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6"/>
  </p:notesMasterIdLst>
  <p:handoutMasterIdLst>
    <p:handoutMasterId r:id="rId47"/>
  </p:handoutMasterIdLst>
  <p:sldIdLst>
    <p:sldId id="319" r:id="rId6"/>
    <p:sldId id="320" r:id="rId7"/>
    <p:sldId id="354" r:id="rId8"/>
    <p:sldId id="355" r:id="rId9"/>
    <p:sldId id="356" r:id="rId10"/>
    <p:sldId id="323" r:id="rId11"/>
    <p:sldId id="324" r:id="rId12"/>
    <p:sldId id="325" r:id="rId13"/>
    <p:sldId id="326" r:id="rId14"/>
    <p:sldId id="327" r:id="rId15"/>
    <p:sldId id="328" r:id="rId16"/>
    <p:sldId id="329" r:id="rId17"/>
    <p:sldId id="332" r:id="rId18"/>
    <p:sldId id="334" r:id="rId19"/>
    <p:sldId id="335" r:id="rId20"/>
    <p:sldId id="336" r:id="rId21"/>
    <p:sldId id="337" r:id="rId22"/>
    <p:sldId id="358" r:id="rId23"/>
    <p:sldId id="339" r:id="rId24"/>
    <p:sldId id="340" r:id="rId25"/>
    <p:sldId id="341" r:id="rId26"/>
    <p:sldId id="342" r:id="rId27"/>
    <p:sldId id="343" r:id="rId28"/>
    <p:sldId id="344" r:id="rId29"/>
    <p:sldId id="345" r:id="rId30"/>
    <p:sldId id="359" r:id="rId31"/>
    <p:sldId id="346" r:id="rId32"/>
    <p:sldId id="347" r:id="rId33"/>
    <p:sldId id="348" r:id="rId34"/>
    <p:sldId id="349" r:id="rId35"/>
    <p:sldId id="350" r:id="rId36"/>
    <p:sldId id="351" r:id="rId37"/>
    <p:sldId id="352" r:id="rId38"/>
    <p:sldId id="353" r:id="rId39"/>
    <p:sldId id="361" r:id="rId40"/>
    <p:sldId id="313" r:id="rId41"/>
    <p:sldId id="314" r:id="rId42"/>
    <p:sldId id="360" r:id="rId43"/>
    <p:sldId id="271" r:id="rId44"/>
    <p:sldId id="256" r:id="rId4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74694" autoAdjust="0"/>
  </p:normalViewPr>
  <p:slideViewPr>
    <p:cSldViewPr>
      <p:cViewPr varScale="1">
        <p:scale>
          <a:sx n="120" d="100"/>
          <a:sy n="120" d="100"/>
        </p:scale>
        <p:origin x="-102" y="-32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1200E-851F-4C64-9FFF-3DAA99A576F7}"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67A499D2-A0C7-46A2-A93E-34438825F7C1}">
      <dgm:prSet phldrT="[Text]" custT="1"/>
      <dgm:spPr>
        <a:xfrm>
          <a:off x="3607348" y="368"/>
          <a:ext cx="1195878" cy="1195878"/>
        </a:xfrm>
        <a:solidFill>
          <a:srgbClr val="84A8D8">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050" b="1" dirty="0" smtClean="0">
              <a:solidFill>
                <a:srgbClr val="000000"/>
              </a:solidFill>
              <a:latin typeface="Segoe UI"/>
              <a:ea typeface="+mn-ea"/>
              <a:cs typeface="+mn-cs"/>
            </a:rPr>
            <a:t>Product Planning</a:t>
          </a:r>
          <a:endParaRPr lang="en-US" sz="1050" b="1" dirty="0">
            <a:solidFill>
              <a:srgbClr val="000000"/>
            </a:solidFill>
            <a:latin typeface="Segoe UI"/>
            <a:ea typeface="+mn-ea"/>
            <a:cs typeface="+mn-cs"/>
          </a:endParaRPr>
        </a:p>
      </dgm:t>
    </dgm:pt>
    <dgm:pt modelId="{F9FC0829-906A-4FC7-ABAB-838826875AD8}" type="parTrans" cxnId="{7D26B6ED-05EE-439C-9D45-8A16FA36FDBD}">
      <dgm:prSet/>
      <dgm:spPr/>
      <dgm:t>
        <a:bodyPr/>
        <a:lstStyle/>
        <a:p>
          <a:endParaRPr lang="en-US"/>
        </a:p>
      </dgm:t>
    </dgm:pt>
    <dgm:pt modelId="{F6EDDB55-EF25-43B8-A465-760C3A59FD29}" type="sibTrans" cxnId="{7D26B6ED-05EE-439C-9D45-8A16FA36FDBD}">
      <dgm:prSet/>
      <dgm:spPr>
        <a:xfrm>
          <a:off x="2348208" y="555256"/>
          <a:ext cx="3714158" cy="3714158"/>
        </a:xfrm>
        <a:solidFill>
          <a:srgbClr val="84A8D8">
            <a:hueOff val="0"/>
            <a:satOff val="0"/>
            <a:lumOff val="0"/>
            <a:alphaOff val="0"/>
          </a:srgbClr>
        </a:solidFill>
        <a:ln>
          <a:noFill/>
        </a:ln>
        <a:effectLst/>
      </dgm:spPr>
      <dgm:t>
        <a:bodyPr/>
        <a:lstStyle/>
        <a:p>
          <a:endParaRPr lang="en-US"/>
        </a:p>
      </dgm:t>
    </dgm:pt>
    <dgm:pt modelId="{74A05878-806E-475B-B3ED-BFC6F8424871}">
      <dgm:prSet phldrT="[Text]" custT="1"/>
      <dgm:spPr>
        <a:xfrm>
          <a:off x="5332591" y="1253831"/>
          <a:ext cx="1195878" cy="1195878"/>
        </a:xfrm>
        <a:solidFill>
          <a:srgbClr val="84A8D8">
            <a:hueOff val="-2970227"/>
            <a:satOff val="4390"/>
            <a:lumOff val="-4559"/>
            <a:alphaOff val="0"/>
          </a:srgbClr>
        </a:solidFill>
        <a:ln w="25400" cap="flat" cmpd="sng" algn="ctr">
          <a:solidFill>
            <a:srgbClr val="FFFFFF">
              <a:hueOff val="0"/>
              <a:satOff val="0"/>
              <a:lumOff val="0"/>
              <a:alphaOff val="0"/>
            </a:srgbClr>
          </a:solidFill>
          <a:prstDash val="solid"/>
        </a:ln>
        <a:effectLst/>
      </dgm:spPr>
      <dgm:t>
        <a:bodyPr/>
        <a:lstStyle/>
        <a:p>
          <a:r>
            <a:rPr lang="en-US" sz="1050" b="1" dirty="0" smtClean="0">
              <a:solidFill>
                <a:srgbClr val="000000"/>
              </a:solidFill>
              <a:latin typeface="Segoe UI"/>
              <a:ea typeface="+mn-ea"/>
              <a:cs typeface="+mn-cs"/>
            </a:rPr>
            <a:t>Content Creation</a:t>
          </a:r>
          <a:endParaRPr lang="en-US" sz="1050" b="1" dirty="0">
            <a:solidFill>
              <a:srgbClr val="000000"/>
            </a:solidFill>
            <a:latin typeface="Segoe UI"/>
            <a:ea typeface="+mn-ea"/>
            <a:cs typeface="+mn-cs"/>
          </a:endParaRPr>
        </a:p>
      </dgm:t>
    </dgm:pt>
    <dgm:pt modelId="{67C083E8-376A-404F-BEA9-74C28CF11F96}" type="parTrans" cxnId="{0388B4E6-DAFA-4180-8A76-56AA991D182C}">
      <dgm:prSet/>
      <dgm:spPr/>
      <dgm:t>
        <a:bodyPr/>
        <a:lstStyle/>
        <a:p>
          <a:endParaRPr lang="en-US"/>
        </a:p>
      </dgm:t>
    </dgm:pt>
    <dgm:pt modelId="{F808263A-A587-4D3F-AAB3-7C4A1EA3A7B8}" type="sibTrans" cxnId="{0388B4E6-DAFA-4180-8A76-56AA991D182C}">
      <dgm:prSet/>
      <dgm:spPr>
        <a:xfrm>
          <a:off x="2348208" y="555256"/>
          <a:ext cx="3714158" cy="3714158"/>
        </a:xfrm>
        <a:solidFill>
          <a:srgbClr val="84A8D8">
            <a:hueOff val="-2970227"/>
            <a:satOff val="4390"/>
            <a:lumOff val="-4559"/>
            <a:alphaOff val="0"/>
          </a:srgbClr>
        </a:solidFill>
        <a:ln>
          <a:noFill/>
        </a:ln>
        <a:effectLst/>
      </dgm:spPr>
      <dgm:t>
        <a:bodyPr/>
        <a:lstStyle/>
        <a:p>
          <a:endParaRPr lang="en-US"/>
        </a:p>
      </dgm:t>
    </dgm:pt>
    <dgm:pt modelId="{5F0633C4-5105-4C2B-9DAE-C4F1E547EAAE}">
      <dgm:prSet phldrT="[Text]" custT="1"/>
      <dgm:spPr>
        <a:xfrm>
          <a:off x="4673606" y="3281975"/>
          <a:ext cx="1195878" cy="1195878"/>
        </a:xfrm>
        <a:solidFill>
          <a:srgbClr val="84A8D8">
            <a:hueOff val="-5940454"/>
            <a:satOff val="8780"/>
            <a:lumOff val="-9117"/>
            <a:alphaOff val="0"/>
          </a:srgbClr>
        </a:solidFill>
        <a:ln w="25400" cap="flat" cmpd="sng" algn="ctr">
          <a:solidFill>
            <a:srgbClr val="FFFFFF">
              <a:hueOff val="0"/>
              <a:satOff val="0"/>
              <a:lumOff val="0"/>
              <a:alphaOff val="0"/>
            </a:srgbClr>
          </a:solidFill>
          <a:prstDash val="solid"/>
        </a:ln>
        <a:effectLst/>
      </dgm:spPr>
      <dgm:t>
        <a:bodyPr/>
        <a:lstStyle/>
        <a:p>
          <a:r>
            <a:rPr lang="en-US" sz="1050" b="1" dirty="0" smtClean="0">
              <a:solidFill>
                <a:srgbClr val="000000"/>
              </a:solidFill>
              <a:latin typeface="Segoe UI"/>
              <a:ea typeface="+mn-ea"/>
              <a:cs typeface="+mn-cs"/>
            </a:rPr>
            <a:t>Solution Validation</a:t>
          </a:r>
          <a:endParaRPr lang="en-US" sz="1050" b="1" dirty="0">
            <a:solidFill>
              <a:srgbClr val="000000"/>
            </a:solidFill>
            <a:latin typeface="Segoe UI"/>
            <a:ea typeface="+mn-ea"/>
            <a:cs typeface="+mn-cs"/>
          </a:endParaRPr>
        </a:p>
      </dgm:t>
    </dgm:pt>
    <dgm:pt modelId="{CFEB63E1-2497-4DFD-8008-5C4446E1A534}" type="parTrans" cxnId="{AB3425A2-0D60-4CEE-BEC1-0FD7A28957D5}">
      <dgm:prSet/>
      <dgm:spPr/>
      <dgm:t>
        <a:bodyPr/>
        <a:lstStyle/>
        <a:p>
          <a:endParaRPr lang="en-US"/>
        </a:p>
      </dgm:t>
    </dgm:pt>
    <dgm:pt modelId="{468F3769-AF01-4EDA-885B-3287B5EB7AFC}" type="sibTrans" cxnId="{AB3425A2-0D60-4CEE-BEC1-0FD7A28957D5}">
      <dgm:prSet/>
      <dgm:spPr>
        <a:xfrm>
          <a:off x="2348208" y="555256"/>
          <a:ext cx="3714158" cy="3714158"/>
        </a:xfrm>
        <a:solidFill>
          <a:srgbClr val="84A8D8">
            <a:hueOff val="-5940454"/>
            <a:satOff val="8780"/>
            <a:lumOff val="-9117"/>
            <a:alphaOff val="0"/>
          </a:srgbClr>
        </a:solidFill>
        <a:ln>
          <a:noFill/>
        </a:ln>
        <a:effectLst/>
      </dgm:spPr>
      <dgm:t>
        <a:bodyPr/>
        <a:lstStyle/>
        <a:p>
          <a:endParaRPr lang="en-US"/>
        </a:p>
      </dgm:t>
    </dgm:pt>
    <dgm:pt modelId="{6544012A-CF82-40E0-8C35-35EF577F57ED}">
      <dgm:prSet phldrT="[Text]" custT="1"/>
      <dgm:spPr>
        <a:xfrm>
          <a:off x="2541089" y="3281975"/>
          <a:ext cx="1195878" cy="1195878"/>
        </a:xfrm>
        <a:solidFill>
          <a:srgbClr val="84A8D8">
            <a:hueOff val="-8910681"/>
            <a:satOff val="13170"/>
            <a:lumOff val="-13676"/>
            <a:alphaOff val="0"/>
          </a:srgbClr>
        </a:solidFill>
        <a:ln w="25400" cap="flat" cmpd="sng" algn="ctr">
          <a:solidFill>
            <a:srgbClr val="FFFFFF">
              <a:hueOff val="0"/>
              <a:satOff val="0"/>
              <a:lumOff val="0"/>
              <a:alphaOff val="0"/>
            </a:srgbClr>
          </a:solidFill>
          <a:prstDash val="solid"/>
        </a:ln>
        <a:effectLst/>
      </dgm:spPr>
      <dgm:t>
        <a:bodyPr/>
        <a:lstStyle/>
        <a:p>
          <a:r>
            <a:rPr lang="en-US" sz="1050" b="1" dirty="0" smtClean="0">
              <a:solidFill>
                <a:srgbClr val="000000"/>
              </a:solidFill>
              <a:latin typeface="Segoe UI"/>
              <a:ea typeface="+mn-ea"/>
              <a:cs typeface="+mn-cs"/>
            </a:rPr>
            <a:t>Launch &amp; GTM</a:t>
          </a:r>
          <a:endParaRPr lang="en-US" sz="1050" b="1" dirty="0">
            <a:solidFill>
              <a:srgbClr val="000000"/>
            </a:solidFill>
            <a:latin typeface="Segoe UI"/>
            <a:ea typeface="+mn-ea"/>
            <a:cs typeface="+mn-cs"/>
          </a:endParaRPr>
        </a:p>
      </dgm:t>
    </dgm:pt>
    <dgm:pt modelId="{C960D129-0AF9-4844-AC4D-BD6AE9E379F2}" type="parTrans" cxnId="{853F3252-59CF-4D4F-BC2F-2ED07A980CB4}">
      <dgm:prSet/>
      <dgm:spPr/>
      <dgm:t>
        <a:bodyPr/>
        <a:lstStyle/>
        <a:p>
          <a:endParaRPr lang="en-US"/>
        </a:p>
      </dgm:t>
    </dgm:pt>
    <dgm:pt modelId="{8B88B5D4-0E80-4F0C-8B4F-E43E1FF9C90A}" type="sibTrans" cxnId="{853F3252-59CF-4D4F-BC2F-2ED07A980CB4}">
      <dgm:prSet/>
      <dgm:spPr>
        <a:xfrm>
          <a:off x="2348208" y="555256"/>
          <a:ext cx="3714158" cy="3714158"/>
        </a:xfrm>
        <a:solidFill>
          <a:srgbClr val="84A8D8">
            <a:hueOff val="-8910681"/>
            <a:satOff val="13170"/>
            <a:lumOff val="-13676"/>
            <a:alphaOff val="0"/>
          </a:srgbClr>
        </a:solidFill>
        <a:ln>
          <a:noFill/>
        </a:ln>
        <a:effectLst/>
      </dgm:spPr>
      <dgm:t>
        <a:bodyPr/>
        <a:lstStyle/>
        <a:p>
          <a:endParaRPr lang="en-US"/>
        </a:p>
      </dgm:t>
    </dgm:pt>
    <dgm:pt modelId="{0059EB7A-1CED-44BE-9EDF-EB8BB4F7B97E}">
      <dgm:prSet phldrT="[Text]" custT="1"/>
      <dgm:spPr>
        <a:xfrm>
          <a:off x="1882105" y="1253831"/>
          <a:ext cx="1195878" cy="1195878"/>
        </a:xfrm>
        <a:solidFill>
          <a:srgbClr val="84A8D8">
            <a:hueOff val="-11880908"/>
            <a:satOff val="17560"/>
            <a:lumOff val="-18235"/>
            <a:alphaOff val="0"/>
          </a:srgbClr>
        </a:solidFill>
        <a:ln w="25400" cap="flat" cmpd="sng" algn="ctr">
          <a:solidFill>
            <a:srgbClr val="FFFFFF">
              <a:hueOff val="0"/>
              <a:satOff val="0"/>
              <a:lumOff val="0"/>
              <a:alphaOff val="0"/>
            </a:srgbClr>
          </a:solidFill>
          <a:prstDash val="solid"/>
        </a:ln>
        <a:effectLst/>
      </dgm:spPr>
      <dgm:t>
        <a:bodyPr/>
        <a:lstStyle/>
        <a:p>
          <a:r>
            <a:rPr lang="en-US" sz="1000" b="1" dirty="0" smtClean="0">
              <a:solidFill>
                <a:srgbClr val="000000"/>
              </a:solidFill>
              <a:latin typeface="Segoe UI"/>
              <a:ea typeface="+mn-ea"/>
              <a:cs typeface="+mn-cs"/>
            </a:rPr>
            <a:t>Sustained Engineering</a:t>
          </a:r>
          <a:endParaRPr lang="en-US" sz="1000" b="1" dirty="0">
            <a:solidFill>
              <a:srgbClr val="000000"/>
            </a:solidFill>
            <a:latin typeface="Segoe UI"/>
            <a:ea typeface="+mn-ea"/>
            <a:cs typeface="+mn-cs"/>
          </a:endParaRPr>
        </a:p>
      </dgm:t>
    </dgm:pt>
    <dgm:pt modelId="{08931C21-D644-4720-BC70-9C2AC8618294}" type="parTrans" cxnId="{ED899E9F-EA44-4F33-89C4-4C2104453629}">
      <dgm:prSet/>
      <dgm:spPr/>
      <dgm:t>
        <a:bodyPr/>
        <a:lstStyle/>
        <a:p>
          <a:endParaRPr lang="en-US"/>
        </a:p>
      </dgm:t>
    </dgm:pt>
    <dgm:pt modelId="{A41047E9-4CDB-4167-BB67-E14890FF9610}" type="sibTrans" cxnId="{ED899E9F-EA44-4F33-89C4-4C2104453629}">
      <dgm:prSet/>
      <dgm:spPr>
        <a:xfrm>
          <a:off x="2348208" y="555256"/>
          <a:ext cx="3714158" cy="3714158"/>
        </a:xfrm>
        <a:solidFill>
          <a:srgbClr val="84A8D8">
            <a:hueOff val="-11880908"/>
            <a:satOff val="17560"/>
            <a:lumOff val="-18235"/>
            <a:alphaOff val="0"/>
          </a:srgbClr>
        </a:solidFill>
        <a:ln>
          <a:noFill/>
        </a:ln>
        <a:effectLst/>
      </dgm:spPr>
      <dgm:t>
        <a:bodyPr/>
        <a:lstStyle/>
        <a:p>
          <a:endParaRPr lang="en-US"/>
        </a:p>
      </dgm:t>
    </dgm:pt>
    <dgm:pt modelId="{2734CE6A-50C1-488A-9BBA-A6EF733C8E7C}">
      <dgm:prSet phldrT="[Text]" custT="1"/>
      <dgm:spPr>
        <a:xfrm>
          <a:off x="3351088" y="1558136"/>
          <a:ext cx="1708398" cy="1708398"/>
        </a:xfrm>
        <a:solidFill>
          <a:srgbClr val="031B2F">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1400" b="1" dirty="0" smtClean="0">
              <a:solidFill>
                <a:srgbClr val="FFFFFF"/>
              </a:solidFill>
              <a:latin typeface="Segoe UI"/>
              <a:ea typeface="+mn-ea"/>
              <a:cs typeface="+mn-cs"/>
            </a:rPr>
            <a:t>Microsoft Private Cloud Fast Track</a:t>
          </a:r>
          <a:endParaRPr lang="en-US" sz="1400" b="1" dirty="0">
            <a:solidFill>
              <a:srgbClr val="FFFFFF"/>
            </a:solidFill>
            <a:latin typeface="Segoe UI"/>
            <a:ea typeface="+mn-ea"/>
            <a:cs typeface="+mn-cs"/>
          </a:endParaRPr>
        </a:p>
      </dgm:t>
    </dgm:pt>
    <dgm:pt modelId="{D7D9F494-22A9-405F-8579-E099A454AE10}" type="sibTrans" cxnId="{7152F749-6A53-490D-9A45-82C1881A5827}">
      <dgm:prSet/>
      <dgm:spPr/>
      <dgm:t>
        <a:bodyPr/>
        <a:lstStyle/>
        <a:p>
          <a:endParaRPr lang="en-US"/>
        </a:p>
      </dgm:t>
    </dgm:pt>
    <dgm:pt modelId="{6324A0F8-28BE-4B4D-91DE-E2AAEA21E7BE}" type="parTrans" cxnId="{7152F749-6A53-490D-9A45-82C1881A5827}">
      <dgm:prSet/>
      <dgm:spPr/>
      <dgm:t>
        <a:bodyPr/>
        <a:lstStyle/>
        <a:p>
          <a:endParaRPr lang="en-US"/>
        </a:p>
      </dgm:t>
    </dgm:pt>
    <dgm:pt modelId="{E21A4676-C788-4159-ABE6-BC34C1E922C8}" type="pres">
      <dgm:prSet presAssocID="{9BA1200E-851F-4C64-9FFF-3DAA99A576F7}" presName="Name0" presStyleCnt="0">
        <dgm:presLayoutVars>
          <dgm:chMax val="1"/>
          <dgm:dir/>
          <dgm:animLvl val="ctr"/>
          <dgm:resizeHandles val="exact"/>
        </dgm:presLayoutVars>
      </dgm:prSet>
      <dgm:spPr/>
      <dgm:t>
        <a:bodyPr/>
        <a:lstStyle/>
        <a:p>
          <a:endParaRPr lang="en-US"/>
        </a:p>
      </dgm:t>
    </dgm:pt>
    <dgm:pt modelId="{2FEDBE38-1ACE-4541-9731-5E54385EDED8}" type="pres">
      <dgm:prSet presAssocID="{2734CE6A-50C1-488A-9BBA-A6EF733C8E7C}" presName="centerShape" presStyleLbl="node0" presStyleIdx="0" presStyleCnt="1"/>
      <dgm:spPr>
        <a:prstGeom prst="ellipse">
          <a:avLst/>
        </a:prstGeom>
      </dgm:spPr>
      <dgm:t>
        <a:bodyPr/>
        <a:lstStyle/>
        <a:p>
          <a:endParaRPr lang="en-US"/>
        </a:p>
      </dgm:t>
    </dgm:pt>
    <dgm:pt modelId="{469BDD13-C024-4838-A987-D29D892AC2C3}" type="pres">
      <dgm:prSet presAssocID="{67A499D2-A0C7-46A2-A93E-34438825F7C1}" presName="node" presStyleLbl="node1" presStyleIdx="0" presStyleCnt="5">
        <dgm:presLayoutVars>
          <dgm:bulletEnabled val="1"/>
        </dgm:presLayoutVars>
      </dgm:prSet>
      <dgm:spPr>
        <a:prstGeom prst="ellipse">
          <a:avLst/>
        </a:prstGeom>
      </dgm:spPr>
      <dgm:t>
        <a:bodyPr/>
        <a:lstStyle/>
        <a:p>
          <a:endParaRPr lang="en-US"/>
        </a:p>
      </dgm:t>
    </dgm:pt>
    <dgm:pt modelId="{AC43C37B-9264-48A0-ACD3-6AE15CF2658D}" type="pres">
      <dgm:prSet presAssocID="{67A499D2-A0C7-46A2-A93E-34438825F7C1}" presName="dummy" presStyleCnt="0"/>
      <dgm:spPr/>
      <dgm:t>
        <a:bodyPr/>
        <a:lstStyle/>
        <a:p>
          <a:endParaRPr lang="en-US"/>
        </a:p>
      </dgm:t>
    </dgm:pt>
    <dgm:pt modelId="{AC86CED0-200F-4F16-AA0C-54C7393B1231}" type="pres">
      <dgm:prSet presAssocID="{F6EDDB55-EF25-43B8-A465-760C3A59FD29}" presName="sibTrans" presStyleLbl="sibTrans2D1" presStyleIdx="0" presStyleCnt="5"/>
      <dgm:spPr>
        <a:prstGeom prst="blockArc">
          <a:avLst>
            <a:gd name="adj1" fmla="val 16200000"/>
            <a:gd name="adj2" fmla="val 20520000"/>
            <a:gd name="adj3" fmla="val 4636"/>
          </a:avLst>
        </a:prstGeom>
      </dgm:spPr>
      <dgm:t>
        <a:bodyPr/>
        <a:lstStyle/>
        <a:p>
          <a:endParaRPr lang="en-US"/>
        </a:p>
      </dgm:t>
    </dgm:pt>
    <dgm:pt modelId="{8E5B939C-9CFB-4366-BD9C-1BB91B37BEBC}" type="pres">
      <dgm:prSet presAssocID="{74A05878-806E-475B-B3ED-BFC6F8424871}" presName="node" presStyleLbl="node1" presStyleIdx="1" presStyleCnt="5">
        <dgm:presLayoutVars>
          <dgm:bulletEnabled val="1"/>
        </dgm:presLayoutVars>
      </dgm:prSet>
      <dgm:spPr>
        <a:prstGeom prst="ellipse">
          <a:avLst/>
        </a:prstGeom>
      </dgm:spPr>
      <dgm:t>
        <a:bodyPr/>
        <a:lstStyle/>
        <a:p>
          <a:endParaRPr lang="en-US"/>
        </a:p>
      </dgm:t>
    </dgm:pt>
    <dgm:pt modelId="{391F465F-F33D-4677-8570-9B0FF71EC0B7}" type="pres">
      <dgm:prSet presAssocID="{74A05878-806E-475B-B3ED-BFC6F8424871}" presName="dummy" presStyleCnt="0"/>
      <dgm:spPr/>
      <dgm:t>
        <a:bodyPr/>
        <a:lstStyle/>
        <a:p>
          <a:endParaRPr lang="en-US"/>
        </a:p>
      </dgm:t>
    </dgm:pt>
    <dgm:pt modelId="{60DB5B10-F1B6-4533-801E-88653003492E}" type="pres">
      <dgm:prSet presAssocID="{F808263A-A587-4D3F-AAB3-7C4A1EA3A7B8}" presName="sibTrans" presStyleLbl="sibTrans2D1" presStyleIdx="1" presStyleCnt="5"/>
      <dgm:spPr>
        <a:prstGeom prst="blockArc">
          <a:avLst>
            <a:gd name="adj1" fmla="val 20520000"/>
            <a:gd name="adj2" fmla="val 3240000"/>
            <a:gd name="adj3" fmla="val 4636"/>
          </a:avLst>
        </a:prstGeom>
      </dgm:spPr>
      <dgm:t>
        <a:bodyPr/>
        <a:lstStyle/>
        <a:p>
          <a:endParaRPr lang="en-US"/>
        </a:p>
      </dgm:t>
    </dgm:pt>
    <dgm:pt modelId="{2DBE8CC2-2792-4F8B-B4F8-CDA1AE2A0F23}" type="pres">
      <dgm:prSet presAssocID="{5F0633C4-5105-4C2B-9DAE-C4F1E547EAAE}" presName="node" presStyleLbl="node1" presStyleIdx="2" presStyleCnt="5">
        <dgm:presLayoutVars>
          <dgm:bulletEnabled val="1"/>
        </dgm:presLayoutVars>
      </dgm:prSet>
      <dgm:spPr>
        <a:prstGeom prst="ellipse">
          <a:avLst/>
        </a:prstGeom>
      </dgm:spPr>
      <dgm:t>
        <a:bodyPr/>
        <a:lstStyle/>
        <a:p>
          <a:endParaRPr lang="en-US"/>
        </a:p>
      </dgm:t>
    </dgm:pt>
    <dgm:pt modelId="{1B66D647-BF8F-45E7-9CF2-FDA60725F4B3}" type="pres">
      <dgm:prSet presAssocID="{5F0633C4-5105-4C2B-9DAE-C4F1E547EAAE}" presName="dummy" presStyleCnt="0"/>
      <dgm:spPr/>
      <dgm:t>
        <a:bodyPr/>
        <a:lstStyle/>
        <a:p>
          <a:endParaRPr lang="en-US"/>
        </a:p>
      </dgm:t>
    </dgm:pt>
    <dgm:pt modelId="{EE29D759-2CFE-4627-AECF-87F326C363D4}" type="pres">
      <dgm:prSet presAssocID="{468F3769-AF01-4EDA-885B-3287B5EB7AFC}" presName="sibTrans" presStyleLbl="sibTrans2D1" presStyleIdx="2" presStyleCnt="5"/>
      <dgm:spPr>
        <a:prstGeom prst="blockArc">
          <a:avLst>
            <a:gd name="adj1" fmla="val 3240000"/>
            <a:gd name="adj2" fmla="val 7560000"/>
            <a:gd name="adj3" fmla="val 4636"/>
          </a:avLst>
        </a:prstGeom>
      </dgm:spPr>
      <dgm:t>
        <a:bodyPr/>
        <a:lstStyle/>
        <a:p>
          <a:endParaRPr lang="en-US"/>
        </a:p>
      </dgm:t>
    </dgm:pt>
    <dgm:pt modelId="{C7B9260B-E45E-44F1-894A-688996430D47}" type="pres">
      <dgm:prSet presAssocID="{6544012A-CF82-40E0-8C35-35EF577F57ED}" presName="node" presStyleLbl="node1" presStyleIdx="3" presStyleCnt="5">
        <dgm:presLayoutVars>
          <dgm:bulletEnabled val="1"/>
        </dgm:presLayoutVars>
      </dgm:prSet>
      <dgm:spPr>
        <a:prstGeom prst="ellipse">
          <a:avLst/>
        </a:prstGeom>
      </dgm:spPr>
      <dgm:t>
        <a:bodyPr/>
        <a:lstStyle/>
        <a:p>
          <a:endParaRPr lang="en-US"/>
        </a:p>
      </dgm:t>
    </dgm:pt>
    <dgm:pt modelId="{F6540CD6-B96D-41BC-8518-6D897EA01345}" type="pres">
      <dgm:prSet presAssocID="{6544012A-CF82-40E0-8C35-35EF577F57ED}" presName="dummy" presStyleCnt="0"/>
      <dgm:spPr/>
      <dgm:t>
        <a:bodyPr/>
        <a:lstStyle/>
        <a:p>
          <a:endParaRPr lang="en-US"/>
        </a:p>
      </dgm:t>
    </dgm:pt>
    <dgm:pt modelId="{1491974C-42D6-4B25-9A14-BF109FE5B0AC}" type="pres">
      <dgm:prSet presAssocID="{8B88B5D4-0E80-4F0C-8B4F-E43E1FF9C90A}" presName="sibTrans" presStyleLbl="sibTrans2D1" presStyleIdx="3" presStyleCnt="5"/>
      <dgm:spPr>
        <a:prstGeom prst="blockArc">
          <a:avLst>
            <a:gd name="adj1" fmla="val 7560000"/>
            <a:gd name="adj2" fmla="val 11880000"/>
            <a:gd name="adj3" fmla="val 4636"/>
          </a:avLst>
        </a:prstGeom>
      </dgm:spPr>
      <dgm:t>
        <a:bodyPr/>
        <a:lstStyle/>
        <a:p>
          <a:endParaRPr lang="en-US"/>
        </a:p>
      </dgm:t>
    </dgm:pt>
    <dgm:pt modelId="{D22125BB-F530-4B01-B92B-44070B733DAB}" type="pres">
      <dgm:prSet presAssocID="{0059EB7A-1CED-44BE-9EDF-EB8BB4F7B97E}" presName="node" presStyleLbl="node1" presStyleIdx="4" presStyleCnt="5">
        <dgm:presLayoutVars>
          <dgm:bulletEnabled val="1"/>
        </dgm:presLayoutVars>
      </dgm:prSet>
      <dgm:spPr>
        <a:prstGeom prst="ellipse">
          <a:avLst/>
        </a:prstGeom>
      </dgm:spPr>
      <dgm:t>
        <a:bodyPr/>
        <a:lstStyle/>
        <a:p>
          <a:endParaRPr lang="en-US"/>
        </a:p>
      </dgm:t>
    </dgm:pt>
    <dgm:pt modelId="{332599A7-376F-4609-982A-8ADC4D427951}" type="pres">
      <dgm:prSet presAssocID="{0059EB7A-1CED-44BE-9EDF-EB8BB4F7B97E}" presName="dummy" presStyleCnt="0"/>
      <dgm:spPr/>
      <dgm:t>
        <a:bodyPr/>
        <a:lstStyle/>
        <a:p>
          <a:endParaRPr lang="en-US"/>
        </a:p>
      </dgm:t>
    </dgm:pt>
    <dgm:pt modelId="{FA703C88-77B2-440F-9D4F-D94405E325E3}" type="pres">
      <dgm:prSet presAssocID="{A41047E9-4CDB-4167-BB67-E14890FF9610}" presName="sibTrans" presStyleLbl="sibTrans2D1" presStyleIdx="4" presStyleCnt="5"/>
      <dgm:spPr>
        <a:prstGeom prst="blockArc">
          <a:avLst>
            <a:gd name="adj1" fmla="val 11880000"/>
            <a:gd name="adj2" fmla="val 16200000"/>
            <a:gd name="adj3" fmla="val 4636"/>
          </a:avLst>
        </a:prstGeom>
      </dgm:spPr>
      <dgm:t>
        <a:bodyPr/>
        <a:lstStyle/>
        <a:p>
          <a:endParaRPr lang="en-US"/>
        </a:p>
      </dgm:t>
    </dgm:pt>
  </dgm:ptLst>
  <dgm:cxnLst>
    <dgm:cxn modelId="{F8B8BFD3-0DD6-4866-871F-9C24D57CBF18}" type="presOf" srcId="{74A05878-806E-475B-B3ED-BFC6F8424871}" destId="{8E5B939C-9CFB-4366-BD9C-1BB91B37BEBC}" srcOrd="0" destOrd="0" presId="urn:microsoft.com/office/officeart/2005/8/layout/radial6"/>
    <dgm:cxn modelId="{ED899E9F-EA44-4F33-89C4-4C2104453629}" srcId="{2734CE6A-50C1-488A-9BBA-A6EF733C8E7C}" destId="{0059EB7A-1CED-44BE-9EDF-EB8BB4F7B97E}" srcOrd="4" destOrd="0" parTransId="{08931C21-D644-4720-BC70-9C2AC8618294}" sibTransId="{A41047E9-4CDB-4167-BB67-E14890FF9610}"/>
    <dgm:cxn modelId="{7B645D7F-AB45-48EB-947D-42FAD3FB5EC3}" type="presOf" srcId="{8B88B5D4-0E80-4F0C-8B4F-E43E1FF9C90A}" destId="{1491974C-42D6-4B25-9A14-BF109FE5B0AC}" srcOrd="0" destOrd="0" presId="urn:microsoft.com/office/officeart/2005/8/layout/radial6"/>
    <dgm:cxn modelId="{0388B4E6-DAFA-4180-8A76-56AA991D182C}" srcId="{2734CE6A-50C1-488A-9BBA-A6EF733C8E7C}" destId="{74A05878-806E-475B-B3ED-BFC6F8424871}" srcOrd="1" destOrd="0" parTransId="{67C083E8-376A-404F-BEA9-74C28CF11F96}" sibTransId="{F808263A-A587-4D3F-AAB3-7C4A1EA3A7B8}"/>
    <dgm:cxn modelId="{AB3425A2-0D60-4CEE-BEC1-0FD7A28957D5}" srcId="{2734CE6A-50C1-488A-9BBA-A6EF733C8E7C}" destId="{5F0633C4-5105-4C2B-9DAE-C4F1E547EAAE}" srcOrd="2" destOrd="0" parTransId="{CFEB63E1-2497-4DFD-8008-5C4446E1A534}" sibTransId="{468F3769-AF01-4EDA-885B-3287B5EB7AFC}"/>
    <dgm:cxn modelId="{60E5CEE3-9D0C-4D98-BB59-BBDFA381A6B4}" type="presOf" srcId="{0059EB7A-1CED-44BE-9EDF-EB8BB4F7B97E}" destId="{D22125BB-F530-4B01-B92B-44070B733DAB}" srcOrd="0" destOrd="0" presId="urn:microsoft.com/office/officeart/2005/8/layout/radial6"/>
    <dgm:cxn modelId="{2DE30A51-6557-4782-8A9D-5043BF0347C1}" type="presOf" srcId="{67A499D2-A0C7-46A2-A93E-34438825F7C1}" destId="{469BDD13-C024-4838-A987-D29D892AC2C3}" srcOrd="0" destOrd="0" presId="urn:microsoft.com/office/officeart/2005/8/layout/radial6"/>
    <dgm:cxn modelId="{8F3AFE5F-6916-4ABE-A1BC-4DDECBF04163}" type="presOf" srcId="{468F3769-AF01-4EDA-885B-3287B5EB7AFC}" destId="{EE29D759-2CFE-4627-AECF-87F326C363D4}" srcOrd="0" destOrd="0" presId="urn:microsoft.com/office/officeart/2005/8/layout/radial6"/>
    <dgm:cxn modelId="{CA79E22D-17FB-419E-8F96-5818F51B4484}" type="presOf" srcId="{F6EDDB55-EF25-43B8-A465-760C3A59FD29}" destId="{AC86CED0-200F-4F16-AA0C-54C7393B1231}" srcOrd="0" destOrd="0" presId="urn:microsoft.com/office/officeart/2005/8/layout/radial6"/>
    <dgm:cxn modelId="{7D26B6ED-05EE-439C-9D45-8A16FA36FDBD}" srcId="{2734CE6A-50C1-488A-9BBA-A6EF733C8E7C}" destId="{67A499D2-A0C7-46A2-A93E-34438825F7C1}" srcOrd="0" destOrd="0" parTransId="{F9FC0829-906A-4FC7-ABAB-838826875AD8}" sibTransId="{F6EDDB55-EF25-43B8-A465-760C3A59FD29}"/>
    <dgm:cxn modelId="{13E652F0-131B-4CB2-8AC8-3963EEB86ABD}" type="presOf" srcId="{F808263A-A587-4D3F-AAB3-7C4A1EA3A7B8}" destId="{60DB5B10-F1B6-4533-801E-88653003492E}" srcOrd="0" destOrd="0" presId="urn:microsoft.com/office/officeart/2005/8/layout/radial6"/>
    <dgm:cxn modelId="{853F3252-59CF-4D4F-BC2F-2ED07A980CB4}" srcId="{2734CE6A-50C1-488A-9BBA-A6EF733C8E7C}" destId="{6544012A-CF82-40E0-8C35-35EF577F57ED}" srcOrd="3" destOrd="0" parTransId="{C960D129-0AF9-4844-AC4D-BD6AE9E379F2}" sibTransId="{8B88B5D4-0E80-4F0C-8B4F-E43E1FF9C90A}"/>
    <dgm:cxn modelId="{8BD1F81C-8F23-4802-96AB-75FDD04693CE}" type="presOf" srcId="{6544012A-CF82-40E0-8C35-35EF577F57ED}" destId="{C7B9260B-E45E-44F1-894A-688996430D47}" srcOrd="0" destOrd="0" presId="urn:microsoft.com/office/officeart/2005/8/layout/radial6"/>
    <dgm:cxn modelId="{191FC270-5E9A-45B4-BAC2-13BB949EC138}" type="presOf" srcId="{2734CE6A-50C1-488A-9BBA-A6EF733C8E7C}" destId="{2FEDBE38-1ACE-4541-9731-5E54385EDED8}" srcOrd="0" destOrd="0" presId="urn:microsoft.com/office/officeart/2005/8/layout/radial6"/>
    <dgm:cxn modelId="{7152F749-6A53-490D-9A45-82C1881A5827}" srcId="{9BA1200E-851F-4C64-9FFF-3DAA99A576F7}" destId="{2734CE6A-50C1-488A-9BBA-A6EF733C8E7C}" srcOrd="0" destOrd="0" parTransId="{6324A0F8-28BE-4B4D-91DE-E2AAEA21E7BE}" sibTransId="{D7D9F494-22A9-405F-8579-E099A454AE10}"/>
    <dgm:cxn modelId="{19F6EE48-C3CD-4740-9F85-56CFA3A17B86}" type="presOf" srcId="{A41047E9-4CDB-4167-BB67-E14890FF9610}" destId="{FA703C88-77B2-440F-9D4F-D94405E325E3}" srcOrd="0" destOrd="0" presId="urn:microsoft.com/office/officeart/2005/8/layout/radial6"/>
    <dgm:cxn modelId="{8BC30A30-E704-4D01-9CA8-8E2A472750C7}" type="presOf" srcId="{5F0633C4-5105-4C2B-9DAE-C4F1E547EAAE}" destId="{2DBE8CC2-2792-4F8B-B4F8-CDA1AE2A0F23}" srcOrd="0" destOrd="0" presId="urn:microsoft.com/office/officeart/2005/8/layout/radial6"/>
    <dgm:cxn modelId="{22DEBB38-6C0F-4A52-9DF4-E2621E4B962A}" type="presOf" srcId="{9BA1200E-851F-4C64-9FFF-3DAA99A576F7}" destId="{E21A4676-C788-4159-ABE6-BC34C1E922C8}" srcOrd="0" destOrd="0" presId="urn:microsoft.com/office/officeart/2005/8/layout/radial6"/>
    <dgm:cxn modelId="{353FD6FB-1D2F-45EB-964E-1A86964F4A63}" type="presParOf" srcId="{E21A4676-C788-4159-ABE6-BC34C1E922C8}" destId="{2FEDBE38-1ACE-4541-9731-5E54385EDED8}" srcOrd="0" destOrd="0" presId="urn:microsoft.com/office/officeart/2005/8/layout/radial6"/>
    <dgm:cxn modelId="{36681896-FC20-44C9-9EEA-F13C2C899298}" type="presParOf" srcId="{E21A4676-C788-4159-ABE6-BC34C1E922C8}" destId="{469BDD13-C024-4838-A987-D29D892AC2C3}" srcOrd="1" destOrd="0" presId="urn:microsoft.com/office/officeart/2005/8/layout/radial6"/>
    <dgm:cxn modelId="{F0A3527C-1747-4601-9300-7EEDC4D03FD9}" type="presParOf" srcId="{E21A4676-C788-4159-ABE6-BC34C1E922C8}" destId="{AC43C37B-9264-48A0-ACD3-6AE15CF2658D}" srcOrd="2" destOrd="0" presId="urn:microsoft.com/office/officeart/2005/8/layout/radial6"/>
    <dgm:cxn modelId="{1E4C7CCB-9618-45CF-9355-67D8EEBE7895}" type="presParOf" srcId="{E21A4676-C788-4159-ABE6-BC34C1E922C8}" destId="{AC86CED0-200F-4F16-AA0C-54C7393B1231}" srcOrd="3" destOrd="0" presId="urn:microsoft.com/office/officeart/2005/8/layout/radial6"/>
    <dgm:cxn modelId="{807C9E19-E7C2-4A34-A75F-DBFFF8D09FEE}" type="presParOf" srcId="{E21A4676-C788-4159-ABE6-BC34C1E922C8}" destId="{8E5B939C-9CFB-4366-BD9C-1BB91B37BEBC}" srcOrd="4" destOrd="0" presId="urn:microsoft.com/office/officeart/2005/8/layout/radial6"/>
    <dgm:cxn modelId="{EC6C7FBD-B078-454D-8570-7F444B665F3A}" type="presParOf" srcId="{E21A4676-C788-4159-ABE6-BC34C1E922C8}" destId="{391F465F-F33D-4677-8570-9B0FF71EC0B7}" srcOrd="5" destOrd="0" presId="urn:microsoft.com/office/officeart/2005/8/layout/radial6"/>
    <dgm:cxn modelId="{B89AB45D-0466-4E3E-A808-7CA22439548B}" type="presParOf" srcId="{E21A4676-C788-4159-ABE6-BC34C1E922C8}" destId="{60DB5B10-F1B6-4533-801E-88653003492E}" srcOrd="6" destOrd="0" presId="urn:microsoft.com/office/officeart/2005/8/layout/radial6"/>
    <dgm:cxn modelId="{DD3F2B3D-964B-4020-81B5-58EFB5AF426C}" type="presParOf" srcId="{E21A4676-C788-4159-ABE6-BC34C1E922C8}" destId="{2DBE8CC2-2792-4F8B-B4F8-CDA1AE2A0F23}" srcOrd="7" destOrd="0" presId="urn:microsoft.com/office/officeart/2005/8/layout/radial6"/>
    <dgm:cxn modelId="{05E1C2C0-D0DC-4014-A443-104965E54FB4}" type="presParOf" srcId="{E21A4676-C788-4159-ABE6-BC34C1E922C8}" destId="{1B66D647-BF8F-45E7-9CF2-FDA60725F4B3}" srcOrd="8" destOrd="0" presId="urn:microsoft.com/office/officeart/2005/8/layout/radial6"/>
    <dgm:cxn modelId="{A02D8DE6-8631-43AC-96E7-68EBF814D087}" type="presParOf" srcId="{E21A4676-C788-4159-ABE6-BC34C1E922C8}" destId="{EE29D759-2CFE-4627-AECF-87F326C363D4}" srcOrd="9" destOrd="0" presId="urn:microsoft.com/office/officeart/2005/8/layout/radial6"/>
    <dgm:cxn modelId="{F3010B6A-79FA-418D-862D-087098051151}" type="presParOf" srcId="{E21A4676-C788-4159-ABE6-BC34C1E922C8}" destId="{C7B9260B-E45E-44F1-894A-688996430D47}" srcOrd="10" destOrd="0" presId="urn:microsoft.com/office/officeart/2005/8/layout/radial6"/>
    <dgm:cxn modelId="{ED0CFD3D-82B9-4E3B-8C2E-3143070070A3}" type="presParOf" srcId="{E21A4676-C788-4159-ABE6-BC34C1E922C8}" destId="{F6540CD6-B96D-41BC-8518-6D897EA01345}" srcOrd="11" destOrd="0" presId="urn:microsoft.com/office/officeart/2005/8/layout/radial6"/>
    <dgm:cxn modelId="{97CECC8D-5094-4240-9509-4B2CD815AF9A}" type="presParOf" srcId="{E21A4676-C788-4159-ABE6-BC34C1E922C8}" destId="{1491974C-42D6-4B25-9A14-BF109FE5B0AC}" srcOrd="12" destOrd="0" presId="urn:microsoft.com/office/officeart/2005/8/layout/radial6"/>
    <dgm:cxn modelId="{3D4F7CE9-1150-40D5-8BA0-92C2154CEAF9}" type="presParOf" srcId="{E21A4676-C788-4159-ABE6-BC34C1E922C8}" destId="{D22125BB-F530-4B01-B92B-44070B733DAB}" srcOrd="13" destOrd="0" presId="urn:microsoft.com/office/officeart/2005/8/layout/radial6"/>
    <dgm:cxn modelId="{6918D203-88C7-4CAD-86E2-BAEE513FC368}" type="presParOf" srcId="{E21A4676-C788-4159-ABE6-BC34C1E922C8}" destId="{332599A7-376F-4609-982A-8ADC4D427951}" srcOrd="14" destOrd="0" presId="urn:microsoft.com/office/officeart/2005/8/layout/radial6"/>
    <dgm:cxn modelId="{197A5E7A-95B7-494C-9FBA-C152CD20DEFD}" type="presParOf" srcId="{E21A4676-C788-4159-ABE6-BC34C1E922C8}" destId="{FA703C88-77B2-440F-9D4F-D94405E325E3}"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03C88-77B2-440F-9D4F-D94405E325E3}">
      <dsp:nvSpPr>
        <dsp:cNvPr id="0" name=""/>
        <dsp:cNvSpPr/>
      </dsp:nvSpPr>
      <dsp:spPr>
        <a:xfrm>
          <a:off x="1217334" y="535145"/>
          <a:ext cx="3577216" cy="3577216"/>
        </a:xfrm>
        <a:prstGeom prst="blockArc">
          <a:avLst>
            <a:gd name="adj1" fmla="val 11880000"/>
            <a:gd name="adj2" fmla="val 16200000"/>
            <a:gd name="adj3" fmla="val 4636"/>
          </a:avLst>
        </a:prstGeom>
        <a:solidFill>
          <a:srgbClr val="84A8D8">
            <a:hueOff val="-11880908"/>
            <a:satOff val="17560"/>
            <a:lumOff val="-18235"/>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491974C-42D6-4B25-9A14-BF109FE5B0AC}">
      <dsp:nvSpPr>
        <dsp:cNvPr id="0" name=""/>
        <dsp:cNvSpPr/>
      </dsp:nvSpPr>
      <dsp:spPr>
        <a:xfrm>
          <a:off x="1217334" y="535145"/>
          <a:ext cx="3577216" cy="3577216"/>
        </a:xfrm>
        <a:prstGeom prst="blockArc">
          <a:avLst>
            <a:gd name="adj1" fmla="val 7560000"/>
            <a:gd name="adj2" fmla="val 11880000"/>
            <a:gd name="adj3" fmla="val 4636"/>
          </a:avLst>
        </a:prstGeom>
        <a:solidFill>
          <a:srgbClr val="84A8D8">
            <a:hueOff val="-8910681"/>
            <a:satOff val="13170"/>
            <a:lumOff val="-13676"/>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E29D759-2CFE-4627-AECF-87F326C363D4}">
      <dsp:nvSpPr>
        <dsp:cNvPr id="0" name=""/>
        <dsp:cNvSpPr/>
      </dsp:nvSpPr>
      <dsp:spPr>
        <a:xfrm>
          <a:off x="1217334" y="535145"/>
          <a:ext cx="3577216" cy="3577216"/>
        </a:xfrm>
        <a:prstGeom prst="blockArc">
          <a:avLst>
            <a:gd name="adj1" fmla="val 3240000"/>
            <a:gd name="adj2" fmla="val 7560000"/>
            <a:gd name="adj3" fmla="val 4636"/>
          </a:avLst>
        </a:prstGeom>
        <a:solidFill>
          <a:srgbClr val="84A8D8">
            <a:hueOff val="-5940454"/>
            <a:satOff val="8780"/>
            <a:lumOff val="-9117"/>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0DB5B10-F1B6-4533-801E-88653003492E}">
      <dsp:nvSpPr>
        <dsp:cNvPr id="0" name=""/>
        <dsp:cNvSpPr/>
      </dsp:nvSpPr>
      <dsp:spPr>
        <a:xfrm>
          <a:off x="1217334" y="535145"/>
          <a:ext cx="3577216" cy="3577216"/>
        </a:xfrm>
        <a:prstGeom prst="blockArc">
          <a:avLst>
            <a:gd name="adj1" fmla="val 20520000"/>
            <a:gd name="adj2" fmla="val 3240000"/>
            <a:gd name="adj3" fmla="val 4636"/>
          </a:avLst>
        </a:prstGeom>
        <a:solidFill>
          <a:srgbClr val="84A8D8">
            <a:hueOff val="-2970227"/>
            <a:satOff val="4390"/>
            <a:lumOff val="-4559"/>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C86CED0-200F-4F16-AA0C-54C7393B1231}">
      <dsp:nvSpPr>
        <dsp:cNvPr id="0" name=""/>
        <dsp:cNvSpPr/>
      </dsp:nvSpPr>
      <dsp:spPr>
        <a:xfrm>
          <a:off x="1217334" y="535145"/>
          <a:ext cx="3577216" cy="3577216"/>
        </a:xfrm>
        <a:prstGeom prst="blockArc">
          <a:avLst>
            <a:gd name="adj1" fmla="val 16200000"/>
            <a:gd name="adj2" fmla="val 20520000"/>
            <a:gd name="adj3" fmla="val 4636"/>
          </a:avLst>
        </a:prstGeom>
        <a:solidFill>
          <a:srgbClr val="84A8D8">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FEDBE38-1ACE-4541-9731-5E54385EDED8}">
      <dsp:nvSpPr>
        <dsp:cNvPr id="0" name=""/>
        <dsp:cNvSpPr/>
      </dsp:nvSpPr>
      <dsp:spPr>
        <a:xfrm>
          <a:off x="2184005" y="1501816"/>
          <a:ext cx="1643874" cy="1643874"/>
        </a:xfrm>
        <a:prstGeom prst="ellipse">
          <a:avLst/>
        </a:prstGeom>
        <a:solidFill>
          <a:srgbClr val="031B2F">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FFFF"/>
              </a:solidFill>
              <a:latin typeface="Segoe UI"/>
              <a:ea typeface="+mn-ea"/>
              <a:cs typeface="+mn-cs"/>
            </a:rPr>
            <a:t>Microsoft Private Cloud Fast Track</a:t>
          </a:r>
          <a:endParaRPr lang="en-US" sz="1400" b="1" kern="1200" dirty="0">
            <a:solidFill>
              <a:srgbClr val="FFFFFF"/>
            </a:solidFill>
            <a:latin typeface="Segoe UI"/>
            <a:ea typeface="+mn-ea"/>
            <a:cs typeface="+mn-cs"/>
          </a:endParaRPr>
        </a:p>
      </dsp:txBody>
      <dsp:txXfrm>
        <a:off x="2424745" y="1742556"/>
        <a:ext cx="1162394" cy="1162394"/>
      </dsp:txXfrm>
    </dsp:sp>
    <dsp:sp modelId="{469BDD13-C024-4838-A987-D29D892AC2C3}">
      <dsp:nvSpPr>
        <dsp:cNvPr id="0" name=""/>
        <dsp:cNvSpPr/>
      </dsp:nvSpPr>
      <dsp:spPr>
        <a:xfrm>
          <a:off x="2430586" y="1214"/>
          <a:ext cx="1150712" cy="1150712"/>
        </a:xfrm>
        <a:prstGeom prst="ellipse">
          <a:avLst/>
        </a:prstGeom>
        <a:solidFill>
          <a:srgbClr val="84A8D8">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latin typeface="Segoe UI"/>
              <a:ea typeface="+mn-ea"/>
              <a:cs typeface="+mn-cs"/>
            </a:rPr>
            <a:t>Product Planning</a:t>
          </a:r>
          <a:endParaRPr lang="en-US" sz="1050" b="1" kern="1200" dirty="0">
            <a:solidFill>
              <a:srgbClr val="000000"/>
            </a:solidFill>
            <a:latin typeface="Segoe UI"/>
            <a:ea typeface="+mn-ea"/>
            <a:cs typeface="+mn-cs"/>
          </a:endParaRPr>
        </a:p>
      </dsp:txBody>
      <dsp:txXfrm>
        <a:off x="2599104" y="169732"/>
        <a:ext cx="813676" cy="813676"/>
      </dsp:txXfrm>
    </dsp:sp>
    <dsp:sp modelId="{8E5B939C-9CFB-4366-BD9C-1BB91B37BEBC}">
      <dsp:nvSpPr>
        <dsp:cNvPr id="0" name=""/>
        <dsp:cNvSpPr/>
      </dsp:nvSpPr>
      <dsp:spPr>
        <a:xfrm>
          <a:off x="4092255" y="1208488"/>
          <a:ext cx="1150712" cy="1150712"/>
        </a:xfrm>
        <a:prstGeom prst="ellipse">
          <a:avLst/>
        </a:prstGeom>
        <a:solidFill>
          <a:srgbClr val="84A8D8">
            <a:hueOff val="-2970227"/>
            <a:satOff val="4390"/>
            <a:lumOff val="-4559"/>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latin typeface="Segoe UI"/>
              <a:ea typeface="+mn-ea"/>
              <a:cs typeface="+mn-cs"/>
            </a:rPr>
            <a:t>Content Creation</a:t>
          </a:r>
          <a:endParaRPr lang="en-US" sz="1050" b="1" kern="1200" dirty="0">
            <a:solidFill>
              <a:srgbClr val="000000"/>
            </a:solidFill>
            <a:latin typeface="Segoe UI"/>
            <a:ea typeface="+mn-ea"/>
            <a:cs typeface="+mn-cs"/>
          </a:endParaRPr>
        </a:p>
      </dsp:txBody>
      <dsp:txXfrm>
        <a:off x="4260773" y="1377006"/>
        <a:ext cx="813676" cy="813676"/>
      </dsp:txXfrm>
    </dsp:sp>
    <dsp:sp modelId="{2DBE8CC2-2792-4F8B-B4F8-CDA1AE2A0F23}">
      <dsp:nvSpPr>
        <dsp:cNvPr id="0" name=""/>
        <dsp:cNvSpPr/>
      </dsp:nvSpPr>
      <dsp:spPr>
        <a:xfrm>
          <a:off x="3457554" y="3161897"/>
          <a:ext cx="1150712" cy="1150712"/>
        </a:xfrm>
        <a:prstGeom prst="ellipse">
          <a:avLst/>
        </a:prstGeom>
        <a:solidFill>
          <a:srgbClr val="84A8D8">
            <a:hueOff val="-5940454"/>
            <a:satOff val="8780"/>
            <a:lumOff val="-9117"/>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latin typeface="Segoe UI"/>
              <a:ea typeface="+mn-ea"/>
              <a:cs typeface="+mn-cs"/>
            </a:rPr>
            <a:t>Solution Validation</a:t>
          </a:r>
          <a:endParaRPr lang="en-US" sz="1050" b="1" kern="1200" dirty="0">
            <a:solidFill>
              <a:srgbClr val="000000"/>
            </a:solidFill>
            <a:latin typeface="Segoe UI"/>
            <a:ea typeface="+mn-ea"/>
            <a:cs typeface="+mn-cs"/>
          </a:endParaRPr>
        </a:p>
      </dsp:txBody>
      <dsp:txXfrm>
        <a:off x="3626072" y="3330415"/>
        <a:ext cx="813676" cy="813676"/>
      </dsp:txXfrm>
    </dsp:sp>
    <dsp:sp modelId="{C7B9260B-E45E-44F1-894A-688996430D47}">
      <dsp:nvSpPr>
        <dsp:cNvPr id="0" name=""/>
        <dsp:cNvSpPr/>
      </dsp:nvSpPr>
      <dsp:spPr>
        <a:xfrm>
          <a:off x="1403618" y="3161897"/>
          <a:ext cx="1150712" cy="1150712"/>
        </a:xfrm>
        <a:prstGeom prst="ellipse">
          <a:avLst/>
        </a:prstGeom>
        <a:solidFill>
          <a:srgbClr val="84A8D8">
            <a:hueOff val="-8910681"/>
            <a:satOff val="13170"/>
            <a:lumOff val="-13676"/>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solidFill>
                <a:srgbClr val="000000"/>
              </a:solidFill>
              <a:latin typeface="Segoe UI"/>
              <a:ea typeface="+mn-ea"/>
              <a:cs typeface="+mn-cs"/>
            </a:rPr>
            <a:t>Launch &amp; GTM</a:t>
          </a:r>
          <a:endParaRPr lang="en-US" sz="1050" b="1" kern="1200" dirty="0">
            <a:solidFill>
              <a:srgbClr val="000000"/>
            </a:solidFill>
            <a:latin typeface="Segoe UI"/>
            <a:ea typeface="+mn-ea"/>
            <a:cs typeface="+mn-cs"/>
          </a:endParaRPr>
        </a:p>
      </dsp:txBody>
      <dsp:txXfrm>
        <a:off x="1572136" y="3330415"/>
        <a:ext cx="813676" cy="813676"/>
      </dsp:txXfrm>
    </dsp:sp>
    <dsp:sp modelId="{D22125BB-F530-4B01-B92B-44070B733DAB}">
      <dsp:nvSpPr>
        <dsp:cNvPr id="0" name=""/>
        <dsp:cNvSpPr/>
      </dsp:nvSpPr>
      <dsp:spPr>
        <a:xfrm>
          <a:off x="768916" y="1208488"/>
          <a:ext cx="1150712" cy="1150712"/>
        </a:xfrm>
        <a:prstGeom prst="ellipse">
          <a:avLst/>
        </a:prstGeom>
        <a:solidFill>
          <a:srgbClr val="84A8D8">
            <a:hueOff val="-11880908"/>
            <a:satOff val="17560"/>
            <a:lumOff val="-1823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solidFill>
                <a:srgbClr val="000000"/>
              </a:solidFill>
              <a:latin typeface="Segoe UI"/>
              <a:ea typeface="+mn-ea"/>
              <a:cs typeface="+mn-cs"/>
            </a:rPr>
            <a:t>Sustained Engineering</a:t>
          </a:r>
          <a:endParaRPr lang="en-US" sz="1000" b="1" kern="1200" dirty="0">
            <a:solidFill>
              <a:srgbClr val="000000"/>
            </a:solidFill>
            <a:latin typeface="Segoe UI"/>
            <a:ea typeface="+mn-ea"/>
            <a:cs typeface="+mn-cs"/>
          </a:endParaRPr>
        </a:p>
      </dsp:txBody>
      <dsp:txXfrm>
        <a:off x="937434" y="1377006"/>
        <a:ext cx="813676" cy="81367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7455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51759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51759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320228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19525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31103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869756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51759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2BA7-171F-4A38-87E6-DC24830D765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23320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38663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94F7E-D97F-4B6A-BA93-31B8A2A9206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75184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03463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2DDB9C6A-8BC6-4550-A78E-8366B8A2824E}"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2DDB9C6A-8BC6-4550-A78E-8366B8A2824E}"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2DDB9C6A-8BC6-4550-A78E-8366B8A2824E}"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2DDB9C6A-8BC6-4550-A78E-8366B8A2824E}"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82600" y="304800"/>
            <a:ext cx="5892800" cy="3314700"/>
          </a:xfrm>
          <a:ln/>
        </p:spPr>
      </p:sp>
      <p:sp>
        <p:nvSpPr>
          <p:cNvPr id="36867" name="Notes Placeholder 2"/>
          <p:cNvSpPr>
            <a:spLocks noGrp="1"/>
          </p:cNvSpPr>
          <p:nvPr>
            <p:ph type="body" idx="1"/>
          </p:nvPr>
        </p:nvSpPr>
        <p:spPr>
          <a:noFill/>
          <a:ln/>
        </p:spPr>
        <p:txBody>
          <a:bodyPr/>
          <a:lstStyle/>
          <a:p>
            <a:pPr eaLnBrk="1" hangingPunct="1"/>
            <a:endParaRPr lang="en-US" dirty="0"/>
          </a:p>
        </p:txBody>
      </p:sp>
      <p:sp>
        <p:nvSpPr>
          <p:cNvPr id="36868" name="Slide Number Placeholder 3"/>
          <p:cNvSpPr>
            <a:spLocks noGrp="1"/>
          </p:cNvSpPr>
          <p:nvPr>
            <p:ph type="sldNum" sz="quarter" idx="5"/>
          </p:nvPr>
        </p:nvSpPr>
        <p:spPr>
          <a:noFill/>
        </p:spPr>
        <p:txBody>
          <a:bodyPr/>
          <a:lstStyle/>
          <a:p>
            <a:fld id="{58A9D096-6F7F-4722-89D4-BCAAEF9D83D6}" type="slidenum">
              <a:rPr lang="en-US" smtClean="0">
                <a:solidFill>
                  <a:prstClr val="black"/>
                </a:solidFill>
                <a:ea typeface="ＭＳ Ｐゴシック" pitchFamily="34" charset="-128"/>
                <a:cs typeface="Arial" charset="0"/>
              </a:rPr>
              <a:pPr/>
              <a:t>27</a:t>
            </a:fld>
            <a:endParaRPr lang="en-US" smtClean="0">
              <a:solidFill>
                <a:prstClr val="black"/>
              </a:solidFill>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82600" y="304800"/>
            <a:ext cx="5892800" cy="3314700"/>
          </a:xfrm>
          <a:ln/>
        </p:spPr>
      </p:sp>
      <p:sp>
        <p:nvSpPr>
          <p:cNvPr id="36867" name="Notes Placeholder 2"/>
          <p:cNvSpPr>
            <a:spLocks noGrp="1"/>
          </p:cNvSpPr>
          <p:nvPr>
            <p:ph type="body" idx="1"/>
          </p:nvPr>
        </p:nvSpPr>
        <p:spPr>
          <a:noFill/>
          <a:ln/>
        </p:spPr>
        <p:txBody>
          <a:bodyPr/>
          <a:lstStyle/>
          <a:p>
            <a:pPr eaLnBrk="1" hangingPunct="1"/>
            <a:endParaRPr lang="en-US" dirty="0"/>
          </a:p>
        </p:txBody>
      </p:sp>
      <p:sp>
        <p:nvSpPr>
          <p:cNvPr id="36868" name="Slide Number Placeholder 3"/>
          <p:cNvSpPr>
            <a:spLocks noGrp="1"/>
          </p:cNvSpPr>
          <p:nvPr>
            <p:ph type="sldNum" sz="quarter" idx="5"/>
          </p:nvPr>
        </p:nvSpPr>
        <p:spPr>
          <a:noFill/>
        </p:spPr>
        <p:txBody>
          <a:bodyPr/>
          <a:lstStyle/>
          <a:p>
            <a:fld id="{58A9D096-6F7F-4722-89D4-BCAAEF9D83D6}" type="slidenum">
              <a:rPr lang="en-US" smtClean="0">
                <a:solidFill>
                  <a:prstClr val="black"/>
                </a:solidFill>
                <a:ea typeface="ＭＳ Ｐゴシック" pitchFamily="34" charset="-128"/>
                <a:cs typeface="Arial" charset="0"/>
              </a:rPr>
              <a:pPr/>
              <a:t>28</a:t>
            </a:fld>
            <a:endParaRPr lang="en-US" smtClean="0">
              <a:solidFill>
                <a:prstClr val="black"/>
              </a:solidFill>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940A9A8-827E-41FA-9105-CE57EDA5D963}" type="slidenum">
              <a:rPr kumimoji="1" lang="ja-JP" altLang="en-US" smtClean="0"/>
              <a:t>29</a:t>
            </a:fld>
            <a:endParaRPr kumimoji="1" lang="ja-JP" altLang="en-US"/>
          </a:p>
        </p:txBody>
      </p:sp>
    </p:spTree>
    <p:extLst>
      <p:ext uri="{BB962C8B-B14F-4D97-AF65-F5344CB8AC3E}">
        <p14:creationId xmlns:p14="http://schemas.microsoft.com/office/powerpoint/2010/main" val="2446646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229857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2BA7-171F-4A38-87E6-DC24830D765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23320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135083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8196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480052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Tx/>
              <a:buChar char="-"/>
            </a:pPr>
            <a:endParaRPr lang="en-US" dirty="0"/>
          </a:p>
        </p:txBody>
      </p:sp>
      <p:sp>
        <p:nvSpPr>
          <p:cNvPr id="4" name="Slide Number Placeholder 3"/>
          <p:cNvSpPr>
            <a:spLocks noGrp="1"/>
          </p:cNvSpPr>
          <p:nvPr>
            <p:ph type="sldNum" sz="quarter" idx="10"/>
          </p:nvPr>
        </p:nvSpPr>
        <p:spPr/>
        <p:txBody>
          <a:bodyPr/>
          <a:lstStyle/>
          <a:p>
            <a:fld id="{64D2AE6E-7FAC-49A1-BFE0-238537644C17}" type="slidenum">
              <a:rPr lang="en-US" smtClean="0"/>
              <a:pPr/>
              <a:t>34</a:t>
            </a:fld>
            <a:endParaRPr lang="en-US"/>
          </a:p>
        </p:txBody>
      </p:sp>
    </p:spTree>
    <p:extLst>
      <p:ext uri="{BB962C8B-B14F-4D97-AF65-F5344CB8AC3E}">
        <p14:creationId xmlns:p14="http://schemas.microsoft.com/office/powerpoint/2010/main" val="3794499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AE6E-7FAC-49A1-BFE0-238537644C17}" type="slidenum">
              <a:rPr lang="en-US" smtClean="0"/>
              <a:pPr/>
              <a:t>6</a:t>
            </a:fld>
            <a:endParaRPr lang="en-US"/>
          </a:p>
        </p:txBody>
      </p:sp>
    </p:spTree>
    <p:extLst>
      <p:ext uri="{BB962C8B-B14F-4D97-AF65-F5344CB8AC3E}">
        <p14:creationId xmlns:p14="http://schemas.microsoft.com/office/powerpoint/2010/main" val="3125923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AE6E-7FAC-49A1-BFE0-238537644C17}" type="slidenum">
              <a:rPr lang="en-US" smtClean="0"/>
              <a:pPr/>
              <a:t>7</a:t>
            </a:fld>
            <a:endParaRPr lang="en-US"/>
          </a:p>
        </p:txBody>
      </p:sp>
    </p:spTree>
    <p:extLst>
      <p:ext uri="{BB962C8B-B14F-4D97-AF65-F5344CB8AC3E}">
        <p14:creationId xmlns:p14="http://schemas.microsoft.com/office/powerpoint/2010/main" val="97001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82097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66164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650405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6.wdp"/><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2.png"/><Relationship Id="rId14" Type="http://schemas.microsoft.com/office/2007/relationships/hdphoto" Target="../media/hdphoto7.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2.png"/><Relationship Id="rId7"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1.png"/><Relationship Id="rId9"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47.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12.xml"/><Relationship Id="rId5" Type="http://schemas.openxmlformats.org/officeDocument/2006/relationships/image" Target="../media/image51.jp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8" Type="http://schemas.openxmlformats.org/officeDocument/2006/relationships/hyperlink" Target="http://www.netapp.com/microsoftsolutions" TargetMode="External"/><Relationship Id="rId3" Type="http://schemas.openxmlformats.org/officeDocument/2006/relationships/image" Target="../media/image38.jpeg"/><Relationship Id="rId7"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52.png"/><Relationship Id="rId9" Type="http://schemas.openxmlformats.org/officeDocument/2006/relationships/hyperlink" Target="http://www.cisco.com/go/microsof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8.png"/><Relationship Id="rId3" Type="http://schemas.openxmlformats.org/officeDocument/2006/relationships/hyperlink" Target="http://www.netapp.com/microsoftsolutions" TargetMode="External"/><Relationship Id="rId7" Type="http://schemas.openxmlformats.org/officeDocument/2006/relationships/image" Target="../media/image12.png"/><Relationship Id="rId12"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hyperlink" Target="http://www.citrix.com/microsoft" TargetMode="External"/><Relationship Id="rId10" Type="http://schemas.openxmlformats.org/officeDocument/2006/relationships/image" Target="../media/image55.png"/><Relationship Id="rId4" Type="http://schemas.openxmlformats.org/officeDocument/2006/relationships/hyperlink" Target="http://www.cisco.com/go/microsoft" TargetMode="External"/><Relationship Id="rId9" Type="http://schemas.openxmlformats.org/officeDocument/2006/relationships/image" Target="../media/image54.png"/><Relationship Id="rId14" Type="http://schemas.openxmlformats.org/officeDocument/2006/relationships/image" Target="../media/image38.jpeg"/></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2.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11.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1.png"/><Relationship Id="rId12" Type="http://schemas.microsoft.com/office/2007/relationships/hdphoto" Target="../media/hdphoto6.wdp"/><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microsoft.com/office/2007/relationships/hdphoto" Target="../media/hdphoto3.wdp"/><Relationship Id="rId11" Type="http://schemas.openxmlformats.org/officeDocument/2006/relationships/image" Target="../media/image33.png"/><Relationship Id="rId5" Type="http://schemas.openxmlformats.org/officeDocument/2006/relationships/image" Target="../media/image3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2.png"/><Relationship Id="rId14" Type="http://schemas.microsoft.com/office/2007/relationships/hdphoto" Target="../media/hdphoto7.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70.jpeg"/><Relationship Id="rId1" Type="http://schemas.openxmlformats.org/officeDocument/2006/relationships/slideLayout" Target="../slideLayouts/slideLayout8.xml"/><Relationship Id="rId5" Type="http://schemas.openxmlformats.org/officeDocument/2006/relationships/image" Target="../media/image72.wmf"/><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5.png"/><Relationship Id="rId12" Type="http://schemas.openxmlformats.org/officeDocument/2006/relationships/hyperlink" Target="http://microsoft.com/msdn"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74.emf"/><Relationship Id="rId11" Type="http://schemas.microsoft.com/office/2007/relationships/hdphoto" Target="../media/hdphoto9.wdp"/><Relationship Id="rId5" Type="http://schemas.openxmlformats.org/officeDocument/2006/relationships/hyperlink" Target="http://northamerica.msteched.com/" TargetMode="External"/><Relationship Id="rId10" Type="http://schemas.openxmlformats.org/officeDocument/2006/relationships/image" Target="../media/image76.png"/><Relationship Id="rId4" Type="http://schemas.microsoft.com/office/2007/relationships/hdphoto" Target="../media/hdphoto8.wdp"/><Relationship Id="rId9" Type="http://schemas.openxmlformats.org/officeDocument/2006/relationships/hyperlink" Target="http://microsoft.com/technet"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 Id="rId9" Type="http://schemas.openxmlformats.org/officeDocument/2006/relationships/image" Target="../media/image84.jpeg"/></Relationships>
</file>

<file path=ppt/slides/_rels/slide3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5.jpeg"/><Relationship Id="rId7" Type="http://schemas.openxmlformats.org/officeDocument/2006/relationships/image" Target="../media/image89.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263336"/>
            <a:ext cx="7086600" cy="1232464"/>
          </a:xfrm>
        </p:spPr>
        <p:txBody>
          <a:bodyPr/>
          <a:lstStyle/>
          <a:p>
            <a:r>
              <a:rPr lang="en-US" sz="3200" dirty="0"/>
              <a:t>Microsoft Private Cloud Fast </a:t>
            </a:r>
            <a:r>
              <a:rPr lang="en-US" sz="3200" dirty="0" smtClean="0"/>
              <a:t>Track:</a:t>
            </a:r>
            <a:br>
              <a:rPr lang="en-US" sz="3200" dirty="0" smtClean="0"/>
            </a:br>
            <a:r>
              <a:rPr lang="en-US" sz="2400" dirty="0" smtClean="0"/>
              <a:t>The </a:t>
            </a:r>
            <a:r>
              <a:rPr lang="en-US" sz="2400" dirty="0"/>
              <a:t>Next </a:t>
            </a:r>
            <a:r>
              <a:rPr lang="en-US" sz="2400" dirty="0" smtClean="0"/>
              <a:t>Generation of Private </a:t>
            </a:r>
            <a:r>
              <a:rPr lang="en-US" sz="2400" dirty="0"/>
              <a:t>Cloud </a:t>
            </a:r>
            <a:r>
              <a:rPr lang="en-US" sz="2400" dirty="0" smtClean="0"/>
              <a:t/>
            </a:r>
            <a:br>
              <a:rPr lang="en-US" sz="2400" dirty="0" smtClean="0"/>
            </a:br>
            <a:r>
              <a:rPr lang="en-US" sz="2400" dirty="0" smtClean="0"/>
              <a:t>Reference Architecture</a:t>
            </a:r>
            <a:endParaRPr lang="en-US" sz="3200" dirty="0"/>
          </a:p>
        </p:txBody>
      </p:sp>
      <p:sp>
        <p:nvSpPr>
          <p:cNvPr id="3" name="Subtitle 2"/>
          <p:cNvSpPr>
            <a:spLocks noGrp="1"/>
          </p:cNvSpPr>
          <p:nvPr>
            <p:ph type="subTitle" idx="1"/>
          </p:nvPr>
        </p:nvSpPr>
        <p:spPr>
          <a:xfrm>
            <a:off x="4181452" y="4648200"/>
            <a:ext cx="6870702" cy="844255"/>
          </a:xfrm>
        </p:spPr>
        <p:txBody>
          <a:bodyPr/>
          <a:lstStyle/>
          <a:p>
            <a:r>
              <a:rPr lang="en-US" sz="1800" b="1" dirty="0"/>
              <a:t>Mike Truitt</a:t>
            </a:r>
          </a:p>
          <a:p>
            <a:r>
              <a:rPr lang="en-US" sz="1800" dirty="0"/>
              <a:t>Sr. Product Planner</a:t>
            </a:r>
          </a:p>
          <a:p>
            <a:endParaRPr lang="en-US" sz="1800" dirty="0"/>
          </a:p>
          <a:p>
            <a:r>
              <a:rPr lang="en-US" sz="1800" b="1" dirty="0"/>
              <a:t>Bryon Surace</a:t>
            </a:r>
          </a:p>
          <a:p>
            <a:r>
              <a:rPr lang="en-US" sz="1800" dirty="0"/>
              <a:t>Sr. Program Manager</a:t>
            </a:r>
          </a:p>
          <a:p>
            <a:endParaRPr lang="en-US" dirty="0"/>
          </a:p>
          <a:p>
            <a:endParaRPr lang="en-US" dirty="0"/>
          </a:p>
        </p:txBody>
      </p:sp>
      <p:sp>
        <p:nvSpPr>
          <p:cNvPr id="4" name="TextBox 3"/>
          <p:cNvSpPr txBox="1"/>
          <p:nvPr/>
        </p:nvSpPr>
        <p:spPr>
          <a:xfrm>
            <a:off x="519113" y="228600"/>
            <a:ext cx="4279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WSV201</a:t>
            </a:r>
          </a:p>
        </p:txBody>
      </p:sp>
    </p:spTree>
    <p:extLst>
      <p:ext uri="{BB962C8B-B14F-4D97-AF65-F5344CB8AC3E}">
        <p14:creationId xmlns:p14="http://schemas.microsoft.com/office/powerpoint/2010/main" val="72236049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598613" y="20304"/>
            <a:ext cx="8909160" cy="6837696"/>
          </a:xfrm>
          <a:prstGeom prst="roundRect">
            <a:avLst>
              <a:gd name="adj" fmla="val 509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4" name="Picture 3" descr="GR722"/>
          <p:cNvPicPr/>
          <p:nvPr/>
        </p:nvPicPr>
        <p:blipFill>
          <a:blip r:embed="rId3">
            <a:extLst>
              <a:ext uri="{28A0092B-C50C-407E-A947-70E740481C1C}">
                <a14:useLocalDpi xmlns:a14="http://schemas.microsoft.com/office/drawing/2010/main" val="0"/>
              </a:ext>
            </a:extLst>
          </a:blip>
          <a:srcRect/>
          <a:stretch>
            <a:fillRect/>
          </a:stretch>
        </p:blipFill>
        <p:spPr bwMode="auto">
          <a:xfrm>
            <a:off x="1890547" y="159327"/>
            <a:ext cx="8330643" cy="6479389"/>
          </a:xfrm>
          <a:prstGeom prst="rect">
            <a:avLst/>
          </a:prstGeom>
          <a:noFill/>
          <a:ln>
            <a:noFill/>
          </a:ln>
        </p:spPr>
      </p:pic>
    </p:spTree>
    <p:extLst>
      <p:ext uri="{BB962C8B-B14F-4D97-AF65-F5344CB8AC3E}">
        <p14:creationId xmlns:p14="http://schemas.microsoft.com/office/powerpoint/2010/main" val="9764467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Scenarios Targetted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2176582"/>
              </p:ext>
            </p:extLst>
          </p:nvPr>
        </p:nvGraphicFramePr>
        <p:xfrm>
          <a:off x="1598612" y="1066800"/>
          <a:ext cx="8763000" cy="5362424"/>
        </p:xfrm>
        <a:graphic>
          <a:graphicData uri="http://schemas.openxmlformats.org/drawingml/2006/table">
            <a:tbl>
              <a:tblPr firstRow="1" bandRow="1">
                <a:tableStyleId>{5C22544A-7EE6-4342-B048-85BDC9FD1C3A}</a:tableStyleId>
              </a:tblPr>
              <a:tblGrid>
                <a:gridCol w="4534215"/>
                <a:gridCol w="859957"/>
                <a:gridCol w="849551"/>
                <a:gridCol w="842877"/>
                <a:gridCol w="838200"/>
                <a:gridCol w="838200"/>
              </a:tblGrid>
              <a:tr h="366842">
                <a:tc>
                  <a:txBody>
                    <a:bodyPr/>
                    <a:lstStyle/>
                    <a:p>
                      <a:pPr marL="171450" marR="0" indent="-171450" algn="ctr">
                        <a:lnSpc>
                          <a:spcPct val="115000"/>
                        </a:lnSpc>
                        <a:spcBef>
                          <a:spcPts val="0"/>
                        </a:spcBef>
                        <a:spcAft>
                          <a:spcPts val="0"/>
                        </a:spcAft>
                      </a:pPr>
                      <a:r>
                        <a:rPr lang="en-US" sz="1600" dirty="0">
                          <a:effectLst/>
                          <a:latin typeface="+mn-lt"/>
                        </a:rPr>
                        <a:t>Scenarios</a:t>
                      </a:r>
                      <a:endParaRPr lang="en-US" sz="1200" dirty="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gridSpan="5">
                  <a:txBody>
                    <a:bodyPr/>
                    <a:lstStyle/>
                    <a:p>
                      <a:pPr marL="0" marR="0" algn="ctr">
                        <a:lnSpc>
                          <a:spcPct val="115000"/>
                        </a:lnSpc>
                        <a:spcBef>
                          <a:spcPts val="0"/>
                        </a:spcBef>
                        <a:spcAft>
                          <a:spcPts val="0"/>
                        </a:spcAft>
                      </a:pPr>
                      <a:r>
                        <a:rPr lang="en-US" sz="1600">
                          <a:effectLst/>
                          <a:latin typeface="+mn-lt"/>
                        </a:rPr>
                        <a:t>Enabling Technologies</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0218">
                <a:tc>
                  <a:txBody>
                    <a:bodyPr/>
                    <a:lstStyle/>
                    <a:p>
                      <a:pPr marL="171450" marR="0" indent="-171450">
                        <a:lnSpc>
                          <a:spcPct val="115000"/>
                        </a:lnSpc>
                        <a:spcBef>
                          <a:spcPts val="0"/>
                        </a:spcBef>
                        <a:spcAft>
                          <a:spcPts val="0"/>
                        </a:spcAft>
                      </a:pPr>
                      <a:r>
                        <a:rPr lang="en-US" sz="1400" b="1">
                          <a:solidFill>
                            <a:schemeClr val="tx1"/>
                          </a:solidFill>
                          <a:effectLst/>
                          <a:latin typeface="+mn-lt"/>
                        </a:rPr>
                        <a:t>Fabric Provider</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AppCtrl</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OM</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Orch</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SM</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VMM</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a:effectLst/>
                          <a:latin typeface="+mn-lt"/>
                        </a:rPr>
                        <a:t>Bare metal deploy</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0" indent="0" algn="l" defTabSz="914363" rtl="0" eaLnBrk="1" fontAlgn="ctr" latinLnBrk="0" hangingPunct="1">
                        <a:lnSpc>
                          <a:spcPct val="115000"/>
                        </a:lnSpc>
                        <a:spcBef>
                          <a:spcPts val="0"/>
                        </a:spcBef>
                        <a:spcAft>
                          <a:spcPts val="0"/>
                        </a:spcAft>
                        <a:buClrTx/>
                        <a:buSzTx/>
                        <a:buFont typeface="Arial" pitchFamily="34" charset="0"/>
                        <a:buNone/>
                        <a:tabLst>
                          <a:tab pos="914400" algn="l"/>
                        </a:tabLst>
                        <a:defRPr/>
                      </a:pPr>
                      <a:r>
                        <a:rPr lang="en-US" sz="1200" smtClean="0">
                          <a:effectLst/>
                          <a:latin typeface="+mn-lt"/>
                        </a:rPr>
                        <a:t>Integration with Network &amp; Storage</a:t>
                      </a:r>
                      <a:endParaRPr lang="en-US" sz="1200" smtClean="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363" rtl="0" eaLnBrk="1" fontAlgn="auto" latinLnBrk="0" hangingPunct="1">
                        <a:lnSpc>
                          <a:spcPct val="115000"/>
                        </a:lnSpc>
                        <a:spcBef>
                          <a:spcPts val="0"/>
                        </a:spcBef>
                        <a:spcAft>
                          <a:spcPts val="0"/>
                        </a:spcAft>
                        <a:buClrTx/>
                        <a:buSzTx/>
                        <a:buFontTx/>
                        <a:buNone/>
                        <a:tabLst/>
                        <a:defRPr/>
                      </a:pPr>
                      <a:r>
                        <a:rPr lang="en-US" sz="1200" smtClean="0">
                          <a:effectLst/>
                          <a:latin typeface="+mn-lt"/>
                        </a:rPr>
                        <a:t>X</a:t>
                      </a:r>
                      <a:endParaRPr lang="en-US" sz="1200" smtClean="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363" rtl="0" eaLnBrk="1" fontAlgn="auto" latinLnBrk="0" hangingPunct="1">
                        <a:lnSpc>
                          <a:spcPct val="115000"/>
                        </a:lnSpc>
                        <a:spcBef>
                          <a:spcPts val="0"/>
                        </a:spcBef>
                        <a:spcAft>
                          <a:spcPts val="0"/>
                        </a:spcAft>
                        <a:buClrTx/>
                        <a:buSzTx/>
                        <a:buFontTx/>
                        <a:buNone/>
                        <a:tabLst/>
                        <a:defRPr/>
                      </a:pPr>
                      <a:r>
                        <a:rPr lang="en-US" sz="1200" smtClean="0">
                          <a:effectLst/>
                          <a:latin typeface="+mn-lt"/>
                        </a:rPr>
                        <a:t>X</a:t>
                      </a:r>
                      <a:endParaRPr lang="en-US" sz="1200" smtClean="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0" indent="0" fontAlgn="ctr">
                        <a:lnSpc>
                          <a:spcPct val="115000"/>
                        </a:lnSpc>
                        <a:spcBef>
                          <a:spcPts val="0"/>
                        </a:spcBef>
                        <a:spcAft>
                          <a:spcPts val="0"/>
                        </a:spcAft>
                        <a:buFont typeface="Arial" pitchFamily="34" charset="0"/>
                        <a:buNone/>
                        <a:tabLst>
                          <a:tab pos="914400" algn="l"/>
                        </a:tabLst>
                      </a:pPr>
                      <a:r>
                        <a:rPr lang="en-US" sz="1200">
                          <a:effectLst/>
                          <a:latin typeface="+mn-lt"/>
                        </a:rPr>
                        <a:t>Host patching</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0" indent="0" fontAlgn="ctr">
                        <a:lnSpc>
                          <a:spcPct val="115000"/>
                        </a:lnSpc>
                        <a:spcBef>
                          <a:spcPts val="0"/>
                        </a:spcBef>
                        <a:spcAft>
                          <a:spcPts val="0"/>
                        </a:spcAft>
                        <a:buFont typeface="Arial" pitchFamily="34" charset="0"/>
                        <a:buNone/>
                        <a:tabLst>
                          <a:tab pos="914400" algn="l"/>
                        </a:tabLst>
                      </a:pPr>
                      <a:r>
                        <a:rPr lang="en-US" sz="1200">
                          <a:effectLst/>
                          <a:latin typeface="+mn-lt"/>
                        </a:rPr>
                        <a:t>Host optimization / power optimization</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a:effectLst/>
                          <a:latin typeface="+mn-lt"/>
                        </a:rPr>
                        <a:t>Monitoring of Fabric</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a:effectLst/>
                          <a:latin typeface="+mn-lt"/>
                        </a:rPr>
                        <a:t>Capacity reporting</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90218">
                <a:tc>
                  <a:txBody>
                    <a:bodyPr/>
                    <a:lstStyle/>
                    <a:p>
                      <a:pPr marL="171450" marR="0" indent="-171450">
                        <a:lnSpc>
                          <a:spcPct val="115000"/>
                        </a:lnSpc>
                        <a:spcBef>
                          <a:spcPts val="0"/>
                        </a:spcBef>
                        <a:spcAft>
                          <a:spcPts val="0"/>
                        </a:spcAft>
                      </a:pPr>
                      <a:r>
                        <a:rPr lang="en-US" sz="1400" b="1">
                          <a:solidFill>
                            <a:schemeClr val="tx1"/>
                          </a:solidFill>
                          <a:effectLst/>
                          <a:latin typeface="+mn-lt"/>
                        </a:rPr>
                        <a:t>Service Provider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7808">
                <a:tc>
                  <a:txBody>
                    <a:bodyPr/>
                    <a:lstStyle/>
                    <a:p>
                      <a:pPr marL="454025" marR="0" indent="4763" fontAlgn="ctr">
                        <a:lnSpc>
                          <a:spcPct val="115000"/>
                        </a:lnSpc>
                        <a:spcBef>
                          <a:spcPts val="0"/>
                        </a:spcBef>
                        <a:spcAft>
                          <a:spcPts val="0"/>
                        </a:spcAft>
                        <a:tabLst>
                          <a:tab pos="914400" algn="l"/>
                        </a:tabLst>
                      </a:pPr>
                      <a:r>
                        <a:rPr lang="en-US" sz="1200">
                          <a:effectLst/>
                          <a:latin typeface="+mn-lt"/>
                        </a:rPr>
                        <a:t>Service Templates (offerings)</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dirty="0">
                          <a:effectLst/>
                          <a:latin typeface="+mn-lt"/>
                        </a:rPr>
                        <a:t>Service and VM Catalog</a:t>
                      </a:r>
                      <a:endParaRPr lang="en-US" sz="1200" dirty="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4025" marR="0" lvl="1" indent="3175" algn="l" defTabSz="914363" rtl="0" eaLnBrk="1" fontAlgn="ctr" latinLnBrk="0" hangingPunct="1">
                        <a:lnSpc>
                          <a:spcPct val="115000"/>
                        </a:lnSpc>
                        <a:spcBef>
                          <a:spcPts val="0"/>
                        </a:spcBef>
                        <a:spcAft>
                          <a:spcPts val="0"/>
                        </a:spcAft>
                        <a:buClrTx/>
                        <a:buSzTx/>
                        <a:buFontTx/>
                        <a:buNone/>
                        <a:tabLst>
                          <a:tab pos="914400" algn="l"/>
                        </a:tabLst>
                        <a:defRPr/>
                      </a:pPr>
                      <a:r>
                        <a:rPr lang="en-US" sz="1200" smtClean="0">
                          <a:effectLst/>
                          <a:latin typeface="+mn-lt"/>
                        </a:rPr>
                        <a:t>Lifecycle (create, upgrade, retire)</a:t>
                      </a:r>
                      <a:endParaRPr lang="en-US" sz="1200" smtClean="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smtClean="0">
                          <a:solidFill>
                            <a:schemeClr val="bg1"/>
                          </a:solidFill>
                          <a:effectLst/>
                          <a:latin typeface="+mn-lt"/>
                          <a:ea typeface="Cambria"/>
                          <a:cs typeface="Times New Roman"/>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smtClean="0">
                          <a:solidFill>
                            <a:schemeClr val="bg1"/>
                          </a:solidFill>
                          <a:effectLst/>
                          <a:latin typeface="+mn-lt"/>
                          <a:ea typeface="Cambria"/>
                          <a:cs typeface="Times New Roman"/>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smtClean="0">
                          <a:solidFill>
                            <a:schemeClr val="bg1"/>
                          </a:solidFill>
                          <a:effectLst/>
                          <a:latin typeface="+mn-lt"/>
                          <a:ea typeface="Cambria"/>
                          <a:cs typeface="Times New Roman"/>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smtClean="0">
                          <a:solidFill>
                            <a:schemeClr val="bg1"/>
                          </a:solidFill>
                          <a:effectLst/>
                          <a:latin typeface="+mn-lt"/>
                          <a:ea typeface="Cambria"/>
                          <a:cs typeface="Times New Roman"/>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4025" marR="0" lvl="1" indent="3175" algn="l" defTabSz="914363" rtl="0" eaLnBrk="1" fontAlgn="ctr" latinLnBrk="0" hangingPunct="1">
                        <a:lnSpc>
                          <a:spcPct val="115000"/>
                        </a:lnSpc>
                        <a:spcBef>
                          <a:spcPts val="0"/>
                        </a:spcBef>
                        <a:spcAft>
                          <a:spcPts val="0"/>
                        </a:spcAft>
                        <a:buClrTx/>
                        <a:buSzTx/>
                        <a:buFontTx/>
                        <a:buNone/>
                        <a:tabLst>
                          <a:tab pos="914400" algn="l"/>
                        </a:tabLst>
                        <a:defRPr/>
                      </a:pPr>
                      <a:r>
                        <a:rPr lang="en-US" sz="1200" smtClean="0">
                          <a:effectLst/>
                          <a:latin typeface="+mn-lt"/>
                        </a:rPr>
                        <a:t>Application and SLA Monitoring</a:t>
                      </a:r>
                      <a:endParaRPr lang="en-US" sz="1200" smtClean="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smtClean="0">
                          <a:solidFill>
                            <a:schemeClr val="bg1"/>
                          </a:solidFill>
                          <a:effectLst/>
                          <a:latin typeface="+mn-lt"/>
                          <a:ea typeface="Cambria"/>
                          <a:cs typeface="Times New Roman"/>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4025" marR="0" indent="3175" fontAlgn="ctr">
                        <a:lnSpc>
                          <a:spcPct val="115000"/>
                        </a:lnSpc>
                        <a:spcBef>
                          <a:spcPts val="0"/>
                        </a:spcBef>
                        <a:spcAft>
                          <a:spcPts val="0"/>
                        </a:spcAft>
                        <a:tabLst>
                          <a:tab pos="914400" algn="l"/>
                        </a:tabLst>
                      </a:pPr>
                      <a:r>
                        <a:rPr lang="en-US" sz="1200">
                          <a:effectLst/>
                          <a:latin typeface="+mn-lt"/>
                        </a:rPr>
                        <a:t>SLA and Capacity Reporting</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90218">
                <a:tc>
                  <a:txBody>
                    <a:bodyPr/>
                    <a:lstStyle/>
                    <a:p>
                      <a:pPr marL="171450" marR="0" indent="-171450">
                        <a:lnSpc>
                          <a:spcPct val="115000"/>
                        </a:lnSpc>
                        <a:spcBef>
                          <a:spcPts val="0"/>
                        </a:spcBef>
                        <a:spcAft>
                          <a:spcPts val="0"/>
                        </a:spcAft>
                      </a:pPr>
                      <a:r>
                        <a:rPr lang="en-US" sz="1400" b="1">
                          <a:solidFill>
                            <a:schemeClr val="tx1"/>
                          </a:solidFill>
                          <a:effectLst/>
                          <a:latin typeface="+mn-lt"/>
                        </a:rPr>
                        <a:t>Service Consumer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400" b="1">
                          <a:solidFill>
                            <a:schemeClr val="tx1"/>
                          </a:solidFill>
                          <a:effectLst/>
                          <a:latin typeface="+mn-lt"/>
                        </a:rPr>
                        <a:t> </a:t>
                      </a:r>
                      <a:endParaRPr lang="en-US" sz="1200" b="1">
                        <a:solidFill>
                          <a:schemeClr val="tx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7808">
                <a:tc>
                  <a:txBody>
                    <a:bodyPr/>
                    <a:lstStyle/>
                    <a:p>
                      <a:pPr marL="454025" marR="0" indent="4763" fontAlgn="ctr">
                        <a:lnSpc>
                          <a:spcPct val="115000"/>
                        </a:lnSpc>
                        <a:spcBef>
                          <a:spcPts val="0"/>
                        </a:spcBef>
                        <a:spcAft>
                          <a:spcPts val="0"/>
                        </a:spcAft>
                        <a:tabLst>
                          <a:tab pos="914400" algn="l"/>
                        </a:tabLst>
                      </a:pPr>
                      <a:r>
                        <a:rPr lang="en-US" sz="1200">
                          <a:effectLst/>
                          <a:latin typeface="+mn-lt"/>
                        </a:rPr>
                        <a:t>Request quote or capacity (Cloud)</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2438" marR="0" indent="4763" fontAlgn="ctr">
                        <a:lnSpc>
                          <a:spcPct val="115000"/>
                        </a:lnSpc>
                        <a:spcBef>
                          <a:spcPts val="0"/>
                        </a:spcBef>
                        <a:spcAft>
                          <a:spcPts val="0"/>
                        </a:spcAft>
                        <a:tabLst>
                          <a:tab pos="914400" algn="l"/>
                        </a:tabLst>
                      </a:pPr>
                      <a:r>
                        <a:rPr lang="en-US" sz="1200">
                          <a:effectLst/>
                          <a:latin typeface="+mn-lt"/>
                        </a:rPr>
                        <a:t>Request/Deploy VM</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a:effectLst/>
                          <a:latin typeface="+mn-lt"/>
                        </a:rPr>
                        <a:t>Request/Deploy Service</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a:effectLst/>
                          <a:latin typeface="+mn-lt"/>
                        </a:rPr>
                        <a:t>Quota enforcement</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 </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solidFill>
                            <a:schemeClr val="bg1"/>
                          </a:solidFill>
                          <a:effectLst/>
                          <a:latin typeface="+mn-lt"/>
                        </a:rPr>
                        <a:t>X</a:t>
                      </a:r>
                      <a:endParaRPr lang="en-US" sz="1200">
                        <a:solidFill>
                          <a:schemeClr val="bg1"/>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57808">
                <a:tc>
                  <a:txBody>
                    <a:bodyPr/>
                    <a:lstStyle/>
                    <a:p>
                      <a:pPr marL="457200" marR="0" lvl="1" indent="0" fontAlgn="ctr">
                        <a:lnSpc>
                          <a:spcPct val="115000"/>
                        </a:lnSpc>
                        <a:spcBef>
                          <a:spcPts val="0"/>
                        </a:spcBef>
                        <a:spcAft>
                          <a:spcPts val="0"/>
                        </a:spcAft>
                        <a:buSzPts val="1000"/>
                        <a:buFont typeface="Symbol"/>
                        <a:buNone/>
                        <a:tabLst>
                          <a:tab pos="914400" algn="l"/>
                        </a:tabLst>
                      </a:pPr>
                      <a:r>
                        <a:rPr lang="en-US" sz="1200">
                          <a:effectLst/>
                          <a:latin typeface="+mn-lt"/>
                        </a:rPr>
                        <a:t>Request Approvals</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 </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a:effectLst/>
                          <a:latin typeface="+mn-lt"/>
                        </a:rPr>
                        <a:t>X</a:t>
                      </a:r>
                      <a:endParaRPr lang="en-US" sz="120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dirty="0">
                          <a:effectLst/>
                          <a:latin typeface="+mn-lt"/>
                        </a:rPr>
                        <a:t> </a:t>
                      </a:r>
                      <a:endParaRPr lang="en-US" sz="1200" dirty="0">
                        <a:solidFill>
                          <a:srgbClr val="FFFFFF"/>
                        </a:solidFill>
                        <a:effectLst/>
                        <a:latin typeface="+mn-lt"/>
                        <a:ea typeface="Cambria"/>
                        <a:cs typeface="Times New Roman"/>
                      </a:endParaRPr>
                    </a:p>
                  </a:txBody>
                  <a:tcPr marL="27692" marR="27692"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9246322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ryons\Desktop\Untitled 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23813"/>
            <a:ext cx="10668000" cy="690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2173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ryons\Desktop\Untitled pictur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2" y="19050"/>
            <a:ext cx="9753600" cy="684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7630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amfaz.NORTHAMERICA\Docs\Conferences-Seminars\TR14\SCIM216\iSCSI Converged NIC Software Tea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12" y="203200"/>
            <a:ext cx="5486400" cy="6197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7085012" y="203200"/>
            <a:ext cx="3727389"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chemeClr val="tx1"/>
                </a:solidFill>
              </a:rPr>
              <a:t>Network</a:t>
            </a:r>
            <a:endParaRPr lang="en-US" sz="3200" i="1" dirty="0">
              <a:solidFill>
                <a:schemeClr val="tx1"/>
              </a:solidFill>
            </a:endParaRPr>
          </a:p>
        </p:txBody>
      </p:sp>
      <p:sp>
        <p:nvSpPr>
          <p:cNvPr id="4" name="Title 1"/>
          <p:cNvSpPr txBox="1">
            <a:spLocks/>
          </p:cNvSpPr>
          <p:nvPr/>
        </p:nvSpPr>
        <p:spPr>
          <a:xfrm>
            <a:off x="7242113" y="1524000"/>
            <a:ext cx="3581400" cy="2209800"/>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dirty="0" smtClean="0">
                <a:solidFill>
                  <a:schemeClr val="tx1"/>
                </a:solidFill>
              </a:rPr>
              <a:t>FCOE/CNE </a:t>
            </a:r>
          </a:p>
          <a:p>
            <a:r>
              <a:rPr lang="en-US" sz="3600" dirty="0" smtClean="0">
                <a:solidFill>
                  <a:schemeClr val="tx1"/>
                </a:solidFill>
              </a:rPr>
              <a:t>Converged </a:t>
            </a:r>
            <a:br>
              <a:rPr lang="en-US" sz="3600" dirty="0" smtClean="0">
                <a:solidFill>
                  <a:schemeClr val="tx1"/>
                </a:solidFill>
              </a:rPr>
            </a:br>
            <a:r>
              <a:rPr lang="en-US" sz="3600" dirty="0" smtClean="0">
                <a:solidFill>
                  <a:schemeClr val="tx1"/>
                </a:solidFill>
              </a:rPr>
              <a:t>NIC </a:t>
            </a:r>
            <a:r>
              <a:rPr lang="en-US" sz="3600" dirty="0">
                <a:solidFill>
                  <a:schemeClr val="tx1"/>
                </a:solidFill>
              </a:rPr>
              <a:t>HW Team</a:t>
            </a:r>
            <a:endParaRPr lang="en-US" sz="2400" i="1" dirty="0">
              <a:solidFill>
                <a:schemeClr val="tx1"/>
              </a:solidFill>
            </a:endParaRPr>
          </a:p>
        </p:txBody>
      </p:sp>
    </p:spTree>
    <p:extLst>
      <p:ext uri="{BB962C8B-B14F-4D97-AF65-F5344CB8AC3E}">
        <p14:creationId xmlns:p14="http://schemas.microsoft.com/office/powerpoint/2010/main" val="192015234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a:p>
        </p:txBody>
      </p:sp>
      <p:pic>
        <p:nvPicPr>
          <p:cNvPr id="2050" name="Picture 2" descr="C:\Users\adamfaz.NORTHAMERICA\Docs\Conferences-Seminars\TR14\SCIM216\FiberChanne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30" y="253678"/>
            <a:ext cx="5323682" cy="60709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627812" y="253678"/>
            <a:ext cx="3727389"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chemeClr val="tx1"/>
                </a:solidFill>
              </a:rPr>
              <a:t>Network</a:t>
            </a:r>
            <a:endParaRPr lang="en-US" sz="3200" i="1" dirty="0">
              <a:solidFill>
                <a:schemeClr val="tx1"/>
              </a:solidFill>
            </a:endParaRPr>
          </a:p>
        </p:txBody>
      </p:sp>
      <p:sp>
        <p:nvSpPr>
          <p:cNvPr id="5" name="Title 1"/>
          <p:cNvSpPr txBox="1">
            <a:spLocks/>
          </p:cNvSpPr>
          <p:nvPr/>
        </p:nvSpPr>
        <p:spPr>
          <a:xfrm>
            <a:off x="6856412" y="1524000"/>
            <a:ext cx="4113213" cy="2133600"/>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dirty="0" smtClean="0">
                <a:solidFill>
                  <a:schemeClr val="tx1"/>
                </a:solidFill>
              </a:rPr>
              <a:t>Traditional</a:t>
            </a:r>
          </a:p>
          <a:p>
            <a:r>
              <a:rPr lang="en-US" sz="3600" dirty="0" smtClean="0">
                <a:solidFill>
                  <a:schemeClr val="tx1"/>
                </a:solidFill>
              </a:rPr>
              <a:t>Fiber Channel + Ethernet</a:t>
            </a:r>
            <a:endParaRPr lang="en-US" sz="2400" i="1" dirty="0">
              <a:solidFill>
                <a:schemeClr val="tx1"/>
              </a:solidFill>
            </a:endParaRPr>
          </a:p>
        </p:txBody>
      </p:sp>
    </p:spTree>
    <p:extLst>
      <p:ext uri="{BB962C8B-B14F-4D97-AF65-F5344CB8AC3E}">
        <p14:creationId xmlns:p14="http://schemas.microsoft.com/office/powerpoint/2010/main" val="21369123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a:p>
        </p:txBody>
      </p:sp>
      <p:sp>
        <p:nvSpPr>
          <p:cNvPr id="4" name="Title 1"/>
          <p:cNvSpPr txBox="1">
            <a:spLocks/>
          </p:cNvSpPr>
          <p:nvPr/>
        </p:nvSpPr>
        <p:spPr>
          <a:xfrm>
            <a:off x="684212" y="520599"/>
            <a:ext cx="3727389"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solidFill>
                  <a:schemeClr val="tx1"/>
                </a:solidFill>
              </a:rPr>
              <a:t>Storage</a:t>
            </a:r>
            <a:endParaRPr lang="en-US" sz="3200" i="1" dirty="0">
              <a:solidFill>
                <a:schemeClr val="tx1"/>
              </a:solidFill>
            </a:endParaRPr>
          </a:p>
        </p:txBody>
      </p:sp>
      <p:sp>
        <p:nvSpPr>
          <p:cNvPr id="5" name="Title 1"/>
          <p:cNvSpPr txBox="1">
            <a:spLocks/>
          </p:cNvSpPr>
          <p:nvPr/>
        </p:nvSpPr>
        <p:spPr>
          <a:xfrm>
            <a:off x="379412" y="1524000"/>
            <a:ext cx="3756948"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dirty="0" smtClean="0">
                <a:solidFill>
                  <a:schemeClr val="tx1"/>
                </a:solidFill>
              </a:rPr>
              <a:t>Host LUNs &amp; CSVs</a:t>
            </a:r>
            <a:endParaRPr lang="en-US" sz="2400" i="1" dirty="0">
              <a:solidFill>
                <a:schemeClr val="tx1"/>
              </a:solidFill>
            </a:endParaRPr>
          </a:p>
        </p:txBody>
      </p:sp>
      <p:pic>
        <p:nvPicPr>
          <p:cNvPr id="3074" name="Picture 2" descr="C:\Users\adamfaz.NORTHAMERICA\Docs\Conferences-Seminars\TR14\SCIM216\HostStor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019" y="520599"/>
            <a:ext cx="766762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8330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a:p>
        </p:txBody>
      </p:sp>
      <p:sp>
        <p:nvSpPr>
          <p:cNvPr id="4" name="Title 1"/>
          <p:cNvSpPr txBox="1">
            <a:spLocks/>
          </p:cNvSpPr>
          <p:nvPr/>
        </p:nvSpPr>
        <p:spPr>
          <a:xfrm>
            <a:off x="514630" y="228600"/>
            <a:ext cx="3727389"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solidFill>
                  <a:schemeClr val="tx1"/>
                </a:solidFill>
              </a:rPr>
              <a:t>Storage</a:t>
            </a:r>
            <a:endParaRPr lang="en-US" sz="3200" i="1">
              <a:solidFill>
                <a:schemeClr val="tx1"/>
              </a:solidFill>
            </a:endParaRPr>
          </a:p>
        </p:txBody>
      </p:sp>
      <p:sp>
        <p:nvSpPr>
          <p:cNvPr id="5" name="Title 1"/>
          <p:cNvSpPr txBox="1">
            <a:spLocks/>
          </p:cNvSpPr>
          <p:nvPr/>
        </p:nvSpPr>
        <p:spPr>
          <a:xfrm>
            <a:off x="482518" y="1180719"/>
            <a:ext cx="5764294"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600" smtClean="0">
                <a:solidFill>
                  <a:schemeClr val="tx1"/>
                </a:solidFill>
              </a:rPr>
              <a:t>VM Storage Placement</a:t>
            </a:r>
            <a:endParaRPr lang="en-US" sz="2400" i="1">
              <a:solidFill>
                <a:schemeClr val="tx1"/>
              </a:solidFill>
            </a:endParaRPr>
          </a:p>
        </p:txBody>
      </p:sp>
      <p:pic>
        <p:nvPicPr>
          <p:cNvPr id="4098" name="Picture 2" descr="C:\Users\adamfaz.NORTHAMERICA\Docs\Conferences-Seminars\TR14\SCIM216\VMStora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143" y="1898650"/>
            <a:ext cx="912495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2021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ryons\Desktop\Untitled pictur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4" y="0"/>
            <a:ext cx="7773988" cy="6832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651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560368" y="3181419"/>
            <a:ext cx="2179927" cy="2179929"/>
            <a:chOff x="1560368" y="3181419"/>
            <a:chExt cx="2179927" cy="2179929"/>
          </a:xfrm>
        </p:grpSpPr>
        <p:sp>
          <p:nvSpPr>
            <p:cNvPr id="10" name="Rectangle 9"/>
            <p:cNvSpPr/>
            <p:nvPr/>
          </p:nvSpPr>
          <p:spPr bwMode="auto">
            <a:xfrm>
              <a:off x="1560368" y="3181419"/>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2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1955591" y="3576643"/>
              <a:ext cx="1389480" cy="138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6"/>
          <p:cNvGrpSpPr/>
          <p:nvPr/>
        </p:nvGrpSpPr>
        <p:grpSpPr>
          <a:xfrm>
            <a:off x="3859580" y="875898"/>
            <a:ext cx="2179927" cy="2179929"/>
            <a:chOff x="3859580" y="875898"/>
            <a:chExt cx="2179927" cy="2179929"/>
          </a:xfrm>
        </p:grpSpPr>
        <p:sp>
          <p:nvSpPr>
            <p:cNvPr id="9" name="Rectangle 8"/>
            <p:cNvSpPr/>
            <p:nvPr/>
          </p:nvSpPr>
          <p:spPr bwMode="auto">
            <a:xfrm>
              <a:off x="3859580" y="875898"/>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27" name="Picture 4" descr="http://upload.wikimedia.org/wikipedia/commons/thumb/4/48/Dell_Logo.svg/501px-Dell_Logo.svg.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183777" y="1209070"/>
              <a:ext cx="1531532" cy="15135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1555630" y="875898"/>
            <a:ext cx="2179927" cy="2179929"/>
            <a:chOff x="1555630" y="875898"/>
            <a:chExt cx="2179927" cy="2179929"/>
          </a:xfrm>
        </p:grpSpPr>
        <p:sp>
          <p:nvSpPr>
            <p:cNvPr id="19" name="Rectangle 18"/>
            <p:cNvSpPr/>
            <p:nvPr/>
          </p:nvSpPr>
          <p:spPr bwMode="auto">
            <a:xfrm>
              <a:off x="1555630" y="875898"/>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30" name="Picture 2" descr="http://1.bp.blogspot.com/_jmtg0nuuaMY/S7nxoVfYBqI/AAAAAAAAAe8/eaVbo9L9ZiQ/s1600/cisco_logo_2color.png"/>
            <p:cNvPicPr>
              <a:picLocks noChangeAspect="1" noChangeArrowheads="1"/>
            </p:cNvPicPr>
            <p:nvPr/>
          </p:nvPicPr>
          <p:blipFill rotWithShape="1">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l="15480" t="21263" r="14412" b="19297"/>
            <a:stretch/>
          </p:blipFill>
          <p:spPr bwMode="auto">
            <a:xfrm>
              <a:off x="1752576" y="1439112"/>
              <a:ext cx="1786034" cy="10535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453268" y="3181419"/>
            <a:ext cx="2179927" cy="2179929"/>
            <a:chOff x="6158793" y="3181419"/>
            <a:chExt cx="2179927" cy="2179929"/>
          </a:xfrm>
        </p:grpSpPr>
        <p:sp>
          <p:nvSpPr>
            <p:cNvPr id="8" name="Rectangle 7"/>
            <p:cNvSpPr/>
            <p:nvPr/>
          </p:nvSpPr>
          <p:spPr bwMode="auto">
            <a:xfrm>
              <a:off x="6158793" y="3181419"/>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grpSp>
          <p:nvGrpSpPr>
            <p:cNvPr id="42" name="Group 41"/>
            <p:cNvGrpSpPr/>
            <p:nvPr/>
          </p:nvGrpSpPr>
          <p:grpSpPr>
            <a:xfrm>
              <a:off x="6623461" y="3551273"/>
              <a:ext cx="1250590" cy="1440220"/>
              <a:chOff x="7895376" y="3546598"/>
              <a:chExt cx="1704612" cy="1963085"/>
            </a:xfrm>
          </p:grpSpPr>
          <p:pic>
            <p:nvPicPr>
              <p:cNvPr id="33" name="Picture 5" descr="\\sfp\work\White_Whale\6-30016_Brad_Anderson\Day1\Working\521px-NetApp_logo_svg.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t="69956"/>
              <a:stretch/>
            </p:blipFill>
            <p:spPr bwMode="auto">
              <a:xfrm>
                <a:off x="7895376" y="4919891"/>
                <a:ext cx="1704612" cy="5897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sfp\work\White_Whale\6-30016_Brad_Anderson\Day1\Working\521px-NetApp_logo_svg.p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b="30044"/>
              <a:stretch/>
            </p:blipFill>
            <p:spPr bwMode="auto">
              <a:xfrm>
                <a:off x="7895376" y="3546598"/>
                <a:ext cx="1704612" cy="137329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Group 47"/>
          <p:cNvGrpSpPr/>
          <p:nvPr/>
        </p:nvGrpSpPr>
        <p:grpSpPr>
          <a:xfrm>
            <a:off x="6158793" y="875898"/>
            <a:ext cx="2179927" cy="2179929"/>
            <a:chOff x="6158793" y="875898"/>
            <a:chExt cx="2179927" cy="2179929"/>
          </a:xfrm>
        </p:grpSpPr>
        <p:sp>
          <p:nvSpPr>
            <p:cNvPr id="20" name="Rectangle 19"/>
            <p:cNvSpPr/>
            <p:nvPr/>
          </p:nvSpPr>
          <p:spPr bwMode="auto">
            <a:xfrm>
              <a:off x="6158793" y="875898"/>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37" name="Picture 4" descr="\\sfp\work\White_Whale\6-30016_Brad_Anderson\Day1\Working\EMC-Corporation.png"/>
            <p:cNvPicPr>
              <a:picLocks noChangeAspect="1" noChangeArrowheads="1"/>
            </p:cNvPicPr>
            <p:nvPr/>
          </p:nvPicPr>
          <p:blipFill>
            <a:blip r:embed="rId13">
              <a:biLevel thresh="25000"/>
              <a:extLst>
                <a:ext uri="{BEBA8EAE-BF5A-486C-A8C5-ECC9F3942E4B}">
                  <a14:imgProps xmlns:a14="http://schemas.microsoft.com/office/drawing/2010/main">
                    <a14:imgLayer r:embed="rId1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88612" y="1663438"/>
              <a:ext cx="1720288" cy="604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3858001" y="3186155"/>
            <a:ext cx="2179927" cy="2179929"/>
            <a:chOff x="3859580" y="3186155"/>
            <a:chExt cx="2179927" cy="2179929"/>
          </a:xfrm>
        </p:grpSpPr>
        <p:sp>
          <p:nvSpPr>
            <p:cNvPr id="18" name="Rectangle 17"/>
            <p:cNvSpPr/>
            <p:nvPr/>
          </p:nvSpPr>
          <p:spPr bwMode="auto">
            <a:xfrm>
              <a:off x="3859580" y="3186155"/>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40" name="Freeform 17"/>
            <p:cNvSpPr>
              <a:spLocks noEditPoints="1"/>
            </p:cNvSpPr>
            <p:nvPr/>
          </p:nvSpPr>
          <p:spPr bwMode="auto">
            <a:xfrm>
              <a:off x="4146338" y="4145652"/>
              <a:ext cx="1606410" cy="260934"/>
            </a:xfrm>
            <a:custGeom>
              <a:avLst/>
              <a:gdLst>
                <a:gd name="T0" fmla="*/ 0 w 1267"/>
                <a:gd name="T1" fmla="*/ 6 h 206"/>
                <a:gd name="T2" fmla="*/ 49 w 1267"/>
                <a:gd name="T3" fmla="*/ 83 h 206"/>
                <a:gd name="T4" fmla="*/ 154 w 1267"/>
                <a:gd name="T5" fmla="*/ 6 h 206"/>
                <a:gd name="T6" fmla="*/ 207 w 1267"/>
                <a:gd name="T7" fmla="*/ 201 h 206"/>
                <a:gd name="T8" fmla="*/ 155 w 1267"/>
                <a:gd name="T9" fmla="*/ 115 h 206"/>
                <a:gd name="T10" fmla="*/ 49 w 1267"/>
                <a:gd name="T11" fmla="*/ 201 h 206"/>
                <a:gd name="T12" fmla="*/ 298 w 1267"/>
                <a:gd name="T13" fmla="*/ 201 h 206"/>
                <a:gd name="T14" fmla="*/ 249 w 1267"/>
                <a:gd name="T15" fmla="*/ 6 h 206"/>
                <a:gd name="T16" fmla="*/ 298 w 1267"/>
                <a:gd name="T17" fmla="*/ 201 h 206"/>
                <a:gd name="T18" fmla="*/ 528 w 1267"/>
                <a:gd name="T19" fmla="*/ 6 h 206"/>
                <a:gd name="T20" fmla="*/ 450 w 1267"/>
                <a:gd name="T21" fmla="*/ 38 h 206"/>
                <a:gd name="T22" fmla="*/ 398 w 1267"/>
                <a:gd name="T23" fmla="*/ 201 h 206"/>
                <a:gd name="T24" fmla="*/ 317 w 1267"/>
                <a:gd name="T25" fmla="*/ 38 h 206"/>
                <a:gd name="T26" fmla="*/ 485 w 1267"/>
                <a:gd name="T27" fmla="*/ 201 h 206"/>
                <a:gd name="T28" fmla="*/ 639 w 1267"/>
                <a:gd name="T29" fmla="*/ 6 h 206"/>
                <a:gd name="T30" fmla="*/ 674 w 1267"/>
                <a:gd name="T31" fmla="*/ 201 h 206"/>
                <a:gd name="T32" fmla="*/ 559 w 1267"/>
                <a:gd name="T33" fmla="*/ 160 h 206"/>
                <a:gd name="T34" fmla="*/ 485 w 1267"/>
                <a:gd name="T35" fmla="*/ 201 h 206"/>
                <a:gd name="T36" fmla="*/ 608 w 1267"/>
                <a:gd name="T37" fmla="*/ 40 h 206"/>
                <a:gd name="T38" fmla="*/ 644 w 1267"/>
                <a:gd name="T39" fmla="*/ 127 h 206"/>
                <a:gd name="T40" fmla="*/ 969 w 1267"/>
                <a:gd name="T41" fmla="*/ 6 h 206"/>
                <a:gd name="T42" fmla="*/ 1020 w 1267"/>
                <a:gd name="T43" fmla="*/ 83 h 206"/>
                <a:gd name="T44" fmla="*/ 1126 w 1267"/>
                <a:gd name="T45" fmla="*/ 6 h 206"/>
                <a:gd name="T46" fmla="*/ 1176 w 1267"/>
                <a:gd name="T47" fmla="*/ 201 h 206"/>
                <a:gd name="T48" fmla="*/ 1126 w 1267"/>
                <a:gd name="T49" fmla="*/ 115 h 206"/>
                <a:gd name="T50" fmla="*/ 1020 w 1267"/>
                <a:gd name="T51" fmla="*/ 201 h 206"/>
                <a:gd name="T52" fmla="*/ 1267 w 1267"/>
                <a:gd name="T53" fmla="*/ 201 h 206"/>
                <a:gd name="T54" fmla="*/ 1218 w 1267"/>
                <a:gd name="T55" fmla="*/ 6 h 206"/>
                <a:gd name="T56" fmla="*/ 1267 w 1267"/>
                <a:gd name="T57" fmla="*/ 201 h 206"/>
                <a:gd name="T58" fmla="*/ 835 w 1267"/>
                <a:gd name="T59" fmla="*/ 32 h 206"/>
                <a:gd name="T60" fmla="*/ 838 w 1267"/>
                <a:gd name="T61" fmla="*/ 175 h 206"/>
                <a:gd name="T62" fmla="*/ 942 w 1267"/>
                <a:gd name="T63" fmla="*/ 131 h 206"/>
                <a:gd name="T64" fmla="*/ 720 w 1267"/>
                <a:gd name="T65" fmla="*/ 104 h 206"/>
                <a:gd name="T66" fmla="*/ 940 w 1267"/>
                <a:gd name="T67" fmla="*/ 7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7" h="206">
                  <a:moveTo>
                    <a:pt x="0" y="201"/>
                  </a:moveTo>
                  <a:cubicBezTo>
                    <a:pt x="0" y="6"/>
                    <a:pt x="0" y="6"/>
                    <a:pt x="0" y="6"/>
                  </a:cubicBezTo>
                  <a:cubicBezTo>
                    <a:pt x="49" y="6"/>
                    <a:pt x="49" y="6"/>
                    <a:pt x="49" y="6"/>
                  </a:cubicBezTo>
                  <a:cubicBezTo>
                    <a:pt x="49" y="83"/>
                    <a:pt x="49" y="83"/>
                    <a:pt x="49" y="83"/>
                  </a:cubicBezTo>
                  <a:cubicBezTo>
                    <a:pt x="154" y="83"/>
                    <a:pt x="154" y="83"/>
                    <a:pt x="154" y="83"/>
                  </a:cubicBezTo>
                  <a:cubicBezTo>
                    <a:pt x="154" y="6"/>
                    <a:pt x="154" y="6"/>
                    <a:pt x="154" y="6"/>
                  </a:cubicBezTo>
                  <a:cubicBezTo>
                    <a:pt x="207" y="6"/>
                    <a:pt x="207" y="6"/>
                    <a:pt x="207" y="6"/>
                  </a:cubicBezTo>
                  <a:cubicBezTo>
                    <a:pt x="207" y="201"/>
                    <a:pt x="207" y="201"/>
                    <a:pt x="207" y="201"/>
                  </a:cubicBezTo>
                  <a:cubicBezTo>
                    <a:pt x="155" y="201"/>
                    <a:pt x="155" y="201"/>
                    <a:pt x="155" y="201"/>
                  </a:cubicBezTo>
                  <a:cubicBezTo>
                    <a:pt x="155" y="115"/>
                    <a:pt x="155" y="115"/>
                    <a:pt x="155" y="115"/>
                  </a:cubicBezTo>
                  <a:cubicBezTo>
                    <a:pt x="49" y="115"/>
                    <a:pt x="49" y="115"/>
                    <a:pt x="49" y="115"/>
                  </a:cubicBezTo>
                  <a:cubicBezTo>
                    <a:pt x="49" y="201"/>
                    <a:pt x="49" y="201"/>
                    <a:pt x="49" y="201"/>
                  </a:cubicBezTo>
                  <a:lnTo>
                    <a:pt x="0" y="201"/>
                  </a:lnTo>
                  <a:close/>
                  <a:moveTo>
                    <a:pt x="298" y="201"/>
                  </a:moveTo>
                  <a:cubicBezTo>
                    <a:pt x="249" y="201"/>
                    <a:pt x="249" y="201"/>
                    <a:pt x="249" y="201"/>
                  </a:cubicBezTo>
                  <a:cubicBezTo>
                    <a:pt x="249" y="6"/>
                    <a:pt x="249" y="6"/>
                    <a:pt x="249" y="6"/>
                  </a:cubicBezTo>
                  <a:cubicBezTo>
                    <a:pt x="298" y="6"/>
                    <a:pt x="298" y="6"/>
                    <a:pt x="298" y="6"/>
                  </a:cubicBezTo>
                  <a:lnTo>
                    <a:pt x="298" y="201"/>
                  </a:lnTo>
                  <a:close/>
                  <a:moveTo>
                    <a:pt x="317" y="6"/>
                  </a:moveTo>
                  <a:cubicBezTo>
                    <a:pt x="528" y="6"/>
                    <a:pt x="528" y="6"/>
                    <a:pt x="528" y="6"/>
                  </a:cubicBezTo>
                  <a:cubicBezTo>
                    <a:pt x="528" y="38"/>
                    <a:pt x="528" y="38"/>
                    <a:pt x="528" y="38"/>
                  </a:cubicBezTo>
                  <a:cubicBezTo>
                    <a:pt x="450" y="38"/>
                    <a:pt x="450" y="38"/>
                    <a:pt x="450" y="38"/>
                  </a:cubicBezTo>
                  <a:cubicBezTo>
                    <a:pt x="450" y="201"/>
                    <a:pt x="450" y="201"/>
                    <a:pt x="450" y="201"/>
                  </a:cubicBezTo>
                  <a:cubicBezTo>
                    <a:pt x="398" y="201"/>
                    <a:pt x="398" y="201"/>
                    <a:pt x="398" y="201"/>
                  </a:cubicBezTo>
                  <a:cubicBezTo>
                    <a:pt x="398" y="38"/>
                    <a:pt x="398" y="38"/>
                    <a:pt x="398" y="38"/>
                  </a:cubicBezTo>
                  <a:cubicBezTo>
                    <a:pt x="317" y="38"/>
                    <a:pt x="317" y="38"/>
                    <a:pt x="317" y="38"/>
                  </a:cubicBezTo>
                  <a:lnTo>
                    <a:pt x="317" y="6"/>
                  </a:lnTo>
                  <a:close/>
                  <a:moveTo>
                    <a:pt x="485" y="201"/>
                  </a:moveTo>
                  <a:cubicBezTo>
                    <a:pt x="575" y="6"/>
                    <a:pt x="575" y="6"/>
                    <a:pt x="575" y="6"/>
                  </a:cubicBezTo>
                  <a:cubicBezTo>
                    <a:pt x="639" y="6"/>
                    <a:pt x="639" y="6"/>
                    <a:pt x="639" y="6"/>
                  </a:cubicBezTo>
                  <a:cubicBezTo>
                    <a:pt x="730" y="201"/>
                    <a:pt x="730" y="201"/>
                    <a:pt x="730" y="201"/>
                  </a:cubicBezTo>
                  <a:cubicBezTo>
                    <a:pt x="674" y="201"/>
                    <a:pt x="674" y="201"/>
                    <a:pt x="674" y="201"/>
                  </a:cubicBezTo>
                  <a:cubicBezTo>
                    <a:pt x="656" y="160"/>
                    <a:pt x="656" y="160"/>
                    <a:pt x="656" y="160"/>
                  </a:cubicBezTo>
                  <a:cubicBezTo>
                    <a:pt x="559" y="160"/>
                    <a:pt x="559" y="160"/>
                    <a:pt x="559" y="160"/>
                  </a:cubicBezTo>
                  <a:cubicBezTo>
                    <a:pt x="542" y="201"/>
                    <a:pt x="542" y="201"/>
                    <a:pt x="542" y="201"/>
                  </a:cubicBezTo>
                  <a:lnTo>
                    <a:pt x="485" y="201"/>
                  </a:lnTo>
                  <a:close/>
                  <a:moveTo>
                    <a:pt x="644" y="127"/>
                  </a:moveTo>
                  <a:cubicBezTo>
                    <a:pt x="608" y="40"/>
                    <a:pt x="608" y="40"/>
                    <a:pt x="608" y="40"/>
                  </a:cubicBezTo>
                  <a:cubicBezTo>
                    <a:pt x="571" y="127"/>
                    <a:pt x="571" y="127"/>
                    <a:pt x="571" y="127"/>
                  </a:cubicBezTo>
                  <a:lnTo>
                    <a:pt x="644" y="127"/>
                  </a:lnTo>
                  <a:close/>
                  <a:moveTo>
                    <a:pt x="969" y="201"/>
                  </a:moveTo>
                  <a:cubicBezTo>
                    <a:pt x="969" y="6"/>
                    <a:pt x="969" y="6"/>
                    <a:pt x="969" y="6"/>
                  </a:cubicBezTo>
                  <a:cubicBezTo>
                    <a:pt x="1020" y="6"/>
                    <a:pt x="1020" y="6"/>
                    <a:pt x="1020" y="6"/>
                  </a:cubicBezTo>
                  <a:cubicBezTo>
                    <a:pt x="1020" y="83"/>
                    <a:pt x="1020" y="83"/>
                    <a:pt x="1020" y="83"/>
                  </a:cubicBezTo>
                  <a:cubicBezTo>
                    <a:pt x="1126" y="83"/>
                    <a:pt x="1126" y="83"/>
                    <a:pt x="1126" y="83"/>
                  </a:cubicBezTo>
                  <a:cubicBezTo>
                    <a:pt x="1126" y="6"/>
                    <a:pt x="1126" y="6"/>
                    <a:pt x="1126" y="6"/>
                  </a:cubicBezTo>
                  <a:cubicBezTo>
                    <a:pt x="1176" y="6"/>
                    <a:pt x="1176" y="6"/>
                    <a:pt x="1176" y="6"/>
                  </a:cubicBezTo>
                  <a:cubicBezTo>
                    <a:pt x="1176" y="201"/>
                    <a:pt x="1176" y="201"/>
                    <a:pt x="1176" y="201"/>
                  </a:cubicBezTo>
                  <a:cubicBezTo>
                    <a:pt x="1126" y="201"/>
                    <a:pt x="1126" y="201"/>
                    <a:pt x="1126" y="201"/>
                  </a:cubicBezTo>
                  <a:cubicBezTo>
                    <a:pt x="1126" y="115"/>
                    <a:pt x="1126" y="115"/>
                    <a:pt x="1126" y="115"/>
                  </a:cubicBezTo>
                  <a:cubicBezTo>
                    <a:pt x="1020" y="115"/>
                    <a:pt x="1020" y="115"/>
                    <a:pt x="1020" y="115"/>
                  </a:cubicBezTo>
                  <a:cubicBezTo>
                    <a:pt x="1020" y="201"/>
                    <a:pt x="1020" y="201"/>
                    <a:pt x="1020" y="201"/>
                  </a:cubicBezTo>
                  <a:lnTo>
                    <a:pt x="969" y="201"/>
                  </a:lnTo>
                  <a:close/>
                  <a:moveTo>
                    <a:pt x="1267" y="201"/>
                  </a:moveTo>
                  <a:cubicBezTo>
                    <a:pt x="1218" y="201"/>
                    <a:pt x="1218" y="201"/>
                    <a:pt x="1218" y="201"/>
                  </a:cubicBezTo>
                  <a:cubicBezTo>
                    <a:pt x="1218" y="6"/>
                    <a:pt x="1218" y="6"/>
                    <a:pt x="1218" y="6"/>
                  </a:cubicBezTo>
                  <a:cubicBezTo>
                    <a:pt x="1267" y="6"/>
                    <a:pt x="1267" y="6"/>
                    <a:pt x="1267" y="6"/>
                  </a:cubicBezTo>
                  <a:lnTo>
                    <a:pt x="1267" y="201"/>
                  </a:lnTo>
                  <a:close/>
                  <a:moveTo>
                    <a:pt x="887" y="71"/>
                  </a:moveTo>
                  <a:cubicBezTo>
                    <a:pt x="888" y="51"/>
                    <a:pt x="876" y="32"/>
                    <a:pt x="835" y="32"/>
                  </a:cubicBezTo>
                  <a:cubicBezTo>
                    <a:pt x="782" y="31"/>
                    <a:pt x="777" y="78"/>
                    <a:pt x="777" y="104"/>
                  </a:cubicBezTo>
                  <a:cubicBezTo>
                    <a:pt x="776" y="158"/>
                    <a:pt x="799" y="174"/>
                    <a:pt x="838" y="175"/>
                  </a:cubicBezTo>
                  <a:cubicBezTo>
                    <a:pt x="875" y="176"/>
                    <a:pt x="888" y="152"/>
                    <a:pt x="887" y="131"/>
                  </a:cubicBezTo>
                  <a:cubicBezTo>
                    <a:pt x="942" y="131"/>
                    <a:pt x="942" y="131"/>
                    <a:pt x="942" y="131"/>
                  </a:cubicBezTo>
                  <a:cubicBezTo>
                    <a:pt x="940" y="180"/>
                    <a:pt x="907" y="204"/>
                    <a:pt x="838" y="205"/>
                  </a:cubicBezTo>
                  <a:cubicBezTo>
                    <a:pt x="755" y="206"/>
                    <a:pt x="720" y="160"/>
                    <a:pt x="720" y="104"/>
                  </a:cubicBezTo>
                  <a:cubicBezTo>
                    <a:pt x="720" y="47"/>
                    <a:pt x="754" y="0"/>
                    <a:pt x="835" y="0"/>
                  </a:cubicBezTo>
                  <a:cubicBezTo>
                    <a:pt x="893" y="0"/>
                    <a:pt x="938" y="23"/>
                    <a:pt x="940" y="71"/>
                  </a:cubicBezTo>
                  <a:lnTo>
                    <a:pt x="887"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9" name="Group 48"/>
          <p:cNvGrpSpPr/>
          <p:nvPr/>
        </p:nvGrpSpPr>
        <p:grpSpPr>
          <a:xfrm>
            <a:off x="8453268" y="878266"/>
            <a:ext cx="2179927" cy="2179929"/>
            <a:chOff x="8453268" y="878266"/>
            <a:chExt cx="2179927" cy="2179929"/>
          </a:xfrm>
        </p:grpSpPr>
        <p:sp>
          <p:nvSpPr>
            <p:cNvPr id="21" name="Rectangle 20"/>
            <p:cNvSpPr/>
            <p:nvPr/>
          </p:nvSpPr>
          <p:spPr bwMode="auto">
            <a:xfrm>
              <a:off x="8453268" y="878266"/>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41" name="Freeform 7"/>
            <p:cNvSpPr>
              <a:spLocks noEditPoints="1"/>
            </p:cNvSpPr>
            <p:nvPr/>
          </p:nvSpPr>
          <p:spPr bwMode="auto">
            <a:xfrm>
              <a:off x="8660993" y="1543125"/>
              <a:ext cx="1764476" cy="850210"/>
            </a:xfrm>
            <a:custGeom>
              <a:avLst/>
              <a:gdLst>
                <a:gd name="T0" fmla="*/ 8 w 641"/>
                <a:gd name="T1" fmla="*/ 123 h 309"/>
                <a:gd name="T2" fmla="*/ 87 w 641"/>
                <a:gd name="T3" fmla="*/ 110 h 309"/>
                <a:gd name="T4" fmla="*/ 76 w 641"/>
                <a:gd name="T5" fmla="*/ 125 h 309"/>
                <a:gd name="T6" fmla="*/ 33 w 641"/>
                <a:gd name="T7" fmla="*/ 166 h 309"/>
                <a:gd name="T8" fmla="*/ 77 w 641"/>
                <a:gd name="T9" fmla="*/ 187 h 309"/>
                <a:gd name="T10" fmla="*/ 33 w 641"/>
                <a:gd name="T11" fmla="*/ 181 h 309"/>
                <a:gd name="T12" fmla="*/ 42 w 641"/>
                <a:gd name="T13" fmla="*/ 252 h 309"/>
                <a:gd name="T14" fmla="*/ 8 w 641"/>
                <a:gd name="T15" fmla="*/ 239 h 309"/>
                <a:gd name="T16" fmla="*/ 235 w 641"/>
                <a:gd name="T17" fmla="*/ 123 h 309"/>
                <a:gd name="T18" fmla="*/ 212 w 641"/>
                <a:gd name="T19" fmla="*/ 308 h 309"/>
                <a:gd name="T20" fmla="*/ 259 w 641"/>
                <a:gd name="T21" fmla="*/ 252 h 309"/>
                <a:gd name="T22" fmla="*/ 268 w 641"/>
                <a:gd name="T23" fmla="*/ 110 h 309"/>
                <a:gd name="T24" fmla="*/ 104 w 641"/>
                <a:gd name="T25" fmla="*/ 123 h 309"/>
                <a:gd name="T26" fmla="*/ 114 w 641"/>
                <a:gd name="T27" fmla="*/ 237 h 309"/>
                <a:gd name="T28" fmla="*/ 197 w 641"/>
                <a:gd name="T29" fmla="*/ 237 h 309"/>
                <a:gd name="T30" fmla="*/ 206 w 641"/>
                <a:gd name="T31" fmla="*/ 122 h 309"/>
                <a:gd name="T32" fmla="*/ 172 w 641"/>
                <a:gd name="T33" fmla="*/ 110 h 309"/>
                <a:gd name="T34" fmla="*/ 181 w 641"/>
                <a:gd name="T35" fmla="*/ 210 h 309"/>
                <a:gd name="T36" fmla="*/ 129 w 641"/>
                <a:gd name="T37" fmla="*/ 210 h 309"/>
                <a:gd name="T38" fmla="*/ 138 w 641"/>
                <a:gd name="T39" fmla="*/ 110 h 309"/>
                <a:gd name="T40" fmla="*/ 104 w 641"/>
                <a:gd name="T41" fmla="*/ 123 h 309"/>
                <a:gd name="T42" fmla="*/ 530 w 641"/>
                <a:gd name="T43" fmla="*/ 209 h 309"/>
                <a:gd name="T44" fmla="*/ 584 w 641"/>
                <a:gd name="T45" fmla="*/ 254 h 309"/>
                <a:gd name="T46" fmla="*/ 632 w 641"/>
                <a:gd name="T47" fmla="*/ 211 h 309"/>
                <a:gd name="T48" fmla="*/ 641 w 641"/>
                <a:gd name="T49" fmla="*/ 110 h 309"/>
                <a:gd name="T50" fmla="*/ 607 w 641"/>
                <a:gd name="T51" fmla="*/ 123 h 309"/>
                <a:gd name="T52" fmla="*/ 583 w 641"/>
                <a:gd name="T53" fmla="*/ 239 h 309"/>
                <a:gd name="T54" fmla="*/ 555 w 641"/>
                <a:gd name="T55" fmla="*/ 123 h 309"/>
                <a:gd name="T56" fmla="*/ 522 w 641"/>
                <a:gd name="T57" fmla="*/ 110 h 309"/>
                <a:gd name="T58" fmla="*/ 311 w 641"/>
                <a:gd name="T59" fmla="*/ 239 h 309"/>
                <a:gd name="T60" fmla="*/ 320 w 641"/>
                <a:gd name="T61" fmla="*/ 110 h 309"/>
                <a:gd name="T62" fmla="*/ 287 w 641"/>
                <a:gd name="T63" fmla="*/ 123 h 309"/>
                <a:gd name="T64" fmla="*/ 278 w 641"/>
                <a:gd name="T65" fmla="*/ 252 h 309"/>
                <a:gd name="T66" fmla="*/ 311 w 641"/>
                <a:gd name="T67" fmla="*/ 239 h 309"/>
                <a:gd name="T68" fmla="*/ 363 w 641"/>
                <a:gd name="T69" fmla="*/ 240 h 309"/>
                <a:gd name="T70" fmla="*/ 396 w 641"/>
                <a:gd name="T71" fmla="*/ 252 h 309"/>
                <a:gd name="T72" fmla="*/ 388 w 641"/>
                <a:gd name="T73" fmla="*/ 126 h 309"/>
                <a:gd name="T74" fmla="*/ 420 w 641"/>
                <a:gd name="T75" fmla="*/ 135 h 309"/>
                <a:gd name="T76" fmla="*/ 329 w 641"/>
                <a:gd name="T77" fmla="*/ 110 h 309"/>
                <a:gd name="T78" fmla="*/ 336 w 641"/>
                <a:gd name="T79" fmla="*/ 125 h 309"/>
                <a:gd name="T80" fmla="*/ 434 w 641"/>
                <a:gd name="T81" fmla="*/ 252 h 309"/>
                <a:gd name="T82" fmla="*/ 509 w 641"/>
                <a:gd name="T83" fmla="*/ 239 h 309"/>
                <a:gd name="T84" fmla="*/ 464 w 641"/>
                <a:gd name="T85" fmla="*/ 163 h 309"/>
                <a:gd name="T86" fmla="*/ 479 w 641"/>
                <a:gd name="T87" fmla="*/ 122 h 309"/>
                <a:gd name="T88" fmla="*/ 505 w 641"/>
                <a:gd name="T89" fmla="*/ 111 h 309"/>
                <a:gd name="T90" fmla="*/ 429 w 641"/>
                <a:gd name="T91" fmla="*/ 138 h 309"/>
                <a:gd name="T92" fmla="*/ 485 w 641"/>
                <a:gd name="T93" fmla="*/ 202 h 309"/>
                <a:gd name="T94" fmla="*/ 459 w 641"/>
                <a:gd name="T95" fmla="*/ 240 h 309"/>
                <a:gd name="T96" fmla="*/ 434 w 641"/>
                <a:gd name="T97" fmla="*/ 252 h 309"/>
                <a:gd name="T98" fmla="*/ 297 w 641"/>
                <a:gd name="T99" fmla="*/ 1 h 309"/>
                <a:gd name="T100" fmla="*/ 267 w 641"/>
                <a:gd name="T101" fmla="*/ 40 h 309"/>
                <a:gd name="T102" fmla="*/ 298 w 641"/>
                <a:gd name="T103" fmla="*/ 13 h 309"/>
                <a:gd name="T104" fmla="*/ 304 w 641"/>
                <a:gd name="T105" fmla="*/ 68 h 309"/>
                <a:gd name="T106" fmla="*/ 244 w 641"/>
                <a:gd name="T107" fmla="*/ 36 h 309"/>
                <a:gd name="T108" fmla="*/ 243 w 641"/>
                <a:gd name="T109" fmla="*/ 100 h 309"/>
                <a:gd name="T110" fmla="*/ 267 w 641"/>
                <a:gd name="T111" fmla="*/ 71 h 309"/>
                <a:gd name="T112" fmla="*/ 223 w 641"/>
                <a:gd name="T113" fmla="*/ 66 h 309"/>
                <a:gd name="T114" fmla="*/ 264 w 641"/>
                <a:gd name="T115" fmla="*/ 61 h 309"/>
                <a:gd name="T116" fmla="*/ 338 w 641"/>
                <a:gd name="T117" fmla="*/ 4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309">
                  <a:moveTo>
                    <a:pt x="8" y="239"/>
                  </a:moveTo>
                  <a:cubicBezTo>
                    <a:pt x="8" y="231"/>
                    <a:pt x="9" y="131"/>
                    <a:pt x="8" y="123"/>
                  </a:cubicBezTo>
                  <a:cubicBezTo>
                    <a:pt x="8" y="115"/>
                    <a:pt x="0" y="110"/>
                    <a:pt x="0" y="110"/>
                  </a:cubicBezTo>
                  <a:cubicBezTo>
                    <a:pt x="87" y="110"/>
                    <a:pt x="87" y="110"/>
                    <a:pt x="87" y="110"/>
                  </a:cubicBezTo>
                  <a:cubicBezTo>
                    <a:pt x="87" y="110"/>
                    <a:pt x="88" y="139"/>
                    <a:pt x="87" y="134"/>
                  </a:cubicBezTo>
                  <a:cubicBezTo>
                    <a:pt x="87" y="129"/>
                    <a:pt x="78" y="125"/>
                    <a:pt x="76" y="125"/>
                  </a:cubicBezTo>
                  <a:cubicBezTo>
                    <a:pt x="73" y="125"/>
                    <a:pt x="33" y="125"/>
                    <a:pt x="33" y="125"/>
                  </a:cubicBezTo>
                  <a:cubicBezTo>
                    <a:pt x="33" y="166"/>
                    <a:pt x="33" y="166"/>
                    <a:pt x="33" y="166"/>
                  </a:cubicBezTo>
                  <a:cubicBezTo>
                    <a:pt x="77" y="166"/>
                    <a:pt x="77" y="166"/>
                    <a:pt x="77" y="166"/>
                  </a:cubicBezTo>
                  <a:cubicBezTo>
                    <a:pt x="77" y="166"/>
                    <a:pt x="77" y="192"/>
                    <a:pt x="77" y="187"/>
                  </a:cubicBezTo>
                  <a:cubicBezTo>
                    <a:pt x="77" y="183"/>
                    <a:pt x="66" y="181"/>
                    <a:pt x="66" y="181"/>
                  </a:cubicBezTo>
                  <a:cubicBezTo>
                    <a:pt x="33" y="181"/>
                    <a:pt x="33" y="181"/>
                    <a:pt x="33" y="181"/>
                  </a:cubicBezTo>
                  <a:cubicBezTo>
                    <a:pt x="33" y="181"/>
                    <a:pt x="33" y="235"/>
                    <a:pt x="33" y="239"/>
                  </a:cubicBezTo>
                  <a:cubicBezTo>
                    <a:pt x="33" y="245"/>
                    <a:pt x="40" y="252"/>
                    <a:pt x="42" y="252"/>
                  </a:cubicBezTo>
                  <a:cubicBezTo>
                    <a:pt x="1" y="252"/>
                    <a:pt x="1" y="252"/>
                    <a:pt x="1" y="252"/>
                  </a:cubicBezTo>
                  <a:cubicBezTo>
                    <a:pt x="1" y="252"/>
                    <a:pt x="8" y="248"/>
                    <a:pt x="8" y="239"/>
                  </a:cubicBezTo>
                  <a:close/>
                  <a:moveTo>
                    <a:pt x="226" y="110"/>
                  </a:moveTo>
                  <a:cubicBezTo>
                    <a:pt x="227" y="110"/>
                    <a:pt x="235" y="115"/>
                    <a:pt x="235" y="123"/>
                  </a:cubicBezTo>
                  <a:cubicBezTo>
                    <a:pt x="235" y="128"/>
                    <a:pt x="235" y="258"/>
                    <a:pt x="235" y="261"/>
                  </a:cubicBezTo>
                  <a:cubicBezTo>
                    <a:pt x="235" y="265"/>
                    <a:pt x="230" y="296"/>
                    <a:pt x="212" y="308"/>
                  </a:cubicBezTo>
                  <a:cubicBezTo>
                    <a:pt x="212" y="309"/>
                    <a:pt x="231" y="305"/>
                    <a:pt x="245" y="292"/>
                  </a:cubicBezTo>
                  <a:cubicBezTo>
                    <a:pt x="247" y="290"/>
                    <a:pt x="259" y="281"/>
                    <a:pt x="259" y="252"/>
                  </a:cubicBezTo>
                  <a:cubicBezTo>
                    <a:pt x="259" y="220"/>
                    <a:pt x="259" y="131"/>
                    <a:pt x="259" y="123"/>
                  </a:cubicBezTo>
                  <a:cubicBezTo>
                    <a:pt x="259" y="113"/>
                    <a:pt x="268" y="110"/>
                    <a:pt x="268" y="110"/>
                  </a:cubicBezTo>
                  <a:cubicBezTo>
                    <a:pt x="226" y="110"/>
                    <a:pt x="226" y="110"/>
                    <a:pt x="226" y="110"/>
                  </a:cubicBezTo>
                  <a:close/>
                  <a:moveTo>
                    <a:pt x="104" y="123"/>
                  </a:moveTo>
                  <a:cubicBezTo>
                    <a:pt x="104" y="127"/>
                    <a:pt x="104" y="198"/>
                    <a:pt x="104" y="209"/>
                  </a:cubicBezTo>
                  <a:cubicBezTo>
                    <a:pt x="104" y="215"/>
                    <a:pt x="106" y="230"/>
                    <a:pt x="114" y="237"/>
                  </a:cubicBezTo>
                  <a:cubicBezTo>
                    <a:pt x="124" y="247"/>
                    <a:pt x="134" y="255"/>
                    <a:pt x="158" y="254"/>
                  </a:cubicBezTo>
                  <a:cubicBezTo>
                    <a:pt x="178" y="254"/>
                    <a:pt x="189" y="245"/>
                    <a:pt x="197" y="237"/>
                  </a:cubicBezTo>
                  <a:cubicBezTo>
                    <a:pt x="206" y="227"/>
                    <a:pt x="206" y="211"/>
                    <a:pt x="206" y="211"/>
                  </a:cubicBezTo>
                  <a:cubicBezTo>
                    <a:pt x="206" y="211"/>
                    <a:pt x="206" y="127"/>
                    <a:pt x="206" y="122"/>
                  </a:cubicBezTo>
                  <a:cubicBezTo>
                    <a:pt x="206" y="115"/>
                    <a:pt x="215" y="110"/>
                    <a:pt x="215" y="110"/>
                  </a:cubicBezTo>
                  <a:cubicBezTo>
                    <a:pt x="215" y="110"/>
                    <a:pt x="165" y="110"/>
                    <a:pt x="172" y="110"/>
                  </a:cubicBezTo>
                  <a:cubicBezTo>
                    <a:pt x="174" y="110"/>
                    <a:pt x="181" y="116"/>
                    <a:pt x="180" y="123"/>
                  </a:cubicBezTo>
                  <a:cubicBezTo>
                    <a:pt x="180" y="131"/>
                    <a:pt x="181" y="199"/>
                    <a:pt x="181" y="210"/>
                  </a:cubicBezTo>
                  <a:cubicBezTo>
                    <a:pt x="181" y="222"/>
                    <a:pt x="173" y="239"/>
                    <a:pt x="157" y="239"/>
                  </a:cubicBezTo>
                  <a:cubicBezTo>
                    <a:pt x="136" y="239"/>
                    <a:pt x="129" y="222"/>
                    <a:pt x="129" y="210"/>
                  </a:cubicBezTo>
                  <a:cubicBezTo>
                    <a:pt x="129" y="197"/>
                    <a:pt x="129" y="127"/>
                    <a:pt x="129" y="123"/>
                  </a:cubicBezTo>
                  <a:cubicBezTo>
                    <a:pt x="129" y="115"/>
                    <a:pt x="138" y="110"/>
                    <a:pt x="138" y="110"/>
                  </a:cubicBezTo>
                  <a:cubicBezTo>
                    <a:pt x="138" y="110"/>
                    <a:pt x="88" y="110"/>
                    <a:pt x="96" y="110"/>
                  </a:cubicBezTo>
                  <a:cubicBezTo>
                    <a:pt x="97" y="110"/>
                    <a:pt x="104" y="115"/>
                    <a:pt x="104" y="123"/>
                  </a:cubicBezTo>
                  <a:close/>
                  <a:moveTo>
                    <a:pt x="530" y="123"/>
                  </a:moveTo>
                  <a:cubicBezTo>
                    <a:pt x="530" y="127"/>
                    <a:pt x="530" y="198"/>
                    <a:pt x="530" y="209"/>
                  </a:cubicBezTo>
                  <a:cubicBezTo>
                    <a:pt x="530" y="215"/>
                    <a:pt x="532" y="230"/>
                    <a:pt x="540" y="237"/>
                  </a:cubicBezTo>
                  <a:cubicBezTo>
                    <a:pt x="550" y="247"/>
                    <a:pt x="561" y="255"/>
                    <a:pt x="584" y="254"/>
                  </a:cubicBezTo>
                  <a:cubicBezTo>
                    <a:pt x="604" y="254"/>
                    <a:pt x="616" y="245"/>
                    <a:pt x="623" y="237"/>
                  </a:cubicBezTo>
                  <a:cubicBezTo>
                    <a:pt x="632" y="227"/>
                    <a:pt x="632" y="211"/>
                    <a:pt x="632" y="211"/>
                  </a:cubicBezTo>
                  <a:cubicBezTo>
                    <a:pt x="632" y="211"/>
                    <a:pt x="632" y="127"/>
                    <a:pt x="632" y="122"/>
                  </a:cubicBezTo>
                  <a:cubicBezTo>
                    <a:pt x="632" y="115"/>
                    <a:pt x="641" y="110"/>
                    <a:pt x="641" y="110"/>
                  </a:cubicBezTo>
                  <a:cubicBezTo>
                    <a:pt x="641" y="110"/>
                    <a:pt x="591" y="110"/>
                    <a:pt x="598" y="110"/>
                  </a:cubicBezTo>
                  <a:cubicBezTo>
                    <a:pt x="600" y="110"/>
                    <a:pt x="607" y="116"/>
                    <a:pt x="607" y="123"/>
                  </a:cubicBezTo>
                  <a:cubicBezTo>
                    <a:pt x="607" y="131"/>
                    <a:pt x="607" y="199"/>
                    <a:pt x="607" y="210"/>
                  </a:cubicBezTo>
                  <a:cubicBezTo>
                    <a:pt x="607" y="222"/>
                    <a:pt x="600" y="239"/>
                    <a:pt x="583" y="239"/>
                  </a:cubicBezTo>
                  <a:cubicBezTo>
                    <a:pt x="563" y="239"/>
                    <a:pt x="556" y="222"/>
                    <a:pt x="556" y="210"/>
                  </a:cubicBezTo>
                  <a:cubicBezTo>
                    <a:pt x="556" y="197"/>
                    <a:pt x="555" y="127"/>
                    <a:pt x="555" y="123"/>
                  </a:cubicBezTo>
                  <a:cubicBezTo>
                    <a:pt x="555" y="115"/>
                    <a:pt x="564" y="110"/>
                    <a:pt x="564" y="110"/>
                  </a:cubicBezTo>
                  <a:cubicBezTo>
                    <a:pt x="564" y="110"/>
                    <a:pt x="514" y="110"/>
                    <a:pt x="522" y="110"/>
                  </a:cubicBezTo>
                  <a:cubicBezTo>
                    <a:pt x="523" y="110"/>
                    <a:pt x="530" y="115"/>
                    <a:pt x="530" y="123"/>
                  </a:cubicBezTo>
                  <a:close/>
                  <a:moveTo>
                    <a:pt x="311" y="239"/>
                  </a:moveTo>
                  <a:cubicBezTo>
                    <a:pt x="311" y="235"/>
                    <a:pt x="311" y="127"/>
                    <a:pt x="311" y="123"/>
                  </a:cubicBezTo>
                  <a:cubicBezTo>
                    <a:pt x="311" y="115"/>
                    <a:pt x="320" y="110"/>
                    <a:pt x="320" y="110"/>
                  </a:cubicBezTo>
                  <a:cubicBezTo>
                    <a:pt x="320" y="110"/>
                    <a:pt x="270" y="110"/>
                    <a:pt x="278" y="110"/>
                  </a:cubicBezTo>
                  <a:cubicBezTo>
                    <a:pt x="279" y="110"/>
                    <a:pt x="287" y="115"/>
                    <a:pt x="287" y="123"/>
                  </a:cubicBezTo>
                  <a:cubicBezTo>
                    <a:pt x="287" y="127"/>
                    <a:pt x="286" y="235"/>
                    <a:pt x="286" y="239"/>
                  </a:cubicBezTo>
                  <a:cubicBezTo>
                    <a:pt x="286" y="247"/>
                    <a:pt x="278" y="252"/>
                    <a:pt x="278" y="252"/>
                  </a:cubicBezTo>
                  <a:cubicBezTo>
                    <a:pt x="278" y="252"/>
                    <a:pt x="328" y="252"/>
                    <a:pt x="320" y="252"/>
                  </a:cubicBezTo>
                  <a:cubicBezTo>
                    <a:pt x="320" y="252"/>
                    <a:pt x="311" y="247"/>
                    <a:pt x="311" y="239"/>
                  </a:cubicBezTo>
                  <a:close/>
                  <a:moveTo>
                    <a:pt x="362" y="125"/>
                  </a:moveTo>
                  <a:cubicBezTo>
                    <a:pt x="362" y="130"/>
                    <a:pt x="363" y="235"/>
                    <a:pt x="363" y="240"/>
                  </a:cubicBezTo>
                  <a:cubicBezTo>
                    <a:pt x="363" y="247"/>
                    <a:pt x="354" y="252"/>
                    <a:pt x="354" y="252"/>
                  </a:cubicBezTo>
                  <a:cubicBezTo>
                    <a:pt x="354" y="252"/>
                    <a:pt x="403" y="252"/>
                    <a:pt x="396" y="252"/>
                  </a:cubicBezTo>
                  <a:cubicBezTo>
                    <a:pt x="396" y="252"/>
                    <a:pt x="387" y="247"/>
                    <a:pt x="387" y="239"/>
                  </a:cubicBezTo>
                  <a:cubicBezTo>
                    <a:pt x="387" y="234"/>
                    <a:pt x="388" y="126"/>
                    <a:pt x="388" y="126"/>
                  </a:cubicBezTo>
                  <a:cubicBezTo>
                    <a:pt x="388" y="125"/>
                    <a:pt x="404" y="125"/>
                    <a:pt x="409" y="125"/>
                  </a:cubicBezTo>
                  <a:cubicBezTo>
                    <a:pt x="412" y="125"/>
                    <a:pt x="418" y="127"/>
                    <a:pt x="420" y="135"/>
                  </a:cubicBezTo>
                  <a:cubicBezTo>
                    <a:pt x="420" y="138"/>
                    <a:pt x="428" y="110"/>
                    <a:pt x="428" y="110"/>
                  </a:cubicBezTo>
                  <a:cubicBezTo>
                    <a:pt x="329" y="110"/>
                    <a:pt x="329" y="110"/>
                    <a:pt x="329" y="110"/>
                  </a:cubicBezTo>
                  <a:cubicBezTo>
                    <a:pt x="321" y="138"/>
                    <a:pt x="321" y="138"/>
                    <a:pt x="321" y="138"/>
                  </a:cubicBezTo>
                  <a:cubicBezTo>
                    <a:pt x="321" y="138"/>
                    <a:pt x="331" y="125"/>
                    <a:pt x="336" y="125"/>
                  </a:cubicBezTo>
                  <a:cubicBezTo>
                    <a:pt x="342" y="125"/>
                    <a:pt x="362" y="125"/>
                    <a:pt x="362" y="125"/>
                  </a:cubicBezTo>
                  <a:close/>
                  <a:moveTo>
                    <a:pt x="434" y="252"/>
                  </a:moveTo>
                  <a:cubicBezTo>
                    <a:pt x="434" y="252"/>
                    <a:pt x="442" y="256"/>
                    <a:pt x="467" y="256"/>
                  </a:cubicBezTo>
                  <a:cubicBezTo>
                    <a:pt x="486" y="256"/>
                    <a:pt x="503" y="245"/>
                    <a:pt x="509" y="239"/>
                  </a:cubicBezTo>
                  <a:cubicBezTo>
                    <a:pt x="513" y="234"/>
                    <a:pt x="526" y="211"/>
                    <a:pt x="511" y="193"/>
                  </a:cubicBezTo>
                  <a:cubicBezTo>
                    <a:pt x="499" y="177"/>
                    <a:pt x="482" y="172"/>
                    <a:pt x="464" y="163"/>
                  </a:cubicBezTo>
                  <a:cubicBezTo>
                    <a:pt x="447" y="154"/>
                    <a:pt x="453" y="139"/>
                    <a:pt x="454" y="138"/>
                  </a:cubicBezTo>
                  <a:cubicBezTo>
                    <a:pt x="454" y="137"/>
                    <a:pt x="457" y="122"/>
                    <a:pt x="479" y="122"/>
                  </a:cubicBezTo>
                  <a:cubicBezTo>
                    <a:pt x="501" y="123"/>
                    <a:pt x="504" y="134"/>
                    <a:pt x="505" y="133"/>
                  </a:cubicBezTo>
                  <a:cubicBezTo>
                    <a:pt x="505" y="133"/>
                    <a:pt x="505" y="112"/>
                    <a:pt x="505" y="111"/>
                  </a:cubicBezTo>
                  <a:cubicBezTo>
                    <a:pt x="496" y="108"/>
                    <a:pt x="472" y="107"/>
                    <a:pt x="463" y="109"/>
                  </a:cubicBezTo>
                  <a:cubicBezTo>
                    <a:pt x="454" y="110"/>
                    <a:pt x="433" y="119"/>
                    <a:pt x="429" y="138"/>
                  </a:cubicBezTo>
                  <a:cubicBezTo>
                    <a:pt x="424" y="158"/>
                    <a:pt x="435" y="172"/>
                    <a:pt x="442" y="178"/>
                  </a:cubicBezTo>
                  <a:cubicBezTo>
                    <a:pt x="450" y="184"/>
                    <a:pt x="466" y="191"/>
                    <a:pt x="485" y="202"/>
                  </a:cubicBezTo>
                  <a:cubicBezTo>
                    <a:pt x="502" y="212"/>
                    <a:pt x="491" y="227"/>
                    <a:pt x="488" y="229"/>
                  </a:cubicBezTo>
                  <a:cubicBezTo>
                    <a:pt x="486" y="231"/>
                    <a:pt x="480" y="241"/>
                    <a:pt x="459" y="240"/>
                  </a:cubicBezTo>
                  <a:cubicBezTo>
                    <a:pt x="438" y="239"/>
                    <a:pt x="426" y="225"/>
                    <a:pt x="426" y="225"/>
                  </a:cubicBezTo>
                  <a:cubicBezTo>
                    <a:pt x="434" y="252"/>
                    <a:pt x="434" y="252"/>
                    <a:pt x="434" y="252"/>
                  </a:cubicBezTo>
                  <a:close/>
                  <a:moveTo>
                    <a:pt x="338" y="40"/>
                  </a:moveTo>
                  <a:cubicBezTo>
                    <a:pt x="337" y="15"/>
                    <a:pt x="315" y="0"/>
                    <a:pt x="297" y="1"/>
                  </a:cubicBezTo>
                  <a:cubicBezTo>
                    <a:pt x="279" y="1"/>
                    <a:pt x="267" y="17"/>
                    <a:pt x="267" y="17"/>
                  </a:cubicBezTo>
                  <a:cubicBezTo>
                    <a:pt x="267" y="40"/>
                    <a:pt x="267" y="40"/>
                    <a:pt x="267" y="40"/>
                  </a:cubicBezTo>
                  <a:cubicBezTo>
                    <a:pt x="267" y="40"/>
                    <a:pt x="271" y="29"/>
                    <a:pt x="278" y="22"/>
                  </a:cubicBezTo>
                  <a:cubicBezTo>
                    <a:pt x="286" y="14"/>
                    <a:pt x="293" y="13"/>
                    <a:pt x="298" y="13"/>
                  </a:cubicBezTo>
                  <a:cubicBezTo>
                    <a:pt x="306" y="13"/>
                    <a:pt x="326" y="20"/>
                    <a:pt x="326" y="39"/>
                  </a:cubicBezTo>
                  <a:cubicBezTo>
                    <a:pt x="326" y="59"/>
                    <a:pt x="313" y="66"/>
                    <a:pt x="304" y="68"/>
                  </a:cubicBezTo>
                  <a:cubicBezTo>
                    <a:pt x="289" y="70"/>
                    <a:pt x="278" y="62"/>
                    <a:pt x="271" y="51"/>
                  </a:cubicBezTo>
                  <a:cubicBezTo>
                    <a:pt x="263" y="41"/>
                    <a:pt x="254" y="36"/>
                    <a:pt x="244" y="36"/>
                  </a:cubicBezTo>
                  <a:cubicBezTo>
                    <a:pt x="234" y="35"/>
                    <a:pt x="212" y="43"/>
                    <a:pt x="211" y="65"/>
                  </a:cubicBezTo>
                  <a:cubicBezTo>
                    <a:pt x="210" y="87"/>
                    <a:pt x="228" y="100"/>
                    <a:pt x="243" y="100"/>
                  </a:cubicBezTo>
                  <a:cubicBezTo>
                    <a:pt x="258" y="99"/>
                    <a:pt x="267" y="89"/>
                    <a:pt x="267" y="89"/>
                  </a:cubicBezTo>
                  <a:cubicBezTo>
                    <a:pt x="267" y="71"/>
                    <a:pt x="267" y="71"/>
                    <a:pt x="267" y="71"/>
                  </a:cubicBezTo>
                  <a:cubicBezTo>
                    <a:pt x="267" y="71"/>
                    <a:pt x="259" y="88"/>
                    <a:pt x="243" y="88"/>
                  </a:cubicBezTo>
                  <a:cubicBezTo>
                    <a:pt x="225" y="88"/>
                    <a:pt x="223" y="72"/>
                    <a:pt x="223" y="66"/>
                  </a:cubicBezTo>
                  <a:cubicBezTo>
                    <a:pt x="223" y="59"/>
                    <a:pt x="229" y="47"/>
                    <a:pt x="243" y="48"/>
                  </a:cubicBezTo>
                  <a:cubicBezTo>
                    <a:pt x="256" y="48"/>
                    <a:pt x="261" y="58"/>
                    <a:pt x="264" y="61"/>
                  </a:cubicBezTo>
                  <a:cubicBezTo>
                    <a:pt x="266" y="64"/>
                    <a:pt x="277" y="81"/>
                    <a:pt x="299" y="81"/>
                  </a:cubicBezTo>
                  <a:cubicBezTo>
                    <a:pt x="328" y="80"/>
                    <a:pt x="339" y="57"/>
                    <a:pt x="338"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53" name="Rectangle 52"/>
          <p:cNvSpPr/>
          <p:nvPr/>
        </p:nvSpPr>
        <p:spPr bwMode="auto">
          <a:xfrm flipH="1">
            <a:off x="0" y="0"/>
            <a:ext cx="1560368" cy="685800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useBgFill="1">
        <p:nvSpPr>
          <p:cNvPr id="54" name="Rectangle 53"/>
          <p:cNvSpPr/>
          <p:nvPr/>
        </p:nvSpPr>
        <p:spPr bwMode="auto">
          <a:xfrm flipH="1">
            <a:off x="10628457" y="0"/>
            <a:ext cx="1560368" cy="685800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5" name="Title 2"/>
          <p:cNvSpPr txBox="1">
            <a:spLocks/>
          </p:cNvSpPr>
          <p:nvPr/>
        </p:nvSpPr>
        <p:spPr>
          <a:xfrm>
            <a:off x="519113" y="6020001"/>
            <a:ext cx="11149013" cy="609399"/>
          </a:xfrm>
          <a:prstGeom prst="rect">
            <a:avLst/>
          </a:prstGeom>
        </p:spPr>
        <p:txBody>
          <a:bodyPr/>
          <a:lst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UI Light" pitchFamily="34" charset="0"/>
                <a:ea typeface="+mn-ea"/>
                <a:cs typeface="Arial" charset="0"/>
              </a:defRPr>
            </a:lvl1pPr>
          </a:lstStyle>
          <a:p>
            <a:r>
              <a:rPr dirty="0">
                <a:gradFill flip="none" rotWithShape="1">
                  <a:gsLst>
                    <a:gs pos="0">
                      <a:srgbClr val="FFFFFF"/>
                    </a:gs>
                    <a:gs pos="86000">
                      <a:srgbClr val="FFFFFF"/>
                    </a:gs>
                  </a:gsLst>
                  <a:lin ang="5400000" scaled="0"/>
                  <a:tileRect/>
                </a:gradFill>
              </a:rPr>
              <a:t>Microsoft Private Cloud Fast Track</a:t>
            </a:r>
          </a:p>
        </p:txBody>
      </p:sp>
      <p:grpSp>
        <p:nvGrpSpPr>
          <p:cNvPr id="7" name="Group 6"/>
          <p:cNvGrpSpPr/>
          <p:nvPr/>
        </p:nvGrpSpPr>
        <p:grpSpPr>
          <a:xfrm>
            <a:off x="6155634" y="3181419"/>
            <a:ext cx="2179927" cy="2179929"/>
            <a:chOff x="6093619" y="3181419"/>
            <a:chExt cx="2179927" cy="2179929"/>
          </a:xfrm>
        </p:grpSpPr>
        <p:sp>
          <p:nvSpPr>
            <p:cNvPr id="36" name="Rectangle 35"/>
            <p:cNvSpPr/>
            <p:nvPr/>
          </p:nvSpPr>
          <p:spPr bwMode="auto">
            <a:xfrm>
              <a:off x="6093619" y="3181419"/>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5" name="Freeform 6"/>
            <p:cNvSpPr>
              <a:spLocks noEditPoints="1"/>
            </p:cNvSpPr>
            <p:nvPr/>
          </p:nvSpPr>
          <p:spPr bwMode="auto">
            <a:xfrm>
              <a:off x="6324600" y="4035883"/>
              <a:ext cx="1717964" cy="471000"/>
            </a:xfrm>
            <a:custGeom>
              <a:avLst/>
              <a:gdLst>
                <a:gd name="T0" fmla="*/ 677 w 2094"/>
                <a:gd name="T1" fmla="*/ 21 h 574"/>
                <a:gd name="T2" fmla="*/ 677 w 2094"/>
                <a:gd name="T3" fmla="*/ 553 h 574"/>
                <a:gd name="T4" fmla="*/ 575 w 2094"/>
                <a:gd name="T5" fmla="*/ 553 h 574"/>
                <a:gd name="T6" fmla="*/ 440 w 2094"/>
                <a:gd name="T7" fmla="*/ 535 h 574"/>
                <a:gd name="T8" fmla="*/ 104 w 2094"/>
                <a:gd name="T9" fmla="*/ 170 h 574"/>
                <a:gd name="T10" fmla="*/ 104 w 2094"/>
                <a:gd name="T11" fmla="*/ 553 h 574"/>
                <a:gd name="T12" fmla="*/ 0 w 2094"/>
                <a:gd name="T13" fmla="*/ 553 h 574"/>
                <a:gd name="T14" fmla="*/ 0 w 2094"/>
                <a:gd name="T15" fmla="*/ 21 h 574"/>
                <a:gd name="T16" fmla="*/ 128 w 2094"/>
                <a:gd name="T17" fmla="*/ 21 h 574"/>
                <a:gd name="T18" fmla="*/ 223 w 2094"/>
                <a:gd name="T19" fmla="*/ 35 h 574"/>
                <a:gd name="T20" fmla="*/ 573 w 2094"/>
                <a:gd name="T21" fmla="*/ 416 h 574"/>
                <a:gd name="T22" fmla="*/ 573 w 2094"/>
                <a:gd name="T23" fmla="*/ 21 h 574"/>
                <a:gd name="T24" fmla="*/ 677 w 2094"/>
                <a:gd name="T25" fmla="*/ 21 h 574"/>
                <a:gd name="T26" fmla="*/ 760 w 2094"/>
                <a:gd name="T27" fmla="*/ 21 h 574"/>
                <a:gd name="T28" fmla="*/ 760 w 2094"/>
                <a:gd name="T29" fmla="*/ 386 h 574"/>
                <a:gd name="T30" fmla="*/ 801 w 2094"/>
                <a:gd name="T31" fmla="*/ 508 h 574"/>
                <a:gd name="T32" fmla="*/ 1001 w 2094"/>
                <a:gd name="T33" fmla="*/ 553 h 574"/>
                <a:gd name="T34" fmla="*/ 1385 w 2094"/>
                <a:gd name="T35" fmla="*/ 553 h 574"/>
                <a:gd name="T36" fmla="*/ 1385 w 2094"/>
                <a:gd name="T37" fmla="*/ 470 h 574"/>
                <a:gd name="T38" fmla="*/ 1052 w 2094"/>
                <a:gd name="T39" fmla="*/ 470 h 574"/>
                <a:gd name="T40" fmla="*/ 1000 w 2094"/>
                <a:gd name="T41" fmla="*/ 455 h 574"/>
                <a:gd name="T42" fmla="*/ 979 w 2094"/>
                <a:gd name="T43" fmla="*/ 386 h 574"/>
                <a:gd name="T44" fmla="*/ 979 w 2094"/>
                <a:gd name="T45" fmla="*/ 313 h 574"/>
                <a:gd name="T46" fmla="*/ 1344 w 2094"/>
                <a:gd name="T47" fmla="*/ 313 h 574"/>
                <a:gd name="T48" fmla="*/ 1344 w 2094"/>
                <a:gd name="T49" fmla="*/ 230 h 574"/>
                <a:gd name="T50" fmla="*/ 979 w 2094"/>
                <a:gd name="T51" fmla="*/ 230 h 574"/>
                <a:gd name="T52" fmla="*/ 979 w 2094"/>
                <a:gd name="T53" fmla="*/ 105 h 574"/>
                <a:gd name="T54" fmla="*/ 1375 w 2094"/>
                <a:gd name="T55" fmla="*/ 105 h 574"/>
                <a:gd name="T56" fmla="*/ 1375 w 2094"/>
                <a:gd name="T57" fmla="*/ 21 h 574"/>
                <a:gd name="T58" fmla="*/ 760 w 2094"/>
                <a:gd name="T59" fmla="*/ 21 h 574"/>
                <a:gd name="T60" fmla="*/ 1417 w 2094"/>
                <a:gd name="T61" fmla="*/ 287 h 574"/>
                <a:gd name="T62" fmla="*/ 1896 w 2094"/>
                <a:gd name="T63" fmla="*/ 574 h 574"/>
                <a:gd name="T64" fmla="*/ 2094 w 2094"/>
                <a:gd name="T65" fmla="*/ 548 h 574"/>
                <a:gd name="T66" fmla="*/ 2094 w 2094"/>
                <a:gd name="T67" fmla="*/ 462 h 574"/>
                <a:gd name="T68" fmla="*/ 1911 w 2094"/>
                <a:gd name="T69" fmla="*/ 480 h 574"/>
                <a:gd name="T70" fmla="*/ 1646 w 2094"/>
                <a:gd name="T71" fmla="*/ 282 h 574"/>
                <a:gd name="T72" fmla="*/ 1911 w 2094"/>
                <a:gd name="T73" fmla="*/ 84 h 574"/>
                <a:gd name="T74" fmla="*/ 2083 w 2094"/>
                <a:gd name="T75" fmla="*/ 98 h 574"/>
                <a:gd name="T76" fmla="*/ 2083 w 2094"/>
                <a:gd name="T77" fmla="*/ 23 h 574"/>
                <a:gd name="T78" fmla="*/ 1896 w 2094"/>
                <a:gd name="T79" fmla="*/ 0 h 574"/>
                <a:gd name="T80" fmla="*/ 1417 w 2094"/>
                <a:gd name="T81" fmla="*/ 28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4" h="574">
                  <a:moveTo>
                    <a:pt x="677" y="21"/>
                  </a:moveTo>
                  <a:cubicBezTo>
                    <a:pt x="677" y="553"/>
                    <a:pt x="677" y="553"/>
                    <a:pt x="677" y="553"/>
                  </a:cubicBezTo>
                  <a:cubicBezTo>
                    <a:pt x="575" y="553"/>
                    <a:pt x="575" y="553"/>
                    <a:pt x="575" y="553"/>
                  </a:cubicBezTo>
                  <a:cubicBezTo>
                    <a:pt x="554" y="551"/>
                    <a:pt x="480" y="544"/>
                    <a:pt x="440" y="535"/>
                  </a:cubicBezTo>
                  <a:cubicBezTo>
                    <a:pt x="407" y="527"/>
                    <a:pt x="179" y="259"/>
                    <a:pt x="104" y="170"/>
                  </a:cubicBezTo>
                  <a:cubicBezTo>
                    <a:pt x="104" y="553"/>
                    <a:pt x="104" y="553"/>
                    <a:pt x="104" y="553"/>
                  </a:cubicBezTo>
                  <a:cubicBezTo>
                    <a:pt x="0" y="553"/>
                    <a:pt x="0" y="553"/>
                    <a:pt x="0" y="553"/>
                  </a:cubicBezTo>
                  <a:cubicBezTo>
                    <a:pt x="0" y="21"/>
                    <a:pt x="0" y="21"/>
                    <a:pt x="0" y="21"/>
                  </a:cubicBezTo>
                  <a:cubicBezTo>
                    <a:pt x="128" y="21"/>
                    <a:pt x="128" y="21"/>
                    <a:pt x="128" y="21"/>
                  </a:cubicBezTo>
                  <a:cubicBezTo>
                    <a:pt x="128" y="21"/>
                    <a:pt x="176" y="23"/>
                    <a:pt x="223" y="35"/>
                  </a:cubicBezTo>
                  <a:cubicBezTo>
                    <a:pt x="258" y="43"/>
                    <a:pt x="517" y="350"/>
                    <a:pt x="573" y="416"/>
                  </a:cubicBezTo>
                  <a:cubicBezTo>
                    <a:pt x="573" y="21"/>
                    <a:pt x="573" y="21"/>
                    <a:pt x="573" y="21"/>
                  </a:cubicBezTo>
                  <a:lnTo>
                    <a:pt x="677" y="21"/>
                  </a:lnTo>
                  <a:close/>
                  <a:moveTo>
                    <a:pt x="760" y="21"/>
                  </a:moveTo>
                  <a:cubicBezTo>
                    <a:pt x="760" y="386"/>
                    <a:pt x="760" y="386"/>
                    <a:pt x="760" y="386"/>
                  </a:cubicBezTo>
                  <a:cubicBezTo>
                    <a:pt x="761" y="395"/>
                    <a:pt x="753" y="458"/>
                    <a:pt x="801" y="508"/>
                  </a:cubicBezTo>
                  <a:cubicBezTo>
                    <a:pt x="841" y="549"/>
                    <a:pt x="1001" y="553"/>
                    <a:pt x="1001" y="553"/>
                  </a:cubicBezTo>
                  <a:cubicBezTo>
                    <a:pt x="1385" y="553"/>
                    <a:pt x="1385" y="553"/>
                    <a:pt x="1385" y="553"/>
                  </a:cubicBezTo>
                  <a:cubicBezTo>
                    <a:pt x="1385" y="470"/>
                    <a:pt x="1385" y="470"/>
                    <a:pt x="1385" y="470"/>
                  </a:cubicBezTo>
                  <a:cubicBezTo>
                    <a:pt x="1052" y="470"/>
                    <a:pt x="1052" y="470"/>
                    <a:pt x="1052" y="470"/>
                  </a:cubicBezTo>
                  <a:cubicBezTo>
                    <a:pt x="1035" y="468"/>
                    <a:pt x="1007" y="464"/>
                    <a:pt x="1000" y="455"/>
                  </a:cubicBezTo>
                  <a:cubicBezTo>
                    <a:pt x="975" y="427"/>
                    <a:pt x="979" y="386"/>
                    <a:pt x="979" y="386"/>
                  </a:cubicBezTo>
                  <a:cubicBezTo>
                    <a:pt x="979" y="313"/>
                    <a:pt x="979" y="313"/>
                    <a:pt x="979" y="313"/>
                  </a:cubicBezTo>
                  <a:cubicBezTo>
                    <a:pt x="1344" y="313"/>
                    <a:pt x="1344" y="313"/>
                    <a:pt x="1344" y="313"/>
                  </a:cubicBezTo>
                  <a:cubicBezTo>
                    <a:pt x="1344" y="230"/>
                    <a:pt x="1344" y="230"/>
                    <a:pt x="1344" y="230"/>
                  </a:cubicBezTo>
                  <a:cubicBezTo>
                    <a:pt x="979" y="230"/>
                    <a:pt x="979" y="230"/>
                    <a:pt x="979" y="230"/>
                  </a:cubicBezTo>
                  <a:cubicBezTo>
                    <a:pt x="979" y="105"/>
                    <a:pt x="979" y="105"/>
                    <a:pt x="979" y="105"/>
                  </a:cubicBezTo>
                  <a:cubicBezTo>
                    <a:pt x="1375" y="105"/>
                    <a:pt x="1375" y="105"/>
                    <a:pt x="1375" y="105"/>
                  </a:cubicBezTo>
                  <a:cubicBezTo>
                    <a:pt x="1375" y="21"/>
                    <a:pt x="1375" y="21"/>
                    <a:pt x="1375" y="21"/>
                  </a:cubicBezTo>
                  <a:lnTo>
                    <a:pt x="760" y="21"/>
                  </a:lnTo>
                  <a:close/>
                  <a:moveTo>
                    <a:pt x="1417" y="287"/>
                  </a:moveTo>
                  <a:cubicBezTo>
                    <a:pt x="1417" y="540"/>
                    <a:pt x="1631" y="574"/>
                    <a:pt x="1896" y="574"/>
                  </a:cubicBezTo>
                  <a:cubicBezTo>
                    <a:pt x="1966" y="574"/>
                    <a:pt x="2033" y="565"/>
                    <a:pt x="2094" y="548"/>
                  </a:cubicBezTo>
                  <a:cubicBezTo>
                    <a:pt x="2094" y="462"/>
                    <a:pt x="2094" y="462"/>
                    <a:pt x="2094" y="462"/>
                  </a:cubicBezTo>
                  <a:cubicBezTo>
                    <a:pt x="2060" y="474"/>
                    <a:pt x="1950" y="480"/>
                    <a:pt x="1911" y="480"/>
                  </a:cubicBezTo>
                  <a:cubicBezTo>
                    <a:pt x="1764" y="480"/>
                    <a:pt x="1646" y="457"/>
                    <a:pt x="1646" y="282"/>
                  </a:cubicBezTo>
                  <a:cubicBezTo>
                    <a:pt x="1646" y="107"/>
                    <a:pt x="1764" y="84"/>
                    <a:pt x="1911" y="84"/>
                  </a:cubicBezTo>
                  <a:cubicBezTo>
                    <a:pt x="1946" y="84"/>
                    <a:pt x="2047" y="89"/>
                    <a:pt x="2083" y="98"/>
                  </a:cubicBezTo>
                  <a:cubicBezTo>
                    <a:pt x="2083" y="23"/>
                    <a:pt x="2083" y="23"/>
                    <a:pt x="2083" y="23"/>
                  </a:cubicBezTo>
                  <a:cubicBezTo>
                    <a:pt x="2026" y="8"/>
                    <a:pt x="1962" y="0"/>
                    <a:pt x="1896" y="0"/>
                  </a:cubicBezTo>
                  <a:cubicBezTo>
                    <a:pt x="1631" y="0"/>
                    <a:pt x="1417" y="34"/>
                    <a:pt x="1417" y="28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07372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000" fill="hold"/>
                                        <p:tgtEl>
                                          <p:spTgt spid="52"/>
                                        </p:tgtEl>
                                        <p:attrNameLst>
                                          <p:attrName>ppt_x</p:attrName>
                                        </p:attrNameLst>
                                      </p:cBhvr>
                                      <p:tavLst>
                                        <p:tav tm="0">
                                          <p:val>
                                            <p:strVal val="0-#ppt_w/2"/>
                                          </p:val>
                                        </p:tav>
                                        <p:tav tm="100000">
                                          <p:val>
                                            <p:strVal val="#ppt_x"/>
                                          </p:val>
                                        </p:tav>
                                      </p:tavLst>
                                    </p:anim>
                                    <p:anim calcmode="lin" valueType="num">
                                      <p:cBhvr additive="base">
                                        <p:cTn id="12" dur="10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000" fill="hold"/>
                                        <p:tgtEl>
                                          <p:spTgt spid="47"/>
                                        </p:tgtEl>
                                        <p:attrNameLst>
                                          <p:attrName>ppt_x</p:attrName>
                                        </p:attrNameLst>
                                      </p:cBhvr>
                                      <p:tavLst>
                                        <p:tav tm="0">
                                          <p:val>
                                            <p:strVal val="1+#ppt_w/2"/>
                                          </p:val>
                                        </p:tav>
                                        <p:tav tm="100000">
                                          <p:val>
                                            <p:strVal val="#ppt_x"/>
                                          </p:val>
                                        </p:tav>
                                      </p:tavLst>
                                    </p:anim>
                                    <p:anim calcmode="lin" valueType="num">
                                      <p:cBhvr additive="base">
                                        <p:cTn id="16" dur="10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fill="hold"/>
                                        <p:tgtEl>
                                          <p:spTgt spid="48"/>
                                        </p:tgtEl>
                                        <p:attrNameLst>
                                          <p:attrName>ppt_x</p:attrName>
                                        </p:attrNameLst>
                                      </p:cBhvr>
                                      <p:tavLst>
                                        <p:tav tm="0">
                                          <p:val>
                                            <p:strVal val="1+#ppt_w/2"/>
                                          </p:val>
                                        </p:tav>
                                        <p:tav tm="100000">
                                          <p:val>
                                            <p:strVal val="#ppt_x"/>
                                          </p:val>
                                        </p:tav>
                                      </p:tavLst>
                                    </p:anim>
                                    <p:anim calcmode="lin" valueType="num">
                                      <p:cBhvr additive="base">
                                        <p:cTn id="24" dur="10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000" fill="hold"/>
                                        <p:tgtEl>
                                          <p:spTgt spid="51"/>
                                        </p:tgtEl>
                                        <p:attrNameLst>
                                          <p:attrName>ppt_x</p:attrName>
                                        </p:attrNameLst>
                                      </p:cBhvr>
                                      <p:tavLst>
                                        <p:tav tm="0">
                                          <p:val>
                                            <p:strVal val="0-#ppt_w/2"/>
                                          </p:val>
                                        </p:tav>
                                        <p:tav tm="100000">
                                          <p:val>
                                            <p:strVal val="#ppt_x"/>
                                          </p:val>
                                        </p:tav>
                                      </p:tavLst>
                                    </p:anim>
                                    <p:anim calcmode="lin" valueType="num">
                                      <p:cBhvr additive="base">
                                        <p:cTn id="28" dur="10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75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1000" fill="hold"/>
                                        <p:tgtEl>
                                          <p:spTgt spid="49"/>
                                        </p:tgtEl>
                                        <p:attrNameLst>
                                          <p:attrName>ppt_x</p:attrName>
                                        </p:attrNameLst>
                                      </p:cBhvr>
                                      <p:tavLst>
                                        <p:tav tm="0">
                                          <p:val>
                                            <p:strVal val="1+#ppt_w/2"/>
                                          </p:val>
                                        </p:tav>
                                        <p:tav tm="100000">
                                          <p:val>
                                            <p:strVal val="#ppt_x"/>
                                          </p:val>
                                        </p:tav>
                                      </p:tavLst>
                                    </p:anim>
                                    <p:anim calcmode="lin" valueType="num">
                                      <p:cBhvr additive="base">
                                        <p:cTn id="32" dur="10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75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0-#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3" y="1219200"/>
            <a:ext cx="11149012" cy="6212289"/>
          </a:xfrm>
        </p:spPr>
        <p:txBody>
          <a:bodyPr/>
          <a:lstStyle/>
          <a:p>
            <a:r>
              <a:rPr lang="en-US" dirty="0" smtClean="0"/>
              <a:t>Microsoft Private Cloud Fast Track – Fast Facts</a:t>
            </a:r>
          </a:p>
          <a:p>
            <a:pPr>
              <a:spcBef>
                <a:spcPts val="900"/>
              </a:spcBef>
              <a:spcAft>
                <a:spcPts val="450"/>
              </a:spcAft>
            </a:pPr>
            <a:r>
              <a:rPr lang="en-US" dirty="0"/>
              <a:t>Business Before Technology</a:t>
            </a:r>
          </a:p>
          <a:p>
            <a:pPr>
              <a:spcBef>
                <a:spcPts val="900"/>
              </a:spcBef>
              <a:spcAft>
                <a:spcPts val="450"/>
              </a:spcAft>
            </a:pPr>
            <a:r>
              <a:rPr lang="en-US" dirty="0" smtClean="0"/>
              <a:t>Microsoft Private Cloud Overview</a:t>
            </a:r>
            <a:endParaRPr lang="en-US" dirty="0"/>
          </a:p>
          <a:p>
            <a:pPr>
              <a:spcBef>
                <a:spcPts val="900"/>
              </a:spcBef>
              <a:spcAft>
                <a:spcPts val="450"/>
              </a:spcAft>
            </a:pPr>
            <a:r>
              <a:rPr lang="en-US" dirty="0" smtClean="0"/>
              <a:t>Fast Track Architecture Principles</a:t>
            </a:r>
          </a:p>
          <a:p>
            <a:pPr>
              <a:spcBef>
                <a:spcPts val="900"/>
              </a:spcBef>
              <a:spcAft>
                <a:spcPts val="450"/>
              </a:spcAft>
            </a:pPr>
            <a:r>
              <a:rPr lang="en-US" dirty="0" smtClean="0"/>
              <a:t>Principles to Technical Reality</a:t>
            </a:r>
            <a:endParaRPr lang="en-US" dirty="0"/>
          </a:p>
          <a:p>
            <a:pPr>
              <a:spcBef>
                <a:spcPts val="900"/>
              </a:spcBef>
              <a:spcAft>
                <a:spcPts val="450"/>
              </a:spcAft>
            </a:pPr>
            <a:r>
              <a:rPr lang="en-US" dirty="0" smtClean="0"/>
              <a:t>Fast Track Partner Update</a:t>
            </a:r>
          </a:p>
          <a:p>
            <a:pPr>
              <a:spcBef>
                <a:spcPts val="900"/>
              </a:spcBef>
              <a:spcAft>
                <a:spcPts val="450"/>
              </a:spcAft>
            </a:pPr>
            <a:r>
              <a:rPr lang="en-US" dirty="0" smtClean="0"/>
              <a:t>MAP Overview/Demo</a:t>
            </a:r>
          </a:p>
          <a:p>
            <a:pPr>
              <a:spcBef>
                <a:spcPts val="900"/>
              </a:spcBef>
              <a:spcAft>
                <a:spcPts val="450"/>
              </a:spcAft>
            </a:pPr>
            <a:r>
              <a:rPr lang="en-US" dirty="0" smtClean="0"/>
              <a:t>Business Before Technology</a:t>
            </a:r>
          </a:p>
          <a:p>
            <a:pPr>
              <a:spcBef>
                <a:spcPts val="900"/>
              </a:spcBef>
              <a:spcAft>
                <a:spcPts val="450"/>
              </a:spcAft>
            </a:pPr>
            <a:r>
              <a:rPr lang="en-US" dirty="0" smtClean="0"/>
              <a:t>Wrap-up</a:t>
            </a:r>
          </a:p>
          <a:p>
            <a:pPr>
              <a:spcBef>
                <a:spcPts val="900"/>
              </a:spcBef>
              <a:spcAft>
                <a:spcPts val="450"/>
              </a:spcAft>
            </a:pPr>
            <a:endParaRPr lang="en-US" dirty="0"/>
          </a:p>
        </p:txBody>
      </p:sp>
    </p:spTree>
    <p:extLst>
      <p:ext uri="{BB962C8B-B14F-4D97-AF65-F5344CB8AC3E}">
        <p14:creationId xmlns:p14="http://schemas.microsoft.com/office/powerpoint/2010/main" val="23278492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08612" y="1227388"/>
            <a:ext cx="6758930" cy="5073711"/>
          </a:xfrm>
        </p:spPr>
        <p:txBody>
          <a:bodyPr>
            <a:noAutofit/>
          </a:bodyPr>
          <a:lstStyle/>
          <a:p>
            <a:pPr marL="1464628" lvl="3" indent="-320040">
              <a:spcBef>
                <a:spcPts val="1008"/>
              </a:spcBef>
              <a:buFont typeface="Arial" pitchFamily="34" charset="0"/>
              <a:buChar char="•"/>
            </a:pPr>
            <a:endParaRPr lang="en-US" sz="1000" dirty="0"/>
          </a:p>
          <a:p>
            <a:pPr marL="320040" indent="-320040">
              <a:spcBef>
                <a:spcPts val="1008"/>
              </a:spcBef>
              <a:buFont typeface="Arial" pitchFamily="34" charset="0"/>
              <a:buChar char="•"/>
            </a:pPr>
            <a:r>
              <a:rPr lang="en-US" sz="1800" dirty="0"/>
              <a:t>EMC / CISCO solution </a:t>
            </a:r>
          </a:p>
          <a:p>
            <a:pPr marL="715328" lvl="1" indent="-320040">
              <a:spcBef>
                <a:spcPts val="1008"/>
              </a:spcBef>
              <a:buFont typeface="Arial" pitchFamily="34" charset="0"/>
              <a:buChar char="•"/>
            </a:pPr>
            <a:r>
              <a:rPr lang="en-US" sz="1800" dirty="0"/>
              <a:t>Scalable: 8 – 16 </a:t>
            </a:r>
            <a:r>
              <a:rPr lang="en-US" sz="1800" dirty="0" err="1"/>
              <a:t>B200</a:t>
            </a:r>
            <a:r>
              <a:rPr lang="en-US" sz="1800" dirty="0"/>
              <a:t>/</a:t>
            </a:r>
            <a:r>
              <a:rPr lang="en-US" sz="1800" dirty="0" err="1"/>
              <a:t>M2</a:t>
            </a:r>
            <a:r>
              <a:rPr lang="en-US" sz="1800" dirty="0"/>
              <a:t> node implementation</a:t>
            </a:r>
          </a:p>
          <a:p>
            <a:pPr marL="776764" lvl="1" indent="-320040">
              <a:spcBef>
                <a:spcPts val="1008"/>
              </a:spcBef>
              <a:buFont typeface="Arial" pitchFamily="34" charset="0"/>
              <a:buChar char="•"/>
            </a:pPr>
            <a:r>
              <a:rPr lang="en-US" sz="1800" dirty="0" err="1" smtClean="0"/>
              <a:t>VNX</a:t>
            </a:r>
            <a:r>
              <a:rPr lang="en-US" sz="1800" dirty="0" smtClean="0"/>
              <a:t> 5300 array – FC &amp; </a:t>
            </a:r>
            <a:r>
              <a:rPr lang="en-US" sz="1800" dirty="0" err="1" smtClean="0"/>
              <a:t>iSCSI</a:t>
            </a:r>
            <a:endParaRPr lang="en-US" sz="1800" dirty="0"/>
          </a:p>
          <a:p>
            <a:pPr marL="320040" indent="-320040">
              <a:spcBef>
                <a:spcPts val="1008"/>
              </a:spcBef>
              <a:buFont typeface="Arial" pitchFamily="34" charset="0"/>
              <a:buChar char="•"/>
            </a:pPr>
            <a:r>
              <a:rPr lang="en-US" sz="1800" dirty="0" smtClean="0"/>
              <a:t>Multi Protocol </a:t>
            </a:r>
            <a:r>
              <a:rPr lang="en-US" sz="1800" dirty="0"/>
              <a:t>Support</a:t>
            </a:r>
          </a:p>
          <a:p>
            <a:pPr marL="856774" lvl="1" indent="-400050">
              <a:buFont typeface="Arial" pitchFamily="34" charset="0"/>
              <a:buChar char="•"/>
            </a:pPr>
            <a:r>
              <a:rPr lang="en-US" sz="1800" dirty="0" smtClean="0"/>
              <a:t>Nexus converged SAN/Network </a:t>
            </a:r>
          </a:p>
          <a:p>
            <a:pPr marL="856774" lvl="1" indent="-400050">
              <a:buFont typeface="Arial" pitchFamily="34" charset="0"/>
              <a:buChar char="•"/>
            </a:pPr>
            <a:r>
              <a:rPr lang="en-US" sz="1800" dirty="0" smtClean="0"/>
              <a:t>Boot from SAN</a:t>
            </a:r>
          </a:p>
          <a:p>
            <a:pPr marL="856774" lvl="1" indent="-400050">
              <a:buFont typeface="Arial" pitchFamily="34" charset="0"/>
              <a:buChar char="•"/>
            </a:pPr>
            <a:r>
              <a:rPr lang="en-US" sz="1800" dirty="0" smtClean="0"/>
              <a:t>Converged FC/</a:t>
            </a:r>
            <a:r>
              <a:rPr lang="en-US" sz="1800" dirty="0" err="1" smtClean="0"/>
              <a:t>FCoE</a:t>
            </a:r>
            <a:endParaRPr lang="en-US" sz="1800" dirty="0" smtClean="0"/>
          </a:p>
          <a:p>
            <a:pPr marL="856774" lvl="1" indent="-400050">
              <a:buFont typeface="Arial" pitchFamily="34" charset="0"/>
              <a:buChar char="•"/>
            </a:pPr>
            <a:r>
              <a:rPr lang="en-US" sz="1800" dirty="0" err="1" smtClean="0"/>
              <a:t>iSCSI</a:t>
            </a:r>
            <a:r>
              <a:rPr lang="en-US" sz="1800" dirty="0" smtClean="0"/>
              <a:t> – HA </a:t>
            </a:r>
            <a:r>
              <a:rPr lang="en-US" sz="1800" dirty="0" err="1" smtClean="0"/>
              <a:t>VM</a:t>
            </a:r>
            <a:r>
              <a:rPr lang="en-US" sz="1800" dirty="0" smtClean="0"/>
              <a:t> storage</a:t>
            </a:r>
          </a:p>
          <a:p>
            <a:r>
              <a:rPr lang="en-US" sz="1800" dirty="0" smtClean="0"/>
              <a:t>Full Microsoft integration</a:t>
            </a:r>
          </a:p>
          <a:p>
            <a:pPr lvl="1"/>
            <a:r>
              <a:rPr lang="en-US" sz="1800" dirty="0" smtClean="0"/>
              <a:t>PowerShell for all components</a:t>
            </a:r>
          </a:p>
          <a:p>
            <a:pPr lvl="1"/>
            <a:r>
              <a:rPr lang="en-US" sz="1800" dirty="0" err="1" smtClean="0"/>
              <a:t>SCOM</a:t>
            </a:r>
            <a:r>
              <a:rPr lang="en-US" sz="1800" dirty="0" smtClean="0"/>
              <a:t> 2012 management packs</a:t>
            </a:r>
          </a:p>
          <a:p>
            <a:pPr lvl="1"/>
            <a:r>
              <a:rPr lang="en-US" sz="1800" dirty="0" err="1" smtClean="0"/>
              <a:t>SCO</a:t>
            </a:r>
            <a:r>
              <a:rPr lang="en-US" sz="1800" dirty="0" smtClean="0"/>
              <a:t> 2012 integration pack</a:t>
            </a:r>
          </a:p>
          <a:p>
            <a:r>
              <a:rPr lang="en-US" sz="2000" dirty="0" smtClean="0"/>
              <a:t>‘Virtualized</a:t>
            </a:r>
            <a:r>
              <a:rPr lang="en-US" sz="2000" dirty="0"/>
              <a:t>’ hardware through </a:t>
            </a:r>
            <a:r>
              <a:rPr lang="en-US" sz="2000" dirty="0" smtClean="0"/>
              <a:t>UCS service profiles</a:t>
            </a:r>
          </a:p>
          <a:p>
            <a:pPr marL="460375" lvl="1" indent="-460375"/>
            <a:r>
              <a:rPr lang="en-US" sz="1800" dirty="0"/>
              <a:t>Minimize cabling with converged network (FC, </a:t>
            </a:r>
            <a:r>
              <a:rPr lang="en-US" sz="1800" dirty="0" err="1"/>
              <a:t>iSCSI</a:t>
            </a:r>
            <a:r>
              <a:rPr lang="en-US" sz="1800" dirty="0"/>
              <a:t>, FCOE</a:t>
            </a:r>
            <a:r>
              <a:rPr lang="en-US" sz="1800" dirty="0" smtClean="0"/>
              <a:t>)</a:t>
            </a:r>
            <a:endParaRPr lang="en-US" sz="2000" dirty="0"/>
          </a:p>
          <a:p>
            <a:pPr marL="320040" indent="-320040">
              <a:spcBef>
                <a:spcPts val="1008"/>
              </a:spcBef>
              <a:buFont typeface="Arial" pitchFamily="34" charset="0"/>
              <a:buChar char="•"/>
            </a:pPr>
            <a:r>
              <a:rPr lang="en-US" sz="1800" dirty="0" smtClean="0"/>
              <a:t>22 to 75TB RAW storage for Server Applications / VDI solutions</a:t>
            </a:r>
          </a:p>
        </p:txBody>
      </p:sp>
      <p:grpSp>
        <p:nvGrpSpPr>
          <p:cNvPr id="2" name="Group 1"/>
          <p:cNvGrpSpPr/>
          <p:nvPr/>
        </p:nvGrpSpPr>
        <p:grpSpPr>
          <a:xfrm>
            <a:off x="539165" y="1244235"/>
            <a:ext cx="4562030" cy="5308965"/>
            <a:chOff x="539164" y="1244235"/>
            <a:chExt cx="5021851" cy="5308965"/>
          </a:xfrm>
        </p:grpSpPr>
        <p:grpSp>
          <p:nvGrpSpPr>
            <p:cNvPr id="4" name="Group 3"/>
            <p:cNvGrpSpPr/>
            <p:nvPr/>
          </p:nvGrpSpPr>
          <p:grpSpPr>
            <a:xfrm>
              <a:off x="539164" y="1244235"/>
              <a:ext cx="5021851" cy="53089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6481" y="2208017"/>
                <a:ext cx="4041199" cy="866509"/>
              </a:xfrm>
              <a:prstGeom prst="rect">
                <a:avLst/>
              </a:prstGeom>
              <a:grpFill/>
              <a:extLst/>
            </p:spPr>
          </p:pic>
          <p:pic>
            <p:nvPicPr>
              <p:cNvPr id="8" name="Picture 3" descr="\\eventsql\dvd\Online_ART\DVD_ART36\Logos\System Center\System Center generic brand Grid h r.png"/>
              <p:cNvPicPr>
                <a:picLocks noChangeAspect="1" noChangeArrowheads="1"/>
              </p:cNvPicPr>
              <p:nvPr/>
            </p:nvPicPr>
            <p:blipFill>
              <a:blip r:embed="rId4" cstate="print"/>
              <a:stretch>
                <a:fillRect/>
              </a:stretch>
            </p:blipFill>
            <p:spPr bwMode="auto">
              <a:xfrm>
                <a:off x="1375120" y="1375559"/>
                <a:ext cx="3503919" cy="791136"/>
              </a:xfrm>
              <a:prstGeom prst="rect">
                <a:avLst/>
              </a:prstGeom>
              <a:grpFill/>
            </p:spPr>
          </p:pic>
        </p:grpSp>
        <p:sp>
          <p:nvSpPr>
            <p:cNvPr id="12" name="TextBox 11"/>
            <p:cNvSpPr txBox="1"/>
            <p:nvPr/>
          </p:nvSpPr>
          <p:spPr>
            <a:xfrm>
              <a:off x="711015" y="5707086"/>
              <a:ext cx="1827691" cy="341632"/>
            </a:xfrm>
            <a:prstGeom prst="rect">
              <a:avLst/>
            </a:prstGeom>
            <a:noFill/>
          </p:spPr>
          <p:txBody>
            <a:bodyPr wrap="square" lIns="64008" tIns="32004" rIns="64008" bIns="32004" rtlCol="0">
              <a:spAutoFit/>
            </a:bodyPr>
            <a:lstStyle/>
            <a:p>
              <a:r>
                <a:rPr lang="en-US" dirty="0" smtClean="0"/>
                <a:t>UCS – B series</a:t>
              </a:r>
              <a:endParaRPr lang="en-US" dirty="0"/>
            </a:p>
          </p:txBody>
        </p:sp>
        <p:sp>
          <p:nvSpPr>
            <p:cNvPr id="13" name="TextBox 12"/>
            <p:cNvSpPr txBox="1"/>
            <p:nvPr/>
          </p:nvSpPr>
          <p:spPr>
            <a:xfrm>
              <a:off x="767154" y="4256960"/>
              <a:ext cx="1827691" cy="618631"/>
            </a:xfrm>
            <a:prstGeom prst="rect">
              <a:avLst/>
            </a:prstGeom>
            <a:noFill/>
          </p:spPr>
          <p:txBody>
            <a:bodyPr wrap="square" lIns="64008" tIns="32004" rIns="64008" bIns="32004" rtlCol="0">
              <a:spAutoFit/>
            </a:bodyPr>
            <a:lstStyle/>
            <a:p>
              <a:r>
                <a:rPr lang="en-US" dirty="0" smtClean="0"/>
                <a:t>Cisco </a:t>
              </a:r>
            </a:p>
            <a:p>
              <a:r>
                <a:rPr lang="en-US" dirty="0" smtClean="0"/>
                <a:t>Nexus 5K</a:t>
              </a:r>
              <a:endParaRPr lang="en-US" dirty="0"/>
            </a:p>
          </p:txBody>
        </p:sp>
        <p:sp>
          <p:nvSpPr>
            <p:cNvPr id="14" name="TextBox 13"/>
            <p:cNvSpPr txBox="1"/>
            <p:nvPr/>
          </p:nvSpPr>
          <p:spPr>
            <a:xfrm>
              <a:off x="771126" y="3177853"/>
              <a:ext cx="1827691" cy="341632"/>
            </a:xfrm>
            <a:prstGeom prst="rect">
              <a:avLst/>
            </a:prstGeom>
            <a:noFill/>
          </p:spPr>
          <p:txBody>
            <a:bodyPr wrap="square" lIns="64008" tIns="32004" rIns="64008" bIns="32004" rtlCol="0">
              <a:spAutoFit/>
            </a:bodyPr>
            <a:lstStyle/>
            <a:p>
              <a:r>
                <a:rPr lang="en-US" dirty="0" smtClean="0"/>
                <a:t>EMC VNX 5300</a:t>
              </a:r>
              <a:endParaRPr lang="en-US" dirty="0"/>
            </a:p>
          </p:txBody>
        </p:sp>
        <p:pic>
          <p:nvPicPr>
            <p:cNvPr id="15" name="Picture 14"/>
            <p:cNvPicPr>
              <a:picLocks noChangeAspect="1"/>
            </p:cNvPicPr>
            <p:nvPr/>
          </p:nvPicPr>
          <p:blipFill rotWithShape="1">
            <a:blip r:embed="rId5" cstate="print">
              <a:clrChange>
                <a:clrFrom>
                  <a:srgbClr val="DCDDE1"/>
                </a:clrFrom>
                <a:clrTo>
                  <a:srgbClr val="DCDDE1">
                    <a:alpha val="0"/>
                  </a:srgbClr>
                </a:clrTo>
              </a:clrChange>
              <a:extLst>
                <a:ext uri="{28A0092B-C50C-407E-A947-70E740481C1C}">
                  <a14:useLocalDpi xmlns:a14="http://schemas.microsoft.com/office/drawing/2010/main" val="0"/>
                </a:ext>
              </a:extLst>
            </a:blip>
            <a:srcRect l="5597" t="8765" r="3482" b="25125"/>
            <a:stretch/>
          </p:blipFill>
          <p:spPr>
            <a:xfrm>
              <a:off x="2873714" y="2952703"/>
              <a:ext cx="2392926" cy="1326544"/>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25624" t="26559" r="13832" b="26389"/>
            <a:stretch/>
          </p:blipFill>
          <p:spPr>
            <a:xfrm>
              <a:off x="2711022" y="5196974"/>
              <a:ext cx="2390172" cy="1231490"/>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13528" t="45412" r="1455" b="15732"/>
            <a:stretch/>
          </p:blipFill>
          <p:spPr>
            <a:xfrm>
              <a:off x="2424802" y="4601042"/>
              <a:ext cx="2962614" cy="233771"/>
            </a:xfrm>
            <a:prstGeom prst="rect">
              <a:avLst/>
            </a:prstGeom>
          </p:spPr>
        </p:pic>
      </p:grpSp>
      <p:sp>
        <p:nvSpPr>
          <p:cNvPr id="18" name="Title 1"/>
          <p:cNvSpPr>
            <a:spLocks noGrp="1"/>
          </p:cNvSpPr>
          <p:nvPr>
            <p:ph type="title"/>
          </p:nvPr>
        </p:nvSpPr>
        <p:spPr>
          <a:xfrm>
            <a:off x="519113" y="228600"/>
            <a:ext cx="11149013" cy="498598"/>
          </a:xfrm>
        </p:spPr>
        <p:txBody>
          <a:bodyPr/>
          <a:lstStyle/>
          <a:p>
            <a:r>
              <a:rPr lang="en-US" sz="3600" dirty="0"/>
              <a:t>Cisco/EMC Fast Track Solutions</a:t>
            </a:r>
          </a:p>
        </p:txBody>
      </p:sp>
      <p:pic>
        <p:nvPicPr>
          <p:cNvPr id="19" name="Picture 18" descr="Cisco Logo.jpg"/>
          <p:cNvPicPr>
            <a:picLocks noChangeAspect="1"/>
          </p:cNvPicPr>
          <p:nvPr/>
        </p:nvPicPr>
        <p:blipFill>
          <a:blip r:embed="rId8" cstate="print"/>
          <a:stretch>
            <a:fillRect/>
          </a:stretch>
        </p:blipFill>
        <p:spPr>
          <a:xfrm>
            <a:off x="10258928" y="152401"/>
            <a:ext cx="1714054" cy="634365"/>
          </a:xfrm>
          <a:prstGeom prst="rect">
            <a:avLst/>
          </a:prstGeom>
        </p:spPr>
      </p:pic>
      <p:pic>
        <p:nvPicPr>
          <p:cNvPr id="21" name="Picture 2" descr="http://t0.gstatic.com/images?q=tbn:ANd9GcRyZLJx9duB8TtSYD84k4VSzStOGaSGvlSjdi0To7DNnwzgksAKS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8928" y="989711"/>
            <a:ext cx="1908614" cy="56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61182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Dell </a:t>
            </a:r>
            <a:r>
              <a:rPr lang="en-US" dirty="0"/>
              <a:t>Fast Track Solutions</a:t>
            </a:r>
          </a:p>
        </p:txBody>
      </p:sp>
      <p:sp>
        <p:nvSpPr>
          <p:cNvPr id="3" name="Text Placeholder 2"/>
          <p:cNvSpPr>
            <a:spLocks noGrp="1"/>
          </p:cNvSpPr>
          <p:nvPr>
            <p:ph type="body" sz="quarter" idx="10"/>
          </p:nvPr>
        </p:nvSpPr>
        <p:spPr>
          <a:xfrm>
            <a:off x="5891265" y="1066800"/>
            <a:ext cx="6094413" cy="4712059"/>
          </a:xfrm>
        </p:spPr>
        <p:txBody>
          <a:bodyPr/>
          <a:lstStyle/>
          <a:p>
            <a:pPr marL="160020" indent="0">
              <a:buNone/>
            </a:pPr>
            <a:r>
              <a:rPr lang="en-US" sz="2800" b="1" dirty="0" err="1" smtClean="0"/>
              <a:t>vStart</a:t>
            </a:r>
            <a:r>
              <a:rPr lang="en-US" sz="2800" b="1" dirty="0" smtClean="0"/>
              <a:t> 1000</a:t>
            </a:r>
          </a:p>
          <a:p>
            <a:pPr marL="160020" indent="0">
              <a:buNone/>
            </a:pPr>
            <a:endParaRPr lang="en-US" sz="1800" dirty="0" smtClean="0"/>
          </a:p>
          <a:p>
            <a:pPr marL="342900" indent="-182880">
              <a:buFont typeface="Arial" pitchFamily="34" charset="0"/>
              <a:buChar char="•"/>
            </a:pPr>
            <a:r>
              <a:rPr lang="en-US" sz="1800" dirty="0" smtClean="0"/>
              <a:t>Enables </a:t>
            </a:r>
            <a:r>
              <a:rPr lang="en-US" sz="1800" dirty="0"/>
              <a:t>IT &amp; business stakeholders to accelerate application &amp; IT service </a:t>
            </a:r>
            <a:r>
              <a:rPr lang="en-US" sz="1800" dirty="0" smtClean="0"/>
              <a:t>delivery.</a:t>
            </a:r>
            <a:endParaRPr lang="en-US" sz="1800" dirty="0"/>
          </a:p>
          <a:p>
            <a:pPr marL="342900" indent="-182880">
              <a:buFont typeface="Arial" pitchFamily="34" charset="0"/>
              <a:buChar char="•"/>
            </a:pPr>
            <a:r>
              <a:rPr lang="en-US" sz="1800" dirty="0"/>
              <a:t>Provides agile &amp; predictable application services with Microsoft System </a:t>
            </a:r>
            <a:r>
              <a:rPr lang="en-US" sz="1800" dirty="0" smtClean="0"/>
              <a:t>Center.</a:t>
            </a:r>
            <a:endParaRPr lang="en-US" sz="1800" dirty="0"/>
          </a:p>
          <a:p>
            <a:pPr marL="342900" indent="-182880">
              <a:buFont typeface="Arial" pitchFamily="34" charset="0"/>
              <a:buChar char="•"/>
            </a:pPr>
            <a:r>
              <a:rPr lang="en-US" sz="1800" dirty="0" smtClean="0"/>
              <a:t>Includes pre-tested </a:t>
            </a:r>
            <a:r>
              <a:rPr lang="en-US" sz="1800" dirty="0"/>
              <a:t>solution components:</a:t>
            </a:r>
          </a:p>
          <a:p>
            <a:pPr marL="342900" indent="-182880">
              <a:buFont typeface="Arial" pitchFamily="34" charset="0"/>
              <a:buChar char="•"/>
            </a:pPr>
            <a:r>
              <a:rPr lang="en-US" sz="1800" dirty="0"/>
              <a:t>Includes pre-tested solution components:</a:t>
            </a:r>
          </a:p>
          <a:p>
            <a:pPr marL="800100" lvl="1" indent="-182880">
              <a:buFont typeface="Arial" pitchFamily="34" charset="0"/>
              <a:buChar char="•"/>
            </a:pPr>
            <a:r>
              <a:rPr lang="en-US" sz="1600" dirty="0"/>
              <a:t>Management </a:t>
            </a:r>
          </a:p>
          <a:p>
            <a:pPr marL="800100" lvl="1" indent="-182880">
              <a:buFont typeface="Arial" pitchFamily="34" charset="0"/>
              <a:buChar char="•"/>
            </a:pPr>
            <a:r>
              <a:rPr lang="en-US" sz="1600" dirty="0"/>
              <a:t>Server</a:t>
            </a:r>
          </a:p>
          <a:p>
            <a:pPr marL="800100" lvl="1" indent="-182880">
              <a:buFont typeface="Arial" pitchFamily="34" charset="0"/>
              <a:buChar char="•"/>
            </a:pPr>
            <a:r>
              <a:rPr lang="en-US" sz="1600" dirty="0"/>
              <a:t>Network </a:t>
            </a:r>
          </a:p>
          <a:p>
            <a:pPr marL="800100" lvl="1" indent="-182880">
              <a:buFont typeface="Arial" pitchFamily="34" charset="0"/>
              <a:buChar char="•"/>
            </a:pPr>
            <a:r>
              <a:rPr lang="en-US" sz="1600" dirty="0"/>
              <a:t>Storage</a:t>
            </a:r>
          </a:p>
          <a:p>
            <a:pPr marL="800100" lvl="1" indent="-182880">
              <a:buFont typeface="Arial" pitchFamily="34" charset="0"/>
              <a:buChar char="•"/>
            </a:pPr>
            <a:r>
              <a:rPr lang="en-US" sz="1600" dirty="0"/>
              <a:t>Deployment &amp; IT Support Services</a:t>
            </a:r>
          </a:p>
          <a:p>
            <a:pPr marL="342900" indent="-182880">
              <a:buFont typeface="Arial" pitchFamily="34" charset="0"/>
              <a:buChar char="•"/>
            </a:pPr>
            <a:r>
              <a:rPr lang="en-US" sz="1800" dirty="0" smtClean="0"/>
              <a:t>Leverages Microsoft </a:t>
            </a:r>
            <a:r>
              <a:rPr lang="en-US" sz="1800" dirty="0"/>
              <a:t>Hyper-V virtualization </a:t>
            </a:r>
            <a:r>
              <a:rPr lang="en-US" sz="1800" dirty="0" smtClean="0"/>
              <a:t>platform</a:t>
            </a:r>
          </a:p>
          <a:p>
            <a:pPr marL="342900" indent="-182880">
              <a:buFont typeface="Arial" pitchFamily="34" charset="0"/>
              <a:buChar char="•"/>
            </a:pPr>
            <a:r>
              <a:rPr lang="en-US" sz="1800" dirty="0" smtClean="0"/>
              <a:t>Highly scalable architecture</a:t>
            </a:r>
          </a:p>
          <a:p>
            <a:pPr marL="160020" indent="0">
              <a:buNone/>
            </a:pPr>
            <a:endParaRPr lang="en-US" sz="2000" b="1" dirty="0"/>
          </a:p>
        </p:txBody>
      </p:sp>
      <p:grpSp>
        <p:nvGrpSpPr>
          <p:cNvPr id="4" name="Group 3"/>
          <p:cNvGrpSpPr/>
          <p:nvPr/>
        </p:nvGrpSpPr>
        <p:grpSpPr>
          <a:xfrm>
            <a:off x="539165" y="1066801"/>
            <a:ext cx="5021849" cy="54613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460" y="3326792"/>
              <a:ext cx="2891145" cy="619916"/>
            </a:xfrm>
            <a:prstGeom prst="rect">
              <a:avLst/>
            </a:prstGeom>
            <a:grpFill/>
            <a:extLst/>
          </p:spPr>
        </p:pic>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859" y="1689637"/>
            <a:ext cx="1944112" cy="483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7718" r="14986" b="14555"/>
          <a:stretch/>
        </p:blipFill>
        <p:spPr bwMode="gray">
          <a:xfrm>
            <a:off x="1305250" y="1219200"/>
            <a:ext cx="1512562" cy="1190562"/>
          </a:xfrm>
          <a:prstGeom prst="rect">
            <a:avLst/>
          </a:prstGeom>
        </p:spPr>
      </p:pic>
      <p:pic>
        <p:nvPicPr>
          <p:cNvPr id="18" name="Picture 3" descr="\\eventsql\dvd\Online_ART\DVD_ART36\Logos\System Center\System Center generic brand Grid h r.png"/>
          <p:cNvPicPr>
            <a:picLocks noChangeAspect="1" noChangeArrowheads="1"/>
          </p:cNvPicPr>
          <p:nvPr/>
        </p:nvPicPr>
        <p:blipFill>
          <a:blip r:embed="rId6" cstate="print"/>
          <a:stretch>
            <a:fillRect/>
          </a:stretch>
        </p:blipFill>
        <p:spPr bwMode="auto">
          <a:xfrm>
            <a:off x="711015" y="2344175"/>
            <a:ext cx="2742486" cy="521272"/>
          </a:xfrm>
          <a:prstGeom prst="rect">
            <a:avLst/>
          </a:prstGeom>
          <a:solidFill>
            <a:schemeClr val="accent2">
              <a:lumMod val="50000"/>
            </a:schemeClr>
          </a:solidFill>
        </p:spPr>
      </p:pic>
      <p:sp>
        <p:nvSpPr>
          <p:cNvPr id="9" name="TextBox 8"/>
          <p:cNvSpPr txBox="1"/>
          <p:nvPr/>
        </p:nvSpPr>
        <p:spPr>
          <a:xfrm>
            <a:off x="711015" y="3481792"/>
            <a:ext cx="2742486" cy="2449901"/>
          </a:xfrm>
          <a:prstGeom prst="rect">
            <a:avLst/>
          </a:prstGeom>
          <a:noFill/>
        </p:spPr>
        <p:txBody>
          <a:bodyPr wrap="square" lIns="91440" tIns="91440" rIns="91440" bIns="91440" rtlCol="0">
            <a:spAutoFit/>
          </a:bodyPr>
          <a:lstStyle/>
          <a:p>
            <a:pPr marL="342900" indent="-182880">
              <a:buFont typeface="Arial" pitchFamily="34" charset="0"/>
              <a:buChar char="•"/>
            </a:pPr>
            <a:r>
              <a:rPr lang="en-US" sz="1600" dirty="0"/>
              <a:t>Dell Open Manage Pro Packs and Action </a:t>
            </a:r>
            <a:r>
              <a:rPr lang="en-US" sz="1600" dirty="0" smtClean="0"/>
              <a:t>Packs</a:t>
            </a:r>
          </a:p>
          <a:p>
            <a:pPr marL="342900" indent="-182880">
              <a:buFont typeface="Arial" pitchFamily="34" charset="0"/>
              <a:buChar char="•"/>
            </a:pPr>
            <a:r>
              <a:rPr lang="en-US" sz="1600" dirty="0" smtClean="0"/>
              <a:t>PowerEdge </a:t>
            </a:r>
            <a:r>
              <a:rPr lang="en-US" sz="1600" dirty="0"/>
              <a:t>M620 </a:t>
            </a:r>
            <a:r>
              <a:rPr lang="en-US" sz="1600" dirty="0" smtClean="0"/>
              <a:t>blades</a:t>
            </a:r>
          </a:p>
          <a:p>
            <a:pPr marL="342900" indent="-182880">
              <a:buFont typeface="Arial" pitchFamily="34" charset="0"/>
              <a:buChar char="•"/>
            </a:pPr>
            <a:r>
              <a:rPr lang="en-US" sz="1600" dirty="0" smtClean="0"/>
              <a:t>Force10 S4810</a:t>
            </a:r>
          </a:p>
          <a:p>
            <a:pPr marL="342900" indent="-182880">
              <a:buFont typeface="Arial" pitchFamily="34" charset="0"/>
              <a:buChar char="•"/>
            </a:pPr>
            <a:r>
              <a:rPr lang="en-US" sz="1600" dirty="0" smtClean="0"/>
              <a:t>Compellent Series-40</a:t>
            </a:r>
          </a:p>
          <a:p>
            <a:pPr marL="342900" indent="-182880">
              <a:buFont typeface="Arial" pitchFamily="34" charset="0"/>
              <a:buChar char="•"/>
            </a:pPr>
            <a:r>
              <a:rPr lang="en-US" sz="1600" dirty="0" smtClean="0"/>
              <a:t>Deployment </a:t>
            </a:r>
            <a:r>
              <a:rPr lang="en-US" sz="1600" dirty="0"/>
              <a:t>&amp; IT Support Services</a:t>
            </a:r>
          </a:p>
          <a:p>
            <a:pPr>
              <a:lnSpc>
                <a:spcPct val="90000"/>
              </a:lnSpc>
              <a:spcBef>
                <a:spcPct val="20000"/>
              </a:spcBef>
              <a:buClr>
                <a:srgbClr val="84A8D8"/>
              </a:buClr>
              <a:buSzPct val="100000"/>
            </a:pPr>
            <a:endParaRPr lang="en-US" sz="3200" dirty="0" err="1" smtClean="0">
              <a:solidFill>
                <a:schemeClr val="tx1">
                  <a:alpha val="99000"/>
                </a:schemeClr>
              </a:solidFill>
            </a:endParaRPr>
          </a:p>
        </p:txBody>
      </p:sp>
    </p:spTree>
    <p:extLst>
      <p:ext uri="{BB962C8B-B14F-4D97-AF65-F5344CB8AC3E}">
        <p14:creationId xmlns:p14="http://schemas.microsoft.com/office/powerpoint/2010/main" val="37470738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466565" cy="609398"/>
          </a:xfrm>
        </p:spPr>
        <p:txBody>
          <a:bodyPr/>
          <a:lstStyle/>
          <a:p>
            <a:r>
              <a:rPr lang="en-US" dirty="0" smtClean="0"/>
              <a:t>Hitachi Fast </a:t>
            </a:r>
            <a:r>
              <a:rPr lang="en-US" dirty="0"/>
              <a:t>Track Solutions</a:t>
            </a:r>
          </a:p>
        </p:txBody>
      </p:sp>
      <p:grpSp>
        <p:nvGrpSpPr>
          <p:cNvPr id="4" name="Group 3"/>
          <p:cNvGrpSpPr/>
          <p:nvPr/>
        </p:nvGrpSpPr>
        <p:grpSpPr>
          <a:xfrm>
            <a:off x="539164" y="1244235"/>
            <a:ext cx="5021851" cy="53089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6481" y="2208017"/>
              <a:ext cx="4041199" cy="866509"/>
            </a:xfrm>
            <a:prstGeom prst="rect">
              <a:avLst/>
            </a:prstGeom>
            <a:grpFill/>
            <a:extLst/>
          </p:spPr>
        </p:pic>
        <p:pic>
          <p:nvPicPr>
            <p:cNvPr id="8" name="Picture 3" descr="\\eventsql\dvd\Online_ART\DVD_ART36\Logos\System Center\System Center generic brand Grid h r.png"/>
            <p:cNvPicPr>
              <a:picLocks noChangeAspect="1" noChangeArrowheads="1"/>
            </p:cNvPicPr>
            <p:nvPr/>
          </p:nvPicPr>
          <p:blipFill>
            <a:blip r:embed="rId4" cstate="print"/>
            <a:stretch>
              <a:fillRect/>
            </a:stretch>
          </p:blipFill>
          <p:spPr bwMode="auto">
            <a:xfrm>
              <a:off x="1375120" y="1375559"/>
              <a:ext cx="3503919" cy="791136"/>
            </a:xfrm>
            <a:prstGeom prst="rect">
              <a:avLst/>
            </a:prstGeom>
            <a:grpFill/>
          </p:spPr>
        </p:pic>
      </p:grpSp>
      <p:grpSp>
        <p:nvGrpSpPr>
          <p:cNvPr id="9" name="Group 8"/>
          <p:cNvGrpSpPr/>
          <p:nvPr/>
        </p:nvGrpSpPr>
        <p:grpSpPr>
          <a:xfrm>
            <a:off x="3190900" y="2793393"/>
            <a:ext cx="2102316" cy="3566692"/>
            <a:chOff x="2589212" y="1760274"/>
            <a:chExt cx="2767530" cy="4695263"/>
          </a:xfrm>
        </p:grpSpPr>
        <p:grpSp>
          <p:nvGrpSpPr>
            <p:cNvPr id="15" name="Group 81"/>
            <p:cNvGrpSpPr/>
            <p:nvPr/>
          </p:nvGrpSpPr>
          <p:grpSpPr>
            <a:xfrm>
              <a:off x="2589212" y="1760274"/>
              <a:ext cx="2767530" cy="4695263"/>
              <a:chOff x="6858000" y="2133600"/>
              <a:chExt cx="2076188" cy="4695263"/>
            </a:xfrm>
          </p:grpSpPr>
          <p:sp>
            <p:nvSpPr>
              <p:cNvPr id="18" name="Rounded Rectangle 17"/>
              <p:cNvSpPr/>
              <p:nvPr/>
            </p:nvSpPr>
            <p:spPr>
              <a:xfrm>
                <a:off x="6858000" y="2133600"/>
                <a:ext cx="2076188" cy="4695263"/>
              </a:xfrm>
              <a:prstGeom prst="roundRect">
                <a:avLst>
                  <a:gd name="adj" fmla="val 10830"/>
                </a:avLst>
              </a:prstGeom>
              <a:gradFill>
                <a:gsLst>
                  <a:gs pos="30000">
                    <a:schemeClr val="accent2"/>
                  </a:gs>
                  <a:gs pos="100000">
                    <a:srgbClr val="FE808A"/>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j-lt"/>
                </a:endParaRPr>
              </a:p>
            </p:txBody>
          </p:sp>
          <p:grpSp>
            <p:nvGrpSpPr>
              <p:cNvPr id="19" name="Group 73"/>
              <p:cNvGrpSpPr/>
              <p:nvPr/>
            </p:nvGrpSpPr>
            <p:grpSpPr>
              <a:xfrm>
                <a:off x="7016662" y="2259904"/>
                <a:ext cx="1767205" cy="4512696"/>
                <a:chOff x="6553200" y="2192904"/>
                <a:chExt cx="1767205" cy="4512696"/>
              </a:xfrm>
            </p:grpSpPr>
            <p:pic>
              <p:nvPicPr>
                <p:cNvPr id="20" name="Picture 19" descr="competitive_storag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579629" y="4560984"/>
                  <a:ext cx="1458117" cy="2144616"/>
                </a:xfrm>
                <a:prstGeom prst="rect">
                  <a:avLst/>
                </a:prstGeom>
              </p:spPr>
            </p:pic>
            <p:pic>
              <p:nvPicPr>
                <p:cNvPr id="21" name="Picture 20" descr="server.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3262" y="2192904"/>
                  <a:ext cx="1476413" cy="1464696"/>
                </a:xfrm>
                <a:prstGeom prst="rect">
                  <a:avLst/>
                </a:prstGeom>
              </p:spPr>
            </p:pic>
            <p:grpSp>
              <p:nvGrpSpPr>
                <p:cNvPr id="22" name="Group 17"/>
                <p:cNvGrpSpPr>
                  <a:grpSpLocks noChangeAspect="1"/>
                </p:cNvGrpSpPr>
                <p:nvPr/>
              </p:nvGrpSpPr>
              <p:grpSpPr>
                <a:xfrm>
                  <a:off x="6865226" y="3550929"/>
                  <a:ext cx="1194449" cy="1173471"/>
                  <a:chOff x="6525848" y="4071066"/>
                  <a:chExt cx="2063965" cy="2027715"/>
                </a:xfrm>
                <a:scene3d>
                  <a:camera prst="isometricOffAxis1Right"/>
                  <a:lightRig rig="threePt" dir="t"/>
                </a:scene3d>
              </p:grpSpPr>
              <p:cxnSp>
                <p:nvCxnSpPr>
                  <p:cNvPr id="24" name="Straight Connector 5"/>
                  <p:cNvCxnSpPr/>
                  <p:nvPr/>
                </p:nvCxnSpPr>
                <p:spPr>
                  <a:xfrm rot="5400000">
                    <a:off x="7149182" y="5714844"/>
                    <a:ext cx="766286" cy="1588"/>
                  </a:xfrm>
                  <a:prstGeom prst="line">
                    <a:avLst/>
                  </a:prstGeom>
                  <a:ln w="381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6"/>
                  <p:cNvCxnSpPr/>
                  <p:nvPr/>
                </p:nvCxnSpPr>
                <p:spPr>
                  <a:xfrm rot="5400000">
                    <a:off x="6978366" y="5714844"/>
                    <a:ext cx="766286" cy="1588"/>
                  </a:xfrm>
                  <a:prstGeom prst="line">
                    <a:avLst/>
                  </a:prstGeom>
                  <a:ln w="1905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7"/>
                  <p:cNvCxnSpPr/>
                  <p:nvPr/>
                </p:nvCxnSpPr>
                <p:spPr>
                  <a:xfrm rot="5400000">
                    <a:off x="7321902" y="5714844"/>
                    <a:ext cx="766286" cy="1588"/>
                  </a:xfrm>
                  <a:prstGeom prst="line">
                    <a:avLst/>
                  </a:prstGeom>
                  <a:ln w="762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8"/>
                  <p:cNvCxnSpPr/>
                  <p:nvPr/>
                </p:nvCxnSpPr>
                <p:spPr>
                  <a:xfrm rot="16200000" flipV="1">
                    <a:off x="7160341" y="4453415"/>
                    <a:ext cx="766286" cy="1588"/>
                  </a:xfrm>
                  <a:prstGeom prst="line">
                    <a:avLst/>
                  </a:prstGeom>
                  <a:ln w="381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9"/>
                  <p:cNvCxnSpPr/>
                  <p:nvPr/>
                </p:nvCxnSpPr>
                <p:spPr>
                  <a:xfrm rot="16200000" flipV="1">
                    <a:off x="6989525" y="4453415"/>
                    <a:ext cx="766286" cy="1588"/>
                  </a:xfrm>
                  <a:prstGeom prst="line">
                    <a:avLst/>
                  </a:prstGeom>
                  <a:ln w="1905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10"/>
                  <p:cNvCxnSpPr/>
                  <p:nvPr/>
                </p:nvCxnSpPr>
                <p:spPr>
                  <a:xfrm rot="16200000" flipV="1">
                    <a:off x="7333061" y="4453415"/>
                    <a:ext cx="766286" cy="1588"/>
                  </a:xfrm>
                  <a:prstGeom prst="line">
                    <a:avLst/>
                  </a:prstGeom>
                  <a:ln w="762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11"/>
                  <p:cNvCxnSpPr/>
                  <p:nvPr/>
                </p:nvCxnSpPr>
                <p:spPr>
                  <a:xfrm rot="10800000">
                    <a:off x="6525848" y="5084287"/>
                    <a:ext cx="766286" cy="1588"/>
                  </a:xfrm>
                  <a:prstGeom prst="line">
                    <a:avLst/>
                  </a:prstGeom>
                  <a:ln w="381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12"/>
                  <p:cNvCxnSpPr/>
                  <p:nvPr/>
                </p:nvCxnSpPr>
                <p:spPr>
                  <a:xfrm rot="10800000">
                    <a:off x="6525848" y="4913471"/>
                    <a:ext cx="766286" cy="1588"/>
                  </a:xfrm>
                  <a:prstGeom prst="line">
                    <a:avLst/>
                  </a:prstGeom>
                  <a:ln w="1905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13"/>
                  <p:cNvCxnSpPr/>
                  <p:nvPr/>
                </p:nvCxnSpPr>
                <p:spPr>
                  <a:xfrm rot="10800000">
                    <a:off x="6525848" y="5257007"/>
                    <a:ext cx="766286" cy="1588"/>
                  </a:xfrm>
                  <a:prstGeom prst="line">
                    <a:avLst/>
                  </a:prstGeom>
                  <a:ln w="762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14"/>
                  <p:cNvCxnSpPr/>
                  <p:nvPr/>
                </p:nvCxnSpPr>
                <p:spPr>
                  <a:xfrm flipV="1">
                    <a:off x="7823527" y="5087464"/>
                    <a:ext cx="766286" cy="1588"/>
                  </a:xfrm>
                  <a:prstGeom prst="line">
                    <a:avLst/>
                  </a:prstGeom>
                  <a:ln w="381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15"/>
                  <p:cNvCxnSpPr/>
                  <p:nvPr/>
                </p:nvCxnSpPr>
                <p:spPr>
                  <a:xfrm flipV="1">
                    <a:off x="7823527" y="4916648"/>
                    <a:ext cx="766286" cy="1588"/>
                  </a:xfrm>
                  <a:prstGeom prst="line">
                    <a:avLst/>
                  </a:prstGeom>
                  <a:ln w="1905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Connector 16"/>
                  <p:cNvCxnSpPr/>
                  <p:nvPr/>
                </p:nvCxnSpPr>
                <p:spPr>
                  <a:xfrm flipV="1">
                    <a:off x="7823527" y="5260184"/>
                    <a:ext cx="766286" cy="1588"/>
                  </a:xfrm>
                  <a:prstGeom prst="line">
                    <a:avLst/>
                  </a:prstGeom>
                  <a:ln w="76200" cap="rnd" cmpd="sng" algn="ctr">
                    <a:solidFill>
                      <a:schemeClr val="accent4">
                        <a:lumMod val="50000"/>
                      </a:schemeClr>
                    </a:solidFill>
                    <a:prstDash val="sys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3" name="Double Bracket 22"/>
                <p:cNvSpPr/>
                <p:nvPr/>
              </p:nvSpPr>
              <p:spPr>
                <a:xfrm>
                  <a:off x="6553200" y="2192904"/>
                  <a:ext cx="1767205" cy="4428612"/>
                </a:xfrm>
                <a:prstGeom prst="bracketPair">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6" name="Group 20"/>
            <p:cNvGrpSpPr/>
            <p:nvPr/>
          </p:nvGrpSpPr>
          <p:grpSpPr>
            <a:xfrm>
              <a:off x="4036285" y="3587128"/>
              <a:ext cx="1260361" cy="707806"/>
              <a:chOff x="7665083" y="3851742"/>
              <a:chExt cx="945517" cy="591445"/>
            </a:xfrm>
          </p:grpSpPr>
          <p:pic>
            <p:nvPicPr>
              <p:cNvPr id="37" name="Picture 36" descr="label_yellow_m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5083" y="3851742"/>
                <a:ext cx="945517" cy="591445"/>
              </a:xfrm>
              <a:prstGeom prst="rect">
                <a:avLst/>
              </a:prstGeom>
            </p:spPr>
          </p:pic>
          <p:sp>
            <p:nvSpPr>
              <p:cNvPr id="38" name="TextBox 37"/>
              <p:cNvSpPr txBox="1"/>
              <p:nvPr/>
            </p:nvSpPr>
            <p:spPr>
              <a:xfrm>
                <a:off x="7687060" y="3994128"/>
                <a:ext cx="923540" cy="244320"/>
              </a:xfrm>
              <a:prstGeom prst="rect">
                <a:avLst/>
              </a:prstGeom>
            </p:spPr>
            <p:txBody>
              <a:bodyPr wrap="square" rtlCol="0" anchor="ctr">
                <a:spAutoFit/>
              </a:bodyPr>
              <a:lstStyle/>
              <a:p>
                <a:pPr algn="ctr"/>
                <a:r>
                  <a:rPr lang="en-US" sz="1300" b="1" dirty="0" smtClean="0">
                    <a:solidFill>
                      <a:srgbClr val="FFFFFF"/>
                    </a:solidFill>
                  </a:rPr>
                  <a:t>Network</a:t>
                </a:r>
                <a:endParaRPr lang="en-US" sz="1300" b="1" dirty="0">
                  <a:solidFill>
                    <a:srgbClr val="FFFFFF"/>
                  </a:solidFill>
                </a:endParaRPr>
              </a:p>
            </p:txBody>
          </p:sp>
        </p:grpSp>
        <p:grpSp>
          <p:nvGrpSpPr>
            <p:cNvPr id="39" name="Group 47"/>
            <p:cNvGrpSpPr/>
            <p:nvPr/>
          </p:nvGrpSpPr>
          <p:grpSpPr>
            <a:xfrm>
              <a:off x="4036285" y="2365199"/>
              <a:ext cx="1260361" cy="707806"/>
              <a:chOff x="7665083" y="3851743"/>
              <a:chExt cx="945517" cy="591445"/>
            </a:xfrm>
          </p:grpSpPr>
          <p:pic>
            <p:nvPicPr>
              <p:cNvPr id="40" name="Picture 39" descr="label_yellow_m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5083" y="3851743"/>
                <a:ext cx="945517" cy="591445"/>
              </a:xfrm>
              <a:prstGeom prst="rect">
                <a:avLst/>
              </a:prstGeom>
            </p:spPr>
          </p:pic>
          <p:sp>
            <p:nvSpPr>
              <p:cNvPr id="41" name="TextBox 40"/>
              <p:cNvSpPr txBox="1"/>
              <p:nvPr/>
            </p:nvSpPr>
            <p:spPr>
              <a:xfrm>
                <a:off x="7687060" y="3910546"/>
                <a:ext cx="923540" cy="411487"/>
              </a:xfrm>
              <a:prstGeom prst="rect">
                <a:avLst/>
              </a:prstGeom>
            </p:spPr>
            <p:txBody>
              <a:bodyPr wrap="square" rtlCol="0" anchor="ctr">
                <a:spAutoFit/>
              </a:bodyPr>
              <a:lstStyle/>
              <a:p>
                <a:pPr algn="ctr"/>
                <a:r>
                  <a:rPr lang="en-US" sz="1300" b="1" dirty="0" smtClean="0">
                    <a:solidFill>
                      <a:srgbClr val="FFFFFF"/>
                    </a:solidFill>
                  </a:rPr>
                  <a:t>Hitachi Compute</a:t>
                </a:r>
                <a:endParaRPr lang="en-US" sz="1300" b="1" dirty="0">
                  <a:solidFill>
                    <a:srgbClr val="FFFFFF"/>
                  </a:solidFill>
                </a:endParaRPr>
              </a:p>
            </p:txBody>
          </p:sp>
        </p:grpSp>
        <p:grpSp>
          <p:nvGrpSpPr>
            <p:cNvPr id="42" name="Group 50"/>
            <p:cNvGrpSpPr/>
            <p:nvPr/>
          </p:nvGrpSpPr>
          <p:grpSpPr>
            <a:xfrm>
              <a:off x="4036285" y="4809057"/>
              <a:ext cx="1260361" cy="707806"/>
              <a:chOff x="7665083" y="3851742"/>
              <a:chExt cx="945517" cy="591445"/>
            </a:xfrm>
          </p:grpSpPr>
          <p:pic>
            <p:nvPicPr>
              <p:cNvPr id="43" name="Picture 42" descr="label_yellow_md.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65083" y="3851742"/>
                <a:ext cx="945517" cy="591445"/>
              </a:xfrm>
              <a:prstGeom prst="rect">
                <a:avLst/>
              </a:prstGeom>
            </p:spPr>
          </p:pic>
          <p:sp>
            <p:nvSpPr>
              <p:cNvPr id="44" name="TextBox 43"/>
              <p:cNvSpPr txBox="1"/>
              <p:nvPr/>
            </p:nvSpPr>
            <p:spPr>
              <a:xfrm>
                <a:off x="7687060" y="3910546"/>
                <a:ext cx="923540" cy="411487"/>
              </a:xfrm>
              <a:prstGeom prst="rect">
                <a:avLst/>
              </a:prstGeom>
            </p:spPr>
            <p:txBody>
              <a:bodyPr wrap="square" rtlCol="0" anchor="ctr">
                <a:spAutoFit/>
              </a:bodyPr>
              <a:lstStyle/>
              <a:p>
                <a:pPr algn="ctr"/>
                <a:r>
                  <a:rPr lang="en-US" sz="1300" b="1" dirty="0" smtClean="0">
                    <a:solidFill>
                      <a:srgbClr val="FFFFFF"/>
                    </a:solidFill>
                  </a:rPr>
                  <a:t>Hitachi Storage</a:t>
                </a:r>
                <a:endParaRPr lang="en-US" sz="1300" b="1" dirty="0">
                  <a:solidFill>
                    <a:srgbClr val="FFFFFF"/>
                  </a:solidFill>
                </a:endParaRPr>
              </a:p>
            </p:txBody>
          </p:sp>
        </p:grpSp>
      </p:grpSp>
      <p:sp>
        <p:nvSpPr>
          <p:cNvPr id="45" name="TextBox 44"/>
          <p:cNvSpPr txBox="1"/>
          <p:nvPr/>
        </p:nvSpPr>
        <p:spPr>
          <a:xfrm>
            <a:off x="5622204" y="1037901"/>
            <a:ext cx="6603133" cy="5521512"/>
          </a:xfrm>
          <a:prstGeom prst="rect">
            <a:avLst/>
          </a:prstGeom>
          <a:noFill/>
        </p:spPr>
        <p:txBody>
          <a:bodyPr wrap="square" rtlCol="0">
            <a:spAutoFit/>
          </a:bodyPr>
          <a:lstStyle/>
          <a:p>
            <a:pPr marL="342900" indent="-342900">
              <a:lnSpc>
                <a:spcPct val="90000"/>
              </a:lnSpc>
              <a:spcBef>
                <a:spcPct val="20000"/>
              </a:spcBef>
              <a:buClr>
                <a:schemeClr val="accent2"/>
              </a:buClr>
              <a:buSzPct val="100000"/>
              <a:buFont typeface="Wingdings" pitchFamily="2" charset="2"/>
              <a:buChar char="§"/>
            </a:pPr>
            <a:r>
              <a:rPr lang="en-US" sz="2800" dirty="0">
                <a:gradFill>
                  <a:gsLst>
                    <a:gs pos="0">
                      <a:schemeClr val="tx1"/>
                    </a:gs>
                    <a:gs pos="86000">
                      <a:schemeClr val="tx1"/>
                    </a:gs>
                  </a:gsLst>
                  <a:lin ang="5400000" scaled="0"/>
                </a:gradFill>
              </a:rPr>
              <a:t>Infrastructure as a Service</a:t>
            </a:r>
          </a:p>
          <a:p>
            <a:pPr marL="804672" lvl="1" indent="-347472">
              <a:lnSpc>
                <a:spcPct val="90000"/>
              </a:lnSpc>
              <a:spcBef>
                <a:spcPct val="20000"/>
              </a:spcBef>
              <a:buClr>
                <a:schemeClr val="accent2"/>
              </a:buClr>
              <a:buSzPct val="100000"/>
              <a:buFont typeface="Arial" pitchFamily="34" charset="0"/>
              <a:buChar char="‒"/>
            </a:pPr>
            <a:r>
              <a:rPr lang="en-US" sz="2800" dirty="0">
                <a:gradFill>
                  <a:gsLst>
                    <a:gs pos="0">
                      <a:schemeClr val="tx1"/>
                    </a:gs>
                    <a:gs pos="86000">
                      <a:schemeClr val="tx1"/>
                    </a:gs>
                  </a:gsLst>
                  <a:lin ang="5400000" scaled="0"/>
                </a:gradFill>
              </a:rPr>
              <a:t>Configurations with 8 or 16 </a:t>
            </a:r>
            <a:r>
              <a:rPr lang="en-US" sz="2800" dirty="0" smtClean="0">
                <a:gradFill>
                  <a:gsLst>
                    <a:gs pos="0">
                      <a:schemeClr val="tx1"/>
                    </a:gs>
                    <a:gs pos="86000">
                      <a:schemeClr val="tx1"/>
                    </a:gs>
                  </a:gsLst>
                  <a:lin ang="5400000" scaled="0"/>
                </a:gradFill>
              </a:rPr>
              <a:t>servers</a:t>
            </a:r>
            <a:endParaRPr lang="en-US" sz="2800" dirty="0">
              <a:gradFill>
                <a:gsLst>
                  <a:gs pos="0">
                    <a:schemeClr val="tx1"/>
                  </a:gs>
                  <a:gs pos="86000">
                    <a:schemeClr val="tx1"/>
                  </a:gs>
                </a:gsLst>
                <a:lin ang="5400000" scaled="0"/>
              </a:gradFill>
            </a:endParaRPr>
          </a:p>
          <a:p>
            <a:pPr marL="342900" indent="-342900">
              <a:lnSpc>
                <a:spcPct val="90000"/>
              </a:lnSpc>
              <a:spcBef>
                <a:spcPct val="20000"/>
              </a:spcBef>
              <a:buClr>
                <a:schemeClr val="accent2"/>
              </a:buClr>
              <a:buSzPct val="100000"/>
              <a:buFont typeface="Wingdings" pitchFamily="2" charset="2"/>
              <a:buChar char="§"/>
            </a:pPr>
            <a:r>
              <a:rPr lang="en-US" sz="2800" dirty="0">
                <a:gradFill>
                  <a:gsLst>
                    <a:gs pos="0">
                      <a:schemeClr val="tx1"/>
                    </a:gs>
                    <a:gs pos="86000">
                      <a:schemeClr val="tx1"/>
                    </a:gs>
                  </a:gsLst>
                  <a:lin ang="5400000" scaled="0"/>
                </a:gradFill>
              </a:rPr>
              <a:t>Optimized for System Center 2012</a:t>
            </a:r>
          </a:p>
          <a:p>
            <a:pPr marL="800100" lvl="1" indent="-342900">
              <a:lnSpc>
                <a:spcPct val="90000"/>
              </a:lnSpc>
              <a:spcBef>
                <a:spcPct val="20000"/>
              </a:spcBef>
              <a:buClr>
                <a:schemeClr val="accent2"/>
              </a:buClr>
              <a:buSzPct val="100000"/>
              <a:buFont typeface="Arial" pitchFamily="34" charset="0"/>
              <a:buChar char="–"/>
            </a:pPr>
            <a:r>
              <a:rPr lang="en-US" sz="2800" dirty="0">
                <a:gradFill>
                  <a:gsLst>
                    <a:gs pos="0">
                      <a:schemeClr val="tx1"/>
                    </a:gs>
                    <a:gs pos="86000">
                      <a:schemeClr val="tx1"/>
                    </a:gs>
                  </a:gsLst>
                  <a:lin ang="5400000" scaled="0"/>
                </a:gradFill>
              </a:rPr>
              <a:t>Provisioning of compute, network and </a:t>
            </a:r>
            <a:r>
              <a:rPr lang="en-US" sz="2800" dirty="0" smtClean="0">
                <a:gradFill>
                  <a:gsLst>
                    <a:gs pos="0">
                      <a:schemeClr val="tx1"/>
                    </a:gs>
                    <a:gs pos="86000">
                      <a:schemeClr val="tx1"/>
                    </a:gs>
                  </a:gsLst>
                  <a:lin ang="5400000" scaled="0"/>
                </a:gradFill>
              </a:rPr>
              <a:t>storage</a:t>
            </a:r>
            <a:endParaRPr lang="en-US" sz="2800" dirty="0">
              <a:gradFill>
                <a:gsLst>
                  <a:gs pos="0">
                    <a:schemeClr val="tx1"/>
                  </a:gs>
                  <a:gs pos="86000">
                    <a:schemeClr val="tx1"/>
                  </a:gs>
                </a:gsLst>
                <a:lin ang="5400000" scaled="0"/>
              </a:gradFill>
            </a:endParaRPr>
          </a:p>
          <a:p>
            <a:pPr marL="342900" indent="-342900">
              <a:lnSpc>
                <a:spcPct val="90000"/>
              </a:lnSpc>
              <a:spcBef>
                <a:spcPct val="20000"/>
              </a:spcBef>
              <a:buClr>
                <a:schemeClr val="accent2"/>
              </a:buClr>
              <a:buSzPct val="100000"/>
              <a:buFont typeface="Wingdings" pitchFamily="2" charset="2"/>
              <a:buChar char="§"/>
            </a:pPr>
            <a:r>
              <a:rPr lang="en-US" sz="2800" dirty="0">
                <a:gradFill>
                  <a:gsLst>
                    <a:gs pos="0">
                      <a:schemeClr val="tx1"/>
                    </a:gs>
                    <a:gs pos="86000">
                      <a:schemeClr val="tx1"/>
                    </a:gs>
                  </a:gsLst>
                  <a:lin ang="5400000" scaled="0"/>
                </a:gradFill>
              </a:rPr>
              <a:t>Simple to Order</a:t>
            </a:r>
          </a:p>
          <a:p>
            <a:pPr marL="800100" lvl="1" indent="-342900">
              <a:lnSpc>
                <a:spcPct val="90000"/>
              </a:lnSpc>
              <a:spcBef>
                <a:spcPct val="20000"/>
              </a:spcBef>
              <a:buClr>
                <a:schemeClr val="accent2"/>
              </a:buClr>
              <a:buSzPct val="100000"/>
              <a:buFont typeface="Arial" pitchFamily="34" charset="0"/>
              <a:buChar char="–"/>
            </a:pPr>
            <a:r>
              <a:rPr lang="en-US" sz="2800" dirty="0">
                <a:gradFill>
                  <a:gsLst>
                    <a:gs pos="0">
                      <a:schemeClr val="tx1"/>
                    </a:gs>
                    <a:gs pos="86000">
                      <a:schemeClr val="tx1"/>
                    </a:gs>
                  </a:gsLst>
                  <a:lin ang="5400000" scaled="0"/>
                </a:gradFill>
              </a:rPr>
              <a:t>HDS Orderable </a:t>
            </a:r>
            <a:r>
              <a:rPr lang="en-US" sz="2800" dirty="0" smtClean="0">
                <a:gradFill>
                  <a:gsLst>
                    <a:gs pos="0">
                      <a:schemeClr val="tx1"/>
                    </a:gs>
                    <a:gs pos="86000">
                      <a:schemeClr val="tx1"/>
                    </a:gs>
                  </a:gsLst>
                  <a:lin ang="5400000" scaled="0"/>
                </a:gradFill>
              </a:rPr>
              <a:t>Products</a:t>
            </a:r>
            <a:endParaRPr lang="en-US" sz="2800" dirty="0">
              <a:gradFill>
                <a:gsLst>
                  <a:gs pos="0">
                    <a:schemeClr val="tx1"/>
                  </a:gs>
                  <a:gs pos="86000">
                    <a:schemeClr val="tx1"/>
                  </a:gs>
                </a:gsLst>
                <a:lin ang="5400000" scaled="0"/>
              </a:gradFill>
            </a:endParaRPr>
          </a:p>
          <a:p>
            <a:pPr marL="342900" indent="-342900">
              <a:lnSpc>
                <a:spcPct val="90000"/>
              </a:lnSpc>
              <a:spcBef>
                <a:spcPct val="20000"/>
              </a:spcBef>
              <a:buClr>
                <a:schemeClr val="accent2"/>
              </a:buClr>
              <a:buSzPct val="100000"/>
              <a:buFont typeface="Wingdings" pitchFamily="2" charset="2"/>
              <a:buChar char="§"/>
            </a:pPr>
            <a:r>
              <a:rPr lang="en-US" sz="2800" dirty="0">
                <a:gradFill>
                  <a:gsLst>
                    <a:gs pos="0">
                      <a:schemeClr val="tx1"/>
                    </a:gs>
                    <a:gs pos="86000">
                      <a:schemeClr val="tx1"/>
                    </a:gs>
                  </a:gsLst>
                  <a:lin ang="5400000" scaled="0"/>
                </a:gradFill>
              </a:rPr>
              <a:t>Fast to Deploy</a:t>
            </a:r>
          </a:p>
          <a:p>
            <a:pPr marL="800100" lvl="1" indent="-342900">
              <a:lnSpc>
                <a:spcPct val="90000"/>
              </a:lnSpc>
              <a:spcBef>
                <a:spcPct val="20000"/>
              </a:spcBef>
              <a:buClr>
                <a:schemeClr val="accent2"/>
              </a:buClr>
              <a:buSzPct val="100000"/>
              <a:buFont typeface="Arial" pitchFamily="34" charset="0"/>
              <a:buChar char="–"/>
            </a:pPr>
            <a:r>
              <a:rPr lang="en-US" sz="2800" dirty="0">
                <a:gradFill>
                  <a:gsLst>
                    <a:gs pos="0">
                      <a:schemeClr val="tx1"/>
                    </a:gs>
                    <a:gs pos="86000">
                      <a:schemeClr val="tx1"/>
                    </a:gs>
                  </a:gsLst>
                  <a:lin ang="5400000" scaled="0"/>
                </a:gradFill>
              </a:rPr>
              <a:t>Pre-configured from the HDS </a:t>
            </a:r>
            <a:r>
              <a:rPr lang="en-US" sz="2800" dirty="0" smtClean="0">
                <a:gradFill>
                  <a:gsLst>
                    <a:gs pos="0">
                      <a:schemeClr val="tx1"/>
                    </a:gs>
                    <a:gs pos="86000">
                      <a:schemeClr val="tx1"/>
                    </a:gs>
                  </a:gsLst>
                  <a:lin ang="5400000" scaled="0"/>
                </a:gradFill>
              </a:rPr>
              <a:t>factory</a:t>
            </a:r>
            <a:endParaRPr lang="en-US" sz="2800" dirty="0">
              <a:gradFill>
                <a:gsLst>
                  <a:gs pos="0">
                    <a:schemeClr val="tx1"/>
                  </a:gs>
                  <a:gs pos="86000">
                    <a:schemeClr val="tx1"/>
                  </a:gs>
                </a:gsLst>
                <a:lin ang="5400000" scaled="0"/>
              </a:gradFill>
            </a:endParaRPr>
          </a:p>
          <a:p>
            <a:pPr marL="342900" indent="-342900">
              <a:lnSpc>
                <a:spcPct val="90000"/>
              </a:lnSpc>
              <a:spcBef>
                <a:spcPct val="20000"/>
              </a:spcBef>
              <a:buClr>
                <a:schemeClr val="accent2"/>
              </a:buClr>
              <a:buSzPct val="100000"/>
              <a:buFont typeface="Wingdings" pitchFamily="2" charset="2"/>
              <a:buChar char="§"/>
            </a:pPr>
            <a:r>
              <a:rPr lang="en-US" sz="2800" dirty="0">
                <a:gradFill>
                  <a:gsLst>
                    <a:gs pos="0">
                      <a:schemeClr val="tx1"/>
                    </a:gs>
                    <a:gs pos="86000">
                      <a:schemeClr val="tx1"/>
                    </a:gs>
                  </a:gsLst>
                  <a:lin ang="5400000" scaled="0"/>
                </a:gradFill>
              </a:rPr>
              <a:t>Easy to Customize</a:t>
            </a:r>
          </a:p>
          <a:p>
            <a:pPr marL="800100" lvl="1" indent="-342900">
              <a:lnSpc>
                <a:spcPct val="90000"/>
              </a:lnSpc>
              <a:spcBef>
                <a:spcPct val="20000"/>
              </a:spcBef>
              <a:buClr>
                <a:schemeClr val="accent2"/>
              </a:buClr>
              <a:buSzPct val="100000"/>
              <a:buFont typeface="Arial" pitchFamily="34" charset="0"/>
              <a:buChar char="–"/>
            </a:pPr>
            <a:r>
              <a:rPr lang="en-US" sz="2800" dirty="0">
                <a:gradFill>
                  <a:gsLst>
                    <a:gs pos="0">
                      <a:schemeClr val="tx1"/>
                    </a:gs>
                    <a:gs pos="86000">
                      <a:schemeClr val="tx1"/>
                    </a:gs>
                  </a:gsLst>
                  <a:lin ang="5400000" scaled="0"/>
                </a:gradFill>
              </a:rPr>
              <a:t>Validated for Microsoft Applications</a:t>
            </a:r>
          </a:p>
        </p:txBody>
      </p:sp>
      <p:sp>
        <p:nvSpPr>
          <p:cNvPr id="11" name="Rectangle 10"/>
          <p:cNvSpPr/>
          <p:nvPr/>
        </p:nvSpPr>
        <p:spPr>
          <a:xfrm>
            <a:off x="518527" y="3079230"/>
            <a:ext cx="2672374" cy="1438855"/>
          </a:xfrm>
          <a:prstGeom prst="rect">
            <a:avLst/>
          </a:prstGeom>
        </p:spPr>
        <p:txBody>
          <a:bodyPr wrap="square">
            <a:spAutoFit/>
          </a:bodyPr>
          <a:lstStyle/>
          <a:p>
            <a:pPr>
              <a:lnSpc>
                <a:spcPts val="2100"/>
              </a:lnSpc>
              <a:spcAft>
                <a:spcPts val="0"/>
              </a:spcAft>
            </a:pPr>
            <a:r>
              <a:rPr lang="en-US" sz="2800" dirty="0">
                <a:solidFill>
                  <a:prstClr val="white"/>
                </a:solidFill>
              </a:rPr>
              <a:t>Hitachi Data </a:t>
            </a:r>
            <a:endParaRPr lang="en-US" sz="2800" dirty="0" smtClean="0">
              <a:solidFill>
                <a:prstClr val="white"/>
              </a:solidFill>
            </a:endParaRPr>
          </a:p>
          <a:p>
            <a:pPr>
              <a:lnSpc>
                <a:spcPts val="2100"/>
              </a:lnSpc>
              <a:spcAft>
                <a:spcPts val="0"/>
              </a:spcAft>
            </a:pPr>
            <a:r>
              <a:rPr lang="en-US" sz="2800" dirty="0" smtClean="0">
                <a:solidFill>
                  <a:prstClr val="white"/>
                </a:solidFill>
              </a:rPr>
              <a:t>Systems </a:t>
            </a:r>
            <a:r>
              <a:rPr lang="en-US" sz="2800" dirty="0">
                <a:solidFill>
                  <a:prstClr val="white"/>
                </a:solidFill>
              </a:rPr>
              <a:t>link:</a:t>
            </a:r>
            <a:r>
              <a:rPr lang="en-US" dirty="0">
                <a:solidFill>
                  <a:prstClr val="white"/>
                </a:solidFill>
              </a:rPr>
              <a:t/>
            </a:r>
            <a:br>
              <a:rPr lang="en-US" dirty="0">
                <a:solidFill>
                  <a:prstClr val="white"/>
                </a:solidFill>
              </a:rPr>
            </a:br>
            <a:r>
              <a:rPr lang="en-US" dirty="0">
                <a:solidFill>
                  <a:prstClr val="white"/>
                </a:solidFill>
              </a:rPr>
              <a:t>   </a:t>
            </a:r>
            <a:r>
              <a:rPr lang="en-US" sz="1600" u="sng" dirty="0">
                <a:solidFill>
                  <a:srgbClr val="DEB408"/>
                </a:solidFill>
              </a:rPr>
              <a:t>www.hds.com/go/hypervcloud</a:t>
            </a:r>
          </a:p>
        </p:txBody>
      </p:sp>
    </p:spTree>
    <p:extLst>
      <p:ext uri="{BB962C8B-B14F-4D97-AF65-F5344CB8AC3E}">
        <p14:creationId xmlns:p14="http://schemas.microsoft.com/office/powerpoint/2010/main" val="14535141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466565" cy="609398"/>
          </a:xfrm>
        </p:spPr>
        <p:txBody>
          <a:bodyPr/>
          <a:lstStyle/>
          <a:p>
            <a:r>
              <a:rPr lang="en-US" dirty="0" smtClean="0"/>
              <a:t>HP </a:t>
            </a:r>
            <a:r>
              <a:rPr lang="en-US" dirty="0" err="1" smtClean="0"/>
              <a:t>VirtualSystem</a:t>
            </a:r>
            <a:r>
              <a:rPr lang="en-US" dirty="0" smtClean="0"/>
              <a:t> VS1 Fast Track Solution</a:t>
            </a:r>
            <a:endParaRPr lang="en-US" dirty="0"/>
          </a:p>
        </p:txBody>
      </p:sp>
      <p:sp>
        <p:nvSpPr>
          <p:cNvPr id="3" name="Text Placeholder 2"/>
          <p:cNvSpPr>
            <a:spLocks noGrp="1"/>
          </p:cNvSpPr>
          <p:nvPr>
            <p:ph type="body" sz="quarter" idx="10"/>
          </p:nvPr>
        </p:nvSpPr>
        <p:spPr>
          <a:xfrm>
            <a:off x="6094414" y="1143000"/>
            <a:ext cx="5573713" cy="4241161"/>
          </a:xfrm>
        </p:spPr>
        <p:txBody>
          <a:bodyPr/>
          <a:lstStyle/>
          <a:p>
            <a:r>
              <a:rPr lang="en-US" dirty="0" smtClean="0"/>
              <a:t>Rack mount </a:t>
            </a:r>
          </a:p>
          <a:p>
            <a:pPr lvl="1"/>
            <a:r>
              <a:rPr lang="en-US" sz="2000" dirty="0" smtClean="0"/>
              <a:t>Optimized converged infrastructure</a:t>
            </a:r>
          </a:p>
          <a:p>
            <a:pPr lvl="1"/>
            <a:r>
              <a:rPr lang="en-US" sz="2000" dirty="0" smtClean="0"/>
              <a:t>Complete solution and services</a:t>
            </a:r>
          </a:p>
          <a:p>
            <a:pPr lvl="1"/>
            <a:r>
              <a:rPr lang="en-US" sz="2000" dirty="0" smtClean="0"/>
              <a:t>Tightly integrated management with Insight Control for System Center</a:t>
            </a:r>
          </a:p>
          <a:p>
            <a:pPr lvl="1"/>
            <a:r>
              <a:rPr lang="en-US" sz="2000" dirty="0" smtClean="0"/>
              <a:t>Foundation for the cloud</a:t>
            </a:r>
          </a:p>
          <a:p>
            <a:endParaRPr lang="en-US" dirty="0"/>
          </a:p>
          <a:p>
            <a:r>
              <a:rPr lang="en-US" dirty="0" smtClean="0"/>
              <a:t>96 cores</a:t>
            </a:r>
          </a:p>
          <a:p>
            <a:r>
              <a:rPr lang="en-US" dirty="0" smtClean="0"/>
              <a:t>1.5 TB memory</a:t>
            </a:r>
          </a:p>
          <a:p>
            <a:pPr marL="0" indent="0">
              <a:buNone/>
            </a:pPr>
            <a:endParaRPr lang="en-US" dirty="0"/>
          </a:p>
        </p:txBody>
      </p:sp>
      <p:grpSp>
        <p:nvGrpSpPr>
          <p:cNvPr id="4" name="Group 3"/>
          <p:cNvGrpSpPr/>
          <p:nvPr/>
        </p:nvGrpSpPr>
        <p:grpSpPr>
          <a:xfrm>
            <a:off x="539164" y="1244235"/>
            <a:ext cx="5021851" cy="53089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6481" y="2208017"/>
              <a:ext cx="4041199" cy="866509"/>
            </a:xfrm>
            <a:prstGeom prst="rect">
              <a:avLst/>
            </a:prstGeom>
            <a:grpFill/>
            <a:extLst/>
          </p:spPr>
        </p:pic>
        <p:pic>
          <p:nvPicPr>
            <p:cNvPr id="8" name="Picture 3" descr="\\eventsql\dvd\Online_ART\DVD_ART36\Logos\System Center\System Center generic brand Grid h r.png"/>
            <p:cNvPicPr>
              <a:picLocks noChangeAspect="1" noChangeArrowheads="1"/>
            </p:cNvPicPr>
            <p:nvPr/>
          </p:nvPicPr>
          <p:blipFill>
            <a:blip r:embed="rId4" cstate="print"/>
            <a:stretch>
              <a:fillRect/>
            </a:stretch>
          </p:blipFill>
          <p:spPr bwMode="auto">
            <a:xfrm>
              <a:off x="1375120" y="1375559"/>
              <a:ext cx="3503919" cy="791136"/>
            </a:xfrm>
            <a:prstGeom prst="rect">
              <a:avLst/>
            </a:prstGeom>
            <a:grpFill/>
          </p:spPr>
        </p:pic>
      </p:grpSp>
      <p:sp>
        <p:nvSpPr>
          <p:cNvPr id="10" name="TextBox 9"/>
          <p:cNvSpPr txBox="1"/>
          <p:nvPr/>
        </p:nvSpPr>
        <p:spPr>
          <a:xfrm>
            <a:off x="838200" y="3006771"/>
            <a:ext cx="2615300" cy="2862322"/>
          </a:xfrm>
          <a:prstGeom prst="rect">
            <a:avLst/>
          </a:prstGeom>
          <a:noFill/>
        </p:spPr>
        <p:txBody>
          <a:bodyPr wrap="square" rtlCol="0">
            <a:spAutoFit/>
          </a:bodyPr>
          <a:lstStyle/>
          <a:p>
            <a:pPr defTabSz="914363"/>
            <a:r>
              <a:rPr lang="en-US" dirty="0" smtClean="0">
                <a:solidFill>
                  <a:srgbClr val="FFFFFF"/>
                </a:solidFill>
              </a:rPr>
              <a:t>P4500 SAN</a:t>
            </a:r>
          </a:p>
          <a:p>
            <a:pPr defTabSz="914363"/>
            <a:r>
              <a:rPr lang="en-US" dirty="0" smtClean="0">
                <a:solidFill>
                  <a:srgbClr val="FFFFFF"/>
                </a:solidFill>
              </a:rPr>
              <a:t>Min 14.4 TB</a:t>
            </a:r>
          </a:p>
          <a:p>
            <a:pPr defTabSz="914363"/>
            <a:r>
              <a:rPr lang="en-US" dirty="0" smtClean="0">
                <a:solidFill>
                  <a:srgbClr val="FFFFFF"/>
                </a:solidFill>
              </a:rPr>
              <a:t>Max 57.6 TB</a:t>
            </a:r>
          </a:p>
          <a:p>
            <a:pPr defTabSz="914363"/>
            <a:endParaRPr lang="en-US" dirty="0" smtClean="0">
              <a:solidFill>
                <a:srgbClr val="FFFFFF"/>
              </a:solidFill>
            </a:endParaRPr>
          </a:p>
          <a:p>
            <a:pPr defTabSz="914363"/>
            <a:r>
              <a:rPr lang="en-US" dirty="0" smtClean="0">
                <a:solidFill>
                  <a:srgbClr val="FFFFFF"/>
                </a:solidFill>
              </a:rPr>
              <a:t>A-Series Switches</a:t>
            </a:r>
          </a:p>
          <a:p>
            <a:pPr defTabSz="914363"/>
            <a:r>
              <a:rPr lang="en-US" dirty="0" smtClean="0">
                <a:solidFill>
                  <a:srgbClr val="FFFFFF"/>
                </a:solidFill>
              </a:rPr>
              <a:t>Two 1 </a:t>
            </a:r>
            <a:r>
              <a:rPr lang="en-US" dirty="0" err="1" smtClean="0">
                <a:solidFill>
                  <a:srgbClr val="FFFFFF"/>
                </a:solidFill>
              </a:rPr>
              <a:t>Gb</a:t>
            </a:r>
            <a:endParaRPr lang="en-US" dirty="0" smtClean="0">
              <a:solidFill>
                <a:srgbClr val="FFFFFF"/>
              </a:solidFill>
            </a:endParaRPr>
          </a:p>
          <a:p>
            <a:pPr defTabSz="914363"/>
            <a:r>
              <a:rPr lang="en-US" dirty="0" smtClean="0">
                <a:solidFill>
                  <a:srgbClr val="FFFFFF"/>
                </a:solidFill>
              </a:rPr>
              <a:t>Two 10 </a:t>
            </a:r>
            <a:r>
              <a:rPr lang="en-US" dirty="0" err="1" smtClean="0">
                <a:solidFill>
                  <a:srgbClr val="FFFFFF"/>
                </a:solidFill>
              </a:rPr>
              <a:t>Gb</a:t>
            </a:r>
            <a:r>
              <a:rPr lang="en-US" dirty="0" smtClean="0">
                <a:solidFill>
                  <a:srgbClr val="FFFFFF"/>
                </a:solidFill>
              </a:rPr>
              <a:t> </a:t>
            </a:r>
          </a:p>
          <a:p>
            <a:pPr defTabSz="914363"/>
            <a:endParaRPr lang="en-US" dirty="0" smtClean="0">
              <a:solidFill>
                <a:srgbClr val="FFFFFF"/>
              </a:solidFill>
            </a:endParaRPr>
          </a:p>
          <a:p>
            <a:pPr defTabSz="914363"/>
            <a:r>
              <a:rPr lang="en-US" dirty="0" smtClean="0">
                <a:solidFill>
                  <a:srgbClr val="FFFFFF"/>
                </a:solidFill>
              </a:rPr>
              <a:t>ProLiant DL380</a:t>
            </a:r>
          </a:p>
          <a:p>
            <a:pPr defTabSz="914363"/>
            <a:r>
              <a:rPr lang="en-US" dirty="0" smtClean="0">
                <a:solidFill>
                  <a:srgbClr val="FFFFFF"/>
                </a:solidFill>
              </a:rPr>
              <a:t>2 to 8 servers</a:t>
            </a:r>
          </a:p>
        </p:txBody>
      </p:sp>
      <p:grpSp>
        <p:nvGrpSpPr>
          <p:cNvPr id="17" name="Group 16"/>
          <p:cNvGrpSpPr/>
          <p:nvPr/>
        </p:nvGrpSpPr>
        <p:grpSpPr>
          <a:xfrm>
            <a:off x="3419477" y="2868312"/>
            <a:ext cx="1726750" cy="3356785"/>
            <a:chOff x="7239000" y="762000"/>
            <a:chExt cx="1371600" cy="4191000"/>
          </a:xfrm>
        </p:grpSpPr>
        <p:sp>
          <p:nvSpPr>
            <p:cNvPr id="16" name="Rectangle 15"/>
            <p:cNvSpPr/>
            <p:nvPr/>
          </p:nvSpPr>
          <p:spPr bwMode="auto">
            <a:xfrm>
              <a:off x="7239000" y="762000"/>
              <a:ext cx="1371600" cy="4191000"/>
            </a:xfrm>
            <a:prstGeom prst="rect">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914400"/>
              <a:ext cx="1202379" cy="393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54410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466565" cy="609398"/>
          </a:xfrm>
        </p:spPr>
        <p:txBody>
          <a:bodyPr/>
          <a:lstStyle/>
          <a:p>
            <a:r>
              <a:rPr lang="en-US" dirty="0" smtClean="0"/>
              <a:t>HP </a:t>
            </a:r>
            <a:r>
              <a:rPr lang="en-US" dirty="0" err="1" smtClean="0"/>
              <a:t>VirtualSystem</a:t>
            </a:r>
            <a:r>
              <a:rPr lang="en-US" dirty="0" smtClean="0"/>
              <a:t> VS2 Fast Track Solution</a:t>
            </a:r>
            <a:endParaRPr lang="en-US" dirty="0"/>
          </a:p>
        </p:txBody>
      </p:sp>
      <p:sp>
        <p:nvSpPr>
          <p:cNvPr id="3" name="Text Placeholder 2"/>
          <p:cNvSpPr>
            <a:spLocks noGrp="1"/>
          </p:cNvSpPr>
          <p:nvPr>
            <p:ph type="body" sz="quarter" idx="10"/>
          </p:nvPr>
        </p:nvSpPr>
        <p:spPr>
          <a:xfrm>
            <a:off x="6094414" y="1219201"/>
            <a:ext cx="5573713" cy="4782848"/>
          </a:xfrm>
        </p:spPr>
        <p:txBody>
          <a:bodyPr/>
          <a:lstStyle/>
          <a:p>
            <a:r>
              <a:rPr lang="en-US" dirty="0" smtClean="0"/>
              <a:t>Blades / Enterprise</a:t>
            </a:r>
          </a:p>
          <a:p>
            <a:pPr lvl="1"/>
            <a:r>
              <a:rPr lang="en-US" sz="2000" dirty="0" smtClean="0"/>
              <a:t>Optimized converged infrastructure</a:t>
            </a:r>
          </a:p>
          <a:p>
            <a:pPr lvl="1"/>
            <a:r>
              <a:rPr lang="en-US" sz="2000" dirty="0" smtClean="0"/>
              <a:t>Complete solution and services</a:t>
            </a:r>
          </a:p>
          <a:p>
            <a:pPr lvl="1"/>
            <a:r>
              <a:rPr lang="en-US" sz="2000" dirty="0" smtClean="0"/>
              <a:t>Tightly integrated management with Insight Control for System Center</a:t>
            </a:r>
          </a:p>
          <a:p>
            <a:pPr lvl="1"/>
            <a:r>
              <a:rPr lang="en-US" sz="2000" dirty="0" smtClean="0"/>
              <a:t>Foundation for the cloud</a:t>
            </a:r>
          </a:p>
          <a:p>
            <a:endParaRPr lang="en-US" dirty="0"/>
          </a:p>
          <a:p>
            <a:r>
              <a:rPr lang="en-US" dirty="0" smtClean="0"/>
              <a:t>336 cores</a:t>
            </a:r>
          </a:p>
          <a:p>
            <a:r>
              <a:rPr lang="en-US" dirty="0" smtClean="0"/>
              <a:t>10.8 TB memory</a:t>
            </a:r>
          </a:p>
          <a:p>
            <a:endParaRPr lang="en-US" dirty="0"/>
          </a:p>
          <a:p>
            <a:pPr marL="0" indent="0">
              <a:buNone/>
            </a:pPr>
            <a:endParaRPr lang="en-US" dirty="0"/>
          </a:p>
        </p:txBody>
      </p:sp>
      <p:grpSp>
        <p:nvGrpSpPr>
          <p:cNvPr id="4" name="Group 3"/>
          <p:cNvGrpSpPr/>
          <p:nvPr/>
        </p:nvGrpSpPr>
        <p:grpSpPr>
          <a:xfrm>
            <a:off x="539164" y="1244235"/>
            <a:ext cx="5021851" cy="53089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6481" y="2208017"/>
              <a:ext cx="4041199" cy="866509"/>
            </a:xfrm>
            <a:prstGeom prst="rect">
              <a:avLst/>
            </a:prstGeom>
            <a:grpFill/>
            <a:extLst/>
          </p:spPr>
        </p:pic>
        <p:pic>
          <p:nvPicPr>
            <p:cNvPr id="8" name="Picture 3" descr="\\eventsql\dvd\Online_ART\DVD_ART36\Logos\System Center\System Center generic brand Grid h r.png"/>
            <p:cNvPicPr>
              <a:picLocks noChangeAspect="1" noChangeArrowheads="1"/>
            </p:cNvPicPr>
            <p:nvPr/>
          </p:nvPicPr>
          <p:blipFill>
            <a:blip r:embed="rId4" cstate="print"/>
            <a:stretch>
              <a:fillRect/>
            </a:stretch>
          </p:blipFill>
          <p:spPr bwMode="auto">
            <a:xfrm>
              <a:off x="1375120" y="1375559"/>
              <a:ext cx="3503919" cy="791136"/>
            </a:xfrm>
            <a:prstGeom prst="rect">
              <a:avLst/>
            </a:prstGeom>
            <a:grpFill/>
          </p:spPr>
        </p:pic>
      </p:grpSp>
      <p:sp>
        <p:nvSpPr>
          <p:cNvPr id="10" name="TextBox 9"/>
          <p:cNvSpPr txBox="1"/>
          <p:nvPr/>
        </p:nvSpPr>
        <p:spPr>
          <a:xfrm>
            <a:off x="838200" y="3006772"/>
            <a:ext cx="2615300" cy="3139321"/>
          </a:xfrm>
          <a:prstGeom prst="rect">
            <a:avLst/>
          </a:prstGeom>
          <a:noFill/>
        </p:spPr>
        <p:txBody>
          <a:bodyPr wrap="square" rtlCol="0">
            <a:spAutoFit/>
          </a:bodyPr>
          <a:lstStyle/>
          <a:p>
            <a:r>
              <a:rPr lang="en-US" dirty="0" smtClean="0">
                <a:solidFill>
                  <a:srgbClr val="FFFFFF"/>
                </a:solidFill>
              </a:rPr>
              <a:t>P4800 </a:t>
            </a:r>
            <a:r>
              <a:rPr lang="en-US" dirty="0">
                <a:solidFill>
                  <a:srgbClr val="FFFFFF"/>
                </a:solidFill>
              </a:rPr>
              <a:t>SAN</a:t>
            </a:r>
          </a:p>
          <a:p>
            <a:pPr defTabSz="914363"/>
            <a:r>
              <a:rPr lang="en-US" dirty="0" smtClean="0">
                <a:solidFill>
                  <a:srgbClr val="FFFFFF"/>
                </a:solidFill>
              </a:rPr>
              <a:t>Min 42 TB</a:t>
            </a:r>
          </a:p>
          <a:p>
            <a:pPr defTabSz="914363"/>
            <a:r>
              <a:rPr lang="en-US" dirty="0" smtClean="0">
                <a:solidFill>
                  <a:srgbClr val="FFFFFF"/>
                </a:solidFill>
              </a:rPr>
              <a:t>Max 84 TB</a:t>
            </a:r>
          </a:p>
          <a:p>
            <a:pPr defTabSz="914363"/>
            <a:endParaRPr lang="en-US" dirty="0" smtClean="0">
              <a:solidFill>
                <a:srgbClr val="FFFFFF"/>
              </a:solidFill>
            </a:endParaRPr>
          </a:p>
          <a:p>
            <a:pPr defTabSz="914363"/>
            <a:r>
              <a:rPr lang="en-US" dirty="0" smtClean="0">
                <a:solidFill>
                  <a:srgbClr val="FFFFFF"/>
                </a:solidFill>
              </a:rPr>
              <a:t>A-Series Switches</a:t>
            </a:r>
          </a:p>
          <a:p>
            <a:pPr defTabSz="914363"/>
            <a:r>
              <a:rPr lang="en-US" dirty="0" smtClean="0">
                <a:solidFill>
                  <a:srgbClr val="FFFFFF"/>
                </a:solidFill>
              </a:rPr>
              <a:t>Two 1 </a:t>
            </a:r>
            <a:r>
              <a:rPr lang="en-US" dirty="0" err="1" smtClean="0">
                <a:solidFill>
                  <a:srgbClr val="FFFFFF"/>
                </a:solidFill>
              </a:rPr>
              <a:t>Gb</a:t>
            </a:r>
            <a:endParaRPr lang="en-US" dirty="0" smtClean="0">
              <a:solidFill>
                <a:srgbClr val="FFFFFF"/>
              </a:solidFill>
            </a:endParaRPr>
          </a:p>
          <a:p>
            <a:pPr defTabSz="914363"/>
            <a:r>
              <a:rPr lang="en-US" dirty="0" smtClean="0">
                <a:solidFill>
                  <a:srgbClr val="FFFFFF"/>
                </a:solidFill>
              </a:rPr>
              <a:t>Two 10 </a:t>
            </a:r>
            <a:r>
              <a:rPr lang="en-US" dirty="0" err="1" smtClean="0">
                <a:solidFill>
                  <a:srgbClr val="FFFFFF"/>
                </a:solidFill>
              </a:rPr>
              <a:t>Gb</a:t>
            </a:r>
            <a:r>
              <a:rPr lang="en-US" dirty="0" smtClean="0">
                <a:solidFill>
                  <a:srgbClr val="FFFFFF"/>
                </a:solidFill>
              </a:rPr>
              <a:t> </a:t>
            </a:r>
          </a:p>
          <a:p>
            <a:pPr defTabSz="914363"/>
            <a:endParaRPr lang="en-US" dirty="0" smtClean="0">
              <a:solidFill>
                <a:srgbClr val="FFFFFF"/>
              </a:solidFill>
            </a:endParaRPr>
          </a:p>
          <a:p>
            <a:pPr defTabSz="914363"/>
            <a:r>
              <a:rPr lang="en-US" dirty="0" smtClean="0">
                <a:solidFill>
                  <a:srgbClr val="FFFFFF"/>
                </a:solidFill>
              </a:rPr>
              <a:t>ProLiant BL460</a:t>
            </a:r>
          </a:p>
          <a:p>
            <a:pPr defTabSz="914363"/>
            <a:r>
              <a:rPr lang="en-US" dirty="0" smtClean="0">
                <a:solidFill>
                  <a:srgbClr val="FFFFFF"/>
                </a:solidFill>
              </a:rPr>
              <a:t>6 to 12 blades</a:t>
            </a:r>
          </a:p>
          <a:p>
            <a:pPr defTabSz="914363"/>
            <a:r>
              <a:rPr lang="en-US" dirty="0" smtClean="0">
                <a:solidFill>
                  <a:srgbClr val="FFFFFF"/>
                </a:solidFill>
              </a:rPr>
              <a:t>Scalable to 28</a:t>
            </a:r>
          </a:p>
        </p:txBody>
      </p:sp>
      <p:grpSp>
        <p:nvGrpSpPr>
          <p:cNvPr id="14" name="Group 13"/>
          <p:cNvGrpSpPr/>
          <p:nvPr/>
        </p:nvGrpSpPr>
        <p:grpSpPr>
          <a:xfrm>
            <a:off x="3656648" y="2895600"/>
            <a:ext cx="1726750" cy="3470228"/>
            <a:chOff x="2743200" y="2514600"/>
            <a:chExt cx="1295400" cy="3962400"/>
          </a:xfrm>
        </p:grpSpPr>
        <p:sp>
          <p:nvSpPr>
            <p:cNvPr id="16" name="Rectangle 15"/>
            <p:cNvSpPr/>
            <p:nvPr/>
          </p:nvSpPr>
          <p:spPr bwMode="auto">
            <a:xfrm>
              <a:off x="2743200" y="2514600"/>
              <a:ext cx="1295400" cy="3962400"/>
            </a:xfrm>
            <a:prstGeom prst="rect">
              <a:avLst/>
            </a:prstGeom>
            <a:solidFill>
              <a:srgbClr val="FFC0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2657423"/>
              <a:ext cx="1144220" cy="374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2713169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466565" cy="609398"/>
          </a:xfrm>
        </p:spPr>
        <p:txBody>
          <a:bodyPr/>
          <a:lstStyle/>
          <a:p>
            <a:r>
              <a:rPr lang="en-US" dirty="0" smtClean="0"/>
              <a:t>HP </a:t>
            </a:r>
            <a:r>
              <a:rPr lang="en-US" dirty="0" err="1" smtClean="0"/>
              <a:t>VirtualSystem</a:t>
            </a:r>
            <a:r>
              <a:rPr lang="en-US" dirty="0" smtClean="0"/>
              <a:t> VS3 Fast Track Solution</a:t>
            </a:r>
            <a:endParaRPr lang="en-US" dirty="0"/>
          </a:p>
        </p:txBody>
      </p:sp>
      <p:sp>
        <p:nvSpPr>
          <p:cNvPr id="3" name="Text Placeholder 2"/>
          <p:cNvSpPr>
            <a:spLocks noGrp="1"/>
          </p:cNvSpPr>
          <p:nvPr>
            <p:ph type="body" sz="quarter" idx="10"/>
          </p:nvPr>
        </p:nvSpPr>
        <p:spPr>
          <a:xfrm>
            <a:off x="6094413" y="1447801"/>
            <a:ext cx="5891264" cy="4068806"/>
          </a:xfrm>
        </p:spPr>
        <p:txBody>
          <a:bodyPr/>
          <a:lstStyle/>
          <a:p>
            <a:r>
              <a:rPr lang="en-US" dirty="0" smtClean="0"/>
              <a:t>Highest performance for large enterprise</a:t>
            </a:r>
          </a:p>
          <a:p>
            <a:pPr lvl="1"/>
            <a:r>
              <a:rPr lang="en-US" sz="2000" dirty="0" smtClean="0"/>
              <a:t>ProLiant Gen 8 servers</a:t>
            </a:r>
          </a:p>
          <a:p>
            <a:pPr lvl="1"/>
            <a:r>
              <a:rPr lang="en-US" sz="2000" dirty="0" smtClean="0"/>
              <a:t>HP 3PAR storage</a:t>
            </a:r>
          </a:p>
          <a:p>
            <a:pPr lvl="1"/>
            <a:r>
              <a:rPr lang="en-US" sz="2000" dirty="0" smtClean="0"/>
              <a:t>Insight Control for System Center 2012</a:t>
            </a:r>
          </a:p>
          <a:p>
            <a:endParaRPr lang="en-US" dirty="0"/>
          </a:p>
          <a:p>
            <a:r>
              <a:rPr lang="en-US" dirty="0" smtClean="0"/>
              <a:t>512 cores</a:t>
            </a:r>
          </a:p>
          <a:p>
            <a:r>
              <a:rPr lang="en-US" dirty="0" smtClean="0"/>
              <a:t>16.4 TB memory</a:t>
            </a:r>
          </a:p>
          <a:p>
            <a:pPr marL="0" indent="0">
              <a:buNone/>
            </a:pPr>
            <a:endParaRPr lang="en-US" dirty="0"/>
          </a:p>
        </p:txBody>
      </p:sp>
      <p:grpSp>
        <p:nvGrpSpPr>
          <p:cNvPr id="4" name="Group 3"/>
          <p:cNvGrpSpPr/>
          <p:nvPr/>
        </p:nvGrpSpPr>
        <p:grpSpPr>
          <a:xfrm>
            <a:off x="539164" y="1244235"/>
            <a:ext cx="5021851" cy="53089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06481" y="2208017"/>
              <a:ext cx="4041199" cy="866509"/>
            </a:xfrm>
            <a:prstGeom prst="rect">
              <a:avLst/>
            </a:prstGeom>
            <a:grpFill/>
            <a:extLst/>
          </p:spPr>
        </p:pic>
        <p:pic>
          <p:nvPicPr>
            <p:cNvPr id="8" name="Picture 3" descr="\\eventsql\dvd\Online_ART\DVD_ART36\Logos\System Center\System Center generic brand Grid h r.png"/>
            <p:cNvPicPr>
              <a:picLocks noChangeAspect="1" noChangeArrowheads="1"/>
            </p:cNvPicPr>
            <p:nvPr/>
          </p:nvPicPr>
          <p:blipFill>
            <a:blip r:embed="rId4" cstate="print"/>
            <a:stretch>
              <a:fillRect/>
            </a:stretch>
          </p:blipFill>
          <p:spPr bwMode="auto">
            <a:xfrm>
              <a:off x="1375120" y="1375559"/>
              <a:ext cx="3503919" cy="791136"/>
            </a:xfrm>
            <a:prstGeom prst="rect">
              <a:avLst/>
            </a:prstGeom>
            <a:grpFill/>
          </p:spPr>
        </p:pic>
      </p:grpSp>
      <p:sp>
        <p:nvSpPr>
          <p:cNvPr id="10" name="TextBox 9"/>
          <p:cNvSpPr txBox="1"/>
          <p:nvPr/>
        </p:nvSpPr>
        <p:spPr>
          <a:xfrm>
            <a:off x="838200" y="3006772"/>
            <a:ext cx="2615300" cy="3139321"/>
          </a:xfrm>
          <a:prstGeom prst="rect">
            <a:avLst/>
          </a:prstGeom>
          <a:noFill/>
        </p:spPr>
        <p:txBody>
          <a:bodyPr wrap="square" rtlCol="0">
            <a:spAutoFit/>
          </a:bodyPr>
          <a:lstStyle/>
          <a:p>
            <a:pPr defTabSz="914363"/>
            <a:r>
              <a:rPr lang="en-US" dirty="0" smtClean="0">
                <a:solidFill>
                  <a:srgbClr val="FFFFFF"/>
                </a:solidFill>
              </a:rPr>
              <a:t>3PAR F400</a:t>
            </a:r>
          </a:p>
          <a:p>
            <a:pPr defTabSz="914363"/>
            <a:r>
              <a:rPr lang="en-US" dirty="0" smtClean="0">
                <a:solidFill>
                  <a:srgbClr val="FFFFFF"/>
                </a:solidFill>
              </a:rPr>
              <a:t>Min 38.4 TB</a:t>
            </a:r>
          </a:p>
          <a:p>
            <a:pPr defTabSz="914363"/>
            <a:r>
              <a:rPr lang="en-US" dirty="0" smtClean="0">
                <a:solidFill>
                  <a:srgbClr val="FFFFFF"/>
                </a:solidFill>
              </a:rPr>
              <a:t>Max 384 TB</a:t>
            </a:r>
          </a:p>
          <a:p>
            <a:pPr defTabSz="914363"/>
            <a:endParaRPr lang="en-US" dirty="0" smtClean="0">
              <a:solidFill>
                <a:srgbClr val="FFFFFF"/>
              </a:solidFill>
            </a:endParaRPr>
          </a:p>
          <a:p>
            <a:pPr defTabSz="914363"/>
            <a:r>
              <a:rPr lang="en-US" dirty="0" smtClean="0">
                <a:solidFill>
                  <a:srgbClr val="FFFFFF"/>
                </a:solidFill>
              </a:rPr>
              <a:t>A-Series Switches</a:t>
            </a:r>
          </a:p>
          <a:p>
            <a:pPr defTabSz="914363"/>
            <a:r>
              <a:rPr lang="en-US" dirty="0" smtClean="0">
                <a:solidFill>
                  <a:srgbClr val="FFFFFF"/>
                </a:solidFill>
              </a:rPr>
              <a:t>Two 1 </a:t>
            </a:r>
            <a:r>
              <a:rPr lang="en-US" dirty="0" err="1" smtClean="0">
                <a:solidFill>
                  <a:srgbClr val="FFFFFF"/>
                </a:solidFill>
              </a:rPr>
              <a:t>Gb</a:t>
            </a:r>
            <a:endParaRPr lang="en-US" dirty="0" smtClean="0">
              <a:solidFill>
                <a:srgbClr val="FFFFFF"/>
              </a:solidFill>
            </a:endParaRPr>
          </a:p>
          <a:p>
            <a:pPr defTabSz="914363"/>
            <a:r>
              <a:rPr lang="en-US" dirty="0" smtClean="0">
                <a:solidFill>
                  <a:srgbClr val="FFFFFF"/>
                </a:solidFill>
              </a:rPr>
              <a:t>Two 10 </a:t>
            </a:r>
            <a:r>
              <a:rPr lang="en-US" dirty="0" err="1" smtClean="0">
                <a:solidFill>
                  <a:srgbClr val="FFFFFF"/>
                </a:solidFill>
              </a:rPr>
              <a:t>Gb</a:t>
            </a:r>
            <a:r>
              <a:rPr lang="en-US" dirty="0" smtClean="0">
                <a:solidFill>
                  <a:srgbClr val="FFFFFF"/>
                </a:solidFill>
              </a:rPr>
              <a:t> </a:t>
            </a:r>
          </a:p>
          <a:p>
            <a:pPr defTabSz="914363"/>
            <a:endParaRPr lang="en-US" dirty="0" smtClean="0">
              <a:solidFill>
                <a:srgbClr val="FFFFFF"/>
              </a:solidFill>
            </a:endParaRPr>
          </a:p>
          <a:p>
            <a:pPr defTabSz="914363"/>
            <a:r>
              <a:rPr lang="en-US" dirty="0" smtClean="0">
                <a:solidFill>
                  <a:srgbClr val="FFFFFF"/>
                </a:solidFill>
              </a:rPr>
              <a:t>ProLiant BL460</a:t>
            </a:r>
          </a:p>
          <a:p>
            <a:pPr defTabSz="914363"/>
            <a:r>
              <a:rPr lang="en-US" dirty="0" smtClean="0">
                <a:solidFill>
                  <a:srgbClr val="FFFFFF"/>
                </a:solidFill>
              </a:rPr>
              <a:t>16 blades</a:t>
            </a:r>
          </a:p>
          <a:p>
            <a:pPr defTabSz="914363"/>
            <a:r>
              <a:rPr lang="en-US" dirty="0" smtClean="0">
                <a:solidFill>
                  <a:srgbClr val="FFFFFF"/>
                </a:solidFill>
              </a:rPr>
              <a:t>Scalable to 32</a:t>
            </a:r>
          </a:p>
        </p:txBody>
      </p:sp>
      <p:pic>
        <p:nvPicPr>
          <p:cNvPr id="15" name="Picture 2" descr="C:\Users\Marcello\AppData\Local\Microsoft\Windows\Temporary Internet Files\Content.Outlook\UBPYA3EA\VS3_Msft2_PC (2) (2).jpg"/>
          <p:cNvPicPr>
            <a:picLocks noChangeAspect="1" noChangeArrowheads="1"/>
          </p:cNvPicPr>
          <p:nvPr/>
        </p:nvPicPr>
        <p:blipFill>
          <a:blip r:embed="rId5" cstate="print"/>
          <a:srcRect/>
          <a:stretch>
            <a:fillRect/>
          </a:stretch>
        </p:blipFill>
        <p:spPr bwMode="auto">
          <a:xfrm>
            <a:off x="2894012" y="3312208"/>
            <a:ext cx="2392435" cy="2833885"/>
          </a:xfrm>
          <a:prstGeom prst="rect">
            <a:avLst/>
          </a:prstGeom>
          <a:noFill/>
        </p:spPr>
      </p:pic>
    </p:spTree>
    <p:extLst>
      <p:ext uri="{BB962C8B-B14F-4D97-AF65-F5344CB8AC3E}">
        <p14:creationId xmlns:p14="http://schemas.microsoft.com/office/powerpoint/2010/main" val="20522908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EMC Solution with Brocade and HP Servers</a:t>
            </a:r>
            <a:br>
              <a:rPr lang="en-US" dirty="0" smtClean="0"/>
            </a:br>
            <a:endParaRPr lang="en-US" dirty="0"/>
          </a:p>
        </p:txBody>
      </p:sp>
      <p:sp>
        <p:nvSpPr>
          <p:cNvPr id="4" name="Rounded Rectangle 3"/>
          <p:cNvSpPr/>
          <p:nvPr/>
        </p:nvSpPr>
        <p:spPr bwMode="auto">
          <a:xfrm>
            <a:off x="101574" y="914400"/>
            <a:ext cx="7008574" cy="5172164"/>
          </a:xfrm>
          <a:prstGeom prst="roundRect">
            <a:avLst/>
          </a:prstGeom>
          <a:solidFill>
            <a:schemeClr val="bg1"/>
          </a:solid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1306513"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Segoe UI" pitchFamily="34" charset="0"/>
              <a:cs typeface="Arial"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790" t="41185" r="2451" b="41703"/>
          <a:stretch/>
        </p:blipFill>
        <p:spPr>
          <a:xfrm>
            <a:off x="637943" y="5062989"/>
            <a:ext cx="2250968" cy="304948"/>
          </a:xfrm>
          <a:prstGeom prst="rect">
            <a:avLst/>
          </a:prstGeom>
        </p:spPr>
      </p:pic>
      <p:sp>
        <p:nvSpPr>
          <p:cNvPr id="9" name="Rectangle 8"/>
          <p:cNvSpPr/>
          <p:nvPr/>
        </p:nvSpPr>
        <p:spPr>
          <a:xfrm>
            <a:off x="406295" y="5400764"/>
            <a:ext cx="2805857" cy="600164"/>
          </a:xfrm>
          <a:prstGeom prst="rect">
            <a:avLst/>
          </a:prstGeom>
        </p:spPr>
        <p:txBody>
          <a:bodyPr wrap="square">
            <a:spAutoFit/>
          </a:bodyPr>
          <a:lstStyle/>
          <a:p>
            <a:pPr algn="ctr"/>
            <a:r>
              <a:rPr lang="en-US" sz="1100" b="1" dirty="0" smtClean="0">
                <a:latin typeface="Tahoma" pitchFamily="34" charset="0"/>
                <a:ea typeface="Tahoma" pitchFamily="34" charset="0"/>
                <a:cs typeface="Tahoma" pitchFamily="34" charset="0"/>
              </a:rPr>
              <a:t>Compute Nodes</a:t>
            </a:r>
          </a:p>
          <a:p>
            <a:pPr algn="ctr"/>
            <a:r>
              <a:rPr lang="en-US" sz="1100" b="1" dirty="0" smtClean="0">
                <a:latin typeface="Tahoma" pitchFamily="34" charset="0"/>
                <a:ea typeface="Tahoma" pitchFamily="34" charset="0"/>
                <a:cs typeface="Tahoma" pitchFamily="34" charset="0"/>
              </a:rPr>
              <a:t>DL380 G7 2 </a:t>
            </a:r>
            <a:r>
              <a:rPr lang="en-US" sz="1100" b="1" dirty="0" err="1" smtClean="0">
                <a:latin typeface="Tahoma" pitchFamily="34" charset="0"/>
                <a:ea typeface="Tahoma" pitchFamily="34" charset="0"/>
                <a:cs typeface="Tahoma" pitchFamily="34" charset="0"/>
              </a:rPr>
              <a:t>Proc</a:t>
            </a:r>
            <a:r>
              <a:rPr lang="en-US" sz="1100" b="1" dirty="0" smtClean="0">
                <a:latin typeface="Tahoma" pitchFamily="34" charset="0"/>
                <a:ea typeface="Tahoma" pitchFamily="34" charset="0"/>
                <a:cs typeface="Tahoma" pitchFamily="34" charset="0"/>
              </a:rPr>
              <a:t> </a:t>
            </a:r>
            <a:br>
              <a:rPr lang="en-US" sz="1100" b="1" dirty="0" smtClean="0">
                <a:latin typeface="Tahoma" pitchFamily="34" charset="0"/>
                <a:ea typeface="Tahoma" pitchFamily="34" charset="0"/>
                <a:cs typeface="Tahoma" pitchFamily="34" charset="0"/>
              </a:rPr>
            </a:br>
            <a:r>
              <a:rPr lang="en-US" sz="1100" b="1" dirty="0" smtClean="0">
                <a:latin typeface="Tahoma" pitchFamily="34" charset="0"/>
                <a:ea typeface="Tahoma" pitchFamily="34" charset="0"/>
                <a:cs typeface="Tahoma" pitchFamily="34" charset="0"/>
              </a:rPr>
              <a:t>12 core / 64 GB RAM</a:t>
            </a:r>
            <a:endParaRPr lang="en-US" sz="1100" b="1" dirty="0">
              <a:latin typeface="Tahoma" pitchFamily="34" charset="0"/>
              <a:ea typeface="Tahoma" pitchFamily="34" charset="0"/>
              <a:cs typeface="Tahoma" pitchFamily="34" charset="0"/>
            </a:endParaRPr>
          </a:p>
        </p:txBody>
      </p:sp>
      <p:sp>
        <p:nvSpPr>
          <p:cNvPr id="10" name="Rectangle 9"/>
          <p:cNvSpPr/>
          <p:nvPr/>
        </p:nvSpPr>
        <p:spPr>
          <a:xfrm>
            <a:off x="507868" y="2178186"/>
            <a:ext cx="2781902" cy="600164"/>
          </a:xfrm>
          <a:prstGeom prst="rect">
            <a:avLst/>
          </a:prstGeom>
        </p:spPr>
        <p:txBody>
          <a:bodyPr wrap="square">
            <a:spAutoFit/>
          </a:bodyPr>
          <a:lstStyle/>
          <a:p>
            <a:pPr algn="ctr"/>
            <a:r>
              <a:rPr lang="en-US" sz="1100" b="1" dirty="0" smtClean="0">
                <a:latin typeface="Tahoma" pitchFamily="34" charset="0"/>
                <a:ea typeface="Tahoma" pitchFamily="34" charset="0"/>
                <a:cs typeface="Tahoma" pitchFamily="34" charset="0"/>
              </a:rPr>
              <a:t>Management Nodes</a:t>
            </a:r>
          </a:p>
          <a:p>
            <a:pPr algn="ctr"/>
            <a:r>
              <a:rPr lang="en-US" sz="1100" b="1" dirty="0" smtClean="0">
                <a:latin typeface="Tahoma" pitchFamily="34" charset="0"/>
                <a:ea typeface="Tahoma" pitchFamily="34" charset="0"/>
                <a:cs typeface="Tahoma" pitchFamily="34" charset="0"/>
              </a:rPr>
              <a:t>DL380 G7 2 </a:t>
            </a:r>
            <a:r>
              <a:rPr lang="en-US" sz="1100" b="1" dirty="0" err="1" smtClean="0">
                <a:latin typeface="Tahoma" pitchFamily="34" charset="0"/>
                <a:ea typeface="Tahoma" pitchFamily="34" charset="0"/>
                <a:cs typeface="Tahoma" pitchFamily="34" charset="0"/>
              </a:rPr>
              <a:t>Proc</a:t>
            </a:r>
            <a:r>
              <a:rPr lang="en-US" sz="1100" b="1" dirty="0" smtClean="0">
                <a:latin typeface="Tahoma" pitchFamily="34" charset="0"/>
                <a:ea typeface="Tahoma" pitchFamily="34" charset="0"/>
                <a:cs typeface="Tahoma" pitchFamily="34" charset="0"/>
              </a:rPr>
              <a:t> </a:t>
            </a:r>
            <a:br>
              <a:rPr lang="en-US" sz="1100" b="1" dirty="0" smtClean="0">
                <a:latin typeface="Tahoma" pitchFamily="34" charset="0"/>
                <a:ea typeface="Tahoma" pitchFamily="34" charset="0"/>
                <a:cs typeface="Tahoma" pitchFamily="34" charset="0"/>
              </a:rPr>
            </a:br>
            <a:r>
              <a:rPr lang="en-US" sz="1100" b="1" dirty="0" smtClean="0">
                <a:latin typeface="Tahoma" pitchFamily="34" charset="0"/>
                <a:ea typeface="Tahoma" pitchFamily="34" charset="0"/>
                <a:cs typeface="Tahoma" pitchFamily="34" charset="0"/>
              </a:rPr>
              <a:t>12 core / 128 GB RAM</a:t>
            </a:r>
            <a:endParaRPr lang="en-US" sz="1100" b="1" dirty="0">
              <a:latin typeface="Tahoma" pitchFamily="34" charset="0"/>
              <a:ea typeface="Tahoma" pitchFamily="34" charset="0"/>
              <a:cs typeface="Tahoma" pitchFamily="34"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32" t="37355" r="5398" b="35963"/>
          <a:stretch/>
        </p:blipFill>
        <p:spPr>
          <a:xfrm>
            <a:off x="4833383" y="1649319"/>
            <a:ext cx="2136394" cy="309703"/>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4115" t="6398" r="2606" b="26270"/>
          <a:stretch/>
        </p:blipFill>
        <p:spPr>
          <a:xfrm>
            <a:off x="3889734" y="3635423"/>
            <a:ext cx="2906703" cy="1448116"/>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54664" t="50392" r="2682" b="45479"/>
          <a:stretch/>
        </p:blipFill>
        <p:spPr>
          <a:xfrm>
            <a:off x="919624" y="1435913"/>
            <a:ext cx="2166260" cy="157303"/>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54664" t="50392" r="2682" b="45479"/>
          <a:stretch/>
        </p:blipFill>
        <p:spPr>
          <a:xfrm>
            <a:off x="919624" y="1639884"/>
            <a:ext cx="2166260" cy="157303"/>
          </a:xfrm>
          <a:prstGeom prst="rect">
            <a:avLst/>
          </a:prstGeom>
        </p:spPr>
      </p:pic>
      <p:cxnSp>
        <p:nvCxnSpPr>
          <p:cNvPr id="16" name="Straight Connector 15"/>
          <p:cNvCxnSpPr/>
          <p:nvPr/>
        </p:nvCxnSpPr>
        <p:spPr bwMode="auto">
          <a:xfrm>
            <a:off x="3453500" y="1333500"/>
            <a:ext cx="14250" cy="3838664"/>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bwMode="auto">
          <a:xfrm>
            <a:off x="2862404" y="3978795"/>
            <a:ext cx="599736" cy="455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bwMode="auto">
          <a:xfrm>
            <a:off x="2844062" y="4435680"/>
            <a:ext cx="599736" cy="455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bwMode="auto">
          <a:xfrm>
            <a:off x="2868015" y="4881096"/>
            <a:ext cx="599736" cy="455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bwMode="auto">
          <a:xfrm>
            <a:off x="2879042" y="5167614"/>
            <a:ext cx="588708" cy="455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bwMode="auto">
          <a:xfrm>
            <a:off x="2844061" y="2875755"/>
            <a:ext cx="599736" cy="455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bwMode="auto">
          <a:xfrm>
            <a:off x="2844060" y="3341764"/>
            <a:ext cx="599736" cy="455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p:nvPr/>
        </p:nvCxnSpPr>
        <p:spPr bwMode="auto">
          <a:xfrm>
            <a:off x="4528662" y="1445349"/>
            <a:ext cx="0" cy="211261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bwMode="auto">
          <a:xfrm>
            <a:off x="4630235" y="1446612"/>
            <a:ext cx="0" cy="2112611"/>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6" name="Straight Connector 25"/>
          <p:cNvCxnSpPr/>
          <p:nvPr/>
        </p:nvCxnSpPr>
        <p:spPr bwMode="auto">
          <a:xfrm>
            <a:off x="6356985" y="1959022"/>
            <a:ext cx="0" cy="16775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7" name="Straight Connector 26"/>
          <p:cNvCxnSpPr/>
          <p:nvPr/>
        </p:nvCxnSpPr>
        <p:spPr bwMode="auto">
          <a:xfrm>
            <a:off x="6255412" y="1959022"/>
            <a:ext cx="0" cy="1677588"/>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bwMode="auto">
          <a:xfrm>
            <a:off x="3596156" y="1768522"/>
            <a:ext cx="9705" cy="347984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9" name="Straight Connector 28"/>
          <p:cNvCxnSpPr>
            <a:endCxn id="12" idx="1"/>
          </p:cNvCxnSpPr>
          <p:nvPr/>
        </p:nvCxnSpPr>
        <p:spPr bwMode="auto">
          <a:xfrm flipV="1">
            <a:off x="3623140" y="1804170"/>
            <a:ext cx="1210243" cy="1226"/>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9"/>
          <p:cNvCxnSpPr/>
          <p:nvPr/>
        </p:nvCxnSpPr>
        <p:spPr bwMode="auto">
          <a:xfrm>
            <a:off x="2868015" y="4075467"/>
            <a:ext cx="75512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1" name="Straight Connector 30"/>
          <p:cNvCxnSpPr/>
          <p:nvPr/>
        </p:nvCxnSpPr>
        <p:spPr bwMode="auto">
          <a:xfrm>
            <a:off x="2844059" y="4532352"/>
            <a:ext cx="76073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bwMode="auto">
          <a:xfrm>
            <a:off x="2868014" y="4977768"/>
            <a:ext cx="760735"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3" name="Straight Connector 32"/>
          <p:cNvCxnSpPr/>
          <p:nvPr/>
        </p:nvCxnSpPr>
        <p:spPr bwMode="auto">
          <a:xfrm>
            <a:off x="2885271" y="5248364"/>
            <a:ext cx="743478"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bwMode="auto">
          <a:xfrm>
            <a:off x="2844060" y="2954143"/>
            <a:ext cx="760737" cy="18285"/>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bwMode="auto">
          <a:xfrm>
            <a:off x="2868015" y="3438436"/>
            <a:ext cx="73678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6" name="Straight Connector 35"/>
          <p:cNvCxnSpPr/>
          <p:nvPr/>
        </p:nvCxnSpPr>
        <p:spPr bwMode="auto">
          <a:xfrm>
            <a:off x="304721" y="1514563"/>
            <a:ext cx="0" cy="38300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7" name="Straight Connector 36"/>
          <p:cNvCxnSpPr>
            <a:endCxn id="14" idx="1"/>
          </p:cNvCxnSpPr>
          <p:nvPr/>
        </p:nvCxnSpPr>
        <p:spPr bwMode="auto">
          <a:xfrm>
            <a:off x="304721" y="1514564"/>
            <a:ext cx="614904"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bwMode="auto">
          <a:xfrm>
            <a:off x="304721" y="1720986"/>
            <a:ext cx="614904"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bwMode="auto">
          <a:xfrm>
            <a:off x="304721" y="2981236"/>
            <a:ext cx="304438"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bwMode="auto">
          <a:xfrm>
            <a:off x="304721" y="3362236"/>
            <a:ext cx="304438"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bwMode="auto">
          <a:xfrm>
            <a:off x="304721" y="3979690"/>
            <a:ext cx="304438"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bwMode="auto">
          <a:xfrm>
            <a:off x="304721" y="4387986"/>
            <a:ext cx="304438"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bwMode="auto">
          <a:xfrm>
            <a:off x="304721" y="4845186"/>
            <a:ext cx="304438"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bwMode="auto">
          <a:xfrm>
            <a:off x="304721" y="5336439"/>
            <a:ext cx="304438"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5" name="Rectangle 44"/>
          <p:cNvSpPr/>
          <p:nvPr/>
        </p:nvSpPr>
        <p:spPr>
          <a:xfrm>
            <a:off x="907363" y="1169966"/>
            <a:ext cx="2190783" cy="246221"/>
          </a:xfrm>
          <a:prstGeom prst="rect">
            <a:avLst/>
          </a:prstGeom>
        </p:spPr>
        <p:txBody>
          <a:bodyPr wrap="square">
            <a:spAutoFit/>
          </a:bodyPr>
          <a:lstStyle/>
          <a:p>
            <a:pPr algn="ctr"/>
            <a:r>
              <a:rPr lang="en-US" sz="1000" b="1" dirty="0" smtClean="0">
                <a:latin typeface="Tahoma" pitchFamily="34" charset="0"/>
                <a:ea typeface="Tahoma" pitchFamily="34" charset="0"/>
                <a:cs typeface="Tahoma" pitchFamily="34" charset="0"/>
              </a:rPr>
              <a:t>1Gb Infrastructure</a:t>
            </a:r>
            <a:endParaRPr lang="en-US" sz="1000" b="1" dirty="0">
              <a:latin typeface="Tahoma" pitchFamily="34" charset="0"/>
              <a:ea typeface="Tahoma" pitchFamily="34" charset="0"/>
              <a:cs typeface="Tahoma" pitchFamily="34" charset="0"/>
            </a:endParaRPr>
          </a:p>
        </p:txBody>
      </p:sp>
      <p:sp>
        <p:nvSpPr>
          <p:cNvPr id="46" name="Rectangle 45"/>
          <p:cNvSpPr/>
          <p:nvPr/>
        </p:nvSpPr>
        <p:spPr>
          <a:xfrm>
            <a:off x="3919221" y="5105400"/>
            <a:ext cx="2805857" cy="600164"/>
          </a:xfrm>
          <a:prstGeom prst="rect">
            <a:avLst/>
          </a:prstGeom>
        </p:spPr>
        <p:txBody>
          <a:bodyPr wrap="square">
            <a:spAutoFit/>
          </a:bodyPr>
          <a:lstStyle/>
          <a:p>
            <a:pPr algn="ctr"/>
            <a:r>
              <a:rPr lang="en-US" sz="1100" b="1" dirty="0" smtClean="0">
                <a:latin typeface="Tahoma" pitchFamily="34" charset="0"/>
                <a:ea typeface="Tahoma" pitchFamily="34" charset="0"/>
                <a:cs typeface="Tahoma" pitchFamily="34" charset="0"/>
              </a:rPr>
              <a:t>VNX 5300</a:t>
            </a:r>
          </a:p>
          <a:p>
            <a:pPr algn="ctr"/>
            <a:r>
              <a:rPr lang="en-US" sz="1100" b="1" dirty="0" smtClean="0">
                <a:latin typeface="Tahoma" pitchFamily="34" charset="0"/>
                <a:ea typeface="Tahoma" pitchFamily="34" charset="0"/>
                <a:cs typeface="Tahoma" pitchFamily="34" charset="0"/>
              </a:rPr>
              <a:t>FC / </a:t>
            </a:r>
            <a:r>
              <a:rPr lang="en-US" sz="1100" b="1" dirty="0" err="1" smtClean="0">
                <a:latin typeface="Tahoma" pitchFamily="34" charset="0"/>
                <a:ea typeface="Tahoma" pitchFamily="34" charset="0"/>
                <a:cs typeface="Tahoma" pitchFamily="34" charset="0"/>
              </a:rPr>
              <a:t>iSCSI</a:t>
            </a:r>
            <a:r>
              <a:rPr lang="en-US" sz="1100" b="1" dirty="0" smtClean="0">
                <a:latin typeface="Tahoma" pitchFamily="34" charset="0"/>
                <a:ea typeface="Tahoma" pitchFamily="34" charset="0"/>
                <a:cs typeface="Tahoma" pitchFamily="34" charset="0"/>
              </a:rPr>
              <a:t> 10Gb</a:t>
            </a:r>
          </a:p>
          <a:p>
            <a:pPr algn="ctr"/>
            <a:r>
              <a:rPr lang="en-US" sz="1100" b="1" dirty="0" smtClean="0">
                <a:latin typeface="Tahoma" pitchFamily="34" charset="0"/>
                <a:ea typeface="Tahoma" pitchFamily="34" charset="0"/>
                <a:cs typeface="Tahoma" pitchFamily="34" charset="0"/>
              </a:rPr>
              <a:t>75 x 300GB SAS</a:t>
            </a:r>
            <a:endParaRPr lang="en-US" sz="1100" b="1" dirty="0">
              <a:latin typeface="Tahoma" pitchFamily="34" charset="0"/>
              <a:ea typeface="Tahoma" pitchFamily="34" charset="0"/>
              <a:cs typeface="Tahoma" pitchFamily="34" charset="0"/>
            </a:endParaRPr>
          </a:p>
        </p:txBody>
      </p:sp>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l="2790" t="41185" r="2451" b="41703"/>
          <a:stretch/>
        </p:blipFill>
        <p:spPr>
          <a:xfrm>
            <a:off x="637943" y="4658104"/>
            <a:ext cx="2250968" cy="304948"/>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2790" t="41185" r="2451" b="41703"/>
          <a:stretch/>
        </p:blipFill>
        <p:spPr>
          <a:xfrm>
            <a:off x="637943" y="4253219"/>
            <a:ext cx="2250968" cy="304948"/>
          </a:xfrm>
          <a:prstGeom prst="rect">
            <a:avLst/>
          </a:prstGeom>
        </p:spPr>
      </p:pic>
      <p:pic>
        <p:nvPicPr>
          <p:cNvPr id="61" name="Picture 60"/>
          <p:cNvPicPr>
            <a:picLocks noChangeAspect="1"/>
          </p:cNvPicPr>
          <p:nvPr/>
        </p:nvPicPr>
        <p:blipFill rotWithShape="1">
          <a:blip r:embed="rId2">
            <a:extLst>
              <a:ext uri="{28A0092B-C50C-407E-A947-70E740481C1C}">
                <a14:useLocalDpi xmlns:a14="http://schemas.microsoft.com/office/drawing/2010/main" val="0"/>
              </a:ext>
            </a:extLst>
          </a:blip>
          <a:srcRect l="2790" t="41185" r="2451" b="41703"/>
          <a:stretch/>
        </p:blipFill>
        <p:spPr>
          <a:xfrm>
            <a:off x="637943" y="3848334"/>
            <a:ext cx="2250968" cy="304948"/>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l="2790" t="41185" r="2451" b="41703"/>
          <a:stretch/>
        </p:blipFill>
        <p:spPr>
          <a:xfrm>
            <a:off x="637943" y="3224285"/>
            <a:ext cx="2250968" cy="304948"/>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l="2790" t="41185" r="2451" b="41703"/>
          <a:stretch/>
        </p:blipFill>
        <p:spPr>
          <a:xfrm>
            <a:off x="637943" y="2819400"/>
            <a:ext cx="2250968" cy="304948"/>
          </a:xfrm>
          <a:prstGeom prst="rect">
            <a:avLst/>
          </a:prstGeom>
        </p:spPr>
      </p:pic>
      <p:sp>
        <p:nvSpPr>
          <p:cNvPr id="64" name="Content Placeholder 3"/>
          <p:cNvSpPr txBox="1">
            <a:spLocks/>
          </p:cNvSpPr>
          <p:nvPr/>
        </p:nvSpPr>
        <p:spPr>
          <a:xfrm>
            <a:off x="7192678" y="1295400"/>
            <a:ext cx="4996147" cy="4510616"/>
          </a:xfrm>
          <a:prstGeom prst="rect">
            <a:avLst/>
          </a:prstGeom>
        </p:spPr>
        <p:txBody>
          <a:bodyPr>
            <a:normAutofit fontScale="92500" lnSpcReduction="10000"/>
          </a:bodyPr>
          <a:lstStyle>
            <a:lvl1pPr marL="228600" indent="-228600" algn="l" defTabSz="914400" rtl="0" eaLnBrk="1" latinLnBrk="0" hangingPunct="1">
              <a:spcBef>
                <a:spcPct val="20000"/>
              </a:spcBef>
              <a:buClr>
                <a:srgbClr val="2C95DD"/>
              </a:buClr>
              <a:buFont typeface="Arial" pitchFamily="34" charset="0"/>
              <a:buChar char="•"/>
              <a:defRPr sz="2800" kern="1200">
                <a:solidFill>
                  <a:schemeClr val="tx1"/>
                </a:solidFill>
                <a:latin typeface="MetaNormalLF-Roman" pitchFamily="34" charset="0"/>
                <a:ea typeface="+mn-ea"/>
                <a:cs typeface="+mn-cs"/>
              </a:defRPr>
            </a:lvl1pPr>
            <a:lvl2pPr marL="742950" indent="-285750" algn="l" defTabSz="914400" rtl="0" eaLnBrk="1" latinLnBrk="0" hangingPunct="1">
              <a:spcBef>
                <a:spcPct val="20000"/>
              </a:spcBef>
              <a:buClr>
                <a:srgbClr val="2C95DD"/>
              </a:buClr>
              <a:buFont typeface="Arial" pitchFamily="34" charset="0"/>
              <a:buChar char="–"/>
              <a:defRPr sz="2400" kern="1200">
                <a:solidFill>
                  <a:schemeClr val="tx1"/>
                </a:solidFill>
                <a:latin typeface="MetaNormalLF-Roman" pitchFamily="34" charset="0"/>
                <a:ea typeface="+mn-ea"/>
                <a:cs typeface="+mn-cs"/>
              </a:defRPr>
            </a:lvl2pPr>
            <a:lvl3pPr marL="1143000" indent="-228600" algn="l" defTabSz="914400" rtl="0" eaLnBrk="1" latinLnBrk="0" hangingPunct="1">
              <a:spcBef>
                <a:spcPct val="20000"/>
              </a:spcBef>
              <a:buClr>
                <a:srgbClr val="2C95DD"/>
              </a:buClr>
              <a:buFont typeface="Arial" pitchFamily="34" charset="0"/>
              <a:buChar char="•"/>
              <a:defRPr sz="2000" kern="1200">
                <a:solidFill>
                  <a:schemeClr val="tx1"/>
                </a:solidFill>
                <a:latin typeface="MetaNormalLF-Roman" pitchFamily="34" charset="0"/>
                <a:ea typeface="+mn-ea"/>
                <a:cs typeface="+mn-cs"/>
              </a:defRPr>
            </a:lvl3pPr>
            <a:lvl4pPr marL="16002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4pPr>
            <a:lvl5pPr marL="2057400" indent="-228600" algn="l" defTabSz="914400" rtl="0" eaLnBrk="1" latinLnBrk="0" hangingPunct="1">
              <a:spcBef>
                <a:spcPct val="20000"/>
              </a:spcBef>
              <a:buClr>
                <a:srgbClr val="2C95DD"/>
              </a:buClr>
              <a:buFont typeface="Arial" pitchFamily="34" charset="0"/>
              <a:buChar char="»"/>
              <a:defRPr sz="1800" kern="1200">
                <a:solidFill>
                  <a:schemeClr val="tx1"/>
                </a:solidFill>
                <a:latin typeface="MetaNormalLF-Roman"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Storage</a:t>
            </a:r>
          </a:p>
          <a:p>
            <a:pPr lvl="1"/>
            <a:r>
              <a:rPr lang="en-US" dirty="0" smtClean="0"/>
              <a:t>VNX 5300</a:t>
            </a:r>
          </a:p>
          <a:p>
            <a:r>
              <a:rPr lang="en-US" dirty="0" smtClean="0"/>
              <a:t>SAN Connect</a:t>
            </a:r>
          </a:p>
          <a:p>
            <a:pPr lvl="1"/>
            <a:r>
              <a:rPr lang="en-US" dirty="0" smtClean="0"/>
              <a:t>Dual Brocade 8000</a:t>
            </a:r>
          </a:p>
          <a:p>
            <a:pPr lvl="1"/>
            <a:r>
              <a:rPr lang="en-US" dirty="0" smtClean="0"/>
              <a:t>Brocade 1020 (dual)</a:t>
            </a:r>
          </a:p>
          <a:p>
            <a:r>
              <a:rPr lang="en-US" dirty="0" smtClean="0"/>
              <a:t>Network</a:t>
            </a:r>
          </a:p>
          <a:p>
            <a:pPr lvl="1"/>
            <a:r>
              <a:rPr lang="en-US" dirty="0" smtClean="0"/>
              <a:t>Dual Brocade 8000</a:t>
            </a:r>
          </a:p>
          <a:p>
            <a:pPr lvl="1"/>
            <a:r>
              <a:rPr lang="en-US" dirty="0" smtClean="0"/>
              <a:t>Dual HP 1Gb Ethernet</a:t>
            </a:r>
          </a:p>
          <a:p>
            <a:r>
              <a:rPr lang="en-US" dirty="0" smtClean="0"/>
              <a:t>Server</a:t>
            </a:r>
          </a:p>
          <a:p>
            <a:pPr lvl="1"/>
            <a:r>
              <a:rPr lang="en-US" dirty="0" smtClean="0"/>
              <a:t>Dual DL380 for Management</a:t>
            </a:r>
          </a:p>
          <a:p>
            <a:pPr lvl="1"/>
            <a:r>
              <a:rPr lang="en-US" dirty="0" smtClean="0"/>
              <a:t>DL380 for Compute</a:t>
            </a:r>
          </a:p>
          <a:p>
            <a:endParaRPr lang="en-US" dirty="0"/>
          </a:p>
        </p:txBody>
      </p:sp>
      <p:cxnSp>
        <p:nvCxnSpPr>
          <p:cNvPr id="68" name="Straight Connector 67"/>
          <p:cNvCxnSpPr/>
          <p:nvPr/>
        </p:nvCxnSpPr>
        <p:spPr bwMode="auto">
          <a:xfrm flipV="1">
            <a:off x="3467750" y="1331048"/>
            <a:ext cx="1103059" cy="2452"/>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232" t="37355" r="5398" b="35963"/>
          <a:stretch/>
        </p:blipFill>
        <p:spPr>
          <a:xfrm>
            <a:off x="3716074" y="1143000"/>
            <a:ext cx="2018774" cy="292652"/>
          </a:xfrm>
          <a:prstGeom prst="rect">
            <a:avLst/>
          </a:prstGeom>
        </p:spPr>
      </p:pic>
    </p:spTree>
    <p:extLst>
      <p:ext uri="{BB962C8B-B14F-4D97-AF65-F5344CB8AC3E}">
        <p14:creationId xmlns:p14="http://schemas.microsoft.com/office/powerpoint/2010/main" val="185730341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2"/>
          <p:cNvSpPr>
            <a:spLocks noGrp="1"/>
          </p:cNvSpPr>
          <p:nvPr>
            <p:ph type="sldNum" sz="quarter" idx="4294967295"/>
          </p:nvPr>
        </p:nvSpPr>
        <p:spPr>
          <a:xfrm>
            <a:off x="10940613" y="6539817"/>
            <a:ext cx="914162" cy="228600"/>
          </a:xfrm>
          <a:prstGeom prst="rect">
            <a:avLst/>
          </a:prstGeom>
          <a:noFill/>
        </p:spPr>
        <p:txBody>
          <a:bodyPr/>
          <a:lstStyle/>
          <a:p>
            <a:fld id="{A892C381-6C93-4D41-A272-42BF5009BBDB}" type="slidenum">
              <a:rPr lang="en-US" smtClean="0">
                <a:solidFill>
                  <a:srgbClr val="000000"/>
                </a:solidFill>
                <a:ea typeface="ＭＳ Ｐゴシック" pitchFamily="34" charset="-128"/>
                <a:cs typeface="Arial" charset="0"/>
              </a:rPr>
              <a:pPr/>
              <a:t>27</a:t>
            </a:fld>
            <a:endParaRPr lang="en-US" smtClean="0">
              <a:solidFill>
                <a:srgbClr val="000000"/>
              </a:solidFill>
              <a:ea typeface="ＭＳ Ｐゴシック" pitchFamily="34" charset="-128"/>
              <a:cs typeface="Arial" charset="0"/>
            </a:endParaRPr>
          </a:p>
        </p:txBody>
      </p:sp>
      <p:pic>
        <p:nvPicPr>
          <p:cNvPr id="22" name="Picture 21" descr="Cisco Logo.jpg"/>
          <p:cNvPicPr>
            <a:picLocks noChangeAspect="1"/>
          </p:cNvPicPr>
          <p:nvPr/>
        </p:nvPicPr>
        <p:blipFill>
          <a:blip r:embed="rId3" cstate="print"/>
          <a:stretch>
            <a:fillRect/>
          </a:stretch>
        </p:blipFill>
        <p:spPr>
          <a:xfrm>
            <a:off x="10258928" y="152401"/>
            <a:ext cx="1714054" cy="634365"/>
          </a:xfrm>
          <a:prstGeom prst="rect">
            <a:avLst/>
          </a:prstGeom>
        </p:spPr>
      </p:pic>
      <p:pic>
        <p:nvPicPr>
          <p:cNvPr id="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396" y="152401"/>
            <a:ext cx="940487" cy="7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itle 1"/>
          <p:cNvSpPr>
            <a:spLocks noGrp="1"/>
          </p:cNvSpPr>
          <p:nvPr>
            <p:ph type="title"/>
          </p:nvPr>
        </p:nvSpPr>
        <p:spPr>
          <a:xfrm>
            <a:off x="1559579" y="374202"/>
            <a:ext cx="10508629" cy="387798"/>
          </a:xfrm>
          <a:noFill/>
          <a:ln w="9525">
            <a:noFill/>
            <a:miter lim="800000"/>
            <a:headEnd/>
            <a:tailEnd/>
          </a:ln>
        </p:spPr>
        <p:txBody>
          <a:bodyPr vert="horz" wrap="square" lIns="0" tIns="0" rIns="0" bIns="0" numCol="1" anchor="ctr" anchorCtr="0" compatLnSpc="1">
            <a:prstTxWarp prst="textNoShape">
              <a:avLst/>
            </a:prstTxWarp>
          </a:bodyPr>
          <a:lstStyle/>
          <a:p>
            <a:pPr>
              <a:lnSpc>
                <a:spcPct val="90000"/>
              </a:lnSpc>
            </a:pPr>
            <a:r>
              <a:rPr lang="en-US" sz="2800" dirty="0" err="1" smtClean="0"/>
              <a:t>FlexPod</a:t>
            </a:r>
            <a:r>
              <a:rPr lang="en-US" sz="2800" dirty="0" smtClean="0"/>
              <a:t> with Microsoft Private Cloud</a:t>
            </a:r>
            <a:endParaRPr lang="en-US" sz="3100" dirty="0" smtClean="0"/>
          </a:p>
        </p:txBody>
      </p:sp>
      <p:grpSp>
        <p:nvGrpSpPr>
          <p:cNvPr id="20" name="Group 19"/>
          <p:cNvGrpSpPr/>
          <p:nvPr/>
        </p:nvGrpSpPr>
        <p:grpSpPr>
          <a:xfrm>
            <a:off x="324637" y="1244235"/>
            <a:ext cx="5021851" cy="5308965"/>
            <a:chOff x="539161" y="1244234"/>
            <a:chExt cx="5023439" cy="6308471"/>
          </a:xfrm>
          <a:solidFill>
            <a:schemeClr val="accent2">
              <a:lumMod val="50000"/>
            </a:schemeClr>
          </a:solidFill>
        </p:grpSpPr>
        <p:sp>
          <p:nvSpPr>
            <p:cNvPr id="26"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27" name="Rectangle 26"/>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28" name="Picture 2" descr="C:\Users\v-mikoma\Desktop\WS08R2-HyperV_h_rgb_r.pn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88739" y="2119946"/>
              <a:ext cx="4041199" cy="866508"/>
            </a:xfrm>
            <a:prstGeom prst="rect">
              <a:avLst/>
            </a:prstGeom>
            <a:grpFill/>
            <a:extLst/>
          </p:spPr>
        </p:pic>
        <p:pic>
          <p:nvPicPr>
            <p:cNvPr id="30" name="Picture 3" descr="\\eventsql\dvd\Online_ART\DVD_ART36\Logos\System Center\System Center generic brand Grid h r.png"/>
            <p:cNvPicPr>
              <a:picLocks noChangeAspect="1" noChangeArrowheads="1"/>
            </p:cNvPicPr>
            <p:nvPr/>
          </p:nvPicPr>
          <p:blipFill>
            <a:blip r:embed="rId6" cstate="print"/>
            <a:stretch>
              <a:fillRect/>
            </a:stretch>
          </p:blipFill>
          <p:spPr bwMode="auto">
            <a:xfrm>
              <a:off x="1157378" y="1305032"/>
              <a:ext cx="3503920" cy="791135"/>
            </a:xfrm>
            <a:prstGeom prst="rect">
              <a:avLst/>
            </a:prstGeom>
            <a:grpFill/>
          </p:spPr>
        </p:pic>
      </p:grpSp>
      <p:pic>
        <p:nvPicPr>
          <p:cNvPr id="3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295" y="2784537"/>
            <a:ext cx="4405752" cy="372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33"/>
          <p:cNvSpPr txBox="1">
            <a:spLocks noChangeArrowheads="1"/>
          </p:cNvSpPr>
          <p:nvPr/>
        </p:nvSpPr>
        <p:spPr bwMode="auto">
          <a:xfrm>
            <a:off x="4033480" y="2735466"/>
            <a:ext cx="1150039" cy="487056"/>
          </a:xfrm>
          <a:prstGeom prst="rect">
            <a:avLst/>
          </a:prstGeom>
          <a:solidFill>
            <a:schemeClr val="accent2">
              <a:lumMod val="50000"/>
            </a:schemeClr>
          </a:solidFill>
          <a:ln w="9525">
            <a:noFill/>
            <a:miter lim="800000"/>
            <a:headEnd/>
            <a:tailEnd/>
          </a:ln>
        </p:spPr>
        <p:txBody>
          <a:bodyPr wrap="square" lIns="0" rIns="0">
            <a:spAutoFit/>
          </a:bodyPr>
          <a:lstStyle/>
          <a:p>
            <a:pPr fontAlgn="base">
              <a:lnSpc>
                <a:spcPct val="95000"/>
              </a:lnSpc>
              <a:spcBef>
                <a:spcPct val="0"/>
              </a:spcBef>
              <a:spcAft>
                <a:spcPct val="0"/>
              </a:spcAft>
              <a:defRPr/>
            </a:pPr>
            <a:r>
              <a:rPr lang="en-US" sz="900" dirty="0">
                <a:ea typeface="Arial" pitchFamily="-112" charset="0"/>
                <a:cs typeface="Arial" pitchFamily="-112" charset="0"/>
              </a:rPr>
              <a:t>Cisco</a:t>
            </a:r>
            <a:r>
              <a:rPr lang="en-US" sz="900" baseline="70000" dirty="0"/>
              <a:t>®</a:t>
            </a:r>
            <a:r>
              <a:rPr lang="en-US" sz="900" dirty="0">
                <a:ea typeface="Arial" pitchFamily="-112" charset="0"/>
                <a:cs typeface="Arial" pitchFamily="-112" charset="0"/>
              </a:rPr>
              <a:t> UCS B-Series Blade Servers and UCS Manager</a:t>
            </a:r>
          </a:p>
        </p:txBody>
      </p:sp>
      <p:sp>
        <p:nvSpPr>
          <p:cNvPr id="43" name="TextBox 34"/>
          <p:cNvSpPr txBox="1">
            <a:spLocks noChangeArrowheads="1"/>
          </p:cNvSpPr>
          <p:nvPr/>
        </p:nvSpPr>
        <p:spPr bwMode="auto">
          <a:xfrm>
            <a:off x="4200583" y="4421178"/>
            <a:ext cx="1106701" cy="413959"/>
          </a:xfrm>
          <a:prstGeom prst="rect">
            <a:avLst/>
          </a:prstGeom>
          <a:solidFill>
            <a:schemeClr val="accent2">
              <a:lumMod val="50000"/>
            </a:schemeClr>
          </a:solidFill>
          <a:ln w="9525">
            <a:noFill/>
            <a:miter lim="800000"/>
            <a:headEnd/>
            <a:tailEnd/>
          </a:ln>
        </p:spPr>
        <p:txBody>
          <a:bodyPr wrap="square" lIns="0" rIns="0">
            <a:spAutoFit/>
          </a:bodyPr>
          <a:lstStyle/>
          <a:p>
            <a:pPr fontAlgn="base">
              <a:lnSpc>
                <a:spcPct val="95000"/>
              </a:lnSpc>
              <a:spcBef>
                <a:spcPct val="0"/>
              </a:spcBef>
              <a:spcAft>
                <a:spcPct val="0"/>
              </a:spcAft>
            </a:pPr>
            <a:r>
              <a:rPr lang="en-US" sz="1100" dirty="0"/>
              <a:t>Cisco Nexus</a:t>
            </a:r>
            <a:r>
              <a:rPr lang="en-US" sz="1100" baseline="30000" dirty="0"/>
              <a:t>®</a:t>
            </a:r>
            <a:r>
              <a:rPr lang="en-US" sz="1100" dirty="0"/>
              <a:t> </a:t>
            </a:r>
            <a:br>
              <a:rPr lang="en-US" sz="1100" dirty="0"/>
            </a:br>
            <a:r>
              <a:rPr lang="en-US" sz="1100" dirty="0"/>
              <a:t>Family Switches</a:t>
            </a:r>
          </a:p>
        </p:txBody>
      </p:sp>
      <p:sp>
        <p:nvSpPr>
          <p:cNvPr id="44" name="TextBox 35"/>
          <p:cNvSpPr txBox="1">
            <a:spLocks noChangeArrowheads="1"/>
          </p:cNvSpPr>
          <p:nvPr/>
        </p:nvSpPr>
        <p:spPr bwMode="auto">
          <a:xfrm>
            <a:off x="4330752" y="5971414"/>
            <a:ext cx="976532" cy="384721"/>
          </a:xfrm>
          <a:prstGeom prst="rect">
            <a:avLst/>
          </a:prstGeom>
          <a:solidFill>
            <a:schemeClr val="accent2">
              <a:lumMod val="50000"/>
            </a:schemeClr>
          </a:solidFill>
          <a:ln w="9525">
            <a:noFill/>
            <a:miter lim="800000"/>
            <a:headEnd/>
            <a:tailEnd/>
          </a:ln>
        </p:spPr>
        <p:txBody>
          <a:bodyPr wrap="square" lIns="0" rIns="0">
            <a:spAutoFit/>
          </a:bodyPr>
          <a:lstStyle/>
          <a:p>
            <a:pPr fontAlgn="base">
              <a:lnSpc>
                <a:spcPct val="95000"/>
              </a:lnSpc>
              <a:spcBef>
                <a:spcPct val="0"/>
              </a:spcBef>
              <a:spcAft>
                <a:spcPct val="0"/>
              </a:spcAft>
            </a:pPr>
            <a:r>
              <a:rPr lang="en-US" sz="1000" dirty="0"/>
              <a:t>NetApp FAS</a:t>
            </a:r>
          </a:p>
          <a:p>
            <a:pPr fontAlgn="base">
              <a:lnSpc>
                <a:spcPct val="95000"/>
              </a:lnSpc>
              <a:spcBef>
                <a:spcPct val="0"/>
              </a:spcBef>
              <a:spcAft>
                <a:spcPct val="0"/>
              </a:spcAft>
            </a:pPr>
            <a:r>
              <a:rPr lang="en-US" sz="1000" dirty="0"/>
              <a:t>Storage Systems</a:t>
            </a:r>
          </a:p>
        </p:txBody>
      </p:sp>
      <p:sp>
        <p:nvSpPr>
          <p:cNvPr id="16" name="Rectangle 15"/>
          <p:cNvSpPr/>
          <p:nvPr/>
        </p:nvSpPr>
        <p:spPr>
          <a:xfrm>
            <a:off x="406294" y="6627168"/>
            <a:ext cx="6040436" cy="230832"/>
          </a:xfrm>
          <a:prstGeom prst="rect">
            <a:avLst/>
          </a:prstGeom>
        </p:spPr>
        <p:txBody>
          <a:bodyPr wrap="none">
            <a:spAutoFit/>
          </a:bodyPr>
          <a:lstStyle/>
          <a:p>
            <a:r>
              <a:rPr lang="en-US" sz="900" dirty="0" smtClean="0"/>
              <a:t>* NetApp 50% </a:t>
            </a:r>
            <a:r>
              <a:rPr lang="en-US" sz="900" dirty="0"/>
              <a:t>Storage Guarantee http://www.netapp.com/us/solutions/infrastructure/virtualization/guarantee.html</a:t>
            </a:r>
          </a:p>
        </p:txBody>
      </p:sp>
      <p:sp>
        <p:nvSpPr>
          <p:cNvPr id="21" name="Content Placeholder 14"/>
          <p:cNvSpPr>
            <a:spLocks noGrp="1"/>
          </p:cNvSpPr>
          <p:nvPr>
            <p:ph idx="1"/>
          </p:nvPr>
        </p:nvSpPr>
        <p:spPr>
          <a:xfrm>
            <a:off x="5947560" y="1146310"/>
            <a:ext cx="5989749" cy="5432256"/>
          </a:xfrm>
        </p:spPr>
        <p:txBody>
          <a:bodyPr wrap="square">
            <a:spAutoFit/>
          </a:bodyPr>
          <a:lstStyle/>
          <a:p>
            <a:pPr marL="242888" indent="-242888">
              <a:lnSpc>
                <a:spcPct val="95000"/>
              </a:lnSpc>
              <a:spcBef>
                <a:spcPts val="900"/>
              </a:spcBef>
            </a:pPr>
            <a:r>
              <a:rPr lang="en-US" sz="1800" dirty="0" err="1" smtClean="0"/>
              <a:t>FlexPod</a:t>
            </a:r>
            <a:r>
              <a:rPr lang="en-US" sz="1800" dirty="0" smtClean="0"/>
              <a:t> with Microsoft Private Cloud, an integrated NetApp and Cisco solution for Microsoft Private Cloud</a:t>
            </a:r>
          </a:p>
          <a:p>
            <a:pPr marL="242888" indent="-242888">
              <a:lnSpc>
                <a:spcPct val="95000"/>
              </a:lnSpc>
              <a:spcBef>
                <a:spcPts val="900"/>
              </a:spcBef>
            </a:pPr>
            <a:r>
              <a:rPr lang="en-US" sz="1800" dirty="0" smtClean="0"/>
              <a:t>First Fast Track 2.0 Validated Design</a:t>
            </a:r>
          </a:p>
          <a:p>
            <a:pPr marL="506413" lvl="1" indent="-206375">
              <a:lnSpc>
                <a:spcPct val="95000"/>
              </a:lnSpc>
              <a:spcBef>
                <a:spcPts val="600"/>
              </a:spcBef>
              <a:buSzPct val="98000"/>
              <a:buFont typeface="Arial" pitchFamily="34" charset="0"/>
              <a:buChar char="−"/>
            </a:pPr>
            <a:r>
              <a:rPr lang="en-US" sz="1600" dirty="0" smtClean="0"/>
              <a:t>Fully integrated with System Center 2012 and the Cloud Services Process Pack</a:t>
            </a:r>
          </a:p>
          <a:p>
            <a:pPr marL="242888" indent="-242888">
              <a:lnSpc>
                <a:spcPct val="95000"/>
              </a:lnSpc>
              <a:spcBef>
                <a:spcPts val="900"/>
              </a:spcBef>
            </a:pPr>
            <a:r>
              <a:rPr lang="en-US" sz="1800" dirty="0" smtClean="0"/>
              <a:t>‘Virtualized</a:t>
            </a:r>
            <a:r>
              <a:rPr lang="en-US" sz="1800" dirty="0"/>
              <a:t>’ hardware through service profiles and stateless computing</a:t>
            </a:r>
          </a:p>
          <a:p>
            <a:pPr marL="242888" indent="-242888">
              <a:lnSpc>
                <a:spcPct val="95000"/>
              </a:lnSpc>
              <a:spcBef>
                <a:spcPts val="900"/>
              </a:spcBef>
            </a:pPr>
            <a:r>
              <a:rPr lang="en-US" sz="1800" dirty="0" smtClean="0"/>
              <a:t>Highly </a:t>
            </a:r>
            <a:r>
              <a:rPr lang="en-US" sz="1800" dirty="0"/>
              <a:t>scalable Hyper-V </a:t>
            </a:r>
            <a:r>
              <a:rPr lang="en-US" sz="1800" dirty="0" smtClean="0"/>
              <a:t>platform</a:t>
            </a:r>
          </a:p>
          <a:p>
            <a:pPr marL="242888" indent="-242888">
              <a:lnSpc>
                <a:spcPct val="95000"/>
              </a:lnSpc>
              <a:spcBef>
                <a:spcPts val="900"/>
              </a:spcBef>
            </a:pPr>
            <a:r>
              <a:rPr lang="en-US" sz="1800" dirty="0" smtClean="0"/>
              <a:t>Virtualization Guarantee.  50% less storage *</a:t>
            </a:r>
            <a:endParaRPr lang="en-US" sz="1800" dirty="0"/>
          </a:p>
          <a:p>
            <a:pPr marL="242888" indent="-242888">
              <a:lnSpc>
                <a:spcPct val="95000"/>
              </a:lnSpc>
              <a:spcBef>
                <a:spcPts val="900"/>
              </a:spcBef>
            </a:pPr>
            <a:r>
              <a:rPr lang="en-US" sz="1800" dirty="0"/>
              <a:t>Accelerates private cloud deployments at reduced risk</a:t>
            </a:r>
          </a:p>
          <a:p>
            <a:pPr marL="190500" indent="-285750">
              <a:lnSpc>
                <a:spcPct val="95000"/>
              </a:lnSpc>
              <a:spcBef>
                <a:spcPts val="600"/>
              </a:spcBef>
              <a:buSzPct val="98000"/>
            </a:pPr>
            <a:r>
              <a:rPr lang="en-US" sz="1800" dirty="0"/>
              <a:t>Modular growth for scaling up and scaling </a:t>
            </a:r>
            <a:r>
              <a:rPr lang="en-US" sz="1800" dirty="0" smtClean="0"/>
              <a:t>out</a:t>
            </a:r>
          </a:p>
          <a:p>
            <a:pPr marL="506413" lvl="1" indent="-206375">
              <a:lnSpc>
                <a:spcPct val="95000"/>
              </a:lnSpc>
              <a:spcBef>
                <a:spcPts val="600"/>
              </a:spcBef>
              <a:buSzPct val="98000"/>
              <a:buFont typeface="Arial" pitchFamily="34" charset="0"/>
              <a:buChar char="−"/>
            </a:pPr>
            <a:r>
              <a:rPr lang="en-US" sz="1600" dirty="0" smtClean="0"/>
              <a:t>All HW Components Shipping NOW</a:t>
            </a:r>
          </a:p>
          <a:p>
            <a:pPr marL="506413" lvl="1" indent="-206375">
              <a:lnSpc>
                <a:spcPct val="95000"/>
              </a:lnSpc>
              <a:spcBef>
                <a:spcPts val="600"/>
              </a:spcBef>
              <a:buSzPct val="98000"/>
              <a:buFont typeface="Arial" pitchFamily="34" charset="0"/>
              <a:buChar char="−"/>
            </a:pPr>
            <a:r>
              <a:rPr lang="en-US" sz="1600" dirty="0" smtClean="0"/>
              <a:t>Reference Implementation Available NOW</a:t>
            </a:r>
          </a:p>
          <a:p>
            <a:pPr marL="168275" indent="-206375">
              <a:lnSpc>
                <a:spcPct val="95000"/>
              </a:lnSpc>
              <a:spcBef>
                <a:spcPts val="600"/>
              </a:spcBef>
              <a:buSzPct val="98000"/>
              <a:buFont typeface="Arial" pitchFamily="34" charset="0"/>
              <a:buChar char="−"/>
            </a:pPr>
            <a:r>
              <a:rPr lang="en-US" sz="1800" dirty="0" smtClean="0"/>
              <a:t>Learn more:</a:t>
            </a:r>
          </a:p>
          <a:p>
            <a:pPr marL="506413" lvl="1" indent="-206375">
              <a:lnSpc>
                <a:spcPct val="95000"/>
              </a:lnSpc>
              <a:spcBef>
                <a:spcPts val="600"/>
              </a:spcBef>
              <a:buSzPct val="98000"/>
              <a:buFont typeface="Arial" pitchFamily="34" charset="0"/>
              <a:buChar char="−"/>
            </a:pPr>
            <a:r>
              <a:rPr lang="en-US" sz="1600" u="sng" dirty="0" smtClean="0">
                <a:hlinkClick r:id="rId8"/>
              </a:rPr>
              <a:t>www.netapp.com/microsoftsolutions</a:t>
            </a:r>
            <a:r>
              <a:rPr lang="en-US" sz="1600" u="sng" dirty="0" smtClean="0"/>
              <a:t> </a:t>
            </a:r>
            <a:endParaRPr lang="en-US" sz="1600" dirty="0"/>
          </a:p>
          <a:p>
            <a:pPr marL="506413" lvl="1" indent="-206375">
              <a:lnSpc>
                <a:spcPct val="95000"/>
              </a:lnSpc>
              <a:spcBef>
                <a:spcPts val="600"/>
              </a:spcBef>
              <a:buSzPct val="98000"/>
              <a:buFont typeface="Arial" pitchFamily="34" charset="0"/>
              <a:buChar char="−"/>
            </a:pPr>
            <a:r>
              <a:rPr lang="en-US" sz="1600" u="sng" dirty="0" smtClean="0">
                <a:hlinkClick r:id="rId9"/>
              </a:rPr>
              <a:t>www.cisco.com/go/microsoft</a:t>
            </a:r>
            <a:r>
              <a:rPr lang="en-US" sz="1600" u="sng" dirty="0" smtClean="0"/>
              <a:t> </a:t>
            </a:r>
          </a:p>
          <a:p>
            <a:pPr marL="300038" lvl="1" indent="0">
              <a:lnSpc>
                <a:spcPct val="95000"/>
              </a:lnSpc>
              <a:spcBef>
                <a:spcPts val="600"/>
              </a:spcBef>
              <a:buSzPct val="98000"/>
              <a:buNone/>
            </a:pPr>
            <a:endParaRPr lang="en-US" sz="1400" dirty="0"/>
          </a:p>
        </p:txBody>
      </p:sp>
    </p:spTree>
    <p:extLst>
      <p:ext uri="{BB962C8B-B14F-4D97-AF65-F5344CB8AC3E}">
        <p14:creationId xmlns:p14="http://schemas.microsoft.com/office/powerpoint/2010/main" val="3970248004"/>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59579" y="190617"/>
            <a:ext cx="10508629" cy="720197"/>
          </a:xfrm>
          <a:noFill/>
          <a:ln w="9525">
            <a:noFill/>
            <a:miter lim="800000"/>
            <a:headEnd/>
            <a:tailEnd/>
          </a:ln>
        </p:spPr>
        <p:txBody>
          <a:bodyPr vert="horz" wrap="square" lIns="0" tIns="0" rIns="0" bIns="0" numCol="1" anchor="ctr" anchorCtr="0" compatLnSpc="1">
            <a:prstTxWarp prst="textNoShape">
              <a:avLst/>
            </a:prstTxWarp>
          </a:bodyPr>
          <a:lstStyle/>
          <a:p>
            <a:pPr>
              <a:lnSpc>
                <a:spcPct val="90000"/>
              </a:lnSpc>
            </a:pPr>
            <a:r>
              <a:rPr lang="en-US" sz="2800" dirty="0" err="1" smtClean="0"/>
              <a:t>FlexPod</a:t>
            </a:r>
            <a:r>
              <a:rPr lang="en-US" sz="2800" dirty="0" smtClean="0"/>
              <a:t> with Microsoft Private Cloud</a:t>
            </a:r>
            <a:br>
              <a:rPr lang="en-US" sz="2800" dirty="0" smtClean="0"/>
            </a:br>
            <a:r>
              <a:rPr lang="en-US" sz="2400" i="1" dirty="0" smtClean="0"/>
              <a:t>Validated with Citrix </a:t>
            </a:r>
            <a:r>
              <a:rPr lang="en-US" sz="2400" i="1" dirty="0" err="1" smtClean="0"/>
              <a:t>XenDesktop</a:t>
            </a:r>
            <a:endParaRPr lang="en-US" sz="3100" dirty="0" smtClean="0"/>
          </a:p>
        </p:txBody>
      </p:sp>
      <p:sp>
        <p:nvSpPr>
          <p:cNvPr id="18435" name="Content Placeholder 14"/>
          <p:cNvSpPr>
            <a:spLocks noGrp="1"/>
          </p:cNvSpPr>
          <p:nvPr>
            <p:ph idx="1"/>
          </p:nvPr>
        </p:nvSpPr>
        <p:spPr>
          <a:xfrm>
            <a:off x="5947560" y="1295400"/>
            <a:ext cx="5989749" cy="5280676"/>
          </a:xfrm>
        </p:spPr>
        <p:txBody>
          <a:bodyPr wrap="square">
            <a:spAutoFit/>
          </a:bodyPr>
          <a:lstStyle/>
          <a:p>
            <a:pPr marL="242888" indent="-242888">
              <a:lnSpc>
                <a:spcPct val="95000"/>
              </a:lnSpc>
              <a:spcBef>
                <a:spcPts val="900"/>
              </a:spcBef>
            </a:pPr>
            <a:r>
              <a:rPr lang="en-US" sz="1600" dirty="0" smtClean="0"/>
              <a:t>Citrix </a:t>
            </a:r>
            <a:r>
              <a:rPr lang="en-US" sz="1600" dirty="0" err="1" smtClean="0"/>
              <a:t>XenDesktop</a:t>
            </a:r>
            <a:r>
              <a:rPr lang="en-US" sz="1600" dirty="0" smtClean="0"/>
              <a:t> is the first validated workload on </a:t>
            </a:r>
            <a:r>
              <a:rPr lang="en-US" sz="1600" dirty="0" err="1" smtClean="0"/>
              <a:t>FlexPod</a:t>
            </a:r>
            <a:r>
              <a:rPr lang="en-US" sz="1600" dirty="0" smtClean="0"/>
              <a:t> with Microsoft Private Cloud</a:t>
            </a:r>
          </a:p>
          <a:p>
            <a:pPr marL="242888" indent="-242888">
              <a:lnSpc>
                <a:spcPct val="95000"/>
              </a:lnSpc>
              <a:spcBef>
                <a:spcPts val="900"/>
              </a:spcBef>
            </a:pPr>
            <a:r>
              <a:rPr lang="en-US" sz="1600" dirty="0" smtClean="0"/>
              <a:t>First Fast Track 2.0 Validated Design</a:t>
            </a:r>
          </a:p>
          <a:p>
            <a:pPr marL="506413" lvl="1" indent="-206375">
              <a:lnSpc>
                <a:spcPct val="95000"/>
              </a:lnSpc>
              <a:spcBef>
                <a:spcPts val="600"/>
              </a:spcBef>
              <a:buSzPct val="98000"/>
              <a:buFont typeface="Arial" pitchFamily="34" charset="0"/>
              <a:buChar char="−"/>
            </a:pPr>
            <a:r>
              <a:rPr lang="en-US" sz="1400" dirty="0" smtClean="0"/>
              <a:t>Fully integrated with Microsoft System Center 2012 and Citrix XenDesktop 5.6 </a:t>
            </a:r>
          </a:p>
          <a:p>
            <a:pPr marL="506413" lvl="1" indent="-206375">
              <a:lnSpc>
                <a:spcPct val="95000"/>
              </a:lnSpc>
              <a:spcBef>
                <a:spcPts val="600"/>
              </a:spcBef>
              <a:buSzPct val="98000"/>
              <a:buFont typeface="Arial" pitchFamily="34" charset="0"/>
              <a:buChar char="−"/>
            </a:pPr>
            <a:r>
              <a:rPr lang="en-US" sz="1400" dirty="0" smtClean="0"/>
              <a:t>Validated to run 2000 virtual desktops</a:t>
            </a:r>
          </a:p>
          <a:p>
            <a:pPr marL="506413" lvl="1" indent="-206375">
              <a:lnSpc>
                <a:spcPct val="95000"/>
              </a:lnSpc>
              <a:spcBef>
                <a:spcPts val="600"/>
              </a:spcBef>
              <a:buSzPct val="98000"/>
              <a:buFont typeface="Arial" pitchFamily="34" charset="0"/>
              <a:buChar char="−"/>
            </a:pPr>
            <a:r>
              <a:rPr lang="en-US" sz="1400" dirty="0" smtClean="0"/>
              <a:t>Highly scalable VDI solution</a:t>
            </a:r>
          </a:p>
          <a:p>
            <a:pPr marL="506413" lvl="1" indent="-206375">
              <a:lnSpc>
                <a:spcPct val="95000"/>
              </a:lnSpc>
              <a:spcBef>
                <a:spcPts val="600"/>
              </a:spcBef>
              <a:buSzPct val="98000"/>
              <a:buFont typeface="Arial" pitchFamily="34" charset="0"/>
              <a:buChar char="−"/>
            </a:pPr>
            <a:r>
              <a:rPr lang="en-US" sz="1400" dirty="0" smtClean="0"/>
              <a:t>Virtualization Guarantee.  Save 50% less storage*</a:t>
            </a:r>
          </a:p>
          <a:p>
            <a:pPr marL="242888" indent="-242888">
              <a:lnSpc>
                <a:spcPct val="95000"/>
              </a:lnSpc>
              <a:spcBef>
                <a:spcPts val="900"/>
              </a:spcBef>
            </a:pPr>
            <a:r>
              <a:rPr lang="en-US" sz="1600" dirty="0" smtClean="0"/>
              <a:t>Accelerates VDI deployments at reduced risk</a:t>
            </a:r>
          </a:p>
          <a:p>
            <a:pPr marL="506413" lvl="1" indent="-206375">
              <a:lnSpc>
                <a:spcPct val="95000"/>
              </a:lnSpc>
              <a:spcBef>
                <a:spcPts val="600"/>
              </a:spcBef>
              <a:buSzPct val="98000"/>
              <a:buFont typeface="Arial" pitchFamily="34" charset="0"/>
              <a:buChar char="−"/>
            </a:pPr>
            <a:r>
              <a:rPr lang="en-US" sz="1400" dirty="0" smtClean="0"/>
              <a:t>Provision and manage large VDI environments quickly and efficiently.</a:t>
            </a:r>
          </a:p>
          <a:p>
            <a:pPr marL="506413" lvl="1" indent="-206375">
              <a:lnSpc>
                <a:spcPct val="95000"/>
              </a:lnSpc>
              <a:spcBef>
                <a:spcPts val="600"/>
              </a:spcBef>
              <a:buSzPct val="98000"/>
              <a:buFont typeface="Arial" pitchFamily="34" charset="0"/>
              <a:buChar char="−"/>
            </a:pPr>
            <a:r>
              <a:rPr lang="en-US" sz="1400" dirty="0" smtClean="0"/>
              <a:t>Provision 2,000 VMs 25 times faster than traditional SAN</a:t>
            </a:r>
          </a:p>
          <a:p>
            <a:pPr marL="506413" lvl="1" indent="-206375">
              <a:lnSpc>
                <a:spcPct val="95000"/>
              </a:lnSpc>
              <a:spcBef>
                <a:spcPts val="600"/>
              </a:spcBef>
              <a:buSzPct val="98000"/>
              <a:buFont typeface="Arial" pitchFamily="34" charset="0"/>
              <a:buChar char="−"/>
            </a:pPr>
            <a:r>
              <a:rPr lang="en-US" sz="1400" dirty="0" smtClean="0"/>
              <a:t>All HW Components Shipping NOW</a:t>
            </a:r>
          </a:p>
          <a:p>
            <a:pPr marL="506413" lvl="1" indent="-206375">
              <a:lnSpc>
                <a:spcPct val="95000"/>
              </a:lnSpc>
              <a:spcBef>
                <a:spcPts val="600"/>
              </a:spcBef>
              <a:buSzPct val="98000"/>
              <a:buFont typeface="Arial" pitchFamily="34" charset="0"/>
              <a:buChar char="−"/>
            </a:pPr>
            <a:r>
              <a:rPr lang="en-US" sz="1400" dirty="0" smtClean="0"/>
              <a:t>Cisco Validated Design Available NOW</a:t>
            </a:r>
          </a:p>
          <a:p>
            <a:pPr marL="111125" indent="-206375">
              <a:lnSpc>
                <a:spcPct val="95000"/>
              </a:lnSpc>
              <a:spcBef>
                <a:spcPts val="600"/>
              </a:spcBef>
              <a:buSzPct val="98000"/>
              <a:buFont typeface="Arial" pitchFamily="34" charset="0"/>
              <a:buChar char="−"/>
            </a:pPr>
            <a:r>
              <a:rPr lang="en-US" sz="1800" dirty="0" smtClean="0"/>
              <a:t>Learn more:</a:t>
            </a:r>
          </a:p>
          <a:p>
            <a:pPr marL="506413" lvl="1" indent="-206375">
              <a:lnSpc>
                <a:spcPct val="95000"/>
              </a:lnSpc>
              <a:spcBef>
                <a:spcPts val="600"/>
              </a:spcBef>
              <a:buSzPct val="98000"/>
              <a:buFont typeface="Arial" pitchFamily="34" charset="0"/>
              <a:buChar char="−"/>
            </a:pPr>
            <a:r>
              <a:rPr lang="en-US" sz="1400" dirty="0" smtClean="0"/>
              <a:t>Visit NetApp at Booth 221 at MMS or </a:t>
            </a:r>
            <a:r>
              <a:rPr lang="en-US" sz="1400" u="sng" dirty="0" smtClean="0">
                <a:hlinkClick r:id="rId3"/>
              </a:rPr>
              <a:t>www.netapp.com/microsoftsolutions</a:t>
            </a:r>
            <a:r>
              <a:rPr lang="en-US" sz="1400" u="sng" dirty="0" smtClean="0"/>
              <a:t> </a:t>
            </a:r>
            <a:endParaRPr lang="en-US" sz="1400" dirty="0" smtClean="0"/>
          </a:p>
          <a:p>
            <a:pPr marL="506413" lvl="1" indent="-206375">
              <a:lnSpc>
                <a:spcPct val="95000"/>
              </a:lnSpc>
              <a:spcBef>
                <a:spcPts val="600"/>
              </a:spcBef>
              <a:buSzPct val="98000"/>
              <a:buFont typeface="Arial" pitchFamily="34" charset="0"/>
              <a:buChar char="−"/>
            </a:pPr>
            <a:r>
              <a:rPr lang="en-US" sz="1400" u="sng" dirty="0" smtClean="0">
                <a:hlinkClick r:id="rId4"/>
              </a:rPr>
              <a:t>www.cisco.com/go/microsoft</a:t>
            </a:r>
            <a:r>
              <a:rPr lang="en-US" sz="1400" u="sng" dirty="0" smtClean="0"/>
              <a:t> </a:t>
            </a:r>
          </a:p>
          <a:p>
            <a:pPr marL="506413" lvl="1" indent="-206375">
              <a:lnSpc>
                <a:spcPct val="95000"/>
              </a:lnSpc>
              <a:spcBef>
                <a:spcPts val="600"/>
              </a:spcBef>
              <a:buSzPct val="98000"/>
              <a:buFont typeface="Arial" pitchFamily="34" charset="0"/>
              <a:buChar char="−"/>
            </a:pPr>
            <a:r>
              <a:rPr lang="en-US" sz="1400" dirty="0" smtClean="0">
                <a:hlinkClick r:id="rId5"/>
              </a:rPr>
              <a:t>www.citrix.com/microsoft</a:t>
            </a:r>
            <a:endParaRPr lang="en-US" sz="1400" dirty="0" smtClean="0"/>
          </a:p>
          <a:p>
            <a:pPr marL="506413" lvl="1" indent="-206375">
              <a:lnSpc>
                <a:spcPct val="95000"/>
              </a:lnSpc>
              <a:spcBef>
                <a:spcPts val="600"/>
              </a:spcBef>
              <a:buSzPct val="98000"/>
              <a:buFont typeface="Arial" pitchFamily="34" charset="0"/>
              <a:buChar char="−"/>
            </a:pPr>
            <a:endParaRPr lang="en-US" sz="1300" dirty="0"/>
          </a:p>
        </p:txBody>
      </p:sp>
      <p:sp>
        <p:nvSpPr>
          <p:cNvPr id="18436" name="Slide Number Placeholder 2"/>
          <p:cNvSpPr>
            <a:spLocks noGrp="1"/>
          </p:cNvSpPr>
          <p:nvPr>
            <p:ph type="sldNum" sz="quarter" idx="4294967295"/>
          </p:nvPr>
        </p:nvSpPr>
        <p:spPr>
          <a:xfrm>
            <a:off x="10940613" y="6539817"/>
            <a:ext cx="914162" cy="228600"/>
          </a:xfrm>
          <a:prstGeom prst="rect">
            <a:avLst/>
          </a:prstGeom>
          <a:noFill/>
        </p:spPr>
        <p:txBody>
          <a:bodyPr/>
          <a:lstStyle/>
          <a:p>
            <a:fld id="{A892C381-6C93-4D41-A272-42BF5009BBDB}" type="slidenum">
              <a:rPr lang="en-US" smtClean="0">
                <a:solidFill>
                  <a:srgbClr val="000000"/>
                </a:solidFill>
                <a:ea typeface="ＭＳ Ｐゴシック" pitchFamily="34" charset="-128"/>
                <a:cs typeface="Arial" charset="0"/>
              </a:rPr>
              <a:pPr/>
              <a:t>28</a:t>
            </a:fld>
            <a:endParaRPr lang="en-US" smtClean="0">
              <a:solidFill>
                <a:srgbClr val="000000"/>
              </a:solidFill>
              <a:ea typeface="ＭＳ Ｐゴシック" pitchFamily="34" charset="-128"/>
              <a:cs typeface="Arial"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8396" y="152401"/>
            <a:ext cx="940487" cy="76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descr="data:image/jpeg;base64,/9j/4AAQSkZJRgABAQAAAQABAAD/2wCEAAkGBhQSERUUEBQUFBUVGBgYFRcVFBgfHRofGhwdGxgaGBweHTIfICAjIB8XHzsgJCcpMSwyGCAxNTAtNSYrLSkBCQoKDQwOGg8PGiwkHiQuKSk1LyksNTUqMys0NTU1NTU1LzUpKiksKSksLTU1KTU1NjEvNS8pLTA1KSs1KS01Kf/AABEIAEcAfAMBIgACEQEDEQH/xAAcAAADAQEAAwEAAAAAAAAAAAAABgcFBAIDCAH/xABCEAACAQMCBAQBBwcLBQAAAAABAgMABBESIQUGMUEHE1FhcRQiIzJCgZE1cnOxwtHwFSQzNFNik6GyweEXQ1KCkv/EABgBAQEBAQEAAAAAAAAAAAAAAAABAwQC/8QAIxEBAAIBAQgDAAAAAAAAAAAAAAERAlETITFBccHh8AMSof/aAAwDAQACEQMRAD8AuNFfhNKnEvE6yhbTraUjr5S6h/8AXQ/caBsqb89eI01vcmC2CDRpLsy5ySM4AzsMEe/+7NwTn60umCRyaXOwSQaSfZc7E+wNK/iHY8Pa5BuJpYZiqltEZYMNwpO2M7Yz7CqG7k7mT5bbCUrpYEo4HTUMfV9iCD99blJ3DeY7Cxs4PLZxFJrKEoxZiD89m265/wCK8/8AqnYf2j/4T/uqBuopb4X4g2dxKkUTsXckKDGw6AnqR6A1zyeKFiCQZHyCQfon7HB7UDZRS1ZeI1jKwUThSdhrVlH4kY/GmGacKpdvqqCx+AGTQeyilrhviHZzypFE7F3OFBjYds9SK6ON86W1pII7hnViNQ+jYgj2IGKDdorL4FzLBeKzW76ghwwIIIzuNj2Pr7GsiXxPsFYgyk4JGRGxG3cHG496BrorPPG4xGkh1AOAVDKQcHoSD0+//Y13JICMjoaCceLnMrIEtIyRrXXKR3XOFT4Egk/AeppW5T8PZb5DKHWKPJUMQSWI66QOw6ZzXd4u2DJerIfqyxjB902Yf5qf/ambwz5pg+SJBJIkckRYYZgNQJyGBOx64x7VRgWfhROt3GshV4M6mkUkbKR80jqGbbp7nO1cni0P5+P0KfraqbHzlatcrbJKryMDgqcrkb6dQ21EZ2HoamXi3/Xx+iT9bUG5wvkv+UOG2f0vleWJfsas6nP94Y6VPeP8M+TXEsOrX5bY1YxnbPTJx+NWjw4/JsHwf/W1STn38oXX55/UKIfuUPDbyZLe688tgB9HlY+uhGNWvtq9O1S+VNU5B6GUg/e+K+huCf1aD9FH/pFfO9ypMrgZyZGxjrnUcYoGPxA5SjsZIxC7MJAx0vglcEdwBkHPp2p/5Nu3k4Nl8krHMgJ7hdQX8Bt91SKxRXnRbqR0QtiRzuy+51eh9em+x6VemsI4LFooRiNIWC75yNJ3z3J6596Ki3IH5Qtvz/2TVc555VF7bEKB5yZaI+/dT7N0/A9qkfIH5Qtvz/2TVm5q5kSyt2lbBbpGn/k3YfDuT6CghVjxWa281I2MZkUxSgjfGdx7Ebj2yaZfDfk75VL50y5giPQ9HYbhfcDqfuHc0q3M0k7yStl2OZJGA2GSBk46DJA/CqL4Tc09bOUgdWhPr3ZP2h9/oKIoHEOEpNjV29s9M4PxGTj411xRBRgfx3JNedFRWTzNy3HewGKXIOco46q3Yj19CO4NSPifhlexNhYxMvZo2H+YYgirlRQRvlzwwu2kR5f5sEZWByC+xyNIGQD7k/j0rY8QuSrq6uxJAisnlouS6jcFs7H4iqZRVGHyXwyS3soopgFdQ2oAg9WJG49iKnvNnh9ez3c8kUalHYlSZFGRgdjVeoqDl4XAUgiRtmVEU/EKAakC+G195+vyl0+bq/pV6a8/qq00UEw558N5ZbkzWSKRJkyKWAw3cjPZuvxz61t8o8Pvo7SS2u4xgRsIGEinqCAhx6dj6bdhTpWbzJNKlpO1v/SiNimOucdvegmnKPh/eQXkEksahEbLESKcbEdBXv5w5X4lfXBcxKI1ysSeamy+p3+s3U/cO1KnKN9OL6EwM7O7gNuTrBPz9fqMZOT0xmvoGqFXk/klLa0aOZQ0k6/T/Ag/MB9Fyd/Uk0gy+GV/DMTbgEI+YpBIoOxyrYPQ+3x7VaKKg5eGSyNEhnQRyY+eoIIB74I7d66qKKApD4pzDLwy8drppJrOcFoj1MTgE+WPY9s+3oafKnl5wyTjM7+b5kNnBqWLYqZJCMeZg/ZHb/k1Jb/DVz9uHP3Vp8vcQmjt5r/iMjIrjWkP2Yk+yAMZLNt+I9TXu4f4gJJLEktvc24nOIZJkAVyfqgEHYntnrmluWK6uOHXPD5kc3Nvp0Ng4mRWBUqx2LY999vfHFw2ximlt0jt+JPIHRpRcTSrHDpIJbLAg43wNs9KlttnjNzl+acjVc+JKK86Ja3Mpt2ZZDGqkAL9snVsOu3XY1zc1cdaePh7Wc8kKXU6qWTAbSwxuD3B/VXt5ZtWB4qSjDXPKVyp+cNG2PUdelLaq0XD+EO0cp8mfXIqxsWABYn5uM0McML3R7Tb41FecNQXIu5LmJWUTRzKv1WYLlSOhBI/jatvi/OqRSiGKGe5lKCQpAoOlT0LEkAZ9P3il/mLjr8TiFpaW9wPNZPNkliZFRFYMdz3OBt8a4OYuCiDiMstwl4beZI9ElozgqUQIVkCfm5GfX44dCMIyr78d/bybG8QbYWhucSYD+UYtH0gk/syvr3/AIxX5Y85CfzoWintp0iaQJMoBK42ZSCQcHFK0PBwOHTN/J9w6Szq5SSdjOVH/fHzNQb+7vnJ3x18eWUl8+RbZrx7TyJNfytMFWwdKxkjJ3xsO33UuTZYVNO7lPj8UUFp9EZ725Ul/LVNeNRzJI2wC7ffiurgPNsjcQvVnSZIowmNenTAEQk6sH7e7DGdsUvcpcPl4ctrdhJHjuF8q6TQS0Z1HQ4GNQUY6fvGNS8tHe84pb6JA15GnkPoOg6Yd8v0G4xS5XLDC8q4eezVi8ToTpd4LmO3dtKXDxgRk9AeuQOu+Ox9K6OLc/LDdNapb3E8qqrARKpyCMk9dsbdfWla+4pLccOThyWdwtxpjifXEQiaNIL6+mNgfv8AhnpfjIsuMTl4pZV+TwoWijLsuAMZA7NjHxApabLHTXdfQ7cvcwx3kPmw6hglWVxhlYdVYetalKnh/ZSBbmeaNojdTvKsbDBVSABqHYnrTXVhy/JERlMQKKKKrwKKKKAooooCiiigKKKKAooooCsu24AqXct0GYtKiIV2wAnQjvX5RRYmY4NWiiiiP//Z"/>
          <p:cNvSpPr>
            <a:spLocks noChangeAspect="1" noChangeArrowheads="1"/>
          </p:cNvSpPr>
          <p:nvPr/>
        </p:nvSpPr>
        <p:spPr bwMode="auto">
          <a:xfrm>
            <a:off x="84645" y="-328613"/>
            <a:ext cx="1574390" cy="676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539164" y="1176842"/>
            <a:ext cx="5021851" cy="5308965"/>
            <a:chOff x="539161" y="1244234"/>
            <a:chExt cx="5023439" cy="6308471"/>
          </a:xfrm>
          <a:solidFill>
            <a:schemeClr val="accent2">
              <a:lumMod val="50000"/>
            </a:schemeClr>
          </a:solidFill>
        </p:grpSpPr>
        <p:sp>
          <p:nvSpPr>
            <p:cNvPr id="48"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49" name="Rectangle 48"/>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50" name="Picture 2" descr="C:\Users\v-mikoma\Desktop\WS08R2-HyperV_h_rgb_r.png"/>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70808" y="3105488"/>
              <a:ext cx="4041199" cy="866508"/>
            </a:xfrm>
            <a:prstGeom prst="rect">
              <a:avLst/>
            </a:prstGeom>
            <a:grpFill/>
            <a:extLst/>
          </p:spPr>
        </p:pic>
        <p:pic>
          <p:nvPicPr>
            <p:cNvPr id="51" name="Picture 3" descr="\\eventsql\dvd\Online_ART\DVD_ART36\Logos\System Center\System Center generic brand Grid h r.png"/>
            <p:cNvPicPr>
              <a:picLocks noChangeAspect="1" noChangeArrowheads="1"/>
            </p:cNvPicPr>
            <p:nvPr/>
          </p:nvPicPr>
          <p:blipFill>
            <a:blip r:embed="rId8" cstate="print"/>
            <a:stretch>
              <a:fillRect/>
            </a:stretch>
          </p:blipFill>
          <p:spPr bwMode="auto">
            <a:xfrm>
              <a:off x="831444" y="2200028"/>
              <a:ext cx="3503920" cy="791135"/>
            </a:xfrm>
            <a:prstGeom prst="rect">
              <a:avLst/>
            </a:prstGeom>
            <a:grpFill/>
          </p:spPr>
        </p:pic>
      </p:grpSp>
      <p:sp>
        <p:nvSpPr>
          <p:cNvPr id="52" name="TextBox 33"/>
          <p:cNvSpPr txBox="1">
            <a:spLocks noChangeArrowheads="1"/>
          </p:cNvSpPr>
          <p:nvPr/>
        </p:nvSpPr>
        <p:spPr bwMode="auto">
          <a:xfrm>
            <a:off x="3043758" y="3582177"/>
            <a:ext cx="2366666" cy="501676"/>
          </a:xfrm>
          <a:prstGeom prst="rect">
            <a:avLst/>
          </a:prstGeom>
          <a:solidFill>
            <a:schemeClr val="accent2">
              <a:lumMod val="50000"/>
            </a:schemeClr>
          </a:solidFill>
          <a:ln w="9525">
            <a:noFill/>
            <a:miter lim="800000"/>
            <a:headEnd/>
            <a:tailEnd/>
          </a:ln>
        </p:spPr>
        <p:txBody>
          <a:bodyPr wrap="square" lIns="0" rIns="0">
            <a:spAutoFit/>
          </a:bodyPr>
          <a:lstStyle/>
          <a:p>
            <a:pPr fontAlgn="base">
              <a:lnSpc>
                <a:spcPct val="95000"/>
              </a:lnSpc>
              <a:spcBef>
                <a:spcPct val="0"/>
              </a:spcBef>
              <a:spcAft>
                <a:spcPct val="0"/>
              </a:spcAft>
              <a:defRPr/>
            </a:pPr>
            <a:r>
              <a:rPr lang="en-US" sz="1400" dirty="0">
                <a:ea typeface="Arial" pitchFamily="-112" charset="0"/>
                <a:cs typeface="Arial" pitchFamily="-112" charset="0"/>
              </a:rPr>
              <a:t>Cisco</a:t>
            </a:r>
            <a:r>
              <a:rPr lang="en-US" sz="1000" baseline="70000" dirty="0"/>
              <a:t>®</a:t>
            </a:r>
            <a:r>
              <a:rPr lang="en-US" sz="1400" dirty="0">
                <a:ea typeface="Arial" pitchFamily="-112" charset="0"/>
                <a:cs typeface="Arial" pitchFamily="-112" charset="0"/>
              </a:rPr>
              <a:t> UCS B-Series Blade Servers and UCS Manager</a:t>
            </a:r>
          </a:p>
        </p:txBody>
      </p:sp>
      <p:sp>
        <p:nvSpPr>
          <p:cNvPr id="53" name="TextBox 34"/>
          <p:cNvSpPr txBox="1">
            <a:spLocks noChangeArrowheads="1"/>
          </p:cNvSpPr>
          <p:nvPr/>
        </p:nvSpPr>
        <p:spPr bwMode="auto">
          <a:xfrm>
            <a:off x="3043758" y="4422067"/>
            <a:ext cx="2067664" cy="501676"/>
          </a:xfrm>
          <a:prstGeom prst="rect">
            <a:avLst/>
          </a:prstGeom>
          <a:solidFill>
            <a:schemeClr val="accent2">
              <a:lumMod val="50000"/>
            </a:schemeClr>
          </a:solidFill>
          <a:ln w="9525">
            <a:noFill/>
            <a:miter lim="800000"/>
            <a:headEnd/>
            <a:tailEnd/>
          </a:ln>
        </p:spPr>
        <p:txBody>
          <a:bodyPr wrap="square" lIns="0" rIns="0">
            <a:spAutoFit/>
          </a:bodyPr>
          <a:lstStyle/>
          <a:p>
            <a:pPr fontAlgn="base">
              <a:lnSpc>
                <a:spcPct val="95000"/>
              </a:lnSpc>
              <a:spcBef>
                <a:spcPct val="0"/>
              </a:spcBef>
              <a:spcAft>
                <a:spcPct val="0"/>
              </a:spcAft>
            </a:pPr>
            <a:r>
              <a:rPr lang="en-US" sz="1400" dirty="0"/>
              <a:t>Cisco Nexus</a:t>
            </a:r>
            <a:r>
              <a:rPr lang="en-US" sz="1400" baseline="30000" dirty="0"/>
              <a:t>®</a:t>
            </a:r>
            <a:r>
              <a:rPr lang="en-US" sz="1400" dirty="0"/>
              <a:t> </a:t>
            </a:r>
            <a:br>
              <a:rPr lang="en-US" sz="1400" dirty="0"/>
            </a:br>
            <a:r>
              <a:rPr lang="en-US" sz="1400" dirty="0"/>
              <a:t>Family Switches</a:t>
            </a:r>
          </a:p>
        </p:txBody>
      </p:sp>
      <p:sp>
        <p:nvSpPr>
          <p:cNvPr id="54" name="TextBox 35"/>
          <p:cNvSpPr txBox="1">
            <a:spLocks noChangeArrowheads="1"/>
          </p:cNvSpPr>
          <p:nvPr/>
        </p:nvSpPr>
        <p:spPr bwMode="auto">
          <a:xfrm>
            <a:off x="3043758" y="5447115"/>
            <a:ext cx="2105292" cy="501676"/>
          </a:xfrm>
          <a:prstGeom prst="rect">
            <a:avLst/>
          </a:prstGeom>
          <a:solidFill>
            <a:schemeClr val="accent2">
              <a:lumMod val="50000"/>
            </a:schemeClr>
          </a:solidFill>
          <a:ln w="9525">
            <a:noFill/>
            <a:miter lim="800000"/>
            <a:headEnd/>
            <a:tailEnd/>
          </a:ln>
        </p:spPr>
        <p:txBody>
          <a:bodyPr wrap="square" lIns="0" rIns="0">
            <a:spAutoFit/>
          </a:bodyPr>
          <a:lstStyle/>
          <a:p>
            <a:pPr fontAlgn="base">
              <a:lnSpc>
                <a:spcPct val="95000"/>
              </a:lnSpc>
              <a:spcBef>
                <a:spcPct val="0"/>
              </a:spcBef>
              <a:spcAft>
                <a:spcPct val="0"/>
              </a:spcAft>
            </a:pPr>
            <a:r>
              <a:rPr lang="en-US" sz="1400" dirty="0"/>
              <a:t>NetApp FAS</a:t>
            </a:r>
          </a:p>
          <a:p>
            <a:pPr fontAlgn="base">
              <a:lnSpc>
                <a:spcPct val="95000"/>
              </a:lnSpc>
              <a:spcBef>
                <a:spcPct val="0"/>
              </a:spcBef>
              <a:spcAft>
                <a:spcPct val="0"/>
              </a:spcAft>
            </a:pPr>
            <a:r>
              <a:rPr lang="en-US" sz="1400" dirty="0"/>
              <a:t>Storage Systems</a:t>
            </a:r>
          </a:p>
        </p:txBody>
      </p:sp>
      <p:pic>
        <p:nvPicPr>
          <p:cNvPr id="55" name="Picture 18" descr="CiscoUCS-Bseries"/>
          <p:cNvPicPr>
            <a:picLocks noChangeAspect="1" noChangeArrowheads="1"/>
          </p:cNvPicPr>
          <p:nvPr/>
        </p:nvPicPr>
        <p:blipFill>
          <a:blip r:embed="rId9" cstate="print"/>
          <a:srcRect/>
          <a:stretch>
            <a:fillRect/>
          </a:stretch>
        </p:blipFill>
        <p:spPr bwMode="auto">
          <a:xfrm>
            <a:off x="846743" y="3581401"/>
            <a:ext cx="2023345" cy="808943"/>
          </a:xfrm>
          <a:prstGeom prst="rect">
            <a:avLst/>
          </a:prstGeom>
          <a:solidFill>
            <a:schemeClr val="accent2">
              <a:lumMod val="50000"/>
            </a:schemeClr>
          </a:solidFill>
          <a:ln w="9525">
            <a:noFill/>
            <a:miter lim="800000"/>
            <a:headEnd/>
            <a:tailEnd/>
          </a:ln>
        </p:spPr>
      </p:pic>
      <p:pic>
        <p:nvPicPr>
          <p:cNvPr id="56" name="Picture 19" descr="CiscoNexus5020"/>
          <p:cNvPicPr>
            <a:picLocks noChangeAspect="1" noChangeArrowheads="1"/>
          </p:cNvPicPr>
          <p:nvPr/>
        </p:nvPicPr>
        <p:blipFill>
          <a:blip r:embed="rId10" cstate="print"/>
          <a:srcRect/>
          <a:stretch>
            <a:fillRect/>
          </a:stretch>
        </p:blipFill>
        <p:spPr bwMode="auto">
          <a:xfrm>
            <a:off x="914798" y="4470634"/>
            <a:ext cx="1955291" cy="439737"/>
          </a:xfrm>
          <a:prstGeom prst="rect">
            <a:avLst/>
          </a:prstGeom>
          <a:solidFill>
            <a:schemeClr val="accent2">
              <a:lumMod val="50000"/>
            </a:schemeClr>
          </a:solidFill>
          <a:ln w="9525">
            <a:noFill/>
            <a:miter lim="800000"/>
            <a:headEnd/>
            <a:tailEnd/>
          </a:ln>
        </p:spPr>
      </p:pic>
      <p:grpSp>
        <p:nvGrpSpPr>
          <p:cNvPr id="57" name="Group 56"/>
          <p:cNvGrpSpPr/>
          <p:nvPr/>
        </p:nvGrpSpPr>
        <p:grpSpPr>
          <a:xfrm>
            <a:off x="970674" y="4999943"/>
            <a:ext cx="1883048" cy="1404322"/>
            <a:chOff x="728195" y="4819043"/>
            <a:chExt cx="1412654" cy="1404322"/>
          </a:xfrm>
        </p:grpSpPr>
        <p:pic>
          <p:nvPicPr>
            <p:cNvPr id="58" name="Picture 23" descr="FAS2050_4_shelves"/>
            <p:cNvPicPr>
              <a:picLocks noChangeAspect="1" noChangeArrowheads="1"/>
            </p:cNvPicPr>
            <p:nvPr/>
          </p:nvPicPr>
          <p:blipFill>
            <a:blip r:embed="rId11" cstate="print"/>
            <a:srcRect l="10367" t="38442" r="6263" b="3787"/>
            <a:stretch>
              <a:fillRect/>
            </a:stretch>
          </p:blipFill>
          <p:spPr bwMode="auto">
            <a:xfrm>
              <a:off x="749860" y="4991973"/>
              <a:ext cx="1390989" cy="1231392"/>
            </a:xfrm>
            <a:prstGeom prst="rect">
              <a:avLst/>
            </a:prstGeom>
            <a:solidFill>
              <a:schemeClr val="accent2">
                <a:lumMod val="50000"/>
              </a:schemeClr>
            </a:solidFill>
            <a:ln w="9525">
              <a:noFill/>
              <a:miter lim="800000"/>
              <a:headEnd/>
              <a:tailEnd/>
            </a:ln>
          </p:spPr>
        </p:pic>
        <p:pic>
          <p:nvPicPr>
            <p:cNvPr id="59" name="Picture 24" descr="FAS3100"/>
            <p:cNvPicPr>
              <a:picLocks noChangeAspect="1" noChangeArrowheads="1"/>
            </p:cNvPicPr>
            <p:nvPr/>
          </p:nvPicPr>
          <p:blipFill>
            <a:blip r:embed="rId12" cstate="print"/>
            <a:srcRect/>
            <a:stretch>
              <a:fillRect/>
            </a:stretch>
          </p:blipFill>
          <p:spPr bwMode="auto">
            <a:xfrm>
              <a:off x="728195" y="4819043"/>
              <a:ext cx="1412654" cy="788626"/>
            </a:xfrm>
            <a:prstGeom prst="rect">
              <a:avLst/>
            </a:prstGeom>
            <a:noFill/>
            <a:ln w="9525">
              <a:noFill/>
              <a:miter lim="800000"/>
              <a:headEnd/>
              <a:tailEnd/>
            </a:ln>
          </p:spPr>
        </p:pic>
      </p:grpSp>
      <p:pic>
        <p:nvPicPr>
          <p:cNvPr id="60" name="Picture 6" descr="Citrix XenDeskt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1354" y="1295401"/>
            <a:ext cx="1345849" cy="57472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Cisco Logo.jpg"/>
          <p:cNvPicPr>
            <a:picLocks noChangeAspect="1"/>
          </p:cNvPicPr>
          <p:nvPr/>
        </p:nvPicPr>
        <p:blipFill>
          <a:blip r:embed="rId14" cstate="print"/>
          <a:stretch>
            <a:fillRect/>
          </a:stretch>
        </p:blipFill>
        <p:spPr>
          <a:xfrm>
            <a:off x="10258928" y="152401"/>
            <a:ext cx="1714054" cy="634365"/>
          </a:xfrm>
          <a:prstGeom prst="rect">
            <a:avLst/>
          </a:prstGeom>
        </p:spPr>
      </p:pic>
      <p:sp>
        <p:nvSpPr>
          <p:cNvPr id="2" name="Rectangle 1"/>
          <p:cNvSpPr/>
          <p:nvPr/>
        </p:nvSpPr>
        <p:spPr>
          <a:xfrm>
            <a:off x="406294" y="6627168"/>
            <a:ext cx="6040436" cy="230832"/>
          </a:xfrm>
          <a:prstGeom prst="rect">
            <a:avLst/>
          </a:prstGeom>
        </p:spPr>
        <p:txBody>
          <a:bodyPr wrap="none">
            <a:spAutoFit/>
          </a:bodyPr>
          <a:lstStyle/>
          <a:p>
            <a:r>
              <a:rPr lang="en-US" sz="900" dirty="0" smtClean="0"/>
              <a:t>* NetApp 50% </a:t>
            </a:r>
            <a:r>
              <a:rPr lang="en-US" sz="900" dirty="0"/>
              <a:t>Storage Guarantee http://www.netapp.com/us/solutions/infrastructure/virtualization/guarantee.html</a:t>
            </a:r>
          </a:p>
        </p:txBody>
      </p:sp>
    </p:spTree>
    <p:extLst>
      <p:ext uri="{BB962C8B-B14F-4D97-AF65-F5344CB8AC3E}">
        <p14:creationId xmlns:p14="http://schemas.microsoft.com/office/powerpoint/2010/main" val="2039106138"/>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Fujitsu Fast Track Solution</a:t>
            </a:r>
            <a:endParaRPr lang="en-US" dirty="0"/>
          </a:p>
        </p:txBody>
      </p:sp>
      <p:sp>
        <p:nvSpPr>
          <p:cNvPr id="3" name="Text Placeholder 2"/>
          <p:cNvSpPr>
            <a:spLocks noGrp="1"/>
          </p:cNvSpPr>
          <p:nvPr>
            <p:ph type="body" sz="quarter" idx="10"/>
          </p:nvPr>
        </p:nvSpPr>
        <p:spPr>
          <a:xfrm>
            <a:off x="6094412" y="1244235"/>
            <a:ext cx="5573713" cy="4247317"/>
          </a:xfrm>
        </p:spPr>
        <p:txBody>
          <a:bodyPr/>
          <a:lstStyle/>
          <a:p>
            <a:r>
              <a:rPr lang="en-US" sz="2400" dirty="0" smtClean="0"/>
              <a:t>Efficient management of server, network and storage resources with best of breed platform</a:t>
            </a:r>
          </a:p>
          <a:p>
            <a:pPr marL="0" indent="0">
              <a:spcBef>
                <a:spcPts val="1800"/>
              </a:spcBef>
              <a:buNone/>
            </a:pPr>
            <a:endParaRPr lang="en-US" sz="2400" dirty="0" smtClean="0"/>
          </a:p>
          <a:p>
            <a:pPr>
              <a:spcBef>
                <a:spcPts val="1800"/>
              </a:spcBef>
            </a:pPr>
            <a:r>
              <a:rPr lang="en-US" sz="2400" dirty="0" smtClean="0"/>
              <a:t>Self-service portal to help IT deliver services rapidly and easily  </a:t>
            </a:r>
          </a:p>
          <a:p>
            <a:pPr>
              <a:spcBef>
                <a:spcPts val="1800"/>
              </a:spcBef>
            </a:pPr>
            <a:endParaRPr lang="en-US" sz="2400" dirty="0" smtClean="0"/>
          </a:p>
          <a:p>
            <a:pPr>
              <a:spcBef>
                <a:spcPts val="1800"/>
              </a:spcBef>
            </a:pPr>
            <a:r>
              <a:rPr lang="en-US" sz="2400" dirty="0" smtClean="0"/>
              <a:t>hundreds of VMs per system rack,    expandable system (racks) on demand</a:t>
            </a:r>
          </a:p>
        </p:txBody>
      </p:sp>
      <p:grpSp>
        <p:nvGrpSpPr>
          <p:cNvPr id="14" name="グループ化 13"/>
          <p:cNvGrpSpPr/>
          <p:nvPr/>
        </p:nvGrpSpPr>
        <p:grpSpPr>
          <a:xfrm>
            <a:off x="507869" y="1244235"/>
            <a:ext cx="5053146" cy="5308965"/>
            <a:chOff x="381000" y="1244235"/>
            <a:chExt cx="3790847" cy="5308965"/>
          </a:xfrm>
        </p:grpSpPr>
        <p:grpSp>
          <p:nvGrpSpPr>
            <p:cNvPr id="4" name="Group 3"/>
            <p:cNvGrpSpPr/>
            <p:nvPr/>
          </p:nvGrpSpPr>
          <p:grpSpPr>
            <a:xfrm>
              <a:off x="404478" y="1244235"/>
              <a:ext cx="3767369" cy="5308965"/>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a:buClr>
                    <a:srgbClr val="84BD00"/>
                  </a:buClr>
                  <a:defRPr/>
                </a:pPr>
                <a:endParaRPr lang="en-US" sz="2200" kern="0">
                  <a:solidFill>
                    <a:srgbClr val="512D6D"/>
                  </a:solidFill>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a:buClr>
                    <a:srgbClr val="84BD00"/>
                  </a:buClr>
                  <a:defRPr/>
                </a:pPr>
                <a:endParaRPr lang="en-US" sz="2200" kern="0" dirty="0">
                  <a:solidFill>
                    <a:sysClr val="windowText" lastClr="000000"/>
                  </a:solidFill>
                  <a:latin typeface="Arial" pitchFamily="34" charset="0"/>
                  <a:cs typeface="Arial" pitchFamily="34" charset="0"/>
                </a:endParaRPr>
              </a:p>
            </p:txBody>
          </p:sp>
          <p:pic>
            <p:nvPicPr>
              <p:cNvPr id="7" name="Picture 2" descr="C:\Users\v-mikoma\Desktop\WS08R2-HyperV_h_rgb_r.png"/>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8912" y="2119946"/>
                <a:ext cx="4041199" cy="733197"/>
              </a:xfrm>
              <a:prstGeom prst="rect">
                <a:avLst/>
              </a:prstGeom>
              <a:grpFill/>
              <a:extLst/>
            </p:spPr>
          </p:pic>
          <p:pic>
            <p:nvPicPr>
              <p:cNvPr id="8" name="Picture 3" descr="\\eventsql\dvd\Online_ART\DVD_ART36\Logos\System Center\System Center generic brand Grid h r.png"/>
              <p:cNvPicPr>
                <a:picLocks noChangeArrowheads="1"/>
              </p:cNvPicPr>
              <p:nvPr/>
            </p:nvPicPr>
            <p:blipFill>
              <a:blip r:embed="rId4" cstate="print"/>
              <a:stretch>
                <a:fillRect/>
              </a:stretch>
            </p:blipFill>
            <p:spPr bwMode="auto">
              <a:xfrm>
                <a:off x="1307551" y="1375559"/>
                <a:ext cx="3503920" cy="688512"/>
              </a:xfrm>
              <a:prstGeom prst="rect">
                <a:avLst/>
              </a:prstGeom>
              <a:grpFill/>
            </p:spPr>
          </p:pic>
        </p:grpSp>
        <p:pic>
          <p:nvPicPr>
            <p:cNvPr id="1026" name="Picture 2" descr="C:\Users\u26\Downloads\eternus\eternus_dx60s2_dx80s2_dx90s2_set\eternus_dx60s2_dx80s2_dx90s2_set\DX60S2_DX80S2_DX90S2\photo_mini\dx80s2_2.5x5_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759" y="5029200"/>
              <a:ext cx="1636151" cy="13876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609165"/>
              <a:ext cx="1892313" cy="66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u26\Desktop\sv_white_png\ETERNU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286" y="5121422"/>
              <a:ext cx="1531186" cy="228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0"/>
            <p:cNvSpPr txBox="1"/>
            <p:nvPr/>
          </p:nvSpPr>
          <p:spPr>
            <a:xfrm>
              <a:off x="594588" y="5361690"/>
              <a:ext cx="1429122" cy="369332"/>
            </a:xfrm>
            <a:prstGeom prst="rect">
              <a:avLst/>
            </a:prstGeom>
            <a:noFill/>
          </p:spPr>
          <p:txBody>
            <a:bodyPr wrap="square" rtlCol="0">
              <a:spAutoFit/>
            </a:bodyPr>
            <a:lstStyle/>
            <a:p>
              <a:pPr defTabSz="914363"/>
              <a:r>
                <a:rPr lang="en-US" dirty="0" smtClean="0">
                  <a:solidFill>
                    <a:srgbClr val="FFFFFF"/>
                  </a:solidFill>
                </a:rPr>
                <a:t>Storage</a:t>
              </a:r>
              <a:endParaRPr lang="en-US" dirty="0">
                <a:solidFill>
                  <a:srgbClr val="FFFFFF"/>
                </a:solidFill>
              </a:endParaRPr>
            </a:p>
          </p:txBody>
        </p:sp>
        <p:pic>
          <p:nvPicPr>
            <p:cNvPr id="1033" name="Picture 9" descr="C:\Users\u26\Downloads\4867_PRIMERGY_BX900_S1_-_right_side_2_OI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3498089"/>
              <a:ext cx="221207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u26\Downloads\6621_BX900_Fibre_Channel_switch_8Gb_18_8_-_right_side_OIC.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2961" y="2890505"/>
              <a:ext cx="1116000" cy="6919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26\Downloads\3401_PRIMERGY_CB_Eth_Switch_10_Gb_188_-_side_right_OIC.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2600" y="2888489"/>
              <a:ext cx="1116000" cy="6919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0"/>
            <p:cNvSpPr txBox="1"/>
            <p:nvPr/>
          </p:nvSpPr>
          <p:spPr>
            <a:xfrm>
              <a:off x="552078" y="3040889"/>
              <a:ext cx="1429122" cy="646331"/>
            </a:xfrm>
            <a:prstGeom prst="rect">
              <a:avLst/>
            </a:prstGeom>
            <a:noFill/>
          </p:spPr>
          <p:txBody>
            <a:bodyPr wrap="square" rtlCol="0">
              <a:spAutoFit/>
            </a:bodyPr>
            <a:lstStyle/>
            <a:p>
              <a:pPr defTabSz="914363"/>
              <a:r>
                <a:rPr lang="en-US" dirty="0" smtClean="0">
                  <a:solidFill>
                    <a:srgbClr val="FFFFFF"/>
                  </a:solidFill>
                </a:rPr>
                <a:t>Server</a:t>
              </a:r>
            </a:p>
            <a:p>
              <a:pPr defTabSz="914363"/>
              <a:r>
                <a:rPr lang="en-US" dirty="0" smtClean="0">
                  <a:solidFill>
                    <a:srgbClr val="FFFFFF"/>
                  </a:solidFill>
                </a:rPr>
                <a:t>&amp; Network</a:t>
              </a:r>
              <a:endParaRPr lang="en-US" dirty="0">
                <a:solidFill>
                  <a:srgbClr val="FFFFFF"/>
                </a:solidFill>
              </a:endParaRPr>
            </a:p>
          </p:txBody>
        </p:sp>
        <p:pic>
          <p:nvPicPr>
            <p:cNvPr id="26" name="Picture 9" descr="C:\Users\u26\Desktop\sv_white_png\SV_white_mediu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 y="4514165"/>
              <a:ext cx="1157964" cy="1560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Users\u26\Desktop\sv_white_png\ETERNUS-SF.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4510" y="6108517"/>
              <a:ext cx="1159200" cy="1442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382865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z="4800" dirty="0"/>
              <a:t>Microsoft Private Cloud Fast Track: </a:t>
            </a:r>
            <a:r>
              <a:rPr lang="en-US" sz="4000" dirty="0"/>
              <a:t/>
            </a:r>
            <a:br>
              <a:rPr lang="en-US" sz="4000" dirty="0"/>
            </a:br>
            <a:r>
              <a:rPr lang="en-US" sz="3200" dirty="0">
                <a:solidFill>
                  <a:srgbClr val="92D050"/>
                </a:solidFill>
              </a:rPr>
              <a:t>Fast Facts</a:t>
            </a:r>
            <a:endParaRPr lang="en-US" sz="6000" dirty="0"/>
          </a:p>
        </p:txBody>
      </p:sp>
      <p:sp>
        <p:nvSpPr>
          <p:cNvPr id="7" name="Rectangle 6"/>
          <p:cNvSpPr/>
          <p:nvPr/>
        </p:nvSpPr>
        <p:spPr bwMode="auto">
          <a:xfrm>
            <a:off x="333161" y="2286001"/>
            <a:ext cx="3710980" cy="2499905"/>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r>
              <a:rPr lang="en-US" sz="2400" b="1" dirty="0"/>
              <a:t>Combination of Compute, Networking and Storage with Microsoft Hyper-V &amp; System Center 2012</a:t>
            </a:r>
            <a:endParaRPr kumimoji="0" lang="en-US" sz="2400" b="1" i="0" u="none" strike="noStrike" kern="0" cap="none" spc="0" normalizeH="0" baseline="0" noProof="0" dirty="0">
              <a:ln>
                <a:noFill/>
              </a:ln>
              <a:effectLst/>
              <a:uLnTx/>
              <a:uFillTx/>
              <a:latin typeface="Segoe UI"/>
            </a:endParaRPr>
          </a:p>
        </p:txBody>
      </p:sp>
      <p:sp>
        <p:nvSpPr>
          <p:cNvPr id="8" name="Rectangle 7"/>
          <p:cNvSpPr/>
          <p:nvPr/>
        </p:nvSpPr>
        <p:spPr bwMode="auto">
          <a:xfrm>
            <a:off x="4294530" y="2286001"/>
            <a:ext cx="3739371" cy="2499905"/>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r>
              <a:rPr lang="en-US" sz="2400" b="1" dirty="0"/>
              <a:t>Validated Microsoft design that includes System Center management</a:t>
            </a:r>
            <a:endParaRPr kumimoji="0" lang="en-US" sz="2400" b="1" i="0" u="none" strike="noStrike" kern="0" cap="none" spc="0" normalizeH="0" baseline="0" noProof="0" dirty="0" smtClean="0">
              <a:ln>
                <a:noFill/>
              </a:ln>
              <a:effectLst/>
              <a:uLnTx/>
              <a:uFillTx/>
              <a:latin typeface="Segoe UI"/>
            </a:endParaRPr>
          </a:p>
        </p:txBody>
      </p:sp>
      <p:sp>
        <p:nvSpPr>
          <p:cNvPr id="9" name="Rectangle 8"/>
          <p:cNvSpPr/>
          <p:nvPr/>
        </p:nvSpPr>
        <p:spPr bwMode="auto">
          <a:xfrm>
            <a:off x="8255898" y="2283683"/>
            <a:ext cx="3586744" cy="2499905"/>
          </a:xfrm>
          <a:prstGeom prst="rect">
            <a:avLst/>
          </a:prstGeom>
          <a:solidFill>
            <a:srgbClr val="91009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r>
              <a:rPr lang="en-US" sz="2400" b="1" dirty="0" smtClean="0"/>
              <a:t>A physical solution ready to integrate and drive business value</a:t>
            </a:r>
            <a:endParaRPr kumimoji="0" lang="en-US" sz="2400" b="1" i="0" u="none" strike="noStrike" kern="0" cap="none" spc="0" normalizeH="0" baseline="0" noProof="0" dirty="0">
              <a:ln>
                <a:noFill/>
              </a:ln>
              <a:effectLst/>
              <a:uLnTx/>
              <a:uFillTx/>
              <a:latin typeface="Segoe UI"/>
            </a:endParaRPr>
          </a:p>
        </p:txBody>
      </p:sp>
    </p:spTree>
    <p:extLst>
      <p:ext uri="{BB962C8B-B14F-4D97-AF65-F5344CB8AC3E}">
        <p14:creationId xmlns:p14="http://schemas.microsoft.com/office/powerpoint/2010/main" val="55069804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9113" y="228600"/>
            <a:ext cx="11149013" cy="609398"/>
          </a:xfrm>
        </p:spPr>
        <p:txBody>
          <a:bodyPr/>
          <a:lstStyle/>
          <a:p>
            <a:pPr defTabSz="914363" eaLnBrk="1" fontAlgn="auto" hangingPunct="1">
              <a:spcAft>
                <a:spcPts val="0"/>
              </a:spcAft>
              <a:defRPr/>
            </a:pPr>
            <a:r>
              <a:rPr dirty="0" smtClean="0"/>
              <a:t>NEC Fast Track</a:t>
            </a:r>
            <a:endParaRPr dirty="0"/>
          </a:p>
        </p:txBody>
      </p:sp>
      <p:grpSp>
        <p:nvGrpSpPr>
          <p:cNvPr id="4" name="Group 3"/>
          <p:cNvGrpSpPr/>
          <p:nvPr/>
        </p:nvGrpSpPr>
        <p:grpSpPr>
          <a:xfrm>
            <a:off x="498957" y="1214073"/>
            <a:ext cx="5021852" cy="5308964"/>
            <a:chOff x="539161" y="1244234"/>
            <a:chExt cx="5023439" cy="6308471"/>
          </a:xfrm>
          <a:solidFill>
            <a:schemeClr val="accent2">
              <a:lumMod val="50000"/>
            </a:schemeClr>
          </a:solidFill>
        </p:grpSpPr>
        <p:sp>
          <p:nvSpPr>
            <p:cNvPr id="5" name="Rectangle 115"/>
            <p:cNvSpPr>
              <a:spLocks noChangeArrowheads="1"/>
            </p:cNvSpPr>
            <p:nvPr/>
          </p:nvSpPr>
          <p:spPr bwMode="gray">
            <a:xfrm>
              <a:off x="4249178" y="1616713"/>
              <a:ext cx="375089" cy="556172"/>
            </a:xfrm>
            <a:prstGeom prst="rect">
              <a:avLst/>
            </a:prstGeom>
            <a:grpFill/>
            <a:ln w="9525">
              <a:noFill/>
              <a:miter lim="800000"/>
              <a:headEnd/>
              <a:tailEnd/>
            </a:ln>
          </p:spPr>
          <p:txBody>
            <a:bodyPr wrap="none" anchor="ctr"/>
            <a:lstStyle/>
            <a:p>
              <a:pPr algn="ctr" defTabSz="1097463" fontAlgn="auto">
                <a:spcBef>
                  <a:spcPts val="0"/>
                </a:spcBef>
                <a:spcAft>
                  <a:spcPts val="0"/>
                </a:spcAft>
                <a:buClr>
                  <a:srgbClr val="84BD00"/>
                </a:buClr>
                <a:defRPr/>
              </a:pPr>
              <a:endParaRPr kumimoji="0" lang="en-US" sz="2200" kern="0">
                <a:solidFill>
                  <a:srgbClr val="512D6D"/>
                </a:solidFill>
                <a:latin typeface="+mn-lt"/>
                <a:ea typeface="+mn-ea"/>
              </a:endParaRPr>
            </a:p>
          </p:txBody>
        </p:sp>
        <p:sp>
          <p:nvSpPr>
            <p:cNvPr id="6" name="Rectangle 5"/>
            <p:cNvSpPr>
              <a:spLocks noChangeArrowheads="1"/>
            </p:cNvSpPr>
            <p:nvPr/>
          </p:nvSpPr>
          <p:spPr bwMode="auto">
            <a:xfrm>
              <a:off x="539161" y="1244234"/>
              <a:ext cx="5023439" cy="6308471"/>
            </a:xfrm>
            <a:prstGeom prst="rect">
              <a:avLst/>
            </a:prstGeom>
            <a:grpFill/>
            <a:ln w="38100" algn="ctr">
              <a:solidFill>
                <a:srgbClr val="0067C5"/>
              </a:solidFill>
              <a:round/>
              <a:headEnd/>
              <a:tailEnd/>
            </a:ln>
            <a:effectLst>
              <a:outerShdw blurRad="149987" dist="250190" dir="8460000" algn="ctr">
                <a:srgbClr val="000000">
                  <a:alpha val="28000"/>
                </a:srgbClr>
              </a:outerShdw>
            </a:effectLst>
          </p:spPr>
          <p:txBody>
            <a:bodyPr wrap="none" anchor="ctr"/>
            <a:lstStyle/>
            <a:p>
              <a:pPr algn="ctr" defTabSz="1097463" fontAlgn="auto">
                <a:spcBef>
                  <a:spcPts val="0"/>
                </a:spcBef>
                <a:spcAft>
                  <a:spcPts val="0"/>
                </a:spcAft>
                <a:buClr>
                  <a:srgbClr val="84BD00"/>
                </a:buClr>
                <a:defRPr/>
              </a:pPr>
              <a:endParaRPr kumimoji="0" lang="en-US" sz="2200" kern="0" dirty="0">
                <a:solidFill>
                  <a:sysClr val="windowText" lastClr="000000"/>
                </a:solidFill>
                <a:latin typeface="Arial" pitchFamily="34" charset="0"/>
                <a:ea typeface="+mn-ea"/>
                <a:cs typeface="Arial" pitchFamily="34" charset="0"/>
              </a:endParaRPr>
            </a:p>
          </p:txBody>
        </p:sp>
        <p:pic>
          <p:nvPicPr>
            <p:cNvPr id="7" name="Picture 2" descr="C:\Users\v-mikoma\Desktop\WS08R2-HyperV_h_rgb_r.png"/>
            <p:cNvPicPr>
              <a:picLocks noChangeAspect="1" noChangeArrowheads="1"/>
            </p:cNvPicPr>
            <p:nvPr/>
          </p:nvPicPr>
          <p:blipFill>
            <a:blip r:embed="rId3" cstate="print">
              <a:extLst/>
            </a:blip>
            <a:stretch>
              <a:fillRect/>
            </a:stretch>
          </p:blipFill>
          <p:spPr bwMode="auto">
            <a:xfrm>
              <a:off x="1106481" y="2208017"/>
              <a:ext cx="4041199" cy="866509"/>
            </a:xfrm>
            <a:prstGeom prst="rect">
              <a:avLst/>
            </a:prstGeom>
            <a:grpFill/>
            <a:extLst/>
          </p:spPr>
        </p:pic>
        <p:pic>
          <p:nvPicPr>
            <p:cNvPr id="8" name="Picture 3" descr="\\eventsql\dvd\Online_ART\DVD_ART36\Logos\System Center\System Center generic brand Grid h r.png"/>
            <p:cNvPicPr>
              <a:picLocks noChangeAspect="1" noChangeArrowheads="1"/>
            </p:cNvPicPr>
            <p:nvPr/>
          </p:nvPicPr>
          <p:blipFill>
            <a:blip r:embed="rId4" cstate="print"/>
            <a:stretch>
              <a:fillRect/>
            </a:stretch>
          </p:blipFill>
          <p:spPr bwMode="auto">
            <a:xfrm>
              <a:off x="1375120" y="1375559"/>
              <a:ext cx="3503919" cy="791136"/>
            </a:xfrm>
            <a:prstGeom prst="rect">
              <a:avLst/>
            </a:prstGeom>
            <a:grpFill/>
          </p:spPr>
        </p:pic>
      </p:grpSp>
      <p:sp>
        <p:nvSpPr>
          <p:cNvPr id="19459" name="TextBox 8"/>
          <p:cNvSpPr txBox="1">
            <a:spLocks noChangeArrowheads="1"/>
          </p:cNvSpPr>
          <p:nvPr/>
        </p:nvSpPr>
        <p:spPr bwMode="auto">
          <a:xfrm>
            <a:off x="837982" y="5272088"/>
            <a:ext cx="4037548" cy="366712"/>
          </a:xfrm>
          <a:prstGeom prst="rect">
            <a:avLst/>
          </a:prstGeom>
          <a:noFill/>
          <a:ln w="9525">
            <a:noFill/>
            <a:miter lim="800000"/>
            <a:headEnd/>
            <a:tailEnd/>
          </a:ln>
        </p:spPr>
        <p:txBody>
          <a:bodyPr>
            <a:spAutoFit/>
          </a:bodyPr>
          <a:lstStyle/>
          <a:p>
            <a:pPr defTabSz="912813"/>
            <a:r>
              <a:rPr kumimoji="0" lang="en-US" altLang="ja-JP" dirty="0">
                <a:solidFill>
                  <a:srgbClr val="FFFFFF"/>
                </a:solidFill>
                <a:latin typeface="Segoe UI"/>
              </a:rPr>
              <a:t>NEC </a:t>
            </a:r>
            <a:r>
              <a:rPr kumimoji="0" lang="en-US" altLang="ja-JP" dirty="0" smtClean="0">
                <a:solidFill>
                  <a:srgbClr val="FFFFFF"/>
                </a:solidFill>
                <a:latin typeface="Segoe UI"/>
              </a:rPr>
              <a:t>Express5800 </a:t>
            </a:r>
            <a:r>
              <a:rPr kumimoji="0" lang="en-US" altLang="ja-JP" dirty="0">
                <a:solidFill>
                  <a:srgbClr val="FFFFFF"/>
                </a:solidFill>
                <a:latin typeface="Segoe UI"/>
              </a:rPr>
              <a:t>Servers </a:t>
            </a:r>
          </a:p>
        </p:txBody>
      </p:sp>
      <p:sp>
        <p:nvSpPr>
          <p:cNvPr id="19460" name="TextBox 9"/>
          <p:cNvSpPr txBox="1">
            <a:spLocks noChangeArrowheads="1"/>
          </p:cNvSpPr>
          <p:nvPr/>
        </p:nvSpPr>
        <p:spPr bwMode="auto">
          <a:xfrm>
            <a:off x="837982" y="3006726"/>
            <a:ext cx="3631254" cy="366713"/>
          </a:xfrm>
          <a:prstGeom prst="rect">
            <a:avLst/>
          </a:prstGeom>
          <a:noFill/>
          <a:ln w="9525">
            <a:noFill/>
            <a:miter lim="800000"/>
            <a:headEnd/>
            <a:tailEnd/>
          </a:ln>
        </p:spPr>
        <p:txBody>
          <a:bodyPr>
            <a:spAutoFit/>
          </a:bodyPr>
          <a:lstStyle/>
          <a:p>
            <a:pPr defTabSz="912813"/>
            <a:r>
              <a:rPr kumimoji="0" lang="en-US" altLang="ja-JP">
                <a:solidFill>
                  <a:srgbClr val="FFFFFF"/>
                </a:solidFill>
                <a:latin typeface="Segoe UI"/>
              </a:rPr>
              <a:t>NEC M-Series Storage </a:t>
            </a:r>
          </a:p>
        </p:txBody>
      </p:sp>
      <p:sp>
        <p:nvSpPr>
          <p:cNvPr id="19461" name="TextBox 10"/>
          <p:cNvSpPr txBox="1">
            <a:spLocks noChangeArrowheads="1"/>
          </p:cNvSpPr>
          <p:nvPr/>
        </p:nvSpPr>
        <p:spPr bwMode="auto">
          <a:xfrm>
            <a:off x="837982" y="4005263"/>
            <a:ext cx="3834401" cy="369332"/>
          </a:xfrm>
          <a:prstGeom prst="rect">
            <a:avLst/>
          </a:prstGeom>
          <a:noFill/>
          <a:ln w="9525">
            <a:noFill/>
            <a:miter lim="800000"/>
            <a:headEnd/>
            <a:tailEnd/>
          </a:ln>
        </p:spPr>
        <p:txBody>
          <a:bodyPr>
            <a:spAutoFit/>
          </a:bodyPr>
          <a:lstStyle/>
          <a:p>
            <a:pPr defTabSz="912813"/>
            <a:r>
              <a:rPr kumimoji="0" lang="en-US" altLang="ja-JP">
                <a:solidFill>
                  <a:srgbClr val="FFFFFF"/>
                </a:solidFill>
                <a:latin typeface="Segoe UI"/>
              </a:rPr>
              <a:t>NEC 10 gigabit Intelligent L3 Switch</a:t>
            </a:r>
          </a:p>
        </p:txBody>
      </p:sp>
      <p:pic>
        <p:nvPicPr>
          <p:cNvPr id="19462" name="Picture 12"/>
          <p:cNvPicPr>
            <a:picLocks noChangeAspect="1" noChangeArrowheads="1"/>
          </p:cNvPicPr>
          <p:nvPr/>
        </p:nvPicPr>
        <p:blipFill>
          <a:blip r:embed="rId5"/>
          <a:srcRect/>
          <a:stretch>
            <a:fillRect/>
          </a:stretch>
        </p:blipFill>
        <p:spPr bwMode="auto">
          <a:xfrm>
            <a:off x="2234618" y="4630738"/>
            <a:ext cx="3047206" cy="550862"/>
          </a:xfrm>
          <a:prstGeom prst="rect">
            <a:avLst/>
          </a:prstGeom>
          <a:noFill/>
          <a:ln w="9525">
            <a:noFill/>
            <a:miter lim="800000"/>
            <a:headEnd/>
            <a:tailEnd/>
          </a:ln>
        </p:spPr>
      </p:pic>
      <p:pic>
        <p:nvPicPr>
          <p:cNvPr id="19463" name="Picture 15"/>
          <p:cNvPicPr>
            <a:picLocks noChangeAspect="1" noChangeArrowheads="1"/>
          </p:cNvPicPr>
          <p:nvPr/>
        </p:nvPicPr>
        <p:blipFill>
          <a:blip r:embed="rId6"/>
          <a:srcRect/>
          <a:stretch>
            <a:fillRect/>
          </a:stretch>
        </p:blipFill>
        <p:spPr bwMode="auto">
          <a:xfrm>
            <a:off x="2234618" y="3352800"/>
            <a:ext cx="3047206" cy="609600"/>
          </a:xfrm>
          <a:prstGeom prst="rect">
            <a:avLst/>
          </a:prstGeom>
          <a:noFill/>
          <a:ln w="9525">
            <a:noFill/>
            <a:miter lim="800000"/>
            <a:headEnd/>
            <a:tailEnd/>
          </a:ln>
        </p:spPr>
      </p:pic>
      <p:pic>
        <p:nvPicPr>
          <p:cNvPr id="19464" name="Picture 10"/>
          <p:cNvPicPr>
            <a:picLocks noChangeAspect="1" noChangeArrowheads="1"/>
          </p:cNvPicPr>
          <p:nvPr/>
        </p:nvPicPr>
        <p:blipFill>
          <a:blip r:embed="rId7"/>
          <a:srcRect/>
          <a:stretch>
            <a:fillRect/>
          </a:stretch>
        </p:blipFill>
        <p:spPr bwMode="auto">
          <a:xfrm>
            <a:off x="2234618" y="5715000"/>
            <a:ext cx="3047206" cy="685800"/>
          </a:xfrm>
          <a:prstGeom prst="rect">
            <a:avLst/>
          </a:prstGeom>
          <a:noFill/>
          <a:ln w="9525">
            <a:noFill/>
            <a:miter lim="800000"/>
            <a:headEnd/>
            <a:tailEnd/>
          </a:ln>
        </p:spPr>
      </p:pic>
      <p:sp>
        <p:nvSpPr>
          <p:cNvPr id="19465" name="Text Box 11"/>
          <p:cNvSpPr txBox="1">
            <a:spLocks noChangeArrowheads="1"/>
          </p:cNvSpPr>
          <p:nvPr/>
        </p:nvSpPr>
        <p:spPr bwMode="auto">
          <a:xfrm>
            <a:off x="6094412" y="1219200"/>
            <a:ext cx="5789692" cy="5257800"/>
          </a:xfrm>
          <a:prstGeom prst="rect">
            <a:avLst/>
          </a:prstGeom>
          <a:noFill/>
          <a:ln w="9525">
            <a:noFill/>
            <a:miter lim="800000"/>
            <a:headEnd/>
            <a:tailEnd/>
          </a:ln>
        </p:spPr>
        <p:txBody>
          <a:bodyPr/>
          <a:lstStyle/>
          <a:p>
            <a:pPr marL="469900" indent="-469900">
              <a:lnSpc>
                <a:spcPct val="90000"/>
              </a:lnSpc>
              <a:buClr>
                <a:schemeClr val="folHlink"/>
              </a:buClr>
              <a:buFont typeface="Wingdings" pitchFamily="2" charset="2"/>
              <a:buChar char="n"/>
            </a:pPr>
            <a:r>
              <a:rPr lang="en-US" altLang="ja-JP" sz="2800" dirty="0" smtClean="0">
                <a:latin typeface="Segoe UI"/>
              </a:rPr>
              <a:t>Complete High-Efficiency </a:t>
            </a:r>
            <a:r>
              <a:rPr lang="en-US" altLang="ja-JP" sz="2800" dirty="0">
                <a:latin typeface="Segoe UI"/>
              </a:rPr>
              <a:t>and </a:t>
            </a:r>
            <a:r>
              <a:rPr lang="en-US" altLang="ja-JP" sz="2800" dirty="0" smtClean="0">
                <a:latin typeface="Segoe UI"/>
              </a:rPr>
              <a:t>High-Quality </a:t>
            </a:r>
            <a:r>
              <a:rPr lang="en-US" altLang="ja-JP" sz="2800" dirty="0">
                <a:latin typeface="Segoe UI"/>
              </a:rPr>
              <a:t>Solution</a:t>
            </a:r>
          </a:p>
          <a:p>
            <a:pPr marL="800100" lvl="1" indent="-342900">
              <a:lnSpc>
                <a:spcPct val="90000"/>
              </a:lnSpc>
              <a:buClr>
                <a:schemeClr val="folHlink"/>
              </a:buClr>
              <a:buFont typeface="Wingdings" pitchFamily="2" charset="2"/>
              <a:buChar char="ü"/>
            </a:pPr>
            <a:r>
              <a:rPr lang="en-US" altLang="ja-JP" sz="2400" dirty="0">
                <a:latin typeface="Segoe UI"/>
              </a:rPr>
              <a:t>Additional </a:t>
            </a:r>
            <a:r>
              <a:rPr lang="en-US" altLang="ja-JP" sz="2400" dirty="0" smtClean="0">
                <a:latin typeface="Segoe UI"/>
              </a:rPr>
              <a:t>option </a:t>
            </a:r>
            <a:r>
              <a:rPr lang="en-US" altLang="ja-JP" sz="2400" dirty="0">
                <a:latin typeface="Segoe UI"/>
              </a:rPr>
              <a:t>for </a:t>
            </a:r>
            <a:r>
              <a:rPr lang="en-US" altLang="ja-JP" sz="2400" dirty="0" smtClean="0">
                <a:latin typeface="Segoe UI"/>
              </a:rPr>
              <a:t>near-zero-downtime </a:t>
            </a:r>
          </a:p>
          <a:p>
            <a:pPr marL="469900" indent="-469900">
              <a:lnSpc>
                <a:spcPct val="90000"/>
              </a:lnSpc>
              <a:buClr>
                <a:schemeClr val="folHlink"/>
              </a:buClr>
              <a:buFont typeface="Wingdings" pitchFamily="2" charset="2"/>
              <a:buChar char="n"/>
            </a:pPr>
            <a:endParaRPr lang="en-US" altLang="ja-JP" sz="2800" dirty="0" smtClean="0">
              <a:latin typeface="Segoe UI"/>
            </a:endParaRPr>
          </a:p>
          <a:p>
            <a:pPr marL="469900" indent="-469900">
              <a:lnSpc>
                <a:spcPct val="90000"/>
              </a:lnSpc>
              <a:buClr>
                <a:schemeClr val="folHlink"/>
              </a:buClr>
              <a:buFont typeface="Wingdings" pitchFamily="2" charset="2"/>
              <a:buChar char="n"/>
            </a:pPr>
            <a:r>
              <a:rPr lang="en-US" altLang="ja-JP" sz="2800" dirty="0" smtClean="0">
                <a:latin typeface="Segoe UI"/>
              </a:rPr>
              <a:t>Scalability </a:t>
            </a:r>
            <a:r>
              <a:rPr lang="en-US" altLang="ja-JP" sz="2800" dirty="0">
                <a:latin typeface="Segoe UI"/>
              </a:rPr>
              <a:t>up to 30 Virtual Servers </a:t>
            </a:r>
          </a:p>
          <a:p>
            <a:pPr marL="800100" lvl="1" indent="-342900">
              <a:lnSpc>
                <a:spcPct val="90000"/>
              </a:lnSpc>
              <a:buClr>
                <a:schemeClr val="folHlink"/>
              </a:buClr>
              <a:buFont typeface="Wingdings" pitchFamily="2" charset="2"/>
              <a:buChar char="ü"/>
            </a:pPr>
            <a:r>
              <a:rPr lang="en-US" altLang="ja-JP" sz="2400" dirty="0">
                <a:latin typeface="Segoe UI"/>
              </a:rPr>
              <a:t>5 </a:t>
            </a:r>
            <a:r>
              <a:rPr lang="en-US" altLang="ja-JP" sz="2400" dirty="0" smtClean="0">
                <a:latin typeface="Segoe UI"/>
              </a:rPr>
              <a:t>physical servers </a:t>
            </a:r>
            <a:r>
              <a:rPr lang="en-US" altLang="ja-JP" sz="2400" dirty="0">
                <a:latin typeface="Segoe UI"/>
              </a:rPr>
              <a:t>with 8 CPU </a:t>
            </a:r>
            <a:r>
              <a:rPr lang="en-US" altLang="ja-JP" sz="2400" dirty="0" smtClean="0">
                <a:latin typeface="Segoe UI"/>
              </a:rPr>
              <a:t>cores each</a:t>
            </a:r>
          </a:p>
          <a:p>
            <a:pPr marL="800100" lvl="1" indent="-342900">
              <a:lnSpc>
                <a:spcPct val="90000"/>
              </a:lnSpc>
              <a:buClr>
                <a:schemeClr val="folHlink"/>
              </a:buClr>
              <a:buFont typeface="Wingdings" pitchFamily="2" charset="2"/>
              <a:buChar char="ü"/>
            </a:pPr>
            <a:endParaRPr lang="en-US" altLang="ja-JP" sz="2400" dirty="0" smtClean="0">
              <a:latin typeface="Segoe UI"/>
            </a:endParaRPr>
          </a:p>
          <a:p>
            <a:pPr marL="469900" indent="-469900">
              <a:lnSpc>
                <a:spcPct val="90000"/>
              </a:lnSpc>
              <a:buClr>
                <a:schemeClr val="folHlink"/>
              </a:buClr>
              <a:buFont typeface="Wingdings" pitchFamily="2" charset="2"/>
              <a:buChar char="n"/>
            </a:pPr>
            <a:r>
              <a:rPr lang="en-US" altLang="ja-JP" sz="2800" dirty="0" smtClean="0">
                <a:latin typeface="Segoe UI"/>
              </a:rPr>
              <a:t>Direct sales by NEC Japan and NEC Corporation of America</a:t>
            </a:r>
            <a:endParaRPr lang="en-US" altLang="ja-JP" sz="2800" dirty="0">
              <a:latin typeface="Segoe UI"/>
            </a:endParaRPr>
          </a:p>
        </p:txBody>
      </p:sp>
    </p:spTree>
    <p:extLst>
      <p:ext uri="{BB962C8B-B14F-4D97-AF65-F5344CB8AC3E}">
        <p14:creationId xmlns:p14="http://schemas.microsoft.com/office/powerpoint/2010/main" val="31810293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560368" y="3181419"/>
            <a:ext cx="2179927" cy="2179929"/>
            <a:chOff x="1560368" y="3181419"/>
            <a:chExt cx="2179927" cy="2179929"/>
          </a:xfrm>
        </p:grpSpPr>
        <p:sp>
          <p:nvSpPr>
            <p:cNvPr id="10" name="Rectangle 9"/>
            <p:cNvSpPr/>
            <p:nvPr/>
          </p:nvSpPr>
          <p:spPr bwMode="auto">
            <a:xfrm>
              <a:off x="1560368" y="3181419"/>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2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1955591" y="3576643"/>
              <a:ext cx="1389480" cy="1389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7" name="Group 46"/>
          <p:cNvGrpSpPr/>
          <p:nvPr/>
        </p:nvGrpSpPr>
        <p:grpSpPr>
          <a:xfrm>
            <a:off x="3859580" y="875898"/>
            <a:ext cx="2179927" cy="2179929"/>
            <a:chOff x="3859580" y="875898"/>
            <a:chExt cx="2179927" cy="2179929"/>
          </a:xfrm>
        </p:grpSpPr>
        <p:sp>
          <p:nvSpPr>
            <p:cNvPr id="9" name="Rectangle 8"/>
            <p:cNvSpPr/>
            <p:nvPr/>
          </p:nvSpPr>
          <p:spPr bwMode="auto">
            <a:xfrm>
              <a:off x="3859580" y="875898"/>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27" name="Picture 4" descr="http://upload.wikimedia.org/wikipedia/commons/thumb/4/48/Dell_Logo.svg/501px-Dell_Logo.svg.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183777" y="1209070"/>
              <a:ext cx="1531532" cy="15135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1555630" y="875898"/>
            <a:ext cx="2179927" cy="2179929"/>
            <a:chOff x="1555630" y="875898"/>
            <a:chExt cx="2179927" cy="2179929"/>
          </a:xfrm>
        </p:grpSpPr>
        <p:sp>
          <p:nvSpPr>
            <p:cNvPr id="19" name="Rectangle 18"/>
            <p:cNvSpPr/>
            <p:nvPr/>
          </p:nvSpPr>
          <p:spPr bwMode="auto">
            <a:xfrm>
              <a:off x="1555630" y="875898"/>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30" name="Picture 2" descr="http://1.bp.blogspot.com/_jmtg0nuuaMY/S7nxoVfYBqI/AAAAAAAAAe8/eaVbo9L9ZiQ/s1600/cisco_logo_2color.png"/>
            <p:cNvPicPr>
              <a:picLocks noChangeAspect="1" noChangeArrowheads="1"/>
            </p:cNvPicPr>
            <p:nvPr/>
          </p:nvPicPr>
          <p:blipFill rotWithShape="1">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l="15480" t="21263" r="14412" b="19297"/>
            <a:stretch/>
          </p:blipFill>
          <p:spPr bwMode="auto">
            <a:xfrm>
              <a:off x="1752576" y="1439112"/>
              <a:ext cx="1786034" cy="105350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8453268" y="3181419"/>
            <a:ext cx="2179927" cy="2179929"/>
            <a:chOff x="6158793" y="3181419"/>
            <a:chExt cx="2179927" cy="2179929"/>
          </a:xfrm>
        </p:grpSpPr>
        <p:sp>
          <p:nvSpPr>
            <p:cNvPr id="8" name="Rectangle 7"/>
            <p:cNvSpPr/>
            <p:nvPr/>
          </p:nvSpPr>
          <p:spPr bwMode="auto">
            <a:xfrm>
              <a:off x="6158793" y="3181419"/>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grpSp>
          <p:nvGrpSpPr>
            <p:cNvPr id="42" name="Group 41"/>
            <p:cNvGrpSpPr/>
            <p:nvPr/>
          </p:nvGrpSpPr>
          <p:grpSpPr>
            <a:xfrm>
              <a:off x="6623461" y="3551273"/>
              <a:ext cx="1250590" cy="1440220"/>
              <a:chOff x="7895376" y="3546598"/>
              <a:chExt cx="1704612" cy="1963085"/>
            </a:xfrm>
          </p:grpSpPr>
          <p:pic>
            <p:nvPicPr>
              <p:cNvPr id="33" name="Picture 5" descr="\\sfp\work\White_Whale\6-30016_Brad_Anderson\Day1\Working\521px-NetApp_logo_svg.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500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rcRect t="69956"/>
              <a:stretch/>
            </p:blipFill>
            <p:spPr bwMode="auto">
              <a:xfrm>
                <a:off x="7895376" y="4919891"/>
                <a:ext cx="1704612" cy="5897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sfp\work\White_Whale\6-30016_Brad_Anderson\Day1\Working\521px-NetApp_logo_svg.p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b="30044"/>
              <a:stretch/>
            </p:blipFill>
            <p:spPr bwMode="auto">
              <a:xfrm>
                <a:off x="7895376" y="3546598"/>
                <a:ext cx="1704612" cy="137329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8" name="Group 47"/>
          <p:cNvGrpSpPr/>
          <p:nvPr/>
        </p:nvGrpSpPr>
        <p:grpSpPr>
          <a:xfrm>
            <a:off x="6158793" y="875898"/>
            <a:ext cx="2179927" cy="2179929"/>
            <a:chOff x="6158793" y="875898"/>
            <a:chExt cx="2179927" cy="2179929"/>
          </a:xfrm>
        </p:grpSpPr>
        <p:sp>
          <p:nvSpPr>
            <p:cNvPr id="20" name="Rectangle 19"/>
            <p:cNvSpPr/>
            <p:nvPr/>
          </p:nvSpPr>
          <p:spPr bwMode="auto">
            <a:xfrm>
              <a:off x="6158793" y="875898"/>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pic>
          <p:nvPicPr>
            <p:cNvPr id="37" name="Picture 4" descr="\\sfp\work\White_Whale\6-30016_Brad_Anderson\Day1\Working\EMC-Corporation.png"/>
            <p:cNvPicPr>
              <a:picLocks noChangeAspect="1" noChangeArrowheads="1"/>
            </p:cNvPicPr>
            <p:nvPr/>
          </p:nvPicPr>
          <p:blipFill>
            <a:blip r:embed="rId13">
              <a:biLevel thresh="25000"/>
              <a:extLst>
                <a:ext uri="{BEBA8EAE-BF5A-486C-A8C5-ECC9F3942E4B}">
                  <a14:imgProps xmlns:a14="http://schemas.microsoft.com/office/drawing/2010/main">
                    <a14:imgLayer r:embed="rId1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388612" y="1663438"/>
              <a:ext cx="1720288" cy="604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51" name="Group 50"/>
          <p:cNvGrpSpPr/>
          <p:nvPr/>
        </p:nvGrpSpPr>
        <p:grpSpPr>
          <a:xfrm>
            <a:off x="3858001" y="3186155"/>
            <a:ext cx="2179927" cy="2179929"/>
            <a:chOff x="3859580" y="3186155"/>
            <a:chExt cx="2179927" cy="2179929"/>
          </a:xfrm>
        </p:grpSpPr>
        <p:sp>
          <p:nvSpPr>
            <p:cNvPr id="18" name="Rectangle 17"/>
            <p:cNvSpPr/>
            <p:nvPr/>
          </p:nvSpPr>
          <p:spPr bwMode="auto">
            <a:xfrm>
              <a:off x="3859580" y="3186155"/>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40" name="Freeform 17"/>
            <p:cNvSpPr>
              <a:spLocks noEditPoints="1"/>
            </p:cNvSpPr>
            <p:nvPr/>
          </p:nvSpPr>
          <p:spPr bwMode="auto">
            <a:xfrm>
              <a:off x="4146338" y="4145652"/>
              <a:ext cx="1606410" cy="260934"/>
            </a:xfrm>
            <a:custGeom>
              <a:avLst/>
              <a:gdLst>
                <a:gd name="T0" fmla="*/ 0 w 1267"/>
                <a:gd name="T1" fmla="*/ 6 h 206"/>
                <a:gd name="T2" fmla="*/ 49 w 1267"/>
                <a:gd name="T3" fmla="*/ 83 h 206"/>
                <a:gd name="T4" fmla="*/ 154 w 1267"/>
                <a:gd name="T5" fmla="*/ 6 h 206"/>
                <a:gd name="T6" fmla="*/ 207 w 1267"/>
                <a:gd name="T7" fmla="*/ 201 h 206"/>
                <a:gd name="T8" fmla="*/ 155 w 1267"/>
                <a:gd name="T9" fmla="*/ 115 h 206"/>
                <a:gd name="T10" fmla="*/ 49 w 1267"/>
                <a:gd name="T11" fmla="*/ 201 h 206"/>
                <a:gd name="T12" fmla="*/ 298 w 1267"/>
                <a:gd name="T13" fmla="*/ 201 h 206"/>
                <a:gd name="T14" fmla="*/ 249 w 1267"/>
                <a:gd name="T15" fmla="*/ 6 h 206"/>
                <a:gd name="T16" fmla="*/ 298 w 1267"/>
                <a:gd name="T17" fmla="*/ 201 h 206"/>
                <a:gd name="T18" fmla="*/ 528 w 1267"/>
                <a:gd name="T19" fmla="*/ 6 h 206"/>
                <a:gd name="T20" fmla="*/ 450 w 1267"/>
                <a:gd name="T21" fmla="*/ 38 h 206"/>
                <a:gd name="T22" fmla="*/ 398 w 1267"/>
                <a:gd name="T23" fmla="*/ 201 h 206"/>
                <a:gd name="T24" fmla="*/ 317 w 1267"/>
                <a:gd name="T25" fmla="*/ 38 h 206"/>
                <a:gd name="T26" fmla="*/ 485 w 1267"/>
                <a:gd name="T27" fmla="*/ 201 h 206"/>
                <a:gd name="T28" fmla="*/ 639 w 1267"/>
                <a:gd name="T29" fmla="*/ 6 h 206"/>
                <a:gd name="T30" fmla="*/ 674 w 1267"/>
                <a:gd name="T31" fmla="*/ 201 h 206"/>
                <a:gd name="T32" fmla="*/ 559 w 1267"/>
                <a:gd name="T33" fmla="*/ 160 h 206"/>
                <a:gd name="T34" fmla="*/ 485 w 1267"/>
                <a:gd name="T35" fmla="*/ 201 h 206"/>
                <a:gd name="T36" fmla="*/ 608 w 1267"/>
                <a:gd name="T37" fmla="*/ 40 h 206"/>
                <a:gd name="T38" fmla="*/ 644 w 1267"/>
                <a:gd name="T39" fmla="*/ 127 h 206"/>
                <a:gd name="T40" fmla="*/ 969 w 1267"/>
                <a:gd name="T41" fmla="*/ 6 h 206"/>
                <a:gd name="T42" fmla="*/ 1020 w 1267"/>
                <a:gd name="T43" fmla="*/ 83 h 206"/>
                <a:gd name="T44" fmla="*/ 1126 w 1267"/>
                <a:gd name="T45" fmla="*/ 6 h 206"/>
                <a:gd name="T46" fmla="*/ 1176 w 1267"/>
                <a:gd name="T47" fmla="*/ 201 h 206"/>
                <a:gd name="T48" fmla="*/ 1126 w 1267"/>
                <a:gd name="T49" fmla="*/ 115 h 206"/>
                <a:gd name="T50" fmla="*/ 1020 w 1267"/>
                <a:gd name="T51" fmla="*/ 201 h 206"/>
                <a:gd name="T52" fmla="*/ 1267 w 1267"/>
                <a:gd name="T53" fmla="*/ 201 h 206"/>
                <a:gd name="T54" fmla="*/ 1218 w 1267"/>
                <a:gd name="T55" fmla="*/ 6 h 206"/>
                <a:gd name="T56" fmla="*/ 1267 w 1267"/>
                <a:gd name="T57" fmla="*/ 201 h 206"/>
                <a:gd name="T58" fmla="*/ 835 w 1267"/>
                <a:gd name="T59" fmla="*/ 32 h 206"/>
                <a:gd name="T60" fmla="*/ 838 w 1267"/>
                <a:gd name="T61" fmla="*/ 175 h 206"/>
                <a:gd name="T62" fmla="*/ 942 w 1267"/>
                <a:gd name="T63" fmla="*/ 131 h 206"/>
                <a:gd name="T64" fmla="*/ 720 w 1267"/>
                <a:gd name="T65" fmla="*/ 104 h 206"/>
                <a:gd name="T66" fmla="*/ 940 w 1267"/>
                <a:gd name="T67" fmla="*/ 7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7" h="206">
                  <a:moveTo>
                    <a:pt x="0" y="201"/>
                  </a:moveTo>
                  <a:cubicBezTo>
                    <a:pt x="0" y="6"/>
                    <a:pt x="0" y="6"/>
                    <a:pt x="0" y="6"/>
                  </a:cubicBezTo>
                  <a:cubicBezTo>
                    <a:pt x="49" y="6"/>
                    <a:pt x="49" y="6"/>
                    <a:pt x="49" y="6"/>
                  </a:cubicBezTo>
                  <a:cubicBezTo>
                    <a:pt x="49" y="83"/>
                    <a:pt x="49" y="83"/>
                    <a:pt x="49" y="83"/>
                  </a:cubicBezTo>
                  <a:cubicBezTo>
                    <a:pt x="154" y="83"/>
                    <a:pt x="154" y="83"/>
                    <a:pt x="154" y="83"/>
                  </a:cubicBezTo>
                  <a:cubicBezTo>
                    <a:pt x="154" y="6"/>
                    <a:pt x="154" y="6"/>
                    <a:pt x="154" y="6"/>
                  </a:cubicBezTo>
                  <a:cubicBezTo>
                    <a:pt x="207" y="6"/>
                    <a:pt x="207" y="6"/>
                    <a:pt x="207" y="6"/>
                  </a:cubicBezTo>
                  <a:cubicBezTo>
                    <a:pt x="207" y="201"/>
                    <a:pt x="207" y="201"/>
                    <a:pt x="207" y="201"/>
                  </a:cubicBezTo>
                  <a:cubicBezTo>
                    <a:pt x="155" y="201"/>
                    <a:pt x="155" y="201"/>
                    <a:pt x="155" y="201"/>
                  </a:cubicBezTo>
                  <a:cubicBezTo>
                    <a:pt x="155" y="115"/>
                    <a:pt x="155" y="115"/>
                    <a:pt x="155" y="115"/>
                  </a:cubicBezTo>
                  <a:cubicBezTo>
                    <a:pt x="49" y="115"/>
                    <a:pt x="49" y="115"/>
                    <a:pt x="49" y="115"/>
                  </a:cubicBezTo>
                  <a:cubicBezTo>
                    <a:pt x="49" y="201"/>
                    <a:pt x="49" y="201"/>
                    <a:pt x="49" y="201"/>
                  </a:cubicBezTo>
                  <a:lnTo>
                    <a:pt x="0" y="201"/>
                  </a:lnTo>
                  <a:close/>
                  <a:moveTo>
                    <a:pt x="298" y="201"/>
                  </a:moveTo>
                  <a:cubicBezTo>
                    <a:pt x="249" y="201"/>
                    <a:pt x="249" y="201"/>
                    <a:pt x="249" y="201"/>
                  </a:cubicBezTo>
                  <a:cubicBezTo>
                    <a:pt x="249" y="6"/>
                    <a:pt x="249" y="6"/>
                    <a:pt x="249" y="6"/>
                  </a:cubicBezTo>
                  <a:cubicBezTo>
                    <a:pt x="298" y="6"/>
                    <a:pt x="298" y="6"/>
                    <a:pt x="298" y="6"/>
                  </a:cubicBezTo>
                  <a:lnTo>
                    <a:pt x="298" y="201"/>
                  </a:lnTo>
                  <a:close/>
                  <a:moveTo>
                    <a:pt x="317" y="6"/>
                  </a:moveTo>
                  <a:cubicBezTo>
                    <a:pt x="528" y="6"/>
                    <a:pt x="528" y="6"/>
                    <a:pt x="528" y="6"/>
                  </a:cubicBezTo>
                  <a:cubicBezTo>
                    <a:pt x="528" y="38"/>
                    <a:pt x="528" y="38"/>
                    <a:pt x="528" y="38"/>
                  </a:cubicBezTo>
                  <a:cubicBezTo>
                    <a:pt x="450" y="38"/>
                    <a:pt x="450" y="38"/>
                    <a:pt x="450" y="38"/>
                  </a:cubicBezTo>
                  <a:cubicBezTo>
                    <a:pt x="450" y="201"/>
                    <a:pt x="450" y="201"/>
                    <a:pt x="450" y="201"/>
                  </a:cubicBezTo>
                  <a:cubicBezTo>
                    <a:pt x="398" y="201"/>
                    <a:pt x="398" y="201"/>
                    <a:pt x="398" y="201"/>
                  </a:cubicBezTo>
                  <a:cubicBezTo>
                    <a:pt x="398" y="38"/>
                    <a:pt x="398" y="38"/>
                    <a:pt x="398" y="38"/>
                  </a:cubicBezTo>
                  <a:cubicBezTo>
                    <a:pt x="317" y="38"/>
                    <a:pt x="317" y="38"/>
                    <a:pt x="317" y="38"/>
                  </a:cubicBezTo>
                  <a:lnTo>
                    <a:pt x="317" y="6"/>
                  </a:lnTo>
                  <a:close/>
                  <a:moveTo>
                    <a:pt x="485" y="201"/>
                  </a:moveTo>
                  <a:cubicBezTo>
                    <a:pt x="575" y="6"/>
                    <a:pt x="575" y="6"/>
                    <a:pt x="575" y="6"/>
                  </a:cubicBezTo>
                  <a:cubicBezTo>
                    <a:pt x="639" y="6"/>
                    <a:pt x="639" y="6"/>
                    <a:pt x="639" y="6"/>
                  </a:cubicBezTo>
                  <a:cubicBezTo>
                    <a:pt x="730" y="201"/>
                    <a:pt x="730" y="201"/>
                    <a:pt x="730" y="201"/>
                  </a:cubicBezTo>
                  <a:cubicBezTo>
                    <a:pt x="674" y="201"/>
                    <a:pt x="674" y="201"/>
                    <a:pt x="674" y="201"/>
                  </a:cubicBezTo>
                  <a:cubicBezTo>
                    <a:pt x="656" y="160"/>
                    <a:pt x="656" y="160"/>
                    <a:pt x="656" y="160"/>
                  </a:cubicBezTo>
                  <a:cubicBezTo>
                    <a:pt x="559" y="160"/>
                    <a:pt x="559" y="160"/>
                    <a:pt x="559" y="160"/>
                  </a:cubicBezTo>
                  <a:cubicBezTo>
                    <a:pt x="542" y="201"/>
                    <a:pt x="542" y="201"/>
                    <a:pt x="542" y="201"/>
                  </a:cubicBezTo>
                  <a:lnTo>
                    <a:pt x="485" y="201"/>
                  </a:lnTo>
                  <a:close/>
                  <a:moveTo>
                    <a:pt x="644" y="127"/>
                  </a:moveTo>
                  <a:cubicBezTo>
                    <a:pt x="608" y="40"/>
                    <a:pt x="608" y="40"/>
                    <a:pt x="608" y="40"/>
                  </a:cubicBezTo>
                  <a:cubicBezTo>
                    <a:pt x="571" y="127"/>
                    <a:pt x="571" y="127"/>
                    <a:pt x="571" y="127"/>
                  </a:cubicBezTo>
                  <a:lnTo>
                    <a:pt x="644" y="127"/>
                  </a:lnTo>
                  <a:close/>
                  <a:moveTo>
                    <a:pt x="969" y="201"/>
                  </a:moveTo>
                  <a:cubicBezTo>
                    <a:pt x="969" y="6"/>
                    <a:pt x="969" y="6"/>
                    <a:pt x="969" y="6"/>
                  </a:cubicBezTo>
                  <a:cubicBezTo>
                    <a:pt x="1020" y="6"/>
                    <a:pt x="1020" y="6"/>
                    <a:pt x="1020" y="6"/>
                  </a:cubicBezTo>
                  <a:cubicBezTo>
                    <a:pt x="1020" y="83"/>
                    <a:pt x="1020" y="83"/>
                    <a:pt x="1020" y="83"/>
                  </a:cubicBezTo>
                  <a:cubicBezTo>
                    <a:pt x="1126" y="83"/>
                    <a:pt x="1126" y="83"/>
                    <a:pt x="1126" y="83"/>
                  </a:cubicBezTo>
                  <a:cubicBezTo>
                    <a:pt x="1126" y="6"/>
                    <a:pt x="1126" y="6"/>
                    <a:pt x="1126" y="6"/>
                  </a:cubicBezTo>
                  <a:cubicBezTo>
                    <a:pt x="1176" y="6"/>
                    <a:pt x="1176" y="6"/>
                    <a:pt x="1176" y="6"/>
                  </a:cubicBezTo>
                  <a:cubicBezTo>
                    <a:pt x="1176" y="201"/>
                    <a:pt x="1176" y="201"/>
                    <a:pt x="1176" y="201"/>
                  </a:cubicBezTo>
                  <a:cubicBezTo>
                    <a:pt x="1126" y="201"/>
                    <a:pt x="1126" y="201"/>
                    <a:pt x="1126" y="201"/>
                  </a:cubicBezTo>
                  <a:cubicBezTo>
                    <a:pt x="1126" y="115"/>
                    <a:pt x="1126" y="115"/>
                    <a:pt x="1126" y="115"/>
                  </a:cubicBezTo>
                  <a:cubicBezTo>
                    <a:pt x="1020" y="115"/>
                    <a:pt x="1020" y="115"/>
                    <a:pt x="1020" y="115"/>
                  </a:cubicBezTo>
                  <a:cubicBezTo>
                    <a:pt x="1020" y="201"/>
                    <a:pt x="1020" y="201"/>
                    <a:pt x="1020" y="201"/>
                  </a:cubicBezTo>
                  <a:lnTo>
                    <a:pt x="969" y="201"/>
                  </a:lnTo>
                  <a:close/>
                  <a:moveTo>
                    <a:pt x="1267" y="201"/>
                  </a:moveTo>
                  <a:cubicBezTo>
                    <a:pt x="1218" y="201"/>
                    <a:pt x="1218" y="201"/>
                    <a:pt x="1218" y="201"/>
                  </a:cubicBezTo>
                  <a:cubicBezTo>
                    <a:pt x="1218" y="6"/>
                    <a:pt x="1218" y="6"/>
                    <a:pt x="1218" y="6"/>
                  </a:cubicBezTo>
                  <a:cubicBezTo>
                    <a:pt x="1267" y="6"/>
                    <a:pt x="1267" y="6"/>
                    <a:pt x="1267" y="6"/>
                  </a:cubicBezTo>
                  <a:lnTo>
                    <a:pt x="1267" y="201"/>
                  </a:lnTo>
                  <a:close/>
                  <a:moveTo>
                    <a:pt x="887" y="71"/>
                  </a:moveTo>
                  <a:cubicBezTo>
                    <a:pt x="888" y="51"/>
                    <a:pt x="876" y="32"/>
                    <a:pt x="835" y="32"/>
                  </a:cubicBezTo>
                  <a:cubicBezTo>
                    <a:pt x="782" y="31"/>
                    <a:pt x="777" y="78"/>
                    <a:pt x="777" y="104"/>
                  </a:cubicBezTo>
                  <a:cubicBezTo>
                    <a:pt x="776" y="158"/>
                    <a:pt x="799" y="174"/>
                    <a:pt x="838" y="175"/>
                  </a:cubicBezTo>
                  <a:cubicBezTo>
                    <a:pt x="875" y="176"/>
                    <a:pt x="888" y="152"/>
                    <a:pt x="887" y="131"/>
                  </a:cubicBezTo>
                  <a:cubicBezTo>
                    <a:pt x="942" y="131"/>
                    <a:pt x="942" y="131"/>
                    <a:pt x="942" y="131"/>
                  </a:cubicBezTo>
                  <a:cubicBezTo>
                    <a:pt x="940" y="180"/>
                    <a:pt x="907" y="204"/>
                    <a:pt x="838" y="205"/>
                  </a:cubicBezTo>
                  <a:cubicBezTo>
                    <a:pt x="755" y="206"/>
                    <a:pt x="720" y="160"/>
                    <a:pt x="720" y="104"/>
                  </a:cubicBezTo>
                  <a:cubicBezTo>
                    <a:pt x="720" y="47"/>
                    <a:pt x="754" y="0"/>
                    <a:pt x="835" y="0"/>
                  </a:cubicBezTo>
                  <a:cubicBezTo>
                    <a:pt x="893" y="0"/>
                    <a:pt x="938" y="23"/>
                    <a:pt x="940" y="71"/>
                  </a:cubicBezTo>
                  <a:lnTo>
                    <a:pt x="887" y="7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49" name="Group 48"/>
          <p:cNvGrpSpPr/>
          <p:nvPr/>
        </p:nvGrpSpPr>
        <p:grpSpPr>
          <a:xfrm>
            <a:off x="8453268" y="878266"/>
            <a:ext cx="2179927" cy="2179929"/>
            <a:chOff x="8453268" y="878266"/>
            <a:chExt cx="2179927" cy="2179929"/>
          </a:xfrm>
        </p:grpSpPr>
        <p:sp>
          <p:nvSpPr>
            <p:cNvPr id="21" name="Rectangle 20"/>
            <p:cNvSpPr/>
            <p:nvPr/>
          </p:nvSpPr>
          <p:spPr bwMode="auto">
            <a:xfrm>
              <a:off x="8453268" y="878266"/>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41" name="Freeform 7"/>
            <p:cNvSpPr>
              <a:spLocks noEditPoints="1"/>
            </p:cNvSpPr>
            <p:nvPr/>
          </p:nvSpPr>
          <p:spPr bwMode="auto">
            <a:xfrm>
              <a:off x="8660993" y="1543125"/>
              <a:ext cx="1764476" cy="850210"/>
            </a:xfrm>
            <a:custGeom>
              <a:avLst/>
              <a:gdLst>
                <a:gd name="T0" fmla="*/ 8 w 641"/>
                <a:gd name="T1" fmla="*/ 123 h 309"/>
                <a:gd name="T2" fmla="*/ 87 w 641"/>
                <a:gd name="T3" fmla="*/ 110 h 309"/>
                <a:gd name="T4" fmla="*/ 76 w 641"/>
                <a:gd name="T5" fmla="*/ 125 h 309"/>
                <a:gd name="T6" fmla="*/ 33 w 641"/>
                <a:gd name="T7" fmla="*/ 166 h 309"/>
                <a:gd name="T8" fmla="*/ 77 w 641"/>
                <a:gd name="T9" fmla="*/ 187 h 309"/>
                <a:gd name="T10" fmla="*/ 33 w 641"/>
                <a:gd name="T11" fmla="*/ 181 h 309"/>
                <a:gd name="T12" fmla="*/ 42 w 641"/>
                <a:gd name="T13" fmla="*/ 252 h 309"/>
                <a:gd name="T14" fmla="*/ 8 w 641"/>
                <a:gd name="T15" fmla="*/ 239 h 309"/>
                <a:gd name="T16" fmla="*/ 235 w 641"/>
                <a:gd name="T17" fmla="*/ 123 h 309"/>
                <a:gd name="T18" fmla="*/ 212 w 641"/>
                <a:gd name="T19" fmla="*/ 308 h 309"/>
                <a:gd name="T20" fmla="*/ 259 w 641"/>
                <a:gd name="T21" fmla="*/ 252 h 309"/>
                <a:gd name="T22" fmla="*/ 268 w 641"/>
                <a:gd name="T23" fmla="*/ 110 h 309"/>
                <a:gd name="T24" fmla="*/ 104 w 641"/>
                <a:gd name="T25" fmla="*/ 123 h 309"/>
                <a:gd name="T26" fmla="*/ 114 w 641"/>
                <a:gd name="T27" fmla="*/ 237 h 309"/>
                <a:gd name="T28" fmla="*/ 197 w 641"/>
                <a:gd name="T29" fmla="*/ 237 h 309"/>
                <a:gd name="T30" fmla="*/ 206 w 641"/>
                <a:gd name="T31" fmla="*/ 122 h 309"/>
                <a:gd name="T32" fmla="*/ 172 w 641"/>
                <a:gd name="T33" fmla="*/ 110 h 309"/>
                <a:gd name="T34" fmla="*/ 181 w 641"/>
                <a:gd name="T35" fmla="*/ 210 h 309"/>
                <a:gd name="T36" fmla="*/ 129 w 641"/>
                <a:gd name="T37" fmla="*/ 210 h 309"/>
                <a:gd name="T38" fmla="*/ 138 w 641"/>
                <a:gd name="T39" fmla="*/ 110 h 309"/>
                <a:gd name="T40" fmla="*/ 104 w 641"/>
                <a:gd name="T41" fmla="*/ 123 h 309"/>
                <a:gd name="T42" fmla="*/ 530 w 641"/>
                <a:gd name="T43" fmla="*/ 209 h 309"/>
                <a:gd name="T44" fmla="*/ 584 w 641"/>
                <a:gd name="T45" fmla="*/ 254 h 309"/>
                <a:gd name="T46" fmla="*/ 632 w 641"/>
                <a:gd name="T47" fmla="*/ 211 h 309"/>
                <a:gd name="T48" fmla="*/ 641 w 641"/>
                <a:gd name="T49" fmla="*/ 110 h 309"/>
                <a:gd name="T50" fmla="*/ 607 w 641"/>
                <a:gd name="T51" fmla="*/ 123 h 309"/>
                <a:gd name="T52" fmla="*/ 583 w 641"/>
                <a:gd name="T53" fmla="*/ 239 h 309"/>
                <a:gd name="T54" fmla="*/ 555 w 641"/>
                <a:gd name="T55" fmla="*/ 123 h 309"/>
                <a:gd name="T56" fmla="*/ 522 w 641"/>
                <a:gd name="T57" fmla="*/ 110 h 309"/>
                <a:gd name="T58" fmla="*/ 311 w 641"/>
                <a:gd name="T59" fmla="*/ 239 h 309"/>
                <a:gd name="T60" fmla="*/ 320 w 641"/>
                <a:gd name="T61" fmla="*/ 110 h 309"/>
                <a:gd name="T62" fmla="*/ 287 w 641"/>
                <a:gd name="T63" fmla="*/ 123 h 309"/>
                <a:gd name="T64" fmla="*/ 278 w 641"/>
                <a:gd name="T65" fmla="*/ 252 h 309"/>
                <a:gd name="T66" fmla="*/ 311 w 641"/>
                <a:gd name="T67" fmla="*/ 239 h 309"/>
                <a:gd name="T68" fmla="*/ 363 w 641"/>
                <a:gd name="T69" fmla="*/ 240 h 309"/>
                <a:gd name="T70" fmla="*/ 396 w 641"/>
                <a:gd name="T71" fmla="*/ 252 h 309"/>
                <a:gd name="T72" fmla="*/ 388 w 641"/>
                <a:gd name="T73" fmla="*/ 126 h 309"/>
                <a:gd name="T74" fmla="*/ 420 w 641"/>
                <a:gd name="T75" fmla="*/ 135 h 309"/>
                <a:gd name="T76" fmla="*/ 329 w 641"/>
                <a:gd name="T77" fmla="*/ 110 h 309"/>
                <a:gd name="T78" fmla="*/ 336 w 641"/>
                <a:gd name="T79" fmla="*/ 125 h 309"/>
                <a:gd name="T80" fmla="*/ 434 w 641"/>
                <a:gd name="T81" fmla="*/ 252 h 309"/>
                <a:gd name="T82" fmla="*/ 509 w 641"/>
                <a:gd name="T83" fmla="*/ 239 h 309"/>
                <a:gd name="T84" fmla="*/ 464 w 641"/>
                <a:gd name="T85" fmla="*/ 163 h 309"/>
                <a:gd name="T86" fmla="*/ 479 w 641"/>
                <a:gd name="T87" fmla="*/ 122 h 309"/>
                <a:gd name="T88" fmla="*/ 505 w 641"/>
                <a:gd name="T89" fmla="*/ 111 h 309"/>
                <a:gd name="T90" fmla="*/ 429 w 641"/>
                <a:gd name="T91" fmla="*/ 138 h 309"/>
                <a:gd name="T92" fmla="*/ 485 w 641"/>
                <a:gd name="T93" fmla="*/ 202 h 309"/>
                <a:gd name="T94" fmla="*/ 459 w 641"/>
                <a:gd name="T95" fmla="*/ 240 h 309"/>
                <a:gd name="T96" fmla="*/ 434 w 641"/>
                <a:gd name="T97" fmla="*/ 252 h 309"/>
                <a:gd name="T98" fmla="*/ 297 w 641"/>
                <a:gd name="T99" fmla="*/ 1 h 309"/>
                <a:gd name="T100" fmla="*/ 267 w 641"/>
                <a:gd name="T101" fmla="*/ 40 h 309"/>
                <a:gd name="T102" fmla="*/ 298 w 641"/>
                <a:gd name="T103" fmla="*/ 13 h 309"/>
                <a:gd name="T104" fmla="*/ 304 w 641"/>
                <a:gd name="T105" fmla="*/ 68 h 309"/>
                <a:gd name="T106" fmla="*/ 244 w 641"/>
                <a:gd name="T107" fmla="*/ 36 h 309"/>
                <a:gd name="T108" fmla="*/ 243 w 641"/>
                <a:gd name="T109" fmla="*/ 100 h 309"/>
                <a:gd name="T110" fmla="*/ 267 w 641"/>
                <a:gd name="T111" fmla="*/ 71 h 309"/>
                <a:gd name="T112" fmla="*/ 223 w 641"/>
                <a:gd name="T113" fmla="*/ 66 h 309"/>
                <a:gd name="T114" fmla="*/ 264 w 641"/>
                <a:gd name="T115" fmla="*/ 61 h 309"/>
                <a:gd name="T116" fmla="*/ 338 w 641"/>
                <a:gd name="T117" fmla="*/ 4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41" h="309">
                  <a:moveTo>
                    <a:pt x="8" y="239"/>
                  </a:moveTo>
                  <a:cubicBezTo>
                    <a:pt x="8" y="231"/>
                    <a:pt x="9" y="131"/>
                    <a:pt x="8" y="123"/>
                  </a:cubicBezTo>
                  <a:cubicBezTo>
                    <a:pt x="8" y="115"/>
                    <a:pt x="0" y="110"/>
                    <a:pt x="0" y="110"/>
                  </a:cubicBezTo>
                  <a:cubicBezTo>
                    <a:pt x="87" y="110"/>
                    <a:pt x="87" y="110"/>
                    <a:pt x="87" y="110"/>
                  </a:cubicBezTo>
                  <a:cubicBezTo>
                    <a:pt x="87" y="110"/>
                    <a:pt x="88" y="139"/>
                    <a:pt x="87" y="134"/>
                  </a:cubicBezTo>
                  <a:cubicBezTo>
                    <a:pt x="87" y="129"/>
                    <a:pt x="78" y="125"/>
                    <a:pt x="76" y="125"/>
                  </a:cubicBezTo>
                  <a:cubicBezTo>
                    <a:pt x="73" y="125"/>
                    <a:pt x="33" y="125"/>
                    <a:pt x="33" y="125"/>
                  </a:cubicBezTo>
                  <a:cubicBezTo>
                    <a:pt x="33" y="166"/>
                    <a:pt x="33" y="166"/>
                    <a:pt x="33" y="166"/>
                  </a:cubicBezTo>
                  <a:cubicBezTo>
                    <a:pt x="77" y="166"/>
                    <a:pt x="77" y="166"/>
                    <a:pt x="77" y="166"/>
                  </a:cubicBezTo>
                  <a:cubicBezTo>
                    <a:pt x="77" y="166"/>
                    <a:pt x="77" y="192"/>
                    <a:pt x="77" y="187"/>
                  </a:cubicBezTo>
                  <a:cubicBezTo>
                    <a:pt x="77" y="183"/>
                    <a:pt x="66" y="181"/>
                    <a:pt x="66" y="181"/>
                  </a:cubicBezTo>
                  <a:cubicBezTo>
                    <a:pt x="33" y="181"/>
                    <a:pt x="33" y="181"/>
                    <a:pt x="33" y="181"/>
                  </a:cubicBezTo>
                  <a:cubicBezTo>
                    <a:pt x="33" y="181"/>
                    <a:pt x="33" y="235"/>
                    <a:pt x="33" y="239"/>
                  </a:cubicBezTo>
                  <a:cubicBezTo>
                    <a:pt x="33" y="245"/>
                    <a:pt x="40" y="252"/>
                    <a:pt x="42" y="252"/>
                  </a:cubicBezTo>
                  <a:cubicBezTo>
                    <a:pt x="1" y="252"/>
                    <a:pt x="1" y="252"/>
                    <a:pt x="1" y="252"/>
                  </a:cubicBezTo>
                  <a:cubicBezTo>
                    <a:pt x="1" y="252"/>
                    <a:pt x="8" y="248"/>
                    <a:pt x="8" y="239"/>
                  </a:cubicBezTo>
                  <a:close/>
                  <a:moveTo>
                    <a:pt x="226" y="110"/>
                  </a:moveTo>
                  <a:cubicBezTo>
                    <a:pt x="227" y="110"/>
                    <a:pt x="235" y="115"/>
                    <a:pt x="235" y="123"/>
                  </a:cubicBezTo>
                  <a:cubicBezTo>
                    <a:pt x="235" y="128"/>
                    <a:pt x="235" y="258"/>
                    <a:pt x="235" y="261"/>
                  </a:cubicBezTo>
                  <a:cubicBezTo>
                    <a:pt x="235" y="265"/>
                    <a:pt x="230" y="296"/>
                    <a:pt x="212" y="308"/>
                  </a:cubicBezTo>
                  <a:cubicBezTo>
                    <a:pt x="212" y="309"/>
                    <a:pt x="231" y="305"/>
                    <a:pt x="245" y="292"/>
                  </a:cubicBezTo>
                  <a:cubicBezTo>
                    <a:pt x="247" y="290"/>
                    <a:pt x="259" y="281"/>
                    <a:pt x="259" y="252"/>
                  </a:cubicBezTo>
                  <a:cubicBezTo>
                    <a:pt x="259" y="220"/>
                    <a:pt x="259" y="131"/>
                    <a:pt x="259" y="123"/>
                  </a:cubicBezTo>
                  <a:cubicBezTo>
                    <a:pt x="259" y="113"/>
                    <a:pt x="268" y="110"/>
                    <a:pt x="268" y="110"/>
                  </a:cubicBezTo>
                  <a:cubicBezTo>
                    <a:pt x="226" y="110"/>
                    <a:pt x="226" y="110"/>
                    <a:pt x="226" y="110"/>
                  </a:cubicBezTo>
                  <a:close/>
                  <a:moveTo>
                    <a:pt x="104" y="123"/>
                  </a:moveTo>
                  <a:cubicBezTo>
                    <a:pt x="104" y="127"/>
                    <a:pt x="104" y="198"/>
                    <a:pt x="104" y="209"/>
                  </a:cubicBezTo>
                  <a:cubicBezTo>
                    <a:pt x="104" y="215"/>
                    <a:pt x="106" y="230"/>
                    <a:pt x="114" y="237"/>
                  </a:cubicBezTo>
                  <a:cubicBezTo>
                    <a:pt x="124" y="247"/>
                    <a:pt x="134" y="255"/>
                    <a:pt x="158" y="254"/>
                  </a:cubicBezTo>
                  <a:cubicBezTo>
                    <a:pt x="178" y="254"/>
                    <a:pt x="189" y="245"/>
                    <a:pt x="197" y="237"/>
                  </a:cubicBezTo>
                  <a:cubicBezTo>
                    <a:pt x="206" y="227"/>
                    <a:pt x="206" y="211"/>
                    <a:pt x="206" y="211"/>
                  </a:cubicBezTo>
                  <a:cubicBezTo>
                    <a:pt x="206" y="211"/>
                    <a:pt x="206" y="127"/>
                    <a:pt x="206" y="122"/>
                  </a:cubicBezTo>
                  <a:cubicBezTo>
                    <a:pt x="206" y="115"/>
                    <a:pt x="215" y="110"/>
                    <a:pt x="215" y="110"/>
                  </a:cubicBezTo>
                  <a:cubicBezTo>
                    <a:pt x="215" y="110"/>
                    <a:pt x="165" y="110"/>
                    <a:pt x="172" y="110"/>
                  </a:cubicBezTo>
                  <a:cubicBezTo>
                    <a:pt x="174" y="110"/>
                    <a:pt x="181" y="116"/>
                    <a:pt x="180" y="123"/>
                  </a:cubicBezTo>
                  <a:cubicBezTo>
                    <a:pt x="180" y="131"/>
                    <a:pt x="181" y="199"/>
                    <a:pt x="181" y="210"/>
                  </a:cubicBezTo>
                  <a:cubicBezTo>
                    <a:pt x="181" y="222"/>
                    <a:pt x="173" y="239"/>
                    <a:pt x="157" y="239"/>
                  </a:cubicBezTo>
                  <a:cubicBezTo>
                    <a:pt x="136" y="239"/>
                    <a:pt x="129" y="222"/>
                    <a:pt x="129" y="210"/>
                  </a:cubicBezTo>
                  <a:cubicBezTo>
                    <a:pt x="129" y="197"/>
                    <a:pt x="129" y="127"/>
                    <a:pt x="129" y="123"/>
                  </a:cubicBezTo>
                  <a:cubicBezTo>
                    <a:pt x="129" y="115"/>
                    <a:pt x="138" y="110"/>
                    <a:pt x="138" y="110"/>
                  </a:cubicBezTo>
                  <a:cubicBezTo>
                    <a:pt x="138" y="110"/>
                    <a:pt x="88" y="110"/>
                    <a:pt x="96" y="110"/>
                  </a:cubicBezTo>
                  <a:cubicBezTo>
                    <a:pt x="97" y="110"/>
                    <a:pt x="104" y="115"/>
                    <a:pt x="104" y="123"/>
                  </a:cubicBezTo>
                  <a:close/>
                  <a:moveTo>
                    <a:pt x="530" y="123"/>
                  </a:moveTo>
                  <a:cubicBezTo>
                    <a:pt x="530" y="127"/>
                    <a:pt x="530" y="198"/>
                    <a:pt x="530" y="209"/>
                  </a:cubicBezTo>
                  <a:cubicBezTo>
                    <a:pt x="530" y="215"/>
                    <a:pt x="532" y="230"/>
                    <a:pt x="540" y="237"/>
                  </a:cubicBezTo>
                  <a:cubicBezTo>
                    <a:pt x="550" y="247"/>
                    <a:pt x="561" y="255"/>
                    <a:pt x="584" y="254"/>
                  </a:cubicBezTo>
                  <a:cubicBezTo>
                    <a:pt x="604" y="254"/>
                    <a:pt x="616" y="245"/>
                    <a:pt x="623" y="237"/>
                  </a:cubicBezTo>
                  <a:cubicBezTo>
                    <a:pt x="632" y="227"/>
                    <a:pt x="632" y="211"/>
                    <a:pt x="632" y="211"/>
                  </a:cubicBezTo>
                  <a:cubicBezTo>
                    <a:pt x="632" y="211"/>
                    <a:pt x="632" y="127"/>
                    <a:pt x="632" y="122"/>
                  </a:cubicBezTo>
                  <a:cubicBezTo>
                    <a:pt x="632" y="115"/>
                    <a:pt x="641" y="110"/>
                    <a:pt x="641" y="110"/>
                  </a:cubicBezTo>
                  <a:cubicBezTo>
                    <a:pt x="641" y="110"/>
                    <a:pt x="591" y="110"/>
                    <a:pt x="598" y="110"/>
                  </a:cubicBezTo>
                  <a:cubicBezTo>
                    <a:pt x="600" y="110"/>
                    <a:pt x="607" y="116"/>
                    <a:pt x="607" y="123"/>
                  </a:cubicBezTo>
                  <a:cubicBezTo>
                    <a:pt x="607" y="131"/>
                    <a:pt x="607" y="199"/>
                    <a:pt x="607" y="210"/>
                  </a:cubicBezTo>
                  <a:cubicBezTo>
                    <a:pt x="607" y="222"/>
                    <a:pt x="600" y="239"/>
                    <a:pt x="583" y="239"/>
                  </a:cubicBezTo>
                  <a:cubicBezTo>
                    <a:pt x="563" y="239"/>
                    <a:pt x="556" y="222"/>
                    <a:pt x="556" y="210"/>
                  </a:cubicBezTo>
                  <a:cubicBezTo>
                    <a:pt x="556" y="197"/>
                    <a:pt x="555" y="127"/>
                    <a:pt x="555" y="123"/>
                  </a:cubicBezTo>
                  <a:cubicBezTo>
                    <a:pt x="555" y="115"/>
                    <a:pt x="564" y="110"/>
                    <a:pt x="564" y="110"/>
                  </a:cubicBezTo>
                  <a:cubicBezTo>
                    <a:pt x="564" y="110"/>
                    <a:pt x="514" y="110"/>
                    <a:pt x="522" y="110"/>
                  </a:cubicBezTo>
                  <a:cubicBezTo>
                    <a:pt x="523" y="110"/>
                    <a:pt x="530" y="115"/>
                    <a:pt x="530" y="123"/>
                  </a:cubicBezTo>
                  <a:close/>
                  <a:moveTo>
                    <a:pt x="311" y="239"/>
                  </a:moveTo>
                  <a:cubicBezTo>
                    <a:pt x="311" y="235"/>
                    <a:pt x="311" y="127"/>
                    <a:pt x="311" y="123"/>
                  </a:cubicBezTo>
                  <a:cubicBezTo>
                    <a:pt x="311" y="115"/>
                    <a:pt x="320" y="110"/>
                    <a:pt x="320" y="110"/>
                  </a:cubicBezTo>
                  <a:cubicBezTo>
                    <a:pt x="320" y="110"/>
                    <a:pt x="270" y="110"/>
                    <a:pt x="278" y="110"/>
                  </a:cubicBezTo>
                  <a:cubicBezTo>
                    <a:pt x="279" y="110"/>
                    <a:pt x="287" y="115"/>
                    <a:pt x="287" y="123"/>
                  </a:cubicBezTo>
                  <a:cubicBezTo>
                    <a:pt x="287" y="127"/>
                    <a:pt x="286" y="235"/>
                    <a:pt x="286" y="239"/>
                  </a:cubicBezTo>
                  <a:cubicBezTo>
                    <a:pt x="286" y="247"/>
                    <a:pt x="278" y="252"/>
                    <a:pt x="278" y="252"/>
                  </a:cubicBezTo>
                  <a:cubicBezTo>
                    <a:pt x="278" y="252"/>
                    <a:pt x="328" y="252"/>
                    <a:pt x="320" y="252"/>
                  </a:cubicBezTo>
                  <a:cubicBezTo>
                    <a:pt x="320" y="252"/>
                    <a:pt x="311" y="247"/>
                    <a:pt x="311" y="239"/>
                  </a:cubicBezTo>
                  <a:close/>
                  <a:moveTo>
                    <a:pt x="362" y="125"/>
                  </a:moveTo>
                  <a:cubicBezTo>
                    <a:pt x="362" y="130"/>
                    <a:pt x="363" y="235"/>
                    <a:pt x="363" y="240"/>
                  </a:cubicBezTo>
                  <a:cubicBezTo>
                    <a:pt x="363" y="247"/>
                    <a:pt x="354" y="252"/>
                    <a:pt x="354" y="252"/>
                  </a:cubicBezTo>
                  <a:cubicBezTo>
                    <a:pt x="354" y="252"/>
                    <a:pt x="403" y="252"/>
                    <a:pt x="396" y="252"/>
                  </a:cubicBezTo>
                  <a:cubicBezTo>
                    <a:pt x="396" y="252"/>
                    <a:pt x="387" y="247"/>
                    <a:pt x="387" y="239"/>
                  </a:cubicBezTo>
                  <a:cubicBezTo>
                    <a:pt x="387" y="234"/>
                    <a:pt x="388" y="126"/>
                    <a:pt x="388" y="126"/>
                  </a:cubicBezTo>
                  <a:cubicBezTo>
                    <a:pt x="388" y="125"/>
                    <a:pt x="404" y="125"/>
                    <a:pt x="409" y="125"/>
                  </a:cubicBezTo>
                  <a:cubicBezTo>
                    <a:pt x="412" y="125"/>
                    <a:pt x="418" y="127"/>
                    <a:pt x="420" y="135"/>
                  </a:cubicBezTo>
                  <a:cubicBezTo>
                    <a:pt x="420" y="138"/>
                    <a:pt x="428" y="110"/>
                    <a:pt x="428" y="110"/>
                  </a:cubicBezTo>
                  <a:cubicBezTo>
                    <a:pt x="329" y="110"/>
                    <a:pt x="329" y="110"/>
                    <a:pt x="329" y="110"/>
                  </a:cubicBezTo>
                  <a:cubicBezTo>
                    <a:pt x="321" y="138"/>
                    <a:pt x="321" y="138"/>
                    <a:pt x="321" y="138"/>
                  </a:cubicBezTo>
                  <a:cubicBezTo>
                    <a:pt x="321" y="138"/>
                    <a:pt x="331" y="125"/>
                    <a:pt x="336" y="125"/>
                  </a:cubicBezTo>
                  <a:cubicBezTo>
                    <a:pt x="342" y="125"/>
                    <a:pt x="362" y="125"/>
                    <a:pt x="362" y="125"/>
                  </a:cubicBezTo>
                  <a:close/>
                  <a:moveTo>
                    <a:pt x="434" y="252"/>
                  </a:moveTo>
                  <a:cubicBezTo>
                    <a:pt x="434" y="252"/>
                    <a:pt x="442" y="256"/>
                    <a:pt x="467" y="256"/>
                  </a:cubicBezTo>
                  <a:cubicBezTo>
                    <a:pt x="486" y="256"/>
                    <a:pt x="503" y="245"/>
                    <a:pt x="509" y="239"/>
                  </a:cubicBezTo>
                  <a:cubicBezTo>
                    <a:pt x="513" y="234"/>
                    <a:pt x="526" y="211"/>
                    <a:pt x="511" y="193"/>
                  </a:cubicBezTo>
                  <a:cubicBezTo>
                    <a:pt x="499" y="177"/>
                    <a:pt x="482" y="172"/>
                    <a:pt x="464" y="163"/>
                  </a:cubicBezTo>
                  <a:cubicBezTo>
                    <a:pt x="447" y="154"/>
                    <a:pt x="453" y="139"/>
                    <a:pt x="454" y="138"/>
                  </a:cubicBezTo>
                  <a:cubicBezTo>
                    <a:pt x="454" y="137"/>
                    <a:pt x="457" y="122"/>
                    <a:pt x="479" y="122"/>
                  </a:cubicBezTo>
                  <a:cubicBezTo>
                    <a:pt x="501" y="123"/>
                    <a:pt x="504" y="134"/>
                    <a:pt x="505" y="133"/>
                  </a:cubicBezTo>
                  <a:cubicBezTo>
                    <a:pt x="505" y="133"/>
                    <a:pt x="505" y="112"/>
                    <a:pt x="505" y="111"/>
                  </a:cubicBezTo>
                  <a:cubicBezTo>
                    <a:pt x="496" y="108"/>
                    <a:pt x="472" y="107"/>
                    <a:pt x="463" y="109"/>
                  </a:cubicBezTo>
                  <a:cubicBezTo>
                    <a:pt x="454" y="110"/>
                    <a:pt x="433" y="119"/>
                    <a:pt x="429" y="138"/>
                  </a:cubicBezTo>
                  <a:cubicBezTo>
                    <a:pt x="424" y="158"/>
                    <a:pt x="435" y="172"/>
                    <a:pt x="442" y="178"/>
                  </a:cubicBezTo>
                  <a:cubicBezTo>
                    <a:pt x="450" y="184"/>
                    <a:pt x="466" y="191"/>
                    <a:pt x="485" y="202"/>
                  </a:cubicBezTo>
                  <a:cubicBezTo>
                    <a:pt x="502" y="212"/>
                    <a:pt x="491" y="227"/>
                    <a:pt x="488" y="229"/>
                  </a:cubicBezTo>
                  <a:cubicBezTo>
                    <a:pt x="486" y="231"/>
                    <a:pt x="480" y="241"/>
                    <a:pt x="459" y="240"/>
                  </a:cubicBezTo>
                  <a:cubicBezTo>
                    <a:pt x="438" y="239"/>
                    <a:pt x="426" y="225"/>
                    <a:pt x="426" y="225"/>
                  </a:cubicBezTo>
                  <a:cubicBezTo>
                    <a:pt x="434" y="252"/>
                    <a:pt x="434" y="252"/>
                    <a:pt x="434" y="252"/>
                  </a:cubicBezTo>
                  <a:close/>
                  <a:moveTo>
                    <a:pt x="338" y="40"/>
                  </a:moveTo>
                  <a:cubicBezTo>
                    <a:pt x="337" y="15"/>
                    <a:pt x="315" y="0"/>
                    <a:pt x="297" y="1"/>
                  </a:cubicBezTo>
                  <a:cubicBezTo>
                    <a:pt x="279" y="1"/>
                    <a:pt x="267" y="17"/>
                    <a:pt x="267" y="17"/>
                  </a:cubicBezTo>
                  <a:cubicBezTo>
                    <a:pt x="267" y="40"/>
                    <a:pt x="267" y="40"/>
                    <a:pt x="267" y="40"/>
                  </a:cubicBezTo>
                  <a:cubicBezTo>
                    <a:pt x="267" y="40"/>
                    <a:pt x="271" y="29"/>
                    <a:pt x="278" y="22"/>
                  </a:cubicBezTo>
                  <a:cubicBezTo>
                    <a:pt x="286" y="14"/>
                    <a:pt x="293" y="13"/>
                    <a:pt x="298" y="13"/>
                  </a:cubicBezTo>
                  <a:cubicBezTo>
                    <a:pt x="306" y="13"/>
                    <a:pt x="326" y="20"/>
                    <a:pt x="326" y="39"/>
                  </a:cubicBezTo>
                  <a:cubicBezTo>
                    <a:pt x="326" y="59"/>
                    <a:pt x="313" y="66"/>
                    <a:pt x="304" y="68"/>
                  </a:cubicBezTo>
                  <a:cubicBezTo>
                    <a:pt x="289" y="70"/>
                    <a:pt x="278" y="62"/>
                    <a:pt x="271" y="51"/>
                  </a:cubicBezTo>
                  <a:cubicBezTo>
                    <a:pt x="263" y="41"/>
                    <a:pt x="254" y="36"/>
                    <a:pt x="244" y="36"/>
                  </a:cubicBezTo>
                  <a:cubicBezTo>
                    <a:pt x="234" y="35"/>
                    <a:pt x="212" y="43"/>
                    <a:pt x="211" y="65"/>
                  </a:cubicBezTo>
                  <a:cubicBezTo>
                    <a:pt x="210" y="87"/>
                    <a:pt x="228" y="100"/>
                    <a:pt x="243" y="100"/>
                  </a:cubicBezTo>
                  <a:cubicBezTo>
                    <a:pt x="258" y="99"/>
                    <a:pt x="267" y="89"/>
                    <a:pt x="267" y="89"/>
                  </a:cubicBezTo>
                  <a:cubicBezTo>
                    <a:pt x="267" y="71"/>
                    <a:pt x="267" y="71"/>
                    <a:pt x="267" y="71"/>
                  </a:cubicBezTo>
                  <a:cubicBezTo>
                    <a:pt x="267" y="71"/>
                    <a:pt x="259" y="88"/>
                    <a:pt x="243" y="88"/>
                  </a:cubicBezTo>
                  <a:cubicBezTo>
                    <a:pt x="225" y="88"/>
                    <a:pt x="223" y="72"/>
                    <a:pt x="223" y="66"/>
                  </a:cubicBezTo>
                  <a:cubicBezTo>
                    <a:pt x="223" y="59"/>
                    <a:pt x="229" y="47"/>
                    <a:pt x="243" y="48"/>
                  </a:cubicBezTo>
                  <a:cubicBezTo>
                    <a:pt x="256" y="48"/>
                    <a:pt x="261" y="58"/>
                    <a:pt x="264" y="61"/>
                  </a:cubicBezTo>
                  <a:cubicBezTo>
                    <a:pt x="266" y="64"/>
                    <a:pt x="277" y="81"/>
                    <a:pt x="299" y="81"/>
                  </a:cubicBezTo>
                  <a:cubicBezTo>
                    <a:pt x="328" y="80"/>
                    <a:pt x="339" y="57"/>
                    <a:pt x="338"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53" name="Rectangle 52"/>
          <p:cNvSpPr/>
          <p:nvPr/>
        </p:nvSpPr>
        <p:spPr bwMode="auto">
          <a:xfrm flipH="1">
            <a:off x="0" y="0"/>
            <a:ext cx="1560368" cy="685800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useBgFill="1">
        <p:nvSpPr>
          <p:cNvPr id="54" name="Rectangle 53"/>
          <p:cNvSpPr/>
          <p:nvPr/>
        </p:nvSpPr>
        <p:spPr bwMode="auto">
          <a:xfrm flipH="1">
            <a:off x="10628457" y="0"/>
            <a:ext cx="1560368" cy="6858000"/>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55" name="Title 2"/>
          <p:cNvSpPr txBox="1">
            <a:spLocks/>
          </p:cNvSpPr>
          <p:nvPr/>
        </p:nvSpPr>
        <p:spPr>
          <a:xfrm>
            <a:off x="519113" y="6020001"/>
            <a:ext cx="11149013" cy="609399"/>
          </a:xfrm>
          <a:prstGeom prst="rect">
            <a:avLst/>
          </a:prstGeom>
        </p:spPr>
        <p:txBody>
          <a:bodyPr/>
          <a:lst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UI Light" pitchFamily="34" charset="0"/>
                <a:ea typeface="+mn-ea"/>
                <a:cs typeface="Arial" charset="0"/>
              </a:defRPr>
            </a:lvl1pPr>
          </a:lstStyle>
          <a:p>
            <a:r>
              <a:rPr dirty="0">
                <a:gradFill flip="none" rotWithShape="1">
                  <a:gsLst>
                    <a:gs pos="0">
                      <a:srgbClr val="FFFFFF"/>
                    </a:gs>
                    <a:gs pos="86000">
                      <a:srgbClr val="FFFFFF"/>
                    </a:gs>
                  </a:gsLst>
                  <a:lin ang="5400000" scaled="0"/>
                  <a:tileRect/>
                </a:gradFill>
              </a:rPr>
              <a:t>Microsoft Private Cloud Fast Track</a:t>
            </a:r>
          </a:p>
        </p:txBody>
      </p:sp>
      <p:grpSp>
        <p:nvGrpSpPr>
          <p:cNvPr id="7" name="Group 6"/>
          <p:cNvGrpSpPr/>
          <p:nvPr/>
        </p:nvGrpSpPr>
        <p:grpSpPr>
          <a:xfrm>
            <a:off x="6155634" y="3181419"/>
            <a:ext cx="2179927" cy="2179929"/>
            <a:chOff x="6093619" y="3181419"/>
            <a:chExt cx="2179927" cy="2179929"/>
          </a:xfrm>
        </p:grpSpPr>
        <p:sp>
          <p:nvSpPr>
            <p:cNvPr id="36" name="Rectangle 35"/>
            <p:cNvSpPr/>
            <p:nvPr/>
          </p:nvSpPr>
          <p:spPr bwMode="auto">
            <a:xfrm>
              <a:off x="6093619" y="3181419"/>
              <a:ext cx="2179927" cy="2179929"/>
            </a:xfrm>
            <a:prstGeom prst="rect">
              <a:avLst/>
            </a:prstGeom>
            <a:solidFill>
              <a:schemeClr val="accent1">
                <a:alpha val="73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sp>
          <p:nvSpPr>
            <p:cNvPr id="5" name="Freeform 6"/>
            <p:cNvSpPr>
              <a:spLocks noEditPoints="1"/>
            </p:cNvSpPr>
            <p:nvPr/>
          </p:nvSpPr>
          <p:spPr bwMode="auto">
            <a:xfrm>
              <a:off x="6324600" y="4035883"/>
              <a:ext cx="1717964" cy="471000"/>
            </a:xfrm>
            <a:custGeom>
              <a:avLst/>
              <a:gdLst>
                <a:gd name="T0" fmla="*/ 677 w 2094"/>
                <a:gd name="T1" fmla="*/ 21 h 574"/>
                <a:gd name="T2" fmla="*/ 677 w 2094"/>
                <a:gd name="T3" fmla="*/ 553 h 574"/>
                <a:gd name="T4" fmla="*/ 575 w 2094"/>
                <a:gd name="T5" fmla="*/ 553 h 574"/>
                <a:gd name="T6" fmla="*/ 440 w 2094"/>
                <a:gd name="T7" fmla="*/ 535 h 574"/>
                <a:gd name="T8" fmla="*/ 104 w 2094"/>
                <a:gd name="T9" fmla="*/ 170 h 574"/>
                <a:gd name="T10" fmla="*/ 104 w 2094"/>
                <a:gd name="T11" fmla="*/ 553 h 574"/>
                <a:gd name="T12" fmla="*/ 0 w 2094"/>
                <a:gd name="T13" fmla="*/ 553 h 574"/>
                <a:gd name="T14" fmla="*/ 0 w 2094"/>
                <a:gd name="T15" fmla="*/ 21 h 574"/>
                <a:gd name="T16" fmla="*/ 128 w 2094"/>
                <a:gd name="T17" fmla="*/ 21 h 574"/>
                <a:gd name="T18" fmla="*/ 223 w 2094"/>
                <a:gd name="T19" fmla="*/ 35 h 574"/>
                <a:gd name="T20" fmla="*/ 573 w 2094"/>
                <a:gd name="T21" fmla="*/ 416 h 574"/>
                <a:gd name="T22" fmla="*/ 573 w 2094"/>
                <a:gd name="T23" fmla="*/ 21 h 574"/>
                <a:gd name="T24" fmla="*/ 677 w 2094"/>
                <a:gd name="T25" fmla="*/ 21 h 574"/>
                <a:gd name="T26" fmla="*/ 760 w 2094"/>
                <a:gd name="T27" fmla="*/ 21 h 574"/>
                <a:gd name="T28" fmla="*/ 760 w 2094"/>
                <a:gd name="T29" fmla="*/ 386 h 574"/>
                <a:gd name="T30" fmla="*/ 801 w 2094"/>
                <a:gd name="T31" fmla="*/ 508 h 574"/>
                <a:gd name="T32" fmla="*/ 1001 w 2094"/>
                <a:gd name="T33" fmla="*/ 553 h 574"/>
                <a:gd name="T34" fmla="*/ 1385 w 2094"/>
                <a:gd name="T35" fmla="*/ 553 h 574"/>
                <a:gd name="T36" fmla="*/ 1385 w 2094"/>
                <a:gd name="T37" fmla="*/ 470 h 574"/>
                <a:gd name="T38" fmla="*/ 1052 w 2094"/>
                <a:gd name="T39" fmla="*/ 470 h 574"/>
                <a:gd name="T40" fmla="*/ 1000 w 2094"/>
                <a:gd name="T41" fmla="*/ 455 h 574"/>
                <a:gd name="T42" fmla="*/ 979 w 2094"/>
                <a:gd name="T43" fmla="*/ 386 h 574"/>
                <a:gd name="T44" fmla="*/ 979 w 2094"/>
                <a:gd name="T45" fmla="*/ 313 h 574"/>
                <a:gd name="T46" fmla="*/ 1344 w 2094"/>
                <a:gd name="T47" fmla="*/ 313 h 574"/>
                <a:gd name="T48" fmla="*/ 1344 w 2094"/>
                <a:gd name="T49" fmla="*/ 230 h 574"/>
                <a:gd name="T50" fmla="*/ 979 w 2094"/>
                <a:gd name="T51" fmla="*/ 230 h 574"/>
                <a:gd name="T52" fmla="*/ 979 w 2094"/>
                <a:gd name="T53" fmla="*/ 105 h 574"/>
                <a:gd name="T54" fmla="*/ 1375 w 2094"/>
                <a:gd name="T55" fmla="*/ 105 h 574"/>
                <a:gd name="T56" fmla="*/ 1375 w 2094"/>
                <a:gd name="T57" fmla="*/ 21 h 574"/>
                <a:gd name="T58" fmla="*/ 760 w 2094"/>
                <a:gd name="T59" fmla="*/ 21 h 574"/>
                <a:gd name="T60" fmla="*/ 1417 w 2094"/>
                <a:gd name="T61" fmla="*/ 287 h 574"/>
                <a:gd name="T62" fmla="*/ 1896 w 2094"/>
                <a:gd name="T63" fmla="*/ 574 h 574"/>
                <a:gd name="T64" fmla="*/ 2094 w 2094"/>
                <a:gd name="T65" fmla="*/ 548 h 574"/>
                <a:gd name="T66" fmla="*/ 2094 w 2094"/>
                <a:gd name="T67" fmla="*/ 462 h 574"/>
                <a:gd name="T68" fmla="*/ 1911 w 2094"/>
                <a:gd name="T69" fmla="*/ 480 h 574"/>
                <a:gd name="T70" fmla="*/ 1646 w 2094"/>
                <a:gd name="T71" fmla="*/ 282 h 574"/>
                <a:gd name="T72" fmla="*/ 1911 w 2094"/>
                <a:gd name="T73" fmla="*/ 84 h 574"/>
                <a:gd name="T74" fmla="*/ 2083 w 2094"/>
                <a:gd name="T75" fmla="*/ 98 h 574"/>
                <a:gd name="T76" fmla="*/ 2083 w 2094"/>
                <a:gd name="T77" fmla="*/ 23 h 574"/>
                <a:gd name="T78" fmla="*/ 1896 w 2094"/>
                <a:gd name="T79" fmla="*/ 0 h 574"/>
                <a:gd name="T80" fmla="*/ 1417 w 2094"/>
                <a:gd name="T81" fmla="*/ 28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4" h="574">
                  <a:moveTo>
                    <a:pt x="677" y="21"/>
                  </a:moveTo>
                  <a:cubicBezTo>
                    <a:pt x="677" y="553"/>
                    <a:pt x="677" y="553"/>
                    <a:pt x="677" y="553"/>
                  </a:cubicBezTo>
                  <a:cubicBezTo>
                    <a:pt x="575" y="553"/>
                    <a:pt x="575" y="553"/>
                    <a:pt x="575" y="553"/>
                  </a:cubicBezTo>
                  <a:cubicBezTo>
                    <a:pt x="554" y="551"/>
                    <a:pt x="480" y="544"/>
                    <a:pt x="440" y="535"/>
                  </a:cubicBezTo>
                  <a:cubicBezTo>
                    <a:pt x="407" y="527"/>
                    <a:pt x="179" y="259"/>
                    <a:pt x="104" y="170"/>
                  </a:cubicBezTo>
                  <a:cubicBezTo>
                    <a:pt x="104" y="553"/>
                    <a:pt x="104" y="553"/>
                    <a:pt x="104" y="553"/>
                  </a:cubicBezTo>
                  <a:cubicBezTo>
                    <a:pt x="0" y="553"/>
                    <a:pt x="0" y="553"/>
                    <a:pt x="0" y="553"/>
                  </a:cubicBezTo>
                  <a:cubicBezTo>
                    <a:pt x="0" y="21"/>
                    <a:pt x="0" y="21"/>
                    <a:pt x="0" y="21"/>
                  </a:cubicBezTo>
                  <a:cubicBezTo>
                    <a:pt x="128" y="21"/>
                    <a:pt x="128" y="21"/>
                    <a:pt x="128" y="21"/>
                  </a:cubicBezTo>
                  <a:cubicBezTo>
                    <a:pt x="128" y="21"/>
                    <a:pt x="176" y="23"/>
                    <a:pt x="223" y="35"/>
                  </a:cubicBezTo>
                  <a:cubicBezTo>
                    <a:pt x="258" y="43"/>
                    <a:pt x="517" y="350"/>
                    <a:pt x="573" y="416"/>
                  </a:cubicBezTo>
                  <a:cubicBezTo>
                    <a:pt x="573" y="21"/>
                    <a:pt x="573" y="21"/>
                    <a:pt x="573" y="21"/>
                  </a:cubicBezTo>
                  <a:lnTo>
                    <a:pt x="677" y="21"/>
                  </a:lnTo>
                  <a:close/>
                  <a:moveTo>
                    <a:pt x="760" y="21"/>
                  </a:moveTo>
                  <a:cubicBezTo>
                    <a:pt x="760" y="386"/>
                    <a:pt x="760" y="386"/>
                    <a:pt x="760" y="386"/>
                  </a:cubicBezTo>
                  <a:cubicBezTo>
                    <a:pt x="761" y="395"/>
                    <a:pt x="753" y="458"/>
                    <a:pt x="801" y="508"/>
                  </a:cubicBezTo>
                  <a:cubicBezTo>
                    <a:pt x="841" y="549"/>
                    <a:pt x="1001" y="553"/>
                    <a:pt x="1001" y="553"/>
                  </a:cubicBezTo>
                  <a:cubicBezTo>
                    <a:pt x="1385" y="553"/>
                    <a:pt x="1385" y="553"/>
                    <a:pt x="1385" y="553"/>
                  </a:cubicBezTo>
                  <a:cubicBezTo>
                    <a:pt x="1385" y="470"/>
                    <a:pt x="1385" y="470"/>
                    <a:pt x="1385" y="470"/>
                  </a:cubicBezTo>
                  <a:cubicBezTo>
                    <a:pt x="1052" y="470"/>
                    <a:pt x="1052" y="470"/>
                    <a:pt x="1052" y="470"/>
                  </a:cubicBezTo>
                  <a:cubicBezTo>
                    <a:pt x="1035" y="468"/>
                    <a:pt x="1007" y="464"/>
                    <a:pt x="1000" y="455"/>
                  </a:cubicBezTo>
                  <a:cubicBezTo>
                    <a:pt x="975" y="427"/>
                    <a:pt x="979" y="386"/>
                    <a:pt x="979" y="386"/>
                  </a:cubicBezTo>
                  <a:cubicBezTo>
                    <a:pt x="979" y="313"/>
                    <a:pt x="979" y="313"/>
                    <a:pt x="979" y="313"/>
                  </a:cubicBezTo>
                  <a:cubicBezTo>
                    <a:pt x="1344" y="313"/>
                    <a:pt x="1344" y="313"/>
                    <a:pt x="1344" y="313"/>
                  </a:cubicBezTo>
                  <a:cubicBezTo>
                    <a:pt x="1344" y="230"/>
                    <a:pt x="1344" y="230"/>
                    <a:pt x="1344" y="230"/>
                  </a:cubicBezTo>
                  <a:cubicBezTo>
                    <a:pt x="979" y="230"/>
                    <a:pt x="979" y="230"/>
                    <a:pt x="979" y="230"/>
                  </a:cubicBezTo>
                  <a:cubicBezTo>
                    <a:pt x="979" y="105"/>
                    <a:pt x="979" y="105"/>
                    <a:pt x="979" y="105"/>
                  </a:cubicBezTo>
                  <a:cubicBezTo>
                    <a:pt x="1375" y="105"/>
                    <a:pt x="1375" y="105"/>
                    <a:pt x="1375" y="105"/>
                  </a:cubicBezTo>
                  <a:cubicBezTo>
                    <a:pt x="1375" y="21"/>
                    <a:pt x="1375" y="21"/>
                    <a:pt x="1375" y="21"/>
                  </a:cubicBezTo>
                  <a:lnTo>
                    <a:pt x="760" y="21"/>
                  </a:lnTo>
                  <a:close/>
                  <a:moveTo>
                    <a:pt x="1417" y="287"/>
                  </a:moveTo>
                  <a:cubicBezTo>
                    <a:pt x="1417" y="540"/>
                    <a:pt x="1631" y="574"/>
                    <a:pt x="1896" y="574"/>
                  </a:cubicBezTo>
                  <a:cubicBezTo>
                    <a:pt x="1966" y="574"/>
                    <a:pt x="2033" y="565"/>
                    <a:pt x="2094" y="548"/>
                  </a:cubicBezTo>
                  <a:cubicBezTo>
                    <a:pt x="2094" y="462"/>
                    <a:pt x="2094" y="462"/>
                    <a:pt x="2094" y="462"/>
                  </a:cubicBezTo>
                  <a:cubicBezTo>
                    <a:pt x="2060" y="474"/>
                    <a:pt x="1950" y="480"/>
                    <a:pt x="1911" y="480"/>
                  </a:cubicBezTo>
                  <a:cubicBezTo>
                    <a:pt x="1764" y="480"/>
                    <a:pt x="1646" y="457"/>
                    <a:pt x="1646" y="282"/>
                  </a:cubicBezTo>
                  <a:cubicBezTo>
                    <a:pt x="1646" y="107"/>
                    <a:pt x="1764" y="84"/>
                    <a:pt x="1911" y="84"/>
                  </a:cubicBezTo>
                  <a:cubicBezTo>
                    <a:pt x="1946" y="84"/>
                    <a:pt x="2047" y="89"/>
                    <a:pt x="2083" y="98"/>
                  </a:cubicBezTo>
                  <a:cubicBezTo>
                    <a:pt x="2083" y="23"/>
                    <a:pt x="2083" y="23"/>
                    <a:pt x="2083" y="23"/>
                  </a:cubicBezTo>
                  <a:cubicBezTo>
                    <a:pt x="2026" y="8"/>
                    <a:pt x="1962" y="0"/>
                    <a:pt x="1896" y="0"/>
                  </a:cubicBezTo>
                  <a:cubicBezTo>
                    <a:pt x="1631" y="0"/>
                    <a:pt x="1417" y="34"/>
                    <a:pt x="1417" y="28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642747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000" fill="hold"/>
                                        <p:tgtEl>
                                          <p:spTgt spid="46"/>
                                        </p:tgtEl>
                                        <p:attrNameLst>
                                          <p:attrName>ppt_x</p:attrName>
                                        </p:attrNameLst>
                                      </p:cBhvr>
                                      <p:tavLst>
                                        <p:tav tm="0">
                                          <p:val>
                                            <p:strVal val="1+#ppt_w/2"/>
                                          </p:val>
                                        </p:tav>
                                        <p:tav tm="100000">
                                          <p:val>
                                            <p:strVal val="#ppt_x"/>
                                          </p:val>
                                        </p:tav>
                                      </p:tavLst>
                                    </p:anim>
                                    <p:anim calcmode="lin" valueType="num">
                                      <p:cBhvr additive="base">
                                        <p:cTn id="8" dur="1000" fill="hold"/>
                                        <p:tgtEl>
                                          <p:spTgt spid="46"/>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000" fill="hold"/>
                                        <p:tgtEl>
                                          <p:spTgt spid="52"/>
                                        </p:tgtEl>
                                        <p:attrNameLst>
                                          <p:attrName>ppt_x</p:attrName>
                                        </p:attrNameLst>
                                      </p:cBhvr>
                                      <p:tavLst>
                                        <p:tav tm="0">
                                          <p:val>
                                            <p:strVal val="0-#ppt_w/2"/>
                                          </p:val>
                                        </p:tav>
                                        <p:tav tm="100000">
                                          <p:val>
                                            <p:strVal val="#ppt_x"/>
                                          </p:val>
                                        </p:tav>
                                      </p:tavLst>
                                    </p:anim>
                                    <p:anim calcmode="lin" valueType="num">
                                      <p:cBhvr additive="base">
                                        <p:cTn id="12" dur="1000" fill="hold"/>
                                        <p:tgtEl>
                                          <p:spTgt spid="52"/>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1000" fill="hold"/>
                                        <p:tgtEl>
                                          <p:spTgt spid="47"/>
                                        </p:tgtEl>
                                        <p:attrNameLst>
                                          <p:attrName>ppt_x</p:attrName>
                                        </p:attrNameLst>
                                      </p:cBhvr>
                                      <p:tavLst>
                                        <p:tav tm="0">
                                          <p:val>
                                            <p:strVal val="1+#ppt_w/2"/>
                                          </p:val>
                                        </p:tav>
                                        <p:tav tm="100000">
                                          <p:val>
                                            <p:strVal val="#ppt_x"/>
                                          </p:val>
                                        </p:tav>
                                      </p:tavLst>
                                    </p:anim>
                                    <p:anim calcmode="lin" valueType="num">
                                      <p:cBhvr additive="base">
                                        <p:cTn id="16" dur="10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fill="hold"/>
                                        <p:tgtEl>
                                          <p:spTgt spid="48"/>
                                        </p:tgtEl>
                                        <p:attrNameLst>
                                          <p:attrName>ppt_x</p:attrName>
                                        </p:attrNameLst>
                                      </p:cBhvr>
                                      <p:tavLst>
                                        <p:tav tm="0">
                                          <p:val>
                                            <p:strVal val="1+#ppt_w/2"/>
                                          </p:val>
                                        </p:tav>
                                        <p:tav tm="100000">
                                          <p:val>
                                            <p:strVal val="#ppt_x"/>
                                          </p:val>
                                        </p:tav>
                                      </p:tavLst>
                                    </p:anim>
                                    <p:anim calcmode="lin" valueType="num">
                                      <p:cBhvr additive="base">
                                        <p:cTn id="24" dur="10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5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000" fill="hold"/>
                                        <p:tgtEl>
                                          <p:spTgt spid="51"/>
                                        </p:tgtEl>
                                        <p:attrNameLst>
                                          <p:attrName>ppt_x</p:attrName>
                                        </p:attrNameLst>
                                      </p:cBhvr>
                                      <p:tavLst>
                                        <p:tav tm="0">
                                          <p:val>
                                            <p:strVal val="0-#ppt_w/2"/>
                                          </p:val>
                                        </p:tav>
                                        <p:tav tm="100000">
                                          <p:val>
                                            <p:strVal val="#ppt_x"/>
                                          </p:val>
                                        </p:tav>
                                      </p:tavLst>
                                    </p:anim>
                                    <p:anim calcmode="lin" valueType="num">
                                      <p:cBhvr additive="base">
                                        <p:cTn id="28" dur="1000" fill="hold"/>
                                        <p:tgtEl>
                                          <p:spTgt spid="51"/>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75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1000" fill="hold"/>
                                        <p:tgtEl>
                                          <p:spTgt spid="49"/>
                                        </p:tgtEl>
                                        <p:attrNameLst>
                                          <p:attrName>ppt_x</p:attrName>
                                        </p:attrNameLst>
                                      </p:cBhvr>
                                      <p:tavLst>
                                        <p:tav tm="0">
                                          <p:val>
                                            <p:strVal val="1+#ppt_w/2"/>
                                          </p:val>
                                        </p:tav>
                                        <p:tav tm="100000">
                                          <p:val>
                                            <p:strVal val="#ppt_x"/>
                                          </p:val>
                                        </p:tav>
                                      </p:tavLst>
                                    </p:anim>
                                    <p:anim calcmode="lin" valueType="num">
                                      <p:cBhvr additive="base">
                                        <p:cTn id="32" dur="10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75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1000" fill="hold"/>
                                        <p:tgtEl>
                                          <p:spTgt spid="50"/>
                                        </p:tgtEl>
                                        <p:attrNameLst>
                                          <p:attrName>ppt_x</p:attrName>
                                        </p:attrNameLst>
                                      </p:cBhvr>
                                      <p:tavLst>
                                        <p:tav tm="0">
                                          <p:val>
                                            <p:strVal val="0-#ppt_w/2"/>
                                          </p:val>
                                        </p:tav>
                                        <p:tav tm="100000">
                                          <p:val>
                                            <p:strVal val="#ppt_x"/>
                                          </p:val>
                                        </p:tav>
                                      </p:tavLst>
                                    </p:anim>
                                    <p:anim calcmode="lin" valueType="num">
                                      <p:cBhvr additive="base">
                                        <p:cTn id="36"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Assessment &amp; Planning Tool</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81876614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4797"/>
          </a:xfrm>
        </p:spPr>
        <p:txBody>
          <a:bodyPr/>
          <a:lstStyle/>
          <a:p>
            <a:r>
              <a:rPr lang="en-US" sz="4800" dirty="0">
                <a:solidFill>
                  <a:schemeClr val="tx1"/>
                </a:solidFill>
              </a:rPr>
              <a:t>Business </a:t>
            </a:r>
            <a:r>
              <a:rPr lang="en-US" sz="4800" dirty="0" smtClean="0">
                <a:solidFill>
                  <a:schemeClr val="tx1"/>
                </a:solidFill>
              </a:rPr>
              <a:t>Before Technology</a:t>
            </a:r>
            <a:endParaRPr lang="en-US" sz="4800" b="1" dirty="0">
              <a:solidFill>
                <a:srgbClr val="FF0000"/>
              </a:solidFill>
            </a:endParaRPr>
          </a:p>
        </p:txBody>
      </p:sp>
      <p:sp>
        <p:nvSpPr>
          <p:cNvPr id="3" name="Content Placeholder 2"/>
          <p:cNvSpPr>
            <a:spLocks noGrp="1"/>
          </p:cNvSpPr>
          <p:nvPr>
            <p:ph type="body" sz="quarter" idx="10"/>
          </p:nvPr>
        </p:nvSpPr>
        <p:spPr>
          <a:xfrm>
            <a:off x="519112" y="1447799"/>
            <a:ext cx="11149013" cy="5047536"/>
          </a:xfrm>
        </p:spPr>
        <p:txBody>
          <a:bodyPr/>
          <a:lstStyle/>
          <a:p>
            <a:pPr lvl="1"/>
            <a:r>
              <a:rPr lang="en-US" sz="4000" dirty="0"/>
              <a:t>Integration is key; very few “green-field” environments</a:t>
            </a:r>
          </a:p>
          <a:p>
            <a:pPr lvl="1"/>
            <a:endParaRPr lang="en-US" sz="4000" dirty="0"/>
          </a:p>
          <a:p>
            <a:pPr lvl="1"/>
            <a:r>
              <a:rPr lang="en-US" sz="4000" dirty="0"/>
              <a:t>Microsoft manages the datacenter with System Center</a:t>
            </a:r>
          </a:p>
          <a:p>
            <a:pPr lvl="1"/>
            <a:endParaRPr lang="en-US" sz="4000" dirty="0"/>
          </a:p>
          <a:p>
            <a:pPr lvl="1"/>
            <a:r>
              <a:rPr lang="en-US" sz="4000" dirty="0"/>
              <a:t>System Center </a:t>
            </a:r>
            <a:r>
              <a:rPr lang="en-US" sz="4000" dirty="0" smtClean="0"/>
              <a:t>Orchestrator </a:t>
            </a:r>
            <a:r>
              <a:rPr lang="en-US" sz="4000" dirty="0"/>
              <a:t>as differentiators</a:t>
            </a:r>
          </a:p>
          <a:p>
            <a:pPr lvl="1"/>
            <a:endParaRPr lang="en-US" sz="4000" dirty="0"/>
          </a:p>
        </p:txBody>
      </p:sp>
      <p:sp>
        <p:nvSpPr>
          <p:cNvPr id="4" name="Slide Number Placeholder 3"/>
          <p:cNvSpPr>
            <a:spLocks noGrp="1"/>
          </p:cNvSpPr>
          <p:nvPr>
            <p:ph type="sldNum" sz="quarter" idx="4294967295"/>
          </p:nvPr>
        </p:nvSpPr>
        <p:spPr>
          <a:xfrm>
            <a:off x="9059863" y="6492875"/>
            <a:ext cx="3128962" cy="365125"/>
          </a:xfrm>
          <a:prstGeom prst="rect">
            <a:avLst/>
          </a:prstGeom>
        </p:spPr>
        <p:txBody>
          <a:bodyPr/>
          <a:lstStyle/>
          <a:p>
            <a:pPr algn="r"/>
            <a:fld id="{40E23B03-6AFE-40A9-BC2C-E89E0B2C5091}" type="slidenum">
              <a:rPr lang="en-US" smtClean="0"/>
              <a:pPr algn="r"/>
              <a:t>33</a:t>
            </a:fld>
            <a:endParaRPr lang="en-US" dirty="0"/>
          </a:p>
        </p:txBody>
      </p:sp>
    </p:spTree>
    <p:extLst>
      <p:ext uri="{BB962C8B-B14F-4D97-AF65-F5344CB8AC3E}">
        <p14:creationId xmlns:p14="http://schemas.microsoft.com/office/powerpoint/2010/main" val="1832056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Microsoft Private Cloud Fast Track: </a:t>
            </a:r>
            <a:br>
              <a:rPr lang="en-US" sz="4000" dirty="0"/>
            </a:br>
            <a:r>
              <a:rPr lang="en-US" sz="3300" dirty="0">
                <a:solidFill>
                  <a:srgbClr val="92D050"/>
                </a:solidFill>
              </a:rPr>
              <a:t>Fast Facts</a:t>
            </a:r>
          </a:p>
        </p:txBody>
      </p:sp>
      <p:sp>
        <p:nvSpPr>
          <p:cNvPr id="3" name="Content Placeholder 2"/>
          <p:cNvSpPr>
            <a:spLocks noGrp="1"/>
          </p:cNvSpPr>
          <p:nvPr>
            <p:ph type="body" sz="quarter" idx="10"/>
          </p:nvPr>
        </p:nvSpPr>
        <p:spPr>
          <a:xfrm>
            <a:off x="519112" y="1767292"/>
            <a:ext cx="11149013" cy="3605602"/>
          </a:xfrm>
        </p:spPr>
        <p:txBody>
          <a:bodyPr/>
          <a:lstStyle/>
          <a:p>
            <a:r>
              <a:rPr lang="en-US" sz="3300" dirty="0" smtClean="0"/>
              <a:t>Combination </a:t>
            </a:r>
            <a:r>
              <a:rPr lang="en-US" sz="3300" dirty="0"/>
              <a:t>of Compute, Networking and Storage with Microsoft Hyper-V &amp; System Center</a:t>
            </a:r>
          </a:p>
          <a:p>
            <a:endParaRPr lang="en-US" sz="3300" dirty="0"/>
          </a:p>
          <a:p>
            <a:r>
              <a:rPr lang="en-US" sz="3300" dirty="0"/>
              <a:t>Validated Microsoft design that includes System Center management</a:t>
            </a:r>
          </a:p>
          <a:p>
            <a:endParaRPr lang="en-US" sz="3300" dirty="0"/>
          </a:p>
          <a:p>
            <a:r>
              <a:rPr lang="en-US" sz="3300" dirty="0"/>
              <a:t>Reference Implementation ready to integrate</a:t>
            </a:r>
            <a:endParaRPr lang="en-US" dirty="0" smtClean="0"/>
          </a:p>
        </p:txBody>
      </p:sp>
      <p:sp>
        <p:nvSpPr>
          <p:cNvPr id="4" name="Slide Number Placeholder 3"/>
          <p:cNvSpPr>
            <a:spLocks noGrp="1"/>
          </p:cNvSpPr>
          <p:nvPr>
            <p:ph type="sldNum" sz="quarter" idx="4294967295"/>
          </p:nvPr>
        </p:nvSpPr>
        <p:spPr>
          <a:xfrm>
            <a:off x="9059863" y="6492875"/>
            <a:ext cx="3128962" cy="365125"/>
          </a:xfrm>
          <a:prstGeom prst="rect">
            <a:avLst/>
          </a:prstGeom>
        </p:spPr>
        <p:txBody>
          <a:bodyPr/>
          <a:lstStyle/>
          <a:p>
            <a:pPr algn="r"/>
            <a:fld id="{40E23B03-6AFE-40A9-BC2C-E89E0B2C5091}" type="slidenum">
              <a:rPr lang="en-US" smtClean="0"/>
              <a:pPr algn="r"/>
              <a:t>34</a:t>
            </a:fld>
            <a:endParaRPr lang="en-US" dirty="0"/>
          </a:p>
        </p:txBody>
      </p:sp>
    </p:spTree>
    <p:extLst>
      <p:ext uri="{BB962C8B-B14F-4D97-AF65-F5344CB8AC3E}">
        <p14:creationId xmlns:p14="http://schemas.microsoft.com/office/powerpoint/2010/main" val="5239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chemeClr val="tx1">
                    <a:alpha val="98824"/>
                  </a:schemeClr>
                </a:solidFill>
                <a:latin typeface="Segoe UI" pitchFamily="34" charset="0"/>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latin typeface="Segoe UI" pitchFamily="34" charset="0"/>
              <a:ea typeface="Segoe UI" pitchFamily="34" charset="0"/>
              <a:cs typeface="Segoe UI" pitchFamily="34" charset="0"/>
            </a:endParaRPr>
          </a:p>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#TE(</a:t>
            </a:r>
            <a:r>
              <a:rPr lang="en-US" dirty="0" err="1">
                <a:solidFill>
                  <a:schemeClr val="tx1"/>
                </a:solidFill>
                <a:latin typeface="Segoe UI" pitchFamily="34" charset="0"/>
                <a:ea typeface="Segoe UI" pitchFamily="34" charset="0"/>
                <a:cs typeface="Segoe UI" pitchFamily="34" charset="0"/>
              </a:rPr>
              <a:t>sessioncode</a:t>
            </a:r>
            <a:r>
              <a:rPr lang="en-US" dirty="0">
                <a:solidFill>
                  <a:schemeClr val="tx1"/>
                </a:solidFill>
                <a:latin typeface="Segoe UI" pitchFamily="34" charset="0"/>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microsoft.com/</a:t>
            </a:r>
            <a:r>
              <a:rPr lang="en-US" sz="1050" u="sng" dirty="0" err="1">
                <a:solidFill>
                  <a:schemeClr val="tx1"/>
                </a:solidFill>
                <a:latin typeface="Segoe UI" pitchFamily="34" charset="0"/>
                <a:ea typeface="Segoe UI" pitchFamily="34" charset="0"/>
                <a:cs typeface="Segoe UI" pitchFamily="34" charset="0"/>
              </a:rPr>
              <a:t>windowsserver</a:t>
            </a:r>
            <a:endParaRPr lang="en-US" sz="1050" dirty="0">
              <a:solidFill>
                <a:schemeClr val="tx1"/>
              </a:solidFill>
              <a:latin typeface="Segoe UI" pitchFamily="34" charset="0"/>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chemeClr val="tx1">
                  <a:lumMod val="50000"/>
                </a:scheme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chemeClr val="tx1"/>
                </a:solidFill>
                <a:latin typeface="Segoe UI" pitchFamily="34" charset="0"/>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Azure</a:t>
            </a:r>
          </a:p>
          <a:p>
            <a:pPr defTabSz="685666"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685666" fontAlgn="base">
              <a:spcBef>
                <a:spcPct val="0"/>
              </a:spcBef>
              <a:spcAft>
                <a:spcPct val="0"/>
              </a:spcAft>
            </a:pPr>
            <a:r>
              <a:rPr lang="en-US" sz="1050" u="sng" dirty="0">
                <a:solidFill>
                  <a:schemeClr val="tx1"/>
                </a:solidFill>
                <a:latin typeface="Segoe UI" pitchFamily="34" charset="0"/>
                <a:ea typeface="Segoe UI" pitchFamily="34" charset="0"/>
                <a:cs typeface="Segoe UI" pitchFamily="34" charset="0"/>
              </a:rPr>
              <a:t>Windowsazure.com/</a:t>
            </a:r>
          </a:p>
          <a:p>
            <a:pPr defTabSz="685666" fontAlgn="base">
              <a:spcBef>
                <a:spcPct val="0"/>
              </a:spcBef>
              <a:spcAft>
                <a:spcPct val="0"/>
              </a:spcAft>
            </a:pPr>
            <a:r>
              <a:rPr lang="en-US" sz="1050" u="sng" dirty="0" err="1">
                <a:solidFill>
                  <a:schemeClr val="tx1"/>
                </a:solidFill>
                <a:latin typeface="Segoe UI" pitchFamily="34" charset="0"/>
                <a:ea typeface="Segoe UI" pitchFamily="34" charset="0"/>
                <a:cs typeface="Segoe UI" pitchFamily="34" charset="0"/>
              </a:rPr>
              <a:t>teched</a:t>
            </a:r>
            <a:endParaRPr lang="en-US" sz="1050" u="sng" dirty="0">
              <a:solidFill>
                <a:schemeClr val="tx1"/>
              </a:solidFill>
              <a:latin typeface="Segoe UI" pitchFamily="34" charset="0"/>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164809911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Rectangle 44"/>
          <p:cNvSpPr/>
          <p:nvPr/>
        </p:nvSpPr>
        <p:spPr bwMode="auto">
          <a:xfrm>
            <a:off x="5089144" y="4228210"/>
            <a:ext cx="2196654" cy="21966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5089143" y="1905004"/>
            <a:ext cx="2196654" cy="2196654"/>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2772290" y="1905000"/>
            <a:ext cx="2196654" cy="2196654"/>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2772289" y="4228211"/>
            <a:ext cx="2196654" cy="2196654"/>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1950" y="1905004"/>
            <a:ext cx="4519861" cy="45198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49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dirty="0"/>
              <a:t>Business Before Technology</a:t>
            </a:r>
            <a:br>
              <a:rPr lang="en-US" dirty="0"/>
            </a:br>
            <a:r>
              <a:rPr lang="en-US" sz="2000" dirty="0" smtClean="0">
                <a:solidFill>
                  <a:srgbClr val="92D050"/>
                </a:solidFill>
              </a:rPr>
              <a:t>Driving Value</a:t>
            </a:r>
            <a:endParaRPr lang="en-US" dirty="0"/>
          </a:p>
        </p:txBody>
      </p:sp>
      <p:sp>
        <p:nvSpPr>
          <p:cNvPr id="7" name="Rectangle 6"/>
          <p:cNvSpPr/>
          <p:nvPr/>
        </p:nvSpPr>
        <p:spPr bwMode="auto">
          <a:xfrm>
            <a:off x="333161" y="2286001"/>
            <a:ext cx="3710980" cy="2499905"/>
          </a:xfrm>
          <a:prstGeom prst="rect">
            <a:avLst/>
          </a:prstGeom>
          <a:solidFill>
            <a:srgbClr val="8CC600"/>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r>
              <a:rPr lang="en-US" sz="2400" b="1" dirty="0"/>
              <a:t>Integration is key; very few “green-field” environments</a:t>
            </a:r>
            <a:endParaRPr kumimoji="0" lang="en-US" sz="2400" b="1" i="0" u="none" strike="noStrike" kern="0" cap="none" spc="0" normalizeH="0" baseline="0" noProof="0" dirty="0">
              <a:ln>
                <a:noFill/>
              </a:ln>
              <a:effectLst/>
              <a:uLnTx/>
              <a:uFillTx/>
              <a:latin typeface="Segoe UI"/>
            </a:endParaRPr>
          </a:p>
        </p:txBody>
      </p:sp>
      <p:sp>
        <p:nvSpPr>
          <p:cNvPr id="8" name="Rectangle 7"/>
          <p:cNvSpPr/>
          <p:nvPr/>
        </p:nvSpPr>
        <p:spPr bwMode="auto">
          <a:xfrm>
            <a:off x="4294530" y="2286001"/>
            <a:ext cx="3739371" cy="2499905"/>
          </a:xfrm>
          <a:prstGeom prst="rect">
            <a:avLst/>
          </a:prstGeom>
          <a:solidFill>
            <a:srgbClr val="0071BC"/>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r>
              <a:rPr lang="en-US" sz="2400" b="1" dirty="0" smtClean="0"/>
              <a:t>Complexity tamed with System Center 2012 managing the datacenter</a:t>
            </a:r>
            <a:endParaRPr kumimoji="0" lang="en-US" sz="2400" b="1" i="0" u="none" strike="noStrike" kern="0" cap="none" spc="0" normalizeH="0" baseline="0" noProof="0" dirty="0" smtClean="0">
              <a:ln>
                <a:noFill/>
              </a:ln>
              <a:effectLst/>
              <a:uLnTx/>
              <a:uFillTx/>
              <a:latin typeface="Segoe UI"/>
            </a:endParaRPr>
          </a:p>
        </p:txBody>
      </p:sp>
      <p:sp>
        <p:nvSpPr>
          <p:cNvPr id="9" name="Rectangle 8"/>
          <p:cNvSpPr/>
          <p:nvPr/>
        </p:nvSpPr>
        <p:spPr bwMode="auto">
          <a:xfrm>
            <a:off x="8255898" y="2283683"/>
            <a:ext cx="3586744" cy="2499905"/>
          </a:xfrm>
          <a:prstGeom prst="rect">
            <a:avLst/>
          </a:prstGeom>
          <a:solidFill>
            <a:srgbClr val="910091"/>
          </a:solidFill>
          <a:ln w="9525" cap="flat" cmpd="sng" algn="ctr">
            <a:no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r>
              <a:rPr lang="en-US" sz="2400" b="1" dirty="0" smtClean="0"/>
              <a:t>Solving business problems with compelling technology</a:t>
            </a:r>
            <a:endParaRPr kumimoji="0" lang="en-US" sz="2400" b="1" i="0" u="none" strike="noStrike" kern="0" cap="none" spc="0" normalizeH="0" baseline="0" noProof="0" dirty="0">
              <a:ln>
                <a:noFill/>
              </a:ln>
              <a:effectLst/>
              <a:uLnTx/>
              <a:uFillTx/>
              <a:latin typeface="Segoe UI"/>
            </a:endParaRPr>
          </a:p>
        </p:txBody>
      </p:sp>
    </p:spTree>
    <p:extLst>
      <p:ext uri="{BB962C8B-B14F-4D97-AF65-F5344CB8AC3E}">
        <p14:creationId xmlns:p14="http://schemas.microsoft.com/office/powerpoint/2010/main" val="238722097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886397"/>
          </a:xfrm>
        </p:spPr>
        <p:txBody>
          <a:bodyPr/>
          <a:lstStyle/>
          <a:p>
            <a:r>
              <a:rPr lang="en-US" dirty="0"/>
              <a:t>Microsoft Private Cloud Fast Track:</a:t>
            </a:r>
            <a:r>
              <a:rPr lang="en-US" sz="3600" dirty="0"/>
              <a:t/>
            </a:r>
            <a:br>
              <a:rPr lang="en-US" sz="3600" dirty="0"/>
            </a:br>
            <a:r>
              <a:rPr lang="en-US" sz="2000" dirty="0" smtClean="0">
                <a:solidFill>
                  <a:srgbClr val="92D050"/>
                </a:solidFill>
              </a:rPr>
              <a:t>Planning to Reality</a:t>
            </a:r>
            <a:endParaRPr lang="en-US" dirty="0"/>
          </a:p>
        </p:txBody>
      </p:sp>
      <p:sp>
        <p:nvSpPr>
          <p:cNvPr id="3" name="Content Placeholder 2"/>
          <p:cNvSpPr>
            <a:spLocks noGrp="1"/>
          </p:cNvSpPr>
          <p:nvPr>
            <p:ph sz="quarter" idx="10"/>
          </p:nvPr>
        </p:nvSpPr>
        <p:spPr>
          <a:xfrm>
            <a:off x="507869" y="1600200"/>
            <a:ext cx="5402439" cy="3896451"/>
          </a:xfrm>
        </p:spPr>
        <p:txBody>
          <a:bodyPr/>
          <a:lstStyle/>
          <a:p>
            <a:r>
              <a:rPr lang="en-US" dirty="0" smtClean="0"/>
              <a:t>Fast Track History</a:t>
            </a:r>
          </a:p>
          <a:p>
            <a:pPr lvl="1"/>
            <a:r>
              <a:rPr lang="en-US" dirty="0" smtClean="0"/>
              <a:t>V1.0</a:t>
            </a:r>
          </a:p>
          <a:p>
            <a:pPr lvl="1"/>
            <a:r>
              <a:rPr lang="en-US" dirty="0" smtClean="0"/>
              <a:t>V1.1</a:t>
            </a:r>
          </a:p>
          <a:p>
            <a:pPr lvl="1"/>
            <a:r>
              <a:rPr lang="en-US" dirty="0" smtClean="0"/>
              <a:t>V2.0</a:t>
            </a:r>
          </a:p>
          <a:p>
            <a:endParaRPr lang="en-US" dirty="0" smtClean="0"/>
          </a:p>
          <a:p>
            <a:r>
              <a:rPr lang="en-US" dirty="0" smtClean="0"/>
              <a:t>Planning to Reality</a:t>
            </a:r>
          </a:p>
          <a:p>
            <a:pPr lvl="1"/>
            <a:r>
              <a:rPr lang="en-US" dirty="0" smtClean="0"/>
              <a:t>Microsoft investments</a:t>
            </a:r>
          </a:p>
          <a:p>
            <a:pPr lvl="1"/>
            <a:r>
              <a:rPr lang="en-US" dirty="0" smtClean="0"/>
              <a:t>Partnering is key</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029367859"/>
              </p:ext>
            </p:extLst>
          </p:nvPr>
        </p:nvGraphicFramePr>
        <p:xfrm>
          <a:off x="5891265" y="1447800"/>
          <a:ext cx="601188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57425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4000" dirty="0"/>
              <a:t>Microsoft Private Cloud Solutions</a:t>
            </a:r>
          </a:p>
        </p:txBody>
      </p:sp>
      <p:sp>
        <p:nvSpPr>
          <p:cNvPr id="6" name="Slide Number Placeholder 3"/>
          <p:cNvSpPr txBox="1">
            <a:spLocks/>
          </p:cNvSpPr>
          <p:nvPr/>
        </p:nvSpPr>
        <p:spPr bwMode="auto">
          <a:xfrm>
            <a:off x="9060361" y="6387804"/>
            <a:ext cx="3128465" cy="365125"/>
          </a:xfrm>
          <a:prstGeom prst="rect">
            <a:avLst/>
          </a:prstGeom>
          <a:noFill/>
          <a:ln w="9525">
            <a:noFill/>
            <a:miter lim="800000"/>
            <a:headEnd/>
            <a:tailEnd/>
          </a:ln>
          <a:effectLst/>
        </p:spPr>
        <p:txBody>
          <a:bodyPr vert="horz" wrap="square" lIns="91429" tIns="45715" rIns="91429" bIns="45715" numCol="1" rtlCol="0" anchor="ctr" anchorCtr="0" compatLnSpc="1">
            <a:prstTxWarp prst="textNoShape">
              <a:avLst/>
            </a:prstTxWarp>
          </a:bodyPr>
          <a:lstStyle>
            <a:defPPr>
              <a:defRPr lang="en-US"/>
            </a:defPPr>
            <a:lvl1pPr algn="r" defTabSz="1306513" rtl="0" fontAlgn="base">
              <a:spcBef>
                <a:spcPct val="0"/>
              </a:spcBef>
              <a:spcAft>
                <a:spcPct val="0"/>
              </a:spcAft>
              <a:defRPr sz="1400" kern="1200">
                <a:solidFill>
                  <a:schemeClr val="bg1"/>
                </a:solidFill>
                <a:latin typeface="Segoe UI" pitchFamily="34" charset="0"/>
                <a:ea typeface="+mn-ea"/>
                <a:cs typeface="Arial" charset="0"/>
              </a:defRPr>
            </a:lvl1pPr>
            <a:lvl2pPr marL="457200" algn="l" rtl="0" fontAlgn="base">
              <a:spcBef>
                <a:spcPct val="0"/>
              </a:spcBef>
              <a:spcAft>
                <a:spcPct val="0"/>
              </a:spcAft>
              <a:defRPr sz="2400" kern="1200">
                <a:solidFill>
                  <a:schemeClr val="tx1"/>
                </a:solidFill>
                <a:latin typeface="Segoe UI" pitchFamily="34" charset="0"/>
                <a:ea typeface="+mn-ea"/>
                <a:cs typeface="Arial" charset="0"/>
              </a:defRPr>
            </a:lvl2pPr>
            <a:lvl3pPr marL="914400" algn="l" rtl="0" fontAlgn="base">
              <a:spcBef>
                <a:spcPct val="0"/>
              </a:spcBef>
              <a:spcAft>
                <a:spcPct val="0"/>
              </a:spcAft>
              <a:defRPr sz="2400" kern="1200">
                <a:solidFill>
                  <a:schemeClr val="tx1"/>
                </a:solidFill>
                <a:latin typeface="Segoe UI" pitchFamily="34" charset="0"/>
                <a:ea typeface="+mn-ea"/>
                <a:cs typeface="Arial" charset="0"/>
              </a:defRPr>
            </a:lvl3pPr>
            <a:lvl4pPr marL="1371600" algn="l" rtl="0" fontAlgn="base">
              <a:spcBef>
                <a:spcPct val="0"/>
              </a:spcBef>
              <a:spcAft>
                <a:spcPct val="0"/>
              </a:spcAft>
              <a:defRPr sz="2400" kern="1200">
                <a:solidFill>
                  <a:schemeClr val="tx1"/>
                </a:solidFill>
                <a:latin typeface="Segoe UI" pitchFamily="34" charset="0"/>
                <a:ea typeface="+mn-ea"/>
                <a:cs typeface="Arial" charset="0"/>
              </a:defRPr>
            </a:lvl4pPr>
            <a:lvl5pPr marL="1828800" algn="l" rtl="0" fontAlgn="base">
              <a:spcBef>
                <a:spcPct val="0"/>
              </a:spcBef>
              <a:spcAft>
                <a:spcPct val="0"/>
              </a:spcAft>
              <a:defRPr sz="2400" kern="1200">
                <a:solidFill>
                  <a:schemeClr val="tx1"/>
                </a:solidFill>
                <a:latin typeface="Segoe UI" pitchFamily="34" charset="0"/>
                <a:ea typeface="+mn-ea"/>
                <a:cs typeface="Arial" charset="0"/>
              </a:defRPr>
            </a:lvl5pPr>
            <a:lvl6pPr marL="2286000" algn="l" defTabSz="914400" rtl="0" eaLnBrk="1" latinLnBrk="0" hangingPunct="1">
              <a:defRPr sz="2400" kern="1200">
                <a:solidFill>
                  <a:schemeClr val="tx1"/>
                </a:solidFill>
                <a:latin typeface="Segoe UI" pitchFamily="34" charset="0"/>
                <a:ea typeface="+mn-ea"/>
                <a:cs typeface="Arial" charset="0"/>
              </a:defRPr>
            </a:lvl6pPr>
            <a:lvl7pPr marL="2743200" algn="l" defTabSz="914400" rtl="0" eaLnBrk="1" latinLnBrk="0" hangingPunct="1">
              <a:defRPr sz="2400" kern="1200">
                <a:solidFill>
                  <a:schemeClr val="tx1"/>
                </a:solidFill>
                <a:latin typeface="Segoe UI" pitchFamily="34" charset="0"/>
                <a:ea typeface="+mn-ea"/>
                <a:cs typeface="Arial" charset="0"/>
              </a:defRPr>
            </a:lvl7pPr>
            <a:lvl8pPr marL="3200400" algn="l" defTabSz="914400" rtl="0" eaLnBrk="1" latinLnBrk="0" hangingPunct="1">
              <a:defRPr sz="2400" kern="1200">
                <a:solidFill>
                  <a:schemeClr val="tx1"/>
                </a:solidFill>
                <a:latin typeface="Segoe UI" pitchFamily="34" charset="0"/>
                <a:ea typeface="+mn-ea"/>
                <a:cs typeface="Arial" charset="0"/>
              </a:defRPr>
            </a:lvl8pPr>
            <a:lvl9pPr marL="3657600" algn="l" defTabSz="914400" rtl="0" eaLnBrk="1" latinLnBrk="0" hangingPunct="1">
              <a:defRPr sz="2400" kern="1200">
                <a:solidFill>
                  <a:schemeClr val="tx1"/>
                </a:solidFill>
                <a:latin typeface="Segoe UI" pitchFamily="34" charset="0"/>
                <a:ea typeface="+mn-ea"/>
                <a:cs typeface="Arial" charset="0"/>
              </a:defRPr>
            </a:lvl9pPr>
          </a:lstStyle>
          <a:p>
            <a:fld id="{40E23B03-6AFE-40A9-BC2C-E89E0B2C5091}" type="slidenum">
              <a:rPr lang="en-US" smtClean="0"/>
              <a:pPr/>
              <a:t>6</a:t>
            </a:fld>
            <a:endParaRPr lang="en-US" dirty="0"/>
          </a:p>
        </p:txBody>
      </p:sp>
      <p:sp>
        <p:nvSpPr>
          <p:cNvPr id="7" name="Pentagon 6"/>
          <p:cNvSpPr/>
          <p:nvPr/>
        </p:nvSpPr>
        <p:spPr>
          <a:xfrm rot="16200000">
            <a:off x="5740959" y="202168"/>
            <a:ext cx="1219199" cy="9698515"/>
          </a:xfrm>
          <a:prstGeom prst="homePlate">
            <a:avLst>
              <a:gd name="adj" fmla="val 17000"/>
            </a:avLst>
          </a:prstGeom>
          <a:solidFill>
            <a:schemeClr val="accent2">
              <a:lumMod val="50000"/>
            </a:schemeClr>
          </a:solidFill>
          <a:ln w="38100" cap="sq">
            <a:noFill/>
            <a:miter lim="800000"/>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lIns="91419" tIns="182840" rIns="91419" bIns="45710" rtlCol="0" anchor="t"/>
          <a:lstStyle/>
          <a:p>
            <a:pPr algn="ctr" defTabSz="914192"/>
            <a:r>
              <a:rPr lang="en-US" sz="1400" b="1" dirty="0">
                <a:solidFill>
                  <a:prstClr val="white"/>
                </a:solidFill>
              </a:rPr>
              <a:t>Microsoft Private Cloud Accelerate</a:t>
            </a:r>
          </a:p>
        </p:txBody>
      </p:sp>
      <p:sp>
        <p:nvSpPr>
          <p:cNvPr id="8" name="Rectangle 7"/>
          <p:cNvSpPr/>
          <p:nvPr/>
        </p:nvSpPr>
        <p:spPr>
          <a:xfrm>
            <a:off x="1501298" y="5280027"/>
            <a:ext cx="5081038" cy="305567"/>
          </a:xfrm>
          <a:prstGeom prst="rect">
            <a:avLst/>
          </a:prstGeom>
          <a:solidFill>
            <a:schemeClr val="accent2">
              <a:lumMod val="50000"/>
            </a:schemeClr>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19" tIns="182840" rIns="91419" bIns="45710" rtlCol="0" anchor="ctr" anchorCtr="0"/>
          <a:lstStyle/>
          <a:p>
            <a:pPr algn="ctr" defTabSz="914192"/>
            <a:r>
              <a:rPr lang="en-US" sz="1200" b="1" dirty="0">
                <a:solidFill>
                  <a:prstClr val="white"/>
                </a:solidFill>
              </a:rPr>
              <a:t>MPN Microsoft Cloud Partners</a:t>
            </a:r>
          </a:p>
          <a:p>
            <a:pPr algn="ctr" defTabSz="914192"/>
            <a:endParaRPr lang="en-US" sz="1200" b="1" dirty="0">
              <a:solidFill>
                <a:prstClr val="white"/>
              </a:solidFill>
            </a:endParaRPr>
          </a:p>
        </p:txBody>
      </p:sp>
      <p:sp>
        <p:nvSpPr>
          <p:cNvPr id="9" name="Rectangle 8"/>
          <p:cNvSpPr/>
          <p:nvPr/>
        </p:nvSpPr>
        <p:spPr>
          <a:xfrm>
            <a:off x="6648955" y="5280027"/>
            <a:ext cx="4550859" cy="305567"/>
          </a:xfrm>
          <a:prstGeom prst="rect">
            <a:avLst/>
          </a:prstGeom>
          <a:solidFill>
            <a:schemeClr val="accent2">
              <a:lumMod val="50000"/>
            </a:schemeClr>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19" tIns="182840" rIns="91419" bIns="45710" rtlCol="0" anchor="ctr" anchorCtr="0"/>
          <a:lstStyle/>
          <a:p>
            <a:pPr algn="ctr" defTabSz="914192"/>
            <a:r>
              <a:rPr lang="en-US" sz="1200" b="1" dirty="0">
                <a:solidFill>
                  <a:prstClr val="white"/>
                </a:solidFill>
              </a:rPr>
              <a:t>Microsoft Cloud Services</a:t>
            </a:r>
          </a:p>
          <a:p>
            <a:pPr algn="ctr" defTabSz="914192"/>
            <a:endParaRPr lang="en-US" sz="1200" b="1" dirty="0">
              <a:solidFill>
                <a:prstClr val="white"/>
              </a:solidFill>
            </a:endParaRPr>
          </a:p>
        </p:txBody>
      </p:sp>
      <p:sp>
        <p:nvSpPr>
          <p:cNvPr id="10" name="TextBox 9"/>
          <p:cNvSpPr txBox="1"/>
          <p:nvPr/>
        </p:nvSpPr>
        <p:spPr>
          <a:xfrm rot="16200000">
            <a:off x="-190618" y="4983951"/>
            <a:ext cx="2438401" cy="369306"/>
          </a:xfrm>
          <a:prstGeom prst="rect">
            <a:avLst/>
          </a:prstGeom>
          <a:noFill/>
          <a:effectLst/>
        </p:spPr>
        <p:txBody>
          <a:bodyPr wrap="square" lIns="91413" tIns="45707" rIns="91413" bIns="45707" rtlCol="0">
            <a:spAutoFit/>
          </a:bodyPr>
          <a:lstStyle/>
          <a:p>
            <a:pPr algn="ctr" defTabSz="914192"/>
            <a:r>
              <a:rPr lang="en-US" b="1" dirty="0">
                <a:effectLst>
                  <a:outerShdw blurRad="38100" dist="38100" dir="2700000" algn="tl">
                    <a:srgbClr val="000000">
                      <a:alpha val="43137"/>
                    </a:srgbClr>
                  </a:outerShdw>
                </a:effectLst>
                <a:latin typeface="Segoe" pitchFamily="34" charset="0"/>
              </a:rPr>
              <a:t>Programs</a:t>
            </a:r>
          </a:p>
        </p:txBody>
      </p:sp>
      <p:sp>
        <p:nvSpPr>
          <p:cNvPr id="12" name="Rectangle 11"/>
          <p:cNvSpPr/>
          <p:nvPr/>
        </p:nvSpPr>
        <p:spPr>
          <a:xfrm>
            <a:off x="1501295" y="1038225"/>
            <a:ext cx="2987143" cy="3327400"/>
          </a:xfrm>
          <a:prstGeom prst="rect">
            <a:avLst/>
          </a:prstGeom>
          <a:solidFill>
            <a:schemeClr val="accent2">
              <a:lumMod val="50000"/>
            </a:schemeClr>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9733" tIns="219469" rIns="109733" bIns="54867" rtlCol="0" anchor="t"/>
          <a:lstStyle/>
          <a:p>
            <a:pPr algn="ctr" defTabSz="914192"/>
            <a:r>
              <a:rPr lang="en-US" sz="1400" b="1" dirty="0">
                <a:solidFill>
                  <a:schemeClr val="tx1"/>
                </a:solidFill>
              </a:rPr>
              <a:t>On-premises Private Cloud</a:t>
            </a:r>
          </a:p>
        </p:txBody>
      </p:sp>
      <p:pic>
        <p:nvPicPr>
          <p:cNvPr id="13" name="Picture 2" descr="\\MAGNUM\Projects\Microsoft\Journey to the Cloud Campaign\Design\Assets\Servers_4.png"/>
          <p:cNvPicPr>
            <a:picLocks noChangeAspect="1" noChangeArrowheads="1"/>
          </p:cNvPicPr>
          <p:nvPr/>
        </p:nvPicPr>
        <p:blipFill>
          <a:blip r:embed="rId3" cstate="print"/>
          <a:srcRect/>
          <a:stretch>
            <a:fillRect/>
          </a:stretch>
        </p:blipFill>
        <p:spPr bwMode="auto">
          <a:xfrm>
            <a:off x="1903414" y="1774825"/>
            <a:ext cx="656112" cy="829088"/>
          </a:xfrm>
          <a:prstGeom prst="rect">
            <a:avLst/>
          </a:prstGeom>
          <a:noFill/>
        </p:spPr>
      </p:pic>
      <p:pic>
        <p:nvPicPr>
          <p:cNvPr id="14" name="Picture 2" descr="\\MAGNUM\Projects\Microsoft\Journey to the Cloud Campaign\Design\Assets\Servers_4.png"/>
          <p:cNvPicPr>
            <a:picLocks noChangeAspect="1" noChangeArrowheads="1"/>
          </p:cNvPicPr>
          <p:nvPr/>
        </p:nvPicPr>
        <p:blipFill>
          <a:blip r:embed="rId3" cstate="print"/>
          <a:srcRect/>
          <a:stretch>
            <a:fillRect/>
          </a:stretch>
        </p:blipFill>
        <p:spPr bwMode="auto">
          <a:xfrm>
            <a:off x="2701577" y="1774825"/>
            <a:ext cx="656112" cy="829088"/>
          </a:xfrm>
          <a:prstGeom prst="rect">
            <a:avLst/>
          </a:prstGeom>
          <a:noFill/>
        </p:spPr>
      </p:pic>
      <p:pic>
        <p:nvPicPr>
          <p:cNvPr id="15" name="Picture 2" descr="\\MAGNUM\Projects\Microsoft\Journey to the Cloud Campaign\Design\Assets\Servers_4.png"/>
          <p:cNvPicPr>
            <a:picLocks noChangeAspect="1" noChangeArrowheads="1"/>
          </p:cNvPicPr>
          <p:nvPr/>
        </p:nvPicPr>
        <p:blipFill>
          <a:blip r:embed="rId3" cstate="print"/>
          <a:srcRect/>
          <a:stretch>
            <a:fillRect/>
          </a:stretch>
        </p:blipFill>
        <p:spPr bwMode="auto">
          <a:xfrm>
            <a:off x="3477154" y="1774825"/>
            <a:ext cx="656112" cy="829088"/>
          </a:xfrm>
          <a:prstGeom prst="rect">
            <a:avLst/>
          </a:prstGeom>
          <a:noFill/>
        </p:spPr>
      </p:pic>
      <p:sp>
        <p:nvSpPr>
          <p:cNvPr id="16" name="Pentagon 15"/>
          <p:cNvSpPr/>
          <p:nvPr/>
        </p:nvSpPr>
        <p:spPr>
          <a:xfrm rot="16200000">
            <a:off x="2610989" y="2455828"/>
            <a:ext cx="767756" cy="2987151"/>
          </a:xfrm>
          <a:prstGeom prst="homePlate">
            <a:avLst>
              <a:gd name="adj" fmla="val 16000"/>
            </a:avLst>
          </a:prstGeom>
          <a:solidFill>
            <a:schemeClr val="accent2">
              <a:lumMod val="50000"/>
            </a:schemeClr>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109726" tIns="219453" rIns="109726" bIns="54864" rtlCol="0" anchor="ctr"/>
          <a:lstStyle/>
          <a:p>
            <a:pPr algn="ctr" defTabSz="914192"/>
            <a:r>
              <a:rPr lang="en-US" sz="1400" b="1" dirty="0">
                <a:solidFill>
                  <a:schemeClr val="tx1"/>
                </a:solidFill>
              </a:rPr>
              <a:t>Microsoft Cloud</a:t>
            </a:r>
          </a:p>
          <a:p>
            <a:pPr algn="ctr" defTabSz="914192"/>
            <a:r>
              <a:rPr lang="en-US" sz="1400" b="1" dirty="0">
                <a:solidFill>
                  <a:schemeClr val="tx1"/>
                </a:solidFill>
              </a:rPr>
              <a:t>Deployment Guides</a:t>
            </a:r>
          </a:p>
        </p:txBody>
      </p:sp>
      <p:sp>
        <p:nvSpPr>
          <p:cNvPr id="17" name="TextBox 16"/>
          <p:cNvSpPr txBox="1"/>
          <p:nvPr/>
        </p:nvSpPr>
        <p:spPr>
          <a:xfrm rot="16200000">
            <a:off x="192934" y="1665273"/>
            <a:ext cx="1828799" cy="664797"/>
          </a:xfrm>
          <a:prstGeom prst="rect">
            <a:avLst/>
          </a:prstGeom>
          <a:noFill/>
          <a:effectLst/>
        </p:spPr>
        <p:txBody>
          <a:bodyPr wrap="square" lIns="109726" tIns="54864" rIns="109726" bIns="54864" rtlCol="0">
            <a:spAutoFit/>
          </a:bodyPr>
          <a:lstStyle/>
          <a:p>
            <a:pPr algn="ctr" defTabSz="914192"/>
            <a:r>
              <a:rPr lang="en-US" b="1" dirty="0">
                <a:effectLst>
                  <a:outerShdw blurRad="38100" dist="38100" dir="2700000" algn="tl">
                    <a:srgbClr val="000000">
                      <a:alpha val="43137"/>
                    </a:srgbClr>
                  </a:outerShdw>
                </a:effectLst>
                <a:latin typeface="Segoe" pitchFamily="34" charset="0"/>
              </a:rPr>
              <a:t>Deployment </a:t>
            </a:r>
          </a:p>
          <a:p>
            <a:pPr algn="ctr" defTabSz="914192"/>
            <a:r>
              <a:rPr lang="en-US" b="1" dirty="0">
                <a:effectLst>
                  <a:outerShdw blurRad="38100" dist="38100" dir="2700000" algn="tl">
                    <a:srgbClr val="000000">
                      <a:alpha val="43137"/>
                    </a:srgbClr>
                  </a:outerShdw>
                </a:effectLst>
                <a:latin typeface="Segoe" pitchFamily="34" charset="0"/>
              </a:rPr>
              <a:t>Options</a:t>
            </a:r>
          </a:p>
        </p:txBody>
      </p:sp>
      <p:sp>
        <p:nvSpPr>
          <p:cNvPr id="18" name="Chevron 17"/>
          <p:cNvSpPr/>
          <p:nvPr/>
        </p:nvSpPr>
        <p:spPr>
          <a:xfrm rot="16200000">
            <a:off x="2729638" y="1923839"/>
            <a:ext cx="533400" cy="2990088"/>
          </a:xfrm>
          <a:prstGeom prst="chevr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33" tIns="54867" rIns="109733" bIns="54867" rtlCol="0" anchor="ctr"/>
          <a:lstStyle/>
          <a:p>
            <a:pPr algn="ctr" defTabSz="914192"/>
            <a:endParaRPr lang="en-US">
              <a:solidFill>
                <a:schemeClr val="tx1"/>
              </a:solidFill>
            </a:endParaRPr>
          </a:p>
        </p:txBody>
      </p:sp>
      <p:sp>
        <p:nvSpPr>
          <p:cNvPr id="19" name="Chevron 18"/>
          <p:cNvSpPr/>
          <p:nvPr/>
        </p:nvSpPr>
        <p:spPr>
          <a:xfrm rot="16200000">
            <a:off x="6195221" y="199232"/>
            <a:ext cx="304799" cy="9704390"/>
          </a:xfrm>
          <a:prstGeom prst="chevron">
            <a:avLst>
              <a:gd name="adj" fmla="val 6875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9" tIns="45710" rIns="91419" bIns="45710" rtlCol="0" anchor="ctr"/>
          <a:lstStyle/>
          <a:p>
            <a:pPr algn="ctr" defTabSz="914192"/>
            <a:endParaRPr lang="en-US">
              <a:solidFill>
                <a:srgbClr val="404040"/>
              </a:solidFill>
            </a:endParaRPr>
          </a:p>
        </p:txBody>
      </p:sp>
      <p:grpSp>
        <p:nvGrpSpPr>
          <p:cNvPr id="20" name="Group 19"/>
          <p:cNvGrpSpPr/>
          <p:nvPr/>
        </p:nvGrpSpPr>
        <p:grpSpPr>
          <a:xfrm>
            <a:off x="8134213" y="1038225"/>
            <a:ext cx="2990088" cy="3327401"/>
            <a:chOff x="9763598" y="1493520"/>
            <a:chExt cx="3589040" cy="3992881"/>
          </a:xfrm>
        </p:grpSpPr>
        <p:sp>
          <p:nvSpPr>
            <p:cNvPr id="21" name="Rectangle 20"/>
            <p:cNvSpPr/>
            <p:nvPr/>
          </p:nvSpPr>
          <p:spPr>
            <a:xfrm>
              <a:off x="9766302" y="1493520"/>
              <a:ext cx="3585505" cy="3992880"/>
            </a:xfrm>
            <a:prstGeom prst="rect">
              <a:avLst/>
            </a:prstGeom>
            <a:solidFill>
              <a:schemeClr val="accent2">
                <a:lumMod val="50000"/>
              </a:schemeClr>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9733" tIns="219469" rIns="109733" bIns="54867" rtlCol="0" anchor="t"/>
            <a:lstStyle/>
            <a:p>
              <a:pPr algn="ctr" defTabSz="914192"/>
              <a:r>
                <a:rPr lang="en-US" sz="1400" b="1" dirty="0">
                  <a:solidFill>
                    <a:prstClr val="white"/>
                  </a:solidFill>
                </a:rPr>
                <a:t>Hosted Private Cloud</a:t>
              </a:r>
            </a:p>
          </p:txBody>
        </p:sp>
        <p:grpSp>
          <p:nvGrpSpPr>
            <p:cNvPr id="22" name="Group 27"/>
            <p:cNvGrpSpPr/>
            <p:nvPr/>
          </p:nvGrpSpPr>
          <p:grpSpPr>
            <a:xfrm>
              <a:off x="11174015" y="2705184"/>
              <a:ext cx="1811943" cy="624742"/>
              <a:chOff x="1285874" y="2627601"/>
              <a:chExt cx="2155433" cy="801417"/>
            </a:xfrm>
          </p:grpSpPr>
          <p:pic>
            <p:nvPicPr>
              <p:cNvPr id="26" name="Picture 2" descr="\\MAGNUM\Projects\Microsoft\Journey to the Cloud Campaign\Design\Assets\Servers_4.png"/>
              <p:cNvPicPr>
                <a:picLocks noChangeAspect="1" noChangeArrowheads="1"/>
              </p:cNvPicPr>
              <p:nvPr/>
            </p:nvPicPr>
            <p:blipFill>
              <a:blip r:embed="rId3" cstate="print"/>
              <a:srcRect/>
              <a:stretch>
                <a:fillRect/>
              </a:stretch>
            </p:blipFill>
            <p:spPr bwMode="auto">
              <a:xfrm>
                <a:off x="1285874" y="2627601"/>
                <a:ext cx="634215" cy="801417"/>
              </a:xfrm>
              <a:prstGeom prst="rect">
                <a:avLst/>
              </a:prstGeom>
              <a:noFill/>
            </p:spPr>
          </p:pic>
          <p:pic>
            <p:nvPicPr>
              <p:cNvPr id="27" name="Picture 2" descr="\\MAGNUM\Projects\Microsoft\Journey to the Cloud Campaign\Design\Assets\Servers_4.png"/>
              <p:cNvPicPr>
                <a:picLocks noChangeAspect="1" noChangeArrowheads="1"/>
              </p:cNvPicPr>
              <p:nvPr/>
            </p:nvPicPr>
            <p:blipFill>
              <a:blip r:embed="rId3" cstate="print"/>
              <a:srcRect/>
              <a:stretch>
                <a:fillRect/>
              </a:stretch>
            </p:blipFill>
            <p:spPr bwMode="auto">
              <a:xfrm>
                <a:off x="2057399" y="2627601"/>
                <a:ext cx="634214" cy="801417"/>
              </a:xfrm>
              <a:prstGeom prst="rect">
                <a:avLst/>
              </a:prstGeom>
              <a:noFill/>
            </p:spPr>
          </p:pic>
          <p:pic>
            <p:nvPicPr>
              <p:cNvPr id="28" name="Picture 2" descr="\\MAGNUM\Projects\Microsoft\Journey to the Cloud Campaign\Design\Assets\Servers_4.png"/>
              <p:cNvPicPr>
                <a:picLocks noChangeAspect="1" noChangeArrowheads="1"/>
              </p:cNvPicPr>
              <p:nvPr/>
            </p:nvPicPr>
            <p:blipFill>
              <a:blip r:embed="rId3" cstate="print"/>
              <a:srcRect/>
              <a:stretch>
                <a:fillRect/>
              </a:stretch>
            </p:blipFill>
            <p:spPr bwMode="auto">
              <a:xfrm>
                <a:off x="2807092" y="2627601"/>
                <a:ext cx="634215" cy="801417"/>
              </a:xfrm>
              <a:prstGeom prst="rect">
                <a:avLst/>
              </a:prstGeom>
              <a:noFill/>
            </p:spPr>
          </p:pic>
        </p:grpSp>
        <p:pic>
          <p:nvPicPr>
            <p:cNvPr id="23" name="Picture 3" descr="\\MAGNUM\Projects\Microsoft\Journey to the Cloud Campaign\Design\Assets\Servers_3.png"/>
            <p:cNvPicPr>
              <a:picLocks noChangeAspect="1" noChangeArrowheads="1"/>
            </p:cNvPicPr>
            <p:nvPr/>
          </p:nvPicPr>
          <p:blipFill>
            <a:blip r:embed="rId4" cstate="print"/>
            <a:srcRect/>
            <a:stretch>
              <a:fillRect/>
            </a:stretch>
          </p:blipFill>
          <p:spPr bwMode="auto">
            <a:xfrm>
              <a:off x="10059114" y="2194560"/>
              <a:ext cx="817715" cy="1591867"/>
            </a:xfrm>
            <a:prstGeom prst="rect">
              <a:avLst/>
            </a:prstGeom>
            <a:noFill/>
          </p:spPr>
        </p:pic>
        <p:sp>
          <p:nvSpPr>
            <p:cNvPr id="24" name="Pentagon 23"/>
            <p:cNvSpPr/>
            <p:nvPr/>
          </p:nvSpPr>
          <p:spPr>
            <a:xfrm rot="16200000">
              <a:off x="11098403" y="3232990"/>
              <a:ext cx="921307" cy="3585515"/>
            </a:xfrm>
            <a:prstGeom prst="homePlate">
              <a:avLst>
                <a:gd name="adj" fmla="val 17000"/>
              </a:avLst>
            </a:prstGeom>
            <a:solidFill>
              <a:schemeClr val="accent2">
                <a:lumMod val="50000"/>
              </a:schemeClr>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109726" tIns="219453" rIns="109726" bIns="54864" rtlCol="0" anchor="ctr"/>
            <a:lstStyle/>
            <a:p>
              <a:pPr algn="ctr" defTabSz="914192"/>
              <a:r>
                <a:rPr lang="en-US" sz="1400" b="1" dirty="0">
                  <a:solidFill>
                    <a:prstClr val="white"/>
                  </a:solidFill>
                </a:rPr>
                <a:t>Microsoft Cloud Service Providers</a:t>
              </a:r>
            </a:p>
          </p:txBody>
        </p:sp>
        <p:sp>
          <p:nvSpPr>
            <p:cNvPr id="25" name="Chevron 24"/>
            <p:cNvSpPr/>
            <p:nvPr/>
          </p:nvSpPr>
          <p:spPr>
            <a:xfrm rot="16200000">
              <a:off x="11238078" y="2548881"/>
              <a:ext cx="640080" cy="3589040"/>
            </a:xfrm>
            <a:prstGeom prst="chevr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33" tIns="54867" rIns="109733" bIns="54867" rtlCol="0" anchor="ctr"/>
            <a:lstStyle/>
            <a:p>
              <a:pPr algn="ctr" defTabSz="914192"/>
              <a:endParaRPr lang="en-US">
                <a:solidFill>
                  <a:srgbClr val="404040"/>
                </a:solidFill>
              </a:endParaRPr>
            </a:p>
          </p:txBody>
        </p:sp>
      </p:grpSp>
      <p:grpSp>
        <p:nvGrpSpPr>
          <p:cNvPr id="29" name="Group 28"/>
          <p:cNvGrpSpPr/>
          <p:nvPr/>
        </p:nvGrpSpPr>
        <p:grpSpPr>
          <a:xfrm>
            <a:off x="1501298" y="5737225"/>
            <a:ext cx="9701784" cy="685800"/>
            <a:chOff x="1802027" y="7132320"/>
            <a:chExt cx="11645173" cy="822960"/>
          </a:xfrm>
        </p:grpSpPr>
        <p:sp>
          <p:nvSpPr>
            <p:cNvPr id="30" name="Rectangle 29"/>
            <p:cNvSpPr/>
            <p:nvPr/>
          </p:nvSpPr>
          <p:spPr>
            <a:xfrm>
              <a:off x="1802027" y="7132320"/>
              <a:ext cx="11645173" cy="82296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9733" tIns="54867" rIns="109733" bIns="54867" rtlCol="0" anchor="ctr"/>
            <a:lstStyle/>
            <a:p>
              <a:pPr algn="ctr" defTabSz="914192"/>
              <a:endParaRPr lang="en-US">
                <a:solidFill>
                  <a:prstClr val="white"/>
                </a:solidFill>
              </a:endParaRPr>
            </a:p>
          </p:txBody>
        </p:sp>
        <p:pic>
          <p:nvPicPr>
            <p:cNvPr id="31" name="Picture 2" descr="\\MAGNUM\Projects\Microsoft\Cloud Power FY12\Design\Icons\PNGs\SC.png"/>
            <p:cNvPicPr>
              <a:picLocks noChangeAspect="1" noChangeArrowheads="1"/>
            </p:cNvPicPr>
            <p:nvPr/>
          </p:nvPicPr>
          <p:blipFill>
            <a:blip r:embed="rId5" cstate="print">
              <a:lum bright="100000"/>
            </a:blip>
            <a:srcRect t="38493" b="38993"/>
            <a:stretch>
              <a:fillRect/>
            </a:stretch>
          </p:blipFill>
          <p:spPr bwMode="auto">
            <a:xfrm>
              <a:off x="7550150" y="7223760"/>
              <a:ext cx="2783357" cy="626484"/>
            </a:xfrm>
            <a:prstGeom prst="rect">
              <a:avLst/>
            </a:prstGeom>
            <a:noFill/>
          </p:spPr>
        </p:pic>
        <p:pic>
          <p:nvPicPr>
            <p:cNvPr id="32" name="Picture 2" descr="C:\Users\moniquev\AppData\Local\Microsoft\Windows\Temporary Internet Files\Content.Outlook\DXZ1EH0Z\Win_SVR_w-Hyper-V-HORIZ_REV_Logo.png"/>
            <p:cNvPicPr>
              <a:picLocks noChangeAspect="1" noChangeArrowheads="1"/>
            </p:cNvPicPr>
            <p:nvPr/>
          </p:nvPicPr>
          <p:blipFill>
            <a:blip r:embed="rId6" cstate="print">
              <a:lum bright="100000"/>
              <a:extLst>
                <a:ext uri="{28A0092B-C50C-407E-A947-70E740481C1C}">
                  <a14:useLocalDpi xmlns:a14="http://schemas.microsoft.com/office/drawing/2010/main" val="0"/>
                </a:ext>
              </a:extLst>
            </a:blip>
            <a:srcRect/>
            <a:stretch>
              <a:fillRect/>
            </a:stretch>
          </p:blipFill>
          <p:spPr bwMode="auto">
            <a:xfrm>
              <a:off x="4714773" y="7206110"/>
              <a:ext cx="2325708" cy="6254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4779825" y="1038225"/>
            <a:ext cx="2990989" cy="3327402"/>
            <a:chOff x="5737284" y="1493520"/>
            <a:chExt cx="3590122" cy="3992882"/>
          </a:xfrm>
        </p:grpSpPr>
        <p:sp>
          <p:nvSpPr>
            <p:cNvPr id="34" name="Rectangle 33"/>
            <p:cNvSpPr/>
            <p:nvPr/>
          </p:nvSpPr>
          <p:spPr>
            <a:xfrm>
              <a:off x="5741894" y="1493520"/>
              <a:ext cx="3585505" cy="3992880"/>
            </a:xfrm>
            <a:prstGeom prst="rect">
              <a:avLst/>
            </a:prstGeom>
            <a:solidFill>
              <a:schemeClr val="accent2"/>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9733" tIns="219469" rIns="109733" bIns="54867" rtlCol="0" anchor="t"/>
            <a:lstStyle/>
            <a:p>
              <a:pPr algn="ctr" defTabSz="914192"/>
              <a:r>
                <a:rPr lang="en-US" sz="1400" b="1" dirty="0">
                  <a:solidFill>
                    <a:prstClr val="white"/>
                  </a:solidFill>
                </a:rPr>
                <a:t> Pre-configured</a:t>
              </a:r>
            </a:p>
            <a:p>
              <a:pPr algn="ctr" defTabSz="914192"/>
              <a:r>
                <a:rPr lang="en-US" sz="1400" b="1" dirty="0">
                  <a:solidFill>
                    <a:prstClr val="white"/>
                  </a:solidFill>
                </a:rPr>
                <a:t>Private Cloud</a:t>
              </a:r>
            </a:p>
          </p:txBody>
        </p:sp>
        <p:sp>
          <p:nvSpPr>
            <p:cNvPr id="35" name="Pentagon 34"/>
            <p:cNvSpPr/>
            <p:nvPr/>
          </p:nvSpPr>
          <p:spPr>
            <a:xfrm rot="16200000">
              <a:off x="7073995" y="3232991"/>
              <a:ext cx="921307" cy="3585515"/>
            </a:xfrm>
            <a:prstGeom prst="homePlate">
              <a:avLst>
                <a:gd name="adj" fmla="val 17000"/>
              </a:avLst>
            </a:prstGeom>
            <a:solidFill>
              <a:schemeClr val="accent2"/>
            </a:solidFill>
            <a:ln w="3810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vert" lIns="109726" tIns="219453" rIns="109726" bIns="54864" rtlCol="0" anchor="ctr"/>
            <a:lstStyle/>
            <a:p>
              <a:pPr algn="ctr" defTabSz="914192"/>
              <a:r>
                <a:rPr lang="en-US" sz="1400" b="1" dirty="0">
                  <a:solidFill>
                    <a:prstClr val="white"/>
                  </a:solidFill>
                </a:rPr>
                <a:t>Microsoft Private Cloud </a:t>
              </a:r>
            </a:p>
            <a:p>
              <a:pPr algn="ctr" defTabSz="914192"/>
              <a:r>
                <a:rPr lang="en-US" sz="1400" b="1" dirty="0">
                  <a:solidFill>
                    <a:prstClr val="white"/>
                  </a:solidFill>
                </a:rPr>
                <a:t>Fast Track </a:t>
              </a:r>
            </a:p>
          </p:txBody>
        </p:sp>
        <p:sp>
          <p:nvSpPr>
            <p:cNvPr id="36" name="Chevron 35"/>
            <p:cNvSpPr/>
            <p:nvPr/>
          </p:nvSpPr>
          <p:spPr>
            <a:xfrm rot="16200000">
              <a:off x="7211764" y="2548881"/>
              <a:ext cx="640080" cy="3589040"/>
            </a:xfrm>
            <a:prstGeom prst="chevron">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9733" tIns="54867" rIns="109733" bIns="54867" rtlCol="0" anchor="ctr"/>
            <a:lstStyle/>
            <a:p>
              <a:pPr algn="ctr" defTabSz="914192"/>
              <a:endParaRPr lang="en-US">
                <a:solidFill>
                  <a:srgbClr val="404040"/>
                </a:solidFill>
              </a:endParaRPr>
            </a:p>
          </p:txBody>
        </p:sp>
        <p:pic>
          <p:nvPicPr>
            <p:cNvPr id="37" name="Picture 3" descr="\\MAGNUM\Projects\Microsoft\Journey to the Cloud Campaign\Design\Assets\Servers_3.png"/>
            <p:cNvPicPr>
              <a:picLocks noChangeAspect="1" noChangeArrowheads="1"/>
            </p:cNvPicPr>
            <p:nvPr/>
          </p:nvPicPr>
          <p:blipFill>
            <a:blip r:embed="rId4" cstate="print"/>
            <a:srcRect/>
            <a:stretch>
              <a:fillRect/>
            </a:stretch>
          </p:blipFill>
          <p:spPr bwMode="auto">
            <a:xfrm>
              <a:off x="7315200" y="2457009"/>
              <a:ext cx="585820" cy="1140432"/>
            </a:xfrm>
            <a:prstGeom prst="rect">
              <a:avLst/>
            </a:prstGeom>
            <a:noFill/>
          </p:spPr>
        </p:pic>
      </p:grpSp>
    </p:spTree>
    <p:extLst>
      <p:ext uri="{BB962C8B-B14F-4D97-AF65-F5344CB8AC3E}">
        <p14:creationId xmlns:p14="http://schemas.microsoft.com/office/powerpoint/2010/main" val="5614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Microsoft Private Cloud Fast Track:</a:t>
            </a:r>
            <a:br>
              <a:rPr lang="en-US" sz="4000" dirty="0"/>
            </a:br>
            <a:r>
              <a:rPr lang="en-US" sz="3300" dirty="0">
                <a:solidFill>
                  <a:srgbClr val="92D050"/>
                </a:solidFill>
              </a:rPr>
              <a:t>Architectural Principles</a:t>
            </a:r>
          </a:p>
        </p:txBody>
      </p:sp>
      <p:sp>
        <p:nvSpPr>
          <p:cNvPr id="4" name="Slide Number Placeholder 3"/>
          <p:cNvSpPr>
            <a:spLocks noGrp="1"/>
          </p:cNvSpPr>
          <p:nvPr>
            <p:ph type="sldNum" sz="quarter" idx="4294967295"/>
          </p:nvPr>
        </p:nvSpPr>
        <p:spPr>
          <a:xfrm>
            <a:off x="9059863" y="6492875"/>
            <a:ext cx="3128962" cy="365125"/>
          </a:xfrm>
          <a:prstGeom prst="rect">
            <a:avLst/>
          </a:prstGeom>
        </p:spPr>
        <p:txBody>
          <a:bodyPr/>
          <a:lstStyle/>
          <a:p>
            <a:pPr algn="r"/>
            <a:fld id="{40E23B03-6AFE-40A9-BC2C-E89E0B2C5091}" type="slidenum">
              <a:rPr lang="en-US" smtClean="0"/>
              <a:pPr algn="r"/>
              <a:t>7</a:t>
            </a:fld>
            <a:endParaRPr lang="en-US" dirty="0"/>
          </a:p>
        </p:txBody>
      </p:sp>
      <p:sp>
        <p:nvSpPr>
          <p:cNvPr id="5" name="Rounded Rectangle 4"/>
          <p:cNvSpPr/>
          <p:nvPr/>
        </p:nvSpPr>
        <p:spPr bwMode="auto">
          <a:xfrm>
            <a:off x="937104" y="3452519"/>
            <a:ext cx="5631211" cy="1021428"/>
          </a:xfrm>
          <a:prstGeom prst="roundRect">
            <a:avLst/>
          </a:prstGeom>
          <a:solidFill>
            <a:schemeClr val="tx2">
              <a:lumMod val="10000"/>
              <a:alpha val="34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vert="vert270" lIns="91425" tIns="45713" rIns="91425" bIns="45713" anchor="ctr"/>
          <a:lstStyle/>
          <a:p>
            <a:pPr marL="0" lvl="1" indent="-342861" algn="ctr" defTabSz="913996">
              <a:lnSpc>
                <a:spcPct val="90000"/>
              </a:lnSpc>
              <a:buClr>
                <a:schemeClr val="tx2"/>
              </a:buClr>
              <a:buSzPct val="80000"/>
              <a:tabLst>
                <a:tab pos="424542" algn="l"/>
              </a:tabLst>
            </a:pPr>
            <a:endParaRPr lang="en-US" sz="3600" dirty="0">
              <a:solidFill>
                <a:srgbClr val="FFFFFF"/>
              </a:solidFill>
              <a:effectLst>
                <a:outerShdw blurRad="38100" dist="38100" dir="2700000" algn="tl">
                  <a:srgbClr val="000000">
                    <a:alpha val="43137"/>
                  </a:srgbClr>
                </a:outerShdw>
              </a:effectLst>
            </a:endParaRPr>
          </a:p>
        </p:txBody>
      </p:sp>
      <p:sp>
        <p:nvSpPr>
          <p:cNvPr id="6" name="Rounded Rectangle 5"/>
          <p:cNvSpPr/>
          <p:nvPr/>
        </p:nvSpPr>
        <p:spPr bwMode="auto">
          <a:xfrm>
            <a:off x="937103" y="2524671"/>
            <a:ext cx="5631208" cy="948889"/>
          </a:xfrm>
          <a:prstGeom prst="roundRect">
            <a:avLst/>
          </a:prstGeom>
          <a:solidFill>
            <a:schemeClr val="tx2">
              <a:lumMod val="10000"/>
              <a:alpha val="34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vert="vert270" lIns="91425" tIns="45713" rIns="91425" bIns="45713" anchor="ctr"/>
          <a:lstStyle/>
          <a:p>
            <a:pPr marL="0" lvl="1" indent="-342861" algn="ctr" defTabSz="913996">
              <a:lnSpc>
                <a:spcPct val="90000"/>
              </a:lnSpc>
              <a:buClr>
                <a:schemeClr val="tx2"/>
              </a:buClr>
              <a:buSzPct val="80000"/>
              <a:tabLst>
                <a:tab pos="424542" algn="l"/>
              </a:tabLst>
              <a:defRPr/>
            </a:pPr>
            <a:endParaRPr lang="en-US" sz="3600" dirty="0">
              <a:solidFill>
                <a:srgbClr val="FFFFFF"/>
              </a:solidFill>
              <a:effectLst>
                <a:outerShdw blurRad="38100" dist="38100" dir="2700000" algn="tl">
                  <a:srgbClr val="000000">
                    <a:alpha val="43137"/>
                  </a:srgbClr>
                </a:outerShdw>
              </a:effectLst>
            </a:endParaRPr>
          </a:p>
        </p:txBody>
      </p:sp>
      <p:pic>
        <p:nvPicPr>
          <p:cNvPr id="7" name="Picture 3" descr="\\eventsql\dvd\Online_ART\DVD_ART36\Logos\System Center\System Center generic brand Grid h r.png"/>
          <p:cNvPicPr>
            <a:picLocks noChangeAspect="1" noChangeArrowheads="1"/>
          </p:cNvPicPr>
          <p:nvPr/>
        </p:nvPicPr>
        <p:blipFill>
          <a:blip r:embed="rId3" cstate="print"/>
          <a:stretch>
            <a:fillRect/>
          </a:stretch>
        </p:blipFill>
        <p:spPr bwMode="auto">
          <a:xfrm>
            <a:off x="1828301" y="2621531"/>
            <a:ext cx="3206974" cy="724278"/>
          </a:xfrm>
          <a:prstGeom prst="rect">
            <a:avLst/>
          </a:prstGeom>
          <a:noFill/>
        </p:spPr>
      </p:pic>
      <p:pic>
        <p:nvPicPr>
          <p:cNvPr id="8" name="Picture 2" descr="C:\Users\v-mikoma\Desktop\WS08R2-HyperV_h_rgb_r.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99332" y="3584141"/>
            <a:ext cx="3366789" cy="72209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488287" y="1512277"/>
            <a:ext cx="4818825" cy="4493528"/>
          </a:xfrm>
          <a:prstGeom prst="rect">
            <a:avLst/>
          </a:prstGeom>
        </p:spPr>
        <p:txBody>
          <a:bodyPr wrap="square" lIns="91429" tIns="45715" rIns="91429" bIns="45715">
            <a:spAutoFit/>
          </a:bodyPr>
          <a:lstStyle/>
          <a:p>
            <a:pPr marL="285717" indent="-285717">
              <a:spcBef>
                <a:spcPts val="600"/>
              </a:spcBef>
              <a:spcAft>
                <a:spcPts val="600"/>
              </a:spcAft>
              <a:buFont typeface="Wingdings" pitchFamily="2" charset="2"/>
              <a:buChar char="§"/>
            </a:pPr>
            <a:r>
              <a:rPr lang="en-US" sz="2700" b="1" dirty="0">
                <a:latin typeface="Segoe Light" charset="0"/>
              </a:rPr>
              <a:t>Pooled Resources</a:t>
            </a:r>
          </a:p>
          <a:p>
            <a:pPr marL="285717" indent="-285717">
              <a:spcBef>
                <a:spcPts val="600"/>
              </a:spcBef>
              <a:spcAft>
                <a:spcPts val="600"/>
              </a:spcAft>
              <a:buFont typeface="Wingdings" pitchFamily="2" charset="2"/>
              <a:buChar char="§"/>
            </a:pPr>
            <a:r>
              <a:rPr lang="en-US" sz="2700" b="1" dirty="0">
                <a:latin typeface="Segoe Light" charset="0"/>
              </a:rPr>
              <a:t>Elastic</a:t>
            </a:r>
          </a:p>
          <a:p>
            <a:pPr marL="285717" indent="-285717">
              <a:spcBef>
                <a:spcPts val="600"/>
              </a:spcBef>
              <a:spcAft>
                <a:spcPts val="600"/>
              </a:spcAft>
              <a:buFont typeface="Wingdings" pitchFamily="2" charset="2"/>
              <a:buChar char="§"/>
            </a:pPr>
            <a:r>
              <a:rPr lang="en-US" sz="2700" b="1" dirty="0">
                <a:latin typeface="Segoe Light" charset="0"/>
              </a:rPr>
              <a:t>Continuous Availability</a:t>
            </a:r>
          </a:p>
          <a:p>
            <a:pPr marL="285717" indent="-285717">
              <a:spcBef>
                <a:spcPts val="600"/>
              </a:spcBef>
              <a:spcAft>
                <a:spcPts val="600"/>
              </a:spcAft>
              <a:buFont typeface="Wingdings" pitchFamily="2" charset="2"/>
              <a:buChar char="§"/>
            </a:pPr>
            <a:r>
              <a:rPr lang="en-US" sz="2700" b="1" dirty="0">
                <a:latin typeface="Segoe Light" charset="0"/>
              </a:rPr>
              <a:t>Predictable </a:t>
            </a:r>
          </a:p>
          <a:p>
            <a:pPr marL="285717" indent="-285717">
              <a:spcBef>
                <a:spcPts val="600"/>
              </a:spcBef>
              <a:spcAft>
                <a:spcPts val="600"/>
              </a:spcAft>
              <a:buFont typeface="Wingdings" pitchFamily="2" charset="2"/>
              <a:buChar char="§"/>
            </a:pPr>
            <a:r>
              <a:rPr lang="en-US" sz="2700" b="1" dirty="0">
                <a:latin typeface="Segoe Light" charset="0"/>
              </a:rPr>
              <a:t>Usage-Based</a:t>
            </a:r>
          </a:p>
          <a:p>
            <a:pPr marL="285717" indent="-285717">
              <a:spcBef>
                <a:spcPts val="600"/>
              </a:spcBef>
              <a:spcAft>
                <a:spcPts val="600"/>
              </a:spcAft>
              <a:buFont typeface="Wingdings" pitchFamily="2" charset="2"/>
              <a:buChar char="§"/>
            </a:pPr>
            <a:r>
              <a:rPr lang="en-US" sz="2700" b="1" dirty="0">
                <a:latin typeface="Segoe Light" charset="0"/>
              </a:rPr>
              <a:t>Multi-Tenant</a:t>
            </a:r>
          </a:p>
          <a:p>
            <a:pPr marL="285717" indent="-285717">
              <a:spcBef>
                <a:spcPts val="600"/>
              </a:spcBef>
              <a:spcAft>
                <a:spcPts val="600"/>
              </a:spcAft>
              <a:buFont typeface="Wingdings" pitchFamily="2" charset="2"/>
              <a:buChar char="§"/>
            </a:pPr>
            <a:r>
              <a:rPr lang="en-US" sz="2700" b="1" dirty="0">
                <a:latin typeface="Segoe Light" charset="0"/>
              </a:rPr>
              <a:t>Secure</a:t>
            </a:r>
          </a:p>
          <a:p>
            <a:pPr marL="285717" indent="-285717">
              <a:spcBef>
                <a:spcPts val="600"/>
              </a:spcBef>
              <a:spcAft>
                <a:spcPts val="600"/>
              </a:spcAft>
              <a:buFont typeface="Wingdings" pitchFamily="2" charset="2"/>
              <a:buChar char="§"/>
            </a:pPr>
            <a:r>
              <a:rPr lang="en-US" sz="2700" b="1" dirty="0">
                <a:latin typeface="Segoe Light" charset="0"/>
              </a:rPr>
              <a:t>Self-Service</a:t>
            </a:r>
          </a:p>
        </p:txBody>
      </p:sp>
      <p:sp>
        <p:nvSpPr>
          <p:cNvPr id="10" name="TextBox 9"/>
          <p:cNvSpPr txBox="1"/>
          <p:nvPr/>
        </p:nvSpPr>
        <p:spPr>
          <a:xfrm>
            <a:off x="3224523" y="6099970"/>
            <a:ext cx="1056371" cy="359073"/>
          </a:xfrm>
          <a:prstGeom prst="rect">
            <a:avLst/>
          </a:prstGeom>
          <a:noFill/>
        </p:spPr>
        <p:txBody>
          <a:bodyPr wrap="none" lIns="0" tIns="0" rIns="0" bIns="0" rtlCol="0">
            <a:spAutoFit/>
          </a:bodyPr>
          <a:lstStyle/>
          <a:p>
            <a:pPr algn="r" defTabSz="914259"/>
            <a:r>
              <a:rPr lang="en-US" sz="2300" b="1" dirty="0">
                <a:ln w="3175">
                  <a:noFill/>
                </a:ln>
                <a:latin typeface="Segoe Light" charset="0"/>
              </a:rPr>
              <a:t>Network</a:t>
            </a:r>
            <a:endParaRPr lang="en-US" b="1" dirty="0">
              <a:latin typeface="Segoe Light" charset="0"/>
            </a:endParaRPr>
          </a:p>
        </p:txBody>
      </p:sp>
      <p:sp>
        <p:nvSpPr>
          <p:cNvPr id="11" name="TextBox 10"/>
          <p:cNvSpPr txBox="1"/>
          <p:nvPr/>
        </p:nvSpPr>
        <p:spPr>
          <a:xfrm>
            <a:off x="5176969" y="6099970"/>
            <a:ext cx="972236" cy="359073"/>
          </a:xfrm>
          <a:prstGeom prst="rect">
            <a:avLst/>
          </a:prstGeom>
          <a:noFill/>
        </p:spPr>
        <p:txBody>
          <a:bodyPr wrap="none" lIns="0" tIns="0" rIns="0" bIns="0" rtlCol="0">
            <a:spAutoFit/>
          </a:bodyPr>
          <a:lstStyle/>
          <a:p>
            <a:pPr algn="ctr" defTabSz="914259"/>
            <a:r>
              <a:rPr lang="en-US" sz="2300" b="1" dirty="0">
                <a:ln w="3175">
                  <a:noFill/>
                </a:ln>
                <a:latin typeface="Segoe Light" charset="0"/>
              </a:rPr>
              <a:t>Storage</a:t>
            </a:r>
            <a:endParaRPr lang="en-US" b="1" dirty="0">
              <a:latin typeface="Segoe Light" charset="0"/>
            </a:endParaRPr>
          </a:p>
        </p:txBody>
      </p:sp>
      <p:sp>
        <p:nvSpPr>
          <p:cNvPr id="12" name="TextBox 11"/>
          <p:cNvSpPr txBox="1"/>
          <p:nvPr/>
        </p:nvSpPr>
        <p:spPr>
          <a:xfrm>
            <a:off x="1225966" y="6099970"/>
            <a:ext cx="1168552" cy="359073"/>
          </a:xfrm>
          <a:prstGeom prst="rect">
            <a:avLst/>
          </a:prstGeom>
          <a:noFill/>
        </p:spPr>
        <p:txBody>
          <a:bodyPr wrap="none" lIns="0" tIns="0" rIns="0" bIns="0" rtlCol="0">
            <a:spAutoFit/>
          </a:bodyPr>
          <a:lstStyle/>
          <a:p>
            <a:pPr algn="ctr" defTabSz="914259"/>
            <a:r>
              <a:rPr lang="en-US" sz="2300" b="1" dirty="0">
                <a:ln w="3175">
                  <a:noFill/>
                </a:ln>
                <a:latin typeface="Segoe Light" charset="0"/>
              </a:rPr>
              <a:t>Compute</a:t>
            </a:r>
            <a:endParaRPr lang="en-US" b="1" dirty="0">
              <a:latin typeface="Segoe Light" charset="0"/>
            </a:endParaRPr>
          </a:p>
        </p:txBody>
      </p:sp>
      <p:sp>
        <p:nvSpPr>
          <p:cNvPr id="13" name="Rounded Rectangle 12"/>
          <p:cNvSpPr/>
          <p:nvPr/>
        </p:nvSpPr>
        <p:spPr bwMode="auto">
          <a:xfrm>
            <a:off x="937103" y="1569305"/>
            <a:ext cx="5631208" cy="973213"/>
          </a:xfrm>
          <a:prstGeom prst="roundRect">
            <a:avLst/>
          </a:prstGeom>
          <a:solidFill>
            <a:schemeClr val="tx2">
              <a:lumMod val="10000"/>
              <a:alpha val="34000"/>
            </a:schemeClr>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vert="vert270" lIns="91425" tIns="45713" rIns="91425" bIns="45713" anchor="ctr"/>
          <a:lstStyle/>
          <a:p>
            <a:pPr marL="0" lvl="1" indent="-342861" algn="ctr" defTabSz="913996">
              <a:lnSpc>
                <a:spcPct val="90000"/>
              </a:lnSpc>
              <a:buClr>
                <a:schemeClr val="tx2"/>
              </a:buClr>
              <a:buSzPct val="80000"/>
              <a:tabLst>
                <a:tab pos="424542" algn="l"/>
              </a:tabLst>
              <a:defRPr/>
            </a:pPr>
            <a:endParaRPr lang="en-US" sz="3600" dirty="0">
              <a:solidFill>
                <a:srgbClr val="FFFFFF"/>
              </a:solidFill>
              <a:effectLst>
                <a:outerShdw blurRad="38100" dist="38100" dir="2700000" algn="tl">
                  <a:srgbClr val="000000">
                    <a:alpha val="43137"/>
                  </a:srgbClr>
                </a:outerShdw>
              </a:effectLst>
            </a:endParaRPr>
          </a:p>
        </p:txBody>
      </p:sp>
      <p:sp>
        <p:nvSpPr>
          <p:cNvPr id="14" name="Text Placeholder 3"/>
          <p:cNvSpPr txBox="1">
            <a:spLocks/>
          </p:cNvSpPr>
          <p:nvPr/>
        </p:nvSpPr>
        <p:spPr>
          <a:xfrm>
            <a:off x="1728064" y="1804583"/>
            <a:ext cx="4840251" cy="830997"/>
          </a:xfrm>
          <a:prstGeom prst="rect">
            <a:avLst/>
          </a:prstGeom>
        </p:spPr>
        <p:txBody>
          <a:bodyPr lIns="91429" tIns="45715" rIns="91429" bIns="45715"/>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6"/>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6"/>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6"/>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969" indent="0">
              <a:buNone/>
            </a:pPr>
            <a:r>
              <a:rPr lang="en-US" sz="2400" b="1" dirty="0">
                <a:solidFill>
                  <a:schemeClr val="tx1"/>
                </a:solidFill>
                <a:latin typeface="Segoe Light" charset="0"/>
              </a:rPr>
              <a:t>Partner </a:t>
            </a:r>
            <a:r>
              <a:rPr lang="en-US" sz="2400" b="1" dirty="0" smtClean="0">
                <a:solidFill>
                  <a:schemeClr val="tx1"/>
                </a:solidFill>
                <a:latin typeface="Segoe Light" charset="0"/>
              </a:rPr>
              <a:t>Software </a:t>
            </a:r>
            <a:r>
              <a:rPr lang="en-US" sz="2400" b="1" dirty="0">
                <a:solidFill>
                  <a:schemeClr val="tx1"/>
                </a:solidFill>
                <a:latin typeface="Segoe Light" charset="0"/>
              </a:rPr>
              <a:t>Technology</a:t>
            </a:r>
          </a:p>
        </p:txBody>
      </p:sp>
      <p:pic>
        <p:nvPicPr>
          <p:cNvPr id="15" name="Picture 2"/>
          <p:cNvPicPr>
            <a:picLocks noChangeAspect="1" noChangeArrowheads="1"/>
          </p:cNvPicPr>
          <p:nvPr/>
        </p:nvPicPr>
        <p:blipFill>
          <a:blip r:embed="rId7">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43720" y="4710384"/>
            <a:ext cx="1533042" cy="142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8">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79813" y="4722046"/>
            <a:ext cx="1520489" cy="141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9">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896566" y="4710384"/>
            <a:ext cx="1533041" cy="1424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MAGNUM\Projects\Microsoft\Journey to the Cloud Campaign\Design\Assets\gears.png"/>
          <p:cNvPicPr>
            <a:picLocks noChangeAspect="1" noChangeArrowheads="1"/>
          </p:cNvPicPr>
          <p:nvPr/>
        </p:nvPicPr>
        <p:blipFill>
          <a:blip r:embed="rId10">
            <a:lum bright="100000" contrast="100000"/>
          </a:blip>
          <a:srcRect/>
          <a:stretch>
            <a:fillRect/>
          </a:stretch>
        </p:blipFill>
        <p:spPr bwMode="auto">
          <a:xfrm>
            <a:off x="1082191" y="1753655"/>
            <a:ext cx="695324" cy="596218"/>
          </a:xfrm>
          <a:prstGeom prst="rect">
            <a:avLst/>
          </a:prstGeom>
          <a:noFill/>
        </p:spPr>
      </p:pic>
    </p:spTree>
    <p:extLst>
      <p:ext uri="{BB962C8B-B14F-4D97-AF65-F5344CB8AC3E}">
        <p14:creationId xmlns:p14="http://schemas.microsoft.com/office/powerpoint/2010/main" val="112970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Private Cloud Fast Track 2.0</a:t>
            </a:r>
            <a:endParaRPr lang="en-US"/>
          </a:p>
        </p:txBody>
      </p:sp>
      <p:sp>
        <p:nvSpPr>
          <p:cNvPr id="8" name="Subtitle 7"/>
          <p:cNvSpPr>
            <a:spLocks noGrp="1"/>
          </p:cNvSpPr>
          <p:nvPr>
            <p:ph type="subTitle" idx="1"/>
          </p:nvPr>
        </p:nvSpPr>
        <p:spPr/>
        <p:txBody>
          <a:bodyPr/>
          <a:lstStyle/>
          <a:p>
            <a:r>
              <a:rPr lang="en-US" sz="2400" b="1" dirty="0" smtClean="0"/>
              <a:t>Technical Overview</a:t>
            </a:r>
            <a:endParaRPr lang="en-US" sz="2400" b="1" dirty="0"/>
          </a:p>
        </p:txBody>
      </p:sp>
    </p:spTree>
    <p:extLst>
      <p:ext uri="{BB962C8B-B14F-4D97-AF65-F5344CB8AC3E}">
        <p14:creationId xmlns:p14="http://schemas.microsoft.com/office/powerpoint/2010/main" val="28115909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43" y="228600"/>
            <a:ext cx="11149013" cy="609398"/>
          </a:xfrm>
        </p:spPr>
        <p:txBody>
          <a:bodyPr/>
          <a:lstStyle/>
          <a:p>
            <a:r>
              <a:rPr lang="en-US">
                <a:solidFill>
                  <a:schemeClr val="tx1"/>
                </a:solidFill>
              </a:rPr>
              <a:t>Conceptual Architecture Components</a:t>
            </a:r>
            <a:endParaRPr lang="en-US" sz="3200" i="1" dirty="0">
              <a:solidFill>
                <a:schemeClr val="tx1"/>
              </a:solidFill>
            </a:endParaRPr>
          </a:p>
        </p:txBody>
      </p:sp>
      <p:sp>
        <p:nvSpPr>
          <p:cNvPr id="3" name="Content Placeholder 2"/>
          <p:cNvSpPr>
            <a:spLocks noGrp="1"/>
          </p:cNvSpPr>
          <p:nvPr>
            <p:ph idx="1"/>
          </p:nvPr>
        </p:nvSpPr>
        <p:spPr>
          <a:xfrm>
            <a:off x="519112" y="1854455"/>
            <a:ext cx="11149013" cy="4235006"/>
          </a:xfrm>
        </p:spPr>
        <p:txBody>
          <a:bodyPr/>
          <a:lstStyle/>
          <a:p>
            <a:pPr lvl="0"/>
            <a:r>
              <a:rPr lang="en-US" dirty="0" smtClean="0"/>
              <a:t>Compute</a:t>
            </a:r>
          </a:p>
          <a:p>
            <a:pPr lvl="0"/>
            <a:r>
              <a:rPr lang="en-US" dirty="0" smtClean="0"/>
              <a:t>Network</a:t>
            </a:r>
          </a:p>
          <a:p>
            <a:pPr lvl="0"/>
            <a:r>
              <a:rPr lang="en-US" dirty="0" smtClean="0"/>
              <a:t>Storage</a:t>
            </a:r>
          </a:p>
          <a:p>
            <a:pPr lvl="0"/>
            <a:r>
              <a:rPr lang="en-US" dirty="0" smtClean="0"/>
              <a:t>Management</a:t>
            </a:r>
          </a:p>
          <a:p>
            <a:pPr lvl="0"/>
            <a:r>
              <a:rPr lang="en-US" dirty="0" smtClean="0"/>
              <a:t>Virtualization</a:t>
            </a:r>
          </a:p>
          <a:p>
            <a:pPr lvl="0"/>
            <a:r>
              <a:rPr lang="en-US" dirty="0" smtClean="0"/>
              <a:t>Automation</a:t>
            </a:r>
          </a:p>
          <a:p>
            <a:pPr lvl="0"/>
            <a:r>
              <a:rPr lang="en-US" dirty="0" smtClean="0"/>
              <a:t>Service Management</a:t>
            </a:r>
          </a:p>
          <a:p>
            <a:pPr lvl="0"/>
            <a:r>
              <a:rPr lang="en-US" dirty="0" smtClean="0"/>
              <a:t>Tenant / User Self-Service</a:t>
            </a:r>
          </a:p>
        </p:txBody>
      </p:sp>
      <p:grpSp>
        <p:nvGrpSpPr>
          <p:cNvPr id="8" name="Group 7"/>
          <p:cNvGrpSpPr/>
          <p:nvPr/>
        </p:nvGrpSpPr>
        <p:grpSpPr>
          <a:xfrm>
            <a:off x="11083511" y="228600"/>
            <a:ext cx="824544" cy="699655"/>
            <a:chOff x="10680917" y="5538354"/>
            <a:chExt cx="922338" cy="782637"/>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9896"/>
            <a:stretch/>
          </p:blipFill>
          <p:spPr bwMode="auto">
            <a:xfrm>
              <a:off x="10680917" y="5538354"/>
              <a:ext cx="922338" cy="62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80103"/>
            <a:stretch/>
          </p:blipFill>
          <p:spPr bwMode="auto">
            <a:xfrm>
              <a:off x="10680917" y="6165272"/>
              <a:ext cx="922338" cy="15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 name="Group 34"/>
          <p:cNvGrpSpPr/>
          <p:nvPr/>
        </p:nvGrpSpPr>
        <p:grpSpPr>
          <a:xfrm>
            <a:off x="5925697" y="2711430"/>
            <a:ext cx="5888270" cy="3711142"/>
            <a:chOff x="6982748" y="3007659"/>
            <a:chExt cx="4229765" cy="3086104"/>
          </a:xfrm>
          <a:solidFill>
            <a:schemeClr val="bg2">
              <a:lumMod val="60000"/>
              <a:lumOff val="40000"/>
              <a:alpha val="34000"/>
            </a:schemeClr>
          </a:solidFill>
        </p:grpSpPr>
        <p:sp>
          <p:nvSpPr>
            <p:cNvPr id="12" name="Rounded Rectangle 11"/>
            <p:cNvSpPr/>
            <p:nvPr/>
          </p:nvSpPr>
          <p:spPr bwMode="auto">
            <a:xfrm>
              <a:off x="7049393" y="3007659"/>
              <a:ext cx="4163120" cy="457200"/>
            </a:xfrm>
            <a:prstGeom prst="roundRect">
              <a:avLst/>
            </a:prstGeom>
            <a:solidFill>
              <a:schemeClr val="accent2">
                <a:lumMod val="50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latin typeface="Segoe Light" charset="0"/>
                </a:rPr>
                <a:t>Service Deliver Sub-Domain</a:t>
              </a:r>
            </a:p>
          </p:txBody>
        </p:sp>
        <p:sp>
          <p:nvSpPr>
            <p:cNvPr id="13" name="Rounded Rectangle 12"/>
            <p:cNvSpPr/>
            <p:nvPr/>
          </p:nvSpPr>
          <p:spPr bwMode="auto">
            <a:xfrm>
              <a:off x="7041357" y="3725583"/>
              <a:ext cx="2422562" cy="597338"/>
            </a:xfrm>
            <a:prstGeom prst="roundRect">
              <a:avLst/>
            </a:prstGeom>
            <a:solidFill>
              <a:schemeClr val="accent2">
                <a:lumMod val="50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latin typeface="Segoe Light" charset="0"/>
                </a:rPr>
                <a:t>Software Sub-Domain</a:t>
              </a:r>
            </a:p>
          </p:txBody>
        </p:sp>
        <p:sp>
          <p:nvSpPr>
            <p:cNvPr id="14" name="Rounded Rectangle 13"/>
            <p:cNvSpPr/>
            <p:nvPr/>
          </p:nvSpPr>
          <p:spPr bwMode="auto">
            <a:xfrm>
              <a:off x="7041357" y="4557807"/>
              <a:ext cx="2422562" cy="586004"/>
            </a:xfrm>
            <a:prstGeom prst="roundRect">
              <a:avLst/>
            </a:prstGeom>
            <a:solidFill>
              <a:schemeClr val="accent2">
                <a:lumMod val="50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latin typeface="Segoe Light" charset="0"/>
                </a:rPr>
                <a:t>Platform Sub-Domain</a:t>
              </a:r>
            </a:p>
          </p:txBody>
        </p:sp>
        <p:sp>
          <p:nvSpPr>
            <p:cNvPr id="15" name="Rounded Rectangle 14"/>
            <p:cNvSpPr/>
            <p:nvPr/>
          </p:nvSpPr>
          <p:spPr bwMode="auto">
            <a:xfrm>
              <a:off x="7041357" y="5390032"/>
              <a:ext cx="2422562" cy="614084"/>
            </a:xfrm>
            <a:prstGeom prst="roundRect">
              <a:avLst/>
            </a:prstGeom>
            <a:solidFill>
              <a:schemeClr val="accent2">
                <a:lumMod val="50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latin typeface="Segoe Light" charset="0"/>
                </a:rPr>
                <a:t>Infrastructure</a:t>
              </a:r>
              <a:br>
                <a:rPr lang="en-US" sz="1600" b="1" dirty="0" smtClean="0">
                  <a:solidFill>
                    <a:schemeClr val="tx1"/>
                  </a:solidFill>
                  <a:latin typeface="Segoe Light" charset="0"/>
                </a:rPr>
              </a:br>
              <a:r>
                <a:rPr lang="en-US" sz="1600" b="1" dirty="0" smtClean="0">
                  <a:solidFill>
                    <a:schemeClr val="tx1"/>
                  </a:solidFill>
                  <a:latin typeface="Segoe Light" charset="0"/>
                </a:rPr>
                <a:t>Sub-Domain</a:t>
              </a:r>
            </a:p>
          </p:txBody>
        </p:sp>
        <p:sp>
          <p:nvSpPr>
            <p:cNvPr id="16" name="Rounded Rectangle 15"/>
            <p:cNvSpPr/>
            <p:nvPr/>
          </p:nvSpPr>
          <p:spPr bwMode="auto">
            <a:xfrm rot="5400000">
              <a:off x="9682280" y="4602631"/>
              <a:ext cx="2368181" cy="614084"/>
            </a:xfrm>
            <a:prstGeom prst="roundRect">
              <a:avLst/>
            </a:prstGeom>
            <a:solidFill>
              <a:schemeClr val="accent2">
                <a:lumMod val="50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latin typeface="Segoe Light" charset="0"/>
                </a:rPr>
                <a:t>Operations Sub-Domain</a:t>
              </a:r>
            </a:p>
          </p:txBody>
        </p:sp>
        <p:sp>
          <p:nvSpPr>
            <p:cNvPr id="17" name="Rounded Rectangle 16"/>
            <p:cNvSpPr/>
            <p:nvPr/>
          </p:nvSpPr>
          <p:spPr bwMode="auto">
            <a:xfrm rot="5400000">
              <a:off x="8825591" y="4602631"/>
              <a:ext cx="2368181" cy="614084"/>
            </a:xfrm>
            <a:prstGeom prst="roundRect">
              <a:avLst/>
            </a:prstGeom>
            <a:solidFill>
              <a:schemeClr val="accent2">
                <a:lumMod val="50000"/>
              </a:schemeClr>
            </a:solidFill>
            <a:ln w="28575">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latin typeface="Segoe Light" charset="0"/>
                </a:rPr>
                <a:t>Management</a:t>
              </a:r>
              <a:br>
                <a:rPr lang="en-US" sz="1600" b="1" dirty="0" smtClean="0">
                  <a:solidFill>
                    <a:schemeClr val="tx1"/>
                  </a:solidFill>
                  <a:latin typeface="Segoe Light" charset="0"/>
                </a:rPr>
              </a:br>
              <a:r>
                <a:rPr lang="en-US" sz="1600" b="1" dirty="0" smtClean="0">
                  <a:solidFill>
                    <a:schemeClr val="tx1"/>
                  </a:solidFill>
                  <a:latin typeface="Segoe Light" charset="0"/>
                </a:rPr>
                <a:t>Sub-Domain</a:t>
              </a:r>
            </a:p>
          </p:txBody>
        </p:sp>
        <p:sp>
          <p:nvSpPr>
            <p:cNvPr id="18" name="Rectangle 17"/>
            <p:cNvSpPr/>
            <p:nvPr/>
          </p:nvSpPr>
          <p:spPr>
            <a:xfrm>
              <a:off x="6982748" y="3487754"/>
              <a:ext cx="981856" cy="209253"/>
            </a:xfrm>
            <a:prstGeom prst="rect">
              <a:avLst/>
            </a:prstGeom>
            <a:noFill/>
          </p:spPr>
          <p:txBody>
            <a:bodyPr wrap="none">
              <a:spAutoFit/>
            </a:bodyPr>
            <a:lstStyle/>
            <a:p>
              <a:r>
                <a:rPr lang="en-US" sz="900" b="1" dirty="0" smtClean="0">
                  <a:latin typeface="Segoe Light" charset="0"/>
                </a:rPr>
                <a:t>Provides Service to</a:t>
              </a:r>
              <a:endParaRPr lang="en-US" sz="900" dirty="0">
                <a:latin typeface="Segoe Light" charset="0"/>
              </a:endParaRPr>
            </a:p>
          </p:txBody>
        </p:sp>
        <p:sp>
          <p:nvSpPr>
            <p:cNvPr id="19" name="Rectangle 18"/>
            <p:cNvSpPr/>
            <p:nvPr/>
          </p:nvSpPr>
          <p:spPr>
            <a:xfrm>
              <a:off x="6982748" y="4333875"/>
              <a:ext cx="981856" cy="209253"/>
            </a:xfrm>
            <a:prstGeom prst="rect">
              <a:avLst/>
            </a:prstGeom>
            <a:noFill/>
          </p:spPr>
          <p:txBody>
            <a:bodyPr wrap="none">
              <a:spAutoFit/>
            </a:bodyPr>
            <a:lstStyle/>
            <a:p>
              <a:r>
                <a:rPr lang="en-US" sz="900" b="1" dirty="0" smtClean="0">
                  <a:latin typeface="Segoe Light" charset="0"/>
                </a:rPr>
                <a:t>Provides Service to</a:t>
              </a:r>
              <a:endParaRPr lang="en-US" sz="900" dirty="0">
                <a:latin typeface="Segoe Light" charset="0"/>
              </a:endParaRPr>
            </a:p>
          </p:txBody>
        </p:sp>
        <p:sp>
          <p:nvSpPr>
            <p:cNvPr id="20" name="Rectangle 19"/>
            <p:cNvSpPr/>
            <p:nvPr/>
          </p:nvSpPr>
          <p:spPr>
            <a:xfrm>
              <a:off x="6982748" y="5172386"/>
              <a:ext cx="981856" cy="209253"/>
            </a:xfrm>
            <a:prstGeom prst="rect">
              <a:avLst/>
            </a:prstGeom>
            <a:noFill/>
          </p:spPr>
          <p:txBody>
            <a:bodyPr wrap="none">
              <a:spAutoFit/>
            </a:bodyPr>
            <a:lstStyle/>
            <a:p>
              <a:r>
                <a:rPr lang="en-US" sz="900" b="1" dirty="0" smtClean="0">
                  <a:latin typeface="Segoe Light" charset="0"/>
                </a:rPr>
                <a:t>Provides Service to</a:t>
              </a:r>
              <a:endParaRPr lang="en-US" sz="900" dirty="0">
                <a:latin typeface="Segoe Light" charset="0"/>
              </a:endParaRPr>
            </a:p>
          </p:txBody>
        </p:sp>
        <p:sp>
          <p:nvSpPr>
            <p:cNvPr id="21" name="Rectangle 20"/>
            <p:cNvSpPr/>
            <p:nvPr/>
          </p:nvSpPr>
          <p:spPr>
            <a:xfrm rot="5400000">
              <a:off x="9271102" y="4255396"/>
              <a:ext cx="612065" cy="220745"/>
            </a:xfrm>
            <a:prstGeom prst="rect">
              <a:avLst/>
            </a:prstGeom>
            <a:noFill/>
          </p:spPr>
          <p:txBody>
            <a:bodyPr wrap="none">
              <a:spAutoFit/>
            </a:bodyPr>
            <a:lstStyle/>
            <a:p>
              <a:r>
                <a:rPr lang="en-US" sz="1000" b="1" dirty="0" smtClean="0">
                  <a:latin typeface="Segoe Light" charset="0"/>
                </a:rPr>
                <a:t>Manages</a:t>
              </a:r>
              <a:endParaRPr lang="en-US" sz="1000" dirty="0">
                <a:latin typeface="Segoe Light" charset="0"/>
              </a:endParaRPr>
            </a:p>
          </p:txBody>
        </p:sp>
        <p:sp>
          <p:nvSpPr>
            <p:cNvPr id="22" name="Rectangle 21"/>
            <p:cNvSpPr/>
            <p:nvPr/>
          </p:nvSpPr>
          <p:spPr>
            <a:xfrm rot="5400000">
              <a:off x="9260834" y="5130234"/>
              <a:ext cx="612065" cy="220745"/>
            </a:xfrm>
            <a:prstGeom prst="rect">
              <a:avLst/>
            </a:prstGeom>
            <a:noFill/>
          </p:spPr>
          <p:txBody>
            <a:bodyPr wrap="none">
              <a:spAutoFit/>
            </a:bodyPr>
            <a:lstStyle/>
            <a:p>
              <a:r>
                <a:rPr lang="en-US" sz="1000" b="1" dirty="0" smtClean="0">
                  <a:latin typeface="Segoe Light" charset="0"/>
                </a:rPr>
                <a:t>Manages</a:t>
              </a:r>
              <a:endParaRPr lang="en-US" sz="1000" dirty="0">
                <a:latin typeface="Segoe Light" charset="0"/>
              </a:endParaRPr>
            </a:p>
          </p:txBody>
        </p:sp>
        <p:sp>
          <p:nvSpPr>
            <p:cNvPr id="23" name="Rectangle 22"/>
            <p:cNvSpPr/>
            <p:nvPr/>
          </p:nvSpPr>
          <p:spPr>
            <a:xfrm rot="5400000">
              <a:off x="10202355" y="4302468"/>
              <a:ext cx="524877" cy="220745"/>
            </a:xfrm>
            <a:prstGeom prst="rect">
              <a:avLst/>
            </a:prstGeom>
            <a:noFill/>
          </p:spPr>
          <p:txBody>
            <a:bodyPr wrap="none">
              <a:spAutoFit/>
            </a:bodyPr>
            <a:lstStyle/>
            <a:p>
              <a:r>
                <a:rPr lang="en-US" sz="1000" b="1" dirty="0" smtClean="0">
                  <a:latin typeface="Segoe Light" charset="0"/>
                </a:rPr>
                <a:t>Defines</a:t>
              </a:r>
              <a:endParaRPr lang="en-US" sz="1000" dirty="0">
                <a:latin typeface="Segoe Light" charset="0"/>
              </a:endParaRPr>
            </a:p>
          </p:txBody>
        </p:sp>
        <p:sp>
          <p:nvSpPr>
            <p:cNvPr id="24" name="Rectangle 23"/>
            <p:cNvSpPr/>
            <p:nvPr/>
          </p:nvSpPr>
          <p:spPr>
            <a:xfrm>
              <a:off x="10117861" y="3462100"/>
              <a:ext cx="519096" cy="223203"/>
            </a:xfrm>
            <a:prstGeom prst="rect">
              <a:avLst/>
            </a:prstGeom>
            <a:noFill/>
          </p:spPr>
          <p:txBody>
            <a:bodyPr wrap="none">
              <a:spAutoFit/>
            </a:bodyPr>
            <a:lstStyle/>
            <a:p>
              <a:r>
                <a:rPr lang="en-US" sz="1000" b="1" dirty="0" smtClean="0">
                  <a:latin typeface="Segoe Light" charset="0"/>
                </a:rPr>
                <a:t>Defines</a:t>
              </a:r>
              <a:endParaRPr lang="en-US" sz="1000" dirty="0">
                <a:latin typeface="Segoe Light" charset="0"/>
              </a:endParaRPr>
            </a:p>
          </p:txBody>
        </p:sp>
        <p:sp>
          <p:nvSpPr>
            <p:cNvPr id="25" name="Isosceles Triangle 24"/>
            <p:cNvSpPr/>
            <p:nvPr/>
          </p:nvSpPr>
          <p:spPr bwMode="auto">
            <a:xfrm>
              <a:off x="8127132" y="3487446"/>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26" name="Isosceles Triangle 25"/>
            <p:cNvSpPr/>
            <p:nvPr/>
          </p:nvSpPr>
          <p:spPr bwMode="auto">
            <a:xfrm>
              <a:off x="8127132" y="4322921"/>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27" name="Isosceles Triangle 26"/>
            <p:cNvSpPr/>
            <p:nvPr/>
          </p:nvSpPr>
          <p:spPr bwMode="auto">
            <a:xfrm>
              <a:off x="8127132" y="5154881"/>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28" name="Isosceles Triangle 27"/>
            <p:cNvSpPr/>
            <p:nvPr/>
          </p:nvSpPr>
          <p:spPr bwMode="auto">
            <a:xfrm rot="16200000">
              <a:off x="9462833" y="3818259"/>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29" name="Isosceles Triangle 28"/>
            <p:cNvSpPr/>
            <p:nvPr/>
          </p:nvSpPr>
          <p:spPr bwMode="auto">
            <a:xfrm rot="16200000">
              <a:off x="9442819" y="4677838"/>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30" name="Isosceles Triangle 29"/>
            <p:cNvSpPr/>
            <p:nvPr/>
          </p:nvSpPr>
          <p:spPr bwMode="auto">
            <a:xfrm rot="16200000">
              <a:off x="9468410" y="5566964"/>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31" name="Isosceles Triangle 30"/>
            <p:cNvSpPr/>
            <p:nvPr/>
          </p:nvSpPr>
          <p:spPr bwMode="auto">
            <a:xfrm rot="16200000">
              <a:off x="10319523" y="4764410"/>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32" name="Isosceles Triangle 31"/>
            <p:cNvSpPr/>
            <p:nvPr/>
          </p:nvSpPr>
          <p:spPr bwMode="auto">
            <a:xfrm rot="10800000">
              <a:off x="9884175" y="3474799"/>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sp>
          <p:nvSpPr>
            <p:cNvPr id="34" name="Isosceles Triangle 33"/>
            <p:cNvSpPr/>
            <p:nvPr/>
          </p:nvSpPr>
          <p:spPr bwMode="auto">
            <a:xfrm rot="10800000">
              <a:off x="10754574" y="3474799"/>
              <a:ext cx="251012" cy="228600"/>
            </a:xfrm>
            <a:prstGeom prst="triangl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latin typeface="Segoe Light" charset="0"/>
              </a:endParaRPr>
            </a:p>
          </p:txBody>
        </p:sp>
      </p:grpSp>
      <p:sp>
        <p:nvSpPr>
          <p:cNvPr id="36" name="Rectangle 35"/>
          <p:cNvSpPr/>
          <p:nvPr/>
        </p:nvSpPr>
        <p:spPr>
          <a:xfrm>
            <a:off x="6066623" y="1776676"/>
            <a:ext cx="5605993" cy="830997"/>
          </a:xfrm>
          <a:prstGeom prst="rect">
            <a:avLst/>
          </a:prstGeom>
        </p:spPr>
        <p:txBody>
          <a:bodyPr wrap="square">
            <a:spAutoFit/>
          </a:bodyPr>
          <a:lstStyle/>
          <a:p>
            <a:pPr algn="ctr"/>
            <a:r>
              <a:rPr lang="en-US" sz="2400" dirty="0" smtClean="0">
                <a:effectLst>
                  <a:outerShdw blurRad="38100" dist="38100" dir="2700000" algn="tl">
                    <a:srgbClr val="000000">
                      <a:alpha val="43137"/>
                    </a:srgbClr>
                  </a:outerShdw>
                </a:effectLst>
              </a:rPr>
              <a:t>The Dynamic Datacenter Reference </a:t>
            </a:r>
            <a:r>
              <a:rPr lang="en-US" sz="2400" dirty="0">
                <a:effectLst>
                  <a:outerShdw blurRad="38100" dist="38100" dir="2700000" algn="tl">
                    <a:srgbClr val="000000">
                      <a:alpha val="43137"/>
                    </a:srgbClr>
                  </a:outerShdw>
                </a:effectLst>
              </a:rPr>
              <a:t>Model</a:t>
            </a:r>
          </a:p>
        </p:txBody>
      </p:sp>
    </p:spTree>
    <p:extLst>
      <p:ext uri="{BB962C8B-B14F-4D97-AF65-F5344CB8AC3E}">
        <p14:creationId xmlns:p14="http://schemas.microsoft.com/office/powerpoint/2010/main" val="3761101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par>
                                <p:cTn id="11" presetID="15" presetClass="emph" presetSubtype="0" nodeType="withEffect">
                                  <p:stCondLst>
                                    <p:cond delay="0"/>
                                  </p:stCondLst>
                                  <p:iterate type="lt">
                                    <p:tmAbs val="25"/>
                                  </p:iterate>
                                  <p:childTnLst>
                                    <p:set>
                                      <p:cBhvr override="childStyle">
                                        <p:cTn id="12"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Bryon Surace; Mike Truitt</External_x0020_Speaker>
    <Session_x0020_Code xmlns="2295e2e7-0eeb-498e-8716-217bb2ee6ee3">WSV201</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schemas.microsoft.com/office/2006/metadata/properties"/>
    <ds:schemaRef ds:uri="http://purl.org/dc/dcmitype/"/>
    <ds:schemaRef ds:uri="http://purl.org/dc/terms/"/>
    <ds:schemaRef ds:uri="8b529f77-48ab-4581-b468-93f09345b8aa"/>
    <ds:schemaRef ds:uri="2295e2e7-0eeb-498e-8716-217bb2ee6ee3"/>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157</TotalTime>
  <Words>1678</Words>
  <Application>Microsoft Office PowerPoint</Application>
  <PresentationFormat>Custom</PresentationFormat>
  <Paragraphs>503</Paragraphs>
  <Slides>40</Slides>
  <Notes>36</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TechEd_2012_Template_16x9</vt:lpstr>
      <vt:lpstr>White with Consolas font for code slides</vt:lpstr>
      <vt:lpstr>Microsoft Private Cloud Fast Track: The Next Generation of Private Cloud  Reference Architecture</vt:lpstr>
      <vt:lpstr>Agenda</vt:lpstr>
      <vt:lpstr>Microsoft Private Cloud Fast Track:  Fast Facts</vt:lpstr>
      <vt:lpstr>Business Before Technology Driving Value</vt:lpstr>
      <vt:lpstr>Microsoft Private Cloud Fast Track: Planning to Reality</vt:lpstr>
      <vt:lpstr>Microsoft Private Cloud Solutions</vt:lpstr>
      <vt:lpstr>Microsoft Private Cloud Fast Track: Architectural Principles</vt:lpstr>
      <vt:lpstr>Private Cloud Fast Track 2.0</vt:lpstr>
      <vt:lpstr>Conceptual Architecture Components</vt:lpstr>
      <vt:lpstr>PowerPoint Presentation</vt:lpstr>
      <vt:lpstr>Scenarios Targetted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Cisco/EMC Fast Track Solutions</vt:lpstr>
      <vt:lpstr>Dell Fast Track Solutions</vt:lpstr>
      <vt:lpstr>Hitachi Fast Track Solutions</vt:lpstr>
      <vt:lpstr>HP VirtualSystem VS1 Fast Track Solution</vt:lpstr>
      <vt:lpstr>HP VirtualSystem VS2 Fast Track Solution</vt:lpstr>
      <vt:lpstr>HP VirtualSystem VS3 Fast Track Solution</vt:lpstr>
      <vt:lpstr>EMC Solution with Brocade and HP Servers </vt:lpstr>
      <vt:lpstr>FlexPod with Microsoft Private Cloud</vt:lpstr>
      <vt:lpstr>FlexPod with Microsoft Private Cloud Validated with Citrix XenDesktop</vt:lpstr>
      <vt:lpstr>Fujitsu Fast Track Solution</vt:lpstr>
      <vt:lpstr>NEC Fast Track</vt:lpstr>
      <vt:lpstr>PowerPoint Presentation</vt:lpstr>
      <vt:lpstr>Microsoft Assessment &amp; Planning Tool</vt:lpstr>
      <vt:lpstr>Business Before Technology</vt:lpstr>
      <vt:lpstr>Microsoft Private Cloud Fast Track:  Fast Facts</vt:lpstr>
      <vt:lpstr>SIA, WSV, and VIR Track Resources</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Private Cloud Fast Track:The Next Generation of Private Cloud Reference Architecture</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11</cp:revision>
  <cp:lastPrinted>2010-05-11T05:02:34Z</cp:lastPrinted>
  <dcterms:created xsi:type="dcterms:W3CDTF">2012-03-23T02:48:52Z</dcterms:created>
  <dcterms:modified xsi:type="dcterms:W3CDTF">2012-06-14T19:08:38Z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