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1"/>
  </p:notesMasterIdLst>
  <p:handoutMasterIdLst>
    <p:handoutMasterId r:id="rId32"/>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4633" autoAdjust="0"/>
  </p:normalViewPr>
  <p:slideViewPr>
    <p:cSldViewPr snapToGrid="0">
      <p:cViewPr varScale="1">
        <p:scale>
          <a:sx n="96" d="100"/>
          <a:sy n="96" d="100"/>
        </p:scale>
        <p:origin x="-254" y="-91"/>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tag.microsoft.com/overview.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1:44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dirty="0"/>
          </a:p>
        </p:txBody>
      </p:sp>
      <p:sp>
        <p:nvSpPr>
          <p:cNvPr id="71684" name="Slide Number Placeholder 3"/>
          <p:cNvSpPr>
            <a:spLocks noGrp="1"/>
          </p:cNvSpPr>
          <p:nvPr>
            <p:ph type="sldNum" sz="quarter" idx="5"/>
          </p:nvPr>
        </p:nvSpPr>
        <p:spPr>
          <a:noFill/>
        </p:spPr>
        <p:txBody>
          <a:bodyPr/>
          <a:lstStyle/>
          <a:p>
            <a:fld id="{FB3F81A3-58BB-4414-AF4F-A8AC318A0AD3}" type="slidenum">
              <a:rPr lang="en-US" smtClean="0"/>
              <a:pPr/>
              <a:t>19</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err="1" smtClean="0">
                <a:solidFill>
                  <a:schemeClr val="tx1">
                    <a:alpha val="99000"/>
                  </a:schemeClr>
                </a:solidFill>
                <a:effectLst/>
                <a:latin typeface="Segoe UI" pitchFamily="34" charset="0"/>
                <a:ea typeface="+mn-ea"/>
                <a:cs typeface="+mn-cs"/>
              </a:rPr>
              <a:t>TechEd</a:t>
            </a:r>
            <a:r>
              <a:rPr lang="en-US" sz="900" kern="1200" dirty="0" smtClean="0">
                <a:solidFill>
                  <a:schemeClr val="tx1">
                    <a:alpha val="99000"/>
                  </a:schemeClr>
                </a:solidFill>
                <a:effectLst/>
                <a:latin typeface="Segoe UI" pitchFamily="34" charset="0"/>
                <a:ea typeface="+mn-ea"/>
                <a:cs typeface="+mn-cs"/>
              </a:rPr>
              <a:t> is working with Microsoft Tag (</a:t>
            </a:r>
            <a:r>
              <a:rPr lang="en-US" sz="900" u="sng" kern="1200" dirty="0" smtClean="0">
                <a:solidFill>
                  <a:schemeClr val="tx1">
                    <a:alpha val="99000"/>
                  </a:schemeClr>
                </a:solidFill>
                <a:effectLst/>
                <a:latin typeface="Segoe UI" pitchFamily="34" charset="0"/>
                <a:ea typeface="+mn-ea"/>
                <a:cs typeface="+mn-cs"/>
                <a:hlinkClick r:id="rId3"/>
              </a:rPr>
              <a:t>http://tag.microsoft.com/overview.aspx</a:t>
            </a:r>
            <a:r>
              <a:rPr lang="en-US" sz="900" kern="1200" dirty="0" smtClean="0">
                <a:solidFill>
                  <a:schemeClr val="tx1">
                    <a:alpha val="99000"/>
                  </a:schemeClr>
                </a:solidFill>
                <a:effectLst/>
                <a:latin typeface="Segoe UI" pitchFamily="34" charset="0"/>
                <a:ea typeface="+mn-ea"/>
                <a:cs typeface="+mn-cs"/>
              </a:rPr>
              <a:t>) to create a unique Tag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1:44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1:44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p>
        </p:txBody>
      </p:sp>
      <p:sp>
        <p:nvSpPr>
          <p:cNvPr id="75780" name="Slide Number Placeholder 3"/>
          <p:cNvSpPr>
            <a:spLocks noGrp="1"/>
          </p:cNvSpPr>
          <p:nvPr>
            <p:ph type="sldNum" sz="quarter" idx="5"/>
          </p:nvPr>
        </p:nvSpPr>
        <p:spPr>
          <a:noFill/>
        </p:spPr>
        <p:txBody>
          <a:bodyPr/>
          <a:lstStyle/>
          <a:p>
            <a:fld id="{BD940752-3F91-442E-91E6-38D800291268}" type="slidenum">
              <a:rPr lang="en-US" smtClean="0">
                <a:solidFill>
                  <a:prstClr val="black"/>
                </a:solidFill>
              </a:rPr>
              <a:pPr/>
              <a:t>6</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fontScale="92500"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6059756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_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248770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hyperlink" Target="http://www.microsoft.com/sqlserverlabs" TargetMode="Externa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microsoft.com/msd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8.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Server 2012 Overview</a:t>
            </a:r>
            <a:endParaRPr lang="en-US" dirty="0"/>
          </a:p>
        </p:txBody>
      </p:sp>
      <p:sp>
        <p:nvSpPr>
          <p:cNvPr id="3" name="Subtitle 2"/>
          <p:cNvSpPr>
            <a:spLocks noGrp="1"/>
          </p:cNvSpPr>
          <p:nvPr>
            <p:ph type="subTitle" idx="1"/>
          </p:nvPr>
        </p:nvSpPr>
        <p:spPr/>
        <p:txBody>
          <a:bodyPr/>
          <a:lstStyle/>
          <a:p>
            <a:r>
              <a:rPr lang="en-US" dirty="0" smtClean="0"/>
              <a:t>Michael Leworthy</a:t>
            </a:r>
          </a:p>
          <a:p>
            <a:r>
              <a:rPr lang="en-US" dirty="0" smtClean="0"/>
              <a:t>Senior Product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6184899"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dirty="0" smtClean="0">
                <a:solidFill>
                  <a:schemeClr val="tx1">
                    <a:alpha val="99000"/>
                  </a:schemeClr>
                </a:solidFill>
              </a:rPr>
              <a:t>WSV205</a:t>
            </a:r>
            <a:endParaRPr lang="en-US" sz="2000" dirty="0" smtClean="0">
              <a:solidFill>
                <a:schemeClr val="tx1">
                  <a:alpha val="99000"/>
                </a:schemeClr>
              </a:solidFill>
            </a:endParaRPr>
          </a:p>
        </p:txBody>
      </p:sp>
    </p:spTree>
    <p:extLst>
      <p:ext uri="{BB962C8B-B14F-4D97-AF65-F5344CB8AC3E}">
        <p14:creationId xmlns:p14="http://schemas.microsoft.com/office/powerpoint/2010/main" val="180449844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7"/>
          <p:cNvSpPr>
            <a:spLocks noChangeArrowheads="1"/>
          </p:cNvSpPr>
          <p:nvPr/>
        </p:nvSpPr>
        <p:spPr bwMode="auto">
          <a:xfrm>
            <a:off x="514313" y="1118797"/>
            <a:ext cx="1281905" cy="1289304"/>
          </a:xfrm>
          <a:prstGeom prst="rect">
            <a:avLst/>
          </a:prstGeom>
          <a:solidFill>
            <a:srgbClr val="7FBA00"/>
          </a:solidFill>
          <a:ln w="9525">
            <a:noFill/>
            <a:miter lim="800000"/>
            <a:headEnd/>
            <a:tailEnd/>
          </a:ln>
        </p:spPr>
        <p:txBody>
          <a:bodyPr wrap="none" lIns="76144" tIns="38069" rIns="76144" bIns="38069" anchor="ctr"/>
          <a:lstStyle/>
          <a:p>
            <a:endParaRPr lang="en-US" dirty="0"/>
          </a:p>
        </p:txBody>
      </p:sp>
      <p:sp>
        <p:nvSpPr>
          <p:cNvPr id="69" name="Rectangle 37"/>
          <p:cNvSpPr>
            <a:spLocks noChangeArrowheads="1"/>
          </p:cNvSpPr>
          <p:nvPr/>
        </p:nvSpPr>
        <p:spPr bwMode="auto">
          <a:xfrm>
            <a:off x="1887745" y="1122451"/>
            <a:ext cx="9786954" cy="1280777"/>
          </a:xfrm>
          <a:prstGeom prst="rect">
            <a:avLst/>
          </a:prstGeom>
          <a:solidFill>
            <a:schemeClr val="bg1"/>
          </a:solidFill>
        </p:spPr>
        <p:txBody>
          <a:bodyPr wrap="square" lIns="182880" tIns="0" rIns="182880" bIns="91440" anchor="b">
            <a:noAutofit/>
          </a:bodyPr>
          <a:lstStyle/>
          <a:p>
            <a:pPr>
              <a:lnSpc>
                <a:spcPct val="90000"/>
              </a:lnSpc>
            </a:pPr>
            <a:endParaRPr lang="en-US" spc="-50" dirty="0">
              <a:gradFill>
                <a:gsLst>
                  <a:gs pos="2917">
                    <a:schemeClr val="tx1"/>
                  </a:gs>
                  <a:gs pos="30000">
                    <a:schemeClr val="tx1"/>
                  </a:gs>
                </a:gsLst>
                <a:lin ang="5400000" scaled="0"/>
              </a:gradFill>
            </a:endParaRPr>
          </a:p>
        </p:txBody>
      </p:sp>
      <p:sp>
        <p:nvSpPr>
          <p:cNvPr id="70" name="Rectangle 69"/>
          <p:cNvSpPr/>
          <p:nvPr/>
        </p:nvSpPr>
        <p:spPr bwMode="auto">
          <a:xfrm>
            <a:off x="506206" y="2514404"/>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pc="-50" dirty="0" smtClean="0">
                <a:solidFill>
                  <a:srgbClr val="FFFFFF"/>
                </a:solidFill>
                <a:latin typeface="+mj-lt"/>
              </a:rPr>
              <a:t>TOP FEATURES OF </a:t>
            </a:r>
            <a:r>
              <a:rPr lang="en-US" spc="-50" dirty="0">
                <a:solidFill>
                  <a:srgbClr val="FFFFFF"/>
                </a:solidFill>
                <a:latin typeface="+mj-lt"/>
              </a:rPr>
              <a:t>STORAGE TO MEET CUSTOMER CHALLENGES</a:t>
            </a:r>
          </a:p>
        </p:txBody>
      </p:sp>
      <p:sp>
        <p:nvSpPr>
          <p:cNvPr id="2" name="Title 1"/>
          <p:cNvSpPr>
            <a:spLocks noGrp="1"/>
          </p:cNvSpPr>
          <p:nvPr>
            <p:ph type="title"/>
          </p:nvPr>
        </p:nvSpPr>
        <p:spPr>
          <a:xfrm>
            <a:off x="519112" y="228600"/>
            <a:ext cx="11149013" cy="761747"/>
          </a:xfrm>
        </p:spPr>
        <p:txBody>
          <a:bodyPr/>
          <a:lstStyle/>
          <a:p>
            <a:r>
              <a:rPr lang="en-US" dirty="0"/>
              <a:t>Storage</a:t>
            </a:r>
          </a:p>
        </p:txBody>
      </p:sp>
      <p:sp>
        <p:nvSpPr>
          <p:cNvPr id="11" name="TextBox 10"/>
          <p:cNvSpPr txBox="1"/>
          <p:nvPr/>
        </p:nvSpPr>
        <p:spPr>
          <a:xfrm>
            <a:off x="2159086" y="1445841"/>
            <a:ext cx="2080930" cy="668901"/>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Efficiency, performance, and innovation through diverse storage choices</a:t>
            </a:r>
          </a:p>
        </p:txBody>
      </p:sp>
      <p:sp>
        <p:nvSpPr>
          <p:cNvPr id="71" name="TextBox 70"/>
          <p:cNvSpPr txBox="1"/>
          <p:nvPr/>
        </p:nvSpPr>
        <p:spPr>
          <a:xfrm>
            <a:off x="4777348" y="1455610"/>
            <a:ext cx="1953924"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Continuous availability through new features that preserve uptime</a:t>
            </a:r>
          </a:p>
        </p:txBody>
      </p:sp>
      <p:sp>
        <p:nvSpPr>
          <p:cNvPr id="72" name="TextBox 71"/>
          <p:cNvSpPr txBox="1"/>
          <p:nvPr/>
        </p:nvSpPr>
        <p:spPr>
          <a:xfrm>
            <a:off x="7356526" y="1445841"/>
            <a:ext cx="2032082"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Cost efficiency through storage, management, and other capabilities</a:t>
            </a:r>
          </a:p>
        </p:txBody>
      </p:sp>
      <p:grpSp>
        <p:nvGrpSpPr>
          <p:cNvPr id="9" name="Group 8"/>
          <p:cNvGrpSpPr/>
          <p:nvPr/>
        </p:nvGrpSpPr>
        <p:grpSpPr>
          <a:xfrm>
            <a:off x="506205" y="4597181"/>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Offloaded data transfer</a:t>
              </a:r>
            </a:p>
          </p:txBody>
        </p:sp>
        <p:sp>
          <p:nvSpPr>
            <p:cNvPr id="105" name="Oval 104"/>
            <p:cNvSpPr/>
            <p:nvPr/>
          </p:nvSpPr>
          <p:spPr bwMode="auto">
            <a:xfrm>
              <a:off x="2111813"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6</a:t>
              </a:r>
            </a:p>
          </p:txBody>
        </p:sp>
      </p:grpSp>
      <p:grpSp>
        <p:nvGrpSpPr>
          <p:cNvPr id="10" name="Group 9"/>
          <p:cNvGrpSpPr/>
          <p:nvPr/>
        </p:nvGrpSpPr>
        <p:grpSpPr>
          <a:xfrm>
            <a:off x="2764800" y="4597181"/>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Transparent failover</a:t>
              </a:r>
            </a:p>
          </p:txBody>
        </p:sp>
        <p:sp>
          <p:nvSpPr>
            <p:cNvPr id="106" name="Oval 105"/>
            <p:cNvSpPr/>
            <p:nvPr/>
          </p:nvSpPr>
          <p:spPr bwMode="auto">
            <a:xfrm>
              <a:off x="4378365"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7</a:t>
              </a:r>
            </a:p>
          </p:txBody>
        </p:sp>
      </p:grpSp>
      <p:grpSp>
        <p:nvGrpSpPr>
          <p:cNvPr id="12" name="Group 11"/>
          <p:cNvGrpSpPr/>
          <p:nvPr/>
        </p:nvGrpSpPr>
        <p:grpSpPr>
          <a:xfrm>
            <a:off x="5023395" y="4597181"/>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NFS support</a:t>
              </a:r>
            </a:p>
          </p:txBody>
        </p:sp>
        <p:sp>
          <p:nvSpPr>
            <p:cNvPr id="107" name="Oval 106"/>
            <p:cNvSpPr/>
            <p:nvPr/>
          </p:nvSpPr>
          <p:spPr bwMode="auto">
            <a:xfrm>
              <a:off x="6644917"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8</a:t>
              </a:r>
            </a:p>
          </p:txBody>
        </p:sp>
      </p:grpSp>
      <p:grpSp>
        <p:nvGrpSpPr>
          <p:cNvPr id="13" name="Group 12"/>
          <p:cNvGrpSpPr/>
          <p:nvPr/>
        </p:nvGrpSpPr>
        <p:grpSpPr>
          <a:xfrm>
            <a:off x="7281990" y="4597181"/>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iSCSI target</a:t>
              </a:r>
            </a:p>
          </p:txBody>
        </p:sp>
        <p:sp>
          <p:nvSpPr>
            <p:cNvPr id="108" name="Oval 107"/>
            <p:cNvSpPr/>
            <p:nvPr/>
          </p:nvSpPr>
          <p:spPr bwMode="auto">
            <a:xfrm>
              <a:off x="8911469"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9</a:t>
              </a:r>
            </a:p>
          </p:txBody>
        </p:sp>
      </p:grpSp>
      <p:grpSp>
        <p:nvGrpSpPr>
          <p:cNvPr id="14" name="Group 13"/>
          <p:cNvGrpSpPr/>
          <p:nvPr/>
        </p:nvGrpSpPr>
        <p:grpSpPr>
          <a:xfrm>
            <a:off x="9540584" y="4597181"/>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Storage management</a:t>
              </a:r>
            </a:p>
          </p:txBody>
        </p:sp>
        <p:sp>
          <p:nvSpPr>
            <p:cNvPr id="109" name="Oval 108"/>
            <p:cNvSpPr/>
            <p:nvPr/>
          </p:nvSpPr>
          <p:spPr bwMode="auto">
            <a:xfrm>
              <a:off x="11178022"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10</a:t>
              </a:r>
            </a:p>
          </p:txBody>
        </p:sp>
      </p:grpSp>
      <p:grpSp>
        <p:nvGrpSpPr>
          <p:cNvPr id="3" name="Group 2"/>
          <p:cNvGrpSpPr/>
          <p:nvPr/>
        </p:nvGrpSpPr>
        <p:grpSpPr>
          <a:xfrm>
            <a:off x="506205" y="2995028"/>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Storage spaces</a:t>
              </a:r>
            </a:p>
          </p:txBody>
        </p:sp>
        <p:sp>
          <p:nvSpPr>
            <p:cNvPr id="77" name="Oval 76"/>
            <p:cNvSpPr/>
            <p:nvPr/>
          </p:nvSpPr>
          <p:spPr bwMode="auto">
            <a:xfrm>
              <a:off x="2111813"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a:t>
              </a:r>
            </a:p>
          </p:txBody>
        </p:sp>
      </p:grpSp>
      <p:grpSp>
        <p:nvGrpSpPr>
          <p:cNvPr id="4" name="Group 3"/>
          <p:cNvGrpSpPr/>
          <p:nvPr/>
        </p:nvGrpSpPr>
        <p:grpSpPr>
          <a:xfrm>
            <a:off x="2764800" y="2995028"/>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File system improvements</a:t>
              </a:r>
            </a:p>
          </p:txBody>
        </p:sp>
        <p:sp>
          <p:nvSpPr>
            <p:cNvPr id="95" name="Oval 94"/>
            <p:cNvSpPr/>
            <p:nvPr/>
          </p:nvSpPr>
          <p:spPr bwMode="auto">
            <a:xfrm>
              <a:off x="4378365"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2</a:t>
              </a:r>
            </a:p>
          </p:txBody>
        </p:sp>
      </p:grpSp>
      <p:grpSp>
        <p:nvGrpSpPr>
          <p:cNvPr id="5" name="Group 4"/>
          <p:cNvGrpSpPr/>
          <p:nvPr/>
        </p:nvGrpSpPr>
        <p:grpSpPr>
          <a:xfrm>
            <a:off x="5023395" y="2995028"/>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Thin provisioning</a:t>
              </a:r>
            </a:p>
          </p:txBody>
        </p:sp>
        <p:sp>
          <p:nvSpPr>
            <p:cNvPr id="97" name="Oval 96"/>
            <p:cNvSpPr/>
            <p:nvPr/>
          </p:nvSpPr>
          <p:spPr bwMode="auto">
            <a:xfrm>
              <a:off x="6644917"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3</a:t>
              </a:r>
            </a:p>
          </p:txBody>
        </p:sp>
      </p:grpSp>
      <p:grpSp>
        <p:nvGrpSpPr>
          <p:cNvPr id="7" name="Group 6"/>
          <p:cNvGrpSpPr/>
          <p:nvPr/>
        </p:nvGrpSpPr>
        <p:grpSpPr>
          <a:xfrm>
            <a:off x="7281990" y="2995028"/>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Cluster Shared Volume</a:t>
              </a:r>
            </a:p>
          </p:txBody>
        </p:sp>
        <p:sp>
          <p:nvSpPr>
            <p:cNvPr id="98" name="Oval 97"/>
            <p:cNvSpPr/>
            <p:nvPr/>
          </p:nvSpPr>
          <p:spPr bwMode="auto">
            <a:xfrm>
              <a:off x="8911469"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4</a:t>
              </a:r>
            </a:p>
          </p:txBody>
        </p:sp>
      </p:grpSp>
      <p:grpSp>
        <p:nvGrpSpPr>
          <p:cNvPr id="8" name="Group 7"/>
          <p:cNvGrpSpPr/>
          <p:nvPr/>
        </p:nvGrpSpPr>
        <p:grpSpPr>
          <a:xfrm>
            <a:off x="9540584" y="2995028"/>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SMB </a:t>
              </a:r>
              <a:r>
                <a:rPr lang="en-US" sz="1400" dirty="0" smtClean="0">
                  <a:solidFill>
                    <a:srgbClr val="FFFFFF"/>
                  </a:solidFill>
                </a:rPr>
                <a:t>3.0 for </a:t>
              </a:r>
              <a:r>
                <a:rPr lang="en-US" sz="1400" dirty="0">
                  <a:solidFill>
                    <a:srgbClr val="FFFFFF"/>
                  </a:solidFill>
                </a:rPr>
                <a:t>workloads</a:t>
              </a:r>
            </a:p>
          </p:txBody>
        </p:sp>
        <p:sp>
          <p:nvSpPr>
            <p:cNvPr id="99" name="Oval 98"/>
            <p:cNvSpPr/>
            <p:nvPr/>
          </p:nvSpPr>
          <p:spPr bwMode="auto">
            <a:xfrm>
              <a:off x="11178022"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5</a:t>
              </a:r>
            </a:p>
          </p:txBody>
        </p:sp>
      </p:grpSp>
      <p:pic>
        <p:nvPicPr>
          <p:cNvPr id="33" name="Picture 34" descr="Efficiency.png"/>
          <p:cNvPicPr>
            <a:picLocks noChangeAspect="1"/>
          </p:cNvPicPr>
          <p:nvPr/>
        </p:nvPicPr>
        <p:blipFill>
          <a:blip r:embed="rId3"/>
          <a:srcRect/>
          <a:stretch>
            <a:fillRect/>
          </a:stretch>
        </p:blipFill>
        <p:spPr bwMode="auto">
          <a:xfrm>
            <a:off x="658844" y="1273289"/>
            <a:ext cx="1021531" cy="1022508"/>
          </a:xfrm>
          <a:prstGeom prst="rect">
            <a:avLst/>
          </a:prstGeom>
          <a:noFill/>
          <a:ln w="9525">
            <a:noFill/>
            <a:miter lim="800000"/>
            <a:headEnd/>
            <a:tailEnd/>
          </a:ln>
        </p:spPr>
      </p:pic>
    </p:spTree>
    <p:extLst>
      <p:ext uri="{BB962C8B-B14F-4D97-AF65-F5344CB8AC3E}">
        <p14:creationId xmlns:p14="http://schemas.microsoft.com/office/powerpoint/2010/main" val="35637304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Web and Application Platform</a:t>
            </a:r>
          </a:p>
        </p:txBody>
      </p:sp>
    </p:spTree>
    <p:extLst>
      <p:ext uri="{BB962C8B-B14F-4D97-AF65-F5344CB8AC3E}">
        <p14:creationId xmlns:p14="http://schemas.microsoft.com/office/powerpoint/2010/main" val="2113036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7"/>
          <p:cNvSpPr>
            <a:spLocks noChangeArrowheads="1"/>
          </p:cNvSpPr>
          <p:nvPr/>
        </p:nvSpPr>
        <p:spPr bwMode="auto">
          <a:xfrm>
            <a:off x="514313" y="1118797"/>
            <a:ext cx="1281905" cy="1289304"/>
          </a:xfrm>
          <a:prstGeom prst="rect">
            <a:avLst/>
          </a:prstGeom>
          <a:solidFill>
            <a:schemeClr val="accent3"/>
          </a:solidFill>
          <a:ln w="9525">
            <a:noFill/>
            <a:miter lim="800000"/>
            <a:headEnd/>
            <a:tailEnd/>
          </a:ln>
        </p:spPr>
        <p:txBody>
          <a:bodyPr wrap="none" lIns="76144" tIns="38069" rIns="76144" bIns="38069" anchor="ctr"/>
          <a:lstStyle/>
          <a:p>
            <a:endParaRPr lang="en-US" dirty="0"/>
          </a:p>
        </p:txBody>
      </p:sp>
      <p:sp>
        <p:nvSpPr>
          <p:cNvPr id="69" name="Rectangle 37"/>
          <p:cNvSpPr>
            <a:spLocks noChangeArrowheads="1"/>
          </p:cNvSpPr>
          <p:nvPr/>
        </p:nvSpPr>
        <p:spPr bwMode="auto">
          <a:xfrm>
            <a:off x="1887745" y="1122451"/>
            <a:ext cx="9786954" cy="1280777"/>
          </a:xfrm>
          <a:prstGeom prst="rect">
            <a:avLst/>
          </a:prstGeom>
          <a:solidFill>
            <a:schemeClr val="bg1"/>
          </a:solidFill>
        </p:spPr>
        <p:txBody>
          <a:bodyPr wrap="square" lIns="182880" tIns="0" rIns="182880" bIns="91440" anchor="b">
            <a:noAutofit/>
          </a:bodyPr>
          <a:lstStyle/>
          <a:p>
            <a:pPr>
              <a:lnSpc>
                <a:spcPct val="90000"/>
              </a:lnSpc>
            </a:pPr>
            <a:endParaRPr lang="en-US" spc="-50" dirty="0">
              <a:gradFill>
                <a:gsLst>
                  <a:gs pos="2917">
                    <a:schemeClr val="tx1"/>
                  </a:gs>
                  <a:gs pos="30000">
                    <a:schemeClr val="tx1"/>
                  </a:gs>
                </a:gsLst>
                <a:lin ang="5400000" scaled="0"/>
              </a:gradFill>
            </a:endParaRPr>
          </a:p>
        </p:txBody>
      </p:sp>
      <p:sp>
        <p:nvSpPr>
          <p:cNvPr id="70" name="Rectangle 69"/>
          <p:cNvSpPr/>
          <p:nvPr/>
        </p:nvSpPr>
        <p:spPr bwMode="auto">
          <a:xfrm>
            <a:off x="506206" y="2514404"/>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pc="-50" dirty="0" smtClean="0">
                <a:gradFill>
                  <a:gsLst>
                    <a:gs pos="0">
                      <a:schemeClr val="bg1"/>
                    </a:gs>
                    <a:gs pos="100000">
                      <a:schemeClr val="bg1"/>
                    </a:gs>
                  </a:gsLst>
                  <a:lin ang="5400000" scaled="0"/>
                </a:gradFill>
                <a:latin typeface="+mj-lt"/>
              </a:rPr>
              <a:t>TOP FEATURES OF WEB AND APPLICATION </a:t>
            </a:r>
            <a:r>
              <a:rPr lang="en-US" spc="-50" dirty="0">
                <a:gradFill>
                  <a:gsLst>
                    <a:gs pos="0">
                      <a:schemeClr val="bg1"/>
                    </a:gs>
                    <a:gs pos="100000">
                      <a:schemeClr val="bg1"/>
                    </a:gs>
                  </a:gsLst>
                  <a:lin ang="5400000" scaled="0"/>
                </a:gradFill>
                <a:latin typeface="+mj-lt"/>
              </a:rPr>
              <a:t>PLATFORM TO MEET CUSTOMER CHALLENGES</a:t>
            </a:r>
          </a:p>
        </p:txBody>
      </p:sp>
      <p:sp>
        <p:nvSpPr>
          <p:cNvPr id="2" name="Title 1"/>
          <p:cNvSpPr>
            <a:spLocks noGrp="1"/>
          </p:cNvSpPr>
          <p:nvPr>
            <p:ph type="title"/>
          </p:nvPr>
        </p:nvSpPr>
        <p:spPr>
          <a:xfrm>
            <a:off x="519112" y="228600"/>
            <a:ext cx="11149013" cy="761747"/>
          </a:xfrm>
        </p:spPr>
        <p:txBody>
          <a:bodyPr/>
          <a:lstStyle/>
          <a:p>
            <a:r>
              <a:rPr lang="en-US" dirty="0"/>
              <a:t>Web and application platform</a:t>
            </a:r>
          </a:p>
        </p:txBody>
      </p:sp>
      <p:sp>
        <p:nvSpPr>
          <p:cNvPr id="11" name="TextBox 10"/>
          <p:cNvSpPr txBox="1"/>
          <p:nvPr/>
        </p:nvSpPr>
        <p:spPr>
          <a:xfrm>
            <a:off x="2159086" y="1445841"/>
            <a:ext cx="2080930" cy="668901"/>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Flexibility through hybrid and symmetrical applications </a:t>
            </a:r>
          </a:p>
        </p:txBody>
      </p:sp>
      <p:sp>
        <p:nvSpPr>
          <p:cNvPr id="71" name="TextBox 70"/>
          <p:cNvSpPr txBox="1"/>
          <p:nvPr/>
        </p:nvSpPr>
        <p:spPr>
          <a:xfrm>
            <a:off x="4777348" y="1455610"/>
            <a:ext cx="1953924"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Increased scalability and elasticity for applications </a:t>
            </a:r>
          </a:p>
        </p:txBody>
      </p:sp>
      <p:sp>
        <p:nvSpPr>
          <p:cNvPr id="72" name="TextBox 71"/>
          <p:cNvSpPr txBox="1"/>
          <p:nvPr/>
        </p:nvSpPr>
        <p:spPr>
          <a:xfrm>
            <a:off x="7356526" y="1445841"/>
            <a:ext cx="2032082"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Enhanced support for open frameworks and open source </a:t>
            </a:r>
          </a:p>
        </p:txBody>
      </p:sp>
      <p:grpSp>
        <p:nvGrpSpPr>
          <p:cNvPr id="10" name="Group 9"/>
          <p:cNvGrpSpPr/>
          <p:nvPr/>
        </p:nvGrpSpPr>
        <p:grpSpPr>
          <a:xfrm>
            <a:off x="506205" y="4597181"/>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Centralized SSL management</a:t>
              </a:r>
            </a:p>
          </p:txBody>
        </p:sp>
        <p:sp>
          <p:nvSpPr>
            <p:cNvPr id="105" name="Oval 104"/>
            <p:cNvSpPr/>
            <p:nvPr/>
          </p:nvSpPr>
          <p:spPr bwMode="auto">
            <a:xfrm>
              <a:off x="2111813" y="4639505"/>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6</a:t>
              </a:r>
            </a:p>
          </p:txBody>
        </p:sp>
      </p:grpSp>
      <p:grpSp>
        <p:nvGrpSpPr>
          <p:cNvPr id="12" name="Group 11"/>
          <p:cNvGrpSpPr/>
          <p:nvPr/>
        </p:nvGrpSpPr>
        <p:grpSpPr>
          <a:xfrm>
            <a:off x="2764800" y="4597181"/>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“Just works” with PHP and node.js</a:t>
              </a:r>
            </a:p>
          </p:txBody>
        </p:sp>
        <p:sp>
          <p:nvSpPr>
            <p:cNvPr id="106" name="Oval 105"/>
            <p:cNvSpPr/>
            <p:nvPr/>
          </p:nvSpPr>
          <p:spPr bwMode="auto">
            <a:xfrm>
              <a:off x="4378365" y="4639505"/>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7</a:t>
              </a:r>
            </a:p>
          </p:txBody>
        </p:sp>
      </p:grpSp>
      <p:grpSp>
        <p:nvGrpSpPr>
          <p:cNvPr id="13" name="Group 12"/>
          <p:cNvGrpSpPr/>
          <p:nvPr/>
        </p:nvGrpSpPr>
        <p:grpSpPr>
          <a:xfrm>
            <a:off x="5023395" y="4597181"/>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Embracing web standards</a:t>
              </a:r>
            </a:p>
          </p:txBody>
        </p:sp>
        <p:sp>
          <p:nvSpPr>
            <p:cNvPr id="107" name="Oval 106"/>
            <p:cNvSpPr/>
            <p:nvPr/>
          </p:nvSpPr>
          <p:spPr bwMode="auto">
            <a:xfrm>
              <a:off x="6644917" y="4639505"/>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8</a:t>
              </a:r>
            </a:p>
          </p:txBody>
        </p:sp>
      </p:grpSp>
      <p:grpSp>
        <p:nvGrpSpPr>
          <p:cNvPr id="14" name="Group 13"/>
          <p:cNvGrpSpPr/>
          <p:nvPr/>
        </p:nvGrpSpPr>
        <p:grpSpPr>
          <a:xfrm>
            <a:off x="7281990" y="4597181"/>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Application symmetry</a:t>
              </a:r>
            </a:p>
          </p:txBody>
        </p:sp>
        <p:sp>
          <p:nvSpPr>
            <p:cNvPr id="108" name="Oval 107"/>
            <p:cNvSpPr/>
            <p:nvPr/>
          </p:nvSpPr>
          <p:spPr bwMode="auto">
            <a:xfrm>
              <a:off x="8911469" y="4639505"/>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9</a:t>
              </a:r>
            </a:p>
          </p:txBody>
        </p:sp>
      </p:grpSp>
      <p:grpSp>
        <p:nvGrpSpPr>
          <p:cNvPr id="15" name="Group 14"/>
          <p:cNvGrpSpPr/>
          <p:nvPr/>
        </p:nvGrpSpPr>
        <p:grpSpPr>
          <a:xfrm>
            <a:off x="9540584" y="4597181"/>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Comming Development Platform</a:t>
              </a:r>
            </a:p>
          </p:txBody>
        </p:sp>
        <p:sp>
          <p:nvSpPr>
            <p:cNvPr id="109" name="Oval 108"/>
            <p:cNvSpPr/>
            <p:nvPr/>
          </p:nvSpPr>
          <p:spPr bwMode="auto">
            <a:xfrm>
              <a:off x="11178022" y="4639505"/>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10</a:t>
              </a:r>
            </a:p>
          </p:txBody>
        </p:sp>
      </p:grpSp>
      <p:grpSp>
        <p:nvGrpSpPr>
          <p:cNvPr id="4" name="Group 3"/>
          <p:cNvGrpSpPr/>
          <p:nvPr/>
        </p:nvGrpSpPr>
        <p:grpSpPr>
          <a:xfrm>
            <a:off x="506205" y="2995028"/>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Website density and mutlitenancy</a:t>
              </a:r>
            </a:p>
          </p:txBody>
        </p:sp>
        <p:sp>
          <p:nvSpPr>
            <p:cNvPr id="77" name="Oval 76"/>
            <p:cNvSpPr/>
            <p:nvPr/>
          </p:nvSpPr>
          <p:spPr bwMode="auto">
            <a:xfrm>
              <a:off x="2111813" y="3037352"/>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a:t>
              </a:r>
            </a:p>
          </p:txBody>
        </p:sp>
      </p:grpSp>
      <p:grpSp>
        <p:nvGrpSpPr>
          <p:cNvPr id="5" name="Group 4"/>
          <p:cNvGrpSpPr/>
          <p:nvPr/>
        </p:nvGrpSpPr>
        <p:grpSpPr>
          <a:xfrm>
            <a:off x="2764800" y="2995028"/>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Application </a:t>
              </a:r>
              <a:r>
                <a:rPr lang="en-US" sz="1400" dirty="0" smtClean="0">
                  <a:solidFill>
                    <a:srgbClr val="FFFFFF"/>
                  </a:solidFill>
                </a:rPr>
                <a:t>Initialization</a:t>
              </a:r>
              <a:endParaRPr lang="en-US" sz="1400" dirty="0">
                <a:solidFill>
                  <a:srgbClr val="FFFFFF"/>
                </a:solidFill>
              </a:endParaRPr>
            </a:p>
          </p:txBody>
        </p:sp>
        <p:sp>
          <p:nvSpPr>
            <p:cNvPr id="95" name="Oval 94"/>
            <p:cNvSpPr/>
            <p:nvPr/>
          </p:nvSpPr>
          <p:spPr bwMode="auto">
            <a:xfrm>
              <a:off x="4378365" y="3037352"/>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2</a:t>
              </a:r>
            </a:p>
          </p:txBody>
        </p:sp>
      </p:grpSp>
      <p:grpSp>
        <p:nvGrpSpPr>
          <p:cNvPr id="7" name="Group 6"/>
          <p:cNvGrpSpPr/>
          <p:nvPr/>
        </p:nvGrpSpPr>
        <p:grpSpPr>
          <a:xfrm>
            <a:off x="5023395" y="2995028"/>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Dynamic IP </a:t>
              </a:r>
              <a:r>
                <a:rPr lang="en-US" sz="1400" dirty="0" smtClean="0">
                  <a:solidFill>
                    <a:srgbClr val="FFFFFF"/>
                  </a:solidFill>
                </a:rPr>
                <a:t>Restrictions</a:t>
              </a:r>
              <a:endParaRPr lang="en-US" sz="1400" dirty="0">
                <a:solidFill>
                  <a:srgbClr val="FFFFFF"/>
                </a:solidFill>
              </a:endParaRPr>
            </a:p>
          </p:txBody>
        </p:sp>
        <p:sp>
          <p:nvSpPr>
            <p:cNvPr id="97" name="Oval 96"/>
            <p:cNvSpPr/>
            <p:nvPr/>
          </p:nvSpPr>
          <p:spPr bwMode="auto">
            <a:xfrm>
              <a:off x="6644917" y="3037352"/>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3</a:t>
              </a:r>
            </a:p>
          </p:txBody>
        </p:sp>
      </p:grpSp>
      <p:grpSp>
        <p:nvGrpSpPr>
          <p:cNvPr id="8" name="Group 7"/>
          <p:cNvGrpSpPr/>
          <p:nvPr/>
        </p:nvGrpSpPr>
        <p:grpSpPr>
          <a:xfrm>
            <a:off x="7281990" y="2995028"/>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a:solidFill>
                    <a:srgbClr val="FFFFFF"/>
                  </a:solidFill>
                </a:rPr>
                <a:t>CPU </a:t>
              </a:r>
              <a:r>
                <a:rPr lang="en-US" sz="1400" dirty="0" smtClean="0">
                  <a:solidFill>
                    <a:srgbClr val="FFFFFF"/>
                  </a:solidFill>
                </a:rPr>
                <a:t>Throttling</a:t>
              </a:r>
              <a:endParaRPr lang="en-US" sz="1400" dirty="0">
                <a:solidFill>
                  <a:srgbClr val="FFFFFF"/>
                </a:solidFill>
              </a:endParaRPr>
            </a:p>
          </p:txBody>
        </p:sp>
        <p:sp>
          <p:nvSpPr>
            <p:cNvPr id="98" name="Oval 97"/>
            <p:cNvSpPr/>
            <p:nvPr/>
          </p:nvSpPr>
          <p:spPr bwMode="auto">
            <a:xfrm>
              <a:off x="8911469" y="3037352"/>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4</a:t>
              </a:r>
            </a:p>
          </p:txBody>
        </p:sp>
      </p:grpSp>
      <p:grpSp>
        <p:nvGrpSpPr>
          <p:cNvPr id="9" name="Group 8"/>
          <p:cNvGrpSpPr/>
          <p:nvPr/>
        </p:nvGrpSpPr>
        <p:grpSpPr>
          <a:xfrm>
            <a:off x="9540584" y="2995028"/>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rgbClr val="FF8C00"/>
            </a:solidFill>
            <a:ln w="9525">
              <a:noFill/>
              <a:miter lim="800000"/>
              <a:headEnd/>
              <a:tailEnd/>
            </a:ln>
          </p:spPr>
          <p:txBody>
            <a:bodyPr wrap="square" rIns="457200" bIns="91440" anchor="b" anchorCtr="0"/>
            <a:lstStyle/>
            <a:p>
              <a:pPr>
                <a:spcAft>
                  <a:spcPts val="300"/>
                </a:spcAft>
              </a:pPr>
              <a:r>
                <a:rPr lang="en-US" sz="1400" dirty="0" smtClean="0">
                  <a:solidFill>
                    <a:srgbClr val="FFFFFF"/>
                  </a:solidFill>
                </a:rPr>
                <a:t>NUMA-Aware Scalability</a:t>
              </a:r>
              <a:endParaRPr lang="en-US" sz="1400" dirty="0">
                <a:solidFill>
                  <a:srgbClr val="FFFFFF"/>
                </a:solidFill>
              </a:endParaRPr>
            </a:p>
          </p:txBody>
        </p:sp>
        <p:sp>
          <p:nvSpPr>
            <p:cNvPr id="99" name="Oval 98"/>
            <p:cNvSpPr/>
            <p:nvPr/>
          </p:nvSpPr>
          <p:spPr bwMode="auto">
            <a:xfrm>
              <a:off x="11178022" y="3037352"/>
              <a:ext cx="359998" cy="359998"/>
            </a:xfrm>
            <a:prstGeom prst="ellipse">
              <a:avLst/>
            </a:prstGeom>
            <a:noFill/>
            <a:ln w="19050" cmpd="sng">
              <a:solidFill>
                <a:schemeClr val="accent6">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5</a:t>
              </a:r>
            </a:p>
          </p:txBody>
        </p:sp>
      </p:grpSp>
      <p:pic>
        <p:nvPicPr>
          <p:cNvPr id="34" name="Picture 23" descr="window"/>
          <p:cNvPicPr>
            <a:picLocks noChangeAspect="1" noChangeArrowheads="1"/>
          </p:cNvPicPr>
          <p:nvPr/>
        </p:nvPicPr>
        <p:blipFill>
          <a:blip r:embed="rId3" cstate="email"/>
          <a:srcRect/>
          <a:stretch>
            <a:fillRect/>
          </a:stretch>
        </p:blipFill>
        <p:spPr bwMode="auto">
          <a:xfrm>
            <a:off x="724397" y="1438113"/>
            <a:ext cx="836469" cy="642780"/>
          </a:xfrm>
          <a:prstGeom prst="rect">
            <a:avLst/>
          </a:prstGeom>
          <a:noFill/>
          <a:ln w="9525">
            <a:noFill/>
            <a:miter lim="800000"/>
            <a:headEnd/>
            <a:tailEnd/>
          </a:ln>
        </p:spPr>
      </p:pic>
    </p:spTree>
    <p:extLst>
      <p:ext uri="{BB962C8B-B14F-4D97-AF65-F5344CB8AC3E}">
        <p14:creationId xmlns:p14="http://schemas.microsoft.com/office/powerpoint/2010/main" val="22234461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Networking</a:t>
            </a:r>
          </a:p>
        </p:txBody>
      </p:sp>
    </p:spTree>
    <p:extLst>
      <p:ext uri="{BB962C8B-B14F-4D97-AF65-F5344CB8AC3E}">
        <p14:creationId xmlns:p14="http://schemas.microsoft.com/office/powerpoint/2010/main" val="3688532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7"/>
          <p:cNvSpPr>
            <a:spLocks noChangeArrowheads="1"/>
          </p:cNvSpPr>
          <p:nvPr/>
        </p:nvSpPr>
        <p:spPr bwMode="auto">
          <a:xfrm>
            <a:off x="514313" y="1118797"/>
            <a:ext cx="1281905" cy="1289304"/>
          </a:xfrm>
          <a:prstGeom prst="rect">
            <a:avLst/>
          </a:prstGeom>
          <a:solidFill>
            <a:srgbClr val="7FBA00"/>
          </a:solidFill>
          <a:ln w="9525">
            <a:noFill/>
            <a:miter lim="800000"/>
            <a:headEnd/>
            <a:tailEnd/>
          </a:ln>
        </p:spPr>
        <p:txBody>
          <a:bodyPr wrap="none" lIns="76144" tIns="38069" rIns="76144" bIns="38069" anchor="ctr"/>
          <a:lstStyle/>
          <a:p>
            <a:endParaRPr lang="en-US" dirty="0"/>
          </a:p>
        </p:txBody>
      </p:sp>
      <p:sp>
        <p:nvSpPr>
          <p:cNvPr id="69" name="Rectangle 37"/>
          <p:cNvSpPr>
            <a:spLocks noChangeArrowheads="1"/>
          </p:cNvSpPr>
          <p:nvPr/>
        </p:nvSpPr>
        <p:spPr bwMode="auto">
          <a:xfrm>
            <a:off x="1887745" y="1122451"/>
            <a:ext cx="9786954" cy="1280777"/>
          </a:xfrm>
          <a:prstGeom prst="rect">
            <a:avLst/>
          </a:prstGeom>
          <a:solidFill>
            <a:schemeClr val="bg1"/>
          </a:solidFill>
        </p:spPr>
        <p:txBody>
          <a:bodyPr wrap="square" lIns="182880" tIns="0" rIns="182880" bIns="91440" anchor="b">
            <a:noAutofit/>
          </a:bodyPr>
          <a:lstStyle/>
          <a:p>
            <a:pPr>
              <a:lnSpc>
                <a:spcPct val="90000"/>
              </a:lnSpc>
            </a:pPr>
            <a:endParaRPr lang="en-US" spc="-50" dirty="0">
              <a:gradFill>
                <a:gsLst>
                  <a:gs pos="2917">
                    <a:schemeClr val="tx1"/>
                  </a:gs>
                  <a:gs pos="30000">
                    <a:schemeClr val="tx1"/>
                  </a:gs>
                </a:gsLst>
                <a:lin ang="5400000" scaled="0"/>
              </a:gradFill>
            </a:endParaRPr>
          </a:p>
        </p:txBody>
      </p:sp>
      <p:sp>
        <p:nvSpPr>
          <p:cNvPr id="70" name="Rectangle 69"/>
          <p:cNvSpPr/>
          <p:nvPr/>
        </p:nvSpPr>
        <p:spPr bwMode="auto">
          <a:xfrm>
            <a:off x="506206" y="2514404"/>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pc="-50" dirty="0">
                <a:gradFill>
                  <a:gsLst>
                    <a:gs pos="0">
                      <a:schemeClr val="bg1"/>
                    </a:gs>
                    <a:gs pos="100000">
                      <a:schemeClr val="bg1"/>
                    </a:gs>
                  </a:gsLst>
                  <a:lin ang="5400000" scaled="0"/>
                </a:gradFill>
                <a:latin typeface="+mj-lt"/>
              </a:rPr>
              <a:t>TOP FEATURES OF NETWORKING TO MEET CUSTOMER CHALLENGES</a:t>
            </a:r>
          </a:p>
        </p:txBody>
      </p:sp>
      <p:sp>
        <p:nvSpPr>
          <p:cNvPr id="2" name="Title 1"/>
          <p:cNvSpPr>
            <a:spLocks noGrp="1"/>
          </p:cNvSpPr>
          <p:nvPr>
            <p:ph type="title"/>
          </p:nvPr>
        </p:nvSpPr>
        <p:spPr>
          <a:xfrm>
            <a:off x="519112" y="228600"/>
            <a:ext cx="11149013" cy="761747"/>
          </a:xfrm>
        </p:spPr>
        <p:txBody>
          <a:bodyPr/>
          <a:lstStyle/>
          <a:p>
            <a:r>
              <a:rPr lang="en-US" dirty="0"/>
              <a:t>Networking</a:t>
            </a:r>
          </a:p>
        </p:txBody>
      </p:sp>
      <p:sp>
        <p:nvSpPr>
          <p:cNvPr id="11" name="TextBox 10"/>
          <p:cNvSpPr txBox="1"/>
          <p:nvPr/>
        </p:nvSpPr>
        <p:spPr>
          <a:xfrm>
            <a:off x="2159086" y="1445841"/>
            <a:ext cx="2080930" cy="447302"/>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Easy to connect users to IT resources</a:t>
            </a:r>
          </a:p>
        </p:txBody>
      </p:sp>
      <p:sp>
        <p:nvSpPr>
          <p:cNvPr id="71" name="TextBox 70"/>
          <p:cNvSpPr txBox="1"/>
          <p:nvPr/>
        </p:nvSpPr>
        <p:spPr>
          <a:xfrm>
            <a:off x="4777348" y="1455610"/>
            <a:ext cx="1953924"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Efficient management of datacenters and private clouds</a:t>
            </a:r>
          </a:p>
        </p:txBody>
      </p:sp>
      <p:sp>
        <p:nvSpPr>
          <p:cNvPr id="72" name="TextBox 71"/>
          <p:cNvSpPr txBox="1"/>
          <p:nvPr/>
        </p:nvSpPr>
        <p:spPr>
          <a:xfrm>
            <a:off x="7356526" y="1445841"/>
            <a:ext cx="2032082"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Ability to link your infrastructure </a:t>
            </a:r>
            <a:r>
              <a:rPr lang="en-US" dirty="0" smtClean="0"/>
              <a:t>with </a:t>
            </a:r>
            <a:r>
              <a:rPr lang="en-US" dirty="0"/>
              <a:t>Public Cloud Services</a:t>
            </a:r>
          </a:p>
        </p:txBody>
      </p:sp>
      <p:grpSp>
        <p:nvGrpSpPr>
          <p:cNvPr id="9" name="Group 8"/>
          <p:cNvGrpSpPr/>
          <p:nvPr/>
        </p:nvGrpSpPr>
        <p:grpSpPr>
          <a:xfrm>
            <a:off x="506205" y="4597181"/>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Dynamic Virtual Machine Queue</a:t>
              </a:r>
            </a:p>
          </p:txBody>
        </p:sp>
        <p:sp>
          <p:nvSpPr>
            <p:cNvPr id="105" name="Oval 104"/>
            <p:cNvSpPr/>
            <p:nvPr/>
          </p:nvSpPr>
          <p:spPr bwMode="auto">
            <a:xfrm>
              <a:off x="2111813"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6</a:t>
              </a:r>
            </a:p>
          </p:txBody>
        </p:sp>
      </p:grpSp>
      <p:grpSp>
        <p:nvGrpSpPr>
          <p:cNvPr id="10" name="Group 9"/>
          <p:cNvGrpSpPr/>
          <p:nvPr/>
        </p:nvGrpSpPr>
        <p:grpSpPr>
          <a:xfrm>
            <a:off x="2764800" y="4597181"/>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smtClean="0">
                  <a:solidFill>
                    <a:srgbClr val="FFFFFF"/>
                  </a:solidFill>
                </a:rPr>
                <a:t>IP Address Management (IPAM)</a:t>
              </a:r>
              <a:endParaRPr lang="en-US" sz="1400" dirty="0">
                <a:solidFill>
                  <a:srgbClr val="FFFFFF"/>
                </a:solidFill>
              </a:endParaRPr>
            </a:p>
          </p:txBody>
        </p:sp>
        <p:sp>
          <p:nvSpPr>
            <p:cNvPr id="106" name="Oval 105"/>
            <p:cNvSpPr/>
            <p:nvPr/>
          </p:nvSpPr>
          <p:spPr bwMode="auto">
            <a:xfrm>
              <a:off x="4378365"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7</a:t>
              </a:r>
            </a:p>
          </p:txBody>
        </p:sp>
      </p:grpSp>
      <p:grpSp>
        <p:nvGrpSpPr>
          <p:cNvPr id="12" name="Group 11"/>
          <p:cNvGrpSpPr/>
          <p:nvPr/>
        </p:nvGrpSpPr>
        <p:grpSpPr>
          <a:xfrm>
            <a:off x="5023395" y="4597181"/>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smtClean="0">
                  <a:solidFill>
                    <a:srgbClr val="FFFFFF"/>
                  </a:solidFill>
                </a:rPr>
                <a:t>Quality of Service (QoS)</a:t>
              </a:r>
              <a:endParaRPr lang="en-US" sz="1400" dirty="0">
                <a:solidFill>
                  <a:srgbClr val="FFFFFF"/>
                </a:solidFill>
              </a:endParaRPr>
            </a:p>
          </p:txBody>
        </p:sp>
        <p:sp>
          <p:nvSpPr>
            <p:cNvPr id="107" name="Oval 106"/>
            <p:cNvSpPr/>
            <p:nvPr/>
          </p:nvSpPr>
          <p:spPr bwMode="auto">
            <a:xfrm>
              <a:off x="6644917"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8</a:t>
              </a:r>
            </a:p>
          </p:txBody>
        </p:sp>
      </p:grpSp>
      <p:grpSp>
        <p:nvGrpSpPr>
          <p:cNvPr id="13" name="Group 12"/>
          <p:cNvGrpSpPr/>
          <p:nvPr/>
        </p:nvGrpSpPr>
        <p:grpSpPr>
          <a:xfrm>
            <a:off x="7281990" y="4597181"/>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BranchCache</a:t>
              </a:r>
            </a:p>
          </p:txBody>
        </p:sp>
        <p:sp>
          <p:nvSpPr>
            <p:cNvPr id="108" name="Oval 107"/>
            <p:cNvSpPr/>
            <p:nvPr/>
          </p:nvSpPr>
          <p:spPr bwMode="auto">
            <a:xfrm>
              <a:off x="8911469"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9</a:t>
              </a:r>
            </a:p>
          </p:txBody>
        </p:sp>
      </p:grpSp>
      <p:grpSp>
        <p:nvGrpSpPr>
          <p:cNvPr id="14" name="Group 13"/>
          <p:cNvGrpSpPr/>
          <p:nvPr/>
        </p:nvGrpSpPr>
        <p:grpSpPr>
          <a:xfrm>
            <a:off x="9540584" y="4597181"/>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SMB Direct and Multichannel</a:t>
              </a:r>
            </a:p>
          </p:txBody>
        </p:sp>
        <p:sp>
          <p:nvSpPr>
            <p:cNvPr id="109" name="Oval 108"/>
            <p:cNvSpPr/>
            <p:nvPr/>
          </p:nvSpPr>
          <p:spPr bwMode="auto">
            <a:xfrm>
              <a:off x="11178022"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10</a:t>
              </a:r>
            </a:p>
          </p:txBody>
        </p:sp>
      </p:grpSp>
      <p:grpSp>
        <p:nvGrpSpPr>
          <p:cNvPr id="3" name="Group 2"/>
          <p:cNvGrpSpPr/>
          <p:nvPr/>
        </p:nvGrpSpPr>
        <p:grpSpPr>
          <a:xfrm>
            <a:off x="506205" y="2995028"/>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NIC Teaming</a:t>
              </a:r>
            </a:p>
          </p:txBody>
        </p:sp>
        <p:sp>
          <p:nvSpPr>
            <p:cNvPr id="77" name="Oval 76"/>
            <p:cNvSpPr/>
            <p:nvPr/>
          </p:nvSpPr>
          <p:spPr bwMode="auto">
            <a:xfrm>
              <a:off x="2111813"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a:t>
              </a:r>
            </a:p>
          </p:txBody>
        </p:sp>
      </p:grpSp>
      <p:grpSp>
        <p:nvGrpSpPr>
          <p:cNvPr id="4" name="Group 3"/>
          <p:cNvGrpSpPr/>
          <p:nvPr/>
        </p:nvGrpSpPr>
        <p:grpSpPr>
          <a:xfrm>
            <a:off x="2764800" y="2995028"/>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Network virtualization</a:t>
              </a:r>
            </a:p>
          </p:txBody>
        </p:sp>
        <p:sp>
          <p:nvSpPr>
            <p:cNvPr id="95" name="Oval 94"/>
            <p:cNvSpPr/>
            <p:nvPr/>
          </p:nvSpPr>
          <p:spPr bwMode="auto">
            <a:xfrm>
              <a:off x="4378365"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2</a:t>
              </a:r>
            </a:p>
          </p:txBody>
        </p:sp>
      </p:grpSp>
      <p:grpSp>
        <p:nvGrpSpPr>
          <p:cNvPr id="5" name="Group 4"/>
          <p:cNvGrpSpPr/>
          <p:nvPr/>
        </p:nvGrpSpPr>
        <p:grpSpPr>
          <a:xfrm>
            <a:off x="5023395" y="2995028"/>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DHCP server failover</a:t>
              </a:r>
            </a:p>
          </p:txBody>
        </p:sp>
        <p:sp>
          <p:nvSpPr>
            <p:cNvPr id="97" name="Oval 96"/>
            <p:cNvSpPr/>
            <p:nvPr/>
          </p:nvSpPr>
          <p:spPr bwMode="auto">
            <a:xfrm>
              <a:off x="6644917"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3</a:t>
              </a:r>
            </a:p>
          </p:txBody>
        </p:sp>
      </p:grpSp>
      <p:grpSp>
        <p:nvGrpSpPr>
          <p:cNvPr id="7" name="Group 6"/>
          <p:cNvGrpSpPr/>
          <p:nvPr/>
        </p:nvGrpSpPr>
        <p:grpSpPr>
          <a:xfrm>
            <a:off x="7281990" y="2995028"/>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smtClean="0">
                  <a:solidFill>
                    <a:srgbClr val="FFFFFF"/>
                  </a:solidFill>
                </a:rPr>
                <a:t>Single Root I/O Virtualization </a:t>
              </a:r>
              <a:br>
                <a:rPr lang="en-US" sz="1400" dirty="0" smtClean="0">
                  <a:solidFill>
                    <a:srgbClr val="FFFFFF"/>
                  </a:solidFill>
                </a:rPr>
              </a:br>
              <a:r>
                <a:rPr lang="en-US" sz="1400" dirty="0" smtClean="0">
                  <a:solidFill>
                    <a:srgbClr val="FFFFFF"/>
                  </a:solidFill>
                </a:rPr>
                <a:t>(SR-IOV)</a:t>
              </a:r>
              <a:endParaRPr lang="en-US" sz="1400" dirty="0">
                <a:solidFill>
                  <a:srgbClr val="FFFFFF"/>
                </a:solidFill>
              </a:endParaRPr>
            </a:p>
          </p:txBody>
        </p:sp>
        <p:sp>
          <p:nvSpPr>
            <p:cNvPr id="98" name="Oval 97"/>
            <p:cNvSpPr/>
            <p:nvPr/>
          </p:nvSpPr>
          <p:spPr bwMode="auto">
            <a:xfrm>
              <a:off x="8911469"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4</a:t>
              </a:r>
            </a:p>
          </p:txBody>
        </p:sp>
      </p:grpSp>
      <p:grpSp>
        <p:nvGrpSpPr>
          <p:cNvPr id="8" name="Group 7"/>
          <p:cNvGrpSpPr/>
          <p:nvPr/>
        </p:nvGrpSpPr>
        <p:grpSpPr>
          <a:xfrm>
            <a:off x="9540584" y="2995028"/>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solidFill>
                    <a:srgbClr val="FFFFFF"/>
                  </a:solidFill>
                </a:rPr>
                <a:t>Resource Metering</a:t>
              </a:r>
            </a:p>
          </p:txBody>
        </p:sp>
        <p:sp>
          <p:nvSpPr>
            <p:cNvPr id="99" name="Oval 98"/>
            <p:cNvSpPr/>
            <p:nvPr/>
          </p:nvSpPr>
          <p:spPr bwMode="auto">
            <a:xfrm>
              <a:off x="11178022"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5</a:t>
              </a:r>
            </a:p>
          </p:txBody>
        </p:sp>
      </p:grpSp>
      <p:pic>
        <p:nvPicPr>
          <p:cNvPr id="33" name="Picture 34" descr="Efficiency.png"/>
          <p:cNvPicPr>
            <a:picLocks noChangeAspect="1"/>
          </p:cNvPicPr>
          <p:nvPr/>
        </p:nvPicPr>
        <p:blipFill>
          <a:blip r:embed="rId3"/>
          <a:srcRect/>
          <a:stretch>
            <a:fillRect/>
          </a:stretch>
        </p:blipFill>
        <p:spPr bwMode="auto">
          <a:xfrm>
            <a:off x="658844" y="1273289"/>
            <a:ext cx="1021531" cy="1022508"/>
          </a:xfrm>
          <a:prstGeom prst="rect">
            <a:avLst/>
          </a:prstGeom>
          <a:noFill/>
          <a:ln w="9525">
            <a:noFill/>
            <a:miter lim="800000"/>
            <a:headEnd/>
            <a:tailEnd/>
          </a:ln>
        </p:spPr>
      </p:pic>
    </p:spTree>
    <p:extLst>
      <p:ext uri="{BB962C8B-B14F-4D97-AF65-F5344CB8AC3E}">
        <p14:creationId xmlns:p14="http://schemas.microsoft.com/office/powerpoint/2010/main" val="6038497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Identity Access</a:t>
            </a:r>
          </a:p>
        </p:txBody>
      </p:sp>
    </p:spTree>
    <p:extLst>
      <p:ext uri="{BB962C8B-B14F-4D97-AF65-F5344CB8AC3E}">
        <p14:creationId xmlns:p14="http://schemas.microsoft.com/office/powerpoint/2010/main" val="1552474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7"/>
          <p:cNvSpPr>
            <a:spLocks noChangeArrowheads="1"/>
          </p:cNvSpPr>
          <p:nvPr/>
        </p:nvSpPr>
        <p:spPr bwMode="auto">
          <a:xfrm>
            <a:off x="514313" y="1118797"/>
            <a:ext cx="1281905" cy="1289304"/>
          </a:xfrm>
          <a:prstGeom prst="rect">
            <a:avLst/>
          </a:prstGeom>
          <a:solidFill>
            <a:schemeClr val="accent5"/>
          </a:solidFill>
          <a:ln w="9525">
            <a:noFill/>
            <a:miter lim="800000"/>
            <a:headEnd/>
            <a:tailEnd/>
          </a:ln>
        </p:spPr>
        <p:txBody>
          <a:bodyPr wrap="none" lIns="76144" tIns="38069" rIns="76144" bIns="38069" anchor="ctr"/>
          <a:lstStyle/>
          <a:p>
            <a:endParaRPr lang="en-US" dirty="0"/>
          </a:p>
        </p:txBody>
      </p:sp>
      <p:sp>
        <p:nvSpPr>
          <p:cNvPr id="69" name="Rectangle 37"/>
          <p:cNvSpPr>
            <a:spLocks noChangeArrowheads="1"/>
          </p:cNvSpPr>
          <p:nvPr/>
        </p:nvSpPr>
        <p:spPr bwMode="auto">
          <a:xfrm>
            <a:off x="1887745" y="1122451"/>
            <a:ext cx="9786954" cy="1280777"/>
          </a:xfrm>
          <a:prstGeom prst="rect">
            <a:avLst/>
          </a:prstGeom>
          <a:solidFill>
            <a:schemeClr val="bg1"/>
          </a:solidFill>
        </p:spPr>
        <p:txBody>
          <a:bodyPr wrap="square" lIns="182880" tIns="0" rIns="182880" bIns="91440" anchor="b">
            <a:noAutofit/>
          </a:bodyPr>
          <a:lstStyle/>
          <a:p>
            <a:pPr>
              <a:lnSpc>
                <a:spcPct val="90000"/>
              </a:lnSpc>
            </a:pPr>
            <a:endParaRPr lang="en-US" spc="-50" dirty="0">
              <a:gradFill>
                <a:gsLst>
                  <a:gs pos="2917">
                    <a:schemeClr val="tx1"/>
                  </a:gs>
                  <a:gs pos="30000">
                    <a:schemeClr val="tx1"/>
                  </a:gs>
                </a:gsLst>
                <a:lin ang="5400000" scaled="0"/>
              </a:gradFill>
            </a:endParaRPr>
          </a:p>
        </p:txBody>
      </p:sp>
      <p:sp>
        <p:nvSpPr>
          <p:cNvPr id="70" name="Rectangle 69"/>
          <p:cNvSpPr/>
          <p:nvPr/>
        </p:nvSpPr>
        <p:spPr bwMode="auto">
          <a:xfrm>
            <a:off x="506206" y="2514404"/>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09194" fontAlgn="base">
              <a:spcBef>
                <a:spcPct val="0"/>
              </a:spcBef>
              <a:spcAft>
                <a:spcPct val="0"/>
              </a:spcAft>
            </a:pPr>
            <a:r>
              <a:rPr lang="en-US" b="1" spc="-50" dirty="0">
                <a:solidFill>
                  <a:schemeClr val="bg1">
                    <a:lumMod val="50000"/>
                  </a:schemeClr>
                </a:solidFill>
                <a:latin typeface="Segoe UI Light"/>
                <a:ea typeface="Segoe UI" pitchFamily="34" charset="0"/>
                <a:cs typeface="Segoe UI" pitchFamily="34" charset="0"/>
              </a:rPr>
              <a:t>TOP FEATURES FOR SECURITY &amp; ACCESS</a:t>
            </a:r>
          </a:p>
        </p:txBody>
      </p:sp>
      <p:sp>
        <p:nvSpPr>
          <p:cNvPr id="2" name="Title 1"/>
          <p:cNvSpPr>
            <a:spLocks noGrp="1"/>
          </p:cNvSpPr>
          <p:nvPr>
            <p:ph type="title"/>
          </p:nvPr>
        </p:nvSpPr>
        <p:spPr>
          <a:xfrm>
            <a:off x="519112" y="228600"/>
            <a:ext cx="11149013" cy="761747"/>
          </a:xfrm>
        </p:spPr>
        <p:txBody>
          <a:bodyPr/>
          <a:lstStyle/>
          <a:p>
            <a:r>
              <a:rPr lang="en-US" dirty="0"/>
              <a:t>Security and access</a:t>
            </a:r>
          </a:p>
        </p:txBody>
      </p:sp>
      <p:sp>
        <p:nvSpPr>
          <p:cNvPr id="11" name="TextBox 10"/>
          <p:cNvSpPr txBox="1"/>
          <p:nvPr/>
        </p:nvSpPr>
        <p:spPr>
          <a:xfrm>
            <a:off x="2159086" y="1445841"/>
            <a:ext cx="2041852" cy="447302"/>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Protection of corporate resources</a:t>
            </a:r>
          </a:p>
        </p:txBody>
      </p:sp>
      <p:sp>
        <p:nvSpPr>
          <p:cNvPr id="71" name="TextBox 70"/>
          <p:cNvSpPr txBox="1"/>
          <p:nvPr/>
        </p:nvSpPr>
        <p:spPr>
          <a:xfrm>
            <a:off x="4777348" y="1455610"/>
            <a:ext cx="1953924"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Data access management and protection</a:t>
            </a:r>
          </a:p>
        </p:txBody>
      </p:sp>
      <p:sp>
        <p:nvSpPr>
          <p:cNvPr id="72" name="TextBox 71"/>
          <p:cNvSpPr txBox="1"/>
          <p:nvPr/>
        </p:nvSpPr>
        <p:spPr>
          <a:xfrm>
            <a:off x="7356526" y="1445841"/>
            <a:ext cx="2032082"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Simplified deployment and management of identity infrastructure </a:t>
            </a:r>
          </a:p>
        </p:txBody>
      </p:sp>
      <p:grpSp>
        <p:nvGrpSpPr>
          <p:cNvPr id="3" name="Group 2"/>
          <p:cNvGrpSpPr/>
          <p:nvPr/>
        </p:nvGrpSpPr>
        <p:grpSpPr>
          <a:xfrm>
            <a:off x="506205" y="2995028"/>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Dynamic Access Control</a:t>
              </a:r>
            </a:p>
          </p:txBody>
        </p:sp>
        <p:sp>
          <p:nvSpPr>
            <p:cNvPr id="77" name="Oval 76"/>
            <p:cNvSpPr/>
            <p:nvPr/>
          </p:nvSpPr>
          <p:spPr bwMode="auto">
            <a:xfrm>
              <a:off x="2111813" y="3037352"/>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a:t>
              </a:r>
            </a:p>
          </p:txBody>
        </p:sp>
      </p:grpSp>
      <p:grpSp>
        <p:nvGrpSpPr>
          <p:cNvPr id="10" name="Group 9"/>
          <p:cNvGrpSpPr/>
          <p:nvPr/>
        </p:nvGrpSpPr>
        <p:grpSpPr>
          <a:xfrm>
            <a:off x="506205" y="4597181"/>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Active Directory virtualization</a:t>
              </a:r>
            </a:p>
          </p:txBody>
        </p:sp>
        <p:sp>
          <p:nvSpPr>
            <p:cNvPr id="105" name="Oval 104"/>
            <p:cNvSpPr/>
            <p:nvPr/>
          </p:nvSpPr>
          <p:spPr bwMode="auto">
            <a:xfrm>
              <a:off x="2111813" y="4639505"/>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6</a:t>
              </a:r>
            </a:p>
          </p:txBody>
        </p:sp>
      </p:grpSp>
      <p:grpSp>
        <p:nvGrpSpPr>
          <p:cNvPr id="12" name="Group 11"/>
          <p:cNvGrpSpPr/>
          <p:nvPr/>
        </p:nvGrpSpPr>
        <p:grpSpPr>
          <a:xfrm>
            <a:off x="2764800" y="4597181"/>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Active Directory cloning</a:t>
              </a:r>
            </a:p>
          </p:txBody>
        </p:sp>
        <p:sp>
          <p:nvSpPr>
            <p:cNvPr id="106" name="Oval 105"/>
            <p:cNvSpPr/>
            <p:nvPr/>
          </p:nvSpPr>
          <p:spPr bwMode="auto">
            <a:xfrm>
              <a:off x="4378365" y="4639505"/>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7</a:t>
              </a:r>
            </a:p>
          </p:txBody>
        </p:sp>
      </p:grpSp>
      <p:grpSp>
        <p:nvGrpSpPr>
          <p:cNvPr id="13" name="Group 12"/>
          <p:cNvGrpSpPr/>
          <p:nvPr/>
        </p:nvGrpSpPr>
        <p:grpSpPr>
          <a:xfrm>
            <a:off x="5023395" y="4597181"/>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Kerberos constrained delegation</a:t>
              </a:r>
            </a:p>
          </p:txBody>
        </p:sp>
        <p:sp>
          <p:nvSpPr>
            <p:cNvPr id="107" name="Oval 106"/>
            <p:cNvSpPr/>
            <p:nvPr/>
          </p:nvSpPr>
          <p:spPr bwMode="auto">
            <a:xfrm>
              <a:off x="6644917" y="4639505"/>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8</a:t>
              </a:r>
            </a:p>
          </p:txBody>
        </p:sp>
      </p:grpSp>
      <p:grpSp>
        <p:nvGrpSpPr>
          <p:cNvPr id="14" name="Group 13"/>
          <p:cNvGrpSpPr/>
          <p:nvPr/>
        </p:nvGrpSpPr>
        <p:grpSpPr>
          <a:xfrm>
            <a:off x="7281990" y="4597181"/>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smtClean="0">
                  <a:solidFill>
                    <a:srgbClr val="FFFFFF"/>
                  </a:solidFill>
                </a:rPr>
                <a:t>Private virtual LAN (PVLAN)</a:t>
              </a:r>
              <a:endParaRPr lang="en-US" sz="1400" dirty="0">
                <a:solidFill>
                  <a:srgbClr val="FFFFFF"/>
                </a:solidFill>
              </a:endParaRPr>
            </a:p>
          </p:txBody>
        </p:sp>
        <p:sp>
          <p:nvSpPr>
            <p:cNvPr id="108" name="Oval 107"/>
            <p:cNvSpPr/>
            <p:nvPr/>
          </p:nvSpPr>
          <p:spPr bwMode="auto">
            <a:xfrm>
              <a:off x="8911469" y="4639505"/>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9</a:t>
              </a:r>
            </a:p>
          </p:txBody>
        </p:sp>
      </p:grpSp>
      <p:grpSp>
        <p:nvGrpSpPr>
          <p:cNvPr id="15" name="Group 14"/>
          <p:cNvGrpSpPr/>
          <p:nvPr/>
        </p:nvGrpSpPr>
        <p:grpSpPr>
          <a:xfrm>
            <a:off x="9540584" y="4597181"/>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Multitenant security and isolation</a:t>
              </a:r>
            </a:p>
          </p:txBody>
        </p:sp>
        <p:sp>
          <p:nvSpPr>
            <p:cNvPr id="109" name="Oval 108"/>
            <p:cNvSpPr/>
            <p:nvPr/>
          </p:nvSpPr>
          <p:spPr bwMode="auto">
            <a:xfrm>
              <a:off x="11178022" y="4639505"/>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10</a:t>
              </a:r>
            </a:p>
          </p:txBody>
        </p:sp>
      </p:grpSp>
      <p:grpSp>
        <p:nvGrpSpPr>
          <p:cNvPr id="5" name="Group 4"/>
          <p:cNvGrpSpPr/>
          <p:nvPr/>
        </p:nvGrpSpPr>
        <p:grpSpPr>
          <a:xfrm>
            <a:off x="2764800" y="2995028"/>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Classification</a:t>
              </a:r>
            </a:p>
          </p:txBody>
        </p:sp>
        <p:sp>
          <p:nvSpPr>
            <p:cNvPr id="95" name="Oval 94"/>
            <p:cNvSpPr/>
            <p:nvPr/>
          </p:nvSpPr>
          <p:spPr bwMode="auto">
            <a:xfrm>
              <a:off x="4378365" y="3037352"/>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2</a:t>
              </a:r>
            </a:p>
          </p:txBody>
        </p:sp>
      </p:grpSp>
      <p:grpSp>
        <p:nvGrpSpPr>
          <p:cNvPr id="7" name="Group 6"/>
          <p:cNvGrpSpPr/>
          <p:nvPr/>
        </p:nvGrpSpPr>
        <p:grpSpPr>
          <a:xfrm>
            <a:off x="5023395" y="2995028"/>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smtClean="0">
                  <a:solidFill>
                    <a:srgbClr val="FFFFFF"/>
                  </a:solidFill>
                </a:rPr>
                <a:t>DirectAccess</a:t>
              </a:r>
              <a:endParaRPr lang="en-US" sz="1400" dirty="0">
                <a:solidFill>
                  <a:srgbClr val="FFFFFF"/>
                </a:solidFill>
              </a:endParaRPr>
            </a:p>
          </p:txBody>
        </p:sp>
        <p:sp>
          <p:nvSpPr>
            <p:cNvPr id="97" name="Oval 96"/>
            <p:cNvSpPr/>
            <p:nvPr/>
          </p:nvSpPr>
          <p:spPr bwMode="auto">
            <a:xfrm>
              <a:off x="6644917" y="3037352"/>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3</a:t>
              </a:r>
            </a:p>
          </p:txBody>
        </p:sp>
      </p:grpSp>
      <p:grpSp>
        <p:nvGrpSpPr>
          <p:cNvPr id="8" name="Group 7"/>
          <p:cNvGrpSpPr/>
          <p:nvPr/>
        </p:nvGrpSpPr>
        <p:grpSpPr>
          <a:xfrm>
            <a:off x="7281990" y="2995028"/>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Simpler deployment of Active Directory</a:t>
              </a:r>
            </a:p>
          </p:txBody>
        </p:sp>
        <p:sp>
          <p:nvSpPr>
            <p:cNvPr id="98" name="Oval 97"/>
            <p:cNvSpPr/>
            <p:nvPr/>
          </p:nvSpPr>
          <p:spPr bwMode="auto">
            <a:xfrm>
              <a:off x="8911469" y="3037352"/>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4</a:t>
              </a:r>
            </a:p>
          </p:txBody>
        </p:sp>
      </p:grpSp>
      <p:grpSp>
        <p:nvGrpSpPr>
          <p:cNvPr id="9" name="Group 8"/>
          <p:cNvGrpSpPr/>
          <p:nvPr/>
        </p:nvGrpSpPr>
        <p:grpSpPr>
          <a:xfrm>
            <a:off x="9540584" y="2995028"/>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rgbClr val="007233"/>
            </a:solidFill>
            <a:ln w="9525">
              <a:noFill/>
              <a:miter lim="800000"/>
              <a:headEnd/>
              <a:tailEnd/>
            </a:ln>
          </p:spPr>
          <p:txBody>
            <a:bodyPr wrap="square" rIns="457200" bIns="91440" anchor="b" anchorCtr="0"/>
            <a:lstStyle/>
            <a:p>
              <a:pPr>
                <a:spcAft>
                  <a:spcPts val="300"/>
                </a:spcAft>
              </a:pPr>
              <a:r>
                <a:rPr lang="en-US" sz="1400" dirty="0">
                  <a:solidFill>
                    <a:srgbClr val="FFFFFF"/>
                  </a:solidFill>
                </a:rPr>
                <a:t>Domain Name System Security Extensions</a:t>
              </a:r>
            </a:p>
          </p:txBody>
        </p:sp>
        <p:sp>
          <p:nvSpPr>
            <p:cNvPr id="99" name="Oval 98"/>
            <p:cNvSpPr/>
            <p:nvPr/>
          </p:nvSpPr>
          <p:spPr bwMode="auto">
            <a:xfrm>
              <a:off x="11178022" y="3037352"/>
              <a:ext cx="359998" cy="359998"/>
            </a:xfrm>
            <a:prstGeom prst="ellipse">
              <a:avLst/>
            </a:prstGeom>
            <a:noFill/>
            <a:ln w="19050" cmpd="sng">
              <a:solidFill>
                <a:schemeClr val="accent5">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rgbClr val="FFFFFF"/>
                  </a:solidFill>
                </a:rPr>
                <a:t>5</a:t>
              </a:r>
            </a:p>
          </p:txBody>
        </p:sp>
      </p:grpSp>
      <p:grpSp>
        <p:nvGrpSpPr>
          <p:cNvPr id="34" name="Group 33"/>
          <p:cNvGrpSpPr/>
          <p:nvPr/>
        </p:nvGrpSpPr>
        <p:grpSpPr>
          <a:xfrm>
            <a:off x="689802" y="1262896"/>
            <a:ext cx="931956" cy="989059"/>
            <a:chOff x="10559028" y="3838222"/>
            <a:chExt cx="1338506" cy="1420519"/>
          </a:xfrm>
        </p:grpSpPr>
        <p:pic>
          <p:nvPicPr>
            <p:cNvPr id="35" name="Picture 30" descr="building"/>
            <p:cNvPicPr>
              <a:picLocks noChangeAspect="1" noChangeArrowheads="1"/>
            </p:cNvPicPr>
            <p:nvPr/>
          </p:nvPicPr>
          <p:blipFill>
            <a:blip r:embed="rId3" cstate="email"/>
            <a:srcRect/>
            <a:stretch>
              <a:fillRect/>
            </a:stretch>
          </p:blipFill>
          <p:spPr bwMode="auto">
            <a:xfrm>
              <a:off x="11146528" y="3838222"/>
              <a:ext cx="751006" cy="795490"/>
            </a:xfrm>
            <a:prstGeom prst="rect">
              <a:avLst/>
            </a:prstGeom>
            <a:noFill/>
            <a:ln w="9525">
              <a:noFill/>
              <a:miter lim="800000"/>
              <a:headEnd/>
              <a:tailEnd/>
            </a:ln>
          </p:spPr>
        </p:pic>
        <p:pic>
          <p:nvPicPr>
            <p:cNvPr id="36" name="Picture 31" descr="person"/>
            <p:cNvPicPr>
              <a:picLocks noChangeAspect="1" noChangeArrowheads="1"/>
            </p:cNvPicPr>
            <p:nvPr/>
          </p:nvPicPr>
          <p:blipFill>
            <a:blip r:embed="rId4" cstate="email"/>
            <a:srcRect/>
            <a:stretch>
              <a:fillRect/>
            </a:stretch>
          </p:blipFill>
          <p:spPr bwMode="auto">
            <a:xfrm>
              <a:off x="10559028" y="4019088"/>
              <a:ext cx="487312" cy="1198838"/>
            </a:xfrm>
            <a:prstGeom prst="rect">
              <a:avLst/>
            </a:prstGeom>
            <a:noFill/>
            <a:ln w="9525">
              <a:noFill/>
              <a:miter lim="800000"/>
              <a:headEnd/>
              <a:tailEnd/>
            </a:ln>
          </p:spPr>
        </p:pic>
        <p:pic>
          <p:nvPicPr>
            <p:cNvPr id="37" name="Picture 2" descr="\\MAGNUM\Projects\Microsoft\Journey to the Cloud Campaign\Design\Assets\Flexible.png"/>
            <p:cNvPicPr>
              <a:picLocks noChangeAspect="1" noChangeArrowheads="1"/>
            </p:cNvPicPr>
            <p:nvPr/>
          </p:nvPicPr>
          <p:blipFill>
            <a:blip r:embed="rId5" cstate="email">
              <a:lum bright="100000"/>
            </a:blip>
            <a:srcRect/>
            <a:stretch>
              <a:fillRect/>
            </a:stretch>
          </p:blipFill>
          <p:spPr bwMode="auto">
            <a:xfrm>
              <a:off x="11185000" y="4675328"/>
              <a:ext cx="653223" cy="583413"/>
            </a:xfrm>
            <a:prstGeom prst="rect">
              <a:avLst/>
            </a:prstGeom>
            <a:noFill/>
            <a:ln w="9525">
              <a:noFill/>
              <a:miter lim="800000"/>
              <a:headEnd/>
              <a:tailEnd/>
            </a:ln>
          </p:spPr>
        </p:pic>
      </p:grpSp>
    </p:spTree>
    <p:extLst>
      <p:ext uri="{BB962C8B-B14F-4D97-AF65-F5344CB8AC3E}">
        <p14:creationId xmlns:p14="http://schemas.microsoft.com/office/powerpoint/2010/main" val="19136382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1238" y="3439137"/>
            <a:ext cx="5581650" cy="664797"/>
          </a:xfrm>
        </p:spPr>
        <p:txBody>
          <a:bodyPr/>
          <a:lstStyle/>
          <a:p>
            <a:r>
              <a:rPr lang="en-US" sz="4800" dirty="0" smtClean="0"/>
              <a:t>VDI</a:t>
            </a:r>
            <a:endParaRPr lang="en-US" sz="4800" dirty="0"/>
          </a:p>
        </p:txBody>
      </p:sp>
    </p:spTree>
    <p:extLst>
      <p:ext uri="{BB962C8B-B14F-4D97-AF65-F5344CB8AC3E}">
        <p14:creationId xmlns:p14="http://schemas.microsoft.com/office/powerpoint/2010/main" val="2590190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8" y="53788"/>
            <a:ext cx="11149013" cy="747897"/>
          </a:xfrm>
        </p:spPr>
        <p:txBody>
          <a:bodyPr/>
          <a:lstStyle/>
          <a:p>
            <a:r>
              <a:rPr lang="en-US" dirty="0" smtClean="0"/>
              <a:t>Virtual Desktop Infrastructure</a:t>
            </a:r>
            <a:endParaRPr lang="en-US" dirty="0"/>
          </a:p>
        </p:txBody>
      </p:sp>
      <p:grpSp>
        <p:nvGrpSpPr>
          <p:cNvPr id="12" name="Group 11"/>
          <p:cNvGrpSpPr/>
          <p:nvPr/>
        </p:nvGrpSpPr>
        <p:grpSpPr>
          <a:xfrm>
            <a:off x="889546" y="3634432"/>
            <a:ext cx="1812700" cy="1359877"/>
            <a:chOff x="667331" y="3634429"/>
            <a:chExt cx="1359879" cy="1359877"/>
          </a:xfrm>
        </p:grpSpPr>
        <p:sp>
          <p:nvSpPr>
            <p:cNvPr id="7" name="Rectangle 6"/>
            <p:cNvSpPr/>
            <p:nvPr/>
          </p:nvSpPr>
          <p:spPr bwMode="auto">
            <a:xfrm>
              <a:off x="667331" y="3634429"/>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667334" y="4278899"/>
              <a:ext cx="1359876" cy="584775"/>
            </a:xfrm>
            <a:prstGeom prst="rect">
              <a:avLst/>
            </a:prstGeom>
          </p:spPr>
          <p:txBody>
            <a:bodyPr wrap="square">
              <a:spAutoFit/>
            </a:bodyPr>
            <a:lstStyle/>
            <a:p>
              <a:pPr algn="ctr"/>
              <a:r>
                <a:rPr lang="en-US" sz="1600" dirty="0">
                  <a:solidFill>
                    <a:srgbClr val="FFFFFF"/>
                  </a:solidFill>
                </a:rPr>
                <a:t>SIMPLIFIED USER CONNECTION</a:t>
              </a:r>
            </a:p>
          </p:txBody>
        </p:sp>
        <p:sp>
          <p:nvSpPr>
            <p:cNvPr id="34" name="Right Triangle 33"/>
            <p:cNvSpPr/>
            <p:nvPr/>
          </p:nvSpPr>
          <p:spPr bwMode="auto">
            <a:xfrm rot="10800000">
              <a:off x="1550550" y="3634429"/>
              <a:ext cx="476658" cy="47665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35" name="TextBox 34"/>
            <p:cNvSpPr txBox="1"/>
            <p:nvPr/>
          </p:nvSpPr>
          <p:spPr>
            <a:xfrm>
              <a:off x="1875688" y="3634429"/>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1</a:t>
              </a:r>
            </a:p>
          </p:txBody>
        </p:sp>
      </p:grpSp>
      <p:grpSp>
        <p:nvGrpSpPr>
          <p:cNvPr id="13" name="Group 12"/>
          <p:cNvGrpSpPr/>
          <p:nvPr/>
        </p:nvGrpSpPr>
        <p:grpSpPr>
          <a:xfrm>
            <a:off x="3008870" y="3634432"/>
            <a:ext cx="1812698" cy="1359877"/>
            <a:chOff x="2257240" y="3634429"/>
            <a:chExt cx="1359878" cy="1359877"/>
          </a:xfrm>
        </p:grpSpPr>
        <p:sp>
          <p:nvSpPr>
            <p:cNvPr id="21" name="Rectangle 20"/>
            <p:cNvSpPr/>
            <p:nvPr/>
          </p:nvSpPr>
          <p:spPr bwMode="auto">
            <a:xfrm>
              <a:off x="2257241" y="3634429"/>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2257240" y="4409531"/>
              <a:ext cx="1359878" cy="584775"/>
            </a:xfrm>
            <a:prstGeom prst="rect">
              <a:avLst/>
            </a:prstGeom>
          </p:spPr>
          <p:txBody>
            <a:bodyPr wrap="square">
              <a:spAutoFit/>
            </a:bodyPr>
            <a:lstStyle/>
            <a:p>
              <a:pPr algn="ctr" defTabSz="909342">
                <a:spcAft>
                  <a:spcPts val="300"/>
                </a:spcAft>
                <a:buClr>
                  <a:srgbClr val="00AEEF"/>
                </a:buClr>
                <a:buSzPct val="120000"/>
              </a:pPr>
              <a:r>
                <a:rPr lang="en-US" sz="1600" dirty="0">
                  <a:solidFill>
                    <a:srgbClr val="FFFFFF"/>
                  </a:solidFill>
                </a:rPr>
                <a:t>USER PROFILE DISKS</a:t>
              </a:r>
            </a:p>
          </p:txBody>
        </p:sp>
        <p:sp>
          <p:nvSpPr>
            <p:cNvPr id="36" name="Right Triangle 35"/>
            <p:cNvSpPr/>
            <p:nvPr/>
          </p:nvSpPr>
          <p:spPr bwMode="auto">
            <a:xfrm rot="10800000">
              <a:off x="3141630" y="3634429"/>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37" name="TextBox 36"/>
            <p:cNvSpPr txBox="1"/>
            <p:nvPr/>
          </p:nvSpPr>
          <p:spPr>
            <a:xfrm>
              <a:off x="3461229" y="3634429"/>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2</a:t>
              </a:r>
            </a:p>
          </p:txBody>
        </p:sp>
      </p:grpSp>
      <p:grpSp>
        <p:nvGrpSpPr>
          <p:cNvPr id="14" name="Group 13"/>
          <p:cNvGrpSpPr/>
          <p:nvPr/>
        </p:nvGrpSpPr>
        <p:grpSpPr>
          <a:xfrm>
            <a:off x="5140290" y="3634432"/>
            <a:ext cx="1844864" cy="1359877"/>
            <a:chOff x="3856220" y="3634429"/>
            <a:chExt cx="1384008" cy="1359877"/>
          </a:xfrm>
        </p:grpSpPr>
        <p:sp>
          <p:nvSpPr>
            <p:cNvPr id="23" name="Rectangle 22"/>
            <p:cNvSpPr/>
            <p:nvPr/>
          </p:nvSpPr>
          <p:spPr bwMode="auto">
            <a:xfrm>
              <a:off x="3856220" y="3634429"/>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a:xfrm>
              <a:off x="3880352" y="4129612"/>
              <a:ext cx="1359876" cy="830997"/>
            </a:xfrm>
            <a:prstGeom prst="rect">
              <a:avLst/>
            </a:prstGeom>
          </p:spPr>
          <p:txBody>
            <a:bodyPr wrap="square">
              <a:spAutoFit/>
            </a:bodyPr>
            <a:lstStyle/>
            <a:p>
              <a:pPr algn="ctr" defTabSz="909342">
                <a:spcAft>
                  <a:spcPts val="300"/>
                </a:spcAft>
                <a:buClr>
                  <a:srgbClr val="00AEEF"/>
                </a:buClr>
                <a:buSzPct val="120000"/>
              </a:pPr>
              <a:r>
                <a:rPr lang="en-US" sz="1600" dirty="0">
                  <a:solidFill>
                    <a:srgbClr val="FFFFFF"/>
                  </a:solidFill>
                </a:rPr>
                <a:t>FAIR SHARE SESSION VIRTUALIZATION</a:t>
              </a:r>
            </a:p>
          </p:txBody>
        </p:sp>
        <p:sp>
          <p:nvSpPr>
            <p:cNvPr id="38" name="Right Triangle 37"/>
            <p:cNvSpPr/>
            <p:nvPr/>
          </p:nvSpPr>
          <p:spPr bwMode="auto">
            <a:xfrm rot="10800000">
              <a:off x="4745245" y="3634429"/>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5064844" y="3634429"/>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3</a:t>
              </a:r>
            </a:p>
          </p:txBody>
        </p:sp>
      </p:grpSp>
      <p:grpSp>
        <p:nvGrpSpPr>
          <p:cNvPr id="16" name="Group 15"/>
          <p:cNvGrpSpPr/>
          <p:nvPr/>
        </p:nvGrpSpPr>
        <p:grpSpPr>
          <a:xfrm>
            <a:off x="7254299" y="3634432"/>
            <a:ext cx="1812698" cy="1359877"/>
            <a:chOff x="5442142" y="3634429"/>
            <a:chExt cx="1359878" cy="1359877"/>
          </a:xfrm>
        </p:grpSpPr>
        <p:sp>
          <p:nvSpPr>
            <p:cNvPr id="24" name="Rectangle 23"/>
            <p:cNvSpPr/>
            <p:nvPr/>
          </p:nvSpPr>
          <p:spPr bwMode="auto">
            <a:xfrm>
              <a:off x="5442142" y="3634429"/>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ight Triangle 39"/>
            <p:cNvSpPr/>
            <p:nvPr/>
          </p:nvSpPr>
          <p:spPr bwMode="auto">
            <a:xfrm rot="10800000">
              <a:off x="6326531" y="3634429"/>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41" name="TextBox 40"/>
            <p:cNvSpPr txBox="1"/>
            <p:nvPr/>
          </p:nvSpPr>
          <p:spPr>
            <a:xfrm>
              <a:off x="6654756" y="3634429"/>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4</a:t>
              </a:r>
            </a:p>
          </p:txBody>
        </p:sp>
        <p:sp>
          <p:nvSpPr>
            <p:cNvPr id="54" name="Rectangle 53"/>
            <p:cNvSpPr/>
            <p:nvPr/>
          </p:nvSpPr>
          <p:spPr>
            <a:xfrm>
              <a:off x="5442145" y="4278898"/>
              <a:ext cx="1359875" cy="584775"/>
            </a:xfrm>
            <a:prstGeom prst="rect">
              <a:avLst/>
            </a:prstGeom>
          </p:spPr>
          <p:txBody>
            <a:bodyPr wrap="square">
              <a:spAutoFit/>
            </a:bodyPr>
            <a:lstStyle/>
            <a:p>
              <a:pPr algn="ctr"/>
              <a:r>
                <a:rPr lang="en-US" sz="1600" dirty="0">
                  <a:solidFill>
                    <a:srgbClr val="FFFFFF"/>
                  </a:solidFill>
                </a:rPr>
                <a:t>INTELLIGENT PATCHING</a:t>
              </a:r>
            </a:p>
          </p:txBody>
        </p:sp>
      </p:grpSp>
      <p:grpSp>
        <p:nvGrpSpPr>
          <p:cNvPr id="19" name="Group 18"/>
          <p:cNvGrpSpPr/>
          <p:nvPr/>
        </p:nvGrpSpPr>
        <p:grpSpPr>
          <a:xfrm>
            <a:off x="9388420" y="3634432"/>
            <a:ext cx="1812705" cy="1359877"/>
            <a:chOff x="7043115" y="3634429"/>
            <a:chExt cx="1359883" cy="1359877"/>
          </a:xfrm>
        </p:grpSpPr>
        <p:sp>
          <p:nvSpPr>
            <p:cNvPr id="25" name="Rectangle 24"/>
            <p:cNvSpPr/>
            <p:nvPr/>
          </p:nvSpPr>
          <p:spPr bwMode="auto">
            <a:xfrm>
              <a:off x="7043115" y="3634429"/>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0" name="Right Triangle 49"/>
            <p:cNvSpPr/>
            <p:nvPr/>
          </p:nvSpPr>
          <p:spPr bwMode="auto">
            <a:xfrm rot="10800000">
              <a:off x="7927504" y="3634429"/>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8255471" y="3634429"/>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5</a:t>
              </a:r>
            </a:p>
          </p:txBody>
        </p:sp>
        <p:sp>
          <p:nvSpPr>
            <p:cNvPr id="55" name="Rectangle 54"/>
            <p:cNvSpPr/>
            <p:nvPr/>
          </p:nvSpPr>
          <p:spPr>
            <a:xfrm>
              <a:off x="7043119" y="4302825"/>
              <a:ext cx="1359879" cy="584775"/>
            </a:xfrm>
            <a:prstGeom prst="rect">
              <a:avLst/>
            </a:prstGeom>
          </p:spPr>
          <p:txBody>
            <a:bodyPr wrap="square">
              <a:spAutoFit/>
            </a:bodyPr>
            <a:lstStyle/>
            <a:p>
              <a:pPr algn="ctr"/>
              <a:r>
                <a:rPr lang="en-US" sz="1600" dirty="0">
                  <a:solidFill>
                    <a:srgbClr val="FFFFFF"/>
                  </a:solidFill>
                </a:rPr>
                <a:t>RDS SMART CACHE</a:t>
              </a:r>
            </a:p>
          </p:txBody>
        </p:sp>
      </p:grpSp>
      <p:grpSp>
        <p:nvGrpSpPr>
          <p:cNvPr id="26" name="Group 25"/>
          <p:cNvGrpSpPr/>
          <p:nvPr/>
        </p:nvGrpSpPr>
        <p:grpSpPr>
          <a:xfrm>
            <a:off x="3008920" y="5171912"/>
            <a:ext cx="1812697" cy="1359877"/>
            <a:chOff x="2257242" y="5171911"/>
            <a:chExt cx="1359877" cy="1359877"/>
          </a:xfrm>
        </p:grpSpPr>
        <p:sp>
          <p:nvSpPr>
            <p:cNvPr id="29" name="Rectangle 28"/>
            <p:cNvSpPr/>
            <p:nvPr/>
          </p:nvSpPr>
          <p:spPr bwMode="auto">
            <a:xfrm>
              <a:off x="2257242" y="5171911"/>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4" name="Right Triangle 43"/>
            <p:cNvSpPr/>
            <p:nvPr/>
          </p:nvSpPr>
          <p:spPr bwMode="auto">
            <a:xfrm rot="10800000">
              <a:off x="3141630" y="5171911"/>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a:xfrm>
              <a:off x="2257242" y="5788069"/>
              <a:ext cx="1359877" cy="584775"/>
            </a:xfrm>
            <a:prstGeom prst="rect">
              <a:avLst/>
            </a:prstGeom>
          </p:spPr>
          <p:txBody>
            <a:bodyPr wrap="square">
              <a:spAutoFit/>
            </a:bodyPr>
            <a:lstStyle/>
            <a:p>
              <a:pPr algn="ctr"/>
              <a:r>
                <a:rPr lang="en-US" sz="1600" dirty="0">
                  <a:solidFill>
                    <a:srgbClr val="FFFFFF"/>
                  </a:solidFill>
                </a:rPr>
                <a:t>CONCURRENT REDIRECT</a:t>
              </a:r>
            </a:p>
          </p:txBody>
        </p:sp>
        <p:sp>
          <p:nvSpPr>
            <p:cNvPr id="45" name="TextBox 44"/>
            <p:cNvSpPr txBox="1"/>
            <p:nvPr/>
          </p:nvSpPr>
          <p:spPr>
            <a:xfrm>
              <a:off x="3461230" y="5171911"/>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7</a:t>
              </a:r>
            </a:p>
          </p:txBody>
        </p:sp>
      </p:grpSp>
      <p:grpSp>
        <p:nvGrpSpPr>
          <p:cNvPr id="27" name="Group 26"/>
          <p:cNvGrpSpPr/>
          <p:nvPr/>
        </p:nvGrpSpPr>
        <p:grpSpPr>
          <a:xfrm>
            <a:off x="5140289" y="5171912"/>
            <a:ext cx="1818878" cy="1359877"/>
            <a:chOff x="3856221" y="5171911"/>
            <a:chExt cx="1364514" cy="1359877"/>
          </a:xfrm>
        </p:grpSpPr>
        <p:sp>
          <p:nvSpPr>
            <p:cNvPr id="30" name="Rectangle 29"/>
            <p:cNvSpPr/>
            <p:nvPr/>
          </p:nvSpPr>
          <p:spPr bwMode="auto">
            <a:xfrm>
              <a:off x="3856221" y="5171911"/>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6" name="Right Triangle 45"/>
            <p:cNvSpPr/>
            <p:nvPr/>
          </p:nvSpPr>
          <p:spPr bwMode="auto">
            <a:xfrm rot="10800000">
              <a:off x="4745245" y="5171911"/>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a:xfrm>
              <a:off x="3856222" y="5700791"/>
              <a:ext cx="1364513" cy="830997"/>
            </a:xfrm>
            <a:prstGeom prst="rect">
              <a:avLst/>
            </a:prstGeom>
          </p:spPr>
          <p:txBody>
            <a:bodyPr wrap="square">
              <a:spAutoFit/>
            </a:bodyPr>
            <a:lstStyle/>
            <a:p>
              <a:pPr algn="ctr"/>
              <a:r>
                <a:rPr lang="en-US" sz="1600" dirty="0">
                  <a:solidFill>
                    <a:srgbClr val="FFFFFF"/>
                  </a:solidFill>
                </a:rPr>
                <a:t>REMOTE FX ADAPTIVE GRPHICS</a:t>
              </a:r>
            </a:p>
          </p:txBody>
        </p:sp>
        <p:sp>
          <p:nvSpPr>
            <p:cNvPr id="47" name="TextBox 46"/>
            <p:cNvSpPr txBox="1"/>
            <p:nvPr/>
          </p:nvSpPr>
          <p:spPr>
            <a:xfrm>
              <a:off x="5064844" y="5171911"/>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8</a:t>
              </a:r>
            </a:p>
          </p:txBody>
        </p:sp>
      </p:grpSp>
      <p:grpSp>
        <p:nvGrpSpPr>
          <p:cNvPr id="61" name="Group 60"/>
          <p:cNvGrpSpPr/>
          <p:nvPr/>
        </p:nvGrpSpPr>
        <p:grpSpPr>
          <a:xfrm>
            <a:off x="7254299" y="5171912"/>
            <a:ext cx="1823007" cy="1359877"/>
            <a:chOff x="5442143" y="5171911"/>
            <a:chExt cx="1367612" cy="1359877"/>
          </a:xfrm>
        </p:grpSpPr>
        <p:sp>
          <p:nvSpPr>
            <p:cNvPr id="31" name="Rectangle 30"/>
            <p:cNvSpPr/>
            <p:nvPr/>
          </p:nvSpPr>
          <p:spPr bwMode="auto">
            <a:xfrm>
              <a:off x="5442143" y="5171911"/>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8" name="Right Triangle 47"/>
            <p:cNvSpPr/>
            <p:nvPr/>
          </p:nvSpPr>
          <p:spPr bwMode="auto">
            <a:xfrm rot="10800000">
              <a:off x="6326531" y="5171911"/>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a:xfrm>
              <a:off x="5449357" y="5721756"/>
              <a:ext cx="1360398" cy="584775"/>
            </a:xfrm>
            <a:prstGeom prst="rect">
              <a:avLst/>
            </a:prstGeom>
          </p:spPr>
          <p:txBody>
            <a:bodyPr wrap="square">
              <a:spAutoFit/>
            </a:bodyPr>
            <a:lstStyle/>
            <a:p>
              <a:pPr algn="ctr">
                <a:spcAft>
                  <a:spcPts val="300"/>
                </a:spcAft>
              </a:pPr>
              <a:r>
                <a:rPr lang="en-US" sz="1600" dirty="0">
                  <a:solidFill>
                    <a:srgbClr val="FFFFFF"/>
                  </a:solidFill>
                </a:rPr>
                <a:t>REMOTE FX OVER WAN</a:t>
              </a:r>
            </a:p>
          </p:txBody>
        </p:sp>
        <p:sp>
          <p:nvSpPr>
            <p:cNvPr id="49" name="TextBox 48"/>
            <p:cNvSpPr txBox="1"/>
            <p:nvPr/>
          </p:nvSpPr>
          <p:spPr>
            <a:xfrm>
              <a:off x="6654756" y="5171911"/>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9</a:t>
              </a:r>
            </a:p>
          </p:txBody>
        </p:sp>
      </p:grpSp>
      <p:grpSp>
        <p:nvGrpSpPr>
          <p:cNvPr id="64" name="Group 63"/>
          <p:cNvGrpSpPr/>
          <p:nvPr/>
        </p:nvGrpSpPr>
        <p:grpSpPr>
          <a:xfrm>
            <a:off x="9388378" y="5171912"/>
            <a:ext cx="1812700" cy="1359877"/>
            <a:chOff x="7043115" y="5171911"/>
            <a:chExt cx="1359879" cy="1359877"/>
          </a:xfrm>
        </p:grpSpPr>
        <p:sp>
          <p:nvSpPr>
            <p:cNvPr id="32" name="Rectangle 31"/>
            <p:cNvSpPr/>
            <p:nvPr/>
          </p:nvSpPr>
          <p:spPr bwMode="auto">
            <a:xfrm>
              <a:off x="7043115" y="5171911"/>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52" name="Right Triangle 51"/>
            <p:cNvSpPr/>
            <p:nvPr/>
          </p:nvSpPr>
          <p:spPr bwMode="auto">
            <a:xfrm rot="10800000">
              <a:off x="7927504" y="5171911"/>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a:xfrm>
              <a:off x="7043117" y="5681775"/>
              <a:ext cx="1359877" cy="830997"/>
            </a:xfrm>
            <a:prstGeom prst="rect">
              <a:avLst/>
            </a:prstGeom>
          </p:spPr>
          <p:txBody>
            <a:bodyPr wrap="square">
              <a:spAutoFit/>
            </a:bodyPr>
            <a:lstStyle/>
            <a:p>
              <a:pPr algn="ctr"/>
              <a:r>
                <a:rPr lang="en-US" sz="1600" dirty="0">
                  <a:solidFill>
                    <a:srgbClr val="FFFFFF"/>
                  </a:solidFill>
                </a:rPr>
                <a:t>REMOTE FX USB REDIRECTION &amp; TOUCH</a:t>
              </a:r>
            </a:p>
          </p:txBody>
        </p:sp>
        <p:sp>
          <p:nvSpPr>
            <p:cNvPr id="53" name="TextBox 52"/>
            <p:cNvSpPr txBox="1"/>
            <p:nvPr/>
          </p:nvSpPr>
          <p:spPr>
            <a:xfrm>
              <a:off x="8161438" y="5171911"/>
              <a:ext cx="182342"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10</a:t>
              </a:r>
            </a:p>
          </p:txBody>
        </p:sp>
      </p:grpSp>
      <p:sp>
        <p:nvSpPr>
          <p:cNvPr id="74" name="Rectangle 73"/>
          <p:cNvSpPr/>
          <p:nvPr/>
        </p:nvSpPr>
        <p:spPr bwMode="auto">
          <a:xfrm>
            <a:off x="788967" y="973523"/>
            <a:ext cx="1596363" cy="128077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0969" tIns="45485" rIns="45485" bIns="90969" numCol="1" spcCol="0" rtlCol="0" fromWordArt="0" anchor="b" anchorCtr="0" forceAA="0" compatLnSpc="1">
            <a:prstTxWarp prst="textNoShape">
              <a:avLst/>
            </a:prstTxWarp>
            <a:noAutofit/>
          </a:bodyPr>
          <a:lstStyle/>
          <a:p>
            <a:pPr defTabSz="1082548" fontAlgn="base">
              <a:spcBef>
                <a:spcPct val="50000"/>
              </a:spcBef>
              <a:spcAft>
                <a:spcPct val="0"/>
              </a:spcAft>
            </a:pPr>
            <a:endParaRPr lang="en-US" dirty="0">
              <a:solidFill>
                <a:srgbClr val="FFFFFF"/>
              </a:solidFill>
            </a:endParaRPr>
          </a:p>
        </p:txBody>
      </p:sp>
      <p:pic>
        <p:nvPicPr>
          <p:cNvPr id="75" name="Picture 30" descr="building"/>
          <p:cNvPicPr>
            <a:picLocks noChangeAspect="1" noChangeArrowheads="1"/>
          </p:cNvPicPr>
          <p:nvPr/>
        </p:nvPicPr>
        <p:blipFill>
          <a:blip r:embed="rId3" cstate="email"/>
          <a:srcRect/>
          <a:stretch>
            <a:fillRect/>
          </a:stretch>
        </p:blipFill>
        <p:spPr bwMode="auto">
          <a:xfrm>
            <a:off x="1677502" y="1041265"/>
            <a:ext cx="628187" cy="664766"/>
          </a:xfrm>
          <a:prstGeom prst="rect">
            <a:avLst/>
          </a:prstGeom>
          <a:noFill/>
          <a:ln w="9525">
            <a:noFill/>
            <a:miter lim="800000"/>
            <a:headEnd/>
            <a:tailEnd/>
          </a:ln>
        </p:spPr>
      </p:pic>
      <p:pic>
        <p:nvPicPr>
          <p:cNvPr id="76" name="Picture 31" descr="person"/>
          <p:cNvPicPr>
            <a:picLocks noChangeAspect="1" noChangeArrowheads="1"/>
          </p:cNvPicPr>
          <p:nvPr/>
        </p:nvPicPr>
        <p:blipFill>
          <a:blip r:embed="rId4" cstate="email"/>
          <a:srcRect/>
          <a:stretch>
            <a:fillRect/>
          </a:stretch>
        </p:blipFill>
        <p:spPr bwMode="auto">
          <a:xfrm>
            <a:off x="1075341" y="1069145"/>
            <a:ext cx="451108" cy="1108436"/>
          </a:xfrm>
          <a:prstGeom prst="rect">
            <a:avLst/>
          </a:prstGeom>
          <a:noFill/>
          <a:ln w="9525">
            <a:noFill/>
            <a:miter lim="800000"/>
            <a:headEnd/>
            <a:tailEnd/>
          </a:ln>
        </p:spPr>
      </p:pic>
      <p:pic>
        <p:nvPicPr>
          <p:cNvPr id="77" name="Picture 2" descr="\\MAGNUM\Projects\Microsoft\Journey to the Cloud Campaign\Design\Assets\Flexible.png"/>
          <p:cNvPicPr>
            <a:picLocks noChangeAspect="1" noChangeArrowheads="1"/>
          </p:cNvPicPr>
          <p:nvPr/>
        </p:nvPicPr>
        <p:blipFill>
          <a:blip r:embed="rId5" cstate="email">
            <a:lum bright="100000"/>
          </a:blip>
          <a:srcRect/>
          <a:stretch>
            <a:fillRect/>
          </a:stretch>
        </p:blipFill>
        <p:spPr bwMode="auto">
          <a:xfrm>
            <a:off x="1706117" y="1744289"/>
            <a:ext cx="604445" cy="539413"/>
          </a:xfrm>
          <a:prstGeom prst="rect">
            <a:avLst/>
          </a:prstGeom>
          <a:noFill/>
          <a:ln w="9525">
            <a:noFill/>
            <a:miter lim="800000"/>
            <a:headEnd/>
            <a:tailEnd/>
          </a:ln>
        </p:spPr>
      </p:pic>
      <p:grpSp>
        <p:nvGrpSpPr>
          <p:cNvPr id="4" name="Group 3"/>
          <p:cNvGrpSpPr/>
          <p:nvPr/>
        </p:nvGrpSpPr>
        <p:grpSpPr>
          <a:xfrm>
            <a:off x="889544" y="5171912"/>
            <a:ext cx="1812701" cy="1359877"/>
            <a:chOff x="889544" y="5171912"/>
            <a:chExt cx="1812701" cy="1359877"/>
          </a:xfrm>
        </p:grpSpPr>
        <p:grpSp>
          <p:nvGrpSpPr>
            <p:cNvPr id="20" name="Group 19"/>
            <p:cNvGrpSpPr/>
            <p:nvPr/>
          </p:nvGrpSpPr>
          <p:grpSpPr>
            <a:xfrm>
              <a:off x="889544" y="5171912"/>
              <a:ext cx="1812700" cy="1359877"/>
              <a:chOff x="667331" y="5171911"/>
              <a:chExt cx="1359879" cy="1359877"/>
            </a:xfrm>
          </p:grpSpPr>
          <p:sp>
            <p:nvSpPr>
              <p:cNvPr id="28" name="Rectangle 27"/>
              <p:cNvSpPr/>
              <p:nvPr/>
            </p:nvSpPr>
            <p:spPr bwMode="auto">
              <a:xfrm>
                <a:off x="667331" y="5171911"/>
                <a:ext cx="1359877" cy="135987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ight Triangle 41"/>
              <p:cNvSpPr/>
              <p:nvPr/>
            </p:nvSpPr>
            <p:spPr bwMode="auto">
              <a:xfrm rot="10800000">
                <a:off x="1551719" y="5171911"/>
                <a:ext cx="475488" cy="475488"/>
              </a:xfrm>
              <a:prstGeom prst="rtTriangle">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0923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a:xfrm>
                <a:off x="667331" y="5675590"/>
                <a:ext cx="1359879" cy="338554"/>
              </a:xfrm>
              <a:prstGeom prst="rect">
                <a:avLst/>
              </a:prstGeom>
            </p:spPr>
            <p:txBody>
              <a:bodyPr wrap="square">
                <a:spAutoFit/>
              </a:bodyPr>
              <a:lstStyle/>
              <a:p>
                <a:pPr algn="ctr"/>
                <a:endParaRPr lang="en-US" sz="1600" dirty="0">
                  <a:solidFill>
                    <a:srgbClr val="FFFFFF"/>
                  </a:solidFill>
                </a:endParaRPr>
              </a:p>
            </p:txBody>
          </p:sp>
          <p:sp>
            <p:nvSpPr>
              <p:cNvPr id="43" name="TextBox 42"/>
              <p:cNvSpPr txBox="1"/>
              <p:nvPr/>
            </p:nvSpPr>
            <p:spPr>
              <a:xfrm>
                <a:off x="1875688" y="5171911"/>
                <a:ext cx="91171" cy="282128"/>
              </a:xfrm>
              <a:prstGeom prst="rect">
                <a:avLst/>
              </a:prstGeom>
              <a:noFill/>
            </p:spPr>
            <p:txBody>
              <a:bodyPr wrap="none" lIns="0" tIns="0" rIns="0" bIns="0" rtlCol="0">
                <a:spAutoFit/>
              </a:bodyPr>
              <a:lstStyle/>
              <a:p>
                <a:pPr algn="ctr"/>
                <a:r>
                  <a:rPr lang="en-US"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6</a:t>
                </a:r>
              </a:p>
            </p:txBody>
          </p:sp>
        </p:grpSp>
        <p:sp>
          <p:nvSpPr>
            <p:cNvPr id="78" name="Rectangle 77"/>
            <p:cNvSpPr/>
            <p:nvPr/>
          </p:nvSpPr>
          <p:spPr>
            <a:xfrm>
              <a:off x="889548" y="5788070"/>
              <a:ext cx="1812697" cy="584775"/>
            </a:xfrm>
            <a:prstGeom prst="rect">
              <a:avLst/>
            </a:prstGeom>
          </p:spPr>
          <p:txBody>
            <a:bodyPr wrap="square">
              <a:spAutoFit/>
            </a:bodyPr>
            <a:lstStyle/>
            <a:p>
              <a:pPr algn="ctr"/>
              <a:r>
                <a:rPr lang="en-US" sz="1600" dirty="0">
                  <a:solidFill>
                    <a:srgbClr val="FFFFFF"/>
                  </a:solidFill>
                </a:rPr>
                <a:t>QUICK VDI WIZARD</a:t>
              </a:r>
            </a:p>
          </p:txBody>
        </p:sp>
      </p:grpSp>
      <p:sp>
        <p:nvSpPr>
          <p:cNvPr id="62" name="Rectangle 37"/>
          <p:cNvSpPr>
            <a:spLocks noChangeArrowheads="1"/>
          </p:cNvSpPr>
          <p:nvPr/>
        </p:nvSpPr>
        <p:spPr bwMode="auto">
          <a:xfrm>
            <a:off x="2635178" y="973522"/>
            <a:ext cx="8565947" cy="1280777"/>
          </a:xfrm>
          <a:prstGeom prst="rect">
            <a:avLst/>
          </a:prstGeom>
          <a:solidFill>
            <a:schemeClr val="bg1"/>
          </a:solidFill>
        </p:spPr>
        <p:txBody>
          <a:bodyPr wrap="square" lIns="182880" tIns="0" rIns="182880" bIns="91440" anchor="b">
            <a:noAutofit/>
          </a:bodyPr>
          <a:lstStyle/>
          <a:p>
            <a:pPr marL="342900" indent="-342900">
              <a:lnSpc>
                <a:spcPct val="90000"/>
              </a:lnSpc>
              <a:buFont typeface="Arial" pitchFamily="34" charset="0"/>
              <a:buChar char="•"/>
            </a:pPr>
            <a:r>
              <a:rPr lang="en-US" spc="-50" dirty="0">
                <a:gradFill>
                  <a:gsLst>
                    <a:gs pos="2917">
                      <a:schemeClr val="tx1"/>
                    </a:gs>
                    <a:gs pos="30000">
                      <a:schemeClr val="tx1"/>
                    </a:gs>
                  </a:gsLst>
                  <a:lin ang="5400000" scaled="0"/>
                </a:gradFill>
              </a:rPr>
              <a:t>Access virtually anywhere, on any device</a:t>
            </a:r>
          </a:p>
          <a:p>
            <a:pPr marL="342900" indent="-342900">
              <a:lnSpc>
                <a:spcPct val="90000"/>
              </a:lnSpc>
              <a:buFont typeface="Arial" pitchFamily="34" charset="0"/>
              <a:buChar char="•"/>
            </a:pPr>
            <a:r>
              <a:rPr lang="en-US" spc="-50" dirty="0">
                <a:gradFill>
                  <a:gsLst>
                    <a:gs pos="2917">
                      <a:schemeClr val="tx1"/>
                    </a:gs>
                    <a:gs pos="30000">
                      <a:schemeClr val="tx1"/>
                    </a:gs>
                  </a:gsLst>
                  <a:lin ang="5400000" scaled="0"/>
                </a:gradFill>
              </a:rPr>
              <a:t>Full Windows experience anywhere</a:t>
            </a:r>
          </a:p>
          <a:p>
            <a:pPr marL="342900" indent="-342900">
              <a:lnSpc>
                <a:spcPct val="90000"/>
              </a:lnSpc>
              <a:buFont typeface="Arial" pitchFamily="34" charset="0"/>
              <a:buChar char="•"/>
            </a:pPr>
            <a:r>
              <a:rPr lang="en-US" spc="-50" dirty="0">
                <a:gradFill>
                  <a:gsLst>
                    <a:gs pos="2917">
                      <a:schemeClr val="tx1"/>
                    </a:gs>
                    <a:gs pos="30000">
                      <a:schemeClr val="tx1"/>
                    </a:gs>
                  </a:gsLst>
                  <a:lin ang="5400000" scaled="0"/>
                </a:gradFill>
              </a:rPr>
              <a:t>Enhanced data security and compliance</a:t>
            </a:r>
          </a:p>
          <a:p>
            <a:pPr>
              <a:lnSpc>
                <a:spcPct val="90000"/>
              </a:lnSpc>
            </a:pPr>
            <a:endParaRPr lang="en-US" spc="-50" dirty="0">
              <a:gradFill>
                <a:gsLst>
                  <a:gs pos="2917">
                    <a:schemeClr val="tx1"/>
                  </a:gs>
                  <a:gs pos="30000">
                    <a:schemeClr val="tx1"/>
                  </a:gs>
                </a:gsLst>
                <a:lin ang="5400000" scaled="0"/>
              </a:gradFill>
            </a:endParaRPr>
          </a:p>
        </p:txBody>
      </p:sp>
      <p:sp>
        <p:nvSpPr>
          <p:cNvPr id="63" name="Rectangle 62"/>
          <p:cNvSpPr/>
          <p:nvPr/>
        </p:nvSpPr>
        <p:spPr bwMode="auto">
          <a:xfrm>
            <a:off x="788967" y="2514404"/>
            <a:ext cx="10412108"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09194" fontAlgn="base">
              <a:spcBef>
                <a:spcPct val="0"/>
              </a:spcBef>
              <a:spcAft>
                <a:spcPct val="0"/>
              </a:spcAft>
            </a:pPr>
            <a:r>
              <a:rPr lang="en-US" b="1" spc="-50" dirty="0">
                <a:solidFill>
                  <a:schemeClr val="bg1">
                    <a:lumMod val="50000"/>
                  </a:schemeClr>
                </a:solidFill>
                <a:latin typeface="Segoe UI Light"/>
                <a:ea typeface="Segoe UI" pitchFamily="34" charset="0"/>
                <a:cs typeface="Segoe UI" pitchFamily="34" charset="0"/>
              </a:rPr>
              <a:t>TOP FEATURES FOR </a:t>
            </a:r>
            <a:r>
              <a:rPr lang="en-US" b="1" spc="-50" dirty="0" smtClean="0">
                <a:solidFill>
                  <a:schemeClr val="bg1">
                    <a:lumMod val="50000"/>
                  </a:schemeClr>
                </a:solidFill>
                <a:latin typeface="Segoe UI Light"/>
                <a:ea typeface="Segoe UI" pitchFamily="34" charset="0"/>
                <a:cs typeface="Segoe UI" pitchFamily="34" charset="0"/>
              </a:rPr>
              <a:t>VDI</a:t>
            </a:r>
            <a:endParaRPr lang="en-US" b="1" spc="-50" dirty="0">
              <a:solidFill>
                <a:schemeClr val="bg1">
                  <a:lumMod val="50000"/>
                </a:schemeClr>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99410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761747"/>
          </a:xfrm>
        </p:spPr>
        <p:txBody>
          <a:bodyPr/>
          <a:lstStyle/>
          <a:p>
            <a:r>
              <a:rPr lang="en-US" dirty="0" smtClean="0"/>
              <a:t>Windows Server 2012: </a:t>
            </a:r>
            <a:r>
              <a:rPr lang="en-US" sz="4000" dirty="0" smtClean="0"/>
              <a:t>Cloud optimize your IT</a:t>
            </a:r>
            <a:endParaRPr lang="en-US" sz="4000" dirty="0"/>
          </a:p>
        </p:txBody>
      </p:sp>
      <p:grpSp>
        <p:nvGrpSpPr>
          <p:cNvPr id="14" name="Group 13"/>
          <p:cNvGrpSpPr/>
          <p:nvPr/>
        </p:nvGrpSpPr>
        <p:grpSpPr>
          <a:xfrm>
            <a:off x="517790" y="1267479"/>
            <a:ext cx="11293683" cy="1402044"/>
            <a:chOff x="517790" y="1267479"/>
            <a:chExt cx="11293683" cy="1402044"/>
          </a:xfrm>
        </p:grpSpPr>
        <p:sp>
          <p:nvSpPr>
            <p:cNvPr id="37" name="Rectangle 36"/>
            <p:cNvSpPr/>
            <p:nvPr/>
          </p:nvSpPr>
          <p:spPr bwMode="auto">
            <a:xfrm>
              <a:off x="517790" y="1377462"/>
              <a:ext cx="4083702" cy="1162540"/>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1280160" bIns="0" numCol="1" rtlCol="0" anchor="ctr" anchorCtr="0" compatLnSpc="1">
              <a:prstTxWarp prst="textNoShape">
                <a:avLst/>
              </a:prstTxWarp>
            </a:bodyPr>
            <a:lstStyle/>
            <a:p>
              <a:pPr defTabSz="1088456">
                <a:spcBef>
                  <a:spcPct val="50000"/>
                </a:spcBef>
              </a:pPr>
              <a:r>
                <a:rPr lang="en-US" dirty="0">
                  <a:solidFill>
                    <a:srgbClr val="FFFFFF"/>
                  </a:solidFill>
                </a:rPr>
                <a:t>Beyond </a:t>
              </a:r>
              <a:r>
                <a:rPr lang="en-US" dirty="0" smtClean="0">
                  <a:solidFill>
                    <a:srgbClr val="FFFFFF"/>
                  </a:solidFill>
                </a:rPr>
                <a:t>virtualization</a:t>
              </a:r>
              <a:endParaRPr lang="en-US" dirty="0">
                <a:solidFill>
                  <a:srgbClr val="FFFFFF"/>
                </a:solidFill>
              </a:endParaRPr>
            </a:p>
          </p:txBody>
        </p:sp>
        <p:sp>
          <p:nvSpPr>
            <p:cNvPr id="38" name="Rectangle 37"/>
            <p:cNvSpPr/>
            <p:nvPr/>
          </p:nvSpPr>
          <p:spPr bwMode="auto">
            <a:xfrm>
              <a:off x="4669879" y="1377462"/>
              <a:ext cx="7141594" cy="1162540"/>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defTabSz="1088456">
                <a:spcBef>
                  <a:spcPts val="2499"/>
                </a:spcBef>
              </a:pPr>
              <a:r>
                <a:rPr lang="en-US" dirty="0">
                  <a:solidFill>
                    <a:srgbClr val="FFFFFF"/>
                  </a:solidFill>
                </a:rPr>
                <a:t>Scale and secure workloads, cost-effectively build a private cloud, and securely connect to cloud services</a:t>
              </a:r>
            </a:p>
          </p:txBody>
        </p:sp>
        <p:pic>
          <p:nvPicPr>
            <p:cNvPr id="46" name="Picture 2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8986" y="1267479"/>
              <a:ext cx="1402044" cy="1402044"/>
            </a:xfrm>
            <a:prstGeom prst="rect">
              <a:avLst/>
            </a:prstGeom>
            <a:noFill/>
            <a:ln w="9525">
              <a:noFill/>
              <a:miter lim="800000"/>
              <a:headEnd/>
              <a:tailEnd/>
            </a:ln>
          </p:spPr>
        </p:pic>
      </p:grpSp>
      <p:grpSp>
        <p:nvGrpSpPr>
          <p:cNvPr id="16" name="Group 15"/>
          <p:cNvGrpSpPr/>
          <p:nvPr/>
        </p:nvGrpSpPr>
        <p:grpSpPr>
          <a:xfrm>
            <a:off x="517790" y="3839308"/>
            <a:ext cx="11293683" cy="1162540"/>
            <a:chOff x="517790" y="3839308"/>
            <a:chExt cx="11293683" cy="1162540"/>
          </a:xfrm>
        </p:grpSpPr>
        <p:sp>
          <p:nvSpPr>
            <p:cNvPr id="41" name="Rectangle 40"/>
            <p:cNvSpPr/>
            <p:nvPr/>
          </p:nvSpPr>
          <p:spPr bwMode="auto">
            <a:xfrm>
              <a:off x="517790" y="3839308"/>
              <a:ext cx="4083702" cy="116254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1280160" bIns="0" numCol="1" rtlCol="0" anchor="ctr" anchorCtr="0" compatLnSpc="1">
              <a:prstTxWarp prst="textNoShape">
                <a:avLst/>
              </a:prstTxWarp>
            </a:bodyPr>
            <a:lstStyle/>
            <a:p>
              <a:pPr defTabSz="1088456">
                <a:spcBef>
                  <a:spcPct val="50000"/>
                </a:spcBef>
              </a:pPr>
              <a:r>
                <a:rPr lang="en-US" dirty="0">
                  <a:solidFill>
                    <a:srgbClr val="FFFFFF"/>
                  </a:solidFill>
                </a:rPr>
                <a:t>Every app, </a:t>
              </a:r>
              <a:r>
                <a:rPr lang="en-US" dirty="0" smtClean="0">
                  <a:solidFill>
                    <a:srgbClr val="FFFFFF"/>
                  </a:solidFill>
                </a:rPr>
                <a:t>any </a:t>
              </a:r>
              <a:r>
                <a:rPr lang="en-US" dirty="0">
                  <a:solidFill>
                    <a:srgbClr val="FFFFFF"/>
                  </a:solidFill>
                </a:rPr>
                <a:t>cloud</a:t>
              </a:r>
            </a:p>
          </p:txBody>
        </p:sp>
        <p:pic>
          <p:nvPicPr>
            <p:cNvPr id="49" name="Picture 23" descr="window"/>
            <p:cNvPicPr>
              <a:picLocks noChangeAspect="1" noChangeArrowheads="1"/>
            </p:cNvPicPr>
            <p:nvPr/>
          </p:nvPicPr>
          <p:blipFill>
            <a:blip r:embed="rId4" cstate="email"/>
            <a:srcRect/>
            <a:stretch>
              <a:fillRect/>
            </a:stretch>
          </p:blipFill>
          <p:spPr bwMode="auto">
            <a:xfrm>
              <a:off x="3601224" y="4107965"/>
              <a:ext cx="832963" cy="639882"/>
            </a:xfrm>
            <a:prstGeom prst="rect">
              <a:avLst/>
            </a:prstGeom>
            <a:noFill/>
            <a:ln w="9525">
              <a:noFill/>
              <a:miter lim="800000"/>
              <a:headEnd/>
              <a:tailEnd/>
            </a:ln>
          </p:spPr>
        </p:pic>
        <p:sp>
          <p:nvSpPr>
            <p:cNvPr id="51" name="Rectangle 50"/>
            <p:cNvSpPr/>
            <p:nvPr/>
          </p:nvSpPr>
          <p:spPr bwMode="auto">
            <a:xfrm>
              <a:off x="4669879" y="3839308"/>
              <a:ext cx="7141594" cy="1162540"/>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defTabSz="1088456">
                <a:spcBef>
                  <a:spcPts val="2499"/>
                </a:spcBef>
              </a:pPr>
              <a:r>
                <a:rPr lang="en-US" dirty="0">
                  <a:solidFill>
                    <a:srgbClr val="FFFFFF"/>
                  </a:solidFill>
                </a:rPr>
                <a:t>Build on an open and scalable web platform that supports applications across premises</a:t>
              </a:r>
            </a:p>
          </p:txBody>
        </p:sp>
      </p:grpSp>
      <p:grpSp>
        <p:nvGrpSpPr>
          <p:cNvPr id="17" name="Group 16"/>
          <p:cNvGrpSpPr/>
          <p:nvPr/>
        </p:nvGrpSpPr>
        <p:grpSpPr>
          <a:xfrm>
            <a:off x="517790" y="5070231"/>
            <a:ext cx="11293683" cy="1162541"/>
            <a:chOff x="517790" y="5070231"/>
            <a:chExt cx="11293683" cy="1162541"/>
          </a:xfrm>
        </p:grpSpPr>
        <p:sp>
          <p:nvSpPr>
            <p:cNvPr id="43" name="Rectangle 42"/>
            <p:cNvSpPr/>
            <p:nvPr/>
          </p:nvSpPr>
          <p:spPr bwMode="auto">
            <a:xfrm>
              <a:off x="517790" y="5070232"/>
              <a:ext cx="4083702" cy="116254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1280160" bIns="0" numCol="1" rtlCol="0" anchor="ctr" anchorCtr="0" compatLnSpc="1">
              <a:prstTxWarp prst="textNoShape">
                <a:avLst/>
              </a:prstTxWarp>
            </a:bodyPr>
            <a:lstStyle/>
            <a:p>
              <a:pPr defTabSz="1088456">
                <a:spcBef>
                  <a:spcPct val="50000"/>
                </a:spcBef>
              </a:pPr>
              <a:r>
                <a:rPr lang="en-US" dirty="0">
                  <a:solidFill>
                    <a:srgbClr val="FFFFFF"/>
                  </a:solidFill>
                </a:rPr>
                <a:t>Modern workstyle, enabled</a:t>
              </a:r>
            </a:p>
          </p:txBody>
        </p:sp>
        <p:sp>
          <p:nvSpPr>
            <p:cNvPr id="52" name="Rectangle 51"/>
            <p:cNvSpPr/>
            <p:nvPr/>
          </p:nvSpPr>
          <p:spPr bwMode="auto">
            <a:xfrm>
              <a:off x="4669879" y="5070231"/>
              <a:ext cx="7141594" cy="1162540"/>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defTabSz="1088456">
                <a:spcBef>
                  <a:spcPts val="2499"/>
                </a:spcBef>
              </a:pPr>
              <a:r>
                <a:rPr lang="en-US" dirty="0">
                  <a:solidFill>
                    <a:srgbClr val="FFFFFF"/>
                  </a:solidFill>
                </a:rPr>
                <a:t>Support a mobile and flexible work style</a:t>
              </a:r>
            </a:p>
          </p:txBody>
        </p:sp>
        <p:grpSp>
          <p:nvGrpSpPr>
            <p:cNvPr id="5" name="Group 4"/>
            <p:cNvGrpSpPr/>
            <p:nvPr/>
          </p:nvGrpSpPr>
          <p:grpSpPr>
            <a:xfrm>
              <a:off x="3546595" y="5240073"/>
              <a:ext cx="805446" cy="822854"/>
              <a:chOff x="3689426" y="5240073"/>
              <a:chExt cx="805446" cy="822854"/>
            </a:xfrm>
          </p:grpSpPr>
          <p:pic>
            <p:nvPicPr>
              <p:cNvPr id="55" name="Picture 30" descr="building"/>
              <p:cNvPicPr>
                <a:picLocks noChangeAspect="1" noChangeArrowheads="1"/>
              </p:cNvPicPr>
              <p:nvPr/>
            </p:nvPicPr>
            <p:blipFill>
              <a:blip r:embed="rId5" cstate="email"/>
              <a:srcRect/>
              <a:stretch>
                <a:fillRect/>
              </a:stretch>
            </p:blipFill>
            <p:spPr bwMode="auto">
              <a:xfrm>
                <a:off x="4034477" y="5240073"/>
                <a:ext cx="460395" cy="460798"/>
              </a:xfrm>
              <a:prstGeom prst="rect">
                <a:avLst/>
              </a:prstGeom>
              <a:noFill/>
              <a:ln w="9525">
                <a:noFill/>
                <a:miter lim="800000"/>
                <a:headEnd/>
                <a:tailEnd/>
              </a:ln>
            </p:spPr>
          </p:pic>
          <p:pic>
            <p:nvPicPr>
              <p:cNvPr id="56" name="Picture 31" descr="person"/>
              <p:cNvPicPr>
                <a:picLocks noChangeAspect="1" noChangeArrowheads="1"/>
              </p:cNvPicPr>
              <p:nvPr/>
            </p:nvPicPr>
            <p:blipFill>
              <a:blip r:embed="rId6" cstate="email"/>
              <a:srcRect/>
              <a:stretch>
                <a:fillRect/>
              </a:stretch>
            </p:blipFill>
            <p:spPr bwMode="auto">
              <a:xfrm>
                <a:off x="3689426" y="5344842"/>
                <a:ext cx="298913" cy="694442"/>
              </a:xfrm>
              <a:prstGeom prst="rect">
                <a:avLst/>
              </a:prstGeom>
              <a:noFill/>
              <a:ln w="9525">
                <a:noFill/>
                <a:miter lim="800000"/>
                <a:headEnd/>
                <a:tailEnd/>
              </a:ln>
            </p:spPr>
          </p:pic>
          <p:pic>
            <p:nvPicPr>
              <p:cNvPr id="57" name="Picture 2" descr="\\MAGNUM\Projects\Microsoft\Journey to the Cloud Campaign\Design\Assets\Flexible.png"/>
              <p:cNvPicPr>
                <a:picLocks noChangeAspect="1" noChangeArrowheads="1"/>
              </p:cNvPicPr>
              <p:nvPr/>
            </p:nvPicPr>
            <p:blipFill>
              <a:blip r:embed="rId7" cstate="email">
                <a:lum bright="100000"/>
              </a:blip>
              <a:srcRect/>
              <a:stretch>
                <a:fillRect/>
              </a:stretch>
            </p:blipFill>
            <p:spPr bwMode="auto">
              <a:xfrm>
                <a:off x="3969197" y="5724977"/>
                <a:ext cx="400023" cy="337950"/>
              </a:xfrm>
              <a:prstGeom prst="rect">
                <a:avLst/>
              </a:prstGeom>
              <a:noFill/>
              <a:ln w="9525">
                <a:noFill/>
                <a:miter lim="800000"/>
                <a:headEnd/>
                <a:tailEnd/>
              </a:ln>
            </p:spPr>
          </p:pic>
        </p:grpSp>
      </p:grpSp>
      <p:grpSp>
        <p:nvGrpSpPr>
          <p:cNvPr id="15" name="Group 14"/>
          <p:cNvGrpSpPr/>
          <p:nvPr/>
        </p:nvGrpSpPr>
        <p:grpSpPr>
          <a:xfrm>
            <a:off x="517790" y="2608385"/>
            <a:ext cx="11293683" cy="1162540"/>
            <a:chOff x="517790" y="2608385"/>
            <a:chExt cx="11293683" cy="1162540"/>
          </a:xfrm>
        </p:grpSpPr>
        <p:sp>
          <p:nvSpPr>
            <p:cNvPr id="39" name="Rectangle 38"/>
            <p:cNvSpPr/>
            <p:nvPr/>
          </p:nvSpPr>
          <p:spPr bwMode="auto">
            <a:xfrm>
              <a:off x="517790" y="2608385"/>
              <a:ext cx="4083702" cy="116254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1280160" bIns="0" numCol="1" rtlCol="0" anchor="ctr" anchorCtr="0" compatLnSpc="1">
              <a:prstTxWarp prst="textNoShape">
                <a:avLst/>
              </a:prstTxWarp>
            </a:bodyPr>
            <a:lstStyle/>
            <a:p>
              <a:pPr defTabSz="1088456">
                <a:spcBef>
                  <a:spcPct val="50000"/>
                </a:spcBef>
              </a:pPr>
              <a:r>
                <a:rPr lang="en-US" dirty="0">
                  <a:solidFill>
                    <a:srgbClr val="FFFFFF"/>
                  </a:solidFill>
                </a:rPr>
                <a:t>The power of many servers, the simplicity </a:t>
              </a:r>
              <a:r>
                <a:rPr lang="en-US" dirty="0" smtClean="0">
                  <a:solidFill>
                    <a:srgbClr val="FFFFFF"/>
                  </a:solidFill>
                </a:rPr>
                <a:t/>
              </a:r>
              <a:br>
                <a:rPr lang="en-US" dirty="0" smtClean="0">
                  <a:solidFill>
                    <a:srgbClr val="FFFFFF"/>
                  </a:solidFill>
                </a:rPr>
              </a:br>
              <a:r>
                <a:rPr lang="en-US" dirty="0" smtClean="0">
                  <a:solidFill>
                    <a:srgbClr val="FFFFFF"/>
                  </a:solidFill>
                </a:rPr>
                <a:t>of </a:t>
              </a:r>
              <a:r>
                <a:rPr lang="en-US" dirty="0">
                  <a:solidFill>
                    <a:srgbClr val="FFFFFF"/>
                  </a:solidFill>
                </a:rPr>
                <a:t>one</a:t>
              </a:r>
            </a:p>
          </p:txBody>
        </p:sp>
        <p:sp>
          <p:nvSpPr>
            <p:cNvPr id="50" name="Rectangle 49"/>
            <p:cNvSpPr/>
            <p:nvPr/>
          </p:nvSpPr>
          <p:spPr bwMode="auto">
            <a:xfrm>
              <a:off x="4669879" y="2608385"/>
              <a:ext cx="7141594" cy="1162540"/>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defTabSz="1088456">
                <a:spcBef>
                  <a:spcPts val="2499"/>
                </a:spcBef>
              </a:pPr>
              <a:r>
                <a:rPr lang="en-US" dirty="0">
                  <a:solidFill>
                    <a:srgbClr val="FFFFFF"/>
                  </a:solidFill>
                </a:rPr>
                <a:t>Efficiently manage infrastructure while maximizing uptime and minimizing failures and downtime</a:t>
              </a:r>
            </a:p>
          </p:txBody>
        </p:sp>
        <p:pic>
          <p:nvPicPr>
            <p:cNvPr id="58" name="Picture 34" descr="Efficiency.png"/>
            <p:cNvPicPr>
              <a:picLocks noChangeAspect="1"/>
            </p:cNvPicPr>
            <p:nvPr/>
          </p:nvPicPr>
          <p:blipFill>
            <a:blip r:embed="rId8" cstate="email"/>
            <a:srcRect/>
            <a:stretch>
              <a:fillRect/>
            </a:stretch>
          </p:blipFill>
          <p:spPr bwMode="auto">
            <a:xfrm>
              <a:off x="3553329" y="2686538"/>
              <a:ext cx="928752" cy="928994"/>
            </a:xfrm>
            <a:prstGeom prst="rect">
              <a:avLst/>
            </a:prstGeom>
            <a:noFill/>
            <a:ln w="9525">
              <a:noFill/>
              <a:miter lim="800000"/>
              <a:headEnd/>
              <a:tailEnd/>
            </a:ln>
          </p:spPr>
        </p:pic>
      </p:grpSp>
    </p:spTree>
    <p:extLst>
      <p:ext uri="{BB962C8B-B14F-4D97-AF65-F5344CB8AC3E}">
        <p14:creationId xmlns:p14="http://schemas.microsoft.com/office/powerpoint/2010/main" val="22042464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08095" y="4654490"/>
            <a:ext cx="2795836" cy="1583566"/>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a:solidFill>
                  <a:schemeClr val="tx1"/>
                </a:solidFill>
              </a:rPr>
              <a:t>Support for a modern work style</a:t>
            </a:r>
          </a:p>
        </p:txBody>
      </p:sp>
      <p:sp>
        <p:nvSpPr>
          <p:cNvPr id="32" name="Rectangle 31"/>
          <p:cNvSpPr/>
          <p:nvPr/>
        </p:nvSpPr>
        <p:spPr bwMode="auto">
          <a:xfrm>
            <a:off x="3373384" y="4654490"/>
            <a:ext cx="8294552" cy="1583566"/>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marL="285750" indent="-285750" defTabSz="1088456">
              <a:spcBef>
                <a:spcPts val="699"/>
              </a:spcBef>
              <a:buFont typeface="Arial"/>
              <a:buChar char="•"/>
            </a:pPr>
            <a:r>
              <a:rPr lang="en-US" sz="1300" dirty="0">
                <a:solidFill>
                  <a:schemeClr val="tx1"/>
                </a:solidFill>
              </a:rPr>
              <a:t>Virtual Desktop Infrastructure (VDI): simplified management and reduced cost of implementations</a:t>
            </a:r>
          </a:p>
          <a:p>
            <a:pPr marL="285750" indent="-285750" defTabSz="1088456">
              <a:spcBef>
                <a:spcPts val="699"/>
              </a:spcBef>
              <a:buFont typeface="Arial"/>
              <a:buChar char="•"/>
            </a:pPr>
            <a:r>
              <a:rPr lang="en-US" sz="1300" dirty="0">
                <a:solidFill>
                  <a:schemeClr val="tx1"/>
                </a:solidFill>
              </a:rPr>
              <a:t>Optimized branch office WAN bandwidth use</a:t>
            </a:r>
          </a:p>
          <a:p>
            <a:pPr marL="285750" indent="-285750" defTabSz="1088456">
              <a:spcBef>
                <a:spcPts val="699"/>
              </a:spcBef>
              <a:buFont typeface="Arial"/>
              <a:buChar char="•"/>
            </a:pPr>
            <a:r>
              <a:rPr lang="en-US" sz="1300" dirty="0">
                <a:solidFill>
                  <a:schemeClr val="tx1"/>
                </a:solidFill>
              </a:rPr>
              <a:t>Ability for remote users to securely access internal resources without </a:t>
            </a:r>
            <a:r>
              <a:rPr lang="en-US" sz="1300" dirty="0" smtClean="0">
                <a:solidFill>
                  <a:schemeClr val="tx1"/>
                </a:solidFill>
              </a:rPr>
              <a:t>VPN</a:t>
            </a:r>
            <a:endParaRPr lang="en-US" sz="1300" dirty="0">
              <a:solidFill>
                <a:schemeClr val="tx1"/>
              </a:solidFill>
            </a:endParaRPr>
          </a:p>
        </p:txBody>
      </p:sp>
      <p:sp>
        <p:nvSpPr>
          <p:cNvPr id="28" name="Rectangle 27"/>
          <p:cNvSpPr/>
          <p:nvPr/>
        </p:nvSpPr>
        <p:spPr bwMode="auto">
          <a:xfrm>
            <a:off x="508095" y="3112986"/>
            <a:ext cx="2795836" cy="1472749"/>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a:solidFill>
                  <a:schemeClr val="tx1"/>
                </a:solidFill>
              </a:rPr>
              <a:t>Cost savings and increased efficiencies</a:t>
            </a:r>
          </a:p>
        </p:txBody>
      </p:sp>
      <p:sp>
        <p:nvSpPr>
          <p:cNvPr id="29" name="Rectangle 28"/>
          <p:cNvSpPr/>
          <p:nvPr/>
        </p:nvSpPr>
        <p:spPr bwMode="auto">
          <a:xfrm>
            <a:off x="3373384" y="3112986"/>
            <a:ext cx="8294552" cy="1472749"/>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marL="285750" indent="-285750" defTabSz="1088456">
              <a:spcBef>
                <a:spcPts val="699"/>
              </a:spcBef>
              <a:buFont typeface="Arial"/>
              <a:buChar char="•"/>
            </a:pPr>
            <a:r>
              <a:rPr lang="en-US" sz="1300" dirty="0">
                <a:solidFill>
                  <a:schemeClr val="tx1"/>
                </a:solidFill>
              </a:rPr>
              <a:t>Reduced storage costs with storage spaces and other storage enhancements</a:t>
            </a:r>
          </a:p>
          <a:p>
            <a:pPr marL="285750" indent="-285750" defTabSz="1088456">
              <a:spcBef>
                <a:spcPts val="699"/>
              </a:spcBef>
              <a:buFont typeface="Arial"/>
              <a:buChar char="•"/>
            </a:pPr>
            <a:r>
              <a:rPr lang="en-US" sz="1300" dirty="0">
                <a:solidFill>
                  <a:schemeClr val="tx1"/>
                </a:solidFill>
              </a:rPr>
              <a:t>Increased server/administrator ratio through Windows PowerShell and multi-machine management</a:t>
            </a:r>
          </a:p>
          <a:p>
            <a:pPr marL="285750" indent="-285750" defTabSz="1088456">
              <a:spcBef>
                <a:spcPts val="699"/>
              </a:spcBef>
              <a:buFont typeface="Arial"/>
              <a:buChar char="•"/>
            </a:pPr>
            <a:r>
              <a:rPr lang="en-US" sz="1300" dirty="0">
                <a:solidFill>
                  <a:schemeClr val="tx1"/>
                </a:solidFill>
              </a:rPr>
              <a:t>Increased uptime with cluster-aware updates and transparent </a:t>
            </a:r>
            <a:r>
              <a:rPr lang="en-US" sz="1300" dirty="0" smtClean="0">
                <a:solidFill>
                  <a:schemeClr val="tx1"/>
                </a:solidFill>
              </a:rPr>
              <a:t>failover</a:t>
            </a:r>
            <a:endParaRPr lang="en-US" sz="1300" dirty="0">
              <a:solidFill>
                <a:schemeClr val="tx1"/>
              </a:solidFill>
            </a:endParaRPr>
          </a:p>
        </p:txBody>
      </p:sp>
      <p:sp>
        <p:nvSpPr>
          <p:cNvPr id="24" name="Rectangle 23"/>
          <p:cNvSpPr/>
          <p:nvPr/>
        </p:nvSpPr>
        <p:spPr bwMode="auto">
          <a:xfrm>
            <a:off x="508095" y="1571362"/>
            <a:ext cx="2795836" cy="1463173"/>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Comprehensive </a:t>
            </a:r>
            <a:r>
              <a:rPr lang="en-US" dirty="0">
                <a:solidFill>
                  <a:schemeClr val="tx1"/>
                </a:solidFill>
              </a:rPr>
              <a:t>cloud </a:t>
            </a:r>
            <a:r>
              <a:rPr lang="en-US" dirty="0" smtClean="0">
                <a:solidFill>
                  <a:schemeClr val="tx1"/>
                </a:solidFill>
              </a:rPr>
              <a:t>platform</a:t>
            </a:r>
            <a:endParaRPr lang="en-US" dirty="0">
              <a:solidFill>
                <a:schemeClr val="tx1"/>
              </a:solidFill>
            </a:endParaRPr>
          </a:p>
        </p:txBody>
      </p:sp>
      <p:sp>
        <p:nvSpPr>
          <p:cNvPr id="25" name="Rectangle 24"/>
          <p:cNvSpPr/>
          <p:nvPr/>
        </p:nvSpPr>
        <p:spPr bwMode="auto">
          <a:xfrm>
            <a:off x="3373384" y="1571362"/>
            <a:ext cx="8294552" cy="1463173"/>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marL="285750" indent="-285750" defTabSz="1088456">
              <a:spcBef>
                <a:spcPts val="699"/>
              </a:spcBef>
              <a:buFont typeface="Arial"/>
              <a:buChar char="•"/>
            </a:pPr>
            <a:r>
              <a:rPr lang="en-US" sz="1300" dirty="0">
                <a:solidFill>
                  <a:schemeClr val="tx1"/>
                </a:solidFill>
              </a:rPr>
              <a:t>Complete, built-in virtualization </a:t>
            </a:r>
            <a:r>
              <a:rPr lang="en-US" sz="1300" dirty="0" smtClean="0">
                <a:solidFill>
                  <a:schemeClr val="tx1"/>
                </a:solidFill>
              </a:rPr>
              <a:t>platform</a:t>
            </a:r>
          </a:p>
          <a:p>
            <a:pPr marL="285750" indent="-285750" defTabSz="1088456">
              <a:spcBef>
                <a:spcPts val="699"/>
              </a:spcBef>
              <a:buFont typeface="Arial"/>
              <a:buChar char="•"/>
            </a:pPr>
            <a:r>
              <a:rPr lang="en-US" sz="1300" dirty="0">
                <a:solidFill>
                  <a:schemeClr val="tx1"/>
                </a:solidFill>
              </a:rPr>
              <a:t>Industry-leading scalability and performance, so you can virtualize every </a:t>
            </a:r>
            <a:r>
              <a:rPr lang="en-US" sz="1300" dirty="0" smtClean="0">
                <a:solidFill>
                  <a:schemeClr val="tx1"/>
                </a:solidFill>
              </a:rPr>
              <a:t>application</a:t>
            </a:r>
          </a:p>
          <a:p>
            <a:pPr marL="285750" indent="-285750" defTabSz="1088456">
              <a:spcBef>
                <a:spcPts val="699"/>
              </a:spcBef>
              <a:buFont typeface="Arial"/>
              <a:buChar char="•"/>
            </a:pPr>
            <a:r>
              <a:rPr lang="en-US" sz="1300" dirty="0">
                <a:solidFill>
                  <a:schemeClr val="tx1"/>
                </a:solidFill>
              </a:rPr>
              <a:t>Ability to achieve business continuity with inbox </a:t>
            </a:r>
            <a:r>
              <a:rPr lang="en-US" sz="1300" dirty="0" smtClean="0">
                <a:solidFill>
                  <a:schemeClr val="tx1"/>
                </a:solidFill>
              </a:rPr>
              <a:t>disaster </a:t>
            </a:r>
            <a:r>
              <a:rPr lang="en-US" sz="1300" dirty="0">
                <a:solidFill>
                  <a:schemeClr val="tx1"/>
                </a:solidFill>
              </a:rPr>
              <a:t>recovery </a:t>
            </a:r>
            <a:r>
              <a:rPr lang="en-US" sz="1300" dirty="0" smtClean="0">
                <a:solidFill>
                  <a:schemeClr val="tx1"/>
                </a:solidFill>
              </a:rPr>
              <a:t>solutions</a:t>
            </a:r>
          </a:p>
          <a:p>
            <a:pPr marL="285750" indent="-285750" defTabSz="1088456">
              <a:spcBef>
                <a:spcPts val="699"/>
              </a:spcBef>
              <a:buFont typeface="Arial"/>
              <a:buChar char="•"/>
            </a:pPr>
            <a:r>
              <a:rPr lang="en-US" sz="1300" dirty="0">
                <a:solidFill>
                  <a:schemeClr val="tx1"/>
                </a:solidFill>
              </a:rPr>
              <a:t>Best-in-class hybrid cloud experience with a common set of technologies </a:t>
            </a:r>
          </a:p>
        </p:txBody>
      </p:sp>
      <p:sp>
        <p:nvSpPr>
          <p:cNvPr id="2" name="Title 1"/>
          <p:cNvSpPr>
            <a:spLocks noGrp="1"/>
          </p:cNvSpPr>
          <p:nvPr>
            <p:ph type="title"/>
          </p:nvPr>
        </p:nvSpPr>
        <p:spPr/>
        <p:txBody>
          <a:bodyPr/>
          <a:lstStyle/>
          <a:p>
            <a:r>
              <a:rPr lang="en-US" dirty="0" smtClean="0"/>
              <a:t>Why Windows Server 2012?</a:t>
            </a:r>
            <a:endParaRPr lang="en-US" dirty="0"/>
          </a:p>
        </p:txBody>
      </p:sp>
      <p:sp>
        <p:nvSpPr>
          <p:cNvPr id="20" name="Rectangle 19"/>
          <p:cNvSpPr/>
          <p:nvPr/>
        </p:nvSpPr>
        <p:spPr bwMode="auto">
          <a:xfrm>
            <a:off x="506206" y="1136945"/>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pc="-50" dirty="0">
                <a:gradFill>
                  <a:gsLst>
                    <a:gs pos="0">
                      <a:schemeClr val="bg1"/>
                    </a:gs>
                    <a:gs pos="100000">
                      <a:schemeClr val="bg1"/>
                    </a:gs>
                  </a:gsLst>
                  <a:lin ang="5400000" scaled="0"/>
                </a:gradFill>
                <a:latin typeface="+mj-lt"/>
              </a:rPr>
              <a:t>TOP BENEFITS OF WINDOWS SERVER 2012</a:t>
            </a:r>
          </a:p>
        </p:txBody>
      </p:sp>
      <p:pic>
        <p:nvPicPr>
          <p:cNvPr id="34"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045609" y="1458091"/>
            <a:ext cx="1159559" cy="1159559"/>
          </a:xfrm>
          <a:prstGeom prst="rect">
            <a:avLst/>
          </a:prstGeom>
          <a:noFill/>
        </p:spPr>
      </p:pic>
      <p:pic>
        <p:nvPicPr>
          <p:cNvPr id="35" name="Picture 7" descr="\\MAGNUM\Projects\Microsoft\Cloud Power FY12\Design\ICONS_PNG\Lower_Energy_Costs.png"/>
          <p:cNvPicPr>
            <a:picLocks noChangeAspect="1" noChangeArrowheads="1"/>
          </p:cNvPicPr>
          <p:nvPr/>
        </p:nvPicPr>
        <p:blipFill>
          <a:blip r:embed="rId4" cstate="print">
            <a:lum bright="100000"/>
          </a:blip>
          <a:srcRect/>
          <a:stretch>
            <a:fillRect/>
          </a:stretch>
        </p:blipFill>
        <p:spPr bwMode="auto">
          <a:xfrm>
            <a:off x="2317064" y="3182830"/>
            <a:ext cx="1056335" cy="1056335"/>
          </a:xfrm>
          <a:prstGeom prst="rect">
            <a:avLst/>
          </a:prstGeom>
          <a:noFill/>
        </p:spPr>
      </p:pic>
      <p:pic>
        <p:nvPicPr>
          <p:cNvPr id="41" name="Picture 7" descr="\\MAGNUM\Projects\Microsoft\Cloud Power FY12\Design\ICONS_PNG\Rich_user_experience.png"/>
          <p:cNvPicPr>
            <a:picLocks noChangeAspect="1" noChangeArrowheads="1"/>
          </p:cNvPicPr>
          <p:nvPr/>
        </p:nvPicPr>
        <p:blipFill>
          <a:blip r:embed="rId5" cstate="print">
            <a:lum bright="100000"/>
          </a:blip>
          <a:srcRect/>
          <a:stretch>
            <a:fillRect/>
          </a:stretch>
        </p:blipFill>
        <p:spPr bwMode="auto">
          <a:xfrm>
            <a:off x="2099233" y="4672623"/>
            <a:ext cx="1120530" cy="1120530"/>
          </a:xfrm>
          <a:prstGeom prst="rect">
            <a:avLst/>
          </a:prstGeom>
          <a:noFill/>
        </p:spPr>
      </p:pic>
    </p:spTree>
    <p:extLst>
      <p:ext uri="{BB962C8B-B14F-4D97-AF65-F5344CB8AC3E}">
        <p14:creationId xmlns:p14="http://schemas.microsoft.com/office/powerpoint/2010/main" val="28977904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19112" y="228600"/>
            <a:ext cx="11149013" cy="609398"/>
          </a:xfrm>
        </p:spPr>
        <p:txBody>
          <a:bodyPr/>
          <a:lstStyle/>
          <a:p>
            <a:r>
              <a:rPr lang="en-US" dirty="0" smtClean="0"/>
              <a:t>SIA, WSV, and VIR Track Resources</a:t>
            </a:r>
            <a:endParaRPr lang="en-US" dirty="0"/>
          </a:p>
        </p:txBody>
      </p:sp>
      <p:pic>
        <p:nvPicPr>
          <p:cNvPr id="16" name="Picture 15"/>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sp>
        <p:nvSpPr>
          <p:cNvPr id="17" name="Rectangle 16"/>
          <p:cNvSpPr/>
          <p:nvPr/>
        </p:nvSpPr>
        <p:spPr bwMode="auto">
          <a:xfrm>
            <a:off x="6801179" y="3478998"/>
            <a:ext cx="1846596" cy="166383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a:t>
            </a:r>
            <a:r>
              <a:rPr lang="en-US" dirty="0" smtClean="0">
                <a:solidFill>
                  <a:schemeClr val="tx1"/>
                </a:solidFill>
                <a:latin typeface="Segoe UI" pitchFamily="34" charset="0"/>
                <a:ea typeface="Segoe UI" pitchFamily="34" charset="0"/>
                <a:cs typeface="Segoe UI" pitchFamily="34" charset="0"/>
              </a:rPr>
              <a:t>Release Candidate</a:t>
            </a: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smtClean="0">
                <a:solidFill>
                  <a:schemeClr val="tx1"/>
                </a:solidFill>
                <a:latin typeface="Segoe UI" pitchFamily="34" charset="0"/>
                <a:ea typeface="Segoe UI" pitchFamily="34" charset="0"/>
                <a:cs typeface="Segoe UI" pitchFamily="34" charset="0"/>
              </a:rPr>
              <a:t>microsoft.com/windowsserver</a:t>
            </a:r>
            <a:endParaRPr lang="en-US" sz="1050" dirty="0">
              <a:solidFill>
                <a:schemeClr val="tx1"/>
              </a:solidFill>
              <a:latin typeface="Segoe UI" pitchFamily="34" charset="0"/>
              <a:ea typeface="Segoe UI" pitchFamily="34" charset="0"/>
              <a:cs typeface="Segoe UI" pitchFamily="34" charset="0"/>
            </a:endParaRPr>
          </a:p>
        </p:txBody>
      </p:sp>
      <p:sp>
        <p:nvSpPr>
          <p:cNvPr id="18" name="Rectangle 17">
            <a:hlinkClick r:id="rId5"/>
          </p:cNvPr>
          <p:cNvSpPr/>
          <p:nvPr/>
        </p:nvSpPr>
        <p:spPr bwMode="auto">
          <a:xfrm>
            <a:off x="4861628" y="1725160"/>
            <a:ext cx="1846596" cy="1666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#TE(sessioncode)</a:t>
            </a:r>
            <a:endParaRPr lang="en-US" sz="1600" dirty="0">
              <a:solidFill>
                <a:schemeClr val="tx1"/>
              </a:solidFill>
              <a:latin typeface="Segoe UI" pitchFamily="34" charset="0"/>
              <a:ea typeface="Segoe UI" pitchFamily="34" charset="0"/>
              <a:cs typeface="Segoe UI" pitchFamily="34" charset="0"/>
            </a:endParaRPr>
          </a:p>
        </p:txBody>
      </p:sp>
      <p:sp>
        <p:nvSpPr>
          <p:cNvPr id="19" name="Rectangle 18">
            <a:hlinkClick r:id="rId5"/>
          </p:cNvPr>
          <p:cNvSpPr/>
          <p:nvPr/>
        </p:nvSpPr>
        <p:spPr bwMode="auto">
          <a:xfrm>
            <a:off x="8737815" y="3478998"/>
            <a:ext cx="1846596" cy="16638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a:t>
            </a:r>
            <a:r>
              <a:rPr lang="en-US" dirty="0" smtClean="0">
                <a:solidFill>
                  <a:schemeClr val="tx1"/>
                </a:solidFill>
                <a:latin typeface="Segoe UI" pitchFamily="34" charset="0"/>
                <a:ea typeface="Segoe UI" pitchFamily="34" charset="0"/>
                <a:cs typeface="Segoe UI" pitchFamily="34" charset="0"/>
              </a:rPr>
              <a:t>Microsoft System Center 2012 Evaluation</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smtClean="0">
                <a:solidFill>
                  <a:schemeClr val="tx1"/>
                </a:solidFill>
                <a:latin typeface="Segoe UI" pitchFamily="34" charset="0"/>
                <a:ea typeface="Segoe UI" pitchFamily="34" charset="0"/>
                <a:cs typeface="Segoe UI" pitchFamily="34" charset="0"/>
              </a:rPr>
              <a:t>microsoft.com/systemcenter</a:t>
            </a:r>
            <a:endParaRPr lang="en-US" sz="1200" dirty="0">
              <a:solidFill>
                <a:schemeClr val="tx1"/>
              </a:solidFill>
              <a:latin typeface="Segoe UI" pitchFamily="34" charset="0"/>
              <a:ea typeface="Segoe UI" pitchFamily="34" charset="0"/>
              <a:cs typeface="Segoe UI" pitchFamily="34" charset="0"/>
            </a:endParaRPr>
          </a:p>
        </p:txBody>
      </p:sp>
      <p:sp>
        <p:nvSpPr>
          <p:cNvPr id="20" name="Rectangle 19">
            <a:hlinkClick r:id="rId5"/>
          </p:cNvPr>
          <p:cNvSpPr/>
          <p:nvPr/>
        </p:nvSpPr>
        <p:spPr bwMode="auto">
          <a:xfrm>
            <a:off x="4861628" y="3476369"/>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Hands-On Labs</a:t>
            </a:r>
          </a:p>
        </p:txBody>
      </p:sp>
      <p:pic>
        <p:nvPicPr>
          <p:cNvPr id="21" name="Picture 3" descr="C:\Users\chrisw\Desktop\Kinect Hand.png"/>
          <p:cNvPicPr>
            <a:picLocks noChangeAspect="1" noChangeArrowheads="1"/>
          </p:cNvPicPr>
          <p:nvPr/>
        </p:nvPicPr>
        <p:blipFill rotWithShape="1">
          <a:blip r:embed="rId6">
            <a:extLst>
              <a:ext uri="{28A0092B-C50C-407E-A947-70E740481C1C}">
                <a14:useLocalDpi xmlns:a14="http://schemas.microsoft.com/office/drawing/2010/main" val="0"/>
              </a:ext>
            </a:extLst>
          </a:blip>
          <a:srcRect b="-4383"/>
          <a:stretch/>
        </p:blipFill>
        <p:spPr bwMode="black">
          <a:xfrm>
            <a:off x="5180012" y="3657600"/>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13"/>
          <p:cNvSpPr>
            <a:spLocks noEditPoints="1"/>
          </p:cNvSpPr>
          <p:nvPr/>
        </p:nvSpPr>
        <p:spPr bwMode="black">
          <a:xfrm>
            <a:off x="5256212" y="1828800"/>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sp>
        <p:nvSpPr>
          <p:cNvPr id="23" name="Rectangle 22"/>
          <p:cNvSpPr/>
          <p:nvPr>
            <p:custDataLst>
              <p:tags r:id="rId1"/>
            </p:custDataLst>
          </p:nvPr>
        </p:nvSpPr>
        <p:spPr bwMode="auto">
          <a:xfrm>
            <a:off x="6801179" y="1724928"/>
            <a:ext cx="3783232" cy="1666693"/>
          </a:xfrm>
          <a:prstGeom prst="rect">
            <a:avLst/>
          </a:prstGeom>
          <a:solidFill>
            <a:srgbClr val="3BBEB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1600" dirty="0" smtClean="0">
                <a:solidFill>
                  <a:schemeClr val="tx1">
                    <a:alpha val="98824"/>
                  </a:schemeClr>
                </a:solidFill>
                <a:latin typeface="Segoe UI" pitchFamily="34" charset="0"/>
                <a:ea typeface="Segoe UI" pitchFamily="34" charset="0"/>
                <a:cs typeface="Segoe UI" pitchFamily="34" charset="0"/>
              </a:rPr>
              <a:t>Talk to our Experts at the TLC</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652" y="1863907"/>
            <a:ext cx="978286" cy="975662"/>
          </a:xfrm>
          <a:prstGeom prst="rect">
            <a:avLst/>
          </a:prstGeom>
        </p:spPr>
      </p:pic>
    </p:spTree>
    <p:extLst>
      <p:ext uri="{BB962C8B-B14F-4D97-AF65-F5344CB8AC3E}">
        <p14:creationId xmlns:p14="http://schemas.microsoft.com/office/powerpoint/2010/main" val="342225509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39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9856876"/>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6017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43162854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46506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503602" y="2364155"/>
            <a:ext cx="3531251" cy="1455615"/>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Scenario capabilities </a:t>
            </a:r>
          </a:p>
        </p:txBody>
      </p:sp>
      <p:sp>
        <p:nvSpPr>
          <p:cNvPr id="2" name="Title 1"/>
          <p:cNvSpPr>
            <a:spLocks noGrp="1"/>
          </p:cNvSpPr>
          <p:nvPr>
            <p:ph type="title"/>
          </p:nvPr>
        </p:nvSpPr>
        <p:spPr>
          <a:xfrm>
            <a:off x="519112" y="228600"/>
            <a:ext cx="11149013" cy="761747"/>
          </a:xfrm>
        </p:spPr>
        <p:txBody>
          <a:bodyPr/>
          <a:lstStyle/>
          <a:p>
            <a:r>
              <a:rPr lang="en-US" dirty="0"/>
              <a:t>Windows Server capabilities </a:t>
            </a:r>
          </a:p>
        </p:txBody>
      </p:sp>
      <p:sp>
        <p:nvSpPr>
          <p:cNvPr id="6" name="Rectangle 5"/>
          <p:cNvSpPr/>
          <p:nvPr/>
        </p:nvSpPr>
        <p:spPr bwMode="auto">
          <a:xfrm>
            <a:off x="4089054" y="1537436"/>
            <a:ext cx="2482142" cy="228956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6" tIns="34293" rIns="68586" bIns="128016" numCol="1" rtlCol="0" anchor="b" anchorCtr="0" compatLnSpc="1">
            <a:prstTxWarp prst="textNoShape">
              <a:avLst/>
            </a:prstTxWarp>
          </a:bodyPr>
          <a:lstStyle/>
          <a:p>
            <a:pPr algn="ctr" defTabSz="909239" fontAlgn="base">
              <a:spcBef>
                <a:spcPct val="0"/>
              </a:spcBef>
              <a:spcAft>
                <a:spcPct val="0"/>
              </a:spcAft>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Infrastructure</a:t>
            </a:r>
          </a:p>
        </p:txBody>
      </p:sp>
      <p:sp>
        <p:nvSpPr>
          <p:cNvPr id="7" name="Rectangle 6"/>
          <p:cNvSpPr/>
          <p:nvPr/>
        </p:nvSpPr>
        <p:spPr bwMode="auto">
          <a:xfrm>
            <a:off x="6638926" y="1537436"/>
            <a:ext cx="2482142" cy="228956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6" tIns="34293" rIns="68586" bIns="128016" numCol="1" rtlCol="0" anchor="b" anchorCtr="0" compatLnSpc="1">
            <a:prstTxWarp prst="textNoShape">
              <a:avLst/>
            </a:prstTxWarp>
          </a:bodyPr>
          <a:lstStyle/>
          <a:p>
            <a:pPr algn="ctr" defTabSz="909239" fontAlgn="base">
              <a:spcBef>
                <a:spcPct val="0"/>
              </a:spcBef>
              <a:spcAft>
                <a:spcPct val="0"/>
              </a:spcAft>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 </a:t>
            </a:r>
          </a:p>
        </p:txBody>
      </p:sp>
      <p:sp>
        <p:nvSpPr>
          <p:cNvPr id="9" name="Rectangle 8"/>
          <p:cNvSpPr/>
          <p:nvPr/>
        </p:nvSpPr>
        <p:spPr bwMode="auto">
          <a:xfrm>
            <a:off x="9179027" y="1537436"/>
            <a:ext cx="2482142" cy="228956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6" tIns="34293" rIns="68586" bIns="128016" numCol="1" rtlCol="0" anchor="b" anchorCtr="0" compatLnSpc="1">
            <a:prstTxWarp prst="textNoShape">
              <a:avLst/>
            </a:prstTxWarp>
          </a:bodyPr>
          <a:lstStyle/>
          <a:p>
            <a:pPr algn="ctr" defTabSz="909239" fontAlgn="base">
              <a:spcBef>
                <a:spcPct val="0"/>
              </a:spcBef>
              <a:spcAft>
                <a:spcPct val="0"/>
              </a:spcAft>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Client </a:t>
            </a:r>
          </a:p>
        </p:txBody>
      </p:sp>
      <p:sp>
        <p:nvSpPr>
          <p:cNvPr id="14" name="Freeform 82"/>
          <p:cNvSpPr>
            <a:spLocks noEditPoints="1"/>
          </p:cNvSpPr>
          <p:nvPr/>
        </p:nvSpPr>
        <p:spPr bwMode="black">
          <a:xfrm>
            <a:off x="4689047" y="1912003"/>
            <a:ext cx="1321236" cy="1116847"/>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pic>
        <p:nvPicPr>
          <p:cNvPr id="15" name="Picture 8" descr="\\MAGNUM\Projects\Microsoft\Cloud Power FY12\Design\Icons\PNGs\Cross Platform.png"/>
          <p:cNvPicPr>
            <a:picLocks noChangeAspect="1" noChangeArrowheads="1"/>
          </p:cNvPicPr>
          <p:nvPr/>
        </p:nvPicPr>
        <p:blipFill>
          <a:blip r:embed="rId2" cstate="print">
            <a:lum bright="100000"/>
          </a:blip>
          <a:stretch>
            <a:fillRect/>
          </a:stretch>
        </p:blipFill>
        <p:spPr bwMode="auto">
          <a:xfrm>
            <a:off x="6987331" y="1515253"/>
            <a:ext cx="1828800" cy="1828800"/>
          </a:xfrm>
          <a:prstGeom prst="rect">
            <a:avLst/>
          </a:prstGeom>
          <a:noFill/>
        </p:spPr>
      </p:pic>
      <p:pic>
        <p:nvPicPr>
          <p:cNvPr id="16" name="Picture 6" descr="\\MAGNUM\Projects\Microsoft\Cloud Power FY12\Design\ICONS_PNG\Professionals.png"/>
          <p:cNvPicPr>
            <a:picLocks noChangeAspect="1" noChangeArrowheads="1"/>
          </p:cNvPicPr>
          <p:nvPr/>
        </p:nvPicPr>
        <p:blipFill>
          <a:blip r:embed="rId3" cstate="print">
            <a:lum bright="100000"/>
          </a:blip>
          <a:srcRect/>
          <a:stretch>
            <a:fillRect/>
          </a:stretch>
        </p:blipFill>
        <p:spPr bwMode="auto">
          <a:xfrm>
            <a:off x="9788799" y="1799287"/>
            <a:ext cx="1299722" cy="1299722"/>
          </a:xfrm>
          <a:prstGeom prst="rect">
            <a:avLst/>
          </a:prstGeom>
          <a:noFill/>
        </p:spPr>
      </p:pic>
      <p:sp>
        <p:nvSpPr>
          <p:cNvPr id="17" name="Rectangle 16"/>
          <p:cNvSpPr/>
          <p:nvPr/>
        </p:nvSpPr>
        <p:spPr bwMode="auto">
          <a:xfrm>
            <a:off x="4089054" y="3891821"/>
            <a:ext cx="2482142" cy="924411"/>
          </a:xfrm>
          <a:prstGeom prst="rect">
            <a:avLst/>
          </a:prstGeom>
          <a:solidFill>
            <a:schemeClr val="accent1"/>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 </a:t>
            </a:r>
          </a:p>
        </p:txBody>
      </p:sp>
      <p:sp>
        <p:nvSpPr>
          <p:cNvPr id="18" name="Rectangle 17"/>
          <p:cNvSpPr/>
          <p:nvPr/>
        </p:nvSpPr>
        <p:spPr bwMode="auto">
          <a:xfrm>
            <a:off x="6638926" y="3891821"/>
            <a:ext cx="2482142" cy="924411"/>
          </a:xfrm>
          <a:prstGeom prst="rect">
            <a:avLst/>
          </a:prstGeom>
          <a:solidFill>
            <a:schemeClr val="accent2"/>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Storage </a:t>
            </a:r>
          </a:p>
        </p:txBody>
      </p:sp>
      <p:sp>
        <p:nvSpPr>
          <p:cNvPr id="19" name="Rectangle 18"/>
          <p:cNvSpPr/>
          <p:nvPr/>
        </p:nvSpPr>
        <p:spPr bwMode="auto">
          <a:xfrm>
            <a:off x="9179027" y="3891821"/>
            <a:ext cx="2482142" cy="924411"/>
          </a:xfrm>
          <a:prstGeom prst="rect">
            <a:avLst/>
          </a:prstGeom>
          <a:solidFill>
            <a:schemeClr val="accent3"/>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Web and application platform</a:t>
            </a:r>
          </a:p>
        </p:txBody>
      </p:sp>
      <p:sp>
        <p:nvSpPr>
          <p:cNvPr id="20" name="Rectangle 19"/>
          <p:cNvSpPr/>
          <p:nvPr/>
        </p:nvSpPr>
        <p:spPr bwMode="auto">
          <a:xfrm>
            <a:off x="6010028" y="4888283"/>
            <a:ext cx="1818026" cy="924411"/>
          </a:xfrm>
          <a:prstGeom prst="rect">
            <a:avLst/>
          </a:prstGeom>
          <a:solidFill>
            <a:schemeClr val="accent2"/>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Management </a:t>
            </a:r>
            <a:b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and automation </a:t>
            </a:r>
          </a:p>
        </p:txBody>
      </p:sp>
      <p:sp>
        <p:nvSpPr>
          <p:cNvPr id="21" name="Rectangle 20"/>
          <p:cNvSpPr/>
          <p:nvPr/>
        </p:nvSpPr>
        <p:spPr bwMode="auto">
          <a:xfrm>
            <a:off x="7888839" y="4888283"/>
            <a:ext cx="1855772" cy="924411"/>
          </a:xfrm>
          <a:prstGeom prst="rect">
            <a:avLst/>
          </a:prstGeom>
          <a:solidFill>
            <a:schemeClr val="accent5"/>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VDI </a:t>
            </a:r>
          </a:p>
        </p:txBody>
      </p:sp>
      <p:sp>
        <p:nvSpPr>
          <p:cNvPr id="22" name="Rectangle 21"/>
          <p:cNvSpPr/>
          <p:nvPr/>
        </p:nvSpPr>
        <p:spPr bwMode="auto">
          <a:xfrm>
            <a:off x="9805396" y="4888283"/>
            <a:ext cx="1855772" cy="924411"/>
          </a:xfrm>
          <a:prstGeom prst="rect">
            <a:avLst/>
          </a:prstGeom>
          <a:solidFill>
            <a:schemeClr val="accent5"/>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Identity and access</a:t>
            </a:r>
          </a:p>
        </p:txBody>
      </p:sp>
      <p:sp>
        <p:nvSpPr>
          <p:cNvPr id="23" name="Rectangle 22"/>
          <p:cNvSpPr/>
          <p:nvPr/>
        </p:nvSpPr>
        <p:spPr bwMode="auto">
          <a:xfrm>
            <a:off x="4093471" y="4888283"/>
            <a:ext cx="1855772" cy="924411"/>
          </a:xfrm>
          <a:prstGeom prst="rect">
            <a:avLst/>
          </a:prstGeom>
          <a:solidFill>
            <a:schemeClr val="accent2"/>
          </a:solidFill>
          <a:ln w="9525">
            <a:noFill/>
            <a:miter lim="800000"/>
            <a:headEnd/>
            <a:tailEnd/>
          </a:ln>
        </p:spPr>
        <p:txBody>
          <a:bodyPr wrap="square" lIns="182880" bIns="91440" anchor="b" anchorCtr="0"/>
          <a:lstStyle/>
          <a:p>
            <a:pPr defTabSz="914099"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Networking </a:t>
            </a:r>
          </a:p>
        </p:txBody>
      </p:sp>
      <p:sp>
        <p:nvSpPr>
          <p:cNvPr id="25" name="Rectangle 24"/>
          <p:cNvSpPr/>
          <p:nvPr/>
        </p:nvSpPr>
        <p:spPr bwMode="auto">
          <a:xfrm>
            <a:off x="503602" y="3888155"/>
            <a:ext cx="3531251" cy="1455615"/>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Technical capabilities </a:t>
            </a:r>
          </a:p>
        </p:txBody>
      </p:sp>
      <p:sp>
        <p:nvSpPr>
          <p:cNvPr id="31" name="Freeform 9"/>
          <p:cNvSpPr>
            <a:spLocks noEditPoints="1"/>
          </p:cNvSpPr>
          <p:nvPr/>
        </p:nvSpPr>
        <p:spPr bwMode="black">
          <a:xfrm>
            <a:off x="3395717" y="2535951"/>
            <a:ext cx="492592" cy="49459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noEditPoints="1"/>
          </p:cNvSpPr>
          <p:nvPr/>
        </p:nvSpPr>
        <p:spPr bwMode="black">
          <a:xfrm>
            <a:off x="3395717" y="4069720"/>
            <a:ext cx="492592" cy="49459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57635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Server Virtualization</a:t>
            </a:r>
          </a:p>
        </p:txBody>
      </p:sp>
    </p:spTree>
    <p:extLst>
      <p:ext uri="{BB962C8B-B14F-4D97-AF65-F5344CB8AC3E}">
        <p14:creationId xmlns:p14="http://schemas.microsoft.com/office/powerpoint/2010/main" val="2022797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6205" y="4479953"/>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Hardware offloading</a:t>
              </a:r>
            </a:p>
          </p:txBody>
        </p:sp>
        <p:sp>
          <p:nvSpPr>
            <p:cNvPr id="105" name="Oval 104"/>
            <p:cNvSpPr/>
            <p:nvPr/>
          </p:nvSpPr>
          <p:spPr bwMode="auto">
            <a:xfrm>
              <a:off x="2111813"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6</a:t>
              </a:r>
            </a:p>
          </p:txBody>
        </p:sp>
      </p:grpSp>
      <p:grpSp>
        <p:nvGrpSpPr>
          <p:cNvPr id="10" name="Group 9"/>
          <p:cNvGrpSpPr/>
          <p:nvPr/>
        </p:nvGrpSpPr>
        <p:grpSpPr>
          <a:xfrm>
            <a:off x="2764800" y="4479953"/>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Virtual Fibre Channel</a:t>
              </a:r>
            </a:p>
          </p:txBody>
        </p:sp>
        <p:sp>
          <p:nvSpPr>
            <p:cNvPr id="106" name="Oval 105"/>
            <p:cNvSpPr/>
            <p:nvPr/>
          </p:nvSpPr>
          <p:spPr bwMode="auto">
            <a:xfrm>
              <a:off x="4378365"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7</a:t>
              </a:r>
            </a:p>
          </p:txBody>
        </p:sp>
      </p:grpSp>
      <p:grpSp>
        <p:nvGrpSpPr>
          <p:cNvPr id="12" name="Group 11"/>
          <p:cNvGrpSpPr/>
          <p:nvPr/>
        </p:nvGrpSpPr>
        <p:grpSpPr>
          <a:xfrm>
            <a:off x="5023395" y="4479953"/>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Guest NUMA support</a:t>
              </a:r>
            </a:p>
          </p:txBody>
        </p:sp>
        <p:sp>
          <p:nvSpPr>
            <p:cNvPr id="107" name="Oval 106"/>
            <p:cNvSpPr/>
            <p:nvPr/>
          </p:nvSpPr>
          <p:spPr bwMode="auto">
            <a:xfrm>
              <a:off x="6644917"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8</a:t>
              </a:r>
            </a:p>
          </p:txBody>
        </p:sp>
      </p:grpSp>
      <p:grpSp>
        <p:nvGrpSpPr>
          <p:cNvPr id="13" name="Group 12"/>
          <p:cNvGrpSpPr/>
          <p:nvPr/>
        </p:nvGrpSpPr>
        <p:grpSpPr>
          <a:xfrm>
            <a:off x="7281990" y="4479953"/>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Runtime memory configuration</a:t>
              </a:r>
            </a:p>
          </p:txBody>
        </p:sp>
        <p:sp>
          <p:nvSpPr>
            <p:cNvPr id="108" name="Oval 107"/>
            <p:cNvSpPr/>
            <p:nvPr/>
          </p:nvSpPr>
          <p:spPr bwMode="auto">
            <a:xfrm>
              <a:off x="8911469"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9</a:t>
              </a:r>
            </a:p>
          </p:txBody>
        </p:sp>
      </p:grpSp>
      <p:grpSp>
        <p:nvGrpSpPr>
          <p:cNvPr id="14" name="Group 13"/>
          <p:cNvGrpSpPr/>
          <p:nvPr/>
        </p:nvGrpSpPr>
        <p:grpSpPr>
          <a:xfrm>
            <a:off x="9540584" y="4479953"/>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Hyper-V network switch</a:t>
              </a:r>
            </a:p>
          </p:txBody>
        </p:sp>
        <p:sp>
          <p:nvSpPr>
            <p:cNvPr id="109" name="Oval 108"/>
            <p:cNvSpPr/>
            <p:nvPr/>
          </p:nvSpPr>
          <p:spPr bwMode="auto">
            <a:xfrm>
              <a:off x="11178022" y="4639505"/>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10</a:t>
              </a:r>
            </a:p>
          </p:txBody>
        </p:sp>
      </p:grpSp>
      <p:grpSp>
        <p:nvGrpSpPr>
          <p:cNvPr id="3" name="Group 2"/>
          <p:cNvGrpSpPr/>
          <p:nvPr/>
        </p:nvGrpSpPr>
        <p:grpSpPr>
          <a:xfrm>
            <a:off x="506205" y="2877800"/>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Hyper-V Network Virtualization</a:t>
              </a:r>
            </a:p>
          </p:txBody>
        </p:sp>
        <p:sp>
          <p:nvSpPr>
            <p:cNvPr id="77" name="Oval 76"/>
            <p:cNvSpPr/>
            <p:nvPr/>
          </p:nvSpPr>
          <p:spPr bwMode="auto">
            <a:xfrm>
              <a:off x="2111813"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1</a:t>
              </a:r>
            </a:p>
          </p:txBody>
        </p:sp>
      </p:grpSp>
      <p:sp>
        <p:nvSpPr>
          <p:cNvPr id="63" name="Rectangle 37"/>
          <p:cNvSpPr>
            <a:spLocks noChangeArrowheads="1"/>
          </p:cNvSpPr>
          <p:nvPr/>
        </p:nvSpPr>
        <p:spPr bwMode="auto">
          <a:xfrm>
            <a:off x="514313" y="1001569"/>
            <a:ext cx="1281905" cy="1289304"/>
          </a:xfrm>
          <a:prstGeom prst="rect">
            <a:avLst/>
          </a:prstGeom>
          <a:solidFill>
            <a:schemeClr val="accent1"/>
          </a:solidFill>
          <a:ln w="9525">
            <a:noFill/>
            <a:miter lim="800000"/>
            <a:headEnd/>
            <a:tailEnd/>
          </a:ln>
        </p:spPr>
        <p:txBody>
          <a:bodyPr wrap="none" lIns="76144" tIns="38069" rIns="76144" bIns="38069" anchor="ctr"/>
          <a:lstStyle/>
          <a:p>
            <a:endParaRPr lang="en-US" dirty="0"/>
          </a:p>
        </p:txBody>
      </p:sp>
      <p:sp>
        <p:nvSpPr>
          <p:cNvPr id="69" name="Rectangle 37"/>
          <p:cNvSpPr>
            <a:spLocks noChangeArrowheads="1"/>
          </p:cNvSpPr>
          <p:nvPr/>
        </p:nvSpPr>
        <p:spPr bwMode="auto">
          <a:xfrm>
            <a:off x="1887745" y="1005223"/>
            <a:ext cx="9786954" cy="1280777"/>
          </a:xfrm>
          <a:prstGeom prst="rect">
            <a:avLst/>
          </a:prstGeom>
          <a:solidFill>
            <a:schemeClr val="bg1"/>
          </a:solidFill>
        </p:spPr>
        <p:txBody>
          <a:bodyPr wrap="square" lIns="182880" tIns="0" rIns="182880" bIns="91440" anchor="b">
            <a:noAutofit/>
          </a:bodyPr>
          <a:lstStyle/>
          <a:p>
            <a:pPr>
              <a:lnSpc>
                <a:spcPct val="90000"/>
              </a:lnSpc>
            </a:pPr>
            <a:endParaRPr lang="en-US" spc="-50" dirty="0">
              <a:gradFill>
                <a:gsLst>
                  <a:gs pos="2917">
                    <a:schemeClr val="tx1"/>
                  </a:gs>
                  <a:gs pos="30000">
                    <a:schemeClr val="tx1"/>
                  </a:gs>
                </a:gsLst>
                <a:lin ang="5400000" scaled="0"/>
              </a:gradFill>
            </a:endParaRPr>
          </a:p>
        </p:txBody>
      </p:sp>
      <p:pic>
        <p:nvPicPr>
          <p:cNvPr id="66" name="Picture 25" descr="cloud-and-building"/>
          <p:cNvPicPr>
            <a:picLocks noChangeAspect="1" noChangeArrowheads="1"/>
          </p:cNvPicPr>
          <p:nvPr/>
        </p:nvPicPr>
        <p:blipFill>
          <a:blip r:embed="rId3" cstate="email"/>
          <a:srcRect/>
          <a:stretch>
            <a:fillRect/>
          </a:stretch>
        </p:blipFill>
        <p:spPr bwMode="auto">
          <a:xfrm>
            <a:off x="522090" y="1214033"/>
            <a:ext cx="1193700" cy="788660"/>
          </a:xfrm>
          <a:prstGeom prst="rect">
            <a:avLst/>
          </a:prstGeom>
          <a:noFill/>
          <a:ln w="9525">
            <a:noFill/>
            <a:miter lim="800000"/>
            <a:headEnd/>
            <a:tailEnd/>
          </a:ln>
        </p:spPr>
      </p:pic>
      <p:sp>
        <p:nvSpPr>
          <p:cNvPr id="70" name="Rectangle 69"/>
          <p:cNvSpPr/>
          <p:nvPr/>
        </p:nvSpPr>
        <p:spPr bwMode="auto">
          <a:xfrm>
            <a:off x="506206" y="2397176"/>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pc="-50" dirty="0">
                <a:gradFill>
                  <a:gsLst>
                    <a:gs pos="0">
                      <a:schemeClr val="bg1"/>
                    </a:gs>
                    <a:gs pos="100000">
                      <a:schemeClr val="bg1"/>
                    </a:gs>
                  </a:gsLst>
                  <a:lin ang="5400000" scaled="0"/>
                </a:gradFill>
                <a:latin typeface="+mj-lt"/>
              </a:rPr>
              <a:t>TOP FEATURES OF SERVER </a:t>
            </a:r>
            <a:r>
              <a:rPr lang="en-US" spc="-50" dirty="0" smtClean="0">
                <a:gradFill>
                  <a:gsLst>
                    <a:gs pos="0">
                      <a:schemeClr val="bg1"/>
                    </a:gs>
                    <a:gs pos="100000">
                      <a:schemeClr val="bg1"/>
                    </a:gs>
                  </a:gsLst>
                  <a:lin ang="5400000" scaled="0"/>
                </a:gradFill>
                <a:latin typeface="+mj-lt"/>
              </a:rPr>
              <a:t>VIRTUALIZATION TO MEET CUSTOMER CHALLENGES</a:t>
            </a:r>
            <a:endParaRPr lang="en-US" spc="-50" dirty="0">
              <a:gradFill>
                <a:gsLst>
                  <a:gs pos="0">
                    <a:schemeClr val="bg1"/>
                  </a:gs>
                  <a:gs pos="100000">
                    <a:schemeClr val="bg1"/>
                  </a:gs>
                </a:gsLst>
                <a:lin ang="5400000" scaled="0"/>
              </a:gradFill>
              <a:latin typeface="+mj-lt"/>
            </a:endParaRPr>
          </a:p>
        </p:txBody>
      </p:sp>
      <p:sp>
        <p:nvSpPr>
          <p:cNvPr id="2" name="Title 1"/>
          <p:cNvSpPr>
            <a:spLocks noGrp="1"/>
          </p:cNvSpPr>
          <p:nvPr>
            <p:ph type="title"/>
          </p:nvPr>
        </p:nvSpPr>
        <p:spPr/>
        <p:txBody>
          <a:bodyPr/>
          <a:lstStyle/>
          <a:p>
            <a:r>
              <a:rPr lang="en-US" dirty="0" smtClean="0"/>
              <a:t>Server virtualization</a:t>
            </a:r>
            <a:endParaRPr lang="en-US" dirty="0"/>
          </a:p>
        </p:txBody>
      </p:sp>
      <p:sp>
        <p:nvSpPr>
          <p:cNvPr id="11" name="TextBox 10"/>
          <p:cNvSpPr txBox="1"/>
          <p:nvPr/>
        </p:nvSpPr>
        <p:spPr>
          <a:xfrm>
            <a:off x="2159086" y="1328613"/>
            <a:ext cx="2080930" cy="447302"/>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Complete virtualization </a:t>
            </a:r>
            <a:r>
              <a:rPr lang="en-US" sz="1600" spc="-50" dirty="0" smtClean="0">
                <a:gradFill>
                  <a:gsLst>
                    <a:gs pos="2917">
                      <a:schemeClr val="tx1"/>
                    </a:gs>
                    <a:gs pos="30000">
                      <a:schemeClr val="tx1"/>
                    </a:gs>
                  </a:gsLst>
                  <a:lin ang="5400000" scaled="0"/>
                </a:gradFill>
              </a:rPr>
              <a:t>platform</a:t>
            </a:r>
            <a:endParaRPr lang="en-US" sz="1600" spc="-50" dirty="0">
              <a:gradFill>
                <a:gsLst>
                  <a:gs pos="2917">
                    <a:schemeClr val="tx1"/>
                  </a:gs>
                  <a:gs pos="30000">
                    <a:schemeClr val="tx1"/>
                  </a:gs>
                </a:gsLst>
                <a:lin ang="5400000" scaled="0"/>
              </a:gradFill>
            </a:endParaRPr>
          </a:p>
        </p:txBody>
      </p:sp>
      <p:sp>
        <p:nvSpPr>
          <p:cNvPr id="71" name="TextBox 70"/>
          <p:cNvSpPr txBox="1"/>
          <p:nvPr/>
        </p:nvSpPr>
        <p:spPr>
          <a:xfrm>
            <a:off x="4542877" y="1338382"/>
            <a:ext cx="1953924" cy="447302"/>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Increased scalability and </a:t>
            </a:r>
            <a:r>
              <a:rPr lang="en-US" dirty="0" smtClean="0"/>
              <a:t>performance</a:t>
            </a:r>
            <a:endParaRPr lang="en-US" dirty="0"/>
          </a:p>
        </p:txBody>
      </p:sp>
      <p:sp>
        <p:nvSpPr>
          <p:cNvPr id="72" name="TextBox 71"/>
          <p:cNvSpPr txBox="1"/>
          <p:nvPr/>
        </p:nvSpPr>
        <p:spPr>
          <a:xfrm>
            <a:off x="6887584" y="1328613"/>
            <a:ext cx="2032082" cy="668901"/>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Elastic and flexible—from the datacenter to the cloud</a:t>
            </a:r>
          </a:p>
        </p:txBody>
      </p:sp>
      <p:grpSp>
        <p:nvGrpSpPr>
          <p:cNvPr id="4" name="Group 3"/>
          <p:cNvGrpSpPr/>
          <p:nvPr/>
        </p:nvGrpSpPr>
        <p:grpSpPr>
          <a:xfrm>
            <a:off x="2754409" y="2877800"/>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Shared-nothing live migration</a:t>
              </a:r>
            </a:p>
          </p:txBody>
        </p:sp>
        <p:sp>
          <p:nvSpPr>
            <p:cNvPr id="95" name="Oval 94"/>
            <p:cNvSpPr/>
            <p:nvPr/>
          </p:nvSpPr>
          <p:spPr bwMode="auto">
            <a:xfrm>
              <a:off x="4378365"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2</a:t>
              </a:r>
            </a:p>
          </p:txBody>
        </p:sp>
      </p:grpSp>
      <p:grpSp>
        <p:nvGrpSpPr>
          <p:cNvPr id="5" name="Group 4"/>
          <p:cNvGrpSpPr/>
          <p:nvPr/>
        </p:nvGrpSpPr>
        <p:grpSpPr>
          <a:xfrm>
            <a:off x="5023395" y="2877800"/>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Massive scale</a:t>
              </a:r>
            </a:p>
          </p:txBody>
        </p:sp>
        <p:sp>
          <p:nvSpPr>
            <p:cNvPr id="97" name="Oval 96"/>
            <p:cNvSpPr/>
            <p:nvPr/>
          </p:nvSpPr>
          <p:spPr bwMode="auto">
            <a:xfrm>
              <a:off x="6644917"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3</a:t>
              </a:r>
            </a:p>
          </p:txBody>
        </p:sp>
      </p:grpSp>
      <p:grpSp>
        <p:nvGrpSpPr>
          <p:cNvPr id="7" name="Group 6"/>
          <p:cNvGrpSpPr/>
          <p:nvPr/>
        </p:nvGrpSpPr>
        <p:grpSpPr>
          <a:xfrm>
            <a:off x="7281990" y="2877800"/>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Cluster enhancements</a:t>
              </a:r>
            </a:p>
          </p:txBody>
        </p:sp>
        <p:sp>
          <p:nvSpPr>
            <p:cNvPr id="98" name="Oval 97"/>
            <p:cNvSpPr/>
            <p:nvPr/>
          </p:nvSpPr>
          <p:spPr bwMode="auto">
            <a:xfrm>
              <a:off x="8911469"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4</a:t>
              </a:r>
            </a:p>
          </p:txBody>
        </p:sp>
      </p:grpSp>
      <p:grpSp>
        <p:nvGrpSpPr>
          <p:cNvPr id="8" name="Group 7"/>
          <p:cNvGrpSpPr/>
          <p:nvPr/>
        </p:nvGrpSpPr>
        <p:grpSpPr>
          <a:xfrm>
            <a:off x="9540584" y="2877800"/>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chemeClr val="accent1"/>
            </a:solidFill>
            <a:ln w="9525">
              <a:noFill/>
              <a:miter lim="800000"/>
              <a:headEnd/>
              <a:tailEnd/>
            </a:ln>
          </p:spPr>
          <p:txBody>
            <a:bodyPr wrap="square" rIns="457200" bIns="91440" anchor="b" anchorCtr="0"/>
            <a:lstStyle/>
            <a:p>
              <a:pPr>
                <a:spcAft>
                  <a:spcPts val="300"/>
                </a:spcAft>
              </a:pPr>
              <a:r>
                <a:rPr lang="en-US" sz="1400" dirty="0"/>
                <a:t>Hyper-V Replica</a:t>
              </a:r>
            </a:p>
          </p:txBody>
        </p:sp>
        <p:sp>
          <p:nvSpPr>
            <p:cNvPr id="99" name="Oval 98"/>
            <p:cNvSpPr/>
            <p:nvPr/>
          </p:nvSpPr>
          <p:spPr bwMode="auto">
            <a:xfrm>
              <a:off x="11178022" y="3037352"/>
              <a:ext cx="359998" cy="359998"/>
            </a:xfrm>
            <a:prstGeom prst="ellipse">
              <a:avLst/>
            </a:prstGeom>
            <a:noFill/>
            <a:ln w="19050" cmpd="sng">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smtClean="0">
                  <a:solidFill>
                    <a:schemeClr val="tx1"/>
                  </a:solidFill>
                </a:rPr>
                <a:t>5</a:t>
              </a:r>
            </a:p>
          </p:txBody>
        </p:sp>
      </p:grpSp>
    </p:spTree>
    <p:extLst>
      <p:ext uri="{BB962C8B-B14F-4D97-AF65-F5344CB8AC3E}">
        <p14:creationId xmlns:p14="http://schemas.microsoft.com/office/powerpoint/2010/main" val="40099181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84"/>
          <p:cNvGraphicFramePr>
            <a:graphicFrameLocks noGrp="1"/>
          </p:cNvGraphicFramePr>
          <p:nvPr>
            <p:extLst>
              <p:ext uri="{D42A27DB-BD31-4B8C-83A1-F6EECF244321}">
                <p14:modId xmlns:p14="http://schemas.microsoft.com/office/powerpoint/2010/main" val="2351571934"/>
              </p:ext>
            </p:extLst>
          </p:nvPr>
        </p:nvGraphicFramePr>
        <p:xfrm>
          <a:off x="517791" y="1149733"/>
          <a:ext cx="11147138" cy="4958607"/>
        </p:xfrm>
        <a:graphic>
          <a:graphicData uri="http://schemas.openxmlformats.org/drawingml/2006/table">
            <a:tbl>
              <a:tblPr>
                <a:tableStyleId>{3C2FFA5D-87B4-456A-9821-1D502468CF0F}</a:tableStyleId>
              </a:tblPr>
              <a:tblGrid>
                <a:gridCol w="1543599"/>
                <a:gridCol w="3840078"/>
                <a:gridCol w="1989370"/>
                <a:gridCol w="1989370"/>
                <a:gridCol w="1784721"/>
              </a:tblGrid>
              <a:tr h="40205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System</a:t>
                      </a:r>
                      <a:endParaRPr kumimoji="0" lang="en-US" sz="18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marB="137160" anchor="b"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Resource</a:t>
                      </a:r>
                      <a:endParaRPr kumimoji="0" lang="en-US" sz="16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marB="13716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Maximum number</a:t>
                      </a:r>
                      <a:endParaRPr kumimoji="0" lang="en-US" sz="16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Improvement factor</a:t>
                      </a:r>
                      <a:endParaRPr kumimoji="0" lang="en-US" sz="16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marB="137160" anchor="b" horzOverflow="overflow"/>
                </a:tc>
              </a:tr>
              <a:tr h="402057">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Windows 2008 R2</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Windows Server 2012</a:t>
                      </a:r>
                      <a:endParaRPr kumimoji="0" lang="en-US" sz="1400" b="1" i="0" u="none" strike="noStrike" cap="none" normalizeH="0" baseline="30000" dirty="0" smtClean="0">
                        <a:ln>
                          <a:noFill/>
                        </a:ln>
                        <a:solidFill>
                          <a:schemeClr val="bg1"/>
                        </a:solidFill>
                        <a:effectLst/>
                        <a:latin typeface="Segoe UI" pitchFamily="34" charset="0"/>
                        <a:cs typeface="Arial" pitchFamily="34" charset="0"/>
                      </a:endParaRPr>
                    </a:p>
                  </a:txBody>
                  <a:tcPr marL="121888" marR="121888" anchor="ctr" horzOverflow="overflow"/>
                </a:tc>
                <a:tc vMerge="1">
                  <a:txBody>
                    <a:bodyPr/>
                    <a:lstStyle/>
                    <a:p>
                      <a:endParaRPr lang="en-US"/>
                    </a:p>
                  </a:txBody>
                  <a:tcPr/>
                </a:tc>
              </a:tr>
              <a:tr h="44871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Host</a:t>
                      </a:r>
                      <a:endParaRPr kumimoji="0" lang="en-US" sz="18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marB="13716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Logical processors on hardware</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64</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320</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5×</a:t>
                      </a:r>
                      <a:endParaRPr kumimoji="0" lang="en-US" sz="20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r>
              <a:tr h="448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Physical memory </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1 TB</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4 TB</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4×</a:t>
                      </a:r>
                      <a:endParaRPr kumimoji="0" lang="en-US" sz="20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r>
              <a:tr h="448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Virtual processors per host</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512</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1,024</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2×</a:t>
                      </a:r>
                      <a:endParaRPr kumimoji="0" lang="en-US" sz="20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r>
              <a:tr h="44871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Virtual machine</a:t>
                      </a:r>
                      <a:endParaRPr kumimoji="0" lang="en-US" sz="18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marB="13716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Virtual processors per virtual machine</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4</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64</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16×</a:t>
                      </a:r>
                      <a:endParaRPr kumimoji="0" lang="en-US" sz="20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r>
              <a:tr h="448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Memory per virtual machine</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64 GB</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1 TB</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16×</a:t>
                      </a:r>
                      <a:endParaRPr kumimoji="0" lang="en-US" sz="20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r>
              <a:tr h="448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Active virtual machines</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384</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1,024</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smtClean="0">
                          <a:ln>
                            <a:noFill/>
                          </a:ln>
                          <a:solidFill>
                            <a:schemeClr val="bg1"/>
                          </a:solidFill>
                          <a:effectLst/>
                        </a:rPr>
                        <a:t>2.7×</a:t>
                      </a:r>
                      <a:endParaRPr kumimoji="0" lang="en-US" sz="20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r>
              <a:tr h="44871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accent2"/>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Virtual disk size</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2 TB</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64 TB</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normalizeH="0" baseline="0" dirty="0" smtClean="0">
                          <a:ln>
                            <a:noFill/>
                          </a:ln>
                          <a:solidFill>
                            <a:schemeClr val="bg1"/>
                          </a:solidFill>
                          <a:effectLst/>
                        </a:rPr>
                        <a:t>32×</a:t>
                      </a:r>
                      <a:endParaRPr kumimoji="0" lang="en-US" sz="20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r>
              <a:tr h="44871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Cluster</a:t>
                      </a:r>
                      <a:endParaRPr kumimoji="0" lang="en-US" sz="18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marB="13716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Nodes</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16</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chemeClr val="bg1"/>
                          </a:solidFill>
                          <a:effectLst/>
                        </a:rPr>
                        <a:t>64</a:t>
                      </a:r>
                      <a:endParaRPr kumimoji="0" lang="en-US" sz="14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smtClean="0">
                          <a:ln>
                            <a:noFill/>
                          </a:ln>
                          <a:solidFill>
                            <a:schemeClr val="bg1"/>
                          </a:solidFill>
                          <a:effectLst/>
                        </a:rPr>
                        <a:t>4×</a:t>
                      </a:r>
                      <a:endParaRPr kumimoji="0" lang="en-US" sz="2000" b="1" u="none" strike="noStrike" kern="1200" cap="none" normalizeH="0" baseline="0" dirty="0" smtClean="0">
                        <a:ln>
                          <a:noFill/>
                        </a:ln>
                        <a:solidFill>
                          <a:schemeClr val="bg1"/>
                        </a:solidFill>
                        <a:effectLst/>
                        <a:latin typeface="+mn-lt"/>
                        <a:ea typeface="+mn-ea"/>
                        <a:cs typeface="+mn-cs"/>
                      </a:endParaRPr>
                    </a:p>
                  </a:txBody>
                  <a:tcPr marL="121888" marR="121888" anchor="ctr" horzOverflow="overflow"/>
                </a:tc>
              </a:tr>
              <a:tr h="448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Virtual machines</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1,000</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rPr>
                        <a:t>4,000</a:t>
                      </a:r>
                      <a:endParaRPr kumimoji="0" lang="en-US" sz="14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rPr>
                        <a:t>4×</a:t>
                      </a:r>
                      <a:endParaRPr kumimoji="0" lang="en-US" sz="2000" b="1" i="0" u="none" strike="noStrike" cap="none" normalizeH="0" baseline="0" dirty="0" smtClean="0">
                        <a:ln>
                          <a:noFill/>
                        </a:ln>
                        <a:solidFill>
                          <a:schemeClr val="bg1"/>
                        </a:solidFill>
                        <a:effectLst/>
                        <a:latin typeface="Segoe UI" pitchFamily="34" charset="0"/>
                        <a:cs typeface="Arial" pitchFamily="34" charset="0"/>
                      </a:endParaRPr>
                    </a:p>
                  </a:txBody>
                  <a:tcPr marL="121888" marR="121888" anchor="ctr" horzOverflow="overflow"/>
                </a:tc>
              </a:tr>
            </a:tbl>
          </a:graphicData>
        </a:graphic>
      </p:graphicFrame>
      <p:sp>
        <p:nvSpPr>
          <p:cNvPr id="4" name="Title 3"/>
          <p:cNvSpPr>
            <a:spLocks noGrp="1"/>
          </p:cNvSpPr>
          <p:nvPr>
            <p:ph type="title"/>
          </p:nvPr>
        </p:nvSpPr>
        <p:spPr/>
        <p:txBody>
          <a:bodyPr/>
          <a:lstStyle/>
          <a:p>
            <a:r>
              <a:rPr lang="en-US" b="1" dirty="0" smtClean="0"/>
              <a:t>Scale enhancements</a:t>
            </a:r>
            <a:endParaRPr lang="en-US" b="1" dirty="0"/>
          </a:p>
        </p:txBody>
      </p:sp>
    </p:spTree>
    <p:custDataLst>
      <p:tags r:id="rId1"/>
    </p:custDataLst>
    <p:extLst>
      <p:ext uri="{BB962C8B-B14F-4D97-AF65-F5344CB8AC3E}">
        <p14:creationId xmlns:p14="http://schemas.microsoft.com/office/powerpoint/2010/main" val="13093628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Management </a:t>
            </a:r>
            <a:r>
              <a:rPr lang="en-US" sz="4800" dirty="0" smtClean="0"/>
              <a:t>and </a:t>
            </a:r>
            <a:r>
              <a:rPr lang="en-US" sz="4800" dirty="0"/>
              <a:t>Automation</a:t>
            </a:r>
          </a:p>
        </p:txBody>
      </p:sp>
    </p:spTree>
    <p:extLst>
      <p:ext uri="{BB962C8B-B14F-4D97-AF65-F5344CB8AC3E}">
        <p14:creationId xmlns:p14="http://schemas.microsoft.com/office/powerpoint/2010/main" val="4113470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7"/>
          <p:cNvSpPr>
            <a:spLocks noChangeArrowheads="1"/>
          </p:cNvSpPr>
          <p:nvPr/>
        </p:nvSpPr>
        <p:spPr bwMode="auto">
          <a:xfrm>
            <a:off x="514313" y="1118797"/>
            <a:ext cx="1281905" cy="1289304"/>
          </a:xfrm>
          <a:prstGeom prst="rect">
            <a:avLst/>
          </a:prstGeom>
          <a:solidFill>
            <a:srgbClr val="7FBA00"/>
          </a:solidFill>
          <a:ln w="9525">
            <a:noFill/>
            <a:miter lim="800000"/>
            <a:headEnd/>
            <a:tailEnd/>
          </a:ln>
        </p:spPr>
        <p:txBody>
          <a:bodyPr wrap="none" lIns="76144" tIns="38069" rIns="76144" bIns="38069" anchor="ctr"/>
          <a:lstStyle/>
          <a:p>
            <a:endParaRPr lang="en-US" dirty="0"/>
          </a:p>
        </p:txBody>
      </p:sp>
      <p:sp>
        <p:nvSpPr>
          <p:cNvPr id="69" name="Rectangle 37"/>
          <p:cNvSpPr>
            <a:spLocks noChangeArrowheads="1"/>
          </p:cNvSpPr>
          <p:nvPr/>
        </p:nvSpPr>
        <p:spPr bwMode="auto">
          <a:xfrm>
            <a:off x="1887745" y="1122451"/>
            <a:ext cx="9786954" cy="1280777"/>
          </a:xfrm>
          <a:prstGeom prst="rect">
            <a:avLst/>
          </a:prstGeom>
          <a:solidFill>
            <a:schemeClr val="bg1"/>
          </a:solidFill>
        </p:spPr>
        <p:txBody>
          <a:bodyPr wrap="square" lIns="182880" tIns="0" rIns="182880" bIns="91440" anchor="b">
            <a:noAutofit/>
          </a:bodyPr>
          <a:lstStyle/>
          <a:p>
            <a:pPr>
              <a:lnSpc>
                <a:spcPct val="90000"/>
              </a:lnSpc>
            </a:pPr>
            <a:endParaRPr lang="en-US" spc="-50" dirty="0">
              <a:gradFill>
                <a:gsLst>
                  <a:gs pos="2917">
                    <a:schemeClr val="tx1"/>
                  </a:gs>
                  <a:gs pos="30000">
                    <a:schemeClr val="tx1"/>
                  </a:gs>
                </a:gsLst>
                <a:lin ang="5400000" scaled="0"/>
              </a:gradFill>
            </a:endParaRPr>
          </a:p>
        </p:txBody>
      </p:sp>
      <p:sp>
        <p:nvSpPr>
          <p:cNvPr id="70" name="Rectangle 69"/>
          <p:cNvSpPr/>
          <p:nvPr/>
        </p:nvSpPr>
        <p:spPr bwMode="auto">
          <a:xfrm>
            <a:off x="506206" y="2514404"/>
            <a:ext cx="11163865" cy="35766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09194" fontAlgn="base">
              <a:spcBef>
                <a:spcPct val="0"/>
              </a:spcBef>
              <a:spcAft>
                <a:spcPct val="0"/>
              </a:spcAft>
            </a:pPr>
            <a:r>
              <a:rPr lang="en-US" b="1" spc="-50" dirty="0">
                <a:gradFill>
                  <a:gsLst>
                    <a:gs pos="0">
                      <a:srgbClr val="FFFFFF"/>
                    </a:gs>
                    <a:gs pos="100000">
                      <a:srgbClr val="FFFFFF"/>
                    </a:gs>
                  </a:gsLst>
                  <a:lin ang="5400000" scaled="0"/>
                </a:gradFill>
                <a:latin typeface="Segoe UI Light"/>
                <a:ea typeface="Segoe UI" pitchFamily="34" charset="0"/>
                <a:cs typeface="Segoe UI" pitchFamily="34" charset="0"/>
              </a:rPr>
              <a:t>TOP FEATURES FOR MANAGEMENT AND </a:t>
            </a:r>
            <a:r>
              <a:rPr lang="en-US" b="1" spc="-50" dirty="0" smtClean="0">
                <a:gradFill>
                  <a:gsLst>
                    <a:gs pos="0">
                      <a:srgbClr val="FFFFFF"/>
                    </a:gs>
                    <a:gs pos="100000">
                      <a:srgbClr val="FFFFFF"/>
                    </a:gs>
                  </a:gsLst>
                  <a:lin ang="5400000" scaled="0"/>
                </a:gradFill>
                <a:latin typeface="Segoe UI Light"/>
                <a:ea typeface="Segoe UI" pitchFamily="34" charset="0"/>
                <a:cs typeface="Segoe UI" pitchFamily="34" charset="0"/>
              </a:rPr>
              <a:t>AUTOMATION </a:t>
            </a:r>
            <a:r>
              <a:rPr lang="en-US" spc="-50" dirty="0">
                <a:gradFill>
                  <a:gsLst>
                    <a:gs pos="0">
                      <a:schemeClr val="bg1"/>
                    </a:gs>
                    <a:gs pos="100000">
                      <a:schemeClr val="bg1"/>
                    </a:gs>
                  </a:gsLst>
                  <a:lin ang="5400000" scaled="0"/>
                </a:gradFill>
              </a:rPr>
              <a:t>TO MEET CUSTOMER CHALLENGES</a:t>
            </a:r>
            <a:endParaRPr lang="en-US" b="1" spc="-5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Title 1"/>
          <p:cNvSpPr>
            <a:spLocks noGrp="1"/>
          </p:cNvSpPr>
          <p:nvPr>
            <p:ph type="title"/>
          </p:nvPr>
        </p:nvSpPr>
        <p:spPr>
          <a:xfrm>
            <a:off x="519112" y="228600"/>
            <a:ext cx="11149013" cy="761747"/>
          </a:xfrm>
        </p:spPr>
        <p:txBody>
          <a:bodyPr/>
          <a:lstStyle/>
          <a:p>
            <a:r>
              <a:rPr lang="en-US" dirty="0"/>
              <a:t>Management and automation</a:t>
            </a:r>
          </a:p>
        </p:txBody>
      </p:sp>
      <p:sp>
        <p:nvSpPr>
          <p:cNvPr id="11" name="TextBox 10"/>
          <p:cNvSpPr txBox="1"/>
          <p:nvPr/>
        </p:nvSpPr>
        <p:spPr>
          <a:xfrm>
            <a:off x="2159086" y="1445841"/>
            <a:ext cx="2080930" cy="447302"/>
          </a:xfrm>
          <a:prstGeom prst="rect">
            <a:avLst/>
          </a:prstGeom>
          <a:noFill/>
        </p:spPr>
        <p:txBody>
          <a:bodyPr wrap="square" lIns="0" tIns="0" rIns="0" bIns="0" rtlCol="0">
            <a:spAutoFit/>
          </a:bodyPr>
          <a:lstStyle/>
          <a:p>
            <a:pPr>
              <a:lnSpc>
                <a:spcPct val="90000"/>
              </a:lnSpc>
            </a:pPr>
            <a:r>
              <a:rPr lang="en-US" sz="1600" spc="-50" dirty="0">
                <a:gradFill>
                  <a:gsLst>
                    <a:gs pos="2917">
                      <a:schemeClr val="tx1"/>
                    </a:gs>
                    <a:gs pos="30000">
                      <a:schemeClr val="tx1"/>
                    </a:gs>
                  </a:gsLst>
                  <a:lin ang="5400000" scaled="0"/>
                </a:gradFill>
              </a:rPr>
              <a:t>Increased management efficiency</a:t>
            </a:r>
          </a:p>
        </p:txBody>
      </p:sp>
      <p:sp>
        <p:nvSpPr>
          <p:cNvPr id="71" name="TextBox 70"/>
          <p:cNvSpPr txBox="1"/>
          <p:nvPr/>
        </p:nvSpPr>
        <p:spPr>
          <a:xfrm>
            <a:off x="4777348" y="1455610"/>
            <a:ext cx="1953924" cy="447302"/>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Simplified deployment and virtualization</a:t>
            </a:r>
          </a:p>
        </p:txBody>
      </p:sp>
      <p:sp>
        <p:nvSpPr>
          <p:cNvPr id="72" name="TextBox 71"/>
          <p:cNvSpPr txBox="1"/>
          <p:nvPr/>
        </p:nvSpPr>
        <p:spPr>
          <a:xfrm>
            <a:off x="7356526" y="1445841"/>
            <a:ext cx="2032082" cy="447302"/>
          </a:xfrm>
          <a:prstGeom prst="rect">
            <a:avLst/>
          </a:prstGeom>
          <a:noFill/>
        </p:spPr>
        <p:txBody>
          <a:bodyPr wrap="square" lIns="0" tIns="0" rIns="0" bIns="0" rtlCol="0">
            <a:spAutoFit/>
          </a:bodyPr>
          <a:lstStyle>
            <a:defPPr>
              <a:defRPr lang="en-US"/>
            </a:defPPr>
            <a:lvl1pPr>
              <a:lnSpc>
                <a:spcPct val="90000"/>
              </a:lnSpc>
              <a:defRPr sz="1600" spc="-50">
                <a:gradFill>
                  <a:gsLst>
                    <a:gs pos="2917">
                      <a:schemeClr val="tx1"/>
                    </a:gs>
                    <a:gs pos="30000">
                      <a:schemeClr val="tx1"/>
                    </a:gs>
                  </a:gsLst>
                  <a:lin ang="5400000" scaled="0"/>
                </a:gradFill>
              </a:defRPr>
            </a:lvl1pPr>
          </a:lstStyle>
          <a:p>
            <a:r>
              <a:rPr lang="en-US" dirty="0"/>
              <a:t>Resilient and simple automation</a:t>
            </a:r>
          </a:p>
        </p:txBody>
      </p:sp>
      <p:grpSp>
        <p:nvGrpSpPr>
          <p:cNvPr id="9" name="Group 8"/>
          <p:cNvGrpSpPr/>
          <p:nvPr/>
        </p:nvGrpSpPr>
        <p:grpSpPr>
          <a:xfrm>
            <a:off x="506205" y="4597181"/>
            <a:ext cx="2134114" cy="1489045"/>
            <a:chOff x="506205" y="4479953"/>
            <a:chExt cx="2134114" cy="1489045"/>
          </a:xfrm>
        </p:grpSpPr>
        <p:sp>
          <p:nvSpPr>
            <p:cNvPr id="100" name="Rectangle 99"/>
            <p:cNvSpPr>
              <a:spLocks noChangeAspect="1" noChangeArrowheads="1"/>
            </p:cNvSpPr>
            <p:nvPr/>
          </p:nvSpPr>
          <p:spPr bwMode="auto">
            <a:xfrm>
              <a:off x="50620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Windows PowerShell Workflow</a:t>
              </a:r>
            </a:p>
          </p:txBody>
        </p:sp>
        <p:sp>
          <p:nvSpPr>
            <p:cNvPr id="105" name="Oval 104"/>
            <p:cNvSpPr/>
            <p:nvPr/>
          </p:nvSpPr>
          <p:spPr bwMode="auto">
            <a:xfrm>
              <a:off x="2111813"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6</a:t>
              </a:r>
            </a:p>
          </p:txBody>
        </p:sp>
      </p:grpSp>
      <p:grpSp>
        <p:nvGrpSpPr>
          <p:cNvPr id="10" name="Group 9"/>
          <p:cNvGrpSpPr/>
          <p:nvPr/>
        </p:nvGrpSpPr>
        <p:grpSpPr>
          <a:xfrm>
            <a:off x="2764800" y="4597181"/>
            <a:ext cx="2134114" cy="1489045"/>
            <a:chOff x="2764800" y="4479953"/>
            <a:chExt cx="2134114" cy="1489045"/>
          </a:xfrm>
        </p:grpSpPr>
        <p:sp>
          <p:nvSpPr>
            <p:cNvPr id="101" name="Rectangle 100"/>
            <p:cNvSpPr>
              <a:spLocks noChangeAspect="1" noChangeArrowheads="1"/>
            </p:cNvSpPr>
            <p:nvPr/>
          </p:nvSpPr>
          <p:spPr bwMode="auto">
            <a:xfrm>
              <a:off x="276480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Windows PowerShell Web Access</a:t>
              </a:r>
            </a:p>
          </p:txBody>
        </p:sp>
        <p:sp>
          <p:nvSpPr>
            <p:cNvPr id="106" name="Oval 105"/>
            <p:cNvSpPr/>
            <p:nvPr/>
          </p:nvSpPr>
          <p:spPr bwMode="auto">
            <a:xfrm>
              <a:off x="4378365"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7</a:t>
              </a:r>
            </a:p>
          </p:txBody>
        </p:sp>
      </p:grpSp>
      <p:grpSp>
        <p:nvGrpSpPr>
          <p:cNvPr id="12" name="Group 11"/>
          <p:cNvGrpSpPr/>
          <p:nvPr/>
        </p:nvGrpSpPr>
        <p:grpSpPr>
          <a:xfrm>
            <a:off x="5023395" y="4597181"/>
            <a:ext cx="2134114" cy="1489045"/>
            <a:chOff x="5023395" y="4479953"/>
            <a:chExt cx="2134114" cy="1489045"/>
          </a:xfrm>
        </p:grpSpPr>
        <p:sp>
          <p:nvSpPr>
            <p:cNvPr id="102" name="Rectangle 101"/>
            <p:cNvSpPr>
              <a:spLocks noChangeAspect="1" noChangeArrowheads="1"/>
            </p:cNvSpPr>
            <p:nvPr/>
          </p:nvSpPr>
          <p:spPr bwMode="auto">
            <a:xfrm>
              <a:off x="5023395"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Windows PowerShell ISE</a:t>
              </a:r>
            </a:p>
          </p:txBody>
        </p:sp>
        <p:sp>
          <p:nvSpPr>
            <p:cNvPr id="107" name="Oval 106"/>
            <p:cNvSpPr/>
            <p:nvPr/>
          </p:nvSpPr>
          <p:spPr bwMode="auto">
            <a:xfrm>
              <a:off x="6644917"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8</a:t>
              </a:r>
            </a:p>
          </p:txBody>
        </p:sp>
      </p:grpSp>
      <p:grpSp>
        <p:nvGrpSpPr>
          <p:cNvPr id="13" name="Group 12"/>
          <p:cNvGrpSpPr/>
          <p:nvPr/>
        </p:nvGrpSpPr>
        <p:grpSpPr>
          <a:xfrm>
            <a:off x="7281990" y="4597181"/>
            <a:ext cx="2134114" cy="1489045"/>
            <a:chOff x="7281990" y="4479953"/>
            <a:chExt cx="2134114" cy="1489045"/>
          </a:xfrm>
        </p:grpSpPr>
        <p:sp>
          <p:nvSpPr>
            <p:cNvPr id="103" name="Rectangle 102"/>
            <p:cNvSpPr>
              <a:spLocks noChangeAspect="1" noChangeArrowheads="1"/>
            </p:cNvSpPr>
            <p:nvPr/>
          </p:nvSpPr>
          <p:spPr bwMode="auto">
            <a:xfrm>
              <a:off x="7281990"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Script Sharing</a:t>
              </a:r>
            </a:p>
          </p:txBody>
        </p:sp>
        <p:sp>
          <p:nvSpPr>
            <p:cNvPr id="108" name="Oval 107"/>
            <p:cNvSpPr/>
            <p:nvPr/>
          </p:nvSpPr>
          <p:spPr bwMode="auto">
            <a:xfrm>
              <a:off x="8911469"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9</a:t>
              </a:r>
            </a:p>
          </p:txBody>
        </p:sp>
      </p:grpSp>
      <p:grpSp>
        <p:nvGrpSpPr>
          <p:cNvPr id="14" name="Group 13"/>
          <p:cNvGrpSpPr/>
          <p:nvPr/>
        </p:nvGrpSpPr>
        <p:grpSpPr>
          <a:xfrm>
            <a:off x="9540584" y="4597181"/>
            <a:ext cx="2134114" cy="1489045"/>
            <a:chOff x="9540584" y="4479953"/>
            <a:chExt cx="2134114" cy="1489045"/>
          </a:xfrm>
        </p:grpSpPr>
        <p:sp>
          <p:nvSpPr>
            <p:cNvPr id="104" name="Rectangle 103"/>
            <p:cNvSpPr>
              <a:spLocks noChangeAspect="1" noChangeArrowheads="1"/>
            </p:cNvSpPr>
            <p:nvPr/>
          </p:nvSpPr>
          <p:spPr bwMode="auto">
            <a:xfrm>
              <a:off x="9540584" y="4479953"/>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Syntax Simplification and IntelliSense</a:t>
              </a:r>
            </a:p>
          </p:txBody>
        </p:sp>
        <p:sp>
          <p:nvSpPr>
            <p:cNvPr id="109" name="Oval 108"/>
            <p:cNvSpPr/>
            <p:nvPr/>
          </p:nvSpPr>
          <p:spPr bwMode="auto">
            <a:xfrm>
              <a:off x="11178022" y="4639505"/>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10</a:t>
              </a:r>
            </a:p>
          </p:txBody>
        </p:sp>
      </p:grpSp>
      <p:grpSp>
        <p:nvGrpSpPr>
          <p:cNvPr id="3" name="Group 2"/>
          <p:cNvGrpSpPr/>
          <p:nvPr/>
        </p:nvGrpSpPr>
        <p:grpSpPr>
          <a:xfrm>
            <a:off x="506205" y="2995028"/>
            <a:ext cx="2134114" cy="1489045"/>
            <a:chOff x="506205" y="2877800"/>
            <a:chExt cx="2134114" cy="1489045"/>
          </a:xfrm>
        </p:grpSpPr>
        <p:sp>
          <p:nvSpPr>
            <p:cNvPr id="73" name="Rectangle 72"/>
            <p:cNvSpPr>
              <a:spLocks noChangeAspect="1" noChangeArrowheads="1"/>
            </p:cNvSpPr>
            <p:nvPr/>
          </p:nvSpPr>
          <p:spPr bwMode="auto">
            <a:xfrm>
              <a:off x="50620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Multiserver management</a:t>
              </a:r>
            </a:p>
          </p:txBody>
        </p:sp>
        <p:sp>
          <p:nvSpPr>
            <p:cNvPr id="77" name="Oval 76"/>
            <p:cNvSpPr/>
            <p:nvPr/>
          </p:nvSpPr>
          <p:spPr bwMode="auto">
            <a:xfrm>
              <a:off x="2111813"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1</a:t>
              </a:r>
            </a:p>
          </p:txBody>
        </p:sp>
      </p:grpSp>
      <p:grpSp>
        <p:nvGrpSpPr>
          <p:cNvPr id="4" name="Group 3"/>
          <p:cNvGrpSpPr/>
          <p:nvPr/>
        </p:nvGrpSpPr>
        <p:grpSpPr>
          <a:xfrm>
            <a:off x="2764800" y="2995028"/>
            <a:ext cx="2134114" cy="1489045"/>
            <a:chOff x="2764800" y="2877800"/>
            <a:chExt cx="2134114" cy="1489045"/>
          </a:xfrm>
        </p:grpSpPr>
        <p:sp>
          <p:nvSpPr>
            <p:cNvPr id="74" name="Rectangle 73"/>
            <p:cNvSpPr>
              <a:spLocks noChangeAspect="1" noChangeArrowheads="1"/>
            </p:cNvSpPr>
            <p:nvPr/>
          </p:nvSpPr>
          <p:spPr bwMode="auto">
            <a:xfrm>
              <a:off x="276480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Role and feature deployment</a:t>
              </a:r>
            </a:p>
          </p:txBody>
        </p:sp>
        <p:sp>
          <p:nvSpPr>
            <p:cNvPr id="95" name="Oval 94"/>
            <p:cNvSpPr/>
            <p:nvPr/>
          </p:nvSpPr>
          <p:spPr bwMode="auto">
            <a:xfrm>
              <a:off x="4378365"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2</a:t>
              </a:r>
            </a:p>
          </p:txBody>
        </p:sp>
      </p:grpSp>
      <p:grpSp>
        <p:nvGrpSpPr>
          <p:cNvPr id="5" name="Group 4"/>
          <p:cNvGrpSpPr/>
          <p:nvPr/>
        </p:nvGrpSpPr>
        <p:grpSpPr>
          <a:xfrm>
            <a:off x="5023395" y="2995028"/>
            <a:ext cx="2134114" cy="1489045"/>
            <a:chOff x="5023395" y="2877800"/>
            <a:chExt cx="2134114" cy="1489045"/>
          </a:xfrm>
        </p:grpSpPr>
        <p:sp>
          <p:nvSpPr>
            <p:cNvPr id="82" name="Rectangle 81"/>
            <p:cNvSpPr>
              <a:spLocks noChangeAspect="1" noChangeArrowheads="1"/>
            </p:cNvSpPr>
            <p:nvPr/>
          </p:nvSpPr>
          <p:spPr bwMode="auto">
            <a:xfrm>
              <a:off x="5023395"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Integrated console</a:t>
              </a:r>
            </a:p>
          </p:txBody>
        </p:sp>
        <p:sp>
          <p:nvSpPr>
            <p:cNvPr id="97" name="Oval 96"/>
            <p:cNvSpPr/>
            <p:nvPr/>
          </p:nvSpPr>
          <p:spPr bwMode="auto">
            <a:xfrm>
              <a:off x="6644917"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3</a:t>
              </a:r>
            </a:p>
          </p:txBody>
        </p:sp>
      </p:grpSp>
      <p:grpSp>
        <p:nvGrpSpPr>
          <p:cNvPr id="7" name="Group 6"/>
          <p:cNvGrpSpPr/>
          <p:nvPr/>
        </p:nvGrpSpPr>
        <p:grpSpPr>
          <a:xfrm>
            <a:off x="7281990" y="2995028"/>
            <a:ext cx="2134114" cy="1489045"/>
            <a:chOff x="7281990" y="2877800"/>
            <a:chExt cx="2134114" cy="1489045"/>
          </a:xfrm>
        </p:grpSpPr>
        <p:sp>
          <p:nvSpPr>
            <p:cNvPr id="84" name="Rectangle 83"/>
            <p:cNvSpPr>
              <a:spLocks noChangeAspect="1" noChangeArrowheads="1"/>
            </p:cNvSpPr>
            <p:nvPr/>
          </p:nvSpPr>
          <p:spPr bwMode="auto">
            <a:xfrm>
              <a:off x="7281990"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smtClean="0"/>
                <a:t>2,400 </a:t>
              </a:r>
              <a:r>
                <a:rPr lang="en-US" sz="1400" dirty="0"/>
                <a:t>cmdlets</a:t>
              </a:r>
            </a:p>
          </p:txBody>
        </p:sp>
        <p:sp>
          <p:nvSpPr>
            <p:cNvPr id="98" name="Oval 97"/>
            <p:cNvSpPr/>
            <p:nvPr/>
          </p:nvSpPr>
          <p:spPr bwMode="auto">
            <a:xfrm>
              <a:off x="8911469"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4</a:t>
              </a:r>
            </a:p>
          </p:txBody>
        </p:sp>
      </p:grpSp>
      <p:grpSp>
        <p:nvGrpSpPr>
          <p:cNvPr id="8" name="Group 7"/>
          <p:cNvGrpSpPr/>
          <p:nvPr/>
        </p:nvGrpSpPr>
        <p:grpSpPr>
          <a:xfrm>
            <a:off x="9540584" y="2995028"/>
            <a:ext cx="2134114" cy="1489045"/>
            <a:chOff x="9540584" y="2877800"/>
            <a:chExt cx="2134114" cy="1489045"/>
          </a:xfrm>
        </p:grpSpPr>
        <p:sp>
          <p:nvSpPr>
            <p:cNvPr id="87" name="Rectangle 86"/>
            <p:cNvSpPr>
              <a:spLocks noChangeAspect="1" noChangeArrowheads="1"/>
            </p:cNvSpPr>
            <p:nvPr/>
          </p:nvSpPr>
          <p:spPr bwMode="auto">
            <a:xfrm>
              <a:off x="9540584" y="2877800"/>
              <a:ext cx="2134114" cy="1489045"/>
            </a:xfrm>
            <a:prstGeom prst="rect">
              <a:avLst/>
            </a:prstGeom>
            <a:solidFill>
              <a:schemeClr val="accent2"/>
            </a:solidFill>
            <a:ln w="9525">
              <a:noFill/>
              <a:miter lim="800000"/>
              <a:headEnd/>
              <a:tailEnd/>
            </a:ln>
          </p:spPr>
          <p:txBody>
            <a:bodyPr wrap="square" rIns="457200" bIns="91440" anchor="b" anchorCtr="0"/>
            <a:lstStyle/>
            <a:p>
              <a:pPr>
                <a:spcAft>
                  <a:spcPts val="300"/>
                </a:spcAft>
              </a:pPr>
              <a:r>
                <a:rPr lang="en-US" sz="1400" dirty="0"/>
                <a:t>Disconnected Sessions</a:t>
              </a:r>
            </a:p>
          </p:txBody>
        </p:sp>
        <p:sp>
          <p:nvSpPr>
            <p:cNvPr id="99" name="Oval 98"/>
            <p:cNvSpPr/>
            <p:nvPr/>
          </p:nvSpPr>
          <p:spPr bwMode="auto">
            <a:xfrm>
              <a:off x="11178022" y="3037352"/>
              <a:ext cx="359998" cy="359998"/>
            </a:xfrm>
            <a:prstGeom prst="ellipse">
              <a:avLst/>
            </a:prstGeom>
            <a:noFill/>
            <a:ln w="19050" cmpd="sng">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spc="-50" dirty="0">
                  <a:solidFill>
                    <a:schemeClr val="tx1"/>
                  </a:solidFill>
                </a:rPr>
                <a:t>5</a:t>
              </a:r>
            </a:p>
          </p:txBody>
        </p:sp>
      </p:grpSp>
      <p:pic>
        <p:nvPicPr>
          <p:cNvPr id="33" name="Picture 34" descr="Efficiency.png"/>
          <p:cNvPicPr>
            <a:picLocks noChangeAspect="1"/>
          </p:cNvPicPr>
          <p:nvPr/>
        </p:nvPicPr>
        <p:blipFill>
          <a:blip r:embed="rId3"/>
          <a:srcRect/>
          <a:stretch>
            <a:fillRect/>
          </a:stretch>
        </p:blipFill>
        <p:spPr bwMode="auto">
          <a:xfrm>
            <a:off x="658844" y="1273289"/>
            <a:ext cx="1021531" cy="1022508"/>
          </a:xfrm>
          <a:prstGeom prst="rect">
            <a:avLst/>
          </a:prstGeom>
          <a:noFill/>
          <a:ln w="9525">
            <a:noFill/>
            <a:miter lim="800000"/>
            <a:headEnd/>
            <a:tailEnd/>
          </a:ln>
        </p:spPr>
      </p:pic>
    </p:spTree>
    <p:extLst>
      <p:ext uri="{BB962C8B-B14F-4D97-AF65-F5344CB8AC3E}">
        <p14:creationId xmlns:p14="http://schemas.microsoft.com/office/powerpoint/2010/main" val="10458722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Storage</a:t>
            </a:r>
          </a:p>
        </p:txBody>
      </p:sp>
    </p:spTree>
    <p:extLst>
      <p:ext uri="{BB962C8B-B14F-4D97-AF65-F5344CB8AC3E}">
        <p14:creationId xmlns:p14="http://schemas.microsoft.com/office/powerpoint/2010/main" val="1849888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5|.5"/>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Michael Leworthy</External_x0020_Speaker>
    <Session_x0020_Code xmlns="2295e2e7-0eeb-498e-8716-217bb2ee6ee3">WSV205</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metadata/properties"/>
    <ds:schemaRef ds:uri="8b529f77-48ab-4581-b468-93f09345b8aa"/>
    <ds:schemaRef ds:uri="http://purl.org/dc/terms/"/>
    <ds:schemaRef ds:uri="http://purl.org/dc/dcmitype/"/>
    <ds:schemaRef ds:uri="http://schemas.openxmlformats.org/package/2006/metadata/core-properties"/>
    <ds:schemaRef ds:uri="2295e2e7-0eeb-498e-8716-217bb2ee6ee3"/>
    <ds:schemaRef ds:uri="http://schemas.microsoft.com/office/2006/documentManagement/typ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TotalTime>
  <Words>1388</Words>
  <Application>Microsoft Office PowerPoint</Application>
  <PresentationFormat>Custom</PresentationFormat>
  <Paragraphs>327</Paragraphs>
  <Slides>25</Slides>
  <Notes>17</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TechEd_2012_Template_16x9</vt:lpstr>
      <vt:lpstr>White with Consolas font for code slides</vt:lpstr>
      <vt:lpstr>Windows Server 2012 Overview</vt:lpstr>
      <vt:lpstr>Why Windows Server 2012?</vt:lpstr>
      <vt:lpstr>Windows Server capabilities </vt:lpstr>
      <vt:lpstr>Server Virtualization</vt:lpstr>
      <vt:lpstr>Server virtualization</vt:lpstr>
      <vt:lpstr>Scale enhancements</vt:lpstr>
      <vt:lpstr>Management and Automation</vt:lpstr>
      <vt:lpstr>Management and automation</vt:lpstr>
      <vt:lpstr>Storage</vt:lpstr>
      <vt:lpstr>Storage</vt:lpstr>
      <vt:lpstr>Web and Application Platform</vt:lpstr>
      <vt:lpstr>Web and application platform</vt:lpstr>
      <vt:lpstr>Networking</vt:lpstr>
      <vt:lpstr>Networking</vt:lpstr>
      <vt:lpstr>Identity Access</vt:lpstr>
      <vt:lpstr>Security and access</vt:lpstr>
      <vt:lpstr>VDI</vt:lpstr>
      <vt:lpstr>Virtual Desktop Infrastructure</vt:lpstr>
      <vt:lpstr>Windows Server 2012: Cloud optimize your IT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2012 Overview</dc:title>
  <dc:subject>TechEd 2012</dc:subject>
  <dc:creator>Jeremy Jenkins</dc:creator>
  <cp:keywords>TechEd 2012</cp:keywords>
  <dc:description>Template: Jordan Cayabyab, Artitudes Design
Formatting:
Event Date: June 11-14, 2012
Event Location: Orlando, FL
Audience Type: IT Pros, Developers</dc:description>
  <cp:lastModifiedBy>Jeremy Jenkins</cp:lastModifiedBy>
  <cp:revision>1</cp:revision>
  <cp:lastPrinted>2010-05-11T05:02:34Z</cp:lastPrinted>
  <dcterms:created xsi:type="dcterms:W3CDTF">2012-06-12T17:43:50Z</dcterms:created>
  <dcterms:modified xsi:type="dcterms:W3CDTF">2012-06-12T17:45:32Z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