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28" r:id="rId6"/>
  </p:sldMasterIdLst>
  <p:notesMasterIdLst>
    <p:notesMasterId r:id="rId56"/>
  </p:notesMasterIdLst>
  <p:handoutMasterIdLst>
    <p:handoutMasterId r:id="rId57"/>
  </p:handoutMasterIdLst>
  <p:sldIdLst>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306" r:id="rId48"/>
    <p:sldId id="300" r:id="rId49"/>
    <p:sldId id="301" r:id="rId50"/>
    <p:sldId id="302" r:id="rId51"/>
    <p:sldId id="303" r:id="rId52"/>
    <p:sldId id="304" r:id="rId53"/>
    <p:sldId id="305" r:id="rId54"/>
    <p:sldId id="257" r:id="rId5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6" autoAdjust="0"/>
    <p:restoredTop sz="94633" autoAdjust="0"/>
  </p:normalViewPr>
  <p:slideViewPr>
    <p:cSldViewPr snapToGrid="0">
      <p:cViewPr varScale="1">
        <p:scale>
          <a:sx n="108" d="100"/>
          <a:sy n="108" d="100"/>
        </p:scale>
        <p:origin x="-786" y="-90"/>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howGuides="1">
      <p:cViewPr varScale="1">
        <p:scale>
          <a:sx n="81" d="100"/>
          <a:sy n="81" d="100"/>
        </p:scale>
        <p:origin x="-31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WS 2012 PKI</c:v>
                </c:pt>
              </c:strCache>
            </c:strRef>
          </c:tx>
          <c:invertIfNegative val="0"/>
          <c:cat>
            <c:strRef>
              <c:f>Sheet1!$A$2</c:f>
              <c:strCache>
                <c:ptCount val="1"/>
                <c:pt idx="0">
                  <c:v>Capacity MB/sec</c:v>
                </c:pt>
              </c:strCache>
            </c:strRef>
          </c:cat>
          <c:val>
            <c:numRef>
              <c:f>Sheet1!$B$2</c:f>
              <c:numCache>
                <c:formatCode>General</c:formatCode>
                <c:ptCount val="1"/>
                <c:pt idx="0">
                  <c:v>288</c:v>
                </c:pt>
              </c:numCache>
            </c:numRef>
          </c:val>
        </c:ser>
        <c:ser>
          <c:idx val="1"/>
          <c:order val="1"/>
          <c:tx>
            <c:strRef>
              <c:f>Sheet1!$C$1</c:f>
              <c:strCache>
                <c:ptCount val="1"/>
                <c:pt idx="0">
                  <c:v>WS 2008 R2 PKI</c:v>
                </c:pt>
              </c:strCache>
            </c:strRef>
          </c:tx>
          <c:invertIfNegative val="0"/>
          <c:cat>
            <c:strRef>
              <c:f>Sheet1!$A$2</c:f>
              <c:strCache>
                <c:ptCount val="1"/>
                <c:pt idx="0">
                  <c:v>Capacity MB/sec</c:v>
                </c:pt>
              </c:strCache>
            </c:strRef>
          </c:cat>
          <c:val>
            <c:numRef>
              <c:f>Sheet1!$C$2</c:f>
              <c:numCache>
                <c:formatCode>General</c:formatCode>
                <c:ptCount val="1"/>
                <c:pt idx="0">
                  <c:v>137</c:v>
                </c:pt>
              </c:numCache>
            </c:numRef>
          </c:val>
        </c:ser>
        <c:dLbls>
          <c:showLegendKey val="0"/>
          <c:showVal val="0"/>
          <c:showCatName val="0"/>
          <c:showSerName val="0"/>
          <c:showPercent val="0"/>
          <c:showBubbleSize val="0"/>
        </c:dLbls>
        <c:gapWidth val="150"/>
        <c:axId val="52083712"/>
        <c:axId val="52085504"/>
      </c:barChart>
      <c:catAx>
        <c:axId val="52083712"/>
        <c:scaling>
          <c:orientation val="minMax"/>
        </c:scaling>
        <c:delete val="0"/>
        <c:axPos val="b"/>
        <c:majorTickMark val="out"/>
        <c:minorTickMark val="none"/>
        <c:tickLblPos val="nextTo"/>
        <c:crossAx val="52085504"/>
        <c:crosses val="autoZero"/>
        <c:auto val="1"/>
        <c:lblAlgn val="ctr"/>
        <c:lblOffset val="100"/>
        <c:noMultiLvlLbl val="0"/>
      </c:catAx>
      <c:valAx>
        <c:axId val="52085504"/>
        <c:scaling>
          <c:orientation val="minMax"/>
        </c:scaling>
        <c:delete val="0"/>
        <c:axPos val="l"/>
        <c:majorGridlines/>
        <c:numFmt formatCode="General" sourceLinked="1"/>
        <c:majorTickMark val="out"/>
        <c:minorTickMark val="none"/>
        <c:tickLblPos val="nextTo"/>
        <c:crossAx val="52083712"/>
        <c:crosses val="autoZero"/>
        <c:crossBetween val="between"/>
      </c:valAx>
    </c:plotArea>
    <c:legend>
      <c:legendPos val="r"/>
      <c:layout>
        <c:manualLayout>
          <c:xMode val="edge"/>
          <c:yMode val="edge"/>
          <c:x val="0.49808242597045999"/>
          <c:y val="9.7460411691823318E-2"/>
          <c:w val="0.28071082409869919"/>
          <c:h val="0.13928084624392867"/>
        </c:manualLayout>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solidFill>
                  <a:schemeClr val="tx1">
                    <a:alpha val="99000"/>
                  </a:schemeClr>
                </a:solidFill>
                <a:latin typeface="Segoe UI" pitchFamily="34" charset="0"/>
              </a:rPr>
              <a:t>TechEd</a:t>
            </a:r>
            <a:r>
              <a:rPr lang="en-US" dirty="0" smtClean="0">
                <a:solidFill>
                  <a:schemeClr val="tx1">
                    <a:alpha val="99000"/>
                  </a:schemeClr>
                </a:solidFill>
                <a:latin typeface="Segoe UI" pitchFamily="34" charset="0"/>
              </a:rPr>
              <a:t> 2012</a:t>
            </a:r>
            <a:endParaRPr lang="en-US" dirty="0">
              <a:solidFill>
                <a:schemeClr val="tx1">
                  <a:alpha val="99000"/>
                </a:schemeClr>
              </a:solidFill>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solidFill>
                  <a:schemeClr val="tx1">
                    <a:alpha val="99000"/>
                  </a:schemeClr>
                </a:solidFill>
                <a:latin typeface="Segoe UI" pitchFamily="34" charset="0"/>
              </a:rPr>
              <a:pPr/>
              <a:t>6/13/2012</a:t>
            </a:fld>
            <a:endParaRPr lang="en-US" dirty="0">
              <a:solidFill>
                <a:schemeClr val="tx1">
                  <a:alpha val="99000"/>
                </a:schemeClr>
              </a:solidFill>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chemeClr val="tx1">
                    <a:alpha val="99000"/>
                  </a:schemeClr>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chemeClr val="tx1">
                    <a:alpha val="99000"/>
                  </a:schemeClr>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chemeClr val="tx1">
                    <a:alpha val="99000"/>
                  </a:schemeClr>
                </a:solidFill>
                <a:latin typeface="Segoe UI" pitchFamily="34" charset="0"/>
              </a:rPr>
            </a:br>
            <a:r>
              <a:rPr lang="en-US" sz="500" dirty="0" smtClean="0">
                <a:solidFill>
                  <a:schemeClr val="tx1">
                    <a:alpha val="99000"/>
                  </a:schemeClr>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solidFill>
                  <a:schemeClr val="tx1">
                    <a:alpha val="99000"/>
                  </a:schemeClr>
                </a:solidFill>
                <a:latin typeface="Segoe UI" pitchFamily="34" charset="0"/>
              </a:rPr>
              <a:pPr/>
              <a:t>‹#›</a:t>
            </a:fld>
            <a:endParaRPr lang="en-US" dirty="0">
              <a:solidFill>
                <a:schemeClr val="tx1">
                  <a:alpha val="99000"/>
                </a:schemeClr>
              </a:solidFill>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alpha val="99000"/>
                  </a:schemeClr>
                </a:solidFill>
                <a:latin typeface="Segoe UI" pitchFamily="34" charset="0"/>
              </a:defRPr>
            </a:lvl1pPr>
          </a:lstStyle>
          <a:p>
            <a:r>
              <a:rPr lang="en-US" smtClean="0"/>
              <a:t>TechEd 2012</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alpha val="99000"/>
                  </a:schemeClr>
                </a:solidFill>
                <a:latin typeface="Segoe UI" pitchFamily="34" charset="0"/>
              </a:defRPr>
            </a:lvl1pPr>
          </a:lstStyle>
          <a:p>
            <a:fld id="{7C3FBCD4-166E-446F-AF18-7D4A0CF9AEF6}" type="datetimeFigureOut">
              <a:rPr lang="en-US" smtClean="0"/>
              <a:pPr/>
              <a:t>6/13/2012</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solidFill>
                  <a:schemeClr val="tx1">
                    <a:alpha val="99000"/>
                  </a:schemeClr>
                </a:solidFill>
                <a:latin typeface="Segoe" pitchFamily="34" charset="0"/>
              </a:defRPr>
            </a:lvl1pPr>
          </a:lstStyle>
          <a:p>
            <a:r>
              <a:rPr lang="en-US" dirty="0" smtClean="0">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UI" pitchFamily="34" charset="0"/>
              </a:rPr>
            </a:br>
            <a:r>
              <a:rPr lang="en-US" dirty="0" smtClean="0">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solidFill>
                  <a:schemeClr val="tx1">
                    <a:alpha val="99000"/>
                  </a:schemeClr>
                </a:solidFill>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alpha val="99000"/>
          </a:schemeClr>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alpha val="99000"/>
          </a:schemeClr>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6/13/2012 5:51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56913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CB30786D-E5F5-4904-B756-F3B97323E3FA}" type="datetime8">
              <a:rPr lang="en-US" smtClean="0">
                <a:solidFill>
                  <a:prstClr val="black"/>
                </a:solidFill>
              </a:rPr>
              <a:pPr>
                <a:defRPr/>
              </a:pPr>
              <a:t>6/13/2012 5:51 PM</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©2005 Microsoft Corporation. All rights reserved.</a:t>
            </a:r>
          </a:p>
          <a:p>
            <a:pPr>
              <a:defRPr/>
            </a:pPr>
            <a:r>
              <a:rPr lang="en-US" smtClean="0">
                <a:solidFill>
                  <a:prstClr val="black"/>
                </a:solidFill>
              </a:rPr>
              <a:t>This presentation is for informational purposes only. Microsoft makes no warranties, express or implied, in this summary.</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5ADA2482-22AE-409A-A35B-C0AA502B51B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73240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CB30786D-E5F5-4904-B756-F3B97323E3FA}" type="datetime8">
              <a:rPr lang="en-US" smtClean="0">
                <a:solidFill>
                  <a:prstClr val="black"/>
                </a:solidFill>
              </a:rPr>
              <a:pPr>
                <a:defRPr/>
              </a:pPr>
              <a:t>6/13/2012 5:51 PM</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©2005 Microsoft Corporation. All rights reserved.</a:t>
            </a:r>
          </a:p>
          <a:p>
            <a:pPr>
              <a:defRPr/>
            </a:pPr>
            <a:r>
              <a:rPr lang="en-US" smtClean="0">
                <a:solidFill>
                  <a:prstClr val="black"/>
                </a:solidFill>
              </a:rPr>
              <a:t>This presentation is for informational purposes only. Microsoft makes no warranties, express or implied, in this summary.</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5ADA2482-22AE-409A-A35B-C0AA502B51B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624712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622677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87866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66344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endParaRPr lang="en-US" sz="900" dirty="0">
              <a:solidFill>
                <a:schemeClr val="tx1"/>
              </a:solidFill>
              <a:latin typeface="Consolas" pitchFamily="49" charset="0"/>
              <a:cs typeface="Consolas" pitchFamily="49"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66344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2818D8-08B4-4871-9CA8-DD5813FA002B}" type="slidenum">
              <a:rPr lang="en-US">
                <a:solidFill>
                  <a:prstClr val="black"/>
                </a:solidFill>
              </a:rPr>
              <a:pPr/>
              <a:t>28</a:t>
            </a:fld>
            <a:endParaRPr lang="en-US" dirty="0">
              <a:solidFill>
                <a:prstClr val="black"/>
              </a:solidFill>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xfrm>
            <a:off x="414341" y="3798889"/>
            <a:ext cx="6021387" cy="229876"/>
          </a:xfrm>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66344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err="1" smtClean="0">
                <a:solidFill>
                  <a:prstClr val="black"/>
                </a:solidFill>
              </a:rPr>
              <a:t>TechReady</a:t>
            </a:r>
            <a:r>
              <a:rPr lang="en-US" dirty="0" smtClean="0">
                <a:solidFill>
                  <a:prstClr val="black"/>
                </a:solidFill>
              </a:rPr>
              <a:t> 14</a:t>
            </a:r>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6/13/2012 5:51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15478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794484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856122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653405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686517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err="1" smtClean="0">
                <a:solidFill>
                  <a:prstClr val="black"/>
                </a:solidFill>
              </a:rPr>
              <a:t>TechReady</a:t>
            </a:r>
            <a:r>
              <a:rPr lang="en-US" dirty="0" smtClean="0">
                <a:solidFill>
                  <a:prstClr val="black"/>
                </a:solidFill>
              </a:rPr>
              <a:t> 14</a:t>
            </a:r>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6/13/2012 5:51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38</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defTabSz="914292">
              <a:defRPr/>
            </a:pPr>
            <a:endParaRPr lang="en-US" sz="1000" dirty="0"/>
          </a:p>
        </p:txBody>
      </p:sp>
      <p:sp>
        <p:nvSpPr>
          <p:cNvPr id="4" name="Slide Number Placeholder 3"/>
          <p:cNvSpPr>
            <a:spLocks noGrp="1"/>
          </p:cNvSpPr>
          <p:nvPr>
            <p:ph type="sldNum" sz="quarter" idx="10"/>
          </p:nvPr>
        </p:nvSpPr>
        <p:spPr/>
        <p:txBody>
          <a:bodyPr/>
          <a:lstStyle/>
          <a:p>
            <a:fld id="{67741927-6463-459E-A476-6AA29362DB9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31270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4201246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850709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443836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33270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43203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6/13/2012 5:51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6/13/2012 5:51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defTabSz="914292">
              <a:defRPr/>
            </a:pPr>
            <a:endParaRPr lang="en-US" sz="1000" dirty="0"/>
          </a:p>
        </p:txBody>
      </p:sp>
      <p:sp>
        <p:nvSpPr>
          <p:cNvPr id="4" name="Slide Number Placeholder 3"/>
          <p:cNvSpPr>
            <a:spLocks noGrp="1"/>
          </p:cNvSpPr>
          <p:nvPr>
            <p:ph type="sldNum" sz="quarter" idx="10"/>
          </p:nvPr>
        </p:nvSpPr>
        <p:spPr/>
        <p:txBody>
          <a:bodyPr/>
          <a:lstStyle/>
          <a:p>
            <a:fld id="{67741927-6463-459E-A476-6AA29362DB9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3127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0786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343402"/>
            <a:ext cx="6096000" cy="4114800"/>
          </a:xfrm>
        </p:spPr>
        <p:txBody>
          <a:bodyPr/>
          <a:lstStyle/>
          <a:p>
            <a:pPr lvl="0"/>
            <a:endParaRPr lang="en-US" sz="1000" dirty="0">
              <a:latin typeface="Segoe UI Light" pitchFamily="34" charset="0"/>
            </a:endParaRPr>
          </a:p>
        </p:txBody>
      </p:sp>
      <p:sp>
        <p:nvSpPr>
          <p:cNvPr id="4" name="Slide Number Placeholder 3"/>
          <p:cNvSpPr>
            <a:spLocks noGrp="1"/>
          </p:cNvSpPr>
          <p:nvPr>
            <p:ph type="sldNum" sz="quarter" idx="10"/>
          </p:nvPr>
        </p:nvSpPr>
        <p:spPr/>
        <p:txBody>
          <a:bodyPr/>
          <a:lstStyle/>
          <a:p>
            <a:fld id="{DBF3DF68-DF32-424E-8914-18D0BDC7DB9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72072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defTabSz="914292">
              <a:defRPr/>
            </a:pPr>
            <a:endParaRPr lang="en-US" sz="1000" dirty="0"/>
          </a:p>
        </p:txBody>
      </p:sp>
      <p:sp>
        <p:nvSpPr>
          <p:cNvPr id="4" name="Slide Number Placeholder 3"/>
          <p:cNvSpPr>
            <a:spLocks noGrp="1"/>
          </p:cNvSpPr>
          <p:nvPr>
            <p:ph type="sldNum" sz="quarter" idx="10"/>
          </p:nvPr>
        </p:nvSpPr>
        <p:spPr/>
        <p:txBody>
          <a:bodyPr/>
          <a:lstStyle/>
          <a:p>
            <a:fld id="{67741927-6463-459E-A476-6AA29362DB9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231270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err="1" smtClean="0">
                <a:solidFill>
                  <a:prstClr val="black"/>
                </a:solidFill>
              </a:rPr>
              <a:t>TechReady</a:t>
            </a:r>
            <a:r>
              <a:rPr lang="en-US" dirty="0" smtClean="0">
                <a:solidFill>
                  <a:prstClr val="black"/>
                </a:solidFill>
              </a:rPr>
              <a:t> 14</a:t>
            </a:r>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6/13/2012 5:51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09034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microsoft.com/office/2007/relationships/hdphoto" Target="../media/hdphoto2.wdp"/></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27"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30"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Fuschia Tile"/>
          <p:cNvGrpSpPr/>
          <p:nvPr userDrawn="1"/>
        </p:nvGrpSpPr>
        <p:grpSpPr>
          <a:xfrm>
            <a:off x="1016507" y="3185266"/>
            <a:ext cx="1325880" cy="1325880"/>
            <a:chOff x="1071620" y="3044261"/>
            <a:chExt cx="1325880" cy="1325880"/>
          </a:xfrm>
        </p:grpSpPr>
        <p:sp>
          <p:nvSpPr>
            <p:cNvPr id="32" name="Rectangle 31"/>
            <p:cNvSpPr/>
            <p:nvPr/>
          </p:nvSpPr>
          <p:spPr bwMode="auto">
            <a:xfrm>
              <a:off x="1071620" y="3044261"/>
              <a:ext cx="1325880" cy="1325880"/>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Orange Tile"/>
          <p:cNvGrpSpPr/>
          <p:nvPr userDrawn="1"/>
        </p:nvGrpSpPr>
        <p:grpSpPr>
          <a:xfrm>
            <a:off x="2514069" y="3185266"/>
            <a:ext cx="1325880" cy="1325880"/>
            <a:chOff x="2487267" y="3044261"/>
            <a:chExt cx="1325880" cy="1325880"/>
          </a:xfrm>
        </p:grpSpPr>
        <p:sp>
          <p:nvSpPr>
            <p:cNvPr id="35" name="Rectangle 34"/>
            <p:cNvSpPr/>
            <p:nvPr/>
          </p:nvSpPr>
          <p:spPr bwMode="auto">
            <a:xfrm>
              <a:off x="2487267" y="3044261"/>
              <a:ext cx="1325880" cy="13258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Freeform 30"/>
            <p:cNvSpPr>
              <a:spLocks noEditPoints="1"/>
            </p:cNvSpPr>
            <p:nvPr/>
          </p:nvSpPr>
          <p:spPr bwMode="auto">
            <a:xfrm>
              <a:off x="2774763" y="3284926"/>
              <a:ext cx="750888" cy="844550"/>
            </a:xfrm>
            <a:custGeom>
              <a:avLst/>
              <a:gdLst>
                <a:gd name="T0" fmla="*/ 15 w 200"/>
                <a:gd name="T1" fmla="*/ 0 h 225"/>
                <a:gd name="T2" fmla="*/ 11 w 200"/>
                <a:gd name="T3" fmla="*/ 17 h 225"/>
                <a:gd name="T4" fmla="*/ 11 w 200"/>
                <a:gd name="T5" fmla="*/ 35 h 225"/>
                <a:gd name="T6" fmla="*/ 0 w 200"/>
                <a:gd name="T7" fmla="*/ 55 h 225"/>
                <a:gd name="T8" fmla="*/ 11 w 200"/>
                <a:gd name="T9" fmla="*/ 75 h 225"/>
                <a:gd name="T10" fmla="*/ 11 w 200"/>
                <a:gd name="T11" fmla="*/ 94 h 225"/>
                <a:gd name="T12" fmla="*/ 0 w 200"/>
                <a:gd name="T13" fmla="*/ 114 h 225"/>
                <a:gd name="T14" fmla="*/ 11 w 200"/>
                <a:gd name="T15" fmla="*/ 134 h 225"/>
                <a:gd name="T16" fmla="*/ 11 w 200"/>
                <a:gd name="T17" fmla="*/ 153 h 225"/>
                <a:gd name="T18" fmla="*/ 0 w 200"/>
                <a:gd name="T19" fmla="*/ 173 h 225"/>
                <a:gd name="T20" fmla="*/ 11 w 200"/>
                <a:gd name="T21" fmla="*/ 193 h 225"/>
                <a:gd name="T22" fmla="*/ 11 w 200"/>
                <a:gd name="T23" fmla="*/ 211 h 225"/>
                <a:gd name="T24" fmla="*/ 15 w 200"/>
                <a:gd name="T25" fmla="*/ 225 h 225"/>
                <a:gd name="T26" fmla="*/ 200 w 200"/>
                <a:gd name="T27" fmla="*/ 185 h 225"/>
                <a:gd name="T28" fmla="*/ 160 w 200"/>
                <a:gd name="T29" fmla="*/ 0 h 225"/>
                <a:gd name="T30" fmla="*/ 11 w 200"/>
                <a:gd name="T31" fmla="*/ 25 h 225"/>
                <a:gd name="T32" fmla="*/ 8 w 200"/>
                <a:gd name="T33" fmla="*/ 26 h 225"/>
                <a:gd name="T34" fmla="*/ 11 w 200"/>
                <a:gd name="T35" fmla="*/ 54 h 225"/>
                <a:gd name="T36" fmla="*/ 8 w 200"/>
                <a:gd name="T37" fmla="*/ 55 h 225"/>
                <a:gd name="T38" fmla="*/ 11 w 200"/>
                <a:gd name="T39" fmla="*/ 83 h 225"/>
                <a:gd name="T40" fmla="*/ 8 w 200"/>
                <a:gd name="T41" fmla="*/ 85 h 225"/>
                <a:gd name="T42" fmla="*/ 11 w 200"/>
                <a:gd name="T43" fmla="*/ 113 h 225"/>
                <a:gd name="T44" fmla="*/ 8 w 200"/>
                <a:gd name="T45" fmla="*/ 114 h 225"/>
                <a:gd name="T46" fmla="*/ 11 w 200"/>
                <a:gd name="T47" fmla="*/ 142 h 225"/>
                <a:gd name="T48" fmla="*/ 8 w 200"/>
                <a:gd name="T49" fmla="*/ 143 h 225"/>
                <a:gd name="T50" fmla="*/ 11 w 200"/>
                <a:gd name="T51" fmla="*/ 171 h 225"/>
                <a:gd name="T52" fmla="*/ 8 w 200"/>
                <a:gd name="T53" fmla="*/ 173 h 225"/>
                <a:gd name="T54" fmla="*/ 11 w 200"/>
                <a:gd name="T55" fmla="*/ 201 h 225"/>
                <a:gd name="T56" fmla="*/ 8 w 200"/>
                <a:gd name="T57" fmla="*/ 202 h 225"/>
                <a:gd name="T58" fmla="*/ 160 w 200"/>
                <a:gd name="T59" fmla="*/ 217 h 225"/>
                <a:gd name="T60" fmla="*/ 19 w 200"/>
                <a:gd name="T61" fmla="*/ 201 h 225"/>
                <a:gd name="T62" fmla="*/ 21 w 200"/>
                <a:gd name="T63" fmla="*/ 205 h 225"/>
                <a:gd name="T64" fmla="*/ 27 w 200"/>
                <a:gd name="T65" fmla="*/ 198 h 225"/>
                <a:gd name="T66" fmla="*/ 19 w 200"/>
                <a:gd name="T67" fmla="*/ 172 h 225"/>
                <a:gd name="T68" fmla="*/ 21 w 200"/>
                <a:gd name="T69" fmla="*/ 175 h 225"/>
                <a:gd name="T70" fmla="*/ 27 w 200"/>
                <a:gd name="T71" fmla="*/ 168 h 225"/>
                <a:gd name="T72" fmla="*/ 19 w 200"/>
                <a:gd name="T73" fmla="*/ 142 h 225"/>
                <a:gd name="T74" fmla="*/ 21 w 200"/>
                <a:gd name="T75" fmla="*/ 146 h 225"/>
                <a:gd name="T76" fmla="*/ 27 w 200"/>
                <a:gd name="T77" fmla="*/ 139 h 225"/>
                <a:gd name="T78" fmla="*/ 19 w 200"/>
                <a:gd name="T79" fmla="*/ 113 h 225"/>
                <a:gd name="T80" fmla="*/ 21 w 200"/>
                <a:gd name="T81" fmla="*/ 117 h 225"/>
                <a:gd name="T82" fmla="*/ 27 w 200"/>
                <a:gd name="T83" fmla="*/ 110 h 225"/>
                <a:gd name="T84" fmla="*/ 19 w 200"/>
                <a:gd name="T85" fmla="*/ 83 h 225"/>
                <a:gd name="T86" fmla="*/ 21 w 200"/>
                <a:gd name="T87" fmla="*/ 87 h 225"/>
                <a:gd name="T88" fmla="*/ 27 w 200"/>
                <a:gd name="T89" fmla="*/ 80 h 225"/>
                <a:gd name="T90" fmla="*/ 19 w 200"/>
                <a:gd name="T91" fmla="*/ 54 h 225"/>
                <a:gd name="T92" fmla="*/ 21 w 200"/>
                <a:gd name="T93" fmla="*/ 58 h 225"/>
                <a:gd name="T94" fmla="*/ 27 w 200"/>
                <a:gd name="T95" fmla="*/ 51 h 225"/>
                <a:gd name="T96" fmla="*/ 19 w 200"/>
                <a:gd name="T97" fmla="*/ 25 h 225"/>
                <a:gd name="T98" fmla="*/ 21 w 200"/>
                <a:gd name="T99" fmla="*/ 29 h 225"/>
                <a:gd name="T100" fmla="*/ 27 w 200"/>
                <a:gd name="T101" fmla="*/ 22 h 225"/>
                <a:gd name="T102" fmla="*/ 19 w 200"/>
                <a:gd name="T103" fmla="*/ 8 h 225"/>
                <a:gd name="T104" fmla="*/ 192 w 200"/>
                <a:gd name="T105" fmla="*/ 4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25">
                  <a:moveTo>
                    <a:pt x="160" y="0"/>
                  </a:moveTo>
                  <a:cubicBezTo>
                    <a:pt x="15" y="0"/>
                    <a:pt x="15" y="0"/>
                    <a:pt x="15" y="0"/>
                  </a:cubicBezTo>
                  <a:cubicBezTo>
                    <a:pt x="12" y="0"/>
                    <a:pt x="11" y="2"/>
                    <a:pt x="11" y="4"/>
                  </a:cubicBezTo>
                  <a:cubicBezTo>
                    <a:pt x="11" y="17"/>
                    <a:pt x="11" y="17"/>
                    <a:pt x="11" y="17"/>
                  </a:cubicBezTo>
                  <a:cubicBezTo>
                    <a:pt x="4" y="18"/>
                    <a:pt x="0" y="21"/>
                    <a:pt x="0" y="26"/>
                  </a:cubicBezTo>
                  <a:cubicBezTo>
                    <a:pt x="0" y="30"/>
                    <a:pt x="4" y="34"/>
                    <a:pt x="11" y="35"/>
                  </a:cubicBezTo>
                  <a:cubicBezTo>
                    <a:pt x="11" y="46"/>
                    <a:pt x="11" y="46"/>
                    <a:pt x="11" y="46"/>
                  </a:cubicBezTo>
                  <a:cubicBezTo>
                    <a:pt x="4" y="47"/>
                    <a:pt x="0" y="51"/>
                    <a:pt x="0" y="55"/>
                  </a:cubicBezTo>
                  <a:cubicBezTo>
                    <a:pt x="0" y="60"/>
                    <a:pt x="4" y="63"/>
                    <a:pt x="11" y="65"/>
                  </a:cubicBezTo>
                  <a:cubicBezTo>
                    <a:pt x="11" y="75"/>
                    <a:pt x="11" y="75"/>
                    <a:pt x="11" y="75"/>
                  </a:cubicBezTo>
                  <a:cubicBezTo>
                    <a:pt x="4" y="76"/>
                    <a:pt x="0" y="80"/>
                    <a:pt x="0" y="85"/>
                  </a:cubicBezTo>
                  <a:cubicBezTo>
                    <a:pt x="0" y="89"/>
                    <a:pt x="4" y="93"/>
                    <a:pt x="11" y="94"/>
                  </a:cubicBezTo>
                  <a:cubicBezTo>
                    <a:pt x="11" y="105"/>
                    <a:pt x="11" y="105"/>
                    <a:pt x="11" y="105"/>
                  </a:cubicBezTo>
                  <a:cubicBezTo>
                    <a:pt x="4" y="106"/>
                    <a:pt x="0" y="109"/>
                    <a:pt x="0" y="114"/>
                  </a:cubicBezTo>
                  <a:cubicBezTo>
                    <a:pt x="0" y="119"/>
                    <a:pt x="4" y="122"/>
                    <a:pt x="11" y="123"/>
                  </a:cubicBezTo>
                  <a:cubicBezTo>
                    <a:pt x="11" y="134"/>
                    <a:pt x="11" y="134"/>
                    <a:pt x="11" y="134"/>
                  </a:cubicBezTo>
                  <a:cubicBezTo>
                    <a:pt x="4" y="135"/>
                    <a:pt x="0" y="139"/>
                    <a:pt x="0" y="143"/>
                  </a:cubicBezTo>
                  <a:cubicBezTo>
                    <a:pt x="0" y="148"/>
                    <a:pt x="4" y="152"/>
                    <a:pt x="11" y="153"/>
                  </a:cubicBezTo>
                  <a:cubicBezTo>
                    <a:pt x="11" y="163"/>
                    <a:pt x="11" y="163"/>
                    <a:pt x="11" y="163"/>
                  </a:cubicBezTo>
                  <a:cubicBezTo>
                    <a:pt x="4" y="164"/>
                    <a:pt x="0" y="168"/>
                    <a:pt x="0" y="173"/>
                  </a:cubicBezTo>
                  <a:cubicBezTo>
                    <a:pt x="0" y="177"/>
                    <a:pt x="4" y="181"/>
                    <a:pt x="11" y="182"/>
                  </a:cubicBezTo>
                  <a:cubicBezTo>
                    <a:pt x="11" y="193"/>
                    <a:pt x="11" y="193"/>
                    <a:pt x="11" y="193"/>
                  </a:cubicBezTo>
                  <a:cubicBezTo>
                    <a:pt x="4" y="194"/>
                    <a:pt x="0" y="197"/>
                    <a:pt x="0" y="202"/>
                  </a:cubicBezTo>
                  <a:cubicBezTo>
                    <a:pt x="0" y="207"/>
                    <a:pt x="4" y="210"/>
                    <a:pt x="11" y="211"/>
                  </a:cubicBezTo>
                  <a:cubicBezTo>
                    <a:pt x="11" y="221"/>
                    <a:pt x="11" y="221"/>
                    <a:pt x="11" y="221"/>
                  </a:cubicBezTo>
                  <a:cubicBezTo>
                    <a:pt x="11" y="223"/>
                    <a:pt x="12" y="225"/>
                    <a:pt x="15" y="225"/>
                  </a:cubicBezTo>
                  <a:cubicBezTo>
                    <a:pt x="160" y="225"/>
                    <a:pt x="160" y="225"/>
                    <a:pt x="160" y="225"/>
                  </a:cubicBezTo>
                  <a:cubicBezTo>
                    <a:pt x="182" y="225"/>
                    <a:pt x="200" y="207"/>
                    <a:pt x="200" y="185"/>
                  </a:cubicBezTo>
                  <a:cubicBezTo>
                    <a:pt x="200" y="40"/>
                    <a:pt x="200" y="40"/>
                    <a:pt x="200" y="40"/>
                  </a:cubicBezTo>
                  <a:cubicBezTo>
                    <a:pt x="200" y="18"/>
                    <a:pt x="182" y="0"/>
                    <a:pt x="160" y="0"/>
                  </a:cubicBezTo>
                  <a:close/>
                  <a:moveTo>
                    <a:pt x="8" y="26"/>
                  </a:moveTo>
                  <a:cubicBezTo>
                    <a:pt x="9" y="26"/>
                    <a:pt x="9" y="25"/>
                    <a:pt x="11" y="25"/>
                  </a:cubicBezTo>
                  <a:cubicBezTo>
                    <a:pt x="11" y="27"/>
                    <a:pt x="11" y="27"/>
                    <a:pt x="11" y="27"/>
                  </a:cubicBezTo>
                  <a:cubicBezTo>
                    <a:pt x="9" y="27"/>
                    <a:pt x="9" y="26"/>
                    <a:pt x="8" y="26"/>
                  </a:cubicBezTo>
                  <a:close/>
                  <a:moveTo>
                    <a:pt x="8" y="55"/>
                  </a:moveTo>
                  <a:cubicBezTo>
                    <a:pt x="9" y="55"/>
                    <a:pt x="9" y="54"/>
                    <a:pt x="11" y="54"/>
                  </a:cubicBezTo>
                  <a:cubicBezTo>
                    <a:pt x="11" y="56"/>
                    <a:pt x="11" y="56"/>
                    <a:pt x="11" y="56"/>
                  </a:cubicBezTo>
                  <a:cubicBezTo>
                    <a:pt x="9" y="56"/>
                    <a:pt x="9" y="56"/>
                    <a:pt x="8" y="55"/>
                  </a:cubicBezTo>
                  <a:close/>
                  <a:moveTo>
                    <a:pt x="8" y="85"/>
                  </a:moveTo>
                  <a:cubicBezTo>
                    <a:pt x="9" y="84"/>
                    <a:pt x="9" y="84"/>
                    <a:pt x="11" y="83"/>
                  </a:cubicBezTo>
                  <a:cubicBezTo>
                    <a:pt x="11" y="86"/>
                    <a:pt x="11" y="86"/>
                    <a:pt x="11" y="86"/>
                  </a:cubicBezTo>
                  <a:cubicBezTo>
                    <a:pt x="9" y="85"/>
                    <a:pt x="9" y="85"/>
                    <a:pt x="8" y="85"/>
                  </a:cubicBezTo>
                  <a:close/>
                  <a:moveTo>
                    <a:pt x="8" y="114"/>
                  </a:moveTo>
                  <a:cubicBezTo>
                    <a:pt x="9" y="114"/>
                    <a:pt x="9" y="113"/>
                    <a:pt x="11" y="113"/>
                  </a:cubicBezTo>
                  <a:cubicBezTo>
                    <a:pt x="11" y="115"/>
                    <a:pt x="11" y="115"/>
                    <a:pt x="11" y="115"/>
                  </a:cubicBezTo>
                  <a:cubicBezTo>
                    <a:pt x="9" y="115"/>
                    <a:pt x="9" y="114"/>
                    <a:pt x="8" y="114"/>
                  </a:cubicBezTo>
                  <a:close/>
                  <a:moveTo>
                    <a:pt x="8" y="143"/>
                  </a:moveTo>
                  <a:cubicBezTo>
                    <a:pt x="9" y="143"/>
                    <a:pt x="9" y="142"/>
                    <a:pt x="11" y="142"/>
                  </a:cubicBezTo>
                  <a:cubicBezTo>
                    <a:pt x="11" y="144"/>
                    <a:pt x="11" y="144"/>
                    <a:pt x="11" y="144"/>
                  </a:cubicBezTo>
                  <a:cubicBezTo>
                    <a:pt x="9" y="144"/>
                    <a:pt x="9" y="144"/>
                    <a:pt x="8" y="143"/>
                  </a:cubicBezTo>
                  <a:close/>
                  <a:moveTo>
                    <a:pt x="8" y="173"/>
                  </a:moveTo>
                  <a:cubicBezTo>
                    <a:pt x="9" y="172"/>
                    <a:pt x="9" y="172"/>
                    <a:pt x="11" y="171"/>
                  </a:cubicBezTo>
                  <a:cubicBezTo>
                    <a:pt x="11" y="174"/>
                    <a:pt x="11" y="174"/>
                    <a:pt x="11" y="174"/>
                  </a:cubicBezTo>
                  <a:cubicBezTo>
                    <a:pt x="9" y="173"/>
                    <a:pt x="9" y="173"/>
                    <a:pt x="8" y="173"/>
                  </a:cubicBezTo>
                  <a:close/>
                  <a:moveTo>
                    <a:pt x="8" y="202"/>
                  </a:moveTo>
                  <a:cubicBezTo>
                    <a:pt x="9" y="202"/>
                    <a:pt x="9" y="201"/>
                    <a:pt x="11" y="201"/>
                  </a:cubicBezTo>
                  <a:cubicBezTo>
                    <a:pt x="11" y="203"/>
                    <a:pt x="11" y="203"/>
                    <a:pt x="11" y="203"/>
                  </a:cubicBezTo>
                  <a:cubicBezTo>
                    <a:pt x="9" y="203"/>
                    <a:pt x="9" y="202"/>
                    <a:pt x="8" y="202"/>
                  </a:cubicBezTo>
                  <a:close/>
                  <a:moveTo>
                    <a:pt x="192" y="185"/>
                  </a:moveTo>
                  <a:cubicBezTo>
                    <a:pt x="192" y="202"/>
                    <a:pt x="177" y="217"/>
                    <a:pt x="160" y="217"/>
                  </a:cubicBezTo>
                  <a:cubicBezTo>
                    <a:pt x="19" y="217"/>
                    <a:pt x="19" y="217"/>
                    <a:pt x="19" y="217"/>
                  </a:cubicBezTo>
                  <a:cubicBezTo>
                    <a:pt x="19" y="201"/>
                    <a:pt x="19" y="201"/>
                    <a:pt x="19" y="201"/>
                  </a:cubicBezTo>
                  <a:cubicBezTo>
                    <a:pt x="20" y="201"/>
                    <a:pt x="20" y="202"/>
                    <a:pt x="21" y="202"/>
                  </a:cubicBezTo>
                  <a:cubicBezTo>
                    <a:pt x="21" y="203"/>
                    <a:pt x="22" y="203"/>
                    <a:pt x="21" y="205"/>
                  </a:cubicBezTo>
                  <a:cubicBezTo>
                    <a:pt x="29" y="207"/>
                    <a:pt x="29" y="207"/>
                    <a:pt x="29" y="207"/>
                  </a:cubicBezTo>
                  <a:cubicBezTo>
                    <a:pt x="30" y="203"/>
                    <a:pt x="29" y="200"/>
                    <a:pt x="27" y="198"/>
                  </a:cubicBezTo>
                  <a:cubicBezTo>
                    <a:pt x="26" y="195"/>
                    <a:pt x="22" y="193"/>
                    <a:pt x="19" y="193"/>
                  </a:cubicBezTo>
                  <a:cubicBezTo>
                    <a:pt x="19" y="172"/>
                    <a:pt x="19" y="172"/>
                    <a:pt x="19" y="172"/>
                  </a:cubicBezTo>
                  <a:cubicBezTo>
                    <a:pt x="20" y="172"/>
                    <a:pt x="20" y="172"/>
                    <a:pt x="21" y="173"/>
                  </a:cubicBezTo>
                  <a:cubicBezTo>
                    <a:pt x="21" y="173"/>
                    <a:pt x="22" y="174"/>
                    <a:pt x="21" y="175"/>
                  </a:cubicBezTo>
                  <a:cubicBezTo>
                    <a:pt x="29" y="178"/>
                    <a:pt x="29" y="178"/>
                    <a:pt x="29" y="178"/>
                  </a:cubicBezTo>
                  <a:cubicBezTo>
                    <a:pt x="30" y="173"/>
                    <a:pt x="29" y="170"/>
                    <a:pt x="27" y="168"/>
                  </a:cubicBezTo>
                  <a:cubicBezTo>
                    <a:pt x="26" y="166"/>
                    <a:pt x="22" y="164"/>
                    <a:pt x="19" y="163"/>
                  </a:cubicBezTo>
                  <a:cubicBezTo>
                    <a:pt x="19" y="142"/>
                    <a:pt x="19" y="142"/>
                    <a:pt x="19" y="142"/>
                  </a:cubicBezTo>
                  <a:cubicBezTo>
                    <a:pt x="20" y="143"/>
                    <a:pt x="20" y="143"/>
                    <a:pt x="21" y="144"/>
                  </a:cubicBezTo>
                  <a:cubicBezTo>
                    <a:pt x="21" y="144"/>
                    <a:pt x="22" y="145"/>
                    <a:pt x="21" y="146"/>
                  </a:cubicBezTo>
                  <a:cubicBezTo>
                    <a:pt x="29" y="148"/>
                    <a:pt x="29" y="148"/>
                    <a:pt x="29" y="148"/>
                  </a:cubicBezTo>
                  <a:cubicBezTo>
                    <a:pt x="30" y="144"/>
                    <a:pt x="29" y="141"/>
                    <a:pt x="27" y="139"/>
                  </a:cubicBezTo>
                  <a:cubicBezTo>
                    <a:pt x="26" y="136"/>
                    <a:pt x="22" y="135"/>
                    <a:pt x="19" y="134"/>
                  </a:cubicBezTo>
                  <a:cubicBezTo>
                    <a:pt x="19" y="113"/>
                    <a:pt x="19" y="113"/>
                    <a:pt x="19" y="113"/>
                  </a:cubicBezTo>
                  <a:cubicBezTo>
                    <a:pt x="20" y="113"/>
                    <a:pt x="20" y="114"/>
                    <a:pt x="21" y="114"/>
                  </a:cubicBezTo>
                  <a:cubicBezTo>
                    <a:pt x="21" y="115"/>
                    <a:pt x="22" y="115"/>
                    <a:pt x="21" y="117"/>
                  </a:cubicBezTo>
                  <a:cubicBezTo>
                    <a:pt x="29" y="119"/>
                    <a:pt x="29" y="119"/>
                    <a:pt x="29" y="119"/>
                  </a:cubicBezTo>
                  <a:cubicBezTo>
                    <a:pt x="30" y="115"/>
                    <a:pt x="29" y="111"/>
                    <a:pt x="27" y="110"/>
                  </a:cubicBezTo>
                  <a:cubicBezTo>
                    <a:pt x="26" y="107"/>
                    <a:pt x="22" y="105"/>
                    <a:pt x="19" y="105"/>
                  </a:cubicBezTo>
                  <a:cubicBezTo>
                    <a:pt x="19" y="83"/>
                    <a:pt x="19" y="83"/>
                    <a:pt x="19" y="83"/>
                  </a:cubicBezTo>
                  <a:cubicBezTo>
                    <a:pt x="20" y="84"/>
                    <a:pt x="20" y="84"/>
                    <a:pt x="21" y="85"/>
                  </a:cubicBezTo>
                  <a:cubicBezTo>
                    <a:pt x="21" y="85"/>
                    <a:pt x="22" y="86"/>
                    <a:pt x="21" y="87"/>
                  </a:cubicBezTo>
                  <a:cubicBezTo>
                    <a:pt x="29" y="90"/>
                    <a:pt x="29" y="90"/>
                    <a:pt x="29" y="90"/>
                  </a:cubicBezTo>
                  <a:cubicBezTo>
                    <a:pt x="30" y="85"/>
                    <a:pt x="29" y="82"/>
                    <a:pt x="27" y="80"/>
                  </a:cubicBezTo>
                  <a:cubicBezTo>
                    <a:pt x="26" y="78"/>
                    <a:pt x="22" y="76"/>
                    <a:pt x="19" y="75"/>
                  </a:cubicBezTo>
                  <a:cubicBezTo>
                    <a:pt x="19" y="54"/>
                    <a:pt x="19" y="54"/>
                    <a:pt x="19" y="54"/>
                  </a:cubicBezTo>
                  <a:cubicBezTo>
                    <a:pt x="20" y="54"/>
                    <a:pt x="20" y="55"/>
                    <a:pt x="21" y="56"/>
                  </a:cubicBezTo>
                  <a:cubicBezTo>
                    <a:pt x="21" y="56"/>
                    <a:pt x="22" y="56"/>
                    <a:pt x="21" y="58"/>
                  </a:cubicBezTo>
                  <a:cubicBezTo>
                    <a:pt x="29" y="60"/>
                    <a:pt x="29" y="60"/>
                    <a:pt x="29" y="60"/>
                  </a:cubicBezTo>
                  <a:cubicBezTo>
                    <a:pt x="30" y="56"/>
                    <a:pt x="29" y="53"/>
                    <a:pt x="27" y="51"/>
                  </a:cubicBezTo>
                  <a:cubicBezTo>
                    <a:pt x="26" y="48"/>
                    <a:pt x="22" y="47"/>
                    <a:pt x="19" y="46"/>
                  </a:cubicBezTo>
                  <a:cubicBezTo>
                    <a:pt x="19" y="25"/>
                    <a:pt x="19" y="25"/>
                    <a:pt x="19" y="25"/>
                  </a:cubicBezTo>
                  <a:cubicBezTo>
                    <a:pt x="20" y="25"/>
                    <a:pt x="20" y="26"/>
                    <a:pt x="21" y="26"/>
                  </a:cubicBezTo>
                  <a:cubicBezTo>
                    <a:pt x="21" y="26"/>
                    <a:pt x="22" y="27"/>
                    <a:pt x="21" y="29"/>
                  </a:cubicBezTo>
                  <a:cubicBezTo>
                    <a:pt x="29" y="31"/>
                    <a:pt x="29" y="31"/>
                    <a:pt x="29" y="31"/>
                  </a:cubicBezTo>
                  <a:cubicBezTo>
                    <a:pt x="30" y="27"/>
                    <a:pt x="29" y="23"/>
                    <a:pt x="27" y="22"/>
                  </a:cubicBezTo>
                  <a:cubicBezTo>
                    <a:pt x="26" y="19"/>
                    <a:pt x="22" y="17"/>
                    <a:pt x="19" y="16"/>
                  </a:cubicBezTo>
                  <a:cubicBezTo>
                    <a:pt x="19" y="8"/>
                    <a:pt x="19" y="8"/>
                    <a:pt x="19" y="8"/>
                  </a:cubicBezTo>
                  <a:cubicBezTo>
                    <a:pt x="160" y="8"/>
                    <a:pt x="160" y="8"/>
                    <a:pt x="160" y="8"/>
                  </a:cubicBezTo>
                  <a:cubicBezTo>
                    <a:pt x="177" y="8"/>
                    <a:pt x="192" y="22"/>
                    <a:pt x="192" y="40"/>
                  </a:cubicBezTo>
                  <a:lnTo>
                    <a:pt x="192"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Teal Tile"/>
          <p:cNvGrpSpPr/>
          <p:nvPr userDrawn="1"/>
        </p:nvGrpSpPr>
        <p:grpSpPr>
          <a:xfrm>
            <a:off x="1016507" y="4682828"/>
            <a:ext cx="1325880" cy="1325880"/>
            <a:chOff x="1020317" y="4686638"/>
            <a:chExt cx="1325880" cy="1325880"/>
          </a:xfrm>
        </p:grpSpPr>
        <p:sp>
          <p:nvSpPr>
            <p:cNvPr id="38" name="Rectangle 37"/>
            <p:cNvSpPr/>
            <p:nvPr/>
          </p:nvSpPr>
          <p:spPr bwMode="auto">
            <a:xfrm>
              <a:off x="1020317" y="4686638"/>
              <a:ext cx="1325880" cy="13258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9" name="Freeform 13"/>
            <p:cNvSpPr>
              <a:spLocks noEditPoints="1"/>
            </p:cNvSpPr>
            <p:nvPr/>
          </p:nvSpPr>
          <p:spPr bwMode="auto">
            <a:xfrm>
              <a:off x="1455948" y="4930478"/>
              <a:ext cx="454618" cy="838200"/>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een Tile"/>
          <p:cNvGrpSpPr/>
          <p:nvPr userDrawn="1"/>
        </p:nvGrpSpPr>
        <p:grpSpPr>
          <a:xfrm>
            <a:off x="2514069" y="4682828"/>
            <a:ext cx="1325880" cy="1325880"/>
            <a:chOff x="2514069" y="4682828"/>
            <a:chExt cx="1325880" cy="1325880"/>
          </a:xfrm>
        </p:grpSpPr>
        <p:sp>
          <p:nvSpPr>
            <p:cNvPr id="41" name="Rectangle 40"/>
            <p:cNvSpPr/>
            <p:nvPr/>
          </p:nvSpPr>
          <p:spPr bwMode="auto">
            <a:xfrm>
              <a:off x="2514069" y="4682828"/>
              <a:ext cx="1325880" cy="13258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46" name="Freeform 73"/>
            <p:cNvSpPr>
              <a:spLocks noEditPoints="1"/>
            </p:cNvSpPr>
            <p:nvPr userDrawn="1"/>
          </p:nvSpPr>
          <p:spPr bwMode="auto">
            <a:xfrm>
              <a:off x="2757463" y="5062311"/>
              <a:ext cx="839092" cy="702557"/>
            </a:xfrm>
            <a:custGeom>
              <a:avLst/>
              <a:gdLst>
                <a:gd name="T0" fmla="*/ 339 w 411"/>
                <a:gd name="T1" fmla="*/ 344 h 344"/>
                <a:gd name="T2" fmla="*/ 334 w 411"/>
                <a:gd name="T3" fmla="*/ 342 h 344"/>
                <a:gd name="T4" fmla="*/ 270 w 411"/>
                <a:gd name="T5" fmla="*/ 277 h 344"/>
                <a:gd name="T6" fmla="*/ 74 w 411"/>
                <a:gd name="T7" fmla="*/ 277 h 344"/>
                <a:gd name="T8" fmla="*/ 0 w 411"/>
                <a:gd name="T9" fmla="*/ 203 h 344"/>
                <a:gd name="T10" fmla="*/ 0 w 411"/>
                <a:gd name="T11" fmla="*/ 74 h 344"/>
                <a:gd name="T12" fmla="*/ 74 w 411"/>
                <a:gd name="T13" fmla="*/ 0 h 344"/>
                <a:gd name="T14" fmla="*/ 338 w 411"/>
                <a:gd name="T15" fmla="*/ 0 h 344"/>
                <a:gd name="T16" fmla="*/ 411 w 411"/>
                <a:gd name="T17" fmla="*/ 74 h 344"/>
                <a:gd name="T18" fmla="*/ 411 w 411"/>
                <a:gd name="T19" fmla="*/ 203 h 344"/>
                <a:gd name="T20" fmla="*/ 347 w 411"/>
                <a:gd name="T21" fmla="*/ 277 h 344"/>
                <a:gd name="T22" fmla="*/ 347 w 411"/>
                <a:gd name="T23" fmla="*/ 337 h 344"/>
                <a:gd name="T24" fmla="*/ 342 w 411"/>
                <a:gd name="T25" fmla="*/ 344 h 344"/>
                <a:gd name="T26" fmla="*/ 339 w 411"/>
                <a:gd name="T27" fmla="*/ 344 h 344"/>
                <a:gd name="T28" fmla="*/ 74 w 411"/>
                <a:gd name="T29" fmla="*/ 15 h 344"/>
                <a:gd name="T30" fmla="*/ 14 w 411"/>
                <a:gd name="T31" fmla="*/ 74 h 344"/>
                <a:gd name="T32" fmla="*/ 14 w 411"/>
                <a:gd name="T33" fmla="*/ 203 h 344"/>
                <a:gd name="T34" fmla="*/ 74 w 411"/>
                <a:gd name="T35" fmla="*/ 262 h 344"/>
                <a:gd name="T36" fmla="*/ 273 w 411"/>
                <a:gd name="T37" fmla="*/ 262 h 344"/>
                <a:gd name="T38" fmla="*/ 278 w 411"/>
                <a:gd name="T39" fmla="*/ 264 h 344"/>
                <a:gd name="T40" fmla="*/ 332 w 411"/>
                <a:gd name="T41" fmla="*/ 319 h 344"/>
                <a:gd name="T42" fmla="*/ 332 w 411"/>
                <a:gd name="T43" fmla="*/ 270 h 344"/>
                <a:gd name="T44" fmla="*/ 339 w 411"/>
                <a:gd name="T45" fmla="*/ 262 h 344"/>
                <a:gd name="T46" fmla="*/ 397 w 411"/>
                <a:gd name="T47" fmla="*/ 203 h 344"/>
                <a:gd name="T48" fmla="*/ 397 w 411"/>
                <a:gd name="T49" fmla="*/ 74 h 344"/>
                <a:gd name="T50" fmla="*/ 338 w 411"/>
                <a:gd name="T51" fmla="*/ 15 h 344"/>
                <a:gd name="T52" fmla="*/ 74 w 411"/>
                <a:gd name="T53" fmla="*/ 1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1" h="344">
                  <a:moveTo>
                    <a:pt x="339" y="344"/>
                  </a:moveTo>
                  <a:cubicBezTo>
                    <a:pt x="337" y="344"/>
                    <a:pt x="336" y="343"/>
                    <a:pt x="334" y="342"/>
                  </a:cubicBezTo>
                  <a:cubicBezTo>
                    <a:pt x="270" y="277"/>
                    <a:pt x="270" y="277"/>
                    <a:pt x="270" y="277"/>
                  </a:cubicBezTo>
                  <a:cubicBezTo>
                    <a:pt x="74" y="277"/>
                    <a:pt x="74" y="277"/>
                    <a:pt x="74" y="277"/>
                  </a:cubicBezTo>
                  <a:cubicBezTo>
                    <a:pt x="33" y="277"/>
                    <a:pt x="0" y="244"/>
                    <a:pt x="0" y="203"/>
                  </a:cubicBezTo>
                  <a:cubicBezTo>
                    <a:pt x="0" y="74"/>
                    <a:pt x="0" y="74"/>
                    <a:pt x="0" y="74"/>
                  </a:cubicBezTo>
                  <a:cubicBezTo>
                    <a:pt x="0" y="33"/>
                    <a:pt x="33" y="0"/>
                    <a:pt x="74" y="0"/>
                  </a:cubicBezTo>
                  <a:cubicBezTo>
                    <a:pt x="338" y="0"/>
                    <a:pt x="338" y="0"/>
                    <a:pt x="338" y="0"/>
                  </a:cubicBezTo>
                  <a:cubicBezTo>
                    <a:pt x="378" y="0"/>
                    <a:pt x="411" y="33"/>
                    <a:pt x="411" y="74"/>
                  </a:cubicBezTo>
                  <a:cubicBezTo>
                    <a:pt x="411" y="203"/>
                    <a:pt x="411" y="203"/>
                    <a:pt x="411" y="203"/>
                  </a:cubicBezTo>
                  <a:cubicBezTo>
                    <a:pt x="411" y="242"/>
                    <a:pt x="384" y="273"/>
                    <a:pt x="347" y="277"/>
                  </a:cubicBezTo>
                  <a:cubicBezTo>
                    <a:pt x="347" y="337"/>
                    <a:pt x="347" y="337"/>
                    <a:pt x="347" y="337"/>
                  </a:cubicBezTo>
                  <a:cubicBezTo>
                    <a:pt x="347" y="340"/>
                    <a:pt x="345" y="342"/>
                    <a:pt x="342" y="344"/>
                  </a:cubicBezTo>
                  <a:cubicBezTo>
                    <a:pt x="341" y="344"/>
                    <a:pt x="340" y="344"/>
                    <a:pt x="339" y="344"/>
                  </a:cubicBezTo>
                  <a:close/>
                  <a:moveTo>
                    <a:pt x="74" y="15"/>
                  </a:moveTo>
                  <a:cubicBezTo>
                    <a:pt x="41" y="15"/>
                    <a:pt x="14" y="41"/>
                    <a:pt x="14" y="74"/>
                  </a:cubicBezTo>
                  <a:cubicBezTo>
                    <a:pt x="14" y="203"/>
                    <a:pt x="14" y="203"/>
                    <a:pt x="14" y="203"/>
                  </a:cubicBezTo>
                  <a:cubicBezTo>
                    <a:pt x="14" y="236"/>
                    <a:pt x="41" y="262"/>
                    <a:pt x="74" y="262"/>
                  </a:cubicBezTo>
                  <a:cubicBezTo>
                    <a:pt x="273" y="262"/>
                    <a:pt x="273" y="262"/>
                    <a:pt x="273" y="262"/>
                  </a:cubicBezTo>
                  <a:cubicBezTo>
                    <a:pt x="275" y="262"/>
                    <a:pt x="277" y="263"/>
                    <a:pt x="278" y="264"/>
                  </a:cubicBezTo>
                  <a:cubicBezTo>
                    <a:pt x="332" y="319"/>
                    <a:pt x="332" y="319"/>
                    <a:pt x="332" y="319"/>
                  </a:cubicBezTo>
                  <a:cubicBezTo>
                    <a:pt x="332" y="270"/>
                    <a:pt x="332" y="270"/>
                    <a:pt x="332" y="270"/>
                  </a:cubicBezTo>
                  <a:cubicBezTo>
                    <a:pt x="332" y="266"/>
                    <a:pt x="335" y="262"/>
                    <a:pt x="339" y="262"/>
                  </a:cubicBezTo>
                  <a:cubicBezTo>
                    <a:pt x="371" y="262"/>
                    <a:pt x="397" y="236"/>
                    <a:pt x="397" y="203"/>
                  </a:cubicBezTo>
                  <a:cubicBezTo>
                    <a:pt x="397" y="74"/>
                    <a:pt x="397" y="74"/>
                    <a:pt x="397" y="74"/>
                  </a:cubicBezTo>
                  <a:cubicBezTo>
                    <a:pt x="397" y="41"/>
                    <a:pt x="370" y="15"/>
                    <a:pt x="338" y="15"/>
                  </a:cubicBezTo>
                  <a:lnTo>
                    <a:pt x="74"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useBgFill="1">
        <p:nvSpPr>
          <p:cNvPr id="4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4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81452" y="3231974"/>
            <a:ext cx="6718301" cy="1232464"/>
          </a:xfrm>
        </p:spPr>
        <p:txBody>
          <a:bodyPr anchor="ctr">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1452" y="5029200"/>
            <a:ext cx="6870702" cy="46325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userDrawn="1"/>
        </p:nvSpPr>
        <p:spPr bwMode="auto">
          <a:xfrm>
            <a:off x="0" y="6010275"/>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Content Placeholder 5"/>
          <p:cNvSpPr>
            <a:spLocks noGrp="1"/>
          </p:cNvSpPr>
          <p:nvPr>
            <p:ph sz="quarter" idx="10" hasCustomPrompt="1"/>
          </p:nvPr>
        </p:nvSpPr>
        <p:spPr>
          <a:xfrm>
            <a:off x="518192" y="228600"/>
            <a:ext cx="1485898" cy="249299"/>
          </a:xfrm>
        </p:spPr>
        <p:txBody>
          <a:bodyPr/>
          <a:lstStyle>
            <a:lvl1pPr marL="0" indent="0">
              <a:buNone/>
              <a:defRPr sz="1800" baseline="0"/>
            </a:lvl1pPr>
          </a:lstStyle>
          <a:p>
            <a:pPr lvl="0"/>
            <a:r>
              <a:rPr lang="en-US" dirty="0" smtClean="0"/>
              <a:t>Session Code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72694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27"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30"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4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4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81452" y="3231974"/>
            <a:ext cx="6718301" cy="1232464"/>
          </a:xfrm>
        </p:spPr>
        <p:txBody>
          <a:bodyPr anchor="ctr">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181452" y="5029200"/>
            <a:ext cx="6870702" cy="46325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useBgFill="1">
        <p:nvSpPr>
          <p:cNvPr id="45" name="Bottom Mask"/>
          <p:cNvSpPr/>
          <p:nvPr userDrawn="1"/>
        </p:nvSpPr>
        <p:spPr bwMode="auto">
          <a:xfrm>
            <a:off x="0" y="6010275"/>
            <a:ext cx="12188826"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40" name="Picture 39"/>
          <p:cNvPicPr>
            <a:picLocks noChangeAspect="1"/>
          </p:cNvPicPr>
          <p:nvPr userDrawn="1"/>
        </p:nvPicPr>
        <p:blipFill rotWithShape="1">
          <a:blip r:embed="rId4" cstate="print">
            <a:extLst>
              <a:ext uri="{28A0092B-C50C-407E-A947-70E740481C1C}">
                <a14:useLocalDpi xmlns:a14="http://schemas.microsoft.com/office/drawing/2010/main" val="0"/>
              </a:ext>
            </a:extLst>
          </a:blip>
          <a:srcRect t="7301" b="29324"/>
          <a:stretch/>
        </p:blipFill>
        <p:spPr>
          <a:xfrm>
            <a:off x="1028695" y="4682828"/>
            <a:ext cx="1313692" cy="1325880"/>
          </a:xfrm>
          <a:prstGeom prst="rect">
            <a:avLst/>
          </a:prstGeom>
        </p:spPr>
      </p:pic>
      <p:pic>
        <p:nvPicPr>
          <p:cNvPr id="42" name="Picture 41"/>
          <p:cNvPicPr>
            <a:picLocks noChangeAspect="1"/>
          </p:cNvPicPr>
          <p:nvPr userDrawn="1"/>
        </p:nvPicPr>
        <p:blipFill rotWithShape="1">
          <a:blip r:embed="rId5" cstate="print">
            <a:extLst>
              <a:ext uri="{28A0092B-C50C-407E-A947-70E740481C1C}">
                <a14:useLocalDpi xmlns:a14="http://schemas.microsoft.com/office/drawing/2010/main" val="0"/>
              </a:ext>
            </a:extLst>
          </a:blip>
          <a:srcRect t="10954" b="6561"/>
          <a:stretch/>
        </p:blipFill>
        <p:spPr>
          <a:xfrm>
            <a:off x="993148" y="3187136"/>
            <a:ext cx="1383520" cy="1324010"/>
          </a:xfrm>
          <a:prstGeom prst="rect">
            <a:avLst/>
          </a:prstGeom>
        </p:spPr>
      </p:pic>
      <p:pic>
        <p:nvPicPr>
          <p:cNvPr id="48" name="Picture 47"/>
          <p:cNvPicPr>
            <a:picLocks noChangeAspect="1"/>
          </p:cNvPicPr>
          <p:nvPr userDrawn="1"/>
        </p:nvPicPr>
        <p:blipFill rotWithShape="1">
          <a:blip r:embed="rId6" cstate="print">
            <a:extLst>
              <a:ext uri="{28A0092B-C50C-407E-A947-70E740481C1C}">
                <a14:useLocalDpi xmlns:a14="http://schemas.microsoft.com/office/drawing/2010/main" val="0"/>
              </a:ext>
            </a:extLst>
          </a:blip>
          <a:srcRect t="4202" r="27745"/>
          <a:stretch/>
        </p:blipFill>
        <p:spPr>
          <a:xfrm>
            <a:off x="2508141" y="4682828"/>
            <a:ext cx="1331808" cy="1325880"/>
          </a:xfrm>
          <a:prstGeom prst="rect">
            <a:avLst/>
          </a:prstGeom>
        </p:spPr>
      </p:pic>
      <p:pic>
        <p:nvPicPr>
          <p:cNvPr id="49" name="Picture 48"/>
          <p:cNvPicPr>
            <a:picLocks noChangeAspect="1"/>
          </p:cNvPicPr>
          <p:nvPr userDrawn="1"/>
        </p:nvPicPr>
        <p:blipFill rotWithShape="1">
          <a:blip r:embed="rId7" cstate="print">
            <a:extLst>
              <a:ext uri="{28A0092B-C50C-407E-A947-70E740481C1C}">
                <a14:useLocalDpi xmlns:a14="http://schemas.microsoft.com/office/drawing/2010/main" val="0"/>
              </a:ext>
            </a:extLst>
          </a:blip>
          <a:srcRect l="1191" t="8653" r="-1" b="9844"/>
          <a:stretch/>
        </p:blipFill>
        <p:spPr>
          <a:xfrm>
            <a:off x="2508142" y="3187136"/>
            <a:ext cx="1331808" cy="1324010"/>
          </a:xfrm>
          <a:prstGeom prst="rect">
            <a:avLst/>
          </a:prstGeom>
        </p:spPr>
      </p:pic>
    </p:spTree>
    <p:extLst>
      <p:ext uri="{BB962C8B-B14F-4D97-AF65-F5344CB8AC3E}">
        <p14:creationId xmlns:p14="http://schemas.microsoft.com/office/powerpoint/2010/main" val="344843765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6" name="Demo Tile"/>
          <p:cNvGrpSpPr/>
          <p:nvPr userDrawn="1"/>
        </p:nvGrpSpPr>
        <p:grpSpPr>
          <a:xfrm>
            <a:off x="1017613" y="3187884"/>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6" name="Demo Tile"/>
          <p:cNvGrpSpPr/>
          <p:nvPr userDrawn="1"/>
        </p:nvGrpSpPr>
        <p:grpSpPr>
          <a:xfrm>
            <a:off x="1017613" y="3187884"/>
            <a:ext cx="2827252" cy="2827252"/>
            <a:chOff x="1022073" y="-1135906"/>
            <a:chExt cx="2827252" cy="2827252"/>
          </a:xfrm>
        </p:grpSpPr>
        <p:sp>
          <p:nvSpPr>
            <p:cNvPr id="17" name="Rectangle 16"/>
            <p:cNvSpPr/>
            <p:nvPr/>
          </p:nvSpPr>
          <p:spPr bwMode="auto">
            <a:xfrm>
              <a:off x="1022073" y="-1135906"/>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Light bulb Icon"/>
            <p:cNvSpPr>
              <a:spLocks noEditPoints="1"/>
            </p:cNvSpPr>
            <p:nvPr/>
          </p:nvSpPr>
          <p:spPr bwMode="auto">
            <a:xfrm>
              <a:off x="1945077" y="-620805"/>
              <a:ext cx="979488" cy="1797050"/>
            </a:xfrm>
            <a:custGeom>
              <a:avLst/>
              <a:gdLst>
                <a:gd name="T0" fmla="*/ 18 w 122"/>
                <a:gd name="T1" fmla="*/ 137 h 224"/>
                <a:gd name="T2" fmla="*/ 105 w 122"/>
                <a:gd name="T3" fmla="*/ 22 h 224"/>
                <a:gd name="T4" fmla="*/ 119 w 122"/>
                <a:gd name="T5" fmla="*/ 29 h 224"/>
                <a:gd name="T6" fmla="*/ 119 w 122"/>
                <a:gd name="T7" fmla="*/ 41 h 224"/>
                <a:gd name="T8" fmla="*/ 17 w 122"/>
                <a:gd name="T9" fmla="*/ 75 h 224"/>
                <a:gd name="T10" fmla="*/ 14 w 122"/>
                <a:gd name="T11" fmla="*/ 76 h 224"/>
                <a:gd name="T12" fmla="*/ 2 w 122"/>
                <a:gd name="T13" fmla="*/ 64 h 224"/>
                <a:gd name="T14" fmla="*/ 10 w 122"/>
                <a:gd name="T15" fmla="*/ 50 h 224"/>
                <a:gd name="T16" fmla="*/ 8 w 122"/>
                <a:gd name="T17" fmla="*/ 58 h 224"/>
                <a:gd name="T18" fmla="*/ 9 w 122"/>
                <a:gd name="T19" fmla="*/ 66 h 224"/>
                <a:gd name="T20" fmla="*/ 14 w 122"/>
                <a:gd name="T21" fmla="*/ 70 h 224"/>
                <a:gd name="T22" fmla="*/ 111 w 122"/>
                <a:gd name="T23" fmla="*/ 41 h 224"/>
                <a:gd name="T24" fmla="*/ 115 w 122"/>
                <a:gd name="T25" fmla="*/ 35 h 224"/>
                <a:gd name="T26" fmla="*/ 108 w 122"/>
                <a:gd name="T27" fmla="*/ 27 h 224"/>
                <a:gd name="T28" fmla="*/ 12 w 122"/>
                <a:gd name="T29" fmla="*/ 56 h 224"/>
                <a:gd name="T30" fmla="*/ 10 w 122"/>
                <a:gd name="T31" fmla="*/ 16 h 224"/>
                <a:gd name="T32" fmla="*/ 73 w 122"/>
                <a:gd name="T33" fmla="*/ 9 h 224"/>
                <a:gd name="T34" fmla="*/ 67 w 122"/>
                <a:gd name="T35" fmla="*/ 27 h 224"/>
                <a:gd name="T36" fmla="*/ 14 w 122"/>
                <a:gd name="T37" fmla="*/ 42 h 224"/>
                <a:gd name="T38" fmla="*/ 2 w 122"/>
                <a:gd name="T39" fmla="*/ 31 h 224"/>
                <a:gd name="T40" fmla="*/ 9 w 122"/>
                <a:gd name="T41" fmla="*/ 32 h 224"/>
                <a:gd name="T42" fmla="*/ 16 w 122"/>
                <a:gd name="T43" fmla="*/ 36 h 224"/>
                <a:gd name="T44" fmla="*/ 69 w 122"/>
                <a:gd name="T45" fmla="*/ 14 h 224"/>
                <a:gd name="T46" fmla="*/ 63 w 122"/>
                <a:gd name="T47" fmla="*/ 7 h 224"/>
                <a:gd name="T48" fmla="*/ 12 w 122"/>
                <a:gd name="T49" fmla="*/ 22 h 224"/>
                <a:gd name="T50" fmla="*/ 113 w 122"/>
                <a:gd name="T51" fmla="*/ 114 h 224"/>
                <a:gd name="T52" fmla="*/ 99 w 122"/>
                <a:gd name="T53" fmla="*/ 124 h 224"/>
                <a:gd name="T54" fmla="*/ 110 w 122"/>
                <a:gd name="T55" fmla="*/ 137 h 224"/>
                <a:gd name="T56" fmla="*/ 87 w 122"/>
                <a:gd name="T57" fmla="*/ 208 h 224"/>
                <a:gd name="T58" fmla="*/ 74 w 122"/>
                <a:gd name="T59" fmla="*/ 224 h 224"/>
                <a:gd name="T60" fmla="*/ 41 w 122"/>
                <a:gd name="T61" fmla="*/ 213 h 224"/>
                <a:gd name="T62" fmla="*/ 18 w 122"/>
                <a:gd name="T63" fmla="*/ 187 h 224"/>
                <a:gd name="T64" fmla="*/ 29 w 122"/>
                <a:gd name="T65" fmla="*/ 137 h 224"/>
                <a:gd name="T66" fmla="*/ 23 w 122"/>
                <a:gd name="T67" fmla="*/ 113 h 224"/>
                <a:gd name="T68" fmla="*/ 10 w 122"/>
                <a:gd name="T69" fmla="*/ 109 h 224"/>
                <a:gd name="T70" fmla="*/ 2 w 122"/>
                <a:gd name="T71" fmla="*/ 98 h 224"/>
                <a:gd name="T72" fmla="*/ 3 w 122"/>
                <a:gd name="T73" fmla="*/ 89 h 224"/>
                <a:gd name="T74" fmla="*/ 105 w 122"/>
                <a:gd name="T75" fmla="*/ 55 h 224"/>
                <a:gd name="T76" fmla="*/ 120 w 122"/>
                <a:gd name="T77" fmla="*/ 66 h 224"/>
                <a:gd name="T78" fmla="*/ 113 w 122"/>
                <a:gd name="T79" fmla="*/ 81 h 224"/>
                <a:gd name="T80" fmla="*/ 56 w 122"/>
                <a:gd name="T81" fmla="*/ 105 h 224"/>
                <a:gd name="T82" fmla="*/ 72 w 122"/>
                <a:gd name="T83" fmla="*/ 137 h 224"/>
                <a:gd name="T84" fmla="*/ 82 w 122"/>
                <a:gd name="T85" fmla="*/ 95 h 224"/>
                <a:gd name="T86" fmla="*/ 119 w 122"/>
                <a:gd name="T87" fmla="*/ 96 h 224"/>
                <a:gd name="T88" fmla="*/ 113 w 122"/>
                <a:gd name="T89" fmla="*/ 114 h 224"/>
                <a:gd name="T90" fmla="*/ 111 w 122"/>
                <a:gd name="T91" fmla="*/ 75 h 224"/>
                <a:gd name="T92" fmla="*/ 115 w 122"/>
                <a:gd name="T93" fmla="*/ 68 h 224"/>
                <a:gd name="T94" fmla="*/ 108 w 122"/>
                <a:gd name="T95" fmla="*/ 61 h 224"/>
                <a:gd name="T96" fmla="*/ 25 w 122"/>
                <a:gd name="T97" fmla="*/ 86 h 224"/>
                <a:gd name="T98" fmla="*/ 12 w 122"/>
                <a:gd name="T99" fmla="*/ 89 h 224"/>
                <a:gd name="T100" fmla="*/ 8 w 122"/>
                <a:gd name="T101" fmla="*/ 92 h 224"/>
                <a:gd name="T102" fmla="*/ 8 w 122"/>
                <a:gd name="T103" fmla="*/ 96 h 224"/>
                <a:gd name="T104" fmla="*/ 12 w 122"/>
                <a:gd name="T105" fmla="*/ 103 h 224"/>
                <a:gd name="T106" fmla="*/ 25 w 122"/>
                <a:gd name="T107" fmla="*/ 107 h 224"/>
                <a:gd name="T108" fmla="*/ 35 w 122"/>
                <a:gd name="T109" fmla="*/ 120 h 224"/>
                <a:gd name="T110" fmla="*/ 50 w 122"/>
                <a:gd name="T111" fmla="*/ 137 h 224"/>
                <a:gd name="T112" fmla="*/ 48 w 122"/>
                <a:gd name="T113" fmla="*/ 100 h 224"/>
                <a:gd name="T114" fmla="*/ 49 w 122"/>
                <a:gd name="T115" fmla="*/ 93 h 224"/>
                <a:gd name="T116" fmla="*/ 113 w 122"/>
                <a:gd name="T117" fmla="*/ 98 h 224"/>
                <a:gd name="T118" fmla="*/ 84 w 122"/>
                <a:gd name="T119" fmla="*/ 101 h 224"/>
                <a:gd name="T120" fmla="*/ 78 w 122"/>
                <a:gd name="T121" fmla="*/ 137 h 224"/>
                <a:gd name="T122" fmla="*/ 93 w 122"/>
                <a:gd name="T123" fmla="*/ 124 h 224"/>
                <a:gd name="T124" fmla="*/ 111 w 122"/>
                <a:gd name="T125" fmla="*/ 1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224">
                  <a:moveTo>
                    <a:pt x="18" y="137"/>
                  </a:moveTo>
                  <a:cubicBezTo>
                    <a:pt x="18" y="137"/>
                    <a:pt x="18" y="137"/>
                    <a:pt x="18" y="137"/>
                  </a:cubicBezTo>
                  <a:moveTo>
                    <a:pt x="10" y="50"/>
                  </a:moveTo>
                  <a:cubicBezTo>
                    <a:pt x="105" y="22"/>
                    <a:pt x="105" y="22"/>
                    <a:pt x="105" y="22"/>
                  </a:cubicBezTo>
                  <a:cubicBezTo>
                    <a:pt x="106" y="21"/>
                    <a:pt x="107" y="21"/>
                    <a:pt x="108" y="21"/>
                  </a:cubicBezTo>
                  <a:cubicBezTo>
                    <a:pt x="113" y="21"/>
                    <a:pt x="118" y="24"/>
                    <a:pt x="119" y="29"/>
                  </a:cubicBezTo>
                  <a:cubicBezTo>
                    <a:pt x="120" y="33"/>
                    <a:pt x="120" y="33"/>
                    <a:pt x="120" y="33"/>
                  </a:cubicBezTo>
                  <a:cubicBezTo>
                    <a:pt x="121" y="36"/>
                    <a:pt x="121" y="39"/>
                    <a:pt x="119" y="41"/>
                  </a:cubicBezTo>
                  <a:cubicBezTo>
                    <a:pt x="118" y="44"/>
                    <a:pt x="116" y="46"/>
                    <a:pt x="113" y="47"/>
                  </a:cubicBezTo>
                  <a:cubicBezTo>
                    <a:pt x="17" y="75"/>
                    <a:pt x="17" y="75"/>
                    <a:pt x="17" y="75"/>
                  </a:cubicBezTo>
                  <a:cubicBezTo>
                    <a:pt x="16" y="76"/>
                    <a:pt x="15" y="76"/>
                    <a:pt x="14" y="76"/>
                  </a:cubicBezTo>
                  <a:cubicBezTo>
                    <a:pt x="14" y="76"/>
                    <a:pt x="14" y="76"/>
                    <a:pt x="14" y="76"/>
                  </a:cubicBezTo>
                  <a:cubicBezTo>
                    <a:pt x="9" y="76"/>
                    <a:pt x="5" y="73"/>
                    <a:pt x="3" y="68"/>
                  </a:cubicBezTo>
                  <a:cubicBezTo>
                    <a:pt x="2" y="64"/>
                    <a:pt x="2" y="64"/>
                    <a:pt x="2" y="64"/>
                  </a:cubicBezTo>
                  <a:cubicBezTo>
                    <a:pt x="1" y="61"/>
                    <a:pt x="2" y="58"/>
                    <a:pt x="3" y="56"/>
                  </a:cubicBezTo>
                  <a:cubicBezTo>
                    <a:pt x="5" y="53"/>
                    <a:pt x="7" y="51"/>
                    <a:pt x="10" y="50"/>
                  </a:cubicBezTo>
                  <a:close/>
                  <a:moveTo>
                    <a:pt x="12" y="56"/>
                  </a:moveTo>
                  <a:cubicBezTo>
                    <a:pt x="10" y="56"/>
                    <a:pt x="9" y="57"/>
                    <a:pt x="8" y="58"/>
                  </a:cubicBezTo>
                  <a:cubicBezTo>
                    <a:pt x="8" y="60"/>
                    <a:pt x="8" y="61"/>
                    <a:pt x="8" y="62"/>
                  </a:cubicBezTo>
                  <a:cubicBezTo>
                    <a:pt x="9" y="66"/>
                    <a:pt x="9" y="66"/>
                    <a:pt x="9" y="66"/>
                  </a:cubicBezTo>
                  <a:cubicBezTo>
                    <a:pt x="10" y="68"/>
                    <a:pt x="12" y="70"/>
                    <a:pt x="14" y="70"/>
                  </a:cubicBezTo>
                  <a:cubicBezTo>
                    <a:pt x="14" y="70"/>
                    <a:pt x="14" y="70"/>
                    <a:pt x="14" y="70"/>
                  </a:cubicBezTo>
                  <a:cubicBezTo>
                    <a:pt x="15" y="70"/>
                    <a:pt x="15" y="70"/>
                    <a:pt x="16" y="70"/>
                  </a:cubicBezTo>
                  <a:cubicBezTo>
                    <a:pt x="111" y="41"/>
                    <a:pt x="111" y="41"/>
                    <a:pt x="111" y="41"/>
                  </a:cubicBezTo>
                  <a:cubicBezTo>
                    <a:pt x="112" y="41"/>
                    <a:pt x="113" y="40"/>
                    <a:pt x="114" y="39"/>
                  </a:cubicBezTo>
                  <a:cubicBezTo>
                    <a:pt x="115" y="37"/>
                    <a:pt x="115" y="36"/>
                    <a:pt x="115" y="35"/>
                  </a:cubicBezTo>
                  <a:cubicBezTo>
                    <a:pt x="113" y="31"/>
                    <a:pt x="113" y="31"/>
                    <a:pt x="113" y="31"/>
                  </a:cubicBezTo>
                  <a:cubicBezTo>
                    <a:pt x="113" y="29"/>
                    <a:pt x="111" y="27"/>
                    <a:pt x="108" y="27"/>
                  </a:cubicBezTo>
                  <a:cubicBezTo>
                    <a:pt x="108" y="27"/>
                    <a:pt x="107" y="27"/>
                    <a:pt x="107" y="27"/>
                  </a:cubicBezTo>
                  <a:lnTo>
                    <a:pt x="12" y="56"/>
                  </a:lnTo>
                  <a:close/>
                  <a:moveTo>
                    <a:pt x="2" y="31"/>
                  </a:moveTo>
                  <a:cubicBezTo>
                    <a:pt x="0" y="25"/>
                    <a:pt x="4" y="18"/>
                    <a:pt x="10" y="16"/>
                  </a:cubicBezTo>
                  <a:cubicBezTo>
                    <a:pt x="59" y="1"/>
                    <a:pt x="59" y="1"/>
                    <a:pt x="59" y="1"/>
                  </a:cubicBezTo>
                  <a:cubicBezTo>
                    <a:pt x="65" y="0"/>
                    <a:pt x="72" y="3"/>
                    <a:pt x="73" y="9"/>
                  </a:cubicBezTo>
                  <a:cubicBezTo>
                    <a:pt x="75" y="12"/>
                    <a:pt x="75" y="12"/>
                    <a:pt x="75" y="12"/>
                  </a:cubicBezTo>
                  <a:cubicBezTo>
                    <a:pt x="76" y="18"/>
                    <a:pt x="73" y="25"/>
                    <a:pt x="67" y="27"/>
                  </a:cubicBezTo>
                  <a:cubicBezTo>
                    <a:pt x="18" y="42"/>
                    <a:pt x="18" y="42"/>
                    <a:pt x="18" y="42"/>
                  </a:cubicBezTo>
                  <a:cubicBezTo>
                    <a:pt x="16" y="42"/>
                    <a:pt x="15" y="42"/>
                    <a:pt x="14" y="42"/>
                  </a:cubicBezTo>
                  <a:cubicBezTo>
                    <a:pt x="9" y="42"/>
                    <a:pt x="5" y="39"/>
                    <a:pt x="3" y="34"/>
                  </a:cubicBezTo>
                  <a:lnTo>
                    <a:pt x="2" y="31"/>
                  </a:lnTo>
                  <a:close/>
                  <a:moveTo>
                    <a:pt x="8" y="29"/>
                  </a:moveTo>
                  <a:cubicBezTo>
                    <a:pt x="9" y="32"/>
                    <a:pt x="9" y="32"/>
                    <a:pt x="9" y="32"/>
                  </a:cubicBezTo>
                  <a:cubicBezTo>
                    <a:pt x="10" y="35"/>
                    <a:pt x="12" y="36"/>
                    <a:pt x="14" y="36"/>
                  </a:cubicBezTo>
                  <a:cubicBezTo>
                    <a:pt x="15" y="36"/>
                    <a:pt x="15" y="36"/>
                    <a:pt x="16" y="36"/>
                  </a:cubicBezTo>
                  <a:cubicBezTo>
                    <a:pt x="65" y="21"/>
                    <a:pt x="65" y="21"/>
                    <a:pt x="65" y="21"/>
                  </a:cubicBezTo>
                  <a:cubicBezTo>
                    <a:pt x="68" y="20"/>
                    <a:pt x="70" y="17"/>
                    <a:pt x="69" y="14"/>
                  </a:cubicBezTo>
                  <a:cubicBezTo>
                    <a:pt x="68" y="11"/>
                    <a:pt x="68" y="11"/>
                    <a:pt x="68" y="11"/>
                  </a:cubicBezTo>
                  <a:cubicBezTo>
                    <a:pt x="67" y="8"/>
                    <a:pt x="65" y="7"/>
                    <a:pt x="63" y="7"/>
                  </a:cubicBezTo>
                  <a:cubicBezTo>
                    <a:pt x="62" y="7"/>
                    <a:pt x="62" y="7"/>
                    <a:pt x="61" y="7"/>
                  </a:cubicBezTo>
                  <a:cubicBezTo>
                    <a:pt x="12" y="22"/>
                    <a:pt x="12" y="22"/>
                    <a:pt x="12" y="22"/>
                  </a:cubicBezTo>
                  <a:cubicBezTo>
                    <a:pt x="9" y="23"/>
                    <a:pt x="7" y="26"/>
                    <a:pt x="8" y="29"/>
                  </a:cubicBezTo>
                  <a:close/>
                  <a:moveTo>
                    <a:pt x="113" y="114"/>
                  </a:moveTo>
                  <a:cubicBezTo>
                    <a:pt x="105" y="116"/>
                    <a:pt x="105" y="116"/>
                    <a:pt x="105" y="116"/>
                  </a:cubicBezTo>
                  <a:cubicBezTo>
                    <a:pt x="102" y="117"/>
                    <a:pt x="99" y="121"/>
                    <a:pt x="99" y="124"/>
                  </a:cubicBezTo>
                  <a:cubicBezTo>
                    <a:pt x="99" y="137"/>
                    <a:pt x="99" y="137"/>
                    <a:pt x="99" y="137"/>
                  </a:cubicBezTo>
                  <a:cubicBezTo>
                    <a:pt x="110" y="137"/>
                    <a:pt x="110" y="137"/>
                    <a:pt x="110" y="137"/>
                  </a:cubicBezTo>
                  <a:cubicBezTo>
                    <a:pt x="110" y="187"/>
                    <a:pt x="110" y="187"/>
                    <a:pt x="110" y="187"/>
                  </a:cubicBezTo>
                  <a:cubicBezTo>
                    <a:pt x="110" y="198"/>
                    <a:pt x="100" y="207"/>
                    <a:pt x="87" y="208"/>
                  </a:cubicBezTo>
                  <a:cubicBezTo>
                    <a:pt x="87" y="213"/>
                    <a:pt x="87" y="213"/>
                    <a:pt x="87" y="213"/>
                  </a:cubicBezTo>
                  <a:cubicBezTo>
                    <a:pt x="87" y="219"/>
                    <a:pt x="81" y="224"/>
                    <a:pt x="74" y="224"/>
                  </a:cubicBezTo>
                  <a:cubicBezTo>
                    <a:pt x="54" y="224"/>
                    <a:pt x="54" y="224"/>
                    <a:pt x="54" y="224"/>
                  </a:cubicBezTo>
                  <a:cubicBezTo>
                    <a:pt x="47" y="224"/>
                    <a:pt x="41" y="219"/>
                    <a:pt x="41" y="213"/>
                  </a:cubicBezTo>
                  <a:cubicBezTo>
                    <a:pt x="41" y="208"/>
                    <a:pt x="41" y="208"/>
                    <a:pt x="41" y="208"/>
                  </a:cubicBezTo>
                  <a:cubicBezTo>
                    <a:pt x="28" y="207"/>
                    <a:pt x="18" y="198"/>
                    <a:pt x="18" y="187"/>
                  </a:cubicBezTo>
                  <a:cubicBezTo>
                    <a:pt x="18" y="137"/>
                    <a:pt x="18" y="137"/>
                    <a:pt x="18" y="137"/>
                  </a:cubicBezTo>
                  <a:cubicBezTo>
                    <a:pt x="29" y="137"/>
                    <a:pt x="29" y="137"/>
                    <a:pt x="29" y="137"/>
                  </a:cubicBezTo>
                  <a:cubicBezTo>
                    <a:pt x="29" y="120"/>
                    <a:pt x="29" y="120"/>
                    <a:pt x="29" y="120"/>
                  </a:cubicBezTo>
                  <a:cubicBezTo>
                    <a:pt x="29" y="117"/>
                    <a:pt x="26" y="113"/>
                    <a:pt x="23" y="113"/>
                  </a:cubicBezTo>
                  <a:cubicBezTo>
                    <a:pt x="12" y="109"/>
                    <a:pt x="12" y="109"/>
                    <a:pt x="12" y="109"/>
                  </a:cubicBezTo>
                  <a:cubicBezTo>
                    <a:pt x="10" y="109"/>
                    <a:pt x="10" y="109"/>
                    <a:pt x="10" y="109"/>
                  </a:cubicBezTo>
                  <a:cubicBezTo>
                    <a:pt x="7" y="108"/>
                    <a:pt x="4" y="105"/>
                    <a:pt x="3" y="102"/>
                  </a:cubicBezTo>
                  <a:cubicBezTo>
                    <a:pt x="2" y="98"/>
                    <a:pt x="2" y="98"/>
                    <a:pt x="2" y="98"/>
                  </a:cubicBezTo>
                  <a:cubicBezTo>
                    <a:pt x="2" y="97"/>
                    <a:pt x="2" y="97"/>
                    <a:pt x="2" y="96"/>
                  </a:cubicBezTo>
                  <a:cubicBezTo>
                    <a:pt x="2" y="94"/>
                    <a:pt x="2" y="91"/>
                    <a:pt x="3" y="89"/>
                  </a:cubicBezTo>
                  <a:cubicBezTo>
                    <a:pt x="5" y="87"/>
                    <a:pt x="7" y="85"/>
                    <a:pt x="10" y="84"/>
                  </a:cubicBezTo>
                  <a:cubicBezTo>
                    <a:pt x="105" y="55"/>
                    <a:pt x="105" y="55"/>
                    <a:pt x="105" y="55"/>
                  </a:cubicBezTo>
                  <a:cubicBezTo>
                    <a:pt x="111" y="54"/>
                    <a:pt x="118" y="57"/>
                    <a:pt x="119" y="63"/>
                  </a:cubicBezTo>
                  <a:cubicBezTo>
                    <a:pt x="120" y="66"/>
                    <a:pt x="120" y="66"/>
                    <a:pt x="120" y="66"/>
                  </a:cubicBezTo>
                  <a:cubicBezTo>
                    <a:pt x="121" y="69"/>
                    <a:pt x="121" y="72"/>
                    <a:pt x="119" y="75"/>
                  </a:cubicBezTo>
                  <a:cubicBezTo>
                    <a:pt x="118" y="78"/>
                    <a:pt x="116" y="80"/>
                    <a:pt x="113" y="81"/>
                  </a:cubicBezTo>
                  <a:cubicBezTo>
                    <a:pt x="54" y="98"/>
                    <a:pt x="54" y="98"/>
                    <a:pt x="54" y="98"/>
                  </a:cubicBezTo>
                  <a:cubicBezTo>
                    <a:pt x="55" y="100"/>
                    <a:pt x="56" y="103"/>
                    <a:pt x="56" y="105"/>
                  </a:cubicBezTo>
                  <a:cubicBezTo>
                    <a:pt x="56" y="137"/>
                    <a:pt x="56" y="137"/>
                    <a:pt x="56" y="137"/>
                  </a:cubicBezTo>
                  <a:cubicBezTo>
                    <a:pt x="72" y="137"/>
                    <a:pt x="72" y="137"/>
                    <a:pt x="72" y="137"/>
                  </a:cubicBezTo>
                  <a:cubicBezTo>
                    <a:pt x="72" y="109"/>
                    <a:pt x="72" y="109"/>
                    <a:pt x="72" y="109"/>
                  </a:cubicBezTo>
                  <a:cubicBezTo>
                    <a:pt x="72" y="103"/>
                    <a:pt x="77" y="97"/>
                    <a:pt x="82" y="95"/>
                  </a:cubicBezTo>
                  <a:cubicBezTo>
                    <a:pt x="105" y="89"/>
                    <a:pt x="105" y="89"/>
                    <a:pt x="105" y="89"/>
                  </a:cubicBezTo>
                  <a:cubicBezTo>
                    <a:pt x="111" y="87"/>
                    <a:pt x="118" y="91"/>
                    <a:pt x="119" y="96"/>
                  </a:cubicBezTo>
                  <a:cubicBezTo>
                    <a:pt x="120" y="100"/>
                    <a:pt x="120" y="100"/>
                    <a:pt x="120" y="100"/>
                  </a:cubicBezTo>
                  <a:cubicBezTo>
                    <a:pt x="122" y="106"/>
                    <a:pt x="119" y="112"/>
                    <a:pt x="113" y="114"/>
                  </a:cubicBezTo>
                  <a:close/>
                  <a:moveTo>
                    <a:pt x="49" y="93"/>
                  </a:moveTo>
                  <a:cubicBezTo>
                    <a:pt x="111" y="75"/>
                    <a:pt x="111" y="75"/>
                    <a:pt x="111" y="75"/>
                  </a:cubicBezTo>
                  <a:cubicBezTo>
                    <a:pt x="112" y="74"/>
                    <a:pt x="113" y="74"/>
                    <a:pt x="114" y="72"/>
                  </a:cubicBezTo>
                  <a:cubicBezTo>
                    <a:pt x="115" y="71"/>
                    <a:pt x="115" y="70"/>
                    <a:pt x="115" y="68"/>
                  </a:cubicBezTo>
                  <a:cubicBezTo>
                    <a:pt x="113" y="65"/>
                    <a:pt x="113" y="65"/>
                    <a:pt x="113" y="65"/>
                  </a:cubicBezTo>
                  <a:cubicBezTo>
                    <a:pt x="113" y="62"/>
                    <a:pt x="111" y="61"/>
                    <a:pt x="108" y="61"/>
                  </a:cubicBezTo>
                  <a:cubicBezTo>
                    <a:pt x="108" y="61"/>
                    <a:pt x="107" y="61"/>
                    <a:pt x="107" y="61"/>
                  </a:cubicBezTo>
                  <a:cubicBezTo>
                    <a:pt x="25" y="86"/>
                    <a:pt x="25" y="86"/>
                    <a:pt x="25" y="86"/>
                  </a:cubicBezTo>
                  <a:cubicBezTo>
                    <a:pt x="13" y="89"/>
                    <a:pt x="13" y="89"/>
                    <a:pt x="13" y="89"/>
                  </a:cubicBezTo>
                  <a:cubicBezTo>
                    <a:pt x="12" y="89"/>
                    <a:pt x="12" y="89"/>
                    <a:pt x="12" y="89"/>
                  </a:cubicBezTo>
                  <a:cubicBezTo>
                    <a:pt x="12" y="90"/>
                    <a:pt x="12" y="90"/>
                    <a:pt x="12" y="90"/>
                  </a:cubicBezTo>
                  <a:cubicBezTo>
                    <a:pt x="10" y="90"/>
                    <a:pt x="9" y="91"/>
                    <a:pt x="8" y="92"/>
                  </a:cubicBezTo>
                  <a:cubicBezTo>
                    <a:pt x="8" y="93"/>
                    <a:pt x="8" y="95"/>
                    <a:pt x="8" y="96"/>
                  </a:cubicBezTo>
                  <a:cubicBezTo>
                    <a:pt x="8" y="96"/>
                    <a:pt x="8" y="96"/>
                    <a:pt x="8" y="96"/>
                  </a:cubicBezTo>
                  <a:cubicBezTo>
                    <a:pt x="9" y="100"/>
                    <a:pt x="9" y="100"/>
                    <a:pt x="9" y="100"/>
                  </a:cubicBezTo>
                  <a:cubicBezTo>
                    <a:pt x="10" y="101"/>
                    <a:pt x="11" y="103"/>
                    <a:pt x="12" y="103"/>
                  </a:cubicBezTo>
                  <a:cubicBezTo>
                    <a:pt x="13" y="103"/>
                    <a:pt x="13" y="103"/>
                    <a:pt x="13" y="103"/>
                  </a:cubicBezTo>
                  <a:cubicBezTo>
                    <a:pt x="25" y="107"/>
                    <a:pt x="25" y="107"/>
                    <a:pt x="25" y="107"/>
                  </a:cubicBezTo>
                  <a:cubicBezTo>
                    <a:pt x="25" y="107"/>
                    <a:pt x="25" y="107"/>
                    <a:pt x="25" y="107"/>
                  </a:cubicBezTo>
                  <a:cubicBezTo>
                    <a:pt x="31" y="109"/>
                    <a:pt x="35" y="115"/>
                    <a:pt x="35" y="120"/>
                  </a:cubicBezTo>
                  <a:cubicBezTo>
                    <a:pt x="35" y="137"/>
                    <a:pt x="35" y="137"/>
                    <a:pt x="35" y="137"/>
                  </a:cubicBezTo>
                  <a:cubicBezTo>
                    <a:pt x="50" y="137"/>
                    <a:pt x="50" y="137"/>
                    <a:pt x="50" y="137"/>
                  </a:cubicBezTo>
                  <a:cubicBezTo>
                    <a:pt x="50" y="105"/>
                    <a:pt x="50" y="105"/>
                    <a:pt x="50" y="105"/>
                  </a:cubicBezTo>
                  <a:cubicBezTo>
                    <a:pt x="50" y="104"/>
                    <a:pt x="49" y="102"/>
                    <a:pt x="48" y="100"/>
                  </a:cubicBezTo>
                  <a:cubicBezTo>
                    <a:pt x="47" y="99"/>
                    <a:pt x="45" y="98"/>
                    <a:pt x="44" y="97"/>
                  </a:cubicBezTo>
                  <a:cubicBezTo>
                    <a:pt x="44" y="97"/>
                    <a:pt x="40" y="96"/>
                    <a:pt x="49" y="93"/>
                  </a:cubicBezTo>
                  <a:close/>
                  <a:moveTo>
                    <a:pt x="115" y="102"/>
                  </a:moveTo>
                  <a:cubicBezTo>
                    <a:pt x="113" y="98"/>
                    <a:pt x="113" y="98"/>
                    <a:pt x="113" y="98"/>
                  </a:cubicBezTo>
                  <a:cubicBezTo>
                    <a:pt x="113" y="95"/>
                    <a:pt x="110" y="94"/>
                    <a:pt x="107" y="95"/>
                  </a:cubicBezTo>
                  <a:cubicBezTo>
                    <a:pt x="84" y="101"/>
                    <a:pt x="84" y="101"/>
                    <a:pt x="84" y="101"/>
                  </a:cubicBezTo>
                  <a:cubicBezTo>
                    <a:pt x="81" y="102"/>
                    <a:pt x="78" y="106"/>
                    <a:pt x="78" y="109"/>
                  </a:cubicBezTo>
                  <a:cubicBezTo>
                    <a:pt x="78" y="137"/>
                    <a:pt x="78" y="137"/>
                    <a:pt x="78" y="137"/>
                  </a:cubicBezTo>
                  <a:cubicBezTo>
                    <a:pt x="93" y="137"/>
                    <a:pt x="93" y="137"/>
                    <a:pt x="93" y="137"/>
                  </a:cubicBezTo>
                  <a:cubicBezTo>
                    <a:pt x="93" y="124"/>
                    <a:pt x="93" y="124"/>
                    <a:pt x="93" y="124"/>
                  </a:cubicBezTo>
                  <a:cubicBezTo>
                    <a:pt x="93" y="118"/>
                    <a:pt x="97" y="112"/>
                    <a:pt x="103" y="111"/>
                  </a:cubicBezTo>
                  <a:cubicBezTo>
                    <a:pt x="111" y="108"/>
                    <a:pt x="111" y="108"/>
                    <a:pt x="111" y="108"/>
                  </a:cubicBezTo>
                  <a:cubicBezTo>
                    <a:pt x="114" y="108"/>
                    <a:pt x="115" y="105"/>
                    <a:pt x="11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161420728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7" name="Rectangle 16"/>
          <p:cNvSpPr/>
          <p:nvPr/>
        </p:nvSpPr>
        <p:spPr bwMode="auto">
          <a:xfrm>
            <a:off x="1017613" y="3187884"/>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6253" y="3678119"/>
            <a:ext cx="1749972" cy="1841171"/>
          </a:xfrm>
          <a:prstGeom prst="rect">
            <a:avLst/>
          </a:prstGeom>
        </p:spPr>
      </p:pic>
    </p:spTree>
    <p:extLst>
      <p:ext uri="{BB962C8B-B14F-4D97-AF65-F5344CB8AC3E}">
        <p14:creationId xmlns:p14="http://schemas.microsoft.com/office/powerpoint/2010/main" val="317891704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em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Demo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7" name="Rectangle 16"/>
          <p:cNvSpPr/>
          <p:nvPr/>
        </p:nvSpPr>
        <p:spPr bwMode="auto">
          <a:xfrm>
            <a:off x="1017613" y="3187884"/>
            <a:ext cx="2827252" cy="2827252"/>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6">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46562" y="3510446"/>
            <a:ext cx="2176517" cy="2176517"/>
          </a:xfrm>
          <a:prstGeom prst="rect">
            <a:avLst/>
          </a:prstGeom>
        </p:spPr>
      </p:pic>
    </p:spTree>
    <p:extLst>
      <p:ext uri="{BB962C8B-B14F-4D97-AF65-F5344CB8AC3E}">
        <p14:creationId xmlns:p14="http://schemas.microsoft.com/office/powerpoint/2010/main" val="147331733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9" name="Green Tile"/>
          <p:cNvGrpSpPr/>
          <p:nvPr userDrawn="1"/>
        </p:nvGrpSpPr>
        <p:grpSpPr>
          <a:xfrm>
            <a:off x="1015856" y="3187136"/>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4226142482"/>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0" name="Rectangle 19"/>
          <p:cNvSpPr/>
          <p:nvPr/>
        </p:nvSpPr>
        <p:spPr bwMode="auto">
          <a:xfrm>
            <a:off x="1015856" y="3187136"/>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835" y="3680176"/>
            <a:ext cx="1749972" cy="1841171"/>
          </a:xfrm>
          <a:prstGeom prst="rect">
            <a:avLst/>
          </a:prstGeom>
        </p:spPr>
      </p:pic>
    </p:spTree>
    <p:extLst>
      <p:ext uri="{BB962C8B-B14F-4D97-AF65-F5344CB8AC3E}">
        <p14:creationId xmlns:p14="http://schemas.microsoft.com/office/powerpoint/2010/main" val="494649568"/>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0" name="Rectangle 19"/>
          <p:cNvSpPr/>
          <p:nvPr/>
        </p:nvSpPr>
        <p:spPr bwMode="auto">
          <a:xfrm>
            <a:off x="1015856" y="3187136"/>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userDrawn="1"/>
        </p:nvSpPr>
        <p:spPr bwMode="auto">
          <a:xfrm>
            <a:off x="1015857" y="3187483"/>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8" name="Picture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7301" b="29324"/>
          <a:stretch/>
        </p:blipFill>
        <p:spPr>
          <a:xfrm>
            <a:off x="993147" y="4598705"/>
            <a:ext cx="1436336" cy="1416030"/>
          </a:xfrm>
          <a:prstGeom prst="rect">
            <a:avLst/>
          </a:prstGeom>
        </p:spPr>
      </p:pic>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t="10954" b="6561"/>
          <a:stretch/>
        </p:blipFill>
        <p:spPr>
          <a:xfrm>
            <a:off x="993147" y="3187135"/>
            <a:ext cx="1441673" cy="1413973"/>
          </a:xfrm>
          <a:prstGeom prst="rect">
            <a:avLst/>
          </a:prstGeom>
        </p:spPr>
      </p:pic>
      <p:pic>
        <p:nvPicPr>
          <p:cNvPr id="21" name="Picture 20"/>
          <p:cNvPicPr>
            <a:picLocks noChangeAspect="1"/>
          </p:cNvPicPr>
          <p:nvPr userDrawn="1"/>
        </p:nvPicPr>
        <p:blipFill rotWithShape="1">
          <a:blip r:embed="rId6" cstate="print">
            <a:extLst>
              <a:ext uri="{28A0092B-C50C-407E-A947-70E740481C1C}">
                <a14:useLocalDpi xmlns:a14="http://schemas.microsoft.com/office/drawing/2010/main" val="0"/>
              </a:ext>
            </a:extLst>
          </a:blip>
          <a:srcRect t="4202" r="27745"/>
          <a:stretch/>
        </p:blipFill>
        <p:spPr>
          <a:xfrm>
            <a:off x="2429483" y="4601109"/>
            <a:ext cx="1410466" cy="1413626"/>
          </a:xfrm>
          <a:prstGeom prst="rect">
            <a:avLst/>
          </a:prstGeom>
        </p:spPr>
      </p:pic>
      <p:pic>
        <p:nvPicPr>
          <p:cNvPr id="22" name="Picture 21"/>
          <p:cNvPicPr>
            <a:picLocks noChangeAspect="1"/>
          </p:cNvPicPr>
          <p:nvPr userDrawn="1"/>
        </p:nvPicPr>
        <p:blipFill rotWithShape="1">
          <a:blip r:embed="rId7" cstate="print">
            <a:extLst>
              <a:ext uri="{28A0092B-C50C-407E-A947-70E740481C1C}">
                <a14:useLocalDpi xmlns:a14="http://schemas.microsoft.com/office/drawing/2010/main" val="0"/>
              </a:ext>
            </a:extLst>
          </a:blip>
          <a:srcRect l="1191" t="8653" r="-1" b="9844"/>
          <a:stretch/>
        </p:blipFill>
        <p:spPr>
          <a:xfrm>
            <a:off x="2429483" y="3187135"/>
            <a:ext cx="1410467" cy="1411569"/>
          </a:xfrm>
          <a:prstGeom prst="rect">
            <a:avLst/>
          </a:prstGeom>
        </p:spPr>
      </p:pic>
    </p:spTree>
    <p:extLst>
      <p:ext uri="{BB962C8B-B14F-4D97-AF65-F5344CB8AC3E}">
        <p14:creationId xmlns:p14="http://schemas.microsoft.com/office/powerpoint/2010/main" val="2189683736"/>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0" name="Rectangle 19"/>
          <p:cNvSpPr/>
          <p:nvPr/>
        </p:nvSpPr>
        <p:spPr bwMode="auto">
          <a:xfrm>
            <a:off x="1015856" y="3187136"/>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91807" y="3510445"/>
            <a:ext cx="2176517" cy="2176517"/>
          </a:xfrm>
          <a:prstGeom prst="rect">
            <a:avLst/>
          </a:prstGeom>
        </p:spPr>
      </p:pic>
    </p:spTree>
    <p:extLst>
      <p:ext uri="{BB962C8B-B14F-4D97-AF65-F5344CB8AC3E}">
        <p14:creationId xmlns:p14="http://schemas.microsoft.com/office/powerpoint/2010/main" val="404340726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7" name="Blue Tile"/>
          <p:cNvGrpSpPr/>
          <p:nvPr userDrawn="1"/>
        </p:nvGrpSpPr>
        <p:grpSpPr>
          <a:xfrm>
            <a:off x="1015857" y="3189726"/>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645954840"/>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Rectangle 17"/>
          <p:cNvSpPr/>
          <p:nvPr/>
        </p:nvSpPr>
        <p:spPr bwMode="auto">
          <a:xfrm>
            <a:off x="1015857" y="3189726"/>
            <a:ext cx="2827252" cy="2827252"/>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4497" y="3678119"/>
            <a:ext cx="1749972" cy="1841171"/>
          </a:xfrm>
          <a:prstGeom prst="rect">
            <a:avLst/>
          </a:prstGeom>
        </p:spPr>
      </p:pic>
    </p:spTree>
    <p:extLst>
      <p:ext uri="{BB962C8B-B14F-4D97-AF65-F5344CB8AC3E}">
        <p14:creationId xmlns:p14="http://schemas.microsoft.com/office/powerpoint/2010/main" val="71570047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Rectangle 17"/>
          <p:cNvSpPr/>
          <p:nvPr/>
        </p:nvSpPr>
        <p:spPr bwMode="auto">
          <a:xfrm>
            <a:off x="1015857" y="3189726"/>
            <a:ext cx="2827252" cy="2827252"/>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41224" y="3515093"/>
            <a:ext cx="2176517" cy="2176517"/>
          </a:xfrm>
          <a:prstGeom prst="rect">
            <a:avLst/>
          </a:prstGeom>
        </p:spPr>
      </p:pic>
    </p:spTree>
    <p:extLst>
      <p:ext uri="{BB962C8B-B14F-4D97-AF65-F5344CB8AC3E}">
        <p14:creationId xmlns:p14="http://schemas.microsoft.com/office/powerpoint/2010/main" val="320277730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deo,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Video</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5">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Green Tile"/>
          <p:cNvGrpSpPr/>
          <p:nvPr userDrawn="1"/>
        </p:nvGrpSpPr>
        <p:grpSpPr>
          <a:xfrm>
            <a:off x="1015856" y="3187136"/>
            <a:ext cx="2827252" cy="2827252"/>
            <a:chOff x="-2619354" y="-790581"/>
            <a:chExt cx="2827252" cy="2827252"/>
          </a:xfrm>
        </p:grpSpPr>
        <p:sp>
          <p:nvSpPr>
            <p:cNvPr id="20" name="Rectangle 19"/>
            <p:cNvSpPr/>
            <p:nvPr/>
          </p:nvSpPr>
          <p:spPr bwMode="auto">
            <a:xfrm>
              <a:off x="-2619354" y="-790581"/>
              <a:ext cx="2827252" cy="282725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Play Icon"/>
            <p:cNvSpPr>
              <a:spLocks noEditPoints="1"/>
            </p:cNvSpPr>
            <p:nvPr/>
          </p:nvSpPr>
          <p:spPr bwMode="auto">
            <a:xfrm>
              <a:off x="-2097903" y="-269875"/>
              <a:ext cx="1784350" cy="1784350"/>
            </a:xfrm>
            <a:custGeom>
              <a:avLst/>
              <a:gdLst>
                <a:gd name="T0" fmla="*/ 168 w 224"/>
                <a:gd name="T1" fmla="*/ 112 h 224"/>
                <a:gd name="T2" fmla="*/ 86 w 224"/>
                <a:gd name="T3" fmla="*/ 173 h 224"/>
                <a:gd name="T4" fmla="*/ 86 w 224"/>
                <a:gd name="T5" fmla="*/ 50 h 224"/>
                <a:gd name="T6" fmla="*/ 168 w 224"/>
                <a:gd name="T7" fmla="*/ 112 h 224"/>
                <a:gd name="T8" fmla="*/ 168 w 224"/>
                <a:gd name="T9" fmla="*/ 112 h 224"/>
                <a:gd name="T10" fmla="*/ 112 w 224"/>
                <a:gd name="T11" fmla="*/ 0 h 224"/>
                <a:gd name="T12" fmla="*/ 224 w 224"/>
                <a:gd name="T13" fmla="*/ 112 h 224"/>
                <a:gd name="T14" fmla="*/ 112 w 224"/>
                <a:gd name="T15" fmla="*/ 224 h 224"/>
                <a:gd name="T16" fmla="*/ 0 w 224"/>
                <a:gd name="T17" fmla="*/ 112 h 224"/>
                <a:gd name="T18" fmla="*/ 112 w 224"/>
                <a:gd name="T19" fmla="*/ 0 h 224"/>
                <a:gd name="T20" fmla="*/ 112 w 224"/>
                <a:gd name="T21" fmla="*/ 216 h 224"/>
                <a:gd name="T22" fmla="*/ 216 w 224"/>
                <a:gd name="T23" fmla="*/ 112 h 224"/>
                <a:gd name="T24" fmla="*/ 112 w 224"/>
                <a:gd name="T25" fmla="*/ 8 h 224"/>
                <a:gd name="T26" fmla="*/ 8 w 224"/>
                <a:gd name="T27" fmla="*/ 112 h 224"/>
                <a:gd name="T28" fmla="*/ 112 w 224"/>
                <a:gd name="T29" fmla="*/ 2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24">
                  <a:moveTo>
                    <a:pt x="168" y="112"/>
                  </a:moveTo>
                  <a:cubicBezTo>
                    <a:pt x="86" y="173"/>
                    <a:pt x="86" y="173"/>
                    <a:pt x="86" y="173"/>
                  </a:cubicBezTo>
                  <a:cubicBezTo>
                    <a:pt x="86" y="50"/>
                    <a:pt x="86" y="50"/>
                    <a:pt x="86" y="50"/>
                  </a:cubicBezTo>
                  <a:cubicBezTo>
                    <a:pt x="168" y="112"/>
                    <a:pt x="168" y="112"/>
                    <a:pt x="168" y="112"/>
                  </a:cubicBezTo>
                  <a:cubicBezTo>
                    <a:pt x="168" y="112"/>
                    <a:pt x="168" y="112"/>
                    <a:pt x="168" y="112"/>
                  </a:cubicBezTo>
                  <a:close/>
                  <a:moveTo>
                    <a:pt x="112" y="0"/>
                  </a:moveTo>
                  <a:cubicBezTo>
                    <a:pt x="174" y="0"/>
                    <a:pt x="224" y="50"/>
                    <a:pt x="224" y="112"/>
                  </a:cubicBezTo>
                  <a:cubicBezTo>
                    <a:pt x="224" y="174"/>
                    <a:pt x="174" y="224"/>
                    <a:pt x="112" y="224"/>
                  </a:cubicBezTo>
                  <a:cubicBezTo>
                    <a:pt x="51" y="224"/>
                    <a:pt x="0" y="174"/>
                    <a:pt x="0" y="112"/>
                  </a:cubicBezTo>
                  <a:cubicBezTo>
                    <a:pt x="0" y="50"/>
                    <a:pt x="51" y="0"/>
                    <a:pt x="112" y="0"/>
                  </a:cubicBezTo>
                  <a:moveTo>
                    <a:pt x="112" y="216"/>
                  </a:moveTo>
                  <a:cubicBezTo>
                    <a:pt x="170" y="216"/>
                    <a:pt x="216" y="169"/>
                    <a:pt x="216" y="112"/>
                  </a:cubicBezTo>
                  <a:cubicBezTo>
                    <a:pt x="216" y="54"/>
                    <a:pt x="170" y="8"/>
                    <a:pt x="112" y="8"/>
                  </a:cubicBezTo>
                  <a:cubicBezTo>
                    <a:pt x="55" y="8"/>
                    <a:pt x="8" y="54"/>
                    <a:pt x="8" y="112"/>
                  </a:cubicBezTo>
                  <a:cubicBezTo>
                    <a:pt x="8" y="169"/>
                    <a:pt x="55" y="216"/>
                    <a:pt x="112" y="2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8345443"/>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9" name="Purple Tile"/>
          <p:cNvGrpSpPr/>
          <p:nvPr userDrawn="1"/>
        </p:nvGrpSpPr>
        <p:grpSpPr>
          <a:xfrm>
            <a:off x="1017613" y="3187136"/>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579781590"/>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Rectangle 17"/>
          <p:cNvSpPr/>
          <p:nvPr userDrawn="1"/>
        </p:nvSpPr>
        <p:spPr bwMode="auto">
          <a:xfrm>
            <a:off x="1015857" y="3187483"/>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1318" y="3510446"/>
            <a:ext cx="2176517" cy="2176517"/>
          </a:xfrm>
          <a:prstGeom prst="rect">
            <a:avLst/>
          </a:prstGeom>
        </p:spPr>
      </p:pic>
    </p:spTree>
    <p:extLst>
      <p:ext uri="{BB962C8B-B14F-4D97-AF65-F5344CB8AC3E}">
        <p14:creationId xmlns:p14="http://schemas.microsoft.com/office/powerpoint/2010/main" val="1100396582"/>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Rectangle 17"/>
          <p:cNvSpPr/>
          <p:nvPr userDrawn="1"/>
        </p:nvSpPr>
        <p:spPr bwMode="auto">
          <a:xfrm>
            <a:off x="1015857" y="3187483"/>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835" y="3680523"/>
            <a:ext cx="1749972" cy="1841171"/>
          </a:xfrm>
          <a:prstGeom prst="rect">
            <a:avLst/>
          </a:prstGeom>
        </p:spPr>
      </p:pic>
    </p:spTree>
    <p:extLst>
      <p:ext uri="{BB962C8B-B14F-4D97-AF65-F5344CB8AC3E}">
        <p14:creationId xmlns:p14="http://schemas.microsoft.com/office/powerpoint/2010/main" val="2732022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Rectangle 17"/>
          <p:cNvSpPr/>
          <p:nvPr userDrawn="1"/>
        </p:nvSpPr>
        <p:spPr bwMode="auto">
          <a:xfrm>
            <a:off x="1015857" y="3187483"/>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t="7301" b="29324"/>
          <a:stretch/>
        </p:blipFill>
        <p:spPr>
          <a:xfrm>
            <a:off x="993147" y="4598705"/>
            <a:ext cx="1436336" cy="1416030"/>
          </a:xfrm>
          <a:prstGeom prst="rect">
            <a:avLst/>
          </a:prstGeom>
        </p:spPr>
      </p:pic>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t="10954" b="6561"/>
          <a:stretch/>
        </p:blipFill>
        <p:spPr>
          <a:xfrm>
            <a:off x="993147" y="3187135"/>
            <a:ext cx="1441673" cy="1413973"/>
          </a:xfrm>
          <a:prstGeom prst="rect">
            <a:avLst/>
          </a:prstGeom>
        </p:spPr>
      </p:pic>
      <p:pic>
        <p:nvPicPr>
          <p:cNvPr id="20" name="Picture 19"/>
          <p:cNvPicPr>
            <a:picLocks noChangeAspect="1"/>
          </p:cNvPicPr>
          <p:nvPr userDrawn="1"/>
        </p:nvPicPr>
        <p:blipFill rotWithShape="1">
          <a:blip r:embed="rId6" cstate="print">
            <a:extLst>
              <a:ext uri="{28A0092B-C50C-407E-A947-70E740481C1C}">
                <a14:useLocalDpi xmlns:a14="http://schemas.microsoft.com/office/drawing/2010/main" val="0"/>
              </a:ext>
            </a:extLst>
          </a:blip>
          <a:srcRect t="4202" r="27745"/>
          <a:stretch/>
        </p:blipFill>
        <p:spPr>
          <a:xfrm>
            <a:off x="2429483" y="4601109"/>
            <a:ext cx="1410466" cy="1413626"/>
          </a:xfrm>
          <a:prstGeom prst="rect">
            <a:avLst/>
          </a:prstGeom>
        </p:spPr>
      </p:pic>
      <p:pic>
        <p:nvPicPr>
          <p:cNvPr id="21" name="Picture 20"/>
          <p:cNvPicPr>
            <a:picLocks noChangeAspect="1"/>
          </p:cNvPicPr>
          <p:nvPr userDrawn="1"/>
        </p:nvPicPr>
        <p:blipFill rotWithShape="1">
          <a:blip r:embed="rId7" cstate="print">
            <a:extLst>
              <a:ext uri="{28A0092B-C50C-407E-A947-70E740481C1C}">
                <a14:useLocalDpi xmlns:a14="http://schemas.microsoft.com/office/drawing/2010/main" val="0"/>
              </a:ext>
            </a:extLst>
          </a:blip>
          <a:srcRect l="1191" t="8653" r="-1" b="9844"/>
          <a:stretch/>
        </p:blipFill>
        <p:spPr>
          <a:xfrm>
            <a:off x="2429483" y="3187135"/>
            <a:ext cx="1410467" cy="1411569"/>
          </a:xfrm>
          <a:prstGeom prst="rect">
            <a:avLst/>
          </a:prstGeom>
        </p:spPr>
      </p:pic>
    </p:spTree>
    <p:extLst>
      <p:ext uri="{BB962C8B-B14F-4D97-AF65-F5344CB8AC3E}">
        <p14:creationId xmlns:p14="http://schemas.microsoft.com/office/powerpoint/2010/main" val="228730594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0" name="Rectangle 19"/>
          <p:cNvSpPr/>
          <p:nvPr/>
        </p:nvSpPr>
        <p:spPr bwMode="auto">
          <a:xfrm>
            <a:off x="1015856" y="318713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835" y="3678118"/>
            <a:ext cx="1749972" cy="1841171"/>
          </a:xfrm>
          <a:prstGeom prst="rect">
            <a:avLst/>
          </a:prstGeom>
        </p:spPr>
      </p:pic>
    </p:spTree>
    <p:extLst>
      <p:ext uri="{BB962C8B-B14F-4D97-AF65-F5344CB8AC3E}">
        <p14:creationId xmlns:p14="http://schemas.microsoft.com/office/powerpoint/2010/main" val="193937416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0" name="Rectangle 19"/>
          <p:cNvSpPr/>
          <p:nvPr/>
        </p:nvSpPr>
        <p:spPr bwMode="auto">
          <a:xfrm>
            <a:off x="1015856" y="318713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userDrawn="1"/>
        </p:nvSpPr>
        <p:spPr bwMode="auto">
          <a:xfrm>
            <a:off x="1015857" y="3187483"/>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8" name="Picture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7301" b="29324"/>
          <a:stretch/>
        </p:blipFill>
        <p:spPr>
          <a:xfrm>
            <a:off x="993147" y="4598705"/>
            <a:ext cx="1436336" cy="1416030"/>
          </a:xfrm>
          <a:prstGeom prst="rect">
            <a:avLst/>
          </a:prstGeom>
        </p:spPr>
      </p:pic>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t="10954" b="6561"/>
          <a:stretch/>
        </p:blipFill>
        <p:spPr>
          <a:xfrm>
            <a:off x="993147" y="3187135"/>
            <a:ext cx="1441673" cy="1413973"/>
          </a:xfrm>
          <a:prstGeom prst="rect">
            <a:avLst/>
          </a:prstGeom>
        </p:spPr>
      </p:pic>
      <p:pic>
        <p:nvPicPr>
          <p:cNvPr id="21" name="Picture 20"/>
          <p:cNvPicPr>
            <a:picLocks noChangeAspect="1"/>
          </p:cNvPicPr>
          <p:nvPr userDrawn="1"/>
        </p:nvPicPr>
        <p:blipFill rotWithShape="1">
          <a:blip r:embed="rId6" cstate="print">
            <a:extLst>
              <a:ext uri="{28A0092B-C50C-407E-A947-70E740481C1C}">
                <a14:useLocalDpi xmlns:a14="http://schemas.microsoft.com/office/drawing/2010/main" val="0"/>
              </a:ext>
            </a:extLst>
          </a:blip>
          <a:srcRect t="4202" r="27745"/>
          <a:stretch/>
        </p:blipFill>
        <p:spPr>
          <a:xfrm>
            <a:off x="2429483" y="4601109"/>
            <a:ext cx="1410466" cy="1413626"/>
          </a:xfrm>
          <a:prstGeom prst="rect">
            <a:avLst/>
          </a:prstGeom>
        </p:spPr>
      </p:pic>
      <p:pic>
        <p:nvPicPr>
          <p:cNvPr id="22" name="Picture 21"/>
          <p:cNvPicPr>
            <a:picLocks noChangeAspect="1"/>
          </p:cNvPicPr>
          <p:nvPr userDrawn="1"/>
        </p:nvPicPr>
        <p:blipFill rotWithShape="1">
          <a:blip r:embed="rId7" cstate="print">
            <a:extLst>
              <a:ext uri="{28A0092B-C50C-407E-A947-70E740481C1C}">
                <a14:useLocalDpi xmlns:a14="http://schemas.microsoft.com/office/drawing/2010/main" val="0"/>
              </a:ext>
            </a:extLst>
          </a:blip>
          <a:srcRect l="1191" t="8653" r="-1" b="9844"/>
          <a:stretch/>
        </p:blipFill>
        <p:spPr>
          <a:xfrm>
            <a:off x="2429483" y="3187135"/>
            <a:ext cx="1410467" cy="1411569"/>
          </a:xfrm>
          <a:prstGeom prst="rect">
            <a:avLst/>
          </a:prstGeom>
        </p:spPr>
      </p:pic>
    </p:spTree>
    <p:extLst>
      <p:ext uri="{BB962C8B-B14F-4D97-AF65-F5344CB8AC3E}">
        <p14:creationId xmlns:p14="http://schemas.microsoft.com/office/powerpoint/2010/main" val="287683482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899724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0471859"/>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1167678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225556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rtn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Partner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Blue Tile"/>
          <p:cNvGrpSpPr/>
          <p:nvPr userDrawn="1"/>
        </p:nvGrpSpPr>
        <p:grpSpPr>
          <a:xfrm>
            <a:off x="1015857" y="3189726"/>
            <a:ext cx="2827252" cy="2827252"/>
            <a:chOff x="1071620" y="3044261"/>
            <a:chExt cx="1325880" cy="1325880"/>
          </a:xfrm>
        </p:grpSpPr>
        <p:sp>
          <p:nvSpPr>
            <p:cNvPr id="18" name="Rectangle 17"/>
            <p:cNvSpPr/>
            <p:nvPr/>
          </p:nvSpPr>
          <p:spPr bwMode="auto">
            <a:xfrm>
              <a:off x="1071620" y="3044261"/>
              <a:ext cx="1325880" cy="132588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13"/>
            <p:cNvSpPr>
              <a:spLocks noEditPoints="1"/>
            </p:cNvSpPr>
            <p:nvPr/>
          </p:nvSpPr>
          <p:spPr bwMode="auto">
            <a:xfrm>
              <a:off x="1316254" y="3284926"/>
              <a:ext cx="836612" cy="841375"/>
            </a:xfrm>
            <a:custGeom>
              <a:avLst/>
              <a:gdLst>
                <a:gd name="T0" fmla="*/ 183 w 223"/>
                <a:gd name="T1" fmla="*/ 108 h 224"/>
                <a:gd name="T2" fmla="*/ 154 w 223"/>
                <a:gd name="T3" fmla="*/ 120 h 224"/>
                <a:gd name="T4" fmla="*/ 135 w 223"/>
                <a:gd name="T5" fmla="*/ 101 h 224"/>
                <a:gd name="T6" fmla="*/ 154 w 223"/>
                <a:gd name="T7" fmla="*/ 59 h 224"/>
                <a:gd name="T8" fmla="*/ 96 w 223"/>
                <a:gd name="T9" fmla="*/ 0 h 224"/>
                <a:gd name="T10" fmla="*/ 37 w 223"/>
                <a:gd name="T11" fmla="*/ 59 h 224"/>
                <a:gd name="T12" fmla="*/ 64 w 223"/>
                <a:gd name="T13" fmla="*/ 107 h 224"/>
                <a:gd name="T14" fmla="*/ 52 w 223"/>
                <a:gd name="T15" fmla="*/ 145 h 224"/>
                <a:gd name="T16" fmla="*/ 41 w 223"/>
                <a:gd name="T17" fmla="*/ 143 h 224"/>
                <a:gd name="T18" fmla="*/ 0 w 223"/>
                <a:gd name="T19" fmla="*/ 183 h 224"/>
                <a:gd name="T20" fmla="*/ 41 w 223"/>
                <a:gd name="T21" fmla="*/ 224 h 224"/>
                <a:gd name="T22" fmla="*/ 81 w 223"/>
                <a:gd name="T23" fmla="*/ 183 h 224"/>
                <a:gd name="T24" fmla="*/ 60 w 223"/>
                <a:gd name="T25" fmla="*/ 148 h 224"/>
                <a:gd name="T26" fmla="*/ 71 w 223"/>
                <a:gd name="T27" fmla="*/ 111 h 224"/>
                <a:gd name="T28" fmla="*/ 96 w 223"/>
                <a:gd name="T29" fmla="*/ 117 h 224"/>
                <a:gd name="T30" fmla="*/ 129 w 223"/>
                <a:gd name="T31" fmla="*/ 106 h 224"/>
                <a:gd name="T32" fmla="*/ 149 w 223"/>
                <a:gd name="T33" fmla="*/ 126 h 224"/>
                <a:gd name="T34" fmla="*/ 143 w 223"/>
                <a:gd name="T35" fmla="*/ 148 h 224"/>
                <a:gd name="T36" fmla="*/ 183 w 223"/>
                <a:gd name="T37" fmla="*/ 189 h 224"/>
                <a:gd name="T38" fmla="*/ 223 w 223"/>
                <a:gd name="T39" fmla="*/ 148 h 224"/>
                <a:gd name="T40" fmla="*/ 183 w 223"/>
                <a:gd name="T41" fmla="*/ 108 h 224"/>
                <a:gd name="T42" fmla="*/ 73 w 223"/>
                <a:gd name="T43" fmla="*/ 183 h 224"/>
                <a:gd name="T44" fmla="*/ 41 w 223"/>
                <a:gd name="T45" fmla="*/ 216 h 224"/>
                <a:gd name="T46" fmla="*/ 8 w 223"/>
                <a:gd name="T47" fmla="*/ 183 h 224"/>
                <a:gd name="T48" fmla="*/ 41 w 223"/>
                <a:gd name="T49" fmla="*/ 151 h 224"/>
                <a:gd name="T50" fmla="*/ 73 w 223"/>
                <a:gd name="T51" fmla="*/ 183 h 224"/>
                <a:gd name="T52" fmla="*/ 45 w 223"/>
                <a:gd name="T53" fmla="*/ 59 h 224"/>
                <a:gd name="T54" fmla="*/ 96 w 223"/>
                <a:gd name="T55" fmla="*/ 8 h 224"/>
                <a:gd name="T56" fmla="*/ 146 w 223"/>
                <a:gd name="T57" fmla="*/ 59 h 224"/>
                <a:gd name="T58" fmla="*/ 96 w 223"/>
                <a:gd name="T59" fmla="*/ 109 h 224"/>
                <a:gd name="T60" fmla="*/ 45 w 223"/>
                <a:gd name="T61" fmla="*/ 59 h 224"/>
                <a:gd name="T62" fmla="*/ 183 w 223"/>
                <a:gd name="T63" fmla="*/ 181 h 224"/>
                <a:gd name="T64" fmla="*/ 151 w 223"/>
                <a:gd name="T65" fmla="*/ 148 h 224"/>
                <a:gd name="T66" fmla="*/ 183 w 223"/>
                <a:gd name="T67" fmla="*/ 116 h 224"/>
                <a:gd name="T68" fmla="*/ 215 w 223"/>
                <a:gd name="T69" fmla="*/ 148 h 224"/>
                <a:gd name="T70" fmla="*/ 183 w 223"/>
                <a:gd name="T71" fmla="*/ 18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3" h="224">
                  <a:moveTo>
                    <a:pt x="183" y="108"/>
                  </a:moveTo>
                  <a:cubicBezTo>
                    <a:pt x="172" y="108"/>
                    <a:pt x="162" y="113"/>
                    <a:pt x="154" y="120"/>
                  </a:cubicBezTo>
                  <a:cubicBezTo>
                    <a:pt x="135" y="101"/>
                    <a:pt x="135" y="101"/>
                    <a:pt x="135" y="101"/>
                  </a:cubicBezTo>
                  <a:cubicBezTo>
                    <a:pt x="147" y="90"/>
                    <a:pt x="154" y="75"/>
                    <a:pt x="154" y="59"/>
                  </a:cubicBezTo>
                  <a:cubicBezTo>
                    <a:pt x="154" y="26"/>
                    <a:pt x="128" y="0"/>
                    <a:pt x="96" y="0"/>
                  </a:cubicBezTo>
                  <a:cubicBezTo>
                    <a:pt x="64" y="0"/>
                    <a:pt x="37" y="26"/>
                    <a:pt x="37" y="59"/>
                  </a:cubicBezTo>
                  <a:cubicBezTo>
                    <a:pt x="37" y="79"/>
                    <a:pt x="48" y="97"/>
                    <a:pt x="64" y="107"/>
                  </a:cubicBezTo>
                  <a:cubicBezTo>
                    <a:pt x="52" y="145"/>
                    <a:pt x="52" y="145"/>
                    <a:pt x="52" y="145"/>
                  </a:cubicBezTo>
                  <a:cubicBezTo>
                    <a:pt x="49" y="144"/>
                    <a:pt x="45" y="143"/>
                    <a:pt x="41" y="143"/>
                  </a:cubicBezTo>
                  <a:cubicBezTo>
                    <a:pt x="18" y="143"/>
                    <a:pt x="0" y="161"/>
                    <a:pt x="0" y="183"/>
                  </a:cubicBezTo>
                  <a:cubicBezTo>
                    <a:pt x="0" y="206"/>
                    <a:pt x="18" y="224"/>
                    <a:pt x="41" y="224"/>
                  </a:cubicBezTo>
                  <a:cubicBezTo>
                    <a:pt x="63" y="224"/>
                    <a:pt x="81" y="206"/>
                    <a:pt x="81" y="183"/>
                  </a:cubicBezTo>
                  <a:cubicBezTo>
                    <a:pt x="81" y="168"/>
                    <a:pt x="72" y="155"/>
                    <a:pt x="60" y="148"/>
                  </a:cubicBezTo>
                  <a:cubicBezTo>
                    <a:pt x="71" y="111"/>
                    <a:pt x="71" y="111"/>
                    <a:pt x="71" y="111"/>
                  </a:cubicBezTo>
                  <a:cubicBezTo>
                    <a:pt x="78" y="115"/>
                    <a:pt x="87" y="117"/>
                    <a:pt x="96" y="117"/>
                  </a:cubicBezTo>
                  <a:cubicBezTo>
                    <a:pt x="108" y="117"/>
                    <a:pt x="120" y="113"/>
                    <a:pt x="129" y="106"/>
                  </a:cubicBezTo>
                  <a:cubicBezTo>
                    <a:pt x="149" y="126"/>
                    <a:pt x="149" y="126"/>
                    <a:pt x="149" y="126"/>
                  </a:cubicBezTo>
                  <a:cubicBezTo>
                    <a:pt x="145" y="133"/>
                    <a:pt x="143" y="140"/>
                    <a:pt x="143" y="148"/>
                  </a:cubicBezTo>
                  <a:cubicBezTo>
                    <a:pt x="143" y="171"/>
                    <a:pt x="161" y="189"/>
                    <a:pt x="183" y="189"/>
                  </a:cubicBezTo>
                  <a:cubicBezTo>
                    <a:pt x="205" y="189"/>
                    <a:pt x="223" y="171"/>
                    <a:pt x="223" y="148"/>
                  </a:cubicBezTo>
                  <a:cubicBezTo>
                    <a:pt x="223" y="126"/>
                    <a:pt x="205" y="108"/>
                    <a:pt x="183" y="108"/>
                  </a:cubicBezTo>
                  <a:close/>
                  <a:moveTo>
                    <a:pt x="73" y="183"/>
                  </a:moveTo>
                  <a:cubicBezTo>
                    <a:pt x="73" y="201"/>
                    <a:pt x="58" y="216"/>
                    <a:pt x="41" y="216"/>
                  </a:cubicBezTo>
                  <a:cubicBezTo>
                    <a:pt x="23" y="216"/>
                    <a:pt x="8" y="201"/>
                    <a:pt x="8" y="183"/>
                  </a:cubicBezTo>
                  <a:cubicBezTo>
                    <a:pt x="8" y="166"/>
                    <a:pt x="23" y="151"/>
                    <a:pt x="41" y="151"/>
                  </a:cubicBezTo>
                  <a:cubicBezTo>
                    <a:pt x="58" y="151"/>
                    <a:pt x="73" y="166"/>
                    <a:pt x="73" y="183"/>
                  </a:cubicBezTo>
                  <a:close/>
                  <a:moveTo>
                    <a:pt x="45" y="59"/>
                  </a:moveTo>
                  <a:cubicBezTo>
                    <a:pt x="45" y="31"/>
                    <a:pt x="68" y="8"/>
                    <a:pt x="96" y="8"/>
                  </a:cubicBezTo>
                  <a:cubicBezTo>
                    <a:pt x="123" y="8"/>
                    <a:pt x="146" y="31"/>
                    <a:pt x="146" y="59"/>
                  </a:cubicBezTo>
                  <a:cubicBezTo>
                    <a:pt x="146" y="86"/>
                    <a:pt x="123" y="109"/>
                    <a:pt x="96" y="109"/>
                  </a:cubicBezTo>
                  <a:cubicBezTo>
                    <a:pt x="68" y="109"/>
                    <a:pt x="45" y="86"/>
                    <a:pt x="45" y="59"/>
                  </a:cubicBezTo>
                  <a:close/>
                  <a:moveTo>
                    <a:pt x="183" y="181"/>
                  </a:moveTo>
                  <a:cubicBezTo>
                    <a:pt x="165" y="181"/>
                    <a:pt x="151" y="166"/>
                    <a:pt x="151" y="148"/>
                  </a:cubicBezTo>
                  <a:cubicBezTo>
                    <a:pt x="151" y="130"/>
                    <a:pt x="165" y="116"/>
                    <a:pt x="183" y="116"/>
                  </a:cubicBezTo>
                  <a:cubicBezTo>
                    <a:pt x="201" y="116"/>
                    <a:pt x="215" y="130"/>
                    <a:pt x="215" y="148"/>
                  </a:cubicBezTo>
                  <a:cubicBezTo>
                    <a:pt x="215" y="166"/>
                    <a:pt x="201" y="181"/>
                    <a:pt x="183" y="1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4241828"/>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256348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941874"/>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361207"/>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MS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82964"/>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679206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52498885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441" y="1371603"/>
            <a:ext cx="10982750" cy="304801"/>
          </a:xfrm>
        </p:spPr>
        <p:txBody>
          <a:bodyPr lIns="0" anchor="b" anchorCtr="0">
            <a:noAutofit/>
          </a:bodyPr>
          <a:lstStyle>
            <a:lvl1pPr marL="0" indent="0" algn="l">
              <a:buFont typeface="Arial" pitchFamily="34" charset="0"/>
              <a:buNone/>
              <a:defRPr sz="12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560570" y="249237"/>
            <a:ext cx="11031626" cy="609398"/>
          </a:xfrm>
        </p:spPr>
        <p:txBody>
          <a:bodyPr lIns="0"/>
          <a:lstStyle>
            <a:lvl1pPr algn="l">
              <a:defRPr/>
            </a:lvl1pPr>
          </a:lstStyle>
          <a:p>
            <a:r>
              <a:rPr lang="en-US" smtClean="0"/>
              <a:t>Click to edit Master title style</a:t>
            </a:r>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3" name="Text Placeholder 3"/>
          <p:cNvSpPr>
            <a:spLocks noGrp="1"/>
          </p:cNvSpPr>
          <p:nvPr>
            <p:ph type="body" sz="half" idx="2"/>
          </p:nvPr>
        </p:nvSpPr>
        <p:spPr>
          <a:xfrm>
            <a:off x="609441" y="5943600"/>
            <a:ext cx="9547913" cy="304800"/>
          </a:xfrm>
        </p:spPr>
        <p:txBody>
          <a:bodyPr>
            <a:noAutofit/>
          </a:bodyPr>
          <a:lstStyle>
            <a:lvl1pPr marL="0" indent="0">
              <a:lnSpc>
                <a:spcPts val="1352"/>
              </a:lnSpc>
              <a:spcBef>
                <a:spcPts val="0"/>
              </a:spcBef>
              <a:spcAft>
                <a:spcPts val="0"/>
              </a:spcAft>
              <a:buNone/>
              <a:defRPr sz="1100" spc="-30" baseline="0"/>
            </a:lvl1pPr>
            <a:lvl2pPr marL="343403" indent="0">
              <a:buNone/>
              <a:defRPr sz="900"/>
            </a:lvl2pPr>
            <a:lvl3pPr marL="686806" indent="0">
              <a:buNone/>
              <a:defRPr sz="800"/>
            </a:lvl3pPr>
            <a:lvl4pPr marL="1030209" indent="0">
              <a:buNone/>
              <a:defRPr sz="700"/>
            </a:lvl4pPr>
            <a:lvl5pPr marL="1373612" indent="0">
              <a:buNone/>
              <a:defRPr sz="700"/>
            </a:lvl5pPr>
            <a:lvl6pPr marL="1717015" indent="0">
              <a:buNone/>
              <a:defRPr sz="700"/>
            </a:lvl6pPr>
            <a:lvl7pPr marL="2060418" indent="0">
              <a:buNone/>
              <a:defRPr sz="700"/>
            </a:lvl7pPr>
            <a:lvl8pPr marL="2403820" indent="0">
              <a:buNone/>
              <a:defRPr sz="700"/>
            </a:lvl8pPr>
            <a:lvl9pPr marL="2747223" indent="0">
              <a:buNone/>
              <a:defRPr sz="700"/>
            </a:lvl9pPr>
          </a:lstStyle>
          <a:p>
            <a:pPr lvl="0"/>
            <a:r>
              <a:rPr lang="en-US" smtClean="0"/>
              <a:t>Click to edit Master text styles</a:t>
            </a:r>
          </a:p>
        </p:txBody>
      </p:sp>
      <p:sp>
        <p:nvSpPr>
          <p:cNvPr id="15" name="Content Placeholder 14"/>
          <p:cNvSpPr>
            <a:spLocks noGrp="1"/>
          </p:cNvSpPr>
          <p:nvPr>
            <p:ph sz="quarter" idx="18"/>
          </p:nvPr>
        </p:nvSpPr>
        <p:spPr>
          <a:xfrm>
            <a:off x="614139" y="1804990"/>
            <a:ext cx="9570002"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084356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441" y="1371603"/>
            <a:ext cx="10982750" cy="304801"/>
          </a:xfrm>
        </p:spPr>
        <p:txBody>
          <a:bodyPr lIns="0" anchor="b" anchorCtr="0">
            <a:noAutofit/>
          </a:bodyPr>
          <a:lstStyle>
            <a:lvl1pPr marL="0" indent="0" algn="l">
              <a:buFont typeface="Arial" pitchFamily="34" charset="0"/>
              <a:buNone/>
              <a:defRPr sz="12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560570" y="249237"/>
            <a:ext cx="11031626" cy="609398"/>
          </a:xfrm>
        </p:spPr>
        <p:txBody>
          <a:bodyPr lIns="0"/>
          <a:lstStyle>
            <a:lvl1pPr algn="l">
              <a:defRPr/>
            </a:lvl1pPr>
          </a:lstStyle>
          <a:p>
            <a:r>
              <a:rPr lang="en-US" smtClean="0"/>
              <a:t>Click to edit Master title style</a:t>
            </a:r>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3" name="Text Placeholder 3"/>
          <p:cNvSpPr>
            <a:spLocks noGrp="1"/>
          </p:cNvSpPr>
          <p:nvPr>
            <p:ph type="body" sz="half" idx="2"/>
          </p:nvPr>
        </p:nvSpPr>
        <p:spPr>
          <a:xfrm>
            <a:off x="609441" y="5943600"/>
            <a:ext cx="9547913" cy="304800"/>
          </a:xfrm>
        </p:spPr>
        <p:txBody>
          <a:bodyPr>
            <a:noAutofit/>
          </a:bodyPr>
          <a:lstStyle>
            <a:lvl1pPr marL="0" indent="0">
              <a:lnSpc>
                <a:spcPts val="1352"/>
              </a:lnSpc>
              <a:spcBef>
                <a:spcPts val="0"/>
              </a:spcBef>
              <a:spcAft>
                <a:spcPts val="0"/>
              </a:spcAft>
              <a:buNone/>
              <a:defRPr sz="1100" spc="-30" baseline="0"/>
            </a:lvl1pPr>
            <a:lvl2pPr marL="343403" indent="0">
              <a:buNone/>
              <a:defRPr sz="900"/>
            </a:lvl2pPr>
            <a:lvl3pPr marL="686806" indent="0">
              <a:buNone/>
              <a:defRPr sz="800"/>
            </a:lvl3pPr>
            <a:lvl4pPr marL="1030209" indent="0">
              <a:buNone/>
              <a:defRPr sz="700"/>
            </a:lvl4pPr>
            <a:lvl5pPr marL="1373612" indent="0">
              <a:buNone/>
              <a:defRPr sz="700"/>
            </a:lvl5pPr>
            <a:lvl6pPr marL="1717015" indent="0">
              <a:buNone/>
              <a:defRPr sz="700"/>
            </a:lvl6pPr>
            <a:lvl7pPr marL="2060418" indent="0">
              <a:buNone/>
              <a:defRPr sz="700"/>
            </a:lvl7pPr>
            <a:lvl8pPr marL="2403820" indent="0">
              <a:buNone/>
              <a:defRPr sz="700"/>
            </a:lvl8pPr>
            <a:lvl9pPr marL="2747223" indent="0">
              <a:buNone/>
              <a:defRPr sz="700"/>
            </a:lvl9pPr>
          </a:lstStyle>
          <a:p>
            <a:pPr lvl="0"/>
            <a:r>
              <a:rPr lang="en-US" smtClean="0"/>
              <a:t>Click to edit Master text styles</a:t>
            </a:r>
          </a:p>
        </p:txBody>
      </p:sp>
      <p:sp>
        <p:nvSpPr>
          <p:cNvPr id="15" name="Content Placeholder 14"/>
          <p:cNvSpPr>
            <a:spLocks noGrp="1"/>
          </p:cNvSpPr>
          <p:nvPr>
            <p:ph sz="quarter" idx="18"/>
          </p:nvPr>
        </p:nvSpPr>
        <p:spPr>
          <a:xfrm>
            <a:off x="614139" y="1804990"/>
            <a:ext cx="9570002"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663190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etro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Freeform 19"/>
          <p:cNvSpPr>
            <a:spLocks noChangeAspect="1"/>
          </p:cNvSpPr>
          <p:nvPr userDrawn="1"/>
        </p:nvSpPr>
        <p:spPr bwMode="gray">
          <a:xfrm>
            <a:off x="0" y="1249362"/>
            <a:ext cx="4875211" cy="3397188"/>
          </a:xfrm>
          <a:custGeom>
            <a:avLst/>
            <a:gdLst>
              <a:gd name="T0" fmla="*/ 0 w 2135"/>
              <a:gd name="T1" fmla="*/ 0 h 2138"/>
              <a:gd name="T2" fmla="*/ 2135 w 2135"/>
              <a:gd name="T3" fmla="*/ 0 h 2138"/>
              <a:gd name="T4" fmla="*/ 2135 w 2135"/>
              <a:gd name="T5" fmla="*/ 2138 h 2138"/>
              <a:gd name="T6" fmla="*/ 0 w 2135"/>
              <a:gd name="T7" fmla="*/ 2138 h 2138"/>
              <a:gd name="T8" fmla="*/ 0 w 2135"/>
              <a:gd name="T9" fmla="*/ 0 h 2138"/>
              <a:gd name="T10" fmla="*/ 0 w 2135"/>
              <a:gd name="T11" fmla="*/ 0 h 2138"/>
            </a:gdLst>
            <a:ahLst/>
            <a:cxnLst>
              <a:cxn ang="0">
                <a:pos x="T0" y="T1"/>
              </a:cxn>
              <a:cxn ang="0">
                <a:pos x="T2" y="T3"/>
              </a:cxn>
              <a:cxn ang="0">
                <a:pos x="T4" y="T5"/>
              </a:cxn>
              <a:cxn ang="0">
                <a:pos x="T6" y="T7"/>
              </a:cxn>
              <a:cxn ang="0">
                <a:pos x="T8" y="T9"/>
              </a:cxn>
              <a:cxn ang="0">
                <a:pos x="T10" y="T11"/>
              </a:cxn>
            </a:cxnLst>
            <a:rect l="0" t="0" r="r" b="b"/>
            <a:pathLst>
              <a:path w="2135" h="2138">
                <a:moveTo>
                  <a:pt x="0" y="0"/>
                </a:moveTo>
                <a:lnTo>
                  <a:pt x="2135" y="0"/>
                </a:lnTo>
                <a:lnTo>
                  <a:pt x="2135" y="2138"/>
                </a:lnTo>
                <a:lnTo>
                  <a:pt x="0" y="2138"/>
                </a:lnTo>
                <a:lnTo>
                  <a:pt x="0" y="0"/>
                </a:lnTo>
                <a:lnTo>
                  <a:pt x="0" y="0"/>
                </a:lnTo>
                <a:close/>
              </a:path>
            </a:pathLst>
          </a:custGeom>
          <a:solidFill>
            <a:srgbClr val="64BE46"/>
          </a:solidFill>
          <a:ln>
            <a:noFill/>
          </a:ln>
          <a:effectLst>
            <a:outerShdw blurRad="558800" dir="5400000" sx="90000" sy="-19000" rotWithShape="0">
              <a:prstClr val="black">
                <a:alpha val="20000"/>
              </a:prstClr>
            </a:outerShdw>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grpSp>
        <p:nvGrpSpPr>
          <p:cNvPr id="22" name="Group 21"/>
          <p:cNvGrpSpPr/>
          <p:nvPr userDrawn="1"/>
        </p:nvGrpSpPr>
        <p:grpSpPr bwMode="gray">
          <a:xfrm>
            <a:off x="8648967" y="1249363"/>
            <a:ext cx="989012" cy="3435350"/>
            <a:chOff x="0" y="1249363"/>
            <a:chExt cx="1041400" cy="3435350"/>
          </a:xfrm>
          <a:effectLst>
            <a:outerShdw blurRad="508000" dist="431800" dir="5400000" algn="ctr" rotWithShape="0">
              <a:srgbClr val="292929">
                <a:alpha val="20000"/>
              </a:srgbClr>
            </a:outerShdw>
          </a:effectLst>
        </p:grpSpPr>
        <p:sp>
          <p:nvSpPr>
            <p:cNvPr id="23" name="Freeform 6"/>
            <p:cNvSpPr>
              <a:spLocks/>
            </p:cNvSpPr>
            <p:nvPr/>
          </p:nvSpPr>
          <p:spPr bwMode="gray">
            <a:xfrm>
              <a:off x="0" y="1249363"/>
              <a:ext cx="1041400" cy="3394075"/>
            </a:xfrm>
            <a:custGeom>
              <a:avLst/>
              <a:gdLst>
                <a:gd name="T0" fmla="*/ 656 w 656"/>
                <a:gd name="T1" fmla="*/ 1738 h 2138"/>
                <a:gd name="T2" fmla="*/ 0 w 656"/>
                <a:gd name="T3" fmla="*/ 2138 h 2138"/>
                <a:gd name="T4" fmla="*/ 0 w 656"/>
                <a:gd name="T5" fmla="*/ 0 h 2138"/>
                <a:gd name="T6" fmla="*/ 656 w 656"/>
                <a:gd name="T7" fmla="*/ 240 h 2138"/>
                <a:gd name="T8" fmla="*/ 656 w 656"/>
                <a:gd name="T9" fmla="*/ 1738 h 2138"/>
                <a:gd name="T10" fmla="*/ 656 w 656"/>
                <a:gd name="T11" fmla="*/ 1738 h 2138"/>
                <a:gd name="T12" fmla="*/ 656 w 656"/>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656" h="2138">
                  <a:moveTo>
                    <a:pt x="656" y="1738"/>
                  </a:moveTo>
                  <a:lnTo>
                    <a:pt x="0" y="2138"/>
                  </a:lnTo>
                  <a:lnTo>
                    <a:pt x="0" y="0"/>
                  </a:lnTo>
                  <a:lnTo>
                    <a:pt x="656" y="240"/>
                  </a:lnTo>
                  <a:lnTo>
                    <a:pt x="656" y="1738"/>
                  </a:lnTo>
                  <a:lnTo>
                    <a:pt x="656" y="1738"/>
                  </a:lnTo>
                  <a:lnTo>
                    <a:pt x="656" y="1738"/>
                  </a:lnTo>
                  <a:close/>
                </a:path>
              </a:pathLst>
            </a:custGeom>
            <a:gradFill flip="none" rotWithShape="1">
              <a:gsLst>
                <a:gs pos="82000">
                  <a:srgbClr val="F3722C"/>
                </a:gs>
                <a:gs pos="0">
                  <a:srgbClr val="F47836"/>
                </a:gs>
                <a:gs pos="100000">
                  <a:srgbClr val="ED5D0D"/>
                </a:gs>
              </a:gsLst>
              <a:lin ang="0" scaled="1"/>
              <a:tileRect/>
            </a:gra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pic>
          <p:nvPicPr>
            <p:cNvPr id="24" name="Picture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gray">
            <a:xfrm>
              <a:off x="0" y="1249363"/>
              <a:ext cx="1041400" cy="3435350"/>
            </a:xfrm>
            <a:prstGeom prst="rect">
              <a:avLst/>
            </a:prstGeom>
            <a:effectLst>
              <a:outerShdw blurRad="508000" dist="431800" dir="5400000" rotWithShape="0">
                <a:prstClr val="black">
                  <a:alpha val="20000"/>
                </a:prstClr>
              </a:outerShdw>
            </a:effectLst>
          </p:spPr>
        </p:pic>
      </p:grpSp>
      <p:grpSp>
        <p:nvGrpSpPr>
          <p:cNvPr id="25" name="Group 24"/>
          <p:cNvGrpSpPr/>
          <p:nvPr userDrawn="1"/>
        </p:nvGrpSpPr>
        <p:grpSpPr bwMode="gray">
          <a:xfrm>
            <a:off x="9694898" y="1249363"/>
            <a:ext cx="1114426" cy="3394075"/>
            <a:chOff x="1095375" y="1249363"/>
            <a:chExt cx="1114426" cy="3394075"/>
          </a:xfrm>
          <a:effectLst>
            <a:outerShdw blurRad="508000" dist="431800" dir="5400000" algn="ctr" rotWithShape="0">
              <a:srgbClr val="292929">
                <a:alpha val="20000"/>
              </a:srgbClr>
            </a:outerShdw>
          </a:effectLst>
        </p:grpSpPr>
        <p:sp>
          <p:nvSpPr>
            <p:cNvPr id="26" name="Freeform 7"/>
            <p:cNvSpPr>
              <a:spLocks/>
            </p:cNvSpPr>
            <p:nvPr/>
          </p:nvSpPr>
          <p:spPr bwMode="gray">
            <a:xfrm>
              <a:off x="1095375" y="1249363"/>
              <a:ext cx="1114425" cy="3394075"/>
            </a:xfrm>
            <a:custGeom>
              <a:avLst/>
              <a:gdLst>
                <a:gd name="T0" fmla="*/ 702 w 702"/>
                <a:gd name="T1" fmla="*/ 1738 h 2138"/>
                <a:gd name="T2" fmla="*/ 0 w 702"/>
                <a:gd name="T3" fmla="*/ 2138 h 2138"/>
                <a:gd name="T4" fmla="*/ 0 w 702"/>
                <a:gd name="T5" fmla="*/ 0 h 2138"/>
                <a:gd name="T6" fmla="*/ 702 w 702"/>
                <a:gd name="T7" fmla="*/ 240 h 2138"/>
                <a:gd name="T8" fmla="*/ 702 w 702"/>
                <a:gd name="T9" fmla="*/ 1738 h 2138"/>
                <a:gd name="T10" fmla="*/ 702 w 702"/>
                <a:gd name="T11" fmla="*/ 1738 h 2138"/>
                <a:gd name="T12" fmla="*/ 702 w 702"/>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702" h="2138">
                  <a:moveTo>
                    <a:pt x="702" y="1738"/>
                  </a:moveTo>
                  <a:lnTo>
                    <a:pt x="0" y="2138"/>
                  </a:lnTo>
                  <a:lnTo>
                    <a:pt x="0" y="0"/>
                  </a:lnTo>
                  <a:lnTo>
                    <a:pt x="702" y="240"/>
                  </a:lnTo>
                  <a:lnTo>
                    <a:pt x="702" y="1738"/>
                  </a:lnTo>
                  <a:lnTo>
                    <a:pt x="702" y="1738"/>
                  </a:lnTo>
                  <a:lnTo>
                    <a:pt x="702" y="1738"/>
                  </a:lnTo>
                  <a:close/>
                </a:path>
              </a:pathLst>
            </a:custGeom>
            <a:gradFill>
              <a:gsLst>
                <a:gs pos="85000">
                  <a:srgbClr val="FCBC07"/>
                </a:gs>
                <a:gs pos="0">
                  <a:srgbClr val="FFBE0A"/>
                </a:gs>
                <a:gs pos="100000">
                  <a:srgbClr val="EAAD00"/>
                </a:gs>
              </a:gsLst>
              <a:lin ang="0" scaled="1"/>
            </a:gra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pic>
          <p:nvPicPr>
            <p:cNvPr id="27" name="Picture 2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gray">
            <a:xfrm>
              <a:off x="1095375" y="1249363"/>
              <a:ext cx="1114426" cy="3394075"/>
            </a:xfrm>
            <a:prstGeom prst="rect">
              <a:avLst/>
            </a:prstGeom>
          </p:spPr>
        </p:pic>
      </p:grpSp>
      <p:grpSp>
        <p:nvGrpSpPr>
          <p:cNvPr id="28" name="Group 27"/>
          <p:cNvGrpSpPr/>
          <p:nvPr userDrawn="1"/>
        </p:nvGrpSpPr>
        <p:grpSpPr bwMode="gray">
          <a:xfrm>
            <a:off x="10866244" y="1249363"/>
            <a:ext cx="1324168" cy="3394075"/>
            <a:chOff x="2260600" y="1249363"/>
            <a:chExt cx="1324168" cy="3394075"/>
          </a:xfrm>
          <a:effectLst>
            <a:outerShdw blurRad="508000" dist="431800" dir="5400000" algn="ctr" rotWithShape="0">
              <a:srgbClr val="292929">
                <a:alpha val="20000"/>
              </a:srgbClr>
            </a:outerShdw>
          </a:effectLst>
        </p:grpSpPr>
        <p:sp>
          <p:nvSpPr>
            <p:cNvPr id="29" name="Freeform 8"/>
            <p:cNvSpPr>
              <a:spLocks/>
            </p:cNvSpPr>
            <p:nvPr/>
          </p:nvSpPr>
          <p:spPr bwMode="gray">
            <a:xfrm>
              <a:off x="2260600" y="1249363"/>
              <a:ext cx="1322388" cy="3394075"/>
            </a:xfrm>
            <a:custGeom>
              <a:avLst/>
              <a:gdLst>
                <a:gd name="T0" fmla="*/ 833 w 833"/>
                <a:gd name="T1" fmla="*/ 1738 h 2138"/>
                <a:gd name="T2" fmla="*/ 0 w 833"/>
                <a:gd name="T3" fmla="*/ 2138 h 2138"/>
                <a:gd name="T4" fmla="*/ 0 w 833"/>
                <a:gd name="T5" fmla="*/ 0 h 2138"/>
                <a:gd name="T6" fmla="*/ 833 w 833"/>
                <a:gd name="T7" fmla="*/ 240 h 2138"/>
                <a:gd name="T8" fmla="*/ 833 w 833"/>
                <a:gd name="T9" fmla="*/ 1738 h 2138"/>
                <a:gd name="T10" fmla="*/ 833 w 833"/>
                <a:gd name="T11" fmla="*/ 1738 h 2138"/>
                <a:gd name="T12" fmla="*/ 833 w 833"/>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833" h="2138">
                  <a:moveTo>
                    <a:pt x="833" y="1738"/>
                  </a:moveTo>
                  <a:lnTo>
                    <a:pt x="0" y="2138"/>
                  </a:lnTo>
                  <a:lnTo>
                    <a:pt x="0" y="0"/>
                  </a:lnTo>
                  <a:lnTo>
                    <a:pt x="833" y="240"/>
                  </a:lnTo>
                  <a:lnTo>
                    <a:pt x="833" y="1738"/>
                  </a:lnTo>
                  <a:lnTo>
                    <a:pt x="833" y="1738"/>
                  </a:lnTo>
                  <a:lnTo>
                    <a:pt x="833" y="1738"/>
                  </a:lnTo>
                  <a:close/>
                </a:path>
              </a:pathLst>
            </a:custGeom>
            <a:gradFill>
              <a:gsLst>
                <a:gs pos="83000">
                  <a:srgbClr val="308A9F"/>
                </a:gs>
                <a:gs pos="0">
                  <a:srgbClr val="3497AE"/>
                </a:gs>
                <a:gs pos="100000">
                  <a:srgbClr val="297587"/>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pic>
          <p:nvPicPr>
            <p:cNvPr id="30" name="Picture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gray">
            <a:xfrm>
              <a:off x="2261460" y="1249363"/>
              <a:ext cx="1323308" cy="3394075"/>
            </a:xfrm>
            <a:prstGeom prst="rect">
              <a:avLst/>
            </a:prstGeom>
          </p:spPr>
        </p:pic>
      </p:grpSp>
      <p:sp>
        <p:nvSpPr>
          <p:cNvPr id="31" name="Freeform 12"/>
          <p:cNvSpPr>
            <a:spLocks/>
          </p:cNvSpPr>
          <p:nvPr userDrawn="1"/>
        </p:nvSpPr>
        <p:spPr bwMode="gray">
          <a:xfrm>
            <a:off x="0" y="4759592"/>
            <a:ext cx="3541445" cy="858765"/>
          </a:xfrm>
          <a:custGeom>
            <a:avLst/>
            <a:gdLst>
              <a:gd name="T0" fmla="*/ 0 w 910"/>
              <a:gd name="T1" fmla="*/ 0 h 578"/>
              <a:gd name="T2" fmla="*/ 910 w 910"/>
              <a:gd name="T3" fmla="*/ 0 h 578"/>
              <a:gd name="T4" fmla="*/ 910 w 910"/>
              <a:gd name="T5" fmla="*/ 578 h 578"/>
              <a:gd name="T6" fmla="*/ 0 w 910"/>
              <a:gd name="T7" fmla="*/ 578 h 578"/>
              <a:gd name="T8" fmla="*/ 0 w 910"/>
              <a:gd name="T9" fmla="*/ 0 h 578"/>
              <a:gd name="T10" fmla="*/ 0 w 910"/>
              <a:gd name="T11" fmla="*/ 0 h 578"/>
            </a:gdLst>
            <a:ahLst/>
            <a:cxnLst>
              <a:cxn ang="0">
                <a:pos x="T0" y="T1"/>
              </a:cxn>
              <a:cxn ang="0">
                <a:pos x="T2" y="T3"/>
              </a:cxn>
              <a:cxn ang="0">
                <a:pos x="T4" y="T5"/>
              </a:cxn>
              <a:cxn ang="0">
                <a:pos x="T6" y="T7"/>
              </a:cxn>
              <a:cxn ang="0">
                <a:pos x="T8" y="T9"/>
              </a:cxn>
              <a:cxn ang="0">
                <a:pos x="T10" y="T11"/>
              </a:cxn>
            </a:cxnLst>
            <a:rect l="0" t="0" r="r" b="b"/>
            <a:pathLst>
              <a:path w="910" h="578">
                <a:moveTo>
                  <a:pt x="0" y="0"/>
                </a:moveTo>
                <a:lnTo>
                  <a:pt x="910" y="0"/>
                </a:lnTo>
                <a:lnTo>
                  <a:pt x="910" y="578"/>
                </a:lnTo>
                <a:lnTo>
                  <a:pt x="0" y="578"/>
                </a:lnTo>
                <a:lnTo>
                  <a:pt x="0" y="0"/>
                </a:lnTo>
                <a:lnTo>
                  <a:pt x="0" y="0"/>
                </a:lnTo>
                <a:close/>
              </a:path>
            </a:pathLst>
          </a:custGeom>
          <a:solidFill>
            <a:srgbClr val="5F5F5F">
              <a:lumMod val="75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sp>
        <p:nvSpPr>
          <p:cNvPr id="32" name="Freeform 13"/>
          <p:cNvSpPr>
            <a:spLocks/>
          </p:cNvSpPr>
          <p:nvPr userDrawn="1"/>
        </p:nvSpPr>
        <p:spPr bwMode="gray">
          <a:xfrm>
            <a:off x="3657600" y="4759592"/>
            <a:ext cx="8532812" cy="858765"/>
          </a:xfrm>
          <a:custGeom>
            <a:avLst/>
            <a:gdLst>
              <a:gd name="T0" fmla="*/ 0 w 6730"/>
              <a:gd name="T1" fmla="*/ 0 h 578"/>
              <a:gd name="T2" fmla="*/ 6730 w 6730"/>
              <a:gd name="T3" fmla="*/ 0 h 578"/>
              <a:gd name="T4" fmla="*/ 6730 w 6730"/>
              <a:gd name="T5" fmla="*/ 578 h 578"/>
              <a:gd name="T6" fmla="*/ 0 w 6730"/>
              <a:gd name="T7" fmla="*/ 578 h 578"/>
              <a:gd name="T8" fmla="*/ 0 w 6730"/>
              <a:gd name="T9" fmla="*/ 0 h 578"/>
              <a:gd name="T10" fmla="*/ 0 w 6730"/>
              <a:gd name="T11" fmla="*/ 0 h 578"/>
            </a:gdLst>
            <a:ahLst/>
            <a:cxnLst>
              <a:cxn ang="0">
                <a:pos x="T0" y="T1"/>
              </a:cxn>
              <a:cxn ang="0">
                <a:pos x="T2" y="T3"/>
              </a:cxn>
              <a:cxn ang="0">
                <a:pos x="T4" y="T5"/>
              </a:cxn>
              <a:cxn ang="0">
                <a:pos x="T6" y="T7"/>
              </a:cxn>
              <a:cxn ang="0">
                <a:pos x="T8" y="T9"/>
              </a:cxn>
              <a:cxn ang="0">
                <a:pos x="T10" y="T11"/>
              </a:cxn>
            </a:cxnLst>
            <a:rect l="0" t="0" r="r" b="b"/>
            <a:pathLst>
              <a:path w="6730" h="578">
                <a:moveTo>
                  <a:pt x="0" y="0"/>
                </a:moveTo>
                <a:lnTo>
                  <a:pt x="6730" y="0"/>
                </a:lnTo>
                <a:lnTo>
                  <a:pt x="6730" y="578"/>
                </a:lnTo>
                <a:lnTo>
                  <a:pt x="0" y="578"/>
                </a:lnTo>
                <a:lnTo>
                  <a:pt x="0" y="0"/>
                </a:lnTo>
                <a:lnTo>
                  <a:pt x="0" y="0"/>
                </a:lnTo>
                <a:close/>
              </a:path>
            </a:pathLst>
          </a:custGeom>
          <a:solidFill>
            <a:srgbClr val="5F5F5F">
              <a:lumMod val="75000"/>
            </a:srgbClr>
          </a:solidFill>
          <a:ln>
            <a:noFill/>
          </a:ln>
        </p:spPr>
        <p:txBody>
          <a:bodyPr vert="horz" wrap="square" lIns="274320" tIns="45720" rIns="91440" bIns="45720" numCol="1" anchor="ctr" anchorCtr="0" compatLnSpc="1">
            <a:prstTxWarp prst="textNoShape">
              <a:avLst/>
            </a:prstTxWarp>
          </a:bodyPr>
          <a:lstStyle/>
          <a:p>
            <a:pPr defTabSz="914400">
              <a:defRPr/>
            </a:pPr>
            <a:endParaRPr lang="en-US" sz="3600" kern="0" dirty="0">
              <a:gradFill>
                <a:gsLst>
                  <a:gs pos="0">
                    <a:srgbClr val="FFFFFF"/>
                  </a:gs>
                  <a:gs pos="86000">
                    <a:srgbClr val="FFFFFF"/>
                  </a:gs>
                </a:gsLst>
                <a:lin ang="10800000" scaled="1"/>
              </a:gradFill>
            </a:endParaRPr>
          </a:p>
        </p:txBody>
      </p:sp>
      <p:sp>
        <p:nvSpPr>
          <p:cNvPr id="34" name="Freeform 33"/>
          <p:cNvSpPr>
            <a:spLocks noChangeAspect="1"/>
          </p:cNvSpPr>
          <p:nvPr userDrawn="1"/>
        </p:nvSpPr>
        <p:spPr bwMode="gray">
          <a:xfrm>
            <a:off x="4989512" y="1249362"/>
            <a:ext cx="3541445" cy="3397188"/>
          </a:xfrm>
          <a:custGeom>
            <a:avLst/>
            <a:gdLst>
              <a:gd name="T0" fmla="*/ 0 w 2135"/>
              <a:gd name="T1" fmla="*/ 0 h 2138"/>
              <a:gd name="T2" fmla="*/ 2135 w 2135"/>
              <a:gd name="T3" fmla="*/ 0 h 2138"/>
              <a:gd name="T4" fmla="*/ 2135 w 2135"/>
              <a:gd name="T5" fmla="*/ 2138 h 2138"/>
              <a:gd name="T6" fmla="*/ 0 w 2135"/>
              <a:gd name="T7" fmla="*/ 2138 h 2138"/>
              <a:gd name="T8" fmla="*/ 0 w 2135"/>
              <a:gd name="T9" fmla="*/ 0 h 2138"/>
              <a:gd name="T10" fmla="*/ 0 w 2135"/>
              <a:gd name="T11" fmla="*/ 0 h 2138"/>
            </a:gdLst>
            <a:ahLst/>
            <a:cxnLst>
              <a:cxn ang="0">
                <a:pos x="T0" y="T1"/>
              </a:cxn>
              <a:cxn ang="0">
                <a:pos x="T2" y="T3"/>
              </a:cxn>
              <a:cxn ang="0">
                <a:pos x="T4" y="T5"/>
              </a:cxn>
              <a:cxn ang="0">
                <a:pos x="T6" y="T7"/>
              </a:cxn>
              <a:cxn ang="0">
                <a:pos x="T8" y="T9"/>
              </a:cxn>
              <a:cxn ang="0">
                <a:pos x="T10" y="T11"/>
              </a:cxn>
            </a:cxnLst>
            <a:rect l="0" t="0" r="r" b="b"/>
            <a:pathLst>
              <a:path w="2135" h="2138">
                <a:moveTo>
                  <a:pt x="0" y="0"/>
                </a:moveTo>
                <a:lnTo>
                  <a:pt x="2135" y="0"/>
                </a:lnTo>
                <a:lnTo>
                  <a:pt x="2135" y="2138"/>
                </a:lnTo>
                <a:lnTo>
                  <a:pt x="0" y="2138"/>
                </a:lnTo>
                <a:lnTo>
                  <a:pt x="0" y="0"/>
                </a:lnTo>
                <a:lnTo>
                  <a:pt x="0" y="0"/>
                </a:lnTo>
                <a:close/>
              </a:path>
            </a:pathLst>
          </a:custGeom>
          <a:solidFill>
            <a:srgbClr val="F47836"/>
          </a:solidFill>
          <a:ln>
            <a:noFill/>
          </a:ln>
          <a:effectLst>
            <a:outerShdw blurRad="558800" dir="5400000" sx="90000" sy="90000" algn="ctr" rotWithShape="0">
              <a:srgbClr val="000000">
                <a:alpha val="20000"/>
              </a:srgbClr>
            </a:outerShdw>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pic>
        <p:nvPicPr>
          <p:cNvPr id="36" name="Picture 2" descr="G:\DVD_Art_08-10-2010\Logos\MICROSOFT (brand)\Microsoft corporate Logo Black MS generic brand.png"/>
          <p:cNvPicPr>
            <a:picLocks noChangeAspect="1" noChangeArrowheads="1"/>
          </p:cNvPicPr>
          <p:nvPr userDrawn="1"/>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884612" y="4975563"/>
            <a:ext cx="2586799" cy="426822"/>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37"/>
          <p:cNvSpPr>
            <a:spLocks noGrp="1"/>
          </p:cNvSpPr>
          <p:nvPr>
            <p:ph sz="quarter" idx="10" hasCustomPrompt="1"/>
          </p:nvPr>
        </p:nvSpPr>
        <p:spPr>
          <a:xfrm>
            <a:off x="5216524" y="3997000"/>
            <a:ext cx="3048000" cy="443198"/>
          </a:xfrm>
        </p:spPr>
        <p:txBody>
          <a:bodyPr anchor="b"/>
          <a:lstStyle>
            <a:lvl1pPr marL="0" indent="0">
              <a:lnSpc>
                <a:spcPct val="75000"/>
              </a:lnSpc>
              <a:buFont typeface="Arial" pitchFamily="34" charset="0"/>
              <a:buNone/>
              <a:defRPr kumimoji="0" lang="en-US" sz="3200" b="0" i="0" u="none" strike="noStrike" kern="0" cap="none" spc="0" normalizeH="0" baseline="0" dirty="0">
                <a:ln>
                  <a:noFill/>
                </a:ln>
                <a:gradFill>
                  <a:gsLst>
                    <a:gs pos="0">
                      <a:srgbClr val="FFFFFF"/>
                    </a:gs>
                    <a:gs pos="86000">
                      <a:srgbClr val="FFFFFF"/>
                    </a:gs>
                  </a:gsLst>
                  <a:lin ang="10800000" scaled="1"/>
                </a:gra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smtClean="0"/>
              <a:t>Click to edit text</a:t>
            </a:r>
            <a:endParaRPr lang="en-US" dirty="0"/>
          </a:p>
        </p:txBody>
      </p:sp>
      <p:sp>
        <p:nvSpPr>
          <p:cNvPr id="40" name="Content Placeholder 37"/>
          <p:cNvSpPr>
            <a:spLocks noGrp="1"/>
          </p:cNvSpPr>
          <p:nvPr>
            <p:ph sz="quarter" idx="12" hasCustomPrompt="1"/>
          </p:nvPr>
        </p:nvSpPr>
        <p:spPr>
          <a:xfrm>
            <a:off x="303212" y="3242001"/>
            <a:ext cx="4419599" cy="1218795"/>
          </a:xfrm>
        </p:spPr>
        <p:txBody>
          <a:bodyPr anchor="b"/>
          <a:lstStyle>
            <a:lvl1pPr marL="0" indent="0">
              <a:buFont typeface="Arial" pitchFamily="34" charset="0"/>
              <a:buNone/>
              <a:defRPr kumimoji="0" lang="en-US" sz="4400" b="0" i="0" u="none" strike="noStrike" kern="0" cap="none" spc="0" normalizeH="0" baseline="0" dirty="0">
                <a:ln>
                  <a:noFill/>
                </a:ln>
                <a:gradFill>
                  <a:gsLst>
                    <a:gs pos="0">
                      <a:srgbClr val="FFFFFF"/>
                    </a:gs>
                    <a:gs pos="86000">
                      <a:srgbClr val="FFFFFF"/>
                    </a:gs>
                  </a:gsLst>
                  <a:lin ang="10800000" scaled="1"/>
                </a:gra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smtClean="0"/>
              <a:t>Click to edit text</a:t>
            </a:r>
            <a:endParaRPr lang="en-US" dirty="0"/>
          </a:p>
        </p:txBody>
      </p:sp>
      <p:pic>
        <p:nvPicPr>
          <p:cNvPr id="41" name="Picture 2" descr="\\sfp\Work\White_Whale\5-30024_TR14\PBJS_Artwork\TR14_logos\TR14_wordmarks\TR14_wordmark_1c_white.png"/>
          <p:cNvPicPr>
            <a:picLocks noChangeAspect="1" noChangeArrowheads="1"/>
          </p:cNvPicPr>
          <p:nvPr userDrawn="1"/>
        </p:nvPicPr>
        <p:blipFill>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183317" y="6172200"/>
            <a:ext cx="1739619" cy="45541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userDrawn="1"/>
        </p:nvSpPr>
        <p:spPr>
          <a:xfrm>
            <a:off x="4295041" y="6582117"/>
            <a:ext cx="3598742" cy="161583"/>
          </a:xfrm>
          <a:prstGeom prst="rect">
            <a:avLst/>
          </a:prstGeom>
          <a:noFill/>
        </p:spPr>
        <p:txBody>
          <a:bodyPr wrap="none" lIns="0" tIns="0" rIns="0" bIns="0" rtlCol="0" anchor="ctr">
            <a:spAutoFit/>
          </a:bodyPr>
          <a:lstStyle/>
          <a:p>
            <a:pPr algn="ctr"/>
            <a:r>
              <a:rPr lang="en-US" sz="1050" spc="150" dirty="0" smtClean="0">
                <a:gradFill>
                  <a:gsLst>
                    <a:gs pos="0">
                      <a:srgbClr val="292929">
                        <a:alpha val="50000"/>
                      </a:srgbClr>
                    </a:gs>
                    <a:gs pos="86000">
                      <a:srgbClr val="292929">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238244717"/>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6902235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er,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Customer</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2">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Purple Tile"/>
          <p:cNvGrpSpPr/>
          <p:nvPr userDrawn="1"/>
        </p:nvGrpSpPr>
        <p:grpSpPr>
          <a:xfrm>
            <a:off x="1017613" y="3187136"/>
            <a:ext cx="2827252" cy="2827252"/>
            <a:chOff x="1022073" y="-1624298"/>
            <a:chExt cx="2827252" cy="2827252"/>
          </a:xfrm>
        </p:grpSpPr>
        <p:sp>
          <p:nvSpPr>
            <p:cNvPr id="20" name="Rectangle 19"/>
            <p:cNvSpPr/>
            <p:nvPr/>
          </p:nvSpPr>
          <p:spPr bwMode="auto">
            <a:xfrm>
              <a:off x="1022073" y="-1624298"/>
              <a:ext cx="2827252" cy="282725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8"/>
            <p:cNvSpPr>
              <a:spLocks noEditPoints="1"/>
            </p:cNvSpPr>
            <p:nvPr/>
          </p:nvSpPr>
          <p:spPr bwMode="auto">
            <a:xfrm>
              <a:off x="1537798" y="-867430"/>
              <a:ext cx="1792288" cy="1501775"/>
            </a:xfrm>
            <a:custGeom>
              <a:avLst/>
              <a:gdLst>
                <a:gd name="T0" fmla="*/ 184 w 223"/>
                <a:gd name="T1" fmla="*/ 187 h 187"/>
                <a:gd name="T2" fmla="*/ 181 w 223"/>
                <a:gd name="T3" fmla="*/ 186 h 187"/>
                <a:gd name="T4" fmla="*/ 146 w 223"/>
                <a:gd name="T5" fmla="*/ 151 h 187"/>
                <a:gd name="T6" fmla="*/ 40 w 223"/>
                <a:gd name="T7" fmla="*/ 151 h 187"/>
                <a:gd name="T8" fmla="*/ 0 w 223"/>
                <a:gd name="T9" fmla="*/ 111 h 187"/>
                <a:gd name="T10" fmla="*/ 0 w 223"/>
                <a:gd name="T11" fmla="*/ 40 h 187"/>
                <a:gd name="T12" fmla="*/ 40 w 223"/>
                <a:gd name="T13" fmla="*/ 0 h 187"/>
                <a:gd name="T14" fmla="*/ 183 w 223"/>
                <a:gd name="T15" fmla="*/ 0 h 187"/>
                <a:gd name="T16" fmla="*/ 223 w 223"/>
                <a:gd name="T17" fmla="*/ 40 h 187"/>
                <a:gd name="T18" fmla="*/ 223 w 223"/>
                <a:gd name="T19" fmla="*/ 111 h 187"/>
                <a:gd name="T20" fmla="*/ 188 w 223"/>
                <a:gd name="T21" fmla="*/ 150 h 187"/>
                <a:gd name="T22" fmla="*/ 188 w 223"/>
                <a:gd name="T23" fmla="*/ 183 h 187"/>
                <a:gd name="T24" fmla="*/ 185 w 223"/>
                <a:gd name="T25" fmla="*/ 187 h 187"/>
                <a:gd name="T26" fmla="*/ 184 w 223"/>
                <a:gd name="T27" fmla="*/ 187 h 187"/>
                <a:gd name="T28" fmla="*/ 40 w 223"/>
                <a:gd name="T29" fmla="*/ 8 h 187"/>
                <a:gd name="T30" fmla="*/ 8 w 223"/>
                <a:gd name="T31" fmla="*/ 40 h 187"/>
                <a:gd name="T32" fmla="*/ 8 w 223"/>
                <a:gd name="T33" fmla="*/ 111 h 187"/>
                <a:gd name="T34" fmla="*/ 40 w 223"/>
                <a:gd name="T35" fmla="*/ 143 h 187"/>
                <a:gd name="T36" fmla="*/ 148 w 223"/>
                <a:gd name="T37" fmla="*/ 143 h 187"/>
                <a:gd name="T38" fmla="*/ 151 w 223"/>
                <a:gd name="T39" fmla="*/ 144 h 187"/>
                <a:gd name="T40" fmla="*/ 180 w 223"/>
                <a:gd name="T41" fmla="*/ 173 h 187"/>
                <a:gd name="T42" fmla="*/ 180 w 223"/>
                <a:gd name="T43" fmla="*/ 147 h 187"/>
                <a:gd name="T44" fmla="*/ 184 w 223"/>
                <a:gd name="T45" fmla="*/ 143 h 187"/>
                <a:gd name="T46" fmla="*/ 215 w 223"/>
                <a:gd name="T47" fmla="*/ 111 h 187"/>
                <a:gd name="T48" fmla="*/ 215 w 223"/>
                <a:gd name="T49" fmla="*/ 40 h 187"/>
                <a:gd name="T50" fmla="*/ 183 w 223"/>
                <a:gd name="T51" fmla="*/ 8 h 187"/>
                <a:gd name="T52" fmla="*/ 40 w 223"/>
                <a:gd name="T53" fmla="*/ 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187">
                  <a:moveTo>
                    <a:pt x="184" y="187"/>
                  </a:moveTo>
                  <a:cubicBezTo>
                    <a:pt x="183" y="187"/>
                    <a:pt x="182" y="187"/>
                    <a:pt x="181" y="186"/>
                  </a:cubicBezTo>
                  <a:cubicBezTo>
                    <a:pt x="146" y="151"/>
                    <a:pt x="146" y="151"/>
                    <a:pt x="146" y="151"/>
                  </a:cubicBezTo>
                  <a:cubicBezTo>
                    <a:pt x="40" y="151"/>
                    <a:pt x="40" y="151"/>
                    <a:pt x="40" y="151"/>
                  </a:cubicBezTo>
                  <a:cubicBezTo>
                    <a:pt x="18" y="151"/>
                    <a:pt x="0" y="133"/>
                    <a:pt x="0" y="111"/>
                  </a:cubicBezTo>
                  <a:cubicBezTo>
                    <a:pt x="0" y="40"/>
                    <a:pt x="0" y="40"/>
                    <a:pt x="0" y="40"/>
                  </a:cubicBezTo>
                  <a:cubicBezTo>
                    <a:pt x="0" y="18"/>
                    <a:pt x="18" y="0"/>
                    <a:pt x="40" y="0"/>
                  </a:cubicBezTo>
                  <a:cubicBezTo>
                    <a:pt x="183" y="0"/>
                    <a:pt x="183" y="0"/>
                    <a:pt x="183" y="0"/>
                  </a:cubicBezTo>
                  <a:cubicBezTo>
                    <a:pt x="205" y="0"/>
                    <a:pt x="223" y="18"/>
                    <a:pt x="223" y="40"/>
                  </a:cubicBezTo>
                  <a:cubicBezTo>
                    <a:pt x="223" y="111"/>
                    <a:pt x="223" y="111"/>
                    <a:pt x="223" y="111"/>
                  </a:cubicBezTo>
                  <a:cubicBezTo>
                    <a:pt x="223" y="132"/>
                    <a:pt x="208" y="148"/>
                    <a:pt x="188" y="150"/>
                  </a:cubicBezTo>
                  <a:cubicBezTo>
                    <a:pt x="188" y="183"/>
                    <a:pt x="188" y="183"/>
                    <a:pt x="188" y="183"/>
                  </a:cubicBezTo>
                  <a:cubicBezTo>
                    <a:pt x="188" y="185"/>
                    <a:pt x="187" y="186"/>
                    <a:pt x="185" y="187"/>
                  </a:cubicBezTo>
                  <a:cubicBezTo>
                    <a:pt x="185" y="187"/>
                    <a:pt x="184" y="187"/>
                    <a:pt x="184" y="187"/>
                  </a:cubicBezTo>
                  <a:moveTo>
                    <a:pt x="40" y="8"/>
                  </a:moveTo>
                  <a:cubicBezTo>
                    <a:pt x="22" y="8"/>
                    <a:pt x="8" y="23"/>
                    <a:pt x="8" y="40"/>
                  </a:cubicBezTo>
                  <a:cubicBezTo>
                    <a:pt x="8" y="111"/>
                    <a:pt x="8" y="111"/>
                    <a:pt x="8" y="111"/>
                  </a:cubicBezTo>
                  <a:cubicBezTo>
                    <a:pt x="8" y="128"/>
                    <a:pt x="22" y="143"/>
                    <a:pt x="40" y="143"/>
                  </a:cubicBezTo>
                  <a:cubicBezTo>
                    <a:pt x="148" y="143"/>
                    <a:pt x="148" y="143"/>
                    <a:pt x="148" y="143"/>
                  </a:cubicBezTo>
                  <a:cubicBezTo>
                    <a:pt x="149" y="143"/>
                    <a:pt x="150" y="143"/>
                    <a:pt x="151" y="144"/>
                  </a:cubicBezTo>
                  <a:cubicBezTo>
                    <a:pt x="180" y="173"/>
                    <a:pt x="180" y="173"/>
                    <a:pt x="180" y="173"/>
                  </a:cubicBezTo>
                  <a:cubicBezTo>
                    <a:pt x="180" y="147"/>
                    <a:pt x="180" y="147"/>
                    <a:pt x="180" y="147"/>
                  </a:cubicBezTo>
                  <a:cubicBezTo>
                    <a:pt x="180" y="144"/>
                    <a:pt x="182" y="143"/>
                    <a:pt x="184" y="143"/>
                  </a:cubicBezTo>
                  <a:cubicBezTo>
                    <a:pt x="201" y="143"/>
                    <a:pt x="215" y="129"/>
                    <a:pt x="215" y="111"/>
                  </a:cubicBezTo>
                  <a:cubicBezTo>
                    <a:pt x="215" y="40"/>
                    <a:pt x="215" y="40"/>
                    <a:pt x="215" y="40"/>
                  </a:cubicBezTo>
                  <a:cubicBezTo>
                    <a:pt x="215" y="23"/>
                    <a:pt x="200" y="8"/>
                    <a:pt x="183" y="8"/>
                  </a:cubicBezTo>
                  <a:lnTo>
                    <a:pt x="4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57423112"/>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7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441" y="1371601"/>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560566" y="249237"/>
            <a:ext cx="11031626" cy="609398"/>
          </a:xfrm>
        </p:spPr>
        <p:txBody>
          <a:bodyPr lIns="0"/>
          <a:lstStyle>
            <a:lvl1pPr algn="l">
              <a:defRPr/>
            </a:lvl1pPr>
          </a:lstStyle>
          <a:p>
            <a:r>
              <a:rPr lang="en-US" smtClean="0"/>
              <a:t>Click to edit Master title style</a:t>
            </a:r>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3" name="Text Placeholder 3"/>
          <p:cNvSpPr>
            <a:spLocks noGrp="1"/>
          </p:cNvSpPr>
          <p:nvPr>
            <p:ph type="body" sz="half" idx="2"/>
          </p:nvPr>
        </p:nvSpPr>
        <p:spPr>
          <a:xfrm>
            <a:off x="609441" y="5943600"/>
            <a:ext cx="9547913" cy="304800"/>
          </a:xfrm>
        </p:spPr>
        <p:txBody>
          <a:bodyPr>
            <a:noAutofit/>
          </a:bodyPr>
          <a:lstStyle>
            <a:lvl1pPr marL="0" indent="0">
              <a:lnSpc>
                <a:spcPts val="1802"/>
              </a:lnSpc>
              <a:spcBef>
                <a:spcPts val="0"/>
              </a:spcBef>
              <a:spcAft>
                <a:spcPts val="0"/>
              </a:spcAft>
              <a:buNone/>
              <a:defRPr sz="1500" spc="-40" baseline="0"/>
            </a:lvl1pPr>
            <a:lvl2pPr marL="457791" indent="0">
              <a:buNone/>
              <a:defRPr sz="1200"/>
            </a:lvl2pPr>
            <a:lvl3pPr marL="915581" indent="0">
              <a:buNone/>
              <a:defRPr sz="1100"/>
            </a:lvl3pPr>
            <a:lvl4pPr marL="1373372" indent="0">
              <a:buNone/>
              <a:defRPr sz="900"/>
            </a:lvl4pPr>
            <a:lvl5pPr marL="1831162" indent="0">
              <a:buNone/>
              <a:defRPr sz="900"/>
            </a:lvl5pPr>
            <a:lvl6pPr marL="2288953" indent="0">
              <a:buNone/>
              <a:defRPr sz="900"/>
            </a:lvl6pPr>
            <a:lvl7pPr marL="2746743" indent="0">
              <a:buNone/>
              <a:defRPr sz="900"/>
            </a:lvl7pPr>
            <a:lvl8pPr marL="3204532" indent="0">
              <a:buNone/>
              <a:defRPr sz="900"/>
            </a:lvl8pPr>
            <a:lvl9pPr marL="3662323" indent="0">
              <a:buNone/>
              <a:defRPr sz="900"/>
            </a:lvl9pPr>
          </a:lstStyle>
          <a:p>
            <a:pPr lvl="0"/>
            <a:r>
              <a:rPr lang="en-US" smtClean="0"/>
              <a:t>Click to edit Master text styles</a:t>
            </a:r>
          </a:p>
        </p:txBody>
      </p:sp>
      <p:sp>
        <p:nvSpPr>
          <p:cNvPr id="15" name="Content Placeholder 14"/>
          <p:cNvSpPr>
            <a:spLocks noGrp="1"/>
          </p:cNvSpPr>
          <p:nvPr>
            <p:ph sz="quarter" idx="18"/>
          </p:nvPr>
        </p:nvSpPr>
        <p:spPr>
          <a:xfrm>
            <a:off x="614135" y="1804989"/>
            <a:ext cx="9570002"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033746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content slide">
    <p:spTree>
      <p:nvGrpSpPr>
        <p:cNvPr id="1" name=""/>
        <p:cNvGrpSpPr/>
        <p:nvPr/>
      </p:nvGrpSpPr>
      <p:grpSpPr>
        <a:xfrm>
          <a:off x="0" y="0"/>
          <a:ext cx="0" cy="0"/>
          <a:chOff x="0" y="0"/>
          <a:chExt cx="0" cy="0"/>
        </a:xfrm>
      </p:grpSpPr>
      <p:sp>
        <p:nvSpPr>
          <p:cNvPr id="11" name="Text Placeholder 12"/>
          <p:cNvSpPr>
            <a:spLocks noGrp="1"/>
          </p:cNvSpPr>
          <p:nvPr>
            <p:ph type="body" sz="quarter" idx="13" hasCustomPrompt="1"/>
          </p:nvPr>
        </p:nvSpPr>
        <p:spPr>
          <a:xfrm>
            <a:off x="609441" y="1371601"/>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6" y="249237"/>
            <a:ext cx="11031626" cy="609398"/>
          </a:xfrm>
        </p:spPr>
        <p:txBody>
          <a:bodyPr lIns="0"/>
          <a:lstStyle>
            <a:lvl1pPr algn="l">
              <a:defRPr/>
            </a:lvl1pPr>
          </a:lstStyle>
          <a:p>
            <a:r>
              <a:rPr lang="en-US" smtClean="0"/>
              <a:t>Click to edit Master title style</a:t>
            </a:r>
            <a:endParaRPr lang="en-US" dirty="0"/>
          </a:p>
        </p:txBody>
      </p:sp>
      <p:sp>
        <p:nvSpPr>
          <p:cNvPr id="9" name="Slide Number Placeholder 8"/>
          <p:cNvSpPr>
            <a:spLocks noGrp="1"/>
          </p:cNvSpPr>
          <p:nvPr>
            <p:ph type="sldNum" sz="quarter" idx="15"/>
          </p:nvPr>
        </p:nvSpPr>
        <p:spPr>
          <a:xfrm>
            <a:off x="614134" y="6324600"/>
            <a:ext cx="1872386" cy="259080"/>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6" name="Text Placeholder 3"/>
          <p:cNvSpPr>
            <a:spLocks noGrp="1"/>
          </p:cNvSpPr>
          <p:nvPr>
            <p:ph type="body" sz="half" idx="2"/>
          </p:nvPr>
        </p:nvSpPr>
        <p:spPr>
          <a:xfrm>
            <a:off x="609441" y="5943600"/>
            <a:ext cx="9547913" cy="304800"/>
          </a:xfrm>
        </p:spPr>
        <p:txBody>
          <a:bodyPr>
            <a:noAutofit/>
          </a:bodyPr>
          <a:lstStyle>
            <a:lvl1pPr marL="0" indent="0">
              <a:lnSpc>
                <a:spcPts val="1802"/>
              </a:lnSpc>
              <a:spcBef>
                <a:spcPts val="0"/>
              </a:spcBef>
              <a:spcAft>
                <a:spcPts val="0"/>
              </a:spcAft>
              <a:buNone/>
              <a:defRPr sz="1500" spc="-40" baseline="0"/>
            </a:lvl1pPr>
            <a:lvl2pPr marL="457791" indent="0">
              <a:buNone/>
              <a:defRPr sz="1200"/>
            </a:lvl2pPr>
            <a:lvl3pPr marL="915581" indent="0">
              <a:buNone/>
              <a:defRPr sz="1100"/>
            </a:lvl3pPr>
            <a:lvl4pPr marL="1373372" indent="0">
              <a:buNone/>
              <a:defRPr sz="900"/>
            </a:lvl4pPr>
            <a:lvl5pPr marL="1831162" indent="0">
              <a:buNone/>
              <a:defRPr sz="900"/>
            </a:lvl5pPr>
            <a:lvl6pPr marL="2288953" indent="0">
              <a:buNone/>
              <a:defRPr sz="900"/>
            </a:lvl6pPr>
            <a:lvl7pPr marL="2746743" indent="0">
              <a:buNone/>
              <a:defRPr sz="900"/>
            </a:lvl7pPr>
            <a:lvl8pPr marL="3204532" indent="0">
              <a:buNone/>
              <a:defRPr sz="900"/>
            </a:lvl8pPr>
            <a:lvl9pPr marL="3662323" indent="0">
              <a:buNone/>
              <a:defRPr sz="900"/>
            </a:lvl9pPr>
          </a:lstStyle>
          <a:p>
            <a:pPr lvl="0"/>
            <a:r>
              <a:rPr lang="en-US" smtClean="0"/>
              <a:t>Click to edit Master text styles</a:t>
            </a:r>
          </a:p>
        </p:txBody>
      </p:sp>
    </p:spTree>
    <p:extLst>
      <p:ext uri="{BB962C8B-B14F-4D97-AF65-F5344CB8AC3E}">
        <p14:creationId xmlns:p14="http://schemas.microsoft.com/office/powerpoint/2010/main" val="283665544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Metro Special_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Freeform 20"/>
          <p:cNvSpPr>
            <a:spLocks/>
          </p:cNvSpPr>
          <p:nvPr userDrawn="1"/>
        </p:nvSpPr>
        <p:spPr bwMode="gray">
          <a:xfrm>
            <a:off x="5408612" y="990600"/>
            <a:ext cx="6780214" cy="3394075"/>
          </a:xfrm>
          <a:custGeom>
            <a:avLst/>
            <a:gdLst>
              <a:gd name="T0" fmla="*/ 0 w 2135"/>
              <a:gd name="T1" fmla="*/ 0 h 2138"/>
              <a:gd name="T2" fmla="*/ 2135 w 2135"/>
              <a:gd name="T3" fmla="*/ 0 h 2138"/>
              <a:gd name="T4" fmla="*/ 2135 w 2135"/>
              <a:gd name="T5" fmla="*/ 2138 h 2138"/>
              <a:gd name="T6" fmla="*/ 0 w 2135"/>
              <a:gd name="T7" fmla="*/ 2138 h 2138"/>
              <a:gd name="T8" fmla="*/ 0 w 2135"/>
              <a:gd name="T9" fmla="*/ 0 h 2138"/>
              <a:gd name="T10" fmla="*/ 0 w 2135"/>
              <a:gd name="T11" fmla="*/ 0 h 2138"/>
            </a:gdLst>
            <a:ahLst/>
            <a:cxnLst>
              <a:cxn ang="0">
                <a:pos x="T0" y="T1"/>
              </a:cxn>
              <a:cxn ang="0">
                <a:pos x="T2" y="T3"/>
              </a:cxn>
              <a:cxn ang="0">
                <a:pos x="T4" y="T5"/>
              </a:cxn>
              <a:cxn ang="0">
                <a:pos x="T6" y="T7"/>
              </a:cxn>
              <a:cxn ang="0">
                <a:pos x="T8" y="T9"/>
              </a:cxn>
              <a:cxn ang="0">
                <a:pos x="T10" y="T11"/>
              </a:cxn>
            </a:cxnLst>
            <a:rect l="0" t="0" r="r" b="b"/>
            <a:pathLst>
              <a:path w="2135" h="2138">
                <a:moveTo>
                  <a:pt x="0" y="0"/>
                </a:moveTo>
                <a:lnTo>
                  <a:pt x="2135" y="0"/>
                </a:lnTo>
                <a:lnTo>
                  <a:pt x="2135" y="2138"/>
                </a:lnTo>
                <a:lnTo>
                  <a:pt x="0" y="2138"/>
                </a:lnTo>
                <a:lnTo>
                  <a:pt x="0" y="0"/>
                </a:lnTo>
                <a:lnTo>
                  <a:pt x="0" y="0"/>
                </a:lnTo>
                <a:close/>
              </a:path>
            </a:pathLst>
          </a:custGeom>
          <a:solidFill>
            <a:schemeClr val="accent2"/>
          </a:solidFill>
          <a:ln>
            <a:noFill/>
          </a:ln>
          <a:effectLst>
            <a:outerShdw blurRad="558800" dir="5400000" sx="90000" sy="-19000" rotWithShape="0">
              <a:prstClr val="black">
                <a:alpha val="20000"/>
              </a:prstClr>
            </a:outerShdw>
          </a:effec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grpSp>
        <p:nvGrpSpPr>
          <p:cNvPr id="23" name="Group 22"/>
          <p:cNvGrpSpPr/>
          <p:nvPr userDrawn="1"/>
        </p:nvGrpSpPr>
        <p:grpSpPr bwMode="gray">
          <a:xfrm>
            <a:off x="0" y="990600"/>
            <a:ext cx="987552" cy="3435350"/>
            <a:chOff x="0" y="1249363"/>
            <a:chExt cx="1041400" cy="3435350"/>
          </a:xfrm>
          <a:effectLst>
            <a:outerShdw blurRad="508000" dist="431800" dir="5400000" algn="ctr" rotWithShape="0">
              <a:srgbClr val="292929">
                <a:alpha val="20000"/>
              </a:srgbClr>
            </a:outerShdw>
          </a:effectLst>
        </p:grpSpPr>
        <p:sp>
          <p:nvSpPr>
            <p:cNvPr id="24" name="Freeform 6"/>
            <p:cNvSpPr>
              <a:spLocks/>
            </p:cNvSpPr>
            <p:nvPr/>
          </p:nvSpPr>
          <p:spPr bwMode="gray">
            <a:xfrm>
              <a:off x="0" y="1249363"/>
              <a:ext cx="1041400" cy="3394075"/>
            </a:xfrm>
            <a:custGeom>
              <a:avLst/>
              <a:gdLst>
                <a:gd name="T0" fmla="*/ 656 w 656"/>
                <a:gd name="T1" fmla="*/ 1738 h 2138"/>
                <a:gd name="T2" fmla="*/ 0 w 656"/>
                <a:gd name="T3" fmla="*/ 2138 h 2138"/>
                <a:gd name="T4" fmla="*/ 0 w 656"/>
                <a:gd name="T5" fmla="*/ 0 h 2138"/>
                <a:gd name="T6" fmla="*/ 656 w 656"/>
                <a:gd name="T7" fmla="*/ 240 h 2138"/>
                <a:gd name="T8" fmla="*/ 656 w 656"/>
                <a:gd name="T9" fmla="*/ 1738 h 2138"/>
                <a:gd name="T10" fmla="*/ 656 w 656"/>
                <a:gd name="T11" fmla="*/ 1738 h 2138"/>
                <a:gd name="T12" fmla="*/ 656 w 656"/>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656" h="2138">
                  <a:moveTo>
                    <a:pt x="656" y="1738"/>
                  </a:moveTo>
                  <a:lnTo>
                    <a:pt x="0" y="2138"/>
                  </a:lnTo>
                  <a:lnTo>
                    <a:pt x="0" y="0"/>
                  </a:lnTo>
                  <a:lnTo>
                    <a:pt x="656" y="240"/>
                  </a:lnTo>
                  <a:lnTo>
                    <a:pt x="656" y="1738"/>
                  </a:lnTo>
                  <a:lnTo>
                    <a:pt x="656" y="1738"/>
                  </a:lnTo>
                  <a:lnTo>
                    <a:pt x="656" y="1738"/>
                  </a:lnTo>
                  <a:close/>
                </a:path>
              </a:pathLst>
            </a:custGeom>
            <a:gradFill flip="none" rotWithShape="1">
              <a:gsLst>
                <a:gs pos="82000">
                  <a:srgbClr val="F3722C"/>
                </a:gs>
                <a:gs pos="0">
                  <a:srgbClr val="F47836"/>
                </a:gs>
                <a:gs pos="100000">
                  <a:srgbClr val="ED5D0D"/>
                </a:gs>
              </a:gsLst>
              <a:lin ang="0" scaled="1"/>
              <a:tileRect/>
            </a:gra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pic>
          <p:nvPicPr>
            <p:cNvPr id="25" name="Picture 2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gray">
            <a:xfrm>
              <a:off x="0" y="1249363"/>
              <a:ext cx="1041400" cy="3435350"/>
            </a:xfrm>
            <a:prstGeom prst="rect">
              <a:avLst/>
            </a:prstGeom>
            <a:effectLst>
              <a:outerShdw blurRad="508000" dist="431800" dir="5400000" rotWithShape="0">
                <a:prstClr val="black">
                  <a:alpha val="20000"/>
                </a:prstClr>
              </a:outerShdw>
            </a:effectLst>
          </p:spPr>
        </p:pic>
      </p:grpSp>
      <p:grpSp>
        <p:nvGrpSpPr>
          <p:cNvPr id="26" name="Group 25"/>
          <p:cNvGrpSpPr/>
          <p:nvPr userDrawn="1"/>
        </p:nvGrpSpPr>
        <p:grpSpPr bwMode="gray">
          <a:xfrm>
            <a:off x="1037662" y="990600"/>
            <a:ext cx="1069848" cy="3394075"/>
            <a:chOff x="1095375" y="1249363"/>
            <a:chExt cx="1114426" cy="3394075"/>
          </a:xfrm>
          <a:effectLst>
            <a:outerShdw blurRad="508000" dist="431800" dir="5400000" algn="ctr" rotWithShape="0">
              <a:srgbClr val="292929">
                <a:alpha val="20000"/>
              </a:srgbClr>
            </a:outerShdw>
          </a:effectLst>
        </p:grpSpPr>
        <p:sp>
          <p:nvSpPr>
            <p:cNvPr id="27" name="Freeform 7"/>
            <p:cNvSpPr>
              <a:spLocks/>
            </p:cNvSpPr>
            <p:nvPr/>
          </p:nvSpPr>
          <p:spPr bwMode="gray">
            <a:xfrm>
              <a:off x="1095375" y="1249363"/>
              <a:ext cx="1114425" cy="3394075"/>
            </a:xfrm>
            <a:custGeom>
              <a:avLst/>
              <a:gdLst>
                <a:gd name="T0" fmla="*/ 702 w 702"/>
                <a:gd name="T1" fmla="*/ 1738 h 2138"/>
                <a:gd name="T2" fmla="*/ 0 w 702"/>
                <a:gd name="T3" fmla="*/ 2138 h 2138"/>
                <a:gd name="T4" fmla="*/ 0 w 702"/>
                <a:gd name="T5" fmla="*/ 0 h 2138"/>
                <a:gd name="T6" fmla="*/ 702 w 702"/>
                <a:gd name="T7" fmla="*/ 240 h 2138"/>
                <a:gd name="T8" fmla="*/ 702 w 702"/>
                <a:gd name="T9" fmla="*/ 1738 h 2138"/>
                <a:gd name="T10" fmla="*/ 702 w 702"/>
                <a:gd name="T11" fmla="*/ 1738 h 2138"/>
                <a:gd name="T12" fmla="*/ 702 w 702"/>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702" h="2138">
                  <a:moveTo>
                    <a:pt x="702" y="1738"/>
                  </a:moveTo>
                  <a:lnTo>
                    <a:pt x="0" y="2138"/>
                  </a:lnTo>
                  <a:lnTo>
                    <a:pt x="0" y="0"/>
                  </a:lnTo>
                  <a:lnTo>
                    <a:pt x="702" y="240"/>
                  </a:lnTo>
                  <a:lnTo>
                    <a:pt x="702" y="1738"/>
                  </a:lnTo>
                  <a:lnTo>
                    <a:pt x="702" y="1738"/>
                  </a:lnTo>
                  <a:lnTo>
                    <a:pt x="702" y="1738"/>
                  </a:lnTo>
                  <a:close/>
                </a:path>
              </a:pathLst>
            </a:custGeom>
            <a:gradFill>
              <a:gsLst>
                <a:gs pos="85000">
                  <a:srgbClr val="FCBC07"/>
                </a:gs>
                <a:gs pos="0">
                  <a:srgbClr val="FFBE0A"/>
                </a:gs>
                <a:gs pos="100000">
                  <a:srgbClr val="EAAD00"/>
                </a:gs>
              </a:gsLst>
              <a:lin ang="0" scaled="1"/>
            </a:gra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pic>
          <p:nvPicPr>
            <p:cNvPr id="28" name="Picture 2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gray">
            <a:xfrm>
              <a:off x="1095375" y="1249363"/>
              <a:ext cx="1114426" cy="3394075"/>
            </a:xfrm>
            <a:prstGeom prst="rect">
              <a:avLst/>
            </a:prstGeom>
          </p:spPr>
        </p:pic>
      </p:grpSp>
      <p:grpSp>
        <p:nvGrpSpPr>
          <p:cNvPr id="29" name="Group 28"/>
          <p:cNvGrpSpPr/>
          <p:nvPr userDrawn="1"/>
        </p:nvGrpSpPr>
        <p:grpSpPr bwMode="gray">
          <a:xfrm>
            <a:off x="2157620" y="990600"/>
            <a:ext cx="1289304" cy="3394075"/>
            <a:chOff x="2260600" y="1249363"/>
            <a:chExt cx="1324168" cy="3394075"/>
          </a:xfrm>
          <a:effectLst>
            <a:outerShdw blurRad="508000" dist="431800" dir="5400000" algn="ctr" rotWithShape="0">
              <a:srgbClr val="292929">
                <a:alpha val="20000"/>
              </a:srgbClr>
            </a:outerShdw>
          </a:effectLst>
        </p:grpSpPr>
        <p:sp>
          <p:nvSpPr>
            <p:cNvPr id="30" name="Freeform 8"/>
            <p:cNvSpPr>
              <a:spLocks/>
            </p:cNvSpPr>
            <p:nvPr/>
          </p:nvSpPr>
          <p:spPr bwMode="gray">
            <a:xfrm>
              <a:off x="2260600" y="1249363"/>
              <a:ext cx="1322388" cy="3394075"/>
            </a:xfrm>
            <a:custGeom>
              <a:avLst/>
              <a:gdLst>
                <a:gd name="T0" fmla="*/ 833 w 833"/>
                <a:gd name="T1" fmla="*/ 1738 h 2138"/>
                <a:gd name="T2" fmla="*/ 0 w 833"/>
                <a:gd name="T3" fmla="*/ 2138 h 2138"/>
                <a:gd name="T4" fmla="*/ 0 w 833"/>
                <a:gd name="T5" fmla="*/ 0 h 2138"/>
                <a:gd name="T6" fmla="*/ 833 w 833"/>
                <a:gd name="T7" fmla="*/ 240 h 2138"/>
                <a:gd name="T8" fmla="*/ 833 w 833"/>
                <a:gd name="T9" fmla="*/ 1738 h 2138"/>
                <a:gd name="T10" fmla="*/ 833 w 833"/>
                <a:gd name="T11" fmla="*/ 1738 h 2138"/>
                <a:gd name="T12" fmla="*/ 833 w 833"/>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833" h="2138">
                  <a:moveTo>
                    <a:pt x="833" y="1738"/>
                  </a:moveTo>
                  <a:lnTo>
                    <a:pt x="0" y="2138"/>
                  </a:lnTo>
                  <a:lnTo>
                    <a:pt x="0" y="0"/>
                  </a:lnTo>
                  <a:lnTo>
                    <a:pt x="833" y="240"/>
                  </a:lnTo>
                  <a:lnTo>
                    <a:pt x="833" y="1738"/>
                  </a:lnTo>
                  <a:lnTo>
                    <a:pt x="833" y="1738"/>
                  </a:lnTo>
                  <a:lnTo>
                    <a:pt x="833" y="1738"/>
                  </a:lnTo>
                  <a:close/>
                </a:path>
              </a:pathLst>
            </a:custGeom>
            <a:gradFill>
              <a:gsLst>
                <a:gs pos="82000">
                  <a:srgbClr val="61B943"/>
                </a:gs>
                <a:gs pos="0">
                  <a:srgbClr val="64BE46"/>
                </a:gs>
                <a:gs pos="100000">
                  <a:srgbClr val="58AD3D"/>
                </a:gs>
              </a:gsLst>
              <a:lin ang="0" scaled="1"/>
            </a:gra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pic>
          <p:nvPicPr>
            <p:cNvPr id="31" name="Picture 3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gray">
            <a:xfrm>
              <a:off x="2261460" y="1249363"/>
              <a:ext cx="1323308" cy="3394075"/>
            </a:xfrm>
            <a:prstGeom prst="rect">
              <a:avLst/>
            </a:prstGeom>
          </p:spPr>
        </p:pic>
      </p:grpSp>
      <p:grpSp>
        <p:nvGrpSpPr>
          <p:cNvPr id="32" name="Group 31"/>
          <p:cNvGrpSpPr/>
          <p:nvPr userDrawn="1"/>
        </p:nvGrpSpPr>
        <p:grpSpPr bwMode="gray">
          <a:xfrm>
            <a:off x="3497033" y="990600"/>
            <a:ext cx="1676400" cy="3394075"/>
            <a:chOff x="3633788" y="1249363"/>
            <a:chExt cx="1676400" cy="3394075"/>
          </a:xfrm>
          <a:effectLst>
            <a:outerShdw blurRad="508000" dist="431800" dir="5400000" algn="ctr" rotWithShape="0">
              <a:srgbClr val="292929">
                <a:alpha val="20000"/>
              </a:srgbClr>
            </a:outerShdw>
          </a:effectLst>
        </p:grpSpPr>
        <p:sp>
          <p:nvSpPr>
            <p:cNvPr id="33" name="Freeform 9"/>
            <p:cNvSpPr>
              <a:spLocks/>
            </p:cNvSpPr>
            <p:nvPr/>
          </p:nvSpPr>
          <p:spPr bwMode="gray">
            <a:xfrm>
              <a:off x="3633788" y="1249363"/>
              <a:ext cx="1676400" cy="3394075"/>
            </a:xfrm>
            <a:custGeom>
              <a:avLst/>
              <a:gdLst>
                <a:gd name="T0" fmla="*/ 1056 w 1056"/>
                <a:gd name="T1" fmla="*/ 1738 h 2138"/>
                <a:gd name="T2" fmla="*/ 0 w 1056"/>
                <a:gd name="T3" fmla="*/ 2138 h 2138"/>
                <a:gd name="T4" fmla="*/ 0 w 1056"/>
                <a:gd name="T5" fmla="*/ 0 h 2138"/>
                <a:gd name="T6" fmla="*/ 1056 w 1056"/>
                <a:gd name="T7" fmla="*/ 240 h 2138"/>
                <a:gd name="T8" fmla="*/ 1056 w 1056"/>
                <a:gd name="T9" fmla="*/ 1738 h 2138"/>
                <a:gd name="T10" fmla="*/ 1056 w 1056"/>
                <a:gd name="T11" fmla="*/ 1738 h 2138"/>
                <a:gd name="T12" fmla="*/ 1056 w 1056"/>
                <a:gd name="T13" fmla="*/ 1738 h 2138"/>
              </a:gdLst>
              <a:ahLst/>
              <a:cxnLst>
                <a:cxn ang="0">
                  <a:pos x="T0" y="T1"/>
                </a:cxn>
                <a:cxn ang="0">
                  <a:pos x="T2" y="T3"/>
                </a:cxn>
                <a:cxn ang="0">
                  <a:pos x="T4" y="T5"/>
                </a:cxn>
                <a:cxn ang="0">
                  <a:pos x="T6" y="T7"/>
                </a:cxn>
                <a:cxn ang="0">
                  <a:pos x="T8" y="T9"/>
                </a:cxn>
                <a:cxn ang="0">
                  <a:pos x="T10" y="T11"/>
                </a:cxn>
                <a:cxn ang="0">
                  <a:pos x="T12" y="T13"/>
                </a:cxn>
              </a:cxnLst>
              <a:rect l="0" t="0" r="r" b="b"/>
              <a:pathLst>
                <a:path w="1056" h="2138">
                  <a:moveTo>
                    <a:pt x="1056" y="1738"/>
                  </a:moveTo>
                  <a:lnTo>
                    <a:pt x="0" y="2138"/>
                  </a:lnTo>
                  <a:lnTo>
                    <a:pt x="0" y="0"/>
                  </a:lnTo>
                  <a:lnTo>
                    <a:pt x="1056" y="240"/>
                  </a:lnTo>
                  <a:lnTo>
                    <a:pt x="1056" y="1738"/>
                  </a:lnTo>
                  <a:lnTo>
                    <a:pt x="1056" y="1738"/>
                  </a:lnTo>
                  <a:lnTo>
                    <a:pt x="1056" y="1738"/>
                  </a:lnTo>
                  <a:close/>
                </a:path>
              </a:pathLst>
            </a:custGeom>
            <a:gradFill>
              <a:gsLst>
                <a:gs pos="83000">
                  <a:srgbClr val="308A9F"/>
                </a:gs>
                <a:gs pos="0">
                  <a:srgbClr val="3497AE"/>
                </a:gs>
                <a:gs pos="100000">
                  <a:srgbClr val="297587"/>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pic>
          <p:nvPicPr>
            <p:cNvPr id="34" name="Picture 3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gray">
            <a:xfrm>
              <a:off x="3633788" y="1249363"/>
              <a:ext cx="1676400" cy="3394075"/>
            </a:xfrm>
            <a:prstGeom prst="rect">
              <a:avLst/>
            </a:prstGeom>
          </p:spPr>
        </p:pic>
      </p:grpSp>
      <p:sp>
        <p:nvSpPr>
          <p:cNvPr id="35" name="Freeform 12"/>
          <p:cNvSpPr>
            <a:spLocks/>
          </p:cNvSpPr>
          <p:nvPr userDrawn="1"/>
        </p:nvSpPr>
        <p:spPr bwMode="gray">
          <a:xfrm>
            <a:off x="1" y="4503810"/>
            <a:ext cx="1453956" cy="843084"/>
          </a:xfrm>
          <a:custGeom>
            <a:avLst/>
            <a:gdLst>
              <a:gd name="T0" fmla="*/ 0 w 910"/>
              <a:gd name="T1" fmla="*/ 0 h 578"/>
              <a:gd name="T2" fmla="*/ 910 w 910"/>
              <a:gd name="T3" fmla="*/ 0 h 578"/>
              <a:gd name="T4" fmla="*/ 910 w 910"/>
              <a:gd name="T5" fmla="*/ 578 h 578"/>
              <a:gd name="T6" fmla="*/ 0 w 910"/>
              <a:gd name="T7" fmla="*/ 578 h 578"/>
              <a:gd name="T8" fmla="*/ 0 w 910"/>
              <a:gd name="T9" fmla="*/ 0 h 578"/>
              <a:gd name="T10" fmla="*/ 0 w 910"/>
              <a:gd name="T11" fmla="*/ 0 h 578"/>
            </a:gdLst>
            <a:ahLst/>
            <a:cxnLst>
              <a:cxn ang="0">
                <a:pos x="T0" y="T1"/>
              </a:cxn>
              <a:cxn ang="0">
                <a:pos x="T2" y="T3"/>
              </a:cxn>
              <a:cxn ang="0">
                <a:pos x="T4" y="T5"/>
              </a:cxn>
              <a:cxn ang="0">
                <a:pos x="T6" y="T7"/>
              </a:cxn>
              <a:cxn ang="0">
                <a:pos x="T8" y="T9"/>
              </a:cxn>
              <a:cxn ang="0">
                <a:pos x="T10" y="T11"/>
              </a:cxn>
            </a:cxnLst>
            <a:rect l="0" t="0" r="r" b="b"/>
            <a:pathLst>
              <a:path w="910" h="578">
                <a:moveTo>
                  <a:pt x="0" y="0"/>
                </a:moveTo>
                <a:lnTo>
                  <a:pt x="910" y="0"/>
                </a:lnTo>
                <a:lnTo>
                  <a:pt x="910" y="578"/>
                </a:lnTo>
                <a:lnTo>
                  <a:pt x="0" y="578"/>
                </a:lnTo>
                <a:lnTo>
                  <a:pt x="0" y="0"/>
                </a:lnTo>
                <a:lnTo>
                  <a:pt x="0" y="0"/>
                </a:lnTo>
                <a:close/>
              </a:path>
            </a:pathLst>
          </a:custGeom>
          <a:solidFill>
            <a:srgbClr val="5F5F5F">
              <a:lumMod val="75000"/>
            </a:srgbClr>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ysClr val="windowText" lastClr="000000"/>
              </a:solidFill>
            </a:endParaRPr>
          </a:p>
        </p:txBody>
      </p:sp>
      <p:sp>
        <p:nvSpPr>
          <p:cNvPr id="36" name="Freeform 13"/>
          <p:cNvSpPr>
            <a:spLocks/>
          </p:cNvSpPr>
          <p:nvPr userDrawn="1"/>
        </p:nvSpPr>
        <p:spPr bwMode="gray">
          <a:xfrm>
            <a:off x="1501776" y="4503810"/>
            <a:ext cx="10683875" cy="843084"/>
          </a:xfrm>
          <a:custGeom>
            <a:avLst/>
            <a:gdLst>
              <a:gd name="T0" fmla="*/ 0 w 6730"/>
              <a:gd name="T1" fmla="*/ 0 h 578"/>
              <a:gd name="T2" fmla="*/ 6730 w 6730"/>
              <a:gd name="T3" fmla="*/ 0 h 578"/>
              <a:gd name="T4" fmla="*/ 6730 w 6730"/>
              <a:gd name="T5" fmla="*/ 578 h 578"/>
              <a:gd name="T6" fmla="*/ 0 w 6730"/>
              <a:gd name="T7" fmla="*/ 578 h 578"/>
              <a:gd name="T8" fmla="*/ 0 w 6730"/>
              <a:gd name="T9" fmla="*/ 0 h 578"/>
              <a:gd name="T10" fmla="*/ 0 w 6730"/>
              <a:gd name="T11" fmla="*/ 0 h 578"/>
            </a:gdLst>
            <a:ahLst/>
            <a:cxnLst>
              <a:cxn ang="0">
                <a:pos x="T0" y="T1"/>
              </a:cxn>
              <a:cxn ang="0">
                <a:pos x="T2" y="T3"/>
              </a:cxn>
              <a:cxn ang="0">
                <a:pos x="T4" y="T5"/>
              </a:cxn>
              <a:cxn ang="0">
                <a:pos x="T6" y="T7"/>
              </a:cxn>
              <a:cxn ang="0">
                <a:pos x="T8" y="T9"/>
              </a:cxn>
              <a:cxn ang="0">
                <a:pos x="T10" y="T11"/>
              </a:cxn>
            </a:cxnLst>
            <a:rect l="0" t="0" r="r" b="b"/>
            <a:pathLst>
              <a:path w="6730" h="578">
                <a:moveTo>
                  <a:pt x="0" y="0"/>
                </a:moveTo>
                <a:lnTo>
                  <a:pt x="6730" y="0"/>
                </a:lnTo>
                <a:lnTo>
                  <a:pt x="6730" y="578"/>
                </a:lnTo>
                <a:lnTo>
                  <a:pt x="0" y="578"/>
                </a:lnTo>
                <a:lnTo>
                  <a:pt x="0" y="0"/>
                </a:lnTo>
                <a:lnTo>
                  <a:pt x="0" y="0"/>
                </a:lnTo>
                <a:close/>
              </a:path>
            </a:pathLst>
          </a:custGeom>
          <a:solidFill>
            <a:srgbClr val="5F5F5F">
              <a:lumMod val="75000"/>
            </a:srgbClr>
          </a:solidFill>
          <a:ln>
            <a:noFill/>
          </a:ln>
        </p:spPr>
        <p:txBody>
          <a:bodyPr vert="horz" wrap="square" lIns="274320" tIns="45720" rIns="91440" bIns="45720" numCol="1" anchor="ctr" anchorCtr="0" compatLnSpc="1">
            <a:prstTxWarp prst="textNoShape">
              <a:avLst/>
            </a:prstTxWarp>
          </a:bodyPr>
          <a:lstStyle/>
          <a:p>
            <a:pPr defTabSz="914400">
              <a:defRPr/>
            </a:pPr>
            <a:endParaRPr lang="en-US" sz="3600" kern="0" dirty="0">
              <a:gradFill>
                <a:gsLst>
                  <a:gs pos="0">
                    <a:srgbClr val="FFFFFF"/>
                  </a:gs>
                  <a:gs pos="86000">
                    <a:srgbClr val="FFFFFF"/>
                  </a:gs>
                </a:gsLst>
                <a:lin ang="10800000" scaled="1"/>
              </a:gradFill>
            </a:endParaRPr>
          </a:p>
        </p:txBody>
      </p:sp>
      <p:sp>
        <p:nvSpPr>
          <p:cNvPr id="39" name="Content Placeholder 37"/>
          <p:cNvSpPr>
            <a:spLocks noGrp="1"/>
          </p:cNvSpPr>
          <p:nvPr>
            <p:ph sz="quarter" idx="10" hasCustomPrompt="1"/>
          </p:nvPr>
        </p:nvSpPr>
        <p:spPr>
          <a:xfrm>
            <a:off x="1700212" y="4503810"/>
            <a:ext cx="10337800" cy="824760"/>
          </a:xfrm>
        </p:spPr>
        <p:txBody>
          <a:bodyPr anchor="ctr"/>
          <a:lstStyle>
            <a:lvl1pPr marL="0" indent="0">
              <a:buFont typeface="Arial" pitchFamily="34" charset="0"/>
              <a:buNone/>
              <a:defRPr kumimoji="0" lang="en-US" sz="6000" b="0" i="0" u="none" strike="noStrike" kern="0" cap="none" spc="0" normalizeH="0" baseline="0" dirty="0">
                <a:ln>
                  <a:noFill/>
                </a:ln>
                <a:gradFill>
                  <a:gsLst>
                    <a:gs pos="0">
                      <a:srgbClr val="FFFFFF"/>
                    </a:gs>
                    <a:gs pos="86000">
                      <a:srgbClr val="FFFFFF"/>
                    </a:gs>
                  </a:gsLst>
                  <a:lin ang="10800000" scaled="1"/>
                </a:gra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Click to…</a:t>
            </a:r>
            <a:endParaRPr lang="en-US" dirty="0"/>
          </a:p>
        </p:txBody>
      </p:sp>
      <p:sp>
        <p:nvSpPr>
          <p:cNvPr id="41" name="Content Placeholder 40"/>
          <p:cNvSpPr>
            <a:spLocks noGrp="1"/>
          </p:cNvSpPr>
          <p:nvPr>
            <p:ph sz="quarter" idx="11" hasCustomPrompt="1"/>
          </p:nvPr>
        </p:nvSpPr>
        <p:spPr>
          <a:xfrm>
            <a:off x="5561012" y="1295400"/>
            <a:ext cx="4419600" cy="2590800"/>
          </a:xfrm>
        </p:spPr>
        <p:txBody>
          <a:bodyPr anchor="b"/>
          <a:lstStyle>
            <a:lvl1pPr marL="0" indent="0">
              <a:buFont typeface="Arial" pitchFamily="34" charset="0"/>
              <a:buNone/>
              <a:defRPr sz="3600" baseline="0"/>
            </a:lvl1pPr>
          </a:lstStyle>
          <a:p>
            <a:pPr lvl="0"/>
            <a:r>
              <a:rPr lang="en-US" dirty="0" smtClean="0"/>
              <a:t>Click to edit text</a:t>
            </a:r>
            <a:endParaRPr lang="en-US" dirty="0"/>
          </a:p>
        </p:txBody>
      </p:sp>
      <p:sp>
        <p:nvSpPr>
          <p:cNvPr id="22" name="TextBox 21"/>
          <p:cNvSpPr txBox="1"/>
          <p:nvPr userDrawn="1"/>
        </p:nvSpPr>
        <p:spPr>
          <a:xfrm>
            <a:off x="4295041" y="6582117"/>
            <a:ext cx="3598742" cy="161583"/>
          </a:xfrm>
          <a:prstGeom prst="rect">
            <a:avLst/>
          </a:prstGeom>
          <a:noFill/>
        </p:spPr>
        <p:txBody>
          <a:bodyPr wrap="none" lIns="0" tIns="0" rIns="0" bIns="0" rtlCol="0" anchor="ctr">
            <a:spAutoFit/>
          </a:bodyPr>
          <a:lstStyle/>
          <a:p>
            <a:pPr algn="ctr"/>
            <a:r>
              <a:rPr lang="en-US" sz="1050" spc="150" dirty="0" smtClean="0">
                <a:gradFill>
                  <a:gsLst>
                    <a:gs pos="0">
                      <a:srgbClr val="292929">
                        <a:alpha val="50000"/>
                      </a:srgbClr>
                    </a:gs>
                    <a:gs pos="86000">
                      <a:srgbClr val="292929">
                        <a:alpha val="50000"/>
                      </a:srgbClr>
                    </a:gs>
                  </a:gsLst>
                  <a:lin ang="5400000" scaled="0"/>
                </a:gradFill>
                <a:latin typeface="Segoe Semibold" pitchFamily="34" charset="0"/>
              </a:rPr>
              <a:t>MICROSOFT CONFIDENTIAL – INTERNAL ONLY</a:t>
            </a:r>
          </a:p>
        </p:txBody>
      </p:sp>
      <p:pic>
        <p:nvPicPr>
          <p:cNvPr id="38" name="Picture 3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417168" y="2586576"/>
            <a:ext cx="1749972" cy="1841171"/>
          </a:xfrm>
          <a:prstGeom prst="rect">
            <a:avLst/>
          </a:prstGeom>
        </p:spPr>
      </p:pic>
    </p:spTree>
    <p:extLst>
      <p:ext uri="{BB962C8B-B14F-4D97-AF65-F5344CB8AC3E}">
        <p14:creationId xmlns:p14="http://schemas.microsoft.com/office/powerpoint/2010/main" val="2255430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p:nvPr>
        </p:nvSpPr>
        <p:spPr>
          <a:xfrm>
            <a:off x="609442" y="1454803"/>
            <a:ext cx="10982750" cy="221599"/>
          </a:xfrm>
        </p:spPr>
        <p:txBody>
          <a:bodyPr anchor="b" anchorCtr="0"/>
          <a:lstStyle>
            <a:lvl1pPr marL="0" indent="0" algn="l">
              <a:buFont typeface="Arial" pitchFamily="34" charset="0"/>
              <a:buNone/>
              <a:defRPr sz="1600" b="1" cap="all" spc="0" baseline="0">
                <a:solidFill>
                  <a:schemeClr val="tx1">
                    <a:lumMod val="75000"/>
                    <a:lumOff val="25000"/>
                  </a:schemeClr>
                </a:solidFill>
              </a:defRPr>
            </a:lvl1pPr>
          </a:lstStyle>
          <a:p>
            <a:pPr lvl="0"/>
            <a:r>
              <a:rPr lang="en-US" smtClean="0"/>
              <a:t>Click to edit Master text styles</a:t>
            </a:r>
          </a:p>
        </p:txBody>
      </p:sp>
      <p:sp>
        <p:nvSpPr>
          <p:cNvPr id="16" name="Title 1"/>
          <p:cNvSpPr>
            <a:spLocks noGrp="1"/>
          </p:cNvSpPr>
          <p:nvPr>
            <p:ph type="title"/>
          </p:nvPr>
        </p:nvSpPr>
        <p:spPr>
          <a:xfrm>
            <a:off x="560565" y="249237"/>
            <a:ext cx="11031626" cy="609398"/>
          </a:xfrm>
        </p:spPr>
        <p:txBody>
          <a:bodyPr/>
          <a:lstStyle>
            <a:lvl1pPr algn="l">
              <a:defRPr/>
            </a:lvl1pPr>
          </a:lstStyle>
          <a:p>
            <a:r>
              <a:rPr lang="en-US" dirty="0" smtClean="0"/>
              <a:t>Click to edit Master title style</a:t>
            </a:r>
            <a:endParaRPr lang="en-US" dirty="0"/>
          </a:p>
        </p:txBody>
      </p:sp>
      <p:sp>
        <p:nvSpPr>
          <p:cNvPr id="13" name="Text Placeholder 3"/>
          <p:cNvSpPr>
            <a:spLocks noGrp="1"/>
          </p:cNvSpPr>
          <p:nvPr>
            <p:ph type="body" sz="half" idx="2"/>
          </p:nvPr>
        </p:nvSpPr>
        <p:spPr>
          <a:xfrm>
            <a:off x="609442" y="5943600"/>
            <a:ext cx="9547913" cy="230832"/>
          </a:xfrm>
        </p:spPr>
        <p:txBody>
          <a:bodyPr/>
          <a:lstStyle>
            <a:lvl1pPr marL="0" indent="0">
              <a:lnSpc>
                <a:spcPts val="1800"/>
              </a:lnSpc>
              <a:spcBef>
                <a:spcPts val="0"/>
              </a:spcBef>
              <a:spcAft>
                <a:spcPts val="0"/>
              </a:spcAft>
              <a:buNone/>
              <a:defRPr sz="1400" spc="-4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5" name="Content Placeholder 14"/>
          <p:cNvSpPr>
            <a:spLocks noGrp="1"/>
          </p:cNvSpPr>
          <p:nvPr>
            <p:ph sz="quarter" idx="18"/>
          </p:nvPr>
        </p:nvSpPr>
        <p:spPr>
          <a:xfrm>
            <a:off x="614135" y="1804988"/>
            <a:ext cx="9570002"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14"/>
          <p:cNvSpPr>
            <a:spLocks noGrp="1"/>
          </p:cNvSpPr>
          <p:nvPr>
            <p:ph type="ftr" sz="quarter" idx="19"/>
          </p:nvPr>
        </p:nvSpPr>
        <p:spPr>
          <a:xfrm>
            <a:off x="614135" y="6461650"/>
            <a:ext cx="1813766" cy="128574"/>
          </a:xfrm>
          <a:prstGeom prst="rect">
            <a:avLst/>
          </a:prstGeom>
        </p:spPr>
        <p:txBody>
          <a:bodyPr/>
          <a:lstStyle>
            <a:lvl1pPr>
              <a:defRPr/>
            </a:lvl1pPr>
          </a:lstStyle>
          <a:p>
            <a:pPr>
              <a:defRPr/>
            </a:pPr>
            <a:r>
              <a:rPr lang="en-US">
                <a:solidFill>
                  <a:srgbClr val="FFFFFF"/>
                </a:solidFill>
              </a:rPr>
              <a:t>MICROSOFT CONFIDENTIAL</a:t>
            </a:r>
          </a:p>
        </p:txBody>
      </p:sp>
      <p:sp>
        <p:nvSpPr>
          <p:cNvPr id="7" name="Slide Number Placeholder 15"/>
          <p:cNvSpPr>
            <a:spLocks noGrp="1"/>
          </p:cNvSpPr>
          <p:nvPr>
            <p:ph type="sldNum" sz="quarter" idx="20"/>
          </p:nvPr>
        </p:nvSpPr>
        <p:spPr>
          <a:xfrm>
            <a:off x="614135" y="6324600"/>
            <a:ext cx="516287" cy="152400"/>
          </a:xfrm>
          <a:prstGeom prst="rect">
            <a:avLst/>
          </a:prstGeom>
        </p:spPr>
        <p:txBody>
          <a:bodyPr/>
          <a:lstStyle>
            <a:lvl1pPr>
              <a:defRPr/>
            </a:lvl1pPr>
          </a:lstStyle>
          <a:p>
            <a:pPr>
              <a:defRPr/>
            </a:pPr>
            <a:r>
              <a:rPr lang="en-US">
                <a:solidFill>
                  <a:srgbClr val="FFFFFF"/>
                </a:solidFill>
              </a:rPr>
              <a:t>PAGE </a:t>
            </a:r>
            <a:fld id="{0ABDFA68-9600-4338-B5C9-4E8B8E9F15DC}" type="slidenum">
              <a:rPr lang="en-US">
                <a:solidFill>
                  <a:srgbClr val="FFFFFF"/>
                </a:solidFill>
              </a:rPr>
              <a:pPr>
                <a:defRPr/>
              </a:pPr>
              <a:t>‹#›</a:t>
            </a:fld>
            <a:endParaRPr lang="en-US">
              <a:solidFill>
                <a:srgbClr val="FFFFFF"/>
              </a:solidFill>
            </a:endParaRPr>
          </a:p>
        </p:txBody>
      </p:sp>
      <p:sp>
        <p:nvSpPr>
          <p:cNvPr id="8" name="Date Placeholder 3"/>
          <p:cNvSpPr>
            <a:spLocks noGrp="1"/>
          </p:cNvSpPr>
          <p:nvPr>
            <p:ph type="dt" sz="half" idx="21"/>
          </p:nvPr>
        </p:nvSpPr>
        <p:spPr>
          <a:xfrm>
            <a:off x="1206791" y="6324600"/>
            <a:ext cx="1221110" cy="152400"/>
          </a:xfrm>
          <a:prstGeom prst="rect">
            <a:avLst/>
          </a:prstGeom>
        </p:spPr>
        <p:txBody>
          <a:bodyPr/>
          <a:lstStyle>
            <a:lvl1pPr>
              <a:defRPr/>
            </a:lvl1pPr>
          </a:lstStyle>
          <a:p>
            <a:pPr>
              <a:defRPr/>
            </a:pPr>
            <a:fld id="{2092BF37-6BA5-4605-BE79-6D7AD6C2E60F}" type="datetime1">
              <a:rPr lang="en-US" smtClean="0">
                <a:solidFill>
                  <a:srgbClr val="FFFFFF"/>
                </a:solidFill>
              </a:rPr>
              <a:pPr>
                <a:defRPr/>
              </a:pPr>
              <a:t>6/13/2012</a:t>
            </a:fld>
            <a:endParaRPr lang="en-US" dirty="0">
              <a:solidFill>
                <a:srgbClr val="FFFFFF"/>
              </a:solidFill>
            </a:endParaRPr>
          </a:p>
        </p:txBody>
      </p:sp>
    </p:spTree>
    <p:extLst>
      <p:ext uri="{BB962C8B-B14F-4D97-AF65-F5344CB8AC3E}">
        <p14:creationId xmlns:p14="http://schemas.microsoft.com/office/powerpoint/2010/main" val="2663845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wo column on three column grid (left)">
    <p:spTree>
      <p:nvGrpSpPr>
        <p:cNvPr id="1" name=""/>
        <p:cNvGrpSpPr/>
        <p:nvPr/>
      </p:nvGrpSpPr>
      <p:grpSpPr>
        <a:xfrm>
          <a:off x="0" y="0"/>
          <a:ext cx="0" cy="0"/>
          <a:chOff x="0" y="0"/>
          <a:chExt cx="0" cy="0"/>
        </a:xfrm>
      </p:grpSpPr>
      <p:sp>
        <p:nvSpPr>
          <p:cNvPr id="14" name="Content Placeholder 3"/>
          <p:cNvSpPr>
            <a:spLocks noGrp="1"/>
          </p:cNvSpPr>
          <p:nvPr>
            <p:ph sz="half" idx="16"/>
          </p:nvPr>
        </p:nvSpPr>
        <p:spPr>
          <a:xfrm>
            <a:off x="8333778" y="1804989"/>
            <a:ext cx="3244159" cy="4138612"/>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5" name="Content Placeholder 3"/>
          <p:cNvSpPr>
            <a:spLocks noGrp="1"/>
          </p:cNvSpPr>
          <p:nvPr>
            <p:ph sz="half" idx="15"/>
          </p:nvPr>
        </p:nvSpPr>
        <p:spPr>
          <a:xfrm>
            <a:off x="620276" y="1804989"/>
            <a:ext cx="7126413" cy="4138612"/>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3" name="Text Placeholder 12"/>
          <p:cNvSpPr>
            <a:spLocks noGrp="1"/>
          </p:cNvSpPr>
          <p:nvPr>
            <p:ph type="body" sz="quarter" idx="13" hasCustomPrompt="1"/>
          </p:nvPr>
        </p:nvSpPr>
        <p:spPr>
          <a:xfrm>
            <a:off x="609441" y="1371601"/>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9" name="Title 1"/>
          <p:cNvSpPr>
            <a:spLocks noGrp="1"/>
          </p:cNvSpPr>
          <p:nvPr>
            <p:ph type="title"/>
          </p:nvPr>
        </p:nvSpPr>
        <p:spPr>
          <a:xfrm>
            <a:off x="560566" y="249237"/>
            <a:ext cx="11031626" cy="609398"/>
          </a:xfrm>
        </p:spPr>
        <p:txBody>
          <a:bodyPr lIns="0"/>
          <a:lstStyle>
            <a:lvl1pPr algn="l">
              <a:defRPr/>
            </a:lvl1pPr>
          </a:lstStyle>
          <a:p>
            <a:r>
              <a:rPr lang="en-US" smtClean="0"/>
              <a:t>Click to edit Master title style</a:t>
            </a:r>
            <a:endParaRPr lang="en-US" dirty="0"/>
          </a:p>
        </p:txBody>
      </p:sp>
      <p:sp>
        <p:nvSpPr>
          <p:cNvPr id="11" name="Slide Number Placeholder 10"/>
          <p:cNvSpPr>
            <a:spLocks noGrp="1"/>
          </p:cNvSpPr>
          <p:nvPr>
            <p:ph type="sldNum" sz="quarter" idx="18"/>
          </p:nvPr>
        </p:nvSpPr>
        <p:spPr>
          <a:xfrm>
            <a:off x="614134" y="6324600"/>
            <a:ext cx="1891887" cy="268833"/>
          </a:xfrm>
          <a:prstGeom prst="rect">
            <a:avLst/>
          </a:prstGeom>
        </p:spPr>
        <p:txBody>
          <a:bodyPr lIns="121899" tIns="60949" rIns="121899" bIns="60949"/>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20" name="Text Placeholder 3"/>
          <p:cNvSpPr>
            <a:spLocks noGrp="1"/>
          </p:cNvSpPr>
          <p:nvPr>
            <p:ph type="body" sz="half" idx="2"/>
          </p:nvPr>
        </p:nvSpPr>
        <p:spPr>
          <a:xfrm>
            <a:off x="609441" y="5943600"/>
            <a:ext cx="9547913" cy="304800"/>
          </a:xfrm>
        </p:spPr>
        <p:txBody>
          <a:bodyPr>
            <a:noAutofit/>
          </a:bodyPr>
          <a:lstStyle>
            <a:lvl1pPr marL="0" indent="0">
              <a:lnSpc>
                <a:spcPts val="1802"/>
              </a:lnSpc>
              <a:spcBef>
                <a:spcPts val="0"/>
              </a:spcBef>
              <a:spcAft>
                <a:spcPts val="0"/>
              </a:spcAft>
              <a:buNone/>
              <a:defRPr sz="1500" spc="-40" baseline="0"/>
            </a:lvl1pPr>
            <a:lvl2pPr marL="457791" indent="0">
              <a:buNone/>
              <a:defRPr sz="1200"/>
            </a:lvl2pPr>
            <a:lvl3pPr marL="915581" indent="0">
              <a:buNone/>
              <a:defRPr sz="1100"/>
            </a:lvl3pPr>
            <a:lvl4pPr marL="1373372" indent="0">
              <a:buNone/>
              <a:defRPr sz="900"/>
            </a:lvl4pPr>
            <a:lvl5pPr marL="1831162" indent="0">
              <a:buNone/>
              <a:defRPr sz="900"/>
            </a:lvl5pPr>
            <a:lvl6pPr marL="2288953" indent="0">
              <a:buNone/>
              <a:defRPr sz="900"/>
            </a:lvl6pPr>
            <a:lvl7pPr marL="2746743" indent="0">
              <a:buNone/>
              <a:defRPr sz="900"/>
            </a:lvl7pPr>
            <a:lvl8pPr marL="3204532" indent="0">
              <a:buNone/>
              <a:defRPr sz="900"/>
            </a:lvl8pPr>
            <a:lvl9pPr marL="3662323" indent="0">
              <a:buNone/>
              <a:defRPr sz="900"/>
            </a:lvl9pPr>
          </a:lstStyle>
          <a:p>
            <a:pPr lvl="0"/>
            <a:r>
              <a:rPr lang="en-US" smtClean="0"/>
              <a:t>Click to edit Master text styles</a:t>
            </a:r>
          </a:p>
        </p:txBody>
      </p:sp>
    </p:spTree>
    <p:extLst>
      <p:ext uri="{BB962C8B-B14F-4D97-AF65-F5344CB8AC3E}">
        <p14:creationId xmlns:p14="http://schemas.microsoft.com/office/powerpoint/2010/main" val="29465641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nnouncement,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Announcement</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3">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7" name="Orange Tile"/>
          <p:cNvGrpSpPr/>
          <p:nvPr userDrawn="1"/>
        </p:nvGrpSpPr>
        <p:grpSpPr>
          <a:xfrm>
            <a:off x="1015857" y="3187483"/>
            <a:ext cx="2827252" cy="2827252"/>
            <a:chOff x="1351800" y="-1084759"/>
            <a:chExt cx="2827252" cy="2827252"/>
          </a:xfrm>
        </p:grpSpPr>
        <p:sp>
          <p:nvSpPr>
            <p:cNvPr id="18" name="Rectangle 17"/>
            <p:cNvSpPr/>
            <p:nvPr/>
          </p:nvSpPr>
          <p:spPr bwMode="auto">
            <a:xfrm>
              <a:off x="1351800" y="-1084759"/>
              <a:ext cx="2827252" cy="282725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Freeform 21"/>
            <p:cNvSpPr>
              <a:spLocks noEditPoints="1"/>
            </p:cNvSpPr>
            <p:nvPr/>
          </p:nvSpPr>
          <p:spPr bwMode="auto">
            <a:xfrm>
              <a:off x="2005011" y="-436308"/>
              <a:ext cx="1522413" cy="1530350"/>
            </a:xfrm>
            <a:custGeom>
              <a:avLst/>
              <a:gdLst>
                <a:gd name="T0" fmla="*/ 6 w 187"/>
                <a:gd name="T1" fmla="*/ 188 h 188"/>
                <a:gd name="T2" fmla="*/ 129 w 187"/>
                <a:gd name="T3" fmla="*/ 64 h 188"/>
                <a:gd name="T4" fmla="*/ 180 w 187"/>
                <a:gd name="T5" fmla="*/ 115 h 188"/>
                <a:gd name="T6" fmla="*/ 185 w 187"/>
                <a:gd name="T7" fmla="*/ 116 h 188"/>
                <a:gd name="T8" fmla="*/ 187 w 187"/>
                <a:gd name="T9" fmla="*/ 112 h 188"/>
                <a:gd name="T10" fmla="*/ 187 w 187"/>
                <a:gd name="T11" fmla="*/ 4 h 188"/>
                <a:gd name="T12" fmla="*/ 183 w 187"/>
                <a:gd name="T13" fmla="*/ 0 h 188"/>
                <a:gd name="T14" fmla="*/ 75 w 187"/>
                <a:gd name="T15" fmla="*/ 0 h 188"/>
                <a:gd name="T16" fmla="*/ 71 w 187"/>
                <a:gd name="T17" fmla="*/ 3 h 188"/>
                <a:gd name="T18" fmla="*/ 71 w 187"/>
                <a:gd name="T19" fmla="*/ 4 h 188"/>
                <a:gd name="T20" fmla="*/ 72 w 187"/>
                <a:gd name="T21" fmla="*/ 7 h 188"/>
                <a:gd name="T22" fmla="*/ 123 w 187"/>
                <a:gd name="T23" fmla="*/ 58 h 188"/>
                <a:gd name="T24" fmla="*/ 0 w 187"/>
                <a:gd name="T25" fmla="*/ 182 h 188"/>
                <a:gd name="T26" fmla="*/ 6 w 187"/>
                <a:gd name="T27" fmla="*/ 188 h 188"/>
                <a:gd name="T28" fmla="*/ 179 w 187"/>
                <a:gd name="T29" fmla="*/ 8 h 188"/>
                <a:gd name="T30" fmla="*/ 179 w 187"/>
                <a:gd name="T31" fmla="*/ 103 h 188"/>
                <a:gd name="T32" fmla="*/ 85 w 187"/>
                <a:gd name="T33" fmla="*/ 8 h 188"/>
                <a:gd name="T34" fmla="*/ 179 w 187"/>
                <a:gd name="T35" fmla="*/ 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88">
                  <a:moveTo>
                    <a:pt x="6" y="188"/>
                  </a:moveTo>
                  <a:cubicBezTo>
                    <a:pt x="129" y="64"/>
                    <a:pt x="129" y="64"/>
                    <a:pt x="129" y="64"/>
                  </a:cubicBezTo>
                  <a:cubicBezTo>
                    <a:pt x="180" y="115"/>
                    <a:pt x="180" y="115"/>
                    <a:pt x="180" y="115"/>
                  </a:cubicBezTo>
                  <a:cubicBezTo>
                    <a:pt x="181" y="116"/>
                    <a:pt x="183" y="117"/>
                    <a:pt x="185" y="116"/>
                  </a:cubicBezTo>
                  <a:cubicBezTo>
                    <a:pt x="186" y="116"/>
                    <a:pt x="187" y="114"/>
                    <a:pt x="187" y="112"/>
                  </a:cubicBezTo>
                  <a:cubicBezTo>
                    <a:pt x="187" y="4"/>
                    <a:pt x="187" y="4"/>
                    <a:pt x="187" y="4"/>
                  </a:cubicBezTo>
                  <a:cubicBezTo>
                    <a:pt x="187" y="2"/>
                    <a:pt x="185" y="0"/>
                    <a:pt x="183" y="0"/>
                  </a:cubicBezTo>
                  <a:cubicBezTo>
                    <a:pt x="75" y="0"/>
                    <a:pt x="75" y="0"/>
                    <a:pt x="75" y="0"/>
                  </a:cubicBezTo>
                  <a:cubicBezTo>
                    <a:pt x="73" y="0"/>
                    <a:pt x="72" y="1"/>
                    <a:pt x="71" y="3"/>
                  </a:cubicBezTo>
                  <a:cubicBezTo>
                    <a:pt x="71" y="3"/>
                    <a:pt x="71" y="4"/>
                    <a:pt x="71" y="4"/>
                  </a:cubicBezTo>
                  <a:cubicBezTo>
                    <a:pt x="71" y="6"/>
                    <a:pt x="71" y="7"/>
                    <a:pt x="72" y="7"/>
                  </a:cubicBezTo>
                  <a:cubicBezTo>
                    <a:pt x="123" y="58"/>
                    <a:pt x="123" y="58"/>
                    <a:pt x="123" y="58"/>
                  </a:cubicBezTo>
                  <a:cubicBezTo>
                    <a:pt x="0" y="182"/>
                    <a:pt x="0" y="182"/>
                    <a:pt x="0" y="182"/>
                  </a:cubicBezTo>
                  <a:lnTo>
                    <a:pt x="6" y="188"/>
                  </a:lnTo>
                  <a:close/>
                  <a:moveTo>
                    <a:pt x="179" y="8"/>
                  </a:moveTo>
                  <a:cubicBezTo>
                    <a:pt x="179" y="103"/>
                    <a:pt x="179" y="103"/>
                    <a:pt x="179" y="103"/>
                  </a:cubicBezTo>
                  <a:cubicBezTo>
                    <a:pt x="85" y="8"/>
                    <a:pt x="85" y="8"/>
                    <a:pt x="85" y="8"/>
                  </a:cubicBezTo>
                  <a:lnTo>
                    <a:pt x="179"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6340796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Tile"/>
          <p:cNvSpPr/>
          <p:nvPr userDrawn="1"/>
        </p:nvSpPr>
        <p:spPr bwMode="auto">
          <a:xfrm>
            <a:off x="4010026" y="3187136"/>
            <a:ext cx="7162800"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6" name="Arrow Bar"/>
          <p:cNvSpPr/>
          <p:nvPr userDrawn="1"/>
        </p:nvSpPr>
        <p:spPr bwMode="auto">
          <a:xfrm>
            <a:off x="4010025" y="1514475"/>
            <a:ext cx="7162800" cy="1499616"/>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7" name="Text Placeholder 6"/>
          <p:cNvSpPr>
            <a:spLocks noGrp="1"/>
          </p:cNvSpPr>
          <p:nvPr>
            <p:ph type="body" sz="quarter" idx="10" hasCustomPrompt="1"/>
          </p:nvPr>
        </p:nvSpPr>
        <p:spPr>
          <a:xfrm>
            <a:off x="4179052" y="1586586"/>
            <a:ext cx="5549740" cy="1378644"/>
          </a:xfrm>
        </p:spPr>
        <p:txBody>
          <a:bodyPr anchor="ctr" anchorCtr="0">
            <a:noAutofit/>
            <a:scene3d>
              <a:camera prst="orthographicFront"/>
              <a:lightRig rig="flat" dir="t"/>
            </a:scene3d>
            <a:sp3d>
              <a:contourClr>
                <a:schemeClr val="tx2"/>
              </a:contourClr>
            </a:sp3d>
          </a:bodyPr>
          <a:lstStyle>
            <a:lvl1pPr marL="0" indent="0" algn="l" defTabSz="914363" rtl="0" eaLnBrk="1" latinLnBrk="0" hangingPunct="1">
              <a:lnSpc>
                <a:spcPct val="90000"/>
              </a:lnSpc>
              <a:spcBef>
                <a:spcPct val="0"/>
              </a:spcBef>
              <a:buFont typeface="Arial" pitchFamily="34" charset="0"/>
              <a:buNone/>
              <a:defRPr lang="en-US" sz="5400" b="1" kern="1200" cap="none" spc="-100" baseline="0" dirty="0" smtClean="0">
                <a:ln w="3175">
                  <a:noFill/>
                </a:ln>
                <a:solidFill>
                  <a:schemeClr val="tx1">
                    <a:alpha val="99000"/>
                  </a:schemeClr>
                </a:solidFill>
                <a:effectLst/>
                <a:latin typeface="Segoe UI" pitchFamily="34" charset="0"/>
                <a:ea typeface="Segoe UI" pitchFamily="34" charset="0"/>
                <a:cs typeface="Segoe UI" pitchFamily="34" charset="0"/>
              </a:defRPr>
            </a:lvl1pPr>
          </a:lstStyle>
          <a:p>
            <a:pPr lvl="0"/>
            <a:r>
              <a:rPr lang="en-US" dirty="0" smtClean="0"/>
              <a:t>Title</a:t>
            </a:r>
          </a:p>
        </p:txBody>
      </p:sp>
      <p:sp useBgFill="1">
        <p:nvSpPr>
          <p:cNvPr id="9" name="Left Mask"/>
          <p:cNvSpPr/>
          <p:nvPr userDrawn="1"/>
        </p:nvSpPr>
        <p:spPr bwMode="auto">
          <a:xfrm>
            <a:off x="-1" y="1514476"/>
            <a:ext cx="4010025" cy="1499616"/>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4179053" y="5181600"/>
            <a:ext cx="6610546" cy="461665"/>
          </a:xfrm>
        </p:spPr>
        <p:txBody>
          <a:bodyPr>
            <a:noAutofit/>
          </a:bodyPr>
          <a:lstStyle>
            <a:lvl1pPr marL="0" indent="0" algn="l" defTabSz="91436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0" name="Circle Arrow"/>
          <p:cNvSpPr>
            <a:spLocks noEditPoints="1"/>
          </p:cNvSpPr>
          <p:nvPr userDrawn="1"/>
        </p:nvSpPr>
        <p:spPr bwMode="auto">
          <a:xfrm rot="5400000">
            <a:off x="9948223" y="1873056"/>
            <a:ext cx="841375" cy="841375"/>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chEd Tile"/>
          <p:cNvSpPr/>
          <p:nvPr userDrawn="1"/>
        </p:nvSpPr>
        <p:spPr bwMode="auto">
          <a:xfrm>
            <a:off x="1022073" y="1514475"/>
            <a:ext cx="2825496" cy="149961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12" name="TechEd Log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8530"/>
          <a:stretch/>
        </p:blipFill>
        <p:spPr bwMode="auto">
          <a:xfrm>
            <a:off x="1401318" y="1742493"/>
            <a:ext cx="2067006" cy="10435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Top Mask"/>
          <p:cNvSpPr/>
          <p:nvPr userDrawn="1"/>
        </p:nvSpPr>
        <p:spPr bwMode="auto">
          <a:xfrm>
            <a:off x="0" y="0"/>
            <a:ext cx="12188825" cy="151447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useBgFill="1">
        <p:nvSpPr>
          <p:cNvPr id="14" name="Right Mask"/>
          <p:cNvSpPr/>
          <p:nvPr userDrawn="1"/>
        </p:nvSpPr>
        <p:spPr bwMode="auto">
          <a:xfrm>
            <a:off x="11172825" y="1630804"/>
            <a:ext cx="1016000"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ctrTitle"/>
          </p:nvPr>
        </p:nvSpPr>
        <p:spPr>
          <a:xfrm>
            <a:off x="4179052" y="3187136"/>
            <a:ext cx="6610546" cy="1523494"/>
          </a:xfrm>
        </p:spPr>
        <p:txBody>
          <a:bodyPr anchor="ctr" anchorCtr="0">
            <a:noAutofit/>
          </a:bodyPr>
          <a:lstStyle>
            <a:lvl1pPr algn="l" defTabSz="914363" rtl="0" eaLnBrk="1" latinLnBrk="0" hangingPunct="1">
              <a:lnSpc>
                <a:spcPct val="90000"/>
              </a:lnSpc>
              <a:spcBef>
                <a:spcPct val="0"/>
              </a:spcBef>
              <a:buNone/>
              <a:defRPr lang="en-US" sz="4000" b="1" kern="1200" cap="none" spc="-100" baseline="0" dirty="0">
                <a:ln w="3175">
                  <a:noFill/>
                </a:ln>
                <a:solidFill>
                  <a:schemeClr val="accent4">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useBgFill="1">
        <p:nvSpPr>
          <p:cNvPr id="15" name="Bottom Mask"/>
          <p:cNvSpPr/>
          <p:nvPr userDrawn="1"/>
        </p:nvSpPr>
        <p:spPr bwMode="auto">
          <a:xfrm>
            <a:off x="4010026" y="6010275"/>
            <a:ext cx="8178799"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grpSp>
        <p:nvGrpSpPr>
          <p:cNvPr id="19" name="Teal Tile"/>
          <p:cNvGrpSpPr/>
          <p:nvPr userDrawn="1"/>
        </p:nvGrpSpPr>
        <p:grpSpPr>
          <a:xfrm>
            <a:off x="1015856" y="3187136"/>
            <a:ext cx="2827252" cy="2827252"/>
            <a:chOff x="823093" y="-1413626"/>
            <a:chExt cx="2827252" cy="2827252"/>
          </a:xfrm>
        </p:grpSpPr>
        <p:sp>
          <p:nvSpPr>
            <p:cNvPr id="20" name="Rectangle 19"/>
            <p:cNvSpPr/>
            <p:nvPr/>
          </p:nvSpPr>
          <p:spPr bwMode="auto">
            <a:xfrm>
              <a:off x="823093" y="-1413626"/>
              <a:ext cx="2827252" cy="2827252"/>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1" name="Freeform 20"/>
            <p:cNvSpPr>
              <a:spLocks noEditPoints="1"/>
            </p:cNvSpPr>
            <p:nvPr/>
          </p:nvSpPr>
          <p:spPr bwMode="auto">
            <a:xfrm>
              <a:off x="1397725" y="-232569"/>
              <a:ext cx="1677988" cy="465138"/>
            </a:xfrm>
            <a:custGeom>
              <a:avLst/>
              <a:gdLst>
                <a:gd name="T0" fmla="*/ 0 w 209"/>
                <a:gd name="T1" fmla="*/ 25 h 58"/>
                <a:gd name="T2" fmla="*/ 20 w 209"/>
                <a:gd name="T3" fmla="*/ 25 h 58"/>
                <a:gd name="T4" fmla="*/ 20 w 209"/>
                <a:gd name="T5" fmla="*/ 33 h 58"/>
                <a:gd name="T6" fmla="*/ 0 w 209"/>
                <a:gd name="T7" fmla="*/ 33 h 58"/>
                <a:gd name="T8" fmla="*/ 0 w 209"/>
                <a:gd name="T9" fmla="*/ 25 h 58"/>
                <a:gd name="T10" fmla="*/ 40 w 209"/>
                <a:gd name="T11" fmla="*/ 33 h 58"/>
                <a:gd name="T12" fmla="*/ 60 w 209"/>
                <a:gd name="T13" fmla="*/ 33 h 58"/>
                <a:gd name="T14" fmla="*/ 60 w 209"/>
                <a:gd name="T15" fmla="*/ 25 h 58"/>
                <a:gd name="T16" fmla="*/ 40 w 209"/>
                <a:gd name="T17" fmla="*/ 25 h 58"/>
                <a:gd name="T18" fmla="*/ 40 w 209"/>
                <a:gd name="T19" fmla="*/ 33 h 58"/>
                <a:gd name="T20" fmla="*/ 120 w 209"/>
                <a:gd name="T21" fmla="*/ 33 h 58"/>
                <a:gd name="T22" fmla="*/ 140 w 209"/>
                <a:gd name="T23" fmla="*/ 33 h 58"/>
                <a:gd name="T24" fmla="*/ 140 w 209"/>
                <a:gd name="T25" fmla="*/ 25 h 58"/>
                <a:gd name="T26" fmla="*/ 120 w 209"/>
                <a:gd name="T27" fmla="*/ 25 h 58"/>
                <a:gd name="T28" fmla="*/ 120 w 209"/>
                <a:gd name="T29" fmla="*/ 33 h 58"/>
                <a:gd name="T30" fmla="*/ 80 w 209"/>
                <a:gd name="T31" fmla="*/ 33 h 58"/>
                <a:gd name="T32" fmla="*/ 100 w 209"/>
                <a:gd name="T33" fmla="*/ 33 h 58"/>
                <a:gd name="T34" fmla="*/ 100 w 209"/>
                <a:gd name="T35" fmla="*/ 25 h 58"/>
                <a:gd name="T36" fmla="*/ 80 w 209"/>
                <a:gd name="T37" fmla="*/ 25 h 58"/>
                <a:gd name="T38" fmla="*/ 80 w 209"/>
                <a:gd name="T39" fmla="*/ 33 h 58"/>
                <a:gd name="T40" fmla="*/ 207 w 209"/>
                <a:gd name="T41" fmla="*/ 26 h 58"/>
                <a:gd name="T42" fmla="*/ 181 w 209"/>
                <a:gd name="T43" fmla="*/ 0 h 58"/>
                <a:gd name="T44" fmla="*/ 175 w 209"/>
                <a:gd name="T45" fmla="*/ 6 h 58"/>
                <a:gd name="T46" fmla="*/ 195 w 209"/>
                <a:gd name="T47" fmla="*/ 25 h 58"/>
                <a:gd name="T48" fmla="*/ 160 w 209"/>
                <a:gd name="T49" fmla="*/ 25 h 58"/>
                <a:gd name="T50" fmla="*/ 160 w 209"/>
                <a:gd name="T51" fmla="*/ 33 h 58"/>
                <a:gd name="T52" fmla="*/ 195 w 209"/>
                <a:gd name="T53" fmla="*/ 33 h 58"/>
                <a:gd name="T54" fmla="*/ 175 w 209"/>
                <a:gd name="T55" fmla="*/ 52 h 58"/>
                <a:gd name="T56" fmla="*/ 181 w 209"/>
                <a:gd name="T57" fmla="*/ 58 h 58"/>
                <a:gd name="T58" fmla="*/ 207 w 209"/>
                <a:gd name="T59" fmla="*/ 32 h 58"/>
                <a:gd name="T60" fmla="*/ 207 w 209"/>
                <a:gd name="T61"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58">
                  <a:moveTo>
                    <a:pt x="0" y="25"/>
                  </a:moveTo>
                  <a:cubicBezTo>
                    <a:pt x="20" y="25"/>
                    <a:pt x="20" y="25"/>
                    <a:pt x="20" y="25"/>
                  </a:cubicBezTo>
                  <a:cubicBezTo>
                    <a:pt x="20" y="33"/>
                    <a:pt x="20" y="33"/>
                    <a:pt x="20" y="33"/>
                  </a:cubicBezTo>
                  <a:cubicBezTo>
                    <a:pt x="0" y="33"/>
                    <a:pt x="0" y="33"/>
                    <a:pt x="0" y="33"/>
                  </a:cubicBezTo>
                  <a:lnTo>
                    <a:pt x="0" y="25"/>
                  </a:lnTo>
                  <a:close/>
                  <a:moveTo>
                    <a:pt x="40" y="33"/>
                  </a:moveTo>
                  <a:cubicBezTo>
                    <a:pt x="60" y="33"/>
                    <a:pt x="60" y="33"/>
                    <a:pt x="60" y="33"/>
                  </a:cubicBezTo>
                  <a:cubicBezTo>
                    <a:pt x="60" y="25"/>
                    <a:pt x="60" y="25"/>
                    <a:pt x="60" y="25"/>
                  </a:cubicBezTo>
                  <a:cubicBezTo>
                    <a:pt x="40" y="25"/>
                    <a:pt x="40" y="25"/>
                    <a:pt x="40" y="25"/>
                  </a:cubicBezTo>
                  <a:lnTo>
                    <a:pt x="40" y="33"/>
                  </a:lnTo>
                  <a:close/>
                  <a:moveTo>
                    <a:pt x="120" y="33"/>
                  </a:moveTo>
                  <a:cubicBezTo>
                    <a:pt x="140" y="33"/>
                    <a:pt x="140" y="33"/>
                    <a:pt x="140" y="33"/>
                  </a:cubicBezTo>
                  <a:cubicBezTo>
                    <a:pt x="140" y="25"/>
                    <a:pt x="140" y="25"/>
                    <a:pt x="140" y="25"/>
                  </a:cubicBezTo>
                  <a:cubicBezTo>
                    <a:pt x="120" y="25"/>
                    <a:pt x="120" y="25"/>
                    <a:pt x="120" y="25"/>
                  </a:cubicBezTo>
                  <a:lnTo>
                    <a:pt x="120" y="33"/>
                  </a:lnTo>
                  <a:close/>
                  <a:moveTo>
                    <a:pt x="80" y="33"/>
                  </a:moveTo>
                  <a:cubicBezTo>
                    <a:pt x="100" y="33"/>
                    <a:pt x="100" y="33"/>
                    <a:pt x="100" y="33"/>
                  </a:cubicBezTo>
                  <a:cubicBezTo>
                    <a:pt x="100" y="25"/>
                    <a:pt x="100" y="25"/>
                    <a:pt x="100" y="25"/>
                  </a:cubicBezTo>
                  <a:cubicBezTo>
                    <a:pt x="80" y="25"/>
                    <a:pt x="80" y="25"/>
                    <a:pt x="80" y="25"/>
                  </a:cubicBezTo>
                  <a:lnTo>
                    <a:pt x="80" y="33"/>
                  </a:lnTo>
                  <a:close/>
                  <a:moveTo>
                    <a:pt x="207" y="26"/>
                  </a:moveTo>
                  <a:cubicBezTo>
                    <a:pt x="181" y="0"/>
                    <a:pt x="181" y="0"/>
                    <a:pt x="181" y="0"/>
                  </a:cubicBezTo>
                  <a:cubicBezTo>
                    <a:pt x="175" y="6"/>
                    <a:pt x="175" y="6"/>
                    <a:pt x="175" y="6"/>
                  </a:cubicBezTo>
                  <a:cubicBezTo>
                    <a:pt x="195" y="25"/>
                    <a:pt x="195" y="25"/>
                    <a:pt x="195" y="25"/>
                  </a:cubicBezTo>
                  <a:cubicBezTo>
                    <a:pt x="160" y="25"/>
                    <a:pt x="160" y="25"/>
                    <a:pt x="160" y="25"/>
                  </a:cubicBezTo>
                  <a:cubicBezTo>
                    <a:pt x="160" y="33"/>
                    <a:pt x="160" y="33"/>
                    <a:pt x="160" y="33"/>
                  </a:cubicBezTo>
                  <a:cubicBezTo>
                    <a:pt x="195" y="33"/>
                    <a:pt x="195" y="33"/>
                    <a:pt x="195" y="33"/>
                  </a:cubicBezTo>
                  <a:cubicBezTo>
                    <a:pt x="175" y="52"/>
                    <a:pt x="175" y="52"/>
                    <a:pt x="175" y="52"/>
                  </a:cubicBezTo>
                  <a:cubicBezTo>
                    <a:pt x="181" y="58"/>
                    <a:pt x="181" y="58"/>
                    <a:pt x="181" y="58"/>
                  </a:cubicBezTo>
                  <a:cubicBezTo>
                    <a:pt x="207" y="32"/>
                    <a:pt x="207" y="32"/>
                    <a:pt x="207" y="32"/>
                  </a:cubicBezTo>
                  <a:cubicBezTo>
                    <a:pt x="209" y="30"/>
                    <a:pt x="209" y="28"/>
                    <a:pt x="207"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6403941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723" r:id="rId3"/>
    <p:sldLayoutId id="2147483724" r:id="rId4"/>
    <p:sldLayoutId id="2147483725" r:id="rId5"/>
    <p:sldLayoutId id="2147483726" r:id="rId6"/>
    <p:sldLayoutId id="2147483727" r:id="rId7"/>
    <p:sldLayoutId id="2147483696" r:id="rId8"/>
    <p:sldLayoutId id="2147483697" r:id="rId9"/>
    <p:sldLayoutId id="2147483698" r:id="rId10"/>
    <p:sldLayoutId id="2147483699" r:id="rId11"/>
    <p:sldLayoutId id="2147483700" r:id="rId12"/>
    <p:sldLayoutId id="2147483701" r:id="rId13"/>
    <p:sldLayoutId id="2147483702" r:id="rId14"/>
    <p:sldLayoutId id="2147483722" r:id="rId15"/>
    <p:sldLayoutId id="2147483703" r:id="rId16"/>
    <p:sldLayoutId id="2147483704"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19"/>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19"/>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19"/>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19"/>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tx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solidFill>
            <a:schemeClr val="tx1">
              <a:alpha val="99000"/>
            </a:schemeClr>
          </a:soli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solidFill>
            <a:schemeClr val="tx1">
              <a:alpha val="99000"/>
            </a:schemeClr>
          </a:soli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solidFill>
            <a:schemeClr val="tx1">
              <a:alpha val="99000"/>
            </a:schemeClr>
          </a:soli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49204644"/>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38"/>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8"/>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8"/>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8"/>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8"/>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0.emf"/><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35.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54.xml"/><Relationship Id="rId5" Type="http://schemas.openxmlformats.org/officeDocument/2006/relationships/image" Target="../media/image35.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2.png"/><Relationship Id="rId7"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45.wmf"/><Relationship Id="rId5" Type="http://schemas.openxmlformats.org/officeDocument/2006/relationships/image" Target="../media/image44.png"/><Relationship Id="rId10" Type="http://schemas.openxmlformats.org/officeDocument/2006/relationships/image" Target="../media/image30.emf"/><Relationship Id="rId4" Type="http://schemas.openxmlformats.org/officeDocument/2006/relationships/image" Target="../media/image43.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0.emf"/><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1.png"/><Relationship Id="rId7" Type="http://schemas.openxmlformats.org/officeDocument/2006/relationships/image" Target="../media/image48.jpeg"/><Relationship Id="rId2" Type="http://schemas.openxmlformats.org/officeDocument/2006/relationships/image" Target="../media/image34.emf"/><Relationship Id="rId1" Type="http://schemas.openxmlformats.org/officeDocument/2006/relationships/slideLayout" Target="../slideLayouts/slideLayout37.xml"/><Relationship Id="rId6" Type="http://schemas.openxmlformats.org/officeDocument/2006/relationships/hyperlink" Target="http://images.faithclipart.com/images/3/1198090166520_67/img_1198090166520_671.jpg" TargetMode="External"/><Relationship Id="rId5" Type="http://schemas.openxmlformats.org/officeDocument/2006/relationships/image" Target="../media/image30.emf"/><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0.emf"/><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microsoft.com/office/2007/relationships/media" Target="../media/media3.wmv"/><Relationship Id="rId1" Type="http://schemas.openxmlformats.org/officeDocument/2006/relationships/video" Target="NULL" TargetMode="Externa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3.xml"/><Relationship Id="rId5" Type="http://schemas.openxmlformats.org/officeDocument/2006/relationships/image" Target="../media/image1.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emf"/><Relationship Id="rId1" Type="http://schemas.openxmlformats.org/officeDocument/2006/relationships/slideLayout" Target="../slideLayouts/slideLayout37.xml"/><Relationship Id="rId5" Type="http://schemas.openxmlformats.org/officeDocument/2006/relationships/image" Target="../media/image30.emf"/><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e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hyperlink" Target="http://www.google.com/imgres?hl=en&amp;gbv=2&amp;biw=1117&amp;bih=785&amp;tbm=isch&amp;tbnid=OX0gAWgRPbRN2M:&amp;imgrefurl=http://www.altus-celestix.co.uk/security_appliance/celestix_wsx/index.php&amp;docid=DzxAFGJ2lQu5VM&amp;imgurl=http://www.altus-celestix.co.uk/images/celestix-logo.gif&amp;w=240&amp;h=43&amp;ei=RzkzT9-OG7H9iQLG2Zy8Cg&amp;zoom=1"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7.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hyperlink" Target="http://www.microsoft.com/directaccess" TargetMode="External"/><Relationship Id="rId5" Type="http://schemas.openxmlformats.org/officeDocument/2006/relationships/hyperlink" Target="http://technet.microsoft.com/library/hh831416" TargetMode="Externa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hyperlink" Target="http://www.microsoft.com/sqlserverlabs" TargetMode="External"/><Relationship Id="rId2" Type="http://schemas.openxmlformats.org/officeDocument/2006/relationships/image" Target="../media/image60.jpeg"/><Relationship Id="rId1" Type="http://schemas.openxmlformats.org/officeDocument/2006/relationships/slideLayout" Target="../slideLayouts/slideLayout8.xml"/><Relationship Id="rId5" Type="http://schemas.openxmlformats.org/officeDocument/2006/relationships/image" Target="../media/image62.wmf"/><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hyperlink" Target="http://www.microsoft.com/learning" TargetMode="External"/><Relationship Id="rId13" Type="http://schemas.openxmlformats.org/officeDocument/2006/relationships/image" Target="../media/image59.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hyperlink" Target="http://microsoft.com/msdn" TargetMode="External"/><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64.emf"/><Relationship Id="rId11" Type="http://schemas.microsoft.com/office/2007/relationships/hdphoto" Target="../media/hdphoto7.wdp"/><Relationship Id="rId5" Type="http://schemas.openxmlformats.org/officeDocument/2006/relationships/hyperlink" Target="http://northamerica.msteched.com/" TargetMode="External"/><Relationship Id="rId10" Type="http://schemas.openxmlformats.org/officeDocument/2006/relationships/image" Target="../media/image66.png"/><Relationship Id="rId4" Type="http://schemas.microsoft.com/office/2007/relationships/hdphoto" Target="../media/hdphoto6.wdp"/><Relationship Id="rId9" Type="http://schemas.openxmlformats.org/officeDocument/2006/relationships/hyperlink" Target="http://microsoft.com/technet"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 Id="rId9"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openxmlformats.org/officeDocument/2006/relationships/image" Target="../media/image59.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1.png"/><Relationship Id="rId7" Type="http://schemas.openxmlformats.org/officeDocument/2006/relationships/image" Target="../media/image48.jpeg"/><Relationship Id="rId2" Type="http://schemas.openxmlformats.org/officeDocument/2006/relationships/image" Target="../media/image34.emf"/><Relationship Id="rId1" Type="http://schemas.openxmlformats.org/officeDocument/2006/relationships/slideLayout" Target="../slideLayouts/slideLayout37.xml"/><Relationship Id="rId6" Type="http://schemas.openxmlformats.org/officeDocument/2006/relationships/hyperlink" Target="http://images.faithclipart.com/images/3/1198090166520_67/img_1198090166520_671.jpg" TargetMode="External"/><Relationship Id="rId5" Type="http://schemas.openxmlformats.org/officeDocument/2006/relationships/image" Target="../media/image30.emf"/><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emf"/><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emf"/></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34.emf"/><Relationship Id="rId5" Type="http://schemas.openxmlformats.org/officeDocument/2006/relationships/image" Target="../media/image38.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81452" y="3429000"/>
            <a:ext cx="6718301" cy="1232464"/>
          </a:xfrm>
        </p:spPr>
        <p:txBody>
          <a:bodyPr/>
          <a:lstStyle/>
          <a:p>
            <a:r>
              <a:rPr lang="en-US" dirty="0" smtClean="0"/>
              <a:t>Windows Server 2012 Unified Remote Access</a:t>
            </a:r>
            <a:r>
              <a:rPr lang="en-US" dirty="0"/>
              <a:t>  </a:t>
            </a:r>
          </a:p>
        </p:txBody>
      </p:sp>
      <p:sp>
        <p:nvSpPr>
          <p:cNvPr id="3" name="Subtitle 2"/>
          <p:cNvSpPr>
            <a:spLocks noGrp="1"/>
          </p:cNvSpPr>
          <p:nvPr>
            <p:ph type="subTitle" idx="1"/>
          </p:nvPr>
        </p:nvSpPr>
        <p:spPr/>
        <p:txBody>
          <a:bodyPr/>
          <a:lstStyle/>
          <a:p>
            <a:r>
              <a:rPr lang="en-US" b="1" dirty="0" smtClean="0"/>
              <a:t>Sandeep K. Singhal, Ph.D.</a:t>
            </a:r>
          </a:p>
          <a:p>
            <a:r>
              <a:rPr lang="en-US" dirty="0" smtClean="0"/>
              <a:t>General Manager, Windows Networking</a:t>
            </a:r>
          </a:p>
          <a:p>
            <a:r>
              <a:rPr lang="en-US" dirty="0" smtClean="0"/>
              <a:t>Microsoft Corporation</a:t>
            </a:r>
            <a:endParaRPr lang="en-US" dirty="0"/>
          </a:p>
        </p:txBody>
      </p:sp>
      <p:sp useBgFill="1">
        <p:nvSpPr>
          <p:cNvPr id="4" name="MASK bottom"/>
          <p:cNvSpPr/>
          <p:nvPr/>
        </p:nvSpPr>
        <p:spPr bwMode="auto">
          <a:xfrm>
            <a:off x="3884612" y="6019800"/>
            <a:ext cx="8304213" cy="8382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 name="Rectangle 4"/>
          <p:cNvSpPr/>
          <p:nvPr/>
        </p:nvSpPr>
        <p:spPr>
          <a:xfrm>
            <a:off x="519113" y="228600"/>
            <a:ext cx="1042273" cy="369332"/>
          </a:xfrm>
          <a:prstGeom prst="rect">
            <a:avLst/>
          </a:prstGeom>
        </p:spPr>
        <p:txBody>
          <a:bodyPr wrap="none">
            <a:spAutoFit/>
          </a:bodyPr>
          <a:lstStyle/>
          <a:p>
            <a:r>
              <a:rPr lang="en-US" dirty="0">
                <a:solidFill>
                  <a:srgbClr val="FFFFFF"/>
                </a:solidFill>
              </a:rPr>
              <a:t>WSV302</a:t>
            </a:r>
          </a:p>
        </p:txBody>
      </p:sp>
    </p:spTree>
    <p:extLst>
      <p:ext uri="{BB962C8B-B14F-4D97-AF65-F5344CB8AC3E}">
        <p14:creationId xmlns:p14="http://schemas.microsoft.com/office/powerpoint/2010/main" val="2241373743"/>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t>Integrated Troubleshooting with</a:t>
            </a:r>
            <a:br>
              <a:rPr lang="en-US" dirty="0" smtClean="0"/>
            </a:br>
            <a:r>
              <a:rPr lang="en-US" dirty="0" err="1" smtClean="0"/>
              <a:t>DirectAccess</a:t>
            </a:r>
            <a:r>
              <a:rPr lang="en-US" dirty="0" smtClean="0"/>
              <a:t> </a:t>
            </a:r>
            <a:r>
              <a:rPr lang="en-US" dirty="0"/>
              <a:t>Properties Page</a:t>
            </a:r>
          </a:p>
        </p:txBody>
      </p:sp>
      <p:sp>
        <p:nvSpPr>
          <p:cNvPr id="6" name="Content Placeholder 5"/>
          <p:cNvSpPr>
            <a:spLocks noGrp="1"/>
          </p:cNvSpPr>
          <p:nvPr>
            <p:ph sz="quarter" idx="18"/>
          </p:nvPr>
        </p:nvSpPr>
        <p:spPr>
          <a:xfrm>
            <a:off x="379412" y="1981200"/>
            <a:ext cx="7010400" cy="3939540"/>
          </a:xfrm>
        </p:spPr>
        <p:txBody>
          <a:bodyPr/>
          <a:lstStyle/>
          <a:p>
            <a:r>
              <a:rPr lang="en-US" dirty="0"/>
              <a:t>Accessible through the networks UI</a:t>
            </a:r>
          </a:p>
          <a:p>
            <a:r>
              <a:rPr lang="en-US" dirty="0"/>
              <a:t>Reiterates </a:t>
            </a:r>
            <a:r>
              <a:rPr lang="en-US" dirty="0" smtClean="0"/>
              <a:t>connection status</a:t>
            </a:r>
          </a:p>
          <a:p>
            <a:r>
              <a:rPr lang="en-US" dirty="0" smtClean="0"/>
              <a:t>Clearly presents remediation </a:t>
            </a:r>
            <a:r>
              <a:rPr lang="en-US" dirty="0"/>
              <a:t>options for actionable </a:t>
            </a:r>
            <a:r>
              <a:rPr lang="en-US" dirty="0" smtClean="0"/>
              <a:t>problems</a:t>
            </a:r>
            <a:endParaRPr lang="en-US" dirty="0"/>
          </a:p>
          <a:p>
            <a:r>
              <a:rPr lang="en-US" dirty="0" smtClean="0"/>
              <a:t>Users can manually select a </a:t>
            </a:r>
            <a:r>
              <a:rPr lang="en-US" dirty="0" err="1" smtClean="0"/>
              <a:t>DirectAccess</a:t>
            </a:r>
            <a:r>
              <a:rPr lang="en-US" dirty="0" smtClean="0"/>
              <a:t> </a:t>
            </a:r>
            <a:r>
              <a:rPr lang="en-US" dirty="0"/>
              <a:t>entry </a:t>
            </a:r>
            <a:r>
              <a:rPr lang="en-US" dirty="0" smtClean="0"/>
              <a:t>point</a:t>
            </a:r>
          </a:p>
          <a:p>
            <a:r>
              <a:rPr lang="en-US" dirty="0" smtClean="0"/>
              <a:t>Enables </a:t>
            </a:r>
            <a:r>
              <a:rPr lang="en-US" dirty="0"/>
              <a:t>easy collection and emailing of </a:t>
            </a:r>
            <a:r>
              <a:rPr lang="en-US" dirty="0" smtClean="0"/>
              <a:t>customized logs </a:t>
            </a:r>
            <a:r>
              <a:rPr lang="en-US" dirty="0"/>
              <a:t>to helpdesk</a:t>
            </a:r>
            <a:endParaRPr lang="en-US" sz="28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334" y="989744"/>
            <a:ext cx="4437878" cy="553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241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46"/>
          <p:cNvSpPr>
            <a:spLocks noGrp="1"/>
          </p:cNvSpPr>
          <p:nvPr>
            <p:ph type="body" sz="quarter" idx="10"/>
          </p:nvPr>
        </p:nvSpPr>
        <p:spPr/>
        <p:txBody>
          <a:bodyPr/>
          <a:lstStyle/>
          <a:p>
            <a:r>
              <a:rPr lang="en-US" i="1" dirty="0" smtClean="0"/>
              <a:t/>
            </a:r>
            <a:br>
              <a:rPr lang="en-US" i="1" dirty="0" smtClean="0"/>
            </a:br>
            <a:r>
              <a:rPr lang="en-US" i="1" dirty="0" smtClean="0"/>
              <a:t>Demo:</a:t>
            </a:r>
          </a:p>
          <a:p>
            <a:r>
              <a:rPr lang="en-US" i="1" dirty="0" smtClean="0"/>
              <a:t>Client </a:t>
            </a:r>
            <a:r>
              <a:rPr lang="en-US" i="1" dirty="0"/>
              <a:t>Experience</a:t>
            </a:r>
          </a:p>
          <a:p>
            <a:endParaRPr lang="en-US" dirty="0"/>
          </a:p>
        </p:txBody>
      </p:sp>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endParaRPr lang="en-US"/>
          </a:p>
        </p:txBody>
      </p:sp>
      <p:sp>
        <p:nvSpPr>
          <p:cNvPr id="21" name="Rectangle 20"/>
          <p:cNvSpPr/>
          <p:nvPr/>
        </p:nvSpPr>
        <p:spPr bwMode="auto">
          <a:xfrm>
            <a:off x="3960812" y="3124200"/>
            <a:ext cx="7239000" cy="28956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2" name="Text Box 28"/>
          <p:cNvSpPr txBox="1">
            <a:spLocks noChangeArrowheads="1"/>
          </p:cNvSpPr>
          <p:nvPr/>
        </p:nvSpPr>
        <p:spPr bwMode="auto">
          <a:xfrm>
            <a:off x="4829084" y="3843444"/>
            <a:ext cx="1113481" cy="307777"/>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600" dirty="0" smtClean="0">
                <a:solidFill>
                  <a:srgbClr val="FFFFFF"/>
                </a:solidFill>
                <a:latin typeface="Segoe Light"/>
              </a:rPr>
              <a:t>Internet</a:t>
            </a:r>
          </a:p>
        </p:txBody>
      </p:sp>
      <p:sp>
        <p:nvSpPr>
          <p:cNvPr id="23" name="TextBox 22"/>
          <p:cNvSpPr txBox="1"/>
          <p:nvPr/>
        </p:nvSpPr>
        <p:spPr>
          <a:xfrm>
            <a:off x="9877481" y="3885154"/>
            <a:ext cx="935815" cy="292388"/>
          </a:xfrm>
          <a:prstGeom prst="rect">
            <a:avLst/>
          </a:prstGeom>
          <a:noFill/>
        </p:spPr>
        <p:txBody>
          <a:bodyPr wrap="square" rtlCol="0">
            <a:spAutoFit/>
          </a:bodyPr>
          <a:lstStyle/>
          <a:p>
            <a:r>
              <a:rPr lang="en-US" sz="1300" b="1" dirty="0" smtClean="0">
                <a:ln w="1905"/>
                <a:solidFill>
                  <a:srgbClr val="FFFFFF"/>
                </a:solidFill>
                <a:effectLst>
                  <a:innerShdw blurRad="69850" dist="43180" dir="5400000">
                    <a:srgbClr val="000000">
                      <a:alpha val="65000"/>
                    </a:srgbClr>
                  </a:innerShdw>
                </a:effectLst>
              </a:rPr>
              <a:t> DC1</a:t>
            </a:r>
            <a:endParaRPr lang="en-US" sz="1300" b="1" dirty="0">
              <a:ln w="1905"/>
              <a:solidFill>
                <a:srgbClr val="FFFFFF"/>
              </a:solidFill>
              <a:effectLst>
                <a:innerShdw blurRad="69850" dist="43180" dir="5400000">
                  <a:srgbClr val="000000">
                    <a:alpha val="65000"/>
                  </a:srgbClr>
                </a:innerShdw>
              </a:effectLst>
            </a:endParaRPr>
          </a:p>
        </p:txBody>
      </p:sp>
      <p:sp>
        <p:nvSpPr>
          <p:cNvPr id="24" name="Text Box 28"/>
          <p:cNvSpPr txBox="1">
            <a:spLocks noChangeArrowheads="1"/>
          </p:cNvSpPr>
          <p:nvPr/>
        </p:nvSpPr>
        <p:spPr bwMode="auto">
          <a:xfrm>
            <a:off x="8076725" y="5080245"/>
            <a:ext cx="1469143" cy="283154"/>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400" b="1" dirty="0" smtClean="0">
                <a:solidFill>
                  <a:srgbClr val="FFFFFF"/>
                </a:solidFill>
                <a:latin typeface="Segoe Light"/>
              </a:rPr>
              <a:t>EDGE1</a:t>
            </a:r>
          </a:p>
        </p:txBody>
      </p:sp>
      <p:cxnSp>
        <p:nvCxnSpPr>
          <p:cNvPr id="25" name="Straight Arrow Connector 24"/>
          <p:cNvCxnSpPr/>
          <p:nvPr/>
        </p:nvCxnSpPr>
        <p:spPr>
          <a:xfrm flipV="1">
            <a:off x="9225510" y="4290780"/>
            <a:ext cx="209059" cy="476125"/>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rotWithShape="1">
          <a:blip r:embed="rId2" cstate="print">
            <a:extLst>
              <a:ext uri="{28A0092B-C50C-407E-A947-70E740481C1C}">
                <a14:useLocalDpi xmlns:a14="http://schemas.microsoft.com/office/drawing/2010/main" val="0"/>
              </a:ext>
            </a:extLst>
          </a:blip>
          <a:srcRect l="67536"/>
          <a:stretch/>
        </p:blipFill>
        <p:spPr>
          <a:xfrm>
            <a:off x="9434569" y="3387404"/>
            <a:ext cx="457200" cy="884288"/>
          </a:xfrm>
          <a:prstGeom prst="rect">
            <a:avLst/>
          </a:prstGeom>
        </p:spPr>
      </p:pic>
      <p:sp>
        <p:nvSpPr>
          <p:cNvPr id="45" name="Oval 44"/>
          <p:cNvSpPr/>
          <p:nvPr/>
        </p:nvSpPr>
        <p:spPr bwMode="auto">
          <a:xfrm>
            <a:off x="8060878" y="3260933"/>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46" name="Group 45"/>
          <p:cNvGrpSpPr/>
          <p:nvPr/>
        </p:nvGrpSpPr>
        <p:grpSpPr>
          <a:xfrm>
            <a:off x="8247002" y="4661193"/>
            <a:ext cx="838201" cy="340035"/>
            <a:chOff x="6551611" y="914400"/>
            <a:chExt cx="1481251" cy="797235"/>
          </a:xfrm>
        </p:grpSpPr>
        <p:grpSp>
          <p:nvGrpSpPr>
            <p:cNvPr id="48" name="Group 47"/>
            <p:cNvGrpSpPr/>
            <p:nvPr/>
          </p:nvGrpSpPr>
          <p:grpSpPr>
            <a:xfrm>
              <a:off x="6551611" y="914400"/>
              <a:ext cx="1481251" cy="797235"/>
              <a:chOff x="4799012" y="4876799"/>
              <a:chExt cx="609600" cy="304801"/>
            </a:xfrm>
          </p:grpSpPr>
          <p:sp>
            <p:nvSpPr>
              <p:cNvPr id="51" name="Rounded Rectangle 50"/>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2" name="Rectangle 51"/>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3" name="Rectangle 52"/>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4" name="Rectangle 53"/>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5" name="Rectangle 54"/>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49" name="Rectangle 48"/>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0" name="Rectangle 49"/>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56" name="Oval 55"/>
          <p:cNvSpPr/>
          <p:nvPr/>
        </p:nvSpPr>
        <p:spPr bwMode="auto">
          <a:xfrm>
            <a:off x="4273736" y="3228241"/>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57" name="Group 56"/>
          <p:cNvGrpSpPr/>
          <p:nvPr/>
        </p:nvGrpSpPr>
        <p:grpSpPr>
          <a:xfrm>
            <a:off x="5017654" y="4379725"/>
            <a:ext cx="872510" cy="653669"/>
            <a:chOff x="1692873" y="5004148"/>
            <a:chExt cx="1536100" cy="1015653"/>
          </a:xfrm>
        </p:grpSpPr>
        <p:grpSp>
          <p:nvGrpSpPr>
            <p:cNvPr id="58" name="Group 47"/>
            <p:cNvGrpSpPr/>
            <p:nvPr/>
          </p:nvGrpSpPr>
          <p:grpSpPr>
            <a:xfrm>
              <a:off x="1692873" y="5004148"/>
              <a:ext cx="1536100" cy="1015653"/>
              <a:chOff x="6920044" y="4598173"/>
              <a:chExt cx="1498088" cy="1015653"/>
            </a:xfrm>
          </p:grpSpPr>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63" name="Rounded Rectangle 62"/>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61" name="Rounded Rectangular Callout 60"/>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sp>
        <p:nvSpPr>
          <p:cNvPr id="64" name="TextBox 63"/>
          <p:cNvSpPr txBox="1"/>
          <p:nvPr/>
        </p:nvSpPr>
        <p:spPr>
          <a:xfrm>
            <a:off x="10104493" y="4560366"/>
            <a:ext cx="935815" cy="292388"/>
          </a:xfrm>
          <a:prstGeom prst="rect">
            <a:avLst/>
          </a:prstGeom>
          <a:noFill/>
        </p:spPr>
        <p:txBody>
          <a:bodyPr wrap="square" rtlCol="0">
            <a:spAutoFit/>
          </a:bodyPr>
          <a:lstStyle/>
          <a:p>
            <a:r>
              <a:rPr lang="en-US" sz="1300" b="1" dirty="0" smtClean="0">
                <a:ln w="1905"/>
                <a:solidFill>
                  <a:srgbClr val="FFFFFF"/>
                </a:solidFill>
                <a:effectLst>
                  <a:innerShdw blurRad="69850" dist="43180" dir="5400000">
                    <a:srgbClr val="000000">
                      <a:alpha val="65000"/>
                    </a:srgbClr>
                  </a:innerShdw>
                </a:effectLst>
              </a:rPr>
              <a:t> APP1</a:t>
            </a:r>
            <a:endParaRPr lang="en-US" sz="1300" b="1" dirty="0">
              <a:ln w="1905"/>
              <a:solidFill>
                <a:srgbClr val="FFFFFF"/>
              </a:solidFill>
              <a:effectLst>
                <a:innerShdw blurRad="69850" dist="43180" dir="5400000">
                  <a:srgbClr val="000000">
                    <a:alpha val="65000"/>
                  </a:srgbClr>
                </a:innerShdw>
              </a:effectLst>
            </a:endParaRPr>
          </a:p>
        </p:txBody>
      </p:sp>
      <p:pic>
        <p:nvPicPr>
          <p:cNvPr id="65" name="Picture 64"/>
          <p:cNvPicPr>
            <a:picLocks noChangeAspect="1"/>
          </p:cNvPicPr>
          <p:nvPr/>
        </p:nvPicPr>
        <p:blipFill rotWithShape="1">
          <a:blip r:embed="rId2" cstate="print">
            <a:extLst>
              <a:ext uri="{28A0092B-C50C-407E-A947-70E740481C1C}">
                <a14:useLocalDpi xmlns:a14="http://schemas.microsoft.com/office/drawing/2010/main" val="0"/>
              </a:ext>
            </a:extLst>
          </a:blip>
          <a:srcRect l="67536"/>
          <a:stretch/>
        </p:blipFill>
        <p:spPr>
          <a:xfrm>
            <a:off x="9648881" y="4559084"/>
            <a:ext cx="457200" cy="884288"/>
          </a:xfrm>
          <a:prstGeom prst="rect">
            <a:avLst/>
          </a:prstGeom>
        </p:spPr>
      </p:pic>
      <p:cxnSp>
        <p:nvCxnSpPr>
          <p:cNvPr id="66" name="Straight Arrow Connector 65"/>
          <p:cNvCxnSpPr/>
          <p:nvPr/>
        </p:nvCxnSpPr>
        <p:spPr>
          <a:xfrm flipV="1">
            <a:off x="9225510" y="4758695"/>
            <a:ext cx="423371" cy="821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046237" y="4766904"/>
            <a:ext cx="2030488" cy="1"/>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045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ent experienc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46300" y="90488"/>
            <a:ext cx="7894638" cy="6675437"/>
          </a:xfrm>
          <a:prstGeom prst="rect">
            <a:avLst/>
          </a:prstGeom>
        </p:spPr>
      </p:pic>
    </p:spTree>
    <p:extLst>
      <p:ext uri="{BB962C8B-B14F-4D97-AF65-F5344CB8AC3E}">
        <p14:creationId xmlns:p14="http://schemas.microsoft.com/office/powerpoint/2010/main" val="333216974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8012" y="295275"/>
            <a:ext cx="11149012" cy="1219200"/>
          </a:xfrm>
        </p:spPr>
        <p:txBody>
          <a:bodyPr/>
          <a:lstStyle/>
          <a:p>
            <a:r>
              <a:rPr lang="en-US" sz="4400" dirty="0" smtClean="0">
                <a:solidFill>
                  <a:schemeClr val="tx1"/>
                </a:solidFill>
              </a:rPr>
              <a:t>Unified Remote Access:</a:t>
            </a:r>
            <a:br>
              <a:rPr lang="en-US" sz="4400" dirty="0" smtClean="0">
                <a:solidFill>
                  <a:schemeClr val="tx1"/>
                </a:solidFill>
              </a:rPr>
            </a:br>
            <a:r>
              <a:rPr lang="en-US" sz="4400" dirty="0" smtClean="0">
                <a:solidFill>
                  <a:schemeClr val="tx1"/>
                </a:solidFill>
              </a:rPr>
              <a:t>Off Premise Provisioning with DirectAccess</a:t>
            </a:r>
            <a:endParaRPr lang="en-US" sz="4400" dirty="0"/>
          </a:p>
        </p:txBody>
      </p:sp>
      <p:sp>
        <p:nvSpPr>
          <p:cNvPr id="3" name="Rectangle 2"/>
          <p:cNvSpPr/>
          <p:nvPr/>
        </p:nvSpPr>
        <p:spPr>
          <a:xfrm>
            <a:off x="523166" y="1727411"/>
            <a:ext cx="9262281" cy="461665"/>
          </a:xfrm>
          <a:prstGeom prst="rect">
            <a:avLst/>
          </a:prstGeom>
        </p:spPr>
        <p:txBody>
          <a:bodyPr wrap="square">
            <a:spAutoFit/>
          </a:bodyPr>
          <a:lstStyle/>
          <a:p>
            <a:r>
              <a:rPr lang="en-US" sz="2400" dirty="0" smtClean="0">
                <a:solidFill>
                  <a:srgbClr val="FFFFFF"/>
                </a:solidFill>
              </a:rPr>
              <a:t>Enable clients </a:t>
            </a:r>
            <a:r>
              <a:rPr lang="en-US" sz="2400" dirty="0">
                <a:solidFill>
                  <a:srgbClr val="FFFFFF"/>
                </a:solidFill>
              </a:rPr>
              <a:t>to join the corporate network </a:t>
            </a:r>
            <a:r>
              <a:rPr lang="en-US" sz="2400" dirty="0" smtClean="0">
                <a:solidFill>
                  <a:srgbClr val="FFFFFF"/>
                </a:solidFill>
              </a:rPr>
              <a:t>from offsite locations</a:t>
            </a:r>
            <a:endParaRPr lang="en-US" sz="2400" dirty="0">
              <a:solidFill>
                <a:srgbClr val="FFFFFF"/>
              </a:solidFill>
            </a:endParaRPr>
          </a:p>
        </p:txBody>
      </p:sp>
      <p:sp>
        <p:nvSpPr>
          <p:cNvPr id="9" name="Freeform 83"/>
          <p:cNvSpPr>
            <a:spLocks noEditPoints="1"/>
          </p:cNvSpPr>
          <p:nvPr/>
        </p:nvSpPr>
        <p:spPr bwMode="auto">
          <a:xfrm>
            <a:off x="2862649" y="3669937"/>
            <a:ext cx="873457" cy="664497"/>
          </a:xfrm>
          <a:custGeom>
            <a:avLst/>
            <a:gdLst>
              <a:gd name="T0" fmla="*/ 339 w 413"/>
              <a:gd name="T1" fmla="*/ 41 h 321"/>
              <a:gd name="T2" fmla="*/ 280 w 413"/>
              <a:gd name="T3" fmla="*/ 41 h 321"/>
              <a:gd name="T4" fmla="*/ 280 w 413"/>
              <a:gd name="T5" fmla="*/ 8 h 321"/>
              <a:gd name="T6" fmla="*/ 273 w 413"/>
              <a:gd name="T7" fmla="*/ 0 h 321"/>
              <a:gd name="T8" fmla="*/ 140 w 413"/>
              <a:gd name="T9" fmla="*/ 0 h 321"/>
              <a:gd name="T10" fmla="*/ 132 w 413"/>
              <a:gd name="T11" fmla="*/ 8 h 321"/>
              <a:gd name="T12" fmla="*/ 132 w 413"/>
              <a:gd name="T13" fmla="*/ 41 h 321"/>
              <a:gd name="T14" fmla="*/ 73 w 413"/>
              <a:gd name="T15" fmla="*/ 41 h 321"/>
              <a:gd name="T16" fmla="*/ 0 w 413"/>
              <a:gd name="T17" fmla="*/ 115 h 321"/>
              <a:gd name="T18" fmla="*/ 0 w 413"/>
              <a:gd name="T19" fmla="*/ 247 h 321"/>
              <a:gd name="T20" fmla="*/ 73 w 413"/>
              <a:gd name="T21" fmla="*/ 321 h 321"/>
              <a:gd name="T22" fmla="*/ 339 w 413"/>
              <a:gd name="T23" fmla="*/ 321 h 321"/>
              <a:gd name="T24" fmla="*/ 413 w 413"/>
              <a:gd name="T25" fmla="*/ 247 h 321"/>
              <a:gd name="T26" fmla="*/ 413 w 413"/>
              <a:gd name="T27" fmla="*/ 115 h 321"/>
              <a:gd name="T28" fmla="*/ 339 w 413"/>
              <a:gd name="T29" fmla="*/ 41 h 321"/>
              <a:gd name="T30" fmla="*/ 81 w 413"/>
              <a:gd name="T31" fmla="*/ 56 h 321"/>
              <a:gd name="T32" fmla="*/ 332 w 413"/>
              <a:gd name="T33" fmla="*/ 56 h 321"/>
              <a:gd name="T34" fmla="*/ 332 w 413"/>
              <a:gd name="T35" fmla="*/ 306 h 321"/>
              <a:gd name="T36" fmla="*/ 81 w 413"/>
              <a:gd name="T37" fmla="*/ 306 h 321"/>
              <a:gd name="T38" fmla="*/ 81 w 413"/>
              <a:gd name="T39" fmla="*/ 56 h 321"/>
              <a:gd name="T40" fmla="*/ 147 w 413"/>
              <a:gd name="T41" fmla="*/ 15 h 321"/>
              <a:gd name="T42" fmla="*/ 265 w 413"/>
              <a:gd name="T43" fmla="*/ 15 h 321"/>
              <a:gd name="T44" fmla="*/ 265 w 413"/>
              <a:gd name="T45" fmla="*/ 41 h 321"/>
              <a:gd name="T46" fmla="*/ 147 w 413"/>
              <a:gd name="T47" fmla="*/ 41 h 321"/>
              <a:gd name="T48" fmla="*/ 147 w 413"/>
              <a:gd name="T49" fmla="*/ 15 h 321"/>
              <a:gd name="T50" fmla="*/ 14 w 413"/>
              <a:gd name="T51" fmla="*/ 247 h 321"/>
              <a:gd name="T52" fmla="*/ 14 w 413"/>
              <a:gd name="T53" fmla="*/ 115 h 321"/>
              <a:gd name="T54" fmla="*/ 66 w 413"/>
              <a:gd name="T55" fmla="*/ 56 h 321"/>
              <a:gd name="T56" fmla="*/ 66 w 413"/>
              <a:gd name="T57" fmla="*/ 305 h 321"/>
              <a:gd name="T58" fmla="*/ 14 w 413"/>
              <a:gd name="T59" fmla="*/ 247 h 321"/>
              <a:gd name="T60" fmla="*/ 398 w 413"/>
              <a:gd name="T61" fmla="*/ 247 h 321"/>
              <a:gd name="T62" fmla="*/ 347 w 413"/>
              <a:gd name="T63" fmla="*/ 305 h 321"/>
              <a:gd name="T64" fmla="*/ 347 w 413"/>
              <a:gd name="T65" fmla="*/ 56 h 321"/>
              <a:gd name="T66" fmla="*/ 398 w 413"/>
              <a:gd name="T67" fmla="*/ 115 h 321"/>
              <a:gd name="T68" fmla="*/ 398 w 413"/>
              <a:gd name="T69" fmla="*/ 24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3" h="321">
                <a:moveTo>
                  <a:pt x="339" y="41"/>
                </a:moveTo>
                <a:cubicBezTo>
                  <a:pt x="280" y="41"/>
                  <a:pt x="280" y="41"/>
                  <a:pt x="280" y="41"/>
                </a:cubicBezTo>
                <a:cubicBezTo>
                  <a:pt x="280" y="8"/>
                  <a:pt x="280" y="8"/>
                  <a:pt x="280" y="8"/>
                </a:cubicBezTo>
                <a:cubicBezTo>
                  <a:pt x="280" y="4"/>
                  <a:pt x="277" y="0"/>
                  <a:pt x="273" y="0"/>
                </a:cubicBezTo>
                <a:cubicBezTo>
                  <a:pt x="140" y="0"/>
                  <a:pt x="140" y="0"/>
                  <a:pt x="140" y="0"/>
                </a:cubicBezTo>
                <a:cubicBezTo>
                  <a:pt x="136" y="0"/>
                  <a:pt x="132" y="4"/>
                  <a:pt x="132" y="8"/>
                </a:cubicBezTo>
                <a:cubicBezTo>
                  <a:pt x="132" y="41"/>
                  <a:pt x="132" y="41"/>
                  <a:pt x="132" y="41"/>
                </a:cubicBezTo>
                <a:cubicBezTo>
                  <a:pt x="73" y="41"/>
                  <a:pt x="73" y="41"/>
                  <a:pt x="73" y="41"/>
                </a:cubicBezTo>
                <a:cubicBezTo>
                  <a:pt x="33" y="41"/>
                  <a:pt x="0" y="74"/>
                  <a:pt x="0" y="115"/>
                </a:cubicBezTo>
                <a:cubicBezTo>
                  <a:pt x="0" y="247"/>
                  <a:pt x="0" y="247"/>
                  <a:pt x="0" y="247"/>
                </a:cubicBezTo>
                <a:cubicBezTo>
                  <a:pt x="0" y="288"/>
                  <a:pt x="33" y="321"/>
                  <a:pt x="73" y="321"/>
                </a:cubicBezTo>
                <a:cubicBezTo>
                  <a:pt x="339" y="321"/>
                  <a:pt x="339" y="321"/>
                  <a:pt x="339" y="321"/>
                </a:cubicBezTo>
                <a:cubicBezTo>
                  <a:pt x="380" y="321"/>
                  <a:pt x="413" y="288"/>
                  <a:pt x="413" y="247"/>
                </a:cubicBezTo>
                <a:cubicBezTo>
                  <a:pt x="413" y="115"/>
                  <a:pt x="413" y="115"/>
                  <a:pt x="413" y="115"/>
                </a:cubicBezTo>
                <a:cubicBezTo>
                  <a:pt x="413" y="74"/>
                  <a:pt x="380" y="41"/>
                  <a:pt x="339" y="41"/>
                </a:cubicBezTo>
                <a:close/>
                <a:moveTo>
                  <a:pt x="81" y="56"/>
                </a:moveTo>
                <a:cubicBezTo>
                  <a:pt x="332" y="56"/>
                  <a:pt x="332" y="56"/>
                  <a:pt x="332" y="56"/>
                </a:cubicBezTo>
                <a:cubicBezTo>
                  <a:pt x="332" y="306"/>
                  <a:pt x="332" y="306"/>
                  <a:pt x="332" y="306"/>
                </a:cubicBezTo>
                <a:cubicBezTo>
                  <a:pt x="81" y="306"/>
                  <a:pt x="81" y="306"/>
                  <a:pt x="81" y="306"/>
                </a:cubicBezTo>
                <a:lnTo>
                  <a:pt x="81" y="56"/>
                </a:lnTo>
                <a:close/>
                <a:moveTo>
                  <a:pt x="147" y="15"/>
                </a:moveTo>
                <a:cubicBezTo>
                  <a:pt x="265" y="15"/>
                  <a:pt x="265" y="15"/>
                  <a:pt x="265" y="15"/>
                </a:cubicBezTo>
                <a:cubicBezTo>
                  <a:pt x="265" y="41"/>
                  <a:pt x="265" y="41"/>
                  <a:pt x="265" y="41"/>
                </a:cubicBezTo>
                <a:cubicBezTo>
                  <a:pt x="147" y="41"/>
                  <a:pt x="147" y="41"/>
                  <a:pt x="147" y="41"/>
                </a:cubicBezTo>
                <a:lnTo>
                  <a:pt x="147" y="15"/>
                </a:lnTo>
                <a:close/>
                <a:moveTo>
                  <a:pt x="14" y="247"/>
                </a:moveTo>
                <a:cubicBezTo>
                  <a:pt x="14" y="115"/>
                  <a:pt x="14" y="115"/>
                  <a:pt x="14" y="115"/>
                </a:cubicBezTo>
                <a:cubicBezTo>
                  <a:pt x="14" y="85"/>
                  <a:pt x="37" y="60"/>
                  <a:pt x="66" y="56"/>
                </a:cubicBezTo>
                <a:cubicBezTo>
                  <a:pt x="66" y="305"/>
                  <a:pt x="66" y="305"/>
                  <a:pt x="66" y="305"/>
                </a:cubicBezTo>
                <a:cubicBezTo>
                  <a:pt x="37" y="302"/>
                  <a:pt x="14" y="277"/>
                  <a:pt x="14" y="247"/>
                </a:cubicBezTo>
                <a:close/>
                <a:moveTo>
                  <a:pt x="398" y="247"/>
                </a:moveTo>
                <a:cubicBezTo>
                  <a:pt x="398" y="277"/>
                  <a:pt x="376" y="302"/>
                  <a:pt x="347" y="305"/>
                </a:cubicBezTo>
                <a:cubicBezTo>
                  <a:pt x="347" y="56"/>
                  <a:pt x="347" y="56"/>
                  <a:pt x="347" y="56"/>
                </a:cubicBezTo>
                <a:cubicBezTo>
                  <a:pt x="376" y="60"/>
                  <a:pt x="398" y="85"/>
                  <a:pt x="398" y="115"/>
                </a:cubicBezTo>
                <a:lnTo>
                  <a:pt x="398" y="24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Rectangle 12"/>
          <p:cNvSpPr/>
          <p:nvPr/>
        </p:nvSpPr>
        <p:spPr>
          <a:xfrm>
            <a:off x="2408862" y="2342521"/>
            <a:ext cx="1781033" cy="1015663"/>
          </a:xfrm>
          <a:prstGeom prst="rect">
            <a:avLst/>
          </a:prstGeom>
        </p:spPr>
        <p:txBody>
          <a:bodyPr wrap="square">
            <a:spAutoFit/>
          </a:bodyPr>
          <a:lstStyle/>
          <a:p>
            <a:pPr algn="ctr"/>
            <a:r>
              <a:rPr lang="en-US" sz="2000" dirty="0" smtClean="0">
                <a:solidFill>
                  <a:srgbClr val="FFFFFF"/>
                </a:solidFill>
              </a:rPr>
              <a:t>Create provisioning package </a:t>
            </a:r>
            <a:endParaRPr lang="en-US" sz="2000" dirty="0">
              <a:solidFill>
                <a:srgbClr val="FFFFFF"/>
              </a:solidFill>
            </a:endParaRPr>
          </a:p>
        </p:txBody>
      </p:sp>
      <p:sp>
        <p:nvSpPr>
          <p:cNvPr id="14" name="Rectangle 13"/>
          <p:cNvSpPr/>
          <p:nvPr/>
        </p:nvSpPr>
        <p:spPr>
          <a:xfrm>
            <a:off x="5133866" y="2342521"/>
            <a:ext cx="1781032" cy="1015663"/>
          </a:xfrm>
          <a:prstGeom prst="rect">
            <a:avLst/>
          </a:prstGeom>
        </p:spPr>
        <p:txBody>
          <a:bodyPr wrap="square">
            <a:spAutoFit/>
          </a:bodyPr>
          <a:lstStyle/>
          <a:p>
            <a:pPr algn="ctr"/>
            <a:r>
              <a:rPr lang="en-US" sz="2000" dirty="0" smtClean="0">
                <a:solidFill>
                  <a:srgbClr val="FFFFFF"/>
                </a:solidFill>
              </a:rPr>
              <a:t> Transfer </a:t>
            </a:r>
          </a:p>
          <a:p>
            <a:pPr algn="ctr"/>
            <a:r>
              <a:rPr lang="en-US" sz="2000" dirty="0" smtClean="0">
                <a:solidFill>
                  <a:srgbClr val="FFFFFF"/>
                </a:solidFill>
              </a:rPr>
              <a:t>or load on client</a:t>
            </a:r>
            <a:endParaRPr lang="en-US" sz="2000" dirty="0">
              <a:solidFill>
                <a:srgbClr val="FFFFFF"/>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324" y="3491815"/>
            <a:ext cx="1751222" cy="1384985"/>
          </a:xfrm>
          <a:prstGeom prst="rect">
            <a:avLst/>
          </a:prstGeom>
        </p:spPr>
      </p:pic>
      <p:sp>
        <p:nvSpPr>
          <p:cNvPr id="25" name="Rectangle 24"/>
          <p:cNvSpPr/>
          <p:nvPr/>
        </p:nvSpPr>
        <p:spPr>
          <a:xfrm>
            <a:off x="8124996" y="2342520"/>
            <a:ext cx="1781032" cy="1015663"/>
          </a:xfrm>
          <a:prstGeom prst="rect">
            <a:avLst/>
          </a:prstGeom>
        </p:spPr>
        <p:txBody>
          <a:bodyPr wrap="square">
            <a:spAutoFit/>
          </a:bodyPr>
          <a:lstStyle/>
          <a:p>
            <a:pPr algn="ctr"/>
            <a:r>
              <a:rPr lang="en-US" sz="2000" dirty="0" smtClean="0">
                <a:solidFill>
                  <a:srgbClr val="FFFFFF"/>
                </a:solidFill>
              </a:rPr>
              <a:t> Apply provisioning package</a:t>
            </a:r>
            <a:endParaRPr lang="en-US" sz="2000" dirty="0">
              <a:solidFill>
                <a:srgbClr val="FFFFFF"/>
              </a:solidFill>
            </a:endParaRPr>
          </a:p>
        </p:txBody>
      </p:sp>
      <p:grpSp>
        <p:nvGrpSpPr>
          <p:cNvPr id="5" name="Group 4"/>
          <p:cNvGrpSpPr/>
          <p:nvPr/>
        </p:nvGrpSpPr>
        <p:grpSpPr>
          <a:xfrm>
            <a:off x="8166237" y="3491814"/>
            <a:ext cx="1781014" cy="1384986"/>
            <a:chOff x="1352804" y="3711294"/>
            <a:chExt cx="713673" cy="564421"/>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804" y="3711294"/>
              <a:ext cx="713673" cy="564421"/>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971" y="3809909"/>
              <a:ext cx="202486" cy="184435"/>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0004" y="3832252"/>
              <a:ext cx="130370" cy="162086"/>
            </a:xfrm>
            <a:prstGeom prst="rect">
              <a:avLst/>
            </a:prstGeom>
          </p:spPr>
        </p:pic>
      </p:grpSp>
      <p:grpSp>
        <p:nvGrpSpPr>
          <p:cNvPr id="31" name="Group 59"/>
          <p:cNvGrpSpPr/>
          <p:nvPr/>
        </p:nvGrpSpPr>
        <p:grpSpPr>
          <a:xfrm>
            <a:off x="5370298" y="5669908"/>
            <a:ext cx="1365273" cy="486167"/>
            <a:chOff x="9455795" y="4826002"/>
            <a:chExt cx="674558" cy="228600"/>
          </a:xfrm>
        </p:grpSpPr>
        <p:pic>
          <p:nvPicPr>
            <p:cNvPr id="32" name="Picture 31"/>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contrast="4000"/>
                      </a14:imgEffect>
                    </a14:imgLayer>
                  </a14:imgProps>
                </a:ext>
                <a:ext uri="{28A0092B-C50C-407E-A947-70E740481C1C}">
                  <a14:useLocalDpi xmlns:a14="http://schemas.microsoft.com/office/drawing/2010/main"/>
                </a:ext>
              </a:extLst>
            </a:blip>
            <a:stretch>
              <a:fillRect/>
            </a:stretch>
          </p:blipFill>
          <p:spPr>
            <a:xfrm flipH="1">
              <a:off x="9656350" y="4852519"/>
              <a:ext cx="365760" cy="175566"/>
            </a:xfrm>
            <a:prstGeom prst="rect">
              <a:avLst/>
            </a:prstGeom>
          </p:spPr>
        </p:pic>
        <p:sp>
          <p:nvSpPr>
            <p:cNvPr id="33" name="Round Same Side Corner Rectangle 32"/>
            <p:cNvSpPr/>
            <p:nvPr/>
          </p:nvSpPr>
          <p:spPr>
            <a:xfrm rot="5400000">
              <a:off x="9741733" y="4665982"/>
              <a:ext cx="228600" cy="548640"/>
            </a:xfrm>
            <a:prstGeom prst="round2SameRect">
              <a:avLst>
                <a:gd name="adj1" fmla="val 26135"/>
                <a:gd name="adj2" fmla="val 0"/>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9455795" y="4868349"/>
              <a:ext cx="125918" cy="14390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7" name="Group 6"/>
          <p:cNvGrpSpPr/>
          <p:nvPr/>
        </p:nvGrpSpPr>
        <p:grpSpPr>
          <a:xfrm>
            <a:off x="8332875" y="5669907"/>
            <a:ext cx="1365273" cy="486167"/>
            <a:chOff x="6435803" y="5669907"/>
            <a:chExt cx="1365273" cy="486167"/>
          </a:xfrm>
        </p:grpSpPr>
        <p:grpSp>
          <p:nvGrpSpPr>
            <p:cNvPr id="21" name="Group 59"/>
            <p:cNvGrpSpPr/>
            <p:nvPr/>
          </p:nvGrpSpPr>
          <p:grpSpPr>
            <a:xfrm>
              <a:off x="6435803" y="5669907"/>
              <a:ext cx="1365273" cy="486167"/>
              <a:chOff x="9455795" y="4826002"/>
              <a:chExt cx="674558" cy="228600"/>
            </a:xfrm>
          </p:grpSpPr>
          <p:sp>
            <p:nvSpPr>
              <p:cNvPr id="23" name="Round Same Side Corner Rectangle 22"/>
              <p:cNvSpPr/>
              <p:nvPr/>
            </p:nvSpPr>
            <p:spPr>
              <a:xfrm rot="5400000">
                <a:off x="9741733" y="4665982"/>
                <a:ext cx="228600" cy="548640"/>
              </a:xfrm>
              <a:prstGeom prst="round2SameRect">
                <a:avLst>
                  <a:gd name="adj1" fmla="val 26135"/>
                  <a:gd name="adj2" fmla="val 0"/>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9455795" y="4868349"/>
                <a:ext cx="125918" cy="14390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5552" y="5712653"/>
              <a:ext cx="433251" cy="38802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140" y="5712267"/>
              <a:ext cx="303604" cy="388414"/>
            </a:xfrm>
            <a:prstGeom prst="rect">
              <a:avLst/>
            </a:prstGeom>
          </p:spPr>
        </p:pic>
      </p:grpSp>
      <p:sp>
        <p:nvSpPr>
          <p:cNvPr id="26" name="Freeform 83"/>
          <p:cNvSpPr>
            <a:spLocks noEditPoints="1"/>
          </p:cNvSpPr>
          <p:nvPr/>
        </p:nvSpPr>
        <p:spPr bwMode="auto">
          <a:xfrm>
            <a:off x="2862649" y="5580742"/>
            <a:ext cx="873457" cy="664497"/>
          </a:xfrm>
          <a:custGeom>
            <a:avLst/>
            <a:gdLst>
              <a:gd name="T0" fmla="*/ 339 w 413"/>
              <a:gd name="T1" fmla="*/ 41 h 321"/>
              <a:gd name="T2" fmla="*/ 280 w 413"/>
              <a:gd name="T3" fmla="*/ 41 h 321"/>
              <a:gd name="T4" fmla="*/ 280 w 413"/>
              <a:gd name="T5" fmla="*/ 8 h 321"/>
              <a:gd name="T6" fmla="*/ 273 w 413"/>
              <a:gd name="T7" fmla="*/ 0 h 321"/>
              <a:gd name="T8" fmla="*/ 140 w 413"/>
              <a:gd name="T9" fmla="*/ 0 h 321"/>
              <a:gd name="T10" fmla="*/ 132 w 413"/>
              <a:gd name="T11" fmla="*/ 8 h 321"/>
              <a:gd name="T12" fmla="*/ 132 w 413"/>
              <a:gd name="T13" fmla="*/ 41 h 321"/>
              <a:gd name="T14" fmla="*/ 73 w 413"/>
              <a:gd name="T15" fmla="*/ 41 h 321"/>
              <a:gd name="T16" fmla="*/ 0 w 413"/>
              <a:gd name="T17" fmla="*/ 115 h 321"/>
              <a:gd name="T18" fmla="*/ 0 w 413"/>
              <a:gd name="T19" fmla="*/ 247 h 321"/>
              <a:gd name="T20" fmla="*/ 73 w 413"/>
              <a:gd name="T21" fmla="*/ 321 h 321"/>
              <a:gd name="T22" fmla="*/ 339 w 413"/>
              <a:gd name="T23" fmla="*/ 321 h 321"/>
              <a:gd name="T24" fmla="*/ 413 w 413"/>
              <a:gd name="T25" fmla="*/ 247 h 321"/>
              <a:gd name="T26" fmla="*/ 413 w 413"/>
              <a:gd name="T27" fmla="*/ 115 h 321"/>
              <a:gd name="T28" fmla="*/ 339 w 413"/>
              <a:gd name="T29" fmla="*/ 41 h 321"/>
              <a:gd name="T30" fmla="*/ 81 w 413"/>
              <a:gd name="T31" fmla="*/ 56 h 321"/>
              <a:gd name="T32" fmla="*/ 332 w 413"/>
              <a:gd name="T33" fmla="*/ 56 h 321"/>
              <a:gd name="T34" fmla="*/ 332 w 413"/>
              <a:gd name="T35" fmla="*/ 306 h 321"/>
              <a:gd name="T36" fmla="*/ 81 w 413"/>
              <a:gd name="T37" fmla="*/ 306 h 321"/>
              <a:gd name="T38" fmla="*/ 81 w 413"/>
              <a:gd name="T39" fmla="*/ 56 h 321"/>
              <a:gd name="T40" fmla="*/ 147 w 413"/>
              <a:gd name="T41" fmla="*/ 15 h 321"/>
              <a:gd name="T42" fmla="*/ 265 w 413"/>
              <a:gd name="T43" fmla="*/ 15 h 321"/>
              <a:gd name="T44" fmla="*/ 265 w 413"/>
              <a:gd name="T45" fmla="*/ 41 h 321"/>
              <a:gd name="T46" fmla="*/ 147 w 413"/>
              <a:gd name="T47" fmla="*/ 41 h 321"/>
              <a:gd name="T48" fmla="*/ 147 w 413"/>
              <a:gd name="T49" fmla="*/ 15 h 321"/>
              <a:gd name="T50" fmla="*/ 14 w 413"/>
              <a:gd name="T51" fmla="*/ 247 h 321"/>
              <a:gd name="T52" fmla="*/ 14 w 413"/>
              <a:gd name="T53" fmla="*/ 115 h 321"/>
              <a:gd name="T54" fmla="*/ 66 w 413"/>
              <a:gd name="T55" fmla="*/ 56 h 321"/>
              <a:gd name="T56" fmla="*/ 66 w 413"/>
              <a:gd name="T57" fmla="*/ 305 h 321"/>
              <a:gd name="T58" fmla="*/ 14 w 413"/>
              <a:gd name="T59" fmla="*/ 247 h 321"/>
              <a:gd name="T60" fmla="*/ 398 w 413"/>
              <a:gd name="T61" fmla="*/ 247 h 321"/>
              <a:gd name="T62" fmla="*/ 347 w 413"/>
              <a:gd name="T63" fmla="*/ 305 h 321"/>
              <a:gd name="T64" fmla="*/ 347 w 413"/>
              <a:gd name="T65" fmla="*/ 56 h 321"/>
              <a:gd name="T66" fmla="*/ 398 w 413"/>
              <a:gd name="T67" fmla="*/ 115 h 321"/>
              <a:gd name="T68" fmla="*/ 398 w 413"/>
              <a:gd name="T69" fmla="*/ 24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3" h="321">
                <a:moveTo>
                  <a:pt x="339" y="41"/>
                </a:moveTo>
                <a:cubicBezTo>
                  <a:pt x="280" y="41"/>
                  <a:pt x="280" y="41"/>
                  <a:pt x="280" y="41"/>
                </a:cubicBezTo>
                <a:cubicBezTo>
                  <a:pt x="280" y="8"/>
                  <a:pt x="280" y="8"/>
                  <a:pt x="280" y="8"/>
                </a:cubicBezTo>
                <a:cubicBezTo>
                  <a:pt x="280" y="4"/>
                  <a:pt x="277" y="0"/>
                  <a:pt x="273" y="0"/>
                </a:cubicBezTo>
                <a:cubicBezTo>
                  <a:pt x="140" y="0"/>
                  <a:pt x="140" y="0"/>
                  <a:pt x="140" y="0"/>
                </a:cubicBezTo>
                <a:cubicBezTo>
                  <a:pt x="136" y="0"/>
                  <a:pt x="132" y="4"/>
                  <a:pt x="132" y="8"/>
                </a:cubicBezTo>
                <a:cubicBezTo>
                  <a:pt x="132" y="41"/>
                  <a:pt x="132" y="41"/>
                  <a:pt x="132" y="41"/>
                </a:cubicBezTo>
                <a:cubicBezTo>
                  <a:pt x="73" y="41"/>
                  <a:pt x="73" y="41"/>
                  <a:pt x="73" y="41"/>
                </a:cubicBezTo>
                <a:cubicBezTo>
                  <a:pt x="33" y="41"/>
                  <a:pt x="0" y="74"/>
                  <a:pt x="0" y="115"/>
                </a:cubicBezTo>
                <a:cubicBezTo>
                  <a:pt x="0" y="247"/>
                  <a:pt x="0" y="247"/>
                  <a:pt x="0" y="247"/>
                </a:cubicBezTo>
                <a:cubicBezTo>
                  <a:pt x="0" y="288"/>
                  <a:pt x="33" y="321"/>
                  <a:pt x="73" y="321"/>
                </a:cubicBezTo>
                <a:cubicBezTo>
                  <a:pt x="339" y="321"/>
                  <a:pt x="339" y="321"/>
                  <a:pt x="339" y="321"/>
                </a:cubicBezTo>
                <a:cubicBezTo>
                  <a:pt x="380" y="321"/>
                  <a:pt x="413" y="288"/>
                  <a:pt x="413" y="247"/>
                </a:cubicBezTo>
                <a:cubicBezTo>
                  <a:pt x="413" y="115"/>
                  <a:pt x="413" y="115"/>
                  <a:pt x="413" y="115"/>
                </a:cubicBezTo>
                <a:cubicBezTo>
                  <a:pt x="413" y="74"/>
                  <a:pt x="380" y="41"/>
                  <a:pt x="339" y="41"/>
                </a:cubicBezTo>
                <a:close/>
                <a:moveTo>
                  <a:pt x="81" y="56"/>
                </a:moveTo>
                <a:cubicBezTo>
                  <a:pt x="332" y="56"/>
                  <a:pt x="332" y="56"/>
                  <a:pt x="332" y="56"/>
                </a:cubicBezTo>
                <a:cubicBezTo>
                  <a:pt x="332" y="306"/>
                  <a:pt x="332" y="306"/>
                  <a:pt x="332" y="306"/>
                </a:cubicBezTo>
                <a:cubicBezTo>
                  <a:pt x="81" y="306"/>
                  <a:pt x="81" y="306"/>
                  <a:pt x="81" y="306"/>
                </a:cubicBezTo>
                <a:lnTo>
                  <a:pt x="81" y="56"/>
                </a:lnTo>
                <a:close/>
                <a:moveTo>
                  <a:pt x="147" y="15"/>
                </a:moveTo>
                <a:cubicBezTo>
                  <a:pt x="265" y="15"/>
                  <a:pt x="265" y="15"/>
                  <a:pt x="265" y="15"/>
                </a:cubicBezTo>
                <a:cubicBezTo>
                  <a:pt x="265" y="41"/>
                  <a:pt x="265" y="41"/>
                  <a:pt x="265" y="41"/>
                </a:cubicBezTo>
                <a:cubicBezTo>
                  <a:pt x="147" y="41"/>
                  <a:pt x="147" y="41"/>
                  <a:pt x="147" y="41"/>
                </a:cubicBezTo>
                <a:lnTo>
                  <a:pt x="147" y="15"/>
                </a:lnTo>
                <a:close/>
                <a:moveTo>
                  <a:pt x="14" y="247"/>
                </a:moveTo>
                <a:cubicBezTo>
                  <a:pt x="14" y="115"/>
                  <a:pt x="14" y="115"/>
                  <a:pt x="14" y="115"/>
                </a:cubicBezTo>
                <a:cubicBezTo>
                  <a:pt x="14" y="85"/>
                  <a:pt x="37" y="60"/>
                  <a:pt x="66" y="56"/>
                </a:cubicBezTo>
                <a:cubicBezTo>
                  <a:pt x="66" y="305"/>
                  <a:pt x="66" y="305"/>
                  <a:pt x="66" y="305"/>
                </a:cubicBezTo>
                <a:cubicBezTo>
                  <a:pt x="37" y="302"/>
                  <a:pt x="14" y="277"/>
                  <a:pt x="14" y="247"/>
                </a:cubicBezTo>
                <a:close/>
                <a:moveTo>
                  <a:pt x="398" y="247"/>
                </a:moveTo>
                <a:cubicBezTo>
                  <a:pt x="398" y="277"/>
                  <a:pt x="376" y="302"/>
                  <a:pt x="347" y="305"/>
                </a:cubicBezTo>
                <a:cubicBezTo>
                  <a:pt x="347" y="56"/>
                  <a:pt x="347" y="56"/>
                  <a:pt x="347" y="56"/>
                </a:cubicBezTo>
                <a:cubicBezTo>
                  <a:pt x="376" y="60"/>
                  <a:pt x="398" y="85"/>
                  <a:pt x="398" y="115"/>
                </a:cubicBezTo>
                <a:lnTo>
                  <a:pt x="398" y="24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Rectangle 26"/>
          <p:cNvSpPr/>
          <p:nvPr/>
        </p:nvSpPr>
        <p:spPr>
          <a:xfrm>
            <a:off x="531812" y="4953000"/>
            <a:ext cx="9262281" cy="461665"/>
          </a:xfrm>
          <a:prstGeom prst="rect">
            <a:avLst/>
          </a:prstGeom>
        </p:spPr>
        <p:txBody>
          <a:bodyPr wrap="square">
            <a:spAutoFit/>
          </a:bodyPr>
          <a:lstStyle/>
          <a:p>
            <a:r>
              <a:rPr lang="en-US" sz="2400" dirty="0" smtClean="0">
                <a:solidFill>
                  <a:srgbClr val="FFFFFF"/>
                </a:solidFill>
              </a:rPr>
              <a:t>Works with Windows To Go</a:t>
            </a:r>
            <a:endParaRPr lang="en-US" sz="2400" dirty="0">
              <a:solidFill>
                <a:srgbClr val="FFFFFF"/>
              </a:solidFill>
            </a:endParaRPr>
          </a:p>
        </p:txBody>
      </p:sp>
    </p:spTree>
    <p:extLst>
      <p:ext uri="{BB962C8B-B14F-4D97-AF65-F5344CB8AC3E}">
        <p14:creationId xmlns:p14="http://schemas.microsoft.com/office/powerpoint/2010/main" val="1048091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500"/>
                            </p:stCondLst>
                            <p:childTnLst>
                              <p:par>
                                <p:cTn id="22" presetID="42" presetClass="path" presetSubtype="0" accel="50000" decel="50000" fill="hold" grpId="1" nodeType="afterEffect">
                                  <p:stCondLst>
                                    <p:cond delay="0"/>
                                  </p:stCondLst>
                                  <p:childTnLst>
                                    <p:animMotion origin="layout" path="M 1.11241E-6 2.28492E-6 L 0.22509 0.00162 " pathEditMode="relative" rAng="0" ptsTypes="AA">
                                      <p:cBhvr>
                                        <p:cTn id="23" dur="2000" fill="hold"/>
                                        <p:tgtEl>
                                          <p:spTgt spid="9"/>
                                        </p:tgtEl>
                                        <p:attrNameLst>
                                          <p:attrName>ppt_x</p:attrName>
                                          <p:attrName>ppt_y</p:attrName>
                                        </p:attrNameLst>
                                      </p:cBhvr>
                                      <p:rCtr x="11254" y="69"/>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1.11241E-6 2.28492E-6 L 0.22509 0.00162 " pathEditMode="relative" rAng="0" ptsTypes="AA">
                                      <p:cBhvr>
                                        <p:cTn id="50" dur="2000" fill="hold"/>
                                        <p:tgtEl>
                                          <p:spTgt spid="26"/>
                                        </p:tgtEl>
                                        <p:attrNameLst>
                                          <p:attrName>ppt_x</p:attrName>
                                          <p:attrName>ppt_y</p:attrName>
                                        </p:attrNameLst>
                                      </p:cBhvr>
                                      <p:rCtr x="11254" y="69"/>
                                    </p:animMotion>
                                  </p:childTnLst>
                                </p:cTn>
                              </p:par>
                            </p:childTnLst>
                          </p:cTn>
                        </p:par>
                        <p:par>
                          <p:cTn id="51" fill="hold">
                            <p:stCondLst>
                              <p:cond delay="2000"/>
                            </p:stCondLst>
                            <p:childTnLst>
                              <p:par>
                                <p:cTn id="52" presetID="10" presetClass="exit" presetSubtype="0" fill="hold" grpId="2" nodeType="afterEffect">
                                  <p:stCondLst>
                                    <p:cond delay="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P spid="14" grpId="0"/>
      <p:bldP spid="25" grpId="0"/>
      <p:bldP spid="26" grpId="0" animBg="1"/>
      <p:bldP spid="26" grpId="1" animBg="1"/>
      <p:bldP spid="26" grpId="2"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Customer Quote</a:t>
            </a:r>
            <a:endParaRPr lang="en-US" dirty="0"/>
          </a:p>
        </p:txBody>
      </p:sp>
      <p:sp>
        <p:nvSpPr>
          <p:cNvPr id="4" name="Title 3"/>
          <p:cNvSpPr>
            <a:spLocks noGrp="1"/>
          </p:cNvSpPr>
          <p:nvPr>
            <p:ph type="ctrTitle"/>
          </p:nvPr>
        </p:nvSpPr>
        <p:spPr>
          <a:xfrm>
            <a:off x="4179052" y="3505706"/>
            <a:ext cx="6610546" cy="1523494"/>
          </a:xfrm>
        </p:spPr>
        <p:txBody>
          <a:bodyPr/>
          <a:lstStyle/>
          <a:p>
            <a:r>
              <a:rPr lang="en-US" sz="2400" dirty="0" smtClean="0"/>
              <a:t>“Very excited about this feature to </a:t>
            </a:r>
            <a:r>
              <a:rPr lang="en-US" sz="2400" dirty="0"/>
              <a:t>get </a:t>
            </a:r>
            <a:r>
              <a:rPr lang="en-US" sz="2400" dirty="0" smtClean="0"/>
              <a:t>currently unmanaged devices at kiosks to become </a:t>
            </a:r>
            <a:r>
              <a:rPr lang="en-US" sz="2400" dirty="0"/>
              <a:t>manageable again. Right now </a:t>
            </a:r>
            <a:r>
              <a:rPr lang="en-US" sz="2400" dirty="0" smtClean="0"/>
              <a:t>we don’t have </a:t>
            </a:r>
            <a:r>
              <a:rPr lang="en-US" sz="2400" dirty="0"/>
              <a:t>a solution</a:t>
            </a:r>
            <a:r>
              <a:rPr lang="en-US" sz="2400" dirty="0" smtClean="0"/>
              <a:t>.” - Expedia</a:t>
            </a:r>
            <a:endParaRPr lang="en-US" sz="2400" dirty="0"/>
          </a:p>
        </p:txBody>
      </p:sp>
    </p:spTree>
    <p:extLst>
      <p:ext uri="{BB962C8B-B14F-4D97-AF65-F5344CB8AC3E}">
        <p14:creationId xmlns:p14="http://schemas.microsoft.com/office/powerpoint/2010/main" val="336645157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dirty="0" smtClean="0"/>
          </a:p>
          <a:p>
            <a:r>
              <a:rPr lang="en-US" dirty="0" smtClean="0"/>
              <a:t>Multisite </a:t>
            </a:r>
            <a:r>
              <a:rPr lang="en-US" dirty="0"/>
              <a:t>Deployment</a:t>
            </a:r>
          </a:p>
          <a:p>
            <a:endParaRPr lang="en-US" dirty="0"/>
          </a:p>
        </p:txBody>
      </p:sp>
      <p:sp>
        <p:nvSpPr>
          <p:cNvPr id="4" name="Subtitle 3"/>
          <p:cNvSpPr>
            <a:spLocks noGrp="1"/>
          </p:cNvSpPr>
          <p:nvPr>
            <p:ph type="subTitle" idx="1"/>
          </p:nvPr>
        </p:nvSpPr>
        <p:spPr>
          <a:xfrm>
            <a:off x="4179053" y="3348335"/>
            <a:ext cx="6610546" cy="461665"/>
          </a:xfrm>
        </p:spPr>
        <p:txBody>
          <a:bodyPr/>
          <a:lstStyle/>
          <a:p>
            <a:pPr marL="285750" indent="-285750">
              <a:buFont typeface="Arial" pitchFamily="34" charset="0"/>
              <a:buChar char="•"/>
            </a:pPr>
            <a:r>
              <a:rPr lang="en-US" sz="3200" dirty="0"/>
              <a:t>Client connects automatically to nearest entry point</a:t>
            </a:r>
          </a:p>
          <a:p>
            <a:pPr marL="285750" indent="-285750">
              <a:buFont typeface="Arial" pitchFamily="34" charset="0"/>
              <a:buChar char="•"/>
            </a:pPr>
            <a:r>
              <a:rPr lang="en-US" sz="3200" dirty="0" smtClean="0"/>
              <a:t>Integrated </a:t>
            </a:r>
            <a:r>
              <a:rPr lang="en-US" sz="3200" dirty="0"/>
              <a:t>configuration </a:t>
            </a:r>
            <a:r>
              <a:rPr lang="en-US" sz="3200" dirty="0" smtClean="0"/>
              <a:t>management across global sites</a:t>
            </a:r>
            <a:endParaRPr lang="en-US" sz="3200" dirty="0"/>
          </a:p>
          <a:p>
            <a:endParaRPr lang="en-US" dirty="0"/>
          </a:p>
          <a:p>
            <a:endParaRPr lang="en-US" dirty="0"/>
          </a:p>
        </p:txBody>
      </p:sp>
    </p:spTree>
    <p:extLst>
      <p:ext uri="{BB962C8B-B14F-4D97-AF65-F5344CB8AC3E}">
        <p14:creationId xmlns:p14="http://schemas.microsoft.com/office/powerpoint/2010/main" val="326598087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Multisite Client </a:t>
            </a:r>
            <a:r>
              <a:rPr lang="en-US" dirty="0"/>
              <a:t>S</a:t>
            </a:r>
            <a:r>
              <a:rPr lang="en-US" dirty="0" smtClean="0"/>
              <a:t>ite </a:t>
            </a:r>
            <a:r>
              <a:rPr lang="en-US" dirty="0"/>
              <a:t>S</a:t>
            </a:r>
            <a:r>
              <a:rPr lang="en-US" dirty="0" smtClean="0"/>
              <a:t>election</a:t>
            </a:r>
            <a:endParaRPr lang="en-US" dirty="0"/>
          </a:p>
        </p:txBody>
      </p:sp>
      <p:sp>
        <p:nvSpPr>
          <p:cNvPr id="2" name="Content Placeholder 1"/>
          <p:cNvSpPr>
            <a:spLocks noGrp="1"/>
          </p:cNvSpPr>
          <p:nvPr>
            <p:ph sz="half" idx="16"/>
          </p:nvPr>
        </p:nvSpPr>
        <p:spPr>
          <a:xfrm>
            <a:off x="5419329" y="1295400"/>
            <a:ext cx="6789679" cy="4530384"/>
          </a:xfrm>
        </p:spPr>
        <p:txBody>
          <a:bodyPr/>
          <a:lstStyle/>
          <a:p>
            <a:pPr lvl="0"/>
            <a:r>
              <a:rPr lang="en-US" sz="3600" dirty="0" smtClean="0">
                <a:solidFill>
                  <a:schemeClr val="tx1"/>
                </a:solidFill>
              </a:rPr>
              <a:t>Automatic closest entry point selection for Windows 8 clients</a:t>
            </a:r>
          </a:p>
          <a:p>
            <a:pPr lvl="1"/>
            <a:r>
              <a:rPr lang="en-US" sz="3200" dirty="0" smtClean="0">
                <a:solidFill>
                  <a:schemeClr val="tx1"/>
                </a:solidFill>
              </a:rPr>
              <a:t>Probe-based mechanism</a:t>
            </a:r>
          </a:p>
          <a:p>
            <a:pPr lvl="1"/>
            <a:r>
              <a:rPr lang="en-US" sz="3200" dirty="0" smtClean="0">
                <a:solidFill>
                  <a:schemeClr val="tx1"/>
                </a:solidFill>
              </a:rPr>
              <a:t>Windows 7 clients fixed to single entry point</a:t>
            </a:r>
          </a:p>
          <a:p>
            <a:pPr lvl="0"/>
            <a:r>
              <a:rPr lang="en-US" sz="3600" dirty="0" smtClean="0">
                <a:solidFill>
                  <a:schemeClr val="tx1"/>
                </a:solidFill>
              </a:rPr>
              <a:t>Support for GSLB based entry point detection</a:t>
            </a:r>
          </a:p>
          <a:p>
            <a:pPr lvl="0"/>
            <a:endParaRPr lang="en-US" sz="3600" dirty="0">
              <a:solidFill>
                <a:schemeClr val="tx1"/>
              </a:solidFill>
            </a:endParaRPr>
          </a:p>
        </p:txBody>
      </p:sp>
      <p:sp>
        <p:nvSpPr>
          <p:cNvPr id="332" name="Oval 331"/>
          <p:cNvSpPr/>
          <p:nvPr/>
        </p:nvSpPr>
        <p:spPr bwMode="auto">
          <a:xfrm>
            <a:off x="-1811116" y="1892485"/>
            <a:ext cx="3243757" cy="389552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333" name="Group 332"/>
          <p:cNvGrpSpPr/>
          <p:nvPr/>
        </p:nvGrpSpPr>
        <p:grpSpPr>
          <a:xfrm>
            <a:off x="4044750" y="1426532"/>
            <a:ext cx="872510" cy="653669"/>
            <a:chOff x="1692873" y="5004148"/>
            <a:chExt cx="1536100" cy="1015653"/>
          </a:xfrm>
        </p:grpSpPr>
        <p:grpSp>
          <p:nvGrpSpPr>
            <p:cNvPr id="334" name="Group 47"/>
            <p:cNvGrpSpPr/>
            <p:nvPr/>
          </p:nvGrpSpPr>
          <p:grpSpPr>
            <a:xfrm>
              <a:off x="1692873" y="5004148"/>
              <a:ext cx="1536100" cy="1015653"/>
              <a:chOff x="6920044" y="4598173"/>
              <a:chExt cx="1498088" cy="1015653"/>
            </a:xfrm>
          </p:grpSpPr>
          <p:pic>
            <p:nvPicPr>
              <p:cNvPr id="338" name="Picture 3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339" name="Rounded Rectangle 338"/>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35" name="Picture 3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336" name="Picture 3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337" name="Rounded Rectangular Callout 336"/>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grpSp>
        <p:nvGrpSpPr>
          <p:cNvPr id="340" name="Group 339"/>
          <p:cNvGrpSpPr/>
          <p:nvPr/>
        </p:nvGrpSpPr>
        <p:grpSpPr>
          <a:xfrm>
            <a:off x="1146990" y="3129279"/>
            <a:ext cx="838201" cy="340035"/>
            <a:chOff x="6551611" y="914400"/>
            <a:chExt cx="1481251" cy="797235"/>
          </a:xfrm>
        </p:grpSpPr>
        <p:grpSp>
          <p:nvGrpSpPr>
            <p:cNvPr id="341" name="Group 340"/>
            <p:cNvGrpSpPr/>
            <p:nvPr/>
          </p:nvGrpSpPr>
          <p:grpSpPr>
            <a:xfrm>
              <a:off x="6551611" y="914400"/>
              <a:ext cx="1481251" cy="797235"/>
              <a:chOff x="4799012" y="4876799"/>
              <a:chExt cx="609600" cy="304801"/>
            </a:xfrm>
          </p:grpSpPr>
          <p:sp>
            <p:nvSpPr>
              <p:cNvPr id="344" name="Rounded Rectangle 343"/>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45" name="Rectangle 344"/>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46" name="Rectangle 345"/>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47" name="Rectangle 346"/>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48" name="Rectangle 347"/>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42" name="Rectangle 341"/>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43" name="Rectangle 342"/>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grpSp>
        <p:nvGrpSpPr>
          <p:cNvPr id="349" name="Group 348"/>
          <p:cNvGrpSpPr/>
          <p:nvPr/>
        </p:nvGrpSpPr>
        <p:grpSpPr>
          <a:xfrm>
            <a:off x="-76201" y="1790651"/>
            <a:ext cx="838201" cy="340035"/>
            <a:chOff x="6551611" y="914400"/>
            <a:chExt cx="1481251" cy="797235"/>
          </a:xfrm>
        </p:grpSpPr>
        <p:grpSp>
          <p:nvGrpSpPr>
            <p:cNvPr id="350" name="Group 349"/>
            <p:cNvGrpSpPr/>
            <p:nvPr/>
          </p:nvGrpSpPr>
          <p:grpSpPr>
            <a:xfrm>
              <a:off x="6551611" y="914400"/>
              <a:ext cx="1481251" cy="797235"/>
              <a:chOff x="4799012" y="4876799"/>
              <a:chExt cx="609600" cy="304801"/>
            </a:xfrm>
          </p:grpSpPr>
          <p:sp>
            <p:nvSpPr>
              <p:cNvPr id="353" name="Rounded Rectangle 352"/>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54" name="Rectangle 353"/>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55" name="Rectangle 354"/>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56" name="Rectangle 355"/>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57" name="Rectangle 356"/>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51" name="Rectangle 350"/>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52" name="Rectangle 351"/>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grpSp>
        <p:nvGrpSpPr>
          <p:cNvPr id="375" name="Group 374"/>
          <p:cNvGrpSpPr/>
          <p:nvPr/>
        </p:nvGrpSpPr>
        <p:grpSpPr>
          <a:xfrm>
            <a:off x="300424" y="5462424"/>
            <a:ext cx="838201" cy="340035"/>
            <a:chOff x="6551611" y="914400"/>
            <a:chExt cx="1481251" cy="797235"/>
          </a:xfrm>
        </p:grpSpPr>
        <p:grpSp>
          <p:nvGrpSpPr>
            <p:cNvPr id="376" name="Group 375"/>
            <p:cNvGrpSpPr/>
            <p:nvPr/>
          </p:nvGrpSpPr>
          <p:grpSpPr>
            <a:xfrm>
              <a:off x="6551611" y="914400"/>
              <a:ext cx="1481251" cy="797235"/>
              <a:chOff x="4799012" y="4876799"/>
              <a:chExt cx="609600" cy="304801"/>
            </a:xfrm>
          </p:grpSpPr>
          <p:sp>
            <p:nvSpPr>
              <p:cNvPr id="379" name="Rounded Rectangle 378"/>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80" name="Rectangle 379"/>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81" name="Rectangle 380"/>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82" name="Rectangle 381"/>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83" name="Rectangle 382"/>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77" name="Rectangle 376"/>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78" name="Rectangle 377"/>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cxnSp>
        <p:nvCxnSpPr>
          <p:cNvPr id="384" name="Straight Arrow Connector 383"/>
          <p:cNvCxnSpPr/>
          <p:nvPr/>
        </p:nvCxnSpPr>
        <p:spPr>
          <a:xfrm flipH="1" flipV="1">
            <a:off x="864719" y="1947975"/>
            <a:ext cx="3019894" cy="182711"/>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7" name="Straight Arrow Connector 386"/>
          <p:cNvCxnSpPr/>
          <p:nvPr/>
        </p:nvCxnSpPr>
        <p:spPr>
          <a:xfrm flipH="1">
            <a:off x="1942716" y="2130686"/>
            <a:ext cx="1941897" cy="841114"/>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9" name="Straight Arrow Connector 388"/>
          <p:cNvCxnSpPr/>
          <p:nvPr/>
        </p:nvCxnSpPr>
        <p:spPr>
          <a:xfrm flipH="1">
            <a:off x="1280140" y="2130686"/>
            <a:ext cx="2604472" cy="3372825"/>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212" name="TextBox 3211"/>
          <p:cNvSpPr txBox="1"/>
          <p:nvPr/>
        </p:nvSpPr>
        <p:spPr>
          <a:xfrm>
            <a:off x="989641" y="2011725"/>
            <a:ext cx="1152897" cy="406265"/>
          </a:xfrm>
          <a:prstGeom prst="rect">
            <a:avLst/>
          </a:prstGeom>
          <a:noFill/>
        </p:spPr>
        <p:txBody>
          <a:bodyPr wrap="square" lIns="91440" tIns="91440" rIns="91440" bIns="91440" rtlCol="0">
            <a:spAutoFit/>
          </a:bodyPr>
          <a:lstStyle/>
          <a:p>
            <a:pPr>
              <a:lnSpc>
                <a:spcPct val="90000"/>
              </a:lnSpc>
              <a:spcBef>
                <a:spcPct val="20000"/>
              </a:spcBef>
              <a:buSzPct val="90000"/>
            </a:pPr>
            <a:r>
              <a:rPr lang="en-US" sz="1600" dirty="0">
                <a:solidFill>
                  <a:srgbClr val="FFFFFF">
                    <a:alpha val="99000"/>
                  </a:srgbClr>
                </a:solidFill>
              </a:rPr>
              <a:t>5</a:t>
            </a:r>
            <a:r>
              <a:rPr lang="en-US" sz="1600" dirty="0" smtClean="0">
                <a:solidFill>
                  <a:srgbClr val="FFFFFF">
                    <a:alpha val="99000"/>
                  </a:srgbClr>
                </a:solidFill>
              </a:rPr>
              <a:t>0 </a:t>
            </a:r>
            <a:r>
              <a:rPr lang="en-US" sz="1600" dirty="0" err="1" smtClean="0">
                <a:solidFill>
                  <a:srgbClr val="FFFFFF">
                    <a:alpha val="99000"/>
                  </a:srgbClr>
                </a:solidFill>
              </a:rPr>
              <a:t>ms</a:t>
            </a:r>
            <a:endParaRPr lang="en-US" sz="1600" dirty="0" smtClean="0">
              <a:solidFill>
                <a:srgbClr val="FFFFFF">
                  <a:alpha val="99000"/>
                </a:srgbClr>
              </a:solidFill>
            </a:endParaRPr>
          </a:p>
        </p:txBody>
      </p:sp>
      <p:sp>
        <p:nvSpPr>
          <p:cNvPr id="394" name="TextBox 393"/>
          <p:cNvSpPr txBox="1"/>
          <p:nvPr/>
        </p:nvSpPr>
        <p:spPr>
          <a:xfrm>
            <a:off x="2142538" y="2893031"/>
            <a:ext cx="1152897" cy="406265"/>
          </a:xfrm>
          <a:prstGeom prst="rect">
            <a:avLst/>
          </a:prstGeom>
          <a:noFill/>
        </p:spPr>
        <p:txBody>
          <a:bodyPr wrap="square" lIns="91440" tIns="91440" rIns="91440" bIns="91440" rtlCol="0">
            <a:spAutoFit/>
          </a:bodyPr>
          <a:lstStyle/>
          <a:p>
            <a:pPr>
              <a:lnSpc>
                <a:spcPct val="90000"/>
              </a:lnSpc>
              <a:spcBef>
                <a:spcPct val="20000"/>
              </a:spcBef>
              <a:buSzPct val="90000"/>
            </a:pPr>
            <a:r>
              <a:rPr lang="en-US" sz="1600" dirty="0">
                <a:solidFill>
                  <a:srgbClr val="FFFFFF">
                    <a:alpha val="99000"/>
                  </a:srgbClr>
                </a:solidFill>
              </a:rPr>
              <a:t>2</a:t>
            </a:r>
            <a:r>
              <a:rPr lang="en-US" sz="1600" dirty="0" smtClean="0">
                <a:solidFill>
                  <a:srgbClr val="FFFFFF">
                    <a:alpha val="99000"/>
                  </a:srgbClr>
                </a:solidFill>
              </a:rPr>
              <a:t>0 </a:t>
            </a:r>
            <a:r>
              <a:rPr lang="en-US" sz="1600" dirty="0" err="1" smtClean="0">
                <a:solidFill>
                  <a:srgbClr val="FFFFFF">
                    <a:alpha val="99000"/>
                  </a:srgbClr>
                </a:solidFill>
              </a:rPr>
              <a:t>ms</a:t>
            </a:r>
            <a:endParaRPr lang="en-US" sz="1600" dirty="0" smtClean="0">
              <a:solidFill>
                <a:srgbClr val="FFFFFF">
                  <a:alpha val="99000"/>
                </a:srgbClr>
              </a:solidFill>
            </a:endParaRPr>
          </a:p>
        </p:txBody>
      </p:sp>
      <p:sp>
        <p:nvSpPr>
          <p:cNvPr id="397" name="TextBox 396"/>
          <p:cNvSpPr txBox="1"/>
          <p:nvPr/>
        </p:nvSpPr>
        <p:spPr>
          <a:xfrm>
            <a:off x="1434682" y="5396194"/>
            <a:ext cx="1152897" cy="406265"/>
          </a:xfrm>
          <a:prstGeom prst="rect">
            <a:avLst/>
          </a:prstGeom>
          <a:noFill/>
        </p:spPr>
        <p:txBody>
          <a:bodyPr wrap="square" lIns="91440" tIns="91440" rIns="91440" bIns="91440" rtlCol="0">
            <a:spAutoFit/>
          </a:bodyPr>
          <a:lstStyle/>
          <a:p>
            <a:pPr>
              <a:lnSpc>
                <a:spcPct val="90000"/>
              </a:lnSpc>
              <a:spcBef>
                <a:spcPct val="20000"/>
              </a:spcBef>
              <a:buSzPct val="90000"/>
            </a:pPr>
            <a:r>
              <a:rPr lang="en-US" sz="1600" dirty="0" smtClean="0">
                <a:solidFill>
                  <a:srgbClr val="FFFFFF">
                    <a:alpha val="99000"/>
                  </a:srgbClr>
                </a:solidFill>
              </a:rPr>
              <a:t>150 </a:t>
            </a:r>
            <a:r>
              <a:rPr lang="en-US" sz="1600" dirty="0" err="1" smtClean="0">
                <a:solidFill>
                  <a:srgbClr val="FFFFFF">
                    <a:alpha val="99000"/>
                  </a:srgbClr>
                </a:solidFill>
              </a:rPr>
              <a:t>ms</a:t>
            </a:r>
            <a:endParaRPr lang="en-US" sz="1600" dirty="0" smtClean="0">
              <a:solidFill>
                <a:srgbClr val="FFFFFF">
                  <a:alpha val="99000"/>
                </a:srgbClr>
              </a:solidFill>
            </a:endParaRPr>
          </a:p>
        </p:txBody>
      </p:sp>
    </p:spTree>
    <p:extLst>
      <p:ext uri="{BB962C8B-B14F-4D97-AF65-F5344CB8AC3E}">
        <p14:creationId xmlns:p14="http://schemas.microsoft.com/office/powerpoint/2010/main" val="411300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Configuration and Monitoring Flow</a:t>
            </a:r>
            <a:endParaRPr lang="en-US" dirty="0"/>
          </a:p>
        </p:txBody>
      </p:sp>
      <p:sp>
        <p:nvSpPr>
          <p:cNvPr id="4" name="Text Placeholder 3"/>
          <p:cNvSpPr>
            <a:spLocks noGrp="1"/>
          </p:cNvSpPr>
          <p:nvPr>
            <p:ph type="body" sz="half" idx="2"/>
          </p:nvPr>
        </p:nvSpPr>
        <p:spPr>
          <a:xfrm>
            <a:off x="737004" y="6170437"/>
            <a:ext cx="9547913" cy="304800"/>
          </a:xfrm>
        </p:spPr>
        <p:txBody>
          <a:bodyPr/>
          <a:lstStyle/>
          <a:p>
            <a:endParaRPr lang="en-US"/>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7157" y="1649574"/>
            <a:ext cx="2062973" cy="111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17863" y="1639614"/>
            <a:ext cx="1980026" cy="112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8879" y="1486662"/>
            <a:ext cx="1637631" cy="99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85867" y="2018786"/>
            <a:ext cx="1637631" cy="99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bwMode="auto">
          <a:xfrm>
            <a:off x="3411775" y="2124029"/>
            <a:ext cx="1422030" cy="32196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dirty="0">
              <a:solidFill>
                <a:srgbClr val="FFFFFF"/>
              </a:solidFill>
              <a:latin typeface="Geneva" charset="0"/>
            </a:endParaRPr>
          </a:p>
        </p:txBody>
      </p:sp>
      <p:sp>
        <p:nvSpPr>
          <p:cNvPr id="10" name="Right Arrow 9"/>
          <p:cNvSpPr/>
          <p:nvPr/>
        </p:nvSpPr>
        <p:spPr bwMode="auto">
          <a:xfrm rot="20799956">
            <a:off x="6695583" y="1810692"/>
            <a:ext cx="1713998" cy="32196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11" name="Right Arrow 10"/>
          <p:cNvSpPr/>
          <p:nvPr/>
        </p:nvSpPr>
        <p:spPr bwMode="auto">
          <a:xfrm rot="687647">
            <a:off x="6676748" y="2359948"/>
            <a:ext cx="2335180" cy="32196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19" name="TextBox 18"/>
          <p:cNvSpPr txBox="1"/>
          <p:nvPr/>
        </p:nvSpPr>
        <p:spPr>
          <a:xfrm>
            <a:off x="4742601" y="1217512"/>
            <a:ext cx="2034450" cy="369451"/>
          </a:xfrm>
          <a:prstGeom prst="rect">
            <a:avLst/>
          </a:prstGeom>
          <a:noFill/>
        </p:spPr>
        <p:txBody>
          <a:bodyPr wrap="square" lIns="91559" tIns="45779" rIns="91559" bIns="45779" rtlCol="0">
            <a:spAutoFit/>
          </a:bodyPr>
          <a:lstStyle/>
          <a:p>
            <a:pPr algn="ctr"/>
            <a:r>
              <a:rPr lang="en-US" dirty="0" smtClean="0">
                <a:solidFill>
                  <a:srgbClr val="FFFFFF"/>
                </a:solidFill>
                <a:ea typeface="Segoe UI" pitchFamily="34" charset="0"/>
                <a:cs typeface="Segoe UI" pitchFamily="34" charset="0"/>
              </a:rPr>
              <a:t>PowerShell</a:t>
            </a:r>
            <a:endParaRPr lang="en-US" dirty="0">
              <a:solidFill>
                <a:srgbClr val="FFFFFF"/>
              </a:solidFill>
              <a:ea typeface="Segoe UI" pitchFamily="34" charset="0"/>
              <a:cs typeface="Segoe UI" pitchFamily="34" charset="0"/>
            </a:endParaRPr>
          </a:p>
        </p:txBody>
      </p:sp>
      <p:sp>
        <p:nvSpPr>
          <p:cNvPr id="20" name="TextBox 19"/>
          <p:cNvSpPr txBox="1"/>
          <p:nvPr/>
        </p:nvSpPr>
        <p:spPr>
          <a:xfrm>
            <a:off x="10157388" y="2791743"/>
            <a:ext cx="2240232" cy="323285"/>
          </a:xfrm>
          <a:prstGeom prst="rect">
            <a:avLst/>
          </a:prstGeom>
          <a:noFill/>
        </p:spPr>
        <p:txBody>
          <a:bodyPr wrap="square" lIns="91559" tIns="45779" rIns="91559" bIns="45779" rtlCol="0">
            <a:spAutoFit/>
          </a:bodyPr>
          <a:lstStyle/>
          <a:p>
            <a:pPr algn="ctr"/>
            <a:r>
              <a:rPr lang="en-US" sz="1500" dirty="0">
                <a:solidFill>
                  <a:srgbClr val="FFFFFF"/>
                </a:solidFill>
                <a:ea typeface="Segoe UI" pitchFamily="34" charset="0"/>
                <a:cs typeface="Segoe UI" pitchFamily="34" charset="0"/>
              </a:rPr>
              <a:t>Client GPOs</a:t>
            </a:r>
          </a:p>
        </p:txBody>
      </p:sp>
      <p:sp>
        <p:nvSpPr>
          <p:cNvPr id="21" name="TextBox 20"/>
          <p:cNvSpPr txBox="1"/>
          <p:nvPr/>
        </p:nvSpPr>
        <p:spPr>
          <a:xfrm>
            <a:off x="9869430" y="1649914"/>
            <a:ext cx="2169326" cy="323285"/>
          </a:xfrm>
          <a:prstGeom prst="rect">
            <a:avLst/>
          </a:prstGeom>
          <a:noFill/>
        </p:spPr>
        <p:txBody>
          <a:bodyPr wrap="square" lIns="91559" tIns="45779" rIns="91559" bIns="45779" rtlCol="0">
            <a:spAutoFit/>
          </a:bodyPr>
          <a:lstStyle/>
          <a:p>
            <a:pPr algn="ctr"/>
            <a:r>
              <a:rPr lang="en-US" sz="1500" dirty="0">
                <a:solidFill>
                  <a:srgbClr val="FFFFFF"/>
                </a:solidFill>
                <a:ea typeface="Segoe UI" pitchFamily="34" charset="0"/>
                <a:cs typeface="Segoe UI" pitchFamily="34" charset="0"/>
              </a:rPr>
              <a:t>Server GPOs</a:t>
            </a:r>
          </a:p>
        </p:txBody>
      </p:sp>
      <p:sp>
        <p:nvSpPr>
          <p:cNvPr id="22" name="Right Arrow 21"/>
          <p:cNvSpPr/>
          <p:nvPr/>
        </p:nvSpPr>
        <p:spPr bwMode="auto">
          <a:xfrm rot="9009784">
            <a:off x="1822438" y="3465941"/>
            <a:ext cx="7046882" cy="32196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23" name="Right Arrow 22"/>
          <p:cNvSpPr/>
          <p:nvPr/>
        </p:nvSpPr>
        <p:spPr bwMode="auto">
          <a:xfrm rot="8377349">
            <a:off x="3877320" y="3469817"/>
            <a:ext cx="5198463" cy="32196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24" name="Right Arrow 23"/>
          <p:cNvSpPr/>
          <p:nvPr/>
        </p:nvSpPr>
        <p:spPr bwMode="auto">
          <a:xfrm rot="8026785">
            <a:off x="4793669" y="3427679"/>
            <a:ext cx="4402869" cy="42917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25" name="Right Arrow 24"/>
          <p:cNvSpPr/>
          <p:nvPr/>
        </p:nvSpPr>
        <p:spPr bwMode="auto">
          <a:xfrm rot="5400000">
            <a:off x="9204298" y="4065305"/>
            <a:ext cx="2010104" cy="42917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26" name="Right Arrow 25"/>
          <p:cNvSpPr/>
          <p:nvPr/>
        </p:nvSpPr>
        <p:spPr bwMode="auto">
          <a:xfrm rot="5400000">
            <a:off x="1133347" y="3771129"/>
            <a:ext cx="2118968" cy="429179"/>
          </a:xfrm>
          <a:prstGeom prst="rightArrow">
            <a:avLst/>
          </a:prstGeom>
          <a:solidFill>
            <a:srgbClr val="92D050"/>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27" name="Right Arrow 26"/>
          <p:cNvSpPr/>
          <p:nvPr/>
        </p:nvSpPr>
        <p:spPr bwMode="auto">
          <a:xfrm rot="7156079">
            <a:off x="7611863" y="4001497"/>
            <a:ext cx="2319049" cy="38720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28" name="Right Arrow 27"/>
          <p:cNvSpPr/>
          <p:nvPr/>
        </p:nvSpPr>
        <p:spPr bwMode="auto">
          <a:xfrm rot="7842446">
            <a:off x="6645000" y="3957569"/>
            <a:ext cx="2735313" cy="39850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29" name="Right Arrow 28"/>
          <p:cNvSpPr/>
          <p:nvPr/>
        </p:nvSpPr>
        <p:spPr bwMode="auto">
          <a:xfrm rot="3602703">
            <a:off x="1787402" y="3851559"/>
            <a:ext cx="2625151" cy="429179"/>
          </a:xfrm>
          <a:prstGeom prst="rightArrow">
            <a:avLst/>
          </a:prstGeom>
          <a:solidFill>
            <a:srgbClr val="92D050"/>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30" name="Right Arrow 29"/>
          <p:cNvSpPr/>
          <p:nvPr/>
        </p:nvSpPr>
        <p:spPr bwMode="auto">
          <a:xfrm rot="2907556">
            <a:off x="2579903" y="3840594"/>
            <a:ext cx="2981065" cy="429179"/>
          </a:xfrm>
          <a:prstGeom prst="rightArrow">
            <a:avLst/>
          </a:prstGeom>
          <a:solidFill>
            <a:srgbClr val="92D050"/>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31" name="Right Arrow 30"/>
          <p:cNvSpPr/>
          <p:nvPr/>
        </p:nvSpPr>
        <p:spPr bwMode="auto">
          <a:xfrm rot="6065823">
            <a:off x="8438003" y="4059022"/>
            <a:ext cx="2055779" cy="38720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pic>
        <p:nvPicPr>
          <p:cNvPr id="32" name="Picture 31" descr="C:\Users\llior\AppData\Local\Microsoft\Windows\Temporary Internet Files\Content.IE5\IG73A6MI\MC900056674[1].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474" y="1907671"/>
            <a:ext cx="1203029" cy="76697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bwMode="auto">
          <a:xfrm>
            <a:off x="8159419" y="762000"/>
            <a:ext cx="2550362" cy="2364160"/>
          </a:xfrm>
          <a:prstGeom prst="rect">
            <a:avLst/>
          </a:prstGeom>
          <a:no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defTabSz="915581" eaLnBrk="0" hangingPunct="0"/>
            <a:endParaRPr lang="en-US">
              <a:solidFill>
                <a:srgbClr val="FFFFFF"/>
              </a:solidFill>
              <a:latin typeface="Geneva" charset="0"/>
            </a:endParaRPr>
          </a:p>
        </p:txBody>
      </p:sp>
      <p:sp>
        <p:nvSpPr>
          <p:cNvPr id="34" name="TextBox 33"/>
          <p:cNvSpPr txBox="1"/>
          <p:nvPr/>
        </p:nvSpPr>
        <p:spPr>
          <a:xfrm>
            <a:off x="7348096" y="1184136"/>
            <a:ext cx="2034450" cy="369451"/>
          </a:xfrm>
          <a:prstGeom prst="rect">
            <a:avLst/>
          </a:prstGeom>
          <a:noFill/>
        </p:spPr>
        <p:txBody>
          <a:bodyPr wrap="square" lIns="91559" tIns="45779" rIns="91559" bIns="45779" rtlCol="0">
            <a:spAutoFit/>
          </a:bodyPr>
          <a:lstStyle/>
          <a:p>
            <a:pPr algn="ctr"/>
            <a:r>
              <a:rPr lang="en-US" dirty="0" smtClean="0">
                <a:solidFill>
                  <a:srgbClr val="FFFFFF"/>
                </a:solidFill>
              </a:rPr>
              <a:t>DC’s</a:t>
            </a:r>
            <a:endParaRPr lang="en-US" dirty="0">
              <a:solidFill>
                <a:srgbClr val="FFFFFF"/>
              </a:solidFill>
            </a:endParaRPr>
          </a:p>
        </p:txBody>
      </p:sp>
      <p:sp>
        <p:nvSpPr>
          <p:cNvPr id="35" name="TextBox 34"/>
          <p:cNvSpPr txBox="1"/>
          <p:nvPr/>
        </p:nvSpPr>
        <p:spPr>
          <a:xfrm>
            <a:off x="1190260" y="1194580"/>
            <a:ext cx="2062973" cy="369451"/>
          </a:xfrm>
          <a:prstGeom prst="rect">
            <a:avLst/>
          </a:prstGeom>
          <a:noFill/>
        </p:spPr>
        <p:txBody>
          <a:bodyPr wrap="square" lIns="91559" tIns="45779" rIns="91559" bIns="45779" rtlCol="0">
            <a:spAutoFit/>
          </a:bodyPr>
          <a:lstStyle/>
          <a:p>
            <a:pPr algn="ctr"/>
            <a:r>
              <a:rPr lang="en-US" dirty="0" smtClean="0">
                <a:solidFill>
                  <a:srgbClr val="FFFFFF"/>
                </a:solidFill>
                <a:ea typeface="Segoe UI" pitchFamily="34" charset="0"/>
                <a:cs typeface="Segoe UI" pitchFamily="34" charset="0"/>
              </a:rPr>
              <a:t>Admin UX</a:t>
            </a:r>
            <a:endParaRPr lang="en-US" dirty="0">
              <a:solidFill>
                <a:srgbClr val="FFFFFF"/>
              </a:solidFill>
              <a:ea typeface="Segoe UI" pitchFamily="34" charset="0"/>
              <a:cs typeface="Segoe UI" pitchFamily="34" charset="0"/>
            </a:endParaRPr>
          </a:p>
        </p:txBody>
      </p:sp>
      <p:sp>
        <p:nvSpPr>
          <p:cNvPr id="36" name="Rounded Rectangle 35"/>
          <p:cNvSpPr/>
          <p:nvPr/>
        </p:nvSpPr>
        <p:spPr bwMode="auto">
          <a:xfrm>
            <a:off x="4833804" y="3771048"/>
            <a:ext cx="5641634" cy="582477"/>
          </a:xfrm>
          <a:prstGeom prst="round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algn="ctr" defTabSz="915581" eaLnBrk="0" hangingPunct="0"/>
            <a:r>
              <a:rPr lang="en-US" dirty="0">
                <a:solidFill>
                  <a:srgbClr val="FFFFFF"/>
                </a:solidFill>
                <a:latin typeface="Geneva" charset="0"/>
              </a:rPr>
              <a:t>Configurations</a:t>
            </a:r>
          </a:p>
        </p:txBody>
      </p:sp>
      <p:sp>
        <p:nvSpPr>
          <p:cNvPr id="37" name="Rounded Rectangle 36"/>
          <p:cNvSpPr/>
          <p:nvPr/>
        </p:nvSpPr>
        <p:spPr bwMode="auto">
          <a:xfrm>
            <a:off x="1448019" y="3477398"/>
            <a:ext cx="2951237" cy="582477"/>
          </a:xfrm>
          <a:prstGeom prst="roundRect">
            <a:avLst/>
          </a:prstGeom>
          <a:solidFill>
            <a:srgbClr val="92D050">
              <a:alpha val="71000"/>
            </a:srgbClr>
          </a:solidFill>
          <a:ln w="9525" cap="flat" cmpd="sng" algn="ctr">
            <a:noFill/>
            <a:prstDash val="solid"/>
            <a:round/>
            <a:headEnd type="none" w="med" len="med"/>
            <a:tailEnd type="none" w="med" len="med"/>
          </a:ln>
          <a:effectLst/>
        </p:spPr>
        <p:txBody>
          <a:bodyPr vert="horz" wrap="square" lIns="91559" tIns="45779" rIns="91559" bIns="45779" numCol="1" rtlCol="0" anchor="t" anchorCtr="0" compatLnSpc="1">
            <a:prstTxWarp prst="textNoShape">
              <a:avLst/>
            </a:prstTxWarp>
          </a:bodyPr>
          <a:lstStyle/>
          <a:p>
            <a:pPr algn="ctr" defTabSz="915581" eaLnBrk="0" hangingPunct="0"/>
            <a:r>
              <a:rPr lang="en-US" dirty="0">
                <a:solidFill>
                  <a:srgbClr val="FFFFFF"/>
                </a:solidFill>
                <a:latin typeface="Geneva" charset="0"/>
              </a:rPr>
              <a:t>Monitoring</a:t>
            </a:r>
          </a:p>
        </p:txBody>
      </p:sp>
      <p:sp>
        <p:nvSpPr>
          <p:cNvPr id="38" name="TextBox 37"/>
          <p:cNvSpPr txBox="1"/>
          <p:nvPr/>
        </p:nvSpPr>
        <p:spPr>
          <a:xfrm>
            <a:off x="6354197" y="5286020"/>
            <a:ext cx="930750" cy="323285"/>
          </a:xfrm>
          <a:prstGeom prst="rect">
            <a:avLst/>
          </a:prstGeom>
          <a:noFill/>
        </p:spPr>
        <p:txBody>
          <a:bodyPr wrap="square" lIns="91559" tIns="45779" rIns="91559" bIns="45779" rtlCol="0">
            <a:spAutoFit/>
          </a:bodyPr>
          <a:lstStyle/>
          <a:p>
            <a:r>
              <a:rPr lang="en-US" sz="1500" dirty="0">
                <a:solidFill>
                  <a:srgbClr val="FFFFFF"/>
                </a:solidFill>
                <a:ea typeface="Segoe UI" pitchFamily="34" charset="0"/>
                <a:cs typeface="Segoe UI" pitchFamily="34" charset="0"/>
              </a:rPr>
              <a:t>Win7</a:t>
            </a:r>
          </a:p>
        </p:txBody>
      </p:sp>
      <p:sp>
        <p:nvSpPr>
          <p:cNvPr id="39" name="TextBox 38"/>
          <p:cNvSpPr txBox="1"/>
          <p:nvPr/>
        </p:nvSpPr>
        <p:spPr>
          <a:xfrm>
            <a:off x="7653253" y="5275244"/>
            <a:ext cx="930750" cy="323285"/>
          </a:xfrm>
          <a:prstGeom prst="rect">
            <a:avLst/>
          </a:prstGeom>
          <a:noFill/>
        </p:spPr>
        <p:txBody>
          <a:bodyPr wrap="square" lIns="91559" tIns="45779" rIns="91559" bIns="45779" rtlCol="0">
            <a:spAutoFit/>
          </a:bodyPr>
          <a:lstStyle/>
          <a:p>
            <a:r>
              <a:rPr lang="en-US" sz="1500" dirty="0">
                <a:solidFill>
                  <a:srgbClr val="FFFFFF"/>
                </a:solidFill>
                <a:ea typeface="Segoe UI" pitchFamily="34" charset="0"/>
                <a:cs typeface="Segoe UI" pitchFamily="34" charset="0"/>
              </a:rPr>
              <a:t>Win7</a:t>
            </a:r>
          </a:p>
        </p:txBody>
      </p:sp>
      <p:sp>
        <p:nvSpPr>
          <p:cNvPr id="40" name="TextBox 39"/>
          <p:cNvSpPr txBox="1"/>
          <p:nvPr/>
        </p:nvSpPr>
        <p:spPr>
          <a:xfrm>
            <a:off x="8784839" y="5261996"/>
            <a:ext cx="930750" cy="323285"/>
          </a:xfrm>
          <a:prstGeom prst="rect">
            <a:avLst/>
          </a:prstGeom>
          <a:noFill/>
        </p:spPr>
        <p:txBody>
          <a:bodyPr wrap="square" lIns="91559" tIns="45779" rIns="91559" bIns="45779" rtlCol="0">
            <a:spAutoFit/>
          </a:bodyPr>
          <a:lstStyle/>
          <a:p>
            <a:r>
              <a:rPr lang="en-US" sz="1500" dirty="0">
                <a:solidFill>
                  <a:srgbClr val="FFFFFF"/>
                </a:solidFill>
                <a:ea typeface="Segoe UI" pitchFamily="34" charset="0"/>
                <a:cs typeface="Segoe UI" pitchFamily="34" charset="0"/>
              </a:rPr>
              <a:t>Win8</a:t>
            </a:r>
          </a:p>
        </p:txBody>
      </p:sp>
      <p:sp>
        <p:nvSpPr>
          <p:cNvPr id="41" name="TextBox 40"/>
          <p:cNvSpPr txBox="1"/>
          <p:nvPr/>
        </p:nvSpPr>
        <p:spPr>
          <a:xfrm>
            <a:off x="9991052" y="5286020"/>
            <a:ext cx="930750" cy="323285"/>
          </a:xfrm>
          <a:prstGeom prst="rect">
            <a:avLst/>
          </a:prstGeom>
          <a:noFill/>
        </p:spPr>
        <p:txBody>
          <a:bodyPr wrap="square" lIns="91559" tIns="45779" rIns="91559" bIns="45779" rtlCol="0">
            <a:spAutoFit/>
          </a:bodyPr>
          <a:lstStyle/>
          <a:p>
            <a:r>
              <a:rPr lang="en-US" sz="1500" dirty="0">
                <a:solidFill>
                  <a:srgbClr val="FFFFFF"/>
                </a:solidFill>
                <a:ea typeface="Segoe UI" pitchFamily="34" charset="0"/>
                <a:cs typeface="Segoe UI" pitchFamily="34" charset="0"/>
              </a:rPr>
              <a:t>Win8</a:t>
            </a:r>
          </a:p>
        </p:txBody>
      </p:sp>
      <p:sp>
        <p:nvSpPr>
          <p:cNvPr id="42" name="TextBox 41"/>
          <p:cNvSpPr txBox="1"/>
          <p:nvPr/>
        </p:nvSpPr>
        <p:spPr>
          <a:xfrm>
            <a:off x="2022965" y="6168606"/>
            <a:ext cx="3068227" cy="338689"/>
          </a:xfrm>
          <a:prstGeom prst="rect">
            <a:avLst/>
          </a:prstGeom>
          <a:noFill/>
        </p:spPr>
        <p:txBody>
          <a:bodyPr wrap="square" lIns="91559" tIns="45779" rIns="91559" bIns="45779" rtlCol="0">
            <a:spAutoFit/>
          </a:bodyPr>
          <a:lstStyle/>
          <a:p>
            <a:r>
              <a:rPr lang="en-US" sz="1600" dirty="0">
                <a:solidFill>
                  <a:srgbClr val="FFFFFF"/>
                </a:solidFill>
              </a:rPr>
              <a:t>DA servers (Win8 )</a:t>
            </a:r>
          </a:p>
        </p:txBody>
      </p:sp>
      <p:sp>
        <p:nvSpPr>
          <p:cNvPr id="43" name="TextBox 42"/>
          <p:cNvSpPr txBox="1"/>
          <p:nvPr/>
        </p:nvSpPr>
        <p:spPr>
          <a:xfrm>
            <a:off x="1134735" y="5819109"/>
            <a:ext cx="1154649" cy="369451"/>
          </a:xfrm>
          <a:prstGeom prst="rect">
            <a:avLst/>
          </a:prstGeom>
          <a:noFill/>
        </p:spPr>
        <p:txBody>
          <a:bodyPr wrap="square" lIns="91559" tIns="45779" rIns="91559" bIns="45779" rtlCol="0">
            <a:spAutoFit/>
          </a:bodyPr>
          <a:lstStyle/>
          <a:p>
            <a:r>
              <a:rPr lang="en-US" dirty="0" smtClean="0">
                <a:solidFill>
                  <a:srgbClr val="FFFFFF"/>
                </a:solidFill>
              </a:rPr>
              <a:t>Site A</a:t>
            </a:r>
            <a:endParaRPr lang="en-US" dirty="0">
              <a:solidFill>
                <a:srgbClr val="FFFFFF"/>
              </a:solidFill>
            </a:endParaRPr>
          </a:p>
        </p:txBody>
      </p:sp>
      <p:sp>
        <p:nvSpPr>
          <p:cNvPr id="44" name="TextBox 43"/>
          <p:cNvSpPr txBox="1"/>
          <p:nvPr/>
        </p:nvSpPr>
        <p:spPr>
          <a:xfrm>
            <a:off x="4357479" y="5834020"/>
            <a:ext cx="1154649" cy="369451"/>
          </a:xfrm>
          <a:prstGeom prst="rect">
            <a:avLst/>
          </a:prstGeom>
          <a:noFill/>
        </p:spPr>
        <p:txBody>
          <a:bodyPr wrap="square" lIns="91559" tIns="45779" rIns="91559" bIns="45779" rtlCol="0">
            <a:spAutoFit/>
          </a:bodyPr>
          <a:lstStyle/>
          <a:p>
            <a:r>
              <a:rPr lang="en-US" dirty="0" smtClean="0">
                <a:solidFill>
                  <a:srgbClr val="FFFFFF"/>
                </a:solidFill>
              </a:rPr>
              <a:t>Site B</a:t>
            </a:r>
            <a:endParaRPr lang="en-US" dirty="0">
              <a:solidFill>
                <a:srgbClr val="FFFFFF"/>
              </a:solidFill>
            </a:endParaRPr>
          </a:p>
        </p:txBody>
      </p:sp>
      <p:grpSp>
        <p:nvGrpSpPr>
          <p:cNvPr id="45" name="Group 44"/>
          <p:cNvGrpSpPr/>
          <p:nvPr/>
        </p:nvGrpSpPr>
        <p:grpSpPr>
          <a:xfrm>
            <a:off x="9869430" y="5548970"/>
            <a:ext cx="872510" cy="653669"/>
            <a:chOff x="1692873" y="5004148"/>
            <a:chExt cx="1536100" cy="1015653"/>
          </a:xfrm>
        </p:grpSpPr>
        <p:grpSp>
          <p:nvGrpSpPr>
            <p:cNvPr id="46" name="Group 47"/>
            <p:cNvGrpSpPr/>
            <p:nvPr/>
          </p:nvGrpSpPr>
          <p:grpSpPr>
            <a:xfrm>
              <a:off x="1692873" y="5004148"/>
              <a:ext cx="1536100" cy="1015653"/>
              <a:chOff x="6920044" y="4598173"/>
              <a:chExt cx="1498088" cy="1015653"/>
            </a:xfrm>
          </p:grpSpPr>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51" name="Rounded Rectangle 50"/>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49" name="Rounded Rectangular Callout 48"/>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grpSp>
        <p:nvGrpSpPr>
          <p:cNvPr id="52" name="Group 51"/>
          <p:cNvGrpSpPr/>
          <p:nvPr/>
        </p:nvGrpSpPr>
        <p:grpSpPr>
          <a:xfrm>
            <a:off x="8690487" y="5562927"/>
            <a:ext cx="872510" cy="653669"/>
            <a:chOff x="1692873" y="5004148"/>
            <a:chExt cx="1536100" cy="1015653"/>
          </a:xfrm>
        </p:grpSpPr>
        <p:grpSp>
          <p:nvGrpSpPr>
            <p:cNvPr id="53" name="Group 47"/>
            <p:cNvGrpSpPr/>
            <p:nvPr/>
          </p:nvGrpSpPr>
          <p:grpSpPr>
            <a:xfrm>
              <a:off x="1692873" y="5004148"/>
              <a:ext cx="1536100" cy="1015653"/>
              <a:chOff x="6920044" y="4598173"/>
              <a:chExt cx="1498088" cy="1015653"/>
            </a:xfrm>
          </p:grpSpPr>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58" name="Rounded Rectangle 57"/>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56" name="Rounded Rectangular Callout 55"/>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grpSp>
        <p:nvGrpSpPr>
          <p:cNvPr id="59" name="Group 58"/>
          <p:cNvGrpSpPr/>
          <p:nvPr/>
        </p:nvGrpSpPr>
        <p:grpSpPr>
          <a:xfrm>
            <a:off x="7492811" y="5590866"/>
            <a:ext cx="872510" cy="653669"/>
            <a:chOff x="1692873" y="5004148"/>
            <a:chExt cx="1536100" cy="1015653"/>
          </a:xfrm>
        </p:grpSpPr>
        <p:grpSp>
          <p:nvGrpSpPr>
            <p:cNvPr id="60" name="Group 47"/>
            <p:cNvGrpSpPr/>
            <p:nvPr/>
          </p:nvGrpSpPr>
          <p:grpSpPr>
            <a:xfrm>
              <a:off x="1692873" y="5004148"/>
              <a:ext cx="1536100" cy="1015653"/>
              <a:chOff x="6920044" y="4598173"/>
              <a:chExt cx="1498088" cy="1015653"/>
            </a:xfrm>
          </p:grpSpPr>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65" name="Rounded Rectangle 64"/>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1" name="Picture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63" name="Rounded Rectangular Callout 62"/>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grpSp>
        <p:nvGrpSpPr>
          <p:cNvPr id="66" name="Group 65"/>
          <p:cNvGrpSpPr/>
          <p:nvPr/>
        </p:nvGrpSpPr>
        <p:grpSpPr>
          <a:xfrm>
            <a:off x="6231786" y="5590866"/>
            <a:ext cx="872510" cy="653669"/>
            <a:chOff x="1692873" y="5004148"/>
            <a:chExt cx="1536100" cy="1015653"/>
          </a:xfrm>
        </p:grpSpPr>
        <p:grpSp>
          <p:nvGrpSpPr>
            <p:cNvPr id="67" name="Group 47"/>
            <p:cNvGrpSpPr/>
            <p:nvPr/>
          </p:nvGrpSpPr>
          <p:grpSpPr>
            <a:xfrm>
              <a:off x="1692873" y="5004148"/>
              <a:ext cx="1536100" cy="1015653"/>
              <a:chOff x="6920044" y="4598173"/>
              <a:chExt cx="1498088" cy="1015653"/>
            </a:xfrm>
          </p:grpSpPr>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72" name="Rounded Rectangle 71"/>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70" name="Rounded Rectangular Callout 69"/>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pic>
        <p:nvPicPr>
          <p:cNvPr id="73" name="Picture 72"/>
          <p:cNvPicPr>
            <a:picLocks noChangeAspect="1"/>
          </p:cNvPicPr>
          <p:nvPr/>
        </p:nvPicPr>
        <p:blipFill rotWithShape="1">
          <a:blip r:embed="rId10" cstate="print">
            <a:extLst>
              <a:ext uri="{28A0092B-C50C-407E-A947-70E740481C1C}">
                <a14:useLocalDpi xmlns:a14="http://schemas.microsoft.com/office/drawing/2010/main" val="0"/>
              </a:ext>
            </a:extLst>
          </a:blip>
          <a:srcRect l="67536"/>
          <a:stretch/>
        </p:blipFill>
        <p:spPr>
          <a:xfrm>
            <a:off x="5117279" y="5304272"/>
            <a:ext cx="457200" cy="884288"/>
          </a:xfrm>
          <a:prstGeom prst="rect">
            <a:avLst/>
          </a:prstGeom>
        </p:spPr>
      </p:pic>
      <p:pic>
        <p:nvPicPr>
          <p:cNvPr id="74" name="Picture 73"/>
          <p:cNvPicPr>
            <a:picLocks noChangeAspect="1"/>
          </p:cNvPicPr>
          <p:nvPr/>
        </p:nvPicPr>
        <p:blipFill rotWithShape="1">
          <a:blip r:embed="rId10" cstate="print">
            <a:extLst>
              <a:ext uri="{28A0092B-C50C-407E-A947-70E740481C1C}">
                <a14:useLocalDpi xmlns:a14="http://schemas.microsoft.com/office/drawing/2010/main" val="0"/>
              </a:ext>
            </a:extLst>
          </a:blip>
          <a:srcRect l="67536"/>
          <a:stretch/>
        </p:blipFill>
        <p:spPr>
          <a:xfrm>
            <a:off x="3950849" y="5287836"/>
            <a:ext cx="457200" cy="884288"/>
          </a:xfrm>
          <a:prstGeom prst="rect">
            <a:avLst/>
          </a:prstGeom>
        </p:spPr>
      </p:pic>
      <p:pic>
        <p:nvPicPr>
          <p:cNvPr id="75" name="Picture 74"/>
          <p:cNvPicPr>
            <a:picLocks noChangeAspect="1"/>
          </p:cNvPicPr>
          <p:nvPr/>
        </p:nvPicPr>
        <p:blipFill rotWithShape="1">
          <a:blip r:embed="rId10" cstate="print">
            <a:extLst>
              <a:ext uri="{28A0092B-C50C-407E-A947-70E740481C1C}">
                <a14:useLocalDpi xmlns:a14="http://schemas.microsoft.com/office/drawing/2010/main" val="0"/>
              </a:ext>
            </a:extLst>
          </a:blip>
          <a:srcRect l="67536"/>
          <a:stretch/>
        </p:blipFill>
        <p:spPr>
          <a:xfrm>
            <a:off x="1794365" y="5214794"/>
            <a:ext cx="457200" cy="884288"/>
          </a:xfrm>
          <a:prstGeom prst="rect">
            <a:avLst/>
          </a:prstGeom>
        </p:spPr>
      </p:pic>
    </p:spTree>
    <p:extLst>
      <p:ext uri="{BB962C8B-B14F-4D97-AF65-F5344CB8AC3E}">
        <p14:creationId xmlns:p14="http://schemas.microsoft.com/office/powerpoint/2010/main" val="28602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20" presetID="22" presetClass="entr" presetSubtype="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29" presetID="2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par>
                                <p:cTn id="32" presetID="22" presetClass="entr" presetSubtype="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par>
                                <p:cTn id="35" presetID="22" presetClass="entr" presetSubtype="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38" presetID="22" presetClass="entr" presetSubtype="1"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par>
                                <p:cTn id="56" presetID="1" presetClass="entr" presetSubtype="0" fill="hold" nodeType="withEffect">
                                  <p:stCondLst>
                                    <p:cond delay="0"/>
                                  </p:stCondLst>
                                  <p:childTnLst>
                                    <p:set>
                                      <p:cBhvr>
                                        <p:cTn id="57" dur="1" fill="hold">
                                          <p:stCondLst>
                                            <p:cond delay="0"/>
                                          </p:stCondLst>
                                        </p:cTn>
                                        <p:tgtEl>
                                          <p:spTgt spid="7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74"/>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46"/>
          <p:cNvSpPr>
            <a:spLocks noGrp="1"/>
          </p:cNvSpPr>
          <p:nvPr>
            <p:ph type="body" sz="quarter" idx="10"/>
          </p:nvPr>
        </p:nvSpPr>
        <p:spPr/>
        <p:txBody>
          <a:bodyPr/>
          <a:lstStyle/>
          <a:p>
            <a:r>
              <a:rPr lang="en-US" sz="4000" i="1" dirty="0" smtClean="0"/>
              <a:t/>
            </a:r>
            <a:br>
              <a:rPr lang="en-US" sz="4000" i="1" dirty="0" smtClean="0"/>
            </a:br>
            <a:r>
              <a:rPr lang="en-US" sz="4000" i="1" dirty="0" smtClean="0"/>
              <a:t>Demo</a:t>
            </a:r>
            <a:r>
              <a:rPr lang="en-US" sz="4000" i="1" dirty="0"/>
              <a:t>: </a:t>
            </a:r>
            <a:r>
              <a:rPr lang="en-US" sz="4000" i="1" dirty="0" smtClean="0"/>
              <a:t>Multisite and High Availability</a:t>
            </a:r>
            <a:endParaRPr lang="en-US" sz="4000" i="1" dirty="0"/>
          </a:p>
          <a:p>
            <a:endParaRPr lang="en-US" sz="4000" dirty="0"/>
          </a:p>
        </p:txBody>
      </p:sp>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endParaRPr lang="en-US"/>
          </a:p>
        </p:txBody>
      </p:sp>
      <p:sp>
        <p:nvSpPr>
          <p:cNvPr id="22" name="Text Box 28"/>
          <p:cNvSpPr txBox="1">
            <a:spLocks noChangeArrowheads="1"/>
          </p:cNvSpPr>
          <p:nvPr/>
        </p:nvSpPr>
        <p:spPr bwMode="auto">
          <a:xfrm>
            <a:off x="4829084" y="3843444"/>
            <a:ext cx="1113481" cy="307777"/>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600" dirty="0" smtClean="0">
                <a:solidFill>
                  <a:srgbClr val="FFFFFF"/>
                </a:solidFill>
                <a:latin typeface="Segoe Light"/>
              </a:rPr>
              <a:t>Internet</a:t>
            </a:r>
          </a:p>
        </p:txBody>
      </p:sp>
      <p:sp>
        <p:nvSpPr>
          <p:cNvPr id="23" name="TextBox 22"/>
          <p:cNvSpPr txBox="1"/>
          <p:nvPr/>
        </p:nvSpPr>
        <p:spPr>
          <a:xfrm>
            <a:off x="9877481" y="3885154"/>
            <a:ext cx="935815" cy="292388"/>
          </a:xfrm>
          <a:prstGeom prst="rect">
            <a:avLst/>
          </a:prstGeom>
          <a:noFill/>
        </p:spPr>
        <p:txBody>
          <a:bodyPr wrap="square" rtlCol="0">
            <a:spAutoFit/>
          </a:bodyPr>
          <a:lstStyle/>
          <a:p>
            <a:r>
              <a:rPr lang="en-US" sz="1300" b="1" dirty="0" smtClean="0">
                <a:ln w="1905"/>
                <a:solidFill>
                  <a:srgbClr val="FFFFFF"/>
                </a:solidFill>
                <a:effectLst>
                  <a:innerShdw blurRad="69850" dist="43180" dir="5400000">
                    <a:srgbClr val="000000">
                      <a:alpha val="65000"/>
                    </a:srgbClr>
                  </a:innerShdw>
                </a:effectLst>
              </a:rPr>
              <a:t> DC1</a:t>
            </a:r>
            <a:endParaRPr lang="en-US" sz="1300" b="1" dirty="0">
              <a:ln w="1905"/>
              <a:solidFill>
                <a:srgbClr val="FFFFFF"/>
              </a:solidFill>
              <a:effectLst>
                <a:innerShdw blurRad="69850" dist="43180" dir="5400000">
                  <a:srgbClr val="000000">
                    <a:alpha val="65000"/>
                  </a:srgbClr>
                </a:innerShdw>
              </a:effectLst>
            </a:endParaRPr>
          </a:p>
        </p:txBody>
      </p:sp>
      <p:sp>
        <p:nvSpPr>
          <p:cNvPr id="24" name="Text Box 28"/>
          <p:cNvSpPr txBox="1">
            <a:spLocks noChangeArrowheads="1"/>
          </p:cNvSpPr>
          <p:nvPr/>
        </p:nvSpPr>
        <p:spPr bwMode="auto">
          <a:xfrm>
            <a:off x="8076725" y="5080245"/>
            <a:ext cx="1469143" cy="283154"/>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400" b="1" dirty="0" smtClean="0">
                <a:solidFill>
                  <a:srgbClr val="FFFFFF"/>
                </a:solidFill>
                <a:latin typeface="Segoe Light"/>
              </a:rPr>
              <a:t>EDGE1</a:t>
            </a:r>
          </a:p>
        </p:txBody>
      </p:sp>
      <p:cxnSp>
        <p:nvCxnSpPr>
          <p:cNvPr id="25" name="Straight Arrow Connector 24"/>
          <p:cNvCxnSpPr/>
          <p:nvPr/>
        </p:nvCxnSpPr>
        <p:spPr>
          <a:xfrm flipV="1">
            <a:off x="9225510" y="4290780"/>
            <a:ext cx="209059" cy="476125"/>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rotWithShape="1">
          <a:blip r:embed="rId2" cstate="print">
            <a:extLst>
              <a:ext uri="{28A0092B-C50C-407E-A947-70E740481C1C}">
                <a14:useLocalDpi xmlns:a14="http://schemas.microsoft.com/office/drawing/2010/main" val="0"/>
              </a:ext>
            </a:extLst>
          </a:blip>
          <a:srcRect l="67536"/>
          <a:stretch/>
        </p:blipFill>
        <p:spPr>
          <a:xfrm>
            <a:off x="9434569" y="3387404"/>
            <a:ext cx="457200" cy="884288"/>
          </a:xfrm>
          <a:prstGeom prst="rect">
            <a:avLst/>
          </a:prstGeom>
        </p:spPr>
      </p:pic>
      <p:sp>
        <p:nvSpPr>
          <p:cNvPr id="45" name="Oval 44"/>
          <p:cNvSpPr/>
          <p:nvPr/>
        </p:nvSpPr>
        <p:spPr bwMode="auto">
          <a:xfrm>
            <a:off x="8060878" y="3260933"/>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46" name="Group 45"/>
          <p:cNvGrpSpPr/>
          <p:nvPr/>
        </p:nvGrpSpPr>
        <p:grpSpPr>
          <a:xfrm>
            <a:off x="8247002" y="4661193"/>
            <a:ext cx="838201" cy="340035"/>
            <a:chOff x="6551611" y="914400"/>
            <a:chExt cx="1481251" cy="797235"/>
          </a:xfrm>
        </p:grpSpPr>
        <p:grpSp>
          <p:nvGrpSpPr>
            <p:cNvPr id="48" name="Group 47"/>
            <p:cNvGrpSpPr/>
            <p:nvPr/>
          </p:nvGrpSpPr>
          <p:grpSpPr>
            <a:xfrm>
              <a:off x="6551611" y="914400"/>
              <a:ext cx="1481251" cy="797235"/>
              <a:chOff x="4799012" y="4876799"/>
              <a:chExt cx="609600" cy="304801"/>
            </a:xfrm>
          </p:grpSpPr>
          <p:sp>
            <p:nvSpPr>
              <p:cNvPr id="51" name="Rounded Rectangle 50"/>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2" name="Rectangle 51"/>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3" name="Rectangle 52"/>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4" name="Rectangle 53"/>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5" name="Rectangle 54"/>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49" name="Rectangle 48"/>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0" name="Rectangle 49"/>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56" name="Oval 55"/>
          <p:cNvSpPr/>
          <p:nvPr/>
        </p:nvSpPr>
        <p:spPr bwMode="auto">
          <a:xfrm>
            <a:off x="4273736" y="3228241"/>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57" name="Group 56"/>
          <p:cNvGrpSpPr/>
          <p:nvPr/>
        </p:nvGrpSpPr>
        <p:grpSpPr>
          <a:xfrm>
            <a:off x="5017654" y="4379725"/>
            <a:ext cx="872510" cy="653669"/>
            <a:chOff x="1692873" y="5004148"/>
            <a:chExt cx="1536100" cy="1015653"/>
          </a:xfrm>
        </p:grpSpPr>
        <p:grpSp>
          <p:nvGrpSpPr>
            <p:cNvPr id="58" name="Group 47"/>
            <p:cNvGrpSpPr/>
            <p:nvPr/>
          </p:nvGrpSpPr>
          <p:grpSpPr>
            <a:xfrm>
              <a:off x="1692873" y="5004148"/>
              <a:ext cx="1536100" cy="1015653"/>
              <a:chOff x="6920044" y="4598173"/>
              <a:chExt cx="1498088" cy="1015653"/>
            </a:xfrm>
          </p:grpSpPr>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63" name="Rounded Rectangle 62"/>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61" name="Rounded Rectangular Callout 60"/>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sp>
        <p:nvSpPr>
          <p:cNvPr id="64" name="TextBox 63"/>
          <p:cNvSpPr txBox="1"/>
          <p:nvPr/>
        </p:nvSpPr>
        <p:spPr>
          <a:xfrm>
            <a:off x="10104493" y="4560366"/>
            <a:ext cx="935815" cy="292388"/>
          </a:xfrm>
          <a:prstGeom prst="rect">
            <a:avLst/>
          </a:prstGeom>
          <a:noFill/>
        </p:spPr>
        <p:txBody>
          <a:bodyPr wrap="square" rtlCol="0">
            <a:spAutoFit/>
          </a:bodyPr>
          <a:lstStyle/>
          <a:p>
            <a:r>
              <a:rPr lang="en-US" sz="1300" b="1" dirty="0" smtClean="0">
                <a:ln w="1905"/>
                <a:solidFill>
                  <a:srgbClr val="FFFFFF"/>
                </a:solidFill>
                <a:effectLst>
                  <a:innerShdw blurRad="69850" dist="43180" dir="5400000">
                    <a:srgbClr val="000000">
                      <a:alpha val="65000"/>
                    </a:srgbClr>
                  </a:innerShdw>
                </a:effectLst>
              </a:rPr>
              <a:t> APP1</a:t>
            </a:r>
            <a:endParaRPr lang="en-US" sz="1300" b="1" dirty="0">
              <a:ln w="1905"/>
              <a:solidFill>
                <a:srgbClr val="FFFFFF"/>
              </a:solidFill>
              <a:effectLst>
                <a:innerShdw blurRad="69850" dist="43180" dir="5400000">
                  <a:srgbClr val="000000">
                    <a:alpha val="65000"/>
                  </a:srgbClr>
                </a:innerShdw>
              </a:effectLst>
            </a:endParaRPr>
          </a:p>
        </p:txBody>
      </p:sp>
      <p:pic>
        <p:nvPicPr>
          <p:cNvPr id="65" name="Picture 64"/>
          <p:cNvPicPr>
            <a:picLocks noChangeAspect="1"/>
          </p:cNvPicPr>
          <p:nvPr/>
        </p:nvPicPr>
        <p:blipFill rotWithShape="1">
          <a:blip r:embed="rId2" cstate="print">
            <a:extLst>
              <a:ext uri="{28A0092B-C50C-407E-A947-70E740481C1C}">
                <a14:useLocalDpi xmlns:a14="http://schemas.microsoft.com/office/drawing/2010/main" val="0"/>
              </a:ext>
            </a:extLst>
          </a:blip>
          <a:srcRect l="67536"/>
          <a:stretch/>
        </p:blipFill>
        <p:spPr>
          <a:xfrm>
            <a:off x="9648881" y="4559084"/>
            <a:ext cx="457200" cy="884288"/>
          </a:xfrm>
          <a:prstGeom prst="rect">
            <a:avLst/>
          </a:prstGeom>
        </p:spPr>
      </p:pic>
      <p:cxnSp>
        <p:nvCxnSpPr>
          <p:cNvPr id="66" name="Straight Arrow Connector 65"/>
          <p:cNvCxnSpPr/>
          <p:nvPr/>
        </p:nvCxnSpPr>
        <p:spPr>
          <a:xfrm flipV="1">
            <a:off x="9225510" y="4758695"/>
            <a:ext cx="423371" cy="821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046237" y="4766904"/>
            <a:ext cx="2030488" cy="1"/>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138" y="3180535"/>
            <a:ext cx="7263874" cy="283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38038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ultisite + H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13" y="0"/>
            <a:ext cx="12139612" cy="6858000"/>
          </a:xfrm>
          <a:prstGeom prst="rect">
            <a:avLst/>
          </a:prstGeom>
        </p:spPr>
      </p:pic>
    </p:spTree>
    <p:extLst>
      <p:ext uri="{BB962C8B-B14F-4D97-AF65-F5344CB8AC3E}">
        <p14:creationId xmlns:p14="http://schemas.microsoft.com/office/powerpoint/2010/main" val="185419940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6" name="Content Placeholder 5"/>
          <p:cNvSpPr>
            <a:spLocks noGrp="1"/>
          </p:cNvSpPr>
          <p:nvPr>
            <p:ph idx="1"/>
          </p:nvPr>
        </p:nvSpPr>
        <p:spPr>
          <a:xfrm>
            <a:off x="519112" y="1447799"/>
            <a:ext cx="11149013" cy="4573560"/>
          </a:xfrm>
        </p:spPr>
        <p:txBody>
          <a:bodyPr/>
          <a:lstStyle/>
          <a:p>
            <a:r>
              <a:rPr lang="en-US" dirty="0" smtClean="0"/>
              <a:t>Introduction </a:t>
            </a:r>
            <a:r>
              <a:rPr lang="en-US" dirty="0"/>
              <a:t>to Unified </a:t>
            </a:r>
            <a:r>
              <a:rPr lang="en-US" dirty="0" smtClean="0"/>
              <a:t>Remote Access</a:t>
            </a:r>
            <a:endParaRPr lang="en-US" dirty="0"/>
          </a:p>
          <a:p>
            <a:r>
              <a:rPr lang="en-US" dirty="0"/>
              <a:t>Remote A</a:t>
            </a:r>
            <a:r>
              <a:rPr lang="en-US" dirty="0" smtClean="0"/>
              <a:t>ccess </a:t>
            </a:r>
            <a:r>
              <a:rPr lang="en-US" dirty="0"/>
              <a:t>building </a:t>
            </a:r>
            <a:r>
              <a:rPr lang="en-US" dirty="0" smtClean="0"/>
              <a:t>blocks</a:t>
            </a:r>
            <a:endParaRPr lang="en-US" dirty="0"/>
          </a:p>
          <a:p>
            <a:r>
              <a:rPr lang="en-US" dirty="0" smtClean="0"/>
              <a:t>What’s new in Windows 8 and Windows Server 2012?</a:t>
            </a:r>
          </a:p>
          <a:p>
            <a:pPr lvl="1"/>
            <a:r>
              <a:rPr lang="en-US" dirty="0" smtClean="0"/>
              <a:t>Integrated client experience</a:t>
            </a:r>
          </a:p>
          <a:p>
            <a:pPr lvl="1"/>
            <a:r>
              <a:rPr lang="en-US" dirty="0" smtClean="0"/>
              <a:t>Simplified deployment and flexible management</a:t>
            </a:r>
          </a:p>
          <a:p>
            <a:pPr lvl="1"/>
            <a:r>
              <a:rPr lang="en-US" dirty="0" smtClean="0"/>
              <a:t>Multi-site deployment, high availability, and performance scaling</a:t>
            </a:r>
          </a:p>
          <a:p>
            <a:pPr marL="18"/>
            <a:endParaRPr lang="en-US" b="1" dirty="0"/>
          </a:p>
          <a:p>
            <a:pPr marL="285768" indent="-285750">
              <a:buFont typeface="Arial" pitchFamily="34" charset="0"/>
              <a:buChar char="•"/>
            </a:pPr>
            <a:endParaRPr lang="en-US" b="1" dirty="0"/>
          </a:p>
          <a:p>
            <a:endParaRPr lang="en-US" dirty="0"/>
          </a:p>
        </p:txBody>
      </p:sp>
      <p:sp>
        <p:nvSpPr>
          <p:cNvPr id="4" name="Rectangle 3"/>
          <p:cNvSpPr/>
          <p:nvPr/>
        </p:nvSpPr>
        <p:spPr bwMode="auto">
          <a:xfrm>
            <a:off x="4274323" y="3905140"/>
            <a:ext cx="3657600" cy="914400"/>
          </a:xfrm>
          <a:prstGeom prst="rect">
            <a:avLst/>
          </a:prstGeom>
          <a:noFill/>
          <a:ln w="381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36" tIns="1828800" rIns="91436" bIns="45718" numCol="1" rtlCol="0" anchor="t" anchorCtr="0" compatLnSpc="1">
            <a:prstTxWarp prst="textNoShape">
              <a:avLst/>
            </a:prstTxWarp>
          </a:bodyPr>
          <a:lstStyle/>
          <a:p>
            <a:pPr marL="18"/>
            <a:endParaRPr lang="en-US" sz="1700" b="1" dirty="0" smtClean="0">
              <a:solidFill>
                <a:srgbClr val="FFFFFF"/>
              </a:solidFill>
            </a:endParaRPr>
          </a:p>
          <a:p>
            <a:pPr marL="342918" indent="-342900">
              <a:buFont typeface="Arial" pitchFamily="34" charset="0"/>
              <a:buChar char="•"/>
            </a:pPr>
            <a:endParaRPr lang="en-US" sz="1700" b="1" dirty="0">
              <a:solidFill>
                <a:srgbClr val="FFFFFF"/>
              </a:solidFill>
            </a:endParaRPr>
          </a:p>
          <a:p>
            <a:pPr marL="342918" indent="-342900">
              <a:buFont typeface="Arial" pitchFamily="34" charset="0"/>
              <a:buChar char="•"/>
            </a:pPr>
            <a:endParaRPr lang="en-US" sz="1700" b="1" dirty="0" smtClean="0">
              <a:solidFill>
                <a:srgbClr val="FFFFFF"/>
              </a:solidFill>
            </a:endParaRPr>
          </a:p>
          <a:p>
            <a:pPr marL="342918" indent="-342900">
              <a:buFont typeface="Arial" pitchFamily="34" charset="0"/>
              <a:buChar char="•"/>
            </a:pPr>
            <a:endParaRPr lang="en-US" sz="1700" b="1" dirty="0">
              <a:solidFill>
                <a:srgbClr val="FFFFFF"/>
              </a:solidFill>
            </a:endParaRPr>
          </a:p>
          <a:p>
            <a:pPr marL="342918" indent="-342900">
              <a:buFont typeface="Arial" pitchFamily="34" charset="0"/>
              <a:buChar char="•"/>
            </a:pPr>
            <a:endParaRPr lang="en-US" sz="1700" b="1" dirty="0" smtClean="0">
              <a:solidFill>
                <a:srgbClr val="FFFFFF"/>
              </a:solidFill>
            </a:endParaRPr>
          </a:p>
          <a:p>
            <a:pPr marL="342918" indent="-342900">
              <a:buFont typeface="Arial" pitchFamily="34" charset="0"/>
              <a:buChar char="•"/>
            </a:pPr>
            <a:endParaRPr lang="en-US" sz="1700" b="1" dirty="0">
              <a:solidFill>
                <a:srgbClr val="FFFFFF"/>
              </a:solidFill>
            </a:endParaRPr>
          </a:p>
          <a:p>
            <a:pPr marL="342918" indent="-342900">
              <a:buFont typeface="Arial" pitchFamily="34" charset="0"/>
              <a:buChar char="•"/>
            </a:pPr>
            <a:endParaRPr lang="en-US" sz="1700" b="1" dirty="0" smtClean="0">
              <a:solidFill>
                <a:srgbClr val="FFFFFF"/>
              </a:solidFill>
            </a:endParaRPr>
          </a:p>
          <a:p>
            <a:pPr marL="342918" indent="-342900">
              <a:buFont typeface="Arial" pitchFamily="34" charset="0"/>
              <a:buChar char="•"/>
            </a:pPr>
            <a:endParaRPr lang="en-US" sz="1700" b="1" dirty="0">
              <a:solidFill>
                <a:srgbClr val="FFFFFF"/>
              </a:solidFill>
            </a:endParaRPr>
          </a:p>
          <a:p>
            <a:pPr marL="342918" indent="-342900">
              <a:buFont typeface="Arial" pitchFamily="34" charset="0"/>
              <a:buChar char="•"/>
            </a:pPr>
            <a:endParaRPr lang="en-US" sz="1700" b="1" dirty="0" smtClean="0">
              <a:solidFill>
                <a:srgbClr val="FFFFFF"/>
              </a:solidFill>
            </a:endParaRPr>
          </a:p>
          <a:p>
            <a:pPr marL="342918" indent="-342900">
              <a:buFont typeface="Arial" pitchFamily="34" charset="0"/>
              <a:buChar char="•"/>
            </a:pPr>
            <a:endParaRPr lang="en-US" sz="1700" b="1" dirty="0">
              <a:solidFill>
                <a:srgbClr val="FFFFFF"/>
              </a:solidFill>
            </a:endParaRPr>
          </a:p>
          <a:p>
            <a:pPr marL="342918" indent="-342900">
              <a:buFont typeface="Arial" pitchFamily="34" charset="0"/>
              <a:buChar char="•"/>
            </a:pPr>
            <a:endParaRPr lang="en-US" sz="1700" b="1" dirty="0" smtClean="0">
              <a:solidFill>
                <a:srgbClr val="FFFFFF"/>
              </a:solidFill>
            </a:endParaRPr>
          </a:p>
          <a:p>
            <a:pPr marL="342918" indent="-342900">
              <a:buFont typeface="Arial" pitchFamily="34" charset="0"/>
              <a:buChar char="•"/>
            </a:pPr>
            <a:endParaRPr lang="en-US" sz="1700" b="1" dirty="0">
              <a:solidFill>
                <a:srgbClr val="FFFFFF"/>
              </a:solidFill>
            </a:endParaRPr>
          </a:p>
        </p:txBody>
      </p:sp>
    </p:spTree>
    <p:extLst>
      <p:ext uri="{BB962C8B-B14F-4D97-AF65-F5344CB8AC3E}">
        <p14:creationId xmlns:p14="http://schemas.microsoft.com/office/powerpoint/2010/main" val="280753828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Multisite demo</a:t>
            </a:r>
            <a:endParaRPr lang="en-US" dirty="0"/>
          </a:p>
        </p:txBody>
      </p:sp>
      <p:grpSp>
        <p:nvGrpSpPr>
          <p:cNvPr id="4" name="Group 3"/>
          <p:cNvGrpSpPr/>
          <p:nvPr/>
        </p:nvGrpSpPr>
        <p:grpSpPr>
          <a:xfrm>
            <a:off x="2405014" y="2947882"/>
            <a:ext cx="872510" cy="653669"/>
            <a:chOff x="1692873" y="5004148"/>
            <a:chExt cx="1536100" cy="1015653"/>
          </a:xfrm>
        </p:grpSpPr>
        <p:grpSp>
          <p:nvGrpSpPr>
            <p:cNvPr id="5" name="Group 47"/>
            <p:cNvGrpSpPr/>
            <p:nvPr/>
          </p:nvGrpSpPr>
          <p:grpSpPr>
            <a:xfrm>
              <a:off x="1692873" y="5004148"/>
              <a:ext cx="1536100" cy="1015653"/>
              <a:chOff x="6920044" y="4598173"/>
              <a:chExt cx="1498088" cy="1015653"/>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10" name="Rounded Rectangle 9"/>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8" name="Rounded Rectangular Callout 7"/>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67536"/>
          <a:stretch/>
        </p:blipFill>
        <p:spPr>
          <a:xfrm>
            <a:off x="8324395" y="1336290"/>
            <a:ext cx="457200" cy="884288"/>
          </a:xfrm>
          <a:prstGeom prst="rect">
            <a:avLst/>
          </a:prstGeom>
        </p:spPr>
      </p:pic>
      <p:sp>
        <p:nvSpPr>
          <p:cNvPr id="17" name="Oval 16"/>
          <p:cNvSpPr/>
          <p:nvPr/>
        </p:nvSpPr>
        <p:spPr bwMode="auto">
          <a:xfrm>
            <a:off x="6323012" y="457200"/>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32" name="Group 31"/>
          <p:cNvGrpSpPr/>
          <p:nvPr/>
        </p:nvGrpSpPr>
        <p:grpSpPr>
          <a:xfrm>
            <a:off x="6551611" y="1371600"/>
            <a:ext cx="838201" cy="340035"/>
            <a:chOff x="6551611" y="914400"/>
            <a:chExt cx="1481251" cy="797235"/>
          </a:xfrm>
        </p:grpSpPr>
        <p:grpSp>
          <p:nvGrpSpPr>
            <p:cNvPr id="29" name="Group 28"/>
            <p:cNvGrpSpPr/>
            <p:nvPr/>
          </p:nvGrpSpPr>
          <p:grpSpPr>
            <a:xfrm>
              <a:off x="6551611" y="914400"/>
              <a:ext cx="1481251" cy="797235"/>
              <a:chOff x="4799012" y="4876799"/>
              <a:chExt cx="609600" cy="304801"/>
            </a:xfrm>
          </p:grpSpPr>
          <p:sp>
            <p:nvSpPr>
              <p:cNvPr id="23" name="Rounded Rectangle 22"/>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5" name="Rectangle 24"/>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6" name="Rectangle 25"/>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7" name="Rectangle 26"/>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8" name="Rectangle 27"/>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0" name="Rectangle 29"/>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1" name="Rectangle 30"/>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grpSp>
        <p:nvGrpSpPr>
          <p:cNvPr id="33" name="Group 32"/>
          <p:cNvGrpSpPr/>
          <p:nvPr/>
        </p:nvGrpSpPr>
        <p:grpSpPr>
          <a:xfrm>
            <a:off x="6566892" y="1984417"/>
            <a:ext cx="838201" cy="340035"/>
            <a:chOff x="6551611" y="914400"/>
            <a:chExt cx="1481251" cy="797235"/>
          </a:xfrm>
        </p:grpSpPr>
        <p:grpSp>
          <p:nvGrpSpPr>
            <p:cNvPr id="34" name="Group 33"/>
            <p:cNvGrpSpPr/>
            <p:nvPr/>
          </p:nvGrpSpPr>
          <p:grpSpPr>
            <a:xfrm>
              <a:off x="6551611" y="914400"/>
              <a:ext cx="1481251" cy="797235"/>
              <a:chOff x="4799012" y="4876799"/>
              <a:chExt cx="609600" cy="304801"/>
            </a:xfrm>
          </p:grpSpPr>
          <p:sp>
            <p:nvSpPr>
              <p:cNvPr id="37" name="Rounded Rectangle 36"/>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8" name="Rectangle 37"/>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9" name="Rectangle 38"/>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0" name="Rectangle 39"/>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1" name="Rectangle 40"/>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5" name="Rectangle 34"/>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6" name="Rectangle 35"/>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67536"/>
          <a:stretch/>
        </p:blipFill>
        <p:spPr>
          <a:xfrm>
            <a:off x="8324395" y="4630613"/>
            <a:ext cx="457200" cy="884288"/>
          </a:xfrm>
          <a:prstGeom prst="rect">
            <a:avLst/>
          </a:prstGeom>
        </p:spPr>
      </p:pic>
      <p:sp>
        <p:nvSpPr>
          <p:cNvPr id="43" name="Oval 42"/>
          <p:cNvSpPr/>
          <p:nvPr/>
        </p:nvSpPr>
        <p:spPr bwMode="auto">
          <a:xfrm>
            <a:off x="6323012" y="3751523"/>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44" name="Group 43"/>
          <p:cNvGrpSpPr/>
          <p:nvPr/>
        </p:nvGrpSpPr>
        <p:grpSpPr>
          <a:xfrm>
            <a:off x="6551611" y="4665923"/>
            <a:ext cx="838201" cy="340035"/>
            <a:chOff x="6551611" y="914400"/>
            <a:chExt cx="1481251" cy="797235"/>
          </a:xfrm>
        </p:grpSpPr>
        <p:grpSp>
          <p:nvGrpSpPr>
            <p:cNvPr id="45" name="Group 44"/>
            <p:cNvGrpSpPr/>
            <p:nvPr/>
          </p:nvGrpSpPr>
          <p:grpSpPr>
            <a:xfrm>
              <a:off x="6551611" y="914400"/>
              <a:ext cx="1481251" cy="797235"/>
              <a:chOff x="4799012" y="4876799"/>
              <a:chExt cx="609600" cy="304801"/>
            </a:xfrm>
          </p:grpSpPr>
          <p:sp>
            <p:nvSpPr>
              <p:cNvPr id="48" name="Rounded Rectangle 47"/>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9" name="Rectangle 48"/>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0" name="Rectangle 49"/>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1" name="Rectangle 50"/>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2" name="Rectangle 51"/>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46" name="Rectangle 45"/>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7" name="Rectangle 46"/>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cxnSp>
        <p:nvCxnSpPr>
          <p:cNvPr id="64" name="Straight Arrow Connector 63"/>
          <p:cNvCxnSpPr/>
          <p:nvPr/>
        </p:nvCxnSpPr>
        <p:spPr>
          <a:xfrm>
            <a:off x="7571104" y="1784475"/>
            <a:ext cx="533400" cy="0"/>
          </a:xfrm>
          <a:prstGeom prst="straightConnector1">
            <a:avLst/>
          </a:prstGeom>
          <a:ln w="38100" cap="sq">
            <a:solidFill>
              <a:schemeClr val="tx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746364" y="3188820"/>
            <a:ext cx="0" cy="429213"/>
          </a:xfrm>
          <a:prstGeom prst="straightConnector1">
            <a:avLst/>
          </a:prstGeom>
          <a:ln w="38100" cap="sq">
            <a:solidFill>
              <a:schemeClr val="tx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7571104" y="4904425"/>
            <a:ext cx="533400" cy="0"/>
          </a:xfrm>
          <a:prstGeom prst="straightConnector1">
            <a:avLst/>
          </a:prstGeom>
          <a:ln w="38100" cap="sq">
            <a:solidFill>
              <a:schemeClr val="tx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72" name="Oval 71"/>
          <p:cNvSpPr/>
          <p:nvPr/>
        </p:nvSpPr>
        <p:spPr bwMode="auto">
          <a:xfrm>
            <a:off x="1398092" y="2073213"/>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3" name="Text Box 28"/>
          <p:cNvSpPr txBox="1">
            <a:spLocks noChangeArrowheads="1"/>
          </p:cNvSpPr>
          <p:nvPr/>
        </p:nvSpPr>
        <p:spPr bwMode="auto">
          <a:xfrm>
            <a:off x="1831964" y="1541617"/>
            <a:ext cx="1767711" cy="406265"/>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2400" dirty="0" smtClean="0">
                <a:solidFill>
                  <a:srgbClr val="FFFFFF"/>
                </a:solidFill>
                <a:latin typeface="Segoe Light"/>
              </a:rPr>
              <a:t>Internet</a:t>
            </a:r>
          </a:p>
        </p:txBody>
      </p:sp>
      <p:pic>
        <p:nvPicPr>
          <p:cNvPr id="1032" name="Picture 8" descr="http://images.faithclipart.com/images/3/1198090166520_67/img_1198090166520_67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2145" y="998662"/>
            <a:ext cx="13335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s1.mm.bing.net/th?id=I4730481821026068&amp;pid=1.7&amp;w=148&amp;h=148&amp;c=7&amp;rs=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9672" y="4297046"/>
            <a:ext cx="1333500" cy="1563503"/>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Arrow Connector 75"/>
          <p:cNvCxnSpPr/>
          <p:nvPr/>
        </p:nvCxnSpPr>
        <p:spPr>
          <a:xfrm flipV="1">
            <a:off x="4418012" y="1673903"/>
            <a:ext cx="1752600" cy="1514917"/>
          </a:xfrm>
          <a:prstGeom prst="straightConnector1">
            <a:avLst/>
          </a:prstGeom>
          <a:ln w="101600" cap="sq">
            <a:solidFill>
              <a:schemeClr val="accent6"/>
            </a:solidFill>
            <a:prstDash val="sysDash"/>
            <a:bevel/>
            <a:headEnd type="none"/>
            <a:tailEnd type="triangle"/>
          </a:ln>
          <a:effectLst/>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7571104" y="1610102"/>
            <a:ext cx="736633" cy="0"/>
          </a:xfrm>
          <a:prstGeom prst="straightConnector1">
            <a:avLst/>
          </a:prstGeom>
          <a:ln w="101600" cap="sq">
            <a:solidFill>
              <a:schemeClr val="accent6"/>
            </a:solidFill>
            <a:prstDash val="sysDash"/>
            <a:bevel/>
            <a:headEnd type="none"/>
            <a:tailEnd type="triangle"/>
          </a:ln>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7571104" y="1597351"/>
            <a:ext cx="753291" cy="2898449"/>
          </a:xfrm>
          <a:prstGeom prst="straightConnector1">
            <a:avLst/>
          </a:prstGeom>
          <a:ln w="101600" cap="sq">
            <a:solidFill>
              <a:schemeClr val="accent6"/>
            </a:solidFill>
            <a:prstDash val="sysDash"/>
            <a:bevel/>
            <a:headEnd type="none"/>
            <a:tailEnd type="triangle"/>
          </a:ln>
          <a:effectLst/>
        </p:spPr>
        <p:style>
          <a:lnRef idx="1">
            <a:schemeClr val="accent1"/>
          </a:lnRef>
          <a:fillRef idx="0">
            <a:schemeClr val="accent1"/>
          </a:fillRef>
          <a:effectRef idx="0">
            <a:schemeClr val="accent1"/>
          </a:effectRef>
          <a:fontRef idx="minor">
            <a:schemeClr val="tx1"/>
          </a:fontRef>
        </p:style>
      </p:cxnSp>
      <p:sp>
        <p:nvSpPr>
          <p:cNvPr id="84" name="&quot;No&quot; Symbol 83"/>
          <p:cNvSpPr/>
          <p:nvPr/>
        </p:nvSpPr>
        <p:spPr bwMode="auto">
          <a:xfrm>
            <a:off x="6639540" y="1235207"/>
            <a:ext cx="603796" cy="612819"/>
          </a:xfrm>
          <a:prstGeom prst="noSmoking">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88" name="Text Box 28"/>
          <p:cNvSpPr txBox="1">
            <a:spLocks noChangeArrowheads="1"/>
          </p:cNvSpPr>
          <p:nvPr/>
        </p:nvSpPr>
        <p:spPr bwMode="auto">
          <a:xfrm>
            <a:off x="4241304" y="793176"/>
            <a:ext cx="1929308" cy="480131"/>
          </a:xfrm>
          <a:prstGeom prst="rect">
            <a:avLst/>
          </a:prstGeom>
          <a:solidFill>
            <a:schemeClr val="accent2"/>
          </a:solid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defRPr/>
            </a:pPr>
            <a:r>
              <a:rPr lang="en-US" sz="2400" b="1" dirty="0" smtClean="0">
                <a:solidFill>
                  <a:srgbClr val="FFFFFF"/>
                </a:solidFill>
                <a:latin typeface="Segoe Light"/>
              </a:rPr>
              <a:t>DC:1000</a:t>
            </a:r>
          </a:p>
        </p:txBody>
      </p:sp>
      <p:cxnSp>
        <p:nvCxnSpPr>
          <p:cNvPr id="89" name="Straight Arrow Connector 88"/>
          <p:cNvCxnSpPr/>
          <p:nvPr/>
        </p:nvCxnSpPr>
        <p:spPr>
          <a:xfrm flipV="1">
            <a:off x="4418012" y="2431361"/>
            <a:ext cx="1905000" cy="757460"/>
          </a:xfrm>
          <a:prstGeom prst="straightConnector1">
            <a:avLst/>
          </a:prstGeom>
          <a:ln w="101600" cap="sq">
            <a:solidFill>
              <a:schemeClr val="accent6"/>
            </a:solidFill>
            <a:prstDash val="sysDash"/>
            <a:bevel/>
            <a:headEnd type="none"/>
            <a:tailEnd type="triangle"/>
          </a:ln>
          <a:effectLst/>
        </p:spPr>
        <p:style>
          <a:lnRef idx="1">
            <a:schemeClr val="accent1"/>
          </a:lnRef>
          <a:fillRef idx="0">
            <a:schemeClr val="accent1"/>
          </a:fillRef>
          <a:effectRef idx="0">
            <a:schemeClr val="accent1"/>
          </a:effectRef>
          <a:fontRef idx="minor">
            <a:schemeClr val="tx1"/>
          </a:fontRef>
        </p:style>
      </p:cxnSp>
      <p:sp>
        <p:nvSpPr>
          <p:cNvPr id="96" name="Text Box 28"/>
          <p:cNvSpPr txBox="1">
            <a:spLocks noChangeArrowheads="1"/>
          </p:cNvSpPr>
          <p:nvPr/>
        </p:nvSpPr>
        <p:spPr bwMode="auto">
          <a:xfrm>
            <a:off x="4241304" y="1061486"/>
            <a:ext cx="1929308" cy="480131"/>
          </a:xfrm>
          <a:prstGeom prst="rect">
            <a:avLst/>
          </a:prstGeom>
          <a:solidFill>
            <a:schemeClr val="accent2"/>
          </a:solid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defRPr/>
            </a:pPr>
            <a:r>
              <a:rPr lang="en-US" sz="2400" b="1" dirty="0" smtClean="0">
                <a:solidFill>
                  <a:srgbClr val="FFFFFF"/>
                </a:solidFill>
                <a:latin typeface="Segoe Light"/>
              </a:rPr>
              <a:t>DC:1001</a:t>
            </a:r>
          </a:p>
        </p:txBody>
      </p:sp>
      <p:cxnSp>
        <p:nvCxnSpPr>
          <p:cNvPr id="98" name="Straight Arrow Connector 97"/>
          <p:cNvCxnSpPr/>
          <p:nvPr/>
        </p:nvCxnSpPr>
        <p:spPr>
          <a:xfrm flipV="1">
            <a:off x="7571104" y="2073213"/>
            <a:ext cx="736633" cy="27832"/>
          </a:xfrm>
          <a:prstGeom prst="straightConnector1">
            <a:avLst/>
          </a:prstGeom>
          <a:ln w="101600" cap="sq">
            <a:solidFill>
              <a:schemeClr val="accent6"/>
            </a:solidFill>
            <a:prstDash val="sysDash"/>
            <a:bevel/>
            <a:headEnd type="none"/>
            <a:tailEnd type="triangle"/>
          </a:ln>
          <a:effectLst/>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7571104" y="2101045"/>
            <a:ext cx="736633" cy="2394755"/>
          </a:xfrm>
          <a:prstGeom prst="straightConnector1">
            <a:avLst/>
          </a:prstGeom>
          <a:ln w="101600" cap="sq">
            <a:solidFill>
              <a:schemeClr val="accent6"/>
            </a:solidFill>
            <a:prstDash val="sysDash"/>
            <a:bevel/>
            <a:headEnd type="none"/>
            <a:tailEnd type="triangle"/>
          </a:ln>
          <a:effectLst/>
        </p:spPr>
        <p:style>
          <a:lnRef idx="1">
            <a:schemeClr val="accent1"/>
          </a:lnRef>
          <a:fillRef idx="0">
            <a:schemeClr val="accent1"/>
          </a:fillRef>
          <a:effectRef idx="0">
            <a:schemeClr val="accent1"/>
          </a:effectRef>
          <a:fontRef idx="minor">
            <a:schemeClr val="tx1"/>
          </a:fontRef>
        </p:style>
      </p:cxnSp>
      <p:sp>
        <p:nvSpPr>
          <p:cNvPr id="104" name="&quot;No&quot; Symbol 103"/>
          <p:cNvSpPr/>
          <p:nvPr/>
        </p:nvSpPr>
        <p:spPr bwMode="auto">
          <a:xfrm>
            <a:off x="6639540" y="1848026"/>
            <a:ext cx="603796" cy="612819"/>
          </a:xfrm>
          <a:prstGeom prst="noSmoking">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cxnSp>
        <p:nvCxnSpPr>
          <p:cNvPr id="108" name="Straight Arrow Connector 107"/>
          <p:cNvCxnSpPr/>
          <p:nvPr/>
        </p:nvCxnSpPr>
        <p:spPr>
          <a:xfrm>
            <a:off x="4418012" y="3188821"/>
            <a:ext cx="1905000" cy="1441792"/>
          </a:xfrm>
          <a:prstGeom prst="straightConnector1">
            <a:avLst/>
          </a:prstGeom>
          <a:ln w="101600" cap="sq">
            <a:solidFill>
              <a:schemeClr val="accent6"/>
            </a:solidFill>
            <a:prstDash val="sysDash"/>
            <a:bevel/>
            <a:headEnd type="none"/>
            <a:tailEnd type="triangle"/>
          </a:ln>
          <a:effectLst/>
        </p:spPr>
        <p:style>
          <a:lnRef idx="1">
            <a:schemeClr val="accent1"/>
          </a:lnRef>
          <a:fillRef idx="0">
            <a:schemeClr val="accent1"/>
          </a:fillRef>
          <a:effectRef idx="0">
            <a:schemeClr val="accent1"/>
          </a:effectRef>
          <a:fontRef idx="minor">
            <a:schemeClr val="tx1"/>
          </a:fontRef>
        </p:style>
      </p:cxnSp>
      <p:sp>
        <p:nvSpPr>
          <p:cNvPr id="110" name="Text Box 28"/>
          <p:cNvSpPr txBox="1">
            <a:spLocks noChangeArrowheads="1"/>
          </p:cNvSpPr>
          <p:nvPr/>
        </p:nvSpPr>
        <p:spPr bwMode="auto">
          <a:xfrm>
            <a:off x="4241304" y="1298303"/>
            <a:ext cx="1929308" cy="480131"/>
          </a:xfrm>
          <a:prstGeom prst="rect">
            <a:avLst/>
          </a:prstGeom>
          <a:solidFill>
            <a:schemeClr val="accent5"/>
          </a:solid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defRPr/>
            </a:pPr>
            <a:r>
              <a:rPr lang="en-US" sz="2400" b="1" dirty="0" smtClean="0">
                <a:solidFill>
                  <a:srgbClr val="FFFFFF"/>
                </a:solidFill>
                <a:latin typeface="Segoe Light"/>
              </a:rPr>
              <a:t>FR:1000</a:t>
            </a:r>
          </a:p>
        </p:txBody>
      </p:sp>
      <p:cxnSp>
        <p:nvCxnSpPr>
          <p:cNvPr id="111" name="Straight Arrow Connector 110"/>
          <p:cNvCxnSpPr/>
          <p:nvPr/>
        </p:nvCxnSpPr>
        <p:spPr>
          <a:xfrm>
            <a:off x="7571104" y="4648200"/>
            <a:ext cx="889033" cy="0"/>
          </a:xfrm>
          <a:prstGeom prst="straightConnector1">
            <a:avLst/>
          </a:prstGeom>
          <a:ln w="101600" cap="sq">
            <a:solidFill>
              <a:schemeClr val="accent6"/>
            </a:solidFill>
            <a:prstDash val="sysDash"/>
            <a:bevel/>
            <a:headEnd type="none"/>
            <a:tailEnd type="triangle"/>
          </a:ln>
          <a:effectLst/>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7571104" y="2431361"/>
            <a:ext cx="809308" cy="2199252"/>
          </a:xfrm>
          <a:prstGeom prst="straightConnector1">
            <a:avLst/>
          </a:prstGeom>
          <a:ln w="101600" cap="sq">
            <a:solidFill>
              <a:schemeClr val="accent6"/>
            </a:solidFill>
            <a:prstDash val="sysDash"/>
            <a:bevel/>
            <a:headEnd type="none"/>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287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8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9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9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9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8" grpId="0" animBg="1"/>
      <p:bldP spid="88" grpId="1" animBg="1"/>
      <p:bldP spid="96" grpId="0" animBg="1"/>
      <p:bldP spid="96" grpId="1" animBg="1"/>
      <p:bldP spid="104" grpId="0" animBg="1"/>
      <p:bldP spid="1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Customer Quote</a:t>
            </a:r>
            <a:endParaRPr lang="en-US" dirty="0"/>
          </a:p>
        </p:txBody>
      </p:sp>
      <p:sp>
        <p:nvSpPr>
          <p:cNvPr id="4" name="Title 3"/>
          <p:cNvSpPr>
            <a:spLocks noGrp="1"/>
          </p:cNvSpPr>
          <p:nvPr>
            <p:ph type="ctrTitle"/>
          </p:nvPr>
        </p:nvSpPr>
        <p:spPr>
          <a:xfrm>
            <a:off x="4341812" y="3886200"/>
            <a:ext cx="6610546" cy="1523494"/>
          </a:xfrm>
        </p:spPr>
        <p:txBody>
          <a:bodyPr/>
          <a:lstStyle/>
          <a:p>
            <a:pPr algn="ctr"/>
            <a:r>
              <a:rPr lang="en-US" sz="2400" dirty="0" smtClean="0"/>
              <a:t>“I </a:t>
            </a:r>
            <a:r>
              <a:rPr lang="en-US" sz="2400" dirty="0"/>
              <a:t>wanted to compliment you on the new DirectAccess </a:t>
            </a:r>
            <a:r>
              <a:rPr lang="en-US" sz="2400" dirty="0" smtClean="0"/>
              <a:t>offering.</a:t>
            </a:r>
            <a:r>
              <a:rPr lang="en-US" sz="2400" dirty="0"/>
              <a:t> </a:t>
            </a:r>
            <a:r>
              <a:rPr lang="en-US" sz="2400" dirty="0" smtClean="0"/>
              <a:t>The </a:t>
            </a:r>
            <a:r>
              <a:rPr lang="en-US" sz="2400" dirty="0"/>
              <a:t>options for </a:t>
            </a:r>
            <a:r>
              <a:rPr lang="en-US" sz="2400" dirty="0" smtClean="0"/>
              <a:t>geographically dispersed </a:t>
            </a:r>
            <a:r>
              <a:rPr lang="en-US" sz="2400" dirty="0"/>
              <a:t>and h</a:t>
            </a:r>
            <a:r>
              <a:rPr lang="en-US" sz="2400" dirty="0" smtClean="0"/>
              <a:t>igh availability </a:t>
            </a:r>
            <a:r>
              <a:rPr lang="en-US" sz="2400" dirty="0"/>
              <a:t>deployments are </a:t>
            </a:r>
            <a:r>
              <a:rPr lang="en-US" sz="2400" dirty="0" smtClean="0"/>
              <a:t>very nice”</a:t>
            </a:r>
            <a:r>
              <a:rPr lang="en-US" sz="2400" dirty="0"/>
              <a:t> </a:t>
            </a:r>
            <a:r>
              <a:rPr lang="en-US" sz="2400" dirty="0" smtClean="0"/>
              <a:t>– </a:t>
            </a:r>
            <a:r>
              <a:rPr lang="en-US" sz="2400" dirty="0"/>
              <a:t>Concurrency</a:t>
            </a:r>
          </a:p>
        </p:txBody>
      </p:sp>
    </p:spTree>
    <p:extLst>
      <p:ext uri="{BB962C8B-B14F-4D97-AF65-F5344CB8AC3E}">
        <p14:creationId xmlns:p14="http://schemas.microsoft.com/office/powerpoint/2010/main" val="321623354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dirty="0" smtClean="0"/>
          </a:p>
          <a:p>
            <a:r>
              <a:rPr lang="en-US" dirty="0" smtClean="0"/>
              <a:t>Ease of Deployment</a:t>
            </a:r>
            <a:endParaRPr lang="en-US" dirty="0"/>
          </a:p>
          <a:p>
            <a:endParaRPr lang="en-US" dirty="0"/>
          </a:p>
        </p:txBody>
      </p:sp>
      <p:sp>
        <p:nvSpPr>
          <p:cNvPr id="4" name="Subtitle 3"/>
          <p:cNvSpPr>
            <a:spLocks noGrp="1"/>
          </p:cNvSpPr>
          <p:nvPr>
            <p:ph type="subTitle" idx="1"/>
          </p:nvPr>
        </p:nvSpPr>
        <p:spPr>
          <a:xfrm>
            <a:off x="4179053" y="3348335"/>
            <a:ext cx="6610546" cy="461665"/>
          </a:xfrm>
        </p:spPr>
        <p:txBody>
          <a:bodyPr/>
          <a:lstStyle/>
          <a:p>
            <a:pPr marL="285750" indent="-285750">
              <a:buFont typeface="Arial" pitchFamily="34" charset="0"/>
              <a:buChar char="•"/>
            </a:pPr>
            <a:r>
              <a:rPr lang="en-US" sz="3200" dirty="0" smtClean="0"/>
              <a:t>No changes needed to </a:t>
            </a:r>
            <a:br>
              <a:rPr lang="en-US" sz="3200" dirty="0" smtClean="0"/>
            </a:br>
            <a:r>
              <a:rPr lang="en-US" sz="3200" dirty="0" smtClean="0"/>
              <a:t>enterprise infrastructure</a:t>
            </a:r>
            <a:endParaRPr lang="en-US" sz="3200" dirty="0"/>
          </a:p>
          <a:p>
            <a:pPr marL="285750" indent="-285750">
              <a:buFont typeface="Arial" pitchFamily="34" charset="0"/>
              <a:buChar char="•"/>
            </a:pPr>
            <a:r>
              <a:rPr lang="en-US" sz="3200" dirty="0" smtClean="0"/>
              <a:t>Express wizard setup in minutes</a:t>
            </a:r>
            <a:endParaRPr lang="en-US" sz="3200" dirty="0"/>
          </a:p>
          <a:p>
            <a:pPr marL="285750" indent="-285750">
              <a:buFont typeface="Arial" pitchFamily="34" charset="0"/>
              <a:buChar char="•"/>
            </a:pPr>
            <a:r>
              <a:rPr lang="en-US" sz="3200" dirty="0" smtClean="0"/>
              <a:t>Combined </a:t>
            </a:r>
            <a:r>
              <a:rPr lang="en-US" sz="3200" dirty="0" err="1" smtClean="0"/>
              <a:t>DirectAccess</a:t>
            </a:r>
            <a:r>
              <a:rPr lang="en-US" sz="3200" dirty="0" smtClean="0"/>
              <a:t> and VPN configuration</a:t>
            </a:r>
            <a:endParaRPr lang="en-US" sz="3200" dirty="0"/>
          </a:p>
          <a:p>
            <a:endParaRPr lang="en-US" dirty="0"/>
          </a:p>
          <a:p>
            <a:endParaRPr lang="en-US" dirty="0"/>
          </a:p>
        </p:txBody>
      </p:sp>
    </p:spTree>
    <p:extLst>
      <p:ext uri="{BB962C8B-B14F-4D97-AF65-F5344CB8AC3E}">
        <p14:creationId xmlns:p14="http://schemas.microsoft.com/office/powerpoint/2010/main" val="332565544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i="1" dirty="0" smtClean="0"/>
          </a:p>
          <a:p>
            <a:r>
              <a:rPr lang="en-US" i="1" dirty="0" smtClean="0"/>
              <a:t>Demo</a:t>
            </a:r>
            <a:r>
              <a:rPr lang="en-US" i="1" dirty="0"/>
              <a:t>: Easy Server Setup</a:t>
            </a:r>
          </a:p>
          <a:p>
            <a:endParaRPr lang="en-US" dirty="0"/>
          </a:p>
        </p:txBody>
      </p:sp>
      <p:sp>
        <p:nvSpPr>
          <p:cNvPr id="4" name="Subtitle 3"/>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sp>
        <p:nvSpPr>
          <p:cNvPr id="2" name="Rectangle 1"/>
          <p:cNvSpPr/>
          <p:nvPr/>
        </p:nvSpPr>
        <p:spPr bwMode="auto">
          <a:xfrm>
            <a:off x="3960812" y="3124200"/>
            <a:ext cx="7239000" cy="28956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2" name="Text Box 28"/>
          <p:cNvSpPr txBox="1">
            <a:spLocks noChangeArrowheads="1"/>
          </p:cNvSpPr>
          <p:nvPr/>
        </p:nvSpPr>
        <p:spPr bwMode="auto">
          <a:xfrm>
            <a:off x="4829084" y="3843444"/>
            <a:ext cx="1113481" cy="307777"/>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600" dirty="0" smtClean="0">
                <a:solidFill>
                  <a:srgbClr val="FFFFFF"/>
                </a:solidFill>
                <a:latin typeface="Segoe Light"/>
              </a:rPr>
              <a:t>Internet</a:t>
            </a:r>
          </a:p>
        </p:txBody>
      </p:sp>
      <p:sp>
        <p:nvSpPr>
          <p:cNvPr id="23" name="TextBox 22"/>
          <p:cNvSpPr txBox="1"/>
          <p:nvPr/>
        </p:nvSpPr>
        <p:spPr>
          <a:xfrm>
            <a:off x="9877481" y="3885154"/>
            <a:ext cx="935815" cy="292388"/>
          </a:xfrm>
          <a:prstGeom prst="rect">
            <a:avLst/>
          </a:prstGeom>
          <a:noFill/>
        </p:spPr>
        <p:txBody>
          <a:bodyPr wrap="square" rtlCol="0">
            <a:spAutoFit/>
          </a:bodyPr>
          <a:lstStyle/>
          <a:p>
            <a:r>
              <a:rPr lang="en-US" sz="1300" b="1" dirty="0" smtClean="0">
                <a:ln w="1905"/>
                <a:solidFill>
                  <a:srgbClr val="FFFFFF"/>
                </a:solidFill>
                <a:effectLst>
                  <a:innerShdw blurRad="69850" dist="43180" dir="5400000">
                    <a:srgbClr val="000000">
                      <a:alpha val="65000"/>
                    </a:srgbClr>
                  </a:innerShdw>
                </a:effectLst>
              </a:rPr>
              <a:t> DC1</a:t>
            </a:r>
            <a:endParaRPr lang="en-US" sz="1300" b="1" dirty="0">
              <a:ln w="1905"/>
              <a:solidFill>
                <a:srgbClr val="FFFFFF"/>
              </a:solidFill>
              <a:effectLst>
                <a:innerShdw blurRad="69850" dist="43180" dir="5400000">
                  <a:srgbClr val="000000">
                    <a:alpha val="65000"/>
                  </a:srgbClr>
                </a:innerShdw>
              </a:effectLst>
            </a:endParaRPr>
          </a:p>
        </p:txBody>
      </p:sp>
      <p:sp>
        <p:nvSpPr>
          <p:cNvPr id="24" name="Text Box 28"/>
          <p:cNvSpPr txBox="1">
            <a:spLocks noChangeArrowheads="1"/>
          </p:cNvSpPr>
          <p:nvPr/>
        </p:nvSpPr>
        <p:spPr bwMode="auto">
          <a:xfrm>
            <a:off x="8076725" y="5080245"/>
            <a:ext cx="1469143" cy="283154"/>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400" b="1" dirty="0" smtClean="0">
                <a:solidFill>
                  <a:srgbClr val="FFFFFF"/>
                </a:solidFill>
                <a:latin typeface="Segoe Light"/>
              </a:rPr>
              <a:t>EDGE1</a:t>
            </a:r>
          </a:p>
        </p:txBody>
      </p:sp>
      <p:cxnSp>
        <p:nvCxnSpPr>
          <p:cNvPr id="25" name="Straight Arrow Connector 24"/>
          <p:cNvCxnSpPr/>
          <p:nvPr/>
        </p:nvCxnSpPr>
        <p:spPr>
          <a:xfrm flipV="1">
            <a:off x="9225510" y="4290780"/>
            <a:ext cx="209059" cy="476125"/>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67536"/>
          <a:stretch/>
        </p:blipFill>
        <p:spPr>
          <a:xfrm>
            <a:off x="9434569" y="3387404"/>
            <a:ext cx="457200" cy="884288"/>
          </a:xfrm>
          <a:prstGeom prst="rect">
            <a:avLst/>
          </a:prstGeom>
        </p:spPr>
      </p:pic>
      <p:sp>
        <p:nvSpPr>
          <p:cNvPr id="27" name="Oval 26"/>
          <p:cNvSpPr/>
          <p:nvPr/>
        </p:nvSpPr>
        <p:spPr bwMode="auto">
          <a:xfrm>
            <a:off x="8060878" y="3260933"/>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28" name="Group 27"/>
          <p:cNvGrpSpPr/>
          <p:nvPr/>
        </p:nvGrpSpPr>
        <p:grpSpPr>
          <a:xfrm>
            <a:off x="8247002" y="4661193"/>
            <a:ext cx="838201" cy="340035"/>
            <a:chOff x="6551611" y="914400"/>
            <a:chExt cx="1481251" cy="797235"/>
          </a:xfrm>
        </p:grpSpPr>
        <p:grpSp>
          <p:nvGrpSpPr>
            <p:cNvPr id="29" name="Group 28"/>
            <p:cNvGrpSpPr/>
            <p:nvPr/>
          </p:nvGrpSpPr>
          <p:grpSpPr>
            <a:xfrm>
              <a:off x="6551611" y="914400"/>
              <a:ext cx="1481251" cy="797235"/>
              <a:chOff x="4799012" y="4876799"/>
              <a:chExt cx="609600" cy="304801"/>
            </a:xfrm>
          </p:grpSpPr>
          <p:sp>
            <p:nvSpPr>
              <p:cNvPr id="32" name="Rounded Rectangle 31"/>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3" name="Rectangle 32"/>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4" name="Rectangle 33"/>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5" name="Rectangle 34"/>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6" name="Rectangle 35"/>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0" name="Rectangle 29"/>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1" name="Rectangle 30"/>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7" name="Oval 36"/>
          <p:cNvSpPr/>
          <p:nvPr/>
        </p:nvSpPr>
        <p:spPr bwMode="auto">
          <a:xfrm>
            <a:off x="4273736" y="3228241"/>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38" name="Group 37"/>
          <p:cNvGrpSpPr/>
          <p:nvPr/>
        </p:nvGrpSpPr>
        <p:grpSpPr>
          <a:xfrm>
            <a:off x="5017654" y="4379725"/>
            <a:ext cx="872510" cy="653669"/>
            <a:chOff x="1692873" y="5004148"/>
            <a:chExt cx="1536100" cy="1015653"/>
          </a:xfrm>
        </p:grpSpPr>
        <p:grpSp>
          <p:nvGrpSpPr>
            <p:cNvPr id="39" name="Group 47"/>
            <p:cNvGrpSpPr/>
            <p:nvPr/>
          </p:nvGrpSpPr>
          <p:grpSpPr>
            <a:xfrm>
              <a:off x="1692873" y="5004148"/>
              <a:ext cx="1536100" cy="1015653"/>
              <a:chOff x="6920044" y="4598173"/>
              <a:chExt cx="1498088" cy="1015653"/>
            </a:xfrm>
          </p:grpSpPr>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44" name="Rounded Rectangle 43"/>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42" name="Rounded Rectangular Callout 41"/>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sp>
        <p:nvSpPr>
          <p:cNvPr id="45" name="TextBox 44"/>
          <p:cNvSpPr txBox="1"/>
          <p:nvPr/>
        </p:nvSpPr>
        <p:spPr>
          <a:xfrm>
            <a:off x="10104493" y="4560366"/>
            <a:ext cx="935815" cy="292388"/>
          </a:xfrm>
          <a:prstGeom prst="rect">
            <a:avLst/>
          </a:prstGeom>
          <a:noFill/>
        </p:spPr>
        <p:txBody>
          <a:bodyPr wrap="square" rtlCol="0">
            <a:spAutoFit/>
          </a:bodyPr>
          <a:lstStyle/>
          <a:p>
            <a:r>
              <a:rPr lang="en-US" sz="1300" b="1" dirty="0" smtClean="0">
                <a:ln w="1905"/>
                <a:solidFill>
                  <a:srgbClr val="FFFFFF"/>
                </a:solidFill>
                <a:effectLst>
                  <a:innerShdw blurRad="69850" dist="43180" dir="5400000">
                    <a:srgbClr val="000000">
                      <a:alpha val="65000"/>
                    </a:srgbClr>
                  </a:innerShdw>
                </a:effectLst>
              </a:rPr>
              <a:t> APP1</a:t>
            </a:r>
            <a:endParaRPr lang="en-US" sz="1300" b="1" dirty="0">
              <a:ln w="1905"/>
              <a:solidFill>
                <a:srgbClr val="FFFFFF"/>
              </a:solidFill>
              <a:effectLst>
                <a:innerShdw blurRad="69850" dist="43180" dir="5400000">
                  <a:srgbClr val="000000">
                    <a:alpha val="65000"/>
                  </a:srgbClr>
                </a:innerShdw>
              </a:effectLst>
            </a:endParaRPr>
          </a:p>
        </p:txBody>
      </p:sp>
      <p:pic>
        <p:nvPicPr>
          <p:cNvPr id="46" name="Picture 45"/>
          <p:cNvPicPr>
            <a:picLocks noChangeAspect="1"/>
          </p:cNvPicPr>
          <p:nvPr/>
        </p:nvPicPr>
        <p:blipFill rotWithShape="1">
          <a:blip r:embed="rId2" cstate="print">
            <a:extLst>
              <a:ext uri="{28A0092B-C50C-407E-A947-70E740481C1C}">
                <a14:useLocalDpi xmlns:a14="http://schemas.microsoft.com/office/drawing/2010/main" val="0"/>
              </a:ext>
            </a:extLst>
          </a:blip>
          <a:srcRect l="67536"/>
          <a:stretch/>
        </p:blipFill>
        <p:spPr>
          <a:xfrm>
            <a:off x="9648881" y="4559084"/>
            <a:ext cx="457200" cy="884288"/>
          </a:xfrm>
          <a:prstGeom prst="rect">
            <a:avLst/>
          </a:prstGeom>
        </p:spPr>
      </p:pic>
      <p:cxnSp>
        <p:nvCxnSpPr>
          <p:cNvPr id="47" name="Straight Arrow Connector 46"/>
          <p:cNvCxnSpPr/>
          <p:nvPr/>
        </p:nvCxnSpPr>
        <p:spPr>
          <a:xfrm flipV="1">
            <a:off x="9225510" y="4758695"/>
            <a:ext cx="423371" cy="821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6046237" y="4766904"/>
            <a:ext cx="2030488" cy="1"/>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45720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mplified setup.wmv">
            <a:hlinkClick r:id="" action="ppaction://media"/>
          </p:cNvPr>
          <p:cNvPicPr>
            <a:picLocks noChangeAspect="1"/>
          </p:cNvPicPr>
          <p:nvPr>
            <a:videoFile r:link="rId1"/>
            <p:extLst>
              <p:ext uri="{DAA4B4D4-6D71-4841-9C94-3DE7FCFB9230}">
                <p14:media xmlns:p14="http://schemas.microsoft.com/office/powerpoint/2010/main" r:embed="rId2">
                  <p14:trim end="3145"/>
                </p14:media>
              </p:ext>
            </p:extLst>
          </p:nvPr>
        </p:nvPicPr>
        <p:blipFill>
          <a:blip r:embed="rId4"/>
          <a:stretch>
            <a:fillRect/>
          </a:stretch>
        </p:blipFill>
        <p:spPr>
          <a:xfrm>
            <a:off x="587375" y="0"/>
            <a:ext cx="11012488" cy="6858000"/>
          </a:xfrm>
          <a:prstGeom prst="rect">
            <a:avLst/>
          </a:prstGeom>
        </p:spPr>
      </p:pic>
    </p:spTree>
    <p:extLst>
      <p:ext uri="{BB962C8B-B14F-4D97-AF65-F5344CB8AC3E}">
        <p14:creationId xmlns:p14="http://schemas.microsoft.com/office/powerpoint/2010/main" val="226439931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Customer Quote</a:t>
            </a:r>
            <a:endParaRPr lang="en-US" dirty="0"/>
          </a:p>
        </p:txBody>
      </p:sp>
      <p:sp>
        <p:nvSpPr>
          <p:cNvPr id="5" name="Subtitle 4"/>
          <p:cNvSpPr>
            <a:spLocks noGrp="1"/>
          </p:cNvSpPr>
          <p:nvPr>
            <p:ph type="subTitle" idx="1"/>
          </p:nvPr>
        </p:nvSpPr>
        <p:spPr/>
        <p:txBody>
          <a:bodyPr/>
          <a:lstStyle/>
          <a:p>
            <a:r>
              <a:rPr lang="en-US" dirty="0" smtClean="0"/>
              <a:t>.</a:t>
            </a:r>
            <a:endParaRPr lang="en-US" dirty="0"/>
          </a:p>
        </p:txBody>
      </p:sp>
      <p:sp>
        <p:nvSpPr>
          <p:cNvPr id="4" name="Title 3"/>
          <p:cNvSpPr>
            <a:spLocks noGrp="1"/>
          </p:cNvSpPr>
          <p:nvPr>
            <p:ph type="ctrTitle"/>
          </p:nvPr>
        </p:nvSpPr>
        <p:spPr>
          <a:xfrm>
            <a:off x="4189412" y="3581400"/>
            <a:ext cx="6610546" cy="1980694"/>
          </a:xfrm>
        </p:spPr>
        <p:txBody>
          <a:bodyPr/>
          <a:lstStyle/>
          <a:p>
            <a:pPr algn="ctr"/>
            <a:r>
              <a:rPr lang="en-US" dirty="0"/>
              <a:t>“DirectAccess was brain-dead easy to install!” </a:t>
            </a:r>
            <a:r>
              <a:rPr lang="en-US" dirty="0" smtClean="0"/>
              <a:t/>
            </a:r>
            <a:br>
              <a:rPr lang="en-US" dirty="0" smtClean="0"/>
            </a:br>
            <a:r>
              <a:rPr lang="en-US" dirty="0" smtClean="0"/>
              <a:t>– Bear Creek School </a:t>
            </a:r>
            <a:endParaRPr lang="en-US" dirty="0"/>
          </a:p>
        </p:txBody>
      </p:sp>
    </p:spTree>
    <p:extLst>
      <p:ext uri="{BB962C8B-B14F-4D97-AF65-F5344CB8AC3E}">
        <p14:creationId xmlns:p14="http://schemas.microsoft.com/office/powerpoint/2010/main" val="49765416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98062" y="914400"/>
            <a:ext cx="10982750" cy="304801"/>
          </a:xfrm>
        </p:spPr>
        <p:txBody>
          <a:bodyPr/>
          <a:lstStyle/>
          <a:p>
            <a:r>
              <a:rPr lang="en-US" sz="1800" dirty="0" smtClean="0">
                <a:solidFill>
                  <a:schemeClr val="tx1"/>
                </a:solidFill>
                <a:cs typeface="Consolas" pitchFamily="49" charset="0"/>
              </a:rPr>
              <a:t>Express Setup wizard Makes new deployments easy</a:t>
            </a:r>
            <a:endParaRPr lang="en-US" sz="1800" dirty="0">
              <a:solidFill>
                <a:schemeClr val="tx1"/>
              </a:solidFill>
              <a:cs typeface="Consolas" pitchFamily="49" charset="0"/>
            </a:endParaRPr>
          </a:p>
        </p:txBody>
      </p:sp>
      <p:sp>
        <p:nvSpPr>
          <p:cNvPr id="3" name="Title 2"/>
          <p:cNvSpPr>
            <a:spLocks noGrp="1"/>
          </p:cNvSpPr>
          <p:nvPr>
            <p:ph type="title"/>
          </p:nvPr>
        </p:nvSpPr>
        <p:spPr/>
        <p:txBody>
          <a:bodyPr/>
          <a:lstStyle/>
          <a:p>
            <a:r>
              <a:rPr lang="en-US" dirty="0" err="1" smtClean="0"/>
              <a:t>DirectAccess</a:t>
            </a:r>
            <a:r>
              <a:rPr lang="en-US" dirty="0" smtClean="0"/>
              <a:t> Deployment Options</a:t>
            </a:r>
            <a:endParaRPr lang="en-US" dirty="0"/>
          </a:p>
        </p:txBody>
      </p:sp>
      <p:sp>
        <p:nvSpPr>
          <p:cNvPr id="6" name="Content Placeholder 5"/>
          <p:cNvSpPr>
            <a:spLocks noGrp="1"/>
          </p:cNvSpPr>
          <p:nvPr>
            <p:ph sz="quarter" idx="18"/>
          </p:nvPr>
        </p:nvSpPr>
        <p:spPr>
          <a:xfrm>
            <a:off x="608012" y="1828800"/>
            <a:ext cx="11195277" cy="4475071"/>
          </a:xfrm>
        </p:spPr>
        <p:txBody>
          <a:bodyPr/>
          <a:lstStyle/>
          <a:p>
            <a:r>
              <a:rPr lang="en-US" dirty="0"/>
              <a:t>Requires Windows </a:t>
            </a:r>
            <a:r>
              <a:rPr lang="en-US" dirty="0" smtClean="0"/>
              <a:t>8 clients</a:t>
            </a:r>
          </a:p>
          <a:p>
            <a:pPr marL="0" indent="0">
              <a:buNone/>
            </a:pPr>
            <a:endParaRPr lang="en-US" dirty="0"/>
          </a:p>
          <a:p>
            <a:r>
              <a:rPr lang="en-US" dirty="0" smtClean="0"/>
              <a:t>No PKI</a:t>
            </a:r>
          </a:p>
          <a:p>
            <a:pPr lvl="1"/>
            <a:r>
              <a:rPr lang="en-US" dirty="0" smtClean="0"/>
              <a:t>Use inbox Kerberos </a:t>
            </a:r>
            <a:r>
              <a:rPr lang="en-US" dirty="0"/>
              <a:t>proxy to acquire Kerberos Ticket</a:t>
            </a:r>
          </a:p>
          <a:p>
            <a:pPr lvl="1"/>
            <a:r>
              <a:rPr lang="en-US" dirty="0" smtClean="0"/>
              <a:t>Wizard creates self signed SSL certs</a:t>
            </a:r>
          </a:p>
          <a:p>
            <a:pPr lvl="1"/>
            <a:r>
              <a:rPr lang="en-US" dirty="0"/>
              <a:t>No Machine Certificates </a:t>
            </a:r>
            <a:r>
              <a:rPr lang="en-US" dirty="0" smtClean="0"/>
              <a:t>required, no </a:t>
            </a:r>
            <a:r>
              <a:rPr lang="en-US" dirty="0"/>
              <a:t>c</a:t>
            </a:r>
            <a:r>
              <a:rPr lang="en-US" dirty="0" smtClean="0"/>
              <a:t>ert revocation lists</a:t>
            </a:r>
          </a:p>
          <a:p>
            <a:r>
              <a:rPr lang="en-US" dirty="0" smtClean="0"/>
              <a:t>Single </a:t>
            </a:r>
            <a:r>
              <a:rPr lang="en-US" dirty="0"/>
              <a:t>IPsec t</a:t>
            </a:r>
            <a:r>
              <a:rPr lang="en-US" dirty="0" smtClean="0"/>
              <a:t>unnel </a:t>
            </a:r>
            <a:r>
              <a:rPr lang="en-US" dirty="0"/>
              <a:t>c</a:t>
            </a:r>
            <a:r>
              <a:rPr lang="en-US" dirty="0" smtClean="0"/>
              <a:t>onfiguration – No IP management needed</a:t>
            </a:r>
          </a:p>
          <a:p>
            <a:r>
              <a:rPr lang="en-US" dirty="0" smtClean="0"/>
              <a:t>Single factor authentication</a:t>
            </a:r>
          </a:p>
        </p:txBody>
      </p:sp>
    </p:spTree>
    <p:extLst>
      <p:ext uri="{BB962C8B-B14F-4D97-AF65-F5344CB8AC3E}">
        <p14:creationId xmlns:p14="http://schemas.microsoft.com/office/powerpoint/2010/main" val="2574869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08012" y="914400"/>
            <a:ext cx="10982750" cy="304801"/>
          </a:xfrm>
        </p:spPr>
        <p:txBody>
          <a:bodyPr/>
          <a:lstStyle/>
          <a:p>
            <a:r>
              <a:rPr lang="en-US" sz="1800" dirty="0" smtClean="0">
                <a:solidFill>
                  <a:schemeClr val="tx1"/>
                </a:solidFill>
                <a:cs typeface="Consolas" pitchFamily="49" charset="0"/>
              </a:rPr>
              <a:t>Support Advanced and customized configurations</a:t>
            </a:r>
            <a:endParaRPr lang="en-US" sz="1800" dirty="0">
              <a:solidFill>
                <a:schemeClr val="tx1"/>
              </a:solidFill>
              <a:cs typeface="Consolas" pitchFamily="49" charset="0"/>
            </a:endParaRPr>
          </a:p>
        </p:txBody>
      </p:sp>
      <p:sp>
        <p:nvSpPr>
          <p:cNvPr id="3" name="Title 2"/>
          <p:cNvSpPr>
            <a:spLocks noGrp="1"/>
          </p:cNvSpPr>
          <p:nvPr>
            <p:ph type="title"/>
          </p:nvPr>
        </p:nvSpPr>
        <p:spPr/>
        <p:txBody>
          <a:bodyPr/>
          <a:lstStyle/>
          <a:p>
            <a:r>
              <a:rPr lang="en-US" dirty="0" err="1" smtClean="0"/>
              <a:t>DirectAccess</a:t>
            </a:r>
            <a:r>
              <a:rPr lang="en-US" dirty="0" smtClean="0"/>
              <a:t> Deployment Options</a:t>
            </a:r>
            <a:endParaRPr lang="en-US" dirty="0"/>
          </a:p>
        </p:txBody>
      </p:sp>
      <p:sp>
        <p:nvSpPr>
          <p:cNvPr id="6" name="Content Placeholder 5"/>
          <p:cNvSpPr>
            <a:spLocks noGrp="1"/>
          </p:cNvSpPr>
          <p:nvPr>
            <p:ph sz="quarter" idx="18"/>
          </p:nvPr>
        </p:nvSpPr>
        <p:spPr>
          <a:xfrm>
            <a:off x="531812" y="1524000"/>
            <a:ext cx="11195277" cy="4979825"/>
          </a:xfrm>
        </p:spPr>
        <p:txBody>
          <a:bodyPr/>
          <a:lstStyle/>
          <a:p>
            <a:r>
              <a:rPr lang="en-US" dirty="0" smtClean="0"/>
              <a:t>PKI integration</a:t>
            </a:r>
          </a:p>
          <a:p>
            <a:pPr lvl="1"/>
            <a:r>
              <a:rPr lang="en-US" dirty="0" smtClean="0"/>
              <a:t>Uses Machine Certificates</a:t>
            </a:r>
          </a:p>
          <a:p>
            <a:pPr lvl="1"/>
            <a:r>
              <a:rPr lang="en-US" dirty="0" smtClean="0"/>
              <a:t>Cert revocation lists still optional</a:t>
            </a:r>
          </a:p>
          <a:p>
            <a:r>
              <a:rPr lang="en-US" dirty="0" smtClean="0"/>
              <a:t>Double IPsec </a:t>
            </a:r>
            <a:r>
              <a:rPr lang="en-US" dirty="0"/>
              <a:t>t</a:t>
            </a:r>
            <a:r>
              <a:rPr lang="en-US" dirty="0" smtClean="0"/>
              <a:t>unnel </a:t>
            </a:r>
            <a:r>
              <a:rPr lang="en-US" dirty="0"/>
              <a:t>c</a:t>
            </a:r>
            <a:r>
              <a:rPr lang="en-US" dirty="0" smtClean="0"/>
              <a:t>onfiguration</a:t>
            </a:r>
            <a:endParaRPr lang="en-US" dirty="0"/>
          </a:p>
          <a:p>
            <a:pPr lvl="1"/>
            <a:r>
              <a:rPr lang="en-US" dirty="0" smtClean="0"/>
              <a:t>New 1</a:t>
            </a:r>
            <a:r>
              <a:rPr lang="en-US" baseline="30000" dirty="0" smtClean="0"/>
              <a:t>st</a:t>
            </a:r>
            <a:r>
              <a:rPr lang="en-US" dirty="0" smtClean="0"/>
              <a:t> </a:t>
            </a:r>
            <a:r>
              <a:rPr lang="en-US" dirty="0"/>
              <a:t>t</a:t>
            </a:r>
            <a:r>
              <a:rPr lang="en-US" dirty="0" smtClean="0"/>
              <a:t>unnel </a:t>
            </a:r>
            <a:r>
              <a:rPr lang="en-US" dirty="0"/>
              <a:t>s</a:t>
            </a:r>
            <a:r>
              <a:rPr lang="en-US" dirty="0" smtClean="0"/>
              <a:t>ync </a:t>
            </a:r>
            <a:r>
              <a:rPr lang="en-US" dirty="0" err="1" smtClean="0"/>
              <a:t>Powershell</a:t>
            </a:r>
            <a:endParaRPr lang="en-US" dirty="0" smtClean="0"/>
          </a:p>
          <a:p>
            <a:r>
              <a:rPr lang="en-US" dirty="0" smtClean="0"/>
              <a:t>Single Factor, Two Factor, and Cert Authentication</a:t>
            </a:r>
          </a:p>
          <a:p>
            <a:pPr lvl="1"/>
            <a:r>
              <a:rPr lang="en-US" dirty="0" smtClean="0"/>
              <a:t>Smartcard, OTP, TPM (</a:t>
            </a:r>
            <a:r>
              <a:rPr lang="en-US" dirty="0" err="1" smtClean="0"/>
              <a:t>vSC</a:t>
            </a:r>
            <a:r>
              <a:rPr lang="en-US" dirty="0" smtClean="0"/>
              <a:t>)</a:t>
            </a:r>
          </a:p>
          <a:p>
            <a:pPr lvl="1"/>
            <a:r>
              <a:rPr lang="en-US" dirty="0" smtClean="0"/>
              <a:t>NAP</a:t>
            </a:r>
          </a:p>
          <a:p>
            <a:r>
              <a:rPr lang="en-US" dirty="0"/>
              <a:t>Multisite deployment options</a:t>
            </a:r>
          </a:p>
          <a:p>
            <a:r>
              <a:rPr lang="en-US" dirty="0" smtClean="0"/>
              <a:t>Support Windows 8 and Windows 7 Clients</a:t>
            </a:r>
          </a:p>
        </p:txBody>
      </p:sp>
    </p:spTree>
    <p:extLst>
      <p:ext uri="{BB962C8B-B14F-4D97-AF65-F5344CB8AC3E}">
        <p14:creationId xmlns:p14="http://schemas.microsoft.com/office/powerpoint/2010/main" val="235987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fade">
                                      <p:cBhvr>
                                        <p:cTn id="4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 Same Side Corner Rectangle 63"/>
          <p:cNvSpPr/>
          <p:nvPr/>
        </p:nvSpPr>
        <p:spPr>
          <a:xfrm rot="5400000" flipH="1">
            <a:off x="-143686" y="1536551"/>
            <a:ext cx="4931730" cy="4644365"/>
          </a:xfrm>
          <a:prstGeom prst="round2SameRect">
            <a:avLst>
              <a:gd name="adj1" fmla="val 9047"/>
              <a:gd name="adj2" fmla="val 0"/>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 Same Side Corner Rectangle 40"/>
          <p:cNvSpPr/>
          <p:nvPr/>
        </p:nvSpPr>
        <p:spPr>
          <a:xfrm>
            <a:off x="4979129" y="1392871"/>
            <a:ext cx="6647161" cy="5236530"/>
          </a:xfrm>
          <a:prstGeom prst="round2SameRect">
            <a:avLst>
              <a:gd name="adj1" fmla="val 5106"/>
              <a:gd name="adj2" fmla="val 0"/>
            </a:avLst>
          </a:prstGeom>
          <a:noFill/>
          <a:ln w="38100">
            <a:solidFill>
              <a:schemeClr val="tx1">
                <a:alpha val="31000"/>
              </a:schemeClr>
            </a:solidFill>
          </a:ln>
          <a:effectLst/>
        </p:spPr>
        <p:style>
          <a:lnRef idx="1">
            <a:schemeClr val="accent4"/>
          </a:lnRef>
          <a:fillRef idx="2">
            <a:schemeClr val="accent4"/>
          </a:fillRef>
          <a:effectRef idx="1">
            <a:schemeClr val="accent4"/>
          </a:effectRef>
          <a:fontRef idx="minor">
            <a:schemeClr val="dk1"/>
          </a:fontRef>
        </p:style>
        <p:txBody>
          <a:bodyPr vert="horz" wrap="square" lIns="0" tIns="45718" rIns="91436" bIns="45718" numCol="1" rtlCol="0" anchor="b" anchorCtr="0" compatLnSpc="1">
            <a:prstTxWarp prst="textNoShape">
              <a:avLst/>
            </a:prstTxWarp>
          </a:bodyPr>
          <a:lstStyle/>
          <a:p>
            <a:pPr algn="ctr" fontAlgn="base">
              <a:lnSpc>
                <a:spcPct val="90000"/>
              </a:lnSpc>
              <a:spcBef>
                <a:spcPct val="0"/>
              </a:spcBef>
              <a:spcAft>
                <a:spcPct val="0"/>
              </a:spcAft>
              <a:buClr>
                <a:srgbClr val="3397D3">
                  <a:lumMod val="40000"/>
                  <a:lumOff val="60000"/>
                </a:srgbClr>
              </a:buClr>
              <a:buSzPct val="80000"/>
            </a:pPr>
            <a:endParaRPr lang="en-US" sz="1400" dirty="0" smtClean="0">
              <a:gradFill>
                <a:gsLst>
                  <a:gs pos="0">
                    <a:srgbClr val="363535"/>
                  </a:gs>
                  <a:gs pos="100000">
                    <a:srgbClr val="363535"/>
                  </a:gs>
                </a:gsLst>
                <a:lin ang="16200000" scaled="1"/>
              </a:gradFill>
              <a:effectLst>
                <a:outerShdw blurRad="50800" dist="38100" algn="tr" rotWithShape="0">
                  <a:prstClr val="black">
                    <a:alpha val="40000"/>
                  </a:prstClr>
                </a:outerShdw>
              </a:effectLst>
              <a:latin typeface="Segoe" pitchFamily="34" charset="0"/>
            </a:endParaRPr>
          </a:p>
        </p:txBody>
      </p:sp>
      <p:sp>
        <p:nvSpPr>
          <p:cNvPr id="55" name="Round Same Side Corner Rectangle 54"/>
          <p:cNvSpPr/>
          <p:nvPr/>
        </p:nvSpPr>
        <p:spPr>
          <a:xfrm flipH="1">
            <a:off x="5127945" y="1524000"/>
            <a:ext cx="6349526" cy="4954768"/>
          </a:xfrm>
          <a:prstGeom prst="round2SameRect">
            <a:avLst>
              <a:gd name="adj1" fmla="val 5135"/>
              <a:gd name="adj2" fmla="val 0"/>
            </a:avLst>
          </a:prstGeom>
          <a:solidFill>
            <a:schemeClr val="tx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435" name="Rectangle 3"/>
          <p:cNvSpPr>
            <a:spLocks noGrp="1" noChangeArrowheads="1"/>
          </p:cNvSpPr>
          <p:nvPr>
            <p:ph type="title"/>
          </p:nvPr>
        </p:nvSpPr>
        <p:spPr>
          <a:xfrm>
            <a:off x="609441" y="274320"/>
            <a:ext cx="10969943" cy="609398"/>
          </a:xfrm>
        </p:spPr>
        <p:txBody>
          <a:bodyPr/>
          <a:lstStyle/>
          <a:p>
            <a:r>
              <a:rPr lang="en-US" dirty="0" smtClean="0"/>
              <a:t>Connectivity – No IPv6 Required</a:t>
            </a:r>
            <a:endParaRPr lang="en-US" dirty="0"/>
          </a:p>
        </p:txBody>
      </p:sp>
      <p:sp>
        <p:nvSpPr>
          <p:cNvPr id="51" name="Content Placeholder 50"/>
          <p:cNvSpPr>
            <a:spLocks noGrp="1"/>
          </p:cNvSpPr>
          <p:nvPr>
            <p:ph sz="half" idx="4294967295"/>
          </p:nvPr>
        </p:nvSpPr>
        <p:spPr>
          <a:xfrm>
            <a:off x="303212" y="1524000"/>
            <a:ext cx="4114800" cy="4742837"/>
          </a:xfrm>
        </p:spPr>
        <p:txBody>
          <a:bodyPr wrap="square">
            <a:spAutoFit/>
          </a:bodyPr>
          <a:lstStyle/>
          <a:p>
            <a:pPr marL="225425" indent="-225425">
              <a:lnSpc>
                <a:spcPct val="90000"/>
              </a:lnSpc>
              <a:spcAft>
                <a:spcPts val="600"/>
              </a:spcAft>
              <a:defRPr/>
            </a:pPr>
            <a:r>
              <a:rPr lang="en-US" sz="2400" dirty="0" smtClean="0"/>
              <a:t>DirectAccess uses IPv6 to avoid address ambiguity</a:t>
            </a:r>
          </a:p>
          <a:p>
            <a:pPr marL="225425" indent="-225425">
              <a:lnSpc>
                <a:spcPct val="90000"/>
              </a:lnSpc>
              <a:spcAft>
                <a:spcPts val="600"/>
              </a:spcAft>
              <a:defRPr/>
            </a:pPr>
            <a:endParaRPr lang="en-US" sz="2400" dirty="0"/>
          </a:p>
          <a:p>
            <a:pPr marL="225425" indent="-225425">
              <a:lnSpc>
                <a:spcPct val="90000"/>
              </a:lnSpc>
              <a:spcAft>
                <a:spcPts val="600"/>
              </a:spcAft>
              <a:defRPr/>
            </a:pPr>
            <a:endParaRPr lang="en-US" sz="2400" dirty="0" smtClean="0"/>
          </a:p>
          <a:p>
            <a:pPr marL="225425" indent="-225425">
              <a:lnSpc>
                <a:spcPct val="90000"/>
              </a:lnSpc>
              <a:spcAft>
                <a:spcPts val="600"/>
              </a:spcAft>
              <a:defRPr/>
            </a:pPr>
            <a:endParaRPr lang="en-US" sz="2400" dirty="0"/>
          </a:p>
          <a:p>
            <a:pPr marL="225425" indent="-225425">
              <a:lnSpc>
                <a:spcPct val="90000"/>
              </a:lnSpc>
              <a:spcAft>
                <a:spcPts val="600"/>
              </a:spcAft>
              <a:defRPr/>
            </a:pPr>
            <a:endParaRPr lang="en-US" sz="2400" dirty="0" smtClean="0"/>
          </a:p>
          <a:p>
            <a:pPr marL="225425" indent="-225425">
              <a:lnSpc>
                <a:spcPct val="90000"/>
              </a:lnSpc>
              <a:spcAft>
                <a:spcPts val="600"/>
              </a:spcAft>
              <a:defRPr/>
            </a:pPr>
            <a:r>
              <a:rPr lang="en-US" sz="2400" dirty="0" smtClean="0"/>
              <a:t>If native IPv6 is not available</a:t>
            </a:r>
          </a:p>
          <a:p>
            <a:pPr marL="620713" lvl="1" indent="-225425">
              <a:spcAft>
                <a:spcPts val="600"/>
              </a:spcAft>
              <a:defRPr/>
            </a:pPr>
            <a:r>
              <a:rPr lang="en-US" sz="2000" dirty="0" smtClean="0"/>
              <a:t>Clients tunnel IPv6 over the Internet or intranet</a:t>
            </a:r>
          </a:p>
          <a:p>
            <a:pPr marL="620713" lvl="1" indent="-225425">
              <a:spcAft>
                <a:spcPts val="600"/>
              </a:spcAft>
              <a:defRPr/>
            </a:pPr>
            <a:r>
              <a:rPr lang="en-US" sz="2000" dirty="0" smtClean="0"/>
              <a:t>Use built-in DNS64/NAT64 to access IPv4 corporate network or resources</a:t>
            </a:r>
          </a:p>
        </p:txBody>
      </p:sp>
      <p:sp>
        <p:nvSpPr>
          <p:cNvPr id="32" name="Rectangle 31"/>
          <p:cNvSpPr/>
          <p:nvPr/>
        </p:nvSpPr>
        <p:spPr>
          <a:xfrm>
            <a:off x="7117413" y="1601967"/>
            <a:ext cx="2032602" cy="372406"/>
          </a:xfrm>
          <a:prstGeom prst="rect">
            <a:avLst/>
          </a:prstGeom>
        </p:spPr>
        <p:txBody>
          <a:bodyPr wrap="none" lIns="76197" tIns="38098" rIns="76197" bIns="38098">
            <a:spAutoFit/>
          </a:bodyPr>
          <a:lstStyle/>
          <a:p>
            <a:pPr>
              <a:lnSpc>
                <a:spcPct val="80000"/>
              </a:lnSpc>
              <a:defRPr/>
            </a:pPr>
            <a:r>
              <a:rPr lang="en-US" sz="2400" b="1" dirty="0" smtClean="0">
                <a:solidFill>
                  <a:srgbClr val="FFFFFF"/>
                </a:solidFill>
                <a:effectLst>
                  <a:outerShdw blurRad="38100" dist="38100" dir="2700000" algn="tl">
                    <a:srgbClr val="000000">
                      <a:alpha val="43137"/>
                    </a:srgbClr>
                  </a:outerShdw>
                </a:effectLst>
                <a:latin typeface="Segoe" pitchFamily="34" charset="0"/>
              </a:rPr>
              <a:t>IPv6 Options</a:t>
            </a:r>
          </a:p>
        </p:txBody>
      </p:sp>
      <p:cxnSp>
        <p:nvCxnSpPr>
          <p:cNvPr id="34" name="Straight Arrow Connector 33"/>
          <p:cNvCxnSpPr/>
          <p:nvPr/>
        </p:nvCxnSpPr>
        <p:spPr bwMode="auto">
          <a:xfrm flipH="1">
            <a:off x="6018484" y="4465866"/>
            <a:ext cx="1688662" cy="189595"/>
          </a:xfrm>
          <a:prstGeom prst="straightConnector1">
            <a:avLst/>
          </a:prstGeom>
          <a:noFill/>
          <a:ln w="34925" cap="rnd" cmpd="sng" algn="ctr">
            <a:solidFill>
              <a:schemeClr val="accent5">
                <a:lumMod val="40000"/>
                <a:lumOff val="60000"/>
              </a:schemeClr>
            </a:solidFill>
            <a:prstDash val="sysDash"/>
            <a:round/>
            <a:headEnd type="oval" w="sm" len="sm"/>
            <a:tailEnd type="oval" w="sm" len="sm"/>
          </a:ln>
          <a:effectLst/>
        </p:spPr>
      </p:cxnSp>
      <p:sp>
        <p:nvSpPr>
          <p:cNvPr id="35" name="Text Box 28"/>
          <p:cNvSpPr txBox="1">
            <a:spLocks noChangeArrowheads="1"/>
          </p:cNvSpPr>
          <p:nvPr/>
        </p:nvSpPr>
        <p:spPr bwMode="auto">
          <a:xfrm>
            <a:off x="6062478" y="5914173"/>
            <a:ext cx="3156134" cy="240066"/>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nSpc>
                <a:spcPct val="80000"/>
              </a:lnSpc>
              <a:defRPr/>
            </a:pPr>
            <a:endParaRPr lang="en-US" sz="1050" dirty="0" smtClean="0">
              <a:ln w="10160">
                <a:noFill/>
                <a:prstDash val="solid"/>
              </a:ln>
              <a:solidFill>
                <a:srgbClr val="000000"/>
              </a:solidFill>
              <a:effectLst>
                <a:outerShdw blurRad="419100" sx="101000" sy="101000" algn="ctr" rotWithShape="0">
                  <a:srgbClr val="FFFFFF"/>
                </a:outerShdw>
              </a:effectLst>
            </a:endParaRPr>
          </a:p>
        </p:txBody>
      </p:sp>
      <p:sp>
        <p:nvSpPr>
          <p:cNvPr id="36" name="Text Box 28"/>
          <p:cNvSpPr txBox="1">
            <a:spLocks noChangeArrowheads="1"/>
          </p:cNvSpPr>
          <p:nvPr/>
        </p:nvSpPr>
        <p:spPr bwMode="auto">
          <a:xfrm>
            <a:off x="6062477" y="5768583"/>
            <a:ext cx="1320456" cy="240066"/>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nSpc>
                <a:spcPct val="80000"/>
              </a:lnSpc>
              <a:defRPr/>
            </a:pPr>
            <a:endParaRPr lang="en-US" sz="1050" dirty="0" smtClean="0">
              <a:ln w="10160">
                <a:noFill/>
                <a:prstDash val="solid"/>
              </a:ln>
              <a:solidFill>
                <a:srgbClr val="000000"/>
              </a:solidFill>
              <a:effectLst>
                <a:outerShdw blurRad="419100" sx="101000" sy="101000" algn="ctr" rotWithShape="0">
                  <a:srgbClr val="FFFFFF"/>
                </a:outerShdw>
              </a:effectLst>
            </a:endParaRPr>
          </a:p>
        </p:txBody>
      </p:sp>
      <p:sp>
        <p:nvSpPr>
          <p:cNvPr id="37" name="Text Box 28"/>
          <p:cNvSpPr txBox="1">
            <a:spLocks noChangeArrowheads="1"/>
          </p:cNvSpPr>
          <p:nvPr/>
        </p:nvSpPr>
        <p:spPr bwMode="auto">
          <a:xfrm>
            <a:off x="8647957" y="2595792"/>
            <a:ext cx="1484255" cy="310085"/>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600" dirty="0" smtClean="0">
                <a:solidFill>
                  <a:srgbClr val="FFFFFF"/>
                </a:solidFill>
                <a:latin typeface="Segoe Light"/>
              </a:rPr>
              <a:t>Intranet</a:t>
            </a:r>
          </a:p>
        </p:txBody>
      </p:sp>
      <p:cxnSp>
        <p:nvCxnSpPr>
          <p:cNvPr id="40" name="Straight Arrow Connector 39"/>
          <p:cNvCxnSpPr/>
          <p:nvPr/>
        </p:nvCxnSpPr>
        <p:spPr bwMode="auto">
          <a:xfrm flipH="1" flipV="1">
            <a:off x="7707146" y="4469046"/>
            <a:ext cx="1972216" cy="866721"/>
          </a:xfrm>
          <a:prstGeom prst="straightConnector1">
            <a:avLst/>
          </a:prstGeom>
          <a:noFill/>
          <a:ln w="34925" cap="rnd" cmpd="sng" algn="ctr">
            <a:solidFill>
              <a:schemeClr val="accent5">
                <a:lumMod val="40000"/>
                <a:lumOff val="60000"/>
              </a:schemeClr>
            </a:solidFill>
            <a:prstDash val="sysDash"/>
            <a:round/>
            <a:headEnd type="oval" w="sm" len="sm"/>
            <a:tailEnd type="oval" w="sm" len="sm"/>
          </a:ln>
          <a:effectLst/>
        </p:spPr>
      </p:cxnSp>
      <p:cxnSp>
        <p:nvCxnSpPr>
          <p:cNvPr id="42" name="Straight Arrow Connector 41"/>
          <p:cNvCxnSpPr/>
          <p:nvPr/>
        </p:nvCxnSpPr>
        <p:spPr bwMode="auto">
          <a:xfrm flipH="1">
            <a:off x="7656105" y="4460854"/>
            <a:ext cx="2023257" cy="47919"/>
          </a:xfrm>
          <a:prstGeom prst="straightConnector1">
            <a:avLst/>
          </a:prstGeom>
          <a:noFill/>
          <a:ln w="34925" cap="rnd" cmpd="sng" algn="ctr">
            <a:solidFill>
              <a:srgbClr val="FFFF00"/>
            </a:solidFill>
            <a:prstDash val="sysDash"/>
            <a:round/>
            <a:headEnd type="oval" w="sm" len="sm"/>
            <a:tailEnd type="oval" w="sm" len="sm"/>
          </a:ln>
          <a:effectLst/>
        </p:spPr>
      </p:cxnSp>
      <p:cxnSp>
        <p:nvCxnSpPr>
          <p:cNvPr id="44" name="Straight Arrow Connector 43"/>
          <p:cNvCxnSpPr/>
          <p:nvPr/>
        </p:nvCxnSpPr>
        <p:spPr bwMode="auto">
          <a:xfrm rot="10800000">
            <a:off x="6018485" y="4195991"/>
            <a:ext cx="1680198" cy="273054"/>
          </a:xfrm>
          <a:prstGeom prst="straightConnector1">
            <a:avLst/>
          </a:prstGeom>
          <a:noFill/>
          <a:ln w="34925" cap="rnd" cmpd="sng" algn="ctr">
            <a:solidFill>
              <a:schemeClr val="bg1"/>
            </a:solidFill>
            <a:prstDash val="sysDash"/>
            <a:round/>
            <a:headEnd type="oval" w="sm" len="sm"/>
            <a:tailEnd type="oval" w="sm" len="sm"/>
          </a:ln>
          <a:effectLst/>
        </p:spPr>
      </p:cxnSp>
      <p:cxnSp>
        <p:nvCxnSpPr>
          <p:cNvPr id="46" name="Straight Arrow Connector 45"/>
          <p:cNvCxnSpPr/>
          <p:nvPr/>
        </p:nvCxnSpPr>
        <p:spPr bwMode="auto">
          <a:xfrm flipH="1">
            <a:off x="7707148" y="3583167"/>
            <a:ext cx="1974332" cy="882697"/>
          </a:xfrm>
          <a:prstGeom prst="straightConnector1">
            <a:avLst/>
          </a:prstGeom>
          <a:noFill/>
          <a:ln w="34925" cap="rnd" cmpd="sng" algn="ctr">
            <a:solidFill>
              <a:schemeClr val="bg1"/>
            </a:solidFill>
            <a:prstDash val="sysDash"/>
            <a:round/>
            <a:headEnd type="oval" w="sm" len="sm"/>
            <a:tailEnd type="oval" w="sm" len="sm"/>
          </a:ln>
          <a:effectLst/>
        </p:spPr>
      </p:cxnSp>
      <p:sp>
        <p:nvSpPr>
          <p:cNvPr id="49" name="Text Box 28"/>
          <p:cNvSpPr txBox="1">
            <a:spLocks noChangeArrowheads="1"/>
          </p:cNvSpPr>
          <p:nvPr/>
        </p:nvSpPr>
        <p:spPr bwMode="auto">
          <a:xfrm>
            <a:off x="5459829" y="2595792"/>
            <a:ext cx="1484255" cy="310085"/>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600" dirty="0" smtClean="0">
                <a:solidFill>
                  <a:srgbClr val="FFFFFF"/>
                </a:solidFill>
                <a:latin typeface="Segoe Light"/>
              </a:rPr>
              <a:t>Internet</a:t>
            </a:r>
          </a:p>
        </p:txBody>
      </p:sp>
      <p:cxnSp>
        <p:nvCxnSpPr>
          <p:cNvPr id="53" name="Straight Arrow Connector 52"/>
          <p:cNvCxnSpPr/>
          <p:nvPr/>
        </p:nvCxnSpPr>
        <p:spPr bwMode="auto">
          <a:xfrm rot="10800000">
            <a:off x="5206916" y="5715178"/>
            <a:ext cx="609441" cy="1588"/>
          </a:xfrm>
          <a:prstGeom prst="straightConnector1">
            <a:avLst/>
          </a:prstGeom>
          <a:noFill/>
          <a:ln w="34925" cap="rnd" cmpd="sng" algn="ctr">
            <a:solidFill>
              <a:schemeClr val="bg1"/>
            </a:solidFill>
            <a:prstDash val="sysDash"/>
            <a:round/>
            <a:headEnd type="oval" w="sm" len="sm"/>
            <a:tailEnd type="oval" w="sm" len="sm"/>
          </a:ln>
          <a:effectLst/>
        </p:spPr>
      </p:cxnSp>
      <p:cxnSp>
        <p:nvCxnSpPr>
          <p:cNvPr id="54" name="Straight Arrow Connector 53"/>
          <p:cNvCxnSpPr/>
          <p:nvPr/>
        </p:nvCxnSpPr>
        <p:spPr bwMode="auto">
          <a:xfrm rot="10800000">
            <a:off x="5206916" y="5945367"/>
            <a:ext cx="609441" cy="3175"/>
          </a:xfrm>
          <a:prstGeom prst="straightConnector1">
            <a:avLst/>
          </a:prstGeom>
          <a:noFill/>
          <a:ln w="34925" cap="rnd" cmpd="sng" algn="ctr">
            <a:solidFill>
              <a:schemeClr val="accent5">
                <a:lumMod val="40000"/>
                <a:lumOff val="60000"/>
              </a:schemeClr>
            </a:solidFill>
            <a:prstDash val="sysDash"/>
            <a:round/>
            <a:headEnd type="oval" w="sm" len="sm"/>
            <a:tailEnd type="oval" w="sm" len="sm"/>
          </a:ln>
          <a:effectLst/>
        </p:spPr>
      </p:cxnSp>
      <p:cxnSp>
        <p:nvCxnSpPr>
          <p:cNvPr id="59" name="Straight Arrow Connector 58"/>
          <p:cNvCxnSpPr/>
          <p:nvPr/>
        </p:nvCxnSpPr>
        <p:spPr bwMode="auto">
          <a:xfrm rot="10800000">
            <a:off x="5206916" y="6248578"/>
            <a:ext cx="609441" cy="1588"/>
          </a:xfrm>
          <a:prstGeom prst="straightConnector1">
            <a:avLst/>
          </a:prstGeom>
          <a:noFill/>
          <a:ln w="34925" cap="rnd" cmpd="sng" algn="ctr">
            <a:solidFill>
              <a:srgbClr val="FFFF00"/>
            </a:solidFill>
            <a:prstDash val="sysDash"/>
            <a:round/>
            <a:headEnd type="oval" w="sm" len="sm"/>
            <a:tailEnd type="oval" w="sm" len="sm"/>
          </a:ln>
          <a:effectLst/>
        </p:spPr>
      </p:cxnSp>
      <p:graphicFrame>
        <p:nvGraphicFramePr>
          <p:cNvPr id="62" name="Table 61"/>
          <p:cNvGraphicFramePr>
            <a:graphicFrameLocks noGrp="1"/>
          </p:cNvGraphicFramePr>
          <p:nvPr>
            <p:extLst>
              <p:ext uri="{D42A27DB-BD31-4B8C-83A1-F6EECF244321}">
                <p14:modId xmlns:p14="http://schemas.microsoft.com/office/powerpoint/2010/main" val="169367344"/>
              </p:ext>
            </p:extLst>
          </p:nvPr>
        </p:nvGraphicFramePr>
        <p:xfrm>
          <a:off x="5789612" y="5562600"/>
          <a:ext cx="2780814" cy="786384"/>
        </p:xfrm>
        <a:graphic>
          <a:graphicData uri="http://schemas.openxmlformats.org/drawingml/2006/table">
            <a:tbl>
              <a:tblPr firstRow="1" bandRow="1">
                <a:tableStyleId>{2D5ABB26-0587-4C30-8999-92F81FD0307C}</a:tableStyleId>
              </a:tblPr>
              <a:tblGrid>
                <a:gridCol w="2780814"/>
              </a:tblGrid>
              <a:tr h="194118">
                <a:tc>
                  <a:txBody>
                    <a:bodyPr/>
                    <a:lstStyle/>
                    <a:p>
                      <a:pPr marL="0" marR="0" indent="0" algn="l" defTabSz="914363" rtl="0" eaLnBrk="1" fontAlgn="auto" latinLnBrk="0" hangingPunct="1">
                        <a:lnSpc>
                          <a:spcPct val="80000"/>
                        </a:lnSpc>
                        <a:spcBef>
                          <a:spcPts val="0"/>
                        </a:spcBef>
                        <a:spcAft>
                          <a:spcPts val="0"/>
                        </a:spcAft>
                        <a:buClrTx/>
                        <a:buSzTx/>
                        <a:buFontTx/>
                        <a:buNone/>
                        <a:tabLst/>
                        <a:defRPr/>
                      </a:pPr>
                      <a:r>
                        <a:rPr lang="en-US" sz="1400" b="1" kern="1200" dirty="0" smtClean="0">
                          <a:solidFill>
                            <a:schemeClr val="tx1"/>
                          </a:solidFill>
                          <a:latin typeface="Segoe Light"/>
                          <a:ea typeface="+mn-ea"/>
                          <a:cs typeface="+mn-cs"/>
                        </a:rPr>
                        <a:t>Native IPv6</a:t>
                      </a:r>
                    </a:p>
                  </a:txBody>
                  <a:tcPr marL="121888" marR="121888"/>
                </a:tc>
              </a:tr>
              <a:tr h="194118">
                <a:tc>
                  <a:txBody>
                    <a:bodyPr/>
                    <a:lstStyle/>
                    <a:p>
                      <a:pPr marL="0" marR="0" indent="0" algn="l" defTabSz="914363" rtl="0" eaLnBrk="1" fontAlgn="auto" latinLnBrk="0" hangingPunct="1">
                        <a:lnSpc>
                          <a:spcPct val="80000"/>
                        </a:lnSpc>
                        <a:spcBef>
                          <a:spcPts val="0"/>
                        </a:spcBef>
                        <a:spcAft>
                          <a:spcPts val="0"/>
                        </a:spcAft>
                        <a:buClrTx/>
                        <a:buSzTx/>
                        <a:buFontTx/>
                        <a:buNone/>
                        <a:tabLst/>
                        <a:defRPr/>
                      </a:pPr>
                      <a:r>
                        <a:rPr lang="en-US" sz="1400" b="1" kern="1200" dirty="0" smtClean="0">
                          <a:solidFill>
                            <a:schemeClr val="tx1"/>
                          </a:solidFill>
                          <a:latin typeface="Segoe Light"/>
                          <a:ea typeface="+mn-ea"/>
                          <a:cs typeface="+mn-cs"/>
                        </a:rPr>
                        <a:t>IPv6 Tunneling</a:t>
                      </a:r>
                      <a:endParaRPr lang="en-US" sz="1400" b="1" kern="1200" dirty="0">
                        <a:solidFill>
                          <a:schemeClr val="tx1"/>
                        </a:solidFill>
                        <a:latin typeface="Segoe Light"/>
                        <a:ea typeface="+mn-ea"/>
                        <a:cs typeface="+mn-cs"/>
                      </a:endParaRPr>
                    </a:p>
                  </a:txBody>
                  <a:tcPr marL="121888" marR="121888"/>
                </a:tc>
              </a:tr>
              <a:tr h="221364">
                <a:tc>
                  <a:txBody>
                    <a:bodyPr/>
                    <a:lstStyle/>
                    <a:p>
                      <a:pPr marL="0" marR="0" indent="0" algn="l" defTabSz="914363" rtl="0" eaLnBrk="1" fontAlgn="auto" latinLnBrk="0" hangingPunct="1">
                        <a:lnSpc>
                          <a:spcPct val="80000"/>
                        </a:lnSpc>
                        <a:spcBef>
                          <a:spcPts val="0"/>
                        </a:spcBef>
                        <a:spcAft>
                          <a:spcPts val="0"/>
                        </a:spcAft>
                        <a:buClrTx/>
                        <a:buSzTx/>
                        <a:buFontTx/>
                        <a:buNone/>
                        <a:tabLst/>
                        <a:defRPr/>
                      </a:pPr>
                      <a:r>
                        <a:rPr lang="en-US" sz="1400" b="1" kern="1200" dirty="0" smtClean="0">
                          <a:solidFill>
                            <a:schemeClr val="tx1"/>
                          </a:solidFill>
                          <a:latin typeface="Segoe Light"/>
                          <a:ea typeface="+mn-ea"/>
                          <a:cs typeface="+mn-cs"/>
                        </a:rPr>
                        <a:t>IPv4</a:t>
                      </a:r>
                    </a:p>
                  </a:txBody>
                  <a:tcPr marL="121888" marR="121888"/>
                </a:tc>
              </a:tr>
            </a:tbl>
          </a:graphicData>
        </a:graphic>
      </p:graphicFrame>
      <p:sp>
        <p:nvSpPr>
          <p:cNvPr id="63" name="TextBox 20"/>
          <p:cNvSpPr txBox="1">
            <a:spLocks noChangeArrowheads="1"/>
          </p:cNvSpPr>
          <p:nvPr/>
        </p:nvSpPr>
        <p:spPr bwMode="auto">
          <a:xfrm>
            <a:off x="230146" y="2514600"/>
            <a:ext cx="4187865" cy="147732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a:lnSpc>
                <a:spcPct val="80000"/>
              </a:lnSpc>
              <a:defRPr/>
            </a:pPr>
            <a:r>
              <a:rPr lang="en-US" sz="4000" b="1" dirty="0" err="1" smtClean="0">
                <a:solidFill>
                  <a:srgbClr val="FFFF00"/>
                </a:solidFill>
                <a:latin typeface="Segoe Light"/>
              </a:rPr>
              <a:t>DirectAccess</a:t>
            </a:r>
            <a:r>
              <a:rPr lang="en-US" sz="4000" b="1" dirty="0" smtClean="0">
                <a:solidFill>
                  <a:srgbClr val="FFFF00"/>
                </a:solidFill>
                <a:latin typeface="Segoe Light"/>
              </a:rPr>
              <a:t> does not require IPv6 deployment</a:t>
            </a:r>
          </a:p>
        </p:txBody>
      </p:sp>
      <p:sp>
        <p:nvSpPr>
          <p:cNvPr id="39" name="Oval 38"/>
          <p:cNvSpPr/>
          <p:nvPr/>
        </p:nvSpPr>
        <p:spPr bwMode="auto">
          <a:xfrm>
            <a:off x="7581962" y="2430846"/>
            <a:ext cx="3768497" cy="389552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9903612" y="2942214"/>
            <a:ext cx="457200" cy="884288"/>
          </a:xfrm>
          <a:prstGeom prst="rect">
            <a:avLst/>
          </a:prstGeom>
        </p:spPr>
      </p:pic>
      <p:pic>
        <p:nvPicPr>
          <p:cNvPr id="45" name="Picture 44"/>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9903612" y="4042669"/>
            <a:ext cx="457200" cy="884288"/>
          </a:xfrm>
          <a:prstGeom prst="rect">
            <a:avLst/>
          </a:prstGeom>
        </p:spPr>
      </p:pic>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9890338" y="5134151"/>
            <a:ext cx="457200" cy="884288"/>
          </a:xfrm>
          <a:prstGeom prst="rect">
            <a:avLst/>
          </a:prstGeom>
        </p:spPr>
      </p:pic>
      <p:grpSp>
        <p:nvGrpSpPr>
          <p:cNvPr id="52" name="Group 51"/>
          <p:cNvGrpSpPr/>
          <p:nvPr/>
        </p:nvGrpSpPr>
        <p:grpSpPr>
          <a:xfrm>
            <a:off x="7237004" y="4290836"/>
            <a:ext cx="838201" cy="340035"/>
            <a:chOff x="6551611" y="914400"/>
            <a:chExt cx="1481251" cy="797235"/>
          </a:xfrm>
        </p:grpSpPr>
        <p:grpSp>
          <p:nvGrpSpPr>
            <p:cNvPr id="61" name="Group 60"/>
            <p:cNvGrpSpPr/>
            <p:nvPr/>
          </p:nvGrpSpPr>
          <p:grpSpPr>
            <a:xfrm>
              <a:off x="6551611" y="914400"/>
              <a:ext cx="1481251" cy="797235"/>
              <a:chOff x="4799012" y="4876799"/>
              <a:chExt cx="609600" cy="304801"/>
            </a:xfrm>
          </p:grpSpPr>
          <p:sp>
            <p:nvSpPr>
              <p:cNvPr id="72" name="Rounded Rectangle 71"/>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3" name="Rectangle 72"/>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4" name="Rectangle 73"/>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5" name="Rectangle 74"/>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6" name="Rectangle 75"/>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69" name="Rectangle 68"/>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1" name="Rectangle 70"/>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grpSp>
        <p:nvGrpSpPr>
          <p:cNvPr id="77" name="Group 76"/>
          <p:cNvGrpSpPr/>
          <p:nvPr/>
        </p:nvGrpSpPr>
        <p:grpSpPr>
          <a:xfrm>
            <a:off x="5145974" y="4134018"/>
            <a:ext cx="872510" cy="653669"/>
            <a:chOff x="1692873" y="5004148"/>
            <a:chExt cx="1536100" cy="1015653"/>
          </a:xfrm>
        </p:grpSpPr>
        <p:grpSp>
          <p:nvGrpSpPr>
            <p:cNvPr id="78" name="Group 47"/>
            <p:cNvGrpSpPr/>
            <p:nvPr/>
          </p:nvGrpSpPr>
          <p:grpSpPr>
            <a:xfrm>
              <a:off x="1692873" y="5004148"/>
              <a:ext cx="1536100" cy="1015653"/>
              <a:chOff x="6920044" y="4598173"/>
              <a:chExt cx="1498088" cy="1015653"/>
            </a:xfrm>
          </p:grpSpPr>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83" name="Rounded Rectangle 82"/>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79" name="Picture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81" name="Rounded Rectangular Callout 80"/>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spTree>
    <p:extLst>
      <p:ext uri="{BB962C8B-B14F-4D97-AF65-F5344CB8AC3E}">
        <p14:creationId xmlns:p14="http://schemas.microsoft.com/office/powerpoint/2010/main" val="3944519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500"/>
                                        <p:tgtEl>
                                          <p:spTgt spid="51">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additive="base">
                                        <p:cTn id="10" dur="500" fill="hold"/>
                                        <p:tgtEl>
                                          <p:spTgt spid="44"/>
                                        </p:tgtEl>
                                        <p:attrNameLst>
                                          <p:attrName>ppt_x</p:attrName>
                                        </p:attrNameLst>
                                      </p:cBhvr>
                                      <p:tavLst>
                                        <p:tav tm="0">
                                          <p:val>
                                            <p:strVal val="#ppt_x"/>
                                          </p:val>
                                        </p:tav>
                                        <p:tav tm="100000">
                                          <p:val>
                                            <p:strVal val="#ppt_x"/>
                                          </p:val>
                                        </p:tav>
                                      </p:tavLst>
                                    </p:anim>
                                    <p:anim calcmode="lin" valueType="num">
                                      <p:cBhvr additive="base">
                                        <p:cTn id="11" dur="500" fill="hold"/>
                                        <p:tgtEl>
                                          <p:spTgt spid="4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additive="base">
                                        <p:cTn id="14" dur="500" fill="hold"/>
                                        <p:tgtEl>
                                          <p:spTgt spid="46"/>
                                        </p:tgtEl>
                                        <p:attrNameLst>
                                          <p:attrName>ppt_x</p:attrName>
                                        </p:attrNameLst>
                                      </p:cBhvr>
                                      <p:tavLst>
                                        <p:tav tm="0">
                                          <p:val>
                                            <p:strVal val="#ppt_x"/>
                                          </p:val>
                                        </p:tav>
                                        <p:tav tm="100000">
                                          <p:val>
                                            <p:strVal val="#ppt_x"/>
                                          </p:val>
                                        </p:tav>
                                      </p:tavLst>
                                    </p:anim>
                                    <p:anim calcmode="lin" valueType="num">
                                      <p:cBhvr additive="base">
                                        <p:cTn id="1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1">
                                            <p:txEl>
                                              <p:pRg st="5" end="5"/>
                                            </p:txEl>
                                          </p:spTgt>
                                        </p:tgtEl>
                                        <p:attrNameLst>
                                          <p:attrName>style.visibility</p:attrName>
                                        </p:attrNameLst>
                                      </p:cBhvr>
                                      <p:to>
                                        <p:strVal val="visible"/>
                                      </p:to>
                                    </p:set>
                                    <p:animEffect transition="in" filter="fade">
                                      <p:cBhvr>
                                        <p:cTn id="25" dur="500"/>
                                        <p:tgtEl>
                                          <p:spTgt spid="51">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1">
                                            <p:txEl>
                                              <p:pRg st="6" end="6"/>
                                            </p:txEl>
                                          </p:spTgt>
                                        </p:tgtEl>
                                        <p:attrNameLst>
                                          <p:attrName>style.visibility</p:attrName>
                                        </p:attrNameLst>
                                      </p:cBhvr>
                                      <p:to>
                                        <p:strVal val="visible"/>
                                      </p:to>
                                    </p:set>
                                    <p:animEffect transition="in" filter="fade">
                                      <p:cBhvr>
                                        <p:cTn id="30" dur="500"/>
                                        <p:tgtEl>
                                          <p:spTgt spid="51">
                                            <p:txEl>
                                              <p:pRg st="6" end="6"/>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1">
                                            <p:txEl>
                                              <p:pRg st="7" end="7"/>
                                            </p:txEl>
                                          </p:spTgt>
                                        </p:tgtEl>
                                        <p:attrNameLst>
                                          <p:attrName>style.visibility</p:attrName>
                                        </p:attrNameLst>
                                      </p:cBhvr>
                                      <p:to>
                                        <p:strVal val="visible"/>
                                      </p:to>
                                    </p:set>
                                    <p:animEffect transition="in" filter="fade">
                                      <p:cBhvr>
                                        <p:cTn id="43" dur="500"/>
                                        <p:tgtEl>
                                          <p:spTgt spid="51">
                                            <p:txEl>
                                              <p:pRg st="7" end="7"/>
                                            </p:txEl>
                                          </p:spTgt>
                                        </p:tgtEl>
                                      </p:cBhvr>
                                    </p:animEffect>
                                  </p:childTnLst>
                                </p:cTn>
                              </p:par>
                              <p:par>
                                <p:cTn id="44" presetID="2" presetClass="entr" presetSubtype="4"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500" fill="hold"/>
                                        <p:tgtEl>
                                          <p:spTgt spid="42"/>
                                        </p:tgtEl>
                                        <p:attrNameLst>
                                          <p:attrName>ppt_x</p:attrName>
                                        </p:attrNameLst>
                                      </p:cBhvr>
                                      <p:tavLst>
                                        <p:tav tm="0">
                                          <p:val>
                                            <p:strVal val="#ppt_x"/>
                                          </p:val>
                                        </p:tav>
                                        <p:tav tm="100000">
                                          <p:val>
                                            <p:strVal val="#ppt_x"/>
                                          </p:val>
                                        </p:tav>
                                      </p:tavLst>
                                    </p:anim>
                                    <p:anim calcmode="lin" valueType="num">
                                      <p:cBhvr additive="base">
                                        <p:cTn id="4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p"/>
      <p:bldP spid="6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112" y="228600"/>
            <a:ext cx="11149013" cy="1218795"/>
          </a:xfrm>
        </p:spPr>
        <p:txBody>
          <a:bodyPr/>
          <a:lstStyle/>
          <a:p>
            <a:r>
              <a:rPr lang="en-US" dirty="0" smtClean="0"/>
              <a:t>Ongoing Management</a:t>
            </a:r>
            <a:r>
              <a:rPr lang="en-US" dirty="0"/>
              <a:t/>
            </a:r>
            <a:br>
              <a:rPr lang="en-US" dirty="0"/>
            </a:br>
            <a:endParaRPr lang="en-US" dirty="0"/>
          </a:p>
        </p:txBody>
      </p:sp>
      <p:sp>
        <p:nvSpPr>
          <p:cNvPr id="5" name="Text Placeholder 4"/>
          <p:cNvSpPr>
            <a:spLocks noGrp="1"/>
          </p:cNvSpPr>
          <p:nvPr>
            <p:ph type="body" sz="quarter" idx="10"/>
          </p:nvPr>
        </p:nvSpPr>
        <p:spPr>
          <a:xfrm>
            <a:off x="519112" y="1447799"/>
            <a:ext cx="11149013" cy="3594830"/>
          </a:xfrm>
        </p:spPr>
        <p:txBody>
          <a:bodyPr/>
          <a:lstStyle/>
          <a:p>
            <a:pPr marL="571500" indent="-571500">
              <a:buFont typeface="Arial" pitchFamily="34" charset="0"/>
              <a:buChar char="•"/>
            </a:pPr>
            <a:r>
              <a:rPr lang="en-US" dirty="0" smtClean="0">
                <a:latin typeface="Segoe Light"/>
              </a:rPr>
              <a:t>Health monitoring across all remote access servers</a:t>
            </a:r>
          </a:p>
          <a:p>
            <a:pPr marL="571500" indent="-571500">
              <a:buFont typeface="Arial" pitchFamily="34" charset="0"/>
              <a:buChar char="•"/>
            </a:pPr>
            <a:r>
              <a:rPr lang="en-US" dirty="0" smtClean="0">
                <a:latin typeface="Segoe Light"/>
              </a:rPr>
              <a:t>Connection monitoring and reporting all remote access servers</a:t>
            </a:r>
          </a:p>
          <a:p>
            <a:pPr marL="571500" indent="-571500">
              <a:buFont typeface="Arial" pitchFamily="34" charset="0"/>
              <a:buChar char="•"/>
            </a:pPr>
            <a:endParaRPr lang="en-US" dirty="0" smtClean="0">
              <a:latin typeface="Segoe Light"/>
            </a:endParaRPr>
          </a:p>
          <a:p>
            <a:pPr marL="0" indent="0">
              <a:buNone/>
            </a:pPr>
            <a:endParaRPr lang="en-US" dirty="0" smtClean="0">
              <a:latin typeface="Segoe Light"/>
            </a:endParaRPr>
          </a:p>
          <a:p>
            <a:pPr marL="571500" indent="-571500">
              <a:buFont typeface="Arial" pitchFamily="34" charset="0"/>
              <a:buChar char="•"/>
            </a:pPr>
            <a:endParaRPr lang="en-US" dirty="0">
              <a:latin typeface="Segoe Light"/>
            </a:endParaRPr>
          </a:p>
          <a:p>
            <a:endParaRPr lang="en-US" dirty="0"/>
          </a:p>
        </p:txBody>
      </p:sp>
    </p:spTree>
    <p:extLst>
      <p:ext uri="{BB962C8B-B14F-4D97-AF65-F5344CB8AC3E}">
        <p14:creationId xmlns:p14="http://schemas.microsoft.com/office/powerpoint/2010/main" val="58879206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1844" y="3371505"/>
            <a:ext cx="2670280" cy="2554346"/>
          </a:xfrm>
          <a:prstGeom prst="rect">
            <a:avLst/>
          </a:prstGeom>
        </p:spPr>
        <p:txBody>
          <a:bodyPr vert="horz" wrap="square" lIns="0" tIns="60861" rIns="121724" bIns="60861" anchor="t" anchorCtr="0">
            <a:spAutoFit/>
          </a:bodyPr>
          <a:lstStyle/>
          <a:p>
            <a:pPr indent="-6342"/>
            <a:r>
              <a:rPr lang="en-US" sz="1900" b="1" dirty="0">
                <a:solidFill>
                  <a:srgbClr val="FFFFFF"/>
                </a:solidFill>
                <a:latin typeface="Segoe"/>
                <a:ea typeface="Segoe UI" pitchFamily="34" charset="0"/>
                <a:cs typeface="Segoe"/>
              </a:rPr>
              <a:t>Beyond </a:t>
            </a:r>
          </a:p>
          <a:p>
            <a:pPr indent="-6342"/>
            <a:r>
              <a:rPr lang="en-US" sz="1900" b="1" dirty="0">
                <a:solidFill>
                  <a:srgbClr val="FFFFFF"/>
                </a:solidFill>
                <a:latin typeface="Segoe"/>
                <a:ea typeface="Segoe UI" pitchFamily="34" charset="0"/>
                <a:cs typeface="Segoe"/>
              </a:rPr>
              <a:t>Virtualization</a:t>
            </a:r>
          </a:p>
          <a:p>
            <a:pPr indent="-6342"/>
            <a:endParaRPr lang="en-US" sz="1500" dirty="0">
              <a:solidFill>
                <a:srgbClr val="FFFFFF"/>
              </a:solidFill>
              <a:latin typeface="Segoe"/>
              <a:cs typeface="Segoe"/>
            </a:endParaRPr>
          </a:p>
          <a:p>
            <a:r>
              <a:rPr lang="en-US" sz="1500" dirty="0" smtClean="0">
                <a:solidFill>
                  <a:srgbClr val="FFFFFF"/>
                </a:solidFill>
                <a:cs typeface="Arial" pitchFamily="34" charset="0"/>
              </a:rPr>
              <a:t>Windows Server 2012 </a:t>
            </a:r>
            <a:r>
              <a:rPr lang="en-US" sz="1500" dirty="0">
                <a:solidFill>
                  <a:srgbClr val="FFFFFF"/>
                </a:solidFill>
                <a:cs typeface="Arial" pitchFamily="34" charset="0"/>
              </a:rPr>
              <a:t>offers a dynamic, multi-tenant infrastructure that goes beyond virtualization to provide maximum flexibility for delivering and connecting to cloud services.</a:t>
            </a:r>
          </a:p>
        </p:txBody>
      </p:sp>
      <p:sp>
        <p:nvSpPr>
          <p:cNvPr id="4" name="Rectangle 3"/>
          <p:cNvSpPr/>
          <p:nvPr/>
        </p:nvSpPr>
        <p:spPr>
          <a:xfrm>
            <a:off x="8995912" y="3371505"/>
            <a:ext cx="2928441" cy="3308398"/>
          </a:xfrm>
          <a:prstGeom prst="rect">
            <a:avLst/>
          </a:prstGeom>
        </p:spPr>
        <p:txBody>
          <a:bodyPr vert="horz" wrap="square" lIns="0" tIns="60861" rIns="121724" bIns="60861" anchor="t" anchorCtr="0">
            <a:spAutoFit/>
          </a:bodyPr>
          <a:lstStyle/>
          <a:p>
            <a:pPr indent="-6342"/>
            <a:r>
              <a:rPr lang="en-US" sz="1900" b="1" dirty="0">
                <a:solidFill>
                  <a:srgbClr val="FFFFFF"/>
                </a:solidFill>
                <a:latin typeface="Segoe"/>
                <a:ea typeface="Segoe UI" pitchFamily="34" charset="0"/>
                <a:cs typeface="Segoe"/>
              </a:rPr>
              <a:t>Modern </a:t>
            </a:r>
            <a:r>
              <a:rPr lang="en-US" sz="1900" b="1" dirty="0" err="1">
                <a:solidFill>
                  <a:srgbClr val="FFFFFF"/>
                </a:solidFill>
                <a:latin typeface="Segoe"/>
                <a:ea typeface="Segoe UI" pitchFamily="34" charset="0"/>
                <a:cs typeface="Segoe"/>
              </a:rPr>
              <a:t>Workstyle</a:t>
            </a:r>
            <a:r>
              <a:rPr lang="en-US" sz="1900" b="1" dirty="0">
                <a:solidFill>
                  <a:srgbClr val="FFFFFF"/>
                </a:solidFill>
                <a:latin typeface="Segoe"/>
                <a:ea typeface="Segoe UI" pitchFamily="34" charset="0"/>
                <a:cs typeface="Segoe"/>
              </a:rPr>
              <a:t>, Enabled</a:t>
            </a:r>
          </a:p>
          <a:p>
            <a:endParaRPr lang="en-US" sz="1900" dirty="0">
              <a:solidFill>
                <a:srgbClr val="FFFFFF"/>
              </a:solidFill>
              <a:latin typeface="Segoe"/>
              <a:cs typeface="Segoe"/>
            </a:endParaRPr>
          </a:p>
          <a:p>
            <a:r>
              <a:rPr lang="en-US" sz="1500" dirty="0" smtClean="0">
                <a:solidFill>
                  <a:srgbClr val="FFFFFF"/>
                </a:solidFill>
                <a:cs typeface="Arial" pitchFamily="34" charset="0"/>
              </a:rPr>
              <a:t>Windows Server 2012 </a:t>
            </a:r>
            <a:r>
              <a:rPr lang="en-US" sz="1500" dirty="0">
                <a:solidFill>
                  <a:srgbClr val="FFFFFF"/>
                </a:solidFill>
                <a:cs typeface="Arial" pitchFamily="34" charset="0"/>
              </a:rPr>
              <a:t>empowers IT to provide users with flexible access to data and applications from virtually anywhere on any device with a rich user experience, while simplifying management and helping maintain security, control and compliance.</a:t>
            </a:r>
          </a:p>
          <a:p>
            <a:endParaRPr lang="en-US" sz="1500" dirty="0">
              <a:solidFill>
                <a:srgbClr val="FFFFFF"/>
              </a:solidFill>
              <a:cs typeface="Arial" pitchFamily="34" charset="0"/>
            </a:endParaRPr>
          </a:p>
        </p:txBody>
      </p:sp>
      <p:sp>
        <p:nvSpPr>
          <p:cNvPr id="6" name="Rectangle 5"/>
          <p:cNvSpPr/>
          <p:nvPr/>
        </p:nvSpPr>
        <p:spPr>
          <a:xfrm>
            <a:off x="511844" y="1408753"/>
            <a:ext cx="2670280" cy="1874539"/>
          </a:xfrm>
          <a:prstGeom prst="rect">
            <a:avLst/>
          </a:prstGeom>
          <a:solidFill>
            <a:srgbClr val="5FC4E6"/>
          </a:solidFill>
          <a:ln>
            <a:noFill/>
          </a:ln>
          <a:effectLst/>
        </p:spPr>
        <p:style>
          <a:lnRef idx="1">
            <a:schemeClr val="accent1"/>
          </a:lnRef>
          <a:fillRef idx="3">
            <a:schemeClr val="accent1"/>
          </a:fillRef>
          <a:effectRef idx="2">
            <a:schemeClr val="accent1"/>
          </a:effectRef>
          <a:fontRef idx="minor">
            <a:schemeClr val="lt1"/>
          </a:fontRef>
        </p:style>
        <p:txBody>
          <a:bodyPr lIns="365696" tIns="365696" rIns="121899" bIns="60949" anchor="t"/>
          <a:lstStyle/>
          <a:p>
            <a:endParaRPr lang="en-US" b="1" dirty="0" smtClean="0">
              <a:solidFill>
                <a:srgbClr val="FFFFFF"/>
              </a:solidFill>
              <a:latin typeface="Segoe" pitchFamily="34" charset="0"/>
            </a:endParaRPr>
          </a:p>
        </p:txBody>
      </p:sp>
      <p:sp>
        <p:nvSpPr>
          <p:cNvPr id="7" name="Rectangle 6"/>
          <p:cNvSpPr/>
          <p:nvPr/>
        </p:nvSpPr>
        <p:spPr>
          <a:xfrm>
            <a:off x="8967730" y="1408753"/>
            <a:ext cx="2795636" cy="1874539"/>
          </a:xfrm>
          <a:prstGeom prst="rect">
            <a:avLst/>
          </a:prstGeom>
          <a:solidFill>
            <a:srgbClr val="75C7E4"/>
          </a:solidFill>
          <a:ln>
            <a:noFill/>
          </a:ln>
          <a:effectLst/>
        </p:spPr>
        <p:style>
          <a:lnRef idx="1">
            <a:schemeClr val="accent1"/>
          </a:lnRef>
          <a:fillRef idx="3">
            <a:schemeClr val="accent1"/>
          </a:fillRef>
          <a:effectRef idx="2">
            <a:schemeClr val="accent1"/>
          </a:effectRef>
          <a:fontRef idx="minor">
            <a:schemeClr val="lt1"/>
          </a:fontRef>
        </p:style>
        <p:txBody>
          <a:bodyPr lIns="365696" tIns="365696" rIns="121899" bIns="60949" anchor="t"/>
          <a:lstStyle/>
          <a:p>
            <a:endParaRPr lang="en-US" b="1" dirty="0" smtClean="0">
              <a:solidFill>
                <a:srgbClr val="FFFFFF"/>
              </a:solidFill>
              <a:latin typeface="Segoe" pitchFamily="34" charset="0"/>
            </a:endParaRPr>
          </a:p>
        </p:txBody>
      </p:sp>
      <p:sp>
        <p:nvSpPr>
          <p:cNvPr id="8" name="Rectangle 7"/>
          <p:cNvSpPr/>
          <p:nvPr/>
        </p:nvSpPr>
        <p:spPr>
          <a:xfrm>
            <a:off x="3404649" y="3371506"/>
            <a:ext cx="2521930" cy="3077566"/>
          </a:xfrm>
          <a:prstGeom prst="rect">
            <a:avLst/>
          </a:prstGeom>
        </p:spPr>
        <p:txBody>
          <a:bodyPr vert="horz" wrap="square" lIns="0" tIns="60861" rIns="121724" bIns="60861" anchor="t" anchorCtr="0">
            <a:spAutoFit/>
          </a:bodyPr>
          <a:lstStyle/>
          <a:p>
            <a:pPr indent="-6342"/>
            <a:r>
              <a:rPr lang="en-US" sz="1900" b="1" dirty="0">
                <a:solidFill>
                  <a:srgbClr val="FFFFFF"/>
                </a:solidFill>
                <a:latin typeface="Segoe"/>
                <a:ea typeface="Segoe UI" pitchFamily="34" charset="0"/>
                <a:cs typeface="Segoe"/>
              </a:rPr>
              <a:t>The Power of Many Servers, the Simplicity of One</a:t>
            </a:r>
          </a:p>
          <a:p>
            <a:endParaRPr lang="en-US" sz="1500" dirty="0">
              <a:solidFill>
                <a:srgbClr val="FFFFFF"/>
              </a:solidFill>
              <a:latin typeface="Segoe"/>
            </a:endParaRPr>
          </a:p>
          <a:p>
            <a:r>
              <a:rPr lang="en-US" sz="1500" dirty="0" smtClean="0">
                <a:solidFill>
                  <a:srgbClr val="FFFFFF"/>
                </a:solidFill>
                <a:cs typeface="Arial" pitchFamily="34" charset="0"/>
              </a:rPr>
              <a:t>Windows Server 2012 </a:t>
            </a:r>
            <a:r>
              <a:rPr lang="en-US" sz="1500" dirty="0">
                <a:solidFill>
                  <a:srgbClr val="FFFFFF"/>
                </a:solidFill>
                <a:cs typeface="Arial" pitchFamily="34" charset="0"/>
              </a:rPr>
              <a:t>offers excellent economics by integrating a highly available and easy  to manage multi-server platform with breakthrough efficiency and ubiquitous automation.</a:t>
            </a:r>
          </a:p>
        </p:txBody>
      </p:sp>
      <p:pic>
        <p:nvPicPr>
          <p:cNvPr id="11" name="Picture 4" descr="\\MAGNUM\Projects\Microsoft\Journey to the Cloud Campaign\Design\Assets\PrivateCloud.png"/>
          <p:cNvPicPr>
            <a:picLocks noChangeAspect="1" noChangeArrowheads="1"/>
          </p:cNvPicPr>
          <p:nvPr/>
        </p:nvPicPr>
        <p:blipFill>
          <a:blip r:embed="rId3" cstate="print">
            <a:lum bright="100000"/>
          </a:blip>
          <a:srcRect/>
          <a:stretch>
            <a:fillRect/>
          </a:stretch>
        </p:blipFill>
        <p:spPr bwMode="auto">
          <a:xfrm>
            <a:off x="770933" y="1893672"/>
            <a:ext cx="2087420" cy="1046957"/>
          </a:xfrm>
          <a:prstGeom prst="rect">
            <a:avLst/>
          </a:prstGeom>
          <a:noFill/>
        </p:spPr>
      </p:pic>
      <p:sp>
        <p:nvSpPr>
          <p:cNvPr id="12" name="Rectangle 11"/>
          <p:cNvSpPr/>
          <p:nvPr/>
        </p:nvSpPr>
        <p:spPr>
          <a:xfrm>
            <a:off x="6149101" y="3371506"/>
            <a:ext cx="2818628" cy="3016010"/>
          </a:xfrm>
          <a:prstGeom prst="rect">
            <a:avLst/>
          </a:prstGeom>
        </p:spPr>
        <p:txBody>
          <a:bodyPr vert="horz" wrap="square" lIns="0" tIns="60861" rIns="121724" bIns="60861" anchor="t" anchorCtr="0">
            <a:spAutoFit/>
          </a:bodyPr>
          <a:lstStyle/>
          <a:p>
            <a:pPr indent="-6342"/>
            <a:r>
              <a:rPr lang="en-US" sz="1900" b="1" dirty="0">
                <a:solidFill>
                  <a:srgbClr val="FFFFFF"/>
                </a:solidFill>
                <a:latin typeface="Segoe"/>
                <a:ea typeface="Segoe UI" pitchFamily="34" charset="0"/>
                <a:cs typeface="Segoe"/>
              </a:rPr>
              <a:t>Every App, </a:t>
            </a:r>
            <a:endParaRPr lang="en-US" sz="1900" b="1" dirty="0" smtClean="0">
              <a:solidFill>
                <a:srgbClr val="FFFFFF"/>
              </a:solidFill>
              <a:latin typeface="Segoe"/>
              <a:ea typeface="Segoe UI" pitchFamily="34" charset="0"/>
              <a:cs typeface="Segoe"/>
            </a:endParaRPr>
          </a:p>
          <a:p>
            <a:pPr indent="-6342"/>
            <a:r>
              <a:rPr lang="en-US" sz="1900" b="1" dirty="0" smtClean="0">
                <a:solidFill>
                  <a:srgbClr val="FFFFFF"/>
                </a:solidFill>
                <a:latin typeface="Segoe"/>
                <a:ea typeface="Segoe UI" pitchFamily="34" charset="0"/>
                <a:cs typeface="Segoe"/>
              </a:rPr>
              <a:t>Any </a:t>
            </a:r>
            <a:r>
              <a:rPr lang="en-US" sz="1900" b="1" dirty="0">
                <a:solidFill>
                  <a:srgbClr val="FFFFFF"/>
                </a:solidFill>
                <a:latin typeface="Segoe"/>
                <a:ea typeface="Segoe UI" pitchFamily="34" charset="0"/>
                <a:cs typeface="Segoe"/>
              </a:rPr>
              <a:t>Cloud</a:t>
            </a:r>
          </a:p>
          <a:p>
            <a:pPr defTabSz="1218728">
              <a:defRPr/>
            </a:pPr>
            <a:endParaRPr lang="en-US" sz="1500" dirty="0">
              <a:solidFill>
                <a:srgbClr val="FFFFFF"/>
              </a:solidFill>
              <a:cs typeface="Arial" pitchFamily="34" charset="0"/>
            </a:endParaRPr>
          </a:p>
          <a:p>
            <a:pPr defTabSz="1218728">
              <a:defRPr/>
            </a:pPr>
            <a:endParaRPr lang="en-US" sz="1500" dirty="0" smtClean="0">
              <a:solidFill>
                <a:srgbClr val="FFFFFF"/>
              </a:solidFill>
              <a:cs typeface="Arial" pitchFamily="34" charset="0"/>
            </a:endParaRPr>
          </a:p>
          <a:p>
            <a:pPr defTabSz="1218728">
              <a:defRPr/>
            </a:pPr>
            <a:r>
              <a:rPr lang="en-US" sz="1500" dirty="0" smtClean="0">
                <a:solidFill>
                  <a:srgbClr val="FFFFFF"/>
                </a:solidFill>
                <a:cs typeface="Arial" pitchFamily="34" charset="0"/>
              </a:rPr>
              <a:t>WS8 </a:t>
            </a:r>
            <a:r>
              <a:rPr lang="en-US" sz="1500" dirty="0">
                <a:solidFill>
                  <a:srgbClr val="FFFFFF"/>
                </a:solidFill>
                <a:cs typeface="Arial" pitchFamily="34" charset="0"/>
              </a:rPr>
              <a:t>is a broad, scalable and elastic server platform that gives you the flexibility to build and deploy applications and websites on-premises, in the cloud and in a hybrid environment, using a consistent set of tools and frameworks.</a:t>
            </a:r>
          </a:p>
        </p:txBody>
      </p:sp>
      <p:pic>
        <p:nvPicPr>
          <p:cNvPr id="15" name="Picture 2" descr="\\MAGNUM\Projects\Microsoft\Journey to the Cloud Campaign\Design\Assets\Flexible.png"/>
          <p:cNvPicPr>
            <a:picLocks noChangeAspect="1" noChangeArrowheads="1"/>
          </p:cNvPicPr>
          <p:nvPr/>
        </p:nvPicPr>
        <p:blipFill>
          <a:blip r:embed="rId4" cstate="print">
            <a:lum bright="100000"/>
          </a:blip>
          <a:srcRect/>
          <a:stretch>
            <a:fillRect/>
          </a:stretch>
        </p:blipFill>
        <p:spPr bwMode="auto">
          <a:xfrm>
            <a:off x="9521447" y="1593976"/>
            <a:ext cx="1669393" cy="1579883"/>
          </a:xfrm>
          <a:prstGeom prst="rect">
            <a:avLst/>
          </a:prstGeom>
          <a:noFill/>
        </p:spPr>
      </p:pic>
      <p:sp>
        <p:nvSpPr>
          <p:cNvPr id="16" name="Rectangle 15"/>
          <p:cNvSpPr/>
          <p:nvPr/>
        </p:nvSpPr>
        <p:spPr>
          <a:xfrm>
            <a:off x="3339685" y="1404929"/>
            <a:ext cx="2670280" cy="1874539"/>
          </a:xfrm>
          <a:prstGeom prst="rect">
            <a:avLst/>
          </a:prstGeom>
          <a:solidFill>
            <a:srgbClr val="009BD2"/>
          </a:solidFill>
          <a:ln>
            <a:noFill/>
          </a:ln>
          <a:effectLst/>
        </p:spPr>
        <p:style>
          <a:lnRef idx="1">
            <a:schemeClr val="accent1"/>
          </a:lnRef>
          <a:fillRef idx="3">
            <a:schemeClr val="accent1"/>
          </a:fillRef>
          <a:effectRef idx="2">
            <a:schemeClr val="accent1"/>
          </a:effectRef>
          <a:fontRef idx="minor">
            <a:schemeClr val="lt1"/>
          </a:fontRef>
        </p:style>
        <p:txBody>
          <a:bodyPr lIns="365696" tIns="365696" rIns="121899" bIns="60949" anchor="t"/>
          <a:lstStyle/>
          <a:p>
            <a:endParaRPr lang="en-US" b="1" dirty="0" smtClean="0">
              <a:solidFill>
                <a:srgbClr val="FFFFFF"/>
              </a:solidFill>
              <a:latin typeface="Segoe" pitchFamily="34" charset="0"/>
            </a:endParaRPr>
          </a:p>
        </p:txBody>
      </p:sp>
      <p:pic>
        <p:nvPicPr>
          <p:cNvPr id="10" name="Picture 34" descr="Efficiency.png"/>
          <p:cNvPicPr>
            <a:picLocks noChangeAspect="1"/>
          </p:cNvPicPr>
          <p:nvPr/>
        </p:nvPicPr>
        <p:blipFill>
          <a:blip r:embed="rId5" cstate="print"/>
          <a:srcRect/>
          <a:stretch>
            <a:fillRect/>
          </a:stretch>
        </p:blipFill>
        <p:spPr bwMode="auto">
          <a:xfrm>
            <a:off x="3808125" y="1558271"/>
            <a:ext cx="1747582" cy="1635739"/>
          </a:xfrm>
          <a:prstGeom prst="rect">
            <a:avLst/>
          </a:prstGeom>
          <a:noFill/>
          <a:ln w="9525">
            <a:noFill/>
            <a:miter lim="800000"/>
            <a:headEnd/>
            <a:tailEnd/>
          </a:ln>
        </p:spPr>
      </p:pic>
      <p:sp>
        <p:nvSpPr>
          <p:cNvPr id="17" name="Rectangle 16"/>
          <p:cNvSpPr/>
          <p:nvPr/>
        </p:nvSpPr>
        <p:spPr>
          <a:xfrm>
            <a:off x="6147566" y="1408753"/>
            <a:ext cx="2670280" cy="1874539"/>
          </a:xfrm>
          <a:prstGeom prst="rect">
            <a:avLst/>
          </a:prstGeom>
          <a:solidFill>
            <a:srgbClr val="00A5C8"/>
          </a:solidFill>
          <a:ln>
            <a:noFill/>
          </a:ln>
          <a:effectLst/>
        </p:spPr>
        <p:style>
          <a:lnRef idx="1">
            <a:schemeClr val="accent1"/>
          </a:lnRef>
          <a:fillRef idx="3">
            <a:schemeClr val="accent1"/>
          </a:fillRef>
          <a:effectRef idx="2">
            <a:schemeClr val="accent1"/>
          </a:effectRef>
          <a:fontRef idx="minor">
            <a:schemeClr val="lt1"/>
          </a:fontRef>
        </p:style>
        <p:txBody>
          <a:bodyPr lIns="365696" tIns="365696" rIns="121899" bIns="60949" anchor="t"/>
          <a:lstStyle/>
          <a:p>
            <a:endParaRPr lang="en-US" b="1" dirty="0" smtClean="0">
              <a:solidFill>
                <a:srgbClr val="FFFFFF"/>
              </a:solidFill>
              <a:latin typeface="Segoe" pitchFamily="34" charset="0"/>
            </a:endParaRPr>
          </a:p>
        </p:txBody>
      </p:sp>
      <p:pic>
        <p:nvPicPr>
          <p:cNvPr id="14" name="Picture 2" descr="\\MAGNUM\Projects\Microsoft\Journey to the Cloud Campaign\Design\Assets\App_web.png"/>
          <p:cNvPicPr>
            <a:picLocks noChangeAspect="1" noChangeArrowheads="1"/>
          </p:cNvPicPr>
          <p:nvPr/>
        </p:nvPicPr>
        <p:blipFill>
          <a:blip r:embed="rId6" cstate="print">
            <a:lum bright="100000"/>
          </a:blip>
          <a:srcRect/>
          <a:stretch>
            <a:fillRect/>
          </a:stretch>
        </p:blipFill>
        <p:spPr bwMode="auto">
          <a:xfrm>
            <a:off x="6766121" y="1858834"/>
            <a:ext cx="1459866" cy="1077073"/>
          </a:xfrm>
          <a:prstGeom prst="rect">
            <a:avLst/>
          </a:prstGeom>
          <a:noFill/>
        </p:spPr>
      </p:pic>
      <p:sp>
        <p:nvSpPr>
          <p:cNvPr id="5" name="Title 4"/>
          <p:cNvSpPr>
            <a:spLocks noGrp="1"/>
          </p:cNvSpPr>
          <p:nvPr>
            <p:ph type="title"/>
          </p:nvPr>
        </p:nvSpPr>
        <p:spPr>
          <a:xfrm>
            <a:off x="507868" y="230195"/>
            <a:ext cx="11173090" cy="1107996"/>
          </a:xfrm>
        </p:spPr>
        <p:txBody>
          <a:bodyPr/>
          <a:lstStyle/>
          <a:p>
            <a:r>
              <a:rPr lang="en-US" sz="4800" dirty="0" smtClean="0"/>
              <a:t>Windows Server 2012</a:t>
            </a:r>
            <a:r>
              <a:rPr lang="en-US" sz="4800" dirty="0"/>
              <a:t/>
            </a:r>
            <a:br>
              <a:rPr lang="en-US" sz="4800" dirty="0"/>
            </a:br>
            <a:r>
              <a:rPr lang="en-US" sz="3200" dirty="0"/>
              <a:t>Cloud Optimize Your IT</a:t>
            </a:r>
          </a:p>
        </p:txBody>
      </p:sp>
      <p:sp>
        <p:nvSpPr>
          <p:cNvPr id="9" name="Rectangle 8"/>
          <p:cNvSpPr/>
          <p:nvPr/>
        </p:nvSpPr>
        <p:spPr bwMode="auto">
          <a:xfrm>
            <a:off x="8913812" y="1295400"/>
            <a:ext cx="2956624" cy="5153672"/>
          </a:xfrm>
          <a:prstGeom prst="rect">
            <a:avLst/>
          </a:prstGeom>
          <a:noFill/>
          <a:ln w="47625">
            <a:solidFill>
              <a:srgbClr val="FF0000"/>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Tree>
    <p:extLst>
      <p:ext uri="{BB962C8B-B14F-4D97-AF65-F5344CB8AC3E}">
        <p14:creationId xmlns:p14="http://schemas.microsoft.com/office/powerpoint/2010/main" val="1572229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08012" y="914400"/>
            <a:ext cx="10982750" cy="304801"/>
          </a:xfrm>
        </p:spPr>
        <p:txBody>
          <a:bodyPr/>
          <a:lstStyle/>
          <a:p>
            <a:r>
              <a:rPr lang="en-US" sz="1800" dirty="0">
                <a:solidFill>
                  <a:schemeClr val="tx1"/>
                </a:solidFill>
                <a:cs typeface="Consolas" pitchFamily="49" charset="0"/>
              </a:rPr>
              <a:t>If </a:t>
            </a:r>
            <a:r>
              <a:rPr lang="en-US" sz="1800" dirty="0" smtClean="0">
                <a:solidFill>
                  <a:schemeClr val="tx1"/>
                </a:solidFill>
                <a:cs typeface="Consolas" pitchFamily="49" charset="0"/>
              </a:rPr>
              <a:t>it’s </a:t>
            </a:r>
            <a:r>
              <a:rPr lang="en-US" sz="1800" dirty="0">
                <a:solidFill>
                  <a:schemeClr val="tx1"/>
                </a:solidFill>
                <a:cs typeface="Consolas" pitchFamily="49" charset="0"/>
              </a:rPr>
              <a:t>in the GUI – its in </a:t>
            </a:r>
            <a:r>
              <a:rPr lang="en-US" sz="1800" dirty="0" smtClean="0">
                <a:solidFill>
                  <a:schemeClr val="tx1"/>
                </a:solidFill>
                <a:cs typeface="Consolas" pitchFamily="49" charset="0"/>
              </a:rPr>
              <a:t>PowerShell</a:t>
            </a:r>
            <a:endParaRPr lang="en-US" sz="1800" dirty="0">
              <a:solidFill>
                <a:schemeClr val="tx1"/>
              </a:solidFill>
              <a:cs typeface="Consolas" pitchFamily="49" charset="0"/>
            </a:endParaRPr>
          </a:p>
        </p:txBody>
      </p:sp>
      <p:sp>
        <p:nvSpPr>
          <p:cNvPr id="3" name="Title 2"/>
          <p:cNvSpPr>
            <a:spLocks noGrp="1"/>
          </p:cNvSpPr>
          <p:nvPr>
            <p:ph type="title"/>
          </p:nvPr>
        </p:nvSpPr>
        <p:spPr/>
        <p:txBody>
          <a:bodyPr/>
          <a:lstStyle/>
          <a:p>
            <a:r>
              <a:rPr lang="en-US" dirty="0" smtClean="0"/>
              <a:t>DirectAccess Server PowerShell</a:t>
            </a:r>
            <a:endParaRPr lang="en-US" dirty="0"/>
          </a:p>
        </p:txBody>
      </p:sp>
      <p:sp>
        <p:nvSpPr>
          <p:cNvPr id="4" name="Text Placeholder 3"/>
          <p:cNvSpPr>
            <a:spLocks noGrp="1"/>
          </p:cNvSpPr>
          <p:nvPr>
            <p:ph type="body" sz="half" idx="2"/>
          </p:nvPr>
        </p:nvSpPr>
        <p:spPr/>
        <p:txBody>
          <a:bodyPr/>
          <a:lstStyle/>
          <a:p>
            <a:endParaRPr lang="en-US"/>
          </a:p>
        </p:txBody>
      </p:sp>
      <p:sp>
        <p:nvSpPr>
          <p:cNvPr id="5" name="Content Placeholder 4"/>
          <p:cNvSpPr>
            <a:spLocks noGrp="1"/>
          </p:cNvSpPr>
          <p:nvPr>
            <p:ph sz="quarter" idx="18"/>
          </p:nvPr>
        </p:nvSpPr>
        <p:spPr>
          <a:xfrm>
            <a:off x="614135" y="1804989"/>
            <a:ext cx="9570002" cy="4555093"/>
          </a:xfrm>
        </p:spPr>
        <p:txBody>
          <a:bodyPr/>
          <a:lstStyle/>
          <a:p>
            <a:pPr marL="0" indent="0">
              <a:lnSpc>
                <a:spcPct val="100000"/>
              </a:lnSpc>
              <a:spcBef>
                <a:spcPts val="0"/>
              </a:spcBef>
              <a:buNone/>
            </a:pPr>
            <a:r>
              <a:rPr lang="en-US" sz="3700" dirty="0">
                <a:solidFill>
                  <a:srgbClr val="00B0F0"/>
                </a:solidFill>
                <a:latin typeface="Consolas" pitchFamily="49" charset="0"/>
                <a:cs typeface="Consolas" pitchFamily="49" charset="0"/>
              </a:rPr>
              <a:t>##View Features</a:t>
            </a:r>
          </a:p>
          <a:p>
            <a:pPr marL="0" indent="0">
              <a:lnSpc>
                <a:spcPct val="100000"/>
              </a:lnSpc>
              <a:spcBef>
                <a:spcPts val="0"/>
              </a:spcBef>
              <a:buNone/>
            </a:pPr>
            <a:r>
              <a:rPr lang="en-US" sz="3700" dirty="0">
                <a:solidFill>
                  <a:schemeClr val="tx1"/>
                </a:solidFill>
                <a:latin typeface="Consolas" pitchFamily="49" charset="0"/>
                <a:cs typeface="Consolas" pitchFamily="49" charset="0"/>
              </a:rPr>
              <a:t>Get-</a:t>
            </a:r>
            <a:r>
              <a:rPr lang="en-US" sz="3700" dirty="0" err="1">
                <a:solidFill>
                  <a:schemeClr val="tx1"/>
                </a:solidFill>
                <a:latin typeface="Consolas" pitchFamily="49" charset="0"/>
                <a:cs typeface="Consolas" pitchFamily="49" charset="0"/>
              </a:rPr>
              <a:t>WindowsFeature</a:t>
            </a:r>
            <a:endParaRPr lang="en-US" sz="3700" dirty="0">
              <a:solidFill>
                <a:schemeClr val="tx1"/>
              </a:solidFill>
              <a:latin typeface="Consolas" pitchFamily="49" charset="0"/>
              <a:cs typeface="Consolas" pitchFamily="49" charset="0"/>
            </a:endParaRPr>
          </a:p>
          <a:p>
            <a:pPr marL="0" indent="0">
              <a:lnSpc>
                <a:spcPct val="100000"/>
              </a:lnSpc>
              <a:spcBef>
                <a:spcPts val="0"/>
              </a:spcBef>
              <a:buNone/>
            </a:pPr>
            <a:r>
              <a:rPr lang="en-US" sz="3700" dirty="0">
                <a:solidFill>
                  <a:srgbClr val="00B0F0"/>
                </a:solidFill>
                <a:latin typeface="Consolas" pitchFamily="49" charset="0"/>
                <a:cs typeface="Consolas" pitchFamily="49" charset="0"/>
              </a:rPr>
              <a:t>##Install Remote Access</a:t>
            </a:r>
          </a:p>
          <a:p>
            <a:pPr marL="0" indent="0">
              <a:lnSpc>
                <a:spcPct val="100000"/>
              </a:lnSpc>
              <a:spcBef>
                <a:spcPts val="0"/>
              </a:spcBef>
              <a:buNone/>
            </a:pPr>
            <a:r>
              <a:rPr lang="en-US" sz="3700" dirty="0">
                <a:solidFill>
                  <a:schemeClr val="tx1"/>
                </a:solidFill>
                <a:latin typeface="Consolas" pitchFamily="49" charset="0"/>
                <a:cs typeface="Consolas" pitchFamily="49" charset="0"/>
              </a:rPr>
              <a:t>Add-</a:t>
            </a:r>
            <a:r>
              <a:rPr lang="en-US" sz="3700" dirty="0" err="1">
                <a:solidFill>
                  <a:schemeClr val="tx1"/>
                </a:solidFill>
                <a:latin typeface="Consolas" pitchFamily="49" charset="0"/>
                <a:cs typeface="Consolas" pitchFamily="49" charset="0"/>
              </a:rPr>
              <a:t>windowsfeature</a:t>
            </a:r>
            <a:r>
              <a:rPr lang="en-US" sz="3700" dirty="0">
                <a:solidFill>
                  <a:schemeClr val="tx1"/>
                </a:solidFill>
                <a:latin typeface="Consolas" pitchFamily="49" charset="0"/>
                <a:cs typeface="Consolas" pitchFamily="49" charset="0"/>
              </a:rPr>
              <a:t> </a:t>
            </a:r>
            <a:r>
              <a:rPr lang="en-US" sz="3700" dirty="0" err="1">
                <a:solidFill>
                  <a:schemeClr val="tx1"/>
                </a:solidFill>
                <a:latin typeface="Consolas" pitchFamily="49" charset="0"/>
                <a:cs typeface="Consolas" pitchFamily="49" charset="0"/>
              </a:rPr>
              <a:t>RemoteAccess</a:t>
            </a:r>
            <a:endParaRPr lang="en-US" sz="3700" dirty="0">
              <a:solidFill>
                <a:schemeClr val="tx1"/>
              </a:solidFill>
              <a:latin typeface="Consolas" pitchFamily="49" charset="0"/>
              <a:cs typeface="Consolas" pitchFamily="49" charset="0"/>
            </a:endParaRPr>
          </a:p>
          <a:p>
            <a:pPr marL="0" indent="0">
              <a:lnSpc>
                <a:spcPct val="100000"/>
              </a:lnSpc>
              <a:spcBef>
                <a:spcPts val="0"/>
              </a:spcBef>
              <a:buNone/>
            </a:pPr>
            <a:r>
              <a:rPr lang="en-US" sz="3700" dirty="0">
                <a:solidFill>
                  <a:srgbClr val="00B0F0"/>
                </a:solidFill>
                <a:latin typeface="Consolas" pitchFamily="49" charset="0"/>
                <a:cs typeface="Consolas" pitchFamily="49" charset="0"/>
              </a:rPr>
              <a:t>##Check out </a:t>
            </a:r>
            <a:r>
              <a:rPr lang="en-US" sz="3700" dirty="0" err="1">
                <a:solidFill>
                  <a:srgbClr val="00B0F0"/>
                </a:solidFill>
                <a:latin typeface="Consolas" pitchFamily="49" charset="0"/>
                <a:cs typeface="Consolas" pitchFamily="49" charset="0"/>
              </a:rPr>
              <a:t>cmdlets</a:t>
            </a:r>
            <a:endParaRPr lang="en-US" sz="3700" dirty="0">
              <a:solidFill>
                <a:srgbClr val="00B0F0"/>
              </a:solidFill>
              <a:latin typeface="Consolas" pitchFamily="49" charset="0"/>
              <a:cs typeface="Consolas" pitchFamily="49" charset="0"/>
            </a:endParaRPr>
          </a:p>
          <a:p>
            <a:pPr marL="0" indent="0">
              <a:lnSpc>
                <a:spcPct val="100000"/>
              </a:lnSpc>
              <a:spcBef>
                <a:spcPts val="0"/>
              </a:spcBef>
              <a:buNone/>
            </a:pPr>
            <a:r>
              <a:rPr lang="en-US" sz="3700" dirty="0">
                <a:solidFill>
                  <a:schemeClr val="tx1"/>
                </a:solidFill>
                <a:latin typeface="Consolas" pitchFamily="49" charset="0"/>
                <a:cs typeface="Consolas" pitchFamily="49" charset="0"/>
              </a:rPr>
              <a:t>Get-Command –Module </a:t>
            </a:r>
            <a:r>
              <a:rPr lang="en-US" sz="3700" dirty="0" err="1">
                <a:solidFill>
                  <a:schemeClr val="tx1"/>
                </a:solidFill>
                <a:latin typeface="Consolas" pitchFamily="49" charset="0"/>
                <a:cs typeface="Consolas" pitchFamily="49" charset="0"/>
              </a:rPr>
              <a:t>RemoteAccess</a:t>
            </a:r>
            <a:endParaRPr lang="en-US" sz="3700" dirty="0">
              <a:solidFill>
                <a:schemeClr val="tx1"/>
              </a:solidFill>
              <a:latin typeface="Consolas" pitchFamily="49" charset="0"/>
              <a:cs typeface="Consolas" pitchFamily="49" charset="0"/>
            </a:endParaRPr>
          </a:p>
          <a:p>
            <a:pPr marL="0" indent="0">
              <a:lnSpc>
                <a:spcPct val="100000"/>
              </a:lnSpc>
              <a:spcBef>
                <a:spcPts val="0"/>
              </a:spcBef>
              <a:buNone/>
            </a:pPr>
            <a:endParaRPr lang="en-US" sz="3700" dirty="0"/>
          </a:p>
          <a:p>
            <a:pPr marL="0" indent="0">
              <a:lnSpc>
                <a:spcPct val="100000"/>
              </a:lnSpc>
              <a:spcBef>
                <a:spcPts val="0"/>
              </a:spcBef>
              <a:buNone/>
            </a:pPr>
            <a:endParaRPr lang="en-US" sz="3700" dirty="0"/>
          </a:p>
        </p:txBody>
      </p:sp>
    </p:spTree>
    <p:extLst>
      <p:ext uri="{BB962C8B-B14F-4D97-AF65-F5344CB8AC3E}">
        <p14:creationId xmlns:p14="http://schemas.microsoft.com/office/powerpoint/2010/main" val="19941427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dirty="0" smtClean="0"/>
          </a:p>
          <a:p>
            <a:r>
              <a:rPr lang="en-US" dirty="0" smtClean="0"/>
              <a:t>Performance and Scale</a:t>
            </a:r>
            <a:endParaRPr lang="en-US" dirty="0"/>
          </a:p>
          <a:p>
            <a:endParaRPr lang="en-US" dirty="0"/>
          </a:p>
        </p:txBody>
      </p:sp>
      <p:sp>
        <p:nvSpPr>
          <p:cNvPr id="3" name="Subtitle 2"/>
          <p:cNvSpPr>
            <a:spLocks noGrp="1"/>
          </p:cNvSpPr>
          <p:nvPr>
            <p:ph type="subTitle" idx="1"/>
          </p:nvPr>
        </p:nvSpPr>
        <p:spPr/>
        <p:txBody>
          <a:bodyPr/>
          <a:lstStyle/>
          <a:p>
            <a:endParaRPr lang="en-US"/>
          </a:p>
        </p:txBody>
      </p:sp>
      <p:sp>
        <p:nvSpPr>
          <p:cNvPr id="5" name="Title 4"/>
          <p:cNvSpPr>
            <a:spLocks noGrp="1"/>
          </p:cNvSpPr>
          <p:nvPr>
            <p:ph type="ctrTitle"/>
          </p:nvPr>
        </p:nvSpPr>
        <p:spPr/>
        <p:txBody>
          <a:bodyPr/>
          <a:lstStyle/>
          <a:p>
            <a:pPr defTabSz="914400">
              <a:spcAft>
                <a:spcPts val="600"/>
              </a:spcAft>
              <a:defRPr/>
            </a:pPr>
            <a:r>
              <a:rPr lang="en-US" sz="3200" b="0" dirty="0" smtClean="0">
                <a:solidFill>
                  <a:schemeClr val="bg1">
                    <a:alpha val="99000"/>
                  </a:schemeClr>
                </a:solidFill>
                <a:latin typeface="Segoe Light"/>
              </a:rPr>
              <a:t/>
            </a:r>
            <a:br>
              <a:rPr lang="en-US" sz="3200" b="0" dirty="0" smtClean="0">
                <a:solidFill>
                  <a:schemeClr val="bg1">
                    <a:alpha val="99000"/>
                  </a:schemeClr>
                </a:solidFill>
                <a:latin typeface="Segoe Light"/>
              </a:rPr>
            </a:br>
            <a:r>
              <a:rPr lang="en-US" sz="3200" b="0" dirty="0" smtClean="0">
                <a:solidFill>
                  <a:schemeClr val="bg1">
                    <a:alpha val="99000"/>
                  </a:schemeClr>
                </a:solidFill>
                <a:latin typeface="Segoe Light"/>
              </a:rPr>
              <a:t>High availability</a:t>
            </a:r>
            <a:r>
              <a:rPr lang="en-US" sz="3200" b="0" dirty="0">
                <a:solidFill>
                  <a:schemeClr val="bg1">
                    <a:alpha val="99000"/>
                  </a:schemeClr>
                </a:solidFill>
                <a:latin typeface="Segoe Light"/>
              </a:rPr>
              <a:t/>
            </a:r>
            <a:br>
              <a:rPr lang="en-US" sz="3200" b="0" dirty="0">
                <a:solidFill>
                  <a:schemeClr val="bg1">
                    <a:alpha val="99000"/>
                  </a:schemeClr>
                </a:solidFill>
                <a:latin typeface="Segoe Light"/>
              </a:rPr>
            </a:br>
            <a:r>
              <a:rPr lang="en-US" sz="3200" b="0" dirty="0" smtClean="0">
                <a:solidFill>
                  <a:schemeClr val="bg1">
                    <a:alpha val="99000"/>
                  </a:schemeClr>
                </a:solidFill>
                <a:latin typeface="Segoe Light"/>
              </a:rPr>
              <a:t>High </a:t>
            </a:r>
            <a:r>
              <a:rPr lang="en-US" sz="3200" b="0" dirty="0">
                <a:solidFill>
                  <a:schemeClr val="bg1">
                    <a:alpha val="99000"/>
                  </a:schemeClr>
                </a:solidFill>
                <a:latin typeface="Segoe Light"/>
              </a:rPr>
              <a:t>s</a:t>
            </a:r>
            <a:r>
              <a:rPr lang="en-US" sz="3200" b="0" dirty="0" smtClean="0">
                <a:solidFill>
                  <a:schemeClr val="bg1">
                    <a:alpha val="99000"/>
                  </a:schemeClr>
                </a:solidFill>
                <a:latin typeface="Segoe Light"/>
              </a:rPr>
              <a:t>cale</a:t>
            </a:r>
            <a:r>
              <a:rPr lang="en-US" sz="3200" b="0" dirty="0">
                <a:solidFill>
                  <a:schemeClr val="bg1">
                    <a:alpha val="99000"/>
                  </a:schemeClr>
                </a:solidFill>
                <a:latin typeface="Segoe Light"/>
              </a:rPr>
              <a:t/>
            </a:r>
            <a:br>
              <a:rPr lang="en-US" sz="3200" b="0" dirty="0">
                <a:solidFill>
                  <a:schemeClr val="bg1">
                    <a:alpha val="99000"/>
                  </a:schemeClr>
                </a:solidFill>
                <a:latin typeface="Segoe Light"/>
              </a:rPr>
            </a:br>
            <a:r>
              <a:rPr lang="en-US" sz="3200" b="0" dirty="0" smtClean="0">
                <a:solidFill>
                  <a:schemeClr val="bg1">
                    <a:alpha val="99000"/>
                  </a:schemeClr>
                </a:solidFill>
                <a:latin typeface="Segoe Light"/>
              </a:rPr>
              <a:t>Lower </a:t>
            </a:r>
            <a:r>
              <a:rPr lang="en-US" sz="3200" b="0" dirty="0">
                <a:solidFill>
                  <a:schemeClr val="bg1">
                    <a:alpha val="99000"/>
                  </a:schemeClr>
                </a:solidFill>
                <a:latin typeface="Segoe Light"/>
              </a:rPr>
              <a:t>costs</a:t>
            </a:r>
            <a:br>
              <a:rPr lang="en-US" sz="3200" b="0" dirty="0">
                <a:solidFill>
                  <a:schemeClr val="bg1">
                    <a:alpha val="99000"/>
                  </a:schemeClr>
                </a:solidFill>
                <a:latin typeface="Segoe Light"/>
              </a:rPr>
            </a:br>
            <a:endParaRPr lang="en-US" sz="3200" b="0" dirty="0">
              <a:solidFill>
                <a:schemeClr val="bg1">
                  <a:alpha val="99000"/>
                </a:schemeClr>
              </a:solidFill>
            </a:endParaRPr>
          </a:p>
        </p:txBody>
      </p:sp>
    </p:spTree>
    <p:extLst>
      <p:ext uri="{BB962C8B-B14F-4D97-AF65-F5344CB8AC3E}">
        <p14:creationId xmlns:p14="http://schemas.microsoft.com/office/powerpoint/2010/main" val="223692484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Performance Comparison</a:t>
            </a:r>
            <a:endParaRPr lang="en-US" dirty="0"/>
          </a:p>
        </p:txBody>
      </p:sp>
      <p:sp>
        <p:nvSpPr>
          <p:cNvPr id="5" name="Content Placeholder 4"/>
          <p:cNvSpPr>
            <a:spLocks noGrp="1"/>
          </p:cNvSpPr>
          <p:nvPr>
            <p:ph sz="quarter" idx="18"/>
          </p:nvPr>
        </p:nvSpPr>
        <p:spPr>
          <a:xfrm>
            <a:off x="379412" y="1066800"/>
            <a:ext cx="5638800" cy="3902607"/>
          </a:xfrm>
        </p:spPr>
        <p:txBody>
          <a:bodyPr/>
          <a:lstStyle/>
          <a:p>
            <a:r>
              <a:rPr lang="en-US" dirty="0" smtClean="0"/>
              <a:t>Windows Server 2008 R2 vs. Windows Server 2012:  </a:t>
            </a:r>
            <a:br>
              <a:rPr lang="en-US" dirty="0" smtClean="0"/>
            </a:br>
            <a:r>
              <a:rPr lang="en-US" dirty="0" smtClean="0"/>
              <a:t>Twice the capacity!</a:t>
            </a:r>
          </a:p>
          <a:p>
            <a:r>
              <a:rPr lang="en-US" dirty="0" smtClean="0"/>
              <a:t>Example:</a:t>
            </a:r>
          </a:p>
          <a:p>
            <a:pPr lvl="1"/>
            <a:r>
              <a:rPr lang="en-US" dirty="0" smtClean="0"/>
              <a:t>CPU: 4 Cores, 2.1 GHz</a:t>
            </a:r>
          </a:p>
          <a:p>
            <a:pPr lvl="1"/>
            <a:r>
              <a:rPr lang="en-US" dirty="0" smtClean="0"/>
              <a:t>RAM: 4 GB</a:t>
            </a:r>
          </a:p>
          <a:p>
            <a:pPr marL="0" indent="0">
              <a:buNone/>
            </a:pPr>
            <a:endParaRPr lang="en-US" dirty="0" smtClean="0"/>
          </a:p>
          <a:p>
            <a:pPr marL="0" indent="0">
              <a:buNone/>
            </a:pPr>
            <a:endParaRPr lang="en-US" dirty="0"/>
          </a:p>
        </p:txBody>
      </p:sp>
      <p:graphicFrame>
        <p:nvGraphicFramePr>
          <p:cNvPr id="2" name="Chart 1"/>
          <p:cNvGraphicFramePr/>
          <p:nvPr>
            <p:extLst>
              <p:ext uri="{D42A27DB-BD31-4B8C-83A1-F6EECF244321}">
                <p14:modId xmlns:p14="http://schemas.microsoft.com/office/powerpoint/2010/main" val="3662599052"/>
              </p:ext>
            </p:extLst>
          </p:nvPr>
        </p:nvGraphicFramePr>
        <p:xfrm>
          <a:off x="6399212" y="990600"/>
          <a:ext cx="6832070" cy="5417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348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Dramatic Scale Improvements</a:t>
            </a:r>
            <a:endParaRPr lang="en-US" dirty="0"/>
          </a:p>
        </p:txBody>
      </p:sp>
      <p:sp>
        <p:nvSpPr>
          <p:cNvPr id="5" name="Content Placeholder 4"/>
          <p:cNvSpPr>
            <a:spLocks noGrp="1"/>
          </p:cNvSpPr>
          <p:nvPr>
            <p:ph sz="quarter" idx="18"/>
          </p:nvPr>
        </p:nvSpPr>
        <p:spPr>
          <a:xfrm>
            <a:off x="713574" y="1069138"/>
            <a:ext cx="9570002" cy="1526572"/>
          </a:xfrm>
        </p:spPr>
        <p:txBody>
          <a:bodyPr/>
          <a:lstStyle/>
          <a:p>
            <a:r>
              <a:rPr lang="en-US" dirty="0" smtClean="0"/>
              <a:t>RSS with UDP for DirectAccess</a:t>
            </a:r>
          </a:p>
          <a:p>
            <a:pPr marL="0" indent="0">
              <a:buNone/>
            </a:pPr>
            <a:endParaRPr lang="en-US" dirty="0" smtClean="0"/>
          </a:p>
          <a:p>
            <a:pPr marL="0" indent="0">
              <a:buNone/>
            </a:pPr>
            <a:endParaRPr lang="en-US" dirty="0"/>
          </a:p>
        </p:txBody>
      </p:sp>
      <p:sp>
        <p:nvSpPr>
          <p:cNvPr id="11" name="Content Placeholder 4"/>
          <p:cNvSpPr txBox="1">
            <a:spLocks/>
          </p:cNvSpPr>
          <p:nvPr/>
        </p:nvSpPr>
        <p:spPr>
          <a:xfrm>
            <a:off x="1112695" y="2306400"/>
            <a:ext cx="4385880" cy="593155"/>
          </a:xfrm>
          <a:prstGeom prst="rect">
            <a:avLst/>
          </a:prstGeom>
        </p:spPr>
        <p:txBody>
          <a:bodyPr vert="horz" lIns="0" tIns="45720" rIns="91440" bIns="45720" rtlCol="0">
            <a:noAutofit/>
          </a:bodyPr>
          <a:lstStyle>
            <a:lvl1pPr marL="342900" indent="-342900" algn="l" defTabSz="914400" rtl="0" eaLnBrk="1" latinLnBrk="0" hangingPunct="1">
              <a:lnSpc>
                <a:spcPct val="85000"/>
              </a:lnSpc>
              <a:spcBef>
                <a:spcPts val="2400"/>
              </a:spcBef>
              <a:spcAft>
                <a:spcPts val="0"/>
              </a:spcAft>
              <a:buClr>
                <a:srgbClr val="00B0F0"/>
              </a:buClr>
              <a:buSzPct val="100000"/>
              <a:buFont typeface="Wingdings" pitchFamily="2" charset="2"/>
              <a:buChar char="§"/>
              <a:defRPr sz="2400" kern="1200" spc="-70" baseline="0">
                <a:solidFill>
                  <a:srgbClr val="666666"/>
                </a:solidFill>
                <a:latin typeface="Segoe UI" pitchFamily="34" charset="0"/>
                <a:ea typeface="Segoe UI" pitchFamily="34" charset="0"/>
                <a:cs typeface="Segoe UI" pitchFamily="34" charset="0"/>
              </a:defRPr>
            </a:lvl1pPr>
            <a:lvl2pPr marL="742950" indent="-285750" algn="l" defTabSz="914400" rtl="0" eaLnBrk="1" latinLnBrk="0" hangingPunct="1">
              <a:lnSpc>
                <a:spcPct val="85000"/>
              </a:lnSpc>
              <a:spcBef>
                <a:spcPts val="600"/>
              </a:spcBef>
              <a:spcAft>
                <a:spcPts val="0"/>
              </a:spcAft>
              <a:buClr>
                <a:srgbClr val="00B0F0"/>
              </a:buClr>
              <a:buSzPct val="100000"/>
              <a:buFont typeface="Wingdings" pitchFamily="2" charset="2"/>
              <a:buChar char="§"/>
              <a:defRPr sz="2000" kern="1200" spc="-70" baseline="0">
                <a:solidFill>
                  <a:srgbClr val="666666"/>
                </a:solidFill>
                <a:latin typeface="Segoe UI" pitchFamily="34" charset="0"/>
                <a:ea typeface="Segoe UI" pitchFamily="34" charset="0"/>
                <a:cs typeface="Segoe UI" pitchFamily="34" charset="0"/>
              </a:defRPr>
            </a:lvl2pPr>
            <a:lvl3pPr marL="1143000" indent="-228600" algn="l" defTabSz="914400" rtl="0" eaLnBrk="1" latinLnBrk="0" hangingPunct="1">
              <a:lnSpc>
                <a:spcPct val="85000"/>
              </a:lnSpc>
              <a:spcBef>
                <a:spcPts val="600"/>
              </a:spcBef>
              <a:spcAft>
                <a:spcPts val="0"/>
              </a:spcAft>
              <a:buClr>
                <a:srgbClr val="00B0F0"/>
              </a:buClr>
              <a:buFont typeface="Wingdings" pitchFamily="2" charset="2"/>
              <a:buChar char="§"/>
              <a:defRPr sz="1800" kern="1200" spc="-70" baseline="0">
                <a:solidFill>
                  <a:srgbClr val="666666"/>
                </a:solidFill>
                <a:latin typeface="Segoe UI" pitchFamily="34" charset="0"/>
                <a:ea typeface="Segoe UI" pitchFamily="34" charset="0"/>
                <a:cs typeface="Segoe UI" pitchFamily="34" charset="0"/>
              </a:defRPr>
            </a:lvl3pPr>
            <a:lvl4pPr marL="1600200" indent="-228600" algn="l" defTabSz="914400" rtl="0" eaLnBrk="1" latinLnBrk="0" hangingPunct="1">
              <a:lnSpc>
                <a:spcPct val="85000"/>
              </a:lnSpc>
              <a:spcBef>
                <a:spcPts val="600"/>
              </a:spcBef>
              <a:spcAft>
                <a:spcPts val="0"/>
              </a:spcAft>
              <a:buClr>
                <a:srgbClr val="00B0F0"/>
              </a:buClr>
              <a:buFont typeface="Wingdings" pitchFamily="2" charset="2"/>
              <a:buChar char="§"/>
              <a:defRPr sz="1800" kern="1200" spc="-70" baseline="0">
                <a:solidFill>
                  <a:srgbClr val="666666"/>
                </a:solidFill>
                <a:latin typeface="Segoe UI" pitchFamily="34" charset="0"/>
                <a:ea typeface="Segoe UI" pitchFamily="34" charset="0"/>
                <a:cs typeface="Segoe UI" pitchFamily="34" charset="0"/>
              </a:defRPr>
            </a:lvl4pPr>
            <a:lvl5pPr marL="2057400" indent="-228600" algn="l" defTabSz="914400" rtl="0" eaLnBrk="1" latinLnBrk="0" hangingPunct="1">
              <a:lnSpc>
                <a:spcPct val="85000"/>
              </a:lnSpc>
              <a:spcBef>
                <a:spcPts val="600"/>
              </a:spcBef>
              <a:spcAft>
                <a:spcPts val="0"/>
              </a:spcAft>
              <a:buClr>
                <a:srgbClr val="00B0F0"/>
              </a:buClr>
              <a:buFont typeface="Wingdings" pitchFamily="2" charset="2"/>
              <a:buChar char="§"/>
              <a:defRPr sz="1800" kern="1200" spc="-70" baseline="0">
                <a:solidFill>
                  <a:srgbClr val="666666"/>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en-US" dirty="0">
              <a:solidFill>
                <a:srgbClr val="FFFFFF"/>
              </a:solidFill>
            </a:endParaRPr>
          </a:p>
        </p:txBody>
      </p:sp>
      <p:sp>
        <p:nvSpPr>
          <p:cNvPr id="12" name="Content Placeholder 4"/>
          <p:cNvSpPr txBox="1">
            <a:spLocks/>
          </p:cNvSpPr>
          <p:nvPr/>
        </p:nvSpPr>
        <p:spPr>
          <a:xfrm>
            <a:off x="1370012" y="2306399"/>
            <a:ext cx="4534951" cy="447937"/>
          </a:xfrm>
          <a:prstGeom prst="rect">
            <a:avLst/>
          </a:prstGeom>
        </p:spPr>
        <p:txBody>
          <a:bodyPr vert="horz" lIns="0" tIns="45720" rIns="91440" bIns="45720" rtlCol="0">
            <a:noAutofit/>
          </a:bodyPr>
          <a:lstStyle>
            <a:lvl1pPr marL="342900" indent="-342900" algn="l" defTabSz="914400" rtl="0" eaLnBrk="1" latinLnBrk="0" hangingPunct="1">
              <a:lnSpc>
                <a:spcPct val="85000"/>
              </a:lnSpc>
              <a:spcBef>
                <a:spcPts val="2400"/>
              </a:spcBef>
              <a:spcAft>
                <a:spcPts val="0"/>
              </a:spcAft>
              <a:buClr>
                <a:srgbClr val="00B0F0"/>
              </a:buClr>
              <a:buSzPct val="100000"/>
              <a:buFont typeface="Wingdings" pitchFamily="2" charset="2"/>
              <a:buChar char="§"/>
              <a:defRPr sz="2400" kern="1200" spc="-70" baseline="0">
                <a:solidFill>
                  <a:srgbClr val="666666"/>
                </a:solidFill>
                <a:latin typeface="Segoe UI" pitchFamily="34" charset="0"/>
                <a:ea typeface="Segoe UI" pitchFamily="34" charset="0"/>
                <a:cs typeface="Segoe UI" pitchFamily="34" charset="0"/>
              </a:defRPr>
            </a:lvl1pPr>
            <a:lvl2pPr marL="742950" indent="-285750" algn="l" defTabSz="914400" rtl="0" eaLnBrk="1" latinLnBrk="0" hangingPunct="1">
              <a:lnSpc>
                <a:spcPct val="85000"/>
              </a:lnSpc>
              <a:spcBef>
                <a:spcPts val="600"/>
              </a:spcBef>
              <a:spcAft>
                <a:spcPts val="0"/>
              </a:spcAft>
              <a:buClr>
                <a:srgbClr val="00B0F0"/>
              </a:buClr>
              <a:buSzPct val="100000"/>
              <a:buFont typeface="Wingdings" pitchFamily="2" charset="2"/>
              <a:buChar char="§"/>
              <a:defRPr sz="2000" kern="1200" spc="-70" baseline="0">
                <a:solidFill>
                  <a:srgbClr val="666666"/>
                </a:solidFill>
                <a:latin typeface="Segoe UI" pitchFamily="34" charset="0"/>
                <a:ea typeface="Segoe UI" pitchFamily="34" charset="0"/>
                <a:cs typeface="Segoe UI" pitchFamily="34" charset="0"/>
              </a:defRPr>
            </a:lvl2pPr>
            <a:lvl3pPr marL="1143000" indent="-228600" algn="l" defTabSz="914400" rtl="0" eaLnBrk="1" latinLnBrk="0" hangingPunct="1">
              <a:lnSpc>
                <a:spcPct val="85000"/>
              </a:lnSpc>
              <a:spcBef>
                <a:spcPts val="600"/>
              </a:spcBef>
              <a:spcAft>
                <a:spcPts val="0"/>
              </a:spcAft>
              <a:buClr>
                <a:srgbClr val="00B0F0"/>
              </a:buClr>
              <a:buFont typeface="Wingdings" pitchFamily="2" charset="2"/>
              <a:buChar char="§"/>
              <a:defRPr sz="1800" kern="1200" spc="-70" baseline="0">
                <a:solidFill>
                  <a:srgbClr val="666666"/>
                </a:solidFill>
                <a:latin typeface="Segoe UI" pitchFamily="34" charset="0"/>
                <a:ea typeface="Segoe UI" pitchFamily="34" charset="0"/>
                <a:cs typeface="Segoe UI" pitchFamily="34" charset="0"/>
              </a:defRPr>
            </a:lvl3pPr>
            <a:lvl4pPr marL="1600200" indent="-228600" algn="l" defTabSz="914400" rtl="0" eaLnBrk="1" latinLnBrk="0" hangingPunct="1">
              <a:lnSpc>
                <a:spcPct val="85000"/>
              </a:lnSpc>
              <a:spcBef>
                <a:spcPts val="600"/>
              </a:spcBef>
              <a:spcAft>
                <a:spcPts val="0"/>
              </a:spcAft>
              <a:buClr>
                <a:srgbClr val="00B0F0"/>
              </a:buClr>
              <a:buFont typeface="Wingdings" pitchFamily="2" charset="2"/>
              <a:buChar char="§"/>
              <a:defRPr sz="1800" kern="1200" spc="-70" baseline="0">
                <a:solidFill>
                  <a:srgbClr val="666666"/>
                </a:solidFill>
                <a:latin typeface="Segoe UI" pitchFamily="34" charset="0"/>
                <a:ea typeface="Segoe UI" pitchFamily="34" charset="0"/>
                <a:cs typeface="Segoe UI" pitchFamily="34" charset="0"/>
              </a:defRPr>
            </a:lvl4pPr>
            <a:lvl5pPr marL="2057400" indent="-228600" algn="l" defTabSz="914400" rtl="0" eaLnBrk="1" latinLnBrk="0" hangingPunct="1">
              <a:lnSpc>
                <a:spcPct val="85000"/>
              </a:lnSpc>
              <a:spcBef>
                <a:spcPts val="600"/>
              </a:spcBef>
              <a:spcAft>
                <a:spcPts val="0"/>
              </a:spcAft>
              <a:buClr>
                <a:srgbClr val="00B0F0"/>
              </a:buClr>
              <a:buFont typeface="Wingdings" pitchFamily="2" charset="2"/>
              <a:buChar char="§"/>
              <a:defRPr sz="1800" kern="1200" spc="-70" baseline="0">
                <a:solidFill>
                  <a:srgbClr val="666666"/>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363">
              <a:lnSpc>
                <a:spcPct val="90000"/>
              </a:lnSpc>
              <a:spcBef>
                <a:spcPts val="0"/>
              </a:spcBef>
              <a:spcAft>
                <a:spcPts val="333"/>
              </a:spcAft>
              <a:buClrTx/>
              <a:buSzTx/>
              <a:buFont typeface="Wingdings" pitchFamily="2" charset="2"/>
              <a:buNone/>
              <a:defRPr/>
            </a:pPr>
            <a:r>
              <a:rPr lang="en-US" sz="2400" dirty="0" smtClean="0">
                <a:solidFill>
                  <a:srgbClr val="FFFFFF"/>
                </a:solidFill>
              </a:rPr>
              <a:t>Server 2008 R2 </a:t>
            </a:r>
            <a:r>
              <a:rPr lang="en-US" sz="2400" dirty="0">
                <a:solidFill>
                  <a:srgbClr val="FFFFFF"/>
                </a:solidFill>
              </a:rPr>
              <a:t>– NO RSS for UDP</a:t>
            </a:r>
            <a:r>
              <a:rPr lang="en-US" dirty="0">
                <a:solidFill>
                  <a:srgbClr val="FFFFFF"/>
                </a:solidFill>
              </a:rPr>
              <a:t> </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36" y="2754337"/>
            <a:ext cx="5673625" cy="237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4"/>
          <p:cNvSpPr txBox="1">
            <a:spLocks/>
          </p:cNvSpPr>
          <p:nvPr/>
        </p:nvSpPr>
        <p:spPr>
          <a:xfrm>
            <a:off x="7012024" y="2306398"/>
            <a:ext cx="4534951" cy="447937"/>
          </a:xfrm>
          <a:prstGeom prst="rect">
            <a:avLst/>
          </a:prstGeom>
        </p:spPr>
        <p:txBody>
          <a:bodyPr vert="horz" lIns="0" tIns="45720" rIns="91440" bIns="45720" rtlCol="0">
            <a:noAutofit/>
          </a:bodyPr>
          <a:lstStyle>
            <a:lvl1pPr marL="342900" indent="-342900" algn="l" defTabSz="914400" rtl="0" eaLnBrk="1" latinLnBrk="0" hangingPunct="1">
              <a:lnSpc>
                <a:spcPct val="85000"/>
              </a:lnSpc>
              <a:spcBef>
                <a:spcPts val="2400"/>
              </a:spcBef>
              <a:spcAft>
                <a:spcPts val="0"/>
              </a:spcAft>
              <a:buClr>
                <a:srgbClr val="00B0F0"/>
              </a:buClr>
              <a:buSzPct val="100000"/>
              <a:buFont typeface="Wingdings" pitchFamily="2" charset="2"/>
              <a:buChar char="§"/>
              <a:defRPr sz="2400" kern="1200" spc="-70" baseline="0">
                <a:solidFill>
                  <a:srgbClr val="666666"/>
                </a:solidFill>
                <a:latin typeface="Segoe UI" pitchFamily="34" charset="0"/>
                <a:ea typeface="Segoe UI" pitchFamily="34" charset="0"/>
                <a:cs typeface="Segoe UI" pitchFamily="34" charset="0"/>
              </a:defRPr>
            </a:lvl1pPr>
            <a:lvl2pPr marL="742950" indent="-285750" algn="l" defTabSz="914400" rtl="0" eaLnBrk="1" latinLnBrk="0" hangingPunct="1">
              <a:lnSpc>
                <a:spcPct val="85000"/>
              </a:lnSpc>
              <a:spcBef>
                <a:spcPts val="600"/>
              </a:spcBef>
              <a:spcAft>
                <a:spcPts val="0"/>
              </a:spcAft>
              <a:buClr>
                <a:srgbClr val="00B0F0"/>
              </a:buClr>
              <a:buSzPct val="100000"/>
              <a:buFont typeface="Wingdings" pitchFamily="2" charset="2"/>
              <a:buChar char="§"/>
              <a:defRPr sz="2000" kern="1200" spc="-70" baseline="0">
                <a:solidFill>
                  <a:srgbClr val="666666"/>
                </a:solidFill>
                <a:latin typeface="Segoe UI" pitchFamily="34" charset="0"/>
                <a:ea typeface="Segoe UI" pitchFamily="34" charset="0"/>
                <a:cs typeface="Segoe UI" pitchFamily="34" charset="0"/>
              </a:defRPr>
            </a:lvl2pPr>
            <a:lvl3pPr marL="1143000" indent="-228600" algn="l" defTabSz="914400" rtl="0" eaLnBrk="1" latinLnBrk="0" hangingPunct="1">
              <a:lnSpc>
                <a:spcPct val="85000"/>
              </a:lnSpc>
              <a:spcBef>
                <a:spcPts val="600"/>
              </a:spcBef>
              <a:spcAft>
                <a:spcPts val="0"/>
              </a:spcAft>
              <a:buClr>
                <a:srgbClr val="00B0F0"/>
              </a:buClr>
              <a:buFont typeface="Wingdings" pitchFamily="2" charset="2"/>
              <a:buChar char="§"/>
              <a:defRPr sz="1800" kern="1200" spc="-70" baseline="0">
                <a:solidFill>
                  <a:srgbClr val="666666"/>
                </a:solidFill>
                <a:latin typeface="Segoe UI" pitchFamily="34" charset="0"/>
                <a:ea typeface="Segoe UI" pitchFamily="34" charset="0"/>
                <a:cs typeface="Segoe UI" pitchFamily="34" charset="0"/>
              </a:defRPr>
            </a:lvl3pPr>
            <a:lvl4pPr marL="1600200" indent="-228600" algn="l" defTabSz="914400" rtl="0" eaLnBrk="1" latinLnBrk="0" hangingPunct="1">
              <a:lnSpc>
                <a:spcPct val="85000"/>
              </a:lnSpc>
              <a:spcBef>
                <a:spcPts val="600"/>
              </a:spcBef>
              <a:spcAft>
                <a:spcPts val="0"/>
              </a:spcAft>
              <a:buClr>
                <a:srgbClr val="00B0F0"/>
              </a:buClr>
              <a:buFont typeface="Wingdings" pitchFamily="2" charset="2"/>
              <a:buChar char="§"/>
              <a:defRPr sz="1800" kern="1200" spc="-70" baseline="0">
                <a:solidFill>
                  <a:srgbClr val="666666"/>
                </a:solidFill>
                <a:latin typeface="Segoe UI" pitchFamily="34" charset="0"/>
                <a:ea typeface="Segoe UI" pitchFamily="34" charset="0"/>
                <a:cs typeface="Segoe UI" pitchFamily="34" charset="0"/>
              </a:defRPr>
            </a:lvl4pPr>
            <a:lvl5pPr marL="2057400" indent="-228600" algn="l" defTabSz="914400" rtl="0" eaLnBrk="1" latinLnBrk="0" hangingPunct="1">
              <a:lnSpc>
                <a:spcPct val="85000"/>
              </a:lnSpc>
              <a:spcBef>
                <a:spcPts val="600"/>
              </a:spcBef>
              <a:spcAft>
                <a:spcPts val="0"/>
              </a:spcAft>
              <a:buClr>
                <a:srgbClr val="00B0F0"/>
              </a:buClr>
              <a:buFont typeface="Wingdings" pitchFamily="2" charset="2"/>
              <a:buChar char="§"/>
              <a:defRPr sz="1800" kern="1200" spc="-70" baseline="0">
                <a:solidFill>
                  <a:srgbClr val="666666"/>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solidFill>
                  <a:srgbClr val="FFFFFF"/>
                </a:solidFill>
              </a:rPr>
              <a:t>Server 2012 –  w/RSS for UDP</a:t>
            </a:r>
          </a:p>
          <a:p>
            <a:pPr marL="0" indent="0">
              <a:buFont typeface="Wingdings" pitchFamily="2" charset="2"/>
              <a:buNone/>
            </a:pPr>
            <a:endParaRPr lang="en-US"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963" y="2735674"/>
            <a:ext cx="6094379" cy="337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4"/>
          <p:cNvSpPr txBox="1">
            <a:spLocks/>
          </p:cNvSpPr>
          <p:nvPr/>
        </p:nvSpPr>
        <p:spPr>
          <a:xfrm>
            <a:off x="684212" y="2026991"/>
            <a:ext cx="9570002" cy="3557897"/>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FFFFFF"/>
                </a:solidFill>
              </a:rPr>
              <a:t>IP-HTTPS </a:t>
            </a:r>
            <a:r>
              <a:rPr lang="en-US" dirty="0">
                <a:solidFill>
                  <a:srgbClr val="FFFFFF"/>
                </a:solidFill>
              </a:rPr>
              <a:t>performance at near parity with </a:t>
            </a:r>
            <a:r>
              <a:rPr lang="en-US" dirty="0" err="1" smtClean="0">
                <a:solidFill>
                  <a:srgbClr val="FFFFFF"/>
                </a:solidFill>
              </a:rPr>
              <a:t>Teredo</a:t>
            </a:r>
            <a:endParaRPr lang="en-US" dirty="0">
              <a:solidFill>
                <a:srgbClr val="FFFFFF"/>
              </a:solidFill>
            </a:endParaRPr>
          </a:p>
          <a:p>
            <a:pPr lvl="1"/>
            <a:r>
              <a:rPr lang="en-US" dirty="0" smtClean="0">
                <a:solidFill>
                  <a:srgbClr val="FFFFFF"/>
                </a:solidFill>
              </a:rPr>
              <a:t>No double </a:t>
            </a:r>
            <a:r>
              <a:rPr lang="en-US" dirty="0">
                <a:solidFill>
                  <a:srgbClr val="FFFFFF"/>
                </a:solidFill>
              </a:rPr>
              <a:t>e</a:t>
            </a:r>
            <a:r>
              <a:rPr lang="en-US" dirty="0" smtClean="0">
                <a:solidFill>
                  <a:srgbClr val="FFFFFF"/>
                </a:solidFill>
              </a:rPr>
              <a:t>ncryption </a:t>
            </a:r>
            <a:r>
              <a:rPr lang="en-US" dirty="0">
                <a:solidFill>
                  <a:srgbClr val="FFFFFF"/>
                </a:solidFill>
              </a:rPr>
              <a:t>when using </a:t>
            </a:r>
            <a:r>
              <a:rPr lang="en-US" dirty="0" smtClean="0">
                <a:solidFill>
                  <a:srgbClr val="FFFFFF"/>
                </a:solidFill>
              </a:rPr>
              <a:t>IPHTTPS</a:t>
            </a:r>
          </a:p>
          <a:p>
            <a:pPr lvl="1"/>
            <a:r>
              <a:rPr lang="en-US" dirty="0" smtClean="0">
                <a:solidFill>
                  <a:srgbClr val="FFFFFF"/>
                </a:solidFill>
              </a:rPr>
              <a:t>Reduced Duplicate Address </a:t>
            </a:r>
            <a:r>
              <a:rPr lang="en-US" dirty="0">
                <a:solidFill>
                  <a:srgbClr val="FFFFFF"/>
                </a:solidFill>
              </a:rPr>
              <a:t>Detection (DAD) </a:t>
            </a:r>
            <a:r>
              <a:rPr lang="en-US" dirty="0" smtClean="0">
                <a:solidFill>
                  <a:srgbClr val="FFFFFF"/>
                </a:solidFill>
              </a:rPr>
              <a:t>traffic</a:t>
            </a:r>
          </a:p>
          <a:p>
            <a:endParaRPr lang="en-US" dirty="0" smtClean="0">
              <a:solidFill>
                <a:srgbClr val="FFFFFF"/>
              </a:solidFill>
            </a:endParaRPr>
          </a:p>
          <a:p>
            <a:r>
              <a:rPr lang="en-US" dirty="0" smtClean="0">
                <a:solidFill>
                  <a:srgbClr val="FFFFFF"/>
                </a:solidFill>
              </a:rPr>
              <a:t>SR-IOV –Allows full </a:t>
            </a:r>
            <a:r>
              <a:rPr lang="en-US" dirty="0">
                <a:solidFill>
                  <a:srgbClr val="FFFFFF"/>
                </a:solidFill>
              </a:rPr>
              <a:t>use of server </a:t>
            </a:r>
            <a:r>
              <a:rPr lang="en-US" dirty="0" smtClean="0">
                <a:solidFill>
                  <a:srgbClr val="FFFFFF"/>
                </a:solidFill>
              </a:rPr>
              <a:t>cores when running in a VM</a:t>
            </a:r>
            <a:endParaRPr lang="en-US" dirty="0">
              <a:solidFill>
                <a:srgbClr val="FFFFFF"/>
              </a:solidFill>
            </a:endParaRPr>
          </a:p>
          <a:p>
            <a:endParaRPr lang="en-US" dirty="0" smtClean="0">
              <a:gradFill>
                <a:gsLst>
                  <a:gs pos="0">
                    <a:srgbClr val="FFFFFF"/>
                  </a:gs>
                  <a:gs pos="86000">
                    <a:srgbClr val="FFFFFF"/>
                  </a:gs>
                </a:gsLst>
                <a:lin ang="5400000" scaled="0"/>
              </a:gradFill>
            </a:endParaRPr>
          </a:p>
        </p:txBody>
      </p:sp>
    </p:spTree>
    <p:extLst>
      <p:ext uri="{BB962C8B-B14F-4D97-AF65-F5344CB8AC3E}">
        <p14:creationId xmlns:p14="http://schemas.microsoft.com/office/powerpoint/2010/main" val="4278114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1" presetClass="entr" presetSubtype="0"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0" grpId="0"/>
      <p:bldP spid="10" grpId="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End to End Security Scale Improvements</a:t>
            </a:r>
            <a:endParaRPr lang="en-US" dirty="0"/>
          </a:p>
        </p:txBody>
      </p:sp>
      <p:sp>
        <p:nvSpPr>
          <p:cNvPr id="3" name="Text Placeholder 2"/>
          <p:cNvSpPr>
            <a:spLocks noGrp="1"/>
          </p:cNvSpPr>
          <p:nvPr>
            <p:ph type="body" sz="quarter" idx="10"/>
          </p:nvPr>
        </p:nvSpPr>
        <p:spPr>
          <a:xfrm>
            <a:off x="455612" y="1143000"/>
            <a:ext cx="11149012" cy="4579715"/>
          </a:xfrm>
        </p:spPr>
        <p:txBody>
          <a:bodyPr/>
          <a:lstStyle/>
          <a:p>
            <a:r>
              <a:rPr lang="en-US" dirty="0" smtClean="0"/>
              <a:t>Windows Server 2012 supports IPsec hardware acceleration within a VM</a:t>
            </a:r>
          </a:p>
          <a:p>
            <a:endParaRPr lang="en-US" dirty="0" smtClean="0"/>
          </a:p>
          <a:p>
            <a:r>
              <a:rPr lang="en-US" dirty="0" smtClean="0"/>
              <a:t>Easily enabled with PS command:</a:t>
            </a:r>
          </a:p>
          <a:p>
            <a:endParaRPr lang="en-US" dirty="0"/>
          </a:p>
          <a:p>
            <a:endParaRPr lang="en-US" dirty="0" smtClean="0"/>
          </a:p>
          <a:p>
            <a:r>
              <a:rPr lang="en-US" dirty="0" smtClean="0"/>
              <a:t>Offload </a:t>
            </a:r>
            <a:r>
              <a:rPr lang="en-US" dirty="0"/>
              <a:t>hardware adapters can also be configured as team </a:t>
            </a:r>
            <a:r>
              <a:rPr lang="en-US" dirty="0" smtClean="0"/>
              <a:t>NICs for failover</a:t>
            </a:r>
            <a:endParaRPr lang="en-US" dirty="0"/>
          </a:p>
          <a:p>
            <a:pPr marL="0" indent="0">
              <a:buNone/>
            </a:pPr>
            <a:endParaRPr lang="en-US" dirty="0" smtClean="0"/>
          </a:p>
        </p:txBody>
      </p:sp>
      <p:sp>
        <p:nvSpPr>
          <p:cNvPr id="7" name="Rectangle 4"/>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FFFFFF"/>
              </a:solidFill>
            </a:endParaRPr>
          </a:p>
        </p:txBody>
      </p:sp>
      <p:sp>
        <p:nvSpPr>
          <p:cNvPr id="8" name="TextBox 7"/>
          <p:cNvSpPr txBox="1"/>
          <p:nvPr/>
        </p:nvSpPr>
        <p:spPr>
          <a:xfrm>
            <a:off x="760412" y="3124200"/>
            <a:ext cx="10744200" cy="461665"/>
          </a:xfrm>
          <a:prstGeom prst="rect">
            <a:avLst/>
          </a:prstGeom>
          <a:solidFill>
            <a:srgbClr val="0B2661">
              <a:alpha val="85000"/>
            </a:srgbClr>
          </a:solidFill>
        </p:spPr>
        <p:txBody>
          <a:bodyPr wrap="square" rtlCol="0">
            <a:spAutoFit/>
          </a:bodyPr>
          <a:lstStyle/>
          <a:p>
            <a:r>
              <a:rPr lang="en-US" sz="2400" dirty="0" smtClean="0">
                <a:solidFill>
                  <a:srgbClr val="FFFFFF"/>
                </a:solidFill>
                <a:latin typeface="Consolas" pitchFamily="49" charset="0"/>
                <a:cs typeface="Consolas" pitchFamily="49" charset="0"/>
              </a:rPr>
              <a:t>PS&gt; Set-</a:t>
            </a:r>
            <a:r>
              <a:rPr lang="en-US" sz="2400" dirty="0" err="1" smtClean="0">
                <a:solidFill>
                  <a:srgbClr val="FFFFFF"/>
                </a:solidFill>
                <a:latin typeface="Consolas" pitchFamily="49" charset="0"/>
                <a:cs typeface="Consolas" pitchFamily="49" charset="0"/>
              </a:rPr>
              <a:t>NetAdapterIPsecOffload</a:t>
            </a:r>
            <a:r>
              <a:rPr lang="en-US" sz="2400" dirty="0" smtClean="0">
                <a:solidFill>
                  <a:srgbClr val="FFFFFF"/>
                </a:solidFill>
                <a:latin typeface="Consolas" pitchFamily="49" charset="0"/>
                <a:cs typeface="Consolas" pitchFamily="49" charset="0"/>
              </a:rPr>
              <a:t> </a:t>
            </a:r>
            <a:r>
              <a:rPr lang="en-US" sz="2400" dirty="0">
                <a:solidFill>
                  <a:srgbClr val="FFFFFF"/>
                </a:solidFill>
                <a:latin typeface="Consolas" pitchFamily="49" charset="0"/>
                <a:cs typeface="Consolas" pitchFamily="49" charset="0"/>
              </a:rPr>
              <a:t>–Name Interface1 –Enabled </a:t>
            </a:r>
            <a:r>
              <a:rPr lang="en-US" sz="2400" dirty="0" smtClean="0">
                <a:solidFill>
                  <a:srgbClr val="FFFFFF"/>
                </a:solidFill>
                <a:latin typeface="Consolas" pitchFamily="49" charset="0"/>
                <a:cs typeface="Consolas" pitchFamily="49" charset="0"/>
              </a:rPr>
              <a:t>TRUE</a:t>
            </a:r>
            <a:endParaRPr lang="en-US" sz="2400" dirty="0">
              <a:solidFill>
                <a:srgbClr val="FFFFFF"/>
              </a:solidFill>
              <a:latin typeface="Consolas" pitchFamily="49" charset="0"/>
              <a:cs typeface="Consolas" pitchFamily="49" charset="0"/>
            </a:endParaRPr>
          </a:p>
        </p:txBody>
      </p:sp>
    </p:spTree>
    <p:extLst>
      <p:ext uri="{BB962C8B-B14F-4D97-AF65-F5344CB8AC3E}">
        <p14:creationId xmlns:p14="http://schemas.microsoft.com/office/powerpoint/2010/main" val="266001120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0"/>
            <a:ext cx="7785100" cy="609398"/>
          </a:xfrm>
        </p:spPr>
        <p:txBody>
          <a:bodyPr/>
          <a:lstStyle/>
          <a:p>
            <a:r>
              <a:rPr lang="en-US" dirty="0" smtClean="0"/>
              <a:t>Connectivity to the Hybrid Cloud:</a:t>
            </a:r>
            <a:endParaRPr lang="en-US" dirty="0"/>
          </a:p>
        </p:txBody>
      </p:sp>
      <p:grpSp>
        <p:nvGrpSpPr>
          <p:cNvPr id="4" name="Group 3"/>
          <p:cNvGrpSpPr/>
          <p:nvPr/>
        </p:nvGrpSpPr>
        <p:grpSpPr>
          <a:xfrm>
            <a:off x="1549850" y="3182428"/>
            <a:ext cx="872510" cy="653669"/>
            <a:chOff x="1692873" y="5004148"/>
            <a:chExt cx="1536100" cy="1015653"/>
          </a:xfrm>
        </p:grpSpPr>
        <p:grpSp>
          <p:nvGrpSpPr>
            <p:cNvPr id="5" name="Group 47"/>
            <p:cNvGrpSpPr/>
            <p:nvPr/>
          </p:nvGrpSpPr>
          <p:grpSpPr>
            <a:xfrm>
              <a:off x="1692873" y="5004148"/>
              <a:ext cx="1536100" cy="1015653"/>
              <a:chOff x="6920044" y="4598173"/>
              <a:chExt cx="1498088" cy="1015653"/>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10" name="Rounded Rectangle 9"/>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8" name="Rounded Rectangular Callout 7"/>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67536"/>
          <a:stretch/>
        </p:blipFill>
        <p:spPr>
          <a:xfrm>
            <a:off x="6737845" y="1521969"/>
            <a:ext cx="457200" cy="884288"/>
          </a:xfrm>
          <a:prstGeom prst="rect">
            <a:avLst/>
          </a:prstGeom>
        </p:spPr>
      </p:pic>
      <p:sp>
        <p:nvSpPr>
          <p:cNvPr id="17" name="Oval 16"/>
          <p:cNvSpPr/>
          <p:nvPr/>
        </p:nvSpPr>
        <p:spPr bwMode="auto">
          <a:xfrm>
            <a:off x="4736462" y="823006"/>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32" name="Group 31"/>
          <p:cNvGrpSpPr/>
          <p:nvPr/>
        </p:nvGrpSpPr>
        <p:grpSpPr>
          <a:xfrm>
            <a:off x="4965061" y="1776163"/>
            <a:ext cx="838201" cy="340035"/>
            <a:chOff x="6551611" y="914400"/>
            <a:chExt cx="1481251" cy="797235"/>
          </a:xfrm>
        </p:grpSpPr>
        <p:grpSp>
          <p:nvGrpSpPr>
            <p:cNvPr id="29" name="Group 28"/>
            <p:cNvGrpSpPr/>
            <p:nvPr/>
          </p:nvGrpSpPr>
          <p:grpSpPr>
            <a:xfrm>
              <a:off x="6551611" y="914400"/>
              <a:ext cx="1481251" cy="797235"/>
              <a:chOff x="4799012" y="4876799"/>
              <a:chExt cx="609600" cy="304801"/>
            </a:xfrm>
          </p:grpSpPr>
          <p:sp>
            <p:nvSpPr>
              <p:cNvPr id="23" name="Rounded Rectangle 22"/>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5" name="Rectangle 24"/>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6" name="Rectangle 25"/>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7" name="Rectangle 26"/>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8" name="Rectangle 27"/>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0" name="Rectangle 29"/>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1" name="Rectangle 30"/>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grpSp>
        <p:nvGrpSpPr>
          <p:cNvPr id="33" name="Group 32"/>
          <p:cNvGrpSpPr/>
          <p:nvPr/>
        </p:nvGrpSpPr>
        <p:grpSpPr>
          <a:xfrm>
            <a:off x="5740713" y="2880406"/>
            <a:ext cx="838201" cy="340035"/>
            <a:chOff x="6551611" y="914400"/>
            <a:chExt cx="1481251" cy="797235"/>
          </a:xfrm>
        </p:grpSpPr>
        <p:grpSp>
          <p:nvGrpSpPr>
            <p:cNvPr id="34" name="Group 33"/>
            <p:cNvGrpSpPr/>
            <p:nvPr/>
          </p:nvGrpSpPr>
          <p:grpSpPr>
            <a:xfrm>
              <a:off x="6551611" y="914400"/>
              <a:ext cx="1481251" cy="797235"/>
              <a:chOff x="4799012" y="4876799"/>
              <a:chExt cx="609600" cy="304801"/>
            </a:xfrm>
          </p:grpSpPr>
          <p:sp>
            <p:nvSpPr>
              <p:cNvPr id="37" name="Rounded Rectangle 36"/>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8" name="Rectangle 37"/>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9" name="Rectangle 38"/>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0" name="Rectangle 39"/>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1" name="Rectangle 40"/>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5" name="Rectangle 34"/>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6" name="Rectangle 35"/>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67536"/>
          <a:stretch/>
        </p:blipFill>
        <p:spPr>
          <a:xfrm>
            <a:off x="6737845" y="5258436"/>
            <a:ext cx="457200" cy="884288"/>
          </a:xfrm>
          <a:prstGeom prst="rect">
            <a:avLst/>
          </a:prstGeom>
        </p:spPr>
      </p:pic>
      <p:sp>
        <p:nvSpPr>
          <p:cNvPr id="43" name="Oval 42"/>
          <p:cNvSpPr/>
          <p:nvPr/>
        </p:nvSpPr>
        <p:spPr bwMode="auto">
          <a:xfrm>
            <a:off x="4736462" y="4117329"/>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44" name="Group 43"/>
          <p:cNvGrpSpPr/>
          <p:nvPr/>
        </p:nvGrpSpPr>
        <p:grpSpPr>
          <a:xfrm>
            <a:off x="4965061" y="5293746"/>
            <a:ext cx="838201" cy="340035"/>
            <a:chOff x="6551611" y="914400"/>
            <a:chExt cx="1481251" cy="797235"/>
          </a:xfrm>
        </p:grpSpPr>
        <p:grpSp>
          <p:nvGrpSpPr>
            <p:cNvPr id="45" name="Group 44"/>
            <p:cNvGrpSpPr/>
            <p:nvPr/>
          </p:nvGrpSpPr>
          <p:grpSpPr>
            <a:xfrm>
              <a:off x="6551611" y="914400"/>
              <a:ext cx="1481251" cy="797235"/>
              <a:chOff x="4799012" y="4876799"/>
              <a:chExt cx="609600" cy="304801"/>
            </a:xfrm>
          </p:grpSpPr>
          <p:sp>
            <p:nvSpPr>
              <p:cNvPr id="48" name="Rounded Rectangle 47"/>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9" name="Rectangle 48"/>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0" name="Rectangle 49"/>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1" name="Rectangle 50"/>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2" name="Rectangle 51"/>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46" name="Rectangle 45"/>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7" name="Rectangle 46"/>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cxnSp>
        <p:nvCxnSpPr>
          <p:cNvPr id="64" name="Straight Arrow Connector 63"/>
          <p:cNvCxnSpPr/>
          <p:nvPr/>
        </p:nvCxnSpPr>
        <p:spPr>
          <a:xfrm>
            <a:off x="5974518" y="1946180"/>
            <a:ext cx="533400" cy="0"/>
          </a:xfrm>
          <a:prstGeom prst="straightConnector1">
            <a:avLst/>
          </a:prstGeom>
          <a:ln w="38100" cap="sq">
            <a:solidFill>
              <a:schemeClr val="accent4"/>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3362330" y="2307759"/>
            <a:ext cx="1131882" cy="650708"/>
          </a:xfrm>
          <a:prstGeom prst="straightConnector1">
            <a:avLst/>
          </a:prstGeom>
          <a:ln w="38100" cap="sq">
            <a:solidFill>
              <a:schemeClr val="accent4"/>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984554" y="5532248"/>
            <a:ext cx="533400" cy="0"/>
          </a:xfrm>
          <a:prstGeom prst="straightConnector1">
            <a:avLst/>
          </a:prstGeom>
          <a:ln w="38100" cap="sq">
            <a:solidFill>
              <a:schemeClr val="accent4"/>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72" name="Oval 71"/>
          <p:cNvSpPr/>
          <p:nvPr/>
        </p:nvSpPr>
        <p:spPr bwMode="auto">
          <a:xfrm>
            <a:off x="542928" y="2307759"/>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3" name="Text Box 28"/>
          <p:cNvSpPr txBox="1">
            <a:spLocks noChangeArrowheads="1"/>
          </p:cNvSpPr>
          <p:nvPr/>
        </p:nvSpPr>
        <p:spPr bwMode="auto">
          <a:xfrm>
            <a:off x="976800" y="1776163"/>
            <a:ext cx="1767711" cy="406265"/>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2400" dirty="0" smtClean="0">
                <a:solidFill>
                  <a:srgbClr val="FFFFFF"/>
                </a:solidFill>
                <a:latin typeface="Segoe Light"/>
              </a:rPr>
              <a:t>Internet</a:t>
            </a:r>
          </a:p>
        </p:txBody>
      </p:sp>
      <p:grpSp>
        <p:nvGrpSpPr>
          <p:cNvPr id="62" name="Group 61"/>
          <p:cNvGrpSpPr/>
          <p:nvPr/>
        </p:nvGrpSpPr>
        <p:grpSpPr>
          <a:xfrm>
            <a:off x="5740422" y="4335563"/>
            <a:ext cx="838201" cy="340035"/>
            <a:chOff x="6551611" y="914400"/>
            <a:chExt cx="1481251" cy="797235"/>
          </a:xfrm>
        </p:grpSpPr>
        <p:grpSp>
          <p:nvGrpSpPr>
            <p:cNvPr id="63" name="Group 62"/>
            <p:cNvGrpSpPr/>
            <p:nvPr/>
          </p:nvGrpSpPr>
          <p:grpSpPr>
            <a:xfrm>
              <a:off x="6551611" y="914400"/>
              <a:ext cx="1481251" cy="797235"/>
              <a:chOff x="4799012" y="4876799"/>
              <a:chExt cx="609600" cy="304801"/>
            </a:xfrm>
          </p:grpSpPr>
          <p:sp>
            <p:nvSpPr>
              <p:cNvPr id="67" name="Rounded Rectangle 66"/>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69" name="Rectangle 68"/>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1" name="Rectangle 70"/>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4" name="Rectangle 73"/>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5" name="Rectangle 74"/>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65" name="Rectangle 64"/>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66" name="Rectangle 65"/>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82" name="Round Same Side Corner Rectangle 81"/>
          <p:cNvSpPr/>
          <p:nvPr/>
        </p:nvSpPr>
        <p:spPr>
          <a:xfrm rot="16200000" flipH="1">
            <a:off x="9042826" y="1512168"/>
            <a:ext cx="2057454" cy="2864368"/>
          </a:xfrm>
          <a:prstGeom prst="round2SameRect">
            <a:avLst>
              <a:gd name="adj1" fmla="val 10660"/>
              <a:gd name="adj2" fmla="val 0"/>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3" name="TextBox 82"/>
          <p:cNvSpPr txBox="1"/>
          <p:nvPr/>
        </p:nvSpPr>
        <p:spPr>
          <a:xfrm>
            <a:off x="8770109" y="2022385"/>
            <a:ext cx="2602887" cy="1938992"/>
          </a:xfrm>
          <a:prstGeom prst="rect">
            <a:avLst/>
          </a:prstGeom>
          <a:noFill/>
        </p:spPr>
        <p:txBody>
          <a:bodyPr wrap="square" lIns="0" tIns="0" rIns="0" bIns="0" rtlCol="0">
            <a:spAutoFit/>
          </a:bodyPr>
          <a:lstStyle/>
          <a:p>
            <a:pPr defTabSz="914400">
              <a:lnSpc>
                <a:spcPct val="90000"/>
              </a:lnSpc>
              <a:spcBef>
                <a:spcPct val="0"/>
              </a:spcBef>
            </a:pPr>
            <a:r>
              <a:rPr lang="en-US" sz="2000" dirty="0" smtClean="0">
                <a:solidFill>
                  <a:srgbClr val="FFFFFF"/>
                </a:solidFill>
                <a:effectLst>
                  <a:outerShdw blurRad="38100" dist="38100" dir="2700000" algn="tl">
                    <a:srgbClr val="000000">
                      <a:alpha val="43137"/>
                    </a:srgbClr>
                  </a:outerShdw>
                </a:effectLst>
                <a:latin typeface="Segoe Light"/>
              </a:rPr>
              <a:t>DirectAccess &amp; VPN: </a:t>
            </a:r>
            <a:r>
              <a:rPr lang="en-US" sz="2000" dirty="0">
                <a:solidFill>
                  <a:srgbClr val="FFFFFF"/>
                </a:solidFill>
                <a:effectLst>
                  <a:outerShdw blurRad="38100" dist="38100" dir="2700000" algn="tl">
                    <a:srgbClr val="000000">
                      <a:alpha val="43137"/>
                    </a:srgbClr>
                  </a:outerShdw>
                </a:effectLst>
                <a:latin typeface="Segoe Light"/>
              </a:rPr>
              <a:t>Connecting remote clients to the hybrid cloud for</a:t>
            </a:r>
          </a:p>
          <a:p>
            <a:pPr defTabSz="914400">
              <a:lnSpc>
                <a:spcPct val="90000"/>
              </a:lnSpc>
              <a:spcBef>
                <a:spcPct val="0"/>
              </a:spcBef>
            </a:pPr>
            <a:r>
              <a:rPr lang="en-US" sz="2000" dirty="0">
                <a:solidFill>
                  <a:srgbClr val="FFFFFF"/>
                </a:solidFill>
                <a:effectLst>
                  <a:outerShdw blurRad="38100" dist="38100" dir="2700000" algn="tl">
                    <a:srgbClr val="000000">
                      <a:alpha val="43137"/>
                    </a:srgbClr>
                  </a:outerShdw>
                </a:effectLst>
                <a:latin typeface="Segoe Light"/>
              </a:rPr>
              <a:t> - Managed</a:t>
            </a:r>
          </a:p>
          <a:p>
            <a:pPr defTabSz="914400">
              <a:lnSpc>
                <a:spcPct val="90000"/>
              </a:lnSpc>
              <a:spcBef>
                <a:spcPct val="0"/>
              </a:spcBef>
            </a:pPr>
            <a:r>
              <a:rPr lang="en-US" sz="2000" dirty="0">
                <a:solidFill>
                  <a:srgbClr val="FFFFFF"/>
                </a:solidFill>
                <a:effectLst>
                  <a:outerShdw blurRad="38100" dist="38100" dir="2700000" algn="tl">
                    <a:srgbClr val="000000">
                      <a:alpha val="43137"/>
                    </a:srgbClr>
                  </a:outerShdw>
                </a:effectLst>
                <a:latin typeface="Segoe Light"/>
              </a:rPr>
              <a:t> - Unmanaged</a:t>
            </a:r>
          </a:p>
          <a:p>
            <a:pPr defTabSz="914400">
              <a:lnSpc>
                <a:spcPct val="90000"/>
              </a:lnSpc>
              <a:spcBef>
                <a:spcPct val="0"/>
              </a:spcBef>
            </a:pPr>
            <a:endParaRPr lang="en-US" sz="2000" dirty="0">
              <a:solidFill>
                <a:srgbClr val="FFFFFF"/>
              </a:solidFill>
              <a:effectLst>
                <a:outerShdw blurRad="38100" dist="38100" dir="2700000" algn="tl">
                  <a:srgbClr val="000000">
                    <a:alpha val="43137"/>
                  </a:srgbClr>
                </a:outerShdw>
              </a:effectLst>
              <a:latin typeface="Segoe Light"/>
            </a:endParaRPr>
          </a:p>
        </p:txBody>
      </p:sp>
      <p:sp>
        <p:nvSpPr>
          <p:cNvPr id="85" name="Round Same Side Corner Rectangle 84"/>
          <p:cNvSpPr/>
          <p:nvPr/>
        </p:nvSpPr>
        <p:spPr>
          <a:xfrm rot="16200000" flipH="1">
            <a:off x="9453941" y="3641807"/>
            <a:ext cx="1319536" cy="2864368"/>
          </a:xfrm>
          <a:prstGeom prst="round2SameRect">
            <a:avLst>
              <a:gd name="adj1" fmla="val 10660"/>
              <a:gd name="adj2" fmla="val 0"/>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6" name="TextBox 85"/>
          <p:cNvSpPr txBox="1"/>
          <p:nvPr/>
        </p:nvSpPr>
        <p:spPr>
          <a:xfrm>
            <a:off x="8869667" y="4506061"/>
            <a:ext cx="2349796" cy="1107996"/>
          </a:xfrm>
          <a:prstGeom prst="rect">
            <a:avLst/>
          </a:prstGeom>
          <a:noFill/>
        </p:spPr>
        <p:txBody>
          <a:bodyPr wrap="square" lIns="0" tIns="0" rIns="0" bIns="0" rtlCol="0">
            <a:spAutoFit/>
          </a:bodyPr>
          <a:lstStyle/>
          <a:p>
            <a:pPr defTabSz="914400">
              <a:lnSpc>
                <a:spcPct val="90000"/>
              </a:lnSpc>
              <a:spcBef>
                <a:spcPct val="0"/>
              </a:spcBef>
            </a:pPr>
            <a:r>
              <a:rPr lang="en-US" sz="2000" dirty="0" smtClean="0">
                <a:solidFill>
                  <a:srgbClr val="FFFFFF"/>
                </a:solidFill>
                <a:effectLst>
                  <a:outerShdw blurRad="38100" dist="38100" dir="2700000" algn="tl">
                    <a:srgbClr val="000000">
                      <a:alpha val="43137"/>
                    </a:srgbClr>
                  </a:outerShdw>
                </a:effectLst>
                <a:latin typeface="Segoe Light"/>
              </a:rPr>
              <a:t>Cross </a:t>
            </a:r>
            <a:r>
              <a:rPr lang="en-US" sz="2000" dirty="0">
                <a:solidFill>
                  <a:srgbClr val="FFFFFF"/>
                </a:solidFill>
                <a:effectLst>
                  <a:outerShdw blurRad="38100" dist="38100" dir="2700000" algn="tl">
                    <a:srgbClr val="000000">
                      <a:alpha val="43137"/>
                    </a:srgbClr>
                  </a:outerShdw>
                </a:effectLst>
                <a:latin typeface="Segoe Light"/>
              </a:rPr>
              <a:t>premise connectivity: Connecting private and public clouds </a:t>
            </a:r>
          </a:p>
        </p:txBody>
      </p:sp>
      <p:sp>
        <p:nvSpPr>
          <p:cNvPr id="87" name="TextBox 86"/>
          <p:cNvSpPr txBox="1"/>
          <p:nvPr/>
        </p:nvSpPr>
        <p:spPr>
          <a:xfrm>
            <a:off x="9020760" y="2224532"/>
            <a:ext cx="2349796" cy="1107996"/>
          </a:xfrm>
          <a:prstGeom prst="rect">
            <a:avLst/>
          </a:prstGeom>
          <a:noFill/>
        </p:spPr>
        <p:txBody>
          <a:bodyPr wrap="square" lIns="0" tIns="0" rIns="0" bIns="0" rtlCol="0">
            <a:spAutoFit/>
          </a:bodyPr>
          <a:lstStyle/>
          <a:p>
            <a:pPr defTabSz="914400">
              <a:lnSpc>
                <a:spcPct val="90000"/>
              </a:lnSpc>
              <a:spcBef>
                <a:spcPct val="0"/>
              </a:spcBef>
            </a:pPr>
            <a:r>
              <a:rPr lang="en-US" sz="2000" dirty="0" smtClean="0">
                <a:solidFill>
                  <a:srgbClr val="FFFFFF"/>
                </a:solidFill>
                <a:effectLst>
                  <a:outerShdw blurRad="38100" dist="38100" dir="2700000" algn="tl">
                    <a:srgbClr val="000000">
                      <a:alpha val="43137"/>
                    </a:srgbClr>
                  </a:outerShdw>
                </a:effectLst>
                <a:latin typeface="Segoe Light"/>
              </a:rPr>
              <a:t>Remote access: Connectivity using dedicated infrastructure</a:t>
            </a:r>
            <a:endParaRPr lang="en-US" sz="2000" dirty="0">
              <a:solidFill>
                <a:srgbClr val="FFFFFF"/>
              </a:solidFill>
              <a:effectLst>
                <a:outerShdw blurRad="38100" dist="38100" dir="2700000" algn="tl">
                  <a:srgbClr val="000000">
                    <a:alpha val="43137"/>
                  </a:srgbClr>
                </a:outerShdw>
              </a:effectLst>
              <a:latin typeface="Segoe Light"/>
            </a:endParaRPr>
          </a:p>
        </p:txBody>
      </p:sp>
      <p:sp>
        <p:nvSpPr>
          <p:cNvPr id="90" name="TextBox 89"/>
          <p:cNvSpPr txBox="1"/>
          <p:nvPr/>
        </p:nvSpPr>
        <p:spPr>
          <a:xfrm>
            <a:off x="8896655" y="4522752"/>
            <a:ext cx="2349796" cy="1107996"/>
          </a:xfrm>
          <a:prstGeom prst="rect">
            <a:avLst/>
          </a:prstGeom>
          <a:noFill/>
        </p:spPr>
        <p:txBody>
          <a:bodyPr wrap="square" lIns="0" tIns="0" rIns="0" bIns="0" rtlCol="0">
            <a:spAutoFit/>
          </a:bodyPr>
          <a:lstStyle/>
          <a:p>
            <a:pPr defTabSz="914400">
              <a:lnSpc>
                <a:spcPct val="90000"/>
              </a:lnSpc>
              <a:spcBef>
                <a:spcPct val="0"/>
              </a:spcBef>
            </a:pPr>
            <a:r>
              <a:rPr lang="en-US" sz="2000" dirty="0" smtClean="0">
                <a:solidFill>
                  <a:srgbClr val="FFFFFF"/>
                </a:solidFill>
                <a:effectLst>
                  <a:outerShdw blurRad="38100" dist="38100" dir="2700000" algn="tl">
                    <a:srgbClr val="000000">
                      <a:alpha val="43137"/>
                    </a:srgbClr>
                  </a:outerShdw>
                </a:effectLst>
                <a:latin typeface="Segoe Light"/>
              </a:rPr>
              <a:t>Site to Site connectivity using dedicated infrastructure</a:t>
            </a:r>
            <a:endParaRPr lang="en-US" sz="2000" dirty="0">
              <a:solidFill>
                <a:srgbClr val="FFFFFF"/>
              </a:solidFill>
              <a:effectLst>
                <a:outerShdw blurRad="38100" dist="38100" dir="2700000" algn="tl">
                  <a:srgbClr val="000000">
                    <a:alpha val="43137"/>
                  </a:srgbClr>
                </a:outerShdw>
              </a:effectLst>
              <a:latin typeface="Segoe Light"/>
            </a:endParaRPr>
          </a:p>
        </p:txBody>
      </p:sp>
      <p:sp>
        <p:nvSpPr>
          <p:cNvPr id="91" name="Title 1"/>
          <p:cNvSpPr txBox="1">
            <a:spLocks/>
          </p:cNvSpPr>
          <p:nvPr/>
        </p:nvSpPr>
        <p:spPr>
          <a:xfrm>
            <a:off x="8380412" y="213608"/>
            <a:ext cx="3365499" cy="609398"/>
          </a:xfrm>
          <a:prstGeom prst="rect">
            <a:avLst/>
          </a:prstGeom>
          <a:noFill/>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dirty="0" smtClean="0">
                <a:solidFill>
                  <a:srgbClr val="E7B921"/>
                </a:solidFill>
              </a:rPr>
              <a:t>Current State</a:t>
            </a:r>
            <a:endParaRPr dirty="0">
              <a:solidFill>
                <a:srgbClr val="E7B921"/>
              </a:solidFill>
            </a:endParaRPr>
          </a:p>
        </p:txBody>
      </p:sp>
      <p:cxnSp>
        <p:nvCxnSpPr>
          <p:cNvPr id="92" name="Straight Arrow Connector 91"/>
          <p:cNvCxnSpPr/>
          <p:nvPr/>
        </p:nvCxnSpPr>
        <p:spPr>
          <a:xfrm>
            <a:off x="6146162" y="3573536"/>
            <a:ext cx="0" cy="429213"/>
          </a:xfrm>
          <a:prstGeom prst="straightConnector1">
            <a:avLst/>
          </a:prstGeom>
          <a:ln w="38100" cap="sq">
            <a:solidFill>
              <a:schemeClr val="accent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flipV="1">
            <a:off x="3198812" y="4498223"/>
            <a:ext cx="1447800" cy="597452"/>
          </a:xfrm>
          <a:prstGeom prst="straightConnector1">
            <a:avLst/>
          </a:prstGeom>
          <a:ln w="38100" cap="sq">
            <a:solidFill>
              <a:schemeClr val="accent4"/>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417968" y="5977415"/>
            <a:ext cx="952044" cy="0"/>
          </a:xfrm>
          <a:prstGeom prst="straightConnector1">
            <a:avLst/>
          </a:prstGeom>
          <a:ln w="38100" cap="sq">
            <a:solidFill>
              <a:schemeClr val="accent4"/>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97" name="Text Box 28"/>
          <p:cNvSpPr txBox="1">
            <a:spLocks noChangeArrowheads="1"/>
          </p:cNvSpPr>
          <p:nvPr/>
        </p:nvSpPr>
        <p:spPr bwMode="auto">
          <a:xfrm>
            <a:off x="1535562" y="5832402"/>
            <a:ext cx="2120450" cy="332399"/>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nSpc>
                <a:spcPct val="80000"/>
              </a:lnSpc>
              <a:defRPr/>
            </a:pPr>
            <a:r>
              <a:rPr lang="en-US" dirty="0" smtClean="0">
                <a:solidFill>
                  <a:srgbClr val="FFFFFF"/>
                </a:solidFill>
                <a:latin typeface="Segoe Light"/>
              </a:rPr>
              <a:t>Remote Access</a:t>
            </a:r>
          </a:p>
        </p:txBody>
      </p:sp>
      <p:cxnSp>
        <p:nvCxnSpPr>
          <p:cNvPr id="100" name="Straight Arrow Connector 99"/>
          <p:cNvCxnSpPr/>
          <p:nvPr/>
        </p:nvCxnSpPr>
        <p:spPr>
          <a:xfrm flipH="1">
            <a:off x="6389972" y="2406257"/>
            <a:ext cx="347873" cy="330715"/>
          </a:xfrm>
          <a:prstGeom prst="straightConnector1">
            <a:avLst/>
          </a:prstGeom>
          <a:ln w="38100" cap="sq">
            <a:solidFill>
              <a:schemeClr val="accent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6507918" y="4747703"/>
            <a:ext cx="229927" cy="429213"/>
          </a:xfrm>
          <a:prstGeom prst="straightConnector1">
            <a:avLst/>
          </a:prstGeom>
          <a:ln w="38100" cap="sq">
            <a:solidFill>
              <a:schemeClr val="accent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17968" y="6324600"/>
            <a:ext cx="952044" cy="0"/>
          </a:xfrm>
          <a:prstGeom prst="straightConnector1">
            <a:avLst/>
          </a:prstGeom>
          <a:ln w="38100" cap="sq">
            <a:solidFill>
              <a:schemeClr val="accent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106" name="Text Box 28"/>
          <p:cNvSpPr txBox="1">
            <a:spLocks noChangeArrowheads="1"/>
          </p:cNvSpPr>
          <p:nvPr/>
        </p:nvSpPr>
        <p:spPr bwMode="auto">
          <a:xfrm>
            <a:off x="1549850" y="6167903"/>
            <a:ext cx="2120450" cy="332399"/>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nSpc>
                <a:spcPct val="80000"/>
              </a:lnSpc>
              <a:defRPr/>
            </a:pPr>
            <a:r>
              <a:rPr lang="en-US" dirty="0" smtClean="0">
                <a:solidFill>
                  <a:srgbClr val="FFFFFF"/>
                </a:solidFill>
                <a:latin typeface="Segoe Light"/>
              </a:rPr>
              <a:t>Site to Site</a:t>
            </a:r>
          </a:p>
        </p:txBody>
      </p:sp>
      <p:cxnSp>
        <p:nvCxnSpPr>
          <p:cNvPr id="107" name="Straight Arrow Connector 106"/>
          <p:cNvCxnSpPr/>
          <p:nvPr/>
        </p:nvCxnSpPr>
        <p:spPr>
          <a:xfrm flipH="1">
            <a:off x="3514730" y="3402464"/>
            <a:ext cx="1795289" cy="279739"/>
          </a:xfrm>
          <a:prstGeom prst="straightConnector1">
            <a:avLst/>
          </a:prstGeom>
          <a:ln w="38100" cap="sq">
            <a:solidFill>
              <a:schemeClr val="accent6"/>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flipV="1">
            <a:off x="3514732" y="3682203"/>
            <a:ext cx="1795287" cy="435126"/>
          </a:xfrm>
          <a:prstGeom prst="straightConnector1">
            <a:avLst/>
          </a:prstGeom>
          <a:ln w="38100" cap="sq">
            <a:solidFill>
              <a:schemeClr val="accent6"/>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V="1">
            <a:off x="6146162" y="3635035"/>
            <a:ext cx="0" cy="338044"/>
          </a:xfrm>
          <a:prstGeom prst="straightConnector1">
            <a:avLst/>
          </a:prstGeom>
          <a:ln w="38100" cap="sq">
            <a:solidFill>
              <a:schemeClr val="accent6"/>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6251254" y="2307759"/>
            <a:ext cx="486591" cy="429213"/>
          </a:xfrm>
          <a:prstGeom prst="straightConnector1">
            <a:avLst/>
          </a:prstGeom>
          <a:ln w="38100" cap="sq">
            <a:solidFill>
              <a:schemeClr val="accent6"/>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6446603" y="4734442"/>
            <a:ext cx="291242" cy="442474"/>
          </a:xfrm>
          <a:prstGeom prst="straightConnector1">
            <a:avLst/>
          </a:prstGeom>
          <a:ln w="38100" cap="sq">
            <a:solidFill>
              <a:schemeClr val="accent6"/>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434658" y="6158400"/>
            <a:ext cx="952044" cy="0"/>
          </a:xfrm>
          <a:prstGeom prst="straightConnector1">
            <a:avLst/>
          </a:prstGeom>
          <a:ln w="38100" cap="sq">
            <a:solidFill>
              <a:schemeClr val="accent6"/>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123" name="Text Box 28"/>
          <p:cNvSpPr txBox="1">
            <a:spLocks noChangeArrowheads="1"/>
          </p:cNvSpPr>
          <p:nvPr/>
        </p:nvSpPr>
        <p:spPr bwMode="auto">
          <a:xfrm>
            <a:off x="1566540" y="6001703"/>
            <a:ext cx="2944362" cy="332399"/>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nSpc>
                <a:spcPct val="80000"/>
              </a:lnSpc>
              <a:defRPr/>
            </a:pPr>
            <a:r>
              <a:rPr lang="en-US" dirty="0" smtClean="0">
                <a:solidFill>
                  <a:srgbClr val="FFFFFF"/>
                </a:solidFill>
                <a:latin typeface="Segoe Light"/>
              </a:rPr>
              <a:t>Unified Remote Access</a:t>
            </a:r>
          </a:p>
        </p:txBody>
      </p:sp>
      <p:cxnSp>
        <p:nvCxnSpPr>
          <p:cNvPr id="124" name="Straight Arrow Connector 123"/>
          <p:cNvCxnSpPr/>
          <p:nvPr/>
        </p:nvCxnSpPr>
        <p:spPr>
          <a:xfrm flipH="1">
            <a:off x="2635674" y="2327194"/>
            <a:ext cx="3847921" cy="1182069"/>
          </a:xfrm>
          <a:prstGeom prst="straightConnector1">
            <a:avLst/>
          </a:prstGeom>
          <a:ln w="38100" cap="sq">
            <a:solidFill>
              <a:schemeClr val="accent3"/>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flipV="1">
            <a:off x="2635674" y="3573536"/>
            <a:ext cx="3987208" cy="2127045"/>
          </a:xfrm>
          <a:prstGeom prst="straightConnector1">
            <a:avLst/>
          </a:prstGeom>
          <a:ln w="38100" cap="sq">
            <a:solidFill>
              <a:schemeClr val="accent3"/>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flipV="1">
            <a:off x="6966445" y="2633113"/>
            <a:ext cx="1" cy="2462563"/>
          </a:xfrm>
          <a:prstGeom prst="straightConnector1">
            <a:avLst/>
          </a:prstGeom>
          <a:ln w="38100" cap="sq">
            <a:solidFill>
              <a:schemeClr val="accent3"/>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417968" y="6500302"/>
            <a:ext cx="1032816" cy="0"/>
          </a:xfrm>
          <a:prstGeom prst="straightConnector1">
            <a:avLst/>
          </a:prstGeom>
          <a:ln w="38100" cap="sq">
            <a:solidFill>
              <a:schemeClr val="accent3"/>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140" name="Text Box 28"/>
          <p:cNvSpPr txBox="1">
            <a:spLocks noChangeArrowheads="1"/>
          </p:cNvSpPr>
          <p:nvPr/>
        </p:nvSpPr>
        <p:spPr bwMode="auto">
          <a:xfrm>
            <a:off x="1566540" y="6334102"/>
            <a:ext cx="2991506" cy="553998"/>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nSpc>
                <a:spcPct val="80000"/>
              </a:lnSpc>
              <a:defRPr/>
            </a:pPr>
            <a:r>
              <a:rPr lang="en-US" dirty="0" smtClean="0">
                <a:solidFill>
                  <a:srgbClr val="FFFFFF"/>
                </a:solidFill>
                <a:latin typeface="Segoe Light"/>
              </a:rPr>
              <a:t>End to End Security W/IPsec (Optional)</a:t>
            </a:r>
          </a:p>
        </p:txBody>
      </p:sp>
      <p:sp>
        <p:nvSpPr>
          <p:cNvPr id="141" name="Text Box 28"/>
          <p:cNvSpPr txBox="1">
            <a:spLocks noChangeArrowheads="1"/>
          </p:cNvSpPr>
          <p:nvPr/>
        </p:nvSpPr>
        <p:spPr bwMode="auto">
          <a:xfrm>
            <a:off x="7325029" y="1253957"/>
            <a:ext cx="1113481" cy="504754"/>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600" dirty="0" smtClean="0">
                <a:solidFill>
                  <a:srgbClr val="FFFFFF"/>
                </a:solidFill>
                <a:latin typeface="Segoe Light"/>
              </a:rPr>
              <a:t>Private cloud</a:t>
            </a:r>
          </a:p>
        </p:txBody>
      </p:sp>
      <p:sp>
        <p:nvSpPr>
          <p:cNvPr id="142" name="Text Box 28"/>
          <p:cNvSpPr txBox="1">
            <a:spLocks noChangeArrowheads="1"/>
          </p:cNvSpPr>
          <p:nvPr/>
        </p:nvSpPr>
        <p:spPr bwMode="auto">
          <a:xfrm>
            <a:off x="7326617" y="4229688"/>
            <a:ext cx="1113481" cy="701731"/>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1600" dirty="0" smtClean="0">
                <a:solidFill>
                  <a:srgbClr val="FFFFFF"/>
                </a:solidFill>
                <a:latin typeface="Segoe Light"/>
              </a:rPr>
              <a:t>Public Cloud / Branch</a:t>
            </a:r>
          </a:p>
        </p:txBody>
      </p:sp>
      <p:sp>
        <p:nvSpPr>
          <p:cNvPr id="84" name="Title 1"/>
          <p:cNvSpPr txBox="1">
            <a:spLocks/>
          </p:cNvSpPr>
          <p:nvPr/>
        </p:nvSpPr>
        <p:spPr>
          <a:xfrm>
            <a:off x="8361815" y="205141"/>
            <a:ext cx="3365499" cy="609398"/>
          </a:xfrm>
          <a:prstGeom prst="rect">
            <a:avLst/>
          </a:prstGeom>
          <a:noFill/>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dirty="0" smtClean="0">
                <a:solidFill>
                  <a:srgbClr val="ED5326"/>
                </a:solidFill>
              </a:rPr>
              <a:t>Unified State</a:t>
            </a:r>
            <a:endParaRPr dirty="0">
              <a:solidFill>
                <a:srgbClr val="ED5326"/>
              </a:solidFill>
            </a:endParaRPr>
          </a:p>
        </p:txBody>
      </p:sp>
    </p:spTree>
    <p:extLst>
      <p:ext uri="{BB962C8B-B14F-4D97-AF65-F5344CB8AC3E}">
        <p14:creationId xmlns:p14="http://schemas.microsoft.com/office/powerpoint/2010/main" val="2004050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6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9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3"/>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00"/>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0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90"/>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9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9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95"/>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0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05"/>
                                        </p:tgtEl>
                                        <p:attrNameLst>
                                          <p:attrName>style.visibility</p:attrName>
                                        </p:attrNameLst>
                                      </p:cBhvr>
                                      <p:to>
                                        <p:strVal val="hidden"/>
                                      </p:to>
                                    </p:set>
                                  </p:childTnLst>
                                </p:cTn>
                              </p:par>
                              <p:par>
                                <p:cTn id="87" presetID="42" presetClass="path" presetSubtype="0" accel="50000" decel="50000" fill="hold" nodeType="withEffect">
                                  <p:stCondLst>
                                    <p:cond delay="0"/>
                                  </p:stCondLst>
                                  <p:childTnLst>
                                    <p:animMotion origin="layout" path="M 3.33333E-6 3.7037E-6 L 0.0582 0.16064 " pathEditMode="relative" rAng="0" ptsTypes="AA">
                                      <p:cBhvr>
                                        <p:cTn id="88" dur="2000" fill="hold"/>
                                        <p:tgtEl>
                                          <p:spTgt spid="32"/>
                                        </p:tgtEl>
                                        <p:attrNameLst>
                                          <p:attrName>ppt_x</p:attrName>
                                          <p:attrName>ppt_y</p:attrName>
                                        </p:attrNameLst>
                                      </p:cBhvr>
                                      <p:rCtr x="2904" y="8032"/>
                                    </p:animMotion>
                                  </p:childTnLst>
                                </p:cTn>
                              </p:par>
                              <p:par>
                                <p:cTn id="89" presetID="42" presetClass="path" presetSubtype="0" accel="50000" decel="50000" fill="hold" nodeType="withEffect">
                                  <p:stCondLst>
                                    <p:cond delay="0"/>
                                  </p:stCondLst>
                                  <p:childTnLst>
                                    <p:animMotion origin="layout" path="M 3.33333E-6 7.40741E-7 L 0.0582 -0.1412 " pathEditMode="relative" rAng="0" ptsTypes="AA">
                                      <p:cBhvr>
                                        <p:cTn id="90" dur="2000" fill="hold"/>
                                        <p:tgtEl>
                                          <p:spTgt spid="44"/>
                                        </p:tgtEl>
                                        <p:attrNameLst>
                                          <p:attrName>ppt_x</p:attrName>
                                          <p:attrName>ppt_y</p:attrName>
                                        </p:attrNameLst>
                                      </p:cBhvr>
                                      <p:rCtr x="2904" y="-7060"/>
                                    </p:animMotion>
                                  </p:childTnLst>
                                </p:cTn>
                              </p:par>
                            </p:childTnLst>
                          </p:cTn>
                        </p:par>
                        <p:par>
                          <p:cTn id="91" fill="hold">
                            <p:stCondLst>
                              <p:cond delay="2000"/>
                            </p:stCondLst>
                            <p:childTnLst>
                              <p:par>
                                <p:cTn id="92" presetID="1" presetClass="entr" presetSubtype="0" fill="hold" nodeType="afterEffect">
                                  <p:stCondLst>
                                    <p:cond delay="0"/>
                                  </p:stCondLst>
                                  <p:childTnLst>
                                    <p:set>
                                      <p:cBhvr>
                                        <p:cTn id="93" dur="1" fill="hold">
                                          <p:stCondLst>
                                            <p:cond delay="0"/>
                                          </p:stCondLst>
                                        </p:cTn>
                                        <p:tgtEl>
                                          <p:spTgt spid="107"/>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09"/>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12"/>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16"/>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20"/>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23"/>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2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3"/>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86"/>
                                        </p:tgtEl>
                                        <p:attrNameLst>
                                          <p:attrName>style.visibility</p:attrName>
                                        </p:attrNameLst>
                                      </p:cBhvr>
                                      <p:to>
                                        <p:strVal val="visible"/>
                                      </p:to>
                                    </p:set>
                                  </p:childTnLst>
                                </p:cTn>
                              </p:par>
                              <p:par>
                                <p:cTn id="110" presetID="1" presetClass="exit" presetSubtype="0" fill="hold" grpId="0" nodeType="withEffect">
                                  <p:stCondLst>
                                    <p:cond delay="0"/>
                                  </p:stCondLst>
                                  <p:childTnLst>
                                    <p:set>
                                      <p:cBhvr>
                                        <p:cTn id="111" dur="1" fill="hold">
                                          <p:stCondLst>
                                            <p:cond delay="0"/>
                                          </p:stCondLst>
                                        </p:cTn>
                                        <p:tgtEl>
                                          <p:spTgt spid="91"/>
                                        </p:tgtEl>
                                        <p:attrNameLst>
                                          <p:attrName>style.visibility</p:attrName>
                                        </p:attrNameLst>
                                      </p:cBhvr>
                                      <p:to>
                                        <p:strVal val="hidden"/>
                                      </p:to>
                                    </p:set>
                                  </p:childTnLst>
                                </p:cTn>
                              </p:par>
                              <p:par>
                                <p:cTn id="112" presetID="1" presetClass="entr" presetSubtype="0" fill="hold" grpId="0" nodeType="withEffect">
                                  <p:stCondLst>
                                    <p:cond delay="0"/>
                                  </p:stCondLst>
                                  <p:childTnLst>
                                    <p:set>
                                      <p:cBhvr>
                                        <p:cTn id="113" dur="1" fill="hold">
                                          <p:stCondLst>
                                            <p:cond delay="0"/>
                                          </p:stCondLst>
                                        </p:cTn>
                                        <p:tgtEl>
                                          <p:spTgt spid="84"/>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24"/>
                                        </p:tgtEl>
                                        <p:attrNameLst>
                                          <p:attrName>style.visibility</p:attrName>
                                        </p:attrNameLst>
                                      </p:cBhvr>
                                      <p:to>
                                        <p:strVal val="visible"/>
                                      </p:to>
                                    </p:set>
                                  </p:childTnLst>
                                </p:cTn>
                              </p:par>
                            </p:childTnLst>
                          </p:cTn>
                        </p:par>
                        <p:par>
                          <p:cTn id="118" fill="hold">
                            <p:stCondLst>
                              <p:cond delay="0"/>
                            </p:stCondLst>
                            <p:childTnLst>
                              <p:par>
                                <p:cTn id="119" presetID="1" presetClass="entr" presetSubtype="0" fill="hold" nodeType="afterEffect">
                                  <p:stCondLst>
                                    <p:cond delay="0"/>
                                  </p:stCondLst>
                                  <p:childTnLst>
                                    <p:set>
                                      <p:cBhvr>
                                        <p:cTn id="120" dur="1" fill="hold">
                                          <p:stCondLst>
                                            <p:cond delay="0"/>
                                          </p:stCondLst>
                                        </p:cTn>
                                        <p:tgtEl>
                                          <p:spTgt spid="126"/>
                                        </p:tgtEl>
                                        <p:attrNameLst>
                                          <p:attrName>style.visibility</p:attrName>
                                        </p:attrNameLst>
                                      </p:cBhvr>
                                      <p:to>
                                        <p:strVal val="visible"/>
                                      </p:to>
                                    </p:set>
                                  </p:childTnLst>
                                </p:cTn>
                              </p:par>
                            </p:childTnLst>
                          </p:cTn>
                        </p:par>
                        <p:par>
                          <p:cTn id="121" fill="hold">
                            <p:stCondLst>
                              <p:cond delay="0"/>
                            </p:stCondLst>
                            <p:childTnLst>
                              <p:par>
                                <p:cTn id="122" presetID="1" presetClass="entr" presetSubtype="0" fill="hold" nodeType="afterEffect">
                                  <p:stCondLst>
                                    <p:cond delay="0"/>
                                  </p:stCondLst>
                                  <p:childTnLst>
                                    <p:set>
                                      <p:cBhvr>
                                        <p:cTn id="123" dur="1" fill="hold">
                                          <p:stCondLst>
                                            <p:cond delay="0"/>
                                          </p:stCondLst>
                                        </p:cTn>
                                        <p:tgtEl>
                                          <p:spTgt spid="129"/>
                                        </p:tgtEl>
                                        <p:attrNameLst>
                                          <p:attrName>style.visibility</p:attrName>
                                        </p:attrNameLst>
                                      </p:cBhvr>
                                      <p:to>
                                        <p:strVal val="visible"/>
                                      </p:to>
                                    </p:set>
                                  </p:childTnLst>
                                </p:cTn>
                              </p:par>
                            </p:childTnLst>
                          </p:cTn>
                        </p:par>
                        <p:par>
                          <p:cTn id="124" fill="hold">
                            <p:stCondLst>
                              <p:cond delay="0"/>
                            </p:stCondLst>
                            <p:childTnLst>
                              <p:par>
                                <p:cTn id="125" presetID="1" presetClass="entr" presetSubtype="0" fill="hold" nodeType="afterEffect">
                                  <p:stCondLst>
                                    <p:cond delay="0"/>
                                  </p:stCondLst>
                                  <p:childTnLst>
                                    <p:set>
                                      <p:cBhvr>
                                        <p:cTn id="126" dur="1" fill="hold">
                                          <p:stCondLst>
                                            <p:cond delay="0"/>
                                          </p:stCondLst>
                                        </p:cTn>
                                        <p:tgtEl>
                                          <p:spTgt spid="13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82" grpId="0" animBg="1"/>
      <p:bldP spid="82" grpId="1" animBg="1"/>
      <p:bldP spid="83" grpId="0"/>
      <p:bldP spid="85" grpId="0" animBg="1"/>
      <p:bldP spid="85" grpId="1" animBg="1"/>
      <p:bldP spid="86" grpId="0"/>
      <p:bldP spid="87" grpId="0"/>
      <p:bldP spid="87" grpId="1"/>
      <p:bldP spid="90" grpId="0"/>
      <p:bldP spid="90" grpId="1"/>
      <p:bldP spid="91" grpId="0"/>
      <p:bldP spid="97" grpId="0"/>
      <p:bldP spid="97" grpId="1"/>
      <p:bldP spid="106" grpId="0"/>
      <p:bldP spid="106" grpId="1"/>
      <p:bldP spid="123" grpId="0"/>
      <p:bldP spid="140" grpId="0"/>
      <p:bldP spid="142" grpId="0"/>
      <p:bldP spid="8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Interoperability Matrix</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19031740"/>
              </p:ext>
            </p:extLst>
          </p:nvPr>
        </p:nvGraphicFramePr>
        <p:xfrm>
          <a:off x="1674812" y="1320800"/>
          <a:ext cx="9372600" cy="5186680"/>
        </p:xfrm>
        <a:graphic>
          <a:graphicData uri="http://schemas.openxmlformats.org/drawingml/2006/table">
            <a:tbl>
              <a:tblPr firstRow="1" bandRow="1">
                <a:tableStyleId>{5C22544A-7EE6-4342-B048-85BDC9FD1C3A}</a:tableStyleId>
              </a:tblPr>
              <a:tblGrid>
                <a:gridCol w="1447800"/>
                <a:gridCol w="4114800"/>
                <a:gridCol w="3810000"/>
              </a:tblGrid>
              <a:tr h="370840">
                <a:tc>
                  <a:txBody>
                    <a:bodyPr/>
                    <a:lstStyle/>
                    <a:p>
                      <a:endParaRPr lang="en-US" dirty="0"/>
                    </a:p>
                  </a:txBody>
                  <a:tcPr>
                    <a:solidFill>
                      <a:schemeClr val="tx2">
                        <a:lumMod val="50000"/>
                      </a:schemeClr>
                    </a:solidFill>
                  </a:tcPr>
                </a:tc>
                <a:tc>
                  <a:txBody>
                    <a:bodyPr/>
                    <a:lstStyle/>
                    <a:p>
                      <a:r>
                        <a:rPr lang="en-US" dirty="0" smtClean="0"/>
                        <a:t>Windows Server</a:t>
                      </a:r>
                      <a:r>
                        <a:rPr lang="en-US" baseline="0" dirty="0" smtClean="0"/>
                        <a:t> 2012</a:t>
                      </a:r>
                      <a:endParaRPr lang="en-US" dirty="0"/>
                    </a:p>
                  </a:txBody>
                  <a:tcPr>
                    <a:solidFill>
                      <a:schemeClr val="tx2">
                        <a:lumMod val="50000"/>
                      </a:schemeClr>
                    </a:solidFill>
                  </a:tcPr>
                </a:tc>
                <a:tc>
                  <a:txBody>
                    <a:bodyPr/>
                    <a:lstStyle/>
                    <a:p>
                      <a:r>
                        <a:rPr lang="en-US" dirty="0" smtClean="0"/>
                        <a:t>Windows Server 2008 R2</a:t>
                      </a:r>
                      <a:endParaRPr lang="en-US" dirty="0"/>
                    </a:p>
                  </a:txBody>
                  <a:tcPr>
                    <a:solidFill>
                      <a:schemeClr val="tx2">
                        <a:lumMod val="50000"/>
                      </a:schemeClr>
                    </a:solidFill>
                  </a:tcPr>
                </a:tc>
              </a:tr>
              <a:tr h="370840">
                <a:tc>
                  <a:txBody>
                    <a:bodyPr/>
                    <a:lstStyle/>
                    <a:p>
                      <a:r>
                        <a:rPr lang="en-US" sz="1800" b="1" dirty="0" smtClean="0">
                          <a:solidFill>
                            <a:schemeClr val="tx1"/>
                          </a:solidFill>
                        </a:rPr>
                        <a:t>Windows</a:t>
                      </a:r>
                      <a:r>
                        <a:rPr lang="en-US" sz="1800" b="1" baseline="0" dirty="0" smtClean="0">
                          <a:solidFill>
                            <a:schemeClr val="tx1"/>
                          </a:solidFill>
                        </a:rPr>
                        <a:t> 8 </a:t>
                      </a:r>
                      <a:endParaRPr lang="en-US" sz="1800" b="1" dirty="0">
                        <a:solidFill>
                          <a:schemeClr val="tx1"/>
                        </a:solidFill>
                      </a:endParaRPr>
                    </a:p>
                  </a:txBody>
                  <a:tcPr>
                    <a:solidFill>
                      <a:schemeClr val="tx2">
                        <a:lumMod val="50000"/>
                      </a:schemeClr>
                    </a:solidFill>
                  </a:tcPr>
                </a:tc>
                <a:tc>
                  <a:txBody>
                    <a:bodyPr/>
                    <a:lstStyle/>
                    <a:p>
                      <a:r>
                        <a:rPr lang="en-US" sz="1600" dirty="0" smtClean="0">
                          <a:solidFill>
                            <a:schemeClr val="tx1"/>
                          </a:solidFill>
                        </a:rPr>
                        <a:t>Fully</a:t>
                      </a:r>
                      <a:r>
                        <a:rPr lang="en-US" sz="1600" baseline="0" dirty="0" smtClean="0">
                          <a:solidFill>
                            <a:schemeClr val="tx1"/>
                          </a:solidFill>
                        </a:rPr>
                        <a:t> supported</a:t>
                      </a:r>
                      <a:endParaRPr lang="en-US" sz="1600" dirty="0">
                        <a:solidFill>
                          <a:schemeClr val="tx1"/>
                        </a:solidFill>
                      </a:endParaRPr>
                    </a:p>
                  </a:txBody>
                  <a:tcPr>
                    <a:solidFill>
                      <a:schemeClr val="tx2">
                        <a:lumMod val="50000"/>
                      </a:schemeClr>
                    </a:solidFill>
                  </a:tcPr>
                </a:tc>
                <a:tc>
                  <a:txBody>
                    <a:bodyPr/>
                    <a:lstStyle/>
                    <a:p>
                      <a:r>
                        <a:rPr lang="en-US" sz="1600" dirty="0" smtClean="0">
                          <a:solidFill>
                            <a:schemeClr val="tx1"/>
                          </a:solidFill>
                        </a:rPr>
                        <a:t>Supported with the following limitations</a:t>
                      </a:r>
                      <a:r>
                        <a:rPr lang="en-US" sz="1600" baseline="0" dirty="0" smtClean="0">
                          <a:solidFill>
                            <a:schemeClr val="tx1"/>
                          </a:solidFill>
                        </a:rPr>
                        <a:t> </a:t>
                      </a:r>
                    </a:p>
                    <a:p>
                      <a:pPr marL="171450" indent="-171450">
                        <a:buFont typeface="Arial" pitchFamily="34" charset="0"/>
                        <a:buChar char="•"/>
                      </a:pPr>
                      <a:r>
                        <a:rPr lang="en-US" sz="1600" baseline="0" dirty="0" smtClean="0">
                          <a:solidFill>
                            <a:schemeClr val="tx1"/>
                          </a:solidFill>
                        </a:rPr>
                        <a:t>No </a:t>
                      </a:r>
                      <a:r>
                        <a:rPr lang="en-US" sz="1600" baseline="0" dirty="0" err="1" smtClean="0">
                          <a:solidFill>
                            <a:schemeClr val="tx1"/>
                          </a:solidFill>
                        </a:rPr>
                        <a:t>DirectAccess</a:t>
                      </a:r>
                      <a:r>
                        <a:rPr lang="en-US" sz="1600" baseline="0" dirty="0" smtClean="0">
                          <a:solidFill>
                            <a:schemeClr val="tx1"/>
                          </a:solidFill>
                        </a:rPr>
                        <a:t> and VPN on a single server </a:t>
                      </a:r>
                    </a:p>
                    <a:p>
                      <a:pPr marL="171450" indent="-171450">
                        <a:buFont typeface="Arial" pitchFamily="34" charset="0"/>
                        <a:buChar char="•"/>
                      </a:pPr>
                      <a:r>
                        <a:rPr lang="en-US" sz="1600" baseline="0" dirty="0" smtClean="0">
                          <a:solidFill>
                            <a:schemeClr val="tx1"/>
                          </a:solidFill>
                        </a:rPr>
                        <a:t>No access to IPv4 only resources within Corpnet (needs add-on NAT64/DNS64 solution)</a:t>
                      </a:r>
                    </a:p>
                    <a:p>
                      <a:pPr marL="171450" indent="-171450">
                        <a:buFont typeface="Arial" pitchFamily="34" charset="0"/>
                        <a:buChar char="•"/>
                      </a:pPr>
                      <a:r>
                        <a:rPr lang="en-US" sz="1600" baseline="0" dirty="0" smtClean="0">
                          <a:solidFill>
                            <a:schemeClr val="tx1"/>
                          </a:solidFill>
                        </a:rPr>
                        <a:t>Requires PKI</a:t>
                      </a:r>
                    </a:p>
                    <a:p>
                      <a:pPr marL="171450" indent="-171450">
                        <a:buFont typeface="Arial" pitchFamily="34" charset="0"/>
                        <a:buChar char="•"/>
                      </a:pPr>
                      <a:r>
                        <a:rPr lang="en-US" sz="1600" baseline="0" dirty="0" smtClean="0">
                          <a:solidFill>
                            <a:schemeClr val="tx1"/>
                          </a:solidFill>
                        </a:rPr>
                        <a:t>No multisite deployment</a:t>
                      </a:r>
                    </a:p>
                    <a:p>
                      <a:pPr marL="171450" indent="-171450">
                        <a:buFont typeface="Arial" pitchFamily="34" charset="0"/>
                        <a:buChar char="•"/>
                      </a:pPr>
                      <a:endParaRPr lang="en-US" sz="1600" baseline="0" dirty="0" smtClean="0">
                        <a:solidFill>
                          <a:schemeClr val="tx1"/>
                        </a:solidFill>
                      </a:endParaRPr>
                    </a:p>
                  </a:txBody>
                  <a:tcPr>
                    <a:solidFill>
                      <a:schemeClr val="tx2">
                        <a:lumMod val="50000"/>
                      </a:schemeClr>
                    </a:solidFill>
                  </a:tcPr>
                </a:tc>
              </a:tr>
              <a:tr h="370840">
                <a:tc>
                  <a:txBody>
                    <a:bodyPr/>
                    <a:lstStyle/>
                    <a:p>
                      <a:r>
                        <a:rPr lang="en-US" sz="1800" b="1" dirty="0" smtClean="0">
                          <a:solidFill>
                            <a:schemeClr val="tx1"/>
                          </a:solidFill>
                        </a:rPr>
                        <a:t>Windows 7</a:t>
                      </a:r>
                      <a:endParaRPr lang="en-US" sz="1800" b="1" dirty="0">
                        <a:solidFill>
                          <a:schemeClr val="tx1"/>
                        </a:solidFill>
                      </a:endParaRPr>
                    </a:p>
                  </a:txBody>
                  <a:tcPr>
                    <a:solidFill>
                      <a:schemeClr val="tx2">
                        <a:lumMod val="50000"/>
                      </a:schemeClr>
                    </a:solidFill>
                  </a:tcPr>
                </a:tc>
                <a:tc>
                  <a:txBody>
                    <a:bodyPr/>
                    <a:lstStyle/>
                    <a:p>
                      <a:r>
                        <a:rPr lang="en-US" sz="1600" dirty="0" smtClean="0">
                          <a:solidFill>
                            <a:schemeClr val="tx1"/>
                          </a:solidFill>
                        </a:rPr>
                        <a:t>Supported with the following limitations</a:t>
                      </a:r>
                      <a:endParaRPr lang="en-US" sz="1600" baseline="0" dirty="0" smtClean="0">
                        <a:solidFill>
                          <a:schemeClr val="tx1"/>
                        </a:solidFill>
                      </a:endParaRPr>
                    </a:p>
                    <a:p>
                      <a:pPr marL="171450" indent="-171450">
                        <a:buFont typeface="Arial" pitchFamily="34" charset="0"/>
                        <a:buChar char="•"/>
                      </a:pPr>
                      <a:r>
                        <a:rPr lang="en-US" sz="1600" baseline="0" dirty="0" smtClean="0">
                          <a:solidFill>
                            <a:schemeClr val="tx1"/>
                          </a:solidFill>
                        </a:rPr>
                        <a:t>Requires PKI</a:t>
                      </a:r>
                    </a:p>
                    <a:p>
                      <a:pPr marL="171450" indent="-171450">
                        <a:buFont typeface="Arial" pitchFamily="34" charset="0"/>
                        <a:buChar char="•"/>
                      </a:pPr>
                      <a:r>
                        <a:rPr lang="en-US" sz="1600" baseline="0" dirty="0" smtClean="0">
                          <a:solidFill>
                            <a:schemeClr val="tx1"/>
                          </a:solidFill>
                        </a:rPr>
                        <a:t>Windows 7 clients must connect to pre-configured entry point (no automatic site selection)</a:t>
                      </a:r>
                    </a:p>
                    <a:p>
                      <a:pPr marL="171450" indent="-171450">
                        <a:buFont typeface="Arial" pitchFamily="34" charset="0"/>
                        <a:buChar char="•"/>
                      </a:pPr>
                      <a:r>
                        <a:rPr lang="en-US" sz="1600" baseline="0" dirty="0" smtClean="0">
                          <a:solidFill>
                            <a:schemeClr val="tx1"/>
                          </a:solidFill>
                        </a:rPr>
                        <a:t>No off premise provisioning or Windows To Go</a:t>
                      </a:r>
                    </a:p>
                    <a:p>
                      <a:endParaRPr lang="en-US" sz="1600" dirty="0">
                        <a:solidFill>
                          <a:schemeClr val="tx1"/>
                        </a:solidFill>
                      </a:endParaRPr>
                    </a:p>
                  </a:txBody>
                  <a:tcPr>
                    <a:solidFill>
                      <a:schemeClr val="tx2">
                        <a:lumMod val="50000"/>
                      </a:schemeClr>
                    </a:solidFill>
                  </a:tcPr>
                </a:tc>
                <a:tc>
                  <a:txBody>
                    <a:bodyPr/>
                    <a:lstStyle/>
                    <a:p>
                      <a:r>
                        <a:rPr lang="en-US" sz="1600" dirty="0" smtClean="0">
                          <a:solidFill>
                            <a:schemeClr val="tx1"/>
                          </a:solidFill>
                        </a:rPr>
                        <a:t>Supported with the following limitations</a:t>
                      </a:r>
                      <a:endParaRPr lang="en-US" sz="1600" baseline="0" dirty="0" smtClean="0">
                        <a:solidFill>
                          <a:schemeClr val="tx1"/>
                        </a:solidFill>
                      </a:endParaRPr>
                    </a:p>
                    <a:p>
                      <a:pPr marL="171450" indent="-171450">
                        <a:buFont typeface="Arial" pitchFamily="34" charset="0"/>
                        <a:buChar char="•"/>
                      </a:pPr>
                      <a:r>
                        <a:rPr lang="en-US" sz="1600" baseline="0" dirty="0" smtClean="0">
                          <a:solidFill>
                            <a:schemeClr val="tx1"/>
                          </a:solidFill>
                        </a:rPr>
                        <a:t>No </a:t>
                      </a:r>
                      <a:r>
                        <a:rPr lang="en-US" sz="1600" baseline="0" dirty="0" err="1" smtClean="0">
                          <a:solidFill>
                            <a:schemeClr val="tx1"/>
                          </a:solidFill>
                        </a:rPr>
                        <a:t>DirectAccess</a:t>
                      </a:r>
                      <a:r>
                        <a:rPr lang="en-US" sz="1600" baseline="0" dirty="0" smtClean="0">
                          <a:solidFill>
                            <a:schemeClr val="tx1"/>
                          </a:solidFill>
                        </a:rPr>
                        <a:t> and VPN on a single server </a:t>
                      </a:r>
                    </a:p>
                    <a:p>
                      <a:pPr marL="171450" indent="-171450">
                        <a:buFont typeface="Arial" pitchFamily="34" charset="0"/>
                        <a:buChar char="•"/>
                      </a:pPr>
                      <a:r>
                        <a:rPr lang="en-US" sz="1600" baseline="0" dirty="0" smtClean="0">
                          <a:solidFill>
                            <a:schemeClr val="tx1"/>
                          </a:solidFill>
                        </a:rPr>
                        <a:t>No access to IPv4 only resources within Corpnet (needs add-on NAT64/DNS64 solution)</a:t>
                      </a:r>
                    </a:p>
                    <a:p>
                      <a:pPr marL="171450" indent="-171450">
                        <a:buFont typeface="Arial" pitchFamily="34" charset="0"/>
                        <a:buChar char="•"/>
                      </a:pPr>
                      <a:r>
                        <a:rPr lang="en-US" sz="1600" baseline="0" dirty="0" smtClean="0">
                          <a:solidFill>
                            <a:schemeClr val="tx1"/>
                          </a:solidFill>
                        </a:rPr>
                        <a:t>Requires PKI</a:t>
                      </a:r>
                    </a:p>
                    <a:p>
                      <a:pPr marL="171450" indent="-171450">
                        <a:buFont typeface="Arial" pitchFamily="34" charset="0"/>
                        <a:buChar char="•"/>
                      </a:pPr>
                      <a:r>
                        <a:rPr lang="en-US" sz="1600" baseline="0" dirty="0" smtClean="0">
                          <a:solidFill>
                            <a:schemeClr val="tx1"/>
                          </a:solidFill>
                        </a:rPr>
                        <a:t>No multisite deployment</a:t>
                      </a:r>
                    </a:p>
                    <a:p>
                      <a:pPr marL="171450" indent="-171450">
                        <a:buFont typeface="Arial" pitchFamily="34" charset="0"/>
                        <a:buChar char="•"/>
                      </a:pPr>
                      <a:r>
                        <a:rPr lang="en-US" sz="1600" baseline="0" dirty="0" smtClean="0">
                          <a:solidFill>
                            <a:schemeClr val="tx1"/>
                          </a:solidFill>
                        </a:rPr>
                        <a:t>No off premise provisioning or Windows To Go</a:t>
                      </a:r>
                    </a:p>
                  </a:txBody>
                  <a:tcPr>
                    <a:solidFill>
                      <a:schemeClr val="tx2">
                        <a:lumMod val="50000"/>
                      </a:schemeClr>
                    </a:solidFill>
                  </a:tcPr>
                </a:tc>
              </a:tr>
            </a:tbl>
          </a:graphicData>
        </a:graphic>
      </p:graphicFrame>
      <p:sp>
        <p:nvSpPr>
          <p:cNvPr id="4" name="Rectangle 3"/>
          <p:cNvSpPr/>
          <p:nvPr/>
        </p:nvSpPr>
        <p:spPr bwMode="auto">
          <a:xfrm>
            <a:off x="7313612" y="1752600"/>
            <a:ext cx="3657600" cy="2057400"/>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 name="Rectangle 4"/>
          <p:cNvSpPr/>
          <p:nvPr/>
        </p:nvSpPr>
        <p:spPr bwMode="auto">
          <a:xfrm>
            <a:off x="7313612" y="4038600"/>
            <a:ext cx="3657600" cy="2438400"/>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6" name="Rectangle 5"/>
          <p:cNvSpPr/>
          <p:nvPr/>
        </p:nvSpPr>
        <p:spPr bwMode="auto">
          <a:xfrm>
            <a:off x="3198812" y="4038600"/>
            <a:ext cx="3962400" cy="2438400"/>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Tree>
    <p:extLst>
      <p:ext uri="{BB962C8B-B14F-4D97-AF65-F5344CB8AC3E}">
        <p14:creationId xmlns:p14="http://schemas.microsoft.com/office/powerpoint/2010/main" val="998994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912812" y="1052385"/>
            <a:ext cx="10515600" cy="525780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smtClean="0"/>
              <a:t>Unified Remote Access Partners</a:t>
            </a:r>
            <a:endParaRPr lang="en-US" dirty="0"/>
          </a:p>
        </p:txBody>
      </p:sp>
      <p:pic>
        <p:nvPicPr>
          <p:cNvPr id="16" name="Picture 15" descr="http://media.community.dell.com/en/dtc/eng5emvri5wynm7xh9i04q64327.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1454" y="1822700"/>
            <a:ext cx="2268358" cy="1987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ttps://encrypted-tbn0.google.com/images?q=tbn:ANd9GcSwPErcWe_kRjOvM-L8jEQ_hGiVGRiUy980mEGrtDGt35h6pU79PQ">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730007" y="4776585"/>
            <a:ext cx="3193205" cy="565646"/>
          </a:xfrm>
          <a:prstGeom prst="rect">
            <a:avLst/>
          </a:prstGeom>
          <a:noFill/>
          <a:ln>
            <a:noFill/>
          </a:ln>
        </p:spPr>
      </p:pic>
      <p:pic>
        <p:nvPicPr>
          <p:cNvPr id="2050" name="Picture 2" descr="IVO Networ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6612" y="1981200"/>
            <a:ext cx="184546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3" descr="Description: Description: Description: cid:image003.png@01CD31E5.919AB7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811" y="1132553"/>
            <a:ext cx="3661197"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1855" y="4635985"/>
            <a:ext cx="2500313" cy="84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679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r>
              <a:rPr lang="en-US" dirty="0"/>
              <a:t>Summary</a:t>
            </a:r>
            <a:br>
              <a:rPr lang="en-US" dirty="0"/>
            </a:br>
            <a:endParaRPr lang="en-US" dirty="0"/>
          </a:p>
        </p:txBody>
      </p:sp>
    </p:spTree>
    <p:extLst>
      <p:ext uri="{BB962C8B-B14F-4D97-AF65-F5344CB8AC3E}">
        <p14:creationId xmlns:p14="http://schemas.microsoft.com/office/powerpoint/2010/main" val="185203724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a:spLocks noChangeAspect="1"/>
          </p:cNvSpPr>
          <p:nvPr/>
        </p:nvSpPr>
        <p:spPr bwMode="auto">
          <a:xfrm>
            <a:off x="226038" y="4183063"/>
            <a:ext cx="2240304" cy="2061535"/>
          </a:xfrm>
          <a:prstGeom prst="rect">
            <a:avLst/>
          </a:prstGeom>
          <a:solidFill>
            <a:schemeClr val="accent4">
              <a:lumMod val="20000"/>
              <a:lumOff val="80000"/>
              <a:alpha val="50000"/>
            </a:schemeClr>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solidFill>
                <a:srgbClr val="363535"/>
              </a:solidFill>
              <a:ea typeface="Segoe UI" pitchFamily="34" charset="0"/>
              <a:cs typeface="Segoe UI" pitchFamily="34" charset="0"/>
            </a:endParaRPr>
          </a:p>
        </p:txBody>
      </p:sp>
      <p:sp>
        <p:nvSpPr>
          <p:cNvPr id="9" name="TextBox 8"/>
          <p:cNvSpPr txBox="1"/>
          <p:nvPr/>
        </p:nvSpPr>
        <p:spPr>
          <a:xfrm>
            <a:off x="185482" y="2521476"/>
            <a:ext cx="2240303" cy="830985"/>
          </a:xfrm>
          <a:prstGeom prst="rect">
            <a:avLst/>
          </a:prstGeom>
          <a:noFill/>
        </p:spPr>
        <p:txBody>
          <a:bodyPr wrap="square" lIns="91428" tIns="45714" rIns="91428" bIns="45714" rtlCol="0">
            <a:spAutoFit/>
          </a:bodyPr>
          <a:lstStyle/>
          <a:p>
            <a:pPr algn="ctr">
              <a:spcBef>
                <a:spcPct val="50000"/>
              </a:spcBef>
              <a:defRPr/>
            </a:pPr>
            <a:r>
              <a:rPr lang="en-US" sz="2400" dirty="0" smtClean="0">
                <a:solidFill>
                  <a:srgbClr val="FFFFFF"/>
                </a:solidFill>
              </a:rPr>
              <a:t>Great User Experience</a:t>
            </a:r>
            <a:endParaRPr lang="en-US" sz="2400" dirty="0">
              <a:solidFill>
                <a:srgbClr val="FFFFFF"/>
              </a:solidFill>
            </a:endParaRPr>
          </a:p>
        </p:txBody>
      </p:sp>
      <p:sp>
        <p:nvSpPr>
          <p:cNvPr id="25" name="TextBox 24"/>
          <p:cNvSpPr txBox="1"/>
          <p:nvPr/>
        </p:nvSpPr>
        <p:spPr>
          <a:xfrm>
            <a:off x="9758764" y="2521476"/>
            <a:ext cx="2171557" cy="830985"/>
          </a:xfrm>
          <a:prstGeom prst="rect">
            <a:avLst/>
          </a:prstGeom>
          <a:noFill/>
        </p:spPr>
        <p:txBody>
          <a:bodyPr wrap="square" lIns="91428" tIns="45714" rIns="91428" bIns="45714" rtlCol="0">
            <a:spAutoFit/>
          </a:bodyPr>
          <a:lstStyle/>
          <a:p>
            <a:pPr algn="ctr">
              <a:spcBef>
                <a:spcPct val="50000"/>
              </a:spcBef>
              <a:defRPr/>
            </a:pPr>
            <a:r>
              <a:rPr lang="en-US" sz="2400" dirty="0" smtClean="0">
                <a:solidFill>
                  <a:srgbClr val="FFFFFF"/>
                </a:solidFill>
              </a:rPr>
              <a:t>Scale </a:t>
            </a:r>
            <a:r>
              <a:rPr lang="en-US" sz="2400" dirty="0">
                <a:solidFill>
                  <a:srgbClr val="FFFFFF"/>
                </a:solidFill>
              </a:rPr>
              <a:t>and Performance</a:t>
            </a:r>
          </a:p>
        </p:txBody>
      </p:sp>
      <p:sp>
        <p:nvSpPr>
          <p:cNvPr id="27" name="TextBox 26"/>
          <p:cNvSpPr txBox="1"/>
          <p:nvPr/>
        </p:nvSpPr>
        <p:spPr>
          <a:xfrm>
            <a:off x="7360370" y="4736559"/>
            <a:ext cx="2240304" cy="830985"/>
          </a:xfrm>
          <a:prstGeom prst="rect">
            <a:avLst/>
          </a:prstGeom>
          <a:noFill/>
        </p:spPr>
        <p:txBody>
          <a:bodyPr wrap="square" lIns="91428" tIns="45714" rIns="91428" bIns="45714" rtlCol="0">
            <a:spAutoFit/>
          </a:bodyPr>
          <a:lstStyle/>
          <a:p>
            <a:pPr algn="ctr">
              <a:spcBef>
                <a:spcPct val="50000"/>
              </a:spcBef>
              <a:defRPr/>
            </a:pPr>
            <a:r>
              <a:rPr lang="en-US" sz="2400" dirty="0" smtClean="0">
                <a:solidFill>
                  <a:srgbClr val="FFFFFF"/>
                </a:solidFill>
              </a:rPr>
              <a:t>Enabling </a:t>
            </a:r>
            <a:r>
              <a:rPr lang="en-US" sz="2400" dirty="0">
                <a:solidFill>
                  <a:srgbClr val="FFFFFF"/>
                </a:solidFill>
              </a:rPr>
              <a:t>New </a:t>
            </a:r>
            <a:r>
              <a:rPr lang="en-US" sz="2400" dirty="0" smtClean="0">
                <a:solidFill>
                  <a:srgbClr val="FFFFFF"/>
                </a:solidFill>
              </a:rPr>
              <a:t>Scenarios</a:t>
            </a:r>
            <a:endParaRPr lang="en-US" sz="2400" dirty="0">
              <a:solidFill>
                <a:srgbClr val="FFFFFF"/>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301" b="29324"/>
          <a:stretch/>
        </p:blipFill>
        <p:spPr>
          <a:xfrm>
            <a:off x="4946204" y="4183062"/>
            <a:ext cx="2240400" cy="206153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91" t="8653" r="-1" b="9844"/>
          <a:stretch/>
        </p:blipFill>
        <p:spPr>
          <a:xfrm>
            <a:off x="4946204" y="1977065"/>
            <a:ext cx="2240400" cy="2061535"/>
          </a:xfrm>
          <a:prstGeom prst="rect">
            <a:avLst/>
          </a:prstGeom>
        </p:spPr>
      </p:pic>
      <p:sp>
        <p:nvSpPr>
          <p:cNvPr id="20" name="Rectangle 19"/>
          <p:cNvSpPr/>
          <p:nvPr/>
        </p:nvSpPr>
        <p:spPr>
          <a:xfrm>
            <a:off x="590550" y="360949"/>
            <a:ext cx="11018837" cy="1041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4400" dirty="0" smtClean="0">
                <a:solidFill>
                  <a:srgbClr val="FFFFFF"/>
                </a:solidFill>
              </a:rPr>
              <a:t>Enabling the Mobile Workforce:</a:t>
            </a:r>
            <a:br>
              <a:rPr lang="en-US" sz="4400" dirty="0" smtClean="0">
                <a:solidFill>
                  <a:srgbClr val="FFFFFF"/>
                </a:solidFill>
              </a:rPr>
            </a:br>
            <a:r>
              <a:rPr lang="en-US" sz="4400" dirty="0" smtClean="0">
                <a:solidFill>
                  <a:srgbClr val="FFFFFF"/>
                </a:solidFill>
              </a:rPr>
              <a:t>Unified Remote Access</a:t>
            </a:r>
            <a:endParaRPr lang="en-US" sz="4400" spc="300" dirty="0" smtClean="0">
              <a:solidFill>
                <a:prstClr val="white"/>
              </a:solidFill>
            </a:endParaRPr>
          </a:p>
        </p:txBody>
      </p:sp>
      <p:sp>
        <p:nvSpPr>
          <p:cNvPr id="84" name="TextBox 83"/>
          <p:cNvSpPr txBox="1"/>
          <p:nvPr/>
        </p:nvSpPr>
        <p:spPr>
          <a:xfrm>
            <a:off x="185482" y="4871849"/>
            <a:ext cx="2240303"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Enhanced authentication</a:t>
            </a:r>
            <a:endParaRPr lang="en-US" sz="1500" dirty="0">
              <a:solidFill>
                <a:srgbClr val="FFFFFF"/>
              </a:solidFill>
            </a:endParaRPr>
          </a:p>
        </p:txBody>
      </p:sp>
      <p:sp>
        <p:nvSpPr>
          <p:cNvPr id="86" name="TextBox 85"/>
          <p:cNvSpPr txBox="1"/>
          <p:nvPr/>
        </p:nvSpPr>
        <p:spPr>
          <a:xfrm>
            <a:off x="387509" y="5604805"/>
            <a:ext cx="1855969"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Connect through local server</a:t>
            </a:r>
            <a:endParaRPr lang="en-US" sz="1500" dirty="0">
              <a:solidFill>
                <a:srgbClr val="FFFFFF"/>
              </a:solidFill>
            </a:endParaRPr>
          </a:p>
        </p:txBody>
      </p:sp>
      <p:sp>
        <p:nvSpPr>
          <p:cNvPr id="109" name="Rectangle 108"/>
          <p:cNvSpPr>
            <a:spLocks noChangeAspect="1"/>
          </p:cNvSpPr>
          <p:nvPr/>
        </p:nvSpPr>
        <p:spPr bwMode="auto">
          <a:xfrm>
            <a:off x="7333057" y="1983800"/>
            <a:ext cx="2240304" cy="2061535"/>
          </a:xfrm>
          <a:prstGeom prst="rect">
            <a:avLst/>
          </a:prstGeom>
          <a:solidFill>
            <a:schemeClr val="accent4">
              <a:lumMod val="20000"/>
              <a:lumOff val="80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solidFill>
                <a:srgbClr val="363535"/>
              </a:solidFill>
              <a:ea typeface="Segoe UI" pitchFamily="34" charset="0"/>
              <a:cs typeface="Segoe UI" pitchFamily="34" charset="0"/>
            </a:endParaRPr>
          </a:p>
        </p:txBody>
      </p:sp>
      <p:sp>
        <p:nvSpPr>
          <p:cNvPr id="112" name="Rectangle 111"/>
          <p:cNvSpPr>
            <a:spLocks noChangeAspect="1"/>
          </p:cNvSpPr>
          <p:nvPr/>
        </p:nvSpPr>
        <p:spPr bwMode="auto">
          <a:xfrm>
            <a:off x="9690631" y="4183063"/>
            <a:ext cx="2240304" cy="2061535"/>
          </a:xfrm>
          <a:prstGeom prst="rect">
            <a:avLst/>
          </a:prstGeom>
          <a:solidFill>
            <a:schemeClr val="accent4">
              <a:lumMod val="20000"/>
              <a:lumOff val="80000"/>
              <a:alpha val="5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solidFill>
                <a:srgbClr val="363535"/>
              </a:solidFill>
              <a:ea typeface="Segoe UI" pitchFamily="34" charset="0"/>
              <a:cs typeface="Segoe UI" pitchFamily="34" charset="0"/>
            </a:endParaRPr>
          </a:p>
        </p:txBody>
      </p:sp>
      <p:sp>
        <p:nvSpPr>
          <p:cNvPr id="113" name="TextBox 112"/>
          <p:cNvSpPr txBox="1"/>
          <p:nvPr/>
        </p:nvSpPr>
        <p:spPr>
          <a:xfrm>
            <a:off x="9638070" y="4219308"/>
            <a:ext cx="2345425"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High performance in virtual environments</a:t>
            </a:r>
          </a:p>
        </p:txBody>
      </p:sp>
      <p:sp>
        <p:nvSpPr>
          <p:cNvPr id="114" name="TextBox 113"/>
          <p:cNvSpPr txBox="1"/>
          <p:nvPr/>
        </p:nvSpPr>
        <p:spPr>
          <a:xfrm>
            <a:off x="9859126" y="5610225"/>
            <a:ext cx="2005453"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Thousands of </a:t>
            </a:r>
            <a:r>
              <a:rPr lang="en-US" sz="1600" dirty="0">
                <a:solidFill>
                  <a:srgbClr val="FFFFFF"/>
                </a:solidFill>
                <a:cs typeface="Arial" pitchFamily="34" charset="0"/>
              </a:rPr>
              <a:t>u</a:t>
            </a:r>
            <a:r>
              <a:rPr lang="en-US" sz="1600" dirty="0" smtClean="0">
                <a:solidFill>
                  <a:srgbClr val="FFFFFF"/>
                </a:solidFill>
                <a:cs typeface="Arial" pitchFamily="34" charset="0"/>
              </a:rPr>
              <a:t>sers per  server</a:t>
            </a:r>
            <a:endParaRPr lang="en-US" sz="1600" dirty="0">
              <a:solidFill>
                <a:srgbClr val="FFFFFF"/>
              </a:solidFill>
            </a:endParaRPr>
          </a:p>
        </p:txBody>
      </p:sp>
      <p:sp>
        <p:nvSpPr>
          <p:cNvPr id="117" name="TextBox 116"/>
          <p:cNvSpPr txBox="1"/>
          <p:nvPr/>
        </p:nvSpPr>
        <p:spPr>
          <a:xfrm>
            <a:off x="9494873" y="4994958"/>
            <a:ext cx="2539337" cy="338673"/>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High availability</a:t>
            </a:r>
            <a:endParaRPr lang="en-US" sz="1600" dirty="0">
              <a:solidFill>
                <a:srgbClr val="FFFFFF"/>
              </a:solidFill>
            </a:endParaRPr>
          </a:p>
        </p:txBody>
      </p:sp>
      <p:sp>
        <p:nvSpPr>
          <p:cNvPr id="39" name="TextBox 38"/>
          <p:cNvSpPr txBox="1"/>
          <p:nvPr/>
        </p:nvSpPr>
        <p:spPr>
          <a:xfrm>
            <a:off x="7190476" y="2816597"/>
            <a:ext cx="2421422" cy="338673"/>
          </a:xfrm>
          <a:prstGeom prst="rect">
            <a:avLst/>
          </a:prstGeom>
          <a:noFill/>
        </p:spPr>
        <p:txBody>
          <a:bodyPr wrap="square" lIns="91559" tIns="45779" rIns="91559" bIns="45779" rtlCol="0">
            <a:spAutoFit/>
          </a:bodyPr>
          <a:lstStyle/>
          <a:p>
            <a:pPr algn="ctr">
              <a:spcAft>
                <a:spcPts val="1201"/>
              </a:spcAft>
            </a:pPr>
            <a:r>
              <a:rPr lang="en-US" sz="1600" dirty="0" smtClean="0">
                <a:solidFill>
                  <a:srgbClr val="FFFFFF"/>
                </a:solidFill>
                <a:cs typeface="Arial" pitchFamily="34" charset="0"/>
              </a:rPr>
              <a:t>Hybrid Cloud</a:t>
            </a:r>
            <a:endParaRPr lang="en-US" sz="1600" dirty="0">
              <a:solidFill>
                <a:srgbClr val="FFFFFF"/>
              </a:solidFill>
            </a:endParaRPr>
          </a:p>
        </p:txBody>
      </p:sp>
      <p:sp>
        <p:nvSpPr>
          <p:cNvPr id="42" name="TextBox 41"/>
          <p:cNvSpPr txBox="1"/>
          <p:nvPr/>
        </p:nvSpPr>
        <p:spPr>
          <a:xfrm>
            <a:off x="7293298" y="2026035"/>
            <a:ext cx="2201575" cy="584895"/>
          </a:xfrm>
          <a:prstGeom prst="rect">
            <a:avLst/>
          </a:prstGeom>
          <a:noFill/>
        </p:spPr>
        <p:txBody>
          <a:bodyPr wrap="square" lIns="91559" tIns="45779" rIns="91559" bIns="45779" rtlCol="0">
            <a:spAutoFit/>
          </a:bodyPr>
          <a:lstStyle/>
          <a:p>
            <a:pPr algn="ctr">
              <a:spcAft>
                <a:spcPts val="1201"/>
              </a:spcAft>
            </a:pPr>
            <a:r>
              <a:rPr lang="en-US" sz="1600" dirty="0" smtClean="0">
                <a:solidFill>
                  <a:srgbClr val="FFFFFF"/>
                </a:solidFill>
                <a:cs typeface="Arial" pitchFamily="34" charset="0"/>
              </a:rPr>
              <a:t>Off premise provisioning</a:t>
            </a:r>
            <a:endParaRPr lang="en-US" sz="1600" dirty="0">
              <a:solidFill>
                <a:srgbClr val="FFFFFF"/>
              </a:solidFill>
            </a:endParaRPr>
          </a:p>
        </p:txBody>
      </p:sp>
      <p:sp>
        <p:nvSpPr>
          <p:cNvPr id="44" name="TextBox 43"/>
          <p:cNvSpPr txBox="1"/>
          <p:nvPr/>
        </p:nvSpPr>
        <p:spPr>
          <a:xfrm>
            <a:off x="2549524" y="4804203"/>
            <a:ext cx="2204010" cy="830985"/>
          </a:xfrm>
          <a:prstGeom prst="rect">
            <a:avLst/>
          </a:prstGeom>
          <a:noFill/>
        </p:spPr>
        <p:txBody>
          <a:bodyPr wrap="square" lIns="91428" tIns="45714" rIns="91428" bIns="45714" rtlCol="0">
            <a:spAutoFit/>
          </a:bodyPr>
          <a:lstStyle/>
          <a:p>
            <a:pPr algn="ctr">
              <a:spcBef>
                <a:spcPct val="50000"/>
              </a:spcBef>
              <a:defRPr/>
            </a:pPr>
            <a:r>
              <a:rPr lang="en-US" sz="2400" dirty="0" smtClean="0">
                <a:solidFill>
                  <a:srgbClr val="FFFFFF"/>
                </a:solidFill>
              </a:rPr>
              <a:t>Deployment and Monitoring</a:t>
            </a:r>
            <a:endParaRPr lang="en-US" sz="2400" dirty="0">
              <a:solidFill>
                <a:srgbClr val="FFFFFF"/>
              </a:solidFill>
            </a:endParaRPr>
          </a:p>
        </p:txBody>
      </p:sp>
      <p:sp>
        <p:nvSpPr>
          <p:cNvPr id="45" name="TextBox 44"/>
          <p:cNvSpPr txBox="1"/>
          <p:nvPr/>
        </p:nvSpPr>
        <p:spPr>
          <a:xfrm>
            <a:off x="185482" y="4165126"/>
            <a:ext cx="2286136"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Integrated client experience</a:t>
            </a:r>
            <a:endParaRPr lang="en-US" sz="1600" dirty="0">
              <a:solidFill>
                <a:srgbClr val="FFFFFF"/>
              </a:solidFill>
              <a:cs typeface="Arial" pitchFamily="34" charset="0"/>
            </a:endParaRPr>
          </a:p>
        </p:txBody>
      </p:sp>
      <p:sp>
        <p:nvSpPr>
          <p:cNvPr id="91" name="Rectangle 90"/>
          <p:cNvSpPr>
            <a:spLocks noChangeAspect="1"/>
          </p:cNvSpPr>
          <p:nvPr/>
        </p:nvSpPr>
        <p:spPr bwMode="auto">
          <a:xfrm>
            <a:off x="2561592" y="1977065"/>
            <a:ext cx="2240304" cy="2061535"/>
          </a:xfrm>
          <a:prstGeom prst="rect">
            <a:avLst/>
          </a:prstGeom>
          <a:solidFill>
            <a:schemeClr val="accent4">
              <a:lumMod val="20000"/>
              <a:lumOff val="80000"/>
              <a:alpha val="50000"/>
            </a:schemeClr>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solidFill>
                <a:srgbClr val="363535"/>
              </a:solidFill>
              <a:ea typeface="Segoe UI" pitchFamily="34" charset="0"/>
              <a:cs typeface="Segoe UI" pitchFamily="34" charset="0"/>
            </a:endParaRPr>
          </a:p>
        </p:txBody>
      </p:sp>
      <p:sp>
        <p:nvSpPr>
          <p:cNvPr id="92" name="TextBox 91"/>
          <p:cNvSpPr txBox="1"/>
          <p:nvPr/>
        </p:nvSpPr>
        <p:spPr>
          <a:xfrm>
            <a:off x="2498462" y="3306667"/>
            <a:ext cx="2374445" cy="584895"/>
          </a:xfrm>
          <a:prstGeom prst="rect">
            <a:avLst/>
          </a:prstGeom>
          <a:noFill/>
        </p:spPr>
        <p:txBody>
          <a:bodyPr wrap="square" lIns="91559" tIns="45779" rIns="91559" bIns="45779" rtlCol="0">
            <a:spAutoFit/>
          </a:bodyPr>
          <a:lstStyle/>
          <a:p>
            <a:pPr algn="ctr" fontAlgn="base">
              <a:spcBef>
                <a:spcPct val="0"/>
              </a:spcBef>
              <a:spcAft>
                <a:spcPct val="0"/>
              </a:spcAft>
            </a:pPr>
            <a:r>
              <a:rPr lang="en-US" sz="1600" dirty="0">
                <a:solidFill>
                  <a:srgbClr val="FFFFFF"/>
                </a:solidFill>
                <a:cs typeface="Arial" pitchFamily="34" charset="0"/>
              </a:rPr>
              <a:t>Reporting and </a:t>
            </a:r>
            <a:r>
              <a:rPr lang="en-US" sz="1600" dirty="0" smtClean="0">
                <a:solidFill>
                  <a:srgbClr val="FFFFFF"/>
                </a:solidFill>
                <a:cs typeface="Arial" pitchFamily="34" charset="0"/>
              </a:rPr>
              <a:t>accounting</a:t>
            </a:r>
            <a:endParaRPr lang="en-US" sz="1600" dirty="0">
              <a:solidFill>
                <a:srgbClr val="FFFFFF"/>
              </a:solidFill>
              <a:cs typeface="Arial" pitchFamily="34" charset="0"/>
            </a:endParaRPr>
          </a:p>
        </p:txBody>
      </p:sp>
      <p:sp>
        <p:nvSpPr>
          <p:cNvPr id="93" name="TextBox 92"/>
          <p:cNvSpPr txBox="1"/>
          <p:nvPr/>
        </p:nvSpPr>
        <p:spPr>
          <a:xfrm>
            <a:off x="2509982" y="2026035"/>
            <a:ext cx="2374445" cy="584895"/>
          </a:xfrm>
          <a:prstGeom prst="rect">
            <a:avLst/>
          </a:prstGeom>
          <a:noFill/>
        </p:spPr>
        <p:txBody>
          <a:bodyPr wrap="square" lIns="91559" tIns="45779" rIns="91559" bIns="45779" rtlCol="0">
            <a:spAutoFit/>
          </a:bodyPr>
          <a:lstStyle/>
          <a:p>
            <a:pPr algn="ctr"/>
            <a:r>
              <a:rPr lang="en-US" sz="1600" dirty="0">
                <a:solidFill>
                  <a:srgbClr val="FFFFFF"/>
                </a:solidFill>
                <a:cs typeface="Arial" pitchFamily="34" charset="0"/>
              </a:rPr>
              <a:t>Unified Remote Access </a:t>
            </a:r>
            <a:r>
              <a:rPr lang="en-US" sz="1600" dirty="0" smtClean="0">
                <a:solidFill>
                  <a:srgbClr val="FFFFFF"/>
                </a:solidFill>
                <a:cs typeface="Arial" pitchFamily="34" charset="0"/>
              </a:rPr>
              <a:t>management</a:t>
            </a:r>
            <a:endParaRPr lang="en-US" sz="1600" dirty="0">
              <a:solidFill>
                <a:srgbClr val="FFFFFF"/>
              </a:solidFill>
            </a:endParaRPr>
          </a:p>
        </p:txBody>
      </p:sp>
      <p:sp>
        <p:nvSpPr>
          <p:cNvPr id="82" name="TextBox 81"/>
          <p:cNvSpPr txBox="1"/>
          <p:nvPr/>
        </p:nvSpPr>
        <p:spPr>
          <a:xfrm>
            <a:off x="2549524" y="2693270"/>
            <a:ext cx="2221355" cy="584895"/>
          </a:xfrm>
          <a:prstGeom prst="rect">
            <a:avLst/>
          </a:prstGeom>
          <a:noFill/>
        </p:spPr>
        <p:txBody>
          <a:bodyPr wrap="square" lIns="91559" tIns="45779" rIns="91559" bIns="45779" rtlCol="0">
            <a:spAutoFit/>
          </a:bodyPr>
          <a:lstStyle/>
          <a:p>
            <a:pPr algn="ctr"/>
            <a:r>
              <a:rPr lang="en-US" sz="1600" dirty="0">
                <a:solidFill>
                  <a:srgbClr val="FFFFFF"/>
                </a:solidFill>
                <a:cs typeface="Arial" pitchFamily="34" charset="0"/>
              </a:rPr>
              <a:t>Works with existing networks</a:t>
            </a:r>
            <a:endParaRPr lang="en-US" sz="1500" dirty="0">
              <a:solidFill>
                <a:srgbClr val="FFFFFF"/>
              </a:solidFill>
            </a:endParaRPr>
          </a:p>
        </p:txBody>
      </p:sp>
      <p:sp>
        <p:nvSpPr>
          <p:cNvPr id="26" name="TextBox 25"/>
          <p:cNvSpPr txBox="1"/>
          <p:nvPr/>
        </p:nvSpPr>
        <p:spPr>
          <a:xfrm>
            <a:off x="7326030" y="3336508"/>
            <a:ext cx="2247501" cy="584895"/>
          </a:xfrm>
          <a:prstGeom prst="rect">
            <a:avLst/>
          </a:prstGeom>
          <a:noFill/>
        </p:spPr>
        <p:txBody>
          <a:bodyPr wrap="square" lIns="91559" tIns="45779" rIns="91559" bIns="45779" rtlCol="0">
            <a:spAutoFit/>
          </a:bodyPr>
          <a:lstStyle/>
          <a:p>
            <a:pPr algn="ctr">
              <a:spcAft>
                <a:spcPts val="1201"/>
              </a:spcAft>
            </a:pPr>
            <a:r>
              <a:rPr lang="en-US" sz="1600" dirty="0" smtClean="0">
                <a:solidFill>
                  <a:srgbClr val="FFFFFF"/>
                </a:solidFill>
                <a:cs typeface="Arial" pitchFamily="34" charset="0"/>
              </a:rPr>
              <a:t>VPN interoperability with mobile </a:t>
            </a:r>
            <a:r>
              <a:rPr lang="en-US" sz="1600" dirty="0">
                <a:solidFill>
                  <a:srgbClr val="FFFFFF"/>
                </a:solidFill>
                <a:cs typeface="Arial" pitchFamily="34" charset="0"/>
              </a:rPr>
              <a:t>d</a:t>
            </a:r>
            <a:r>
              <a:rPr lang="en-US" sz="1600" dirty="0" smtClean="0">
                <a:solidFill>
                  <a:srgbClr val="FFFFFF"/>
                </a:solidFill>
                <a:cs typeface="Arial" pitchFamily="34" charset="0"/>
              </a:rPr>
              <a:t>evices</a:t>
            </a:r>
            <a:endParaRPr lang="en-US" sz="1600" dirty="0">
              <a:solidFill>
                <a:srgbClr val="FFFFFF"/>
              </a:solidFill>
            </a:endParaRPr>
          </a:p>
        </p:txBody>
      </p:sp>
    </p:spTree>
    <p:extLst>
      <p:ext uri="{BB962C8B-B14F-4D97-AF65-F5344CB8AC3E}">
        <p14:creationId xmlns:p14="http://schemas.microsoft.com/office/powerpoint/2010/main" val="30776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9" grpId="0"/>
      <p:bldP spid="25" grpId="0"/>
      <p:bldP spid="27" grpId="0"/>
      <p:bldP spid="84" grpId="0"/>
      <p:bldP spid="86" grpId="0"/>
      <p:bldP spid="109" grpId="0" animBg="1"/>
      <p:bldP spid="112" grpId="0" animBg="1"/>
      <p:bldP spid="113" grpId="0"/>
      <p:bldP spid="114" grpId="0"/>
      <p:bldP spid="117" grpId="0"/>
      <p:bldP spid="39" grpId="0"/>
      <p:bldP spid="42" grpId="0"/>
      <p:bldP spid="44" grpId="0"/>
      <p:bldP spid="45" grpId="0"/>
      <p:bldP spid="91" grpId="0" animBg="1"/>
      <p:bldP spid="92" grpId="0"/>
      <p:bldP spid="93" grpId="0"/>
      <p:bldP spid="82"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88" y="5427701"/>
            <a:ext cx="12188825" cy="744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spc="300" dirty="0" smtClean="0">
                <a:solidFill>
                  <a:srgbClr val="FFFF00"/>
                </a:solidFill>
                <a:latin typeface="Segoe Light" pitchFamily="34" charset="0"/>
              </a:rPr>
              <a:t>Where our data lives and how we access it</a:t>
            </a:r>
          </a:p>
          <a:p>
            <a:pPr algn="ctr"/>
            <a:r>
              <a:rPr lang="en-US" sz="3600" spc="300" dirty="0" smtClean="0">
                <a:solidFill>
                  <a:prstClr val="white"/>
                </a:solidFill>
                <a:latin typeface="Segoe Light" pitchFamily="34" charset="0"/>
              </a:rPr>
              <a:t>is changing</a:t>
            </a:r>
          </a:p>
        </p:txBody>
      </p:sp>
      <p:sp>
        <p:nvSpPr>
          <p:cNvPr id="9" name="TextBox 8"/>
          <p:cNvSpPr txBox="1"/>
          <p:nvPr/>
        </p:nvSpPr>
        <p:spPr>
          <a:xfrm>
            <a:off x="326467" y="672982"/>
            <a:ext cx="1991495" cy="1077219"/>
          </a:xfrm>
          <a:prstGeom prst="rect">
            <a:avLst/>
          </a:prstGeom>
          <a:noFill/>
        </p:spPr>
        <p:txBody>
          <a:bodyPr wrap="square" lIns="91428" tIns="45714" rIns="91428" bIns="45714" rtlCol="0">
            <a:spAutoFit/>
          </a:bodyPr>
          <a:lstStyle/>
          <a:p>
            <a:pPr algn="ctr"/>
            <a:r>
              <a:rPr lang="en-US" sz="3100" dirty="0" smtClean="0">
                <a:solidFill>
                  <a:srgbClr val="FFFFFF">
                    <a:lumMod val="95000"/>
                  </a:srgbClr>
                </a:solidFill>
                <a:latin typeface="Segoe UI Light" pitchFamily="34" charset="0"/>
              </a:rPr>
              <a:t>Work-Life</a:t>
            </a:r>
            <a:endParaRPr lang="en-US" sz="3100" dirty="0">
              <a:solidFill>
                <a:srgbClr val="FFFFFF">
                  <a:lumMod val="95000"/>
                </a:srgbClr>
              </a:solidFill>
              <a:latin typeface="Segoe UI Light" pitchFamily="34" charset="0"/>
            </a:endParaRPr>
          </a:p>
          <a:p>
            <a:pPr algn="ctr"/>
            <a:r>
              <a:rPr lang="en-US" sz="3100" dirty="0">
                <a:solidFill>
                  <a:srgbClr val="FFFFFF">
                    <a:lumMod val="95000"/>
                  </a:srgbClr>
                </a:solidFill>
                <a:latin typeface="Segoe UI Light" pitchFamily="34" charset="0"/>
              </a:rPr>
              <a:t>blur</a:t>
            </a:r>
          </a:p>
        </p:txBody>
      </p:sp>
      <p:sp>
        <p:nvSpPr>
          <p:cNvPr id="25" name="TextBox 24"/>
          <p:cNvSpPr txBox="1"/>
          <p:nvPr/>
        </p:nvSpPr>
        <p:spPr>
          <a:xfrm>
            <a:off x="9792730" y="674755"/>
            <a:ext cx="2171557" cy="1046428"/>
          </a:xfrm>
          <a:prstGeom prst="rect">
            <a:avLst/>
          </a:prstGeom>
          <a:noFill/>
        </p:spPr>
        <p:txBody>
          <a:bodyPr wrap="square" lIns="91428" tIns="45714" rIns="91428" bIns="45714" rtlCol="0">
            <a:spAutoFit/>
          </a:bodyPr>
          <a:lstStyle/>
          <a:p>
            <a:pPr algn="ctr"/>
            <a:r>
              <a:rPr lang="en-US" sz="3100" dirty="0" smtClean="0">
                <a:solidFill>
                  <a:srgbClr val="FFFFFF">
                    <a:lumMod val="95000"/>
                  </a:srgbClr>
                </a:solidFill>
                <a:latin typeface="Segoe UI Light" pitchFamily="34" charset="0"/>
              </a:rPr>
              <a:t>Always connected</a:t>
            </a:r>
            <a:endParaRPr lang="en-US" sz="3100" dirty="0">
              <a:solidFill>
                <a:srgbClr val="FFFFFF">
                  <a:lumMod val="95000"/>
                </a:srgbClr>
              </a:solidFill>
              <a:latin typeface="Segoe UI Light" pitchFamily="34" charset="0"/>
            </a:endParaRPr>
          </a:p>
        </p:txBody>
      </p:sp>
      <p:sp>
        <p:nvSpPr>
          <p:cNvPr id="27" name="TextBox 26"/>
          <p:cNvSpPr txBox="1"/>
          <p:nvPr/>
        </p:nvSpPr>
        <p:spPr>
          <a:xfrm>
            <a:off x="7244229" y="2667000"/>
            <a:ext cx="2331996" cy="1523482"/>
          </a:xfrm>
          <a:prstGeom prst="rect">
            <a:avLst/>
          </a:prstGeom>
          <a:noFill/>
        </p:spPr>
        <p:txBody>
          <a:bodyPr wrap="square" lIns="91428" tIns="45714" rIns="91428" bIns="45714" rtlCol="0">
            <a:spAutoFit/>
          </a:bodyPr>
          <a:lstStyle/>
          <a:p>
            <a:pPr algn="ctr"/>
            <a:r>
              <a:rPr lang="en-US" sz="3100" dirty="0" smtClean="0">
                <a:solidFill>
                  <a:srgbClr val="FFFFFF">
                    <a:lumMod val="95000"/>
                  </a:srgbClr>
                </a:solidFill>
                <a:latin typeface="Segoe UI Light" pitchFamily="34" charset="0"/>
              </a:rPr>
              <a:t>Productive</a:t>
            </a:r>
          </a:p>
          <a:p>
            <a:pPr algn="ctr"/>
            <a:r>
              <a:rPr lang="en-US" sz="3100" dirty="0" smtClean="0">
                <a:solidFill>
                  <a:srgbClr val="FFFFFF">
                    <a:lumMod val="95000"/>
                  </a:srgbClr>
                </a:solidFill>
                <a:latin typeface="Segoe UI Light" pitchFamily="34" charset="0"/>
              </a:rPr>
              <a:t>from</a:t>
            </a:r>
          </a:p>
          <a:p>
            <a:pPr algn="ctr"/>
            <a:r>
              <a:rPr lang="en-US" sz="3100" dirty="0" smtClean="0">
                <a:solidFill>
                  <a:srgbClr val="FFFFFF">
                    <a:lumMod val="95000"/>
                  </a:srgbClr>
                </a:solidFill>
                <a:latin typeface="Segoe UI Light" pitchFamily="34" charset="0"/>
              </a:rPr>
              <a:t>anywhere</a:t>
            </a:r>
            <a:endParaRPr lang="en-US" sz="3100" dirty="0">
              <a:solidFill>
                <a:srgbClr val="FFFFFF">
                  <a:lumMod val="95000"/>
                </a:srgbClr>
              </a:solidFill>
              <a:latin typeface="Segoe UI Light" pitchFamily="34" charset="0"/>
            </a:endParaRPr>
          </a:p>
        </p:txBody>
      </p:sp>
      <p:sp>
        <p:nvSpPr>
          <p:cNvPr id="28" name="TextBox 27"/>
          <p:cNvSpPr txBox="1"/>
          <p:nvPr/>
        </p:nvSpPr>
        <p:spPr>
          <a:xfrm>
            <a:off x="2543124" y="2839772"/>
            <a:ext cx="2278026" cy="1046428"/>
          </a:xfrm>
          <a:prstGeom prst="rect">
            <a:avLst/>
          </a:prstGeom>
          <a:noFill/>
        </p:spPr>
        <p:txBody>
          <a:bodyPr wrap="square" lIns="91428" tIns="45714" rIns="91428" bIns="45714" rtlCol="0">
            <a:spAutoFit/>
          </a:bodyPr>
          <a:lstStyle/>
          <a:p>
            <a:pPr algn="ctr"/>
            <a:r>
              <a:rPr lang="en-US" sz="3100" dirty="0" smtClean="0">
                <a:solidFill>
                  <a:srgbClr val="FFFFFF">
                    <a:lumMod val="95000"/>
                  </a:srgbClr>
                </a:solidFill>
                <a:latin typeface="Segoe UI Light" pitchFamily="34" charset="0"/>
              </a:rPr>
              <a:t>Information</a:t>
            </a:r>
          </a:p>
          <a:p>
            <a:pPr algn="ctr"/>
            <a:r>
              <a:rPr lang="en-US" sz="3100" dirty="0" smtClean="0">
                <a:solidFill>
                  <a:srgbClr val="FFFFFF">
                    <a:lumMod val="95000"/>
                  </a:srgbClr>
                </a:solidFill>
                <a:latin typeface="Segoe UI Light" pitchFamily="34" charset="0"/>
              </a:rPr>
              <a:t>in the cloud</a:t>
            </a:r>
            <a:endParaRPr lang="en-US" sz="3100" dirty="0">
              <a:solidFill>
                <a:srgbClr val="FFFFFF">
                  <a:lumMod val="95000"/>
                </a:srgbClr>
              </a:solidFill>
              <a:latin typeface="Segoe UI Light"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301" b="29324"/>
          <a:stretch/>
        </p:blipFill>
        <p:spPr>
          <a:xfrm>
            <a:off x="4977201" y="2400300"/>
            <a:ext cx="2221768" cy="20574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91" t="8653" r="-1" b="9844"/>
          <a:stretch/>
        </p:blipFill>
        <p:spPr>
          <a:xfrm>
            <a:off x="4977201" y="178594"/>
            <a:ext cx="2240400" cy="205801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0954" b="6561"/>
          <a:stretch/>
        </p:blipFill>
        <p:spPr>
          <a:xfrm>
            <a:off x="7352365" y="178597"/>
            <a:ext cx="2229181" cy="205800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4202" r="27745"/>
          <a:stretch/>
        </p:blipFill>
        <p:spPr>
          <a:xfrm>
            <a:off x="192175" y="2400300"/>
            <a:ext cx="2390946" cy="205740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756" b="1770"/>
          <a:stretch/>
        </p:blipFill>
        <p:spPr>
          <a:xfrm>
            <a:off x="2583122" y="178597"/>
            <a:ext cx="2206837" cy="2058009"/>
          </a:xfrm>
          <a:prstGeom prst="rect">
            <a:avLst/>
          </a:prstGeom>
        </p:spPr>
      </p:pic>
      <p:pic>
        <p:nvPicPr>
          <p:cNvPr id="32"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183" r="8225" b="17058"/>
          <a:stretch/>
        </p:blipFill>
        <p:spPr bwMode="auto">
          <a:xfrm>
            <a:off x="9739155" y="2400300"/>
            <a:ext cx="2201458" cy="2057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9139" y="5224590"/>
            <a:ext cx="12188825" cy="1153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spc="300" dirty="0" smtClean="0">
                <a:solidFill>
                  <a:srgbClr val="FFFF00"/>
                </a:solidFill>
                <a:latin typeface="Segoe Light" pitchFamily="34" charset="0"/>
              </a:rPr>
              <a:t>Where we work and when we work </a:t>
            </a:r>
          </a:p>
          <a:p>
            <a:pPr algn="ctr"/>
            <a:r>
              <a:rPr lang="en-US" sz="3600" spc="300" dirty="0" smtClean="0">
                <a:solidFill>
                  <a:prstClr val="white"/>
                </a:solidFill>
                <a:latin typeface="Segoe Light" pitchFamily="34" charset="0"/>
              </a:rPr>
              <a:t>is changing</a:t>
            </a:r>
          </a:p>
        </p:txBody>
      </p:sp>
    </p:spTree>
    <p:extLst>
      <p:ext uri="{BB962C8B-B14F-4D97-AF65-F5344CB8AC3E}">
        <p14:creationId xmlns:p14="http://schemas.microsoft.com/office/powerpoint/2010/main" val="285767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19112" y="1447799"/>
            <a:ext cx="11149013" cy="4881336"/>
          </a:xfrm>
        </p:spPr>
        <p:txBody>
          <a:bodyPr/>
          <a:lstStyle/>
          <a:p>
            <a:r>
              <a:rPr lang="en-US" dirty="0" smtClean="0"/>
              <a:t>Unified Remote Access meets the needs of your evolving mobile workforce</a:t>
            </a:r>
          </a:p>
          <a:p>
            <a:pPr lvl="1"/>
            <a:r>
              <a:rPr lang="en-US" dirty="0" smtClean="0"/>
              <a:t>Managed Windows clients</a:t>
            </a:r>
          </a:p>
          <a:p>
            <a:pPr lvl="1"/>
            <a:r>
              <a:rPr lang="en-US" dirty="0" smtClean="0"/>
              <a:t>Unmanaged Windows clients and non-Windows devices</a:t>
            </a:r>
          </a:p>
          <a:p>
            <a:pPr lvl="1"/>
            <a:r>
              <a:rPr lang="en-US" dirty="0" smtClean="0"/>
              <a:t>Cross-premise cloud connectivity</a:t>
            </a:r>
          </a:p>
          <a:p>
            <a:r>
              <a:rPr lang="en-US" dirty="0" smtClean="0"/>
              <a:t>Major enhancements available for </a:t>
            </a:r>
            <a:r>
              <a:rPr lang="en-US" dirty="0" err="1" smtClean="0"/>
              <a:t>DirectAccess</a:t>
            </a:r>
            <a:endParaRPr lang="en-US" dirty="0" smtClean="0"/>
          </a:p>
          <a:p>
            <a:pPr lvl="1"/>
            <a:r>
              <a:rPr lang="en-US" dirty="0" smtClean="0"/>
              <a:t>Both in Windows 8 and Windows Server 2012</a:t>
            </a:r>
          </a:p>
          <a:p>
            <a:pPr lvl="1"/>
            <a:r>
              <a:rPr lang="en-US" dirty="0" smtClean="0"/>
              <a:t>Easy small-scale deployment up to large-scale global deployment</a:t>
            </a:r>
          </a:p>
          <a:p>
            <a:endParaRPr lang="en-US" dirty="0" smtClean="0"/>
          </a:p>
          <a:p>
            <a:r>
              <a:rPr lang="en-US" dirty="0" smtClean="0"/>
              <a:t>Start </a:t>
            </a:r>
            <a:r>
              <a:rPr lang="en-US" dirty="0"/>
              <a:t>d</a:t>
            </a:r>
            <a:r>
              <a:rPr lang="en-US" dirty="0" smtClean="0"/>
              <a:t>eploying </a:t>
            </a:r>
            <a:r>
              <a:rPr lang="en-US" dirty="0"/>
              <a:t>n</a:t>
            </a:r>
            <a:r>
              <a:rPr lang="en-US" dirty="0" smtClean="0"/>
              <a:t>ow!</a:t>
            </a:r>
          </a:p>
        </p:txBody>
      </p:sp>
    </p:spTree>
    <p:extLst>
      <p:ext uri="{BB962C8B-B14F-4D97-AF65-F5344CB8AC3E}">
        <p14:creationId xmlns:p14="http://schemas.microsoft.com/office/powerpoint/2010/main" val="75912032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Content</a:t>
            </a:r>
          </a:p>
        </p:txBody>
      </p:sp>
      <p:sp>
        <p:nvSpPr>
          <p:cNvPr id="3" name="Rectangle 2"/>
          <p:cNvSpPr/>
          <p:nvPr/>
        </p:nvSpPr>
        <p:spPr bwMode="auto">
          <a:xfrm>
            <a:off x="520758" y="914400"/>
            <a:ext cx="11173090" cy="2834640"/>
          </a:xfrm>
          <a:prstGeom prst="rect">
            <a:avLst/>
          </a:prstGeom>
          <a:solidFill>
            <a:schemeClr val="accent1"/>
          </a:solid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FontTx/>
              <a:buBlip>
                <a:blip r:embed="rId3"/>
              </a:buBlip>
            </a:pPr>
            <a:endParaRPr lang="en-US" sz="2400" dirty="0">
              <a:gradFill>
                <a:gsLst>
                  <a:gs pos="0">
                    <a:srgbClr val="FFFFFF"/>
                  </a:gs>
                  <a:gs pos="100000">
                    <a:srgbClr val="FFFFFF"/>
                  </a:gs>
                </a:gsLst>
                <a:lin ang="5400000" scaled="0"/>
              </a:gradFill>
            </a:endParaRPr>
          </a:p>
        </p:txBody>
      </p:sp>
      <p:sp>
        <p:nvSpPr>
          <p:cNvPr id="4" name="Rectangle 3"/>
          <p:cNvSpPr/>
          <p:nvPr/>
        </p:nvSpPr>
        <p:spPr bwMode="auto">
          <a:xfrm>
            <a:off x="507868" y="4567706"/>
            <a:ext cx="11173090" cy="1600200"/>
          </a:xfrm>
          <a:prstGeom prst="rect">
            <a:avLst/>
          </a:prstGeom>
          <a:solidFill>
            <a:srgbClr val="FFC000"/>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FontTx/>
              <a:buBlip>
                <a:blip r:embed="rId4"/>
              </a:buBlip>
            </a:pPr>
            <a:endParaRPr lang="en-US" sz="2400" dirty="0">
              <a:gradFill>
                <a:gsLst>
                  <a:gs pos="0">
                    <a:srgbClr val="FFFFFF"/>
                  </a:gs>
                  <a:gs pos="100000">
                    <a:srgbClr val="FFFFFF"/>
                  </a:gs>
                </a:gsLst>
                <a:lin ang="5400000" scaled="0"/>
              </a:gradFill>
            </a:endParaRPr>
          </a:p>
        </p:txBody>
      </p:sp>
      <p:sp>
        <p:nvSpPr>
          <p:cNvPr id="5" name="Rectangle 4"/>
          <p:cNvSpPr/>
          <p:nvPr/>
        </p:nvSpPr>
        <p:spPr bwMode="auto">
          <a:xfrm>
            <a:off x="507868" y="3855720"/>
            <a:ext cx="11173090" cy="640080"/>
          </a:xfrm>
          <a:prstGeom prst="rect">
            <a:avLst/>
          </a:prstGeom>
          <a:solidFill>
            <a:schemeClr val="accent3"/>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FontTx/>
              <a:buBlip>
                <a:blip r:embed="rId4"/>
              </a:buBlip>
            </a:pPr>
            <a:endParaRPr lang="en-US" sz="2400" dirty="0">
              <a:gradFill>
                <a:gsLst>
                  <a:gs pos="0">
                    <a:srgbClr val="FFFFFF"/>
                  </a:gs>
                  <a:gs pos="100000">
                    <a:srgbClr val="FFFFFF"/>
                  </a:gs>
                </a:gsLst>
                <a:lin ang="5400000" scaled="0"/>
              </a:gradFill>
            </a:endParaRPr>
          </a:p>
        </p:txBody>
      </p:sp>
      <p:sp>
        <p:nvSpPr>
          <p:cNvPr id="8" name="Rectangle 7"/>
          <p:cNvSpPr/>
          <p:nvPr/>
        </p:nvSpPr>
        <p:spPr>
          <a:xfrm>
            <a:off x="667870" y="1022074"/>
            <a:ext cx="11013088" cy="2733056"/>
          </a:xfrm>
          <a:prstGeom prst="rect">
            <a:avLst/>
          </a:prstGeom>
        </p:spPr>
        <p:txBody>
          <a:bodyPr wrap="square">
            <a:spAutoFit/>
          </a:bodyPr>
          <a:lstStyle/>
          <a:p>
            <a:pPr marL="403225" indent="-403225">
              <a:lnSpc>
                <a:spcPct val="90000"/>
              </a:lnSpc>
              <a:spcBef>
                <a:spcPct val="20000"/>
              </a:spcBef>
              <a:buSzPct val="105000"/>
              <a:buFontTx/>
              <a:buBlip>
                <a:blip r:embed="rId3"/>
              </a:buBlip>
            </a:pPr>
            <a:r>
              <a:rPr lang="en-US" sz="2400" dirty="0" smtClean="0">
                <a:solidFill>
                  <a:srgbClr val="FFFFFF">
                    <a:alpha val="99000"/>
                  </a:srgbClr>
                </a:solidFill>
              </a:rPr>
              <a:t>FND03:  </a:t>
            </a:r>
            <a:r>
              <a:rPr lang="en-US" sz="2000" dirty="0" smtClean="0">
                <a:solidFill>
                  <a:srgbClr val="FFFFFF">
                    <a:alpha val="99000"/>
                  </a:srgbClr>
                </a:solidFill>
              </a:rPr>
              <a:t>Enable </a:t>
            </a:r>
            <a:r>
              <a:rPr lang="en-US" sz="2000" dirty="0" err="1" smtClean="0">
                <a:solidFill>
                  <a:srgbClr val="FFFFFF">
                    <a:alpha val="99000"/>
                  </a:srgbClr>
                </a:solidFill>
              </a:rPr>
              <a:t>Consumerization</a:t>
            </a:r>
            <a:r>
              <a:rPr lang="en-US" sz="2000" dirty="0" smtClean="0">
                <a:solidFill>
                  <a:srgbClr val="FFFFFF">
                    <a:alpha val="99000"/>
                  </a:srgbClr>
                </a:solidFill>
              </a:rPr>
              <a:t> of IT</a:t>
            </a:r>
          </a:p>
          <a:p>
            <a:pPr marL="403225" indent="-403225">
              <a:lnSpc>
                <a:spcPct val="90000"/>
              </a:lnSpc>
              <a:spcBef>
                <a:spcPct val="20000"/>
              </a:spcBef>
              <a:buSzPct val="105000"/>
              <a:buFontTx/>
              <a:buBlip>
                <a:blip r:embed="rId3"/>
              </a:buBlip>
            </a:pPr>
            <a:r>
              <a:rPr lang="en-US" sz="2400" dirty="0" smtClean="0">
                <a:solidFill>
                  <a:srgbClr val="FFFFFF">
                    <a:alpha val="99000"/>
                  </a:srgbClr>
                </a:solidFill>
              </a:rPr>
              <a:t>WSV304:  </a:t>
            </a:r>
            <a:r>
              <a:rPr lang="en-US" sz="2000" dirty="0" smtClean="0">
                <a:solidFill>
                  <a:srgbClr val="FFFFFF">
                    <a:alpha val="99000"/>
                  </a:srgbClr>
                </a:solidFill>
              </a:rPr>
              <a:t>Windows Server 2012 Networking Performance and Management</a:t>
            </a:r>
          </a:p>
          <a:p>
            <a:pPr marL="403225" indent="-403225">
              <a:lnSpc>
                <a:spcPct val="90000"/>
              </a:lnSpc>
              <a:spcBef>
                <a:spcPct val="20000"/>
              </a:spcBef>
              <a:buSzPct val="105000"/>
              <a:buFontTx/>
              <a:buBlip>
                <a:blip r:embed="rId3"/>
              </a:buBlip>
            </a:pPr>
            <a:r>
              <a:rPr lang="en-US" sz="2400" dirty="0" smtClean="0">
                <a:solidFill>
                  <a:srgbClr val="FFFFFF">
                    <a:alpha val="99000"/>
                  </a:srgbClr>
                </a:solidFill>
              </a:rPr>
              <a:t>WCL324:   </a:t>
            </a:r>
            <a:r>
              <a:rPr lang="en-US" sz="2000" dirty="0" smtClean="0">
                <a:solidFill>
                  <a:srgbClr val="FFFFFF">
                    <a:alpha val="99000"/>
                  </a:srgbClr>
                </a:solidFill>
              </a:rPr>
              <a:t>IPv6 </a:t>
            </a:r>
            <a:r>
              <a:rPr lang="en-US" sz="2000" dirty="0" err="1" smtClean="0">
                <a:solidFill>
                  <a:srgbClr val="FFFFFF">
                    <a:alpha val="99000"/>
                  </a:srgbClr>
                </a:solidFill>
              </a:rPr>
              <a:t>Bootcamp</a:t>
            </a:r>
            <a:r>
              <a:rPr lang="en-US" sz="2000" dirty="0" smtClean="0">
                <a:solidFill>
                  <a:srgbClr val="FFFFFF">
                    <a:alpha val="99000"/>
                  </a:srgbClr>
                </a:solidFill>
              </a:rPr>
              <a:t>:  Get Up To Speed Quickly</a:t>
            </a:r>
          </a:p>
          <a:p>
            <a:pPr marL="403225" indent="-403225">
              <a:lnSpc>
                <a:spcPct val="90000"/>
              </a:lnSpc>
              <a:spcBef>
                <a:spcPct val="20000"/>
              </a:spcBef>
              <a:buSzPct val="105000"/>
              <a:buFontTx/>
              <a:buBlip>
                <a:blip r:embed="rId3"/>
              </a:buBlip>
            </a:pPr>
            <a:r>
              <a:rPr lang="en-US" sz="2400" dirty="0" smtClean="0">
                <a:solidFill>
                  <a:srgbClr val="FFFFFF">
                    <a:alpha val="99000"/>
                  </a:srgbClr>
                </a:solidFill>
              </a:rPr>
              <a:t>WCL384:  </a:t>
            </a:r>
            <a:r>
              <a:rPr lang="en-US" sz="2000" dirty="0" smtClean="0">
                <a:solidFill>
                  <a:srgbClr val="FFFFFF">
                    <a:alpha val="99000"/>
                  </a:srgbClr>
                </a:solidFill>
              </a:rPr>
              <a:t>Windows 8:  Windows To Go Overview</a:t>
            </a:r>
          </a:p>
          <a:p>
            <a:pPr marL="403225" indent="-403225">
              <a:lnSpc>
                <a:spcPct val="90000"/>
              </a:lnSpc>
              <a:spcBef>
                <a:spcPct val="20000"/>
              </a:spcBef>
              <a:buSzPct val="105000"/>
              <a:buFontTx/>
              <a:buBlip>
                <a:blip r:embed="rId3"/>
              </a:buBlip>
            </a:pPr>
            <a:r>
              <a:rPr lang="en-US" sz="2400" dirty="0" smtClean="0">
                <a:solidFill>
                  <a:srgbClr val="FFFFFF">
                    <a:alpha val="99000"/>
                  </a:srgbClr>
                </a:solidFill>
              </a:rPr>
              <a:t>WCL284:  </a:t>
            </a:r>
            <a:r>
              <a:rPr lang="en-US" sz="2000" dirty="0" smtClean="0">
                <a:solidFill>
                  <a:srgbClr val="FFFFFF">
                    <a:alpha val="99000"/>
                  </a:srgbClr>
                </a:solidFill>
              </a:rPr>
              <a:t>Windows 8:  An Introduction to Mobile Broadband, </a:t>
            </a:r>
            <a:r>
              <a:rPr lang="en-US" sz="2000" dirty="0" err="1" smtClean="0">
                <a:solidFill>
                  <a:srgbClr val="FFFFFF">
                    <a:alpha val="99000"/>
                  </a:srgbClr>
                </a:solidFill>
              </a:rPr>
              <a:t>DirectAccess</a:t>
            </a:r>
            <a:r>
              <a:rPr lang="en-US" sz="2000" dirty="0" smtClean="0">
                <a:solidFill>
                  <a:srgbClr val="FFFFFF">
                    <a:alpha val="99000"/>
                  </a:srgbClr>
                </a:solidFill>
              </a:rPr>
              <a:t>, and </a:t>
            </a:r>
            <a:r>
              <a:rPr lang="en-US" sz="2000" dirty="0" err="1" smtClean="0">
                <a:solidFill>
                  <a:srgbClr val="FFFFFF">
                    <a:alpha val="99000"/>
                  </a:srgbClr>
                </a:solidFill>
              </a:rPr>
              <a:t>BranchCache</a:t>
            </a:r>
            <a:endParaRPr lang="en-US" sz="2000" dirty="0" smtClean="0">
              <a:solidFill>
                <a:srgbClr val="FFFFFF">
                  <a:alpha val="99000"/>
                </a:srgbClr>
              </a:solidFill>
            </a:endParaRPr>
          </a:p>
          <a:p>
            <a:pPr marL="403225" indent="-403225">
              <a:lnSpc>
                <a:spcPct val="90000"/>
              </a:lnSpc>
              <a:spcBef>
                <a:spcPct val="20000"/>
              </a:spcBef>
              <a:buSzPct val="105000"/>
              <a:buFontTx/>
              <a:buBlip>
                <a:blip r:embed="rId3"/>
              </a:buBlip>
            </a:pPr>
            <a:r>
              <a:rPr lang="en-US" sz="2400" dirty="0" smtClean="0">
                <a:solidFill>
                  <a:srgbClr val="FFFFFF">
                    <a:alpha val="99000"/>
                  </a:srgbClr>
                </a:solidFill>
              </a:rPr>
              <a:t>VIR305:  </a:t>
            </a:r>
            <a:r>
              <a:rPr lang="en-US" sz="2000" dirty="0" smtClean="0">
                <a:solidFill>
                  <a:srgbClr val="FFFFFF">
                    <a:alpha val="99000"/>
                  </a:srgbClr>
                </a:solidFill>
              </a:rPr>
              <a:t>Hyper-V Network Virtualization for Scalable Multi-Tenancy in Windows</a:t>
            </a:r>
            <a:endParaRPr lang="en-US" sz="2000" dirty="0">
              <a:solidFill>
                <a:srgbClr val="FFFFFF">
                  <a:alpha val="99000"/>
                </a:srgbClr>
              </a:solidFill>
            </a:endParaRPr>
          </a:p>
        </p:txBody>
      </p:sp>
      <p:sp>
        <p:nvSpPr>
          <p:cNvPr id="10" name="Rectangle 9"/>
          <p:cNvSpPr/>
          <p:nvPr/>
        </p:nvSpPr>
        <p:spPr>
          <a:xfrm>
            <a:off x="667870" y="3963394"/>
            <a:ext cx="11013088" cy="424732"/>
          </a:xfrm>
          <a:prstGeom prst="rect">
            <a:avLst/>
          </a:prstGeom>
        </p:spPr>
        <p:txBody>
          <a:bodyPr wrap="square">
            <a:spAutoFit/>
          </a:bodyPr>
          <a:lstStyle/>
          <a:p>
            <a:pPr marL="403225" indent="-403225">
              <a:lnSpc>
                <a:spcPct val="90000"/>
              </a:lnSpc>
              <a:spcBef>
                <a:spcPct val="20000"/>
              </a:spcBef>
              <a:buSzPct val="105000"/>
              <a:buFontTx/>
              <a:buBlip>
                <a:blip r:embed="rId3"/>
              </a:buBlip>
            </a:pPr>
            <a:r>
              <a:rPr lang="en-US" sz="2400" dirty="0" err="1" smtClean="0">
                <a:solidFill>
                  <a:srgbClr val="FFFFFF">
                    <a:alpha val="99000"/>
                  </a:srgbClr>
                </a:solidFill>
              </a:rPr>
              <a:t>DirectAccess</a:t>
            </a:r>
            <a:r>
              <a:rPr lang="en-US" sz="2400" dirty="0" smtClean="0">
                <a:solidFill>
                  <a:srgbClr val="FFFFFF">
                    <a:alpha val="99000"/>
                  </a:srgbClr>
                </a:solidFill>
              </a:rPr>
              <a:t> and </a:t>
            </a:r>
            <a:r>
              <a:rPr lang="en-US" sz="2400" dirty="0" err="1" smtClean="0">
                <a:solidFill>
                  <a:srgbClr val="FFFFFF">
                    <a:alpha val="99000"/>
                  </a:srgbClr>
                </a:solidFill>
              </a:rPr>
              <a:t>BranchCache</a:t>
            </a:r>
            <a:r>
              <a:rPr lang="en-US" sz="2400" dirty="0" smtClean="0">
                <a:solidFill>
                  <a:srgbClr val="FFFFFF">
                    <a:alpha val="99000"/>
                  </a:srgbClr>
                </a:solidFill>
              </a:rPr>
              <a:t> booth in Microsoft Technical Learning Center</a:t>
            </a:r>
            <a:endParaRPr lang="en-US" sz="2400" dirty="0">
              <a:solidFill>
                <a:srgbClr val="FFFFFF">
                  <a:alpha val="99000"/>
                </a:srgbClr>
              </a:solidFill>
            </a:endParaRPr>
          </a:p>
        </p:txBody>
      </p:sp>
      <p:sp>
        <p:nvSpPr>
          <p:cNvPr id="11" name="Rectangle 10"/>
          <p:cNvSpPr/>
          <p:nvPr/>
        </p:nvSpPr>
        <p:spPr>
          <a:xfrm>
            <a:off x="667870" y="4602540"/>
            <a:ext cx="11013088" cy="1569660"/>
          </a:xfrm>
          <a:prstGeom prst="rect">
            <a:avLst/>
          </a:prstGeom>
        </p:spPr>
        <p:txBody>
          <a:bodyPr wrap="square">
            <a:spAutoFit/>
          </a:bodyPr>
          <a:lstStyle/>
          <a:p>
            <a:pPr marL="403225" indent="-403225">
              <a:lnSpc>
                <a:spcPct val="90000"/>
              </a:lnSpc>
              <a:spcBef>
                <a:spcPct val="20000"/>
              </a:spcBef>
              <a:buSzPct val="105000"/>
              <a:buFontTx/>
              <a:buBlip>
                <a:blip r:embed="rId3"/>
              </a:buBlip>
            </a:pPr>
            <a:r>
              <a:rPr lang="en-US" sz="2400" dirty="0" err="1" smtClean="0">
                <a:solidFill>
                  <a:srgbClr val="FFFFFF"/>
                </a:solidFill>
              </a:rPr>
              <a:t>Technet</a:t>
            </a:r>
            <a:r>
              <a:rPr lang="en-US" sz="2400" dirty="0" smtClean="0">
                <a:solidFill>
                  <a:srgbClr val="FFFFFF"/>
                </a:solidFill>
              </a:rPr>
              <a:t> </a:t>
            </a:r>
            <a:r>
              <a:rPr lang="en-US" sz="2400" dirty="0">
                <a:solidFill>
                  <a:srgbClr val="FFFFFF"/>
                </a:solidFill>
              </a:rPr>
              <a:t>documentation and step by step </a:t>
            </a:r>
            <a:r>
              <a:rPr lang="en-US" sz="2400" dirty="0" smtClean="0">
                <a:solidFill>
                  <a:srgbClr val="FFFFFF"/>
                </a:solidFill>
              </a:rPr>
              <a:t>guides:</a:t>
            </a:r>
          </a:p>
          <a:p>
            <a:pPr>
              <a:lnSpc>
                <a:spcPct val="90000"/>
              </a:lnSpc>
              <a:spcBef>
                <a:spcPct val="20000"/>
              </a:spcBef>
              <a:buSzPct val="105000"/>
            </a:pPr>
            <a:r>
              <a:rPr lang="en-US" sz="2400" b="1" dirty="0">
                <a:solidFill>
                  <a:srgbClr val="FFFFFF"/>
                </a:solidFill>
              </a:rPr>
              <a:t>	</a:t>
            </a:r>
            <a:r>
              <a:rPr lang="en-US" sz="2400" b="1" u="sng" dirty="0" smtClean="0">
                <a:solidFill>
                  <a:srgbClr val="FFFFFF"/>
                </a:solidFill>
                <a:hlinkClick r:id="rId5"/>
              </a:rPr>
              <a:t>http</a:t>
            </a:r>
            <a:r>
              <a:rPr lang="en-US" sz="2400" b="1" u="sng" dirty="0">
                <a:solidFill>
                  <a:srgbClr val="FFFFFF"/>
                </a:solidFill>
                <a:hlinkClick r:id="rId5"/>
              </a:rPr>
              <a:t>://technet.microsoft.com/library/hh831416</a:t>
            </a:r>
            <a:r>
              <a:rPr lang="en-US" sz="2400" b="1" dirty="0">
                <a:solidFill>
                  <a:srgbClr val="FFFFFF"/>
                </a:solidFill>
              </a:rPr>
              <a:t> </a:t>
            </a:r>
            <a:endParaRPr lang="en-US" sz="2400" b="1" dirty="0" smtClean="0">
              <a:solidFill>
                <a:srgbClr val="FFFFFF"/>
              </a:solidFill>
            </a:endParaRPr>
          </a:p>
          <a:p>
            <a:pPr marL="403225" indent="-403225">
              <a:lnSpc>
                <a:spcPct val="90000"/>
              </a:lnSpc>
              <a:spcBef>
                <a:spcPct val="20000"/>
              </a:spcBef>
              <a:buSzPct val="105000"/>
              <a:buFontTx/>
              <a:buBlip>
                <a:blip r:embed="rId3"/>
              </a:buBlip>
            </a:pPr>
            <a:r>
              <a:rPr lang="en-US" sz="2400" dirty="0" smtClean="0">
                <a:solidFill>
                  <a:srgbClr val="FFFFFF"/>
                </a:solidFill>
              </a:rPr>
              <a:t>Windows </a:t>
            </a:r>
            <a:r>
              <a:rPr lang="en-US" sz="2400" dirty="0">
                <a:solidFill>
                  <a:srgbClr val="FFFFFF"/>
                </a:solidFill>
              </a:rPr>
              <a:t>Server </a:t>
            </a:r>
            <a:r>
              <a:rPr lang="en-US" sz="2400" dirty="0" err="1" smtClean="0">
                <a:solidFill>
                  <a:srgbClr val="FFFFFF"/>
                </a:solidFill>
              </a:rPr>
              <a:t>DirectAccess</a:t>
            </a:r>
            <a:r>
              <a:rPr lang="en-US" sz="2400" dirty="0" smtClean="0">
                <a:solidFill>
                  <a:srgbClr val="FFFFFF"/>
                </a:solidFill>
              </a:rPr>
              <a:t> page:  	</a:t>
            </a:r>
            <a:r>
              <a:rPr lang="en-US" sz="2400" b="1" dirty="0" smtClean="0">
                <a:solidFill>
                  <a:srgbClr val="FFFFFF"/>
                </a:solidFill>
                <a:hlinkClick r:id="rId6"/>
              </a:rPr>
              <a:t>http://www.microsoft.com/directaccess</a:t>
            </a:r>
            <a:r>
              <a:rPr lang="en-US" sz="2400" b="1" dirty="0" smtClean="0">
                <a:solidFill>
                  <a:srgbClr val="FFFFFF"/>
                </a:solidFill>
              </a:rPr>
              <a:t> </a:t>
            </a:r>
          </a:p>
        </p:txBody>
      </p:sp>
      <p:sp>
        <p:nvSpPr>
          <p:cNvPr id="13" name="Left Mask"/>
          <p:cNvSpPr/>
          <p:nvPr/>
        </p:nvSpPr>
        <p:spPr bwMode="hidden">
          <a:xfrm>
            <a:off x="0" y="0"/>
            <a:ext cx="507868"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15" name="Picture 2" descr="C:\Users\Jordan\Desktop\TechEd_2012\TechEd-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903412" y="6248771"/>
            <a:ext cx="9697545" cy="341632"/>
          </a:xfrm>
          <a:prstGeom prst="rect">
            <a:avLst/>
          </a:prstGeom>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nSpc>
                <a:spcPct val="90000"/>
              </a:lnSpc>
              <a:spcBef>
                <a:spcPct val="20000"/>
              </a:spcBef>
              <a:buSzPct val="105000"/>
            </a:pPr>
            <a:r>
              <a:rPr lang="en-US" dirty="0" smtClean="0">
                <a:solidFill>
                  <a:srgbClr val="FFFFFF">
                    <a:alpha val="99000"/>
                  </a:srgbClr>
                </a:solidFill>
              </a:rPr>
              <a:t>… or contact me at </a:t>
            </a:r>
            <a:r>
              <a:rPr lang="en-US" b="1" dirty="0" smtClean="0">
                <a:solidFill>
                  <a:srgbClr val="FFFFFF">
                    <a:alpha val="99000"/>
                  </a:srgbClr>
                </a:solidFill>
              </a:rPr>
              <a:t>sandeep.singhal@microsoft.com</a:t>
            </a:r>
            <a:endParaRPr lang="en-US" b="1" dirty="0">
              <a:solidFill>
                <a:srgbClr val="FFFFFF">
                  <a:alpha val="99000"/>
                </a:srgbClr>
              </a:solidFill>
            </a:endParaRPr>
          </a:p>
        </p:txBody>
      </p:sp>
    </p:spTree>
    <p:extLst>
      <p:ext uri="{BB962C8B-B14F-4D97-AF65-F5344CB8AC3E}">
        <p14:creationId xmlns:p14="http://schemas.microsoft.com/office/powerpoint/2010/main" val="36317004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0-#ppt_w/2"/>
                                          </p:val>
                                        </p:tav>
                                        <p:tav tm="100000">
                                          <p:val>
                                            <p:strVal val="#ppt_x"/>
                                          </p:val>
                                        </p:tav>
                                      </p:tavLst>
                                    </p:anim>
                                    <p:anim calcmode="lin" valueType="num">
                                      <p:cBhvr additive="base">
                                        <p:cTn id="10" dur="10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decel="10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0-#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 presetClass="entr" presetSubtype="8" decel="10000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0-#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2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0-#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1" presetClass="exit" presetSubtype="0" fill="hold" grpId="1" nodeType="after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p:bldP spid="10" grpId="0"/>
      <p:bldP spid="11" grpId="0"/>
      <p:bldP spid="13" grpId="0" animBg="1"/>
      <p:bldP spid="13" grpId="1"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SIA, WSV, and VIR Track Resources</a:t>
            </a:r>
          </a:p>
        </p:txBody>
      </p:sp>
      <p:pic>
        <p:nvPicPr>
          <p:cNvPr id="5" name="Picture 4"/>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969963" y="1447800"/>
            <a:ext cx="3628486" cy="4114800"/>
          </a:xfrm>
          <a:prstGeom prst="rect">
            <a:avLst/>
          </a:prstGeom>
        </p:spPr>
      </p:pic>
      <p:sp>
        <p:nvSpPr>
          <p:cNvPr id="6" name="Rectangle 5"/>
          <p:cNvSpPr/>
          <p:nvPr/>
        </p:nvSpPr>
        <p:spPr bwMode="auto">
          <a:xfrm>
            <a:off x="6837362" y="1447800"/>
            <a:ext cx="4135756" cy="2011680"/>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a:r>
              <a:rPr lang="en-US" sz="1400" dirty="0">
                <a:solidFill>
                  <a:srgbClr val="FFFFFF">
                    <a:alpha val="98824"/>
                  </a:srgbClr>
                </a:solidFill>
                <a:ea typeface="Segoe UI" pitchFamily="34" charset="0"/>
                <a:cs typeface="Segoe UI" pitchFamily="34" charset="0"/>
              </a:rPr>
              <a:t>Talk to our Experts at the TLC</a:t>
            </a:r>
          </a:p>
        </p:txBody>
      </p:sp>
      <p:sp>
        <p:nvSpPr>
          <p:cNvPr id="7" name="Rectangle 6">
            <a:hlinkClick r:id="rId3"/>
          </p:cNvPr>
          <p:cNvSpPr/>
          <p:nvPr/>
        </p:nvSpPr>
        <p:spPr bwMode="auto">
          <a:xfrm>
            <a:off x="4703763" y="1447800"/>
            <a:ext cx="2011680" cy="20116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685666" fontAlgn="base">
              <a:spcBef>
                <a:spcPct val="0"/>
              </a:spcBef>
              <a:spcAft>
                <a:spcPct val="0"/>
              </a:spcAft>
            </a:pPr>
            <a:endParaRPr lang="en-US" sz="1200" dirty="0" smtClean="0">
              <a:solidFill>
                <a:srgbClr val="072B60"/>
              </a:solidFill>
              <a:ea typeface="Segoe UI" pitchFamily="34" charset="0"/>
              <a:cs typeface="Segoe UI" pitchFamily="34" charset="0"/>
            </a:endParaRPr>
          </a:p>
          <a:p>
            <a:pPr defTabSz="685666" fontAlgn="base">
              <a:spcBef>
                <a:spcPct val="0"/>
              </a:spcBef>
              <a:spcAft>
                <a:spcPct val="0"/>
              </a:spcAft>
            </a:pPr>
            <a:r>
              <a:rPr lang="en-US" dirty="0">
                <a:solidFill>
                  <a:srgbClr val="FFFFFF"/>
                </a:solidFill>
                <a:ea typeface="Segoe UI" pitchFamily="34" charset="0"/>
                <a:cs typeface="Segoe UI" pitchFamily="34" charset="0"/>
              </a:rPr>
              <a:t>#TE(</a:t>
            </a:r>
            <a:r>
              <a:rPr lang="en-US" dirty="0" err="1">
                <a:solidFill>
                  <a:srgbClr val="FFFFFF"/>
                </a:solidFill>
                <a:ea typeface="Segoe UI" pitchFamily="34" charset="0"/>
                <a:cs typeface="Segoe UI" pitchFamily="34" charset="0"/>
              </a:rPr>
              <a:t>sessioncode</a:t>
            </a:r>
            <a:r>
              <a:rPr lang="en-US" dirty="0">
                <a:solidFill>
                  <a:srgbClr val="FFFFFF"/>
                </a:solidFill>
                <a:ea typeface="Segoe UI" pitchFamily="34" charset="0"/>
                <a:cs typeface="Segoe UI" pitchFamily="34" charset="0"/>
              </a:rPr>
              <a:t>)</a:t>
            </a:r>
          </a:p>
        </p:txBody>
      </p:sp>
      <p:sp>
        <p:nvSpPr>
          <p:cNvPr id="8" name="Rectangle 7">
            <a:hlinkClick r:id="rId3"/>
          </p:cNvPr>
          <p:cNvSpPr/>
          <p:nvPr/>
        </p:nvSpPr>
        <p:spPr bwMode="auto">
          <a:xfrm>
            <a:off x="6837363" y="3550920"/>
            <a:ext cx="2011680" cy="20116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1" forceAA="0" compatLnSpc="1">
            <a:prstTxWarp prst="textNoShape">
              <a:avLst/>
            </a:prstTxWarp>
            <a:noAutofit/>
          </a:bodyPr>
          <a:lstStyle/>
          <a:p>
            <a:pPr defTabSz="685666" fontAlgn="base">
              <a:spcBef>
                <a:spcPct val="0"/>
              </a:spcBef>
              <a:spcAft>
                <a:spcPct val="0"/>
              </a:spcAft>
            </a:pPr>
            <a:r>
              <a:rPr lang="en-US" dirty="0">
                <a:solidFill>
                  <a:srgbClr val="FFFFFF"/>
                </a:solidFill>
                <a:ea typeface="Segoe UI" pitchFamily="34" charset="0"/>
                <a:cs typeface="Segoe UI" pitchFamily="34" charset="0"/>
              </a:rPr>
              <a:t>DOWNLOAD Windows Server 2012 Release Candidate</a:t>
            </a:r>
          </a:p>
          <a:p>
            <a:pPr defTabSz="685666" fontAlgn="base">
              <a:spcBef>
                <a:spcPct val="0"/>
              </a:spcBef>
              <a:spcAft>
                <a:spcPct val="0"/>
              </a:spcAft>
            </a:pPr>
            <a:endParaRPr lang="en-US" dirty="0">
              <a:solidFill>
                <a:srgbClr val="FFFFFF"/>
              </a:solidFill>
              <a:ea typeface="Segoe UI" pitchFamily="34" charset="0"/>
              <a:cs typeface="Segoe UI" pitchFamily="34" charset="0"/>
            </a:endParaRPr>
          </a:p>
          <a:p>
            <a:pPr defTabSz="685666" fontAlgn="base">
              <a:spcBef>
                <a:spcPct val="0"/>
              </a:spcBef>
              <a:spcAft>
                <a:spcPct val="0"/>
              </a:spcAft>
            </a:pPr>
            <a:r>
              <a:rPr lang="en-US" sz="1050" u="sng" dirty="0">
                <a:solidFill>
                  <a:srgbClr val="FFFFFF"/>
                </a:solidFill>
                <a:ea typeface="Segoe UI" pitchFamily="34" charset="0"/>
                <a:cs typeface="Segoe UI" pitchFamily="34" charset="0"/>
              </a:rPr>
              <a:t>microsoft.com/</a:t>
            </a:r>
            <a:r>
              <a:rPr lang="en-US" sz="1050" u="sng" dirty="0" err="1">
                <a:solidFill>
                  <a:srgbClr val="FFFFFF"/>
                </a:solidFill>
                <a:ea typeface="Segoe UI" pitchFamily="34" charset="0"/>
                <a:cs typeface="Segoe UI" pitchFamily="34" charset="0"/>
              </a:rPr>
              <a:t>windowsserver</a:t>
            </a:r>
            <a:endParaRPr lang="en-US" sz="1050" dirty="0">
              <a:solidFill>
                <a:srgbClr val="FFFFFF"/>
              </a:solidFill>
              <a:ea typeface="Segoe UI" pitchFamily="34" charset="0"/>
              <a:cs typeface="Segoe UI" pitchFamily="34" charset="0"/>
            </a:endParaRPr>
          </a:p>
        </p:txBody>
      </p:sp>
      <p:sp>
        <p:nvSpPr>
          <p:cNvPr id="11" name="Freeform 13"/>
          <p:cNvSpPr>
            <a:spLocks noEditPoints="1"/>
          </p:cNvSpPr>
          <p:nvPr/>
        </p:nvSpPr>
        <p:spPr bwMode="black">
          <a:xfrm>
            <a:off x="5211380" y="1927993"/>
            <a:ext cx="996446" cy="848404"/>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dirty="0">
              <a:solidFill>
                <a:srgbClr val="FFFFFF">
                  <a:lumMod val="50000"/>
                </a:srgbClr>
              </a:solidFill>
              <a:latin typeface="Segoe Light" pitchFamily="34" charset="0"/>
            </a:endParaRPr>
          </a:p>
        </p:txBody>
      </p:sp>
      <p:sp>
        <p:nvSpPr>
          <p:cNvPr id="13" name="Rectangle 12">
            <a:hlinkClick r:id="rId3"/>
          </p:cNvPr>
          <p:cNvSpPr/>
          <p:nvPr/>
        </p:nvSpPr>
        <p:spPr bwMode="auto">
          <a:xfrm>
            <a:off x="4703763" y="3550920"/>
            <a:ext cx="2011680" cy="201168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685666" fontAlgn="base">
              <a:spcBef>
                <a:spcPct val="0"/>
              </a:spcBef>
              <a:spcAft>
                <a:spcPct val="0"/>
              </a:spcAft>
            </a:pPr>
            <a:r>
              <a:rPr lang="en-US" dirty="0" smtClean="0">
                <a:solidFill>
                  <a:srgbClr val="FFFFFF"/>
                </a:solidFill>
                <a:ea typeface="Segoe UI" pitchFamily="34" charset="0"/>
                <a:cs typeface="Segoe UI" pitchFamily="34" charset="0"/>
              </a:rPr>
              <a:t>Hands-On Labs</a:t>
            </a:r>
          </a:p>
        </p:txBody>
      </p:sp>
      <p:pic>
        <p:nvPicPr>
          <p:cNvPr id="14" name="Picture 3" descr="C:\Users\chrisw\Desktop\Kinect Hand.png"/>
          <p:cNvPicPr>
            <a:picLocks noChangeAspect="1" noChangeArrowheads="1"/>
          </p:cNvPicPr>
          <p:nvPr/>
        </p:nvPicPr>
        <p:blipFill rotWithShape="1">
          <a:blip r:embed="rId4">
            <a:extLst>
              <a:ext uri="{28A0092B-C50C-407E-A947-70E740481C1C}">
                <a14:useLocalDpi xmlns:a14="http://schemas.microsoft.com/office/drawing/2010/main" val="0"/>
              </a:ext>
            </a:extLst>
          </a:blip>
          <a:srcRect l="20200" t="39359" r="23215" b="-2658"/>
          <a:stretch/>
        </p:blipFill>
        <p:spPr bwMode="black">
          <a:xfrm>
            <a:off x="5162756" y="3965118"/>
            <a:ext cx="1093695" cy="98039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hlinkClick r:id="rId3"/>
          </p:cNvPr>
          <p:cNvSpPr/>
          <p:nvPr/>
        </p:nvSpPr>
        <p:spPr bwMode="auto">
          <a:xfrm>
            <a:off x="8961438" y="3550920"/>
            <a:ext cx="2011680" cy="201168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685666" fontAlgn="base">
              <a:spcBef>
                <a:spcPct val="0"/>
              </a:spcBef>
              <a:spcAft>
                <a:spcPct val="0"/>
              </a:spcAft>
            </a:pPr>
            <a:r>
              <a:rPr lang="en-US" dirty="0">
                <a:solidFill>
                  <a:srgbClr val="FFFFFF"/>
                </a:solidFill>
                <a:ea typeface="Segoe UI" pitchFamily="34" charset="0"/>
                <a:cs typeface="Segoe UI" pitchFamily="34" charset="0"/>
              </a:rPr>
              <a:t>DOWNLOAD Windows Azure</a:t>
            </a:r>
          </a:p>
          <a:p>
            <a:pPr defTabSz="685666" fontAlgn="base">
              <a:spcBef>
                <a:spcPct val="0"/>
              </a:spcBef>
              <a:spcAft>
                <a:spcPct val="0"/>
              </a:spcAft>
            </a:pPr>
            <a:endParaRPr lang="en-US" dirty="0">
              <a:solidFill>
                <a:srgbClr val="FFFFFF"/>
              </a:solidFill>
              <a:ea typeface="Segoe UI" pitchFamily="34" charset="0"/>
              <a:cs typeface="Segoe UI" pitchFamily="34" charset="0"/>
            </a:endParaRPr>
          </a:p>
          <a:p>
            <a:pPr defTabSz="685666" fontAlgn="base">
              <a:spcBef>
                <a:spcPct val="0"/>
              </a:spcBef>
              <a:spcAft>
                <a:spcPct val="0"/>
              </a:spcAft>
            </a:pPr>
            <a:r>
              <a:rPr lang="en-US" sz="1050" u="sng" dirty="0">
                <a:solidFill>
                  <a:srgbClr val="FFFFFF"/>
                </a:solidFill>
                <a:ea typeface="Segoe UI" pitchFamily="34" charset="0"/>
                <a:cs typeface="Segoe UI" pitchFamily="34" charset="0"/>
              </a:rPr>
              <a:t>Windowsazure.com/</a:t>
            </a:r>
          </a:p>
          <a:p>
            <a:pPr defTabSz="685666" fontAlgn="base">
              <a:spcBef>
                <a:spcPct val="0"/>
              </a:spcBef>
              <a:spcAft>
                <a:spcPct val="0"/>
              </a:spcAft>
            </a:pPr>
            <a:r>
              <a:rPr lang="en-US" sz="1050" u="sng" dirty="0" err="1">
                <a:solidFill>
                  <a:srgbClr val="FFFFFF"/>
                </a:solidFill>
                <a:ea typeface="Segoe UI" pitchFamily="34" charset="0"/>
                <a:cs typeface="Segoe UI" pitchFamily="34" charset="0"/>
              </a:rPr>
              <a:t>teched</a:t>
            </a:r>
            <a:endParaRPr lang="en-US" sz="1050" u="sng" dirty="0">
              <a:solidFill>
                <a:srgbClr val="FFFFFF"/>
              </a:solidFill>
              <a:ea typeface="Segoe UI" pitchFamily="34" charset="0"/>
              <a:cs typeface="Segoe UI"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3522" y="1864364"/>
            <a:ext cx="939357" cy="975662"/>
          </a:xfrm>
          <a:prstGeom prst="rect">
            <a:avLst/>
          </a:prstGeom>
        </p:spPr>
      </p:pic>
    </p:spTree>
    <p:extLst>
      <p:ext uri="{BB962C8B-B14F-4D97-AF65-F5344CB8AC3E}">
        <p14:creationId xmlns:p14="http://schemas.microsoft.com/office/powerpoint/2010/main" val="214039144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3" name="myTechEd Tile"/>
          <p:cNvGrpSpPr/>
          <p:nvPr/>
        </p:nvGrpSpPr>
        <p:grpSpPr bwMode="ltGray">
          <a:xfrm>
            <a:off x="1022072" y="1168386"/>
            <a:ext cx="4991111" cy="2240280"/>
            <a:chOff x="1022072" y="1168386"/>
            <a:chExt cx="4991111" cy="2240280"/>
          </a:xfrm>
        </p:grpSpPr>
        <p:sp>
          <p:nvSpPr>
            <p:cNvPr id="4" name="TechEd Tile"/>
            <p:cNvSpPr/>
            <p:nvPr/>
          </p:nvSpPr>
          <p:spPr bwMode="ltGray">
            <a:xfrm>
              <a:off x="1022072" y="1168386"/>
              <a:ext cx="4991111" cy="2240280"/>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ltGray">
            <a:xfrm>
              <a:off x="2388388" y="1433246"/>
              <a:ext cx="2258478" cy="806917"/>
            </a:xfrm>
            <a:prstGeom prst="rect">
              <a:avLst/>
            </a:prstGeom>
          </p:spPr>
        </p:pic>
      </p:grpSp>
      <p:grpSp>
        <p:nvGrpSpPr>
          <p:cNvPr id="6" name="myTechEd Link"/>
          <p:cNvGrpSpPr/>
          <p:nvPr/>
        </p:nvGrpSpPr>
        <p:grpSpPr>
          <a:xfrm>
            <a:off x="1022073" y="2595282"/>
            <a:ext cx="4991110" cy="813384"/>
            <a:chOff x="1022073" y="2595282"/>
            <a:chExt cx="4991110" cy="813384"/>
          </a:xfrm>
        </p:grpSpPr>
        <p:sp>
          <p:nvSpPr>
            <p:cNvPr id="7" name="Rectangle 6"/>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8" name="Rectangle 7"/>
            <p:cNvSpPr/>
            <p:nvPr/>
          </p:nvSpPr>
          <p:spPr>
            <a:xfrm>
              <a:off x="2343011" y="2649973"/>
              <a:ext cx="2349233" cy="338554"/>
            </a:xfrm>
            <a:prstGeom prst="rect">
              <a:avLst/>
            </a:prstGeom>
          </p:spPr>
          <p:txBody>
            <a:bodyPr wrap="none">
              <a:spAutoFit/>
            </a:bodyPr>
            <a:lstStyle/>
            <a:p>
              <a:pPr marL="0" lvl="1" algn="ctr">
                <a:tabLst>
                  <a:tab pos="1828800" algn="l"/>
                </a:tabLst>
              </a:pPr>
              <a:r>
                <a:rPr lang="en-US" sz="1600" dirty="0">
                  <a:solidFill>
                    <a:srgbClr val="1D4C7C">
                      <a:alpha val="99000"/>
                    </a:srgbClr>
                  </a:solidFill>
                  <a:ea typeface="Segoe UI" pitchFamily="34" charset="0"/>
                  <a:cs typeface="Segoe UI" pitchFamily="34" charset="0"/>
                </a:rPr>
                <a:t>Connect. Share. Discuss.</a:t>
              </a:r>
            </a:p>
          </p:txBody>
        </p:sp>
        <p:sp>
          <p:nvSpPr>
            <p:cNvPr id="9" name="Rectangle 8"/>
            <p:cNvSpPr/>
            <p:nvPr/>
          </p:nvSpPr>
          <p:spPr bwMode="white">
            <a:xfrm>
              <a:off x="1022073" y="2961633"/>
              <a:ext cx="4991109" cy="369332"/>
            </a:xfrm>
            <a:prstGeom prst="rect">
              <a:avLst/>
            </a:prstGeom>
          </p:spPr>
          <p:txBody>
            <a:bodyPr wrap="square">
              <a:spAutoFit/>
            </a:bodyPr>
            <a:lstStyle/>
            <a:p>
              <a:pPr algn="ctr"/>
              <a:r>
                <a:rPr lang="en-US" dirty="0">
                  <a:solidFill>
                    <a:srgbClr val="FFFFFF"/>
                  </a:solidFill>
                  <a:hlinkClick r:id="rId5"/>
                </a:rPr>
                <a:t>http://northamerica.msteched.com</a:t>
              </a:r>
              <a:endParaRPr lang="en-US" dirty="0">
                <a:solidFill>
                  <a:srgbClr val="FFFFFF"/>
                </a:solidFill>
              </a:endParaRPr>
            </a:p>
          </p:txBody>
        </p:sp>
      </p:grpSp>
      <p:grpSp>
        <p:nvGrpSpPr>
          <p:cNvPr id="10" name="MS Learning Tile"/>
          <p:cNvGrpSpPr/>
          <p:nvPr/>
        </p:nvGrpSpPr>
        <p:grpSpPr bwMode="gray">
          <a:xfrm>
            <a:off x="6175639" y="1168386"/>
            <a:ext cx="4992624" cy="2240280"/>
            <a:chOff x="6175639" y="1168386"/>
            <a:chExt cx="4992624" cy="2240280"/>
          </a:xfrm>
        </p:grpSpPr>
        <p:sp>
          <p:nvSpPr>
            <p:cNvPr id="11" name="Arrow Bar"/>
            <p:cNvSpPr/>
            <p:nvPr/>
          </p:nvSpPr>
          <p:spPr bwMode="gray">
            <a:xfrm>
              <a:off x="6175639" y="1168386"/>
              <a:ext cx="4992624" cy="2240280"/>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12" name="Group 11"/>
            <p:cNvGrpSpPr/>
            <p:nvPr/>
          </p:nvGrpSpPr>
          <p:grpSpPr bwMode="gray">
            <a:xfrm>
              <a:off x="6704826" y="1499400"/>
              <a:ext cx="3938809" cy="771334"/>
              <a:chOff x="6848269" y="1667385"/>
              <a:chExt cx="3938809" cy="771334"/>
            </a:xfrm>
          </p:grpSpPr>
          <p:pic>
            <p:nvPicPr>
              <p:cNvPr id="13" name="Picture 12"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14" name="TextBox 13"/>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rgbClr val="FFFFFF">
                        <a:alpha val="99000"/>
                      </a:srgbClr>
                    </a:solidFill>
                    <a:latin typeface="Segoe" pitchFamily="34" charset="0"/>
                  </a:rPr>
                  <a:t>Learning</a:t>
                </a:r>
              </a:p>
            </p:txBody>
          </p:sp>
          <p:pic>
            <p:nvPicPr>
              <p:cNvPr id="15"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16" name="MS Learning Link"/>
          <p:cNvGrpSpPr/>
          <p:nvPr/>
        </p:nvGrpSpPr>
        <p:grpSpPr>
          <a:xfrm>
            <a:off x="6175640" y="2595282"/>
            <a:ext cx="4997186" cy="813384"/>
            <a:chOff x="6175640" y="2595282"/>
            <a:chExt cx="4997186" cy="813384"/>
          </a:xfrm>
        </p:grpSpPr>
        <p:sp>
          <p:nvSpPr>
            <p:cNvPr id="17" name="Rectangle 16"/>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Rectangle 17"/>
            <p:cNvSpPr/>
            <p:nvPr/>
          </p:nvSpPr>
          <p:spPr>
            <a:xfrm>
              <a:off x="6602312" y="2649973"/>
              <a:ext cx="4149919" cy="338554"/>
            </a:xfrm>
            <a:prstGeom prst="rect">
              <a:avLst/>
            </a:prstGeom>
          </p:spPr>
          <p:txBody>
            <a:bodyPr wrap="none">
              <a:spAutoFit/>
            </a:bodyPr>
            <a:lstStyle/>
            <a:p>
              <a:pPr marL="0" lvl="1" algn="ctr">
                <a:tabLst>
                  <a:tab pos="1828800" algn="l"/>
                </a:tabLst>
              </a:pPr>
              <a:r>
                <a:rPr lang="en-US" sz="1600" dirty="0">
                  <a:solidFill>
                    <a:srgbClr val="1D4C7C">
                      <a:alpha val="99000"/>
                    </a:srgbClr>
                  </a:solidFill>
                  <a:ea typeface="Segoe UI" pitchFamily="34" charset="0"/>
                  <a:cs typeface="Segoe UI" pitchFamily="34" charset="0"/>
                </a:rPr>
                <a:t>Microsoft Certification &amp; Training Resources</a:t>
              </a:r>
            </a:p>
          </p:txBody>
        </p:sp>
        <p:sp>
          <p:nvSpPr>
            <p:cNvPr id="19" name="Rectangle 18"/>
            <p:cNvSpPr/>
            <p:nvPr/>
          </p:nvSpPr>
          <p:spPr bwMode="white">
            <a:xfrm>
              <a:off x="6181717" y="2961633"/>
              <a:ext cx="4991109" cy="369332"/>
            </a:xfrm>
            <a:prstGeom prst="rect">
              <a:avLst/>
            </a:prstGeom>
          </p:spPr>
          <p:txBody>
            <a:bodyPr wrap="square">
              <a:spAutoFit/>
            </a:bodyPr>
            <a:lstStyle/>
            <a:p>
              <a:pPr algn="ctr"/>
              <a:r>
                <a:rPr lang="en-US" dirty="0">
                  <a:solidFill>
                    <a:srgbClr val="FFFFFF"/>
                  </a:solidFill>
                  <a:hlinkClick r:id="rId8"/>
                </a:rPr>
                <a:t>www.microsoft.com/learning </a:t>
              </a:r>
              <a:endParaRPr lang="en-US" sz="1600" dirty="0">
                <a:solidFill>
                  <a:srgbClr val="FFFFFF"/>
                </a:solidFill>
              </a:endParaRPr>
            </a:p>
          </p:txBody>
        </p:sp>
      </p:grpSp>
      <p:sp>
        <p:nvSpPr>
          <p:cNvPr id="20" name="Left Mask"/>
          <p:cNvSpPr/>
          <p:nvPr/>
        </p:nvSpPr>
        <p:spPr bwMode="hidden">
          <a:xfrm>
            <a:off x="-1" y="3408665"/>
            <a:ext cx="12188825" cy="3449333"/>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21" name="MS TechNet Tile"/>
          <p:cNvGrpSpPr/>
          <p:nvPr/>
        </p:nvGrpSpPr>
        <p:grpSpPr bwMode="gray">
          <a:xfrm>
            <a:off x="1022073" y="3595029"/>
            <a:ext cx="4991111" cy="2240280"/>
            <a:chOff x="1022073" y="3595029"/>
            <a:chExt cx="4991111" cy="2240280"/>
          </a:xfrm>
        </p:grpSpPr>
        <p:sp>
          <p:nvSpPr>
            <p:cNvPr id="22" name="TechEd Tile"/>
            <p:cNvSpPr/>
            <p:nvPr/>
          </p:nvSpPr>
          <p:spPr bwMode="gray">
            <a:xfrm>
              <a:off x="1022073" y="3595029"/>
              <a:ext cx="4991111" cy="224028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grpSp>
          <p:nvGrpSpPr>
            <p:cNvPr id="23" name="Group 22"/>
            <p:cNvGrpSpPr/>
            <p:nvPr/>
          </p:nvGrpSpPr>
          <p:grpSpPr bwMode="gray">
            <a:xfrm>
              <a:off x="1548222" y="3918312"/>
              <a:ext cx="3938809" cy="771334"/>
              <a:chOff x="6848269" y="1667385"/>
              <a:chExt cx="3938809" cy="771334"/>
            </a:xfrm>
          </p:grpSpPr>
          <p:pic>
            <p:nvPicPr>
              <p:cNvPr id="24" name="Picture 23" descr="ms_Learning_w.eps"/>
              <p:cNvPicPr>
                <a:picLocks noChangeAspect="1"/>
              </p:cNvPicPr>
              <p:nvPr/>
            </p:nvPicPr>
            <p:blipFill>
              <a:blip r:embed="rId6" cstate="screen">
                <a:extLst>
                  <a:ext uri="{28A0092B-C50C-407E-A947-70E740481C1C}">
                    <a14:useLocalDpi xmlns:a14="http://schemas.microsoft.com/office/drawing/2010/main"/>
                  </a:ext>
                </a:extLst>
              </a:blip>
              <a:srcRect l="51467" r="43859"/>
              <a:stretch>
                <a:fillRect/>
              </a:stretch>
            </p:blipFill>
            <p:spPr bwMode="gray">
              <a:xfrm>
                <a:off x="9160158" y="1667385"/>
                <a:ext cx="228700" cy="771334"/>
              </a:xfrm>
              <a:prstGeom prst="rect">
                <a:avLst/>
              </a:prstGeom>
              <a:noFill/>
              <a:ln>
                <a:noFill/>
              </a:ln>
            </p:spPr>
          </p:pic>
          <p:sp>
            <p:nvSpPr>
              <p:cNvPr id="25" name="TextBox 24"/>
              <p:cNvSpPr txBox="1"/>
              <p:nvPr/>
            </p:nvSpPr>
            <p:spPr bwMode="gray">
              <a:xfrm>
                <a:off x="9378279" y="1837609"/>
                <a:ext cx="1408799" cy="430887"/>
              </a:xfrm>
              <a:prstGeom prst="rect">
                <a:avLst/>
              </a:prstGeom>
              <a:noFill/>
            </p:spPr>
            <p:txBody>
              <a:bodyPr wrap="square" lIns="0" tIns="0" rIns="0" bIns="0" rtlCol="0">
                <a:spAutoFit/>
              </a:bodyPr>
              <a:lstStyle/>
              <a:p>
                <a:r>
                  <a:rPr lang="en-US" sz="2800" dirty="0" smtClean="0">
                    <a:solidFill>
                      <a:srgbClr val="FFFFFF">
                        <a:alpha val="99000"/>
                      </a:srgbClr>
                    </a:solidFill>
                    <a:latin typeface="Segoe" pitchFamily="34" charset="0"/>
                  </a:rPr>
                  <a:t>TechNet</a:t>
                </a:r>
              </a:p>
            </p:txBody>
          </p:sp>
          <p:pic>
            <p:nvPicPr>
              <p:cNvPr id="26" name="Picture 2"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gray">
              <a:xfrm>
                <a:off x="6848269" y="1858638"/>
                <a:ext cx="2311890" cy="388828"/>
              </a:xfrm>
              <a:prstGeom prst="rect">
                <a:avLst/>
              </a:prstGeom>
              <a:noFill/>
              <a:ln>
                <a:noFill/>
              </a:ln>
            </p:spPr>
          </p:pic>
        </p:grpSp>
      </p:grpSp>
      <p:grpSp>
        <p:nvGrpSpPr>
          <p:cNvPr id="27" name="MS TechNet Link"/>
          <p:cNvGrpSpPr/>
          <p:nvPr/>
        </p:nvGrpSpPr>
        <p:grpSpPr>
          <a:xfrm>
            <a:off x="1022074" y="5021924"/>
            <a:ext cx="4991110" cy="813384"/>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9" name="Rectangle 28"/>
            <p:cNvSpPr/>
            <p:nvPr/>
          </p:nvSpPr>
          <p:spPr>
            <a:xfrm>
              <a:off x="2093393" y="5076615"/>
              <a:ext cx="2848472" cy="338554"/>
            </a:xfrm>
            <a:prstGeom prst="rect">
              <a:avLst/>
            </a:prstGeom>
          </p:spPr>
          <p:txBody>
            <a:bodyPr wrap="none">
              <a:spAutoFit/>
            </a:bodyPr>
            <a:lstStyle/>
            <a:p>
              <a:pPr marL="0" lvl="1" algn="ctr">
                <a:tabLst>
                  <a:tab pos="1828800" algn="l"/>
                </a:tabLst>
              </a:pPr>
              <a:r>
                <a:rPr lang="en-US" sz="1600" dirty="0">
                  <a:solidFill>
                    <a:srgbClr val="1D4C7C">
                      <a:alpha val="99000"/>
                    </a:srgbClr>
                  </a:solidFill>
                  <a:ea typeface="Segoe UI" pitchFamily="34" charset="0"/>
                  <a:cs typeface="Segoe UI" pitchFamily="34" charset="0"/>
                </a:rPr>
                <a:t>Resources for IT Professionals</a:t>
              </a:r>
            </a:p>
          </p:txBody>
        </p:sp>
        <p:sp>
          <p:nvSpPr>
            <p:cNvPr id="30" name="Rectangle 29"/>
            <p:cNvSpPr/>
            <p:nvPr/>
          </p:nvSpPr>
          <p:spPr bwMode="white">
            <a:xfrm>
              <a:off x="1022074" y="5388275"/>
              <a:ext cx="4991109" cy="369332"/>
            </a:xfrm>
            <a:prstGeom prst="rect">
              <a:avLst/>
            </a:prstGeom>
          </p:spPr>
          <p:txBody>
            <a:bodyPr wrap="square">
              <a:spAutoFit/>
            </a:bodyPr>
            <a:lstStyle/>
            <a:p>
              <a:pPr algn="ctr">
                <a:spcBef>
                  <a:spcPts val="600"/>
                </a:spcBef>
                <a:buSzPct val="120000"/>
                <a:tabLst>
                  <a:tab pos="1828800" algn="l"/>
                </a:tabLst>
                <a:defRPr/>
              </a:pPr>
              <a:r>
                <a:rPr lang="en-US" dirty="0">
                  <a:solidFill>
                    <a:srgbClr val="FFFFFF"/>
                  </a:solidFill>
                  <a:hlinkClick r:id="rId9"/>
                </a:rPr>
                <a:t>http://microsoft.com/technet  </a:t>
              </a:r>
              <a:endParaRPr lang="en-US" dirty="0">
                <a:solidFill>
                  <a:srgbClr val="FFFFFF"/>
                </a:solidFill>
              </a:endParaRPr>
            </a:p>
          </p:txBody>
        </p:sp>
      </p:grpSp>
      <p:grpSp>
        <p:nvGrpSpPr>
          <p:cNvPr id="31" name="MSDN Tile"/>
          <p:cNvGrpSpPr/>
          <p:nvPr/>
        </p:nvGrpSpPr>
        <p:grpSpPr bwMode="gray">
          <a:xfrm>
            <a:off x="6175640" y="3595029"/>
            <a:ext cx="4992624" cy="2240280"/>
            <a:chOff x="6175640" y="3595029"/>
            <a:chExt cx="4992624" cy="2240280"/>
          </a:xfrm>
        </p:grpSpPr>
        <p:sp>
          <p:nvSpPr>
            <p:cNvPr id="32" name="Title Tile"/>
            <p:cNvSpPr/>
            <p:nvPr/>
          </p:nvSpPr>
          <p:spPr bwMode="gray">
            <a:xfrm>
              <a:off x="6175640" y="3595029"/>
              <a:ext cx="4992624" cy="2240280"/>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7410241" y="3918312"/>
              <a:ext cx="2525030" cy="771334"/>
            </a:xfrm>
            <a:prstGeom prst="rect">
              <a:avLst/>
            </a:prstGeom>
            <a:noFill/>
            <a:ln>
              <a:noFill/>
            </a:ln>
          </p:spPr>
        </p:pic>
      </p:grpSp>
      <p:grpSp>
        <p:nvGrpSpPr>
          <p:cNvPr id="34" name="MSDN Link"/>
          <p:cNvGrpSpPr/>
          <p:nvPr/>
        </p:nvGrpSpPr>
        <p:grpSpPr>
          <a:xfrm>
            <a:off x="6165582" y="5021924"/>
            <a:ext cx="4991110" cy="813384"/>
            <a:chOff x="6165582" y="5021924"/>
            <a:chExt cx="4991110"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6" name="Rectangle 35"/>
            <p:cNvSpPr/>
            <p:nvPr/>
          </p:nvSpPr>
          <p:spPr>
            <a:xfrm>
              <a:off x="7425157" y="5076615"/>
              <a:ext cx="2471959" cy="338554"/>
            </a:xfrm>
            <a:prstGeom prst="rect">
              <a:avLst/>
            </a:prstGeom>
          </p:spPr>
          <p:txBody>
            <a:bodyPr wrap="none">
              <a:spAutoFit/>
            </a:bodyPr>
            <a:lstStyle/>
            <a:p>
              <a:pPr marL="0" lvl="1" algn="ctr">
                <a:tabLst>
                  <a:tab pos="1828800" algn="l"/>
                </a:tabLst>
              </a:pPr>
              <a:r>
                <a:rPr lang="en-US" sz="1600" dirty="0">
                  <a:solidFill>
                    <a:srgbClr val="1D4C7C">
                      <a:alpha val="99000"/>
                    </a:srgbClr>
                  </a:solidFill>
                  <a:ea typeface="Segoe UI" pitchFamily="34" charset="0"/>
                  <a:cs typeface="Segoe UI" pitchFamily="34" charset="0"/>
                </a:rPr>
                <a:t>Resources for Developers</a:t>
              </a:r>
            </a:p>
          </p:txBody>
        </p:sp>
        <p:sp>
          <p:nvSpPr>
            <p:cNvPr id="37" name="Rectangle 36"/>
            <p:cNvSpPr/>
            <p:nvPr/>
          </p:nvSpPr>
          <p:spPr bwMode="white">
            <a:xfrm>
              <a:off x="6165582" y="5388275"/>
              <a:ext cx="4991109" cy="369332"/>
            </a:xfrm>
            <a:prstGeom prst="rect">
              <a:avLst/>
            </a:prstGeom>
          </p:spPr>
          <p:txBody>
            <a:bodyPr wrap="square">
              <a:spAutoFit/>
            </a:bodyPr>
            <a:lstStyle/>
            <a:p>
              <a:pPr algn="ctr"/>
              <a:r>
                <a:rPr lang="en-US" dirty="0">
                  <a:solidFill>
                    <a:srgbClr val="FFFFFF"/>
                  </a:solidFill>
                  <a:hlinkClick r:id="rId12"/>
                </a:rPr>
                <a:t>http://microsoft.com/msdn </a:t>
              </a:r>
              <a:endParaRPr lang="en-US" dirty="0">
                <a:solidFill>
                  <a:srgbClr val="FFFFFF"/>
                </a:solidFill>
              </a:endParaRPr>
            </a:p>
          </p:txBody>
        </p:sp>
      </p:grpSp>
      <p:sp useBgFill="1">
        <p:nvSpPr>
          <p:cNvPr id="38" name="Left Mask"/>
          <p:cNvSpPr/>
          <p:nvPr/>
        </p:nvSpPr>
        <p:spPr bwMode="auto">
          <a:xfrm>
            <a:off x="0" y="5835308"/>
            <a:ext cx="12188825" cy="1022691"/>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40" name="Picture 2" descr="C:\Users\Jordan\Desktop\TechEd_2012\TechEd-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370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2" presetClass="entr" presetSubtype="4" decel="10000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600" fill="hold"/>
                                        <p:tgtEl>
                                          <p:spTgt spid="3"/>
                                        </p:tgtEl>
                                        <p:attrNameLst>
                                          <p:attrName>ppt_x</p:attrName>
                                        </p:attrNameLst>
                                      </p:cBhvr>
                                      <p:tavLst>
                                        <p:tav tm="0">
                                          <p:val>
                                            <p:strVal val="#ppt_x"/>
                                          </p:val>
                                        </p:tav>
                                        <p:tav tm="100000">
                                          <p:val>
                                            <p:strVal val="#ppt_x"/>
                                          </p:val>
                                        </p:tav>
                                      </p:tavLst>
                                    </p:anim>
                                    <p:anim calcmode="lin" valueType="num">
                                      <p:cBhvr additive="base">
                                        <p:cTn id="10" dur="16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300" fill="hold"/>
                                        <p:tgtEl>
                                          <p:spTgt spid="6"/>
                                        </p:tgtEl>
                                        <p:attrNameLst>
                                          <p:attrName>ppt_x</p:attrName>
                                        </p:attrNameLst>
                                      </p:cBhvr>
                                      <p:tavLst>
                                        <p:tav tm="0">
                                          <p:val>
                                            <p:strVal val="#ppt_x"/>
                                          </p:val>
                                        </p:tav>
                                        <p:tav tm="100000">
                                          <p:val>
                                            <p:strVal val="#ppt_x"/>
                                          </p:val>
                                        </p:tav>
                                      </p:tavLst>
                                    </p:anim>
                                    <p:anim calcmode="lin" valueType="num">
                                      <p:cBhvr additive="base">
                                        <p:cTn id="14" dur="13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600" fill="hold"/>
                                        <p:tgtEl>
                                          <p:spTgt spid="10"/>
                                        </p:tgtEl>
                                        <p:attrNameLst>
                                          <p:attrName>ppt_x</p:attrName>
                                        </p:attrNameLst>
                                      </p:cBhvr>
                                      <p:tavLst>
                                        <p:tav tm="0">
                                          <p:val>
                                            <p:strVal val="#ppt_x"/>
                                          </p:val>
                                        </p:tav>
                                        <p:tav tm="100000">
                                          <p:val>
                                            <p:strVal val="#ppt_x"/>
                                          </p:val>
                                        </p:tav>
                                      </p:tavLst>
                                    </p:anim>
                                    <p:anim calcmode="lin" valueType="num">
                                      <p:cBhvr additive="base">
                                        <p:cTn id="18" dur="16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300" fill="hold"/>
                                        <p:tgtEl>
                                          <p:spTgt spid="16"/>
                                        </p:tgtEl>
                                        <p:attrNameLst>
                                          <p:attrName>ppt_x</p:attrName>
                                        </p:attrNameLst>
                                      </p:cBhvr>
                                      <p:tavLst>
                                        <p:tav tm="0">
                                          <p:val>
                                            <p:strVal val="#ppt_x"/>
                                          </p:val>
                                        </p:tav>
                                        <p:tav tm="100000">
                                          <p:val>
                                            <p:strVal val="#ppt_x"/>
                                          </p:val>
                                        </p:tav>
                                      </p:tavLst>
                                    </p:anim>
                                    <p:anim calcmode="lin" valueType="num">
                                      <p:cBhvr additive="base">
                                        <p:cTn id="22" dur="13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20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600" fill="hold"/>
                                        <p:tgtEl>
                                          <p:spTgt spid="21"/>
                                        </p:tgtEl>
                                        <p:attrNameLst>
                                          <p:attrName>ppt_x</p:attrName>
                                        </p:attrNameLst>
                                      </p:cBhvr>
                                      <p:tavLst>
                                        <p:tav tm="0">
                                          <p:val>
                                            <p:strVal val="#ppt_x"/>
                                          </p:val>
                                        </p:tav>
                                        <p:tav tm="100000">
                                          <p:val>
                                            <p:strVal val="#ppt_x"/>
                                          </p:val>
                                        </p:tav>
                                      </p:tavLst>
                                    </p:anim>
                                    <p:anim calcmode="lin" valueType="num">
                                      <p:cBhvr additive="base">
                                        <p:cTn id="26" dur="16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275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300" fill="hold"/>
                                        <p:tgtEl>
                                          <p:spTgt spid="27"/>
                                        </p:tgtEl>
                                        <p:attrNameLst>
                                          <p:attrName>ppt_x</p:attrName>
                                        </p:attrNameLst>
                                      </p:cBhvr>
                                      <p:tavLst>
                                        <p:tav tm="0">
                                          <p:val>
                                            <p:strVal val="#ppt_x"/>
                                          </p:val>
                                        </p:tav>
                                        <p:tav tm="100000">
                                          <p:val>
                                            <p:strVal val="#ppt_x"/>
                                          </p:val>
                                        </p:tav>
                                      </p:tavLst>
                                    </p:anim>
                                    <p:anim calcmode="lin" valueType="num">
                                      <p:cBhvr additive="base">
                                        <p:cTn id="30" dur="13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325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600" fill="hold"/>
                                        <p:tgtEl>
                                          <p:spTgt spid="31"/>
                                        </p:tgtEl>
                                        <p:attrNameLst>
                                          <p:attrName>ppt_x</p:attrName>
                                        </p:attrNameLst>
                                      </p:cBhvr>
                                      <p:tavLst>
                                        <p:tav tm="0">
                                          <p:val>
                                            <p:strVal val="#ppt_x"/>
                                          </p:val>
                                        </p:tav>
                                        <p:tav tm="100000">
                                          <p:val>
                                            <p:strVal val="#ppt_x"/>
                                          </p:val>
                                        </p:tav>
                                      </p:tavLst>
                                    </p:anim>
                                    <p:anim calcmode="lin" valueType="num">
                                      <p:cBhvr additive="base">
                                        <p:cTn id="34" dur="16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400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300" fill="hold"/>
                                        <p:tgtEl>
                                          <p:spTgt spid="34"/>
                                        </p:tgtEl>
                                        <p:attrNameLst>
                                          <p:attrName>ppt_x</p:attrName>
                                        </p:attrNameLst>
                                      </p:cBhvr>
                                      <p:tavLst>
                                        <p:tav tm="0">
                                          <p:val>
                                            <p:strVal val="#ppt_x"/>
                                          </p:val>
                                        </p:tav>
                                        <p:tav tm="100000">
                                          <p:val>
                                            <p:strVal val="#ppt_x"/>
                                          </p:val>
                                        </p:tav>
                                      </p:tavLst>
                                    </p:anim>
                                    <p:anim calcmode="lin" valueType="num">
                                      <p:cBhvr additive="base">
                                        <p:cTn id="38" dur="13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5300"/>
                            </p:stCondLst>
                            <p:childTnLst>
                              <p:par>
                                <p:cTn id="40" presetID="1" presetClass="exit" presetSubtype="0" fill="hold" grpId="1" nodeType="afterEffect">
                                  <p:stCondLst>
                                    <p:cond delay="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857569" y="4039430"/>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4" name="Rectangle 3"/>
          <p:cNvSpPr/>
          <p:nvPr/>
        </p:nvSpPr>
        <p:spPr bwMode="auto">
          <a:xfrm>
            <a:off x="4857569" y="1665027"/>
            <a:ext cx="6658904" cy="219456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pic>
        <p:nvPicPr>
          <p:cNvPr id="5" name="Best Buy gc" descr="\\192.168.1.51\Shared\ADI_Projects\Microsoft\MS_11-01457_TechEd_2012_Template\Working_Art\Eval-prizes\bestbuy-g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336" y="2147067"/>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72352" y="1665027"/>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7" name="Rectangle 6"/>
          <p:cNvSpPr/>
          <p:nvPr/>
        </p:nvSpPr>
        <p:spPr bwMode="auto">
          <a:xfrm>
            <a:off x="-3063244" y="29315"/>
            <a:ext cx="2854754" cy="553998"/>
          </a:xfrm>
          <a:prstGeom prst="rect">
            <a:avLst/>
          </a:prstGeom>
          <a:solidFill>
            <a:schemeClr val="accent5"/>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solidFill>
                  <a:srgbClr val="FFFFFF">
                    <a:alpha val="99000"/>
                  </a:srgbClr>
                </a:solidFill>
              </a:rPr>
              <a:t>Required Slide</a:t>
            </a:r>
          </a:p>
        </p:txBody>
      </p:sp>
      <p:sp>
        <p:nvSpPr>
          <p:cNvPr id="8" name="Rectangle 7"/>
          <p:cNvSpPr/>
          <p:nvPr/>
        </p:nvSpPr>
        <p:spPr bwMode="auto">
          <a:xfrm>
            <a:off x="672351" y="583314"/>
            <a:ext cx="10844122" cy="917940"/>
          </a:xfrm>
          <a:prstGeom prst="rect">
            <a:avLst/>
          </a:prstGeom>
          <a:solidFill>
            <a:schemeClr val="accent1"/>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9" name="text"/>
          <p:cNvSpPr/>
          <p:nvPr/>
        </p:nvSpPr>
        <p:spPr bwMode="blackGray">
          <a:xfrm>
            <a:off x="672352" y="583314"/>
            <a:ext cx="10844121" cy="917940"/>
          </a:xfrm>
          <a:prstGeom prst="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algn="ctr" defTabSz="914099" fontAlgn="base">
              <a:lnSpc>
                <a:spcPts val="3400"/>
              </a:lnSpc>
              <a:spcBef>
                <a:spcPct val="0"/>
              </a:spcBef>
              <a:spcAft>
                <a:spcPct val="0"/>
              </a:spcAft>
              <a:defRPr/>
            </a:pPr>
            <a:r>
              <a:rPr lang="en-US" sz="3200" dirty="0" smtClean="0">
                <a:solidFill>
                  <a:srgbClr val="FFFFFF">
                    <a:alpha val="99000"/>
                  </a:srgbClr>
                </a:solidFill>
                <a:ea typeface="Segoe UI" pitchFamily="34" charset="0"/>
                <a:cs typeface="Segoe UI" pitchFamily="34" charset="0"/>
              </a:rPr>
              <a:t>Complete an evaluation on CommNet and enter to win!</a:t>
            </a:r>
          </a:p>
        </p:txBody>
      </p:sp>
      <p:pic>
        <p:nvPicPr>
          <p:cNvPr id="10" name="Xbox kinect" descr="\\192.168.1.51\Shared\ADI_Projects\Microsoft\MS_11-01457_TechEd_2012_Template\Working_Art\Eval-prizes\Xbox360_Matte_Sensor_7-8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l="14185" t="3807" r="4543"/>
          <a:stretch/>
        </p:blipFill>
        <p:spPr bwMode="auto">
          <a:xfrm>
            <a:off x="881369" y="2068550"/>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11"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723" y="4289599"/>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2"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9269" y="4289598"/>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332" y="4306360"/>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4"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9332" y="1912337"/>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5"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3399" y="1912338"/>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6" name="Left Mask"/>
          <p:cNvSpPr/>
          <p:nvPr/>
        </p:nvSpPr>
        <p:spPr bwMode="hidden">
          <a:xfrm>
            <a:off x="0"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7" name="Right Mask"/>
          <p:cNvSpPr/>
          <p:nvPr/>
        </p:nvSpPr>
        <p:spPr bwMode="hidden">
          <a:xfrm>
            <a:off x="11516473" y="0"/>
            <a:ext cx="672352" cy="685800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8" name="Bottom Mask"/>
          <p:cNvSpPr/>
          <p:nvPr/>
        </p:nvSpPr>
        <p:spPr bwMode="hidden">
          <a:xfrm>
            <a:off x="0" y="6250930"/>
            <a:ext cx="12216269" cy="607070"/>
          </a:xfrm>
          <a:prstGeom prst="rect">
            <a:avLst/>
          </a:prstGeom>
          <a:solidFill>
            <a:schemeClr val="bg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Tree>
    <p:extLst>
      <p:ext uri="{BB962C8B-B14F-4D97-AF65-F5344CB8AC3E}">
        <p14:creationId xmlns:p14="http://schemas.microsoft.com/office/powerpoint/2010/main" val="804556029"/>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 presetClass="entr" presetSubtype="8" decel="10000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decel="10000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ppt_x"/>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2" decel="100000" fill="hold" grpId="0" nodeType="withEffect">
                                  <p:stCondLst>
                                    <p:cond delay="12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1+#ppt_w/2"/>
                                          </p:val>
                                        </p:tav>
                                        <p:tav tm="100000">
                                          <p:val>
                                            <p:strVal val="#ppt_x"/>
                                          </p:val>
                                        </p:tav>
                                      </p:tavLst>
                                    </p:anim>
                                    <p:anim calcmode="lin" valueType="num">
                                      <p:cBhvr additive="base">
                                        <p:cTn id="26" dur="10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4" decel="100000" fill="hold" grpId="0" nodeType="withEffect">
                                  <p:stCondLst>
                                    <p:cond delay="125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ppt_x"/>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2" decel="100000" fill="hold" nodeType="withEffect">
                                  <p:stCondLst>
                                    <p:cond delay="15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000" fill="hold"/>
                                        <p:tgtEl>
                                          <p:spTgt spid="5"/>
                                        </p:tgtEl>
                                        <p:attrNameLst>
                                          <p:attrName>ppt_x</p:attrName>
                                        </p:attrNameLst>
                                      </p:cBhvr>
                                      <p:tavLst>
                                        <p:tav tm="0">
                                          <p:val>
                                            <p:strVal val="1+#ppt_w/2"/>
                                          </p:val>
                                        </p:tav>
                                        <p:tav tm="100000">
                                          <p:val>
                                            <p:strVal val="#ppt_x"/>
                                          </p:val>
                                        </p:tav>
                                      </p:tavLst>
                                    </p:anim>
                                    <p:anim calcmode="lin" valueType="num">
                                      <p:cBhvr additive="base">
                                        <p:cTn id="34" dur="10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4" decel="100000" fill="hold" nodeType="withEffect">
                                  <p:stCondLst>
                                    <p:cond delay="1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2" decel="100000" fill="hold" nodeType="withEffect">
                                  <p:stCondLst>
                                    <p:cond delay="175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4" decel="100000" fill="hold" nodeType="withEffect">
                                  <p:stCondLst>
                                    <p:cond delay="175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000" fill="hold"/>
                                        <p:tgtEl>
                                          <p:spTgt spid="13"/>
                                        </p:tgtEl>
                                        <p:attrNameLst>
                                          <p:attrName>ppt_x</p:attrName>
                                        </p:attrNameLst>
                                      </p:cBhvr>
                                      <p:tavLst>
                                        <p:tav tm="0">
                                          <p:val>
                                            <p:strVal val="#ppt_x"/>
                                          </p:val>
                                        </p:tav>
                                        <p:tav tm="100000">
                                          <p:val>
                                            <p:strVal val="#ppt_x"/>
                                          </p:val>
                                        </p:tav>
                                      </p:tavLst>
                                    </p:anim>
                                    <p:anim calcmode="lin" valueType="num">
                                      <p:cBhvr additive="base">
                                        <p:cTn id="46" dur="10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2" decel="100000" fill="hold" nodeType="withEffect">
                                  <p:stCondLst>
                                    <p:cond delay="20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1000" fill="hold"/>
                                        <p:tgtEl>
                                          <p:spTgt spid="15"/>
                                        </p:tgtEl>
                                        <p:attrNameLst>
                                          <p:attrName>ppt_x</p:attrName>
                                        </p:attrNameLst>
                                      </p:cBhvr>
                                      <p:tavLst>
                                        <p:tav tm="0">
                                          <p:val>
                                            <p:strVal val="1+#ppt_w/2"/>
                                          </p:val>
                                        </p:tav>
                                        <p:tav tm="100000">
                                          <p:val>
                                            <p:strVal val="#ppt_x"/>
                                          </p:val>
                                        </p:tav>
                                      </p:tavLst>
                                    </p:anim>
                                    <p:anim calcmode="lin" valueType="num">
                                      <p:cBhvr additive="base">
                                        <p:cTn id="50" dur="10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4" decel="100000" fill="hold" nodeType="withEffect">
                                  <p:stCondLst>
                                    <p:cond delay="2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ppt_x"/>
                                          </p:val>
                                        </p:tav>
                                        <p:tav tm="100000">
                                          <p:val>
                                            <p:strVal val="#ppt_x"/>
                                          </p:val>
                                        </p:tav>
                                      </p:tavLst>
                                    </p:anim>
                                    <p:anim calcmode="lin" valueType="num">
                                      <p:cBhvr additive="base">
                                        <p:cTn id="54" dur="1000" fill="hold"/>
                                        <p:tgtEl>
                                          <p:spTgt spid="12"/>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1" presetClass="exit" presetSubtype="0" fill="hold" grpId="1" nodeType="afterEffect">
                                  <p:stCondLst>
                                    <p:cond delay="0"/>
                                  </p:stCondLst>
                                  <p:childTnLst>
                                    <p:set>
                                      <p:cBhvr>
                                        <p:cTn id="57"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p:bldP spid="16" grpId="0" animBg="1"/>
      <p:bldP spid="1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Tag</a:t>
            </a:r>
            <a:endParaRPr lang="en-US" dirty="0"/>
          </a:p>
        </p:txBody>
      </p:sp>
      <p:sp>
        <p:nvSpPr>
          <p:cNvPr id="3" name="Isosceles Triangle 3"/>
          <p:cNvSpPr/>
          <p:nvPr/>
        </p:nvSpPr>
        <p:spPr bwMode="auto">
          <a:xfrm rot="5400000">
            <a:off x="7047706" y="2959802"/>
            <a:ext cx="4760257" cy="1234236"/>
          </a:xfrm>
          <a:custGeom>
            <a:avLst/>
            <a:gdLst>
              <a:gd name="connsiteX0" fmla="*/ 0 w 3361765"/>
              <a:gd name="connsiteY0" fmla="*/ 1539689 h 1539689"/>
              <a:gd name="connsiteX1" fmla="*/ 1680883 w 3361765"/>
              <a:gd name="connsiteY1" fmla="*/ 0 h 1539689"/>
              <a:gd name="connsiteX2" fmla="*/ 3361765 w 3361765"/>
              <a:gd name="connsiteY2" fmla="*/ 1539689 h 1539689"/>
              <a:gd name="connsiteX3" fmla="*/ 0 w 3361765"/>
              <a:gd name="connsiteY3" fmla="*/ 1539689 h 1539689"/>
              <a:gd name="connsiteX0" fmla="*/ 0 w 4652683"/>
              <a:gd name="connsiteY0" fmla="*/ 1553136 h 1553136"/>
              <a:gd name="connsiteX1" fmla="*/ 2971801 w 4652683"/>
              <a:gd name="connsiteY1" fmla="*/ 0 h 1553136"/>
              <a:gd name="connsiteX2" fmla="*/ 4652683 w 4652683"/>
              <a:gd name="connsiteY2" fmla="*/ 1539689 h 1553136"/>
              <a:gd name="connsiteX3" fmla="*/ 0 w 4652683"/>
              <a:gd name="connsiteY3" fmla="*/ 1553136 h 1553136"/>
              <a:gd name="connsiteX0" fmla="*/ 0 w 4168592"/>
              <a:gd name="connsiteY0" fmla="*/ 1553136 h 1553136"/>
              <a:gd name="connsiteX1" fmla="*/ 2971801 w 4168592"/>
              <a:gd name="connsiteY1" fmla="*/ 0 h 1553136"/>
              <a:gd name="connsiteX2" fmla="*/ 4168592 w 4168592"/>
              <a:gd name="connsiteY2" fmla="*/ 1526242 h 1553136"/>
              <a:gd name="connsiteX3" fmla="*/ 0 w 4168592"/>
              <a:gd name="connsiteY3" fmla="*/ 1553136 h 1553136"/>
            </a:gdLst>
            <a:ahLst/>
            <a:cxnLst>
              <a:cxn ang="0">
                <a:pos x="connsiteX0" y="connsiteY0"/>
              </a:cxn>
              <a:cxn ang="0">
                <a:pos x="connsiteX1" y="connsiteY1"/>
              </a:cxn>
              <a:cxn ang="0">
                <a:pos x="connsiteX2" y="connsiteY2"/>
              </a:cxn>
              <a:cxn ang="0">
                <a:pos x="connsiteX3" y="connsiteY3"/>
              </a:cxn>
            </a:cxnLst>
            <a:rect l="l" t="t" r="r" b="b"/>
            <a:pathLst>
              <a:path w="4168592" h="1553136">
                <a:moveTo>
                  <a:pt x="0" y="1553136"/>
                </a:moveTo>
                <a:lnTo>
                  <a:pt x="2971801" y="0"/>
                </a:lnTo>
                <a:lnTo>
                  <a:pt x="4168592" y="1526242"/>
                </a:lnTo>
                <a:lnTo>
                  <a:pt x="0" y="1553136"/>
                </a:lnTo>
                <a:close/>
              </a:path>
            </a:pathLst>
          </a:cu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4" name="TextBox 3"/>
          <p:cNvSpPr txBox="1"/>
          <p:nvPr/>
        </p:nvSpPr>
        <p:spPr>
          <a:xfrm>
            <a:off x="389965" y="2457562"/>
            <a:ext cx="3509682" cy="1969770"/>
          </a:xfrm>
          <a:prstGeom prst="rect">
            <a:avLst/>
          </a:prstGeom>
          <a:noFill/>
        </p:spPr>
        <p:txBody>
          <a:bodyPr wrap="square" lIns="0" tIns="0" rIns="0" bIns="0" rtlCol="0">
            <a:spAutoFit/>
          </a:bodyPr>
          <a:lstStyle/>
          <a:p>
            <a:r>
              <a:rPr lang="en-US" sz="3200" b="1" dirty="0" smtClean="0">
                <a:solidFill>
                  <a:srgbClr val="3397D3">
                    <a:alpha val="99000"/>
                  </a:srgbClr>
                </a:solidFill>
                <a:ea typeface="Segoe UI" pitchFamily="34" charset="0"/>
                <a:cs typeface="Segoe UI" pitchFamily="34" charset="0"/>
              </a:rPr>
              <a:t>Scan the Tag</a:t>
            </a:r>
          </a:p>
          <a:p>
            <a:r>
              <a:rPr lang="en-US" sz="3200" dirty="0" smtClean="0">
                <a:solidFill>
                  <a:srgbClr val="FFFFFF">
                    <a:alpha val="99000"/>
                  </a:srgbClr>
                </a:solidFill>
                <a:ea typeface="Segoe UI" pitchFamily="34" charset="0"/>
                <a:cs typeface="Segoe UI" pitchFamily="34" charset="0"/>
              </a:rPr>
              <a:t>to evaluate this</a:t>
            </a:r>
            <a:endParaRPr lang="en-US" sz="3200" dirty="0">
              <a:solidFill>
                <a:srgbClr val="FFFFFF">
                  <a:alpha val="99000"/>
                </a:srgbClr>
              </a:solidFill>
              <a:ea typeface="Segoe UI" pitchFamily="34" charset="0"/>
              <a:cs typeface="Segoe UI" pitchFamily="34" charset="0"/>
            </a:endParaRPr>
          </a:p>
          <a:p>
            <a:r>
              <a:rPr lang="en-US" sz="3200" dirty="0" smtClean="0">
                <a:solidFill>
                  <a:srgbClr val="FFFFFF">
                    <a:alpha val="99000"/>
                  </a:srgbClr>
                </a:solidFill>
                <a:ea typeface="Segoe UI" pitchFamily="34" charset="0"/>
                <a:cs typeface="Segoe UI" pitchFamily="34" charset="0"/>
              </a:rPr>
              <a:t>session now on</a:t>
            </a:r>
          </a:p>
          <a:p>
            <a:r>
              <a:rPr lang="en-US" sz="3200" b="1" dirty="0" err="1" smtClean="0">
                <a:solidFill>
                  <a:srgbClr val="3397D3">
                    <a:alpha val="99000"/>
                  </a:srgbClr>
                </a:solidFill>
                <a:ea typeface="Segoe UI" pitchFamily="34" charset="0"/>
                <a:cs typeface="Segoe UI" pitchFamily="34" charset="0"/>
              </a:rPr>
              <a:t>myTechEd</a:t>
            </a:r>
            <a:r>
              <a:rPr lang="en-US" sz="3200" b="1" dirty="0" smtClean="0">
                <a:solidFill>
                  <a:srgbClr val="3397D3">
                    <a:alpha val="99000"/>
                  </a:srgbClr>
                </a:solidFill>
                <a:ea typeface="Segoe UI" pitchFamily="34" charset="0"/>
                <a:cs typeface="Segoe UI" pitchFamily="34" charset="0"/>
              </a:rPr>
              <a:t> Mobile</a:t>
            </a:r>
          </a:p>
        </p:txBody>
      </p:sp>
      <p:pic>
        <p:nvPicPr>
          <p:cNvPr id="6" name="Picture 4" descr="\\192.168.1.51\Shared\ADI_Projects\Microsoft\MS_11-01323_SpeechTek_PPT\ADI_Art\Working_Art\Mango_Start_Phone_English_Red_061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150" y="2457561"/>
            <a:ext cx="2033588" cy="3814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59643" y="1337471"/>
            <a:ext cx="4686138" cy="46861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ordan\Desktop\TechEd_2012\TechEd-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
          <a:xfrm>
            <a:off x="515815" y="6159457"/>
            <a:ext cx="930625" cy="42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579589"/>
      </p:ext>
    </p:extLst>
  </p:cSld>
  <p:clrMapOvr>
    <a:masterClrMapping/>
  </p:clrMapOvr>
  <mc:AlternateContent xmlns:mc="http://schemas.openxmlformats.org/markup-compatibility/2006" xmlns:p14="http://schemas.microsoft.com/office/powerpoint/2010/main">
    <mc:Choice Requires="p14">
      <p:transition spd="slow" p14:dur="1500">
        <p14:pan/>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black">
          <a:xfrm>
            <a:off x="4128282" y="3099788"/>
            <a:ext cx="3932261" cy="658425"/>
          </a:xfrm>
          <a:prstGeom prst="rect">
            <a:avLst/>
          </a:prstGeom>
          <a:noFill/>
          <a:ln>
            <a:noFill/>
          </a:ln>
        </p:spPr>
      </p:pic>
      <p:sp>
        <p:nvSpPr>
          <p:cNvPr id="5" name="Text Box 3"/>
          <p:cNvSpPr txBox="1">
            <a:spLocks noChangeArrowheads="1"/>
          </p:cNvSpPr>
          <p:nvPr/>
        </p:nvSpPr>
        <p:spPr bwMode="blackWhite">
          <a:xfrm>
            <a:off x="507868" y="5893415"/>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700" dirty="0" smtClean="0">
                <a:gradFill>
                  <a:gsLst>
                    <a:gs pos="0">
                      <a:srgbClr val="FFFFFF"/>
                    </a:gs>
                    <a:gs pos="100000">
                      <a:srgbClr val="FFFFFF"/>
                    </a:gs>
                  </a:gsLst>
                  <a:lin ang="5400000" scaled="0"/>
                </a:gradFill>
                <a:cs typeface="Arial" charset="0"/>
              </a:rPr>
              <a:t/>
            </a:r>
            <a:br>
              <a:rPr lang="en-US" sz="700" dirty="0" smtClean="0">
                <a:gradFill>
                  <a:gsLst>
                    <a:gs pos="0">
                      <a:srgbClr val="FFFFFF"/>
                    </a:gs>
                    <a:gs pos="100000">
                      <a:srgbClr val="FFFFFF"/>
                    </a:gs>
                  </a:gsLst>
                  <a:lin ang="5400000" scaled="0"/>
                </a:gradFill>
                <a:cs typeface="Arial" charset="0"/>
              </a:rPr>
            </a:br>
            <a:r>
              <a:rPr lang="en-US" sz="700" dirty="0" smtClean="0">
                <a:gradFill>
                  <a:gsLst>
                    <a:gs pos="0">
                      <a:srgbClr val="FFFFFF"/>
                    </a:gs>
                    <a:gs pos="100000">
                      <a:srgbClr val="FFFFFF"/>
                    </a:gs>
                  </a:gsLst>
                  <a:lin ang="5400000" scaled="0"/>
                </a:gradFill>
                <a:cs typeface="Arial" charset="0"/>
              </a:rPr>
              <a:t>part </a:t>
            </a:r>
            <a:r>
              <a:rPr lang="en-US" sz="700" dirty="0">
                <a:gradFill>
                  <a:gsLst>
                    <a:gs pos="0">
                      <a:srgbClr val="FFFFFF"/>
                    </a:gs>
                    <a:gs pos="100000">
                      <a:srgbClr val="FFFFFF"/>
                    </a:gs>
                  </a:gsLst>
                  <a:lin ang="5400000" scaled="0"/>
                </a:gradFill>
                <a:cs typeface="Arial" charset="0"/>
              </a:rPr>
              <a:t>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spTree>
    <p:extLst>
      <p:ext uri="{BB962C8B-B14F-4D97-AF65-F5344CB8AC3E}">
        <p14:creationId xmlns:p14="http://schemas.microsoft.com/office/powerpoint/2010/main" val="80323417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8150897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05014" y="2947882"/>
            <a:ext cx="872510" cy="653669"/>
            <a:chOff x="1692873" y="5004148"/>
            <a:chExt cx="1536100" cy="1015653"/>
          </a:xfrm>
        </p:grpSpPr>
        <p:grpSp>
          <p:nvGrpSpPr>
            <p:cNvPr id="5" name="Group 47"/>
            <p:cNvGrpSpPr/>
            <p:nvPr/>
          </p:nvGrpSpPr>
          <p:grpSpPr>
            <a:xfrm>
              <a:off x="1692873" y="5004148"/>
              <a:ext cx="1536100" cy="1015653"/>
              <a:chOff x="6920044" y="4598173"/>
              <a:chExt cx="1498088" cy="1015653"/>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10" name="Rounded Rectangle 9"/>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930" y="5180092"/>
              <a:ext cx="435828" cy="3318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5857" y="5220299"/>
              <a:ext cx="280606" cy="291667"/>
            </a:xfrm>
            <a:prstGeom prst="rect">
              <a:avLst/>
            </a:prstGeom>
          </p:spPr>
        </p:pic>
        <p:sp>
          <p:nvSpPr>
            <p:cNvPr id="8" name="Rounded Rectangular Callout 7"/>
            <p:cNvSpPr/>
            <p:nvPr/>
          </p:nvSpPr>
          <p:spPr>
            <a:xfrm>
              <a:off x="2722142" y="5405229"/>
              <a:ext cx="180203"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67536"/>
          <a:stretch/>
        </p:blipFill>
        <p:spPr>
          <a:xfrm>
            <a:off x="8324395" y="1336290"/>
            <a:ext cx="457200" cy="884288"/>
          </a:xfrm>
          <a:prstGeom prst="rect">
            <a:avLst/>
          </a:prstGeom>
        </p:spPr>
      </p:pic>
      <p:sp>
        <p:nvSpPr>
          <p:cNvPr id="17" name="Oval 16"/>
          <p:cNvSpPr/>
          <p:nvPr/>
        </p:nvSpPr>
        <p:spPr bwMode="auto">
          <a:xfrm>
            <a:off x="6323012" y="457200"/>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32" name="Group 31"/>
          <p:cNvGrpSpPr/>
          <p:nvPr/>
        </p:nvGrpSpPr>
        <p:grpSpPr>
          <a:xfrm>
            <a:off x="6551611" y="1371600"/>
            <a:ext cx="838201" cy="340035"/>
            <a:chOff x="6551611" y="914400"/>
            <a:chExt cx="1481251" cy="797235"/>
          </a:xfrm>
        </p:grpSpPr>
        <p:grpSp>
          <p:nvGrpSpPr>
            <p:cNvPr id="29" name="Group 28"/>
            <p:cNvGrpSpPr/>
            <p:nvPr/>
          </p:nvGrpSpPr>
          <p:grpSpPr>
            <a:xfrm>
              <a:off x="6551611" y="914400"/>
              <a:ext cx="1481251" cy="797235"/>
              <a:chOff x="4799012" y="4876799"/>
              <a:chExt cx="609600" cy="304801"/>
            </a:xfrm>
          </p:grpSpPr>
          <p:sp>
            <p:nvSpPr>
              <p:cNvPr id="23" name="Rounded Rectangle 22"/>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5" name="Rectangle 24"/>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6" name="Rectangle 25"/>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7" name="Rectangle 26"/>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28" name="Rectangle 27"/>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0" name="Rectangle 29"/>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1" name="Rectangle 30"/>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grpSp>
        <p:nvGrpSpPr>
          <p:cNvPr id="33" name="Group 32"/>
          <p:cNvGrpSpPr/>
          <p:nvPr/>
        </p:nvGrpSpPr>
        <p:grpSpPr>
          <a:xfrm>
            <a:off x="6566892" y="1984417"/>
            <a:ext cx="838201" cy="340035"/>
            <a:chOff x="6551611" y="914400"/>
            <a:chExt cx="1481251" cy="797235"/>
          </a:xfrm>
        </p:grpSpPr>
        <p:grpSp>
          <p:nvGrpSpPr>
            <p:cNvPr id="34" name="Group 33"/>
            <p:cNvGrpSpPr/>
            <p:nvPr/>
          </p:nvGrpSpPr>
          <p:grpSpPr>
            <a:xfrm>
              <a:off x="6551611" y="914400"/>
              <a:ext cx="1481251" cy="797235"/>
              <a:chOff x="4799012" y="4876799"/>
              <a:chExt cx="609600" cy="304801"/>
            </a:xfrm>
          </p:grpSpPr>
          <p:sp>
            <p:nvSpPr>
              <p:cNvPr id="37" name="Rounded Rectangle 36"/>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8" name="Rectangle 37"/>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9" name="Rectangle 38"/>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0" name="Rectangle 39"/>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1" name="Rectangle 40"/>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35" name="Rectangle 34"/>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36" name="Rectangle 35"/>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67536"/>
          <a:stretch/>
        </p:blipFill>
        <p:spPr>
          <a:xfrm>
            <a:off x="8324395" y="4630613"/>
            <a:ext cx="457200" cy="884288"/>
          </a:xfrm>
          <a:prstGeom prst="rect">
            <a:avLst/>
          </a:prstGeom>
        </p:spPr>
      </p:pic>
      <p:sp>
        <p:nvSpPr>
          <p:cNvPr id="43" name="Oval 42"/>
          <p:cNvSpPr/>
          <p:nvPr/>
        </p:nvSpPr>
        <p:spPr bwMode="auto">
          <a:xfrm>
            <a:off x="6323012" y="3751523"/>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nvGrpSpPr>
          <p:cNvPr id="44" name="Group 43"/>
          <p:cNvGrpSpPr/>
          <p:nvPr/>
        </p:nvGrpSpPr>
        <p:grpSpPr>
          <a:xfrm>
            <a:off x="6551611" y="4665923"/>
            <a:ext cx="838201" cy="340035"/>
            <a:chOff x="6551611" y="914400"/>
            <a:chExt cx="1481251" cy="797235"/>
          </a:xfrm>
        </p:grpSpPr>
        <p:grpSp>
          <p:nvGrpSpPr>
            <p:cNvPr id="45" name="Group 44"/>
            <p:cNvGrpSpPr/>
            <p:nvPr/>
          </p:nvGrpSpPr>
          <p:grpSpPr>
            <a:xfrm>
              <a:off x="6551611" y="914400"/>
              <a:ext cx="1481251" cy="797235"/>
              <a:chOff x="4799012" y="4876799"/>
              <a:chExt cx="609600" cy="304801"/>
            </a:xfrm>
          </p:grpSpPr>
          <p:sp>
            <p:nvSpPr>
              <p:cNvPr id="48" name="Rounded Rectangle 47"/>
              <p:cNvSpPr/>
              <p:nvPr/>
            </p:nvSpPr>
            <p:spPr bwMode="auto">
              <a:xfrm>
                <a:off x="4799012" y="4876799"/>
                <a:ext cx="609600" cy="304801"/>
              </a:xfrm>
              <a:prstGeom prst="round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9" name="Rectangle 48"/>
              <p:cNvSpPr/>
              <p:nvPr/>
            </p:nvSpPr>
            <p:spPr bwMode="auto">
              <a:xfrm>
                <a:off x="4838698" y="4934119"/>
                <a:ext cx="114300"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0" name="Rectangle 49"/>
              <p:cNvSpPr/>
              <p:nvPr/>
            </p:nvSpPr>
            <p:spPr bwMode="auto">
              <a:xfrm>
                <a:off x="5049890" y="4934119"/>
                <a:ext cx="319036" cy="3007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1" name="Rectangle 50"/>
              <p:cNvSpPr/>
              <p:nvPr/>
            </p:nvSpPr>
            <p:spPr bwMode="auto">
              <a:xfrm>
                <a:off x="4838700" y="5080015"/>
                <a:ext cx="265112"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52" name="Rectangle 51"/>
              <p:cNvSpPr/>
              <p:nvPr/>
            </p:nvSpPr>
            <p:spPr bwMode="auto">
              <a:xfrm>
                <a:off x="4838699" y="5124917"/>
                <a:ext cx="265113" cy="22859"/>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sp>
          <p:nvSpPr>
            <p:cNvPr id="46" name="Rectangle 45"/>
            <p:cNvSpPr/>
            <p:nvPr/>
          </p:nvSpPr>
          <p:spPr bwMode="auto">
            <a:xfrm>
              <a:off x="7313611" y="1443689"/>
              <a:ext cx="644189" cy="59791"/>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47" name="Rectangle 46"/>
            <p:cNvSpPr/>
            <p:nvPr/>
          </p:nvSpPr>
          <p:spPr bwMode="auto">
            <a:xfrm>
              <a:off x="7313612" y="1563374"/>
              <a:ext cx="644189" cy="59793"/>
            </a:xfrm>
            <a:prstGeom prst="rect">
              <a:avLst/>
            </a:prstGeom>
            <a:solidFill>
              <a:schemeClr val="accent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grpSp>
      <p:cxnSp>
        <p:nvCxnSpPr>
          <p:cNvPr id="64" name="Straight Arrow Connector 63"/>
          <p:cNvCxnSpPr/>
          <p:nvPr/>
        </p:nvCxnSpPr>
        <p:spPr>
          <a:xfrm>
            <a:off x="7571104" y="1784475"/>
            <a:ext cx="533400" cy="0"/>
          </a:xfrm>
          <a:prstGeom prst="straightConnector1">
            <a:avLst/>
          </a:prstGeom>
          <a:ln w="38100" cap="sq">
            <a:solidFill>
              <a:schemeClr val="tx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746364" y="3232922"/>
            <a:ext cx="0" cy="429213"/>
          </a:xfrm>
          <a:prstGeom prst="straightConnector1">
            <a:avLst/>
          </a:prstGeom>
          <a:ln w="38100" cap="sq">
            <a:solidFill>
              <a:schemeClr val="tx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7571104" y="4904425"/>
            <a:ext cx="533400" cy="0"/>
          </a:xfrm>
          <a:prstGeom prst="straightConnector1">
            <a:avLst/>
          </a:prstGeom>
          <a:ln w="38100" cap="sq">
            <a:solidFill>
              <a:schemeClr val="tx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72" name="Oval 71"/>
          <p:cNvSpPr/>
          <p:nvPr/>
        </p:nvSpPr>
        <p:spPr bwMode="auto">
          <a:xfrm>
            <a:off x="1398092" y="2073213"/>
            <a:ext cx="2819400" cy="2654551"/>
          </a:xfrm>
          <a:prstGeom prst="ellipse">
            <a:avLst/>
          </a:prstGeom>
          <a:noFill/>
          <a:ln w="5080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ea typeface="Segoe UI" pitchFamily="34" charset="0"/>
              <a:cs typeface="Segoe UI" pitchFamily="34" charset="0"/>
            </a:endParaRPr>
          </a:p>
        </p:txBody>
      </p:sp>
      <p:sp>
        <p:nvSpPr>
          <p:cNvPr id="73" name="Text Box 28"/>
          <p:cNvSpPr txBox="1">
            <a:spLocks noChangeArrowheads="1"/>
          </p:cNvSpPr>
          <p:nvPr/>
        </p:nvSpPr>
        <p:spPr bwMode="auto">
          <a:xfrm>
            <a:off x="1831964" y="1541617"/>
            <a:ext cx="1767711" cy="406265"/>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lIns="109728" tIns="54864" rIns="109728" bIns="54864">
            <a:spAutoFit/>
          </a:bodyPr>
          <a:lstStyle/>
          <a:p>
            <a:pPr algn="ctr">
              <a:lnSpc>
                <a:spcPct val="80000"/>
              </a:lnSpc>
              <a:defRPr/>
            </a:pPr>
            <a:r>
              <a:rPr lang="en-US" sz="2400" dirty="0" smtClean="0">
                <a:solidFill>
                  <a:srgbClr val="FFFFFF"/>
                </a:solidFill>
                <a:latin typeface="Segoe Light"/>
              </a:rPr>
              <a:t>Internet</a:t>
            </a:r>
          </a:p>
        </p:txBody>
      </p:sp>
      <p:pic>
        <p:nvPicPr>
          <p:cNvPr id="1032" name="Picture 8" descr="http://images.faithclipart.com/images/3/1198090166520_67/img_1198090166520_67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2145" y="998662"/>
            <a:ext cx="13335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s1.mm.bing.net/th?id=I4730481821026068&amp;pid=1.7&amp;w=148&amp;h=148&amp;c=7&amp;rs=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9672" y="4297046"/>
            <a:ext cx="1333500" cy="1563503"/>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Arrow Connector 61"/>
          <p:cNvCxnSpPr/>
          <p:nvPr/>
        </p:nvCxnSpPr>
        <p:spPr>
          <a:xfrm flipV="1">
            <a:off x="4293692" y="2154434"/>
            <a:ext cx="2029320" cy="1110417"/>
          </a:xfrm>
          <a:prstGeom prst="straightConnector1">
            <a:avLst/>
          </a:prstGeom>
          <a:ln w="38100" cap="sq">
            <a:solidFill>
              <a:schemeClr val="tx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293692" y="3484037"/>
            <a:ext cx="1953120" cy="1351903"/>
          </a:xfrm>
          <a:prstGeom prst="straightConnector1">
            <a:avLst/>
          </a:prstGeom>
          <a:ln w="38100" cap="sq">
            <a:solidFill>
              <a:schemeClr val="tx1"/>
            </a:solidFill>
            <a:prstDash val="sysDash"/>
            <a:bevel/>
            <a:headEnd type="triangle"/>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50674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051269"/>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idx="4294967295"/>
          </p:nvPr>
        </p:nvSpPr>
        <p:spPr>
          <a:xfrm>
            <a:off x="227012" y="269875"/>
            <a:ext cx="11809413" cy="1218795"/>
          </a:xfrm>
        </p:spPr>
        <p:txBody>
          <a:bodyPr/>
          <a:lstStyle/>
          <a:p>
            <a:r>
              <a:rPr lang="en-US" dirty="0" smtClean="0">
                <a:solidFill>
                  <a:schemeClr val="tx1"/>
                </a:solidFill>
              </a:rPr>
              <a:t>Remote Access Alternatives </a:t>
            </a:r>
            <a:br>
              <a:rPr lang="en-US" dirty="0" smtClean="0">
                <a:solidFill>
                  <a:schemeClr val="tx1"/>
                </a:solidFill>
              </a:rPr>
            </a:br>
            <a:r>
              <a:rPr lang="en-US" dirty="0" smtClean="0">
                <a:solidFill>
                  <a:schemeClr val="tx1"/>
                </a:solidFill>
              </a:rPr>
              <a:t>for a Changing Workforce</a:t>
            </a:r>
            <a:endParaRPr lang="en-US" dirty="0">
              <a:solidFill>
                <a:schemeClr val="tx1"/>
              </a:solidFill>
            </a:endParaRPr>
          </a:p>
        </p:txBody>
      </p:sp>
      <p:sp>
        <p:nvSpPr>
          <p:cNvPr id="67" name="Rectangle 66"/>
          <p:cNvSpPr/>
          <p:nvPr/>
        </p:nvSpPr>
        <p:spPr bwMode="auto">
          <a:xfrm>
            <a:off x="3268823" y="2105187"/>
            <a:ext cx="435935" cy="381844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1" forceAA="0" compatLnSpc="1">
            <a:prstTxWarp prst="textNoShape">
              <a:avLst/>
            </a:prstTxWarp>
            <a:noAutofit/>
          </a:bodyPr>
          <a:lstStyle/>
          <a:p>
            <a:pPr algn="ctr" defTabSz="914099" fontAlgn="base">
              <a:spcBef>
                <a:spcPct val="0"/>
              </a:spcBef>
              <a:spcAft>
                <a:spcPct val="0"/>
              </a:spcAft>
            </a:pPr>
            <a:r>
              <a:rPr lang="en-US" sz="1400" b="1" spc="-50" dirty="0" smtClean="0">
                <a:solidFill>
                  <a:srgbClr val="363535"/>
                </a:solidFill>
                <a:ea typeface="Segoe UI" pitchFamily="34" charset="0"/>
                <a:cs typeface="Segoe UI" pitchFamily="34" charset="0"/>
              </a:rPr>
              <a:t>F</a:t>
            </a:r>
          </a:p>
          <a:p>
            <a:pPr algn="ctr" defTabSz="914099" fontAlgn="base">
              <a:spcBef>
                <a:spcPct val="0"/>
              </a:spcBef>
              <a:spcAft>
                <a:spcPct val="0"/>
              </a:spcAft>
            </a:pPr>
            <a:r>
              <a:rPr lang="en-US" sz="1400" b="1" spc="-50" dirty="0" smtClean="0">
                <a:solidFill>
                  <a:srgbClr val="363535"/>
                </a:solidFill>
                <a:ea typeface="Segoe UI" pitchFamily="34" charset="0"/>
                <a:cs typeface="Segoe UI" pitchFamily="34" charset="0"/>
              </a:rPr>
              <a:t>I</a:t>
            </a:r>
          </a:p>
          <a:p>
            <a:pPr algn="ctr" defTabSz="914099" fontAlgn="base">
              <a:spcBef>
                <a:spcPct val="0"/>
              </a:spcBef>
              <a:spcAft>
                <a:spcPct val="0"/>
              </a:spcAft>
            </a:pPr>
            <a:r>
              <a:rPr lang="en-US" sz="1400" b="1" spc="-50" dirty="0" smtClean="0">
                <a:solidFill>
                  <a:srgbClr val="363535"/>
                </a:solidFill>
                <a:ea typeface="Segoe UI" pitchFamily="34" charset="0"/>
                <a:cs typeface="Segoe UI" pitchFamily="34" charset="0"/>
              </a:rPr>
              <a:t>R</a:t>
            </a:r>
          </a:p>
          <a:p>
            <a:pPr algn="ctr" defTabSz="914099" fontAlgn="base">
              <a:spcBef>
                <a:spcPct val="0"/>
              </a:spcBef>
              <a:spcAft>
                <a:spcPct val="0"/>
              </a:spcAft>
            </a:pPr>
            <a:r>
              <a:rPr lang="en-US" sz="1400" b="1" spc="-50" dirty="0" smtClean="0">
                <a:solidFill>
                  <a:srgbClr val="363535"/>
                </a:solidFill>
                <a:ea typeface="Segoe UI" pitchFamily="34" charset="0"/>
                <a:cs typeface="Segoe UI" pitchFamily="34" charset="0"/>
              </a:rPr>
              <a:t>E</a:t>
            </a:r>
          </a:p>
          <a:p>
            <a:pPr algn="ctr" defTabSz="914099" fontAlgn="base">
              <a:spcBef>
                <a:spcPct val="0"/>
              </a:spcBef>
              <a:spcAft>
                <a:spcPct val="0"/>
              </a:spcAft>
            </a:pPr>
            <a:r>
              <a:rPr lang="en-US" sz="1400" b="1" spc="-50" dirty="0" smtClean="0">
                <a:solidFill>
                  <a:srgbClr val="363535"/>
                </a:solidFill>
                <a:ea typeface="Segoe UI" pitchFamily="34" charset="0"/>
                <a:cs typeface="Segoe UI" pitchFamily="34" charset="0"/>
              </a:rPr>
              <a:t>W</a:t>
            </a:r>
          </a:p>
          <a:p>
            <a:pPr algn="ctr" defTabSz="914099" fontAlgn="base">
              <a:spcBef>
                <a:spcPct val="0"/>
              </a:spcBef>
              <a:spcAft>
                <a:spcPct val="0"/>
              </a:spcAft>
            </a:pPr>
            <a:r>
              <a:rPr lang="en-US" sz="1400" b="1" spc="-50" dirty="0" smtClean="0">
                <a:solidFill>
                  <a:srgbClr val="363535"/>
                </a:solidFill>
                <a:ea typeface="Segoe UI" pitchFamily="34" charset="0"/>
                <a:cs typeface="Segoe UI" pitchFamily="34" charset="0"/>
              </a:rPr>
              <a:t>A</a:t>
            </a:r>
          </a:p>
          <a:p>
            <a:pPr algn="ctr" defTabSz="914099" fontAlgn="base">
              <a:spcBef>
                <a:spcPct val="0"/>
              </a:spcBef>
              <a:spcAft>
                <a:spcPct val="0"/>
              </a:spcAft>
            </a:pPr>
            <a:r>
              <a:rPr lang="en-US" sz="1400" b="1" spc="-50" dirty="0" smtClean="0">
                <a:solidFill>
                  <a:srgbClr val="363535"/>
                </a:solidFill>
                <a:ea typeface="Segoe UI" pitchFamily="34" charset="0"/>
                <a:cs typeface="Segoe UI" pitchFamily="34" charset="0"/>
              </a:rPr>
              <a:t>L</a:t>
            </a:r>
          </a:p>
          <a:p>
            <a:pPr algn="ctr" defTabSz="914099" fontAlgn="base">
              <a:spcBef>
                <a:spcPct val="0"/>
              </a:spcBef>
              <a:spcAft>
                <a:spcPct val="0"/>
              </a:spcAft>
            </a:pPr>
            <a:r>
              <a:rPr lang="en-US" sz="1400" b="1" spc="-50" dirty="0" smtClean="0">
                <a:solidFill>
                  <a:srgbClr val="363535"/>
                </a:solidFill>
                <a:ea typeface="Segoe UI" pitchFamily="34" charset="0"/>
                <a:cs typeface="Segoe UI" pitchFamily="34" charset="0"/>
              </a:rPr>
              <a:t>L</a:t>
            </a:r>
          </a:p>
        </p:txBody>
      </p:sp>
      <p:grpSp>
        <p:nvGrpSpPr>
          <p:cNvPr id="4" name="Group 3"/>
          <p:cNvGrpSpPr/>
          <p:nvPr/>
        </p:nvGrpSpPr>
        <p:grpSpPr>
          <a:xfrm>
            <a:off x="4153304" y="2679823"/>
            <a:ext cx="1467845" cy="2611649"/>
            <a:chOff x="3310179" y="2679823"/>
            <a:chExt cx="1467845" cy="2611649"/>
          </a:xfrm>
        </p:grpSpPr>
        <p:pic>
          <p:nvPicPr>
            <p:cNvPr id="65" name="Picture 64"/>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3310179" y="3486432"/>
              <a:ext cx="384191" cy="948491"/>
            </a:xfrm>
            <a:prstGeom prst="rect">
              <a:avLst/>
            </a:prstGeom>
          </p:spPr>
        </p:pic>
        <p:pic>
          <p:nvPicPr>
            <p:cNvPr id="69" name="Picture 68"/>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4002843" y="2679823"/>
              <a:ext cx="239993" cy="411285"/>
            </a:xfrm>
            <a:prstGeom prst="rect">
              <a:avLst/>
            </a:prstGeom>
          </p:spPr>
        </p:pic>
        <p:pic>
          <p:nvPicPr>
            <p:cNvPr id="70" name="Picture 69"/>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4242836" y="2885465"/>
              <a:ext cx="239993" cy="411285"/>
            </a:xfrm>
            <a:prstGeom prst="rect">
              <a:avLst/>
            </a:prstGeom>
          </p:spPr>
        </p:pic>
        <p:pic>
          <p:nvPicPr>
            <p:cNvPr id="71" name="Picture 70"/>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4482829" y="3060927"/>
              <a:ext cx="239993" cy="411285"/>
            </a:xfrm>
            <a:prstGeom prst="rect">
              <a:avLst/>
            </a:prstGeom>
          </p:spPr>
        </p:pic>
        <p:pic>
          <p:nvPicPr>
            <p:cNvPr id="72" name="Pictur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6681" y="3701246"/>
              <a:ext cx="382606" cy="258153"/>
            </a:xfrm>
            <a:prstGeom prst="rect">
              <a:avLst/>
            </a:prstGeom>
          </p:spPr>
        </p:pic>
        <p:sp>
          <p:nvSpPr>
            <p:cNvPr id="74" name="Freeform 77"/>
            <p:cNvSpPr>
              <a:spLocks noEditPoints="1"/>
            </p:cNvSpPr>
            <p:nvPr/>
          </p:nvSpPr>
          <p:spPr bwMode="auto">
            <a:xfrm>
              <a:off x="3957679" y="4640625"/>
              <a:ext cx="444652" cy="292882"/>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77"/>
            <p:cNvSpPr>
              <a:spLocks noEditPoints="1"/>
            </p:cNvSpPr>
            <p:nvPr/>
          </p:nvSpPr>
          <p:spPr bwMode="auto">
            <a:xfrm>
              <a:off x="4333372" y="4814291"/>
              <a:ext cx="444652" cy="292882"/>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77"/>
            <p:cNvSpPr>
              <a:spLocks noEditPoints="1"/>
            </p:cNvSpPr>
            <p:nvPr/>
          </p:nvSpPr>
          <p:spPr bwMode="auto">
            <a:xfrm>
              <a:off x="3954122" y="4998590"/>
              <a:ext cx="444652" cy="292882"/>
            </a:xfrm>
            <a:custGeom>
              <a:avLst/>
              <a:gdLst>
                <a:gd name="T0" fmla="*/ 340 w 413"/>
                <a:gd name="T1" fmla="*/ 283 h 283"/>
                <a:gd name="T2" fmla="*/ 73 w 413"/>
                <a:gd name="T3" fmla="*/ 283 h 283"/>
                <a:gd name="T4" fmla="*/ 72 w 413"/>
                <a:gd name="T5" fmla="*/ 283 h 283"/>
                <a:gd name="T6" fmla="*/ 0 w 413"/>
                <a:gd name="T7" fmla="*/ 209 h 283"/>
                <a:gd name="T8" fmla="*/ 70 w 413"/>
                <a:gd name="T9" fmla="*/ 135 h 283"/>
                <a:gd name="T10" fmla="*/ 66 w 413"/>
                <a:gd name="T11" fmla="*/ 107 h 283"/>
                <a:gd name="T12" fmla="*/ 173 w 413"/>
                <a:gd name="T13" fmla="*/ 0 h 283"/>
                <a:gd name="T14" fmla="*/ 273 w 413"/>
                <a:gd name="T15" fmla="*/ 69 h 283"/>
                <a:gd name="T16" fmla="*/ 273 w 413"/>
                <a:gd name="T17" fmla="*/ 69 h 283"/>
                <a:gd name="T18" fmla="*/ 346 w 413"/>
                <a:gd name="T19" fmla="*/ 135 h 283"/>
                <a:gd name="T20" fmla="*/ 413 w 413"/>
                <a:gd name="T21" fmla="*/ 209 h 283"/>
                <a:gd name="T22" fmla="*/ 341 w 413"/>
                <a:gd name="T23" fmla="*/ 283 h 283"/>
                <a:gd name="T24" fmla="*/ 340 w 413"/>
                <a:gd name="T25" fmla="*/ 283 h 283"/>
                <a:gd name="T26" fmla="*/ 73 w 413"/>
                <a:gd name="T27" fmla="*/ 268 h 283"/>
                <a:gd name="T28" fmla="*/ 339 w 413"/>
                <a:gd name="T29" fmla="*/ 268 h 283"/>
                <a:gd name="T30" fmla="*/ 340 w 413"/>
                <a:gd name="T31" fmla="*/ 268 h 283"/>
                <a:gd name="T32" fmla="*/ 398 w 413"/>
                <a:gd name="T33" fmla="*/ 209 h 283"/>
                <a:gd name="T34" fmla="*/ 339 w 413"/>
                <a:gd name="T35" fmla="*/ 150 h 283"/>
                <a:gd name="T36" fmla="*/ 332 w 413"/>
                <a:gd name="T37" fmla="*/ 142 h 283"/>
                <a:gd name="T38" fmla="*/ 273 w 413"/>
                <a:gd name="T39" fmla="*/ 83 h 283"/>
                <a:gd name="T40" fmla="*/ 268 w 413"/>
                <a:gd name="T41" fmla="*/ 84 h 283"/>
                <a:gd name="T42" fmla="*/ 261 w 413"/>
                <a:gd name="T43" fmla="*/ 79 h 283"/>
                <a:gd name="T44" fmla="*/ 173 w 413"/>
                <a:gd name="T45" fmla="*/ 15 h 283"/>
                <a:gd name="T46" fmla="*/ 81 w 413"/>
                <a:gd name="T47" fmla="*/ 107 h 283"/>
                <a:gd name="T48" fmla="*/ 87 w 413"/>
                <a:gd name="T49" fmla="*/ 140 h 283"/>
                <a:gd name="T50" fmla="*/ 86 w 413"/>
                <a:gd name="T51" fmla="*/ 147 h 283"/>
                <a:gd name="T52" fmla="*/ 79 w 413"/>
                <a:gd name="T53" fmla="*/ 150 h 283"/>
                <a:gd name="T54" fmla="*/ 73 w 413"/>
                <a:gd name="T55" fmla="*/ 150 h 283"/>
                <a:gd name="T56" fmla="*/ 14 w 413"/>
                <a:gd name="T57" fmla="*/ 209 h 283"/>
                <a:gd name="T58" fmla="*/ 73 w 413"/>
                <a:gd name="T59" fmla="*/ 268 h 283"/>
                <a:gd name="T60" fmla="*/ 73 w 413"/>
                <a:gd name="T61" fmla="*/ 26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283">
                  <a:moveTo>
                    <a:pt x="340" y="283"/>
                  </a:moveTo>
                  <a:cubicBezTo>
                    <a:pt x="73" y="283"/>
                    <a:pt x="73" y="283"/>
                    <a:pt x="73" y="283"/>
                  </a:cubicBezTo>
                  <a:cubicBezTo>
                    <a:pt x="73" y="283"/>
                    <a:pt x="72" y="283"/>
                    <a:pt x="72" y="283"/>
                  </a:cubicBezTo>
                  <a:cubicBezTo>
                    <a:pt x="32" y="282"/>
                    <a:pt x="0" y="249"/>
                    <a:pt x="0" y="209"/>
                  </a:cubicBezTo>
                  <a:cubicBezTo>
                    <a:pt x="0" y="169"/>
                    <a:pt x="31" y="137"/>
                    <a:pt x="70" y="135"/>
                  </a:cubicBezTo>
                  <a:cubicBezTo>
                    <a:pt x="67" y="126"/>
                    <a:pt x="66" y="117"/>
                    <a:pt x="66" y="107"/>
                  </a:cubicBezTo>
                  <a:cubicBezTo>
                    <a:pt x="66" y="48"/>
                    <a:pt x="114" y="0"/>
                    <a:pt x="173" y="0"/>
                  </a:cubicBezTo>
                  <a:cubicBezTo>
                    <a:pt x="217" y="0"/>
                    <a:pt x="257" y="27"/>
                    <a:pt x="273" y="69"/>
                  </a:cubicBezTo>
                  <a:cubicBezTo>
                    <a:pt x="273" y="69"/>
                    <a:pt x="273" y="69"/>
                    <a:pt x="273" y="69"/>
                  </a:cubicBezTo>
                  <a:cubicBezTo>
                    <a:pt x="311" y="69"/>
                    <a:pt x="343" y="98"/>
                    <a:pt x="346" y="135"/>
                  </a:cubicBezTo>
                  <a:cubicBezTo>
                    <a:pt x="384" y="139"/>
                    <a:pt x="413" y="171"/>
                    <a:pt x="413" y="209"/>
                  </a:cubicBezTo>
                  <a:cubicBezTo>
                    <a:pt x="413" y="249"/>
                    <a:pt x="381" y="282"/>
                    <a:pt x="341" y="283"/>
                  </a:cubicBezTo>
                  <a:cubicBezTo>
                    <a:pt x="340" y="283"/>
                    <a:pt x="340" y="283"/>
                    <a:pt x="340" y="283"/>
                  </a:cubicBezTo>
                  <a:close/>
                  <a:moveTo>
                    <a:pt x="73" y="268"/>
                  </a:moveTo>
                  <a:cubicBezTo>
                    <a:pt x="339" y="268"/>
                    <a:pt x="339" y="268"/>
                    <a:pt x="339" y="268"/>
                  </a:cubicBezTo>
                  <a:cubicBezTo>
                    <a:pt x="339" y="268"/>
                    <a:pt x="340" y="268"/>
                    <a:pt x="340" y="268"/>
                  </a:cubicBezTo>
                  <a:cubicBezTo>
                    <a:pt x="372" y="268"/>
                    <a:pt x="398" y="241"/>
                    <a:pt x="398" y="209"/>
                  </a:cubicBezTo>
                  <a:cubicBezTo>
                    <a:pt x="398" y="176"/>
                    <a:pt x="372" y="150"/>
                    <a:pt x="339" y="150"/>
                  </a:cubicBezTo>
                  <a:cubicBezTo>
                    <a:pt x="335" y="150"/>
                    <a:pt x="332" y="146"/>
                    <a:pt x="332" y="142"/>
                  </a:cubicBezTo>
                  <a:cubicBezTo>
                    <a:pt x="332" y="110"/>
                    <a:pt x="305" y="83"/>
                    <a:pt x="273" y="83"/>
                  </a:cubicBezTo>
                  <a:cubicBezTo>
                    <a:pt x="271" y="83"/>
                    <a:pt x="270" y="83"/>
                    <a:pt x="268" y="84"/>
                  </a:cubicBezTo>
                  <a:cubicBezTo>
                    <a:pt x="265" y="84"/>
                    <a:pt x="262" y="82"/>
                    <a:pt x="261" y="79"/>
                  </a:cubicBezTo>
                  <a:cubicBezTo>
                    <a:pt x="248" y="40"/>
                    <a:pt x="213" y="15"/>
                    <a:pt x="173" y="15"/>
                  </a:cubicBezTo>
                  <a:cubicBezTo>
                    <a:pt x="122" y="15"/>
                    <a:pt x="81" y="56"/>
                    <a:pt x="81" y="107"/>
                  </a:cubicBezTo>
                  <a:cubicBezTo>
                    <a:pt x="81" y="118"/>
                    <a:pt x="83" y="129"/>
                    <a:pt x="87" y="140"/>
                  </a:cubicBezTo>
                  <a:cubicBezTo>
                    <a:pt x="88" y="142"/>
                    <a:pt x="87" y="145"/>
                    <a:pt x="86" y="147"/>
                  </a:cubicBezTo>
                  <a:cubicBezTo>
                    <a:pt x="84" y="149"/>
                    <a:pt x="82" y="150"/>
                    <a:pt x="79" y="150"/>
                  </a:cubicBezTo>
                  <a:cubicBezTo>
                    <a:pt x="77" y="150"/>
                    <a:pt x="75" y="150"/>
                    <a:pt x="73" y="150"/>
                  </a:cubicBezTo>
                  <a:cubicBezTo>
                    <a:pt x="41" y="150"/>
                    <a:pt x="14" y="176"/>
                    <a:pt x="14" y="209"/>
                  </a:cubicBezTo>
                  <a:cubicBezTo>
                    <a:pt x="14" y="241"/>
                    <a:pt x="41" y="268"/>
                    <a:pt x="73" y="268"/>
                  </a:cubicBezTo>
                  <a:cubicBezTo>
                    <a:pt x="73" y="268"/>
                    <a:pt x="73" y="268"/>
                    <a:pt x="73" y="2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9" name="TextBox 8"/>
          <p:cNvSpPr txBox="1"/>
          <p:nvPr/>
        </p:nvSpPr>
        <p:spPr>
          <a:xfrm>
            <a:off x="3185698" y="2094554"/>
            <a:ext cx="558209" cy="246221"/>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VPN</a:t>
            </a:r>
          </a:p>
        </p:txBody>
      </p:sp>
      <p:sp>
        <p:nvSpPr>
          <p:cNvPr id="49" name="TextBox 48"/>
          <p:cNvSpPr txBox="1"/>
          <p:nvPr/>
        </p:nvSpPr>
        <p:spPr>
          <a:xfrm>
            <a:off x="3185698" y="2927183"/>
            <a:ext cx="558209" cy="246221"/>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VPN</a:t>
            </a:r>
          </a:p>
        </p:txBody>
      </p:sp>
      <p:sp>
        <p:nvSpPr>
          <p:cNvPr id="50" name="TextBox 49"/>
          <p:cNvSpPr txBox="1"/>
          <p:nvPr/>
        </p:nvSpPr>
        <p:spPr>
          <a:xfrm>
            <a:off x="3185698" y="5442383"/>
            <a:ext cx="558209" cy="246221"/>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VPN</a:t>
            </a:r>
          </a:p>
        </p:txBody>
      </p:sp>
      <p:sp>
        <p:nvSpPr>
          <p:cNvPr id="51" name="TextBox 50"/>
          <p:cNvSpPr txBox="1"/>
          <p:nvPr/>
        </p:nvSpPr>
        <p:spPr>
          <a:xfrm>
            <a:off x="426131" y="2098036"/>
            <a:ext cx="1636590" cy="492443"/>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Windows</a:t>
            </a:r>
          </a:p>
          <a:p>
            <a:r>
              <a:rPr lang="en-US" sz="1600" dirty="0" smtClean="0">
                <a:gradFill>
                  <a:gsLst>
                    <a:gs pos="0">
                      <a:srgbClr val="FFFFFF"/>
                    </a:gs>
                    <a:gs pos="86000">
                      <a:srgbClr val="FFFFFF"/>
                    </a:gs>
                  </a:gsLst>
                  <a:lin ang="5400000" scaled="0"/>
                </a:gradFill>
                <a:latin typeface="Segoe UI Light" pitchFamily="34" charset="0"/>
              </a:rPr>
              <a:t>Non-Windows</a:t>
            </a:r>
          </a:p>
        </p:txBody>
      </p:sp>
      <p:sp>
        <p:nvSpPr>
          <p:cNvPr id="52" name="TextBox 51"/>
          <p:cNvSpPr txBox="1"/>
          <p:nvPr/>
        </p:nvSpPr>
        <p:spPr>
          <a:xfrm>
            <a:off x="426131" y="2944840"/>
            <a:ext cx="1636590" cy="492443"/>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Windows</a:t>
            </a:r>
          </a:p>
          <a:p>
            <a:r>
              <a:rPr lang="en-US" sz="1600" dirty="0" smtClean="0">
                <a:gradFill>
                  <a:gsLst>
                    <a:gs pos="0">
                      <a:srgbClr val="FFFFFF"/>
                    </a:gs>
                    <a:gs pos="86000">
                      <a:srgbClr val="FFFFFF"/>
                    </a:gs>
                  </a:gsLst>
                  <a:lin ang="5400000" scaled="0"/>
                </a:gradFill>
                <a:latin typeface="Segoe UI Light" pitchFamily="34" charset="0"/>
              </a:rPr>
              <a:t>Non-Windows</a:t>
            </a:r>
          </a:p>
        </p:txBody>
      </p:sp>
      <p:sp>
        <p:nvSpPr>
          <p:cNvPr id="53" name="TextBox 52"/>
          <p:cNvSpPr txBox="1"/>
          <p:nvPr/>
        </p:nvSpPr>
        <p:spPr>
          <a:xfrm>
            <a:off x="436384" y="5438395"/>
            <a:ext cx="2147314" cy="246221"/>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Mobile Phones</a:t>
            </a:r>
          </a:p>
        </p:txBody>
      </p:sp>
      <p:sp>
        <p:nvSpPr>
          <p:cNvPr id="54" name="TextBox 53"/>
          <p:cNvSpPr txBox="1"/>
          <p:nvPr/>
        </p:nvSpPr>
        <p:spPr>
          <a:xfrm>
            <a:off x="3185697" y="3714456"/>
            <a:ext cx="1240600" cy="492443"/>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DirectAccess</a:t>
            </a:r>
          </a:p>
          <a:p>
            <a:r>
              <a:rPr lang="en-US" sz="1600" dirty="0" smtClean="0">
                <a:gradFill>
                  <a:gsLst>
                    <a:gs pos="0">
                      <a:srgbClr val="FFFFFF"/>
                    </a:gs>
                    <a:gs pos="86000">
                      <a:srgbClr val="FFFFFF"/>
                    </a:gs>
                  </a:gsLst>
                  <a:lin ang="5400000" scaled="0"/>
                </a:gradFill>
                <a:latin typeface="Segoe UI Light" pitchFamily="34" charset="0"/>
              </a:rPr>
              <a:t>VPN</a:t>
            </a:r>
          </a:p>
        </p:txBody>
      </p:sp>
      <p:sp>
        <p:nvSpPr>
          <p:cNvPr id="55" name="TextBox 54"/>
          <p:cNvSpPr txBox="1"/>
          <p:nvPr/>
        </p:nvSpPr>
        <p:spPr>
          <a:xfrm>
            <a:off x="429669" y="3711294"/>
            <a:ext cx="2239090" cy="492443"/>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Managed Windows Clients</a:t>
            </a:r>
          </a:p>
        </p:txBody>
      </p:sp>
      <p:sp>
        <p:nvSpPr>
          <p:cNvPr id="56" name="TextBox 55"/>
          <p:cNvSpPr txBox="1"/>
          <p:nvPr/>
        </p:nvSpPr>
        <p:spPr>
          <a:xfrm>
            <a:off x="3178517" y="4592746"/>
            <a:ext cx="1618730" cy="492443"/>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Windows to Go +  DirectAccess</a:t>
            </a:r>
          </a:p>
        </p:txBody>
      </p:sp>
      <p:sp>
        <p:nvSpPr>
          <p:cNvPr id="61" name="TextBox 60"/>
          <p:cNvSpPr txBox="1"/>
          <p:nvPr/>
        </p:nvSpPr>
        <p:spPr>
          <a:xfrm>
            <a:off x="408024" y="4592745"/>
            <a:ext cx="2239090" cy="246221"/>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From any PC </a:t>
            </a:r>
          </a:p>
        </p:txBody>
      </p:sp>
      <p:grpSp>
        <p:nvGrpSpPr>
          <p:cNvPr id="11" name="Group 10"/>
          <p:cNvGrpSpPr/>
          <p:nvPr/>
        </p:nvGrpSpPr>
        <p:grpSpPr>
          <a:xfrm>
            <a:off x="8985956" y="2838329"/>
            <a:ext cx="952754" cy="2352160"/>
            <a:chOff x="7413007" y="2367763"/>
            <a:chExt cx="952754" cy="2352160"/>
          </a:xfrm>
        </p:grpSpPr>
        <p:pic>
          <p:nvPicPr>
            <p:cNvPr id="88" name="Picture 87"/>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7413007" y="2367763"/>
              <a:ext cx="952754" cy="2352160"/>
            </a:xfrm>
            <a:prstGeom prst="rect">
              <a:avLst/>
            </a:prstGeom>
          </p:spPr>
        </p:pic>
        <p:sp>
          <p:nvSpPr>
            <p:cNvPr id="89" name="TextBox 88"/>
            <p:cNvSpPr txBox="1"/>
            <p:nvPr/>
          </p:nvSpPr>
          <p:spPr>
            <a:xfrm>
              <a:off x="7484976" y="3149814"/>
              <a:ext cx="880785" cy="738664"/>
            </a:xfrm>
            <a:prstGeom prst="rect">
              <a:avLst/>
            </a:prstGeom>
            <a:noFill/>
          </p:spPr>
          <p:txBody>
            <a:bodyPr wrap="square" lIns="0" tIns="0" rIns="0" bIns="0" rtlCol="0">
              <a:spAutoFit/>
            </a:bodyPr>
            <a:lstStyle/>
            <a:p>
              <a:pPr algn="ctr"/>
              <a:r>
                <a:rPr lang="en-US" sz="1200" b="1" dirty="0" smtClean="0">
                  <a:solidFill>
                    <a:srgbClr val="3BBEB4"/>
                  </a:solidFill>
                  <a:latin typeface="Segoe UI Light" pitchFamily="34" charset="0"/>
                </a:rPr>
                <a:t>Unified remote </a:t>
              </a:r>
              <a:r>
                <a:rPr lang="en-US" sz="1200" b="1" dirty="0">
                  <a:solidFill>
                    <a:srgbClr val="3BBEB4"/>
                  </a:solidFill>
                  <a:latin typeface="Segoe UI Light" pitchFamily="34" charset="0"/>
                </a:rPr>
                <a:t>a</a:t>
              </a:r>
              <a:r>
                <a:rPr lang="en-US" sz="1200" b="1" dirty="0" smtClean="0">
                  <a:solidFill>
                    <a:srgbClr val="3BBEB4"/>
                  </a:solidFill>
                  <a:latin typeface="Segoe UI Light" pitchFamily="34" charset="0"/>
                </a:rPr>
                <a:t>ccess</a:t>
              </a:r>
            </a:p>
            <a:p>
              <a:pPr algn="ctr"/>
              <a:r>
                <a:rPr lang="en-US" sz="1200" b="1" dirty="0" smtClean="0">
                  <a:solidFill>
                    <a:srgbClr val="3BBEB4"/>
                  </a:solidFill>
                  <a:latin typeface="Segoe UI Light" pitchFamily="34" charset="0"/>
                </a:rPr>
                <a:t>server</a:t>
              </a:r>
            </a:p>
          </p:txBody>
        </p:sp>
      </p:grpSp>
      <p:grpSp>
        <p:nvGrpSpPr>
          <p:cNvPr id="16" name="Group 15"/>
          <p:cNvGrpSpPr/>
          <p:nvPr/>
        </p:nvGrpSpPr>
        <p:grpSpPr>
          <a:xfrm>
            <a:off x="2893013" y="2206873"/>
            <a:ext cx="5977672" cy="3640840"/>
            <a:chOff x="2049888" y="2206873"/>
            <a:chExt cx="5977672" cy="3640840"/>
          </a:xfrm>
        </p:grpSpPr>
        <p:sp>
          <p:nvSpPr>
            <p:cNvPr id="13" name="Right Brace 12"/>
            <p:cNvSpPr/>
            <p:nvPr/>
          </p:nvSpPr>
          <p:spPr>
            <a:xfrm>
              <a:off x="2049888" y="2206873"/>
              <a:ext cx="1260291" cy="3640840"/>
            </a:xfrm>
            <a:prstGeom prst="rightBrac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FF"/>
                </a:solidFill>
              </a:endParaRPr>
            </a:p>
          </p:txBody>
        </p:sp>
        <p:cxnSp>
          <p:nvCxnSpPr>
            <p:cNvPr id="15" name="Straight Arrow Connector 14"/>
            <p:cNvCxnSpPr/>
            <p:nvPr/>
          </p:nvCxnSpPr>
          <p:spPr>
            <a:xfrm>
              <a:off x="3221665" y="4029736"/>
              <a:ext cx="4805895"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bwMode="auto">
          <a:xfrm>
            <a:off x="4797247" y="2105186"/>
            <a:ext cx="6859190" cy="3818445"/>
          </a:xfrm>
          <a:prstGeom prst="rect">
            <a:avLst/>
          </a:prstGeom>
          <a:no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pic>
        <p:nvPicPr>
          <p:cNvPr id="90" name="Picture 8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103597" y="4278804"/>
            <a:ext cx="756642" cy="883747"/>
          </a:xfrm>
          <a:prstGeom prst="rect">
            <a:avLst/>
          </a:prstGeom>
        </p:spPr>
      </p:pic>
      <p:grpSp>
        <p:nvGrpSpPr>
          <p:cNvPr id="44" name="Group 43"/>
          <p:cNvGrpSpPr/>
          <p:nvPr/>
        </p:nvGrpSpPr>
        <p:grpSpPr>
          <a:xfrm>
            <a:off x="2339519" y="4735818"/>
            <a:ext cx="394710" cy="170394"/>
            <a:chOff x="10775516" y="507688"/>
            <a:chExt cx="706531" cy="274311"/>
          </a:xfrm>
        </p:grpSpPr>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4000"/>
                      </a14:imgEffect>
                    </a14:imgLayer>
                  </a14:imgProps>
                </a:ext>
                <a:ext uri="{28A0092B-C50C-407E-A947-70E740481C1C}">
                  <a14:useLocalDpi xmlns:a14="http://schemas.microsoft.com/office/drawing/2010/main"/>
                </a:ext>
              </a:extLst>
            </a:blip>
            <a:stretch>
              <a:fillRect/>
            </a:stretch>
          </p:blipFill>
          <p:spPr>
            <a:xfrm flipH="1">
              <a:off x="10985581" y="539527"/>
              <a:ext cx="383103" cy="210672"/>
            </a:xfrm>
            <a:prstGeom prst="rect">
              <a:avLst/>
            </a:prstGeom>
          </p:spPr>
        </p:pic>
        <p:sp>
          <p:nvSpPr>
            <p:cNvPr id="46" name="Round Same Side Corner Rectangle 45"/>
            <p:cNvSpPr/>
            <p:nvPr/>
          </p:nvSpPr>
          <p:spPr>
            <a:xfrm rot="5400000">
              <a:off x="11057563" y="357516"/>
              <a:ext cx="274311" cy="574656"/>
            </a:xfrm>
            <a:prstGeom prst="round2SameRect">
              <a:avLst>
                <a:gd name="adj1" fmla="val 26135"/>
                <a:gd name="adj2" fmla="val 0"/>
              </a:avLst>
            </a:prstGeom>
            <a:noFill/>
            <a:ln w="22225" cap="flat" cmpd="sng" algn="ctr">
              <a:solidFill>
                <a:srgbClr val="FFFFFF"/>
              </a:solidFill>
              <a:prstDash val="solid"/>
            </a:ln>
            <a:effectLst/>
          </p:spPr>
          <p:txBody>
            <a:bodyPr rtlCol="0" anchor="ctr"/>
            <a:lstStyle/>
            <a:p>
              <a:pPr algn="ctr" defTabSz="914400">
                <a:defRPr/>
              </a:pPr>
              <a:endParaRPr lang="en-US" sz="1700" kern="0">
                <a:solidFill>
                  <a:srgbClr val="FFFFFF"/>
                </a:solidFill>
                <a:ea typeface="Segoe UI" pitchFamily="34" charset="0"/>
                <a:cs typeface="Segoe UI" pitchFamily="34" charset="0"/>
              </a:endParaRPr>
            </a:p>
          </p:txBody>
        </p:sp>
        <p:sp>
          <p:nvSpPr>
            <p:cNvPr id="47" name="Rectangle 46"/>
            <p:cNvSpPr/>
            <p:nvPr/>
          </p:nvSpPr>
          <p:spPr>
            <a:xfrm>
              <a:off x="10775516" y="558527"/>
              <a:ext cx="131889" cy="172681"/>
            </a:xfrm>
            <a:prstGeom prst="rect">
              <a:avLst/>
            </a:prstGeom>
            <a:noFill/>
            <a:ln w="22225" cap="flat" cmpd="sng" algn="ctr">
              <a:solidFill>
                <a:srgbClr val="FFFFFF"/>
              </a:solidFill>
              <a:prstDash val="solid"/>
            </a:ln>
            <a:effectLst/>
          </p:spPr>
          <p:txBody>
            <a:bodyPr rtlCol="0" anchor="ctr"/>
            <a:lstStyle/>
            <a:p>
              <a:pPr algn="ctr" defTabSz="914400">
                <a:defRPr/>
              </a:pPr>
              <a:endParaRPr lang="en-US" sz="1700" kern="0">
                <a:solidFill>
                  <a:srgbClr val="FFFFFF"/>
                </a:solidFill>
                <a:ea typeface="Segoe UI" pitchFamily="34" charset="0"/>
                <a:cs typeface="Segoe UI" pitchFamily="34" charset="0"/>
              </a:endParaRPr>
            </a:p>
          </p:txBody>
        </p:sp>
      </p:grpSp>
      <p:sp>
        <p:nvSpPr>
          <p:cNvPr id="48" name="TextBox 47"/>
          <p:cNvSpPr txBox="1"/>
          <p:nvPr/>
        </p:nvSpPr>
        <p:spPr>
          <a:xfrm>
            <a:off x="3200292" y="4602646"/>
            <a:ext cx="1618730" cy="246221"/>
          </a:xfrm>
          <a:prstGeom prst="rect">
            <a:avLst/>
          </a:prstGeom>
          <a:noFill/>
        </p:spPr>
        <p:txBody>
          <a:bodyPr wrap="square" lIns="0" tIns="0" rIns="0" bIns="0" rtlCol="0">
            <a:spAutoFit/>
          </a:bodyPr>
          <a:lstStyle/>
          <a:p>
            <a:r>
              <a:rPr lang="en-US" sz="1600" dirty="0" smtClean="0">
                <a:gradFill>
                  <a:gsLst>
                    <a:gs pos="0">
                      <a:srgbClr val="FFFFFF"/>
                    </a:gs>
                    <a:gs pos="86000">
                      <a:srgbClr val="FFFFFF"/>
                    </a:gs>
                  </a:gsLst>
                  <a:lin ang="5400000" scaled="0"/>
                </a:gradFill>
                <a:latin typeface="Segoe UI Light" pitchFamily="34" charset="0"/>
              </a:rPr>
              <a:t>RDS / VDI</a:t>
            </a:r>
          </a:p>
        </p:txBody>
      </p:sp>
      <p:grpSp>
        <p:nvGrpSpPr>
          <p:cNvPr id="2" name="Group 1"/>
          <p:cNvGrpSpPr/>
          <p:nvPr/>
        </p:nvGrpSpPr>
        <p:grpSpPr>
          <a:xfrm>
            <a:off x="8048717" y="4476925"/>
            <a:ext cx="1618730" cy="1295982"/>
            <a:chOff x="8203092" y="4631300"/>
            <a:chExt cx="1618730" cy="1295982"/>
          </a:xfrm>
        </p:grpSpPr>
        <p:pic>
          <p:nvPicPr>
            <p:cNvPr id="57" name="Picture 56"/>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8759611" y="4631300"/>
              <a:ext cx="452689" cy="775790"/>
            </a:xfrm>
            <a:prstGeom prst="rect">
              <a:avLst/>
            </a:prstGeom>
          </p:spPr>
        </p:pic>
        <p:sp>
          <p:nvSpPr>
            <p:cNvPr id="58" name="TextBox 57"/>
            <p:cNvSpPr txBox="1"/>
            <p:nvPr/>
          </p:nvSpPr>
          <p:spPr>
            <a:xfrm>
              <a:off x="8203092" y="5434839"/>
              <a:ext cx="1618730" cy="492443"/>
            </a:xfrm>
            <a:prstGeom prst="rect">
              <a:avLst/>
            </a:prstGeom>
            <a:noFill/>
          </p:spPr>
          <p:txBody>
            <a:bodyPr wrap="square" lIns="0" tIns="0" rIns="0" bIns="0" rtlCol="0">
              <a:spAutoFit/>
            </a:bodyPr>
            <a:lstStyle/>
            <a:p>
              <a:pPr algn="ctr"/>
              <a:r>
                <a:rPr lang="en-US" sz="1600" dirty="0" smtClean="0">
                  <a:gradFill>
                    <a:gsLst>
                      <a:gs pos="0">
                        <a:srgbClr val="FFFFFF"/>
                      </a:gs>
                      <a:gs pos="86000">
                        <a:srgbClr val="FFFFFF"/>
                      </a:gs>
                    </a:gsLst>
                    <a:lin ang="5400000" scaled="0"/>
                  </a:gradFill>
                  <a:latin typeface="Segoe UI Light" pitchFamily="34" charset="0"/>
                </a:rPr>
                <a:t>Remote Desktop </a:t>
              </a:r>
            </a:p>
            <a:p>
              <a:pPr algn="ctr"/>
              <a:r>
                <a:rPr lang="en-US" sz="1600" dirty="0" smtClean="0">
                  <a:gradFill>
                    <a:gsLst>
                      <a:gs pos="0">
                        <a:srgbClr val="FFFFFF"/>
                      </a:gs>
                      <a:gs pos="86000">
                        <a:srgbClr val="FFFFFF"/>
                      </a:gs>
                    </a:gsLst>
                    <a:lin ang="5400000" scaled="0"/>
                  </a:gradFill>
                  <a:latin typeface="Segoe UI Light" pitchFamily="34" charset="0"/>
                </a:rPr>
                <a:t>Gateway</a:t>
              </a:r>
            </a:p>
          </p:txBody>
        </p:sp>
      </p:grpSp>
      <p:grpSp>
        <p:nvGrpSpPr>
          <p:cNvPr id="7" name="Group 6"/>
          <p:cNvGrpSpPr/>
          <p:nvPr/>
        </p:nvGrpSpPr>
        <p:grpSpPr>
          <a:xfrm>
            <a:off x="2179340" y="2105187"/>
            <a:ext cx="728990" cy="3980582"/>
            <a:chOff x="2179340" y="2105187"/>
            <a:chExt cx="728990" cy="3980582"/>
          </a:xfrm>
        </p:grpSpPr>
        <p:grpSp>
          <p:nvGrpSpPr>
            <p:cNvPr id="12" name="Group 11"/>
            <p:cNvGrpSpPr/>
            <p:nvPr/>
          </p:nvGrpSpPr>
          <p:grpSpPr>
            <a:xfrm>
              <a:off x="2179340" y="2105187"/>
              <a:ext cx="718302" cy="3084924"/>
              <a:chOff x="1336215" y="2105187"/>
              <a:chExt cx="718302" cy="3084924"/>
            </a:xfrm>
          </p:grpSpPr>
          <p:grpSp>
            <p:nvGrpSpPr>
              <p:cNvPr id="68" name="Group 67"/>
              <p:cNvGrpSpPr/>
              <p:nvPr/>
            </p:nvGrpSpPr>
            <p:grpSpPr>
              <a:xfrm>
                <a:off x="1340844" y="3711294"/>
                <a:ext cx="713673" cy="564421"/>
                <a:chOff x="2568477" y="2749217"/>
                <a:chExt cx="1348516" cy="790018"/>
              </a:xfrm>
            </p:grpSpPr>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8477" y="2749217"/>
                  <a:ext cx="1348516" cy="790018"/>
                </a:xfrm>
                <a:prstGeom prst="rect">
                  <a:avLst/>
                </a:prstGeom>
              </p:spPr>
            </p:pic>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9824" y="2887248"/>
                  <a:ext cx="382606" cy="258153"/>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112" y="2918522"/>
                  <a:ext cx="246339" cy="226871"/>
                </a:xfrm>
                <a:prstGeom prst="rect">
                  <a:avLst/>
                </a:prstGeom>
              </p:spPr>
            </p:pic>
          </p:grpSp>
          <p:grpSp>
            <p:nvGrpSpPr>
              <p:cNvPr id="80" name="Group 79"/>
              <p:cNvGrpSpPr/>
              <p:nvPr/>
            </p:nvGrpSpPr>
            <p:grpSpPr>
              <a:xfrm>
                <a:off x="1456153" y="2105187"/>
                <a:ext cx="460135" cy="575090"/>
                <a:chOff x="3276600" y="4997999"/>
                <a:chExt cx="777219" cy="891224"/>
              </a:xfrm>
            </p:grpSpPr>
            <p:sp>
              <p:nvSpPr>
                <p:cNvPr id="81" name="Rounded Rectangle 48"/>
                <p:cNvSpPr/>
                <p:nvPr/>
              </p:nvSpPr>
              <p:spPr>
                <a:xfrm>
                  <a:off x="3276600" y="4997999"/>
                  <a:ext cx="777219" cy="891224"/>
                </a:xfrm>
                <a:custGeom>
                  <a:avLst/>
                  <a:gdLst/>
                  <a:ahLst/>
                  <a:cxnLst/>
                  <a:rect l="l" t="t" r="r" b="b"/>
                  <a:pathLst>
                    <a:path w="736600" h="929111">
                      <a:moveTo>
                        <a:pt x="163799" y="872703"/>
                      </a:moveTo>
                      <a:lnTo>
                        <a:pt x="163799" y="907053"/>
                      </a:lnTo>
                      <a:lnTo>
                        <a:pt x="198149" y="907053"/>
                      </a:lnTo>
                      <a:lnTo>
                        <a:pt x="198149" y="872703"/>
                      </a:lnTo>
                      <a:close/>
                      <a:moveTo>
                        <a:pt x="103474" y="872703"/>
                      </a:moveTo>
                      <a:lnTo>
                        <a:pt x="103474" y="907053"/>
                      </a:lnTo>
                      <a:lnTo>
                        <a:pt x="137824" y="907053"/>
                      </a:lnTo>
                      <a:lnTo>
                        <a:pt x="137824" y="872703"/>
                      </a:lnTo>
                      <a:close/>
                      <a:moveTo>
                        <a:pt x="85808" y="64817"/>
                      </a:moveTo>
                      <a:cubicBezTo>
                        <a:pt x="69794" y="64817"/>
                        <a:pt x="56812" y="79948"/>
                        <a:pt x="56812" y="98612"/>
                      </a:cubicBezTo>
                      <a:lnTo>
                        <a:pt x="56812" y="819588"/>
                      </a:lnTo>
                      <a:cubicBezTo>
                        <a:pt x="56812" y="838252"/>
                        <a:pt x="69794" y="853383"/>
                        <a:pt x="85808" y="853383"/>
                      </a:cubicBezTo>
                      <a:lnTo>
                        <a:pt x="652992" y="853383"/>
                      </a:lnTo>
                      <a:cubicBezTo>
                        <a:pt x="669005" y="853383"/>
                        <a:pt x="681988" y="838252"/>
                        <a:pt x="681988" y="819588"/>
                      </a:cubicBezTo>
                      <a:lnTo>
                        <a:pt x="681988" y="98612"/>
                      </a:lnTo>
                      <a:cubicBezTo>
                        <a:pt x="681988" y="79948"/>
                        <a:pt x="669005" y="64817"/>
                        <a:pt x="652992" y="64817"/>
                      </a:cubicBezTo>
                      <a:close/>
                      <a:moveTo>
                        <a:pt x="34164" y="0"/>
                      </a:moveTo>
                      <a:lnTo>
                        <a:pt x="702437" y="0"/>
                      </a:lnTo>
                      <a:cubicBezTo>
                        <a:pt x="721305" y="0"/>
                        <a:pt x="736600" y="17827"/>
                        <a:pt x="736600" y="39818"/>
                      </a:cubicBezTo>
                      <a:lnTo>
                        <a:pt x="736600" y="889293"/>
                      </a:lnTo>
                      <a:cubicBezTo>
                        <a:pt x="736600" y="911284"/>
                        <a:pt x="721305" y="929111"/>
                        <a:pt x="702437" y="929111"/>
                      </a:cubicBezTo>
                      <a:lnTo>
                        <a:pt x="34164" y="929111"/>
                      </a:lnTo>
                      <a:cubicBezTo>
                        <a:pt x="15296" y="929111"/>
                        <a:pt x="0" y="911284"/>
                        <a:pt x="0" y="889293"/>
                      </a:cubicBezTo>
                      <a:lnTo>
                        <a:pt x="0" y="39818"/>
                      </a:lnTo>
                      <a:cubicBezTo>
                        <a:pt x="0" y="17827"/>
                        <a:pt x="15296" y="0"/>
                        <a:pt x="34164"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8476" y="5155583"/>
                  <a:ext cx="425043" cy="331883"/>
                </a:xfrm>
                <a:prstGeom prst="rect">
                  <a:avLst/>
                </a:prstGeom>
              </p:spPr>
            </p:pic>
            <p:pic>
              <p:nvPicPr>
                <p:cNvPr id="83" name="Picture 8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67660" y="5530660"/>
                  <a:ext cx="186915" cy="199212"/>
                </a:xfrm>
                <a:prstGeom prst="rect">
                  <a:avLst/>
                </a:prstGeom>
              </p:spPr>
            </p:pic>
            <p:sp>
              <p:nvSpPr>
                <p:cNvPr id="84" name="Rounded Rectangular Callout 83"/>
                <p:cNvSpPr/>
                <p:nvPr/>
              </p:nvSpPr>
              <p:spPr>
                <a:xfrm>
                  <a:off x="3698874" y="5573089"/>
                  <a:ext cx="175744"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grpSp>
          <p:pic>
            <p:nvPicPr>
              <p:cNvPr id="85" name="Picture 8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6215" y="2930552"/>
                <a:ext cx="713673" cy="564421"/>
              </a:xfrm>
              <a:prstGeom prst="rect">
                <a:avLst/>
              </a:prstGeom>
            </p:spPr>
          </p:pic>
          <p:sp>
            <p:nvSpPr>
              <p:cNvPr id="86" name="Freeform 79"/>
              <p:cNvSpPr>
                <a:spLocks noEditPoints="1"/>
              </p:cNvSpPr>
              <p:nvPr/>
            </p:nvSpPr>
            <p:spPr bwMode="auto">
              <a:xfrm>
                <a:off x="1372643" y="4592746"/>
                <a:ext cx="649975" cy="597365"/>
              </a:xfrm>
              <a:custGeom>
                <a:avLst/>
                <a:gdLst>
                  <a:gd name="T0" fmla="*/ 406 w 413"/>
                  <a:gd name="T1" fmla="*/ 0 h 380"/>
                  <a:gd name="T2" fmla="*/ 7 w 413"/>
                  <a:gd name="T3" fmla="*/ 0 h 380"/>
                  <a:gd name="T4" fmla="*/ 0 w 413"/>
                  <a:gd name="T5" fmla="*/ 7 h 380"/>
                  <a:gd name="T6" fmla="*/ 0 w 413"/>
                  <a:gd name="T7" fmla="*/ 273 h 380"/>
                  <a:gd name="T8" fmla="*/ 7 w 413"/>
                  <a:gd name="T9" fmla="*/ 281 h 380"/>
                  <a:gd name="T10" fmla="*/ 133 w 413"/>
                  <a:gd name="T11" fmla="*/ 281 h 380"/>
                  <a:gd name="T12" fmla="*/ 133 w 413"/>
                  <a:gd name="T13" fmla="*/ 332 h 380"/>
                  <a:gd name="T14" fmla="*/ 73 w 413"/>
                  <a:gd name="T15" fmla="*/ 332 h 380"/>
                  <a:gd name="T16" fmla="*/ 65 w 413"/>
                  <a:gd name="T17" fmla="*/ 340 h 380"/>
                  <a:gd name="T18" fmla="*/ 65 w 413"/>
                  <a:gd name="T19" fmla="*/ 373 h 380"/>
                  <a:gd name="T20" fmla="*/ 73 w 413"/>
                  <a:gd name="T21" fmla="*/ 380 h 380"/>
                  <a:gd name="T22" fmla="*/ 339 w 413"/>
                  <a:gd name="T23" fmla="*/ 380 h 380"/>
                  <a:gd name="T24" fmla="*/ 346 w 413"/>
                  <a:gd name="T25" fmla="*/ 373 h 380"/>
                  <a:gd name="T26" fmla="*/ 346 w 413"/>
                  <a:gd name="T27" fmla="*/ 340 h 380"/>
                  <a:gd name="T28" fmla="*/ 339 w 413"/>
                  <a:gd name="T29" fmla="*/ 332 h 380"/>
                  <a:gd name="T30" fmla="*/ 280 w 413"/>
                  <a:gd name="T31" fmla="*/ 332 h 380"/>
                  <a:gd name="T32" fmla="*/ 280 w 413"/>
                  <a:gd name="T33" fmla="*/ 281 h 380"/>
                  <a:gd name="T34" fmla="*/ 406 w 413"/>
                  <a:gd name="T35" fmla="*/ 281 h 380"/>
                  <a:gd name="T36" fmla="*/ 413 w 413"/>
                  <a:gd name="T37" fmla="*/ 273 h 380"/>
                  <a:gd name="T38" fmla="*/ 413 w 413"/>
                  <a:gd name="T39" fmla="*/ 7 h 380"/>
                  <a:gd name="T40" fmla="*/ 406 w 413"/>
                  <a:gd name="T41" fmla="*/ 0 h 380"/>
                  <a:gd name="T42" fmla="*/ 331 w 413"/>
                  <a:gd name="T43" fmla="*/ 366 h 380"/>
                  <a:gd name="T44" fmla="*/ 80 w 413"/>
                  <a:gd name="T45" fmla="*/ 366 h 380"/>
                  <a:gd name="T46" fmla="*/ 80 w 413"/>
                  <a:gd name="T47" fmla="*/ 347 h 380"/>
                  <a:gd name="T48" fmla="*/ 331 w 413"/>
                  <a:gd name="T49" fmla="*/ 347 h 380"/>
                  <a:gd name="T50" fmla="*/ 331 w 413"/>
                  <a:gd name="T51" fmla="*/ 366 h 380"/>
                  <a:gd name="T52" fmla="*/ 266 w 413"/>
                  <a:gd name="T53" fmla="*/ 332 h 380"/>
                  <a:gd name="T54" fmla="*/ 148 w 413"/>
                  <a:gd name="T55" fmla="*/ 332 h 380"/>
                  <a:gd name="T56" fmla="*/ 148 w 413"/>
                  <a:gd name="T57" fmla="*/ 281 h 380"/>
                  <a:gd name="T58" fmla="*/ 266 w 413"/>
                  <a:gd name="T59" fmla="*/ 281 h 380"/>
                  <a:gd name="T60" fmla="*/ 266 w 413"/>
                  <a:gd name="T61" fmla="*/ 332 h 380"/>
                  <a:gd name="T62" fmla="*/ 399 w 413"/>
                  <a:gd name="T63" fmla="*/ 266 h 380"/>
                  <a:gd name="T64" fmla="*/ 15 w 413"/>
                  <a:gd name="T65" fmla="*/ 266 h 380"/>
                  <a:gd name="T66" fmla="*/ 15 w 413"/>
                  <a:gd name="T67" fmla="*/ 15 h 380"/>
                  <a:gd name="T68" fmla="*/ 399 w 413"/>
                  <a:gd name="T69" fmla="*/ 15 h 380"/>
                  <a:gd name="T70" fmla="*/ 399 w 413"/>
                  <a:gd name="T71" fmla="*/ 266 h 380"/>
                  <a:gd name="T72" fmla="*/ 40 w 413"/>
                  <a:gd name="T73" fmla="*/ 247 h 380"/>
                  <a:gd name="T74" fmla="*/ 373 w 413"/>
                  <a:gd name="T75" fmla="*/ 247 h 380"/>
                  <a:gd name="T76" fmla="*/ 381 w 413"/>
                  <a:gd name="T77" fmla="*/ 240 h 380"/>
                  <a:gd name="T78" fmla="*/ 381 w 413"/>
                  <a:gd name="T79" fmla="*/ 41 h 380"/>
                  <a:gd name="T80" fmla="*/ 373 w 413"/>
                  <a:gd name="T81" fmla="*/ 33 h 380"/>
                  <a:gd name="T82" fmla="*/ 40 w 413"/>
                  <a:gd name="T83" fmla="*/ 33 h 380"/>
                  <a:gd name="T84" fmla="*/ 33 w 413"/>
                  <a:gd name="T85" fmla="*/ 41 h 380"/>
                  <a:gd name="T86" fmla="*/ 33 w 413"/>
                  <a:gd name="T87" fmla="*/ 240 h 380"/>
                  <a:gd name="T88" fmla="*/ 40 w 413"/>
                  <a:gd name="T89" fmla="*/ 247 h 380"/>
                  <a:gd name="T90" fmla="*/ 47 w 413"/>
                  <a:gd name="T91" fmla="*/ 48 h 380"/>
                  <a:gd name="T92" fmla="*/ 366 w 413"/>
                  <a:gd name="T93" fmla="*/ 48 h 380"/>
                  <a:gd name="T94" fmla="*/ 366 w 413"/>
                  <a:gd name="T95" fmla="*/ 233 h 380"/>
                  <a:gd name="T96" fmla="*/ 47 w 413"/>
                  <a:gd name="T97" fmla="*/ 233 h 380"/>
                  <a:gd name="T98" fmla="*/ 47 w 413"/>
                  <a:gd name="T99" fmla="*/ 4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3" h="380">
                    <a:moveTo>
                      <a:pt x="406" y="0"/>
                    </a:moveTo>
                    <a:cubicBezTo>
                      <a:pt x="7" y="0"/>
                      <a:pt x="7" y="0"/>
                      <a:pt x="7" y="0"/>
                    </a:cubicBezTo>
                    <a:cubicBezTo>
                      <a:pt x="3" y="0"/>
                      <a:pt x="0" y="3"/>
                      <a:pt x="0" y="7"/>
                    </a:cubicBezTo>
                    <a:cubicBezTo>
                      <a:pt x="0" y="273"/>
                      <a:pt x="0" y="273"/>
                      <a:pt x="0" y="273"/>
                    </a:cubicBezTo>
                    <a:cubicBezTo>
                      <a:pt x="0" y="277"/>
                      <a:pt x="3" y="281"/>
                      <a:pt x="7" y="281"/>
                    </a:cubicBezTo>
                    <a:cubicBezTo>
                      <a:pt x="133" y="281"/>
                      <a:pt x="133" y="281"/>
                      <a:pt x="133" y="281"/>
                    </a:cubicBezTo>
                    <a:cubicBezTo>
                      <a:pt x="133" y="332"/>
                      <a:pt x="133" y="332"/>
                      <a:pt x="133" y="332"/>
                    </a:cubicBezTo>
                    <a:cubicBezTo>
                      <a:pt x="73" y="332"/>
                      <a:pt x="73" y="332"/>
                      <a:pt x="73" y="332"/>
                    </a:cubicBezTo>
                    <a:cubicBezTo>
                      <a:pt x="69" y="332"/>
                      <a:pt x="65" y="336"/>
                      <a:pt x="65" y="340"/>
                    </a:cubicBezTo>
                    <a:cubicBezTo>
                      <a:pt x="65" y="373"/>
                      <a:pt x="65" y="373"/>
                      <a:pt x="65" y="373"/>
                    </a:cubicBezTo>
                    <a:cubicBezTo>
                      <a:pt x="65" y="377"/>
                      <a:pt x="69" y="380"/>
                      <a:pt x="73" y="380"/>
                    </a:cubicBezTo>
                    <a:cubicBezTo>
                      <a:pt x="339" y="380"/>
                      <a:pt x="339" y="380"/>
                      <a:pt x="339" y="380"/>
                    </a:cubicBezTo>
                    <a:cubicBezTo>
                      <a:pt x="343" y="380"/>
                      <a:pt x="346" y="377"/>
                      <a:pt x="346" y="373"/>
                    </a:cubicBezTo>
                    <a:cubicBezTo>
                      <a:pt x="346" y="340"/>
                      <a:pt x="346" y="340"/>
                      <a:pt x="346" y="340"/>
                    </a:cubicBezTo>
                    <a:cubicBezTo>
                      <a:pt x="346" y="336"/>
                      <a:pt x="343" y="332"/>
                      <a:pt x="339" y="332"/>
                    </a:cubicBezTo>
                    <a:cubicBezTo>
                      <a:pt x="280" y="332"/>
                      <a:pt x="280" y="332"/>
                      <a:pt x="280" y="332"/>
                    </a:cubicBezTo>
                    <a:cubicBezTo>
                      <a:pt x="280" y="281"/>
                      <a:pt x="280" y="281"/>
                      <a:pt x="280" y="281"/>
                    </a:cubicBezTo>
                    <a:cubicBezTo>
                      <a:pt x="406" y="281"/>
                      <a:pt x="406" y="281"/>
                      <a:pt x="406" y="281"/>
                    </a:cubicBezTo>
                    <a:cubicBezTo>
                      <a:pt x="410" y="281"/>
                      <a:pt x="413" y="277"/>
                      <a:pt x="413" y="273"/>
                    </a:cubicBezTo>
                    <a:cubicBezTo>
                      <a:pt x="413" y="7"/>
                      <a:pt x="413" y="7"/>
                      <a:pt x="413" y="7"/>
                    </a:cubicBezTo>
                    <a:cubicBezTo>
                      <a:pt x="413" y="3"/>
                      <a:pt x="410" y="0"/>
                      <a:pt x="406" y="0"/>
                    </a:cubicBezTo>
                    <a:close/>
                    <a:moveTo>
                      <a:pt x="331" y="366"/>
                    </a:moveTo>
                    <a:cubicBezTo>
                      <a:pt x="80" y="366"/>
                      <a:pt x="80" y="366"/>
                      <a:pt x="80" y="366"/>
                    </a:cubicBezTo>
                    <a:cubicBezTo>
                      <a:pt x="80" y="347"/>
                      <a:pt x="80" y="347"/>
                      <a:pt x="80" y="347"/>
                    </a:cubicBezTo>
                    <a:cubicBezTo>
                      <a:pt x="331" y="347"/>
                      <a:pt x="331" y="347"/>
                      <a:pt x="331" y="347"/>
                    </a:cubicBezTo>
                    <a:lnTo>
                      <a:pt x="331" y="366"/>
                    </a:lnTo>
                    <a:close/>
                    <a:moveTo>
                      <a:pt x="266" y="332"/>
                    </a:moveTo>
                    <a:cubicBezTo>
                      <a:pt x="148" y="332"/>
                      <a:pt x="148" y="332"/>
                      <a:pt x="148" y="332"/>
                    </a:cubicBezTo>
                    <a:cubicBezTo>
                      <a:pt x="148" y="281"/>
                      <a:pt x="148" y="281"/>
                      <a:pt x="148" y="281"/>
                    </a:cubicBezTo>
                    <a:cubicBezTo>
                      <a:pt x="266" y="281"/>
                      <a:pt x="266" y="281"/>
                      <a:pt x="266" y="281"/>
                    </a:cubicBezTo>
                    <a:lnTo>
                      <a:pt x="266" y="332"/>
                    </a:lnTo>
                    <a:close/>
                    <a:moveTo>
                      <a:pt x="399" y="266"/>
                    </a:moveTo>
                    <a:cubicBezTo>
                      <a:pt x="15" y="266"/>
                      <a:pt x="15" y="266"/>
                      <a:pt x="15" y="266"/>
                    </a:cubicBezTo>
                    <a:cubicBezTo>
                      <a:pt x="15" y="15"/>
                      <a:pt x="15" y="15"/>
                      <a:pt x="15" y="15"/>
                    </a:cubicBezTo>
                    <a:cubicBezTo>
                      <a:pt x="399" y="15"/>
                      <a:pt x="399" y="15"/>
                      <a:pt x="399" y="15"/>
                    </a:cubicBezTo>
                    <a:lnTo>
                      <a:pt x="399" y="266"/>
                    </a:lnTo>
                    <a:close/>
                    <a:moveTo>
                      <a:pt x="40" y="247"/>
                    </a:moveTo>
                    <a:cubicBezTo>
                      <a:pt x="373" y="247"/>
                      <a:pt x="373" y="247"/>
                      <a:pt x="373" y="247"/>
                    </a:cubicBezTo>
                    <a:cubicBezTo>
                      <a:pt x="377" y="247"/>
                      <a:pt x="381" y="244"/>
                      <a:pt x="381" y="240"/>
                    </a:cubicBezTo>
                    <a:cubicBezTo>
                      <a:pt x="381" y="41"/>
                      <a:pt x="381" y="41"/>
                      <a:pt x="381" y="41"/>
                    </a:cubicBezTo>
                    <a:cubicBezTo>
                      <a:pt x="381" y="37"/>
                      <a:pt x="377" y="33"/>
                      <a:pt x="373" y="33"/>
                    </a:cubicBezTo>
                    <a:cubicBezTo>
                      <a:pt x="40" y="33"/>
                      <a:pt x="40" y="33"/>
                      <a:pt x="40" y="33"/>
                    </a:cubicBezTo>
                    <a:cubicBezTo>
                      <a:pt x="36" y="33"/>
                      <a:pt x="33" y="37"/>
                      <a:pt x="33" y="41"/>
                    </a:cubicBezTo>
                    <a:cubicBezTo>
                      <a:pt x="33" y="240"/>
                      <a:pt x="33" y="240"/>
                      <a:pt x="33" y="240"/>
                    </a:cubicBezTo>
                    <a:cubicBezTo>
                      <a:pt x="33" y="244"/>
                      <a:pt x="36" y="247"/>
                      <a:pt x="40" y="247"/>
                    </a:cubicBezTo>
                    <a:close/>
                    <a:moveTo>
                      <a:pt x="47" y="48"/>
                    </a:moveTo>
                    <a:cubicBezTo>
                      <a:pt x="366" y="48"/>
                      <a:pt x="366" y="48"/>
                      <a:pt x="366" y="48"/>
                    </a:cubicBezTo>
                    <a:cubicBezTo>
                      <a:pt x="366" y="233"/>
                      <a:pt x="366" y="233"/>
                      <a:pt x="366" y="233"/>
                    </a:cubicBezTo>
                    <a:cubicBezTo>
                      <a:pt x="47" y="233"/>
                      <a:pt x="47" y="233"/>
                      <a:pt x="47" y="233"/>
                    </a:cubicBezTo>
                    <a:lnTo>
                      <a:pt x="47"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59" name="Picture 4" descr="\\MAGNUM\Projects\Microsoft\Cloud Power FY12\Design\ICONS_PNG\Smart_phone.png"/>
            <p:cNvPicPr>
              <a:picLocks noChangeAspect="1" noChangeArrowheads="1"/>
            </p:cNvPicPr>
            <p:nvPr/>
          </p:nvPicPr>
          <p:blipFill>
            <a:blip r:embed="rId12" cstate="print">
              <a:lum bright="100000"/>
            </a:blip>
            <a:srcRect/>
            <a:stretch>
              <a:fillRect/>
            </a:stretch>
          </p:blipFill>
          <p:spPr bwMode="auto">
            <a:xfrm>
              <a:off x="2192146" y="5369585"/>
              <a:ext cx="716184" cy="716184"/>
            </a:xfrm>
            <a:prstGeom prst="rect">
              <a:avLst/>
            </a:prstGeom>
            <a:noFill/>
          </p:spPr>
        </p:pic>
      </p:grpSp>
    </p:spTree>
    <p:extLst>
      <p:ext uri="{BB962C8B-B14F-4D97-AF65-F5344CB8AC3E}">
        <p14:creationId xmlns:p14="http://schemas.microsoft.com/office/powerpoint/2010/main" val="1057849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4445E-6 1.48148E-6 L 0.42575 0.00046 " pathEditMode="relative" rAng="0" ptsTypes="AA">
                                      <p:cBhvr>
                                        <p:cTn id="6" dur="2000" fill="hold"/>
                                        <p:tgtEl>
                                          <p:spTgt spid="4"/>
                                        </p:tgtEl>
                                        <p:attrNameLst>
                                          <p:attrName>ppt_x</p:attrName>
                                          <p:attrName>ppt_y</p:attrName>
                                        </p:attrNameLst>
                                      </p:cBhvr>
                                      <p:rCtr x="21287" y="23"/>
                                    </p:animMotion>
                                  </p:childTnLst>
                                </p:cTn>
                              </p:par>
                              <p:par>
                                <p:cTn id="7" presetID="42" presetClass="path" presetSubtype="0" accel="50000" decel="50000" fill="hold" grpId="0" nodeType="withEffect">
                                  <p:stCondLst>
                                    <p:cond delay="0"/>
                                  </p:stCondLst>
                                  <p:childTnLst>
                                    <p:animMotion origin="layout" path="M -3.7785E-6 -3.84829E-6 L 0.12561 -0.00115 " pathEditMode="relative" rAng="0" ptsTypes="AA">
                                      <p:cBhvr>
                                        <p:cTn id="8" dur="2000" fill="hold"/>
                                        <p:tgtEl>
                                          <p:spTgt spid="67"/>
                                        </p:tgtEl>
                                        <p:attrNameLst>
                                          <p:attrName>ppt_x</p:attrName>
                                          <p:attrName>ppt_y</p:attrName>
                                        </p:attrNameLst>
                                      </p:cBhvr>
                                      <p:rCtr x="6280" y="-69"/>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48"/>
                                        </p:tgtEl>
                                      </p:cBhvr>
                                    </p:animEffect>
                                    <p:set>
                                      <p:cBhvr>
                                        <p:cTn id="62" dur="1" fill="hold">
                                          <p:stCondLst>
                                            <p:cond delay="499"/>
                                          </p:stCondLst>
                                        </p:cTn>
                                        <p:tgtEl>
                                          <p:spTgt spid="4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51"/>
                                        </p:tgtEl>
                                      </p:cBhvr>
                                    </p:animEffect>
                                    <p:set>
                                      <p:cBhvr>
                                        <p:cTn id="82" dur="1" fill="hold">
                                          <p:stCondLst>
                                            <p:cond delay="499"/>
                                          </p:stCondLst>
                                        </p:cTn>
                                        <p:tgtEl>
                                          <p:spTgt spid="5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53"/>
                                        </p:tgtEl>
                                      </p:cBhvr>
                                    </p:animEffect>
                                    <p:set>
                                      <p:cBhvr>
                                        <p:cTn id="88" dur="1" fill="hold">
                                          <p:stCondLst>
                                            <p:cond delay="499"/>
                                          </p:stCondLst>
                                        </p:cTn>
                                        <p:tgtEl>
                                          <p:spTgt spid="5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49"/>
                                        </p:tgtEl>
                                      </p:cBhvr>
                                    </p:animEffect>
                                    <p:set>
                                      <p:cBhvr>
                                        <p:cTn id="94" dur="1" fill="hold">
                                          <p:stCondLst>
                                            <p:cond delay="499"/>
                                          </p:stCondLst>
                                        </p:cTn>
                                        <p:tgtEl>
                                          <p:spTgt spid="4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0"/>
                                        </p:tgtEl>
                                      </p:cBhvr>
                                    </p:animEffect>
                                    <p:set>
                                      <p:cBhvr>
                                        <p:cTn id="97" dur="1" fill="hold">
                                          <p:stCondLst>
                                            <p:cond delay="499"/>
                                          </p:stCondLst>
                                        </p:cTn>
                                        <p:tgtEl>
                                          <p:spTgt spid="5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55"/>
                                        </p:tgtEl>
                                      </p:cBhvr>
                                    </p:animEffect>
                                    <p:set>
                                      <p:cBhvr>
                                        <p:cTn id="100" dur="1" fill="hold">
                                          <p:stCondLst>
                                            <p:cond delay="499"/>
                                          </p:stCondLst>
                                        </p:cTn>
                                        <p:tgtEl>
                                          <p:spTgt spid="5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4"/>
                                        </p:tgtEl>
                                      </p:cBhvr>
                                    </p:animEffect>
                                    <p:set>
                                      <p:cBhvr>
                                        <p:cTn id="103" dur="1" fill="hold">
                                          <p:stCondLst>
                                            <p:cond delay="499"/>
                                          </p:stCondLst>
                                        </p:cTn>
                                        <p:tgtEl>
                                          <p:spTgt spid="54"/>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1"/>
                                        </p:tgtEl>
                                      </p:cBhvr>
                                    </p:animEffect>
                                    <p:set>
                                      <p:cBhvr>
                                        <p:cTn id="106" dur="1" fill="hold">
                                          <p:stCondLst>
                                            <p:cond delay="499"/>
                                          </p:stCondLst>
                                        </p:cTn>
                                        <p:tgtEl>
                                          <p:spTgt spid="61"/>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56"/>
                                        </p:tgtEl>
                                      </p:cBhvr>
                                    </p:animEffect>
                                    <p:set>
                                      <p:cBhvr>
                                        <p:cTn id="109" dur="1" fill="hold">
                                          <p:stCondLst>
                                            <p:cond delay="499"/>
                                          </p:stCondLst>
                                        </p:cTn>
                                        <p:tgtEl>
                                          <p:spTgt spid="56"/>
                                        </p:tgtEl>
                                        <p:attrNameLst>
                                          <p:attrName>style.visibility</p:attrName>
                                        </p:attrNameLst>
                                      </p:cBhvr>
                                      <p:to>
                                        <p:strVal val="hidden"/>
                                      </p:to>
                                    </p:set>
                                  </p:childTnLst>
                                </p:cTn>
                              </p:par>
                            </p:childTnLst>
                          </p:cTn>
                        </p:par>
                        <p:par>
                          <p:cTn id="110" fill="hold">
                            <p:stCondLst>
                              <p:cond delay="500"/>
                            </p:stCondLst>
                            <p:childTnLst>
                              <p:par>
                                <p:cTn id="111" presetID="22" presetClass="entr" presetSubtype="4" fill="hold" nodeType="after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wipe(down)">
                                      <p:cBhvr>
                                        <p:cTn id="113" dur="500"/>
                                        <p:tgtEl>
                                          <p:spTgt spid="16"/>
                                        </p:tgtEl>
                                      </p:cBhvr>
                                    </p:animEffec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500"/>
                                        <p:tgtEl>
                                          <p:spTgt spid="17"/>
                                        </p:tgtEl>
                                      </p:cBhvr>
                                    </p:animEffect>
                                  </p:childTnLst>
                                </p:cTn>
                              </p:par>
                              <p:par>
                                <p:cTn id="118" presetID="10" presetClass="entr" presetSubtype="0" fill="hold" nodeType="withEffect">
                                  <p:stCondLst>
                                    <p:cond delay="0"/>
                                  </p:stCondLst>
                                  <p:childTnLst>
                                    <p:set>
                                      <p:cBhvr>
                                        <p:cTn id="119" dur="1" fill="hold">
                                          <p:stCondLst>
                                            <p:cond delay="0"/>
                                          </p:stCondLst>
                                        </p:cTn>
                                        <p:tgtEl>
                                          <p:spTgt spid="90"/>
                                        </p:tgtEl>
                                        <p:attrNameLst>
                                          <p:attrName>style.visibility</p:attrName>
                                        </p:attrNameLst>
                                      </p:cBhvr>
                                      <p:to>
                                        <p:strVal val="visible"/>
                                      </p:to>
                                    </p:set>
                                    <p:animEffect transition="in" filter="fade">
                                      <p:cBhvr>
                                        <p:cTn id="12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9" grpId="0"/>
      <p:bldP spid="9"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61" grpId="0"/>
      <p:bldP spid="61" grpId="1"/>
      <p:bldP spid="17" grpId="0" animBg="1"/>
      <p:bldP spid="48" grpId="0"/>
      <p:bldP spid="4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txBox="1">
            <a:spLocks/>
          </p:cNvSpPr>
          <p:nvPr/>
        </p:nvSpPr>
        <p:spPr>
          <a:xfrm>
            <a:off x="312534" y="0"/>
            <a:ext cx="11641891" cy="1143000"/>
          </a:xfrm>
          <a:prstGeom prst="rect">
            <a:avLst/>
          </a:prstGeom>
        </p:spPr>
        <p:txBody>
          <a:bodyPr vert="horz" lIns="119969" tIns="59985" rIns="119969" bIns="59985" rtlCol="0" anchor="ctr">
            <a:noAutofit/>
          </a:bodyPr>
          <a:lstStyle>
            <a:lvl1pPr algn="ctr" defTabSz="1199693" rtl="0" eaLnBrk="1" latinLnBrk="0" hangingPunct="1">
              <a:spcBef>
                <a:spcPct val="0"/>
              </a:spcBef>
              <a:buNone/>
              <a:defRPr sz="5800" kern="1200">
                <a:solidFill>
                  <a:schemeClr val="tx1"/>
                </a:solidFill>
                <a:latin typeface="+mj-lt"/>
                <a:ea typeface="+mj-ea"/>
                <a:cs typeface="+mj-cs"/>
              </a:defRPr>
            </a:lvl1pPr>
          </a:lstStyle>
          <a:p>
            <a:pPr algn="l"/>
            <a:r>
              <a:rPr lang="en-US" sz="4400" dirty="0" smtClean="0">
                <a:solidFill>
                  <a:srgbClr val="FFFFFF"/>
                </a:solidFill>
              </a:rPr>
              <a:t>Unified Remote Access</a:t>
            </a:r>
            <a:endParaRPr lang="en-US" sz="3200" dirty="0">
              <a:solidFill>
                <a:srgbClr val="FFFFFF"/>
              </a:solidFill>
              <a:latin typeface="Segoe UI (Headings)"/>
            </a:endParaRPr>
          </a:p>
        </p:txBody>
      </p:sp>
      <p:sp>
        <p:nvSpPr>
          <p:cNvPr id="56" name="Trapezoid 55"/>
          <p:cNvSpPr/>
          <p:nvPr/>
        </p:nvSpPr>
        <p:spPr>
          <a:xfrm>
            <a:off x="2125494" y="5321838"/>
            <a:ext cx="7869125" cy="453224"/>
          </a:xfrm>
          <a:prstGeom prst="trapezoid">
            <a:avLst>
              <a:gd name="adj" fmla="val 103070"/>
            </a:avLst>
          </a:prstGeom>
          <a:solidFill>
            <a:schemeClr val="tx1">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50000"/>
              </a:spcBef>
              <a:defRPr/>
            </a:pPr>
            <a:endParaRPr lang="en-US" dirty="0" smtClean="0">
              <a:gradFill>
                <a:gsLst>
                  <a:gs pos="0">
                    <a:srgbClr val="363535"/>
                  </a:gs>
                  <a:gs pos="100000">
                    <a:srgbClr val="363535"/>
                  </a:gs>
                </a:gsLst>
                <a:lin ang="16200000" scaled="1"/>
              </a:gradFill>
              <a:latin typeface="Segoe Light" pitchFamily="34" charset="0"/>
            </a:endParaRPr>
          </a:p>
        </p:txBody>
      </p:sp>
      <p:sp>
        <p:nvSpPr>
          <p:cNvPr id="58" name="Trapezoid 57"/>
          <p:cNvSpPr/>
          <p:nvPr/>
        </p:nvSpPr>
        <p:spPr>
          <a:xfrm rot="10800000">
            <a:off x="2125493" y="5855238"/>
            <a:ext cx="7875595" cy="453224"/>
          </a:xfrm>
          <a:prstGeom prst="trapezoid">
            <a:avLst>
              <a:gd name="adj" fmla="val 103070"/>
            </a:avLst>
          </a:prstGeom>
          <a:solidFill>
            <a:schemeClr val="tx1">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50000"/>
              </a:spcBef>
              <a:defRPr/>
            </a:pPr>
            <a:endParaRPr lang="en-US" dirty="0" smtClean="0">
              <a:gradFill>
                <a:gsLst>
                  <a:gs pos="0">
                    <a:srgbClr val="363535"/>
                  </a:gs>
                  <a:gs pos="100000">
                    <a:srgbClr val="363535"/>
                  </a:gs>
                </a:gsLst>
                <a:lin ang="16200000" scaled="1"/>
              </a:gradFill>
              <a:latin typeface="Segoe Light" pitchFamily="34" charset="0"/>
            </a:endParaRPr>
          </a:p>
        </p:txBody>
      </p:sp>
      <p:sp>
        <p:nvSpPr>
          <p:cNvPr id="61" name="Text Box 85"/>
          <p:cNvSpPr txBox="1">
            <a:spLocks noChangeArrowheads="1"/>
          </p:cNvSpPr>
          <p:nvPr/>
        </p:nvSpPr>
        <p:spPr bwMode="auto">
          <a:xfrm>
            <a:off x="2310144" y="5440023"/>
            <a:ext cx="7032014" cy="754053"/>
          </a:xfrm>
          <a:prstGeom prst="rect">
            <a:avLst/>
          </a:prstGeom>
          <a:noFill/>
          <a:ln w="9525" algn="ctr">
            <a:noFill/>
            <a:miter lim="800000"/>
            <a:headEnd/>
            <a:tailEnd/>
          </a:ln>
        </p:spPr>
        <p:txBody>
          <a:bodyPr vert="horz" wrap="square" lIns="0" tIns="0" rIns="0" bIns="0" numCol="1" anchor="ctr" anchorCtr="0" compatLnSpc="1">
            <a:prstTxWarp prst="textNoShape">
              <a:avLst/>
            </a:prstTxWarp>
            <a:spAutoFit/>
          </a:bodyPr>
          <a:lstStyle/>
          <a:p>
            <a:pPr algn="ctr">
              <a:lnSpc>
                <a:spcPct val="85000"/>
              </a:lnSpc>
              <a:spcBef>
                <a:spcPct val="50000"/>
              </a:spcBef>
              <a:spcAft>
                <a:spcPts val="600"/>
              </a:spcAft>
              <a:defRPr/>
            </a:pPr>
            <a:r>
              <a:rPr lang="en-GB" sz="2000" dirty="0" smtClean="0">
                <a:solidFill>
                  <a:srgbClr val="FFFFFF"/>
                </a:solidFill>
                <a:latin typeface="Segoe Light" pitchFamily="34" charset="0"/>
              </a:rPr>
              <a:t>VPNs </a:t>
            </a:r>
            <a:r>
              <a:rPr lang="en-GB" sz="2000" u="sng" dirty="0" smtClean="0">
                <a:solidFill>
                  <a:srgbClr val="FFFFFF"/>
                </a:solidFill>
                <a:latin typeface="Segoe Light" pitchFamily="34" charset="0"/>
              </a:rPr>
              <a:t>connect</a:t>
            </a:r>
            <a:r>
              <a:rPr lang="en-GB" sz="2000" dirty="0" smtClean="0">
                <a:solidFill>
                  <a:srgbClr val="FFFFFF"/>
                </a:solidFill>
                <a:latin typeface="Segoe Light" pitchFamily="34" charset="0"/>
              </a:rPr>
              <a:t> the user to the network</a:t>
            </a:r>
          </a:p>
          <a:p>
            <a:pPr algn="ctr">
              <a:lnSpc>
                <a:spcPct val="85000"/>
              </a:lnSpc>
              <a:spcBef>
                <a:spcPct val="50000"/>
              </a:spcBef>
              <a:spcAft>
                <a:spcPts val="600"/>
              </a:spcAft>
              <a:defRPr/>
            </a:pPr>
            <a:r>
              <a:rPr lang="en-GB" sz="2000" dirty="0" smtClean="0">
                <a:solidFill>
                  <a:srgbClr val="FFFFFF"/>
                </a:solidFill>
                <a:latin typeface="Segoe Light" pitchFamily="34" charset="0"/>
              </a:rPr>
              <a:t>DirectAccess </a:t>
            </a:r>
            <a:r>
              <a:rPr lang="en-GB" sz="2000" u="sng" dirty="0" smtClean="0">
                <a:solidFill>
                  <a:srgbClr val="FFFFFF"/>
                </a:solidFill>
                <a:latin typeface="Segoe Light" pitchFamily="34" charset="0"/>
              </a:rPr>
              <a:t>extends</a:t>
            </a:r>
            <a:r>
              <a:rPr lang="en-GB" sz="2000" dirty="0" smtClean="0">
                <a:solidFill>
                  <a:srgbClr val="FFFFFF"/>
                </a:solidFill>
                <a:latin typeface="Segoe Light" pitchFamily="34" charset="0"/>
              </a:rPr>
              <a:t> the network to the computer and user</a:t>
            </a:r>
            <a:endParaRPr lang="en-US" sz="2000" dirty="0">
              <a:solidFill>
                <a:srgbClr val="FFFFFF"/>
              </a:solidFill>
              <a:latin typeface="Segoe Light" pitchFamily="34" charset="0"/>
            </a:endParaRPr>
          </a:p>
        </p:txBody>
      </p:sp>
      <p:grpSp>
        <p:nvGrpSpPr>
          <p:cNvPr id="71" name="Group 70"/>
          <p:cNvGrpSpPr/>
          <p:nvPr/>
        </p:nvGrpSpPr>
        <p:grpSpPr>
          <a:xfrm>
            <a:off x="8853375" y="2053739"/>
            <a:ext cx="2059812" cy="3088284"/>
            <a:chOff x="2538507" y="1579418"/>
            <a:chExt cx="2008840" cy="3088284"/>
          </a:xfrm>
        </p:grpSpPr>
        <p:sp>
          <p:nvSpPr>
            <p:cNvPr id="72" name="Round Same Side Corner Rectangle 71"/>
            <p:cNvSpPr/>
            <p:nvPr/>
          </p:nvSpPr>
          <p:spPr>
            <a:xfrm>
              <a:off x="2561669" y="1579418"/>
              <a:ext cx="1985678" cy="3088284"/>
            </a:xfrm>
            <a:prstGeom prst="round2SameRect">
              <a:avLst>
                <a:gd name="adj1" fmla="val 10307"/>
                <a:gd name="adj2" fmla="val 0"/>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3" name="Round Same Side Corner Rectangle 72"/>
            <p:cNvSpPr/>
            <p:nvPr/>
          </p:nvSpPr>
          <p:spPr>
            <a:xfrm>
              <a:off x="2605182" y="1657968"/>
              <a:ext cx="1838325" cy="513484"/>
            </a:xfrm>
            <a:prstGeom prst="round2SameRect">
              <a:avLst>
                <a:gd name="adj1" fmla="val 27042"/>
                <a:gd name="adj2" fmla="val 0"/>
              </a:avLst>
            </a:prstGeom>
            <a:solidFill>
              <a:schemeClr val="accent4">
                <a:lumMod val="20000"/>
                <a:lumOff val="80000"/>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Light" pitchFamily="34" charset="0"/>
              </a:endParaRPr>
            </a:p>
          </p:txBody>
        </p:sp>
        <p:sp>
          <p:nvSpPr>
            <p:cNvPr id="74" name="TextBox 73"/>
            <p:cNvSpPr txBox="1"/>
            <p:nvPr/>
          </p:nvSpPr>
          <p:spPr>
            <a:xfrm>
              <a:off x="2591392" y="3964540"/>
              <a:ext cx="1781298" cy="480131"/>
            </a:xfrm>
            <a:prstGeom prst="rect">
              <a:avLst/>
            </a:prstGeom>
            <a:noFill/>
          </p:spPr>
          <p:txBody>
            <a:bodyPr wrap="square" rtlCol="0">
              <a:spAutoFit/>
            </a:bodyPr>
            <a:lstStyle/>
            <a:p>
              <a:pPr algn="ctr">
                <a:lnSpc>
                  <a:spcPct val="90000"/>
                </a:lnSpc>
                <a:spcAft>
                  <a:spcPts val="1200"/>
                </a:spcAft>
              </a:pPr>
              <a:r>
                <a:rPr lang="en-US" sz="1400" dirty="0" smtClean="0">
                  <a:solidFill>
                    <a:srgbClr val="FFFFFF"/>
                  </a:solidFill>
                  <a:latin typeface="Segoe" pitchFamily="34" charset="0"/>
                </a:rPr>
                <a:t>Applies GPOs to  remote computers</a:t>
              </a:r>
            </a:p>
          </p:txBody>
        </p:sp>
        <p:cxnSp>
          <p:nvCxnSpPr>
            <p:cNvPr id="75" name="Straight Connector 74"/>
            <p:cNvCxnSpPr/>
            <p:nvPr/>
          </p:nvCxnSpPr>
          <p:spPr>
            <a:xfrm>
              <a:off x="2538507" y="2921159"/>
              <a:ext cx="1981200" cy="0"/>
            </a:xfrm>
            <a:prstGeom prst="line">
              <a:avLst/>
            </a:prstGeom>
            <a:ln w="15875">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538507" y="3709418"/>
              <a:ext cx="1981200" cy="0"/>
            </a:xfrm>
            <a:prstGeom prst="line">
              <a:avLst/>
            </a:prstGeom>
            <a:ln w="15875">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77" name="TextBox 76"/>
            <p:cNvSpPr txBox="1">
              <a:spLocks noChangeArrowheads="1"/>
            </p:cNvSpPr>
            <p:nvPr/>
          </p:nvSpPr>
          <p:spPr bwMode="auto">
            <a:xfrm>
              <a:off x="2605182" y="1756852"/>
              <a:ext cx="1838325" cy="275436"/>
            </a:xfrm>
            <a:prstGeom prst="rect">
              <a:avLst/>
            </a:prstGeom>
            <a:noFill/>
            <a:ln w="3175">
              <a:noFill/>
              <a:headEnd type="none" w="med" len="med"/>
              <a:tailEnd type="none" w="med" len="med"/>
            </a:ln>
            <a:effectLst/>
          </p:spPr>
          <p:txBody>
            <a:bodyPr wrap="square" lIns="91413" tIns="45708" rIns="91413" bIns="45708">
              <a:spAutoFit/>
            </a:bodyPr>
            <a:lstStyle/>
            <a:p>
              <a:pPr algn="ctr">
                <a:lnSpc>
                  <a:spcPct val="85000"/>
                </a:lnSpc>
                <a:spcBef>
                  <a:spcPct val="50000"/>
                </a:spcBef>
                <a:defRPr/>
              </a:pPr>
              <a:r>
                <a:rPr lang="en-US" sz="1400" b="1" dirty="0" smtClean="0">
                  <a:solidFill>
                    <a:srgbClr val="FFFFFF"/>
                  </a:solidFill>
                  <a:latin typeface="Segoe Light" pitchFamily="34" charset="0"/>
                </a:rPr>
                <a:t>IT:  Manage Out</a:t>
              </a:r>
            </a:p>
          </p:txBody>
        </p:sp>
        <p:sp>
          <p:nvSpPr>
            <p:cNvPr id="78" name="TextBox 77"/>
            <p:cNvSpPr txBox="1"/>
            <p:nvPr/>
          </p:nvSpPr>
          <p:spPr>
            <a:xfrm>
              <a:off x="2591392" y="2368824"/>
              <a:ext cx="1781298" cy="480131"/>
            </a:xfrm>
            <a:prstGeom prst="rect">
              <a:avLst/>
            </a:prstGeom>
            <a:noFill/>
          </p:spPr>
          <p:txBody>
            <a:bodyPr wrap="square" rtlCol="0">
              <a:spAutoFit/>
            </a:bodyPr>
            <a:lstStyle/>
            <a:p>
              <a:pPr algn="ctr">
                <a:lnSpc>
                  <a:spcPct val="90000"/>
                </a:lnSpc>
                <a:spcAft>
                  <a:spcPts val="1200"/>
                </a:spcAft>
              </a:pPr>
              <a:r>
                <a:rPr lang="en-US" sz="1400" dirty="0" smtClean="0">
                  <a:solidFill>
                    <a:srgbClr val="FFFFFF"/>
                  </a:solidFill>
                  <a:latin typeface="Segoe" pitchFamily="34" charset="0"/>
                </a:rPr>
                <a:t>"Light up" </a:t>
              </a:r>
              <a:br>
                <a:rPr lang="en-US" sz="1400" dirty="0" smtClean="0">
                  <a:solidFill>
                    <a:srgbClr val="FFFFFF"/>
                  </a:solidFill>
                  <a:latin typeface="Segoe" pitchFamily="34" charset="0"/>
                </a:rPr>
              </a:br>
              <a:r>
                <a:rPr lang="en-US" sz="1400" dirty="0" smtClean="0">
                  <a:solidFill>
                    <a:srgbClr val="FFFFFF"/>
                  </a:solidFill>
                  <a:latin typeface="Segoe" pitchFamily="34" charset="0"/>
                </a:rPr>
                <a:t>remote clients</a:t>
              </a:r>
            </a:p>
          </p:txBody>
        </p:sp>
        <p:sp>
          <p:nvSpPr>
            <p:cNvPr id="79" name="TextBox 78"/>
            <p:cNvSpPr txBox="1"/>
            <p:nvPr/>
          </p:nvSpPr>
          <p:spPr>
            <a:xfrm>
              <a:off x="2591392" y="3175647"/>
              <a:ext cx="1781298" cy="480131"/>
            </a:xfrm>
            <a:prstGeom prst="rect">
              <a:avLst/>
            </a:prstGeom>
            <a:noFill/>
          </p:spPr>
          <p:txBody>
            <a:bodyPr wrap="square" rtlCol="0">
              <a:spAutoFit/>
            </a:bodyPr>
            <a:lstStyle/>
            <a:p>
              <a:pPr algn="ctr">
                <a:lnSpc>
                  <a:spcPct val="90000"/>
                </a:lnSpc>
                <a:spcAft>
                  <a:spcPts val="1200"/>
                </a:spcAft>
              </a:pPr>
              <a:r>
                <a:rPr lang="en-US" sz="1400" dirty="0" smtClean="0">
                  <a:solidFill>
                    <a:srgbClr val="FFFFFF"/>
                  </a:solidFill>
                  <a:latin typeface="Segoe" pitchFamily="34" charset="0"/>
                </a:rPr>
                <a:t>Decreases patch miss rates</a:t>
              </a:r>
            </a:p>
          </p:txBody>
        </p:sp>
      </p:grpSp>
      <p:grpSp>
        <p:nvGrpSpPr>
          <p:cNvPr id="80" name="Group 79"/>
          <p:cNvGrpSpPr/>
          <p:nvPr/>
        </p:nvGrpSpPr>
        <p:grpSpPr>
          <a:xfrm>
            <a:off x="8875390" y="2055999"/>
            <a:ext cx="2054174" cy="3088284"/>
            <a:chOff x="9219752" y="2055216"/>
            <a:chExt cx="2054174" cy="3088284"/>
          </a:xfrm>
        </p:grpSpPr>
        <p:grpSp>
          <p:nvGrpSpPr>
            <p:cNvPr id="81" name="Group 80"/>
            <p:cNvGrpSpPr/>
            <p:nvPr/>
          </p:nvGrpSpPr>
          <p:grpSpPr>
            <a:xfrm>
              <a:off x="9219752" y="2055216"/>
              <a:ext cx="2054174" cy="3088284"/>
              <a:chOff x="442036" y="2171451"/>
              <a:chExt cx="2003341" cy="3088284"/>
            </a:xfrm>
          </p:grpSpPr>
          <p:sp>
            <p:nvSpPr>
              <p:cNvPr id="84" name="Round Same Side Corner Rectangle 83"/>
              <p:cNvSpPr/>
              <p:nvPr/>
            </p:nvSpPr>
            <p:spPr>
              <a:xfrm>
                <a:off x="515712" y="2249835"/>
                <a:ext cx="1838325" cy="513484"/>
              </a:xfrm>
              <a:prstGeom prst="round2SameRect">
                <a:avLst>
                  <a:gd name="adj1" fmla="val 27042"/>
                  <a:gd name="adj2" fmla="val 0"/>
                </a:avLst>
              </a:prstGeom>
              <a:solidFill>
                <a:schemeClr val="tx1">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egoe Light" pitchFamily="34" charset="0"/>
                </a:endParaRPr>
              </a:p>
            </p:txBody>
          </p:sp>
          <p:grpSp>
            <p:nvGrpSpPr>
              <p:cNvPr id="85" name="Group 84"/>
              <p:cNvGrpSpPr/>
              <p:nvPr/>
            </p:nvGrpSpPr>
            <p:grpSpPr>
              <a:xfrm>
                <a:off x="442036" y="2171451"/>
                <a:ext cx="2003341" cy="3088284"/>
                <a:chOff x="458919" y="1591292"/>
                <a:chExt cx="2003341" cy="3088284"/>
              </a:xfrm>
            </p:grpSpPr>
            <p:sp>
              <p:nvSpPr>
                <p:cNvPr id="86" name="Round Same Side Corner Rectangle 85"/>
                <p:cNvSpPr/>
                <p:nvPr/>
              </p:nvSpPr>
              <p:spPr>
                <a:xfrm>
                  <a:off x="458919" y="1591292"/>
                  <a:ext cx="1985679" cy="3088284"/>
                </a:xfrm>
                <a:prstGeom prst="round2SameRect">
                  <a:avLst>
                    <a:gd name="adj1" fmla="val 10307"/>
                    <a:gd name="adj2" fmla="val 0"/>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7" name="TextBox 86"/>
                <p:cNvSpPr txBox="1"/>
                <p:nvPr/>
              </p:nvSpPr>
              <p:spPr>
                <a:xfrm>
                  <a:off x="550425" y="3964540"/>
                  <a:ext cx="1781298" cy="480131"/>
                </a:xfrm>
                <a:prstGeom prst="rect">
                  <a:avLst/>
                </a:prstGeom>
                <a:noFill/>
                <a:ln>
                  <a:noFill/>
                </a:ln>
              </p:spPr>
              <p:txBody>
                <a:bodyPr wrap="square" rtlCol="0">
                  <a:spAutoFit/>
                </a:bodyPr>
                <a:lstStyle/>
                <a:p>
                  <a:pPr algn="ctr">
                    <a:lnSpc>
                      <a:spcPct val="90000"/>
                    </a:lnSpc>
                    <a:spcAft>
                      <a:spcPts val="1200"/>
                    </a:spcAft>
                  </a:pPr>
                  <a:r>
                    <a:rPr lang="en-US" sz="1400" dirty="0" smtClean="0">
                      <a:solidFill>
                        <a:srgbClr val="FFFFFF"/>
                      </a:solidFill>
                      <a:latin typeface="Segoe" pitchFamily="34" charset="0"/>
                    </a:rPr>
                    <a:t>Simplified connectivity</a:t>
                  </a:r>
                </a:p>
              </p:txBody>
            </p:sp>
            <p:cxnSp>
              <p:nvCxnSpPr>
                <p:cNvPr id="88" name="Straight Connector 87"/>
                <p:cNvCxnSpPr/>
                <p:nvPr/>
              </p:nvCxnSpPr>
              <p:spPr>
                <a:xfrm>
                  <a:off x="458919" y="3063659"/>
                  <a:ext cx="1981200" cy="0"/>
                </a:xfrm>
                <a:prstGeom prst="line">
                  <a:avLst/>
                </a:prstGeom>
                <a:ln w="15875">
                  <a:no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8919" y="3828168"/>
                  <a:ext cx="1981200" cy="0"/>
                </a:xfrm>
                <a:prstGeom prst="line">
                  <a:avLst/>
                </a:prstGeom>
                <a:ln w="15875">
                  <a:noFill/>
                </a:ln>
              </p:spPr>
              <p:style>
                <a:lnRef idx="1">
                  <a:schemeClr val="accent1"/>
                </a:lnRef>
                <a:fillRef idx="0">
                  <a:schemeClr val="accent1"/>
                </a:fillRef>
                <a:effectRef idx="0">
                  <a:schemeClr val="accent1"/>
                </a:effectRef>
                <a:fontRef idx="minor">
                  <a:schemeClr val="tx1"/>
                </a:fontRef>
              </p:style>
            </p:cxnSp>
            <p:sp>
              <p:nvSpPr>
                <p:cNvPr id="90" name="TextBox 89"/>
                <p:cNvSpPr txBox="1">
                  <a:spLocks noChangeArrowheads="1"/>
                </p:cNvSpPr>
                <p:nvPr/>
              </p:nvSpPr>
              <p:spPr bwMode="auto">
                <a:xfrm>
                  <a:off x="485539" y="1745876"/>
                  <a:ext cx="1976721" cy="458563"/>
                </a:xfrm>
                <a:prstGeom prst="rect">
                  <a:avLst/>
                </a:prstGeom>
                <a:noFill/>
                <a:ln w="9525">
                  <a:noFill/>
                  <a:miter lim="800000"/>
                  <a:headEnd/>
                  <a:tailEnd/>
                </a:ln>
              </p:spPr>
              <p:txBody>
                <a:bodyPr wrap="square" lIns="91413" tIns="45708" rIns="91413" bIns="45708">
                  <a:spAutoFit/>
                </a:bodyPr>
                <a:lstStyle/>
                <a:p>
                  <a:pPr algn="ctr">
                    <a:lnSpc>
                      <a:spcPct val="85000"/>
                    </a:lnSpc>
                    <a:spcBef>
                      <a:spcPct val="50000"/>
                    </a:spcBef>
                    <a:defRPr/>
                  </a:pPr>
                  <a:r>
                    <a:rPr lang="en-US" sz="1400" b="1" dirty="0" smtClean="0">
                      <a:solidFill>
                        <a:srgbClr val="FFFFFF"/>
                      </a:solidFill>
                      <a:latin typeface="Segoe Light" pitchFamily="34" charset="0"/>
                    </a:rPr>
                    <a:t>End User: </a:t>
                  </a:r>
                  <a:r>
                    <a:rPr lang="en-US" sz="1400" b="1" dirty="0">
                      <a:solidFill>
                        <a:srgbClr val="FFFFFF"/>
                      </a:solidFill>
                      <a:latin typeface="Segoe Light" pitchFamily="34" charset="0"/>
                    </a:rPr>
                    <a:t/>
                  </a:r>
                  <a:br>
                    <a:rPr lang="en-US" sz="1400" b="1" dirty="0">
                      <a:solidFill>
                        <a:srgbClr val="FFFFFF"/>
                      </a:solidFill>
                      <a:latin typeface="Segoe Light" pitchFamily="34" charset="0"/>
                    </a:rPr>
                  </a:br>
                  <a:r>
                    <a:rPr lang="en-US" sz="1400" b="1" dirty="0" smtClean="0">
                      <a:solidFill>
                        <a:srgbClr val="FFFFFF"/>
                      </a:solidFill>
                      <a:latin typeface="Segoe Light" pitchFamily="34" charset="0"/>
                    </a:rPr>
                    <a:t>Great Experience</a:t>
                  </a:r>
                </a:p>
              </p:txBody>
            </p:sp>
            <p:sp>
              <p:nvSpPr>
                <p:cNvPr id="91" name="TextBox 90"/>
                <p:cNvSpPr txBox="1"/>
                <p:nvPr/>
              </p:nvSpPr>
              <p:spPr>
                <a:xfrm>
                  <a:off x="550425" y="2368824"/>
                  <a:ext cx="1781298" cy="480131"/>
                </a:xfrm>
                <a:prstGeom prst="rect">
                  <a:avLst/>
                </a:prstGeom>
                <a:noFill/>
                <a:ln>
                  <a:noFill/>
                </a:ln>
              </p:spPr>
              <p:txBody>
                <a:bodyPr wrap="square" rtlCol="0">
                  <a:spAutoFit/>
                </a:bodyPr>
                <a:lstStyle/>
                <a:p>
                  <a:pPr algn="ctr">
                    <a:lnSpc>
                      <a:spcPct val="90000"/>
                    </a:lnSpc>
                    <a:spcAft>
                      <a:spcPts val="1200"/>
                    </a:spcAft>
                  </a:pPr>
                  <a:r>
                    <a:rPr lang="en-US" sz="1400" dirty="0" smtClean="0">
                      <a:solidFill>
                        <a:srgbClr val="FFFFFF"/>
                      </a:solidFill>
                      <a:latin typeface="Segoe" pitchFamily="34" charset="0"/>
                    </a:rPr>
                    <a:t>Improved productivity</a:t>
                  </a:r>
                </a:p>
              </p:txBody>
            </p:sp>
            <p:sp>
              <p:nvSpPr>
                <p:cNvPr id="92" name="TextBox 91"/>
                <p:cNvSpPr txBox="1"/>
                <p:nvPr/>
              </p:nvSpPr>
              <p:spPr>
                <a:xfrm>
                  <a:off x="550425" y="3175647"/>
                  <a:ext cx="1781298" cy="286232"/>
                </a:xfrm>
                <a:prstGeom prst="rect">
                  <a:avLst/>
                </a:prstGeom>
                <a:noFill/>
                <a:ln>
                  <a:noFill/>
                </a:ln>
              </p:spPr>
              <p:txBody>
                <a:bodyPr wrap="square" rtlCol="0">
                  <a:spAutoFit/>
                </a:bodyPr>
                <a:lstStyle/>
                <a:p>
                  <a:pPr algn="ctr">
                    <a:lnSpc>
                      <a:spcPct val="90000"/>
                    </a:lnSpc>
                    <a:spcAft>
                      <a:spcPts val="1200"/>
                    </a:spcAft>
                  </a:pPr>
                  <a:r>
                    <a:rPr lang="en-US" sz="1400" dirty="0" smtClean="0">
                      <a:solidFill>
                        <a:srgbClr val="FFFFFF"/>
                      </a:solidFill>
                      <a:latin typeface="Segoe" pitchFamily="34" charset="0"/>
                    </a:rPr>
                    <a:t>Not user initiated</a:t>
                  </a:r>
                </a:p>
              </p:txBody>
            </p:sp>
          </p:grpSp>
        </p:grpSp>
        <p:cxnSp>
          <p:nvCxnSpPr>
            <p:cNvPr id="82" name="Straight Connector 81"/>
            <p:cNvCxnSpPr/>
            <p:nvPr/>
          </p:nvCxnSpPr>
          <p:spPr>
            <a:xfrm>
              <a:off x="9237241" y="3396010"/>
              <a:ext cx="2031470" cy="0"/>
            </a:xfrm>
            <a:prstGeom prst="line">
              <a:avLst/>
            </a:prstGeom>
            <a:ln w="15875">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237241" y="4184269"/>
              <a:ext cx="2031470" cy="0"/>
            </a:xfrm>
            <a:prstGeom prst="line">
              <a:avLst/>
            </a:prstGeom>
            <a:ln w="15875">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187738" y="1524001"/>
            <a:ext cx="7820864" cy="3615571"/>
            <a:chOff x="2187738" y="1524001"/>
            <a:chExt cx="7820864" cy="3615571"/>
          </a:xfrm>
        </p:grpSpPr>
        <p:grpSp>
          <p:nvGrpSpPr>
            <p:cNvPr id="94" name="Group 93"/>
            <p:cNvGrpSpPr/>
            <p:nvPr/>
          </p:nvGrpSpPr>
          <p:grpSpPr>
            <a:xfrm>
              <a:off x="2187738" y="1524001"/>
              <a:ext cx="7820864" cy="3615571"/>
              <a:chOff x="2187738" y="1524001"/>
              <a:chExt cx="7820864" cy="3615571"/>
            </a:xfrm>
          </p:grpSpPr>
          <p:grpSp>
            <p:nvGrpSpPr>
              <p:cNvPr id="96" name="Group 95"/>
              <p:cNvGrpSpPr/>
              <p:nvPr/>
            </p:nvGrpSpPr>
            <p:grpSpPr>
              <a:xfrm>
                <a:off x="2187738" y="1524001"/>
                <a:ext cx="7820864" cy="3615571"/>
                <a:chOff x="2187738" y="1524001"/>
                <a:chExt cx="7820864" cy="3615571"/>
              </a:xfrm>
            </p:grpSpPr>
            <p:grpSp>
              <p:nvGrpSpPr>
                <p:cNvPr id="100" name="Group 99"/>
                <p:cNvGrpSpPr/>
                <p:nvPr/>
              </p:nvGrpSpPr>
              <p:grpSpPr>
                <a:xfrm>
                  <a:off x="2187738" y="1524001"/>
                  <a:ext cx="7820864" cy="3615571"/>
                  <a:chOff x="2187738" y="1524001"/>
                  <a:chExt cx="7820864" cy="3615571"/>
                </a:xfrm>
              </p:grpSpPr>
              <p:grpSp>
                <p:nvGrpSpPr>
                  <p:cNvPr id="102" name="Group 101"/>
                  <p:cNvGrpSpPr/>
                  <p:nvPr/>
                </p:nvGrpSpPr>
                <p:grpSpPr>
                  <a:xfrm>
                    <a:off x="2187738" y="1524001"/>
                    <a:ext cx="7820864" cy="3615571"/>
                    <a:chOff x="1219200" y="1524000"/>
                    <a:chExt cx="8473322" cy="4648200"/>
                  </a:xfrm>
                </p:grpSpPr>
                <p:grpSp>
                  <p:nvGrpSpPr>
                    <p:cNvPr id="105" name="Group 86"/>
                    <p:cNvGrpSpPr/>
                    <p:nvPr/>
                  </p:nvGrpSpPr>
                  <p:grpSpPr>
                    <a:xfrm>
                      <a:off x="2472871" y="2514690"/>
                      <a:ext cx="3431212" cy="493173"/>
                      <a:chOff x="6842542" y="3644557"/>
                      <a:chExt cx="2697185" cy="839514"/>
                    </a:xfrm>
                    <a:solidFill>
                      <a:srgbClr val="FFFFFF">
                        <a:alpha val="56078"/>
                      </a:srgbClr>
                    </a:solidFill>
                    <a:scene3d>
                      <a:camera prst="isometricOffAxis1Left"/>
                      <a:lightRig rig="threePt" dir="t"/>
                    </a:scene3d>
                  </p:grpSpPr>
                  <p:sp>
                    <p:nvSpPr>
                      <p:cNvPr id="140" name="Rectangle 139"/>
                      <p:cNvSpPr/>
                      <p:nvPr/>
                    </p:nvSpPr>
                    <p:spPr>
                      <a:xfrm rot="16200000">
                        <a:off x="7909280" y="2577819"/>
                        <a:ext cx="563709" cy="2697185"/>
                      </a:xfrm>
                      <a:prstGeom prst="rect">
                        <a:avLst/>
                      </a:prstGeom>
                      <a:grpFill/>
                      <a:ln>
                        <a:noFill/>
                      </a:ln>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4" name="TextBox 143"/>
                      <p:cNvSpPr txBox="1"/>
                      <p:nvPr/>
                    </p:nvSpPr>
                    <p:spPr>
                      <a:xfrm>
                        <a:off x="6970074" y="3770135"/>
                        <a:ext cx="2442121" cy="713936"/>
                      </a:xfrm>
                      <a:prstGeom prst="rect">
                        <a:avLst/>
                      </a:prstGeom>
                      <a:noFill/>
                      <a:sp3d/>
                    </p:spPr>
                    <p:txBody>
                      <a:bodyPr wrap="square" lIns="76188" tIns="38093" rIns="76188" bIns="38093" rtlCol="0">
                        <a:spAutoFit/>
                      </a:bodyPr>
                      <a:lstStyle/>
                      <a:p>
                        <a:pPr algn="ctr" defTabSz="1197414" eaLnBrk="0" hangingPunct="0">
                          <a:lnSpc>
                            <a:spcPct val="90000"/>
                          </a:lnSpc>
                          <a:spcBef>
                            <a:spcPct val="30000"/>
                          </a:spcBef>
                          <a:buClr>
                            <a:srgbClr val="1F497D"/>
                          </a:buClr>
                          <a:buSzPct val="95000"/>
                          <a:defRPr/>
                        </a:pPr>
                        <a:endParaRPr lang="en-US" dirty="0">
                          <a:solidFill>
                            <a:prstClr val="black"/>
                          </a:solidFill>
                          <a:ea typeface="Segoe UI" pitchFamily="34" charset="0"/>
                          <a:cs typeface="Segoe UI" pitchFamily="34" charset="0"/>
                        </a:endParaRPr>
                      </a:p>
                    </p:txBody>
                  </p:sp>
                </p:grpSp>
                <p:sp>
                  <p:nvSpPr>
                    <p:cNvPr id="106" name="Rectangle 105"/>
                    <p:cNvSpPr/>
                    <p:nvPr/>
                  </p:nvSpPr>
                  <p:spPr>
                    <a:xfrm rot="16200000">
                      <a:off x="6871999" y="1115332"/>
                      <a:ext cx="363676" cy="4139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7" name="TextBox 106"/>
                    <p:cNvSpPr txBox="1"/>
                    <p:nvPr/>
                  </p:nvSpPr>
                  <p:spPr>
                    <a:xfrm>
                      <a:off x="6266898" y="2993044"/>
                      <a:ext cx="2596904" cy="383791"/>
                    </a:xfrm>
                    <a:prstGeom prst="rect">
                      <a:avLst/>
                    </a:prstGeom>
                    <a:solidFill>
                      <a:schemeClr val="tx1"/>
                    </a:solidFill>
                  </p:spPr>
                  <p:txBody>
                    <a:bodyPr wrap="square" lIns="76188" tIns="38093" rIns="76188" bIns="38093" rtlCol="0">
                      <a:spAutoFit/>
                    </a:bodyPr>
                    <a:lstStyle/>
                    <a:p>
                      <a:pPr algn="ctr" defTabSz="1197414" eaLnBrk="0" hangingPunct="0">
                        <a:lnSpc>
                          <a:spcPct val="90000"/>
                        </a:lnSpc>
                        <a:spcBef>
                          <a:spcPct val="30000"/>
                        </a:spcBef>
                        <a:buClr>
                          <a:srgbClr val="1F497D"/>
                        </a:buClr>
                        <a:buSzPct val="95000"/>
                        <a:defRPr/>
                      </a:pPr>
                      <a:r>
                        <a:rPr lang="en-US" sz="1600" dirty="0">
                          <a:solidFill>
                            <a:prstClr val="black"/>
                          </a:solidFill>
                          <a:ea typeface="Segoe UI" pitchFamily="34" charset="0"/>
                          <a:cs typeface="Segoe UI" pitchFamily="34" charset="0"/>
                        </a:rPr>
                        <a:t>FIREWALL</a:t>
                      </a:r>
                    </a:p>
                  </p:txBody>
                </p:sp>
                <p:grpSp>
                  <p:nvGrpSpPr>
                    <p:cNvPr id="108" name="Group 13332"/>
                    <p:cNvGrpSpPr/>
                    <p:nvPr/>
                  </p:nvGrpSpPr>
                  <p:grpSpPr>
                    <a:xfrm>
                      <a:off x="7420885" y="2426604"/>
                      <a:ext cx="854838" cy="528751"/>
                      <a:chOff x="8889117" y="2774979"/>
                      <a:chExt cx="854839" cy="528750"/>
                    </a:xfrm>
                  </p:grpSpPr>
                  <p:pic>
                    <p:nvPicPr>
                      <p:cNvPr id="137" name="Picture 136"/>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8889117" y="2774979"/>
                        <a:ext cx="266613" cy="528750"/>
                      </a:xfrm>
                      <a:prstGeom prst="rect">
                        <a:avLst/>
                      </a:prstGeom>
                    </p:spPr>
                  </p:pic>
                  <p:pic>
                    <p:nvPicPr>
                      <p:cNvPr id="138" name="Picture 137"/>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9186054" y="2774979"/>
                        <a:ext cx="266613" cy="528750"/>
                      </a:xfrm>
                      <a:prstGeom prst="rect">
                        <a:avLst/>
                      </a:prstGeom>
                    </p:spPr>
                  </p:pic>
                  <p:pic>
                    <p:nvPicPr>
                      <p:cNvPr id="139" name="Picture 138"/>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9477343" y="2774979"/>
                        <a:ext cx="266613" cy="528750"/>
                      </a:xfrm>
                      <a:prstGeom prst="rect">
                        <a:avLst/>
                      </a:prstGeom>
                    </p:spPr>
                  </p:pic>
                </p:grpSp>
                <p:pic>
                  <p:nvPicPr>
                    <p:cNvPr id="109" name="Picture 10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111" y="1972630"/>
                      <a:ext cx="425043" cy="331883"/>
                    </a:xfrm>
                    <a:prstGeom prst="rect">
                      <a:avLst/>
                    </a:prstGeom>
                  </p:spPr>
                </p:pic>
                <p:pic>
                  <p:nvPicPr>
                    <p:cNvPr id="110" name="Picture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9441" y="4246197"/>
                      <a:ext cx="184665" cy="249603"/>
                    </a:xfrm>
                    <a:prstGeom prst="rect">
                      <a:avLst/>
                    </a:prstGeom>
                  </p:spPr>
                </p:pic>
                <p:sp>
                  <p:nvSpPr>
                    <p:cNvPr id="111" name="TextBox 110"/>
                    <p:cNvSpPr txBox="1"/>
                    <p:nvPr/>
                  </p:nvSpPr>
                  <p:spPr>
                    <a:xfrm>
                      <a:off x="4184570" y="3916969"/>
                      <a:ext cx="1530430" cy="379037"/>
                    </a:xfrm>
                    <a:prstGeom prst="rect">
                      <a:avLst/>
                    </a:prstGeom>
                    <a:noFill/>
                  </p:spPr>
                  <p:txBody>
                    <a:bodyPr wrap="square" lIns="99959" tIns="49978" rIns="99959" bIns="49978" rtlCol="0">
                      <a:spAutoFit/>
                    </a:bodyPr>
                    <a:lstStyle/>
                    <a:p>
                      <a:pPr algn="ctr" defTabSz="1197414" eaLnBrk="0" hangingPunct="0">
                        <a:lnSpc>
                          <a:spcPct val="90000"/>
                        </a:lnSpc>
                        <a:spcBef>
                          <a:spcPct val="30000"/>
                        </a:spcBef>
                        <a:buClr>
                          <a:srgbClr val="1F497D"/>
                        </a:buClr>
                        <a:buSzPct val="95000"/>
                        <a:defRPr/>
                      </a:pPr>
                      <a:r>
                        <a:rPr lang="en-US" sz="1400" dirty="0" smtClean="0">
                          <a:solidFill>
                            <a:prstClr val="white"/>
                          </a:solidFill>
                          <a:ea typeface="Segoe UI" pitchFamily="34" charset="0"/>
                          <a:cs typeface="Segoe UI" pitchFamily="34" charset="0"/>
                        </a:rPr>
                        <a:t>DirectAccess</a:t>
                      </a:r>
                      <a:endParaRPr lang="en-US" sz="1400" dirty="0">
                        <a:solidFill>
                          <a:prstClr val="white"/>
                        </a:solidFill>
                        <a:ea typeface="Segoe UI" pitchFamily="34" charset="0"/>
                        <a:cs typeface="Segoe UI" pitchFamily="34" charset="0"/>
                      </a:endParaRPr>
                    </a:p>
                  </p:txBody>
                </p:sp>
                <p:sp>
                  <p:nvSpPr>
                    <p:cNvPr id="112" name="TextBox 111"/>
                    <p:cNvSpPr txBox="1"/>
                    <p:nvPr/>
                  </p:nvSpPr>
                  <p:spPr>
                    <a:xfrm>
                      <a:off x="8320460" y="2011160"/>
                      <a:ext cx="1372062" cy="343425"/>
                    </a:xfrm>
                    <a:prstGeom prst="rect">
                      <a:avLst/>
                    </a:prstGeom>
                    <a:noFill/>
                  </p:spPr>
                  <p:txBody>
                    <a:bodyPr wrap="square" lIns="99959" tIns="49978" rIns="99959" bIns="49978" rtlCol="0">
                      <a:spAutoFit/>
                    </a:bodyPr>
                    <a:lstStyle/>
                    <a:p>
                      <a:pPr defTabSz="1197414" eaLnBrk="0" hangingPunct="0">
                        <a:lnSpc>
                          <a:spcPct val="90000"/>
                        </a:lnSpc>
                        <a:spcBef>
                          <a:spcPct val="30000"/>
                        </a:spcBef>
                        <a:buClr>
                          <a:srgbClr val="1F497D"/>
                        </a:buClr>
                        <a:buSzPct val="95000"/>
                        <a:defRPr/>
                      </a:pPr>
                      <a:r>
                        <a:rPr lang="en-US" sz="1200" dirty="0">
                          <a:solidFill>
                            <a:prstClr val="white"/>
                          </a:solidFill>
                          <a:ea typeface="Segoe UI" pitchFamily="34" charset="0"/>
                          <a:cs typeface="Segoe UI" pitchFamily="34" charset="0"/>
                        </a:rPr>
                        <a:t>SharePoint</a:t>
                      </a:r>
                    </a:p>
                  </p:txBody>
                </p:sp>
                <p:sp>
                  <p:nvSpPr>
                    <p:cNvPr id="113" name="TextBox 112"/>
                    <p:cNvSpPr txBox="1"/>
                    <p:nvPr/>
                  </p:nvSpPr>
                  <p:spPr>
                    <a:xfrm>
                      <a:off x="8624762" y="2317335"/>
                      <a:ext cx="1067760" cy="628316"/>
                    </a:xfrm>
                    <a:prstGeom prst="rect">
                      <a:avLst/>
                    </a:prstGeom>
                    <a:noFill/>
                  </p:spPr>
                  <p:txBody>
                    <a:bodyPr wrap="square" lIns="99959" tIns="49978" rIns="99959" bIns="49978" rtlCol="0">
                      <a:spAutoFit/>
                    </a:bodyPr>
                    <a:lstStyle/>
                    <a:p>
                      <a:pPr defTabSz="1197414" eaLnBrk="0" hangingPunct="0">
                        <a:lnSpc>
                          <a:spcPct val="90000"/>
                        </a:lnSpc>
                        <a:spcBef>
                          <a:spcPct val="30000"/>
                        </a:spcBef>
                        <a:buClr>
                          <a:srgbClr val="1F497D"/>
                        </a:buClr>
                        <a:buSzPct val="95000"/>
                        <a:defRPr/>
                      </a:pPr>
                      <a:r>
                        <a:rPr lang="en-US" sz="1200" dirty="0" smtClean="0">
                          <a:solidFill>
                            <a:prstClr val="white"/>
                          </a:solidFill>
                          <a:ea typeface="Segoe UI" pitchFamily="34" charset="0"/>
                          <a:cs typeface="Segoe UI" pitchFamily="34" charset="0"/>
                        </a:rPr>
                        <a:t>Apps</a:t>
                      </a:r>
                    </a:p>
                    <a:p>
                      <a:pPr defTabSz="1197414" eaLnBrk="0" hangingPunct="0">
                        <a:lnSpc>
                          <a:spcPct val="90000"/>
                        </a:lnSpc>
                        <a:spcBef>
                          <a:spcPct val="30000"/>
                        </a:spcBef>
                        <a:buClr>
                          <a:srgbClr val="1F497D"/>
                        </a:buClr>
                        <a:buSzPct val="95000"/>
                        <a:defRPr/>
                      </a:pPr>
                      <a:r>
                        <a:rPr lang="en-US" sz="1200" dirty="0" smtClean="0">
                          <a:solidFill>
                            <a:prstClr val="white"/>
                          </a:solidFill>
                          <a:ea typeface="Segoe UI" pitchFamily="34" charset="0"/>
                          <a:cs typeface="Segoe UI" pitchFamily="34" charset="0"/>
                        </a:rPr>
                        <a:t>     Intranet</a:t>
                      </a:r>
                      <a:endParaRPr lang="en-US" sz="1200" dirty="0">
                        <a:solidFill>
                          <a:prstClr val="white"/>
                        </a:solidFill>
                        <a:ea typeface="Segoe UI" pitchFamily="34" charset="0"/>
                        <a:cs typeface="Segoe UI" pitchFamily="34" charset="0"/>
                      </a:endParaRPr>
                    </a:p>
                  </p:txBody>
                </p:sp>
                <p:sp>
                  <p:nvSpPr>
                    <p:cNvPr id="114" name="TextBox 113"/>
                    <p:cNvSpPr txBox="1"/>
                    <p:nvPr/>
                  </p:nvSpPr>
                  <p:spPr>
                    <a:xfrm>
                      <a:off x="7687029" y="1752600"/>
                      <a:ext cx="1372062" cy="343425"/>
                    </a:xfrm>
                    <a:prstGeom prst="rect">
                      <a:avLst/>
                    </a:prstGeom>
                    <a:noFill/>
                  </p:spPr>
                  <p:txBody>
                    <a:bodyPr wrap="square" lIns="99959" tIns="49978" rIns="99959" bIns="49978" rtlCol="0">
                      <a:spAutoFit/>
                    </a:bodyPr>
                    <a:lstStyle/>
                    <a:p>
                      <a:pPr defTabSz="1197414" eaLnBrk="0" hangingPunct="0">
                        <a:lnSpc>
                          <a:spcPct val="90000"/>
                        </a:lnSpc>
                        <a:spcBef>
                          <a:spcPct val="30000"/>
                        </a:spcBef>
                        <a:buClr>
                          <a:srgbClr val="1F497D"/>
                        </a:buClr>
                        <a:buSzPct val="95000"/>
                        <a:defRPr/>
                      </a:pPr>
                      <a:r>
                        <a:rPr lang="en-US" sz="1200" dirty="0">
                          <a:solidFill>
                            <a:prstClr val="white"/>
                          </a:solidFill>
                          <a:ea typeface="Segoe UI" pitchFamily="34" charset="0"/>
                          <a:cs typeface="Segoe UI" pitchFamily="34" charset="0"/>
                        </a:rPr>
                        <a:t>Exchange</a:t>
                      </a:r>
                    </a:p>
                  </p:txBody>
                </p:sp>
                <p:cxnSp>
                  <p:nvCxnSpPr>
                    <p:cNvPr id="115" name="Straight Arrow Connector 114"/>
                    <p:cNvCxnSpPr/>
                    <p:nvPr/>
                  </p:nvCxnSpPr>
                  <p:spPr>
                    <a:xfrm flipV="1">
                      <a:off x="5266478" y="2805389"/>
                      <a:ext cx="1335151" cy="1933100"/>
                    </a:xfrm>
                    <a:prstGeom prst="straightConnector1">
                      <a:avLst/>
                    </a:prstGeom>
                    <a:ln w="25400">
                      <a:solidFill>
                        <a:schemeClr val="tx2"/>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5333999" y="2845842"/>
                      <a:ext cx="1521066" cy="2183359"/>
                    </a:xfrm>
                    <a:prstGeom prst="straightConnector1">
                      <a:avLst/>
                    </a:prstGeom>
                    <a:ln w="25400">
                      <a:solidFill>
                        <a:schemeClr val="tx2"/>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28" idx="3"/>
                    </p:cNvCxnSpPr>
                    <p:nvPr/>
                  </p:nvCxnSpPr>
                  <p:spPr>
                    <a:xfrm flipV="1">
                      <a:off x="3200400" y="2514689"/>
                      <a:ext cx="3239954" cy="529017"/>
                    </a:xfrm>
                    <a:prstGeom prst="straightConnector1">
                      <a:avLst/>
                    </a:prstGeom>
                    <a:ln w="25400">
                      <a:solidFill>
                        <a:schemeClr val="tx2"/>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pic>
                  <p:nvPicPr>
                    <p:cNvPr id="118" name="Picture 1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4931" y="3522838"/>
                      <a:ext cx="184666" cy="249603"/>
                    </a:xfrm>
                    <a:prstGeom prst="rect">
                      <a:avLst/>
                    </a:prstGeom>
                  </p:spPr>
                </p:pic>
                <p:sp>
                  <p:nvSpPr>
                    <p:cNvPr id="119" name="TextBox 118"/>
                    <p:cNvSpPr txBox="1"/>
                    <p:nvPr/>
                  </p:nvSpPr>
                  <p:spPr>
                    <a:xfrm>
                      <a:off x="3201288" y="3117410"/>
                      <a:ext cx="931757" cy="379037"/>
                    </a:xfrm>
                    <a:prstGeom prst="rect">
                      <a:avLst/>
                    </a:prstGeom>
                    <a:noFill/>
                  </p:spPr>
                  <p:txBody>
                    <a:bodyPr wrap="square" lIns="99959" tIns="49978" rIns="99959" bIns="49978" rtlCol="0">
                      <a:spAutoFit/>
                    </a:bodyPr>
                    <a:lstStyle/>
                    <a:p>
                      <a:pPr algn="ctr" defTabSz="1197414" eaLnBrk="0" hangingPunct="0">
                        <a:lnSpc>
                          <a:spcPct val="90000"/>
                        </a:lnSpc>
                        <a:spcBef>
                          <a:spcPct val="30000"/>
                        </a:spcBef>
                        <a:buClr>
                          <a:srgbClr val="1F497D"/>
                        </a:buClr>
                        <a:buSzPct val="95000"/>
                        <a:defRPr/>
                      </a:pPr>
                      <a:r>
                        <a:rPr lang="en-US" sz="1400" dirty="0" smtClean="0">
                          <a:solidFill>
                            <a:prstClr val="white"/>
                          </a:solidFill>
                          <a:ea typeface="Segoe UI" pitchFamily="34" charset="0"/>
                          <a:cs typeface="Segoe UI" pitchFamily="34" charset="0"/>
                        </a:rPr>
                        <a:t>VPN</a:t>
                      </a:r>
                      <a:endParaRPr lang="en-US" sz="1400" dirty="0">
                        <a:solidFill>
                          <a:prstClr val="white"/>
                        </a:solidFill>
                        <a:ea typeface="Segoe UI" pitchFamily="34" charset="0"/>
                        <a:cs typeface="Segoe UI" pitchFamily="34" charset="0"/>
                      </a:endParaRPr>
                    </a:p>
                  </p:txBody>
                </p:sp>
                <p:grpSp>
                  <p:nvGrpSpPr>
                    <p:cNvPr id="120" name="Group 119"/>
                    <p:cNvGrpSpPr/>
                    <p:nvPr/>
                  </p:nvGrpSpPr>
                  <p:grpSpPr>
                    <a:xfrm>
                      <a:off x="3581400" y="4738490"/>
                      <a:ext cx="1905000" cy="1378331"/>
                      <a:chOff x="3581400" y="4738490"/>
                      <a:chExt cx="1905000" cy="1378331"/>
                    </a:xfrm>
                  </p:grpSpPr>
                  <p:grpSp>
                    <p:nvGrpSpPr>
                      <p:cNvPr id="130" name="Group 47"/>
                      <p:cNvGrpSpPr/>
                      <p:nvPr/>
                    </p:nvGrpSpPr>
                    <p:grpSpPr>
                      <a:xfrm>
                        <a:off x="3828421" y="4738490"/>
                        <a:ext cx="1498088" cy="1015653"/>
                        <a:chOff x="6920044" y="4598173"/>
                        <a:chExt cx="1498088" cy="1015653"/>
                      </a:xfrm>
                    </p:grpSpPr>
                    <p:pic>
                      <p:nvPicPr>
                        <p:cNvPr id="135" name="Picture 1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0044" y="4598173"/>
                          <a:ext cx="1498088" cy="1015653"/>
                        </a:xfrm>
                        <a:prstGeom prst="rect">
                          <a:avLst/>
                        </a:prstGeom>
                      </p:spPr>
                    </p:pic>
                    <p:sp>
                      <p:nvSpPr>
                        <p:cNvPr id="136" name="Rounded Rectangle 135"/>
                        <p:cNvSpPr/>
                        <p:nvPr/>
                      </p:nvSpPr>
                      <p:spPr>
                        <a:xfrm flipV="1">
                          <a:off x="7109813" y="5408377"/>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31" name="Picture 1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214" y="4914434"/>
                        <a:ext cx="425043" cy="331883"/>
                      </a:xfrm>
                      <a:prstGeom prst="rect">
                        <a:avLst/>
                      </a:prstGeom>
                    </p:spPr>
                  </p:pic>
                  <p:pic>
                    <p:nvPicPr>
                      <p:cNvPr id="132" name="Picture 1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1928" y="4954641"/>
                        <a:ext cx="273662" cy="291667"/>
                      </a:xfrm>
                      <a:prstGeom prst="rect">
                        <a:avLst/>
                      </a:prstGeom>
                    </p:spPr>
                  </p:pic>
                  <p:sp>
                    <p:nvSpPr>
                      <p:cNvPr id="133" name="Rounded Rectangular Callout 132"/>
                      <p:cNvSpPr/>
                      <p:nvPr/>
                    </p:nvSpPr>
                    <p:spPr>
                      <a:xfrm>
                        <a:off x="4832220" y="5139571"/>
                        <a:ext cx="175744"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sp>
                    <p:nvSpPr>
                      <p:cNvPr id="134" name="TextBox 133"/>
                      <p:cNvSpPr txBox="1"/>
                      <p:nvPr/>
                    </p:nvSpPr>
                    <p:spPr>
                      <a:xfrm>
                        <a:off x="3581400" y="5791200"/>
                        <a:ext cx="1905000" cy="325621"/>
                      </a:xfrm>
                      <a:prstGeom prst="rect">
                        <a:avLst/>
                      </a:prstGeom>
                      <a:noFill/>
                    </p:spPr>
                    <p:txBody>
                      <a:bodyPr wrap="square" lIns="99959" tIns="49978" rIns="99959" bIns="49978" rtlCol="0">
                        <a:spAutoFit/>
                      </a:bodyPr>
                      <a:lstStyle/>
                      <a:p>
                        <a:pPr algn="ctr" defTabSz="1197414" eaLnBrk="0" hangingPunct="0">
                          <a:lnSpc>
                            <a:spcPct val="90000"/>
                          </a:lnSpc>
                          <a:spcBef>
                            <a:spcPct val="30000"/>
                          </a:spcBef>
                          <a:buClr>
                            <a:srgbClr val="1F497D"/>
                          </a:buClr>
                          <a:buSzPct val="95000"/>
                          <a:defRPr/>
                        </a:pPr>
                        <a:endParaRPr lang="en-US" sz="1100" dirty="0">
                          <a:solidFill>
                            <a:prstClr val="white"/>
                          </a:solidFill>
                          <a:ea typeface="Segoe UI" pitchFamily="34" charset="0"/>
                          <a:cs typeface="Segoe UI" pitchFamily="34" charset="0"/>
                        </a:endParaRPr>
                      </a:p>
                    </p:txBody>
                  </p:sp>
                </p:grpSp>
                <p:grpSp>
                  <p:nvGrpSpPr>
                    <p:cNvPr id="121" name="Group 120"/>
                    <p:cNvGrpSpPr/>
                    <p:nvPr/>
                  </p:nvGrpSpPr>
                  <p:grpSpPr>
                    <a:xfrm>
                      <a:off x="1524000" y="2535877"/>
                      <a:ext cx="1905000" cy="1956061"/>
                      <a:chOff x="1524000" y="2535877"/>
                      <a:chExt cx="1905000" cy="1956061"/>
                    </a:xfrm>
                  </p:grpSpPr>
                  <p:grpSp>
                    <p:nvGrpSpPr>
                      <p:cNvPr id="123" name="Group 122"/>
                      <p:cNvGrpSpPr/>
                      <p:nvPr/>
                    </p:nvGrpSpPr>
                    <p:grpSpPr>
                      <a:xfrm>
                        <a:off x="1702312" y="2535877"/>
                        <a:ext cx="1498088" cy="1015657"/>
                        <a:chOff x="6920044" y="4034903"/>
                        <a:chExt cx="1498088" cy="1015657"/>
                      </a:xfrm>
                    </p:grpSpPr>
                    <p:pic>
                      <p:nvPicPr>
                        <p:cNvPr id="128" name="Picture 1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0044" y="4034903"/>
                          <a:ext cx="1498088" cy="1015657"/>
                        </a:xfrm>
                        <a:prstGeom prst="rect">
                          <a:avLst/>
                        </a:prstGeom>
                      </p:spPr>
                    </p:pic>
                    <p:sp>
                      <p:nvSpPr>
                        <p:cNvPr id="129" name="Rounded Rectangle 128"/>
                        <p:cNvSpPr/>
                        <p:nvPr/>
                      </p:nvSpPr>
                      <p:spPr>
                        <a:xfrm flipV="1">
                          <a:off x="7109814" y="4845102"/>
                          <a:ext cx="1081321"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24" name="Picture 1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3686" y="2713328"/>
                        <a:ext cx="425043" cy="331883"/>
                      </a:xfrm>
                      <a:prstGeom prst="rect">
                        <a:avLst/>
                      </a:prstGeom>
                    </p:spPr>
                  </p:pic>
                  <p:pic>
                    <p:nvPicPr>
                      <p:cNvPr id="125" name="Picture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7400" y="2753536"/>
                        <a:ext cx="273662" cy="291667"/>
                      </a:xfrm>
                      <a:prstGeom prst="rect">
                        <a:avLst/>
                      </a:prstGeom>
                    </p:spPr>
                  </p:pic>
                  <p:sp>
                    <p:nvSpPr>
                      <p:cNvPr id="126" name="Rounded Rectangular Callout 125"/>
                      <p:cNvSpPr/>
                      <p:nvPr/>
                    </p:nvSpPr>
                    <p:spPr>
                      <a:xfrm>
                        <a:off x="2687692" y="2938466"/>
                        <a:ext cx="175744" cy="128431"/>
                      </a:xfrm>
                      <a:prstGeom prst="wedgeRoundRectCallout">
                        <a:avLst>
                          <a:gd name="adj1" fmla="val 1667"/>
                          <a:gd name="adj2" fmla="val 90490"/>
                          <a:gd name="adj3" fmla="val 16667"/>
                        </a:avLst>
                      </a:prstGeom>
                      <a:solidFill>
                        <a:schemeClr val="bg1">
                          <a:alpha val="61961"/>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9969" tIns="59985" rIns="119969" bIns="59985" rtlCol="0" anchor="ctr"/>
                      <a:lstStyle/>
                      <a:p>
                        <a:pPr algn="ctr"/>
                        <a:endParaRPr lang="en-US">
                          <a:solidFill>
                            <a:prstClr val="white"/>
                          </a:solidFill>
                        </a:endParaRPr>
                      </a:p>
                    </p:txBody>
                  </p:sp>
                  <p:sp>
                    <p:nvSpPr>
                      <p:cNvPr id="127" name="TextBox 126"/>
                      <p:cNvSpPr txBox="1"/>
                      <p:nvPr/>
                    </p:nvSpPr>
                    <p:spPr>
                      <a:xfrm>
                        <a:off x="1524000" y="4166317"/>
                        <a:ext cx="1905000" cy="325621"/>
                      </a:xfrm>
                      <a:prstGeom prst="rect">
                        <a:avLst/>
                      </a:prstGeom>
                      <a:noFill/>
                    </p:spPr>
                    <p:txBody>
                      <a:bodyPr wrap="square" lIns="99959" tIns="49978" rIns="99959" bIns="49978" rtlCol="0">
                        <a:spAutoFit/>
                      </a:bodyPr>
                      <a:lstStyle/>
                      <a:p>
                        <a:pPr algn="ctr" defTabSz="1197414" eaLnBrk="0" hangingPunct="0">
                          <a:lnSpc>
                            <a:spcPct val="90000"/>
                          </a:lnSpc>
                          <a:spcBef>
                            <a:spcPct val="30000"/>
                          </a:spcBef>
                          <a:buClr>
                            <a:srgbClr val="1F497D"/>
                          </a:buClr>
                          <a:buSzPct val="95000"/>
                          <a:defRPr/>
                        </a:pPr>
                        <a:endParaRPr lang="en-US" sz="1100" dirty="0">
                          <a:solidFill>
                            <a:prstClr val="white"/>
                          </a:solidFill>
                          <a:ea typeface="Segoe UI" pitchFamily="34" charset="0"/>
                          <a:cs typeface="Segoe UI" pitchFamily="34" charset="0"/>
                        </a:endParaRPr>
                      </a:p>
                    </p:txBody>
                  </p:sp>
                </p:grpSp>
                <p:sp>
                  <p:nvSpPr>
                    <p:cNvPr id="122" name="Rectangle 121"/>
                    <p:cNvSpPr/>
                    <p:nvPr/>
                  </p:nvSpPr>
                  <p:spPr>
                    <a:xfrm>
                      <a:off x="1219200" y="1524000"/>
                      <a:ext cx="8368412" cy="464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03" name="TextBox 102"/>
                  <p:cNvSpPr txBox="1"/>
                  <p:nvPr/>
                </p:nvSpPr>
                <p:spPr>
                  <a:xfrm>
                    <a:off x="2436160" y="3187940"/>
                    <a:ext cx="1824128" cy="554117"/>
                  </a:xfrm>
                  <a:prstGeom prst="rect">
                    <a:avLst/>
                  </a:prstGeom>
                  <a:noFill/>
                </p:spPr>
                <p:txBody>
                  <a:bodyPr wrap="square" lIns="91559" tIns="45779" rIns="91559" bIns="45779" rtlCol="0">
                    <a:spAutoFit/>
                  </a:bodyPr>
                  <a:lstStyle/>
                  <a:p>
                    <a:pPr algn="ctr"/>
                    <a:r>
                      <a:rPr lang="en-US" sz="1500" dirty="0" smtClean="0">
                        <a:solidFill>
                          <a:srgbClr val="FFFFFF"/>
                        </a:solidFill>
                        <a:ea typeface="Segoe UI" pitchFamily="34" charset="0"/>
                        <a:cs typeface="Segoe UI" pitchFamily="34" charset="0"/>
                      </a:rPr>
                      <a:t>Win XP / Vista / Non-Windows</a:t>
                    </a:r>
                    <a:endParaRPr lang="en-US" sz="1500" dirty="0">
                      <a:solidFill>
                        <a:srgbClr val="FFFFFF"/>
                      </a:solidFill>
                      <a:ea typeface="Segoe UI" pitchFamily="34" charset="0"/>
                      <a:cs typeface="Segoe UI" pitchFamily="34" charset="0"/>
                    </a:endParaRPr>
                  </a:p>
                </p:txBody>
              </p:sp>
              <p:sp>
                <p:nvSpPr>
                  <p:cNvPr id="104" name="TextBox 103"/>
                  <p:cNvSpPr txBox="1"/>
                  <p:nvPr/>
                </p:nvSpPr>
                <p:spPr>
                  <a:xfrm>
                    <a:off x="5978778" y="4385636"/>
                    <a:ext cx="1454869" cy="554117"/>
                  </a:xfrm>
                  <a:prstGeom prst="rect">
                    <a:avLst/>
                  </a:prstGeom>
                  <a:noFill/>
                </p:spPr>
                <p:txBody>
                  <a:bodyPr wrap="square" lIns="91559" tIns="45779" rIns="91559" bIns="45779" rtlCol="0">
                    <a:spAutoFit/>
                  </a:bodyPr>
                  <a:lstStyle/>
                  <a:p>
                    <a:r>
                      <a:rPr lang="en-US" sz="1500" dirty="0" smtClean="0">
                        <a:solidFill>
                          <a:srgbClr val="FFFFFF"/>
                        </a:solidFill>
                        <a:ea typeface="Segoe UI" pitchFamily="34" charset="0"/>
                        <a:cs typeface="Segoe UI" pitchFamily="34" charset="0"/>
                      </a:rPr>
                      <a:t>Windows 7</a:t>
                    </a:r>
                  </a:p>
                  <a:p>
                    <a:r>
                      <a:rPr lang="en-US" sz="1500" dirty="0" smtClean="0">
                        <a:solidFill>
                          <a:srgbClr val="FFFFFF"/>
                        </a:solidFill>
                        <a:ea typeface="Segoe UI" pitchFamily="34" charset="0"/>
                        <a:cs typeface="Segoe UI" pitchFamily="34" charset="0"/>
                      </a:rPr>
                      <a:t>Windows 8</a:t>
                    </a:r>
                    <a:endParaRPr lang="en-US" sz="1500" dirty="0">
                      <a:solidFill>
                        <a:srgbClr val="FFFFFF"/>
                      </a:solidFill>
                      <a:ea typeface="Segoe UI" pitchFamily="34" charset="0"/>
                      <a:cs typeface="Segoe UI" pitchFamily="34" charset="0"/>
                    </a:endParaRPr>
                  </a:p>
                </p:txBody>
              </p:sp>
            </p:grpSp>
            <p:pic>
              <p:nvPicPr>
                <p:cNvPr id="101" name="Picture 100"/>
                <p:cNvPicPr>
                  <a:picLocks noChangeAspect="1"/>
                </p:cNvPicPr>
                <p:nvPr/>
              </p:nvPicPr>
              <p:blipFill rotWithShape="1">
                <a:blip r:embed="rId3" cstate="print">
                  <a:extLst>
                    <a:ext uri="{28A0092B-C50C-407E-A947-70E740481C1C}">
                      <a14:useLocalDpi xmlns:a14="http://schemas.microsoft.com/office/drawing/2010/main" val="0"/>
                    </a:ext>
                  </a:extLst>
                </a:blip>
                <a:srcRect l="67536"/>
                <a:stretch/>
              </p:blipFill>
              <p:spPr>
                <a:xfrm>
                  <a:off x="7132922" y="1898168"/>
                  <a:ext cx="341776" cy="571219"/>
                </a:xfrm>
                <a:prstGeom prst="rect">
                  <a:avLst/>
                </a:prstGeom>
              </p:spPr>
            </p:pic>
          </p:grpSp>
          <p:sp>
            <p:nvSpPr>
              <p:cNvPr id="97" name="Freeform 72"/>
              <p:cNvSpPr>
                <a:spLocks/>
              </p:cNvSpPr>
              <p:nvPr/>
            </p:nvSpPr>
            <p:spPr bwMode="auto">
              <a:xfrm rot="2700000">
                <a:off x="4663483" y="3923982"/>
                <a:ext cx="70295" cy="177478"/>
              </a:xfrm>
              <a:custGeom>
                <a:avLst/>
                <a:gdLst>
                  <a:gd name="T0" fmla="*/ 0 w 129"/>
                  <a:gd name="T1" fmla="*/ 215 h 430"/>
                  <a:gd name="T2" fmla="*/ 4 w 129"/>
                  <a:gd name="T3" fmla="*/ 147 h 430"/>
                  <a:gd name="T4" fmla="*/ 15 w 129"/>
                  <a:gd name="T5" fmla="*/ 90 h 430"/>
                  <a:gd name="T6" fmla="*/ 32 w 129"/>
                  <a:gd name="T7" fmla="*/ 42 h 430"/>
                  <a:gd name="T8" fmla="*/ 51 w 129"/>
                  <a:gd name="T9" fmla="*/ 4 h 430"/>
                  <a:gd name="T10" fmla="*/ 68 w 129"/>
                  <a:gd name="T11" fmla="*/ 1 h 430"/>
                  <a:gd name="T12" fmla="*/ 87 w 129"/>
                  <a:gd name="T13" fmla="*/ 0 h 430"/>
                  <a:gd name="T14" fmla="*/ 107 w 129"/>
                  <a:gd name="T15" fmla="*/ 1 h 430"/>
                  <a:gd name="T16" fmla="*/ 129 w 129"/>
                  <a:gd name="T17" fmla="*/ 5 h 430"/>
                  <a:gd name="T18" fmla="*/ 115 w 129"/>
                  <a:gd name="T19" fmla="*/ 33 h 430"/>
                  <a:gd name="T20" fmla="*/ 97 w 129"/>
                  <a:gd name="T21" fmla="*/ 79 h 430"/>
                  <a:gd name="T22" fmla="*/ 83 w 129"/>
                  <a:gd name="T23" fmla="*/ 140 h 430"/>
                  <a:gd name="T24" fmla="*/ 77 w 129"/>
                  <a:gd name="T25" fmla="*/ 215 h 430"/>
                  <a:gd name="T26" fmla="*/ 83 w 129"/>
                  <a:gd name="T27" fmla="*/ 289 h 430"/>
                  <a:gd name="T28" fmla="*/ 97 w 129"/>
                  <a:gd name="T29" fmla="*/ 351 h 430"/>
                  <a:gd name="T30" fmla="*/ 115 w 129"/>
                  <a:gd name="T31" fmla="*/ 396 h 430"/>
                  <a:gd name="T32" fmla="*/ 129 w 129"/>
                  <a:gd name="T33" fmla="*/ 425 h 430"/>
                  <a:gd name="T34" fmla="*/ 107 w 129"/>
                  <a:gd name="T35" fmla="*/ 428 h 430"/>
                  <a:gd name="T36" fmla="*/ 87 w 129"/>
                  <a:gd name="T37" fmla="*/ 430 h 430"/>
                  <a:gd name="T38" fmla="*/ 68 w 129"/>
                  <a:gd name="T39" fmla="*/ 429 h 430"/>
                  <a:gd name="T40" fmla="*/ 51 w 129"/>
                  <a:gd name="T41" fmla="*/ 426 h 430"/>
                  <a:gd name="T42" fmla="*/ 32 w 129"/>
                  <a:gd name="T43" fmla="*/ 388 h 430"/>
                  <a:gd name="T44" fmla="*/ 15 w 129"/>
                  <a:gd name="T45" fmla="*/ 340 h 430"/>
                  <a:gd name="T46" fmla="*/ 4 w 129"/>
                  <a:gd name="T47" fmla="*/ 282 h 430"/>
                  <a:gd name="T48" fmla="*/ 0 w 129"/>
                  <a:gd name="T49" fmla="*/ 21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430">
                    <a:moveTo>
                      <a:pt x="0" y="215"/>
                    </a:moveTo>
                    <a:cubicBezTo>
                      <a:pt x="0" y="191"/>
                      <a:pt x="1" y="168"/>
                      <a:pt x="4" y="147"/>
                    </a:cubicBezTo>
                    <a:cubicBezTo>
                      <a:pt x="7" y="126"/>
                      <a:pt x="10" y="107"/>
                      <a:pt x="15" y="90"/>
                    </a:cubicBezTo>
                    <a:cubicBezTo>
                      <a:pt x="20" y="72"/>
                      <a:pt x="25" y="56"/>
                      <a:pt x="32" y="42"/>
                    </a:cubicBezTo>
                    <a:cubicBezTo>
                      <a:pt x="38" y="27"/>
                      <a:pt x="44" y="15"/>
                      <a:pt x="51" y="4"/>
                    </a:cubicBezTo>
                    <a:cubicBezTo>
                      <a:pt x="55" y="2"/>
                      <a:pt x="61" y="1"/>
                      <a:pt x="68" y="1"/>
                    </a:cubicBezTo>
                    <a:cubicBezTo>
                      <a:pt x="75" y="0"/>
                      <a:pt x="81" y="0"/>
                      <a:pt x="87" y="0"/>
                    </a:cubicBezTo>
                    <a:cubicBezTo>
                      <a:pt x="93" y="0"/>
                      <a:pt x="100" y="0"/>
                      <a:pt x="107" y="1"/>
                    </a:cubicBezTo>
                    <a:cubicBezTo>
                      <a:pt x="115" y="2"/>
                      <a:pt x="123" y="3"/>
                      <a:pt x="129" y="5"/>
                    </a:cubicBezTo>
                    <a:cubicBezTo>
                      <a:pt x="125" y="11"/>
                      <a:pt x="121" y="20"/>
                      <a:pt x="115" y="33"/>
                    </a:cubicBezTo>
                    <a:cubicBezTo>
                      <a:pt x="109" y="45"/>
                      <a:pt x="103" y="61"/>
                      <a:pt x="97" y="79"/>
                    </a:cubicBezTo>
                    <a:cubicBezTo>
                      <a:pt x="92" y="97"/>
                      <a:pt x="87" y="117"/>
                      <a:pt x="83" y="140"/>
                    </a:cubicBezTo>
                    <a:cubicBezTo>
                      <a:pt x="79" y="163"/>
                      <a:pt x="77" y="188"/>
                      <a:pt x="77" y="215"/>
                    </a:cubicBezTo>
                    <a:cubicBezTo>
                      <a:pt x="77" y="241"/>
                      <a:pt x="79" y="266"/>
                      <a:pt x="83" y="289"/>
                    </a:cubicBezTo>
                    <a:cubicBezTo>
                      <a:pt x="87" y="312"/>
                      <a:pt x="92" y="333"/>
                      <a:pt x="97" y="351"/>
                    </a:cubicBezTo>
                    <a:cubicBezTo>
                      <a:pt x="103" y="369"/>
                      <a:pt x="109" y="384"/>
                      <a:pt x="115" y="396"/>
                    </a:cubicBezTo>
                    <a:cubicBezTo>
                      <a:pt x="121" y="409"/>
                      <a:pt x="125" y="418"/>
                      <a:pt x="129" y="425"/>
                    </a:cubicBezTo>
                    <a:cubicBezTo>
                      <a:pt x="123" y="426"/>
                      <a:pt x="115" y="427"/>
                      <a:pt x="107" y="428"/>
                    </a:cubicBezTo>
                    <a:cubicBezTo>
                      <a:pt x="100" y="429"/>
                      <a:pt x="93" y="430"/>
                      <a:pt x="87" y="430"/>
                    </a:cubicBezTo>
                    <a:cubicBezTo>
                      <a:pt x="81" y="430"/>
                      <a:pt x="75" y="429"/>
                      <a:pt x="68" y="429"/>
                    </a:cubicBezTo>
                    <a:cubicBezTo>
                      <a:pt x="61" y="428"/>
                      <a:pt x="55" y="427"/>
                      <a:pt x="51" y="426"/>
                    </a:cubicBezTo>
                    <a:cubicBezTo>
                      <a:pt x="44" y="415"/>
                      <a:pt x="38" y="402"/>
                      <a:pt x="32" y="388"/>
                    </a:cubicBezTo>
                    <a:cubicBezTo>
                      <a:pt x="25" y="373"/>
                      <a:pt x="20" y="357"/>
                      <a:pt x="15" y="340"/>
                    </a:cubicBezTo>
                    <a:cubicBezTo>
                      <a:pt x="10" y="322"/>
                      <a:pt x="7" y="303"/>
                      <a:pt x="4" y="282"/>
                    </a:cubicBezTo>
                    <a:cubicBezTo>
                      <a:pt x="1" y="261"/>
                      <a:pt x="0" y="239"/>
                      <a:pt x="0" y="21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98" name="Freeform 72"/>
              <p:cNvSpPr>
                <a:spLocks/>
              </p:cNvSpPr>
              <p:nvPr/>
            </p:nvSpPr>
            <p:spPr bwMode="auto">
              <a:xfrm rot="2700000">
                <a:off x="4591599" y="3811872"/>
                <a:ext cx="70295" cy="257932"/>
              </a:xfrm>
              <a:custGeom>
                <a:avLst/>
                <a:gdLst>
                  <a:gd name="T0" fmla="*/ 0 w 129"/>
                  <a:gd name="T1" fmla="*/ 215 h 430"/>
                  <a:gd name="T2" fmla="*/ 4 w 129"/>
                  <a:gd name="T3" fmla="*/ 147 h 430"/>
                  <a:gd name="T4" fmla="*/ 15 w 129"/>
                  <a:gd name="T5" fmla="*/ 90 h 430"/>
                  <a:gd name="T6" fmla="*/ 32 w 129"/>
                  <a:gd name="T7" fmla="*/ 42 h 430"/>
                  <a:gd name="T8" fmla="*/ 51 w 129"/>
                  <a:gd name="T9" fmla="*/ 4 h 430"/>
                  <a:gd name="T10" fmla="*/ 68 w 129"/>
                  <a:gd name="T11" fmla="*/ 1 h 430"/>
                  <a:gd name="T12" fmla="*/ 87 w 129"/>
                  <a:gd name="T13" fmla="*/ 0 h 430"/>
                  <a:gd name="T14" fmla="*/ 107 w 129"/>
                  <a:gd name="T15" fmla="*/ 1 h 430"/>
                  <a:gd name="T16" fmla="*/ 129 w 129"/>
                  <a:gd name="T17" fmla="*/ 5 h 430"/>
                  <a:gd name="T18" fmla="*/ 115 w 129"/>
                  <a:gd name="T19" fmla="*/ 33 h 430"/>
                  <a:gd name="T20" fmla="*/ 97 w 129"/>
                  <a:gd name="T21" fmla="*/ 79 h 430"/>
                  <a:gd name="T22" fmla="*/ 83 w 129"/>
                  <a:gd name="T23" fmla="*/ 140 h 430"/>
                  <a:gd name="T24" fmla="*/ 77 w 129"/>
                  <a:gd name="T25" fmla="*/ 215 h 430"/>
                  <a:gd name="T26" fmla="*/ 83 w 129"/>
                  <a:gd name="T27" fmla="*/ 289 h 430"/>
                  <a:gd name="T28" fmla="*/ 97 w 129"/>
                  <a:gd name="T29" fmla="*/ 351 h 430"/>
                  <a:gd name="T30" fmla="*/ 115 w 129"/>
                  <a:gd name="T31" fmla="*/ 396 h 430"/>
                  <a:gd name="T32" fmla="*/ 129 w 129"/>
                  <a:gd name="T33" fmla="*/ 425 h 430"/>
                  <a:gd name="T34" fmla="*/ 107 w 129"/>
                  <a:gd name="T35" fmla="*/ 428 h 430"/>
                  <a:gd name="T36" fmla="*/ 87 w 129"/>
                  <a:gd name="T37" fmla="*/ 430 h 430"/>
                  <a:gd name="T38" fmla="*/ 68 w 129"/>
                  <a:gd name="T39" fmla="*/ 429 h 430"/>
                  <a:gd name="T40" fmla="*/ 51 w 129"/>
                  <a:gd name="T41" fmla="*/ 426 h 430"/>
                  <a:gd name="T42" fmla="*/ 32 w 129"/>
                  <a:gd name="T43" fmla="*/ 388 h 430"/>
                  <a:gd name="T44" fmla="*/ 15 w 129"/>
                  <a:gd name="T45" fmla="*/ 340 h 430"/>
                  <a:gd name="T46" fmla="*/ 4 w 129"/>
                  <a:gd name="T47" fmla="*/ 282 h 430"/>
                  <a:gd name="T48" fmla="*/ 0 w 129"/>
                  <a:gd name="T49" fmla="*/ 21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430">
                    <a:moveTo>
                      <a:pt x="0" y="215"/>
                    </a:moveTo>
                    <a:cubicBezTo>
                      <a:pt x="0" y="191"/>
                      <a:pt x="1" y="168"/>
                      <a:pt x="4" y="147"/>
                    </a:cubicBezTo>
                    <a:cubicBezTo>
                      <a:pt x="7" y="126"/>
                      <a:pt x="10" y="107"/>
                      <a:pt x="15" y="90"/>
                    </a:cubicBezTo>
                    <a:cubicBezTo>
                      <a:pt x="20" y="72"/>
                      <a:pt x="25" y="56"/>
                      <a:pt x="32" y="42"/>
                    </a:cubicBezTo>
                    <a:cubicBezTo>
                      <a:pt x="38" y="27"/>
                      <a:pt x="44" y="15"/>
                      <a:pt x="51" y="4"/>
                    </a:cubicBezTo>
                    <a:cubicBezTo>
                      <a:pt x="55" y="2"/>
                      <a:pt x="61" y="1"/>
                      <a:pt x="68" y="1"/>
                    </a:cubicBezTo>
                    <a:cubicBezTo>
                      <a:pt x="75" y="0"/>
                      <a:pt x="81" y="0"/>
                      <a:pt x="87" y="0"/>
                    </a:cubicBezTo>
                    <a:cubicBezTo>
                      <a:pt x="93" y="0"/>
                      <a:pt x="100" y="0"/>
                      <a:pt x="107" y="1"/>
                    </a:cubicBezTo>
                    <a:cubicBezTo>
                      <a:pt x="115" y="2"/>
                      <a:pt x="123" y="3"/>
                      <a:pt x="129" y="5"/>
                    </a:cubicBezTo>
                    <a:cubicBezTo>
                      <a:pt x="125" y="11"/>
                      <a:pt x="121" y="20"/>
                      <a:pt x="115" y="33"/>
                    </a:cubicBezTo>
                    <a:cubicBezTo>
                      <a:pt x="109" y="45"/>
                      <a:pt x="103" y="61"/>
                      <a:pt x="97" y="79"/>
                    </a:cubicBezTo>
                    <a:cubicBezTo>
                      <a:pt x="92" y="97"/>
                      <a:pt x="87" y="117"/>
                      <a:pt x="83" y="140"/>
                    </a:cubicBezTo>
                    <a:cubicBezTo>
                      <a:pt x="79" y="163"/>
                      <a:pt x="77" y="188"/>
                      <a:pt x="77" y="215"/>
                    </a:cubicBezTo>
                    <a:cubicBezTo>
                      <a:pt x="77" y="241"/>
                      <a:pt x="79" y="266"/>
                      <a:pt x="83" y="289"/>
                    </a:cubicBezTo>
                    <a:cubicBezTo>
                      <a:pt x="87" y="312"/>
                      <a:pt x="92" y="333"/>
                      <a:pt x="97" y="351"/>
                    </a:cubicBezTo>
                    <a:cubicBezTo>
                      <a:pt x="103" y="369"/>
                      <a:pt x="109" y="384"/>
                      <a:pt x="115" y="396"/>
                    </a:cubicBezTo>
                    <a:cubicBezTo>
                      <a:pt x="121" y="409"/>
                      <a:pt x="125" y="418"/>
                      <a:pt x="129" y="425"/>
                    </a:cubicBezTo>
                    <a:cubicBezTo>
                      <a:pt x="123" y="426"/>
                      <a:pt x="115" y="427"/>
                      <a:pt x="107" y="428"/>
                    </a:cubicBezTo>
                    <a:cubicBezTo>
                      <a:pt x="100" y="429"/>
                      <a:pt x="93" y="430"/>
                      <a:pt x="87" y="430"/>
                    </a:cubicBezTo>
                    <a:cubicBezTo>
                      <a:pt x="81" y="430"/>
                      <a:pt x="75" y="429"/>
                      <a:pt x="68" y="429"/>
                    </a:cubicBezTo>
                    <a:cubicBezTo>
                      <a:pt x="61" y="428"/>
                      <a:pt x="55" y="427"/>
                      <a:pt x="51" y="426"/>
                    </a:cubicBezTo>
                    <a:cubicBezTo>
                      <a:pt x="44" y="415"/>
                      <a:pt x="38" y="402"/>
                      <a:pt x="32" y="388"/>
                    </a:cubicBezTo>
                    <a:cubicBezTo>
                      <a:pt x="25" y="373"/>
                      <a:pt x="20" y="357"/>
                      <a:pt x="15" y="340"/>
                    </a:cubicBezTo>
                    <a:cubicBezTo>
                      <a:pt x="10" y="322"/>
                      <a:pt x="7" y="303"/>
                      <a:pt x="4" y="282"/>
                    </a:cubicBezTo>
                    <a:cubicBezTo>
                      <a:pt x="1" y="261"/>
                      <a:pt x="0" y="239"/>
                      <a:pt x="0" y="21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99" name="Freeform 72"/>
              <p:cNvSpPr>
                <a:spLocks/>
              </p:cNvSpPr>
              <p:nvPr/>
            </p:nvSpPr>
            <p:spPr bwMode="auto">
              <a:xfrm rot="2700000">
                <a:off x="4516435" y="3688833"/>
                <a:ext cx="70295" cy="353682"/>
              </a:xfrm>
              <a:custGeom>
                <a:avLst/>
                <a:gdLst>
                  <a:gd name="T0" fmla="*/ 0 w 129"/>
                  <a:gd name="T1" fmla="*/ 215 h 430"/>
                  <a:gd name="T2" fmla="*/ 4 w 129"/>
                  <a:gd name="T3" fmla="*/ 147 h 430"/>
                  <a:gd name="T4" fmla="*/ 15 w 129"/>
                  <a:gd name="T5" fmla="*/ 90 h 430"/>
                  <a:gd name="T6" fmla="*/ 32 w 129"/>
                  <a:gd name="T7" fmla="*/ 42 h 430"/>
                  <a:gd name="T8" fmla="*/ 51 w 129"/>
                  <a:gd name="T9" fmla="*/ 4 h 430"/>
                  <a:gd name="T10" fmla="*/ 68 w 129"/>
                  <a:gd name="T11" fmla="*/ 1 h 430"/>
                  <a:gd name="T12" fmla="*/ 87 w 129"/>
                  <a:gd name="T13" fmla="*/ 0 h 430"/>
                  <a:gd name="T14" fmla="*/ 107 w 129"/>
                  <a:gd name="T15" fmla="*/ 1 h 430"/>
                  <a:gd name="T16" fmla="*/ 129 w 129"/>
                  <a:gd name="T17" fmla="*/ 5 h 430"/>
                  <a:gd name="T18" fmla="*/ 115 w 129"/>
                  <a:gd name="T19" fmla="*/ 33 h 430"/>
                  <a:gd name="T20" fmla="*/ 97 w 129"/>
                  <a:gd name="T21" fmla="*/ 79 h 430"/>
                  <a:gd name="T22" fmla="*/ 83 w 129"/>
                  <a:gd name="T23" fmla="*/ 140 h 430"/>
                  <a:gd name="T24" fmla="*/ 77 w 129"/>
                  <a:gd name="T25" fmla="*/ 215 h 430"/>
                  <a:gd name="T26" fmla="*/ 83 w 129"/>
                  <a:gd name="T27" fmla="*/ 289 h 430"/>
                  <a:gd name="T28" fmla="*/ 97 w 129"/>
                  <a:gd name="T29" fmla="*/ 351 h 430"/>
                  <a:gd name="T30" fmla="*/ 115 w 129"/>
                  <a:gd name="T31" fmla="*/ 396 h 430"/>
                  <a:gd name="T32" fmla="*/ 129 w 129"/>
                  <a:gd name="T33" fmla="*/ 425 h 430"/>
                  <a:gd name="T34" fmla="*/ 107 w 129"/>
                  <a:gd name="T35" fmla="*/ 428 h 430"/>
                  <a:gd name="T36" fmla="*/ 87 w 129"/>
                  <a:gd name="T37" fmla="*/ 430 h 430"/>
                  <a:gd name="T38" fmla="*/ 68 w 129"/>
                  <a:gd name="T39" fmla="*/ 429 h 430"/>
                  <a:gd name="T40" fmla="*/ 51 w 129"/>
                  <a:gd name="T41" fmla="*/ 426 h 430"/>
                  <a:gd name="T42" fmla="*/ 32 w 129"/>
                  <a:gd name="T43" fmla="*/ 388 h 430"/>
                  <a:gd name="T44" fmla="*/ 15 w 129"/>
                  <a:gd name="T45" fmla="*/ 340 h 430"/>
                  <a:gd name="T46" fmla="*/ 4 w 129"/>
                  <a:gd name="T47" fmla="*/ 282 h 430"/>
                  <a:gd name="T48" fmla="*/ 0 w 129"/>
                  <a:gd name="T49" fmla="*/ 21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430">
                    <a:moveTo>
                      <a:pt x="0" y="215"/>
                    </a:moveTo>
                    <a:cubicBezTo>
                      <a:pt x="0" y="191"/>
                      <a:pt x="1" y="168"/>
                      <a:pt x="4" y="147"/>
                    </a:cubicBezTo>
                    <a:cubicBezTo>
                      <a:pt x="7" y="126"/>
                      <a:pt x="10" y="107"/>
                      <a:pt x="15" y="90"/>
                    </a:cubicBezTo>
                    <a:cubicBezTo>
                      <a:pt x="20" y="72"/>
                      <a:pt x="25" y="56"/>
                      <a:pt x="32" y="42"/>
                    </a:cubicBezTo>
                    <a:cubicBezTo>
                      <a:pt x="38" y="27"/>
                      <a:pt x="44" y="15"/>
                      <a:pt x="51" y="4"/>
                    </a:cubicBezTo>
                    <a:cubicBezTo>
                      <a:pt x="55" y="2"/>
                      <a:pt x="61" y="1"/>
                      <a:pt x="68" y="1"/>
                    </a:cubicBezTo>
                    <a:cubicBezTo>
                      <a:pt x="75" y="0"/>
                      <a:pt x="81" y="0"/>
                      <a:pt x="87" y="0"/>
                    </a:cubicBezTo>
                    <a:cubicBezTo>
                      <a:pt x="93" y="0"/>
                      <a:pt x="100" y="0"/>
                      <a:pt x="107" y="1"/>
                    </a:cubicBezTo>
                    <a:cubicBezTo>
                      <a:pt x="115" y="2"/>
                      <a:pt x="123" y="3"/>
                      <a:pt x="129" y="5"/>
                    </a:cubicBezTo>
                    <a:cubicBezTo>
                      <a:pt x="125" y="11"/>
                      <a:pt x="121" y="20"/>
                      <a:pt x="115" y="33"/>
                    </a:cubicBezTo>
                    <a:cubicBezTo>
                      <a:pt x="109" y="45"/>
                      <a:pt x="103" y="61"/>
                      <a:pt x="97" y="79"/>
                    </a:cubicBezTo>
                    <a:cubicBezTo>
                      <a:pt x="92" y="97"/>
                      <a:pt x="87" y="117"/>
                      <a:pt x="83" y="140"/>
                    </a:cubicBezTo>
                    <a:cubicBezTo>
                      <a:pt x="79" y="163"/>
                      <a:pt x="77" y="188"/>
                      <a:pt x="77" y="215"/>
                    </a:cubicBezTo>
                    <a:cubicBezTo>
                      <a:pt x="77" y="241"/>
                      <a:pt x="79" y="266"/>
                      <a:pt x="83" y="289"/>
                    </a:cubicBezTo>
                    <a:cubicBezTo>
                      <a:pt x="87" y="312"/>
                      <a:pt x="92" y="333"/>
                      <a:pt x="97" y="351"/>
                    </a:cubicBezTo>
                    <a:cubicBezTo>
                      <a:pt x="103" y="369"/>
                      <a:pt x="109" y="384"/>
                      <a:pt x="115" y="396"/>
                    </a:cubicBezTo>
                    <a:cubicBezTo>
                      <a:pt x="121" y="409"/>
                      <a:pt x="125" y="418"/>
                      <a:pt x="129" y="425"/>
                    </a:cubicBezTo>
                    <a:cubicBezTo>
                      <a:pt x="123" y="426"/>
                      <a:pt x="115" y="427"/>
                      <a:pt x="107" y="428"/>
                    </a:cubicBezTo>
                    <a:cubicBezTo>
                      <a:pt x="100" y="429"/>
                      <a:pt x="93" y="430"/>
                      <a:pt x="87" y="430"/>
                    </a:cubicBezTo>
                    <a:cubicBezTo>
                      <a:pt x="81" y="430"/>
                      <a:pt x="75" y="429"/>
                      <a:pt x="68" y="429"/>
                    </a:cubicBezTo>
                    <a:cubicBezTo>
                      <a:pt x="61" y="428"/>
                      <a:pt x="55" y="427"/>
                      <a:pt x="51" y="426"/>
                    </a:cubicBezTo>
                    <a:cubicBezTo>
                      <a:pt x="44" y="415"/>
                      <a:pt x="38" y="402"/>
                      <a:pt x="32" y="388"/>
                    </a:cubicBezTo>
                    <a:cubicBezTo>
                      <a:pt x="25" y="373"/>
                      <a:pt x="20" y="357"/>
                      <a:pt x="15" y="340"/>
                    </a:cubicBezTo>
                    <a:cubicBezTo>
                      <a:pt x="10" y="322"/>
                      <a:pt x="7" y="303"/>
                      <a:pt x="4" y="282"/>
                    </a:cubicBezTo>
                    <a:cubicBezTo>
                      <a:pt x="1" y="261"/>
                      <a:pt x="0" y="239"/>
                      <a:pt x="0" y="21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95" name="TextBox 94"/>
            <p:cNvSpPr txBox="1"/>
            <p:nvPr/>
          </p:nvSpPr>
          <p:spPr>
            <a:xfrm>
              <a:off x="3362370" y="3871723"/>
              <a:ext cx="1428706" cy="488731"/>
            </a:xfrm>
            <a:prstGeom prst="rect">
              <a:avLst/>
            </a:prstGeom>
            <a:noFill/>
          </p:spPr>
          <p:txBody>
            <a:bodyPr wrap="square" lIns="99959" tIns="49978" rIns="99959" bIns="49978" rtlCol="0">
              <a:spAutoFit/>
            </a:bodyPr>
            <a:lstStyle/>
            <a:p>
              <a:pPr algn="ctr" defTabSz="1197414" eaLnBrk="0" hangingPunct="0">
                <a:lnSpc>
                  <a:spcPct val="90000"/>
                </a:lnSpc>
                <a:spcBef>
                  <a:spcPct val="30000"/>
                </a:spcBef>
                <a:buClr>
                  <a:srgbClr val="1F497D"/>
                </a:buClr>
                <a:buSzPct val="95000"/>
                <a:defRPr/>
              </a:pPr>
              <a:r>
                <a:rPr lang="en-US" sz="1400" dirty="0" smtClean="0">
                  <a:solidFill>
                    <a:prstClr val="white"/>
                  </a:solidFill>
                  <a:ea typeface="Segoe UI" pitchFamily="34" charset="0"/>
                  <a:cs typeface="Segoe UI" pitchFamily="34" charset="0"/>
                </a:rPr>
                <a:t>Mobile </a:t>
              </a:r>
              <a:r>
                <a:rPr lang="en-US" sz="1400" dirty="0">
                  <a:solidFill>
                    <a:prstClr val="white"/>
                  </a:solidFill>
                  <a:ea typeface="Segoe UI" pitchFamily="34" charset="0"/>
                  <a:cs typeface="Segoe UI" pitchFamily="34" charset="0"/>
                </a:rPr>
                <a:t>Broadband</a:t>
              </a:r>
            </a:p>
          </p:txBody>
        </p:sp>
      </p:grpSp>
    </p:spTree>
    <p:extLst>
      <p:ext uri="{BB962C8B-B14F-4D97-AF65-F5344CB8AC3E}">
        <p14:creationId xmlns:p14="http://schemas.microsoft.com/office/powerpoint/2010/main" val="417016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right)">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20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1" nodeType="clickEffect">
                                  <p:stCondLst>
                                    <p:cond delay="0"/>
                                  </p:stCondLst>
                                  <p:childTnLst>
                                    <p:animMotion origin="layout" path="M 4.48718E-6 2.22222E-6 L -0.14464 0.00208 " pathEditMode="relative" rAng="0" ptsTypes="AA">
                                      <p:cBhvr>
                                        <p:cTn id="17" dur="2000" fill="hold"/>
                                        <p:tgtEl>
                                          <p:spTgt spid="56"/>
                                        </p:tgtEl>
                                        <p:attrNameLst>
                                          <p:attrName>ppt_x</p:attrName>
                                          <p:attrName>ppt_y</p:attrName>
                                        </p:attrNameLst>
                                      </p:cBhvr>
                                      <p:rCtr x="-7238" y="93"/>
                                    </p:animMotion>
                                  </p:childTnLst>
                                </p:cTn>
                              </p:par>
                              <p:par>
                                <p:cTn id="18" presetID="42" presetClass="path" presetSubtype="0" accel="50000" decel="50000" fill="hold" grpId="1" nodeType="withEffect">
                                  <p:stCondLst>
                                    <p:cond delay="0"/>
                                  </p:stCondLst>
                                  <p:childTnLst>
                                    <p:animMotion origin="layout" path="M 0 1.11022E-16 L -0.14103 0.00278 " pathEditMode="relative" rAng="0" ptsTypes="AA">
                                      <p:cBhvr>
                                        <p:cTn id="19" dur="2000" fill="hold"/>
                                        <p:tgtEl>
                                          <p:spTgt spid="58"/>
                                        </p:tgtEl>
                                        <p:attrNameLst>
                                          <p:attrName>ppt_x</p:attrName>
                                          <p:attrName>ppt_y</p:attrName>
                                        </p:attrNameLst>
                                      </p:cBhvr>
                                      <p:rCtr x="-7051" y="139"/>
                                    </p:animMotion>
                                  </p:childTnLst>
                                </p:cTn>
                              </p:par>
                              <p:par>
                                <p:cTn id="20" presetID="42" presetClass="path" presetSubtype="0" accel="50000" decel="50000" fill="hold" grpId="1" nodeType="withEffect">
                                  <p:stCondLst>
                                    <p:cond delay="0"/>
                                  </p:stCondLst>
                                  <p:childTnLst>
                                    <p:animMotion origin="layout" path="M 0.01563 1.85185E-6 L -0.1254 1.85185E-6 " pathEditMode="relative" rAng="0" ptsTypes="AA">
                                      <p:cBhvr>
                                        <p:cTn id="21" dur="2000" fill="hold"/>
                                        <p:tgtEl>
                                          <p:spTgt spid="61"/>
                                        </p:tgtEl>
                                        <p:attrNameLst>
                                          <p:attrName>ppt_x</p:attrName>
                                          <p:attrName>ppt_y</p:attrName>
                                        </p:attrNameLst>
                                      </p:cBhvr>
                                      <p:rCtr x="-7051" y="0"/>
                                    </p:animMotion>
                                  </p:childTnLst>
                                </p:cTn>
                              </p:par>
                              <p:par>
                                <p:cTn id="22" presetID="42" presetClass="path" presetSubtype="0" accel="50000" decel="50000" fill="hold" nodeType="withEffect">
                                  <p:stCondLst>
                                    <p:cond delay="0"/>
                                  </p:stCondLst>
                                  <p:childTnLst>
                                    <p:animMotion origin="layout" path="M -2.08333E-7 3.7037E-7 L -0.13359 -0.00139 " pathEditMode="relative" rAng="0" ptsTypes="AA">
                                      <p:cBhvr>
                                        <p:cTn id="23" dur="2000" fill="hold"/>
                                        <p:tgtEl>
                                          <p:spTgt spid="93"/>
                                        </p:tgtEl>
                                        <p:attrNameLst>
                                          <p:attrName>ppt_x</p:attrName>
                                          <p:attrName>ppt_y</p:attrName>
                                        </p:attrNameLst>
                                      </p:cBhvr>
                                      <p:rCtr x="-6680" y="-69"/>
                                    </p:animMotion>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0"/>
                                        </p:tgtEl>
                                      </p:cBhvr>
                                    </p:animEffect>
                                    <p:set>
                                      <p:cBhvr>
                                        <p:cTn id="32" dur="1" fill="hold">
                                          <p:stCondLst>
                                            <p:cond delay="499"/>
                                          </p:stCondLst>
                                        </p:cTn>
                                        <p:tgtEl>
                                          <p:spTgt spid="8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8" grpId="0" animBg="1"/>
      <p:bldP spid="58" grpId="1" animBg="1"/>
      <p:bldP spid="61" grpId="0"/>
      <p:bldP spid="6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a:spLocks noChangeAspect="1"/>
          </p:cNvSpPr>
          <p:nvPr/>
        </p:nvSpPr>
        <p:spPr bwMode="auto">
          <a:xfrm>
            <a:off x="226038" y="4183063"/>
            <a:ext cx="2240304" cy="2061535"/>
          </a:xfrm>
          <a:prstGeom prst="rect">
            <a:avLst/>
          </a:prstGeom>
          <a:solidFill>
            <a:schemeClr val="accent4">
              <a:lumMod val="20000"/>
              <a:lumOff val="80000"/>
              <a:alpha val="50000"/>
            </a:schemeClr>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solidFill>
                <a:srgbClr val="363535"/>
              </a:solidFill>
              <a:ea typeface="Segoe UI" pitchFamily="34" charset="0"/>
              <a:cs typeface="Segoe UI" pitchFamily="34" charset="0"/>
            </a:endParaRPr>
          </a:p>
        </p:txBody>
      </p:sp>
      <p:sp>
        <p:nvSpPr>
          <p:cNvPr id="9" name="TextBox 8"/>
          <p:cNvSpPr txBox="1"/>
          <p:nvPr/>
        </p:nvSpPr>
        <p:spPr>
          <a:xfrm>
            <a:off x="185482" y="2521476"/>
            <a:ext cx="2240303" cy="830985"/>
          </a:xfrm>
          <a:prstGeom prst="rect">
            <a:avLst/>
          </a:prstGeom>
          <a:noFill/>
        </p:spPr>
        <p:txBody>
          <a:bodyPr wrap="square" lIns="91428" tIns="45714" rIns="91428" bIns="45714" rtlCol="0">
            <a:spAutoFit/>
          </a:bodyPr>
          <a:lstStyle/>
          <a:p>
            <a:pPr algn="ctr">
              <a:spcBef>
                <a:spcPct val="50000"/>
              </a:spcBef>
              <a:defRPr/>
            </a:pPr>
            <a:r>
              <a:rPr lang="en-US" sz="2400" dirty="0" smtClean="0">
                <a:solidFill>
                  <a:srgbClr val="FFFFFF"/>
                </a:solidFill>
              </a:rPr>
              <a:t>Great User Experience</a:t>
            </a:r>
            <a:endParaRPr lang="en-US" sz="2400" dirty="0">
              <a:solidFill>
                <a:srgbClr val="FFFFFF"/>
              </a:solidFill>
            </a:endParaRPr>
          </a:p>
        </p:txBody>
      </p:sp>
      <p:sp>
        <p:nvSpPr>
          <p:cNvPr id="25" name="TextBox 24"/>
          <p:cNvSpPr txBox="1"/>
          <p:nvPr/>
        </p:nvSpPr>
        <p:spPr>
          <a:xfrm>
            <a:off x="9758764" y="2521476"/>
            <a:ext cx="2171557" cy="830985"/>
          </a:xfrm>
          <a:prstGeom prst="rect">
            <a:avLst/>
          </a:prstGeom>
          <a:noFill/>
        </p:spPr>
        <p:txBody>
          <a:bodyPr wrap="square" lIns="91428" tIns="45714" rIns="91428" bIns="45714" rtlCol="0">
            <a:spAutoFit/>
          </a:bodyPr>
          <a:lstStyle/>
          <a:p>
            <a:pPr algn="ctr">
              <a:spcBef>
                <a:spcPct val="50000"/>
              </a:spcBef>
              <a:defRPr/>
            </a:pPr>
            <a:r>
              <a:rPr lang="en-US" sz="2400" dirty="0" smtClean="0">
                <a:solidFill>
                  <a:srgbClr val="FFFFFF"/>
                </a:solidFill>
              </a:rPr>
              <a:t>Scale </a:t>
            </a:r>
            <a:r>
              <a:rPr lang="en-US" sz="2400" dirty="0">
                <a:solidFill>
                  <a:srgbClr val="FFFFFF"/>
                </a:solidFill>
              </a:rPr>
              <a:t>and Performance</a:t>
            </a:r>
          </a:p>
        </p:txBody>
      </p:sp>
      <p:sp>
        <p:nvSpPr>
          <p:cNvPr id="27" name="TextBox 26"/>
          <p:cNvSpPr txBox="1"/>
          <p:nvPr/>
        </p:nvSpPr>
        <p:spPr>
          <a:xfrm>
            <a:off x="7360370" y="4736559"/>
            <a:ext cx="2240304" cy="830985"/>
          </a:xfrm>
          <a:prstGeom prst="rect">
            <a:avLst/>
          </a:prstGeom>
          <a:noFill/>
        </p:spPr>
        <p:txBody>
          <a:bodyPr wrap="square" lIns="91428" tIns="45714" rIns="91428" bIns="45714" rtlCol="0">
            <a:spAutoFit/>
          </a:bodyPr>
          <a:lstStyle/>
          <a:p>
            <a:pPr algn="ctr">
              <a:spcBef>
                <a:spcPct val="50000"/>
              </a:spcBef>
              <a:defRPr/>
            </a:pPr>
            <a:r>
              <a:rPr lang="en-US" sz="2400" dirty="0" smtClean="0">
                <a:solidFill>
                  <a:srgbClr val="FFFFFF"/>
                </a:solidFill>
              </a:rPr>
              <a:t>Enabling </a:t>
            </a:r>
            <a:r>
              <a:rPr lang="en-US" sz="2400" dirty="0">
                <a:solidFill>
                  <a:srgbClr val="FFFFFF"/>
                </a:solidFill>
              </a:rPr>
              <a:t>New </a:t>
            </a:r>
            <a:r>
              <a:rPr lang="en-US" sz="2400" dirty="0" smtClean="0">
                <a:solidFill>
                  <a:srgbClr val="FFFFFF"/>
                </a:solidFill>
              </a:rPr>
              <a:t>Scenarios</a:t>
            </a:r>
            <a:endParaRPr lang="en-US" sz="2400" dirty="0">
              <a:solidFill>
                <a:srgbClr val="FFFFFF"/>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301" b="29324"/>
          <a:stretch/>
        </p:blipFill>
        <p:spPr>
          <a:xfrm>
            <a:off x="4946204" y="4183062"/>
            <a:ext cx="2240400" cy="206153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91" t="8653" r="-1" b="9844"/>
          <a:stretch/>
        </p:blipFill>
        <p:spPr>
          <a:xfrm>
            <a:off x="4946204" y="1977065"/>
            <a:ext cx="2240400" cy="2061535"/>
          </a:xfrm>
          <a:prstGeom prst="rect">
            <a:avLst/>
          </a:prstGeom>
        </p:spPr>
      </p:pic>
      <p:sp>
        <p:nvSpPr>
          <p:cNvPr id="20" name="Rectangle 19"/>
          <p:cNvSpPr/>
          <p:nvPr/>
        </p:nvSpPr>
        <p:spPr>
          <a:xfrm>
            <a:off x="455612" y="76200"/>
            <a:ext cx="11018837" cy="1041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4400" dirty="0" smtClean="0">
                <a:solidFill>
                  <a:srgbClr val="FFFFFF"/>
                </a:solidFill>
              </a:rPr>
              <a:t>Unified Remote Access</a:t>
            </a:r>
            <a:endParaRPr lang="en-US" sz="4400" spc="300" dirty="0" smtClean="0">
              <a:solidFill>
                <a:prstClr val="white"/>
              </a:solidFill>
            </a:endParaRPr>
          </a:p>
        </p:txBody>
      </p:sp>
      <p:sp>
        <p:nvSpPr>
          <p:cNvPr id="84" name="TextBox 83"/>
          <p:cNvSpPr txBox="1"/>
          <p:nvPr/>
        </p:nvSpPr>
        <p:spPr>
          <a:xfrm>
            <a:off x="185482" y="4871849"/>
            <a:ext cx="2240303"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Enhanced authentication</a:t>
            </a:r>
            <a:endParaRPr lang="en-US" sz="1500" dirty="0">
              <a:solidFill>
                <a:srgbClr val="FFFFFF"/>
              </a:solidFill>
            </a:endParaRPr>
          </a:p>
        </p:txBody>
      </p:sp>
      <p:sp>
        <p:nvSpPr>
          <p:cNvPr id="86" name="TextBox 85"/>
          <p:cNvSpPr txBox="1"/>
          <p:nvPr/>
        </p:nvSpPr>
        <p:spPr>
          <a:xfrm>
            <a:off x="387509" y="5604805"/>
            <a:ext cx="1855969"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Connect through local server</a:t>
            </a:r>
            <a:endParaRPr lang="en-US" sz="1500" dirty="0">
              <a:solidFill>
                <a:srgbClr val="FFFFFF"/>
              </a:solidFill>
            </a:endParaRPr>
          </a:p>
        </p:txBody>
      </p:sp>
      <p:sp>
        <p:nvSpPr>
          <p:cNvPr id="109" name="Rectangle 108"/>
          <p:cNvSpPr>
            <a:spLocks noChangeAspect="1"/>
          </p:cNvSpPr>
          <p:nvPr/>
        </p:nvSpPr>
        <p:spPr bwMode="auto">
          <a:xfrm>
            <a:off x="7333057" y="1983800"/>
            <a:ext cx="2240304" cy="2061535"/>
          </a:xfrm>
          <a:prstGeom prst="rect">
            <a:avLst/>
          </a:prstGeom>
          <a:solidFill>
            <a:schemeClr val="accent4">
              <a:lumMod val="20000"/>
              <a:lumOff val="80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solidFill>
                <a:srgbClr val="363535"/>
              </a:solidFill>
              <a:ea typeface="Segoe UI" pitchFamily="34" charset="0"/>
              <a:cs typeface="Segoe UI" pitchFamily="34" charset="0"/>
            </a:endParaRPr>
          </a:p>
        </p:txBody>
      </p:sp>
      <p:sp>
        <p:nvSpPr>
          <p:cNvPr id="112" name="Rectangle 111"/>
          <p:cNvSpPr>
            <a:spLocks noChangeAspect="1"/>
          </p:cNvSpPr>
          <p:nvPr/>
        </p:nvSpPr>
        <p:spPr bwMode="auto">
          <a:xfrm>
            <a:off x="9690631" y="4183063"/>
            <a:ext cx="2240304" cy="2061535"/>
          </a:xfrm>
          <a:prstGeom prst="rect">
            <a:avLst/>
          </a:prstGeom>
          <a:solidFill>
            <a:schemeClr val="accent4">
              <a:lumMod val="20000"/>
              <a:lumOff val="80000"/>
              <a:alpha val="5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solidFill>
                <a:srgbClr val="363535"/>
              </a:solidFill>
              <a:ea typeface="Segoe UI" pitchFamily="34" charset="0"/>
              <a:cs typeface="Segoe UI" pitchFamily="34" charset="0"/>
            </a:endParaRPr>
          </a:p>
        </p:txBody>
      </p:sp>
      <p:sp>
        <p:nvSpPr>
          <p:cNvPr id="113" name="TextBox 112"/>
          <p:cNvSpPr txBox="1"/>
          <p:nvPr/>
        </p:nvSpPr>
        <p:spPr>
          <a:xfrm>
            <a:off x="9638070" y="4219308"/>
            <a:ext cx="2345425"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High performance in virtual environments</a:t>
            </a:r>
          </a:p>
        </p:txBody>
      </p:sp>
      <p:sp>
        <p:nvSpPr>
          <p:cNvPr id="114" name="TextBox 113"/>
          <p:cNvSpPr txBox="1"/>
          <p:nvPr/>
        </p:nvSpPr>
        <p:spPr>
          <a:xfrm>
            <a:off x="9859126" y="5610225"/>
            <a:ext cx="2005453"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Thousands of </a:t>
            </a:r>
            <a:r>
              <a:rPr lang="en-US" sz="1600" dirty="0">
                <a:solidFill>
                  <a:srgbClr val="FFFFFF"/>
                </a:solidFill>
                <a:cs typeface="Arial" pitchFamily="34" charset="0"/>
              </a:rPr>
              <a:t>u</a:t>
            </a:r>
            <a:r>
              <a:rPr lang="en-US" sz="1600" dirty="0" smtClean="0">
                <a:solidFill>
                  <a:srgbClr val="FFFFFF"/>
                </a:solidFill>
                <a:cs typeface="Arial" pitchFamily="34" charset="0"/>
              </a:rPr>
              <a:t>sers per  server</a:t>
            </a:r>
            <a:endParaRPr lang="en-US" sz="1600" dirty="0">
              <a:solidFill>
                <a:srgbClr val="FFFFFF"/>
              </a:solidFill>
            </a:endParaRPr>
          </a:p>
        </p:txBody>
      </p:sp>
      <p:sp>
        <p:nvSpPr>
          <p:cNvPr id="117" name="TextBox 116"/>
          <p:cNvSpPr txBox="1"/>
          <p:nvPr/>
        </p:nvSpPr>
        <p:spPr>
          <a:xfrm>
            <a:off x="9494873" y="4994958"/>
            <a:ext cx="2539337" cy="338673"/>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High availability</a:t>
            </a:r>
            <a:endParaRPr lang="en-US" sz="1600" dirty="0">
              <a:solidFill>
                <a:srgbClr val="FFFFFF"/>
              </a:solidFill>
            </a:endParaRPr>
          </a:p>
        </p:txBody>
      </p:sp>
      <p:sp>
        <p:nvSpPr>
          <p:cNvPr id="39" name="TextBox 38"/>
          <p:cNvSpPr txBox="1"/>
          <p:nvPr/>
        </p:nvSpPr>
        <p:spPr>
          <a:xfrm>
            <a:off x="7190476" y="2816597"/>
            <a:ext cx="2421422" cy="338673"/>
          </a:xfrm>
          <a:prstGeom prst="rect">
            <a:avLst/>
          </a:prstGeom>
          <a:noFill/>
        </p:spPr>
        <p:txBody>
          <a:bodyPr wrap="square" lIns="91559" tIns="45779" rIns="91559" bIns="45779" rtlCol="0">
            <a:spAutoFit/>
          </a:bodyPr>
          <a:lstStyle/>
          <a:p>
            <a:pPr algn="ctr">
              <a:spcAft>
                <a:spcPts val="1201"/>
              </a:spcAft>
            </a:pPr>
            <a:r>
              <a:rPr lang="en-US" sz="1600" dirty="0" smtClean="0">
                <a:solidFill>
                  <a:srgbClr val="FFFFFF"/>
                </a:solidFill>
                <a:cs typeface="Arial" pitchFamily="34" charset="0"/>
              </a:rPr>
              <a:t>Hybrid Cloud</a:t>
            </a:r>
            <a:endParaRPr lang="en-US" sz="1600" dirty="0">
              <a:solidFill>
                <a:srgbClr val="FFFFFF"/>
              </a:solidFill>
            </a:endParaRPr>
          </a:p>
        </p:txBody>
      </p:sp>
      <p:sp>
        <p:nvSpPr>
          <p:cNvPr id="42" name="TextBox 41"/>
          <p:cNvSpPr txBox="1"/>
          <p:nvPr/>
        </p:nvSpPr>
        <p:spPr>
          <a:xfrm>
            <a:off x="7293298" y="2026035"/>
            <a:ext cx="2201575" cy="584895"/>
          </a:xfrm>
          <a:prstGeom prst="rect">
            <a:avLst/>
          </a:prstGeom>
          <a:noFill/>
        </p:spPr>
        <p:txBody>
          <a:bodyPr wrap="square" lIns="91559" tIns="45779" rIns="91559" bIns="45779" rtlCol="0">
            <a:spAutoFit/>
          </a:bodyPr>
          <a:lstStyle/>
          <a:p>
            <a:pPr algn="ctr">
              <a:spcAft>
                <a:spcPts val="1201"/>
              </a:spcAft>
            </a:pPr>
            <a:r>
              <a:rPr lang="en-US" sz="1600" dirty="0" smtClean="0">
                <a:solidFill>
                  <a:srgbClr val="FFFFFF"/>
                </a:solidFill>
                <a:cs typeface="Arial" pitchFamily="34" charset="0"/>
              </a:rPr>
              <a:t>Off premise provisioning</a:t>
            </a:r>
            <a:endParaRPr lang="en-US" sz="1600" dirty="0">
              <a:solidFill>
                <a:srgbClr val="FFFFFF"/>
              </a:solidFill>
            </a:endParaRPr>
          </a:p>
        </p:txBody>
      </p:sp>
      <p:sp>
        <p:nvSpPr>
          <p:cNvPr id="44" name="TextBox 43"/>
          <p:cNvSpPr txBox="1"/>
          <p:nvPr/>
        </p:nvSpPr>
        <p:spPr>
          <a:xfrm>
            <a:off x="2549524" y="4804203"/>
            <a:ext cx="2204010" cy="830985"/>
          </a:xfrm>
          <a:prstGeom prst="rect">
            <a:avLst/>
          </a:prstGeom>
          <a:noFill/>
        </p:spPr>
        <p:txBody>
          <a:bodyPr wrap="square" lIns="91428" tIns="45714" rIns="91428" bIns="45714" rtlCol="0">
            <a:spAutoFit/>
          </a:bodyPr>
          <a:lstStyle/>
          <a:p>
            <a:pPr algn="ctr">
              <a:spcBef>
                <a:spcPct val="50000"/>
              </a:spcBef>
              <a:defRPr/>
            </a:pPr>
            <a:r>
              <a:rPr lang="en-US" sz="2400" dirty="0" smtClean="0">
                <a:solidFill>
                  <a:srgbClr val="FFFFFF"/>
                </a:solidFill>
              </a:rPr>
              <a:t>Deployment and Monitoring</a:t>
            </a:r>
            <a:endParaRPr lang="en-US" sz="2400" dirty="0">
              <a:solidFill>
                <a:srgbClr val="FFFFFF"/>
              </a:solidFill>
            </a:endParaRPr>
          </a:p>
        </p:txBody>
      </p:sp>
      <p:sp>
        <p:nvSpPr>
          <p:cNvPr id="45" name="TextBox 44"/>
          <p:cNvSpPr txBox="1"/>
          <p:nvPr/>
        </p:nvSpPr>
        <p:spPr>
          <a:xfrm>
            <a:off x="185482" y="4165126"/>
            <a:ext cx="2286136" cy="584895"/>
          </a:xfrm>
          <a:prstGeom prst="rect">
            <a:avLst/>
          </a:prstGeom>
          <a:noFill/>
        </p:spPr>
        <p:txBody>
          <a:bodyPr wrap="square" lIns="91559" tIns="45779" rIns="91559" bIns="45779" rtlCol="0">
            <a:spAutoFit/>
          </a:bodyPr>
          <a:lstStyle/>
          <a:p>
            <a:pPr algn="ctr"/>
            <a:r>
              <a:rPr lang="en-US" sz="1600" dirty="0" smtClean="0">
                <a:solidFill>
                  <a:srgbClr val="FFFFFF"/>
                </a:solidFill>
                <a:cs typeface="Arial" pitchFamily="34" charset="0"/>
              </a:rPr>
              <a:t>Integrated client experience</a:t>
            </a:r>
            <a:endParaRPr lang="en-US" sz="1600" dirty="0">
              <a:solidFill>
                <a:srgbClr val="FFFFFF"/>
              </a:solidFill>
              <a:cs typeface="Arial" pitchFamily="34" charset="0"/>
            </a:endParaRPr>
          </a:p>
        </p:txBody>
      </p:sp>
      <p:sp>
        <p:nvSpPr>
          <p:cNvPr id="91" name="Rectangle 90"/>
          <p:cNvSpPr>
            <a:spLocks noChangeAspect="1"/>
          </p:cNvSpPr>
          <p:nvPr/>
        </p:nvSpPr>
        <p:spPr bwMode="auto">
          <a:xfrm>
            <a:off x="2561592" y="1977065"/>
            <a:ext cx="2240304" cy="2061535"/>
          </a:xfrm>
          <a:prstGeom prst="rect">
            <a:avLst/>
          </a:prstGeom>
          <a:solidFill>
            <a:schemeClr val="accent4">
              <a:lumMod val="20000"/>
              <a:lumOff val="80000"/>
              <a:alpha val="50000"/>
            </a:schemeClr>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solidFill>
                <a:srgbClr val="363535"/>
              </a:solidFill>
              <a:ea typeface="Segoe UI" pitchFamily="34" charset="0"/>
              <a:cs typeface="Segoe UI" pitchFamily="34" charset="0"/>
            </a:endParaRPr>
          </a:p>
        </p:txBody>
      </p:sp>
      <p:sp>
        <p:nvSpPr>
          <p:cNvPr id="92" name="TextBox 91"/>
          <p:cNvSpPr txBox="1"/>
          <p:nvPr/>
        </p:nvSpPr>
        <p:spPr>
          <a:xfrm>
            <a:off x="2498462" y="3306667"/>
            <a:ext cx="2374445" cy="584895"/>
          </a:xfrm>
          <a:prstGeom prst="rect">
            <a:avLst/>
          </a:prstGeom>
          <a:noFill/>
        </p:spPr>
        <p:txBody>
          <a:bodyPr wrap="square" lIns="91559" tIns="45779" rIns="91559" bIns="45779" rtlCol="0">
            <a:spAutoFit/>
          </a:bodyPr>
          <a:lstStyle/>
          <a:p>
            <a:pPr algn="ctr" fontAlgn="base">
              <a:spcBef>
                <a:spcPct val="0"/>
              </a:spcBef>
              <a:spcAft>
                <a:spcPct val="0"/>
              </a:spcAft>
            </a:pPr>
            <a:r>
              <a:rPr lang="en-US" sz="1600" dirty="0">
                <a:solidFill>
                  <a:srgbClr val="FFFFFF"/>
                </a:solidFill>
                <a:cs typeface="Arial" pitchFamily="34" charset="0"/>
              </a:rPr>
              <a:t>Reporting and </a:t>
            </a:r>
            <a:r>
              <a:rPr lang="en-US" sz="1600" dirty="0" smtClean="0">
                <a:solidFill>
                  <a:srgbClr val="FFFFFF"/>
                </a:solidFill>
                <a:cs typeface="Arial" pitchFamily="34" charset="0"/>
              </a:rPr>
              <a:t>accounting</a:t>
            </a:r>
            <a:endParaRPr lang="en-US" sz="1600" dirty="0">
              <a:solidFill>
                <a:srgbClr val="FFFFFF"/>
              </a:solidFill>
              <a:cs typeface="Arial" pitchFamily="34" charset="0"/>
            </a:endParaRPr>
          </a:p>
        </p:txBody>
      </p:sp>
      <p:sp>
        <p:nvSpPr>
          <p:cNvPr id="93" name="TextBox 92"/>
          <p:cNvSpPr txBox="1"/>
          <p:nvPr/>
        </p:nvSpPr>
        <p:spPr>
          <a:xfrm>
            <a:off x="2509982" y="2026035"/>
            <a:ext cx="2374445" cy="584895"/>
          </a:xfrm>
          <a:prstGeom prst="rect">
            <a:avLst/>
          </a:prstGeom>
          <a:noFill/>
        </p:spPr>
        <p:txBody>
          <a:bodyPr wrap="square" lIns="91559" tIns="45779" rIns="91559" bIns="45779" rtlCol="0">
            <a:spAutoFit/>
          </a:bodyPr>
          <a:lstStyle/>
          <a:p>
            <a:pPr algn="ctr"/>
            <a:r>
              <a:rPr lang="en-US" sz="1600" dirty="0">
                <a:solidFill>
                  <a:srgbClr val="FFFFFF"/>
                </a:solidFill>
                <a:cs typeface="Arial" pitchFamily="34" charset="0"/>
              </a:rPr>
              <a:t>Unified Remote Access </a:t>
            </a:r>
            <a:r>
              <a:rPr lang="en-US" sz="1600" dirty="0" smtClean="0">
                <a:solidFill>
                  <a:srgbClr val="FFFFFF"/>
                </a:solidFill>
                <a:cs typeface="Arial" pitchFamily="34" charset="0"/>
              </a:rPr>
              <a:t>management</a:t>
            </a:r>
            <a:endParaRPr lang="en-US" sz="1600" dirty="0">
              <a:solidFill>
                <a:srgbClr val="FFFFFF"/>
              </a:solidFill>
            </a:endParaRPr>
          </a:p>
        </p:txBody>
      </p:sp>
      <p:sp>
        <p:nvSpPr>
          <p:cNvPr id="82" name="TextBox 81"/>
          <p:cNvSpPr txBox="1"/>
          <p:nvPr/>
        </p:nvSpPr>
        <p:spPr>
          <a:xfrm>
            <a:off x="2549524" y="2693270"/>
            <a:ext cx="2221355" cy="584895"/>
          </a:xfrm>
          <a:prstGeom prst="rect">
            <a:avLst/>
          </a:prstGeom>
          <a:noFill/>
        </p:spPr>
        <p:txBody>
          <a:bodyPr wrap="square" lIns="91559" tIns="45779" rIns="91559" bIns="45779" rtlCol="0">
            <a:spAutoFit/>
          </a:bodyPr>
          <a:lstStyle/>
          <a:p>
            <a:pPr algn="ctr"/>
            <a:r>
              <a:rPr lang="en-US" sz="1600" dirty="0">
                <a:solidFill>
                  <a:srgbClr val="FFFFFF"/>
                </a:solidFill>
                <a:cs typeface="Arial" pitchFamily="34" charset="0"/>
              </a:rPr>
              <a:t>Works with existing networks</a:t>
            </a:r>
            <a:endParaRPr lang="en-US" sz="1500" dirty="0">
              <a:solidFill>
                <a:srgbClr val="FFFFFF"/>
              </a:solidFill>
            </a:endParaRPr>
          </a:p>
        </p:txBody>
      </p:sp>
      <p:sp>
        <p:nvSpPr>
          <p:cNvPr id="26" name="TextBox 25"/>
          <p:cNvSpPr txBox="1"/>
          <p:nvPr/>
        </p:nvSpPr>
        <p:spPr>
          <a:xfrm>
            <a:off x="7326030" y="3336508"/>
            <a:ext cx="2247501" cy="584895"/>
          </a:xfrm>
          <a:prstGeom prst="rect">
            <a:avLst/>
          </a:prstGeom>
          <a:noFill/>
        </p:spPr>
        <p:txBody>
          <a:bodyPr wrap="square" lIns="91559" tIns="45779" rIns="91559" bIns="45779" rtlCol="0">
            <a:spAutoFit/>
          </a:bodyPr>
          <a:lstStyle/>
          <a:p>
            <a:pPr algn="ctr">
              <a:spcAft>
                <a:spcPts val="1201"/>
              </a:spcAft>
            </a:pPr>
            <a:r>
              <a:rPr lang="en-US" sz="1600" dirty="0" smtClean="0">
                <a:solidFill>
                  <a:srgbClr val="FFFFFF"/>
                </a:solidFill>
                <a:cs typeface="Arial" pitchFamily="34" charset="0"/>
              </a:rPr>
              <a:t>VPN interoperability with mobile </a:t>
            </a:r>
            <a:r>
              <a:rPr lang="en-US" sz="1600" dirty="0">
                <a:solidFill>
                  <a:srgbClr val="FFFFFF"/>
                </a:solidFill>
                <a:cs typeface="Arial" pitchFamily="34" charset="0"/>
              </a:rPr>
              <a:t>d</a:t>
            </a:r>
            <a:r>
              <a:rPr lang="en-US" sz="1600" dirty="0" smtClean="0">
                <a:solidFill>
                  <a:srgbClr val="FFFFFF"/>
                </a:solidFill>
                <a:cs typeface="Arial" pitchFamily="34" charset="0"/>
              </a:rPr>
              <a:t>evices</a:t>
            </a:r>
            <a:endParaRPr lang="en-US" sz="1600" dirty="0">
              <a:solidFill>
                <a:srgbClr val="FFFFFF"/>
              </a:solidFill>
            </a:endParaRPr>
          </a:p>
        </p:txBody>
      </p:sp>
    </p:spTree>
    <p:extLst>
      <p:ext uri="{BB962C8B-B14F-4D97-AF65-F5344CB8AC3E}">
        <p14:creationId xmlns:p14="http://schemas.microsoft.com/office/powerpoint/2010/main" val="33994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9" grpId="0"/>
      <p:bldP spid="25" grpId="0"/>
      <p:bldP spid="27" grpId="0"/>
      <p:bldP spid="84" grpId="0"/>
      <p:bldP spid="86" grpId="0"/>
      <p:bldP spid="109" grpId="0" animBg="1"/>
      <p:bldP spid="112" grpId="0" animBg="1"/>
      <p:bldP spid="113" grpId="0"/>
      <p:bldP spid="114" grpId="0"/>
      <p:bldP spid="117" grpId="0"/>
      <p:bldP spid="39" grpId="0"/>
      <p:bldP spid="42" grpId="0"/>
      <p:bldP spid="44" grpId="0"/>
      <p:bldP spid="45" grpId="0"/>
      <p:bldP spid="91" grpId="0" animBg="1"/>
      <p:bldP spid="92" grpId="0"/>
      <p:bldP spid="93" grpId="0"/>
      <p:bldP spid="8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a:t>Client </a:t>
            </a:r>
            <a:r>
              <a:rPr lang="en-US" dirty="0" smtClean="0"/>
              <a:t>Experience</a:t>
            </a:r>
            <a:endParaRPr lang="en-US" dirty="0"/>
          </a:p>
        </p:txBody>
      </p:sp>
      <p:sp>
        <p:nvSpPr>
          <p:cNvPr id="4" name="Text Placeholder 3"/>
          <p:cNvSpPr>
            <a:spLocks noGrp="1"/>
          </p:cNvSpPr>
          <p:nvPr>
            <p:ph type="subTitle" idx="1"/>
          </p:nvPr>
        </p:nvSpPr>
        <p:spPr>
          <a:xfrm>
            <a:off x="4113212" y="3505200"/>
            <a:ext cx="6610546" cy="461665"/>
          </a:xfrm>
        </p:spPr>
        <p:txBody>
          <a:bodyPr/>
          <a:lstStyle/>
          <a:p>
            <a:pPr marL="457200" indent="-457200">
              <a:buFont typeface="Arial" pitchFamily="34" charset="0"/>
              <a:buChar char="•"/>
            </a:pPr>
            <a:r>
              <a:rPr lang="en-US" sz="3200" dirty="0" smtClean="0">
                <a:latin typeface="Segoe Light"/>
              </a:rPr>
              <a:t>Everywhere ease-of-use improves user satisfaction</a:t>
            </a:r>
            <a:endParaRPr lang="en-US" sz="3200" dirty="0">
              <a:latin typeface="Segoe Light"/>
            </a:endParaRPr>
          </a:p>
          <a:p>
            <a:pPr marL="457200" indent="-457200">
              <a:buFont typeface="Arial" pitchFamily="34" charset="0"/>
              <a:buChar char="•"/>
            </a:pPr>
            <a:r>
              <a:rPr lang="en-US" sz="3200" dirty="0" smtClean="0">
                <a:latin typeface="Segoe Light"/>
              </a:rPr>
              <a:t>User </a:t>
            </a:r>
            <a:r>
              <a:rPr lang="en-US" sz="3200" dirty="0">
                <a:latin typeface="Segoe Light"/>
              </a:rPr>
              <a:t>in </a:t>
            </a:r>
            <a:r>
              <a:rPr lang="en-US" sz="3200" dirty="0" smtClean="0">
                <a:latin typeface="Segoe Light"/>
              </a:rPr>
              <a:t>control</a:t>
            </a:r>
            <a:endParaRPr lang="en-US" sz="3200" dirty="0">
              <a:latin typeface="Segoe Light"/>
            </a:endParaRPr>
          </a:p>
          <a:p>
            <a:pPr marL="457200" indent="-457200">
              <a:buFont typeface="Arial" pitchFamily="34" charset="0"/>
              <a:buChar char="•"/>
            </a:pPr>
            <a:r>
              <a:rPr lang="en-US" sz="3200" dirty="0">
                <a:latin typeface="Segoe Light"/>
              </a:rPr>
              <a:t>Integrated troubleshooting</a:t>
            </a:r>
          </a:p>
          <a:p>
            <a:endParaRPr lang="en-US" sz="4400" dirty="0"/>
          </a:p>
        </p:txBody>
      </p:sp>
    </p:spTree>
    <p:extLst>
      <p:ext uri="{BB962C8B-B14F-4D97-AF65-F5344CB8AC3E}">
        <p14:creationId xmlns:p14="http://schemas.microsoft.com/office/powerpoint/2010/main" val="116038793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sp>
        <p:nvSpPr>
          <p:cNvPr id="3" name="Title 2"/>
          <p:cNvSpPr>
            <a:spLocks noGrp="1"/>
          </p:cNvSpPr>
          <p:nvPr>
            <p:ph type="title"/>
          </p:nvPr>
        </p:nvSpPr>
        <p:spPr/>
        <p:txBody>
          <a:bodyPr/>
          <a:lstStyle/>
          <a:p>
            <a:r>
              <a:rPr lang="en-US" dirty="0" smtClean="0"/>
              <a:t>Integrated Client Experience</a:t>
            </a:r>
            <a:endParaRPr lang="en-US" dirty="0"/>
          </a:p>
        </p:txBody>
      </p:sp>
      <p:sp>
        <p:nvSpPr>
          <p:cNvPr id="4" name="Text Placeholder 3"/>
          <p:cNvSpPr>
            <a:spLocks noGrp="1"/>
          </p:cNvSpPr>
          <p:nvPr>
            <p:ph type="body" sz="half" idx="2"/>
          </p:nvPr>
        </p:nvSpPr>
        <p:spPr/>
        <p:txBody>
          <a:bodyPr/>
          <a:lstStyle/>
          <a:p>
            <a:endParaRPr lang="en-US"/>
          </a:p>
        </p:txBody>
      </p:sp>
      <p:sp>
        <p:nvSpPr>
          <p:cNvPr id="5" name="Content Placeholder 4"/>
          <p:cNvSpPr>
            <a:spLocks noGrp="1"/>
          </p:cNvSpPr>
          <p:nvPr>
            <p:ph sz="quarter" idx="18"/>
          </p:nvPr>
        </p:nvSpPr>
        <p:spPr>
          <a:xfrm>
            <a:off x="614134" y="1804989"/>
            <a:ext cx="11042878" cy="2954655"/>
          </a:xfrm>
        </p:spPr>
        <p:txBody>
          <a:bodyPr/>
          <a:lstStyle/>
          <a:p>
            <a:r>
              <a:rPr lang="en-US" dirty="0" smtClean="0"/>
              <a:t>Windows 8 automatically connects users to </a:t>
            </a:r>
            <a:r>
              <a:rPr lang="en-US" dirty="0" err="1" smtClean="0"/>
              <a:t>DirectAccess</a:t>
            </a:r>
            <a:r>
              <a:rPr lang="en-US" dirty="0" smtClean="0"/>
              <a:t> – in the most efficient way</a:t>
            </a:r>
          </a:p>
          <a:p>
            <a:r>
              <a:rPr lang="en-US" dirty="0" smtClean="0"/>
              <a:t>Integrated </a:t>
            </a:r>
            <a:r>
              <a:rPr lang="en-US" dirty="0" err="1" smtClean="0"/>
              <a:t>DirectAccess</a:t>
            </a:r>
            <a:r>
              <a:rPr lang="en-US" dirty="0" smtClean="0"/>
              <a:t> user experience</a:t>
            </a:r>
          </a:p>
          <a:p>
            <a:r>
              <a:rPr lang="en-US" dirty="0" smtClean="0"/>
              <a:t>Flexible authentication:  Kerberos, PKI, smartcard, virtual smartcard and TPM</a:t>
            </a:r>
          </a:p>
          <a:p>
            <a:r>
              <a:rPr lang="en-US" dirty="0" smtClean="0"/>
              <a:t>Easily see connectivity status</a:t>
            </a:r>
          </a:p>
        </p:txBody>
      </p:sp>
    </p:spTree>
    <p:extLst>
      <p:ext uri="{BB962C8B-B14F-4D97-AF65-F5344CB8AC3E}">
        <p14:creationId xmlns:p14="http://schemas.microsoft.com/office/powerpoint/2010/main" val="2120401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Ed_2012_Template_16x9">
  <a:themeElements>
    <a:clrScheme name="TechED_2012">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2.xml><?xml version="1.0" encoding="utf-8"?>
<a:theme xmlns:a="http://schemas.openxmlformats.org/drawingml/2006/main" name="White with Consolas font for code slides">
  <a:themeElements>
    <a:clrScheme name="TechEd 2012 Light">
      <a:dk1>
        <a:srgbClr val="000000"/>
      </a:dk1>
      <a:lt1>
        <a:srgbClr val="FFFFFF"/>
      </a:lt1>
      <a:dk2>
        <a:srgbClr val="000000"/>
      </a:dk2>
      <a:lt2>
        <a:srgbClr val="FFFFFF"/>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chEd 2012 16-9 template">
  <a:themeElements>
    <a:clrScheme name="Custom 1">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3397D3"/>
      </a:hlink>
      <a:folHlink>
        <a:srgbClr val="E7B921"/>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rgbClr val="FFFFFF">
                <a:alpha val="98824"/>
              </a:srgbClr>
            </a:solidFill>
            <a:latin typeface="Segoe UI" pitchFamily="34" charset="0"/>
            <a:ea typeface="Segoe UI" pitchFamily="34" charset="0"/>
            <a:cs typeface="Segoe UI" pitchFamily="34" charset="0"/>
          </a:defRPr>
        </a:defPPr>
      </a:lstStyle>
      <a:style>
        <a:lnRef idx="1">
          <a:schemeClr val="accent1"/>
        </a:lnRef>
        <a:fillRef idx="3">
          <a:schemeClr val="accent1"/>
        </a:fillRef>
        <a:effectRef idx="2">
          <a:schemeClr val="accent1"/>
        </a:effectRef>
        <a:fontRef idx="minor">
          <a:schemeClr val="lt1"/>
        </a:fontRef>
      </a:style>
    </a:spDef>
    <a:txDef>
      <a:spPr>
        <a:noFill/>
      </a:spPr>
      <a:bodyPr wrap="square" lIns="91440" tIns="91440" rIns="91440" bIns="91440" rtlCol="0">
        <a:spAutoFit/>
      </a:bodyPr>
      <a:lstStyle>
        <a:defPPr>
          <a:lnSpc>
            <a:spcPct val="90000"/>
          </a:lnSpc>
          <a:spcBef>
            <a:spcPct val="20000"/>
          </a:spcBef>
          <a:buSzPct val="90000"/>
          <a:defRPr sz="3200" dirty="0" err="1" smtClean="0">
            <a:solidFill>
              <a:schemeClr val="tx1">
                <a:alpha val="99000"/>
              </a:schemeClr>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72533711bacf991a4680f48ae6b725f9">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dde17010d50e6e632f300eac8dfd378e"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2012-06-14T07:00:00+00:00</Event_x0020_End_x0020_Date>
    <Event_x0020_Start_x0020_Date xmlns="2295e2e7-0eeb-498e-8716-217bb2ee6ee3">2012-06-11T07:00:00+00:00</Event_x0020_Start_x0020_Date>
    <MS_x0020_Speaker xmlns="2295e2e7-0eeb-498e-8716-217bb2ee6ee3">
      <UserInfo>
        <DisplayName/>
        <AccountId xsi:nil="true"/>
        <AccountType/>
      </UserInfo>
    </MS_x0020_Speaker>
    <External_x0020_Speaker xmlns="2295e2e7-0eeb-498e-8716-217bb2ee6ee3"> Sandeep K. Singhal, Ph.D.</External_x0020_Speaker>
    <Session_x0020_Code xmlns="2295e2e7-0eeb-498e-8716-217bb2ee6ee3">WSV302</Session_x0020_Code>
    <ProductTaxHTField0 xmlns="2295e2e7-0eeb-498e-8716-217bb2ee6ee3">
      <Terms xmlns="http://schemas.microsoft.com/office/infopath/2007/PartnerControls"/>
    </ProductTaxHTField0>
    <Presentation_x0020_Date xmlns="2295e2e7-0eeb-498e-8716-217bb2ee6ee3">2012-06-13T00:00:00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Orlando</TermName>
          <TermId xmlns="http://schemas.microsoft.com/office/infopath/2007/PartnerControls">99ded043-d247-43a1-9b7a-028ecd66d1eb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AudienceTaxHTField0>
    <MS_x0020_Content_x0020_Owner xmlns="2295e2e7-0eeb-498e-8716-217bb2ee6ee3">
      <UserInfo>
        <DisplayName/>
        <AccountId xsi:nil="true"/>
        <AccountType/>
      </UserInfo>
    </MS_x0020_Content_x0020_Owner>
    <TaxCatchAll xmlns="2295e2e7-0eeb-498e-8716-217bb2ee6ee3">
      <Value>126</Value>
      <Value>232</Value>
      <Value>231</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Orange County Convention Center Orlando, FL</TermName>
          <TermId xmlns="http://schemas.microsoft.com/office/infopath/2007/PartnerControls">bd993e89-aa48-4695-84e0-3b53e88b1a79</TermId>
        </TermInfo>
      </Terms>
    </Event_x0020_VenueTaxHTField0>
  </documentManagement>
</p:properties>
</file>

<file path=customXml/itemProps1.xml><?xml version="1.0" encoding="utf-8"?>
<ds:datastoreItem xmlns:ds="http://schemas.openxmlformats.org/officeDocument/2006/customXml" ds:itemID="{B1F76A61-5CBF-46B3-9760-66C9F362D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1FE425-EA36-4D8C-A967-84CE3BED24D2}">
  <ds:schemaRefs>
    <ds:schemaRef ds:uri="http://schemas.microsoft.com/sharepoint/v3/contenttype/forms"/>
  </ds:schemaRefs>
</ds:datastoreItem>
</file>

<file path=customXml/itemProps3.xml><?xml version="1.0" encoding="utf-8"?>
<ds:datastoreItem xmlns:ds="http://schemas.openxmlformats.org/officeDocument/2006/customXml" ds:itemID="{76D92E10-3D8B-4831-9584-7BC82972C8E2}">
  <ds:schemaRefs>
    <ds:schemaRef ds:uri="http://purl.org/dc/terms/"/>
    <ds:schemaRef ds:uri="http://schemas.microsoft.com/office/2006/metadata/properties"/>
    <ds:schemaRef ds:uri="http://www.w3.org/XML/1998/namespace"/>
    <ds:schemaRef ds:uri="8b529f77-48ab-4581-b468-93f09345b8aa"/>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2295e2e7-0eeb-498e-8716-217bb2ee6ee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TechEd_2012_Template_16x9</Template>
  <TotalTime>4</TotalTime>
  <Words>2275</Words>
  <Application>Microsoft Office PowerPoint</Application>
  <PresentationFormat>Custom</PresentationFormat>
  <Paragraphs>445</Paragraphs>
  <Slides>49</Slides>
  <Notes>31</Notes>
  <HiddenSlides>1</HiddenSlides>
  <MMClips>3</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TechEd_2012_Template_16x9</vt:lpstr>
      <vt:lpstr>White with Consolas font for code slides</vt:lpstr>
      <vt:lpstr>TechEd 2012 16-9 template</vt:lpstr>
      <vt:lpstr>Windows Server 2012 Unified Remote Access  </vt:lpstr>
      <vt:lpstr>Agenda</vt:lpstr>
      <vt:lpstr>Windows Server 2012 Cloud Optimize Your IT</vt:lpstr>
      <vt:lpstr>PowerPoint Presentation</vt:lpstr>
      <vt:lpstr>Remote Access Alternatives  for a Changing Workforce</vt:lpstr>
      <vt:lpstr>PowerPoint Presentation</vt:lpstr>
      <vt:lpstr>PowerPoint Presentation</vt:lpstr>
      <vt:lpstr>PowerPoint Presentation</vt:lpstr>
      <vt:lpstr>Integrated Client Experience</vt:lpstr>
      <vt:lpstr>Integrated Troubleshooting with DirectAccess Properties Page</vt:lpstr>
      <vt:lpstr>PowerPoint Presentation</vt:lpstr>
      <vt:lpstr>PowerPoint Presentation</vt:lpstr>
      <vt:lpstr>Unified Remote Access: Off Premise Provisioning with DirectAccess</vt:lpstr>
      <vt:lpstr>“Very excited about this feature to get currently unmanaged devices at kiosks to become manageable again. Right now we don’t have a solution.” - Expedia</vt:lpstr>
      <vt:lpstr>PowerPoint Presentation</vt:lpstr>
      <vt:lpstr>Multisite Client Site Selection</vt:lpstr>
      <vt:lpstr>Configuration and Monitoring Flow</vt:lpstr>
      <vt:lpstr>PowerPoint Presentation</vt:lpstr>
      <vt:lpstr>PowerPoint Presentation</vt:lpstr>
      <vt:lpstr>Multisite demo</vt:lpstr>
      <vt:lpstr>“I wanted to compliment you on the new DirectAccess offering. The options for geographically dispersed and high availability deployments are very nice” – Concurrency</vt:lpstr>
      <vt:lpstr>PowerPoint Presentation</vt:lpstr>
      <vt:lpstr>PowerPoint Presentation</vt:lpstr>
      <vt:lpstr>PowerPoint Presentation</vt:lpstr>
      <vt:lpstr>“DirectAccess was brain-dead easy to install!”  – Bear Creek School </vt:lpstr>
      <vt:lpstr>DirectAccess Deployment Options</vt:lpstr>
      <vt:lpstr>DirectAccess Deployment Options</vt:lpstr>
      <vt:lpstr>Connectivity – No IPv6 Required</vt:lpstr>
      <vt:lpstr>Ongoing Management </vt:lpstr>
      <vt:lpstr>DirectAccess Server PowerShell</vt:lpstr>
      <vt:lpstr> High availability High scale Lower costs </vt:lpstr>
      <vt:lpstr>Performance Comparison</vt:lpstr>
      <vt:lpstr>Dramatic Scale Improvements</vt:lpstr>
      <vt:lpstr>End to End Security Scale Improvements</vt:lpstr>
      <vt:lpstr>Connectivity to the Hybrid Cloud:</vt:lpstr>
      <vt:lpstr>Interoperability Matrix</vt:lpstr>
      <vt:lpstr>Unified Remote Access Partners</vt:lpstr>
      <vt:lpstr>Summary </vt:lpstr>
      <vt:lpstr>PowerPoint Presentation</vt:lpstr>
      <vt:lpstr>Summary</vt:lpstr>
      <vt:lpstr>Related Content</vt:lpstr>
      <vt:lpstr>SIA, WSV, and VIR Track Resources</vt:lpstr>
      <vt:lpstr>Resources</vt:lpstr>
      <vt:lpstr>PowerPoint Presentation</vt:lpstr>
      <vt:lpstr>MS Tag</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Windows Server 2012 Direc tAccess: How to Quickly and Easily Deploy Your Next Generation Remote Access Experience</dc:title>
  <dc:subject>TechEd 2012</dc:subject>
  <dc:creator>Shows</dc:creator>
  <cp:keywords>TechEd 2012</cp:keywords>
  <dc:description>Template: Jordan Cayabyab, Artitudes Design
Formatting:
Event Date: June 11-14, 2012
Event Location: Orlando, FL
Audience Type: IT Pros, Developers</dc:description>
  <cp:lastModifiedBy>Shows</cp:lastModifiedBy>
  <cp:revision>5</cp:revision>
  <cp:lastPrinted>2010-05-11T05:02:34Z</cp:lastPrinted>
  <dcterms:created xsi:type="dcterms:W3CDTF">2012-06-12T11:53:06Z</dcterms:created>
  <dcterms:modified xsi:type="dcterms:W3CDTF">2012-06-13T21:52:38Z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232;#Orange County Convention Center Orlando, FL|bd993e89-aa48-4695-84e0-3b53e88b1a79</vt:lpwstr>
  </property>
  <property fmtid="{D5CDD505-2E9C-101B-9397-08002B2CF9AE}" pid="5" name="Event Location">
    <vt:lpwstr>231;#Orlando|99ded043-d247-43a1-9b7a-028ecd66d1eb</vt:lpwstr>
  </property>
  <property fmtid="{D5CDD505-2E9C-101B-9397-08002B2CF9AE}" pid="6" name="Event1">
    <vt:lpwstr>126;#TechEd|ac8fad57-eb30-43a8-b5bd-05dcf2cf2246</vt:lpwstr>
  </property>
  <property fmtid="{D5CDD505-2E9C-101B-9397-08002B2CF9AE}" pid="7" name="Audience">
    <vt:lpwstr/>
  </property>
</Properties>
</file>