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8"/>
  </p:notesMasterIdLst>
  <p:handoutMasterIdLst>
    <p:handoutMasterId r:id="rId49"/>
  </p:handout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8" r:id="rId45"/>
    <p:sldId id="297" r:id="rId46"/>
    <p:sldId id="256"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Windows Server 2008 R2</c:v>
                </c:pt>
              </c:strCache>
            </c:strRef>
          </c:tx>
          <c:spPr>
            <a:solidFill>
              <a:schemeClr val="accent3"/>
            </a:solidFill>
          </c:spPr>
          <c:invertIfNegative val="0"/>
          <c:cat>
            <c:strRef>
              <c:f>Sheet1!$A$2:$A$4</c:f>
              <c:strCache>
                <c:ptCount val="3"/>
                <c:pt idx="0">
                  <c:v>100 Million Files</c:v>
                </c:pt>
                <c:pt idx="1">
                  <c:v>200 Million Files</c:v>
                </c:pt>
                <c:pt idx="2">
                  <c:v>300 Million Files</c:v>
                </c:pt>
              </c:strCache>
            </c:strRef>
          </c:cat>
          <c:val>
            <c:numRef>
              <c:f>Sheet1!$B$2:$B$4</c:f>
              <c:numCache>
                <c:formatCode>General</c:formatCode>
                <c:ptCount val="3"/>
                <c:pt idx="0">
                  <c:v>109</c:v>
                </c:pt>
                <c:pt idx="1">
                  <c:v>292</c:v>
                </c:pt>
                <c:pt idx="2">
                  <c:v>376</c:v>
                </c:pt>
              </c:numCache>
            </c:numRef>
          </c:val>
        </c:ser>
        <c:ser>
          <c:idx val="1"/>
          <c:order val="1"/>
          <c:tx>
            <c:strRef>
              <c:f>Sheet1!$C$1</c:f>
              <c:strCache>
                <c:ptCount val="1"/>
                <c:pt idx="0">
                  <c:v>"Windows Server 8"</c:v>
                </c:pt>
              </c:strCache>
            </c:strRef>
          </c:tx>
          <c:spPr>
            <a:solidFill>
              <a:schemeClr val="accent1"/>
            </a:solidFill>
          </c:spPr>
          <c:invertIfNegative val="0"/>
          <c:cat>
            <c:strRef>
              <c:f>Sheet1!$A$2:$A$4</c:f>
              <c:strCache>
                <c:ptCount val="3"/>
                <c:pt idx="0">
                  <c:v>100 Million Files</c:v>
                </c:pt>
                <c:pt idx="1">
                  <c:v>200 Million Files</c:v>
                </c:pt>
                <c:pt idx="2">
                  <c:v>300 Million Files</c:v>
                </c:pt>
              </c:strCache>
            </c:strRef>
          </c:cat>
          <c:val>
            <c:numRef>
              <c:f>Sheet1!$C$2:$C$4</c:f>
              <c:numCache>
                <c:formatCode>General</c:formatCode>
                <c:ptCount val="3"/>
                <c:pt idx="0">
                  <c:v>0.13</c:v>
                </c:pt>
                <c:pt idx="1">
                  <c:v>0.13</c:v>
                </c:pt>
                <c:pt idx="2">
                  <c:v>0.13</c:v>
                </c:pt>
              </c:numCache>
            </c:numRef>
          </c:val>
        </c:ser>
        <c:dLbls>
          <c:showLegendKey val="0"/>
          <c:showVal val="0"/>
          <c:showCatName val="0"/>
          <c:showSerName val="0"/>
          <c:showPercent val="0"/>
          <c:showBubbleSize val="0"/>
        </c:dLbls>
        <c:gapWidth val="150"/>
        <c:axId val="183626752"/>
        <c:axId val="145425152"/>
      </c:barChart>
      <c:catAx>
        <c:axId val="183626752"/>
        <c:scaling>
          <c:orientation val="minMax"/>
        </c:scaling>
        <c:delete val="0"/>
        <c:axPos val="b"/>
        <c:majorTickMark val="out"/>
        <c:minorTickMark val="none"/>
        <c:tickLblPos val="nextTo"/>
        <c:crossAx val="145425152"/>
        <c:crosses val="autoZero"/>
        <c:auto val="1"/>
        <c:lblAlgn val="ctr"/>
        <c:lblOffset val="100"/>
        <c:noMultiLvlLbl val="0"/>
      </c:catAx>
      <c:valAx>
        <c:axId val="145425152"/>
        <c:scaling>
          <c:orientation val="minMax"/>
        </c:scaling>
        <c:delete val="0"/>
        <c:axPos val="l"/>
        <c:majorGridlines/>
        <c:title>
          <c:tx>
            <c:rich>
              <a:bodyPr rot="-5400000" vert="horz"/>
              <a:lstStyle/>
              <a:p>
                <a:pPr>
                  <a:defRPr/>
                </a:pPr>
                <a:r>
                  <a:rPr lang="en-US" dirty="0" smtClean="0"/>
                  <a:t>Minutes</a:t>
                </a:r>
                <a:endParaRPr lang="en-US" dirty="0"/>
              </a:p>
            </c:rich>
          </c:tx>
          <c:layout/>
          <c:overlay val="0"/>
        </c:title>
        <c:numFmt formatCode="General" sourceLinked="1"/>
        <c:majorTickMark val="out"/>
        <c:minorTickMark val="none"/>
        <c:tickLblPos val="nextTo"/>
        <c:crossAx val="183626752"/>
        <c:crosses val="autoZero"/>
        <c:crossBetween val="between"/>
      </c:valAx>
    </c:plotArea>
    <c:legend>
      <c:legendPos val="r"/>
      <c:layout>
        <c:manualLayout>
          <c:xMode val="edge"/>
          <c:yMode val="edge"/>
          <c:x val="0.66422769028871387"/>
          <c:y val="0.27795928553262067"/>
          <c:w val="0.33577234030040576"/>
          <c:h val="0.4067271797639446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0.28246</cdr:x>
      <cdr:y>0.74911</cdr:y>
    </cdr:from>
    <cdr:to>
      <cdr:x>0.34847</cdr:x>
      <cdr:y>0.75566</cdr:y>
    </cdr:to>
    <cdr:sp macro="" textlink="">
      <cdr:nvSpPr>
        <cdr:cNvPr id="2" name="Rectangle 1"/>
        <cdr:cNvSpPr/>
      </cdr:nvSpPr>
      <cdr:spPr bwMode="auto">
        <a:xfrm xmlns:a="http://schemas.openxmlformats.org/drawingml/2006/main">
          <a:off x="1523683" y="3561688"/>
          <a:ext cx="356079" cy="3114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Overflow="clip"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0.43785</cdr:x>
      <cdr:y>0.74751</cdr:y>
    </cdr:from>
    <cdr:to>
      <cdr:x>0.50386</cdr:x>
      <cdr:y>0.75406</cdr:y>
    </cdr:to>
    <cdr:sp macro="" textlink="">
      <cdr:nvSpPr>
        <cdr:cNvPr id="3" name="Rectangle 2"/>
        <cdr:cNvSpPr/>
      </cdr:nvSpPr>
      <cdr:spPr bwMode="auto">
        <a:xfrm xmlns:a="http://schemas.openxmlformats.org/drawingml/2006/main">
          <a:off x="2361883" y="3554068"/>
          <a:ext cx="356079" cy="3114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0.59323</cdr:x>
      <cdr:y>0.74911</cdr:y>
    </cdr:from>
    <cdr:to>
      <cdr:x>0.65924</cdr:x>
      <cdr:y>0.75566</cdr:y>
    </cdr:to>
    <cdr:sp macro="" textlink="">
      <cdr:nvSpPr>
        <cdr:cNvPr id="4" name="Rectangle 3"/>
        <cdr:cNvSpPr/>
      </cdr:nvSpPr>
      <cdr:spPr bwMode="auto">
        <a:xfrm xmlns:a="http://schemas.openxmlformats.org/drawingml/2006/main">
          <a:off x="3200083" y="3561688"/>
          <a:ext cx="356079" cy="3114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fld id="{0129D0B3-1FC8-4E2E-B07F-4464AD5386D4}" type="slidenum">
              <a:rPr lang="en-US" sz="1200" smtClean="0">
                <a:latin typeface="Arial" charset="0"/>
              </a:rPr>
              <a:pPr eaLnBrk="1" hangingPunct="1"/>
              <a:t>12</a:t>
            </a:fld>
            <a:endParaRPr lang="en-US" sz="120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Segoe UI" pitchFamily="34" charset="0"/>
                <a:cs typeface="Arial" charset="0"/>
              </a:defRPr>
            </a:lvl1pPr>
            <a:lvl2pPr marL="742862" indent="-285716" eaLnBrk="0" hangingPunct="0">
              <a:defRPr sz="2500">
                <a:solidFill>
                  <a:schemeClr val="tx1"/>
                </a:solidFill>
                <a:latin typeface="Segoe UI" pitchFamily="34" charset="0"/>
                <a:cs typeface="Arial" charset="0"/>
              </a:defRPr>
            </a:lvl2pPr>
            <a:lvl3pPr marL="1142865" indent="-228573" eaLnBrk="0" hangingPunct="0">
              <a:defRPr sz="2500">
                <a:solidFill>
                  <a:schemeClr val="tx1"/>
                </a:solidFill>
                <a:latin typeface="Segoe UI" pitchFamily="34" charset="0"/>
                <a:cs typeface="Arial" charset="0"/>
              </a:defRPr>
            </a:lvl3pPr>
            <a:lvl4pPr marL="1600011" indent="-228573" eaLnBrk="0" hangingPunct="0">
              <a:defRPr sz="2500">
                <a:solidFill>
                  <a:schemeClr val="tx1"/>
                </a:solidFill>
                <a:latin typeface="Segoe UI" pitchFamily="34" charset="0"/>
                <a:cs typeface="Arial" charset="0"/>
              </a:defRPr>
            </a:lvl4pPr>
            <a:lvl5pPr marL="2057156" indent="-228573" eaLnBrk="0" hangingPunct="0">
              <a:defRPr sz="2500">
                <a:solidFill>
                  <a:schemeClr val="tx1"/>
                </a:solidFill>
                <a:latin typeface="Segoe UI" pitchFamily="34" charset="0"/>
                <a:cs typeface="Arial" charset="0"/>
              </a:defRPr>
            </a:lvl5pPr>
            <a:lvl6pPr marL="2514303" indent="-228573" eaLnBrk="0" fontAlgn="base" hangingPunct="0">
              <a:spcBef>
                <a:spcPct val="0"/>
              </a:spcBef>
              <a:spcAft>
                <a:spcPct val="0"/>
              </a:spcAft>
              <a:defRPr sz="2500">
                <a:solidFill>
                  <a:schemeClr val="tx1"/>
                </a:solidFill>
                <a:latin typeface="Segoe UI" pitchFamily="34" charset="0"/>
                <a:cs typeface="Arial" charset="0"/>
              </a:defRPr>
            </a:lvl6pPr>
            <a:lvl7pPr marL="2971449" indent="-228573" eaLnBrk="0" fontAlgn="base" hangingPunct="0">
              <a:spcBef>
                <a:spcPct val="0"/>
              </a:spcBef>
              <a:spcAft>
                <a:spcPct val="0"/>
              </a:spcAft>
              <a:defRPr sz="2500">
                <a:solidFill>
                  <a:schemeClr val="tx1"/>
                </a:solidFill>
                <a:latin typeface="Segoe UI" pitchFamily="34" charset="0"/>
                <a:cs typeface="Arial" charset="0"/>
              </a:defRPr>
            </a:lvl7pPr>
            <a:lvl8pPr marL="3428594" indent="-228573" eaLnBrk="0" fontAlgn="base" hangingPunct="0">
              <a:spcBef>
                <a:spcPct val="0"/>
              </a:spcBef>
              <a:spcAft>
                <a:spcPct val="0"/>
              </a:spcAft>
              <a:defRPr sz="2500">
                <a:solidFill>
                  <a:schemeClr val="tx1"/>
                </a:solidFill>
                <a:latin typeface="Segoe UI" pitchFamily="34" charset="0"/>
                <a:cs typeface="Arial" charset="0"/>
              </a:defRPr>
            </a:lvl8pPr>
            <a:lvl9pPr marL="3885741" indent="-228573"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fld id="{9D77C5B7-896C-460D-B386-1319534481AC}" type="slidenum">
              <a:rPr lang="en-US" sz="1200">
                <a:latin typeface="Arial" charset="0"/>
              </a:rPr>
              <a:pPr eaLnBrk="1" hangingPunct="1"/>
              <a:t>18</a:t>
            </a:fld>
            <a:endParaRPr lang="en-US" sz="1200"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73274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6/14/2012 12:48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28</a:t>
            </a:fld>
            <a:endParaRPr lang="en-US"/>
          </a:p>
        </p:txBody>
      </p:sp>
    </p:spTree>
    <p:extLst>
      <p:ext uri="{BB962C8B-B14F-4D97-AF65-F5344CB8AC3E}">
        <p14:creationId xmlns:p14="http://schemas.microsoft.com/office/powerpoint/2010/main" val="2063127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noFill/>
            <a:miter lim="800000"/>
            <a:headEnd/>
            <a:tailEnd/>
          </a:ln>
          <a:effectLst/>
        </p:spPr>
        <p:txBody>
          <a:bodyPr vert="horz" wrap="square" lIns="91430" tIns="45715" rIns="91430" bIns="45715" numCol="1" anchor="t" anchorCtr="0" compatLnSpc="1">
            <a:prstTxWarp prst="textNoShape">
              <a:avLst/>
            </a:prstTxWarp>
            <a:normAutofit/>
          </a:bodyPr>
          <a:lstStyle/>
          <a:p>
            <a:pPr eaLnBrk="1" hangingPunct="1">
              <a:buFont typeface="Arial" pitchFamily="34" charset="0"/>
              <a:buNone/>
            </a:pPr>
            <a:endParaRPr lang="en-US" dirty="0"/>
          </a:p>
        </p:txBody>
      </p:sp>
      <p:sp>
        <p:nvSpPr>
          <p:cNvPr id="5" name="Rectangle 7"/>
          <p:cNvSpPr>
            <a:spLocks noGrp="1" noChangeArrowheads="1"/>
          </p:cNvSpPr>
          <p:nvPr>
            <p:ph type="sldNum" sz="quarter" idx="5"/>
          </p:nvPr>
        </p:nvSpPr>
        <p:spPr bwMode="auto">
          <a:xfrm>
            <a:off x="3884614" y="8685213"/>
            <a:ext cx="29718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a:t>
            </a:fld>
            <a:endParaRPr lang="en-US" b="1" dirty="0">
              <a:solidFill>
                <a:prstClr val="black"/>
              </a:solidFill>
            </a:endParaRPr>
          </a:p>
        </p:txBody>
      </p:sp>
      <p:sp>
        <p:nvSpPr>
          <p:cNvPr id="6" name="Rectangle 3"/>
          <p:cNvSpPr>
            <a:spLocks noGrp="1" noChangeArrowheads="1"/>
          </p:cNvSpPr>
          <p:nvPr>
            <p:ph type="dt" idx="1"/>
          </p:nvPr>
        </p:nvSpPr>
        <p:spPr bwMode="auto">
          <a:xfrm>
            <a:off x="3884614" y="0"/>
            <a:ext cx="2971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endParaRPr lang="en-US" dirty="0">
              <a:solidFill>
                <a:prstClr val="black"/>
              </a:solidFill>
            </a:endParaRPr>
          </a:p>
        </p:txBody>
      </p:sp>
      <p:sp>
        <p:nvSpPr>
          <p:cNvPr id="7" name="Rectangle 2"/>
          <p:cNvSpPr>
            <a:spLocks noGrp="1" noChangeArrowheads="1"/>
          </p:cNvSpPr>
          <p:nvPr>
            <p:ph type="hdr" sz="quarter"/>
          </p:nvPr>
        </p:nvSpPr>
        <p:spPr bwMode="auto">
          <a:xfrm>
            <a:off x="1" y="0"/>
            <a:ext cx="32004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Every App, Any Cloud</a:t>
            </a:r>
          </a:p>
          <a:p>
            <a:pPr>
              <a:defRPr/>
            </a:pPr>
            <a:r>
              <a:rPr lang="en-US" dirty="0" smtClean="0">
                <a:solidFill>
                  <a:prstClr val="black"/>
                </a:solidFill>
              </a:rPr>
              <a:t>Scalable and Elastic Application Platform Overview</a:t>
            </a:r>
          </a:p>
          <a:p>
            <a:pPr>
              <a:defRPr/>
            </a:pPr>
            <a:r>
              <a:rPr lang="en-US" dirty="0" smtClean="0">
                <a:solidFill>
                  <a:prstClr val="black"/>
                </a:solidFill>
              </a:rPr>
              <a:t>Windows Server </a:t>
            </a:r>
            <a:r>
              <a:rPr lang="en-US" dirty="0">
                <a:solidFill>
                  <a:prstClr val="black"/>
                </a:solidFill>
              </a:rPr>
              <a:t>2012 </a:t>
            </a:r>
            <a:r>
              <a:rPr lang="en-US" dirty="0" smtClean="0">
                <a:solidFill>
                  <a:prstClr val="black"/>
                </a:solidFill>
              </a:rPr>
              <a:t>RC</a:t>
            </a:r>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56603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ln w="9525">
            <a:noFill/>
            <a:miter lim="800000"/>
            <a:headEnd/>
            <a:tailEnd/>
          </a:ln>
          <a:effectLst/>
        </p:spPr>
        <p:txBody>
          <a:bodyPr vert="horz" wrap="square" lIns="91430" tIns="45715" rIns="91430" bIns="45715" numCol="1" anchor="t" anchorCtr="0" compatLnSpc="1">
            <a:prstTxWarp prst="textNoShape">
              <a:avLst/>
            </a:prstTxWarp>
            <a:normAutofit/>
          </a:bodyPr>
          <a:lstStyle/>
          <a:p>
            <a:pPr>
              <a:spcAft>
                <a:spcPts val="600"/>
              </a:spcAft>
            </a:pPr>
            <a:endParaRPr lang="en-US" dirty="0"/>
          </a:p>
        </p:txBody>
      </p:sp>
      <p:sp>
        <p:nvSpPr>
          <p:cNvPr id="5" name="Rectangle 7"/>
          <p:cNvSpPr>
            <a:spLocks noGrp="1" noChangeArrowheads="1"/>
          </p:cNvSpPr>
          <p:nvPr>
            <p:ph type="sldNum" sz="quarter" idx="5"/>
          </p:nvPr>
        </p:nvSpPr>
        <p:spPr bwMode="auto">
          <a:xfrm>
            <a:off x="3884614" y="8685213"/>
            <a:ext cx="29718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a:t>
            </a:fld>
            <a:endParaRPr lang="en-US" b="1" dirty="0">
              <a:solidFill>
                <a:prstClr val="black"/>
              </a:solidFill>
            </a:endParaRPr>
          </a:p>
        </p:txBody>
      </p:sp>
      <p:sp>
        <p:nvSpPr>
          <p:cNvPr id="6" name="Rectangle 3"/>
          <p:cNvSpPr>
            <a:spLocks noGrp="1" noChangeArrowheads="1"/>
          </p:cNvSpPr>
          <p:nvPr>
            <p:ph type="dt" idx="1"/>
          </p:nvPr>
        </p:nvSpPr>
        <p:spPr bwMode="auto">
          <a:xfrm>
            <a:off x="3884614" y="0"/>
            <a:ext cx="2971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endParaRPr lang="en-US" dirty="0">
              <a:solidFill>
                <a:prstClr val="black"/>
              </a:solidFill>
            </a:endParaRPr>
          </a:p>
        </p:txBody>
      </p:sp>
      <p:sp>
        <p:nvSpPr>
          <p:cNvPr id="7" name="Rectangle 2"/>
          <p:cNvSpPr>
            <a:spLocks noGrp="1" noChangeArrowheads="1"/>
          </p:cNvSpPr>
          <p:nvPr>
            <p:ph type="hdr" sz="quarter"/>
          </p:nvPr>
        </p:nvSpPr>
        <p:spPr bwMode="auto">
          <a:xfrm>
            <a:off x="1" y="0"/>
            <a:ext cx="32004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Every App, Any Cloud</a:t>
            </a:r>
          </a:p>
          <a:p>
            <a:pPr>
              <a:defRPr/>
            </a:pPr>
            <a:r>
              <a:rPr lang="en-US" dirty="0" smtClean="0">
                <a:solidFill>
                  <a:prstClr val="black"/>
                </a:solidFill>
              </a:rPr>
              <a:t>Scalable and Elastic Application Platform Overview</a:t>
            </a:r>
          </a:p>
          <a:p>
            <a:pPr>
              <a:defRPr/>
            </a:pPr>
            <a:r>
              <a:rPr lang="en-US" dirty="0" smtClean="0">
                <a:solidFill>
                  <a:prstClr val="black"/>
                </a:solidFill>
              </a:rPr>
              <a:t>Windows Server </a:t>
            </a:r>
            <a:r>
              <a:rPr lang="en-US" dirty="0">
                <a:solidFill>
                  <a:prstClr val="black"/>
                </a:solidFill>
              </a:rPr>
              <a:t>2012 RC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705"/>
            <a:endParaRPr lang="en-US" dirty="0"/>
          </a:p>
        </p:txBody>
      </p:sp>
      <p:sp>
        <p:nvSpPr>
          <p:cNvPr id="430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Segoe UI" pitchFamily="34" charset="0"/>
                <a:cs typeface="Arial" charset="0"/>
              </a:defRPr>
            </a:lvl1pPr>
            <a:lvl2pPr marL="742862" indent="-285716" eaLnBrk="0" hangingPunct="0">
              <a:defRPr sz="2500">
                <a:solidFill>
                  <a:schemeClr val="tx1"/>
                </a:solidFill>
                <a:latin typeface="Segoe UI" pitchFamily="34" charset="0"/>
                <a:cs typeface="Arial" charset="0"/>
              </a:defRPr>
            </a:lvl2pPr>
            <a:lvl3pPr marL="1142865" indent="-228573" eaLnBrk="0" hangingPunct="0">
              <a:defRPr sz="2500">
                <a:solidFill>
                  <a:schemeClr val="tx1"/>
                </a:solidFill>
                <a:latin typeface="Segoe UI" pitchFamily="34" charset="0"/>
                <a:cs typeface="Arial" charset="0"/>
              </a:defRPr>
            </a:lvl3pPr>
            <a:lvl4pPr marL="1600011" indent="-228573" eaLnBrk="0" hangingPunct="0">
              <a:defRPr sz="2500">
                <a:solidFill>
                  <a:schemeClr val="tx1"/>
                </a:solidFill>
                <a:latin typeface="Segoe UI" pitchFamily="34" charset="0"/>
                <a:cs typeface="Arial" charset="0"/>
              </a:defRPr>
            </a:lvl4pPr>
            <a:lvl5pPr marL="2057156" indent="-228573" eaLnBrk="0" hangingPunct="0">
              <a:defRPr sz="2500">
                <a:solidFill>
                  <a:schemeClr val="tx1"/>
                </a:solidFill>
                <a:latin typeface="Segoe UI" pitchFamily="34" charset="0"/>
                <a:cs typeface="Arial" charset="0"/>
              </a:defRPr>
            </a:lvl5pPr>
            <a:lvl6pPr marL="2514303" indent="-228573" eaLnBrk="0" fontAlgn="base" hangingPunct="0">
              <a:spcBef>
                <a:spcPct val="0"/>
              </a:spcBef>
              <a:spcAft>
                <a:spcPct val="0"/>
              </a:spcAft>
              <a:defRPr sz="2500">
                <a:solidFill>
                  <a:schemeClr val="tx1"/>
                </a:solidFill>
                <a:latin typeface="Segoe UI" pitchFamily="34" charset="0"/>
                <a:cs typeface="Arial" charset="0"/>
              </a:defRPr>
            </a:lvl6pPr>
            <a:lvl7pPr marL="2971449" indent="-228573" eaLnBrk="0" fontAlgn="base" hangingPunct="0">
              <a:spcBef>
                <a:spcPct val="0"/>
              </a:spcBef>
              <a:spcAft>
                <a:spcPct val="0"/>
              </a:spcAft>
              <a:defRPr sz="2500">
                <a:solidFill>
                  <a:schemeClr val="tx1"/>
                </a:solidFill>
                <a:latin typeface="Segoe UI" pitchFamily="34" charset="0"/>
                <a:cs typeface="Arial" charset="0"/>
              </a:defRPr>
            </a:lvl7pPr>
            <a:lvl8pPr marL="3428594" indent="-228573" eaLnBrk="0" fontAlgn="base" hangingPunct="0">
              <a:spcBef>
                <a:spcPct val="0"/>
              </a:spcBef>
              <a:spcAft>
                <a:spcPct val="0"/>
              </a:spcAft>
              <a:defRPr sz="2500">
                <a:solidFill>
                  <a:schemeClr val="tx1"/>
                </a:solidFill>
                <a:latin typeface="Segoe UI" pitchFamily="34" charset="0"/>
                <a:cs typeface="Arial" charset="0"/>
              </a:defRPr>
            </a:lvl8pPr>
            <a:lvl9pPr marL="3885741" indent="-228573"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endParaRPr lang="en-US" sz="1200" dirty="0">
              <a:latin typeface="Arial" charset="0"/>
            </a:endParaRPr>
          </a:p>
        </p:txBody>
      </p:sp>
      <p:sp>
        <p:nvSpPr>
          <p:cNvPr id="430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Segoe UI" pitchFamily="34" charset="0"/>
                <a:cs typeface="Arial" charset="0"/>
              </a:defRPr>
            </a:lvl1pPr>
            <a:lvl2pPr marL="742862" indent="-285716" eaLnBrk="0" hangingPunct="0">
              <a:defRPr sz="2500">
                <a:solidFill>
                  <a:schemeClr val="tx1"/>
                </a:solidFill>
                <a:latin typeface="Segoe UI" pitchFamily="34" charset="0"/>
                <a:cs typeface="Arial" charset="0"/>
              </a:defRPr>
            </a:lvl2pPr>
            <a:lvl3pPr marL="1142865" indent="-228573" eaLnBrk="0" hangingPunct="0">
              <a:defRPr sz="2500">
                <a:solidFill>
                  <a:schemeClr val="tx1"/>
                </a:solidFill>
                <a:latin typeface="Segoe UI" pitchFamily="34" charset="0"/>
                <a:cs typeface="Arial" charset="0"/>
              </a:defRPr>
            </a:lvl3pPr>
            <a:lvl4pPr marL="1600011" indent="-228573" eaLnBrk="0" hangingPunct="0">
              <a:defRPr sz="2500">
                <a:solidFill>
                  <a:schemeClr val="tx1"/>
                </a:solidFill>
                <a:latin typeface="Segoe UI" pitchFamily="34" charset="0"/>
                <a:cs typeface="Arial" charset="0"/>
              </a:defRPr>
            </a:lvl4pPr>
            <a:lvl5pPr marL="2057156" indent="-228573" eaLnBrk="0" hangingPunct="0">
              <a:defRPr sz="2500">
                <a:solidFill>
                  <a:schemeClr val="tx1"/>
                </a:solidFill>
                <a:latin typeface="Segoe UI" pitchFamily="34" charset="0"/>
                <a:cs typeface="Arial" charset="0"/>
              </a:defRPr>
            </a:lvl5pPr>
            <a:lvl6pPr marL="2514303" indent="-228573" eaLnBrk="0" fontAlgn="base" hangingPunct="0">
              <a:spcBef>
                <a:spcPct val="0"/>
              </a:spcBef>
              <a:spcAft>
                <a:spcPct val="0"/>
              </a:spcAft>
              <a:defRPr sz="2500">
                <a:solidFill>
                  <a:schemeClr val="tx1"/>
                </a:solidFill>
                <a:latin typeface="Segoe UI" pitchFamily="34" charset="0"/>
                <a:cs typeface="Arial" charset="0"/>
              </a:defRPr>
            </a:lvl6pPr>
            <a:lvl7pPr marL="2971449" indent="-228573" eaLnBrk="0" fontAlgn="base" hangingPunct="0">
              <a:spcBef>
                <a:spcPct val="0"/>
              </a:spcBef>
              <a:spcAft>
                <a:spcPct val="0"/>
              </a:spcAft>
              <a:defRPr sz="2500">
                <a:solidFill>
                  <a:schemeClr val="tx1"/>
                </a:solidFill>
                <a:latin typeface="Segoe UI" pitchFamily="34" charset="0"/>
                <a:cs typeface="Arial" charset="0"/>
              </a:defRPr>
            </a:lvl7pPr>
            <a:lvl8pPr marL="3428594" indent="-228573" eaLnBrk="0" fontAlgn="base" hangingPunct="0">
              <a:spcBef>
                <a:spcPct val="0"/>
              </a:spcBef>
              <a:spcAft>
                <a:spcPct val="0"/>
              </a:spcAft>
              <a:defRPr sz="2500">
                <a:solidFill>
                  <a:schemeClr val="tx1"/>
                </a:solidFill>
                <a:latin typeface="Segoe UI" pitchFamily="34" charset="0"/>
                <a:cs typeface="Arial" charset="0"/>
              </a:defRPr>
            </a:lvl8pPr>
            <a:lvl9pPr marL="3885741" indent="-228573"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fld id="{11372316-D797-45B7-821A-CC9A67FC3C9F}" type="datetime8">
              <a:rPr lang="en-US" sz="1200">
                <a:latin typeface="Arial" charset="0"/>
              </a:rPr>
              <a:pPr eaLnBrk="1" hangingPunct="1"/>
              <a:t>6/14/2012 12:46 PM</a:t>
            </a:fld>
            <a:endParaRPr lang="en-US" sz="1200" dirty="0">
              <a:latin typeface="Arial" charset="0"/>
            </a:endParaRPr>
          </a:p>
        </p:txBody>
      </p:sp>
      <p:sp>
        <p:nvSpPr>
          <p:cNvPr id="4301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Segoe UI" pitchFamily="34" charset="0"/>
                <a:cs typeface="Arial" charset="0"/>
              </a:defRPr>
            </a:lvl1pPr>
            <a:lvl2pPr marL="742862" indent="-285716" eaLnBrk="0" hangingPunct="0">
              <a:defRPr sz="2500">
                <a:solidFill>
                  <a:schemeClr val="tx1"/>
                </a:solidFill>
                <a:latin typeface="Segoe UI" pitchFamily="34" charset="0"/>
                <a:cs typeface="Arial" charset="0"/>
              </a:defRPr>
            </a:lvl2pPr>
            <a:lvl3pPr marL="1142865" indent="-228573" eaLnBrk="0" hangingPunct="0">
              <a:defRPr sz="2500">
                <a:solidFill>
                  <a:schemeClr val="tx1"/>
                </a:solidFill>
                <a:latin typeface="Segoe UI" pitchFamily="34" charset="0"/>
                <a:cs typeface="Arial" charset="0"/>
              </a:defRPr>
            </a:lvl3pPr>
            <a:lvl4pPr marL="1600011" indent="-228573" eaLnBrk="0" hangingPunct="0">
              <a:defRPr sz="2500">
                <a:solidFill>
                  <a:schemeClr val="tx1"/>
                </a:solidFill>
                <a:latin typeface="Segoe UI" pitchFamily="34" charset="0"/>
                <a:cs typeface="Arial" charset="0"/>
              </a:defRPr>
            </a:lvl4pPr>
            <a:lvl5pPr marL="2057156" indent="-228573" eaLnBrk="0" hangingPunct="0">
              <a:defRPr sz="2500">
                <a:solidFill>
                  <a:schemeClr val="tx1"/>
                </a:solidFill>
                <a:latin typeface="Segoe UI" pitchFamily="34" charset="0"/>
                <a:cs typeface="Arial" charset="0"/>
              </a:defRPr>
            </a:lvl5pPr>
            <a:lvl6pPr marL="2514303" indent="-228573" eaLnBrk="0" fontAlgn="base" hangingPunct="0">
              <a:spcBef>
                <a:spcPct val="0"/>
              </a:spcBef>
              <a:spcAft>
                <a:spcPct val="0"/>
              </a:spcAft>
              <a:defRPr sz="2500">
                <a:solidFill>
                  <a:schemeClr val="tx1"/>
                </a:solidFill>
                <a:latin typeface="Segoe UI" pitchFamily="34" charset="0"/>
                <a:cs typeface="Arial" charset="0"/>
              </a:defRPr>
            </a:lvl6pPr>
            <a:lvl7pPr marL="2971449" indent="-228573" eaLnBrk="0" fontAlgn="base" hangingPunct="0">
              <a:spcBef>
                <a:spcPct val="0"/>
              </a:spcBef>
              <a:spcAft>
                <a:spcPct val="0"/>
              </a:spcAft>
              <a:defRPr sz="2500">
                <a:solidFill>
                  <a:schemeClr val="tx1"/>
                </a:solidFill>
                <a:latin typeface="Segoe UI" pitchFamily="34" charset="0"/>
                <a:cs typeface="Arial" charset="0"/>
              </a:defRPr>
            </a:lvl7pPr>
            <a:lvl8pPr marL="3428594" indent="-228573" eaLnBrk="0" fontAlgn="base" hangingPunct="0">
              <a:spcBef>
                <a:spcPct val="0"/>
              </a:spcBef>
              <a:spcAft>
                <a:spcPct val="0"/>
              </a:spcAft>
              <a:defRPr sz="2500">
                <a:solidFill>
                  <a:schemeClr val="tx1"/>
                </a:solidFill>
                <a:latin typeface="Segoe UI" pitchFamily="34" charset="0"/>
                <a:cs typeface="Arial" charset="0"/>
              </a:defRPr>
            </a:lvl8pPr>
            <a:lvl9pPr marL="3885741" indent="-228573"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fld id="{CED24E78-1858-421F-A69F-EBB098D8B839}" type="slidenum">
              <a:rPr lang="en-US" sz="1200">
                <a:latin typeface="Arial" charset="0"/>
              </a:rPr>
              <a:pPr eaLnBrk="1" hangingPunct="1"/>
              <a:t>7</a:t>
            </a:fld>
            <a:endParaRPr lang="en-US" sz="1200" dirty="0">
              <a:latin typeface="Arial" charset="0"/>
            </a:endParaRPr>
          </a:p>
        </p:txBody>
      </p:sp>
      <p:sp>
        <p:nvSpPr>
          <p:cNvPr id="43015" name="Footer Placeholder 3"/>
          <p:cNvSpPr>
            <a:spLocks noGrp="1"/>
          </p:cNvSpPr>
          <p:nvPr>
            <p:ph type="ftr" sz="quarter" idx="4"/>
          </p:nvPr>
        </p:nvSpPr>
        <p:spPr>
          <a:xfrm>
            <a:off x="0" y="8685213"/>
            <a:ext cx="6248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lstStyle>
            <a:lvl1pPr eaLnBrk="0" hangingPunct="0">
              <a:defRPr sz="2500">
                <a:solidFill>
                  <a:schemeClr val="tx1"/>
                </a:solidFill>
                <a:latin typeface="Segoe UI" pitchFamily="34" charset="0"/>
                <a:cs typeface="Arial" charset="0"/>
              </a:defRPr>
            </a:lvl1pPr>
            <a:lvl2pPr marL="742862" indent="-285716" eaLnBrk="0" hangingPunct="0">
              <a:defRPr sz="2500">
                <a:solidFill>
                  <a:schemeClr val="tx1"/>
                </a:solidFill>
                <a:latin typeface="Segoe UI" pitchFamily="34" charset="0"/>
                <a:cs typeface="Arial" charset="0"/>
              </a:defRPr>
            </a:lvl2pPr>
            <a:lvl3pPr marL="1142865" indent="-228573" eaLnBrk="0" hangingPunct="0">
              <a:defRPr sz="2500">
                <a:solidFill>
                  <a:schemeClr val="tx1"/>
                </a:solidFill>
                <a:latin typeface="Segoe UI" pitchFamily="34" charset="0"/>
                <a:cs typeface="Arial" charset="0"/>
              </a:defRPr>
            </a:lvl3pPr>
            <a:lvl4pPr marL="1600011" indent="-228573" eaLnBrk="0" hangingPunct="0">
              <a:defRPr sz="2500">
                <a:solidFill>
                  <a:schemeClr val="tx1"/>
                </a:solidFill>
                <a:latin typeface="Segoe UI" pitchFamily="34" charset="0"/>
                <a:cs typeface="Arial" charset="0"/>
              </a:defRPr>
            </a:lvl4pPr>
            <a:lvl5pPr marL="2057156" indent="-228573" eaLnBrk="0" hangingPunct="0">
              <a:defRPr sz="2500">
                <a:solidFill>
                  <a:schemeClr val="tx1"/>
                </a:solidFill>
                <a:latin typeface="Segoe UI" pitchFamily="34" charset="0"/>
                <a:cs typeface="Arial" charset="0"/>
              </a:defRPr>
            </a:lvl5pPr>
            <a:lvl6pPr marL="2514303" indent="-228573" eaLnBrk="0" fontAlgn="base" hangingPunct="0">
              <a:spcBef>
                <a:spcPct val="0"/>
              </a:spcBef>
              <a:spcAft>
                <a:spcPct val="0"/>
              </a:spcAft>
              <a:defRPr sz="2500">
                <a:solidFill>
                  <a:schemeClr val="tx1"/>
                </a:solidFill>
                <a:latin typeface="Segoe UI" pitchFamily="34" charset="0"/>
                <a:cs typeface="Arial" charset="0"/>
              </a:defRPr>
            </a:lvl6pPr>
            <a:lvl7pPr marL="2971449" indent="-228573" eaLnBrk="0" fontAlgn="base" hangingPunct="0">
              <a:spcBef>
                <a:spcPct val="0"/>
              </a:spcBef>
              <a:spcAft>
                <a:spcPct val="0"/>
              </a:spcAft>
              <a:defRPr sz="2500">
                <a:solidFill>
                  <a:schemeClr val="tx1"/>
                </a:solidFill>
                <a:latin typeface="Segoe UI" pitchFamily="34" charset="0"/>
                <a:cs typeface="Arial" charset="0"/>
              </a:defRPr>
            </a:lvl7pPr>
            <a:lvl8pPr marL="3428594" indent="-228573" eaLnBrk="0" fontAlgn="base" hangingPunct="0">
              <a:spcBef>
                <a:spcPct val="0"/>
              </a:spcBef>
              <a:spcAft>
                <a:spcPct val="0"/>
              </a:spcAft>
              <a:defRPr sz="2500">
                <a:solidFill>
                  <a:schemeClr val="tx1"/>
                </a:solidFill>
                <a:latin typeface="Segoe UI" pitchFamily="34" charset="0"/>
                <a:cs typeface="Arial" charset="0"/>
              </a:defRPr>
            </a:lvl8pPr>
            <a:lvl9pPr marL="3885741" indent="-228573"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500" dirty="0">
                <a:solidFill>
                  <a:srgbClr val="000000"/>
                </a:solidFill>
              </a:rPr>
              <a:t>© 2010 Microsoft Corporation. All rights reserved. Microsoft, Windows, Windows Vista and other product names are or may be registered trademarks and/or trademarks in the U.S. and/or other countries.</a:t>
            </a:r>
          </a:p>
          <a:p>
            <a:pPr eaLnBrk="1" hangingPunct="1"/>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12:46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Segoe UI" pitchFamily="34" charset="0"/>
                <a:cs typeface="Arial" charset="0"/>
              </a:defRPr>
            </a:lvl1pPr>
            <a:lvl2pPr marL="742862" indent="-285716" eaLnBrk="0" hangingPunct="0">
              <a:defRPr sz="2500">
                <a:solidFill>
                  <a:schemeClr val="tx1"/>
                </a:solidFill>
                <a:latin typeface="Segoe UI" pitchFamily="34" charset="0"/>
                <a:cs typeface="Arial" charset="0"/>
              </a:defRPr>
            </a:lvl2pPr>
            <a:lvl3pPr marL="1142865" indent="-228573" eaLnBrk="0" hangingPunct="0">
              <a:defRPr sz="2500">
                <a:solidFill>
                  <a:schemeClr val="tx1"/>
                </a:solidFill>
                <a:latin typeface="Segoe UI" pitchFamily="34" charset="0"/>
                <a:cs typeface="Arial" charset="0"/>
              </a:defRPr>
            </a:lvl3pPr>
            <a:lvl4pPr marL="1600011" indent="-228573" eaLnBrk="0" hangingPunct="0">
              <a:defRPr sz="2500">
                <a:solidFill>
                  <a:schemeClr val="tx1"/>
                </a:solidFill>
                <a:latin typeface="Segoe UI" pitchFamily="34" charset="0"/>
                <a:cs typeface="Arial" charset="0"/>
              </a:defRPr>
            </a:lvl4pPr>
            <a:lvl5pPr marL="2057156" indent="-228573" eaLnBrk="0" hangingPunct="0">
              <a:defRPr sz="2500">
                <a:solidFill>
                  <a:schemeClr val="tx1"/>
                </a:solidFill>
                <a:latin typeface="Segoe UI" pitchFamily="34" charset="0"/>
                <a:cs typeface="Arial" charset="0"/>
              </a:defRPr>
            </a:lvl5pPr>
            <a:lvl6pPr marL="2514303" indent="-228573" eaLnBrk="0" fontAlgn="base" hangingPunct="0">
              <a:spcBef>
                <a:spcPct val="0"/>
              </a:spcBef>
              <a:spcAft>
                <a:spcPct val="0"/>
              </a:spcAft>
              <a:defRPr sz="2500">
                <a:solidFill>
                  <a:schemeClr val="tx1"/>
                </a:solidFill>
                <a:latin typeface="Segoe UI" pitchFamily="34" charset="0"/>
                <a:cs typeface="Arial" charset="0"/>
              </a:defRPr>
            </a:lvl6pPr>
            <a:lvl7pPr marL="2971449" indent="-228573" eaLnBrk="0" fontAlgn="base" hangingPunct="0">
              <a:spcBef>
                <a:spcPct val="0"/>
              </a:spcBef>
              <a:spcAft>
                <a:spcPct val="0"/>
              </a:spcAft>
              <a:defRPr sz="2500">
                <a:solidFill>
                  <a:schemeClr val="tx1"/>
                </a:solidFill>
                <a:latin typeface="Segoe UI" pitchFamily="34" charset="0"/>
                <a:cs typeface="Arial" charset="0"/>
              </a:defRPr>
            </a:lvl7pPr>
            <a:lvl8pPr marL="3428594" indent="-228573" eaLnBrk="0" fontAlgn="base" hangingPunct="0">
              <a:spcBef>
                <a:spcPct val="0"/>
              </a:spcBef>
              <a:spcAft>
                <a:spcPct val="0"/>
              </a:spcAft>
              <a:defRPr sz="2500">
                <a:solidFill>
                  <a:schemeClr val="tx1"/>
                </a:solidFill>
                <a:latin typeface="Segoe UI" pitchFamily="34" charset="0"/>
                <a:cs typeface="Arial" charset="0"/>
              </a:defRPr>
            </a:lvl8pPr>
            <a:lvl9pPr marL="3885741" indent="-228573"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fld id="{EE87E0D8-DFBC-4000-90D8-178083C570D5}" type="slidenum">
              <a:rPr lang="en-US" sz="1200">
                <a:latin typeface="Arial" charset="0"/>
              </a:rPr>
              <a:pPr eaLnBrk="1" hangingPunct="1"/>
              <a:t>9</a:t>
            </a:fld>
            <a:endParaRPr lang="en-US" sz="1200"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Segoe UI" pitchFamily="34" charset="0"/>
                <a:cs typeface="Arial" charset="0"/>
              </a:defRPr>
            </a:lvl1pPr>
            <a:lvl2pPr marL="742862" indent="-285716" eaLnBrk="0" hangingPunct="0">
              <a:defRPr sz="2500">
                <a:solidFill>
                  <a:schemeClr val="tx1"/>
                </a:solidFill>
                <a:latin typeface="Segoe UI" pitchFamily="34" charset="0"/>
                <a:cs typeface="Arial" charset="0"/>
              </a:defRPr>
            </a:lvl2pPr>
            <a:lvl3pPr marL="1142865" indent="-228573" eaLnBrk="0" hangingPunct="0">
              <a:defRPr sz="2500">
                <a:solidFill>
                  <a:schemeClr val="tx1"/>
                </a:solidFill>
                <a:latin typeface="Segoe UI" pitchFamily="34" charset="0"/>
                <a:cs typeface="Arial" charset="0"/>
              </a:defRPr>
            </a:lvl3pPr>
            <a:lvl4pPr marL="1600011" indent="-228573" eaLnBrk="0" hangingPunct="0">
              <a:defRPr sz="2500">
                <a:solidFill>
                  <a:schemeClr val="tx1"/>
                </a:solidFill>
                <a:latin typeface="Segoe UI" pitchFamily="34" charset="0"/>
                <a:cs typeface="Arial" charset="0"/>
              </a:defRPr>
            </a:lvl4pPr>
            <a:lvl5pPr marL="2057156" indent="-228573" eaLnBrk="0" hangingPunct="0">
              <a:defRPr sz="2500">
                <a:solidFill>
                  <a:schemeClr val="tx1"/>
                </a:solidFill>
                <a:latin typeface="Segoe UI" pitchFamily="34" charset="0"/>
                <a:cs typeface="Arial" charset="0"/>
              </a:defRPr>
            </a:lvl5pPr>
            <a:lvl6pPr marL="2514303" indent="-228573" eaLnBrk="0" fontAlgn="base" hangingPunct="0">
              <a:spcBef>
                <a:spcPct val="0"/>
              </a:spcBef>
              <a:spcAft>
                <a:spcPct val="0"/>
              </a:spcAft>
              <a:defRPr sz="2500">
                <a:solidFill>
                  <a:schemeClr val="tx1"/>
                </a:solidFill>
                <a:latin typeface="Segoe UI" pitchFamily="34" charset="0"/>
                <a:cs typeface="Arial" charset="0"/>
              </a:defRPr>
            </a:lvl6pPr>
            <a:lvl7pPr marL="2971449" indent="-228573" eaLnBrk="0" fontAlgn="base" hangingPunct="0">
              <a:spcBef>
                <a:spcPct val="0"/>
              </a:spcBef>
              <a:spcAft>
                <a:spcPct val="0"/>
              </a:spcAft>
              <a:defRPr sz="2500">
                <a:solidFill>
                  <a:schemeClr val="tx1"/>
                </a:solidFill>
                <a:latin typeface="Segoe UI" pitchFamily="34" charset="0"/>
                <a:cs typeface="Arial" charset="0"/>
              </a:defRPr>
            </a:lvl7pPr>
            <a:lvl8pPr marL="3428594" indent="-228573" eaLnBrk="0" fontAlgn="base" hangingPunct="0">
              <a:spcBef>
                <a:spcPct val="0"/>
              </a:spcBef>
              <a:spcAft>
                <a:spcPct val="0"/>
              </a:spcAft>
              <a:defRPr sz="2500">
                <a:solidFill>
                  <a:schemeClr val="tx1"/>
                </a:solidFill>
                <a:latin typeface="Segoe UI" pitchFamily="34" charset="0"/>
                <a:cs typeface="Arial" charset="0"/>
              </a:defRPr>
            </a:lvl8pPr>
            <a:lvl9pPr marL="3885741" indent="-228573"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fld id="{DBFAFBF4-9A48-44BD-966F-8597081E0D04}" type="slidenum">
              <a:rPr lang="en-US" sz="1200">
                <a:latin typeface="Arial" charset="0"/>
              </a:rPr>
              <a:pPr eaLnBrk="1" hangingPunct="1"/>
              <a:t>10</a:t>
            </a:fld>
            <a:endParaRPr lang="en-US" sz="1200"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Segoe UI" pitchFamily="34" charset="0"/>
                <a:cs typeface="Arial" charset="0"/>
              </a:defRPr>
            </a:lvl1pPr>
            <a:lvl2pPr marL="742862" indent="-285716" eaLnBrk="0" hangingPunct="0">
              <a:defRPr sz="2500">
                <a:solidFill>
                  <a:schemeClr val="tx1"/>
                </a:solidFill>
                <a:latin typeface="Segoe UI" pitchFamily="34" charset="0"/>
                <a:cs typeface="Arial" charset="0"/>
              </a:defRPr>
            </a:lvl2pPr>
            <a:lvl3pPr marL="1142865" indent="-228573" eaLnBrk="0" hangingPunct="0">
              <a:defRPr sz="2500">
                <a:solidFill>
                  <a:schemeClr val="tx1"/>
                </a:solidFill>
                <a:latin typeface="Segoe UI" pitchFamily="34" charset="0"/>
                <a:cs typeface="Arial" charset="0"/>
              </a:defRPr>
            </a:lvl3pPr>
            <a:lvl4pPr marL="1600011" indent="-228573" eaLnBrk="0" hangingPunct="0">
              <a:defRPr sz="2500">
                <a:solidFill>
                  <a:schemeClr val="tx1"/>
                </a:solidFill>
                <a:latin typeface="Segoe UI" pitchFamily="34" charset="0"/>
                <a:cs typeface="Arial" charset="0"/>
              </a:defRPr>
            </a:lvl4pPr>
            <a:lvl5pPr marL="2057156" indent="-228573" eaLnBrk="0" hangingPunct="0">
              <a:defRPr sz="2500">
                <a:solidFill>
                  <a:schemeClr val="tx1"/>
                </a:solidFill>
                <a:latin typeface="Segoe UI" pitchFamily="34" charset="0"/>
                <a:cs typeface="Arial" charset="0"/>
              </a:defRPr>
            </a:lvl5pPr>
            <a:lvl6pPr marL="2514303" indent="-228573" eaLnBrk="0" fontAlgn="base" hangingPunct="0">
              <a:spcBef>
                <a:spcPct val="0"/>
              </a:spcBef>
              <a:spcAft>
                <a:spcPct val="0"/>
              </a:spcAft>
              <a:defRPr sz="2500">
                <a:solidFill>
                  <a:schemeClr val="tx1"/>
                </a:solidFill>
                <a:latin typeface="Segoe UI" pitchFamily="34" charset="0"/>
                <a:cs typeface="Arial" charset="0"/>
              </a:defRPr>
            </a:lvl6pPr>
            <a:lvl7pPr marL="2971449" indent="-228573" eaLnBrk="0" fontAlgn="base" hangingPunct="0">
              <a:spcBef>
                <a:spcPct val="0"/>
              </a:spcBef>
              <a:spcAft>
                <a:spcPct val="0"/>
              </a:spcAft>
              <a:defRPr sz="2500">
                <a:solidFill>
                  <a:schemeClr val="tx1"/>
                </a:solidFill>
                <a:latin typeface="Segoe UI" pitchFamily="34" charset="0"/>
                <a:cs typeface="Arial" charset="0"/>
              </a:defRPr>
            </a:lvl7pPr>
            <a:lvl8pPr marL="3428594" indent="-228573" eaLnBrk="0" fontAlgn="base" hangingPunct="0">
              <a:spcBef>
                <a:spcPct val="0"/>
              </a:spcBef>
              <a:spcAft>
                <a:spcPct val="0"/>
              </a:spcAft>
              <a:defRPr sz="2500">
                <a:solidFill>
                  <a:schemeClr val="tx1"/>
                </a:solidFill>
                <a:latin typeface="Segoe UI" pitchFamily="34" charset="0"/>
                <a:cs typeface="Arial" charset="0"/>
              </a:defRPr>
            </a:lvl8pPr>
            <a:lvl9pPr marL="3885741" indent="-228573"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fld id="{9DBC3AAD-D2EF-45EB-B1C1-12681ACDBE43}" type="slidenum">
              <a:rPr lang="en-US" sz="1200">
                <a:latin typeface="Arial" charset="0"/>
              </a:rPr>
              <a:pPr eaLnBrk="1" hangingPunct="1"/>
              <a:t>11</a:t>
            </a:fld>
            <a:endParaRPr lang="en-US" sz="12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9445476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9.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5.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2.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image" Target="../media/image41.png"/><Relationship Id="rId3" Type="http://schemas.openxmlformats.org/officeDocument/2006/relationships/tags" Target="../tags/tag9.xml"/><Relationship Id="rId21" Type="http://schemas.openxmlformats.org/officeDocument/2006/relationships/tags" Target="../tags/tag27.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image" Target="../media/image40.emf"/><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29" Type="http://schemas.microsoft.com/office/2007/relationships/hdphoto" Target="../media/hdphoto3.wdp"/><Relationship Id="rId1" Type="http://schemas.openxmlformats.org/officeDocument/2006/relationships/vmlDrawing" Target="../drawings/vmlDrawing1.v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oleObject" Target="../embeddings/oleObject1.bin"/><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notesSlide" Target="../notesSlides/notesSlide16.xml"/><Relationship Id="rId28" Type="http://schemas.openxmlformats.org/officeDocument/2006/relationships/image" Target="../media/image42.png"/><Relationship Id="rId10" Type="http://schemas.openxmlformats.org/officeDocument/2006/relationships/tags" Target="../tags/tag16.xml"/><Relationship Id="rId19" Type="http://schemas.openxmlformats.org/officeDocument/2006/relationships/tags" Target="../tags/tag2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slideLayout" Target="../slideLayouts/slideLayout12.xml"/><Relationship Id="rId27" Type="http://schemas.microsoft.com/office/2007/relationships/hdphoto" Target="../media/hdphoto2.wdp"/><Relationship Id="rId30"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47.jpeg"/><Relationship Id="rId1" Type="http://schemas.openxmlformats.org/officeDocument/2006/relationships/slideLayout" Target="../slideLayouts/slideLayout8.xml"/><Relationship Id="rId5" Type="http://schemas.openxmlformats.org/officeDocument/2006/relationships/image" Target="../media/image49.wmf"/><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46.png"/><Relationship Id="rId3" Type="http://schemas.openxmlformats.org/officeDocument/2006/relationships/image" Target="../media/image50.png"/><Relationship Id="rId7" Type="http://schemas.openxmlformats.org/officeDocument/2006/relationships/image" Target="../media/image52.png"/><Relationship Id="rId12" Type="http://schemas.openxmlformats.org/officeDocument/2006/relationships/hyperlink" Target="http://microsoft.com/msdn"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51.emf"/><Relationship Id="rId11" Type="http://schemas.microsoft.com/office/2007/relationships/hdphoto" Target="../media/hdphoto5.wdp"/><Relationship Id="rId5" Type="http://schemas.openxmlformats.org/officeDocument/2006/relationships/hyperlink" Target="http://northamerica.msteched.com/" TargetMode="External"/><Relationship Id="rId10" Type="http://schemas.openxmlformats.org/officeDocument/2006/relationships/image" Target="../media/image53.png"/><Relationship Id="rId4" Type="http://schemas.microsoft.com/office/2007/relationships/hdphoto" Target="../media/hdphoto4.wdp"/><Relationship Id="rId9" Type="http://schemas.openxmlformats.org/officeDocument/2006/relationships/hyperlink" Target="http://microsoft.com/technet"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 Id="rId9" Type="http://schemas.openxmlformats.org/officeDocument/2006/relationships/image" Target="../media/image6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721026"/>
          </a:xfrm>
        </p:spPr>
        <p:txBody>
          <a:bodyPr/>
          <a:lstStyle/>
          <a:p>
            <a:r>
              <a:rPr lang="en-US" sz="3600" dirty="0"/>
              <a:t>Build an Enterprise-Level Storage Infrastructure for Small and Midsize Businesses</a:t>
            </a:r>
          </a:p>
        </p:txBody>
      </p:sp>
      <p:sp>
        <p:nvSpPr>
          <p:cNvPr id="3" name="Subtitle 2"/>
          <p:cNvSpPr>
            <a:spLocks noGrp="1"/>
          </p:cNvSpPr>
          <p:nvPr>
            <p:ph type="subTitle" idx="1"/>
          </p:nvPr>
        </p:nvSpPr>
        <p:spPr/>
        <p:txBody>
          <a:bodyPr/>
          <a:lstStyle/>
          <a:p>
            <a:r>
              <a:rPr lang="en-US" dirty="0"/>
              <a:t>Prabu Rambadran </a:t>
            </a:r>
            <a:r>
              <a:rPr lang="en-US" dirty="0" smtClean="0"/>
              <a:t>and David Fabritius</a:t>
            </a:r>
          </a:p>
          <a:p>
            <a:r>
              <a:rPr lang="en-US" dirty="0" smtClean="0"/>
              <a:t>Product Marketing Managers</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2"/>
          <p:cNvSpPr txBox="1">
            <a:spLocks noChangeArrowheads="1"/>
          </p:cNvSpPr>
          <p:nvPr/>
        </p:nvSpPr>
        <p:spPr>
          <a:xfrm>
            <a:off x="519112" y="228600"/>
            <a:ext cx="11149013" cy="258444"/>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WSV305</a:t>
            </a:r>
          </a:p>
        </p:txBody>
      </p:sp>
    </p:spTree>
    <p:extLst>
      <p:ext uri="{BB962C8B-B14F-4D97-AF65-F5344CB8AC3E}">
        <p14:creationId xmlns:p14="http://schemas.microsoft.com/office/powerpoint/2010/main" val="203340918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8380413" y="1592792"/>
            <a:ext cx="3829574" cy="5265208"/>
          </a:xfrm>
          <a:prstGeom prst="rect">
            <a:avLst/>
          </a:prstGeom>
          <a:solidFill>
            <a:schemeClr val="accent1"/>
          </a:solidFill>
          <a:ln>
            <a:noFill/>
          </a:ln>
          <a:extLst/>
        </p:spPr>
        <p:txBody>
          <a:bodyPr wrap="none" lIns="76179" tIns="38089" rIns="76179" bIns="38089" anchor="ctr"/>
          <a:lstStyle/>
          <a:p>
            <a:endParaRPr lang="en-US" dirty="0"/>
          </a:p>
        </p:txBody>
      </p:sp>
      <p:sp>
        <p:nvSpPr>
          <p:cNvPr id="25603" name="Title 1"/>
          <p:cNvSpPr>
            <a:spLocks noGrp="1"/>
          </p:cNvSpPr>
          <p:nvPr>
            <p:ph type="title"/>
          </p:nvPr>
        </p:nvSpPr>
        <p:spPr>
          <a:xfrm>
            <a:off x="519112" y="228600"/>
            <a:ext cx="11149013" cy="1218795"/>
          </a:xfrm>
        </p:spPr>
        <p:txBody>
          <a:bodyPr/>
          <a:lstStyle/>
          <a:p>
            <a:r>
              <a:rPr lang="en-US" dirty="0" smtClean="0"/>
              <a:t>SMB3 support for SQL Server and Hyper-V</a:t>
            </a:r>
            <a:br>
              <a:rPr lang="en-US" dirty="0" smtClean="0"/>
            </a:br>
            <a:endParaRPr lang="en-US" dirty="0" smtClean="0"/>
          </a:p>
        </p:txBody>
      </p:sp>
      <p:sp>
        <p:nvSpPr>
          <p:cNvPr id="3" name="Content Placeholder 2"/>
          <p:cNvSpPr>
            <a:spLocks noGrp="1"/>
          </p:cNvSpPr>
          <p:nvPr>
            <p:ph idx="1"/>
          </p:nvPr>
        </p:nvSpPr>
        <p:spPr>
          <a:xfrm>
            <a:off x="8380414" y="1676400"/>
            <a:ext cx="3808412" cy="5181600"/>
          </a:xfrm>
        </p:spPr>
        <p:txBody>
          <a:bodyPr/>
          <a:lstStyle/>
          <a:p>
            <a:pPr marL="365760" lvl="1" indent="-274320">
              <a:spcBef>
                <a:spcPts val="1200"/>
              </a:spcBef>
            </a:pPr>
            <a:r>
              <a:rPr lang="en-US" sz="2400" dirty="0" smtClean="0"/>
              <a:t>Hyper-V can now leverage file share storage for virtual storage</a:t>
            </a:r>
          </a:p>
          <a:p>
            <a:pPr marL="365760" lvl="1" indent="-274320">
              <a:spcBef>
                <a:spcPts val="1200"/>
              </a:spcBef>
            </a:pPr>
            <a:r>
              <a:rPr lang="en-US" sz="2400" dirty="0" smtClean="0"/>
              <a:t>Application-specific capabilities for Hyper-V and SQL Server workload types</a:t>
            </a:r>
          </a:p>
          <a:p>
            <a:pPr marL="365760" lvl="1" indent="-274320">
              <a:spcBef>
                <a:spcPts val="1200"/>
              </a:spcBef>
            </a:pPr>
            <a:r>
              <a:rPr lang="en-US" sz="2400" dirty="0" smtClean="0"/>
              <a:t>Leverage new high-performance and high-availability SMB features for applications</a:t>
            </a:r>
          </a:p>
          <a:p>
            <a:pPr marL="365760" lvl="1" indent="-274320">
              <a:spcBef>
                <a:spcPts val="1200"/>
              </a:spcBef>
            </a:pPr>
            <a:r>
              <a:rPr lang="en-US" sz="2400" dirty="0" smtClean="0"/>
              <a:t>Cluster-Aware Updating for applications</a:t>
            </a:r>
            <a:endParaRPr lang="en-US" sz="2400" dirty="0"/>
          </a:p>
        </p:txBody>
      </p:sp>
      <p:sp>
        <p:nvSpPr>
          <p:cNvPr id="6" name="Rectangle 5"/>
          <p:cNvSpPr/>
          <p:nvPr/>
        </p:nvSpPr>
        <p:spPr>
          <a:xfrm rot="10800000" flipH="1" flipV="1">
            <a:off x="5405083" y="1541054"/>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600" dirty="0" smtClean="0">
                <a:solidFill>
                  <a:schemeClr val="bg1"/>
                </a:solidFill>
              </a:rPr>
              <a:t>Hyper-V</a:t>
            </a:r>
            <a:endParaRPr lang="en-US" sz="1600" dirty="0">
              <a:solidFill>
                <a:schemeClr val="bg1"/>
              </a:solidFill>
            </a:endParaRPr>
          </a:p>
        </p:txBody>
      </p:sp>
      <p:sp>
        <p:nvSpPr>
          <p:cNvPr id="7" name="Rectangle 6"/>
          <p:cNvSpPr/>
          <p:nvPr/>
        </p:nvSpPr>
        <p:spPr>
          <a:xfrm rot="10800000" flipH="1" flipV="1">
            <a:off x="5353567" y="1605449"/>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600" b="1" dirty="0" smtClean="0">
                <a:solidFill>
                  <a:schemeClr val="bg1"/>
                </a:solidFill>
              </a:rPr>
              <a:t>Hyper-V</a:t>
            </a:r>
            <a:endParaRPr lang="en-US" sz="1600" b="1" dirty="0">
              <a:solidFill>
                <a:schemeClr val="bg1"/>
              </a:solidFill>
            </a:endParaRPr>
          </a:p>
        </p:txBody>
      </p:sp>
      <p:sp>
        <p:nvSpPr>
          <p:cNvPr id="8" name="Rectangle 7"/>
          <p:cNvSpPr/>
          <p:nvPr/>
        </p:nvSpPr>
        <p:spPr>
          <a:xfrm rot="10800000" flipH="1" flipV="1">
            <a:off x="4076343" y="1541054"/>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600" dirty="0" smtClean="0">
                <a:solidFill>
                  <a:schemeClr val="bg1"/>
                </a:solidFill>
              </a:rPr>
              <a:t>Hyper-V</a:t>
            </a:r>
            <a:endParaRPr lang="en-US" sz="1600" dirty="0">
              <a:solidFill>
                <a:schemeClr val="bg1"/>
              </a:solidFill>
            </a:endParaRPr>
          </a:p>
        </p:txBody>
      </p:sp>
      <p:sp>
        <p:nvSpPr>
          <p:cNvPr id="9" name="Rectangle 8"/>
          <p:cNvSpPr/>
          <p:nvPr/>
        </p:nvSpPr>
        <p:spPr>
          <a:xfrm rot="10800000" flipH="1" flipV="1">
            <a:off x="4024827" y="1605449"/>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600" b="1" dirty="0" smtClean="0">
                <a:solidFill>
                  <a:schemeClr val="bg1"/>
                </a:solidFill>
              </a:rPr>
              <a:t>Hyper-V</a:t>
            </a:r>
            <a:endParaRPr lang="en-US" sz="1600" b="1" dirty="0">
              <a:solidFill>
                <a:schemeClr val="bg1"/>
              </a:solidFill>
            </a:endParaRPr>
          </a:p>
        </p:txBody>
      </p:sp>
      <p:sp>
        <p:nvSpPr>
          <p:cNvPr id="10" name="Rectangle 9"/>
          <p:cNvSpPr/>
          <p:nvPr/>
        </p:nvSpPr>
        <p:spPr>
          <a:xfrm rot="10800000" flipH="1" flipV="1">
            <a:off x="2726196" y="1530323"/>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600" dirty="0" smtClean="0">
                <a:solidFill>
                  <a:schemeClr val="bg1"/>
                </a:solidFill>
              </a:rPr>
              <a:t>Hyper-V</a:t>
            </a:r>
            <a:endParaRPr lang="en-US" sz="1600" dirty="0">
              <a:solidFill>
                <a:schemeClr val="bg1"/>
              </a:solidFill>
            </a:endParaRPr>
          </a:p>
        </p:txBody>
      </p:sp>
      <p:sp>
        <p:nvSpPr>
          <p:cNvPr id="11" name="Rectangle 10"/>
          <p:cNvSpPr/>
          <p:nvPr/>
        </p:nvSpPr>
        <p:spPr>
          <a:xfrm rot="10800000" flipH="1" flipV="1">
            <a:off x="2661801" y="1594718"/>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600" b="1" dirty="0" smtClean="0">
                <a:solidFill>
                  <a:schemeClr val="bg1"/>
                </a:solidFill>
              </a:rPr>
              <a:t>Hyper-V</a:t>
            </a:r>
            <a:endParaRPr lang="en-US" sz="1600" b="1" dirty="0">
              <a:solidFill>
                <a:schemeClr val="bg1"/>
              </a:solidFill>
            </a:endParaRPr>
          </a:p>
        </p:txBody>
      </p:sp>
      <p:cxnSp>
        <p:nvCxnSpPr>
          <p:cNvPr id="12" name="Straight Connector 11"/>
          <p:cNvCxnSpPr>
            <a:stCxn id="14" idx="2"/>
            <a:endCxn id="16" idx="1"/>
          </p:cNvCxnSpPr>
          <p:nvPr/>
        </p:nvCxnSpPr>
        <p:spPr>
          <a:xfrm>
            <a:off x="3953149" y="5207813"/>
            <a:ext cx="579556" cy="23800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5" idx="2"/>
            <a:endCxn id="16" idx="1"/>
          </p:cNvCxnSpPr>
          <p:nvPr/>
        </p:nvCxnSpPr>
        <p:spPr>
          <a:xfrm flipH="1">
            <a:off x="4532705" y="5207813"/>
            <a:ext cx="579557" cy="23800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10800000" flipH="1" flipV="1">
            <a:off x="3457110" y="4525204"/>
            <a:ext cx="992078" cy="68260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b="1" dirty="0">
                <a:solidFill>
                  <a:schemeClr val="tx1"/>
                </a:solidFill>
                <a:latin typeface="Segoe UI Light" pitchFamily="34" charset="0"/>
              </a:rPr>
              <a:t>File Server</a:t>
            </a:r>
          </a:p>
        </p:txBody>
      </p:sp>
      <p:sp>
        <p:nvSpPr>
          <p:cNvPr id="15" name="Rectangle 14"/>
          <p:cNvSpPr/>
          <p:nvPr/>
        </p:nvSpPr>
        <p:spPr>
          <a:xfrm rot="10800000" flipH="1" flipV="1">
            <a:off x="4616223" y="4525204"/>
            <a:ext cx="992078" cy="68260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b="1" dirty="0">
                <a:solidFill>
                  <a:schemeClr val="tx1"/>
                </a:solidFill>
                <a:latin typeface="Segoe UI Light" pitchFamily="34" charset="0"/>
              </a:rPr>
              <a:t>File Server</a:t>
            </a:r>
          </a:p>
        </p:txBody>
      </p:sp>
      <p:sp>
        <p:nvSpPr>
          <p:cNvPr id="16" name="Can 15"/>
          <p:cNvSpPr/>
          <p:nvPr/>
        </p:nvSpPr>
        <p:spPr>
          <a:xfrm>
            <a:off x="3945089" y="5445817"/>
            <a:ext cx="1175232" cy="658853"/>
          </a:xfrm>
          <a:prstGeom prst="can">
            <a:avLst/>
          </a:prstGeom>
          <a:ln/>
        </p:spPr>
        <p:style>
          <a:lnRef idx="1">
            <a:schemeClr val="accent5"/>
          </a:lnRef>
          <a:fillRef idx="3">
            <a:schemeClr val="accent5"/>
          </a:fillRef>
          <a:effectRef idx="2">
            <a:schemeClr val="accent5"/>
          </a:effectRef>
          <a:fontRef idx="minor">
            <a:schemeClr val="lt1"/>
          </a:fontRef>
        </p:style>
        <p:txBody>
          <a:bodyPr lIns="121899" tIns="60949" rIns="121899" bIns="60949"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400" dirty="0">
                <a:solidFill>
                  <a:schemeClr val="bg1"/>
                </a:solidFill>
                <a:latin typeface="+mj-lt"/>
              </a:rPr>
              <a:t>Shared</a:t>
            </a:r>
          </a:p>
          <a:p>
            <a:pPr algn="ctr"/>
            <a:r>
              <a:rPr lang="en-US" sz="1400" dirty="0">
                <a:solidFill>
                  <a:schemeClr val="bg1"/>
                </a:solidFill>
                <a:latin typeface="+mj-lt"/>
              </a:rPr>
              <a:t>Storage</a:t>
            </a:r>
          </a:p>
        </p:txBody>
      </p:sp>
      <p:sp>
        <p:nvSpPr>
          <p:cNvPr id="17" name="Rectangle 16"/>
          <p:cNvSpPr/>
          <p:nvPr/>
        </p:nvSpPr>
        <p:spPr>
          <a:xfrm rot="10800000" flipH="1" flipV="1">
            <a:off x="2599554" y="1661261"/>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600" b="1" dirty="0" smtClean="0">
                <a:solidFill>
                  <a:schemeClr val="bg1"/>
                </a:solidFill>
              </a:rPr>
              <a:t>Hyper-V</a:t>
            </a:r>
            <a:endParaRPr lang="en-US" sz="1600" b="1" dirty="0">
              <a:solidFill>
                <a:schemeClr val="bg1"/>
              </a:solidFill>
            </a:endParaRPr>
          </a:p>
        </p:txBody>
      </p:sp>
      <p:sp>
        <p:nvSpPr>
          <p:cNvPr id="18" name="Rectangle 17"/>
          <p:cNvSpPr/>
          <p:nvPr/>
        </p:nvSpPr>
        <p:spPr>
          <a:xfrm rot="10800000" flipH="1" flipV="1">
            <a:off x="2736714" y="1788965"/>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600" b="1" dirty="0" smtClean="0">
                <a:solidFill>
                  <a:schemeClr val="tx1"/>
                </a:solidFill>
                <a:latin typeface="Segoe UI Light" pitchFamily="34" charset="0"/>
              </a:rPr>
              <a:t>SQL</a:t>
            </a:r>
            <a:br>
              <a:rPr lang="en-US" sz="1600" b="1" dirty="0" smtClean="0">
                <a:solidFill>
                  <a:schemeClr val="tx1"/>
                </a:solidFill>
                <a:latin typeface="Segoe UI Light" pitchFamily="34" charset="0"/>
              </a:rPr>
            </a:br>
            <a:r>
              <a:rPr lang="en-US" sz="1600" b="1" dirty="0" smtClean="0">
                <a:solidFill>
                  <a:schemeClr val="tx1"/>
                </a:solidFill>
                <a:latin typeface="Segoe UI Light" pitchFamily="34" charset="0"/>
              </a:rPr>
              <a:t>Server</a:t>
            </a:r>
            <a:endParaRPr lang="en-US" sz="1600" b="1" dirty="0">
              <a:solidFill>
                <a:schemeClr val="tx1"/>
              </a:solidFill>
              <a:latin typeface="Segoe UI Light" pitchFamily="34" charset="0"/>
            </a:endParaRPr>
          </a:p>
        </p:txBody>
      </p:sp>
      <p:sp>
        <p:nvSpPr>
          <p:cNvPr id="19" name="Rectangle 18"/>
          <p:cNvSpPr/>
          <p:nvPr/>
        </p:nvSpPr>
        <p:spPr>
          <a:xfrm rot="10800000" flipH="1" flipV="1">
            <a:off x="2736714" y="2426581"/>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600" b="1" dirty="0" smtClean="0">
                <a:solidFill>
                  <a:schemeClr val="tx1"/>
                </a:solidFill>
                <a:latin typeface="Segoe UI Light" pitchFamily="34" charset="0"/>
              </a:rPr>
              <a:t>IIS</a:t>
            </a:r>
            <a:endParaRPr lang="en-US" sz="1600" b="1" dirty="0">
              <a:solidFill>
                <a:schemeClr val="tx1"/>
              </a:solidFill>
              <a:latin typeface="Segoe UI Light" pitchFamily="34" charset="0"/>
            </a:endParaRPr>
          </a:p>
        </p:txBody>
      </p:sp>
      <p:sp>
        <p:nvSpPr>
          <p:cNvPr id="20" name="Rectangle 19"/>
          <p:cNvSpPr/>
          <p:nvPr/>
        </p:nvSpPr>
        <p:spPr>
          <a:xfrm rot="10800000" flipH="1" flipV="1">
            <a:off x="2736714" y="3064196"/>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600" b="1" dirty="0" smtClean="0">
                <a:solidFill>
                  <a:schemeClr val="tx1"/>
                </a:solidFill>
                <a:latin typeface="Segoe UI Light" pitchFamily="34" charset="0"/>
              </a:rPr>
              <a:t>VDI</a:t>
            </a:r>
            <a:br>
              <a:rPr lang="en-US" sz="1600" b="1" dirty="0" smtClean="0">
                <a:solidFill>
                  <a:schemeClr val="tx1"/>
                </a:solidFill>
                <a:latin typeface="Segoe UI Light" pitchFamily="34" charset="0"/>
              </a:rPr>
            </a:br>
            <a:r>
              <a:rPr lang="en-US" sz="1600" b="1" dirty="0" smtClean="0">
                <a:solidFill>
                  <a:schemeClr val="tx1"/>
                </a:solidFill>
                <a:latin typeface="Segoe UI Light" pitchFamily="34" charset="0"/>
              </a:rPr>
              <a:t>Desktop</a:t>
            </a:r>
            <a:endParaRPr lang="en-US" sz="1600" b="1" dirty="0">
              <a:solidFill>
                <a:schemeClr val="tx1"/>
              </a:solidFill>
              <a:latin typeface="Segoe UI Light" pitchFamily="34" charset="0"/>
            </a:endParaRPr>
          </a:p>
        </p:txBody>
      </p:sp>
      <p:sp>
        <p:nvSpPr>
          <p:cNvPr id="21" name="Rectangle 20"/>
          <p:cNvSpPr/>
          <p:nvPr/>
        </p:nvSpPr>
        <p:spPr>
          <a:xfrm rot="10800000" flipH="1" flipV="1">
            <a:off x="3953149" y="1661261"/>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600" b="1" dirty="0" smtClean="0">
                <a:solidFill>
                  <a:schemeClr val="bg1"/>
                </a:solidFill>
              </a:rPr>
              <a:t>Hyper-V</a:t>
            </a:r>
            <a:endParaRPr lang="en-US" sz="1600" b="1" dirty="0">
              <a:solidFill>
                <a:schemeClr val="bg1"/>
              </a:solidFill>
            </a:endParaRPr>
          </a:p>
        </p:txBody>
      </p:sp>
      <p:sp>
        <p:nvSpPr>
          <p:cNvPr id="22" name="Rectangle 21"/>
          <p:cNvSpPr/>
          <p:nvPr/>
        </p:nvSpPr>
        <p:spPr>
          <a:xfrm rot="10800000" flipH="1" flipV="1">
            <a:off x="4090309" y="1788965"/>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600" b="1" dirty="0" smtClean="0">
                <a:solidFill>
                  <a:schemeClr val="tx1"/>
                </a:solidFill>
                <a:latin typeface="Segoe UI Light" pitchFamily="34" charset="0"/>
              </a:rPr>
              <a:t>SQL</a:t>
            </a:r>
            <a:br>
              <a:rPr lang="en-US" sz="1600" b="1" dirty="0" smtClean="0">
                <a:solidFill>
                  <a:schemeClr val="tx1"/>
                </a:solidFill>
                <a:latin typeface="Segoe UI Light" pitchFamily="34" charset="0"/>
              </a:rPr>
            </a:br>
            <a:r>
              <a:rPr lang="en-US" sz="1600" b="1" dirty="0" smtClean="0">
                <a:solidFill>
                  <a:schemeClr val="tx1"/>
                </a:solidFill>
                <a:latin typeface="Segoe UI Light" pitchFamily="34" charset="0"/>
              </a:rPr>
              <a:t>Server</a:t>
            </a:r>
            <a:endParaRPr lang="en-US" sz="1600" b="1" dirty="0">
              <a:solidFill>
                <a:schemeClr val="tx1"/>
              </a:solidFill>
              <a:latin typeface="Segoe UI Light" pitchFamily="34" charset="0"/>
            </a:endParaRPr>
          </a:p>
        </p:txBody>
      </p:sp>
      <p:sp>
        <p:nvSpPr>
          <p:cNvPr id="23" name="Rectangle 22"/>
          <p:cNvSpPr/>
          <p:nvPr/>
        </p:nvSpPr>
        <p:spPr>
          <a:xfrm rot="10800000" flipH="1" flipV="1">
            <a:off x="4090309" y="2426581"/>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600" b="1" dirty="0" smtClean="0">
                <a:solidFill>
                  <a:schemeClr val="tx1"/>
                </a:solidFill>
                <a:latin typeface="Segoe UI Light" pitchFamily="34" charset="0"/>
              </a:rPr>
              <a:t>IIS</a:t>
            </a:r>
            <a:endParaRPr lang="en-US" sz="1600" b="1" dirty="0">
              <a:solidFill>
                <a:schemeClr val="tx1"/>
              </a:solidFill>
              <a:latin typeface="Segoe UI Light" pitchFamily="34" charset="0"/>
            </a:endParaRPr>
          </a:p>
        </p:txBody>
      </p:sp>
      <p:sp>
        <p:nvSpPr>
          <p:cNvPr id="24" name="Rectangle 23"/>
          <p:cNvSpPr/>
          <p:nvPr/>
        </p:nvSpPr>
        <p:spPr>
          <a:xfrm rot="10800000" flipH="1" flipV="1">
            <a:off x="4090309" y="3064196"/>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600" b="1" dirty="0" smtClean="0">
                <a:solidFill>
                  <a:schemeClr val="tx1"/>
                </a:solidFill>
                <a:latin typeface="Segoe UI Light" pitchFamily="34" charset="0"/>
              </a:rPr>
              <a:t>VDI</a:t>
            </a:r>
            <a:br>
              <a:rPr lang="en-US" sz="1600" b="1" dirty="0" smtClean="0">
                <a:solidFill>
                  <a:schemeClr val="tx1"/>
                </a:solidFill>
                <a:latin typeface="Segoe UI Light" pitchFamily="34" charset="0"/>
              </a:rPr>
            </a:br>
            <a:r>
              <a:rPr lang="en-US" sz="1600" b="1" dirty="0" smtClean="0">
                <a:solidFill>
                  <a:schemeClr val="tx1"/>
                </a:solidFill>
                <a:latin typeface="Segoe UI Light" pitchFamily="34" charset="0"/>
              </a:rPr>
              <a:t>Desktop</a:t>
            </a:r>
            <a:endParaRPr lang="en-US" sz="1600" b="1" dirty="0">
              <a:solidFill>
                <a:schemeClr val="tx1"/>
              </a:solidFill>
              <a:latin typeface="Segoe UI Light" pitchFamily="34" charset="0"/>
            </a:endParaRPr>
          </a:p>
        </p:txBody>
      </p:sp>
      <p:sp>
        <p:nvSpPr>
          <p:cNvPr id="25" name="Rectangle 24"/>
          <p:cNvSpPr/>
          <p:nvPr/>
        </p:nvSpPr>
        <p:spPr>
          <a:xfrm rot="10800000" flipH="1" flipV="1">
            <a:off x="5298014" y="1661261"/>
            <a:ext cx="1188720" cy="2286000"/>
          </a:xfrm>
          <a:prstGeom prst="rect">
            <a:avLst/>
          </a:prstGeom>
          <a:ln/>
        </p:spPr>
        <p:style>
          <a:lnRef idx="1">
            <a:schemeClr val="dk1"/>
          </a:lnRef>
          <a:fillRef idx="2">
            <a:schemeClr val="dk1"/>
          </a:fillRef>
          <a:effectRef idx="1">
            <a:schemeClr val="dk1"/>
          </a:effectRef>
          <a:fontRef idx="minor">
            <a:schemeClr val="dk1"/>
          </a:fontRef>
        </p:style>
        <p:txBody>
          <a:bodyPr rtlCol="0" anchor="b"/>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r>
              <a:rPr lang="en-US" sz="1600" b="1" dirty="0" smtClean="0">
                <a:solidFill>
                  <a:schemeClr val="bg1"/>
                </a:solidFill>
              </a:rPr>
              <a:t>Hyper-V</a:t>
            </a:r>
            <a:endParaRPr lang="en-US" sz="1600" b="1" dirty="0">
              <a:solidFill>
                <a:schemeClr val="bg1"/>
              </a:solidFill>
            </a:endParaRPr>
          </a:p>
        </p:txBody>
      </p:sp>
      <p:sp>
        <p:nvSpPr>
          <p:cNvPr id="26" name="Rectangle 25"/>
          <p:cNvSpPr/>
          <p:nvPr/>
        </p:nvSpPr>
        <p:spPr>
          <a:xfrm rot="10800000" flipH="1" flipV="1">
            <a:off x="5435174" y="1788965"/>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600" b="1" dirty="0" smtClean="0">
                <a:solidFill>
                  <a:schemeClr val="tx1"/>
                </a:solidFill>
                <a:latin typeface="Segoe UI Light" pitchFamily="34" charset="0"/>
              </a:rPr>
              <a:t>SQL</a:t>
            </a:r>
            <a:br>
              <a:rPr lang="en-US" sz="1600" b="1" dirty="0" smtClean="0">
                <a:solidFill>
                  <a:schemeClr val="tx1"/>
                </a:solidFill>
                <a:latin typeface="Segoe UI Light" pitchFamily="34" charset="0"/>
              </a:rPr>
            </a:br>
            <a:r>
              <a:rPr lang="en-US" sz="1600" b="1" dirty="0" smtClean="0">
                <a:solidFill>
                  <a:schemeClr val="tx1"/>
                </a:solidFill>
                <a:latin typeface="Segoe UI Light" pitchFamily="34" charset="0"/>
              </a:rPr>
              <a:t>Server</a:t>
            </a:r>
            <a:endParaRPr lang="en-US" sz="1600" b="1" dirty="0">
              <a:solidFill>
                <a:schemeClr val="tx1"/>
              </a:solidFill>
              <a:latin typeface="Segoe UI Light" pitchFamily="34" charset="0"/>
            </a:endParaRPr>
          </a:p>
        </p:txBody>
      </p:sp>
      <p:sp>
        <p:nvSpPr>
          <p:cNvPr id="27" name="Rectangle 26"/>
          <p:cNvSpPr/>
          <p:nvPr/>
        </p:nvSpPr>
        <p:spPr>
          <a:xfrm rot="10800000" flipH="1" flipV="1">
            <a:off x="5435174" y="2426581"/>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600" b="1" dirty="0" smtClean="0">
                <a:solidFill>
                  <a:schemeClr val="tx1"/>
                </a:solidFill>
                <a:latin typeface="Segoe UI Light" pitchFamily="34" charset="0"/>
              </a:rPr>
              <a:t>IIS</a:t>
            </a:r>
            <a:endParaRPr lang="en-US" sz="1600" b="1" dirty="0">
              <a:solidFill>
                <a:schemeClr val="tx1"/>
              </a:solidFill>
              <a:latin typeface="Segoe UI Light" pitchFamily="34" charset="0"/>
            </a:endParaRPr>
          </a:p>
        </p:txBody>
      </p:sp>
      <p:sp>
        <p:nvSpPr>
          <p:cNvPr id="28" name="Rectangle 27"/>
          <p:cNvSpPr/>
          <p:nvPr/>
        </p:nvSpPr>
        <p:spPr>
          <a:xfrm rot="10800000" flipH="1" flipV="1">
            <a:off x="5435174" y="3064196"/>
            <a:ext cx="914400" cy="5486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600" b="1" dirty="0" smtClean="0">
                <a:solidFill>
                  <a:schemeClr val="tx1"/>
                </a:solidFill>
                <a:latin typeface="Segoe UI Light" pitchFamily="34" charset="0"/>
              </a:rPr>
              <a:t>VDI</a:t>
            </a:r>
            <a:br>
              <a:rPr lang="en-US" sz="1600" b="1" dirty="0" smtClean="0">
                <a:solidFill>
                  <a:schemeClr val="tx1"/>
                </a:solidFill>
                <a:latin typeface="Segoe UI Light" pitchFamily="34" charset="0"/>
              </a:rPr>
            </a:br>
            <a:r>
              <a:rPr lang="en-US" sz="1600" b="1" dirty="0" smtClean="0">
                <a:solidFill>
                  <a:schemeClr val="tx1"/>
                </a:solidFill>
                <a:latin typeface="Segoe UI Light" pitchFamily="34" charset="0"/>
              </a:rPr>
              <a:t>Desktop</a:t>
            </a:r>
            <a:endParaRPr lang="en-US" sz="1600" b="1" dirty="0">
              <a:solidFill>
                <a:schemeClr val="tx1"/>
              </a:solidFill>
              <a:latin typeface="Segoe UI Light" pitchFamily="34" charset="0"/>
            </a:endParaRPr>
          </a:p>
        </p:txBody>
      </p:sp>
      <p:sp>
        <p:nvSpPr>
          <p:cNvPr id="29" name="Rectangle 28"/>
          <p:cNvSpPr/>
          <p:nvPr/>
        </p:nvSpPr>
        <p:spPr bwMode="auto">
          <a:xfrm>
            <a:off x="2314117" y="1130119"/>
            <a:ext cx="4520350" cy="2923504"/>
          </a:xfrm>
          <a:prstGeom prst="rect">
            <a:avLst/>
          </a:prstGeom>
          <a:noFill/>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defTabSz="914099" fontAlgn="base">
              <a:spcBef>
                <a:spcPct val="0"/>
              </a:spcBef>
              <a:spcAft>
                <a:spcPct val="0"/>
              </a:spcAft>
            </a:pPr>
            <a:r>
              <a:rPr lang="en-US" sz="1600" dirty="0" smtClean="0">
                <a:gradFill>
                  <a:gsLst>
                    <a:gs pos="0">
                      <a:schemeClr val="tx1"/>
                    </a:gs>
                    <a:gs pos="100000">
                      <a:schemeClr val="tx1"/>
                    </a:gs>
                  </a:gsLst>
                  <a:lin ang="5400000" scaled="0"/>
                </a:gradFill>
              </a:rPr>
              <a:t>Hyper-V Cluster</a:t>
            </a:r>
          </a:p>
        </p:txBody>
      </p:sp>
      <p:sp>
        <p:nvSpPr>
          <p:cNvPr id="30" name="Rectangle 29"/>
          <p:cNvSpPr/>
          <p:nvPr/>
        </p:nvSpPr>
        <p:spPr bwMode="auto">
          <a:xfrm>
            <a:off x="2314117" y="4388472"/>
            <a:ext cx="4520350" cy="2009107"/>
          </a:xfrm>
          <a:prstGeom prst="rect">
            <a:avLst/>
          </a:prstGeom>
          <a:noFill/>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r" defTabSz="914099" fontAlgn="base">
              <a:spcBef>
                <a:spcPct val="0"/>
              </a:spcBef>
              <a:spcAft>
                <a:spcPct val="0"/>
              </a:spcAft>
            </a:pPr>
            <a:r>
              <a:rPr lang="en-US" sz="1600" dirty="0" smtClean="0">
                <a:gradFill>
                  <a:gsLst>
                    <a:gs pos="0">
                      <a:schemeClr val="tx1"/>
                    </a:gs>
                    <a:gs pos="100000">
                      <a:schemeClr val="tx1"/>
                    </a:gs>
                  </a:gsLst>
                  <a:lin ang="5400000" scaled="0"/>
                </a:gradFill>
              </a:rPr>
              <a:t>File Server Cluster</a:t>
            </a:r>
          </a:p>
        </p:txBody>
      </p:sp>
      <p:cxnSp>
        <p:nvCxnSpPr>
          <p:cNvPr id="31" name="Straight Connector 30"/>
          <p:cNvCxnSpPr>
            <a:stCxn id="17" idx="2"/>
            <a:endCxn id="14" idx="0"/>
          </p:cNvCxnSpPr>
          <p:nvPr/>
        </p:nvCxnSpPr>
        <p:spPr>
          <a:xfrm>
            <a:off x="3193914" y="3947261"/>
            <a:ext cx="759235"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7" idx="2"/>
          </p:cNvCxnSpPr>
          <p:nvPr/>
        </p:nvCxnSpPr>
        <p:spPr>
          <a:xfrm>
            <a:off x="3193914" y="3947261"/>
            <a:ext cx="1266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1" idx="2"/>
            <a:endCxn id="14" idx="0"/>
          </p:cNvCxnSpPr>
          <p:nvPr/>
        </p:nvCxnSpPr>
        <p:spPr>
          <a:xfrm flipH="1">
            <a:off x="3953149" y="3947261"/>
            <a:ext cx="594360"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1" idx="2"/>
            <a:endCxn id="15" idx="0"/>
          </p:cNvCxnSpPr>
          <p:nvPr/>
        </p:nvCxnSpPr>
        <p:spPr>
          <a:xfrm>
            <a:off x="4547509" y="3947261"/>
            <a:ext cx="564753"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5" idx="2"/>
            <a:endCxn id="15" idx="0"/>
          </p:cNvCxnSpPr>
          <p:nvPr/>
        </p:nvCxnSpPr>
        <p:spPr>
          <a:xfrm flipH="1">
            <a:off x="5112262" y="3947261"/>
            <a:ext cx="780112"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2"/>
            <a:endCxn id="15" idx="0"/>
          </p:cNvCxnSpPr>
          <p:nvPr/>
        </p:nvCxnSpPr>
        <p:spPr>
          <a:xfrm>
            <a:off x="3193914" y="3947261"/>
            <a:ext cx="1918348"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5" idx="2"/>
            <a:endCxn id="14" idx="0"/>
          </p:cNvCxnSpPr>
          <p:nvPr/>
        </p:nvCxnSpPr>
        <p:spPr>
          <a:xfrm flipH="1">
            <a:off x="3953149" y="3947261"/>
            <a:ext cx="1939225" cy="577943"/>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3"/>
            <a:endCxn id="15" idx="1"/>
          </p:cNvCxnSpPr>
          <p:nvPr/>
        </p:nvCxnSpPr>
        <p:spPr>
          <a:xfrm>
            <a:off x="4449188" y="4866509"/>
            <a:ext cx="16703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6117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7"/>
          <p:cNvSpPr>
            <a:spLocks noChangeArrowheads="1"/>
          </p:cNvSpPr>
          <p:nvPr/>
        </p:nvSpPr>
        <p:spPr bwMode="auto">
          <a:xfrm>
            <a:off x="8075612" y="1566333"/>
            <a:ext cx="4134374" cy="5291667"/>
          </a:xfrm>
          <a:prstGeom prst="rect">
            <a:avLst/>
          </a:prstGeom>
          <a:solidFill>
            <a:schemeClr val="accent1"/>
          </a:solidFill>
          <a:ln>
            <a:noFill/>
          </a:ln>
          <a:extLst/>
        </p:spPr>
        <p:txBody>
          <a:bodyPr wrap="none" lIns="76179" tIns="38089" rIns="76179" bIns="38089" anchor="ctr"/>
          <a:lstStyle/>
          <a:p>
            <a:endParaRPr lang="en-US" dirty="0"/>
          </a:p>
        </p:txBody>
      </p:sp>
      <p:sp>
        <p:nvSpPr>
          <p:cNvPr id="26627" name="Rectangle 2"/>
          <p:cNvSpPr>
            <a:spLocks noGrp="1" noChangeArrowheads="1"/>
          </p:cNvSpPr>
          <p:nvPr>
            <p:ph type="title"/>
          </p:nvPr>
        </p:nvSpPr>
        <p:spPr/>
        <p:txBody>
          <a:bodyPr/>
          <a:lstStyle/>
          <a:p>
            <a:r>
              <a:rPr lang="en-US" dirty="0" smtClean="0"/>
              <a:t>SMB Direct (RDMA)</a:t>
            </a:r>
          </a:p>
        </p:txBody>
      </p:sp>
      <p:sp>
        <p:nvSpPr>
          <p:cNvPr id="3" name="Content Placeholder 2"/>
          <p:cNvSpPr>
            <a:spLocks noGrp="1"/>
          </p:cNvSpPr>
          <p:nvPr>
            <p:ph idx="1"/>
          </p:nvPr>
        </p:nvSpPr>
        <p:spPr>
          <a:xfrm>
            <a:off x="8075612" y="1676400"/>
            <a:ext cx="4159617" cy="5181600"/>
          </a:xfrm>
        </p:spPr>
        <p:txBody>
          <a:bodyPr/>
          <a:lstStyle/>
          <a:p>
            <a:pPr marL="365760" indent="-274320">
              <a:spcBef>
                <a:spcPts val="800"/>
              </a:spcBef>
            </a:pPr>
            <a:r>
              <a:rPr lang="en-US" sz="2400" dirty="0"/>
              <a:t>New class of SMB file storage</a:t>
            </a:r>
          </a:p>
          <a:p>
            <a:pPr marL="365760" indent="-274320">
              <a:spcBef>
                <a:spcPts val="800"/>
              </a:spcBef>
            </a:pPr>
            <a:r>
              <a:rPr lang="en-US" sz="2400" dirty="0"/>
              <a:t>Minimal CPU utilization for I/O processing</a:t>
            </a:r>
          </a:p>
          <a:p>
            <a:pPr marL="365760" indent="-274320">
              <a:spcBef>
                <a:spcPts val="800"/>
              </a:spcBef>
            </a:pPr>
            <a:r>
              <a:rPr lang="en-US" sz="2400" dirty="0"/>
              <a:t>Low-latency with ability to leverage high-speed networks (</a:t>
            </a:r>
            <a:r>
              <a:rPr lang="en-US" sz="2400" dirty="0" err="1"/>
              <a:t>InfiniBand</a:t>
            </a:r>
            <a:r>
              <a:rPr lang="en-US" sz="2400" dirty="0"/>
              <a:t> and </a:t>
            </a:r>
            <a:r>
              <a:rPr lang="en-US" sz="2400" dirty="0" err="1"/>
              <a:t>iWARP</a:t>
            </a:r>
            <a:r>
              <a:rPr lang="en-US" sz="2400" dirty="0"/>
              <a:t>)</a:t>
            </a:r>
          </a:p>
          <a:p>
            <a:pPr marL="365760" indent="-274320">
              <a:spcBef>
                <a:spcPts val="800"/>
              </a:spcBef>
            </a:pPr>
            <a:r>
              <a:rPr lang="en-US" sz="2400" dirty="0" smtClean="0"/>
              <a:t>Can </a:t>
            </a:r>
            <a:r>
              <a:rPr lang="en-US" sz="2400" dirty="0"/>
              <a:t>be used with SMB Multichannel for load balancing and </a:t>
            </a:r>
            <a:r>
              <a:rPr lang="en-US" sz="2400" dirty="0" smtClean="0"/>
              <a:t>failover</a:t>
            </a:r>
            <a:endParaRPr lang="en-US" sz="2400" dirty="0"/>
          </a:p>
        </p:txBody>
      </p:sp>
      <p:pic>
        <p:nvPicPr>
          <p:cNvPr id="266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832" y="1371600"/>
            <a:ext cx="65629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custDataLst>
              <p:tags r:id="rId1"/>
            </p:custDataLst>
          </p:nvPr>
        </p:nvSpPr>
        <p:spPr bwMode="auto">
          <a:xfrm>
            <a:off x="10360025" y="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sz="2200" dirty="0" smtClean="0">
                <a:solidFill>
                  <a:schemeClr val="tx1">
                    <a:alpha val="99000"/>
                  </a:schemeClr>
                </a:solidFill>
                <a:latin typeface="Segoe UI" pitchFamily="34" charset="0"/>
                <a:ea typeface="Segoe UI" pitchFamily="34" charset="0"/>
                <a:cs typeface="Segoe UI" pitchFamily="34" charset="0"/>
              </a:rPr>
              <a:t>Active ON</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10360025" y="15240"/>
            <a:ext cx="457200" cy="457200"/>
          </a:xfrm>
          <a:prstGeom prst="rect">
            <a:avLst/>
          </a:prstGeom>
        </p:spPr>
      </p:pic>
    </p:spTree>
    <p:extLst>
      <p:ext uri="{BB962C8B-B14F-4D97-AF65-F5344CB8AC3E}">
        <p14:creationId xmlns:p14="http://schemas.microsoft.com/office/powerpoint/2010/main" val="15158776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7"/>
          <p:cNvSpPr>
            <a:spLocks noChangeArrowheads="1"/>
          </p:cNvSpPr>
          <p:nvPr/>
        </p:nvSpPr>
        <p:spPr bwMode="auto">
          <a:xfrm>
            <a:off x="8609012" y="1566333"/>
            <a:ext cx="3600974" cy="5291667"/>
          </a:xfrm>
          <a:prstGeom prst="rect">
            <a:avLst/>
          </a:prstGeom>
          <a:solidFill>
            <a:schemeClr val="accent1"/>
          </a:solidFill>
          <a:ln>
            <a:noFill/>
          </a:ln>
          <a:extLst/>
        </p:spPr>
        <p:txBody>
          <a:bodyPr wrap="none" lIns="76179" tIns="38089" rIns="76179" bIns="38089" anchor="ctr"/>
          <a:lstStyle/>
          <a:p>
            <a:endParaRPr lang="en-US" dirty="0"/>
          </a:p>
        </p:txBody>
      </p:sp>
      <p:sp>
        <p:nvSpPr>
          <p:cNvPr id="19464" name="Title 1"/>
          <p:cNvSpPr>
            <a:spLocks noGrp="1"/>
          </p:cNvSpPr>
          <p:nvPr>
            <p:ph type="title"/>
          </p:nvPr>
        </p:nvSpPr>
        <p:spPr/>
        <p:txBody>
          <a:bodyPr/>
          <a:lstStyle/>
          <a:p>
            <a:r>
              <a:rPr lang="en-US" smtClean="0"/>
              <a:t>Data Deduplication</a:t>
            </a:r>
            <a:endParaRPr lang="en-US" dirty="0" smtClean="0"/>
          </a:p>
        </p:txBody>
      </p:sp>
      <p:sp>
        <p:nvSpPr>
          <p:cNvPr id="3" name="Content Placeholder 2"/>
          <p:cNvSpPr>
            <a:spLocks noGrp="1"/>
          </p:cNvSpPr>
          <p:nvPr>
            <p:ph idx="1"/>
          </p:nvPr>
        </p:nvSpPr>
        <p:spPr>
          <a:xfrm>
            <a:off x="8609012" y="1676400"/>
            <a:ext cx="3579813" cy="4912114"/>
          </a:xfrm>
        </p:spPr>
        <p:txBody>
          <a:bodyPr/>
          <a:lstStyle/>
          <a:p>
            <a:pPr marL="365760" indent="-274320">
              <a:spcBef>
                <a:spcPts val="800"/>
              </a:spcBef>
            </a:pPr>
            <a:r>
              <a:rPr lang="en-US" sz="2400" dirty="0" smtClean="0"/>
              <a:t>Capacity Optimization</a:t>
            </a:r>
          </a:p>
          <a:p>
            <a:pPr marL="711835" lvl="3" indent="-274320">
              <a:spcBef>
                <a:spcPts val="800"/>
              </a:spcBef>
            </a:pPr>
            <a:r>
              <a:rPr lang="en-US" dirty="0" smtClean="0"/>
              <a:t>2:1 with File Shares</a:t>
            </a:r>
          </a:p>
          <a:p>
            <a:pPr marL="711835" lvl="3" indent="-274320">
              <a:spcBef>
                <a:spcPts val="800"/>
              </a:spcBef>
            </a:pPr>
            <a:r>
              <a:rPr lang="en-US" dirty="0" smtClean="0"/>
              <a:t>20:1 with Virtual Storage</a:t>
            </a:r>
          </a:p>
          <a:p>
            <a:pPr marL="365760" indent="-274320">
              <a:spcBef>
                <a:spcPts val="800"/>
              </a:spcBef>
            </a:pPr>
            <a:r>
              <a:rPr lang="en-US" sz="2400" dirty="0" smtClean="0"/>
              <a:t>Scale and Performance</a:t>
            </a:r>
          </a:p>
          <a:p>
            <a:pPr marL="711835" lvl="3" indent="-274320">
              <a:spcBef>
                <a:spcPts val="800"/>
              </a:spcBef>
            </a:pPr>
            <a:r>
              <a:rPr lang="en-US" dirty="0" smtClean="0"/>
              <a:t>Low CPU &amp; memory impact</a:t>
            </a:r>
          </a:p>
          <a:p>
            <a:pPr marL="711835" lvl="3" indent="-274320">
              <a:spcBef>
                <a:spcPts val="800"/>
              </a:spcBef>
            </a:pPr>
            <a:r>
              <a:rPr lang="en-US" dirty="0" smtClean="0"/>
              <a:t>Configured scheduling</a:t>
            </a:r>
          </a:p>
          <a:p>
            <a:pPr marL="365760" indent="-274320">
              <a:spcBef>
                <a:spcPts val="800"/>
              </a:spcBef>
            </a:pPr>
            <a:r>
              <a:rPr lang="en-US" sz="2400" dirty="0" smtClean="0"/>
              <a:t>Reliability and Integrity</a:t>
            </a:r>
          </a:p>
          <a:p>
            <a:pPr marL="768985" lvl="2" indent="-274320">
              <a:spcBef>
                <a:spcPts val="800"/>
              </a:spcBef>
            </a:pPr>
            <a:r>
              <a:rPr lang="en-US" sz="2000" dirty="0" smtClean="0"/>
              <a:t>Redundant metadata</a:t>
            </a:r>
          </a:p>
          <a:p>
            <a:pPr marL="768985" lvl="2" indent="-274320">
              <a:spcBef>
                <a:spcPts val="800"/>
              </a:spcBef>
            </a:pPr>
            <a:r>
              <a:rPr lang="en-US" sz="2000" dirty="0" smtClean="0"/>
              <a:t>Checksums and integrity checks</a:t>
            </a:r>
          </a:p>
          <a:p>
            <a:pPr marL="365760" indent="-274320">
              <a:spcBef>
                <a:spcPts val="800"/>
              </a:spcBef>
            </a:pPr>
            <a:r>
              <a:rPr lang="en-US" sz="2400" dirty="0" smtClean="0"/>
              <a:t>Greater efficiency with </a:t>
            </a:r>
            <a:r>
              <a:rPr lang="en-US" sz="2400" dirty="0" err="1" smtClean="0"/>
              <a:t>BranchCache</a:t>
            </a:r>
            <a:endParaRPr lang="en-US" sz="2400" dirty="0"/>
          </a:p>
        </p:txBody>
      </p:sp>
      <p:sp>
        <p:nvSpPr>
          <p:cNvPr id="19469" name="TextBox 13"/>
          <p:cNvSpPr txBox="1">
            <a:spLocks noChangeArrowheads="1"/>
          </p:cNvSpPr>
          <p:nvPr/>
        </p:nvSpPr>
        <p:spPr bwMode="auto">
          <a:xfrm>
            <a:off x="927070" y="4572001"/>
            <a:ext cx="2573725" cy="71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300" dirty="0"/>
              <a:t>Average savings with data deduplication by workload type</a:t>
            </a:r>
          </a:p>
        </p:txBody>
      </p:sp>
      <p:pic>
        <p:nvPicPr>
          <p:cNvPr id="19470" name="Chart 14"/>
          <p:cNvPicPr>
            <a:picLocks noChangeArrowheads="1"/>
          </p:cNvPicPr>
          <p:nvPr/>
        </p:nvPicPr>
        <p:blipFill>
          <a:blip r:embed="rId3">
            <a:lum bright="70000" contrast="-70000"/>
            <a:extLst>
              <a:ext uri="{28A0092B-C50C-407E-A947-70E740481C1C}">
                <a14:useLocalDpi xmlns:a14="http://schemas.microsoft.com/office/drawing/2010/main" val="0"/>
              </a:ext>
            </a:extLst>
          </a:blip>
          <a:stretch>
            <a:fillRect/>
          </a:stretch>
        </p:blipFill>
        <p:spPr bwMode="auto">
          <a:xfrm>
            <a:off x="165069" y="1676400"/>
            <a:ext cx="8291543" cy="26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948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a:t>Reliable storage solutions built for the cloud</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8856103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211" y="914400"/>
            <a:ext cx="11885613" cy="2743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Rectangle 5"/>
          <p:cNvSpPr/>
          <p:nvPr/>
        </p:nvSpPr>
        <p:spPr bwMode="auto">
          <a:xfrm>
            <a:off x="303210" y="3783956"/>
            <a:ext cx="11885613" cy="2921643"/>
          </a:xfrm>
          <a:prstGeom prst="rect">
            <a:avLst/>
          </a:prstGeom>
          <a:solidFill>
            <a:schemeClr val="accent5">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Scenario</a:t>
            </a:r>
            <a:endParaRPr lang="en-US" dirty="0"/>
          </a:p>
        </p:txBody>
      </p:sp>
      <p:sp>
        <p:nvSpPr>
          <p:cNvPr id="3" name="Text Placeholder 2"/>
          <p:cNvSpPr>
            <a:spLocks noGrp="1"/>
          </p:cNvSpPr>
          <p:nvPr>
            <p:ph type="body" sz="quarter" idx="4294967295"/>
          </p:nvPr>
        </p:nvSpPr>
        <p:spPr>
          <a:xfrm>
            <a:off x="519112" y="1447799"/>
            <a:ext cx="11149013" cy="4752070"/>
          </a:xfrm>
          <a:prstGeom prst="rect">
            <a:avLst/>
          </a:prstGeom>
        </p:spPr>
        <p:txBody>
          <a:bodyPr/>
          <a:lstStyle/>
          <a:p>
            <a:r>
              <a:rPr lang="en-US" dirty="0" smtClean="0"/>
              <a:t>Reliable storage solutions built for the cloud</a:t>
            </a:r>
          </a:p>
          <a:p>
            <a:pPr lvl="1"/>
            <a:r>
              <a:rPr lang="en-US" dirty="0" smtClean="0"/>
              <a:t>Ability to automatically recover from file corruption</a:t>
            </a:r>
          </a:p>
          <a:p>
            <a:pPr lvl="1"/>
            <a:r>
              <a:rPr lang="en-US" dirty="0" smtClean="0"/>
              <a:t>Reduce downtime</a:t>
            </a:r>
            <a:br>
              <a:rPr lang="en-US" dirty="0" smtClean="0"/>
            </a:br>
            <a:r>
              <a:rPr lang="en-US" dirty="0" smtClean="0"/>
              <a:t/>
            </a:r>
            <a:br>
              <a:rPr lang="en-US" dirty="0" smtClean="0"/>
            </a:br>
            <a:endParaRPr lang="en-US" dirty="0" smtClean="0"/>
          </a:p>
          <a:p>
            <a:pPr lvl="1"/>
            <a:endParaRPr lang="en-US" dirty="0" smtClean="0"/>
          </a:p>
          <a:p>
            <a:r>
              <a:rPr lang="en-US" dirty="0"/>
              <a:t>Supporting Features</a:t>
            </a:r>
            <a:endParaRPr lang="en-US" dirty="0" smtClean="0"/>
          </a:p>
          <a:p>
            <a:pPr lvl="1"/>
            <a:r>
              <a:rPr lang="en-US" dirty="0"/>
              <a:t>NTFS/</a:t>
            </a:r>
            <a:r>
              <a:rPr lang="en-US" dirty="0" err="1"/>
              <a:t>ReFS</a:t>
            </a:r>
            <a:r>
              <a:rPr lang="en-US" dirty="0"/>
              <a:t> Self-healing capability</a:t>
            </a:r>
          </a:p>
          <a:p>
            <a:pPr lvl="1"/>
            <a:r>
              <a:rPr lang="en-US" dirty="0" err="1"/>
              <a:t>Chkdsk</a:t>
            </a:r>
            <a:r>
              <a:rPr lang="en-US" dirty="0"/>
              <a:t> improvements</a:t>
            </a:r>
          </a:p>
          <a:p>
            <a:pPr lvl="1"/>
            <a:r>
              <a:rPr lang="en-US" dirty="0" smtClean="0"/>
              <a:t>Online data backup</a:t>
            </a:r>
            <a:endParaRPr lang="en-US" dirty="0"/>
          </a:p>
          <a:p>
            <a:pPr lvl="1"/>
            <a:endParaRPr lang="en-US" dirty="0"/>
          </a:p>
          <a:p>
            <a:endParaRPr lang="en-US" dirty="0"/>
          </a:p>
        </p:txBody>
      </p:sp>
    </p:spTree>
    <p:extLst>
      <p:ext uri="{BB962C8B-B14F-4D97-AF65-F5344CB8AC3E}">
        <p14:creationId xmlns:p14="http://schemas.microsoft.com/office/powerpoint/2010/main" val="24826670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6551612" y="1191948"/>
            <a:ext cx="5646780" cy="5666052"/>
          </a:xfrm>
          <a:prstGeom prst="rect">
            <a:avLst/>
          </a:prstGeom>
          <a:solidFill>
            <a:schemeClr val="accent1"/>
          </a:solidFill>
          <a:ln>
            <a:noFill/>
          </a:ln>
          <a:extLst/>
        </p:spPr>
        <p:txBody>
          <a:bodyPr wrap="none" lIns="76179" tIns="38089" rIns="76179" bIns="38089" anchor="ctr"/>
          <a:lstStyle/>
          <a:p>
            <a:endParaRPr lang="en-US" sz="2000" dirty="0"/>
          </a:p>
        </p:txBody>
      </p:sp>
      <p:sp>
        <p:nvSpPr>
          <p:cNvPr id="3" name="Title 2"/>
          <p:cNvSpPr>
            <a:spLocks noGrp="1"/>
          </p:cNvSpPr>
          <p:nvPr>
            <p:ph type="title"/>
          </p:nvPr>
        </p:nvSpPr>
        <p:spPr/>
        <p:txBody>
          <a:bodyPr/>
          <a:lstStyle/>
          <a:p>
            <a:r>
              <a:rPr lang="en-US" dirty="0" smtClean="0"/>
              <a:t>Storage Spaces Resiliency</a:t>
            </a:r>
            <a:endParaRPr lang="en-US" dirty="0"/>
          </a:p>
        </p:txBody>
      </p:sp>
      <p:sp>
        <p:nvSpPr>
          <p:cNvPr id="4" name="Content Placeholder 3"/>
          <p:cNvSpPr>
            <a:spLocks noGrp="1"/>
          </p:cNvSpPr>
          <p:nvPr>
            <p:ph idx="1"/>
          </p:nvPr>
        </p:nvSpPr>
        <p:spPr>
          <a:xfrm>
            <a:off x="6551612" y="1295400"/>
            <a:ext cx="5637213" cy="5562600"/>
          </a:xfrm>
        </p:spPr>
        <p:txBody>
          <a:bodyPr>
            <a:noAutofit/>
          </a:bodyPr>
          <a:lstStyle/>
          <a:p>
            <a:pPr marL="365760" indent="-274320">
              <a:lnSpc>
                <a:spcPct val="110000"/>
              </a:lnSpc>
              <a:spcBef>
                <a:spcPts val="800"/>
              </a:spcBef>
            </a:pPr>
            <a:r>
              <a:rPr lang="en-US" sz="2400" dirty="0" smtClean="0"/>
              <a:t>Software-only storage virtualization of individual disks to manage as pools</a:t>
            </a:r>
          </a:p>
          <a:p>
            <a:pPr marL="365760" indent="-274320">
              <a:lnSpc>
                <a:spcPct val="110000"/>
              </a:lnSpc>
              <a:spcBef>
                <a:spcPts val="800"/>
              </a:spcBef>
            </a:pPr>
            <a:r>
              <a:rPr lang="en-US" sz="2400" dirty="0" smtClean="0"/>
              <a:t>Data redundancy with either </a:t>
            </a:r>
            <a:br>
              <a:rPr lang="en-US" sz="2400" dirty="0" smtClean="0"/>
            </a:br>
            <a:r>
              <a:rPr lang="en-US" sz="2400" dirty="0" smtClean="0"/>
              <a:t>n-way mirroring (optionally clustered) or parity mode (</a:t>
            </a:r>
            <a:r>
              <a:rPr lang="en-US" sz="2400" dirty="0" err="1" smtClean="0"/>
              <a:t>unclustered</a:t>
            </a:r>
            <a:r>
              <a:rPr lang="en-US" sz="2400" dirty="0" smtClean="0"/>
              <a:t>)</a:t>
            </a:r>
          </a:p>
          <a:p>
            <a:pPr marL="365760" indent="-274320">
              <a:lnSpc>
                <a:spcPct val="110000"/>
              </a:lnSpc>
              <a:spcBef>
                <a:spcPts val="800"/>
              </a:spcBef>
            </a:pPr>
            <a:r>
              <a:rPr lang="en-US" sz="2400" dirty="0" smtClean="0"/>
              <a:t>Designed for resiliency on industry standard storage hardware (JBOD with SAS or SATA interconnects)</a:t>
            </a:r>
          </a:p>
          <a:p>
            <a:pPr marL="365760" indent="-274320">
              <a:lnSpc>
                <a:spcPct val="110000"/>
              </a:lnSpc>
              <a:spcBef>
                <a:spcPts val="800"/>
              </a:spcBef>
            </a:pPr>
            <a:r>
              <a:rPr lang="en-US" sz="2400" dirty="0" smtClean="0"/>
              <a:t>Integrated with Windows Failover Clustering &amp; Cluster Shared Volumes</a:t>
            </a:r>
          </a:p>
          <a:p>
            <a:pPr marL="365760" indent="-274320">
              <a:lnSpc>
                <a:spcPct val="110000"/>
              </a:lnSpc>
              <a:spcBef>
                <a:spcPts val="800"/>
              </a:spcBef>
            </a:pPr>
            <a:r>
              <a:rPr lang="en-US" sz="2400" dirty="0" smtClean="0"/>
              <a:t>Thin-provisioning of storage pools in </a:t>
            </a:r>
            <a:r>
              <a:rPr lang="en-US" sz="2400" dirty="0" err="1" smtClean="0"/>
              <a:t>unclustered</a:t>
            </a:r>
            <a:r>
              <a:rPr lang="en-US" sz="2400" dirty="0" smtClean="0"/>
              <a:t> mode</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9" y="1905000"/>
            <a:ext cx="643005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07243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p:cNvSpPr>
            <a:spLocks noChangeArrowheads="1"/>
          </p:cNvSpPr>
          <p:nvPr/>
        </p:nvSpPr>
        <p:spPr bwMode="auto">
          <a:xfrm>
            <a:off x="6170612" y="1257300"/>
            <a:ext cx="6019800" cy="5638800"/>
          </a:xfrm>
          <a:prstGeom prst="rect">
            <a:avLst/>
          </a:prstGeom>
          <a:solidFill>
            <a:schemeClr val="accent1"/>
          </a:solidFill>
          <a:ln>
            <a:noFill/>
          </a:ln>
          <a:extLst/>
        </p:spPr>
        <p:txBody>
          <a:bodyPr wrap="none" lIns="76179" tIns="38089" rIns="76179" bIns="38089" anchor="ctr"/>
          <a:lstStyle/>
          <a:p>
            <a:endParaRPr lang="en-US" dirty="0"/>
          </a:p>
        </p:txBody>
      </p:sp>
      <p:sp>
        <p:nvSpPr>
          <p:cNvPr id="2" name="Title 1"/>
          <p:cNvSpPr>
            <a:spLocks noGrp="1"/>
          </p:cNvSpPr>
          <p:nvPr>
            <p:ph type="title"/>
          </p:nvPr>
        </p:nvSpPr>
        <p:spPr/>
        <p:txBody>
          <a:bodyPr/>
          <a:lstStyle/>
          <a:p>
            <a:r>
              <a:rPr lang="en-US" smtClean="0"/>
              <a:t>Resilient File System (ReFS)</a:t>
            </a:r>
            <a:endParaRPr lang="en-US" dirty="0"/>
          </a:p>
        </p:txBody>
      </p:sp>
      <p:sp>
        <p:nvSpPr>
          <p:cNvPr id="31" name="Content Placeholder 2"/>
          <p:cNvSpPr>
            <a:spLocks noGrp="1"/>
          </p:cNvSpPr>
          <p:nvPr>
            <p:ph idx="1"/>
          </p:nvPr>
        </p:nvSpPr>
        <p:spPr>
          <a:xfrm>
            <a:off x="6170612" y="1447799"/>
            <a:ext cx="6019800" cy="5197320"/>
          </a:xfrm>
        </p:spPr>
        <p:txBody>
          <a:bodyPr/>
          <a:lstStyle/>
          <a:p>
            <a:pPr marL="365760" indent="-274320">
              <a:spcBef>
                <a:spcPts val="800"/>
              </a:spcBef>
            </a:pPr>
            <a:r>
              <a:rPr lang="en-US" sz="2400" dirty="0" smtClean="0"/>
              <a:t>Data corruption avoided</a:t>
            </a:r>
          </a:p>
          <a:p>
            <a:pPr marL="768985" lvl="2" indent="-274320">
              <a:spcBef>
                <a:spcPts val="800"/>
              </a:spcBef>
            </a:pPr>
            <a:r>
              <a:rPr lang="en-US" sz="2000" dirty="0" smtClean="0"/>
              <a:t>Allocate-on-write </a:t>
            </a:r>
          </a:p>
          <a:p>
            <a:pPr marL="768985" lvl="2" indent="-274320">
              <a:spcBef>
                <a:spcPts val="800"/>
              </a:spcBef>
            </a:pPr>
            <a:r>
              <a:rPr lang="en-US" sz="2000" dirty="0" smtClean="0"/>
              <a:t>Checksum to detect whether the data on disk has changed since last write</a:t>
            </a:r>
          </a:p>
          <a:p>
            <a:pPr marL="365760" indent="-274320">
              <a:spcBef>
                <a:spcPts val="800"/>
              </a:spcBef>
            </a:pPr>
            <a:r>
              <a:rPr lang="en-US" sz="2400" dirty="0" smtClean="0"/>
              <a:t>Data integrity protection</a:t>
            </a:r>
          </a:p>
          <a:p>
            <a:pPr marL="768985" lvl="2" indent="-274320">
              <a:spcBef>
                <a:spcPts val="800"/>
              </a:spcBef>
            </a:pPr>
            <a:r>
              <a:rPr lang="en-US" sz="2000" dirty="0" smtClean="0"/>
              <a:t>File system metadata is always protected, maximizing online operation</a:t>
            </a:r>
          </a:p>
          <a:p>
            <a:pPr marL="768985" lvl="2" indent="-274320">
              <a:spcBef>
                <a:spcPts val="800"/>
              </a:spcBef>
            </a:pPr>
            <a:r>
              <a:rPr lang="en-US" sz="2000" dirty="0" smtClean="0"/>
              <a:t>Optional user data protection configurable per-volume, per-directory, and per-file</a:t>
            </a:r>
          </a:p>
          <a:p>
            <a:pPr marL="365760" indent="-274320">
              <a:spcBef>
                <a:spcPts val="800"/>
              </a:spcBef>
            </a:pPr>
            <a:r>
              <a:rPr lang="en-US" sz="2400" dirty="0" smtClean="0"/>
              <a:t>Rapid recovery from file system corruption without affecting availability</a:t>
            </a:r>
          </a:p>
          <a:p>
            <a:pPr marL="768985" lvl="2" indent="-274320">
              <a:spcBef>
                <a:spcPts val="800"/>
              </a:spcBef>
            </a:pPr>
            <a:r>
              <a:rPr lang="en-US" sz="2000" dirty="0" smtClean="0"/>
              <a:t>If redundant copy available, automatic correction</a:t>
            </a:r>
          </a:p>
          <a:p>
            <a:pPr marL="768985" lvl="2" indent="-274320">
              <a:spcBef>
                <a:spcPts val="800"/>
              </a:spcBef>
            </a:pPr>
            <a:r>
              <a:rPr lang="en-US" sz="2000" dirty="0" smtClean="0"/>
              <a:t>If not, salvage done online and only corrupt portion of namespace affected</a:t>
            </a:r>
          </a:p>
        </p:txBody>
      </p:sp>
      <p:grpSp>
        <p:nvGrpSpPr>
          <p:cNvPr id="5" name="Group 4"/>
          <p:cNvGrpSpPr/>
          <p:nvPr/>
        </p:nvGrpSpPr>
        <p:grpSpPr>
          <a:xfrm>
            <a:off x="10360025" y="0"/>
            <a:ext cx="1828800" cy="472440"/>
            <a:chOff x="7999412" y="-548640"/>
            <a:chExt cx="1828800" cy="472440"/>
          </a:xfrm>
        </p:grpSpPr>
        <p:sp>
          <p:nvSpPr>
            <p:cNvPr id="6" name="Rectangle 5"/>
            <p:cNvSpPr/>
            <p:nvPr>
              <p:custDataLst>
                <p:tags r:id="rId1"/>
              </p:custDataLst>
            </p:nvPr>
          </p:nvSpPr>
          <p:spPr bwMode="auto">
            <a:xfrm>
              <a:off x="7999412" y="-54864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sz="2200" dirty="0" smtClean="0">
                  <a:solidFill>
                    <a:schemeClr val="tx1">
                      <a:alpha val="99000"/>
                    </a:schemeClr>
                  </a:solidFill>
                  <a:latin typeface="Segoe UI" pitchFamily="34" charset="0"/>
                  <a:ea typeface="Segoe UI" pitchFamily="34" charset="0"/>
                  <a:cs typeface="Segoe UI" pitchFamily="34" charset="0"/>
                </a:rPr>
                <a:t>Active ON</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7999412" y="-533400"/>
              <a:ext cx="457200" cy="457200"/>
            </a:xfrm>
            <a:prstGeom prst="rect">
              <a:avLst/>
            </a:prstGeom>
          </p:spPr>
        </p:pic>
      </p:grpSp>
      <p:grpSp>
        <p:nvGrpSpPr>
          <p:cNvPr id="29" name="Group 28"/>
          <p:cNvGrpSpPr/>
          <p:nvPr/>
        </p:nvGrpSpPr>
        <p:grpSpPr>
          <a:xfrm>
            <a:off x="345170" y="1514536"/>
            <a:ext cx="5497513" cy="2377440"/>
            <a:chOff x="6170612" y="1447800"/>
            <a:chExt cx="5497513" cy="2377440"/>
          </a:xfrm>
        </p:grpSpPr>
        <p:sp>
          <p:nvSpPr>
            <p:cNvPr id="22" name="Rectangle 21"/>
            <p:cNvSpPr/>
            <p:nvPr/>
          </p:nvSpPr>
          <p:spPr bwMode="auto">
            <a:xfrm>
              <a:off x="6170612" y="1447800"/>
              <a:ext cx="5497513" cy="2377440"/>
            </a:xfrm>
            <a:prstGeom prst="rect">
              <a:avLst/>
            </a:prstGeom>
            <a:solidFill>
              <a:schemeClr val="accent6">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23" name="Group 22"/>
            <p:cNvGrpSpPr/>
            <p:nvPr/>
          </p:nvGrpSpPr>
          <p:grpSpPr>
            <a:xfrm>
              <a:off x="7355156" y="1750289"/>
              <a:ext cx="3178627" cy="1772462"/>
              <a:chOff x="7458181" y="1905000"/>
              <a:chExt cx="3178627" cy="1772462"/>
            </a:xfrm>
          </p:grpSpPr>
          <p:grpSp>
            <p:nvGrpSpPr>
              <p:cNvPr id="8" name="Group 7"/>
              <p:cNvGrpSpPr/>
              <p:nvPr/>
            </p:nvGrpSpPr>
            <p:grpSpPr>
              <a:xfrm>
                <a:off x="7681535" y="1905000"/>
                <a:ext cx="2731920" cy="1339439"/>
                <a:chOff x="3735283" y="4095036"/>
                <a:chExt cx="3641611" cy="1976052"/>
              </a:xfrm>
            </p:grpSpPr>
            <p:pic>
              <p:nvPicPr>
                <p:cNvPr id="9" name="Picture 2" descr="C:\Users\mgarson\AppData\Local\Microsoft\Windows\Temporary Internet Files\Content.IE5\585QG36E\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941" y="4095036"/>
                  <a:ext cx="1307878" cy="98116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stCxn id="9" idx="2"/>
                </p:cNvCxnSpPr>
                <p:nvPr/>
              </p:nvCxnSpPr>
              <p:spPr>
                <a:xfrm flipH="1">
                  <a:off x="4890053" y="5076200"/>
                  <a:ext cx="660827" cy="9759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2"/>
                </p:cNvCxnSpPr>
                <p:nvPr/>
              </p:nvCxnSpPr>
              <p:spPr>
                <a:xfrm>
                  <a:off x="5550880" y="5076200"/>
                  <a:ext cx="442124" cy="9759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2"/>
                </p:cNvCxnSpPr>
                <p:nvPr/>
              </p:nvCxnSpPr>
              <p:spPr>
                <a:xfrm>
                  <a:off x="5550880" y="5076200"/>
                  <a:ext cx="1826014" cy="9948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p:cNvCxnSpPr>
                <p:nvPr/>
              </p:nvCxnSpPr>
              <p:spPr>
                <a:xfrm flipH="1">
                  <a:off x="3735283" y="5076200"/>
                  <a:ext cx="1815597" cy="9759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Multiply 13"/>
                <p:cNvSpPr/>
                <p:nvPr/>
              </p:nvSpPr>
              <p:spPr>
                <a:xfrm>
                  <a:off x="6184477" y="5249435"/>
                  <a:ext cx="748000" cy="648417"/>
                </a:xfrm>
                <a:prstGeom prst="mathMultiply">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2" descr="C:\Users\pluber.NTDEV\AppData\Local\Microsoft\Windows\Temporary Internet Files\Content.IE5\APOXKJLK\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8019" y="2680618"/>
                <a:ext cx="453390" cy="4532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pluber.NTDEV\AppData\Local\Microsoft\Windows\Temporary Internet Files\Content.IE5\APOXKJLK\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7838" y="2674582"/>
                <a:ext cx="453390" cy="4532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pluber.NTDEV\AppData\Local\Microsoft\Windows\Temporary Internet Files\Content.IE5\APOXKJLK\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4558" y="2674582"/>
                <a:ext cx="453390" cy="4532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8181" y="3230870"/>
                <a:ext cx="446708" cy="4465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4604" y="3230870"/>
                <a:ext cx="446708" cy="4465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87461" y="3230870"/>
                <a:ext cx="446708" cy="4465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pluber\AppData\Local\Microsoft\Windows\Temporary Internet Files\Content.IE5\5QH8IOH1\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90100" y="3230870"/>
                <a:ext cx="446708" cy="44659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8400780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ChangeArrowheads="1"/>
          </p:cNvSpPr>
          <p:nvPr/>
        </p:nvSpPr>
        <p:spPr bwMode="auto">
          <a:xfrm>
            <a:off x="7694612" y="1714500"/>
            <a:ext cx="4515375" cy="5143500"/>
          </a:xfrm>
          <a:prstGeom prst="rect">
            <a:avLst/>
          </a:prstGeom>
          <a:solidFill>
            <a:schemeClr val="accent1"/>
          </a:solidFill>
          <a:ln>
            <a:noFill/>
          </a:ln>
          <a:extLst/>
        </p:spPr>
        <p:txBody>
          <a:bodyPr wrap="none" lIns="76179" tIns="38089" rIns="76179" bIns="38089" anchor="ctr"/>
          <a:lstStyle/>
          <a:p>
            <a:endParaRPr lang="en-US" dirty="0"/>
          </a:p>
        </p:txBody>
      </p:sp>
      <p:sp>
        <p:nvSpPr>
          <p:cNvPr id="3" name="Title 2"/>
          <p:cNvSpPr>
            <a:spLocks noGrp="1"/>
          </p:cNvSpPr>
          <p:nvPr>
            <p:ph type="title"/>
          </p:nvPr>
        </p:nvSpPr>
        <p:spPr/>
        <p:txBody>
          <a:bodyPr/>
          <a:lstStyle/>
          <a:p>
            <a:r>
              <a:rPr lang="en-US" smtClean="0"/>
              <a:t>NTFS Online Scan and Repair (CHKDSK)</a:t>
            </a:r>
            <a:endParaRPr lang="en-US" dirty="0"/>
          </a:p>
        </p:txBody>
      </p:sp>
      <p:sp>
        <p:nvSpPr>
          <p:cNvPr id="4" name="Content Placeholder 3"/>
          <p:cNvSpPr>
            <a:spLocks noGrp="1"/>
          </p:cNvSpPr>
          <p:nvPr>
            <p:ph idx="1"/>
          </p:nvPr>
        </p:nvSpPr>
        <p:spPr>
          <a:xfrm>
            <a:off x="7694612" y="1828800"/>
            <a:ext cx="4494213" cy="3299365"/>
          </a:xfrm>
        </p:spPr>
        <p:txBody>
          <a:bodyPr/>
          <a:lstStyle/>
          <a:p>
            <a:pPr marL="365760" indent="-274320">
              <a:spcBef>
                <a:spcPts val="1200"/>
              </a:spcBef>
            </a:pPr>
            <a:r>
              <a:rPr lang="en-US" sz="2400" dirty="0" smtClean="0"/>
              <a:t>Disk scanning process separated from repair process</a:t>
            </a:r>
          </a:p>
          <a:p>
            <a:pPr marL="365760" indent="-274320">
              <a:spcBef>
                <a:spcPts val="1200"/>
              </a:spcBef>
            </a:pPr>
            <a:r>
              <a:rPr lang="en-US" sz="2400" dirty="0" smtClean="0"/>
              <a:t>Scanning done with volume online, taken offline only for time to repair – based on number of errors to fix rather than size of volume</a:t>
            </a:r>
          </a:p>
          <a:p>
            <a:pPr marL="365760" indent="-274320">
              <a:spcBef>
                <a:spcPts val="1200"/>
              </a:spcBef>
            </a:pPr>
            <a:r>
              <a:rPr lang="en-US" sz="2400" dirty="0" smtClean="0"/>
              <a:t>Zero offline time when used with CSV</a:t>
            </a: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3226176292"/>
              </p:ext>
            </p:extLst>
          </p:nvPr>
        </p:nvGraphicFramePr>
        <p:xfrm>
          <a:off x="1141412" y="1447800"/>
          <a:ext cx="5394325"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3357962" y="4830445"/>
            <a:ext cx="640080" cy="36576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solidFill>
                <a:prstClr val="white"/>
              </a:solidFill>
            </a:endParaRPr>
          </a:p>
        </p:txBody>
      </p:sp>
      <p:sp>
        <p:nvSpPr>
          <p:cNvPr id="9" name="Oval 8"/>
          <p:cNvSpPr/>
          <p:nvPr/>
        </p:nvSpPr>
        <p:spPr>
          <a:xfrm>
            <a:off x="4196162" y="4813300"/>
            <a:ext cx="640080" cy="36576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solidFill>
                <a:prstClr val="white"/>
              </a:solidFill>
            </a:endParaRPr>
          </a:p>
        </p:txBody>
      </p:sp>
      <p:sp>
        <p:nvSpPr>
          <p:cNvPr id="10" name="Oval 9"/>
          <p:cNvSpPr/>
          <p:nvPr/>
        </p:nvSpPr>
        <p:spPr>
          <a:xfrm>
            <a:off x="2519762" y="4841875"/>
            <a:ext cx="640080" cy="36576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solidFill>
                <a:prstClr val="white"/>
              </a:solidFill>
            </a:endParaRPr>
          </a:p>
        </p:txBody>
      </p:sp>
      <p:sp>
        <p:nvSpPr>
          <p:cNvPr id="11" name="Rectangle 10"/>
          <p:cNvSpPr/>
          <p:nvPr>
            <p:custDataLst>
              <p:tags r:id="rId1"/>
            </p:custDataLst>
          </p:nvPr>
        </p:nvSpPr>
        <p:spPr bwMode="auto">
          <a:xfrm>
            <a:off x="10360025" y="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sz="2200" dirty="0" smtClean="0">
                <a:solidFill>
                  <a:schemeClr val="tx1">
                    <a:alpha val="99000"/>
                  </a:schemeClr>
                </a:solidFill>
                <a:latin typeface="Segoe UI" pitchFamily="34" charset="0"/>
                <a:ea typeface="Segoe UI" pitchFamily="34" charset="0"/>
                <a:cs typeface="Segoe UI" pitchFamily="34" charset="0"/>
              </a:rPr>
              <a:t>Active ON</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10360025" y="15240"/>
            <a:ext cx="457200" cy="457200"/>
          </a:xfrm>
          <a:prstGeom prst="rect">
            <a:avLst/>
          </a:prstGeom>
        </p:spPr>
      </p:pic>
    </p:spTree>
    <p:extLst>
      <p:ext uri="{BB962C8B-B14F-4D97-AF65-F5344CB8AC3E}">
        <p14:creationId xmlns:p14="http://schemas.microsoft.com/office/powerpoint/2010/main" val="33251227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7"/>
          <p:cNvSpPr>
            <a:spLocks noChangeArrowheads="1"/>
          </p:cNvSpPr>
          <p:nvPr/>
        </p:nvSpPr>
        <p:spPr bwMode="auto">
          <a:xfrm>
            <a:off x="8532812" y="1714500"/>
            <a:ext cx="3677175" cy="5143500"/>
          </a:xfrm>
          <a:prstGeom prst="rect">
            <a:avLst/>
          </a:prstGeom>
          <a:solidFill>
            <a:schemeClr val="accent1"/>
          </a:solidFill>
          <a:ln>
            <a:noFill/>
          </a:ln>
          <a:extLst/>
        </p:spPr>
        <p:txBody>
          <a:bodyPr wrap="none" lIns="76179" tIns="38089" rIns="76179" bIns="38089" anchor="ctr"/>
          <a:lstStyle/>
          <a:p>
            <a:endParaRPr lang="en-US" dirty="0"/>
          </a:p>
        </p:txBody>
      </p:sp>
      <p:pic>
        <p:nvPicPr>
          <p:cNvPr id="41986" name="Picture 4"/>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l="14407" t="23810" r="14445" b="23161"/>
          <a:stretch>
            <a:fillRect/>
          </a:stretch>
        </p:blipFill>
        <p:spPr bwMode="auto">
          <a:xfrm>
            <a:off x="1616830" y="1858699"/>
            <a:ext cx="2458661" cy="1616604"/>
          </a:xfrm>
          <a:prstGeom prst="rect">
            <a:avLst/>
          </a:prstGeom>
          <a:noFill/>
          <a:ln>
            <a:noFill/>
          </a:ln>
          <a:extLst/>
        </p:spPr>
      </p:pic>
      <p:sp>
        <p:nvSpPr>
          <p:cNvPr id="41987" name="Title 1"/>
          <p:cNvSpPr>
            <a:spLocks noGrp="1"/>
          </p:cNvSpPr>
          <p:nvPr>
            <p:ph type="title"/>
          </p:nvPr>
        </p:nvSpPr>
        <p:spPr/>
        <p:txBody>
          <a:bodyPr/>
          <a:lstStyle/>
          <a:p>
            <a:r>
              <a:rPr lang="en-US" smtClean="0"/>
              <a:t>Online backup</a:t>
            </a:r>
            <a:endParaRPr lang="en-US" dirty="0" smtClean="0"/>
          </a:p>
        </p:txBody>
      </p:sp>
      <p:sp>
        <p:nvSpPr>
          <p:cNvPr id="4" name="Content Placeholder 3"/>
          <p:cNvSpPr>
            <a:spLocks noGrp="1"/>
          </p:cNvSpPr>
          <p:nvPr>
            <p:ph idx="1"/>
          </p:nvPr>
        </p:nvSpPr>
        <p:spPr>
          <a:xfrm>
            <a:off x="8532812" y="1817689"/>
            <a:ext cx="3656013" cy="5040312"/>
          </a:xfrm>
        </p:spPr>
        <p:txBody>
          <a:bodyPr/>
          <a:lstStyle/>
          <a:p>
            <a:pPr marL="365760" indent="-274320">
              <a:spcBef>
                <a:spcPts val="800"/>
              </a:spcBef>
            </a:pPr>
            <a:r>
              <a:rPr lang="en-US" sz="2400" dirty="0"/>
              <a:t>Reduces costs associated with backup storage and management</a:t>
            </a:r>
          </a:p>
          <a:p>
            <a:pPr marL="365760" indent="-274320">
              <a:spcBef>
                <a:spcPts val="800"/>
              </a:spcBef>
            </a:pPr>
            <a:r>
              <a:rPr lang="en-US" sz="2400" dirty="0"/>
              <a:t>Can leverage Windows Azure™ cloud services </a:t>
            </a:r>
          </a:p>
          <a:p>
            <a:pPr marL="365760" indent="-274320">
              <a:spcBef>
                <a:spcPts val="800"/>
              </a:spcBef>
            </a:pPr>
            <a:r>
              <a:rPr lang="en-US" sz="2400" dirty="0"/>
              <a:t>Options for third-party cloud services</a:t>
            </a:r>
          </a:p>
          <a:p>
            <a:pPr marL="365760" indent="-274320">
              <a:spcBef>
                <a:spcPts val="800"/>
              </a:spcBef>
            </a:pPr>
            <a:r>
              <a:rPr lang="en-US" sz="2400" dirty="0"/>
              <a:t>Ideal for small businesses, branch offices, and departmental business continuity </a:t>
            </a:r>
            <a:r>
              <a:rPr lang="en-US" sz="2400" dirty="0" smtClean="0"/>
              <a:t>needs</a:t>
            </a:r>
            <a:endParaRPr lang="en-US" sz="2400" dirty="0"/>
          </a:p>
        </p:txBody>
      </p:sp>
      <p:pic>
        <p:nvPicPr>
          <p:cNvPr id="10" name="Picture 9"/>
          <p:cNvPicPr>
            <a:picLocks noChangeAspect="1"/>
          </p:cNvPicPr>
          <p:nvPr/>
        </p:nvPicPr>
        <p:blipFill rotWithShape="1">
          <a:blip r:embed="rId3" cstate="email">
            <a:clrChange>
              <a:clrFrom>
                <a:srgbClr val="FFFFFE"/>
              </a:clrFrom>
              <a:clrTo>
                <a:srgbClr val="FFFFFE">
                  <a:alpha val="0"/>
                </a:srgbClr>
              </a:clrTo>
            </a:clrChange>
            <a:duotone>
              <a:schemeClr val="accent6">
                <a:shade val="45000"/>
                <a:satMod val="135000"/>
              </a:schemeClr>
              <a:prstClr val="white"/>
            </a:duotone>
            <a:extLst/>
          </a:blip>
          <a:srcRect l="14009" t="27668" r="13111" b="24983"/>
          <a:stretch/>
        </p:blipFill>
        <p:spPr>
          <a:xfrm>
            <a:off x="4583836" y="1916543"/>
            <a:ext cx="2470084" cy="1443183"/>
          </a:xfrm>
          <a:prstGeom prst="rect">
            <a:avLst/>
          </a:prstGeom>
          <a:noFill/>
        </p:spPr>
      </p:pic>
      <p:pic>
        <p:nvPicPr>
          <p:cNvPr id="41992" name="Picture 2"/>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825796" y="4283604"/>
            <a:ext cx="1153283" cy="1627188"/>
          </a:xfrm>
          <a:prstGeom prst="rect">
            <a:avLst/>
          </a:prstGeom>
          <a:noFill/>
          <a:ln>
            <a:noFill/>
          </a:ln>
          <a:extLst/>
        </p:spPr>
      </p:pic>
      <p:sp>
        <p:nvSpPr>
          <p:cNvPr id="41993" name="Rectangle 10"/>
          <p:cNvSpPr>
            <a:spLocks noChangeArrowheads="1"/>
          </p:cNvSpPr>
          <p:nvPr/>
        </p:nvSpPr>
        <p:spPr bwMode="auto">
          <a:xfrm>
            <a:off x="3106046" y="4791605"/>
            <a:ext cx="1442926" cy="600604"/>
          </a:xfrm>
          <a:prstGeom prst="rect">
            <a:avLst/>
          </a:prstGeom>
          <a:solidFill>
            <a:srgbClr val="FFC429"/>
          </a:solidFill>
          <a:ln>
            <a:noFill/>
          </a:ln>
          <a:extLst>
            <a:ext uri="{91240B29-F687-4F45-9708-019B960494DF}">
              <a14:hiddenLine xmlns:a14="http://schemas.microsoft.com/office/drawing/2010/main" w="9525" algn="ctr">
                <a:solidFill>
                  <a:srgbClr val="000000"/>
                </a:solidFill>
                <a:round/>
                <a:headEnd/>
                <a:tailEnd/>
              </a14:hiddenLine>
            </a:ext>
          </a:extLst>
        </p:spPr>
        <p:txBody>
          <a:bodyPr lIns="76179" tIns="38089" rIns="76179" bIns="38089"/>
          <a:lstStyle/>
          <a:p>
            <a:pPr defTabSz="1088456"/>
            <a:endParaRPr lang="en-US" dirty="0"/>
          </a:p>
        </p:txBody>
      </p:sp>
      <p:sp>
        <p:nvSpPr>
          <p:cNvPr id="41994" name="TextBox 13"/>
          <p:cNvSpPr txBox="1">
            <a:spLocks noChangeArrowheads="1"/>
          </p:cNvSpPr>
          <p:nvPr/>
        </p:nvSpPr>
        <p:spPr bwMode="auto">
          <a:xfrm>
            <a:off x="3031983" y="5437188"/>
            <a:ext cx="2175631"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300" dirty="0"/>
              <a:t>Windows Server 2012 RC Backup (Extensible)</a:t>
            </a:r>
          </a:p>
        </p:txBody>
      </p:sp>
      <p:sp>
        <p:nvSpPr>
          <p:cNvPr id="41995" name="TextBox 15"/>
          <p:cNvSpPr txBox="1">
            <a:spLocks noChangeArrowheads="1"/>
          </p:cNvSpPr>
          <p:nvPr/>
        </p:nvSpPr>
        <p:spPr bwMode="auto">
          <a:xfrm>
            <a:off x="1074576" y="5597261"/>
            <a:ext cx="1293476" cy="48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300" dirty="0"/>
              <a:t>Windows Server 2012 RC</a:t>
            </a:r>
          </a:p>
        </p:txBody>
      </p:sp>
      <p:sp>
        <p:nvSpPr>
          <p:cNvPr id="15" name="Line Callout 2 14"/>
          <p:cNvSpPr/>
          <p:nvPr/>
        </p:nvSpPr>
        <p:spPr bwMode="auto">
          <a:xfrm>
            <a:off x="5706223" y="4852459"/>
            <a:ext cx="2102890" cy="955146"/>
          </a:xfrm>
          <a:prstGeom prst="borderCallout2">
            <a:avLst>
              <a:gd name="adj1" fmla="val 76517"/>
              <a:gd name="adj2" fmla="val -1610"/>
              <a:gd name="adj3" fmla="val 76518"/>
              <a:gd name="adj4" fmla="val -16667"/>
              <a:gd name="adj5" fmla="val 30193"/>
              <a:gd name="adj6" fmla="val -63606"/>
            </a:avLst>
          </a:prstGeom>
          <a:solidFill>
            <a:schemeClr val="tx2">
              <a:lumMod val="60000"/>
              <a:lumOff val="40000"/>
            </a:schemeClr>
          </a:solidFill>
          <a:ln>
            <a:solidFill>
              <a:schemeClr val="tx1">
                <a:lumMod val="50000"/>
                <a:lumOff val="50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179" tIns="38089" rIns="76179" bIns="38089"/>
          <a:lstStyle/>
          <a:p>
            <a:pPr defTabSz="1088456">
              <a:defRPr/>
            </a:pPr>
            <a:r>
              <a:rPr lang="en-US" sz="1300" b="1" dirty="0">
                <a:solidFill>
                  <a:schemeClr val="bg1"/>
                </a:solidFill>
              </a:rPr>
              <a:t>Agents</a:t>
            </a:r>
          </a:p>
          <a:p>
            <a:pPr marL="238058" indent="-238058" defTabSz="1088456">
              <a:buFont typeface="Arial" pitchFamily="34" charset="0"/>
              <a:buChar char="•"/>
              <a:defRPr/>
            </a:pPr>
            <a:r>
              <a:rPr lang="en-US" sz="1300" dirty="0">
                <a:solidFill>
                  <a:schemeClr val="bg1"/>
                </a:solidFill>
              </a:rPr>
              <a:t>Microsoft Online Backup</a:t>
            </a:r>
          </a:p>
          <a:p>
            <a:pPr marL="238058" indent="-238058" defTabSz="1088456">
              <a:buFont typeface="Arial" pitchFamily="34" charset="0"/>
              <a:buChar char="•"/>
              <a:defRPr/>
            </a:pPr>
            <a:r>
              <a:rPr lang="en-US" sz="1300" dirty="0">
                <a:solidFill>
                  <a:schemeClr val="bg1"/>
                </a:solidFill>
              </a:rPr>
              <a:t>Third-party agents</a:t>
            </a:r>
          </a:p>
        </p:txBody>
      </p:sp>
      <p:sp>
        <p:nvSpPr>
          <p:cNvPr id="41997" name="TextBox 17"/>
          <p:cNvSpPr txBox="1">
            <a:spLocks noChangeArrowheads="1"/>
          </p:cNvSpPr>
          <p:nvPr/>
        </p:nvSpPr>
        <p:spPr bwMode="auto">
          <a:xfrm>
            <a:off x="4923261" y="1471084"/>
            <a:ext cx="1885089" cy="3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800" dirty="0">
                <a:latin typeface="Segoe Semibold" pitchFamily="34" charset="0"/>
              </a:rPr>
              <a:t>Third-party cloud</a:t>
            </a:r>
          </a:p>
        </p:txBody>
      </p:sp>
      <p:sp>
        <p:nvSpPr>
          <p:cNvPr id="41998" name="Rectangle 20"/>
          <p:cNvSpPr>
            <a:spLocks noChangeArrowheads="1"/>
          </p:cNvSpPr>
          <p:nvPr/>
        </p:nvSpPr>
        <p:spPr bwMode="auto">
          <a:xfrm>
            <a:off x="2776726" y="3290095"/>
            <a:ext cx="1404572" cy="482864"/>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76179" tIns="38089" rIns="76179" bIns="38089"/>
          <a:lstStyle/>
          <a:p>
            <a:pPr defTabSz="1088456"/>
            <a:endParaRPr lang="en-US" dirty="0"/>
          </a:p>
        </p:txBody>
      </p:sp>
      <p:sp>
        <p:nvSpPr>
          <p:cNvPr id="41999" name="Rectangle 23"/>
          <p:cNvSpPr>
            <a:spLocks noChangeArrowheads="1"/>
          </p:cNvSpPr>
          <p:nvPr/>
        </p:nvSpPr>
        <p:spPr bwMode="auto">
          <a:xfrm>
            <a:off x="4777778" y="3290095"/>
            <a:ext cx="1404572" cy="473604"/>
          </a:xfrm>
          <a:prstGeom prst="rect">
            <a:avLst/>
          </a:prstGeom>
          <a:solidFill>
            <a:srgbClr val="D21F44"/>
          </a:solidFill>
          <a:ln>
            <a:noFill/>
          </a:ln>
          <a:extLst>
            <a:ext uri="{91240B29-F687-4F45-9708-019B960494DF}">
              <a14:hiddenLine xmlns:a14="http://schemas.microsoft.com/office/drawing/2010/main" w="9525" algn="ctr">
                <a:solidFill>
                  <a:srgbClr val="000000"/>
                </a:solidFill>
                <a:round/>
                <a:headEnd/>
                <a:tailEnd/>
              </a14:hiddenLine>
            </a:ext>
          </a:extLst>
        </p:spPr>
        <p:txBody>
          <a:bodyPr lIns="76179" tIns="38089" rIns="76179" bIns="38089"/>
          <a:lstStyle/>
          <a:p>
            <a:pPr defTabSz="1088456"/>
            <a:endParaRPr lang="en-US" dirty="0"/>
          </a:p>
        </p:txBody>
      </p:sp>
      <p:sp>
        <p:nvSpPr>
          <p:cNvPr id="42000" name="TextBox 25"/>
          <p:cNvSpPr txBox="1">
            <a:spLocks noChangeArrowheads="1"/>
          </p:cNvSpPr>
          <p:nvPr/>
        </p:nvSpPr>
        <p:spPr bwMode="auto">
          <a:xfrm>
            <a:off x="2794518" y="3337720"/>
            <a:ext cx="1368987" cy="4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200" b="1" dirty="0">
                <a:solidFill>
                  <a:schemeClr val="bg1"/>
                </a:solidFill>
              </a:rPr>
              <a:t>Microsoft Online</a:t>
            </a:r>
          </a:p>
          <a:p>
            <a:pPr algn="ctr" eaLnBrk="1" hangingPunct="1"/>
            <a:r>
              <a:rPr lang="en-US" sz="1200" b="1" dirty="0">
                <a:solidFill>
                  <a:schemeClr val="bg1"/>
                </a:solidFill>
              </a:rPr>
              <a:t>Backup Service</a:t>
            </a:r>
          </a:p>
        </p:txBody>
      </p:sp>
      <p:sp>
        <p:nvSpPr>
          <p:cNvPr id="42001" name="TextBox 27"/>
          <p:cNvSpPr txBox="1">
            <a:spLocks noChangeArrowheads="1"/>
          </p:cNvSpPr>
          <p:nvPr/>
        </p:nvSpPr>
        <p:spPr bwMode="auto">
          <a:xfrm>
            <a:off x="4837987" y="3337720"/>
            <a:ext cx="1284155" cy="44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200" b="1" dirty="0">
                <a:solidFill>
                  <a:schemeClr val="bg1"/>
                </a:solidFill>
              </a:rPr>
              <a:t>3</a:t>
            </a:r>
            <a:r>
              <a:rPr lang="en-US" sz="1200" b="1" baseline="30000" dirty="0">
                <a:solidFill>
                  <a:schemeClr val="bg1"/>
                </a:solidFill>
              </a:rPr>
              <a:t>rd</a:t>
            </a:r>
            <a:r>
              <a:rPr lang="en-US" sz="1200" b="1" dirty="0">
                <a:solidFill>
                  <a:schemeClr val="bg1"/>
                </a:solidFill>
              </a:rPr>
              <a:t> Party Online</a:t>
            </a:r>
          </a:p>
          <a:p>
            <a:pPr algn="ctr" eaLnBrk="1" hangingPunct="1"/>
            <a:r>
              <a:rPr lang="en-US" sz="1200" b="1" dirty="0">
                <a:solidFill>
                  <a:schemeClr val="bg1"/>
                </a:solidFill>
              </a:rPr>
              <a:t>Backup Service</a:t>
            </a:r>
          </a:p>
        </p:txBody>
      </p:sp>
      <p:pic>
        <p:nvPicPr>
          <p:cNvPr id="42002"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2412" y="2498991"/>
            <a:ext cx="1126831" cy="68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2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8739" y="2545292"/>
            <a:ext cx="1235282" cy="75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4" name="TextBox 30"/>
          <p:cNvSpPr txBox="1">
            <a:spLocks noChangeArrowheads="1"/>
          </p:cNvSpPr>
          <p:nvPr/>
        </p:nvSpPr>
        <p:spPr bwMode="auto">
          <a:xfrm>
            <a:off x="721449" y="2078303"/>
            <a:ext cx="1409862"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300" dirty="0"/>
              <a:t>Microsoft Online</a:t>
            </a:r>
          </a:p>
          <a:p>
            <a:pPr algn="ctr" eaLnBrk="1" hangingPunct="1"/>
            <a:r>
              <a:rPr lang="en-US" sz="1300" dirty="0"/>
              <a:t>Backup Portal</a:t>
            </a:r>
          </a:p>
        </p:txBody>
      </p:sp>
      <p:sp>
        <p:nvSpPr>
          <p:cNvPr id="42005" name="TextBox 31"/>
          <p:cNvSpPr txBox="1">
            <a:spLocks noChangeArrowheads="1"/>
          </p:cNvSpPr>
          <p:nvPr/>
        </p:nvSpPr>
        <p:spPr bwMode="auto">
          <a:xfrm>
            <a:off x="6378245" y="1994959"/>
            <a:ext cx="1537842"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300" dirty="0"/>
              <a:t>Third-party Online</a:t>
            </a:r>
          </a:p>
          <a:p>
            <a:pPr algn="ctr" eaLnBrk="1" hangingPunct="1"/>
            <a:r>
              <a:rPr lang="en-US" sz="1300" dirty="0"/>
              <a:t>Backup Portal</a:t>
            </a:r>
          </a:p>
        </p:txBody>
      </p:sp>
      <p:sp>
        <p:nvSpPr>
          <p:cNvPr id="29" name="TextBox 28"/>
          <p:cNvSpPr txBox="1"/>
          <p:nvPr/>
        </p:nvSpPr>
        <p:spPr>
          <a:xfrm>
            <a:off x="808738" y="2598209"/>
            <a:ext cx="1082305" cy="600142"/>
          </a:xfrm>
          <a:prstGeom prst="rect">
            <a:avLst/>
          </a:prstGeom>
          <a:noFill/>
        </p:spPr>
        <p:txBody>
          <a:bodyPr wrap="none" lIns="76179" tIns="38089" rIns="76179" bIns="38089">
            <a:spAutoFit/>
          </a:bodyPr>
          <a:lstStyle/>
          <a:p>
            <a:pPr marL="195737" indent="-195737">
              <a:buFont typeface="Arial" pitchFamily="34" charset="0"/>
              <a:buChar char="•"/>
              <a:defRPr/>
            </a:pPr>
            <a:r>
              <a:rPr lang="en-US" sz="1700" dirty="0">
                <a:solidFill>
                  <a:schemeClr val="tx1">
                    <a:lumMod val="85000"/>
                    <a:lumOff val="15000"/>
                  </a:schemeClr>
                </a:solidFill>
              </a:rPr>
              <a:t>Sign up</a:t>
            </a:r>
          </a:p>
          <a:p>
            <a:pPr marL="195737" indent="-195737">
              <a:buFont typeface="Arial" pitchFamily="34" charset="0"/>
              <a:buChar char="•"/>
              <a:defRPr/>
            </a:pPr>
            <a:r>
              <a:rPr lang="en-US" sz="1700" dirty="0">
                <a:solidFill>
                  <a:schemeClr val="tx1">
                    <a:lumMod val="85000"/>
                    <a:lumOff val="15000"/>
                  </a:schemeClr>
                </a:solidFill>
              </a:rPr>
              <a:t>Billing</a:t>
            </a:r>
          </a:p>
        </p:txBody>
      </p:sp>
      <p:sp>
        <p:nvSpPr>
          <p:cNvPr id="34" name="TextBox 33"/>
          <p:cNvSpPr txBox="1"/>
          <p:nvPr/>
        </p:nvSpPr>
        <p:spPr>
          <a:xfrm>
            <a:off x="6485218" y="2521480"/>
            <a:ext cx="1082305" cy="600142"/>
          </a:xfrm>
          <a:prstGeom prst="rect">
            <a:avLst/>
          </a:prstGeom>
          <a:noFill/>
        </p:spPr>
        <p:txBody>
          <a:bodyPr wrap="none" lIns="76179" tIns="38089" rIns="76179" bIns="38089">
            <a:spAutoFit/>
          </a:bodyPr>
          <a:lstStyle/>
          <a:p>
            <a:pPr marL="195737" indent="-195737">
              <a:buFont typeface="Arial" pitchFamily="34" charset="0"/>
              <a:buChar char="•"/>
              <a:defRPr/>
            </a:pPr>
            <a:r>
              <a:rPr lang="en-US" sz="1700" dirty="0">
                <a:solidFill>
                  <a:schemeClr val="tx1">
                    <a:lumMod val="85000"/>
                    <a:lumOff val="15000"/>
                  </a:schemeClr>
                </a:solidFill>
              </a:rPr>
              <a:t>Sign up</a:t>
            </a:r>
          </a:p>
          <a:p>
            <a:pPr marL="195737" indent="-195737">
              <a:buFont typeface="Arial" pitchFamily="34" charset="0"/>
              <a:buChar char="•"/>
              <a:defRPr/>
            </a:pPr>
            <a:r>
              <a:rPr lang="en-US" sz="1700" dirty="0">
                <a:solidFill>
                  <a:schemeClr val="tx1">
                    <a:lumMod val="85000"/>
                    <a:lumOff val="15000"/>
                  </a:schemeClr>
                </a:solidFill>
              </a:rPr>
              <a:t>Billing</a:t>
            </a:r>
          </a:p>
        </p:txBody>
      </p:sp>
      <p:sp>
        <p:nvSpPr>
          <p:cNvPr id="42008" name="TextBox 40"/>
          <p:cNvSpPr txBox="1">
            <a:spLocks noChangeArrowheads="1"/>
          </p:cNvSpPr>
          <p:nvPr/>
        </p:nvSpPr>
        <p:spPr bwMode="auto">
          <a:xfrm>
            <a:off x="455612" y="3700199"/>
            <a:ext cx="915220" cy="71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500" dirty="0"/>
              <a:t>IT Admin</a:t>
            </a:r>
          </a:p>
          <a:p>
            <a:pPr algn="ctr" eaLnBrk="1" hangingPunct="1"/>
            <a:r>
              <a:rPr lang="en-US" sz="1200" dirty="0"/>
              <a:t>or</a:t>
            </a:r>
          </a:p>
          <a:p>
            <a:pPr algn="ctr" eaLnBrk="1" hangingPunct="1"/>
            <a:r>
              <a:rPr lang="en-US" sz="1500" dirty="0"/>
              <a:t>VAP</a:t>
            </a:r>
          </a:p>
        </p:txBody>
      </p:sp>
      <p:sp>
        <p:nvSpPr>
          <p:cNvPr id="42009" name="TextBox 41"/>
          <p:cNvSpPr txBox="1">
            <a:spLocks noChangeArrowheads="1"/>
          </p:cNvSpPr>
          <p:nvPr/>
        </p:nvSpPr>
        <p:spPr bwMode="auto">
          <a:xfrm>
            <a:off x="6893893" y="3677709"/>
            <a:ext cx="915220" cy="71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500" dirty="0"/>
              <a:t>IT Admin</a:t>
            </a:r>
          </a:p>
          <a:p>
            <a:pPr algn="ctr" eaLnBrk="1" hangingPunct="1"/>
            <a:r>
              <a:rPr lang="en-US" sz="1200" dirty="0"/>
              <a:t>or</a:t>
            </a:r>
          </a:p>
          <a:p>
            <a:pPr algn="ctr" eaLnBrk="1" hangingPunct="1"/>
            <a:r>
              <a:rPr lang="en-US" sz="1500" dirty="0"/>
              <a:t>VAP</a:t>
            </a:r>
          </a:p>
        </p:txBody>
      </p:sp>
      <p:sp>
        <p:nvSpPr>
          <p:cNvPr id="43" name="TextBox 42"/>
          <p:cNvSpPr txBox="1"/>
          <p:nvPr/>
        </p:nvSpPr>
        <p:spPr>
          <a:xfrm rot="19443724">
            <a:off x="5375580" y="4214812"/>
            <a:ext cx="1030283" cy="281782"/>
          </a:xfrm>
          <a:prstGeom prst="rect">
            <a:avLst/>
          </a:prstGeom>
          <a:noFill/>
        </p:spPr>
        <p:txBody>
          <a:bodyPr wrap="none" lIns="76179" tIns="38089" rIns="76179" bIns="38089">
            <a:spAutoFit/>
          </a:bodyPr>
          <a:lstStyle/>
          <a:p>
            <a:pPr>
              <a:defRPr/>
            </a:pPr>
            <a:r>
              <a:rPr lang="en-US" sz="1300" i="1" dirty="0">
                <a:solidFill>
                  <a:schemeClr val="tx1">
                    <a:lumMod val="65000"/>
                    <a:lumOff val="35000"/>
                  </a:schemeClr>
                </a:solidFill>
              </a:rPr>
              <a:t>Registration</a:t>
            </a:r>
          </a:p>
        </p:txBody>
      </p:sp>
      <p:sp>
        <p:nvSpPr>
          <p:cNvPr id="46" name="TextBox 45"/>
          <p:cNvSpPr txBox="1"/>
          <p:nvPr/>
        </p:nvSpPr>
        <p:spPr>
          <a:xfrm rot="2963665">
            <a:off x="1452036" y="3703543"/>
            <a:ext cx="1029229" cy="281707"/>
          </a:xfrm>
          <a:prstGeom prst="rect">
            <a:avLst/>
          </a:prstGeom>
          <a:noFill/>
        </p:spPr>
        <p:txBody>
          <a:bodyPr wrap="none" lIns="76179" tIns="38089" rIns="76179" bIns="38089">
            <a:spAutoFit/>
          </a:bodyPr>
          <a:lstStyle/>
          <a:p>
            <a:pPr>
              <a:defRPr/>
            </a:pPr>
            <a:r>
              <a:rPr lang="en-US" sz="1300" i="1" dirty="0">
                <a:solidFill>
                  <a:schemeClr val="tx1">
                    <a:lumMod val="65000"/>
                    <a:lumOff val="35000"/>
                  </a:schemeClr>
                </a:solidFill>
              </a:rPr>
              <a:t>Registration</a:t>
            </a:r>
          </a:p>
        </p:txBody>
      </p:sp>
      <p:sp>
        <p:nvSpPr>
          <p:cNvPr id="47" name="TextBox 46"/>
          <p:cNvSpPr txBox="1"/>
          <p:nvPr/>
        </p:nvSpPr>
        <p:spPr>
          <a:xfrm rot="16200000">
            <a:off x="2961755" y="4110332"/>
            <a:ext cx="1009385" cy="231451"/>
          </a:xfrm>
          <a:prstGeom prst="rect">
            <a:avLst/>
          </a:prstGeom>
          <a:noFill/>
        </p:spPr>
        <p:txBody>
          <a:bodyPr wrap="none" lIns="76179" tIns="38089" rIns="76179" bIns="38089">
            <a:spAutoFit/>
          </a:bodyPr>
          <a:lstStyle/>
          <a:p>
            <a:pPr>
              <a:defRPr/>
            </a:pPr>
            <a:r>
              <a:rPr lang="en-US" sz="1000" i="1" dirty="0">
                <a:solidFill>
                  <a:schemeClr val="tx1">
                    <a:lumMod val="65000"/>
                    <a:lumOff val="35000"/>
                  </a:schemeClr>
                </a:solidFill>
              </a:rPr>
              <a:t>Backup/Restore</a:t>
            </a:r>
          </a:p>
        </p:txBody>
      </p:sp>
      <p:sp>
        <p:nvSpPr>
          <p:cNvPr id="48" name="TextBox 47"/>
          <p:cNvSpPr txBox="1"/>
          <p:nvPr/>
        </p:nvSpPr>
        <p:spPr>
          <a:xfrm rot="18772027">
            <a:off x="4171908" y="3985978"/>
            <a:ext cx="1010708" cy="230128"/>
          </a:xfrm>
          <a:prstGeom prst="rect">
            <a:avLst/>
          </a:prstGeom>
          <a:noFill/>
        </p:spPr>
        <p:txBody>
          <a:bodyPr wrap="none" lIns="76179" tIns="38089" rIns="76179" bIns="38089">
            <a:spAutoFit/>
          </a:bodyPr>
          <a:lstStyle/>
          <a:p>
            <a:pPr>
              <a:defRPr/>
            </a:pPr>
            <a:r>
              <a:rPr lang="en-US" sz="1000" i="1" dirty="0">
                <a:solidFill>
                  <a:schemeClr val="tx1">
                    <a:lumMod val="65000"/>
                    <a:lumOff val="35000"/>
                  </a:schemeClr>
                </a:solidFill>
              </a:rPr>
              <a:t>Backup/Restore</a:t>
            </a:r>
          </a:p>
        </p:txBody>
      </p:sp>
      <p:pic>
        <p:nvPicPr>
          <p:cNvPr id="42014"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09410" y="1468438"/>
            <a:ext cx="228011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385" y="3294063"/>
            <a:ext cx="391481" cy="38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9311" y="3294063"/>
            <a:ext cx="390158" cy="38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a:xfrm>
            <a:off x="3096788" y="4896116"/>
            <a:ext cx="1485249" cy="446254"/>
          </a:xfrm>
          <a:prstGeom prst="rect">
            <a:avLst/>
          </a:prstGeom>
          <a:noFill/>
        </p:spPr>
        <p:txBody>
          <a:bodyPr lIns="76179" tIns="38089" rIns="76179" bIns="38089">
            <a:spAutoFit/>
          </a:bodyPr>
          <a:lstStyle/>
          <a:p>
            <a:pPr algn="ctr">
              <a:defRPr/>
            </a:pPr>
            <a:r>
              <a:rPr lang="en-US" sz="1200" b="1" dirty="0">
                <a:solidFill>
                  <a:schemeClr val="tx1">
                    <a:lumMod val="75000"/>
                    <a:lumOff val="25000"/>
                  </a:schemeClr>
                </a:solidFill>
              </a:rPr>
              <a:t>Inbox Engine</a:t>
            </a:r>
          </a:p>
          <a:p>
            <a:pPr algn="ctr">
              <a:defRPr/>
            </a:pPr>
            <a:r>
              <a:rPr lang="en-US" sz="1200" b="1" dirty="0">
                <a:solidFill>
                  <a:schemeClr val="tx1">
                    <a:lumMod val="75000"/>
                    <a:lumOff val="25000"/>
                  </a:schemeClr>
                </a:solidFill>
              </a:rPr>
              <a:t>Inbox UI</a:t>
            </a:r>
          </a:p>
        </p:txBody>
      </p:sp>
      <p:sp>
        <p:nvSpPr>
          <p:cNvPr id="54" name="Left-Right Arrow 53"/>
          <p:cNvSpPr/>
          <p:nvPr/>
        </p:nvSpPr>
        <p:spPr bwMode="auto">
          <a:xfrm rot="5400000">
            <a:off x="3210401" y="4144726"/>
            <a:ext cx="986896" cy="214257"/>
          </a:xfrm>
          <a:prstGeom prst="leftRightArrow">
            <a:avLst/>
          </a:prstGeom>
          <a:solidFill>
            <a:schemeClr val="tx1">
              <a:lumMod val="50000"/>
              <a:lumOff val="50000"/>
            </a:schemeClr>
          </a:solidFill>
          <a:ln w="9525" cap="flat" cmpd="sng" algn="ctr">
            <a:noFill/>
            <a:prstDash val="solid"/>
            <a:round/>
            <a:headEnd type="none" w="med" len="med"/>
            <a:tailEnd type="none" w="med" len="med"/>
          </a:ln>
          <a:effectLst/>
        </p:spPr>
        <p:txBody>
          <a:bodyPr lIns="76179" tIns="38089" rIns="76179" bIns="38089"/>
          <a:lstStyle/>
          <a:p>
            <a:pPr defTabSz="1088456">
              <a:defRPr/>
            </a:pPr>
            <a:endParaRPr lang="en-US" dirty="0"/>
          </a:p>
        </p:txBody>
      </p:sp>
      <p:sp>
        <p:nvSpPr>
          <p:cNvPr id="56" name="Left-Right Arrow 55"/>
          <p:cNvSpPr/>
          <p:nvPr/>
        </p:nvSpPr>
        <p:spPr bwMode="auto">
          <a:xfrm rot="7921810">
            <a:off x="4231407" y="4181761"/>
            <a:ext cx="1135063" cy="161354"/>
          </a:xfrm>
          <a:prstGeom prst="leftRightArrow">
            <a:avLst/>
          </a:prstGeom>
          <a:solidFill>
            <a:schemeClr val="tx1">
              <a:lumMod val="50000"/>
              <a:lumOff val="50000"/>
            </a:schemeClr>
          </a:solidFill>
          <a:ln w="9525" cap="flat" cmpd="sng" algn="ctr">
            <a:noFill/>
            <a:prstDash val="solid"/>
            <a:round/>
            <a:headEnd type="none" w="med" len="med"/>
            <a:tailEnd type="none" w="med" len="med"/>
          </a:ln>
          <a:effectLst/>
        </p:spPr>
        <p:txBody>
          <a:bodyPr lIns="76179" tIns="38089" rIns="76179" bIns="38089"/>
          <a:lstStyle/>
          <a:p>
            <a:pPr defTabSz="1088456">
              <a:defRPr/>
            </a:pPr>
            <a:endParaRPr lang="en-US" dirty="0"/>
          </a:p>
        </p:txBody>
      </p:sp>
      <p:sp>
        <p:nvSpPr>
          <p:cNvPr id="58" name="Freeform 57"/>
          <p:cNvSpPr/>
          <p:nvPr/>
        </p:nvSpPr>
        <p:spPr bwMode="auto">
          <a:xfrm rot="13500000">
            <a:off x="1163006" y="3766384"/>
            <a:ext cx="1397000" cy="309482"/>
          </a:xfrm>
          <a:custGeom>
            <a:avLst/>
            <a:gdLst>
              <a:gd name="connsiteX0" fmla="*/ 0 w 1317172"/>
              <a:gd name="connsiteY0" fmla="*/ 108857 h 108857"/>
              <a:gd name="connsiteX1" fmla="*/ 1317172 w 1317172"/>
              <a:gd name="connsiteY1" fmla="*/ 0 h 108857"/>
              <a:gd name="connsiteX0" fmla="*/ 0 w 1317172"/>
              <a:gd name="connsiteY0" fmla="*/ 330651 h 330651"/>
              <a:gd name="connsiteX1" fmla="*/ 1317172 w 1317172"/>
              <a:gd name="connsiteY1" fmla="*/ 221794 h 330651"/>
              <a:gd name="connsiteX0" fmla="*/ 0 w 1317172"/>
              <a:gd name="connsiteY0" fmla="*/ 399388 h 399388"/>
              <a:gd name="connsiteX1" fmla="*/ 1317172 w 1317172"/>
              <a:gd name="connsiteY1" fmla="*/ 290531 h 399388"/>
              <a:gd name="connsiteX0" fmla="*/ 0 w 1317172"/>
              <a:gd name="connsiteY0" fmla="*/ 371006 h 371006"/>
              <a:gd name="connsiteX1" fmla="*/ 1317172 w 1317172"/>
              <a:gd name="connsiteY1" fmla="*/ 262149 h 371006"/>
              <a:gd name="connsiteX0" fmla="*/ 0 w 1317172"/>
              <a:gd name="connsiteY0" fmla="*/ 375725 h 375725"/>
              <a:gd name="connsiteX1" fmla="*/ 1317172 w 1317172"/>
              <a:gd name="connsiteY1" fmla="*/ 266868 h 375725"/>
              <a:gd name="connsiteX0" fmla="*/ 0 w 1317172"/>
              <a:gd name="connsiteY0" fmla="*/ 371006 h 371006"/>
              <a:gd name="connsiteX1" fmla="*/ 1317172 w 1317172"/>
              <a:gd name="connsiteY1" fmla="*/ 262149 h 371006"/>
            </a:gdLst>
            <a:ahLst/>
            <a:cxnLst>
              <a:cxn ang="0">
                <a:pos x="connsiteX0" y="connsiteY0"/>
              </a:cxn>
              <a:cxn ang="0">
                <a:pos x="connsiteX1" y="connsiteY1"/>
              </a:cxn>
            </a:cxnLst>
            <a:rect l="l" t="t" r="r" b="b"/>
            <a:pathLst>
              <a:path w="1317172" h="371006">
                <a:moveTo>
                  <a:pt x="0" y="371006"/>
                </a:moveTo>
                <a:cubicBezTo>
                  <a:pt x="166914" y="40806"/>
                  <a:pt x="823687" y="-213192"/>
                  <a:pt x="1317172" y="262149"/>
                </a:cubicBezTo>
              </a:path>
            </a:pathLst>
          </a:custGeom>
          <a:noFill/>
          <a:ln w="50800" cap="flat" cmpd="sng" algn="ctr">
            <a:solidFill>
              <a:schemeClr val="tx1">
                <a:lumMod val="65000"/>
                <a:lumOff val="35000"/>
              </a:schemeClr>
            </a:solidFill>
            <a:prstDash val="solid"/>
            <a:round/>
            <a:headEnd type="none" w="med" len="med"/>
            <a:tailEnd type="triangle" w="med" len="med"/>
          </a:ln>
          <a:effectLst/>
        </p:spPr>
        <p:txBody>
          <a:bodyPr lIns="76179" tIns="38089" rIns="76179" bIns="38089"/>
          <a:lstStyle/>
          <a:p>
            <a:pPr defTabSz="1088456">
              <a:defRPr/>
            </a:pPr>
            <a:endParaRPr lang="en-US" dirty="0"/>
          </a:p>
        </p:txBody>
      </p:sp>
      <p:sp>
        <p:nvSpPr>
          <p:cNvPr id="59" name="Freeform 58"/>
          <p:cNvSpPr/>
          <p:nvPr/>
        </p:nvSpPr>
        <p:spPr bwMode="auto">
          <a:xfrm rot="8100000" flipH="1">
            <a:off x="4660730" y="3956183"/>
            <a:ext cx="2277469" cy="676011"/>
          </a:xfrm>
          <a:custGeom>
            <a:avLst/>
            <a:gdLst>
              <a:gd name="connsiteX0" fmla="*/ 0 w 1317172"/>
              <a:gd name="connsiteY0" fmla="*/ 108857 h 108857"/>
              <a:gd name="connsiteX1" fmla="*/ 1317172 w 1317172"/>
              <a:gd name="connsiteY1" fmla="*/ 0 h 108857"/>
              <a:gd name="connsiteX0" fmla="*/ 0 w 1317172"/>
              <a:gd name="connsiteY0" fmla="*/ 330651 h 330651"/>
              <a:gd name="connsiteX1" fmla="*/ 1317172 w 1317172"/>
              <a:gd name="connsiteY1" fmla="*/ 221794 h 330651"/>
              <a:gd name="connsiteX0" fmla="*/ 0 w 1317172"/>
              <a:gd name="connsiteY0" fmla="*/ 399388 h 399388"/>
              <a:gd name="connsiteX1" fmla="*/ 1317172 w 1317172"/>
              <a:gd name="connsiteY1" fmla="*/ 290531 h 399388"/>
              <a:gd name="connsiteX0" fmla="*/ 0 w 1317172"/>
              <a:gd name="connsiteY0" fmla="*/ 371006 h 371006"/>
              <a:gd name="connsiteX1" fmla="*/ 1317172 w 1317172"/>
              <a:gd name="connsiteY1" fmla="*/ 262149 h 371006"/>
              <a:gd name="connsiteX0" fmla="*/ 0 w 1317172"/>
              <a:gd name="connsiteY0" fmla="*/ 375725 h 375725"/>
              <a:gd name="connsiteX1" fmla="*/ 1317172 w 1317172"/>
              <a:gd name="connsiteY1" fmla="*/ 266868 h 375725"/>
              <a:gd name="connsiteX0" fmla="*/ 0 w 1317172"/>
              <a:gd name="connsiteY0" fmla="*/ 371006 h 371006"/>
              <a:gd name="connsiteX1" fmla="*/ 1317172 w 1317172"/>
              <a:gd name="connsiteY1" fmla="*/ 262149 h 371006"/>
              <a:gd name="connsiteX0" fmla="*/ 0 w 1478971"/>
              <a:gd name="connsiteY0" fmla="*/ 468667 h 468667"/>
              <a:gd name="connsiteX1" fmla="*/ 1478971 w 1478971"/>
              <a:gd name="connsiteY1" fmla="*/ 220232 h 468667"/>
              <a:gd name="connsiteX0" fmla="*/ 0 w 1557081"/>
              <a:gd name="connsiteY0" fmla="*/ 505249 h 505249"/>
              <a:gd name="connsiteX1" fmla="*/ 1557081 w 1557081"/>
              <a:gd name="connsiteY1" fmla="*/ 208265 h 505249"/>
              <a:gd name="connsiteX0" fmla="*/ 0 w 1557081"/>
              <a:gd name="connsiteY0" fmla="*/ 502559 h 502559"/>
              <a:gd name="connsiteX1" fmla="*/ 1557081 w 1557081"/>
              <a:gd name="connsiteY1" fmla="*/ 205575 h 502559"/>
            </a:gdLst>
            <a:ahLst/>
            <a:cxnLst>
              <a:cxn ang="0">
                <a:pos x="connsiteX0" y="connsiteY0"/>
              </a:cxn>
              <a:cxn ang="0">
                <a:pos x="connsiteX1" y="connsiteY1"/>
              </a:cxn>
            </a:cxnLst>
            <a:rect l="l" t="t" r="r" b="b"/>
            <a:pathLst>
              <a:path w="1557081" h="502559">
                <a:moveTo>
                  <a:pt x="0" y="502559"/>
                </a:moveTo>
                <a:cubicBezTo>
                  <a:pt x="166914" y="172359"/>
                  <a:pt x="924114" y="-263697"/>
                  <a:pt x="1557081" y="205575"/>
                </a:cubicBezTo>
              </a:path>
            </a:pathLst>
          </a:custGeom>
          <a:noFill/>
          <a:ln w="50800" cap="flat" cmpd="sng" algn="ctr">
            <a:solidFill>
              <a:schemeClr val="tx1">
                <a:lumMod val="65000"/>
                <a:lumOff val="35000"/>
              </a:schemeClr>
            </a:solidFill>
            <a:prstDash val="solid"/>
            <a:round/>
            <a:headEnd type="none" w="med" len="med"/>
            <a:tailEnd type="triangle" w="med" len="med"/>
          </a:ln>
          <a:effectLst/>
        </p:spPr>
        <p:txBody>
          <a:bodyPr lIns="76179" tIns="38089" rIns="76179" bIns="38089"/>
          <a:lstStyle/>
          <a:p>
            <a:pPr defTabSz="1088456">
              <a:defRPr/>
            </a:pPr>
            <a:endParaRPr lang="en-US" dirty="0"/>
          </a:p>
        </p:txBody>
      </p:sp>
      <p:pic>
        <p:nvPicPr>
          <p:cNvPr id="13314" name="Picture 2" descr="C:\Users\Manish\Desktop\gears.png"/>
          <p:cNvPicPr>
            <a:picLocks noChangeAspect="1" noChangeArrowheads="1"/>
          </p:cNvPicPr>
          <p:nvPr/>
        </p:nvPicPr>
        <p:blipFill>
          <a:blip r:embed="rId9" cstate="print">
            <a:duotone>
              <a:prstClr val="black"/>
              <a:schemeClr val="accent2">
                <a:tint val="45000"/>
                <a:satMod val="400000"/>
              </a:schemeClr>
            </a:duotone>
            <a:extLst/>
          </a:blip>
          <a:srcRect/>
          <a:stretch>
            <a:fillRect/>
          </a:stretch>
        </p:blipFill>
        <p:spPr bwMode="auto">
          <a:xfrm>
            <a:off x="2760495" y="4306094"/>
            <a:ext cx="534717" cy="358269"/>
          </a:xfrm>
          <a:prstGeom prst="rect">
            <a:avLst/>
          </a:prstGeom>
          <a:noFill/>
          <a:extLst/>
        </p:spPr>
      </p:pic>
      <p:pic>
        <p:nvPicPr>
          <p:cNvPr id="60" name="Picture 2" descr="C:\Users\Manish\Desktop\gears.png"/>
          <p:cNvPicPr>
            <a:picLocks noChangeAspect="1" noChangeArrowheads="1"/>
          </p:cNvPicPr>
          <p:nvPr/>
        </p:nvPicPr>
        <p:blipFill>
          <a:blip r:embed="rId9" cstate="print">
            <a:duotone>
              <a:prstClr val="black"/>
              <a:schemeClr val="accent2">
                <a:tint val="45000"/>
                <a:satMod val="400000"/>
              </a:schemeClr>
            </a:duotone>
            <a:extLst/>
          </a:blip>
          <a:srcRect/>
          <a:stretch>
            <a:fillRect/>
          </a:stretch>
        </p:blipFill>
        <p:spPr bwMode="auto">
          <a:xfrm>
            <a:off x="2252627" y="3417093"/>
            <a:ext cx="534717" cy="358269"/>
          </a:xfrm>
          <a:prstGeom prst="rect">
            <a:avLst/>
          </a:prstGeom>
          <a:noFill/>
          <a:extLst/>
        </p:spPr>
      </p:pic>
      <p:pic>
        <p:nvPicPr>
          <p:cNvPr id="61" name="Picture 2" descr="C:\Users\Manish\Desktop\gears.png"/>
          <p:cNvPicPr>
            <a:picLocks noChangeAspect="1" noChangeArrowheads="1"/>
          </p:cNvPicPr>
          <p:nvPr/>
        </p:nvPicPr>
        <p:blipFill>
          <a:blip r:embed="rId9" cstate="print">
            <a:duotone>
              <a:prstClr val="black"/>
              <a:schemeClr val="accent2">
                <a:tint val="45000"/>
                <a:satMod val="400000"/>
              </a:schemeClr>
            </a:duotone>
            <a:extLst/>
          </a:blip>
          <a:srcRect/>
          <a:stretch>
            <a:fillRect/>
          </a:stretch>
        </p:blipFill>
        <p:spPr bwMode="auto">
          <a:xfrm>
            <a:off x="4387982" y="2920637"/>
            <a:ext cx="534717" cy="358269"/>
          </a:xfrm>
          <a:prstGeom prst="rect">
            <a:avLst/>
          </a:prstGeom>
          <a:noFill/>
          <a:extLst/>
        </p:spPr>
      </p:pic>
    </p:spTree>
    <p:extLst>
      <p:ext uri="{BB962C8B-B14F-4D97-AF65-F5344CB8AC3E}">
        <p14:creationId xmlns:p14="http://schemas.microsoft.com/office/powerpoint/2010/main" val="341390305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Continuous storage solutions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1773150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7"/>
          <p:cNvSpPr>
            <a:spLocks noChangeArrowheads="1"/>
          </p:cNvSpPr>
          <p:nvPr/>
        </p:nvSpPr>
        <p:spPr bwMode="auto">
          <a:xfrm>
            <a:off x="507870" y="1507490"/>
            <a:ext cx="11680957" cy="922020"/>
          </a:xfrm>
          <a:prstGeom prst="rect">
            <a:avLst/>
          </a:prstGeom>
          <a:solidFill>
            <a:srgbClr val="148DB1"/>
          </a:solidFill>
          <a:ln w="9525">
            <a:noFill/>
            <a:miter lim="800000"/>
            <a:headEnd/>
            <a:tailEnd/>
          </a:ln>
        </p:spPr>
        <p:txBody>
          <a:bodyPr lIns="137160" tIns="304680" rIns="228499" bIns="304680" anchor="ctr"/>
          <a:lstStyle/>
          <a:p>
            <a:pPr marL="457200" lvl="1" defTabSz="555406" fontAlgn="base">
              <a:lnSpc>
                <a:spcPct val="90000"/>
              </a:lnSpc>
            </a:pPr>
            <a:r>
              <a:rPr lang="en-US" sz="3200" dirty="0" smtClean="0">
                <a:solidFill>
                  <a:srgbClr val="FFFFFF"/>
                </a:solidFill>
                <a:cs typeface="Segoe UI" pitchFamily="34" charset="0"/>
              </a:rPr>
              <a:t>Maximize </a:t>
            </a:r>
            <a:r>
              <a:rPr lang="en-US" sz="3200" dirty="0">
                <a:solidFill>
                  <a:srgbClr val="FFFFFF"/>
                </a:solidFill>
                <a:cs typeface="Segoe UI" pitchFamily="34" charset="0"/>
              </a:rPr>
              <a:t>utilization of existing storage </a:t>
            </a:r>
            <a:r>
              <a:rPr lang="en-US" sz="3200" dirty="0" smtClean="0">
                <a:solidFill>
                  <a:srgbClr val="FFFFFF"/>
                </a:solidFill>
                <a:cs typeface="Segoe UI" pitchFamily="34" charset="0"/>
              </a:rPr>
              <a:t>investments</a:t>
            </a:r>
            <a:endParaRPr lang="en-US" sz="3200" dirty="0">
              <a:solidFill>
                <a:srgbClr val="FFFFFF"/>
              </a:solidFill>
              <a:cs typeface="Segoe UI" pitchFamily="34" charset="0"/>
            </a:endParaRPr>
          </a:p>
        </p:txBody>
      </p:sp>
      <p:sp>
        <p:nvSpPr>
          <p:cNvPr id="11" name="Rectangle 27"/>
          <p:cNvSpPr>
            <a:spLocks noChangeArrowheads="1"/>
          </p:cNvSpPr>
          <p:nvPr/>
        </p:nvSpPr>
        <p:spPr bwMode="auto">
          <a:xfrm>
            <a:off x="507869" y="2591118"/>
            <a:ext cx="11680956" cy="922020"/>
          </a:xfrm>
          <a:prstGeom prst="rect">
            <a:avLst/>
          </a:prstGeom>
          <a:solidFill>
            <a:srgbClr val="148DB1"/>
          </a:solidFill>
          <a:ln w="9525">
            <a:noFill/>
            <a:miter lim="800000"/>
            <a:headEnd/>
            <a:tailEnd/>
          </a:ln>
        </p:spPr>
        <p:txBody>
          <a:bodyPr lIns="137160" tIns="304680" rIns="228499" bIns="304680" anchor="ctr"/>
          <a:lstStyle/>
          <a:p>
            <a:pPr marL="457200" lvl="1" defTabSz="555406" fontAlgn="base">
              <a:lnSpc>
                <a:spcPct val="90000"/>
              </a:lnSpc>
            </a:pPr>
            <a:r>
              <a:rPr lang="en-US" sz="3200" dirty="0" smtClean="0">
                <a:solidFill>
                  <a:srgbClr val="FFFFFF"/>
                </a:solidFill>
                <a:cs typeface="Segoe UI" pitchFamily="34" charset="0"/>
              </a:rPr>
              <a:t>Control </a:t>
            </a:r>
            <a:r>
              <a:rPr lang="en-US" sz="3200" dirty="0">
                <a:solidFill>
                  <a:srgbClr val="FFFFFF"/>
                </a:solidFill>
                <a:cs typeface="Segoe UI" pitchFamily="34" charset="0"/>
              </a:rPr>
              <a:t>storage costs </a:t>
            </a:r>
            <a:r>
              <a:rPr lang="en-US" sz="3200" dirty="0" smtClean="0">
                <a:solidFill>
                  <a:srgbClr val="FFFFFF"/>
                </a:solidFill>
                <a:cs typeface="Segoe UI" pitchFamily="34" charset="0"/>
              </a:rPr>
              <a:t>due to </a:t>
            </a:r>
            <a:r>
              <a:rPr lang="en-US" sz="3200" dirty="0">
                <a:solidFill>
                  <a:srgbClr val="FFFFFF"/>
                </a:solidFill>
                <a:cs typeface="Segoe UI" pitchFamily="34" charset="0"/>
              </a:rPr>
              <a:t>expanding </a:t>
            </a:r>
            <a:r>
              <a:rPr lang="en-US" sz="3200" dirty="0" smtClean="0">
                <a:solidFill>
                  <a:srgbClr val="FFFFFF"/>
                </a:solidFill>
                <a:cs typeface="Segoe UI" pitchFamily="34" charset="0"/>
              </a:rPr>
              <a:t>data requirements</a:t>
            </a:r>
            <a:endParaRPr lang="en-US" sz="3200" dirty="0">
              <a:solidFill>
                <a:srgbClr val="FFFFFF"/>
              </a:solidFill>
              <a:cs typeface="Segoe UI" pitchFamily="34" charset="0"/>
            </a:endParaRPr>
          </a:p>
        </p:txBody>
      </p:sp>
      <p:sp>
        <p:nvSpPr>
          <p:cNvPr id="13" name="Rectangle 12"/>
          <p:cNvSpPr>
            <a:spLocks noChangeArrowheads="1"/>
          </p:cNvSpPr>
          <p:nvPr/>
        </p:nvSpPr>
        <p:spPr bwMode="auto">
          <a:xfrm>
            <a:off x="478377" y="3718775"/>
            <a:ext cx="11680956" cy="922020"/>
          </a:xfrm>
          <a:prstGeom prst="rect">
            <a:avLst/>
          </a:prstGeom>
          <a:solidFill>
            <a:srgbClr val="148DB1"/>
          </a:solidFill>
          <a:ln w="9525">
            <a:noFill/>
            <a:miter lim="800000"/>
            <a:headEnd/>
            <a:tailEnd/>
          </a:ln>
        </p:spPr>
        <p:txBody>
          <a:bodyPr lIns="137160" tIns="304680" rIns="228499" bIns="304680" anchor="ctr"/>
          <a:lstStyle/>
          <a:p>
            <a:pPr marL="457200" lvl="1" defTabSz="555406" fontAlgn="base">
              <a:lnSpc>
                <a:spcPct val="90000"/>
              </a:lnSpc>
            </a:pPr>
            <a:r>
              <a:rPr lang="en-US" sz="3200" dirty="0" smtClean="0">
                <a:solidFill>
                  <a:srgbClr val="FFFFFF"/>
                </a:solidFill>
                <a:cs typeface="Segoe UI" pitchFamily="34" charset="0"/>
              </a:rPr>
              <a:t>Improve storage reliability and provide disaster recovery</a:t>
            </a:r>
            <a:endParaRPr lang="en-US" sz="3200" dirty="0">
              <a:solidFill>
                <a:srgbClr val="FFFFFF"/>
              </a:solidFill>
              <a:cs typeface="Segoe UI" pitchFamily="34" charset="0"/>
            </a:endParaRPr>
          </a:p>
        </p:txBody>
      </p:sp>
      <p:sp>
        <p:nvSpPr>
          <p:cNvPr id="14" name="Rectangle 13"/>
          <p:cNvSpPr>
            <a:spLocks noChangeArrowheads="1"/>
          </p:cNvSpPr>
          <p:nvPr/>
        </p:nvSpPr>
        <p:spPr bwMode="auto">
          <a:xfrm>
            <a:off x="507869" y="4802402"/>
            <a:ext cx="11680956" cy="922020"/>
          </a:xfrm>
          <a:prstGeom prst="rect">
            <a:avLst/>
          </a:prstGeom>
          <a:solidFill>
            <a:srgbClr val="148DB1"/>
          </a:solidFill>
          <a:ln w="9525">
            <a:noFill/>
            <a:miter lim="800000"/>
            <a:headEnd/>
            <a:tailEnd/>
          </a:ln>
        </p:spPr>
        <p:txBody>
          <a:bodyPr lIns="137160" tIns="304680" rIns="228499" bIns="304680" anchor="ctr"/>
          <a:lstStyle/>
          <a:p>
            <a:pPr marL="457200" lvl="1" defTabSz="555406" fontAlgn="base">
              <a:lnSpc>
                <a:spcPct val="90000"/>
              </a:lnSpc>
            </a:pPr>
            <a:r>
              <a:rPr lang="en-US" sz="3200" dirty="0" smtClean="0">
                <a:solidFill>
                  <a:srgbClr val="FFFFFF"/>
                </a:solidFill>
                <a:cs typeface="Segoe UI" pitchFamily="34" charset="0"/>
              </a:rPr>
              <a:t>Be ready for next generation hardware</a:t>
            </a:r>
            <a:endParaRPr lang="en-US" sz="3200" dirty="0">
              <a:solidFill>
                <a:srgbClr val="FFFFFF"/>
              </a:solidFill>
              <a:cs typeface="Segoe UI" pitchFamily="34" charset="0"/>
            </a:endParaRPr>
          </a:p>
        </p:txBody>
      </p:sp>
      <p:sp>
        <p:nvSpPr>
          <p:cNvPr id="14341" name="Rectangle 2"/>
          <p:cNvSpPr>
            <a:spLocks noGrp="1" noChangeArrowheads="1"/>
          </p:cNvSpPr>
          <p:nvPr>
            <p:ph type="title"/>
          </p:nvPr>
        </p:nvSpPr>
        <p:spPr/>
        <p:txBody>
          <a:bodyPr/>
          <a:lstStyle/>
          <a:p>
            <a:r>
              <a:rPr lang="en-US" dirty="0" smtClean="0"/>
              <a:t>Business challenges</a:t>
            </a:r>
          </a:p>
        </p:txBody>
      </p:sp>
      <p:pic>
        <p:nvPicPr>
          <p:cNvPr id="15" name="Picture 28" descr="app-arrow"/>
          <p:cNvPicPr>
            <a:picLocks noChangeAspect="1" noChangeArrowheads="1"/>
          </p:cNvPicPr>
          <p:nvPr/>
        </p:nvPicPr>
        <p:blipFill>
          <a:blip r:embed="rId3" cstate="print"/>
          <a:srcRect/>
          <a:stretch>
            <a:fillRect/>
          </a:stretch>
        </p:blipFill>
        <p:spPr bwMode="auto">
          <a:xfrm>
            <a:off x="10698832" y="288513"/>
            <a:ext cx="1128211" cy="798238"/>
          </a:xfrm>
          <a:prstGeom prst="rect">
            <a:avLst/>
          </a:prstGeom>
          <a:noFill/>
          <a:ln w="9525">
            <a:noFill/>
            <a:miter lim="800000"/>
            <a:headEnd/>
            <a:tailEnd/>
          </a:ln>
        </p:spPr>
      </p:pic>
    </p:spTree>
    <p:extLst>
      <p:ext uri="{BB962C8B-B14F-4D97-AF65-F5344CB8AC3E}">
        <p14:creationId xmlns:p14="http://schemas.microsoft.com/office/powerpoint/2010/main" val="263070591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211" y="914400"/>
            <a:ext cx="11885613" cy="2743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Rectangle 5"/>
          <p:cNvSpPr/>
          <p:nvPr/>
        </p:nvSpPr>
        <p:spPr bwMode="auto">
          <a:xfrm>
            <a:off x="303210" y="3783956"/>
            <a:ext cx="11885613" cy="2921643"/>
          </a:xfrm>
          <a:prstGeom prst="rect">
            <a:avLst/>
          </a:prstGeom>
          <a:solidFill>
            <a:schemeClr val="accent5">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Scenario</a:t>
            </a:r>
            <a:endParaRPr lang="en-US" dirty="0"/>
          </a:p>
        </p:txBody>
      </p:sp>
      <p:sp>
        <p:nvSpPr>
          <p:cNvPr id="3" name="Text Placeholder 2"/>
          <p:cNvSpPr>
            <a:spLocks noGrp="1"/>
          </p:cNvSpPr>
          <p:nvPr>
            <p:ph type="body" sz="quarter" idx="4294967295"/>
          </p:nvPr>
        </p:nvSpPr>
        <p:spPr>
          <a:xfrm>
            <a:off x="519112" y="1066800"/>
            <a:ext cx="11149013" cy="5730800"/>
          </a:xfrm>
          <a:prstGeom prst="rect">
            <a:avLst/>
          </a:prstGeom>
        </p:spPr>
        <p:txBody>
          <a:bodyPr/>
          <a:lstStyle/>
          <a:p>
            <a:r>
              <a:rPr lang="en-US" sz="2800" dirty="0" smtClean="0"/>
              <a:t>Storage solutions that deliver continuous services</a:t>
            </a:r>
          </a:p>
          <a:p>
            <a:pPr lvl="1"/>
            <a:r>
              <a:rPr lang="en-US" sz="2400" dirty="0" smtClean="0"/>
              <a:t>Services are transparent to underlying hardware failures</a:t>
            </a:r>
          </a:p>
          <a:p>
            <a:pPr lvl="1"/>
            <a:r>
              <a:rPr lang="en-US" sz="2400" dirty="0" smtClean="0"/>
              <a:t>Low-cost, high availability solutions on industry-standard hardware</a:t>
            </a:r>
          </a:p>
          <a:p>
            <a:pPr lvl="1"/>
            <a:r>
              <a:rPr lang="en-US" sz="2400" dirty="0" smtClean="0"/>
              <a:t>Patching applications and OS without interrupting service</a:t>
            </a:r>
          </a:p>
          <a:p>
            <a:pPr lvl="1"/>
            <a:r>
              <a:rPr lang="en-US" sz="2400" dirty="0" smtClean="0"/>
              <a:t>Product built ground-up to support “Active-on” (across storage, networking, and Hyper-V)</a:t>
            </a:r>
          </a:p>
          <a:p>
            <a:pPr lvl="1"/>
            <a:endParaRPr lang="en-US" sz="2400" dirty="0"/>
          </a:p>
          <a:p>
            <a:r>
              <a:rPr lang="en-US" sz="2800" dirty="0" smtClean="0"/>
              <a:t>Supporting Features</a:t>
            </a:r>
          </a:p>
          <a:p>
            <a:pPr lvl="1"/>
            <a:r>
              <a:rPr lang="en-US" sz="2400" dirty="0"/>
              <a:t>SMB Transparent </a:t>
            </a:r>
            <a:r>
              <a:rPr lang="en-US" sz="2400" dirty="0" smtClean="0"/>
              <a:t>failover</a:t>
            </a:r>
          </a:p>
          <a:p>
            <a:pPr lvl="1"/>
            <a:r>
              <a:rPr lang="en-US" sz="2400" dirty="0" smtClean="0"/>
              <a:t>Clustered Share Volume v2</a:t>
            </a:r>
            <a:endParaRPr lang="en-US" sz="2400" dirty="0"/>
          </a:p>
          <a:p>
            <a:pPr lvl="1"/>
            <a:r>
              <a:rPr lang="en-US" sz="2400" dirty="0" smtClean="0"/>
              <a:t>Cluster aware updating</a:t>
            </a:r>
          </a:p>
          <a:p>
            <a:pPr lvl="1"/>
            <a:r>
              <a:rPr lang="en-US" sz="2400" dirty="0" smtClean="0"/>
              <a:t>SMB </a:t>
            </a:r>
            <a:r>
              <a:rPr lang="en-US" sz="2400" dirty="0"/>
              <a:t>Multichannel</a:t>
            </a:r>
          </a:p>
          <a:p>
            <a:pPr lvl="1"/>
            <a:r>
              <a:rPr lang="en-US" sz="2400" dirty="0"/>
              <a:t>Continuous availability with SMB, </a:t>
            </a:r>
            <a:r>
              <a:rPr lang="en-US" sz="2400" dirty="0" err="1"/>
              <a:t>iSCSI</a:t>
            </a:r>
            <a:r>
              <a:rPr lang="en-US" sz="2400" dirty="0"/>
              <a:t> and </a:t>
            </a:r>
            <a:r>
              <a:rPr lang="en-US" sz="2400" dirty="0" smtClean="0"/>
              <a:t>NFS</a:t>
            </a:r>
            <a:endParaRPr lang="en-US" sz="2400" dirty="0"/>
          </a:p>
          <a:p>
            <a:endParaRPr lang="en-US" sz="2800" dirty="0"/>
          </a:p>
        </p:txBody>
      </p:sp>
    </p:spTree>
    <p:extLst>
      <p:ext uri="{BB962C8B-B14F-4D97-AF65-F5344CB8AC3E}">
        <p14:creationId xmlns:p14="http://schemas.microsoft.com/office/powerpoint/2010/main" val="16575583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7"/>
          <p:cNvSpPr>
            <a:spLocks noChangeArrowheads="1"/>
          </p:cNvSpPr>
          <p:nvPr/>
        </p:nvSpPr>
        <p:spPr bwMode="auto">
          <a:xfrm>
            <a:off x="6551612" y="914400"/>
            <a:ext cx="5646780" cy="5943600"/>
          </a:xfrm>
          <a:prstGeom prst="rect">
            <a:avLst/>
          </a:prstGeom>
          <a:solidFill>
            <a:schemeClr val="accent1"/>
          </a:solidFill>
          <a:ln>
            <a:noFill/>
          </a:ln>
          <a:extLst/>
        </p:spPr>
        <p:txBody>
          <a:bodyPr wrap="none" lIns="76179" tIns="38089" rIns="76179" bIns="38089" anchor="ctr"/>
          <a:lstStyle/>
          <a:p>
            <a:endParaRPr lang="en-US" sz="2000" dirty="0"/>
          </a:p>
        </p:txBody>
      </p:sp>
      <p:sp>
        <p:nvSpPr>
          <p:cNvPr id="5" name="Title 4"/>
          <p:cNvSpPr>
            <a:spLocks noGrp="1"/>
          </p:cNvSpPr>
          <p:nvPr>
            <p:ph type="title"/>
          </p:nvPr>
        </p:nvSpPr>
        <p:spPr/>
        <p:txBody>
          <a:bodyPr/>
          <a:lstStyle/>
          <a:p>
            <a:r>
              <a:rPr lang="en-US" dirty="0" smtClean="0"/>
              <a:t>SMB Transparent Failover</a:t>
            </a:r>
            <a:endParaRPr lang="en-US" dirty="0"/>
          </a:p>
        </p:txBody>
      </p:sp>
      <p:sp>
        <p:nvSpPr>
          <p:cNvPr id="2" name="Content Placeholder 1"/>
          <p:cNvSpPr>
            <a:spLocks noGrp="1"/>
          </p:cNvSpPr>
          <p:nvPr>
            <p:ph idx="1"/>
          </p:nvPr>
        </p:nvSpPr>
        <p:spPr>
          <a:xfrm>
            <a:off x="6557312" y="990601"/>
            <a:ext cx="5641079" cy="5867400"/>
          </a:xfrm>
        </p:spPr>
        <p:txBody>
          <a:bodyPr/>
          <a:lstStyle/>
          <a:p>
            <a:pPr marL="365760" indent="-274320">
              <a:spcBef>
                <a:spcPts val="800"/>
              </a:spcBef>
            </a:pPr>
            <a:r>
              <a:rPr lang="en-US" sz="2400" dirty="0" smtClean="0"/>
              <a:t>Failover transparent to server apps</a:t>
            </a:r>
          </a:p>
          <a:p>
            <a:pPr marL="768985" lvl="2" indent="-274320">
              <a:spcBef>
                <a:spcPts val="800"/>
              </a:spcBef>
            </a:pPr>
            <a:r>
              <a:rPr lang="en-US" sz="2000" dirty="0" smtClean="0"/>
              <a:t>Zero downtime</a:t>
            </a:r>
          </a:p>
          <a:p>
            <a:pPr marL="768985" lvl="2" indent="-274320">
              <a:spcBef>
                <a:spcPts val="800"/>
              </a:spcBef>
            </a:pPr>
            <a:r>
              <a:rPr lang="en-US" sz="2000" dirty="0" smtClean="0"/>
              <a:t>Small IO delay during failover</a:t>
            </a:r>
          </a:p>
          <a:p>
            <a:pPr marL="365760" indent="-274320">
              <a:spcBef>
                <a:spcPts val="800"/>
              </a:spcBef>
            </a:pPr>
            <a:r>
              <a:rPr lang="en-US" sz="2400" dirty="0" smtClean="0"/>
              <a:t>Supports</a:t>
            </a:r>
          </a:p>
          <a:p>
            <a:pPr marL="768985" lvl="2" indent="-274320">
              <a:spcBef>
                <a:spcPts val="800"/>
              </a:spcBef>
            </a:pPr>
            <a:r>
              <a:rPr lang="en-US" sz="2000" dirty="0" smtClean="0"/>
              <a:t>Planned moves</a:t>
            </a:r>
          </a:p>
          <a:p>
            <a:pPr marL="768985" lvl="2" indent="-274320">
              <a:spcBef>
                <a:spcPts val="800"/>
              </a:spcBef>
            </a:pPr>
            <a:r>
              <a:rPr lang="en-US" sz="2000" dirty="0" smtClean="0"/>
              <a:t>Load balancing</a:t>
            </a:r>
          </a:p>
          <a:p>
            <a:pPr marL="768985" lvl="2" indent="-274320">
              <a:spcBef>
                <a:spcPts val="800"/>
              </a:spcBef>
            </a:pPr>
            <a:r>
              <a:rPr lang="en-US" sz="2000" dirty="0" smtClean="0"/>
              <a:t>OS restart</a:t>
            </a:r>
          </a:p>
          <a:p>
            <a:pPr marL="768985" lvl="2" indent="-274320">
              <a:spcBef>
                <a:spcPts val="800"/>
              </a:spcBef>
            </a:pPr>
            <a:r>
              <a:rPr lang="en-US" sz="2000" dirty="0" smtClean="0"/>
              <a:t>Unplanned failures</a:t>
            </a:r>
          </a:p>
          <a:p>
            <a:pPr marL="768985" lvl="2" indent="-274320">
              <a:spcBef>
                <a:spcPts val="800"/>
              </a:spcBef>
            </a:pPr>
            <a:r>
              <a:rPr lang="en-US" sz="2000" dirty="0" smtClean="0"/>
              <a:t>Client redirection (Scale-Out only)</a:t>
            </a:r>
          </a:p>
          <a:p>
            <a:pPr marL="365760" indent="-274320">
              <a:spcBef>
                <a:spcPts val="800"/>
              </a:spcBef>
            </a:pPr>
            <a:r>
              <a:rPr lang="en-US" sz="2400" dirty="0" smtClean="0"/>
              <a:t>Supports both file and directory operations</a:t>
            </a:r>
          </a:p>
          <a:p>
            <a:pPr marL="365760" indent="-274320">
              <a:spcBef>
                <a:spcPts val="800"/>
              </a:spcBef>
            </a:pPr>
            <a:r>
              <a:rPr lang="en-US" sz="2400" dirty="0" smtClean="0"/>
              <a:t>Requires:</a:t>
            </a:r>
          </a:p>
          <a:p>
            <a:pPr marL="768985" lvl="2" indent="-274320">
              <a:spcBef>
                <a:spcPts val="800"/>
              </a:spcBef>
            </a:pPr>
            <a:r>
              <a:rPr lang="en-US" sz="2000" dirty="0" smtClean="0"/>
              <a:t>Windows Server “8” Failover Clusters</a:t>
            </a:r>
          </a:p>
          <a:p>
            <a:pPr marL="768985" lvl="2" indent="-274320">
              <a:spcBef>
                <a:spcPts val="800"/>
              </a:spcBef>
            </a:pPr>
            <a:r>
              <a:rPr lang="en-US" sz="2000" dirty="0" smtClean="0"/>
              <a:t>Both server running application and file server cluster must be Windows Server “8”</a:t>
            </a:r>
            <a:endParaRPr lang="en-US" sz="2000" dirty="0"/>
          </a:p>
        </p:txBody>
      </p:sp>
      <p:grpSp>
        <p:nvGrpSpPr>
          <p:cNvPr id="3" name="Group 2"/>
          <p:cNvGrpSpPr/>
          <p:nvPr/>
        </p:nvGrpSpPr>
        <p:grpSpPr>
          <a:xfrm>
            <a:off x="913340" y="1384123"/>
            <a:ext cx="5028672" cy="4788077"/>
            <a:chOff x="7009589" y="1349873"/>
            <a:chExt cx="5028672" cy="4788077"/>
          </a:xfrm>
        </p:grpSpPr>
        <p:sp>
          <p:nvSpPr>
            <p:cNvPr id="31" name="Rounded Rectangle 30"/>
            <p:cNvSpPr/>
            <p:nvPr/>
          </p:nvSpPr>
          <p:spPr>
            <a:xfrm>
              <a:off x="7035198" y="4823499"/>
              <a:ext cx="4544186" cy="1314451"/>
            </a:xfrm>
            <a:prstGeom prst="roundRect">
              <a:avLst/>
            </a:prstGeom>
            <a:solidFill>
              <a:schemeClr val="accent1"/>
            </a:solidFill>
          </p:spPr>
          <p:style>
            <a:lnRef idx="1">
              <a:schemeClr val="accent2"/>
            </a:lnRef>
            <a:fillRef idx="3">
              <a:schemeClr val="accent2"/>
            </a:fillRef>
            <a:effectRef idx="2">
              <a:schemeClr val="accent2"/>
            </a:effectRef>
            <a:fontRef idx="minor">
              <a:schemeClr val="lt1"/>
            </a:fontRef>
          </p:style>
          <p:txBody>
            <a:bodyPr lIns="91559" tIns="45779" rIns="91559" bIns="45779" rtlCol="0" anchor="b"/>
            <a:lstStyle/>
            <a:p>
              <a:pPr algn="ctr"/>
              <a:r>
                <a:rPr lang="en-US" sz="1600" b="1" dirty="0" smtClean="0"/>
                <a:t>File Server Cluster</a:t>
              </a:r>
              <a:endParaRPr lang="en-US" sz="1600" b="1" dirty="0"/>
            </a:p>
          </p:txBody>
        </p:sp>
        <p:sp>
          <p:nvSpPr>
            <p:cNvPr id="7" name="Curved Down Arrow 6"/>
            <p:cNvSpPr/>
            <p:nvPr/>
          </p:nvSpPr>
          <p:spPr bwMode="auto">
            <a:xfrm flipV="1">
              <a:off x="7975746" y="4451500"/>
              <a:ext cx="2596909" cy="301701"/>
            </a:xfrm>
            <a:prstGeom prst="curvedDownArrow">
              <a:avLst/>
            </a:prstGeom>
            <a:solidFill>
              <a:srgbClr val="FFFF0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sz="2000" b="1" dirty="0">
                <a:gradFill>
                  <a:gsLst>
                    <a:gs pos="0">
                      <a:srgbClr val="FFFFFF"/>
                    </a:gs>
                    <a:gs pos="100000">
                      <a:srgbClr val="FFFFFF"/>
                    </a:gs>
                  </a:gsLst>
                  <a:lin ang="5400000" scaled="0"/>
                </a:gradFill>
              </a:endParaRPr>
            </a:p>
          </p:txBody>
        </p:sp>
        <p:sp>
          <p:nvSpPr>
            <p:cNvPr id="10" name="Rectangle 9"/>
            <p:cNvSpPr/>
            <p:nvPr/>
          </p:nvSpPr>
          <p:spPr>
            <a:xfrm>
              <a:off x="8468251" y="2960591"/>
              <a:ext cx="1665026" cy="468411"/>
            </a:xfrm>
            <a:prstGeom prst="rect">
              <a:avLst/>
            </a:prstGeom>
          </p:spPr>
          <p:style>
            <a:lnRef idx="1">
              <a:schemeClr val="accent5"/>
            </a:lnRef>
            <a:fillRef idx="3">
              <a:schemeClr val="accent5"/>
            </a:fillRef>
            <a:effectRef idx="2">
              <a:schemeClr val="accent5"/>
            </a:effectRef>
            <a:fontRef idx="minor">
              <a:schemeClr val="lt1"/>
            </a:fontRef>
          </p:style>
          <p:txBody>
            <a:bodyPr lIns="91559" tIns="45779" rIns="91559" bIns="45779" rtlCol="0" anchor="ctr"/>
            <a:lstStyle/>
            <a:p>
              <a:pPr algn="ctr"/>
              <a:r>
                <a:rPr lang="en-US" sz="1400" b="1" dirty="0" smtClean="0"/>
                <a:t>SQL Server</a:t>
              </a:r>
              <a:endParaRPr lang="en-US" sz="1400" b="1" dirty="0"/>
            </a:p>
          </p:txBody>
        </p:sp>
        <p:sp>
          <p:nvSpPr>
            <p:cNvPr id="15" name="TextBox 14"/>
            <p:cNvSpPr txBox="1"/>
            <p:nvPr/>
          </p:nvSpPr>
          <p:spPr>
            <a:xfrm>
              <a:off x="7534708" y="1762542"/>
              <a:ext cx="4503552" cy="492443"/>
            </a:xfrm>
            <a:prstGeom prst="rect">
              <a:avLst/>
            </a:prstGeom>
            <a:noFill/>
          </p:spPr>
          <p:txBody>
            <a:bodyPr wrap="square" lIns="0" tIns="0" rIns="0" bIns="0" rtlCol="0">
              <a:spAutoFit/>
            </a:bodyPr>
            <a:lstStyle/>
            <a:p>
              <a:r>
                <a:rPr lang="en-US" sz="1600" b="1" dirty="0">
                  <a:gradFill>
                    <a:gsLst>
                      <a:gs pos="0">
                        <a:schemeClr val="tx1"/>
                      </a:gs>
                      <a:gs pos="86000">
                        <a:schemeClr val="tx1"/>
                      </a:gs>
                    </a:gsLst>
                    <a:lin ang="5400000" scaled="0"/>
                  </a:gradFill>
                </a:rPr>
                <a:t>Failover share </a:t>
              </a:r>
              <a:r>
                <a:rPr lang="en-US" sz="1600" b="1" dirty="0" smtClean="0">
                  <a:gradFill>
                    <a:gsLst>
                      <a:gs pos="0">
                        <a:schemeClr val="tx1"/>
                      </a:gs>
                      <a:gs pos="86000">
                        <a:schemeClr val="tx1"/>
                      </a:gs>
                    </a:gsLst>
                    <a:lin ang="5400000" scaled="0"/>
                  </a:gradFill>
                </a:rPr>
                <a:t>- connections </a:t>
              </a:r>
              <a:r>
                <a:rPr lang="en-US" sz="1600" b="1" dirty="0">
                  <a:gradFill>
                    <a:gsLst>
                      <a:gs pos="0">
                        <a:schemeClr val="tx1"/>
                      </a:gs>
                      <a:gs pos="86000">
                        <a:schemeClr val="tx1"/>
                      </a:gs>
                    </a:gsLst>
                    <a:lin ang="5400000" scaled="0"/>
                  </a:gradFill>
                </a:rPr>
                <a:t>and handles </a:t>
              </a:r>
              <a:r>
                <a:rPr lang="en-US" sz="1600" b="1" dirty="0" smtClean="0">
                  <a:gradFill>
                    <a:gsLst>
                      <a:gs pos="0">
                        <a:schemeClr val="tx1"/>
                      </a:gs>
                      <a:gs pos="86000">
                        <a:schemeClr val="tx1"/>
                      </a:gs>
                    </a:gsLst>
                    <a:lin ang="5400000" scaled="0"/>
                  </a:gradFill>
                </a:rPr>
                <a:t>lost,</a:t>
              </a:r>
              <a:endParaRPr lang="en-US" sz="1600" b="1" dirty="0">
                <a:gradFill>
                  <a:gsLst>
                    <a:gs pos="0">
                      <a:schemeClr val="tx1"/>
                    </a:gs>
                    <a:gs pos="86000">
                      <a:schemeClr val="tx1"/>
                    </a:gs>
                  </a:gsLst>
                  <a:lin ang="5400000" scaled="0"/>
                </a:gradFill>
              </a:endParaRPr>
            </a:p>
            <a:p>
              <a:r>
                <a:rPr lang="en-US" sz="1600" b="1" dirty="0">
                  <a:gradFill>
                    <a:gsLst>
                      <a:gs pos="0">
                        <a:schemeClr val="tx1"/>
                      </a:gs>
                      <a:gs pos="86000">
                        <a:schemeClr val="tx1"/>
                      </a:gs>
                    </a:gsLst>
                    <a:lin ang="5400000" scaled="0"/>
                  </a:gradFill>
                </a:rPr>
                <a:t>t</a:t>
              </a:r>
              <a:r>
                <a:rPr lang="en-US" sz="1600" b="1" dirty="0" smtClean="0">
                  <a:gradFill>
                    <a:gsLst>
                      <a:gs pos="0">
                        <a:schemeClr val="tx1"/>
                      </a:gs>
                      <a:gs pos="86000">
                        <a:schemeClr val="tx1"/>
                      </a:gs>
                    </a:gsLst>
                    <a:lin ang="5400000" scaled="0"/>
                  </a:gradFill>
                </a:rPr>
                <a:t>emporary </a:t>
              </a:r>
              <a:r>
                <a:rPr lang="en-US" sz="1600" b="1" dirty="0">
                  <a:gradFill>
                    <a:gsLst>
                      <a:gs pos="0">
                        <a:schemeClr val="tx1"/>
                      </a:gs>
                      <a:gs pos="86000">
                        <a:schemeClr val="tx1"/>
                      </a:gs>
                    </a:gsLst>
                    <a:lin ang="5400000" scaled="0"/>
                  </a:gradFill>
                </a:rPr>
                <a:t>s</a:t>
              </a:r>
              <a:r>
                <a:rPr lang="en-US" sz="1600" b="1" dirty="0" smtClean="0">
                  <a:gradFill>
                    <a:gsLst>
                      <a:gs pos="0">
                        <a:schemeClr val="tx1"/>
                      </a:gs>
                      <a:gs pos="86000">
                        <a:schemeClr val="tx1"/>
                      </a:gs>
                    </a:gsLst>
                    <a:lin ang="5400000" scaled="0"/>
                  </a:gradFill>
                </a:rPr>
                <a:t>tall </a:t>
              </a:r>
              <a:r>
                <a:rPr lang="en-US" sz="1600" b="1" dirty="0">
                  <a:gradFill>
                    <a:gsLst>
                      <a:gs pos="0">
                        <a:schemeClr val="tx1"/>
                      </a:gs>
                      <a:gs pos="86000">
                        <a:schemeClr val="tx1"/>
                      </a:gs>
                    </a:gsLst>
                    <a:lin ang="5400000" scaled="0"/>
                  </a:gradFill>
                </a:rPr>
                <a:t>of IO</a:t>
              </a:r>
            </a:p>
          </p:txBody>
        </p:sp>
        <p:sp>
          <p:nvSpPr>
            <p:cNvPr id="17" name="Oval 16"/>
            <p:cNvSpPr/>
            <p:nvPr/>
          </p:nvSpPr>
          <p:spPr bwMode="auto">
            <a:xfrm>
              <a:off x="9076981" y="4453642"/>
              <a:ext cx="406294" cy="299559"/>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2</a:t>
              </a:r>
            </a:p>
          </p:txBody>
        </p:sp>
        <p:sp>
          <p:nvSpPr>
            <p:cNvPr id="21" name="Oval 20"/>
            <p:cNvSpPr/>
            <p:nvPr/>
          </p:nvSpPr>
          <p:spPr bwMode="auto">
            <a:xfrm>
              <a:off x="7009589" y="1828206"/>
              <a:ext cx="406294" cy="299559"/>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2</a:t>
              </a:r>
            </a:p>
          </p:txBody>
        </p:sp>
        <p:sp>
          <p:nvSpPr>
            <p:cNvPr id="22" name="TextBox 21"/>
            <p:cNvSpPr txBox="1"/>
            <p:nvPr/>
          </p:nvSpPr>
          <p:spPr>
            <a:xfrm>
              <a:off x="7534707" y="1391927"/>
              <a:ext cx="4503554" cy="246221"/>
            </a:xfrm>
            <a:prstGeom prst="rect">
              <a:avLst/>
            </a:prstGeom>
            <a:noFill/>
          </p:spPr>
          <p:txBody>
            <a:bodyPr wrap="square" lIns="0" tIns="0" rIns="0" bIns="0" rtlCol="0">
              <a:spAutoFit/>
            </a:bodyPr>
            <a:lstStyle/>
            <a:p>
              <a:r>
                <a:rPr lang="en-US" sz="1600" b="1" dirty="0">
                  <a:gradFill>
                    <a:gsLst>
                      <a:gs pos="0">
                        <a:schemeClr val="tx1"/>
                      </a:gs>
                      <a:gs pos="86000">
                        <a:schemeClr val="tx1"/>
                      </a:gs>
                    </a:gsLst>
                    <a:lin ang="5400000" scaled="0"/>
                  </a:gradFill>
                </a:rPr>
                <a:t>Normal operation</a:t>
              </a:r>
            </a:p>
          </p:txBody>
        </p:sp>
        <p:sp>
          <p:nvSpPr>
            <p:cNvPr id="23" name="Oval 22"/>
            <p:cNvSpPr/>
            <p:nvPr/>
          </p:nvSpPr>
          <p:spPr bwMode="auto">
            <a:xfrm>
              <a:off x="7011652" y="1349873"/>
              <a:ext cx="406294" cy="299559"/>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1</a:t>
              </a:r>
            </a:p>
          </p:txBody>
        </p:sp>
        <p:sp>
          <p:nvSpPr>
            <p:cNvPr id="24" name="TextBox 23"/>
            <p:cNvSpPr txBox="1"/>
            <p:nvPr/>
          </p:nvSpPr>
          <p:spPr>
            <a:xfrm>
              <a:off x="7534708" y="2266683"/>
              <a:ext cx="4503552" cy="492443"/>
            </a:xfrm>
            <a:prstGeom prst="rect">
              <a:avLst/>
            </a:prstGeom>
            <a:noFill/>
          </p:spPr>
          <p:txBody>
            <a:bodyPr wrap="square" lIns="0" tIns="0" rIns="0" bIns="0" rtlCol="0">
              <a:spAutoFit/>
            </a:bodyPr>
            <a:lstStyle/>
            <a:p>
              <a:r>
                <a:rPr lang="en-US" sz="1600" b="1" dirty="0">
                  <a:gradFill>
                    <a:gsLst>
                      <a:gs pos="0">
                        <a:schemeClr val="tx1"/>
                      </a:gs>
                      <a:gs pos="86000">
                        <a:schemeClr val="tx1"/>
                      </a:gs>
                    </a:gsLst>
                    <a:lin ang="5400000" scaled="0"/>
                  </a:gradFill>
                </a:rPr>
                <a:t>Connections and handles auto-recovered</a:t>
              </a:r>
            </a:p>
            <a:p>
              <a:r>
                <a:rPr lang="en-US" sz="1600" b="1" dirty="0">
                  <a:gradFill>
                    <a:gsLst>
                      <a:gs pos="0">
                        <a:schemeClr val="tx1"/>
                      </a:gs>
                      <a:gs pos="86000">
                        <a:schemeClr val="tx1"/>
                      </a:gs>
                    </a:gsLst>
                    <a:lin ang="5400000" scaled="0"/>
                  </a:gradFill>
                </a:rPr>
                <a:t>Application IO </a:t>
              </a:r>
              <a:r>
                <a:rPr lang="en-US" sz="1600" b="1" dirty="0" smtClean="0">
                  <a:gradFill>
                    <a:gsLst>
                      <a:gs pos="0">
                        <a:schemeClr val="tx1"/>
                      </a:gs>
                      <a:gs pos="86000">
                        <a:schemeClr val="tx1"/>
                      </a:gs>
                    </a:gsLst>
                    <a:lin ang="5400000" scaled="0"/>
                  </a:gradFill>
                </a:rPr>
                <a:t>continues with no errors</a:t>
              </a:r>
              <a:endParaRPr lang="en-US" sz="1600" b="1" dirty="0">
                <a:gradFill>
                  <a:gsLst>
                    <a:gs pos="0">
                      <a:schemeClr val="tx1"/>
                    </a:gs>
                    <a:gs pos="86000">
                      <a:schemeClr val="tx1"/>
                    </a:gs>
                  </a:gsLst>
                  <a:lin ang="5400000" scaled="0"/>
                </a:gradFill>
              </a:endParaRPr>
            </a:p>
          </p:txBody>
        </p:sp>
        <p:sp>
          <p:nvSpPr>
            <p:cNvPr id="25" name="Oval 24"/>
            <p:cNvSpPr/>
            <p:nvPr/>
          </p:nvSpPr>
          <p:spPr bwMode="auto">
            <a:xfrm>
              <a:off x="7009589" y="2342607"/>
              <a:ext cx="406294" cy="299559"/>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3</a:t>
              </a:r>
            </a:p>
          </p:txBody>
        </p:sp>
        <p:cxnSp>
          <p:nvCxnSpPr>
            <p:cNvPr id="33" name="Straight Arrow Connector 32"/>
            <p:cNvCxnSpPr/>
            <p:nvPr/>
          </p:nvCxnSpPr>
          <p:spPr>
            <a:xfrm>
              <a:off x="9300764" y="3429002"/>
              <a:ext cx="1214155" cy="7222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flipH="1">
              <a:off x="8017457" y="3429002"/>
              <a:ext cx="1283307" cy="7222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5" name="Oval 34"/>
            <p:cNvSpPr/>
            <p:nvPr/>
          </p:nvSpPr>
          <p:spPr bwMode="auto">
            <a:xfrm>
              <a:off x="8469132" y="3633718"/>
              <a:ext cx="406294" cy="299559"/>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1</a:t>
              </a:r>
            </a:p>
          </p:txBody>
        </p:sp>
        <p:sp>
          <p:nvSpPr>
            <p:cNvPr id="36" name="Oval 35"/>
            <p:cNvSpPr/>
            <p:nvPr/>
          </p:nvSpPr>
          <p:spPr bwMode="auto">
            <a:xfrm>
              <a:off x="9691441" y="3633718"/>
              <a:ext cx="406294" cy="299559"/>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3</a:t>
              </a:r>
            </a:p>
          </p:txBody>
        </p:sp>
        <p:sp>
          <p:nvSpPr>
            <p:cNvPr id="37" name="Rectangle 36"/>
            <p:cNvSpPr/>
            <p:nvPr/>
          </p:nvSpPr>
          <p:spPr>
            <a:xfrm>
              <a:off x="7353246" y="5037086"/>
              <a:ext cx="1828324" cy="700815"/>
            </a:xfrm>
            <a:prstGeom prst="rect">
              <a:avLst/>
            </a:prstGeom>
          </p:spPr>
          <p:style>
            <a:lnRef idx="1">
              <a:schemeClr val="accent5"/>
            </a:lnRef>
            <a:fillRef idx="3">
              <a:schemeClr val="accent5"/>
            </a:fillRef>
            <a:effectRef idx="2">
              <a:schemeClr val="accent5"/>
            </a:effectRef>
            <a:fontRef idx="minor">
              <a:schemeClr val="lt1"/>
            </a:fontRef>
          </p:style>
          <p:txBody>
            <a:bodyPr lIns="91559" tIns="45779" rIns="91559" bIns="45779" rtlCol="0" anchor="ctr"/>
            <a:lstStyle/>
            <a:p>
              <a:pPr algn="ctr"/>
              <a:r>
                <a:rPr lang="en-US" sz="1400" b="1" dirty="0"/>
                <a:t>File Server Node A</a:t>
              </a:r>
            </a:p>
          </p:txBody>
        </p:sp>
        <p:sp>
          <p:nvSpPr>
            <p:cNvPr id="38" name="Rectangle 37"/>
            <p:cNvSpPr/>
            <p:nvPr/>
          </p:nvSpPr>
          <p:spPr>
            <a:xfrm>
              <a:off x="9423519" y="5052099"/>
              <a:ext cx="1842333" cy="685800"/>
            </a:xfrm>
            <a:prstGeom prst="rect">
              <a:avLst/>
            </a:prstGeom>
          </p:spPr>
          <p:style>
            <a:lnRef idx="1">
              <a:schemeClr val="accent5"/>
            </a:lnRef>
            <a:fillRef idx="3">
              <a:schemeClr val="accent5"/>
            </a:fillRef>
            <a:effectRef idx="2">
              <a:schemeClr val="accent5"/>
            </a:effectRef>
            <a:fontRef idx="minor">
              <a:schemeClr val="lt1"/>
            </a:fontRef>
          </p:style>
          <p:txBody>
            <a:bodyPr lIns="91559" tIns="45779" rIns="91559" bIns="45779" rtlCol="0" anchor="ctr"/>
            <a:lstStyle/>
            <a:p>
              <a:pPr algn="ctr"/>
              <a:r>
                <a:rPr lang="en-US" sz="1400" b="1" dirty="0"/>
                <a:t>File Server Node B</a:t>
              </a:r>
            </a:p>
          </p:txBody>
        </p:sp>
        <p:sp>
          <p:nvSpPr>
            <p:cNvPr id="39" name="TextBox 38"/>
            <p:cNvSpPr txBox="1"/>
            <p:nvPr/>
          </p:nvSpPr>
          <p:spPr>
            <a:xfrm>
              <a:off x="7178531" y="4151246"/>
              <a:ext cx="1677852" cy="349849"/>
            </a:xfrm>
            <a:prstGeom prst="rect">
              <a:avLst/>
            </a:prstGeom>
            <a:noFill/>
          </p:spPr>
          <p:txBody>
            <a:bodyPr wrap="square" lIns="91559" tIns="45779" rIns="91559" bIns="45779" rtlCol="0">
              <a:spAutoFit/>
            </a:bodyPr>
            <a:lstStyle/>
            <a:p>
              <a:pPr algn="ctr"/>
              <a:r>
                <a:rPr lang="en-US" sz="1600" b="1" dirty="0"/>
                <a:t>\\fs1\share</a:t>
              </a:r>
            </a:p>
          </p:txBody>
        </p:sp>
        <p:sp>
          <p:nvSpPr>
            <p:cNvPr id="40" name="TextBox 39"/>
            <p:cNvSpPr txBox="1"/>
            <p:nvPr/>
          </p:nvSpPr>
          <p:spPr>
            <a:xfrm>
              <a:off x="9675993" y="4151246"/>
              <a:ext cx="1677852" cy="349849"/>
            </a:xfrm>
            <a:prstGeom prst="rect">
              <a:avLst/>
            </a:prstGeom>
            <a:noFill/>
          </p:spPr>
          <p:txBody>
            <a:bodyPr wrap="square" lIns="91559" tIns="45779" rIns="91559" bIns="45779" rtlCol="0">
              <a:spAutoFit/>
            </a:bodyPr>
            <a:lstStyle/>
            <a:p>
              <a:pPr algn="ctr"/>
              <a:r>
                <a:rPr lang="en-US" sz="1600" b="1" dirty="0"/>
                <a:t>\\fs1\share</a:t>
              </a:r>
            </a:p>
          </p:txBody>
        </p:sp>
      </p:grpSp>
      <p:sp>
        <p:nvSpPr>
          <p:cNvPr id="27" name="Rectangle 26"/>
          <p:cNvSpPr/>
          <p:nvPr>
            <p:custDataLst>
              <p:tags r:id="rId1"/>
            </p:custDataLst>
          </p:nvPr>
        </p:nvSpPr>
        <p:spPr bwMode="auto">
          <a:xfrm>
            <a:off x="10360025" y="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sz="2200" dirty="0" smtClean="0">
                <a:solidFill>
                  <a:schemeClr val="tx1">
                    <a:alpha val="99000"/>
                  </a:schemeClr>
                </a:solidFill>
                <a:latin typeface="Segoe UI" pitchFamily="34" charset="0"/>
                <a:ea typeface="Segoe UI" pitchFamily="34" charset="0"/>
                <a:cs typeface="Segoe UI" pitchFamily="34" charset="0"/>
              </a:rPr>
              <a:t>Active ON</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10360025" y="15240"/>
            <a:ext cx="457200" cy="457200"/>
          </a:xfrm>
          <a:prstGeom prst="rect">
            <a:avLst/>
          </a:prstGeom>
        </p:spPr>
      </p:pic>
    </p:spTree>
    <p:extLst>
      <p:ext uri="{BB962C8B-B14F-4D97-AF65-F5344CB8AC3E}">
        <p14:creationId xmlns:p14="http://schemas.microsoft.com/office/powerpoint/2010/main" val="180990336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7"/>
          <p:cNvSpPr>
            <a:spLocks noChangeArrowheads="1"/>
          </p:cNvSpPr>
          <p:nvPr/>
        </p:nvSpPr>
        <p:spPr bwMode="auto">
          <a:xfrm>
            <a:off x="7542212" y="1620536"/>
            <a:ext cx="4646613" cy="5237464"/>
          </a:xfrm>
          <a:prstGeom prst="rect">
            <a:avLst/>
          </a:prstGeom>
          <a:solidFill>
            <a:schemeClr val="accent1"/>
          </a:solidFill>
          <a:ln>
            <a:noFill/>
          </a:ln>
          <a:extLst/>
        </p:spPr>
        <p:txBody>
          <a:bodyPr wrap="none" lIns="76179" tIns="38089" rIns="76179" bIns="38089" anchor="ctr"/>
          <a:lstStyle/>
          <a:p>
            <a:endParaRPr lang="en-US" dirty="0"/>
          </a:p>
        </p:txBody>
      </p:sp>
      <p:sp>
        <p:nvSpPr>
          <p:cNvPr id="3" name="Title 2"/>
          <p:cNvSpPr>
            <a:spLocks noGrp="1"/>
          </p:cNvSpPr>
          <p:nvPr>
            <p:ph type="title"/>
          </p:nvPr>
        </p:nvSpPr>
        <p:spPr/>
        <p:txBody>
          <a:bodyPr/>
          <a:lstStyle/>
          <a:p>
            <a:r>
              <a:rPr lang="en-US" dirty="0" smtClean="0"/>
              <a:t>Cluster-Aware Updating</a:t>
            </a:r>
            <a:br>
              <a:rPr lang="en-US" dirty="0" smtClean="0"/>
            </a:br>
            <a:endParaRPr lang="en-US" dirty="0"/>
          </a:p>
        </p:txBody>
      </p:sp>
      <p:sp>
        <p:nvSpPr>
          <p:cNvPr id="4" name="Content Placeholder 3"/>
          <p:cNvSpPr>
            <a:spLocks noGrp="1"/>
          </p:cNvSpPr>
          <p:nvPr>
            <p:ph idx="1"/>
          </p:nvPr>
        </p:nvSpPr>
        <p:spPr>
          <a:xfrm>
            <a:off x="7542212" y="1841746"/>
            <a:ext cx="4494214" cy="4659737"/>
          </a:xfrm>
        </p:spPr>
        <p:txBody>
          <a:bodyPr/>
          <a:lstStyle/>
          <a:p>
            <a:pPr marL="365760" indent="-274320">
              <a:spcBef>
                <a:spcPts val="800"/>
              </a:spcBef>
            </a:pPr>
            <a:r>
              <a:rPr lang="en-US" sz="2400" dirty="0" smtClean="0"/>
              <a:t>Simple orchestration of cluster node updates</a:t>
            </a:r>
          </a:p>
          <a:p>
            <a:pPr marL="365760" indent="-274320">
              <a:spcBef>
                <a:spcPts val="800"/>
              </a:spcBef>
            </a:pPr>
            <a:r>
              <a:rPr lang="en-US" sz="2400" dirty="0" smtClean="0"/>
              <a:t>Determines updates needed, moves workloads off nodes for updates</a:t>
            </a:r>
          </a:p>
          <a:p>
            <a:pPr marL="768985" lvl="2" indent="-274320">
              <a:spcBef>
                <a:spcPts val="800"/>
              </a:spcBef>
            </a:pPr>
            <a:r>
              <a:rPr lang="en-US" sz="2000" dirty="0" smtClean="0"/>
              <a:t>Uses Windows Update Agent</a:t>
            </a:r>
          </a:p>
          <a:p>
            <a:pPr marL="768985" lvl="2" indent="-274320">
              <a:spcBef>
                <a:spcPts val="800"/>
              </a:spcBef>
            </a:pPr>
            <a:r>
              <a:rPr lang="en-US" sz="2000" dirty="0" smtClean="0"/>
              <a:t>Identifies node with least load</a:t>
            </a:r>
          </a:p>
          <a:p>
            <a:pPr marL="768985" lvl="2" indent="-274320">
              <a:spcBef>
                <a:spcPts val="800"/>
              </a:spcBef>
            </a:pPr>
            <a:r>
              <a:rPr lang="en-US" sz="2000" dirty="0" smtClean="0"/>
              <a:t>Puts node in maintenance mode</a:t>
            </a:r>
          </a:p>
          <a:p>
            <a:pPr marL="768985" lvl="2" indent="-274320">
              <a:spcBef>
                <a:spcPts val="800"/>
              </a:spcBef>
            </a:pPr>
            <a:r>
              <a:rPr lang="en-US" sz="2000" dirty="0" smtClean="0"/>
              <a:t>Verifies success, then moves to next node</a:t>
            </a:r>
          </a:p>
          <a:p>
            <a:pPr marL="365760" indent="-274320">
              <a:spcBef>
                <a:spcPts val="800"/>
              </a:spcBef>
            </a:pPr>
            <a:r>
              <a:rPr lang="en-US" sz="2400" dirty="0" smtClean="0"/>
              <a:t>Maintains service availability and without impacting cluster quorum</a:t>
            </a:r>
          </a:p>
        </p:txBody>
      </p:sp>
      <p:grpSp>
        <p:nvGrpSpPr>
          <p:cNvPr id="32" name="Group 31"/>
          <p:cNvGrpSpPr/>
          <p:nvPr/>
        </p:nvGrpSpPr>
        <p:grpSpPr>
          <a:xfrm>
            <a:off x="1536380" y="1358909"/>
            <a:ext cx="3872232" cy="4965691"/>
            <a:chOff x="8039224" y="1324212"/>
            <a:chExt cx="3949183" cy="5102154"/>
          </a:xfrm>
        </p:grpSpPr>
        <p:sp>
          <p:nvSpPr>
            <p:cNvPr id="7" name="Rounded Rectangle 6"/>
            <p:cNvSpPr/>
            <p:nvPr/>
          </p:nvSpPr>
          <p:spPr bwMode="auto">
            <a:xfrm>
              <a:off x="8311312" y="5260656"/>
              <a:ext cx="3162020" cy="518435"/>
            </a:xfrm>
            <a:prstGeom prst="roundRect">
              <a:avLst/>
            </a:prstGeom>
            <a:solidFill>
              <a:schemeClr val="bg1">
                <a:lumMod val="50000"/>
                <a:alpha val="15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 name="Rounded Rectangle 7"/>
            <p:cNvSpPr/>
            <p:nvPr/>
          </p:nvSpPr>
          <p:spPr>
            <a:xfrm>
              <a:off x="10857244" y="3257609"/>
              <a:ext cx="1131163" cy="6450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Windows Update</a:t>
              </a:r>
              <a:endParaRPr lang="en-US" sz="1400" dirty="0">
                <a:solidFill>
                  <a:schemeClr val="tx1"/>
                </a:solidFill>
              </a:endParaRPr>
            </a:p>
          </p:txBody>
        </p:sp>
        <p:pic>
          <p:nvPicPr>
            <p:cNvPr id="9" name="Server R2 Col1" descr="black-rack-server.png"/>
            <p:cNvPicPr>
              <a:picLocks noChangeAspect="1"/>
            </p:cNvPicPr>
            <p:nvPr/>
          </p:nvPicPr>
          <p:blipFill>
            <a:blip r:embed="rId3" cstate="print"/>
            <a:stretch>
              <a:fillRect/>
            </a:stretch>
          </p:blipFill>
          <p:spPr>
            <a:xfrm>
              <a:off x="8465163" y="5372685"/>
              <a:ext cx="760611" cy="384680"/>
            </a:xfrm>
            <a:prstGeom prst="rect">
              <a:avLst/>
            </a:prstGeom>
          </p:spPr>
        </p:pic>
        <p:pic>
          <p:nvPicPr>
            <p:cNvPr id="10" name="VM R2 Col1" descr="cyan-virtual-rack-server.png"/>
            <p:cNvPicPr>
              <a:picLocks noChangeAspect="1"/>
            </p:cNvPicPr>
            <p:nvPr/>
          </p:nvPicPr>
          <p:blipFill>
            <a:blip r:embed="rId4" cstate="print"/>
            <a:stretch>
              <a:fillRect/>
            </a:stretch>
          </p:blipFill>
          <p:spPr>
            <a:xfrm>
              <a:off x="8465163" y="5032055"/>
              <a:ext cx="760611" cy="344256"/>
            </a:xfrm>
            <a:prstGeom prst="rect">
              <a:avLst/>
            </a:prstGeom>
          </p:spPr>
        </p:pic>
        <p:pic>
          <p:nvPicPr>
            <p:cNvPr id="11" name="New Vm-2nd row" descr="NEW-cyan-virtual-rack-server.png"/>
            <p:cNvPicPr>
              <a:picLocks noChangeAspect="1"/>
            </p:cNvPicPr>
            <p:nvPr/>
          </p:nvPicPr>
          <p:blipFill>
            <a:blip r:embed="rId5" cstate="print"/>
            <a:stretch>
              <a:fillRect/>
            </a:stretch>
          </p:blipFill>
          <p:spPr>
            <a:xfrm>
              <a:off x="8465163" y="4915503"/>
              <a:ext cx="762592" cy="345152"/>
            </a:xfrm>
            <a:prstGeom prst="rect">
              <a:avLst/>
            </a:prstGeom>
          </p:spPr>
        </p:pic>
        <p:pic>
          <p:nvPicPr>
            <p:cNvPr id="12" name="New Vm-2nd row" descr="NEW-cyan-virtual-rack-server.png"/>
            <p:cNvPicPr>
              <a:picLocks noChangeAspect="1"/>
            </p:cNvPicPr>
            <p:nvPr/>
          </p:nvPicPr>
          <p:blipFill>
            <a:blip r:embed="rId5" cstate="print"/>
            <a:stretch>
              <a:fillRect/>
            </a:stretch>
          </p:blipFill>
          <p:spPr>
            <a:xfrm>
              <a:off x="8465163" y="4803455"/>
              <a:ext cx="762592" cy="345152"/>
            </a:xfrm>
            <a:prstGeom prst="rect">
              <a:avLst/>
            </a:prstGeom>
          </p:spPr>
        </p:pic>
        <p:pic>
          <p:nvPicPr>
            <p:cNvPr id="13" name="Server R2 Col1" descr="black-rack-server.png"/>
            <p:cNvPicPr>
              <a:picLocks noChangeAspect="1"/>
            </p:cNvPicPr>
            <p:nvPr/>
          </p:nvPicPr>
          <p:blipFill>
            <a:blip r:embed="rId3" cstate="print"/>
            <a:stretch>
              <a:fillRect/>
            </a:stretch>
          </p:blipFill>
          <p:spPr>
            <a:xfrm>
              <a:off x="9533232" y="5372685"/>
              <a:ext cx="760611" cy="384680"/>
            </a:xfrm>
            <a:prstGeom prst="rect">
              <a:avLst/>
            </a:prstGeom>
          </p:spPr>
        </p:pic>
        <p:pic>
          <p:nvPicPr>
            <p:cNvPr id="14" name="Server R2 Col1" descr="black-rack-server.png"/>
            <p:cNvPicPr>
              <a:picLocks noChangeAspect="1"/>
            </p:cNvPicPr>
            <p:nvPr/>
          </p:nvPicPr>
          <p:blipFill>
            <a:blip r:embed="rId3" cstate="print"/>
            <a:stretch>
              <a:fillRect/>
            </a:stretch>
          </p:blipFill>
          <p:spPr>
            <a:xfrm>
              <a:off x="10529976" y="5367039"/>
              <a:ext cx="760611" cy="384680"/>
            </a:xfrm>
            <a:prstGeom prst="rect">
              <a:avLst/>
            </a:prstGeom>
          </p:spPr>
        </p:pic>
        <p:pic>
          <p:nvPicPr>
            <p:cNvPr id="15" name="VM R2 Col1" descr="cyan-virtual-rack-server.png"/>
            <p:cNvPicPr>
              <a:picLocks noChangeAspect="1"/>
            </p:cNvPicPr>
            <p:nvPr/>
          </p:nvPicPr>
          <p:blipFill>
            <a:blip r:embed="rId4" cstate="print"/>
            <a:stretch>
              <a:fillRect/>
            </a:stretch>
          </p:blipFill>
          <p:spPr>
            <a:xfrm>
              <a:off x="10529976" y="5003831"/>
              <a:ext cx="760611" cy="344256"/>
            </a:xfrm>
            <a:prstGeom prst="rect">
              <a:avLst/>
            </a:prstGeom>
          </p:spPr>
        </p:pic>
        <p:pic>
          <p:nvPicPr>
            <p:cNvPr id="16" name="New Vm-2nd row" descr="NEW-cyan-virtual-rack-server.png"/>
            <p:cNvPicPr>
              <a:picLocks noChangeAspect="1"/>
            </p:cNvPicPr>
            <p:nvPr/>
          </p:nvPicPr>
          <p:blipFill>
            <a:blip r:embed="rId5" cstate="print"/>
            <a:stretch>
              <a:fillRect/>
            </a:stretch>
          </p:blipFill>
          <p:spPr>
            <a:xfrm>
              <a:off x="10529975" y="4887279"/>
              <a:ext cx="762592" cy="345152"/>
            </a:xfrm>
            <a:prstGeom prst="rect">
              <a:avLst/>
            </a:prstGeom>
          </p:spPr>
        </p:pic>
        <p:pic>
          <p:nvPicPr>
            <p:cNvPr id="17" name="New Vm-2nd row" descr="NEW-cyan-virtual-rack-server.png"/>
            <p:cNvPicPr>
              <a:picLocks noChangeAspect="1"/>
            </p:cNvPicPr>
            <p:nvPr/>
          </p:nvPicPr>
          <p:blipFill>
            <a:blip r:embed="rId5" cstate="print"/>
            <a:stretch>
              <a:fillRect/>
            </a:stretch>
          </p:blipFill>
          <p:spPr>
            <a:xfrm>
              <a:off x="10529975" y="4775232"/>
              <a:ext cx="762592" cy="345153"/>
            </a:xfrm>
            <a:prstGeom prst="rect">
              <a:avLst/>
            </a:prstGeom>
          </p:spPr>
        </p:pic>
        <p:pic>
          <p:nvPicPr>
            <p:cNvPr id="18" name="Rectangle 24598" descr="Server"/>
            <p:cNvPicPr>
              <a:picLocks noChangeAspect="1" noChangeArrowheads="1"/>
            </p:cNvPicPr>
            <p:nvPr/>
          </p:nvPicPr>
          <p:blipFill>
            <a:blip r:embed="rId6" cstate="print"/>
            <a:srcRect/>
            <a:stretch>
              <a:fillRect/>
            </a:stretch>
          </p:blipFill>
          <p:spPr bwMode="auto">
            <a:xfrm>
              <a:off x="8623996" y="2767136"/>
              <a:ext cx="713778" cy="97325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 name="TextBox 18"/>
            <p:cNvSpPr txBox="1"/>
            <p:nvPr/>
          </p:nvSpPr>
          <p:spPr>
            <a:xfrm>
              <a:off x="8399278" y="2219345"/>
              <a:ext cx="1303563" cy="523220"/>
            </a:xfrm>
            <a:prstGeom prst="rect">
              <a:avLst/>
            </a:prstGeom>
            <a:noFill/>
          </p:spPr>
          <p:txBody>
            <a:bodyPr wrap="none" rtlCol="0">
              <a:spAutoFit/>
            </a:bodyPr>
            <a:lstStyle/>
            <a:p>
              <a:pPr algn="ctr"/>
              <a:r>
                <a:rPr lang="en-US" sz="1400" dirty="0" smtClean="0"/>
                <a:t>Update Cluster</a:t>
              </a:r>
              <a:br>
                <a:rPr lang="en-US" sz="1400" dirty="0" smtClean="0"/>
              </a:br>
              <a:r>
                <a:rPr lang="en-US" sz="1400" dirty="0" smtClean="0"/>
                <a:t>(Orchestrator)</a:t>
              </a:r>
              <a:endParaRPr lang="en-US" sz="1400" dirty="0"/>
            </a:p>
          </p:txBody>
        </p:sp>
        <p:sp>
          <p:nvSpPr>
            <p:cNvPr id="20" name="Right Arrow 19"/>
            <p:cNvSpPr/>
            <p:nvPr/>
          </p:nvSpPr>
          <p:spPr>
            <a:xfrm rot="5400000">
              <a:off x="8422730" y="4015229"/>
              <a:ext cx="824323" cy="23894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ight Arrow 20"/>
            <p:cNvSpPr/>
            <p:nvPr/>
          </p:nvSpPr>
          <p:spPr>
            <a:xfrm rot="8297882">
              <a:off x="9509760" y="3946673"/>
              <a:ext cx="1437224" cy="2776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 descr="\\eventsql\dvd\Online_ART\DVD_Art_Sept-2-2010\Artwork_Imagery\Icons - Illustrations\_ WINDOWS SERVER ICONS\Tools\Toolbox tools repair fix R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3809" y="3245650"/>
              <a:ext cx="703171" cy="414169"/>
            </a:xfrm>
            <a:prstGeom prst="rect">
              <a:avLst/>
            </a:prstGeom>
            <a:noFill/>
            <a:extLst>
              <a:ext uri="{909E8E84-426E-40DD-AFC4-6F175D3DCCD1}">
                <a14:hiddenFill xmlns:a14="http://schemas.microsoft.com/office/drawing/2010/main">
                  <a:solidFill>
                    <a:srgbClr val="FFFFFF"/>
                  </a:solidFill>
                </a14:hiddenFill>
              </a:ext>
            </a:extLst>
          </p:spPr>
        </p:pic>
        <p:sp>
          <p:nvSpPr>
            <p:cNvPr id="23" name="Line Callout 1 (Border and Accent Bar) 22"/>
            <p:cNvSpPr/>
            <p:nvPr/>
          </p:nvSpPr>
          <p:spPr bwMode="auto">
            <a:xfrm>
              <a:off x="9355606" y="6027787"/>
              <a:ext cx="1400709" cy="398579"/>
            </a:xfrm>
            <a:prstGeom prst="accentBorderCallout1">
              <a:avLst>
                <a:gd name="adj1" fmla="val 30412"/>
                <a:gd name="adj2" fmla="val -3414"/>
                <a:gd name="adj3" fmla="val -61007"/>
                <a:gd name="adj4" fmla="val -25194"/>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400" dirty="0" smtClean="0">
                  <a:solidFill>
                    <a:schemeClr val="bg1"/>
                  </a:solidFill>
                  <a:effectLst/>
                </a:rPr>
                <a:t>Node Drained</a:t>
              </a:r>
            </a:p>
          </p:txBody>
        </p:sp>
        <p:pic>
          <p:nvPicPr>
            <p:cNvPr id="24" name="Picture 3" descr="\\eventsql\dvd\Online_ART\DVD_Art_Sept-2-2010\Artwork_Imagery\Icons - Illustrations\_ REAL VISTA STYLE\monkey wrench too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3664" y="5335956"/>
              <a:ext cx="515723" cy="5145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self-ssdw7fs4\ssd_userdata_ntdev\matd\Pictures\PPT\Icons - Illustrations\_WINDOWS SERVER ICONS\People\User Androgynous people person.png"/>
            <p:cNvPicPr>
              <a:picLocks noChangeAspect="1" noChangeArrowheads="1"/>
            </p:cNvPicPr>
            <p:nvPr/>
          </p:nvPicPr>
          <p:blipFill>
            <a:blip r:embed="rId9" cstate="print"/>
            <a:srcRect/>
            <a:stretch>
              <a:fillRect/>
            </a:stretch>
          </p:blipFill>
          <p:spPr bwMode="auto">
            <a:xfrm flipH="1">
              <a:off x="8116175" y="2034826"/>
              <a:ext cx="315993" cy="377757"/>
            </a:xfrm>
            <a:prstGeom prst="rect">
              <a:avLst/>
            </a:prstGeom>
            <a:noFill/>
          </p:spPr>
        </p:pic>
        <p:sp>
          <p:nvSpPr>
            <p:cNvPr id="26" name="TextBox 25"/>
            <p:cNvSpPr txBox="1"/>
            <p:nvPr/>
          </p:nvSpPr>
          <p:spPr>
            <a:xfrm>
              <a:off x="8039224" y="1819227"/>
              <a:ext cx="570989" cy="261610"/>
            </a:xfrm>
            <a:prstGeom prst="rect">
              <a:avLst/>
            </a:prstGeom>
            <a:noFill/>
          </p:spPr>
          <p:txBody>
            <a:bodyPr wrap="none" rtlCol="0">
              <a:spAutoFit/>
            </a:bodyPr>
            <a:lstStyle/>
            <a:p>
              <a:pPr algn="ctr"/>
              <a:r>
                <a:rPr lang="en-US" sz="1100" dirty="0" smtClean="0"/>
                <a:t>Admin</a:t>
              </a:r>
              <a:endParaRPr lang="en-US" sz="1400" dirty="0"/>
            </a:p>
          </p:txBody>
        </p:sp>
        <p:pic>
          <p:nvPicPr>
            <p:cNvPr id="27" name="Picture 6" descr="\\eventsql\dvd\Online_ART\DVD_Art_Sept-2-2010\Artwork_Imagery\Icons - Illustrations\_ REAL VISTA STYLE\screw driver too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06329" y="5270413"/>
              <a:ext cx="590532" cy="589225"/>
            </a:xfrm>
            <a:prstGeom prst="rect">
              <a:avLst/>
            </a:prstGeom>
            <a:noFill/>
            <a:extLst>
              <a:ext uri="{909E8E84-426E-40DD-AFC4-6F175D3DCCD1}">
                <a14:hiddenFill xmlns:a14="http://schemas.microsoft.com/office/drawing/2010/main">
                  <a:solidFill>
                    <a:srgbClr val="FFFFFF"/>
                  </a:solidFill>
                </a14:hiddenFill>
              </a:ext>
            </a:extLst>
          </p:spPr>
        </p:pic>
        <p:sp>
          <p:nvSpPr>
            <p:cNvPr id="28" name="Line Callout 1 (Border and Accent Bar) 27"/>
            <p:cNvSpPr/>
            <p:nvPr/>
          </p:nvSpPr>
          <p:spPr bwMode="auto">
            <a:xfrm>
              <a:off x="8939780" y="1324212"/>
              <a:ext cx="1555666" cy="398579"/>
            </a:xfrm>
            <a:prstGeom prst="accentBorderCallout1">
              <a:avLst>
                <a:gd name="adj1" fmla="val 75729"/>
                <a:gd name="adj2" fmla="val -3414"/>
                <a:gd name="adj3" fmla="val 196731"/>
                <a:gd name="adj4" fmla="val -26649"/>
              </a:avLst>
            </a:prstGeom>
            <a:gradFill>
              <a:gsLst>
                <a:gs pos="0">
                  <a:schemeClr val="tx2"/>
                </a:gs>
                <a:gs pos="80000">
                  <a:schemeClr val="tx2"/>
                </a:gs>
                <a:gs pos="100000">
                  <a:schemeClr val="tx2"/>
                </a:gs>
              </a:gsLst>
            </a:grad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400" dirty="0" smtClean="0">
                  <a:solidFill>
                    <a:schemeClr val="bg1"/>
                  </a:solidFill>
                </a:rPr>
                <a:t>Initiates </a:t>
              </a:r>
              <a:br>
                <a:rPr lang="en-US" sz="1400" dirty="0" smtClean="0">
                  <a:solidFill>
                    <a:schemeClr val="bg1"/>
                  </a:solidFill>
                </a:rPr>
              </a:br>
              <a:r>
                <a:rPr lang="en-US" sz="1400" dirty="0" smtClean="0">
                  <a:solidFill>
                    <a:schemeClr val="bg1"/>
                  </a:solidFill>
                </a:rPr>
                <a:t>Check &amp; Update</a:t>
              </a:r>
              <a:endParaRPr lang="en-US" sz="1400" dirty="0" smtClean="0">
                <a:solidFill>
                  <a:schemeClr val="bg1"/>
                </a:solidFill>
                <a:effectLst/>
              </a:endParaRPr>
            </a:p>
          </p:txBody>
        </p:sp>
        <p:pic>
          <p:nvPicPr>
            <p:cNvPr id="29" name="Picture 28" descr="\\eventsql\dvd\Online_ART\DVD_Art_Sept-2-2010\Artwork_Imagery\Icons - Illustrations\_ WINDOWS SERVER ICONS\Misc\Boxed Update retail softwar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39291" y="3730220"/>
              <a:ext cx="535559" cy="49918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1122113" y="5754431"/>
              <a:ext cx="702436" cy="307777"/>
            </a:xfrm>
            <a:prstGeom prst="rect">
              <a:avLst/>
            </a:prstGeom>
            <a:noFill/>
          </p:spPr>
          <p:txBody>
            <a:bodyPr wrap="none" rtlCol="0">
              <a:spAutoFit/>
            </a:bodyPr>
            <a:lstStyle/>
            <a:p>
              <a:pPr algn="ctr"/>
              <a:r>
                <a:rPr lang="en-US" sz="1400" dirty="0" smtClean="0"/>
                <a:t>Cluster</a:t>
              </a:r>
              <a:endParaRPr lang="en-US" sz="1400" dirty="0"/>
            </a:p>
          </p:txBody>
        </p:sp>
        <p:pic>
          <p:nvPicPr>
            <p:cNvPr id="31" name="Picture 37" descr="large-arrow"/>
            <p:cNvPicPr>
              <a:picLocks noChangeAspect="1" noChangeArrowheads="1"/>
            </p:cNvPicPr>
            <p:nvPr/>
          </p:nvPicPr>
          <p:blipFill>
            <a:blip r:embed="rId12"/>
            <a:srcRect/>
            <a:stretch>
              <a:fillRect/>
            </a:stretch>
          </p:blipFill>
          <p:spPr bwMode="auto">
            <a:xfrm>
              <a:off x="8370495" y="4525729"/>
              <a:ext cx="1773689" cy="627310"/>
            </a:xfrm>
            <a:prstGeom prst="rect">
              <a:avLst/>
            </a:prstGeom>
            <a:noFill/>
          </p:spPr>
        </p:pic>
      </p:grpSp>
      <p:sp>
        <p:nvSpPr>
          <p:cNvPr id="33" name="Rectangle 32"/>
          <p:cNvSpPr/>
          <p:nvPr>
            <p:custDataLst>
              <p:tags r:id="rId1"/>
            </p:custDataLst>
          </p:nvPr>
        </p:nvSpPr>
        <p:spPr bwMode="auto">
          <a:xfrm>
            <a:off x="10360025" y="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sz="2200" dirty="0" smtClean="0">
                <a:solidFill>
                  <a:schemeClr val="tx1">
                    <a:alpha val="99000"/>
                  </a:schemeClr>
                </a:solidFill>
                <a:latin typeface="Segoe UI" pitchFamily="34" charset="0"/>
                <a:ea typeface="Segoe UI" pitchFamily="34" charset="0"/>
                <a:cs typeface="Segoe UI" pitchFamily="34" charset="0"/>
              </a:rPr>
              <a:t>Active ON</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34" name="Picture 33"/>
          <p:cNvPicPr>
            <a:picLocks noChangeAspect="1"/>
          </p:cNvPicPr>
          <p:nvPr/>
        </p:nvPicPr>
        <p:blipFill>
          <a:blip r:embed="rId13">
            <a:extLst>
              <a:ext uri="{BEBA8EAE-BF5A-486C-A8C5-ECC9F3942E4B}">
                <a14:imgProps xmlns:a14="http://schemas.microsoft.com/office/drawing/2010/main">
                  <a14:imgLayer r:embed="rId14">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10360025" y="15240"/>
            <a:ext cx="457200" cy="457200"/>
          </a:xfrm>
          <a:prstGeom prst="rect">
            <a:avLst/>
          </a:prstGeom>
        </p:spPr>
      </p:pic>
    </p:spTree>
    <p:extLst>
      <p:ext uri="{BB962C8B-B14F-4D97-AF65-F5344CB8AC3E}">
        <p14:creationId xmlns:p14="http://schemas.microsoft.com/office/powerpoint/2010/main" val="4667614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7"/>
          <p:cNvSpPr>
            <a:spLocks noChangeArrowheads="1"/>
          </p:cNvSpPr>
          <p:nvPr/>
        </p:nvSpPr>
        <p:spPr bwMode="auto">
          <a:xfrm>
            <a:off x="6323012" y="1620536"/>
            <a:ext cx="5886975" cy="5237464"/>
          </a:xfrm>
          <a:prstGeom prst="rect">
            <a:avLst/>
          </a:prstGeom>
          <a:solidFill>
            <a:schemeClr val="accent1"/>
          </a:solidFill>
          <a:ln>
            <a:noFill/>
          </a:ln>
          <a:extLst/>
        </p:spPr>
        <p:txBody>
          <a:bodyPr wrap="none" lIns="76179" tIns="38089" rIns="76179" bIns="38089" anchor="ctr"/>
          <a:lstStyle/>
          <a:p>
            <a:endParaRPr lang="en-US" dirty="0"/>
          </a:p>
        </p:txBody>
      </p:sp>
      <p:sp>
        <p:nvSpPr>
          <p:cNvPr id="3" name="Title 2"/>
          <p:cNvSpPr>
            <a:spLocks noGrp="1"/>
          </p:cNvSpPr>
          <p:nvPr>
            <p:ph type="title"/>
          </p:nvPr>
        </p:nvSpPr>
        <p:spPr/>
        <p:txBody>
          <a:bodyPr/>
          <a:lstStyle/>
          <a:p>
            <a:r>
              <a:rPr lang="en-US" smtClean="0"/>
              <a:t>SMB MultiChannel</a:t>
            </a:r>
            <a:endParaRPr lang="en-US" dirty="0"/>
          </a:p>
        </p:txBody>
      </p:sp>
      <p:sp>
        <p:nvSpPr>
          <p:cNvPr id="2" name="Content Placeholder 1"/>
          <p:cNvSpPr>
            <a:spLocks noGrp="1"/>
          </p:cNvSpPr>
          <p:nvPr>
            <p:ph idx="1"/>
          </p:nvPr>
        </p:nvSpPr>
        <p:spPr>
          <a:xfrm>
            <a:off x="6323012" y="1747077"/>
            <a:ext cx="5886975" cy="4050340"/>
          </a:xfrm>
        </p:spPr>
        <p:txBody>
          <a:bodyPr/>
          <a:lstStyle/>
          <a:p>
            <a:pPr marL="365760" indent="-274320">
              <a:spcBef>
                <a:spcPts val="800"/>
              </a:spcBef>
            </a:pPr>
            <a:r>
              <a:rPr lang="en-US" sz="2400" dirty="0" smtClean="0"/>
              <a:t>Uses multiple TCP connections for each SMB session if available</a:t>
            </a:r>
          </a:p>
          <a:p>
            <a:pPr marL="365760" indent="-274320">
              <a:spcBef>
                <a:spcPts val="800"/>
              </a:spcBef>
            </a:pPr>
            <a:r>
              <a:rPr lang="en-US" sz="2400" dirty="0" smtClean="0"/>
              <a:t>Transparent failover – recovers network failure if another connection is available</a:t>
            </a:r>
          </a:p>
          <a:p>
            <a:pPr marL="365760" indent="-274320">
              <a:spcBef>
                <a:spcPts val="800"/>
              </a:spcBef>
            </a:pPr>
            <a:r>
              <a:rPr lang="en-US" sz="2400" dirty="0" smtClean="0"/>
              <a:t>Improved throughput</a:t>
            </a:r>
          </a:p>
          <a:p>
            <a:pPr marL="768985" lvl="2" indent="-274320">
              <a:spcBef>
                <a:spcPts val="800"/>
              </a:spcBef>
            </a:pPr>
            <a:r>
              <a:rPr lang="en-US" sz="2000" dirty="0" smtClean="0"/>
              <a:t>Bandwidth aggregation with multiple NICs</a:t>
            </a:r>
          </a:p>
          <a:p>
            <a:pPr marL="768985" lvl="2" indent="-274320">
              <a:spcBef>
                <a:spcPts val="800"/>
              </a:spcBef>
            </a:pPr>
            <a:r>
              <a:rPr lang="en-US" sz="2000" dirty="0" smtClean="0"/>
              <a:t>Utilizes multiple CPUs for network processing with multiple or RSS-capable NICs</a:t>
            </a:r>
          </a:p>
          <a:p>
            <a:pPr marL="768985" lvl="2" indent="-274320">
              <a:spcBef>
                <a:spcPts val="800"/>
              </a:spcBef>
            </a:pPr>
            <a:r>
              <a:rPr lang="en-US" sz="2000" dirty="0" smtClean="0"/>
              <a:t>Can combine with NIC teams</a:t>
            </a:r>
          </a:p>
          <a:p>
            <a:pPr marL="365760" indent="-274320">
              <a:spcBef>
                <a:spcPts val="800"/>
              </a:spcBef>
            </a:pPr>
            <a:r>
              <a:rPr lang="en-US" sz="2400" dirty="0" smtClean="0"/>
              <a:t>Simple automatic configuration - SMB detects and uses multiple network paths</a:t>
            </a:r>
          </a:p>
        </p:txBody>
      </p:sp>
      <p:grpSp>
        <p:nvGrpSpPr>
          <p:cNvPr id="40" name="Group 39"/>
          <p:cNvGrpSpPr/>
          <p:nvPr/>
        </p:nvGrpSpPr>
        <p:grpSpPr>
          <a:xfrm>
            <a:off x="1141412" y="1431023"/>
            <a:ext cx="4147068" cy="4610026"/>
            <a:chOff x="8439462" y="1492808"/>
            <a:chExt cx="3530245" cy="4283234"/>
          </a:xfrm>
        </p:grpSpPr>
        <p:sp>
          <p:nvSpPr>
            <p:cNvPr id="41" name="Rectangle 40"/>
            <p:cNvSpPr/>
            <p:nvPr/>
          </p:nvSpPr>
          <p:spPr>
            <a:xfrm>
              <a:off x="10073451" y="2040382"/>
              <a:ext cx="1896256" cy="3735659"/>
            </a:xfrm>
            <a:prstGeom prst="rect">
              <a:avLst/>
            </a:prstGeom>
            <a:gradFill rotWithShape="1">
              <a:gsLst>
                <a:gs pos="0">
                  <a:srgbClr val="1A1A1A">
                    <a:tint val="50000"/>
                    <a:satMod val="300000"/>
                  </a:srgbClr>
                </a:gs>
                <a:gs pos="35000">
                  <a:srgbClr val="1A1A1A">
                    <a:tint val="37000"/>
                    <a:satMod val="300000"/>
                  </a:srgbClr>
                </a:gs>
                <a:gs pos="100000">
                  <a:srgbClr val="1A1A1A">
                    <a:tint val="15000"/>
                    <a:satMod val="350000"/>
                  </a:srgbClr>
                </a:gs>
              </a:gsLst>
              <a:lin ang="16200000" scaled="1"/>
            </a:gradFill>
            <a:ln w="9525" cap="flat" cmpd="sng" algn="ctr">
              <a:solidFill>
                <a:srgbClr val="1A1A1A">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A1A1A"/>
                  </a:solidFill>
                  <a:effectLst/>
                  <a:uLnTx/>
                  <a:uFillTx/>
                  <a:latin typeface="Segoe UI"/>
                  <a:ea typeface="+mn-ea"/>
                  <a:cs typeface="+mn-cs"/>
                </a:rPr>
                <a:t>Multiple 10GbE/IB </a:t>
              </a:r>
              <a:br>
                <a:rPr kumimoji="0" lang="en-US" sz="1200" b="0" i="0" u="none" strike="noStrike" kern="0" cap="none" spc="0" normalizeH="0" baseline="0" noProof="0" dirty="0">
                  <a:ln>
                    <a:noFill/>
                  </a:ln>
                  <a:solidFill>
                    <a:srgbClr val="1A1A1A"/>
                  </a:solidFill>
                  <a:effectLst/>
                  <a:uLnTx/>
                  <a:uFillTx/>
                  <a:latin typeface="Segoe UI"/>
                  <a:ea typeface="+mn-ea"/>
                  <a:cs typeface="+mn-cs"/>
                </a:rPr>
              </a:br>
              <a:r>
                <a:rPr kumimoji="0" lang="en-US" sz="1200" b="0" i="0" u="none" strike="noStrike" kern="0" cap="none" spc="0" normalizeH="0" baseline="0" noProof="0" dirty="0">
                  <a:ln>
                    <a:noFill/>
                  </a:ln>
                  <a:solidFill>
                    <a:srgbClr val="1A1A1A"/>
                  </a:solidFill>
                  <a:effectLst/>
                  <a:uLnTx/>
                  <a:uFillTx/>
                  <a:latin typeface="Segoe UI"/>
                  <a:ea typeface="+mn-ea"/>
                  <a:cs typeface="+mn-cs"/>
                </a:rPr>
                <a:t>RSS-capable NICs</a:t>
              </a:r>
            </a:p>
          </p:txBody>
        </p:sp>
        <p:sp>
          <p:nvSpPr>
            <p:cNvPr id="42" name="Rectangle 41"/>
            <p:cNvSpPr/>
            <p:nvPr/>
          </p:nvSpPr>
          <p:spPr>
            <a:xfrm>
              <a:off x="8439462" y="2040383"/>
              <a:ext cx="1558382" cy="3735659"/>
            </a:xfrm>
            <a:prstGeom prst="rect">
              <a:avLst/>
            </a:prstGeom>
            <a:gradFill rotWithShape="1">
              <a:gsLst>
                <a:gs pos="0">
                  <a:srgbClr val="1A1A1A">
                    <a:tint val="50000"/>
                    <a:satMod val="300000"/>
                  </a:srgbClr>
                </a:gs>
                <a:gs pos="35000">
                  <a:srgbClr val="1A1A1A">
                    <a:tint val="37000"/>
                    <a:satMod val="300000"/>
                  </a:srgbClr>
                </a:gs>
                <a:gs pos="100000">
                  <a:srgbClr val="1A1A1A">
                    <a:tint val="15000"/>
                    <a:satMod val="350000"/>
                  </a:srgbClr>
                </a:gs>
              </a:gsLst>
              <a:lin ang="16200000" scaled="1"/>
            </a:gradFill>
            <a:ln w="9525" cap="flat" cmpd="sng" algn="ctr">
              <a:solidFill>
                <a:srgbClr val="1A1A1A">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A1A1A"/>
                  </a:solidFill>
                  <a:effectLst/>
                  <a:uLnTx/>
                  <a:uFillTx/>
                  <a:latin typeface="Segoe UI"/>
                  <a:ea typeface="+mn-ea"/>
                  <a:cs typeface="+mn-cs"/>
                </a:rPr>
                <a:t>Multiple 1GbE NICs</a:t>
              </a:r>
            </a:p>
          </p:txBody>
        </p:sp>
        <p:sp>
          <p:nvSpPr>
            <p:cNvPr id="43" name="Rectangle 42"/>
            <p:cNvSpPr/>
            <p:nvPr/>
          </p:nvSpPr>
          <p:spPr>
            <a:xfrm rot="10800000" flipH="1" flipV="1">
              <a:off x="10170888" y="4606840"/>
              <a:ext cx="1706979" cy="850605"/>
            </a:xfrm>
            <a:prstGeom prst="rect">
              <a:avLst/>
            </a:prstGeom>
            <a:solidFill>
              <a:sysClr val="window" lastClr="FFFFFF"/>
            </a:solidFill>
            <a:ln w="76200" cap="flat" cmpd="sng" algn="ctr">
              <a:solidFill>
                <a:srgbClr val="92D050"/>
              </a:solidFill>
              <a:prstDash val="solid"/>
            </a:ln>
            <a:effectLst/>
          </p:spPr>
          <p:txBody>
            <a:bodyPr lIns="91428" tIns="45713" rIns="91428" bIns="45713"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SMB Server</a:t>
              </a:r>
            </a:p>
          </p:txBody>
        </p:sp>
        <p:sp>
          <p:nvSpPr>
            <p:cNvPr id="44" name="Rectangle 43"/>
            <p:cNvSpPr/>
            <p:nvPr/>
          </p:nvSpPr>
          <p:spPr>
            <a:xfrm rot="10800000" flipH="1" flipV="1">
              <a:off x="10178343" y="2994234"/>
              <a:ext cx="1706979" cy="850605"/>
            </a:xfrm>
            <a:prstGeom prst="rect">
              <a:avLst/>
            </a:prstGeom>
            <a:solidFill>
              <a:sysClr val="window" lastClr="FFFFFF"/>
            </a:solidFill>
            <a:ln w="76200" cap="flat" cmpd="sng" algn="ctr">
              <a:solidFill>
                <a:srgbClr val="92D050"/>
              </a:solidFill>
              <a:prstDash val="solid"/>
            </a:ln>
            <a:effectLst/>
          </p:spPr>
          <p:txBody>
            <a:bodyPr lIns="91428" tIns="45713" rIns="91428" bIns="45713"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SMB Client</a:t>
              </a:r>
            </a:p>
          </p:txBody>
        </p:sp>
        <p:sp>
          <p:nvSpPr>
            <p:cNvPr id="45" name="Rectangle 44"/>
            <p:cNvSpPr/>
            <p:nvPr/>
          </p:nvSpPr>
          <p:spPr>
            <a:xfrm>
              <a:off x="8834141" y="3644751"/>
              <a:ext cx="177385" cy="1115123"/>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A1A1A"/>
                </a:solidFill>
                <a:effectLst/>
                <a:uLnTx/>
                <a:uFillTx/>
                <a:latin typeface="Segoe UI"/>
                <a:ea typeface="+mn-ea"/>
                <a:cs typeface="+mn-cs"/>
              </a:endParaRPr>
            </a:p>
          </p:txBody>
        </p:sp>
        <p:sp>
          <p:nvSpPr>
            <p:cNvPr id="46" name="Rectangle 45"/>
            <p:cNvSpPr/>
            <p:nvPr/>
          </p:nvSpPr>
          <p:spPr>
            <a:xfrm>
              <a:off x="9462278" y="3644751"/>
              <a:ext cx="177385" cy="1115123"/>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A1A1A"/>
                </a:solidFill>
                <a:effectLst/>
                <a:uLnTx/>
                <a:uFillTx/>
                <a:latin typeface="Segoe UI"/>
                <a:ea typeface="+mn-ea"/>
                <a:cs typeface="+mn-cs"/>
              </a:endParaRPr>
            </a:p>
          </p:txBody>
        </p:sp>
        <p:sp>
          <p:nvSpPr>
            <p:cNvPr id="47" name="Rectangle 46"/>
            <p:cNvSpPr/>
            <p:nvPr/>
          </p:nvSpPr>
          <p:spPr>
            <a:xfrm>
              <a:off x="9264276" y="4068389"/>
              <a:ext cx="648014"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Switch</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1GbE</a:t>
              </a:r>
            </a:p>
          </p:txBody>
        </p:sp>
        <p:sp>
          <p:nvSpPr>
            <p:cNvPr id="48" name="Rectangle 47"/>
            <p:cNvSpPr/>
            <p:nvPr/>
          </p:nvSpPr>
          <p:spPr>
            <a:xfrm rot="10800000" flipH="1" flipV="1">
              <a:off x="8536938" y="4627753"/>
              <a:ext cx="1375352" cy="850605"/>
            </a:xfrm>
            <a:prstGeom prst="rect">
              <a:avLst/>
            </a:prstGeom>
            <a:solidFill>
              <a:sysClr val="window" lastClr="FFFFFF"/>
            </a:solidFill>
            <a:ln w="76200" cap="flat" cmpd="sng" algn="ctr">
              <a:solidFill>
                <a:srgbClr val="92D050"/>
              </a:solidFill>
              <a:prstDash val="solid"/>
            </a:ln>
            <a:effectLst/>
          </p:spPr>
          <p:txBody>
            <a:bodyPr lIns="91428" tIns="45713" rIns="91428" bIns="45713"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SMB Server</a:t>
              </a:r>
            </a:p>
          </p:txBody>
        </p:sp>
        <p:sp>
          <p:nvSpPr>
            <p:cNvPr id="49" name="Rectangle 48"/>
            <p:cNvSpPr/>
            <p:nvPr/>
          </p:nvSpPr>
          <p:spPr>
            <a:xfrm rot="10800000" flipH="1" flipV="1">
              <a:off x="8544393" y="3015145"/>
              <a:ext cx="1375352" cy="850605"/>
            </a:xfrm>
            <a:prstGeom prst="rect">
              <a:avLst/>
            </a:prstGeom>
            <a:solidFill>
              <a:sysClr val="window" lastClr="FFFFFF"/>
            </a:solidFill>
            <a:ln w="76200" cap="flat" cmpd="sng" algn="ctr">
              <a:solidFill>
                <a:srgbClr val="92D050"/>
              </a:solidFill>
              <a:prstDash val="solid"/>
            </a:ln>
            <a:effectLst/>
          </p:spPr>
          <p:txBody>
            <a:bodyPr lIns="91428" tIns="45713" rIns="91428" bIns="45713"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SMB Client</a:t>
              </a:r>
            </a:p>
          </p:txBody>
        </p:sp>
        <p:cxnSp>
          <p:nvCxnSpPr>
            <p:cNvPr id="50" name="Straight Connector 49"/>
            <p:cNvCxnSpPr/>
            <p:nvPr/>
          </p:nvCxnSpPr>
          <p:spPr>
            <a:xfrm flipH="1" flipV="1">
              <a:off x="9550969" y="3470257"/>
              <a:ext cx="0" cy="598135"/>
            </a:xfrm>
            <a:prstGeom prst="line">
              <a:avLst/>
            </a:prstGeom>
            <a:noFill/>
            <a:ln w="25400" cap="flat" cmpd="sng" algn="ctr">
              <a:solidFill>
                <a:srgbClr val="00B9F2"/>
              </a:solidFill>
              <a:prstDash val="solid"/>
            </a:ln>
            <a:effectLst>
              <a:outerShdw blurRad="40000" dist="20000" dir="5400000" rotWithShape="0">
                <a:srgbClr val="000000">
                  <a:alpha val="38000"/>
                </a:srgbClr>
              </a:outerShdw>
            </a:effectLst>
          </p:spPr>
        </p:cxnSp>
        <p:cxnSp>
          <p:nvCxnSpPr>
            <p:cNvPr id="51" name="Straight Connector 50"/>
            <p:cNvCxnSpPr/>
            <p:nvPr/>
          </p:nvCxnSpPr>
          <p:spPr>
            <a:xfrm flipH="1">
              <a:off x="9550969" y="4434152"/>
              <a:ext cx="0" cy="230167"/>
            </a:xfrm>
            <a:prstGeom prst="line">
              <a:avLst/>
            </a:prstGeom>
            <a:noFill/>
            <a:ln w="25400" cap="flat" cmpd="sng" algn="ctr">
              <a:solidFill>
                <a:srgbClr val="00B9F2"/>
              </a:solidFill>
              <a:prstDash val="solid"/>
            </a:ln>
            <a:effectLst>
              <a:outerShdw blurRad="40000" dist="20000" dir="5400000" rotWithShape="0">
                <a:srgbClr val="000000">
                  <a:alpha val="38000"/>
                </a:srgbClr>
              </a:outerShdw>
            </a:effectLst>
          </p:spPr>
        </p:cxnSp>
        <p:sp>
          <p:nvSpPr>
            <p:cNvPr id="52" name="Rectangle 51"/>
            <p:cNvSpPr/>
            <p:nvPr/>
          </p:nvSpPr>
          <p:spPr>
            <a:xfrm>
              <a:off x="9264277" y="3470255"/>
              <a:ext cx="573389"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NIC</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1GbE</a:t>
              </a:r>
            </a:p>
          </p:txBody>
        </p:sp>
        <p:sp>
          <p:nvSpPr>
            <p:cNvPr id="53" name="Rectangle 52"/>
            <p:cNvSpPr/>
            <p:nvPr/>
          </p:nvSpPr>
          <p:spPr>
            <a:xfrm>
              <a:off x="9264277" y="4664316"/>
              <a:ext cx="573389"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NIC</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1GbE</a:t>
              </a:r>
            </a:p>
          </p:txBody>
        </p:sp>
        <p:sp>
          <p:nvSpPr>
            <p:cNvPr id="54" name="Rectangle 53"/>
            <p:cNvSpPr/>
            <p:nvPr/>
          </p:nvSpPr>
          <p:spPr>
            <a:xfrm>
              <a:off x="8636140" y="4068391"/>
              <a:ext cx="628137"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Switch</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1GbE</a:t>
              </a:r>
            </a:p>
          </p:txBody>
        </p:sp>
        <p:cxnSp>
          <p:nvCxnSpPr>
            <p:cNvPr id="55" name="Straight Connector 54"/>
            <p:cNvCxnSpPr/>
            <p:nvPr/>
          </p:nvCxnSpPr>
          <p:spPr>
            <a:xfrm flipH="1" flipV="1">
              <a:off x="8922832" y="3461872"/>
              <a:ext cx="0" cy="606521"/>
            </a:xfrm>
            <a:prstGeom prst="line">
              <a:avLst/>
            </a:prstGeom>
            <a:noFill/>
            <a:ln w="25400" cap="flat" cmpd="sng" algn="ctr">
              <a:solidFill>
                <a:srgbClr val="00B9F2"/>
              </a:solidFill>
              <a:prstDash val="solid"/>
            </a:ln>
            <a:effectLst>
              <a:outerShdw blurRad="40000" dist="20000" dir="5400000" rotWithShape="0">
                <a:srgbClr val="000000">
                  <a:alpha val="38000"/>
                </a:srgbClr>
              </a:outerShdw>
            </a:effectLst>
          </p:spPr>
        </p:cxnSp>
        <p:cxnSp>
          <p:nvCxnSpPr>
            <p:cNvPr id="56" name="Straight Connector 55"/>
            <p:cNvCxnSpPr/>
            <p:nvPr/>
          </p:nvCxnSpPr>
          <p:spPr>
            <a:xfrm flipH="1">
              <a:off x="8922832" y="4434153"/>
              <a:ext cx="0" cy="230167"/>
            </a:xfrm>
            <a:prstGeom prst="line">
              <a:avLst/>
            </a:prstGeom>
            <a:noFill/>
            <a:ln w="25400" cap="flat" cmpd="sng" algn="ctr">
              <a:solidFill>
                <a:srgbClr val="00B9F2"/>
              </a:solidFill>
              <a:prstDash val="solid"/>
            </a:ln>
            <a:effectLst>
              <a:outerShdw blurRad="40000" dist="20000" dir="5400000" rotWithShape="0">
                <a:srgbClr val="000000">
                  <a:alpha val="38000"/>
                </a:srgbClr>
              </a:outerShdw>
            </a:effectLst>
          </p:spPr>
        </p:cxnSp>
        <p:sp>
          <p:nvSpPr>
            <p:cNvPr id="57" name="Rectangle 56"/>
            <p:cNvSpPr/>
            <p:nvPr/>
          </p:nvSpPr>
          <p:spPr>
            <a:xfrm>
              <a:off x="8636140" y="3461869"/>
              <a:ext cx="573389"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NIC</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1GbE</a:t>
              </a:r>
            </a:p>
          </p:txBody>
        </p:sp>
        <p:sp>
          <p:nvSpPr>
            <p:cNvPr id="58" name="Rectangle 57"/>
            <p:cNvSpPr/>
            <p:nvPr/>
          </p:nvSpPr>
          <p:spPr>
            <a:xfrm>
              <a:off x="8636140" y="4664317"/>
              <a:ext cx="573389"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NIC</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1100" b="0" i="0" u="none" strike="noStrike" kern="0" cap="none" spc="0" normalizeH="0" baseline="0" noProof="0" dirty="0">
                  <a:ln>
                    <a:noFill/>
                  </a:ln>
                  <a:solidFill>
                    <a:srgbClr val="000000"/>
                  </a:solidFill>
                  <a:effectLst/>
                  <a:uLnTx/>
                  <a:uFillTx/>
                  <a:latin typeface="Segoe UI"/>
                  <a:ea typeface="+mn-ea"/>
                  <a:cs typeface="+mn-cs"/>
                </a:rPr>
                <a:t>1GbE</a:t>
              </a:r>
            </a:p>
          </p:txBody>
        </p:sp>
        <p:sp>
          <p:nvSpPr>
            <p:cNvPr id="59" name="Rectangle 58"/>
            <p:cNvSpPr/>
            <p:nvPr/>
          </p:nvSpPr>
          <p:spPr>
            <a:xfrm>
              <a:off x="11231501" y="3614938"/>
              <a:ext cx="400767" cy="1115123"/>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A1A1A"/>
                </a:solidFill>
                <a:effectLst/>
                <a:uLnTx/>
                <a:uFillTx/>
                <a:latin typeface="Segoe UI"/>
                <a:ea typeface="+mn-ea"/>
                <a:cs typeface="+mn-cs"/>
              </a:endParaRPr>
            </a:p>
          </p:txBody>
        </p:sp>
        <p:cxnSp>
          <p:nvCxnSpPr>
            <p:cNvPr id="60" name="Straight Connector 59"/>
            <p:cNvCxnSpPr/>
            <p:nvPr/>
          </p:nvCxnSpPr>
          <p:spPr>
            <a:xfrm flipH="1">
              <a:off x="11491844" y="3512406"/>
              <a:ext cx="0" cy="1407227"/>
            </a:xfrm>
            <a:prstGeom prst="line">
              <a:avLst/>
            </a:prstGeom>
            <a:noFill/>
            <a:ln w="25400" cap="flat" cmpd="sng" algn="ctr">
              <a:solidFill>
                <a:srgbClr val="00B9F2"/>
              </a:solidFill>
              <a:prstDash val="solid"/>
            </a:ln>
            <a:effectLst>
              <a:outerShdw blurRad="40000" dist="20000" dir="5400000" rotWithShape="0">
                <a:srgbClr val="000000">
                  <a:alpha val="38000"/>
                </a:srgbClr>
              </a:outerShdw>
            </a:effectLst>
          </p:spPr>
        </p:cxnSp>
        <p:cxnSp>
          <p:nvCxnSpPr>
            <p:cNvPr id="61" name="Straight Connector 60"/>
            <p:cNvCxnSpPr/>
            <p:nvPr/>
          </p:nvCxnSpPr>
          <p:spPr>
            <a:xfrm flipH="1">
              <a:off x="11371922" y="3512406"/>
              <a:ext cx="0" cy="1407227"/>
            </a:xfrm>
            <a:prstGeom prst="line">
              <a:avLst/>
            </a:prstGeom>
            <a:noFill/>
            <a:ln w="25400" cap="flat" cmpd="sng" algn="ctr">
              <a:solidFill>
                <a:srgbClr val="00B9F2"/>
              </a:solidFill>
              <a:prstDash val="solid"/>
            </a:ln>
            <a:effectLst>
              <a:outerShdw blurRad="40000" dist="20000" dir="5400000" rotWithShape="0">
                <a:srgbClr val="000000">
                  <a:alpha val="38000"/>
                </a:srgbClr>
              </a:outerShdw>
            </a:effectLst>
          </p:spPr>
        </p:cxnSp>
        <p:sp>
          <p:nvSpPr>
            <p:cNvPr id="62" name="Rectangle 61"/>
            <p:cNvSpPr/>
            <p:nvPr/>
          </p:nvSpPr>
          <p:spPr>
            <a:xfrm>
              <a:off x="11094530" y="4041315"/>
              <a:ext cx="783336"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Switch</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10GbE/IB</a:t>
              </a:r>
            </a:p>
          </p:txBody>
        </p:sp>
        <p:sp>
          <p:nvSpPr>
            <p:cNvPr id="63" name="Rectangle 62"/>
            <p:cNvSpPr/>
            <p:nvPr/>
          </p:nvSpPr>
          <p:spPr>
            <a:xfrm>
              <a:off x="11094530" y="3425803"/>
              <a:ext cx="674709"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NIC</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10GbE/IB</a:t>
              </a:r>
            </a:p>
          </p:txBody>
        </p:sp>
        <p:sp>
          <p:nvSpPr>
            <p:cNvPr id="64" name="Rectangle 63"/>
            <p:cNvSpPr/>
            <p:nvPr/>
          </p:nvSpPr>
          <p:spPr>
            <a:xfrm>
              <a:off x="11094530" y="4634503"/>
              <a:ext cx="783336"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NIC</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10GbE/IB</a:t>
              </a:r>
            </a:p>
          </p:txBody>
        </p:sp>
        <p:sp>
          <p:nvSpPr>
            <p:cNvPr id="65" name="Rectangle 64"/>
            <p:cNvSpPr/>
            <p:nvPr/>
          </p:nvSpPr>
          <p:spPr>
            <a:xfrm>
              <a:off x="10463387" y="3629580"/>
              <a:ext cx="400767" cy="1115123"/>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A1A1A"/>
                </a:solidFill>
                <a:effectLst/>
                <a:uLnTx/>
                <a:uFillTx/>
                <a:latin typeface="Segoe UI"/>
                <a:ea typeface="+mn-ea"/>
                <a:cs typeface="+mn-cs"/>
              </a:endParaRPr>
            </a:p>
          </p:txBody>
        </p:sp>
        <p:cxnSp>
          <p:nvCxnSpPr>
            <p:cNvPr id="66" name="Straight Connector 65"/>
            <p:cNvCxnSpPr/>
            <p:nvPr/>
          </p:nvCxnSpPr>
          <p:spPr>
            <a:xfrm flipH="1">
              <a:off x="10723729" y="3527049"/>
              <a:ext cx="0" cy="1407227"/>
            </a:xfrm>
            <a:prstGeom prst="line">
              <a:avLst/>
            </a:prstGeom>
            <a:noFill/>
            <a:ln w="25400" cap="flat" cmpd="sng" algn="ctr">
              <a:solidFill>
                <a:srgbClr val="00B9F2"/>
              </a:solidFill>
              <a:prstDash val="solid"/>
            </a:ln>
            <a:effectLst>
              <a:outerShdw blurRad="40000" dist="20000" dir="5400000" rotWithShape="0">
                <a:srgbClr val="000000">
                  <a:alpha val="38000"/>
                </a:srgbClr>
              </a:outerShdw>
            </a:effectLst>
          </p:spPr>
        </p:cxnSp>
        <p:cxnSp>
          <p:nvCxnSpPr>
            <p:cNvPr id="67" name="Straight Connector 66"/>
            <p:cNvCxnSpPr/>
            <p:nvPr/>
          </p:nvCxnSpPr>
          <p:spPr>
            <a:xfrm flipH="1">
              <a:off x="10603809" y="3527049"/>
              <a:ext cx="0" cy="1407227"/>
            </a:xfrm>
            <a:prstGeom prst="line">
              <a:avLst/>
            </a:prstGeom>
            <a:noFill/>
            <a:ln w="25400" cap="flat" cmpd="sng" algn="ctr">
              <a:solidFill>
                <a:srgbClr val="00B9F2"/>
              </a:solidFill>
              <a:prstDash val="solid"/>
            </a:ln>
            <a:effectLst>
              <a:outerShdw blurRad="40000" dist="20000" dir="5400000" rotWithShape="0">
                <a:srgbClr val="000000">
                  <a:alpha val="38000"/>
                </a:srgbClr>
              </a:outerShdw>
            </a:effectLst>
          </p:spPr>
        </p:cxnSp>
        <p:sp>
          <p:nvSpPr>
            <p:cNvPr id="68" name="Rectangle 67"/>
            <p:cNvSpPr/>
            <p:nvPr/>
          </p:nvSpPr>
          <p:spPr>
            <a:xfrm>
              <a:off x="10178342" y="4055957"/>
              <a:ext cx="822782"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Switch</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10GbE/IB</a:t>
              </a:r>
            </a:p>
          </p:txBody>
        </p:sp>
        <p:sp>
          <p:nvSpPr>
            <p:cNvPr id="69" name="Rectangle 68"/>
            <p:cNvSpPr/>
            <p:nvPr/>
          </p:nvSpPr>
          <p:spPr>
            <a:xfrm>
              <a:off x="10326416" y="3440447"/>
              <a:ext cx="674709"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NIC</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10GbE/IB</a:t>
              </a:r>
            </a:p>
          </p:txBody>
        </p:sp>
        <p:sp>
          <p:nvSpPr>
            <p:cNvPr id="70" name="Rectangle 69"/>
            <p:cNvSpPr/>
            <p:nvPr/>
          </p:nvSpPr>
          <p:spPr>
            <a:xfrm>
              <a:off x="10178342" y="4649147"/>
              <a:ext cx="822782" cy="365760"/>
            </a:xfrm>
            <a:prstGeom prst="rect">
              <a:avLst/>
            </a:prstGeom>
            <a:gradFill rotWithShape="1">
              <a:gsLst>
                <a:gs pos="0">
                  <a:srgbClr val="00B9F2">
                    <a:tint val="50000"/>
                    <a:satMod val="300000"/>
                  </a:srgbClr>
                </a:gs>
                <a:gs pos="35000">
                  <a:srgbClr val="00B9F2">
                    <a:tint val="37000"/>
                    <a:satMod val="300000"/>
                  </a:srgbClr>
                </a:gs>
                <a:gs pos="100000">
                  <a:srgbClr val="00B9F2">
                    <a:tint val="15000"/>
                    <a:satMod val="350000"/>
                  </a:srgbClr>
                </a:gs>
              </a:gsLst>
              <a:lin ang="16200000" scaled="1"/>
            </a:gradFill>
            <a:ln w="9525" cap="flat" cmpd="sng" algn="ctr">
              <a:solidFill>
                <a:srgbClr val="00B9F2">
                  <a:shade val="95000"/>
                  <a:satMod val="105000"/>
                </a:srgbClr>
              </a:solidFill>
              <a:prstDash val="solid"/>
            </a:ln>
            <a:effectLst>
              <a:outerShdw blurRad="40000" dist="20000" dir="5400000" rotWithShape="0">
                <a:srgbClr val="000000">
                  <a:alpha val="38000"/>
                </a:srgbClr>
              </a:outerShdw>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NIC</a:t>
              </a:r>
            </a:p>
            <a:p>
              <a:pPr marL="0" marR="0" lvl="0" indent="0" algn="ctr" defTabSz="914400" eaLnBrk="1" fontAlgn="auto" latinLnBrk="0" hangingPunct="1">
                <a:lnSpc>
                  <a:spcPct val="100000"/>
                </a:lnSpc>
                <a:spcBef>
                  <a:spcPts val="0"/>
                </a:spcBef>
                <a:spcAft>
                  <a:spcPts val="0"/>
                </a:spcAft>
                <a:buClrTx/>
                <a:buSzTx/>
                <a:buFontTx/>
                <a:buNone/>
                <a:tabLst/>
                <a:defRPr sz="1600">
                  <a:solidFill>
                    <a:srgbClr val="000000"/>
                  </a:solidFill>
                </a:defRPr>
              </a:pPr>
              <a:r>
                <a:rPr kumimoji="0" lang="en-US" sz="900" b="0" i="0" u="none" strike="noStrike" kern="0" cap="none" spc="0" normalizeH="0" baseline="0" noProof="0" dirty="0">
                  <a:ln>
                    <a:noFill/>
                  </a:ln>
                  <a:solidFill>
                    <a:srgbClr val="000000"/>
                  </a:solidFill>
                  <a:effectLst/>
                  <a:uLnTx/>
                  <a:uFillTx/>
                  <a:latin typeface="Segoe UI"/>
                  <a:ea typeface="+mn-ea"/>
                  <a:cs typeface="+mn-cs"/>
                </a:rPr>
                <a:t>10GbE/IB</a:t>
              </a:r>
            </a:p>
          </p:txBody>
        </p:sp>
        <p:sp>
          <p:nvSpPr>
            <p:cNvPr id="71" name="Rectangle 70"/>
            <p:cNvSpPr/>
            <p:nvPr/>
          </p:nvSpPr>
          <p:spPr>
            <a:xfrm>
              <a:off x="8893526" y="1492808"/>
              <a:ext cx="2580690" cy="587299"/>
            </a:xfrm>
            <a:prstGeom prst="rect">
              <a:avLst/>
            </a:prstGeom>
            <a:noFill/>
            <a:ln w="25400" cap="flat" cmpd="sng" algn="ctr">
              <a:noFill/>
              <a:prstDash val="solid"/>
            </a:ln>
            <a:effectLst/>
          </p:spPr>
          <p:txBody>
            <a:bodyPr lIns="91428" tIns="45713" rIns="91428"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latin typeface="Segoe UI"/>
                  <a:ea typeface="+mn-ea"/>
                  <a:cs typeface="+mn-cs"/>
                </a:rPr>
                <a:t>Sample Configurations</a:t>
              </a:r>
            </a:p>
          </p:txBody>
        </p:sp>
      </p:grpSp>
      <p:sp>
        <p:nvSpPr>
          <p:cNvPr id="37" name="Rectangle 36"/>
          <p:cNvSpPr/>
          <p:nvPr>
            <p:custDataLst>
              <p:tags r:id="rId1"/>
            </p:custDataLst>
          </p:nvPr>
        </p:nvSpPr>
        <p:spPr bwMode="auto">
          <a:xfrm>
            <a:off x="10360025" y="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sz="2200" dirty="0" smtClean="0">
                <a:solidFill>
                  <a:schemeClr val="tx1">
                    <a:alpha val="99000"/>
                  </a:schemeClr>
                </a:solidFill>
                <a:latin typeface="Segoe UI" pitchFamily="34" charset="0"/>
                <a:ea typeface="Segoe UI" pitchFamily="34" charset="0"/>
                <a:cs typeface="Segoe UI" pitchFamily="34" charset="0"/>
              </a:rPr>
              <a:t>Active ON</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38" name="Picture 37"/>
          <p:cNvPicPr>
            <a:picLocks noChangeAspect="1"/>
          </p:cNvPicPr>
          <p:nvPr/>
        </p:nvPicPr>
        <p:blipFill>
          <a:blip r:embed="rId3">
            <a:extLst>
              <a:ext uri="{BEBA8EAE-BF5A-486C-A8C5-ECC9F3942E4B}">
                <a14:imgProps xmlns:a14="http://schemas.microsoft.com/office/drawing/2010/main">
                  <a14:imgLayer r:embed="rId4">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10360025" y="15240"/>
            <a:ext cx="457200" cy="457200"/>
          </a:xfrm>
          <a:prstGeom prst="rect">
            <a:avLst/>
          </a:prstGeom>
        </p:spPr>
      </p:pic>
    </p:spTree>
    <p:extLst>
      <p:ext uri="{BB962C8B-B14F-4D97-AF65-F5344CB8AC3E}">
        <p14:creationId xmlns:p14="http://schemas.microsoft.com/office/powerpoint/2010/main" val="6819916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13" name="Subtitle 1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SMB, Clustering, &amp; Hyper-V</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4876365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a:t>O</a:t>
            </a:r>
            <a:r>
              <a:rPr lang="en-US" dirty="0" smtClean="0"/>
              <a:t>perational </a:t>
            </a:r>
            <a:r>
              <a:rPr lang="en-US" dirty="0"/>
              <a:t>efficiency with simplified manageability</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1866911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3211" y="914400"/>
            <a:ext cx="11885613" cy="2743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 name="Rectangle 5"/>
          <p:cNvSpPr/>
          <p:nvPr/>
        </p:nvSpPr>
        <p:spPr bwMode="auto">
          <a:xfrm>
            <a:off x="303210" y="3783956"/>
            <a:ext cx="11885613" cy="2921643"/>
          </a:xfrm>
          <a:prstGeom prst="rect">
            <a:avLst/>
          </a:prstGeom>
          <a:solidFill>
            <a:schemeClr val="accent5">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Scenario</a:t>
            </a:r>
            <a:endParaRPr lang="en-US" dirty="0"/>
          </a:p>
        </p:txBody>
      </p:sp>
      <p:sp>
        <p:nvSpPr>
          <p:cNvPr id="3" name="Text Placeholder 2"/>
          <p:cNvSpPr>
            <a:spLocks noGrp="1"/>
          </p:cNvSpPr>
          <p:nvPr>
            <p:ph type="body" sz="quarter" idx="4294967295"/>
          </p:nvPr>
        </p:nvSpPr>
        <p:spPr>
          <a:xfrm>
            <a:off x="519112" y="1219201"/>
            <a:ext cx="11149013" cy="5029199"/>
          </a:xfrm>
          <a:prstGeom prst="rect">
            <a:avLst/>
          </a:prstGeom>
        </p:spPr>
        <p:txBody>
          <a:bodyPr/>
          <a:lstStyle/>
          <a:p>
            <a:pPr lvl="0"/>
            <a:r>
              <a:rPr lang="en-US" sz="2800" dirty="0"/>
              <a:t>Delivering operational efficiency with simplified </a:t>
            </a:r>
            <a:r>
              <a:rPr lang="en-US" sz="2800" dirty="0" smtClean="0"/>
              <a:t>manageability</a:t>
            </a:r>
          </a:p>
          <a:p>
            <a:pPr lvl="1"/>
            <a:r>
              <a:rPr lang="en-US" sz="2400" dirty="0" smtClean="0"/>
              <a:t>Provide a rich set of tools for IT pros </a:t>
            </a:r>
            <a:r>
              <a:rPr lang="en-US" sz="2400" dirty="0" err="1" smtClean="0"/>
              <a:t>anc</a:t>
            </a:r>
            <a:r>
              <a:rPr lang="en-US" sz="2400" dirty="0" smtClean="0"/>
              <a:t> Developers</a:t>
            </a:r>
          </a:p>
          <a:p>
            <a:pPr lvl="1"/>
            <a:r>
              <a:rPr lang="en-US" sz="2400" dirty="0" smtClean="0"/>
              <a:t>Provide an framework on which consistent, repeatable and reliable automation can be built</a:t>
            </a:r>
          </a:p>
          <a:p>
            <a:pPr lvl="1"/>
            <a:r>
              <a:rPr lang="en-US" sz="2400" dirty="0" smtClean="0"/>
              <a:t>Perform complex activities through simple wizard driven experience</a:t>
            </a:r>
            <a:br>
              <a:rPr lang="en-US" sz="2400" dirty="0" smtClean="0"/>
            </a:br>
            <a:r>
              <a:rPr lang="en-US" sz="2400" dirty="0" smtClean="0"/>
              <a:t/>
            </a:r>
            <a:br>
              <a:rPr lang="en-US" sz="2400" dirty="0" smtClean="0"/>
            </a:br>
            <a:endParaRPr lang="en-US" sz="2400" dirty="0"/>
          </a:p>
          <a:p>
            <a:r>
              <a:rPr lang="en-US" sz="2800" dirty="0" smtClean="0"/>
              <a:t>Features</a:t>
            </a:r>
            <a:endParaRPr lang="en-US" sz="2800" dirty="0"/>
          </a:p>
          <a:p>
            <a:pPr lvl="1"/>
            <a:r>
              <a:rPr lang="en-US" sz="2400" dirty="0" smtClean="0"/>
              <a:t>SMI-S </a:t>
            </a:r>
            <a:r>
              <a:rPr lang="en-US" sz="2400" dirty="0"/>
              <a:t>and WMI Management</a:t>
            </a:r>
          </a:p>
          <a:p>
            <a:pPr lvl="1"/>
            <a:r>
              <a:rPr lang="en-US" sz="2400" dirty="0"/>
              <a:t>Comprehensive storage management</a:t>
            </a:r>
          </a:p>
          <a:p>
            <a:pPr lvl="1"/>
            <a:r>
              <a:rPr lang="en-US" sz="2400" dirty="0" err="1" smtClean="0"/>
              <a:t>Powershell</a:t>
            </a:r>
            <a:endParaRPr lang="en-US" sz="2400" dirty="0"/>
          </a:p>
        </p:txBody>
      </p:sp>
    </p:spTree>
    <p:extLst>
      <p:ext uri="{BB962C8B-B14F-4D97-AF65-F5344CB8AC3E}">
        <p14:creationId xmlns:p14="http://schemas.microsoft.com/office/powerpoint/2010/main" val="195069197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p:cNvGraphicFramePr>
          <p:nvPr>
            <p:custDataLst>
              <p:tags r:id="rId2"/>
            </p:custDataLst>
            <p:extLst>
              <p:ext uri="{D42A27DB-BD31-4B8C-83A1-F6EECF244321}">
                <p14:modId xmlns:p14="http://schemas.microsoft.com/office/powerpoint/2010/main" val="68136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a:t>Unified management of </a:t>
            </a:r>
            <a:r>
              <a:rPr lang="en-US" dirty="0" smtClean="0"/>
              <a:t>storage</a:t>
            </a:r>
            <a:endParaRPr lang="en-US" dirty="0">
              <a:gradFill flip="none" rotWithShape="1">
                <a:gsLst>
                  <a:gs pos="5417">
                    <a:schemeClr val="tx2"/>
                  </a:gs>
                  <a:gs pos="98000">
                    <a:schemeClr val="tx2"/>
                  </a:gs>
                </a:gsLst>
                <a:lin ang="5400000" scaled="0"/>
                <a:tileRect/>
              </a:gradFill>
              <a:latin typeface="+mn-lt"/>
            </a:endParaRPr>
          </a:p>
        </p:txBody>
      </p:sp>
      <p:grpSp>
        <p:nvGrpSpPr>
          <p:cNvPr id="5" name="Group 4"/>
          <p:cNvGrpSpPr/>
          <p:nvPr/>
        </p:nvGrpSpPr>
        <p:grpSpPr>
          <a:xfrm>
            <a:off x="983807" y="1447800"/>
            <a:ext cx="10205713" cy="1558874"/>
            <a:chOff x="983807" y="1447800"/>
            <a:chExt cx="10205713" cy="1558874"/>
          </a:xfrm>
        </p:grpSpPr>
        <p:sp>
          <p:nvSpPr>
            <p:cNvPr id="3" name="Rectangle 2"/>
            <p:cNvSpPr/>
            <p:nvPr>
              <p:custDataLst>
                <p:tags r:id="rId16"/>
              </p:custDataLst>
            </p:nvPr>
          </p:nvSpPr>
          <p:spPr bwMode="auto">
            <a:xfrm>
              <a:off x="983807" y="1447800"/>
              <a:ext cx="3184982" cy="1124919"/>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File &amp; Storage Services</a:t>
              </a:r>
            </a:p>
            <a:p>
              <a:pPr algn="ctr" defTabSz="914099"/>
              <a:r>
                <a:rPr lang="en-US" sz="2200" dirty="0">
                  <a:solidFill>
                    <a:srgbClr val="FFFFFF">
                      <a:alpha val="98824"/>
                    </a:srgbClr>
                  </a:solidFill>
                  <a:latin typeface="Segoe UI" pitchFamily="34" charset="0"/>
                  <a:ea typeface="Segoe UI" pitchFamily="34" charset="0"/>
                  <a:cs typeface="Segoe UI" pitchFamily="34" charset="0"/>
                </a:rPr>
                <a:t>(Server Manager)</a:t>
              </a:r>
            </a:p>
          </p:txBody>
        </p:sp>
        <p:sp>
          <p:nvSpPr>
            <p:cNvPr id="30" name="Isosceles Triangle 29"/>
            <p:cNvSpPr/>
            <p:nvPr>
              <p:custDataLst>
                <p:tags r:id="rId17"/>
              </p:custDataLst>
            </p:nvPr>
          </p:nvSpPr>
          <p:spPr bwMode="auto">
            <a:xfrm rot="10800000">
              <a:off x="2610873" y="2541724"/>
              <a:ext cx="1102475" cy="464949"/>
            </a:xfrm>
            <a:prstGeom prst="triangle">
              <a:avLst>
                <a:gd name="adj" fmla="val 0"/>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7" name="Rectangle 26"/>
            <p:cNvSpPr/>
            <p:nvPr>
              <p:custDataLst>
                <p:tags r:id="rId18"/>
              </p:custDataLst>
            </p:nvPr>
          </p:nvSpPr>
          <p:spPr bwMode="auto">
            <a:xfrm>
              <a:off x="4494173" y="1447800"/>
              <a:ext cx="3184982" cy="112491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Microsoft Applications </a:t>
              </a:r>
            </a:p>
          </p:txBody>
        </p:sp>
        <p:sp>
          <p:nvSpPr>
            <p:cNvPr id="31" name="Isosceles Triangle 30"/>
            <p:cNvSpPr/>
            <p:nvPr>
              <p:custDataLst>
                <p:tags r:id="rId19"/>
              </p:custDataLst>
            </p:nvPr>
          </p:nvSpPr>
          <p:spPr bwMode="auto">
            <a:xfrm rot="10800000">
              <a:off x="5535426" y="2541725"/>
              <a:ext cx="1102475" cy="464949"/>
            </a:xfrm>
            <a:prstGeom prst="triangle">
              <a:avLst>
                <a:gd name="adj" fmla="val 52811"/>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8" name="Rectangle 27"/>
            <p:cNvSpPr/>
            <p:nvPr>
              <p:custDataLst>
                <p:tags r:id="rId20"/>
              </p:custDataLst>
            </p:nvPr>
          </p:nvSpPr>
          <p:spPr bwMode="auto">
            <a:xfrm>
              <a:off x="8004538" y="1447800"/>
              <a:ext cx="3184982" cy="112491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ISV or Storage Vendor Applications</a:t>
              </a:r>
            </a:p>
          </p:txBody>
        </p:sp>
        <p:sp>
          <p:nvSpPr>
            <p:cNvPr id="32" name="Isosceles Triangle 31"/>
            <p:cNvSpPr/>
            <p:nvPr>
              <p:custDataLst>
                <p:tags r:id="rId21"/>
              </p:custDataLst>
            </p:nvPr>
          </p:nvSpPr>
          <p:spPr bwMode="auto">
            <a:xfrm rot="10800000" flipH="1">
              <a:off x="8410141" y="2510726"/>
              <a:ext cx="1102475" cy="464949"/>
            </a:xfrm>
            <a:prstGeom prst="triangle">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grpSp>
        <p:nvGrpSpPr>
          <p:cNvPr id="4" name="Group 3"/>
          <p:cNvGrpSpPr/>
          <p:nvPr/>
        </p:nvGrpSpPr>
        <p:grpSpPr>
          <a:xfrm>
            <a:off x="983806" y="3204276"/>
            <a:ext cx="10228707" cy="1683413"/>
            <a:chOff x="983806" y="3204276"/>
            <a:chExt cx="10228707" cy="1683413"/>
          </a:xfrm>
        </p:grpSpPr>
        <p:sp>
          <p:nvSpPr>
            <p:cNvPr id="35" name="Isosceles Triangle 34"/>
            <p:cNvSpPr/>
            <p:nvPr>
              <p:custDataLst>
                <p:tags r:id="rId12"/>
              </p:custDataLst>
            </p:nvPr>
          </p:nvSpPr>
          <p:spPr bwMode="auto">
            <a:xfrm rot="10800000">
              <a:off x="5327277" y="4360747"/>
              <a:ext cx="1531804" cy="526942"/>
            </a:xfrm>
            <a:prstGeom prst="triangle">
              <a:avLst>
                <a:gd name="adj" fmla="val 48594"/>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Rectangle 6"/>
            <p:cNvSpPr/>
            <p:nvPr>
              <p:custDataLst>
                <p:tags r:id="rId13"/>
              </p:custDataLst>
            </p:nvPr>
          </p:nvSpPr>
          <p:spPr bwMode="auto">
            <a:xfrm>
              <a:off x="983806" y="3204276"/>
              <a:ext cx="10228707" cy="1162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spcBef>
                  <a:spcPts val="600"/>
                </a:spcBef>
              </a:pPr>
              <a:r>
                <a:rPr lang="en-US" sz="2400" dirty="0">
                  <a:solidFill>
                    <a:schemeClr val="tx1">
                      <a:alpha val="99000"/>
                    </a:schemeClr>
                  </a:solidFill>
                </a:rPr>
                <a:t>Windows Storage Management API (PowerShell &amp; WMI</a:t>
              </a:r>
              <a:r>
                <a:rPr lang="en-US" sz="2400" dirty="0" smtClean="0">
                  <a:solidFill>
                    <a:schemeClr val="tx1">
                      <a:alpha val="99000"/>
                    </a:schemeClr>
                  </a:solidFill>
                </a:rPr>
                <a:t>)</a:t>
              </a:r>
              <a:endParaRPr lang="en-US" sz="2400" dirty="0">
                <a:solidFill>
                  <a:schemeClr val="tx1">
                    <a:alpha val="99000"/>
                  </a:schemeClr>
                </a:solidFill>
              </a:endParaRPr>
            </a:p>
            <a:p>
              <a:pPr algn="ctr">
                <a:spcBef>
                  <a:spcPts val="600"/>
                </a:spcBef>
              </a:pPr>
              <a:r>
                <a:rPr lang="en-US" sz="2400" dirty="0">
                  <a:solidFill>
                    <a:schemeClr val="tx1">
                      <a:alpha val="99000"/>
                    </a:schemeClr>
                  </a:solidFill>
                </a:rPr>
                <a:t>(Physical Disks, Storage Pools, Virtual Disks &amp; Volumes)</a:t>
              </a:r>
            </a:p>
          </p:txBody>
        </p:sp>
        <p:sp>
          <p:nvSpPr>
            <p:cNvPr id="62" name="Isosceles Triangle 61"/>
            <p:cNvSpPr/>
            <p:nvPr>
              <p:custDataLst>
                <p:tags r:id="rId14"/>
              </p:custDataLst>
            </p:nvPr>
          </p:nvSpPr>
          <p:spPr bwMode="auto">
            <a:xfrm rot="10800000">
              <a:off x="1562672" y="4360747"/>
              <a:ext cx="1531804" cy="526942"/>
            </a:xfrm>
            <a:prstGeom prst="triangle">
              <a:avLst>
                <a:gd name="adj" fmla="val 48594"/>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8" name="Isosceles Triangle 67"/>
            <p:cNvSpPr/>
            <p:nvPr>
              <p:custDataLst>
                <p:tags r:id="rId15"/>
              </p:custDataLst>
            </p:nvPr>
          </p:nvSpPr>
          <p:spPr bwMode="auto">
            <a:xfrm rot="10800000">
              <a:off x="9091883" y="4360747"/>
              <a:ext cx="1531804" cy="526942"/>
            </a:xfrm>
            <a:prstGeom prst="triangle">
              <a:avLst>
                <a:gd name="adj" fmla="val 48594"/>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grpSp>
        <p:nvGrpSpPr>
          <p:cNvPr id="6" name="Group 5"/>
          <p:cNvGrpSpPr/>
          <p:nvPr/>
        </p:nvGrpSpPr>
        <p:grpSpPr>
          <a:xfrm>
            <a:off x="969293" y="5005952"/>
            <a:ext cx="10243220" cy="1645921"/>
            <a:chOff x="969293" y="5005952"/>
            <a:chExt cx="10243220" cy="1645921"/>
          </a:xfrm>
        </p:grpSpPr>
        <p:sp>
          <p:nvSpPr>
            <p:cNvPr id="12" name="Rectangle 11"/>
            <p:cNvSpPr/>
            <p:nvPr>
              <p:custDataLst>
                <p:tags r:id="rId4"/>
              </p:custDataLst>
            </p:nvPr>
          </p:nvSpPr>
          <p:spPr bwMode="auto">
            <a:xfrm>
              <a:off x="969293" y="5005952"/>
              <a:ext cx="3200400" cy="1645920"/>
            </a:xfrm>
            <a:prstGeom prst="rect">
              <a:avLst/>
            </a:prstGeom>
            <a:noFill/>
            <a:ln w="31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1" name="TextBox 40"/>
            <p:cNvSpPr txBox="1"/>
            <p:nvPr>
              <p:custDataLst>
                <p:tags r:id="rId5"/>
              </p:custDataLst>
            </p:nvPr>
          </p:nvSpPr>
          <p:spPr>
            <a:xfrm>
              <a:off x="1495096" y="6178972"/>
              <a:ext cx="2148795" cy="323165"/>
            </a:xfrm>
            <a:prstGeom prst="rect">
              <a:avLst/>
            </a:prstGeom>
            <a:noFill/>
          </p:spPr>
          <p:txBody>
            <a:bodyPr wrap="square" rtlCol="0">
              <a:spAutoFit/>
            </a:bodyPr>
            <a:lstStyle/>
            <a:p>
              <a:pPr algn="ctr" defTabSz="914099"/>
              <a:r>
                <a:rPr lang="en-US" sz="1500" dirty="0">
                  <a:solidFill>
                    <a:srgbClr val="FFFFFF">
                      <a:alpha val="98824"/>
                    </a:srgbClr>
                  </a:solidFill>
                  <a:latin typeface="Segoe UI" pitchFamily="34" charset="0"/>
                  <a:ea typeface="Segoe UI" pitchFamily="34" charset="0"/>
                  <a:cs typeface="Segoe UI" pitchFamily="34" charset="0"/>
                </a:rPr>
                <a:t>SMP compliant array</a:t>
              </a:r>
            </a:p>
          </p:txBody>
        </p:sp>
        <p:grpSp>
          <p:nvGrpSpPr>
            <p:cNvPr id="18" name="Group 17"/>
            <p:cNvGrpSpPr/>
            <p:nvPr>
              <p:custDataLst>
                <p:tags r:id="rId6"/>
              </p:custDataLst>
            </p:nvPr>
          </p:nvGrpSpPr>
          <p:grpSpPr>
            <a:xfrm>
              <a:off x="9577065" y="5289639"/>
              <a:ext cx="1358054" cy="373270"/>
              <a:chOff x="9244146" y="5508330"/>
              <a:chExt cx="1748978" cy="480718"/>
            </a:xfrm>
          </p:grpSpPr>
          <p:sp>
            <p:nvSpPr>
              <p:cNvPr id="43" name="Flowchart: Magnetic Disk 42"/>
              <p:cNvSpPr/>
              <p:nvPr/>
            </p:nvSpPr>
            <p:spPr bwMode="auto">
              <a:xfrm>
                <a:off x="9244146" y="5508331"/>
                <a:ext cx="521700" cy="480717"/>
              </a:xfrm>
              <a:prstGeom prst="flowChartMagneticDisk">
                <a:avLst/>
              </a:prstGeom>
              <a:solidFill>
                <a:schemeClr val="accent6"/>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4" name="Flowchart: Magnetic Disk 43"/>
              <p:cNvSpPr/>
              <p:nvPr/>
            </p:nvSpPr>
            <p:spPr bwMode="auto">
              <a:xfrm>
                <a:off x="9857785" y="5508331"/>
                <a:ext cx="521700" cy="480717"/>
              </a:xfrm>
              <a:prstGeom prst="flowChartMagneticDisk">
                <a:avLst/>
              </a:prstGeom>
              <a:solidFill>
                <a:schemeClr val="accent6"/>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5" name="Flowchart: Magnetic Disk 44"/>
              <p:cNvSpPr/>
              <p:nvPr/>
            </p:nvSpPr>
            <p:spPr bwMode="auto">
              <a:xfrm>
                <a:off x="10471424" y="5508330"/>
                <a:ext cx="521700" cy="480717"/>
              </a:xfrm>
              <a:prstGeom prst="flowChartMagneticDisk">
                <a:avLst/>
              </a:prstGeom>
              <a:solidFill>
                <a:schemeClr val="accent6"/>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89" name="TextBox 88"/>
            <p:cNvSpPr txBox="1"/>
            <p:nvPr>
              <p:custDataLst>
                <p:tags r:id="rId7"/>
              </p:custDataLst>
            </p:nvPr>
          </p:nvSpPr>
          <p:spPr>
            <a:xfrm>
              <a:off x="4995173" y="6178972"/>
              <a:ext cx="2191461" cy="323165"/>
            </a:xfrm>
            <a:prstGeom prst="rect">
              <a:avLst/>
            </a:prstGeom>
            <a:noFill/>
          </p:spPr>
          <p:txBody>
            <a:bodyPr wrap="square" rtlCol="0">
              <a:spAutoFit/>
            </a:bodyPr>
            <a:lstStyle/>
            <a:p>
              <a:pPr algn="ctr" defTabSz="914099"/>
              <a:r>
                <a:rPr lang="en-US" sz="1500" dirty="0">
                  <a:solidFill>
                    <a:srgbClr val="FFFFFF">
                      <a:alpha val="98824"/>
                    </a:srgbClr>
                  </a:solidFill>
                  <a:latin typeface="Segoe UI" pitchFamily="34" charset="0"/>
                  <a:ea typeface="Segoe UI" pitchFamily="34" charset="0"/>
                  <a:cs typeface="Segoe UI" pitchFamily="34" charset="0"/>
                </a:rPr>
                <a:t>SMI-S compliant array</a:t>
              </a:r>
            </a:p>
          </p:txBody>
        </p:sp>
        <p:sp>
          <p:nvSpPr>
            <p:cNvPr id="90" name="TextBox 89"/>
            <p:cNvSpPr txBox="1"/>
            <p:nvPr>
              <p:custDataLst>
                <p:tags r:id="rId8"/>
              </p:custDataLst>
            </p:nvPr>
          </p:nvSpPr>
          <p:spPr>
            <a:xfrm>
              <a:off x="8002174" y="5948139"/>
              <a:ext cx="1899951" cy="553998"/>
            </a:xfrm>
            <a:prstGeom prst="rect">
              <a:avLst/>
            </a:prstGeom>
            <a:noFill/>
          </p:spPr>
          <p:txBody>
            <a:bodyPr wrap="square" rtlCol="0">
              <a:spAutoFit/>
            </a:bodyPr>
            <a:lstStyle/>
            <a:p>
              <a:pPr algn="ctr" defTabSz="914099"/>
              <a:r>
                <a:rPr lang="en-US" sz="1500" dirty="0">
                  <a:solidFill>
                    <a:srgbClr val="FFFFFF">
                      <a:alpha val="98824"/>
                    </a:srgbClr>
                  </a:solidFill>
                  <a:latin typeface="Segoe UI" pitchFamily="34" charset="0"/>
                  <a:ea typeface="Segoe UI" pitchFamily="34" charset="0"/>
                  <a:cs typeface="Segoe UI" pitchFamily="34" charset="0"/>
                </a:rPr>
                <a:t>Storage Spaces </a:t>
              </a:r>
              <a:r>
                <a:rPr lang="en-US" sz="1500" dirty="0" smtClean="0">
                  <a:solidFill>
                    <a:srgbClr val="FFFFFF">
                      <a:alpha val="98824"/>
                    </a:srgbClr>
                  </a:solidFill>
                  <a:latin typeface="Segoe UI" pitchFamily="34" charset="0"/>
                  <a:ea typeface="Segoe UI" pitchFamily="34" charset="0"/>
                  <a:cs typeface="Segoe UI" pitchFamily="34" charset="0"/>
                </a:rPr>
                <a:t/>
              </a:r>
              <a:br>
                <a:rPr lang="en-US" sz="1500" dirty="0" smtClean="0">
                  <a:solidFill>
                    <a:srgbClr val="FFFFFF">
                      <a:alpha val="98824"/>
                    </a:srgbClr>
                  </a:solidFill>
                  <a:latin typeface="Segoe UI" pitchFamily="34" charset="0"/>
                  <a:ea typeface="Segoe UI" pitchFamily="34" charset="0"/>
                  <a:cs typeface="Segoe UI" pitchFamily="34" charset="0"/>
                </a:rPr>
              </a:br>
              <a:r>
                <a:rPr lang="en-US" sz="1500" dirty="0" smtClean="0">
                  <a:solidFill>
                    <a:srgbClr val="FFFFFF">
                      <a:alpha val="98824"/>
                    </a:srgbClr>
                  </a:solidFill>
                  <a:latin typeface="Segoe UI" pitchFamily="34" charset="0"/>
                  <a:ea typeface="Segoe UI" pitchFamily="34" charset="0"/>
                  <a:cs typeface="Segoe UI" pitchFamily="34" charset="0"/>
                </a:rPr>
                <a:t>compatible </a:t>
              </a:r>
              <a:r>
                <a:rPr lang="en-US" sz="1500" dirty="0">
                  <a:solidFill>
                    <a:srgbClr val="FFFFFF">
                      <a:alpha val="98824"/>
                    </a:srgbClr>
                  </a:solidFill>
                  <a:latin typeface="Segoe UI" pitchFamily="34" charset="0"/>
                  <a:ea typeface="Segoe UI" pitchFamily="34" charset="0"/>
                  <a:cs typeface="Segoe UI" pitchFamily="34" charset="0"/>
                </a:rPr>
                <a:t>JBOD</a:t>
              </a:r>
            </a:p>
          </p:txBody>
        </p:sp>
        <p:sp>
          <p:nvSpPr>
            <p:cNvPr id="91" name="TextBox 90"/>
            <p:cNvSpPr txBox="1"/>
            <p:nvPr>
              <p:custDataLst>
                <p:tags r:id="rId9"/>
              </p:custDataLst>
            </p:nvPr>
          </p:nvSpPr>
          <p:spPr>
            <a:xfrm>
              <a:off x="8175982" y="5186252"/>
              <a:ext cx="1393408" cy="553998"/>
            </a:xfrm>
            <a:prstGeom prst="rect">
              <a:avLst/>
            </a:prstGeom>
            <a:noFill/>
          </p:spPr>
          <p:txBody>
            <a:bodyPr wrap="square" rtlCol="0">
              <a:spAutoFit/>
            </a:bodyPr>
            <a:lstStyle/>
            <a:p>
              <a:pPr algn="ctr" defTabSz="914099"/>
              <a:r>
                <a:rPr lang="en-US" sz="1500" dirty="0">
                  <a:solidFill>
                    <a:schemeClr val="accent6">
                      <a:alpha val="98824"/>
                    </a:schemeClr>
                  </a:solidFill>
                  <a:latin typeface="Segoe UI" pitchFamily="34" charset="0"/>
                  <a:ea typeface="Segoe UI" pitchFamily="34" charset="0"/>
                  <a:cs typeface="Segoe UI" pitchFamily="34" charset="0"/>
                </a:rPr>
                <a:t>Storage </a:t>
              </a:r>
              <a:r>
                <a:rPr lang="en-US" sz="1500" dirty="0" smtClean="0">
                  <a:solidFill>
                    <a:schemeClr val="accent6">
                      <a:alpha val="98824"/>
                    </a:schemeClr>
                  </a:solidFill>
                  <a:latin typeface="Segoe UI" pitchFamily="34" charset="0"/>
                  <a:ea typeface="Segoe UI" pitchFamily="34" charset="0"/>
                  <a:cs typeface="Segoe UI" pitchFamily="34" charset="0"/>
                </a:rPr>
                <a:t>Spaces</a:t>
              </a:r>
              <a:endParaRPr lang="en-US" sz="1500" dirty="0">
                <a:solidFill>
                  <a:schemeClr val="accent6">
                    <a:alpha val="98824"/>
                  </a:schemeClr>
                </a:solidFill>
                <a:latin typeface="Segoe UI" pitchFamily="34" charset="0"/>
                <a:ea typeface="Segoe UI" pitchFamily="34" charset="0"/>
                <a:cs typeface="Segoe UI" pitchFamily="34" charset="0"/>
              </a:endParaRPr>
            </a:p>
          </p:txBody>
        </p:sp>
        <p:pic>
          <p:nvPicPr>
            <p:cNvPr id="69" name="Picture 2"/>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637" b="94268" l="0" r="100000"/>
                      </a14:imgEffect>
                    </a14:imgLayer>
                  </a14:imgProps>
                </a:ext>
                <a:ext uri="{28A0092B-C50C-407E-A947-70E740481C1C}">
                  <a14:useLocalDpi xmlns:a14="http://schemas.microsoft.com/office/drawing/2010/main" val="0"/>
                </a:ext>
              </a:extLst>
            </a:blip>
            <a:srcRect/>
            <a:stretch>
              <a:fillRect/>
            </a:stretch>
          </p:blipFill>
          <p:spPr bwMode="auto">
            <a:xfrm>
              <a:off x="1761688" y="5289639"/>
              <a:ext cx="1615610" cy="90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custDataLst>
                <p:tags r:id="rId10"/>
              </p:custDataLst>
            </p:nvPr>
          </p:nvSpPr>
          <p:spPr bwMode="auto">
            <a:xfrm>
              <a:off x="4490703" y="5005953"/>
              <a:ext cx="3200400" cy="1645920"/>
            </a:xfrm>
            <a:prstGeom prst="rect">
              <a:avLst/>
            </a:prstGeom>
            <a:noFill/>
            <a:ln w="31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75" name="Picture 3"/>
            <p:cNvPicPr>
              <a:picLocks noChangeAspect="1" noChangeArrowheads="1"/>
            </p:cNvPicPr>
            <p:nvPr/>
          </p:nvPicPr>
          <p:blipFill>
            <a:blip r:embed="rId28">
              <a:extLst>
                <a:ext uri="{BEBA8EAE-BF5A-486C-A8C5-ECC9F3942E4B}">
                  <a14:imgProps xmlns:a14="http://schemas.microsoft.com/office/drawing/2010/main">
                    <a14:imgLayer r:embed="rId29">
                      <a14:imgEffect>
                        <a14:backgroundRemoval t="9548" b="89950" l="3333" r="93000"/>
                      </a14:imgEffect>
                    </a14:imgLayer>
                  </a14:imgProps>
                </a:ext>
                <a:ext uri="{28A0092B-C50C-407E-A947-70E740481C1C}">
                  <a14:useLocalDpi xmlns:a14="http://schemas.microsoft.com/office/drawing/2010/main" val="0"/>
                </a:ext>
              </a:extLst>
            </a:blip>
            <a:srcRect/>
            <a:stretch>
              <a:fillRect/>
            </a:stretch>
          </p:blipFill>
          <p:spPr bwMode="auto">
            <a:xfrm>
              <a:off x="5262653" y="5047189"/>
              <a:ext cx="1656500" cy="117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ectangle 75"/>
            <p:cNvSpPr/>
            <p:nvPr>
              <p:custDataLst>
                <p:tags r:id="rId11"/>
              </p:custDataLst>
            </p:nvPr>
          </p:nvSpPr>
          <p:spPr bwMode="auto">
            <a:xfrm>
              <a:off x="8012113" y="5005953"/>
              <a:ext cx="3200400" cy="1645920"/>
            </a:xfrm>
            <a:prstGeom prst="rect">
              <a:avLst/>
            </a:prstGeom>
            <a:noFill/>
            <a:ln w="31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77"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902125" y="5844514"/>
              <a:ext cx="997131" cy="7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102946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8075612" y="1486671"/>
            <a:ext cx="3409591" cy="5132917"/>
          </a:xfrm>
          <a:prstGeom prst="rect">
            <a:avLst/>
          </a:prstGeom>
          <a:solidFill>
            <a:schemeClr val="accent1"/>
          </a:solidFill>
          <a:ln>
            <a:noFill/>
          </a:ln>
          <a:extLst/>
        </p:spPr>
        <p:txBody>
          <a:bodyPr wrap="none" lIns="76179" tIns="38089" rIns="76179" bIns="38089" anchor="ctr"/>
          <a:lstStyle/>
          <a:p>
            <a:endParaRPr lang="en-US" dirty="0"/>
          </a:p>
        </p:txBody>
      </p:sp>
      <p:sp>
        <p:nvSpPr>
          <p:cNvPr id="5" name="Title 4"/>
          <p:cNvSpPr>
            <a:spLocks noGrp="1"/>
          </p:cNvSpPr>
          <p:nvPr>
            <p:ph type="title"/>
          </p:nvPr>
        </p:nvSpPr>
        <p:spPr/>
        <p:txBody>
          <a:bodyPr/>
          <a:lstStyle/>
          <a:p>
            <a:r>
              <a:rPr lang="en-US" smtClean="0"/>
              <a:t>Management Options</a:t>
            </a:r>
            <a:endParaRPr lang="en-US" dirty="0"/>
          </a:p>
        </p:txBody>
      </p:sp>
      <p:sp>
        <p:nvSpPr>
          <p:cNvPr id="7" name="Text Placeholder 6"/>
          <p:cNvSpPr>
            <a:spLocks noGrp="1"/>
          </p:cNvSpPr>
          <p:nvPr>
            <p:ph idx="1"/>
          </p:nvPr>
        </p:nvSpPr>
        <p:spPr>
          <a:xfrm>
            <a:off x="8075612" y="1590388"/>
            <a:ext cx="3388429" cy="4374531"/>
          </a:xfrm>
        </p:spPr>
        <p:txBody>
          <a:bodyPr/>
          <a:lstStyle/>
          <a:p>
            <a:pPr marL="365760" indent="-274320">
              <a:spcBef>
                <a:spcPts val="800"/>
              </a:spcBef>
            </a:pPr>
            <a:r>
              <a:rPr lang="en-US" sz="2400" dirty="0" smtClean="0"/>
              <a:t>System Center Management Packs available for Beta:</a:t>
            </a:r>
          </a:p>
          <a:p>
            <a:pPr marL="768985" lvl="2" indent="-274320">
              <a:spcBef>
                <a:spcPts val="800"/>
              </a:spcBef>
            </a:pPr>
            <a:r>
              <a:rPr lang="en-US" sz="2000" dirty="0" smtClean="0"/>
              <a:t>SMB</a:t>
            </a:r>
          </a:p>
          <a:p>
            <a:pPr marL="768985" lvl="2" indent="-274320">
              <a:spcBef>
                <a:spcPts val="800"/>
              </a:spcBef>
            </a:pPr>
            <a:r>
              <a:rPr lang="en-US" sz="2000" dirty="0" smtClean="0"/>
              <a:t>NFS</a:t>
            </a:r>
          </a:p>
          <a:p>
            <a:pPr marL="768985" lvl="2" indent="-274320">
              <a:spcBef>
                <a:spcPts val="800"/>
              </a:spcBef>
            </a:pPr>
            <a:r>
              <a:rPr lang="en-US" sz="2000" dirty="0" err="1" smtClean="0"/>
              <a:t>iSCSI</a:t>
            </a:r>
            <a:endParaRPr lang="en-US" sz="2000" dirty="0" smtClean="0"/>
          </a:p>
          <a:p>
            <a:pPr marL="768985" lvl="2" indent="-274320">
              <a:spcBef>
                <a:spcPts val="800"/>
              </a:spcBef>
            </a:pPr>
            <a:r>
              <a:rPr lang="en-US" sz="2000" dirty="0" err="1" smtClean="0"/>
              <a:t>Deduplication</a:t>
            </a:r>
            <a:endParaRPr lang="en-US" sz="2000" dirty="0" smtClean="0"/>
          </a:p>
          <a:p>
            <a:pPr marL="768985" lvl="2" indent="-274320">
              <a:spcBef>
                <a:spcPts val="800"/>
              </a:spcBef>
            </a:pPr>
            <a:r>
              <a:rPr lang="en-US" sz="2000" dirty="0" smtClean="0"/>
              <a:t>FSRM / FCI </a:t>
            </a:r>
          </a:p>
          <a:p>
            <a:pPr marL="768985" lvl="2" indent="-274320">
              <a:spcBef>
                <a:spcPts val="800"/>
              </a:spcBef>
            </a:pPr>
            <a:r>
              <a:rPr lang="en-US" sz="2000" dirty="0" smtClean="0"/>
              <a:t>DFS-N / DFS-R</a:t>
            </a:r>
          </a:p>
          <a:p>
            <a:pPr marL="365760" indent="-274320">
              <a:spcBef>
                <a:spcPts val="800"/>
              </a:spcBef>
            </a:pPr>
            <a:r>
              <a:rPr lang="en-US" sz="2400" dirty="0" smtClean="0"/>
              <a:t>BPA – Best Practice Analyzer available for all components</a:t>
            </a:r>
          </a:p>
        </p:txBody>
      </p:sp>
      <p:sp>
        <p:nvSpPr>
          <p:cNvPr id="10" name="Content Placeholder 2"/>
          <p:cNvSpPr txBox="1">
            <a:spLocks/>
          </p:cNvSpPr>
          <p:nvPr/>
        </p:nvSpPr>
        <p:spPr>
          <a:xfrm>
            <a:off x="1065212" y="2819400"/>
            <a:ext cx="5319713" cy="3124200"/>
          </a:xfrm>
          <a:prstGeom prst="rect">
            <a:avLst/>
          </a:prstGeom>
          <a:solidFill>
            <a:srgbClr val="00B050"/>
          </a:solidFill>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099" fontAlgn="base">
              <a:spcBef>
                <a:spcPct val="0"/>
              </a:spcBef>
              <a:spcAft>
                <a:spcPct val="0"/>
              </a:spcAft>
            </a:pPr>
            <a:r>
              <a:rPr lang="en-US" sz="2800" dirty="0">
                <a:gradFill>
                  <a:gsLst>
                    <a:gs pos="0">
                      <a:srgbClr val="FFFFFF"/>
                    </a:gs>
                    <a:gs pos="100000">
                      <a:srgbClr val="FFFFFF"/>
                    </a:gs>
                  </a:gsLst>
                  <a:lin ang="5400000" scaled="0"/>
                </a:gradFill>
              </a:rPr>
              <a:t>Get-Command </a:t>
            </a:r>
            <a:r>
              <a:rPr lang="en-US" sz="2800" dirty="0" smtClean="0">
                <a:gradFill>
                  <a:gsLst>
                    <a:gs pos="0">
                      <a:srgbClr val="FFFFFF"/>
                    </a:gs>
                    <a:gs pos="100000">
                      <a:srgbClr val="FFFFFF"/>
                    </a:gs>
                  </a:gsLst>
                  <a:lin ang="5400000" scaled="0"/>
                </a:gradFill>
              </a:rPr>
              <a:t>–module [    ]</a:t>
            </a:r>
            <a:endParaRPr lang="en-US" sz="2800" dirty="0">
              <a:gradFill>
                <a:gsLst>
                  <a:gs pos="0">
                    <a:srgbClr val="FFFFFF"/>
                  </a:gs>
                  <a:gs pos="100000">
                    <a:srgbClr val="FFFFFF"/>
                  </a:gs>
                </a:gsLst>
                <a:lin ang="5400000" scaled="0"/>
              </a:gradFill>
            </a:endParaRPr>
          </a:p>
          <a:p>
            <a:pPr marL="801688" lvl="1" indent="-406400" defTabSz="914099" fontAlgn="base">
              <a:spcBef>
                <a:spcPct val="0"/>
              </a:spcBef>
              <a:spcAft>
                <a:spcPct val="0"/>
              </a:spcAft>
              <a:buNone/>
            </a:pPr>
            <a:r>
              <a:rPr lang="en-US" sz="2400" dirty="0" err="1">
                <a:gradFill>
                  <a:gsLst>
                    <a:gs pos="0">
                      <a:srgbClr val="FFFFFF"/>
                    </a:gs>
                    <a:gs pos="100000">
                      <a:srgbClr val="FFFFFF"/>
                    </a:gs>
                  </a:gsLst>
                  <a:lin ang="5400000" scaled="0"/>
                </a:gradFill>
              </a:rPr>
              <a:t>SMBshare</a:t>
            </a:r>
            <a:endParaRPr lang="en-US" sz="2400" dirty="0">
              <a:gradFill>
                <a:gsLst>
                  <a:gs pos="0">
                    <a:srgbClr val="FFFFFF"/>
                  </a:gs>
                  <a:gs pos="100000">
                    <a:srgbClr val="FFFFFF"/>
                  </a:gs>
                </a:gsLst>
                <a:lin ang="5400000" scaled="0"/>
              </a:gradFill>
            </a:endParaRPr>
          </a:p>
          <a:p>
            <a:pPr marL="801688" lvl="1" indent="-406400" defTabSz="914099" fontAlgn="base">
              <a:spcBef>
                <a:spcPct val="0"/>
              </a:spcBef>
              <a:spcAft>
                <a:spcPct val="0"/>
              </a:spcAft>
              <a:buNone/>
            </a:pPr>
            <a:r>
              <a:rPr lang="en-US" sz="2400" dirty="0" smtClean="0">
                <a:gradFill>
                  <a:gsLst>
                    <a:gs pos="0">
                      <a:srgbClr val="FFFFFF"/>
                    </a:gs>
                    <a:gs pos="100000">
                      <a:srgbClr val="FFFFFF"/>
                    </a:gs>
                  </a:gsLst>
                  <a:lin ang="5400000" scaled="0"/>
                </a:gradFill>
              </a:rPr>
              <a:t>NFS</a:t>
            </a:r>
          </a:p>
          <a:p>
            <a:pPr marL="801688" lvl="1" indent="-406400" defTabSz="914099" fontAlgn="base">
              <a:spcBef>
                <a:spcPct val="0"/>
              </a:spcBef>
              <a:spcAft>
                <a:spcPct val="0"/>
              </a:spcAft>
              <a:buNone/>
            </a:pPr>
            <a:r>
              <a:rPr lang="en-US" sz="2400" dirty="0" err="1" smtClean="0">
                <a:gradFill>
                  <a:gsLst>
                    <a:gs pos="0">
                      <a:srgbClr val="FFFFFF"/>
                    </a:gs>
                    <a:gs pos="100000">
                      <a:srgbClr val="FFFFFF"/>
                    </a:gs>
                  </a:gsLst>
                  <a:lin ang="5400000" scaled="0"/>
                </a:gradFill>
              </a:rPr>
              <a:t>FileServerResourceManager</a:t>
            </a:r>
            <a:endParaRPr lang="en-US" sz="2400" dirty="0" smtClean="0">
              <a:gradFill>
                <a:gsLst>
                  <a:gs pos="0">
                    <a:srgbClr val="FFFFFF"/>
                  </a:gs>
                  <a:gs pos="100000">
                    <a:srgbClr val="FFFFFF"/>
                  </a:gs>
                </a:gsLst>
                <a:lin ang="5400000" scaled="0"/>
              </a:gradFill>
            </a:endParaRPr>
          </a:p>
          <a:p>
            <a:pPr marL="801688" lvl="1" indent="-406400" defTabSz="914099" fontAlgn="base">
              <a:spcBef>
                <a:spcPct val="0"/>
              </a:spcBef>
              <a:spcAft>
                <a:spcPct val="0"/>
              </a:spcAft>
              <a:buNone/>
            </a:pPr>
            <a:r>
              <a:rPr lang="en-US" sz="2400" dirty="0" smtClean="0">
                <a:gradFill>
                  <a:gsLst>
                    <a:gs pos="0">
                      <a:srgbClr val="FFFFFF"/>
                    </a:gs>
                    <a:gs pos="100000">
                      <a:srgbClr val="FFFFFF"/>
                    </a:gs>
                  </a:gsLst>
                  <a:lin ang="5400000" scaled="0"/>
                </a:gradFill>
              </a:rPr>
              <a:t>DFSN</a:t>
            </a:r>
            <a:endParaRPr lang="en-US" sz="2400" dirty="0">
              <a:gradFill>
                <a:gsLst>
                  <a:gs pos="0">
                    <a:srgbClr val="FFFFFF"/>
                  </a:gs>
                  <a:gs pos="100000">
                    <a:srgbClr val="FFFFFF"/>
                  </a:gs>
                </a:gsLst>
                <a:lin ang="5400000" scaled="0"/>
              </a:gradFill>
            </a:endParaRPr>
          </a:p>
          <a:p>
            <a:pPr marL="801688" lvl="1" indent="-406400" defTabSz="914099" fontAlgn="base">
              <a:spcBef>
                <a:spcPct val="0"/>
              </a:spcBef>
              <a:spcAft>
                <a:spcPct val="0"/>
              </a:spcAft>
              <a:buNone/>
            </a:pPr>
            <a:r>
              <a:rPr lang="en-US" sz="2400" dirty="0" err="1">
                <a:gradFill>
                  <a:gsLst>
                    <a:gs pos="0">
                      <a:srgbClr val="FFFFFF"/>
                    </a:gs>
                    <a:gs pos="100000">
                      <a:srgbClr val="FFFFFF"/>
                    </a:gs>
                  </a:gsLst>
                  <a:lin ang="5400000" scaled="0"/>
                </a:gradFill>
              </a:rPr>
              <a:t>Deduplication</a:t>
            </a:r>
            <a:endParaRPr lang="en-US" sz="2400" dirty="0">
              <a:gradFill>
                <a:gsLst>
                  <a:gs pos="0">
                    <a:srgbClr val="FFFFFF"/>
                  </a:gs>
                  <a:gs pos="100000">
                    <a:srgbClr val="FFFFFF"/>
                  </a:gs>
                </a:gsLst>
                <a:lin ang="5400000" scaled="0"/>
              </a:gradFill>
            </a:endParaRPr>
          </a:p>
          <a:p>
            <a:pPr marL="801688" lvl="1" indent="-406400" defTabSz="914099" fontAlgn="base">
              <a:spcBef>
                <a:spcPct val="0"/>
              </a:spcBef>
              <a:spcAft>
                <a:spcPct val="0"/>
              </a:spcAft>
              <a:buNone/>
            </a:pPr>
            <a:r>
              <a:rPr lang="en-US" sz="2400" dirty="0" err="1">
                <a:gradFill>
                  <a:gsLst>
                    <a:gs pos="0">
                      <a:srgbClr val="FFFFFF"/>
                    </a:gs>
                    <a:gs pos="100000">
                      <a:srgbClr val="FFFFFF"/>
                    </a:gs>
                  </a:gsLst>
                  <a:lin ang="5400000" scaled="0"/>
                </a:gradFill>
              </a:rPr>
              <a:t>iSCSITarget</a:t>
            </a:r>
            <a:endParaRPr lang="en-US" sz="2400" dirty="0">
              <a:gradFill>
                <a:gsLst>
                  <a:gs pos="0">
                    <a:srgbClr val="FFFFFF"/>
                  </a:gs>
                  <a:gs pos="100000">
                    <a:srgbClr val="FFFFFF"/>
                  </a:gs>
                </a:gsLst>
                <a:lin ang="5400000" scaled="0"/>
              </a:gradFill>
            </a:endParaRPr>
          </a:p>
          <a:p>
            <a:pPr marL="801688" lvl="1" indent="-406400" defTabSz="914099" fontAlgn="base">
              <a:spcBef>
                <a:spcPct val="0"/>
              </a:spcBef>
              <a:spcAft>
                <a:spcPct val="0"/>
              </a:spcAft>
              <a:buNone/>
            </a:pPr>
            <a:r>
              <a:rPr lang="en-US" sz="2400" dirty="0">
                <a:gradFill>
                  <a:gsLst>
                    <a:gs pos="0">
                      <a:srgbClr val="FFFFFF"/>
                    </a:gs>
                    <a:gs pos="100000">
                      <a:srgbClr val="FFFFFF"/>
                    </a:gs>
                  </a:gsLst>
                  <a:lin ang="5400000" scaled="0"/>
                </a:gradFill>
              </a:rPr>
              <a:t>Storage</a:t>
            </a:r>
          </a:p>
          <a:p>
            <a:pPr marL="801688" lvl="1" indent="-406400" defTabSz="914099" fontAlgn="base">
              <a:spcBef>
                <a:spcPct val="0"/>
              </a:spcBef>
              <a:spcAft>
                <a:spcPct val="0"/>
              </a:spcAft>
              <a:buNone/>
            </a:pPr>
            <a:r>
              <a:rPr lang="en-US" sz="2400" dirty="0" err="1" smtClean="0">
                <a:gradFill>
                  <a:gsLst>
                    <a:gs pos="0">
                      <a:srgbClr val="FFFFFF"/>
                    </a:gs>
                    <a:gs pos="100000">
                      <a:srgbClr val="FFFFFF"/>
                    </a:gs>
                  </a:gsLst>
                  <a:lin ang="5400000" scaled="0"/>
                </a:gradFill>
              </a:rPr>
              <a:t>FailOverClusters</a:t>
            </a:r>
            <a:endParaRPr lang="en-US" sz="2400" dirty="0">
              <a:gradFill>
                <a:gsLst>
                  <a:gs pos="0">
                    <a:srgbClr val="FFFFFF"/>
                  </a:gs>
                  <a:gs pos="100000">
                    <a:srgbClr val="FFFFFF"/>
                  </a:gs>
                </a:gsLst>
                <a:lin ang="5400000" scaled="0"/>
              </a:gradFill>
            </a:endParaRPr>
          </a:p>
        </p:txBody>
      </p:sp>
      <p:sp>
        <p:nvSpPr>
          <p:cNvPr id="3" name="TextBox 2"/>
          <p:cNvSpPr txBox="1"/>
          <p:nvPr/>
        </p:nvSpPr>
        <p:spPr>
          <a:xfrm>
            <a:off x="836612" y="1295400"/>
            <a:ext cx="65" cy="332399"/>
          </a:xfrm>
          <a:prstGeom prst="rect">
            <a:avLst/>
          </a:prstGeom>
          <a:noFill/>
        </p:spPr>
        <p:txBody>
          <a:bodyPr wrap="none" lIns="0" tIns="0" rIns="0" bIns="0" rtlCol="0">
            <a:spAutoFit/>
          </a:bodyPr>
          <a:lstStyle/>
          <a:p>
            <a:pPr>
              <a:lnSpc>
                <a:spcPct val="90000"/>
              </a:lnSpc>
            </a:pPr>
            <a:endParaRPr lang="en-US" sz="2400" spc="-50" dirty="0" smtClean="0">
              <a:gradFill>
                <a:gsLst>
                  <a:gs pos="2917">
                    <a:schemeClr val="tx1"/>
                  </a:gs>
                  <a:gs pos="30000">
                    <a:schemeClr val="tx1"/>
                  </a:gs>
                </a:gsLst>
                <a:lin ang="5400000" scaled="0"/>
              </a:gradFill>
            </a:endParaRPr>
          </a:p>
        </p:txBody>
      </p:sp>
      <p:sp>
        <p:nvSpPr>
          <p:cNvPr id="9" name="TextBox 8"/>
          <p:cNvSpPr txBox="1"/>
          <p:nvPr/>
        </p:nvSpPr>
        <p:spPr>
          <a:xfrm>
            <a:off x="395492" y="1276109"/>
            <a:ext cx="6019800" cy="1071062"/>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t>Automation using PowerShell </a:t>
            </a:r>
            <a:r>
              <a:rPr lang="en-US" sz="3200" dirty="0"/>
              <a:t>&amp; </a:t>
            </a:r>
            <a:r>
              <a:rPr lang="en-US" sz="3200" dirty="0" smtClean="0"/>
              <a:t>WMI</a:t>
            </a:r>
          </a:p>
        </p:txBody>
      </p:sp>
      <p:sp>
        <p:nvSpPr>
          <p:cNvPr id="38" name="Rectangle 37"/>
          <p:cNvSpPr/>
          <p:nvPr/>
        </p:nvSpPr>
        <p:spPr>
          <a:xfrm>
            <a:off x="74613" y="6172200"/>
            <a:ext cx="7772400" cy="584775"/>
          </a:xfrm>
          <a:prstGeom prst="rect">
            <a:avLst/>
          </a:prstGeom>
          <a:noFill/>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600" dirty="0"/>
              <a:t>http://blogs.technet.com/b/roiyz/archive/2012/03/06/windows-powershell-reference-sheet-for-file-and-storage-services-in-windows-server-8-beta.aspx</a:t>
            </a:r>
          </a:p>
        </p:txBody>
      </p:sp>
    </p:spTree>
    <p:extLst>
      <p:ext uri="{BB962C8B-B14F-4D97-AF65-F5344CB8AC3E}">
        <p14:creationId xmlns:p14="http://schemas.microsoft.com/office/powerpoint/2010/main" val="251789348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Storage Configuration Options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5433121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a:spLocks noChangeArrowheads="1"/>
          </p:cNvSpPr>
          <p:nvPr/>
        </p:nvSpPr>
        <p:spPr bwMode="auto">
          <a:xfrm>
            <a:off x="507869" y="5842000"/>
            <a:ext cx="11680956" cy="922020"/>
          </a:xfrm>
          <a:prstGeom prst="rect">
            <a:avLst/>
          </a:prstGeom>
          <a:solidFill>
            <a:srgbClr val="148DB1"/>
          </a:solidFill>
          <a:ln w="9525">
            <a:noFill/>
            <a:miter lim="800000"/>
            <a:headEnd/>
            <a:tailEnd/>
          </a:ln>
        </p:spPr>
        <p:txBody>
          <a:bodyPr lIns="228499" tIns="304680" rIns="228499" bIns="304680" anchor="ctr"/>
          <a:lstStyle/>
          <a:p>
            <a:pPr marL="1291981" lvl="1" defTabSz="555406" fontAlgn="base">
              <a:lnSpc>
                <a:spcPct val="90000"/>
              </a:lnSpc>
            </a:pPr>
            <a:r>
              <a:rPr lang="en-US" sz="3200" dirty="0" smtClean="0">
                <a:solidFill>
                  <a:srgbClr val="FFFFFF"/>
                </a:solidFill>
                <a:cs typeface="Segoe UI" pitchFamily="34" charset="0"/>
              </a:rPr>
              <a:t>Manage storage resources efficiently</a:t>
            </a:r>
            <a:endParaRPr lang="en-US" sz="3200" dirty="0">
              <a:solidFill>
                <a:srgbClr val="FFFFFF"/>
              </a:solidFill>
              <a:cs typeface="Segoe UI" pitchFamily="34" charset="0"/>
            </a:endParaRPr>
          </a:p>
        </p:txBody>
      </p:sp>
      <p:sp>
        <p:nvSpPr>
          <p:cNvPr id="30" name="Rectangle 29"/>
          <p:cNvSpPr>
            <a:spLocks noChangeArrowheads="1"/>
          </p:cNvSpPr>
          <p:nvPr/>
        </p:nvSpPr>
        <p:spPr bwMode="auto">
          <a:xfrm>
            <a:off x="507869" y="4758373"/>
            <a:ext cx="11680956" cy="922020"/>
          </a:xfrm>
          <a:prstGeom prst="rect">
            <a:avLst/>
          </a:prstGeom>
          <a:solidFill>
            <a:srgbClr val="148DB1"/>
          </a:solidFill>
          <a:ln w="9525">
            <a:noFill/>
            <a:miter lim="800000"/>
            <a:headEnd/>
            <a:tailEnd/>
          </a:ln>
        </p:spPr>
        <p:txBody>
          <a:bodyPr lIns="228499" tIns="304680" rIns="228499" bIns="304680" anchor="ctr"/>
          <a:lstStyle/>
          <a:p>
            <a:pPr marL="1291981" lvl="1" defTabSz="555406" fontAlgn="base">
              <a:lnSpc>
                <a:spcPct val="90000"/>
              </a:lnSpc>
            </a:pPr>
            <a:r>
              <a:rPr lang="en-US" sz="3200" dirty="0" smtClean="0">
                <a:solidFill>
                  <a:srgbClr val="FFFFFF"/>
                </a:solidFill>
                <a:cs typeface="Segoe UI" pitchFamily="34" charset="0"/>
              </a:rPr>
              <a:t>Provide a cross-platform solution</a:t>
            </a:r>
            <a:endParaRPr lang="en-US" sz="3200" dirty="0">
              <a:solidFill>
                <a:srgbClr val="FFFFFF"/>
              </a:solidFill>
              <a:cs typeface="Segoe UI" pitchFamily="34" charset="0"/>
            </a:endParaRPr>
          </a:p>
        </p:txBody>
      </p:sp>
      <p:sp>
        <p:nvSpPr>
          <p:cNvPr id="29" name="Rectangle 28"/>
          <p:cNvSpPr>
            <a:spLocks noChangeArrowheads="1"/>
          </p:cNvSpPr>
          <p:nvPr/>
        </p:nvSpPr>
        <p:spPr bwMode="auto">
          <a:xfrm>
            <a:off x="507869" y="3674745"/>
            <a:ext cx="11680956" cy="922020"/>
          </a:xfrm>
          <a:prstGeom prst="rect">
            <a:avLst/>
          </a:prstGeom>
          <a:solidFill>
            <a:srgbClr val="148DB1"/>
          </a:solidFill>
          <a:ln w="9525">
            <a:noFill/>
            <a:miter lim="800000"/>
            <a:headEnd/>
            <a:tailEnd/>
          </a:ln>
        </p:spPr>
        <p:txBody>
          <a:bodyPr lIns="228499" tIns="304680" rIns="228499" bIns="304680" anchor="ctr"/>
          <a:lstStyle/>
          <a:p>
            <a:pPr marL="1291981" lvl="1" defTabSz="555406" fontAlgn="base">
              <a:lnSpc>
                <a:spcPct val="90000"/>
              </a:lnSpc>
            </a:pPr>
            <a:r>
              <a:rPr lang="en-US" sz="3200" dirty="0" smtClean="0">
                <a:solidFill>
                  <a:srgbClr val="FFFFFF"/>
                </a:solidFill>
                <a:cs typeface="Segoe UI" pitchFamily="34" charset="0"/>
              </a:rPr>
              <a:t>Enable elastic storage capacity</a:t>
            </a:r>
            <a:endParaRPr lang="en-US" sz="3200" dirty="0">
              <a:solidFill>
                <a:srgbClr val="FFFFFF"/>
              </a:solidFill>
              <a:cs typeface="Segoe UI" pitchFamily="34" charset="0"/>
            </a:endParaRPr>
          </a:p>
        </p:txBody>
      </p:sp>
      <p:sp>
        <p:nvSpPr>
          <p:cNvPr id="28" name="Rectangle 27"/>
          <p:cNvSpPr>
            <a:spLocks noChangeArrowheads="1"/>
          </p:cNvSpPr>
          <p:nvPr/>
        </p:nvSpPr>
        <p:spPr bwMode="auto">
          <a:xfrm>
            <a:off x="507869" y="2591118"/>
            <a:ext cx="11680956" cy="922020"/>
          </a:xfrm>
          <a:prstGeom prst="rect">
            <a:avLst/>
          </a:prstGeom>
          <a:solidFill>
            <a:srgbClr val="148DB1"/>
          </a:solidFill>
          <a:ln w="9525">
            <a:noFill/>
            <a:miter lim="800000"/>
            <a:headEnd/>
            <a:tailEnd/>
          </a:ln>
        </p:spPr>
        <p:txBody>
          <a:bodyPr lIns="228499" tIns="304680" rIns="228499" bIns="304680" anchor="ctr"/>
          <a:lstStyle/>
          <a:p>
            <a:pPr marL="1291981" lvl="1" defTabSz="555406" fontAlgn="base">
              <a:lnSpc>
                <a:spcPct val="90000"/>
              </a:lnSpc>
            </a:pPr>
            <a:r>
              <a:rPr lang="en-US" sz="3200" dirty="0" smtClean="0">
                <a:solidFill>
                  <a:srgbClr val="FFFFFF"/>
                </a:solidFill>
                <a:cs typeface="Segoe UI" pitchFamily="34" charset="0"/>
              </a:rPr>
              <a:t>Deliver continuously </a:t>
            </a:r>
            <a:r>
              <a:rPr lang="en-US" sz="3200" dirty="0">
                <a:solidFill>
                  <a:srgbClr val="FFFFFF"/>
                </a:solidFill>
                <a:cs typeface="Segoe UI" pitchFamily="34" charset="0"/>
              </a:rPr>
              <a:t>available services</a:t>
            </a:r>
          </a:p>
        </p:txBody>
      </p:sp>
      <p:sp>
        <p:nvSpPr>
          <p:cNvPr id="27" name="Rectangle 27"/>
          <p:cNvSpPr>
            <a:spLocks noChangeArrowheads="1"/>
          </p:cNvSpPr>
          <p:nvPr/>
        </p:nvSpPr>
        <p:spPr bwMode="auto">
          <a:xfrm>
            <a:off x="507870" y="1507490"/>
            <a:ext cx="11680957" cy="922020"/>
          </a:xfrm>
          <a:prstGeom prst="rect">
            <a:avLst/>
          </a:prstGeom>
          <a:solidFill>
            <a:srgbClr val="148DB1"/>
          </a:solidFill>
          <a:ln w="9525">
            <a:noFill/>
            <a:miter lim="800000"/>
            <a:headEnd/>
            <a:tailEnd/>
          </a:ln>
        </p:spPr>
        <p:txBody>
          <a:bodyPr lIns="228499" tIns="304680" rIns="228499" bIns="304680" anchor="ctr"/>
          <a:lstStyle/>
          <a:p>
            <a:pPr marL="1291981" lvl="1" defTabSz="555406" fontAlgn="base">
              <a:lnSpc>
                <a:spcPct val="90000"/>
              </a:lnSpc>
            </a:pPr>
            <a:r>
              <a:rPr lang="en-US" sz="3200" dirty="0" smtClean="0">
                <a:solidFill>
                  <a:srgbClr val="FFFFFF"/>
                </a:solidFill>
                <a:cs typeface="Segoe UI" pitchFamily="34" charset="0"/>
              </a:rPr>
              <a:t>Manage planned/</a:t>
            </a:r>
            <a:r>
              <a:rPr lang="en-US" sz="3200" dirty="0">
                <a:solidFill>
                  <a:srgbClr val="FFFFFF"/>
                </a:solidFill>
                <a:cs typeface="Segoe UI" pitchFamily="34" charset="0"/>
              </a:rPr>
              <a:t>u</a:t>
            </a:r>
            <a:r>
              <a:rPr lang="en-US" sz="3200" dirty="0" smtClean="0">
                <a:solidFill>
                  <a:srgbClr val="FFFFFF"/>
                </a:solidFill>
                <a:cs typeface="Segoe UI" pitchFamily="34" charset="0"/>
              </a:rPr>
              <a:t>nplanned down time	</a:t>
            </a:r>
            <a:endParaRPr lang="en-US" sz="3200" dirty="0">
              <a:solidFill>
                <a:srgbClr val="FFFFFF"/>
              </a:solidFill>
              <a:cs typeface="Segoe UI" pitchFamily="34" charset="0"/>
            </a:endParaRPr>
          </a:p>
        </p:txBody>
      </p:sp>
      <p:sp>
        <p:nvSpPr>
          <p:cNvPr id="14341" name="Rectangle 2"/>
          <p:cNvSpPr>
            <a:spLocks noGrp="1" noChangeArrowheads="1"/>
          </p:cNvSpPr>
          <p:nvPr>
            <p:ph type="title"/>
          </p:nvPr>
        </p:nvSpPr>
        <p:spPr/>
        <p:txBody>
          <a:bodyPr/>
          <a:lstStyle/>
          <a:p>
            <a:r>
              <a:rPr lang="en-US" dirty="0" smtClean="0"/>
              <a:t>Technology challenges</a:t>
            </a:r>
          </a:p>
        </p:txBody>
      </p:sp>
      <p:pic>
        <p:nvPicPr>
          <p:cNvPr id="16" name="Picture 28" descr="app-arrow"/>
          <p:cNvPicPr>
            <a:picLocks noChangeAspect="1" noChangeArrowheads="1"/>
          </p:cNvPicPr>
          <p:nvPr/>
        </p:nvPicPr>
        <p:blipFill>
          <a:blip r:embed="rId3" cstate="print"/>
          <a:srcRect/>
          <a:stretch>
            <a:fillRect/>
          </a:stretch>
        </p:blipFill>
        <p:spPr bwMode="auto">
          <a:xfrm>
            <a:off x="10698832" y="288513"/>
            <a:ext cx="1128211" cy="798238"/>
          </a:xfrm>
          <a:prstGeom prst="rect">
            <a:avLst/>
          </a:prstGeom>
          <a:noFill/>
          <a:ln w="9525">
            <a:noFill/>
            <a:miter lim="800000"/>
            <a:headEnd/>
            <a:tailEnd/>
          </a:ln>
        </p:spPr>
      </p:pic>
    </p:spTree>
    <p:extLst>
      <p:ext uri="{BB962C8B-B14F-4D97-AF65-F5344CB8AC3E}">
        <p14:creationId xmlns:p14="http://schemas.microsoft.com/office/powerpoint/2010/main" val="120263217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All Standalone</a:t>
            </a:r>
            <a:endParaRPr lang="en-US" dirty="0"/>
          </a:p>
        </p:txBody>
      </p:sp>
      <p:sp>
        <p:nvSpPr>
          <p:cNvPr id="4" name="Content Placeholder 3"/>
          <p:cNvSpPr>
            <a:spLocks noGrp="1"/>
          </p:cNvSpPr>
          <p:nvPr>
            <p:ph sz="half" idx="2"/>
          </p:nvPr>
        </p:nvSpPr>
        <p:spPr>
          <a:xfrm>
            <a:off x="6181725" y="1447800"/>
            <a:ext cx="5486400" cy="5124480"/>
          </a:xfrm>
        </p:spPr>
        <p:txBody>
          <a:bodyPr/>
          <a:lstStyle/>
          <a:p>
            <a:pPr marL="231775" indent="0">
              <a:buNone/>
            </a:pPr>
            <a:r>
              <a:rPr lang="en-US" sz="1800" dirty="0">
                <a:solidFill>
                  <a:schemeClr val="tx1"/>
                </a:solidFill>
              </a:rPr>
              <a:t>Hyper-V</a:t>
            </a:r>
          </a:p>
          <a:p>
            <a:pPr marL="574675" indent="-342900"/>
            <a:r>
              <a:rPr lang="en-US" sz="1800" dirty="0">
                <a:solidFill>
                  <a:schemeClr val="tx1"/>
                </a:solidFill>
              </a:rPr>
              <a:t>Standalone, shares used for VHD storage</a:t>
            </a:r>
          </a:p>
          <a:p>
            <a:pPr marL="231775" indent="0">
              <a:buNone/>
            </a:pPr>
            <a:endParaRPr lang="en-US" sz="1800" dirty="0">
              <a:solidFill>
                <a:schemeClr val="tx1"/>
              </a:solidFill>
            </a:endParaRPr>
          </a:p>
          <a:p>
            <a:pPr marL="231775" indent="0">
              <a:buNone/>
            </a:pPr>
            <a:r>
              <a:rPr lang="en-US" sz="1800" dirty="0">
                <a:solidFill>
                  <a:schemeClr val="tx1"/>
                </a:solidFill>
              </a:rPr>
              <a:t>File Server</a:t>
            </a:r>
            <a:endParaRPr lang="en-US" sz="1800" dirty="0"/>
          </a:p>
          <a:p>
            <a:pPr marL="574675" indent="-342900"/>
            <a:r>
              <a:rPr lang="en-US" sz="1800" dirty="0">
                <a:solidFill>
                  <a:schemeClr val="tx1"/>
                </a:solidFill>
              </a:rPr>
              <a:t>Standalone,  Local Storage</a:t>
            </a:r>
          </a:p>
          <a:p>
            <a:pPr marL="574675" indent="-342900"/>
            <a:endParaRPr lang="en-US" sz="1800" dirty="0">
              <a:solidFill>
                <a:schemeClr val="tx1"/>
              </a:solidFill>
            </a:endParaRPr>
          </a:p>
          <a:p>
            <a:pPr marL="231775" indent="0">
              <a:buNone/>
            </a:pPr>
            <a:r>
              <a:rPr lang="en-US" sz="1800" dirty="0">
                <a:solidFill>
                  <a:schemeClr val="tx1"/>
                </a:solidFill>
              </a:rPr>
              <a:t>Configuration highlights</a:t>
            </a:r>
          </a:p>
          <a:p>
            <a:pPr marL="574675" indent="-342900"/>
            <a:r>
              <a:rPr lang="en-US" sz="1800" dirty="0">
                <a:solidFill>
                  <a:schemeClr val="tx1"/>
                </a:solidFill>
              </a:rPr>
              <a:t>Flexibility (Migration, shared storage)</a:t>
            </a:r>
          </a:p>
          <a:p>
            <a:pPr marL="574675" indent="-342900"/>
            <a:r>
              <a:rPr lang="en-US" sz="1800" dirty="0">
                <a:solidFill>
                  <a:schemeClr val="tx1"/>
                </a:solidFill>
              </a:rPr>
              <a:t>Simplicity (File Shares, permissions)</a:t>
            </a:r>
          </a:p>
          <a:p>
            <a:pPr marL="574675" indent="-342900"/>
            <a:r>
              <a:rPr lang="en-US" sz="1800" dirty="0">
                <a:solidFill>
                  <a:schemeClr val="tx1"/>
                </a:solidFill>
              </a:rPr>
              <a:t>Low acquisition and operations cost</a:t>
            </a:r>
          </a:p>
          <a:p>
            <a:pPr marL="574675" indent="-342900"/>
            <a:endParaRPr lang="en-US" sz="1800" dirty="0">
              <a:solidFill>
                <a:schemeClr val="tx1"/>
              </a:solidFill>
            </a:endParaRPr>
          </a:p>
          <a:p>
            <a:pPr marL="231775" indent="0">
              <a:buNone/>
            </a:pPr>
            <a:r>
              <a:rPr lang="en-US" sz="1800" dirty="0">
                <a:solidFill>
                  <a:schemeClr val="tx1"/>
                </a:solidFill>
              </a:rPr>
              <a:t>Configuration lowlights</a:t>
            </a:r>
          </a:p>
          <a:p>
            <a:pPr marL="574675" indent="-342900"/>
            <a:r>
              <a:rPr lang="en-US" sz="1800" dirty="0">
                <a:solidFill>
                  <a:schemeClr val="tx1"/>
                </a:solidFill>
              </a:rPr>
              <a:t>Storage not fault tolerant</a:t>
            </a:r>
          </a:p>
          <a:p>
            <a:pPr marL="574675" indent="-342900"/>
            <a:r>
              <a:rPr lang="en-US" sz="1800" dirty="0">
                <a:solidFill>
                  <a:schemeClr val="tx1"/>
                </a:solidFill>
              </a:rPr>
              <a:t>File server not continuously available</a:t>
            </a:r>
          </a:p>
          <a:p>
            <a:pPr marL="574675" indent="-342900"/>
            <a:r>
              <a:rPr lang="en-US" sz="1800" dirty="0">
                <a:solidFill>
                  <a:schemeClr val="tx1"/>
                </a:solidFill>
              </a:rPr>
              <a:t>Hyper-V VMs not highly available</a:t>
            </a:r>
          </a:p>
          <a:p>
            <a:pPr marL="574675" indent="-342900"/>
            <a:r>
              <a:rPr lang="en-US" sz="1800" dirty="0">
                <a:solidFill>
                  <a:schemeClr val="tx1"/>
                </a:solidFill>
              </a:rPr>
              <a:t>Hardware setup and OS install by IT Pro</a:t>
            </a:r>
          </a:p>
          <a:p>
            <a:endParaRPr lang="en-US" sz="1800" dirty="0"/>
          </a:p>
        </p:txBody>
      </p:sp>
      <p:sp>
        <p:nvSpPr>
          <p:cNvPr id="48" name="Rectangle 47"/>
          <p:cNvSpPr>
            <a:spLocks/>
          </p:cNvSpPr>
          <p:nvPr/>
        </p:nvSpPr>
        <p:spPr>
          <a:xfrm>
            <a:off x="797483"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49" name="Rectangle 48"/>
          <p:cNvSpPr>
            <a:spLocks/>
          </p:cNvSpPr>
          <p:nvPr/>
        </p:nvSpPr>
        <p:spPr>
          <a:xfrm>
            <a:off x="3204352"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51" name="Rectangle 50"/>
          <p:cNvSpPr/>
          <p:nvPr/>
        </p:nvSpPr>
        <p:spPr>
          <a:xfrm>
            <a:off x="907851" y="4117106"/>
            <a:ext cx="4256926" cy="24360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97" name="Can 96"/>
          <p:cNvSpPr/>
          <p:nvPr/>
        </p:nvSpPr>
        <p:spPr>
          <a:xfrm>
            <a:off x="1439258"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8" name="Can 97"/>
          <p:cNvSpPr/>
          <p:nvPr/>
        </p:nvSpPr>
        <p:spPr>
          <a:xfrm>
            <a:off x="2313757"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9" name="Can 98"/>
          <p:cNvSpPr/>
          <p:nvPr/>
        </p:nvSpPr>
        <p:spPr>
          <a:xfrm>
            <a:off x="3188254"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00" name="Can 99"/>
          <p:cNvSpPr/>
          <p:nvPr/>
        </p:nvSpPr>
        <p:spPr>
          <a:xfrm>
            <a:off x="4062752"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7" name="Snip and Round Single Corner Rectangle 16"/>
          <p:cNvSpPr/>
          <p:nvPr/>
        </p:nvSpPr>
        <p:spPr>
          <a:xfrm>
            <a:off x="1306011" y="242118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18" name="Can 17"/>
          <p:cNvSpPr/>
          <p:nvPr/>
        </p:nvSpPr>
        <p:spPr>
          <a:xfrm>
            <a:off x="1546810" y="285530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19" name="Snip and Round Single Corner Rectangle 18"/>
          <p:cNvSpPr/>
          <p:nvPr/>
        </p:nvSpPr>
        <p:spPr>
          <a:xfrm>
            <a:off x="3631568" y="239898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20" name="Can 19"/>
          <p:cNvSpPr/>
          <p:nvPr/>
        </p:nvSpPr>
        <p:spPr>
          <a:xfrm>
            <a:off x="3872367" y="283310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21" name="Straight Arrow Connector 20"/>
          <p:cNvCxnSpPr/>
          <p:nvPr/>
        </p:nvCxnSpPr>
        <p:spPr>
          <a:xfrm flipH="1">
            <a:off x="1826185"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4246441"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909327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All Standalone + Storage Spaces</a:t>
            </a:r>
            <a:endParaRPr lang="en-US" dirty="0"/>
          </a:p>
        </p:txBody>
      </p:sp>
      <p:sp>
        <p:nvSpPr>
          <p:cNvPr id="3" name="Content Placeholder 2"/>
          <p:cNvSpPr>
            <a:spLocks noGrp="1"/>
          </p:cNvSpPr>
          <p:nvPr>
            <p:ph sz="half" idx="2"/>
          </p:nvPr>
        </p:nvSpPr>
        <p:spPr>
          <a:xfrm>
            <a:off x="6181725" y="1447800"/>
            <a:ext cx="5486400" cy="5124480"/>
          </a:xfrm>
        </p:spPr>
        <p:txBody>
          <a:bodyPr/>
          <a:lstStyle/>
          <a:p>
            <a:pPr marL="231775" indent="0">
              <a:buNone/>
            </a:pPr>
            <a:r>
              <a:rPr lang="en-US" sz="1800" dirty="0">
                <a:solidFill>
                  <a:schemeClr val="tx1"/>
                </a:solidFill>
              </a:rPr>
              <a:t>Hyper-V</a:t>
            </a:r>
          </a:p>
          <a:p>
            <a:pPr marL="574675" indent="-342900"/>
            <a:r>
              <a:rPr lang="en-US" sz="1800" dirty="0">
                <a:solidFill>
                  <a:schemeClr val="tx1"/>
                </a:solidFill>
              </a:rPr>
              <a:t>Standalone, shares used for VHD storage</a:t>
            </a:r>
          </a:p>
          <a:p>
            <a:pPr marL="231775" indent="0">
              <a:buNone/>
            </a:pPr>
            <a:endParaRPr lang="en-US" sz="1800" dirty="0">
              <a:solidFill>
                <a:schemeClr val="tx1"/>
              </a:solidFill>
            </a:endParaRPr>
          </a:p>
          <a:p>
            <a:pPr marL="231775" indent="0">
              <a:buNone/>
            </a:pPr>
            <a:r>
              <a:rPr lang="en-US" sz="1800" dirty="0">
                <a:solidFill>
                  <a:schemeClr val="tx1"/>
                </a:solidFill>
              </a:rPr>
              <a:t>File Server</a:t>
            </a:r>
            <a:endParaRPr lang="en-US" sz="1800" dirty="0"/>
          </a:p>
          <a:p>
            <a:pPr marL="574675" indent="-342900"/>
            <a:r>
              <a:rPr lang="en-US" sz="1800" dirty="0">
                <a:solidFill>
                  <a:schemeClr val="tx1"/>
                </a:solidFill>
              </a:rPr>
              <a:t>Standalone, </a:t>
            </a:r>
            <a:r>
              <a:rPr lang="en-US" sz="1800" dirty="0">
                <a:solidFill>
                  <a:srgbClr val="FFC000"/>
                </a:solidFill>
              </a:rPr>
              <a:t>Storage Spaces</a:t>
            </a:r>
          </a:p>
          <a:p>
            <a:pPr marL="574675" indent="-342900"/>
            <a:endParaRPr lang="en-US" sz="1800" dirty="0">
              <a:solidFill>
                <a:schemeClr val="tx1"/>
              </a:solidFill>
            </a:endParaRPr>
          </a:p>
          <a:p>
            <a:pPr marL="231775" indent="0">
              <a:buNone/>
            </a:pPr>
            <a:r>
              <a:rPr lang="en-US" sz="1800" dirty="0">
                <a:solidFill>
                  <a:schemeClr val="tx1"/>
                </a:solidFill>
              </a:rPr>
              <a:t>Configuration highlights</a:t>
            </a:r>
          </a:p>
          <a:p>
            <a:pPr marL="574675" indent="-342900"/>
            <a:r>
              <a:rPr lang="en-US" sz="1800" dirty="0">
                <a:solidFill>
                  <a:schemeClr val="tx1"/>
                </a:solidFill>
              </a:rPr>
              <a:t>Flexibility (Migration, shared storage)</a:t>
            </a:r>
          </a:p>
          <a:p>
            <a:pPr marL="574675" indent="-342900"/>
            <a:r>
              <a:rPr lang="en-US" sz="1800" dirty="0">
                <a:solidFill>
                  <a:schemeClr val="tx1"/>
                </a:solidFill>
              </a:rPr>
              <a:t>Simplicity (File Shares, permissions)</a:t>
            </a:r>
          </a:p>
          <a:p>
            <a:pPr marL="574675" indent="-342900"/>
            <a:r>
              <a:rPr lang="en-US" sz="1800" dirty="0">
                <a:solidFill>
                  <a:schemeClr val="tx1"/>
                </a:solidFill>
              </a:rPr>
              <a:t>Low acquisition and operations cost</a:t>
            </a:r>
          </a:p>
          <a:p>
            <a:pPr marL="574675" indent="-342900"/>
            <a:r>
              <a:rPr lang="en-US" sz="1800" dirty="0">
                <a:solidFill>
                  <a:srgbClr val="FFC000"/>
                </a:solidFill>
              </a:rPr>
              <a:t>Storage is Fault Tolerant</a:t>
            </a:r>
          </a:p>
          <a:p>
            <a:pPr marL="574675" indent="-342900"/>
            <a:endParaRPr lang="en-US" sz="1800" dirty="0">
              <a:solidFill>
                <a:schemeClr val="tx1"/>
              </a:solidFill>
            </a:endParaRPr>
          </a:p>
          <a:p>
            <a:pPr marL="231775" indent="0">
              <a:buNone/>
            </a:pPr>
            <a:r>
              <a:rPr lang="en-US" sz="1800" dirty="0">
                <a:solidFill>
                  <a:schemeClr val="tx1"/>
                </a:solidFill>
              </a:rPr>
              <a:t>Configuration lowlights</a:t>
            </a:r>
          </a:p>
          <a:p>
            <a:pPr marL="574675" indent="-342900"/>
            <a:r>
              <a:rPr lang="en-US" sz="1800" dirty="0">
                <a:solidFill>
                  <a:schemeClr val="tx1"/>
                </a:solidFill>
              </a:rPr>
              <a:t>File server not continuously available</a:t>
            </a:r>
          </a:p>
          <a:p>
            <a:pPr marL="574675" indent="-342900"/>
            <a:r>
              <a:rPr lang="en-US" sz="1800" dirty="0">
                <a:solidFill>
                  <a:schemeClr val="tx1"/>
                </a:solidFill>
              </a:rPr>
              <a:t>Hyper-V VMs not highly available</a:t>
            </a:r>
          </a:p>
          <a:p>
            <a:pPr marL="574675" indent="-342900"/>
            <a:r>
              <a:rPr lang="en-US" sz="1800" dirty="0">
                <a:solidFill>
                  <a:schemeClr val="tx1"/>
                </a:solidFill>
              </a:rPr>
              <a:t>Hardware setup and OS install by IT Pro</a:t>
            </a:r>
          </a:p>
          <a:p>
            <a:endParaRPr lang="en-US" sz="1800" dirty="0"/>
          </a:p>
        </p:txBody>
      </p:sp>
      <p:sp>
        <p:nvSpPr>
          <p:cNvPr id="48" name="Rectangle 47"/>
          <p:cNvSpPr>
            <a:spLocks/>
          </p:cNvSpPr>
          <p:nvPr/>
        </p:nvSpPr>
        <p:spPr>
          <a:xfrm>
            <a:off x="797483"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49" name="Rectangle 48"/>
          <p:cNvSpPr>
            <a:spLocks/>
          </p:cNvSpPr>
          <p:nvPr/>
        </p:nvSpPr>
        <p:spPr>
          <a:xfrm>
            <a:off x="3204352"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51" name="Rectangle 50"/>
          <p:cNvSpPr/>
          <p:nvPr/>
        </p:nvSpPr>
        <p:spPr>
          <a:xfrm>
            <a:off x="907851" y="4117106"/>
            <a:ext cx="4256926" cy="24360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91" name="Rectangle 90"/>
          <p:cNvSpPr/>
          <p:nvPr/>
        </p:nvSpPr>
        <p:spPr>
          <a:xfrm>
            <a:off x="982729" y="4648200"/>
            <a:ext cx="4107166" cy="93757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algn="ctr" defTabSz="914363"/>
            <a:r>
              <a:rPr lang="en-US" sz="1400" b="1" dirty="0" smtClean="0">
                <a:solidFill>
                  <a:srgbClr val="FFFFFF"/>
                </a:solidFill>
                <a:latin typeface="Segoe UI Semibold"/>
              </a:rPr>
              <a:t>Storage Spaces</a:t>
            </a:r>
            <a:endParaRPr lang="en-US" sz="1400" b="1" dirty="0">
              <a:solidFill>
                <a:srgbClr val="FFFFFF"/>
              </a:solidFill>
              <a:latin typeface="Segoe UI Semibold"/>
            </a:endParaRPr>
          </a:p>
        </p:txBody>
      </p:sp>
      <p:sp>
        <p:nvSpPr>
          <p:cNvPr id="97" name="Can 96"/>
          <p:cNvSpPr/>
          <p:nvPr/>
        </p:nvSpPr>
        <p:spPr>
          <a:xfrm>
            <a:off x="1439258"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8" name="Can 97"/>
          <p:cNvSpPr/>
          <p:nvPr/>
        </p:nvSpPr>
        <p:spPr>
          <a:xfrm>
            <a:off x="2313757"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9" name="Can 98"/>
          <p:cNvSpPr/>
          <p:nvPr/>
        </p:nvSpPr>
        <p:spPr>
          <a:xfrm>
            <a:off x="3188254"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00" name="Can 99"/>
          <p:cNvSpPr/>
          <p:nvPr/>
        </p:nvSpPr>
        <p:spPr>
          <a:xfrm>
            <a:off x="4062752"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01" name="Can 100"/>
          <p:cNvSpPr/>
          <p:nvPr/>
        </p:nvSpPr>
        <p:spPr>
          <a:xfrm>
            <a:off x="1407083" y="4787322"/>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102" name="Can 101"/>
          <p:cNvSpPr/>
          <p:nvPr/>
        </p:nvSpPr>
        <p:spPr>
          <a:xfrm>
            <a:off x="3827341" y="4787322"/>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17" name="Snip and Round Single Corner Rectangle 16"/>
          <p:cNvSpPr/>
          <p:nvPr/>
        </p:nvSpPr>
        <p:spPr>
          <a:xfrm>
            <a:off x="1306011" y="242118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18" name="Can 17"/>
          <p:cNvSpPr/>
          <p:nvPr/>
        </p:nvSpPr>
        <p:spPr>
          <a:xfrm>
            <a:off x="1546810" y="285530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19" name="Snip and Round Single Corner Rectangle 18"/>
          <p:cNvSpPr/>
          <p:nvPr/>
        </p:nvSpPr>
        <p:spPr>
          <a:xfrm>
            <a:off x="3631568" y="239898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20" name="Can 19"/>
          <p:cNvSpPr/>
          <p:nvPr/>
        </p:nvSpPr>
        <p:spPr>
          <a:xfrm>
            <a:off x="3872367" y="283310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21" name="Straight Arrow Connector 20"/>
          <p:cNvCxnSpPr/>
          <p:nvPr/>
        </p:nvCxnSpPr>
        <p:spPr>
          <a:xfrm flipH="1">
            <a:off x="1826185"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4246441"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24812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Standalone File Server, Clustered Hyper-V</a:t>
            </a:r>
            <a:endParaRPr lang="en-US" dirty="0"/>
          </a:p>
        </p:txBody>
      </p:sp>
      <p:sp>
        <p:nvSpPr>
          <p:cNvPr id="3" name="Content Placeholder 2"/>
          <p:cNvSpPr>
            <a:spLocks noGrp="1"/>
          </p:cNvSpPr>
          <p:nvPr>
            <p:ph sz="half" idx="2"/>
          </p:nvPr>
        </p:nvSpPr>
        <p:spPr>
          <a:xfrm>
            <a:off x="6181725" y="1447800"/>
            <a:ext cx="5486400" cy="5124480"/>
          </a:xfrm>
        </p:spPr>
        <p:txBody>
          <a:bodyPr/>
          <a:lstStyle/>
          <a:p>
            <a:pPr marL="231775" indent="0">
              <a:buNone/>
            </a:pPr>
            <a:r>
              <a:rPr lang="en-US" sz="1800" dirty="0">
                <a:solidFill>
                  <a:schemeClr val="tx1"/>
                </a:solidFill>
              </a:rPr>
              <a:t>Hyper-V</a:t>
            </a:r>
          </a:p>
          <a:p>
            <a:pPr marL="574675" indent="-342900"/>
            <a:r>
              <a:rPr lang="en-US" sz="1800" dirty="0">
                <a:solidFill>
                  <a:srgbClr val="FFC000"/>
                </a:solidFill>
              </a:rPr>
              <a:t>Clustered, </a:t>
            </a:r>
            <a:r>
              <a:rPr lang="en-US" sz="1800" dirty="0">
                <a:solidFill>
                  <a:schemeClr val="tx1"/>
                </a:solidFill>
              </a:rPr>
              <a:t>shares used for VHD storage</a:t>
            </a:r>
            <a:endParaRPr lang="en-US" sz="1800" dirty="0">
              <a:solidFill>
                <a:srgbClr val="FFC000"/>
              </a:solidFill>
            </a:endParaRPr>
          </a:p>
          <a:p>
            <a:pPr marL="231775" indent="0">
              <a:buNone/>
            </a:pPr>
            <a:endParaRPr lang="en-US" sz="1800" dirty="0">
              <a:solidFill>
                <a:schemeClr val="tx1"/>
              </a:solidFill>
            </a:endParaRPr>
          </a:p>
          <a:p>
            <a:pPr marL="231775" indent="0">
              <a:buNone/>
            </a:pPr>
            <a:r>
              <a:rPr lang="en-US" sz="1800" dirty="0">
                <a:solidFill>
                  <a:schemeClr val="tx1"/>
                </a:solidFill>
              </a:rPr>
              <a:t>File Server</a:t>
            </a:r>
            <a:endParaRPr lang="en-US" sz="1800" dirty="0"/>
          </a:p>
          <a:p>
            <a:pPr marL="574675" indent="-342900"/>
            <a:r>
              <a:rPr lang="en-US" sz="1800" dirty="0">
                <a:solidFill>
                  <a:schemeClr val="tx1"/>
                </a:solidFill>
              </a:rPr>
              <a:t>Standalone, Storage Spaces</a:t>
            </a:r>
          </a:p>
          <a:p>
            <a:pPr marL="574675" indent="-342900"/>
            <a:endParaRPr lang="en-US" sz="1800" dirty="0">
              <a:solidFill>
                <a:schemeClr val="tx1"/>
              </a:solidFill>
            </a:endParaRPr>
          </a:p>
          <a:p>
            <a:pPr marL="231775" indent="0">
              <a:buNone/>
            </a:pPr>
            <a:r>
              <a:rPr lang="en-US" sz="1800" dirty="0">
                <a:solidFill>
                  <a:schemeClr val="tx1"/>
                </a:solidFill>
              </a:rPr>
              <a:t>Configuration highlights</a:t>
            </a:r>
          </a:p>
          <a:p>
            <a:pPr marL="574675" indent="-342900"/>
            <a:r>
              <a:rPr lang="en-US" sz="1800" dirty="0">
                <a:solidFill>
                  <a:schemeClr val="tx1"/>
                </a:solidFill>
              </a:rPr>
              <a:t>Flexibility (Migration, shared storage)</a:t>
            </a:r>
          </a:p>
          <a:p>
            <a:pPr marL="574675" indent="-342900"/>
            <a:r>
              <a:rPr lang="en-US" sz="1800" dirty="0">
                <a:solidFill>
                  <a:schemeClr val="tx1"/>
                </a:solidFill>
              </a:rPr>
              <a:t>Simplicity (File Shares, permissions)</a:t>
            </a:r>
          </a:p>
          <a:p>
            <a:pPr marL="574675" indent="-342900"/>
            <a:r>
              <a:rPr lang="en-US" sz="1800" dirty="0">
                <a:solidFill>
                  <a:schemeClr val="tx1"/>
                </a:solidFill>
              </a:rPr>
              <a:t>Low acquisition and operations cost</a:t>
            </a:r>
          </a:p>
          <a:p>
            <a:pPr marL="574675" indent="-342900"/>
            <a:r>
              <a:rPr lang="en-US" sz="1800" dirty="0">
                <a:solidFill>
                  <a:schemeClr val="tx1"/>
                </a:solidFill>
              </a:rPr>
              <a:t>Storage is Fault Tolerant</a:t>
            </a:r>
          </a:p>
          <a:p>
            <a:pPr marL="574675" indent="-342900"/>
            <a:r>
              <a:rPr lang="en-US" sz="1800" dirty="0">
                <a:solidFill>
                  <a:srgbClr val="FFC000"/>
                </a:solidFill>
              </a:rPr>
              <a:t>Hyper-V VMs are highly available</a:t>
            </a:r>
          </a:p>
          <a:p>
            <a:pPr marL="574675" indent="-342900"/>
            <a:endParaRPr lang="en-US" sz="1800" dirty="0">
              <a:solidFill>
                <a:schemeClr val="tx1"/>
              </a:solidFill>
            </a:endParaRPr>
          </a:p>
          <a:p>
            <a:pPr marL="231775" indent="0">
              <a:buNone/>
            </a:pPr>
            <a:r>
              <a:rPr lang="en-US" sz="1800" dirty="0">
                <a:solidFill>
                  <a:schemeClr val="tx1"/>
                </a:solidFill>
              </a:rPr>
              <a:t>Configuration lowlights</a:t>
            </a:r>
          </a:p>
          <a:p>
            <a:pPr marL="574675" indent="-342900"/>
            <a:r>
              <a:rPr lang="en-US" sz="1800" dirty="0">
                <a:solidFill>
                  <a:schemeClr val="tx1"/>
                </a:solidFill>
              </a:rPr>
              <a:t>File server not continuously available</a:t>
            </a:r>
          </a:p>
          <a:p>
            <a:pPr marL="574675" indent="-342900"/>
            <a:r>
              <a:rPr lang="en-US" sz="1800" dirty="0">
                <a:solidFill>
                  <a:schemeClr val="tx1"/>
                </a:solidFill>
              </a:rPr>
              <a:t>Hardware setup and OS install by IT Pro</a:t>
            </a:r>
          </a:p>
          <a:p>
            <a:endParaRPr lang="en-US" sz="1800" dirty="0"/>
          </a:p>
        </p:txBody>
      </p:sp>
      <p:sp>
        <p:nvSpPr>
          <p:cNvPr id="48" name="Rectangle 47"/>
          <p:cNvSpPr>
            <a:spLocks/>
          </p:cNvSpPr>
          <p:nvPr/>
        </p:nvSpPr>
        <p:spPr>
          <a:xfrm>
            <a:off x="797483"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49" name="Rectangle 48"/>
          <p:cNvSpPr>
            <a:spLocks/>
          </p:cNvSpPr>
          <p:nvPr/>
        </p:nvSpPr>
        <p:spPr>
          <a:xfrm>
            <a:off x="3204352" y="1364776"/>
            <a:ext cx="2057400" cy="2286000"/>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51" name="Rectangle 50"/>
          <p:cNvSpPr/>
          <p:nvPr/>
        </p:nvSpPr>
        <p:spPr>
          <a:xfrm>
            <a:off x="907851" y="4117106"/>
            <a:ext cx="4256926" cy="24360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91" name="Rectangle 90"/>
          <p:cNvSpPr/>
          <p:nvPr/>
        </p:nvSpPr>
        <p:spPr>
          <a:xfrm>
            <a:off x="982729" y="4648200"/>
            <a:ext cx="4107166" cy="93757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algn="ctr" defTabSz="914363"/>
            <a:r>
              <a:rPr lang="en-US" sz="1400" b="1" dirty="0" smtClean="0">
                <a:solidFill>
                  <a:srgbClr val="FFFFFF"/>
                </a:solidFill>
                <a:latin typeface="Segoe UI Semibold"/>
              </a:rPr>
              <a:t>Storage Spaces</a:t>
            </a:r>
            <a:endParaRPr lang="en-US" sz="1400" b="1" dirty="0">
              <a:solidFill>
                <a:srgbClr val="FFFFFF"/>
              </a:solidFill>
              <a:latin typeface="Segoe UI Semibold"/>
            </a:endParaRPr>
          </a:p>
        </p:txBody>
      </p:sp>
      <p:sp>
        <p:nvSpPr>
          <p:cNvPr id="97" name="Can 96"/>
          <p:cNvSpPr/>
          <p:nvPr/>
        </p:nvSpPr>
        <p:spPr>
          <a:xfrm>
            <a:off x="1439258"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8" name="Can 97"/>
          <p:cNvSpPr/>
          <p:nvPr/>
        </p:nvSpPr>
        <p:spPr>
          <a:xfrm>
            <a:off x="2313757"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99" name="Can 98"/>
          <p:cNvSpPr/>
          <p:nvPr/>
        </p:nvSpPr>
        <p:spPr>
          <a:xfrm>
            <a:off x="3188254"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00" name="Can 99"/>
          <p:cNvSpPr/>
          <p:nvPr/>
        </p:nvSpPr>
        <p:spPr>
          <a:xfrm>
            <a:off x="4062752" y="5791202"/>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101" name="Can 100"/>
          <p:cNvSpPr/>
          <p:nvPr/>
        </p:nvSpPr>
        <p:spPr>
          <a:xfrm>
            <a:off x="1407083" y="4787322"/>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102" name="Can 101"/>
          <p:cNvSpPr/>
          <p:nvPr/>
        </p:nvSpPr>
        <p:spPr>
          <a:xfrm>
            <a:off x="3827341" y="4787322"/>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17" name="Snip and Round Single Corner Rectangle 16"/>
          <p:cNvSpPr/>
          <p:nvPr/>
        </p:nvSpPr>
        <p:spPr>
          <a:xfrm>
            <a:off x="1306011" y="242118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18" name="Can 17"/>
          <p:cNvSpPr/>
          <p:nvPr/>
        </p:nvSpPr>
        <p:spPr>
          <a:xfrm>
            <a:off x="1546810" y="285530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19" name="Snip and Round Single Corner Rectangle 18"/>
          <p:cNvSpPr/>
          <p:nvPr/>
        </p:nvSpPr>
        <p:spPr>
          <a:xfrm>
            <a:off x="3631568" y="239898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20" name="Can 19"/>
          <p:cNvSpPr/>
          <p:nvPr/>
        </p:nvSpPr>
        <p:spPr>
          <a:xfrm>
            <a:off x="3872367" y="283310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21" name="Straight Arrow Connector 20"/>
          <p:cNvCxnSpPr/>
          <p:nvPr/>
        </p:nvCxnSpPr>
        <p:spPr>
          <a:xfrm flipH="1">
            <a:off x="1826185"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4246441" y="3445346"/>
            <a:ext cx="1" cy="6717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227014" y="1219200"/>
            <a:ext cx="5105399" cy="2562024"/>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defTabSz="914363"/>
            <a:r>
              <a:rPr lang="en-US" sz="1400" b="1" dirty="0" smtClean="0">
                <a:solidFill>
                  <a:srgbClr val="FFFFFF"/>
                </a:solidFill>
                <a:latin typeface="Segoe UI Semibold"/>
              </a:rPr>
              <a:t>Failover Cluster</a:t>
            </a:r>
            <a:endParaRPr lang="en-US" sz="1400" b="1" dirty="0">
              <a:solidFill>
                <a:srgbClr val="FFFFFF"/>
              </a:solidFill>
              <a:latin typeface="Segoe UI Semibold"/>
            </a:endParaRPr>
          </a:p>
        </p:txBody>
      </p:sp>
    </p:spTree>
    <p:extLst>
      <p:ext uri="{BB962C8B-B14F-4D97-AF65-F5344CB8AC3E}">
        <p14:creationId xmlns:p14="http://schemas.microsoft.com/office/powerpoint/2010/main" val="151631770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smtClean="0"/>
              <a:t>Clustered File Server, Standalone Hyper-V</a:t>
            </a:r>
            <a:endParaRPr lang="en-US" dirty="0"/>
          </a:p>
        </p:txBody>
      </p:sp>
      <p:sp>
        <p:nvSpPr>
          <p:cNvPr id="3" name="Content Placeholder 2"/>
          <p:cNvSpPr>
            <a:spLocks noGrp="1"/>
          </p:cNvSpPr>
          <p:nvPr>
            <p:ph sz="half" idx="2"/>
          </p:nvPr>
        </p:nvSpPr>
        <p:spPr>
          <a:xfrm>
            <a:off x="6181725" y="1447800"/>
            <a:ext cx="5486400" cy="5124480"/>
          </a:xfrm>
        </p:spPr>
        <p:txBody>
          <a:bodyPr/>
          <a:lstStyle/>
          <a:p>
            <a:pPr marL="231775" indent="0">
              <a:buNone/>
            </a:pPr>
            <a:r>
              <a:rPr lang="en-US" sz="1800" dirty="0">
                <a:solidFill>
                  <a:schemeClr val="tx1"/>
                </a:solidFill>
              </a:rPr>
              <a:t>Hyper-V</a:t>
            </a:r>
          </a:p>
          <a:p>
            <a:pPr marL="574675" indent="-342900"/>
            <a:r>
              <a:rPr lang="en-US" sz="1800" dirty="0">
                <a:solidFill>
                  <a:schemeClr val="tx1"/>
                </a:solidFill>
              </a:rPr>
              <a:t>Standalone,</a:t>
            </a:r>
            <a:r>
              <a:rPr lang="en-US" sz="1800" dirty="0">
                <a:solidFill>
                  <a:srgbClr val="FFC000"/>
                </a:solidFill>
              </a:rPr>
              <a:t> </a:t>
            </a:r>
            <a:r>
              <a:rPr lang="en-US" sz="1800" dirty="0">
                <a:solidFill>
                  <a:schemeClr val="tx1"/>
                </a:solidFill>
              </a:rPr>
              <a:t>shares used for VHD storage</a:t>
            </a:r>
            <a:endParaRPr lang="en-US" sz="1800" dirty="0">
              <a:solidFill>
                <a:srgbClr val="FFC000"/>
              </a:solidFill>
            </a:endParaRPr>
          </a:p>
          <a:p>
            <a:pPr marL="231775" indent="0">
              <a:buNone/>
            </a:pPr>
            <a:endParaRPr lang="en-US" sz="1800" dirty="0">
              <a:solidFill>
                <a:schemeClr val="tx1"/>
              </a:solidFill>
            </a:endParaRPr>
          </a:p>
          <a:p>
            <a:pPr marL="231775" indent="0">
              <a:buNone/>
            </a:pPr>
            <a:r>
              <a:rPr lang="en-US" sz="1800" dirty="0">
                <a:solidFill>
                  <a:schemeClr val="tx1"/>
                </a:solidFill>
              </a:rPr>
              <a:t>File Server</a:t>
            </a:r>
            <a:endParaRPr lang="en-US" sz="1800" dirty="0"/>
          </a:p>
          <a:p>
            <a:pPr marL="574675" indent="-342900"/>
            <a:r>
              <a:rPr lang="en-US" sz="1800" dirty="0">
                <a:solidFill>
                  <a:srgbClr val="FFC000"/>
                </a:solidFill>
              </a:rPr>
              <a:t>Clustered</a:t>
            </a:r>
            <a:r>
              <a:rPr lang="en-US" sz="1800" dirty="0">
                <a:solidFill>
                  <a:schemeClr val="tx1"/>
                </a:solidFill>
              </a:rPr>
              <a:t>, Storage Spaces</a:t>
            </a:r>
          </a:p>
          <a:p>
            <a:pPr marL="574675" indent="-342900"/>
            <a:endParaRPr lang="en-US" sz="1800" dirty="0">
              <a:solidFill>
                <a:schemeClr val="tx1"/>
              </a:solidFill>
            </a:endParaRPr>
          </a:p>
          <a:p>
            <a:pPr marL="231775" indent="0">
              <a:buNone/>
            </a:pPr>
            <a:r>
              <a:rPr lang="en-US" sz="1800" dirty="0">
                <a:solidFill>
                  <a:schemeClr val="tx1"/>
                </a:solidFill>
              </a:rPr>
              <a:t>Configuration highlights</a:t>
            </a:r>
          </a:p>
          <a:p>
            <a:pPr marL="574675" indent="-342900"/>
            <a:r>
              <a:rPr lang="en-US" sz="1800" dirty="0">
                <a:solidFill>
                  <a:schemeClr val="tx1"/>
                </a:solidFill>
              </a:rPr>
              <a:t>Flexibility (Migration, shared storage)</a:t>
            </a:r>
          </a:p>
          <a:p>
            <a:pPr marL="574675" indent="-342900"/>
            <a:r>
              <a:rPr lang="en-US" sz="1800" dirty="0">
                <a:solidFill>
                  <a:schemeClr val="tx1"/>
                </a:solidFill>
              </a:rPr>
              <a:t>Simplicity (File Shares, permissions)</a:t>
            </a:r>
          </a:p>
          <a:p>
            <a:pPr marL="574675" indent="-342900"/>
            <a:r>
              <a:rPr lang="en-US" sz="1800" dirty="0">
                <a:solidFill>
                  <a:schemeClr val="tx1"/>
                </a:solidFill>
              </a:rPr>
              <a:t>Low acquisition and operations cost</a:t>
            </a:r>
          </a:p>
          <a:p>
            <a:pPr marL="574675" indent="-342900"/>
            <a:r>
              <a:rPr lang="en-US" sz="1800" dirty="0">
                <a:solidFill>
                  <a:schemeClr val="tx1"/>
                </a:solidFill>
              </a:rPr>
              <a:t>Storage is Fault Tolerant</a:t>
            </a:r>
          </a:p>
          <a:p>
            <a:pPr marL="574675" indent="-342900"/>
            <a:r>
              <a:rPr lang="en-US" sz="1800" dirty="0">
                <a:solidFill>
                  <a:srgbClr val="FFC000"/>
                </a:solidFill>
              </a:rPr>
              <a:t>File Server is Continuously Available</a:t>
            </a:r>
            <a:endParaRPr lang="en-US" sz="1800" dirty="0">
              <a:solidFill>
                <a:schemeClr val="tx1"/>
              </a:solidFill>
            </a:endParaRPr>
          </a:p>
          <a:p>
            <a:pPr marL="574675" indent="-342900"/>
            <a:endParaRPr lang="en-US" sz="1800" dirty="0">
              <a:solidFill>
                <a:schemeClr val="tx1"/>
              </a:solidFill>
            </a:endParaRPr>
          </a:p>
          <a:p>
            <a:pPr marL="231775" indent="0">
              <a:buNone/>
            </a:pPr>
            <a:r>
              <a:rPr lang="en-US" sz="1800" dirty="0">
                <a:solidFill>
                  <a:schemeClr val="tx1"/>
                </a:solidFill>
              </a:rPr>
              <a:t>Configuration lowlights</a:t>
            </a:r>
          </a:p>
          <a:p>
            <a:pPr marL="574675" indent="-342900"/>
            <a:r>
              <a:rPr lang="en-US" sz="1800" dirty="0">
                <a:solidFill>
                  <a:schemeClr val="tx1"/>
                </a:solidFill>
              </a:rPr>
              <a:t>Hyper-V VMs not highly available</a:t>
            </a:r>
          </a:p>
          <a:p>
            <a:pPr marL="574675" indent="-342900"/>
            <a:r>
              <a:rPr lang="en-US" sz="1800" dirty="0">
                <a:solidFill>
                  <a:schemeClr val="tx1"/>
                </a:solidFill>
              </a:rPr>
              <a:t>Hardware setup and OS install by IT Pro</a:t>
            </a:r>
          </a:p>
          <a:p>
            <a:endParaRPr lang="en-US" sz="1800" dirty="0"/>
          </a:p>
        </p:txBody>
      </p:sp>
      <p:sp>
        <p:nvSpPr>
          <p:cNvPr id="26" name="Rectangle 25"/>
          <p:cNvSpPr>
            <a:spLocks/>
          </p:cNvSpPr>
          <p:nvPr/>
        </p:nvSpPr>
        <p:spPr>
          <a:xfrm>
            <a:off x="797483"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27" name="Rectangle 26"/>
          <p:cNvSpPr>
            <a:spLocks/>
          </p:cNvSpPr>
          <p:nvPr/>
        </p:nvSpPr>
        <p:spPr>
          <a:xfrm>
            <a:off x="3204352"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28" name="Rectangle 27"/>
          <p:cNvSpPr/>
          <p:nvPr/>
        </p:nvSpPr>
        <p:spPr>
          <a:xfrm>
            <a:off x="797483"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29" name="Snip and Round Single Corner Rectangle 28"/>
          <p:cNvSpPr/>
          <p:nvPr/>
        </p:nvSpPr>
        <p:spPr>
          <a:xfrm>
            <a:off x="1306011" y="184463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30" name="Can 29"/>
          <p:cNvSpPr/>
          <p:nvPr/>
        </p:nvSpPr>
        <p:spPr>
          <a:xfrm>
            <a:off x="1546810" y="227875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31" name="Snip and Round Single Corner Rectangle 30"/>
          <p:cNvSpPr/>
          <p:nvPr/>
        </p:nvSpPr>
        <p:spPr>
          <a:xfrm>
            <a:off x="3631568" y="182243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32" name="Can 31"/>
          <p:cNvSpPr/>
          <p:nvPr/>
        </p:nvSpPr>
        <p:spPr>
          <a:xfrm>
            <a:off x="3872367" y="225655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33" name="Straight Arrow Connector 32"/>
          <p:cNvCxnSpPr/>
          <p:nvPr/>
        </p:nvCxnSpPr>
        <p:spPr>
          <a:xfrm>
            <a:off x="1826186" y="3124200"/>
            <a:ext cx="0"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flipH="1">
            <a:off x="4246440" y="3124200"/>
            <a:ext cx="3"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3271370"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36" name="Rectangle 35"/>
          <p:cNvSpPr/>
          <p:nvPr/>
        </p:nvSpPr>
        <p:spPr>
          <a:xfrm>
            <a:off x="888181" y="5334001"/>
            <a:ext cx="4256926" cy="914400"/>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Shared JBOD SAS</a:t>
            </a:r>
          </a:p>
        </p:txBody>
      </p:sp>
      <p:cxnSp>
        <p:nvCxnSpPr>
          <p:cNvPr id="37" name="Straight Arrow Connector 36"/>
          <p:cNvCxnSpPr/>
          <p:nvPr/>
        </p:nvCxnSpPr>
        <p:spPr>
          <a:xfrm flipH="1">
            <a:off x="1806515" y="4931773"/>
            <a:ext cx="3"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H="1">
            <a:off x="4213383" y="4931773"/>
            <a:ext cx="13390"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9" name="Rectangle 38"/>
          <p:cNvSpPr/>
          <p:nvPr/>
        </p:nvSpPr>
        <p:spPr>
          <a:xfrm>
            <a:off x="963061" y="3994204"/>
            <a:ext cx="4107166" cy="93757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algn="ctr" defTabSz="914363"/>
            <a:r>
              <a:rPr lang="en-US" sz="1200" b="1" dirty="0" smtClean="0">
                <a:solidFill>
                  <a:srgbClr val="FFFFFF"/>
                </a:solidFill>
                <a:latin typeface="Segoe UI Semibold"/>
              </a:rPr>
              <a:t>Clustered Storage Spaces</a:t>
            </a:r>
            <a:endParaRPr lang="en-US" sz="1200" b="1" dirty="0">
              <a:solidFill>
                <a:srgbClr val="FFFFFF"/>
              </a:solidFill>
              <a:latin typeface="Segoe UI Semibold"/>
            </a:endParaRPr>
          </a:p>
        </p:txBody>
      </p:sp>
      <p:sp>
        <p:nvSpPr>
          <p:cNvPr id="40" name="Can 39"/>
          <p:cNvSpPr/>
          <p:nvPr/>
        </p:nvSpPr>
        <p:spPr>
          <a:xfrm>
            <a:off x="1393848"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1" name="Can 40"/>
          <p:cNvSpPr/>
          <p:nvPr/>
        </p:nvSpPr>
        <p:spPr>
          <a:xfrm>
            <a:off x="2268346"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2" name="Can 41"/>
          <p:cNvSpPr/>
          <p:nvPr/>
        </p:nvSpPr>
        <p:spPr>
          <a:xfrm>
            <a:off x="3142845"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3" name="Can 42"/>
          <p:cNvSpPr/>
          <p:nvPr/>
        </p:nvSpPr>
        <p:spPr>
          <a:xfrm>
            <a:off x="4017342"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4" name="Can 43"/>
          <p:cNvSpPr/>
          <p:nvPr/>
        </p:nvSpPr>
        <p:spPr>
          <a:xfrm>
            <a:off x="1309594"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45" name="Can 44"/>
          <p:cNvSpPr/>
          <p:nvPr/>
        </p:nvSpPr>
        <p:spPr>
          <a:xfrm>
            <a:off x="3794282"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46" name="Rectangle 45"/>
          <p:cNvSpPr/>
          <p:nvPr/>
        </p:nvSpPr>
        <p:spPr>
          <a:xfrm>
            <a:off x="188913" y="3457576"/>
            <a:ext cx="5105399" cy="1752600"/>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defTabSz="914363"/>
            <a:r>
              <a:rPr lang="en-US" sz="1200" b="1" u="sng" dirty="0" smtClean="0">
                <a:solidFill>
                  <a:srgbClr val="FFFFFF"/>
                </a:solidFill>
                <a:latin typeface="Segoe UI Semibold"/>
              </a:rPr>
              <a:t>Failover Cluster</a:t>
            </a:r>
            <a:endParaRPr lang="en-US" sz="1200" b="1" u="sng" dirty="0">
              <a:solidFill>
                <a:srgbClr val="FFFFFF"/>
              </a:solidFill>
              <a:latin typeface="Segoe UI Semibold"/>
            </a:endParaRPr>
          </a:p>
        </p:txBody>
      </p:sp>
    </p:spTree>
    <p:extLst>
      <p:ext uri="{BB962C8B-B14F-4D97-AF65-F5344CB8AC3E}">
        <p14:creationId xmlns:p14="http://schemas.microsoft.com/office/powerpoint/2010/main" val="287686476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014" y="1219200"/>
            <a:ext cx="5105399" cy="1981200"/>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defTabSz="914363"/>
            <a:r>
              <a:rPr lang="en-US" sz="1400" b="1" dirty="0" smtClean="0">
                <a:solidFill>
                  <a:srgbClr val="FFFFFF"/>
                </a:solidFill>
                <a:latin typeface="Segoe UI Semibold"/>
              </a:rPr>
              <a:t>Failover Cluster</a:t>
            </a:r>
            <a:endParaRPr lang="en-US" sz="1400" b="1" dirty="0">
              <a:solidFill>
                <a:srgbClr val="FFFFFF"/>
              </a:solidFill>
              <a:latin typeface="Segoe UI Semibold"/>
            </a:endParaRPr>
          </a:p>
        </p:txBody>
      </p:sp>
      <p:sp>
        <p:nvSpPr>
          <p:cNvPr id="7" name="Title 6"/>
          <p:cNvSpPr>
            <a:spLocks noGrp="1"/>
          </p:cNvSpPr>
          <p:nvPr>
            <p:ph type="title"/>
          </p:nvPr>
        </p:nvSpPr>
        <p:spPr/>
        <p:txBody>
          <a:bodyPr>
            <a:normAutofit/>
          </a:bodyPr>
          <a:lstStyle/>
          <a:p>
            <a:r>
              <a:rPr lang="en-US" dirty="0" smtClean="0"/>
              <a:t>All Clustered</a:t>
            </a:r>
            <a:endParaRPr lang="en-US" dirty="0"/>
          </a:p>
        </p:txBody>
      </p:sp>
      <p:sp>
        <p:nvSpPr>
          <p:cNvPr id="3" name="Content Placeholder 2"/>
          <p:cNvSpPr>
            <a:spLocks noGrp="1"/>
          </p:cNvSpPr>
          <p:nvPr>
            <p:ph sz="half" idx="2"/>
          </p:nvPr>
        </p:nvSpPr>
        <p:spPr>
          <a:xfrm>
            <a:off x="6181725" y="1447800"/>
            <a:ext cx="5486400" cy="5124480"/>
          </a:xfrm>
        </p:spPr>
        <p:txBody>
          <a:bodyPr/>
          <a:lstStyle/>
          <a:p>
            <a:pPr marL="231775" indent="0">
              <a:buNone/>
            </a:pPr>
            <a:r>
              <a:rPr lang="en-US" sz="1800" dirty="0">
                <a:solidFill>
                  <a:schemeClr val="tx1"/>
                </a:solidFill>
              </a:rPr>
              <a:t>Hyper-V</a:t>
            </a:r>
          </a:p>
          <a:p>
            <a:pPr marL="574675" indent="-342900"/>
            <a:r>
              <a:rPr lang="en-US" sz="1800" dirty="0">
                <a:solidFill>
                  <a:srgbClr val="FFC000"/>
                </a:solidFill>
              </a:rPr>
              <a:t>Clustered</a:t>
            </a:r>
            <a:r>
              <a:rPr lang="en-US" sz="1800" dirty="0">
                <a:solidFill>
                  <a:schemeClr val="tx1"/>
                </a:solidFill>
              </a:rPr>
              <a:t>, shares used for VHD storage</a:t>
            </a:r>
          </a:p>
          <a:p>
            <a:pPr marL="231775" indent="0">
              <a:buNone/>
            </a:pPr>
            <a:endParaRPr lang="en-US" sz="1800" dirty="0">
              <a:solidFill>
                <a:schemeClr val="tx1"/>
              </a:solidFill>
            </a:endParaRPr>
          </a:p>
          <a:p>
            <a:pPr marL="231775" indent="0">
              <a:buNone/>
            </a:pPr>
            <a:r>
              <a:rPr lang="en-US" sz="1800" dirty="0">
                <a:solidFill>
                  <a:schemeClr val="tx1"/>
                </a:solidFill>
              </a:rPr>
              <a:t>File Server</a:t>
            </a:r>
            <a:endParaRPr lang="en-US" sz="1800" dirty="0"/>
          </a:p>
          <a:p>
            <a:pPr marL="574675" indent="-342900"/>
            <a:r>
              <a:rPr lang="en-US" sz="1800" dirty="0">
                <a:solidFill>
                  <a:srgbClr val="FFC000"/>
                </a:solidFill>
              </a:rPr>
              <a:t>Clustered, </a:t>
            </a:r>
            <a:r>
              <a:rPr lang="en-US" sz="1800" dirty="0">
                <a:solidFill>
                  <a:schemeClr val="tx1"/>
                </a:solidFill>
              </a:rPr>
              <a:t>Storage Spaces</a:t>
            </a:r>
          </a:p>
          <a:p>
            <a:pPr marL="574675" indent="-342900"/>
            <a:endParaRPr lang="en-US" sz="1800" dirty="0">
              <a:solidFill>
                <a:schemeClr val="tx1"/>
              </a:solidFill>
            </a:endParaRPr>
          </a:p>
          <a:p>
            <a:pPr marL="231775" indent="0">
              <a:buNone/>
            </a:pPr>
            <a:r>
              <a:rPr lang="en-US" sz="1800" dirty="0">
                <a:solidFill>
                  <a:schemeClr val="tx1"/>
                </a:solidFill>
              </a:rPr>
              <a:t>Configuration highlights</a:t>
            </a:r>
          </a:p>
          <a:p>
            <a:pPr marL="574675" indent="-342900"/>
            <a:r>
              <a:rPr lang="en-US" sz="1800" dirty="0">
                <a:solidFill>
                  <a:schemeClr val="tx1"/>
                </a:solidFill>
              </a:rPr>
              <a:t>Flexibility (Migration, shared storage)</a:t>
            </a:r>
          </a:p>
          <a:p>
            <a:pPr marL="574675" indent="-342900"/>
            <a:r>
              <a:rPr lang="en-US" sz="1800" dirty="0">
                <a:solidFill>
                  <a:schemeClr val="tx1"/>
                </a:solidFill>
              </a:rPr>
              <a:t>Simplicity (File Shares, permissions)</a:t>
            </a:r>
          </a:p>
          <a:p>
            <a:pPr marL="574675" indent="-342900"/>
            <a:r>
              <a:rPr lang="en-US" sz="1800" dirty="0">
                <a:solidFill>
                  <a:schemeClr val="tx1"/>
                </a:solidFill>
              </a:rPr>
              <a:t>Low acquisition and operations cost</a:t>
            </a:r>
          </a:p>
          <a:p>
            <a:pPr marL="574675" indent="-342900"/>
            <a:r>
              <a:rPr lang="en-US" sz="1800" dirty="0">
                <a:solidFill>
                  <a:schemeClr val="tx1"/>
                </a:solidFill>
              </a:rPr>
              <a:t>Storage is Fault Tolerant</a:t>
            </a:r>
          </a:p>
          <a:p>
            <a:pPr marL="574675" indent="-342900"/>
            <a:r>
              <a:rPr lang="en-US" sz="1800" dirty="0">
                <a:solidFill>
                  <a:srgbClr val="FFC000"/>
                </a:solidFill>
              </a:rPr>
              <a:t>Hyper-V VMs are highly available</a:t>
            </a:r>
          </a:p>
          <a:p>
            <a:pPr marL="574675" indent="-342900"/>
            <a:r>
              <a:rPr lang="en-US" sz="1800" dirty="0">
                <a:solidFill>
                  <a:srgbClr val="FFC000"/>
                </a:solidFill>
              </a:rPr>
              <a:t>File Server is Continuously Available</a:t>
            </a:r>
          </a:p>
          <a:p>
            <a:pPr marL="231775" indent="0">
              <a:buNone/>
            </a:pPr>
            <a:endParaRPr lang="en-US" sz="1800" dirty="0">
              <a:solidFill>
                <a:schemeClr val="tx1"/>
              </a:solidFill>
            </a:endParaRPr>
          </a:p>
          <a:p>
            <a:pPr marL="231775" indent="0">
              <a:buNone/>
            </a:pPr>
            <a:r>
              <a:rPr lang="en-US" sz="1800" dirty="0">
                <a:solidFill>
                  <a:schemeClr val="tx1"/>
                </a:solidFill>
              </a:rPr>
              <a:t>Configuration lowlights</a:t>
            </a:r>
          </a:p>
          <a:p>
            <a:pPr marL="574675" indent="-342900"/>
            <a:r>
              <a:rPr lang="en-US" sz="1800" dirty="0">
                <a:solidFill>
                  <a:schemeClr val="tx1"/>
                </a:solidFill>
              </a:rPr>
              <a:t>Hardware setup and OS install by IT Pro</a:t>
            </a:r>
          </a:p>
          <a:p>
            <a:endParaRPr lang="en-US" sz="1800" dirty="0"/>
          </a:p>
        </p:txBody>
      </p:sp>
      <p:sp>
        <p:nvSpPr>
          <p:cNvPr id="48" name="Rectangle 47"/>
          <p:cNvSpPr>
            <a:spLocks/>
          </p:cNvSpPr>
          <p:nvPr/>
        </p:nvSpPr>
        <p:spPr>
          <a:xfrm>
            <a:off x="797483"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49" name="Rectangle 48"/>
          <p:cNvSpPr>
            <a:spLocks/>
          </p:cNvSpPr>
          <p:nvPr/>
        </p:nvSpPr>
        <p:spPr>
          <a:xfrm>
            <a:off x="3204352"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51" name="Rectangle 50"/>
          <p:cNvSpPr/>
          <p:nvPr/>
        </p:nvSpPr>
        <p:spPr>
          <a:xfrm>
            <a:off x="797483"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17" name="Snip and Round Single Corner Rectangle 16"/>
          <p:cNvSpPr/>
          <p:nvPr/>
        </p:nvSpPr>
        <p:spPr>
          <a:xfrm>
            <a:off x="1306011" y="184463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18" name="Can 17"/>
          <p:cNvSpPr/>
          <p:nvPr/>
        </p:nvSpPr>
        <p:spPr>
          <a:xfrm>
            <a:off x="1546810" y="227875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19" name="Snip and Round Single Corner Rectangle 18"/>
          <p:cNvSpPr/>
          <p:nvPr/>
        </p:nvSpPr>
        <p:spPr>
          <a:xfrm>
            <a:off x="3631568" y="182243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20" name="Can 19"/>
          <p:cNvSpPr/>
          <p:nvPr/>
        </p:nvSpPr>
        <p:spPr>
          <a:xfrm>
            <a:off x="3872367" y="225655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21" name="Straight Arrow Connector 20"/>
          <p:cNvCxnSpPr/>
          <p:nvPr/>
        </p:nvCxnSpPr>
        <p:spPr>
          <a:xfrm>
            <a:off x="1826186" y="3124200"/>
            <a:ext cx="0"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4246440" y="3124200"/>
            <a:ext cx="3"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3271370"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36" name="Rectangle 35"/>
          <p:cNvSpPr/>
          <p:nvPr/>
        </p:nvSpPr>
        <p:spPr>
          <a:xfrm>
            <a:off x="888181" y="5334001"/>
            <a:ext cx="4256926" cy="914400"/>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Shared JBOD SAS</a:t>
            </a:r>
          </a:p>
        </p:txBody>
      </p:sp>
      <p:cxnSp>
        <p:nvCxnSpPr>
          <p:cNvPr id="37" name="Straight Arrow Connector 36"/>
          <p:cNvCxnSpPr/>
          <p:nvPr/>
        </p:nvCxnSpPr>
        <p:spPr>
          <a:xfrm flipH="1">
            <a:off x="1806515" y="4931773"/>
            <a:ext cx="3"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H="1">
            <a:off x="4213383" y="4931773"/>
            <a:ext cx="13390"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9" name="Rectangle 38"/>
          <p:cNvSpPr/>
          <p:nvPr/>
        </p:nvSpPr>
        <p:spPr>
          <a:xfrm>
            <a:off x="963061" y="3994204"/>
            <a:ext cx="4107166" cy="93757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algn="ctr" defTabSz="914363"/>
            <a:r>
              <a:rPr lang="en-US" sz="1200" b="1" dirty="0" smtClean="0">
                <a:solidFill>
                  <a:srgbClr val="FFFFFF"/>
                </a:solidFill>
                <a:latin typeface="Segoe UI Semibold"/>
              </a:rPr>
              <a:t>Clustered Storage Spaces</a:t>
            </a:r>
            <a:endParaRPr lang="en-US" sz="1200" b="1" dirty="0">
              <a:solidFill>
                <a:srgbClr val="FFFFFF"/>
              </a:solidFill>
              <a:latin typeface="Segoe UI Semibold"/>
            </a:endParaRPr>
          </a:p>
        </p:txBody>
      </p:sp>
      <p:sp>
        <p:nvSpPr>
          <p:cNvPr id="40" name="Can 39"/>
          <p:cNvSpPr/>
          <p:nvPr/>
        </p:nvSpPr>
        <p:spPr>
          <a:xfrm>
            <a:off x="1393848"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1" name="Can 40"/>
          <p:cNvSpPr/>
          <p:nvPr/>
        </p:nvSpPr>
        <p:spPr>
          <a:xfrm>
            <a:off x="2268346"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2" name="Can 41"/>
          <p:cNvSpPr/>
          <p:nvPr/>
        </p:nvSpPr>
        <p:spPr>
          <a:xfrm>
            <a:off x="3142845"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3" name="Can 42"/>
          <p:cNvSpPr/>
          <p:nvPr/>
        </p:nvSpPr>
        <p:spPr>
          <a:xfrm>
            <a:off x="4017342"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4" name="Can 43"/>
          <p:cNvSpPr/>
          <p:nvPr/>
        </p:nvSpPr>
        <p:spPr>
          <a:xfrm>
            <a:off x="1309594"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45" name="Can 44"/>
          <p:cNvSpPr/>
          <p:nvPr/>
        </p:nvSpPr>
        <p:spPr>
          <a:xfrm>
            <a:off x="3794282"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50" name="Rectangle 49"/>
          <p:cNvSpPr/>
          <p:nvPr/>
        </p:nvSpPr>
        <p:spPr>
          <a:xfrm>
            <a:off x="188913" y="3457576"/>
            <a:ext cx="5105399" cy="1752600"/>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defTabSz="914363"/>
            <a:r>
              <a:rPr lang="en-US" sz="1200" b="1" dirty="0" smtClean="0">
                <a:solidFill>
                  <a:srgbClr val="FFFFFF"/>
                </a:solidFill>
                <a:latin typeface="Segoe UI Semibold"/>
              </a:rPr>
              <a:t>Failover Cluster</a:t>
            </a:r>
            <a:endParaRPr lang="en-US" sz="1200" b="1" dirty="0">
              <a:solidFill>
                <a:srgbClr val="FFFFFF"/>
              </a:solidFill>
              <a:latin typeface="Segoe UI Semibold"/>
            </a:endParaRPr>
          </a:p>
        </p:txBody>
      </p:sp>
    </p:spTree>
    <p:extLst>
      <p:ext uri="{BB962C8B-B14F-4D97-AF65-F5344CB8AC3E}">
        <p14:creationId xmlns:p14="http://schemas.microsoft.com/office/powerpoint/2010/main" val="273093261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7014" y="1219200"/>
            <a:ext cx="5105399" cy="1981200"/>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defTabSz="914363"/>
            <a:r>
              <a:rPr lang="en-US" sz="1400" b="1" dirty="0" smtClean="0">
                <a:solidFill>
                  <a:srgbClr val="FFFFFF"/>
                </a:solidFill>
                <a:latin typeface="Segoe UI Semibold"/>
              </a:rPr>
              <a:t>Failover Cluster</a:t>
            </a:r>
            <a:endParaRPr lang="en-US" sz="1400" b="1" dirty="0">
              <a:solidFill>
                <a:srgbClr val="FFFFFF"/>
              </a:solidFill>
              <a:latin typeface="Segoe UI Semibold"/>
            </a:endParaRPr>
          </a:p>
        </p:txBody>
      </p:sp>
      <p:sp>
        <p:nvSpPr>
          <p:cNvPr id="7" name="Title 6"/>
          <p:cNvSpPr>
            <a:spLocks noGrp="1"/>
          </p:cNvSpPr>
          <p:nvPr>
            <p:ph type="title"/>
          </p:nvPr>
        </p:nvSpPr>
        <p:spPr/>
        <p:txBody>
          <a:bodyPr>
            <a:normAutofit/>
          </a:bodyPr>
          <a:lstStyle/>
          <a:p>
            <a:r>
              <a:rPr lang="en-US" dirty="0" smtClean="0"/>
              <a:t>Cluster-in-a-box</a:t>
            </a:r>
            <a:endParaRPr lang="en-US" dirty="0"/>
          </a:p>
        </p:txBody>
      </p:sp>
      <p:sp>
        <p:nvSpPr>
          <p:cNvPr id="3" name="Content Placeholder 2"/>
          <p:cNvSpPr>
            <a:spLocks noGrp="1"/>
          </p:cNvSpPr>
          <p:nvPr>
            <p:ph sz="half" idx="2"/>
          </p:nvPr>
        </p:nvSpPr>
        <p:spPr>
          <a:xfrm>
            <a:off x="6181724" y="1447800"/>
            <a:ext cx="5703887" cy="5293757"/>
          </a:xfrm>
        </p:spPr>
        <p:txBody>
          <a:bodyPr/>
          <a:lstStyle/>
          <a:p>
            <a:pPr marL="231775" indent="0">
              <a:buNone/>
            </a:pPr>
            <a:r>
              <a:rPr lang="en-US" sz="2000" dirty="0">
                <a:solidFill>
                  <a:schemeClr val="tx1"/>
                </a:solidFill>
              </a:rPr>
              <a:t>Hyper-V</a:t>
            </a:r>
          </a:p>
          <a:p>
            <a:pPr marL="574675" indent="-342900"/>
            <a:r>
              <a:rPr lang="en-US" sz="2000" dirty="0">
                <a:solidFill>
                  <a:schemeClr val="tx1"/>
                </a:solidFill>
              </a:rPr>
              <a:t>Clustered, shares used for VHD storage</a:t>
            </a:r>
          </a:p>
          <a:p>
            <a:pPr marL="231775" indent="0">
              <a:buNone/>
            </a:pPr>
            <a:endParaRPr lang="en-US" sz="2000" dirty="0">
              <a:solidFill>
                <a:schemeClr val="tx1"/>
              </a:solidFill>
            </a:endParaRPr>
          </a:p>
          <a:p>
            <a:pPr marL="231775" indent="0">
              <a:buNone/>
            </a:pPr>
            <a:r>
              <a:rPr lang="en-US" sz="2000" dirty="0">
                <a:solidFill>
                  <a:schemeClr val="tx1"/>
                </a:solidFill>
              </a:rPr>
              <a:t>File Server</a:t>
            </a:r>
            <a:endParaRPr lang="en-US" sz="2000" dirty="0"/>
          </a:p>
          <a:p>
            <a:pPr marL="574675" indent="-342900"/>
            <a:r>
              <a:rPr lang="en-US" sz="2000" dirty="0">
                <a:solidFill>
                  <a:srgbClr val="FFC000"/>
                </a:solidFill>
              </a:rPr>
              <a:t>Cluster-in-a-box</a:t>
            </a:r>
          </a:p>
          <a:p>
            <a:pPr marL="574675" indent="-342900"/>
            <a:endParaRPr lang="en-US" sz="2000" dirty="0">
              <a:solidFill>
                <a:schemeClr val="tx1"/>
              </a:solidFill>
            </a:endParaRPr>
          </a:p>
          <a:p>
            <a:pPr marL="231775" indent="0">
              <a:buNone/>
            </a:pPr>
            <a:r>
              <a:rPr lang="en-US" sz="2000" dirty="0">
                <a:solidFill>
                  <a:schemeClr val="tx1"/>
                </a:solidFill>
              </a:rPr>
              <a:t>Configuration highlights</a:t>
            </a:r>
          </a:p>
          <a:p>
            <a:pPr marL="574675" indent="-342900"/>
            <a:r>
              <a:rPr lang="en-US" sz="2000" dirty="0">
                <a:solidFill>
                  <a:schemeClr val="tx1"/>
                </a:solidFill>
              </a:rPr>
              <a:t>Flexibility (Migration, shared storage)</a:t>
            </a:r>
          </a:p>
          <a:p>
            <a:pPr marL="574675" indent="-342900"/>
            <a:r>
              <a:rPr lang="en-US" sz="2000" dirty="0">
                <a:solidFill>
                  <a:schemeClr val="tx1"/>
                </a:solidFill>
              </a:rPr>
              <a:t>Simplicity (File Shares, permissions)</a:t>
            </a:r>
          </a:p>
          <a:p>
            <a:pPr marL="574675" indent="-342900"/>
            <a:r>
              <a:rPr lang="en-US" sz="2000" dirty="0">
                <a:solidFill>
                  <a:schemeClr val="tx1"/>
                </a:solidFill>
              </a:rPr>
              <a:t>Low acquisition and operations cost</a:t>
            </a:r>
          </a:p>
          <a:p>
            <a:pPr marL="574675" indent="-342900"/>
            <a:r>
              <a:rPr lang="en-US" sz="2000" dirty="0">
                <a:solidFill>
                  <a:schemeClr val="tx1"/>
                </a:solidFill>
              </a:rPr>
              <a:t>Storage is Fault Tolerant</a:t>
            </a:r>
          </a:p>
          <a:p>
            <a:pPr marL="574675" indent="-342900"/>
            <a:r>
              <a:rPr lang="en-US" sz="2000" dirty="0">
                <a:solidFill>
                  <a:schemeClr val="tx1"/>
                </a:solidFill>
              </a:rPr>
              <a:t>File Server is continuously Available</a:t>
            </a:r>
          </a:p>
          <a:p>
            <a:pPr marL="574675" indent="-342900"/>
            <a:r>
              <a:rPr lang="en-US" sz="2000" dirty="0">
                <a:solidFill>
                  <a:srgbClr val="FFC000"/>
                </a:solidFill>
              </a:rPr>
              <a:t>Hardware and OS pre-configured by the OEM</a:t>
            </a:r>
          </a:p>
          <a:p>
            <a:pPr marL="574675" indent="-342900"/>
            <a:endParaRPr lang="en-US" sz="2000" dirty="0">
              <a:solidFill>
                <a:schemeClr val="tx1"/>
              </a:solidFill>
            </a:endParaRPr>
          </a:p>
          <a:p>
            <a:endParaRPr lang="en-US" sz="2000" dirty="0"/>
          </a:p>
        </p:txBody>
      </p:sp>
      <p:sp>
        <p:nvSpPr>
          <p:cNvPr id="48" name="Rectangle 47"/>
          <p:cNvSpPr>
            <a:spLocks/>
          </p:cNvSpPr>
          <p:nvPr/>
        </p:nvSpPr>
        <p:spPr>
          <a:xfrm>
            <a:off x="797483"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49" name="Rectangle 48"/>
          <p:cNvSpPr>
            <a:spLocks/>
          </p:cNvSpPr>
          <p:nvPr/>
        </p:nvSpPr>
        <p:spPr>
          <a:xfrm>
            <a:off x="3204352" y="1364776"/>
            <a:ext cx="2057400" cy="175942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Hyper-V Host</a:t>
            </a:r>
          </a:p>
        </p:txBody>
      </p:sp>
      <p:sp>
        <p:nvSpPr>
          <p:cNvPr id="51" name="Rectangle 50"/>
          <p:cNvSpPr/>
          <p:nvPr/>
        </p:nvSpPr>
        <p:spPr>
          <a:xfrm>
            <a:off x="797483"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17" name="Snip and Round Single Corner Rectangle 16"/>
          <p:cNvSpPr/>
          <p:nvPr/>
        </p:nvSpPr>
        <p:spPr>
          <a:xfrm>
            <a:off x="1306011" y="1844635"/>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18" name="Can 17"/>
          <p:cNvSpPr/>
          <p:nvPr/>
        </p:nvSpPr>
        <p:spPr>
          <a:xfrm>
            <a:off x="1546810" y="2278757"/>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gradFill>
                  <a:gsLst>
                    <a:gs pos="0">
                      <a:srgbClr val="FFFFFF"/>
                    </a:gs>
                    <a:gs pos="100000">
                      <a:srgbClr val="FFFFFF"/>
                    </a:gs>
                  </a:gsLst>
                  <a:lin ang="5400000" scaled="0"/>
                </a:gradFill>
              </a:rPr>
              <a:t>VHD</a:t>
            </a:r>
          </a:p>
        </p:txBody>
      </p:sp>
      <p:sp>
        <p:nvSpPr>
          <p:cNvPr id="19" name="Snip and Round Single Corner Rectangle 18"/>
          <p:cNvSpPr/>
          <p:nvPr/>
        </p:nvSpPr>
        <p:spPr>
          <a:xfrm>
            <a:off x="3631568" y="1822433"/>
            <a:ext cx="1151288" cy="1028257"/>
          </a:xfrm>
          <a:prstGeom prst="snipRoundRect">
            <a:avLst>
              <a:gd name="adj1" fmla="val 1961"/>
              <a:gd name="adj2" fmla="val 23939"/>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Share</a:t>
            </a:r>
            <a:endParaRPr lang="en-US" sz="1200" dirty="0">
              <a:gradFill>
                <a:gsLst>
                  <a:gs pos="0">
                    <a:srgbClr val="000000"/>
                  </a:gs>
                  <a:gs pos="100000">
                    <a:srgbClr val="000000"/>
                  </a:gs>
                </a:gsLst>
                <a:lin ang="5400000" scaled="0"/>
              </a:gradFill>
            </a:endParaRPr>
          </a:p>
        </p:txBody>
      </p:sp>
      <p:sp>
        <p:nvSpPr>
          <p:cNvPr id="20" name="Can 19"/>
          <p:cNvSpPr/>
          <p:nvPr/>
        </p:nvSpPr>
        <p:spPr>
          <a:xfrm>
            <a:off x="3872367" y="2256555"/>
            <a:ext cx="669691" cy="401101"/>
          </a:xfrm>
          <a:prstGeom prst="can">
            <a:avLst/>
          </a:prstGeom>
          <a:solidFill>
            <a:schemeClr val="accent4"/>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gradFill>
                  <a:gsLst>
                    <a:gs pos="0">
                      <a:srgbClr val="FFFFFF"/>
                    </a:gs>
                    <a:gs pos="100000">
                      <a:srgbClr val="FFFFFF"/>
                    </a:gs>
                  </a:gsLst>
                  <a:lin ang="5400000" scaled="0"/>
                </a:gradFill>
              </a:rPr>
              <a:t>VHDX</a:t>
            </a:r>
            <a:endParaRPr lang="en-US" sz="1050" dirty="0">
              <a:gradFill>
                <a:gsLst>
                  <a:gs pos="0">
                    <a:srgbClr val="FFFFFF"/>
                  </a:gs>
                  <a:gs pos="100000">
                    <a:srgbClr val="FFFFFF"/>
                  </a:gs>
                </a:gsLst>
                <a:lin ang="5400000" scaled="0"/>
              </a:gradFill>
            </a:endParaRPr>
          </a:p>
        </p:txBody>
      </p:sp>
      <p:cxnSp>
        <p:nvCxnSpPr>
          <p:cNvPr id="21" name="Straight Arrow Connector 20"/>
          <p:cNvCxnSpPr/>
          <p:nvPr/>
        </p:nvCxnSpPr>
        <p:spPr>
          <a:xfrm>
            <a:off x="1826186" y="3124200"/>
            <a:ext cx="0"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4246440" y="3124200"/>
            <a:ext cx="3" cy="431456"/>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3271370" y="3555656"/>
            <a:ext cx="1944130" cy="154974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File Server</a:t>
            </a:r>
            <a:endParaRPr lang="en-US" sz="1600" dirty="0">
              <a:gradFill>
                <a:gsLst>
                  <a:gs pos="0">
                    <a:srgbClr val="FFFFFF"/>
                  </a:gs>
                  <a:gs pos="100000">
                    <a:srgbClr val="FFFFFF"/>
                  </a:gs>
                </a:gsLst>
                <a:lin ang="5400000" scaled="0"/>
              </a:gradFill>
            </a:endParaRPr>
          </a:p>
        </p:txBody>
      </p:sp>
      <p:sp>
        <p:nvSpPr>
          <p:cNvPr id="36" name="Rectangle 35"/>
          <p:cNvSpPr/>
          <p:nvPr/>
        </p:nvSpPr>
        <p:spPr>
          <a:xfrm>
            <a:off x="888181" y="5334001"/>
            <a:ext cx="4256926" cy="914400"/>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Shared JBOD SAS</a:t>
            </a:r>
          </a:p>
        </p:txBody>
      </p:sp>
      <p:cxnSp>
        <p:nvCxnSpPr>
          <p:cNvPr id="37" name="Straight Arrow Connector 36"/>
          <p:cNvCxnSpPr/>
          <p:nvPr/>
        </p:nvCxnSpPr>
        <p:spPr>
          <a:xfrm flipH="1">
            <a:off x="1806515" y="4931773"/>
            <a:ext cx="3"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H="1">
            <a:off x="4213383" y="4931773"/>
            <a:ext cx="13390" cy="402228"/>
          </a:xfrm>
          <a:prstGeom prst="straightConnector1">
            <a:avLst/>
          </a:prstGeom>
          <a:ln w="28575">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39" name="Rectangle 38"/>
          <p:cNvSpPr/>
          <p:nvPr/>
        </p:nvSpPr>
        <p:spPr>
          <a:xfrm>
            <a:off x="963061" y="3994204"/>
            <a:ext cx="4107166" cy="93757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pPr algn="ctr" defTabSz="914363"/>
            <a:r>
              <a:rPr lang="en-US" sz="1200" b="1" dirty="0" smtClean="0">
                <a:solidFill>
                  <a:srgbClr val="FFFFFF"/>
                </a:solidFill>
                <a:latin typeface="Segoe UI Semibold"/>
              </a:rPr>
              <a:t>Clustered Storage Spaces</a:t>
            </a:r>
            <a:endParaRPr lang="en-US" sz="1200" b="1" dirty="0">
              <a:solidFill>
                <a:srgbClr val="FFFFFF"/>
              </a:solidFill>
              <a:latin typeface="Segoe UI Semibold"/>
            </a:endParaRPr>
          </a:p>
        </p:txBody>
      </p:sp>
      <p:sp>
        <p:nvSpPr>
          <p:cNvPr id="40" name="Can 39"/>
          <p:cNvSpPr/>
          <p:nvPr/>
        </p:nvSpPr>
        <p:spPr>
          <a:xfrm>
            <a:off x="1393848"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1" name="Can 40"/>
          <p:cNvSpPr/>
          <p:nvPr/>
        </p:nvSpPr>
        <p:spPr>
          <a:xfrm>
            <a:off x="2268346"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2" name="Can 41"/>
          <p:cNvSpPr/>
          <p:nvPr/>
        </p:nvSpPr>
        <p:spPr>
          <a:xfrm>
            <a:off x="3142845"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3" name="Can 42"/>
          <p:cNvSpPr/>
          <p:nvPr/>
        </p:nvSpPr>
        <p:spPr>
          <a:xfrm>
            <a:off x="4017342" y="5747569"/>
            <a:ext cx="669691"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000000"/>
                  </a:gs>
                  <a:gs pos="100000">
                    <a:srgbClr val="000000"/>
                  </a:gs>
                </a:gsLst>
                <a:lin ang="5400000" scaled="0"/>
              </a:gradFill>
            </a:endParaRPr>
          </a:p>
        </p:txBody>
      </p:sp>
      <p:sp>
        <p:nvSpPr>
          <p:cNvPr id="44" name="Can 43"/>
          <p:cNvSpPr/>
          <p:nvPr/>
        </p:nvSpPr>
        <p:spPr>
          <a:xfrm>
            <a:off x="1309594"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45" name="Can 44"/>
          <p:cNvSpPr/>
          <p:nvPr/>
        </p:nvSpPr>
        <p:spPr>
          <a:xfrm>
            <a:off x="3794282" y="4133328"/>
            <a:ext cx="838200" cy="401101"/>
          </a:xfrm>
          <a:prstGeom prst="can">
            <a:avLst/>
          </a:prstGeom>
          <a:solidFill>
            <a:srgbClr val="FFC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Space</a:t>
            </a:r>
            <a:endParaRPr lang="en-US" sz="1200" dirty="0">
              <a:gradFill>
                <a:gsLst>
                  <a:gs pos="0">
                    <a:srgbClr val="000000"/>
                  </a:gs>
                  <a:gs pos="100000">
                    <a:srgbClr val="000000"/>
                  </a:gs>
                </a:gsLst>
                <a:lin ang="5400000" scaled="0"/>
              </a:gradFill>
            </a:endParaRPr>
          </a:p>
        </p:txBody>
      </p:sp>
      <p:sp>
        <p:nvSpPr>
          <p:cNvPr id="50" name="Rectangle 49"/>
          <p:cNvSpPr/>
          <p:nvPr/>
        </p:nvSpPr>
        <p:spPr>
          <a:xfrm>
            <a:off x="188913" y="3457576"/>
            <a:ext cx="5105399" cy="2943224"/>
          </a:xfrm>
          <a:prstGeom prst="rect">
            <a:avLst/>
          </a:prstGeom>
          <a:solidFill>
            <a:srgbClr val="585858">
              <a:alpha val="10196"/>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vert270" lIns="121725" tIns="60862" rIns="121725" bIns="60862" rtlCol="0" anchor="t"/>
          <a:lstStyle/>
          <a:p>
            <a:pPr algn="ctr" defTabSz="914363"/>
            <a:r>
              <a:rPr lang="en-US" sz="1200" b="1" dirty="0" smtClean="0">
                <a:solidFill>
                  <a:srgbClr val="FFFFFF"/>
                </a:solidFill>
                <a:latin typeface="Segoe UI Semibold"/>
              </a:rPr>
              <a:t>Cluster-in-a-box</a:t>
            </a:r>
            <a:endParaRPr lang="en-US" sz="1200" b="1" dirty="0">
              <a:solidFill>
                <a:srgbClr val="FFFFFF"/>
              </a:solidFill>
              <a:latin typeface="Segoe UI Semibold"/>
            </a:endParaRPr>
          </a:p>
        </p:txBody>
      </p:sp>
    </p:spTree>
    <p:extLst>
      <p:ext uri="{BB962C8B-B14F-4D97-AF65-F5344CB8AC3E}">
        <p14:creationId xmlns:p14="http://schemas.microsoft.com/office/powerpoint/2010/main" val="391490019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Breakout Sessions (session codes and titles)</a:t>
            </a: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Hands-on Labs (session codes and titles)</a:t>
            </a: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Product Demo Stations (demo station title and location)</a:t>
            </a:r>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Related Certification Exam </a:t>
            </a: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2845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chemeClr val="tx1">
                    <a:alpha val="98824"/>
                  </a:schemeClr>
                </a:solidFill>
                <a:latin typeface="Segoe UI" pitchFamily="34" charset="0"/>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#TE(</a:t>
            </a:r>
            <a:r>
              <a:rPr lang="en-US" dirty="0" err="1">
                <a:solidFill>
                  <a:schemeClr val="tx1"/>
                </a:solidFill>
                <a:latin typeface="Segoe UI" pitchFamily="34" charset="0"/>
                <a:ea typeface="Segoe UI" pitchFamily="34" charset="0"/>
                <a:cs typeface="Segoe UI" pitchFamily="34" charset="0"/>
              </a:rPr>
              <a:t>sessioncode</a:t>
            </a:r>
            <a:r>
              <a:rPr lang="en-US" dirty="0">
                <a:solidFill>
                  <a:schemeClr val="tx1"/>
                </a:solidFill>
                <a:latin typeface="Segoe UI" pitchFamily="34" charset="0"/>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microsoft.com/</a:t>
            </a:r>
            <a:r>
              <a:rPr lang="en-US" sz="1050" u="sng" dirty="0" err="1">
                <a:solidFill>
                  <a:schemeClr val="tx1"/>
                </a:solidFill>
                <a:latin typeface="Segoe UI" pitchFamily="34" charset="0"/>
                <a:ea typeface="Segoe UI" pitchFamily="34" charset="0"/>
                <a:cs typeface="Segoe UI" pitchFamily="34" charset="0"/>
              </a:rPr>
              <a:t>windowsserver</a:t>
            </a:r>
            <a:endParaRPr lang="en-US" sz="1050" dirty="0">
              <a:solidFill>
                <a:schemeClr val="tx1"/>
              </a:solidFill>
              <a:latin typeface="Segoe UI" pitchFamily="34" charset="0"/>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chemeClr val="tx1"/>
                </a:solidFill>
                <a:latin typeface="Segoe UI" pitchFamily="34" charset="0"/>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Azure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Windowsazure.com/</a:t>
            </a:r>
          </a:p>
          <a:p>
            <a:pPr defTabSz="685666" fontAlgn="base">
              <a:spcBef>
                <a:spcPct val="0"/>
              </a:spcBef>
              <a:spcAft>
                <a:spcPct val="0"/>
              </a:spcAft>
            </a:pPr>
            <a:r>
              <a:rPr lang="en-US" sz="1050" u="sng" dirty="0" err="1">
                <a:solidFill>
                  <a:schemeClr val="tx1"/>
                </a:solidFill>
                <a:latin typeface="Segoe UI" pitchFamily="34" charset="0"/>
                <a:ea typeface="Segoe UI" pitchFamily="34" charset="0"/>
                <a:cs typeface="Segoe UI" pitchFamily="34" charset="0"/>
              </a:rPr>
              <a:t>teched</a:t>
            </a:r>
            <a:endParaRPr lang="en-US" sz="1050" u="sng" dirty="0">
              <a:solidFill>
                <a:schemeClr val="tx1"/>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80631921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801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04005393"/>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capabilities to answer challenges</a:t>
            </a:r>
            <a:endParaRPr lang="en-US" dirty="0"/>
          </a:p>
        </p:txBody>
      </p:sp>
      <p:sp>
        <p:nvSpPr>
          <p:cNvPr id="18" name="Rectangle 17"/>
          <p:cNvSpPr/>
          <p:nvPr/>
        </p:nvSpPr>
        <p:spPr bwMode="auto">
          <a:xfrm>
            <a:off x="7466014" y="1392233"/>
            <a:ext cx="2057400" cy="1960567"/>
          </a:xfrm>
          <a:prstGeom prst="rect">
            <a:avLst/>
          </a:prstGeom>
          <a:solidFill>
            <a:srgbClr val="FF8A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r>
              <a:rPr lang="en-US" sz="2400" kern="0" spc="-50" dirty="0" smtClean="0">
                <a:gradFill>
                  <a:gsLst>
                    <a:gs pos="0">
                      <a:srgbClr val="FFFFFF"/>
                    </a:gs>
                    <a:gs pos="100000">
                      <a:srgbClr val="FFFFFF"/>
                    </a:gs>
                  </a:gsLst>
                  <a:lin ang="5400000" scaled="0"/>
                </a:gradFill>
                <a:ea typeface="Segoe UI" pitchFamily="34" charset="0"/>
                <a:cs typeface="Segoe UI" pitchFamily="34" charset="0"/>
              </a:rPr>
              <a:t>Live Storage Migration</a:t>
            </a: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227012" y="3897923"/>
            <a:ext cx="2057402" cy="1969477"/>
          </a:xfrm>
          <a:prstGeom prst="rect">
            <a:avLst/>
          </a:prstGeom>
          <a:solidFill>
            <a:srgbClr val="8CC6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r>
              <a:rPr lang="en-US" sz="2400" kern="0" spc="-50" dirty="0" smtClean="0">
                <a:gradFill>
                  <a:gsLst>
                    <a:gs pos="0">
                      <a:srgbClr val="FFFFFF"/>
                    </a:gs>
                    <a:gs pos="100000">
                      <a:srgbClr val="FFFFFF"/>
                    </a:gs>
                  </a:gsLst>
                  <a:lin ang="5400000" scaled="0"/>
                </a:gradFill>
                <a:ea typeface="Segoe UI" pitchFamily="34" charset="0"/>
                <a:cs typeface="Segoe UI" pitchFamily="34" charset="0"/>
              </a:rPr>
              <a:t>SMB for workloads</a:t>
            </a: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227013" y="1392233"/>
            <a:ext cx="2057401" cy="1960567"/>
          </a:xfrm>
          <a:prstGeom prst="rect">
            <a:avLst/>
          </a:prstGeom>
          <a:solidFill>
            <a:srgbClr val="910091"/>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r>
              <a:rPr lang="en-US" sz="2400" kern="0" spc="-50" dirty="0" smtClean="0">
                <a:gradFill>
                  <a:gsLst>
                    <a:gs pos="0">
                      <a:srgbClr val="FFFFFF"/>
                    </a:gs>
                    <a:gs pos="100000">
                      <a:srgbClr val="FFFFFF"/>
                    </a:gs>
                  </a:gsLst>
                  <a:lin ang="5400000" scaled="0"/>
                </a:gradFill>
                <a:ea typeface="Segoe UI" pitchFamily="34" charset="0"/>
                <a:cs typeface="Segoe UI" pitchFamily="34" charset="0"/>
              </a:rPr>
              <a:t>Storage Spaces</a:t>
            </a: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2589214" y="1392233"/>
            <a:ext cx="2117497" cy="1960567"/>
          </a:xfrm>
          <a:prstGeom prst="rect">
            <a:avLst/>
          </a:prstGeom>
          <a:solidFill>
            <a:srgbClr val="910091"/>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r>
              <a:rPr lang="en-US" sz="2400" kern="0" spc="-50" dirty="0" smtClean="0">
                <a:gradFill>
                  <a:gsLst>
                    <a:gs pos="0">
                      <a:srgbClr val="FFFFFF"/>
                    </a:gs>
                    <a:gs pos="100000">
                      <a:srgbClr val="FFFFFF"/>
                    </a:gs>
                  </a:gsLst>
                  <a:lin ang="5400000" scaled="0"/>
                </a:gradFill>
                <a:ea typeface="Segoe UI" pitchFamily="34" charset="0"/>
                <a:cs typeface="Segoe UI" pitchFamily="34" charset="0"/>
              </a:rPr>
              <a:t>File System improvements</a:t>
            </a: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5027614" y="1392233"/>
            <a:ext cx="2054306" cy="1960567"/>
          </a:xfrm>
          <a:prstGeom prst="rect">
            <a:avLst/>
          </a:prstGeom>
          <a:solidFill>
            <a:srgbClr val="910091"/>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r>
              <a:rPr lang="en-US" sz="2400" kern="0" spc="-50" dirty="0" smtClean="0">
                <a:gradFill>
                  <a:gsLst>
                    <a:gs pos="0">
                      <a:srgbClr val="FFFFFF"/>
                    </a:gs>
                    <a:gs pos="100000">
                      <a:srgbClr val="FFFFFF"/>
                    </a:gs>
                  </a:gsLst>
                  <a:lin ang="5400000" scaled="0"/>
                </a:gradFill>
                <a:ea typeface="Segoe UI" pitchFamily="34" charset="0"/>
                <a:cs typeface="Segoe UI" pitchFamily="34" charset="0"/>
              </a:rPr>
              <a:t>Clustered Share Volume v2</a:t>
            </a: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2589214" y="3897923"/>
            <a:ext cx="2117497" cy="1969477"/>
          </a:xfrm>
          <a:prstGeom prst="rect">
            <a:avLst/>
          </a:prstGeom>
          <a:solidFill>
            <a:srgbClr val="8CC6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r>
              <a:rPr lang="en-US" sz="2400" kern="0" spc="-50" dirty="0">
                <a:gradFill>
                  <a:gsLst>
                    <a:gs pos="0">
                      <a:srgbClr val="FFFFFF"/>
                    </a:gs>
                    <a:gs pos="100000">
                      <a:srgbClr val="FFFFFF"/>
                    </a:gs>
                  </a:gsLst>
                  <a:lin ang="5400000" scaled="0"/>
                </a:gradFill>
                <a:ea typeface="Segoe UI" pitchFamily="34" charset="0"/>
                <a:cs typeface="Segoe UI" pitchFamily="34" charset="0"/>
              </a:rPr>
              <a:t>SMB Direct and SMB Multichannel</a:t>
            </a:r>
          </a:p>
        </p:txBody>
      </p:sp>
      <p:sp>
        <p:nvSpPr>
          <p:cNvPr id="30" name="Rectangle 29"/>
          <p:cNvSpPr/>
          <p:nvPr/>
        </p:nvSpPr>
        <p:spPr bwMode="auto">
          <a:xfrm>
            <a:off x="5027614" y="3897923"/>
            <a:ext cx="2054306" cy="1969477"/>
          </a:xfrm>
          <a:prstGeom prst="rect">
            <a:avLst/>
          </a:prstGeom>
          <a:solidFill>
            <a:srgbClr val="8CC6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r>
              <a:rPr lang="en-US" sz="2400" kern="0" spc="-50" dirty="0" smtClean="0">
                <a:gradFill>
                  <a:gsLst>
                    <a:gs pos="0">
                      <a:srgbClr val="FFFFFF"/>
                    </a:gs>
                    <a:gs pos="100000">
                      <a:srgbClr val="FFFFFF"/>
                    </a:gs>
                  </a:gsLst>
                  <a:lin ang="5400000" scaled="0"/>
                </a:gradFill>
                <a:ea typeface="Segoe UI" pitchFamily="34" charset="0"/>
                <a:cs typeface="Segoe UI" pitchFamily="34" charset="0"/>
              </a:rPr>
              <a:t>NFS support</a:t>
            </a: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7466013" y="3897923"/>
            <a:ext cx="2057399" cy="1969477"/>
          </a:xfrm>
          <a:prstGeom prst="rect">
            <a:avLst/>
          </a:prstGeom>
          <a:solidFill>
            <a:srgbClr val="FF8A00"/>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r>
              <a:rPr lang="en-US" sz="2400" kern="0" spc="-50" dirty="0" err="1" smtClean="0">
                <a:gradFill>
                  <a:gsLst>
                    <a:gs pos="0">
                      <a:srgbClr val="FFFFFF"/>
                    </a:gs>
                    <a:gs pos="100000">
                      <a:srgbClr val="FFFFFF"/>
                    </a:gs>
                  </a:gsLst>
                  <a:lin ang="5400000" scaled="0"/>
                </a:gradFill>
                <a:ea typeface="Segoe UI" pitchFamily="34" charset="0"/>
                <a:cs typeface="Segoe UI" pitchFamily="34" charset="0"/>
              </a:rPr>
              <a:t>iSCSI</a:t>
            </a:r>
            <a:r>
              <a:rPr lang="en-US" sz="2400" kern="0" spc="-50" dirty="0" smtClean="0">
                <a:gradFill>
                  <a:gsLst>
                    <a:gs pos="0">
                      <a:srgbClr val="FFFFFF"/>
                    </a:gs>
                    <a:gs pos="100000">
                      <a:srgbClr val="FFFFFF"/>
                    </a:gs>
                  </a:gsLst>
                  <a:lin ang="5400000" scaled="0"/>
                </a:gradFill>
                <a:ea typeface="Segoe UI" pitchFamily="34" charset="0"/>
                <a:cs typeface="Segoe UI" pitchFamily="34" charset="0"/>
              </a:rPr>
              <a:t> software target</a:t>
            </a: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9904414" y="1392233"/>
            <a:ext cx="2041297" cy="1960567"/>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kern="0" spc="-50" dirty="0" smtClean="0">
                <a:gradFill>
                  <a:gsLst>
                    <a:gs pos="0">
                      <a:srgbClr val="FFFFFF"/>
                    </a:gs>
                    <a:gs pos="100000">
                      <a:srgbClr val="FFFFFF"/>
                    </a:gs>
                  </a:gsLst>
                  <a:lin ang="5400000" scaled="0"/>
                </a:gradFill>
                <a:ea typeface="Segoe UI" pitchFamily="34" charset="0"/>
                <a:cs typeface="Segoe UI" pitchFamily="34" charset="0"/>
              </a:rPr>
              <a:t>Offloaded Data Transfer</a:t>
            </a:r>
            <a:endParaRPr lang="en-US" sz="2400" kern="0" spc="-50" dirty="0">
              <a:gradFill>
                <a:gsLst>
                  <a:gs pos="0">
                    <a:srgbClr val="FFFFFF"/>
                  </a:gs>
                  <a:gs pos="100000">
                    <a:srgbClr val="FFFFFF"/>
                  </a:gs>
                </a:gsLst>
                <a:lin ang="5400000" scaled="0"/>
              </a:gradFill>
              <a:ea typeface="Segoe UI" pitchFamily="34" charset="0"/>
              <a:cs typeface="Segoe UI" pitchFamily="34" charset="0"/>
            </a:endParaRPr>
          </a:p>
          <a:p>
            <a:pPr lvl="0" algn="ctr" defTabSz="914099" fontAlgn="base">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9904414" y="3906623"/>
            <a:ext cx="2041297" cy="1960777"/>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lvl="0" algn="ctr" defTabSz="914099" fontAlgn="base">
              <a:spcBef>
                <a:spcPct val="0"/>
              </a:spcBef>
              <a:spcAft>
                <a:spcPct val="0"/>
              </a:spcAft>
            </a:pPr>
            <a:r>
              <a:rPr lang="en-US" sz="2400" kern="0" spc="-50" dirty="0" smtClean="0">
                <a:gradFill>
                  <a:gsLst>
                    <a:gs pos="0">
                      <a:srgbClr val="FFFFFF"/>
                    </a:gs>
                    <a:gs pos="100000">
                      <a:srgbClr val="FFFFFF"/>
                    </a:gs>
                  </a:gsLst>
                  <a:lin ang="5400000" scaled="0"/>
                </a:gradFill>
                <a:ea typeface="Segoe UI" pitchFamily="34" charset="0"/>
                <a:cs typeface="Segoe UI" pitchFamily="34" charset="0"/>
              </a:rPr>
              <a:t>Enhanced manageability</a:t>
            </a:r>
            <a:endParaRPr lang="en-US" sz="2400" kern="0" spc="-50" dirty="0">
              <a:gradFill>
                <a:gsLst>
                  <a:gs pos="0">
                    <a:srgbClr val="FFFFFF"/>
                  </a:gs>
                  <a:gs pos="100000">
                    <a:srgbClr val="FFFFFF"/>
                  </a:gs>
                </a:gsLst>
                <a:lin ang="5400000" scaled="0"/>
              </a:gradFill>
              <a:ea typeface="Segoe UI" pitchFamily="34" charset="0"/>
              <a:cs typeface="Segoe UI" pitchFamily="34" charset="0"/>
            </a:endParaRPr>
          </a:p>
          <a:p>
            <a:pPr lvl="0" algn="ctr" defTabSz="914099" fontAlgn="base">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83820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1500"/>
                            </p:stCondLst>
                            <p:childTnLst>
                              <p:par>
                                <p:cTn id="25" presetID="10" presetClass="entr" presetSubtype="0" fill="hold" grpId="0" nodeType="after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2500"/>
                            </p:stCondLst>
                            <p:childTnLst>
                              <p:par>
                                <p:cTn id="32" presetID="10" presetClass="entr" presetSubtype="0" fill="hold" grpId="0" nodeType="afterEffect">
                                  <p:stCondLst>
                                    <p:cond delay="5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5" grpId="0" animBg="1"/>
      <p:bldP spid="27" grpId="0" animBg="1"/>
      <p:bldP spid="28" grpId="0" animBg="1"/>
      <p:bldP spid="29" grpId="0" animBg="1"/>
      <p:bldP spid="30" grpId="0" animBg="1"/>
      <p:bldP spid="32" grpId="0" animBg="1"/>
      <p:bldP spid="38"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2" name="Group 1"/>
          <p:cNvGrpSpPr>
            <a:grpSpLocks noChangeAspect="1"/>
          </p:cNvGrpSpPr>
          <p:nvPr/>
        </p:nvGrpSpPr>
        <p:grpSpPr>
          <a:xfrm>
            <a:off x="2772289" y="1905000"/>
            <a:ext cx="9189522" cy="4519865"/>
            <a:chOff x="1899172" y="2233440"/>
            <a:chExt cx="7852839" cy="3862418"/>
          </a:xfrm>
        </p:grpSpPr>
        <p:sp>
          <p:nvSpPr>
            <p:cNvPr id="45" name="Rectangle 44"/>
            <p:cNvSpPr/>
            <p:nvPr/>
          </p:nvSpPr>
          <p:spPr bwMode="auto">
            <a:xfrm>
              <a:off x="3879024" y="4218722"/>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Scan the Tag</a:t>
              </a:r>
            </a:p>
            <a:p>
              <a:r>
                <a:rPr lang="en-US" sz="2400" dirty="0">
                  <a:solidFill>
                    <a:schemeClr val="tx1">
                      <a:alpha val="99000"/>
                    </a:schemeClr>
                  </a:solidFill>
                  <a:latin typeface="Segoe UI" pitchFamily="34" charset="0"/>
                  <a:ea typeface="Segoe UI" pitchFamily="34" charset="0"/>
                  <a:cs typeface="Segoe UI" pitchFamily="34" charset="0"/>
                </a:rPr>
                <a:t>to evaluate this</a:t>
              </a:r>
            </a:p>
            <a:p>
              <a:r>
                <a:rPr lang="en-US" sz="2400" dirty="0">
                  <a:solidFill>
                    <a:schemeClr val="tx1">
                      <a:alpha val="99000"/>
                    </a:schemeClr>
                  </a:solidFill>
                  <a:latin typeface="Segoe UI" pitchFamily="34" charset="0"/>
                  <a:ea typeface="Segoe UI" pitchFamily="34" charset="0"/>
                  <a:cs typeface="Segoe UI" pitchFamily="34" charset="0"/>
                </a:rPr>
                <a:t>session now </a:t>
              </a:r>
              <a:r>
                <a:rPr lang="en-US" sz="2400" dirty="0" smtClean="0">
                  <a:solidFill>
                    <a:schemeClr val="tx1">
                      <a:alpha val="99000"/>
                    </a:schemeClr>
                  </a:solidFill>
                  <a:latin typeface="Segoe UI" pitchFamily="34" charset="0"/>
                  <a:ea typeface="Segoe UI" pitchFamily="34" charset="0"/>
                  <a:cs typeface="Segoe UI" pitchFamily="34" charset="0"/>
                </a:rPr>
                <a:t/>
              </a:r>
              <a:br>
                <a:rPr lang="en-US" sz="2400" dirty="0" smtClean="0">
                  <a:solidFill>
                    <a:schemeClr val="tx1">
                      <a:alpha val="99000"/>
                    </a:schemeClr>
                  </a:solidFill>
                  <a:latin typeface="Segoe UI" pitchFamily="34" charset="0"/>
                  <a:ea typeface="Segoe UI" pitchFamily="34" charset="0"/>
                  <a:cs typeface="Segoe UI" pitchFamily="34" charset="0"/>
                </a:rPr>
              </a:br>
              <a:r>
                <a:rPr lang="en-US" sz="2400" dirty="0" smtClean="0">
                  <a:solidFill>
                    <a:schemeClr val="tx1">
                      <a:alpha val="99000"/>
                    </a:schemeClr>
                  </a:solidFill>
                  <a:latin typeface="Segoe UI" pitchFamily="34" charset="0"/>
                  <a:ea typeface="Segoe UI" pitchFamily="34" charset="0"/>
                  <a:cs typeface="Segoe UI" pitchFamily="34" charset="0"/>
                </a:rPr>
                <a:t>on </a:t>
              </a:r>
              <a:r>
                <a:rPr lang="en-US" sz="2400" b="1" dirty="0" err="1" smtClean="0">
                  <a:gradFill>
                    <a:gsLst>
                      <a:gs pos="0">
                        <a:schemeClr val="tx1"/>
                      </a:gs>
                      <a:gs pos="100000">
                        <a:schemeClr val="tx1"/>
                      </a:gs>
                    </a:gsLst>
                    <a:lin ang="5400000" scaled="0"/>
                  </a:gradFill>
                  <a:latin typeface="Segoe UI" pitchFamily="34" charset="0"/>
                  <a:ea typeface="Segoe UI" pitchFamily="34" charset="0"/>
                  <a:cs typeface="Segoe UI" pitchFamily="34" charset="0"/>
                </a:rPr>
                <a:t>myTechEd</a:t>
              </a:r>
              <a:r>
                <a:rPr lang="en-US" sz="2400" b="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Mobile</a:t>
              </a:r>
            </a:p>
          </p:txBody>
        </p:sp>
        <p:grpSp>
          <p:nvGrpSpPr>
            <p:cNvPr id="9" name="Group 8"/>
            <p:cNvGrpSpPr/>
            <p:nvPr/>
          </p:nvGrpSpPr>
          <p:grpSpPr>
            <a:xfrm>
              <a:off x="3879023" y="2233443"/>
              <a:ext cx="1877135" cy="1877135"/>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1899173" y="2233440"/>
              <a:ext cx="1877135" cy="1877135"/>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1899172" y="4218723"/>
              <a:ext cx="1877135" cy="1877135"/>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9597" y="2233443"/>
              <a:ext cx="3862414" cy="38624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708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28435049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55327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SAN-like capabilities on </a:t>
            </a:r>
            <a:r>
              <a:rPr lang="en-US" dirty="0"/>
              <a:t>commodity hardware</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2025656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03211" y="914400"/>
            <a:ext cx="11885613" cy="2743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p:nvSpPr>
        <p:spPr bwMode="auto">
          <a:xfrm>
            <a:off x="303210" y="3783956"/>
            <a:ext cx="11885613" cy="2921643"/>
          </a:xfrm>
          <a:prstGeom prst="rect">
            <a:avLst/>
          </a:prstGeom>
          <a:solidFill>
            <a:schemeClr val="accent5">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Scenario</a:t>
            </a:r>
            <a:endParaRPr lang="en-US" dirty="0"/>
          </a:p>
        </p:txBody>
      </p:sp>
      <p:sp>
        <p:nvSpPr>
          <p:cNvPr id="3" name="Text Placeholder 2"/>
          <p:cNvSpPr>
            <a:spLocks noGrp="1"/>
          </p:cNvSpPr>
          <p:nvPr>
            <p:ph type="body" sz="quarter" idx="1"/>
          </p:nvPr>
        </p:nvSpPr>
        <p:spPr>
          <a:xfrm>
            <a:off x="519112" y="1066801"/>
            <a:ext cx="11149013" cy="5638467"/>
          </a:xfrm>
        </p:spPr>
        <p:txBody>
          <a:bodyPr/>
          <a:lstStyle/>
          <a:p>
            <a:r>
              <a:rPr lang="en-US" dirty="0" smtClean="0"/>
              <a:t>Delivering key SAN features on commodity hardware</a:t>
            </a:r>
          </a:p>
          <a:p>
            <a:pPr lvl="1"/>
            <a:r>
              <a:rPr lang="en-US" dirty="0" smtClean="0"/>
              <a:t>Parity with key values of best-in-class SAN storage</a:t>
            </a:r>
          </a:p>
          <a:p>
            <a:pPr lvl="1"/>
            <a:r>
              <a:rPr lang="en-US" dirty="0" smtClean="0"/>
              <a:t>Lower cost – acquisition, deployment, operation</a:t>
            </a:r>
          </a:p>
          <a:p>
            <a:pPr lvl="1"/>
            <a:r>
              <a:rPr lang="en-US" dirty="0" smtClean="0"/>
              <a:t>Better serviceability and data management model</a:t>
            </a:r>
          </a:p>
          <a:p>
            <a:pPr lvl="1"/>
            <a:r>
              <a:rPr lang="en-US" dirty="0" smtClean="0"/>
              <a:t>Easier to deploy and manage</a:t>
            </a:r>
            <a:br>
              <a:rPr lang="en-US" dirty="0" smtClean="0"/>
            </a:br>
            <a:endParaRPr lang="en-US" dirty="0" smtClean="0"/>
          </a:p>
          <a:p>
            <a:r>
              <a:rPr lang="en-US" dirty="0" smtClean="0"/>
              <a:t>Supporting Features</a:t>
            </a:r>
          </a:p>
          <a:p>
            <a:pPr lvl="1"/>
            <a:r>
              <a:rPr lang="en-US" dirty="0"/>
              <a:t>Storage </a:t>
            </a:r>
            <a:r>
              <a:rPr lang="en-US" dirty="0" smtClean="0"/>
              <a:t>Spaces</a:t>
            </a:r>
          </a:p>
          <a:p>
            <a:pPr lvl="1"/>
            <a:r>
              <a:rPr lang="en-US" dirty="0" smtClean="0"/>
              <a:t>SMB 3.0</a:t>
            </a:r>
          </a:p>
          <a:p>
            <a:pPr lvl="1"/>
            <a:r>
              <a:rPr lang="en-US" dirty="0" smtClean="0"/>
              <a:t>Thin and trim provisioning</a:t>
            </a:r>
          </a:p>
          <a:p>
            <a:pPr lvl="1"/>
            <a:r>
              <a:rPr lang="en-US" dirty="0" smtClean="0"/>
              <a:t>Data </a:t>
            </a:r>
            <a:r>
              <a:rPr lang="en-US" dirty="0" err="1" smtClean="0"/>
              <a:t>deduplication</a:t>
            </a:r>
            <a:endParaRPr lang="en-US" dirty="0" smtClean="0"/>
          </a:p>
          <a:p>
            <a:pPr lvl="1"/>
            <a:r>
              <a:rPr lang="en-US" dirty="0" smtClean="0"/>
              <a:t>SMB Direct</a:t>
            </a:r>
          </a:p>
        </p:txBody>
      </p:sp>
    </p:spTree>
    <p:extLst>
      <p:ext uri="{BB962C8B-B14F-4D97-AF65-F5344CB8AC3E}">
        <p14:creationId xmlns:p14="http://schemas.microsoft.com/office/powerpoint/2010/main" val="28050842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
          <p:cNvSpPr>
            <a:spLocks noChangeArrowheads="1"/>
          </p:cNvSpPr>
          <p:nvPr/>
        </p:nvSpPr>
        <p:spPr bwMode="auto">
          <a:xfrm>
            <a:off x="9087394" y="1191948"/>
            <a:ext cx="3122592" cy="5666052"/>
          </a:xfrm>
          <a:prstGeom prst="rect">
            <a:avLst/>
          </a:prstGeom>
          <a:solidFill>
            <a:schemeClr val="accent1"/>
          </a:solidFill>
          <a:ln>
            <a:noFill/>
          </a:ln>
          <a:extLst/>
        </p:spPr>
        <p:txBody>
          <a:bodyPr wrap="none" lIns="76179" tIns="38089" rIns="76179" bIns="38089" anchor="ctr"/>
          <a:lstStyle/>
          <a:p>
            <a:endParaRPr lang="en-US" sz="2000" dirty="0"/>
          </a:p>
        </p:txBody>
      </p:sp>
      <p:sp>
        <p:nvSpPr>
          <p:cNvPr id="15362" name="Rectangle 2"/>
          <p:cNvSpPr>
            <a:spLocks noGrp="1" noChangeArrowheads="1"/>
          </p:cNvSpPr>
          <p:nvPr>
            <p:ph type="title"/>
          </p:nvPr>
        </p:nvSpPr>
        <p:spPr/>
        <p:txBody>
          <a:bodyPr/>
          <a:lstStyle/>
          <a:p>
            <a:r>
              <a:rPr lang="en-US" dirty="0" smtClean="0"/>
              <a:t>Storage Spaces</a:t>
            </a:r>
            <a:endParaRPr lang="en-US" dirty="0"/>
          </a:p>
        </p:txBody>
      </p:sp>
      <p:sp>
        <p:nvSpPr>
          <p:cNvPr id="3" name="Content Placeholder 2"/>
          <p:cNvSpPr>
            <a:spLocks noGrp="1"/>
          </p:cNvSpPr>
          <p:nvPr>
            <p:ph idx="1"/>
          </p:nvPr>
        </p:nvSpPr>
        <p:spPr>
          <a:xfrm>
            <a:off x="9087394" y="1295399"/>
            <a:ext cx="3101431" cy="5396349"/>
          </a:xfrm>
        </p:spPr>
        <p:txBody>
          <a:bodyPr/>
          <a:lstStyle/>
          <a:p>
            <a:pPr marL="365760" indent="-274320">
              <a:spcBef>
                <a:spcPts val="800"/>
              </a:spcBef>
            </a:pPr>
            <a:r>
              <a:rPr lang="en-US" sz="2400" dirty="0"/>
              <a:t>Virtualizes commodity storage into Storage Spaces and Storage Pools</a:t>
            </a:r>
          </a:p>
          <a:p>
            <a:pPr marL="365760" indent="-274320">
              <a:spcBef>
                <a:spcPts val="800"/>
              </a:spcBef>
            </a:pPr>
            <a:r>
              <a:rPr lang="en-US" sz="2400" dirty="0"/>
              <a:t>Integration with other Windows Server </a:t>
            </a:r>
            <a:r>
              <a:rPr lang="en-US" sz="2400" dirty="0" smtClean="0"/>
              <a:t>2012 </a:t>
            </a:r>
            <a:r>
              <a:rPr lang="en-US" sz="2400" dirty="0"/>
              <a:t>capabilities</a:t>
            </a:r>
          </a:p>
          <a:p>
            <a:pPr marL="365760" indent="-274320">
              <a:spcBef>
                <a:spcPts val="800"/>
              </a:spcBef>
            </a:pPr>
            <a:r>
              <a:rPr lang="en-US" sz="2400" dirty="0"/>
              <a:t>Provides storage resilience and availability from commodity storage </a:t>
            </a:r>
          </a:p>
          <a:p>
            <a:pPr marL="365760" indent="-274320">
              <a:spcBef>
                <a:spcPts val="800"/>
              </a:spcBef>
            </a:pPr>
            <a:r>
              <a:rPr lang="en-US" sz="2400" dirty="0"/>
              <a:t>SAS and SATA interconnects</a:t>
            </a:r>
          </a:p>
          <a:p>
            <a:pPr marL="365760" indent="-274320">
              <a:spcBef>
                <a:spcPts val="800"/>
              </a:spcBef>
            </a:pPr>
            <a:r>
              <a:rPr lang="en-US" sz="2400" dirty="0"/>
              <a:t>Cluster </a:t>
            </a:r>
            <a:r>
              <a:rPr lang="en-US" sz="2400" dirty="0" smtClean="0"/>
              <a:t>support</a:t>
            </a:r>
            <a:endParaRPr lang="en-US" sz="2400" dirty="0"/>
          </a:p>
        </p:txBody>
      </p:sp>
      <p:sp>
        <p:nvSpPr>
          <p:cNvPr id="15366" name="TextBox 82"/>
          <p:cNvSpPr txBox="1">
            <a:spLocks noChangeArrowheads="1"/>
          </p:cNvSpPr>
          <p:nvPr/>
        </p:nvSpPr>
        <p:spPr bwMode="auto">
          <a:xfrm>
            <a:off x="519772" y="4257146"/>
            <a:ext cx="128818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9" tIns="45780" rIns="91559" bIns="45780">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400" dirty="0">
                <a:latin typeface="Segoe Semibold" pitchFamily="34" charset="0"/>
              </a:rPr>
              <a:t>Windows</a:t>
            </a:r>
            <a:br>
              <a:rPr lang="en-US" sz="1400" dirty="0">
                <a:latin typeface="Segoe Semibold" pitchFamily="34" charset="0"/>
              </a:rPr>
            </a:br>
            <a:r>
              <a:rPr lang="en-US" sz="1400" dirty="0">
                <a:latin typeface="Segoe Semibold" pitchFamily="34" charset="0"/>
              </a:rPr>
              <a:t>Virtualized</a:t>
            </a:r>
            <a:br>
              <a:rPr lang="en-US" sz="1400" dirty="0">
                <a:latin typeface="Segoe Semibold" pitchFamily="34" charset="0"/>
              </a:rPr>
            </a:br>
            <a:r>
              <a:rPr lang="en-US" sz="1400" dirty="0">
                <a:latin typeface="Segoe Semibold" pitchFamily="34" charset="0"/>
              </a:rPr>
              <a:t>Storage</a:t>
            </a:r>
          </a:p>
        </p:txBody>
      </p:sp>
      <p:sp>
        <p:nvSpPr>
          <p:cNvPr id="15367" name="TextBox 83"/>
          <p:cNvSpPr txBox="1">
            <a:spLocks noChangeArrowheads="1"/>
          </p:cNvSpPr>
          <p:nvPr/>
        </p:nvSpPr>
        <p:spPr bwMode="auto">
          <a:xfrm>
            <a:off x="2028826" y="1494896"/>
            <a:ext cx="6024317" cy="37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9" tIns="45780" rIns="91559" bIns="45780">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800" dirty="0">
                <a:latin typeface="Segoe Semibold" pitchFamily="34" charset="0"/>
              </a:rPr>
              <a:t>Windows Application Servers or File Servers</a:t>
            </a:r>
          </a:p>
        </p:txBody>
      </p:sp>
      <p:sp>
        <p:nvSpPr>
          <p:cNvPr id="15368" name="TextBox 84"/>
          <p:cNvSpPr txBox="1">
            <a:spLocks noChangeArrowheads="1"/>
          </p:cNvSpPr>
          <p:nvPr/>
        </p:nvSpPr>
        <p:spPr bwMode="auto">
          <a:xfrm>
            <a:off x="519772" y="1813719"/>
            <a:ext cx="144160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9" tIns="45780" rIns="91559" bIns="45780">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400" dirty="0">
                <a:latin typeface="Segoe Semibold" pitchFamily="34" charset="0"/>
              </a:rPr>
              <a:t>Physical </a:t>
            </a:r>
            <a:r>
              <a:rPr lang="en-US" sz="1400" i="1" dirty="0">
                <a:latin typeface="Segoe Semibold" pitchFamily="34" charset="0"/>
              </a:rPr>
              <a:t>or</a:t>
            </a:r>
            <a:r>
              <a:rPr lang="en-US" sz="1400" dirty="0">
                <a:latin typeface="Segoe Semibold" pitchFamily="34" charset="0"/>
              </a:rPr>
              <a:t> virtualized deployments</a:t>
            </a:r>
          </a:p>
        </p:txBody>
      </p:sp>
      <p:sp>
        <p:nvSpPr>
          <p:cNvPr id="86" name="Rounded Rectangle 85"/>
          <p:cNvSpPr/>
          <p:nvPr/>
        </p:nvSpPr>
        <p:spPr>
          <a:xfrm>
            <a:off x="497287" y="5697802"/>
            <a:ext cx="8158948" cy="735542"/>
          </a:xfrm>
          <a:prstGeom prst="roundRect">
            <a:avLst>
              <a:gd name="adj" fmla="val 0"/>
            </a:avLst>
          </a:prstGeom>
          <a:noFill/>
          <a:ln w="3175">
            <a:solidFill>
              <a:schemeClr val="tx1">
                <a:lumMod val="65000"/>
                <a:lumOff val="35000"/>
              </a:schemeClr>
            </a:solidFill>
            <a:tailEnd type="none" w="lg" len="lg"/>
          </a:ln>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5370" name="TextBox 86"/>
          <p:cNvSpPr txBox="1">
            <a:spLocks noChangeArrowheads="1"/>
          </p:cNvSpPr>
          <p:nvPr/>
        </p:nvSpPr>
        <p:spPr bwMode="auto">
          <a:xfrm>
            <a:off x="519771" y="5819511"/>
            <a:ext cx="957542" cy="52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9" tIns="45780" rIns="91559" bIns="45780">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400" dirty="0">
                <a:latin typeface="Segoe Semibold" pitchFamily="34" charset="0"/>
              </a:rPr>
              <a:t>Physical</a:t>
            </a:r>
            <a:br>
              <a:rPr lang="en-US" sz="1400" dirty="0">
                <a:latin typeface="Segoe Semibold" pitchFamily="34" charset="0"/>
              </a:rPr>
            </a:br>
            <a:r>
              <a:rPr lang="en-US" sz="1400" dirty="0">
                <a:latin typeface="Segoe Semibold" pitchFamily="34" charset="0"/>
              </a:rPr>
              <a:t>Storage</a:t>
            </a:r>
          </a:p>
        </p:txBody>
      </p:sp>
      <p:sp>
        <p:nvSpPr>
          <p:cNvPr id="88" name="Up-Down Arrow 87"/>
          <p:cNvSpPr/>
          <p:nvPr/>
        </p:nvSpPr>
        <p:spPr>
          <a:xfrm>
            <a:off x="2657049" y="5296959"/>
            <a:ext cx="43644" cy="256646"/>
          </a:xfrm>
          <a:prstGeom prst="upDownArrow">
            <a:avLst/>
          </a:prstGeom>
          <a:ln w="25400">
            <a:solidFill>
              <a:srgbClr val="11A7D8"/>
            </a:solidFill>
            <a:tailEnd type="none" w="lg" len="lg"/>
          </a:ln>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89" name="Up-Down Arrow 88"/>
          <p:cNvSpPr/>
          <p:nvPr/>
        </p:nvSpPr>
        <p:spPr>
          <a:xfrm>
            <a:off x="6895891" y="5296959"/>
            <a:ext cx="42322" cy="256646"/>
          </a:xfrm>
          <a:prstGeom prst="upDownArrow">
            <a:avLst/>
          </a:prstGeom>
          <a:ln w="25400">
            <a:solidFill>
              <a:srgbClr val="11A7D8"/>
            </a:solidFill>
            <a:tailEnd type="none" w="lg" len="lg"/>
          </a:ln>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5373" name="TextBox 89"/>
          <p:cNvSpPr txBox="1">
            <a:spLocks noChangeArrowheads="1"/>
          </p:cNvSpPr>
          <p:nvPr/>
        </p:nvSpPr>
        <p:spPr bwMode="auto">
          <a:xfrm>
            <a:off x="3445301" y="5277115"/>
            <a:ext cx="3098786" cy="30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9" tIns="45780" rIns="91559" bIns="45780">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400" b="1" dirty="0"/>
              <a:t>(Shared) SAS </a:t>
            </a:r>
            <a:r>
              <a:rPr lang="en-US" sz="1400" b="1" u="sng" dirty="0"/>
              <a:t>or</a:t>
            </a:r>
            <a:r>
              <a:rPr lang="en-US" sz="1400" b="1" dirty="0"/>
              <a:t> SATA</a:t>
            </a:r>
          </a:p>
        </p:txBody>
      </p:sp>
      <p:sp>
        <p:nvSpPr>
          <p:cNvPr id="91" name="Up-Down Arrow 90"/>
          <p:cNvSpPr/>
          <p:nvPr/>
        </p:nvSpPr>
        <p:spPr>
          <a:xfrm>
            <a:off x="3051175" y="5296959"/>
            <a:ext cx="43644" cy="256646"/>
          </a:xfrm>
          <a:prstGeom prst="upDownArrow">
            <a:avLst/>
          </a:prstGeom>
          <a:ln w="25400">
            <a:solidFill>
              <a:srgbClr val="11A7D8"/>
            </a:solidFill>
            <a:tailEnd type="none" w="lg" len="lg"/>
          </a:ln>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93" name="Up-Down Arrow 92"/>
          <p:cNvSpPr/>
          <p:nvPr/>
        </p:nvSpPr>
        <p:spPr>
          <a:xfrm>
            <a:off x="7290018" y="5296959"/>
            <a:ext cx="42322" cy="256646"/>
          </a:xfrm>
          <a:prstGeom prst="upDownArrow">
            <a:avLst/>
          </a:prstGeom>
          <a:ln w="25400">
            <a:solidFill>
              <a:srgbClr val="11A7D8"/>
            </a:solidFill>
            <a:tailEnd type="none" w="lg" len="lg"/>
          </a:ln>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12" name="Rounded Rectangle 111"/>
          <p:cNvSpPr/>
          <p:nvPr/>
        </p:nvSpPr>
        <p:spPr>
          <a:xfrm>
            <a:off x="497288" y="2561167"/>
            <a:ext cx="8156303" cy="2653771"/>
          </a:xfrm>
          <a:prstGeom prst="roundRect">
            <a:avLst>
              <a:gd name="adj" fmla="val 0"/>
            </a:avLst>
          </a:prstGeom>
          <a:noFill/>
          <a:ln w="3175">
            <a:solidFill>
              <a:schemeClr val="tx1">
                <a:lumMod val="65000"/>
                <a:lumOff val="35000"/>
              </a:schemeClr>
            </a:solidFill>
            <a:tailEnd type="none" w="lg" len="lg"/>
          </a:ln>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19" name="Rounded Rectangle 118"/>
          <p:cNvSpPr/>
          <p:nvPr/>
        </p:nvSpPr>
        <p:spPr>
          <a:xfrm>
            <a:off x="1891278" y="3155157"/>
            <a:ext cx="2001052" cy="456406"/>
          </a:xfrm>
          <a:prstGeom prst="roundRect">
            <a:avLst>
              <a:gd name="adj" fmla="val 0"/>
            </a:avLst>
          </a:prstGeom>
          <a:solidFill>
            <a:srgbClr val="0CB25A"/>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26" name="Rounded Rectangle 125"/>
          <p:cNvSpPr/>
          <p:nvPr/>
        </p:nvSpPr>
        <p:spPr>
          <a:xfrm>
            <a:off x="4056330" y="3155157"/>
            <a:ext cx="2001051" cy="456406"/>
          </a:xfrm>
          <a:prstGeom prst="roundRect">
            <a:avLst>
              <a:gd name="adj" fmla="val 0"/>
            </a:avLst>
          </a:prstGeom>
          <a:solidFill>
            <a:srgbClr val="0CB25A"/>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27" name="Rounded Rectangle 126"/>
          <p:cNvSpPr/>
          <p:nvPr/>
        </p:nvSpPr>
        <p:spPr>
          <a:xfrm>
            <a:off x="6186993" y="3155157"/>
            <a:ext cx="2001052" cy="456406"/>
          </a:xfrm>
          <a:prstGeom prst="roundRect">
            <a:avLst>
              <a:gd name="adj" fmla="val 0"/>
            </a:avLst>
          </a:prstGeom>
          <a:solidFill>
            <a:srgbClr val="0CB25A"/>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28" name="Rounded Rectangle 127"/>
          <p:cNvSpPr/>
          <p:nvPr/>
        </p:nvSpPr>
        <p:spPr>
          <a:xfrm>
            <a:off x="1891278" y="3673740"/>
            <a:ext cx="2001052" cy="456406"/>
          </a:xfrm>
          <a:prstGeom prst="roundRect">
            <a:avLst>
              <a:gd name="adj" fmla="val 0"/>
            </a:avLst>
          </a:prstGeom>
          <a:solidFill>
            <a:srgbClr val="0CB25A"/>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29" name="Rounded Rectangle 128"/>
          <p:cNvSpPr/>
          <p:nvPr/>
        </p:nvSpPr>
        <p:spPr>
          <a:xfrm>
            <a:off x="4056330" y="3673740"/>
            <a:ext cx="2001051" cy="456406"/>
          </a:xfrm>
          <a:prstGeom prst="roundRect">
            <a:avLst>
              <a:gd name="adj" fmla="val 0"/>
            </a:avLst>
          </a:prstGeom>
          <a:solidFill>
            <a:srgbClr val="0CB25A"/>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30" name="Rounded Rectangle 129"/>
          <p:cNvSpPr/>
          <p:nvPr/>
        </p:nvSpPr>
        <p:spPr>
          <a:xfrm>
            <a:off x="6194928" y="3673740"/>
            <a:ext cx="2001052" cy="456406"/>
          </a:xfrm>
          <a:prstGeom prst="roundRect">
            <a:avLst>
              <a:gd name="adj" fmla="val 0"/>
            </a:avLst>
          </a:prstGeom>
          <a:solidFill>
            <a:srgbClr val="0CB25A"/>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31" name="Rounded Rectangle 130"/>
          <p:cNvSpPr/>
          <p:nvPr/>
        </p:nvSpPr>
        <p:spPr>
          <a:xfrm>
            <a:off x="1891278" y="2641865"/>
            <a:ext cx="2001052" cy="456406"/>
          </a:xfrm>
          <a:prstGeom prst="roundRect">
            <a:avLst>
              <a:gd name="adj" fmla="val 0"/>
            </a:avLst>
          </a:prstGeom>
          <a:solidFill>
            <a:srgbClr val="0CB25A"/>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32" name="Rounded Rectangle 131"/>
          <p:cNvSpPr/>
          <p:nvPr/>
        </p:nvSpPr>
        <p:spPr>
          <a:xfrm>
            <a:off x="4056330" y="2641865"/>
            <a:ext cx="2001051" cy="456406"/>
          </a:xfrm>
          <a:prstGeom prst="roundRect">
            <a:avLst>
              <a:gd name="adj" fmla="val 0"/>
            </a:avLst>
          </a:prstGeom>
          <a:solidFill>
            <a:srgbClr val="0CB25A"/>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33" name="Rounded Rectangle 132"/>
          <p:cNvSpPr/>
          <p:nvPr/>
        </p:nvSpPr>
        <p:spPr>
          <a:xfrm>
            <a:off x="6186993" y="2641865"/>
            <a:ext cx="2001052" cy="456406"/>
          </a:xfrm>
          <a:prstGeom prst="roundRect">
            <a:avLst>
              <a:gd name="adj" fmla="val 0"/>
            </a:avLst>
          </a:prstGeom>
          <a:solidFill>
            <a:srgbClr val="0CB25A"/>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5386" name="TextBox 133"/>
          <p:cNvSpPr txBox="1">
            <a:spLocks noChangeArrowheads="1"/>
          </p:cNvSpPr>
          <p:nvPr/>
        </p:nvSpPr>
        <p:spPr bwMode="auto">
          <a:xfrm>
            <a:off x="519771" y="2906449"/>
            <a:ext cx="1330508" cy="139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9" tIns="45780" rIns="91559" bIns="45780">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400" dirty="0">
                <a:latin typeface="Segoe Semibold" pitchFamily="34" charset="0"/>
              </a:rPr>
              <a:t>Integrated with other</a:t>
            </a:r>
            <a:br>
              <a:rPr lang="en-US" sz="1400" dirty="0">
                <a:latin typeface="Segoe Semibold" pitchFamily="34" charset="0"/>
              </a:rPr>
            </a:br>
            <a:r>
              <a:rPr lang="en-US" sz="1400" dirty="0">
                <a:latin typeface="Segoe Semibold" pitchFamily="34" charset="0"/>
              </a:rPr>
              <a:t>Windows 8 Consumer Preview capabilities</a:t>
            </a:r>
          </a:p>
        </p:txBody>
      </p:sp>
      <p:sp>
        <p:nvSpPr>
          <p:cNvPr id="135" name="TextBox 134"/>
          <p:cNvSpPr txBox="1"/>
          <p:nvPr/>
        </p:nvSpPr>
        <p:spPr>
          <a:xfrm>
            <a:off x="4228263" y="4902730"/>
            <a:ext cx="1608248" cy="307898"/>
          </a:xfrm>
          <a:prstGeom prst="rect">
            <a:avLst/>
          </a:prstGeom>
          <a:noFill/>
        </p:spPr>
        <p:txBody>
          <a:bodyPr lIns="91559" tIns="45780" rIns="91559" bIns="45780">
            <a:spAutoFit/>
          </a:bodyPr>
          <a:lstStyle/>
          <a:p>
            <a:pPr algn="ctr">
              <a:defRPr/>
            </a:pPr>
            <a:r>
              <a:rPr lang="en-US" sz="1400" b="1" dirty="0">
                <a:latin typeface="+mj-lt"/>
              </a:rPr>
              <a:t>Storage Pool</a:t>
            </a:r>
          </a:p>
        </p:txBody>
      </p:sp>
      <p:sp>
        <p:nvSpPr>
          <p:cNvPr id="136" name="Rounded Rectangle 135"/>
          <p:cNvSpPr/>
          <p:nvPr/>
        </p:nvSpPr>
        <p:spPr>
          <a:xfrm>
            <a:off x="4072201" y="4307417"/>
            <a:ext cx="1985180" cy="586053"/>
          </a:xfrm>
          <a:prstGeom prst="roundRect">
            <a:avLst>
              <a:gd name="adj" fmla="val 0"/>
            </a:avLst>
          </a:prstGeom>
          <a:solidFill>
            <a:srgbClr val="D21F44"/>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37" name="TextBox 136"/>
          <p:cNvSpPr txBox="1"/>
          <p:nvPr/>
        </p:nvSpPr>
        <p:spPr>
          <a:xfrm>
            <a:off x="4034183" y="4396053"/>
            <a:ext cx="776351" cy="461786"/>
          </a:xfrm>
          <a:prstGeom prst="rect">
            <a:avLst/>
          </a:prstGeom>
          <a:noFill/>
        </p:spPr>
        <p:txBody>
          <a:bodyPr wrap="square" lIns="91559" tIns="45780" rIns="91559" bIns="45780">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i="1" dirty="0">
                <a:solidFill>
                  <a:schemeClr val="bg1"/>
                </a:solidFill>
                <a:effectLst/>
                <a:latin typeface="+mj-lt"/>
              </a:rPr>
              <a:t>Storage </a:t>
            </a:r>
            <a:br>
              <a:rPr lang="en-US" i="1" dirty="0">
                <a:solidFill>
                  <a:schemeClr val="bg1"/>
                </a:solidFill>
                <a:effectLst/>
                <a:latin typeface="+mj-lt"/>
              </a:rPr>
            </a:br>
            <a:r>
              <a:rPr lang="en-US" i="1" dirty="0">
                <a:solidFill>
                  <a:schemeClr val="bg1"/>
                </a:solidFill>
                <a:effectLst/>
                <a:latin typeface="+mj-lt"/>
              </a:rPr>
              <a:t>Spaces</a:t>
            </a:r>
          </a:p>
        </p:txBody>
      </p:sp>
      <p:sp>
        <p:nvSpPr>
          <p:cNvPr id="138" name="TextBox 137"/>
          <p:cNvSpPr txBox="1"/>
          <p:nvPr/>
        </p:nvSpPr>
        <p:spPr>
          <a:xfrm>
            <a:off x="2055277" y="4894792"/>
            <a:ext cx="1608248" cy="307898"/>
          </a:xfrm>
          <a:prstGeom prst="rect">
            <a:avLst/>
          </a:prstGeom>
          <a:noFill/>
        </p:spPr>
        <p:txBody>
          <a:bodyPr lIns="91559" tIns="45780" rIns="91559" bIns="45780">
            <a:spAutoFit/>
          </a:bodyPr>
          <a:lstStyle/>
          <a:p>
            <a:pPr algn="ctr">
              <a:defRPr/>
            </a:pPr>
            <a:r>
              <a:rPr lang="en-US" sz="1400" b="1" dirty="0">
                <a:latin typeface="+mj-lt"/>
              </a:rPr>
              <a:t>Storage Pool</a:t>
            </a:r>
          </a:p>
        </p:txBody>
      </p:sp>
      <p:sp>
        <p:nvSpPr>
          <p:cNvPr id="139" name="Rounded Rectangle 138"/>
          <p:cNvSpPr/>
          <p:nvPr/>
        </p:nvSpPr>
        <p:spPr>
          <a:xfrm>
            <a:off x="1899214" y="4300802"/>
            <a:ext cx="1985181" cy="586052"/>
          </a:xfrm>
          <a:prstGeom prst="roundRect">
            <a:avLst>
              <a:gd name="adj" fmla="val 0"/>
            </a:avLst>
          </a:prstGeom>
          <a:solidFill>
            <a:srgbClr val="D21F44"/>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40" name="TextBox 139"/>
          <p:cNvSpPr txBox="1"/>
          <p:nvPr/>
        </p:nvSpPr>
        <p:spPr>
          <a:xfrm>
            <a:off x="1827212" y="4388115"/>
            <a:ext cx="753866" cy="461786"/>
          </a:xfrm>
          <a:prstGeom prst="rect">
            <a:avLst/>
          </a:prstGeom>
          <a:noFill/>
        </p:spPr>
        <p:txBody>
          <a:bodyPr wrap="square" lIns="91559" tIns="45780" rIns="91559" bIns="45780">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i="1" dirty="0">
                <a:solidFill>
                  <a:schemeClr val="bg1"/>
                </a:solidFill>
                <a:effectLst/>
                <a:latin typeface="+mj-lt"/>
              </a:rPr>
              <a:t>Storage </a:t>
            </a:r>
            <a:br>
              <a:rPr lang="en-US" i="1" dirty="0">
                <a:solidFill>
                  <a:schemeClr val="bg1"/>
                </a:solidFill>
                <a:effectLst/>
                <a:latin typeface="+mj-lt"/>
              </a:rPr>
            </a:br>
            <a:r>
              <a:rPr lang="en-US" i="1" dirty="0">
                <a:solidFill>
                  <a:schemeClr val="bg1"/>
                </a:solidFill>
                <a:effectLst/>
                <a:latin typeface="+mj-lt"/>
              </a:rPr>
              <a:t>Spaces</a:t>
            </a:r>
          </a:p>
        </p:txBody>
      </p:sp>
      <p:sp>
        <p:nvSpPr>
          <p:cNvPr id="141" name="TextBox 140"/>
          <p:cNvSpPr txBox="1"/>
          <p:nvPr/>
        </p:nvSpPr>
        <p:spPr>
          <a:xfrm>
            <a:off x="6368185" y="4900084"/>
            <a:ext cx="1608248" cy="307898"/>
          </a:xfrm>
          <a:prstGeom prst="rect">
            <a:avLst/>
          </a:prstGeom>
          <a:noFill/>
        </p:spPr>
        <p:txBody>
          <a:bodyPr lIns="91559" tIns="45780" rIns="91559" bIns="45780">
            <a:spAutoFit/>
          </a:bodyPr>
          <a:lstStyle/>
          <a:p>
            <a:pPr algn="ctr">
              <a:defRPr/>
            </a:pPr>
            <a:r>
              <a:rPr lang="en-US" sz="1400" b="1" dirty="0">
                <a:latin typeface="+mj-lt"/>
              </a:rPr>
              <a:t>Storage Pool</a:t>
            </a:r>
          </a:p>
        </p:txBody>
      </p:sp>
      <p:sp>
        <p:nvSpPr>
          <p:cNvPr id="142" name="Rounded Rectangle 141"/>
          <p:cNvSpPr/>
          <p:nvPr/>
        </p:nvSpPr>
        <p:spPr>
          <a:xfrm>
            <a:off x="6212122" y="4306094"/>
            <a:ext cx="1985180" cy="586052"/>
          </a:xfrm>
          <a:prstGeom prst="roundRect">
            <a:avLst>
              <a:gd name="adj" fmla="val 0"/>
            </a:avLst>
          </a:prstGeom>
          <a:solidFill>
            <a:srgbClr val="D21F44"/>
          </a:solidFill>
          <a:ln w="3175">
            <a:no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559" tIns="45780" rIns="91559" bIns="45780" anchor="ctr"/>
          <a:lstStyle/>
          <a:p>
            <a:pPr algn="ctr">
              <a:defRPr/>
            </a:pPr>
            <a:endParaRPr lang="en-US" dirty="0"/>
          </a:p>
        </p:txBody>
      </p:sp>
      <p:sp>
        <p:nvSpPr>
          <p:cNvPr id="143" name="TextBox 142"/>
          <p:cNvSpPr txBox="1"/>
          <p:nvPr/>
        </p:nvSpPr>
        <p:spPr>
          <a:xfrm>
            <a:off x="6192622" y="4383155"/>
            <a:ext cx="757834" cy="461786"/>
          </a:xfrm>
          <a:prstGeom prst="rect">
            <a:avLst/>
          </a:prstGeom>
          <a:noFill/>
        </p:spPr>
        <p:txBody>
          <a:bodyPr wrap="square" lIns="91559" tIns="45780" rIns="91559" bIns="45780">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i="1" dirty="0">
                <a:solidFill>
                  <a:schemeClr val="bg1"/>
                </a:solidFill>
                <a:effectLst/>
                <a:latin typeface="+mj-lt"/>
              </a:rPr>
              <a:t>Storage </a:t>
            </a:r>
            <a:br>
              <a:rPr lang="en-US" i="1" dirty="0">
                <a:solidFill>
                  <a:schemeClr val="bg1"/>
                </a:solidFill>
                <a:effectLst/>
                <a:latin typeface="+mj-lt"/>
              </a:rPr>
            </a:br>
            <a:r>
              <a:rPr lang="en-US" i="1" dirty="0">
                <a:solidFill>
                  <a:schemeClr val="bg1"/>
                </a:solidFill>
                <a:effectLst/>
                <a:latin typeface="+mj-lt"/>
              </a:rPr>
              <a:t>Spaces</a:t>
            </a:r>
          </a:p>
        </p:txBody>
      </p:sp>
      <p:pic>
        <p:nvPicPr>
          <p:cNvPr id="15396" name="Picture 4" descr="D:\0Projects\0Projects\Windows Server 8\Icon libraries\Images2\Images2\Icon_Library_final-09.jpg"/>
          <p:cNvPicPr>
            <a:picLocks noChangeAspect="1" noChangeArrowheads="1"/>
          </p:cNvPicPr>
          <p:nvPr/>
        </p:nvPicPr>
        <p:blipFill>
          <a:blip r:embed="rId4" cstate="print">
            <a:extLst>
              <a:ext uri="{28A0092B-C50C-407E-A947-70E740481C1C}">
                <a14:useLocalDpi xmlns:a14="http://schemas.microsoft.com/office/drawing/2010/main" val="0"/>
              </a:ext>
            </a:extLst>
          </a:blip>
          <a:srcRect l="16252" t="26028" r="16068" b="21259"/>
          <a:stretch>
            <a:fillRect/>
          </a:stretch>
        </p:blipFill>
        <p:spPr bwMode="auto">
          <a:xfrm>
            <a:off x="1679666" y="5791729"/>
            <a:ext cx="726093" cy="5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7" name="Picture 4" descr="D:\0Projects\0Projects\Windows Server 8\Icon libraries\Images2\Images2\Icon_Library_final-09.jpg"/>
          <p:cNvPicPr>
            <a:picLocks noChangeAspect="1" noChangeArrowheads="1"/>
          </p:cNvPicPr>
          <p:nvPr/>
        </p:nvPicPr>
        <p:blipFill>
          <a:blip r:embed="rId4" cstate="print">
            <a:extLst>
              <a:ext uri="{28A0092B-C50C-407E-A947-70E740481C1C}">
                <a14:useLocalDpi xmlns:a14="http://schemas.microsoft.com/office/drawing/2010/main" val="0"/>
              </a:ext>
            </a:extLst>
          </a:blip>
          <a:srcRect l="16252" t="26028" r="16068" b="21259"/>
          <a:stretch>
            <a:fillRect/>
          </a:stretch>
        </p:blipFill>
        <p:spPr bwMode="auto">
          <a:xfrm>
            <a:off x="2453372" y="5803636"/>
            <a:ext cx="727415" cy="5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Picture 4" descr="D:\0Projects\0Projects\Windows Server 8\Icon libraries\Images2\Images2\Icon_Library_final-09.jpg"/>
          <p:cNvPicPr>
            <a:picLocks noChangeAspect="1" noChangeArrowheads="1"/>
          </p:cNvPicPr>
          <p:nvPr/>
        </p:nvPicPr>
        <p:blipFill>
          <a:blip r:embed="rId4" cstate="print">
            <a:extLst>
              <a:ext uri="{28A0092B-C50C-407E-A947-70E740481C1C}">
                <a14:useLocalDpi xmlns:a14="http://schemas.microsoft.com/office/drawing/2010/main" val="0"/>
              </a:ext>
            </a:extLst>
          </a:blip>
          <a:srcRect l="16252" t="26028" r="16068" b="21259"/>
          <a:stretch>
            <a:fillRect/>
          </a:stretch>
        </p:blipFill>
        <p:spPr bwMode="auto">
          <a:xfrm>
            <a:off x="3224431" y="5787761"/>
            <a:ext cx="726093" cy="5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9" name="Picture 4" descr="D:\0Projects\0Projects\Windows Server 8\Icon libraries\Images2\Images2\Icon_Library_final-09.jpg"/>
          <p:cNvPicPr>
            <a:picLocks noChangeAspect="1" noChangeArrowheads="1"/>
          </p:cNvPicPr>
          <p:nvPr/>
        </p:nvPicPr>
        <p:blipFill>
          <a:blip r:embed="rId4" cstate="print">
            <a:extLst>
              <a:ext uri="{28A0092B-C50C-407E-A947-70E740481C1C}">
                <a14:useLocalDpi xmlns:a14="http://schemas.microsoft.com/office/drawing/2010/main" val="0"/>
              </a:ext>
            </a:extLst>
          </a:blip>
          <a:srcRect l="16252" t="26028" r="16068" b="21259"/>
          <a:stretch>
            <a:fillRect/>
          </a:stretch>
        </p:blipFill>
        <p:spPr bwMode="auto">
          <a:xfrm>
            <a:off x="3999458" y="5799667"/>
            <a:ext cx="726093" cy="5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0" name="Picture 4" descr="D:\0Projects\0Projects\Windows Server 8\Icon libraries\Images2\Images2\Icon_Library_final-09.jpg"/>
          <p:cNvPicPr>
            <a:picLocks noChangeAspect="1" noChangeArrowheads="1"/>
          </p:cNvPicPr>
          <p:nvPr/>
        </p:nvPicPr>
        <p:blipFill>
          <a:blip r:embed="rId4" cstate="print">
            <a:extLst>
              <a:ext uri="{28A0092B-C50C-407E-A947-70E740481C1C}">
                <a14:useLocalDpi xmlns:a14="http://schemas.microsoft.com/office/drawing/2010/main" val="0"/>
              </a:ext>
            </a:extLst>
          </a:blip>
          <a:srcRect l="16252" t="26028" r="16068" b="21259"/>
          <a:stretch>
            <a:fillRect/>
          </a:stretch>
        </p:blipFill>
        <p:spPr bwMode="auto">
          <a:xfrm>
            <a:off x="4765228" y="5791729"/>
            <a:ext cx="727415" cy="5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1" name="Picture 4" descr="D:\0Projects\0Projects\Windows Server 8\Icon libraries\Images2\Images2\Icon_Library_final-09.jpg"/>
          <p:cNvPicPr>
            <a:picLocks noChangeAspect="1" noChangeArrowheads="1"/>
          </p:cNvPicPr>
          <p:nvPr/>
        </p:nvPicPr>
        <p:blipFill>
          <a:blip r:embed="rId4" cstate="print">
            <a:extLst>
              <a:ext uri="{28A0092B-C50C-407E-A947-70E740481C1C}">
                <a14:useLocalDpi xmlns:a14="http://schemas.microsoft.com/office/drawing/2010/main" val="0"/>
              </a:ext>
            </a:extLst>
          </a:blip>
          <a:srcRect l="16252" t="26028" r="16068" b="21259"/>
          <a:stretch>
            <a:fillRect/>
          </a:stretch>
        </p:blipFill>
        <p:spPr bwMode="auto">
          <a:xfrm>
            <a:off x="5553481" y="5803636"/>
            <a:ext cx="726092" cy="5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2" name="Picture 4" descr="D:\0Projects\0Projects\Windows Server 8\Icon libraries\Images2\Images2\Icon_Library_final-09.jpg"/>
          <p:cNvPicPr>
            <a:picLocks noChangeAspect="1" noChangeArrowheads="1"/>
          </p:cNvPicPr>
          <p:nvPr/>
        </p:nvPicPr>
        <p:blipFill>
          <a:blip r:embed="rId4" cstate="print">
            <a:extLst>
              <a:ext uri="{28A0092B-C50C-407E-A947-70E740481C1C}">
                <a14:useLocalDpi xmlns:a14="http://schemas.microsoft.com/office/drawing/2010/main" val="0"/>
              </a:ext>
            </a:extLst>
          </a:blip>
          <a:srcRect l="16252" t="26028" r="16068" b="21259"/>
          <a:stretch>
            <a:fillRect/>
          </a:stretch>
        </p:blipFill>
        <p:spPr bwMode="auto">
          <a:xfrm>
            <a:off x="6311314" y="5787761"/>
            <a:ext cx="726093" cy="5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3" name="Picture 4" descr="D:\0Projects\0Projects\Windows Server 8\Icon libraries\Images2\Images2\Icon_Library_final-09.jpg"/>
          <p:cNvPicPr>
            <a:picLocks noChangeAspect="1" noChangeArrowheads="1"/>
          </p:cNvPicPr>
          <p:nvPr/>
        </p:nvPicPr>
        <p:blipFill>
          <a:blip r:embed="rId4" cstate="print">
            <a:extLst>
              <a:ext uri="{28A0092B-C50C-407E-A947-70E740481C1C}">
                <a14:useLocalDpi xmlns:a14="http://schemas.microsoft.com/office/drawing/2010/main" val="0"/>
              </a:ext>
            </a:extLst>
          </a:blip>
          <a:srcRect l="16252" t="26028" r="16068" b="21259"/>
          <a:stretch>
            <a:fillRect/>
          </a:stretch>
        </p:blipFill>
        <p:spPr bwMode="auto">
          <a:xfrm>
            <a:off x="7099567" y="5799667"/>
            <a:ext cx="726093" cy="5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4" name="Picture 4" descr="D:\0Projects\0Projects\Windows Server 8\Icon libraries\Images2\Images2\Icon_Library_final-09.jpg"/>
          <p:cNvPicPr>
            <a:picLocks noChangeAspect="1" noChangeArrowheads="1"/>
          </p:cNvPicPr>
          <p:nvPr/>
        </p:nvPicPr>
        <p:blipFill>
          <a:blip r:embed="rId4" cstate="print">
            <a:extLst>
              <a:ext uri="{28A0092B-C50C-407E-A947-70E740481C1C}">
                <a14:useLocalDpi xmlns:a14="http://schemas.microsoft.com/office/drawing/2010/main" val="0"/>
              </a:ext>
            </a:extLst>
          </a:blip>
          <a:srcRect l="16252" t="26028" r="16068" b="21259"/>
          <a:stretch>
            <a:fillRect/>
          </a:stretch>
        </p:blipFill>
        <p:spPr bwMode="auto">
          <a:xfrm>
            <a:off x="7874594" y="5812896"/>
            <a:ext cx="726093" cy="5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TextBox 155"/>
          <p:cNvSpPr txBox="1"/>
          <p:nvPr/>
        </p:nvSpPr>
        <p:spPr>
          <a:xfrm>
            <a:off x="1891278" y="2659725"/>
            <a:ext cx="1993117" cy="461786"/>
          </a:xfrm>
          <a:prstGeom prst="rect">
            <a:avLst/>
          </a:prstGeom>
          <a:noFill/>
        </p:spPr>
        <p:txBody>
          <a:bodyPr wrap="square" lIns="91559" tIns="45780" rIns="91559" bIns="45780">
            <a:spAutoFit/>
          </a:bodyPr>
          <a:lstStyle/>
          <a:p>
            <a:pPr algn="ctr">
              <a:defRPr/>
            </a:pPr>
            <a:r>
              <a:rPr lang="en-US" sz="1200" b="1" dirty="0">
                <a:solidFill>
                  <a:schemeClr val="bg1"/>
                </a:solidFill>
                <a:latin typeface="+mj-lt"/>
              </a:rPr>
              <a:t>File Server Administration Console</a:t>
            </a:r>
          </a:p>
        </p:txBody>
      </p:sp>
      <p:sp>
        <p:nvSpPr>
          <p:cNvPr id="157" name="TextBox 156"/>
          <p:cNvSpPr txBox="1"/>
          <p:nvPr/>
        </p:nvSpPr>
        <p:spPr>
          <a:xfrm>
            <a:off x="4215038" y="2756959"/>
            <a:ext cx="1723311" cy="277120"/>
          </a:xfrm>
          <a:prstGeom prst="rect">
            <a:avLst/>
          </a:prstGeom>
          <a:noFill/>
        </p:spPr>
        <p:txBody>
          <a:bodyPr lIns="91559" tIns="45780" rIns="91559" bIns="45780">
            <a:spAutoFit/>
          </a:bodyPr>
          <a:lstStyle/>
          <a:p>
            <a:pPr algn="ctr">
              <a:defRPr/>
            </a:pPr>
            <a:r>
              <a:rPr lang="en-US" sz="1200" b="1" dirty="0">
                <a:solidFill>
                  <a:schemeClr val="bg1"/>
                </a:solidFill>
                <a:latin typeface="+mj-lt"/>
              </a:rPr>
              <a:t>Hyper-V</a:t>
            </a:r>
          </a:p>
        </p:txBody>
      </p:sp>
      <p:sp>
        <p:nvSpPr>
          <p:cNvPr id="158" name="TextBox 157"/>
          <p:cNvSpPr txBox="1"/>
          <p:nvPr/>
        </p:nvSpPr>
        <p:spPr>
          <a:xfrm>
            <a:off x="2063213" y="3700199"/>
            <a:ext cx="1723312" cy="277120"/>
          </a:xfrm>
          <a:prstGeom prst="rect">
            <a:avLst/>
          </a:prstGeom>
          <a:noFill/>
        </p:spPr>
        <p:txBody>
          <a:bodyPr lIns="91559" tIns="45780" rIns="91559" bIns="45780">
            <a:spAutoFit/>
          </a:bodyPr>
          <a:lstStyle/>
          <a:p>
            <a:pPr algn="ctr">
              <a:defRPr/>
            </a:pPr>
            <a:r>
              <a:rPr lang="en-US" sz="1200" b="1" dirty="0">
                <a:solidFill>
                  <a:schemeClr val="bg1"/>
                </a:solidFill>
                <a:latin typeface="+mj-lt"/>
              </a:rPr>
              <a:t>Cluster Shared Volumes</a:t>
            </a:r>
          </a:p>
        </p:txBody>
      </p:sp>
      <p:sp>
        <p:nvSpPr>
          <p:cNvPr id="159" name="TextBox 158"/>
          <p:cNvSpPr txBox="1"/>
          <p:nvPr/>
        </p:nvSpPr>
        <p:spPr>
          <a:xfrm>
            <a:off x="2130665" y="3270251"/>
            <a:ext cx="1584441" cy="277120"/>
          </a:xfrm>
          <a:prstGeom prst="rect">
            <a:avLst/>
          </a:prstGeom>
          <a:noFill/>
        </p:spPr>
        <p:txBody>
          <a:bodyPr lIns="91559" tIns="45780" rIns="91559" bIns="45780">
            <a:spAutoFit/>
          </a:bodyPr>
          <a:lstStyle/>
          <a:p>
            <a:pPr algn="ctr">
              <a:defRPr/>
            </a:pPr>
            <a:r>
              <a:rPr lang="en-US" sz="1200" b="1" dirty="0">
                <a:solidFill>
                  <a:schemeClr val="bg1"/>
                </a:solidFill>
                <a:latin typeface="+mj-lt"/>
              </a:rPr>
              <a:t>Failover Clustering</a:t>
            </a:r>
          </a:p>
        </p:txBody>
      </p:sp>
      <p:sp>
        <p:nvSpPr>
          <p:cNvPr id="160" name="TextBox 159"/>
          <p:cNvSpPr txBox="1"/>
          <p:nvPr/>
        </p:nvSpPr>
        <p:spPr>
          <a:xfrm>
            <a:off x="6292799" y="2756959"/>
            <a:ext cx="1790763" cy="277120"/>
          </a:xfrm>
          <a:prstGeom prst="rect">
            <a:avLst/>
          </a:prstGeom>
          <a:noFill/>
        </p:spPr>
        <p:txBody>
          <a:bodyPr lIns="91559" tIns="45780" rIns="91559" bIns="45780">
            <a:spAutoFit/>
          </a:bodyPr>
          <a:lstStyle/>
          <a:p>
            <a:pPr algn="ctr">
              <a:defRPr/>
            </a:pPr>
            <a:r>
              <a:rPr lang="en-US" sz="1200" b="1" dirty="0">
                <a:solidFill>
                  <a:schemeClr val="bg1"/>
                </a:solidFill>
                <a:latin typeface="+mj-lt"/>
              </a:rPr>
              <a:t>SMB Multichannel</a:t>
            </a:r>
          </a:p>
        </p:txBody>
      </p:sp>
      <p:sp>
        <p:nvSpPr>
          <p:cNvPr id="161" name="TextBox 160"/>
          <p:cNvSpPr txBox="1"/>
          <p:nvPr/>
        </p:nvSpPr>
        <p:spPr>
          <a:xfrm>
            <a:off x="4454423" y="3788834"/>
            <a:ext cx="1206186" cy="277120"/>
          </a:xfrm>
          <a:prstGeom prst="rect">
            <a:avLst/>
          </a:prstGeom>
          <a:noFill/>
        </p:spPr>
        <p:txBody>
          <a:bodyPr lIns="91559" tIns="45780" rIns="91559" bIns="45780">
            <a:spAutoFit/>
          </a:bodyPr>
          <a:lstStyle/>
          <a:p>
            <a:pPr algn="ctr">
              <a:defRPr/>
            </a:pPr>
            <a:r>
              <a:rPr lang="en-US" sz="1200" b="1" dirty="0">
                <a:solidFill>
                  <a:schemeClr val="bg1"/>
                </a:solidFill>
                <a:latin typeface="+mj-lt"/>
              </a:rPr>
              <a:t>NFS</a:t>
            </a:r>
          </a:p>
        </p:txBody>
      </p:sp>
      <p:sp>
        <p:nvSpPr>
          <p:cNvPr id="162" name="TextBox 161"/>
          <p:cNvSpPr txBox="1"/>
          <p:nvPr/>
        </p:nvSpPr>
        <p:spPr>
          <a:xfrm>
            <a:off x="6157896" y="3788834"/>
            <a:ext cx="2121406" cy="277120"/>
          </a:xfrm>
          <a:prstGeom prst="rect">
            <a:avLst/>
          </a:prstGeom>
          <a:noFill/>
        </p:spPr>
        <p:txBody>
          <a:bodyPr lIns="91559" tIns="45780" rIns="91559" bIns="45780">
            <a:spAutoFit/>
          </a:bodyPr>
          <a:lstStyle/>
          <a:p>
            <a:pPr algn="ctr">
              <a:defRPr/>
            </a:pPr>
            <a:r>
              <a:rPr lang="en-US" sz="1200" b="1" dirty="0">
                <a:solidFill>
                  <a:schemeClr val="bg1"/>
                </a:solidFill>
                <a:latin typeface="+mj-lt"/>
              </a:rPr>
              <a:t>Windows Storage Mgmt.</a:t>
            </a:r>
          </a:p>
        </p:txBody>
      </p:sp>
      <p:sp>
        <p:nvSpPr>
          <p:cNvPr id="163" name="TextBox 162"/>
          <p:cNvSpPr txBox="1"/>
          <p:nvPr/>
        </p:nvSpPr>
        <p:spPr>
          <a:xfrm>
            <a:off x="4230909" y="3257021"/>
            <a:ext cx="1642635" cy="277120"/>
          </a:xfrm>
          <a:prstGeom prst="rect">
            <a:avLst/>
          </a:prstGeom>
          <a:noFill/>
        </p:spPr>
        <p:txBody>
          <a:bodyPr lIns="91559" tIns="45780" rIns="91559" bIns="45780">
            <a:spAutoFit/>
          </a:bodyPr>
          <a:lstStyle/>
          <a:p>
            <a:pPr algn="ctr">
              <a:defRPr/>
            </a:pPr>
            <a:r>
              <a:rPr lang="en-US" sz="1200" b="1" dirty="0">
                <a:solidFill>
                  <a:schemeClr val="bg1"/>
                </a:solidFill>
                <a:latin typeface="+mj-lt"/>
              </a:rPr>
              <a:t>NTFS</a:t>
            </a:r>
          </a:p>
        </p:txBody>
      </p:sp>
      <p:sp>
        <p:nvSpPr>
          <p:cNvPr id="164" name="TextBox 163"/>
          <p:cNvSpPr txBox="1"/>
          <p:nvPr/>
        </p:nvSpPr>
        <p:spPr>
          <a:xfrm>
            <a:off x="6377443" y="3254375"/>
            <a:ext cx="1643958" cy="277120"/>
          </a:xfrm>
          <a:prstGeom prst="rect">
            <a:avLst/>
          </a:prstGeom>
          <a:noFill/>
        </p:spPr>
        <p:txBody>
          <a:bodyPr lIns="91559" tIns="45780" rIns="91559" bIns="45780">
            <a:spAutoFit/>
          </a:bodyPr>
          <a:lstStyle/>
          <a:p>
            <a:pPr algn="ctr">
              <a:defRPr/>
            </a:pPr>
            <a:r>
              <a:rPr lang="en-US" sz="1200" b="1" dirty="0">
                <a:solidFill>
                  <a:schemeClr val="bg1"/>
                </a:solidFill>
                <a:latin typeface="+mj-lt"/>
              </a:rPr>
              <a:t>SMB Direct</a:t>
            </a:r>
          </a:p>
        </p:txBody>
      </p:sp>
      <p:pic>
        <p:nvPicPr>
          <p:cNvPr id="15417" name="Picture 16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5468" y="4380178"/>
            <a:ext cx="321385" cy="46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8" name="Picture 16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0014" y="4377532"/>
            <a:ext cx="320062" cy="46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9" name="Picture 16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4559" y="4377532"/>
            <a:ext cx="320062" cy="46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0" name="Picture 16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938" y="4368271"/>
            <a:ext cx="320062"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1" name="Picture 1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4161" y="4365626"/>
            <a:ext cx="32138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2" name="Picture 16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8706" y="4365626"/>
            <a:ext cx="32138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3" name="Picture 17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7053" y="4377532"/>
            <a:ext cx="321385" cy="46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4" name="Picture 17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1598" y="4376209"/>
            <a:ext cx="32138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5" name="Picture 17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6144" y="4376209"/>
            <a:ext cx="320062"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4" descr="\\eventsql\dvd\Online_ART\DVD_Art_Sept-2-2010\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2393" y="2034343"/>
            <a:ext cx="1596315" cy="48184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eventsql\dvd\Online_ART\DVD_Art_Sept-2-2010\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2203" y="2034343"/>
            <a:ext cx="1596315" cy="48184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eventsql\dvd\Online_ART\DVD_Art_Sept-2-2010\Artwork_Imagery\Icons - Illustrations\_ VIRTUALIZATION ICONS\ser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3097" y="2034343"/>
            <a:ext cx="1596315" cy="481845"/>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custDataLst>
              <p:tags r:id="rId1"/>
            </p:custDataLst>
          </p:nvPr>
        </p:nvSpPr>
        <p:spPr bwMode="auto">
          <a:xfrm>
            <a:off x="10360025" y="0"/>
            <a:ext cx="1828800" cy="457200"/>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sz="2200" dirty="0" smtClean="0">
                <a:solidFill>
                  <a:schemeClr val="tx1">
                    <a:alpha val="99000"/>
                  </a:schemeClr>
                </a:solidFill>
                <a:latin typeface="Segoe UI" pitchFamily="34" charset="0"/>
                <a:ea typeface="Segoe UI" pitchFamily="34" charset="0"/>
                <a:cs typeface="Segoe UI" pitchFamily="34" charset="0"/>
              </a:rPr>
              <a:t>Active ON</a:t>
            </a:r>
            <a:endParaRPr lang="en-US" sz="2200" dirty="0">
              <a:solidFill>
                <a:schemeClr val="tx1">
                  <a:alpha val="99000"/>
                </a:schemeClr>
              </a:solidFill>
              <a:latin typeface="Segoe UI" pitchFamily="34" charset="0"/>
              <a:ea typeface="Segoe UI" pitchFamily="34" charset="0"/>
              <a:cs typeface="Segoe UI" pitchFamily="34" charset="0"/>
            </a:endParaRPr>
          </a:p>
        </p:txBody>
      </p:sp>
      <p:pic>
        <p:nvPicPr>
          <p:cNvPr id="67" name="Picture 66"/>
          <p:cNvPicPr>
            <a:picLocks noChangeAspect="1"/>
          </p:cNvPicPr>
          <p:nvPr/>
        </p:nvPicPr>
        <p:blipFill>
          <a:blip r:embed="rId8">
            <a:extLst>
              <a:ext uri="{BEBA8EAE-BF5A-486C-A8C5-ECC9F3942E4B}">
                <a14:imgProps xmlns:a14="http://schemas.microsoft.com/office/drawing/2010/main">
                  <a14:imgLayer r:embed="rId9">
                    <a14:imgEffect>
                      <a14:backgroundRemoval t="2083" b="89583" l="9375" r="89583">
                        <a14:foregroundMark x1="39583" y1="11458" x2="39583" y2="11458"/>
                        <a14:foregroundMark x1="62500" y1="9375" x2="62500" y2="9375"/>
                      </a14:backgroundRemoval>
                    </a14:imgEffect>
                  </a14:imgLayer>
                </a14:imgProps>
              </a:ext>
              <a:ext uri="{28A0092B-C50C-407E-A947-70E740481C1C}">
                <a14:useLocalDpi xmlns:a14="http://schemas.microsoft.com/office/drawing/2010/main" val="0"/>
              </a:ext>
            </a:extLst>
          </a:blip>
          <a:stretch>
            <a:fillRect/>
          </a:stretch>
        </p:blipFill>
        <p:spPr>
          <a:xfrm>
            <a:off x="10360025" y="15240"/>
            <a:ext cx="457200" cy="457200"/>
          </a:xfrm>
          <a:prstGeom prst="rect">
            <a:avLst/>
          </a:prstGeom>
        </p:spPr>
      </p:pic>
    </p:spTree>
    <p:extLst>
      <p:ext uri="{BB962C8B-B14F-4D97-AF65-F5344CB8AC3E}">
        <p14:creationId xmlns:p14="http://schemas.microsoft.com/office/powerpoint/2010/main" val="9530064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13" name="Subtitle 1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Storage Spaces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3504369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Straight Connector 19473"/>
          <p:cNvCxnSpPr>
            <a:cxnSpLocks noChangeShapeType="1"/>
          </p:cNvCxnSpPr>
          <p:nvPr/>
        </p:nvCxnSpPr>
        <p:spPr bwMode="auto">
          <a:xfrm>
            <a:off x="6911762" y="2962011"/>
            <a:ext cx="3279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 name="Trapezoid 8"/>
          <p:cNvSpPr/>
          <p:nvPr/>
        </p:nvSpPr>
        <p:spPr bwMode="auto">
          <a:xfrm rot="10800000">
            <a:off x="991930" y="2756959"/>
            <a:ext cx="5802124" cy="955146"/>
          </a:xfrm>
          <a:prstGeom prst="trapezoid">
            <a:avLst>
              <a:gd name="adj" fmla="val 176826"/>
            </a:avLst>
          </a:prstGeom>
          <a:solidFill>
            <a:schemeClr val="accent5"/>
          </a:solidFill>
          <a:ln w="9525" cap="flat" cmpd="sng" algn="ctr">
            <a:noFill/>
            <a:prstDash val="solid"/>
            <a:round/>
            <a:headEnd type="none" w="med" len="med"/>
            <a:tailEnd type="none" w="med" len="med"/>
          </a:ln>
          <a:effectLst/>
        </p:spPr>
        <p:txBody>
          <a:bodyPr lIns="76179" tIns="38089" rIns="76179" bIns="38089"/>
          <a:lstStyle/>
          <a:p>
            <a:pPr defTabSz="1088456">
              <a:defRPr/>
            </a:pPr>
            <a:endParaRPr lang="en-US" dirty="0"/>
          </a:p>
        </p:txBody>
      </p:sp>
      <p:sp>
        <p:nvSpPr>
          <p:cNvPr id="24580" name="Rounded Rectangle 10"/>
          <p:cNvSpPr>
            <a:spLocks noChangeArrowheads="1"/>
          </p:cNvSpPr>
          <p:nvPr/>
        </p:nvSpPr>
        <p:spPr bwMode="auto">
          <a:xfrm>
            <a:off x="837189" y="1854730"/>
            <a:ext cx="6107638" cy="1113896"/>
          </a:xfrm>
          <a:prstGeom prst="roundRect">
            <a:avLst>
              <a:gd name="adj" fmla="val 0"/>
            </a:avLst>
          </a:prstGeom>
          <a:solidFill>
            <a:schemeClr val="bg2">
              <a:lumMod val="60000"/>
              <a:lumOff val="40000"/>
            </a:schemeClr>
          </a:solidFill>
          <a:ln>
            <a:noFill/>
          </a:ln>
          <a:extLst/>
        </p:spPr>
        <p:txBody>
          <a:bodyPr lIns="76179" tIns="38089" rIns="76179" bIns="38089"/>
          <a:lstStyle/>
          <a:p>
            <a:pPr defTabSz="1088456"/>
            <a:endParaRPr lang="en-US" dirty="0"/>
          </a:p>
        </p:txBody>
      </p:sp>
      <p:grpSp>
        <p:nvGrpSpPr>
          <p:cNvPr id="24581" name="Group 11"/>
          <p:cNvGrpSpPr>
            <a:grpSpLocks/>
          </p:cNvGrpSpPr>
          <p:nvPr/>
        </p:nvGrpSpPr>
        <p:grpSpPr bwMode="auto">
          <a:xfrm>
            <a:off x="957542" y="1854729"/>
            <a:ext cx="5856350" cy="1022615"/>
            <a:chOff x="1902880" y="2076743"/>
            <a:chExt cx="7028948" cy="1228304"/>
          </a:xfrm>
          <a:noFill/>
        </p:grpSpPr>
        <p:grpSp>
          <p:nvGrpSpPr>
            <p:cNvPr id="24601" name="Group 13"/>
            <p:cNvGrpSpPr>
              <a:grpSpLocks/>
            </p:cNvGrpSpPr>
            <p:nvPr/>
          </p:nvGrpSpPr>
          <p:grpSpPr bwMode="auto">
            <a:xfrm>
              <a:off x="1902880" y="2080487"/>
              <a:ext cx="727697" cy="1218102"/>
              <a:chOff x="1966455" y="2025209"/>
              <a:chExt cx="727697" cy="1218102"/>
            </a:xfrm>
            <a:grpFill/>
          </p:grpSpPr>
          <p:pic>
            <p:nvPicPr>
              <p:cNvPr id="24635" name="Picture 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02" name="Group 14"/>
            <p:cNvGrpSpPr>
              <a:grpSpLocks/>
            </p:cNvGrpSpPr>
            <p:nvPr/>
          </p:nvGrpSpPr>
          <p:grpSpPr bwMode="auto">
            <a:xfrm>
              <a:off x="2477814" y="2078615"/>
              <a:ext cx="727697" cy="1218102"/>
              <a:chOff x="1966455" y="2025209"/>
              <a:chExt cx="727697" cy="1218102"/>
            </a:xfrm>
            <a:grpFill/>
          </p:grpSpPr>
          <p:pic>
            <p:nvPicPr>
              <p:cNvPr id="24633" name="Pictur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03" name="Group 15"/>
            <p:cNvGrpSpPr>
              <a:grpSpLocks/>
            </p:cNvGrpSpPr>
            <p:nvPr/>
          </p:nvGrpSpPr>
          <p:grpSpPr bwMode="auto">
            <a:xfrm>
              <a:off x="3049459" y="2078615"/>
              <a:ext cx="727697" cy="1218102"/>
              <a:chOff x="1966455" y="2025209"/>
              <a:chExt cx="727697" cy="1218102"/>
            </a:xfrm>
            <a:grpFill/>
          </p:grpSpPr>
          <p:pic>
            <p:nvPicPr>
              <p:cNvPr id="24631" name="Picture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04" name="Group 16"/>
            <p:cNvGrpSpPr>
              <a:grpSpLocks/>
            </p:cNvGrpSpPr>
            <p:nvPr/>
          </p:nvGrpSpPr>
          <p:grpSpPr bwMode="auto">
            <a:xfrm>
              <a:off x="3621104" y="2086945"/>
              <a:ext cx="727697" cy="1218102"/>
              <a:chOff x="1966455" y="2025209"/>
              <a:chExt cx="727697" cy="1218102"/>
            </a:xfrm>
            <a:grpFill/>
          </p:grpSpPr>
          <p:pic>
            <p:nvPicPr>
              <p:cNvPr id="24629"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05" name="Group 17"/>
            <p:cNvGrpSpPr>
              <a:grpSpLocks/>
            </p:cNvGrpSpPr>
            <p:nvPr/>
          </p:nvGrpSpPr>
          <p:grpSpPr bwMode="auto">
            <a:xfrm>
              <a:off x="4196038" y="2085073"/>
              <a:ext cx="727697" cy="1218102"/>
              <a:chOff x="1966455" y="2025209"/>
              <a:chExt cx="727697" cy="1218102"/>
            </a:xfrm>
            <a:grpFill/>
          </p:grpSpPr>
          <p:pic>
            <p:nvPicPr>
              <p:cNvPr id="24627"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06" name="Group 18"/>
            <p:cNvGrpSpPr>
              <a:grpSpLocks/>
            </p:cNvGrpSpPr>
            <p:nvPr/>
          </p:nvGrpSpPr>
          <p:grpSpPr bwMode="auto">
            <a:xfrm>
              <a:off x="4767683" y="2085073"/>
              <a:ext cx="727697" cy="1218102"/>
              <a:chOff x="1966455" y="2025209"/>
              <a:chExt cx="727697" cy="1218102"/>
            </a:xfrm>
            <a:grpFill/>
          </p:grpSpPr>
          <p:pic>
            <p:nvPicPr>
              <p:cNvPr id="24625"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07" name="Group 19"/>
            <p:cNvGrpSpPr>
              <a:grpSpLocks/>
            </p:cNvGrpSpPr>
            <p:nvPr/>
          </p:nvGrpSpPr>
          <p:grpSpPr bwMode="auto">
            <a:xfrm>
              <a:off x="5339328" y="2078615"/>
              <a:ext cx="727697" cy="1218102"/>
              <a:chOff x="1966455" y="2025209"/>
              <a:chExt cx="727697" cy="1218102"/>
            </a:xfrm>
            <a:grpFill/>
          </p:grpSpPr>
          <p:pic>
            <p:nvPicPr>
              <p:cNvPr id="24623"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08" name="Group 20"/>
            <p:cNvGrpSpPr>
              <a:grpSpLocks/>
            </p:cNvGrpSpPr>
            <p:nvPr/>
          </p:nvGrpSpPr>
          <p:grpSpPr bwMode="auto">
            <a:xfrm>
              <a:off x="5914262" y="2076743"/>
              <a:ext cx="727697" cy="1218102"/>
              <a:chOff x="1966455" y="2025209"/>
              <a:chExt cx="727697" cy="1218102"/>
            </a:xfrm>
            <a:grpFill/>
          </p:grpSpPr>
          <p:pic>
            <p:nvPicPr>
              <p:cNvPr id="24621"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09" name="Group 21"/>
            <p:cNvGrpSpPr>
              <a:grpSpLocks/>
            </p:cNvGrpSpPr>
            <p:nvPr/>
          </p:nvGrpSpPr>
          <p:grpSpPr bwMode="auto">
            <a:xfrm>
              <a:off x="6485907" y="2076743"/>
              <a:ext cx="727697" cy="1218102"/>
              <a:chOff x="1966455" y="2025209"/>
              <a:chExt cx="727697" cy="1218102"/>
            </a:xfrm>
            <a:grpFill/>
          </p:grpSpPr>
          <p:pic>
            <p:nvPicPr>
              <p:cNvPr id="24619" name="Picture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10" name="Group 22"/>
            <p:cNvGrpSpPr>
              <a:grpSpLocks/>
            </p:cNvGrpSpPr>
            <p:nvPr/>
          </p:nvGrpSpPr>
          <p:grpSpPr bwMode="auto">
            <a:xfrm>
              <a:off x="7057552" y="2086945"/>
              <a:ext cx="727697" cy="1218102"/>
              <a:chOff x="1966455" y="2025209"/>
              <a:chExt cx="727697" cy="1218102"/>
            </a:xfrm>
            <a:grpFill/>
          </p:grpSpPr>
          <p:pic>
            <p:nvPicPr>
              <p:cNvPr id="24617"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11" name="Group 23"/>
            <p:cNvGrpSpPr>
              <a:grpSpLocks/>
            </p:cNvGrpSpPr>
            <p:nvPr/>
          </p:nvGrpSpPr>
          <p:grpSpPr bwMode="auto">
            <a:xfrm>
              <a:off x="7632486" y="2085073"/>
              <a:ext cx="727697" cy="1218102"/>
              <a:chOff x="1966455" y="2025209"/>
              <a:chExt cx="727697" cy="1218102"/>
            </a:xfrm>
            <a:grpFill/>
          </p:grpSpPr>
          <p:pic>
            <p:nvPicPr>
              <p:cNvPr id="24615"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nvGrpSpPr>
            <p:cNvPr id="24612" name="Group 24"/>
            <p:cNvGrpSpPr>
              <a:grpSpLocks/>
            </p:cNvGrpSpPr>
            <p:nvPr/>
          </p:nvGrpSpPr>
          <p:grpSpPr bwMode="auto">
            <a:xfrm>
              <a:off x="8204131" y="2085073"/>
              <a:ext cx="727697" cy="1218102"/>
              <a:chOff x="1966455" y="2025209"/>
              <a:chExt cx="727697" cy="1218102"/>
            </a:xfrm>
            <a:grpFill/>
          </p:grpSpPr>
          <p:pic>
            <p:nvPicPr>
              <p:cNvPr id="24613"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455" y="2025209"/>
                <a:ext cx="727697" cy="121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4" cstate="email">
                <a:duotone>
                  <a:prstClr val="black"/>
                  <a:schemeClr val="accent1">
                    <a:tint val="45000"/>
                    <a:satMod val="400000"/>
                  </a:schemeClr>
                </a:duotone>
                <a:extLst/>
              </a:blip>
              <a:stretch>
                <a:fillRect/>
              </a:stretch>
            </p:blipFill>
            <p:spPr>
              <a:xfrm>
                <a:off x="2327054" y="2579403"/>
                <a:ext cx="343046" cy="517966"/>
              </a:xfrm>
              <a:prstGeom prst="rect">
                <a:avLst/>
              </a:prstGeom>
              <a:grpFill/>
              <a:effectLst/>
            </p:spPr>
          </p:pic>
        </p:grpSp>
      </p:grpSp>
      <p:sp>
        <p:nvSpPr>
          <p:cNvPr id="24582" name="TextBox 12"/>
          <p:cNvSpPr txBox="1">
            <a:spLocks noChangeArrowheads="1"/>
          </p:cNvSpPr>
          <p:nvPr/>
        </p:nvSpPr>
        <p:spPr bwMode="auto">
          <a:xfrm>
            <a:off x="7218599" y="2719917"/>
            <a:ext cx="862373" cy="538587"/>
          </a:xfrm>
          <a:prstGeom prst="rect">
            <a:avLst/>
          </a:prstGeom>
          <a:solidFill>
            <a:schemeClr val="bg2">
              <a:lumMod val="60000"/>
              <a:lumOff val="40000"/>
            </a:schemeClr>
          </a:solidFill>
          <a:ln>
            <a:noFill/>
          </a:ln>
          <a:extLst/>
        </p:spPr>
        <p:txBody>
          <a:bodyPr wrap="none"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500" dirty="0"/>
              <a:t>Hyper-V</a:t>
            </a:r>
          </a:p>
          <a:p>
            <a:pPr eaLnBrk="1" hangingPunct="1"/>
            <a:r>
              <a:rPr lang="en-US" sz="1500" dirty="0"/>
              <a:t>Cluster</a:t>
            </a:r>
          </a:p>
        </p:txBody>
      </p:sp>
      <p:sp>
        <p:nvSpPr>
          <p:cNvPr id="51" name="Trapezoid 50"/>
          <p:cNvSpPr/>
          <p:nvPr/>
        </p:nvSpPr>
        <p:spPr bwMode="auto">
          <a:xfrm rot="10800000">
            <a:off x="2351533" y="4606396"/>
            <a:ext cx="3127884" cy="1673490"/>
          </a:xfrm>
          <a:prstGeom prst="trapezoid">
            <a:avLst>
              <a:gd name="adj" fmla="val 82980"/>
            </a:avLst>
          </a:prstGeom>
          <a:solidFill>
            <a:schemeClr val="bg1">
              <a:lumMod val="75000"/>
            </a:schemeClr>
          </a:solidFill>
          <a:ln w="9525" cap="flat" cmpd="sng" algn="ctr">
            <a:noFill/>
            <a:prstDash val="solid"/>
            <a:round/>
            <a:headEnd type="none" w="med" len="med"/>
            <a:tailEnd type="none" w="med" len="med"/>
          </a:ln>
          <a:effectLst/>
        </p:spPr>
        <p:txBody>
          <a:bodyPr lIns="76179" tIns="38089" rIns="76179" bIns="38089"/>
          <a:lstStyle/>
          <a:p>
            <a:pPr defTabSz="1088456">
              <a:defRPr/>
            </a:pPr>
            <a:endParaRPr lang="en-US" dirty="0"/>
          </a:p>
        </p:txBody>
      </p:sp>
      <p:grpSp>
        <p:nvGrpSpPr>
          <p:cNvPr id="24584" name="Group 51"/>
          <p:cNvGrpSpPr>
            <a:grpSpLocks/>
          </p:cNvGrpSpPr>
          <p:nvPr/>
        </p:nvGrpSpPr>
        <p:grpSpPr bwMode="auto">
          <a:xfrm>
            <a:off x="2244406" y="3395928"/>
            <a:ext cx="3303785" cy="1546489"/>
            <a:chOff x="3327472" y="3802761"/>
            <a:chExt cx="3964470" cy="1855825"/>
          </a:xfrm>
        </p:grpSpPr>
        <p:pic>
          <p:nvPicPr>
            <p:cNvPr id="24597" name="Picture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27472" y="3815118"/>
              <a:ext cx="1220920" cy="184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50408" y="3815118"/>
              <a:ext cx="1220920" cy="184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5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0813" y="3802761"/>
              <a:ext cx="1220920" cy="184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6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1022" y="3802761"/>
              <a:ext cx="1220920" cy="184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 name="Picture 52"/>
          <p:cNvPicPr>
            <a:picLocks noChangeAspect="1"/>
          </p:cNvPicPr>
          <p:nvPr/>
        </p:nvPicPr>
        <p:blipFill rotWithShape="1">
          <a:blip r:embed="rId6" cstate="email">
            <a:duotone>
              <a:prstClr val="black"/>
              <a:schemeClr val="accent6">
                <a:tint val="45000"/>
                <a:satMod val="400000"/>
              </a:schemeClr>
            </a:duotone>
            <a:extLst/>
          </a:blip>
          <a:srcRect/>
          <a:stretch/>
        </p:blipFill>
        <p:spPr>
          <a:xfrm>
            <a:off x="3515247" y="5462802"/>
            <a:ext cx="761802" cy="1066800"/>
          </a:xfrm>
          <a:prstGeom prst="rect">
            <a:avLst/>
          </a:prstGeom>
        </p:spPr>
      </p:pic>
      <p:sp>
        <p:nvSpPr>
          <p:cNvPr id="24586" name="Rounded Rectangle 53"/>
          <p:cNvSpPr>
            <a:spLocks noChangeArrowheads="1"/>
          </p:cNvSpPr>
          <p:nvPr/>
        </p:nvSpPr>
        <p:spPr bwMode="auto">
          <a:xfrm>
            <a:off x="2351533" y="4261115"/>
            <a:ext cx="3127884" cy="345281"/>
          </a:xfrm>
          <a:prstGeom prst="roundRect">
            <a:avLst>
              <a:gd name="adj" fmla="val 0"/>
            </a:avLst>
          </a:prstGeom>
          <a:solidFill>
            <a:schemeClr val="tx2"/>
          </a:solidFill>
          <a:ln>
            <a:noFill/>
          </a:ln>
          <a:extLst/>
        </p:spPr>
        <p:txBody>
          <a:bodyPr lIns="76179" tIns="38089" rIns="76179" bIns="38089"/>
          <a:lstStyle/>
          <a:p>
            <a:pPr algn="ctr" defTabSz="1088456"/>
            <a:r>
              <a:rPr lang="en-US" sz="1500" dirty="0"/>
              <a:t>Single File System Namespace</a:t>
            </a:r>
          </a:p>
        </p:txBody>
      </p:sp>
      <p:sp>
        <p:nvSpPr>
          <p:cNvPr id="24587" name="Rounded Rectangle 54"/>
          <p:cNvSpPr>
            <a:spLocks noChangeArrowheads="1"/>
          </p:cNvSpPr>
          <p:nvPr/>
        </p:nvSpPr>
        <p:spPr bwMode="auto">
          <a:xfrm>
            <a:off x="2333017" y="3571875"/>
            <a:ext cx="3127884" cy="345282"/>
          </a:xfrm>
          <a:prstGeom prst="roundRect">
            <a:avLst>
              <a:gd name="adj" fmla="val 0"/>
            </a:avLst>
          </a:prstGeom>
          <a:solidFill>
            <a:schemeClr val="bg2">
              <a:lumMod val="60000"/>
              <a:lumOff val="40000"/>
            </a:schemeClr>
          </a:solidFill>
          <a:ln>
            <a:noFill/>
          </a:ln>
          <a:extLst/>
        </p:spPr>
        <p:txBody>
          <a:bodyPr lIns="76179" tIns="38089" rIns="76179" bIns="38089"/>
          <a:lstStyle/>
          <a:p>
            <a:pPr algn="ctr" defTabSz="1088456"/>
            <a:r>
              <a:rPr lang="en-US" sz="1500" dirty="0"/>
              <a:t>Single Logical Server </a:t>
            </a:r>
            <a:r>
              <a:rPr lang="en-US" sz="1500" i="1" u="sng" dirty="0"/>
              <a:t>\\Foo\Share</a:t>
            </a:r>
          </a:p>
        </p:txBody>
      </p:sp>
      <p:sp>
        <p:nvSpPr>
          <p:cNvPr id="24588" name="TextBox 55"/>
          <p:cNvSpPr txBox="1">
            <a:spLocks noChangeArrowheads="1"/>
          </p:cNvSpPr>
          <p:nvPr/>
        </p:nvSpPr>
        <p:spPr bwMode="auto">
          <a:xfrm>
            <a:off x="6069285" y="4601496"/>
            <a:ext cx="1154605" cy="539750"/>
          </a:xfrm>
          <a:prstGeom prst="rect">
            <a:avLst/>
          </a:prstGeom>
          <a:solidFill>
            <a:schemeClr val="tx2"/>
          </a:solidFill>
          <a:ln>
            <a:noFill/>
          </a:ln>
          <a:extLst/>
        </p:spPr>
        <p:txBody>
          <a:bodyPr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500" dirty="0"/>
              <a:t>File Server Cluster</a:t>
            </a:r>
          </a:p>
        </p:txBody>
      </p:sp>
      <p:sp>
        <p:nvSpPr>
          <p:cNvPr id="24589" name="TextBox 56"/>
          <p:cNvSpPr txBox="1">
            <a:spLocks noChangeArrowheads="1"/>
          </p:cNvSpPr>
          <p:nvPr/>
        </p:nvSpPr>
        <p:spPr bwMode="auto">
          <a:xfrm>
            <a:off x="2172987" y="4897438"/>
            <a:ext cx="3449268" cy="64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800" dirty="0"/>
              <a:t>Cluster Shared</a:t>
            </a:r>
          </a:p>
          <a:p>
            <a:pPr algn="ctr" eaLnBrk="1" hangingPunct="1"/>
            <a:r>
              <a:rPr lang="en-US" sz="1800" dirty="0"/>
              <a:t>Volumes</a:t>
            </a:r>
          </a:p>
        </p:txBody>
      </p:sp>
      <p:sp>
        <p:nvSpPr>
          <p:cNvPr id="24590" name="TextBox 61"/>
          <p:cNvSpPr txBox="1">
            <a:spLocks noChangeArrowheads="1"/>
          </p:cNvSpPr>
          <p:nvPr/>
        </p:nvSpPr>
        <p:spPr bwMode="auto">
          <a:xfrm>
            <a:off x="2172987" y="2999053"/>
            <a:ext cx="3525977"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b="1" dirty="0"/>
              <a:t>SMB</a:t>
            </a:r>
          </a:p>
        </p:txBody>
      </p:sp>
      <p:sp>
        <p:nvSpPr>
          <p:cNvPr id="24591" name="Rectangle 7"/>
          <p:cNvSpPr>
            <a:spLocks noChangeArrowheads="1"/>
          </p:cNvSpPr>
          <p:nvPr/>
        </p:nvSpPr>
        <p:spPr bwMode="auto">
          <a:xfrm>
            <a:off x="8817589" y="1583532"/>
            <a:ext cx="3392397" cy="5274468"/>
          </a:xfrm>
          <a:prstGeom prst="rect">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76179" tIns="38089" rIns="76179" bIns="38089" anchor="ctr"/>
          <a:lstStyle/>
          <a:p>
            <a:endParaRPr lang="en-US" dirty="0"/>
          </a:p>
        </p:txBody>
      </p:sp>
      <p:sp>
        <p:nvSpPr>
          <p:cNvPr id="24593" name="Rectangle 2"/>
          <p:cNvSpPr>
            <a:spLocks noGrp="1" noChangeArrowheads="1"/>
          </p:cNvSpPr>
          <p:nvPr>
            <p:ph type="title"/>
          </p:nvPr>
        </p:nvSpPr>
        <p:spPr>
          <a:xfrm>
            <a:off x="519112" y="228600"/>
            <a:ext cx="11149013" cy="609398"/>
          </a:xfrm>
        </p:spPr>
        <p:txBody>
          <a:bodyPr/>
          <a:lstStyle/>
          <a:p>
            <a:r>
              <a:rPr lang="en-US" dirty="0" smtClean="0"/>
              <a:t>SMB Enhancements</a:t>
            </a:r>
          </a:p>
        </p:txBody>
      </p:sp>
      <p:sp>
        <p:nvSpPr>
          <p:cNvPr id="24594" name="Rectangle 3"/>
          <p:cNvSpPr>
            <a:spLocks noGrp="1" noChangeArrowheads="1"/>
          </p:cNvSpPr>
          <p:nvPr>
            <p:ph type="body" idx="1"/>
          </p:nvPr>
        </p:nvSpPr>
        <p:spPr>
          <a:xfrm>
            <a:off x="8817589" y="1676400"/>
            <a:ext cx="3371236" cy="4604337"/>
          </a:xfrm>
        </p:spPr>
        <p:txBody>
          <a:bodyPr/>
          <a:lstStyle/>
          <a:p>
            <a:pPr marL="365760" lvl="1" indent="-274320">
              <a:spcBef>
                <a:spcPts val="1200"/>
              </a:spcBef>
            </a:pPr>
            <a:r>
              <a:rPr lang="en-US" sz="2400" dirty="0" smtClean="0"/>
              <a:t>High-availability scale out file server </a:t>
            </a:r>
          </a:p>
          <a:p>
            <a:pPr marL="365760" lvl="1" indent="-274320">
              <a:spcBef>
                <a:spcPts val="1200"/>
              </a:spcBef>
            </a:pPr>
            <a:r>
              <a:rPr lang="en-US" sz="2400" dirty="0" smtClean="0"/>
              <a:t>SQL Server and Hyper-V data store</a:t>
            </a:r>
          </a:p>
          <a:p>
            <a:pPr marL="365760" lvl="1" indent="-274320">
              <a:spcBef>
                <a:spcPts val="1200"/>
              </a:spcBef>
            </a:pPr>
            <a:r>
              <a:rPr lang="en-US" sz="2400" dirty="0" smtClean="0"/>
              <a:t>Single file system namespace </a:t>
            </a:r>
          </a:p>
          <a:p>
            <a:pPr marL="365760" lvl="1" indent="-274320">
              <a:spcBef>
                <a:spcPts val="1200"/>
              </a:spcBef>
            </a:pPr>
            <a:r>
              <a:rPr lang="en-US" sz="2400" dirty="0" smtClean="0"/>
              <a:t>Zero application downtime for both planned maintenance and unplanned failures</a:t>
            </a:r>
          </a:p>
          <a:p>
            <a:pPr marL="365760" lvl="1" indent="-274320">
              <a:spcBef>
                <a:spcPts val="1200"/>
              </a:spcBef>
            </a:pPr>
            <a:r>
              <a:rPr lang="en-US" sz="2400" dirty="0" smtClean="0"/>
              <a:t>Active/active access</a:t>
            </a:r>
          </a:p>
        </p:txBody>
      </p:sp>
      <p:cxnSp>
        <p:nvCxnSpPr>
          <p:cNvPr id="24596" name="Straight Connector 62"/>
          <p:cNvCxnSpPr>
            <a:cxnSpLocks noChangeShapeType="1"/>
          </p:cNvCxnSpPr>
          <p:nvPr/>
        </p:nvCxnSpPr>
        <p:spPr bwMode="auto">
          <a:xfrm flipH="1">
            <a:off x="5269128" y="4863042"/>
            <a:ext cx="78693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4726758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rHT4lKcFUaDPw5p9SV9l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2T16iLlQkyYEdjylQ6IK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lE_4bBQXUuW8PDbuA_k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uIEk0YyZEO4q9ss31XGk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lCXV06Sv06wLkNBMD78V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meNaQEQmk2vAn4UBygYv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rHT4lKcFUaDPw5p9SV9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rHT4lKcFUaDPw5p9SV9l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NEvnenhXk.FrEx.i2G4F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UawBbWp50ebf_yH8lYHlA"/>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NEvnenhXk.FrEx.i2G4F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NEvnenhXk.FrEx.i2G4F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o.f0qHxXUunlX4O5N1H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9bktfNyDUaNhTUt.Jdg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rLqYeFzE0mWuVrN4c5DD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31DVkXYfkmUaD7xUyuqh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tM8ZrFYVUGJkaCEDJWk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r3aVEvtw06F4rFoIbJSSQ"/>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wVUG2.jf0i7yCpZtm.ALw"/>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David Fabritius; Michael Leworthy</External_x0020_Speaker>
    <Session_x0020_Code xmlns="2295e2e7-0eeb-498e-8716-217bb2ee6ee3">WSV305</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terms/"/>
    <ds:schemaRef ds:uri="http://www.w3.org/XML/1998/namespace"/>
    <ds:schemaRef ds:uri="8b529f77-48ab-4581-b468-93f09345b8aa"/>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2295e2e7-0eeb-498e-8716-217bb2ee6ee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7</TotalTime>
  <Words>3179</Words>
  <Application>Microsoft Office PowerPoint</Application>
  <PresentationFormat>Custom</PresentationFormat>
  <Paragraphs>630</Paragraphs>
  <Slides>42</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TechEd_2012_Template_16x9</vt:lpstr>
      <vt:lpstr>White with Consolas font for code slides</vt:lpstr>
      <vt:lpstr>think-cell Slide</vt:lpstr>
      <vt:lpstr>Build an Enterprise-Level Storage Infrastructure for Small and Midsize Businesses</vt:lpstr>
      <vt:lpstr>Business challenges</vt:lpstr>
      <vt:lpstr>Technology challenges</vt:lpstr>
      <vt:lpstr>Top 10 capabilities to answer challenges</vt:lpstr>
      <vt:lpstr>SAN-like capabilities on commodity hardware</vt:lpstr>
      <vt:lpstr>Scenario</vt:lpstr>
      <vt:lpstr>Storage Spaces</vt:lpstr>
      <vt:lpstr>Storage Spaces</vt:lpstr>
      <vt:lpstr>SMB Enhancements</vt:lpstr>
      <vt:lpstr>SMB3 support for SQL Server and Hyper-V </vt:lpstr>
      <vt:lpstr>SMB Direct (RDMA)</vt:lpstr>
      <vt:lpstr>Data Deduplication</vt:lpstr>
      <vt:lpstr>Reliable storage solutions built for the cloud</vt:lpstr>
      <vt:lpstr>Scenario</vt:lpstr>
      <vt:lpstr>Storage Spaces Resiliency</vt:lpstr>
      <vt:lpstr>Resilient File System (ReFS)</vt:lpstr>
      <vt:lpstr>NTFS Online Scan and Repair (CHKDSK)</vt:lpstr>
      <vt:lpstr>Online backup</vt:lpstr>
      <vt:lpstr>Continuous storage solutions</vt:lpstr>
      <vt:lpstr>Scenario</vt:lpstr>
      <vt:lpstr>SMB Transparent Failover</vt:lpstr>
      <vt:lpstr>Cluster-Aware Updating </vt:lpstr>
      <vt:lpstr>SMB MultiChannel</vt:lpstr>
      <vt:lpstr>SMB, Clustering, &amp; Hyper-V</vt:lpstr>
      <vt:lpstr>Operational efficiency with simplified manageability</vt:lpstr>
      <vt:lpstr>Scenario</vt:lpstr>
      <vt:lpstr>Unified management of storage</vt:lpstr>
      <vt:lpstr>Management Options</vt:lpstr>
      <vt:lpstr>Storage Configuration Options</vt:lpstr>
      <vt:lpstr>All Standalone</vt:lpstr>
      <vt:lpstr>All Standalone + Storage Spaces</vt:lpstr>
      <vt:lpstr>Standalone File Server, Clustered Hyper-V</vt:lpstr>
      <vt:lpstr>Clustered File Server, Standalone Hyper-V</vt:lpstr>
      <vt:lpstr>All Clustered</vt:lpstr>
      <vt:lpstr>Cluster-in-a-box</vt:lpstr>
      <vt:lpstr>Related Content</vt:lpstr>
      <vt:lpstr>SIA, WSV, and VIR 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an Enterprise-Level Storage Infrastructure for Small and Midsize Businesses</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3</cp:revision>
  <cp:lastPrinted>2010-05-11T05:02:34Z</cp:lastPrinted>
  <dcterms:created xsi:type="dcterms:W3CDTF">2012-06-13T22:36:03Z</dcterms:created>
  <dcterms:modified xsi:type="dcterms:W3CDTF">2012-06-14T16:52:35Z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