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28" r:id="rId6"/>
    <p:sldMasterId id="2147483749" r:id="rId7"/>
  </p:sldMasterIdLst>
  <p:notesMasterIdLst>
    <p:notesMasterId r:id="rId43"/>
  </p:notesMasterIdLst>
  <p:handoutMasterIdLst>
    <p:handoutMasterId r:id="rId44"/>
  </p:handoutMasterIdLst>
  <p:sldIdLst>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353" r:id="rId4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snapToGrid="0">
      <p:cViewPr varScale="1">
        <p:scale>
          <a:sx n="108" d="100"/>
          <a:sy n="108" d="100"/>
        </p:scale>
        <p:origin x="-78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9F786-CA0C-47F2-96CD-F70235D23D6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D5F27E2-C7CE-4021-958E-397BB0242A75}">
      <dgm:prSet phldrT="[Text]" custT="1"/>
      <dgm:spPr>
        <a:noFill/>
      </dgm:spPr>
      <dgm:t>
        <a:bodyPr/>
        <a:lstStyle/>
        <a:p>
          <a:r>
            <a:rPr lang="en-US" sz="1400" dirty="0" smtClean="0"/>
            <a:t>Track utilization statistics &amp; trend of IP address space</a:t>
          </a:r>
          <a:endParaRPr lang="en-US" sz="1400" dirty="0"/>
        </a:p>
      </dgm:t>
    </dgm:pt>
    <dgm:pt modelId="{E7AE3AAB-7F1A-48E0-ACB7-6AD19AFCA780}" type="parTrans" cxnId="{93B66C07-17A8-48FD-B765-F94B9D3F1A58}">
      <dgm:prSet/>
      <dgm:spPr/>
      <dgm:t>
        <a:bodyPr/>
        <a:lstStyle/>
        <a:p>
          <a:endParaRPr lang="en-US" sz="1400"/>
        </a:p>
      </dgm:t>
    </dgm:pt>
    <dgm:pt modelId="{717D270D-6391-44C4-8532-26A67A1F6F2B}" type="sibTrans" cxnId="{93B66C07-17A8-48FD-B765-F94B9D3F1A58}">
      <dgm:prSet/>
      <dgm:spPr/>
      <dgm:t>
        <a:bodyPr/>
        <a:lstStyle/>
        <a:p>
          <a:endParaRPr lang="en-US" sz="1400"/>
        </a:p>
      </dgm:t>
    </dgm:pt>
    <dgm:pt modelId="{49168C17-38B2-4943-BF71-926DAF81EA73}">
      <dgm:prSet phldrT="[Text]" custT="1"/>
      <dgm:spPr>
        <a:noFill/>
      </dgm:spPr>
      <dgm:t>
        <a:bodyPr/>
        <a:lstStyle/>
        <a:p>
          <a:r>
            <a:rPr lang="en-US" sz="1400" dirty="0" smtClean="0"/>
            <a:t>Centralized address view across multiple SCVMMs</a:t>
          </a:r>
          <a:endParaRPr lang="en-US" sz="1400" dirty="0"/>
        </a:p>
      </dgm:t>
    </dgm:pt>
    <dgm:pt modelId="{27744045-F939-4BE3-AD4B-EB8C313B0BD6}" type="parTrans" cxnId="{160976D8-FEFE-442D-8AAD-38A5DFBE2C99}">
      <dgm:prSet/>
      <dgm:spPr/>
      <dgm:t>
        <a:bodyPr/>
        <a:lstStyle/>
        <a:p>
          <a:endParaRPr lang="en-US" sz="1400"/>
        </a:p>
      </dgm:t>
    </dgm:pt>
    <dgm:pt modelId="{B0324F49-127F-4729-94E1-E816956B3F3D}" type="sibTrans" cxnId="{160976D8-FEFE-442D-8AAD-38A5DFBE2C99}">
      <dgm:prSet/>
      <dgm:spPr/>
      <dgm:t>
        <a:bodyPr/>
        <a:lstStyle/>
        <a:p>
          <a:endParaRPr lang="en-US" sz="1400"/>
        </a:p>
      </dgm:t>
    </dgm:pt>
    <dgm:pt modelId="{7AC04BB3-EF49-4B08-8F32-E62B5917E557}">
      <dgm:prSet phldrT="[Text]" custT="1"/>
      <dgm:spPr>
        <a:noFill/>
      </dgm:spPr>
      <dgm:t>
        <a:bodyPr/>
        <a:lstStyle/>
        <a:p>
          <a:r>
            <a:rPr lang="en-US" sz="1400" dirty="0" smtClean="0"/>
            <a:t>Custom views (tenants) and utilization roll-up</a:t>
          </a:r>
          <a:endParaRPr lang="en-US" sz="1400" dirty="0"/>
        </a:p>
      </dgm:t>
    </dgm:pt>
    <dgm:pt modelId="{8FBADC44-1BB8-4D79-BAFE-C070344173E7}" type="parTrans" cxnId="{6BEBD191-AA14-4960-9378-ED3BD9203F8B}">
      <dgm:prSet/>
      <dgm:spPr/>
      <dgm:t>
        <a:bodyPr/>
        <a:lstStyle/>
        <a:p>
          <a:endParaRPr lang="en-US" sz="1400"/>
        </a:p>
      </dgm:t>
    </dgm:pt>
    <dgm:pt modelId="{A2B5B526-420D-4B79-B973-499620345B9F}" type="sibTrans" cxnId="{6BEBD191-AA14-4960-9378-ED3BD9203F8B}">
      <dgm:prSet/>
      <dgm:spPr/>
      <dgm:t>
        <a:bodyPr/>
        <a:lstStyle/>
        <a:p>
          <a:endParaRPr lang="en-US" sz="1400"/>
        </a:p>
      </dgm:t>
    </dgm:pt>
    <dgm:pt modelId="{FDDDBF79-A3CF-4B3E-9C67-769BFD23343F}">
      <dgm:prSet phldrT="[Text]" custT="1"/>
      <dgm:spPr>
        <a:noFill/>
      </dgm:spPr>
      <dgm:t>
        <a:bodyPr/>
        <a:lstStyle/>
        <a:p>
          <a:r>
            <a:rPr lang="en-US" sz="1400" dirty="0" smtClean="0"/>
            <a:t>VM addresses inventory &amp; lifetime management</a:t>
          </a:r>
          <a:endParaRPr lang="en-US" sz="1400" dirty="0"/>
        </a:p>
      </dgm:t>
    </dgm:pt>
    <dgm:pt modelId="{5C6290D7-8CF2-4D13-A202-71282D339DFE}" type="parTrans" cxnId="{B20B2D4B-4ECB-43EC-9728-0FE241C31D0A}">
      <dgm:prSet/>
      <dgm:spPr/>
      <dgm:t>
        <a:bodyPr/>
        <a:lstStyle/>
        <a:p>
          <a:endParaRPr lang="en-US" sz="1400"/>
        </a:p>
      </dgm:t>
    </dgm:pt>
    <dgm:pt modelId="{57E77B28-6276-4D41-9560-6336849A5582}" type="sibTrans" cxnId="{B20B2D4B-4ECB-43EC-9728-0FE241C31D0A}">
      <dgm:prSet/>
      <dgm:spPr/>
      <dgm:t>
        <a:bodyPr/>
        <a:lstStyle/>
        <a:p>
          <a:endParaRPr lang="en-US" sz="1400"/>
        </a:p>
      </dgm:t>
    </dgm:pt>
    <dgm:pt modelId="{E972F544-2AF6-446C-B508-7F910F882C19}">
      <dgm:prSet phldrT="[Text]" custT="1"/>
      <dgm:spPr>
        <a:noFill/>
      </dgm:spPr>
      <dgm:t>
        <a:bodyPr/>
        <a:lstStyle/>
        <a:p>
          <a:r>
            <a:rPr lang="en-US" sz="1400" dirty="0" smtClean="0"/>
            <a:t>Detect &amp; alert conflicts/overlaps of address space</a:t>
          </a:r>
          <a:endParaRPr lang="en-US" sz="1400" dirty="0"/>
        </a:p>
      </dgm:t>
    </dgm:pt>
    <dgm:pt modelId="{25747D44-0D0C-4DD2-BFC3-C603851CE2C1}" type="parTrans" cxnId="{5D77C7D5-C412-4A1A-96B2-4856C287942F}">
      <dgm:prSet/>
      <dgm:spPr/>
      <dgm:t>
        <a:bodyPr/>
        <a:lstStyle/>
        <a:p>
          <a:endParaRPr lang="en-US" sz="1400"/>
        </a:p>
      </dgm:t>
    </dgm:pt>
    <dgm:pt modelId="{6BA47BC9-0F9A-47E5-BC36-047BC0838CDC}" type="sibTrans" cxnId="{5D77C7D5-C412-4A1A-96B2-4856C287942F}">
      <dgm:prSet/>
      <dgm:spPr/>
      <dgm:t>
        <a:bodyPr/>
        <a:lstStyle/>
        <a:p>
          <a:endParaRPr lang="en-US" sz="1400"/>
        </a:p>
      </dgm:t>
    </dgm:pt>
    <dgm:pt modelId="{34708676-5BF2-402A-B3E4-0DC416DF99AE}">
      <dgm:prSet phldrT="[Text]" custT="1"/>
      <dgm:spPr>
        <a:noFill/>
      </dgm:spPr>
      <dgm:t>
        <a:bodyPr/>
        <a:lstStyle/>
        <a:p>
          <a:r>
            <a:rPr lang="en-US" sz="1400" dirty="0" smtClean="0"/>
            <a:t>DNS / DHCP synchronization – Bulk operations</a:t>
          </a:r>
          <a:endParaRPr lang="en-US" sz="1400" dirty="0"/>
        </a:p>
      </dgm:t>
    </dgm:pt>
    <dgm:pt modelId="{ED2F9EB4-69C4-464A-96B1-5EE132BB8953}" type="parTrans" cxnId="{CD46C71D-7B22-4B32-85AF-5386A83F1C4E}">
      <dgm:prSet/>
      <dgm:spPr/>
      <dgm:t>
        <a:bodyPr/>
        <a:lstStyle/>
        <a:p>
          <a:endParaRPr lang="en-US" sz="1400"/>
        </a:p>
      </dgm:t>
    </dgm:pt>
    <dgm:pt modelId="{E5D2D888-BD27-44C7-B7D3-7699FDFD5D0C}" type="sibTrans" cxnId="{CD46C71D-7B22-4B32-85AF-5386A83F1C4E}">
      <dgm:prSet/>
      <dgm:spPr/>
      <dgm:t>
        <a:bodyPr/>
        <a:lstStyle/>
        <a:p>
          <a:endParaRPr lang="en-US" sz="1400"/>
        </a:p>
      </dgm:t>
    </dgm:pt>
    <dgm:pt modelId="{4AFFF72B-7938-48ED-B217-F996316BF04E}" type="pres">
      <dgm:prSet presAssocID="{7F19F786-CA0C-47F2-96CD-F70235D23D61}" presName="Name0" presStyleCnt="0">
        <dgm:presLayoutVars>
          <dgm:chMax val="7"/>
          <dgm:chPref val="7"/>
          <dgm:dir/>
        </dgm:presLayoutVars>
      </dgm:prSet>
      <dgm:spPr/>
      <dgm:t>
        <a:bodyPr/>
        <a:lstStyle/>
        <a:p>
          <a:endParaRPr lang="en-US"/>
        </a:p>
      </dgm:t>
    </dgm:pt>
    <dgm:pt modelId="{F7CAACD5-8944-499D-BB47-F1085BD01909}" type="pres">
      <dgm:prSet presAssocID="{7F19F786-CA0C-47F2-96CD-F70235D23D61}" presName="Name1" presStyleCnt="0"/>
      <dgm:spPr/>
    </dgm:pt>
    <dgm:pt modelId="{B8D85143-C127-48A0-B7FB-4A0DCD5BBDA7}" type="pres">
      <dgm:prSet presAssocID="{7F19F786-CA0C-47F2-96CD-F70235D23D61}" presName="cycle" presStyleCnt="0"/>
      <dgm:spPr/>
    </dgm:pt>
    <dgm:pt modelId="{D5B1BAA8-A24A-47E3-A214-11B4D9AD56D0}" type="pres">
      <dgm:prSet presAssocID="{7F19F786-CA0C-47F2-96CD-F70235D23D61}" presName="srcNode" presStyleLbl="node1" presStyleIdx="0" presStyleCnt="6"/>
      <dgm:spPr/>
    </dgm:pt>
    <dgm:pt modelId="{0D54A26B-39DA-4A91-A890-65D7C87B8772}" type="pres">
      <dgm:prSet presAssocID="{7F19F786-CA0C-47F2-96CD-F70235D23D61}" presName="conn" presStyleLbl="parChTrans1D2" presStyleIdx="0" presStyleCnt="1"/>
      <dgm:spPr/>
      <dgm:t>
        <a:bodyPr/>
        <a:lstStyle/>
        <a:p>
          <a:endParaRPr lang="en-US"/>
        </a:p>
      </dgm:t>
    </dgm:pt>
    <dgm:pt modelId="{39D7A9F3-70B2-41B4-909A-716855449A48}" type="pres">
      <dgm:prSet presAssocID="{7F19F786-CA0C-47F2-96CD-F70235D23D61}" presName="extraNode" presStyleLbl="node1" presStyleIdx="0" presStyleCnt="6"/>
      <dgm:spPr/>
    </dgm:pt>
    <dgm:pt modelId="{B05518C1-C272-4F82-81B8-0C1E210DBD85}" type="pres">
      <dgm:prSet presAssocID="{7F19F786-CA0C-47F2-96CD-F70235D23D61}" presName="dstNode" presStyleLbl="node1" presStyleIdx="0" presStyleCnt="6"/>
      <dgm:spPr/>
    </dgm:pt>
    <dgm:pt modelId="{C4C27E7F-F7D3-4414-BF84-E2E1413D4CDC}" type="pres">
      <dgm:prSet presAssocID="{AD5F27E2-C7CE-4021-958E-397BB0242A75}" presName="text_1" presStyleLbl="node1" presStyleIdx="0" presStyleCnt="6">
        <dgm:presLayoutVars>
          <dgm:bulletEnabled val="1"/>
        </dgm:presLayoutVars>
      </dgm:prSet>
      <dgm:spPr/>
      <dgm:t>
        <a:bodyPr/>
        <a:lstStyle/>
        <a:p>
          <a:endParaRPr lang="en-US"/>
        </a:p>
      </dgm:t>
    </dgm:pt>
    <dgm:pt modelId="{162CFE9A-D6C5-4091-9B2C-79A62B67365B}" type="pres">
      <dgm:prSet presAssocID="{AD5F27E2-C7CE-4021-958E-397BB0242A75}" presName="accent_1" presStyleCnt="0"/>
      <dgm:spPr/>
    </dgm:pt>
    <dgm:pt modelId="{F486CF0F-CDFA-4009-86FA-04599F35E1B4}" type="pres">
      <dgm:prSet presAssocID="{AD5F27E2-C7CE-4021-958E-397BB0242A75}" presName="accentRepeatNode" presStyleLbl="solidFgAcc1" presStyleIdx="0" presStyleCnt="6"/>
      <dgm:spPr/>
    </dgm:pt>
    <dgm:pt modelId="{1312791D-01D2-450C-9EC0-0AC892C744DF}" type="pres">
      <dgm:prSet presAssocID="{49168C17-38B2-4943-BF71-926DAF81EA73}" presName="text_2" presStyleLbl="node1" presStyleIdx="1" presStyleCnt="6">
        <dgm:presLayoutVars>
          <dgm:bulletEnabled val="1"/>
        </dgm:presLayoutVars>
      </dgm:prSet>
      <dgm:spPr/>
      <dgm:t>
        <a:bodyPr/>
        <a:lstStyle/>
        <a:p>
          <a:endParaRPr lang="en-US"/>
        </a:p>
      </dgm:t>
    </dgm:pt>
    <dgm:pt modelId="{283FD529-E669-432C-999A-6713F01947F4}" type="pres">
      <dgm:prSet presAssocID="{49168C17-38B2-4943-BF71-926DAF81EA73}" presName="accent_2" presStyleCnt="0"/>
      <dgm:spPr/>
    </dgm:pt>
    <dgm:pt modelId="{AD92CDBD-5E8D-46A7-9E05-9DF7D445493F}" type="pres">
      <dgm:prSet presAssocID="{49168C17-38B2-4943-BF71-926DAF81EA73}" presName="accentRepeatNode" presStyleLbl="solidFgAcc1" presStyleIdx="1" presStyleCnt="6"/>
      <dgm:spPr/>
    </dgm:pt>
    <dgm:pt modelId="{B3542649-8ADC-45EA-A690-25C58D22AD00}" type="pres">
      <dgm:prSet presAssocID="{7AC04BB3-EF49-4B08-8F32-E62B5917E557}" presName="text_3" presStyleLbl="node1" presStyleIdx="2" presStyleCnt="6">
        <dgm:presLayoutVars>
          <dgm:bulletEnabled val="1"/>
        </dgm:presLayoutVars>
      </dgm:prSet>
      <dgm:spPr/>
      <dgm:t>
        <a:bodyPr/>
        <a:lstStyle/>
        <a:p>
          <a:endParaRPr lang="en-US"/>
        </a:p>
      </dgm:t>
    </dgm:pt>
    <dgm:pt modelId="{2019FFA9-E05C-44BB-87CE-9EB0D5537FB4}" type="pres">
      <dgm:prSet presAssocID="{7AC04BB3-EF49-4B08-8F32-E62B5917E557}" presName="accent_3" presStyleCnt="0"/>
      <dgm:spPr/>
    </dgm:pt>
    <dgm:pt modelId="{866DCDD0-34B7-4FD8-8416-774DEE02CC76}" type="pres">
      <dgm:prSet presAssocID="{7AC04BB3-EF49-4B08-8F32-E62B5917E557}" presName="accentRepeatNode" presStyleLbl="solidFgAcc1" presStyleIdx="2" presStyleCnt="6"/>
      <dgm:spPr/>
    </dgm:pt>
    <dgm:pt modelId="{FE1B77B4-E188-4E55-AB0E-86086DCC0C1F}" type="pres">
      <dgm:prSet presAssocID="{FDDDBF79-A3CF-4B3E-9C67-769BFD23343F}" presName="text_4" presStyleLbl="node1" presStyleIdx="3" presStyleCnt="6">
        <dgm:presLayoutVars>
          <dgm:bulletEnabled val="1"/>
        </dgm:presLayoutVars>
      </dgm:prSet>
      <dgm:spPr/>
      <dgm:t>
        <a:bodyPr/>
        <a:lstStyle/>
        <a:p>
          <a:endParaRPr lang="en-US"/>
        </a:p>
      </dgm:t>
    </dgm:pt>
    <dgm:pt modelId="{6C6C0DBF-19CD-443C-A1BF-05EBA5DC475C}" type="pres">
      <dgm:prSet presAssocID="{FDDDBF79-A3CF-4B3E-9C67-769BFD23343F}" presName="accent_4" presStyleCnt="0"/>
      <dgm:spPr/>
    </dgm:pt>
    <dgm:pt modelId="{168E8C9B-74DC-4073-B721-7A2BFC2ACF6A}" type="pres">
      <dgm:prSet presAssocID="{FDDDBF79-A3CF-4B3E-9C67-769BFD23343F}" presName="accentRepeatNode" presStyleLbl="solidFgAcc1" presStyleIdx="3" presStyleCnt="6"/>
      <dgm:spPr/>
    </dgm:pt>
    <dgm:pt modelId="{4FA4FCF6-452E-4E8F-9C2D-FB9F6D2EE0BF}" type="pres">
      <dgm:prSet presAssocID="{E972F544-2AF6-446C-B508-7F910F882C19}" presName="text_5" presStyleLbl="node1" presStyleIdx="4" presStyleCnt="6">
        <dgm:presLayoutVars>
          <dgm:bulletEnabled val="1"/>
        </dgm:presLayoutVars>
      </dgm:prSet>
      <dgm:spPr/>
      <dgm:t>
        <a:bodyPr/>
        <a:lstStyle/>
        <a:p>
          <a:endParaRPr lang="en-US"/>
        </a:p>
      </dgm:t>
    </dgm:pt>
    <dgm:pt modelId="{3034B814-620E-4DFC-B287-87E977ED9E57}" type="pres">
      <dgm:prSet presAssocID="{E972F544-2AF6-446C-B508-7F910F882C19}" presName="accent_5" presStyleCnt="0"/>
      <dgm:spPr/>
    </dgm:pt>
    <dgm:pt modelId="{2F73B948-1BD1-49AC-B3B5-068E49A0AEB4}" type="pres">
      <dgm:prSet presAssocID="{E972F544-2AF6-446C-B508-7F910F882C19}" presName="accentRepeatNode" presStyleLbl="solidFgAcc1" presStyleIdx="4" presStyleCnt="6"/>
      <dgm:spPr/>
    </dgm:pt>
    <dgm:pt modelId="{190096F5-7AFD-4087-8AFD-43CDAB055D59}" type="pres">
      <dgm:prSet presAssocID="{34708676-5BF2-402A-B3E4-0DC416DF99AE}" presName="text_6" presStyleLbl="node1" presStyleIdx="5" presStyleCnt="6">
        <dgm:presLayoutVars>
          <dgm:bulletEnabled val="1"/>
        </dgm:presLayoutVars>
      </dgm:prSet>
      <dgm:spPr/>
      <dgm:t>
        <a:bodyPr/>
        <a:lstStyle/>
        <a:p>
          <a:endParaRPr lang="en-US"/>
        </a:p>
      </dgm:t>
    </dgm:pt>
    <dgm:pt modelId="{50000F67-2098-4A36-876A-826F128ABFC7}" type="pres">
      <dgm:prSet presAssocID="{34708676-5BF2-402A-B3E4-0DC416DF99AE}" presName="accent_6" presStyleCnt="0"/>
      <dgm:spPr/>
    </dgm:pt>
    <dgm:pt modelId="{214A24B2-BCA5-4080-8C8B-C5FCBAE2601E}" type="pres">
      <dgm:prSet presAssocID="{34708676-5BF2-402A-B3E4-0DC416DF99AE}" presName="accentRepeatNode" presStyleLbl="solidFgAcc1" presStyleIdx="5" presStyleCnt="6"/>
      <dgm:spPr/>
    </dgm:pt>
  </dgm:ptLst>
  <dgm:cxnLst>
    <dgm:cxn modelId="{4C7F1360-EAD4-4D54-B874-D23B2A3A53B0}" type="presOf" srcId="{AD5F27E2-C7CE-4021-958E-397BB0242A75}" destId="{C4C27E7F-F7D3-4414-BF84-E2E1413D4CDC}" srcOrd="0" destOrd="0" presId="urn:microsoft.com/office/officeart/2008/layout/VerticalCurvedList"/>
    <dgm:cxn modelId="{160976D8-FEFE-442D-8AAD-38A5DFBE2C99}" srcId="{7F19F786-CA0C-47F2-96CD-F70235D23D61}" destId="{49168C17-38B2-4943-BF71-926DAF81EA73}" srcOrd="1" destOrd="0" parTransId="{27744045-F939-4BE3-AD4B-EB8C313B0BD6}" sibTransId="{B0324F49-127F-4729-94E1-E816956B3F3D}"/>
    <dgm:cxn modelId="{5D77C7D5-C412-4A1A-96B2-4856C287942F}" srcId="{7F19F786-CA0C-47F2-96CD-F70235D23D61}" destId="{E972F544-2AF6-446C-B508-7F910F882C19}" srcOrd="4" destOrd="0" parTransId="{25747D44-0D0C-4DD2-BFC3-C603851CE2C1}" sibTransId="{6BA47BC9-0F9A-47E5-BC36-047BC0838CDC}"/>
    <dgm:cxn modelId="{B20B2D4B-4ECB-43EC-9728-0FE241C31D0A}" srcId="{7F19F786-CA0C-47F2-96CD-F70235D23D61}" destId="{FDDDBF79-A3CF-4B3E-9C67-769BFD23343F}" srcOrd="3" destOrd="0" parTransId="{5C6290D7-8CF2-4D13-A202-71282D339DFE}" sibTransId="{57E77B28-6276-4D41-9560-6336849A5582}"/>
    <dgm:cxn modelId="{6BEBD191-AA14-4960-9378-ED3BD9203F8B}" srcId="{7F19F786-CA0C-47F2-96CD-F70235D23D61}" destId="{7AC04BB3-EF49-4B08-8F32-E62B5917E557}" srcOrd="2" destOrd="0" parTransId="{8FBADC44-1BB8-4D79-BAFE-C070344173E7}" sibTransId="{A2B5B526-420D-4B79-B973-499620345B9F}"/>
    <dgm:cxn modelId="{FAFF52E0-E0F3-4AC8-AC17-FBABE21379BF}" type="presOf" srcId="{E972F544-2AF6-446C-B508-7F910F882C19}" destId="{4FA4FCF6-452E-4E8F-9C2D-FB9F6D2EE0BF}" srcOrd="0" destOrd="0" presId="urn:microsoft.com/office/officeart/2008/layout/VerticalCurvedList"/>
    <dgm:cxn modelId="{BA3250BB-DB9F-4638-A0FD-649350FDA402}" type="presOf" srcId="{FDDDBF79-A3CF-4B3E-9C67-769BFD23343F}" destId="{FE1B77B4-E188-4E55-AB0E-86086DCC0C1F}" srcOrd="0" destOrd="0" presId="urn:microsoft.com/office/officeart/2008/layout/VerticalCurvedList"/>
    <dgm:cxn modelId="{93B66C07-17A8-48FD-B765-F94B9D3F1A58}" srcId="{7F19F786-CA0C-47F2-96CD-F70235D23D61}" destId="{AD5F27E2-C7CE-4021-958E-397BB0242A75}" srcOrd="0" destOrd="0" parTransId="{E7AE3AAB-7F1A-48E0-ACB7-6AD19AFCA780}" sibTransId="{717D270D-6391-44C4-8532-26A67A1F6F2B}"/>
    <dgm:cxn modelId="{E0839258-9A13-462F-81F4-A0693FAD6427}" type="presOf" srcId="{34708676-5BF2-402A-B3E4-0DC416DF99AE}" destId="{190096F5-7AFD-4087-8AFD-43CDAB055D59}" srcOrd="0" destOrd="0" presId="urn:microsoft.com/office/officeart/2008/layout/VerticalCurvedList"/>
    <dgm:cxn modelId="{658F9BEB-513B-4B30-9679-A1D3FC4D6419}" type="presOf" srcId="{7AC04BB3-EF49-4B08-8F32-E62B5917E557}" destId="{B3542649-8ADC-45EA-A690-25C58D22AD00}" srcOrd="0" destOrd="0" presId="urn:microsoft.com/office/officeart/2008/layout/VerticalCurvedList"/>
    <dgm:cxn modelId="{CD46C71D-7B22-4B32-85AF-5386A83F1C4E}" srcId="{7F19F786-CA0C-47F2-96CD-F70235D23D61}" destId="{34708676-5BF2-402A-B3E4-0DC416DF99AE}" srcOrd="5" destOrd="0" parTransId="{ED2F9EB4-69C4-464A-96B1-5EE132BB8953}" sibTransId="{E5D2D888-BD27-44C7-B7D3-7699FDFD5D0C}"/>
    <dgm:cxn modelId="{1ED4AA18-56E8-407A-9037-728554F19DD1}" type="presOf" srcId="{7F19F786-CA0C-47F2-96CD-F70235D23D61}" destId="{4AFFF72B-7938-48ED-B217-F996316BF04E}" srcOrd="0" destOrd="0" presId="urn:microsoft.com/office/officeart/2008/layout/VerticalCurvedList"/>
    <dgm:cxn modelId="{12FE9E01-BC60-4A31-8413-6C25A52E361E}" type="presOf" srcId="{49168C17-38B2-4943-BF71-926DAF81EA73}" destId="{1312791D-01D2-450C-9EC0-0AC892C744DF}" srcOrd="0" destOrd="0" presId="urn:microsoft.com/office/officeart/2008/layout/VerticalCurvedList"/>
    <dgm:cxn modelId="{3FD02833-204F-4A3E-BA54-F7F26BCB8DD9}" type="presOf" srcId="{717D270D-6391-44C4-8532-26A67A1F6F2B}" destId="{0D54A26B-39DA-4A91-A890-65D7C87B8772}" srcOrd="0" destOrd="0" presId="urn:microsoft.com/office/officeart/2008/layout/VerticalCurvedList"/>
    <dgm:cxn modelId="{C70E9328-844B-4C33-B53B-AF0B0F1C7931}" type="presParOf" srcId="{4AFFF72B-7938-48ED-B217-F996316BF04E}" destId="{F7CAACD5-8944-499D-BB47-F1085BD01909}" srcOrd="0" destOrd="0" presId="urn:microsoft.com/office/officeart/2008/layout/VerticalCurvedList"/>
    <dgm:cxn modelId="{81CD95C4-361D-490E-B992-45B16CC28285}" type="presParOf" srcId="{F7CAACD5-8944-499D-BB47-F1085BD01909}" destId="{B8D85143-C127-48A0-B7FB-4A0DCD5BBDA7}" srcOrd="0" destOrd="0" presId="urn:microsoft.com/office/officeart/2008/layout/VerticalCurvedList"/>
    <dgm:cxn modelId="{15535FB4-2574-4D65-9200-BF2DD8FC254B}" type="presParOf" srcId="{B8D85143-C127-48A0-B7FB-4A0DCD5BBDA7}" destId="{D5B1BAA8-A24A-47E3-A214-11B4D9AD56D0}" srcOrd="0" destOrd="0" presId="urn:microsoft.com/office/officeart/2008/layout/VerticalCurvedList"/>
    <dgm:cxn modelId="{E788D992-FE73-40CB-8867-28CEBB566D60}" type="presParOf" srcId="{B8D85143-C127-48A0-B7FB-4A0DCD5BBDA7}" destId="{0D54A26B-39DA-4A91-A890-65D7C87B8772}" srcOrd="1" destOrd="0" presId="urn:microsoft.com/office/officeart/2008/layout/VerticalCurvedList"/>
    <dgm:cxn modelId="{15EDD06B-F7B5-4E19-9D0D-6C7D916CD098}" type="presParOf" srcId="{B8D85143-C127-48A0-B7FB-4A0DCD5BBDA7}" destId="{39D7A9F3-70B2-41B4-909A-716855449A48}" srcOrd="2" destOrd="0" presId="urn:microsoft.com/office/officeart/2008/layout/VerticalCurvedList"/>
    <dgm:cxn modelId="{458274AD-E5DF-40AF-8BAF-D66C4FDD678F}" type="presParOf" srcId="{B8D85143-C127-48A0-B7FB-4A0DCD5BBDA7}" destId="{B05518C1-C272-4F82-81B8-0C1E210DBD85}" srcOrd="3" destOrd="0" presId="urn:microsoft.com/office/officeart/2008/layout/VerticalCurvedList"/>
    <dgm:cxn modelId="{D96ACE04-8D74-41A9-B577-BE78C5553515}" type="presParOf" srcId="{F7CAACD5-8944-499D-BB47-F1085BD01909}" destId="{C4C27E7F-F7D3-4414-BF84-E2E1413D4CDC}" srcOrd="1" destOrd="0" presId="urn:microsoft.com/office/officeart/2008/layout/VerticalCurvedList"/>
    <dgm:cxn modelId="{D0E7BC3D-229C-4B32-9A3C-20D1ACC2183C}" type="presParOf" srcId="{F7CAACD5-8944-499D-BB47-F1085BD01909}" destId="{162CFE9A-D6C5-4091-9B2C-79A62B67365B}" srcOrd="2" destOrd="0" presId="urn:microsoft.com/office/officeart/2008/layout/VerticalCurvedList"/>
    <dgm:cxn modelId="{0F789C39-40B0-41DB-A5FA-D6A1256B91E1}" type="presParOf" srcId="{162CFE9A-D6C5-4091-9B2C-79A62B67365B}" destId="{F486CF0F-CDFA-4009-86FA-04599F35E1B4}" srcOrd="0" destOrd="0" presId="urn:microsoft.com/office/officeart/2008/layout/VerticalCurvedList"/>
    <dgm:cxn modelId="{84714E03-F588-496B-AB40-79B8973D67D6}" type="presParOf" srcId="{F7CAACD5-8944-499D-BB47-F1085BD01909}" destId="{1312791D-01D2-450C-9EC0-0AC892C744DF}" srcOrd="3" destOrd="0" presId="urn:microsoft.com/office/officeart/2008/layout/VerticalCurvedList"/>
    <dgm:cxn modelId="{BB487BE8-0702-4167-AD2A-3FEA4E19BE13}" type="presParOf" srcId="{F7CAACD5-8944-499D-BB47-F1085BD01909}" destId="{283FD529-E669-432C-999A-6713F01947F4}" srcOrd="4" destOrd="0" presId="urn:microsoft.com/office/officeart/2008/layout/VerticalCurvedList"/>
    <dgm:cxn modelId="{C453367D-A07C-4430-AEF6-7FA5DC194A61}" type="presParOf" srcId="{283FD529-E669-432C-999A-6713F01947F4}" destId="{AD92CDBD-5E8D-46A7-9E05-9DF7D445493F}" srcOrd="0" destOrd="0" presId="urn:microsoft.com/office/officeart/2008/layout/VerticalCurvedList"/>
    <dgm:cxn modelId="{8E66EC34-3CF8-4BD8-89BE-8FC2F73F6EF3}" type="presParOf" srcId="{F7CAACD5-8944-499D-BB47-F1085BD01909}" destId="{B3542649-8ADC-45EA-A690-25C58D22AD00}" srcOrd="5" destOrd="0" presId="urn:microsoft.com/office/officeart/2008/layout/VerticalCurvedList"/>
    <dgm:cxn modelId="{E9DD8FD8-6DB2-4E80-BD23-731E65C7DAF0}" type="presParOf" srcId="{F7CAACD5-8944-499D-BB47-F1085BD01909}" destId="{2019FFA9-E05C-44BB-87CE-9EB0D5537FB4}" srcOrd="6" destOrd="0" presId="urn:microsoft.com/office/officeart/2008/layout/VerticalCurvedList"/>
    <dgm:cxn modelId="{56737DA8-5F6A-41B7-BA50-79342A846CC7}" type="presParOf" srcId="{2019FFA9-E05C-44BB-87CE-9EB0D5537FB4}" destId="{866DCDD0-34B7-4FD8-8416-774DEE02CC76}" srcOrd="0" destOrd="0" presId="urn:microsoft.com/office/officeart/2008/layout/VerticalCurvedList"/>
    <dgm:cxn modelId="{E24A343D-9C36-40AD-916D-3C879C752DCB}" type="presParOf" srcId="{F7CAACD5-8944-499D-BB47-F1085BD01909}" destId="{FE1B77B4-E188-4E55-AB0E-86086DCC0C1F}" srcOrd="7" destOrd="0" presId="urn:microsoft.com/office/officeart/2008/layout/VerticalCurvedList"/>
    <dgm:cxn modelId="{9CC78CB9-F4CC-4B64-A4F5-608C2E3E3C47}" type="presParOf" srcId="{F7CAACD5-8944-499D-BB47-F1085BD01909}" destId="{6C6C0DBF-19CD-443C-A1BF-05EBA5DC475C}" srcOrd="8" destOrd="0" presId="urn:microsoft.com/office/officeart/2008/layout/VerticalCurvedList"/>
    <dgm:cxn modelId="{824F69B1-20E5-4015-AC1F-A0C3744BE240}" type="presParOf" srcId="{6C6C0DBF-19CD-443C-A1BF-05EBA5DC475C}" destId="{168E8C9B-74DC-4073-B721-7A2BFC2ACF6A}" srcOrd="0" destOrd="0" presId="urn:microsoft.com/office/officeart/2008/layout/VerticalCurvedList"/>
    <dgm:cxn modelId="{A594CAC1-AD4A-43ED-9E8C-9FF218174A95}" type="presParOf" srcId="{F7CAACD5-8944-499D-BB47-F1085BD01909}" destId="{4FA4FCF6-452E-4E8F-9C2D-FB9F6D2EE0BF}" srcOrd="9" destOrd="0" presId="urn:microsoft.com/office/officeart/2008/layout/VerticalCurvedList"/>
    <dgm:cxn modelId="{4C18E016-6DFC-4EF1-96A4-532F9CCF817C}" type="presParOf" srcId="{F7CAACD5-8944-499D-BB47-F1085BD01909}" destId="{3034B814-620E-4DFC-B287-87E977ED9E57}" srcOrd="10" destOrd="0" presId="urn:microsoft.com/office/officeart/2008/layout/VerticalCurvedList"/>
    <dgm:cxn modelId="{79A94288-9BA2-4D0D-A956-902D8DE27C76}" type="presParOf" srcId="{3034B814-620E-4DFC-B287-87E977ED9E57}" destId="{2F73B948-1BD1-49AC-B3B5-068E49A0AEB4}" srcOrd="0" destOrd="0" presId="urn:microsoft.com/office/officeart/2008/layout/VerticalCurvedList"/>
    <dgm:cxn modelId="{96D241BC-11E4-47D5-AE34-CA186023FC0B}" type="presParOf" srcId="{F7CAACD5-8944-499D-BB47-F1085BD01909}" destId="{190096F5-7AFD-4087-8AFD-43CDAB055D59}" srcOrd="11" destOrd="0" presId="urn:microsoft.com/office/officeart/2008/layout/VerticalCurvedList"/>
    <dgm:cxn modelId="{0B355106-18C2-4CC1-9466-B2E03F3C1FEB}" type="presParOf" srcId="{F7CAACD5-8944-499D-BB47-F1085BD01909}" destId="{50000F67-2098-4A36-876A-826F128ABFC7}" srcOrd="12" destOrd="0" presId="urn:microsoft.com/office/officeart/2008/layout/VerticalCurvedList"/>
    <dgm:cxn modelId="{4BBB3575-A476-4D35-AA4B-EF267A8F7DF8}" type="presParOf" srcId="{50000F67-2098-4A36-876A-826F128ABFC7}" destId="{214A24B2-BCA5-4080-8C8B-C5FCBAE2601E}"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4A26B-39DA-4A91-A890-65D7C87B8772}">
      <dsp:nvSpPr>
        <dsp:cNvPr id="0" name=""/>
        <dsp:cNvSpPr/>
      </dsp:nvSpPr>
      <dsp:spPr>
        <a:xfrm>
          <a:off x="-5155642" y="-789741"/>
          <a:ext cx="6139608" cy="6139608"/>
        </a:xfrm>
        <a:prstGeom prst="blockArc">
          <a:avLst>
            <a:gd name="adj1" fmla="val 18900000"/>
            <a:gd name="adj2" fmla="val 2700000"/>
            <a:gd name="adj3" fmla="val 35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C27E7F-F7D3-4414-BF84-E2E1413D4CDC}">
      <dsp:nvSpPr>
        <dsp:cNvPr id="0" name=""/>
        <dsp:cNvSpPr/>
      </dsp:nvSpPr>
      <dsp:spPr>
        <a:xfrm>
          <a:off x="366997" y="240136"/>
          <a:ext cx="4859241" cy="480089"/>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71"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Track utilization statistics &amp; trend of IP address space</a:t>
          </a:r>
          <a:endParaRPr lang="en-US" sz="1400" kern="1200" dirty="0"/>
        </a:p>
      </dsp:txBody>
      <dsp:txXfrm>
        <a:off x="366997" y="240136"/>
        <a:ext cx="4859241" cy="480089"/>
      </dsp:txXfrm>
    </dsp:sp>
    <dsp:sp modelId="{F486CF0F-CDFA-4009-86FA-04599F35E1B4}">
      <dsp:nvSpPr>
        <dsp:cNvPr id="0" name=""/>
        <dsp:cNvSpPr/>
      </dsp:nvSpPr>
      <dsp:spPr>
        <a:xfrm>
          <a:off x="66941" y="180124"/>
          <a:ext cx="600112" cy="60011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12791D-01D2-450C-9EC0-0AC892C744DF}">
      <dsp:nvSpPr>
        <dsp:cNvPr id="0" name=""/>
        <dsp:cNvSpPr/>
      </dsp:nvSpPr>
      <dsp:spPr>
        <a:xfrm>
          <a:off x="761904" y="960179"/>
          <a:ext cx="4464334" cy="480089"/>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71"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Centralized address view across multiple SCVMMs</a:t>
          </a:r>
          <a:endParaRPr lang="en-US" sz="1400" kern="1200" dirty="0"/>
        </a:p>
      </dsp:txBody>
      <dsp:txXfrm>
        <a:off x="761904" y="960179"/>
        <a:ext cx="4464334" cy="480089"/>
      </dsp:txXfrm>
    </dsp:sp>
    <dsp:sp modelId="{AD92CDBD-5E8D-46A7-9E05-9DF7D445493F}">
      <dsp:nvSpPr>
        <dsp:cNvPr id="0" name=""/>
        <dsp:cNvSpPr/>
      </dsp:nvSpPr>
      <dsp:spPr>
        <a:xfrm>
          <a:off x="461848" y="900168"/>
          <a:ext cx="600112" cy="60011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542649-8ADC-45EA-A690-25C58D22AD00}">
      <dsp:nvSpPr>
        <dsp:cNvPr id="0" name=""/>
        <dsp:cNvSpPr/>
      </dsp:nvSpPr>
      <dsp:spPr>
        <a:xfrm>
          <a:off x="942485" y="1680223"/>
          <a:ext cx="4283753" cy="480089"/>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71"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Custom views (tenants) and utilization roll-up</a:t>
          </a:r>
          <a:endParaRPr lang="en-US" sz="1400" kern="1200" dirty="0"/>
        </a:p>
      </dsp:txBody>
      <dsp:txXfrm>
        <a:off x="942485" y="1680223"/>
        <a:ext cx="4283753" cy="480089"/>
      </dsp:txXfrm>
    </dsp:sp>
    <dsp:sp modelId="{866DCDD0-34B7-4FD8-8416-774DEE02CC76}">
      <dsp:nvSpPr>
        <dsp:cNvPr id="0" name=""/>
        <dsp:cNvSpPr/>
      </dsp:nvSpPr>
      <dsp:spPr>
        <a:xfrm>
          <a:off x="642429" y="1620212"/>
          <a:ext cx="600112" cy="60011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1B77B4-E188-4E55-AB0E-86086DCC0C1F}">
      <dsp:nvSpPr>
        <dsp:cNvPr id="0" name=""/>
        <dsp:cNvSpPr/>
      </dsp:nvSpPr>
      <dsp:spPr>
        <a:xfrm>
          <a:off x="942485" y="2399811"/>
          <a:ext cx="4283753" cy="480089"/>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71"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VM addresses inventory &amp; lifetime management</a:t>
          </a:r>
          <a:endParaRPr lang="en-US" sz="1400" kern="1200" dirty="0"/>
        </a:p>
      </dsp:txBody>
      <dsp:txXfrm>
        <a:off x="942485" y="2399811"/>
        <a:ext cx="4283753" cy="480089"/>
      </dsp:txXfrm>
    </dsp:sp>
    <dsp:sp modelId="{168E8C9B-74DC-4073-B721-7A2BFC2ACF6A}">
      <dsp:nvSpPr>
        <dsp:cNvPr id="0" name=""/>
        <dsp:cNvSpPr/>
      </dsp:nvSpPr>
      <dsp:spPr>
        <a:xfrm>
          <a:off x="642429" y="2339800"/>
          <a:ext cx="600112" cy="60011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A4FCF6-452E-4E8F-9C2D-FB9F6D2EE0BF}">
      <dsp:nvSpPr>
        <dsp:cNvPr id="0" name=""/>
        <dsp:cNvSpPr/>
      </dsp:nvSpPr>
      <dsp:spPr>
        <a:xfrm>
          <a:off x="761904" y="3119855"/>
          <a:ext cx="4464334" cy="480089"/>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71"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Detect &amp; alert conflicts/overlaps of address space</a:t>
          </a:r>
          <a:endParaRPr lang="en-US" sz="1400" kern="1200" dirty="0"/>
        </a:p>
      </dsp:txBody>
      <dsp:txXfrm>
        <a:off x="761904" y="3119855"/>
        <a:ext cx="4464334" cy="480089"/>
      </dsp:txXfrm>
    </dsp:sp>
    <dsp:sp modelId="{2F73B948-1BD1-49AC-B3B5-068E49A0AEB4}">
      <dsp:nvSpPr>
        <dsp:cNvPr id="0" name=""/>
        <dsp:cNvSpPr/>
      </dsp:nvSpPr>
      <dsp:spPr>
        <a:xfrm>
          <a:off x="461848" y="3059843"/>
          <a:ext cx="600112" cy="60011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0096F5-7AFD-4087-8AFD-43CDAB055D59}">
      <dsp:nvSpPr>
        <dsp:cNvPr id="0" name=""/>
        <dsp:cNvSpPr/>
      </dsp:nvSpPr>
      <dsp:spPr>
        <a:xfrm>
          <a:off x="366997" y="3839898"/>
          <a:ext cx="4859241" cy="480089"/>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71"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DNS / DHCP synchronization – Bulk operations</a:t>
          </a:r>
          <a:endParaRPr lang="en-US" sz="1400" kern="1200" dirty="0"/>
        </a:p>
      </dsp:txBody>
      <dsp:txXfrm>
        <a:off x="366997" y="3839898"/>
        <a:ext cx="4859241" cy="480089"/>
      </dsp:txXfrm>
    </dsp:sp>
    <dsp:sp modelId="{214A24B2-BCA5-4080-8C8B-C5FCBAE2601E}">
      <dsp:nvSpPr>
        <dsp:cNvPr id="0" name=""/>
        <dsp:cNvSpPr/>
      </dsp:nvSpPr>
      <dsp:spPr>
        <a:xfrm>
          <a:off x="66941" y="3779887"/>
          <a:ext cx="600112" cy="60011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6/13/2012 4:35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503080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963382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6/13/2012 4:35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82360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6/13/2012 4:35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851713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282360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6/13/2012 4:35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257850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59950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6/13/2012</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err="1" smtClean="0">
                <a:solidFill>
                  <a:prstClr val="black"/>
                </a:solidFill>
              </a:rPr>
              <a:t>TechReady</a:t>
            </a:r>
            <a:r>
              <a:rPr lang="en-US" dirty="0" smtClean="0">
                <a:solidFill>
                  <a:prstClr val="black"/>
                </a:solidFill>
              </a:rPr>
              <a:t> 14</a:t>
            </a:r>
          </a:p>
        </p:txBody>
      </p:sp>
      <p:sp>
        <p:nvSpPr>
          <p:cNvPr id="4" name="Notes Placeholder 3"/>
          <p:cNvSpPr>
            <a:spLocks noGrp="1"/>
          </p:cNvSpPr>
          <p:nvPr>
            <p:ph type="body" sz="quarter" idx="14"/>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237367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4911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6/13/2012 4:35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781157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IN"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24</a:t>
            </a:fld>
            <a:endParaRPr lang="en-US" dirty="0">
              <a:solidFill>
                <a:prstClr val="black"/>
              </a:solidFill>
            </a:endParaRPr>
          </a:p>
        </p:txBody>
      </p:sp>
    </p:spTree>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6/13/2012 4:35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6/13/2012 4:35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6/13/2012 4:35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6/13/2012</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err="1" smtClean="0">
                <a:solidFill>
                  <a:prstClr val="black"/>
                </a:solidFill>
              </a:rPr>
              <a:t>TechReady</a:t>
            </a:r>
            <a:r>
              <a:rPr lang="en-US" dirty="0" smtClean="0">
                <a:solidFill>
                  <a:prstClr val="black"/>
                </a:solidFill>
              </a:rPr>
              <a:t> 14</a:t>
            </a:r>
          </a:p>
        </p:txBody>
      </p:sp>
      <p:sp>
        <p:nvSpPr>
          <p:cNvPr id="4" name="Notes Placeholder 3"/>
          <p:cNvSpPr>
            <a:spLocks noGrp="1"/>
          </p:cNvSpPr>
          <p:nvPr>
            <p:ph type="body" sz="quarter" idx="14"/>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20124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43203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850709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443836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332706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6/13/2012 4:35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6/13/2012 4:35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47195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763093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475561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142" indent="-224142">
              <a:buAutoNum type="arabicPeriod"/>
            </a:pPr>
            <a:endParaRPr lang="en-IN"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7</a:t>
            </a:fld>
            <a:endParaRPr lang="en-US" dirty="0">
              <a:solidFill>
                <a:prstClr val="black"/>
              </a:solidFill>
            </a:endParaRPr>
          </a:p>
        </p:txBody>
      </p:sp>
    </p:spTree>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206692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7846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38413948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4765980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81845251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55796358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18418445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06527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55831319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19968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9903041"/>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465994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493320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46916242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166337"/>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26920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48372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347370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0763281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p:nvPr>
        </p:nvSpPr>
        <p:spPr>
          <a:xfrm>
            <a:off x="609442" y="1454805"/>
            <a:ext cx="10982750" cy="221599"/>
          </a:xfrm>
        </p:spPr>
        <p:txBody>
          <a:bodyPr anchor="b" anchorCtr="0"/>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6" name="Title 1"/>
          <p:cNvSpPr>
            <a:spLocks noGrp="1"/>
          </p:cNvSpPr>
          <p:nvPr>
            <p:ph type="title"/>
          </p:nvPr>
        </p:nvSpPr>
        <p:spPr>
          <a:xfrm>
            <a:off x="560566" y="249237"/>
            <a:ext cx="11031626" cy="609398"/>
          </a:xfrm>
        </p:spPr>
        <p:txBody>
          <a:bodyPr/>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3" y="5943600"/>
            <a:ext cx="9547913" cy="239381"/>
          </a:xfrm>
        </p:spPr>
        <p:txBody>
          <a:bodyPr/>
          <a:lstStyle>
            <a:lvl1pPr marL="0" indent="0">
              <a:lnSpc>
                <a:spcPts val="1800"/>
              </a:lnSpc>
              <a:spcBef>
                <a:spcPts val="0"/>
              </a:spcBef>
              <a:spcAft>
                <a:spcPts val="0"/>
              </a:spcAft>
              <a:buNone/>
              <a:defRPr sz="1500" spc="-40" baseline="0"/>
            </a:lvl1pPr>
            <a:lvl2pPr marL="457181" indent="0">
              <a:buNone/>
              <a:defRPr sz="1200"/>
            </a:lvl2pPr>
            <a:lvl3pPr marL="914361" indent="0">
              <a:buNone/>
              <a:defRPr sz="1100"/>
            </a:lvl3pPr>
            <a:lvl4pPr marL="1371543" indent="0">
              <a:buNone/>
              <a:defRPr sz="900"/>
            </a:lvl4pPr>
            <a:lvl5pPr marL="1828724" indent="0">
              <a:buNone/>
              <a:defRPr sz="900"/>
            </a:lvl5pPr>
            <a:lvl6pPr marL="2285905" indent="0">
              <a:buNone/>
              <a:defRPr sz="900"/>
            </a:lvl6pPr>
            <a:lvl7pPr marL="2743085" indent="0">
              <a:buNone/>
              <a:defRPr sz="900"/>
            </a:lvl7pPr>
            <a:lvl8pPr marL="3200267" indent="0">
              <a:buNone/>
              <a:defRPr sz="900"/>
            </a:lvl8pPr>
            <a:lvl9pPr marL="3657448"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614135" y="1804988"/>
            <a:ext cx="9570002"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4"/>
          <p:cNvSpPr>
            <a:spLocks noGrp="1"/>
          </p:cNvSpPr>
          <p:nvPr>
            <p:ph type="ftr" sz="quarter" idx="19"/>
          </p:nvPr>
        </p:nvSpPr>
        <p:spPr>
          <a:xfrm>
            <a:off x="614135" y="6461126"/>
            <a:ext cx="1813766" cy="128588"/>
          </a:xfrm>
          <a:prstGeom prst="rect">
            <a:avLst/>
          </a:prstGeom>
        </p:spPr>
        <p:txBody>
          <a:bodyPr lIns="91436" tIns="45719" rIns="91436" bIns="45719"/>
          <a:lstStyle>
            <a:lvl1pPr>
              <a:defRPr/>
            </a:lvl1pPr>
          </a:lstStyle>
          <a:p>
            <a:pPr>
              <a:defRPr/>
            </a:pPr>
            <a:r>
              <a:rPr lang="en-US" dirty="0">
                <a:solidFill>
                  <a:srgbClr val="FFFFFF"/>
                </a:solidFill>
              </a:rPr>
              <a:t>MICROSOFT CONFIDENTIAL</a:t>
            </a:r>
          </a:p>
        </p:txBody>
      </p:sp>
      <p:sp>
        <p:nvSpPr>
          <p:cNvPr id="7" name="Slide Number Placeholder 15"/>
          <p:cNvSpPr>
            <a:spLocks noGrp="1"/>
          </p:cNvSpPr>
          <p:nvPr>
            <p:ph type="sldNum" sz="quarter" idx="20"/>
          </p:nvPr>
        </p:nvSpPr>
        <p:spPr>
          <a:xfrm>
            <a:off x="614137" y="6324600"/>
            <a:ext cx="517083" cy="152400"/>
          </a:xfrm>
          <a:prstGeom prst="rect">
            <a:avLst/>
          </a:prstGeom>
        </p:spPr>
        <p:txBody>
          <a:bodyPr lIns="91436" tIns="45719" rIns="91436" bIns="45719"/>
          <a:lstStyle>
            <a:lvl1pPr>
              <a:defRPr/>
            </a:lvl1pPr>
          </a:lstStyle>
          <a:p>
            <a:pPr>
              <a:defRPr/>
            </a:pPr>
            <a:r>
              <a:rPr lang="en-US" dirty="0">
                <a:solidFill>
                  <a:srgbClr val="FFFFFF"/>
                </a:solidFill>
              </a:rPr>
              <a:t>PAGE </a:t>
            </a:r>
            <a:fld id="{0ABDFA68-9600-4338-B5C9-4E8B8E9F15DC}" type="slidenum">
              <a:rPr lang="en-US">
                <a:solidFill>
                  <a:srgbClr val="FFFFFF"/>
                </a:solidFill>
              </a:rPr>
              <a:pPr>
                <a:defRPr/>
              </a:pPr>
              <a:t>‹#›</a:t>
            </a:fld>
            <a:endParaRPr lang="en-US" dirty="0">
              <a:solidFill>
                <a:srgbClr val="FFFFFF"/>
              </a:solidFill>
            </a:endParaRPr>
          </a:p>
        </p:txBody>
      </p:sp>
      <p:sp>
        <p:nvSpPr>
          <p:cNvPr id="8" name="Date Placeholder 3"/>
          <p:cNvSpPr>
            <a:spLocks noGrp="1"/>
          </p:cNvSpPr>
          <p:nvPr>
            <p:ph type="dt" sz="half" idx="21"/>
          </p:nvPr>
        </p:nvSpPr>
        <p:spPr>
          <a:xfrm>
            <a:off x="1207587" y="6324600"/>
            <a:ext cx="1220314" cy="152400"/>
          </a:xfrm>
          <a:prstGeom prst="rect">
            <a:avLst/>
          </a:prstGeom>
        </p:spPr>
        <p:txBody>
          <a:bodyPr lIns="91436" tIns="45719" rIns="91436" bIns="45719"/>
          <a:lstStyle>
            <a:lvl1pPr>
              <a:defRPr/>
            </a:lvl1pPr>
          </a:lstStyle>
          <a:p>
            <a:pPr>
              <a:defRPr/>
            </a:pPr>
            <a:fld id="{C4FC89AB-8F49-4A78-9302-564F136FAFD5}" type="datetime1">
              <a:rPr lang="en-US">
                <a:solidFill>
                  <a:srgbClr val="FFFFFF"/>
                </a:solidFill>
              </a:rPr>
              <a:pPr>
                <a:defRPr/>
              </a:pPr>
              <a:t>6/13/2012</a:t>
            </a:fld>
            <a:endParaRPr lang="en-US" dirty="0">
              <a:solidFill>
                <a:srgbClr val="FFFFFF"/>
              </a:solidFill>
            </a:endParaRPr>
          </a:p>
        </p:txBody>
      </p:sp>
    </p:spTree>
    <p:extLst>
      <p:ext uri="{BB962C8B-B14F-4D97-AF65-F5344CB8AC3E}">
        <p14:creationId xmlns:p14="http://schemas.microsoft.com/office/powerpoint/2010/main" val="24732766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p:nvPr>
        </p:nvSpPr>
        <p:spPr>
          <a:xfrm>
            <a:off x="609442" y="1454803"/>
            <a:ext cx="10982750" cy="221599"/>
          </a:xfrm>
        </p:spPr>
        <p:txBody>
          <a:bodyPr anchor="b" anchorCtr="0"/>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6" name="Title 1"/>
          <p:cNvSpPr>
            <a:spLocks noGrp="1"/>
          </p:cNvSpPr>
          <p:nvPr>
            <p:ph type="title"/>
          </p:nvPr>
        </p:nvSpPr>
        <p:spPr>
          <a:xfrm>
            <a:off x="560565" y="249237"/>
            <a:ext cx="11031626" cy="609398"/>
          </a:xfrm>
        </p:spPr>
        <p:txBody>
          <a:bodyPr/>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2" y="5943600"/>
            <a:ext cx="9547913" cy="230832"/>
          </a:xfrm>
        </p:spPr>
        <p:txBody>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614135" y="1804988"/>
            <a:ext cx="9570002"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4"/>
          <p:cNvSpPr>
            <a:spLocks noGrp="1"/>
          </p:cNvSpPr>
          <p:nvPr>
            <p:ph type="ftr" sz="quarter" idx="19"/>
          </p:nvPr>
        </p:nvSpPr>
        <p:spPr>
          <a:xfrm>
            <a:off x="614135" y="6461125"/>
            <a:ext cx="1813766" cy="128588"/>
          </a:xfrm>
          <a:prstGeom prst="rect">
            <a:avLst/>
          </a:prstGeom>
        </p:spPr>
        <p:txBody>
          <a:bodyPr/>
          <a:lstStyle>
            <a:lvl1pPr>
              <a:defRPr/>
            </a:lvl1pPr>
          </a:lstStyle>
          <a:p>
            <a:pPr>
              <a:defRPr/>
            </a:pPr>
            <a:r>
              <a:rPr lang="en-US" dirty="0">
                <a:solidFill>
                  <a:srgbClr val="FFFFFF"/>
                </a:solidFill>
              </a:rPr>
              <a:t>MICROSOFT CONFIDENTIAL</a:t>
            </a:r>
          </a:p>
        </p:txBody>
      </p:sp>
      <p:sp>
        <p:nvSpPr>
          <p:cNvPr id="7" name="Slide Number Placeholder 15"/>
          <p:cNvSpPr>
            <a:spLocks noGrp="1"/>
          </p:cNvSpPr>
          <p:nvPr>
            <p:ph type="sldNum" sz="quarter" idx="20"/>
          </p:nvPr>
        </p:nvSpPr>
        <p:spPr>
          <a:xfrm>
            <a:off x="614135" y="6324600"/>
            <a:ext cx="517083" cy="152400"/>
          </a:xfrm>
          <a:prstGeom prst="rect">
            <a:avLst/>
          </a:prstGeom>
        </p:spPr>
        <p:txBody>
          <a:bodyPr/>
          <a:lstStyle>
            <a:lvl1pPr>
              <a:defRPr/>
            </a:lvl1pPr>
          </a:lstStyle>
          <a:p>
            <a:pPr>
              <a:defRPr/>
            </a:pPr>
            <a:r>
              <a:rPr lang="en-US" dirty="0">
                <a:solidFill>
                  <a:srgbClr val="FFFFFF"/>
                </a:solidFill>
              </a:rPr>
              <a:t>PAGE </a:t>
            </a:r>
            <a:fld id="{0ABDFA68-9600-4338-B5C9-4E8B8E9F15DC}" type="slidenum">
              <a:rPr lang="en-US">
                <a:solidFill>
                  <a:srgbClr val="FFFFFF"/>
                </a:solidFill>
              </a:rPr>
              <a:pPr>
                <a:defRPr/>
              </a:pPr>
              <a:t>‹#›</a:t>
            </a:fld>
            <a:endParaRPr lang="en-US" dirty="0">
              <a:solidFill>
                <a:srgbClr val="FFFFFF"/>
              </a:solidFill>
            </a:endParaRPr>
          </a:p>
        </p:txBody>
      </p:sp>
      <p:sp>
        <p:nvSpPr>
          <p:cNvPr id="8" name="Date Placeholder 3"/>
          <p:cNvSpPr>
            <a:spLocks noGrp="1"/>
          </p:cNvSpPr>
          <p:nvPr>
            <p:ph type="dt" sz="half" idx="21"/>
          </p:nvPr>
        </p:nvSpPr>
        <p:spPr>
          <a:xfrm>
            <a:off x="1207587" y="6324600"/>
            <a:ext cx="1220314" cy="152400"/>
          </a:xfrm>
          <a:prstGeom prst="rect">
            <a:avLst/>
          </a:prstGeom>
        </p:spPr>
        <p:txBody>
          <a:bodyPr/>
          <a:lstStyle>
            <a:lvl1pPr>
              <a:defRPr/>
            </a:lvl1pPr>
          </a:lstStyle>
          <a:p>
            <a:pPr>
              <a:defRPr/>
            </a:pPr>
            <a:fld id="{C4FC89AB-8F49-4A78-9302-564F136FAFD5}" type="datetime1">
              <a:rPr lang="en-US">
                <a:solidFill>
                  <a:srgbClr val="FFFFFF"/>
                </a:solidFill>
              </a:rPr>
              <a:pPr>
                <a:defRPr/>
              </a:pPr>
              <a:t>6/13/2012</a:t>
            </a:fld>
            <a:endParaRPr lang="en-US" dirty="0">
              <a:solidFill>
                <a:srgbClr val="FFFFFF"/>
              </a:solidFill>
            </a:endParaRPr>
          </a:p>
        </p:txBody>
      </p:sp>
    </p:spTree>
    <p:extLst>
      <p:ext uri="{BB962C8B-B14F-4D97-AF65-F5344CB8AC3E}">
        <p14:creationId xmlns:p14="http://schemas.microsoft.com/office/powerpoint/2010/main" val="1856007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4" name="Orange Tile"/>
          <p:cNvGrpSpPr/>
          <p:nvPr/>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Teal Tile"/>
          <p:cNvGrpSpPr/>
          <p:nvPr/>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een Tile"/>
          <p:cNvGrpSpPr/>
          <p:nvPr/>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43" name="Top Mask"/>
          <p:cNvSpPr/>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0"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2"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Fuschia Tile"/>
          <p:cNvGrpSpPr/>
          <p:nvPr userDrawn="1"/>
        </p:nvGrpSpPr>
        <p:grpSpPr>
          <a:xfrm>
            <a:off x="1016507" y="3185266"/>
            <a:ext cx="1325880" cy="1325880"/>
            <a:chOff x="1071620" y="3044261"/>
            <a:chExt cx="1325880" cy="1325880"/>
          </a:xfrm>
        </p:grpSpPr>
        <p:sp>
          <p:nvSpPr>
            <p:cNvPr id="52" name="Rectangle 5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5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4" name="Orange Tile"/>
          <p:cNvGrpSpPr/>
          <p:nvPr userDrawn="1"/>
        </p:nvGrpSpPr>
        <p:grpSpPr>
          <a:xfrm>
            <a:off x="2514069" y="3185266"/>
            <a:ext cx="1325880" cy="1325880"/>
            <a:chOff x="2487267" y="3044261"/>
            <a:chExt cx="1325880" cy="1325880"/>
          </a:xfrm>
        </p:grpSpPr>
        <p:sp>
          <p:nvSpPr>
            <p:cNvPr id="55" name="Rectangle 5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5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7" name="Teal Tile"/>
          <p:cNvGrpSpPr/>
          <p:nvPr userDrawn="1"/>
        </p:nvGrpSpPr>
        <p:grpSpPr>
          <a:xfrm>
            <a:off x="1016507" y="4682828"/>
            <a:ext cx="1325880" cy="1325880"/>
            <a:chOff x="1020317" y="4686638"/>
            <a:chExt cx="1325880" cy="1325880"/>
          </a:xfrm>
        </p:grpSpPr>
        <p:sp>
          <p:nvSpPr>
            <p:cNvPr id="58" name="Rectangle 5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5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60" name="Green Tile"/>
          <p:cNvGrpSpPr/>
          <p:nvPr userDrawn="1"/>
        </p:nvGrpSpPr>
        <p:grpSpPr>
          <a:xfrm>
            <a:off x="2514069" y="4682828"/>
            <a:ext cx="1325880" cy="1325880"/>
            <a:chOff x="2514069" y="4682828"/>
            <a:chExt cx="1325880" cy="1325880"/>
          </a:xfrm>
        </p:grpSpPr>
        <p:sp>
          <p:nvSpPr>
            <p:cNvPr id="61" name="Rectangle 6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2"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6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6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6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423175370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9"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0"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1"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24"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25"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6"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7" name="Demo Tile"/>
          <p:cNvGrpSpPr/>
          <p:nvPr userDrawn="1"/>
        </p:nvGrpSpPr>
        <p:grpSpPr>
          <a:xfrm>
            <a:off x="1017613" y="3187884"/>
            <a:ext cx="2827252" cy="2827252"/>
            <a:chOff x="1022073" y="-1135906"/>
            <a:chExt cx="2827252" cy="2827252"/>
          </a:xfrm>
        </p:grpSpPr>
        <p:sp>
          <p:nvSpPr>
            <p:cNvPr id="28" name="Rectangle 27"/>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30"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279068064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7"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2"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25"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26"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8"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9" name="Green Tile"/>
          <p:cNvGrpSpPr/>
          <p:nvPr userDrawn="1"/>
        </p:nvGrpSpPr>
        <p:grpSpPr>
          <a:xfrm>
            <a:off x="1015856" y="3187136"/>
            <a:ext cx="2827252" cy="2827252"/>
            <a:chOff x="-2619354" y="-790581"/>
            <a:chExt cx="2827252" cy="2827252"/>
          </a:xfrm>
        </p:grpSpPr>
        <p:sp>
          <p:nvSpPr>
            <p:cNvPr id="30" name="Rectangle 2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10869981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9"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0"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1"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25"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26"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8"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9" name="Blue Tile"/>
          <p:cNvGrpSpPr/>
          <p:nvPr userDrawn="1"/>
        </p:nvGrpSpPr>
        <p:grpSpPr>
          <a:xfrm>
            <a:off x="1015857" y="3189726"/>
            <a:ext cx="2827252" cy="2827252"/>
            <a:chOff x="1071620" y="3044261"/>
            <a:chExt cx="1325880" cy="1325880"/>
          </a:xfrm>
        </p:grpSpPr>
        <p:sp>
          <p:nvSpPr>
            <p:cNvPr id="30" name="Rectangle 29"/>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1"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85923675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7"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2"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25"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26"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8"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9" name="Purple Tile"/>
          <p:cNvGrpSpPr/>
          <p:nvPr userDrawn="1"/>
        </p:nvGrpSpPr>
        <p:grpSpPr>
          <a:xfrm>
            <a:off x="1017613" y="3187136"/>
            <a:ext cx="2827252" cy="2827252"/>
            <a:chOff x="1022073" y="-1624298"/>
            <a:chExt cx="2827252" cy="2827252"/>
          </a:xfrm>
        </p:grpSpPr>
        <p:sp>
          <p:nvSpPr>
            <p:cNvPr id="30" name="Rectangle 2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52895535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9"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0"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1"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25"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26"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8"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9" name="Orange Tile"/>
          <p:cNvGrpSpPr/>
          <p:nvPr userDrawn="1"/>
        </p:nvGrpSpPr>
        <p:grpSpPr>
          <a:xfrm>
            <a:off x="1015857" y="3187483"/>
            <a:ext cx="2827252" cy="2827252"/>
            <a:chOff x="1351800" y="-1084759"/>
            <a:chExt cx="2827252" cy="2827252"/>
          </a:xfrm>
        </p:grpSpPr>
        <p:sp>
          <p:nvSpPr>
            <p:cNvPr id="30" name="Rectangle 29"/>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1" name="Freeform 30"/>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87380051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7"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2"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25"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26"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8"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9" name="Teal Tile"/>
          <p:cNvGrpSpPr/>
          <p:nvPr userDrawn="1"/>
        </p:nvGrpSpPr>
        <p:grpSpPr>
          <a:xfrm>
            <a:off x="1015856" y="3187136"/>
            <a:ext cx="2827252" cy="2827252"/>
            <a:chOff x="823093" y="-1413626"/>
            <a:chExt cx="2827252" cy="2827252"/>
          </a:xfrm>
        </p:grpSpPr>
        <p:sp>
          <p:nvSpPr>
            <p:cNvPr id="30" name="Rectangle 2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1" name="Freeform 3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56571043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831640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83537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61714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168522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46301737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169976"/>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61983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63828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326506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04365463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p:nvPr>
        </p:nvSpPr>
        <p:spPr>
          <a:xfrm>
            <a:off x="609442" y="1454805"/>
            <a:ext cx="10982750" cy="221599"/>
          </a:xfrm>
        </p:spPr>
        <p:txBody>
          <a:bodyPr anchor="b" anchorCtr="0"/>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6" name="Title 1"/>
          <p:cNvSpPr>
            <a:spLocks noGrp="1"/>
          </p:cNvSpPr>
          <p:nvPr>
            <p:ph type="title"/>
          </p:nvPr>
        </p:nvSpPr>
        <p:spPr>
          <a:xfrm>
            <a:off x="560566" y="249237"/>
            <a:ext cx="11031626" cy="609398"/>
          </a:xfrm>
        </p:spPr>
        <p:txBody>
          <a:bodyPr/>
          <a:lstStyle>
            <a:lvl1pPr algn="l">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609443" y="5943600"/>
            <a:ext cx="9547913" cy="239381"/>
          </a:xfrm>
        </p:spPr>
        <p:txBody>
          <a:bodyPr/>
          <a:lstStyle>
            <a:lvl1pPr marL="0" indent="0">
              <a:lnSpc>
                <a:spcPts val="1800"/>
              </a:lnSpc>
              <a:spcBef>
                <a:spcPts val="0"/>
              </a:spcBef>
              <a:spcAft>
                <a:spcPts val="0"/>
              </a:spcAft>
              <a:buNone/>
              <a:defRPr sz="1500" spc="-40" baseline="0"/>
            </a:lvl1pPr>
            <a:lvl2pPr marL="457181" indent="0">
              <a:buNone/>
              <a:defRPr sz="1200"/>
            </a:lvl2pPr>
            <a:lvl3pPr marL="914361" indent="0">
              <a:buNone/>
              <a:defRPr sz="1100"/>
            </a:lvl3pPr>
            <a:lvl4pPr marL="1371543" indent="0">
              <a:buNone/>
              <a:defRPr sz="900"/>
            </a:lvl4pPr>
            <a:lvl5pPr marL="1828724" indent="0">
              <a:buNone/>
              <a:defRPr sz="900"/>
            </a:lvl5pPr>
            <a:lvl6pPr marL="2285905" indent="0">
              <a:buNone/>
              <a:defRPr sz="900"/>
            </a:lvl6pPr>
            <a:lvl7pPr marL="2743085" indent="0">
              <a:buNone/>
              <a:defRPr sz="900"/>
            </a:lvl7pPr>
            <a:lvl8pPr marL="3200267" indent="0">
              <a:buNone/>
              <a:defRPr sz="900"/>
            </a:lvl8pPr>
            <a:lvl9pPr marL="3657448"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35" y="1804988"/>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4"/>
          <p:cNvSpPr>
            <a:spLocks noGrp="1"/>
          </p:cNvSpPr>
          <p:nvPr>
            <p:ph type="ftr" sz="quarter" idx="19"/>
          </p:nvPr>
        </p:nvSpPr>
        <p:spPr>
          <a:xfrm>
            <a:off x="614135" y="6461126"/>
            <a:ext cx="1813766" cy="128588"/>
          </a:xfrm>
          <a:prstGeom prst="rect">
            <a:avLst/>
          </a:prstGeom>
        </p:spPr>
        <p:txBody>
          <a:bodyPr lIns="91436" tIns="45719" rIns="91436" bIns="45719"/>
          <a:lstStyle>
            <a:lvl1pPr>
              <a:defRPr/>
            </a:lvl1pPr>
          </a:lstStyle>
          <a:p>
            <a:pPr>
              <a:defRPr/>
            </a:pPr>
            <a:r>
              <a:rPr lang="en-US" smtClean="0">
                <a:solidFill>
                  <a:srgbClr val="FFFFFF"/>
                </a:solidFill>
              </a:rPr>
              <a:t>MICROSOFT CONFIDENTIAL</a:t>
            </a:r>
            <a:endParaRPr lang="en-US" dirty="0">
              <a:solidFill>
                <a:srgbClr val="FFFFFF"/>
              </a:solidFill>
            </a:endParaRPr>
          </a:p>
        </p:txBody>
      </p:sp>
      <p:sp>
        <p:nvSpPr>
          <p:cNvPr id="7" name="Slide Number Placeholder 15"/>
          <p:cNvSpPr>
            <a:spLocks noGrp="1"/>
          </p:cNvSpPr>
          <p:nvPr>
            <p:ph type="sldNum" sz="quarter" idx="20"/>
          </p:nvPr>
        </p:nvSpPr>
        <p:spPr>
          <a:xfrm>
            <a:off x="614137" y="6324600"/>
            <a:ext cx="517083" cy="152400"/>
          </a:xfrm>
          <a:prstGeom prst="rect">
            <a:avLst/>
          </a:prstGeom>
        </p:spPr>
        <p:txBody>
          <a:bodyPr lIns="91436" tIns="45719" rIns="91436" bIns="45719"/>
          <a:lstStyle>
            <a:lvl1pPr>
              <a:defRPr/>
            </a:lvl1pPr>
          </a:lstStyle>
          <a:p>
            <a:pPr>
              <a:defRPr/>
            </a:pPr>
            <a:r>
              <a:rPr lang="en-US" smtClean="0">
                <a:solidFill>
                  <a:srgbClr val="FFFFFF"/>
                </a:solidFill>
              </a:rPr>
              <a:t>PAGE </a:t>
            </a:r>
            <a:fld id="{0ABDFA68-9600-4338-B5C9-4E8B8E9F15DC}" type="slidenum">
              <a:rPr lang="en-US" smtClean="0">
                <a:solidFill>
                  <a:srgbClr val="FFFFFF"/>
                </a:solidFill>
              </a:rPr>
              <a:pPr>
                <a:defRPr/>
              </a:pPr>
              <a:t>‹#›</a:t>
            </a:fld>
            <a:endParaRPr lang="en-US" dirty="0">
              <a:solidFill>
                <a:srgbClr val="FFFFFF"/>
              </a:solidFill>
            </a:endParaRPr>
          </a:p>
        </p:txBody>
      </p:sp>
      <p:sp>
        <p:nvSpPr>
          <p:cNvPr id="8" name="Date Placeholder 3"/>
          <p:cNvSpPr>
            <a:spLocks noGrp="1"/>
          </p:cNvSpPr>
          <p:nvPr>
            <p:ph type="dt" sz="half" idx="21"/>
          </p:nvPr>
        </p:nvSpPr>
        <p:spPr>
          <a:xfrm>
            <a:off x="1207587" y="6324600"/>
            <a:ext cx="1220314" cy="152400"/>
          </a:xfrm>
          <a:prstGeom prst="rect">
            <a:avLst/>
          </a:prstGeom>
        </p:spPr>
        <p:txBody>
          <a:bodyPr lIns="91436" tIns="45719" rIns="91436" bIns="45719"/>
          <a:lstStyle>
            <a:lvl1pPr>
              <a:defRPr/>
            </a:lvl1pPr>
          </a:lstStyle>
          <a:p>
            <a:pPr>
              <a:defRPr/>
            </a:pPr>
            <a:fld id="{C4FC89AB-8F49-4A78-9302-564F136FAFD5}" type="datetime1">
              <a:rPr lang="en-US" smtClean="0">
                <a:solidFill>
                  <a:srgbClr val="FFFFFF"/>
                </a:solidFill>
              </a:rPr>
              <a:pPr>
                <a:defRPr/>
              </a:pPr>
              <a:t>6/13/2012</a:t>
            </a:fld>
            <a:endParaRPr lang="en-US" dirty="0">
              <a:solidFill>
                <a:srgbClr val="FFFFFF"/>
              </a:solidFill>
            </a:endParaRPr>
          </a:p>
        </p:txBody>
      </p:sp>
    </p:spTree>
    <p:extLst>
      <p:ext uri="{BB962C8B-B14F-4D97-AF65-F5344CB8AC3E}">
        <p14:creationId xmlns:p14="http://schemas.microsoft.com/office/powerpoint/2010/main" val="11944123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Light - Heavy Content - Swoosh w/ logo">
    <p:bg>
      <p:bgPr>
        <a:solidFill>
          <a:schemeClr val="tx1"/>
        </a:solidFill>
        <a:effectLst/>
      </p:bgPr>
    </p:bg>
    <p:spTree>
      <p:nvGrpSpPr>
        <p:cNvPr id="1" name=""/>
        <p:cNvGrpSpPr/>
        <p:nvPr/>
      </p:nvGrpSpPr>
      <p:grpSpPr>
        <a:xfrm>
          <a:off x="0" y="0"/>
          <a:ext cx="0" cy="0"/>
          <a:chOff x="0" y="0"/>
          <a:chExt cx="0" cy="0"/>
        </a:xfrm>
      </p:grpSpPr>
      <p:pic>
        <p:nvPicPr>
          <p:cNvPr id="11" name="Picture 10" descr="Metro_cloud_content.png"/>
          <p:cNvPicPr>
            <a:picLocks noChangeAspect="1"/>
          </p:cNvPicPr>
          <p:nvPr userDrawn="1"/>
        </p:nvPicPr>
        <p:blipFill>
          <a:blip r:embed="rId2" cstate="screen"/>
          <a:stretch>
            <a:fillRect/>
          </a:stretch>
        </p:blipFill>
        <p:spPr>
          <a:xfrm>
            <a:off x="16932" y="18720"/>
            <a:ext cx="12188825" cy="6856213"/>
          </a:xfrm>
          <a:prstGeom prst="rect">
            <a:avLst/>
          </a:prstGeom>
          <a:ln>
            <a:noFill/>
          </a:ln>
        </p:spPr>
      </p:pic>
      <p:pic>
        <p:nvPicPr>
          <p:cNvPr id="8" name="Picture 2" descr="Microsoft logo and tagline"/>
          <p:cNvPicPr>
            <a:picLocks noChangeAspect="1" noChangeArrowheads="1"/>
          </p:cNvPicPr>
          <p:nvPr userDrawn="1"/>
        </p:nvPicPr>
        <p:blipFill rotWithShape="1">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bwMode="black">
          <a:xfrm>
            <a:off x="10784114" y="6469905"/>
            <a:ext cx="1206274" cy="202878"/>
          </a:xfrm>
          <a:prstGeom prst="rect">
            <a:avLst/>
          </a:prstGeom>
          <a:noFill/>
          <a:ln>
            <a:noFill/>
          </a:ln>
        </p:spPr>
      </p:pic>
      <p:sp>
        <p:nvSpPr>
          <p:cNvPr id="6" name="Title 1"/>
          <p:cNvSpPr>
            <a:spLocks noGrp="1"/>
          </p:cNvSpPr>
          <p:nvPr>
            <p:ph type="title" hasCustomPrompt="1"/>
          </p:nvPr>
        </p:nvSpPr>
        <p:spPr>
          <a:xfrm>
            <a:off x="519112" y="228600"/>
            <a:ext cx="11149013" cy="609398"/>
          </a:xfrm>
        </p:spPr>
        <p:txBody>
          <a:bodyPr/>
          <a:lstStyle>
            <a:lvl1pPr>
              <a:defRPr baseline="0">
                <a:solidFill>
                  <a:schemeClr val="bg2"/>
                </a:solidFill>
              </a:defRPr>
            </a:lvl1pPr>
          </a:lstStyle>
          <a:p>
            <a:r>
              <a:rPr lang="en-US" dirty="0" smtClean="0"/>
              <a:t>Content Slide Title</a:t>
            </a:r>
            <a:endParaRPr lang="en-US" dirty="0"/>
          </a:p>
        </p:txBody>
      </p:sp>
      <p:sp>
        <p:nvSpPr>
          <p:cNvPr id="7" name="Text Placeholder 4"/>
          <p:cNvSpPr>
            <a:spLocks noGrp="1"/>
          </p:cNvSpPr>
          <p:nvPr>
            <p:ph type="body" sz="quarter" idx="10" hasCustomPrompt="1"/>
          </p:nvPr>
        </p:nvSpPr>
        <p:spPr>
          <a:xfrm>
            <a:off x="519112" y="1447799"/>
            <a:ext cx="11149013" cy="249299"/>
          </a:xfrm>
        </p:spPr>
        <p:txBody>
          <a:bodyPr/>
          <a:lstStyle>
            <a:lvl1pPr marL="0" indent="0">
              <a:lnSpc>
                <a:spcPct val="90000"/>
              </a:lnSpc>
              <a:spcBef>
                <a:spcPts val="0"/>
              </a:spcBef>
              <a:spcAft>
                <a:spcPts val="0"/>
              </a:spcAft>
              <a:buNone/>
              <a:defRPr sz="1800" spc="0" baseline="0">
                <a:solidFill>
                  <a:schemeClr val="bg2"/>
                </a:solidFill>
                <a:latin typeface="Segoe UI" pitchFamily="34" charset="0"/>
                <a:ea typeface="Segoe UI" pitchFamily="34" charset="0"/>
                <a:cs typeface="Segoe UI" pitchFamily="34" charset="0"/>
              </a:defRPr>
            </a:lvl1pPr>
            <a:lvl2pPr marL="0" indent="0">
              <a:spcBef>
                <a:spcPts val="0"/>
              </a:spcBef>
              <a:spcAft>
                <a:spcPts val="400"/>
              </a:spcAft>
              <a:buNone/>
              <a:defRPr sz="2000" spc="-50" baseline="0">
                <a:solidFill>
                  <a:schemeClr val="tx1"/>
                </a:solidFill>
              </a:defRPr>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dirty="0" smtClean="0"/>
              <a:t>Content goes here</a:t>
            </a:r>
          </a:p>
        </p:txBody>
      </p:sp>
    </p:spTree>
    <p:extLst>
      <p:ext uri="{BB962C8B-B14F-4D97-AF65-F5344CB8AC3E}">
        <p14:creationId xmlns:p14="http://schemas.microsoft.com/office/powerpoint/2010/main" val="139888964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493101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Light - Heavy Content - Swoosh w/ logo">
    <p:bg>
      <p:bgPr>
        <a:solidFill>
          <a:schemeClr val="tx1"/>
        </a:solidFill>
        <a:effectLst/>
      </p:bgPr>
    </p:bg>
    <p:spTree>
      <p:nvGrpSpPr>
        <p:cNvPr id="1" name=""/>
        <p:cNvGrpSpPr/>
        <p:nvPr/>
      </p:nvGrpSpPr>
      <p:grpSpPr>
        <a:xfrm>
          <a:off x="0" y="0"/>
          <a:ext cx="0" cy="0"/>
          <a:chOff x="0" y="0"/>
          <a:chExt cx="0" cy="0"/>
        </a:xfrm>
      </p:grpSpPr>
      <p:pic>
        <p:nvPicPr>
          <p:cNvPr id="11" name="Picture 10" descr="Metro_cloud_content.png"/>
          <p:cNvPicPr>
            <a:picLocks noChangeAspect="1"/>
          </p:cNvPicPr>
          <p:nvPr userDrawn="1"/>
        </p:nvPicPr>
        <p:blipFill>
          <a:blip r:embed="rId2" cstate="screen"/>
          <a:stretch>
            <a:fillRect/>
          </a:stretch>
        </p:blipFill>
        <p:spPr>
          <a:xfrm>
            <a:off x="16932" y="18720"/>
            <a:ext cx="12188825" cy="6856213"/>
          </a:xfrm>
          <a:prstGeom prst="rect">
            <a:avLst/>
          </a:prstGeom>
          <a:ln>
            <a:noFill/>
          </a:ln>
        </p:spPr>
      </p:pic>
      <p:pic>
        <p:nvPicPr>
          <p:cNvPr id="8" name="Picture 2" descr="Microsoft logo and tagline"/>
          <p:cNvPicPr>
            <a:picLocks noChangeAspect="1" noChangeArrowheads="1"/>
          </p:cNvPicPr>
          <p:nvPr userDrawn="1"/>
        </p:nvPicPr>
        <p:blipFill rotWithShape="1">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bwMode="black">
          <a:xfrm>
            <a:off x="10784114" y="6469905"/>
            <a:ext cx="1206274" cy="202878"/>
          </a:xfrm>
          <a:prstGeom prst="rect">
            <a:avLst/>
          </a:prstGeom>
          <a:noFill/>
          <a:ln>
            <a:noFill/>
          </a:ln>
        </p:spPr>
      </p:pic>
      <p:sp>
        <p:nvSpPr>
          <p:cNvPr id="6" name="Title 1"/>
          <p:cNvSpPr>
            <a:spLocks noGrp="1"/>
          </p:cNvSpPr>
          <p:nvPr>
            <p:ph type="title" hasCustomPrompt="1"/>
          </p:nvPr>
        </p:nvSpPr>
        <p:spPr>
          <a:xfrm>
            <a:off x="519112" y="228600"/>
            <a:ext cx="11149013" cy="609398"/>
          </a:xfrm>
        </p:spPr>
        <p:txBody>
          <a:bodyPr/>
          <a:lstStyle>
            <a:lvl1pPr>
              <a:defRPr baseline="0">
                <a:solidFill>
                  <a:schemeClr val="bg2"/>
                </a:solidFill>
              </a:defRPr>
            </a:lvl1pPr>
          </a:lstStyle>
          <a:p>
            <a:r>
              <a:rPr lang="en-US" dirty="0" smtClean="0"/>
              <a:t>Content Slide Title</a:t>
            </a:r>
            <a:endParaRPr lang="en-US" dirty="0"/>
          </a:p>
        </p:txBody>
      </p:sp>
      <p:sp>
        <p:nvSpPr>
          <p:cNvPr id="7" name="Text Placeholder 4"/>
          <p:cNvSpPr>
            <a:spLocks noGrp="1"/>
          </p:cNvSpPr>
          <p:nvPr>
            <p:ph type="body" sz="quarter" idx="10" hasCustomPrompt="1"/>
          </p:nvPr>
        </p:nvSpPr>
        <p:spPr>
          <a:xfrm>
            <a:off x="519112" y="1447799"/>
            <a:ext cx="11149013" cy="249299"/>
          </a:xfrm>
        </p:spPr>
        <p:txBody>
          <a:bodyPr/>
          <a:lstStyle>
            <a:lvl1pPr marL="0" indent="0">
              <a:lnSpc>
                <a:spcPct val="90000"/>
              </a:lnSpc>
              <a:spcBef>
                <a:spcPts val="0"/>
              </a:spcBef>
              <a:spcAft>
                <a:spcPts val="0"/>
              </a:spcAft>
              <a:buNone/>
              <a:defRPr sz="1800" spc="0" baseline="0">
                <a:solidFill>
                  <a:schemeClr val="bg2"/>
                </a:solidFill>
                <a:latin typeface="Segoe UI" pitchFamily="34" charset="0"/>
                <a:ea typeface="Segoe UI" pitchFamily="34" charset="0"/>
                <a:cs typeface="Segoe UI" pitchFamily="34" charset="0"/>
              </a:defRPr>
            </a:lvl1pPr>
            <a:lvl2pPr marL="0" indent="0">
              <a:spcBef>
                <a:spcPts val="0"/>
              </a:spcBef>
              <a:spcAft>
                <a:spcPts val="400"/>
              </a:spcAft>
              <a:buNone/>
              <a:defRPr sz="2000" spc="-50" baseline="0">
                <a:solidFill>
                  <a:schemeClr val="tx1"/>
                </a:solidFill>
              </a:defRPr>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dirty="0" smtClean="0"/>
              <a:t>Content goes here</a:t>
            </a:r>
          </a:p>
        </p:txBody>
      </p:sp>
    </p:spTree>
    <p:extLst>
      <p:ext uri="{BB962C8B-B14F-4D97-AF65-F5344CB8AC3E}">
        <p14:creationId xmlns:p14="http://schemas.microsoft.com/office/powerpoint/2010/main" val="335817597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image" Target="../media/image1.png"/><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6395418"/>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8"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7125571"/>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25.emf"/><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0.emf"/><Relationship Id="rId7" Type="http://schemas.openxmlformats.org/officeDocument/2006/relationships/diagramData" Target="../diagrams/data1.xml"/><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image" Target="../media/image28.png"/><Relationship Id="rId11" Type="http://schemas.microsoft.com/office/2007/relationships/diagramDrawing" Target="../diagrams/drawing1.xml"/><Relationship Id="rId5" Type="http://schemas.openxmlformats.org/officeDocument/2006/relationships/image" Target="../media/image22.png"/><Relationship Id="rId10" Type="http://schemas.openxmlformats.org/officeDocument/2006/relationships/diagramColors" Target="../diagrams/colors1.xml"/><Relationship Id="rId4" Type="http://schemas.openxmlformats.org/officeDocument/2006/relationships/image" Target="../media/image21.emf"/><Relationship Id="rId9"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31.jpeg"/><Relationship Id="rId1" Type="http://schemas.openxmlformats.org/officeDocument/2006/relationships/slideLayout" Target="../slideLayouts/slideLayout26.xml"/><Relationship Id="rId5" Type="http://schemas.openxmlformats.org/officeDocument/2006/relationships/image" Target="../media/image33.wmf"/><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hyperlink" Target="http://microsoft.com/msdn" TargetMode="External"/><Relationship Id="rId2" Type="http://schemas.openxmlformats.org/officeDocument/2006/relationships/notesSlide" Target="../notesSlides/notesSlide30.xml"/><Relationship Id="rId1" Type="http://schemas.openxmlformats.org/officeDocument/2006/relationships/slideLayout" Target="../slideLayouts/slideLayout30.xml"/><Relationship Id="rId6" Type="http://schemas.openxmlformats.org/officeDocument/2006/relationships/image" Target="../media/image35.emf"/><Relationship Id="rId11" Type="http://schemas.microsoft.com/office/2007/relationships/hdphoto" Target="../media/hdphoto3.wdp"/><Relationship Id="rId5" Type="http://schemas.openxmlformats.org/officeDocument/2006/relationships/hyperlink" Target="http://northamerica.msteched.com/" TargetMode="External"/><Relationship Id="rId10" Type="http://schemas.openxmlformats.org/officeDocument/2006/relationships/image" Target="../media/image37.png"/><Relationship Id="rId4" Type="http://schemas.microsoft.com/office/2007/relationships/hdphoto" Target="../media/hdphoto2.wdp"/><Relationship Id="rId9" Type="http://schemas.openxmlformats.org/officeDocument/2006/relationships/hyperlink" Target="http://microsoft.com/technet"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3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 Id="rId9"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30.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22.pn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493231"/>
            <a:ext cx="6718301" cy="1232464"/>
          </a:xfrm>
        </p:spPr>
        <p:txBody>
          <a:bodyPr/>
          <a:lstStyle/>
          <a:p>
            <a:r>
              <a:rPr lang="en-US" dirty="0" smtClean="0"/>
              <a:t>Windows Server 2012 </a:t>
            </a:r>
            <a:br>
              <a:rPr lang="en-US" dirty="0" smtClean="0"/>
            </a:br>
            <a:r>
              <a:rPr lang="en-US" dirty="0" smtClean="0"/>
              <a:t>IP Address Management</a:t>
            </a:r>
            <a:endParaRPr lang="en-US" dirty="0"/>
          </a:p>
        </p:txBody>
      </p:sp>
      <p:sp>
        <p:nvSpPr>
          <p:cNvPr id="3" name="Subtitle 2"/>
          <p:cNvSpPr>
            <a:spLocks noGrp="1"/>
          </p:cNvSpPr>
          <p:nvPr>
            <p:ph type="subTitle" idx="1"/>
          </p:nvPr>
        </p:nvSpPr>
        <p:spPr/>
        <p:txBody>
          <a:bodyPr/>
          <a:lstStyle/>
          <a:p>
            <a:r>
              <a:rPr lang="en-US" dirty="0" smtClean="0"/>
              <a:t>Bala Rajagopalan</a:t>
            </a:r>
          </a:p>
          <a:p>
            <a:r>
              <a:rPr lang="en-US" dirty="0" smtClean="0"/>
              <a:t>Group 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2354716"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a:solidFill>
                  <a:srgbClr val="FFFFFF"/>
                </a:solidFill>
              </a:rPr>
              <a:t>WSV 307</a:t>
            </a:r>
            <a:endParaRPr lang="en-US" dirty="0" smtClean="0">
              <a:solidFill>
                <a:srgbClr val="FFFFFF">
                  <a:alpha val="99000"/>
                </a:srgbClr>
              </a:solidFill>
            </a:endParaRPr>
          </a:p>
        </p:txBody>
      </p:sp>
    </p:spTree>
    <p:extLst>
      <p:ext uri="{BB962C8B-B14F-4D97-AF65-F5344CB8AC3E}">
        <p14:creationId xmlns:p14="http://schemas.microsoft.com/office/powerpoint/2010/main" val="146503258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2" y="1447799"/>
            <a:ext cx="11149013" cy="747897"/>
          </a:xfrm>
        </p:spPr>
        <p:txBody>
          <a:bodyPr/>
          <a:lstStyle/>
          <a:p>
            <a:pPr marL="0" indent="0">
              <a:buNone/>
            </a:pPr>
            <a:r>
              <a:rPr lang="en-US" sz="5400" dirty="0" smtClean="0"/>
              <a:t>Using Windows Server 2012 IPAM</a:t>
            </a:r>
            <a:endParaRPr lang="en-US" sz="5400" dirty="0"/>
          </a:p>
        </p:txBody>
      </p:sp>
    </p:spTree>
    <p:extLst>
      <p:ext uri="{BB962C8B-B14F-4D97-AF65-F5344CB8AC3E}">
        <p14:creationId xmlns:p14="http://schemas.microsoft.com/office/powerpoint/2010/main" val="231846856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Contoso</a:t>
            </a:r>
            <a:r>
              <a:rPr lang="en-US" dirty="0" smtClean="0"/>
              <a:t> Space Miners</a:t>
            </a:r>
            <a:endParaRPr lang="en-US" dirty="0"/>
          </a:p>
        </p:txBody>
      </p:sp>
      <p:sp>
        <p:nvSpPr>
          <p:cNvPr id="3" name="Text Placeholder 2"/>
          <p:cNvSpPr>
            <a:spLocks noGrp="1"/>
          </p:cNvSpPr>
          <p:nvPr>
            <p:ph type="body" sz="quarter" idx="10"/>
          </p:nvPr>
        </p:nvSpPr>
        <p:spPr>
          <a:xfrm>
            <a:off x="519112" y="1447799"/>
            <a:ext cx="11149013" cy="4222694"/>
          </a:xfrm>
        </p:spPr>
        <p:txBody>
          <a:bodyPr/>
          <a:lstStyle/>
          <a:p>
            <a:r>
              <a:rPr lang="en-US" sz="2800" dirty="0" err="1" smtClean="0"/>
              <a:t>Contoso</a:t>
            </a:r>
            <a:r>
              <a:rPr lang="en-US" sz="2800" dirty="0" smtClean="0"/>
              <a:t> is a space mining company. Its mines the precious metal, </a:t>
            </a:r>
            <a:r>
              <a:rPr lang="en-US" sz="2800" dirty="0" err="1" smtClean="0"/>
              <a:t>unobtanium</a:t>
            </a:r>
            <a:r>
              <a:rPr lang="en-US" sz="2800" dirty="0" smtClean="0"/>
              <a:t>, from Martian asteroids</a:t>
            </a:r>
          </a:p>
          <a:p>
            <a:endParaRPr lang="en-US" sz="2800" dirty="0" smtClean="0"/>
          </a:p>
          <a:p>
            <a:r>
              <a:rPr lang="en-US" sz="2800" dirty="0" smtClean="0"/>
              <a:t>Contoso has deployed several DNS servers, Domain Controllers and DHCP servers to keep its enterprise network running</a:t>
            </a:r>
          </a:p>
          <a:p>
            <a:endParaRPr lang="en-US" sz="2800" dirty="0" smtClean="0"/>
          </a:p>
          <a:p>
            <a:r>
              <a:rPr lang="en-US" sz="2800" dirty="0" smtClean="0"/>
              <a:t>Due </a:t>
            </a:r>
            <a:r>
              <a:rPr lang="en-US" sz="2800" dirty="0"/>
              <a:t>to immense demand </a:t>
            </a:r>
            <a:r>
              <a:rPr lang="en-US" sz="2800" dirty="0" smtClean="0"/>
              <a:t>for </a:t>
            </a:r>
            <a:r>
              <a:rPr lang="en-US" sz="2800" dirty="0" err="1"/>
              <a:t>unobtanium</a:t>
            </a:r>
            <a:r>
              <a:rPr lang="en-US" sz="2800" dirty="0"/>
              <a:t> the company has grown quickly and </a:t>
            </a:r>
            <a:r>
              <a:rPr lang="en-US" sz="2800" dirty="0" smtClean="0"/>
              <a:t>is operating a number of earth </a:t>
            </a:r>
            <a:r>
              <a:rPr lang="en-US" sz="2800" dirty="0"/>
              <a:t>stations. One such earth station is located in </a:t>
            </a:r>
            <a:r>
              <a:rPr lang="en-US" sz="2800" dirty="0" smtClean="0"/>
              <a:t>Area 42, which is used </a:t>
            </a:r>
            <a:r>
              <a:rPr lang="en-US" sz="2800" dirty="0"/>
              <a:t>as </a:t>
            </a:r>
            <a:r>
              <a:rPr lang="en-US" sz="2800" dirty="0" smtClean="0"/>
              <a:t>the </a:t>
            </a:r>
            <a:r>
              <a:rPr lang="en-US" sz="2800" dirty="0"/>
              <a:t>case for our demo </a:t>
            </a:r>
            <a:r>
              <a:rPr lang="en-US" sz="2800" dirty="0" smtClean="0"/>
              <a:t>today</a:t>
            </a:r>
            <a:endParaRPr lang="en-US" sz="2800" dirty="0"/>
          </a:p>
        </p:txBody>
      </p:sp>
    </p:spTree>
    <p:extLst>
      <p:ext uri="{BB962C8B-B14F-4D97-AF65-F5344CB8AC3E}">
        <p14:creationId xmlns:p14="http://schemas.microsoft.com/office/powerpoint/2010/main" val="172732227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772584" y="961845"/>
            <a:ext cx="10058172" cy="1905000"/>
            <a:chOff x="760640" y="827314"/>
            <a:chExt cx="10058172" cy="1905000"/>
          </a:xfrm>
        </p:grpSpPr>
        <p:sp>
          <p:nvSpPr>
            <p:cNvPr id="23" name="Rounded Rectangle 22"/>
            <p:cNvSpPr/>
            <p:nvPr/>
          </p:nvSpPr>
          <p:spPr bwMode="auto">
            <a:xfrm>
              <a:off x="4951412" y="827314"/>
              <a:ext cx="1981200" cy="609600"/>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solidFill>
                    <a:srgbClr val="FFFFFF">
                      <a:alpha val="98824"/>
                    </a:srgbClr>
                  </a:solidFill>
                  <a:ea typeface="Segoe UI" pitchFamily="34" charset="0"/>
                  <a:cs typeface="Segoe UI" pitchFamily="34" charset="0"/>
                </a:rPr>
                <a:t>c</a:t>
              </a:r>
              <a:r>
                <a:rPr lang="en-US" sz="1400" dirty="0" smtClean="0">
                  <a:solidFill>
                    <a:srgbClr val="FFFFFF">
                      <a:alpha val="98824"/>
                    </a:srgbClr>
                  </a:solidFill>
                  <a:ea typeface="Segoe UI" pitchFamily="34" charset="0"/>
                  <a:cs typeface="Segoe UI" pitchFamily="34" charset="0"/>
                </a:rPr>
                <a:t>ontoso.com</a:t>
              </a:r>
            </a:p>
          </p:txBody>
        </p:sp>
        <p:sp>
          <p:nvSpPr>
            <p:cNvPr id="55" name="Rounded Rectangle 54"/>
            <p:cNvSpPr/>
            <p:nvPr/>
          </p:nvSpPr>
          <p:spPr bwMode="auto">
            <a:xfrm>
              <a:off x="3122612" y="2122714"/>
              <a:ext cx="1981200" cy="609600"/>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rgbClr val="FFFFFF">
                      <a:alpha val="98824"/>
                    </a:srgbClr>
                  </a:solidFill>
                  <a:ea typeface="Segoe UI" pitchFamily="34" charset="0"/>
                  <a:cs typeface="Segoe UI" pitchFamily="34" charset="0"/>
                </a:rPr>
                <a:t>finance.contoso.com</a:t>
              </a:r>
            </a:p>
          </p:txBody>
        </p:sp>
        <p:sp>
          <p:nvSpPr>
            <p:cNvPr id="56" name="Rounded Rectangle 55"/>
            <p:cNvSpPr/>
            <p:nvPr/>
          </p:nvSpPr>
          <p:spPr bwMode="auto">
            <a:xfrm>
              <a:off x="760640" y="2122714"/>
              <a:ext cx="1981200" cy="6096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rgbClr val="FFFFFF">
                      <a:alpha val="98824"/>
                    </a:srgbClr>
                  </a:solidFill>
                  <a:ea typeface="Segoe UI" pitchFamily="34" charset="0"/>
                  <a:cs typeface="Segoe UI" pitchFamily="34" charset="0"/>
                </a:rPr>
                <a:t>hr.contoso.com</a:t>
              </a:r>
            </a:p>
          </p:txBody>
        </p:sp>
        <p:sp>
          <p:nvSpPr>
            <p:cNvPr id="57" name="Rounded Rectangle 56"/>
            <p:cNvSpPr/>
            <p:nvPr/>
          </p:nvSpPr>
          <p:spPr bwMode="auto">
            <a:xfrm>
              <a:off x="5637212" y="2122714"/>
              <a:ext cx="2286000" cy="60960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rgbClr val="FFFFFF">
                      <a:alpha val="98824"/>
                    </a:srgbClr>
                  </a:solidFill>
                  <a:ea typeface="Segoe UI" pitchFamily="34" charset="0"/>
                  <a:cs typeface="Segoe UI" pitchFamily="34" charset="0"/>
                </a:rPr>
                <a:t>eng.contoso.com</a:t>
              </a:r>
            </a:p>
          </p:txBody>
        </p:sp>
        <p:sp>
          <p:nvSpPr>
            <p:cNvPr id="58" name="Rounded Rectangle 57"/>
            <p:cNvSpPr/>
            <p:nvPr/>
          </p:nvSpPr>
          <p:spPr bwMode="auto">
            <a:xfrm>
              <a:off x="8837612" y="2122714"/>
              <a:ext cx="1981200" cy="609600"/>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rgbClr val="FFFFFF">
                      <a:alpha val="98824"/>
                    </a:srgbClr>
                  </a:solidFill>
                  <a:ea typeface="Segoe UI" pitchFamily="34" charset="0"/>
                  <a:cs typeface="Segoe UI" pitchFamily="34" charset="0"/>
                </a:rPr>
                <a:t>sales.contoso.com</a:t>
              </a:r>
            </a:p>
          </p:txBody>
        </p:sp>
        <p:cxnSp>
          <p:nvCxnSpPr>
            <p:cNvPr id="53" name="Straight Connector 52"/>
            <p:cNvCxnSpPr>
              <a:stCxn id="56" idx="0"/>
              <a:endCxn id="23" idx="2"/>
            </p:cNvCxnSpPr>
            <p:nvPr/>
          </p:nvCxnSpPr>
          <p:spPr>
            <a:xfrm flipV="1">
              <a:off x="1751240" y="1436914"/>
              <a:ext cx="4190772" cy="685800"/>
            </a:xfrm>
            <a:prstGeom prst="line">
              <a:avLst/>
            </a:prstGeom>
          </p:spPr>
          <p:style>
            <a:lnRef idx="3">
              <a:schemeClr val="accent4"/>
            </a:lnRef>
            <a:fillRef idx="0">
              <a:schemeClr val="accent4"/>
            </a:fillRef>
            <a:effectRef idx="2">
              <a:schemeClr val="accent4"/>
            </a:effectRef>
            <a:fontRef idx="minor">
              <a:schemeClr val="tx1"/>
            </a:fontRef>
          </p:style>
        </p:cxnSp>
        <p:cxnSp>
          <p:nvCxnSpPr>
            <p:cNvPr id="59" name="Straight Connector 58"/>
            <p:cNvCxnSpPr>
              <a:stCxn id="55" idx="0"/>
              <a:endCxn id="23" idx="2"/>
            </p:cNvCxnSpPr>
            <p:nvPr/>
          </p:nvCxnSpPr>
          <p:spPr>
            <a:xfrm flipV="1">
              <a:off x="4113212" y="1436914"/>
              <a:ext cx="1828800" cy="685800"/>
            </a:xfrm>
            <a:prstGeom prst="line">
              <a:avLst/>
            </a:prstGeom>
          </p:spPr>
          <p:style>
            <a:lnRef idx="3">
              <a:schemeClr val="accent4"/>
            </a:lnRef>
            <a:fillRef idx="0">
              <a:schemeClr val="accent4"/>
            </a:fillRef>
            <a:effectRef idx="2">
              <a:schemeClr val="accent4"/>
            </a:effectRef>
            <a:fontRef idx="minor">
              <a:schemeClr val="tx1"/>
            </a:fontRef>
          </p:style>
        </p:cxnSp>
        <p:cxnSp>
          <p:nvCxnSpPr>
            <p:cNvPr id="61" name="Straight Connector 60"/>
            <p:cNvCxnSpPr>
              <a:stCxn id="57" idx="0"/>
              <a:endCxn id="23" idx="2"/>
            </p:cNvCxnSpPr>
            <p:nvPr/>
          </p:nvCxnSpPr>
          <p:spPr>
            <a:xfrm flipH="1" flipV="1">
              <a:off x="5942012" y="1436914"/>
              <a:ext cx="838200" cy="685800"/>
            </a:xfrm>
            <a:prstGeom prst="line">
              <a:avLst/>
            </a:prstGeom>
          </p:spPr>
          <p:style>
            <a:lnRef idx="3">
              <a:schemeClr val="accent4"/>
            </a:lnRef>
            <a:fillRef idx="0">
              <a:schemeClr val="accent4"/>
            </a:fillRef>
            <a:effectRef idx="2">
              <a:schemeClr val="accent4"/>
            </a:effectRef>
            <a:fontRef idx="minor">
              <a:schemeClr val="tx1"/>
            </a:fontRef>
          </p:style>
        </p:cxnSp>
        <p:cxnSp>
          <p:nvCxnSpPr>
            <p:cNvPr id="63" name="Straight Connector 62"/>
            <p:cNvCxnSpPr>
              <a:stCxn id="58" idx="0"/>
              <a:endCxn id="23" idx="2"/>
            </p:cNvCxnSpPr>
            <p:nvPr/>
          </p:nvCxnSpPr>
          <p:spPr>
            <a:xfrm flipH="1" flipV="1">
              <a:off x="5942012" y="1436914"/>
              <a:ext cx="3886200" cy="685800"/>
            </a:xfrm>
            <a:prstGeom prst="line">
              <a:avLst/>
            </a:prstGeom>
          </p:spPr>
          <p:style>
            <a:lnRef idx="3">
              <a:schemeClr val="accent4"/>
            </a:lnRef>
            <a:fillRef idx="0">
              <a:schemeClr val="accent4"/>
            </a:fillRef>
            <a:effectRef idx="2">
              <a:schemeClr val="accent4"/>
            </a:effectRef>
            <a:fontRef idx="minor">
              <a:schemeClr val="tx1"/>
            </a:fontRef>
          </p:style>
        </p:cxnSp>
      </p:grpSp>
      <p:pic>
        <p:nvPicPr>
          <p:cNvPr id="68" name="Picture 67" descr="dome.png"/>
          <p:cNvPicPr>
            <a:picLocks noChangeAspect="1"/>
          </p:cNvPicPr>
          <p:nvPr/>
        </p:nvPicPr>
        <p:blipFill>
          <a:blip r:embed="rId3" cstate="print"/>
          <a:stretch>
            <a:fillRect/>
          </a:stretch>
        </p:blipFill>
        <p:spPr>
          <a:xfrm>
            <a:off x="2208212" y="3119559"/>
            <a:ext cx="7125832" cy="3745711"/>
          </a:xfrm>
          <a:prstGeom prst="rect">
            <a:avLst/>
          </a:prstGeom>
        </p:spPr>
      </p:pic>
      <p:pic>
        <p:nvPicPr>
          <p:cNvPr id="67" name="Picture 14"/>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7077414" y="4755265"/>
            <a:ext cx="1298400" cy="103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14"/>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flipH="1">
            <a:off x="5097802" y="3536065"/>
            <a:ext cx="1298400" cy="103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14"/>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flipH="1">
            <a:off x="3331342" y="4755265"/>
            <a:ext cx="1298400" cy="103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14"/>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5134454" y="5515432"/>
            <a:ext cx="1298400" cy="103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TextBox 65"/>
          <p:cNvSpPr txBox="1"/>
          <p:nvPr/>
        </p:nvSpPr>
        <p:spPr>
          <a:xfrm>
            <a:off x="6292532" y="3821906"/>
            <a:ext cx="1033158" cy="378565"/>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dirty="0" smtClean="0">
                <a:solidFill>
                  <a:srgbClr val="FFFFFF">
                    <a:alpha val="99000"/>
                  </a:srgbClr>
                </a:solidFill>
              </a:rPr>
              <a:t>Building 1</a:t>
            </a:r>
          </a:p>
        </p:txBody>
      </p:sp>
      <p:sp>
        <p:nvSpPr>
          <p:cNvPr id="75" name="TextBox 74"/>
          <p:cNvSpPr txBox="1"/>
          <p:nvPr/>
        </p:nvSpPr>
        <p:spPr>
          <a:xfrm>
            <a:off x="8208948" y="5678372"/>
            <a:ext cx="1033158" cy="378565"/>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dirty="0" smtClean="0">
                <a:solidFill>
                  <a:srgbClr val="FFFFFF">
                    <a:alpha val="99000"/>
                  </a:srgbClr>
                </a:solidFill>
              </a:rPr>
              <a:t>Building 2</a:t>
            </a:r>
          </a:p>
        </p:txBody>
      </p:sp>
      <p:sp>
        <p:nvSpPr>
          <p:cNvPr id="76" name="TextBox 75"/>
          <p:cNvSpPr txBox="1"/>
          <p:nvPr/>
        </p:nvSpPr>
        <p:spPr>
          <a:xfrm>
            <a:off x="4025523" y="6056937"/>
            <a:ext cx="1033158" cy="378565"/>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dirty="0" smtClean="0">
                <a:solidFill>
                  <a:srgbClr val="FFFFFF">
                    <a:alpha val="99000"/>
                  </a:srgbClr>
                </a:solidFill>
              </a:rPr>
              <a:t>Building 3</a:t>
            </a:r>
          </a:p>
        </p:txBody>
      </p:sp>
      <p:sp>
        <p:nvSpPr>
          <p:cNvPr id="77" name="TextBox 76"/>
          <p:cNvSpPr txBox="1"/>
          <p:nvPr/>
        </p:nvSpPr>
        <p:spPr>
          <a:xfrm>
            <a:off x="2924025" y="4550495"/>
            <a:ext cx="1033158" cy="378565"/>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dirty="0" smtClean="0">
                <a:solidFill>
                  <a:srgbClr val="FFFFFF">
                    <a:alpha val="99000"/>
                  </a:srgbClr>
                </a:solidFill>
              </a:rPr>
              <a:t>Building 4</a:t>
            </a:r>
          </a:p>
        </p:txBody>
      </p:sp>
      <p:pic>
        <p:nvPicPr>
          <p:cNvPr id="79" name="Picture 14"/>
          <p:cNvPicPr>
            <a:picLocks noChangeAspect="1" noChangeArrowheads="1"/>
          </p:cNvPicPr>
          <p:nvPr/>
        </p:nvPicPr>
        <p:blipFill>
          <a:blip r:embed="rId5" cstate="email">
            <a:lum bright="70000" contrast="-70000"/>
            <a:extLst>
              <a:ext uri="{28A0092B-C50C-407E-A947-70E740481C1C}">
                <a14:useLocalDpi xmlns:a14="http://schemas.microsoft.com/office/drawing/2010/main"/>
              </a:ext>
            </a:extLst>
          </a:blip>
          <a:srcRect/>
          <a:stretch>
            <a:fillRect/>
          </a:stretch>
        </p:blipFill>
        <p:spPr bwMode="auto">
          <a:xfrm>
            <a:off x="6614144" y="4930517"/>
            <a:ext cx="636935" cy="584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14"/>
          <p:cNvPicPr>
            <a:picLocks noChangeAspect="1" noChangeArrowheads="1"/>
          </p:cNvPicPr>
          <p:nvPr/>
        </p:nvPicPr>
        <p:blipFill>
          <a:blip r:embed="rId5" cstate="email">
            <a:lum bright="70000" contrast="-70000"/>
            <a:extLst>
              <a:ext uri="{28A0092B-C50C-407E-A947-70E740481C1C}">
                <a14:useLocalDpi xmlns:a14="http://schemas.microsoft.com/office/drawing/2010/main"/>
              </a:ext>
            </a:extLst>
          </a:blip>
          <a:srcRect/>
          <a:stretch>
            <a:fillRect/>
          </a:stretch>
        </p:blipFill>
        <p:spPr bwMode="auto">
          <a:xfrm>
            <a:off x="4545956" y="3760930"/>
            <a:ext cx="636935" cy="584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14"/>
          <p:cNvPicPr>
            <a:picLocks noChangeAspect="1" noChangeArrowheads="1"/>
          </p:cNvPicPr>
          <p:nvPr/>
        </p:nvPicPr>
        <p:blipFill>
          <a:blip r:embed="rId5" cstate="email">
            <a:lum bright="70000" contrast="-70000"/>
            <a:extLst>
              <a:ext uri="{28A0092B-C50C-407E-A947-70E740481C1C}">
                <a14:useLocalDpi xmlns:a14="http://schemas.microsoft.com/office/drawing/2010/main"/>
              </a:ext>
            </a:extLst>
          </a:blip>
          <a:srcRect/>
          <a:stretch>
            <a:fillRect/>
          </a:stretch>
        </p:blipFill>
        <p:spPr bwMode="auto">
          <a:xfrm flipH="1">
            <a:off x="6396202" y="6065471"/>
            <a:ext cx="636935" cy="584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14"/>
          <p:cNvPicPr>
            <a:picLocks noChangeAspect="1" noChangeArrowheads="1"/>
          </p:cNvPicPr>
          <p:nvPr/>
        </p:nvPicPr>
        <p:blipFill>
          <a:blip r:embed="rId5" cstate="email">
            <a:lum bright="70000" contrast="-70000"/>
            <a:extLst>
              <a:ext uri="{28A0092B-C50C-407E-A947-70E740481C1C}">
                <a14:useLocalDpi xmlns:a14="http://schemas.microsoft.com/office/drawing/2010/main"/>
              </a:ext>
            </a:extLst>
          </a:blip>
          <a:srcRect/>
          <a:stretch>
            <a:fillRect/>
          </a:stretch>
        </p:blipFill>
        <p:spPr bwMode="auto">
          <a:xfrm>
            <a:off x="2804144" y="5307291"/>
            <a:ext cx="636935" cy="584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Box 85"/>
          <p:cNvSpPr txBox="1"/>
          <p:nvPr/>
        </p:nvSpPr>
        <p:spPr>
          <a:xfrm>
            <a:off x="2915294" y="4049900"/>
            <a:ext cx="1626808" cy="337015"/>
          </a:xfrm>
          <a:prstGeom prst="rect">
            <a:avLst/>
          </a:prstGeom>
          <a:noFill/>
        </p:spPr>
        <p:txBody>
          <a:bodyPr wrap="square" lIns="91440" tIns="91440" rIns="91440" bIns="91440" rtlCol="0">
            <a:spAutoFit/>
          </a:bodyPr>
          <a:lstStyle/>
          <a:p>
            <a:pPr>
              <a:lnSpc>
                <a:spcPct val="90000"/>
              </a:lnSpc>
              <a:spcBef>
                <a:spcPct val="20000"/>
              </a:spcBef>
              <a:buSzPct val="90000"/>
            </a:pPr>
            <a:r>
              <a:rPr lang="en-US" sz="1100" b="1" dirty="0" smtClean="0">
                <a:solidFill>
                  <a:srgbClr val="FFC000">
                    <a:alpha val="99000"/>
                  </a:srgbClr>
                </a:solidFill>
              </a:rPr>
              <a:t>DHCP,DNS, DC</a:t>
            </a:r>
          </a:p>
        </p:txBody>
      </p:sp>
      <p:sp>
        <p:nvSpPr>
          <p:cNvPr id="30" name="Title 1"/>
          <p:cNvSpPr>
            <a:spLocks noGrp="1"/>
          </p:cNvSpPr>
          <p:nvPr>
            <p:ph type="title"/>
          </p:nvPr>
        </p:nvSpPr>
        <p:spPr>
          <a:xfrm>
            <a:off x="478296" y="176841"/>
            <a:ext cx="11149013" cy="609398"/>
          </a:xfrm>
        </p:spPr>
        <p:txBody>
          <a:bodyPr/>
          <a:lstStyle/>
          <a:p>
            <a:r>
              <a:rPr lang="en-US" dirty="0" smtClean="0"/>
              <a:t>Area 42</a:t>
            </a:r>
            <a:endParaRPr lang="en-US" dirty="0"/>
          </a:p>
        </p:txBody>
      </p:sp>
      <p:sp>
        <p:nvSpPr>
          <p:cNvPr id="2" name="TextBox 1"/>
          <p:cNvSpPr txBox="1"/>
          <p:nvPr/>
        </p:nvSpPr>
        <p:spPr>
          <a:xfrm>
            <a:off x="6190501" y="3277532"/>
            <a:ext cx="1773826" cy="517065"/>
          </a:xfrm>
          <a:prstGeom prst="rect">
            <a:avLst/>
          </a:prstGeom>
          <a:noFill/>
        </p:spPr>
        <p:txBody>
          <a:bodyPr wrap="square" lIns="91440" tIns="91440" rIns="91440" bIns="91440" rtlCol="0">
            <a:spAutoFit/>
          </a:bodyPr>
          <a:lstStyle/>
          <a:p>
            <a:pPr>
              <a:lnSpc>
                <a:spcPct val="90000"/>
              </a:lnSpc>
              <a:spcBef>
                <a:spcPct val="20000"/>
              </a:spcBef>
              <a:buSzPct val="90000"/>
            </a:pPr>
            <a:r>
              <a:rPr lang="en-US" sz="2400" dirty="0" smtClean="0">
                <a:solidFill>
                  <a:srgbClr val="FFFFFF">
                    <a:alpha val="99000"/>
                  </a:srgbClr>
                </a:solidFill>
              </a:rPr>
              <a:t>10.1.0.0/16</a:t>
            </a:r>
          </a:p>
        </p:txBody>
      </p:sp>
      <p:sp>
        <p:nvSpPr>
          <p:cNvPr id="32" name="TextBox 31"/>
          <p:cNvSpPr txBox="1"/>
          <p:nvPr/>
        </p:nvSpPr>
        <p:spPr>
          <a:xfrm>
            <a:off x="7566190" y="4331007"/>
            <a:ext cx="1773826" cy="517065"/>
          </a:xfrm>
          <a:prstGeom prst="rect">
            <a:avLst/>
          </a:prstGeom>
          <a:noFill/>
        </p:spPr>
        <p:txBody>
          <a:bodyPr wrap="square" lIns="91440" tIns="91440" rIns="91440" bIns="91440" rtlCol="0">
            <a:spAutoFit/>
          </a:bodyPr>
          <a:lstStyle/>
          <a:p>
            <a:pPr>
              <a:lnSpc>
                <a:spcPct val="90000"/>
              </a:lnSpc>
              <a:spcBef>
                <a:spcPct val="20000"/>
              </a:spcBef>
              <a:buSzPct val="90000"/>
            </a:pPr>
            <a:r>
              <a:rPr lang="en-US" sz="2400" dirty="0" smtClean="0">
                <a:solidFill>
                  <a:srgbClr val="FFFFFF">
                    <a:alpha val="99000"/>
                  </a:srgbClr>
                </a:solidFill>
              </a:rPr>
              <a:t>10.2.0.0/16</a:t>
            </a:r>
          </a:p>
        </p:txBody>
      </p:sp>
      <p:sp>
        <p:nvSpPr>
          <p:cNvPr id="33" name="TextBox 32"/>
          <p:cNvSpPr txBox="1"/>
          <p:nvPr/>
        </p:nvSpPr>
        <p:spPr>
          <a:xfrm>
            <a:off x="4599230" y="5082683"/>
            <a:ext cx="1773826" cy="517065"/>
          </a:xfrm>
          <a:prstGeom prst="rect">
            <a:avLst/>
          </a:prstGeom>
          <a:noFill/>
        </p:spPr>
        <p:txBody>
          <a:bodyPr wrap="square" lIns="91440" tIns="91440" rIns="91440" bIns="91440" rtlCol="0">
            <a:spAutoFit/>
          </a:bodyPr>
          <a:lstStyle/>
          <a:p>
            <a:pPr>
              <a:lnSpc>
                <a:spcPct val="90000"/>
              </a:lnSpc>
              <a:spcBef>
                <a:spcPct val="20000"/>
              </a:spcBef>
              <a:buSzPct val="90000"/>
            </a:pPr>
            <a:r>
              <a:rPr lang="en-US" sz="2400" dirty="0" smtClean="0">
                <a:solidFill>
                  <a:srgbClr val="FFFFFF">
                    <a:alpha val="99000"/>
                  </a:srgbClr>
                </a:solidFill>
              </a:rPr>
              <a:t>10.4.0.0/16</a:t>
            </a:r>
          </a:p>
        </p:txBody>
      </p:sp>
      <p:sp>
        <p:nvSpPr>
          <p:cNvPr id="34" name="TextBox 33"/>
          <p:cNvSpPr txBox="1"/>
          <p:nvPr/>
        </p:nvSpPr>
        <p:spPr>
          <a:xfrm>
            <a:off x="1670384" y="4804098"/>
            <a:ext cx="1773826" cy="517065"/>
          </a:xfrm>
          <a:prstGeom prst="rect">
            <a:avLst/>
          </a:prstGeom>
          <a:noFill/>
        </p:spPr>
        <p:txBody>
          <a:bodyPr wrap="square" lIns="91440" tIns="91440" rIns="91440" bIns="91440" rtlCol="0">
            <a:spAutoFit/>
          </a:bodyPr>
          <a:lstStyle/>
          <a:p>
            <a:pPr>
              <a:lnSpc>
                <a:spcPct val="90000"/>
              </a:lnSpc>
              <a:spcBef>
                <a:spcPct val="20000"/>
              </a:spcBef>
              <a:buSzPct val="90000"/>
            </a:pPr>
            <a:r>
              <a:rPr lang="en-US" sz="2400" dirty="0" smtClean="0">
                <a:solidFill>
                  <a:srgbClr val="FFFFFF">
                    <a:alpha val="99000"/>
                  </a:srgbClr>
                </a:solidFill>
              </a:rPr>
              <a:t>10.8.0.0/16</a:t>
            </a:r>
          </a:p>
        </p:txBody>
      </p:sp>
      <p:sp>
        <p:nvSpPr>
          <p:cNvPr id="3" name="Rectangle 2"/>
          <p:cNvSpPr/>
          <p:nvPr/>
        </p:nvSpPr>
        <p:spPr>
          <a:xfrm>
            <a:off x="8774636" y="3794597"/>
            <a:ext cx="3289683" cy="369332"/>
          </a:xfrm>
          <a:prstGeom prst="rect">
            <a:avLst/>
          </a:prstGeom>
        </p:spPr>
        <p:txBody>
          <a:bodyPr wrap="none">
            <a:spAutoFit/>
          </a:bodyPr>
          <a:lstStyle/>
          <a:p>
            <a:r>
              <a:rPr lang="en-US" dirty="0">
                <a:solidFill>
                  <a:srgbClr val="FFFFFF"/>
                </a:solidFill>
              </a:rPr>
              <a:t>4 buildings each with 10 floors</a:t>
            </a:r>
          </a:p>
        </p:txBody>
      </p:sp>
    </p:spTree>
    <p:extLst>
      <p:ext uri="{BB962C8B-B14F-4D97-AF65-F5344CB8AC3E}">
        <p14:creationId xmlns:p14="http://schemas.microsoft.com/office/powerpoint/2010/main" val="2230181533"/>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971" y="2925518"/>
            <a:ext cx="2385970" cy="2330162"/>
          </a:xfrm>
          <a:custGeom>
            <a:avLst/>
            <a:gdLst>
              <a:gd name="connsiteX0" fmla="*/ 0 w 2385970"/>
              <a:gd name="connsiteY0" fmla="*/ 233016 h 2330162"/>
              <a:gd name="connsiteX1" fmla="*/ 233016 w 2385970"/>
              <a:gd name="connsiteY1" fmla="*/ 0 h 2330162"/>
              <a:gd name="connsiteX2" fmla="*/ 2152954 w 2385970"/>
              <a:gd name="connsiteY2" fmla="*/ 0 h 2330162"/>
              <a:gd name="connsiteX3" fmla="*/ 2385970 w 2385970"/>
              <a:gd name="connsiteY3" fmla="*/ 233016 h 2330162"/>
              <a:gd name="connsiteX4" fmla="*/ 2385970 w 2385970"/>
              <a:gd name="connsiteY4" fmla="*/ 2097146 h 2330162"/>
              <a:gd name="connsiteX5" fmla="*/ 2152954 w 2385970"/>
              <a:gd name="connsiteY5" fmla="*/ 2330162 h 2330162"/>
              <a:gd name="connsiteX6" fmla="*/ 233016 w 2385970"/>
              <a:gd name="connsiteY6" fmla="*/ 2330162 h 2330162"/>
              <a:gd name="connsiteX7" fmla="*/ 0 w 2385970"/>
              <a:gd name="connsiteY7" fmla="*/ 2097146 h 2330162"/>
              <a:gd name="connsiteX8" fmla="*/ 0 w 2385970"/>
              <a:gd name="connsiteY8" fmla="*/ 233016 h 23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970" h="2330162">
                <a:moveTo>
                  <a:pt x="0" y="233016"/>
                </a:moveTo>
                <a:cubicBezTo>
                  <a:pt x="0" y="104325"/>
                  <a:pt x="104325" y="0"/>
                  <a:pt x="233016" y="0"/>
                </a:cubicBezTo>
                <a:lnTo>
                  <a:pt x="2152954" y="0"/>
                </a:lnTo>
                <a:cubicBezTo>
                  <a:pt x="2281645" y="0"/>
                  <a:pt x="2385970" y="104325"/>
                  <a:pt x="2385970" y="233016"/>
                </a:cubicBezTo>
                <a:lnTo>
                  <a:pt x="2385970" y="2097146"/>
                </a:lnTo>
                <a:cubicBezTo>
                  <a:pt x="2385970" y="2225837"/>
                  <a:pt x="2281645" y="2330162"/>
                  <a:pt x="2152954" y="2330162"/>
                </a:cubicBezTo>
                <a:lnTo>
                  <a:pt x="233016" y="2330162"/>
                </a:lnTo>
                <a:cubicBezTo>
                  <a:pt x="104325" y="2330162"/>
                  <a:pt x="0" y="2225837"/>
                  <a:pt x="0" y="2097146"/>
                </a:cubicBezTo>
                <a:lnTo>
                  <a:pt x="0" y="23301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449" tIns="177449" rIns="177449" bIns="676769" numCol="1" spcCol="1270" anchor="t" anchorCtr="0">
            <a:noAutofit/>
          </a:bodyPr>
          <a:lstStyle/>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Visualize address block </a:t>
            </a:r>
            <a:r>
              <a:rPr lang="en-US" sz="1400" dirty="0">
                <a:solidFill>
                  <a:srgbClr val="363535">
                    <a:hueOff val="0"/>
                    <a:satOff val="0"/>
                    <a:lumOff val="0"/>
                    <a:alphaOff val="0"/>
                  </a:srgbClr>
                </a:solidFill>
              </a:rPr>
              <a:t>h</a:t>
            </a:r>
            <a:r>
              <a:rPr lang="en-US" sz="1400" dirty="0" smtClean="0">
                <a:solidFill>
                  <a:srgbClr val="363535">
                    <a:hueOff val="0"/>
                    <a:satOff val="0"/>
                    <a:lumOff val="0"/>
                    <a:alphaOff val="0"/>
                  </a:srgbClr>
                </a:solidFill>
              </a:rPr>
              <a:t>ierarchy</a:t>
            </a:r>
            <a:endParaRPr lang="en-US" sz="1400" dirty="0">
              <a:solidFill>
                <a:srgbClr val="363535">
                  <a:hueOff val="0"/>
                  <a:satOff val="0"/>
                  <a:lumOff val="0"/>
                  <a:alphaOff val="0"/>
                </a:srgbClr>
              </a:solidFill>
            </a:endParaRP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Plan and create address blocks</a:t>
            </a:r>
            <a:endParaRPr lang="en-US" sz="1400" dirty="0">
              <a:solidFill>
                <a:srgbClr val="363535">
                  <a:hueOff val="0"/>
                  <a:satOff val="0"/>
                  <a:lumOff val="0"/>
                  <a:alphaOff val="0"/>
                </a:srgbClr>
              </a:solidFill>
            </a:endParaRPr>
          </a:p>
        </p:txBody>
      </p:sp>
      <p:sp>
        <p:nvSpPr>
          <p:cNvPr id="6" name="Shape 5"/>
          <p:cNvSpPr/>
          <p:nvPr/>
        </p:nvSpPr>
        <p:spPr>
          <a:xfrm>
            <a:off x="1305412" y="3433787"/>
            <a:ext cx="2840390" cy="2840390"/>
          </a:xfrm>
          <a:prstGeom prst="leftCircularArrow">
            <a:avLst>
              <a:gd name="adj1" fmla="val 3885"/>
              <a:gd name="adj2" fmla="val 486565"/>
              <a:gd name="adj3" fmla="val 2262075"/>
              <a:gd name="adj4" fmla="val 9024489"/>
              <a:gd name="adj5" fmla="val 4533"/>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Freeform 6"/>
          <p:cNvSpPr/>
          <p:nvPr/>
        </p:nvSpPr>
        <p:spPr>
          <a:xfrm>
            <a:off x="534186" y="4652864"/>
            <a:ext cx="2120862" cy="843397"/>
          </a:xfrm>
          <a:custGeom>
            <a:avLst/>
            <a:gdLst>
              <a:gd name="connsiteX0" fmla="*/ 0 w 2120862"/>
              <a:gd name="connsiteY0" fmla="*/ 84340 h 843397"/>
              <a:gd name="connsiteX1" fmla="*/ 84340 w 2120862"/>
              <a:gd name="connsiteY1" fmla="*/ 0 h 843397"/>
              <a:gd name="connsiteX2" fmla="*/ 2036522 w 2120862"/>
              <a:gd name="connsiteY2" fmla="*/ 0 h 843397"/>
              <a:gd name="connsiteX3" fmla="*/ 2120862 w 2120862"/>
              <a:gd name="connsiteY3" fmla="*/ 84340 h 843397"/>
              <a:gd name="connsiteX4" fmla="*/ 2120862 w 2120862"/>
              <a:gd name="connsiteY4" fmla="*/ 759057 h 843397"/>
              <a:gd name="connsiteX5" fmla="*/ 2036522 w 2120862"/>
              <a:gd name="connsiteY5" fmla="*/ 843397 h 843397"/>
              <a:gd name="connsiteX6" fmla="*/ 84340 w 2120862"/>
              <a:gd name="connsiteY6" fmla="*/ 843397 h 843397"/>
              <a:gd name="connsiteX7" fmla="*/ 0 w 2120862"/>
              <a:gd name="connsiteY7" fmla="*/ 759057 h 843397"/>
              <a:gd name="connsiteX8" fmla="*/ 0 w 2120862"/>
              <a:gd name="connsiteY8" fmla="*/ 84340 h 84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862" h="843397">
                <a:moveTo>
                  <a:pt x="0" y="84340"/>
                </a:moveTo>
                <a:cubicBezTo>
                  <a:pt x="0" y="37760"/>
                  <a:pt x="37760" y="0"/>
                  <a:pt x="84340" y="0"/>
                </a:cubicBezTo>
                <a:lnTo>
                  <a:pt x="2036522" y="0"/>
                </a:lnTo>
                <a:cubicBezTo>
                  <a:pt x="2083102" y="0"/>
                  <a:pt x="2120862" y="37760"/>
                  <a:pt x="2120862" y="84340"/>
                </a:cubicBezTo>
                <a:lnTo>
                  <a:pt x="2120862" y="759057"/>
                </a:lnTo>
                <a:cubicBezTo>
                  <a:pt x="2120862" y="805637"/>
                  <a:pt x="2083102" y="843397"/>
                  <a:pt x="2036522" y="843397"/>
                </a:cubicBezTo>
                <a:lnTo>
                  <a:pt x="84340" y="843397"/>
                </a:lnTo>
                <a:cubicBezTo>
                  <a:pt x="37760" y="843397"/>
                  <a:pt x="0" y="805637"/>
                  <a:pt x="0" y="759057"/>
                </a:cubicBezTo>
                <a:lnTo>
                  <a:pt x="0" y="843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992" tIns="47562" rIns="58992" bIns="47562" numCol="1" spcCol="1270" anchor="ctr" anchorCtr="0">
            <a:noAutofit/>
          </a:bodyPr>
          <a:lstStyle/>
          <a:p>
            <a:pPr algn="ctr" defTabSz="800100">
              <a:lnSpc>
                <a:spcPct val="90000"/>
              </a:lnSpc>
              <a:spcBef>
                <a:spcPct val="0"/>
              </a:spcBef>
              <a:spcAft>
                <a:spcPct val="35000"/>
              </a:spcAft>
            </a:pPr>
            <a:r>
              <a:rPr lang="en-US" dirty="0" smtClean="0">
                <a:solidFill>
                  <a:srgbClr val="363535"/>
                </a:solidFill>
              </a:rPr>
              <a:t>Plan Address Space structure</a:t>
            </a:r>
            <a:endParaRPr lang="en-US" dirty="0">
              <a:solidFill>
                <a:srgbClr val="363535"/>
              </a:solidFill>
            </a:endParaRPr>
          </a:p>
        </p:txBody>
      </p:sp>
      <p:sp>
        <p:nvSpPr>
          <p:cNvPr id="8" name="Freeform 7"/>
          <p:cNvSpPr/>
          <p:nvPr/>
        </p:nvSpPr>
        <p:spPr>
          <a:xfrm>
            <a:off x="3180573" y="2922931"/>
            <a:ext cx="2385970" cy="2432840"/>
          </a:xfrm>
          <a:custGeom>
            <a:avLst/>
            <a:gdLst>
              <a:gd name="connsiteX0" fmla="*/ 0 w 2385970"/>
              <a:gd name="connsiteY0" fmla="*/ 233016 h 2330162"/>
              <a:gd name="connsiteX1" fmla="*/ 233016 w 2385970"/>
              <a:gd name="connsiteY1" fmla="*/ 0 h 2330162"/>
              <a:gd name="connsiteX2" fmla="*/ 2152954 w 2385970"/>
              <a:gd name="connsiteY2" fmla="*/ 0 h 2330162"/>
              <a:gd name="connsiteX3" fmla="*/ 2385970 w 2385970"/>
              <a:gd name="connsiteY3" fmla="*/ 233016 h 2330162"/>
              <a:gd name="connsiteX4" fmla="*/ 2385970 w 2385970"/>
              <a:gd name="connsiteY4" fmla="*/ 2097146 h 2330162"/>
              <a:gd name="connsiteX5" fmla="*/ 2152954 w 2385970"/>
              <a:gd name="connsiteY5" fmla="*/ 2330162 h 2330162"/>
              <a:gd name="connsiteX6" fmla="*/ 233016 w 2385970"/>
              <a:gd name="connsiteY6" fmla="*/ 2330162 h 2330162"/>
              <a:gd name="connsiteX7" fmla="*/ 0 w 2385970"/>
              <a:gd name="connsiteY7" fmla="*/ 2097146 h 2330162"/>
              <a:gd name="connsiteX8" fmla="*/ 0 w 2385970"/>
              <a:gd name="connsiteY8" fmla="*/ 233016 h 23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970" h="2330162">
                <a:moveTo>
                  <a:pt x="0" y="233016"/>
                </a:moveTo>
                <a:cubicBezTo>
                  <a:pt x="0" y="104325"/>
                  <a:pt x="104325" y="0"/>
                  <a:pt x="233016" y="0"/>
                </a:cubicBezTo>
                <a:lnTo>
                  <a:pt x="2152954" y="0"/>
                </a:lnTo>
                <a:cubicBezTo>
                  <a:pt x="2281645" y="0"/>
                  <a:pt x="2385970" y="104325"/>
                  <a:pt x="2385970" y="233016"/>
                </a:cubicBezTo>
                <a:lnTo>
                  <a:pt x="2385970" y="2097146"/>
                </a:lnTo>
                <a:cubicBezTo>
                  <a:pt x="2385970" y="2225837"/>
                  <a:pt x="2281645" y="2330162"/>
                  <a:pt x="2152954" y="2330162"/>
                </a:cubicBezTo>
                <a:lnTo>
                  <a:pt x="233016" y="2330162"/>
                </a:lnTo>
                <a:cubicBezTo>
                  <a:pt x="104325" y="2330162"/>
                  <a:pt x="0" y="2225837"/>
                  <a:pt x="0" y="2097146"/>
                </a:cubicBezTo>
                <a:lnTo>
                  <a:pt x="0" y="23301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449" tIns="676770" rIns="177449" bIns="177448" numCol="1" spcCol="1270" anchor="t" anchorCtr="0">
            <a:noAutofit/>
          </a:bodyPr>
          <a:lstStyle/>
          <a:p>
            <a:pPr marL="114300" lvl="1" indent="-114300" defTabSz="622300">
              <a:lnSpc>
                <a:spcPct val="90000"/>
              </a:lnSpc>
              <a:spcBef>
                <a:spcPct val="0"/>
              </a:spcBef>
              <a:spcAft>
                <a:spcPct val="15000"/>
              </a:spcAft>
              <a:buFontTx/>
              <a:buChar char="••"/>
            </a:pPr>
            <a:endParaRPr lang="en-US" sz="1400" dirty="0">
              <a:solidFill>
                <a:srgbClr val="363535">
                  <a:hueOff val="0"/>
                  <a:satOff val="0"/>
                  <a:lumOff val="0"/>
                  <a:alphaOff val="0"/>
                </a:srgbClr>
              </a:solidFill>
            </a:endParaRP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Create static and dynamic </a:t>
            </a:r>
            <a:r>
              <a:rPr lang="en-US" sz="1400" dirty="0">
                <a:solidFill>
                  <a:srgbClr val="363535">
                    <a:hueOff val="0"/>
                    <a:satOff val="0"/>
                    <a:lumOff val="0"/>
                    <a:alphaOff val="0"/>
                  </a:srgbClr>
                </a:solidFill>
              </a:rPr>
              <a:t>a</a:t>
            </a:r>
            <a:r>
              <a:rPr lang="en-US" sz="1400" dirty="0" smtClean="0">
                <a:solidFill>
                  <a:srgbClr val="363535">
                    <a:hueOff val="0"/>
                    <a:satOff val="0"/>
                    <a:lumOff val="0"/>
                    <a:alphaOff val="0"/>
                  </a:srgbClr>
                </a:solidFill>
              </a:rPr>
              <a:t>ddress </a:t>
            </a:r>
            <a:r>
              <a:rPr lang="en-US" sz="1400" dirty="0">
                <a:solidFill>
                  <a:srgbClr val="363535">
                    <a:hueOff val="0"/>
                    <a:satOff val="0"/>
                    <a:lumOff val="0"/>
                    <a:alphaOff val="0"/>
                  </a:srgbClr>
                </a:solidFill>
              </a:rPr>
              <a:t>r</a:t>
            </a:r>
            <a:r>
              <a:rPr lang="en-US" sz="1400" dirty="0" smtClean="0">
                <a:solidFill>
                  <a:srgbClr val="363535">
                    <a:hueOff val="0"/>
                    <a:satOff val="0"/>
                    <a:lumOff val="0"/>
                    <a:alphaOff val="0"/>
                  </a:srgbClr>
                </a:solidFill>
              </a:rPr>
              <a:t>anges</a:t>
            </a:r>
            <a:endParaRPr lang="en-US" sz="1400" dirty="0">
              <a:solidFill>
                <a:srgbClr val="363535">
                  <a:hueOff val="0"/>
                  <a:satOff val="0"/>
                  <a:lumOff val="0"/>
                  <a:alphaOff val="0"/>
                </a:srgbClr>
              </a:solidFill>
            </a:endParaRP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Find and allocate IP addresses</a:t>
            </a: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DNS record and DHCP reservations</a:t>
            </a:r>
            <a:endParaRPr lang="en-US" sz="1400" dirty="0">
              <a:solidFill>
                <a:srgbClr val="363535">
                  <a:hueOff val="0"/>
                  <a:satOff val="0"/>
                  <a:lumOff val="0"/>
                  <a:alphaOff val="0"/>
                </a:srgbClr>
              </a:solidFill>
            </a:endParaRPr>
          </a:p>
          <a:p>
            <a:pPr marL="114300" lvl="1" indent="-114300" defTabSz="622300">
              <a:lnSpc>
                <a:spcPct val="90000"/>
              </a:lnSpc>
              <a:spcBef>
                <a:spcPct val="0"/>
              </a:spcBef>
              <a:spcAft>
                <a:spcPct val="15000"/>
              </a:spcAft>
              <a:buFontTx/>
              <a:buChar char="••"/>
            </a:pPr>
            <a:endParaRPr lang="en-US" sz="1400" dirty="0">
              <a:solidFill>
                <a:srgbClr val="363535">
                  <a:hueOff val="0"/>
                  <a:satOff val="0"/>
                  <a:lumOff val="0"/>
                  <a:alphaOff val="0"/>
                </a:srgbClr>
              </a:solidFill>
            </a:endParaRPr>
          </a:p>
        </p:txBody>
      </p:sp>
      <p:sp>
        <p:nvSpPr>
          <p:cNvPr id="9" name="Circular Arrow 8"/>
          <p:cNvSpPr/>
          <p:nvPr/>
        </p:nvSpPr>
        <p:spPr>
          <a:xfrm>
            <a:off x="4462131" y="1827273"/>
            <a:ext cx="3145264" cy="3145264"/>
          </a:xfrm>
          <a:prstGeom prst="circularArrow">
            <a:avLst>
              <a:gd name="adj1" fmla="val 3509"/>
              <a:gd name="adj2" fmla="val 435448"/>
              <a:gd name="adj3" fmla="val 19389041"/>
              <a:gd name="adj4" fmla="val 12575511"/>
              <a:gd name="adj5" fmla="val 4094"/>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9"/>
          <p:cNvSpPr/>
          <p:nvPr/>
        </p:nvSpPr>
        <p:spPr>
          <a:xfrm>
            <a:off x="3710788" y="2682351"/>
            <a:ext cx="2120862" cy="843397"/>
          </a:xfrm>
          <a:custGeom>
            <a:avLst/>
            <a:gdLst>
              <a:gd name="connsiteX0" fmla="*/ 0 w 2120862"/>
              <a:gd name="connsiteY0" fmla="*/ 84340 h 843397"/>
              <a:gd name="connsiteX1" fmla="*/ 84340 w 2120862"/>
              <a:gd name="connsiteY1" fmla="*/ 0 h 843397"/>
              <a:gd name="connsiteX2" fmla="*/ 2036522 w 2120862"/>
              <a:gd name="connsiteY2" fmla="*/ 0 h 843397"/>
              <a:gd name="connsiteX3" fmla="*/ 2120862 w 2120862"/>
              <a:gd name="connsiteY3" fmla="*/ 84340 h 843397"/>
              <a:gd name="connsiteX4" fmla="*/ 2120862 w 2120862"/>
              <a:gd name="connsiteY4" fmla="*/ 759057 h 843397"/>
              <a:gd name="connsiteX5" fmla="*/ 2036522 w 2120862"/>
              <a:gd name="connsiteY5" fmla="*/ 843397 h 843397"/>
              <a:gd name="connsiteX6" fmla="*/ 84340 w 2120862"/>
              <a:gd name="connsiteY6" fmla="*/ 843397 h 843397"/>
              <a:gd name="connsiteX7" fmla="*/ 0 w 2120862"/>
              <a:gd name="connsiteY7" fmla="*/ 759057 h 843397"/>
              <a:gd name="connsiteX8" fmla="*/ 0 w 2120862"/>
              <a:gd name="connsiteY8" fmla="*/ 84340 h 84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862" h="843397">
                <a:moveTo>
                  <a:pt x="0" y="84340"/>
                </a:moveTo>
                <a:cubicBezTo>
                  <a:pt x="0" y="37760"/>
                  <a:pt x="37760" y="0"/>
                  <a:pt x="84340" y="0"/>
                </a:cubicBezTo>
                <a:lnTo>
                  <a:pt x="2036522" y="0"/>
                </a:lnTo>
                <a:cubicBezTo>
                  <a:pt x="2083102" y="0"/>
                  <a:pt x="2120862" y="37760"/>
                  <a:pt x="2120862" y="84340"/>
                </a:cubicBezTo>
                <a:lnTo>
                  <a:pt x="2120862" y="759057"/>
                </a:lnTo>
                <a:cubicBezTo>
                  <a:pt x="2120862" y="805637"/>
                  <a:pt x="2083102" y="843397"/>
                  <a:pt x="2036522" y="843397"/>
                </a:cubicBezTo>
                <a:lnTo>
                  <a:pt x="84340" y="843397"/>
                </a:lnTo>
                <a:cubicBezTo>
                  <a:pt x="37760" y="843397"/>
                  <a:pt x="0" y="805637"/>
                  <a:pt x="0" y="759057"/>
                </a:cubicBezTo>
                <a:lnTo>
                  <a:pt x="0" y="843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992" tIns="47562" rIns="58992" bIns="47562" numCol="1" spcCol="1270" anchor="ctr" anchorCtr="0">
            <a:noAutofit/>
          </a:bodyPr>
          <a:lstStyle/>
          <a:p>
            <a:pPr algn="ctr" defTabSz="800100">
              <a:lnSpc>
                <a:spcPct val="90000"/>
              </a:lnSpc>
              <a:spcBef>
                <a:spcPct val="0"/>
              </a:spcBef>
              <a:spcAft>
                <a:spcPct val="35000"/>
              </a:spcAft>
            </a:pPr>
            <a:r>
              <a:rPr lang="en-US" dirty="0" smtClean="0">
                <a:solidFill>
                  <a:srgbClr val="363535"/>
                </a:solidFill>
              </a:rPr>
              <a:t>Allocate/Implement</a:t>
            </a:r>
            <a:endParaRPr lang="en-US" dirty="0">
              <a:solidFill>
                <a:srgbClr val="363535"/>
              </a:solidFill>
            </a:endParaRPr>
          </a:p>
        </p:txBody>
      </p:sp>
      <p:sp>
        <p:nvSpPr>
          <p:cNvPr id="11" name="Freeform 10"/>
          <p:cNvSpPr/>
          <p:nvPr/>
        </p:nvSpPr>
        <p:spPr>
          <a:xfrm>
            <a:off x="6357175" y="2682351"/>
            <a:ext cx="2385970" cy="2573329"/>
          </a:xfrm>
          <a:custGeom>
            <a:avLst/>
            <a:gdLst>
              <a:gd name="connsiteX0" fmla="*/ 0 w 2385970"/>
              <a:gd name="connsiteY0" fmla="*/ 233016 h 2330162"/>
              <a:gd name="connsiteX1" fmla="*/ 233016 w 2385970"/>
              <a:gd name="connsiteY1" fmla="*/ 0 h 2330162"/>
              <a:gd name="connsiteX2" fmla="*/ 2152954 w 2385970"/>
              <a:gd name="connsiteY2" fmla="*/ 0 h 2330162"/>
              <a:gd name="connsiteX3" fmla="*/ 2385970 w 2385970"/>
              <a:gd name="connsiteY3" fmla="*/ 233016 h 2330162"/>
              <a:gd name="connsiteX4" fmla="*/ 2385970 w 2385970"/>
              <a:gd name="connsiteY4" fmla="*/ 2097146 h 2330162"/>
              <a:gd name="connsiteX5" fmla="*/ 2152954 w 2385970"/>
              <a:gd name="connsiteY5" fmla="*/ 2330162 h 2330162"/>
              <a:gd name="connsiteX6" fmla="*/ 233016 w 2385970"/>
              <a:gd name="connsiteY6" fmla="*/ 2330162 h 2330162"/>
              <a:gd name="connsiteX7" fmla="*/ 0 w 2385970"/>
              <a:gd name="connsiteY7" fmla="*/ 2097146 h 2330162"/>
              <a:gd name="connsiteX8" fmla="*/ 0 w 2385970"/>
              <a:gd name="connsiteY8" fmla="*/ 233016 h 23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970" h="2330162">
                <a:moveTo>
                  <a:pt x="0" y="233016"/>
                </a:moveTo>
                <a:cubicBezTo>
                  <a:pt x="0" y="104325"/>
                  <a:pt x="104325" y="0"/>
                  <a:pt x="233016" y="0"/>
                </a:cubicBezTo>
                <a:lnTo>
                  <a:pt x="2152954" y="0"/>
                </a:lnTo>
                <a:cubicBezTo>
                  <a:pt x="2281645" y="0"/>
                  <a:pt x="2385970" y="104325"/>
                  <a:pt x="2385970" y="233016"/>
                </a:cubicBezTo>
                <a:lnTo>
                  <a:pt x="2385970" y="2097146"/>
                </a:lnTo>
                <a:cubicBezTo>
                  <a:pt x="2385970" y="2225837"/>
                  <a:pt x="2281645" y="2330162"/>
                  <a:pt x="2152954" y="2330162"/>
                </a:cubicBezTo>
                <a:lnTo>
                  <a:pt x="233016" y="2330162"/>
                </a:lnTo>
                <a:cubicBezTo>
                  <a:pt x="104325" y="2330162"/>
                  <a:pt x="0" y="2225837"/>
                  <a:pt x="0" y="2097146"/>
                </a:cubicBezTo>
                <a:lnTo>
                  <a:pt x="0" y="23301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449" tIns="177449" rIns="177449" bIns="676769" numCol="1" spcCol="1270" anchor="t" anchorCtr="0">
            <a:noAutofit/>
          </a:bodyPr>
          <a:lstStyle/>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Monitor IP </a:t>
            </a:r>
            <a:r>
              <a:rPr lang="en-US" sz="1400" dirty="0">
                <a:solidFill>
                  <a:srgbClr val="363535">
                    <a:hueOff val="0"/>
                    <a:satOff val="0"/>
                    <a:lumOff val="0"/>
                    <a:alphaOff val="0"/>
                  </a:srgbClr>
                </a:solidFill>
              </a:rPr>
              <a:t>a</a:t>
            </a:r>
            <a:r>
              <a:rPr lang="en-US" sz="1400" dirty="0" smtClean="0">
                <a:solidFill>
                  <a:srgbClr val="363535">
                    <a:hueOff val="0"/>
                    <a:satOff val="0"/>
                    <a:lumOff val="0"/>
                    <a:alphaOff val="0"/>
                  </a:srgbClr>
                </a:solidFill>
              </a:rPr>
              <a:t>ddress range and DHCP scope utilization</a:t>
            </a:r>
            <a:endParaRPr lang="en-US" sz="1400" dirty="0">
              <a:solidFill>
                <a:srgbClr val="363535">
                  <a:hueOff val="0"/>
                  <a:satOff val="0"/>
                  <a:lumOff val="0"/>
                  <a:alphaOff val="0"/>
                </a:srgbClr>
              </a:solidFill>
            </a:endParaRP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Monitor IP address utilization trend</a:t>
            </a:r>
            <a:endParaRPr lang="en-US" sz="1400" dirty="0">
              <a:solidFill>
                <a:srgbClr val="363535">
                  <a:hueOff val="0"/>
                  <a:satOff val="0"/>
                  <a:lumOff val="0"/>
                  <a:alphaOff val="0"/>
                </a:srgbClr>
              </a:solidFill>
            </a:endParaRP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Monitor IP address </a:t>
            </a:r>
            <a:r>
              <a:rPr lang="en-US" sz="1400" dirty="0">
                <a:solidFill>
                  <a:srgbClr val="363535">
                    <a:hueOff val="0"/>
                    <a:satOff val="0"/>
                    <a:lumOff val="0"/>
                    <a:alphaOff val="0"/>
                  </a:srgbClr>
                </a:solidFill>
              </a:rPr>
              <a:t>e</a:t>
            </a:r>
            <a:r>
              <a:rPr lang="en-US" sz="1400" dirty="0" smtClean="0">
                <a:solidFill>
                  <a:srgbClr val="363535">
                    <a:hueOff val="0"/>
                    <a:satOff val="0"/>
                    <a:lumOff val="0"/>
                    <a:alphaOff val="0"/>
                  </a:srgbClr>
                </a:solidFill>
              </a:rPr>
              <a:t>xpiry and reclaim expired addresses</a:t>
            </a:r>
            <a:endParaRPr lang="en-US" sz="1400" dirty="0">
              <a:solidFill>
                <a:srgbClr val="363535">
                  <a:hueOff val="0"/>
                  <a:satOff val="0"/>
                  <a:lumOff val="0"/>
                  <a:alphaOff val="0"/>
                </a:srgbClr>
              </a:solidFill>
            </a:endParaRPr>
          </a:p>
        </p:txBody>
      </p:sp>
      <p:sp>
        <p:nvSpPr>
          <p:cNvPr id="12" name="Shape 11"/>
          <p:cNvSpPr/>
          <p:nvPr/>
        </p:nvSpPr>
        <p:spPr>
          <a:xfrm>
            <a:off x="7322950" y="3825957"/>
            <a:ext cx="2840390" cy="2293160"/>
          </a:xfrm>
          <a:prstGeom prst="leftCircularArrow">
            <a:avLst>
              <a:gd name="adj1" fmla="val 7189"/>
              <a:gd name="adj2" fmla="val 486565"/>
              <a:gd name="adj3" fmla="val 2771051"/>
              <a:gd name="adj4" fmla="val 9336514"/>
              <a:gd name="adj5" fmla="val 4533"/>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Freeform 12"/>
          <p:cNvSpPr/>
          <p:nvPr/>
        </p:nvSpPr>
        <p:spPr>
          <a:xfrm>
            <a:off x="6887390" y="4652864"/>
            <a:ext cx="2120862" cy="843397"/>
          </a:xfrm>
          <a:custGeom>
            <a:avLst/>
            <a:gdLst>
              <a:gd name="connsiteX0" fmla="*/ 0 w 2120862"/>
              <a:gd name="connsiteY0" fmla="*/ 84340 h 843397"/>
              <a:gd name="connsiteX1" fmla="*/ 84340 w 2120862"/>
              <a:gd name="connsiteY1" fmla="*/ 0 h 843397"/>
              <a:gd name="connsiteX2" fmla="*/ 2036522 w 2120862"/>
              <a:gd name="connsiteY2" fmla="*/ 0 h 843397"/>
              <a:gd name="connsiteX3" fmla="*/ 2120862 w 2120862"/>
              <a:gd name="connsiteY3" fmla="*/ 84340 h 843397"/>
              <a:gd name="connsiteX4" fmla="*/ 2120862 w 2120862"/>
              <a:gd name="connsiteY4" fmla="*/ 759057 h 843397"/>
              <a:gd name="connsiteX5" fmla="*/ 2036522 w 2120862"/>
              <a:gd name="connsiteY5" fmla="*/ 843397 h 843397"/>
              <a:gd name="connsiteX6" fmla="*/ 84340 w 2120862"/>
              <a:gd name="connsiteY6" fmla="*/ 843397 h 843397"/>
              <a:gd name="connsiteX7" fmla="*/ 0 w 2120862"/>
              <a:gd name="connsiteY7" fmla="*/ 759057 h 843397"/>
              <a:gd name="connsiteX8" fmla="*/ 0 w 2120862"/>
              <a:gd name="connsiteY8" fmla="*/ 84340 h 84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862" h="843397">
                <a:moveTo>
                  <a:pt x="0" y="84340"/>
                </a:moveTo>
                <a:cubicBezTo>
                  <a:pt x="0" y="37760"/>
                  <a:pt x="37760" y="0"/>
                  <a:pt x="84340" y="0"/>
                </a:cubicBezTo>
                <a:lnTo>
                  <a:pt x="2036522" y="0"/>
                </a:lnTo>
                <a:cubicBezTo>
                  <a:pt x="2083102" y="0"/>
                  <a:pt x="2120862" y="37760"/>
                  <a:pt x="2120862" y="84340"/>
                </a:cubicBezTo>
                <a:lnTo>
                  <a:pt x="2120862" y="759057"/>
                </a:lnTo>
                <a:cubicBezTo>
                  <a:pt x="2120862" y="805637"/>
                  <a:pt x="2083102" y="843397"/>
                  <a:pt x="2036522" y="843397"/>
                </a:cubicBezTo>
                <a:lnTo>
                  <a:pt x="84340" y="843397"/>
                </a:lnTo>
                <a:cubicBezTo>
                  <a:pt x="37760" y="843397"/>
                  <a:pt x="0" y="805637"/>
                  <a:pt x="0" y="759057"/>
                </a:cubicBezTo>
                <a:lnTo>
                  <a:pt x="0" y="843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992" tIns="47562" rIns="58992" bIns="47562" numCol="1" spcCol="1270" anchor="ctr" anchorCtr="0">
            <a:noAutofit/>
          </a:bodyPr>
          <a:lstStyle/>
          <a:p>
            <a:pPr algn="ctr" defTabSz="800100">
              <a:lnSpc>
                <a:spcPct val="90000"/>
              </a:lnSpc>
              <a:spcBef>
                <a:spcPct val="0"/>
              </a:spcBef>
              <a:spcAft>
                <a:spcPct val="35000"/>
              </a:spcAft>
            </a:pPr>
            <a:r>
              <a:rPr lang="en-US" dirty="0" smtClean="0">
                <a:solidFill>
                  <a:srgbClr val="363535"/>
                </a:solidFill>
              </a:rPr>
              <a:t>Monitor Utilization</a:t>
            </a:r>
            <a:endParaRPr lang="en-US" dirty="0">
              <a:solidFill>
                <a:srgbClr val="363535"/>
              </a:solidFill>
            </a:endParaRPr>
          </a:p>
        </p:txBody>
      </p:sp>
      <p:sp>
        <p:nvSpPr>
          <p:cNvPr id="14" name="Freeform 13"/>
          <p:cNvSpPr/>
          <p:nvPr/>
        </p:nvSpPr>
        <p:spPr>
          <a:xfrm>
            <a:off x="9533776" y="2922931"/>
            <a:ext cx="2385970" cy="2729724"/>
          </a:xfrm>
          <a:custGeom>
            <a:avLst/>
            <a:gdLst>
              <a:gd name="connsiteX0" fmla="*/ 0 w 2385970"/>
              <a:gd name="connsiteY0" fmla="*/ 233016 h 2330162"/>
              <a:gd name="connsiteX1" fmla="*/ 233016 w 2385970"/>
              <a:gd name="connsiteY1" fmla="*/ 0 h 2330162"/>
              <a:gd name="connsiteX2" fmla="*/ 2152954 w 2385970"/>
              <a:gd name="connsiteY2" fmla="*/ 0 h 2330162"/>
              <a:gd name="connsiteX3" fmla="*/ 2385970 w 2385970"/>
              <a:gd name="connsiteY3" fmla="*/ 233016 h 2330162"/>
              <a:gd name="connsiteX4" fmla="*/ 2385970 w 2385970"/>
              <a:gd name="connsiteY4" fmla="*/ 2097146 h 2330162"/>
              <a:gd name="connsiteX5" fmla="*/ 2152954 w 2385970"/>
              <a:gd name="connsiteY5" fmla="*/ 2330162 h 2330162"/>
              <a:gd name="connsiteX6" fmla="*/ 233016 w 2385970"/>
              <a:gd name="connsiteY6" fmla="*/ 2330162 h 2330162"/>
              <a:gd name="connsiteX7" fmla="*/ 0 w 2385970"/>
              <a:gd name="connsiteY7" fmla="*/ 2097146 h 2330162"/>
              <a:gd name="connsiteX8" fmla="*/ 0 w 2385970"/>
              <a:gd name="connsiteY8" fmla="*/ 233016 h 23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970" h="2330162">
                <a:moveTo>
                  <a:pt x="0" y="233016"/>
                </a:moveTo>
                <a:cubicBezTo>
                  <a:pt x="0" y="104325"/>
                  <a:pt x="104325" y="0"/>
                  <a:pt x="233016" y="0"/>
                </a:cubicBezTo>
                <a:lnTo>
                  <a:pt x="2152954" y="0"/>
                </a:lnTo>
                <a:cubicBezTo>
                  <a:pt x="2281645" y="0"/>
                  <a:pt x="2385970" y="104325"/>
                  <a:pt x="2385970" y="233016"/>
                </a:cubicBezTo>
                <a:lnTo>
                  <a:pt x="2385970" y="2097146"/>
                </a:lnTo>
                <a:cubicBezTo>
                  <a:pt x="2385970" y="2225837"/>
                  <a:pt x="2281645" y="2330162"/>
                  <a:pt x="2152954" y="2330162"/>
                </a:cubicBezTo>
                <a:lnTo>
                  <a:pt x="233016" y="2330162"/>
                </a:lnTo>
                <a:cubicBezTo>
                  <a:pt x="104325" y="2330162"/>
                  <a:pt x="0" y="2225837"/>
                  <a:pt x="0" y="2097146"/>
                </a:cubicBezTo>
                <a:lnTo>
                  <a:pt x="0" y="23301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449" tIns="676770" rIns="177449" bIns="177448" numCol="1" spcCol="1270" anchor="t" anchorCtr="0">
            <a:noAutofit/>
          </a:bodyPr>
          <a:lstStyle/>
          <a:p>
            <a:pPr marL="114300" lvl="1" indent="-114300" defTabSz="622300">
              <a:lnSpc>
                <a:spcPct val="90000"/>
              </a:lnSpc>
              <a:spcBef>
                <a:spcPct val="0"/>
              </a:spcBef>
              <a:spcAft>
                <a:spcPct val="15000"/>
              </a:spcAft>
              <a:buFontTx/>
              <a:buChar char="••"/>
            </a:pPr>
            <a:endParaRPr lang="en-US" sz="1400" dirty="0">
              <a:solidFill>
                <a:srgbClr val="363535">
                  <a:hueOff val="0"/>
                  <a:satOff val="0"/>
                  <a:lumOff val="0"/>
                  <a:alphaOff val="0"/>
                </a:srgbClr>
              </a:solidFill>
            </a:endParaRP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Track IP addresses by correlating DHCP lease events with DC/NPS authentication events.</a:t>
            </a: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Track changes to static address space as well as IPAM server though IPAM configuration events</a:t>
            </a:r>
            <a:endParaRPr lang="en-US" sz="1400" dirty="0">
              <a:solidFill>
                <a:srgbClr val="363535">
                  <a:hueOff val="0"/>
                  <a:satOff val="0"/>
                  <a:lumOff val="0"/>
                  <a:alphaOff val="0"/>
                </a:srgbClr>
              </a:solidFill>
            </a:endParaRPr>
          </a:p>
        </p:txBody>
      </p:sp>
      <p:sp>
        <p:nvSpPr>
          <p:cNvPr id="15" name="Freeform 14"/>
          <p:cNvSpPr/>
          <p:nvPr/>
        </p:nvSpPr>
        <p:spPr>
          <a:xfrm>
            <a:off x="10063992" y="2682351"/>
            <a:ext cx="2120862" cy="843397"/>
          </a:xfrm>
          <a:custGeom>
            <a:avLst/>
            <a:gdLst>
              <a:gd name="connsiteX0" fmla="*/ 0 w 2120862"/>
              <a:gd name="connsiteY0" fmla="*/ 84340 h 843397"/>
              <a:gd name="connsiteX1" fmla="*/ 84340 w 2120862"/>
              <a:gd name="connsiteY1" fmla="*/ 0 h 843397"/>
              <a:gd name="connsiteX2" fmla="*/ 2036522 w 2120862"/>
              <a:gd name="connsiteY2" fmla="*/ 0 h 843397"/>
              <a:gd name="connsiteX3" fmla="*/ 2120862 w 2120862"/>
              <a:gd name="connsiteY3" fmla="*/ 84340 h 843397"/>
              <a:gd name="connsiteX4" fmla="*/ 2120862 w 2120862"/>
              <a:gd name="connsiteY4" fmla="*/ 759057 h 843397"/>
              <a:gd name="connsiteX5" fmla="*/ 2036522 w 2120862"/>
              <a:gd name="connsiteY5" fmla="*/ 843397 h 843397"/>
              <a:gd name="connsiteX6" fmla="*/ 84340 w 2120862"/>
              <a:gd name="connsiteY6" fmla="*/ 843397 h 843397"/>
              <a:gd name="connsiteX7" fmla="*/ 0 w 2120862"/>
              <a:gd name="connsiteY7" fmla="*/ 759057 h 843397"/>
              <a:gd name="connsiteX8" fmla="*/ 0 w 2120862"/>
              <a:gd name="connsiteY8" fmla="*/ 84340 h 84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862" h="843397">
                <a:moveTo>
                  <a:pt x="0" y="84340"/>
                </a:moveTo>
                <a:cubicBezTo>
                  <a:pt x="0" y="37760"/>
                  <a:pt x="37760" y="0"/>
                  <a:pt x="84340" y="0"/>
                </a:cubicBezTo>
                <a:lnTo>
                  <a:pt x="2036522" y="0"/>
                </a:lnTo>
                <a:cubicBezTo>
                  <a:pt x="2083102" y="0"/>
                  <a:pt x="2120862" y="37760"/>
                  <a:pt x="2120862" y="84340"/>
                </a:cubicBezTo>
                <a:lnTo>
                  <a:pt x="2120862" y="759057"/>
                </a:lnTo>
                <a:cubicBezTo>
                  <a:pt x="2120862" y="805637"/>
                  <a:pt x="2083102" y="843397"/>
                  <a:pt x="2036522" y="843397"/>
                </a:cubicBezTo>
                <a:lnTo>
                  <a:pt x="84340" y="843397"/>
                </a:lnTo>
                <a:cubicBezTo>
                  <a:pt x="37760" y="843397"/>
                  <a:pt x="0" y="805637"/>
                  <a:pt x="0" y="759057"/>
                </a:cubicBezTo>
                <a:lnTo>
                  <a:pt x="0" y="843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992" tIns="47562" rIns="58992" bIns="47562" numCol="1" spcCol="1270" anchor="ctr" anchorCtr="0">
            <a:noAutofit/>
          </a:bodyPr>
          <a:lstStyle/>
          <a:p>
            <a:pPr algn="ctr" defTabSz="800100">
              <a:lnSpc>
                <a:spcPct val="90000"/>
              </a:lnSpc>
              <a:spcBef>
                <a:spcPct val="0"/>
              </a:spcBef>
              <a:spcAft>
                <a:spcPct val="35000"/>
              </a:spcAft>
            </a:pPr>
            <a:r>
              <a:rPr lang="en-US" dirty="0" smtClean="0">
                <a:solidFill>
                  <a:srgbClr val="363535"/>
                </a:solidFill>
              </a:rPr>
              <a:t>Track</a:t>
            </a:r>
          </a:p>
          <a:p>
            <a:pPr algn="ctr" defTabSz="800100">
              <a:lnSpc>
                <a:spcPct val="90000"/>
              </a:lnSpc>
              <a:spcBef>
                <a:spcPct val="0"/>
              </a:spcBef>
              <a:spcAft>
                <a:spcPct val="35000"/>
              </a:spcAft>
            </a:pPr>
            <a:r>
              <a:rPr lang="en-US" dirty="0" smtClean="0">
                <a:solidFill>
                  <a:srgbClr val="363535"/>
                </a:solidFill>
              </a:rPr>
              <a:t>Changes</a:t>
            </a:r>
            <a:endParaRPr lang="en-US" dirty="0">
              <a:solidFill>
                <a:srgbClr val="363535"/>
              </a:solidFill>
            </a:endParaRPr>
          </a:p>
        </p:txBody>
      </p:sp>
      <p:sp>
        <p:nvSpPr>
          <p:cNvPr id="3" name="Title 1"/>
          <p:cNvSpPr txBox="1">
            <a:spLocks/>
          </p:cNvSpPr>
          <p:nvPr/>
        </p:nvSpPr>
        <p:spPr>
          <a:xfrm>
            <a:off x="286199" y="24154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a:gradFill flip="none" rotWithShape="1">
                  <a:gsLst>
                    <a:gs pos="0">
                      <a:srgbClr val="FFFFFF"/>
                    </a:gs>
                    <a:gs pos="86000">
                      <a:srgbClr val="FFFFFF"/>
                    </a:gs>
                  </a:gsLst>
                  <a:lin ang="5400000" scaled="0"/>
                  <a:tileRect/>
                </a:gradFill>
              </a:rPr>
              <a:t>Address Space Management Workflow</a:t>
            </a:r>
          </a:p>
        </p:txBody>
      </p:sp>
    </p:spTree>
    <p:extLst>
      <p:ext uri="{BB962C8B-B14F-4D97-AF65-F5344CB8AC3E}">
        <p14:creationId xmlns:p14="http://schemas.microsoft.com/office/powerpoint/2010/main" val="420797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WS 2012 IPAM</a:t>
            </a:r>
            <a:br>
              <a:rPr lang="en-US" dirty="0" smtClean="0"/>
            </a:br>
            <a:r>
              <a:rPr lang="en-US" dirty="0" smtClean="0"/>
              <a:t>Address Space Management</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34832478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ASM Recap</a:t>
            </a:r>
            <a:endParaRPr lang="en-US" dirty="0"/>
          </a:p>
        </p:txBody>
      </p:sp>
      <p:sp>
        <p:nvSpPr>
          <p:cNvPr id="3" name="Text Placeholder 2"/>
          <p:cNvSpPr>
            <a:spLocks noGrp="1"/>
          </p:cNvSpPr>
          <p:nvPr>
            <p:ph type="body" sz="quarter" idx="10"/>
          </p:nvPr>
        </p:nvSpPr>
        <p:spPr>
          <a:xfrm>
            <a:off x="473059" y="1145421"/>
            <a:ext cx="11149013" cy="5747387"/>
          </a:xfrm>
        </p:spPr>
        <p:txBody>
          <a:bodyPr>
            <a:normAutofit/>
          </a:bodyPr>
          <a:lstStyle/>
          <a:p>
            <a:r>
              <a:rPr lang="en-US" sz="2800" dirty="0" smtClean="0"/>
              <a:t>Plan</a:t>
            </a:r>
          </a:p>
          <a:p>
            <a:pPr lvl="1"/>
            <a:r>
              <a:rPr lang="en-US" sz="2400" dirty="0" smtClean="0"/>
              <a:t>Maintain address block hierarchy</a:t>
            </a:r>
          </a:p>
          <a:p>
            <a:pPr lvl="1"/>
            <a:r>
              <a:rPr lang="en-US" sz="2400" dirty="0" smtClean="0"/>
              <a:t>Create address block/sub-blocks</a:t>
            </a:r>
          </a:p>
          <a:p>
            <a:r>
              <a:rPr lang="en-US" sz="2800" dirty="0" smtClean="0"/>
              <a:t>Allocate</a:t>
            </a:r>
          </a:p>
          <a:p>
            <a:pPr lvl="1"/>
            <a:r>
              <a:rPr lang="en-US" sz="2400" dirty="0" smtClean="0"/>
              <a:t>Create static and dynamic ranges (DHCP </a:t>
            </a:r>
            <a:r>
              <a:rPr lang="en-US" sz="2400" dirty="0"/>
              <a:t>s</a:t>
            </a:r>
            <a:r>
              <a:rPr lang="en-US" sz="2400" dirty="0" smtClean="0"/>
              <a:t>copes)</a:t>
            </a:r>
          </a:p>
          <a:p>
            <a:pPr lvl="1"/>
            <a:r>
              <a:rPr lang="en-US" sz="2400" dirty="0" smtClean="0"/>
              <a:t>Find free IP address and reserve it</a:t>
            </a:r>
          </a:p>
          <a:p>
            <a:r>
              <a:rPr lang="en-US" sz="2800" dirty="0" smtClean="0"/>
              <a:t> Monitor</a:t>
            </a:r>
          </a:p>
          <a:p>
            <a:pPr lvl="1"/>
            <a:r>
              <a:rPr lang="en-US" sz="2400" dirty="0" smtClean="0"/>
              <a:t>Static range/ DHCP scope utilization and trend</a:t>
            </a:r>
          </a:p>
          <a:p>
            <a:pPr lvl="1"/>
            <a:r>
              <a:rPr lang="en-US" sz="2400" dirty="0" smtClean="0"/>
              <a:t>Expiry status of IP address record</a:t>
            </a:r>
          </a:p>
          <a:p>
            <a:r>
              <a:rPr lang="en-US" sz="2800" dirty="0" smtClean="0"/>
              <a:t>Track</a:t>
            </a:r>
          </a:p>
          <a:p>
            <a:pPr lvl="1"/>
            <a:r>
              <a:rPr lang="en-US" sz="2400" dirty="0" smtClean="0"/>
              <a:t>IP address </a:t>
            </a:r>
            <a:r>
              <a:rPr lang="en-US" sz="2400" dirty="0"/>
              <a:t>t</a:t>
            </a:r>
            <a:r>
              <a:rPr lang="en-US" sz="2400" dirty="0" smtClean="0"/>
              <a:t>racking</a:t>
            </a:r>
          </a:p>
          <a:p>
            <a:pPr lvl="1"/>
            <a:r>
              <a:rPr lang="en-US" sz="2400" dirty="0" smtClean="0"/>
              <a:t>IPAM configuration logs</a:t>
            </a:r>
          </a:p>
        </p:txBody>
      </p:sp>
      <p:grpSp>
        <p:nvGrpSpPr>
          <p:cNvPr id="24" name="Group 23"/>
          <p:cNvGrpSpPr/>
          <p:nvPr/>
        </p:nvGrpSpPr>
        <p:grpSpPr>
          <a:xfrm>
            <a:off x="8590538" y="356376"/>
            <a:ext cx="3468440" cy="3138175"/>
            <a:chOff x="8099703" y="-32666"/>
            <a:chExt cx="3959275" cy="3765882"/>
          </a:xfrm>
        </p:grpSpPr>
        <p:sp>
          <p:nvSpPr>
            <p:cNvPr id="6" name="Block Arc 5"/>
            <p:cNvSpPr/>
            <p:nvPr/>
          </p:nvSpPr>
          <p:spPr>
            <a:xfrm>
              <a:off x="8555199" y="400581"/>
              <a:ext cx="3048284" cy="2899388"/>
            </a:xfrm>
            <a:prstGeom prst="blockArc">
              <a:avLst>
                <a:gd name="adj1" fmla="val 5400000"/>
                <a:gd name="adj2" fmla="val 10800000"/>
                <a:gd name="adj3" fmla="val 4637"/>
              </a:avLst>
            </a:prstGeom>
          </p:spPr>
          <p:style>
            <a:lnRef idx="0">
              <a:schemeClr val="accent2">
                <a:shade val="90000"/>
                <a:hueOff val="433019"/>
                <a:satOff val="-41957"/>
                <a:lumOff val="30604"/>
                <a:alphaOff val="0"/>
              </a:schemeClr>
            </a:lnRef>
            <a:fillRef idx="1">
              <a:schemeClr val="accent2">
                <a:shade val="90000"/>
                <a:hueOff val="433019"/>
                <a:satOff val="-41957"/>
                <a:lumOff val="30604"/>
                <a:alphaOff val="0"/>
              </a:schemeClr>
            </a:fillRef>
            <a:effectRef idx="0">
              <a:schemeClr val="accent2">
                <a:shade val="90000"/>
                <a:hueOff val="433019"/>
                <a:satOff val="-41957"/>
                <a:lumOff val="30604"/>
                <a:alphaOff val="0"/>
              </a:schemeClr>
            </a:effectRef>
            <a:fontRef idx="minor">
              <a:schemeClr val="lt1"/>
            </a:fontRef>
          </p:style>
        </p:sp>
        <p:grpSp>
          <p:nvGrpSpPr>
            <p:cNvPr id="23" name="Group 22"/>
            <p:cNvGrpSpPr/>
            <p:nvPr/>
          </p:nvGrpSpPr>
          <p:grpSpPr>
            <a:xfrm>
              <a:off x="8099703" y="-32666"/>
              <a:ext cx="3959275" cy="3765882"/>
              <a:chOff x="8099703" y="-32666"/>
              <a:chExt cx="3959275" cy="3765882"/>
            </a:xfrm>
          </p:grpSpPr>
          <p:sp>
            <p:nvSpPr>
              <p:cNvPr id="5" name="Block Arc 4"/>
              <p:cNvSpPr/>
              <p:nvPr/>
            </p:nvSpPr>
            <p:spPr>
              <a:xfrm>
                <a:off x="8555199" y="400581"/>
                <a:ext cx="3048284" cy="2899388"/>
              </a:xfrm>
              <a:prstGeom prst="blockArc">
                <a:avLst>
                  <a:gd name="adj1" fmla="val 10800000"/>
                  <a:gd name="adj2" fmla="val 16200000"/>
                  <a:gd name="adj3" fmla="val 4637"/>
                </a:avLst>
              </a:prstGeom>
            </p:spPr>
            <p:style>
              <a:lnRef idx="0">
                <a:schemeClr val="accent2">
                  <a:shade val="90000"/>
                  <a:hueOff val="649529"/>
                  <a:satOff val="-62935"/>
                  <a:lumOff val="45906"/>
                  <a:alphaOff val="0"/>
                </a:schemeClr>
              </a:lnRef>
              <a:fillRef idx="1">
                <a:schemeClr val="accent2">
                  <a:shade val="90000"/>
                  <a:hueOff val="649529"/>
                  <a:satOff val="-62935"/>
                  <a:lumOff val="45906"/>
                  <a:alphaOff val="0"/>
                </a:schemeClr>
              </a:fillRef>
              <a:effectRef idx="0">
                <a:schemeClr val="accent2">
                  <a:shade val="90000"/>
                  <a:hueOff val="649529"/>
                  <a:satOff val="-62935"/>
                  <a:lumOff val="45906"/>
                  <a:alphaOff val="0"/>
                </a:schemeClr>
              </a:effectRef>
              <a:fontRef idx="minor">
                <a:schemeClr val="lt1"/>
              </a:fontRef>
            </p:style>
          </p:sp>
          <p:sp>
            <p:nvSpPr>
              <p:cNvPr id="7" name="Block Arc 6"/>
              <p:cNvSpPr/>
              <p:nvPr/>
            </p:nvSpPr>
            <p:spPr>
              <a:xfrm>
                <a:off x="8555199" y="400581"/>
                <a:ext cx="3048284" cy="2899388"/>
              </a:xfrm>
              <a:prstGeom prst="blockArc">
                <a:avLst>
                  <a:gd name="adj1" fmla="val 0"/>
                  <a:gd name="adj2" fmla="val 5400000"/>
                  <a:gd name="adj3" fmla="val 4637"/>
                </a:avLst>
              </a:prstGeom>
            </p:spPr>
            <p:style>
              <a:lnRef idx="0">
                <a:schemeClr val="accent2">
                  <a:shade val="90000"/>
                  <a:hueOff val="216510"/>
                  <a:satOff val="-20978"/>
                  <a:lumOff val="15302"/>
                  <a:alphaOff val="0"/>
                </a:schemeClr>
              </a:lnRef>
              <a:fillRef idx="1">
                <a:schemeClr val="accent2">
                  <a:shade val="90000"/>
                  <a:hueOff val="216510"/>
                  <a:satOff val="-20978"/>
                  <a:lumOff val="15302"/>
                  <a:alphaOff val="0"/>
                </a:schemeClr>
              </a:fillRef>
              <a:effectRef idx="0">
                <a:schemeClr val="accent2">
                  <a:shade val="90000"/>
                  <a:hueOff val="216510"/>
                  <a:satOff val="-20978"/>
                  <a:lumOff val="15302"/>
                  <a:alphaOff val="0"/>
                </a:schemeClr>
              </a:effectRef>
              <a:fontRef idx="minor">
                <a:schemeClr val="lt1"/>
              </a:fontRef>
            </p:style>
          </p:sp>
          <p:sp>
            <p:nvSpPr>
              <p:cNvPr id="8" name="Block Arc 7"/>
              <p:cNvSpPr/>
              <p:nvPr/>
            </p:nvSpPr>
            <p:spPr>
              <a:xfrm>
                <a:off x="8555199" y="400581"/>
                <a:ext cx="3048284" cy="2899388"/>
              </a:xfrm>
              <a:prstGeom prst="blockArc">
                <a:avLst>
                  <a:gd name="adj1" fmla="val 16200000"/>
                  <a:gd name="adj2" fmla="val 0"/>
                  <a:gd name="adj3" fmla="val 4637"/>
                </a:avLst>
              </a:prstGeom>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sp>
          <p:grpSp>
            <p:nvGrpSpPr>
              <p:cNvPr id="9" name="Group 8"/>
              <p:cNvGrpSpPr/>
              <p:nvPr/>
            </p:nvGrpSpPr>
            <p:grpSpPr>
              <a:xfrm>
                <a:off x="9588505" y="-32666"/>
                <a:ext cx="981671" cy="933721"/>
                <a:chOff x="4115966" y="1486"/>
                <a:chExt cx="1445467" cy="1445467"/>
              </a:xfrm>
              <a:solidFill>
                <a:schemeClr val="accent4">
                  <a:lumMod val="75000"/>
                </a:schemeClr>
              </a:solidFill>
            </p:grpSpPr>
            <p:sp>
              <p:nvSpPr>
                <p:cNvPr id="10" name="Oval 9"/>
                <p:cNvSpPr/>
                <p:nvPr/>
              </p:nvSpPr>
              <p:spPr>
                <a:xfrm>
                  <a:off x="4115966" y="1486"/>
                  <a:ext cx="1445467" cy="1445467"/>
                </a:xfrm>
                <a:prstGeom prst="ellipse">
                  <a:avLst/>
                </a:prstGeom>
                <a:grpFill/>
                <a:ln>
                  <a:noFill/>
                </a:ln>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sp>
            <p:sp>
              <p:nvSpPr>
                <p:cNvPr id="11" name="Oval 8"/>
                <p:cNvSpPr/>
                <p:nvPr/>
              </p:nvSpPr>
              <p:spPr>
                <a:xfrm>
                  <a:off x="4327650" y="213170"/>
                  <a:ext cx="1022099" cy="10220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666750">
                    <a:lnSpc>
                      <a:spcPct val="90000"/>
                    </a:lnSpc>
                    <a:spcBef>
                      <a:spcPct val="0"/>
                    </a:spcBef>
                    <a:spcAft>
                      <a:spcPct val="35000"/>
                    </a:spcAft>
                  </a:pPr>
                  <a:r>
                    <a:rPr lang="en-US" sz="1600" dirty="0" smtClean="0">
                      <a:solidFill>
                        <a:srgbClr val="FFFFFF"/>
                      </a:solidFill>
                    </a:rPr>
                    <a:t>Plan</a:t>
                  </a:r>
                  <a:endParaRPr lang="en-US" sz="2400" dirty="0">
                    <a:solidFill>
                      <a:srgbClr val="FFFFFF"/>
                    </a:solidFill>
                  </a:endParaRPr>
                </a:p>
              </p:txBody>
            </p:sp>
          </p:grpSp>
          <p:grpSp>
            <p:nvGrpSpPr>
              <p:cNvPr id="12" name="Group 11"/>
              <p:cNvGrpSpPr/>
              <p:nvPr/>
            </p:nvGrpSpPr>
            <p:grpSpPr>
              <a:xfrm>
                <a:off x="11077307" y="1383414"/>
                <a:ext cx="981671" cy="933721"/>
                <a:chOff x="6308160" y="2193680"/>
                <a:chExt cx="1445467" cy="1445467"/>
              </a:xfrm>
              <a:solidFill>
                <a:schemeClr val="accent6"/>
              </a:solidFill>
            </p:grpSpPr>
            <p:sp>
              <p:nvSpPr>
                <p:cNvPr id="13" name="Oval 12"/>
                <p:cNvSpPr/>
                <p:nvPr/>
              </p:nvSpPr>
              <p:spPr>
                <a:xfrm>
                  <a:off x="6308160" y="2193680"/>
                  <a:ext cx="1445467" cy="1445467"/>
                </a:xfrm>
                <a:prstGeom prst="ellipse">
                  <a:avLst/>
                </a:prstGeom>
                <a:grpFill/>
                <a:ln>
                  <a:noFill/>
                </a:ln>
              </p:spPr>
              <p:style>
                <a:lnRef idx="2">
                  <a:schemeClr val="lt1">
                    <a:hueOff val="0"/>
                    <a:satOff val="0"/>
                    <a:lumOff val="0"/>
                    <a:alphaOff val="0"/>
                  </a:schemeClr>
                </a:lnRef>
                <a:fillRef idx="1">
                  <a:schemeClr val="accent2">
                    <a:alpha val="90000"/>
                    <a:hueOff val="0"/>
                    <a:satOff val="0"/>
                    <a:lumOff val="0"/>
                    <a:alphaOff val="-13333"/>
                  </a:schemeClr>
                </a:fillRef>
                <a:effectRef idx="0">
                  <a:schemeClr val="accent2">
                    <a:alpha val="90000"/>
                    <a:hueOff val="0"/>
                    <a:satOff val="0"/>
                    <a:lumOff val="0"/>
                    <a:alphaOff val="-13333"/>
                  </a:schemeClr>
                </a:effectRef>
                <a:fontRef idx="minor">
                  <a:schemeClr val="lt1"/>
                </a:fontRef>
              </p:style>
            </p:sp>
            <p:sp>
              <p:nvSpPr>
                <p:cNvPr id="14" name="Oval 10"/>
                <p:cNvSpPr/>
                <p:nvPr/>
              </p:nvSpPr>
              <p:spPr>
                <a:xfrm>
                  <a:off x="6402370" y="2405364"/>
                  <a:ext cx="1233783" cy="1022100"/>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666750">
                    <a:lnSpc>
                      <a:spcPct val="90000"/>
                    </a:lnSpc>
                    <a:spcBef>
                      <a:spcPct val="0"/>
                    </a:spcBef>
                    <a:spcAft>
                      <a:spcPct val="35000"/>
                    </a:spcAft>
                  </a:pPr>
                  <a:r>
                    <a:rPr lang="en-US" sz="1400" dirty="0" smtClean="0">
                      <a:solidFill>
                        <a:srgbClr val="363535"/>
                      </a:solidFill>
                    </a:rPr>
                    <a:t>Allocate</a:t>
                  </a:r>
                  <a:endParaRPr lang="en-US" sz="1600" dirty="0">
                    <a:solidFill>
                      <a:srgbClr val="363535"/>
                    </a:solidFill>
                  </a:endParaRPr>
                </a:p>
              </p:txBody>
            </p:sp>
          </p:grpSp>
          <p:grpSp>
            <p:nvGrpSpPr>
              <p:cNvPr id="15" name="Group 14"/>
              <p:cNvGrpSpPr/>
              <p:nvPr/>
            </p:nvGrpSpPr>
            <p:grpSpPr>
              <a:xfrm>
                <a:off x="9588505" y="2799495"/>
                <a:ext cx="981671" cy="933721"/>
                <a:chOff x="4115966" y="4385874"/>
                <a:chExt cx="1445467" cy="1445467"/>
              </a:xfrm>
              <a:solidFill>
                <a:schemeClr val="accent3"/>
              </a:solidFill>
            </p:grpSpPr>
            <p:sp>
              <p:nvSpPr>
                <p:cNvPr id="16" name="Oval 15"/>
                <p:cNvSpPr/>
                <p:nvPr/>
              </p:nvSpPr>
              <p:spPr>
                <a:xfrm>
                  <a:off x="4115966" y="4385874"/>
                  <a:ext cx="1445467" cy="1445467"/>
                </a:xfrm>
                <a:prstGeom prst="ellipse">
                  <a:avLst/>
                </a:prstGeom>
                <a:grpFill/>
                <a:ln>
                  <a:noFill/>
                </a:ln>
              </p:spPr>
              <p:style>
                <a:lnRef idx="2">
                  <a:schemeClr val="lt1">
                    <a:hueOff val="0"/>
                    <a:satOff val="0"/>
                    <a:lumOff val="0"/>
                    <a:alphaOff val="0"/>
                  </a:schemeClr>
                </a:lnRef>
                <a:fillRef idx="1">
                  <a:schemeClr val="accent2">
                    <a:alpha val="90000"/>
                    <a:hueOff val="0"/>
                    <a:satOff val="0"/>
                    <a:lumOff val="0"/>
                    <a:alphaOff val="-26667"/>
                  </a:schemeClr>
                </a:fillRef>
                <a:effectRef idx="0">
                  <a:schemeClr val="accent2">
                    <a:alpha val="90000"/>
                    <a:hueOff val="0"/>
                    <a:satOff val="0"/>
                    <a:lumOff val="0"/>
                    <a:alphaOff val="-26667"/>
                  </a:schemeClr>
                </a:effectRef>
                <a:fontRef idx="minor">
                  <a:schemeClr val="lt1"/>
                </a:fontRef>
              </p:style>
            </p:sp>
            <p:sp>
              <p:nvSpPr>
                <p:cNvPr id="17" name="Oval 12"/>
                <p:cNvSpPr/>
                <p:nvPr/>
              </p:nvSpPr>
              <p:spPr>
                <a:xfrm>
                  <a:off x="4221807" y="4717079"/>
                  <a:ext cx="1233783" cy="77372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666750">
                    <a:lnSpc>
                      <a:spcPct val="90000"/>
                    </a:lnSpc>
                    <a:spcBef>
                      <a:spcPct val="0"/>
                    </a:spcBef>
                    <a:spcAft>
                      <a:spcPct val="35000"/>
                    </a:spcAft>
                  </a:pPr>
                  <a:r>
                    <a:rPr lang="en-US" sz="1400" dirty="0" smtClean="0">
                      <a:solidFill>
                        <a:srgbClr val="363535"/>
                      </a:solidFill>
                    </a:rPr>
                    <a:t>Monitor</a:t>
                  </a:r>
                  <a:endParaRPr lang="en-US" dirty="0">
                    <a:solidFill>
                      <a:srgbClr val="363535"/>
                    </a:solidFill>
                  </a:endParaRPr>
                </a:p>
              </p:txBody>
            </p:sp>
          </p:grpSp>
          <p:grpSp>
            <p:nvGrpSpPr>
              <p:cNvPr id="18" name="Group 17"/>
              <p:cNvGrpSpPr/>
              <p:nvPr/>
            </p:nvGrpSpPr>
            <p:grpSpPr>
              <a:xfrm>
                <a:off x="8099703" y="1383414"/>
                <a:ext cx="981671" cy="933721"/>
                <a:chOff x="1923772" y="2193680"/>
                <a:chExt cx="1445467" cy="1445467"/>
              </a:xfrm>
              <a:solidFill>
                <a:schemeClr val="accent1"/>
              </a:solidFill>
            </p:grpSpPr>
            <p:sp>
              <p:nvSpPr>
                <p:cNvPr id="19" name="Oval 18"/>
                <p:cNvSpPr/>
                <p:nvPr/>
              </p:nvSpPr>
              <p:spPr>
                <a:xfrm>
                  <a:off x="1923772" y="2193680"/>
                  <a:ext cx="1445467" cy="1445467"/>
                </a:xfrm>
                <a:prstGeom prst="ellipse">
                  <a:avLst/>
                </a:prstGeom>
                <a:grpFill/>
                <a:ln>
                  <a:noFill/>
                </a:ln>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sp>
            <p:sp>
              <p:nvSpPr>
                <p:cNvPr id="20" name="Oval 14"/>
                <p:cNvSpPr/>
                <p:nvPr/>
              </p:nvSpPr>
              <p:spPr>
                <a:xfrm>
                  <a:off x="2029614" y="2405364"/>
                  <a:ext cx="1233783" cy="1022100"/>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algn="ctr" defTabSz="622300">
                    <a:lnSpc>
                      <a:spcPct val="90000"/>
                    </a:lnSpc>
                    <a:spcBef>
                      <a:spcPct val="0"/>
                    </a:spcBef>
                    <a:spcAft>
                      <a:spcPct val="35000"/>
                    </a:spcAft>
                  </a:pPr>
                  <a:r>
                    <a:rPr lang="en-US" sz="1600" dirty="0" smtClean="0">
                      <a:solidFill>
                        <a:srgbClr val="FFFFFF"/>
                      </a:solidFill>
                    </a:rPr>
                    <a:t>Track</a:t>
                  </a:r>
                  <a:endParaRPr lang="en-US" dirty="0">
                    <a:solidFill>
                      <a:srgbClr val="FFFFFF"/>
                    </a:solidFill>
                  </a:endParaRPr>
                </a:p>
              </p:txBody>
            </p:sp>
          </p:grpSp>
        </p:grpSp>
      </p:grpSp>
    </p:spTree>
    <p:extLst>
      <p:ext uri="{BB962C8B-B14F-4D97-AF65-F5344CB8AC3E}">
        <p14:creationId xmlns:p14="http://schemas.microsoft.com/office/powerpoint/2010/main" val="28665273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971" y="2925518"/>
            <a:ext cx="2385970" cy="2330162"/>
          </a:xfrm>
          <a:custGeom>
            <a:avLst/>
            <a:gdLst>
              <a:gd name="connsiteX0" fmla="*/ 0 w 2385970"/>
              <a:gd name="connsiteY0" fmla="*/ 233016 h 2330162"/>
              <a:gd name="connsiteX1" fmla="*/ 233016 w 2385970"/>
              <a:gd name="connsiteY1" fmla="*/ 0 h 2330162"/>
              <a:gd name="connsiteX2" fmla="*/ 2152954 w 2385970"/>
              <a:gd name="connsiteY2" fmla="*/ 0 h 2330162"/>
              <a:gd name="connsiteX3" fmla="*/ 2385970 w 2385970"/>
              <a:gd name="connsiteY3" fmla="*/ 233016 h 2330162"/>
              <a:gd name="connsiteX4" fmla="*/ 2385970 w 2385970"/>
              <a:gd name="connsiteY4" fmla="*/ 2097146 h 2330162"/>
              <a:gd name="connsiteX5" fmla="*/ 2152954 w 2385970"/>
              <a:gd name="connsiteY5" fmla="*/ 2330162 h 2330162"/>
              <a:gd name="connsiteX6" fmla="*/ 233016 w 2385970"/>
              <a:gd name="connsiteY6" fmla="*/ 2330162 h 2330162"/>
              <a:gd name="connsiteX7" fmla="*/ 0 w 2385970"/>
              <a:gd name="connsiteY7" fmla="*/ 2097146 h 2330162"/>
              <a:gd name="connsiteX8" fmla="*/ 0 w 2385970"/>
              <a:gd name="connsiteY8" fmla="*/ 233016 h 23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970" h="2330162">
                <a:moveTo>
                  <a:pt x="0" y="233016"/>
                </a:moveTo>
                <a:cubicBezTo>
                  <a:pt x="0" y="104325"/>
                  <a:pt x="104325" y="0"/>
                  <a:pt x="233016" y="0"/>
                </a:cubicBezTo>
                <a:lnTo>
                  <a:pt x="2152954" y="0"/>
                </a:lnTo>
                <a:cubicBezTo>
                  <a:pt x="2281645" y="0"/>
                  <a:pt x="2385970" y="104325"/>
                  <a:pt x="2385970" y="233016"/>
                </a:cubicBezTo>
                <a:lnTo>
                  <a:pt x="2385970" y="2097146"/>
                </a:lnTo>
                <a:cubicBezTo>
                  <a:pt x="2385970" y="2225837"/>
                  <a:pt x="2281645" y="2330162"/>
                  <a:pt x="2152954" y="2330162"/>
                </a:cubicBezTo>
                <a:lnTo>
                  <a:pt x="233016" y="2330162"/>
                </a:lnTo>
                <a:cubicBezTo>
                  <a:pt x="104325" y="2330162"/>
                  <a:pt x="0" y="2225837"/>
                  <a:pt x="0" y="2097146"/>
                </a:cubicBezTo>
                <a:lnTo>
                  <a:pt x="0" y="23301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449" tIns="177449" rIns="177449" bIns="676769" numCol="1" spcCol="1270" anchor="t" anchorCtr="0">
            <a:noAutofit/>
          </a:bodyPr>
          <a:lstStyle/>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Automatically discover servers</a:t>
            </a:r>
            <a:endParaRPr lang="en-US" sz="1400" dirty="0">
              <a:solidFill>
                <a:srgbClr val="363535">
                  <a:hueOff val="0"/>
                  <a:satOff val="0"/>
                  <a:lumOff val="0"/>
                  <a:alphaOff val="0"/>
                </a:srgbClr>
              </a:solidFill>
            </a:endParaRP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Add servers</a:t>
            </a:r>
            <a:endParaRPr lang="en-US" sz="1400" dirty="0">
              <a:solidFill>
                <a:srgbClr val="363535">
                  <a:hueOff val="0"/>
                  <a:satOff val="0"/>
                  <a:lumOff val="0"/>
                  <a:alphaOff val="0"/>
                </a:srgbClr>
              </a:solidFill>
            </a:endParaRPr>
          </a:p>
        </p:txBody>
      </p:sp>
      <p:sp>
        <p:nvSpPr>
          <p:cNvPr id="6" name="Shape 5"/>
          <p:cNvSpPr/>
          <p:nvPr/>
        </p:nvSpPr>
        <p:spPr>
          <a:xfrm>
            <a:off x="1305412" y="3433787"/>
            <a:ext cx="2840390" cy="2840390"/>
          </a:xfrm>
          <a:prstGeom prst="leftCircularArrow">
            <a:avLst>
              <a:gd name="adj1" fmla="val 3885"/>
              <a:gd name="adj2" fmla="val 486565"/>
              <a:gd name="adj3" fmla="val 2262075"/>
              <a:gd name="adj4" fmla="val 9024489"/>
              <a:gd name="adj5" fmla="val 4533"/>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Freeform 6"/>
          <p:cNvSpPr/>
          <p:nvPr/>
        </p:nvSpPr>
        <p:spPr>
          <a:xfrm>
            <a:off x="534186" y="4652864"/>
            <a:ext cx="2120862" cy="843397"/>
          </a:xfrm>
          <a:custGeom>
            <a:avLst/>
            <a:gdLst>
              <a:gd name="connsiteX0" fmla="*/ 0 w 2120862"/>
              <a:gd name="connsiteY0" fmla="*/ 84340 h 843397"/>
              <a:gd name="connsiteX1" fmla="*/ 84340 w 2120862"/>
              <a:gd name="connsiteY1" fmla="*/ 0 h 843397"/>
              <a:gd name="connsiteX2" fmla="*/ 2036522 w 2120862"/>
              <a:gd name="connsiteY2" fmla="*/ 0 h 843397"/>
              <a:gd name="connsiteX3" fmla="*/ 2120862 w 2120862"/>
              <a:gd name="connsiteY3" fmla="*/ 84340 h 843397"/>
              <a:gd name="connsiteX4" fmla="*/ 2120862 w 2120862"/>
              <a:gd name="connsiteY4" fmla="*/ 759057 h 843397"/>
              <a:gd name="connsiteX5" fmla="*/ 2036522 w 2120862"/>
              <a:gd name="connsiteY5" fmla="*/ 843397 h 843397"/>
              <a:gd name="connsiteX6" fmla="*/ 84340 w 2120862"/>
              <a:gd name="connsiteY6" fmla="*/ 843397 h 843397"/>
              <a:gd name="connsiteX7" fmla="*/ 0 w 2120862"/>
              <a:gd name="connsiteY7" fmla="*/ 759057 h 843397"/>
              <a:gd name="connsiteX8" fmla="*/ 0 w 2120862"/>
              <a:gd name="connsiteY8" fmla="*/ 84340 h 84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862" h="843397">
                <a:moveTo>
                  <a:pt x="0" y="84340"/>
                </a:moveTo>
                <a:cubicBezTo>
                  <a:pt x="0" y="37760"/>
                  <a:pt x="37760" y="0"/>
                  <a:pt x="84340" y="0"/>
                </a:cubicBezTo>
                <a:lnTo>
                  <a:pt x="2036522" y="0"/>
                </a:lnTo>
                <a:cubicBezTo>
                  <a:pt x="2083102" y="0"/>
                  <a:pt x="2120862" y="37760"/>
                  <a:pt x="2120862" y="84340"/>
                </a:cubicBezTo>
                <a:lnTo>
                  <a:pt x="2120862" y="759057"/>
                </a:lnTo>
                <a:cubicBezTo>
                  <a:pt x="2120862" y="805637"/>
                  <a:pt x="2083102" y="843397"/>
                  <a:pt x="2036522" y="843397"/>
                </a:cubicBezTo>
                <a:lnTo>
                  <a:pt x="84340" y="843397"/>
                </a:lnTo>
                <a:cubicBezTo>
                  <a:pt x="37760" y="843397"/>
                  <a:pt x="0" y="805637"/>
                  <a:pt x="0" y="759057"/>
                </a:cubicBezTo>
                <a:lnTo>
                  <a:pt x="0" y="843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992" tIns="47562" rIns="58992" bIns="47562" numCol="1" spcCol="1270" anchor="ctr" anchorCtr="0">
            <a:noAutofit/>
          </a:bodyPr>
          <a:lstStyle/>
          <a:p>
            <a:pPr algn="ctr" defTabSz="800100">
              <a:lnSpc>
                <a:spcPct val="90000"/>
              </a:lnSpc>
              <a:spcBef>
                <a:spcPct val="0"/>
              </a:spcBef>
              <a:spcAft>
                <a:spcPct val="35000"/>
              </a:spcAft>
            </a:pPr>
            <a:r>
              <a:rPr lang="en-US" dirty="0" smtClean="0">
                <a:solidFill>
                  <a:srgbClr val="363535"/>
                </a:solidFill>
              </a:rPr>
              <a:t>Build Server Inventory</a:t>
            </a:r>
            <a:endParaRPr lang="en-US" dirty="0">
              <a:solidFill>
                <a:srgbClr val="363535"/>
              </a:solidFill>
            </a:endParaRPr>
          </a:p>
        </p:txBody>
      </p:sp>
      <p:sp>
        <p:nvSpPr>
          <p:cNvPr id="8" name="Freeform 7"/>
          <p:cNvSpPr/>
          <p:nvPr/>
        </p:nvSpPr>
        <p:spPr>
          <a:xfrm>
            <a:off x="3180573" y="2922931"/>
            <a:ext cx="2385970" cy="2330162"/>
          </a:xfrm>
          <a:custGeom>
            <a:avLst/>
            <a:gdLst>
              <a:gd name="connsiteX0" fmla="*/ 0 w 2385970"/>
              <a:gd name="connsiteY0" fmla="*/ 233016 h 2330162"/>
              <a:gd name="connsiteX1" fmla="*/ 233016 w 2385970"/>
              <a:gd name="connsiteY1" fmla="*/ 0 h 2330162"/>
              <a:gd name="connsiteX2" fmla="*/ 2152954 w 2385970"/>
              <a:gd name="connsiteY2" fmla="*/ 0 h 2330162"/>
              <a:gd name="connsiteX3" fmla="*/ 2385970 w 2385970"/>
              <a:gd name="connsiteY3" fmla="*/ 233016 h 2330162"/>
              <a:gd name="connsiteX4" fmla="*/ 2385970 w 2385970"/>
              <a:gd name="connsiteY4" fmla="*/ 2097146 h 2330162"/>
              <a:gd name="connsiteX5" fmla="*/ 2152954 w 2385970"/>
              <a:gd name="connsiteY5" fmla="*/ 2330162 h 2330162"/>
              <a:gd name="connsiteX6" fmla="*/ 233016 w 2385970"/>
              <a:gd name="connsiteY6" fmla="*/ 2330162 h 2330162"/>
              <a:gd name="connsiteX7" fmla="*/ 0 w 2385970"/>
              <a:gd name="connsiteY7" fmla="*/ 2097146 h 2330162"/>
              <a:gd name="connsiteX8" fmla="*/ 0 w 2385970"/>
              <a:gd name="connsiteY8" fmla="*/ 233016 h 23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970" h="2330162">
                <a:moveTo>
                  <a:pt x="0" y="233016"/>
                </a:moveTo>
                <a:cubicBezTo>
                  <a:pt x="0" y="104325"/>
                  <a:pt x="104325" y="0"/>
                  <a:pt x="233016" y="0"/>
                </a:cubicBezTo>
                <a:lnTo>
                  <a:pt x="2152954" y="0"/>
                </a:lnTo>
                <a:cubicBezTo>
                  <a:pt x="2281645" y="0"/>
                  <a:pt x="2385970" y="104325"/>
                  <a:pt x="2385970" y="233016"/>
                </a:cubicBezTo>
                <a:lnTo>
                  <a:pt x="2385970" y="2097146"/>
                </a:lnTo>
                <a:cubicBezTo>
                  <a:pt x="2385970" y="2225837"/>
                  <a:pt x="2281645" y="2330162"/>
                  <a:pt x="2152954" y="2330162"/>
                </a:cubicBezTo>
                <a:lnTo>
                  <a:pt x="233016" y="2330162"/>
                </a:lnTo>
                <a:cubicBezTo>
                  <a:pt x="104325" y="2330162"/>
                  <a:pt x="0" y="2225837"/>
                  <a:pt x="0" y="2097146"/>
                </a:cubicBezTo>
                <a:lnTo>
                  <a:pt x="0" y="23301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449" tIns="676770" rIns="177449" bIns="177448" numCol="1" spcCol="1270" anchor="t" anchorCtr="0">
            <a:noAutofit/>
          </a:bodyPr>
          <a:lstStyle/>
          <a:p>
            <a:pPr marL="114300" lvl="1" indent="-114300" defTabSz="622300">
              <a:lnSpc>
                <a:spcPct val="90000"/>
              </a:lnSpc>
              <a:spcBef>
                <a:spcPct val="0"/>
              </a:spcBef>
              <a:spcAft>
                <a:spcPct val="15000"/>
              </a:spcAft>
              <a:buFontTx/>
              <a:buChar char="••"/>
            </a:pPr>
            <a:endParaRPr lang="en-US" sz="1400" dirty="0">
              <a:solidFill>
                <a:srgbClr val="363535">
                  <a:hueOff val="0"/>
                  <a:satOff val="0"/>
                  <a:lumOff val="0"/>
                  <a:alphaOff val="0"/>
                </a:srgbClr>
              </a:solidFill>
            </a:endParaRP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Edit DHCP server properties &amp; options</a:t>
            </a:r>
            <a:endParaRPr lang="en-US" sz="1400" dirty="0">
              <a:solidFill>
                <a:srgbClr val="363535">
                  <a:hueOff val="0"/>
                  <a:satOff val="0"/>
                  <a:lumOff val="0"/>
                  <a:alphaOff val="0"/>
                </a:srgbClr>
              </a:solidFill>
            </a:endParaRP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Create/Edit/Delete DHCP scopes &amp; options</a:t>
            </a:r>
            <a:endParaRPr lang="en-US" sz="1400" dirty="0">
              <a:solidFill>
                <a:srgbClr val="363535">
                  <a:hueOff val="0"/>
                  <a:satOff val="0"/>
                  <a:lumOff val="0"/>
                  <a:alphaOff val="0"/>
                </a:srgbClr>
              </a:solidFill>
            </a:endParaRPr>
          </a:p>
        </p:txBody>
      </p:sp>
      <p:sp>
        <p:nvSpPr>
          <p:cNvPr id="9" name="Circular Arrow 8"/>
          <p:cNvSpPr/>
          <p:nvPr/>
        </p:nvSpPr>
        <p:spPr>
          <a:xfrm>
            <a:off x="4462131" y="1827273"/>
            <a:ext cx="3145264" cy="3145264"/>
          </a:xfrm>
          <a:prstGeom prst="circularArrow">
            <a:avLst>
              <a:gd name="adj1" fmla="val 3509"/>
              <a:gd name="adj2" fmla="val 435448"/>
              <a:gd name="adj3" fmla="val 19389041"/>
              <a:gd name="adj4" fmla="val 12575511"/>
              <a:gd name="adj5" fmla="val 4094"/>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9"/>
          <p:cNvSpPr/>
          <p:nvPr/>
        </p:nvSpPr>
        <p:spPr>
          <a:xfrm>
            <a:off x="3710788" y="2682351"/>
            <a:ext cx="2120862" cy="843397"/>
          </a:xfrm>
          <a:custGeom>
            <a:avLst/>
            <a:gdLst>
              <a:gd name="connsiteX0" fmla="*/ 0 w 2120862"/>
              <a:gd name="connsiteY0" fmla="*/ 84340 h 843397"/>
              <a:gd name="connsiteX1" fmla="*/ 84340 w 2120862"/>
              <a:gd name="connsiteY1" fmla="*/ 0 h 843397"/>
              <a:gd name="connsiteX2" fmla="*/ 2036522 w 2120862"/>
              <a:gd name="connsiteY2" fmla="*/ 0 h 843397"/>
              <a:gd name="connsiteX3" fmla="*/ 2120862 w 2120862"/>
              <a:gd name="connsiteY3" fmla="*/ 84340 h 843397"/>
              <a:gd name="connsiteX4" fmla="*/ 2120862 w 2120862"/>
              <a:gd name="connsiteY4" fmla="*/ 759057 h 843397"/>
              <a:gd name="connsiteX5" fmla="*/ 2036522 w 2120862"/>
              <a:gd name="connsiteY5" fmla="*/ 843397 h 843397"/>
              <a:gd name="connsiteX6" fmla="*/ 84340 w 2120862"/>
              <a:gd name="connsiteY6" fmla="*/ 843397 h 843397"/>
              <a:gd name="connsiteX7" fmla="*/ 0 w 2120862"/>
              <a:gd name="connsiteY7" fmla="*/ 759057 h 843397"/>
              <a:gd name="connsiteX8" fmla="*/ 0 w 2120862"/>
              <a:gd name="connsiteY8" fmla="*/ 84340 h 84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862" h="843397">
                <a:moveTo>
                  <a:pt x="0" y="84340"/>
                </a:moveTo>
                <a:cubicBezTo>
                  <a:pt x="0" y="37760"/>
                  <a:pt x="37760" y="0"/>
                  <a:pt x="84340" y="0"/>
                </a:cubicBezTo>
                <a:lnTo>
                  <a:pt x="2036522" y="0"/>
                </a:lnTo>
                <a:cubicBezTo>
                  <a:pt x="2083102" y="0"/>
                  <a:pt x="2120862" y="37760"/>
                  <a:pt x="2120862" y="84340"/>
                </a:cubicBezTo>
                <a:lnTo>
                  <a:pt x="2120862" y="759057"/>
                </a:lnTo>
                <a:cubicBezTo>
                  <a:pt x="2120862" y="805637"/>
                  <a:pt x="2083102" y="843397"/>
                  <a:pt x="2036522" y="843397"/>
                </a:cubicBezTo>
                <a:lnTo>
                  <a:pt x="84340" y="843397"/>
                </a:lnTo>
                <a:cubicBezTo>
                  <a:pt x="37760" y="843397"/>
                  <a:pt x="0" y="805637"/>
                  <a:pt x="0" y="759057"/>
                </a:cubicBezTo>
                <a:lnTo>
                  <a:pt x="0" y="843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992" tIns="47562" rIns="58992" bIns="47562" numCol="1" spcCol="1270" anchor="ctr" anchorCtr="0">
            <a:noAutofit/>
          </a:bodyPr>
          <a:lstStyle/>
          <a:p>
            <a:pPr algn="ctr" defTabSz="800100">
              <a:lnSpc>
                <a:spcPct val="90000"/>
              </a:lnSpc>
              <a:spcBef>
                <a:spcPct val="0"/>
              </a:spcBef>
              <a:spcAft>
                <a:spcPct val="35000"/>
              </a:spcAft>
            </a:pPr>
            <a:r>
              <a:rPr lang="en-US" dirty="0" smtClean="0">
                <a:solidFill>
                  <a:srgbClr val="363535"/>
                </a:solidFill>
              </a:rPr>
              <a:t>Configure &amp; Update DHCP</a:t>
            </a:r>
            <a:endParaRPr lang="en-US" dirty="0">
              <a:solidFill>
                <a:srgbClr val="363535"/>
              </a:solidFill>
            </a:endParaRPr>
          </a:p>
        </p:txBody>
      </p:sp>
      <p:sp>
        <p:nvSpPr>
          <p:cNvPr id="11" name="Freeform 10"/>
          <p:cNvSpPr/>
          <p:nvPr/>
        </p:nvSpPr>
        <p:spPr>
          <a:xfrm>
            <a:off x="6357175" y="2925518"/>
            <a:ext cx="2385970" cy="2330162"/>
          </a:xfrm>
          <a:custGeom>
            <a:avLst/>
            <a:gdLst>
              <a:gd name="connsiteX0" fmla="*/ 0 w 2385970"/>
              <a:gd name="connsiteY0" fmla="*/ 233016 h 2330162"/>
              <a:gd name="connsiteX1" fmla="*/ 233016 w 2385970"/>
              <a:gd name="connsiteY1" fmla="*/ 0 h 2330162"/>
              <a:gd name="connsiteX2" fmla="*/ 2152954 w 2385970"/>
              <a:gd name="connsiteY2" fmla="*/ 0 h 2330162"/>
              <a:gd name="connsiteX3" fmla="*/ 2385970 w 2385970"/>
              <a:gd name="connsiteY3" fmla="*/ 233016 h 2330162"/>
              <a:gd name="connsiteX4" fmla="*/ 2385970 w 2385970"/>
              <a:gd name="connsiteY4" fmla="*/ 2097146 h 2330162"/>
              <a:gd name="connsiteX5" fmla="*/ 2152954 w 2385970"/>
              <a:gd name="connsiteY5" fmla="*/ 2330162 h 2330162"/>
              <a:gd name="connsiteX6" fmla="*/ 233016 w 2385970"/>
              <a:gd name="connsiteY6" fmla="*/ 2330162 h 2330162"/>
              <a:gd name="connsiteX7" fmla="*/ 0 w 2385970"/>
              <a:gd name="connsiteY7" fmla="*/ 2097146 h 2330162"/>
              <a:gd name="connsiteX8" fmla="*/ 0 w 2385970"/>
              <a:gd name="connsiteY8" fmla="*/ 233016 h 23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970" h="2330162">
                <a:moveTo>
                  <a:pt x="0" y="233016"/>
                </a:moveTo>
                <a:cubicBezTo>
                  <a:pt x="0" y="104325"/>
                  <a:pt x="104325" y="0"/>
                  <a:pt x="233016" y="0"/>
                </a:cubicBezTo>
                <a:lnTo>
                  <a:pt x="2152954" y="0"/>
                </a:lnTo>
                <a:cubicBezTo>
                  <a:pt x="2281645" y="0"/>
                  <a:pt x="2385970" y="104325"/>
                  <a:pt x="2385970" y="233016"/>
                </a:cubicBezTo>
                <a:lnTo>
                  <a:pt x="2385970" y="2097146"/>
                </a:lnTo>
                <a:cubicBezTo>
                  <a:pt x="2385970" y="2225837"/>
                  <a:pt x="2281645" y="2330162"/>
                  <a:pt x="2152954" y="2330162"/>
                </a:cubicBezTo>
                <a:lnTo>
                  <a:pt x="233016" y="2330162"/>
                </a:lnTo>
                <a:cubicBezTo>
                  <a:pt x="104325" y="2330162"/>
                  <a:pt x="0" y="2225837"/>
                  <a:pt x="0" y="2097146"/>
                </a:cubicBezTo>
                <a:lnTo>
                  <a:pt x="0" y="23301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449" tIns="177449" rIns="177449" bIns="676769" numCol="1" spcCol="1270" anchor="t" anchorCtr="0">
            <a:noAutofit/>
          </a:bodyPr>
          <a:lstStyle/>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Monitor DHCP scope utilization</a:t>
            </a:r>
            <a:endParaRPr lang="en-US" sz="1400" dirty="0">
              <a:solidFill>
                <a:srgbClr val="363535">
                  <a:hueOff val="0"/>
                  <a:satOff val="0"/>
                  <a:lumOff val="0"/>
                  <a:alphaOff val="0"/>
                </a:srgbClr>
              </a:solidFill>
            </a:endParaRP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Monitor DNS zone </a:t>
            </a:r>
            <a:r>
              <a:rPr lang="en-US" sz="1400" dirty="0">
                <a:solidFill>
                  <a:srgbClr val="363535">
                    <a:hueOff val="0"/>
                    <a:satOff val="0"/>
                    <a:lumOff val="0"/>
                    <a:alphaOff val="0"/>
                  </a:srgbClr>
                </a:solidFill>
              </a:rPr>
              <a:t>h</a:t>
            </a:r>
            <a:r>
              <a:rPr lang="en-US" sz="1400" dirty="0" smtClean="0">
                <a:solidFill>
                  <a:srgbClr val="363535">
                    <a:hueOff val="0"/>
                    <a:satOff val="0"/>
                    <a:lumOff val="0"/>
                    <a:alphaOff val="0"/>
                  </a:srgbClr>
                </a:solidFill>
              </a:rPr>
              <a:t>ealth</a:t>
            </a:r>
            <a:endParaRPr lang="en-US" sz="1400" dirty="0">
              <a:solidFill>
                <a:srgbClr val="363535">
                  <a:hueOff val="0"/>
                  <a:satOff val="0"/>
                  <a:lumOff val="0"/>
                  <a:alphaOff val="0"/>
                </a:srgbClr>
              </a:solidFill>
            </a:endParaRP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Monitor DHCP/DNS service health</a:t>
            </a:r>
            <a:endParaRPr lang="en-US" sz="1400" dirty="0">
              <a:solidFill>
                <a:srgbClr val="363535">
                  <a:hueOff val="0"/>
                  <a:satOff val="0"/>
                  <a:lumOff val="0"/>
                  <a:alphaOff val="0"/>
                </a:srgbClr>
              </a:solidFill>
            </a:endParaRPr>
          </a:p>
        </p:txBody>
      </p:sp>
      <p:sp>
        <p:nvSpPr>
          <p:cNvPr id="12" name="Shape 11"/>
          <p:cNvSpPr/>
          <p:nvPr/>
        </p:nvSpPr>
        <p:spPr>
          <a:xfrm>
            <a:off x="7658616" y="3433787"/>
            <a:ext cx="2840390" cy="2840390"/>
          </a:xfrm>
          <a:prstGeom prst="leftCircularArrow">
            <a:avLst>
              <a:gd name="adj1" fmla="val 3885"/>
              <a:gd name="adj2" fmla="val 486565"/>
              <a:gd name="adj3" fmla="val 2262075"/>
              <a:gd name="adj4" fmla="val 9024489"/>
              <a:gd name="adj5" fmla="val 4533"/>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Freeform 12"/>
          <p:cNvSpPr/>
          <p:nvPr/>
        </p:nvSpPr>
        <p:spPr>
          <a:xfrm>
            <a:off x="6887390" y="4652864"/>
            <a:ext cx="2120862" cy="843397"/>
          </a:xfrm>
          <a:custGeom>
            <a:avLst/>
            <a:gdLst>
              <a:gd name="connsiteX0" fmla="*/ 0 w 2120862"/>
              <a:gd name="connsiteY0" fmla="*/ 84340 h 843397"/>
              <a:gd name="connsiteX1" fmla="*/ 84340 w 2120862"/>
              <a:gd name="connsiteY1" fmla="*/ 0 h 843397"/>
              <a:gd name="connsiteX2" fmla="*/ 2036522 w 2120862"/>
              <a:gd name="connsiteY2" fmla="*/ 0 h 843397"/>
              <a:gd name="connsiteX3" fmla="*/ 2120862 w 2120862"/>
              <a:gd name="connsiteY3" fmla="*/ 84340 h 843397"/>
              <a:gd name="connsiteX4" fmla="*/ 2120862 w 2120862"/>
              <a:gd name="connsiteY4" fmla="*/ 759057 h 843397"/>
              <a:gd name="connsiteX5" fmla="*/ 2036522 w 2120862"/>
              <a:gd name="connsiteY5" fmla="*/ 843397 h 843397"/>
              <a:gd name="connsiteX6" fmla="*/ 84340 w 2120862"/>
              <a:gd name="connsiteY6" fmla="*/ 843397 h 843397"/>
              <a:gd name="connsiteX7" fmla="*/ 0 w 2120862"/>
              <a:gd name="connsiteY7" fmla="*/ 759057 h 843397"/>
              <a:gd name="connsiteX8" fmla="*/ 0 w 2120862"/>
              <a:gd name="connsiteY8" fmla="*/ 84340 h 84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862" h="843397">
                <a:moveTo>
                  <a:pt x="0" y="84340"/>
                </a:moveTo>
                <a:cubicBezTo>
                  <a:pt x="0" y="37760"/>
                  <a:pt x="37760" y="0"/>
                  <a:pt x="84340" y="0"/>
                </a:cubicBezTo>
                <a:lnTo>
                  <a:pt x="2036522" y="0"/>
                </a:lnTo>
                <a:cubicBezTo>
                  <a:pt x="2083102" y="0"/>
                  <a:pt x="2120862" y="37760"/>
                  <a:pt x="2120862" y="84340"/>
                </a:cubicBezTo>
                <a:lnTo>
                  <a:pt x="2120862" y="759057"/>
                </a:lnTo>
                <a:cubicBezTo>
                  <a:pt x="2120862" y="805637"/>
                  <a:pt x="2083102" y="843397"/>
                  <a:pt x="2036522" y="843397"/>
                </a:cubicBezTo>
                <a:lnTo>
                  <a:pt x="84340" y="843397"/>
                </a:lnTo>
                <a:cubicBezTo>
                  <a:pt x="37760" y="843397"/>
                  <a:pt x="0" y="805637"/>
                  <a:pt x="0" y="759057"/>
                </a:cubicBezTo>
                <a:lnTo>
                  <a:pt x="0" y="843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992" tIns="47562" rIns="58992" bIns="47562" numCol="1" spcCol="1270" anchor="ctr" anchorCtr="0">
            <a:noAutofit/>
          </a:bodyPr>
          <a:lstStyle/>
          <a:p>
            <a:pPr algn="ctr" defTabSz="800100">
              <a:lnSpc>
                <a:spcPct val="90000"/>
              </a:lnSpc>
              <a:spcBef>
                <a:spcPct val="0"/>
              </a:spcBef>
              <a:spcAft>
                <a:spcPct val="35000"/>
              </a:spcAft>
            </a:pPr>
            <a:r>
              <a:rPr lang="en-US" dirty="0" smtClean="0">
                <a:solidFill>
                  <a:srgbClr val="363535"/>
                </a:solidFill>
              </a:rPr>
              <a:t>Monitor DNS and DHCP System</a:t>
            </a:r>
            <a:endParaRPr lang="en-US" dirty="0">
              <a:solidFill>
                <a:srgbClr val="363535"/>
              </a:solidFill>
            </a:endParaRPr>
          </a:p>
        </p:txBody>
      </p:sp>
      <p:sp>
        <p:nvSpPr>
          <p:cNvPr id="14" name="Freeform 13"/>
          <p:cNvSpPr/>
          <p:nvPr/>
        </p:nvSpPr>
        <p:spPr>
          <a:xfrm>
            <a:off x="9533776" y="2922931"/>
            <a:ext cx="2385970" cy="2330162"/>
          </a:xfrm>
          <a:custGeom>
            <a:avLst/>
            <a:gdLst>
              <a:gd name="connsiteX0" fmla="*/ 0 w 2385970"/>
              <a:gd name="connsiteY0" fmla="*/ 233016 h 2330162"/>
              <a:gd name="connsiteX1" fmla="*/ 233016 w 2385970"/>
              <a:gd name="connsiteY1" fmla="*/ 0 h 2330162"/>
              <a:gd name="connsiteX2" fmla="*/ 2152954 w 2385970"/>
              <a:gd name="connsiteY2" fmla="*/ 0 h 2330162"/>
              <a:gd name="connsiteX3" fmla="*/ 2385970 w 2385970"/>
              <a:gd name="connsiteY3" fmla="*/ 233016 h 2330162"/>
              <a:gd name="connsiteX4" fmla="*/ 2385970 w 2385970"/>
              <a:gd name="connsiteY4" fmla="*/ 2097146 h 2330162"/>
              <a:gd name="connsiteX5" fmla="*/ 2152954 w 2385970"/>
              <a:gd name="connsiteY5" fmla="*/ 2330162 h 2330162"/>
              <a:gd name="connsiteX6" fmla="*/ 233016 w 2385970"/>
              <a:gd name="connsiteY6" fmla="*/ 2330162 h 2330162"/>
              <a:gd name="connsiteX7" fmla="*/ 0 w 2385970"/>
              <a:gd name="connsiteY7" fmla="*/ 2097146 h 2330162"/>
              <a:gd name="connsiteX8" fmla="*/ 0 w 2385970"/>
              <a:gd name="connsiteY8" fmla="*/ 233016 h 23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970" h="2330162">
                <a:moveTo>
                  <a:pt x="0" y="233016"/>
                </a:moveTo>
                <a:cubicBezTo>
                  <a:pt x="0" y="104325"/>
                  <a:pt x="104325" y="0"/>
                  <a:pt x="233016" y="0"/>
                </a:cubicBezTo>
                <a:lnTo>
                  <a:pt x="2152954" y="0"/>
                </a:lnTo>
                <a:cubicBezTo>
                  <a:pt x="2281645" y="0"/>
                  <a:pt x="2385970" y="104325"/>
                  <a:pt x="2385970" y="233016"/>
                </a:cubicBezTo>
                <a:lnTo>
                  <a:pt x="2385970" y="2097146"/>
                </a:lnTo>
                <a:cubicBezTo>
                  <a:pt x="2385970" y="2225837"/>
                  <a:pt x="2281645" y="2330162"/>
                  <a:pt x="2152954" y="2330162"/>
                </a:cubicBezTo>
                <a:lnTo>
                  <a:pt x="233016" y="2330162"/>
                </a:lnTo>
                <a:cubicBezTo>
                  <a:pt x="104325" y="2330162"/>
                  <a:pt x="0" y="2225837"/>
                  <a:pt x="0" y="2097146"/>
                </a:cubicBezTo>
                <a:lnTo>
                  <a:pt x="0" y="23301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449" tIns="676770" rIns="177449" bIns="177448" numCol="1" spcCol="1270" anchor="t" anchorCtr="0">
            <a:noAutofit/>
          </a:bodyPr>
          <a:lstStyle/>
          <a:p>
            <a:pPr marL="114300" lvl="1" indent="-114300" defTabSz="622300">
              <a:lnSpc>
                <a:spcPct val="90000"/>
              </a:lnSpc>
              <a:spcBef>
                <a:spcPct val="0"/>
              </a:spcBef>
              <a:spcAft>
                <a:spcPct val="15000"/>
              </a:spcAft>
              <a:buFontTx/>
              <a:buChar char="••"/>
            </a:pPr>
            <a:endParaRPr lang="en-US" sz="1400" dirty="0">
              <a:solidFill>
                <a:srgbClr val="363535">
                  <a:hueOff val="0"/>
                  <a:satOff val="0"/>
                  <a:lumOff val="0"/>
                  <a:alphaOff val="0"/>
                </a:srgbClr>
              </a:solidFill>
            </a:endParaRP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Track configuration changes across all managed DHCP servers from a single console.</a:t>
            </a:r>
            <a:endParaRPr lang="en-US" sz="1400" dirty="0">
              <a:solidFill>
                <a:srgbClr val="363535">
                  <a:hueOff val="0"/>
                  <a:satOff val="0"/>
                  <a:lumOff val="0"/>
                  <a:alphaOff val="0"/>
                </a:srgbClr>
              </a:solidFill>
            </a:endParaRPr>
          </a:p>
        </p:txBody>
      </p:sp>
      <p:sp>
        <p:nvSpPr>
          <p:cNvPr id="15" name="Freeform 14"/>
          <p:cNvSpPr/>
          <p:nvPr/>
        </p:nvSpPr>
        <p:spPr>
          <a:xfrm>
            <a:off x="10063992" y="2682351"/>
            <a:ext cx="2120862" cy="843397"/>
          </a:xfrm>
          <a:custGeom>
            <a:avLst/>
            <a:gdLst>
              <a:gd name="connsiteX0" fmla="*/ 0 w 2120862"/>
              <a:gd name="connsiteY0" fmla="*/ 84340 h 843397"/>
              <a:gd name="connsiteX1" fmla="*/ 84340 w 2120862"/>
              <a:gd name="connsiteY1" fmla="*/ 0 h 843397"/>
              <a:gd name="connsiteX2" fmla="*/ 2036522 w 2120862"/>
              <a:gd name="connsiteY2" fmla="*/ 0 h 843397"/>
              <a:gd name="connsiteX3" fmla="*/ 2120862 w 2120862"/>
              <a:gd name="connsiteY3" fmla="*/ 84340 h 843397"/>
              <a:gd name="connsiteX4" fmla="*/ 2120862 w 2120862"/>
              <a:gd name="connsiteY4" fmla="*/ 759057 h 843397"/>
              <a:gd name="connsiteX5" fmla="*/ 2036522 w 2120862"/>
              <a:gd name="connsiteY5" fmla="*/ 843397 h 843397"/>
              <a:gd name="connsiteX6" fmla="*/ 84340 w 2120862"/>
              <a:gd name="connsiteY6" fmla="*/ 843397 h 843397"/>
              <a:gd name="connsiteX7" fmla="*/ 0 w 2120862"/>
              <a:gd name="connsiteY7" fmla="*/ 759057 h 843397"/>
              <a:gd name="connsiteX8" fmla="*/ 0 w 2120862"/>
              <a:gd name="connsiteY8" fmla="*/ 84340 h 84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862" h="843397">
                <a:moveTo>
                  <a:pt x="0" y="84340"/>
                </a:moveTo>
                <a:cubicBezTo>
                  <a:pt x="0" y="37760"/>
                  <a:pt x="37760" y="0"/>
                  <a:pt x="84340" y="0"/>
                </a:cubicBezTo>
                <a:lnTo>
                  <a:pt x="2036522" y="0"/>
                </a:lnTo>
                <a:cubicBezTo>
                  <a:pt x="2083102" y="0"/>
                  <a:pt x="2120862" y="37760"/>
                  <a:pt x="2120862" y="84340"/>
                </a:cubicBezTo>
                <a:lnTo>
                  <a:pt x="2120862" y="759057"/>
                </a:lnTo>
                <a:cubicBezTo>
                  <a:pt x="2120862" y="805637"/>
                  <a:pt x="2083102" y="843397"/>
                  <a:pt x="2036522" y="843397"/>
                </a:cubicBezTo>
                <a:lnTo>
                  <a:pt x="84340" y="843397"/>
                </a:lnTo>
                <a:cubicBezTo>
                  <a:pt x="37760" y="843397"/>
                  <a:pt x="0" y="805637"/>
                  <a:pt x="0" y="759057"/>
                </a:cubicBezTo>
                <a:lnTo>
                  <a:pt x="0" y="843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992" tIns="47562" rIns="58992" bIns="47562" numCol="1" spcCol="1270" anchor="ctr" anchorCtr="0">
            <a:noAutofit/>
          </a:bodyPr>
          <a:lstStyle/>
          <a:p>
            <a:pPr algn="ctr" defTabSz="800100">
              <a:lnSpc>
                <a:spcPct val="90000"/>
              </a:lnSpc>
              <a:spcBef>
                <a:spcPct val="0"/>
              </a:spcBef>
              <a:spcAft>
                <a:spcPct val="35000"/>
              </a:spcAft>
            </a:pPr>
            <a:r>
              <a:rPr lang="en-US" dirty="0" smtClean="0">
                <a:solidFill>
                  <a:srgbClr val="363535"/>
                </a:solidFill>
              </a:rPr>
              <a:t>Track</a:t>
            </a:r>
          </a:p>
          <a:p>
            <a:pPr algn="ctr" defTabSz="800100">
              <a:lnSpc>
                <a:spcPct val="90000"/>
              </a:lnSpc>
              <a:spcBef>
                <a:spcPct val="0"/>
              </a:spcBef>
              <a:spcAft>
                <a:spcPct val="35000"/>
              </a:spcAft>
            </a:pPr>
            <a:r>
              <a:rPr lang="en-US" dirty="0" smtClean="0">
                <a:solidFill>
                  <a:srgbClr val="363535"/>
                </a:solidFill>
              </a:rPr>
              <a:t>Changes</a:t>
            </a:r>
            <a:endParaRPr lang="en-US" dirty="0">
              <a:solidFill>
                <a:srgbClr val="363535"/>
              </a:solidFill>
            </a:endParaRPr>
          </a:p>
        </p:txBody>
      </p:sp>
      <p:sp>
        <p:nvSpPr>
          <p:cNvPr id="3" name="Title 1"/>
          <p:cNvSpPr txBox="1">
            <a:spLocks/>
          </p:cNvSpPr>
          <p:nvPr/>
        </p:nvSpPr>
        <p:spPr>
          <a:xfrm>
            <a:off x="286199" y="24154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a:gradFill flip="none" rotWithShape="1">
                  <a:gsLst>
                    <a:gs pos="0">
                      <a:srgbClr val="FFFFFF"/>
                    </a:gs>
                    <a:gs pos="86000">
                      <a:srgbClr val="FFFFFF"/>
                    </a:gs>
                  </a:gsLst>
                  <a:lin ang="5400000" scaled="0"/>
                  <a:tileRect/>
                </a:gradFill>
              </a:rPr>
              <a:t>Multi-Server Management (MSM) Workflow</a:t>
            </a:r>
          </a:p>
        </p:txBody>
      </p:sp>
    </p:spTree>
    <p:extLst>
      <p:ext uri="{BB962C8B-B14F-4D97-AF65-F5344CB8AC3E}">
        <p14:creationId xmlns:p14="http://schemas.microsoft.com/office/powerpoint/2010/main" val="2367296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WS 2012 IPAM</a:t>
            </a:r>
            <a:br>
              <a:rPr lang="en-US" dirty="0" smtClean="0"/>
            </a:br>
            <a:r>
              <a:rPr lang="en-US" dirty="0" smtClean="0"/>
              <a:t>Multi-Server Management</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83706433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4606" y="1148591"/>
            <a:ext cx="11149013" cy="5053691"/>
          </a:xfrm>
        </p:spPr>
        <p:txBody>
          <a:bodyPr/>
          <a:lstStyle/>
          <a:p>
            <a:r>
              <a:rPr lang="en-US" sz="2800" dirty="0" smtClean="0"/>
              <a:t>Build Server Inventory</a:t>
            </a:r>
          </a:p>
          <a:p>
            <a:pPr lvl="1"/>
            <a:r>
              <a:rPr lang="en-US" sz="2400" dirty="0" smtClean="0"/>
              <a:t>Discover and/or add servers</a:t>
            </a:r>
          </a:p>
          <a:p>
            <a:r>
              <a:rPr lang="en-US" sz="2800" dirty="0" smtClean="0"/>
              <a:t>Manage DHCP system</a:t>
            </a:r>
          </a:p>
          <a:p>
            <a:pPr lvl="1"/>
            <a:r>
              <a:rPr lang="en-US" sz="2400" dirty="0" smtClean="0"/>
              <a:t>Edit DHCP server properties and options</a:t>
            </a:r>
          </a:p>
          <a:p>
            <a:pPr lvl="1"/>
            <a:r>
              <a:rPr lang="en-US" sz="2400" dirty="0" smtClean="0"/>
              <a:t>Manage DHCP scopes properties and options (Find &amp; Replace, Duplicate scopes)</a:t>
            </a:r>
            <a:endParaRPr lang="en-US" sz="2400" dirty="0"/>
          </a:p>
          <a:p>
            <a:r>
              <a:rPr lang="en-US" sz="2800" dirty="0" smtClean="0"/>
              <a:t>Monitor DNS and DHCP systems</a:t>
            </a:r>
          </a:p>
          <a:p>
            <a:pPr lvl="1"/>
            <a:r>
              <a:rPr lang="en-US" sz="2400" dirty="0" smtClean="0"/>
              <a:t>DNS zone health</a:t>
            </a:r>
          </a:p>
          <a:p>
            <a:pPr lvl="1"/>
            <a:r>
              <a:rPr lang="en-US" sz="2400" dirty="0" smtClean="0"/>
              <a:t>DHCP scope utilization</a:t>
            </a:r>
          </a:p>
          <a:p>
            <a:pPr lvl="1"/>
            <a:r>
              <a:rPr lang="en-US" sz="2400" dirty="0" smtClean="0"/>
              <a:t>DHCP and DNS service health</a:t>
            </a:r>
          </a:p>
          <a:p>
            <a:r>
              <a:rPr lang="en-US" sz="2800" dirty="0" smtClean="0"/>
              <a:t>Track DHCP configuration changes</a:t>
            </a:r>
          </a:p>
          <a:p>
            <a:pPr lvl="1"/>
            <a:endParaRPr lang="en-US" sz="2400" dirty="0" smtClean="0"/>
          </a:p>
        </p:txBody>
      </p:sp>
      <p:sp>
        <p:nvSpPr>
          <p:cNvPr id="4" name="Title 3"/>
          <p:cNvSpPr>
            <a:spLocks noGrp="1"/>
          </p:cNvSpPr>
          <p:nvPr>
            <p:ph type="title"/>
          </p:nvPr>
        </p:nvSpPr>
        <p:spPr/>
        <p:txBody>
          <a:bodyPr/>
          <a:lstStyle/>
          <a:p>
            <a:r>
              <a:rPr lang="en-US" dirty="0" smtClean="0"/>
              <a:t>MSM Recap</a:t>
            </a:r>
            <a:endParaRPr lang="en-US" dirty="0"/>
          </a:p>
        </p:txBody>
      </p:sp>
    </p:spTree>
    <p:extLst>
      <p:ext uri="{BB962C8B-B14F-4D97-AF65-F5344CB8AC3E}">
        <p14:creationId xmlns:p14="http://schemas.microsoft.com/office/powerpoint/2010/main" val="137435787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9012258" cy="1218795"/>
          </a:xfrm>
        </p:spPr>
        <p:txBody>
          <a:bodyPr/>
          <a:lstStyle/>
          <a:p>
            <a:r>
              <a:rPr lang="en-US" dirty="0" smtClean="0"/>
              <a:t>WS 2012 IPAM – External Data Integration from AD DS </a:t>
            </a:r>
            <a:endParaRPr lang="en-US" dirty="0"/>
          </a:p>
        </p:txBody>
      </p:sp>
      <p:sp>
        <p:nvSpPr>
          <p:cNvPr id="3" name="Text Placeholder 2"/>
          <p:cNvSpPr>
            <a:spLocks noGrp="1"/>
          </p:cNvSpPr>
          <p:nvPr>
            <p:ph type="body" sz="quarter" idx="10"/>
          </p:nvPr>
        </p:nvSpPr>
        <p:spPr>
          <a:xfrm>
            <a:off x="519113" y="2170760"/>
            <a:ext cx="6300788" cy="3662541"/>
          </a:xfrm>
        </p:spPr>
        <p:txBody>
          <a:bodyPr/>
          <a:lstStyle/>
          <a:p>
            <a:r>
              <a:rPr lang="en-US" sz="2800" dirty="0" smtClean="0"/>
              <a:t>IPAM PowerShell interfaces facilitates integration with other systems through import/export of data to/from IPAM</a:t>
            </a:r>
          </a:p>
          <a:p>
            <a:endParaRPr lang="en-US" sz="2800" dirty="0" smtClean="0"/>
          </a:p>
          <a:p>
            <a:r>
              <a:rPr lang="en-US" sz="2800" dirty="0" smtClean="0"/>
              <a:t>Integration with ADDS enables synchronization of Active Directory Sites and Subnets information from Active Directory to IPAM </a:t>
            </a:r>
          </a:p>
        </p:txBody>
      </p:sp>
      <p:sp>
        <p:nvSpPr>
          <p:cNvPr id="12" name="TextBox 11"/>
          <p:cNvSpPr txBox="1"/>
          <p:nvPr/>
        </p:nvSpPr>
        <p:spPr>
          <a:xfrm>
            <a:off x="9661603" y="610794"/>
            <a:ext cx="1088227" cy="161583"/>
          </a:xfrm>
          <a:prstGeom prst="rect">
            <a:avLst/>
          </a:prstGeom>
          <a:solidFill>
            <a:schemeClr val="tx1"/>
          </a:solidFill>
        </p:spPr>
        <p:txBody>
          <a:bodyPr wrap="square" lIns="0" tIns="0" rIns="0" bIns="0" rtlCol="0">
            <a:spAutoFit/>
          </a:bodyPr>
          <a:lstStyle/>
          <a:p>
            <a:pPr algn="ctr"/>
            <a:r>
              <a:rPr lang="en-US" sz="1050" b="1" dirty="0" smtClean="0">
                <a:solidFill>
                  <a:srgbClr val="363535"/>
                </a:solidFill>
                <a:cs typeface="Segoe UI" pitchFamily="34" charset="0"/>
              </a:rPr>
              <a:t>Active Directory</a:t>
            </a:r>
            <a:endParaRPr lang="en-US" sz="1050" b="1" dirty="0">
              <a:solidFill>
                <a:srgbClr val="363535"/>
              </a:solidFill>
              <a:cs typeface="Segoe UI" pitchFamily="34" charset="0"/>
            </a:endParaRPr>
          </a:p>
        </p:txBody>
      </p:sp>
      <p:sp>
        <p:nvSpPr>
          <p:cNvPr id="19" name="TextBox 18"/>
          <p:cNvSpPr txBox="1"/>
          <p:nvPr/>
        </p:nvSpPr>
        <p:spPr>
          <a:xfrm>
            <a:off x="9542702" y="2092390"/>
            <a:ext cx="461515" cy="323165"/>
          </a:xfrm>
          <a:prstGeom prst="rect">
            <a:avLst/>
          </a:prstGeom>
          <a:solidFill>
            <a:schemeClr val="bg1"/>
          </a:solidFill>
        </p:spPr>
        <p:txBody>
          <a:bodyPr wrap="square" lIns="0" tIns="0" rIns="0" bIns="0" rtlCol="0">
            <a:spAutoFit/>
          </a:bodyPr>
          <a:lstStyle>
            <a:defPPr>
              <a:defRPr lang="en-US"/>
            </a:defPPr>
            <a:lvl1pPr algn="ctr">
              <a:defRPr sz="1050" b="1">
                <a:solidFill>
                  <a:srgbClr val="0070C0"/>
                </a:solidFill>
                <a:latin typeface="Segoe UI" pitchFamily="34" charset="0"/>
                <a:cs typeface="Segoe UI" pitchFamily="34" charset="0"/>
              </a:defRPr>
            </a:lvl1pPr>
          </a:lstStyle>
          <a:p>
            <a:r>
              <a:rPr lang="en-US" dirty="0" smtClean="0">
                <a:solidFill>
                  <a:srgbClr val="FFFFFF"/>
                </a:solidFill>
              </a:rPr>
              <a:t>ADDS PS</a:t>
            </a:r>
            <a:endParaRPr lang="en-US" dirty="0">
              <a:solidFill>
                <a:srgbClr val="FFFFFF"/>
              </a:solidFill>
            </a:endParaRPr>
          </a:p>
        </p:txBody>
      </p:sp>
      <p:sp>
        <p:nvSpPr>
          <p:cNvPr id="24" name="TextBox 23"/>
          <p:cNvSpPr txBox="1"/>
          <p:nvPr/>
        </p:nvSpPr>
        <p:spPr>
          <a:xfrm>
            <a:off x="9859564" y="3185605"/>
            <a:ext cx="346743" cy="161583"/>
          </a:xfrm>
          <a:prstGeom prst="rect">
            <a:avLst/>
          </a:prstGeom>
          <a:solidFill>
            <a:schemeClr val="bg1"/>
          </a:solidFill>
        </p:spPr>
        <p:txBody>
          <a:bodyPr wrap="square" lIns="0" tIns="0" rIns="0" bIns="0" rtlCol="0">
            <a:spAutoFit/>
          </a:bodyPr>
          <a:lstStyle/>
          <a:p>
            <a:pPr algn="ctr"/>
            <a:r>
              <a:rPr lang="en-US" sz="1050" b="1" dirty="0" smtClean="0">
                <a:solidFill>
                  <a:srgbClr val="FFFFFF"/>
                </a:solidFill>
                <a:cs typeface="Segoe UI" pitchFamily="34" charset="0"/>
              </a:rPr>
              <a:t>IPAM</a:t>
            </a:r>
            <a:endParaRPr lang="en-US" sz="1050" b="1" dirty="0">
              <a:solidFill>
                <a:srgbClr val="FFFFFF"/>
              </a:solidFill>
              <a:cs typeface="Segoe UI" pitchFamily="34" charset="0"/>
            </a:endParaRPr>
          </a:p>
        </p:txBody>
      </p:sp>
      <p:grpSp>
        <p:nvGrpSpPr>
          <p:cNvPr id="55" name="Group 54"/>
          <p:cNvGrpSpPr/>
          <p:nvPr/>
        </p:nvGrpSpPr>
        <p:grpSpPr>
          <a:xfrm>
            <a:off x="9542702" y="3881080"/>
            <a:ext cx="1360487" cy="1282700"/>
            <a:chOff x="4468813" y="3567113"/>
            <a:chExt cx="1360487" cy="1282700"/>
          </a:xfrm>
          <a:solidFill>
            <a:schemeClr val="tx1"/>
          </a:solidFill>
        </p:grpSpPr>
        <p:sp>
          <p:nvSpPr>
            <p:cNvPr id="56" name="Freeform 579"/>
            <p:cNvSpPr>
              <a:spLocks noEditPoints="1"/>
            </p:cNvSpPr>
            <p:nvPr/>
          </p:nvSpPr>
          <p:spPr bwMode="auto">
            <a:xfrm>
              <a:off x="4813300" y="3913188"/>
              <a:ext cx="668337" cy="668338"/>
            </a:xfrm>
            <a:custGeom>
              <a:avLst/>
              <a:gdLst>
                <a:gd name="T0" fmla="*/ 346 w 693"/>
                <a:gd name="T1" fmla="*/ 0 h 693"/>
                <a:gd name="T2" fmla="*/ 0 w 693"/>
                <a:gd name="T3" fmla="*/ 347 h 693"/>
                <a:gd name="T4" fmla="*/ 346 w 693"/>
                <a:gd name="T5" fmla="*/ 693 h 693"/>
                <a:gd name="T6" fmla="*/ 693 w 693"/>
                <a:gd name="T7" fmla="*/ 347 h 693"/>
                <a:gd name="T8" fmla="*/ 346 w 693"/>
                <a:gd name="T9" fmla="*/ 0 h 693"/>
                <a:gd name="T10" fmla="*/ 346 w 693"/>
                <a:gd name="T11" fmla="*/ 674 h 693"/>
                <a:gd name="T12" fmla="*/ 19 w 693"/>
                <a:gd name="T13" fmla="*/ 347 h 693"/>
                <a:gd name="T14" fmla="*/ 346 w 693"/>
                <a:gd name="T15" fmla="*/ 19 h 693"/>
                <a:gd name="T16" fmla="*/ 674 w 693"/>
                <a:gd name="T17" fmla="*/ 347 h 693"/>
                <a:gd name="T18" fmla="*/ 346 w 693"/>
                <a:gd name="T19" fmla="*/ 674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346" y="0"/>
                  </a:moveTo>
                  <a:cubicBezTo>
                    <a:pt x="155" y="0"/>
                    <a:pt x="0" y="155"/>
                    <a:pt x="0" y="347"/>
                  </a:cubicBezTo>
                  <a:cubicBezTo>
                    <a:pt x="0" y="538"/>
                    <a:pt x="155" y="693"/>
                    <a:pt x="346" y="693"/>
                  </a:cubicBezTo>
                  <a:cubicBezTo>
                    <a:pt x="538" y="693"/>
                    <a:pt x="693" y="538"/>
                    <a:pt x="693" y="347"/>
                  </a:cubicBezTo>
                  <a:cubicBezTo>
                    <a:pt x="693" y="155"/>
                    <a:pt x="538" y="0"/>
                    <a:pt x="346" y="0"/>
                  </a:cubicBezTo>
                  <a:close/>
                  <a:moveTo>
                    <a:pt x="346" y="674"/>
                  </a:moveTo>
                  <a:cubicBezTo>
                    <a:pt x="165" y="674"/>
                    <a:pt x="19" y="527"/>
                    <a:pt x="19" y="347"/>
                  </a:cubicBezTo>
                  <a:cubicBezTo>
                    <a:pt x="19" y="166"/>
                    <a:pt x="165" y="19"/>
                    <a:pt x="346" y="19"/>
                  </a:cubicBezTo>
                  <a:cubicBezTo>
                    <a:pt x="527" y="19"/>
                    <a:pt x="674" y="166"/>
                    <a:pt x="674" y="347"/>
                  </a:cubicBezTo>
                  <a:cubicBezTo>
                    <a:pt x="674" y="527"/>
                    <a:pt x="527" y="674"/>
                    <a:pt x="346"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80"/>
            <p:cNvSpPr>
              <a:spLocks/>
            </p:cNvSpPr>
            <p:nvPr/>
          </p:nvSpPr>
          <p:spPr bwMode="auto">
            <a:xfrm>
              <a:off x="4918075" y="4098925"/>
              <a:ext cx="260350" cy="355600"/>
            </a:xfrm>
            <a:custGeom>
              <a:avLst/>
              <a:gdLst>
                <a:gd name="T0" fmla="*/ 187 w 270"/>
                <a:gd name="T1" fmla="*/ 150 h 370"/>
                <a:gd name="T2" fmla="*/ 230 w 270"/>
                <a:gd name="T3" fmla="*/ 79 h 370"/>
                <a:gd name="T4" fmla="*/ 151 w 270"/>
                <a:gd name="T5" fmla="*/ 0 h 370"/>
                <a:gd name="T6" fmla="*/ 72 w 270"/>
                <a:gd name="T7" fmla="*/ 79 h 370"/>
                <a:gd name="T8" fmla="*/ 110 w 270"/>
                <a:gd name="T9" fmla="*/ 147 h 370"/>
                <a:gd name="T10" fmla="*/ 28 w 270"/>
                <a:gd name="T11" fmla="*/ 230 h 370"/>
                <a:gd name="T12" fmla="*/ 21 w 270"/>
                <a:gd name="T13" fmla="*/ 312 h 370"/>
                <a:gd name="T14" fmla="*/ 35 w 270"/>
                <a:gd name="T15" fmla="*/ 281 h 370"/>
                <a:gd name="T16" fmla="*/ 39 w 270"/>
                <a:gd name="T17" fmla="*/ 322 h 370"/>
                <a:gd name="T18" fmla="*/ 130 w 270"/>
                <a:gd name="T19" fmla="*/ 356 h 370"/>
                <a:gd name="T20" fmla="*/ 270 w 270"/>
                <a:gd name="T21" fmla="*/ 281 h 370"/>
                <a:gd name="T22" fmla="*/ 187 w 270"/>
                <a:gd name="T23" fmla="*/ 15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370">
                  <a:moveTo>
                    <a:pt x="187" y="150"/>
                  </a:moveTo>
                  <a:cubicBezTo>
                    <a:pt x="213" y="137"/>
                    <a:pt x="230" y="110"/>
                    <a:pt x="230" y="79"/>
                  </a:cubicBezTo>
                  <a:cubicBezTo>
                    <a:pt x="230" y="35"/>
                    <a:pt x="195" y="0"/>
                    <a:pt x="151" y="0"/>
                  </a:cubicBezTo>
                  <a:cubicBezTo>
                    <a:pt x="107" y="0"/>
                    <a:pt x="72" y="35"/>
                    <a:pt x="72" y="79"/>
                  </a:cubicBezTo>
                  <a:cubicBezTo>
                    <a:pt x="72" y="108"/>
                    <a:pt x="87" y="133"/>
                    <a:pt x="110" y="147"/>
                  </a:cubicBezTo>
                  <a:cubicBezTo>
                    <a:pt x="70" y="155"/>
                    <a:pt x="50" y="180"/>
                    <a:pt x="28" y="230"/>
                  </a:cubicBezTo>
                  <a:cubicBezTo>
                    <a:pt x="0" y="294"/>
                    <a:pt x="21" y="312"/>
                    <a:pt x="21" y="312"/>
                  </a:cubicBezTo>
                  <a:cubicBezTo>
                    <a:pt x="35" y="281"/>
                    <a:pt x="35" y="281"/>
                    <a:pt x="35" y="281"/>
                  </a:cubicBezTo>
                  <a:cubicBezTo>
                    <a:pt x="39" y="322"/>
                    <a:pt x="39" y="322"/>
                    <a:pt x="39" y="322"/>
                  </a:cubicBezTo>
                  <a:cubicBezTo>
                    <a:pt x="39" y="322"/>
                    <a:pt x="63" y="350"/>
                    <a:pt x="130" y="356"/>
                  </a:cubicBezTo>
                  <a:cubicBezTo>
                    <a:pt x="201" y="362"/>
                    <a:pt x="270" y="370"/>
                    <a:pt x="270" y="281"/>
                  </a:cubicBezTo>
                  <a:cubicBezTo>
                    <a:pt x="270" y="211"/>
                    <a:pt x="234" y="166"/>
                    <a:pt x="187"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581"/>
            <p:cNvSpPr>
              <a:spLocks noEditPoints="1"/>
            </p:cNvSpPr>
            <p:nvPr/>
          </p:nvSpPr>
          <p:spPr bwMode="auto">
            <a:xfrm>
              <a:off x="5003800" y="3567113"/>
              <a:ext cx="287337" cy="288925"/>
            </a:xfrm>
            <a:custGeom>
              <a:avLst/>
              <a:gdLst>
                <a:gd name="T0" fmla="*/ 149 w 299"/>
                <a:gd name="T1" fmla="*/ 0 h 299"/>
                <a:gd name="T2" fmla="*/ 0 w 299"/>
                <a:gd name="T3" fmla="*/ 150 h 299"/>
                <a:gd name="T4" fmla="*/ 149 w 299"/>
                <a:gd name="T5" fmla="*/ 299 h 299"/>
                <a:gd name="T6" fmla="*/ 299 w 299"/>
                <a:gd name="T7" fmla="*/ 150 h 299"/>
                <a:gd name="T8" fmla="*/ 149 w 299"/>
                <a:gd name="T9" fmla="*/ 0 h 299"/>
                <a:gd name="T10" fmla="*/ 149 w 299"/>
                <a:gd name="T11" fmla="*/ 280 h 299"/>
                <a:gd name="T12" fmla="*/ 19 w 299"/>
                <a:gd name="T13" fmla="*/ 150 h 299"/>
                <a:gd name="T14" fmla="*/ 149 w 299"/>
                <a:gd name="T15" fmla="*/ 19 h 299"/>
                <a:gd name="T16" fmla="*/ 280 w 299"/>
                <a:gd name="T17" fmla="*/ 150 h 299"/>
                <a:gd name="T18" fmla="*/ 149 w 299"/>
                <a:gd name="T19"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99">
                  <a:moveTo>
                    <a:pt x="149" y="0"/>
                  </a:moveTo>
                  <a:cubicBezTo>
                    <a:pt x="67" y="0"/>
                    <a:pt x="0" y="67"/>
                    <a:pt x="0" y="150"/>
                  </a:cubicBezTo>
                  <a:cubicBezTo>
                    <a:pt x="0" y="232"/>
                    <a:pt x="67" y="299"/>
                    <a:pt x="149" y="299"/>
                  </a:cubicBezTo>
                  <a:cubicBezTo>
                    <a:pt x="232" y="299"/>
                    <a:pt x="299" y="232"/>
                    <a:pt x="299" y="150"/>
                  </a:cubicBezTo>
                  <a:cubicBezTo>
                    <a:pt x="299" y="67"/>
                    <a:pt x="232" y="0"/>
                    <a:pt x="149" y="0"/>
                  </a:cubicBezTo>
                  <a:close/>
                  <a:moveTo>
                    <a:pt x="149" y="280"/>
                  </a:moveTo>
                  <a:cubicBezTo>
                    <a:pt x="77" y="280"/>
                    <a:pt x="19" y="222"/>
                    <a:pt x="19" y="150"/>
                  </a:cubicBezTo>
                  <a:cubicBezTo>
                    <a:pt x="19" y="78"/>
                    <a:pt x="77" y="19"/>
                    <a:pt x="149" y="19"/>
                  </a:cubicBezTo>
                  <a:cubicBezTo>
                    <a:pt x="221" y="19"/>
                    <a:pt x="280" y="78"/>
                    <a:pt x="280" y="150"/>
                  </a:cubicBezTo>
                  <a:cubicBezTo>
                    <a:pt x="280" y="222"/>
                    <a:pt x="221" y="280"/>
                    <a:pt x="149" y="2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Rectangle 582"/>
            <p:cNvSpPr>
              <a:spLocks noChangeArrowheads="1"/>
            </p:cNvSpPr>
            <p:nvPr/>
          </p:nvSpPr>
          <p:spPr bwMode="auto">
            <a:xfrm>
              <a:off x="5138738" y="3836988"/>
              <a:ext cx="17462" cy="95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83"/>
            <p:cNvSpPr>
              <a:spLocks noEditPoints="1"/>
            </p:cNvSpPr>
            <p:nvPr/>
          </p:nvSpPr>
          <p:spPr bwMode="auto">
            <a:xfrm>
              <a:off x="4468813" y="3935413"/>
              <a:ext cx="322262" cy="323850"/>
            </a:xfrm>
            <a:custGeom>
              <a:avLst/>
              <a:gdLst>
                <a:gd name="T0" fmla="*/ 26 w 335"/>
                <a:gd name="T1" fmla="*/ 121 h 335"/>
                <a:gd name="T2" fmla="*/ 121 w 335"/>
                <a:gd name="T3" fmla="*/ 309 h 335"/>
                <a:gd name="T4" fmla="*/ 310 w 335"/>
                <a:gd name="T5" fmla="*/ 213 h 335"/>
                <a:gd name="T6" fmla="*/ 214 w 335"/>
                <a:gd name="T7" fmla="*/ 25 h 335"/>
                <a:gd name="T8" fmla="*/ 26 w 335"/>
                <a:gd name="T9" fmla="*/ 121 h 335"/>
                <a:gd name="T10" fmla="*/ 292 w 335"/>
                <a:gd name="T11" fmla="*/ 208 h 335"/>
                <a:gd name="T12" fmla="*/ 127 w 335"/>
                <a:gd name="T13" fmla="*/ 291 h 335"/>
                <a:gd name="T14" fmla="*/ 44 w 335"/>
                <a:gd name="T15" fmla="*/ 127 h 335"/>
                <a:gd name="T16" fmla="*/ 208 w 335"/>
                <a:gd name="T17" fmla="*/ 43 h 335"/>
                <a:gd name="T18" fmla="*/ 292 w 335"/>
                <a:gd name="T19" fmla="*/ 20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5">
                  <a:moveTo>
                    <a:pt x="26" y="121"/>
                  </a:moveTo>
                  <a:cubicBezTo>
                    <a:pt x="0" y="200"/>
                    <a:pt x="43" y="284"/>
                    <a:pt x="121" y="309"/>
                  </a:cubicBezTo>
                  <a:cubicBezTo>
                    <a:pt x="200" y="335"/>
                    <a:pt x="284" y="292"/>
                    <a:pt x="310" y="213"/>
                  </a:cubicBezTo>
                  <a:cubicBezTo>
                    <a:pt x="335" y="135"/>
                    <a:pt x="292" y="51"/>
                    <a:pt x="214" y="25"/>
                  </a:cubicBezTo>
                  <a:cubicBezTo>
                    <a:pt x="135" y="0"/>
                    <a:pt x="51" y="43"/>
                    <a:pt x="26" y="121"/>
                  </a:cubicBezTo>
                  <a:close/>
                  <a:moveTo>
                    <a:pt x="292" y="208"/>
                  </a:moveTo>
                  <a:cubicBezTo>
                    <a:pt x="269" y="276"/>
                    <a:pt x="196" y="314"/>
                    <a:pt x="127" y="291"/>
                  </a:cubicBezTo>
                  <a:cubicBezTo>
                    <a:pt x="59" y="269"/>
                    <a:pt x="21" y="195"/>
                    <a:pt x="44" y="127"/>
                  </a:cubicBezTo>
                  <a:cubicBezTo>
                    <a:pt x="66" y="58"/>
                    <a:pt x="139" y="21"/>
                    <a:pt x="208" y="43"/>
                  </a:cubicBezTo>
                  <a:cubicBezTo>
                    <a:pt x="276" y="65"/>
                    <a:pt x="314" y="139"/>
                    <a:pt x="292"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84"/>
            <p:cNvSpPr>
              <a:spLocks/>
            </p:cNvSpPr>
            <p:nvPr/>
          </p:nvSpPr>
          <p:spPr bwMode="auto">
            <a:xfrm>
              <a:off x="4746625" y="4125913"/>
              <a:ext cx="95250" cy="47625"/>
            </a:xfrm>
            <a:custGeom>
              <a:avLst/>
              <a:gdLst>
                <a:gd name="T0" fmla="*/ 4 w 60"/>
                <a:gd name="T1" fmla="*/ 0 h 30"/>
                <a:gd name="T2" fmla="*/ 60 w 60"/>
                <a:gd name="T3" fmla="*/ 19 h 30"/>
                <a:gd name="T4" fmla="*/ 56 w 60"/>
                <a:gd name="T5" fmla="*/ 30 h 30"/>
                <a:gd name="T6" fmla="*/ 0 w 60"/>
                <a:gd name="T7" fmla="*/ 12 h 30"/>
                <a:gd name="T8" fmla="*/ 4 w 60"/>
                <a:gd name="T9" fmla="*/ 0 h 30"/>
              </a:gdLst>
              <a:ahLst/>
              <a:cxnLst>
                <a:cxn ang="0">
                  <a:pos x="T0" y="T1"/>
                </a:cxn>
                <a:cxn ang="0">
                  <a:pos x="T2" y="T3"/>
                </a:cxn>
                <a:cxn ang="0">
                  <a:pos x="T4" y="T5"/>
                </a:cxn>
                <a:cxn ang="0">
                  <a:pos x="T6" y="T7"/>
                </a:cxn>
                <a:cxn ang="0">
                  <a:pos x="T8" y="T9"/>
                </a:cxn>
              </a:cxnLst>
              <a:rect l="0" t="0" r="r" b="b"/>
              <a:pathLst>
                <a:path w="60" h="30">
                  <a:moveTo>
                    <a:pt x="4" y="0"/>
                  </a:moveTo>
                  <a:lnTo>
                    <a:pt x="60" y="19"/>
                  </a:lnTo>
                  <a:lnTo>
                    <a:pt x="56" y="30"/>
                  </a:lnTo>
                  <a:lnTo>
                    <a:pt x="0" y="1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85"/>
            <p:cNvSpPr>
              <a:spLocks noEditPoints="1"/>
            </p:cNvSpPr>
            <p:nvPr/>
          </p:nvSpPr>
          <p:spPr bwMode="auto">
            <a:xfrm>
              <a:off x="5507038" y="3935413"/>
              <a:ext cx="322262" cy="323850"/>
            </a:xfrm>
            <a:custGeom>
              <a:avLst/>
              <a:gdLst>
                <a:gd name="T0" fmla="*/ 121 w 335"/>
                <a:gd name="T1" fmla="*/ 25 h 335"/>
                <a:gd name="T2" fmla="*/ 25 w 335"/>
                <a:gd name="T3" fmla="*/ 213 h 335"/>
                <a:gd name="T4" fmla="*/ 214 w 335"/>
                <a:gd name="T5" fmla="*/ 309 h 335"/>
                <a:gd name="T6" fmla="*/ 309 w 335"/>
                <a:gd name="T7" fmla="*/ 121 h 335"/>
                <a:gd name="T8" fmla="*/ 121 w 335"/>
                <a:gd name="T9" fmla="*/ 25 h 335"/>
                <a:gd name="T10" fmla="*/ 127 w 335"/>
                <a:gd name="T11" fmla="*/ 43 h 335"/>
                <a:gd name="T12" fmla="*/ 291 w 335"/>
                <a:gd name="T13" fmla="*/ 127 h 335"/>
                <a:gd name="T14" fmla="*/ 208 w 335"/>
                <a:gd name="T15" fmla="*/ 291 h 335"/>
                <a:gd name="T16" fmla="*/ 43 w 335"/>
                <a:gd name="T17" fmla="*/ 208 h 335"/>
                <a:gd name="T18" fmla="*/ 127 w 335"/>
                <a:gd name="T19" fmla="*/ 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5">
                  <a:moveTo>
                    <a:pt x="121" y="25"/>
                  </a:moveTo>
                  <a:cubicBezTo>
                    <a:pt x="43" y="51"/>
                    <a:pt x="0" y="135"/>
                    <a:pt x="25" y="213"/>
                  </a:cubicBezTo>
                  <a:cubicBezTo>
                    <a:pt x="51" y="292"/>
                    <a:pt x="135" y="335"/>
                    <a:pt x="214" y="309"/>
                  </a:cubicBezTo>
                  <a:cubicBezTo>
                    <a:pt x="292" y="284"/>
                    <a:pt x="335" y="200"/>
                    <a:pt x="309" y="121"/>
                  </a:cubicBezTo>
                  <a:cubicBezTo>
                    <a:pt x="284" y="43"/>
                    <a:pt x="200" y="0"/>
                    <a:pt x="121" y="25"/>
                  </a:cubicBezTo>
                  <a:close/>
                  <a:moveTo>
                    <a:pt x="127" y="43"/>
                  </a:moveTo>
                  <a:cubicBezTo>
                    <a:pt x="196" y="21"/>
                    <a:pt x="269" y="58"/>
                    <a:pt x="291" y="127"/>
                  </a:cubicBezTo>
                  <a:cubicBezTo>
                    <a:pt x="314" y="195"/>
                    <a:pt x="276" y="269"/>
                    <a:pt x="208" y="291"/>
                  </a:cubicBezTo>
                  <a:cubicBezTo>
                    <a:pt x="139" y="314"/>
                    <a:pt x="66" y="276"/>
                    <a:pt x="43" y="208"/>
                  </a:cubicBezTo>
                  <a:cubicBezTo>
                    <a:pt x="21" y="139"/>
                    <a:pt x="59" y="65"/>
                    <a:pt x="127"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86"/>
            <p:cNvSpPr>
              <a:spLocks/>
            </p:cNvSpPr>
            <p:nvPr/>
          </p:nvSpPr>
          <p:spPr bwMode="auto">
            <a:xfrm>
              <a:off x="5456238" y="4125913"/>
              <a:ext cx="95250" cy="47625"/>
            </a:xfrm>
            <a:custGeom>
              <a:avLst/>
              <a:gdLst>
                <a:gd name="T0" fmla="*/ 56 w 60"/>
                <a:gd name="T1" fmla="*/ 0 h 30"/>
                <a:gd name="T2" fmla="*/ 0 w 60"/>
                <a:gd name="T3" fmla="*/ 19 h 30"/>
                <a:gd name="T4" fmla="*/ 4 w 60"/>
                <a:gd name="T5" fmla="*/ 30 h 30"/>
                <a:gd name="T6" fmla="*/ 60 w 60"/>
                <a:gd name="T7" fmla="*/ 12 h 30"/>
                <a:gd name="T8" fmla="*/ 56 w 60"/>
                <a:gd name="T9" fmla="*/ 0 h 30"/>
              </a:gdLst>
              <a:ahLst/>
              <a:cxnLst>
                <a:cxn ang="0">
                  <a:pos x="T0" y="T1"/>
                </a:cxn>
                <a:cxn ang="0">
                  <a:pos x="T2" y="T3"/>
                </a:cxn>
                <a:cxn ang="0">
                  <a:pos x="T4" y="T5"/>
                </a:cxn>
                <a:cxn ang="0">
                  <a:pos x="T6" y="T7"/>
                </a:cxn>
                <a:cxn ang="0">
                  <a:pos x="T8" y="T9"/>
                </a:cxn>
              </a:cxnLst>
              <a:rect l="0" t="0" r="r" b="b"/>
              <a:pathLst>
                <a:path w="60" h="30">
                  <a:moveTo>
                    <a:pt x="56" y="0"/>
                  </a:moveTo>
                  <a:lnTo>
                    <a:pt x="0" y="19"/>
                  </a:lnTo>
                  <a:lnTo>
                    <a:pt x="4" y="30"/>
                  </a:lnTo>
                  <a:lnTo>
                    <a:pt x="60" y="12"/>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87"/>
            <p:cNvSpPr>
              <a:spLocks noEditPoints="1"/>
            </p:cNvSpPr>
            <p:nvPr/>
          </p:nvSpPr>
          <p:spPr bwMode="auto">
            <a:xfrm>
              <a:off x="4664075" y="4522788"/>
              <a:ext cx="325437" cy="327025"/>
            </a:xfrm>
            <a:custGeom>
              <a:avLst/>
              <a:gdLst>
                <a:gd name="T0" fmla="*/ 81 w 338"/>
                <a:gd name="T1" fmla="*/ 290 h 339"/>
                <a:gd name="T2" fmla="*/ 290 w 338"/>
                <a:gd name="T3" fmla="*/ 257 h 339"/>
                <a:gd name="T4" fmla="*/ 257 w 338"/>
                <a:gd name="T5" fmla="*/ 48 h 339"/>
                <a:gd name="T6" fmla="*/ 48 w 338"/>
                <a:gd name="T7" fmla="*/ 81 h 339"/>
                <a:gd name="T8" fmla="*/ 81 w 338"/>
                <a:gd name="T9" fmla="*/ 290 h 339"/>
                <a:gd name="T10" fmla="*/ 246 w 338"/>
                <a:gd name="T11" fmla="*/ 64 h 339"/>
                <a:gd name="T12" fmla="*/ 275 w 338"/>
                <a:gd name="T13" fmla="*/ 246 h 339"/>
                <a:gd name="T14" fmla="*/ 92 w 338"/>
                <a:gd name="T15" fmla="*/ 275 h 339"/>
                <a:gd name="T16" fmla="*/ 64 w 338"/>
                <a:gd name="T17" fmla="*/ 93 h 339"/>
                <a:gd name="T18" fmla="*/ 246 w 338"/>
                <a:gd name="T19" fmla="*/ 6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81" y="290"/>
                  </a:moveTo>
                  <a:cubicBezTo>
                    <a:pt x="148" y="339"/>
                    <a:pt x="241" y="324"/>
                    <a:pt x="290" y="257"/>
                  </a:cubicBezTo>
                  <a:cubicBezTo>
                    <a:pt x="338" y="190"/>
                    <a:pt x="324" y="97"/>
                    <a:pt x="257" y="48"/>
                  </a:cubicBezTo>
                  <a:cubicBezTo>
                    <a:pt x="190" y="0"/>
                    <a:pt x="97" y="15"/>
                    <a:pt x="48" y="81"/>
                  </a:cubicBezTo>
                  <a:cubicBezTo>
                    <a:pt x="0" y="148"/>
                    <a:pt x="15" y="242"/>
                    <a:pt x="81" y="290"/>
                  </a:cubicBezTo>
                  <a:close/>
                  <a:moveTo>
                    <a:pt x="246" y="64"/>
                  </a:moveTo>
                  <a:cubicBezTo>
                    <a:pt x="304" y="106"/>
                    <a:pt x="317" y="188"/>
                    <a:pt x="275" y="246"/>
                  </a:cubicBezTo>
                  <a:cubicBezTo>
                    <a:pt x="232" y="304"/>
                    <a:pt x="151" y="317"/>
                    <a:pt x="92" y="275"/>
                  </a:cubicBezTo>
                  <a:cubicBezTo>
                    <a:pt x="34" y="232"/>
                    <a:pt x="21" y="151"/>
                    <a:pt x="64" y="93"/>
                  </a:cubicBezTo>
                  <a:cubicBezTo>
                    <a:pt x="106" y="34"/>
                    <a:pt x="187" y="21"/>
                    <a:pt x="24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8"/>
            <p:cNvSpPr>
              <a:spLocks/>
            </p:cNvSpPr>
            <p:nvPr/>
          </p:nvSpPr>
          <p:spPr bwMode="auto">
            <a:xfrm>
              <a:off x="4892675" y="4502150"/>
              <a:ext cx="69850" cy="87313"/>
            </a:xfrm>
            <a:custGeom>
              <a:avLst/>
              <a:gdLst>
                <a:gd name="T0" fmla="*/ 0 w 44"/>
                <a:gd name="T1" fmla="*/ 48 h 55"/>
                <a:gd name="T2" fmla="*/ 35 w 44"/>
                <a:gd name="T3" fmla="*/ 0 h 55"/>
                <a:gd name="T4" fmla="*/ 44 w 44"/>
                <a:gd name="T5" fmla="*/ 7 h 55"/>
                <a:gd name="T6" fmla="*/ 9 w 44"/>
                <a:gd name="T7" fmla="*/ 55 h 55"/>
                <a:gd name="T8" fmla="*/ 0 w 44"/>
                <a:gd name="T9" fmla="*/ 48 h 55"/>
              </a:gdLst>
              <a:ahLst/>
              <a:cxnLst>
                <a:cxn ang="0">
                  <a:pos x="T0" y="T1"/>
                </a:cxn>
                <a:cxn ang="0">
                  <a:pos x="T2" y="T3"/>
                </a:cxn>
                <a:cxn ang="0">
                  <a:pos x="T4" y="T5"/>
                </a:cxn>
                <a:cxn ang="0">
                  <a:pos x="T6" y="T7"/>
                </a:cxn>
                <a:cxn ang="0">
                  <a:pos x="T8" y="T9"/>
                </a:cxn>
              </a:cxnLst>
              <a:rect l="0" t="0" r="r" b="b"/>
              <a:pathLst>
                <a:path w="44" h="55">
                  <a:moveTo>
                    <a:pt x="0" y="48"/>
                  </a:moveTo>
                  <a:lnTo>
                    <a:pt x="35" y="0"/>
                  </a:lnTo>
                  <a:lnTo>
                    <a:pt x="44" y="7"/>
                  </a:lnTo>
                  <a:lnTo>
                    <a:pt x="9" y="55"/>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89"/>
            <p:cNvSpPr>
              <a:spLocks noEditPoints="1"/>
            </p:cNvSpPr>
            <p:nvPr/>
          </p:nvSpPr>
          <p:spPr bwMode="auto">
            <a:xfrm>
              <a:off x="5291138" y="4522788"/>
              <a:ext cx="327025" cy="327025"/>
            </a:xfrm>
            <a:custGeom>
              <a:avLst/>
              <a:gdLst>
                <a:gd name="T0" fmla="*/ 257 w 339"/>
                <a:gd name="T1" fmla="*/ 290 h 339"/>
                <a:gd name="T2" fmla="*/ 290 w 339"/>
                <a:gd name="T3" fmla="*/ 81 h 339"/>
                <a:gd name="T4" fmla="*/ 81 w 339"/>
                <a:gd name="T5" fmla="*/ 48 h 339"/>
                <a:gd name="T6" fmla="*/ 48 w 339"/>
                <a:gd name="T7" fmla="*/ 257 h 339"/>
                <a:gd name="T8" fmla="*/ 257 w 339"/>
                <a:gd name="T9" fmla="*/ 290 h 339"/>
                <a:gd name="T10" fmla="*/ 93 w 339"/>
                <a:gd name="T11" fmla="*/ 64 h 339"/>
                <a:gd name="T12" fmla="*/ 275 w 339"/>
                <a:gd name="T13" fmla="*/ 93 h 339"/>
                <a:gd name="T14" fmla="*/ 246 w 339"/>
                <a:gd name="T15" fmla="*/ 275 h 339"/>
                <a:gd name="T16" fmla="*/ 64 w 339"/>
                <a:gd name="T17" fmla="*/ 246 h 339"/>
                <a:gd name="T18" fmla="*/ 93 w 339"/>
                <a:gd name="T19" fmla="*/ 6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39">
                  <a:moveTo>
                    <a:pt x="257" y="290"/>
                  </a:moveTo>
                  <a:cubicBezTo>
                    <a:pt x="324" y="242"/>
                    <a:pt x="339" y="148"/>
                    <a:pt x="290" y="81"/>
                  </a:cubicBezTo>
                  <a:cubicBezTo>
                    <a:pt x="242" y="15"/>
                    <a:pt x="148" y="0"/>
                    <a:pt x="81" y="48"/>
                  </a:cubicBezTo>
                  <a:cubicBezTo>
                    <a:pt x="15" y="97"/>
                    <a:pt x="0" y="190"/>
                    <a:pt x="48" y="257"/>
                  </a:cubicBezTo>
                  <a:cubicBezTo>
                    <a:pt x="97" y="324"/>
                    <a:pt x="190" y="339"/>
                    <a:pt x="257" y="290"/>
                  </a:cubicBezTo>
                  <a:close/>
                  <a:moveTo>
                    <a:pt x="93" y="64"/>
                  </a:moveTo>
                  <a:cubicBezTo>
                    <a:pt x="151" y="21"/>
                    <a:pt x="232" y="34"/>
                    <a:pt x="275" y="93"/>
                  </a:cubicBezTo>
                  <a:cubicBezTo>
                    <a:pt x="317" y="151"/>
                    <a:pt x="304" y="232"/>
                    <a:pt x="246" y="275"/>
                  </a:cubicBezTo>
                  <a:cubicBezTo>
                    <a:pt x="188" y="317"/>
                    <a:pt x="106" y="304"/>
                    <a:pt x="64" y="246"/>
                  </a:cubicBezTo>
                  <a:cubicBezTo>
                    <a:pt x="21" y="188"/>
                    <a:pt x="34" y="106"/>
                    <a:pt x="9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590"/>
            <p:cNvSpPr>
              <a:spLocks/>
            </p:cNvSpPr>
            <p:nvPr/>
          </p:nvSpPr>
          <p:spPr bwMode="auto">
            <a:xfrm>
              <a:off x="5318125" y="4502150"/>
              <a:ext cx="69850" cy="87313"/>
            </a:xfrm>
            <a:custGeom>
              <a:avLst/>
              <a:gdLst>
                <a:gd name="T0" fmla="*/ 35 w 44"/>
                <a:gd name="T1" fmla="*/ 55 h 55"/>
                <a:gd name="T2" fmla="*/ 0 w 44"/>
                <a:gd name="T3" fmla="*/ 7 h 55"/>
                <a:gd name="T4" fmla="*/ 9 w 44"/>
                <a:gd name="T5" fmla="*/ 0 h 55"/>
                <a:gd name="T6" fmla="*/ 44 w 44"/>
                <a:gd name="T7" fmla="*/ 48 h 55"/>
                <a:gd name="T8" fmla="*/ 35 w 44"/>
                <a:gd name="T9" fmla="*/ 55 h 55"/>
              </a:gdLst>
              <a:ahLst/>
              <a:cxnLst>
                <a:cxn ang="0">
                  <a:pos x="T0" y="T1"/>
                </a:cxn>
                <a:cxn ang="0">
                  <a:pos x="T2" y="T3"/>
                </a:cxn>
                <a:cxn ang="0">
                  <a:pos x="T4" y="T5"/>
                </a:cxn>
                <a:cxn ang="0">
                  <a:pos x="T6" y="T7"/>
                </a:cxn>
                <a:cxn ang="0">
                  <a:pos x="T8" y="T9"/>
                </a:cxn>
              </a:cxnLst>
              <a:rect l="0" t="0" r="r" b="b"/>
              <a:pathLst>
                <a:path w="44" h="55">
                  <a:moveTo>
                    <a:pt x="35" y="55"/>
                  </a:moveTo>
                  <a:lnTo>
                    <a:pt x="0" y="7"/>
                  </a:lnTo>
                  <a:lnTo>
                    <a:pt x="9" y="0"/>
                  </a:lnTo>
                  <a:lnTo>
                    <a:pt x="44" y="48"/>
                  </a:lnTo>
                  <a:lnTo>
                    <a:pt x="35"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591"/>
            <p:cNvSpPr>
              <a:spLocks noEditPoints="1"/>
            </p:cNvSpPr>
            <p:nvPr/>
          </p:nvSpPr>
          <p:spPr bwMode="auto">
            <a:xfrm>
              <a:off x="5048250" y="3630613"/>
              <a:ext cx="176212" cy="169863"/>
            </a:xfrm>
            <a:custGeom>
              <a:avLst/>
              <a:gdLst>
                <a:gd name="T0" fmla="*/ 170 w 183"/>
                <a:gd name="T1" fmla="*/ 103 h 177"/>
                <a:gd name="T2" fmla="*/ 169 w 183"/>
                <a:gd name="T3" fmla="*/ 99 h 177"/>
                <a:gd name="T4" fmla="*/ 160 w 183"/>
                <a:gd name="T5" fmla="*/ 97 h 177"/>
                <a:gd name="T6" fmla="*/ 175 w 183"/>
                <a:gd name="T7" fmla="*/ 97 h 177"/>
                <a:gd name="T8" fmla="*/ 183 w 183"/>
                <a:gd name="T9" fmla="*/ 0 h 177"/>
                <a:gd name="T10" fmla="*/ 65 w 183"/>
                <a:gd name="T11" fmla="*/ 4 h 177"/>
                <a:gd name="T12" fmla="*/ 59 w 183"/>
                <a:gd name="T13" fmla="*/ 86 h 177"/>
                <a:gd name="T14" fmla="*/ 70 w 183"/>
                <a:gd name="T15" fmla="*/ 88 h 177"/>
                <a:gd name="T16" fmla="*/ 63 w 183"/>
                <a:gd name="T17" fmla="*/ 88 h 177"/>
                <a:gd name="T18" fmla="*/ 61 w 183"/>
                <a:gd name="T19" fmla="*/ 92 h 177"/>
                <a:gd name="T20" fmla="*/ 14 w 183"/>
                <a:gd name="T21" fmla="*/ 121 h 177"/>
                <a:gd name="T22" fmla="*/ 0 w 183"/>
                <a:gd name="T23" fmla="*/ 133 h 177"/>
                <a:gd name="T24" fmla="*/ 3 w 183"/>
                <a:gd name="T25" fmla="*/ 143 h 177"/>
                <a:gd name="T26" fmla="*/ 4 w 183"/>
                <a:gd name="T27" fmla="*/ 144 h 177"/>
                <a:gd name="T28" fmla="*/ 5 w 183"/>
                <a:gd name="T29" fmla="*/ 145 h 177"/>
                <a:gd name="T30" fmla="*/ 9 w 183"/>
                <a:gd name="T31" fmla="*/ 148 h 177"/>
                <a:gd name="T32" fmla="*/ 138 w 183"/>
                <a:gd name="T33" fmla="*/ 177 h 177"/>
                <a:gd name="T34" fmla="*/ 158 w 183"/>
                <a:gd name="T35" fmla="*/ 145 h 177"/>
                <a:gd name="T36" fmla="*/ 165 w 183"/>
                <a:gd name="T37" fmla="*/ 133 h 177"/>
                <a:gd name="T38" fmla="*/ 168 w 183"/>
                <a:gd name="T39" fmla="*/ 130 h 177"/>
                <a:gd name="T40" fmla="*/ 174 w 183"/>
                <a:gd name="T41" fmla="*/ 104 h 177"/>
                <a:gd name="T42" fmla="*/ 170 w 183"/>
                <a:gd name="T43" fmla="*/ 103 h 177"/>
                <a:gd name="T44" fmla="*/ 78 w 183"/>
                <a:gd name="T45" fmla="*/ 131 h 177"/>
                <a:gd name="T46" fmla="*/ 56 w 183"/>
                <a:gd name="T47" fmla="*/ 126 h 177"/>
                <a:gd name="T48" fmla="*/ 65 w 183"/>
                <a:gd name="T49" fmla="*/ 119 h 177"/>
                <a:gd name="T50" fmla="*/ 88 w 183"/>
                <a:gd name="T51" fmla="*/ 123 h 177"/>
                <a:gd name="T52" fmla="*/ 78 w 183"/>
                <a:gd name="T53" fmla="*/ 131 h 177"/>
                <a:gd name="T54" fmla="*/ 145 w 183"/>
                <a:gd name="T55" fmla="*/ 127 h 177"/>
                <a:gd name="T56" fmla="*/ 43 w 183"/>
                <a:gd name="T57" fmla="*/ 111 h 177"/>
                <a:gd name="T58" fmla="*/ 64 w 183"/>
                <a:gd name="T59" fmla="*/ 97 h 177"/>
                <a:gd name="T60" fmla="*/ 157 w 183"/>
                <a:gd name="T61" fmla="*/ 110 h 177"/>
                <a:gd name="T62" fmla="*/ 145 w 183"/>
                <a:gd name="T63" fmla="*/ 127 h 177"/>
                <a:gd name="T64" fmla="*/ 70 w 183"/>
                <a:gd name="T65" fmla="*/ 80 h 177"/>
                <a:gd name="T66" fmla="*/ 75 w 183"/>
                <a:gd name="T67" fmla="*/ 11 h 177"/>
                <a:gd name="T68" fmla="*/ 171 w 183"/>
                <a:gd name="T69" fmla="*/ 8 h 177"/>
                <a:gd name="T70" fmla="*/ 162 w 183"/>
                <a:gd name="T71" fmla="*/ 89 h 177"/>
                <a:gd name="T72" fmla="*/ 70 w 183"/>
                <a:gd name="T73" fmla="*/ 8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177">
                  <a:moveTo>
                    <a:pt x="170" y="103"/>
                  </a:moveTo>
                  <a:cubicBezTo>
                    <a:pt x="169" y="102"/>
                    <a:pt x="170" y="99"/>
                    <a:pt x="169" y="99"/>
                  </a:cubicBezTo>
                  <a:cubicBezTo>
                    <a:pt x="166" y="98"/>
                    <a:pt x="162" y="99"/>
                    <a:pt x="160" y="97"/>
                  </a:cubicBezTo>
                  <a:cubicBezTo>
                    <a:pt x="165" y="96"/>
                    <a:pt x="171" y="98"/>
                    <a:pt x="175" y="97"/>
                  </a:cubicBezTo>
                  <a:cubicBezTo>
                    <a:pt x="178" y="64"/>
                    <a:pt x="183" y="0"/>
                    <a:pt x="183" y="0"/>
                  </a:cubicBezTo>
                  <a:cubicBezTo>
                    <a:pt x="65" y="4"/>
                    <a:pt x="65" y="4"/>
                    <a:pt x="65" y="4"/>
                  </a:cubicBezTo>
                  <a:cubicBezTo>
                    <a:pt x="65" y="4"/>
                    <a:pt x="61" y="58"/>
                    <a:pt x="59" y="86"/>
                  </a:cubicBezTo>
                  <a:cubicBezTo>
                    <a:pt x="63" y="86"/>
                    <a:pt x="68" y="86"/>
                    <a:pt x="70" y="88"/>
                  </a:cubicBezTo>
                  <a:cubicBezTo>
                    <a:pt x="67" y="88"/>
                    <a:pt x="65" y="87"/>
                    <a:pt x="63" y="88"/>
                  </a:cubicBezTo>
                  <a:cubicBezTo>
                    <a:pt x="62" y="89"/>
                    <a:pt x="62" y="91"/>
                    <a:pt x="61" y="92"/>
                  </a:cubicBezTo>
                  <a:cubicBezTo>
                    <a:pt x="47" y="101"/>
                    <a:pt x="30" y="112"/>
                    <a:pt x="14" y="121"/>
                  </a:cubicBezTo>
                  <a:cubicBezTo>
                    <a:pt x="10" y="123"/>
                    <a:pt x="1" y="128"/>
                    <a:pt x="0" y="133"/>
                  </a:cubicBezTo>
                  <a:cubicBezTo>
                    <a:pt x="0" y="136"/>
                    <a:pt x="2" y="140"/>
                    <a:pt x="3" y="143"/>
                  </a:cubicBezTo>
                  <a:cubicBezTo>
                    <a:pt x="3" y="143"/>
                    <a:pt x="3" y="144"/>
                    <a:pt x="4" y="144"/>
                  </a:cubicBezTo>
                  <a:cubicBezTo>
                    <a:pt x="4" y="144"/>
                    <a:pt x="4" y="144"/>
                    <a:pt x="5" y="145"/>
                  </a:cubicBezTo>
                  <a:cubicBezTo>
                    <a:pt x="6" y="145"/>
                    <a:pt x="7" y="147"/>
                    <a:pt x="9" y="148"/>
                  </a:cubicBezTo>
                  <a:cubicBezTo>
                    <a:pt x="18" y="151"/>
                    <a:pt x="122" y="176"/>
                    <a:pt x="138" y="177"/>
                  </a:cubicBezTo>
                  <a:cubicBezTo>
                    <a:pt x="145" y="168"/>
                    <a:pt x="152" y="155"/>
                    <a:pt x="158" y="145"/>
                  </a:cubicBezTo>
                  <a:cubicBezTo>
                    <a:pt x="161" y="141"/>
                    <a:pt x="163" y="136"/>
                    <a:pt x="165" y="133"/>
                  </a:cubicBezTo>
                  <a:cubicBezTo>
                    <a:pt x="166" y="132"/>
                    <a:pt x="167" y="131"/>
                    <a:pt x="168" y="130"/>
                  </a:cubicBezTo>
                  <a:cubicBezTo>
                    <a:pt x="173" y="123"/>
                    <a:pt x="177" y="114"/>
                    <a:pt x="174" y="104"/>
                  </a:cubicBezTo>
                  <a:cubicBezTo>
                    <a:pt x="174" y="103"/>
                    <a:pt x="171" y="104"/>
                    <a:pt x="170" y="103"/>
                  </a:cubicBezTo>
                  <a:close/>
                  <a:moveTo>
                    <a:pt x="78" y="131"/>
                  </a:moveTo>
                  <a:cubicBezTo>
                    <a:pt x="56" y="126"/>
                    <a:pt x="56" y="126"/>
                    <a:pt x="56" y="126"/>
                  </a:cubicBezTo>
                  <a:cubicBezTo>
                    <a:pt x="65" y="119"/>
                    <a:pt x="65" y="119"/>
                    <a:pt x="65" y="119"/>
                  </a:cubicBezTo>
                  <a:cubicBezTo>
                    <a:pt x="88" y="123"/>
                    <a:pt x="88" y="123"/>
                    <a:pt x="88" y="123"/>
                  </a:cubicBezTo>
                  <a:lnTo>
                    <a:pt x="78" y="131"/>
                  </a:lnTo>
                  <a:close/>
                  <a:moveTo>
                    <a:pt x="145" y="127"/>
                  </a:moveTo>
                  <a:cubicBezTo>
                    <a:pt x="43" y="111"/>
                    <a:pt x="43" y="111"/>
                    <a:pt x="43" y="111"/>
                  </a:cubicBezTo>
                  <a:cubicBezTo>
                    <a:pt x="64" y="97"/>
                    <a:pt x="64" y="97"/>
                    <a:pt x="64" y="97"/>
                  </a:cubicBezTo>
                  <a:cubicBezTo>
                    <a:pt x="157" y="110"/>
                    <a:pt x="157" y="110"/>
                    <a:pt x="157" y="110"/>
                  </a:cubicBezTo>
                  <a:lnTo>
                    <a:pt x="145" y="127"/>
                  </a:lnTo>
                  <a:close/>
                  <a:moveTo>
                    <a:pt x="70" y="80"/>
                  </a:moveTo>
                  <a:cubicBezTo>
                    <a:pt x="75" y="11"/>
                    <a:pt x="75" y="11"/>
                    <a:pt x="75" y="11"/>
                  </a:cubicBezTo>
                  <a:cubicBezTo>
                    <a:pt x="171" y="8"/>
                    <a:pt x="171" y="8"/>
                    <a:pt x="171" y="8"/>
                  </a:cubicBezTo>
                  <a:cubicBezTo>
                    <a:pt x="162" y="89"/>
                    <a:pt x="162" y="89"/>
                    <a:pt x="162" y="89"/>
                  </a:cubicBezTo>
                  <a:lnTo>
                    <a:pt x="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592"/>
            <p:cNvSpPr>
              <a:spLocks noEditPoints="1"/>
            </p:cNvSpPr>
            <p:nvPr/>
          </p:nvSpPr>
          <p:spPr bwMode="auto">
            <a:xfrm>
              <a:off x="5583238" y="3995738"/>
              <a:ext cx="168275" cy="190500"/>
            </a:xfrm>
            <a:custGeom>
              <a:avLst/>
              <a:gdLst>
                <a:gd name="T0" fmla="*/ 174 w 175"/>
                <a:gd name="T1" fmla="*/ 159 h 197"/>
                <a:gd name="T2" fmla="*/ 169 w 175"/>
                <a:gd name="T3" fmla="*/ 158 h 197"/>
                <a:gd name="T4" fmla="*/ 168 w 175"/>
                <a:gd name="T5" fmla="*/ 55 h 197"/>
                <a:gd name="T6" fmla="*/ 96 w 175"/>
                <a:gd name="T7" fmla="*/ 0 h 197"/>
                <a:gd name="T8" fmla="*/ 18 w 175"/>
                <a:gd name="T9" fmla="*/ 55 h 197"/>
                <a:gd name="T10" fmla="*/ 16 w 175"/>
                <a:gd name="T11" fmla="*/ 159 h 197"/>
                <a:gd name="T12" fmla="*/ 1 w 175"/>
                <a:gd name="T13" fmla="*/ 162 h 197"/>
                <a:gd name="T14" fmla="*/ 0 w 175"/>
                <a:gd name="T15" fmla="*/ 165 h 197"/>
                <a:gd name="T16" fmla="*/ 87 w 175"/>
                <a:gd name="T17" fmla="*/ 197 h 197"/>
                <a:gd name="T18" fmla="*/ 175 w 175"/>
                <a:gd name="T19" fmla="*/ 167 h 197"/>
                <a:gd name="T20" fmla="*/ 174 w 175"/>
                <a:gd name="T21" fmla="*/ 159 h 197"/>
                <a:gd name="T22" fmla="*/ 20 w 175"/>
                <a:gd name="T23" fmla="*/ 57 h 197"/>
                <a:gd name="T24" fmla="*/ 96 w 175"/>
                <a:gd name="T25" fmla="*/ 4 h 197"/>
                <a:gd name="T26" fmla="*/ 98 w 175"/>
                <a:gd name="T27" fmla="*/ 176 h 197"/>
                <a:gd name="T28" fmla="*/ 19 w 175"/>
                <a:gd name="T29" fmla="*/ 158 h 197"/>
                <a:gd name="T30" fmla="*/ 20 w 175"/>
                <a:gd name="T31" fmla="*/ 57 h 197"/>
                <a:gd name="T32" fmla="*/ 87 w 175"/>
                <a:gd name="T33" fmla="*/ 191 h 197"/>
                <a:gd name="T34" fmla="*/ 3 w 175"/>
                <a:gd name="T35" fmla="*/ 163 h 197"/>
                <a:gd name="T36" fmla="*/ 17 w 175"/>
                <a:gd name="T37" fmla="*/ 160 h 197"/>
                <a:gd name="T38" fmla="*/ 19 w 175"/>
                <a:gd name="T39" fmla="*/ 160 h 197"/>
                <a:gd name="T40" fmla="*/ 98 w 175"/>
                <a:gd name="T41" fmla="*/ 179 h 197"/>
                <a:gd name="T42" fmla="*/ 134 w 175"/>
                <a:gd name="T43" fmla="*/ 177 h 197"/>
                <a:gd name="T44" fmla="*/ 87 w 175"/>
                <a:gd name="T45"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197">
                  <a:moveTo>
                    <a:pt x="174" y="159"/>
                  </a:moveTo>
                  <a:cubicBezTo>
                    <a:pt x="172" y="158"/>
                    <a:pt x="171" y="158"/>
                    <a:pt x="169" y="158"/>
                  </a:cubicBezTo>
                  <a:cubicBezTo>
                    <a:pt x="169" y="154"/>
                    <a:pt x="168" y="55"/>
                    <a:pt x="168" y="55"/>
                  </a:cubicBezTo>
                  <a:cubicBezTo>
                    <a:pt x="96" y="0"/>
                    <a:pt x="96" y="0"/>
                    <a:pt x="96" y="0"/>
                  </a:cubicBezTo>
                  <a:cubicBezTo>
                    <a:pt x="18" y="55"/>
                    <a:pt x="18" y="55"/>
                    <a:pt x="18" y="55"/>
                  </a:cubicBezTo>
                  <a:cubicBezTo>
                    <a:pt x="18" y="55"/>
                    <a:pt x="17" y="157"/>
                    <a:pt x="16" y="159"/>
                  </a:cubicBezTo>
                  <a:cubicBezTo>
                    <a:pt x="11" y="160"/>
                    <a:pt x="6" y="161"/>
                    <a:pt x="1" y="162"/>
                  </a:cubicBezTo>
                  <a:cubicBezTo>
                    <a:pt x="1" y="163"/>
                    <a:pt x="1" y="164"/>
                    <a:pt x="0" y="165"/>
                  </a:cubicBezTo>
                  <a:cubicBezTo>
                    <a:pt x="29" y="176"/>
                    <a:pt x="57" y="186"/>
                    <a:pt x="87" y="197"/>
                  </a:cubicBezTo>
                  <a:cubicBezTo>
                    <a:pt x="117" y="187"/>
                    <a:pt x="139" y="179"/>
                    <a:pt x="175" y="167"/>
                  </a:cubicBezTo>
                  <a:cubicBezTo>
                    <a:pt x="175" y="164"/>
                    <a:pt x="175" y="162"/>
                    <a:pt x="174" y="159"/>
                  </a:cubicBezTo>
                  <a:close/>
                  <a:moveTo>
                    <a:pt x="20" y="57"/>
                  </a:moveTo>
                  <a:cubicBezTo>
                    <a:pt x="96" y="4"/>
                    <a:pt x="96" y="4"/>
                    <a:pt x="96" y="4"/>
                  </a:cubicBezTo>
                  <a:cubicBezTo>
                    <a:pt x="98" y="176"/>
                    <a:pt x="98" y="176"/>
                    <a:pt x="98" y="176"/>
                  </a:cubicBezTo>
                  <a:cubicBezTo>
                    <a:pt x="91" y="176"/>
                    <a:pt x="25" y="160"/>
                    <a:pt x="19" y="158"/>
                  </a:cubicBezTo>
                  <a:cubicBezTo>
                    <a:pt x="19" y="154"/>
                    <a:pt x="20" y="57"/>
                    <a:pt x="20" y="57"/>
                  </a:cubicBezTo>
                  <a:close/>
                  <a:moveTo>
                    <a:pt x="87" y="191"/>
                  </a:moveTo>
                  <a:cubicBezTo>
                    <a:pt x="74" y="187"/>
                    <a:pt x="10" y="165"/>
                    <a:pt x="3" y="163"/>
                  </a:cubicBezTo>
                  <a:cubicBezTo>
                    <a:pt x="8" y="162"/>
                    <a:pt x="13" y="161"/>
                    <a:pt x="17" y="160"/>
                  </a:cubicBezTo>
                  <a:cubicBezTo>
                    <a:pt x="18" y="160"/>
                    <a:pt x="19" y="160"/>
                    <a:pt x="19" y="160"/>
                  </a:cubicBezTo>
                  <a:cubicBezTo>
                    <a:pt x="27" y="162"/>
                    <a:pt x="98" y="179"/>
                    <a:pt x="98" y="179"/>
                  </a:cubicBezTo>
                  <a:cubicBezTo>
                    <a:pt x="134" y="177"/>
                    <a:pt x="134" y="177"/>
                    <a:pt x="134" y="177"/>
                  </a:cubicBezTo>
                  <a:cubicBezTo>
                    <a:pt x="117" y="182"/>
                    <a:pt x="96" y="189"/>
                    <a:pt x="87"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593"/>
            <p:cNvSpPr>
              <a:spLocks/>
            </p:cNvSpPr>
            <p:nvPr/>
          </p:nvSpPr>
          <p:spPr bwMode="auto">
            <a:xfrm>
              <a:off x="5605463" y="4011613"/>
              <a:ext cx="65087" cy="49213"/>
            </a:xfrm>
            <a:custGeom>
              <a:avLst/>
              <a:gdLst>
                <a:gd name="T0" fmla="*/ 41 w 41"/>
                <a:gd name="T1" fmla="*/ 0 h 31"/>
                <a:gd name="T2" fmla="*/ 0 w 41"/>
                <a:gd name="T3" fmla="*/ 26 h 31"/>
                <a:gd name="T4" fmla="*/ 0 w 41"/>
                <a:gd name="T5" fmla="*/ 31 h 31"/>
                <a:gd name="T6" fmla="*/ 41 w 41"/>
                <a:gd name="T7" fmla="*/ 9 h 31"/>
                <a:gd name="T8" fmla="*/ 41 w 41"/>
                <a:gd name="T9" fmla="*/ 0 h 31"/>
              </a:gdLst>
              <a:ahLst/>
              <a:cxnLst>
                <a:cxn ang="0">
                  <a:pos x="T0" y="T1"/>
                </a:cxn>
                <a:cxn ang="0">
                  <a:pos x="T2" y="T3"/>
                </a:cxn>
                <a:cxn ang="0">
                  <a:pos x="T4" y="T5"/>
                </a:cxn>
                <a:cxn ang="0">
                  <a:pos x="T6" y="T7"/>
                </a:cxn>
                <a:cxn ang="0">
                  <a:pos x="T8" y="T9"/>
                </a:cxn>
              </a:cxnLst>
              <a:rect l="0" t="0" r="r" b="b"/>
              <a:pathLst>
                <a:path w="41" h="31">
                  <a:moveTo>
                    <a:pt x="41" y="0"/>
                  </a:moveTo>
                  <a:lnTo>
                    <a:pt x="0" y="26"/>
                  </a:lnTo>
                  <a:lnTo>
                    <a:pt x="0" y="31"/>
                  </a:lnTo>
                  <a:lnTo>
                    <a:pt x="41" y="9"/>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594"/>
            <p:cNvSpPr>
              <a:spLocks/>
            </p:cNvSpPr>
            <p:nvPr/>
          </p:nvSpPr>
          <p:spPr bwMode="auto">
            <a:xfrm>
              <a:off x="5605463" y="4121150"/>
              <a:ext cx="66675" cy="14288"/>
            </a:xfrm>
            <a:custGeom>
              <a:avLst/>
              <a:gdLst>
                <a:gd name="T0" fmla="*/ 42 w 42"/>
                <a:gd name="T1" fmla="*/ 0 h 9"/>
                <a:gd name="T2" fmla="*/ 0 w 42"/>
                <a:gd name="T3" fmla="*/ 1 h 9"/>
                <a:gd name="T4" fmla="*/ 0 w 42"/>
                <a:gd name="T5" fmla="*/ 7 h 9"/>
                <a:gd name="T6" fmla="*/ 42 w 42"/>
                <a:gd name="T7" fmla="*/ 9 h 9"/>
                <a:gd name="T8" fmla="*/ 42 w 42"/>
                <a:gd name="T9" fmla="*/ 0 h 9"/>
              </a:gdLst>
              <a:ahLst/>
              <a:cxnLst>
                <a:cxn ang="0">
                  <a:pos x="T0" y="T1"/>
                </a:cxn>
                <a:cxn ang="0">
                  <a:pos x="T2" y="T3"/>
                </a:cxn>
                <a:cxn ang="0">
                  <a:pos x="T4" y="T5"/>
                </a:cxn>
                <a:cxn ang="0">
                  <a:pos x="T6" y="T7"/>
                </a:cxn>
                <a:cxn ang="0">
                  <a:pos x="T8" y="T9"/>
                </a:cxn>
              </a:cxnLst>
              <a:rect l="0" t="0" r="r" b="b"/>
              <a:pathLst>
                <a:path w="42" h="9">
                  <a:moveTo>
                    <a:pt x="42" y="0"/>
                  </a:moveTo>
                  <a:lnTo>
                    <a:pt x="0" y="1"/>
                  </a:lnTo>
                  <a:lnTo>
                    <a:pt x="0" y="7"/>
                  </a:lnTo>
                  <a:lnTo>
                    <a:pt x="42" y="9"/>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595"/>
            <p:cNvSpPr>
              <a:spLocks/>
            </p:cNvSpPr>
            <p:nvPr/>
          </p:nvSpPr>
          <p:spPr bwMode="auto">
            <a:xfrm>
              <a:off x="5605463" y="4137025"/>
              <a:ext cx="66675" cy="20638"/>
            </a:xfrm>
            <a:custGeom>
              <a:avLst/>
              <a:gdLst>
                <a:gd name="T0" fmla="*/ 42 w 42"/>
                <a:gd name="T1" fmla="*/ 4 h 13"/>
                <a:gd name="T2" fmla="*/ 0 w 42"/>
                <a:gd name="T3" fmla="*/ 0 h 13"/>
                <a:gd name="T4" fmla="*/ 0 w 42"/>
                <a:gd name="T5" fmla="*/ 5 h 13"/>
                <a:gd name="T6" fmla="*/ 42 w 42"/>
                <a:gd name="T7" fmla="*/ 13 h 13"/>
                <a:gd name="T8" fmla="*/ 42 w 42"/>
                <a:gd name="T9" fmla="*/ 4 h 13"/>
              </a:gdLst>
              <a:ahLst/>
              <a:cxnLst>
                <a:cxn ang="0">
                  <a:pos x="T0" y="T1"/>
                </a:cxn>
                <a:cxn ang="0">
                  <a:pos x="T2" y="T3"/>
                </a:cxn>
                <a:cxn ang="0">
                  <a:pos x="T4" y="T5"/>
                </a:cxn>
                <a:cxn ang="0">
                  <a:pos x="T6" y="T7"/>
                </a:cxn>
                <a:cxn ang="0">
                  <a:pos x="T8" y="T9"/>
                </a:cxn>
              </a:cxnLst>
              <a:rect l="0" t="0" r="r" b="b"/>
              <a:pathLst>
                <a:path w="42" h="13">
                  <a:moveTo>
                    <a:pt x="42" y="4"/>
                  </a:moveTo>
                  <a:lnTo>
                    <a:pt x="0" y="0"/>
                  </a:lnTo>
                  <a:lnTo>
                    <a:pt x="0" y="5"/>
                  </a:lnTo>
                  <a:lnTo>
                    <a:pt x="42" y="13"/>
                  </a:lnTo>
                  <a:lnTo>
                    <a:pt x="4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596"/>
            <p:cNvSpPr>
              <a:spLocks/>
            </p:cNvSpPr>
            <p:nvPr/>
          </p:nvSpPr>
          <p:spPr bwMode="auto">
            <a:xfrm>
              <a:off x="5605463" y="4033838"/>
              <a:ext cx="65087" cy="41275"/>
            </a:xfrm>
            <a:custGeom>
              <a:avLst/>
              <a:gdLst>
                <a:gd name="T0" fmla="*/ 41 w 41"/>
                <a:gd name="T1" fmla="*/ 0 h 26"/>
                <a:gd name="T2" fmla="*/ 0 w 41"/>
                <a:gd name="T3" fmla="*/ 20 h 26"/>
                <a:gd name="T4" fmla="*/ 0 w 41"/>
                <a:gd name="T5" fmla="*/ 26 h 26"/>
                <a:gd name="T6" fmla="*/ 41 w 41"/>
                <a:gd name="T7" fmla="*/ 9 h 26"/>
                <a:gd name="T8" fmla="*/ 41 w 41"/>
                <a:gd name="T9" fmla="*/ 0 h 26"/>
              </a:gdLst>
              <a:ahLst/>
              <a:cxnLst>
                <a:cxn ang="0">
                  <a:pos x="T0" y="T1"/>
                </a:cxn>
                <a:cxn ang="0">
                  <a:pos x="T2" y="T3"/>
                </a:cxn>
                <a:cxn ang="0">
                  <a:pos x="T4" y="T5"/>
                </a:cxn>
                <a:cxn ang="0">
                  <a:pos x="T6" y="T7"/>
                </a:cxn>
                <a:cxn ang="0">
                  <a:pos x="T8" y="T9"/>
                </a:cxn>
              </a:cxnLst>
              <a:rect l="0" t="0" r="r" b="b"/>
              <a:pathLst>
                <a:path w="41" h="26">
                  <a:moveTo>
                    <a:pt x="41" y="0"/>
                  </a:moveTo>
                  <a:lnTo>
                    <a:pt x="0" y="20"/>
                  </a:lnTo>
                  <a:lnTo>
                    <a:pt x="0" y="26"/>
                  </a:lnTo>
                  <a:lnTo>
                    <a:pt x="41" y="9"/>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597"/>
            <p:cNvSpPr>
              <a:spLocks/>
            </p:cNvSpPr>
            <p:nvPr/>
          </p:nvSpPr>
          <p:spPr bwMode="auto">
            <a:xfrm>
              <a:off x="5605463" y="4098925"/>
              <a:ext cx="66675" cy="17463"/>
            </a:xfrm>
            <a:custGeom>
              <a:avLst/>
              <a:gdLst>
                <a:gd name="T0" fmla="*/ 42 w 42"/>
                <a:gd name="T1" fmla="*/ 0 h 11"/>
                <a:gd name="T2" fmla="*/ 0 w 42"/>
                <a:gd name="T3" fmla="*/ 7 h 11"/>
                <a:gd name="T4" fmla="*/ 0 w 42"/>
                <a:gd name="T5" fmla="*/ 11 h 11"/>
                <a:gd name="T6" fmla="*/ 42 w 42"/>
                <a:gd name="T7" fmla="*/ 9 h 11"/>
                <a:gd name="T8" fmla="*/ 42 w 42"/>
                <a:gd name="T9" fmla="*/ 0 h 11"/>
              </a:gdLst>
              <a:ahLst/>
              <a:cxnLst>
                <a:cxn ang="0">
                  <a:pos x="T0" y="T1"/>
                </a:cxn>
                <a:cxn ang="0">
                  <a:pos x="T2" y="T3"/>
                </a:cxn>
                <a:cxn ang="0">
                  <a:pos x="T4" y="T5"/>
                </a:cxn>
                <a:cxn ang="0">
                  <a:pos x="T6" y="T7"/>
                </a:cxn>
                <a:cxn ang="0">
                  <a:pos x="T8" y="T9"/>
                </a:cxn>
              </a:cxnLst>
              <a:rect l="0" t="0" r="r" b="b"/>
              <a:pathLst>
                <a:path w="42" h="11">
                  <a:moveTo>
                    <a:pt x="42" y="0"/>
                  </a:moveTo>
                  <a:lnTo>
                    <a:pt x="0" y="7"/>
                  </a:lnTo>
                  <a:lnTo>
                    <a:pt x="0" y="11"/>
                  </a:lnTo>
                  <a:lnTo>
                    <a:pt x="42" y="9"/>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598"/>
            <p:cNvSpPr>
              <a:spLocks/>
            </p:cNvSpPr>
            <p:nvPr/>
          </p:nvSpPr>
          <p:spPr bwMode="auto">
            <a:xfrm>
              <a:off x="5605463" y="4078288"/>
              <a:ext cx="66675" cy="25400"/>
            </a:xfrm>
            <a:custGeom>
              <a:avLst/>
              <a:gdLst>
                <a:gd name="T0" fmla="*/ 41 w 42"/>
                <a:gd name="T1" fmla="*/ 0 h 16"/>
                <a:gd name="T2" fmla="*/ 0 w 42"/>
                <a:gd name="T3" fmla="*/ 10 h 16"/>
                <a:gd name="T4" fmla="*/ 0 w 42"/>
                <a:gd name="T5" fmla="*/ 16 h 16"/>
                <a:gd name="T6" fmla="*/ 42 w 42"/>
                <a:gd name="T7" fmla="*/ 8 h 16"/>
                <a:gd name="T8" fmla="*/ 41 w 42"/>
                <a:gd name="T9" fmla="*/ 0 h 16"/>
              </a:gdLst>
              <a:ahLst/>
              <a:cxnLst>
                <a:cxn ang="0">
                  <a:pos x="T0" y="T1"/>
                </a:cxn>
                <a:cxn ang="0">
                  <a:pos x="T2" y="T3"/>
                </a:cxn>
                <a:cxn ang="0">
                  <a:pos x="T4" y="T5"/>
                </a:cxn>
                <a:cxn ang="0">
                  <a:pos x="T6" y="T7"/>
                </a:cxn>
                <a:cxn ang="0">
                  <a:pos x="T8" y="T9"/>
                </a:cxn>
              </a:cxnLst>
              <a:rect l="0" t="0" r="r" b="b"/>
              <a:pathLst>
                <a:path w="42" h="16">
                  <a:moveTo>
                    <a:pt x="41" y="0"/>
                  </a:moveTo>
                  <a:lnTo>
                    <a:pt x="0" y="10"/>
                  </a:lnTo>
                  <a:lnTo>
                    <a:pt x="0" y="16"/>
                  </a:lnTo>
                  <a:lnTo>
                    <a:pt x="42" y="8"/>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599"/>
            <p:cNvSpPr>
              <a:spLocks/>
            </p:cNvSpPr>
            <p:nvPr/>
          </p:nvSpPr>
          <p:spPr bwMode="auto">
            <a:xfrm>
              <a:off x="5605463" y="4056063"/>
              <a:ext cx="65087" cy="33338"/>
            </a:xfrm>
            <a:custGeom>
              <a:avLst/>
              <a:gdLst>
                <a:gd name="T0" fmla="*/ 41 w 41"/>
                <a:gd name="T1" fmla="*/ 0 h 21"/>
                <a:gd name="T2" fmla="*/ 0 w 41"/>
                <a:gd name="T3" fmla="*/ 15 h 21"/>
                <a:gd name="T4" fmla="*/ 0 w 41"/>
                <a:gd name="T5" fmla="*/ 21 h 21"/>
                <a:gd name="T6" fmla="*/ 41 w 41"/>
                <a:gd name="T7" fmla="*/ 8 h 21"/>
                <a:gd name="T8" fmla="*/ 41 w 41"/>
                <a:gd name="T9" fmla="*/ 0 h 21"/>
              </a:gdLst>
              <a:ahLst/>
              <a:cxnLst>
                <a:cxn ang="0">
                  <a:pos x="T0" y="T1"/>
                </a:cxn>
                <a:cxn ang="0">
                  <a:pos x="T2" y="T3"/>
                </a:cxn>
                <a:cxn ang="0">
                  <a:pos x="T4" y="T5"/>
                </a:cxn>
                <a:cxn ang="0">
                  <a:pos x="T6" y="T7"/>
                </a:cxn>
                <a:cxn ang="0">
                  <a:pos x="T8" y="T9"/>
                </a:cxn>
              </a:cxnLst>
              <a:rect l="0" t="0" r="r" b="b"/>
              <a:pathLst>
                <a:path w="41" h="21">
                  <a:moveTo>
                    <a:pt x="41" y="0"/>
                  </a:moveTo>
                  <a:lnTo>
                    <a:pt x="0" y="15"/>
                  </a:lnTo>
                  <a:lnTo>
                    <a:pt x="0" y="21"/>
                  </a:lnTo>
                  <a:lnTo>
                    <a:pt x="41" y="8"/>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Oval 600"/>
            <p:cNvSpPr>
              <a:spLocks noChangeArrowheads="1"/>
            </p:cNvSpPr>
            <p:nvPr/>
          </p:nvSpPr>
          <p:spPr bwMode="auto">
            <a:xfrm>
              <a:off x="5427663" y="4740275"/>
              <a:ext cx="11112" cy="11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601"/>
            <p:cNvSpPr>
              <a:spLocks/>
            </p:cNvSpPr>
            <p:nvPr/>
          </p:nvSpPr>
          <p:spPr bwMode="auto">
            <a:xfrm>
              <a:off x="5526088" y="46370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602"/>
            <p:cNvSpPr>
              <a:spLocks/>
            </p:cNvSpPr>
            <p:nvPr/>
          </p:nvSpPr>
          <p:spPr bwMode="auto">
            <a:xfrm>
              <a:off x="5526088" y="4611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603"/>
            <p:cNvSpPr>
              <a:spLocks/>
            </p:cNvSpPr>
            <p:nvPr/>
          </p:nvSpPr>
          <p:spPr bwMode="auto">
            <a:xfrm>
              <a:off x="5526088" y="4664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604"/>
            <p:cNvSpPr>
              <a:spLocks/>
            </p:cNvSpPr>
            <p:nvPr/>
          </p:nvSpPr>
          <p:spPr bwMode="auto">
            <a:xfrm>
              <a:off x="5387975" y="4632325"/>
              <a:ext cx="131762" cy="41275"/>
            </a:xfrm>
            <a:custGeom>
              <a:avLst/>
              <a:gdLst>
                <a:gd name="T0" fmla="*/ 2 w 137"/>
                <a:gd name="T1" fmla="*/ 37 h 44"/>
                <a:gd name="T2" fmla="*/ 2 w 137"/>
                <a:gd name="T3" fmla="*/ 37 h 44"/>
                <a:gd name="T4" fmla="*/ 3 w 137"/>
                <a:gd name="T5" fmla="*/ 38 h 44"/>
                <a:gd name="T6" fmla="*/ 4 w 137"/>
                <a:gd name="T7" fmla="*/ 38 h 44"/>
                <a:gd name="T8" fmla="*/ 5 w 137"/>
                <a:gd name="T9" fmla="*/ 38 h 44"/>
                <a:gd name="T10" fmla="*/ 6 w 137"/>
                <a:gd name="T11" fmla="*/ 38 h 44"/>
                <a:gd name="T12" fmla="*/ 6 w 137"/>
                <a:gd name="T13" fmla="*/ 38 h 44"/>
                <a:gd name="T14" fmla="*/ 7 w 137"/>
                <a:gd name="T15" fmla="*/ 38 h 44"/>
                <a:gd name="T16" fmla="*/ 8 w 137"/>
                <a:gd name="T17" fmla="*/ 38 h 44"/>
                <a:gd name="T18" fmla="*/ 78 w 137"/>
                <a:gd name="T19" fmla="*/ 44 h 44"/>
                <a:gd name="T20" fmla="*/ 79 w 137"/>
                <a:gd name="T21" fmla="*/ 44 h 44"/>
                <a:gd name="T22" fmla="*/ 81 w 137"/>
                <a:gd name="T23" fmla="*/ 44 h 44"/>
                <a:gd name="T24" fmla="*/ 82 w 137"/>
                <a:gd name="T25" fmla="*/ 44 h 44"/>
                <a:gd name="T26" fmla="*/ 83 w 137"/>
                <a:gd name="T27" fmla="*/ 44 h 44"/>
                <a:gd name="T28" fmla="*/ 85 w 137"/>
                <a:gd name="T29" fmla="*/ 44 h 44"/>
                <a:gd name="T30" fmla="*/ 88 w 137"/>
                <a:gd name="T31" fmla="*/ 44 h 44"/>
                <a:gd name="T32" fmla="*/ 90 w 137"/>
                <a:gd name="T33" fmla="*/ 44 h 44"/>
                <a:gd name="T34" fmla="*/ 91 w 137"/>
                <a:gd name="T35" fmla="*/ 44 h 44"/>
                <a:gd name="T36" fmla="*/ 92 w 137"/>
                <a:gd name="T37" fmla="*/ 44 h 44"/>
                <a:gd name="T38" fmla="*/ 93 w 137"/>
                <a:gd name="T39" fmla="*/ 43 h 44"/>
                <a:gd name="T40" fmla="*/ 94 w 137"/>
                <a:gd name="T41" fmla="*/ 43 h 44"/>
                <a:gd name="T42" fmla="*/ 95 w 137"/>
                <a:gd name="T43" fmla="*/ 43 h 44"/>
                <a:gd name="T44" fmla="*/ 96 w 137"/>
                <a:gd name="T45" fmla="*/ 43 h 44"/>
                <a:gd name="T46" fmla="*/ 96 w 137"/>
                <a:gd name="T47" fmla="*/ 42 h 44"/>
                <a:gd name="T48" fmla="*/ 136 w 137"/>
                <a:gd name="T49" fmla="*/ 21 h 44"/>
                <a:gd name="T50" fmla="*/ 136 w 137"/>
                <a:gd name="T51" fmla="*/ 21 h 44"/>
                <a:gd name="T52" fmla="*/ 136 w 137"/>
                <a:gd name="T53" fmla="*/ 21 h 44"/>
                <a:gd name="T54" fmla="*/ 137 w 137"/>
                <a:gd name="T55" fmla="*/ 20 h 44"/>
                <a:gd name="T56" fmla="*/ 137 w 137"/>
                <a:gd name="T57" fmla="*/ 3 h 44"/>
                <a:gd name="T58" fmla="*/ 137 w 137"/>
                <a:gd name="T59" fmla="*/ 3 h 44"/>
                <a:gd name="T60" fmla="*/ 97 w 137"/>
                <a:gd name="T61" fmla="*/ 18 h 44"/>
                <a:gd name="T62" fmla="*/ 96 w 137"/>
                <a:gd name="T63" fmla="*/ 18 h 44"/>
                <a:gd name="T64" fmla="*/ 96 w 137"/>
                <a:gd name="T65" fmla="*/ 18 h 44"/>
                <a:gd name="T66" fmla="*/ 95 w 137"/>
                <a:gd name="T67" fmla="*/ 18 h 44"/>
                <a:gd name="T68" fmla="*/ 94 w 137"/>
                <a:gd name="T69" fmla="*/ 19 h 44"/>
                <a:gd name="T70" fmla="*/ 93 w 137"/>
                <a:gd name="T71" fmla="*/ 19 h 44"/>
                <a:gd name="T72" fmla="*/ 92 w 137"/>
                <a:gd name="T73" fmla="*/ 19 h 44"/>
                <a:gd name="T74" fmla="*/ 90 w 137"/>
                <a:gd name="T75" fmla="*/ 19 h 44"/>
                <a:gd name="T76" fmla="*/ 88 w 137"/>
                <a:gd name="T77" fmla="*/ 19 h 44"/>
                <a:gd name="T78" fmla="*/ 86 w 137"/>
                <a:gd name="T79" fmla="*/ 19 h 44"/>
                <a:gd name="T80" fmla="*/ 85 w 137"/>
                <a:gd name="T81" fmla="*/ 19 h 44"/>
                <a:gd name="T82" fmla="*/ 83 w 137"/>
                <a:gd name="T83" fmla="*/ 19 h 44"/>
                <a:gd name="T84" fmla="*/ 82 w 137"/>
                <a:gd name="T85" fmla="*/ 19 h 44"/>
                <a:gd name="T86" fmla="*/ 80 w 137"/>
                <a:gd name="T87" fmla="*/ 19 h 44"/>
                <a:gd name="T88" fmla="*/ 79 w 137"/>
                <a:gd name="T89" fmla="*/ 19 h 44"/>
                <a:gd name="T90" fmla="*/ 9 w 137"/>
                <a:gd name="T91" fmla="*/ 14 h 44"/>
                <a:gd name="T92" fmla="*/ 8 w 137"/>
                <a:gd name="T93" fmla="*/ 14 h 44"/>
                <a:gd name="T94" fmla="*/ 7 w 137"/>
                <a:gd name="T95" fmla="*/ 14 h 44"/>
                <a:gd name="T96" fmla="*/ 6 w 137"/>
                <a:gd name="T97" fmla="*/ 13 h 44"/>
                <a:gd name="T98" fmla="*/ 1 w 137"/>
                <a:gd name="T99" fmla="*/ 16 h 44"/>
                <a:gd name="T100" fmla="*/ 1 w 137"/>
                <a:gd name="T101" fmla="*/ 37 h 44"/>
                <a:gd name="T102" fmla="*/ 1 w 137"/>
                <a:gd name="T103"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7" h="44">
                  <a:moveTo>
                    <a:pt x="1" y="37"/>
                  </a:moveTo>
                  <a:cubicBezTo>
                    <a:pt x="1" y="37"/>
                    <a:pt x="2" y="37"/>
                    <a:pt x="2" y="37"/>
                  </a:cubicBezTo>
                  <a:cubicBezTo>
                    <a:pt x="2" y="37"/>
                    <a:pt x="2" y="37"/>
                    <a:pt x="2" y="37"/>
                  </a:cubicBezTo>
                  <a:cubicBezTo>
                    <a:pt x="2" y="37"/>
                    <a:pt x="2" y="37"/>
                    <a:pt x="2" y="37"/>
                  </a:cubicBezTo>
                  <a:cubicBezTo>
                    <a:pt x="2" y="37"/>
                    <a:pt x="3" y="37"/>
                    <a:pt x="3" y="37"/>
                  </a:cubicBezTo>
                  <a:cubicBezTo>
                    <a:pt x="3" y="38"/>
                    <a:pt x="3" y="38"/>
                    <a:pt x="3" y="38"/>
                  </a:cubicBezTo>
                  <a:cubicBezTo>
                    <a:pt x="3" y="38"/>
                    <a:pt x="3" y="38"/>
                    <a:pt x="3" y="38"/>
                  </a:cubicBezTo>
                  <a:cubicBezTo>
                    <a:pt x="4" y="38"/>
                    <a:pt x="4" y="38"/>
                    <a:pt x="4" y="38"/>
                  </a:cubicBezTo>
                  <a:cubicBezTo>
                    <a:pt x="4" y="38"/>
                    <a:pt x="4" y="38"/>
                    <a:pt x="4" y="38"/>
                  </a:cubicBezTo>
                  <a:cubicBezTo>
                    <a:pt x="5" y="38"/>
                    <a:pt x="5" y="38"/>
                    <a:pt x="5" y="38"/>
                  </a:cubicBezTo>
                  <a:cubicBezTo>
                    <a:pt x="5" y="38"/>
                    <a:pt x="5" y="38"/>
                    <a:pt x="5" y="38"/>
                  </a:cubicBezTo>
                  <a:cubicBezTo>
                    <a:pt x="5" y="38"/>
                    <a:pt x="5" y="38"/>
                    <a:pt x="6" y="38"/>
                  </a:cubicBezTo>
                  <a:cubicBezTo>
                    <a:pt x="6" y="38"/>
                    <a:pt x="6" y="38"/>
                    <a:pt x="6" y="38"/>
                  </a:cubicBezTo>
                  <a:cubicBezTo>
                    <a:pt x="6" y="38"/>
                    <a:pt x="6" y="38"/>
                    <a:pt x="6" y="38"/>
                  </a:cubicBezTo>
                  <a:cubicBezTo>
                    <a:pt x="7" y="38"/>
                    <a:pt x="7" y="38"/>
                    <a:pt x="7" y="38"/>
                  </a:cubicBezTo>
                  <a:cubicBezTo>
                    <a:pt x="7" y="38"/>
                    <a:pt x="7" y="38"/>
                    <a:pt x="7" y="38"/>
                  </a:cubicBezTo>
                  <a:cubicBezTo>
                    <a:pt x="8" y="38"/>
                    <a:pt x="8" y="38"/>
                    <a:pt x="8" y="38"/>
                  </a:cubicBezTo>
                  <a:cubicBezTo>
                    <a:pt x="8" y="38"/>
                    <a:pt x="8" y="38"/>
                    <a:pt x="8" y="38"/>
                  </a:cubicBezTo>
                  <a:cubicBezTo>
                    <a:pt x="9" y="38"/>
                    <a:pt x="9" y="38"/>
                    <a:pt x="9" y="39"/>
                  </a:cubicBezTo>
                  <a:cubicBezTo>
                    <a:pt x="78" y="44"/>
                    <a:pt x="78" y="44"/>
                    <a:pt x="78" y="44"/>
                  </a:cubicBezTo>
                  <a:cubicBezTo>
                    <a:pt x="78" y="44"/>
                    <a:pt x="78" y="44"/>
                    <a:pt x="79" y="44"/>
                  </a:cubicBezTo>
                  <a:cubicBezTo>
                    <a:pt x="79" y="44"/>
                    <a:pt x="79" y="44"/>
                    <a:pt x="79" y="44"/>
                  </a:cubicBezTo>
                  <a:cubicBezTo>
                    <a:pt x="80" y="44"/>
                    <a:pt x="80" y="44"/>
                    <a:pt x="80" y="44"/>
                  </a:cubicBezTo>
                  <a:cubicBezTo>
                    <a:pt x="80" y="44"/>
                    <a:pt x="81" y="44"/>
                    <a:pt x="81" y="44"/>
                  </a:cubicBezTo>
                  <a:cubicBezTo>
                    <a:pt x="81" y="44"/>
                    <a:pt x="81" y="44"/>
                    <a:pt x="82" y="44"/>
                  </a:cubicBezTo>
                  <a:cubicBezTo>
                    <a:pt x="82" y="44"/>
                    <a:pt x="82" y="44"/>
                    <a:pt x="82" y="44"/>
                  </a:cubicBezTo>
                  <a:cubicBezTo>
                    <a:pt x="82" y="44"/>
                    <a:pt x="83" y="44"/>
                    <a:pt x="83" y="44"/>
                  </a:cubicBezTo>
                  <a:cubicBezTo>
                    <a:pt x="83" y="44"/>
                    <a:pt x="83" y="44"/>
                    <a:pt x="83" y="44"/>
                  </a:cubicBezTo>
                  <a:cubicBezTo>
                    <a:pt x="84" y="44"/>
                    <a:pt x="84" y="44"/>
                    <a:pt x="85" y="44"/>
                  </a:cubicBezTo>
                  <a:cubicBezTo>
                    <a:pt x="85" y="44"/>
                    <a:pt x="85" y="44"/>
                    <a:pt x="85" y="44"/>
                  </a:cubicBezTo>
                  <a:cubicBezTo>
                    <a:pt x="85" y="44"/>
                    <a:pt x="86" y="44"/>
                    <a:pt x="86" y="44"/>
                  </a:cubicBezTo>
                  <a:cubicBezTo>
                    <a:pt x="87" y="44"/>
                    <a:pt x="87" y="44"/>
                    <a:pt x="88" y="44"/>
                  </a:cubicBezTo>
                  <a:cubicBezTo>
                    <a:pt x="88" y="44"/>
                    <a:pt x="88" y="44"/>
                    <a:pt x="88" y="44"/>
                  </a:cubicBezTo>
                  <a:cubicBezTo>
                    <a:pt x="89" y="44"/>
                    <a:pt x="89" y="44"/>
                    <a:pt x="90" y="44"/>
                  </a:cubicBezTo>
                  <a:cubicBezTo>
                    <a:pt x="90" y="44"/>
                    <a:pt x="90" y="44"/>
                    <a:pt x="90" y="44"/>
                  </a:cubicBezTo>
                  <a:cubicBezTo>
                    <a:pt x="91" y="44"/>
                    <a:pt x="91" y="44"/>
                    <a:pt x="91" y="44"/>
                  </a:cubicBezTo>
                  <a:cubicBezTo>
                    <a:pt x="91" y="44"/>
                    <a:pt x="91" y="44"/>
                    <a:pt x="92" y="44"/>
                  </a:cubicBezTo>
                  <a:cubicBezTo>
                    <a:pt x="92" y="44"/>
                    <a:pt x="92" y="44"/>
                    <a:pt x="92" y="44"/>
                  </a:cubicBezTo>
                  <a:cubicBezTo>
                    <a:pt x="92" y="43"/>
                    <a:pt x="93" y="43"/>
                    <a:pt x="93" y="43"/>
                  </a:cubicBezTo>
                  <a:cubicBezTo>
                    <a:pt x="93" y="43"/>
                    <a:pt x="93" y="43"/>
                    <a:pt x="93" y="43"/>
                  </a:cubicBezTo>
                  <a:cubicBezTo>
                    <a:pt x="93" y="43"/>
                    <a:pt x="94" y="43"/>
                    <a:pt x="94" y="43"/>
                  </a:cubicBezTo>
                  <a:cubicBezTo>
                    <a:pt x="94" y="43"/>
                    <a:pt x="94" y="43"/>
                    <a:pt x="94" y="43"/>
                  </a:cubicBezTo>
                  <a:cubicBezTo>
                    <a:pt x="94" y="43"/>
                    <a:pt x="94" y="43"/>
                    <a:pt x="95" y="43"/>
                  </a:cubicBezTo>
                  <a:cubicBezTo>
                    <a:pt x="95" y="43"/>
                    <a:pt x="95" y="43"/>
                    <a:pt x="95" y="43"/>
                  </a:cubicBezTo>
                  <a:cubicBezTo>
                    <a:pt x="95" y="43"/>
                    <a:pt x="95" y="43"/>
                    <a:pt x="96" y="43"/>
                  </a:cubicBezTo>
                  <a:cubicBezTo>
                    <a:pt x="96" y="43"/>
                    <a:pt x="96" y="43"/>
                    <a:pt x="96" y="43"/>
                  </a:cubicBezTo>
                  <a:cubicBezTo>
                    <a:pt x="96" y="43"/>
                    <a:pt x="96" y="43"/>
                    <a:pt x="96" y="43"/>
                  </a:cubicBezTo>
                  <a:cubicBezTo>
                    <a:pt x="96" y="43"/>
                    <a:pt x="96" y="43"/>
                    <a:pt x="96" y="42"/>
                  </a:cubicBezTo>
                  <a:cubicBezTo>
                    <a:pt x="97" y="42"/>
                    <a:pt x="97" y="42"/>
                    <a:pt x="97" y="42"/>
                  </a:cubicBezTo>
                  <a:cubicBezTo>
                    <a:pt x="136" y="21"/>
                    <a:pt x="136" y="21"/>
                    <a:pt x="136" y="21"/>
                  </a:cubicBezTo>
                  <a:cubicBezTo>
                    <a:pt x="136" y="21"/>
                    <a:pt x="136" y="21"/>
                    <a:pt x="136" y="21"/>
                  </a:cubicBezTo>
                  <a:cubicBezTo>
                    <a:pt x="136" y="21"/>
                    <a:pt x="136" y="21"/>
                    <a:pt x="136" y="21"/>
                  </a:cubicBezTo>
                  <a:cubicBezTo>
                    <a:pt x="136" y="21"/>
                    <a:pt x="136" y="21"/>
                    <a:pt x="136" y="21"/>
                  </a:cubicBezTo>
                  <a:cubicBezTo>
                    <a:pt x="136" y="21"/>
                    <a:pt x="136" y="21"/>
                    <a:pt x="136" y="21"/>
                  </a:cubicBezTo>
                  <a:cubicBezTo>
                    <a:pt x="137" y="21"/>
                    <a:pt x="137" y="20"/>
                    <a:pt x="137" y="20"/>
                  </a:cubicBezTo>
                  <a:cubicBezTo>
                    <a:pt x="137" y="20"/>
                    <a:pt x="137" y="20"/>
                    <a:pt x="137" y="20"/>
                  </a:cubicBezTo>
                  <a:cubicBezTo>
                    <a:pt x="137" y="20"/>
                    <a:pt x="137" y="20"/>
                    <a:pt x="137" y="20"/>
                  </a:cubicBezTo>
                  <a:cubicBezTo>
                    <a:pt x="137" y="3"/>
                    <a:pt x="137" y="3"/>
                    <a:pt x="137" y="3"/>
                  </a:cubicBezTo>
                  <a:cubicBezTo>
                    <a:pt x="137" y="3"/>
                    <a:pt x="137" y="3"/>
                    <a:pt x="137" y="3"/>
                  </a:cubicBezTo>
                  <a:cubicBezTo>
                    <a:pt x="137" y="3"/>
                    <a:pt x="137" y="3"/>
                    <a:pt x="137" y="3"/>
                  </a:cubicBezTo>
                  <a:cubicBezTo>
                    <a:pt x="137" y="2"/>
                    <a:pt x="135" y="1"/>
                    <a:pt x="130" y="0"/>
                  </a:cubicBezTo>
                  <a:cubicBezTo>
                    <a:pt x="97" y="18"/>
                    <a:pt x="97" y="18"/>
                    <a:pt x="97" y="18"/>
                  </a:cubicBezTo>
                  <a:cubicBezTo>
                    <a:pt x="97" y="18"/>
                    <a:pt x="97" y="18"/>
                    <a:pt x="96" y="18"/>
                  </a:cubicBezTo>
                  <a:cubicBezTo>
                    <a:pt x="96" y="18"/>
                    <a:pt x="96" y="18"/>
                    <a:pt x="96" y="18"/>
                  </a:cubicBezTo>
                  <a:cubicBezTo>
                    <a:pt x="96" y="18"/>
                    <a:pt x="96" y="18"/>
                    <a:pt x="96" y="18"/>
                  </a:cubicBezTo>
                  <a:cubicBezTo>
                    <a:pt x="96" y="18"/>
                    <a:pt x="96" y="18"/>
                    <a:pt x="96" y="18"/>
                  </a:cubicBezTo>
                  <a:cubicBezTo>
                    <a:pt x="95" y="18"/>
                    <a:pt x="95" y="18"/>
                    <a:pt x="95" y="18"/>
                  </a:cubicBezTo>
                  <a:cubicBezTo>
                    <a:pt x="95" y="18"/>
                    <a:pt x="95" y="18"/>
                    <a:pt x="95" y="18"/>
                  </a:cubicBezTo>
                  <a:cubicBezTo>
                    <a:pt x="94" y="18"/>
                    <a:pt x="94" y="18"/>
                    <a:pt x="94" y="18"/>
                  </a:cubicBezTo>
                  <a:cubicBezTo>
                    <a:pt x="94" y="18"/>
                    <a:pt x="94" y="19"/>
                    <a:pt x="94" y="19"/>
                  </a:cubicBezTo>
                  <a:cubicBezTo>
                    <a:pt x="94" y="19"/>
                    <a:pt x="93" y="19"/>
                    <a:pt x="93" y="19"/>
                  </a:cubicBezTo>
                  <a:cubicBezTo>
                    <a:pt x="93" y="19"/>
                    <a:pt x="93" y="19"/>
                    <a:pt x="93" y="19"/>
                  </a:cubicBezTo>
                  <a:cubicBezTo>
                    <a:pt x="93" y="19"/>
                    <a:pt x="93" y="19"/>
                    <a:pt x="92" y="19"/>
                  </a:cubicBezTo>
                  <a:cubicBezTo>
                    <a:pt x="92" y="19"/>
                    <a:pt x="92" y="19"/>
                    <a:pt x="92" y="19"/>
                  </a:cubicBezTo>
                  <a:cubicBezTo>
                    <a:pt x="91" y="19"/>
                    <a:pt x="91" y="19"/>
                    <a:pt x="91" y="19"/>
                  </a:cubicBezTo>
                  <a:cubicBezTo>
                    <a:pt x="91" y="19"/>
                    <a:pt x="91" y="19"/>
                    <a:pt x="90" y="19"/>
                  </a:cubicBezTo>
                  <a:cubicBezTo>
                    <a:pt x="90" y="19"/>
                    <a:pt x="90" y="19"/>
                    <a:pt x="90" y="19"/>
                  </a:cubicBezTo>
                  <a:cubicBezTo>
                    <a:pt x="89" y="19"/>
                    <a:pt x="89" y="19"/>
                    <a:pt x="88" y="19"/>
                  </a:cubicBezTo>
                  <a:cubicBezTo>
                    <a:pt x="88" y="19"/>
                    <a:pt x="88" y="19"/>
                    <a:pt x="88" y="19"/>
                  </a:cubicBezTo>
                  <a:cubicBezTo>
                    <a:pt x="87" y="19"/>
                    <a:pt x="87" y="19"/>
                    <a:pt x="86" y="19"/>
                  </a:cubicBezTo>
                  <a:cubicBezTo>
                    <a:pt x="86" y="19"/>
                    <a:pt x="85" y="19"/>
                    <a:pt x="85" y="19"/>
                  </a:cubicBezTo>
                  <a:cubicBezTo>
                    <a:pt x="85" y="19"/>
                    <a:pt x="85" y="19"/>
                    <a:pt x="85" y="19"/>
                  </a:cubicBezTo>
                  <a:cubicBezTo>
                    <a:pt x="84" y="19"/>
                    <a:pt x="84" y="19"/>
                    <a:pt x="83" y="19"/>
                  </a:cubicBezTo>
                  <a:cubicBezTo>
                    <a:pt x="83" y="19"/>
                    <a:pt x="83" y="19"/>
                    <a:pt x="83" y="19"/>
                  </a:cubicBezTo>
                  <a:cubicBezTo>
                    <a:pt x="83" y="19"/>
                    <a:pt x="82" y="19"/>
                    <a:pt x="82" y="19"/>
                  </a:cubicBezTo>
                  <a:cubicBezTo>
                    <a:pt x="82" y="19"/>
                    <a:pt x="82" y="19"/>
                    <a:pt x="82" y="19"/>
                  </a:cubicBezTo>
                  <a:cubicBezTo>
                    <a:pt x="81" y="19"/>
                    <a:pt x="81" y="19"/>
                    <a:pt x="81" y="19"/>
                  </a:cubicBezTo>
                  <a:cubicBezTo>
                    <a:pt x="80" y="19"/>
                    <a:pt x="80" y="19"/>
                    <a:pt x="80" y="19"/>
                  </a:cubicBezTo>
                  <a:cubicBezTo>
                    <a:pt x="80" y="19"/>
                    <a:pt x="80" y="19"/>
                    <a:pt x="79" y="19"/>
                  </a:cubicBezTo>
                  <a:cubicBezTo>
                    <a:pt x="79" y="19"/>
                    <a:pt x="79" y="19"/>
                    <a:pt x="79" y="19"/>
                  </a:cubicBezTo>
                  <a:cubicBezTo>
                    <a:pt x="79" y="19"/>
                    <a:pt x="78" y="19"/>
                    <a:pt x="78" y="19"/>
                  </a:cubicBezTo>
                  <a:cubicBezTo>
                    <a:pt x="9" y="14"/>
                    <a:pt x="9" y="14"/>
                    <a:pt x="9" y="14"/>
                  </a:cubicBezTo>
                  <a:cubicBezTo>
                    <a:pt x="9" y="14"/>
                    <a:pt x="9" y="14"/>
                    <a:pt x="8" y="14"/>
                  </a:cubicBezTo>
                  <a:cubicBezTo>
                    <a:pt x="8" y="14"/>
                    <a:pt x="8" y="14"/>
                    <a:pt x="8" y="14"/>
                  </a:cubicBezTo>
                  <a:cubicBezTo>
                    <a:pt x="8" y="14"/>
                    <a:pt x="8" y="14"/>
                    <a:pt x="7" y="14"/>
                  </a:cubicBezTo>
                  <a:cubicBezTo>
                    <a:pt x="7" y="14"/>
                    <a:pt x="7" y="14"/>
                    <a:pt x="7" y="14"/>
                  </a:cubicBezTo>
                  <a:cubicBezTo>
                    <a:pt x="7" y="14"/>
                    <a:pt x="7" y="14"/>
                    <a:pt x="6" y="13"/>
                  </a:cubicBezTo>
                  <a:cubicBezTo>
                    <a:pt x="6" y="13"/>
                    <a:pt x="6" y="13"/>
                    <a:pt x="6" y="13"/>
                  </a:cubicBezTo>
                  <a:cubicBezTo>
                    <a:pt x="6" y="13"/>
                    <a:pt x="6" y="13"/>
                    <a:pt x="6" y="13"/>
                  </a:cubicBezTo>
                  <a:cubicBezTo>
                    <a:pt x="1" y="16"/>
                    <a:pt x="1" y="16"/>
                    <a:pt x="1" y="16"/>
                  </a:cubicBezTo>
                  <a:cubicBezTo>
                    <a:pt x="1" y="16"/>
                    <a:pt x="0" y="16"/>
                    <a:pt x="0" y="16"/>
                  </a:cubicBezTo>
                  <a:cubicBezTo>
                    <a:pt x="1" y="37"/>
                    <a:pt x="1" y="37"/>
                    <a:pt x="1" y="37"/>
                  </a:cubicBezTo>
                  <a:cubicBezTo>
                    <a:pt x="1" y="37"/>
                    <a:pt x="1" y="37"/>
                    <a:pt x="1" y="37"/>
                  </a:cubicBezTo>
                  <a:cubicBezTo>
                    <a:pt x="1" y="37"/>
                    <a:pt x="1" y="37"/>
                    <a:pt x="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605"/>
            <p:cNvSpPr>
              <a:spLocks/>
            </p:cNvSpPr>
            <p:nvPr/>
          </p:nvSpPr>
          <p:spPr bwMode="auto">
            <a:xfrm>
              <a:off x="5387975" y="4600575"/>
              <a:ext cx="131762" cy="42863"/>
            </a:xfrm>
            <a:custGeom>
              <a:avLst/>
              <a:gdLst>
                <a:gd name="T0" fmla="*/ 1 w 137"/>
                <a:gd name="T1" fmla="*/ 38 h 45"/>
                <a:gd name="T2" fmla="*/ 2 w 137"/>
                <a:gd name="T3" fmla="*/ 38 h 45"/>
                <a:gd name="T4" fmla="*/ 2 w 137"/>
                <a:gd name="T5" fmla="*/ 38 h 45"/>
                <a:gd name="T6" fmla="*/ 3 w 137"/>
                <a:gd name="T7" fmla="*/ 38 h 45"/>
                <a:gd name="T8" fmla="*/ 4 w 137"/>
                <a:gd name="T9" fmla="*/ 38 h 45"/>
                <a:gd name="T10" fmla="*/ 5 w 137"/>
                <a:gd name="T11" fmla="*/ 39 h 45"/>
                <a:gd name="T12" fmla="*/ 6 w 137"/>
                <a:gd name="T13" fmla="*/ 39 h 45"/>
                <a:gd name="T14" fmla="*/ 6 w 137"/>
                <a:gd name="T15" fmla="*/ 39 h 45"/>
                <a:gd name="T16" fmla="*/ 7 w 137"/>
                <a:gd name="T17" fmla="*/ 39 h 45"/>
                <a:gd name="T18" fmla="*/ 8 w 137"/>
                <a:gd name="T19" fmla="*/ 39 h 45"/>
                <a:gd name="T20" fmla="*/ 78 w 137"/>
                <a:gd name="T21" fmla="*/ 45 h 45"/>
                <a:gd name="T22" fmla="*/ 79 w 137"/>
                <a:gd name="T23" fmla="*/ 45 h 45"/>
                <a:gd name="T24" fmla="*/ 81 w 137"/>
                <a:gd name="T25" fmla="*/ 45 h 45"/>
                <a:gd name="T26" fmla="*/ 82 w 137"/>
                <a:gd name="T27" fmla="*/ 45 h 45"/>
                <a:gd name="T28" fmla="*/ 83 w 137"/>
                <a:gd name="T29" fmla="*/ 45 h 45"/>
                <a:gd name="T30" fmla="*/ 85 w 137"/>
                <a:gd name="T31" fmla="*/ 45 h 45"/>
                <a:gd name="T32" fmla="*/ 88 w 137"/>
                <a:gd name="T33" fmla="*/ 45 h 45"/>
                <a:gd name="T34" fmla="*/ 90 w 137"/>
                <a:gd name="T35" fmla="*/ 44 h 45"/>
                <a:gd name="T36" fmla="*/ 91 w 137"/>
                <a:gd name="T37" fmla="*/ 44 h 45"/>
                <a:gd name="T38" fmla="*/ 92 w 137"/>
                <a:gd name="T39" fmla="*/ 44 h 45"/>
                <a:gd name="T40" fmla="*/ 93 w 137"/>
                <a:gd name="T41" fmla="*/ 44 h 45"/>
                <a:gd name="T42" fmla="*/ 94 w 137"/>
                <a:gd name="T43" fmla="*/ 44 h 45"/>
                <a:gd name="T44" fmla="*/ 95 w 137"/>
                <a:gd name="T45" fmla="*/ 44 h 45"/>
                <a:gd name="T46" fmla="*/ 96 w 137"/>
                <a:gd name="T47" fmla="*/ 43 h 45"/>
                <a:gd name="T48" fmla="*/ 96 w 137"/>
                <a:gd name="T49" fmla="*/ 43 h 45"/>
                <a:gd name="T50" fmla="*/ 136 w 137"/>
                <a:gd name="T51" fmla="*/ 23 h 45"/>
                <a:gd name="T52" fmla="*/ 136 w 137"/>
                <a:gd name="T53" fmla="*/ 23 h 45"/>
                <a:gd name="T54" fmla="*/ 136 w 137"/>
                <a:gd name="T55" fmla="*/ 22 h 45"/>
                <a:gd name="T56" fmla="*/ 137 w 137"/>
                <a:gd name="T57" fmla="*/ 22 h 45"/>
                <a:gd name="T58" fmla="*/ 137 w 137"/>
                <a:gd name="T59" fmla="*/ 7 h 45"/>
                <a:gd name="T60" fmla="*/ 137 w 137"/>
                <a:gd name="T61" fmla="*/ 7 h 45"/>
                <a:gd name="T62" fmla="*/ 59 w 137"/>
                <a:gd name="T63" fmla="*/ 0 h 45"/>
                <a:gd name="T64" fmla="*/ 1 w 137"/>
                <a:gd name="T65" fmla="*/ 17 h 45"/>
                <a:gd name="T66" fmla="*/ 0 w 137"/>
                <a:gd name="T67" fmla="*/ 37 h 45"/>
                <a:gd name="T68" fmla="*/ 1 w 137"/>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 h="45">
                  <a:moveTo>
                    <a:pt x="1" y="37"/>
                  </a:moveTo>
                  <a:cubicBezTo>
                    <a:pt x="1" y="37"/>
                    <a:pt x="1" y="38"/>
                    <a:pt x="1" y="38"/>
                  </a:cubicBezTo>
                  <a:cubicBezTo>
                    <a:pt x="1" y="38"/>
                    <a:pt x="1" y="38"/>
                    <a:pt x="1" y="38"/>
                  </a:cubicBezTo>
                  <a:cubicBezTo>
                    <a:pt x="1" y="38"/>
                    <a:pt x="2" y="38"/>
                    <a:pt x="2" y="38"/>
                  </a:cubicBezTo>
                  <a:cubicBezTo>
                    <a:pt x="2" y="38"/>
                    <a:pt x="2" y="38"/>
                    <a:pt x="2" y="38"/>
                  </a:cubicBezTo>
                  <a:cubicBezTo>
                    <a:pt x="2" y="38"/>
                    <a:pt x="2" y="38"/>
                    <a:pt x="2" y="38"/>
                  </a:cubicBezTo>
                  <a:cubicBezTo>
                    <a:pt x="2" y="38"/>
                    <a:pt x="3" y="38"/>
                    <a:pt x="3" y="38"/>
                  </a:cubicBezTo>
                  <a:cubicBezTo>
                    <a:pt x="3" y="38"/>
                    <a:pt x="3" y="38"/>
                    <a:pt x="3" y="38"/>
                  </a:cubicBezTo>
                  <a:cubicBezTo>
                    <a:pt x="3" y="38"/>
                    <a:pt x="3" y="38"/>
                    <a:pt x="3" y="38"/>
                  </a:cubicBezTo>
                  <a:cubicBezTo>
                    <a:pt x="4" y="38"/>
                    <a:pt x="4" y="38"/>
                    <a:pt x="4" y="38"/>
                  </a:cubicBezTo>
                  <a:cubicBezTo>
                    <a:pt x="4" y="38"/>
                    <a:pt x="4" y="39"/>
                    <a:pt x="4" y="39"/>
                  </a:cubicBezTo>
                  <a:cubicBezTo>
                    <a:pt x="5" y="39"/>
                    <a:pt x="5" y="39"/>
                    <a:pt x="5" y="39"/>
                  </a:cubicBezTo>
                  <a:cubicBezTo>
                    <a:pt x="5" y="39"/>
                    <a:pt x="5" y="39"/>
                    <a:pt x="5" y="39"/>
                  </a:cubicBezTo>
                  <a:cubicBezTo>
                    <a:pt x="5" y="39"/>
                    <a:pt x="5" y="39"/>
                    <a:pt x="6" y="39"/>
                  </a:cubicBezTo>
                  <a:cubicBezTo>
                    <a:pt x="6" y="39"/>
                    <a:pt x="6" y="39"/>
                    <a:pt x="6" y="39"/>
                  </a:cubicBezTo>
                  <a:cubicBezTo>
                    <a:pt x="6" y="39"/>
                    <a:pt x="6" y="39"/>
                    <a:pt x="6" y="39"/>
                  </a:cubicBezTo>
                  <a:cubicBezTo>
                    <a:pt x="7" y="39"/>
                    <a:pt x="7" y="39"/>
                    <a:pt x="7" y="39"/>
                  </a:cubicBezTo>
                  <a:cubicBezTo>
                    <a:pt x="7" y="39"/>
                    <a:pt x="7" y="39"/>
                    <a:pt x="7" y="39"/>
                  </a:cubicBezTo>
                  <a:cubicBezTo>
                    <a:pt x="8" y="39"/>
                    <a:pt x="8" y="39"/>
                    <a:pt x="8" y="39"/>
                  </a:cubicBezTo>
                  <a:cubicBezTo>
                    <a:pt x="8" y="39"/>
                    <a:pt x="8" y="39"/>
                    <a:pt x="8" y="39"/>
                  </a:cubicBezTo>
                  <a:cubicBezTo>
                    <a:pt x="9" y="39"/>
                    <a:pt x="9" y="39"/>
                    <a:pt x="9" y="39"/>
                  </a:cubicBezTo>
                  <a:cubicBezTo>
                    <a:pt x="78" y="45"/>
                    <a:pt x="78" y="45"/>
                    <a:pt x="78" y="45"/>
                  </a:cubicBezTo>
                  <a:cubicBezTo>
                    <a:pt x="78" y="45"/>
                    <a:pt x="78" y="45"/>
                    <a:pt x="79" y="45"/>
                  </a:cubicBezTo>
                  <a:cubicBezTo>
                    <a:pt x="79" y="45"/>
                    <a:pt x="79" y="45"/>
                    <a:pt x="79" y="45"/>
                  </a:cubicBezTo>
                  <a:cubicBezTo>
                    <a:pt x="80" y="45"/>
                    <a:pt x="80" y="45"/>
                    <a:pt x="80" y="45"/>
                  </a:cubicBezTo>
                  <a:cubicBezTo>
                    <a:pt x="80" y="45"/>
                    <a:pt x="81" y="45"/>
                    <a:pt x="81" y="45"/>
                  </a:cubicBezTo>
                  <a:cubicBezTo>
                    <a:pt x="81" y="45"/>
                    <a:pt x="81" y="45"/>
                    <a:pt x="82" y="45"/>
                  </a:cubicBezTo>
                  <a:cubicBezTo>
                    <a:pt x="82" y="45"/>
                    <a:pt x="82" y="45"/>
                    <a:pt x="82" y="45"/>
                  </a:cubicBezTo>
                  <a:cubicBezTo>
                    <a:pt x="82" y="45"/>
                    <a:pt x="83" y="45"/>
                    <a:pt x="83" y="45"/>
                  </a:cubicBezTo>
                  <a:cubicBezTo>
                    <a:pt x="83" y="45"/>
                    <a:pt x="83" y="45"/>
                    <a:pt x="83" y="45"/>
                  </a:cubicBezTo>
                  <a:cubicBezTo>
                    <a:pt x="84" y="45"/>
                    <a:pt x="84" y="45"/>
                    <a:pt x="85" y="45"/>
                  </a:cubicBezTo>
                  <a:cubicBezTo>
                    <a:pt x="85" y="45"/>
                    <a:pt x="85" y="45"/>
                    <a:pt x="85" y="45"/>
                  </a:cubicBezTo>
                  <a:cubicBezTo>
                    <a:pt x="85" y="45"/>
                    <a:pt x="86" y="45"/>
                    <a:pt x="86" y="45"/>
                  </a:cubicBezTo>
                  <a:cubicBezTo>
                    <a:pt x="87" y="45"/>
                    <a:pt x="87" y="45"/>
                    <a:pt x="88" y="45"/>
                  </a:cubicBezTo>
                  <a:cubicBezTo>
                    <a:pt x="88" y="45"/>
                    <a:pt x="88" y="45"/>
                    <a:pt x="88" y="45"/>
                  </a:cubicBezTo>
                  <a:cubicBezTo>
                    <a:pt x="89" y="45"/>
                    <a:pt x="89" y="45"/>
                    <a:pt x="90" y="44"/>
                  </a:cubicBezTo>
                  <a:cubicBezTo>
                    <a:pt x="90" y="44"/>
                    <a:pt x="90" y="44"/>
                    <a:pt x="90" y="44"/>
                  </a:cubicBezTo>
                  <a:cubicBezTo>
                    <a:pt x="91" y="44"/>
                    <a:pt x="91" y="44"/>
                    <a:pt x="91" y="44"/>
                  </a:cubicBezTo>
                  <a:cubicBezTo>
                    <a:pt x="91" y="44"/>
                    <a:pt x="91" y="44"/>
                    <a:pt x="92" y="44"/>
                  </a:cubicBezTo>
                  <a:cubicBezTo>
                    <a:pt x="92" y="44"/>
                    <a:pt x="92" y="44"/>
                    <a:pt x="92" y="44"/>
                  </a:cubicBezTo>
                  <a:cubicBezTo>
                    <a:pt x="92" y="44"/>
                    <a:pt x="93" y="44"/>
                    <a:pt x="93" y="44"/>
                  </a:cubicBezTo>
                  <a:cubicBezTo>
                    <a:pt x="93" y="44"/>
                    <a:pt x="93" y="44"/>
                    <a:pt x="93" y="44"/>
                  </a:cubicBezTo>
                  <a:cubicBezTo>
                    <a:pt x="93" y="44"/>
                    <a:pt x="94" y="44"/>
                    <a:pt x="94" y="44"/>
                  </a:cubicBezTo>
                  <a:cubicBezTo>
                    <a:pt x="94" y="44"/>
                    <a:pt x="94" y="44"/>
                    <a:pt x="94" y="44"/>
                  </a:cubicBezTo>
                  <a:cubicBezTo>
                    <a:pt x="94" y="44"/>
                    <a:pt x="94" y="44"/>
                    <a:pt x="95" y="44"/>
                  </a:cubicBezTo>
                  <a:cubicBezTo>
                    <a:pt x="95" y="44"/>
                    <a:pt x="95" y="44"/>
                    <a:pt x="95" y="44"/>
                  </a:cubicBezTo>
                  <a:cubicBezTo>
                    <a:pt x="95" y="44"/>
                    <a:pt x="95" y="43"/>
                    <a:pt x="96" y="43"/>
                  </a:cubicBezTo>
                  <a:cubicBezTo>
                    <a:pt x="96" y="43"/>
                    <a:pt x="96" y="43"/>
                    <a:pt x="96" y="43"/>
                  </a:cubicBezTo>
                  <a:cubicBezTo>
                    <a:pt x="96" y="43"/>
                    <a:pt x="96" y="43"/>
                    <a:pt x="96" y="43"/>
                  </a:cubicBezTo>
                  <a:cubicBezTo>
                    <a:pt x="96" y="43"/>
                    <a:pt x="96" y="43"/>
                    <a:pt x="96" y="43"/>
                  </a:cubicBezTo>
                  <a:cubicBezTo>
                    <a:pt x="97" y="43"/>
                    <a:pt x="97" y="43"/>
                    <a:pt x="97" y="43"/>
                  </a:cubicBezTo>
                  <a:cubicBezTo>
                    <a:pt x="136" y="23"/>
                    <a:pt x="136" y="23"/>
                    <a:pt x="136" y="23"/>
                  </a:cubicBezTo>
                  <a:cubicBezTo>
                    <a:pt x="136" y="23"/>
                    <a:pt x="136" y="23"/>
                    <a:pt x="136" y="23"/>
                  </a:cubicBezTo>
                  <a:cubicBezTo>
                    <a:pt x="136" y="23"/>
                    <a:pt x="136" y="23"/>
                    <a:pt x="136" y="23"/>
                  </a:cubicBezTo>
                  <a:cubicBezTo>
                    <a:pt x="136" y="23"/>
                    <a:pt x="136" y="23"/>
                    <a:pt x="136" y="22"/>
                  </a:cubicBezTo>
                  <a:cubicBezTo>
                    <a:pt x="136" y="22"/>
                    <a:pt x="136" y="22"/>
                    <a:pt x="136" y="22"/>
                  </a:cubicBezTo>
                  <a:cubicBezTo>
                    <a:pt x="137" y="22"/>
                    <a:pt x="137" y="22"/>
                    <a:pt x="137" y="22"/>
                  </a:cubicBezTo>
                  <a:cubicBezTo>
                    <a:pt x="137" y="22"/>
                    <a:pt x="137" y="22"/>
                    <a:pt x="137" y="22"/>
                  </a:cubicBezTo>
                  <a:cubicBezTo>
                    <a:pt x="137" y="22"/>
                    <a:pt x="137" y="22"/>
                    <a:pt x="137" y="22"/>
                  </a:cubicBezTo>
                  <a:cubicBezTo>
                    <a:pt x="137" y="7"/>
                    <a:pt x="137" y="7"/>
                    <a:pt x="137" y="7"/>
                  </a:cubicBezTo>
                  <a:cubicBezTo>
                    <a:pt x="137" y="7"/>
                    <a:pt x="137" y="7"/>
                    <a:pt x="137" y="7"/>
                  </a:cubicBezTo>
                  <a:cubicBezTo>
                    <a:pt x="137" y="7"/>
                    <a:pt x="137" y="7"/>
                    <a:pt x="137" y="7"/>
                  </a:cubicBezTo>
                  <a:cubicBezTo>
                    <a:pt x="137" y="6"/>
                    <a:pt x="133" y="5"/>
                    <a:pt x="127" y="4"/>
                  </a:cubicBezTo>
                  <a:cubicBezTo>
                    <a:pt x="59" y="0"/>
                    <a:pt x="59" y="0"/>
                    <a:pt x="59" y="0"/>
                  </a:cubicBezTo>
                  <a:cubicBezTo>
                    <a:pt x="51" y="0"/>
                    <a:pt x="42" y="0"/>
                    <a:pt x="39" y="2"/>
                  </a:cubicBezTo>
                  <a:cubicBezTo>
                    <a:pt x="1" y="17"/>
                    <a:pt x="1" y="17"/>
                    <a:pt x="1" y="17"/>
                  </a:cubicBezTo>
                  <a:cubicBezTo>
                    <a:pt x="0" y="17"/>
                    <a:pt x="0" y="17"/>
                    <a:pt x="0" y="17"/>
                  </a:cubicBezTo>
                  <a:cubicBezTo>
                    <a:pt x="0" y="37"/>
                    <a:pt x="0" y="37"/>
                    <a:pt x="0" y="37"/>
                  </a:cubicBezTo>
                  <a:cubicBezTo>
                    <a:pt x="0" y="37"/>
                    <a:pt x="0" y="37"/>
                    <a:pt x="0" y="37"/>
                  </a:cubicBezTo>
                  <a:cubicBezTo>
                    <a:pt x="0" y="37"/>
                    <a:pt x="0" y="37"/>
                    <a:pt x="1" y="37"/>
                  </a:cubicBezTo>
                  <a:cubicBezTo>
                    <a:pt x="1" y="37"/>
                    <a:pt x="1" y="37"/>
                    <a:pt x="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606"/>
            <p:cNvSpPr>
              <a:spLocks noEditPoints="1"/>
            </p:cNvSpPr>
            <p:nvPr/>
          </p:nvSpPr>
          <p:spPr bwMode="auto">
            <a:xfrm>
              <a:off x="5387975" y="4692650"/>
              <a:ext cx="131762" cy="85725"/>
            </a:xfrm>
            <a:custGeom>
              <a:avLst/>
              <a:gdLst>
                <a:gd name="T0" fmla="*/ 129 w 136"/>
                <a:gd name="T1" fmla="*/ 0 h 89"/>
                <a:gd name="T2" fmla="*/ 95 w 136"/>
                <a:gd name="T3" fmla="*/ 19 h 89"/>
                <a:gd name="T4" fmla="*/ 95 w 136"/>
                <a:gd name="T5" fmla="*/ 20 h 89"/>
                <a:gd name="T6" fmla="*/ 94 w 136"/>
                <a:gd name="T7" fmla="*/ 20 h 89"/>
                <a:gd name="T8" fmla="*/ 93 w 136"/>
                <a:gd name="T9" fmla="*/ 20 h 89"/>
                <a:gd name="T10" fmla="*/ 92 w 136"/>
                <a:gd name="T11" fmla="*/ 20 h 89"/>
                <a:gd name="T12" fmla="*/ 91 w 136"/>
                <a:gd name="T13" fmla="*/ 21 h 89"/>
                <a:gd name="T14" fmla="*/ 90 w 136"/>
                <a:gd name="T15" fmla="*/ 21 h 89"/>
                <a:gd name="T16" fmla="*/ 89 w 136"/>
                <a:gd name="T17" fmla="*/ 21 h 89"/>
                <a:gd name="T18" fmla="*/ 87 w 136"/>
                <a:gd name="T19" fmla="*/ 21 h 89"/>
                <a:gd name="T20" fmla="*/ 84 w 136"/>
                <a:gd name="T21" fmla="*/ 21 h 89"/>
                <a:gd name="T22" fmla="*/ 82 w 136"/>
                <a:gd name="T23" fmla="*/ 21 h 89"/>
                <a:gd name="T24" fmla="*/ 81 w 136"/>
                <a:gd name="T25" fmla="*/ 21 h 89"/>
                <a:gd name="T26" fmla="*/ 80 w 136"/>
                <a:gd name="T27" fmla="*/ 21 h 89"/>
                <a:gd name="T28" fmla="*/ 78 w 136"/>
                <a:gd name="T29" fmla="*/ 21 h 89"/>
                <a:gd name="T30" fmla="*/ 77 w 136"/>
                <a:gd name="T31" fmla="*/ 21 h 89"/>
                <a:gd name="T32" fmla="*/ 7 w 136"/>
                <a:gd name="T33" fmla="*/ 15 h 89"/>
                <a:gd name="T34" fmla="*/ 6 w 136"/>
                <a:gd name="T35" fmla="*/ 15 h 89"/>
                <a:gd name="T36" fmla="*/ 5 w 136"/>
                <a:gd name="T37" fmla="*/ 15 h 89"/>
                <a:gd name="T38" fmla="*/ 5 w 136"/>
                <a:gd name="T39" fmla="*/ 15 h 89"/>
                <a:gd name="T40" fmla="*/ 1 w 136"/>
                <a:gd name="T41" fmla="*/ 79 h 89"/>
                <a:gd name="T42" fmla="*/ 2 w 136"/>
                <a:gd name="T43" fmla="*/ 79 h 89"/>
                <a:gd name="T44" fmla="*/ 3 w 136"/>
                <a:gd name="T45" fmla="*/ 80 h 89"/>
                <a:gd name="T46" fmla="*/ 3 w 136"/>
                <a:gd name="T47" fmla="*/ 80 h 89"/>
                <a:gd name="T48" fmla="*/ 4 w 136"/>
                <a:gd name="T49" fmla="*/ 80 h 89"/>
                <a:gd name="T50" fmla="*/ 5 w 136"/>
                <a:gd name="T51" fmla="*/ 80 h 89"/>
                <a:gd name="T52" fmla="*/ 6 w 136"/>
                <a:gd name="T53" fmla="*/ 80 h 89"/>
                <a:gd name="T54" fmla="*/ 7 w 136"/>
                <a:gd name="T55" fmla="*/ 80 h 89"/>
                <a:gd name="T56" fmla="*/ 8 w 136"/>
                <a:gd name="T57" fmla="*/ 80 h 89"/>
                <a:gd name="T58" fmla="*/ 8 w 136"/>
                <a:gd name="T59" fmla="*/ 81 h 89"/>
                <a:gd name="T60" fmla="*/ 77 w 136"/>
                <a:gd name="T61" fmla="*/ 89 h 89"/>
                <a:gd name="T62" fmla="*/ 78 w 136"/>
                <a:gd name="T63" fmla="*/ 89 h 89"/>
                <a:gd name="T64" fmla="*/ 80 w 136"/>
                <a:gd name="T65" fmla="*/ 89 h 89"/>
                <a:gd name="T66" fmla="*/ 81 w 136"/>
                <a:gd name="T67" fmla="*/ 89 h 89"/>
                <a:gd name="T68" fmla="*/ 82 w 136"/>
                <a:gd name="T69" fmla="*/ 89 h 89"/>
                <a:gd name="T70" fmla="*/ 84 w 136"/>
                <a:gd name="T71" fmla="*/ 89 h 89"/>
                <a:gd name="T72" fmla="*/ 87 w 136"/>
                <a:gd name="T73" fmla="*/ 89 h 89"/>
                <a:gd name="T74" fmla="*/ 89 w 136"/>
                <a:gd name="T75" fmla="*/ 89 h 89"/>
                <a:gd name="T76" fmla="*/ 90 w 136"/>
                <a:gd name="T77" fmla="*/ 89 h 89"/>
                <a:gd name="T78" fmla="*/ 91 w 136"/>
                <a:gd name="T79" fmla="*/ 88 h 89"/>
                <a:gd name="T80" fmla="*/ 92 w 136"/>
                <a:gd name="T81" fmla="*/ 88 h 89"/>
                <a:gd name="T82" fmla="*/ 93 w 136"/>
                <a:gd name="T83" fmla="*/ 88 h 89"/>
                <a:gd name="T84" fmla="*/ 94 w 136"/>
                <a:gd name="T85" fmla="*/ 88 h 89"/>
                <a:gd name="T86" fmla="*/ 95 w 136"/>
                <a:gd name="T87" fmla="*/ 88 h 89"/>
                <a:gd name="T88" fmla="*/ 95 w 136"/>
                <a:gd name="T89" fmla="*/ 87 h 89"/>
                <a:gd name="T90" fmla="*/ 96 w 136"/>
                <a:gd name="T91" fmla="*/ 87 h 89"/>
                <a:gd name="T92" fmla="*/ 136 w 136"/>
                <a:gd name="T93" fmla="*/ 2 h 89"/>
                <a:gd name="T94" fmla="*/ 43 w 136"/>
                <a:gd name="T95" fmla="*/ 63 h 89"/>
                <a:gd name="T96" fmla="*/ 43 w 136"/>
                <a:gd name="T97" fmla="*/ 52 h 89"/>
                <a:gd name="T98" fmla="*/ 43 w 136"/>
                <a:gd name="T99" fmla="*/ 6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89">
                  <a:moveTo>
                    <a:pt x="136" y="2"/>
                  </a:moveTo>
                  <a:cubicBezTo>
                    <a:pt x="136" y="1"/>
                    <a:pt x="134" y="0"/>
                    <a:pt x="129" y="0"/>
                  </a:cubicBezTo>
                  <a:cubicBezTo>
                    <a:pt x="96" y="19"/>
                    <a:pt x="96" y="19"/>
                    <a:pt x="96" y="19"/>
                  </a:cubicBezTo>
                  <a:cubicBezTo>
                    <a:pt x="96" y="19"/>
                    <a:pt x="96" y="19"/>
                    <a:pt x="95" y="19"/>
                  </a:cubicBezTo>
                  <a:cubicBezTo>
                    <a:pt x="95" y="20"/>
                    <a:pt x="95" y="20"/>
                    <a:pt x="95" y="20"/>
                  </a:cubicBezTo>
                  <a:cubicBezTo>
                    <a:pt x="95" y="20"/>
                    <a:pt x="95" y="20"/>
                    <a:pt x="95" y="20"/>
                  </a:cubicBezTo>
                  <a:cubicBezTo>
                    <a:pt x="95" y="20"/>
                    <a:pt x="95" y="20"/>
                    <a:pt x="95" y="20"/>
                  </a:cubicBezTo>
                  <a:cubicBezTo>
                    <a:pt x="94" y="20"/>
                    <a:pt x="94" y="20"/>
                    <a:pt x="94" y="20"/>
                  </a:cubicBezTo>
                  <a:cubicBezTo>
                    <a:pt x="94" y="20"/>
                    <a:pt x="94" y="20"/>
                    <a:pt x="94" y="20"/>
                  </a:cubicBezTo>
                  <a:cubicBezTo>
                    <a:pt x="93" y="20"/>
                    <a:pt x="93" y="20"/>
                    <a:pt x="93" y="20"/>
                  </a:cubicBezTo>
                  <a:cubicBezTo>
                    <a:pt x="93" y="20"/>
                    <a:pt x="93" y="20"/>
                    <a:pt x="93" y="20"/>
                  </a:cubicBezTo>
                  <a:cubicBezTo>
                    <a:pt x="93" y="20"/>
                    <a:pt x="92" y="20"/>
                    <a:pt x="92" y="20"/>
                  </a:cubicBezTo>
                  <a:cubicBezTo>
                    <a:pt x="92" y="20"/>
                    <a:pt x="92" y="20"/>
                    <a:pt x="92" y="20"/>
                  </a:cubicBezTo>
                  <a:cubicBezTo>
                    <a:pt x="92" y="20"/>
                    <a:pt x="91" y="20"/>
                    <a:pt x="91" y="21"/>
                  </a:cubicBezTo>
                  <a:cubicBezTo>
                    <a:pt x="91" y="21"/>
                    <a:pt x="91" y="21"/>
                    <a:pt x="91" y="21"/>
                  </a:cubicBezTo>
                  <a:cubicBezTo>
                    <a:pt x="90" y="21"/>
                    <a:pt x="90" y="21"/>
                    <a:pt x="90" y="21"/>
                  </a:cubicBezTo>
                  <a:cubicBezTo>
                    <a:pt x="90" y="21"/>
                    <a:pt x="90" y="21"/>
                    <a:pt x="89" y="21"/>
                  </a:cubicBezTo>
                  <a:cubicBezTo>
                    <a:pt x="89" y="21"/>
                    <a:pt x="89" y="21"/>
                    <a:pt x="89" y="21"/>
                  </a:cubicBezTo>
                  <a:cubicBezTo>
                    <a:pt x="88" y="21"/>
                    <a:pt x="88" y="21"/>
                    <a:pt x="87" y="21"/>
                  </a:cubicBezTo>
                  <a:cubicBezTo>
                    <a:pt x="87" y="21"/>
                    <a:pt x="87" y="21"/>
                    <a:pt x="87" y="21"/>
                  </a:cubicBezTo>
                  <a:cubicBezTo>
                    <a:pt x="86" y="21"/>
                    <a:pt x="86" y="21"/>
                    <a:pt x="85" y="21"/>
                  </a:cubicBezTo>
                  <a:cubicBezTo>
                    <a:pt x="85" y="21"/>
                    <a:pt x="84" y="21"/>
                    <a:pt x="84" y="21"/>
                  </a:cubicBezTo>
                  <a:cubicBezTo>
                    <a:pt x="84" y="21"/>
                    <a:pt x="84" y="21"/>
                    <a:pt x="84" y="21"/>
                  </a:cubicBezTo>
                  <a:cubicBezTo>
                    <a:pt x="83" y="21"/>
                    <a:pt x="83" y="21"/>
                    <a:pt x="82" y="21"/>
                  </a:cubicBezTo>
                  <a:cubicBezTo>
                    <a:pt x="82" y="21"/>
                    <a:pt x="82" y="21"/>
                    <a:pt x="82" y="21"/>
                  </a:cubicBezTo>
                  <a:cubicBezTo>
                    <a:pt x="82" y="21"/>
                    <a:pt x="81" y="21"/>
                    <a:pt x="81" y="21"/>
                  </a:cubicBezTo>
                  <a:cubicBezTo>
                    <a:pt x="81" y="21"/>
                    <a:pt x="81" y="21"/>
                    <a:pt x="81" y="21"/>
                  </a:cubicBezTo>
                  <a:cubicBezTo>
                    <a:pt x="80" y="21"/>
                    <a:pt x="80" y="21"/>
                    <a:pt x="80" y="21"/>
                  </a:cubicBezTo>
                  <a:cubicBezTo>
                    <a:pt x="80" y="21"/>
                    <a:pt x="79" y="21"/>
                    <a:pt x="79" y="21"/>
                  </a:cubicBezTo>
                  <a:cubicBezTo>
                    <a:pt x="79" y="21"/>
                    <a:pt x="79" y="21"/>
                    <a:pt x="78" y="21"/>
                  </a:cubicBezTo>
                  <a:cubicBezTo>
                    <a:pt x="78" y="21"/>
                    <a:pt x="78" y="21"/>
                    <a:pt x="78" y="21"/>
                  </a:cubicBezTo>
                  <a:cubicBezTo>
                    <a:pt x="77" y="21"/>
                    <a:pt x="77" y="21"/>
                    <a:pt x="77" y="21"/>
                  </a:cubicBezTo>
                  <a:cubicBezTo>
                    <a:pt x="8" y="16"/>
                    <a:pt x="8" y="16"/>
                    <a:pt x="8" y="16"/>
                  </a:cubicBezTo>
                  <a:cubicBezTo>
                    <a:pt x="8" y="15"/>
                    <a:pt x="8" y="15"/>
                    <a:pt x="7" y="15"/>
                  </a:cubicBezTo>
                  <a:cubicBezTo>
                    <a:pt x="7" y="15"/>
                    <a:pt x="7" y="15"/>
                    <a:pt x="7" y="15"/>
                  </a:cubicBezTo>
                  <a:cubicBezTo>
                    <a:pt x="7" y="15"/>
                    <a:pt x="7" y="15"/>
                    <a:pt x="6" y="15"/>
                  </a:cubicBezTo>
                  <a:cubicBezTo>
                    <a:pt x="6" y="15"/>
                    <a:pt x="6" y="15"/>
                    <a:pt x="6" y="15"/>
                  </a:cubicBezTo>
                  <a:cubicBezTo>
                    <a:pt x="6" y="15"/>
                    <a:pt x="6" y="15"/>
                    <a:pt x="5" y="15"/>
                  </a:cubicBezTo>
                  <a:cubicBezTo>
                    <a:pt x="5" y="15"/>
                    <a:pt x="5" y="15"/>
                    <a:pt x="5" y="15"/>
                  </a:cubicBezTo>
                  <a:cubicBezTo>
                    <a:pt x="5" y="15"/>
                    <a:pt x="5" y="15"/>
                    <a:pt x="5" y="15"/>
                  </a:cubicBezTo>
                  <a:cubicBezTo>
                    <a:pt x="0" y="18"/>
                    <a:pt x="0" y="18"/>
                    <a:pt x="0" y="18"/>
                  </a:cubicBezTo>
                  <a:cubicBezTo>
                    <a:pt x="1" y="79"/>
                    <a:pt x="1" y="79"/>
                    <a:pt x="1" y="79"/>
                  </a:cubicBezTo>
                  <a:cubicBezTo>
                    <a:pt x="1" y="79"/>
                    <a:pt x="2" y="79"/>
                    <a:pt x="2" y="79"/>
                  </a:cubicBezTo>
                  <a:cubicBezTo>
                    <a:pt x="2" y="79"/>
                    <a:pt x="2" y="79"/>
                    <a:pt x="2" y="79"/>
                  </a:cubicBezTo>
                  <a:cubicBezTo>
                    <a:pt x="2" y="79"/>
                    <a:pt x="2" y="79"/>
                    <a:pt x="2" y="79"/>
                  </a:cubicBezTo>
                  <a:cubicBezTo>
                    <a:pt x="2" y="80"/>
                    <a:pt x="2" y="80"/>
                    <a:pt x="3" y="80"/>
                  </a:cubicBezTo>
                  <a:cubicBezTo>
                    <a:pt x="3" y="80"/>
                    <a:pt x="3" y="80"/>
                    <a:pt x="3" y="80"/>
                  </a:cubicBezTo>
                  <a:cubicBezTo>
                    <a:pt x="3" y="80"/>
                    <a:pt x="3" y="80"/>
                    <a:pt x="3" y="80"/>
                  </a:cubicBezTo>
                  <a:cubicBezTo>
                    <a:pt x="4" y="80"/>
                    <a:pt x="4" y="80"/>
                    <a:pt x="4" y="80"/>
                  </a:cubicBezTo>
                  <a:cubicBezTo>
                    <a:pt x="4" y="80"/>
                    <a:pt x="4" y="80"/>
                    <a:pt x="4" y="80"/>
                  </a:cubicBezTo>
                  <a:cubicBezTo>
                    <a:pt x="4" y="80"/>
                    <a:pt x="5" y="80"/>
                    <a:pt x="5" y="80"/>
                  </a:cubicBezTo>
                  <a:cubicBezTo>
                    <a:pt x="5" y="80"/>
                    <a:pt x="5" y="80"/>
                    <a:pt x="5" y="80"/>
                  </a:cubicBezTo>
                  <a:cubicBezTo>
                    <a:pt x="5" y="80"/>
                    <a:pt x="5" y="80"/>
                    <a:pt x="5" y="80"/>
                  </a:cubicBezTo>
                  <a:cubicBezTo>
                    <a:pt x="6" y="80"/>
                    <a:pt x="6" y="80"/>
                    <a:pt x="6" y="80"/>
                  </a:cubicBezTo>
                  <a:cubicBezTo>
                    <a:pt x="6" y="80"/>
                    <a:pt x="6" y="80"/>
                    <a:pt x="6" y="80"/>
                  </a:cubicBezTo>
                  <a:cubicBezTo>
                    <a:pt x="7" y="80"/>
                    <a:pt x="7" y="80"/>
                    <a:pt x="7" y="80"/>
                  </a:cubicBezTo>
                  <a:cubicBezTo>
                    <a:pt x="7" y="80"/>
                    <a:pt x="7" y="80"/>
                    <a:pt x="7" y="80"/>
                  </a:cubicBezTo>
                  <a:cubicBezTo>
                    <a:pt x="7" y="80"/>
                    <a:pt x="8" y="80"/>
                    <a:pt x="8" y="80"/>
                  </a:cubicBezTo>
                  <a:cubicBezTo>
                    <a:pt x="8" y="80"/>
                    <a:pt x="8" y="80"/>
                    <a:pt x="8" y="80"/>
                  </a:cubicBezTo>
                  <a:cubicBezTo>
                    <a:pt x="8" y="80"/>
                    <a:pt x="8" y="81"/>
                    <a:pt x="8" y="81"/>
                  </a:cubicBezTo>
                  <a:cubicBezTo>
                    <a:pt x="9" y="81"/>
                    <a:pt x="9" y="81"/>
                    <a:pt x="9" y="81"/>
                  </a:cubicBezTo>
                  <a:cubicBezTo>
                    <a:pt x="77" y="89"/>
                    <a:pt x="77" y="89"/>
                    <a:pt x="77" y="89"/>
                  </a:cubicBezTo>
                  <a:cubicBezTo>
                    <a:pt x="77" y="89"/>
                    <a:pt x="77" y="89"/>
                    <a:pt x="78" y="89"/>
                  </a:cubicBezTo>
                  <a:cubicBezTo>
                    <a:pt x="78" y="89"/>
                    <a:pt x="78" y="89"/>
                    <a:pt x="78" y="89"/>
                  </a:cubicBezTo>
                  <a:cubicBezTo>
                    <a:pt x="79" y="89"/>
                    <a:pt x="79" y="89"/>
                    <a:pt x="79" y="89"/>
                  </a:cubicBezTo>
                  <a:cubicBezTo>
                    <a:pt x="79" y="89"/>
                    <a:pt x="80" y="89"/>
                    <a:pt x="80" y="89"/>
                  </a:cubicBezTo>
                  <a:cubicBezTo>
                    <a:pt x="80" y="89"/>
                    <a:pt x="80" y="89"/>
                    <a:pt x="81" y="89"/>
                  </a:cubicBezTo>
                  <a:cubicBezTo>
                    <a:pt x="81" y="89"/>
                    <a:pt x="81" y="89"/>
                    <a:pt x="81" y="89"/>
                  </a:cubicBezTo>
                  <a:cubicBezTo>
                    <a:pt x="81" y="89"/>
                    <a:pt x="82" y="89"/>
                    <a:pt x="82" y="89"/>
                  </a:cubicBezTo>
                  <a:cubicBezTo>
                    <a:pt x="82" y="89"/>
                    <a:pt x="82" y="89"/>
                    <a:pt x="82" y="89"/>
                  </a:cubicBezTo>
                  <a:cubicBezTo>
                    <a:pt x="83" y="89"/>
                    <a:pt x="83" y="89"/>
                    <a:pt x="84" y="89"/>
                  </a:cubicBezTo>
                  <a:cubicBezTo>
                    <a:pt x="84" y="89"/>
                    <a:pt x="84" y="89"/>
                    <a:pt x="84" y="89"/>
                  </a:cubicBezTo>
                  <a:cubicBezTo>
                    <a:pt x="84" y="89"/>
                    <a:pt x="85" y="89"/>
                    <a:pt x="85" y="89"/>
                  </a:cubicBezTo>
                  <a:cubicBezTo>
                    <a:pt x="86" y="89"/>
                    <a:pt x="86" y="89"/>
                    <a:pt x="87" y="89"/>
                  </a:cubicBezTo>
                  <a:cubicBezTo>
                    <a:pt x="87" y="89"/>
                    <a:pt x="87" y="89"/>
                    <a:pt x="87" y="89"/>
                  </a:cubicBezTo>
                  <a:cubicBezTo>
                    <a:pt x="88" y="89"/>
                    <a:pt x="88" y="89"/>
                    <a:pt x="89" y="89"/>
                  </a:cubicBezTo>
                  <a:cubicBezTo>
                    <a:pt x="89" y="89"/>
                    <a:pt x="89" y="89"/>
                    <a:pt x="89" y="89"/>
                  </a:cubicBezTo>
                  <a:cubicBezTo>
                    <a:pt x="90" y="89"/>
                    <a:pt x="90" y="89"/>
                    <a:pt x="90" y="89"/>
                  </a:cubicBezTo>
                  <a:cubicBezTo>
                    <a:pt x="90" y="89"/>
                    <a:pt x="90" y="88"/>
                    <a:pt x="91" y="88"/>
                  </a:cubicBezTo>
                  <a:cubicBezTo>
                    <a:pt x="91" y="88"/>
                    <a:pt x="91" y="88"/>
                    <a:pt x="91" y="88"/>
                  </a:cubicBezTo>
                  <a:cubicBezTo>
                    <a:pt x="92" y="88"/>
                    <a:pt x="92" y="88"/>
                    <a:pt x="92" y="88"/>
                  </a:cubicBezTo>
                  <a:cubicBezTo>
                    <a:pt x="92" y="88"/>
                    <a:pt x="92" y="88"/>
                    <a:pt x="92" y="88"/>
                  </a:cubicBezTo>
                  <a:cubicBezTo>
                    <a:pt x="92" y="88"/>
                    <a:pt x="93" y="88"/>
                    <a:pt x="93" y="88"/>
                  </a:cubicBezTo>
                  <a:cubicBezTo>
                    <a:pt x="93" y="88"/>
                    <a:pt x="93" y="88"/>
                    <a:pt x="93" y="88"/>
                  </a:cubicBezTo>
                  <a:cubicBezTo>
                    <a:pt x="93" y="88"/>
                    <a:pt x="93" y="88"/>
                    <a:pt x="93" y="88"/>
                  </a:cubicBezTo>
                  <a:cubicBezTo>
                    <a:pt x="93" y="88"/>
                    <a:pt x="93" y="88"/>
                    <a:pt x="94" y="88"/>
                  </a:cubicBezTo>
                  <a:cubicBezTo>
                    <a:pt x="94" y="88"/>
                    <a:pt x="94" y="88"/>
                    <a:pt x="94" y="88"/>
                  </a:cubicBezTo>
                  <a:cubicBezTo>
                    <a:pt x="94" y="88"/>
                    <a:pt x="94" y="88"/>
                    <a:pt x="95" y="88"/>
                  </a:cubicBezTo>
                  <a:cubicBezTo>
                    <a:pt x="95" y="88"/>
                    <a:pt x="95" y="88"/>
                    <a:pt x="95" y="88"/>
                  </a:cubicBezTo>
                  <a:cubicBezTo>
                    <a:pt x="95" y="88"/>
                    <a:pt x="95" y="87"/>
                    <a:pt x="95" y="87"/>
                  </a:cubicBezTo>
                  <a:cubicBezTo>
                    <a:pt x="95" y="87"/>
                    <a:pt x="95" y="87"/>
                    <a:pt x="95" y="87"/>
                  </a:cubicBezTo>
                  <a:cubicBezTo>
                    <a:pt x="96" y="87"/>
                    <a:pt x="96" y="87"/>
                    <a:pt x="96" y="87"/>
                  </a:cubicBezTo>
                  <a:cubicBezTo>
                    <a:pt x="135" y="57"/>
                    <a:pt x="135" y="57"/>
                    <a:pt x="135" y="57"/>
                  </a:cubicBezTo>
                  <a:cubicBezTo>
                    <a:pt x="135" y="57"/>
                    <a:pt x="136" y="23"/>
                    <a:pt x="136" y="2"/>
                  </a:cubicBezTo>
                  <a:cubicBezTo>
                    <a:pt x="136" y="2"/>
                    <a:pt x="136" y="2"/>
                    <a:pt x="136" y="2"/>
                  </a:cubicBezTo>
                  <a:close/>
                  <a:moveTo>
                    <a:pt x="43" y="63"/>
                  </a:moveTo>
                  <a:cubicBezTo>
                    <a:pt x="40" y="63"/>
                    <a:pt x="38" y="60"/>
                    <a:pt x="38" y="57"/>
                  </a:cubicBezTo>
                  <a:cubicBezTo>
                    <a:pt x="38" y="54"/>
                    <a:pt x="40" y="52"/>
                    <a:pt x="43" y="52"/>
                  </a:cubicBezTo>
                  <a:cubicBezTo>
                    <a:pt x="46" y="52"/>
                    <a:pt x="48" y="54"/>
                    <a:pt x="48" y="57"/>
                  </a:cubicBezTo>
                  <a:cubicBezTo>
                    <a:pt x="48" y="60"/>
                    <a:pt x="46" y="63"/>
                    <a:pt x="4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607"/>
            <p:cNvSpPr>
              <a:spLocks/>
            </p:cNvSpPr>
            <p:nvPr/>
          </p:nvSpPr>
          <p:spPr bwMode="auto">
            <a:xfrm>
              <a:off x="5387975" y="4660900"/>
              <a:ext cx="131762" cy="44450"/>
            </a:xfrm>
            <a:custGeom>
              <a:avLst/>
              <a:gdLst>
                <a:gd name="T0" fmla="*/ 1 w 136"/>
                <a:gd name="T1" fmla="*/ 39 h 46"/>
                <a:gd name="T2" fmla="*/ 2 w 136"/>
                <a:gd name="T3" fmla="*/ 39 h 46"/>
                <a:gd name="T4" fmla="*/ 3 w 136"/>
                <a:gd name="T5" fmla="*/ 39 h 46"/>
                <a:gd name="T6" fmla="*/ 4 w 136"/>
                <a:gd name="T7" fmla="*/ 39 h 46"/>
                <a:gd name="T8" fmla="*/ 5 w 136"/>
                <a:gd name="T9" fmla="*/ 39 h 46"/>
                <a:gd name="T10" fmla="*/ 5 w 136"/>
                <a:gd name="T11" fmla="*/ 40 h 46"/>
                <a:gd name="T12" fmla="*/ 6 w 136"/>
                <a:gd name="T13" fmla="*/ 40 h 46"/>
                <a:gd name="T14" fmla="*/ 7 w 136"/>
                <a:gd name="T15" fmla="*/ 40 h 46"/>
                <a:gd name="T16" fmla="*/ 77 w 136"/>
                <a:gd name="T17" fmla="*/ 45 h 46"/>
                <a:gd name="T18" fmla="*/ 78 w 136"/>
                <a:gd name="T19" fmla="*/ 45 h 46"/>
                <a:gd name="T20" fmla="*/ 80 w 136"/>
                <a:gd name="T21" fmla="*/ 45 h 46"/>
                <a:gd name="T22" fmla="*/ 81 w 136"/>
                <a:gd name="T23" fmla="*/ 46 h 46"/>
                <a:gd name="T24" fmla="*/ 82 w 136"/>
                <a:gd name="T25" fmla="*/ 46 h 46"/>
                <a:gd name="T26" fmla="*/ 84 w 136"/>
                <a:gd name="T27" fmla="*/ 45 h 46"/>
                <a:gd name="T28" fmla="*/ 87 w 136"/>
                <a:gd name="T29" fmla="*/ 45 h 46"/>
                <a:gd name="T30" fmla="*/ 89 w 136"/>
                <a:gd name="T31" fmla="*/ 45 h 46"/>
                <a:gd name="T32" fmla="*/ 90 w 136"/>
                <a:gd name="T33" fmla="*/ 45 h 46"/>
                <a:gd name="T34" fmla="*/ 91 w 136"/>
                <a:gd name="T35" fmla="*/ 45 h 46"/>
                <a:gd name="T36" fmla="*/ 92 w 136"/>
                <a:gd name="T37" fmla="*/ 45 h 46"/>
                <a:gd name="T38" fmla="*/ 93 w 136"/>
                <a:gd name="T39" fmla="*/ 45 h 46"/>
                <a:gd name="T40" fmla="*/ 94 w 136"/>
                <a:gd name="T41" fmla="*/ 44 h 46"/>
                <a:gd name="T42" fmla="*/ 95 w 136"/>
                <a:gd name="T43" fmla="*/ 44 h 46"/>
                <a:gd name="T44" fmla="*/ 95 w 136"/>
                <a:gd name="T45" fmla="*/ 44 h 46"/>
                <a:gd name="T46" fmla="*/ 135 w 136"/>
                <a:gd name="T47" fmla="*/ 21 h 46"/>
                <a:gd name="T48" fmla="*/ 135 w 136"/>
                <a:gd name="T49" fmla="*/ 21 h 46"/>
                <a:gd name="T50" fmla="*/ 135 w 136"/>
                <a:gd name="T51" fmla="*/ 21 h 46"/>
                <a:gd name="T52" fmla="*/ 136 w 136"/>
                <a:gd name="T53" fmla="*/ 20 h 46"/>
                <a:gd name="T54" fmla="*/ 136 w 136"/>
                <a:gd name="T55" fmla="*/ 3 h 46"/>
                <a:gd name="T56" fmla="*/ 136 w 136"/>
                <a:gd name="T57" fmla="*/ 3 h 46"/>
                <a:gd name="T58" fmla="*/ 96 w 136"/>
                <a:gd name="T59" fmla="*/ 19 h 46"/>
                <a:gd name="T60" fmla="*/ 95 w 136"/>
                <a:gd name="T61" fmla="*/ 19 h 46"/>
                <a:gd name="T62" fmla="*/ 95 w 136"/>
                <a:gd name="T63" fmla="*/ 19 h 46"/>
                <a:gd name="T64" fmla="*/ 94 w 136"/>
                <a:gd name="T65" fmla="*/ 20 h 46"/>
                <a:gd name="T66" fmla="*/ 93 w 136"/>
                <a:gd name="T67" fmla="*/ 20 h 46"/>
                <a:gd name="T68" fmla="*/ 92 w 136"/>
                <a:gd name="T69" fmla="*/ 20 h 46"/>
                <a:gd name="T70" fmla="*/ 91 w 136"/>
                <a:gd name="T71" fmla="*/ 20 h 46"/>
                <a:gd name="T72" fmla="*/ 89 w 136"/>
                <a:gd name="T73" fmla="*/ 20 h 46"/>
                <a:gd name="T74" fmla="*/ 87 w 136"/>
                <a:gd name="T75" fmla="*/ 21 h 46"/>
                <a:gd name="T76" fmla="*/ 85 w 136"/>
                <a:gd name="T77" fmla="*/ 21 h 46"/>
                <a:gd name="T78" fmla="*/ 84 w 136"/>
                <a:gd name="T79" fmla="*/ 21 h 46"/>
                <a:gd name="T80" fmla="*/ 82 w 136"/>
                <a:gd name="T81" fmla="*/ 21 h 46"/>
                <a:gd name="T82" fmla="*/ 81 w 136"/>
                <a:gd name="T83" fmla="*/ 21 h 46"/>
                <a:gd name="T84" fmla="*/ 79 w 136"/>
                <a:gd name="T85" fmla="*/ 21 h 46"/>
                <a:gd name="T86" fmla="*/ 78 w 136"/>
                <a:gd name="T87" fmla="*/ 21 h 46"/>
                <a:gd name="T88" fmla="*/ 8 w 136"/>
                <a:gd name="T89" fmla="*/ 15 h 46"/>
                <a:gd name="T90" fmla="*/ 7 w 136"/>
                <a:gd name="T91" fmla="*/ 15 h 46"/>
                <a:gd name="T92" fmla="*/ 6 w 136"/>
                <a:gd name="T93" fmla="*/ 15 h 46"/>
                <a:gd name="T94" fmla="*/ 5 w 136"/>
                <a:gd name="T95" fmla="*/ 15 h 46"/>
                <a:gd name="T96" fmla="*/ 0 w 136"/>
                <a:gd name="T97" fmla="*/ 17 h 46"/>
                <a:gd name="T98" fmla="*/ 1 w 136"/>
                <a:gd name="T9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46">
                  <a:moveTo>
                    <a:pt x="1" y="39"/>
                  </a:moveTo>
                  <a:cubicBezTo>
                    <a:pt x="1" y="39"/>
                    <a:pt x="1" y="39"/>
                    <a:pt x="1" y="39"/>
                  </a:cubicBezTo>
                  <a:cubicBezTo>
                    <a:pt x="1" y="39"/>
                    <a:pt x="2" y="39"/>
                    <a:pt x="2" y="39"/>
                  </a:cubicBezTo>
                  <a:cubicBezTo>
                    <a:pt x="2" y="39"/>
                    <a:pt x="2" y="39"/>
                    <a:pt x="2" y="39"/>
                  </a:cubicBezTo>
                  <a:cubicBezTo>
                    <a:pt x="2" y="39"/>
                    <a:pt x="2" y="39"/>
                    <a:pt x="2" y="39"/>
                  </a:cubicBezTo>
                  <a:cubicBezTo>
                    <a:pt x="3" y="39"/>
                    <a:pt x="3" y="39"/>
                    <a:pt x="3" y="39"/>
                  </a:cubicBezTo>
                  <a:cubicBezTo>
                    <a:pt x="3" y="39"/>
                    <a:pt x="3" y="39"/>
                    <a:pt x="3" y="39"/>
                  </a:cubicBezTo>
                  <a:cubicBezTo>
                    <a:pt x="4" y="39"/>
                    <a:pt x="4" y="39"/>
                    <a:pt x="4" y="39"/>
                  </a:cubicBezTo>
                  <a:cubicBezTo>
                    <a:pt x="4" y="39"/>
                    <a:pt x="4" y="39"/>
                    <a:pt x="4" y="39"/>
                  </a:cubicBezTo>
                  <a:cubicBezTo>
                    <a:pt x="4" y="39"/>
                    <a:pt x="4" y="39"/>
                    <a:pt x="5" y="39"/>
                  </a:cubicBezTo>
                  <a:cubicBezTo>
                    <a:pt x="5" y="39"/>
                    <a:pt x="5" y="40"/>
                    <a:pt x="5" y="40"/>
                  </a:cubicBezTo>
                  <a:cubicBezTo>
                    <a:pt x="5" y="40"/>
                    <a:pt x="5" y="40"/>
                    <a:pt x="5" y="40"/>
                  </a:cubicBezTo>
                  <a:cubicBezTo>
                    <a:pt x="6" y="40"/>
                    <a:pt x="6" y="40"/>
                    <a:pt x="6" y="40"/>
                  </a:cubicBezTo>
                  <a:cubicBezTo>
                    <a:pt x="6" y="40"/>
                    <a:pt x="6" y="40"/>
                    <a:pt x="6" y="40"/>
                  </a:cubicBezTo>
                  <a:cubicBezTo>
                    <a:pt x="7" y="40"/>
                    <a:pt x="7" y="40"/>
                    <a:pt x="7" y="40"/>
                  </a:cubicBezTo>
                  <a:cubicBezTo>
                    <a:pt x="7" y="40"/>
                    <a:pt x="7" y="40"/>
                    <a:pt x="7" y="40"/>
                  </a:cubicBezTo>
                  <a:cubicBezTo>
                    <a:pt x="8" y="40"/>
                    <a:pt x="8" y="40"/>
                    <a:pt x="8" y="40"/>
                  </a:cubicBezTo>
                  <a:cubicBezTo>
                    <a:pt x="77" y="45"/>
                    <a:pt x="77" y="45"/>
                    <a:pt x="77" y="45"/>
                  </a:cubicBezTo>
                  <a:cubicBezTo>
                    <a:pt x="77" y="45"/>
                    <a:pt x="77" y="45"/>
                    <a:pt x="78" y="45"/>
                  </a:cubicBezTo>
                  <a:cubicBezTo>
                    <a:pt x="78" y="45"/>
                    <a:pt x="78" y="45"/>
                    <a:pt x="78" y="45"/>
                  </a:cubicBezTo>
                  <a:cubicBezTo>
                    <a:pt x="79" y="45"/>
                    <a:pt x="79" y="45"/>
                    <a:pt x="79" y="45"/>
                  </a:cubicBezTo>
                  <a:cubicBezTo>
                    <a:pt x="79" y="45"/>
                    <a:pt x="80" y="45"/>
                    <a:pt x="80" y="45"/>
                  </a:cubicBezTo>
                  <a:cubicBezTo>
                    <a:pt x="80" y="45"/>
                    <a:pt x="80" y="45"/>
                    <a:pt x="81" y="46"/>
                  </a:cubicBezTo>
                  <a:cubicBezTo>
                    <a:pt x="81" y="46"/>
                    <a:pt x="81" y="46"/>
                    <a:pt x="81" y="46"/>
                  </a:cubicBezTo>
                  <a:cubicBezTo>
                    <a:pt x="81" y="46"/>
                    <a:pt x="82" y="46"/>
                    <a:pt x="82" y="46"/>
                  </a:cubicBezTo>
                  <a:cubicBezTo>
                    <a:pt x="82" y="46"/>
                    <a:pt x="82" y="46"/>
                    <a:pt x="82" y="46"/>
                  </a:cubicBezTo>
                  <a:cubicBezTo>
                    <a:pt x="83" y="46"/>
                    <a:pt x="83" y="46"/>
                    <a:pt x="84" y="45"/>
                  </a:cubicBezTo>
                  <a:cubicBezTo>
                    <a:pt x="84" y="45"/>
                    <a:pt x="84" y="45"/>
                    <a:pt x="84" y="45"/>
                  </a:cubicBezTo>
                  <a:cubicBezTo>
                    <a:pt x="84" y="45"/>
                    <a:pt x="85" y="45"/>
                    <a:pt x="85" y="45"/>
                  </a:cubicBezTo>
                  <a:cubicBezTo>
                    <a:pt x="86" y="45"/>
                    <a:pt x="86" y="45"/>
                    <a:pt x="87" y="45"/>
                  </a:cubicBezTo>
                  <a:cubicBezTo>
                    <a:pt x="87" y="45"/>
                    <a:pt x="87" y="45"/>
                    <a:pt x="87" y="45"/>
                  </a:cubicBezTo>
                  <a:cubicBezTo>
                    <a:pt x="88" y="45"/>
                    <a:pt x="88" y="45"/>
                    <a:pt x="89" y="45"/>
                  </a:cubicBezTo>
                  <a:cubicBezTo>
                    <a:pt x="89" y="45"/>
                    <a:pt x="89" y="45"/>
                    <a:pt x="89" y="45"/>
                  </a:cubicBezTo>
                  <a:cubicBezTo>
                    <a:pt x="90" y="45"/>
                    <a:pt x="90" y="45"/>
                    <a:pt x="90" y="45"/>
                  </a:cubicBezTo>
                  <a:cubicBezTo>
                    <a:pt x="90" y="45"/>
                    <a:pt x="90" y="45"/>
                    <a:pt x="91" y="45"/>
                  </a:cubicBezTo>
                  <a:cubicBezTo>
                    <a:pt x="91" y="45"/>
                    <a:pt x="91" y="45"/>
                    <a:pt x="91" y="45"/>
                  </a:cubicBezTo>
                  <a:cubicBezTo>
                    <a:pt x="91" y="45"/>
                    <a:pt x="92" y="45"/>
                    <a:pt x="92" y="45"/>
                  </a:cubicBezTo>
                  <a:cubicBezTo>
                    <a:pt x="92" y="45"/>
                    <a:pt x="92" y="45"/>
                    <a:pt x="92" y="45"/>
                  </a:cubicBezTo>
                  <a:cubicBezTo>
                    <a:pt x="92" y="45"/>
                    <a:pt x="93" y="45"/>
                    <a:pt x="93" y="45"/>
                  </a:cubicBezTo>
                  <a:cubicBezTo>
                    <a:pt x="93" y="45"/>
                    <a:pt x="93" y="45"/>
                    <a:pt x="93" y="45"/>
                  </a:cubicBezTo>
                  <a:cubicBezTo>
                    <a:pt x="93" y="45"/>
                    <a:pt x="93" y="44"/>
                    <a:pt x="94" y="44"/>
                  </a:cubicBezTo>
                  <a:cubicBezTo>
                    <a:pt x="94" y="44"/>
                    <a:pt x="94" y="44"/>
                    <a:pt x="94" y="44"/>
                  </a:cubicBezTo>
                  <a:cubicBezTo>
                    <a:pt x="94" y="44"/>
                    <a:pt x="94" y="44"/>
                    <a:pt x="95" y="44"/>
                  </a:cubicBezTo>
                  <a:cubicBezTo>
                    <a:pt x="95" y="44"/>
                    <a:pt x="95" y="44"/>
                    <a:pt x="95" y="44"/>
                  </a:cubicBezTo>
                  <a:cubicBezTo>
                    <a:pt x="95" y="44"/>
                    <a:pt x="95" y="44"/>
                    <a:pt x="95" y="44"/>
                  </a:cubicBezTo>
                  <a:cubicBezTo>
                    <a:pt x="95" y="44"/>
                    <a:pt x="95" y="44"/>
                    <a:pt x="95" y="44"/>
                  </a:cubicBezTo>
                  <a:cubicBezTo>
                    <a:pt x="96" y="44"/>
                    <a:pt x="96" y="44"/>
                    <a:pt x="96" y="44"/>
                  </a:cubicBezTo>
                  <a:cubicBezTo>
                    <a:pt x="135" y="21"/>
                    <a:pt x="135" y="21"/>
                    <a:pt x="135" y="21"/>
                  </a:cubicBezTo>
                  <a:cubicBezTo>
                    <a:pt x="135" y="21"/>
                    <a:pt x="135" y="21"/>
                    <a:pt x="135" y="21"/>
                  </a:cubicBezTo>
                  <a:cubicBezTo>
                    <a:pt x="135" y="21"/>
                    <a:pt x="135" y="21"/>
                    <a:pt x="135" y="21"/>
                  </a:cubicBezTo>
                  <a:cubicBezTo>
                    <a:pt x="135" y="21"/>
                    <a:pt x="135" y="21"/>
                    <a:pt x="135" y="21"/>
                  </a:cubicBezTo>
                  <a:cubicBezTo>
                    <a:pt x="135" y="21"/>
                    <a:pt x="135" y="21"/>
                    <a:pt x="135" y="21"/>
                  </a:cubicBezTo>
                  <a:cubicBezTo>
                    <a:pt x="136" y="21"/>
                    <a:pt x="136" y="21"/>
                    <a:pt x="136" y="20"/>
                  </a:cubicBezTo>
                  <a:cubicBezTo>
                    <a:pt x="136" y="20"/>
                    <a:pt x="136" y="20"/>
                    <a:pt x="136" y="20"/>
                  </a:cubicBezTo>
                  <a:cubicBezTo>
                    <a:pt x="136" y="20"/>
                    <a:pt x="136" y="20"/>
                    <a:pt x="136" y="20"/>
                  </a:cubicBezTo>
                  <a:cubicBezTo>
                    <a:pt x="136" y="3"/>
                    <a:pt x="136" y="3"/>
                    <a:pt x="136" y="3"/>
                  </a:cubicBezTo>
                  <a:cubicBezTo>
                    <a:pt x="136" y="3"/>
                    <a:pt x="136" y="3"/>
                    <a:pt x="136" y="3"/>
                  </a:cubicBezTo>
                  <a:cubicBezTo>
                    <a:pt x="136" y="3"/>
                    <a:pt x="136" y="3"/>
                    <a:pt x="136" y="3"/>
                  </a:cubicBezTo>
                  <a:cubicBezTo>
                    <a:pt x="136" y="2"/>
                    <a:pt x="134" y="1"/>
                    <a:pt x="129" y="0"/>
                  </a:cubicBezTo>
                  <a:cubicBezTo>
                    <a:pt x="96" y="19"/>
                    <a:pt x="96" y="19"/>
                    <a:pt x="96" y="19"/>
                  </a:cubicBezTo>
                  <a:cubicBezTo>
                    <a:pt x="96" y="19"/>
                    <a:pt x="96" y="19"/>
                    <a:pt x="95" y="19"/>
                  </a:cubicBezTo>
                  <a:cubicBezTo>
                    <a:pt x="95" y="19"/>
                    <a:pt x="95" y="19"/>
                    <a:pt x="95" y="19"/>
                  </a:cubicBezTo>
                  <a:cubicBezTo>
                    <a:pt x="95" y="19"/>
                    <a:pt x="95" y="19"/>
                    <a:pt x="95" y="19"/>
                  </a:cubicBezTo>
                  <a:cubicBezTo>
                    <a:pt x="95" y="19"/>
                    <a:pt x="95" y="19"/>
                    <a:pt x="95" y="19"/>
                  </a:cubicBezTo>
                  <a:cubicBezTo>
                    <a:pt x="94" y="19"/>
                    <a:pt x="94" y="20"/>
                    <a:pt x="94" y="20"/>
                  </a:cubicBezTo>
                  <a:cubicBezTo>
                    <a:pt x="94" y="20"/>
                    <a:pt x="94" y="20"/>
                    <a:pt x="94" y="20"/>
                  </a:cubicBezTo>
                  <a:cubicBezTo>
                    <a:pt x="93" y="20"/>
                    <a:pt x="93" y="20"/>
                    <a:pt x="93" y="20"/>
                  </a:cubicBezTo>
                  <a:cubicBezTo>
                    <a:pt x="93" y="20"/>
                    <a:pt x="93" y="20"/>
                    <a:pt x="93" y="20"/>
                  </a:cubicBezTo>
                  <a:cubicBezTo>
                    <a:pt x="93" y="20"/>
                    <a:pt x="92" y="20"/>
                    <a:pt x="92" y="20"/>
                  </a:cubicBezTo>
                  <a:cubicBezTo>
                    <a:pt x="92" y="20"/>
                    <a:pt x="92" y="20"/>
                    <a:pt x="92" y="20"/>
                  </a:cubicBezTo>
                  <a:cubicBezTo>
                    <a:pt x="92" y="20"/>
                    <a:pt x="92" y="20"/>
                    <a:pt x="91" y="20"/>
                  </a:cubicBezTo>
                  <a:cubicBezTo>
                    <a:pt x="91" y="20"/>
                    <a:pt x="91" y="20"/>
                    <a:pt x="91" y="20"/>
                  </a:cubicBezTo>
                  <a:cubicBezTo>
                    <a:pt x="90" y="20"/>
                    <a:pt x="90" y="20"/>
                    <a:pt x="90" y="20"/>
                  </a:cubicBezTo>
                  <a:cubicBezTo>
                    <a:pt x="90" y="20"/>
                    <a:pt x="90" y="20"/>
                    <a:pt x="89" y="20"/>
                  </a:cubicBezTo>
                  <a:cubicBezTo>
                    <a:pt x="89" y="20"/>
                    <a:pt x="89" y="20"/>
                    <a:pt x="89" y="20"/>
                  </a:cubicBezTo>
                  <a:cubicBezTo>
                    <a:pt x="88" y="21"/>
                    <a:pt x="88" y="21"/>
                    <a:pt x="87" y="21"/>
                  </a:cubicBezTo>
                  <a:cubicBezTo>
                    <a:pt x="87" y="21"/>
                    <a:pt x="87" y="21"/>
                    <a:pt x="87" y="21"/>
                  </a:cubicBezTo>
                  <a:cubicBezTo>
                    <a:pt x="86" y="21"/>
                    <a:pt x="86" y="21"/>
                    <a:pt x="85" y="21"/>
                  </a:cubicBezTo>
                  <a:cubicBezTo>
                    <a:pt x="85" y="21"/>
                    <a:pt x="84" y="21"/>
                    <a:pt x="84" y="21"/>
                  </a:cubicBezTo>
                  <a:cubicBezTo>
                    <a:pt x="84" y="21"/>
                    <a:pt x="84" y="21"/>
                    <a:pt x="84" y="21"/>
                  </a:cubicBezTo>
                  <a:cubicBezTo>
                    <a:pt x="83" y="21"/>
                    <a:pt x="83" y="21"/>
                    <a:pt x="82" y="21"/>
                  </a:cubicBezTo>
                  <a:cubicBezTo>
                    <a:pt x="82" y="21"/>
                    <a:pt x="82" y="21"/>
                    <a:pt x="82" y="21"/>
                  </a:cubicBezTo>
                  <a:cubicBezTo>
                    <a:pt x="82" y="21"/>
                    <a:pt x="81" y="21"/>
                    <a:pt x="81" y="21"/>
                  </a:cubicBezTo>
                  <a:cubicBezTo>
                    <a:pt x="81" y="21"/>
                    <a:pt x="81" y="21"/>
                    <a:pt x="81" y="21"/>
                  </a:cubicBezTo>
                  <a:cubicBezTo>
                    <a:pt x="80" y="21"/>
                    <a:pt x="80" y="21"/>
                    <a:pt x="80" y="21"/>
                  </a:cubicBezTo>
                  <a:cubicBezTo>
                    <a:pt x="79" y="21"/>
                    <a:pt x="79" y="21"/>
                    <a:pt x="79" y="21"/>
                  </a:cubicBezTo>
                  <a:cubicBezTo>
                    <a:pt x="79" y="21"/>
                    <a:pt x="79" y="21"/>
                    <a:pt x="78" y="21"/>
                  </a:cubicBezTo>
                  <a:cubicBezTo>
                    <a:pt x="78" y="21"/>
                    <a:pt x="78" y="21"/>
                    <a:pt x="78" y="21"/>
                  </a:cubicBezTo>
                  <a:cubicBezTo>
                    <a:pt x="78" y="21"/>
                    <a:pt x="77" y="21"/>
                    <a:pt x="77" y="21"/>
                  </a:cubicBezTo>
                  <a:cubicBezTo>
                    <a:pt x="8" y="15"/>
                    <a:pt x="8" y="15"/>
                    <a:pt x="8" y="15"/>
                  </a:cubicBezTo>
                  <a:cubicBezTo>
                    <a:pt x="8" y="15"/>
                    <a:pt x="8" y="15"/>
                    <a:pt x="7" y="15"/>
                  </a:cubicBezTo>
                  <a:cubicBezTo>
                    <a:pt x="7" y="15"/>
                    <a:pt x="7" y="15"/>
                    <a:pt x="7" y="15"/>
                  </a:cubicBezTo>
                  <a:cubicBezTo>
                    <a:pt x="7" y="15"/>
                    <a:pt x="7" y="15"/>
                    <a:pt x="6" y="15"/>
                  </a:cubicBezTo>
                  <a:cubicBezTo>
                    <a:pt x="6" y="15"/>
                    <a:pt x="6" y="15"/>
                    <a:pt x="6" y="15"/>
                  </a:cubicBezTo>
                  <a:cubicBezTo>
                    <a:pt x="6" y="15"/>
                    <a:pt x="6" y="15"/>
                    <a:pt x="5" y="15"/>
                  </a:cubicBezTo>
                  <a:cubicBezTo>
                    <a:pt x="5" y="15"/>
                    <a:pt x="5" y="15"/>
                    <a:pt x="5" y="15"/>
                  </a:cubicBezTo>
                  <a:cubicBezTo>
                    <a:pt x="5" y="15"/>
                    <a:pt x="5" y="15"/>
                    <a:pt x="5" y="15"/>
                  </a:cubicBezTo>
                  <a:cubicBezTo>
                    <a:pt x="0" y="17"/>
                    <a:pt x="0" y="17"/>
                    <a:pt x="0" y="17"/>
                  </a:cubicBezTo>
                  <a:cubicBezTo>
                    <a:pt x="0" y="38"/>
                    <a:pt x="0" y="38"/>
                    <a:pt x="0" y="38"/>
                  </a:cubicBezTo>
                  <a:cubicBezTo>
                    <a:pt x="0" y="38"/>
                    <a:pt x="1" y="38"/>
                    <a:pt x="1" y="39"/>
                  </a:cubicBezTo>
                  <a:cubicBezTo>
                    <a:pt x="1" y="39"/>
                    <a:pt x="1" y="39"/>
                    <a:pt x="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608"/>
            <p:cNvSpPr>
              <a:spLocks noEditPoints="1"/>
            </p:cNvSpPr>
            <p:nvPr/>
          </p:nvSpPr>
          <p:spPr bwMode="auto">
            <a:xfrm>
              <a:off x="4740275" y="4645025"/>
              <a:ext cx="171450" cy="109538"/>
            </a:xfrm>
            <a:custGeom>
              <a:avLst/>
              <a:gdLst>
                <a:gd name="T0" fmla="*/ 168 w 177"/>
                <a:gd name="T1" fmla="*/ 0 h 114"/>
                <a:gd name="T2" fmla="*/ 9 w 177"/>
                <a:gd name="T3" fmla="*/ 0 h 114"/>
                <a:gd name="T4" fmla="*/ 0 w 177"/>
                <a:gd name="T5" fmla="*/ 9 h 114"/>
                <a:gd name="T6" fmla="*/ 0 w 177"/>
                <a:gd name="T7" fmla="*/ 106 h 114"/>
                <a:gd name="T8" fmla="*/ 9 w 177"/>
                <a:gd name="T9" fmla="*/ 114 h 114"/>
                <a:gd name="T10" fmla="*/ 168 w 177"/>
                <a:gd name="T11" fmla="*/ 114 h 114"/>
                <a:gd name="T12" fmla="*/ 177 w 177"/>
                <a:gd name="T13" fmla="*/ 106 h 114"/>
                <a:gd name="T14" fmla="*/ 177 w 177"/>
                <a:gd name="T15" fmla="*/ 9 h 114"/>
                <a:gd name="T16" fmla="*/ 168 w 177"/>
                <a:gd name="T17" fmla="*/ 0 h 114"/>
                <a:gd name="T18" fmla="*/ 168 w 177"/>
                <a:gd name="T19" fmla="*/ 106 h 114"/>
                <a:gd name="T20" fmla="*/ 168 w 177"/>
                <a:gd name="T21" fmla="*/ 106 h 114"/>
                <a:gd name="T22" fmla="*/ 9 w 177"/>
                <a:gd name="T23" fmla="*/ 106 h 114"/>
                <a:gd name="T24" fmla="*/ 9 w 177"/>
                <a:gd name="T25" fmla="*/ 106 h 114"/>
                <a:gd name="T26" fmla="*/ 9 w 177"/>
                <a:gd name="T27" fmla="*/ 9 h 114"/>
                <a:gd name="T28" fmla="*/ 9 w 177"/>
                <a:gd name="T29" fmla="*/ 9 h 114"/>
                <a:gd name="T30" fmla="*/ 168 w 177"/>
                <a:gd name="T31" fmla="*/ 9 h 114"/>
                <a:gd name="T32" fmla="*/ 168 w 177"/>
                <a:gd name="T33" fmla="*/ 9 h 114"/>
                <a:gd name="T34" fmla="*/ 168 w 177"/>
                <a:gd name="T35" fmla="*/ 106 h 114"/>
                <a:gd name="T36" fmla="*/ 168 w 177"/>
                <a:gd name="T37" fmla="*/ 10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14">
                  <a:moveTo>
                    <a:pt x="168" y="0"/>
                  </a:moveTo>
                  <a:cubicBezTo>
                    <a:pt x="9" y="0"/>
                    <a:pt x="9" y="0"/>
                    <a:pt x="9" y="0"/>
                  </a:cubicBezTo>
                  <a:cubicBezTo>
                    <a:pt x="4" y="0"/>
                    <a:pt x="0" y="4"/>
                    <a:pt x="0" y="9"/>
                  </a:cubicBezTo>
                  <a:cubicBezTo>
                    <a:pt x="0" y="106"/>
                    <a:pt x="0" y="106"/>
                    <a:pt x="0" y="106"/>
                  </a:cubicBezTo>
                  <a:cubicBezTo>
                    <a:pt x="0" y="111"/>
                    <a:pt x="4" y="114"/>
                    <a:pt x="9" y="114"/>
                  </a:cubicBezTo>
                  <a:cubicBezTo>
                    <a:pt x="168" y="114"/>
                    <a:pt x="168" y="114"/>
                    <a:pt x="168" y="114"/>
                  </a:cubicBezTo>
                  <a:cubicBezTo>
                    <a:pt x="173" y="114"/>
                    <a:pt x="177" y="111"/>
                    <a:pt x="177" y="106"/>
                  </a:cubicBezTo>
                  <a:cubicBezTo>
                    <a:pt x="177" y="9"/>
                    <a:pt x="177" y="9"/>
                    <a:pt x="177" y="9"/>
                  </a:cubicBezTo>
                  <a:cubicBezTo>
                    <a:pt x="177" y="4"/>
                    <a:pt x="173" y="0"/>
                    <a:pt x="168" y="0"/>
                  </a:cubicBezTo>
                  <a:close/>
                  <a:moveTo>
                    <a:pt x="168" y="106"/>
                  </a:moveTo>
                  <a:cubicBezTo>
                    <a:pt x="168" y="106"/>
                    <a:pt x="168" y="106"/>
                    <a:pt x="168" y="106"/>
                  </a:cubicBezTo>
                  <a:cubicBezTo>
                    <a:pt x="9" y="106"/>
                    <a:pt x="9" y="106"/>
                    <a:pt x="9" y="106"/>
                  </a:cubicBezTo>
                  <a:cubicBezTo>
                    <a:pt x="9" y="106"/>
                    <a:pt x="9" y="106"/>
                    <a:pt x="9" y="106"/>
                  </a:cubicBezTo>
                  <a:cubicBezTo>
                    <a:pt x="9" y="9"/>
                    <a:pt x="9" y="9"/>
                    <a:pt x="9" y="9"/>
                  </a:cubicBezTo>
                  <a:cubicBezTo>
                    <a:pt x="9" y="9"/>
                    <a:pt x="9" y="9"/>
                    <a:pt x="9" y="9"/>
                  </a:cubicBezTo>
                  <a:cubicBezTo>
                    <a:pt x="168" y="9"/>
                    <a:pt x="168" y="9"/>
                    <a:pt x="168" y="9"/>
                  </a:cubicBezTo>
                  <a:cubicBezTo>
                    <a:pt x="168" y="9"/>
                    <a:pt x="168" y="9"/>
                    <a:pt x="168" y="9"/>
                  </a:cubicBezTo>
                  <a:cubicBezTo>
                    <a:pt x="168" y="106"/>
                    <a:pt x="168" y="106"/>
                    <a:pt x="168" y="106"/>
                  </a:cubicBezTo>
                  <a:cubicBezTo>
                    <a:pt x="168" y="106"/>
                    <a:pt x="168" y="106"/>
                    <a:pt x="168"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609"/>
            <p:cNvSpPr>
              <a:spLocks/>
            </p:cNvSpPr>
            <p:nvPr/>
          </p:nvSpPr>
          <p:spPr bwMode="auto">
            <a:xfrm>
              <a:off x="4740275" y="4622800"/>
              <a:ext cx="171450" cy="20638"/>
            </a:xfrm>
            <a:custGeom>
              <a:avLst/>
              <a:gdLst>
                <a:gd name="T0" fmla="*/ 168 w 177"/>
                <a:gd name="T1" fmla="*/ 0 h 21"/>
                <a:gd name="T2" fmla="*/ 9 w 177"/>
                <a:gd name="T3" fmla="*/ 0 h 21"/>
                <a:gd name="T4" fmla="*/ 0 w 177"/>
                <a:gd name="T5" fmla="*/ 9 h 21"/>
                <a:gd name="T6" fmla="*/ 0 w 177"/>
                <a:gd name="T7" fmla="*/ 20 h 21"/>
                <a:gd name="T8" fmla="*/ 6 w 177"/>
                <a:gd name="T9" fmla="*/ 18 h 21"/>
                <a:gd name="T10" fmla="*/ 170 w 177"/>
                <a:gd name="T11" fmla="*/ 18 h 21"/>
                <a:gd name="T12" fmla="*/ 177 w 177"/>
                <a:gd name="T13" fmla="*/ 21 h 21"/>
                <a:gd name="T14" fmla="*/ 177 w 177"/>
                <a:gd name="T15" fmla="*/ 9 h 21"/>
                <a:gd name="T16" fmla="*/ 168 w 177"/>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1">
                  <a:moveTo>
                    <a:pt x="168" y="0"/>
                  </a:moveTo>
                  <a:cubicBezTo>
                    <a:pt x="9" y="0"/>
                    <a:pt x="9" y="0"/>
                    <a:pt x="9" y="0"/>
                  </a:cubicBezTo>
                  <a:cubicBezTo>
                    <a:pt x="4" y="0"/>
                    <a:pt x="0" y="4"/>
                    <a:pt x="0" y="9"/>
                  </a:cubicBezTo>
                  <a:cubicBezTo>
                    <a:pt x="0" y="20"/>
                    <a:pt x="0" y="20"/>
                    <a:pt x="0" y="20"/>
                  </a:cubicBezTo>
                  <a:cubicBezTo>
                    <a:pt x="2" y="19"/>
                    <a:pt x="4" y="18"/>
                    <a:pt x="6" y="18"/>
                  </a:cubicBezTo>
                  <a:cubicBezTo>
                    <a:pt x="170" y="18"/>
                    <a:pt x="170" y="18"/>
                    <a:pt x="170" y="18"/>
                  </a:cubicBezTo>
                  <a:cubicBezTo>
                    <a:pt x="173" y="18"/>
                    <a:pt x="175" y="19"/>
                    <a:pt x="177" y="21"/>
                  </a:cubicBezTo>
                  <a:cubicBezTo>
                    <a:pt x="177" y="9"/>
                    <a:pt x="177" y="9"/>
                    <a:pt x="177" y="9"/>
                  </a:cubicBezTo>
                  <a:cubicBezTo>
                    <a:pt x="177" y="4"/>
                    <a:pt x="173" y="0"/>
                    <a:pt x="1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610"/>
            <p:cNvSpPr>
              <a:spLocks noEditPoints="1"/>
            </p:cNvSpPr>
            <p:nvPr/>
          </p:nvSpPr>
          <p:spPr bwMode="auto">
            <a:xfrm>
              <a:off x="4816475" y="4679950"/>
              <a:ext cx="52387" cy="52388"/>
            </a:xfrm>
            <a:custGeom>
              <a:avLst/>
              <a:gdLst>
                <a:gd name="T0" fmla="*/ 48 w 55"/>
                <a:gd name="T1" fmla="*/ 36 h 54"/>
                <a:gd name="T2" fmla="*/ 54 w 55"/>
                <a:gd name="T3" fmla="*/ 31 h 54"/>
                <a:gd name="T4" fmla="*/ 54 w 55"/>
                <a:gd name="T5" fmla="*/ 24 h 54"/>
                <a:gd name="T6" fmla="*/ 48 w 55"/>
                <a:gd name="T7" fmla="*/ 19 h 54"/>
                <a:gd name="T8" fmla="*/ 49 w 55"/>
                <a:gd name="T9" fmla="*/ 11 h 54"/>
                <a:gd name="T10" fmla="*/ 44 w 55"/>
                <a:gd name="T11" fmla="*/ 6 h 54"/>
                <a:gd name="T12" fmla="*/ 36 w 55"/>
                <a:gd name="T13" fmla="*/ 7 h 54"/>
                <a:gd name="T14" fmla="*/ 31 w 55"/>
                <a:gd name="T15" fmla="*/ 0 h 54"/>
                <a:gd name="T16" fmla="*/ 23 w 55"/>
                <a:gd name="T17" fmla="*/ 0 h 54"/>
                <a:gd name="T18" fmla="*/ 19 w 55"/>
                <a:gd name="T19" fmla="*/ 7 h 54"/>
                <a:gd name="T20" fmla="*/ 11 w 55"/>
                <a:gd name="T21" fmla="*/ 6 h 54"/>
                <a:gd name="T22" fmla="*/ 6 w 55"/>
                <a:gd name="T23" fmla="*/ 11 h 54"/>
                <a:gd name="T24" fmla="*/ 7 w 55"/>
                <a:gd name="T25" fmla="*/ 19 h 54"/>
                <a:gd name="T26" fmla="*/ 0 w 55"/>
                <a:gd name="T27" fmla="*/ 24 h 54"/>
                <a:gd name="T28" fmla="*/ 0 w 55"/>
                <a:gd name="T29" fmla="*/ 31 h 54"/>
                <a:gd name="T30" fmla="*/ 7 w 55"/>
                <a:gd name="T31" fmla="*/ 35 h 54"/>
                <a:gd name="T32" fmla="*/ 6 w 55"/>
                <a:gd name="T33" fmla="*/ 43 h 54"/>
                <a:gd name="T34" fmla="*/ 11 w 55"/>
                <a:gd name="T35" fmla="*/ 49 h 54"/>
                <a:gd name="T36" fmla="*/ 19 w 55"/>
                <a:gd name="T37" fmla="*/ 47 h 54"/>
                <a:gd name="T38" fmla="*/ 23 w 55"/>
                <a:gd name="T39" fmla="*/ 54 h 54"/>
                <a:gd name="T40" fmla="*/ 31 w 55"/>
                <a:gd name="T41" fmla="*/ 54 h 54"/>
                <a:gd name="T42" fmla="*/ 36 w 55"/>
                <a:gd name="T43" fmla="*/ 47 h 54"/>
                <a:gd name="T44" fmla="*/ 44 w 55"/>
                <a:gd name="T45" fmla="*/ 49 h 54"/>
                <a:gd name="T46" fmla="*/ 49 w 55"/>
                <a:gd name="T47" fmla="*/ 43 h 54"/>
                <a:gd name="T48" fmla="*/ 48 w 55"/>
                <a:gd name="T49" fmla="*/ 36 h 54"/>
                <a:gd name="T50" fmla="*/ 21 w 55"/>
                <a:gd name="T51" fmla="*/ 42 h 54"/>
                <a:gd name="T52" fmla="*/ 12 w 55"/>
                <a:gd name="T53" fmla="*/ 21 h 54"/>
                <a:gd name="T54" fmla="*/ 34 w 55"/>
                <a:gd name="T55" fmla="*/ 12 h 54"/>
                <a:gd name="T56" fmla="*/ 42 w 55"/>
                <a:gd name="T57" fmla="*/ 34 h 54"/>
                <a:gd name="T58" fmla="*/ 21 w 55"/>
                <a:gd name="T5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54">
                  <a:moveTo>
                    <a:pt x="48" y="36"/>
                  </a:moveTo>
                  <a:cubicBezTo>
                    <a:pt x="49" y="33"/>
                    <a:pt x="51" y="31"/>
                    <a:pt x="54" y="31"/>
                  </a:cubicBezTo>
                  <a:cubicBezTo>
                    <a:pt x="55" y="28"/>
                    <a:pt x="55" y="26"/>
                    <a:pt x="54" y="24"/>
                  </a:cubicBezTo>
                  <a:cubicBezTo>
                    <a:pt x="51" y="23"/>
                    <a:pt x="49" y="22"/>
                    <a:pt x="48" y="19"/>
                  </a:cubicBezTo>
                  <a:cubicBezTo>
                    <a:pt x="47" y="16"/>
                    <a:pt x="47" y="13"/>
                    <a:pt x="49" y="11"/>
                  </a:cubicBezTo>
                  <a:cubicBezTo>
                    <a:pt x="48" y="9"/>
                    <a:pt x="46" y="7"/>
                    <a:pt x="44" y="6"/>
                  </a:cubicBezTo>
                  <a:cubicBezTo>
                    <a:pt x="42" y="7"/>
                    <a:pt x="39" y="8"/>
                    <a:pt x="36" y="7"/>
                  </a:cubicBezTo>
                  <a:cubicBezTo>
                    <a:pt x="33" y="6"/>
                    <a:pt x="31" y="3"/>
                    <a:pt x="31" y="0"/>
                  </a:cubicBezTo>
                  <a:cubicBezTo>
                    <a:pt x="29" y="0"/>
                    <a:pt x="26" y="0"/>
                    <a:pt x="23" y="0"/>
                  </a:cubicBezTo>
                  <a:cubicBezTo>
                    <a:pt x="23" y="3"/>
                    <a:pt x="21" y="6"/>
                    <a:pt x="19" y="7"/>
                  </a:cubicBezTo>
                  <a:cubicBezTo>
                    <a:pt x="16" y="8"/>
                    <a:pt x="13" y="7"/>
                    <a:pt x="11" y="6"/>
                  </a:cubicBezTo>
                  <a:cubicBezTo>
                    <a:pt x="9" y="7"/>
                    <a:pt x="7" y="9"/>
                    <a:pt x="6" y="11"/>
                  </a:cubicBezTo>
                  <a:cubicBezTo>
                    <a:pt x="7" y="13"/>
                    <a:pt x="8" y="16"/>
                    <a:pt x="7" y="19"/>
                  </a:cubicBezTo>
                  <a:cubicBezTo>
                    <a:pt x="6" y="22"/>
                    <a:pt x="3" y="23"/>
                    <a:pt x="0" y="24"/>
                  </a:cubicBezTo>
                  <a:cubicBezTo>
                    <a:pt x="0" y="26"/>
                    <a:pt x="0" y="28"/>
                    <a:pt x="0" y="31"/>
                  </a:cubicBezTo>
                  <a:cubicBezTo>
                    <a:pt x="3" y="31"/>
                    <a:pt x="6" y="33"/>
                    <a:pt x="7" y="35"/>
                  </a:cubicBezTo>
                  <a:cubicBezTo>
                    <a:pt x="8" y="38"/>
                    <a:pt x="7" y="41"/>
                    <a:pt x="6" y="43"/>
                  </a:cubicBezTo>
                  <a:cubicBezTo>
                    <a:pt x="7" y="45"/>
                    <a:pt x="9" y="47"/>
                    <a:pt x="11" y="49"/>
                  </a:cubicBezTo>
                  <a:cubicBezTo>
                    <a:pt x="13" y="47"/>
                    <a:pt x="16" y="46"/>
                    <a:pt x="19" y="47"/>
                  </a:cubicBezTo>
                  <a:cubicBezTo>
                    <a:pt x="21" y="49"/>
                    <a:pt x="23" y="51"/>
                    <a:pt x="23" y="54"/>
                  </a:cubicBezTo>
                  <a:cubicBezTo>
                    <a:pt x="26" y="54"/>
                    <a:pt x="29" y="54"/>
                    <a:pt x="31" y="54"/>
                  </a:cubicBezTo>
                  <a:cubicBezTo>
                    <a:pt x="32" y="51"/>
                    <a:pt x="33" y="49"/>
                    <a:pt x="36" y="47"/>
                  </a:cubicBezTo>
                  <a:cubicBezTo>
                    <a:pt x="39" y="46"/>
                    <a:pt x="42" y="47"/>
                    <a:pt x="44" y="49"/>
                  </a:cubicBezTo>
                  <a:cubicBezTo>
                    <a:pt x="46" y="47"/>
                    <a:pt x="48" y="45"/>
                    <a:pt x="49" y="43"/>
                  </a:cubicBezTo>
                  <a:cubicBezTo>
                    <a:pt x="47" y="41"/>
                    <a:pt x="47" y="38"/>
                    <a:pt x="48" y="36"/>
                  </a:cubicBezTo>
                  <a:close/>
                  <a:moveTo>
                    <a:pt x="21" y="42"/>
                  </a:moveTo>
                  <a:cubicBezTo>
                    <a:pt x="13" y="39"/>
                    <a:pt x="9" y="29"/>
                    <a:pt x="12" y="21"/>
                  </a:cubicBezTo>
                  <a:cubicBezTo>
                    <a:pt x="16" y="12"/>
                    <a:pt x="25" y="8"/>
                    <a:pt x="34" y="12"/>
                  </a:cubicBezTo>
                  <a:cubicBezTo>
                    <a:pt x="42" y="16"/>
                    <a:pt x="46" y="25"/>
                    <a:pt x="42" y="34"/>
                  </a:cubicBezTo>
                  <a:cubicBezTo>
                    <a:pt x="39" y="42"/>
                    <a:pt x="29" y="46"/>
                    <a:pt x="2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611"/>
            <p:cNvSpPr>
              <a:spLocks noEditPoints="1"/>
            </p:cNvSpPr>
            <p:nvPr/>
          </p:nvSpPr>
          <p:spPr bwMode="auto">
            <a:xfrm>
              <a:off x="4830763" y="4692650"/>
              <a:ext cx="23812" cy="25400"/>
            </a:xfrm>
            <a:custGeom>
              <a:avLst/>
              <a:gdLst>
                <a:gd name="T0" fmla="*/ 17 w 25"/>
                <a:gd name="T1" fmla="*/ 3 h 26"/>
                <a:gd name="T2" fmla="*/ 2 w 25"/>
                <a:gd name="T3" fmla="*/ 9 h 26"/>
                <a:gd name="T4" fmla="*/ 8 w 25"/>
                <a:gd name="T5" fmla="*/ 23 h 26"/>
                <a:gd name="T6" fmla="*/ 23 w 25"/>
                <a:gd name="T7" fmla="*/ 18 h 26"/>
                <a:gd name="T8" fmla="*/ 17 w 25"/>
                <a:gd name="T9" fmla="*/ 3 h 26"/>
                <a:gd name="T10" fmla="*/ 10 w 25"/>
                <a:gd name="T11" fmla="*/ 18 h 26"/>
                <a:gd name="T12" fmla="*/ 7 w 25"/>
                <a:gd name="T13" fmla="*/ 11 h 26"/>
                <a:gd name="T14" fmla="*/ 15 w 25"/>
                <a:gd name="T15" fmla="*/ 8 h 26"/>
                <a:gd name="T16" fmla="*/ 18 w 25"/>
                <a:gd name="T17" fmla="*/ 15 h 26"/>
                <a:gd name="T18" fmla="*/ 10 w 25"/>
                <a:gd name="T1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6">
                  <a:moveTo>
                    <a:pt x="17" y="3"/>
                  </a:moveTo>
                  <a:cubicBezTo>
                    <a:pt x="11" y="0"/>
                    <a:pt x="4" y="3"/>
                    <a:pt x="2" y="9"/>
                  </a:cubicBezTo>
                  <a:cubicBezTo>
                    <a:pt x="0" y="14"/>
                    <a:pt x="2" y="21"/>
                    <a:pt x="8" y="23"/>
                  </a:cubicBezTo>
                  <a:cubicBezTo>
                    <a:pt x="14" y="26"/>
                    <a:pt x="20" y="23"/>
                    <a:pt x="23" y="18"/>
                  </a:cubicBezTo>
                  <a:cubicBezTo>
                    <a:pt x="25" y="12"/>
                    <a:pt x="22" y="5"/>
                    <a:pt x="17" y="3"/>
                  </a:cubicBezTo>
                  <a:close/>
                  <a:moveTo>
                    <a:pt x="10" y="18"/>
                  </a:moveTo>
                  <a:cubicBezTo>
                    <a:pt x="7" y="17"/>
                    <a:pt x="6" y="14"/>
                    <a:pt x="7" y="11"/>
                  </a:cubicBezTo>
                  <a:cubicBezTo>
                    <a:pt x="8" y="8"/>
                    <a:pt x="12" y="7"/>
                    <a:pt x="15" y="8"/>
                  </a:cubicBezTo>
                  <a:cubicBezTo>
                    <a:pt x="18" y="9"/>
                    <a:pt x="19" y="12"/>
                    <a:pt x="18" y="15"/>
                  </a:cubicBezTo>
                  <a:cubicBezTo>
                    <a:pt x="16" y="18"/>
                    <a:pt x="13" y="20"/>
                    <a:pt x="1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612"/>
            <p:cNvSpPr>
              <a:spLocks noEditPoints="1"/>
            </p:cNvSpPr>
            <p:nvPr/>
          </p:nvSpPr>
          <p:spPr bwMode="auto">
            <a:xfrm>
              <a:off x="4786313" y="4665663"/>
              <a:ext cx="33337" cy="34925"/>
            </a:xfrm>
            <a:custGeom>
              <a:avLst/>
              <a:gdLst>
                <a:gd name="T0" fmla="*/ 31 w 35"/>
                <a:gd name="T1" fmla="*/ 24 h 36"/>
                <a:gd name="T2" fmla="*/ 35 w 35"/>
                <a:gd name="T3" fmla="*/ 21 h 36"/>
                <a:gd name="T4" fmla="*/ 35 w 35"/>
                <a:gd name="T5" fmla="*/ 16 h 36"/>
                <a:gd name="T6" fmla="*/ 31 w 35"/>
                <a:gd name="T7" fmla="*/ 13 h 36"/>
                <a:gd name="T8" fmla="*/ 32 w 35"/>
                <a:gd name="T9" fmla="*/ 8 h 36"/>
                <a:gd name="T10" fmla="*/ 28 w 35"/>
                <a:gd name="T11" fmla="*/ 4 h 36"/>
                <a:gd name="T12" fmla="*/ 23 w 35"/>
                <a:gd name="T13" fmla="*/ 5 h 36"/>
                <a:gd name="T14" fmla="*/ 20 w 35"/>
                <a:gd name="T15" fmla="*/ 1 h 36"/>
                <a:gd name="T16" fmla="*/ 15 w 35"/>
                <a:gd name="T17" fmla="*/ 1 h 36"/>
                <a:gd name="T18" fmla="*/ 12 w 35"/>
                <a:gd name="T19" fmla="*/ 5 h 36"/>
                <a:gd name="T20" fmla="*/ 6 w 35"/>
                <a:gd name="T21" fmla="*/ 4 h 36"/>
                <a:gd name="T22" fmla="*/ 3 w 35"/>
                <a:gd name="T23" fmla="*/ 8 h 36"/>
                <a:gd name="T24" fmla="*/ 4 w 35"/>
                <a:gd name="T25" fmla="*/ 13 h 36"/>
                <a:gd name="T26" fmla="*/ 0 w 35"/>
                <a:gd name="T27" fmla="*/ 16 h 36"/>
                <a:gd name="T28" fmla="*/ 0 w 35"/>
                <a:gd name="T29" fmla="*/ 21 h 36"/>
                <a:gd name="T30" fmla="*/ 4 w 35"/>
                <a:gd name="T31" fmla="*/ 24 h 36"/>
                <a:gd name="T32" fmla="*/ 3 w 35"/>
                <a:gd name="T33" fmla="*/ 29 h 36"/>
                <a:gd name="T34" fmla="*/ 6 w 35"/>
                <a:gd name="T35" fmla="*/ 32 h 36"/>
                <a:gd name="T36" fmla="*/ 12 w 35"/>
                <a:gd name="T37" fmla="*/ 32 h 36"/>
                <a:gd name="T38" fmla="*/ 15 w 35"/>
                <a:gd name="T39" fmla="*/ 36 h 36"/>
                <a:gd name="T40" fmla="*/ 20 w 35"/>
                <a:gd name="T41" fmla="*/ 36 h 36"/>
                <a:gd name="T42" fmla="*/ 23 w 35"/>
                <a:gd name="T43" fmla="*/ 32 h 36"/>
                <a:gd name="T44" fmla="*/ 28 w 35"/>
                <a:gd name="T45" fmla="*/ 32 h 36"/>
                <a:gd name="T46" fmla="*/ 32 w 35"/>
                <a:gd name="T47" fmla="*/ 29 h 36"/>
                <a:gd name="T48" fmla="*/ 31 w 35"/>
                <a:gd name="T49" fmla="*/ 24 h 36"/>
                <a:gd name="T50" fmla="*/ 13 w 35"/>
                <a:gd name="T51" fmla="*/ 28 h 36"/>
                <a:gd name="T52" fmla="*/ 7 w 35"/>
                <a:gd name="T53" fmla="*/ 14 h 36"/>
                <a:gd name="T54" fmla="*/ 22 w 35"/>
                <a:gd name="T55" fmla="*/ 8 h 36"/>
                <a:gd name="T56" fmla="*/ 27 w 35"/>
                <a:gd name="T57" fmla="*/ 23 h 36"/>
                <a:gd name="T58" fmla="*/ 13 w 35"/>
                <a:gd name="T59"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36">
                  <a:moveTo>
                    <a:pt x="31" y="24"/>
                  </a:moveTo>
                  <a:cubicBezTo>
                    <a:pt x="32" y="22"/>
                    <a:pt x="33" y="21"/>
                    <a:pt x="35" y="21"/>
                  </a:cubicBezTo>
                  <a:cubicBezTo>
                    <a:pt x="35" y="19"/>
                    <a:pt x="35" y="18"/>
                    <a:pt x="35" y="16"/>
                  </a:cubicBezTo>
                  <a:cubicBezTo>
                    <a:pt x="33" y="16"/>
                    <a:pt x="32" y="15"/>
                    <a:pt x="31" y="13"/>
                  </a:cubicBezTo>
                  <a:cubicBezTo>
                    <a:pt x="30" y="11"/>
                    <a:pt x="30" y="9"/>
                    <a:pt x="32" y="8"/>
                  </a:cubicBezTo>
                  <a:cubicBezTo>
                    <a:pt x="31" y="6"/>
                    <a:pt x="30" y="5"/>
                    <a:pt x="28" y="4"/>
                  </a:cubicBezTo>
                  <a:cubicBezTo>
                    <a:pt x="27" y="5"/>
                    <a:pt x="25" y="6"/>
                    <a:pt x="23" y="5"/>
                  </a:cubicBezTo>
                  <a:cubicBezTo>
                    <a:pt x="21" y="4"/>
                    <a:pt x="20" y="3"/>
                    <a:pt x="20" y="1"/>
                  </a:cubicBezTo>
                  <a:cubicBezTo>
                    <a:pt x="18" y="0"/>
                    <a:pt x="16" y="0"/>
                    <a:pt x="15" y="1"/>
                  </a:cubicBezTo>
                  <a:cubicBezTo>
                    <a:pt x="15" y="3"/>
                    <a:pt x="13" y="4"/>
                    <a:pt x="12" y="5"/>
                  </a:cubicBezTo>
                  <a:cubicBezTo>
                    <a:pt x="10" y="6"/>
                    <a:pt x="8" y="5"/>
                    <a:pt x="6" y="4"/>
                  </a:cubicBezTo>
                  <a:cubicBezTo>
                    <a:pt x="5" y="5"/>
                    <a:pt x="4" y="6"/>
                    <a:pt x="3" y="8"/>
                  </a:cubicBezTo>
                  <a:cubicBezTo>
                    <a:pt x="4" y="9"/>
                    <a:pt x="5" y="11"/>
                    <a:pt x="4" y="13"/>
                  </a:cubicBezTo>
                  <a:cubicBezTo>
                    <a:pt x="3" y="15"/>
                    <a:pt x="2" y="16"/>
                    <a:pt x="0" y="16"/>
                  </a:cubicBezTo>
                  <a:cubicBezTo>
                    <a:pt x="0" y="18"/>
                    <a:pt x="0" y="19"/>
                    <a:pt x="0" y="21"/>
                  </a:cubicBezTo>
                  <a:cubicBezTo>
                    <a:pt x="2" y="21"/>
                    <a:pt x="3" y="22"/>
                    <a:pt x="4" y="24"/>
                  </a:cubicBezTo>
                  <a:cubicBezTo>
                    <a:pt x="5" y="26"/>
                    <a:pt x="4" y="28"/>
                    <a:pt x="3" y="29"/>
                  </a:cubicBezTo>
                  <a:cubicBezTo>
                    <a:pt x="4" y="30"/>
                    <a:pt x="5" y="31"/>
                    <a:pt x="6" y="32"/>
                  </a:cubicBezTo>
                  <a:cubicBezTo>
                    <a:pt x="8" y="31"/>
                    <a:pt x="10" y="31"/>
                    <a:pt x="12" y="32"/>
                  </a:cubicBezTo>
                  <a:cubicBezTo>
                    <a:pt x="13" y="32"/>
                    <a:pt x="15" y="34"/>
                    <a:pt x="15" y="36"/>
                  </a:cubicBezTo>
                  <a:cubicBezTo>
                    <a:pt x="17" y="36"/>
                    <a:pt x="18" y="36"/>
                    <a:pt x="20" y="36"/>
                  </a:cubicBezTo>
                  <a:cubicBezTo>
                    <a:pt x="20" y="34"/>
                    <a:pt x="21" y="32"/>
                    <a:pt x="23" y="32"/>
                  </a:cubicBezTo>
                  <a:cubicBezTo>
                    <a:pt x="25" y="31"/>
                    <a:pt x="27" y="31"/>
                    <a:pt x="28" y="32"/>
                  </a:cubicBezTo>
                  <a:cubicBezTo>
                    <a:pt x="29" y="31"/>
                    <a:pt x="31" y="30"/>
                    <a:pt x="32" y="29"/>
                  </a:cubicBezTo>
                  <a:cubicBezTo>
                    <a:pt x="30" y="28"/>
                    <a:pt x="30" y="26"/>
                    <a:pt x="31" y="24"/>
                  </a:cubicBezTo>
                  <a:close/>
                  <a:moveTo>
                    <a:pt x="13" y="28"/>
                  </a:moveTo>
                  <a:cubicBezTo>
                    <a:pt x="8" y="26"/>
                    <a:pt x="5" y="20"/>
                    <a:pt x="7" y="14"/>
                  </a:cubicBezTo>
                  <a:cubicBezTo>
                    <a:pt x="10" y="9"/>
                    <a:pt x="16" y="6"/>
                    <a:pt x="22" y="8"/>
                  </a:cubicBezTo>
                  <a:cubicBezTo>
                    <a:pt x="27" y="11"/>
                    <a:pt x="30" y="17"/>
                    <a:pt x="27" y="23"/>
                  </a:cubicBezTo>
                  <a:cubicBezTo>
                    <a:pt x="25" y="28"/>
                    <a:pt x="19" y="31"/>
                    <a:pt x="1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613"/>
            <p:cNvSpPr>
              <a:spLocks noEditPoints="1"/>
            </p:cNvSpPr>
            <p:nvPr/>
          </p:nvSpPr>
          <p:spPr bwMode="auto">
            <a:xfrm>
              <a:off x="4794250" y="4675188"/>
              <a:ext cx="17462" cy="15875"/>
            </a:xfrm>
            <a:custGeom>
              <a:avLst/>
              <a:gdLst>
                <a:gd name="T0" fmla="*/ 11 w 17"/>
                <a:gd name="T1" fmla="*/ 2 h 17"/>
                <a:gd name="T2" fmla="*/ 2 w 17"/>
                <a:gd name="T3" fmla="*/ 5 h 17"/>
                <a:gd name="T4" fmla="*/ 5 w 17"/>
                <a:gd name="T5" fmla="*/ 15 h 17"/>
                <a:gd name="T6" fmla="*/ 15 w 17"/>
                <a:gd name="T7" fmla="*/ 11 h 17"/>
                <a:gd name="T8" fmla="*/ 11 w 17"/>
                <a:gd name="T9" fmla="*/ 2 h 17"/>
                <a:gd name="T10" fmla="*/ 7 w 17"/>
                <a:gd name="T11" fmla="*/ 12 h 17"/>
                <a:gd name="T12" fmla="*/ 5 w 17"/>
                <a:gd name="T13" fmla="*/ 7 h 17"/>
                <a:gd name="T14" fmla="*/ 10 w 17"/>
                <a:gd name="T15" fmla="*/ 5 h 17"/>
                <a:gd name="T16" fmla="*/ 12 w 17"/>
                <a:gd name="T17" fmla="*/ 10 h 17"/>
                <a:gd name="T18" fmla="*/ 7 w 17"/>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11" y="2"/>
                  </a:moveTo>
                  <a:cubicBezTo>
                    <a:pt x="7" y="0"/>
                    <a:pt x="3" y="2"/>
                    <a:pt x="2" y="5"/>
                  </a:cubicBezTo>
                  <a:cubicBezTo>
                    <a:pt x="0" y="9"/>
                    <a:pt x="2" y="14"/>
                    <a:pt x="5" y="15"/>
                  </a:cubicBezTo>
                  <a:cubicBezTo>
                    <a:pt x="9" y="17"/>
                    <a:pt x="14" y="15"/>
                    <a:pt x="15" y="11"/>
                  </a:cubicBezTo>
                  <a:cubicBezTo>
                    <a:pt x="17" y="7"/>
                    <a:pt x="15" y="3"/>
                    <a:pt x="11" y="2"/>
                  </a:cubicBezTo>
                  <a:close/>
                  <a:moveTo>
                    <a:pt x="7" y="12"/>
                  </a:moveTo>
                  <a:cubicBezTo>
                    <a:pt x="5" y="11"/>
                    <a:pt x="4" y="9"/>
                    <a:pt x="5" y="7"/>
                  </a:cubicBezTo>
                  <a:cubicBezTo>
                    <a:pt x="6" y="5"/>
                    <a:pt x="8" y="4"/>
                    <a:pt x="10" y="5"/>
                  </a:cubicBezTo>
                  <a:cubicBezTo>
                    <a:pt x="12" y="6"/>
                    <a:pt x="13" y="8"/>
                    <a:pt x="12" y="10"/>
                  </a:cubicBezTo>
                  <a:cubicBezTo>
                    <a:pt x="11" y="12"/>
                    <a:pt x="9" y="13"/>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614"/>
            <p:cNvSpPr>
              <a:spLocks noEditPoints="1"/>
            </p:cNvSpPr>
            <p:nvPr/>
          </p:nvSpPr>
          <p:spPr bwMode="auto">
            <a:xfrm>
              <a:off x="4540250" y="4003675"/>
              <a:ext cx="176212" cy="187325"/>
            </a:xfrm>
            <a:custGeom>
              <a:avLst/>
              <a:gdLst>
                <a:gd name="T0" fmla="*/ 183 w 183"/>
                <a:gd name="T1" fmla="*/ 77 h 193"/>
                <a:gd name="T2" fmla="*/ 107 w 183"/>
                <a:gd name="T3" fmla="*/ 122 h 193"/>
                <a:gd name="T4" fmla="*/ 7 w 183"/>
                <a:gd name="T5" fmla="*/ 52 h 193"/>
                <a:gd name="T6" fmla="*/ 2 w 183"/>
                <a:gd name="T7" fmla="*/ 55 h 193"/>
                <a:gd name="T8" fmla="*/ 1 w 183"/>
                <a:gd name="T9" fmla="*/ 57 h 193"/>
                <a:gd name="T10" fmla="*/ 0 w 183"/>
                <a:gd name="T11" fmla="*/ 59 h 193"/>
                <a:gd name="T12" fmla="*/ 0 w 183"/>
                <a:gd name="T13" fmla="*/ 80 h 193"/>
                <a:gd name="T14" fmla="*/ 1 w 183"/>
                <a:gd name="T15" fmla="*/ 82 h 193"/>
                <a:gd name="T16" fmla="*/ 4 w 183"/>
                <a:gd name="T17" fmla="*/ 85 h 193"/>
                <a:gd name="T18" fmla="*/ 8 w 183"/>
                <a:gd name="T19" fmla="*/ 84 h 193"/>
                <a:gd name="T20" fmla="*/ 21 w 183"/>
                <a:gd name="T21" fmla="*/ 106 h 193"/>
                <a:gd name="T22" fmla="*/ 15 w 183"/>
                <a:gd name="T23" fmla="*/ 74 h 193"/>
                <a:gd name="T24" fmla="*/ 6 w 183"/>
                <a:gd name="T25" fmla="*/ 82 h 193"/>
                <a:gd name="T26" fmla="*/ 4 w 183"/>
                <a:gd name="T27" fmla="*/ 82 h 193"/>
                <a:gd name="T28" fmla="*/ 3 w 183"/>
                <a:gd name="T29" fmla="*/ 81 h 193"/>
                <a:gd name="T30" fmla="*/ 3 w 183"/>
                <a:gd name="T31" fmla="*/ 79 h 193"/>
                <a:gd name="T32" fmla="*/ 3 w 183"/>
                <a:gd name="T33" fmla="*/ 59 h 193"/>
                <a:gd name="T34" fmla="*/ 4 w 183"/>
                <a:gd name="T35" fmla="*/ 57 h 193"/>
                <a:gd name="T36" fmla="*/ 15 w 183"/>
                <a:gd name="T37" fmla="*/ 55 h 193"/>
                <a:gd name="T38" fmla="*/ 82 w 183"/>
                <a:gd name="T39" fmla="*/ 115 h 193"/>
                <a:gd name="T40" fmla="*/ 82 w 183"/>
                <a:gd name="T41" fmla="*/ 104 h 193"/>
                <a:gd name="T42" fmla="*/ 82 w 183"/>
                <a:gd name="T43" fmla="*/ 104 h 193"/>
                <a:gd name="T44" fmla="*/ 90 w 183"/>
                <a:gd name="T45" fmla="*/ 131 h 193"/>
                <a:gd name="T46" fmla="*/ 87 w 183"/>
                <a:gd name="T47" fmla="*/ 131 h 193"/>
                <a:gd name="T48" fmla="*/ 86 w 183"/>
                <a:gd name="T49" fmla="*/ 130 h 193"/>
                <a:gd name="T50" fmla="*/ 86 w 183"/>
                <a:gd name="T51" fmla="*/ 129 h 193"/>
                <a:gd name="T52" fmla="*/ 85 w 183"/>
                <a:gd name="T53" fmla="*/ 108 h 193"/>
                <a:gd name="T54" fmla="*/ 86 w 183"/>
                <a:gd name="T55" fmla="*/ 107 h 193"/>
                <a:gd name="T56" fmla="*/ 87 w 183"/>
                <a:gd name="T57" fmla="*/ 106 h 193"/>
                <a:gd name="T58" fmla="*/ 91 w 183"/>
                <a:gd name="T59" fmla="*/ 124 h 193"/>
                <a:gd name="T60" fmla="*/ 3 w 183"/>
                <a:gd name="T61" fmla="*/ 113 h 193"/>
                <a:gd name="T62" fmla="*/ 1 w 183"/>
                <a:gd name="T63" fmla="*/ 115 h 193"/>
                <a:gd name="T64" fmla="*/ 0 w 183"/>
                <a:gd name="T65" fmla="*/ 117 h 193"/>
                <a:gd name="T66" fmla="*/ 0 w 183"/>
                <a:gd name="T67" fmla="*/ 138 h 193"/>
                <a:gd name="T68" fmla="*/ 1 w 183"/>
                <a:gd name="T69" fmla="*/ 141 h 193"/>
                <a:gd name="T70" fmla="*/ 3 w 183"/>
                <a:gd name="T71" fmla="*/ 143 h 193"/>
                <a:gd name="T72" fmla="*/ 7 w 183"/>
                <a:gd name="T73" fmla="*/ 144 h 193"/>
                <a:gd name="T74" fmla="*/ 14 w 183"/>
                <a:gd name="T75" fmla="*/ 140 h 193"/>
                <a:gd name="T76" fmla="*/ 83 w 183"/>
                <a:gd name="T77" fmla="*/ 188 h 193"/>
                <a:gd name="T78" fmla="*/ 83 w 183"/>
                <a:gd name="T79" fmla="*/ 190 h 193"/>
                <a:gd name="T80" fmla="*/ 87 w 183"/>
                <a:gd name="T81" fmla="*/ 193 h 193"/>
                <a:gd name="T82" fmla="*/ 90 w 183"/>
                <a:gd name="T83" fmla="*/ 193 h 193"/>
                <a:gd name="T84" fmla="*/ 100 w 183"/>
                <a:gd name="T85" fmla="*/ 191 h 193"/>
                <a:gd name="T86" fmla="*/ 85 w 183"/>
                <a:gd name="T87" fmla="*/ 167 h 193"/>
                <a:gd name="T88" fmla="*/ 86 w 183"/>
                <a:gd name="T89" fmla="*/ 166 h 193"/>
                <a:gd name="T90" fmla="*/ 87 w 183"/>
                <a:gd name="T91" fmla="*/ 165 h 193"/>
                <a:gd name="T92" fmla="*/ 96 w 183"/>
                <a:gd name="T93" fmla="*/ 166 h 193"/>
                <a:gd name="T94" fmla="*/ 96 w 183"/>
                <a:gd name="T95" fmla="*/ 186 h 193"/>
                <a:gd name="T96" fmla="*/ 88 w 183"/>
                <a:gd name="T97" fmla="*/ 190 h 193"/>
                <a:gd name="T98" fmla="*/ 86 w 183"/>
                <a:gd name="T99" fmla="*/ 189 h 193"/>
                <a:gd name="T100" fmla="*/ 86 w 183"/>
                <a:gd name="T101" fmla="*/ 188 h 193"/>
                <a:gd name="T102" fmla="*/ 85 w 183"/>
                <a:gd name="T103" fmla="*/ 167 h 193"/>
                <a:gd name="T104" fmla="*/ 57 w 183"/>
                <a:gd name="T105" fmla="*/ 141 h 193"/>
                <a:gd name="T106" fmla="*/ 57 w 183"/>
                <a:gd name="T107" fmla="*/ 152 h 193"/>
                <a:gd name="T108" fmla="*/ 11 w 183"/>
                <a:gd name="T109" fmla="*/ 132 h 193"/>
                <a:gd name="T110" fmla="*/ 7 w 183"/>
                <a:gd name="T111" fmla="*/ 141 h 193"/>
                <a:gd name="T112" fmla="*/ 4 w 183"/>
                <a:gd name="T113" fmla="*/ 141 h 193"/>
                <a:gd name="T114" fmla="*/ 3 w 183"/>
                <a:gd name="T115" fmla="*/ 140 h 193"/>
                <a:gd name="T116" fmla="*/ 3 w 183"/>
                <a:gd name="T117" fmla="*/ 138 h 193"/>
                <a:gd name="T118" fmla="*/ 3 w 183"/>
                <a:gd name="T119" fmla="*/ 118 h 193"/>
                <a:gd name="T120" fmla="*/ 4 w 183"/>
                <a:gd name="T121" fmla="*/ 116 h 193"/>
                <a:gd name="T122" fmla="*/ 11 w 183"/>
                <a:gd name="T123" fmla="*/ 11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 h="193">
                  <a:moveTo>
                    <a:pt x="101" y="191"/>
                  </a:moveTo>
                  <a:cubicBezTo>
                    <a:pt x="183" y="134"/>
                    <a:pt x="183" y="134"/>
                    <a:pt x="183" y="134"/>
                  </a:cubicBezTo>
                  <a:cubicBezTo>
                    <a:pt x="183" y="106"/>
                    <a:pt x="183" y="106"/>
                    <a:pt x="183" y="106"/>
                  </a:cubicBezTo>
                  <a:cubicBezTo>
                    <a:pt x="159" y="92"/>
                    <a:pt x="159" y="92"/>
                    <a:pt x="159" y="92"/>
                  </a:cubicBezTo>
                  <a:cubicBezTo>
                    <a:pt x="183" y="77"/>
                    <a:pt x="183" y="77"/>
                    <a:pt x="183" y="77"/>
                  </a:cubicBezTo>
                  <a:cubicBezTo>
                    <a:pt x="183" y="47"/>
                    <a:pt x="183" y="47"/>
                    <a:pt x="183" y="47"/>
                  </a:cubicBezTo>
                  <a:cubicBezTo>
                    <a:pt x="102" y="0"/>
                    <a:pt x="102" y="0"/>
                    <a:pt x="102" y="0"/>
                  </a:cubicBezTo>
                  <a:cubicBezTo>
                    <a:pt x="21" y="47"/>
                    <a:pt x="21" y="47"/>
                    <a:pt x="21" y="47"/>
                  </a:cubicBezTo>
                  <a:cubicBezTo>
                    <a:pt x="107" y="96"/>
                    <a:pt x="107" y="96"/>
                    <a:pt x="107" y="96"/>
                  </a:cubicBezTo>
                  <a:cubicBezTo>
                    <a:pt x="107" y="122"/>
                    <a:pt x="107" y="122"/>
                    <a:pt x="107" y="122"/>
                  </a:cubicBezTo>
                  <a:cubicBezTo>
                    <a:pt x="101" y="132"/>
                    <a:pt x="101" y="132"/>
                    <a:pt x="101" y="132"/>
                  </a:cubicBezTo>
                  <a:cubicBezTo>
                    <a:pt x="101" y="99"/>
                    <a:pt x="101" y="99"/>
                    <a:pt x="101" y="99"/>
                  </a:cubicBezTo>
                  <a:cubicBezTo>
                    <a:pt x="67" y="80"/>
                    <a:pt x="67" y="80"/>
                    <a:pt x="67" y="80"/>
                  </a:cubicBezTo>
                  <a:cubicBezTo>
                    <a:pt x="7" y="46"/>
                    <a:pt x="7" y="46"/>
                    <a:pt x="7" y="46"/>
                  </a:cubicBezTo>
                  <a:cubicBezTo>
                    <a:pt x="7" y="52"/>
                    <a:pt x="7" y="52"/>
                    <a:pt x="7" y="52"/>
                  </a:cubicBezTo>
                  <a:cubicBezTo>
                    <a:pt x="3" y="54"/>
                    <a:pt x="3" y="54"/>
                    <a:pt x="3" y="54"/>
                  </a:cubicBezTo>
                  <a:cubicBezTo>
                    <a:pt x="3" y="55"/>
                    <a:pt x="3" y="55"/>
                    <a:pt x="3" y="55"/>
                  </a:cubicBezTo>
                  <a:cubicBezTo>
                    <a:pt x="3" y="55"/>
                    <a:pt x="3" y="55"/>
                    <a:pt x="3" y="55"/>
                  </a:cubicBezTo>
                  <a:cubicBezTo>
                    <a:pt x="3" y="55"/>
                    <a:pt x="2" y="55"/>
                    <a:pt x="2" y="55"/>
                  </a:cubicBezTo>
                  <a:cubicBezTo>
                    <a:pt x="2" y="55"/>
                    <a:pt x="2" y="55"/>
                    <a:pt x="2" y="55"/>
                  </a:cubicBezTo>
                  <a:cubicBezTo>
                    <a:pt x="2" y="55"/>
                    <a:pt x="2" y="56"/>
                    <a:pt x="2" y="56"/>
                  </a:cubicBezTo>
                  <a:cubicBezTo>
                    <a:pt x="1" y="56"/>
                    <a:pt x="1" y="56"/>
                    <a:pt x="1" y="56"/>
                  </a:cubicBezTo>
                  <a:cubicBezTo>
                    <a:pt x="1" y="56"/>
                    <a:pt x="1" y="56"/>
                    <a:pt x="1" y="56"/>
                  </a:cubicBezTo>
                  <a:cubicBezTo>
                    <a:pt x="1" y="57"/>
                    <a:pt x="1" y="57"/>
                    <a:pt x="1" y="57"/>
                  </a:cubicBezTo>
                  <a:cubicBezTo>
                    <a:pt x="1" y="57"/>
                    <a:pt x="1" y="57"/>
                    <a:pt x="1" y="57"/>
                  </a:cubicBezTo>
                  <a:cubicBezTo>
                    <a:pt x="1" y="57"/>
                    <a:pt x="1" y="57"/>
                    <a:pt x="1" y="57"/>
                  </a:cubicBezTo>
                  <a:cubicBezTo>
                    <a:pt x="1" y="57"/>
                    <a:pt x="0" y="57"/>
                    <a:pt x="0" y="58"/>
                  </a:cubicBezTo>
                  <a:cubicBezTo>
                    <a:pt x="0" y="58"/>
                    <a:pt x="0" y="58"/>
                    <a:pt x="0" y="58"/>
                  </a:cubicBezTo>
                  <a:cubicBezTo>
                    <a:pt x="0" y="58"/>
                    <a:pt x="0" y="58"/>
                    <a:pt x="0" y="59"/>
                  </a:cubicBezTo>
                  <a:cubicBezTo>
                    <a:pt x="0" y="59"/>
                    <a:pt x="0" y="59"/>
                    <a:pt x="0" y="59"/>
                  </a:cubicBezTo>
                  <a:cubicBezTo>
                    <a:pt x="0" y="59"/>
                    <a:pt x="0" y="59"/>
                    <a:pt x="0" y="59"/>
                  </a:cubicBezTo>
                  <a:cubicBezTo>
                    <a:pt x="0" y="79"/>
                    <a:pt x="0" y="79"/>
                    <a:pt x="0" y="79"/>
                  </a:cubicBezTo>
                  <a:cubicBezTo>
                    <a:pt x="0" y="80"/>
                    <a:pt x="0" y="80"/>
                    <a:pt x="0" y="80"/>
                  </a:cubicBezTo>
                  <a:cubicBezTo>
                    <a:pt x="0" y="80"/>
                    <a:pt x="0" y="80"/>
                    <a:pt x="0" y="80"/>
                  </a:cubicBezTo>
                  <a:cubicBezTo>
                    <a:pt x="0" y="80"/>
                    <a:pt x="0" y="80"/>
                    <a:pt x="0" y="80"/>
                  </a:cubicBezTo>
                  <a:cubicBezTo>
                    <a:pt x="0" y="80"/>
                    <a:pt x="0" y="81"/>
                    <a:pt x="0" y="81"/>
                  </a:cubicBezTo>
                  <a:cubicBezTo>
                    <a:pt x="0" y="81"/>
                    <a:pt x="0" y="81"/>
                    <a:pt x="0" y="81"/>
                  </a:cubicBezTo>
                  <a:cubicBezTo>
                    <a:pt x="0" y="82"/>
                    <a:pt x="1" y="82"/>
                    <a:pt x="1" y="82"/>
                  </a:cubicBezTo>
                  <a:cubicBezTo>
                    <a:pt x="1" y="82"/>
                    <a:pt x="1" y="82"/>
                    <a:pt x="1" y="82"/>
                  </a:cubicBezTo>
                  <a:cubicBezTo>
                    <a:pt x="1" y="82"/>
                    <a:pt x="1" y="82"/>
                    <a:pt x="1" y="82"/>
                  </a:cubicBezTo>
                  <a:cubicBezTo>
                    <a:pt x="1" y="82"/>
                    <a:pt x="1" y="82"/>
                    <a:pt x="1" y="82"/>
                  </a:cubicBezTo>
                  <a:cubicBezTo>
                    <a:pt x="1" y="83"/>
                    <a:pt x="1" y="83"/>
                    <a:pt x="2" y="83"/>
                  </a:cubicBezTo>
                  <a:cubicBezTo>
                    <a:pt x="2" y="84"/>
                    <a:pt x="2" y="84"/>
                    <a:pt x="3" y="84"/>
                  </a:cubicBezTo>
                  <a:cubicBezTo>
                    <a:pt x="3" y="84"/>
                    <a:pt x="3" y="84"/>
                    <a:pt x="3" y="84"/>
                  </a:cubicBezTo>
                  <a:cubicBezTo>
                    <a:pt x="3" y="85"/>
                    <a:pt x="4" y="85"/>
                    <a:pt x="4" y="85"/>
                  </a:cubicBezTo>
                  <a:cubicBezTo>
                    <a:pt x="4" y="85"/>
                    <a:pt x="4" y="85"/>
                    <a:pt x="4" y="85"/>
                  </a:cubicBezTo>
                  <a:cubicBezTo>
                    <a:pt x="5" y="85"/>
                    <a:pt x="5" y="85"/>
                    <a:pt x="6" y="85"/>
                  </a:cubicBezTo>
                  <a:cubicBezTo>
                    <a:pt x="6" y="85"/>
                    <a:pt x="7" y="85"/>
                    <a:pt x="7" y="85"/>
                  </a:cubicBezTo>
                  <a:cubicBezTo>
                    <a:pt x="7" y="85"/>
                    <a:pt x="7" y="85"/>
                    <a:pt x="7" y="85"/>
                  </a:cubicBezTo>
                  <a:cubicBezTo>
                    <a:pt x="8" y="85"/>
                    <a:pt x="8" y="85"/>
                    <a:pt x="8" y="84"/>
                  </a:cubicBezTo>
                  <a:cubicBezTo>
                    <a:pt x="9" y="84"/>
                    <a:pt x="9" y="84"/>
                    <a:pt x="9" y="84"/>
                  </a:cubicBezTo>
                  <a:cubicBezTo>
                    <a:pt x="9" y="84"/>
                    <a:pt x="9" y="84"/>
                    <a:pt x="9" y="84"/>
                  </a:cubicBezTo>
                  <a:cubicBezTo>
                    <a:pt x="14" y="82"/>
                    <a:pt x="14" y="82"/>
                    <a:pt x="14" y="82"/>
                  </a:cubicBezTo>
                  <a:cubicBezTo>
                    <a:pt x="38" y="96"/>
                    <a:pt x="38" y="96"/>
                    <a:pt x="38" y="96"/>
                  </a:cubicBezTo>
                  <a:cubicBezTo>
                    <a:pt x="21" y="106"/>
                    <a:pt x="21" y="106"/>
                    <a:pt x="21" y="106"/>
                  </a:cubicBezTo>
                  <a:cubicBezTo>
                    <a:pt x="107" y="155"/>
                    <a:pt x="107" y="155"/>
                    <a:pt x="107" y="155"/>
                  </a:cubicBezTo>
                  <a:cubicBezTo>
                    <a:pt x="107" y="180"/>
                    <a:pt x="107" y="180"/>
                    <a:pt x="107" y="180"/>
                  </a:cubicBezTo>
                  <a:lnTo>
                    <a:pt x="101" y="191"/>
                  </a:lnTo>
                  <a:close/>
                  <a:moveTo>
                    <a:pt x="11" y="73"/>
                  </a:moveTo>
                  <a:cubicBezTo>
                    <a:pt x="12" y="72"/>
                    <a:pt x="14" y="73"/>
                    <a:pt x="15" y="74"/>
                  </a:cubicBezTo>
                  <a:cubicBezTo>
                    <a:pt x="16" y="76"/>
                    <a:pt x="15" y="78"/>
                    <a:pt x="14" y="78"/>
                  </a:cubicBezTo>
                  <a:cubicBezTo>
                    <a:pt x="7" y="82"/>
                    <a:pt x="7" y="82"/>
                    <a:pt x="7" y="82"/>
                  </a:cubicBezTo>
                  <a:cubicBezTo>
                    <a:pt x="7" y="82"/>
                    <a:pt x="7" y="82"/>
                    <a:pt x="7" y="82"/>
                  </a:cubicBezTo>
                  <a:cubicBezTo>
                    <a:pt x="7" y="82"/>
                    <a:pt x="7" y="82"/>
                    <a:pt x="7" y="82"/>
                  </a:cubicBezTo>
                  <a:cubicBezTo>
                    <a:pt x="7" y="82"/>
                    <a:pt x="6" y="82"/>
                    <a:pt x="6" y="82"/>
                  </a:cubicBezTo>
                  <a:cubicBezTo>
                    <a:pt x="6" y="82"/>
                    <a:pt x="6" y="82"/>
                    <a:pt x="6" y="82"/>
                  </a:cubicBezTo>
                  <a:cubicBezTo>
                    <a:pt x="6" y="82"/>
                    <a:pt x="5" y="82"/>
                    <a:pt x="5" y="82"/>
                  </a:cubicBezTo>
                  <a:cubicBezTo>
                    <a:pt x="5" y="82"/>
                    <a:pt x="5" y="82"/>
                    <a:pt x="5" y="82"/>
                  </a:cubicBezTo>
                  <a:cubicBezTo>
                    <a:pt x="5" y="82"/>
                    <a:pt x="5" y="82"/>
                    <a:pt x="4" y="82"/>
                  </a:cubicBezTo>
                  <a:cubicBezTo>
                    <a:pt x="4" y="82"/>
                    <a:pt x="4" y="82"/>
                    <a:pt x="4" y="82"/>
                  </a:cubicBezTo>
                  <a:cubicBezTo>
                    <a:pt x="4" y="82"/>
                    <a:pt x="4" y="82"/>
                    <a:pt x="4" y="81"/>
                  </a:cubicBezTo>
                  <a:cubicBezTo>
                    <a:pt x="4" y="81"/>
                    <a:pt x="4" y="81"/>
                    <a:pt x="4" y="81"/>
                  </a:cubicBezTo>
                  <a:cubicBezTo>
                    <a:pt x="4" y="81"/>
                    <a:pt x="3" y="81"/>
                    <a:pt x="3" y="81"/>
                  </a:cubicBezTo>
                  <a:cubicBezTo>
                    <a:pt x="3" y="81"/>
                    <a:pt x="3" y="81"/>
                    <a:pt x="3" y="81"/>
                  </a:cubicBezTo>
                  <a:cubicBezTo>
                    <a:pt x="3" y="81"/>
                    <a:pt x="3" y="81"/>
                    <a:pt x="3" y="81"/>
                  </a:cubicBezTo>
                  <a:cubicBezTo>
                    <a:pt x="3" y="81"/>
                    <a:pt x="3" y="80"/>
                    <a:pt x="3" y="80"/>
                  </a:cubicBezTo>
                  <a:cubicBezTo>
                    <a:pt x="3" y="80"/>
                    <a:pt x="3" y="80"/>
                    <a:pt x="3" y="80"/>
                  </a:cubicBezTo>
                  <a:cubicBezTo>
                    <a:pt x="3" y="80"/>
                    <a:pt x="3" y="80"/>
                    <a:pt x="3" y="80"/>
                  </a:cubicBezTo>
                  <a:cubicBezTo>
                    <a:pt x="3" y="80"/>
                    <a:pt x="3" y="80"/>
                    <a:pt x="3" y="79"/>
                  </a:cubicBezTo>
                  <a:cubicBezTo>
                    <a:pt x="3" y="79"/>
                    <a:pt x="3" y="79"/>
                    <a:pt x="3" y="79"/>
                  </a:cubicBezTo>
                  <a:cubicBezTo>
                    <a:pt x="3" y="60"/>
                    <a:pt x="3" y="60"/>
                    <a:pt x="3" y="60"/>
                  </a:cubicBezTo>
                  <a:cubicBezTo>
                    <a:pt x="3" y="59"/>
                    <a:pt x="3" y="59"/>
                    <a:pt x="3" y="59"/>
                  </a:cubicBezTo>
                  <a:cubicBezTo>
                    <a:pt x="3" y="59"/>
                    <a:pt x="3" y="59"/>
                    <a:pt x="3" y="59"/>
                  </a:cubicBezTo>
                  <a:cubicBezTo>
                    <a:pt x="3" y="59"/>
                    <a:pt x="3" y="59"/>
                    <a:pt x="3" y="59"/>
                  </a:cubicBezTo>
                  <a:cubicBezTo>
                    <a:pt x="3" y="59"/>
                    <a:pt x="3" y="59"/>
                    <a:pt x="3" y="59"/>
                  </a:cubicBezTo>
                  <a:cubicBezTo>
                    <a:pt x="3" y="58"/>
                    <a:pt x="3" y="58"/>
                    <a:pt x="3" y="58"/>
                  </a:cubicBezTo>
                  <a:cubicBezTo>
                    <a:pt x="3" y="58"/>
                    <a:pt x="3" y="58"/>
                    <a:pt x="3" y="58"/>
                  </a:cubicBezTo>
                  <a:cubicBezTo>
                    <a:pt x="3" y="58"/>
                    <a:pt x="3" y="58"/>
                    <a:pt x="3" y="58"/>
                  </a:cubicBezTo>
                  <a:cubicBezTo>
                    <a:pt x="4" y="58"/>
                    <a:pt x="4" y="58"/>
                    <a:pt x="4" y="58"/>
                  </a:cubicBezTo>
                  <a:cubicBezTo>
                    <a:pt x="4" y="58"/>
                    <a:pt x="4" y="57"/>
                    <a:pt x="4" y="57"/>
                  </a:cubicBezTo>
                  <a:cubicBezTo>
                    <a:pt x="4" y="57"/>
                    <a:pt x="4" y="57"/>
                    <a:pt x="4" y="57"/>
                  </a:cubicBezTo>
                  <a:cubicBezTo>
                    <a:pt x="4" y="57"/>
                    <a:pt x="4" y="57"/>
                    <a:pt x="4" y="57"/>
                  </a:cubicBezTo>
                  <a:cubicBezTo>
                    <a:pt x="4" y="57"/>
                    <a:pt x="4" y="57"/>
                    <a:pt x="4" y="57"/>
                  </a:cubicBezTo>
                  <a:cubicBezTo>
                    <a:pt x="11" y="53"/>
                    <a:pt x="11" y="53"/>
                    <a:pt x="11" y="53"/>
                  </a:cubicBezTo>
                  <a:cubicBezTo>
                    <a:pt x="12" y="53"/>
                    <a:pt x="14" y="53"/>
                    <a:pt x="15" y="55"/>
                  </a:cubicBezTo>
                  <a:cubicBezTo>
                    <a:pt x="16" y="56"/>
                    <a:pt x="15" y="58"/>
                    <a:pt x="14" y="58"/>
                  </a:cubicBezTo>
                  <a:cubicBezTo>
                    <a:pt x="9" y="61"/>
                    <a:pt x="9" y="61"/>
                    <a:pt x="9" y="61"/>
                  </a:cubicBezTo>
                  <a:cubicBezTo>
                    <a:pt x="9" y="74"/>
                    <a:pt x="9" y="74"/>
                    <a:pt x="9" y="74"/>
                  </a:cubicBezTo>
                  <a:lnTo>
                    <a:pt x="11" y="73"/>
                  </a:lnTo>
                  <a:close/>
                  <a:moveTo>
                    <a:pt x="82" y="115"/>
                  </a:moveTo>
                  <a:cubicBezTo>
                    <a:pt x="57" y="100"/>
                    <a:pt x="57" y="100"/>
                    <a:pt x="57" y="100"/>
                  </a:cubicBezTo>
                  <a:cubicBezTo>
                    <a:pt x="57" y="93"/>
                    <a:pt x="57" y="93"/>
                    <a:pt x="57" y="93"/>
                  </a:cubicBezTo>
                  <a:cubicBezTo>
                    <a:pt x="82" y="108"/>
                    <a:pt x="82" y="108"/>
                    <a:pt x="82" y="108"/>
                  </a:cubicBezTo>
                  <a:lnTo>
                    <a:pt x="82" y="115"/>
                  </a:lnTo>
                  <a:close/>
                  <a:moveTo>
                    <a:pt x="82" y="104"/>
                  </a:moveTo>
                  <a:cubicBezTo>
                    <a:pt x="57" y="89"/>
                    <a:pt x="57" y="89"/>
                    <a:pt x="57" y="89"/>
                  </a:cubicBezTo>
                  <a:cubicBezTo>
                    <a:pt x="57" y="82"/>
                    <a:pt x="57" y="82"/>
                    <a:pt x="57" y="82"/>
                  </a:cubicBezTo>
                  <a:cubicBezTo>
                    <a:pt x="59" y="84"/>
                    <a:pt x="59" y="84"/>
                    <a:pt x="59" y="84"/>
                  </a:cubicBezTo>
                  <a:cubicBezTo>
                    <a:pt x="82" y="97"/>
                    <a:pt x="82" y="97"/>
                    <a:pt x="82" y="97"/>
                  </a:cubicBezTo>
                  <a:lnTo>
                    <a:pt x="82" y="104"/>
                  </a:lnTo>
                  <a:close/>
                  <a:moveTo>
                    <a:pt x="93" y="122"/>
                  </a:moveTo>
                  <a:cubicBezTo>
                    <a:pt x="95" y="122"/>
                    <a:pt x="97" y="122"/>
                    <a:pt x="97" y="123"/>
                  </a:cubicBezTo>
                  <a:cubicBezTo>
                    <a:pt x="98" y="125"/>
                    <a:pt x="98" y="127"/>
                    <a:pt x="96" y="127"/>
                  </a:cubicBezTo>
                  <a:cubicBezTo>
                    <a:pt x="90" y="131"/>
                    <a:pt x="90" y="131"/>
                    <a:pt x="90" y="131"/>
                  </a:cubicBezTo>
                  <a:cubicBezTo>
                    <a:pt x="90" y="131"/>
                    <a:pt x="90" y="131"/>
                    <a:pt x="90" y="131"/>
                  </a:cubicBezTo>
                  <a:cubicBezTo>
                    <a:pt x="89" y="131"/>
                    <a:pt x="89" y="131"/>
                    <a:pt x="89" y="131"/>
                  </a:cubicBezTo>
                  <a:cubicBezTo>
                    <a:pt x="89" y="131"/>
                    <a:pt x="89" y="131"/>
                    <a:pt x="89" y="131"/>
                  </a:cubicBezTo>
                  <a:cubicBezTo>
                    <a:pt x="89" y="131"/>
                    <a:pt x="89" y="131"/>
                    <a:pt x="88" y="131"/>
                  </a:cubicBezTo>
                  <a:cubicBezTo>
                    <a:pt x="88" y="131"/>
                    <a:pt x="88" y="131"/>
                    <a:pt x="88" y="131"/>
                  </a:cubicBezTo>
                  <a:cubicBezTo>
                    <a:pt x="88" y="131"/>
                    <a:pt x="88" y="131"/>
                    <a:pt x="87" y="131"/>
                  </a:cubicBezTo>
                  <a:cubicBezTo>
                    <a:pt x="87" y="131"/>
                    <a:pt x="87" y="131"/>
                    <a:pt x="87" y="131"/>
                  </a:cubicBezTo>
                  <a:cubicBezTo>
                    <a:pt x="87" y="131"/>
                    <a:pt x="87" y="131"/>
                    <a:pt x="87" y="131"/>
                  </a:cubicBezTo>
                  <a:cubicBezTo>
                    <a:pt x="87" y="131"/>
                    <a:pt x="86" y="131"/>
                    <a:pt x="86" y="130"/>
                  </a:cubicBezTo>
                  <a:cubicBezTo>
                    <a:pt x="86" y="130"/>
                    <a:pt x="86" y="130"/>
                    <a:pt x="86" y="130"/>
                  </a:cubicBezTo>
                  <a:cubicBezTo>
                    <a:pt x="86" y="130"/>
                    <a:pt x="86" y="130"/>
                    <a:pt x="86" y="130"/>
                  </a:cubicBezTo>
                  <a:cubicBezTo>
                    <a:pt x="86" y="130"/>
                    <a:pt x="86" y="130"/>
                    <a:pt x="86" y="130"/>
                  </a:cubicBezTo>
                  <a:cubicBezTo>
                    <a:pt x="86" y="130"/>
                    <a:pt x="86" y="130"/>
                    <a:pt x="86" y="130"/>
                  </a:cubicBezTo>
                  <a:cubicBezTo>
                    <a:pt x="86" y="130"/>
                    <a:pt x="86" y="129"/>
                    <a:pt x="86" y="129"/>
                  </a:cubicBezTo>
                  <a:cubicBezTo>
                    <a:pt x="86" y="129"/>
                    <a:pt x="86" y="129"/>
                    <a:pt x="86" y="129"/>
                  </a:cubicBezTo>
                  <a:cubicBezTo>
                    <a:pt x="86" y="129"/>
                    <a:pt x="86" y="129"/>
                    <a:pt x="86" y="129"/>
                  </a:cubicBezTo>
                  <a:cubicBezTo>
                    <a:pt x="85" y="129"/>
                    <a:pt x="85" y="129"/>
                    <a:pt x="85" y="129"/>
                  </a:cubicBezTo>
                  <a:cubicBezTo>
                    <a:pt x="85" y="129"/>
                    <a:pt x="85" y="128"/>
                    <a:pt x="85" y="128"/>
                  </a:cubicBezTo>
                  <a:cubicBezTo>
                    <a:pt x="85" y="109"/>
                    <a:pt x="85" y="109"/>
                    <a:pt x="85" y="109"/>
                  </a:cubicBezTo>
                  <a:cubicBezTo>
                    <a:pt x="85" y="109"/>
                    <a:pt x="85" y="108"/>
                    <a:pt x="85" y="108"/>
                  </a:cubicBezTo>
                  <a:cubicBezTo>
                    <a:pt x="85" y="108"/>
                    <a:pt x="85" y="108"/>
                    <a:pt x="85" y="108"/>
                  </a:cubicBezTo>
                  <a:cubicBezTo>
                    <a:pt x="86" y="108"/>
                    <a:pt x="86" y="108"/>
                    <a:pt x="86" y="108"/>
                  </a:cubicBezTo>
                  <a:cubicBezTo>
                    <a:pt x="86" y="108"/>
                    <a:pt x="86" y="108"/>
                    <a:pt x="86" y="108"/>
                  </a:cubicBezTo>
                  <a:cubicBezTo>
                    <a:pt x="86" y="108"/>
                    <a:pt x="86" y="107"/>
                    <a:pt x="86" y="107"/>
                  </a:cubicBezTo>
                  <a:cubicBezTo>
                    <a:pt x="86" y="107"/>
                    <a:pt x="86" y="107"/>
                    <a:pt x="86" y="107"/>
                  </a:cubicBezTo>
                  <a:cubicBezTo>
                    <a:pt x="86" y="107"/>
                    <a:pt x="86" y="107"/>
                    <a:pt x="86" y="107"/>
                  </a:cubicBezTo>
                  <a:cubicBezTo>
                    <a:pt x="86" y="107"/>
                    <a:pt x="86" y="107"/>
                    <a:pt x="86" y="107"/>
                  </a:cubicBezTo>
                  <a:cubicBezTo>
                    <a:pt x="86" y="107"/>
                    <a:pt x="86" y="107"/>
                    <a:pt x="86" y="106"/>
                  </a:cubicBezTo>
                  <a:cubicBezTo>
                    <a:pt x="86" y="106"/>
                    <a:pt x="87" y="106"/>
                    <a:pt x="87" y="106"/>
                  </a:cubicBezTo>
                  <a:cubicBezTo>
                    <a:pt x="87" y="106"/>
                    <a:pt x="87" y="106"/>
                    <a:pt x="87" y="106"/>
                  </a:cubicBezTo>
                  <a:cubicBezTo>
                    <a:pt x="87" y="106"/>
                    <a:pt x="87" y="106"/>
                    <a:pt x="87" y="106"/>
                  </a:cubicBezTo>
                  <a:cubicBezTo>
                    <a:pt x="93" y="102"/>
                    <a:pt x="93" y="102"/>
                    <a:pt x="93" y="102"/>
                  </a:cubicBezTo>
                  <a:cubicBezTo>
                    <a:pt x="95" y="102"/>
                    <a:pt x="97" y="102"/>
                    <a:pt x="97" y="104"/>
                  </a:cubicBezTo>
                  <a:cubicBezTo>
                    <a:pt x="98" y="105"/>
                    <a:pt x="98" y="107"/>
                    <a:pt x="96" y="107"/>
                  </a:cubicBezTo>
                  <a:cubicBezTo>
                    <a:pt x="91" y="110"/>
                    <a:pt x="91" y="110"/>
                    <a:pt x="91" y="110"/>
                  </a:cubicBezTo>
                  <a:cubicBezTo>
                    <a:pt x="91" y="124"/>
                    <a:pt x="91" y="124"/>
                    <a:pt x="91" y="124"/>
                  </a:cubicBezTo>
                  <a:lnTo>
                    <a:pt x="93" y="122"/>
                  </a:lnTo>
                  <a:close/>
                  <a:moveTo>
                    <a:pt x="7" y="111"/>
                  </a:moveTo>
                  <a:cubicBezTo>
                    <a:pt x="3" y="113"/>
                    <a:pt x="3" y="113"/>
                    <a:pt x="3" y="113"/>
                  </a:cubicBezTo>
                  <a:cubicBezTo>
                    <a:pt x="3" y="113"/>
                    <a:pt x="3" y="113"/>
                    <a:pt x="3" y="113"/>
                  </a:cubicBezTo>
                  <a:cubicBezTo>
                    <a:pt x="3" y="113"/>
                    <a:pt x="3" y="113"/>
                    <a:pt x="3" y="113"/>
                  </a:cubicBezTo>
                  <a:cubicBezTo>
                    <a:pt x="3" y="113"/>
                    <a:pt x="2" y="114"/>
                    <a:pt x="2" y="114"/>
                  </a:cubicBezTo>
                  <a:cubicBezTo>
                    <a:pt x="2" y="114"/>
                    <a:pt x="2" y="114"/>
                    <a:pt x="2" y="114"/>
                  </a:cubicBezTo>
                  <a:cubicBezTo>
                    <a:pt x="2" y="114"/>
                    <a:pt x="2" y="114"/>
                    <a:pt x="2" y="114"/>
                  </a:cubicBezTo>
                  <a:cubicBezTo>
                    <a:pt x="1" y="115"/>
                    <a:pt x="1" y="115"/>
                    <a:pt x="1" y="115"/>
                  </a:cubicBezTo>
                  <a:cubicBezTo>
                    <a:pt x="1" y="115"/>
                    <a:pt x="1" y="115"/>
                    <a:pt x="1" y="115"/>
                  </a:cubicBezTo>
                  <a:cubicBezTo>
                    <a:pt x="1" y="115"/>
                    <a:pt x="1" y="115"/>
                    <a:pt x="1" y="115"/>
                  </a:cubicBezTo>
                  <a:cubicBezTo>
                    <a:pt x="1" y="115"/>
                    <a:pt x="1" y="115"/>
                    <a:pt x="1" y="115"/>
                  </a:cubicBezTo>
                  <a:cubicBezTo>
                    <a:pt x="1" y="116"/>
                    <a:pt x="1" y="116"/>
                    <a:pt x="1" y="116"/>
                  </a:cubicBezTo>
                  <a:cubicBezTo>
                    <a:pt x="1" y="116"/>
                    <a:pt x="0" y="116"/>
                    <a:pt x="0" y="116"/>
                  </a:cubicBezTo>
                  <a:cubicBezTo>
                    <a:pt x="0" y="117"/>
                    <a:pt x="0" y="117"/>
                    <a:pt x="0" y="117"/>
                  </a:cubicBezTo>
                  <a:cubicBezTo>
                    <a:pt x="0" y="117"/>
                    <a:pt x="0" y="117"/>
                    <a:pt x="0" y="117"/>
                  </a:cubicBezTo>
                  <a:cubicBezTo>
                    <a:pt x="0" y="118"/>
                    <a:pt x="0" y="118"/>
                    <a:pt x="0" y="118"/>
                  </a:cubicBezTo>
                  <a:cubicBezTo>
                    <a:pt x="0" y="118"/>
                    <a:pt x="0" y="118"/>
                    <a:pt x="0" y="118"/>
                  </a:cubicBezTo>
                  <a:cubicBezTo>
                    <a:pt x="0" y="138"/>
                    <a:pt x="0" y="138"/>
                    <a:pt x="0" y="138"/>
                  </a:cubicBezTo>
                  <a:cubicBezTo>
                    <a:pt x="0" y="138"/>
                    <a:pt x="0" y="138"/>
                    <a:pt x="0" y="138"/>
                  </a:cubicBezTo>
                  <a:cubicBezTo>
                    <a:pt x="0" y="138"/>
                    <a:pt x="0" y="138"/>
                    <a:pt x="0" y="138"/>
                  </a:cubicBezTo>
                  <a:cubicBezTo>
                    <a:pt x="0" y="139"/>
                    <a:pt x="0" y="139"/>
                    <a:pt x="0" y="139"/>
                  </a:cubicBezTo>
                  <a:cubicBezTo>
                    <a:pt x="0" y="139"/>
                    <a:pt x="0" y="139"/>
                    <a:pt x="0" y="140"/>
                  </a:cubicBezTo>
                  <a:cubicBezTo>
                    <a:pt x="0" y="140"/>
                    <a:pt x="0" y="140"/>
                    <a:pt x="0" y="140"/>
                  </a:cubicBezTo>
                  <a:cubicBezTo>
                    <a:pt x="0" y="140"/>
                    <a:pt x="1" y="140"/>
                    <a:pt x="1" y="141"/>
                  </a:cubicBezTo>
                  <a:cubicBezTo>
                    <a:pt x="1" y="141"/>
                    <a:pt x="1" y="141"/>
                    <a:pt x="1" y="141"/>
                  </a:cubicBezTo>
                  <a:cubicBezTo>
                    <a:pt x="1" y="141"/>
                    <a:pt x="1" y="141"/>
                    <a:pt x="1" y="141"/>
                  </a:cubicBezTo>
                  <a:cubicBezTo>
                    <a:pt x="1" y="141"/>
                    <a:pt x="1" y="141"/>
                    <a:pt x="1" y="141"/>
                  </a:cubicBezTo>
                  <a:cubicBezTo>
                    <a:pt x="1" y="141"/>
                    <a:pt x="1" y="142"/>
                    <a:pt x="2" y="142"/>
                  </a:cubicBezTo>
                  <a:cubicBezTo>
                    <a:pt x="2" y="142"/>
                    <a:pt x="2" y="143"/>
                    <a:pt x="3" y="143"/>
                  </a:cubicBezTo>
                  <a:cubicBezTo>
                    <a:pt x="3" y="143"/>
                    <a:pt x="3" y="143"/>
                    <a:pt x="3" y="143"/>
                  </a:cubicBezTo>
                  <a:cubicBezTo>
                    <a:pt x="3" y="143"/>
                    <a:pt x="4" y="144"/>
                    <a:pt x="4" y="144"/>
                  </a:cubicBezTo>
                  <a:cubicBezTo>
                    <a:pt x="4" y="144"/>
                    <a:pt x="4" y="144"/>
                    <a:pt x="4" y="144"/>
                  </a:cubicBezTo>
                  <a:cubicBezTo>
                    <a:pt x="5" y="144"/>
                    <a:pt x="5" y="144"/>
                    <a:pt x="6" y="144"/>
                  </a:cubicBezTo>
                  <a:cubicBezTo>
                    <a:pt x="6" y="144"/>
                    <a:pt x="7" y="144"/>
                    <a:pt x="7" y="144"/>
                  </a:cubicBezTo>
                  <a:cubicBezTo>
                    <a:pt x="7" y="144"/>
                    <a:pt x="7" y="144"/>
                    <a:pt x="7" y="144"/>
                  </a:cubicBezTo>
                  <a:cubicBezTo>
                    <a:pt x="8" y="144"/>
                    <a:pt x="8" y="143"/>
                    <a:pt x="8" y="143"/>
                  </a:cubicBezTo>
                  <a:cubicBezTo>
                    <a:pt x="9" y="143"/>
                    <a:pt x="9" y="143"/>
                    <a:pt x="9" y="143"/>
                  </a:cubicBezTo>
                  <a:cubicBezTo>
                    <a:pt x="9" y="143"/>
                    <a:pt x="9" y="143"/>
                    <a:pt x="9" y="143"/>
                  </a:cubicBezTo>
                  <a:cubicBezTo>
                    <a:pt x="14" y="140"/>
                    <a:pt x="14" y="140"/>
                    <a:pt x="14" y="140"/>
                  </a:cubicBezTo>
                  <a:cubicBezTo>
                    <a:pt x="83" y="181"/>
                    <a:pt x="83" y="181"/>
                    <a:pt x="83" y="181"/>
                  </a:cubicBezTo>
                  <a:cubicBezTo>
                    <a:pt x="83" y="187"/>
                    <a:pt x="83" y="187"/>
                    <a:pt x="83" y="187"/>
                  </a:cubicBezTo>
                  <a:cubicBezTo>
                    <a:pt x="83" y="187"/>
                    <a:pt x="83" y="187"/>
                    <a:pt x="83" y="187"/>
                  </a:cubicBezTo>
                  <a:cubicBezTo>
                    <a:pt x="83" y="187"/>
                    <a:pt x="83" y="187"/>
                    <a:pt x="83" y="187"/>
                  </a:cubicBezTo>
                  <a:cubicBezTo>
                    <a:pt x="83" y="188"/>
                    <a:pt x="83" y="188"/>
                    <a:pt x="83" y="188"/>
                  </a:cubicBezTo>
                  <a:cubicBezTo>
                    <a:pt x="83" y="188"/>
                    <a:pt x="83" y="188"/>
                    <a:pt x="83" y="189"/>
                  </a:cubicBezTo>
                  <a:cubicBezTo>
                    <a:pt x="83" y="189"/>
                    <a:pt x="83" y="189"/>
                    <a:pt x="83" y="189"/>
                  </a:cubicBezTo>
                  <a:cubicBezTo>
                    <a:pt x="83" y="189"/>
                    <a:pt x="83" y="189"/>
                    <a:pt x="83" y="190"/>
                  </a:cubicBezTo>
                  <a:cubicBezTo>
                    <a:pt x="83" y="190"/>
                    <a:pt x="83" y="190"/>
                    <a:pt x="83" y="190"/>
                  </a:cubicBezTo>
                  <a:cubicBezTo>
                    <a:pt x="83" y="190"/>
                    <a:pt x="83" y="190"/>
                    <a:pt x="83" y="190"/>
                  </a:cubicBezTo>
                  <a:cubicBezTo>
                    <a:pt x="83" y="190"/>
                    <a:pt x="83" y="190"/>
                    <a:pt x="83" y="190"/>
                  </a:cubicBezTo>
                  <a:cubicBezTo>
                    <a:pt x="84" y="191"/>
                    <a:pt x="84" y="191"/>
                    <a:pt x="84" y="191"/>
                  </a:cubicBezTo>
                  <a:cubicBezTo>
                    <a:pt x="85" y="192"/>
                    <a:pt x="85" y="192"/>
                    <a:pt x="85" y="192"/>
                  </a:cubicBezTo>
                  <a:cubicBezTo>
                    <a:pt x="86" y="192"/>
                    <a:pt x="86" y="192"/>
                    <a:pt x="86" y="192"/>
                  </a:cubicBezTo>
                  <a:cubicBezTo>
                    <a:pt x="86" y="192"/>
                    <a:pt x="86" y="193"/>
                    <a:pt x="87" y="193"/>
                  </a:cubicBezTo>
                  <a:cubicBezTo>
                    <a:pt x="87" y="193"/>
                    <a:pt x="87" y="193"/>
                    <a:pt x="87" y="193"/>
                  </a:cubicBezTo>
                  <a:cubicBezTo>
                    <a:pt x="87" y="193"/>
                    <a:pt x="87" y="193"/>
                    <a:pt x="87" y="193"/>
                  </a:cubicBezTo>
                  <a:cubicBezTo>
                    <a:pt x="87" y="193"/>
                    <a:pt x="88" y="193"/>
                    <a:pt x="88" y="193"/>
                  </a:cubicBezTo>
                  <a:cubicBezTo>
                    <a:pt x="89" y="193"/>
                    <a:pt x="89" y="193"/>
                    <a:pt x="90" y="193"/>
                  </a:cubicBezTo>
                  <a:cubicBezTo>
                    <a:pt x="90" y="193"/>
                    <a:pt x="90" y="193"/>
                    <a:pt x="90" y="193"/>
                  </a:cubicBezTo>
                  <a:cubicBezTo>
                    <a:pt x="90" y="193"/>
                    <a:pt x="91" y="192"/>
                    <a:pt x="91" y="192"/>
                  </a:cubicBezTo>
                  <a:cubicBezTo>
                    <a:pt x="91" y="192"/>
                    <a:pt x="91" y="192"/>
                    <a:pt x="91" y="192"/>
                  </a:cubicBezTo>
                  <a:cubicBezTo>
                    <a:pt x="91" y="192"/>
                    <a:pt x="91" y="192"/>
                    <a:pt x="91" y="192"/>
                  </a:cubicBezTo>
                  <a:cubicBezTo>
                    <a:pt x="97" y="189"/>
                    <a:pt x="97" y="189"/>
                    <a:pt x="97" y="189"/>
                  </a:cubicBezTo>
                  <a:cubicBezTo>
                    <a:pt x="100" y="191"/>
                    <a:pt x="100" y="191"/>
                    <a:pt x="100" y="191"/>
                  </a:cubicBezTo>
                  <a:cubicBezTo>
                    <a:pt x="101" y="191"/>
                    <a:pt x="101" y="191"/>
                    <a:pt x="101" y="191"/>
                  </a:cubicBezTo>
                  <a:cubicBezTo>
                    <a:pt x="101" y="158"/>
                    <a:pt x="101" y="158"/>
                    <a:pt x="101" y="158"/>
                  </a:cubicBezTo>
                  <a:cubicBezTo>
                    <a:pt x="7" y="104"/>
                    <a:pt x="7" y="104"/>
                    <a:pt x="7" y="104"/>
                  </a:cubicBezTo>
                  <a:lnTo>
                    <a:pt x="7" y="111"/>
                  </a:lnTo>
                  <a:close/>
                  <a:moveTo>
                    <a:pt x="85" y="167"/>
                  </a:moveTo>
                  <a:cubicBezTo>
                    <a:pt x="85" y="167"/>
                    <a:pt x="85" y="167"/>
                    <a:pt x="85" y="167"/>
                  </a:cubicBezTo>
                  <a:cubicBezTo>
                    <a:pt x="85" y="167"/>
                    <a:pt x="85" y="167"/>
                    <a:pt x="85" y="167"/>
                  </a:cubicBezTo>
                  <a:cubicBezTo>
                    <a:pt x="86" y="167"/>
                    <a:pt x="86" y="167"/>
                    <a:pt x="86" y="167"/>
                  </a:cubicBezTo>
                  <a:cubicBezTo>
                    <a:pt x="86" y="167"/>
                    <a:pt x="86" y="166"/>
                    <a:pt x="86" y="166"/>
                  </a:cubicBezTo>
                  <a:cubicBezTo>
                    <a:pt x="86" y="166"/>
                    <a:pt x="86" y="166"/>
                    <a:pt x="86" y="166"/>
                  </a:cubicBezTo>
                  <a:cubicBezTo>
                    <a:pt x="86" y="166"/>
                    <a:pt x="86" y="166"/>
                    <a:pt x="86" y="166"/>
                  </a:cubicBezTo>
                  <a:cubicBezTo>
                    <a:pt x="86" y="166"/>
                    <a:pt x="86" y="166"/>
                    <a:pt x="86" y="166"/>
                  </a:cubicBezTo>
                  <a:cubicBezTo>
                    <a:pt x="86" y="166"/>
                    <a:pt x="86" y="165"/>
                    <a:pt x="86" y="165"/>
                  </a:cubicBezTo>
                  <a:cubicBezTo>
                    <a:pt x="86" y="165"/>
                    <a:pt x="86" y="165"/>
                    <a:pt x="86" y="165"/>
                  </a:cubicBezTo>
                  <a:cubicBezTo>
                    <a:pt x="86" y="165"/>
                    <a:pt x="87" y="165"/>
                    <a:pt x="87" y="165"/>
                  </a:cubicBezTo>
                  <a:cubicBezTo>
                    <a:pt x="87" y="165"/>
                    <a:pt x="87" y="165"/>
                    <a:pt x="87" y="165"/>
                  </a:cubicBezTo>
                  <a:cubicBezTo>
                    <a:pt x="87" y="165"/>
                    <a:pt x="87" y="165"/>
                    <a:pt x="87" y="165"/>
                  </a:cubicBezTo>
                  <a:cubicBezTo>
                    <a:pt x="93" y="161"/>
                    <a:pt x="93" y="161"/>
                    <a:pt x="93" y="161"/>
                  </a:cubicBezTo>
                  <a:cubicBezTo>
                    <a:pt x="95" y="160"/>
                    <a:pt x="97" y="161"/>
                    <a:pt x="97" y="162"/>
                  </a:cubicBezTo>
                  <a:cubicBezTo>
                    <a:pt x="98" y="164"/>
                    <a:pt x="98" y="165"/>
                    <a:pt x="96" y="166"/>
                  </a:cubicBezTo>
                  <a:cubicBezTo>
                    <a:pt x="91" y="169"/>
                    <a:pt x="91" y="169"/>
                    <a:pt x="91" y="169"/>
                  </a:cubicBezTo>
                  <a:cubicBezTo>
                    <a:pt x="91" y="182"/>
                    <a:pt x="91" y="182"/>
                    <a:pt x="91" y="182"/>
                  </a:cubicBezTo>
                  <a:cubicBezTo>
                    <a:pt x="93" y="181"/>
                    <a:pt x="93" y="181"/>
                    <a:pt x="93" y="181"/>
                  </a:cubicBezTo>
                  <a:cubicBezTo>
                    <a:pt x="95" y="180"/>
                    <a:pt x="97" y="181"/>
                    <a:pt x="97" y="182"/>
                  </a:cubicBezTo>
                  <a:cubicBezTo>
                    <a:pt x="98" y="184"/>
                    <a:pt x="98" y="185"/>
                    <a:pt x="96" y="186"/>
                  </a:cubicBezTo>
                  <a:cubicBezTo>
                    <a:pt x="90" y="190"/>
                    <a:pt x="90" y="190"/>
                    <a:pt x="90" y="190"/>
                  </a:cubicBezTo>
                  <a:cubicBezTo>
                    <a:pt x="90" y="190"/>
                    <a:pt x="90" y="190"/>
                    <a:pt x="90" y="190"/>
                  </a:cubicBezTo>
                  <a:cubicBezTo>
                    <a:pt x="89" y="190"/>
                    <a:pt x="89" y="190"/>
                    <a:pt x="89" y="190"/>
                  </a:cubicBezTo>
                  <a:cubicBezTo>
                    <a:pt x="89" y="190"/>
                    <a:pt x="89" y="190"/>
                    <a:pt x="89" y="190"/>
                  </a:cubicBezTo>
                  <a:cubicBezTo>
                    <a:pt x="89" y="190"/>
                    <a:pt x="89" y="190"/>
                    <a:pt x="88" y="190"/>
                  </a:cubicBezTo>
                  <a:cubicBezTo>
                    <a:pt x="88" y="190"/>
                    <a:pt x="88" y="190"/>
                    <a:pt x="88" y="190"/>
                  </a:cubicBezTo>
                  <a:cubicBezTo>
                    <a:pt x="88" y="190"/>
                    <a:pt x="88" y="190"/>
                    <a:pt x="87" y="190"/>
                  </a:cubicBezTo>
                  <a:cubicBezTo>
                    <a:pt x="87" y="190"/>
                    <a:pt x="87" y="190"/>
                    <a:pt x="87" y="190"/>
                  </a:cubicBezTo>
                  <a:cubicBezTo>
                    <a:pt x="87" y="190"/>
                    <a:pt x="87" y="190"/>
                    <a:pt x="87" y="190"/>
                  </a:cubicBezTo>
                  <a:cubicBezTo>
                    <a:pt x="87" y="190"/>
                    <a:pt x="86" y="189"/>
                    <a:pt x="86" y="189"/>
                  </a:cubicBezTo>
                  <a:cubicBezTo>
                    <a:pt x="86" y="189"/>
                    <a:pt x="86" y="189"/>
                    <a:pt x="86" y="189"/>
                  </a:cubicBezTo>
                  <a:cubicBezTo>
                    <a:pt x="86" y="189"/>
                    <a:pt x="86" y="189"/>
                    <a:pt x="86" y="189"/>
                  </a:cubicBezTo>
                  <a:cubicBezTo>
                    <a:pt x="86" y="189"/>
                    <a:pt x="86" y="189"/>
                    <a:pt x="86" y="189"/>
                  </a:cubicBezTo>
                  <a:cubicBezTo>
                    <a:pt x="86" y="189"/>
                    <a:pt x="86" y="188"/>
                    <a:pt x="86" y="188"/>
                  </a:cubicBezTo>
                  <a:cubicBezTo>
                    <a:pt x="86" y="188"/>
                    <a:pt x="86" y="188"/>
                    <a:pt x="86" y="188"/>
                  </a:cubicBezTo>
                  <a:cubicBezTo>
                    <a:pt x="86" y="188"/>
                    <a:pt x="86" y="188"/>
                    <a:pt x="86" y="188"/>
                  </a:cubicBezTo>
                  <a:cubicBezTo>
                    <a:pt x="86" y="188"/>
                    <a:pt x="86" y="188"/>
                    <a:pt x="86" y="188"/>
                  </a:cubicBezTo>
                  <a:cubicBezTo>
                    <a:pt x="85" y="188"/>
                    <a:pt x="85" y="187"/>
                    <a:pt x="85" y="187"/>
                  </a:cubicBezTo>
                  <a:cubicBezTo>
                    <a:pt x="85" y="187"/>
                    <a:pt x="85" y="187"/>
                    <a:pt x="85" y="187"/>
                  </a:cubicBezTo>
                  <a:lnTo>
                    <a:pt x="85" y="167"/>
                  </a:lnTo>
                  <a:close/>
                  <a:moveTo>
                    <a:pt x="57" y="141"/>
                  </a:moveTo>
                  <a:cubicBezTo>
                    <a:pt x="82" y="156"/>
                    <a:pt x="82" y="156"/>
                    <a:pt x="82" y="156"/>
                  </a:cubicBezTo>
                  <a:cubicBezTo>
                    <a:pt x="82" y="163"/>
                    <a:pt x="82" y="163"/>
                    <a:pt x="82" y="163"/>
                  </a:cubicBezTo>
                  <a:cubicBezTo>
                    <a:pt x="57" y="148"/>
                    <a:pt x="57" y="148"/>
                    <a:pt x="57" y="148"/>
                  </a:cubicBezTo>
                  <a:lnTo>
                    <a:pt x="57" y="141"/>
                  </a:lnTo>
                  <a:close/>
                  <a:moveTo>
                    <a:pt x="57" y="152"/>
                  </a:moveTo>
                  <a:cubicBezTo>
                    <a:pt x="82" y="167"/>
                    <a:pt x="82" y="167"/>
                    <a:pt x="82" y="167"/>
                  </a:cubicBezTo>
                  <a:cubicBezTo>
                    <a:pt x="82" y="174"/>
                    <a:pt x="82" y="174"/>
                    <a:pt x="82" y="174"/>
                  </a:cubicBezTo>
                  <a:cubicBezTo>
                    <a:pt x="57" y="159"/>
                    <a:pt x="57" y="159"/>
                    <a:pt x="57" y="159"/>
                  </a:cubicBezTo>
                  <a:lnTo>
                    <a:pt x="57" y="152"/>
                  </a:lnTo>
                  <a:close/>
                  <a:moveTo>
                    <a:pt x="15" y="113"/>
                  </a:moveTo>
                  <a:cubicBezTo>
                    <a:pt x="16" y="115"/>
                    <a:pt x="15" y="116"/>
                    <a:pt x="14" y="117"/>
                  </a:cubicBezTo>
                  <a:cubicBezTo>
                    <a:pt x="9" y="120"/>
                    <a:pt x="9" y="120"/>
                    <a:pt x="9" y="120"/>
                  </a:cubicBezTo>
                  <a:cubicBezTo>
                    <a:pt x="9" y="133"/>
                    <a:pt x="9" y="133"/>
                    <a:pt x="9" y="133"/>
                  </a:cubicBezTo>
                  <a:cubicBezTo>
                    <a:pt x="11" y="132"/>
                    <a:pt x="11" y="132"/>
                    <a:pt x="11" y="132"/>
                  </a:cubicBezTo>
                  <a:cubicBezTo>
                    <a:pt x="12" y="131"/>
                    <a:pt x="14" y="132"/>
                    <a:pt x="15" y="133"/>
                  </a:cubicBezTo>
                  <a:cubicBezTo>
                    <a:pt x="16" y="135"/>
                    <a:pt x="15" y="136"/>
                    <a:pt x="14" y="137"/>
                  </a:cubicBezTo>
                  <a:cubicBezTo>
                    <a:pt x="7" y="141"/>
                    <a:pt x="7" y="141"/>
                    <a:pt x="7" y="141"/>
                  </a:cubicBezTo>
                  <a:cubicBezTo>
                    <a:pt x="7" y="141"/>
                    <a:pt x="7" y="141"/>
                    <a:pt x="7" y="141"/>
                  </a:cubicBezTo>
                  <a:cubicBezTo>
                    <a:pt x="7" y="141"/>
                    <a:pt x="7" y="141"/>
                    <a:pt x="7" y="141"/>
                  </a:cubicBezTo>
                  <a:cubicBezTo>
                    <a:pt x="7" y="141"/>
                    <a:pt x="6" y="141"/>
                    <a:pt x="6" y="141"/>
                  </a:cubicBezTo>
                  <a:cubicBezTo>
                    <a:pt x="6" y="141"/>
                    <a:pt x="6" y="141"/>
                    <a:pt x="6" y="141"/>
                  </a:cubicBezTo>
                  <a:cubicBezTo>
                    <a:pt x="6" y="141"/>
                    <a:pt x="5" y="141"/>
                    <a:pt x="5" y="141"/>
                  </a:cubicBezTo>
                  <a:cubicBezTo>
                    <a:pt x="5" y="141"/>
                    <a:pt x="5" y="141"/>
                    <a:pt x="5" y="141"/>
                  </a:cubicBezTo>
                  <a:cubicBezTo>
                    <a:pt x="5" y="141"/>
                    <a:pt x="5" y="141"/>
                    <a:pt x="4" y="141"/>
                  </a:cubicBezTo>
                  <a:cubicBezTo>
                    <a:pt x="4" y="141"/>
                    <a:pt x="4" y="141"/>
                    <a:pt x="4" y="141"/>
                  </a:cubicBezTo>
                  <a:cubicBezTo>
                    <a:pt x="4" y="140"/>
                    <a:pt x="4" y="140"/>
                    <a:pt x="4" y="140"/>
                  </a:cubicBezTo>
                  <a:cubicBezTo>
                    <a:pt x="4" y="140"/>
                    <a:pt x="4" y="140"/>
                    <a:pt x="4" y="140"/>
                  </a:cubicBezTo>
                  <a:cubicBezTo>
                    <a:pt x="4" y="140"/>
                    <a:pt x="3" y="140"/>
                    <a:pt x="3" y="140"/>
                  </a:cubicBezTo>
                  <a:cubicBezTo>
                    <a:pt x="3" y="140"/>
                    <a:pt x="3" y="140"/>
                    <a:pt x="3" y="140"/>
                  </a:cubicBezTo>
                  <a:cubicBezTo>
                    <a:pt x="3" y="139"/>
                    <a:pt x="3" y="139"/>
                    <a:pt x="3" y="139"/>
                  </a:cubicBezTo>
                  <a:cubicBezTo>
                    <a:pt x="3" y="139"/>
                    <a:pt x="3" y="139"/>
                    <a:pt x="3" y="139"/>
                  </a:cubicBezTo>
                  <a:cubicBezTo>
                    <a:pt x="3" y="139"/>
                    <a:pt x="3" y="139"/>
                    <a:pt x="3" y="139"/>
                  </a:cubicBezTo>
                  <a:cubicBezTo>
                    <a:pt x="3" y="139"/>
                    <a:pt x="3" y="139"/>
                    <a:pt x="3" y="139"/>
                  </a:cubicBezTo>
                  <a:cubicBezTo>
                    <a:pt x="3" y="138"/>
                    <a:pt x="3" y="138"/>
                    <a:pt x="3" y="138"/>
                  </a:cubicBezTo>
                  <a:cubicBezTo>
                    <a:pt x="3" y="138"/>
                    <a:pt x="3" y="138"/>
                    <a:pt x="3" y="138"/>
                  </a:cubicBezTo>
                  <a:cubicBezTo>
                    <a:pt x="3" y="118"/>
                    <a:pt x="3" y="118"/>
                    <a:pt x="3" y="118"/>
                  </a:cubicBezTo>
                  <a:cubicBezTo>
                    <a:pt x="3" y="118"/>
                    <a:pt x="3" y="118"/>
                    <a:pt x="3" y="118"/>
                  </a:cubicBezTo>
                  <a:cubicBezTo>
                    <a:pt x="3" y="118"/>
                    <a:pt x="3" y="118"/>
                    <a:pt x="3" y="118"/>
                  </a:cubicBezTo>
                  <a:cubicBezTo>
                    <a:pt x="3" y="118"/>
                    <a:pt x="3" y="118"/>
                    <a:pt x="3" y="118"/>
                  </a:cubicBezTo>
                  <a:cubicBezTo>
                    <a:pt x="3" y="118"/>
                    <a:pt x="3" y="117"/>
                    <a:pt x="3" y="117"/>
                  </a:cubicBezTo>
                  <a:cubicBezTo>
                    <a:pt x="3" y="117"/>
                    <a:pt x="3" y="117"/>
                    <a:pt x="3" y="117"/>
                  </a:cubicBezTo>
                  <a:cubicBezTo>
                    <a:pt x="3" y="117"/>
                    <a:pt x="3" y="117"/>
                    <a:pt x="3" y="117"/>
                  </a:cubicBezTo>
                  <a:cubicBezTo>
                    <a:pt x="3" y="117"/>
                    <a:pt x="3" y="117"/>
                    <a:pt x="3" y="117"/>
                  </a:cubicBezTo>
                  <a:cubicBezTo>
                    <a:pt x="4" y="117"/>
                    <a:pt x="4" y="116"/>
                    <a:pt x="4" y="116"/>
                  </a:cubicBezTo>
                  <a:cubicBezTo>
                    <a:pt x="4" y="116"/>
                    <a:pt x="4" y="116"/>
                    <a:pt x="4" y="116"/>
                  </a:cubicBezTo>
                  <a:cubicBezTo>
                    <a:pt x="4" y="116"/>
                    <a:pt x="4" y="116"/>
                    <a:pt x="4" y="116"/>
                  </a:cubicBezTo>
                  <a:cubicBezTo>
                    <a:pt x="4" y="116"/>
                    <a:pt x="4" y="116"/>
                    <a:pt x="4" y="116"/>
                  </a:cubicBezTo>
                  <a:cubicBezTo>
                    <a:pt x="4" y="116"/>
                    <a:pt x="4" y="116"/>
                    <a:pt x="4" y="116"/>
                  </a:cubicBezTo>
                  <a:cubicBezTo>
                    <a:pt x="11" y="112"/>
                    <a:pt x="11" y="112"/>
                    <a:pt x="11" y="112"/>
                  </a:cubicBezTo>
                  <a:cubicBezTo>
                    <a:pt x="12" y="111"/>
                    <a:pt x="14" y="112"/>
                    <a:pt x="15"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615"/>
            <p:cNvSpPr>
              <a:spLocks noEditPoints="1"/>
            </p:cNvSpPr>
            <p:nvPr/>
          </p:nvSpPr>
          <p:spPr bwMode="auto">
            <a:xfrm>
              <a:off x="4529138" y="3994150"/>
              <a:ext cx="196850" cy="204788"/>
            </a:xfrm>
            <a:custGeom>
              <a:avLst/>
              <a:gdLst>
                <a:gd name="T0" fmla="*/ 86 w 203"/>
                <a:gd name="T1" fmla="*/ 207 h 212"/>
                <a:gd name="T2" fmla="*/ 93 w 203"/>
                <a:gd name="T3" fmla="*/ 207 h 212"/>
                <a:gd name="T4" fmla="*/ 99 w 203"/>
                <a:gd name="T5" fmla="*/ 212 h 212"/>
                <a:gd name="T6" fmla="*/ 106 w 203"/>
                <a:gd name="T7" fmla="*/ 206 h 212"/>
                <a:gd name="T8" fmla="*/ 119 w 203"/>
                <a:gd name="T9" fmla="*/ 205 h 212"/>
                <a:gd name="T10" fmla="*/ 136 w 203"/>
                <a:gd name="T11" fmla="*/ 190 h 212"/>
                <a:gd name="T12" fmla="*/ 73 w 203"/>
                <a:gd name="T13" fmla="*/ 190 h 212"/>
                <a:gd name="T14" fmla="*/ 83 w 203"/>
                <a:gd name="T15" fmla="*/ 196 h 212"/>
                <a:gd name="T16" fmla="*/ 147 w 203"/>
                <a:gd name="T17" fmla="*/ 187 h 212"/>
                <a:gd name="T18" fmla="*/ 65 w 203"/>
                <a:gd name="T19" fmla="*/ 183 h 212"/>
                <a:gd name="T20" fmla="*/ 179 w 203"/>
                <a:gd name="T21" fmla="*/ 164 h 212"/>
                <a:gd name="T22" fmla="*/ 31 w 203"/>
                <a:gd name="T23" fmla="*/ 163 h 212"/>
                <a:gd name="T24" fmla="*/ 11 w 203"/>
                <a:gd name="T25" fmla="*/ 162 h 212"/>
                <a:gd name="T26" fmla="*/ 13 w 203"/>
                <a:gd name="T27" fmla="*/ 159 h 212"/>
                <a:gd name="T28" fmla="*/ 24 w 203"/>
                <a:gd name="T29" fmla="*/ 159 h 212"/>
                <a:gd name="T30" fmla="*/ 12 w 203"/>
                <a:gd name="T31" fmla="*/ 163 h 212"/>
                <a:gd name="T32" fmla="*/ 187 w 203"/>
                <a:gd name="T33" fmla="*/ 160 h 212"/>
                <a:gd name="T34" fmla="*/ 0 w 203"/>
                <a:gd name="T35" fmla="*/ 149 h 212"/>
                <a:gd name="T36" fmla="*/ 4 w 203"/>
                <a:gd name="T37" fmla="*/ 139 h 212"/>
                <a:gd name="T38" fmla="*/ 5 w 203"/>
                <a:gd name="T39" fmla="*/ 150 h 212"/>
                <a:gd name="T40" fmla="*/ 199 w 203"/>
                <a:gd name="T41" fmla="*/ 129 h 212"/>
                <a:gd name="T42" fmla="*/ 0 w 203"/>
                <a:gd name="T43" fmla="*/ 127 h 212"/>
                <a:gd name="T44" fmla="*/ 1 w 203"/>
                <a:gd name="T45" fmla="*/ 124 h 212"/>
                <a:gd name="T46" fmla="*/ 4 w 203"/>
                <a:gd name="T47" fmla="*/ 118 h 212"/>
                <a:gd name="T48" fmla="*/ 5 w 203"/>
                <a:gd name="T49" fmla="*/ 116 h 212"/>
                <a:gd name="T50" fmla="*/ 5 w 203"/>
                <a:gd name="T51" fmla="*/ 116 h 212"/>
                <a:gd name="T52" fmla="*/ 8 w 203"/>
                <a:gd name="T53" fmla="*/ 119 h 212"/>
                <a:gd name="T54" fmla="*/ 7 w 203"/>
                <a:gd name="T55" fmla="*/ 120 h 212"/>
                <a:gd name="T56" fmla="*/ 5 w 203"/>
                <a:gd name="T57" fmla="*/ 125 h 212"/>
                <a:gd name="T58" fmla="*/ 4 w 203"/>
                <a:gd name="T59" fmla="*/ 127 h 212"/>
                <a:gd name="T60" fmla="*/ 194 w 203"/>
                <a:gd name="T61" fmla="*/ 106 h 212"/>
                <a:gd name="T62" fmla="*/ 10 w 203"/>
                <a:gd name="T63" fmla="*/ 108 h 212"/>
                <a:gd name="T64" fmla="*/ 13 w 203"/>
                <a:gd name="T65" fmla="*/ 100 h 212"/>
                <a:gd name="T66" fmla="*/ 17 w 203"/>
                <a:gd name="T67" fmla="*/ 108 h 212"/>
                <a:gd name="T68" fmla="*/ 184 w 203"/>
                <a:gd name="T69" fmla="*/ 99 h 212"/>
                <a:gd name="T70" fmla="*/ 186 w 203"/>
                <a:gd name="T71" fmla="*/ 103 h 212"/>
                <a:gd name="T72" fmla="*/ 1 w 203"/>
                <a:gd name="T73" fmla="*/ 93 h 212"/>
                <a:gd name="T74" fmla="*/ 4 w 203"/>
                <a:gd name="T75" fmla="*/ 83 h 212"/>
                <a:gd name="T76" fmla="*/ 5 w 203"/>
                <a:gd name="T77" fmla="*/ 93 h 212"/>
                <a:gd name="T78" fmla="*/ 2 w 203"/>
                <a:gd name="T79" fmla="*/ 96 h 212"/>
                <a:gd name="T80" fmla="*/ 199 w 203"/>
                <a:gd name="T81" fmla="*/ 86 h 212"/>
                <a:gd name="T82" fmla="*/ 1 w 203"/>
                <a:gd name="T83" fmla="*/ 65 h 212"/>
                <a:gd name="T84" fmla="*/ 3 w 203"/>
                <a:gd name="T85" fmla="*/ 59 h 212"/>
                <a:gd name="T86" fmla="*/ 6 w 203"/>
                <a:gd name="T87" fmla="*/ 62 h 212"/>
                <a:gd name="T88" fmla="*/ 5 w 203"/>
                <a:gd name="T89" fmla="*/ 66 h 212"/>
                <a:gd name="T90" fmla="*/ 199 w 203"/>
                <a:gd name="T91" fmla="*/ 62 h 212"/>
                <a:gd name="T92" fmla="*/ 203 w 203"/>
                <a:gd name="T93" fmla="*/ 56 h 212"/>
                <a:gd name="T94" fmla="*/ 9 w 203"/>
                <a:gd name="T95" fmla="*/ 49 h 212"/>
                <a:gd name="T96" fmla="*/ 21 w 203"/>
                <a:gd name="T97" fmla="*/ 49 h 212"/>
                <a:gd name="T98" fmla="*/ 10 w 203"/>
                <a:gd name="T99" fmla="*/ 52 h 212"/>
                <a:gd name="T100" fmla="*/ 34 w 203"/>
                <a:gd name="T101" fmla="*/ 48 h 212"/>
                <a:gd name="T102" fmla="*/ 190 w 203"/>
                <a:gd name="T103" fmla="*/ 43 h 212"/>
                <a:gd name="T104" fmla="*/ 66 w 203"/>
                <a:gd name="T105" fmla="*/ 27 h 212"/>
                <a:gd name="T106" fmla="*/ 156 w 203"/>
                <a:gd name="T107" fmla="*/ 26 h 212"/>
                <a:gd name="T108" fmla="*/ 72 w 203"/>
                <a:gd name="T109" fmla="*/ 23 h 212"/>
                <a:gd name="T110" fmla="*/ 74 w 203"/>
                <a:gd name="T111" fmla="*/ 24 h 212"/>
                <a:gd name="T112" fmla="*/ 149 w 203"/>
                <a:gd name="T113" fmla="*/ 21 h 212"/>
                <a:gd name="T114" fmla="*/ 106 w 203"/>
                <a:gd name="T115" fmla="*/ 6 h 212"/>
                <a:gd name="T116" fmla="*/ 118 w 203"/>
                <a:gd name="T117"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212">
                  <a:moveTo>
                    <a:pt x="95" y="212"/>
                  </a:moveTo>
                  <a:cubicBezTo>
                    <a:pt x="95" y="212"/>
                    <a:pt x="94" y="212"/>
                    <a:pt x="94" y="211"/>
                  </a:cubicBezTo>
                  <a:cubicBezTo>
                    <a:pt x="94" y="211"/>
                    <a:pt x="94" y="211"/>
                    <a:pt x="94" y="211"/>
                  </a:cubicBezTo>
                  <a:cubicBezTo>
                    <a:pt x="93" y="211"/>
                    <a:pt x="92" y="211"/>
                    <a:pt x="91" y="210"/>
                  </a:cubicBezTo>
                  <a:cubicBezTo>
                    <a:pt x="91" y="210"/>
                    <a:pt x="91" y="210"/>
                    <a:pt x="91" y="210"/>
                  </a:cubicBezTo>
                  <a:cubicBezTo>
                    <a:pt x="91" y="210"/>
                    <a:pt x="91" y="210"/>
                    <a:pt x="90" y="210"/>
                  </a:cubicBezTo>
                  <a:cubicBezTo>
                    <a:pt x="90" y="210"/>
                    <a:pt x="90" y="210"/>
                    <a:pt x="90" y="210"/>
                  </a:cubicBezTo>
                  <a:cubicBezTo>
                    <a:pt x="89" y="209"/>
                    <a:pt x="88" y="208"/>
                    <a:pt x="87" y="208"/>
                  </a:cubicBezTo>
                  <a:cubicBezTo>
                    <a:pt x="87" y="208"/>
                    <a:pt x="87" y="208"/>
                    <a:pt x="87" y="208"/>
                  </a:cubicBezTo>
                  <a:cubicBezTo>
                    <a:pt x="87" y="207"/>
                    <a:pt x="87" y="207"/>
                    <a:pt x="86" y="207"/>
                  </a:cubicBezTo>
                  <a:cubicBezTo>
                    <a:pt x="86" y="207"/>
                    <a:pt x="86" y="207"/>
                    <a:pt x="86" y="207"/>
                  </a:cubicBezTo>
                  <a:cubicBezTo>
                    <a:pt x="86" y="206"/>
                    <a:pt x="86" y="204"/>
                    <a:pt x="87" y="204"/>
                  </a:cubicBezTo>
                  <a:cubicBezTo>
                    <a:pt x="87" y="204"/>
                    <a:pt x="87" y="204"/>
                    <a:pt x="87" y="204"/>
                  </a:cubicBezTo>
                  <a:cubicBezTo>
                    <a:pt x="88" y="203"/>
                    <a:pt x="89" y="203"/>
                    <a:pt x="90" y="204"/>
                  </a:cubicBezTo>
                  <a:cubicBezTo>
                    <a:pt x="90" y="204"/>
                    <a:pt x="90" y="204"/>
                    <a:pt x="90" y="204"/>
                  </a:cubicBezTo>
                  <a:cubicBezTo>
                    <a:pt x="90" y="204"/>
                    <a:pt x="90" y="205"/>
                    <a:pt x="90" y="205"/>
                  </a:cubicBezTo>
                  <a:cubicBezTo>
                    <a:pt x="90" y="205"/>
                    <a:pt x="90" y="205"/>
                    <a:pt x="90" y="205"/>
                  </a:cubicBezTo>
                  <a:cubicBezTo>
                    <a:pt x="91" y="205"/>
                    <a:pt x="92" y="206"/>
                    <a:pt x="92" y="206"/>
                  </a:cubicBezTo>
                  <a:cubicBezTo>
                    <a:pt x="92" y="206"/>
                    <a:pt x="92" y="206"/>
                    <a:pt x="92" y="206"/>
                  </a:cubicBezTo>
                  <a:cubicBezTo>
                    <a:pt x="92" y="206"/>
                    <a:pt x="93" y="207"/>
                    <a:pt x="93" y="207"/>
                  </a:cubicBezTo>
                  <a:cubicBezTo>
                    <a:pt x="93" y="207"/>
                    <a:pt x="93" y="207"/>
                    <a:pt x="93" y="207"/>
                  </a:cubicBezTo>
                  <a:cubicBezTo>
                    <a:pt x="94" y="207"/>
                    <a:pt x="94" y="207"/>
                    <a:pt x="95" y="208"/>
                  </a:cubicBezTo>
                  <a:cubicBezTo>
                    <a:pt x="95" y="208"/>
                    <a:pt x="95" y="208"/>
                    <a:pt x="95" y="208"/>
                  </a:cubicBezTo>
                  <a:cubicBezTo>
                    <a:pt x="95" y="208"/>
                    <a:pt x="96" y="208"/>
                    <a:pt x="96" y="208"/>
                  </a:cubicBezTo>
                  <a:cubicBezTo>
                    <a:pt x="96" y="208"/>
                    <a:pt x="96" y="208"/>
                    <a:pt x="96" y="208"/>
                  </a:cubicBezTo>
                  <a:cubicBezTo>
                    <a:pt x="97" y="208"/>
                    <a:pt x="98" y="208"/>
                    <a:pt x="99" y="208"/>
                  </a:cubicBezTo>
                  <a:cubicBezTo>
                    <a:pt x="99" y="208"/>
                    <a:pt x="99" y="208"/>
                    <a:pt x="99" y="208"/>
                  </a:cubicBezTo>
                  <a:cubicBezTo>
                    <a:pt x="100" y="208"/>
                    <a:pt x="101" y="209"/>
                    <a:pt x="101" y="210"/>
                  </a:cubicBezTo>
                  <a:cubicBezTo>
                    <a:pt x="101" y="210"/>
                    <a:pt x="101" y="210"/>
                    <a:pt x="101" y="210"/>
                  </a:cubicBezTo>
                  <a:cubicBezTo>
                    <a:pt x="101" y="211"/>
                    <a:pt x="100" y="212"/>
                    <a:pt x="99" y="212"/>
                  </a:cubicBezTo>
                  <a:cubicBezTo>
                    <a:pt x="99" y="212"/>
                    <a:pt x="99" y="212"/>
                    <a:pt x="99" y="212"/>
                  </a:cubicBezTo>
                  <a:cubicBezTo>
                    <a:pt x="97" y="212"/>
                    <a:pt x="96" y="212"/>
                    <a:pt x="95" y="212"/>
                  </a:cubicBezTo>
                  <a:close/>
                  <a:moveTo>
                    <a:pt x="110" y="210"/>
                  </a:moveTo>
                  <a:cubicBezTo>
                    <a:pt x="109" y="210"/>
                    <a:pt x="108" y="210"/>
                    <a:pt x="107" y="210"/>
                  </a:cubicBezTo>
                  <a:cubicBezTo>
                    <a:pt x="107" y="210"/>
                    <a:pt x="107" y="210"/>
                    <a:pt x="107" y="210"/>
                  </a:cubicBezTo>
                  <a:cubicBezTo>
                    <a:pt x="106" y="210"/>
                    <a:pt x="105" y="209"/>
                    <a:pt x="105" y="209"/>
                  </a:cubicBezTo>
                  <a:cubicBezTo>
                    <a:pt x="105" y="209"/>
                    <a:pt x="105" y="209"/>
                    <a:pt x="105" y="209"/>
                  </a:cubicBezTo>
                  <a:cubicBezTo>
                    <a:pt x="104" y="208"/>
                    <a:pt x="105" y="207"/>
                    <a:pt x="106" y="206"/>
                  </a:cubicBezTo>
                  <a:cubicBezTo>
                    <a:pt x="106" y="206"/>
                    <a:pt x="106" y="206"/>
                    <a:pt x="106" y="206"/>
                  </a:cubicBezTo>
                  <a:cubicBezTo>
                    <a:pt x="106" y="206"/>
                    <a:pt x="106" y="206"/>
                    <a:pt x="106" y="206"/>
                  </a:cubicBezTo>
                  <a:cubicBezTo>
                    <a:pt x="106" y="206"/>
                    <a:pt x="107" y="206"/>
                    <a:pt x="108" y="206"/>
                  </a:cubicBezTo>
                  <a:cubicBezTo>
                    <a:pt x="108" y="206"/>
                    <a:pt x="108" y="206"/>
                    <a:pt x="108" y="206"/>
                  </a:cubicBezTo>
                  <a:cubicBezTo>
                    <a:pt x="108" y="206"/>
                    <a:pt x="109" y="206"/>
                    <a:pt x="110" y="206"/>
                  </a:cubicBezTo>
                  <a:cubicBezTo>
                    <a:pt x="110" y="206"/>
                    <a:pt x="110" y="206"/>
                    <a:pt x="110" y="206"/>
                  </a:cubicBezTo>
                  <a:cubicBezTo>
                    <a:pt x="111" y="206"/>
                    <a:pt x="111" y="206"/>
                    <a:pt x="111" y="206"/>
                  </a:cubicBezTo>
                  <a:cubicBezTo>
                    <a:pt x="113" y="206"/>
                    <a:pt x="114" y="206"/>
                    <a:pt x="115" y="205"/>
                  </a:cubicBezTo>
                  <a:cubicBezTo>
                    <a:pt x="115" y="205"/>
                    <a:pt x="115" y="205"/>
                    <a:pt x="115" y="205"/>
                  </a:cubicBezTo>
                  <a:cubicBezTo>
                    <a:pt x="117" y="204"/>
                    <a:pt x="117" y="204"/>
                    <a:pt x="117" y="204"/>
                  </a:cubicBezTo>
                  <a:cubicBezTo>
                    <a:pt x="117" y="204"/>
                    <a:pt x="119" y="204"/>
                    <a:pt x="119" y="205"/>
                  </a:cubicBezTo>
                  <a:cubicBezTo>
                    <a:pt x="119" y="205"/>
                    <a:pt x="119" y="205"/>
                    <a:pt x="119" y="205"/>
                  </a:cubicBezTo>
                  <a:cubicBezTo>
                    <a:pt x="120" y="206"/>
                    <a:pt x="120" y="207"/>
                    <a:pt x="119" y="207"/>
                  </a:cubicBezTo>
                  <a:cubicBezTo>
                    <a:pt x="119" y="207"/>
                    <a:pt x="119" y="207"/>
                    <a:pt x="119" y="207"/>
                  </a:cubicBezTo>
                  <a:cubicBezTo>
                    <a:pt x="117" y="209"/>
                    <a:pt x="117" y="209"/>
                    <a:pt x="117" y="209"/>
                  </a:cubicBezTo>
                  <a:cubicBezTo>
                    <a:pt x="115" y="210"/>
                    <a:pt x="113" y="210"/>
                    <a:pt x="111" y="210"/>
                  </a:cubicBezTo>
                  <a:cubicBezTo>
                    <a:pt x="111" y="210"/>
                    <a:pt x="111" y="210"/>
                    <a:pt x="111" y="210"/>
                  </a:cubicBezTo>
                  <a:cubicBezTo>
                    <a:pt x="110" y="210"/>
                    <a:pt x="110" y="210"/>
                    <a:pt x="110" y="210"/>
                  </a:cubicBezTo>
                  <a:close/>
                  <a:moveTo>
                    <a:pt x="126" y="200"/>
                  </a:moveTo>
                  <a:cubicBezTo>
                    <a:pt x="125" y="199"/>
                    <a:pt x="126" y="198"/>
                    <a:pt x="126" y="197"/>
                  </a:cubicBezTo>
                  <a:cubicBezTo>
                    <a:pt x="126" y="197"/>
                    <a:pt x="126" y="197"/>
                    <a:pt x="126" y="197"/>
                  </a:cubicBezTo>
                  <a:cubicBezTo>
                    <a:pt x="136" y="190"/>
                    <a:pt x="136" y="190"/>
                    <a:pt x="136" y="190"/>
                  </a:cubicBezTo>
                  <a:cubicBezTo>
                    <a:pt x="137" y="190"/>
                    <a:pt x="138" y="190"/>
                    <a:pt x="139" y="191"/>
                  </a:cubicBezTo>
                  <a:cubicBezTo>
                    <a:pt x="139" y="191"/>
                    <a:pt x="139" y="191"/>
                    <a:pt x="139" y="191"/>
                  </a:cubicBezTo>
                  <a:cubicBezTo>
                    <a:pt x="140" y="192"/>
                    <a:pt x="139" y="193"/>
                    <a:pt x="139" y="194"/>
                  </a:cubicBezTo>
                  <a:cubicBezTo>
                    <a:pt x="139" y="194"/>
                    <a:pt x="139" y="194"/>
                    <a:pt x="139" y="194"/>
                  </a:cubicBezTo>
                  <a:cubicBezTo>
                    <a:pt x="129" y="201"/>
                    <a:pt x="129" y="201"/>
                    <a:pt x="129" y="201"/>
                  </a:cubicBezTo>
                  <a:cubicBezTo>
                    <a:pt x="128" y="201"/>
                    <a:pt x="128" y="201"/>
                    <a:pt x="128" y="201"/>
                  </a:cubicBezTo>
                  <a:cubicBezTo>
                    <a:pt x="128" y="201"/>
                    <a:pt x="128" y="201"/>
                    <a:pt x="128" y="201"/>
                  </a:cubicBezTo>
                  <a:cubicBezTo>
                    <a:pt x="127" y="201"/>
                    <a:pt x="126" y="201"/>
                    <a:pt x="126" y="200"/>
                  </a:cubicBezTo>
                  <a:close/>
                  <a:moveTo>
                    <a:pt x="83" y="196"/>
                  </a:moveTo>
                  <a:cubicBezTo>
                    <a:pt x="73" y="190"/>
                    <a:pt x="73" y="190"/>
                    <a:pt x="73" y="190"/>
                  </a:cubicBezTo>
                  <a:cubicBezTo>
                    <a:pt x="72" y="189"/>
                    <a:pt x="72" y="188"/>
                    <a:pt x="72" y="187"/>
                  </a:cubicBezTo>
                  <a:cubicBezTo>
                    <a:pt x="72" y="187"/>
                    <a:pt x="72" y="187"/>
                    <a:pt x="72" y="187"/>
                  </a:cubicBezTo>
                  <a:cubicBezTo>
                    <a:pt x="73" y="186"/>
                    <a:pt x="74" y="186"/>
                    <a:pt x="75" y="187"/>
                  </a:cubicBezTo>
                  <a:cubicBezTo>
                    <a:pt x="75" y="187"/>
                    <a:pt x="75" y="187"/>
                    <a:pt x="75" y="187"/>
                  </a:cubicBezTo>
                  <a:cubicBezTo>
                    <a:pt x="85" y="193"/>
                    <a:pt x="85" y="193"/>
                    <a:pt x="85" y="193"/>
                  </a:cubicBezTo>
                  <a:cubicBezTo>
                    <a:pt x="86" y="193"/>
                    <a:pt x="86" y="194"/>
                    <a:pt x="86" y="195"/>
                  </a:cubicBezTo>
                  <a:cubicBezTo>
                    <a:pt x="86" y="195"/>
                    <a:pt x="86" y="195"/>
                    <a:pt x="86" y="195"/>
                  </a:cubicBezTo>
                  <a:cubicBezTo>
                    <a:pt x="86" y="196"/>
                    <a:pt x="85" y="196"/>
                    <a:pt x="84" y="196"/>
                  </a:cubicBezTo>
                  <a:cubicBezTo>
                    <a:pt x="84" y="196"/>
                    <a:pt x="84" y="196"/>
                    <a:pt x="84" y="196"/>
                  </a:cubicBezTo>
                  <a:cubicBezTo>
                    <a:pt x="84" y="196"/>
                    <a:pt x="83" y="196"/>
                    <a:pt x="83" y="196"/>
                  </a:cubicBezTo>
                  <a:close/>
                  <a:moveTo>
                    <a:pt x="146" y="186"/>
                  </a:moveTo>
                  <a:cubicBezTo>
                    <a:pt x="145" y="185"/>
                    <a:pt x="145" y="184"/>
                    <a:pt x="146" y="184"/>
                  </a:cubicBezTo>
                  <a:cubicBezTo>
                    <a:pt x="146" y="184"/>
                    <a:pt x="146" y="184"/>
                    <a:pt x="146" y="184"/>
                  </a:cubicBezTo>
                  <a:cubicBezTo>
                    <a:pt x="156" y="177"/>
                    <a:pt x="156" y="177"/>
                    <a:pt x="156" y="177"/>
                  </a:cubicBezTo>
                  <a:cubicBezTo>
                    <a:pt x="157" y="176"/>
                    <a:pt x="158" y="176"/>
                    <a:pt x="159" y="177"/>
                  </a:cubicBezTo>
                  <a:cubicBezTo>
                    <a:pt x="159" y="177"/>
                    <a:pt x="159" y="177"/>
                    <a:pt x="159" y="177"/>
                  </a:cubicBezTo>
                  <a:cubicBezTo>
                    <a:pt x="159" y="178"/>
                    <a:pt x="159" y="179"/>
                    <a:pt x="158" y="180"/>
                  </a:cubicBezTo>
                  <a:cubicBezTo>
                    <a:pt x="158" y="180"/>
                    <a:pt x="158" y="180"/>
                    <a:pt x="158" y="180"/>
                  </a:cubicBezTo>
                  <a:cubicBezTo>
                    <a:pt x="148" y="187"/>
                    <a:pt x="148" y="187"/>
                    <a:pt x="148" y="187"/>
                  </a:cubicBezTo>
                  <a:cubicBezTo>
                    <a:pt x="148" y="187"/>
                    <a:pt x="148" y="187"/>
                    <a:pt x="147" y="187"/>
                  </a:cubicBezTo>
                  <a:cubicBezTo>
                    <a:pt x="147" y="187"/>
                    <a:pt x="147" y="187"/>
                    <a:pt x="147" y="187"/>
                  </a:cubicBezTo>
                  <a:cubicBezTo>
                    <a:pt x="147" y="187"/>
                    <a:pt x="146" y="187"/>
                    <a:pt x="146" y="186"/>
                  </a:cubicBezTo>
                  <a:close/>
                  <a:moveTo>
                    <a:pt x="62" y="184"/>
                  </a:moveTo>
                  <a:cubicBezTo>
                    <a:pt x="52" y="178"/>
                    <a:pt x="52" y="178"/>
                    <a:pt x="52" y="178"/>
                  </a:cubicBezTo>
                  <a:cubicBezTo>
                    <a:pt x="51" y="177"/>
                    <a:pt x="51" y="176"/>
                    <a:pt x="51" y="175"/>
                  </a:cubicBezTo>
                  <a:cubicBezTo>
                    <a:pt x="51" y="175"/>
                    <a:pt x="51" y="175"/>
                    <a:pt x="51" y="175"/>
                  </a:cubicBezTo>
                  <a:cubicBezTo>
                    <a:pt x="52" y="174"/>
                    <a:pt x="53" y="174"/>
                    <a:pt x="54" y="174"/>
                  </a:cubicBezTo>
                  <a:cubicBezTo>
                    <a:pt x="54" y="174"/>
                    <a:pt x="54" y="174"/>
                    <a:pt x="54" y="174"/>
                  </a:cubicBezTo>
                  <a:cubicBezTo>
                    <a:pt x="65" y="180"/>
                    <a:pt x="65" y="180"/>
                    <a:pt x="65" y="180"/>
                  </a:cubicBezTo>
                  <a:cubicBezTo>
                    <a:pt x="65" y="181"/>
                    <a:pt x="66" y="182"/>
                    <a:pt x="65" y="183"/>
                  </a:cubicBezTo>
                  <a:cubicBezTo>
                    <a:pt x="65" y="183"/>
                    <a:pt x="65" y="183"/>
                    <a:pt x="65" y="183"/>
                  </a:cubicBezTo>
                  <a:cubicBezTo>
                    <a:pt x="65" y="184"/>
                    <a:pt x="64" y="184"/>
                    <a:pt x="63" y="184"/>
                  </a:cubicBezTo>
                  <a:cubicBezTo>
                    <a:pt x="63" y="184"/>
                    <a:pt x="63" y="184"/>
                    <a:pt x="63" y="184"/>
                  </a:cubicBezTo>
                  <a:cubicBezTo>
                    <a:pt x="63" y="184"/>
                    <a:pt x="63" y="184"/>
                    <a:pt x="62" y="184"/>
                  </a:cubicBezTo>
                  <a:close/>
                  <a:moveTo>
                    <a:pt x="165" y="173"/>
                  </a:moveTo>
                  <a:cubicBezTo>
                    <a:pt x="165" y="172"/>
                    <a:pt x="165" y="171"/>
                    <a:pt x="166" y="170"/>
                  </a:cubicBezTo>
                  <a:cubicBezTo>
                    <a:pt x="166" y="170"/>
                    <a:pt x="166" y="170"/>
                    <a:pt x="166" y="170"/>
                  </a:cubicBezTo>
                  <a:cubicBezTo>
                    <a:pt x="176" y="163"/>
                    <a:pt x="176" y="163"/>
                    <a:pt x="176" y="163"/>
                  </a:cubicBezTo>
                  <a:cubicBezTo>
                    <a:pt x="177" y="162"/>
                    <a:pt x="178" y="163"/>
                    <a:pt x="179" y="164"/>
                  </a:cubicBezTo>
                  <a:cubicBezTo>
                    <a:pt x="179" y="164"/>
                    <a:pt x="179" y="164"/>
                    <a:pt x="179" y="164"/>
                  </a:cubicBezTo>
                  <a:cubicBezTo>
                    <a:pt x="179" y="164"/>
                    <a:pt x="179" y="166"/>
                    <a:pt x="178" y="166"/>
                  </a:cubicBezTo>
                  <a:cubicBezTo>
                    <a:pt x="178" y="166"/>
                    <a:pt x="178" y="166"/>
                    <a:pt x="178" y="166"/>
                  </a:cubicBezTo>
                  <a:cubicBezTo>
                    <a:pt x="168" y="173"/>
                    <a:pt x="168" y="173"/>
                    <a:pt x="168" y="173"/>
                  </a:cubicBezTo>
                  <a:cubicBezTo>
                    <a:pt x="168" y="173"/>
                    <a:pt x="167" y="174"/>
                    <a:pt x="167" y="174"/>
                  </a:cubicBezTo>
                  <a:cubicBezTo>
                    <a:pt x="167" y="174"/>
                    <a:pt x="167" y="174"/>
                    <a:pt x="167" y="174"/>
                  </a:cubicBezTo>
                  <a:cubicBezTo>
                    <a:pt x="166" y="174"/>
                    <a:pt x="166" y="173"/>
                    <a:pt x="165" y="173"/>
                  </a:cubicBezTo>
                  <a:close/>
                  <a:moveTo>
                    <a:pt x="42" y="172"/>
                  </a:moveTo>
                  <a:cubicBezTo>
                    <a:pt x="31" y="166"/>
                    <a:pt x="31" y="166"/>
                    <a:pt x="31" y="166"/>
                  </a:cubicBezTo>
                  <a:cubicBezTo>
                    <a:pt x="30" y="165"/>
                    <a:pt x="30" y="164"/>
                    <a:pt x="31" y="163"/>
                  </a:cubicBezTo>
                  <a:cubicBezTo>
                    <a:pt x="31" y="163"/>
                    <a:pt x="31" y="163"/>
                    <a:pt x="31" y="163"/>
                  </a:cubicBezTo>
                  <a:cubicBezTo>
                    <a:pt x="31" y="162"/>
                    <a:pt x="33" y="162"/>
                    <a:pt x="33" y="162"/>
                  </a:cubicBezTo>
                  <a:cubicBezTo>
                    <a:pt x="33" y="162"/>
                    <a:pt x="33" y="162"/>
                    <a:pt x="33" y="162"/>
                  </a:cubicBezTo>
                  <a:cubicBezTo>
                    <a:pt x="44" y="168"/>
                    <a:pt x="44" y="168"/>
                    <a:pt x="44" y="168"/>
                  </a:cubicBezTo>
                  <a:cubicBezTo>
                    <a:pt x="45" y="169"/>
                    <a:pt x="45" y="170"/>
                    <a:pt x="45" y="171"/>
                  </a:cubicBezTo>
                  <a:cubicBezTo>
                    <a:pt x="45" y="171"/>
                    <a:pt x="45" y="171"/>
                    <a:pt x="45" y="171"/>
                  </a:cubicBezTo>
                  <a:cubicBezTo>
                    <a:pt x="44" y="172"/>
                    <a:pt x="43" y="172"/>
                    <a:pt x="43" y="172"/>
                  </a:cubicBezTo>
                  <a:cubicBezTo>
                    <a:pt x="43" y="172"/>
                    <a:pt x="43" y="172"/>
                    <a:pt x="43" y="172"/>
                  </a:cubicBezTo>
                  <a:cubicBezTo>
                    <a:pt x="42" y="172"/>
                    <a:pt x="42" y="172"/>
                    <a:pt x="42" y="172"/>
                  </a:cubicBezTo>
                  <a:close/>
                  <a:moveTo>
                    <a:pt x="12" y="163"/>
                  </a:moveTo>
                  <a:cubicBezTo>
                    <a:pt x="12" y="163"/>
                    <a:pt x="11" y="162"/>
                    <a:pt x="11" y="162"/>
                  </a:cubicBezTo>
                  <a:cubicBezTo>
                    <a:pt x="11" y="162"/>
                    <a:pt x="11" y="162"/>
                    <a:pt x="11" y="162"/>
                  </a:cubicBezTo>
                  <a:cubicBezTo>
                    <a:pt x="10" y="162"/>
                    <a:pt x="10" y="162"/>
                    <a:pt x="10" y="162"/>
                  </a:cubicBezTo>
                  <a:cubicBezTo>
                    <a:pt x="10" y="162"/>
                    <a:pt x="10" y="162"/>
                    <a:pt x="10" y="162"/>
                  </a:cubicBezTo>
                  <a:cubicBezTo>
                    <a:pt x="9" y="161"/>
                    <a:pt x="8" y="160"/>
                    <a:pt x="9" y="159"/>
                  </a:cubicBezTo>
                  <a:cubicBezTo>
                    <a:pt x="9" y="159"/>
                    <a:pt x="9" y="159"/>
                    <a:pt x="9" y="159"/>
                  </a:cubicBezTo>
                  <a:cubicBezTo>
                    <a:pt x="9" y="158"/>
                    <a:pt x="10" y="158"/>
                    <a:pt x="11" y="158"/>
                  </a:cubicBezTo>
                  <a:cubicBezTo>
                    <a:pt x="11" y="158"/>
                    <a:pt x="11" y="158"/>
                    <a:pt x="11" y="158"/>
                  </a:cubicBezTo>
                  <a:cubicBezTo>
                    <a:pt x="12" y="158"/>
                    <a:pt x="12" y="158"/>
                    <a:pt x="12" y="158"/>
                  </a:cubicBezTo>
                  <a:cubicBezTo>
                    <a:pt x="12" y="158"/>
                    <a:pt x="12" y="158"/>
                    <a:pt x="12" y="158"/>
                  </a:cubicBezTo>
                  <a:cubicBezTo>
                    <a:pt x="12" y="159"/>
                    <a:pt x="13" y="159"/>
                    <a:pt x="13" y="159"/>
                  </a:cubicBezTo>
                  <a:cubicBezTo>
                    <a:pt x="13" y="159"/>
                    <a:pt x="13" y="159"/>
                    <a:pt x="13" y="159"/>
                  </a:cubicBezTo>
                  <a:cubicBezTo>
                    <a:pt x="14" y="159"/>
                    <a:pt x="15" y="159"/>
                    <a:pt x="16" y="159"/>
                  </a:cubicBezTo>
                  <a:cubicBezTo>
                    <a:pt x="16" y="159"/>
                    <a:pt x="16" y="159"/>
                    <a:pt x="16" y="159"/>
                  </a:cubicBezTo>
                  <a:cubicBezTo>
                    <a:pt x="17" y="159"/>
                    <a:pt x="18" y="159"/>
                    <a:pt x="19" y="159"/>
                  </a:cubicBezTo>
                  <a:cubicBezTo>
                    <a:pt x="19" y="159"/>
                    <a:pt x="19" y="159"/>
                    <a:pt x="19" y="159"/>
                  </a:cubicBezTo>
                  <a:cubicBezTo>
                    <a:pt x="19" y="159"/>
                    <a:pt x="19" y="159"/>
                    <a:pt x="19" y="159"/>
                  </a:cubicBezTo>
                  <a:cubicBezTo>
                    <a:pt x="19" y="159"/>
                    <a:pt x="19" y="159"/>
                    <a:pt x="19" y="159"/>
                  </a:cubicBezTo>
                  <a:cubicBezTo>
                    <a:pt x="20" y="158"/>
                    <a:pt x="21" y="158"/>
                    <a:pt x="21" y="158"/>
                  </a:cubicBezTo>
                  <a:cubicBezTo>
                    <a:pt x="21" y="158"/>
                    <a:pt x="21" y="158"/>
                    <a:pt x="21" y="158"/>
                  </a:cubicBezTo>
                  <a:cubicBezTo>
                    <a:pt x="22" y="157"/>
                    <a:pt x="23" y="158"/>
                    <a:pt x="24" y="159"/>
                  </a:cubicBezTo>
                  <a:cubicBezTo>
                    <a:pt x="24" y="159"/>
                    <a:pt x="24" y="159"/>
                    <a:pt x="24" y="159"/>
                  </a:cubicBezTo>
                  <a:cubicBezTo>
                    <a:pt x="24" y="160"/>
                    <a:pt x="24" y="161"/>
                    <a:pt x="23" y="161"/>
                  </a:cubicBezTo>
                  <a:cubicBezTo>
                    <a:pt x="23" y="161"/>
                    <a:pt x="23" y="161"/>
                    <a:pt x="23" y="161"/>
                  </a:cubicBezTo>
                  <a:cubicBezTo>
                    <a:pt x="22" y="162"/>
                    <a:pt x="21" y="162"/>
                    <a:pt x="20" y="162"/>
                  </a:cubicBezTo>
                  <a:cubicBezTo>
                    <a:pt x="20" y="162"/>
                    <a:pt x="20" y="162"/>
                    <a:pt x="20" y="162"/>
                  </a:cubicBezTo>
                  <a:cubicBezTo>
                    <a:pt x="20" y="163"/>
                    <a:pt x="20" y="163"/>
                    <a:pt x="20" y="163"/>
                  </a:cubicBezTo>
                  <a:cubicBezTo>
                    <a:pt x="20" y="163"/>
                    <a:pt x="20" y="163"/>
                    <a:pt x="20" y="163"/>
                  </a:cubicBezTo>
                  <a:cubicBezTo>
                    <a:pt x="18" y="163"/>
                    <a:pt x="17" y="163"/>
                    <a:pt x="16" y="163"/>
                  </a:cubicBezTo>
                  <a:cubicBezTo>
                    <a:pt x="16" y="163"/>
                    <a:pt x="16" y="163"/>
                    <a:pt x="16" y="163"/>
                  </a:cubicBezTo>
                  <a:cubicBezTo>
                    <a:pt x="15" y="163"/>
                    <a:pt x="13" y="163"/>
                    <a:pt x="12" y="163"/>
                  </a:cubicBezTo>
                  <a:close/>
                  <a:moveTo>
                    <a:pt x="185" y="159"/>
                  </a:moveTo>
                  <a:cubicBezTo>
                    <a:pt x="184" y="158"/>
                    <a:pt x="185" y="157"/>
                    <a:pt x="186" y="156"/>
                  </a:cubicBezTo>
                  <a:cubicBezTo>
                    <a:pt x="186" y="156"/>
                    <a:pt x="186" y="156"/>
                    <a:pt x="186" y="156"/>
                  </a:cubicBezTo>
                  <a:cubicBezTo>
                    <a:pt x="195" y="149"/>
                    <a:pt x="195" y="149"/>
                    <a:pt x="195" y="149"/>
                  </a:cubicBezTo>
                  <a:cubicBezTo>
                    <a:pt x="196" y="149"/>
                    <a:pt x="198" y="149"/>
                    <a:pt x="198" y="150"/>
                  </a:cubicBezTo>
                  <a:cubicBezTo>
                    <a:pt x="198" y="150"/>
                    <a:pt x="198" y="150"/>
                    <a:pt x="198" y="150"/>
                  </a:cubicBezTo>
                  <a:cubicBezTo>
                    <a:pt x="199" y="151"/>
                    <a:pt x="199" y="152"/>
                    <a:pt x="198" y="153"/>
                  </a:cubicBezTo>
                  <a:cubicBezTo>
                    <a:pt x="198" y="153"/>
                    <a:pt x="198" y="153"/>
                    <a:pt x="198" y="153"/>
                  </a:cubicBezTo>
                  <a:cubicBezTo>
                    <a:pt x="188" y="160"/>
                    <a:pt x="188" y="160"/>
                    <a:pt x="188" y="160"/>
                  </a:cubicBezTo>
                  <a:cubicBezTo>
                    <a:pt x="188" y="160"/>
                    <a:pt x="187" y="160"/>
                    <a:pt x="187" y="160"/>
                  </a:cubicBezTo>
                  <a:cubicBezTo>
                    <a:pt x="187" y="160"/>
                    <a:pt x="187" y="160"/>
                    <a:pt x="187" y="160"/>
                  </a:cubicBezTo>
                  <a:cubicBezTo>
                    <a:pt x="186" y="160"/>
                    <a:pt x="185" y="160"/>
                    <a:pt x="185" y="159"/>
                  </a:cubicBezTo>
                  <a:close/>
                  <a:moveTo>
                    <a:pt x="1" y="152"/>
                  </a:moveTo>
                  <a:cubicBezTo>
                    <a:pt x="1" y="152"/>
                    <a:pt x="1" y="152"/>
                    <a:pt x="1" y="151"/>
                  </a:cubicBezTo>
                  <a:cubicBezTo>
                    <a:pt x="1" y="151"/>
                    <a:pt x="1" y="151"/>
                    <a:pt x="1" y="151"/>
                  </a:cubicBezTo>
                  <a:cubicBezTo>
                    <a:pt x="1" y="151"/>
                    <a:pt x="0" y="150"/>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8"/>
                    <a:pt x="0" y="148"/>
                  </a:cubicBezTo>
                  <a:cubicBezTo>
                    <a:pt x="0" y="148"/>
                    <a:pt x="0" y="148"/>
                    <a:pt x="0" y="148"/>
                  </a:cubicBezTo>
                  <a:cubicBezTo>
                    <a:pt x="0" y="148"/>
                    <a:pt x="0" y="148"/>
                    <a:pt x="0" y="147"/>
                  </a:cubicBezTo>
                  <a:cubicBezTo>
                    <a:pt x="0" y="147"/>
                    <a:pt x="0" y="147"/>
                    <a:pt x="0" y="147"/>
                  </a:cubicBezTo>
                  <a:cubicBezTo>
                    <a:pt x="0" y="139"/>
                    <a:pt x="0" y="139"/>
                    <a:pt x="0" y="139"/>
                  </a:cubicBezTo>
                  <a:cubicBezTo>
                    <a:pt x="0" y="138"/>
                    <a:pt x="1" y="137"/>
                    <a:pt x="2" y="137"/>
                  </a:cubicBezTo>
                  <a:cubicBezTo>
                    <a:pt x="2" y="137"/>
                    <a:pt x="2" y="137"/>
                    <a:pt x="2" y="137"/>
                  </a:cubicBezTo>
                  <a:cubicBezTo>
                    <a:pt x="3" y="137"/>
                    <a:pt x="4" y="138"/>
                    <a:pt x="4" y="139"/>
                  </a:cubicBezTo>
                  <a:cubicBezTo>
                    <a:pt x="4" y="139"/>
                    <a:pt x="4" y="139"/>
                    <a:pt x="4" y="139"/>
                  </a:cubicBezTo>
                  <a:cubicBezTo>
                    <a:pt x="4" y="147"/>
                    <a:pt x="4" y="147"/>
                    <a:pt x="4" y="147"/>
                  </a:cubicBezTo>
                  <a:cubicBezTo>
                    <a:pt x="4" y="147"/>
                    <a:pt x="4" y="148"/>
                    <a:pt x="4" y="148"/>
                  </a:cubicBezTo>
                  <a:cubicBezTo>
                    <a:pt x="4" y="148"/>
                    <a:pt x="4" y="148"/>
                    <a:pt x="4" y="148"/>
                  </a:cubicBezTo>
                  <a:cubicBezTo>
                    <a:pt x="4" y="148"/>
                    <a:pt x="4" y="148"/>
                    <a:pt x="4" y="148"/>
                  </a:cubicBezTo>
                  <a:cubicBezTo>
                    <a:pt x="4" y="148"/>
                    <a:pt x="4" y="148"/>
                    <a:pt x="4" y="148"/>
                  </a:cubicBezTo>
                  <a:cubicBezTo>
                    <a:pt x="4" y="149"/>
                    <a:pt x="4" y="149"/>
                    <a:pt x="4" y="149"/>
                  </a:cubicBezTo>
                  <a:cubicBezTo>
                    <a:pt x="4" y="149"/>
                    <a:pt x="4" y="149"/>
                    <a:pt x="4" y="149"/>
                  </a:cubicBezTo>
                  <a:cubicBezTo>
                    <a:pt x="4" y="149"/>
                    <a:pt x="4" y="149"/>
                    <a:pt x="4" y="149"/>
                  </a:cubicBezTo>
                  <a:cubicBezTo>
                    <a:pt x="4" y="149"/>
                    <a:pt x="4" y="149"/>
                    <a:pt x="4" y="149"/>
                  </a:cubicBezTo>
                  <a:cubicBezTo>
                    <a:pt x="4" y="149"/>
                    <a:pt x="4" y="150"/>
                    <a:pt x="5" y="150"/>
                  </a:cubicBezTo>
                  <a:cubicBezTo>
                    <a:pt x="5" y="150"/>
                    <a:pt x="5" y="150"/>
                    <a:pt x="5" y="150"/>
                  </a:cubicBezTo>
                  <a:cubicBezTo>
                    <a:pt x="5" y="150"/>
                    <a:pt x="5" y="151"/>
                    <a:pt x="5" y="151"/>
                  </a:cubicBezTo>
                  <a:cubicBezTo>
                    <a:pt x="5" y="151"/>
                    <a:pt x="5" y="151"/>
                    <a:pt x="5" y="151"/>
                  </a:cubicBezTo>
                  <a:cubicBezTo>
                    <a:pt x="5" y="152"/>
                    <a:pt x="4" y="153"/>
                    <a:pt x="3" y="153"/>
                  </a:cubicBezTo>
                  <a:cubicBezTo>
                    <a:pt x="3" y="153"/>
                    <a:pt x="3" y="153"/>
                    <a:pt x="3" y="153"/>
                  </a:cubicBezTo>
                  <a:cubicBezTo>
                    <a:pt x="3" y="153"/>
                    <a:pt x="3" y="153"/>
                    <a:pt x="3" y="153"/>
                  </a:cubicBezTo>
                  <a:cubicBezTo>
                    <a:pt x="3" y="153"/>
                    <a:pt x="3" y="153"/>
                    <a:pt x="3" y="153"/>
                  </a:cubicBezTo>
                  <a:cubicBezTo>
                    <a:pt x="2" y="153"/>
                    <a:pt x="1" y="153"/>
                    <a:pt x="1" y="152"/>
                  </a:cubicBezTo>
                  <a:close/>
                  <a:moveTo>
                    <a:pt x="199" y="141"/>
                  </a:moveTo>
                  <a:cubicBezTo>
                    <a:pt x="199" y="129"/>
                    <a:pt x="199" y="129"/>
                    <a:pt x="199" y="129"/>
                  </a:cubicBezTo>
                  <a:cubicBezTo>
                    <a:pt x="199" y="128"/>
                    <a:pt x="200" y="127"/>
                    <a:pt x="201" y="127"/>
                  </a:cubicBezTo>
                  <a:cubicBezTo>
                    <a:pt x="201" y="127"/>
                    <a:pt x="201" y="127"/>
                    <a:pt x="201" y="127"/>
                  </a:cubicBezTo>
                  <a:cubicBezTo>
                    <a:pt x="203" y="127"/>
                    <a:pt x="203" y="128"/>
                    <a:pt x="203" y="129"/>
                  </a:cubicBezTo>
                  <a:cubicBezTo>
                    <a:pt x="203" y="129"/>
                    <a:pt x="203" y="129"/>
                    <a:pt x="203" y="129"/>
                  </a:cubicBezTo>
                  <a:cubicBezTo>
                    <a:pt x="203" y="141"/>
                    <a:pt x="203" y="141"/>
                    <a:pt x="203" y="141"/>
                  </a:cubicBezTo>
                  <a:cubicBezTo>
                    <a:pt x="203" y="142"/>
                    <a:pt x="203" y="143"/>
                    <a:pt x="201" y="143"/>
                  </a:cubicBezTo>
                  <a:cubicBezTo>
                    <a:pt x="201" y="143"/>
                    <a:pt x="201" y="143"/>
                    <a:pt x="201" y="143"/>
                  </a:cubicBezTo>
                  <a:cubicBezTo>
                    <a:pt x="200" y="143"/>
                    <a:pt x="199" y="142"/>
                    <a:pt x="199" y="141"/>
                  </a:cubicBezTo>
                  <a:close/>
                  <a:moveTo>
                    <a:pt x="2" y="129"/>
                  </a:moveTo>
                  <a:cubicBezTo>
                    <a:pt x="1" y="129"/>
                    <a:pt x="0" y="129"/>
                    <a:pt x="0" y="127"/>
                  </a:cubicBezTo>
                  <a:cubicBezTo>
                    <a:pt x="0" y="127"/>
                    <a:pt x="0" y="127"/>
                    <a:pt x="0" y="127"/>
                  </a:cubicBezTo>
                  <a:cubicBezTo>
                    <a:pt x="0" y="127"/>
                    <a:pt x="0" y="126"/>
                    <a:pt x="0" y="125"/>
                  </a:cubicBezTo>
                  <a:cubicBezTo>
                    <a:pt x="0" y="125"/>
                    <a:pt x="0" y="125"/>
                    <a:pt x="0" y="125"/>
                  </a:cubicBezTo>
                  <a:cubicBezTo>
                    <a:pt x="0" y="125"/>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3"/>
                    <a:pt x="1" y="123"/>
                    <a:pt x="1" y="123"/>
                  </a:cubicBezTo>
                  <a:cubicBezTo>
                    <a:pt x="1" y="123"/>
                    <a:pt x="1" y="123"/>
                    <a:pt x="1" y="123"/>
                  </a:cubicBezTo>
                  <a:cubicBezTo>
                    <a:pt x="1" y="122"/>
                    <a:pt x="2" y="121"/>
                    <a:pt x="2" y="120"/>
                  </a:cubicBezTo>
                  <a:cubicBezTo>
                    <a:pt x="2" y="120"/>
                    <a:pt x="2" y="120"/>
                    <a:pt x="2" y="120"/>
                  </a:cubicBezTo>
                  <a:cubicBezTo>
                    <a:pt x="2" y="120"/>
                    <a:pt x="2" y="120"/>
                    <a:pt x="2" y="120"/>
                  </a:cubicBezTo>
                  <a:cubicBezTo>
                    <a:pt x="2" y="120"/>
                    <a:pt x="2" y="120"/>
                    <a:pt x="2" y="120"/>
                  </a:cubicBezTo>
                  <a:cubicBezTo>
                    <a:pt x="2" y="119"/>
                    <a:pt x="3" y="119"/>
                    <a:pt x="3" y="119"/>
                  </a:cubicBezTo>
                  <a:cubicBezTo>
                    <a:pt x="3" y="119"/>
                    <a:pt x="3" y="119"/>
                    <a:pt x="3" y="119"/>
                  </a:cubicBezTo>
                  <a:cubicBezTo>
                    <a:pt x="3" y="119"/>
                    <a:pt x="3" y="118"/>
                    <a:pt x="4" y="118"/>
                  </a:cubicBezTo>
                  <a:cubicBezTo>
                    <a:pt x="4" y="118"/>
                    <a:pt x="4" y="118"/>
                    <a:pt x="4" y="118"/>
                  </a:cubicBezTo>
                  <a:cubicBezTo>
                    <a:pt x="4" y="117"/>
                    <a:pt x="4" y="117"/>
                    <a:pt x="4" y="117"/>
                  </a:cubicBezTo>
                  <a:cubicBezTo>
                    <a:pt x="4" y="117"/>
                    <a:pt x="4" y="117"/>
                    <a:pt x="4" y="117"/>
                  </a:cubicBezTo>
                  <a:cubicBezTo>
                    <a:pt x="5" y="117"/>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6" y="115"/>
                    <a:pt x="8" y="115"/>
                    <a:pt x="8" y="116"/>
                  </a:cubicBezTo>
                  <a:cubicBezTo>
                    <a:pt x="8" y="116"/>
                    <a:pt x="8" y="116"/>
                    <a:pt x="8" y="116"/>
                  </a:cubicBezTo>
                  <a:cubicBezTo>
                    <a:pt x="9" y="117"/>
                    <a:pt x="9" y="118"/>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7" y="119"/>
                    <a:pt x="7" y="120"/>
                  </a:cubicBezTo>
                  <a:cubicBezTo>
                    <a:pt x="7" y="120"/>
                    <a:pt x="7" y="120"/>
                    <a:pt x="7" y="120"/>
                  </a:cubicBezTo>
                  <a:cubicBezTo>
                    <a:pt x="7" y="120"/>
                    <a:pt x="7" y="120"/>
                    <a:pt x="7" y="120"/>
                  </a:cubicBezTo>
                  <a:cubicBezTo>
                    <a:pt x="7" y="120"/>
                    <a:pt x="7" y="120"/>
                    <a:pt x="7" y="120"/>
                  </a:cubicBezTo>
                  <a:cubicBezTo>
                    <a:pt x="7" y="120"/>
                    <a:pt x="6" y="121"/>
                    <a:pt x="6" y="121"/>
                  </a:cubicBezTo>
                  <a:cubicBezTo>
                    <a:pt x="6" y="121"/>
                    <a:pt x="6" y="121"/>
                    <a:pt x="6" y="121"/>
                  </a:cubicBezTo>
                  <a:cubicBezTo>
                    <a:pt x="6" y="121"/>
                    <a:pt x="6" y="122"/>
                    <a:pt x="6" y="122"/>
                  </a:cubicBezTo>
                  <a:cubicBezTo>
                    <a:pt x="6" y="122"/>
                    <a:pt x="6" y="122"/>
                    <a:pt x="6" y="122"/>
                  </a:cubicBezTo>
                  <a:cubicBezTo>
                    <a:pt x="6" y="122"/>
                    <a:pt x="6" y="122"/>
                    <a:pt x="6" y="122"/>
                  </a:cubicBezTo>
                  <a:cubicBezTo>
                    <a:pt x="6" y="122"/>
                    <a:pt x="6" y="122"/>
                    <a:pt x="6" y="122"/>
                  </a:cubicBezTo>
                  <a:cubicBezTo>
                    <a:pt x="5" y="123"/>
                    <a:pt x="5" y="123"/>
                    <a:pt x="5" y="124"/>
                  </a:cubicBezTo>
                  <a:cubicBezTo>
                    <a:pt x="5" y="124"/>
                    <a:pt x="5" y="124"/>
                    <a:pt x="5" y="124"/>
                  </a:cubicBezTo>
                  <a:cubicBezTo>
                    <a:pt x="5" y="124"/>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4" y="125"/>
                    <a:pt x="4" y="126"/>
                    <a:pt x="4" y="126"/>
                  </a:cubicBezTo>
                  <a:cubicBezTo>
                    <a:pt x="4" y="126"/>
                    <a:pt x="4" y="126"/>
                    <a:pt x="4" y="126"/>
                  </a:cubicBezTo>
                  <a:cubicBezTo>
                    <a:pt x="4" y="126"/>
                    <a:pt x="4" y="127"/>
                    <a:pt x="4" y="127"/>
                  </a:cubicBezTo>
                  <a:cubicBezTo>
                    <a:pt x="4" y="127"/>
                    <a:pt x="4" y="127"/>
                    <a:pt x="4" y="127"/>
                  </a:cubicBezTo>
                  <a:cubicBezTo>
                    <a:pt x="4" y="129"/>
                    <a:pt x="3" y="129"/>
                    <a:pt x="2" y="129"/>
                  </a:cubicBezTo>
                  <a:cubicBezTo>
                    <a:pt x="2" y="129"/>
                    <a:pt x="2" y="129"/>
                    <a:pt x="2" y="129"/>
                  </a:cubicBezTo>
                  <a:cubicBezTo>
                    <a:pt x="2" y="129"/>
                    <a:pt x="2" y="129"/>
                    <a:pt x="2" y="129"/>
                  </a:cubicBezTo>
                  <a:close/>
                  <a:moveTo>
                    <a:pt x="199" y="117"/>
                  </a:moveTo>
                  <a:cubicBezTo>
                    <a:pt x="199" y="115"/>
                    <a:pt x="199" y="115"/>
                    <a:pt x="199" y="115"/>
                  </a:cubicBezTo>
                  <a:cubicBezTo>
                    <a:pt x="199" y="113"/>
                    <a:pt x="198" y="111"/>
                    <a:pt x="196" y="110"/>
                  </a:cubicBezTo>
                  <a:cubicBezTo>
                    <a:pt x="196" y="110"/>
                    <a:pt x="196" y="110"/>
                    <a:pt x="196" y="110"/>
                  </a:cubicBezTo>
                  <a:cubicBezTo>
                    <a:pt x="195" y="109"/>
                    <a:pt x="195" y="109"/>
                    <a:pt x="195" y="109"/>
                  </a:cubicBezTo>
                  <a:cubicBezTo>
                    <a:pt x="194" y="108"/>
                    <a:pt x="194" y="107"/>
                    <a:pt x="194" y="106"/>
                  </a:cubicBezTo>
                  <a:cubicBezTo>
                    <a:pt x="194" y="106"/>
                    <a:pt x="194" y="106"/>
                    <a:pt x="194" y="106"/>
                  </a:cubicBezTo>
                  <a:cubicBezTo>
                    <a:pt x="195" y="105"/>
                    <a:pt x="196" y="105"/>
                    <a:pt x="197" y="105"/>
                  </a:cubicBezTo>
                  <a:cubicBezTo>
                    <a:pt x="197" y="105"/>
                    <a:pt x="197" y="105"/>
                    <a:pt x="197" y="105"/>
                  </a:cubicBezTo>
                  <a:cubicBezTo>
                    <a:pt x="198" y="106"/>
                    <a:pt x="198" y="106"/>
                    <a:pt x="198" y="106"/>
                  </a:cubicBezTo>
                  <a:cubicBezTo>
                    <a:pt x="202" y="108"/>
                    <a:pt x="203" y="111"/>
                    <a:pt x="203" y="115"/>
                  </a:cubicBezTo>
                  <a:cubicBezTo>
                    <a:pt x="203" y="115"/>
                    <a:pt x="203" y="115"/>
                    <a:pt x="203" y="115"/>
                  </a:cubicBezTo>
                  <a:cubicBezTo>
                    <a:pt x="203" y="117"/>
                    <a:pt x="203" y="117"/>
                    <a:pt x="203" y="117"/>
                  </a:cubicBezTo>
                  <a:cubicBezTo>
                    <a:pt x="203" y="118"/>
                    <a:pt x="203" y="119"/>
                    <a:pt x="201" y="119"/>
                  </a:cubicBezTo>
                  <a:cubicBezTo>
                    <a:pt x="201" y="119"/>
                    <a:pt x="201" y="119"/>
                    <a:pt x="201" y="119"/>
                  </a:cubicBezTo>
                  <a:cubicBezTo>
                    <a:pt x="200" y="119"/>
                    <a:pt x="199" y="118"/>
                    <a:pt x="199" y="117"/>
                  </a:cubicBezTo>
                  <a:close/>
                  <a:moveTo>
                    <a:pt x="10" y="108"/>
                  </a:moveTo>
                  <a:cubicBezTo>
                    <a:pt x="10" y="108"/>
                    <a:pt x="10" y="106"/>
                    <a:pt x="11" y="106"/>
                  </a:cubicBezTo>
                  <a:cubicBezTo>
                    <a:pt x="11" y="106"/>
                    <a:pt x="11" y="106"/>
                    <a:pt x="11" y="106"/>
                  </a:cubicBezTo>
                  <a:cubicBezTo>
                    <a:pt x="11" y="105"/>
                    <a:pt x="12" y="105"/>
                    <a:pt x="13" y="104"/>
                  </a:cubicBezTo>
                  <a:cubicBezTo>
                    <a:pt x="13" y="104"/>
                    <a:pt x="13" y="104"/>
                    <a:pt x="13" y="104"/>
                  </a:cubicBezTo>
                  <a:cubicBezTo>
                    <a:pt x="13" y="104"/>
                    <a:pt x="13" y="104"/>
                    <a:pt x="12" y="104"/>
                  </a:cubicBezTo>
                  <a:cubicBezTo>
                    <a:pt x="12" y="104"/>
                    <a:pt x="12" y="104"/>
                    <a:pt x="12" y="104"/>
                  </a:cubicBezTo>
                  <a:cubicBezTo>
                    <a:pt x="11" y="104"/>
                    <a:pt x="11" y="103"/>
                    <a:pt x="11" y="102"/>
                  </a:cubicBezTo>
                  <a:cubicBezTo>
                    <a:pt x="11" y="102"/>
                    <a:pt x="11" y="102"/>
                    <a:pt x="11" y="102"/>
                  </a:cubicBezTo>
                  <a:cubicBezTo>
                    <a:pt x="11" y="100"/>
                    <a:pt x="12" y="100"/>
                    <a:pt x="13" y="100"/>
                  </a:cubicBezTo>
                  <a:cubicBezTo>
                    <a:pt x="13" y="100"/>
                    <a:pt x="13" y="100"/>
                    <a:pt x="13" y="100"/>
                  </a:cubicBezTo>
                  <a:cubicBezTo>
                    <a:pt x="14" y="100"/>
                    <a:pt x="15" y="100"/>
                    <a:pt x="16" y="100"/>
                  </a:cubicBezTo>
                  <a:cubicBezTo>
                    <a:pt x="16" y="100"/>
                    <a:pt x="16" y="100"/>
                    <a:pt x="16" y="100"/>
                  </a:cubicBezTo>
                  <a:cubicBezTo>
                    <a:pt x="18" y="100"/>
                    <a:pt x="18" y="102"/>
                    <a:pt x="19" y="102"/>
                  </a:cubicBezTo>
                  <a:cubicBezTo>
                    <a:pt x="19" y="102"/>
                    <a:pt x="19" y="102"/>
                    <a:pt x="19" y="102"/>
                  </a:cubicBezTo>
                  <a:cubicBezTo>
                    <a:pt x="19" y="103"/>
                    <a:pt x="19" y="104"/>
                    <a:pt x="19" y="105"/>
                  </a:cubicBezTo>
                  <a:cubicBezTo>
                    <a:pt x="19" y="105"/>
                    <a:pt x="19" y="105"/>
                    <a:pt x="19" y="105"/>
                  </a:cubicBezTo>
                  <a:cubicBezTo>
                    <a:pt x="19" y="105"/>
                    <a:pt x="19" y="106"/>
                    <a:pt x="19" y="106"/>
                  </a:cubicBezTo>
                  <a:cubicBezTo>
                    <a:pt x="19" y="106"/>
                    <a:pt x="19" y="106"/>
                    <a:pt x="19" y="106"/>
                  </a:cubicBezTo>
                  <a:cubicBezTo>
                    <a:pt x="18" y="106"/>
                    <a:pt x="18" y="107"/>
                    <a:pt x="17" y="108"/>
                  </a:cubicBezTo>
                  <a:cubicBezTo>
                    <a:pt x="17" y="108"/>
                    <a:pt x="17" y="108"/>
                    <a:pt x="17" y="108"/>
                  </a:cubicBezTo>
                  <a:cubicBezTo>
                    <a:pt x="15" y="108"/>
                    <a:pt x="14" y="108"/>
                    <a:pt x="13" y="109"/>
                  </a:cubicBezTo>
                  <a:cubicBezTo>
                    <a:pt x="13" y="109"/>
                    <a:pt x="13" y="109"/>
                    <a:pt x="13" y="109"/>
                  </a:cubicBezTo>
                  <a:cubicBezTo>
                    <a:pt x="13" y="109"/>
                    <a:pt x="12" y="109"/>
                    <a:pt x="12" y="109"/>
                  </a:cubicBezTo>
                  <a:cubicBezTo>
                    <a:pt x="12" y="109"/>
                    <a:pt x="12" y="109"/>
                    <a:pt x="12" y="109"/>
                  </a:cubicBezTo>
                  <a:cubicBezTo>
                    <a:pt x="11" y="109"/>
                    <a:pt x="11" y="109"/>
                    <a:pt x="10" y="108"/>
                  </a:cubicBezTo>
                  <a:close/>
                  <a:moveTo>
                    <a:pt x="185" y="103"/>
                  </a:moveTo>
                  <a:cubicBezTo>
                    <a:pt x="184" y="102"/>
                    <a:pt x="184" y="102"/>
                    <a:pt x="184" y="102"/>
                  </a:cubicBezTo>
                  <a:cubicBezTo>
                    <a:pt x="183" y="102"/>
                    <a:pt x="183" y="101"/>
                    <a:pt x="183" y="101"/>
                  </a:cubicBezTo>
                  <a:cubicBezTo>
                    <a:pt x="183" y="101"/>
                    <a:pt x="183" y="101"/>
                    <a:pt x="183" y="101"/>
                  </a:cubicBezTo>
                  <a:cubicBezTo>
                    <a:pt x="183" y="100"/>
                    <a:pt x="183" y="99"/>
                    <a:pt x="184" y="99"/>
                  </a:cubicBezTo>
                  <a:cubicBezTo>
                    <a:pt x="184" y="99"/>
                    <a:pt x="184" y="99"/>
                    <a:pt x="184" y="99"/>
                  </a:cubicBezTo>
                  <a:cubicBezTo>
                    <a:pt x="193" y="93"/>
                    <a:pt x="193" y="93"/>
                    <a:pt x="193" y="93"/>
                  </a:cubicBezTo>
                  <a:cubicBezTo>
                    <a:pt x="194" y="93"/>
                    <a:pt x="196" y="93"/>
                    <a:pt x="196" y="94"/>
                  </a:cubicBezTo>
                  <a:cubicBezTo>
                    <a:pt x="196" y="94"/>
                    <a:pt x="196" y="94"/>
                    <a:pt x="196" y="94"/>
                  </a:cubicBezTo>
                  <a:cubicBezTo>
                    <a:pt x="197" y="95"/>
                    <a:pt x="196" y="96"/>
                    <a:pt x="195" y="97"/>
                  </a:cubicBezTo>
                  <a:cubicBezTo>
                    <a:pt x="195" y="97"/>
                    <a:pt x="195" y="97"/>
                    <a:pt x="195" y="97"/>
                  </a:cubicBezTo>
                  <a:cubicBezTo>
                    <a:pt x="188" y="101"/>
                    <a:pt x="188" y="101"/>
                    <a:pt x="188" y="101"/>
                  </a:cubicBezTo>
                  <a:cubicBezTo>
                    <a:pt x="187" y="102"/>
                    <a:pt x="187" y="102"/>
                    <a:pt x="187" y="102"/>
                  </a:cubicBezTo>
                  <a:cubicBezTo>
                    <a:pt x="187" y="102"/>
                    <a:pt x="187" y="102"/>
                    <a:pt x="187" y="102"/>
                  </a:cubicBezTo>
                  <a:cubicBezTo>
                    <a:pt x="187" y="103"/>
                    <a:pt x="186" y="103"/>
                    <a:pt x="186" y="103"/>
                  </a:cubicBezTo>
                  <a:cubicBezTo>
                    <a:pt x="186" y="103"/>
                    <a:pt x="186" y="103"/>
                    <a:pt x="186" y="103"/>
                  </a:cubicBezTo>
                  <a:cubicBezTo>
                    <a:pt x="185" y="103"/>
                    <a:pt x="185" y="103"/>
                    <a:pt x="185" y="103"/>
                  </a:cubicBezTo>
                  <a:close/>
                  <a:moveTo>
                    <a:pt x="2" y="96"/>
                  </a:moveTo>
                  <a:cubicBezTo>
                    <a:pt x="2" y="96"/>
                    <a:pt x="2" y="96"/>
                    <a:pt x="2" y="96"/>
                  </a:cubicBezTo>
                  <a:cubicBezTo>
                    <a:pt x="2" y="96"/>
                    <a:pt x="2" y="96"/>
                    <a:pt x="2" y="96"/>
                  </a:cubicBezTo>
                  <a:cubicBezTo>
                    <a:pt x="2" y="95"/>
                    <a:pt x="2" y="95"/>
                    <a:pt x="1" y="95"/>
                  </a:cubicBezTo>
                  <a:cubicBezTo>
                    <a:pt x="1" y="95"/>
                    <a:pt x="1" y="95"/>
                    <a:pt x="1" y="95"/>
                  </a:cubicBezTo>
                  <a:cubicBezTo>
                    <a:pt x="1" y="94"/>
                    <a:pt x="1" y="94"/>
                    <a:pt x="1" y="94"/>
                  </a:cubicBezTo>
                  <a:cubicBezTo>
                    <a:pt x="1" y="94"/>
                    <a:pt x="1" y="93"/>
                    <a:pt x="1" y="93"/>
                  </a:cubicBezTo>
                  <a:cubicBezTo>
                    <a:pt x="1" y="93"/>
                    <a:pt x="1" y="93"/>
                    <a:pt x="1" y="93"/>
                  </a:cubicBezTo>
                  <a:cubicBezTo>
                    <a:pt x="1" y="92"/>
                    <a:pt x="0" y="91"/>
                    <a:pt x="0" y="91"/>
                  </a:cubicBezTo>
                  <a:cubicBezTo>
                    <a:pt x="0" y="91"/>
                    <a:pt x="0" y="91"/>
                    <a:pt x="0" y="91"/>
                  </a:cubicBezTo>
                  <a:cubicBezTo>
                    <a:pt x="0" y="90"/>
                    <a:pt x="0" y="90"/>
                    <a:pt x="0" y="90"/>
                  </a:cubicBezTo>
                  <a:cubicBezTo>
                    <a:pt x="0" y="90"/>
                    <a:pt x="0" y="90"/>
                    <a:pt x="0" y="90"/>
                  </a:cubicBezTo>
                  <a:cubicBezTo>
                    <a:pt x="0" y="90"/>
                    <a:pt x="0" y="89"/>
                    <a:pt x="0" y="89"/>
                  </a:cubicBezTo>
                  <a:cubicBezTo>
                    <a:pt x="0" y="89"/>
                    <a:pt x="0" y="89"/>
                    <a:pt x="0" y="89"/>
                  </a:cubicBezTo>
                  <a:cubicBezTo>
                    <a:pt x="0" y="83"/>
                    <a:pt x="0" y="83"/>
                    <a:pt x="0" y="83"/>
                  </a:cubicBezTo>
                  <a:cubicBezTo>
                    <a:pt x="0" y="82"/>
                    <a:pt x="1" y="81"/>
                    <a:pt x="2" y="81"/>
                  </a:cubicBezTo>
                  <a:cubicBezTo>
                    <a:pt x="2" y="81"/>
                    <a:pt x="2" y="81"/>
                    <a:pt x="2" y="81"/>
                  </a:cubicBezTo>
                  <a:cubicBezTo>
                    <a:pt x="3" y="81"/>
                    <a:pt x="4" y="82"/>
                    <a:pt x="4" y="83"/>
                  </a:cubicBezTo>
                  <a:cubicBezTo>
                    <a:pt x="4" y="83"/>
                    <a:pt x="4" y="83"/>
                    <a:pt x="4" y="83"/>
                  </a:cubicBezTo>
                  <a:cubicBezTo>
                    <a:pt x="4" y="89"/>
                    <a:pt x="4" y="89"/>
                    <a:pt x="4" y="89"/>
                  </a:cubicBezTo>
                  <a:cubicBezTo>
                    <a:pt x="4" y="89"/>
                    <a:pt x="4" y="89"/>
                    <a:pt x="4" y="90"/>
                  </a:cubicBezTo>
                  <a:cubicBezTo>
                    <a:pt x="4" y="90"/>
                    <a:pt x="4" y="90"/>
                    <a:pt x="4" y="90"/>
                  </a:cubicBezTo>
                  <a:cubicBezTo>
                    <a:pt x="4" y="90"/>
                    <a:pt x="4" y="90"/>
                    <a:pt x="4" y="90"/>
                  </a:cubicBezTo>
                  <a:cubicBezTo>
                    <a:pt x="4" y="90"/>
                    <a:pt x="4" y="90"/>
                    <a:pt x="4" y="90"/>
                  </a:cubicBezTo>
                  <a:cubicBezTo>
                    <a:pt x="4" y="91"/>
                    <a:pt x="4" y="91"/>
                    <a:pt x="5" y="92"/>
                  </a:cubicBezTo>
                  <a:cubicBezTo>
                    <a:pt x="5" y="92"/>
                    <a:pt x="5" y="92"/>
                    <a:pt x="5" y="92"/>
                  </a:cubicBezTo>
                  <a:cubicBezTo>
                    <a:pt x="5" y="92"/>
                    <a:pt x="5" y="92"/>
                    <a:pt x="5" y="93"/>
                  </a:cubicBezTo>
                  <a:cubicBezTo>
                    <a:pt x="5" y="93"/>
                    <a:pt x="5" y="93"/>
                    <a:pt x="5" y="93"/>
                  </a:cubicBezTo>
                  <a:cubicBezTo>
                    <a:pt x="5" y="93"/>
                    <a:pt x="5" y="93"/>
                    <a:pt x="5" y="93"/>
                  </a:cubicBezTo>
                  <a:cubicBezTo>
                    <a:pt x="5" y="93"/>
                    <a:pt x="5" y="94"/>
                    <a:pt x="5" y="94"/>
                  </a:cubicBezTo>
                  <a:cubicBezTo>
                    <a:pt x="5" y="94"/>
                    <a:pt x="5" y="94"/>
                    <a:pt x="5" y="94"/>
                  </a:cubicBezTo>
                  <a:cubicBezTo>
                    <a:pt x="5" y="94"/>
                    <a:pt x="5" y="94"/>
                    <a:pt x="5" y="94"/>
                  </a:cubicBezTo>
                  <a:cubicBezTo>
                    <a:pt x="5" y="94"/>
                    <a:pt x="5" y="94"/>
                    <a:pt x="5" y="94"/>
                  </a:cubicBezTo>
                  <a:cubicBezTo>
                    <a:pt x="6" y="95"/>
                    <a:pt x="6" y="96"/>
                    <a:pt x="5" y="97"/>
                  </a:cubicBezTo>
                  <a:cubicBezTo>
                    <a:pt x="5" y="97"/>
                    <a:pt x="5" y="97"/>
                    <a:pt x="5" y="97"/>
                  </a:cubicBezTo>
                  <a:cubicBezTo>
                    <a:pt x="4" y="97"/>
                    <a:pt x="4" y="97"/>
                    <a:pt x="4" y="97"/>
                  </a:cubicBezTo>
                  <a:cubicBezTo>
                    <a:pt x="4" y="97"/>
                    <a:pt x="4" y="97"/>
                    <a:pt x="4" y="97"/>
                  </a:cubicBezTo>
                  <a:cubicBezTo>
                    <a:pt x="3" y="97"/>
                    <a:pt x="2" y="96"/>
                    <a:pt x="2" y="96"/>
                  </a:cubicBezTo>
                  <a:close/>
                  <a:moveTo>
                    <a:pt x="199" y="86"/>
                  </a:moveTo>
                  <a:cubicBezTo>
                    <a:pt x="199" y="74"/>
                    <a:pt x="199" y="74"/>
                    <a:pt x="199" y="74"/>
                  </a:cubicBezTo>
                  <a:cubicBezTo>
                    <a:pt x="199" y="73"/>
                    <a:pt x="200" y="72"/>
                    <a:pt x="201" y="72"/>
                  </a:cubicBezTo>
                  <a:cubicBezTo>
                    <a:pt x="201" y="72"/>
                    <a:pt x="201" y="72"/>
                    <a:pt x="201" y="72"/>
                  </a:cubicBezTo>
                  <a:cubicBezTo>
                    <a:pt x="203" y="72"/>
                    <a:pt x="203" y="73"/>
                    <a:pt x="203" y="74"/>
                  </a:cubicBezTo>
                  <a:cubicBezTo>
                    <a:pt x="203" y="74"/>
                    <a:pt x="203" y="74"/>
                    <a:pt x="203" y="74"/>
                  </a:cubicBezTo>
                  <a:cubicBezTo>
                    <a:pt x="203" y="86"/>
                    <a:pt x="203" y="86"/>
                    <a:pt x="203" y="86"/>
                  </a:cubicBezTo>
                  <a:cubicBezTo>
                    <a:pt x="203" y="87"/>
                    <a:pt x="203" y="88"/>
                    <a:pt x="201" y="88"/>
                  </a:cubicBezTo>
                  <a:cubicBezTo>
                    <a:pt x="201" y="88"/>
                    <a:pt x="201" y="88"/>
                    <a:pt x="201" y="88"/>
                  </a:cubicBezTo>
                  <a:cubicBezTo>
                    <a:pt x="200" y="88"/>
                    <a:pt x="199" y="87"/>
                    <a:pt x="199" y="86"/>
                  </a:cubicBezTo>
                  <a:close/>
                  <a:moveTo>
                    <a:pt x="0" y="71"/>
                  </a:moveTo>
                  <a:cubicBezTo>
                    <a:pt x="0" y="69"/>
                    <a:pt x="0" y="69"/>
                    <a:pt x="0" y="69"/>
                  </a:cubicBezTo>
                  <a:cubicBezTo>
                    <a:pt x="0" y="68"/>
                    <a:pt x="0" y="67"/>
                    <a:pt x="0" y="66"/>
                  </a:cubicBezTo>
                  <a:cubicBezTo>
                    <a:pt x="0" y="66"/>
                    <a:pt x="0" y="66"/>
                    <a:pt x="0" y="66"/>
                  </a:cubicBezTo>
                  <a:cubicBezTo>
                    <a:pt x="0" y="66"/>
                    <a:pt x="1" y="66"/>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4"/>
                    <a:pt x="1" y="64"/>
                  </a:cubicBezTo>
                  <a:cubicBezTo>
                    <a:pt x="1" y="64"/>
                    <a:pt x="1" y="64"/>
                    <a:pt x="1" y="64"/>
                  </a:cubicBezTo>
                  <a:cubicBezTo>
                    <a:pt x="1" y="63"/>
                    <a:pt x="2" y="62"/>
                    <a:pt x="2" y="62"/>
                  </a:cubicBezTo>
                  <a:cubicBezTo>
                    <a:pt x="2" y="62"/>
                    <a:pt x="2" y="62"/>
                    <a:pt x="2" y="62"/>
                  </a:cubicBezTo>
                  <a:cubicBezTo>
                    <a:pt x="2" y="61"/>
                    <a:pt x="3" y="61"/>
                    <a:pt x="3" y="60"/>
                  </a:cubicBezTo>
                  <a:cubicBezTo>
                    <a:pt x="3" y="60"/>
                    <a:pt x="3" y="60"/>
                    <a:pt x="3" y="60"/>
                  </a:cubicBezTo>
                  <a:cubicBezTo>
                    <a:pt x="3" y="60"/>
                    <a:pt x="3" y="60"/>
                    <a:pt x="3" y="59"/>
                  </a:cubicBezTo>
                  <a:cubicBezTo>
                    <a:pt x="3" y="59"/>
                    <a:pt x="3" y="59"/>
                    <a:pt x="3" y="59"/>
                  </a:cubicBezTo>
                  <a:cubicBezTo>
                    <a:pt x="4" y="59"/>
                    <a:pt x="4" y="59"/>
                    <a:pt x="4" y="59"/>
                  </a:cubicBezTo>
                  <a:cubicBezTo>
                    <a:pt x="4" y="59"/>
                    <a:pt x="4" y="59"/>
                    <a:pt x="4" y="59"/>
                  </a:cubicBezTo>
                  <a:cubicBezTo>
                    <a:pt x="4" y="58"/>
                    <a:pt x="6" y="58"/>
                    <a:pt x="7" y="59"/>
                  </a:cubicBezTo>
                  <a:cubicBezTo>
                    <a:pt x="7" y="59"/>
                    <a:pt x="7" y="59"/>
                    <a:pt x="7" y="59"/>
                  </a:cubicBezTo>
                  <a:cubicBezTo>
                    <a:pt x="7" y="59"/>
                    <a:pt x="8" y="61"/>
                    <a:pt x="7" y="61"/>
                  </a:cubicBezTo>
                  <a:cubicBezTo>
                    <a:pt x="7" y="61"/>
                    <a:pt x="7" y="61"/>
                    <a:pt x="7" y="61"/>
                  </a:cubicBezTo>
                  <a:cubicBezTo>
                    <a:pt x="7" y="61"/>
                    <a:pt x="7" y="62"/>
                    <a:pt x="7" y="62"/>
                  </a:cubicBezTo>
                  <a:cubicBezTo>
                    <a:pt x="7" y="62"/>
                    <a:pt x="7" y="62"/>
                    <a:pt x="7" y="62"/>
                  </a:cubicBezTo>
                  <a:cubicBezTo>
                    <a:pt x="6" y="62"/>
                    <a:pt x="6" y="62"/>
                    <a:pt x="6" y="62"/>
                  </a:cubicBezTo>
                  <a:cubicBezTo>
                    <a:pt x="6" y="62"/>
                    <a:pt x="6" y="62"/>
                    <a:pt x="6" y="62"/>
                  </a:cubicBezTo>
                  <a:cubicBezTo>
                    <a:pt x="6" y="62"/>
                    <a:pt x="6" y="62"/>
                    <a:pt x="6" y="62"/>
                  </a:cubicBezTo>
                  <a:cubicBezTo>
                    <a:pt x="6" y="62"/>
                    <a:pt x="6" y="62"/>
                    <a:pt x="6" y="62"/>
                  </a:cubicBezTo>
                  <a:cubicBezTo>
                    <a:pt x="6" y="62"/>
                    <a:pt x="6" y="62"/>
                    <a:pt x="6" y="62"/>
                  </a:cubicBezTo>
                  <a:cubicBezTo>
                    <a:pt x="6" y="62"/>
                    <a:pt x="6" y="63"/>
                    <a:pt x="6" y="63"/>
                  </a:cubicBezTo>
                  <a:cubicBezTo>
                    <a:pt x="6" y="63"/>
                    <a:pt x="6" y="63"/>
                    <a:pt x="6" y="63"/>
                  </a:cubicBezTo>
                  <a:cubicBezTo>
                    <a:pt x="5" y="64"/>
                    <a:pt x="5" y="64"/>
                    <a:pt x="5" y="65"/>
                  </a:cubicBezTo>
                  <a:cubicBezTo>
                    <a:pt x="5" y="65"/>
                    <a:pt x="5" y="65"/>
                    <a:pt x="5" y="65"/>
                  </a:cubicBezTo>
                  <a:cubicBezTo>
                    <a:pt x="5" y="65"/>
                    <a:pt x="5" y="66"/>
                    <a:pt x="5" y="66"/>
                  </a:cubicBezTo>
                  <a:cubicBezTo>
                    <a:pt x="5" y="66"/>
                    <a:pt x="5" y="66"/>
                    <a:pt x="5" y="66"/>
                  </a:cubicBezTo>
                  <a:cubicBezTo>
                    <a:pt x="5" y="66"/>
                    <a:pt x="5" y="66"/>
                    <a:pt x="5" y="66"/>
                  </a:cubicBezTo>
                  <a:cubicBezTo>
                    <a:pt x="5" y="66"/>
                    <a:pt x="5" y="66"/>
                    <a:pt x="5" y="66"/>
                  </a:cubicBezTo>
                  <a:cubicBezTo>
                    <a:pt x="4" y="67"/>
                    <a:pt x="4" y="67"/>
                    <a:pt x="4" y="67"/>
                  </a:cubicBezTo>
                  <a:cubicBezTo>
                    <a:pt x="4" y="67"/>
                    <a:pt x="4" y="67"/>
                    <a:pt x="4" y="67"/>
                  </a:cubicBezTo>
                  <a:cubicBezTo>
                    <a:pt x="4" y="68"/>
                    <a:pt x="4" y="68"/>
                    <a:pt x="4" y="69"/>
                  </a:cubicBezTo>
                  <a:cubicBezTo>
                    <a:pt x="4" y="69"/>
                    <a:pt x="4" y="69"/>
                    <a:pt x="4" y="69"/>
                  </a:cubicBezTo>
                  <a:cubicBezTo>
                    <a:pt x="4" y="71"/>
                    <a:pt x="4" y="71"/>
                    <a:pt x="4" y="71"/>
                  </a:cubicBezTo>
                  <a:cubicBezTo>
                    <a:pt x="4" y="72"/>
                    <a:pt x="3" y="73"/>
                    <a:pt x="2" y="73"/>
                  </a:cubicBezTo>
                  <a:cubicBezTo>
                    <a:pt x="2" y="73"/>
                    <a:pt x="2" y="73"/>
                    <a:pt x="2" y="73"/>
                  </a:cubicBezTo>
                  <a:cubicBezTo>
                    <a:pt x="1" y="73"/>
                    <a:pt x="0" y="72"/>
                    <a:pt x="0" y="71"/>
                  </a:cubicBezTo>
                  <a:close/>
                  <a:moveTo>
                    <a:pt x="199" y="62"/>
                  </a:moveTo>
                  <a:cubicBezTo>
                    <a:pt x="199" y="56"/>
                    <a:pt x="199" y="56"/>
                    <a:pt x="199" y="56"/>
                  </a:cubicBezTo>
                  <a:cubicBezTo>
                    <a:pt x="199" y="55"/>
                    <a:pt x="199" y="53"/>
                    <a:pt x="198" y="52"/>
                  </a:cubicBezTo>
                  <a:cubicBezTo>
                    <a:pt x="198" y="52"/>
                    <a:pt x="198" y="52"/>
                    <a:pt x="198" y="52"/>
                  </a:cubicBezTo>
                  <a:cubicBezTo>
                    <a:pt x="198" y="52"/>
                    <a:pt x="198" y="52"/>
                    <a:pt x="198" y="52"/>
                  </a:cubicBezTo>
                  <a:cubicBezTo>
                    <a:pt x="197" y="51"/>
                    <a:pt x="197" y="50"/>
                    <a:pt x="198" y="49"/>
                  </a:cubicBezTo>
                  <a:cubicBezTo>
                    <a:pt x="198" y="49"/>
                    <a:pt x="198" y="49"/>
                    <a:pt x="198" y="49"/>
                  </a:cubicBezTo>
                  <a:cubicBezTo>
                    <a:pt x="199" y="49"/>
                    <a:pt x="200" y="49"/>
                    <a:pt x="201" y="50"/>
                  </a:cubicBezTo>
                  <a:cubicBezTo>
                    <a:pt x="201" y="50"/>
                    <a:pt x="201" y="50"/>
                    <a:pt x="201" y="50"/>
                  </a:cubicBezTo>
                  <a:cubicBezTo>
                    <a:pt x="202" y="51"/>
                    <a:pt x="203" y="54"/>
                    <a:pt x="203" y="56"/>
                  </a:cubicBezTo>
                  <a:cubicBezTo>
                    <a:pt x="203" y="56"/>
                    <a:pt x="203" y="56"/>
                    <a:pt x="203" y="56"/>
                  </a:cubicBezTo>
                  <a:cubicBezTo>
                    <a:pt x="203" y="62"/>
                    <a:pt x="203" y="62"/>
                    <a:pt x="203" y="62"/>
                  </a:cubicBezTo>
                  <a:cubicBezTo>
                    <a:pt x="203" y="63"/>
                    <a:pt x="203" y="64"/>
                    <a:pt x="201" y="64"/>
                  </a:cubicBezTo>
                  <a:cubicBezTo>
                    <a:pt x="201" y="64"/>
                    <a:pt x="201" y="64"/>
                    <a:pt x="201" y="64"/>
                  </a:cubicBezTo>
                  <a:cubicBezTo>
                    <a:pt x="200" y="64"/>
                    <a:pt x="199" y="63"/>
                    <a:pt x="199" y="62"/>
                  </a:cubicBezTo>
                  <a:close/>
                  <a:moveTo>
                    <a:pt x="6" y="62"/>
                  </a:moveTo>
                  <a:cubicBezTo>
                    <a:pt x="6" y="62"/>
                    <a:pt x="6" y="62"/>
                    <a:pt x="6" y="62"/>
                  </a:cubicBezTo>
                  <a:cubicBezTo>
                    <a:pt x="6" y="62"/>
                    <a:pt x="6" y="62"/>
                    <a:pt x="6" y="62"/>
                  </a:cubicBezTo>
                  <a:close/>
                  <a:moveTo>
                    <a:pt x="9" y="52"/>
                  </a:moveTo>
                  <a:cubicBezTo>
                    <a:pt x="8" y="51"/>
                    <a:pt x="8" y="50"/>
                    <a:pt x="9" y="49"/>
                  </a:cubicBezTo>
                  <a:cubicBezTo>
                    <a:pt x="9" y="49"/>
                    <a:pt x="9" y="49"/>
                    <a:pt x="9" y="49"/>
                  </a:cubicBezTo>
                  <a:cubicBezTo>
                    <a:pt x="9" y="48"/>
                    <a:pt x="9" y="48"/>
                    <a:pt x="10" y="47"/>
                  </a:cubicBezTo>
                  <a:cubicBezTo>
                    <a:pt x="10" y="47"/>
                    <a:pt x="10" y="47"/>
                    <a:pt x="10" y="47"/>
                  </a:cubicBezTo>
                  <a:cubicBezTo>
                    <a:pt x="12" y="46"/>
                    <a:pt x="14" y="45"/>
                    <a:pt x="17" y="45"/>
                  </a:cubicBezTo>
                  <a:cubicBezTo>
                    <a:pt x="17" y="45"/>
                    <a:pt x="17" y="45"/>
                    <a:pt x="17" y="45"/>
                  </a:cubicBezTo>
                  <a:cubicBezTo>
                    <a:pt x="17" y="45"/>
                    <a:pt x="17" y="45"/>
                    <a:pt x="18" y="45"/>
                  </a:cubicBezTo>
                  <a:cubicBezTo>
                    <a:pt x="18" y="45"/>
                    <a:pt x="18" y="45"/>
                    <a:pt x="18" y="45"/>
                  </a:cubicBezTo>
                  <a:cubicBezTo>
                    <a:pt x="21" y="45"/>
                    <a:pt x="21" y="45"/>
                    <a:pt x="21" y="45"/>
                  </a:cubicBezTo>
                  <a:cubicBezTo>
                    <a:pt x="23" y="45"/>
                    <a:pt x="23" y="46"/>
                    <a:pt x="23" y="47"/>
                  </a:cubicBezTo>
                  <a:cubicBezTo>
                    <a:pt x="23" y="47"/>
                    <a:pt x="23" y="47"/>
                    <a:pt x="23" y="47"/>
                  </a:cubicBezTo>
                  <a:cubicBezTo>
                    <a:pt x="23" y="49"/>
                    <a:pt x="22" y="49"/>
                    <a:pt x="21" y="49"/>
                  </a:cubicBezTo>
                  <a:cubicBezTo>
                    <a:pt x="21" y="49"/>
                    <a:pt x="21" y="49"/>
                    <a:pt x="21" y="49"/>
                  </a:cubicBezTo>
                  <a:cubicBezTo>
                    <a:pt x="17" y="49"/>
                    <a:pt x="17" y="49"/>
                    <a:pt x="17" y="49"/>
                  </a:cubicBezTo>
                  <a:cubicBezTo>
                    <a:pt x="17" y="49"/>
                    <a:pt x="17" y="49"/>
                    <a:pt x="17" y="49"/>
                  </a:cubicBezTo>
                  <a:cubicBezTo>
                    <a:pt x="17" y="49"/>
                    <a:pt x="17" y="49"/>
                    <a:pt x="17" y="49"/>
                  </a:cubicBezTo>
                  <a:cubicBezTo>
                    <a:pt x="15" y="49"/>
                    <a:pt x="14" y="49"/>
                    <a:pt x="13" y="50"/>
                  </a:cubicBezTo>
                  <a:cubicBezTo>
                    <a:pt x="13" y="50"/>
                    <a:pt x="13" y="50"/>
                    <a:pt x="13" y="50"/>
                  </a:cubicBezTo>
                  <a:cubicBezTo>
                    <a:pt x="12" y="51"/>
                    <a:pt x="12" y="51"/>
                    <a:pt x="12" y="51"/>
                  </a:cubicBezTo>
                  <a:cubicBezTo>
                    <a:pt x="12" y="51"/>
                    <a:pt x="12" y="51"/>
                    <a:pt x="12" y="51"/>
                  </a:cubicBezTo>
                  <a:cubicBezTo>
                    <a:pt x="11" y="52"/>
                    <a:pt x="11" y="52"/>
                    <a:pt x="10" y="52"/>
                  </a:cubicBezTo>
                  <a:cubicBezTo>
                    <a:pt x="10" y="52"/>
                    <a:pt x="10" y="52"/>
                    <a:pt x="10" y="52"/>
                  </a:cubicBezTo>
                  <a:cubicBezTo>
                    <a:pt x="10" y="52"/>
                    <a:pt x="9" y="52"/>
                    <a:pt x="9" y="52"/>
                  </a:cubicBezTo>
                  <a:close/>
                  <a:moveTo>
                    <a:pt x="31" y="47"/>
                  </a:moveTo>
                  <a:cubicBezTo>
                    <a:pt x="30" y="46"/>
                    <a:pt x="31" y="45"/>
                    <a:pt x="32" y="45"/>
                  </a:cubicBezTo>
                  <a:cubicBezTo>
                    <a:pt x="32" y="45"/>
                    <a:pt x="32" y="45"/>
                    <a:pt x="32" y="45"/>
                  </a:cubicBezTo>
                  <a:cubicBezTo>
                    <a:pt x="42" y="39"/>
                    <a:pt x="42" y="39"/>
                    <a:pt x="42" y="39"/>
                  </a:cubicBezTo>
                  <a:cubicBezTo>
                    <a:pt x="43" y="38"/>
                    <a:pt x="44" y="38"/>
                    <a:pt x="45" y="39"/>
                  </a:cubicBezTo>
                  <a:cubicBezTo>
                    <a:pt x="45" y="39"/>
                    <a:pt x="45" y="39"/>
                    <a:pt x="45" y="39"/>
                  </a:cubicBezTo>
                  <a:cubicBezTo>
                    <a:pt x="45" y="40"/>
                    <a:pt x="45" y="41"/>
                    <a:pt x="44" y="42"/>
                  </a:cubicBezTo>
                  <a:cubicBezTo>
                    <a:pt x="44" y="42"/>
                    <a:pt x="44" y="42"/>
                    <a:pt x="44" y="42"/>
                  </a:cubicBezTo>
                  <a:cubicBezTo>
                    <a:pt x="34" y="48"/>
                    <a:pt x="34" y="48"/>
                    <a:pt x="34" y="48"/>
                  </a:cubicBezTo>
                  <a:cubicBezTo>
                    <a:pt x="33" y="48"/>
                    <a:pt x="33" y="48"/>
                    <a:pt x="33" y="48"/>
                  </a:cubicBezTo>
                  <a:cubicBezTo>
                    <a:pt x="33" y="48"/>
                    <a:pt x="33" y="48"/>
                    <a:pt x="33" y="48"/>
                  </a:cubicBezTo>
                  <a:cubicBezTo>
                    <a:pt x="32" y="48"/>
                    <a:pt x="31" y="48"/>
                    <a:pt x="31" y="47"/>
                  </a:cubicBezTo>
                  <a:close/>
                  <a:moveTo>
                    <a:pt x="188" y="46"/>
                  </a:moveTo>
                  <a:cubicBezTo>
                    <a:pt x="178" y="40"/>
                    <a:pt x="178" y="40"/>
                    <a:pt x="178" y="40"/>
                  </a:cubicBezTo>
                  <a:cubicBezTo>
                    <a:pt x="177" y="40"/>
                    <a:pt x="177" y="38"/>
                    <a:pt x="177" y="38"/>
                  </a:cubicBezTo>
                  <a:cubicBezTo>
                    <a:pt x="177" y="38"/>
                    <a:pt x="177" y="38"/>
                    <a:pt x="177" y="38"/>
                  </a:cubicBezTo>
                  <a:cubicBezTo>
                    <a:pt x="178" y="37"/>
                    <a:pt x="179" y="36"/>
                    <a:pt x="180" y="37"/>
                  </a:cubicBezTo>
                  <a:cubicBezTo>
                    <a:pt x="180" y="37"/>
                    <a:pt x="180" y="37"/>
                    <a:pt x="180" y="37"/>
                  </a:cubicBezTo>
                  <a:cubicBezTo>
                    <a:pt x="190" y="43"/>
                    <a:pt x="190" y="43"/>
                    <a:pt x="190" y="43"/>
                  </a:cubicBezTo>
                  <a:cubicBezTo>
                    <a:pt x="191" y="43"/>
                    <a:pt x="191" y="45"/>
                    <a:pt x="191" y="46"/>
                  </a:cubicBezTo>
                  <a:cubicBezTo>
                    <a:pt x="191" y="46"/>
                    <a:pt x="191" y="46"/>
                    <a:pt x="191" y="46"/>
                  </a:cubicBezTo>
                  <a:cubicBezTo>
                    <a:pt x="191" y="46"/>
                    <a:pt x="190" y="47"/>
                    <a:pt x="189" y="47"/>
                  </a:cubicBezTo>
                  <a:cubicBezTo>
                    <a:pt x="189" y="47"/>
                    <a:pt x="189" y="47"/>
                    <a:pt x="189" y="47"/>
                  </a:cubicBezTo>
                  <a:cubicBezTo>
                    <a:pt x="189" y="47"/>
                    <a:pt x="189" y="46"/>
                    <a:pt x="188" y="46"/>
                  </a:cubicBezTo>
                  <a:close/>
                  <a:moveTo>
                    <a:pt x="52" y="35"/>
                  </a:moveTo>
                  <a:cubicBezTo>
                    <a:pt x="51" y="34"/>
                    <a:pt x="51" y="33"/>
                    <a:pt x="52" y="33"/>
                  </a:cubicBezTo>
                  <a:cubicBezTo>
                    <a:pt x="52" y="33"/>
                    <a:pt x="52" y="33"/>
                    <a:pt x="52" y="33"/>
                  </a:cubicBezTo>
                  <a:cubicBezTo>
                    <a:pt x="63" y="27"/>
                    <a:pt x="63" y="27"/>
                    <a:pt x="63" y="27"/>
                  </a:cubicBezTo>
                  <a:cubicBezTo>
                    <a:pt x="64" y="26"/>
                    <a:pt x="65" y="26"/>
                    <a:pt x="66" y="27"/>
                  </a:cubicBezTo>
                  <a:cubicBezTo>
                    <a:pt x="66" y="27"/>
                    <a:pt x="66" y="27"/>
                    <a:pt x="66" y="27"/>
                  </a:cubicBezTo>
                  <a:cubicBezTo>
                    <a:pt x="66" y="28"/>
                    <a:pt x="66" y="29"/>
                    <a:pt x="65" y="30"/>
                  </a:cubicBezTo>
                  <a:cubicBezTo>
                    <a:pt x="65" y="30"/>
                    <a:pt x="65" y="30"/>
                    <a:pt x="65" y="30"/>
                  </a:cubicBezTo>
                  <a:cubicBezTo>
                    <a:pt x="54" y="36"/>
                    <a:pt x="54" y="36"/>
                    <a:pt x="54" y="36"/>
                  </a:cubicBezTo>
                  <a:cubicBezTo>
                    <a:pt x="54" y="36"/>
                    <a:pt x="54" y="36"/>
                    <a:pt x="53" y="36"/>
                  </a:cubicBezTo>
                  <a:cubicBezTo>
                    <a:pt x="53" y="36"/>
                    <a:pt x="53" y="36"/>
                    <a:pt x="53" y="36"/>
                  </a:cubicBezTo>
                  <a:cubicBezTo>
                    <a:pt x="53" y="36"/>
                    <a:pt x="52" y="36"/>
                    <a:pt x="52" y="35"/>
                  </a:cubicBezTo>
                  <a:close/>
                  <a:moveTo>
                    <a:pt x="167" y="34"/>
                  </a:moveTo>
                  <a:cubicBezTo>
                    <a:pt x="157" y="28"/>
                    <a:pt x="157" y="28"/>
                    <a:pt x="157" y="28"/>
                  </a:cubicBezTo>
                  <a:cubicBezTo>
                    <a:pt x="156" y="28"/>
                    <a:pt x="156" y="26"/>
                    <a:pt x="156" y="26"/>
                  </a:cubicBezTo>
                  <a:cubicBezTo>
                    <a:pt x="156" y="26"/>
                    <a:pt x="156" y="26"/>
                    <a:pt x="156" y="26"/>
                  </a:cubicBezTo>
                  <a:cubicBezTo>
                    <a:pt x="157" y="25"/>
                    <a:pt x="158" y="24"/>
                    <a:pt x="159" y="25"/>
                  </a:cubicBezTo>
                  <a:cubicBezTo>
                    <a:pt x="159" y="25"/>
                    <a:pt x="159" y="25"/>
                    <a:pt x="159" y="25"/>
                  </a:cubicBezTo>
                  <a:cubicBezTo>
                    <a:pt x="169" y="31"/>
                    <a:pt x="169" y="31"/>
                    <a:pt x="169" y="31"/>
                  </a:cubicBezTo>
                  <a:cubicBezTo>
                    <a:pt x="170" y="31"/>
                    <a:pt x="171" y="33"/>
                    <a:pt x="170" y="34"/>
                  </a:cubicBezTo>
                  <a:cubicBezTo>
                    <a:pt x="170" y="34"/>
                    <a:pt x="170" y="34"/>
                    <a:pt x="170" y="34"/>
                  </a:cubicBezTo>
                  <a:cubicBezTo>
                    <a:pt x="170" y="34"/>
                    <a:pt x="169" y="35"/>
                    <a:pt x="168" y="35"/>
                  </a:cubicBezTo>
                  <a:cubicBezTo>
                    <a:pt x="168" y="35"/>
                    <a:pt x="168" y="35"/>
                    <a:pt x="168" y="35"/>
                  </a:cubicBezTo>
                  <a:cubicBezTo>
                    <a:pt x="168" y="35"/>
                    <a:pt x="168" y="34"/>
                    <a:pt x="167" y="34"/>
                  </a:cubicBezTo>
                  <a:close/>
                  <a:moveTo>
                    <a:pt x="72" y="23"/>
                  </a:moveTo>
                  <a:cubicBezTo>
                    <a:pt x="72" y="22"/>
                    <a:pt x="72" y="21"/>
                    <a:pt x="73" y="21"/>
                  </a:cubicBezTo>
                  <a:cubicBezTo>
                    <a:pt x="73" y="21"/>
                    <a:pt x="73" y="21"/>
                    <a:pt x="73" y="21"/>
                  </a:cubicBezTo>
                  <a:cubicBezTo>
                    <a:pt x="84" y="15"/>
                    <a:pt x="84" y="15"/>
                    <a:pt x="84" y="15"/>
                  </a:cubicBezTo>
                  <a:cubicBezTo>
                    <a:pt x="85" y="14"/>
                    <a:pt x="86" y="14"/>
                    <a:pt x="86" y="15"/>
                  </a:cubicBezTo>
                  <a:cubicBezTo>
                    <a:pt x="86" y="15"/>
                    <a:pt x="86" y="15"/>
                    <a:pt x="86" y="15"/>
                  </a:cubicBezTo>
                  <a:cubicBezTo>
                    <a:pt x="87" y="16"/>
                    <a:pt x="87" y="17"/>
                    <a:pt x="86" y="18"/>
                  </a:cubicBezTo>
                  <a:cubicBezTo>
                    <a:pt x="86" y="18"/>
                    <a:pt x="86" y="18"/>
                    <a:pt x="86" y="18"/>
                  </a:cubicBezTo>
                  <a:cubicBezTo>
                    <a:pt x="75" y="24"/>
                    <a:pt x="75" y="24"/>
                    <a:pt x="75" y="24"/>
                  </a:cubicBezTo>
                  <a:cubicBezTo>
                    <a:pt x="75" y="24"/>
                    <a:pt x="75" y="24"/>
                    <a:pt x="74" y="24"/>
                  </a:cubicBezTo>
                  <a:cubicBezTo>
                    <a:pt x="74" y="24"/>
                    <a:pt x="74" y="24"/>
                    <a:pt x="74" y="24"/>
                  </a:cubicBezTo>
                  <a:cubicBezTo>
                    <a:pt x="74" y="24"/>
                    <a:pt x="73" y="24"/>
                    <a:pt x="72" y="23"/>
                  </a:cubicBezTo>
                  <a:close/>
                  <a:moveTo>
                    <a:pt x="147" y="22"/>
                  </a:moveTo>
                  <a:cubicBezTo>
                    <a:pt x="136" y="16"/>
                    <a:pt x="136" y="16"/>
                    <a:pt x="136" y="16"/>
                  </a:cubicBezTo>
                  <a:cubicBezTo>
                    <a:pt x="135" y="16"/>
                    <a:pt x="135" y="14"/>
                    <a:pt x="136" y="13"/>
                  </a:cubicBezTo>
                  <a:cubicBezTo>
                    <a:pt x="136" y="13"/>
                    <a:pt x="136" y="13"/>
                    <a:pt x="136" y="13"/>
                  </a:cubicBezTo>
                  <a:cubicBezTo>
                    <a:pt x="136" y="13"/>
                    <a:pt x="137" y="12"/>
                    <a:pt x="138" y="13"/>
                  </a:cubicBezTo>
                  <a:cubicBezTo>
                    <a:pt x="138" y="13"/>
                    <a:pt x="138" y="13"/>
                    <a:pt x="138" y="13"/>
                  </a:cubicBezTo>
                  <a:cubicBezTo>
                    <a:pt x="149" y="19"/>
                    <a:pt x="149" y="19"/>
                    <a:pt x="149" y="19"/>
                  </a:cubicBezTo>
                  <a:cubicBezTo>
                    <a:pt x="150" y="19"/>
                    <a:pt x="150" y="21"/>
                    <a:pt x="149" y="21"/>
                  </a:cubicBezTo>
                  <a:cubicBezTo>
                    <a:pt x="149" y="21"/>
                    <a:pt x="149" y="21"/>
                    <a:pt x="149" y="21"/>
                  </a:cubicBezTo>
                  <a:cubicBezTo>
                    <a:pt x="149" y="22"/>
                    <a:pt x="148" y="22"/>
                    <a:pt x="148" y="22"/>
                  </a:cubicBezTo>
                  <a:cubicBezTo>
                    <a:pt x="148" y="22"/>
                    <a:pt x="148" y="22"/>
                    <a:pt x="148" y="22"/>
                  </a:cubicBezTo>
                  <a:cubicBezTo>
                    <a:pt x="147" y="22"/>
                    <a:pt x="147" y="22"/>
                    <a:pt x="147" y="22"/>
                  </a:cubicBezTo>
                  <a:close/>
                  <a:moveTo>
                    <a:pt x="93" y="11"/>
                  </a:moveTo>
                  <a:cubicBezTo>
                    <a:pt x="93" y="10"/>
                    <a:pt x="93" y="9"/>
                    <a:pt x="94" y="9"/>
                  </a:cubicBezTo>
                  <a:cubicBezTo>
                    <a:pt x="94" y="9"/>
                    <a:pt x="94" y="9"/>
                    <a:pt x="94" y="9"/>
                  </a:cubicBezTo>
                  <a:cubicBezTo>
                    <a:pt x="104" y="3"/>
                    <a:pt x="104" y="3"/>
                    <a:pt x="104" y="3"/>
                  </a:cubicBezTo>
                  <a:cubicBezTo>
                    <a:pt x="105" y="2"/>
                    <a:pt x="107" y="2"/>
                    <a:pt x="107" y="3"/>
                  </a:cubicBezTo>
                  <a:cubicBezTo>
                    <a:pt x="107" y="3"/>
                    <a:pt x="107" y="3"/>
                    <a:pt x="107" y="3"/>
                  </a:cubicBezTo>
                  <a:cubicBezTo>
                    <a:pt x="108" y="4"/>
                    <a:pt x="107" y="5"/>
                    <a:pt x="106" y="6"/>
                  </a:cubicBezTo>
                  <a:cubicBezTo>
                    <a:pt x="106" y="6"/>
                    <a:pt x="106" y="6"/>
                    <a:pt x="106" y="6"/>
                  </a:cubicBezTo>
                  <a:cubicBezTo>
                    <a:pt x="96" y="12"/>
                    <a:pt x="96" y="12"/>
                    <a:pt x="96" y="12"/>
                  </a:cubicBezTo>
                  <a:cubicBezTo>
                    <a:pt x="96" y="12"/>
                    <a:pt x="95" y="12"/>
                    <a:pt x="95" y="12"/>
                  </a:cubicBezTo>
                  <a:cubicBezTo>
                    <a:pt x="95" y="12"/>
                    <a:pt x="95" y="12"/>
                    <a:pt x="95" y="12"/>
                  </a:cubicBezTo>
                  <a:cubicBezTo>
                    <a:pt x="94" y="12"/>
                    <a:pt x="94" y="12"/>
                    <a:pt x="93" y="11"/>
                  </a:cubicBezTo>
                  <a:close/>
                  <a:moveTo>
                    <a:pt x="126" y="10"/>
                  </a:moveTo>
                  <a:cubicBezTo>
                    <a:pt x="116" y="4"/>
                    <a:pt x="116" y="4"/>
                    <a:pt x="116" y="4"/>
                  </a:cubicBezTo>
                  <a:cubicBezTo>
                    <a:pt x="115" y="4"/>
                    <a:pt x="114" y="2"/>
                    <a:pt x="115" y="1"/>
                  </a:cubicBezTo>
                  <a:cubicBezTo>
                    <a:pt x="115" y="1"/>
                    <a:pt x="115" y="1"/>
                    <a:pt x="115" y="1"/>
                  </a:cubicBezTo>
                  <a:cubicBezTo>
                    <a:pt x="115" y="0"/>
                    <a:pt x="117" y="0"/>
                    <a:pt x="118" y="1"/>
                  </a:cubicBezTo>
                  <a:cubicBezTo>
                    <a:pt x="118" y="1"/>
                    <a:pt x="118" y="1"/>
                    <a:pt x="118" y="1"/>
                  </a:cubicBezTo>
                  <a:cubicBezTo>
                    <a:pt x="118" y="1"/>
                    <a:pt x="118" y="1"/>
                    <a:pt x="118" y="1"/>
                  </a:cubicBezTo>
                  <a:cubicBezTo>
                    <a:pt x="128" y="7"/>
                    <a:pt x="128" y="7"/>
                    <a:pt x="128" y="7"/>
                  </a:cubicBezTo>
                  <a:cubicBezTo>
                    <a:pt x="129" y="7"/>
                    <a:pt x="129" y="9"/>
                    <a:pt x="129" y="9"/>
                  </a:cubicBezTo>
                  <a:cubicBezTo>
                    <a:pt x="129" y="9"/>
                    <a:pt x="129" y="9"/>
                    <a:pt x="129" y="9"/>
                  </a:cubicBezTo>
                  <a:cubicBezTo>
                    <a:pt x="128" y="10"/>
                    <a:pt x="128" y="10"/>
                    <a:pt x="127" y="10"/>
                  </a:cubicBezTo>
                  <a:cubicBezTo>
                    <a:pt x="127" y="10"/>
                    <a:pt x="127" y="10"/>
                    <a:pt x="127" y="10"/>
                  </a:cubicBezTo>
                  <a:cubicBezTo>
                    <a:pt x="127" y="10"/>
                    <a:pt x="126" y="10"/>
                    <a:pt x="1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616"/>
            <p:cNvSpPr>
              <a:spLocks noEditPoints="1"/>
            </p:cNvSpPr>
            <p:nvPr/>
          </p:nvSpPr>
          <p:spPr bwMode="auto">
            <a:xfrm>
              <a:off x="5094288" y="4049713"/>
              <a:ext cx="269875" cy="320675"/>
            </a:xfrm>
            <a:custGeom>
              <a:avLst/>
              <a:gdLst>
                <a:gd name="T0" fmla="*/ 6 w 279"/>
                <a:gd name="T1" fmla="*/ 0 h 333"/>
                <a:gd name="T2" fmla="*/ 12 w 279"/>
                <a:gd name="T3" fmla="*/ 50 h 333"/>
                <a:gd name="T4" fmla="*/ 254 w 279"/>
                <a:gd name="T5" fmla="*/ 43 h 333"/>
                <a:gd name="T6" fmla="*/ 33 w 279"/>
                <a:gd name="T7" fmla="*/ 202 h 333"/>
                <a:gd name="T8" fmla="*/ 110 w 279"/>
                <a:gd name="T9" fmla="*/ 239 h 333"/>
                <a:gd name="T10" fmla="*/ 98 w 279"/>
                <a:gd name="T11" fmla="*/ 330 h 333"/>
                <a:gd name="T12" fmla="*/ 233 w 279"/>
                <a:gd name="T13" fmla="*/ 285 h 333"/>
                <a:gd name="T14" fmla="*/ 243 w 279"/>
                <a:gd name="T15" fmla="*/ 267 h 333"/>
                <a:gd name="T16" fmla="*/ 279 w 279"/>
                <a:gd name="T17" fmla="*/ 44 h 333"/>
                <a:gd name="T18" fmla="*/ 56 w 279"/>
                <a:gd name="T19" fmla="*/ 108 h 333"/>
                <a:gd name="T20" fmla="*/ 87 w 279"/>
                <a:gd name="T21" fmla="*/ 118 h 333"/>
                <a:gd name="T22" fmla="*/ 94 w 279"/>
                <a:gd name="T23" fmla="*/ 130 h 333"/>
                <a:gd name="T24" fmla="*/ 83 w 279"/>
                <a:gd name="T25" fmla="*/ 148 h 333"/>
                <a:gd name="T26" fmla="*/ 102 w 279"/>
                <a:gd name="T27" fmla="*/ 177 h 333"/>
                <a:gd name="T28" fmla="*/ 96 w 279"/>
                <a:gd name="T29" fmla="*/ 150 h 333"/>
                <a:gd name="T30" fmla="*/ 107 w 279"/>
                <a:gd name="T31" fmla="*/ 132 h 333"/>
                <a:gd name="T32" fmla="*/ 88 w 279"/>
                <a:gd name="T33" fmla="*/ 104 h 333"/>
                <a:gd name="T34" fmla="*/ 72 w 279"/>
                <a:gd name="T35" fmla="*/ 110 h 333"/>
                <a:gd name="T36" fmla="*/ 83 w 279"/>
                <a:gd name="T37" fmla="*/ 89 h 333"/>
                <a:gd name="T38" fmla="*/ 65 w 279"/>
                <a:gd name="T39" fmla="*/ 62 h 333"/>
                <a:gd name="T40" fmla="*/ 70 w 279"/>
                <a:gd name="T41" fmla="*/ 88 h 333"/>
                <a:gd name="T42" fmla="*/ 56 w 279"/>
                <a:gd name="T43" fmla="*/ 108 h 333"/>
                <a:gd name="T44" fmla="*/ 126 w 279"/>
                <a:gd name="T45" fmla="*/ 181 h 333"/>
                <a:gd name="T46" fmla="*/ 151 w 279"/>
                <a:gd name="T47" fmla="*/ 159 h 333"/>
                <a:gd name="T48" fmla="*/ 145 w 279"/>
                <a:gd name="T49" fmla="*/ 138 h 333"/>
                <a:gd name="T50" fmla="*/ 155 w 279"/>
                <a:gd name="T51" fmla="*/ 128 h 333"/>
                <a:gd name="T52" fmla="*/ 191 w 279"/>
                <a:gd name="T53" fmla="*/ 145 h 333"/>
                <a:gd name="T54" fmla="*/ 197 w 279"/>
                <a:gd name="T55" fmla="*/ 166 h 333"/>
                <a:gd name="T56" fmla="*/ 185 w 279"/>
                <a:gd name="T57" fmla="*/ 190 h 333"/>
                <a:gd name="T58" fmla="*/ 211 w 279"/>
                <a:gd name="T59" fmla="*/ 168 h 333"/>
                <a:gd name="T60" fmla="*/ 205 w 279"/>
                <a:gd name="T61" fmla="*/ 147 h 333"/>
                <a:gd name="T62" fmla="*/ 216 w 279"/>
                <a:gd name="T63" fmla="*/ 122 h 333"/>
                <a:gd name="T64" fmla="*/ 193 w 279"/>
                <a:gd name="T65" fmla="*/ 128 h 333"/>
                <a:gd name="T66" fmla="*/ 179 w 279"/>
                <a:gd name="T67" fmla="*/ 103 h 333"/>
                <a:gd name="T68" fmla="*/ 191 w 279"/>
                <a:gd name="T69" fmla="*/ 78 h 333"/>
                <a:gd name="T70" fmla="*/ 166 w 279"/>
                <a:gd name="T71" fmla="*/ 101 h 333"/>
                <a:gd name="T72" fmla="*/ 171 w 279"/>
                <a:gd name="T73" fmla="*/ 125 h 333"/>
                <a:gd name="T74" fmla="*/ 156 w 279"/>
                <a:gd name="T75" fmla="*/ 114 h 333"/>
                <a:gd name="T76" fmla="*/ 132 w 279"/>
                <a:gd name="T77" fmla="*/ 136 h 333"/>
                <a:gd name="T78" fmla="*/ 138 w 279"/>
                <a:gd name="T79" fmla="*/ 15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33">
                  <a:moveTo>
                    <a:pt x="271" y="34"/>
                  </a:moveTo>
                  <a:cubicBezTo>
                    <a:pt x="6" y="0"/>
                    <a:pt x="6" y="0"/>
                    <a:pt x="6" y="0"/>
                  </a:cubicBezTo>
                  <a:cubicBezTo>
                    <a:pt x="0" y="45"/>
                    <a:pt x="0" y="45"/>
                    <a:pt x="0" y="45"/>
                  </a:cubicBezTo>
                  <a:cubicBezTo>
                    <a:pt x="4" y="46"/>
                    <a:pt x="8" y="48"/>
                    <a:pt x="12" y="50"/>
                  </a:cubicBezTo>
                  <a:cubicBezTo>
                    <a:pt x="17" y="13"/>
                    <a:pt x="17" y="13"/>
                    <a:pt x="17" y="13"/>
                  </a:cubicBezTo>
                  <a:cubicBezTo>
                    <a:pt x="254" y="43"/>
                    <a:pt x="254" y="43"/>
                    <a:pt x="254" y="43"/>
                  </a:cubicBezTo>
                  <a:cubicBezTo>
                    <a:pt x="229" y="240"/>
                    <a:pt x="229" y="240"/>
                    <a:pt x="229" y="240"/>
                  </a:cubicBezTo>
                  <a:cubicBezTo>
                    <a:pt x="33" y="202"/>
                    <a:pt x="33" y="202"/>
                    <a:pt x="33" y="202"/>
                  </a:cubicBezTo>
                  <a:cubicBezTo>
                    <a:pt x="45" y="209"/>
                    <a:pt x="56" y="219"/>
                    <a:pt x="65" y="230"/>
                  </a:cubicBezTo>
                  <a:cubicBezTo>
                    <a:pt x="110" y="239"/>
                    <a:pt x="110" y="239"/>
                    <a:pt x="110" y="239"/>
                  </a:cubicBezTo>
                  <a:cubicBezTo>
                    <a:pt x="98" y="241"/>
                    <a:pt x="87" y="244"/>
                    <a:pt x="77" y="247"/>
                  </a:cubicBezTo>
                  <a:cubicBezTo>
                    <a:pt x="90" y="270"/>
                    <a:pt x="97" y="298"/>
                    <a:pt x="98" y="330"/>
                  </a:cubicBezTo>
                  <a:cubicBezTo>
                    <a:pt x="109" y="332"/>
                    <a:pt x="122" y="333"/>
                    <a:pt x="136" y="333"/>
                  </a:cubicBezTo>
                  <a:cubicBezTo>
                    <a:pt x="189" y="333"/>
                    <a:pt x="233" y="312"/>
                    <a:pt x="233" y="285"/>
                  </a:cubicBezTo>
                  <a:cubicBezTo>
                    <a:pt x="233" y="277"/>
                    <a:pt x="228" y="269"/>
                    <a:pt x="220" y="262"/>
                  </a:cubicBezTo>
                  <a:cubicBezTo>
                    <a:pt x="243" y="267"/>
                    <a:pt x="243" y="267"/>
                    <a:pt x="243" y="267"/>
                  </a:cubicBezTo>
                  <a:cubicBezTo>
                    <a:pt x="256" y="249"/>
                    <a:pt x="256" y="249"/>
                    <a:pt x="256" y="249"/>
                  </a:cubicBezTo>
                  <a:cubicBezTo>
                    <a:pt x="279" y="44"/>
                    <a:pt x="279" y="44"/>
                    <a:pt x="279" y="44"/>
                  </a:cubicBezTo>
                  <a:lnTo>
                    <a:pt x="271" y="34"/>
                  </a:lnTo>
                  <a:close/>
                  <a:moveTo>
                    <a:pt x="56" y="108"/>
                  </a:moveTo>
                  <a:cubicBezTo>
                    <a:pt x="56" y="110"/>
                    <a:pt x="57" y="112"/>
                    <a:pt x="57" y="114"/>
                  </a:cubicBezTo>
                  <a:cubicBezTo>
                    <a:pt x="87" y="118"/>
                    <a:pt x="87" y="118"/>
                    <a:pt x="87" y="118"/>
                  </a:cubicBezTo>
                  <a:cubicBezTo>
                    <a:pt x="86" y="129"/>
                    <a:pt x="86" y="129"/>
                    <a:pt x="86" y="129"/>
                  </a:cubicBezTo>
                  <a:cubicBezTo>
                    <a:pt x="94" y="130"/>
                    <a:pt x="94" y="130"/>
                    <a:pt x="94" y="130"/>
                  </a:cubicBezTo>
                  <a:cubicBezTo>
                    <a:pt x="91" y="150"/>
                    <a:pt x="91" y="150"/>
                    <a:pt x="91" y="150"/>
                  </a:cubicBezTo>
                  <a:cubicBezTo>
                    <a:pt x="83" y="148"/>
                    <a:pt x="83" y="148"/>
                    <a:pt x="83" y="148"/>
                  </a:cubicBezTo>
                  <a:cubicBezTo>
                    <a:pt x="81" y="173"/>
                    <a:pt x="81" y="173"/>
                    <a:pt x="81" y="173"/>
                  </a:cubicBezTo>
                  <a:cubicBezTo>
                    <a:pt x="102" y="177"/>
                    <a:pt x="102" y="177"/>
                    <a:pt x="102" y="177"/>
                  </a:cubicBezTo>
                  <a:cubicBezTo>
                    <a:pt x="105" y="152"/>
                    <a:pt x="105" y="152"/>
                    <a:pt x="105" y="152"/>
                  </a:cubicBezTo>
                  <a:cubicBezTo>
                    <a:pt x="96" y="150"/>
                    <a:pt x="96" y="150"/>
                    <a:pt x="96" y="150"/>
                  </a:cubicBezTo>
                  <a:cubicBezTo>
                    <a:pt x="99" y="131"/>
                    <a:pt x="99" y="131"/>
                    <a:pt x="99" y="131"/>
                  </a:cubicBezTo>
                  <a:cubicBezTo>
                    <a:pt x="107" y="132"/>
                    <a:pt x="107" y="132"/>
                    <a:pt x="107" y="132"/>
                  </a:cubicBezTo>
                  <a:cubicBezTo>
                    <a:pt x="110" y="107"/>
                    <a:pt x="110" y="107"/>
                    <a:pt x="110" y="107"/>
                  </a:cubicBezTo>
                  <a:cubicBezTo>
                    <a:pt x="88" y="104"/>
                    <a:pt x="88" y="104"/>
                    <a:pt x="88" y="104"/>
                  </a:cubicBezTo>
                  <a:cubicBezTo>
                    <a:pt x="87" y="113"/>
                    <a:pt x="87" y="113"/>
                    <a:pt x="87" y="113"/>
                  </a:cubicBezTo>
                  <a:cubicBezTo>
                    <a:pt x="72" y="110"/>
                    <a:pt x="72" y="110"/>
                    <a:pt x="72" y="110"/>
                  </a:cubicBezTo>
                  <a:cubicBezTo>
                    <a:pt x="75" y="88"/>
                    <a:pt x="75" y="88"/>
                    <a:pt x="75" y="88"/>
                  </a:cubicBezTo>
                  <a:cubicBezTo>
                    <a:pt x="83" y="89"/>
                    <a:pt x="83" y="89"/>
                    <a:pt x="83" y="89"/>
                  </a:cubicBezTo>
                  <a:cubicBezTo>
                    <a:pt x="85" y="64"/>
                    <a:pt x="85" y="64"/>
                    <a:pt x="85" y="64"/>
                  </a:cubicBezTo>
                  <a:cubicBezTo>
                    <a:pt x="65" y="62"/>
                    <a:pt x="65" y="62"/>
                    <a:pt x="65" y="62"/>
                  </a:cubicBezTo>
                  <a:cubicBezTo>
                    <a:pt x="62" y="87"/>
                    <a:pt x="62" y="87"/>
                    <a:pt x="62" y="87"/>
                  </a:cubicBezTo>
                  <a:cubicBezTo>
                    <a:pt x="70" y="88"/>
                    <a:pt x="70" y="88"/>
                    <a:pt x="70" y="88"/>
                  </a:cubicBezTo>
                  <a:cubicBezTo>
                    <a:pt x="67" y="110"/>
                    <a:pt x="67" y="110"/>
                    <a:pt x="67" y="110"/>
                  </a:cubicBezTo>
                  <a:lnTo>
                    <a:pt x="56" y="108"/>
                  </a:lnTo>
                  <a:close/>
                  <a:moveTo>
                    <a:pt x="129" y="155"/>
                  </a:moveTo>
                  <a:cubicBezTo>
                    <a:pt x="126" y="181"/>
                    <a:pt x="126" y="181"/>
                    <a:pt x="126" y="181"/>
                  </a:cubicBezTo>
                  <a:cubicBezTo>
                    <a:pt x="148" y="184"/>
                    <a:pt x="148" y="184"/>
                    <a:pt x="148" y="184"/>
                  </a:cubicBezTo>
                  <a:cubicBezTo>
                    <a:pt x="151" y="159"/>
                    <a:pt x="151" y="159"/>
                    <a:pt x="151" y="159"/>
                  </a:cubicBezTo>
                  <a:cubicBezTo>
                    <a:pt x="143" y="157"/>
                    <a:pt x="143" y="157"/>
                    <a:pt x="143" y="157"/>
                  </a:cubicBezTo>
                  <a:cubicBezTo>
                    <a:pt x="145" y="138"/>
                    <a:pt x="145" y="138"/>
                    <a:pt x="145" y="138"/>
                  </a:cubicBezTo>
                  <a:cubicBezTo>
                    <a:pt x="153" y="139"/>
                    <a:pt x="153" y="139"/>
                    <a:pt x="153" y="139"/>
                  </a:cubicBezTo>
                  <a:cubicBezTo>
                    <a:pt x="155" y="128"/>
                    <a:pt x="155" y="128"/>
                    <a:pt x="155" y="128"/>
                  </a:cubicBezTo>
                  <a:cubicBezTo>
                    <a:pt x="192" y="134"/>
                    <a:pt x="192" y="134"/>
                    <a:pt x="192" y="134"/>
                  </a:cubicBezTo>
                  <a:cubicBezTo>
                    <a:pt x="191" y="145"/>
                    <a:pt x="191" y="145"/>
                    <a:pt x="191" y="145"/>
                  </a:cubicBezTo>
                  <a:cubicBezTo>
                    <a:pt x="199" y="146"/>
                    <a:pt x="199" y="146"/>
                    <a:pt x="199" y="146"/>
                  </a:cubicBezTo>
                  <a:cubicBezTo>
                    <a:pt x="197" y="166"/>
                    <a:pt x="197" y="166"/>
                    <a:pt x="197" y="166"/>
                  </a:cubicBezTo>
                  <a:cubicBezTo>
                    <a:pt x="188" y="164"/>
                    <a:pt x="188" y="164"/>
                    <a:pt x="188" y="164"/>
                  </a:cubicBezTo>
                  <a:cubicBezTo>
                    <a:pt x="185" y="190"/>
                    <a:pt x="185" y="190"/>
                    <a:pt x="185" y="190"/>
                  </a:cubicBezTo>
                  <a:cubicBezTo>
                    <a:pt x="208" y="194"/>
                    <a:pt x="208" y="194"/>
                    <a:pt x="208" y="194"/>
                  </a:cubicBezTo>
                  <a:cubicBezTo>
                    <a:pt x="211" y="168"/>
                    <a:pt x="211" y="168"/>
                    <a:pt x="211" y="168"/>
                  </a:cubicBezTo>
                  <a:cubicBezTo>
                    <a:pt x="202" y="167"/>
                    <a:pt x="202" y="167"/>
                    <a:pt x="202" y="167"/>
                  </a:cubicBezTo>
                  <a:cubicBezTo>
                    <a:pt x="205" y="147"/>
                    <a:pt x="205" y="147"/>
                    <a:pt x="205" y="147"/>
                  </a:cubicBezTo>
                  <a:cubicBezTo>
                    <a:pt x="213" y="148"/>
                    <a:pt x="213" y="148"/>
                    <a:pt x="213" y="148"/>
                  </a:cubicBezTo>
                  <a:cubicBezTo>
                    <a:pt x="216" y="122"/>
                    <a:pt x="216" y="122"/>
                    <a:pt x="216" y="122"/>
                  </a:cubicBezTo>
                  <a:cubicBezTo>
                    <a:pt x="194" y="119"/>
                    <a:pt x="194" y="119"/>
                    <a:pt x="194" y="119"/>
                  </a:cubicBezTo>
                  <a:cubicBezTo>
                    <a:pt x="193" y="128"/>
                    <a:pt x="193" y="128"/>
                    <a:pt x="193" y="128"/>
                  </a:cubicBezTo>
                  <a:cubicBezTo>
                    <a:pt x="176" y="125"/>
                    <a:pt x="176" y="125"/>
                    <a:pt x="176" y="125"/>
                  </a:cubicBezTo>
                  <a:cubicBezTo>
                    <a:pt x="179" y="103"/>
                    <a:pt x="179" y="103"/>
                    <a:pt x="179" y="103"/>
                  </a:cubicBezTo>
                  <a:cubicBezTo>
                    <a:pt x="188" y="104"/>
                    <a:pt x="188" y="104"/>
                    <a:pt x="188" y="104"/>
                  </a:cubicBezTo>
                  <a:cubicBezTo>
                    <a:pt x="191" y="78"/>
                    <a:pt x="191" y="78"/>
                    <a:pt x="191" y="78"/>
                  </a:cubicBezTo>
                  <a:cubicBezTo>
                    <a:pt x="168" y="75"/>
                    <a:pt x="168" y="75"/>
                    <a:pt x="168" y="75"/>
                  </a:cubicBezTo>
                  <a:cubicBezTo>
                    <a:pt x="166" y="101"/>
                    <a:pt x="166" y="101"/>
                    <a:pt x="166" y="101"/>
                  </a:cubicBezTo>
                  <a:cubicBezTo>
                    <a:pt x="174" y="102"/>
                    <a:pt x="174" y="102"/>
                    <a:pt x="174" y="102"/>
                  </a:cubicBezTo>
                  <a:cubicBezTo>
                    <a:pt x="171" y="125"/>
                    <a:pt x="171" y="125"/>
                    <a:pt x="171" y="125"/>
                  </a:cubicBezTo>
                  <a:cubicBezTo>
                    <a:pt x="155" y="122"/>
                    <a:pt x="155" y="122"/>
                    <a:pt x="155" y="122"/>
                  </a:cubicBezTo>
                  <a:cubicBezTo>
                    <a:pt x="156" y="114"/>
                    <a:pt x="156" y="114"/>
                    <a:pt x="156" y="114"/>
                  </a:cubicBezTo>
                  <a:cubicBezTo>
                    <a:pt x="135" y="110"/>
                    <a:pt x="135" y="110"/>
                    <a:pt x="135" y="110"/>
                  </a:cubicBezTo>
                  <a:cubicBezTo>
                    <a:pt x="132" y="136"/>
                    <a:pt x="132" y="136"/>
                    <a:pt x="132" y="136"/>
                  </a:cubicBezTo>
                  <a:cubicBezTo>
                    <a:pt x="140" y="137"/>
                    <a:pt x="140" y="137"/>
                    <a:pt x="140" y="137"/>
                  </a:cubicBezTo>
                  <a:cubicBezTo>
                    <a:pt x="138" y="157"/>
                    <a:pt x="138" y="157"/>
                    <a:pt x="138" y="157"/>
                  </a:cubicBezTo>
                  <a:lnTo>
                    <a:pt x="129"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94" name="Freeform 473"/>
          <p:cNvSpPr>
            <a:spLocks noEditPoints="1"/>
          </p:cNvSpPr>
          <p:nvPr/>
        </p:nvSpPr>
        <p:spPr bwMode="auto">
          <a:xfrm>
            <a:off x="8925121" y="3022944"/>
            <a:ext cx="723193" cy="675073"/>
          </a:xfrm>
          <a:custGeom>
            <a:avLst/>
            <a:gdLst>
              <a:gd name="T0" fmla="*/ 1002 w 1234"/>
              <a:gd name="T1" fmla="*/ 906 h 1168"/>
              <a:gd name="T2" fmla="*/ 577 w 1234"/>
              <a:gd name="T3" fmla="*/ 777 h 1168"/>
              <a:gd name="T4" fmla="*/ 108 w 1234"/>
              <a:gd name="T5" fmla="*/ 940 h 1168"/>
              <a:gd name="T6" fmla="*/ 572 w 1234"/>
              <a:gd name="T7" fmla="*/ 23 h 1168"/>
              <a:gd name="T8" fmla="*/ 823 w 1234"/>
              <a:gd name="T9" fmla="*/ 193 h 1168"/>
              <a:gd name="T10" fmla="*/ 104 w 1234"/>
              <a:gd name="T11" fmla="*/ 325 h 1168"/>
              <a:gd name="T12" fmla="*/ 1 w 1234"/>
              <a:gd name="T13" fmla="*/ 960 h 1168"/>
              <a:gd name="T14" fmla="*/ 515 w 1234"/>
              <a:gd name="T15" fmla="*/ 1168 h 1168"/>
              <a:gd name="T16" fmla="*/ 1035 w 1234"/>
              <a:gd name="T17" fmla="*/ 943 h 1168"/>
              <a:gd name="T18" fmla="*/ 513 w 1234"/>
              <a:gd name="T19" fmla="*/ 1136 h 1168"/>
              <a:gd name="T20" fmla="*/ 101 w 1234"/>
              <a:gd name="T21" fmla="*/ 948 h 1168"/>
              <a:gd name="T22" fmla="*/ 580 w 1234"/>
              <a:gd name="T23" fmla="*/ 1063 h 1168"/>
              <a:gd name="T24" fmla="*/ 513 w 1234"/>
              <a:gd name="T25" fmla="*/ 1136 h 1168"/>
              <a:gd name="T26" fmla="*/ 136 w 1234"/>
              <a:gd name="T27" fmla="*/ 404 h 1168"/>
              <a:gd name="T28" fmla="*/ 539 w 1234"/>
              <a:gd name="T29" fmla="*/ 94 h 1168"/>
              <a:gd name="T30" fmla="*/ 136 w 1234"/>
              <a:gd name="T31" fmla="*/ 784 h 1168"/>
              <a:gd name="T32" fmla="*/ 545 w 1234"/>
              <a:gd name="T33" fmla="*/ 858 h 1168"/>
              <a:gd name="T34" fmla="*/ 136 w 1234"/>
              <a:gd name="T35" fmla="*/ 784 h 1168"/>
              <a:gd name="T36" fmla="*/ 546 w 1234"/>
              <a:gd name="T37" fmla="*/ 995 h 1168"/>
              <a:gd name="T38" fmla="*/ 136 w 1234"/>
              <a:gd name="T39" fmla="*/ 871 h 1168"/>
              <a:gd name="T40" fmla="*/ 136 w 1234"/>
              <a:gd name="T41" fmla="*/ 489 h 1168"/>
              <a:gd name="T42" fmla="*/ 540 w 1234"/>
              <a:gd name="T43" fmla="*/ 231 h 1168"/>
              <a:gd name="T44" fmla="*/ 136 w 1234"/>
              <a:gd name="T45" fmla="*/ 489 h 1168"/>
              <a:gd name="T46" fmla="*/ 136 w 1234"/>
              <a:gd name="T47" fmla="*/ 748 h 1168"/>
              <a:gd name="T48" fmla="*/ 516 w 1234"/>
              <a:gd name="T49" fmla="*/ 646 h 1168"/>
              <a:gd name="T50" fmla="*/ 136 w 1234"/>
              <a:gd name="T51" fmla="*/ 609 h 1168"/>
              <a:gd name="T52" fmla="*/ 507 w 1234"/>
              <a:gd name="T53" fmla="*/ 593 h 1168"/>
              <a:gd name="T54" fmla="*/ 508 w 1234"/>
              <a:gd name="T55" fmla="*/ 514 h 1168"/>
              <a:gd name="T56" fmla="*/ 541 w 1234"/>
              <a:gd name="T57" fmla="*/ 368 h 1168"/>
              <a:gd name="T58" fmla="*/ 136 w 1234"/>
              <a:gd name="T59" fmla="*/ 575 h 1168"/>
              <a:gd name="T60" fmla="*/ 541 w 1234"/>
              <a:gd name="T61" fmla="*/ 399 h 1168"/>
              <a:gd name="T62" fmla="*/ 996 w 1234"/>
              <a:gd name="T63" fmla="*/ 378 h 1168"/>
              <a:gd name="T64" fmla="*/ 793 w 1234"/>
              <a:gd name="T65" fmla="*/ 443 h 1168"/>
              <a:gd name="T66" fmla="*/ 683 w 1234"/>
              <a:gd name="T67" fmla="*/ 494 h 1168"/>
              <a:gd name="T68" fmla="*/ 690 w 1234"/>
              <a:gd name="T69" fmla="*/ 538 h 1168"/>
              <a:gd name="T70" fmla="*/ 858 w 1234"/>
              <a:gd name="T71" fmla="*/ 720 h 1168"/>
              <a:gd name="T72" fmla="*/ 913 w 1234"/>
              <a:gd name="T73" fmla="*/ 716 h 1168"/>
              <a:gd name="T74" fmla="*/ 1029 w 1234"/>
              <a:gd name="T75" fmla="*/ 562 h 1168"/>
              <a:gd name="T76" fmla="*/ 1178 w 1234"/>
              <a:gd name="T77" fmla="*/ 419 h 1168"/>
              <a:gd name="T78" fmla="*/ 1206 w 1234"/>
              <a:gd name="T79" fmla="*/ 397 h 1168"/>
              <a:gd name="T80" fmla="*/ 1217 w 1234"/>
              <a:gd name="T81" fmla="*/ 347 h 1168"/>
              <a:gd name="T82" fmla="*/ 1117 w 1234"/>
              <a:gd name="T83" fmla="*/ 281 h 1168"/>
              <a:gd name="T84" fmla="*/ 1087 w 1234"/>
              <a:gd name="T85" fmla="*/ 301 h 1168"/>
              <a:gd name="T86" fmla="*/ 864 w 1234"/>
              <a:gd name="T87" fmla="*/ 225 h 1168"/>
              <a:gd name="T88" fmla="*/ 542 w 1234"/>
              <a:gd name="T89" fmla="*/ 521 h 1168"/>
              <a:gd name="T90" fmla="*/ 541 w 1234"/>
              <a:gd name="T91" fmla="*/ 587 h 1168"/>
              <a:gd name="T92" fmla="*/ 875 w 1234"/>
              <a:gd name="T93" fmla="*/ 893 h 1168"/>
              <a:gd name="T94" fmla="*/ 1209 w 1234"/>
              <a:gd name="T95" fmla="*/ 559 h 1168"/>
              <a:gd name="T96" fmla="*/ 1157 w 1234"/>
              <a:gd name="T97" fmla="*/ 483 h 1168"/>
              <a:gd name="T98" fmla="*/ 1001 w 1234"/>
              <a:gd name="T99" fmla="*/ 823 h 1168"/>
              <a:gd name="T100" fmla="*/ 582 w 1234"/>
              <a:gd name="T101" fmla="*/ 559 h 1168"/>
              <a:gd name="T102" fmla="*/ 924 w 1234"/>
              <a:gd name="T103" fmla="*/ 271 h 1168"/>
              <a:gd name="T104" fmla="*/ 998 w 1234"/>
              <a:gd name="T105" fmla="*/ 37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4" h="1168">
                <a:moveTo>
                  <a:pt x="1002" y="936"/>
                </a:moveTo>
                <a:cubicBezTo>
                  <a:pt x="1002" y="933"/>
                  <a:pt x="1002" y="922"/>
                  <a:pt x="1002" y="906"/>
                </a:cubicBezTo>
                <a:cubicBezTo>
                  <a:pt x="962" y="920"/>
                  <a:pt x="919" y="928"/>
                  <a:pt x="875" y="928"/>
                </a:cubicBezTo>
                <a:cubicBezTo>
                  <a:pt x="752" y="928"/>
                  <a:pt x="644" y="869"/>
                  <a:pt x="577" y="777"/>
                </a:cubicBezTo>
                <a:cubicBezTo>
                  <a:pt x="579" y="1046"/>
                  <a:pt x="579" y="1046"/>
                  <a:pt x="579" y="1046"/>
                </a:cubicBezTo>
                <a:cubicBezTo>
                  <a:pt x="541" y="1043"/>
                  <a:pt x="148" y="951"/>
                  <a:pt x="108" y="940"/>
                </a:cubicBezTo>
                <a:cubicBezTo>
                  <a:pt x="109" y="912"/>
                  <a:pt x="116" y="337"/>
                  <a:pt x="116" y="337"/>
                </a:cubicBezTo>
                <a:cubicBezTo>
                  <a:pt x="572" y="23"/>
                  <a:pt x="572" y="23"/>
                  <a:pt x="572" y="23"/>
                </a:cubicBezTo>
                <a:cubicBezTo>
                  <a:pt x="574" y="344"/>
                  <a:pt x="574" y="344"/>
                  <a:pt x="574" y="344"/>
                </a:cubicBezTo>
                <a:cubicBezTo>
                  <a:pt x="632" y="264"/>
                  <a:pt x="721" y="208"/>
                  <a:pt x="823" y="193"/>
                </a:cubicBezTo>
                <a:cubicBezTo>
                  <a:pt x="571" y="0"/>
                  <a:pt x="571" y="0"/>
                  <a:pt x="571" y="0"/>
                </a:cubicBezTo>
                <a:cubicBezTo>
                  <a:pt x="104" y="325"/>
                  <a:pt x="104" y="325"/>
                  <a:pt x="104" y="325"/>
                </a:cubicBezTo>
                <a:cubicBezTo>
                  <a:pt x="104" y="325"/>
                  <a:pt x="96" y="934"/>
                  <a:pt x="96" y="942"/>
                </a:cubicBezTo>
                <a:cubicBezTo>
                  <a:pt x="64" y="948"/>
                  <a:pt x="33" y="954"/>
                  <a:pt x="1" y="960"/>
                </a:cubicBezTo>
                <a:cubicBezTo>
                  <a:pt x="1" y="967"/>
                  <a:pt x="1" y="973"/>
                  <a:pt x="0" y="980"/>
                </a:cubicBezTo>
                <a:cubicBezTo>
                  <a:pt x="171" y="1044"/>
                  <a:pt x="337" y="1105"/>
                  <a:pt x="515" y="1168"/>
                </a:cubicBezTo>
                <a:cubicBezTo>
                  <a:pt x="695" y="1109"/>
                  <a:pt x="827" y="1062"/>
                  <a:pt x="1041" y="990"/>
                </a:cubicBezTo>
                <a:cubicBezTo>
                  <a:pt x="1039" y="974"/>
                  <a:pt x="1037" y="959"/>
                  <a:pt x="1035" y="943"/>
                </a:cubicBezTo>
                <a:cubicBezTo>
                  <a:pt x="1024" y="940"/>
                  <a:pt x="1013" y="938"/>
                  <a:pt x="1002" y="936"/>
                </a:cubicBezTo>
                <a:close/>
                <a:moveTo>
                  <a:pt x="513" y="1136"/>
                </a:moveTo>
                <a:cubicBezTo>
                  <a:pt x="438" y="1111"/>
                  <a:pt x="56" y="980"/>
                  <a:pt x="16" y="966"/>
                </a:cubicBezTo>
                <a:cubicBezTo>
                  <a:pt x="45" y="960"/>
                  <a:pt x="73" y="954"/>
                  <a:pt x="101" y="948"/>
                </a:cubicBezTo>
                <a:cubicBezTo>
                  <a:pt x="105" y="949"/>
                  <a:pt x="109" y="950"/>
                  <a:pt x="112" y="951"/>
                </a:cubicBezTo>
                <a:cubicBezTo>
                  <a:pt x="159" y="964"/>
                  <a:pt x="580" y="1063"/>
                  <a:pt x="580" y="1063"/>
                </a:cubicBezTo>
                <a:cubicBezTo>
                  <a:pt x="796" y="1053"/>
                  <a:pt x="796" y="1053"/>
                  <a:pt x="796" y="1053"/>
                </a:cubicBezTo>
                <a:cubicBezTo>
                  <a:pt x="696" y="1082"/>
                  <a:pt x="570" y="1119"/>
                  <a:pt x="513" y="1136"/>
                </a:cubicBezTo>
                <a:close/>
                <a:moveTo>
                  <a:pt x="136" y="346"/>
                </a:moveTo>
                <a:cubicBezTo>
                  <a:pt x="136" y="404"/>
                  <a:pt x="136" y="404"/>
                  <a:pt x="136" y="404"/>
                </a:cubicBezTo>
                <a:cubicBezTo>
                  <a:pt x="540" y="183"/>
                  <a:pt x="540" y="183"/>
                  <a:pt x="540" y="183"/>
                </a:cubicBezTo>
                <a:cubicBezTo>
                  <a:pt x="539" y="94"/>
                  <a:pt x="539" y="94"/>
                  <a:pt x="539" y="94"/>
                </a:cubicBezTo>
                <a:lnTo>
                  <a:pt x="136" y="346"/>
                </a:lnTo>
                <a:close/>
                <a:moveTo>
                  <a:pt x="136" y="784"/>
                </a:moveTo>
                <a:cubicBezTo>
                  <a:pt x="136" y="835"/>
                  <a:pt x="136" y="835"/>
                  <a:pt x="136" y="835"/>
                </a:cubicBezTo>
                <a:cubicBezTo>
                  <a:pt x="545" y="858"/>
                  <a:pt x="545" y="858"/>
                  <a:pt x="545" y="858"/>
                </a:cubicBezTo>
                <a:cubicBezTo>
                  <a:pt x="544" y="779"/>
                  <a:pt x="544" y="779"/>
                  <a:pt x="544" y="779"/>
                </a:cubicBezTo>
                <a:lnTo>
                  <a:pt x="136" y="784"/>
                </a:lnTo>
                <a:close/>
                <a:moveTo>
                  <a:pt x="136" y="922"/>
                </a:moveTo>
                <a:cubicBezTo>
                  <a:pt x="546" y="995"/>
                  <a:pt x="546" y="995"/>
                  <a:pt x="546" y="995"/>
                </a:cubicBezTo>
                <a:cubicBezTo>
                  <a:pt x="545" y="916"/>
                  <a:pt x="545" y="916"/>
                  <a:pt x="545" y="916"/>
                </a:cubicBezTo>
                <a:cubicBezTo>
                  <a:pt x="136" y="871"/>
                  <a:pt x="136" y="871"/>
                  <a:pt x="136" y="871"/>
                </a:cubicBezTo>
                <a:lnTo>
                  <a:pt x="136" y="922"/>
                </a:lnTo>
                <a:close/>
                <a:moveTo>
                  <a:pt x="136" y="489"/>
                </a:moveTo>
                <a:cubicBezTo>
                  <a:pt x="541" y="317"/>
                  <a:pt x="541" y="317"/>
                  <a:pt x="541" y="317"/>
                </a:cubicBezTo>
                <a:cubicBezTo>
                  <a:pt x="540" y="231"/>
                  <a:pt x="540" y="231"/>
                  <a:pt x="540" y="231"/>
                </a:cubicBezTo>
                <a:cubicBezTo>
                  <a:pt x="136" y="434"/>
                  <a:pt x="136" y="434"/>
                  <a:pt x="136" y="434"/>
                </a:cubicBezTo>
                <a:lnTo>
                  <a:pt x="136" y="489"/>
                </a:lnTo>
                <a:close/>
                <a:moveTo>
                  <a:pt x="136" y="697"/>
                </a:moveTo>
                <a:cubicBezTo>
                  <a:pt x="136" y="748"/>
                  <a:pt x="136" y="748"/>
                  <a:pt x="136" y="748"/>
                </a:cubicBezTo>
                <a:cubicBezTo>
                  <a:pt x="543" y="722"/>
                  <a:pt x="543" y="722"/>
                  <a:pt x="543" y="722"/>
                </a:cubicBezTo>
                <a:cubicBezTo>
                  <a:pt x="531" y="698"/>
                  <a:pt x="522" y="672"/>
                  <a:pt x="516" y="646"/>
                </a:cubicBezTo>
                <a:lnTo>
                  <a:pt x="136" y="697"/>
                </a:lnTo>
                <a:close/>
                <a:moveTo>
                  <a:pt x="136" y="609"/>
                </a:moveTo>
                <a:cubicBezTo>
                  <a:pt x="136" y="662"/>
                  <a:pt x="136" y="662"/>
                  <a:pt x="136" y="662"/>
                </a:cubicBezTo>
                <a:cubicBezTo>
                  <a:pt x="507" y="593"/>
                  <a:pt x="507" y="593"/>
                  <a:pt x="507" y="593"/>
                </a:cubicBezTo>
                <a:cubicBezTo>
                  <a:pt x="506" y="582"/>
                  <a:pt x="505" y="570"/>
                  <a:pt x="505" y="559"/>
                </a:cubicBezTo>
                <a:cubicBezTo>
                  <a:pt x="505" y="544"/>
                  <a:pt x="506" y="529"/>
                  <a:pt x="508" y="514"/>
                </a:cubicBezTo>
                <a:lnTo>
                  <a:pt x="136" y="609"/>
                </a:lnTo>
                <a:close/>
                <a:moveTo>
                  <a:pt x="541" y="368"/>
                </a:moveTo>
                <a:cubicBezTo>
                  <a:pt x="136" y="521"/>
                  <a:pt x="136" y="521"/>
                  <a:pt x="136" y="521"/>
                </a:cubicBezTo>
                <a:cubicBezTo>
                  <a:pt x="136" y="575"/>
                  <a:pt x="136" y="575"/>
                  <a:pt x="136" y="575"/>
                </a:cubicBezTo>
                <a:cubicBezTo>
                  <a:pt x="519" y="458"/>
                  <a:pt x="519" y="458"/>
                  <a:pt x="519" y="458"/>
                </a:cubicBezTo>
                <a:cubicBezTo>
                  <a:pt x="525" y="438"/>
                  <a:pt x="532" y="418"/>
                  <a:pt x="541" y="399"/>
                </a:cubicBezTo>
                <a:lnTo>
                  <a:pt x="541" y="368"/>
                </a:lnTo>
                <a:close/>
                <a:moveTo>
                  <a:pt x="996" y="378"/>
                </a:moveTo>
                <a:cubicBezTo>
                  <a:pt x="939" y="435"/>
                  <a:pt x="875" y="525"/>
                  <a:pt x="875" y="525"/>
                </a:cubicBezTo>
                <a:cubicBezTo>
                  <a:pt x="793" y="443"/>
                  <a:pt x="793" y="443"/>
                  <a:pt x="793" y="443"/>
                </a:cubicBezTo>
                <a:cubicBezTo>
                  <a:pt x="759" y="407"/>
                  <a:pt x="730" y="436"/>
                  <a:pt x="716" y="452"/>
                </a:cubicBezTo>
                <a:cubicBezTo>
                  <a:pt x="702" y="468"/>
                  <a:pt x="698" y="470"/>
                  <a:pt x="683" y="494"/>
                </a:cubicBezTo>
                <a:cubicBezTo>
                  <a:pt x="672" y="511"/>
                  <a:pt x="681" y="527"/>
                  <a:pt x="687" y="534"/>
                </a:cubicBezTo>
                <a:cubicBezTo>
                  <a:pt x="689" y="537"/>
                  <a:pt x="690" y="538"/>
                  <a:pt x="690" y="538"/>
                </a:cubicBezTo>
                <a:cubicBezTo>
                  <a:pt x="690" y="538"/>
                  <a:pt x="724" y="574"/>
                  <a:pt x="768" y="619"/>
                </a:cubicBezTo>
                <a:cubicBezTo>
                  <a:pt x="812" y="665"/>
                  <a:pt x="858" y="720"/>
                  <a:pt x="858" y="720"/>
                </a:cubicBezTo>
                <a:cubicBezTo>
                  <a:pt x="858" y="720"/>
                  <a:pt x="865" y="731"/>
                  <a:pt x="884" y="731"/>
                </a:cubicBezTo>
                <a:cubicBezTo>
                  <a:pt x="902" y="731"/>
                  <a:pt x="913" y="716"/>
                  <a:pt x="913" y="716"/>
                </a:cubicBezTo>
                <a:cubicBezTo>
                  <a:pt x="913" y="716"/>
                  <a:pt x="955" y="656"/>
                  <a:pt x="998" y="601"/>
                </a:cubicBezTo>
                <a:cubicBezTo>
                  <a:pt x="1009" y="587"/>
                  <a:pt x="1019" y="574"/>
                  <a:pt x="1029" y="562"/>
                </a:cubicBezTo>
                <a:cubicBezTo>
                  <a:pt x="1060" y="526"/>
                  <a:pt x="1106" y="481"/>
                  <a:pt x="1145" y="447"/>
                </a:cubicBezTo>
                <a:cubicBezTo>
                  <a:pt x="1157" y="437"/>
                  <a:pt x="1168" y="427"/>
                  <a:pt x="1178" y="419"/>
                </a:cubicBezTo>
                <a:cubicBezTo>
                  <a:pt x="1190" y="409"/>
                  <a:pt x="1199" y="402"/>
                  <a:pt x="1206" y="397"/>
                </a:cubicBezTo>
                <a:cubicBezTo>
                  <a:pt x="1206" y="397"/>
                  <a:pt x="1206" y="397"/>
                  <a:pt x="1206" y="397"/>
                </a:cubicBezTo>
                <a:cubicBezTo>
                  <a:pt x="1210" y="394"/>
                  <a:pt x="1212" y="392"/>
                  <a:pt x="1215" y="390"/>
                </a:cubicBezTo>
                <a:cubicBezTo>
                  <a:pt x="1234" y="370"/>
                  <a:pt x="1217" y="347"/>
                  <a:pt x="1217" y="347"/>
                </a:cubicBezTo>
                <a:cubicBezTo>
                  <a:pt x="1217" y="347"/>
                  <a:pt x="1190" y="309"/>
                  <a:pt x="1169" y="282"/>
                </a:cubicBezTo>
                <a:cubicBezTo>
                  <a:pt x="1149" y="257"/>
                  <a:pt x="1121" y="278"/>
                  <a:pt x="1117" y="281"/>
                </a:cubicBezTo>
                <a:cubicBezTo>
                  <a:pt x="1117" y="281"/>
                  <a:pt x="1117" y="281"/>
                  <a:pt x="1117" y="281"/>
                </a:cubicBezTo>
                <a:cubicBezTo>
                  <a:pt x="1117" y="281"/>
                  <a:pt x="1105" y="288"/>
                  <a:pt x="1087" y="301"/>
                </a:cubicBezTo>
                <a:cubicBezTo>
                  <a:pt x="1030" y="253"/>
                  <a:pt x="955" y="225"/>
                  <a:pt x="875" y="225"/>
                </a:cubicBezTo>
                <a:cubicBezTo>
                  <a:pt x="871" y="225"/>
                  <a:pt x="868" y="225"/>
                  <a:pt x="864" y="225"/>
                </a:cubicBezTo>
                <a:cubicBezTo>
                  <a:pt x="737" y="229"/>
                  <a:pt x="628" y="304"/>
                  <a:pt x="574" y="411"/>
                </a:cubicBezTo>
                <a:cubicBezTo>
                  <a:pt x="558" y="445"/>
                  <a:pt x="547" y="482"/>
                  <a:pt x="542" y="521"/>
                </a:cubicBezTo>
                <a:cubicBezTo>
                  <a:pt x="541" y="533"/>
                  <a:pt x="540" y="546"/>
                  <a:pt x="540" y="559"/>
                </a:cubicBezTo>
                <a:cubicBezTo>
                  <a:pt x="540" y="568"/>
                  <a:pt x="541" y="577"/>
                  <a:pt x="541" y="587"/>
                </a:cubicBezTo>
                <a:cubicBezTo>
                  <a:pt x="545" y="631"/>
                  <a:pt x="557" y="673"/>
                  <a:pt x="576" y="710"/>
                </a:cubicBezTo>
                <a:cubicBezTo>
                  <a:pt x="632" y="819"/>
                  <a:pt x="744" y="893"/>
                  <a:pt x="875" y="893"/>
                </a:cubicBezTo>
                <a:cubicBezTo>
                  <a:pt x="919" y="893"/>
                  <a:pt x="962" y="884"/>
                  <a:pt x="1001" y="868"/>
                </a:cubicBezTo>
                <a:cubicBezTo>
                  <a:pt x="1123" y="818"/>
                  <a:pt x="1209" y="699"/>
                  <a:pt x="1209" y="559"/>
                </a:cubicBezTo>
                <a:cubicBezTo>
                  <a:pt x="1209" y="522"/>
                  <a:pt x="1203" y="487"/>
                  <a:pt x="1192" y="454"/>
                </a:cubicBezTo>
                <a:cubicBezTo>
                  <a:pt x="1182" y="462"/>
                  <a:pt x="1170" y="471"/>
                  <a:pt x="1157" y="483"/>
                </a:cubicBezTo>
                <a:cubicBezTo>
                  <a:pt x="1164" y="507"/>
                  <a:pt x="1167" y="533"/>
                  <a:pt x="1167" y="559"/>
                </a:cubicBezTo>
                <a:cubicBezTo>
                  <a:pt x="1167" y="675"/>
                  <a:pt x="1099" y="776"/>
                  <a:pt x="1001" y="823"/>
                </a:cubicBezTo>
                <a:cubicBezTo>
                  <a:pt x="962" y="841"/>
                  <a:pt x="920" y="851"/>
                  <a:pt x="875" y="851"/>
                </a:cubicBezTo>
                <a:cubicBezTo>
                  <a:pt x="713" y="851"/>
                  <a:pt x="582" y="720"/>
                  <a:pt x="582" y="559"/>
                </a:cubicBezTo>
                <a:cubicBezTo>
                  <a:pt x="582" y="397"/>
                  <a:pt x="713" y="266"/>
                  <a:pt x="875" y="266"/>
                </a:cubicBezTo>
                <a:cubicBezTo>
                  <a:pt x="891" y="266"/>
                  <a:pt x="908" y="268"/>
                  <a:pt x="924" y="271"/>
                </a:cubicBezTo>
                <a:cubicBezTo>
                  <a:pt x="972" y="279"/>
                  <a:pt x="1016" y="299"/>
                  <a:pt x="1053" y="327"/>
                </a:cubicBezTo>
                <a:cubicBezTo>
                  <a:pt x="1036" y="341"/>
                  <a:pt x="1017" y="358"/>
                  <a:pt x="998" y="376"/>
                </a:cubicBezTo>
                <a:cubicBezTo>
                  <a:pt x="997" y="377"/>
                  <a:pt x="997" y="377"/>
                  <a:pt x="996" y="378"/>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cxnSp>
        <p:nvCxnSpPr>
          <p:cNvPr id="96" name="Straight Connector 95"/>
          <p:cNvCxnSpPr>
            <a:endCxn id="94" idx="3"/>
          </p:cNvCxnSpPr>
          <p:nvPr/>
        </p:nvCxnSpPr>
        <p:spPr>
          <a:xfrm flipH="1">
            <a:off x="9260345" y="2261482"/>
            <a:ext cx="7921" cy="774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4" idx="8"/>
          </p:cNvCxnSpPr>
          <p:nvPr/>
        </p:nvCxnSpPr>
        <p:spPr>
          <a:xfrm>
            <a:off x="9531689" y="3567973"/>
            <a:ext cx="546000" cy="741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669867" y="2648859"/>
            <a:ext cx="273191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8813972" y="1583887"/>
            <a:ext cx="717398" cy="642354"/>
            <a:chOff x="789870" y="3725482"/>
            <a:chExt cx="1299125" cy="1009086"/>
          </a:xfrm>
          <a:solidFill>
            <a:schemeClr val="tx1"/>
          </a:solidFill>
        </p:grpSpPr>
        <p:sp>
          <p:nvSpPr>
            <p:cNvPr id="97" name="Freeform 6"/>
            <p:cNvSpPr>
              <a:spLocks noEditPoints="1"/>
            </p:cNvSpPr>
            <p:nvPr/>
          </p:nvSpPr>
          <p:spPr bwMode="auto">
            <a:xfrm>
              <a:off x="789870" y="3725482"/>
              <a:ext cx="1299125" cy="151072"/>
            </a:xfrm>
            <a:custGeom>
              <a:avLst/>
              <a:gdLst>
                <a:gd name="T0" fmla="*/ 1080 w 1136"/>
                <a:gd name="T1" fmla="*/ 0 h 132"/>
                <a:gd name="T2" fmla="*/ 56 w 1136"/>
                <a:gd name="T3" fmla="*/ 0 h 132"/>
                <a:gd name="T4" fmla="*/ 0 w 1136"/>
                <a:gd name="T5" fmla="*/ 56 h 132"/>
                <a:gd name="T6" fmla="*/ 0 w 1136"/>
                <a:gd name="T7" fmla="*/ 127 h 132"/>
                <a:gd name="T8" fmla="*/ 39 w 1136"/>
                <a:gd name="T9" fmla="*/ 112 h 132"/>
                <a:gd name="T10" fmla="*/ 1092 w 1136"/>
                <a:gd name="T11" fmla="*/ 112 h 132"/>
                <a:gd name="T12" fmla="*/ 1136 w 1136"/>
                <a:gd name="T13" fmla="*/ 132 h 132"/>
                <a:gd name="T14" fmla="*/ 1136 w 1136"/>
                <a:gd name="T15" fmla="*/ 56 h 132"/>
                <a:gd name="T16" fmla="*/ 1080 w 1136"/>
                <a:gd name="T17" fmla="*/ 0 h 132"/>
                <a:gd name="T18" fmla="*/ 909 w 1136"/>
                <a:gd name="T19" fmla="*/ 79 h 132"/>
                <a:gd name="T20" fmla="*/ 859 w 1136"/>
                <a:gd name="T21" fmla="*/ 79 h 132"/>
                <a:gd name="T22" fmla="*/ 859 w 1136"/>
                <a:gd name="T23" fmla="*/ 69 h 132"/>
                <a:gd name="T24" fmla="*/ 909 w 1136"/>
                <a:gd name="T25" fmla="*/ 69 h 132"/>
                <a:gd name="T26" fmla="*/ 909 w 1136"/>
                <a:gd name="T27" fmla="*/ 79 h 132"/>
                <a:gd name="T28" fmla="*/ 979 w 1136"/>
                <a:gd name="T29" fmla="*/ 78 h 132"/>
                <a:gd name="T30" fmla="*/ 938 w 1136"/>
                <a:gd name="T31" fmla="*/ 78 h 132"/>
                <a:gd name="T32" fmla="*/ 938 w 1136"/>
                <a:gd name="T33" fmla="*/ 37 h 132"/>
                <a:gd name="T34" fmla="*/ 979 w 1136"/>
                <a:gd name="T35" fmla="*/ 37 h 132"/>
                <a:gd name="T36" fmla="*/ 979 w 1136"/>
                <a:gd name="T37" fmla="*/ 78 h 132"/>
                <a:gd name="T38" fmla="*/ 1069 w 1136"/>
                <a:gd name="T39" fmla="*/ 78 h 132"/>
                <a:gd name="T40" fmla="*/ 1055 w 1136"/>
                <a:gd name="T41" fmla="*/ 78 h 132"/>
                <a:gd name="T42" fmla="*/ 1047 w 1136"/>
                <a:gd name="T43" fmla="*/ 70 h 132"/>
                <a:gd name="T44" fmla="*/ 1041 w 1136"/>
                <a:gd name="T45" fmla="*/ 64 h 132"/>
                <a:gd name="T46" fmla="*/ 1028 w 1136"/>
                <a:gd name="T47" fmla="*/ 77 h 132"/>
                <a:gd name="T48" fmla="*/ 1027 w 1136"/>
                <a:gd name="T49" fmla="*/ 78 h 132"/>
                <a:gd name="T50" fmla="*/ 1014 w 1136"/>
                <a:gd name="T51" fmla="*/ 78 h 132"/>
                <a:gd name="T52" fmla="*/ 1035 w 1136"/>
                <a:gd name="T53" fmla="*/ 57 h 132"/>
                <a:gd name="T54" fmla="*/ 1014 w 1136"/>
                <a:gd name="T55" fmla="*/ 36 h 132"/>
                <a:gd name="T56" fmla="*/ 1027 w 1136"/>
                <a:gd name="T57" fmla="*/ 37 h 132"/>
                <a:gd name="T58" fmla="*/ 1041 w 1136"/>
                <a:gd name="T59" fmla="*/ 51 h 132"/>
                <a:gd name="T60" fmla="*/ 1055 w 1136"/>
                <a:gd name="T61" fmla="*/ 37 h 132"/>
                <a:gd name="T62" fmla="*/ 1069 w 1136"/>
                <a:gd name="T63" fmla="*/ 37 h 132"/>
                <a:gd name="T64" fmla="*/ 1048 w 1136"/>
                <a:gd name="T65" fmla="*/ 57 h 132"/>
                <a:gd name="T66" fmla="*/ 1069 w 1136"/>
                <a:gd name="T67" fmla="*/ 78 h 132"/>
                <a:gd name="T68" fmla="*/ 973 w 1136"/>
                <a:gd name="T69" fmla="*/ 44 h 132"/>
                <a:gd name="T70" fmla="*/ 945 w 1136"/>
                <a:gd name="T71" fmla="*/ 44 h 132"/>
                <a:gd name="T72" fmla="*/ 945 w 1136"/>
                <a:gd name="T73" fmla="*/ 72 h 132"/>
                <a:gd name="T74" fmla="*/ 973 w 1136"/>
                <a:gd name="T75" fmla="*/ 72 h 132"/>
                <a:gd name="T76" fmla="*/ 973 w 1136"/>
                <a:gd name="T77" fmla="*/ 4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6" h="132">
                  <a:moveTo>
                    <a:pt x="1080" y="0"/>
                  </a:moveTo>
                  <a:cubicBezTo>
                    <a:pt x="56" y="0"/>
                    <a:pt x="56" y="0"/>
                    <a:pt x="56" y="0"/>
                  </a:cubicBezTo>
                  <a:cubicBezTo>
                    <a:pt x="25" y="0"/>
                    <a:pt x="0" y="25"/>
                    <a:pt x="0" y="56"/>
                  </a:cubicBezTo>
                  <a:cubicBezTo>
                    <a:pt x="0" y="127"/>
                    <a:pt x="0" y="127"/>
                    <a:pt x="0" y="127"/>
                  </a:cubicBezTo>
                  <a:cubicBezTo>
                    <a:pt x="10" y="118"/>
                    <a:pt x="24" y="112"/>
                    <a:pt x="39" y="112"/>
                  </a:cubicBezTo>
                  <a:cubicBezTo>
                    <a:pt x="1092" y="112"/>
                    <a:pt x="1092" y="112"/>
                    <a:pt x="1092" y="112"/>
                  </a:cubicBezTo>
                  <a:cubicBezTo>
                    <a:pt x="1110" y="112"/>
                    <a:pt x="1126" y="120"/>
                    <a:pt x="1136" y="132"/>
                  </a:cubicBezTo>
                  <a:cubicBezTo>
                    <a:pt x="1136" y="56"/>
                    <a:pt x="1136" y="56"/>
                    <a:pt x="1136" y="56"/>
                  </a:cubicBezTo>
                  <a:cubicBezTo>
                    <a:pt x="1136" y="25"/>
                    <a:pt x="1111" y="0"/>
                    <a:pt x="1080" y="0"/>
                  </a:cubicBezTo>
                  <a:close/>
                  <a:moveTo>
                    <a:pt x="909" y="79"/>
                  </a:moveTo>
                  <a:cubicBezTo>
                    <a:pt x="859" y="79"/>
                    <a:pt x="859" y="79"/>
                    <a:pt x="859" y="79"/>
                  </a:cubicBezTo>
                  <a:cubicBezTo>
                    <a:pt x="859" y="69"/>
                    <a:pt x="859" y="69"/>
                    <a:pt x="859" y="69"/>
                  </a:cubicBezTo>
                  <a:cubicBezTo>
                    <a:pt x="909" y="69"/>
                    <a:pt x="909" y="69"/>
                    <a:pt x="909" y="69"/>
                  </a:cubicBezTo>
                  <a:lnTo>
                    <a:pt x="909" y="79"/>
                  </a:lnTo>
                  <a:close/>
                  <a:moveTo>
                    <a:pt x="979" y="78"/>
                  </a:moveTo>
                  <a:cubicBezTo>
                    <a:pt x="938" y="78"/>
                    <a:pt x="938" y="78"/>
                    <a:pt x="938" y="78"/>
                  </a:cubicBezTo>
                  <a:cubicBezTo>
                    <a:pt x="938" y="37"/>
                    <a:pt x="938" y="37"/>
                    <a:pt x="938" y="37"/>
                  </a:cubicBezTo>
                  <a:cubicBezTo>
                    <a:pt x="979" y="37"/>
                    <a:pt x="979" y="37"/>
                    <a:pt x="979" y="37"/>
                  </a:cubicBezTo>
                  <a:lnTo>
                    <a:pt x="979" y="78"/>
                  </a:lnTo>
                  <a:close/>
                  <a:moveTo>
                    <a:pt x="1069" y="78"/>
                  </a:moveTo>
                  <a:cubicBezTo>
                    <a:pt x="1055" y="78"/>
                    <a:pt x="1055" y="78"/>
                    <a:pt x="1055" y="78"/>
                  </a:cubicBezTo>
                  <a:cubicBezTo>
                    <a:pt x="1047" y="70"/>
                    <a:pt x="1047" y="70"/>
                    <a:pt x="1047" y="70"/>
                  </a:cubicBezTo>
                  <a:cubicBezTo>
                    <a:pt x="1041" y="64"/>
                    <a:pt x="1041" y="64"/>
                    <a:pt x="1041" y="64"/>
                  </a:cubicBezTo>
                  <a:cubicBezTo>
                    <a:pt x="1028" y="77"/>
                    <a:pt x="1028" y="77"/>
                    <a:pt x="1028" y="77"/>
                  </a:cubicBezTo>
                  <a:cubicBezTo>
                    <a:pt x="1027" y="78"/>
                    <a:pt x="1027" y="78"/>
                    <a:pt x="1027" y="78"/>
                  </a:cubicBezTo>
                  <a:cubicBezTo>
                    <a:pt x="1014" y="78"/>
                    <a:pt x="1014" y="78"/>
                    <a:pt x="1014" y="78"/>
                  </a:cubicBezTo>
                  <a:cubicBezTo>
                    <a:pt x="1035" y="57"/>
                    <a:pt x="1035" y="57"/>
                    <a:pt x="1035" y="57"/>
                  </a:cubicBezTo>
                  <a:cubicBezTo>
                    <a:pt x="1014" y="36"/>
                    <a:pt x="1014" y="36"/>
                    <a:pt x="1014" y="36"/>
                  </a:cubicBezTo>
                  <a:cubicBezTo>
                    <a:pt x="1027" y="37"/>
                    <a:pt x="1027" y="37"/>
                    <a:pt x="1027" y="37"/>
                  </a:cubicBezTo>
                  <a:cubicBezTo>
                    <a:pt x="1041" y="51"/>
                    <a:pt x="1041" y="51"/>
                    <a:pt x="1041" y="51"/>
                  </a:cubicBezTo>
                  <a:cubicBezTo>
                    <a:pt x="1055" y="37"/>
                    <a:pt x="1055" y="37"/>
                    <a:pt x="1055" y="37"/>
                  </a:cubicBezTo>
                  <a:cubicBezTo>
                    <a:pt x="1069" y="37"/>
                    <a:pt x="1069" y="37"/>
                    <a:pt x="1069" y="37"/>
                  </a:cubicBezTo>
                  <a:cubicBezTo>
                    <a:pt x="1048" y="57"/>
                    <a:pt x="1048" y="57"/>
                    <a:pt x="1048" y="57"/>
                  </a:cubicBezTo>
                  <a:lnTo>
                    <a:pt x="1069" y="78"/>
                  </a:lnTo>
                  <a:close/>
                  <a:moveTo>
                    <a:pt x="973" y="44"/>
                  </a:moveTo>
                  <a:cubicBezTo>
                    <a:pt x="945" y="44"/>
                    <a:pt x="945" y="44"/>
                    <a:pt x="945" y="44"/>
                  </a:cubicBezTo>
                  <a:cubicBezTo>
                    <a:pt x="945" y="72"/>
                    <a:pt x="945" y="72"/>
                    <a:pt x="945" y="72"/>
                  </a:cubicBezTo>
                  <a:cubicBezTo>
                    <a:pt x="973" y="72"/>
                    <a:pt x="973" y="72"/>
                    <a:pt x="973" y="72"/>
                  </a:cubicBezTo>
                  <a:lnTo>
                    <a:pt x="97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7"/>
            <p:cNvSpPr>
              <a:spLocks noEditPoints="1"/>
            </p:cNvSpPr>
            <p:nvPr/>
          </p:nvSpPr>
          <p:spPr bwMode="auto">
            <a:xfrm>
              <a:off x="789870" y="3891565"/>
              <a:ext cx="1299125" cy="843003"/>
            </a:xfrm>
            <a:custGeom>
              <a:avLst/>
              <a:gdLst>
                <a:gd name="T0" fmla="*/ 1080 w 1136"/>
                <a:gd name="T1" fmla="*/ 0 h 737"/>
                <a:gd name="T2" fmla="*/ 56 w 1136"/>
                <a:gd name="T3" fmla="*/ 0 h 737"/>
                <a:gd name="T4" fmla="*/ 0 w 1136"/>
                <a:gd name="T5" fmla="*/ 56 h 737"/>
                <a:gd name="T6" fmla="*/ 0 w 1136"/>
                <a:gd name="T7" fmla="*/ 681 h 737"/>
                <a:gd name="T8" fmla="*/ 56 w 1136"/>
                <a:gd name="T9" fmla="*/ 737 h 737"/>
                <a:gd name="T10" fmla="*/ 1080 w 1136"/>
                <a:gd name="T11" fmla="*/ 737 h 737"/>
                <a:gd name="T12" fmla="*/ 1136 w 1136"/>
                <a:gd name="T13" fmla="*/ 681 h 737"/>
                <a:gd name="T14" fmla="*/ 1136 w 1136"/>
                <a:gd name="T15" fmla="*/ 56 h 737"/>
                <a:gd name="T16" fmla="*/ 1080 w 1136"/>
                <a:gd name="T17" fmla="*/ 0 h 737"/>
                <a:gd name="T18" fmla="*/ 1080 w 1136"/>
                <a:gd name="T19" fmla="*/ 681 h 737"/>
                <a:gd name="T20" fmla="*/ 1080 w 1136"/>
                <a:gd name="T21" fmla="*/ 681 h 737"/>
                <a:gd name="T22" fmla="*/ 56 w 1136"/>
                <a:gd name="T23" fmla="*/ 681 h 737"/>
                <a:gd name="T24" fmla="*/ 56 w 1136"/>
                <a:gd name="T25" fmla="*/ 681 h 737"/>
                <a:gd name="T26" fmla="*/ 56 w 1136"/>
                <a:gd name="T27" fmla="*/ 56 h 737"/>
                <a:gd name="T28" fmla="*/ 56 w 1136"/>
                <a:gd name="T29" fmla="*/ 56 h 737"/>
                <a:gd name="T30" fmla="*/ 1080 w 1136"/>
                <a:gd name="T31" fmla="*/ 56 h 737"/>
                <a:gd name="T32" fmla="*/ 1080 w 1136"/>
                <a:gd name="T33" fmla="*/ 56 h 737"/>
                <a:gd name="T34" fmla="*/ 1080 w 1136"/>
                <a:gd name="T35" fmla="*/ 681 h 737"/>
                <a:gd name="T36" fmla="*/ 1080 w 1136"/>
                <a:gd name="T37" fmla="*/ 68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6" h="737">
                  <a:moveTo>
                    <a:pt x="1080" y="0"/>
                  </a:moveTo>
                  <a:cubicBezTo>
                    <a:pt x="56" y="0"/>
                    <a:pt x="56" y="0"/>
                    <a:pt x="56" y="0"/>
                  </a:cubicBezTo>
                  <a:cubicBezTo>
                    <a:pt x="25" y="0"/>
                    <a:pt x="0" y="25"/>
                    <a:pt x="0" y="56"/>
                  </a:cubicBezTo>
                  <a:cubicBezTo>
                    <a:pt x="0" y="681"/>
                    <a:pt x="0" y="681"/>
                    <a:pt x="0" y="681"/>
                  </a:cubicBezTo>
                  <a:cubicBezTo>
                    <a:pt x="0" y="712"/>
                    <a:pt x="25" y="737"/>
                    <a:pt x="56" y="737"/>
                  </a:cubicBezTo>
                  <a:cubicBezTo>
                    <a:pt x="1080" y="737"/>
                    <a:pt x="1080" y="737"/>
                    <a:pt x="1080" y="737"/>
                  </a:cubicBezTo>
                  <a:cubicBezTo>
                    <a:pt x="1111" y="737"/>
                    <a:pt x="1136" y="712"/>
                    <a:pt x="1136" y="681"/>
                  </a:cubicBezTo>
                  <a:cubicBezTo>
                    <a:pt x="1136" y="56"/>
                    <a:pt x="1136" y="56"/>
                    <a:pt x="1136" y="56"/>
                  </a:cubicBezTo>
                  <a:cubicBezTo>
                    <a:pt x="1136" y="25"/>
                    <a:pt x="1111" y="0"/>
                    <a:pt x="1080" y="0"/>
                  </a:cubicBezTo>
                  <a:close/>
                  <a:moveTo>
                    <a:pt x="1080" y="681"/>
                  </a:moveTo>
                  <a:cubicBezTo>
                    <a:pt x="1080" y="681"/>
                    <a:pt x="1080" y="681"/>
                    <a:pt x="1080" y="681"/>
                  </a:cubicBezTo>
                  <a:cubicBezTo>
                    <a:pt x="56" y="681"/>
                    <a:pt x="56" y="681"/>
                    <a:pt x="56" y="681"/>
                  </a:cubicBezTo>
                  <a:cubicBezTo>
                    <a:pt x="56" y="681"/>
                    <a:pt x="56" y="681"/>
                    <a:pt x="56" y="681"/>
                  </a:cubicBezTo>
                  <a:cubicBezTo>
                    <a:pt x="56" y="56"/>
                    <a:pt x="56" y="56"/>
                    <a:pt x="56" y="56"/>
                  </a:cubicBezTo>
                  <a:cubicBezTo>
                    <a:pt x="56" y="56"/>
                    <a:pt x="56" y="56"/>
                    <a:pt x="56" y="56"/>
                  </a:cubicBezTo>
                  <a:cubicBezTo>
                    <a:pt x="1080" y="56"/>
                    <a:pt x="1080" y="56"/>
                    <a:pt x="1080" y="56"/>
                  </a:cubicBezTo>
                  <a:cubicBezTo>
                    <a:pt x="1080" y="56"/>
                    <a:pt x="1080" y="56"/>
                    <a:pt x="1080" y="56"/>
                  </a:cubicBezTo>
                  <a:cubicBezTo>
                    <a:pt x="1080" y="681"/>
                    <a:pt x="1080" y="681"/>
                    <a:pt x="1080" y="681"/>
                  </a:cubicBezTo>
                  <a:cubicBezTo>
                    <a:pt x="1080" y="681"/>
                    <a:pt x="1080" y="681"/>
                    <a:pt x="1080" y="6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8"/>
            <p:cNvSpPr>
              <a:spLocks/>
            </p:cNvSpPr>
            <p:nvPr/>
          </p:nvSpPr>
          <p:spPr bwMode="auto">
            <a:xfrm>
              <a:off x="1516179" y="4307982"/>
              <a:ext cx="97325" cy="97325"/>
            </a:xfrm>
            <a:custGeom>
              <a:avLst/>
              <a:gdLst>
                <a:gd name="T0" fmla="*/ 57 w 85"/>
                <a:gd name="T1" fmla="*/ 9 h 85"/>
                <a:gd name="T2" fmla="*/ 8 w 85"/>
                <a:gd name="T3" fmla="*/ 28 h 85"/>
                <a:gd name="T4" fmla="*/ 28 w 85"/>
                <a:gd name="T5" fmla="*/ 77 h 85"/>
                <a:gd name="T6" fmla="*/ 77 w 85"/>
                <a:gd name="T7" fmla="*/ 57 h 85"/>
                <a:gd name="T8" fmla="*/ 57 w 85"/>
                <a:gd name="T9" fmla="*/ 9 h 85"/>
              </a:gdLst>
              <a:ahLst/>
              <a:cxnLst>
                <a:cxn ang="0">
                  <a:pos x="T0" y="T1"/>
                </a:cxn>
                <a:cxn ang="0">
                  <a:pos x="T2" y="T3"/>
                </a:cxn>
                <a:cxn ang="0">
                  <a:pos x="T4" y="T5"/>
                </a:cxn>
                <a:cxn ang="0">
                  <a:pos x="T6" y="T7"/>
                </a:cxn>
                <a:cxn ang="0">
                  <a:pos x="T8" y="T9"/>
                </a:cxn>
              </a:cxnLst>
              <a:rect l="0" t="0" r="r" b="b"/>
              <a:pathLst>
                <a:path w="85" h="85">
                  <a:moveTo>
                    <a:pt x="57" y="9"/>
                  </a:moveTo>
                  <a:cubicBezTo>
                    <a:pt x="38" y="0"/>
                    <a:pt x="16" y="9"/>
                    <a:pt x="8" y="28"/>
                  </a:cubicBezTo>
                  <a:cubicBezTo>
                    <a:pt x="0" y="47"/>
                    <a:pt x="9" y="69"/>
                    <a:pt x="28" y="77"/>
                  </a:cubicBezTo>
                  <a:cubicBezTo>
                    <a:pt x="47" y="85"/>
                    <a:pt x="69" y="76"/>
                    <a:pt x="77" y="57"/>
                  </a:cubicBezTo>
                  <a:cubicBezTo>
                    <a:pt x="85" y="38"/>
                    <a:pt x="76" y="17"/>
                    <a:pt x="5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9"/>
            <p:cNvSpPr>
              <a:spLocks/>
            </p:cNvSpPr>
            <p:nvPr/>
          </p:nvSpPr>
          <p:spPr bwMode="auto">
            <a:xfrm>
              <a:off x="1231466" y="4150131"/>
              <a:ext cx="63915" cy="63915"/>
            </a:xfrm>
            <a:custGeom>
              <a:avLst/>
              <a:gdLst>
                <a:gd name="T0" fmla="*/ 38 w 56"/>
                <a:gd name="T1" fmla="*/ 5 h 56"/>
                <a:gd name="T2" fmla="*/ 6 w 56"/>
                <a:gd name="T3" fmla="*/ 18 h 56"/>
                <a:gd name="T4" fmla="*/ 18 w 56"/>
                <a:gd name="T5" fmla="*/ 50 h 56"/>
                <a:gd name="T6" fmla="*/ 51 w 56"/>
                <a:gd name="T7" fmla="*/ 37 h 56"/>
                <a:gd name="T8" fmla="*/ 38 w 56"/>
                <a:gd name="T9" fmla="*/ 5 h 56"/>
              </a:gdLst>
              <a:ahLst/>
              <a:cxnLst>
                <a:cxn ang="0">
                  <a:pos x="T0" y="T1"/>
                </a:cxn>
                <a:cxn ang="0">
                  <a:pos x="T2" y="T3"/>
                </a:cxn>
                <a:cxn ang="0">
                  <a:pos x="T4" y="T5"/>
                </a:cxn>
                <a:cxn ang="0">
                  <a:pos x="T6" y="T7"/>
                </a:cxn>
                <a:cxn ang="0">
                  <a:pos x="T8" y="T9"/>
                </a:cxn>
              </a:cxnLst>
              <a:rect l="0" t="0" r="r" b="b"/>
              <a:pathLst>
                <a:path w="56" h="56">
                  <a:moveTo>
                    <a:pt x="38" y="5"/>
                  </a:moveTo>
                  <a:cubicBezTo>
                    <a:pt x="25" y="0"/>
                    <a:pt x="11" y="6"/>
                    <a:pt x="6" y="18"/>
                  </a:cubicBezTo>
                  <a:cubicBezTo>
                    <a:pt x="0" y="31"/>
                    <a:pt x="6" y="45"/>
                    <a:pt x="18" y="50"/>
                  </a:cubicBezTo>
                  <a:cubicBezTo>
                    <a:pt x="31" y="56"/>
                    <a:pt x="45" y="50"/>
                    <a:pt x="51" y="37"/>
                  </a:cubicBezTo>
                  <a:cubicBezTo>
                    <a:pt x="56" y="25"/>
                    <a:pt x="50" y="11"/>
                    <a:pt x="3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10"/>
            <p:cNvSpPr>
              <a:spLocks noEditPoints="1"/>
            </p:cNvSpPr>
            <p:nvPr/>
          </p:nvSpPr>
          <p:spPr bwMode="auto">
            <a:xfrm>
              <a:off x="1172877" y="4091542"/>
              <a:ext cx="180609" cy="180609"/>
            </a:xfrm>
            <a:custGeom>
              <a:avLst/>
              <a:gdLst>
                <a:gd name="T0" fmla="*/ 106 w 158"/>
                <a:gd name="T1" fmla="*/ 15 h 158"/>
                <a:gd name="T2" fmla="*/ 15 w 158"/>
                <a:gd name="T3" fmla="*/ 52 h 158"/>
                <a:gd name="T4" fmla="*/ 52 w 158"/>
                <a:gd name="T5" fmla="*/ 143 h 158"/>
                <a:gd name="T6" fmla="*/ 143 w 158"/>
                <a:gd name="T7" fmla="*/ 106 h 158"/>
                <a:gd name="T8" fmla="*/ 106 w 158"/>
                <a:gd name="T9" fmla="*/ 15 h 158"/>
                <a:gd name="T10" fmla="*/ 123 w 158"/>
                <a:gd name="T11" fmla="*/ 97 h 158"/>
                <a:gd name="T12" fmla="*/ 60 w 158"/>
                <a:gd name="T13" fmla="*/ 122 h 158"/>
                <a:gd name="T14" fmla="*/ 35 w 158"/>
                <a:gd name="T15" fmla="*/ 60 h 158"/>
                <a:gd name="T16" fmla="*/ 98 w 158"/>
                <a:gd name="T17" fmla="*/ 35 h 158"/>
                <a:gd name="T18" fmla="*/ 123 w 158"/>
                <a:gd name="T19" fmla="*/ 9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8">
                  <a:moveTo>
                    <a:pt x="106" y="15"/>
                  </a:moveTo>
                  <a:cubicBezTo>
                    <a:pt x="71" y="0"/>
                    <a:pt x="30" y="16"/>
                    <a:pt x="15" y="52"/>
                  </a:cubicBezTo>
                  <a:cubicBezTo>
                    <a:pt x="0" y="87"/>
                    <a:pt x="17" y="128"/>
                    <a:pt x="52" y="143"/>
                  </a:cubicBezTo>
                  <a:cubicBezTo>
                    <a:pt x="87" y="158"/>
                    <a:pt x="128" y="141"/>
                    <a:pt x="143" y="106"/>
                  </a:cubicBezTo>
                  <a:cubicBezTo>
                    <a:pt x="158" y="71"/>
                    <a:pt x="141" y="30"/>
                    <a:pt x="106" y="15"/>
                  </a:cubicBezTo>
                  <a:close/>
                  <a:moveTo>
                    <a:pt x="123" y="97"/>
                  </a:moveTo>
                  <a:cubicBezTo>
                    <a:pt x="112" y="121"/>
                    <a:pt x="85" y="133"/>
                    <a:pt x="60" y="122"/>
                  </a:cubicBezTo>
                  <a:cubicBezTo>
                    <a:pt x="36" y="112"/>
                    <a:pt x="25" y="84"/>
                    <a:pt x="35" y="60"/>
                  </a:cubicBezTo>
                  <a:cubicBezTo>
                    <a:pt x="46" y="36"/>
                    <a:pt x="73" y="25"/>
                    <a:pt x="98" y="35"/>
                  </a:cubicBezTo>
                  <a:cubicBezTo>
                    <a:pt x="122" y="45"/>
                    <a:pt x="133" y="73"/>
                    <a:pt x="123"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11"/>
            <p:cNvSpPr>
              <a:spLocks noEditPoints="1"/>
            </p:cNvSpPr>
            <p:nvPr/>
          </p:nvSpPr>
          <p:spPr bwMode="auto">
            <a:xfrm>
              <a:off x="1426601" y="4219857"/>
              <a:ext cx="275997" cy="274545"/>
            </a:xfrm>
            <a:custGeom>
              <a:avLst/>
              <a:gdLst>
                <a:gd name="T0" fmla="*/ 162 w 241"/>
                <a:gd name="T1" fmla="*/ 22 h 240"/>
                <a:gd name="T2" fmla="*/ 23 w 241"/>
                <a:gd name="T3" fmla="*/ 78 h 240"/>
                <a:gd name="T4" fmla="*/ 79 w 241"/>
                <a:gd name="T5" fmla="*/ 217 h 240"/>
                <a:gd name="T6" fmla="*/ 218 w 241"/>
                <a:gd name="T7" fmla="*/ 161 h 240"/>
                <a:gd name="T8" fmla="*/ 162 w 241"/>
                <a:gd name="T9" fmla="*/ 22 h 240"/>
                <a:gd name="T10" fmla="*/ 187 w 241"/>
                <a:gd name="T11" fmla="*/ 148 h 240"/>
                <a:gd name="T12" fmla="*/ 92 w 241"/>
                <a:gd name="T13" fmla="*/ 186 h 240"/>
                <a:gd name="T14" fmla="*/ 54 w 241"/>
                <a:gd name="T15" fmla="*/ 92 h 240"/>
                <a:gd name="T16" fmla="*/ 149 w 241"/>
                <a:gd name="T17" fmla="*/ 53 h 240"/>
                <a:gd name="T18" fmla="*/ 187 w 241"/>
                <a:gd name="T19" fmla="*/ 14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0">
                  <a:moveTo>
                    <a:pt x="162" y="22"/>
                  </a:moveTo>
                  <a:cubicBezTo>
                    <a:pt x="108" y="0"/>
                    <a:pt x="46" y="25"/>
                    <a:pt x="23" y="78"/>
                  </a:cubicBezTo>
                  <a:cubicBezTo>
                    <a:pt x="0" y="132"/>
                    <a:pt x="25" y="194"/>
                    <a:pt x="79" y="217"/>
                  </a:cubicBezTo>
                  <a:cubicBezTo>
                    <a:pt x="133" y="240"/>
                    <a:pt x="195" y="215"/>
                    <a:pt x="218" y="161"/>
                  </a:cubicBezTo>
                  <a:cubicBezTo>
                    <a:pt x="241" y="107"/>
                    <a:pt x="216" y="45"/>
                    <a:pt x="162" y="22"/>
                  </a:cubicBezTo>
                  <a:close/>
                  <a:moveTo>
                    <a:pt x="187" y="148"/>
                  </a:moveTo>
                  <a:cubicBezTo>
                    <a:pt x="171" y="185"/>
                    <a:pt x="129" y="202"/>
                    <a:pt x="92" y="186"/>
                  </a:cubicBezTo>
                  <a:cubicBezTo>
                    <a:pt x="55" y="171"/>
                    <a:pt x="38" y="128"/>
                    <a:pt x="54" y="92"/>
                  </a:cubicBezTo>
                  <a:cubicBezTo>
                    <a:pt x="69" y="55"/>
                    <a:pt x="112" y="38"/>
                    <a:pt x="149" y="53"/>
                  </a:cubicBezTo>
                  <a:cubicBezTo>
                    <a:pt x="186" y="69"/>
                    <a:pt x="203" y="111"/>
                    <a:pt x="187"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12"/>
            <p:cNvSpPr>
              <a:spLocks noEditPoints="1"/>
            </p:cNvSpPr>
            <p:nvPr/>
          </p:nvSpPr>
          <p:spPr bwMode="auto">
            <a:xfrm>
              <a:off x="876542" y="3978238"/>
              <a:ext cx="1125779" cy="669173"/>
            </a:xfrm>
            <a:custGeom>
              <a:avLst/>
              <a:gdLst>
                <a:gd name="T0" fmla="*/ 984 w 984"/>
                <a:gd name="T1" fmla="*/ 0 h 585"/>
                <a:gd name="T2" fmla="*/ 0 w 984"/>
                <a:gd name="T3" fmla="*/ 0 h 585"/>
                <a:gd name="T4" fmla="*/ 0 w 984"/>
                <a:gd name="T5" fmla="*/ 585 h 585"/>
                <a:gd name="T6" fmla="*/ 984 w 984"/>
                <a:gd name="T7" fmla="*/ 585 h 585"/>
                <a:gd name="T8" fmla="*/ 984 w 984"/>
                <a:gd name="T9" fmla="*/ 0 h 585"/>
                <a:gd name="T10" fmla="*/ 408 w 984"/>
                <a:gd name="T11" fmla="*/ 268 h 585"/>
                <a:gd name="T12" fmla="*/ 375 w 984"/>
                <a:gd name="T13" fmla="*/ 264 h 585"/>
                <a:gd name="T14" fmla="*/ 355 w 984"/>
                <a:gd name="T15" fmla="*/ 291 h 585"/>
                <a:gd name="T16" fmla="*/ 321 w 984"/>
                <a:gd name="T17" fmla="*/ 291 h 585"/>
                <a:gd name="T18" fmla="*/ 302 w 984"/>
                <a:gd name="T19" fmla="*/ 264 h 585"/>
                <a:gd name="T20" fmla="*/ 268 w 984"/>
                <a:gd name="T21" fmla="*/ 268 h 585"/>
                <a:gd name="T22" fmla="*/ 247 w 984"/>
                <a:gd name="T23" fmla="*/ 246 h 585"/>
                <a:gd name="T24" fmla="*/ 252 w 984"/>
                <a:gd name="T25" fmla="*/ 213 h 585"/>
                <a:gd name="T26" fmla="*/ 225 w 984"/>
                <a:gd name="T27" fmla="*/ 193 h 585"/>
                <a:gd name="T28" fmla="*/ 225 w 984"/>
                <a:gd name="T29" fmla="*/ 163 h 585"/>
                <a:gd name="T30" fmla="*/ 252 w 984"/>
                <a:gd name="T31" fmla="*/ 142 h 585"/>
                <a:gd name="T32" fmla="*/ 247 w 984"/>
                <a:gd name="T33" fmla="*/ 109 h 585"/>
                <a:gd name="T34" fmla="*/ 268 w 984"/>
                <a:gd name="T35" fmla="*/ 87 h 585"/>
                <a:gd name="T36" fmla="*/ 302 w 984"/>
                <a:gd name="T37" fmla="*/ 92 h 585"/>
                <a:gd name="T38" fmla="*/ 321 w 984"/>
                <a:gd name="T39" fmla="*/ 65 h 585"/>
                <a:gd name="T40" fmla="*/ 355 w 984"/>
                <a:gd name="T41" fmla="*/ 65 h 585"/>
                <a:gd name="T42" fmla="*/ 374 w 984"/>
                <a:gd name="T43" fmla="*/ 92 h 585"/>
                <a:gd name="T44" fmla="*/ 408 w 984"/>
                <a:gd name="T45" fmla="*/ 87 h 585"/>
                <a:gd name="T46" fmla="*/ 429 w 984"/>
                <a:gd name="T47" fmla="*/ 109 h 585"/>
                <a:gd name="T48" fmla="*/ 424 w 984"/>
                <a:gd name="T49" fmla="*/ 143 h 585"/>
                <a:gd name="T50" fmla="*/ 451 w 984"/>
                <a:gd name="T51" fmla="*/ 163 h 585"/>
                <a:gd name="T52" fmla="*/ 451 w 984"/>
                <a:gd name="T53" fmla="*/ 193 h 585"/>
                <a:gd name="T54" fmla="*/ 424 w 984"/>
                <a:gd name="T55" fmla="*/ 213 h 585"/>
                <a:gd name="T56" fmla="*/ 429 w 984"/>
                <a:gd name="T57" fmla="*/ 247 h 585"/>
                <a:gd name="T58" fmla="*/ 408 w 984"/>
                <a:gd name="T59" fmla="*/ 268 h 585"/>
                <a:gd name="T60" fmla="*/ 774 w 984"/>
                <a:gd name="T61" fmla="*/ 354 h 585"/>
                <a:gd name="T62" fmla="*/ 733 w 984"/>
                <a:gd name="T63" fmla="*/ 385 h 585"/>
                <a:gd name="T64" fmla="*/ 741 w 984"/>
                <a:gd name="T65" fmla="*/ 436 h 585"/>
                <a:gd name="T66" fmla="*/ 708 w 984"/>
                <a:gd name="T67" fmla="*/ 469 h 585"/>
                <a:gd name="T68" fmla="*/ 657 w 984"/>
                <a:gd name="T69" fmla="*/ 462 h 585"/>
                <a:gd name="T70" fmla="*/ 627 w 984"/>
                <a:gd name="T71" fmla="*/ 503 h 585"/>
                <a:gd name="T72" fmla="*/ 576 w 984"/>
                <a:gd name="T73" fmla="*/ 503 h 585"/>
                <a:gd name="T74" fmla="*/ 546 w 984"/>
                <a:gd name="T75" fmla="*/ 462 h 585"/>
                <a:gd name="T76" fmla="*/ 495 w 984"/>
                <a:gd name="T77" fmla="*/ 469 h 585"/>
                <a:gd name="T78" fmla="*/ 462 w 984"/>
                <a:gd name="T79" fmla="*/ 435 h 585"/>
                <a:gd name="T80" fmla="*/ 470 w 984"/>
                <a:gd name="T81" fmla="*/ 385 h 585"/>
                <a:gd name="T82" fmla="*/ 429 w 984"/>
                <a:gd name="T83" fmla="*/ 354 h 585"/>
                <a:gd name="T84" fmla="*/ 429 w 984"/>
                <a:gd name="T85" fmla="*/ 308 h 585"/>
                <a:gd name="T86" fmla="*/ 470 w 984"/>
                <a:gd name="T87" fmla="*/ 277 h 585"/>
                <a:gd name="T88" fmla="*/ 462 w 984"/>
                <a:gd name="T89" fmla="*/ 226 h 585"/>
                <a:gd name="T90" fmla="*/ 495 w 984"/>
                <a:gd name="T91" fmla="*/ 193 h 585"/>
                <a:gd name="T92" fmla="*/ 546 w 984"/>
                <a:gd name="T93" fmla="*/ 200 h 585"/>
                <a:gd name="T94" fmla="*/ 576 w 984"/>
                <a:gd name="T95" fmla="*/ 158 h 585"/>
                <a:gd name="T96" fmla="*/ 627 w 984"/>
                <a:gd name="T97" fmla="*/ 158 h 585"/>
                <a:gd name="T98" fmla="*/ 657 w 984"/>
                <a:gd name="T99" fmla="*/ 200 h 585"/>
                <a:gd name="T100" fmla="*/ 708 w 984"/>
                <a:gd name="T101" fmla="*/ 193 h 585"/>
                <a:gd name="T102" fmla="*/ 741 w 984"/>
                <a:gd name="T103" fmla="*/ 226 h 585"/>
                <a:gd name="T104" fmla="*/ 733 w 984"/>
                <a:gd name="T105" fmla="*/ 277 h 585"/>
                <a:gd name="T106" fmla="*/ 774 w 984"/>
                <a:gd name="T107" fmla="*/ 308 h 585"/>
                <a:gd name="T108" fmla="*/ 774 w 984"/>
                <a:gd name="T109" fmla="*/ 35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585">
                  <a:moveTo>
                    <a:pt x="984" y="0"/>
                  </a:moveTo>
                  <a:cubicBezTo>
                    <a:pt x="0" y="0"/>
                    <a:pt x="0" y="0"/>
                    <a:pt x="0" y="0"/>
                  </a:cubicBezTo>
                  <a:cubicBezTo>
                    <a:pt x="0" y="585"/>
                    <a:pt x="0" y="585"/>
                    <a:pt x="0" y="585"/>
                  </a:cubicBezTo>
                  <a:cubicBezTo>
                    <a:pt x="984" y="585"/>
                    <a:pt x="984" y="585"/>
                    <a:pt x="984" y="585"/>
                  </a:cubicBezTo>
                  <a:lnTo>
                    <a:pt x="984" y="0"/>
                  </a:lnTo>
                  <a:close/>
                  <a:moveTo>
                    <a:pt x="408" y="268"/>
                  </a:moveTo>
                  <a:cubicBezTo>
                    <a:pt x="399" y="261"/>
                    <a:pt x="386" y="259"/>
                    <a:pt x="375" y="264"/>
                  </a:cubicBezTo>
                  <a:cubicBezTo>
                    <a:pt x="363" y="269"/>
                    <a:pt x="356" y="279"/>
                    <a:pt x="355" y="291"/>
                  </a:cubicBezTo>
                  <a:cubicBezTo>
                    <a:pt x="344" y="293"/>
                    <a:pt x="333" y="293"/>
                    <a:pt x="321" y="291"/>
                  </a:cubicBezTo>
                  <a:cubicBezTo>
                    <a:pt x="320" y="279"/>
                    <a:pt x="313" y="269"/>
                    <a:pt x="302" y="264"/>
                  </a:cubicBezTo>
                  <a:cubicBezTo>
                    <a:pt x="290" y="259"/>
                    <a:pt x="277" y="261"/>
                    <a:pt x="268" y="268"/>
                  </a:cubicBezTo>
                  <a:cubicBezTo>
                    <a:pt x="260" y="262"/>
                    <a:pt x="253" y="255"/>
                    <a:pt x="247" y="246"/>
                  </a:cubicBezTo>
                  <a:cubicBezTo>
                    <a:pt x="254" y="237"/>
                    <a:pt x="256" y="225"/>
                    <a:pt x="252" y="213"/>
                  </a:cubicBezTo>
                  <a:cubicBezTo>
                    <a:pt x="247" y="201"/>
                    <a:pt x="236" y="194"/>
                    <a:pt x="225" y="193"/>
                  </a:cubicBezTo>
                  <a:cubicBezTo>
                    <a:pt x="223" y="183"/>
                    <a:pt x="223" y="173"/>
                    <a:pt x="225" y="163"/>
                  </a:cubicBezTo>
                  <a:cubicBezTo>
                    <a:pt x="236" y="161"/>
                    <a:pt x="247" y="154"/>
                    <a:pt x="252" y="142"/>
                  </a:cubicBezTo>
                  <a:cubicBezTo>
                    <a:pt x="256" y="131"/>
                    <a:pt x="254" y="118"/>
                    <a:pt x="247" y="109"/>
                  </a:cubicBezTo>
                  <a:cubicBezTo>
                    <a:pt x="253" y="101"/>
                    <a:pt x="260" y="94"/>
                    <a:pt x="268" y="87"/>
                  </a:cubicBezTo>
                  <a:cubicBezTo>
                    <a:pt x="277" y="95"/>
                    <a:pt x="290" y="97"/>
                    <a:pt x="302" y="92"/>
                  </a:cubicBezTo>
                  <a:cubicBezTo>
                    <a:pt x="313" y="87"/>
                    <a:pt x="320" y="76"/>
                    <a:pt x="321" y="65"/>
                  </a:cubicBezTo>
                  <a:cubicBezTo>
                    <a:pt x="332" y="63"/>
                    <a:pt x="343" y="63"/>
                    <a:pt x="355" y="65"/>
                  </a:cubicBezTo>
                  <a:cubicBezTo>
                    <a:pt x="356" y="76"/>
                    <a:pt x="363" y="87"/>
                    <a:pt x="374" y="92"/>
                  </a:cubicBezTo>
                  <a:cubicBezTo>
                    <a:pt x="386" y="97"/>
                    <a:pt x="399" y="95"/>
                    <a:pt x="408" y="87"/>
                  </a:cubicBezTo>
                  <a:cubicBezTo>
                    <a:pt x="416" y="94"/>
                    <a:pt x="423" y="101"/>
                    <a:pt x="429" y="109"/>
                  </a:cubicBezTo>
                  <a:cubicBezTo>
                    <a:pt x="422" y="118"/>
                    <a:pt x="420" y="131"/>
                    <a:pt x="424" y="143"/>
                  </a:cubicBezTo>
                  <a:cubicBezTo>
                    <a:pt x="429" y="154"/>
                    <a:pt x="440" y="162"/>
                    <a:pt x="451" y="163"/>
                  </a:cubicBezTo>
                  <a:cubicBezTo>
                    <a:pt x="453" y="173"/>
                    <a:pt x="453" y="183"/>
                    <a:pt x="451" y="193"/>
                  </a:cubicBezTo>
                  <a:cubicBezTo>
                    <a:pt x="440" y="194"/>
                    <a:pt x="429" y="202"/>
                    <a:pt x="424" y="213"/>
                  </a:cubicBezTo>
                  <a:cubicBezTo>
                    <a:pt x="420" y="225"/>
                    <a:pt x="422" y="238"/>
                    <a:pt x="429" y="247"/>
                  </a:cubicBezTo>
                  <a:cubicBezTo>
                    <a:pt x="423" y="255"/>
                    <a:pt x="416" y="262"/>
                    <a:pt x="408" y="268"/>
                  </a:cubicBezTo>
                  <a:close/>
                  <a:moveTo>
                    <a:pt x="774" y="354"/>
                  </a:moveTo>
                  <a:cubicBezTo>
                    <a:pt x="756" y="356"/>
                    <a:pt x="740" y="367"/>
                    <a:pt x="733" y="385"/>
                  </a:cubicBezTo>
                  <a:cubicBezTo>
                    <a:pt x="726" y="402"/>
                    <a:pt x="729" y="422"/>
                    <a:pt x="741" y="436"/>
                  </a:cubicBezTo>
                  <a:cubicBezTo>
                    <a:pt x="731" y="448"/>
                    <a:pt x="720" y="459"/>
                    <a:pt x="708" y="469"/>
                  </a:cubicBezTo>
                  <a:cubicBezTo>
                    <a:pt x="694" y="457"/>
                    <a:pt x="675" y="454"/>
                    <a:pt x="657" y="462"/>
                  </a:cubicBezTo>
                  <a:cubicBezTo>
                    <a:pt x="640" y="469"/>
                    <a:pt x="628" y="485"/>
                    <a:pt x="627" y="503"/>
                  </a:cubicBezTo>
                  <a:cubicBezTo>
                    <a:pt x="610" y="506"/>
                    <a:pt x="593" y="506"/>
                    <a:pt x="576" y="503"/>
                  </a:cubicBezTo>
                  <a:cubicBezTo>
                    <a:pt x="575" y="485"/>
                    <a:pt x="564" y="469"/>
                    <a:pt x="546" y="462"/>
                  </a:cubicBezTo>
                  <a:cubicBezTo>
                    <a:pt x="528" y="454"/>
                    <a:pt x="509" y="458"/>
                    <a:pt x="495" y="469"/>
                  </a:cubicBezTo>
                  <a:cubicBezTo>
                    <a:pt x="482" y="459"/>
                    <a:pt x="471" y="448"/>
                    <a:pt x="462" y="435"/>
                  </a:cubicBezTo>
                  <a:cubicBezTo>
                    <a:pt x="473" y="422"/>
                    <a:pt x="477" y="402"/>
                    <a:pt x="470" y="385"/>
                  </a:cubicBezTo>
                  <a:cubicBezTo>
                    <a:pt x="463" y="367"/>
                    <a:pt x="446" y="356"/>
                    <a:pt x="429" y="354"/>
                  </a:cubicBezTo>
                  <a:cubicBezTo>
                    <a:pt x="427" y="339"/>
                    <a:pt x="427" y="323"/>
                    <a:pt x="429" y="308"/>
                  </a:cubicBezTo>
                  <a:cubicBezTo>
                    <a:pt x="446" y="306"/>
                    <a:pt x="463" y="295"/>
                    <a:pt x="470" y="277"/>
                  </a:cubicBezTo>
                  <a:cubicBezTo>
                    <a:pt x="477" y="259"/>
                    <a:pt x="474" y="240"/>
                    <a:pt x="462" y="226"/>
                  </a:cubicBezTo>
                  <a:cubicBezTo>
                    <a:pt x="472" y="213"/>
                    <a:pt x="483" y="202"/>
                    <a:pt x="495" y="193"/>
                  </a:cubicBezTo>
                  <a:cubicBezTo>
                    <a:pt x="509" y="204"/>
                    <a:pt x="528" y="207"/>
                    <a:pt x="546" y="200"/>
                  </a:cubicBezTo>
                  <a:cubicBezTo>
                    <a:pt x="563" y="192"/>
                    <a:pt x="575" y="176"/>
                    <a:pt x="576" y="158"/>
                  </a:cubicBezTo>
                  <a:cubicBezTo>
                    <a:pt x="593" y="156"/>
                    <a:pt x="610" y="156"/>
                    <a:pt x="627" y="158"/>
                  </a:cubicBezTo>
                  <a:cubicBezTo>
                    <a:pt x="628" y="176"/>
                    <a:pt x="639" y="192"/>
                    <a:pt x="657" y="200"/>
                  </a:cubicBezTo>
                  <a:cubicBezTo>
                    <a:pt x="675" y="207"/>
                    <a:pt x="694" y="204"/>
                    <a:pt x="708" y="193"/>
                  </a:cubicBezTo>
                  <a:cubicBezTo>
                    <a:pt x="721" y="203"/>
                    <a:pt x="732" y="214"/>
                    <a:pt x="741" y="226"/>
                  </a:cubicBezTo>
                  <a:cubicBezTo>
                    <a:pt x="729" y="240"/>
                    <a:pt x="726" y="259"/>
                    <a:pt x="733" y="277"/>
                  </a:cubicBezTo>
                  <a:cubicBezTo>
                    <a:pt x="740" y="295"/>
                    <a:pt x="757" y="306"/>
                    <a:pt x="774" y="308"/>
                  </a:cubicBezTo>
                  <a:cubicBezTo>
                    <a:pt x="776" y="323"/>
                    <a:pt x="776" y="338"/>
                    <a:pt x="774" y="3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06" name="Group 105"/>
          <p:cNvGrpSpPr/>
          <p:nvPr/>
        </p:nvGrpSpPr>
        <p:grpSpPr>
          <a:xfrm>
            <a:off x="9493489" y="840628"/>
            <a:ext cx="1257300" cy="731837"/>
            <a:chOff x="8210551" y="1984376"/>
            <a:chExt cx="1257300" cy="731837"/>
          </a:xfrm>
          <a:solidFill>
            <a:schemeClr val="tx1"/>
          </a:solidFill>
        </p:grpSpPr>
        <p:sp>
          <p:nvSpPr>
            <p:cNvPr id="107" name="Rectangle 529"/>
            <p:cNvSpPr>
              <a:spLocks noChangeArrowheads="1"/>
            </p:cNvSpPr>
            <p:nvPr/>
          </p:nvSpPr>
          <p:spPr bwMode="auto">
            <a:xfrm>
              <a:off x="8734426" y="1984376"/>
              <a:ext cx="206375" cy="2079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Rectangle 530"/>
            <p:cNvSpPr>
              <a:spLocks noChangeArrowheads="1"/>
            </p:cNvSpPr>
            <p:nvPr/>
          </p:nvSpPr>
          <p:spPr bwMode="auto">
            <a:xfrm>
              <a:off x="8734426" y="2509838"/>
              <a:ext cx="206375" cy="20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Rectangle 531"/>
            <p:cNvSpPr>
              <a:spLocks noChangeArrowheads="1"/>
            </p:cNvSpPr>
            <p:nvPr/>
          </p:nvSpPr>
          <p:spPr bwMode="auto">
            <a:xfrm>
              <a:off x="8472488" y="2246313"/>
              <a:ext cx="206375" cy="2079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Rectangle 532"/>
            <p:cNvSpPr>
              <a:spLocks noChangeArrowheads="1"/>
            </p:cNvSpPr>
            <p:nvPr/>
          </p:nvSpPr>
          <p:spPr bwMode="auto">
            <a:xfrm>
              <a:off x="8997951" y="2246313"/>
              <a:ext cx="206375" cy="2079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Rectangle 533"/>
            <p:cNvSpPr>
              <a:spLocks noChangeArrowheads="1"/>
            </p:cNvSpPr>
            <p:nvPr/>
          </p:nvSpPr>
          <p:spPr bwMode="auto">
            <a:xfrm>
              <a:off x="8210551" y="2509838"/>
              <a:ext cx="206375" cy="20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Rectangle 534"/>
            <p:cNvSpPr>
              <a:spLocks noChangeArrowheads="1"/>
            </p:cNvSpPr>
            <p:nvPr/>
          </p:nvSpPr>
          <p:spPr bwMode="auto">
            <a:xfrm>
              <a:off x="9261476" y="2509838"/>
              <a:ext cx="206375" cy="20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535"/>
            <p:cNvSpPr>
              <a:spLocks/>
            </p:cNvSpPr>
            <p:nvPr/>
          </p:nvSpPr>
          <p:spPr bwMode="auto">
            <a:xfrm>
              <a:off x="8553451" y="2065338"/>
              <a:ext cx="138113" cy="149225"/>
            </a:xfrm>
            <a:custGeom>
              <a:avLst/>
              <a:gdLst>
                <a:gd name="T0" fmla="*/ 159 w 159"/>
                <a:gd name="T1" fmla="*/ 0 h 173"/>
                <a:gd name="T2" fmla="*/ 35 w 159"/>
                <a:gd name="T3" fmla="*/ 123 h 173"/>
                <a:gd name="T4" fmla="*/ 0 w 159"/>
                <a:gd name="T5" fmla="*/ 123 h 173"/>
                <a:gd name="T6" fmla="*/ 50 w 159"/>
                <a:gd name="T7" fmla="*/ 173 h 173"/>
                <a:gd name="T8" fmla="*/ 100 w 159"/>
                <a:gd name="T9" fmla="*/ 123 h 173"/>
                <a:gd name="T10" fmla="*/ 66 w 159"/>
                <a:gd name="T11" fmla="*/ 123 h 173"/>
                <a:gd name="T12" fmla="*/ 159 w 159"/>
                <a:gd name="T13" fmla="*/ 30 h 173"/>
                <a:gd name="T14" fmla="*/ 159 w 159"/>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73">
                  <a:moveTo>
                    <a:pt x="159" y="0"/>
                  </a:moveTo>
                  <a:cubicBezTo>
                    <a:pt x="91" y="0"/>
                    <a:pt x="35" y="55"/>
                    <a:pt x="35" y="123"/>
                  </a:cubicBezTo>
                  <a:cubicBezTo>
                    <a:pt x="0" y="123"/>
                    <a:pt x="0" y="123"/>
                    <a:pt x="0" y="123"/>
                  </a:cubicBezTo>
                  <a:cubicBezTo>
                    <a:pt x="50" y="173"/>
                    <a:pt x="50" y="173"/>
                    <a:pt x="50" y="173"/>
                  </a:cubicBezTo>
                  <a:cubicBezTo>
                    <a:pt x="100" y="123"/>
                    <a:pt x="100" y="123"/>
                    <a:pt x="100" y="123"/>
                  </a:cubicBezTo>
                  <a:cubicBezTo>
                    <a:pt x="66" y="123"/>
                    <a:pt x="66" y="123"/>
                    <a:pt x="66" y="123"/>
                  </a:cubicBezTo>
                  <a:cubicBezTo>
                    <a:pt x="66" y="72"/>
                    <a:pt x="108" y="30"/>
                    <a:pt x="159" y="30"/>
                  </a:cubicBezTo>
                  <a:lnTo>
                    <a:pt x="1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536"/>
            <p:cNvSpPr>
              <a:spLocks/>
            </p:cNvSpPr>
            <p:nvPr/>
          </p:nvSpPr>
          <p:spPr bwMode="auto">
            <a:xfrm>
              <a:off x="8985251" y="2063750"/>
              <a:ext cx="136525" cy="152400"/>
            </a:xfrm>
            <a:custGeom>
              <a:avLst/>
              <a:gdLst>
                <a:gd name="T0" fmla="*/ 0 w 158"/>
                <a:gd name="T1" fmla="*/ 31 h 175"/>
                <a:gd name="T2" fmla="*/ 94 w 158"/>
                <a:gd name="T3" fmla="*/ 125 h 175"/>
                <a:gd name="T4" fmla="*/ 58 w 158"/>
                <a:gd name="T5" fmla="*/ 125 h 175"/>
                <a:gd name="T6" fmla="*/ 108 w 158"/>
                <a:gd name="T7" fmla="*/ 175 h 175"/>
                <a:gd name="T8" fmla="*/ 158 w 158"/>
                <a:gd name="T9" fmla="*/ 125 h 175"/>
                <a:gd name="T10" fmla="*/ 123 w 158"/>
                <a:gd name="T11" fmla="*/ 125 h 175"/>
                <a:gd name="T12" fmla="*/ 0 w 158"/>
                <a:gd name="T13" fmla="*/ 0 h 175"/>
                <a:gd name="T14" fmla="*/ 0 w 158"/>
                <a:gd name="T15" fmla="*/ 3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75">
                  <a:moveTo>
                    <a:pt x="0" y="31"/>
                  </a:moveTo>
                  <a:cubicBezTo>
                    <a:pt x="51" y="32"/>
                    <a:pt x="93" y="74"/>
                    <a:pt x="94" y="125"/>
                  </a:cubicBezTo>
                  <a:cubicBezTo>
                    <a:pt x="58" y="125"/>
                    <a:pt x="58" y="125"/>
                    <a:pt x="58" y="125"/>
                  </a:cubicBezTo>
                  <a:cubicBezTo>
                    <a:pt x="108" y="175"/>
                    <a:pt x="108" y="175"/>
                    <a:pt x="108" y="175"/>
                  </a:cubicBezTo>
                  <a:cubicBezTo>
                    <a:pt x="158" y="125"/>
                    <a:pt x="158" y="125"/>
                    <a:pt x="158" y="125"/>
                  </a:cubicBezTo>
                  <a:cubicBezTo>
                    <a:pt x="123" y="125"/>
                    <a:pt x="123" y="125"/>
                    <a:pt x="123" y="125"/>
                  </a:cubicBezTo>
                  <a:cubicBezTo>
                    <a:pt x="123" y="57"/>
                    <a:pt x="68" y="1"/>
                    <a:pt x="0" y="0"/>
                  </a:cubicBez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537"/>
            <p:cNvSpPr>
              <a:spLocks/>
            </p:cNvSpPr>
            <p:nvPr/>
          </p:nvSpPr>
          <p:spPr bwMode="auto">
            <a:xfrm>
              <a:off x="8261351" y="2297113"/>
              <a:ext cx="180975" cy="179387"/>
            </a:xfrm>
            <a:custGeom>
              <a:avLst/>
              <a:gdLst>
                <a:gd name="T0" fmla="*/ 208 w 208"/>
                <a:gd name="T1" fmla="*/ 49 h 207"/>
                <a:gd name="T2" fmla="*/ 159 w 208"/>
                <a:gd name="T3" fmla="*/ 0 h 207"/>
                <a:gd name="T4" fmla="*/ 159 w 208"/>
                <a:gd name="T5" fmla="*/ 34 h 207"/>
                <a:gd name="T6" fmla="*/ 34 w 208"/>
                <a:gd name="T7" fmla="*/ 157 h 207"/>
                <a:gd name="T8" fmla="*/ 0 w 208"/>
                <a:gd name="T9" fmla="*/ 157 h 207"/>
                <a:gd name="T10" fmla="*/ 50 w 208"/>
                <a:gd name="T11" fmla="*/ 207 h 207"/>
                <a:gd name="T12" fmla="*/ 99 w 208"/>
                <a:gd name="T13" fmla="*/ 157 h 207"/>
                <a:gd name="T14" fmla="*/ 65 w 208"/>
                <a:gd name="T15" fmla="*/ 157 h 207"/>
                <a:gd name="T16" fmla="*/ 159 w 208"/>
                <a:gd name="T17" fmla="*/ 63 h 207"/>
                <a:gd name="T18" fmla="*/ 159 w 208"/>
                <a:gd name="T19" fmla="*/ 99 h 207"/>
                <a:gd name="T20" fmla="*/ 208 w 208"/>
                <a:gd name="T21" fmla="*/ 4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207">
                  <a:moveTo>
                    <a:pt x="208" y="49"/>
                  </a:moveTo>
                  <a:cubicBezTo>
                    <a:pt x="159" y="0"/>
                    <a:pt x="159" y="0"/>
                    <a:pt x="159" y="0"/>
                  </a:cubicBezTo>
                  <a:cubicBezTo>
                    <a:pt x="159" y="34"/>
                    <a:pt x="159" y="34"/>
                    <a:pt x="159" y="34"/>
                  </a:cubicBezTo>
                  <a:cubicBezTo>
                    <a:pt x="90" y="34"/>
                    <a:pt x="35" y="89"/>
                    <a:pt x="34" y="157"/>
                  </a:cubicBezTo>
                  <a:cubicBezTo>
                    <a:pt x="0" y="157"/>
                    <a:pt x="0" y="157"/>
                    <a:pt x="0" y="157"/>
                  </a:cubicBezTo>
                  <a:cubicBezTo>
                    <a:pt x="50" y="207"/>
                    <a:pt x="50" y="207"/>
                    <a:pt x="50" y="207"/>
                  </a:cubicBezTo>
                  <a:cubicBezTo>
                    <a:pt x="99" y="157"/>
                    <a:pt x="99" y="157"/>
                    <a:pt x="99" y="157"/>
                  </a:cubicBezTo>
                  <a:cubicBezTo>
                    <a:pt x="65" y="157"/>
                    <a:pt x="65" y="157"/>
                    <a:pt x="65" y="157"/>
                  </a:cubicBezTo>
                  <a:cubicBezTo>
                    <a:pt x="66" y="106"/>
                    <a:pt x="107" y="64"/>
                    <a:pt x="159" y="63"/>
                  </a:cubicBezTo>
                  <a:cubicBezTo>
                    <a:pt x="159" y="99"/>
                    <a:pt x="159" y="99"/>
                    <a:pt x="159" y="99"/>
                  </a:cubicBezTo>
                  <a:lnTo>
                    <a:pt x="20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538"/>
            <p:cNvSpPr>
              <a:spLocks/>
            </p:cNvSpPr>
            <p:nvPr/>
          </p:nvSpPr>
          <p:spPr bwMode="auto">
            <a:xfrm>
              <a:off x="8709026" y="2325688"/>
              <a:ext cx="136525" cy="152400"/>
            </a:xfrm>
            <a:custGeom>
              <a:avLst/>
              <a:gdLst>
                <a:gd name="T0" fmla="*/ 0 w 157"/>
                <a:gd name="T1" fmla="*/ 31 h 175"/>
                <a:gd name="T2" fmla="*/ 93 w 157"/>
                <a:gd name="T3" fmla="*/ 125 h 175"/>
                <a:gd name="T4" fmla="*/ 58 w 157"/>
                <a:gd name="T5" fmla="*/ 125 h 175"/>
                <a:gd name="T6" fmla="*/ 107 w 157"/>
                <a:gd name="T7" fmla="*/ 175 h 175"/>
                <a:gd name="T8" fmla="*/ 157 w 157"/>
                <a:gd name="T9" fmla="*/ 125 h 175"/>
                <a:gd name="T10" fmla="*/ 123 w 157"/>
                <a:gd name="T11" fmla="*/ 125 h 175"/>
                <a:gd name="T12" fmla="*/ 0 w 157"/>
                <a:gd name="T13" fmla="*/ 0 h 175"/>
                <a:gd name="T14" fmla="*/ 0 w 157"/>
                <a:gd name="T15" fmla="*/ 3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75">
                  <a:moveTo>
                    <a:pt x="0" y="31"/>
                  </a:moveTo>
                  <a:cubicBezTo>
                    <a:pt x="51" y="32"/>
                    <a:pt x="93" y="73"/>
                    <a:pt x="93" y="125"/>
                  </a:cubicBezTo>
                  <a:cubicBezTo>
                    <a:pt x="58" y="125"/>
                    <a:pt x="58" y="125"/>
                    <a:pt x="58" y="125"/>
                  </a:cubicBezTo>
                  <a:cubicBezTo>
                    <a:pt x="107" y="175"/>
                    <a:pt x="107" y="175"/>
                    <a:pt x="107" y="175"/>
                  </a:cubicBezTo>
                  <a:cubicBezTo>
                    <a:pt x="157" y="125"/>
                    <a:pt x="157" y="125"/>
                    <a:pt x="157" y="125"/>
                  </a:cubicBezTo>
                  <a:cubicBezTo>
                    <a:pt x="123" y="125"/>
                    <a:pt x="123" y="125"/>
                    <a:pt x="123" y="125"/>
                  </a:cubicBezTo>
                  <a:cubicBezTo>
                    <a:pt x="123" y="56"/>
                    <a:pt x="68" y="1"/>
                    <a:pt x="0" y="0"/>
                  </a:cubicBez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539"/>
            <p:cNvSpPr>
              <a:spLocks/>
            </p:cNvSpPr>
            <p:nvPr/>
          </p:nvSpPr>
          <p:spPr bwMode="auto">
            <a:xfrm>
              <a:off x="9237663" y="2325688"/>
              <a:ext cx="136525" cy="152400"/>
            </a:xfrm>
            <a:custGeom>
              <a:avLst/>
              <a:gdLst>
                <a:gd name="T0" fmla="*/ 0 w 158"/>
                <a:gd name="T1" fmla="*/ 31 h 175"/>
                <a:gd name="T2" fmla="*/ 94 w 158"/>
                <a:gd name="T3" fmla="*/ 125 h 175"/>
                <a:gd name="T4" fmla="*/ 58 w 158"/>
                <a:gd name="T5" fmla="*/ 125 h 175"/>
                <a:gd name="T6" fmla="*/ 108 w 158"/>
                <a:gd name="T7" fmla="*/ 175 h 175"/>
                <a:gd name="T8" fmla="*/ 158 w 158"/>
                <a:gd name="T9" fmla="*/ 125 h 175"/>
                <a:gd name="T10" fmla="*/ 124 w 158"/>
                <a:gd name="T11" fmla="*/ 125 h 175"/>
                <a:gd name="T12" fmla="*/ 0 w 158"/>
                <a:gd name="T13" fmla="*/ 0 h 175"/>
                <a:gd name="T14" fmla="*/ 0 w 158"/>
                <a:gd name="T15" fmla="*/ 3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75">
                  <a:moveTo>
                    <a:pt x="0" y="31"/>
                  </a:moveTo>
                  <a:cubicBezTo>
                    <a:pt x="52" y="32"/>
                    <a:pt x="93" y="73"/>
                    <a:pt x="94" y="125"/>
                  </a:cubicBezTo>
                  <a:cubicBezTo>
                    <a:pt x="58" y="125"/>
                    <a:pt x="58" y="125"/>
                    <a:pt x="58" y="125"/>
                  </a:cubicBezTo>
                  <a:cubicBezTo>
                    <a:pt x="108" y="175"/>
                    <a:pt x="108" y="175"/>
                    <a:pt x="108" y="175"/>
                  </a:cubicBezTo>
                  <a:cubicBezTo>
                    <a:pt x="158" y="125"/>
                    <a:pt x="158" y="125"/>
                    <a:pt x="158" y="125"/>
                  </a:cubicBezTo>
                  <a:cubicBezTo>
                    <a:pt x="124" y="125"/>
                    <a:pt x="124" y="125"/>
                    <a:pt x="124" y="125"/>
                  </a:cubicBezTo>
                  <a:cubicBezTo>
                    <a:pt x="124" y="56"/>
                    <a:pt x="69" y="1"/>
                    <a:pt x="0" y="0"/>
                  </a:cubicBez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7210325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Session </a:t>
            </a:r>
            <a:r>
              <a:rPr lang="en-US" dirty="0"/>
              <a:t>Objectives and Takeaways</a:t>
            </a:r>
          </a:p>
        </p:txBody>
      </p:sp>
      <p:sp>
        <p:nvSpPr>
          <p:cNvPr id="5" name="Text Placeholder 4"/>
          <p:cNvSpPr>
            <a:spLocks noGrp="1"/>
          </p:cNvSpPr>
          <p:nvPr>
            <p:ph type="body" sz="quarter" idx="10"/>
          </p:nvPr>
        </p:nvSpPr>
        <p:spPr>
          <a:xfrm>
            <a:off x="479682" y="1609873"/>
            <a:ext cx="10691946" cy="5390883"/>
          </a:xfrm>
        </p:spPr>
        <p:txBody>
          <a:bodyPr>
            <a:normAutofit/>
          </a:bodyPr>
          <a:lstStyle/>
          <a:p>
            <a:r>
              <a:rPr lang="en-US" sz="2700" dirty="0"/>
              <a:t>Session Objective(s): </a:t>
            </a:r>
          </a:p>
          <a:p>
            <a:pPr marL="984102" lvl="1" indent="-457120"/>
            <a:r>
              <a:rPr lang="en-US" sz="2400" dirty="0"/>
              <a:t>Understand </a:t>
            </a:r>
            <a:r>
              <a:rPr lang="en-US" sz="2400" dirty="0" smtClean="0"/>
              <a:t>Windows Server 2012 IPAM</a:t>
            </a:r>
          </a:p>
          <a:p>
            <a:pPr marL="1387327" lvl="2" indent="-457120"/>
            <a:r>
              <a:rPr lang="en-US" sz="2000" dirty="0"/>
              <a:t>What it </a:t>
            </a:r>
            <a:r>
              <a:rPr lang="en-US" sz="2000" dirty="0" smtClean="0"/>
              <a:t>is; how it works; how </a:t>
            </a:r>
            <a:r>
              <a:rPr lang="en-US" sz="2000" dirty="0"/>
              <a:t>to use </a:t>
            </a:r>
            <a:r>
              <a:rPr lang="en-US" sz="2000" dirty="0" smtClean="0"/>
              <a:t>it; and </a:t>
            </a:r>
            <a:r>
              <a:rPr lang="en-US" sz="2000" dirty="0"/>
              <a:t>how to </a:t>
            </a:r>
            <a:r>
              <a:rPr lang="en-US" sz="2000" dirty="0" smtClean="0"/>
              <a:t>integrate with external systems</a:t>
            </a:r>
            <a:endParaRPr lang="en-US" sz="2000" dirty="0"/>
          </a:p>
          <a:p>
            <a:pPr marL="526982" lvl="1" indent="0">
              <a:buNone/>
            </a:pPr>
            <a:endParaRPr lang="en-US" sz="2400" dirty="0"/>
          </a:p>
          <a:p>
            <a:r>
              <a:rPr lang="en-US" sz="2700" dirty="0"/>
              <a:t>Key </a:t>
            </a:r>
            <a:r>
              <a:rPr lang="en-US" sz="2700" dirty="0" smtClean="0"/>
              <a:t>Takeaways</a:t>
            </a:r>
            <a:endParaRPr lang="en-US" sz="2700" dirty="0"/>
          </a:p>
          <a:p>
            <a:pPr marL="984102" lvl="1" indent="-457120"/>
            <a:r>
              <a:rPr lang="en-US" sz="2400" dirty="0" smtClean="0"/>
              <a:t>Windows </a:t>
            </a:r>
            <a:r>
              <a:rPr lang="en-US" sz="2400" dirty="0"/>
              <a:t>Server 2012 </a:t>
            </a:r>
            <a:r>
              <a:rPr lang="en-US" sz="2400" dirty="0" smtClean="0"/>
              <a:t>IPAM… </a:t>
            </a:r>
          </a:p>
          <a:p>
            <a:pPr marL="1387327" lvl="2" indent="-457120"/>
            <a:r>
              <a:rPr lang="en-US" sz="2000" dirty="0"/>
              <a:t>Complements MS DHCP and DNS offerings</a:t>
            </a:r>
          </a:p>
          <a:p>
            <a:pPr marL="1387327" lvl="2" indent="-457120"/>
            <a:r>
              <a:rPr lang="en-US" sz="2000" dirty="0" smtClean="0"/>
              <a:t>Reduces the opex </a:t>
            </a:r>
            <a:r>
              <a:rPr lang="en-US" sz="2000" dirty="0"/>
              <a:t>around IPv4/v6 address management and the management of </a:t>
            </a:r>
            <a:r>
              <a:rPr lang="en-US" sz="2000" dirty="0" smtClean="0"/>
              <a:t>related MS </a:t>
            </a:r>
            <a:r>
              <a:rPr lang="en-US" sz="2000" dirty="0"/>
              <a:t>DHCP and DNS </a:t>
            </a:r>
            <a:r>
              <a:rPr lang="en-US" sz="2000" dirty="0" smtClean="0"/>
              <a:t>functions</a:t>
            </a:r>
            <a:endParaRPr lang="en-US" sz="2000" dirty="0"/>
          </a:p>
          <a:p>
            <a:pPr marL="1387327" lvl="2" indent="-457120"/>
            <a:r>
              <a:rPr lang="en-US" sz="2000" dirty="0" smtClean="0"/>
              <a:t>Integrates with external systems like ADDS</a:t>
            </a:r>
            <a:r>
              <a:rPr lang="en-US" sz="2000" dirty="0"/>
              <a:t> </a:t>
            </a:r>
            <a:r>
              <a:rPr lang="en-US" sz="2000" dirty="0" smtClean="0"/>
              <a:t>and SCVMM</a:t>
            </a:r>
            <a:endParaRPr lang="en-US" sz="2000" dirty="0"/>
          </a:p>
          <a:p>
            <a:pPr marL="1387327" lvl="2" indent="-457120"/>
            <a:r>
              <a:rPr lang="en-US" sz="2000" dirty="0" smtClean="0"/>
              <a:t>Is </a:t>
            </a:r>
            <a:r>
              <a:rPr lang="en-US" sz="2000" dirty="0"/>
              <a:t>a cost-effective, in-box solution to manage network </a:t>
            </a:r>
            <a:r>
              <a:rPr lang="en-US" sz="2000" dirty="0" smtClean="0"/>
              <a:t>complexity</a:t>
            </a:r>
          </a:p>
        </p:txBody>
      </p:sp>
    </p:spTree>
    <p:extLst>
      <p:ext uri="{BB962C8B-B14F-4D97-AF65-F5344CB8AC3E}">
        <p14:creationId xmlns:p14="http://schemas.microsoft.com/office/powerpoint/2010/main" val="413685761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6089568" y="1171726"/>
            <a:ext cx="6099257" cy="5389023"/>
            <a:chOff x="6374410" y="703019"/>
            <a:chExt cx="5853185" cy="5353313"/>
          </a:xfrm>
        </p:grpSpPr>
        <p:pic>
          <p:nvPicPr>
            <p:cNvPr id="4" name="Picture 3"/>
            <p:cNvPicPr>
              <a:picLocks noChangeAspect="1" noChangeArrowheads="1"/>
            </p:cNvPicPr>
            <p:nvPr/>
          </p:nvPicPr>
          <p:blipFill>
            <a:blip r:embed="rId3"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a:off x="6546419" y="2699348"/>
              <a:ext cx="1452806" cy="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flipH="1">
              <a:off x="8183496" y="1462335"/>
              <a:ext cx="1452806" cy="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a:off x="8572719" y="4217411"/>
              <a:ext cx="1452806" cy="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flipH="1">
              <a:off x="10332668" y="2580595"/>
              <a:ext cx="1452806" cy="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a:stCxn id="4" idx="0"/>
              <a:endCxn id="5" idx="2"/>
            </p:cNvCxnSpPr>
            <p:nvPr/>
          </p:nvCxnSpPr>
          <p:spPr>
            <a:xfrm flipV="1">
              <a:off x="7272822" y="2354885"/>
              <a:ext cx="1637077" cy="344463"/>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a:stCxn id="4" idx="2"/>
              <a:endCxn id="6" idx="0"/>
            </p:cNvCxnSpPr>
            <p:nvPr/>
          </p:nvCxnSpPr>
          <p:spPr>
            <a:xfrm>
              <a:off x="7272822" y="3591898"/>
              <a:ext cx="2026300" cy="625513"/>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a:stCxn id="6" idx="0"/>
              <a:endCxn id="7" idx="2"/>
            </p:cNvCxnSpPr>
            <p:nvPr/>
          </p:nvCxnSpPr>
          <p:spPr>
            <a:xfrm flipV="1">
              <a:off x="9299122" y="3473145"/>
              <a:ext cx="1759949" cy="744266"/>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a:stCxn id="5" idx="2"/>
              <a:endCxn id="7" idx="0"/>
            </p:cNvCxnSpPr>
            <p:nvPr/>
          </p:nvCxnSpPr>
          <p:spPr>
            <a:xfrm>
              <a:off x="8909899" y="2354885"/>
              <a:ext cx="2149172" cy="22571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grpSp>
          <p:nvGrpSpPr>
            <p:cNvPr id="27" name="Group 26"/>
            <p:cNvGrpSpPr/>
            <p:nvPr/>
          </p:nvGrpSpPr>
          <p:grpSpPr>
            <a:xfrm>
              <a:off x="6457538" y="2241832"/>
              <a:ext cx="1146076" cy="528152"/>
              <a:chOff x="4544707" y="2840319"/>
              <a:chExt cx="1146076" cy="528152"/>
            </a:xfrm>
          </p:grpSpPr>
          <p:pic>
            <p:nvPicPr>
              <p:cNvPr id="25" name="Picture 11"/>
              <p:cNvPicPr>
                <a:picLocks noChangeAspect="1" noChangeArrowheads="1"/>
              </p:cNvPicPr>
              <p:nvPr/>
            </p:nvPicPr>
            <p:blipFill>
              <a:blip r:embed="rId4"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a:off x="4544707" y="2840319"/>
                <a:ext cx="347024" cy="20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4609913" y="2989906"/>
                <a:ext cx="1080870" cy="378565"/>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dirty="0" smtClean="0">
                    <a:solidFill>
                      <a:srgbClr val="FFFFFF">
                        <a:alpha val="99000"/>
                      </a:srgbClr>
                    </a:solidFill>
                  </a:rPr>
                  <a:t>10.1.1.0/24</a:t>
                </a:r>
                <a:endParaRPr lang="en-US" sz="1200" dirty="0" smtClean="0">
                  <a:solidFill>
                    <a:srgbClr val="FFFFFF">
                      <a:alpha val="99000"/>
                    </a:srgbClr>
                  </a:solidFill>
                </a:endParaRPr>
              </a:p>
            </p:txBody>
          </p:sp>
        </p:grpSp>
        <p:grpSp>
          <p:nvGrpSpPr>
            <p:cNvPr id="30" name="Group 29"/>
            <p:cNvGrpSpPr/>
            <p:nvPr/>
          </p:nvGrpSpPr>
          <p:grpSpPr>
            <a:xfrm>
              <a:off x="6464795" y="3486078"/>
              <a:ext cx="1146076" cy="528152"/>
              <a:chOff x="4544707" y="2840319"/>
              <a:chExt cx="1146076" cy="528152"/>
            </a:xfrm>
          </p:grpSpPr>
          <p:pic>
            <p:nvPicPr>
              <p:cNvPr id="31" name="Picture 11"/>
              <p:cNvPicPr>
                <a:picLocks noChangeAspect="1" noChangeArrowheads="1"/>
              </p:cNvPicPr>
              <p:nvPr/>
            </p:nvPicPr>
            <p:blipFill>
              <a:blip r:embed="rId4"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a:off x="4544707" y="2840319"/>
                <a:ext cx="347024" cy="20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4609913" y="2989906"/>
                <a:ext cx="1080870" cy="378565"/>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dirty="0" smtClean="0">
                    <a:solidFill>
                      <a:srgbClr val="FFFFFF">
                        <a:alpha val="99000"/>
                      </a:srgbClr>
                    </a:solidFill>
                  </a:rPr>
                  <a:t>10.1.2.0/24</a:t>
                </a:r>
                <a:endParaRPr lang="en-US" sz="1200" dirty="0" smtClean="0">
                  <a:solidFill>
                    <a:srgbClr val="FFFFFF">
                      <a:alpha val="99000"/>
                    </a:srgbClr>
                  </a:solidFill>
                </a:endParaRPr>
              </a:p>
            </p:txBody>
          </p:sp>
        </p:grpSp>
        <p:grpSp>
          <p:nvGrpSpPr>
            <p:cNvPr id="54" name="Group 53"/>
            <p:cNvGrpSpPr/>
            <p:nvPr/>
          </p:nvGrpSpPr>
          <p:grpSpPr>
            <a:xfrm>
              <a:off x="8336861" y="981512"/>
              <a:ext cx="1146076" cy="528152"/>
              <a:chOff x="4544707" y="2840319"/>
              <a:chExt cx="1146076" cy="528152"/>
            </a:xfrm>
          </p:grpSpPr>
          <p:pic>
            <p:nvPicPr>
              <p:cNvPr id="55" name="Picture 11"/>
              <p:cNvPicPr>
                <a:picLocks noChangeAspect="1" noChangeArrowheads="1"/>
              </p:cNvPicPr>
              <p:nvPr/>
            </p:nvPicPr>
            <p:blipFill>
              <a:blip r:embed="rId4"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a:off x="4544707" y="2840319"/>
                <a:ext cx="347024" cy="20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4609913" y="2989906"/>
                <a:ext cx="1080870" cy="378565"/>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dirty="0" smtClean="0">
                    <a:solidFill>
                      <a:srgbClr val="FFFFFF">
                        <a:alpha val="99000"/>
                      </a:srgbClr>
                    </a:solidFill>
                  </a:rPr>
                  <a:t>10.2.1.0/24</a:t>
                </a:r>
                <a:endParaRPr lang="en-US" sz="1200" dirty="0" smtClean="0">
                  <a:solidFill>
                    <a:srgbClr val="FFFFFF">
                      <a:alpha val="99000"/>
                    </a:srgbClr>
                  </a:solidFill>
                </a:endParaRPr>
              </a:p>
            </p:txBody>
          </p:sp>
        </p:grpSp>
        <p:grpSp>
          <p:nvGrpSpPr>
            <p:cNvPr id="60" name="Group 59"/>
            <p:cNvGrpSpPr/>
            <p:nvPr/>
          </p:nvGrpSpPr>
          <p:grpSpPr>
            <a:xfrm>
              <a:off x="11081519" y="2148839"/>
              <a:ext cx="1146076" cy="528152"/>
              <a:chOff x="4544707" y="2840319"/>
              <a:chExt cx="1146076" cy="528152"/>
            </a:xfrm>
          </p:grpSpPr>
          <p:pic>
            <p:nvPicPr>
              <p:cNvPr id="61" name="Picture 11"/>
              <p:cNvPicPr>
                <a:picLocks noChangeAspect="1" noChangeArrowheads="1"/>
              </p:cNvPicPr>
              <p:nvPr/>
            </p:nvPicPr>
            <p:blipFill>
              <a:blip r:embed="rId4"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a:off x="4544707" y="2840319"/>
                <a:ext cx="347024" cy="20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61"/>
              <p:cNvSpPr txBox="1"/>
              <p:nvPr/>
            </p:nvSpPr>
            <p:spPr>
              <a:xfrm>
                <a:off x="4609913" y="2989906"/>
                <a:ext cx="1080870" cy="378565"/>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dirty="0" smtClean="0">
                    <a:solidFill>
                      <a:srgbClr val="FFFFFF">
                        <a:alpha val="99000"/>
                      </a:srgbClr>
                    </a:solidFill>
                  </a:rPr>
                  <a:t>10.4.4.0/24</a:t>
                </a:r>
                <a:endParaRPr lang="en-US" sz="1200" dirty="0" smtClean="0">
                  <a:solidFill>
                    <a:srgbClr val="FFFFFF">
                      <a:alpha val="99000"/>
                    </a:srgbClr>
                  </a:solidFill>
                </a:endParaRPr>
              </a:p>
            </p:txBody>
          </p:sp>
        </p:grpSp>
        <p:grpSp>
          <p:nvGrpSpPr>
            <p:cNvPr id="63" name="Group 62"/>
            <p:cNvGrpSpPr/>
            <p:nvPr/>
          </p:nvGrpSpPr>
          <p:grpSpPr>
            <a:xfrm>
              <a:off x="9338992" y="1418739"/>
              <a:ext cx="1146076" cy="528152"/>
              <a:chOff x="4544707" y="2840319"/>
              <a:chExt cx="1146076" cy="528152"/>
            </a:xfrm>
          </p:grpSpPr>
          <p:pic>
            <p:nvPicPr>
              <p:cNvPr id="64" name="Picture 11"/>
              <p:cNvPicPr>
                <a:picLocks noChangeAspect="1" noChangeArrowheads="1"/>
              </p:cNvPicPr>
              <p:nvPr/>
            </p:nvPicPr>
            <p:blipFill>
              <a:blip r:embed="rId4"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a:off x="4544707" y="2840319"/>
                <a:ext cx="347024" cy="20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64"/>
              <p:cNvSpPr txBox="1"/>
              <p:nvPr/>
            </p:nvSpPr>
            <p:spPr>
              <a:xfrm>
                <a:off x="4609913" y="2989906"/>
                <a:ext cx="1080870" cy="378565"/>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dirty="0" smtClean="0">
                    <a:solidFill>
                      <a:srgbClr val="FFFFFF">
                        <a:alpha val="99000"/>
                      </a:srgbClr>
                    </a:solidFill>
                  </a:rPr>
                  <a:t>10.2.4.0/24</a:t>
                </a:r>
                <a:endParaRPr lang="en-US" sz="1200" dirty="0" smtClean="0">
                  <a:solidFill>
                    <a:srgbClr val="FFFFFF">
                      <a:alpha val="99000"/>
                    </a:srgbClr>
                  </a:solidFill>
                </a:endParaRPr>
              </a:p>
            </p:txBody>
          </p:sp>
        </p:grpSp>
        <p:grpSp>
          <p:nvGrpSpPr>
            <p:cNvPr id="66" name="Group 65"/>
            <p:cNvGrpSpPr/>
            <p:nvPr/>
          </p:nvGrpSpPr>
          <p:grpSpPr>
            <a:xfrm>
              <a:off x="11081519" y="3488759"/>
              <a:ext cx="1146076" cy="528152"/>
              <a:chOff x="4544707" y="2840319"/>
              <a:chExt cx="1146076" cy="528152"/>
            </a:xfrm>
          </p:grpSpPr>
          <p:pic>
            <p:nvPicPr>
              <p:cNvPr id="67" name="Picture 11"/>
              <p:cNvPicPr>
                <a:picLocks noChangeAspect="1" noChangeArrowheads="1"/>
              </p:cNvPicPr>
              <p:nvPr/>
            </p:nvPicPr>
            <p:blipFill>
              <a:blip r:embed="rId4"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a:off x="4544707" y="2840319"/>
                <a:ext cx="347024" cy="20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67"/>
              <p:cNvSpPr txBox="1"/>
              <p:nvPr/>
            </p:nvSpPr>
            <p:spPr>
              <a:xfrm>
                <a:off x="4609913" y="2989906"/>
                <a:ext cx="1080870" cy="378565"/>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dirty="0" smtClean="0">
                    <a:solidFill>
                      <a:srgbClr val="FFFFFF">
                        <a:alpha val="99000"/>
                      </a:srgbClr>
                    </a:solidFill>
                  </a:rPr>
                  <a:t>10.4.2.0/24</a:t>
                </a:r>
                <a:endParaRPr lang="en-US" sz="1200" dirty="0" smtClean="0">
                  <a:solidFill>
                    <a:srgbClr val="FFFFFF">
                      <a:alpha val="99000"/>
                    </a:srgbClr>
                  </a:solidFill>
                </a:endParaRPr>
              </a:p>
            </p:txBody>
          </p:sp>
        </p:grpSp>
        <p:grpSp>
          <p:nvGrpSpPr>
            <p:cNvPr id="72" name="Group 71"/>
            <p:cNvGrpSpPr/>
            <p:nvPr/>
          </p:nvGrpSpPr>
          <p:grpSpPr>
            <a:xfrm>
              <a:off x="9727742" y="4920678"/>
              <a:ext cx="1146076" cy="528152"/>
              <a:chOff x="4544707" y="2840319"/>
              <a:chExt cx="1146076" cy="528152"/>
            </a:xfrm>
          </p:grpSpPr>
          <p:pic>
            <p:nvPicPr>
              <p:cNvPr id="73" name="Picture 11"/>
              <p:cNvPicPr>
                <a:picLocks noChangeAspect="1" noChangeArrowheads="1"/>
              </p:cNvPicPr>
              <p:nvPr/>
            </p:nvPicPr>
            <p:blipFill>
              <a:blip r:embed="rId4"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a:off x="4544707" y="2840319"/>
                <a:ext cx="347024" cy="20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a:off x="4609913" y="2989906"/>
                <a:ext cx="1080870" cy="378565"/>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dirty="0" smtClean="0">
                    <a:solidFill>
                      <a:srgbClr val="FFFFFF">
                        <a:alpha val="99000"/>
                      </a:srgbClr>
                    </a:solidFill>
                  </a:rPr>
                  <a:t>10.8.4.0/24</a:t>
                </a:r>
                <a:endParaRPr lang="en-US" sz="1200" dirty="0" smtClean="0">
                  <a:solidFill>
                    <a:srgbClr val="FFFFFF">
                      <a:alpha val="99000"/>
                    </a:srgbClr>
                  </a:solidFill>
                </a:endParaRPr>
              </a:p>
            </p:txBody>
          </p:sp>
        </p:grpSp>
        <p:grpSp>
          <p:nvGrpSpPr>
            <p:cNvPr id="75" name="Group 74"/>
            <p:cNvGrpSpPr/>
            <p:nvPr/>
          </p:nvGrpSpPr>
          <p:grpSpPr>
            <a:xfrm>
              <a:off x="8598506" y="5029425"/>
              <a:ext cx="1146076" cy="528152"/>
              <a:chOff x="4544707" y="2840319"/>
              <a:chExt cx="1146076" cy="528152"/>
            </a:xfrm>
          </p:grpSpPr>
          <p:pic>
            <p:nvPicPr>
              <p:cNvPr id="76" name="Picture 11"/>
              <p:cNvPicPr>
                <a:picLocks noChangeAspect="1" noChangeArrowheads="1"/>
              </p:cNvPicPr>
              <p:nvPr/>
            </p:nvPicPr>
            <p:blipFill>
              <a:blip r:embed="rId4"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a:off x="4544707" y="2840319"/>
                <a:ext cx="347024" cy="20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TextBox 76"/>
              <p:cNvSpPr txBox="1"/>
              <p:nvPr/>
            </p:nvSpPr>
            <p:spPr>
              <a:xfrm>
                <a:off x="4609913" y="2989906"/>
                <a:ext cx="1080870" cy="378565"/>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dirty="0" smtClean="0">
                    <a:solidFill>
                      <a:srgbClr val="FFFFFF">
                        <a:alpha val="99000"/>
                      </a:srgbClr>
                    </a:solidFill>
                  </a:rPr>
                  <a:t>10.8.1.0/24</a:t>
                </a:r>
                <a:endParaRPr lang="en-US" sz="1200" dirty="0" smtClean="0">
                  <a:solidFill>
                    <a:srgbClr val="FFFFFF">
                      <a:alpha val="99000"/>
                    </a:srgbClr>
                  </a:solidFill>
                </a:endParaRPr>
              </a:p>
            </p:txBody>
          </p:sp>
        </p:grpSp>
        <p:sp>
          <p:nvSpPr>
            <p:cNvPr id="78" name="TextBox 77"/>
            <p:cNvSpPr txBox="1"/>
            <p:nvPr/>
          </p:nvSpPr>
          <p:spPr>
            <a:xfrm>
              <a:off x="6622290" y="4207206"/>
              <a:ext cx="1097653" cy="378565"/>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b="1" dirty="0" smtClean="0">
                  <a:solidFill>
                    <a:srgbClr val="FFFFFF">
                      <a:alpha val="99000"/>
                    </a:srgbClr>
                  </a:solidFill>
                </a:rPr>
                <a:t>Site-Blgd1</a:t>
              </a:r>
            </a:p>
          </p:txBody>
        </p:sp>
        <p:sp>
          <p:nvSpPr>
            <p:cNvPr id="79" name="TextBox 78"/>
            <p:cNvSpPr txBox="1"/>
            <p:nvPr/>
          </p:nvSpPr>
          <p:spPr>
            <a:xfrm>
              <a:off x="8663712" y="703019"/>
              <a:ext cx="1097653" cy="378565"/>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b="1" dirty="0" smtClean="0">
                  <a:solidFill>
                    <a:srgbClr val="FFFFFF">
                      <a:alpha val="99000"/>
                    </a:srgbClr>
                  </a:solidFill>
                </a:rPr>
                <a:t>Site-Blgd2</a:t>
              </a:r>
            </a:p>
          </p:txBody>
        </p:sp>
        <p:sp>
          <p:nvSpPr>
            <p:cNvPr id="80" name="TextBox 79"/>
            <p:cNvSpPr txBox="1"/>
            <p:nvPr/>
          </p:nvSpPr>
          <p:spPr>
            <a:xfrm>
              <a:off x="10706204" y="4032416"/>
              <a:ext cx="1097653" cy="378565"/>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b="1" dirty="0" smtClean="0">
                  <a:solidFill>
                    <a:srgbClr val="FFFFFF">
                      <a:alpha val="99000"/>
                    </a:srgbClr>
                  </a:solidFill>
                </a:rPr>
                <a:t>Site-Blgd3</a:t>
              </a:r>
            </a:p>
          </p:txBody>
        </p:sp>
        <p:sp>
          <p:nvSpPr>
            <p:cNvPr id="81" name="TextBox 80"/>
            <p:cNvSpPr txBox="1"/>
            <p:nvPr/>
          </p:nvSpPr>
          <p:spPr>
            <a:xfrm>
              <a:off x="8886832" y="5677767"/>
              <a:ext cx="1097653" cy="378565"/>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b="1" dirty="0" smtClean="0">
                  <a:solidFill>
                    <a:srgbClr val="FFFFFF">
                      <a:alpha val="99000"/>
                    </a:srgbClr>
                  </a:solidFill>
                </a:rPr>
                <a:t>Site-Blgd4</a:t>
              </a:r>
            </a:p>
          </p:txBody>
        </p:sp>
        <p:sp>
          <p:nvSpPr>
            <p:cNvPr id="82" name="Oval 81"/>
            <p:cNvSpPr/>
            <p:nvPr/>
          </p:nvSpPr>
          <p:spPr bwMode="auto">
            <a:xfrm>
              <a:off x="9984485" y="916701"/>
              <a:ext cx="1208644" cy="529911"/>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b="1" dirty="0" smtClean="0">
                  <a:solidFill>
                    <a:srgbClr val="FFFFFF">
                      <a:alpha val="98824"/>
                    </a:srgbClr>
                  </a:solidFill>
                  <a:ea typeface="Segoe UI" pitchFamily="34" charset="0"/>
                  <a:cs typeface="Segoe UI" pitchFamily="34" charset="0"/>
                </a:rPr>
                <a:t>Site</a:t>
              </a:r>
              <a:endParaRPr lang="en-US" sz="2200" b="1" dirty="0" smtClean="0">
                <a:solidFill>
                  <a:srgbClr val="FFFFFF">
                    <a:alpha val="98824"/>
                  </a:srgbClr>
                </a:solidFill>
                <a:ea typeface="Segoe UI" pitchFamily="34" charset="0"/>
                <a:cs typeface="Segoe UI" pitchFamily="34" charset="0"/>
              </a:endParaRPr>
            </a:p>
          </p:txBody>
        </p:sp>
        <p:sp>
          <p:nvSpPr>
            <p:cNvPr id="83" name="Oval 82"/>
            <p:cNvSpPr/>
            <p:nvPr/>
          </p:nvSpPr>
          <p:spPr bwMode="auto">
            <a:xfrm>
              <a:off x="7045089" y="5337138"/>
              <a:ext cx="1291772" cy="529911"/>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1" dirty="0" smtClean="0">
                  <a:solidFill>
                    <a:srgbClr val="FFFFFF">
                      <a:alpha val="98824"/>
                    </a:srgbClr>
                  </a:solidFill>
                  <a:ea typeface="Segoe UI" pitchFamily="34" charset="0"/>
                  <a:cs typeface="Segoe UI" pitchFamily="34" charset="0"/>
                </a:rPr>
                <a:t>Subnet</a:t>
              </a:r>
              <a:endParaRPr lang="en-US" sz="1400" b="1" dirty="0" smtClean="0">
                <a:solidFill>
                  <a:srgbClr val="FFFFFF">
                    <a:alpha val="98824"/>
                  </a:srgbClr>
                </a:solidFill>
                <a:ea typeface="Segoe UI" pitchFamily="34" charset="0"/>
                <a:cs typeface="Segoe UI" pitchFamily="34" charset="0"/>
              </a:endParaRPr>
            </a:p>
          </p:txBody>
        </p:sp>
        <p:sp>
          <p:nvSpPr>
            <p:cNvPr id="84" name="Oval 83"/>
            <p:cNvSpPr/>
            <p:nvPr/>
          </p:nvSpPr>
          <p:spPr bwMode="auto">
            <a:xfrm>
              <a:off x="6374410" y="1303370"/>
              <a:ext cx="1437420" cy="643521"/>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rgbClr val="FFFFFF">
                      <a:alpha val="98824"/>
                    </a:srgbClr>
                  </a:solidFill>
                  <a:ea typeface="Segoe UI" pitchFamily="34" charset="0"/>
                  <a:cs typeface="Segoe UI" pitchFamily="34" charset="0"/>
                </a:rPr>
                <a:t>Site-Link</a:t>
              </a:r>
            </a:p>
          </p:txBody>
        </p:sp>
        <p:cxnSp>
          <p:nvCxnSpPr>
            <p:cNvPr id="86" name="Straight Arrow Connector 85"/>
            <p:cNvCxnSpPr>
              <a:stCxn id="64" idx="3"/>
            </p:cNvCxnSpPr>
            <p:nvPr/>
          </p:nvCxnSpPr>
          <p:spPr>
            <a:xfrm flipV="1">
              <a:off x="9686016" y="1268013"/>
              <a:ext cx="339509" cy="250798"/>
            </a:xfrm>
            <a:prstGeom prst="straightConnector1">
              <a:avLst/>
            </a:prstGeom>
            <a:ln w="6350">
              <a:solidFill>
                <a:schemeClr val="tx1"/>
              </a:solidFill>
              <a:prstDash val="sysDot"/>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88" name="Straight Arrow Connector 87"/>
            <p:cNvCxnSpPr>
              <a:stCxn id="84" idx="4"/>
            </p:cNvCxnSpPr>
            <p:nvPr/>
          </p:nvCxnSpPr>
          <p:spPr>
            <a:xfrm>
              <a:off x="7093120" y="1946891"/>
              <a:ext cx="998240" cy="520849"/>
            </a:xfrm>
            <a:prstGeom prst="straightConnector1">
              <a:avLst/>
            </a:prstGeom>
            <a:ln w="6350">
              <a:solidFill>
                <a:schemeClr val="tx1"/>
              </a:solidFill>
              <a:prstDash val="sysDot"/>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91" name="Straight Arrow Connector 90"/>
            <p:cNvCxnSpPr/>
            <p:nvPr/>
          </p:nvCxnSpPr>
          <p:spPr>
            <a:xfrm flipV="1">
              <a:off x="8298842" y="5448829"/>
              <a:ext cx="587990" cy="138956"/>
            </a:xfrm>
            <a:prstGeom prst="straightConnector1">
              <a:avLst/>
            </a:prstGeom>
            <a:ln w="6350">
              <a:solidFill>
                <a:schemeClr val="tx1"/>
              </a:solidFill>
              <a:prstDash val="sysDot"/>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94" name="TextBox 93"/>
          <p:cNvSpPr txBox="1"/>
          <p:nvPr/>
        </p:nvSpPr>
        <p:spPr>
          <a:xfrm>
            <a:off x="285006" y="1113380"/>
            <a:ext cx="5260770" cy="5256824"/>
          </a:xfrm>
          <a:prstGeom prst="rect">
            <a:avLst/>
          </a:prstGeom>
          <a:noFill/>
        </p:spPr>
        <p:txBody>
          <a:bodyPr wrap="square" lIns="91440" tIns="91440" rIns="91440" bIns="91440" rtlCol="0">
            <a:spAutoFit/>
          </a:bodyPr>
          <a:lstStyle/>
          <a:p>
            <a:pPr>
              <a:lnSpc>
                <a:spcPct val="90000"/>
              </a:lnSpc>
              <a:spcBef>
                <a:spcPct val="20000"/>
              </a:spcBef>
              <a:buSzPct val="90000"/>
            </a:pPr>
            <a:endParaRPr lang="en-US" sz="1600" b="1" dirty="0" smtClean="0">
              <a:solidFill>
                <a:srgbClr val="FFFFFF"/>
              </a:solidFill>
            </a:endParaRPr>
          </a:p>
          <a:p>
            <a:pPr>
              <a:lnSpc>
                <a:spcPct val="90000"/>
              </a:lnSpc>
              <a:spcBef>
                <a:spcPct val="20000"/>
              </a:spcBef>
              <a:buSzPct val="90000"/>
            </a:pPr>
            <a:r>
              <a:rPr lang="en-US" sz="1600" dirty="0" smtClean="0">
                <a:solidFill>
                  <a:srgbClr val="FFFFFF"/>
                </a:solidFill>
              </a:rPr>
              <a:t>AD DS represents network topology as sites, subnets, and site links for efficient replication</a:t>
            </a:r>
          </a:p>
          <a:p>
            <a:pPr>
              <a:lnSpc>
                <a:spcPct val="90000"/>
              </a:lnSpc>
              <a:spcBef>
                <a:spcPct val="20000"/>
              </a:spcBef>
              <a:buSzPct val="90000"/>
            </a:pPr>
            <a:endParaRPr lang="en-US" sz="1600" dirty="0">
              <a:solidFill>
                <a:srgbClr val="FFFFFF"/>
              </a:solidFill>
            </a:endParaRPr>
          </a:p>
          <a:p>
            <a:pPr>
              <a:lnSpc>
                <a:spcPct val="90000"/>
              </a:lnSpc>
              <a:spcBef>
                <a:spcPct val="20000"/>
              </a:spcBef>
              <a:buSzPct val="90000"/>
            </a:pPr>
            <a:r>
              <a:rPr lang="en-US" sz="1600" b="1" dirty="0" smtClean="0">
                <a:solidFill>
                  <a:srgbClr val="FFFFFF"/>
                </a:solidFill>
              </a:rPr>
              <a:t>Site</a:t>
            </a:r>
          </a:p>
          <a:p>
            <a:pPr>
              <a:lnSpc>
                <a:spcPct val="90000"/>
              </a:lnSpc>
              <a:spcBef>
                <a:spcPct val="20000"/>
              </a:spcBef>
              <a:buSzPct val="90000"/>
            </a:pPr>
            <a:r>
              <a:rPr lang="en-US" sz="1600" dirty="0" smtClean="0">
                <a:solidFill>
                  <a:srgbClr val="FFFFFF"/>
                </a:solidFill>
              </a:rPr>
              <a:t>AD location. </a:t>
            </a:r>
            <a:r>
              <a:rPr lang="en-US" sz="1600" dirty="0">
                <a:solidFill>
                  <a:srgbClr val="FFFFFF"/>
                </a:solidFill>
              </a:rPr>
              <a:t>A</a:t>
            </a:r>
            <a:r>
              <a:rPr lang="en-US" sz="1600" dirty="0" smtClean="0">
                <a:solidFill>
                  <a:srgbClr val="FFFFFF"/>
                </a:solidFill>
              </a:rPr>
              <a:t>ctivities</a:t>
            </a:r>
            <a:r>
              <a:rPr lang="en-US" sz="1600" dirty="0">
                <a:solidFill>
                  <a:srgbClr val="FFFFFF"/>
                </a:solidFill>
              </a:rPr>
              <a:t>, </a:t>
            </a:r>
            <a:r>
              <a:rPr lang="en-US" sz="1600" dirty="0" smtClean="0">
                <a:solidFill>
                  <a:srgbClr val="FFFFFF"/>
                </a:solidFill>
              </a:rPr>
              <a:t>including</a:t>
            </a:r>
            <a:r>
              <a:rPr lang="en-US" sz="1600" dirty="0">
                <a:solidFill>
                  <a:srgbClr val="FFFFFF"/>
                </a:solidFill>
              </a:rPr>
              <a:t> </a:t>
            </a:r>
            <a:r>
              <a:rPr lang="en-US" sz="1600" dirty="0" smtClean="0">
                <a:solidFill>
                  <a:srgbClr val="FFFFFF"/>
                </a:solidFill>
              </a:rPr>
              <a:t>replication, authentication and service location are based on site.</a:t>
            </a:r>
            <a:endParaRPr lang="en-US" sz="1600" dirty="0">
              <a:solidFill>
                <a:srgbClr val="FFFFFF"/>
              </a:solidFill>
            </a:endParaRPr>
          </a:p>
          <a:p>
            <a:pPr>
              <a:lnSpc>
                <a:spcPct val="90000"/>
              </a:lnSpc>
              <a:spcBef>
                <a:spcPct val="20000"/>
              </a:spcBef>
              <a:buSzPct val="90000"/>
            </a:pPr>
            <a:endParaRPr lang="en-US" sz="1600" dirty="0" smtClean="0">
              <a:solidFill>
                <a:srgbClr val="FFFFFF"/>
              </a:solidFill>
            </a:endParaRPr>
          </a:p>
          <a:p>
            <a:pPr>
              <a:lnSpc>
                <a:spcPct val="90000"/>
              </a:lnSpc>
              <a:spcBef>
                <a:spcPct val="20000"/>
              </a:spcBef>
              <a:buSzPct val="90000"/>
            </a:pPr>
            <a:r>
              <a:rPr lang="en-US" sz="1600" b="1" dirty="0" smtClean="0">
                <a:solidFill>
                  <a:srgbClr val="FFFFFF"/>
                </a:solidFill>
              </a:rPr>
              <a:t>Subnet</a:t>
            </a:r>
          </a:p>
          <a:p>
            <a:pPr>
              <a:lnSpc>
                <a:spcPct val="90000"/>
              </a:lnSpc>
              <a:spcBef>
                <a:spcPct val="20000"/>
              </a:spcBef>
              <a:buSzPct val="90000"/>
            </a:pPr>
            <a:r>
              <a:rPr lang="en-US" sz="1600" dirty="0" smtClean="0">
                <a:solidFill>
                  <a:srgbClr val="FFFFFF"/>
                </a:solidFill>
              </a:rPr>
              <a:t>Sites are associated with one or more subnets, each containing a number of hosts.</a:t>
            </a:r>
          </a:p>
          <a:p>
            <a:pPr>
              <a:lnSpc>
                <a:spcPct val="90000"/>
              </a:lnSpc>
              <a:spcBef>
                <a:spcPct val="20000"/>
              </a:spcBef>
              <a:buSzPct val="90000"/>
            </a:pPr>
            <a:endParaRPr lang="en-US" sz="1600" dirty="0" smtClean="0">
              <a:solidFill>
                <a:srgbClr val="FFFFFF"/>
              </a:solidFill>
            </a:endParaRPr>
          </a:p>
          <a:p>
            <a:pPr>
              <a:lnSpc>
                <a:spcPct val="90000"/>
              </a:lnSpc>
              <a:spcBef>
                <a:spcPct val="20000"/>
              </a:spcBef>
              <a:buSzPct val="90000"/>
            </a:pPr>
            <a:r>
              <a:rPr lang="en-US" sz="1600" b="1" dirty="0" smtClean="0">
                <a:solidFill>
                  <a:srgbClr val="FFFFFF"/>
                </a:solidFill>
              </a:rPr>
              <a:t>Site Link</a:t>
            </a:r>
            <a:endParaRPr lang="en-US" sz="1600" b="1" dirty="0">
              <a:solidFill>
                <a:srgbClr val="FFFFFF"/>
              </a:solidFill>
            </a:endParaRPr>
          </a:p>
          <a:p>
            <a:pPr>
              <a:lnSpc>
                <a:spcPct val="90000"/>
              </a:lnSpc>
              <a:spcBef>
                <a:spcPct val="20000"/>
              </a:spcBef>
              <a:buSzPct val="90000"/>
            </a:pPr>
            <a:r>
              <a:rPr lang="en-US" sz="1600" dirty="0">
                <a:solidFill>
                  <a:srgbClr val="FFFFFF"/>
                </a:solidFill>
              </a:rPr>
              <a:t>S</a:t>
            </a:r>
            <a:r>
              <a:rPr lang="en-US" sz="1600" dirty="0" smtClean="0">
                <a:solidFill>
                  <a:srgbClr val="FFFFFF"/>
                </a:solidFill>
              </a:rPr>
              <a:t>ite links represent </a:t>
            </a:r>
            <a:r>
              <a:rPr lang="en-US" sz="1600" dirty="0">
                <a:solidFill>
                  <a:srgbClr val="FFFFFF"/>
                </a:solidFill>
              </a:rPr>
              <a:t>the WAN connections between sites. </a:t>
            </a:r>
            <a:endParaRPr lang="en-US" sz="1600" dirty="0" smtClean="0">
              <a:solidFill>
                <a:srgbClr val="FFFFFF"/>
              </a:solidFill>
            </a:endParaRPr>
          </a:p>
          <a:p>
            <a:pPr>
              <a:lnSpc>
                <a:spcPct val="90000"/>
              </a:lnSpc>
              <a:spcBef>
                <a:spcPct val="20000"/>
              </a:spcBef>
              <a:buSzPct val="90000"/>
            </a:pPr>
            <a:endParaRPr lang="en-US" sz="1600" dirty="0">
              <a:solidFill>
                <a:srgbClr val="FFFFFF"/>
              </a:solidFill>
            </a:endParaRPr>
          </a:p>
          <a:p>
            <a:pPr>
              <a:lnSpc>
                <a:spcPct val="90000"/>
              </a:lnSpc>
              <a:spcBef>
                <a:spcPct val="20000"/>
              </a:spcBef>
              <a:buSzPct val="90000"/>
            </a:pPr>
            <a:r>
              <a:rPr lang="en-US" sz="1600" dirty="0">
                <a:solidFill>
                  <a:srgbClr val="FFFFFF"/>
                </a:solidFill>
              </a:rPr>
              <a:t>R</a:t>
            </a:r>
            <a:r>
              <a:rPr lang="en-US" sz="1600" dirty="0" smtClean="0">
                <a:solidFill>
                  <a:srgbClr val="FFFFFF"/>
                </a:solidFill>
              </a:rPr>
              <a:t>eplication </a:t>
            </a:r>
            <a:r>
              <a:rPr lang="en-US" sz="1600" dirty="0">
                <a:solidFill>
                  <a:srgbClr val="FFFFFF"/>
                </a:solidFill>
              </a:rPr>
              <a:t>within a site is triggered automatically when a directory update </a:t>
            </a:r>
            <a:r>
              <a:rPr lang="en-US" sz="1600" dirty="0" smtClean="0">
                <a:solidFill>
                  <a:srgbClr val="FFFFFF"/>
                </a:solidFill>
              </a:rPr>
              <a:t>occurs. </a:t>
            </a:r>
            <a:r>
              <a:rPr lang="en-US" sz="1600" dirty="0">
                <a:solidFill>
                  <a:srgbClr val="FFFFFF"/>
                </a:solidFill>
              </a:rPr>
              <a:t>R</a:t>
            </a:r>
            <a:r>
              <a:rPr lang="en-US" sz="1600" dirty="0" smtClean="0">
                <a:solidFill>
                  <a:srgbClr val="FFFFFF"/>
                </a:solidFill>
              </a:rPr>
              <a:t>eplication </a:t>
            </a:r>
            <a:r>
              <a:rPr lang="en-US" sz="1600" dirty="0">
                <a:solidFill>
                  <a:srgbClr val="FFFFFF"/>
                </a:solidFill>
              </a:rPr>
              <a:t>between sites (over slower, more expensive WAN links) is scheduled to occur </a:t>
            </a:r>
            <a:r>
              <a:rPr lang="en-US" sz="1600" dirty="0" smtClean="0">
                <a:solidFill>
                  <a:srgbClr val="FFFFFF"/>
                </a:solidFill>
              </a:rPr>
              <a:t>periodically.</a:t>
            </a:r>
          </a:p>
          <a:p>
            <a:pPr>
              <a:lnSpc>
                <a:spcPct val="90000"/>
              </a:lnSpc>
              <a:spcBef>
                <a:spcPct val="20000"/>
              </a:spcBef>
              <a:buSzPct val="90000"/>
            </a:pPr>
            <a:r>
              <a:rPr lang="en-US" sz="1600" dirty="0" smtClean="0">
                <a:solidFill>
                  <a:srgbClr val="FFFFFF"/>
                </a:solidFill>
              </a:rPr>
              <a:t> </a:t>
            </a:r>
            <a:endParaRPr lang="en-US" sz="1600" dirty="0" smtClean="0">
              <a:solidFill>
                <a:srgbClr val="FFFFFF">
                  <a:alpha val="99000"/>
                </a:srgbClr>
              </a:solidFill>
            </a:endParaRPr>
          </a:p>
        </p:txBody>
      </p:sp>
      <p:sp>
        <p:nvSpPr>
          <p:cNvPr id="96" name="Title 3"/>
          <p:cNvSpPr>
            <a:spLocks noGrp="1"/>
          </p:cNvSpPr>
          <p:nvPr>
            <p:ph type="title"/>
          </p:nvPr>
        </p:nvSpPr>
        <p:spPr>
          <a:xfrm>
            <a:off x="519112" y="228600"/>
            <a:ext cx="11149013" cy="609398"/>
          </a:xfrm>
        </p:spPr>
        <p:txBody>
          <a:bodyPr/>
          <a:lstStyle/>
          <a:p>
            <a:r>
              <a:rPr lang="en-US" dirty="0" smtClean="0"/>
              <a:t>AD DS Sites, Subnets and Site Links</a:t>
            </a:r>
            <a:endParaRPr lang="en-US" dirty="0"/>
          </a:p>
        </p:txBody>
      </p:sp>
    </p:spTree>
    <p:extLst>
      <p:ext uri="{BB962C8B-B14F-4D97-AF65-F5344CB8AC3E}">
        <p14:creationId xmlns:p14="http://schemas.microsoft.com/office/powerpoint/2010/main" val="290610396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971" y="2925518"/>
            <a:ext cx="2385970" cy="2330162"/>
          </a:xfrm>
          <a:custGeom>
            <a:avLst/>
            <a:gdLst>
              <a:gd name="connsiteX0" fmla="*/ 0 w 2385970"/>
              <a:gd name="connsiteY0" fmla="*/ 233016 h 2330162"/>
              <a:gd name="connsiteX1" fmla="*/ 233016 w 2385970"/>
              <a:gd name="connsiteY1" fmla="*/ 0 h 2330162"/>
              <a:gd name="connsiteX2" fmla="*/ 2152954 w 2385970"/>
              <a:gd name="connsiteY2" fmla="*/ 0 h 2330162"/>
              <a:gd name="connsiteX3" fmla="*/ 2385970 w 2385970"/>
              <a:gd name="connsiteY3" fmla="*/ 233016 h 2330162"/>
              <a:gd name="connsiteX4" fmla="*/ 2385970 w 2385970"/>
              <a:gd name="connsiteY4" fmla="*/ 2097146 h 2330162"/>
              <a:gd name="connsiteX5" fmla="*/ 2152954 w 2385970"/>
              <a:gd name="connsiteY5" fmla="*/ 2330162 h 2330162"/>
              <a:gd name="connsiteX6" fmla="*/ 233016 w 2385970"/>
              <a:gd name="connsiteY6" fmla="*/ 2330162 h 2330162"/>
              <a:gd name="connsiteX7" fmla="*/ 0 w 2385970"/>
              <a:gd name="connsiteY7" fmla="*/ 2097146 h 2330162"/>
              <a:gd name="connsiteX8" fmla="*/ 0 w 2385970"/>
              <a:gd name="connsiteY8" fmla="*/ 233016 h 23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970" h="2330162">
                <a:moveTo>
                  <a:pt x="0" y="233016"/>
                </a:moveTo>
                <a:cubicBezTo>
                  <a:pt x="0" y="104325"/>
                  <a:pt x="104325" y="0"/>
                  <a:pt x="233016" y="0"/>
                </a:cubicBezTo>
                <a:lnTo>
                  <a:pt x="2152954" y="0"/>
                </a:lnTo>
                <a:cubicBezTo>
                  <a:pt x="2281645" y="0"/>
                  <a:pt x="2385970" y="104325"/>
                  <a:pt x="2385970" y="233016"/>
                </a:cubicBezTo>
                <a:lnTo>
                  <a:pt x="2385970" y="2097146"/>
                </a:lnTo>
                <a:cubicBezTo>
                  <a:pt x="2385970" y="2225837"/>
                  <a:pt x="2281645" y="2330162"/>
                  <a:pt x="2152954" y="2330162"/>
                </a:cubicBezTo>
                <a:lnTo>
                  <a:pt x="233016" y="2330162"/>
                </a:lnTo>
                <a:cubicBezTo>
                  <a:pt x="104325" y="2330162"/>
                  <a:pt x="0" y="2225837"/>
                  <a:pt x="0" y="2097146"/>
                </a:cubicBezTo>
                <a:lnTo>
                  <a:pt x="0" y="23301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449" tIns="177449" rIns="177449" bIns="676769" numCol="1" spcCol="1270" anchor="t" anchorCtr="0">
            <a:noAutofit/>
          </a:bodyPr>
          <a:lstStyle/>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Import and export data through UI</a:t>
            </a: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Import and export data through </a:t>
            </a:r>
            <a:r>
              <a:rPr lang="en-US" sz="1400" dirty="0" err="1" smtClean="0">
                <a:solidFill>
                  <a:srgbClr val="363535">
                    <a:hueOff val="0"/>
                    <a:satOff val="0"/>
                    <a:lumOff val="0"/>
                    <a:alphaOff val="0"/>
                  </a:srgbClr>
                </a:solidFill>
              </a:rPr>
              <a:t>cmdlets</a:t>
            </a:r>
            <a:endParaRPr lang="en-US" sz="1400" dirty="0">
              <a:solidFill>
                <a:srgbClr val="363535">
                  <a:hueOff val="0"/>
                  <a:satOff val="0"/>
                  <a:lumOff val="0"/>
                  <a:alphaOff val="0"/>
                </a:srgbClr>
              </a:solidFill>
            </a:endParaRPr>
          </a:p>
        </p:txBody>
      </p:sp>
      <p:sp>
        <p:nvSpPr>
          <p:cNvPr id="5" name="Shape 4"/>
          <p:cNvSpPr/>
          <p:nvPr/>
        </p:nvSpPr>
        <p:spPr>
          <a:xfrm>
            <a:off x="1305412" y="3433787"/>
            <a:ext cx="2840390" cy="2840390"/>
          </a:xfrm>
          <a:prstGeom prst="leftCircularArrow">
            <a:avLst>
              <a:gd name="adj1" fmla="val 3885"/>
              <a:gd name="adj2" fmla="val 486565"/>
              <a:gd name="adj3" fmla="val 2262075"/>
              <a:gd name="adj4" fmla="val 9024489"/>
              <a:gd name="adj5" fmla="val 4533"/>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5"/>
          <p:cNvSpPr/>
          <p:nvPr/>
        </p:nvSpPr>
        <p:spPr>
          <a:xfrm>
            <a:off x="534186" y="4652864"/>
            <a:ext cx="2120862" cy="843397"/>
          </a:xfrm>
          <a:custGeom>
            <a:avLst/>
            <a:gdLst>
              <a:gd name="connsiteX0" fmla="*/ 0 w 2120862"/>
              <a:gd name="connsiteY0" fmla="*/ 84340 h 843397"/>
              <a:gd name="connsiteX1" fmla="*/ 84340 w 2120862"/>
              <a:gd name="connsiteY1" fmla="*/ 0 h 843397"/>
              <a:gd name="connsiteX2" fmla="*/ 2036522 w 2120862"/>
              <a:gd name="connsiteY2" fmla="*/ 0 h 843397"/>
              <a:gd name="connsiteX3" fmla="*/ 2120862 w 2120862"/>
              <a:gd name="connsiteY3" fmla="*/ 84340 h 843397"/>
              <a:gd name="connsiteX4" fmla="*/ 2120862 w 2120862"/>
              <a:gd name="connsiteY4" fmla="*/ 759057 h 843397"/>
              <a:gd name="connsiteX5" fmla="*/ 2036522 w 2120862"/>
              <a:gd name="connsiteY5" fmla="*/ 843397 h 843397"/>
              <a:gd name="connsiteX6" fmla="*/ 84340 w 2120862"/>
              <a:gd name="connsiteY6" fmla="*/ 843397 h 843397"/>
              <a:gd name="connsiteX7" fmla="*/ 0 w 2120862"/>
              <a:gd name="connsiteY7" fmla="*/ 759057 h 843397"/>
              <a:gd name="connsiteX8" fmla="*/ 0 w 2120862"/>
              <a:gd name="connsiteY8" fmla="*/ 84340 h 84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862" h="843397">
                <a:moveTo>
                  <a:pt x="0" y="84340"/>
                </a:moveTo>
                <a:cubicBezTo>
                  <a:pt x="0" y="37760"/>
                  <a:pt x="37760" y="0"/>
                  <a:pt x="84340" y="0"/>
                </a:cubicBezTo>
                <a:lnTo>
                  <a:pt x="2036522" y="0"/>
                </a:lnTo>
                <a:cubicBezTo>
                  <a:pt x="2083102" y="0"/>
                  <a:pt x="2120862" y="37760"/>
                  <a:pt x="2120862" y="84340"/>
                </a:cubicBezTo>
                <a:lnTo>
                  <a:pt x="2120862" y="759057"/>
                </a:lnTo>
                <a:cubicBezTo>
                  <a:pt x="2120862" y="805637"/>
                  <a:pt x="2083102" y="843397"/>
                  <a:pt x="2036522" y="843397"/>
                </a:cubicBezTo>
                <a:lnTo>
                  <a:pt x="84340" y="843397"/>
                </a:lnTo>
                <a:cubicBezTo>
                  <a:pt x="37760" y="843397"/>
                  <a:pt x="0" y="805637"/>
                  <a:pt x="0" y="759057"/>
                </a:cubicBezTo>
                <a:lnTo>
                  <a:pt x="0" y="843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992" tIns="47562" rIns="58992" bIns="47562" numCol="1" spcCol="1270" anchor="ctr" anchorCtr="0">
            <a:noAutofit/>
          </a:bodyPr>
          <a:lstStyle/>
          <a:p>
            <a:pPr algn="ctr" defTabSz="800100">
              <a:lnSpc>
                <a:spcPct val="90000"/>
              </a:lnSpc>
              <a:spcBef>
                <a:spcPct val="0"/>
              </a:spcBef>
              <a:spcAft>
                <a:spcPct val="35000"/>
              </a:spcAft>
            </a:pPr>
            <a:r>
              <a:rPr lang="en-US" dirty="0" smtClean="0">
                <a:solidFill>
                  <a:srgbClr val="363535"/>
                </a:solidFill>
              </a:rPr>
              <a:t>Import/Export</a:t>
            </a:r>
            <a:endParaRPr lang="en-US" dirty="0">
              <a:solidFill>
                <a:srgbClr val="363535"/>
              </a:solidFill>
            </a:endParaRPr>
          </a:p>
        </p:txBody>
      </p:sp>
      <p:sp>
        <p:nvSpPr>
          <p:cNvPr id="7" name="Freeform 6"/>
          <p:cNvSpPr/>
          <p:nvPr/>
        </p:nvSpPr>
        <p:spPr>
          <a:xfrm>
            <a:off x="3180573" y="2922931"/>
            <a:ext cx="2385970" cy="2573330"/>
          </a:xfrm>
          <a:custGeom>
            <a:avLst/>
            <a:gdLst>
              <a:gd name="connsiteX0" fmla="*/ 0 w 2385970"/>
              <a:gd name="connsiteY0" fmla="*/ 233016 h 2330162"/>
              <a:gd name="connsiteX1" fmla="*/ 233016 w 2385970"/>
              <a:gd name="connsiteY1" fmla="*/ 0 h 2330162"/>
              <a:gd name="connsiteX2" fmla="*/ 2152954 w 2385970"/>
              <a:gd name="connsiteY2" fmla="*/ 0 h 2330162"/>
              <a:gd name="connsiteX3" fmla="*/ 2385970 w 2385970"/>
              <a:gd name="connsiteY3" fmla="*/ 233016 h 2330162"/>
              <a:gd name="connsiteX4" fmla="*/ 2385970 w 2385970"/>
              <a:gd name="connsiteY4" fmla="*/ 2097146 h 2330162"/>
              <a:gd name="connsiteX5" fmla="*/ 2152954 w 2385970"/>
              <a:gd name="connsiteY5" fmla="*/ 2330162 h 2330162"/>
              <a:gd name="connsiteX6" fmla="*/ 233016 w 2385970"/>
              <a:gd name="connsiteY6" fmla="*/ 2330162 h 2330162"/>
              <a:gd name="connsiteX7" fmla="*/ 0 w 2385970"/>
              <a:gd name="connsiteY7" fmla="*/ 2097146 h 2330162"/>
              <a:gd name="connsiteX8" fmla="*/ 0 w 2385970"/>
              <a:gd name="connsiteY8" fmla="*/ 233016 h 23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970" h="2330162">
                <a:moveTo>
                  <a:pt x="0" y="233016"/>
                </a:moveTo>
                <a:cubicBezTo>
                  <a:pt x="0" y="104325"/>
                  <a:pt x="104325" y="0"/>
                  <a:pt x="233016" y="0"/>
                </a:cubicBezTo>
                <a:lnTo>
                  <a:pt x="2152954" y="0"/>
                </a:lnTo>
                <a:cubicBezTo>
                  <a:pt x="2281645" y="0"/>
                  <a:pt x="2385970" y="104325"/>
                  <a:pt x="2385970" y="233016"/>
                </a:cubicBezTo>
                <a:lnTo>
                  <a:pt x="2385970" y="2097146"/>
                </a:lnTo>
                <a:cubicBezTo>
                  <a:pt x="2385970" y="2225837"/>
                  <a:pt x="2281645" y="2330162"/>
                  <a:pt x="2152954" y="2330162"/>
                </a:cubicBezTo>
                <a:lnTo>
                  <a:pt x="233016" y="2330162"/>
                </a:lnTo>
                <a:cubicBezTo>
                  <a:pt x="104325" y="2330162"/>
                  <a:pt x="0" y="2225837"/>
                  <a:pt x="0" y="2097146"/>
                </a:cubicBezTo>
                <a:lnTo>
                  <a:pt x="0" y="23301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449" tIns="676770" rIns="177449" bIns="177448" numCol="1" spcCol="1270" anchor="t" anchorCtr="0">
            <a:noAutofit/>
          </a:bodyPr>
          <a:lstStyle/>
          <a:p>
            <a:pPr marL="114300" lvl="1" indent="-114300" defTabSz="622300">
              <a:lnSpc>
                <a:spcPct val="90000"/>
              </a:lnSpc>
              <a:spcBef>
                <a:spcPct val="0"/>
              </a:spcBef>
              <a:spcAft>
                <a:spcPct val="15000"/>
              </a:spcAft>
              <a:buFontTx/>
              <a:buChar char="••"/>
            </a:pPr>
            <a:endParaRPr lang="en-US" sz="1400" dirty="0">
              <a:solidFill>
                <a:srgbClr val="363535">
                  <a:hueOff val="0"/>
                  <a:satOff val="0"/>
                  <a:lumOff val="0"/>
                  <a:alphaOff val="0"/>
                </a:srgbClr>
              </a:solidFill>
            </a:endParaRP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PowerShell script for pulling data from AD and import it into IPAM</a:t>
            </a: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PowerShell script for exporting subnets from IPAM and creating subnets in Active directory</a:t>
            </a:r>
            <a:endParaRPr lang="en-US" sz="1400" dirty="0">
              <a:solidFill>
                <a:srgbClr val="363535">
                  <a:hueOff val="0"/>
                  <a:satOff val="0"/>
                  <a:lumOff val="0"/>
                  <a:alphaOff val="0"/>
                </a:srgbClr>
              </a:solidFill>
            </a:endParaRPr>
          </a:p>
        </p:txBody>
      </p:sp>
      <p:sp>
        <p:nvSpPr>
          <p:cNvPr id="8" name="Circular Arrow 7"/>
          <p:cNvSpPr/>
          <p:nvPr/>
        </p:nvSpPr>
        <p:spPr>
          <a:xfrm>
            <a:off x="4462131" y="1827273"/>
            <a:ext cx="3145264" cy="3145264"/>
          </a:xfrm>
          <a:prstGeom prst="circularArrow">
            <a:avLst>
              <a:gd name="adj1" fmla="val 3509"/>
              <a:gd name="adj2" fmla="val 435448"/>
              <a:gd name="adj3" fmla="val 19389041"/>
              <a:gd name="adj4" fmla="val 12575511"/>
              <a:gd name="adj5" fmla="val 4094"/>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Freeform 8"/>
          <p:cNvSpPr/>
          <p:nvPr/>
        </p:nvSpPr>
        <p:spPr>
          <a:xfrm>
            <a:off x="3710788" y="2682351"/>
            <a:ext cx="2120862" cy="843397"/>
          </a:xfrm>
          <a:custGeom>
            <a:avLst/>
            <a:gdLst>
              <a:gd name="connsiteX0" fmla="*/ 0 w 2120862"/>
              <a:gd name="connsiteY0" fmla="*/ 84340 h 843397"/>
              <a:gd name="connsiteX1" fmla="*/ 84340 w 2120862"/>
              <a:gd name="connsiteY1" fmla="*/ 0 h 843397"/>
              <a:gd name="connsiteX2" fmla="*/ 2036522 w 2120862"/>
              <a:gd name="connsiteY2" fmla="*/ 0 h 843397"/>
              <a:gd name="connsiteX3" fmla="*/ 2120862 w 2120862"/>
              <a:gd name="connsiteY3" fmla="*/ 84340 h 843397"/>
              <a:gd name="connsiteX4" fmla="*/ 2120862 w 2120862"/>
              <a:gd name="connsiteY4" fmla="*/ 759057 h 843397"/>
              <a:gd name="connsiteX5" fmla="*/ 2036522 w 2120862"/>
              <a:gd name="connsiteY5" fmla="*/ 843397 h 843397"/>
              <a:gd name="connsiteX6" fmla="*/ 84340 w 2120862"/>
              <a:gd name="connsiteY6" fmla="*/ 843397 h 843397"/>
              <a:gd name="connsiteX7" fmla="*/ 0 w 2120862"/>
              <a:gd name="connsiteY7" fmla="*/ 759057 h 843397"/>
              <a:gd name="connsiteX8" fmla="*/ 0 w 2120862"/>
              <a:gd name="connsiteY8" fmla="*/ 84340 h 84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862" h="843397">
                <a:moveTo>
                  <a:pt x="0" y="84340"/>
                </a:moveTo>
                <a:cubicBezTo>
                  <a:pt x="0" y="37760"/>
                  <a:pt x="37760" y="0"/>
                  <a:pt x="84340" y="0"/>
                </a:cubicBezTo>
                <a:lnTo>
                  <a:pt x="2036522" y="0"/>
                </a:lnTo>
                <a:cubicBezTo>
                  <a:pt x="2083102" y="0"/>
                  <a:pt x="2120862" y="37760"/>
                  <a:pt x="2120862" y="84340"/>
                </a:cubicBezTo>
                <a:lnTo>
                  <a:pt x="2120862" y="759057"/>
                </a:lnTo>
                <a:cubicBezTo>
                  <a:pt x="2120862" y="805637"/>
                  <a:pt x="2083102" y="843397"/>
                  <a:pt x="2036522" y="843397"/>
                </a:cubicBezTo>
                <a:lnTo>
                  <a:pt x="84340" y="843397"/>
                </a:lnTo>
                <a:cubicBezTo>
                  <a:pt x="37760" y="843397"/>
                  <a:pt x="0" y="805637"/>
                  <a:pt x="0" y="759057"/>
                </a:cubicBezTo>
                <a:lnTo>
                  <a:pt x="0" y="843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992" tIns="47562" rIns="58992" bIns="47562" numCol="1" spcCol="1270" anchor="ctr" anchorCtr="0">
            <a:noAutofit/>
          </a:bodyPr>
          <a:lstStyle/>
          <a:p>
            <a:pPr algn="ctr" defTabSz="800100">
              <a:lnSpc>
                <a:spcPct val="90000"/>
              </a:lnSpc>
              <a:spcBef>
                <a:spcPct val="0"/>
              </a:spcBef>
              <a:spcAft>
                <a:spcPct val="35000"/>
              </a:spcAft>
            </a:pPr>
            <a:r>
              <a:rPr lang="en-US" dirty="0" smtClean="0">
                <a:solidFill>
                  <a:srgbClr val="363535"/>
                </a:solidFill>
              </a:rPr>
              <a:t>PowerShell Script</a:t>
            </a:r>
            <a:endParaRPr lang="en-US" dirty="0">
              <a:solidFill>
                <a:srgbClr val="363535"/>
              </a:solidFill>
            </a:endParaRPr>
          </a:p>
        </p:txBody>
      </p:sp>
      <p:sp>
        <p:nvSpPr>
          <p:cNvPr id="10" name="Freeform 9"/>
          <p:cNvSpPr/>
          <p:nvPr/>
        </p:nvSpPr>
        <p:spPr>
          <a:xfrm>
            <a:off x="6357175" y="2925518"/>
            <a:ext cx="2385970" cy="2330162"/>
          </a:xfrm>
          <a:custGeom>
            <a:avLst/>
            <a:gdLst>
              <a:gd name="connsiteX0" fmla="*/ 0 w 2385970"/>
              <a:gd name="connsiteY0" fmla="*/ 233016 h 2330162"/>
              <a:gd name="connsiteX1" fmla="*/ 233016 w 2385970"/>
              <a:gd name="connsiteY1" fmla="*/ 0 h 2330162"/>
              <a:gd name="connsiteX2" fmla="*/ 2152954 w 2385970"/>
              <a:gd name="connsiteY2" fmla="*/ 0 h 2330162"/>
              <a:gd name="connsiteX3" fmla="*/ 2385970 w 2385970"/>
              <a:gd name="connsiteY3" fmla="*/ 233016 h 2330162"/>
              <a:gd name="connsiteX4" fmla="*/ 2385970 w 2385970"/>
              <a:gd name="connsiteY4" fmla="*/ 2097146 h 2330162"/>
              <a:gd name="connsiteX5" fmla="*/ 2152954 w 2385970"/>
              <a:gd name="connsiteY5" fmla="*/ 2330162 h 2330162"/>
              <a:gd name="connsiteX6" fmla="*/ 233016 w 2385970"/>
              <a:gd name="connsiteY6" fmla="*/ 2330162 h 2330162"/>
              <a:gd name="connsiteX7" fmla="*/ 0 w 2385970"/>
              <a:gd name="connsiteY7" fmla="*/ 2097146 h 2330162"/>
              <a:gd name="connsiteX8" fmla="*/ 0 w 2385970"/>
              <a:gd name="connsiteY8" fmla="*/ 233016 h 23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970" h="2330162">
                <a:moveTo>
                  <a:pt x="0" y="233016"/>
                </a:moveTo>
                <a:cubicBezTo>
                  <a:pt x="0" y="104325"/>
                  <a:pt x="104325" y="0"/>
                  <a:pt x="233016" y="0"/>
                </a:cubicBezTo>
                <a:lnTo>
                  <a:pt x="2152954" y="0"/>
                </a:lnTo>
                <a:cubicBezTo>
                  <a:pt x="2281645" y="0"/>
                  <a:pt x="2385970" y="104325"/>
                  <a:pt x="2385970" y="233016"/>
                </a:cubicBezTo>
                <a:lnTo>
                  <a:pt x="2385970" y="2097146"/>
                </a:lnTo>
                <a:cubicBezTo>
                  <a:pt x="2385970" y="2225837"/>
                  <a:pt x="2281645" y="2330162"/>
                  <a:pt x="2152954" y="2330162"/>
                </a:cubicBezTo>
                <a:lnTo>
                  <a:pt x="233016" y="2330162"/>
                </a:lnTo>
                <a:cubicBezTo>
                  <a:pt x="104325" y="2330162"/>
                  <a:pt x="0" y="2225837"/>
                  <a:pt x="0" y="2097146"/>
                </a:cubicBezTo>
                <a:lnTo>
                  <a:pt x="0" y="23301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449" tIns="177449" rIns="177449" bIns="676769" numCol="1" spcCol="1270" anchor="t" anchorCtr="0">
            <a:noAutofit/>
          </a:bodyPr>
          <a:lstStyle/>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Create a background Task in Task Scheduler to run PowerShell Script at regular intervals</a:t>
            </a:r>
            <a:endParaRPr lang="en-US" sz="1400" dirty="0">
              <a:solidFill>
                <a:srgbClr val="363535">
                  <a:hueOff val="0"/>
                  <a:satOff val="0"/>
                  <a:lumOff val="0"/>
                  <a:alphaOff val="0"/>
                </a:srgbClr>
              </a:solidFill>
            </a:endParaRPr>
          </a:p>
        </p:txBody>
      </p:sp>
      <p:sp>
        <p:nvSpPr>
          <p:cNvPr id="11" name="Shape 10"/>
          <p:cNvSpPr/>
          <p:nvPr/>
        </p:nvSpPr>
        <p:spPr>
          <a:xfrm>
            <a:off x="7658616" y="3433787"/>
            <a:ext cx="2840390" cy="2840390"/>
          </a:xfrm>
          <a:prstGeom prst="leftCircularArrow">
            <a:avLst>
              <a:gd name="adj1" fmla="val 3885"/>
              <a:gd name="adj2" fmla="val 486565"/>
              <a:gd name="adj3" fmla="val 2262075"/>
              <a:gd name="adj4" fmla="val 9024489"/>
              <a:gd name="adj5" fmla="val 4533"/>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reeform 11"/>
          <p:cNvSpPr/>
          <p:nvPr/>
        </p:nvSpPr>
        <p:spPr>
          <a:xfrm>
            <a:off x="6887390" y="4652864"/>
            <a:ext cx="2120862" cy="843397"/>
          </a:xfrm>
          <a:custGeom>
            <a:avLst/>
            <a:gdLst>
              <a:gd name="connsiteX0" fmla="*/ 0 w 2120862"/>
              <a:gd name="connsiteY0" fmla="*/ 84340 h 843397"/>
              <a:gd name="connsiteX1" fmla="*/ 84340 w 2120862"/>
              <a:gd name="connsiteY1" fmla="*/ 0 h 843397"/>
              <a:gd name="connsiteX2" fmla="*/ 2036522 w 2120862"/>
              <a:gd name="connsiteY2" fmla="*/ 0 h 843397"/>
              <a:gd name="connsiteX3" fmla="*/ 2120862 w 2120862"/>
              <a:gd name="connsiteY3" fmla="*/ 84340 h 843397"/>
              <a:gd name="connsiteX4" fmla="*/ 2120862 w 2120862"/>
              <a:gd name="connsiteY4" fmla="*/ 759057 h 843397"/>
              <a:gd name="connsiteX5" fmla="*/ 2036522 w 2120862"/>
              <a:gd name="connsiteY5" fmla="*/ 843397 h 843397"/>
              <a:gd name="connsiteX6" fmla="*/ 84340 w 2120862"/>
              <a:gd name="connsiteY6" fmla="*/ 843397 h 843397"/>
              <a:gd name="connsiteX7" fmla="*/ 0 w 2120862"/>
              <a:gd name="connsiteY7" fmla="*/ 759057 h 843397"/>
              <a:gd name="connsiteX8" fmla="*/ 0 w 2120862"/>
              <a:gd name="connsiteY8" fmla="*/ 84340 h 84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862" h="843397">
                <a:moveTo>
                  <a:pt x="0" y="84340"/>
                </a:moveTo>
                <a:cubicBezTo>
                  <a:pt x="0" y="37760"/>
                  <a:pt x="37760" y="0"/>
                  <a:pt x="84340" y="0"/>
                </a:cubicBezTo>
                <a:lnTo>
                  <a:pt x="2036522" y="0"/>
                </a:lnTo>
                <a:cubicBezTo>
                  <a:pt x="2083102" y="0"/>
                  <a:pt x="2120862" y="37760"/>
                  <a:pt x="2120862" y="84340"/>
                </a:cubicBezTo>
                <a:lnTo>
                  <a:pt x="2120862" y="759057"/>
                </a:lnTo>
                <a:cubicBezTo>
                  <a:pt x="2120862" y="805637"/>
                  <a:pt x="2083102" y="843397"/>
                  <a:pt x="2036522" y="843397"/>
                </a:cubicBezTo>
                <a:lnTo>
                  <a:pt x="84340" y="843397"/>
                </a:lnTo>
                <a:cubicBezTo>
                  <a:pt x="37760" y="843397"/>
                  <a:pt x="0" y="805637"/>
                  <a:pt x="0" y="759057"/>
                </a:cubicBezTo>
                <a:lnTo>
                  <a:pt x="0" y="843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992" tIns="47562" rIns="58992" bIns="47562" numCol="1" spcCol="1270" anchor="ctr" anchorCtr="0">
            <a:noAutofit/>
          </a:bodyPr>
          <a:lstStyle/>
          <a:p>
            <a:pPr algn="ctr" defTabSz="800100">
              <a:lnSpc>
                <a:spcPct val="90000"/>
              </a:lnSpc>
              <a:spcBef>
                <a:spcPct val="0"/>
              </a:spcBef>
              <a:spcAft>
                <a:spcPct val="35000"/>
              </a:spcAft>
            </a:pPr>
            <a:r>
              <a:rPr lang="en-US" dirty="0" smtClean="0">
                <a:solidFill>
                  <a:srgbClr val="363535"/>
                </a:solidFill>
              </a:rPr>
              <a:t>Create Task in Task Scheduler</a:t>
            </a:r>
            <a:endParaRPr lang="en-US" dirty="0">
              <a:solidFill>
                <a:srgbClr val="363535"/>
              </a:solidFill>
            </a:endParaRPr>
          </a:p>
        </p:txBody>
      </p:sp>
      <p:sp>
        <p:nvSpPr>
          <p:cNvPr id="13" name="Freeform 12"/>
          <p:cNvSpPr/>
          <p:nvPr/>
        </p:nvSpPr>
        <p:spPr>
          <a:xfrm>
            <a:off x="9533776" y="2922931"/>
            <a:ext cx="2385970" cy="2330162"/>
          </a:xfrm>
          <a:custGeom>
            <a:avLst/>
            <a:gdLst>
              <a:gd name="connsiteX0" fmla="*/ 0 w 2385970"/>
              <a:gd name="connsiteY0" fmla="*/ 233016 h 2330162"/>
              <a:gd name="connsiteX1" fmla="*/ 233016 w 2385970"/>
              <a:gd name="connsiteY1" fmla="*/ 0 h 2330162"/>
              <a:gd name="connsiteX2" fmla="*/ 2152954 w 2385970"/>
              <a:gd name="connsiteY2" fmla="*/ 0 h 2330162"/>
              <a:gd name="connsiteX3" fmla="*/ 2385970 w 2385970"/>
              <a:gd name="connsiteY3" fmla="*/ 233016 h 2330162"/>
              <a:gd name="connsiteX4" fmla="*/ 2385970 w 2385970"/>
              <a:gd name="connsiteY4" fmla="*/ 2097146 h 2330162"/>
              <a:gd name="connsiteX5" fmla="*/ 2152954 w 2385970"/>
              <a:gd name="connsiteY5" fmla="*/ 2330162 h 2330162"/>
              <a:gd name="connsiteX6" fmla="*/ 233016 w 2385970"/>
              <a:gd name="connsiteY6" fmla="*/ 2330162 h 2330162"/>
              <a:gd name="connsiteX7" fmla="*/ 0 w 2385970"/>
              <a:gd name="connsiteY7" fmla="*/ 2097146 h 2330162"/>
              <a:gd name="connsiteX8" fmla="*/ 0 w 2385970"/>
              <a:gd name="connsiteY8" fmla="*/ 233016 h 23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970" h="2330162">
                <a:moveTo>
                  <a:pt x="0" y="233016"/>
                </a:moveTo>
                <a:cubicBezTo>
                  <a:pt x="0" y="104325"/>
                  <a:pt x="104325" y="0"/>
                  <a:pt x="233016" y="0"/>
                </a:cubicBezTo>
                <a:lnTo>
                  <a:pt x="2152954" y="0"/>
                </a:lnTo>
                <a:cubicBezTo>
                  <a:pt x="2281645" y="0"/>
                  <a:pt x="2385970" y="104325"/>
                  <a:pt x="2385970" y="233016"/>
                </a:cubicBezTo>
                <a:lnTo>
                  <a:pt x="2385970" y="2097146"/>
                </a:lnTo>
                <a:cubicBezTo>
                  <a:pt x="2385970" y="2225837"/>
                  <a:pt x="2281645" y="2330162"/>
                  <a:pt x="2152954" y="2330162"/>
                </a:cubicBezTo>
                <a:lnTo>
                  <a:pt x="233016" y="2330162"/>
                </a:lnTo>
                <a:cubicBezTo>
                  <a:pt x="104325" y="2330162"/>
                  <a:pt x="0" y="2225837"/>
                  <a:pt x="0" y="2097146"/>
                </a:cubicBezTo>
                <a:lnTo>
                  <a:pt x="0" y="23301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449" tIns="676770" rIns="177449" bIns="177448" numCol="1" spcCol="1270" anchor="t" anchorCtr="0">
            <a:noAutofit/>
          </a:bodyPr>
          <a:lstStyle/>
          <a:p>
            <a:pPr marL="114300" lvl="1" indent="-114300" defTabSz="622300">
              <a:lnSpc>
                <a:spcPct val="90000"/>
              </a:lnSpc>
              <a:spcBef>
                <a:spcPct val="0"/>
              </a:spcBef>
              <a:spcAft>
                <a:spcPct val="15000"/>
              </a:spcAft>
              <a:buFontTx/>
              <a:buChar char="••"/>
            </a:pPr>
            <a:endParaRPr lang="en-US" sz="1400" dirty="0">
              <a:solidFill>
                <a:srgbClr val="363535">
                  <a:hueOff val="0"/>
                  <a:satOff val="0"/>
                  <a:lumOff val="0"/>
                  <a:alphaOff val="0"/>
                </a:srgbClr>
              </a:solidFill>
            </a:endParaRPr>
          </a:p>
          <a:p>
            <a:pPr marL="114300" lvl="1" indent="-114300" defTabSz="622300">
              <a:lnSpc>
                <a:spcPct val="90000"/>
              </a:lnSpc>
              <a:spcBef>
                <a:spcPct val="0"/>
              </a:spcBef>
              <a:spcAft>
                <a:spcPct val="15000"/>
              </a:spcAft>
              <a:buFontTx/>
              <a:buChar char="••"/>
            </a:pPr>
            <a:r>
              <a:rPr lang="en-US" sz="1400" dirty="0" smtClean="0">
                <a:solidFill>
                  <a:srgbClr val="363535">
                    <a:hueOff val="0"/>
                    <a:satOff val="0"/>
                    <a:lumOff val="0"/>
                    <a:alphaOff val="0"/>
                  </a:srgbClr>
                </a:solidFill>
              </a:rPr>
              <a:t>Run the task scheduler task to synchronize the subnets between Active Directory and IPAM.</a:t>
            </a:r>
            <a:endParaRPr lang="en-US" sz="1400" dirty="0">
              <a:solidFill>
                <a:srgbClr val="363535">
                  <a:hueOff val="0"/>
                  <a:satOff val="0"/>
                  <a:lumOff val="0"/>
                  <a:alphaOff val="0"/>
                </a:srgbClr>
              </a:solidFill>
            </a:endParaRPr>
          </a:p>
        </p:txBody>
      </p:sp>
      <p:sp>
        <p:nvSpPr>
          <p:cNvPr id="14" name="Freeform 13"/>
          <p:cNvSpPr/>
          <p:nvPr/>
        </p:nvSpPr>
        <p:spPr>
          <a:xfrm>
            <a:off x="10063992" y="2682351"/>
            <a:ext cx="2120862" cy="843397"/>
          </a:xfrm>
          <a:custGeom>
            <a:avLst/>
            <a:gdLst>
              <a:gd name="connsiteX0" fmla="*/ 0 w 2120862"/>
              <a:gd name="connsiteY0" fmla="*/ 84340 h 843397"/>
              <a:gd name="connsiteX1" fmla="*/ 84340 w 2120862"/>
              <a:gd name="connsiteY1" fmla="*/ 0 h 843397"/>
              <a:gd name="connsiteX2" fmla="*/ 2036522 w 2120862"/>
              <a:gd name="connsiteY2" fmla="*/ 0 h 843397"/>
              <a:gd name="connsiteX3" fmla="*/ 2120862 w 2120862"/>
              <a:gd name="connsiteY3" fmla="*/ 84340 h 843397"/>
              <a:gd name="connsiteX4" fmla="*/ 2120862 w 2120862"/>
              <a:gd name="connsiteY4" fmla="*/ 759057 h 843397"/>
              <a:gd name="connsiteX5" fmla="*/ 2036522 w 2120862"/>
              <a:gd name="connsiteY5" fmla="*/ 843397 h 843397"/>
              <a:gd name="connsiteX6" fmla="*/ 84340 w 2120862"/>
              <a:gd name="connsiteY6" fmla="*/ 843397 h 843397"/>
              <a:gd name="connsiteX7" fmla="*/ 0 w 2120862"/>
              <a:gd name="connsiteY7" fmla="*/ 759057 h 843397"/>
              <a:gd name="connsiteX8" fmla="*/ 0 w 2120862"/>
              <a:gd name="connsiteY8" fmla="*/ 84340 h 84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862" h="843397">
                <a:moveTo>
                  <a:pt x="0" y="84340"/>
                </a:moveTo>
                <a:cubicBezTo>
                  <a:pt x="0" y="37760"/>
                  <a:pt x="37760" y="0"/>
                  <a:pt x="84340" y="0"/>
                </a:cubicBezTo>
                <a:lnTo>
                  <a:pt x="2036522" y="0"/>
                </a:lnTo>
                <a:cubicBezTo>
                  <a:pt x="2083102" y="0"/>
                  <a:pt x="2120862" y="37760"/>
                  <a:pt x="2120862" y="84340"/>
                </a:cubicBezTo>
                <a:lnTo>
                  <a:pt x="2120862" y="759057"/>
                </a:lnTo>
                <a:cubicBezTo>
                  <a:pt x="2120862" y="805637"/>
                  <a:pt x="2083102" y="843397"/>
                  <a:pt x="2036522" y="843397"/>
                </a:cubicBezTo>
                <a:lnTo>
                  <a:pt x="84340" y="843397"/>
                </a:lnTo>
                <a:cubicBezTo>
                  <a:pt x="37760" y="843397"/>
                  <a:pt x="0" y="805637"/>
                  <a:pt x="0" y="759057"/>
                </a:cubicBezTo>
                <a:lnTo>
                  <a:pt x="0" y="843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992" tIns="47562" rIns="58992" bIns="47562" numCol="1" spcCol="1270" anchor="ctr" anchorCtr="0">
            <a:noAutofit/>
          </a:bodyPr>
          <a:lstStyle/>
          <a:p>
            <a:pPr algn="ctr" defTabSz="800100">
              <a:lnSpc>
                <a:spcPct val="90000"/>
              </a:lnSpc>
              <a:spcBef>
                <a:spcPct val="0"/>
              </a:spcBef>
              <a:spcAft>
                <a:spcPct val="35000"/>
              </a:spcAft>
            </a:pPr>
            <a:r>
              <a:rPr lang="en-US" dirty="0" smtClean="0">
                <a:solidFill>
                  <a:srgbClr val="363535"/>
                </a:solidFill>
              </a:rPr>
              <a:t>Synchronization</a:t>
            </a:r>
            <a:endParaRPr lang="en-US" dirty="0">
              <a:solidFill>
                <a:srgbClr val="363535"/>
              </a:solidFill>
            </a:endParaRPr>
          </a:p>
        </p:txBody>
      </p:sp>
      <p:sp>
        <p:nvSpPr>
          <p:cNvPr id="15" name="Title 1"/>
          <p:cNvSpPr txBox="1">
            <a:spLocks/>
          </p:cNvSpPr>
          <p:nvPr/>
        </p:nvSpPr>
        <p:spPr>
          <a:xfrm>
            <a:off x="286199" y="24154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a:gradFill flip="none" rotWithShape="1">
                  <a:gsLst>
                    <a:gs pos="0">
                      <a:srgbClr val="FFFFFF"/>
                    </a:gs>
                    <a:gs pos="86000">
                      <a:srgbClr val="FFFFFF"/>
                    </a:gs>
                  </a:gsLst>
                  <a:lin ang="5400000" scaled="0"/>
                  <a:tileRect/>
                </a:gradFill>
              </a:rPr>
              <a:t>External Data Integration from AD DS</a:t>
            </a:r>
          </a:p>
        </p:txBody>
      </p:sp>
    </p:spTree>
    <p:extLst>
      <p:ext uri="{BB962C8B-B14F-4D97-AF65-F5344CB8AC3E}">
        <p14:creationId xmlns:p14="http://schemas.microsoft.com/office/powerpoint/2010/main" val="2163175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WS 2012 IPAM</a:t>
            </a:r>
            <a:br>
              <a:rPr lang="en-US" dirty="0" smtClean="0"/>
            </a:br>
            <a:r>
              <a:rPr lang="en-US" dirty="0" smtClean="0"/>
              <a:t>ADDS Integration</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450192174"/>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 2012 IPAM – SCVMM Integration</a:t>
            </a:r>
            <a:endParaRPr lang="en-US" dirty="0"/>
          </a:p>
        </p:txBody>
      </p:sp>
      <p:sp>
        <p:nvSpPr>
          <p:cNvPr id="6" name="TextBox 5"/>
          <p:cNvSpPr txBox="1"/>
          <p:nvPr/>
        </p:nvSpPr>
        <p:spPr>
          <a:xfrm>
            <a:off x="4868629" y="3965657"/>
            <a:ext cx="2969068" cy="369332"/>
          </a:xfrm>
          <a:prstGeom prst="rect">
            <a:avLst/>
          </a:prstGeom>
          <a:noFill/>
        </p:spPr>
        <p:txBody>
          <a:bodyPr wrap="square" rtlCol="0">
            <a:spAutoFit/>
          </a:bodyPr>
          <a:lstStyle/>
          <a:p>
            <a:pPr algn="ctr"/>
            <a:r>
              <a:rPr lang="en-US" b="1" dirty="0" smtClean="0">
                <a:solidFill>
                  <a:srgbClr val="FFFFFF"/>
                </a:solidFill>
              </a:rPr>
              <a:t>WS 2012 IPAM</a:t>
            </a:r>
            <a:endParaRPr lang="en-US" b="1" dirty="0">
              <a:solidFill>
                <a:srgbClr val="FFFFFF"/>
              </a:solidFill>
            </a:endParaRPr>
          </a:p>
        </p:txBody>
      </p:sp>
      <p:sp>
        <p:nvSpPr>
          <p:cNvPr id="7" name="TextBox 6"/>
          <p:cNvSpPr txBox="1"/>
          <p:nvPr/>
        </p:nvSpPr>
        <p:spPr>
          <a:xfrm>
            <a:off x="72662" y="4354384"/>
            <a:ext cx="2232561" cy="369332"/>
          </a:xfrm>
          <a:prstGeom prst="rect">
            <a:avLst/>
          </a:prstGeom>
          <a:noFill/>
        </p:spPr>
        <p:txBody>
          <a:bodyPr wrap="square" rtlCol="0">
            <a:spAutoFit/>
          </a:bodyPr>
          <a:lstStyle/>
          <a:p>
            <a:pPr algn="ctr"/>
            <a:r>
              <a:rPr lang="en-US" b="1" dirty="0" smtClean="0">
                <a:solidFill>
                  <a:srgbClr val="FFFFFF"/>
                </a:solidFill>
              </a:rPr>
              <a:t>SC 2012 SP1 VMM </a:t>
            </a:r>
            <a:endParaRPr lang="en-US" b="1" dirty="0">
              <a:solidFill>
                <a:srgbClr val="FFFFFF"/>
              </a:solidFill>
            </a:endParaRPr>
          </a:p>
        </p:txBody>
      </p:sp>
      <p:sp>
        <p:nvSpPr>
          <p:cNvPr id="9" name="TextBox 8"/>
          <p:cNvSpPr txBox="1"/>
          <p:nvPr/>
        </p:nvSpPr>
        <p:spPr>
          <a:xfrm>
            <a:off x="2032098" y="2308824"/>
            <a:ext cx="3561194" cy="1169551"/>
          </a:xfrm>
          <a:prstGeom prst="rect">
            <a:avLst/>
          </a:prstGeom>
          <a:noFill/>
          <a:ln>
            <a:solidFill>
              <a:schemeClr val="tx1"/>
            </a:solidFill>
          </a:ln>
        </p:spPr>
        <p:txBody>
          <a:bodyPr wrap="square" rtlCol="0">
            <a:spAutoFit/>
          </a:bodyPr>
          <a:lstStyle/>
          <a:p>
            <a:pPr marL="285750" indent="-285750">
              <a:buFont typeface="Arial" pitchFamily="34" charset="0"/>
              <a:buChar char="•"/>
            </a:pPr>
            <a:r>
              <a:rPr lang="en-US" sz="1400" dirty="0" smtClean="0">
                <a:solidFill>
                  <a:srgbClr val="FFFFFF"/>
                </a:solidFill>
              </a:rPr>
              <a:t>Configured IP address pools</a:t>
            </a:r>
          </a:p>
          <a:p>
            <a:pPr marL="285750" indent="-285750">
              <a:buFont typeface="Arial" pitchFamily="34" charset="0"/>
              <a:buChar char="•"/>
            </a:pPr>
            <a:r>
              <a:rPr lang="en-US" sz="1400" dirty="0" smtClean="0">
                <a:solidFill>
                  <a:srgbClr val="FFFFFF"/>
                </a:solidFill>
              </a:rPr>
              <a:t>Utilization of static ranges</a:t>
            </a:r>
          </a:p>
          <a:p>
            <a:pPr marL="285750" indent="-285750">
              <a:buFont typeface="Arial" pitchFamily="34" charset="0"/>
              <a:buChar char="•"/>
            </a:pPr>
            <a:r>
              <a:rPr lang="en-US" sz="1400" dirty="0" smtClean="0">
                <a:solidFill>
                  <a:srgbClr val="FFFFFF"/>
                </a:solidFill>
              </a:rPr>
              <a:t>VM address properties</a:t>
            </a:r>
          </a:p>
          <a:p>
            <a:pPr marL="285750" indent="-285750">
              <a:buFont typeface="Arial" pitchFamily="34" charset="0"/>
              <a:buChar char="•"/>
            </a:pPr>
            <a:r>
              <a:rPr lang="en-US" sz="1400" dirty="0" smtClean="0">
                <a:solidFill>
                  <a:srgbClr val="FFFFFF"/>
                </a:solidFill>
              </a:rPr>
              <a:t>SCVMM instance details</a:t>
            </a:r>
          </a:p>
          <a:p>
            <a:pPr marL="285750" indent="-285750">
              <a:buFont typeface="Arial" pitchFamily="34" charset="0"/>
              <a:buChar char="•"/>
            </a:pPr>
            <a:r>
              <a:rPr lang="en-US" sz="1400" dirty="0" smtClean="0">
                <a:solidFill>
                  <a:srgbClr val="FFFFFF"/>
                </a:solidFill>
              </a:rPr>
              <a:t>Logical and Virtual network properties</a:t>
            </a:r>
          </a:p>
        </p:txBody>
      </p:sp>
      <p:pic>
        <p:nvPicPr>
          <p:cNvPr id="54" name="Picture 6"/>
          <p:cNvPicPr>
            <a:picLocks noChangeAspect="1" noChangeArrowheads="1"/>
          </p:cNvPicPr>
          <p:nvPr/>
        </p:nvPicPr>
        <p:blipFill>
          <a:blip r:embed="rId3"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a:off x="1324687" y="3351387"/>
            <a:ext cx="488786" cy="55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57"/>
          <p:cNvSpPr txBox="1"/>
          <p:nvPr/>
        </p:nvSpPr>
        <p:spPr>
          <a:xfrm>
            <a:off x="1331954" y="3865450"/>
            <a:ext cx="1587610" cy="553998"/>
          </a:xfrm>
          <a:prstGeom prst="rect">
            <a:avLst/>
          </a:prstGeom>
          <a:noFill/>
        </p:spPr>
        <p:txBody>
          <a:bodyPr wrap="square" lIns="91440" tIns="91440" rIns="91440" bIns="91440" rtlCol="0">
            <a:spAutoFit/>
          </a:bodyPr>
          <a:lstStyle/>
          <a:p>
            <a:pPr>
              <a:lnSpc>
                <a:spcPct val="90000"/>
              </a:lnSpc>
              <a:spcBef>
                <a:spcPct val="20000"/>
              </a:spcBef>
              <a:buSzPct val="90000"/>
            </a:pPr>
            <a:r>
              <a:rPr lang="en-US" sz="1200" dirty="0" smtClean="0">
                <a:solidFill>
                  <a:srgbClr val="FFFFFF">
                    <a:alpha val="99000"/>
                  </a:srgbClr>
                </a:solidFill>
              </a:rPr>
              <a:t>PS based</a:t>
            </a:r>
          </a:p>
          <a:p>
            <a:pPr>
              <a:lnSpc>
                <a:spcPct val="90000"/>
              </a:lnSpc>
              <a:spcBef>
                <a:spcPct val="20000"/>
              </a:spcBef>
              <a:buSzPct val="90000"/>
            </a:pPr>
            <a:r>
              <a:rPr lang="en-US" sz="1200" dirty="0" smtClean="0">
                <a:solidFill>
                  <a:srgbClr val="FFFFFF">
                    <a:alpha val="99000"/>
                  </a:srgbClr>
                </a:solidFill>
              </a:rPr>
              <a:t>integration module</a:t>
            </a:r>
          </a:p>
        </p:txBody>
      </p:sp>
      <p:cxnSp>
        <p:nvCxnSpPr>
          <p:cNvPr id="61" name="Straight Arrow Connector 60"/>
          <p:cNvCxnSpPr/>
          <p:nvPr/>
        </p:nvCxnSpPr>
        <p:spPr>
          <a:xfrm>
            <a:off x="1971313" y="3591471"/>
            <a:ext cx="3835730" cy="0"/>
          </a:xfrm>
          <a:prstGeom prst="straightConnector1">
            <a:avLst/>
          </a:prstGeom>
          <a:ln>
            <a:solidFill>
              <a:srgbClr val="00B0F0"/>
            </a:solidFill>
            <a:tailEnd type="arrow"/>
          </a:ln>
        </p:spPr>
        <p:style>
          <a:lnRef idx="3">
            <a:schemeClr val="accent3"/>
          </a:lnRef>
          <a:fillRef idx="0">
            <a:schemeClr val="accent3"/>
          </a:fillRef>
          <a:effectRef idx="2">
            <a:schemeClr val="accent3"/>
          </a:effectRef>
          <a:fontRef idx="minor">
            <a:schemeClr val="tx1"/>
          </a:fontRef>
        </p:style>
      </p:cxnSp>
      <p:pic>
        <p:nvPicPr>
          <p:cNvPr id="62" name="Picture 8"/>
          <p:cNvPicPr>
            <a:picLocks noChangeAspect="1" noChangeArrowheads="1"/>
          </p:cNvPicPr>
          <p:nvPr/>
        </p:nvPicPr>
        <p:blipFill>
          <a:blip r:embed="rId4"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a:off x="1010940" y="3520586"/>
            <a:ext cx="192467" cy="2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24" descr="application server"/>
          <p:cNvPicPr>
            <a:picLocks noChangeAspect="1" noChangeArrowheads="1"/>
          </p:cNvPicPr>
          <p:nvPr/>
        </p:nvPicPr>
        <p:blipFill>
          <a:blip r:embed="rId5" cstate="print"/>
          <a:srcRect/>
          <a:stretch>
            <a:fillRect/>
          </a:stretch>
        </p:blipFill>
        <p:spPr bwMode="auto">
          <a:xfrm flipH="1">
            <a:off x="5886763" y="2844265"/>
            <a:ext cx="713040" cy="1032794"/>
          </a:xfrm>
          <a:prstGeom prst="rect">
            <a:avLst/>
          </a:prstGeom>
          <a:noFill/>
        </p:spPr>
      </p:pic>
      <p:sp>
        <p:nvSpPr>
          <p:cNvPr id="66" name="Can 65"/>
          <p:cNvSpPr/>
          <p:nvPr/>
        </p:nvSpPr>
        <p:spPr bwMode="auto">
          <a:xfrm>
            <a:off x="6353163" y="3389961"/>
            <a:ext cx="357811" cy="381000"/>
          </a:xfrm>
          <a:prstGeom prst="can">
            <a:avLst/>
          </a:prstGeom>
          <a:solidFill>
            <a:schemeClr val="accent2">
              <a:lumMod val="20000"/>
              <a:lumOff val="80000"/>
              <a:alpha val="92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endParaRPr>
          </a:p>
        </p:txBody>
      </p:sp>
      <p:pic>
        <p:nvPicPr>
          <p:cNvPr id="51" name="Picture 50"/>
          <p:cNvPicPr>
            <a:picLocks/>
          </p:cNvPicPr>
          <p:nvPr/>
        </p:nvPicPr>
        <p:blipFill>
          <a:blip r:embed="rId6"/>
          <a:srcRect/>
          <a:stretch>
            <a:fillRect/>
          </a:stretch>
        </p:blipFill>
        <p:spPr bwMode="auto">
          <a:xfrm>
            <a:off x="342995" y="2606331"/>
            <a:ext cx="970785" cy="1329448"/>
          </a:xfrm>
          <a:prstGeom prst="rect">
            <a:avLst/>
          </a:prstGeom>
          <a:noFill/>
          <a:ln w="9525">
            <a:noFill/>
            <a:miter lim="800000"/>
            <a:headEnd/>
            <a:tailEnd/>
          </a:ln>
        </p:spPr>
      </p:pic>
      <p:graphicFrame>
        <p:nvGraphicFramePr>
          <p:cNvPr id="59" name="Diagram 58"/>
          <p:cNvGraphicFramePr/>
          <p:nvPr>
            <p:extLst>
              <p:ext uri="{D42A27DB-BD31-4B8C-83A1-F6EECF244321}">
                <p14:modId xmlns:p14="http://schemas.microsoft.com/office/powerpoint/2010/main" val="1447780004"/>
              </p:ext>
            </p:extLst>
          </p:nvPr>
        </p:nvGraphicFramePr>
        <p:xfrm>
          <a:off x="6899564" y="1163619"/>
          <a:ext cx="5289261" cy="4560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0" name="TextBox 59"/>
          <p:cNvSpPr txBox="1"/>
          <p:nvPr/>
        </p:nvSpPr>
        <p:spPr>
          <a:xfrm rot="16200000">
            <a:off x="6313457" y="2888797"/>
            <a:ext cx="1581254" cy="572464"/>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dirty="0" smtClean="0">
                <a:solidFill>
                  <a:srgbClr val="FFFFFF">
                    <a:alpha val="99000"/>
                  </a:srgbClr>
                </a:solidFill>
              </a:rPr>
              <a:t>IPAM views &amp; operations</a:t>
            </a:r>
          </a:p>
        </p:txBody>
      </p:sp>
    </p:spTree>
    <p:extLst>
      <p:ext uri="{BB962C8B-B14F-4D97-AF65-F5344CB8AC3E}">
        <p14:creationId xmlns:p14="http://schemas.microsoft.com/office/powerpoint/2010/main" val="4115781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2.11726E-6 -3.89454E-6 L 0.40977 -3.89454E-6 " pathEditMode="relative" rAng="0" ptsTypes="AA">
                                      <p:cBhvr>
                                        <p:cTn id="16" dur="2000" fill="hold"/>
                                        <p:tgtEl>
                                          <p:spTgt spid="62"/>
                                        </p:tgtEl>
                                        <p:attrNameLst>
                                          <p:attrName>ppt_x</p:attrName>
                                          <p:attrName>ppt_y</p:attrName>
                                        </p:attrNameLst>
                                      </p:cBhvr>
                                      <p:rCtr x="20482" y="0"/>
                                    </p:animMotion>
                                  </p:childTnLst>
                                </p:cTn>
                              </p:par>
                              <p:par>
                                <p:cTn id="17" presetID="2" presetClass="entr" presetSubtype="4"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ppt_x"/>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ppt_x"/>
                                          </p:val>
                                        </p:tav>
                                        <p:tav tm="100000">
                                          <p:val>
                                            <p:strVal val="#ppt_x"/>
                                          </p:val>
                                        </p:tav>
                                      </p:tavLst>
                                    </p:anim>
                                    <p:anim calcmode="lin" valueType="num">
                                      <p:cBhvr additive="base">
                                        <p:cTn id="24" dur="500" fill="hold"/>
                                        <p:tgtEl>
                                          <p:spTgt spid="6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8" grpId="0"/>
      <p:bldP spid="66" grpId="0" animBg="1"/>
      <p:bldGraphic spid="59" grpId="0">
        <p:bldAsOne/>
      </p:bldGraphic>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Hexagon 65"/>
          <p:cNvSpPr/>
          <p:nvPr/>
        </p:nvSpPr>
        <p:spPr>
          <a:xfrm>
            <a:off x="2902434" y="3608361"/>
            <a:ext cx="838084" cy="720521"/>
          </a:xfrm>
          <a:prstGeom prst="hexagon">
            <a:avLst>
              <a:gd name="adj" fmla="val 28900"/>
              <a:gd name="vf" fmla="val 115470"/>
            </a:avLst>
          </a:prstGeom>
          <a:blipFill rotWithShape="0">
            <a:blip r:embed="rId3"/>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5" name="Hexagon 64"/>
          <p:cNvSpPr/>
          <p:nvPr/>
        </p:nvSpPr>
        <p:spPr>
          <a:xfrm>
            <a:off x="3870792" y="4960932"/>
            <a:ext cx="838084" cy="720521"/>
          </a:xfrm>
          <a:prstGeom prst="hexagon">
            <a:avLst>
              <a:gd name="adj" fmla="val 28900"/>
              <a:gd name="vf" fmla="val 115470"/>
            </a:avLst>
          </a:prstGeom>
          <a:blipFill rotWithShape="0">
            <a:blip r:embed="rId3"/>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4" name="Hexagon 63"/>
          <p:cNvSpPr/>
          <p:nvPr/>
        </p:nvSpPr>
        <p:spPr>
          <a:xfrm>
            <a:off x="5549070" y="4755295"/>
            <a:ext cx="838084" cy="720521"/>
          </a:xfrm>
          <a:prstGeom prst="hexagon">
            <a:avLst>
              <a:gd name="adj" fmla="val 28900"/>
              <a:gd name="vf" fmla="val 115470"/>
            </a:avLst>
          </a:prstGeom>
          <a:blipFill rotWithShape="0">
            <a:blip r:embed="rId3"/>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3" name="Hexagon 62"/>
          <p:cNvSpPr/>
          <p:nvPr/>
        </p:nvSpPr>
        <p:spPr>
          <a:xfrm>
            <a:off x="6181611" y="3239356"/>
            <a:ext cx="838084" cy="720521"/>
          </a:xfrm>
          <a:prstGeom prst="hexagon">
            <a:avLst>
              <a:gd name="adj" fmla="val 28900"/>
              <a:gd name="vf" fmla="val 115470"/>
            </a:avLst>
          </a:prstGeom>
          <a:blipFill rotWithShape="0">
            <a:blip r:embed="rId3"/>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2" name="Hexagon 61"/>
          <p:cNvSpPr/>
          <p:nvPr/>
        </p:nvSpPr>
        <p:spPr>
          <a:xfrm>
            <a:off x="5178213" y="1872195"/>
            <a:ext cx="838084" cy="720521"/>
          </a:xfrm>
          <a:prstGeom prst="hexagon">
            <a:avLst>
              <a:gd name="adj" fmla="val 28900"/>
              <a:gd name="vf" fmla="val 115470"/>
            </a:avLst>
          </a:prstGeom>
          <a:blipFill rotWithShape="0">
            <a:blip r:embed="rId3"/>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9" name="Hexagon 28"/>
          <p:cNvSpPr/>
          <p:nvPr/>
        </p:nvSpPr>
        <p:spPr>
          <a:xfrm>
            <a:off x="3549931" y="2017727"/>
            <a:ext cx="838084" cy="720521"/>
          </a:xfrm>
          <a:prstGeom prst="hexagon">
            <a:avLst>
              <a:gd name="adj" fmla="val 28900"/>
              <a:gd name="vf" fmla="val 115470"/>
            </a:avLst>
          </a:prstGeom>
          <a:blipFill rotWithShape="0">
            <a:blip r:embed="rId3"/>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Title 2"/>
          <p:cNvSpPr>
            <a:spLocks noGrp="1"/>
          </p:cNvSpPr>
          <p:nvPr>
            <p:ph type="title"/>
          </p:nvPr>
        </p:nvSpPr>
        <p:spPr>
          <a:xfrm>
            <a:off x="443100" y="76200"/>
            <a:ext cx="11031626" cy="609398"/>
          </a:xfrm>
        </p:spPr>
        <p:txBody>
          <a:bodyPr/>
          <a:lstStyle/>
          <a:p>
            <a:r>
              <a:rPr lang="en-US" dirty="0" smtClean="0"/>
              <a:t>Windows Server 2012 IPAM – Summary  </a:t>
            </a:r>
            <a:endParaRPr lang="en-US" dirty="0"/>
          </a:p>
        </p:txBody>
      </p:sp>
      <p:sp>
        <p:nvSpPr>
          <p:cNvPr id="6" name="Freeform 5"/>
          <p:cNvSpPr/>
          <p:nvPr/>
        </p:nvSpPr>
        <p:spPr>
          <a:xfrm>
            <a:off x="3816428" y="2805584"/>
            <a:ext cx="2221283" cy="1917246"/>
          </a:xfrm>
          <a:custGeom>
            <a:avLst/>
            <a:gdLst>
              <a:gd name="connsiteX0" fmla="*/ 0 w 2216365"/>
              <a:gd name="connsiteY0" fmla="*/ 958623 h 1917246"/>
              <a:gd name="connsiteX1" fmla="*/ 547757 w 2216365"/>
              <a:gd name="connsiteY1" fmla="*/ 0 h 1917246"/>
              <a:gd name="connsiteX2" fmla="*/ 1668608 w 2216365"/>
              <a:gd name="connsiteY2" fmla="*/ 0 h 1917246"/>
              <a:gd name="connsiteX3" fmla="*/ 2216365 w 2216365"/>
              <a:gd name="connsiteY3" fmla="*/ 958623 h 1917246"/>
              <a:gd name="connsiteX4" fmla="*/ 1668608 w 2216365"/>
              <a:gd name="connsiteY4" fmla="*/ 1917246 h 1917246"/>
              <a:gd name="connsiteX5" fmla="*/ 547757 w 2216365"/>
              <a:gd name="connsiteY5" fmla="*/ 1917246 h 1917246"/>
              <a:gd name="connsiteX6" fmla="*/ 0 w 2216365"/>
              <a:gd name="connsiteY6" fmla="*/ 958623 h 191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6365" h="1917246">
                <a:moveTo>
                  <a:pt x="0" y="958623"/>
                </a:moveTo>
                <a:lnTo>
                  <a:pt x="547757" y="0"/>
                </a:lnTo>
                <a:lnTo>
                  <a:pt x="1668608" y="0"/>
                </a:lnTo>
                <a:lnTo>
                  <a:pt x="2216365" y="958623"/>
                </a:lnTo>
                <a:lnTo>
                  <a:pt x="1668608" y="1917246"/>
                </a:lnTo>
                <a:lnTo>
                  <a:pt x="547757" y="1917246"/>
                </a:lnTo>
                <a:lnTo>
                  <a:pt x="0" y="958623"/>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86333" tIns="336765" rIns="386333" bIns="336765" numCol="1" spcCol="1270" anchor="ctr" anchorCtr="0">
            <a:noAutofit/>
          </a:bodyPr>
          <a:lstStyle/>
          <a:p>
            <a:pPr algn="ctr" defTabSz="666750">
              <a:lnSpc>
                <a:spcPct val="90000"/>
              </a:lnSpc>
              <a:spcBef>
                <a:spcPct val="0"/>
              </a:spcBef>
              <a:spcAft>
                <a:spcPct val="35000"/>
              </a:spcAft>
            </a:pPr>
            <a:endParaRPr lang="en-US" sz="1500" dirty="0">
              <a:solidFill>
                <a:srgbClr val="FFFFFF"/>
              </a:solidFill>
            </a:endParaRPr>
          </a:p>
        </p:txBody>
      </p:sp>
      <p:sp>
        <p:nvSpPr>
          <p:cNvPr id="9" name="Freeform 8"/>
          <p:cNvSpPr/>
          <p:nvPr/>
        </p:nvSpPr>
        <p:spPr>
          <a:xfrm>
            <a:off x="4021040" y="1061848"/>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20036" tIns="279438" rIns="320036" bIns="279438" numCol="1" spcCol="1270" anchor="ctr" anchorCtr="0">
            <a:noAutofit/>
          </a:bodyPr>
          <a:lstStyle/>
          <a:p>
            <a:pPr algn="ctr" defTabSz="666722">
              <a:lnSpc>
                <a:spcPct val="90000"/>
              </a:lnSpc>
              <a:spcBef>
                <a:spcPct val="0"/>
              </a:spcBef>
              <a:spcAft>
                <a:spcPct val="35000"/>
              </a:spcAft>
            </a:pPr>
            <a:r>
              <a:rPr lang="en-US" sz="1400" dirty="0">
                <a:solidFill>
                  <a:srgbClr val="FFFFFF"/>
                </a:solidFill>
              </a:rPr>
              <a:t>IP </a:t>
            </a:r>
            <a:r>
              <a:rPr lang="en-US" sz="1400" dirty="0" smtClean="0">
                <a:solidFill>
                  <a:srgbClr val="FFFFFF"/>
                </a:solidFill>
              </a:rPr>
              <a:t>Address Space Management                                                                                                                           </a:t>
            </a:r>
            <a:endParaRPr lang="en-US" sz="1400" dirty="0">
              <a:solidFill>
                <a:srgbClr val="FFFFFF"/>
              </a:solidFill>
            </a:endParaRPr>
          </a:p>
        </p:txBody>
      </p:sp>
      <p:sp>
        <p:nvSpPr>
          <p:cNvPr id="32" name="Freeform 31"/>
          <p:cNvSpPr/>
          <p:nvPr/>
        </p:nvSpPr>
        <p:spPr>
          <a:xfrm>
            <a:off x="5690490" y="2028308"/>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20036" tIns="279438" rIns="320036" bIns="279438" numCol="1" spcCol="1270" anchor="ctr" anchorCtr="0">
            <a:noAutofit/>
          </a:bodyPr>
          <a:lstStyle/>
          <a:p>
            <a:pPr algn="ctr" defTabSz="666722">
              <a:lnSpc>
                <a:spcPct val="90000"/>
              </a:lnSpc>
              <a:spcBef>
                <a:spcPct val="0"/>
              </a:spcBef>
              <a:spcAft>
                <a:spcPct val="35000"/>
              </a:spcAft>
            </a:pPr>
            <a:r>
              <a:rPr lang="en-US" sz="1400" dirty="0" smtClean="0">
                <a:solidFill>
                  <a:srgbClr val="FFFFFF"/>
                </a:solidFill>
              </a:rPr>
              <a:t>Server Discovery</a:t>
            </a:r>
            <a:endParaRPr lang="en-US" sz="1400" dirty="0">
              <a:solidFill>
                <a:srgbClr val="FFFFFF"/>
              </a:solidFill>
            </a:endParaRPr>
          </a:p>
        </p:txBody>
      </p:sp>
      <p:sp>
        <p:nvSpPr>
          <p:cNvPr id="34" name="Freeform 33"/>
          <p:cNvSpPr/>
          <p:nvPr/>
        </p:nvSpPr>
        <p:spPr>
          <a:xfrm>
            <a:off x="5690490" y="3928257"/>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20036" tIns="279438" rIns="320036" bIns="279438" numCol="1" spcCol="1270" anchor="ctr" anchorCtr="0">
            <a:noAutofit/>
          </a:bodyPr>
          <a:lstStyle/>
          <a:p>
            <a:pPr algn="ctr" defTabSz="666722">
              <a:lnSpc>
                <a:spcPct val="90000"/>
              </a:lnSpc>
              <a:spcBef>
                <a:spcPct val="0"/>
              </a:spcBef>
              <a:spcAft>
                <a:spcPct val="35000"/>
              </a:spcAft>
            </a:pPr>
            <a:r>
              <a:rPr lang="en-US" sz="1400" dirty="0" smtClean="0">
                <a:solidFill>
                  <a:srgbClr val="FFFFFF"/>
                </a:solidFill>
              </a:rPr>
              <a:t>Multi-Server </a:t>
            </a:r>
            <a:r>
              <a:rPr lang="en-US" sz="1400" dirty="0">
                <a:solidFill>
                  <a:srgbClr val="FFFFFF"/>
                </a:solidFill>
              </a:rPr>
              <a:t>M</a:t>
            </a:r>
            <a:r>
              <a:rPr lang="en-US" sz="1400" dirty="0" smtClean="0">
                <a:solidFill>
                  <a:srgbClr val="FFFFFF"/>
                </a:solidFill>
              </a:rPr>
              <a:t>anagement</a:t>
            </a:r>
            <a:endParaRPr lang="en-US" sz="1400" dirty="0">
              <a:solidFill>
                <a:srgbClr val="FFFFFF"/>
              </a:solidFill>
            </a:endParaRPr>
          </a:p>
        </p:txBody>
      </p:sp>
      <p:sp>
        <p:nvSpPr>
          <p:cNvPr id="36" name="Freeform 35"/>
          <p:cNvSpPr/>
          <p:nvPr/>
        </p:nvSpPr>
        <p:spPr>
          <a:xfrm>
            <a:off x="4021040" y="4895799"/>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20036" tIns="279438" rIns="320036" bIns="279438" numCol="1" spcCol="1270" anchor="ctr" anchorCtr="0">
            <a:noAutofit/>
          </a:bodyPr>
          <a:lstStyle/>
          <a:p>
            <a:pPr algn="ctr" defTabSz="666722">
              <a:lnSpc>
                <a:spcPct val="90000"/>
              </a:lnSpc>
              <a:spcBef>
                <a:spcPct val="0"/>
              </a:spcBef>
              <a:spcAft>
                <a:spcPct val="35000"/>
              </a:spcAft>
            </a:pPr>
            <a:r>
              <a:rPr lang="en-US" sz="1400" dirty="0">
                <a:solidFill>
                  <a:srgbClr val="FFFFFF"/>
                </a:solidFill>
              </a:rPr>
              <a:t>Network A</a:t>
            </a:r>
            <a:r>
              <a:rPr lang="en-US" sz="1400" dirty="0" smtClean="0">
                <a:solidFill>
                  <a:srgbClr val="FFFFFF"/>
                </a:solidFill>
              </a:rPr>
              <a:t>udit </a:t>
            </a:r>
            <a:r>
              <a:rPr lang="en-US" sz="1400" dirty="0">
                <a:solidFill>
                  <a:srgbClr val="FFFFFF"/>
                </a:solidFill>
              </a:rPr>
              <a:t>and </a:t>
            </a:r>
            <a:r>
              <a:rPr lang="en-US" sz="1400" dirty="0" smtClean="0">
                <a:solidFill>
                  <a:srgbClr val="FFFFFF"/>
                </a:solidFill>
              </a:rPr>
              <a:t>Visibility</a:t>
            </a:r>
            <a:endParaRPr lang="en-US" sz="1400" dirty="0">
              <a:solidFill>
                <a:srgbClr val="FFFFFF"/>
              </a:solidFill>
            </a:endParaRPr>
          </a:p>
        </p:txBody>
      </p:sp>
      <p:sp>
        <p:nvSpPr>
          <p:cNvPr id="37" name="Hexagon 36"/>
          <p:cNvSpPr/>
          <p:nvPr/>
        </p:nvSpPr>
        <p:spPr>
          <a:xfrm>
            <a:off x="2949934" y="3567185"/>
            <a:ext cx="838084" cy="720521"/>
          </a:xfrm>
          <a:prstGeom prst="hexagon">
            <a:avLst>
              <a:gd name="adj" fmla="val 28900"/>
              <a:gd name="vf" fmla="val 115470"/>
            </a:avLst>
          </a:prstGeom>
          <a:noFill/>
          <a:ln w="0">
            <a:no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8" name="Freeform 37"/>
          <p:cNvSpPr/>
          <p:nvPr/>
        </p:nvSpPr>
        <p:spPr>
          <a:xfrm>
            <a:off x="2343840" y="3929338"/>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noFill/>
          <a:ln w="0">
            <a:no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20049" tIns="279449" rIns="320049" bIns="279449" numCol="1" spcCol="1270" anchor="ctr" anchorCtr="0">
            <a:noAutofit/>
          </a:bodyPr>
          <a:lstStyle/>
          <a:p>
            <a:pPr algn="ctr" defTabSz="666750">
              <a:lnSpc>
                <a:spcPct val="90000"/>
              </a:lnSpc>
              <a:spcBef>
                <a:spcPct val="0"/>
              </a:spcBef>
              <a:spcAft>
                <a:spcPct val="35000"/>
              </a:spcAft>
            </a:pPr>
            <a:r>
              <a:rPr lang="en-US" sz="1500" smtClean="0">
                <a:solidFill>
                  <a:srgbClr val="FFFFFF"/>
                </a:solidFill>
              </a:rPr>
              <a:t>.</a:t>
            </a:r>
            <a:endParaRPr lang="en-US" sz="1500" dirty="0">
              <a:solidFill>
                <a:srgbClr val="FFFFFF"/>
              </a:solidFill>
            </a:endParaRPr>
          </a:p>
        </p:txBody>
      </p:sp>
      <p:sp>
        <p:nvSpPr>
          <p:cNvPr id="39" name="Freeform 38"/>
          <p:cNvSpPr/>
          <p:nvPr/>
        </p:nvSpPr>
        <p:spPr>
          <a:xfrm>
            <a:off x="2343840" y="2026146"/>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noFill/>
          <a:ln w="0">
            <a:no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11159" tIns="270559" rIns="311159" bIns="270559" numCol="1" spcCol="1270" anchor="ctr" anchorCtr="0">
            <a:noAutofit/>
          </a:bodyPr>
          <a:lstStyle/>
          <a:p>
            <a:pPr algn="ctr" defTabSz="355600">
              <a:lnSpc>
                <a:spcPct val="90000"/>
              </a:lnSpc>
              <a:spcBef>
                <a:spcPct val="0"/>
              </a:spcBef>
              <a:spcAft>
                <a:spcPct val="35000"/>
              </a:spcAft>
            </a:pPr>
            <a:r>
              <a:rPr lang="en-US" sz="800" smtClean="0">
                <a:solidFill>
                  <a:srgbClr val="FFFFFF"/>
                </a:solidFill>
              </a:rPr>
              <a:t>.</a:t>
            </a:r>
            <a:endParaRPr lang="en-US" sz="800" dirty="0">
              <a:solidFill>
                <a:srgbClr val="FFFFFF"/>
              </a:solidFill>
            </a:endParaRPr>
          </a:p>
        </p:txBody>
      </p:sp>
      <p:sp>
        <p:nvSpPr>
          <p:cNvPr id="16" name="Rounded Rectangle 15"/>
          <p:cNvSpPr/>
          <p:nvPr/>
        </p:nvSpPr>
        <p:spPr>
          <a:xfrm>
            <a:off x="7510816" y="711546"/>
            <a:ext cx="4278892" cy="1297306"/>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US" sz="1400" dirty="0">
                <a:solidFill>
                  <a:srgbClr val="FFFFFF"/>
                </a:solidFill>
              </a:rPr>
              <a:t>Migrate </a:t>
            </a:r>
            <a:r>
              <a:rPr lang="en-US" sz="1400" dirty="0" smtClean="0">
                <a:solidFill>
                  <a:srgbClr val="FFFFFF"/>
                </a:solidFill>
              </a:rPr>
              <a:t>address space </a:t>
            </a:r>
            <a:r>
              <a:rPr lang="en-US" sz="1400" dirty="0">
                <a:solidFill>
                  <a:srgbClr val="FFFFFF"/>
                </a:solidFill>
              </a:rPr>
              <a:t>from legacy </a:t>
            </a:r>
            <a:r>
              <a:rPr lang="en-US" sz="1400" dirty="0" smtClean="0">
                <a:solidFill>
                  <a:srgbClr val="FFFFFF"/>
                </a:solidFill>
              </a:rPr>
              <a:t>tools</a:t>
            </a:r>
            <a:endParaRPr lang="en-US" sz="1400" dirty="0">
              <a:solidFill>
                <a:srgbClr val="FFFFFF"/>
              </a:solidFill>
            </a:endParaRPr>
          </a:p>
          <a:p>
            <a:pPr marL="171450" indent="-171450">
              <a:buFont typeface="Arial" pitchFamily="34" charset="0"/>
              <a:buChar char="•"/>
            </a:pPr>
            <a:r>
              <a:rPr lang="en-US" sz="1400" dirty="0">
                <a:solidFill>
                  <a:srgbClr val="FFFFFF"/>
                </a:solidFill>
              </a:rPr>
              <a:t>Unified management of </a:t>
            </a:r>
            <a:r>
              <a:rPr lang="en-US" sz="1400" dirty="0" smtClean="0">
                <a:solidFill>
                  <a:srgbClr val="FFFFFF"/>
                </a:solidFill>
              </a:rPr>
              <a:t>IP address space</a:t>
            </a:r>
            <a:endParaRPr lang="en-US" sz="1400" dirty="0">
              <a:solidFill>
                <a:srgbClr val="FFFFFF"/>
              </a:solidFill>
            </a:endParaRPr>
          </a:p>
          <a:p>
            <a:pPr marL="171450" indent="-171450">
              <a:buFont typeface="Arial" pitchFamily="34" charset="0"/>
              <a:buChar char="•"/>
            </a:pPr>
            <a:r>
              <a:rPr lang="en-US" sz="1400" dirty="0" smtClean="0">
                <a:solidFill>
                  <a:srgbClr val="FFFFFF"/>
                </a:solidFill>
              </a:rPr>
              <a:t>Address life-cycle management</a:t>
            </a:r>
          </a:p>
          <a:p>
            <a:pPr marL="171450" indent="-171450">
              <a:buFont typeface="Arial" pitchFamily="34" charset="0"/>
              <a:buChar char="•"/>
            </a:pPr>
            <a:r>
              <a:rPr lang="en-US" sz="1400" dirty="0" smtClean="0">
                <a:solidFill>
                  <a:srgbClr val="FFFFFF"/>
                </a:solidFill>
              </a:rPr>
              <a:t>Address space management</a:t>
            </a:r>
            <a:endParaRPr lang="en-US" sz="1400" dirty="0">
              <a:solidFill>
                <a:srgbClr val="FFFFFF"/>
              </a:solidFill>
            </a:endParaRPr>
          </a:p>
        </p:txBody>
      </p:sp>
      <p:sp>
        <p:nvSpPr>
          <p:cNvPr id="17" name="Rounded Rectangle 16"/>
          <p:cNvSpPr/>
          <p:nvPr/>
        </p:nvSpPr>
        <p:spPr>
          <a:xfrm>
            <a:off x="7814555" y="4034410"/>
            <a:ext cx="4278892" cy="1153670"/>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400" dirty="0">
                <a:solidFill>
                  <a:srgbClr val="FFFFFF"/>
                </a:solidFill>
              </a:rPr>
              <a:t>Service </a:t>
            </a:r>
            <a:r>
              <a:rPr lang="en-US" sz="1400" dirty="0" smtClean="0">
                <a:solidFill>
                  <a:srgbClr val="FFFFFF"/>
                </a:solidFill>
              </a:rPr>
              <a:t>monitoring</a:t>
            </a:r>
            <a:endParaRPr lang="en-US" sz="1400" dirty="0">
              <a:solidFill>
                <a:srgbClr val="FFFFFF"/>
              </a:solidFill>
            </a:endParaRPr>
          </a:p>
          <a:p>
            <a:pPr marL="285750" indent="-285750">
              <a:buFont typeface="Arial" pitchFamily="34" charset="0"/>
              <a:buChar char="•"/>
            </a:pPr>
            <a:r>
              <a:rPr lang="en-US" sz="1400" dirty="0" smtClean="0">
                <a:solidFill>
                  <a:srgbClr val="FFFFFF"/>
                </a:solidFill>
              </a:rPr>
              <a:t>Simplified multi-entity configurations</a:t>
            </a:r>
            <a:endParaRPr lang="en-US" sz="1400" dirty="0">
              <a:solidFill>
                <a:srgbClr val="FFFFFF"/>
              </a:solidFill>
            </a:endParaRPr>
          </a:p>
        </p:txBody>
      </p:sp>
      <p:sp>
        <p:nvSpPr>
          <p:cNvPr id="18" name="Rounded Rectangle 17"/>
          <p:cNvSpPr/>
          <p:nvPr/>
        </p:nvSpPr>
        <p:spPr>
          <a:xfrm>
            <a:off x="6403136" y="5634157"/>
            <a:ext cx="5292995" cy="117634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400" dirty="0">
                <a:solidFill>
                  <a:srgbClr val="FFFFFF"/>
                </a:solidFill>
              </a:rPr>
              <a:t>Audit configuration changes - who, what and when </a:t>
            </a:r>
          </a:p>
          <a:p>
            <a:pPr marL="285750" indent="-285750">
              <a:buFont typeface="Arial" pitchFamily="34" charset="0"/>
              <a:buChar char="•"/>
            </a:pPr>
            <a:r>
              <a:rPr lang="en-US" sz="1400" dirty="0">
                <a:solidFill>
                  <a:srgbClr val="FFFFFF"/>
                </a:solidFill>
              </a:rPr>
              <a:t>Audit IP </a:t>
            </a:r>
            <a:r>
              <a:rPr lang="en-US" sz="1400" dirty="0" smtClean="0">
                <a:solidFill>
                  <a:srgbClr val="FFFFFF"/>
                </a:solidFill>
              </a:rPr>
              <a:t>address/user/machine activity</a:t>
            </a:r>
          </a:p>
          <a:p>
            <a:pPr marL="285750" indent="-285750">
              <a:buFont typeface="Arial" pitchFamily="34" charset="0"/>
              <a:buChar char="•"/>
            </a:pPr>
            <a:r>
              <a:rPr lang="en-US" sz="1400" dirty="0" smtClean="0">
                <a:solidFill>
                  <a:srgbClr val="FFFFFF"/>
                </a:solidFill>
              </a:rPr>
              <a:t>Real-time </a:t>
            </a:r>
            <a:r>
              <a:rPr lang="en-US" sz="1400" dirty="0">
                <a:solidFill>
                  <a:srgbClr val="FFFFFF"/>
                </a:solidFill>
              </a:rPr>
              <a:t>allocation and usage </a:t>
            </a:r>
            <a:r>
              <a:rPr lang="en-US" sz="1400" dirty="0" smtClean="0">
                <a:solidFill>
                  <a:srgbClr val="FFFFFF"/>
                </a:solidFill>
              </a:rPr>
              <a:t>trends</a:t>
            </a:r>
            <a:endParaRPr lang="en-US" sz="1400" dirty="0">
              <a:solidFill>
                <a:srgbClr val="FFFFFF"/>
              </a:solidFill>
            </a:endParaRPr>
          </a:p>
        </p:txBody>
      </p:sp>
      <p:sp>
        <p:nvSpPr>
          <p:cNvPr id="22" name="Hexagon 21"/>
          <p:cNvSpPr/>
          <p:nvPr/>
        </p:nvSpPr>
        <p:spPr>
          <a:xfrm>
            <a:off x="2390581" y="3929338"/>
            <a:ext cx="1820326" cy="1571309"/>
          </a:xfrm>
          <a:prstGeom prst="hexagon">
            <a:avLst>
              <a:gd name="adj" fmla="val 28570"/>
              <a:gd name="vf" fmla="val 115470"/>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5" name="Hexagon 24"/>
          <p:cNvSpPr/>
          <p:nvPr/>
        </p:nvSpPr>
        <p:spPr>
          <a:xfrm>
            <a:off x="2411148" y="2023946"/>
            <a:ext cx="1820326" cy="1571309"/>
          </a:xfrm>
          <a:prstGeom prst="hexagon">
            <a:avLst>
              <a:gd name="adj" fmla="val 28570"/>
              <a:gd name="vf" fmla="val 115470"/>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40" name="Rounded Rectangle 39"/>
          <p:cNvSpPr/>
          <p:nvPr/>
        </p:nvSpPr>
        <p:spPr>
          <a:xfrm>
            <a:off x="71407" y="5634157"/>
            <a:ext cx="3478524" cy="117634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400" dirty="0" smtClean="0">
                <a:solidFill>
                  <a:srgbClr val="FFFFFF"/>
                </a:solidFill>
              </a:rPr>
              <a:t>Agentless architecture</a:t>
            </a:r>
          </a:p>
          <a:p>
            <a:pPr marL="285750" indent="-285750">
              <a:buFont typeface="Arial" pitchFamily="34" charset="0"/>
              <a:buChar char="•"/>
            </a:pPr>
            <a:r>
              <a:rPr lang="en-US" sz="1400" dirty="0" smtClean="0">
                <a:solidFill>
                  <a:srgbClr val="FFFFFF"/>
                </a:solidFill>
              </a:rPr>
              <a:t>Custom meta-data </a:t>
            </a:r>
            <a:endParaRPr lang="en-US" sz="1400" dirty="0">
              <a:solidFill>
                <a:srgbClr val="FFFFFF"/>
              </a:solidFill>
            </a:endParaRPr>
          </a:p>
          <a:p>
            <a:pPr marL="285750" indent="-285750">
              <a:buFont typeface="Arial" pitchFamily="34" charset="0"/>
              <a:buChar char="•"/>
            </a:pPr>
            <a:r>
              <a:rPr lang="en-US" sz="1400" dirty="0">
                <a:solidFill>
                  <a:srgbClr val="FFFFFF"/>
                </a:solidFill>
              </a:rPr>
              <a:t>Remote </a:t>
            </a:r>
            <a:r>
              <a:rPr lang="en-US" sz="1400" dirty="0" smtClean="0">
                <a:solidFill>
                  <a:srgbClr val="FFFFFF"/>
                </a:solidFill>
              </a:rPr>
              <a:t>management</a:t>
            </a:r>
          </a:p>
          <a:p>
            <a:pPr marL="285750" indent="-285750">
              <a:buFont typeface="Arial" pitchFamily="34" charset="0"/>
              <a:buChar char="•"/>
            </a:pPr>
            <a:r>
              <a:rPr lang="en-US" sz="1400" dirty="0" smtClean="0">
                <a:solidFill>
                  <a:srgbClr val="FFFFFF"/>
                </a:solidFill>
              </a:rPr>
              <a:t>PowerShell for integration</a:t>
            </a:r>
          </a:p>
          <a:p>
            <a:pPr marL="285750" indent="-285750">
              <a:buFont typeface="Arial" pitchFamily="34" charset="0"/>
              <a:buChar char="•"/>
            </a:pPr>
            <a:r>
              <a:rPr lang="en-US" sz="1400" dirty="0" smtClean="0">
                <a:solidFill>
                  <a:srgbClr val="FFFFFF"/>
                </a:solidFill>
              </a:rPr>
              <a:t>Powerful filter/search</a:t>
            </a:r>
          </a:p>
        </p:txBody>
      </p:sp>
      <p:sp>
        <p:nvSpPr>
          <p:cNvPr id="42" name="Rounded Rectangle 41"/>
          <p:cNvSpPr/>
          <p:nvPr/>
        </p:nvSpPr>
        <p:spPr>
          <a:xfrm>
            <a:off x="221239" y="985649"/>
            <a:ext cx="3032764" cy="947060"/>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400" dirty="0" smtClean="0">
                <a:solidFill>
                  <a:srgbClr val="FFFFFF"/>
                </a:solidFill>
              </a:rPr>
              <a:t>Disaster recovery</a:t>
            </a:r>
          </a:p>
          <a:p>
            <a:pPr marL="285750" indent="-285750">
              <a:buFont typeface="Arial" pitchFamily="34" charset="0"/>
              <a:buChar char="•"/>
            </a:pPr>
            <a:r>
              <a:rPr lang="en-US" sz="1400" dirty="0" smtClean="0">
                <a:solidFill>
                  <a:srgbClr val="FFFFFF"/>
                </a:solidFill>
              </a:rPr>
              <a:t>Multiple instance deployment</a:t>
            </a:r>
          </a:p>
          <a:p>
            <a:pPr marL="285750" indent="-285750">
              <a:buFont typeface="Arial" pitchFamily="34" charset="0"/>
              <a:buChar char="•"/>
            </a:pPr>
            <a:r>
              <a:rPr lang="en-US" sz="1400" dirty="0" smtClean="0">
                <a:solidFill>
                  <a:srgbClr val="FFFFFF"/>
                </a:solidFill>
              </a:rPr>
              <a:t>Enterprise scale</a:t>
            </a:r>
            <a:endParaRPr lang="en-US" sz="1400" dirty="0">
              <a:solidFill>
                <a:srgbClr val="FFFFFF"/>
              </a:solidFill>
            </a:endParaRPr>
          </a:p>
        </p:txBody>
      </p:sp>
      <p:sp>
        <p:nvSpPr>
          <p:cNvPr id="45" name="Freeform 44"/>
          <p:cNvSpPr/>
          <p:nvPr/>
        </p:nvSpPr>
        <p:spPr>
          <a:xfrm>
            <a:off x="5629493" y="1258784"/>
            <a:ext cx="1881323" cy="249382"/>
          </a:xfrm>
          <a:custGeom>
            <a:avLst/>
            <a:gdLst>
              <a:gd name="connsiteX0" fmla="*/ 0 w 997527"/>
              <a:gd name="connsiteY0" fmla="*/ 249382 h 249382"/>
              <a:gd name="connsiteX1" fmla="*/ 605641 w 997527"/>
              <a:gd name="connsiteY1" fmla="*/ 71252 h 249382"/>
              <a:gd name="connsiteX2" fmla="*/ 997527 w 997527"/>
              <a:gd name="connsiteY2" fmla="*/ 0 h 249382"/>
              <a:gd name="connsiteX3" fmla="*/ 997527 w 997527"/>
              <a:gd name="connsiteY3" fmla="*/ 0 h 249382"/>
            </a:gdLst>
            <a:ahLst/>
            <a:cxnLst>
              <a:cxn ang="0">
                <a:pos x="connsiteX0" y="connsiteY0"/>
              </a:cxn>
              <a:cxn ang="0">
                <a:pos x="connsiteX1" y="connsiteY1"/>
              </a:cxn>
              <a:cxn ang="0">
                <a:pos x="connsiteX2" y="connsiteY2"/>
              </a:cxn>
              <a:cxn ang="0">
                <a:pos x="connsiteX3" y="connsiteY3"/>
              </a:cxn>
            </a:cxnLst>
            <a:rect l="l" t="t" r="r" b="b"/>
            <a:pathLst>
              <a:path w="997527" h="249382">
                <a:moveTo>
                  <a:pt x="0" y="249382"/>
                </a:moveTo>
                <a:cubicBezTo>
                  <a:pt x="219693" y="181099"/>
                  <a:pt x="439387" y="112816"/>
                  <a:pt x="605641" y="71252"/>
                </a:cubicBezTo>
                <a:cubicBezTo>
                  <a:pt x="771896" y="29688"/>
                  <a:pt x="997527" y="0"/>
                  <a:pt x="997527" y="0"/>
                </a:cubicBezTo>
                <a:lnTo>
                  <a:pt x="997527" y="0"/>
                </a:lnTo>
              </a:path>
            </a:pathLst>
          </a:cu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Freeform 49"/>
          <p:cNvSpPr/>
          <p:nvPr/>
        </p:nvSpPr>
        <p:spPr>
          <a:xfrm>
            <a:off x="7331433" y="2471618"/>
            <a:ext cx="553454" cy="69702"/>
          </a:xfrm>
          <a:custGeom>
            <a:avLst/>
            <a:gdLst>
              <a:gd name="connsiteX0" fmla="*/ 0 w 475013"/>
              <a:gd name="connsiteY0" fmla="*/ 178613 h 178613"/>
              <a:gd name="connsiteX1" fmla="*/ 261257 w 475013"/>
              <a:gd name="connsiteY1" fmla="*/ 24234 h 178613"/>
              <a:gd name="connsiteX2" fmla="*/ 475013 w 475013"/>
              <a:gd name="connsiteY2" fmla="*/ 484 h 178613"/>
              <a:gd name="connsiteX3" fmla="*/ 475013 w 475013"/>
              <a:gd name="connsiteY3" fmla="*/ 484 h 178613"/>
            </a:gdLst>
            <a:ahLst/>
            <a:cxnLst>
              <a:cxn ang="0">
                <a:pos x="connsiteX0" y="connsiteY0"/>
              </a:cxn>
              <a:cxn ang="0">
                <a:pos x="connsiteX1" y="connsiteY1"/>
              </a:cxn>
              <a:cxn ang="0">
                <a:pos x="connsiteX2" y="connsiteY2"/>
              </a:cxn>
              <a:cxn ang="0">
                <a:pos x="connsiteX3" y="connsiteY3"/>
              </a:cxn>
            </a:cxnLst>
            <a:rect l="l" t="t" r="r" b="b"/>
            <a:pathLst>
              <a:path w="475013" h="178613">
                <a:moveTo>
                  <a:pt x="0" y="178613"/>
                </a:moveTo>
                <a:cubicBezTo>
                  <a:pt x="91044" y="116267"/>
                  <a:pt x="182088" y="53922"/>
                  <a:pt x="261257" y="24234"/>
                </a:cubicBezTo>
                <a:cubicBezTo>
                  <a:pt x="340426" y="-5454"/>
                  <a:pt x="475013" y="484"/>
                  <a:pt x="475013" y="484"/>
                </a:cubicBezTo>
                <a:lnTo>
                  <a:pt x="475013" y="484"/>
                </a:lnTo>
              </a:path>
            </a:pathLst>
          </a:cu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Freeform 50"/>
          <p:cNvSpPr/>
          <p:nvPr/>
        </p:nvSpPr>
        <p:spPr>
          <a:xfrm>
            <a:off x="7331433" y="4380029"/>
            <a:ext cx="499871" cy="45719"/>
          </a:xfrm>
          <a:custGeom>
            <a:avLst/>
            <a:gdLst>
              <a:gd name="connsiteX0" fmla="*/ 0 w 332509"/>
              <a:gd name="connsiteY0" fmla="*/ 334476 h 334476"/>
              <a:gd name="connsiteX1" fmla="*/ 201880 w 332509"/>
              <a:gd name="connsiteY1" fmla="*/ 37593 h 334476"/>
              <a:gd name="connsiteX2" fmla="*/ 332509 w 332509"/>
              <a:gd name="connsiteY2" fmla="*/ 13842 h 334476"/>
            </a:gdLst>
            <a:ahLst/>
            <a:cxnLst>
              <a:cxn ang="0">
                <a:pos x="connsiteX0" y="connsiteY0"/>
              </a:cxn>
              <a:cxn ang="0">
                <a:pos x="connsiteX1" y="connsiteY1"/>
              </a:cxn>
              <a:cxn ang="0">
                <a:pos x="connsiteX2" y="connsiteY2"/>
              </a:cxn>
            </a:cxnLst>
            <a:rect l="l" t="t" r="r" b="b"/>
            <a:pathLst>
              <a:path w="332509" h="334476">
                <a:moveTo>
                  <a:pt x="0" y="334476"/>
                </a:moveTo>
                <a:cubicBezTo>
                  <a:pt x="73231" y="212754"/>
                  <a:pt x="146462" y="91032"/>
                  <a:pt x="201880" y="37593"/>
                </a:cubicBezTo>
                <a:cubicBezTo>
                  <a:pt x="257298" y="-15846"/>
                  <a:pt x="294903" y="-1002"/>
                  <a:pt x="332509" y="13842"/>
                </a:cubicBezTo>
              </a:path>
            </a:pathLst>
          </a:cu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2" name="Freeform 51"/>
          <p:cNvSpPr/>
          <p:nvPr/>
        </p:nvSpPr>
        <p:spPr>
          <a:xfrm>
            <a:off x="5629493" y="6103917"/>
            <a:ext cx="773609" cy="391886"/>
          </a:xfrm>
          <a:custGeom>
            <a:avLst/>
            <a:gdLst>
              <a:gd name="connsiteX0" fmla="*/ 0 w 771896"/>
              <a:gd name="connsiteY0" fmla="*/ 0 h 391886"/>
              <a:gd name="connsiteX1" fmla="*/ 285007 w 771896"/>
              <a:gd name="connsiteY1" fmla="*/ 273132 h 391886"/>
              <a:gd name="connsiteX2" fmla="*/ 771896 w 771896"/>
              <a:gd name="connsiteY2" fmla="*/ 391886 h 391886"/>
            </a:gdLst>
            <a:ahLst/>
            <a:cxnLst>
              <a:cxn ang="0">
                <a:pos x="connsiteX0" y="connsiteY0"/>
              </a:cxn>
              <a:cxn ang="0">
                <a:pos x="connsiteX1" y="connsiteY1"/>
              </a:cxn>
              <a:cxn ang="0">
                <a:pos x="connsiteX2" y="connsiteY2"/>
              </a:cxn>
            </a:cxnLst>
            <a:rect l="l" t="t" r="r" b="b"/>
            <a:pathLst>
              <a:path w="771896" h="391886">
                <a:moveTo>
                  <a:pt x="0" y="0"/>
                </a:moveTo>
                <a:cubicBezTo>
                  <a:pt x="78179" y="103909"/>
                  <a:pt x="156358" y="207818"/>
                  <a:pt x="285007" y="273132"/>
                </a:cubicBezTo>
                <a:cubicBezTo>
                  <a:pt x="413656" y="338446"/>
                  <a:pt x="592776" y="365166"/>
                  <a:pt x="771896" y="391886"/>
                </a:cubicBezTo>
              </a:path>
            </a:pathLst>
          </a:cu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a:off x="3254003" y="1508166"/>
            <a:ext cx="303985" cy="534390"/>
          </a:xfrm>
          <a:custGeom>
            <a:avLst/>
            <a:gdLst>
              <a:gd name="connsiteX0" fmla="*/ 0 w 700645"/>
              <a:gd name="connsiteY0" fmla="*/ 0 h 439387"/>
              <a:gd name="connsiteX1" fmla="*/ 534390 w 700645"/>
              <a:gd name="connsiteY1" fmla="*/ 106878 h 439387"/>
              <a:gd name="connsiteX2" fmla="*/ 700645 w 700645"/>
              <a:gd name="connsiteY2" fmla="*/ 439387 h 439387"/>
            </a:gdLst>
            <a:ahLst/>
            <a:cxnLst>
              <a:cxn ang="0">
                <a:pos x="connsiteX0" y="connsiteY0"/>
              </a:cxn>
              <a:cxn ang="0">
                <a:pos x="connsiteX1" y="connsiteY1"/>
              </a:cxn>
              <a:cxn ang="0">
                <a:pos x="connsiteX2" y="connsiteY2"/>
              </a:cxn>
            </a:cxnLst>
            <a:rect l="l" t="t" r="r" b="b"/>
            <a:pathLst>
              <a:path w="700645" h="439387">
                <a:moveTo>
                  <a:pt x="0" y="0"/>
                </a:moveTo>
                <a:cubicBezTo>
                  <a:pt x="208808" y="16823"/>
                  <a:pt x="417616" y="33647"/>
                  <a:pt x="534390" y="106878"/>
                </a:cubicBezTo>
                <a:cubicBezTo>
                  <a:pt x="651164" y="180109"/>
                  <a:pt x="675904" y="309748"/>
                  <a:pt x="700645" y="439387"/>
                </a:cubicBezTo>
              </a:path>
            </a:pathLst>
          </a:cu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Freeform 1"/>
          <p:cNvSpPr/>
          <p:nvPr/>
        </p:nvSpPr>
        <p:spPr bwMode="auto">
          <a:xfrm rot="9113200">
            <a:off x="2320027" y="5270225"/>
            <a:ext cx="419200" cy="281788"/>
          </a:xfrm>
          <a:custGeom>
            <a:avLst/>
            <a:gdLst>
              <a:gd name="connsiteX0" fmla="*/ 0 w 386366"/>
              <a:gd name="connsiteY0" fmla="*/ 115910 h 197544"/>
              <a:gd name="connsiteX1" fmla="*/ 193183 w 386366"/>
              <a:gd name="connsiteY1" fmla="*/ 193183 h 197544"/>
              <a:gd name="connsiteX2" fmla="*/ 386366 w 386366"/>
              <a:gd name="connsiteY2" fmla="*/ 0 h 197544"/>
            </a:gdLst>
            <a:ahLst/>
            <a:cxnLst>
              <a:cxn ang="0">
                <a:pos x="connsiteX0" y="connsiteY0"/>
              </a:cxn>
              <a:cxn ang="0">
                <a:pos x="connsiteX1" y="connsiteY1"/>
              </a:cxn>
              <a:cxn ang="0">
                <a:pos x="connsiteX2" y="connsiteY2"/>
              </a:cxn>
            </a:cxnLst>
            <a:rect l="l" t="t" r="r" b="b"/>
            <a:pathLst>
              <a:path w="386366" h="197544">
                <a:moveTo>
                  <a:pt x="0" y="115910"/>
                </a:moveTo>
                <a:cubicBezTo>
                  <a:pt x="64394" y="164205"/>
                  <a:pt x="128789" y="212501"/>
                  <a:pt x="193183" y="193183"/>
                </a:cubicBezTo>
                <a:cubicBezTo>
                  <a:pt x="257577" y="173865"/>
                  <a:pt x="321971" y="86932"/>
                  <a:pt x="386366" y="0"/>
                </a:cubicBezTo>
              </a:path>
            </a:pathLst>
          </a:cu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a:off x="2618316" y="4192214"/>
            <a:ext cx="1374407" cy="1197251"/>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400" dirty="0">
                <a:solidFill>
                  <a:srgbClr val="FFFFFF"/>
                </a:solidFill>
              </a:rPr>
              <a:t>Deployment, </a:t>
            </a:r>
            <a:r>
              <a:rPr lang="en-US" sz="1400" dirty="0" smtClean="0">
                <a:solidFill>
                  <a:srgbClr val="FFFFFF"/>
                </a:solidFill>
              </a:rPr>
              <a:t>Customization</a:t>
            </a:r>
            <a:r>
              <a:rPr lang="en-US" sz="1400" dirty="0">
                <a:solidFill>
                  <a:srgbClr val="FFFFFF"/>
                </a:solidFill>
              </a:rPr>
              <a:t>, and </a:t>
            </a:r>
            <a:r>
              <a:rPr lang="en-US" sz="1400" dirty="0" smtClean="0">
                <a:solidFill>
                  <a:srgbClr val="FFFFFF"/>
                </a:solidFill>
              </a:rPr>
              <a:t>Management</a:t>
            </a:r>
            <a:endParaRPr lang="en-US" sz="1400" dirty="0">
              <a:solidFill>
                <a:srgbClr val="FFFFFF"/>
              </a:solidFill>
            </a:endParaRPr>
          </a:p>
          <a:p>
            <a:pPr algn="ctr">
              <a:lnSpc>
                <a:spcPct val="90000"/>
              </a:lnSpc>
              <a:spcBef>
                <a:spcPct val="20000"/>
              </a:spcBef>
              <a:buSzPct val="90000"/>
            </a:pPr>
            <a:endParaRPr lang="en-US" sz="1400" dirty="0" err="1" smtClean="0">
              <a:solidFill>
                <a:srgbClr val="FFFFFF">
                  <a:alpha val="99000"/>
                </a:srgbClr>
              </a:solidFill>
            </a:endParaRPr>
          </a:p>
        </p:txBody>
      </p:sp>
      <p:sp>
        <p:nvSpPr>
          <p:cNvPr id="5" name="TextBox 4"/>
          <p:cNvSpPr txBox="1"/>
          <p:nvPr/>
        </p:nvSpPr>
        <p:spPr>
          <a:xfrm>
            <a:off x="2662687" y="2471618"/>
            <a:ext cx="1306286" cy="809452"/>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400" dirty="0">
                <a:solidFill>
                  <a:srgbClr val="FFFFFF"/>
                </a:solidFill>
              </a:rPr>
              <a:t>Scale and Robustness</a:t>
            </a:r>
          </a:p>
          <a:p>
            <a:pPr algn="ctr">
              <a:lnSpc>
                <a:spcPct val="90000"/>
              </a:lnSpc>
              <a:spcBef>
                <a:spcPct val="20000"/>
              </a:spcBef>
              <a:buSzPct val="90000"/>
            </a:pPr>
            <a:endParaRPr lang="en-US" sz="1400" dirty="0" err="1" smtClean="0">
              <a:solidFill>
                <a:srgbClr val="FFFFFF">
                  <a:alpha val="99000"/>
                </a:srgbClr>
              </a:solidFill>
            </a:endParaRPr>
          </a:p>
        </p:txBody>
      </p:sp>
      <p:sp>
        <p:nvSpPr>
          <p:cNvPr id="8" name="TextBox 7"/>
          <p:cNvSpPr txBox="1"/>
          <p:nvPr/>
        </p:nvSpPr>
        <p:spPr>
          <a:xfrm>
            <a:off x="4097103" y="3322925"/>
            <a:ext cx="1596432" cy="7386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2000" b="1" dirty="0" smtClean="0">
                <a:solidFill>
                  <a:srgbClr val="FFFFFF">
                    <a:alpha val="99000"/>
                  </a:srgbClr>
                </a:solidFill>
              </a:rPr>
              <a:t>WS 2012 IPAM</a:t>
            </a:r>
          </a:p>
        </p:txBody>
      </p:sp>
      <p:sp>
        <p:nvSpPr>
          <p:cNvPr id="35" name="Rounded Rectangle 34"/>
          <p:cNvSpPr/>
          <p:nvPr/>
        </p:nvSpPr>
        <p:spPr>
          <a:xfrm>
            <a:off x="7884887" y="2362707"/>
            <a:ext cx="3904821" cy="1078084"/>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400" dirty="0" smtClean="0">
                <a:solidFill>
                  <a:srgbClr val="FFFFFF"/>
                </a:solidFill>
              </a:rPr>
              <a:t>Auto discovery (scheduled/on-demand)</a:t>
            </a:r>
          </a:p>
          <a:p>
            <a:pPr marL="285750" indent="-285750">
              <a:buFont typeface="Arial" pitchFamily="34" charset="0"/>
              <a:buChar char="•"/>
            </a:pPr>
            <a:r>
              <a:rPr lang="en-US" sz="1400" dirty="0" smtClean="0">
                <a:solidFill>
                  <a:srgbClr val="FFFFFF"/>
                </a:solidFill>
              </a:rPr>
              <a:t>Disjoint domain namespace</a:t>
            </a:r>
            <a:endParaRPr lang="en-US" sz="1400" dirty="0">
              <a:solidFill>
                <a:srgbClr val="FFFFFF"/>
              </a:solidFill>
            </a:endParaRPr>
          </a:p>
        </p:txBody>
      </p:sp>
    </p:spTree>
    <p:extLst>
      <p:ext uri="{BB962C8B-B14F-4D97-AF65-F5344CB8AC3E}">
        <p14:creationId xmlns:p14="http://schemas.microsoft.com/office/powerpoint/2010/main" val="1096510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3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1000" fill="hold"/>
                                        <p:tgtEl>
                                          <p:spTgt spid="8"/>
                                        </p:tgtEl>
                                        <p:attrNameLst>
                                          <p:attrName>ppt_w</p:attrName>
                                        </p:attrNameLst>
                                      </p:cBhvr>
                                      <p:tavLst>
                                        <p:tav tm="0">
                                          <p:val>
                                            <p:fltVal val="0"/>
                                          </p:val>
                                        </p:tav>
                                        <p:tav tm="100000">
                                          <p:val>
                                            <p:strVal val="#ppt_w"/>
                                          </p:val>
                                        </p:tav>
                                      </p:tavLst>
                                    </p:anim>
                                    <p:anim calcmode="lin" valueType="num">
                                      <p:cBhvr>
                                        <p:cTn id="10" dur="1000" fill="hold"/>
                                        <p:tgtEl>
                                          <p:spTgt spid="8"/>
                                        </p:tgtEl>
                                        <p:attrNameLst>
                                          <p:attrName>ppt_h</p:attrName>
                                        </p:attrNameLst>
                                      </p:cBhvr>
                                      <p:tavLst>
                                        <p:tav tm="0">
                                          <p:val>
                                            <p:fltVal val="0"/>
                                          </p:val>
                                        </p:tav>
                                        <p:tav tm="100000">
                                          <p:val>
                                            <p:strVal val="#ppt_h"/>
                                          </p:val>
                                        </p:tav>
                                      </p:tavLst>
                                    </p:anim>
                                    <p:anim calcmode="lin" valueType="num">
                                      <p:cBhvr>
                                        <p:cTn id="11" dur="1000" fill="hold"/>
                                        <p:tgtEl>
                                          <p:spTgt spid="8"/>
                                        </p:tgtEl>
                                        <p:attrNameLst>
                                          <p:attrName>style.rotation</p:attrName>
                                        </p:attrNameLst>
                                      </p:cBhvr>
                                      <p:tavLst>
                                        <p:tav tm="0">
                                          <p:val>
                                            <p:fltVal val="90"/>
                                          </p:val>
                                        </p:tav>
                                        <p:tav tm="100000">
                                          <p:val>
                                            <p:fltVal val="0"/>
                                          </p:val>
                                        </p:tav>
                                      </p:tavLst>
                                    </p:anim>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32" grpId="0" animBg="1"/>
      <p:bldP spid="34" grpId="0" animBg="1"/>
      <p:bldP spid="36" grpId="0" animBg="1"/>
      <p:bldP spid="16" grpId="0" animBg="1"/>
      <p:bldP spid="17" grpId="0" animBg="1"/>
      <p:bldP spid="18" grpId="0" animBg="1"/>
      <p:bldP spid="40" grpId="0" animBg="1"/>
      <p:bldP spid="42" grpId="0" animBg="1"/>
      <p:bldP spid="45" grpId="0" animBg="1"/>
      <p:bldP spid="50" grpId="0" animBg="1"/>
      <p:bldP spid="51" grpId="0" animBg="1"/>
      <p:bldP spid="52" grpId="0" animBg="1"/>
      <p:bldP spid="54" grpId="0" animBg="1"/>
      <p:bldP spid="2" grpId="0" animBg="1"/>
      <p:bldP spid="4" grpId="0"/>
      <p:bldP spid="5" grpId="0"/>
      <p:bldP spid="8" grpId="0"/>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a:t>
            </a:r>
            <a:r>
              <a:rPr dirty="0" smtClean="0"/>
              <a:t>ustomer</a:t>
            </a:r>
            <a:endParaRPr lang="en-US" dirty="0"/>
          </a:p>
        </p:txBody>
      </p:sp>
      <p:sp>
        <p:nvSpPr>
          <p:cNvPr id="3" name="Subtitle 2"/>
          <p:cNvSpPr>
            <a:spLocks noGrp="1"/>
          </p:cNvSpPr>
          <p:nvPr>
            <p:ph type="subTitle" idx="1"/>
          </p:nvPr>
        </p:nvSpPr>
        <p:spPr/>
        <p:txBody>
          <a:bodyPr/>
          <a:lstStyle/>
          <a:p>
            <a:r>
              <a:rPr lang="en-US" dirty="0"/>
              <a:t>Rand </a:t>
            </a:r>
            <a:r>
              <a:rPr lang="en-US" dirty="0" smtClean="0"/>
              <a:t>Morimoto</a:t>
            </a:r>
          </a:p>
          <a:p>
            <a:r>
              <a:rPr lang="en-US" dirty="0"/>
              <a:t>President</a:t>
            </a:r>
            <a:endParaRPr lang="en-US" dirty="0" smtClean="0"/>
          </a:p>
          <a:p>
            <a:r>
              <a:rPr lang="en-US" dirty="0"/>
              <a:t>Convergent Computing</a:t>
            </a:r>
          </a:p>
        </p:txBody>
      </p:sp>
      <p:sp>
        <p:nvSpPr>
          <p:cNvPr id="2" name="Title 1"/>
          <p:cNvSpPr>
            <a:spLocks noGrp="1"/>
          </p:cNvSpPr>
          <p:nvPr>
            <p:ph type="ctrTitle"/>
          </p:nvPr>
        </p:nvSpPr>
        <p:spPr/>
        <p:txBody>
          <a:bodyPr/>
          <a:lstStyle/>
          <a:p>
            <a:r>
              <a:rPr lang="en-US" dirty="0"/>
              <a:t>Convergent Computing</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568440410"/>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Deployment Overview</a:t>
            </a:r>
            <a:br>
              <a:rPr lang="en-US" dirty="0" smtClean="0"/>
            </a:br>
            <a:endParaRPr lang="en-US" dirty="0">
              <a:solidFill>
                <a:schemeClr val="accent1"/>
              </a:solidFill>
            </a:endParaRPr>
          </a:p>
        </p:txBody>
      </p:sp>
      <p:sp>
        <p:nvSpPr>
          <p:cNvPr id="3" name="Text Placeholder 2"/>
          <p:cNvSpPr>
            <a:spLocks noGrp="1"/>
          </p:cNvSpPr>
          <p:nvPr>
            <p:ph sz="half" idx="1"/>
          </p:nvPr>
        </p:nvSpPr>
        <p:spPr>
          <a:xfrm>
            <a:off x="519113" y="1447800"/>
            <a:ext cx="9826366" cy="4010329"/>
          </a:xfrm>
        </p:spPr>
        <p:txBody>
          <a:bodyPr/>
          <a:lstStyle/>
          <a:p>
            <a:r>
              <a:rPr lang="en-US" dirty="0" smtClean="0">
                <a:gradFill>
                  <a:gsLst>
                    <a:gs pos="0">
                      <a:schemeClr val="tx1"/>
                    </a:gs>
                    <a:gs pos="100000">
                      <a:schemeClr val="tx1"/>
                    </a:gs>
                  </a:gsLst>
                  <a:lin ang="5400000" scaled="0"/>
                </a:gradFill>
              </a:rPr>
              <a:t>Deployment Topology </a:t>
            </a:r>
          </a:p>
          <a:p>
            <a:pPr lvl="1"/>
            <a:r>
              <a:rPr lang="en-US" dirty="0" smtClean="0"/>
              <a:t>Multi-site WAN environment</a:t>
            </a:r>
          </a:p>
          <a:p>
            <a:pPr lvl="2"/>
            <a:r>
              <a:rPr lang="en-US" sz="2400" dirty="0" smtClean="0"/>
              <a:t>Headquarters: Silicon Valley, California</a:t>
            </a:r>
          </a:p>
          <a:p>
            <a:pPr lvl="3"/>
            <a:r>
              <a:rPr lang="en-US" sz="2200" dirty="0" smtClean="0"/>
              <a:t>On-Premise Datacenter</a:t>
            </a:r>
          </a:p>
          <a:p>
            <a:pPr lvl="3"/>
            <a:r>
              <a:rPr lang="en-US" sz="2200" dirty="0" smtClean="0"/>
              <a:t>Co-location Disaster Recovery Site</a:t>
            </a:r>
          </a:p>
          <a:p>
            <a:pPr lvl="3"/>
            <a:r>
              <a:rPr lang="en-US" sz="2200" dirty="0" smtClean="0"/>
              <a:t>Cloud-based (Azure) Applications</a:t>
            </a:r>
          </a:p>
          <a:p>
            <a:pPr lvl="2"/>
            <a:r>
              <a:rPr lang="en-US" sz="2400" dirty="0" err="1" smtClean="0"/>
              <a:t>AsiaPac</a:t>
            </a:r>
            <a:r>
              <a:rPr lang="en-US" sz="2400" dirty="0" smtClean="0"/>
              <a:t> Headquarters:  Tokyo, Japan</a:t>
            </a:r>
          </a:p>
          <a:p>
            <a:pPr lvl="1"/>
            <a:r>
              <a:rPr lang="en-US" dirty="0" smtClean="0"/>
              <a:t>Combination of Static addressed and DHCP/Reserved Hosts</a:t>
            </a:r>
          </a:p>
          <a:p>
            <a:pPr lvl="1"/>
            <a:r>
              <a:rPr lang="en-US" dirty="0" smtClean="0"/>
              <a:t>DHCP for all client Guests</a:t>
            </a:r>
          </a:p>
          <a:p>
            <a:r>
              <a:rPr lang="en-US" dirty="0" smtClean="0"/>
              <a:t>Implemented </a:t>
            </a:r>
            <a:r>
              <a:rPr lang="en-US" dirty="0"/>
              <a:t>IPAM in full production Fall 2011</a:t>
            </a:r>
            <a:endParaRPr lang="en-US" dirty="0" smtClean="0">
              <a:gradFill>
                <a:gsLst>
                  <a:gs pos="0">
                    <a:schemeClr val="tx1"/>
                  </a:gs>
                  <a:gs pos="100000">
                    <a:schemeClr val="tx1"/>
                  </a:gs>
                </a:gsLst>
                <a:lin ang="5400000" scaled="0"/>
              </a:gra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014" y="298626"/>
            <a:ext cx="3134393" cy="1049726"/>
          </a:xfrm>
          <a:prstGeom prst="rect">
            <a:avLst/>
          </a:prstGeom>
        </p:spPr>
      </p:pic>
    </p:spTree>
    <p:extLst>
      <p:ext uri="{BB962C8B-B14F-4D97-AF65-F5344CB8AC3E}">
        <p14:creationId xmlns:p14="http://schemas.microsoft.com/office/powerpoint/2010/main" val="3207783752"/>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132" y="89118"/>
            <a:ext cx="11149013" cy="1218795"/>
          </a:xfrm>
        </p:spPr>
        <p:txBody>
          <a:bodyPr/>
          <a:lstStyle/>
          <a:p>
            <a:r>
              <a:rPr lang="en-US" dirty="0" smtClean="0"/>
              <a:t>Scenarios, Impact and Feedback</a:t>
            </a:r>
            <a:br>
              <a:rPr lang="en-US" dirty="0" smtClean="0"/>
            </a:br>
            <a:endParaRPr lang="en-US" dirty="0">
              <a:solidFill>
                <a:schemeClr val="accent1"/>
              </a:solidFill>
            </a:endParaRPr>
          </a:p>
        </p:txBody>
      </p:sp>
      <p:sp>
        <p:nvSpPr>
          <p:cNvPr id="3" name="Text Placeholder 2"/>
          <p:cNvSpPr>
            <a:spLocks noGrp="1"/>
          </p:cNvSpPr>
          <p:nvPr>
            <p:ph type="body" sz="quarter" idx="10"/>
          </p:nvPr>
        </p:nvSpPr>
        <p:spPr>
          <a:xfrm>
            <a:off x="232475" y="867907"/>
            <a:ext cx="11809707" cy="5287601"/>
          </a:xfrm>
        </p:spPr>
        <p:txBody>
          <a:bodyPr/>
          <a:lstStyle/>
          <a:p>
            <a:r>
              <a:rPr lang="en-US" sz="3600" dirty="0" smtClean="0">
                <a:gradFill>
                  <a:gsLst>
                    <a:gs pos="0">
                      <a:schemeClr val="tx1"/>
                    </a:gs>
                    <a:gs pos="100000">
                      <a:schemeClr val="tx1"/>
                    </a:gs>
                  </a:gsLst>
                  <a:lin ang="5400000" scaled="0"/>
                </a:gradFill>
              </a:rPr>
              <a:t>Scenario</a:t>
            </a:r>
          </a:p>
          <a:p>
            <a:pPr lvl="1"/>
            <a:r>
              <a:rPr lang="en-US" sz="2000" dirty="0"/>
              <a:t>Customized IPAM through use of tagging to map addresses with placement of devices in datacenters, racks, and rack placement (replaced an Excel spreadsheet and Visio diagram </a:t>
            </a:r>
            <a:r>
              <a:rPr lang="en-US" sz="2000" dirty="0" smtClean="0"/>
              <a:t>used </a:t>
            </a:r>
            <a:r>
              <a:rPr lang="en-US" sz="2000" dirty="0"/>
              <a:t>for 20+ years in tracking systems and IP addresses with a dynamic tracking mechanism in IPAM)</a:t>
            </a:r>
          </a:p>
          <a:p>
            <a:r>
              <a:rPr lang="en-US" sz="3600" dirty="0" smtClean="0">
                <a:gradFill>
                  <a:gsLst>
                    <a:gs pos="0">
                      <a:schemeClr val="tx1"/>
                    </a:gs>
                    <a:gs pos="100000">
                      <a:schemeClr val="tx1"/>
                    </a:gs>
                  </a:gsLst>
                  <a:lin ang="5400000" scaled="0"/>
                </a:gradFill>
              </a:rPr>
              <a:t>Business impact </a:t>
            </a:r>
            <a:endParaRPr lang="en-US" sz="3600" dirty="0">
              <a:gradFill>
                <a:gsLst>
                  <a:gs pos="0">
                    <a:schemeClr val="tx1"/>
                  </a:gs>
                  <a:gs pos="100000">
                    <a:schemeClr val="tx1"/>
                  </a:gs>
                </a:gsLst>
                <a:lin ang="5400000" scaled="0"/>
              </a:gradFill>
            </a:endParaRPr>
          </a:p>
          <a:p>
            <a:pPr lvl="1"/>
            <a:r>
              <a:rPr lang="en-US" sz="2000" dirty="0" smtClean="0"/>
              <a:t>Static </a:t>
            </a:r>
            <a:r>
              <a:rPr lang="en-US" sz="2000" dirty="0"/>
              <a:t>Excel spreadsheet / Visio diagram useless when </a:t>
            </a:r>
            <a:r>
              <a:rPr lang="en-US" sz="2000" dirty="0" smtClean="0"/>
              <a:t>guest sessions are Live Migrated frequently.  Also </a:t>
            </a:r>
            <a:r>
              <a:rPr lang="en-US" sz="2000" dirty="0"/>
              <a:t>DHCP leases for VPN client changes are now easily tracked.  Using IPAM solved a problem </a:t>
            </a:r>
            <a:r>
              <a:rPr lang="en-US" sz="2000" dirty="0" smtClean="0"/>
              <a:t>in </a:t>
            </a:r>
            <a:r>
              <a:rPr lang="en-US" sz="2000" dirty="0"/>
              <a:t>asset tracking, management, diagraming, and reporting</a:t>
            </a:r>
            <a:r>
              <a:rPr lang="en-US" sz="2000" dirty="0" smtClean="0"/>
              <a:t>!</a:t>
            </a:r>
          </a:p>
          <a:p>
            <a:pPr lvl="1"/>
            <a:r>
              <a:rPr lang="en-US" sz="2000" dirty="0" smtClean="0"/>
              <a:t>Using </a:t>
            </a:r>
            <a:r>
              <a:rPr lang="en-US" sz="2000" dirty="0"/>
              <a:t>IPAM for audit tracking and IP address tracking to trigger notifications and alerts on abnormal changes.  </a:t>
            </a:r>
            <a:r>
              <a:rPr lang="en-US" sz="2000" dirty="0" smtClean="0"/>
              <a:t>Still using </a:t>
            </a:r>
            <a:r>
              <a:rPr lang="en-US" sz="2000" dirty="0"/>
              <a:t>System Center Operations Manager, but for quick audit </a:t>
            </a:r>
            <a:r>
              <a:rPr lang="en-US" sz="2000" dirty="0" smtClean="0"/>
              <a:t>reports. IPAM </a:t>
            </a:r>
            <a:r>
              <a:rPr lang="en-US" sz="2000" dirty="0"/>
              <a:t>provides </a:t>
            </a:r>
            <a:r>
              <a:rPr lang="en-US" sz="2000" dirty="0" smtClean="0"/>
              <a:t>Compliance Officer (CO) </a:t>
            </a:r>
            <a:r>
              <a:rPr lang="en-US" sz="2000" dirty="0"/>
              <a:t>what </a:t>
            </a:r>
            <a:r>
              <a:rPr lang="en-US" sz="2000" dirty="0" smtClean="0"/>
              <a:t>she </a:t>
            </a:r>
            <a:r>
              <a:rPr lang="en-US" sz="2000" dirty="0"/>
              <a:t>needs in terms of audit reporting quickly and simply without having to teach the </a:t>
            </a:r>
            <a:r>
              <a:rPr lang="en-US" sz="2000" dirty="0" smtClean="0"/>
              <a:t>CO </a:t>
            </a:r>
            <a:r>
              <a:rPr lang="en-US" sz="2000" dirty="0"/>
              <a:t>how to generate reports out of SCOM/SQL Reporting Services or burden IT with generating reports and information requested</a:t>
            </a:r>
          </a:p>
          <a:p>
            <a:pPr lvl="0"/>
            <a:r>
              <a:rPr lang="en-US" sz="3600" dirty="0" smtClean="0">
                <a:gradFill>
                  <a:gsLst>
                    <a:gs pos="0">
                      <a:srgbClr val="FFFFFF"/>
                    </a:gs>
                    <a:gs pos="100000">
                      <a:srgbClr val="FFFFFF"/>
                    </a:gs>
                  </a:gsLst>
                  <a:lin ang="5400000" scaled="0"/>
                </a:gradFill>
              </a:rPr>
              <a:t>Feedback</a:t>
            </a:r>
          </a:p>
          <a:p>
            <a:pPr lvl="1"/>
            <a:r>
              <a:rPr lang="en-US" sz="2000" dirty="0"/>
              <a:t>Lightweight, gets the job done!</a:t>
            </a:r>
          </a:p>
        </p:txBody>
      </p:sp>
    </p:spTree>
    <p:extLst>
      <p:ext uri="{BB962C8B-B14F-4D97-AF65-F5344CB8AC3E}">
        <p14:creationId xmlns:p14="http://schemas.microsoft.com/office/powerpoint/2010/main" val="2054693419"/>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Session </a:t>
            </a:r>
            <a:r>
              <a:rPr lang="en-US" dirty="0"/>
              <a:t>Objectives and Takeaways</a:t>
            </a:r>
          </a:p>
        </p:txBody>
      </p:sp>
      <p:sp>
        <p:nvSpPr>
          <p:cNvPr id="5" name="Text Placeholder 4"/>
          <p:cNvSpPr>
            <a:spLocks noGrp="1"/>
          </p:cNvSpPr>
          <p:nvPr>
            <p:ph type="body" sz="quarter" idx="10"/>
          </p:nvPr>
        </p:nvSpPr>
        <p:spPr>
          <a:xfrm>
            <a:off x="963255" y="1241737"/>
            <a:ext cx="10691946" cy="5390883"/>
          </a:xfrm>
        </p:spPr>
        <p:txBody>
          <a:bodyPr>
            <a:normAutofit/>
          </a:bodyPr>
          <a:lstStyle/>
          <a:p>
            <a:r>
              <a:rPr lang="en-US" sz="2700" dirty="0"/>
              <a:t>Session Objective(s): </a:t>
            </a:r>
          </a:p>
          <a:p>
            <a:pPr marL="984102" lvl="1" indent="-457120"/>
            <a:r>
              <a:rPr lang="en-US" sz="2400" dirty="0"/>
              <a:t>Understand </a:t>
            </a:r>
            <a:r>
              <a:rPr lang="en-US" sz="2400" dirty="0" smtClean="0"/>
              <a:t>Windows Server 2012 IPAM</a:t>
            </a:r>
          </a:p>
          <a:p>
            <a:pPr marL="1387327" lvl="2" indent="-457120"/>
            <a:r>
              <a:rPr lang="en-US" sz="2000" dirty="0"/>
              <a:t>What it </a:t>
            </a:r>
            <a:r>
              <a:rPr lang="en-US" sz="2000" dirty="0" smtClean="0"/>
              <a:t>is; how it works; how </a:t>
            </a:r>
            <a:r>
              <a:rPr lang="en-US" sz="2000" dirty="0"/>
              <a:t>to use </a:t>
            </a:r>
            <a:r>
              <a:rPr lang="en-US" sz="2000" dirty="0" smtClean="0"/>
              <a:t>it; and </a:t>
            </a:r>
            <a:r>
              <a:rPr lang="en-US" sz="2000" dirty="0"/>
              <a:t>how to </a:t>
            </a:r>
            <a:r>
              <a:rPr lang="en-US" sz="2000" dirty="0" smtClean="0"/>
              <a:t>integrate with external systems</a:t>
            </a:r>
            <a:endParaRPr lang="en-US" sz="2000" dirty="0"/>
          </a:p>
          <a:p>
            <a:pPr marL="526982" lvl="1" indent="0">
              <a:buNone/>
            </a:pPr>
            <a:endParaRPr lang="en-US" sz="2400" dirty="0"/>
          </a:p>
          <a:p>
            <a:r>
              <a:rPr lang="en-US" sz="2700" dirty="0"/>
              <a:t>Key </a:t>
            </a:r>
            <a:r>
              <a:rPr lang="en-US" sz="2700" dirty="0" smtClean="0"/>
              <a:t>Takeaways</a:t>
            </a:r>
            <a:endParaRPr lang="en-US" sz="2700" dirty="0"/>
          </a:p>
          <a:p>
            <a:pPr marL="984102" lvl="1" indent="-457120"/>
            <a:r>
              <a:rPr lang="en-US" sz="2400" dirty="0" smtClean="0"/>
              <a:t>Windows </a:t>
            </a:r>
            <a:r>
              <a:rPr lang="en-US" sz="2400" dirty="0"/>
              <a:t>Server 2012 </a:t>
            </a:r>
            <a:r>
              <a:rPr lang="en-US" sz="2400" dirty="0" smtClean="0"/>
              <a:t>IPAM… </a:t>
            </a:r>
          </a:p>
          <a:p>
            <a:pPr marL="1387327" lvl="2" indent="-457120"/>
            <a:r>
              <a:rPr lang="en-US" sz="2000" dirty="0"/>
              <a:t>Complements MS DHCP and DNS offerings</a:t>
            </a:r>
          </a:p>
          <a:p>
            <a:pPr marL="1387327" lvl="2" indent="-457120"/>
            <a:r>
              <a:rPr lang="en-US" sz="2000" dirty="0" smtClean="0"/>
              <a:t>Reduces the opex </a:t>
            </a:r>
            <a:r>
              <a:rPr lang="en-US" sz="2000" dirty="0"/>
              <a:t>around IPv4/v6 address management and the management of </a:t>
            </a:r>
            <a:r>
              <a:rPr lang="en-US" sz="2000" dirty="0" smtClean="0"/>
              <a:t>related MS </a:t>
            </a:r>
            <a:r>
              <a:rPr lang="en-US" sz="2000" dirty="0"/>
              <a:t>DHCP and DNS </a:t>
            </a:r>
            <a:r>
              <a:rPr lang="en-US" sz="2000" dirty="0" smtClean="0"/>
              <a:t>functions</a:t>
            </a:r>
            <a:endParaRPr lang="en-US" sz="2000" dirty="0"/>
          </a:p>
          <a:p>
            <a:pPr marL="1387327" lvl="2" indent="-457120"/>
            <a:r>
              <a:rPr lang="en-US" sz="2000" dirty="0" smtClean="0"/>
              <a:t>Integrates with external systems like ADDS</a:t>
            </a:r>
            <a:r>
              <a:rPr lang="en-US" sz="2000" dirty="0"/>
              <a:t> </a:t>
            </a:r>
            <a:r>
              <a:rPr lang="en-US" sz="2000" dirty="0" smtClean="0"/>
              <a:t>and SCVMM</a:t>
            </a:r>
            <a:endParaRPr lang="en-US" sz="2000" dirty="0"/>
          </a:p>
          <a:p>
            <a:pPr marL="1387327" lvl="2" indent="-457120"/>
            <a:r>
              <a:rPr lang="en-US" sz="2000" dirty="0" smtClean="0"/>
              <a:t>Is </a:t>
            </a:r>
            <a:r>
              <a:rPr lang="en-US" sz="2000" dirty="0"/>
              <a:t>a cost-effective, in-box solution to manage network </a:t>
            </a:r>
            <a:r>
              <a:rPr lang="en-US" sz="2000" dirty="0" smtClean="0"/>
              <a:t>complexity</a:t>
            </a:r>
          </a:p>
        </p:txBody>
      </p:sp>
    </p:spTree>
    <p:extLst>
      <p:ext uri="{BB962C8B-B14F-4D97-AF65-F5344CB8AC3E}">
        <p14:creationId xmlns:p14="http://schemas.microsoft.com/office/powerpoint/2010/main" val="180975133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8" name="Rectangle 7"/>
          <p:cNvSpPr/>
          <p:nvPr/>
        </p:nvSpPr>
        <p:spPr>
          <a:xfrm>
            <a:off x="667870" y="1483348"/>
            <a:ext cx="11013088" cy="2160591"/>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a:gradFill>
                  <a:gsLst>
                    <a:gs pos="0">
                      <a:srgbClr val="FFFFFF"/>
                    </a:gs>
                    <a:gs pos="100000">
                      <a:srgbClr val="FFFFFF"/>
                    </a:gs>
                  </a:gsLst>
                  <a:lin ang="5400000" scaled="0"/>
                </a:gradFill>
              </a:rPr>
              <a:t>WSV304: Windows Server 2012 Networking Performance and Management </a:t>
            </a:r>
          </a:p>
          <a:p>
            <a:pPr marL="460375" indent="-460375">
              <a:lnSpc>
                <a:spcPct val="90000"/>
              </a:lnSpc>
              <a:spcBef>
                <a:spcPct val="20000"/>
              </a:spcBef>
              <a:buSzPct val="90000"/>
              <a:buFontTx/>
              <a:buBlip>
                <a:blip r:embed="rId3"/>
              </a:buBlip>
            </a:pPr>
            <a:r>
              <a:rPr lang="en-US" sz="2400" dirty="0">
                <a:gradFill>
                  <a:gsLst>
                    <a:gs pos="0">
                      <a:srgbClr val="FFFFFF"/>
                    </a:gs>
                    <a:gs pos="100000">
                      <a:srgbClr val="FFFFFF"/>
                    </a:gs>
                  </a:gsLst>
                  <a:lin ang="5400000" scaled="0"/>
                </a:gradFill>
              </a:rPr>
              <a:t>WSV306: Inside Windows Server 2012 Multi-Server Management Capabilities </a:t>
            </a:r>
          </a:p>
          <a:p>
            <a:pPr marL="460375" indent="-460375">
              <a:lnSpc>
                <a:spcPct val="90000"/>
              </a:lnSpc>
              <a:spcBef>
                <a:spcPct val="20000"/>
              </a:spcBef>
              <a:buSzPct val="90000"/>
              <a:buFontTx/>
              <a:buBlip>
                <a:blip r:embed="rId3"/>
              </a:buBlip>
            </a:pPr>
            <a:r>
              <a:rPr lang="en-US" sz="2400" dirty="0">
                <a:gradFill>
                  <a:gsLst>
                    <a:gs pos="0">
                      <a:srgbClr val="FFFFFF"/>
                    </a:gs>
                    <a:gs pos="100000">
                      <a:srgbClr val="FFFFFF"/>
                    </a:gs>
                  </a:gsLst>
                  <a:lin ang="5400000" scaled="0"/>
                </a:gradFill>
              </a:rPr>
              <a:t>MGT315: Network Management in Microsoft System Center 2012 SP1 - Virtual Machine Manager</a:t>
            </a:r>
          </a:p>
          <a:p>
            <a:pPr marL="460375" indent="-460375">
              <a:lnSpc>
                <a:spcPct val="90000"/>
              </a:lnSpc>
              <a:spcBef>
                <a:spcPct val="20000"/>
              </a:spcBef>
              <a:buSzPct val="90000"/>
              <a:buFontTx/>
              <a:buBlip>
                <a:blip r:embed="rId3"/>
              </a:buBlip>
            </a:pPr>
            <a:r>
              <a:rPr lang="en-US" sz="2400" dirty="0">
                <a:gradFill>
                  <a:gsLst>
                    <a:gs pos="0">
                      <a:srgbClr val="FFFFFF"/>
                    </a:gs>
                    <a:gs pos="100000">
                      <a:srgbClr val="FFFFFF"/>
                    </a:gs>
                  </a:gsLst>
                  <a:lin ang="5400000" scaled="0"/>
                </a:gradFill>
              </a:rPr>
              <a:t>WSV325: DNSSEC Deployment with Windows Server 2012</a:t>
            </a:r>
          </a:p>
        </p:txBody>
      </p:sp>
      <p:sp>
        <p:nvSpPr>
          <p:cNvPr id="10" name="Rectangle 9"/>
          <p:cNvSpPr/>
          <p:nvPr/>
        </p:nvSpPr>
        <p:spPr>
          <a:xfrm>
            <a:off x="667870" y="4007422"/>
            <a:ext cx="11013088" cy="941796"/>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4"/>
              </a:buBlip>
            </a:pPr>
            <a:r>
              <a:rPr lang="en-US" sz="2400" dirty="0">
                <a:gradFill>
                  <a:gsLst>
                    <a:gs pos="0">
                      <a:srgbClr val="FFFFFF"/>
                    </a:gs>
                    <a:gs pos="100000">
                      <a:srgbClr val="FFFFFF"/>
                    </a:gs>
                  </a:gsLst>
                  <a:lin ang="5400000" scaled="0"/>
                </a:gradFill>
              </a:rPr>
              <a:t>WSV14-HOL: Managing Your Network Infrastructure with IP Address Management (IPAM) in S. Hall B</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8405891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1" presetClass="exit" presetSubtype="0" fill="hold" grpId="1" nodeType="afterEffect">
                                  <p:stCondLst>
                                    <p:cond delay="0"/>
                                  </p:stCondLst>
                                  <p:childTnLst>
                                    <p:set>
                                      <p:cBhvr>
                                        <p:cTn id="17"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1844" y="3371505"/>
            <a:ext cx="2670280" cy="2554346"/>
          </a:xfrm>
          <a:prstGeom prst="rect">
            <a:avLst/>
          </a:prstGeom>
        </p:spPr>
        <p:txBody>
          <a:bodyPr vert="horz" wrap="square" lIns="0" tIns="60861" rIns="121724" bIns="60861" anchor="t" anchorCtr="0">
            <a:spAutoFit/>
          </a:bodyPr>
          <a:lstStyle/>
          <a:p>
            <a:pPr indent="-6342"/>
            <a:r>
              <a:rPr lang="en-US" sz="1900" b="1" dirty="0">
                <a:solidFill>
                  <a:srgbClr val="FFFFFF"/>
                </a:solidFill>
                <a:latin typeface="Segoe"/>
                <a:ea typeface="Segoe UI" pitchFamily="34" charset="0"/>
                <a:cs typeface="Segoe"/>
              </a:rPr>
              <a:t>Beyond </a:t>
            </a:r>
          </a:p>
          <a:p>
            <a:pPr indent="-6342"/>
            <a:r>
              <a:rPr lang="en-US" sz="1900" b="1" dirty="0">
                <a:solidFill>
                  <a:srgbClr val="FFFFFF"/>
                </a:solidFill>
                <a:latin typeface="Segoe"/>
                <a:ea typeface="Segoe UI" pitchFamily="34" charset="0"/>
                <a:cs typeface="Segoe"/>
              </a:rPr>
              <a:t>Virtualization</a:t>
            </a:r>
          </a:p>
          <a:p>
            <a:pPr indent="-6342"/>
            <a:endParaRPr lang="en-US" sz="1500" dirty="0">
              <a:solidFill>
                <a:srgbClr val="FFFFFF"/>
              </a:solidFill>
              <a:latin typeface="Segoe"/>
              <a:cs typeface="Segoe"/>
            </a:endParaRPr>
          </a:p>
          <a:p>
            <a:r>
              <a:rPr lang="en-US" sz="1500" dirty="0" smtClean="0">
                <a:solidFill>
                  <a:srgbClr val="FFFFFF"/>
                </a:solidFill>
                <a:cs typeface="Arial" pitchFamily="34" charset="0"/>
              </a:rPr>
              <a:t>Windows </a:t>
            </a:r>
            <a:r>
              <a:rPr lang="en-US" sz="1500" dirty="0">
                <a:solidFill>
                  <a:srgbClr val="FFFFFF"/>
                </a:solidFill>
                <a:cs typeface="Arial" pitchFamily="34" charset="0"/>
              </a:rPr>
              <a:t>Server 8 offers a dynamic, multi-tenant infrastructure that goes beyond virtualization to provide maximum flexibility for delivering and connecting to cloud services.</a:t>
            </a:r>
          </a:p>
        </p:txBody>
      </p:sp>
      <p:sp>
        <p:nvSpPr>
          <p:cNvPr id="4" name="Rectangle 3"/>
          <p:cNvSpPr/>
          <p:nvPr/>
        </p:nvSpPr>
        <p:spPr>
          <a:xfrm>
            <a:off x="8995912" y="3371505"/>
            <a:ext cx="2928441" cy="3308398"/>
          </a:xfrm>
          <a:prstGeom prst="rect">
            <a:avLst/>
          </a:prstGeom>
        </p:spPr>
        <p:txBody>
          <a:bodyPr vert="horz" wrap="square" lIns="0" tIns="60861" rIns="121724" bIns="60861" anchor="t" anchorCtr="0">
            <a:spAutoFit/>
          </a:bodyPr>
          <a:lstStyle/>
          <a:p>
            <a:pPr indent="-6342"/>
            <a:r>
              <a:rPr lang="en-US" sz="1900" b="1" dirty="0">
                <a:solidFill>
                  <a:srgbClr val="FFFFFF"/>
                </a:solidFill>
                <a:latin typeface="Segoe"/>
                <a:ea typeface="Segoe UI" pitchFamily="34" charset="0"/>
                <a:cs typeface="Segoe"/>
              </a:rPr>
              <a:t>Modern </a:t>
            </a:r>
            <a:r>
              <a:rPr lang="en-US" sz="1900" b="1" dirty="0" smtClean="0">
                <a:solidFill>
                  <a:srgbClr val="FFFFFF"/>
                </a:solidFill>
                <a:latin typeface="Segoe"/>
                <a:ea typeface="Segoe UI" pitchFamily="34" charset="0"/>
                <a:cs typeface="Segoe"/>
              </a:rPr>
              <a:t>Work Style</a:t>
            </a:r>
            <a:r>
              <a:rPr lang="en-US" sz="1900" b="1" dirty="0">
                <a:solidFill>
                  <a:srgbClr val="FFFFFF"/>
                </a:solidFill>
                <a:latin typeface="Segoe"/>
                <a:ea typeface="Segoe UI" pitchFamily="34" charset="0"/>
                <a:cs typeface="Segoe"/>
              </a:rPr>
              <a:t>, Enabled</a:t>
            </a:r>
          </a:p>
          <a:p>
            <a:endParaRPr lang="en-US" sz="1900" dirty="0">
              <a:solidFill>
                <a:srgbClr val="FFFFFF"/>
              </a:solidFill>
              <a:latin typeface="Segoe"/>
              <a:cs typeface="Segoe"/>
            </a:endParaRPr>
          </a:p>
          <a:p>
            <a:r>
              <a:rPr lang="en-US" sz="1500" dirty="0" smtClean="0">
                <a:solidFill>
                  <a:srgbClr val="FFFFFF"/>
                </a:solidFill>
                <a:cs typeface="Arial" pitchFamily="34" charset="0"/>
              </a:rPr>
              <a:t>Windows </a:t>
            </a:r>
            <a:r>
              <a:rPr lang="en-US" sz="1500" dirty="0">
                <a:solidFill>
                  <a:srgbClr val="FFFFFF"/>
                </a:solidFill>
                <a:cs typeface="Arial" pitchFamily="34" charset="0"/>
              </a:rPr>
              <a:t>Server 8 empowers IT to provide users with flexible access to data and applications from virtually anywhere on any device with a rich user experience, while simplifying management and helping maintain security, control and compliance.</a:t>
            </a:r>
          </a:p>
          <a:p>
            <a:endParaRPr lang="en-US" sz="1500" dirty="0">
              <a:solidFill>
                <a:srgbClr val="FFFFFF"/>
              </a:solidFill>
              <a:cs typeface="Arial" pitchFamily="34" charset="0"/>
            </a:endParaRPr>
          </a:p>
        </p:txBody>
      </p:sp>
      <p:sp>
        <p:nvSpPr>
          <p:cNvPr id="6" name="Rectangle 5"/>
          <p:cNvSpPr/>
          <p:nvPr/>
        </p:nvSpPr>
        <p:spPr>
          <a:xfrm>
            <a:off x="511844" y="1408753"/>
            <a:ext cx="2670280" cy="1874539"/>
          </a:xfrm>
          <a:prstGeom prst="rect">
            <a:avLst/>
          </a:prstGeom>
          <a:solidFill>
            <a:srgbClr val="5FC4E6"/>
          </a:solidFill>
          <a:ln>
            <a:noFill/>
          </a:ln>
          <a:effectLst/>
        </p:spPr>
        <p:style>
          <a:lnRef idx="1">
            <a:schemeClr val="accent1"/>
          </a:lnRef>
          <a:fillRef idx="3">
            <a:schemeClr val="accent1"/>
          </a:fillRef>
          <a:effectRef idx="2">
            <a:schemeClr val="accent1"/>
          </a:effectRef>
          <a:fontRef idx="minor">
            <a:schemeClr val="lt1"/>
          </a:fontRef>
        </p:style>
        <p:txBody>
          <a:bodyPr lIns="365696" tIns="365696" rIns="121899" bIns="60949" anchor="t"/>
          <a:lstStyle/>
          <a:p>
            <a:endParaRPr lang="en-US" b="1" dirty="0" smtClean="0">
              <a:solidFill>
                <a:srgbClr val="FFFFFF"/>
              </a:solidFill>
              <a:latin typeface="Segoe" pitchFamily="34" charset="0"/>
            </a:endParaRPr>
          </a:p>
        </p:txBody>
      </p:sp>
      <p:sp>
        <p:nvSpPr>
          <p:cNvPr id="7" name="Rectangle 6"/>
          <p:cNvSpPr/>
          <p:nvPr/>
        </p:nvSpPr>
        <p:spPr>
          <a:xfrm>
            <a:off x="8967730" y="1408753"/>
            <a:ext cx="2795636" cy="1874539"/>
          </a:xfrm>
          <a:prstGeom prst="rect">
            <a:avLst/>
          </a:prstGeom>
          <a:solidFill>
            <a:srgbClr val="75C7E4"/>
          </a:solidFill>
          <a:ln>
            <a:noFill/>
          </a:ln>
          <a:effectLst/>
        </p:spPr>
        <p:style>
          <a:lnRef idx="1">
            <a:schemeClr val="accent1"/>
          </a:lnRef>
          <a:fillRef idx="3">
            <a:schemeClr val="accent1"/>
          </a:fillRef>
          <a:effectRef idx="2">
            <a:schemeClr val="accent1"/>
          </a:effectRef>
          <a:fontRef idx="minor">
            <a:schemeClr val="lt1"/>
          </a:fontRef>
        </p:style>
        <p:txBody>
          <a:bodyPr lIns="365696" tIns="365696" rIns="121899" bIns="60949" anchor="t"/>
          <a:lstStyle/>
          <a:p>
            <a:endParaRPr lang="en-US" b="1" dirty="0" smtClean="0">
              <a:solidFill>
                <a:srgbClr val="FFFFFF"/>
              </a:solidFill>
              <a:latin typeface="Segoe" pitchFamily="34" charset="0"/>
            </a:endParaRPr>
          </a:p>
        </p:txBody>
      </p:sp>
      <p:sp>
        <p:nvSpPr>
          <p:cNvPr id="8" name="Rectangle 7"/>
          <p:cNvSpPr/>
          <p:nvPr/>
        </p:nvSpPr>
        <p:spPr>
          <a:xfrm>
            <a:off x="3404649" y="3371506"/>
            <a:ext cx="2521930" cy="3077566"/>
          </a:xfrm>
          <a:prstGeom prst="rect">
            <a:avLst/>
          </a:prstGeom>
          <a:effectLst/>
        </p:spPr>
        <p:txBody>
          <a:bodyPr vert="horz" wrap="square" lIns="0" tIns="60861" rIns="121724" bIns="60861" anchor="t" anchorCtr="0">
            <a:spAutoFit/>
          </a:bodyPr>
          <a:lstStyle/>
          <a:p>
            <a:pPr indent="-6342"/>
            <a:r>
              <a:rPr lang="en-US" sz="1900" b="1" dirty="0">
                <a:solidFill>
                  <a:srgbClr val="FFFFFF"/>
                </a:solidFill>
                <a:latin typeface="Segoe"/>
                <a:ea typeface="Segoe UI" pitchFamily="34" charset="0"/>
                <a:cs typeface="Segoe"/>
              </a:rPr>
              <a:t>The Power of Many Servers, the Simplicity of One</a:t>
            </a:r>
          </a:p>
          <a:p>
            <a:endParaRPr lang="en-US" sz="1500" b="1" dirty="0">
              <a:solidFill>
                <a:srgbClr val="FFFFFF"/>
              </a:solidFill>
              <a:latin typeface="Segoe"/>
            </a:endParaRPr>
          </a:p>
          <a:p>
            <a:r>
              <a:rPr lang="en-US" sz="1500" dirty="0">
                <a:solidFill>
                  <a:srgbClr val="FFFFFF"/>
                </a:solidFill>
                <a:cs typeface="Arial" pitchFamily="34" charset="0"/>
              </a:rPr>
              <a:t>Windows Server 8 offers excellent economics by integrating a highly available and easy  to manage multi-server platform with breakthrough efficiency and ubiquitous automation.</a:t>
            </a:r>
          </a:p>
        </p:txBody>
      </p:sp>
      <p:pic>
        <p:nvPicPr>
          <p:cNvPr id="11" name="Picture 4" descr="\\MAGNUM\Projects\Microsoft\Journey to the Cloud Campaign\Design\Assets\PrivateCloud.png"/>
          <p:cNvPicPr>
            <a:picLocks noChangeAspect="1" noChangeArrowheads="1"/>
          </p:cNvPicPr>
          <p:nvPr/>
        </p:nvPicPr>
        <p:blipFill>
          <a:blip r:embed="rId3" cstate="print">
            <a:lum bright="100000"/>
          </a:blip>
          <a:srcRect/>
          <a:stretch>
            <a:fillRect/>
          </a:stretch>
        </p:blipFill>
        <p:spPr bwMode="auto">
          <a:xfrm>
            <a:off x="770933" y="1893672"/>
            <a:ext cx="2087420" cy="1046957"/>
          </a:xfrm>
          <a:prstGeom prst="rect">
            <a:avLst/>
          </a:prstGeom>
          <a:noFill/>
        </p:spPr>
      </p:pic>
      <p:sp>
        <p:nvSpPr>
          <p:cNvPr id="12" name="Rectangle 11"/>
          <p:cNvSpPr/>
          <p:nvPr/>
        </p:nvSpPr>
        <p:spPr>
          <a:xfrm>
            <a:off x="6149101" y="3371506"/>
            <a:ext cx="2818628" cy="3016010"/>
          </a:xfrm>
          <a:prstGeom prst="rect">
            <a:avLst/>
          </a:prstGeom>
        </p:spPr>
        <p:txBody>
          <a:bodyPr vert="horz" wrap="square" lIns="0" tIns="60861" rIns="121724" bIns="60861" anchor="t" anchorCtr="0">
            <a:spAutoFit/>
          </a:bodyPr>
          <a:lstStyle/>
          <a:p>
            <a:pPr indent="-6342"/>
            <a:r>
              <a:rPr lang="en-US" sz="1900" b="1" dirty="0">
                <a:solidFill>
                  <a:srgbClr val="FFFFFF"/>
                </a:solidFill>
                <a:latin typeface="Segoe"/>
                <a:ea typeface="Segoe UI" pitchFamily="34" charset="0"/>
                <a:cs typeface="Segoe"/>
              </a:rPr>
              <a:t>Every App, </a:t>
            </a:r>
            <a:endParaRPr lang="en-US" sz="1900" b="1" dirty="0" smtClean="0">
              <a:solidFill>
                <a:srgbClr val="FFFFFF"/>
              </a:solidFill>
              <a:latin typeface="Segoe"/>
              <a:ea typeface="Segoe UI" pitchFamily="34" charset="0"/>
              <a:cs typeface="Segoe"/>
            </a:endParaRPr>
          </a:p>
          <a:p>
            <a:pPr indent="-6342"/>
            <a:r>
              <a:rPr lang="en-US" sz="1900" b="1" dirty="0" smtClean="0">
                <a:solidFill>
                  <a:srgbClr val="FFFFFF"/>
                </a:solidFill>
                <a:latin typeface="Segoe"/>
                <a:ea typeface="Segoe UI" pitchFamily="34" charset="0"/>
                <a:cs typeface="Segoe"/>
              </a:rPr>
              <a:t>Any </a:t>
            </a:r>
            <a:r>
              <a:rPr lang="en-US" sz="1900" b="1" dirty="0">
                <a:solidFill>
                  <a:srgbClr val="FFFFFF"/>
                </a:solidFill>
                <a:latin typeface="Segoe"/>
                <a:ea typeface="Segoe UI" pitchFamily="34" charset="0"/>
                <a:cs typeface="Segoe"/>
              </a:rPr>
              <a:t>Cloud</a:t>
            </a:r>
          </a:p>
          <a:p>
            <a:pPr defTabSz="1218728">
              <a:defRPr/>
            </a:pPr>
            <a:endParaRPr lang="en-US" sz="1500" dirty="0">
              <a:solidFill>
                <a:srgbClr val="FFFFFF"/>
              </a:solidFill>
              <a:cs typeface="Arial" pitchFamily="34" charset="0"/>
            </a:endParaRPr>
          </a:p>
          <a:p>
            <a:pPr defTabSz="1218728">
              <a:defRPr/>
            </a:pPr>
            <a:endParaRPr lang="en-US" sz="1500" dirty="0" smtClean="0">
              <a:solidFill>
                <a:srgbClr val="FFFFFF"/>
              </a:solidFill>
              <a:cs typeface="Arial" pitchFamily="34" charset="0"/>
            </a:endParaRPr>
          </a:p>
          <a:p>
            <a:pPr defTabSz="1218728">
              <a:defRPr/>
            </a:pPr>
            <a:r>
              <a:rPr lang="en-US" sz="1500" dirty="0" smtClean="0">
                <a:solidFill>
                  <a:srgbClr val="FFFFFF"/>
                </a:solidFill>
                <a:cs typeface="Arial" pitchFamily="34" charset="0"/>
              </a:rPr>
              <a:t>WS8 </a:t>
            </a:r>
            <a:r>
              <a:rPr lang="en-US" sz="1500" dirty="0">
                <a:solidFill>
                  <a:srgbClr val="FFFFFF"/>
                </a:solidFill>
                <a:cs typeface="Arial" pitchFamily="34" charset="0"/>
              </a:rPr>
              <a:t>is a broad, scalable and elastic server platform that gives you the flexibility to build and deploy applications and websites on-premises, in the cloud and in a hybrid environment, using a consistent set of tools and frameworks.</a:t>
            </a:r>
          </a:p>
        </p:txBody>
      </p:sp>
      <p:pic>
        <p:nvPicPr>
          <p:cNvPr id="15" name="Picture 2" descr="\\MAGNUM\Projects\Microsoft\Journey to the Cloud Campaign\Design\Assets\Flexible.png"/>
          <p:cNvPicPr>
            <a:picLocks noChangeAspect="1" noChangeArrowheads="1"/>
          </p:cNvPicPr>
          <p:nvPr/>
        </p:nvPicPr>
        <p:blipFill>
          <a:blip r:embed="rId4" cstate="print">
            <a:lum bright="100000"/>
          </a:blip>
          <a:srcRect/>
          <a:stretch>
            <a:fillRect/>
          </a:stretch>
        </p:blipFill>
        <p:spPr bwMode="auto">
          <a:xfrm>
            <a:off x="9521447" y="1593976"/>
            <a:ext cx="1669393" cy="1579883"/>
          </a:xfrm>
          <a:prstGeom prst="rect">
            <a:avLst/>
          </a:prstGeom>
          <a:noFill/>
        </p:spPr>
      </p:pic>
      <p:sp>
        <p:nvSpPr>
          <p:cNvPr id="16" name="Rectangle 15"/>
          <p:cNvSpPr/>
          <p:nvPr/>
        </p:nvSpPr>
        <p:spPr>
          <a:xfrm>
            <a:off x="3339685" y="1404929"/>
            <a:ext cx="2670280" cy="1874539"/>
          </a:xfrm>
          <a:prstGeom prst="rect">
            <a:avLst/>
          </a:prstGeom>
          <a:solidFill>
            <a:srgbClr val="5FC4E6"/>
          </a:solidFill>
          <a:ln>
            <a:noFill/>
          </a:ln>
          <a:effectLst/>
        </p:spPr>
        <p:style>
          <a:lnRef idx="1">
            <a:schemeClr val="accent1"/>
          </a:lnRef>
          <a:fillRef idx="3">
            <a:schemeClr val="accent1"/>
          </a:fillRef>
          <a:effectRef idx="2">
            <a:schemeClr val="accent1"/>
          </a:effectRef>
          <a:fontRef idx="minor">
            <a:schemeClr val="lt1"/>
          </a:fontRef>
        </p:style>
        <p:txBody>
          <a:bodyPr lIns="365696" tIns="365696" rIns="121899" bIns="60949" anchor="t"/>
          <a:lstStyle/>
          <a:p>
            <a:endParaRPr lang="en-US" b="1" dirty="0">
              <a:solidFill>
                <a:srgbClr val="FFFFFF"/>
              </a:solidFill>
              <a:latin typeface="Segoe" pitchFamily="34" charset="0"/>
            </a:endParaRPr>
          </a:p>
        </p:txBody>
      </p:sp>
      <p:pic>
        <p:nvPicPr>
          <p:cNvPr id="10" name="Picture 34" descr="Efficiency.png"/>
          <p:cNvPicPr>
            <a:picLocks noChangeAspect="1"/>
          </p:cNvPicPr>
          <p:nvPr/>
        </p:nvPicPr>
        <p:blipFill>
          <a:blip r:embed="rId5" cstate="print"/>
          <a:srcRect/>
          <a:stretch>
            <a:fillRect/>
          </a:stretch>
        </p:blipFill>
        <p:spPr bwMode="auto">
          <a:xfrm>
            <a:off x="3808125" y="1558271"/>
            <a:ext cx="1747582" cy="1635739"/>
          </a:xfrm>
          <a:prstGeom prst="rect">
            <a:avLst/>
          </a:prstGeom>
          <a:noFill/>
          <a:ln w="9525">
            <a:noFill/>
            <a:miter lim="800000"/>
            <a:headEnd/>
            <a:tailEnd/>
          </a:ln>
        </p:spPr>
      </p:pic>
      <p:sp>
        <p:nvSpPr>
          <p:cNvPr id="17" name="Rectangle 16"/>
          <p:cNvSpPr/>
          <p:nvPr/>
        </p:nvSpPr>
        <p:spPr>
          <a:xfrm>
            <a:off x="6147566" y="1408753"/>
            <a:ext cx="2670280" cy="1874539"/>
          </a:xfrm>
          <a:prstGeom prst="rect">
            <a:avLst/>
          </a:prstGeom>
          <a:solidFill>
            <a:srgbClr val="00A5C8"/>
          </a:solidFill>
          <a:ln>
            <a:noFill/>
          </a:ln>
          <a:effectLst/>
        </p:spPr>
        <p:style>
          <a:lnRef idx="1">
            <a:schemeClr val="accent1"/>
          </a:lnRef>
          <a:fillRef idx="3">
            <a:schemeClr val="accent1"/>
          </a:fillRef>
          <a:effectRef idx="2">
            <a:schemeClr val="accent1"/>
          </a:effectRef>
          <a:fontRef idx="minor">
            <a:schemeClr val="lt1"/>
          </a:fontRef>
        </p:style>
        <p:txBody>
          <a:bodyPr lIns="365696" tIns="365696" rIns="121899" bIns="60949" anchor="t"/>
          <a:lstStyle/>
          <a:p>
            <a:endParaRPr lang="en-US" b="1" dirty="0" smtClean="0">
              <a:solidFill>
                <a:srgbClr val="FFFFFF"/>
              </a:solidFill>
              <a:latin typeface="Segoe" pitchFamily="34" charset="0"/>
            </a:endParaRPr>
          </a:p>
        </p:txBody>
      </p:sp>
      <p:pic>
        <p:nvPicPr>
          <p:cNvPr id="14" name="Picture 2" descr="\\MAGNUM\Projects\Microsoft\Journey to the Cloud Campaign\Design\Assets\App_web.png"/>
          <p:cNvPicPr>
            <a:picLocks noChangeAspect="1" noChangeArrowheads="1"/>
          </p:cNvPicPr>
          <p:nvPr/>
        </p:nvPicPr>
        <p:blipFill>
          <a:blip r:embed="rId6" cstate="print">
            <a:lum bright="100000"/>
          </a:blip>
          <a:srcRect/>
          <a:stretch>
            <a:fillRect/>
          </a:stretch>
        </p:blipFill>
        <p:spPr bwMode="auto">
          <a:xfrm>
            <a:off x="6766121" y="1858834"/>
            <a:ext cx="1459866" cy="1077073"/>
          </a:xfrm>
          <a:prstGeom prst="rect">
            <a:avLst/>
          </a:prstGeom>
          <a:noFill/>
        </p:spPr>
      </p:pic>
      <p:sp>
        <p:nvSpPr>
          <p:cNvPr id="5" name="Title 4"/>
          <p:cNvSpPr>
            <a:spLocks noGrp="1"/>
          </p:cNvSpPr>
          <p:nvPr>
            <p:ph type="title"/>
          </p:nvPr>
        </p:nvSpPr>
        <p:spPr>
          <a:xfrm>
            <a:off x="507868" y="230195"/>
            <a:ext cx="11173090" cy="1107996"/>
          </a:xfrm>
        </p:spPr>
        <p:txBody>
          <a:bodyPr/>
          <a:lstStyle/>
          <a:p>
            <a:r>
              <a:rPr lang="en-US" sz="4800" dirty="0"/>
              <a:t>Windows Server </a:t>
            </a:r>
            <a:r>
              <a:rPr lang="en-US" sz="4800" dirty="0" smtClean="0"/>
              <a:t>2012</a:t>
            </a:r>
            <a:r>
              <a:rPr lang="en-US" sz="4800" dirty="0"/>
              <a:t/>
            </a:r>
            <a:br>
              <a:rPr lang="en-US" sz="4800" dirty="0"/>
            </a:br>
            <a:r>
              <a:rPr lang="en-US" sz="3200" dirty="0"/>
              <a:t>Cloud Optimize Your IT</a:t>
            </a:r>
          </a:p>
        </p:txBody>
      </p:sp>
      <p:sp>
        <p:nvSpPr>
          <p:cNvPr id="9" name="Rectangle 8"/>
          <p:cNvSpPr/>
          <p:nvPr/>
        </p:nvSpPr>
        <p:spPr bwMode="auto">
          <a:xfrm>
            <a:off x="3296094" y="1362397"/>
            <a:ext cx="2767036" cy="5399910"/>
          </a:xfrm>
          <a:prstGeom prst="rect">
            <a:avLst/>
          </a:prstGeom>
          <a:noFill/>
          <a:ln w="25400">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1002517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rgbClr val="FFFFFF">
                    <a:alpha val="98824"/>
                  </a:srgbClr>
                </a:solidFill>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ea typeface="Segoe UI" pitchFamily="34" charset="0"/>
              <a:cs typeface="Segoe UI" pitchFamily="34" charset="0"/>
            </a:endParaRPr>
          </a:p>
          <a:p>
            <a:pPr defTabSz="685666" fontAlgn="base">
              <a:spcBef>
                <a:spcPct val="0"/>
              </a:spcBef>
              <a:spcAft>
                <a:spcPct val="0"/>
              </a:spcAft>
            </a:pPr>
            <a:r>
              <a:rPr lang="en-US" dirty="0">
                <a:solidFill>
                  <a:srgbClr val="FFFFFF"/>
                </a:solidFill>
                <a:ea typeface="Segoe UI" pitchFamily="34" charset="0"/>
                <a:cs typeface="Segoe UI" pitchFamily="34" charset="0"/>
              </a:rPr>
              <a:t>#TE(</a:t>
            </a:r>
            <a:r>
              <a:rPr lang="en-US" dirty="0" err="1">
                <a:solidFill>
                  <a:srgbClr val="FFFFFF"/>
                </a:solidFill>
                <a:ea typeface="Segoe UI" pitchFamily="34" charset="0"/>
                <a:cs typeface="Segoe UI" pitchFamily="34" charset="0"/>
              </a:rPr>
              <a:t>sessioncode</a:t>
            </a:r>
            <a:r>
              <a:rPr lang="en-US" dirty="0">
                <a:solidFill>
                  <a:srgbClr val="FFFFFF"/>
                </a:solidFill>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microsoft.com/</a:t>
            </a:r>
            <a:r>
              <a:rPr lang="en-US" sz="1050" u="sng" dirty="0" err="1">
                <a:solidFill>
                  <a:srgbClr val="FFFFFF"/>
                </a:solidFill>
                <a:ea typeface="Segoe UI" pitchFamily="34" charset="0"/>
                <a:cs typeface="Segoe UI" pitchFamily="34" charset="0"/>
              </a:rPr>
              <a:t>windowsserver</a:t>
            </a:r>
            <a:endParaRPr lang="en-US" sz="1050" dirty="0">
              <a:solidFill>
                <a:srgbClr val="FFFFFF"/>
              </a:solidFill>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rgbClr val="FFFFFF"/>
                </a:solidFill>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Azure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Windowsazure.com/</a:t>
            </a:r>
          </a:p>
          <a:p>
            <a:pPr defTabSz="685666" fontAlgn="base">
              <a:spcBef>
                <a:spcPct val="0"/>
              </a:spcBef>
              <a:spcAft>
                <a:spcPct val="0"/>
              </a:spcAft>
            </a:pPr>
            <a:r>
              <a:rPr lang="en-US" sz="1050" u="sng" dirty="0" err="1">
                <a:solidFill>
                  <a:srgbClr val="FFFFFF"/>
                </a:solidFill>
                <a:ea typeface="Segoe UI" pitchFamily="34" charset="0"/>
                <a:cs typeface="Segoe UI" pitchFamily="34" charset="0"/>
              </a:rPr>
              <a:t>teched</a:t>
            </a:r>
            <a:endParaRPr lang="en-US" sz="1050" u="sng" dirty="0">
              <a:solidFill>
                <a:srgbClr val="FFFFFF"/>
              </a:solidFill>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210820670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solidFill>
                  <a:srgbClr val="FFFFFF"/>
                </a:solidFill>
              </a:endParaRPr>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11076911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rgbClr val="FFFFFF">
                    <a:alpha val="99000"/>
                  </a:srgb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rgbClr val="FFFFFF">
                    <a:alpha val="99000"/>
                  </a:srgbClr>
                </a:solidFill>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1738836901"/>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rgbClr val="3397D3">
                    <a:alpha val="99000"/>
                  </a:srgbClr>
                </a:solidFill>
                <a:ea typeface="Segoe UI" pitchFamily="34" charset="0"/>
                <a:cs typeface="Segoe UI" pitchFamily="34" charset="0"/>
              </a:rPr>
              <a:t>Scan the Tag</a:t>
            </a:r>
          </a:p>
          <a:p>
            <a:r>
              <a:rPr lang="en-US" sz="3200" dirty="0" smtClean="0">
                <a:solidFill>
                  <a:srgbClr val="FFFFFF">
                    <a:alpha val="99000"/>
                  </a:srgbClr>
                </a:solidFill>
                <a:ea typeface="Segoe UI" pitchFamily="34" charset="0"/>
                <a:cs typeface="Segoe UI" pitchFamily="34" charset="0"/>
              </a:rPr>
              <a:t>to evaluate this</a:t>
            </a:r>
            <a:endParaRPr lang="en-US" sz="3200" dirty="0">
              <a:solidFill>
                <a:srgbClr val="FFFFFF">
                  <a:alpha val="99000"/>
                </a:srgbClr>
              </a:solidFill>
              <a:ea typeface="Segoe UI" pitchFamily="34" charset="0"/>
              <a:cs typeface="Segoe UI" pitchFamily="34" charset="0"/>
            </a:endParaRPr>
          </a:p>
          <a:p>
            <a:r>
              <a:rPr lang="en-US" sz="3200" dirty="0" smtClean="0">
                <a:solidFill>
                  <a:srgbClr val="FFFFFF">
                    <a:alpha val="99000"/>
                  </a:srgbClr>
                </a:solidFill>
                <a:ea typeface="Segoe UI" pitchFamily="34" charset="0"/>
                <a:cs typeface="Segoe UI" pitchFamily="34" charset="0"/>
              </a:rPr>
              <a:t>session now on</a:t>
            </a:r>
          </a:p>
          <a:p>
            <a:r>
              <a:rPr lang="en-US" sz="3200" b="1" dirty="0" err="1" smtClean="0">
                <a:solidFill>
                  <a:srgbClr val="3397D3">
                    <a:alpha val="99000"/>
                  </a:srgbClr>
                </a:solidFill>
                <a:ea typeface="Segoe UI" pitchFamily="34" charset="0"/>
                <a:cs typeface="Segoe UI" pitchFamily="34" charset="0"/>
              </a:rPr>
              <a:t>myTechEd</a:t>
            </a:r>
            <a:r>
              <a:rPr lang="en-US" sz="3200" b="1" dirty="0" smtClean="0">
                <a:solidFill>
                  <a:srgbClr val="3397D3">
                    <a:alpha val="99000"/>
                  </a:srgbClr>
                </a:solidFill>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143295"/>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cs typeface="Arial" charset="0"/>
              </a:rPr>
              <a:t>© </a:t>
            </a:r>
            <a:r>
              <a:rPr lang="en-US" sz="700" dirty="0" smtClean="0">
                <a:gradFill>
                  <a:gsLst>
                    <a:gs pos="0">
                      <a:srgbClr val="FFFFFF"/>
                    </a:gs>
                    <a:gs pos="100000">
                      <a:srgbClr val="FFFFFF"/>
                    </a:gs>
                  </a:gsLst>
                  <a:lin ang="5400000" scaled="0"/>
                </a:gradFill>
                <a:cs typeface="Arial" charset="0"/>
              </a:rPr>
              <a:t>2012 Microsoft </a:t>
            </a:r>
            <a:r>
              <a:rPr lang="en-US" sz="700"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rgbClr val="FFFFFF"/>
                    </a:gs>
                    <a:gs pos="100000">
                      <a:srgbClr val="FFFFFF"/>
                    </a:gs>
                  </a:gsLst>
                  <a:lin ang="5400000" scaled="0"/>
                </a:gradFill>
                <a:cs typeface="Arial" charset="0"/>
              </a:rPr>
              <a:t/>
            </a:r>
            <a:br>
              <a:rPr lang="en-US" sz="700" dirty="0" smtClean="0">
                <a:gradFill>
                  <a:gsLst>
                    <a:gs pos="0">
                      <a:srgbClr val="FFFFFF"/>
                    </a:gs>
                    <a:gs pos="100000">
                      <a:srgbClr val="FFFFFF"/>
                    </a:gs>
                  </a:gsLst>
                  <a:lin ang="5400000" scaled="0"/>
                </a:gradFill>
                <a:cs typeface="Arial" charset="0"/>
              </a:rPr>
            </a:br>
            <a:r>
              <a:rPr lang="en-US" sz="700" dirty="0" smtClean="0">
                <a:gradFill>
                  <a:gsLst>
                    <a:gs pos="0">
                      <a:srgbClr val="FFFFFF"/>
                    </a:gs>
                    <a:gs pos="100000">
                      <a:srgbClr val="FFFFFF"/>
                    </a:gs>
                  </a:gsLst>
                  <a:lin ang="5400000" scaled="0"/>
                </a:gradFill>
                <a:cs typeface="Arial" charset="0"/>
              </a:rPr>
              <a:t>part </a:t>
            </a:r>
            <a:r>
              <a:rPr lang="en-US" sz="700" dirty="0">
                <a:gradFill>
                  <a:gsLst>
                    <a:gs pos="0">
                      <a:srgbClr val="FFFFFF"/>
                    </a:gs>
                    <a:gs pos="100000">
                      <a:srgbClr val="FFFFFF"/>
                    </a:gs>
                  </a:gsLst>
                  <a:lin ang="5400000" scaled="0"/>
                </a:gradFill>
                <a:cs typeface="Arial" charset="0"/>
              </a:rPr>
              <a:t>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cs typeface="Arial" charset="0"/>
              </a:rPr>
              <a:t>MICROSOFT </a:t>
            </a:r>
            <a:r>
              <a:rPr lang="en-US" sz="700"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122393851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12802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2" y="1447799"/>
            <a:ext cx="11149013" cy="747897"/>
          </a:xfrm>
        </p:spPr>
        <p:txBody>
          <a:bodyPr/>
          <a:lstStyle/>
          <a:p>
            <a:pPr marL="0" indent="0">
              <a:buNone/>
            </a:pPr>
            <a:r>
              <a:rPr lang="en-US" sz="5400" dirty="0" smtClean="0"/>
              <a:t>Understanding IPAM</a:t>
            </a:r>
            <a:endParaRPr lang="en-US" sz="5400" dirty="0"/>
          </a:p>
        </p:txBody>
      </p:sp>
    </p:spTree>
    <p:extLst>
      <p:ext uri="{BB962C8B-B14F-4D97-AF65-F5344CB8AC3E}">
        <p14:creationId xmlns:p14="http://schemas.microsoft.com/office/powerpoint/2010/main" val="133020763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498598"/>
          </a:xfrm>
        </p:spPr>
        <p:txBody>
          <a:bodyPr/>
          <a:lstStyle/>
          <a:p>
            <a:r>
              <a:rPr lang="en-US" sz="3600" dirty="0" smtClean="0"/>
              <a:t>Examples of IP Address Management Problems</a:t>
            </a:r>
            <a:endParaRPr lang="en-US" sz="3600" dirty="0"/>
          </a:p>
        </p:txBody>
      </p:sp>
      <p:sp>
        <p:nvSpPr>
          <p:cNvPr id="3" name="Text Placeholder 2"/>
          <p:cNvSpPr>
            <a:spLocks noGrp="1"/>
          </p:cNvSpPr>
          <p:nvPr>
            <p:ph type="body" sz="quarter" idx="10"/>
          </p:nvPr>
        </p:nvSpPr>
        <p:spPr>
          <a:xfrm>
            <a:off x="321972" y="1249251"/>
            <a:ext cx="5718220" cy="5415566"/>
          </a:xfrm>
        </p:spPr>
        <p:txBody>
          <a:bodyPr>
            <a:noAutofit/>
          </a:bodyPr>
          <a:lstStyle/>
          <a:p>
            <a:r>
              <a:rPr lang="en-US" sz="2800" dirty="0" smtClean="0"/>
              <a:t>I want to track my org’s address space and know addresses in use and available across different locations…</a:t>
            </a:r>
          </a:p>
          <a:p>
            <a:r>
              <a:rPr lang="en-US" sz="2800" dirty="0" smtClean="0"/>
              <a:t>I have to </a:t>
            </a:r>
            <a:r>
              <a:rPr lang="en-US" sz="2800" dirty="0"/>
              <a:t>find a free IP </a:t>
            </a:r>
            <a:r>
              <a:rPr lang="en-US" sz="2800" dirty="0" smtClean="0"/>
              <a:t>address </a:t>
            </a:r>
            <a:r>
              <a:rPr lang="en-US" sz="2800" dirty="0"/>
              <a:t>for </a:t>
            </a:r>
            <a:r>
              <a:rPr lang="en-US" sz="2800" dirty="0" smtClean="0"/>
              <a:t>a new device and </a:t>
            </a:r>
            <a:r>
              <a:rPr lang="en-US" sz="2800" dirty="0"/>
              <a:t>register it in DNS </a:t>
            </a:r>
            <a:r>
              <a:rPr lang="en-US" sz="2800" dirty="0" smtClean="0"/>
              <a:t>…</a:t>
            </a:r>
            <a:endParaRPr lang="en-US" sz="2800" dirty="0"/>
          </a:p>
          <a:p>
            <a:r>
              <a:rPr lang="en-US" sz="2800" dirty="0" smtClean="0"/>
              <a:t>A DHCP Scope is full and clients are not getting any addresses – I need to expand the scope or create a firefighting scope…</a:t>
            </a:r>
          </a:p>
        </p:txBody>
      </p:sp>
      <p:sp>
        <p:nvSpPr>
          <p:cNvPr id="4" name="Text Placeholder 2"/>
          <p:cNvSpPr txBox="1">
            <a:spLocks/>
          </p:cNvSpPr>
          <p:nvPr/>
        </p:nvSpPr>
        <p:spPr>
          <a:xfrm>
            <a:off x="6376852" y="1195589"/>
            <a:ext cx="5536106" cy="5415566"/>
          </a:xfrm>
          <a:prstGeom prst="rect">
            <a:avLst/>
          </a:prstGeom>
        </p:spPr>
        <p:txBody>
          <a:bodyPr vert="horz" wrap="square" lIns="0" tIns="0" rIns="0" bIns="0" rtlCol="0">
            <a:norm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gradFill>
                  <a:gsLst>
                    <a:gs pos="0">
                      <a:srgbClr val="FFFFFF"/>
                    </a:gs>
                    <a:gs pos="86000">
                      <a:srgbClr val="FFFFFF"/>
                    </a:gs>
                  </a:gsLst>
                  <a:lin ang="5400000" scaled="0"/>
                </a:gradFill>
              </a:rPr>
              <a:t>I need </a:t>
            </a:r>
            <a:r>
              <a:rPr lang="en-US" sz="2800" dirty="0">
                <a:gradFill>
                  <a:gsLst>
                    <a:gs pos="0">
                      <a:srgbClr val="FFFFFF"/>
                    </a:gs>
                    <a:gs pos="86000">
                      <a:srgbClr val="FFFFFF"/>
                    </a:gs>
                  </a:gsLst>
                  <a:lin ang="5400000" scaled="0"/>
                </a:gradFill>
              </a:rPr>
              <a:t>to change a DHCP option like web proxy across dozens of scopes residing on multiple servers…</a:t>
            </a:r>
          </a:p>
          <a:p>
            <a:r>
              <a:rPr lang="en-US" sz="2800" dirty="0" smtClean="0">
                <a:gradFill>
                  <a:gsLst>
                    <a:gs pos="0">
                      <a:srgbClr val="FFFFFF"/>
                    </a:gs>
                    <a:gs pos="86000">
                      <a:srgbClr val="FFFFFF"/>
                    </a:gs>
                  </a:gsLst>
                  <a:lin ang="5400000" scaled="0"/>
                </a:gradFill>
              </a:rPr>
              <a:t>I am adding a new lab and want to assign subnets from my address plan…</a:t>
            </a:r>
          </a:p>
          <a:p>
            <a:r>
              <a:rPr lang="en-US" sz="2800" dirty="0" smtClean="0">
                <a:gradFill>
                  <a:gsLst>
                    <a:gs pos="0">
                      <a:srgbClr val="FFFFFF"/>
                    </a:gs>
                    <a:gs pos="86000">
                      <a:srgbClr val="FFFFFF"/>
                    </a:gs>
                  </a:gsLst>
                  <a:lin ang="5400000" scaled="0"/>
                </a:gradFill>
              </a:rPr>
              <a:t>I need to track user or machine activity in my network for troubleshooting or forensics…</a:t>
            </a:r>
            <a:endParaRPr lang="en-US" sz="2800"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175880758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IPAM </a:t>
            </a:r>
            <a:r>
              <a:rPr lang="en-US" dirty="0" smtClean="0"/>
              <a:t>Options</a:t>
            </a:r>
            <a:endParaRPr lang="en-US" dirty="0"/>
          </a:p>
        </p:txBody>
      </p:sp>
      <p:sp>
        <p:nvSpPr>
          <p:cNvPr id="4" name="Freeform 3"/>
          <p:cNvSpPr/>
          <p:nvPr/>
        </p:nvSpPr>
        <p:spPr>
          <a:xfrm>
            <a:off x="8449580" y="1632745"/>
            <a:ext cx="3268223" cy="2463640"/>
          </a:xfrm>
          <a:custGeom>
            <a:avLst/>
            <a:gdLst>
              <a:gd name="connsiteX0" fmla="*/ 0 w 3268223"/>
              <a:gd name="connsiteY0" fmla="*/ 0 h 2463640"/>
              <a:gd name="connsiteX1" fmla="*/ 3268223 w 3268223"/>
              <a:gd name="connsiteY1" fmla="*/ 0 h 2463640"/>
              <a:gd name="connsiteX2" fmla="*/ 3268223 w 3268223"/>
              <a:gd name="connsiteY2" fmla="*/ 2463640 h 2463640"/>
              <a:gd name="connsiteX3" fmla="*/ 0 w 3268223"/>
              <a:gd name="connsiteY3" fmla="*/ 2463640 h 2463640"/>
              <a:gd name="connsiteX4" fmla="*/ 0 w 3268223"/>
              <a:gd name="connsiteY4" fmla="*/ 0 h 246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223" h="2463640">
                <a:moveTo>
                  <a:pt x="0" y="0"/>
                </a:moveTo>
                <a:lnTo>
                  <a:pt x="3268223" y="0"/>
                </a:lnTo>
                <a:lnTo>
                  <a:pt x="3268223" y="2463640"/>
                </a:lnTo>
                <a:lnTo>
                  <a:pt x="0" y="2463640"/>
                </a:lnTo>
                <a:lnTo>
                  <a:pt x="0" y="0"/>
                </a:lnTo>
                <a:close/>
              </a:path>
            </a:pathLst>
          </a:custGeom>
          <a:solidFill>
            <a:schemeClr val="accent6">
              <a:alpha val="35000"/>
            </a:schemeClr>
          </a:solidFill>
        </p:spPr>
        <p:style>
          <a:lnRef idx="2">
            <a:schemeClr val="accent5">
              <a:alpha val="90000"/>
              <a:tint val="40000"/>
              <a:hueOff val="0"/>
              <a:satOff val="0"/>
              <a:lumOff val="0"/>
              <a:alphaOff val="0"/>
            </a:schemeClr>
          </a:lnRef>
          <a:fillRef idx="1">
            <a:scrgbClr r="0" g="0" b="0"/>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22916" tIns="56896" rIns="56896" bIns="56896" numCol="1" spcCol="1270" anchor="ctr" anchorCtr="0">
            <a:noAutofit/>
          </a:bodyPr>
          <a:lstStyle/>
          <a:p>
            <a:pPr defTabSz="355600">
              <a:lnSpc>
                <a:spcPct val="90000"/>
              </a:lnSpc>
              <a:spcBef>
                <a:spcPct val="0"/>
              </a:spcBef>
              <a:spcAft>
                <a:spcPct val="35000"/>
              </a:spcAft>
            </a:pPr>
            <a:r>
              <a:rPr lang="en-US" sz="800" dirty="0" smtClean="0">
                <a:solidFill>
                  <a:srgbClr val="3BBEB4">
                    <a:lumMod val="20000"/>
                    <a:lumOff val="80000"/>
                  </a:srgbClr>
                </a:solidFill>
              </a:rPr>
              <a:t>.</a:t>
            </a:r>
            <a:endParaRPr lang="en-US" sz="800" dirty="0">
              <a:solidFill>
                <a:srgbClr val="3BBEB4">
                  <a:lumMod val="20000"/>
                  <a:lumOff val="80000"/>
                </a:srgbClr>
              </a:solidFill>
            </a:endParaRPr>
          </a:p>
        </p:txBody>
      </p:sp>
      <p:sp>
        <p:nvSpPr>
          <p:cNvPr id="6" name="Freeform 5"/>
          <p:cNvSpPr/>
          <p:nvPr/>
        </p:nvSpPr>
        <p:spPr>
          <a:xfrm>
            <a:off x="8449580" y="4095548"/>
            <a:ext cx="3268223" cy="2463640"/>
          </a:xfrm>
          <a:custGeom>
            <a:avLst/>
            <a:gdLst>
              <a:gd name="connsiteX0" fmla="*/ 0 w 3268223"/>
              <a:gd name="connsiteY0" fmla="*/ 0 h 2463640"/>
              <a:gd name="connsiteX1" fmla="*/ 3268223 w 3268223"/>
              <a:gd name="connsiteY1" fmla="*/ 0 h 2463640"/>
              <a:gd name="connsiteX2" fmla="*/ 3268223 w 3268223"/>
              <a:gd name="connsiteY2" fmla="*/ 2463640 h 2463640"/>
              <a:gd name="connsiteX3" fmla="*/ 0 w 3268223"/>
              <a:gd name="connsiteY3" fmla="*/ 2463640 h 2463640"/>
              <a:gd name="connsiteX4" fmla="*/ 0 w 3268223"/>
              <a:gd name="connsiteY4" fmla="*/ 0 h 246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223" h="2463640">
                <a:moveTo>
                  <a:pt x="0" y="0"/>
                </a:moveTo>
                <a:lnTo>
                  <a:pt x="3268223" y="0"/>
                </a:lnTo>
                <a:lnTo>
                  <a:pt x="3268223" y="2463640"/>
                </a:lnTo>
                <a:lnTo>
                  <a:pt x="0" y="2463640"/>
                </a:lnTo>
                <a:lnTo>
                  <a:pt x="0" y="0"/>
                </a:lnTo>
                <a:close/>
              </a:path>
            </a:pathLst>
          </a:custGeom>
          <a:solidFill>
            <a:schemeClr val="accent6">
              <a:alpha val="35000"/>
            </a:schemeClr>
          </a:solidFill>
        </p:spPr>
        <p:style>
          <a:lnRef idx="2">
            <a:schemeClr val="accent5">
              <a:alpha val="90000"/>
              <a:tint val="40000"/>
              <a:hueOff val="0"/>
              <a:satOff val="0"/>
              <a:lumOff val="0"/>
              <a:alphaOff val="0"/>
            </a:schemeClr>
          </a:lnRef>
          <a:fillRef idx="1">
            <a:scrgbClr r="0" g="0" b="0"/>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22916" tIns="56896" rIns="56896" bIns="56896" numCol="1" spcCol="1270" anchor="ctr" anchorCtr="0">
            <a:noAutofit/>
          </a:bodyPr>
          <a:lstStyle/>
          <a:p>
            <a:pPr defTabSz="355600">
              <a:lnSpc>
                <a:spcPct val="90000"/>
              </a:lnSpc>
              <a:spcBef>
                <a:spcPct val="0"/>
              </a:spcBef>
              <a:spcAft>
                <a:spcPct val="35000"/>
              </a:spcAft>
            </a:pPr>
            <a:r>
              <a:rPr lang="en-US" sz="700" dirty="0" smtClean="0">
                <a:solidFill>
                  <a:srgbClr val="3BBEB4">
                    <a:lumMod val="20000"/>
                    <a:lumOff val="80000"/>
                  </a:srgbClr>
                </a:solidFill>
              </a:rPr>
              <a:t>.</a:t>
            </a:r>
            <a:endParaRPr lang="en-US" sz="700" dirty="0">
              <a:solidFill>
                <a:srgbClr val="3BBEB4">
                  <a:lumMod val="20000"/>
                  <a:lumOff val="80000"/>
                </a:srgbClr>
              </a:solidFill>
            </a:endParaRPr>
          </a:p>
        </p:txBody>
      </p:sp>
      <p:sp>
        <p:nvSpPr>
          <p:cNvPr id="7" name="Freeform 6"/>
          <p:cNvSpPr/>
          <p:nvPr/>
        </p:nvSpPr>
        <p:spPr>
          <a:xfrm>
            <a:off x="7614638" y="1105574"/>
            <a:ext cx="1309346" cy="1309346"/>
          </a:xfrm>
          <a:custGeom>
            <a:avLst/>
            <a:gdLst>
              <a:gd name="connsiteX0" fmla="*/ 0 w 1309346"/>
              <a:gd name="connsiteY0" fmla="*/ 654673 h 1309346"/>
              <a:gd name="connsiteX1" fmla="*/ 654673 w 1309346"/>
              <a:gd name="connsiteY1" fmla="*/ 0 h 1309346"/>
              <a:gd name="connsiteX2" fmla="*/ 1309346 w 1309346"/>
              <a:gd name="connsiteY2" fmla="*/ 654673 h 1309346"/>
              <a:gd name="connsiteX3" fmla="*/ 654673 w 1309346"/>
              <a:gd name="connsiteY3" fmla="*/ 1309346 h 1309346"/>
              <a:gd name="connsiteX4" fmla="*/ 0 w 1309346"/>
              <a:gd name="connsiteY4" fmla="*/ 654673 h 1309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346" h="1309346">
                <a:moveTo>
                  <a:pt x="0" y="654673"/>
                </a:moveTo>
                <a:cubicBezTo>
                  <a:pt x="0" y="293107"/>
                  <a:pt x="293107" y="0"/>
                  <a:pt x="654673" y="0"/>
                </a:cubicBezTo>
                <a:cubicBezTo>
                  <a:pt x="1016239" y="0"/>
                  <a:pt x="1309346" y="293107"/>
                  <a:pt x="1309346" y="654673"/>
                </a:cubicBezTo>
                <a:cubicBezTo>
                  <a:pt x="1309346" y="1016239"/>
                  <a:pt x="1016239" y="1309346"/>
                  <a:pt x="654673" y="1309346"/>
                </a:cubicBezTo>
                <a:cubicBezTo>
                  <a:pt x="293107" y="1309346"/>
                  <a:pt x="0" y="1016239"/>
                  <a:pt x="0" y="654673"/>
                </a:cubicBezTo>
                <a:close/>
              </a:path>
            </a:pathLst>
          </a:custGeom>
          <a:solidFill>
            <a:schemeClr val="tx1"/>
          </a:solidFill>
          <a:ln>
            <a:solidFill>
              <a:schemeClr val="accent5">
                <a:lumMod val="75000"/>
              </a:schemeClr>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91749" tIns="191749" rIns="191749" bIns="191749" numCol="1" spcCol="1270" anchor="ctr" anchorCtr="0">
            <a:noAutofit/>
          </a:bodyPr>
          <a:lstStyle/>
          <a:p>
            <a:pPr algn="ctr" defTabSz="355600">
              <a:lnSpc>
                <a:spcPct val="90000"/>
              </a:lnSpc>
              <a:spcBef>
                <a:spcPct val="0"/>
              </a:spcBef>
              <a:spcAft>
                <a:spcPct val="35000"/>
              </a:spcAft>
            </a:pPr>
            <a:r>
              <a:rPr lang="en-US" sz="800" dirty="0" smtClean="0">
                <a:solidFill>
                  <a:srgbClr val="FFFFFF"/>
                </a:solidFill>
              </a:rPr>
              <a:t>.</a:t>
            </a:r>
            <a:endParaRPr lang="en-US" sz="800" dirty="0">
              <a:solidFill>
                <a:srgbClr val="FFFFFF"/>
              </a:solidFill>
            </a:endParaRPr>
          </a:p>
        </p:txBody>
      </p:sp>
      <p:sp>
        <p:nvSpPr>
          <p:cNvPr id="23" name="Rectangle 22"/>
          <p:cNvSpPr/>
          <p:nvPr/>
        </p:nvSpPr>
        <p:spPr>
          <a:xfrm>
            <a:off x="8566553" y="2414920"/>
            <a:ext cx="2874498" cy="1366528"/>
          </a:xfrm>
          <a:prstGeom prst="rect">
            <a:avLst/>
          </a:prstGeom>
        </p:spPr>
        <p:txBody>
          <a:bodyPr wrap="square">
            <a:spAutoFit/>
          </a:bodyPr>
          <a:lstStyle/>
          <a:p>
            <a:pPr marL="285750" indent="-285750">
              <a:lnSpc>
                <a:spcPct val="115000"/>
              </a:lnSpc>
              <a:buFont typeface="Arial" pitchFamily="34" charset="0"/>
              <a:buChar char="•"/>
            </a:pPr>
            <a:r>
              <a:rPr lang="en-US" dirty="0" smtClean="0">
                <a:gradFill>
                  <a:gsLst>
                    <a:gs pos="0">
                      <a:srgbClr val="FFFFFF"/>
                    </a:gs>
                    <a:gs pos="86000">
                      <a:srgbClr val="FFFFFF"/>
                    </a:gs>
                  </a:gsLst>
                  <a:lin ang="5400000" scaled="0"/>
                </a:gradFill>
              </a:rPr>
              <a:t>Automation</a:t>
            </a:r>
            <a:endParaRPr lang="en-US" dirty="0">
              <a:gradFill>
                <a:gsLst>
                  <a:gs pos="0">
                    <a:srgbClr val="FFFFFF"/>
                  </a:gs>
                  <a:gs pos="86000">
                    <a:srgbClr val="FFFFFF"/>
                  </a:gs>
                </a:gsLst>
                <a:lin ang="5400000" scaled="0"/>
              </a:gradFill>
            </a:endParaRPr>
          </a:p>
          <a:p>
            <a:pPr marL="285750" indent="-285750">
              <a:lnSpc>
                <a:spcPct val="115000"/>
              </a:lnSpc>
              <a:buFont typeface="Arial" pitchFamily="34" charset="0"/>
              <a:buChar char="•"/>
            </a:pPr>
            <a:r>
              <a:rPr lang="en-US" dirty="0">
                <a:gradFill>
                  <a:gsLst>
                    <a:gs pos="0">
                      <a:srgbClr val="FFFFFF"/>
                    </a:gs>
                    <a:gs pos="86000">
                      <a:srgbClr val="FFFFFF"/>
                    </a:gs>
                  </a:gsLst>
                  <a:lin ang="5400000" scaled="0"/>
                </a:gradFill>
              </a:rPr>
              <a:t>Rich feature set</a:t>
            </a:r>
          </a:p>
          <a:p>
            <a:pPr marL="285750" indent="-285750">
              <a:lnSpc>
                <a:spcPct val="115000"/>
              </a:lnSpc>
              <a:buFont typeface="Arial" pitchFamily="34" charset="0"/>
              <a:buChar char="•"/>
            </a:pPr>
            <a:r>
              <a:rPr lang="en-US" dirty="0">
                <a:gradFill>
                  <a:gsLst>
                    <a:gs pos="0">
                      <a:srgbClr val="FFFFFF"/>
                    </a:gs>
                    <a:gs pos="86000">
                      <a:srgbClr val="FFFFFF"/>
                    </a:gs>
                  </a:gsLst>
                  <a:lin ang="5400000" scaled="0"/>
                </a:gradFill>
              </a:rPr>
              <a:t>Integration with own and MS DHCP/DNS </a:t>
            </a:r>
          </a:p>
        </p:txBody>
      </p:sp>
      <p:sp>
        <p:nvSpPr>
          <p:cNvPr id="24" name="Rectangle 23"/>
          <p:cNvSpPr/>
          <p:nvPr/>
        </p:nvSpPr>
        <p:spPr>
          <a:xfrm>
            <a:off x="8566553" y="4343198"/>
            <a:ext cx="2874498" cy="1366528"/>
          </a:xfrm>
          <a:prstGeom prst="rect">
            <a:avLst/>
          </a:prstGeom>
        </p:spPr>
        <p:txBody>
          <a:bodyPr wrap="square">
            <a:spAutoFit/>
          </a:bodyPr>
          <a:lstStyle/>
          <a:p>
            <a:pPr marL="342900" indent="-342900">
              <a:lnSpc>
                <a:spcPct val="115000"/>
              </a:lnSpc>
              <a:buFont typeface="Symbol"/>
              <a:buChar char=""/>
            </a:pPr>
            <a:r>
              <a:rPr lang="en-US" dirty="0" smtClean="0">
                <a:gradFill>
                  <a:gsLst>
                    <a:gs pos="0">
                      <a:srgbClr val="FFFFFF"/>
                    </a:gs>
                    <a:gs pos="86000">
                      <a:srgbClr val="FFFFFF"/>
                    </a:gs>
                  </a:gsLst>
                  <a:lin ang="5400000" scaled="0"/>
                </a:gradFill>
              </a:rPr>
              <a:t>High acquisition and support costs</a:t>
            </a:r>
            <a:endParaRPr lang="en-US" dirty="0">
              <a:gradFill>
                <a:gsLst>
                  <a:gs pos="0">
                    <a:srgbClr val="FFFFFF"/>
                  </a:gs>
                  <a:gs pos="86000">
                    <a:srgbClr val="FFFFFF"/>
                  </a:gs>
                </a:gsLst>
                <a:lin ang="5400000" scaled="0"/>
              </a:gradFill>
            </a:endParaRPr>
          </a:p>
          <a:p>
            <a:pPr marL="342900" indent="-342900">
              <a:lnSpc>
                <a:spcPct val="115000"/>
              </a:lnSpc>
              <a:buFont typeface="Symbol"/>
              <a:buChar char=""/>
            </a:pPr>
            <a:endParaRPr lang="en-US" dirty="0" smtClean="0">
              <a:gradFill>
                <a:gsLst>
                  <a:gs pos="0">
                    <a:srgbClr val="FFFFFF"/>
                  </a:gs>
                  <a:gs pos="86000">
                    <a:srgbClr val="FFFFFF"/>
                  </a:gs>
                </a:gsLst>
                <a:lin ang="5400000" scaled="0"/>
              </a:gradFill>
            </a:endParaRPr>
          </a:p>
          <a:p>
            <a:pPr marL="342900" indent="-342900">
              <a:lnSpc>
                <a:spcPct val="115000"/>
              </a:lnSpc>
              <a:buFont typeface="Symbol"/>
              <a:buChar char=""/>
            </a:pPr>
            <a:endParaRPr lang="en-US" dirty="0" smtClean="0">
              <a:solidFill>
                <a:srgbClr val="FFFFFF"/>
              </a:solidFill>
            </a:endParaRPr>
          </a:p>
        </p:txBody>
      </p:sp>
      <p:sp>
        <p:nvSpPr>
          <p:cNvPr id="29" name="TextBox 28"/>
          <p:cNvSpPr txBox="1"/>
          <p:nvPr/>
        </p:nvSpPr>
        <p:spPr>
          <a:xfrm>
            <a:off x="8951090" y="1232181"/>
            <a:ext cx="2883871" cy="307777"/>
          </a:xfrm>
          <a:prstGeom prst="rect">
            <a:avLst/>
          </a:prstGeom>
          <a:noFill/>
        </p:spPr>
        <p:txBody>
          <a:bodyPr wrap="square" lIns="0" tIns="0" rIns="0" bIns="0" rtlCol="0">
            <a:spAutoFit/>
          </a:bodyPr>
          <a:lstStyle/>
          <a:p>
            <a:r>
              <a:rPr lang="en-US" sz="2000" b="1" dirty="0" smtClean="0">
                <a:gradFill>
                  <a:gsLst>
                    <a:gs pos="0">
                      <a:srgbClr val="FFFFFF"/>
                    </a:gs>
                    <a:gs pos="86000">
                      <a:srgbClr val="FFFFFF"/>
                    </a:gs>
                  </a:gsLst>
                  <a:lin ang="5400000" scaled="0"/>
                </a:gradFill>
              </a:rPr>
              <a:t>Commercial appliances</a:t>
            </a:r>
          </a:p>
        </p:txBody>
      </p:sp>
      <p:sp>
        <p:nvSpPr>
          <p:cNvPr id="33" name="TextBox 32"/>
          <p:cNvSpPr txBox="1"/>
          <p:nvPr/>
        </p:nvSpPr>
        <p:spPr>
          <a:xfrm rot="16200000">
            <a:off x="-1893289" y="4187894"/>
            <a:ext cx="4255501" cy="277000"/>
          </a:xfrm>
          <a:prstGeom prst="rect">
            <a:avLst/>
          </a:prstGeom>
          <a:noFill/>
        </p:spPr>
        <p:txBody>
          <a:bodyPr wrap="square" lIns="0" tIns="0" rIns="0" bIns="0" rtlCol="0">
            <a:spAutoFit/>
          </a:bodyPr>
          <a:lstStyle/>
          <a:p>
            <a:pPr algn="ctr"/>
            <a:r>
              <a:rPr lang="en-US" b="1" dirty="0" smtClean="0">
                <a:gradFill>
                  <a:gsLst>
                    <a:gs pos="0">
                      <a:srgbClr val="FFFFFF"/>
                    </a:gs>
                    <a:gs pos="86000">
                      <a:srgbClr val="FFFFFF"/>
                    </a:gs>
                  </a:gsLst>
                  <a:lin ang="5400000" scaled="0"/>
                </a:gradFill>
              </a:rPr>
              <a:t> Cons                               Pros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923" y="1444539"/>
            <a:ext cx="7810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reeform 31"/>
          <p:cNvSpPr/>
          <p:nvPr/>
        </p:nvSpPr>
        <p:spPr>
          <a:xfrm>
            <a:off x="427748" y="1470907"/>
            <a:ext cx="3268223" cy="2463640"/>
          </a:xfrm>
          <a:custGeom>
            <a:avLst/>
            <a:gdLst>
              <a:gd name="connsiteX0" fmla="*/ 0 w 3268223"/>
              <a:gd name="connsiteY0" fmla="*/ 0 h 2463640"/>
              <a:gd name="connsiteX1" fmla="*/ 3268223 w 3268223"/>
              <a:gd name="connsiteY1" fmla="*/ 0 h 2463640"/>
              <a:gd name="connsiteX2" fmla="*/ 3268223 w 3268223"/>
              <a:gd name="connsiteY2" fmla="*/ 2463640 h 2463640"/>
              <a:gd name="connsiteX3" fmla="*/ 0 w 3268223"/>
              <a:gd name="connsiteY3" fmla="*/ 2463640 h 2463640"/>
              <a:gd name="connsiteX4" fmla="*/ 0 w 3268223"/>
              <a:gd name="connsiteY4" fmla="*/ 0 h 246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223" h="2463640">
                <a:moveTo>
                  <a:pt x="0" y="0"/>
                </a:moveTo>
                <a:lnTo>
                  <a:pt x="3268223" y="0"/>
                </a:lnTo>
                <a:lnTo>
                  <a:pt x="3268223" y="2463640"/>
                </a:lnTo>
                <a:lnTo>
                  <a:pt x="0" y="2463640"/>
                </a:lnTo>
                <a:lnTo>
                  <a:pt x="0" y="0"/>
                </a:lnTo>
                <a:close/>
              </a:path>
            </a:pathLst>
          </a:custGeom>
          <a:solidFill>
            <a:schemeClr val="accent3">
              <a:alpha val="35000"/>
            </a:schemeClr>
          </a:solidFill>
        </p:spPr>
        <p:style>
          <a:lnRef idx="2">
            <a:schemeClr val="accent5">
              <a:alpha val="90000"/>
              <a:tint val="40000"/>
              <a:hueOff val="0"/>
              <a:satOff val="0"/>
              <a:lumOff val="0"/>
              <a:alphaOff val="0"/>
            </a:schemeClr>
          </a:lnRef>
          <a:fillRef idx="1">
            <a:scrgbClr r="0" g="0" b="0"/>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22916" tIns="56896" rIns="56896" bIns="56896" numCol="1" spcCol="1270" anchor="ctr" anchorCtr="0">
            <a:noAutofit/>
          </a:bodyPr>
          <a:lstStyle/>
          <a:p>
            <a:pPr defTabSz="355600">
              <a:lnSpc>
                <a:spcPct val="90000"/>
              </a:lnSpc>
              <a:spcBef>
                <a:spcPct val="0"/>
              </a:spcBef>
              <a:spcAft>
                <a:spcPct val="35000"/>
              </a:spcAft>
            </a:pPr>
            <a:r>
              <a:rPr lang="en-US" sz="800" dirty="0" smtClean="0">
                <a:solidFill>
                  <a:srgbClr val="3BBEB4">
                    <a:lumMod val="20000"/>
                    <a:lumOff val="80000"/>
                  </a:srgbClr>
                </a:solidFill>
              </a:rPr>
              <a:t>.</a:t>
            </a:r>
            <a:endParaRPr lang="en-US" sz="800" dirty="0">
              <a:solidFill>
                <a:srgbClr val="3BBEB4">
                  <a:lumMod val="20000"/>
                  <a:lumOff val="80000"/>
                </a:srgbClr>
              </a:solidFill>
            </a:endParaRPr>
          </a:p>
        </p:txBody>
      </p:sp>
      <p:sp>
        <p:nvSpPr>
          <p:cNvPr id="35" name="Freeform 34"/>
          <p:cNvSpPr/>
          <p:nvPr/>
        </p:nvSpPr>
        <p:spPr>
          <a:xfrm>
            <a:off x="427748" y="3933710"/>
            <a:ext cx="3268223" cy="2463640"/>
          </a:xfrm>
          <a:custGeom>
            <a:avLst/>
            <a:gdLst>
              <a:gd name="connsiteX0" fmla="*/ 0 w 3268223"/>
              <a:gd name="connsiteY0" fmla="*/ 0 h 2463640"/>
              <a:gd name="connsiteX1" fmla="*/ 3268223 w 3268223"/>
              <a:gd name="connsiteY1" fmla="*/ 0 h 2463640"/>
              <a:gd name="connsiteX2" fmla="*/ 3268223 w 3268223"/>
              <a:gd name="connsiteY2" fmla="*/ 2463640 h 2463640"/>
              <a:gd name="connsiteX3" fmla="*/ 0 w 3268223"/>
              <a:gd name="connsiteY3" fmla="*/ 2463640 h 2463640"/>
              <a:gd name="connsiteX4" fmla="*/ 0 w 3268223"/>
              <a:gd name="connsiteY4" fmla="*/ 0 h 246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223" h="2463640">
                <a:moveTo>
                  <a:pt x="0" y="0"/>
                </a:moveTo>
                <a:lnTo>
                  <a:pt x="3268223" y="0"/>
                </a:lnTo>
                <a:lnTo>
                  <a:pt x="3268223" y="2463640"/>
                </a:lnTo>
                <a:lnTo>
                  <a:pt x="0" y="2463640"/>
                </a:lnTo>
                <a:lnTo>
                  <a:pt x="0" y="0"/>
                </a:lnTo>
                <a:close/>
              </a:path>
            </a:pathLst>
          </a:custGeom>
          <a:solidFill>
            <a:schemeClr val="accent3">
              <a:alpha val="35000"/>
            </a:schemeClr>
          </a:solidFill>
        </p:spPr>
        <p:style>
          <a:lnRef idx="2">
            <a:schemeClr val="accent5">
              <a:alpha val="90000"/>
              <a:tint val="40000"/>
              <a:hueOff val="0"/>
              <a:satOff val="0"/>
              <a:lumOff val="0"/>
              <a:alphaOff val="0"/>
            </a:schemeClr>
          </a:lnRef>
          <a:fillRef idx="1">
            <a:scrgbClr r="0" g="0" b="0"/>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22916" tIns="56896" rIns="56896" bIns="56896" numCol="1" spcCol="1270" anchor="ctr" anchorCtr="0">
            <a:noAutofit/>
          </a:bodyPr>
          <a:lstStyle/>
          <a:p>
            <a:pPr defTabSz="355600">
              <a:lnSpc>
                <a:spcPct val="90000"/>
              </a:lnSpc>
              <a:spcBef>
                <a:spcPct val="0"/>
              </a:spcBef>
              <a:spcAft>
                <a:spcPct val="35000"/>
              </a:spcAft>
            </a:pPr>
            <a:r>
              <a:rPr lang="en-US" sz="700" dirty="0" smtClean="0">
                <a:solidFill>
                  <a:srgbClr val="3BBEB4">
                    <a:lumMod val="20000"/>
                    <a:lumOff val="80000"/>
                  </a:srgbClr>
                </a:solidFill>
              </a:rPr>
              <a:t>.</a:t>
            </a:r>
            <a:endParaRPr lang="en-US" sz="700" dirty="0">
              <a:solidFill>
                <a:srgbClr val="3BBEB4">
                  <a:lumMod val="20000"/>
                  <a:lumOff val="80000"/>
                </a:srgbClr>
              </a:solidFill>
            </a:endParaRPr>
          </a:p>
        </p:txBody>
      </p:sp>
      <p:sp>
        <p:nvSpPr>
          <p:cNvPr id="36" name="Freeform 35"/>
          <p:cNvSpPr/>
          <p:nvPr/>
        </p:nvSpPr>
        <p:spPr>
          <a:xfrm>
            <a:off x="58314" y="943736"/>
            <a:ext cx="1309346" cy="1309346"/>
          </a:xfrm>
          <a:custGeom>
            <a:avLst/>
            <a:gdLst>
              <a:gd name="connsiteX0" fmla="*/ 0 w 1309346"/>
              <a:gd name="connsiteY0" fmla="*/ 654673 h 1309346"/>
              <a:gd name="connsiteX1" fmla="*/ 654673 w 1309346"/>
              <a:gd name="connsiteY1" fmla="*/ 0 h 1309346"/>
              <a:gd name="connsiteX2" fmla="*/ 1309346 w 1309346"/>
              <a:gd name="connsiteY2" fmla="*/ 654673 h 1309346"/>
              <a:gd name="connsiteX3" fmla="*/ 654673 w 1309346"/>
              <a:gd name="connsiteY3" fmla="*/ 1309346 h 1309346"/>
              <a:gd name="connsiteX4" fmla="*/ 0 w 1309346"/>
              <a:gd name="connsiteY4" fmla="*/ 654673 h 1309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346" h="1309346">
                <a:moveTo>
                  <a:pt x="0" y="654673"/>
                </a:moveTo>
                <a:cubicBezTo>
                  <a:pt x="0" y="293107"/>
                  <a:pt x="293107" y="0"/>
                  <a:pt x="654673" y="0"/>
                </a:cubicBezTo>
                <a:cubicBezTo>
                  <a:pt x="1016239" y="0"/>
                  <a:pt x="1309346" y="293107"/>
                  <a:pt x="1309346" y="654673"/>
                </a:cubicBezTo>
                <a:cubicBezTo>
                  <a:pt x="1309346" y="1016239"/>
                  <a:pt x="1016239" y="1309346"/>
                  <a:pt x="654673" y="1309346"/>
                </a:cubicBezTo>
                <a:cubicBezTo>
                  <a:pt x="293107" y="1309346"/>
                  <a:pt x="0" y="1016239"/>
                  <a:pt x="0" y="654673"/>
                </a:cubicBezTo>
                <a:close/>
              </a:path>
            </a:pathLst>
          </a:custGeom>
          <a:solidFill>
            <a:schemeClr val="tx1"/>
          </a:solidFill>
          <a:ln>
            <a:solidFill>
              <a:schemeClr val="accent5">
                <a:lumMod val="75000"/>
              </a:schemeClr>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91749" tIns="191749" rIns="191749" bIns="191749" numCol="1" spcCol="1270" anchor="ctr" anchorCtr="0">
            <a:noAutofit/>
          </a:bodyPr>
          <a:lstStyle/>
          <a:p>
            <a:pPr algn="ctr" defTabSz="355600">
              <a:lnSpc>
                <a:spcPct val="90000"/>
              </a:lnSpc>
              <a:spcBef>
                <a:spcPct val="0"/>
              </a:spcBef>
              <a:spcAft>
                <a:spcPct val="35000"/>
              </a:spcAft>
            </a:pPr>
            <a:endParaRPr lang="en-US" sz="800" dirty="0">
              <a:solidFill>
                <a:srgbClr val="FFFFFF"/>
              </a:solidFill>
            </a:endParaRPr>
          </a:p>
        </p:txBody>
      </p:sp>
      <p:sp>
        <p:nvSpPr>
          <p:cNvPr id="37" name="Rectangle 36"/>
          <p:cNvSpPr/>
          <p:nvPr/>
        </p:nvSpPr>
        <p:spPr>
          <a:xfrm>
            <a:off x="712987" y="2181301"/>
            <a:ext cx="2791977" cy="1366528"/>
          </a:xfrm>
          <a:prstGeom prst="rect">
            <a:avLst/>
          </a:prstGeom>
        </p:spPr>
        <p:txBody>
          <a:bodyPr wrap="square">
            <a:spAutoFit/>
          </a:bodyPr>
          <a:lstStyle/>
          <a:p>
            <a:pPr marL="285750" indent="-285750">
              <a:lnSpc>
                <a:spcPct val="115000"/>
              </a:lnSpc>
              <a:buFont typeface="Arial" pitchFamily="34" charset="0"/>
              <a:buChar char="•"/>
            </a:pPr>
            <a:r>
              <a:rPr lang="en-US" dirty="0" smtClean="0">
                <a:gradFill>
                  <a:gsLst>
                    <a:gs pos="0">
                      <a:srgbClr val="FFFFFF"/>
                    </a:gs>
                    <a:gs pos="86000">
                      <a:srgbClr val="FFFFFF"/>
                    </a:gs>
                  </a:gsLst>
                  <a:lin ang="5400000" scaled="0"/>
                </a:gradFill>
              </a:rPr>
              <a:t>No </a:t>
            </a:r>
            <a:r>
              <a:rPr lang="en-US" dirty="0">
                <a:gradFill>
                  <a:gsLst>
                    <a:gs pos="0">
                      <a:srgbClr val="FFFFFF"/>
                    </a:gs>
                    <a:gs pos="86000">
                      <a:srgbClr val="FFFFFF"/>
                    </a:gs>
                  </a:gsLst>
                  <a:lin ang="5400000" scaled="0"/>
                </a:gradFill>
              </a:rPr>
              <a:t>CapEx investment</a:t>
            </a:r>
          </a:p>
          <a:p>
            <a:pPr marL="285750" indent="-285750">
              <a:lnSpc>
                <a:spcPct val="115000"/>
              </a:lnSpc>
              <a:buFont typeface="Arial" pitchFamily="34" charset="0"/>
              <a:buChar char="•"/>
            </a:pPr>
            <a:r>
              <a:rPr lang="en-US" dirty="0">
                <a:gradFill>
                  <a:gsLst>
                    <a:gs pos="0">
                      <a:srgbClr val="FFFFFF"/>
                    </a:gs>
                    <a:gs pos="86000">
                      <a:srgbClr val="FFFFFF"/>
                    </a:gs>
                  </a:gsLst>
                  <a:lin ang="5400000" scaled="0"/>
                </a:gradFill>
              </a:rPr>
              <a:t>Simple to use for small networks….at first</a:t>
            </a:r>
          </a:p>
          <a:p>
            <a:pPr marL="285750" indent="-285750">
              <a:lnSpc>
                <a:spcPct val="115000"/>
              </a:lnSpc>
              <a:buFont typeface="Arial" pitchFamily="34" charset="0"/>
              <a:buChar char="•"/>
            </a:pPr>
            <a:endParaRPr lang="en-US" dirty="0" smtClean="0">
              <a:gradFill>
                <a:gsLst>
                  <a:gs pos="0">
                    <a:srgbClr val="FFFFFF"/>
                  </a:gs>
                  <a:gs pos="86000">
                    <a:srgbClr val="FFFFFF"/>
                  </a:gs>
                </a:gsLst>
                <a:lin ang="5400000" scaled="0"/>
              </a:gradFill>
            </a:endParaRPr>
          </a:p>
        </p:txBody>
      </p:sp>
      <p:sp>
        <p:nvSpPr>
          <p:cNvPr id="38" name="Rectangle 37"/>
          <p:cNvSpPr/>
          <p:nvPr/>
        </p:nvSpPr>
        <p:spPr>
          <a:xfrm>
            <a:off x="622220" y="4072781"/>
            <a:ext cx="2869809" cy="2581028"/>
          </a:xfrm>
          <a:prstGeom prst="rect">
            <a:avLst/>
          </a:prstGeom>
        </p:spPr>
        <p:txBody>
          <a:bodyPr wrap="square" anchor="ctr">
            <a:spAutoFit/>
          </a:bodyPr>
          <a:lstStyle/>
          <a:p>
            <a:pPr marL="342900" indent="-342900">
              <a:lnSpc>
                <a:spcPct val="115000"/>
              </a:lnSpc>
              <a:buFont typeface="Symbol"/>
              <a:buChar char=""/>
            </a:pPr>
            <a:r>
              <a:rPr lang="en-US" dirty="0">
                <a:gradFill>
                  <a:gsLst>
                    <a:gs pos="0">
                      <a:srgbClr val="FFFFFF"/>
                    </a:gs>
                    <a:gs pos="86000">
                      <a:srgbClr val="FFFFFF"/>
                    </a:gs>
                  </a:gsLst>
                  <a:lin ang="5400000" scaled="0"/>
                </a:gradFill>
              </a:rPr>
              <a:t>Labor intensive estimated </a:t>
            </a:r>
            <a:r>
              <a:rPr lang="en-US" dirty="0" smtClean="0">
                <a:gradFill>
                  <a:gsLst>
                    <a:gs pos="0">
                      <a:srgbClr val="FFFFFF"/>
                    </a:gs>
                    <a:gs pos="86000">
                      <a:srgbClr val="FFFFFF"/>
                    </a:gs>
                  </a:gsLst>
                  <a:lin ang="5400000" scaled="0"/>
                </a:gradFill>
              </a:rPr>
              <a:t>(~$</a:t>
            </a:r>
            <a:r>
              <a:rPr lang="en-US" dirty="0">
                <a:gradFill>
                  <a:gsLst>
                    <a:gs pos="0">
                      <a:srgbClr val="FFFFFF"/>
                    </a:gs>
                    <a:gs pos="86000">
                      <a:srgbClr val="FFFFFF"/>
                    </a:gs>
                  </a:gsLst>
                  <a:lin ang="5400000" scaled="0"/>
                </a:gradFill>
              </a:rPr>
              <a:t>10 per address per annum)</a:t>
            </a:r>
          </a:p>
          <a:p>
            <a:pPr marL="342900" indent="-342900">
              <a:lnSpc>
                <a:spcPct val="115000"/>
              </a:lnSpc>
              <a:buFont typeface="Symbol"/>
              <a:buChar char=""/>
            </a:pPr>
            <a:r>
              <a:rPr lang="en-US" dirty="0">
                <a:gradFill>
                  <a:gsLst>
                    <a:gs pos="0">
                      <a:srgbClr val="FFFFFF"/>
                    </a:gs>
                    <a:gs pos="86000">
                      <a:srgbClr val="FFFFFF"/>
                    </a:gs>
                  </a:gsLst>
                  <a:lin ang="5400000" scaled="0"/>
                </a:gradFill>
              </a:rPr>
              <a:t>Only performs address mgmt. </a:t>
            </a:r>
          </a:p>
          <a:p>
            <a:pPr marL="342900" indent="-342900">
              <a:lnSpc>
                <a:spcPct val="115000"/>
              </a:lnSpc>
              <a:buFont typeface="Symbol"/>
              <a:buChar char=""/>
            </a:pPr>
            <a:r>
              <a:rPr lang="en-US" dirty="0">
                <a:gradFill>
                  <a:gsLst>
                    <a:gs pos="0">
                      <a:srgbClr val="FFFFFF"/>
                    </a:gs>
                    <a:gs pos="86000">
                      <a:srgbClr val="FFFFFF"/>
                    </a:gs>
                  </a:gsLst>
                  <a:lin ang="5400000" scaled="0"/>
                </a:gradFill>
              </a:rPr>
              <a:t>Inflexible and does not scale</a:t>
            </a:r>
          </a:p>
          <a:p>
            <a:pPr marL="342900" indent="-342900">
              <a:lnSpc>
                <a:spcPct val="115000"/>
              </a:lnSpc>
              <a:buFont typeface="Symbol"/>
              <a:buChar char=""/>
            </a:pPr>
            <a:endParaRPr lang="en-US" sz="1400" dirty="0" smtClean="0">
              <a:gradFill>
                <a:gsLst>
                  <a:gs pos="0">
                    <a:srgbClr val="FFFFFF"/>
                  </a:gs>
                  <a:gs pos="86000">
                    <a:srgbClr val="FFFFFF"/>
                  </a:gs>
                </a:gsLst>
                <a:lin ang="5400000" scaled="0"/>
              </a:gradFill>
            </a:endParaRPr>
          </a:p>
        </p:txBody>
      </p:sp>
      <p:sp>
        <p:nvSpPr>
          <p:cNvPr id="39" name="TextBox 38"/>
          <p:cNvSpPr txBox="1"/>
          <p:nvPr/>
        </p:nvSpPr>
        <p:spPr>
          <a:xfrm>
            <a:off x="1492631" y="1070343"/>
            <a:ext cx="2618851" cy="307777"/>
          </a:xfrm>
          <a:prstGeom prst="rect">
            <a:avLst/>
          </a:prstGeom>
          <a:noFill/>
        </p:spPr>
        <p:txBody>
          <a:bodyPr wrap="square" lIns="0" tIns="0" rIns="0" bIns="0" rtlCol="0">
            <a:spAutoFit/>
          </a:bodyPr>
          <a:lstStyle/>
          <a:p>
            <a:r>
              <a:rPr lang="en-US" sz="2000" b="1" dirty="0" smtClean="0">
                <a:gradFill>
                  <a:gsLst>
                    <a:gs pos="0">
                      <a:srgbClr val="FFFFFF"/>
                    </a:gs>
                    <a:gs pos="86000">
                      <a:srgbClr val="FFFFFF"/>
                    </a:gs>
                  </a:gsLst>
                  <a:lin ang="5400000" scaled="0"/>
                </a:gradFill>
              </a:rPr>
              <a:t>Spreadsheets</a:t>
            </a:r>
          </a:p>
        </p:txBody>
      </p:sp>
      <p:pic>
        <p:nvPicPr>
          <p:cNvPr id="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514" y="1310010"/>
            <a:ext cx="604456" cy="55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Freeform 40"/>
          <p:cNvSpPr/>
          <p:nvPr/>
        </p:nvSpPr>
        <p:spPr>
          <a:xfrm>
            <a:off x="4277522" y="1582468"/>
            <a:ext cx="3268223" cy="2463640"/>
          </a:xfrm>
          <a:custGeom>
            <a:avLst/>
            <a:gdLst>
              <a:gd name="connsiteX0" fmla="*/ 0 w 3268223"/>
              <a:gd name="connsiteY0" fmla="*/ 0 h 2463640"/>
              <a:gd name="connsiteX1" fmla="*/ 3268223 w 3268223"/>
              <a:gd name="connsiteY1" fmla="*/ 0 h 2463640"/>
              <a:gd name="connsiteX2" fmla="*/ 3268223 w 3268223"/>
              <a:gd name="connsiteY2" fmla="*/ 2463640 h 2463640"/>
              <a:gd name="connsiteX3" fmla="*/ 0 w 3268223"/>
              <a:gd name="connsiteY3" fmla="*/ 2463640 h 2463640"/>
              <a:gd name="connsiteX4" fmla="*/ 0 w 3268223"/>
              <a:gd name="connsiteY4" fmla="*/ 0 h 246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223" h="2463640">
                <a:moveTo>
                  <a:pt x="0" y="0"/>
                </a:moveTo>
                <a:lnTo>
                  <a:pt x="3268223" y="0"/>
                </a:lnTo>
                <a:lnTo>
                  <a:pt x="3268223" y="2463640"/>
                </a:lnTo>
                <a:lnTo>
                  <a:pt x="0" y="2463640"/>
                </a:lnTo>
                <a:lnTo>
                  <a:pt x="0" y="0"/>
                </a:lnTo>
                <a:close/>
              </a:path>
            </a:pathLst>
          </a:custGeom>
          <a:solidFill>
            <a:schemeClr val="bg2">
              <a:alpha val="35000"/>
            </a:schemeClr>
          </a:solidFill>
        </p:spPr>
        <p:style>
          <a:lnRef idx="2">
            <a:schemeClr val="accent5">
              <a:alpha val="90000"/>
              <a:tint val="40000"/>
              <a:hueOff val="0"/>
              <a:satOff val="0"/>
              <a:lumOff val="0"/>
              <a:alphaOff val="0"/>
            </a:schemeClr>
          </a:lnRef>
          <a:fillRef idx="1">
            <a:scrgbClr r="0" g="0" b="0"/>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22915" tIns="56896" rIns="56897" bIns="56896" numCol="1" spcCol="1270" anchor="ctr" anchorCtr="0">
            <a:noAutofit/>
          </a:bodyPr>
          <a:lstStyle/>
          <a:p>
            <a:pPr defTabSz="355600">
              <a:lnSpc>
                <a:spcPct val="90000"/>
              </a:lnSpc>
              <a:spcBef>
                <a:spcPct val="0"/>
              </a:spcBef>
              <a:spcAft>
                <a:spcPct val="35000"/>
              </a:spcAft>
            </a:pPr>
            <a:r>
              <a:rPr lang="en-US" sz="800" dirty="0" smtClean="0">
                <a:solidFill>
                  <a:srgbClr val="3BBEB4">
                    <a:lumMod val="20000"/>
                    <a:lumOff val="80000"/>
                  </a:srgbClr>
                </a:solidFill>
              </a:rPr>
              <a:t>.</a:t>
            </a:r>
            <a:endParaRPr lang="en-US" sz="800" dirty="0">
              <a:solidFill>
                <a:srgbClr val="3BBEB4">
                  <a:lumMod val="20000"/>
                  <a:lumOff val="80000"/>
                </a:srgbClr>
              </a:solidFill>
            </a:endParaRPr>
          </a:p>
        </p:txBody>
      </p:sp>
      <p:sp>
        <p:nvSpPr>
          <p:cNvPr id="42" name="Freeform 41"/>
          <p:cNvSpPr/>
          <p:nvPr/>
        </p:nvSpPr>
        <p:spPr>
          <a:xfrm>
            <a:off x="4277522" y="4045271"/>
            <a:ext cx="3268223" cy="2463640"/>
          </a:xfrm>
          <a:custGeom>
            <a:avLst/>
            <a:gdLst>
              <a:gd name="connsiteX0" fmla="*/ 0 w 3268223"/>
              <a:gd name="connsiteY0" fmla="*/ 0 h 2463640"/>
              <a:gd name="connsiteX1" fmla="*/ 3268223 w 3268223"/>
              <a:gd name="connsiteY1" fmla="*/ 0 h 2463640"/>
              <a:gd name="connsiteX2" fmla="*/ 3268223 w 3268223"/>
              <a:gd name="connsiteY2" fmla="*/ 2463640 h 2463640"/>
              <a:gd name="connsiteX3" fmla="*/ 0 w 3268223"/>
              <a:gd name="connsiteY3" fmla="*/ 2463640 h 2463640"/>
              <a:gd name="connsiteX4" fmla="*/ 0 w 3268223"/>
              <a:gd name="connsiteY4" fmla="*/ 0 h 246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223" h="2463640">
                <a:moveTo>
                  <a:pt x="0" y="0"/>
                </a:moveTo>
                <a:lnTo>
                  <a:pt x="3268223" y="0"/>
                </a:lnTo>
                <a:lnTo>
                  <a:pt x="3268223" y="2463640"/>
                </a:lnTo>
                <a:lnTo>
                  <a:pt x="0" y="2463640"/>
                </a:lnTo>
                <a:lnTo>
                  <a:pt x="0" y="0"/>
                </a:lnTo>
                <a:close/>
              </a:path>
            </a:pathLst>
          </a:custGeom>
          <a:solidFill>
            <a:schemeClr val="bg2">
              <a:alpha val="35000"/>
            </a:schemeClr>
          </a:solidFill>
        </p:spPr>
        <p:style>
          <a:lnRef idx="2">
            <a:schemeClr val="accent5">
              <a:alpha val="90000"/>
              <a:tint val="40000"/>
              <a:hueOff val="0"/>
              <a:satOff val="0"/>
              <a:lumOff val="0"/>
              <a:alphaOff val="0"/>
            </a:schemeClr>
          </a:lnRef>
          <a:fillRef idx="1">
            <a:scrgbClr r="0" g="0" b="0"/>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22915" tIns="56896" rIns="56897" bIns="56896" numCol="1" spcCol="1270" anchor="ctr" anchorCtr="0">
            <a:noAutofit/>
          </a:bodyPr>
          <a:lstStyle/>
          <a:p>
            <a:pPr defTabSz="355600">
              <a:lnSpc>
                <a:spcPct val="90000"/>
              </a:lnSpc>
              <a:spcBef>
                <a:spcPct val="0"/>
              </a:spcBef>
              <a:spcAft>
                <a:spcPct val="35000"/>
              </a:spcAft>
            </a:pPr>
            <a:r>
              <a:rPr lang="en-US" sz="700" dirty="0" smtClean="0">
                <a:solidFill>
                  <a:srgbClr val="3BBEB4">
                    <a:lumMod val="20000"/>
                    <a:lumOff val="80000"/>
                  </a:srgbClr>
                </a:solidFill>
              </a:rPr>
              <a:t>.</a:t>
            </a:r>
            <a:endParaRPr lang="en-US" sz="700" dirty="0">
              <a:solidFill>
                <a:srgbClr val="3BBEB4">
                  <a:lumMod val="20000"/>
                  <a:lumOff val="80000"/>
                </a:srgbClr>
              </a:solidFill>
            </a:endParaRPr>
          </a:p>
        </p:txBody>
      </p:sp>
      <p:sp>
        <p:nvSpPr>
          <p:cNvPr id="43" name="Freeform 42"/>
          <p:cNvSpPr/>
          <p:nvPr/>
        </p:nvSpPr>
        <p:spPr>
          <a:xfrm>
            <a:off x="3864793" y="1055297"/>
            <a:ext cx="1309346" cy="1309346"/>
          </a:xfrm>
          <a:custGeom>
            <a:avLst/>
            <a:gdLst>
              <a:gd name="connsiteX0" fmla="*/ 0 w 1309346"/>
              <a:gd name="connsiteY0" fmla="*/ 654673 h 1309346"/>
              <a:gd name="connsiteX1" fmla="*/ 654673 w 1309346"/>
              <a:gd name="connsiteY1" fmla="*/ 0 h 1309346"/>
              <a:gd name="connsiteX2" fmla="*/ 1309346 w 1309346"/>
              <a:gd name="connsiteY2" fmla="*/ 654673 h 1309346"/>
              <a:gd name="connsiteX3" fmla="*/ 654673 w 1309346"/>
              <a:gd name="connsiteY3" fmla="*/ 1309346 h 1309346"/>
              <a:gd name="connsiteX4" fmla="*/ 0 w 1309346"/>
              <a:gd name="connsiteY4" fmla="*/ 654673 h 1309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346" h="1309346">
                <a:moveTo>
                  <a:pt x="0" y="654673"/>
                </a:moveTo>
                <a:cubicBezTo>
                  <a:pt x="0" y="293107"/>
                  <a:pt x="293107" y="0"/>
                  <a:pt x="654673" y="0"/>
                </a:cubicBezTo>
                <a:cubicBezTo>
                  <a:pt x="1016239" y="0"/>
                  <a:pt x="1309346" y="293107"/>
                  <a:pt x="1309346" y="654673"/>
                </a:cubicBezTo>
                <a:cubicBezTo>
                  <a:pt x="1309346" y="1016239"/>
                  <a:pt x="1016239" y="1309346"/>
                  <a:pt x="654673" y="1309346"/>
                </a:cubicBezTo>
                <a:cubicBezTo>
                  <a:pt x="293107" y="1309346"/>
                  <a:pt x="0" y="1016239"/>
                  <a:pt x="0" y="654673"/>
                </a:cubicBezTo>
                <a:close/>
              </a:path>
            </a:pathLst>
          </a:custGeom>
          <a:solidFill>
            <a:schemeClr val="tx1"/>
          </a:solidFill>
          <a:ln>
            <a:solidFill>
              <a:schemeClr val="accent5">
                <a:lumMod val="75000"/>
              </a:schemeClr>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91749" tIns="191749" rIns="191749" bIns="191749" numCol="1" spcCol="1270" anchor="ctr" anchorCtr="0">
            <a:noAutofit/>
          </a:bodyPr>
          <a:lstStyle/>
          <a:p>
            <a:pPr algn="ctr" defTabSz="355600">
              <a:lnSpc>
                <a:spcPct val="90000"/>
              </a:lnSpc>
              <a:spcBef>
                <a:spcPct val="0"/>
              </a:spcBef>
              <a:spcAft>
                <a:spcPct val="35000"/>
              </a:spcAft>
            </a:pPr>
            <a:r>
              <a:rPr lang="en-US" sz="800" dirty="0" smtClean="0">
                <a:solidFill>
                  <a:srgbClr val="FFFFFF"/>
                </a:solidFill>
              </a:rPr>
              <a:t>.</a:t>
            </a:r>
            <a:endParaRPr lang="en-US" sz="800" dirty="0">
              <a:solidFill>
                <a:srgbClr val="FFFFFF"/>
              </a:solidFill>
            </a:endParaRPr>
          </a:p>
        </p:txBody>
      </p:sp>
      <p:sp>
        <p:nvSpPr>
          <p:cNvPr id="44" name="Rectangle 43"/>
          <p:cNvSpPr/>
          <p:nvPr/>
        </p:nvSpPr>
        <p:spPr>
          <a:xfrm>
            <a:off x="4449393" y="2360172"/>
            <a:ext cx="2926079" cy="1047979"/>
          </a:xfrm>
          <a:prstGeom prst="rect">
            <a:avLst/>
          </a:prstGeom>
        </p:spPr>
        <p:txBody>
          <a:bodyPr wrap="square">
            <a:spAutoFit/>
          </a:bodyPr>
          <a:lstStyle/>
          <a:p>
            <a:pPr marL="285750" indent="-285750">
              <a:lnSpc>
                <a:spcPct val="115000"/>
              </a:lnSpc>
              <a:buFont typeface="Arial" pitchFamily="34" charset="0"/>
              <a:buChar char="•"/>
            </a:pPr>
            <a:r>
              <a:rPr lang="en-US" dirty="0" smtClean="0">
                <a:gradFill>
                  <a:gsLst>
                    <a:gs pos="0">
                      <a:srgbClr val="FFFFFF"/>
                    </a:gs>
                    <a:gs pos="86000">
                      <a:srgbClr val="FFFFFF"/>
                    </a:gs>
                  </a:gsLst>
                  <a:lin ang="5400000" scaled="0"/>
                </a:gradFill>
              </a:rPr>
              <a:t>Automation</a:t>
            </a:r>
          </a:p>
          <a:p>
            <a:pPr marL="285750" indent="-285750">
              <a:lnSpc>
                <a:spcPct val="115000"/>
              </a:lnSpc>
              <a:buFont typeface="Arial" pitchFamily="34" charset="0"/>
              <a:buChar char="•"/>
            </a:pPr>
            <a:r>
              <a:rPr lang="en-US" dirty="0" smtClean="0">
                <a:gradFill>
                  <a:gsLst>
                    <a:gs pos="0">
                      <a:srgbClr val="FFFFFF"/>
                    </a:gs>
                    <a:gs pos="86000">
                      <a:srgbClr val="FFFFFF"/>
                    </a:gs>
                  </a:gsLst>
                  <a:lin ang="5400000" scaled="0"/>
                </a:gradFill>
              </a:rPr>
              <a:t>High degree of customization</a:t>
            </a:r>
            <a:endParaRPr lang="en-US" dirty="0">
              <a:solidFill>
                <a:srgbClr val="FFFFFF"/>
              </a:solidFill>
            </a:endParaRPr>
          </a:p>
        </p:txBody>
      </p:sp>
      <p:sp>
        <p:nvSpPr>
          <p:cNvPr id="45" name="Rectangle 44"/>
          <p:cNvSpPr/>
          <p:nvPr/>
        </p:nvSpPr>
        <p:spPr>
          <a:xfrm>
            <a:off x="4519731" y="4292921"/>
            <a:ext cx="3024553" cy="1685077"/>
          </a:xfrm>
          <a:prstGeom prst="rect">
            <a:avLst/>
          </a:prstGeom>
        </p:spPr>
        <p:txBody>
          <a:bodyPr wrap="square">
            <a:spAutoFit/>
          </a:bodyPr>
          <a:lstStyle/>
          <a:p>
            <a:pPr marL="342900" indent="-342900">
              <a:lnSpc>
                <a:spcPct val="115000"/>
              </a:lnSpc>
              <a:buFont typeface="Symbol"/>
              <a:buChar char=""/>
            </a:pPr>
            <a:r>
              <a:rPr lang="en-US" dirty="0" smtClean="0">
                <a:gradFill>
                  <a:gsLst>
                    <a:gs pos="0">
                      <a:srgbClr val="FFFFFF"/>
                    </a:gs>
                    <a:gs pos="86000">
                      <a:srgbClr val="FFFFFF"/>
                    </a:gs>
                  </a:gsLst>
                  <a:lin ang="5400000" scaled="0"/>
                </a:gradFill>
              </a:rPr>
              <a:t>Maintenance </a:t>
            </a:r>
            <a:r>
              <a:rPr lang="en-US" dirty="0">
                <a:gradFill>
                  <a:gsLst>
                    <a:gs pos="0">
                      <a:srgbClr val="FFFFFF"/>
                    </a:gs>
                    <a:gs pos="86000">
                      <a:srgbClr val="FFFFFF"/>
                    </a:gs>
                  </a:gsLst>
                  <a:lin ang="5400000" scaled="0"/>
                </a:gradFill>
              </a:rPr>
              <a:t>cost</a:t>
            </a:r>
          </a:p>
          <a:p>
            <a:pPr marL="342900" indent="-342900">
              <a:lnSpc>
                <a:spcPct val="115000"/>
              </a:lnSpc>
              <a:buFont typeface="Symbol"/>
              <a:buChar char=""/>
            </a:pPr>
            <a:r>
              <a:rPr lang="en-US" dirty="0">
                <a:gradFill>
                  <a:gsLst>
                    <a:gs pos="0">
                      <a:srgbClr val="FFFFFF"/>
                    </a:gs>
                    <a:gs pos="86000">
                      <a:srgbClr val="FFFFFF"/>
                    </a:gs>
                  </a:gsLst>
                  <a:lin ang="5400000" scaled="0"/>
                </a:gradFill>
              </a:rPr>
              <a:t>Relies on in-house support model</a:t>
            </a:r>
          </a:p>
          <a:p>
            <a:pPr marL="342900" indent="-342900">
              <a:lnSpc>
                <a:spcPct val="115000"/>
              </a:lnSpc>
              <a:buFont typeface="Symbol"/>
              <a:buChar char=""/>
            </a:pPr>
            <a:r>
              <a:rPr lang="en-US" dirty="0">
                <a:gradFill>
                  <a:gsLst>
                    <a:gs pos="0">
                      <a:srgbClr val="FFFFFF"/>
                    </a:gs>
                    <a:gs pos="86000">
                      <a:srgbClr val="FFFFFF"/>
                    </a:gs>
                  </a:gsLst>
                  <a:lin ang="5400000" scaled="0"/>
                </a:gradFill>
              </a:rPr>
              <a:t>Expensive to add new </a:t>
            </a:r>
            <a:r>
              <a:rPr lang="en-US" dirty="0" smtClean="0">
                <a:gradFill>
                  <a:gsLst>
                    <a:gs pos="0">
                      <a:srgbClr val="FFFFFF"/>
                    </a:gs>
                    <a:gs pos="86000">
                      <a:srgbClr val="FFFFFF"/>
                    </a:gs>
                  </a:gsLst>
                  <a:lin ang="5400000" scaled="0"/>
                </a:gradFill>
              </a:rPr>
              <a:t>capabilities</a:t>
            </a:r>
            <a:endParaRPr lang="en-US" dirty="0">
              <a:gradFill>
                <a:gsLst>
                  <a:gs pos="0">
                    <a:srgbClr val="FFFFFF"/>
                  </a:gs>
                  <a:gs pos="86000">
                    <a:srgbClr val="FFFFFF"/>
                  </a:gs>
                </a:gsLst>
                <a:lin ang="5400000" scaled="0"/>
              </a:gradFill>
            </a:endParaRPr>
          </a:p>
        </p:txBody>
      </p:sp>
      <p:sp>
        <p:nvSpPr>
          <p:cNvPr id="46" name="TextBox 45"/>
          <p:cNvSpPr txBox="1"/>
          <p:nvPr/>
        </p:nvSpPr>
        <p:spPr>
          <a:xfrm>
            <a:off x="5152793" y="1151422"/>
            <a:ext cx="2461845" cy="307777"/>
          </a:xfrm>
          <a:prstGeom prst="rect">
            <a:avLst/>
          </a:prstGeom>
          <a:noFill/>
        </p:spPr>
        <p:txBody>
          <a:bodyPr wrap="square" lIns="0" tIns="0" rIns="0" bIns="0" rtlCol="0">
            <a:spAutoFit/>
          </a:bodyPr>
          <a:lstStyle/>
          <a:p>
            <a:r>
              <a:rPr lang="en-US" sz="2000" b="1" dirty="0" smtClean="0">
                <a:gradFill>
                  <a:gsLst>
                    <a:gs pos="0">
                      <a:srgbClr val="FFFFFF"/>
                    </a:gs>
                    <a:gs pos="86000">
                      <a:srgbClr val="FFFFFF"/>
                    </a:gs>
                  </a:gsLst>
                  <a:lin ang="5400000" scaled="0"/>
                </a:gradFill>
              </a:rPr>
              <a:t>In-house tools</a:t>
            </a:r>
          </a:p>
        </p:txBody>
      </p:sp>
      <p:pic>
        <p:nvPicPr>
          <p:cNvPr id="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319" y="1421571"/>
            <a:ext cx="642147" cy="62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811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500" fill="hold"/>
                                        <p:tgtEl>
                                          <p:spTgt spid="42"/>
                                        </p:tgtEl>
                                        <p:attrNameLst>
                                          <p:attrName>ppt_x</p:attrName>
                                        </p:attrNameLst>
                                      </p:cBhvr>
                                      <p:tavLst>
                                        <p:tav tm="0">
                                          <p:val>
                                            <p:strVal val="#ppt_x"/>
                                          </p:val>
                                        </p:tav>
                                        <p:tav tm="100000">
                                          <p:val>
                                            <p:strVal val="#ppt_x"/>
                                          </p:val>
                                        </p:tav>
                                      </p:tavLst>
                                    </p:anim>
                                    <p:anim calcmode="lin" valueType="num">
                                      <p:cBhvr additive="base">
                                        <p:cTn id="46" dur="500" fill="hold"/>
                                        <p:tgtEl>
                                          <p:spTgt spid="4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fill="hold"/>
                                        <p:tgtEl>
                                          <p:spTgt spid="45"/>
                                        </p:tgtEl>
                                        <p:attrNameLst>
                                          <p:attrName>ppt_x</p:attrName>
                                        </p:attrNameLst>
                                      </p:cBhvr>
                                      <p:tavLst>
                                        <p:tav tm="0">
                                          <p:val>
                                            <p:strVal val="#ppt_x"/>
                                          </p:val>
                                        </p:tav>
                                        <p:tav tm="100000">
                                          <p:val>
                                            <p:strVal val="#ppt_x"/>
                                          </p:val>
                                        </p:tav>
                                      </p:tavLst>
                                    </p:anim>
                                    <p:anim calcmode="lin" valueType="num">
                                      <p:cBhvr additive="base">
                                        <p:cTn id="58" dur="500" fill="hold"/>
                                        <p:tgtEl>
                                          <p:spTgt spid="4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fill="hold"/>
                                        <p:tgtEl>
                                          <p:spTgt spid="46"/>
                                        </p:tgtEl>
                                        <p:attrNameLst>
                                          <p:attrName>ppt_x</p:attrName>
                                        </p:attrNameLst>
                                      </p:cBhvr>
                                      <p:tavLst>
                                        <p:tav tm="0">
                                          <p:val>
                                            <p:strVal val="#ppt_x"/>
                                          </p:val>
                                        </p:tav>
                                        <p:tav tm="100000">
                                          <p:val>
                                            <p:strVal val="#ppt_x"/>
                                          </p:val>
                                        </p:tav>
                                      </p:tavLst>
                                    </p:anim>
                                    <p:anim calcmode="lin" valueType="num">
                                      <p:cBhvr additive="base">
                                        <p:cTn id="62" dur="500" fill="hold"/>
                                        <p:tgtEl>
                                          <p:spTgt spid="46"/>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additive="base">
                                        <p:cTn id="65" dur="500" fill="hold"/>
                                        <p:tgtEl>
                                          <p:spTgt spid="47"/>
                                        </p:tgtEl>
                                        <p:attrNameLst>
                                          <p:attrName>ppt_x</p:attrName>
                                        </p:attrNameLst>
                                      </p:cBhvr>
                                      <p:tavLst>
                                        <p:tav tm="0">
                                          <p:val>
                                            <p:strVal val="#ppt_x"/>
                                          </p:val>
                                        </p:tav>
                                        <p:tav tm="100000">
                                          <p:val>
                                            <p:strVal val="#ppt_x"/>
                                          </p:val>
                                        </p:tav>
                                      </p:tavLst>
                                    </p:anim>
                                    <p:anim calcmode="lin" valueType="num">
                                      <p:cBhvr additive="base">
                                        <p:cTn id="6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ppt_x"/>
                                          </p:val>
                                        </p:tav>
                                        <p:tav tm="100000">
                                          <p:val>
                                            <p:strVal val="#ppt_x"/>
                                          </p:val>
                                        </p:tav>
                                      </p:tavLst>
                                    </p:anim>
                                    <p:anim calcmode="lin" valueType="num">
                                      <p:cBhvr additive="base">
                                        <p:cTn id="72" dur="500" fill="hold"/>
                                        <p:tgtEl>
                                          <p:spTgt spid="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fill="hold"/>
                                        <p:tgtEl>
                                          <p:spTgt spid="6"/>
                                        </p:tgtEl>
                                        <p:attrNameLst>
                                          <p:attrName>ppt_x</p:attrName>
                                        </p:attrNameLst>
                                      </p:cBhvr>
                                      <p:tavLst>
                                        <p:tav tm="0">
                                          <p:val>
                                            <p:strVal val="#ppt_x"/>
                                          </p:val>
                                        </p:tav>
                                        <p:tav tm="100000">
                                          <p:val>
                                            <p:strVal val="#ppt_x"/>
                                          </p:val>
                                        </p:tav>
                                      </p:tavLst>
                                    </p:anim>
                                    <p:anim calcmode="lin" valueType="num">
                                      <p:cBhvr additive="base">
                                        <p:cTn id="76" dur="500" fill="hold"/>
                                        <p:tgtEl>
                                          <p:spTgt spid="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ppt_x"/>
                                          </p:val>
                                        </p:tav>
                                        <p:tav tm="100000">
                                          <p:val>
                                            <p:strVal val="#ppt_x"/>
                                          </p:val>
                                        </p:tav>
                                      </p:tavLst>
                                    </p:anim>
                                    <p:anim calcmode="lin" valueType="num">
                                      <p:cBhvr additive="base">
                                        <p:cTn id="84" dur="500" fill="hold"/>
                                        <p:tgtEl>
                                          <p:spTgt spid="2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026"/>
                                        </p:tgtEl>
                                        <p:attrNameLst>
                                          <p:attrName>style.visibility</p:attrName>
                                        </p:attrNameLst>
                                      </p:cBhvr>
                                      <p:to>
                                        <p:strVal val="visible"/>
                                      </p:to>
                                    </p:set>
                                    <p:anim calcmode="lin" valueType="num">
                                      <p:cBhvr additive="base">
                                        <p:cTn id="95" dur="500" fill="hold"/>
                                        <p:tgtEl>
                                          <p:spTgt spid="1026"/>
                                        </p:tgtEl>
                                        <p:attrNameLst>
                                          <p:attrName>ppt_x</p:attrName>
                                        </p:attrNameLst>
                                      </p:cBhvr>
                                      <p:tavLst>
                                        <p:tav tm="0">
                                          <p:val>
                                            <p:strVal val="#ppt_x"/>
                                          </p:val>
                                        </p:tav>
                                        <p:tav tm="100000">
                                          <p:val>
                                            <p:strVal val="#ppt_x"/>
                                          </p:val>
                                        </p:tav>
                                      </p:tavLst>
                                    </p:anim>
                                    <p:anim calcmode="lin" valueType="num">
                                      <p:cBhvr additive="base">
                                        <p:cTn id="9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3" grpId="0"/>
      <p:bldP spid="24" grpId="0"/>
      <p:bldP spid="29" grpId="0"/>
      <p:bldP spid="33" grpId="0"/>
      <p:bldP spid="32" grpId="0" animBg="1"/>
      <p:bldP spid="35" grpId="0" animBg="1"/>
      <p:bldP spid="36" grpId="0" animBg="1"/>
      <p:bldP spid="37" grpId="0"/>
      <p:bldP spid="38" grpId="0"/>
      <p:bldP spid="39" grpId="0"/>
      <p:bldP spid="41" grpId="0" animBg="1"/>
      <p:bldP spid="42" grpId="0" animBg="1"/>
      <p:bldP spid="43" grpId="0" animBg="1"/>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a:off x="5758325" y="4682807"/>
            <a:ext cx="838084" cy="720521"/>
          </a:xfrm>
          <a:prstGeom prst="hexagon">
            <a:avLst>
              <a:gd name="adj" fmla="val 28900"/>
              <a:gd name="vf" fmla="val 115470"/>
            </a:avLst>
          </a:prstGeom>
          <a:blipFill rotWithShape="0">
            <a:blip r:embed="rId3"/>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3" name="Hexagon 42"/>
          <p:cNvSpPr/>
          <p:nvPr/>
        </p:nvSpPr>
        <p:spPr>
          <a:xfrm>
            <a:off x="6460873" y="3125358"/>
            <a:ext cx="838084" cy="720521"/>
          </a:xfrm>
          <a:prstGeom prst="hexagon">
            <a:avLst>
              <a:gd name="adj" fmla="val 28900"/>
              <a:gd name="vf" fmla="val 115470"/>
            </a:avLst>
          </a:prstGeom>
          <a:blipFill rotWithShape="0">
            <a:blip r:embed="rId3"/>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7" name="Hexagon 36"/>
          <p:cNvSpPr/>
          <p:nvPr/>
        </p:nvSpPr>
        <p:spPr>
          <a:xfrm>
            <a:off x="5485886" y="1752039"/>
            <a:ext cx="838084" cy="720521"/>
          </a:xfrm>
          <a:prstGeom prst="hexagon">
            <a:avLst>
              <a:gd name="adj" fmla="val 28900"/>
              <a:gd name="vf" fmla="val 115470"/>
            </a:avLst>
          </a:prstGeom>
          <a:blipFill rotWithShape="0">
            <a:blip r:embed="rId3"/>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Title 2"/>
          <p:cNvSpPr>
            <a:spLocks noGrp="1"/>
          </p:cNvSpPr>
          <p:nvPr>
            <p:ph type="title"/>
          </p:nvPr>
        </p:nvSpPr>
        <p:spPr>
          <a:xfrm>
            <a:off x="443100" y="76200"/>
            <a:ext cx="11031626" cy="498598"/>
          </a:xfrm>
        </p:spPr>
        <p:txBody>
          <a:bodyPr/>
          <a:lstStyle/>
          <a:p>
            <a:r>
              <a:rPr lang="en-US" sz="3600" dirty="0" smtClean="0"/>
              <a:t>Windows Server 2012 IPAM Overview</a:t>
            </a:r>
            <a:endParaRPr lang="en-US" sz="3600" dirty="0"/>
          </a:p>
        </p:txBody>
      </p:sp>
      <p:sp>
        <p:nvSpPr>
          <p:cNvPr id="6" name="Freeform 5"/>
          <p:cNvSpPr/>
          <p:nvPr/>
        </p:nvSpPr>
        <p:spPr>
          <a:xfrm>
            <a:off x="4091863" y="2720512"/>
            <a:ext cx="2221283" cy="1917247"/>
          </a:xfrm>
          <a:custGeom>
            <a:avLst/>
            <a:gdLst>
              <a:gd name="connsiteX0" fmla="*/ 0 w 2216365"/>
              <a:gd name="connsiteY0" fmla="*/ 958623 h 1917246"/>
              <a:gd name="connsiteX1" fmla="*/ 547757 w 2216365"/>
              <a:gd name="connsiteY1" fmla="*/ 0 h 1917246"/>
              <a:gd name="connsiteX2" fmla="*/ 1668608 w 2216365"/>
              <a:gd name="connsiteY2" fmla="*/ 0 h 1917246"/>
              <a:gd name="connsiteX3" fmla="*/ 2216365 w 2216365"/>
              <a:gd name="connsiteY3" fmla="*/ 958623 h 1917246"/>
              <a:gd name="connsiteX4" fmla="*/ 1668608 w 2216365"/>
              <a:gd name="connsiteY4" fmla="*/ 1917246 h 1917246"/>
              <a:gd name="connsiteX5" fmla="*/ 547757 w 2216365"/>
              <a:gd name="connsiteY5" fmla="*/ 1917246 h 1917246"/>
              <a:gd name="connsiteX6" fmla="*/ 0 w 2216365"/>
              <a:gd name="connsiteY6" fmla="*/ 958623 h 191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6365" h="1917246">
                <a:moveTo>
                  <a:pt x="0" y="958623"/>
                </a:moveTo>
                <a:lnTo>
                  <a:pt x="547757" y="0"/>
                </a:lnTo>
                <a:lnTo>
                  <a:pt x="1668608" y="0"/>
                </a:lnTo>
                <a:lnTo>
                  <a:pt x="2216365" y="958623"/>
                </a:lnTo>
                <a:lnTo>
                  <a:pt x="1668608" y="1917246"/>
                </a:lnTo>
                <a:lnTo>
                  <a:pt x="547757" y="1917246"/>
                </a:lnTo>
                <a:lnTo>
                  <a:pt x="0" y="958623"/>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86316" tIns="336750" rIns="386316" bIns="336750" numCol="1" spcCol="1270" anchor="ctr" anchorCtr="0">
            <a:noAutofit/>
          </a:bodyPr>
          <a:lstStyle/>
          <a:p>
            <a:pPr algn="ctr" defTabSz="666722">
              <a:lnSpc>
                <a:spcPct val="90000"/>
              </a:lnSpc>
              <a:spcBef>
                <a:spcPct val="0"/>
              </a:spcBef>
              <a:spcAft>
                <a:spcPct val="35000"/>
              </a:spcAft>
            </a:pPr>
            <a:endParaRPr lang="en-US" sz="2400" dirty="0">
              <a:solidFill>
                <a:srgbClr val="FFFFFF"/>
              </a:solidFill>
            </a:endParaRPr>
          </a:p>
        </p:txBody>
      </p:sp>
      <p:sp>
        <p:nvSpPr>
          <p:cNvPr id="9" name="Freeform 8"/>
          <p:cNvSpPr/>
          <p:nvPr/>
        </p:nvSpPr>
        <p:spPr>
          <a:xfrm>
            <a:off x="5969752" y="1914310"/>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20036" tIns="279438" rIns="320036" bIns="279438" numCol="1" spcCol="1270" anchor="ctr" anchorCtr="0">
            <a:noAutofit/>
          </a:bodyPr>
          <a:lstStyle/>
          <a:p>
            <a:pPr algn="ctr" defTabSz="666722">
              <a:lnSpc>
                <a:spcPct val="90000"/>
              </a:lnSpc>
              <a:spcBef>
                <a:spcPct val="0"/>
              </a:spcBef>
              <a:spcAft>
                <a:spcPct val="35000"/>
              </a:spcAft>
            </a:pPr>
            <a:r>
              <a:rPr lang="en-US" dirty="0" smtClean="0">
                <a:solidFill>
                  <a:srgbClr val="FFFFFF"/>
                </a:solidFill>
              </a:rPr>
              <a:t>Network discovery</a:t>
            </a:r>
            <a:endParaRPr lang="en-US" dirty="0">
              <a:solidFill>
                <a:srgbClr val="FFFFFF"/>
              </a:solidFill>
            </a:endParaRPr>
          </a:p>
        </p:txBody>
      </p:sp>
      <p:sp>
        <p:nvSpPr>
          <p:cNvPr id="34" name="Freeform 33"/>
          <p:cNvSpPr/>
          <p:nvPr/>
        </p:nvSpPr>
        <p:spPr>
          <a:xfrm>
            <a:off x="5965926" y="3843186"/>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20036" tIns="279438" rIns="320036" bIns="279438" numCol="1" spcCol="1270" anchor="ctr" anchorCtr="0">
            <a:noAutofit/>
          </a:bodyPr>
          <a:lstStyle/>
          <a:p>
            <a:pPr algn="ctr" defTabSz="666722">
              <a:lnSpc>
                <a:spcPct val="90000"/>
              </a:lnSpc>
              <a:spcBef>
                <a:spcPct val="0"/>
              </a:spcBef>
              <a:spcAft>
                <a:spcPct val="35000"/>
              </a:spcAft>
            </a:pPr>
            <a:r>
              <a:rPr lang="en-US" dirty="0">
                <a:solidFill>
                  <a:srgbClr val="FFFFFF"/>
                </a:solidFill>
              </a:rPr>
              <a:t>Multi-server </a:t>
            </a:r>
            <a:r>
              <a:rPr lang="en-US" dirty="0" smtClean="0">
                <a:solidFill>
                  <a:srgbClr val="FFFFFF"/>
                </a:solidFill>
              </a:rPr>
              <a:t>mgmt</a:t>
            </a:r>
            <a:endParaRPr lang="en-US" dirty="0">
              <a:solidFill>
                <a:srgbClr val="FFFFFF"/>
              </a:solidFill>
            </a:endParaRPr>
          </a:p>
          <a:p>
            <a:pPr algn="ctr" defTabSz="666722">
              <a:lnSpc>
                <a:spcPct val="90000"/>
              </a:lnSpc>
              <a:spcBef>
                <a:spcPct val="0"/>
              </a:spcBef>
              <a:spcAft>
                <a:spcPct val="35000"/>
              </a:spcAft>
            </a:pPr>
            <a:r>
              <a:rPr lang="en-US" dirty="0">
                <a:solidFill>
                  <a:srgbClr val="FFFFFF"/>
                </a:solidFill>
              </a:rPr>
              <a:t>(MSM)</a:t>
            </a:r>
          </a:p>
        </p:txBody>
      </p:sp>
      <p:sp>
        <p:nvSpPr>
          <p:cNvPr id="36" name="Freeform 35"/>
          <p:cNvSpPr/>
          <p:nvPr/>
        </p:nvSpPr>
        <p:spPr>
          <a:xfrm>
            <a:off x="4296475" y="4810728"/>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20036" tIns="279438" rIns="320036" bIns="279438" numCol="1" spcCol="1270" anchor="ctr" anchorCtr="0">
            <a:noAutofit/>
          </a:bodyPr>
          <a:lstStyle/>
          <a:p>
            <a:pPr algn="ctr" defTabSz="666722">
              <a:lnSpc>
                <a:spcPct val="90000"/>
              </a:lnSpc>
              <a:spcBef>
                <a:spcPct val="0"/>
              </a:spcBef>
              <a:spcAft>
                <a:spcPct val="35000"/>
              </a:spcAft>
            </a:pPr>
            <a:r>
              <a:rPr lang="en-US" dirty="0">
                <a:solidFill>
                  <a:srgbClr val="FFFFFF"/>
                </a:solidFill>
              </a:rPr>
              <a:t>Visibility &amp; audit</a:t>
            </a:r>
          </a:p>
        </p:txBody>
      </p:sp>
      <p:sp>
        <p:nvSpPr>
          <p:cNvPr id="38" name="Freeform 37"/>
          <p:cNvSpPr/>
          <p:nvPr/>
        </p:nvSpPr>
        <p:spPr>
          <a:xfrm>
            <a:off x="-421965" y="3918411"/>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noFill/>
          <a:ln w="0">
            <a:no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20036" tIns="279438" rIns="320036" bIns="279438" numCol="1" spcCol="1270" anchor="ctr" anchorCtr="0">
            <a:noAutofit/>
          </a:bodyPr>
          <a:lstStyle/>
          <a:p>
            <a:pPr algn="ctr" defTabSz="666722">
              <a:lnSpc>
                <a:spcPct val="90000"/>
              </a:lnSpc>
              <a:spcBef>
                <a:spcPct val="0"/>
              </a:spcBef>
              <a:spcAft>
                <a:spcPct val="35000"/>
              </a:spcAft>
            </a:pPr>
            <a:r>
              <a:rPr lang="en-US" sz="1500" dirty="0">
                <a:solidFill>
                  <a:srgbClr val="1D4C7C">
                    <a:lumMod val="75000"/>
                  </a:srgbClr>
                </a:solidFill>
              </a:rPr>
              <a:t>.</a:t>
            </a:r>
          </a:p>
        </p:txBody>
      </p:sp>
      <p:sp>
        <p:nvSpPr>
          <p:cNvPr id="39" name="Freeform 38"/>
          <p:cNvSpPr/>
          <p:nvPr/>
        </p:nvSpPr>
        <p:spPr>
          <a:xfrm>
            <a:off x="-421965" y="2015219"/>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noFill/>
          <a:ln w="0">
            <a:no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11146" tIns="270547" rIns="311146" bIns="270547" numCol="1" spcCol="1270" anchor="ctr" anchorCtr="0">
            <a:noAutofit/>
          </a:bodyPr>
          <a:lstStyle/>
          <a:p>
            <a:pPr algn="ctr" defTabSz="355586">
              <a:lnSpc>
                <a:spcPct val="90000"/>
              </a:lnSpc>
              <a:spcBef>
                <a:spcPct val="0"/>
              </a:spcBef>
              <a:spcAft>
                <a:spcPct val="35000"/>
              </a:spcAft>
            </a:pPr>
            <a:r>
              <a:rPr lang="en-US" sz="800" dirty="0">
                <a:solidFill>
                  <a:srgbClr val="1D4C7C">
                    <a:lumMod val="75000"/>
                  </a:srgbClr>
                </a:solidFill>
              </a:rPr>
              <a:t>.</a:t>
            </a:r>
          </a:p>
        </p:txBody>
      </p:sp>
      <p:sp>
        <p:nvSpPr>
          <p:cNvPr id="15" name="Rounded Rectangle 14"/>
          <p:cNvSpPr/>
          <p:nvPr/>
        </p:nvSpPr>
        <p:spPr>
          <a:xfrm>
            <a:off x="8523075" y="2517139"/>
            <a:ext cx="3346554" cy="1078084"/>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r>
              <a:rPr lang="en-US" sz="1900" dirty="0" smtClean="0">
                <a:solidFill>
                  <a:srgbClr val="FFFFFF"/>
                </a:solidFill>
              </a:rPr>
              <a:t>Automatic discovery of  DC, DHCP and DNS servers, and dynamic IP addresses in use</a:t>
            </a:r>
            <a:endParaRPr lang="en-US" sz="1900" dirty="0">
              <a:solidFill>
                <a:srgbClr val="FFFFFF"/>
              </a:solidFill>
            </a:endParaRPr>
          </a:p>
        </p:txBody>
      </p:sp>
      <p:sp>
        <p:nvSpPr>
          <p:cNvPr id="17" name="Rounded Rectangle 16"/>
          <p:cNvSpPr/>
          <p:nvPr/>
        </p:nvSpPr>
        <p:spPr>
          <a:xfrm>
            <a:off x="8089991" y="3918411"/>
            <a:ext cx="3977821" cy="132902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r>
              <a:rPr lang="en-US" sz="1900" dirty="0">
                <a:solidFill>
                  <a:srgbClr val="FFFFFF"/>
                </a:solidFill>
              </a:rPr>
              <a:t>Centralized configuration and update of MS DHCP/DNS servers</a:t>
            </a:r>
          </a:p>
        </p:txBody>
      </p:sp>
      <p:sp>
        <p:nvSpPr>
          <p:cNvPr id="18" name="Rounded Rectangle 17"/>
          <p:cNvSpPr/>
          <p:nvPr/>
        </p:nvSpPr>
        <p:spPr>
          <a:xfrm>
            <a:off x="6678574" y="5681880"/>
            <a:ext cx="3346554" cy="1043549"/>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r>
              <a:rPr lang="en-US" sz="1900" dirty="0">
                <a:solidFill>
                  <a:srgbClr val="FFFFFF"/>
                </a:solidFill>
              </a:rPr>
              <a:t>Track and audit changes and provide real-time view of status</a:t>
            </a:r>
          </a:p>
        </p:txBody>
      </p:sp>
      <p:sp>
        <p:nvSpPr>
          <p:cNvPr id="45" name="Freeform 44"/>
          <p:cNvSpPr/>
          <p:nvPr/>
        </p:nvSpPr>
        <p:spPr>
          <a:xfrm>
            <a:off x="7786251" y="2567366"/>
            <a:ext cx="820359" cy="198604"/>
          </a:xfrm>
          <a:custGeom>
            <a:avLst/>
            <a:gdLst>
              <a:gd name="connsiteX0" fmla="*/ 0 w 997527"/>
              <a:gd name="connsiteY0" fmla="*/ 249382 h 249382"/>
              <a:gd name="connsiteX1" fmla="*/ 605641 w 997527"/>
              <a:gd name="connsiteY1" fmla="*/ 71252 h 249382"/>
              <a:gd name="connsiteX2" fmla="*/ 997527 w 997527"/>
              <a:gd name="connsiteY2" fmla="*/ 0 h 249382"/>
              <a:gd name="connsiteX3" fmla="*/ 997527 w 997527"/>
              <a:gd name="connsiteY3" fmla="*/ 0 h 249382"/>
            </a:gdLst>
            <a:ahLst/>
            <a:cxnLst>
              <a:cxn ang="0">
                <a:pos x="connsiteX0" y="connsiteY0"/>
              </a:cxn>
              <a:cxn ang="0">
                <a:pos x="connsiteX1" y="connsiteY1"/>
              </a:cxn>
              <a:cxn ang="0">
                <a:pos x="connsiteX2" y="connsiteY2"/>
              </a:cxn>
              <a:cxn ang="0">
                <a:pos x="connsiteX3" y="connsiteY3"/>
              </a:cxn>
            </a:cxnLst>
            <a:rect l="l" t="t" r="r" b="b"/>
            <a:pathLst>
              <a:path w="997527" h="249382">
                <a:moveTo>
                  <a:pt x="0" y="249382"/>
                </a:moveTo>
                <a:cubicBezTo>
                  <a:pt x="219693" y="181099"/>
                  <a:pt x="439387" y="112816"/>
                  <a:pt x="605641" y="71252"/>
                </a:cubicBezTo>
                <a:cubicBezTo>
                  <a:pt x="771896" y="29688"/>
                  <a:pt x="997527" y="0"/>
                  <a:pt x="997527" y="0"/>
                </a:cubicBezTo>
                <a:lnTo>
                  <a:pt x="997527" y="0"/>
                </a:lnTo>
              </a:path>
            </a:pathLst>
          </a:custGeom>
          <a:noFill/>
          <a:ln w="3175">
            <a:solidFill>
              <a:srgbClr val="F8F57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solidFill>
                <a:srgbClr val="FFFFFF"/>
              </a:solidFill>
            </a:endParaRPr>
          </a:p>
        </p:txBody>
      </p:sp>
      <p:sp>
        <p:nvSpPr>
          <p:cNvPr id="51" name="Freeform 50"/>
          <p:cNvSpPr/>
          <p:nvPr/>
        </p:nvSpPr>
        <p:spPr>
          <a:xfrm>
            <a:off x="7606870" y="4294959"/>
            <a:ext cx="499871" cy="45719"/>
          </a:xfrm>
          <a:custGeom>
            <a:avLst/>
            <a:gdLst>
              <a:gd name="connsiteX0" fmla="*/ 0 w 332509"/>
              <a:gd name="connsiteY0" fmla="*/ 334476 h 334476"/>
              <a:gd name="connsiteX1" fmla="*/ 201880 w 332509"/>
              <a:gd name="connsiteY1" fmla="*/ 37593 h 334476"/>
              <a:gd name="connsiteX2" fmla="*/ 332509 w 332509"/>
              <a:gd name="connsiteY2" fmla="*/ 13842 h 334476"/>
            </a:gdLst>
            <a:ahLst/>
            <a:cxnLst>
              <a:cxn ang="0">
                <a:pos x="connsiteX0" y="connsiteY0"/>
              </a:cxn>
              <a:cxn ang="0">
                <a:pos x="connsiteX1" y="connsiteY1"/>
              </a:cxn>
              <a:cxn ang="0">
                <a:pos x="connsiteX2" y="connsiteY2"/>
              </a:cxn>
            </a:cxnLst>
            <a:rect l="l" t="t" r="r" b="b"/>
            <a:pathLst>
              <a:path w="332509" h="334476">
                <a:moveTo>
                  <a:pt x="0" y="334476"/>
                </a:moveTo>
                <a:cubicBezTo>
                  <a:pt x="73231" y="212754"/>
                  <a:pt x="146462" y="91032"/>
                  <a:pt x="201880" y="37593"/>
                </a:cubicBezTo>
                <a:cubicBezTo>
                  <a:pt x="257298" y="-15846"/>
                  <a:pt x="294903" y="-1002"/>
                  <a:pt x="332509" y="13842"/>
                </a:cubicBezTo>
              </a:path>
            </a:pathLst>
          </a:custGeom>
          <a:noFill/>
          <a:ln w="3175">
            <a:solidFill>
              <a:srgbClr val="F8F57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solidFill>
                <a:srgbClr val="FFFFFF"/>
              </a:solidFill>
            </a:endParaRPr>
          </a:p>
        </p:txBody>
      </p:sp>
      <p:sp>
        <p:nvSpPr>
          <p:cNvPr id="52" name="Freeform 51"/>
          <p:cNvSpPr/>
          <p:nvPr/>
        </p:nvSpPr>
        <p:spPr>
          <a:xfrm>
            <a:off x="5904928" y="6018845"/>
            <a:ext cx="773609" cy="391887"/>
          </a:xfrm>
          <a:custGeom>
            <a:avLst/>
            <a:gdLst>
              <a:gd name="connsiteX0" fmla="*/ 0 w 771896"/>
              <a:gd name="connsiteY0" fmla="*/ 0 h 391886"/>
              <a:gd name="connsiteX1" fmla="*/ 285007 w 771896"/>
              <a:gd name="connsiteY1" fmla="*/ 273132 h 391886"/>
              <a:gd name="connsiteX2" fmla="*/ 771896 w 771896"/>
              <a:gd name="connsiteY2" fmla="*/ 391886 h 391886"/>
            </a:gdLst>
            <a:ahLst/>
            <a:cxnLst>
              <a:cxn ang="0">
                <a:pos x="connsiteX0" y="connsiteY0"/>
              </a:cxn>
              <a:cxn ang="0">
                <a:pos x="connsiteX1" y="connsiteY1"/>
              </a:cxn>
              <a:cxn ang="0">
                <a:pos x="connsiteX2" y="connsiteY2"/>
              </a:cxn>
            </a:cxnLst>
            <a:rect l="l" t="t" r="r" b="b"/>
            <a:pathLst>
              <a:path w="771896" h="391886">
                <a:moveTo>
                  <a:pt x="0" y="0"/>
                </a:moveTo>
                <a:cubicBezTo>
                  <a:pt x="78179" y="103909"/>
                  <a:pt x="156358" y="207818"/>
                  <a:pt x="285007" y="273132"/>
                </a:cubicBezTo>
                <a:cubicBezTo>
                  <a:pt x="413656" y="338446"/>
                  <a:pt x="592776" y="365166"/>
                  <a:pt x="771896" y="391886"/>
                </a:cubicBezTo>
              </a:path>
            </a:pathLst>
          </a:custGeom>
          <a:noFill/>
          <a:ln w="3175">
            <a:solidFill>
              <a:srgbClr val="F8F57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solidFill>
                <a:srgbClr val="FFFFFF"/>
              </a:solidFill>
            </a:endParaRPr>
          </a:p>
        </p:txBody>
      </p:sp>
      <p:sp>
        <p:nvSpPr>
          <p:cNvPr id="21" name="Freeform 20"/>
          <p:cNvSpPr/>
          <p:nvPr/>
        </p:nvSpPr>
        <p:spPr>
          <a:xfrm>
            <a:off x="4357041" y="945830"/>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20036" tIns="279438" rIns="320036" bIns="279438" numCol="1" spcCol="1270" anchor="ctr" anchorCtr="0">
            <a:noAutofit/>
          </a:bodyPr>
          <a:lstStyle/>
          <a:p>
            <a:pPr algn="ctr" defTabSz="666722">
              <a:lnSpc>
                <a:spcPct val="90000"/>
              </a:lnSpc>
              <a:spcBef>
                <a:spcPct val="0"/>
              </a:spcBef>
              <a:spcAft>
                <a:spcPct val="35000"/>
              </a:spcAft>
            </a:pPr>
            <a:r>
              <a:rPr lang="en-US" dirty="0">
                <a:solidFill>
                  <a:srgbClr val="FFFFFF"/>
                </a:solidFill>
              </a:rPr>
              <a:t>Address space </a:t>
            </a:r>
            <a:r>
              <a:rPr lang="en-US" dirty="0" smtClean="0">
                <a:solidFill>
                  <a:srgbClr val="FFFFFF"/>
                </a:solidFill>
              </a:rPr>
              <a:t>mgmt</a:t>
            </a:r>
            <a:endParaRPr lang="en-US" dirty="0">
              <a:solidFill>
                <a:srgbClr val="FFFFFF"/>
              </a:solidFill>
            </a:endParaRPr>
          </a:p>
          <a:p>
            <a:pPr algn="ctr" defTabSz="666722">
              <a:lnSpc>
                <a:spcPct val="90000"/>
              </a:lnSpc>
              <a:spcBef>
                <a:spcPct val="0"/>
              </a:spcBef>
              <a:spcAft>
                <a:spcPct val="35000"/>
              </a:spcAft>
            </a:pPr>
            <a:r>
              <a:rPr lang="en-US" dirty="0">
                <a:solidFill>
                  <a:srgbClr val="FFFFFF"/>
                </a:solidFill>
              </a:rPr>
              <a:t>(ASM)</a:t>
            </a:r>
          </a:p>
        </p:txBody>
      </p:sp>
      <p:sp>
        <p:nvSpPr>
          <p:cNvPr id="22" name="Rounded Rectangle 21"/>
          <p:cNvSpPr/>
          <p:nvPr/>
        </p:nvSpPr>
        <p:spPr>
          <a:xfrm>
            <a:off x="7583511" y="835894"/>
            <a:ext cx="4087115" cy="1419071"/>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r>
              <a:rPr lang="en-US" sz="1900" dirty="0" smtClean="0">
                <a:solidFill>
                  <a:srgbClr val="FFFFFF"/>
                </a:solidFill>
              </a:rPr>
              <a:t>Organize, assign, monitor and manage static and dynamic IPv4/v6 addresses</a:t>
            </a:r>
            <a:endParaRPr lang="en-US" sz="900" dirty="0">
              <a:solidFill>
                <a:srgbClr val="FFFFFF"/>
              </a:solidFill>
            </a:endParaRPr>
          </a:p>
        </p:txBody>
      </p:sp>
      <p:sp>
        <p:nvSpPr>
          <p:cNvPr id="23" name="Freeform 22"/>
          <p:cNvSpPr/>
          <p:nvPr/>
        </p:nvSpPr>
        <p:spPr>
          <a:xfrm>
            <a:off x="5997984" y="1280229"/>
            <a:ext cx="1585527" cy="178613"/>
          </a:xfrm>
          <a:custGeom>
            <a:avLst/>
            <a:gdLst>
              <a:gd name="connsiteX0" fmla="*/ 0 w 475013"/>
              <a:gd name="connsiteY0" fmla="*/ 178613 h 178613"/>
              <a:gd name="connsiteX1" fmla="*/ 261257 w 475013"/>
              <a:gd name="connsiteY1" fmla="*/ 24234 h 178613"/>
              <a:gd name="connsiteX2" fmla="*/ 475013 w 475013"/>
              <a:gd name="connsiteY2" fmla="*/ 484 h 178613"/>
              <a:gd name="connsiteX3" fmla="*/ 475013 w 475013"/>
              <a:gd name="connsiteY3" fmla="*/ 484 h 178613"/>
            </a:gdLst>
            <a:ahLst/>
            <a:cxnLst>
              <a:cxn ang="0">
                <a:pos x="connsiteX0" y="connsiteY0"/>
              </a:cxn>
              <a:cxn ang="0">
                <a:pos x="connsiteX1" y="connsiteY1"/>
              </a:cxn>
              <a:cxn ang="0">
                <a:pos x="connsiteX2" y="connsiteY2"/>
              </a:cxn>
              <a:cxn ang="0">
                <a:pos x="connsiteX3" y="connsiteY3"/>
              </a:cxn>
            </a:cxnLst>
            <a:rect l="l" t="t" r="r" b="b"/>
            <a:pathLst>
              <a:path w="475013" h="178613">
                <a:moveTo>
                  <a:pt x="0" y="178613"/>
                </a:moveTo>
                <a:cubicBezTo>
                  <a:pt x="91044" y="116267"/>
                  <a:pt x="182088" y="53922"/>
                  <a:pt x="261257" y="24234"/>
                </a:cubicBezTo>
                <a:cubicBezTo>
                  <a:pt x="340426" y="-5454"/>
                  <a:pt x="475013" y="484"/>
                  <a:pt x="475013" y="484"/>
                </a:cubicBezTo>
                <a:lnTo>
                  <a:pt x="475013" y="484"/>
                </a:lnTo>
              </a:path>
            </a:pathLst>
          </a:custGeom>
          <a:noFill/>
          <a:ln w="3175">
            <a:solidFill>
              <a:srgbClr val="F8F57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solidFill>
                <a:srgbClr val="FFFFFF"/>
              </a:solidFill>
            </a:endParaRPr>
          </a:p>
        </p:txBody>
      </p:sp>
      <p:sp>
        <p:nvSpPr>
          <p:cNvPr id="30" name="Rounded Rectangle 29"/>
          <p:cNvSpPr/>
          <p:nvPr/>
        </p:nvSpPr>
        <p:spPr bwMode="auto">
          <a:xfrm>
            <a:off x="138429" y="3288499"/>
            <a:ext cx="3693984" cy="1438776"/>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r>
              <a:rPr lang="en-US" sz="1900" dirty="0">
                <a:solidFill>
                  <a:srgbClr val="FFFFFF"/>
                </a:solidFill>
              </a:rPr>
              <a:t>In-box solution that complements – and seamlessly integrated with – MS DHCP and DNS offerings</a:t>
            </a:r>
          </a:p>
        </p:txBody>
      </p:sp>
      <p:sp>
        <p:nvSpPr>
          <p:cNvPr id="35" name="TextBox 34"/>
          <p:cNvSpPr txBox="1"/>
          <p:nvPr/>
        </p:nvSpPr>
        <p:spPr>
          <a:xfrm>
            <a:off x="4344213" y="3381720"/>
            <a:ext cx="1724849" cy="7386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b="1" dirty="0" smtClean="0">
                <a:solidFill>
                  <a:srgbClr val="FFFFFF">
                    <a:alpha val="99000"/>
                  </a:srgbClr>
                </a:solidFill>
              </a:rPr>
              <a:t>WS 2012</a:t>
            </a:r>
          </a:p>
          <a:p>
            <a:pPr algn="ctr">
              <a:lnSpc>
                <a:spcPct val="90000"/>
              </a:lnSpc>
              <a:spcBef>
                <a:spcPct val="20000"/>
              </a:spcBef>
              <a:buSzPct val="90000"/>
            </a:pPr>
            <a:r>
              <a:rPr lang="en-US" b="1" dirty="0" smtClean="0">
                <a:solidFill>
                  <a:srgbClr val="FFFFFF">
                    <a:alpha val="99000"/>
                  </a:srgbClr>
                </a:solidFill>
              </a:rPr>
              <a:t>IPAM</a:t>
            </a:r>
          </a:p>
        </p:txBody>
      </p:sp>
    </p:spTree>
    <p:extLst>
      <p:ext uri="{BB962C8B-B14F-4D97-AF65-F5344CB8AC3E}">
        <p14:creationId xmlns:p14="http://schemas.microsoft.com/office/powerpoint/2010/main" val="90596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3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anim calcmode="lin" valueType="num">
                                      <p:cBhvr>
                                        <p:cTn id="9" dur="1000" fill="hold"/>
                                        <p:tgtEl>
                                          <p:spTgt spid="35"/>
                                        </p:tgtEl>
                                        <p:attrNameLst>
                                          <p:attrName>ppt_w</p:attrName>
                                        </p:attrNameLst>
                                      </p:cBhvr>
                                      <p:tavLst>
                                        <p:tav tm="0">
                                          <p:val>
                                            <p:fltVal val="0"/>
                                          </p:val>
                                        </p:tav>
                                        <p:tav tm="100000">
                                          <p:val>
                                            <p:strVal val="#ppt_w"/>
                                          </p:val>
                                        </p:tav>
                                      </p:tavLst>
                                    </p:anim>
                                    <p:anim calcmode="lin" valueType="num">
                                      <p:cBhvr>
                                        <p:cTn id="10" dur="1000" fill="hold"/>
                                        <p:tgtEl>
                                          <p:spTgt spid="35"/>
                                        </p:tgtEl>
                                        <p:attrNameLst>
                                          <p:attrName>ppt_h</p:attrName>
                                        </p:attrNameLst>
                                      </p:cBhvr>
                                      <p:tavLst>
                                        <p:tav tm="0">
                                          <p:val>
                                            <p:fltVal val="0"/>
                                          </p:val>
                                        </p:tav>
                                        <p:tav tm="100000">
                                          <p:val>
                                            <p:strVal val="#ppt_h"/>
                                          </p:val>
                                        </p:tav>
                                      </p:tavLst>
                                    </p:anim>
                                    <p:anim calcmode="lin" valueType="num">
                                      <p:cBhvr>
                                        <p:cTn id="11" dur="1000" fill="hold"/>
                                        <p:tgtEl>
                                          <p:spTgt spid="35"/>
                                        </p:tgtEl>
                                        <p:attrNameLst>
                                          <p:attrName>style.rotation</p:attrName>
                                        </p:attrNameLst>
                                      </p:cBhvr>
                                      <p:tavLst>
                                        <p:tav tm="0">
                                          <p:val>
                                            <p:fltVal val="90"/>
                                          </p:val>
                                        </p:tav>
                                        <p:tav tm="100000">
                                          <p:val>
                                            <p:fltVal val="0"/>
                                          </p:val>
                                        </p:tav>
                                      </p:tavLst>
                                    </p:anim>
                                    <p:animEffect transition="in" filter="fade">
                                      <p:cBhvr>
                                        <p:cTn id="12" dur="1000"/>
                                        <p:tgtEl>
                                          <p:spTgt spid="35"/>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34" grpId="0" animBg="1"/>
      <p:bldP spid="36" grpId="0" animBg="1"/>
      <p:bldP spid="15" grpId="0" animBg="1"/>
      <p:bldP spid="17" grpId="0" animBg="1"/>
      <p:bldP spid="18" grpId="0" animBg="1"/>
      <p:bldP spid="45" grpId="0" animBg="1"/>
      <p:bldP spid="51" grpId="0" animBg="1"/>
      <p:bldP spid="52" grpId="0" animBg="1"/>
      <p:bldP spid="21" grpId="0" animBg="1"/>
      <p:bldP spid="22" grpId="0" animBg="1"/>
      <p:bldP spid="23" grpId="0" animBg="1"/>
      <p:bldP spid="30"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nvSpPr>
        <p:spPr bwMode="auto">
          <a:xfrm>
            <a:off x="394235" y="1588395"/>
            <a:ext cx="2437440" cy="685800"/>
          </a:xfrm>
          <a:prstGeom prst="rect">
            <a:avLst/>
          </a:prstGeom>
          <a:solidFill>
            <a:schemeClr val="accent6">
              <a:lumMod val="75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en-US" dirty="0" smtClean="0">
                <a:gradFill>
                  <a:gsLst>
                    <a:gs pos="0">
                      <a:srgbClr val="FFFFFF"/>
                    </a:gs>
                    <a:gs pos="100000">
                      <a:srgbClr val="FFFFFF"/>
                    </a:gs>
                  </a:gsLst>
                  <a:lin ang="5400000" scaled="0"/>
                </a:gradFill>
              </a:rPr>
              <a:t>         </a:t>
            </a:r>
            <a:r>
              <a:rPr lang="en-US" sz="1600" dirty="0" smtClean="0">
                <a:gradFill>
                  <a:gsLst>
                    <a:gs pos="0">
                      <a:srgbClr val="FFFFFF"/>
                    </a:gs>
                    <a:gs pos="100000">
                      <a:srgbClr val="FFFFFF"/>
                    </a:gs>
                  </a:gsLst>
                  <a:lin ang="5400000" scaled="0"/>
                </a:gradFill>
              </a:rPr>
              <a:t> External System</a:t>
            </a:r>
            <a:endParaRPr lang="en-US" sz="16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519112" y="228600"/>
            <a:ext cx="11442701" cy="609398"/>
          </a:xfrm>
        </p:spPr>
        <p:txBody>
          <a:bodyPr/>
          <a:lstStyle/>
          <a:p>
            <a:r>
              <a:rPr lang="en-US" dirty="0"/>
              <a:t>WS </a:t>
            </a:r>
            <a:r>
              <a:rPr lang="en-US" dirty="0" smtClean="0"/>
              <a:t>2012 </a:t>
            </a:r>
            <a:r>
              <a:rPr lang="en-US" dirty="0"/>
              <a:t>IPAM </a:t>
            </a:r>
            <a:r>
              <a:rPr lang="en-US" dirty="0" smtClean="0"/>
              <a:t>– Components and Interactions</a:t>
            </a:r>
            <a:endParaRPr lang="en-US" dirty="0"/>
          </a:p>
        </p:txBody>
      </p:sp>
      <p:sp>
        <p:nvSpPr>
          <p:cNvPr id="6" name="Rectangle 5"/>
          <p:cNvSpPr/>
          <p:nvPr/>
        </p:nvSpPr>
        <p:spPr bwMode="auto">
          <a:xfrm>
            <a:off x="9142412" y="2209800"/>
            <a:ext cx="2133600" cy="457200"/>
          </a:xfrm>
          <a:prstGeom prst="rect">
            <a:avLst/>
          </a:prstGeom>
          <a:solidFill>
            <a:srgbClr val="0070C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gradFill>
                  <a:gsLst>
                    <a:gs pos="0">
                      <a:srgbClr val="FFFFFF"/>
                    </a:gs>
                    <a:gs pos="100000">
                      <a:srgbClr val="FFFFFF"/>
                    </a:gs>
                  </a:gsLst>
                  <a:lin ang="5400000" scaled="0"/>
                </a:gradFill>
              </a:rPr>
              <a:t> </a:t>
            </a:r>
            <a:r>
              <a:rPr lang="en-US" dirty="0" smtClean="0">
                <a:gradFill>
                  <a:gsLst>
                    <a:gs pos="0">
                      <a:srgbClr val="FFFFFF"/>
                    </a:gs>
                    <a:gs pos="100000">
                      <a:srgbClr val="FFFFFF"/>
                    </a:gs>
                  </a:gsLst>
                  <a:lin ang="5400000" scaled="0"/>
                </a:gradFill>
              </a:rPr>
              <a:t>  DHCP </a:t>
            </a:r>
            <a:r>
              <a:rPr lang="en-US" dirty="0">
                <a:gradFill>
                  <a:gsLst>
                    <a:gs pos="0">
                      <a:srgbClr val="FFFFFF"/>
                    </a:gs>
                    <a:gs pos="100000">
                      <a:srgbClr val="FFFFFF"/>
                    </a:gs>
                  </a:gsLst>
                  <a:lin ang="5400000" scaled="0"/>
                </a:gradFill>
              </a:rPr>
              <a:t>Server</a:t>
            </a:r>
          </a:p>
        </p:txBody>
      </p:sp>
      <p:pic>
        <p:nvPicPr>
          <p:cNvPr id="7" name="Picture 3" descr="C:\Users\anshar\AppData\Local\Microsoft\Windows\Temporary Internet Files\Content.IE5\MLB62BNJ\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897" y="2263285"/>
            <a:ext cx="403715" cy="4037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9142412" y="2895600"/>
            <a:ext cx="2133600" cy="457200"/>
          </a:xfrm>
          <a:prstGeom prst="rect">
            <a:avLst/>
          </a:prstGeom>
          <a:solidFill>
            <a:srgbClr val="0070C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gradFill>
                  <a:gsLst>
                    <a:gs pos="0">
                      <a:srgbClr val="FFFFFF"/>
                    </a:gs>
                    <a:gs pos="100000">
                      <a:srgbClr val="FFFFFF"/>
                    </a:gs>
                  </a:gsLst>
                  <a:lin ang="5400000" scaled="0"/>
                </a:gradFill>
              </a:rPr>
              <a:t> </a:t>
            </a:r>
            <a:r>
              <a:rPr lang="en-US" dirty="0" smtClean="0">
                <a:gradFill>
                  <a:gsLst>
                    <a:gs pos="0">
                      <a:srgbClr val="FFFFFF"/>
                    </a:gs>
                    <a:gs pos="100000">
                      <a:srgbClr val="FFFFFF"/>
                    </a:gs>
                  </a:gsLst>
                  <a:lin ang="5400000" scaled="0"/>
                </a:gradFill>
              </a:rPr>
              <a:t> DNS </a:t>
            </a:r>
            <a:r>
              <a:rPr lang="en-US" dirty="0">
                <a:gradFill>
                  <a:gsLst>
                    <a:gs pos="0">
                      <a:srgbClr val="FFFFFF"/>
                    </a:gs>
                    <a:gs pos="100000">
                      <a:srgbClr val="FFFFFF"/>
                    </a:gs>
                  </a:gsLst>
                  <a:lin ang="5400000" scaled="0"/>
                </a:gradFill>
              </a:rPr>
              <a:t>Server</a:t>
            </a:r>
          </a:p>
        </p:txBody>
      </p:sp>
      <p:pic>
        <p:nvPicPr>
          <p:cNvPr id="9" name="Picture 3" descr="C:\Users\anshar\AppData\Local\Microsoft\Windows\Temporary Internet Files\Content.IE5\MLB62BNJ\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897" y="2949085"/>
            <a:ext cx="403715" cy="4037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9142412" y="3634885"/>
            <a:ext cx="2133600" cy="457200"/>
          </a:xfrm>
          <a:prstGeom prst="rect">
            <a:avLst/>
          </a:prstGeom>
          <a:solidFill>
            <a:srgbClr val="0070C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DC </a:t>
            </a:r>
            <a:r>
              <a:rPr lang="en-US" dirty="0">
                <a:gradFill>
                  <a:gsLst>
                    <a:gs pos="0">
                      <a:srgbClr val="FFFFFF"/>
                    </a:gs>
                    <a:gs pos="100000">
                      <a:srgbClr val="FFFFFF"/>
                    </a:gs>
                  </a:gsLst>
                  <a:lin ang="5400000" scaled="0"/>
                </a:gradFill>
              </a:rPr>
              <a:t>Server</a:t>
            </a:r>
          </a:p>
        </p:txBody>
      </p:sp>
      <p:pic>
        <p:nvPicPr>
          <p:cNvPr id="11" name="Picture 3" descr="C:\Users\anshar\AppData\Local\Microsoft\Windows\Temporary Internet Files\Content.IE5\MLB62BNJ\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897" y="3657600"/>
            <a:ext cx="403715" cy="40371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9142412" y="4343400"/>
            <a:ext cx="2133600" cy="457200"/>
          </a:xfrm>
          <a:prstGeom prst="rect">
            <a:avLst/>
          </a:prstGeom>
          <a:solidFill>
            <a:srgbClr val="0070C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gradFill>
                  <a:gsLst>
                    <a:gs pos="0">
                      <a:srgbClr val="FFFFFF"/>
                    </a:gs>
                    <a:gs pos="100000">
                      <a:srgbClr val="FFFFFF"/>
                    </a:gs>
                  </a:gsLst>
                  <a:lin ang="5400000" scaled="0"/>
                </a:gradFill>
              </a:rPr>
              <a:t> </a:t>
            </a:r>
            <a:r>
              <a:rPr lang="en-US" dirty="0" smtClean="0">
                <a:gradFill>
                  <a:gsLst>
                    <a:gs pos="0">
                      <a:srgbClr val="FFFFFF"/>
                    </a:gs>
                    <a:gs pos="100000">
                      <a:srgbClr val="FFFFFF"/>
                    </a:gs>
                  </a:gsLst>
                  <a:lin ang="5400000" scaled="0"/>
                </a:gradFill>
              </a:rPr>
              <a:t>NPS </a:t>
            </a:r>
            <a:r>
              <a:rPr lang="en-US" dirty="0">
                <a:gradFill>
                  <a:gsLst>
                    <a:gs pos="0">
                      <a:srgbClr val="FFFFFF"/>
                    </a:gs>
                    <a:gs pos="100000">
                      <a:srgbClr val="FFFFFF"/>
                    </a:gs>
                  </a:gsLst>
                  <a:lin ang="5400000" scaled="0"/>
                </a:gradFill>
              </a:rPr>
              <a:t>Server</a:t>
            </a:r>
          </a:p>
        </p:txBody>
      </p:sp>
      <p:pic>
        <p:nvPicPr>
          <p:cNvPr id="13" name="Picture 3" descr="C:\Users\anshar\AppData\Local\Microsoft\Windows\Temporary Internet Files\Content.IE5\MLB62BNJ\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897" y="4396885"/>
            <a:ext cx="403715" cy="40371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Elbow Connector 17"/>
          <p:cNvCxnSpPr/>
          <p:nvPr/>
        </p:nvCxnSpPr>
        <p:spPr>
          <a:xfrm flipV="1">
            <a:off x="6328512" y="2438400"/>
            <a:ext cx="2737700" cy="762000"/>
          </a:xfrm>
          <a:prstGeom prst="bentConnector3">
            <a:avLst>
              <a:gd name="adj1" fmla="val 6890"/>
            </a:avLst>
          </a:prstGeom>
          <a:ln>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a:off x="6328512" y="3756516"/>
            <a:ext cx="2737700" cy="842226"/>
          </a:xfrm>
          <a:prstGeom prst="bentConnector3">
            <a:avLst>
              <a:gd name="adj1" fmla="val 6891"/>
            </a:avLst>
          </a:prstGeom>
          <a:ln>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a:off x="6328512" y="3570767"/>
            <a:ext cx="2737700" cy="288690"/>
          </a:xfrm>
          <a:prstGeom prst="bentConnector3">
            <a:avLst>
              <a:gd name="adj1" fmla="val 13104"/>
            </a:avLst>
          </a:prstGeom>
          <a:ln>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6328512" y="3048000"/>
            <a:ext cx="2737700" cy="342900"/>
          </a:xfrm>
          <a:prstGeom prst="bentConnector3">
            <a:avLst>
              <a:gd name="adj1" fmla="val 13104"/>
            </a:avLst>
          </a:prstGeom>
          <a:ln>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5" name="Picture 17" descr="j0431640[1]"/>
          <p:cNvPicPr>
            <a:picLocks noChangeAspect="1" noChangeArrowheads="1"/>
          </p:cNvPicPr>
          <p:nvPr/>
        </p:nvPicPr>
        <p:blipFill>
          <a:blip r:embed="rId4" cstate="print"/>
          <a:srcRect b="-28571"/>
          <a:stretch>
            <a:fillRect/>
          </a:stretch>
        </p:blipFill>
        <p:spPr bwMode="auto">
          <a:xfrm>
            <a:off x="2077127" y="2853883"/>
            <a:ext cx="324321" cy="419034"/>
          </a:xfrm>
          <a:prstGeom prst="rect">
            <a:avLst/>
          </a:prstGeom>
          <a:noFill/>
          <a:ln w="9525">
            <a:noFill/>
            <a:miter lim="800000"/>
            <a:headEnd/>
            <a:tailEnd/>
          </a:ln>
        </p:spPr>
      </p:pic>
      <p:pic>
        <p:nvPicPr>
          <p:cNvPr id="66" name="Picture 17" descr="j0431640[1]"/>
          <p:cNvPicPr>
            <a:picLocks noChangeAspect="1" noChangeArrowheads="1"/>
          </p:cNvPicPr>
          <p:nvPr/>
        </p:nvPicPr>
        <p:blipFill>
          <a:blip r:embed="rId4" cstate="print"/>
          <a:srcRect b="-28571"/>
          <a:stretch>
            <a:fillRect/>
          </a:stretch>
        </p:blipFill>
        <p:spPr bwMode="auto">
          <a:xfrm>
            <a:off x="2037878" y="3501517"/>
            <a:ext cx="324321" cy="419034"/>
          </a:xfrm>
          <a:prstGeom prst="rect">
            <a:avLst/>
          </a:prstGeom>
          <a:noFill/>
          <a:ln w="9525">
            <a:noFill/>
            <a:miter lim="800000"/>
            <a:headEnd/>
            <a:tailEnd/>
          </a:ln>
        </p:spPr>
      </p:pic>
      <p:pic>
        <p:nvPicPr>
          <p:cNvPr id="67" name="Picture 17" descr="j0431640[1]"/>
          <p:cNvPicPr>
            <a:picLocks noChangeAspect="1" noChangeArrowheads="1"/>
          </p:cNvPicPr>
          <p:nvPr/>
        </p:nvPicPr>
        <p:blipFill>
          <a:blip r:embed="rId4" cstate="print"/>
          <a:srcRect b="-28571"/>
          <a:stretch>
            <a:fillRect/>
          </a:stretch>
        </p:blipFill>
        <p:spPr bwMode="auto">
          <a:xfrm>
            <a:off x="2229527" y="3574965"/>
            <a:ext cx="324321" cy="419034"/>
          </a:xfrm>
          <a:prstGeom prst="rect">
            <a:avLst/>
          </a:prstGeom>
          <a:noFill/>
          <a:ln w="9525">
            <a:noFill/>
            <a:miter lim="800000"/>
            <a:headEnd/>
            <a:tailEnd/>
          </a:ln>
        </p:spPr>
      </p:pic>
      <p:pic>
        <p:nvPicPr>
          <p:cNvPr id="68" name="Picture 17" descr="j0431640[1]"/>
          <p:cNvPicPr>
            <a:picLocks noChangeAspect="1" noChangeArrowheads="1"/>
          </p:cNvPicPr>
          <p:nvPr/>
        </p:nvPicPr>
        <p:blipFill>
          <a:blip r:embed="rId4" cstate="print"/>
          <a:srcRect b="-28571"/>
          <a:stretch>
            <a:fillRect/>
          </a:stretch>
        </p:blipFill>
        <p:spPr bwMode="auto">
          <a:xfrm>
            <a:off x="2037878" y="4232572"/>
            <a:ext cx="324321" cy="419034"/>
          </a:xfrm>
          <a:prstGeom prst="rect">
            <a:avLst/>
          </a:prstGeom>
          <a:noFill/>
          <a:ln w="9525">
            <a:noFill/>
            <a:miter lim="800000"/>
            <a:headEnd/>
            <a:tailEnd/>
          </a:ln>
        </p:spPr>
      </p:pic>
      <p:pic>
        <p:nvPicPr>
          <p:cNvPr id="69" name="Picture 17" descr="j0431640[1]"/>
          <p:cNvPicPr>
            <a:picLocks noChangeAspect="1" noChangeArrowheads="1"/>
          </p:cNvPicPr>
          <p:nvPr/>
        </p:nvPicPr>
        <p:blipFill>
          <a:blip r:embed="rId4" cstate="print"/>
          <a:srcRect b="-28571"/>
          <a:stretch>
            <a:fillRect/>
          </a:stretch>
        </p:blipFill>
        <p:spPr bwMode="auto">
          <a:xfrm>
            <a:off x="2229527" y="4306020"/>
            <a:ext cx="324321" cy="419034"/>
          </a:xfrm>
          <a:prstGeom prst="rect">
            <a:avLst/>
          </a:prstGeom>
          <a:noFill/>
          <a:ln w="9525">
            <a:noFill/>
            <a:miter lim="800000"/>
            <a:headEnd/>
            <a:tailEnd/>
          </a:ln>
        </p:spPr>
      </p:pic>
      <p:pic>
        <p:nvPicPr>
          <p:cNvPr id="72" name="Picture 17" descr="j0431640[1]"/>
          <p:cNvPicPr>
            <a:picLocks noChangeAspect="1" noChangeArrowheads="1"/>
          </p:cNvPicPr>
          <p:nvPr/>
        </p:nvPicPr>
        <p:blipFill>
          <a:blip r:embed="rId4" cstate="print"/>
          <a:srcRect b="-28571"/>
          <a:stretch>
            <a:fillRect/>
          </a:stretch>
        </p:blipFill>
        <p:spPr bwMode="auto">
          <a:xfrm>
            <a:off x="2077127" y="5594331"/>
            <a:ext cx="324321" cy="419034"/>
          </a:xfrm>
          <a:prstGeom prst="rect">
            <a:avLst/>
          </a:prstGeom>
          <a:noFill/>
          <a:ln w="9525">
            <a:noFill/>
            <a:miter lim="800000"/>
            <a:headEnd/>
            <a:tailEnd/>
          </a:ln>
        </p:spPr>
      </p:pic>
      <p:pic>
        <p:nvPicPr>
          <p:cNvPr id="74" name="Picture 17" descr="j0431640[1]"/>
          <p:cNvPicPr>
            <a:picLocks noChangeAspect="1" noChangeArrowheads="1"/>
          </p:cNvPicPr>
          <p:nvPr/>
        </p:nvPicPr>
        <p:blipFill>
          <a:blip r:embed="rId4" cstate="print"/>
          <a:srcRect b="-28571"/>
          <a:stretch>
            <a:fillRect/>
          </a:stretch>
        </p:blipFill>
        <p:spPr bwMode="auto">
          <a:xfrm>
            <a:off x="2055852" y="4832331"/>
            <a:ext cx="324321" cy="419034"/>
          </a:xfrm>
          <a:prstGeom prst="rect">
            <a:avLst/>
          </a:prstGeom>
          <a:noFill/>
          <a:ln w="9525">
            <a:noFill/>
            <a:miter lim="800000"/>
            <a:headEnd/>
            <a:tailEnd/>
          </a:ln>
        </p:spPr>
      </p:pic>
      <p:pic>
        <p:nvPicPr>
          <p:cNvPr id="75" name="Picture 17" descr="j0431640[1]"/>
          <p:cNvPicPr>
            <a:picLocks noChangeAspect="1" noChangeArrowheads="1"/>
          </p:cNvPicPr>
          <p:nvPr/>
        </p:nvPicPr>
        <p:blipFill>
          <a:blip r:embed="rId4" cstate="print"/>
          <a:srcRect b="-28571"/>
          <a:stretch>
            <a:fillRect/>
          </a:stretch>
        </p:blipFill>
        <p:spPr bwMode="auto">
          <a:xfrm>
            <a:off x="1962388" y="5006306"/>
            <a:ext cx="324321" cy="419034"/>
          </a:xfrm>
          <a:prstGeom prst="rect">
            <a:avLst/>
          </a:prstGeom>
          <a:noFill/>
          <a:ln w="9525">
            <a:noFill/>
            <a:miter lim="800000"/>
            <a:headEnd/>
            <a:tailEnd/>
          </a:ln>
        </p:spPr>
      </p:pic>
      <p:pic>
        <p:nvPicPr>
          <p:cNvPr id="76" name="Picture 17" descr="j0431640[1]"/>
          <p:cNvPicPr>
            <a:picLocks noChangeAspect="1" noChangeArrowheads="1"/>
          </p:cNvPicPr>
          <p:nvPr/>
        </p:nvPicPr>
        <p:blipFill>
          <a:blip r:embed="rId4" cstate="print"/>
          <a:srcRect b="-28571"/>
          <a:stretch>
            <a:fillRect/>
          </a:stretch>
        </p:blipFill>
        <p:spPr bwMode="auto">
          <a:xfrm>
            <a:off x="2205954" y="4995989"/>
            <a:ext cx="324321" cy="419034"/>
          </a:xfrm>
          <a:prstGeom prst="rect">
            <a:avLst/>
          </a:prstGeom>
          <a:noFill/>
          <a:ln w="9525">
            <a:noFill/>
            <a:miter lim="800000"/>
            <a:headEnd/>
            <a:tailEnd/>
          </a:ln>
        </p:spPr>
      </p:pic>
      <p:sp>
        <p:nvSpPr>
          <p:cNvPr id="2048" name="Rectangle 2047"/>
          <p:cNvSpPr/>
          <p:nvPr/>
        </p:nvSpPr>
        <p:spPr bwMode="auto">
          <a:xfrm>
            <a:off x="379412" y="2736765"/>
            <a:ext cx="2362200" cy="536152"/>
          </a:xfrm>
          <a:prstGeom prst="rect">
            <a:avLst/>
          </a:prstGeom>
          <a:solidFill>
            <a:schemeClr val="accent3">
              <a:alpha val="12000"/>
            </a:schemeClr>
          </a:solidFill>
          <a:ln>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8" name="Rectangle 77"/>
          <p:cNvSpPr/>
          <p:nvPr/>
        </p:nvSpPr>
        <p:spPr bwMode="auto">
          <a:xfrm>
            <a:off x="384912" y="3422565"/>
            <a:ext cx="2362200" cy="536152"/>
          </a:xfrm>
          <a:prstGeom prst="rect">
            <a:avLst/>
          </a:prstGeom>
          <a:solidFill>
            <a:schemeClr val="accent3">
              <a:alpha val="12000"/>
            </a:schemeClr>
          </a:solidFill>
          <a:ln>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9" name="Rectangle 78"/>
          <p:cNvSpPr/>
          <p:nvPr/>
        </p:nvSpPr>
        <p:spPr bwMode="auto">
          <a:xfrm>
            <a:off x="379412" y="4105613"/>
            <a:ext cx="2362200" cy="536152"/>
          </a:xfrm>
          <a:prstGeom prst="rect">
            <a:avLst/>
          </a:prstGeom>
          <a:solidFill>
            <a:schemeClr val="accent3">
              <a:alpha val="12000"/>
            </a:schemeClr>
          </a:solidFill>
          <a:ln>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0" name="Rectangle 79"/>
          <p:cNvSpPr/>
          <p:nvPr/>
        </p:nvSpPr>
        <p:spPr bwMode="auto">
          <a:xfrm>
            <a:off x="379412" y="4794165"/>
            <a:ext cx="2362200" cy="536152"/>
          </a:xfrm>
          <a:prstGeom prst="rect">
            <a:avLst/>
          </a:prstGeom>
          <a:solidFill>
            <a:schemeClr val="accent3">
              <a:alpha val="12000"/>
            </a:schemeClr>
          </a:solidFill>
          <a:ln>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1" name="Rectangle 80"/>
          <p:cNvSpPr/>
          <p:nvPr/>
        </p:nvSpPr>
        <p:spPr bwMode="auto">
          <a:xfrm>
            <a:off x="379412" y="5477213"/>
            <a:ext cx="2362200" cy="536152"/>
          </a:xfrm>
          <a:prstGeom prst="rect">
            <a:avLst/>
          </a:prstGeom>
          <a:solidFill>
            <a:schemeClr val="accent3">
              <a:alpha val="12000"/>
            </a:schemeClr>
          </a:solidFill>
          <a:ln>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49" name="TextBox 2048"/>
          <p:cNvSpPr txBox="1"/>
          <p:nvPr/>
        </p:nvSpPr>
        <p:spPr>
          <a:xfrm>
            <a:off x="461112" y="2792367"/>
            <a:ext cx="1940337" cy="492443"/>
          </a:xfrm>
          <a:prstGeom prst="rect">
            <a:avLst/>
          </a:prstGeom>
          <a:noFill/>
        </p:spPr>
        <p:txBody>
          <a:bodyPr wrap="square" lIns="0" tIns="0" rIns="0" bIns="0" rtlCol="0">
            <a:spAutoFit/>
          </a:bodyPr>
          <a:lstStyle/>
          <a:p>
            <a:r>
              <a:rPr lang="en-US" sz="1600" dirty="0" smtClean="0">
                <a:gradFill>
                  <a:gsLst>
                    <a:gs pos="0">
                      <a:srgbClr val="FFFFFF"/>
                    </a:gs>
                    <a:gs pos="86000">
                      <a:srgbClr val="FFFFFF"/>
                    </a:gs>
                  </a:gsLst>
                  <a:lin ang="5400000" scaled="0"/>
                </a:gradFill>
              </a:rPr>
              <a:t>IPAM</a:t>
            </a:r>
          </a:p>
          <a:p>
            <a:r>
              <a:rPr lang="en-US" sz="1600" dirty="0" smtClean="0">
                <a:gradFill>
                  <a:gsLst>
                    <a:gs pos="0">
                      <a:srgbClr val="FFFFFF"/>
                    </a:gs>
                    <a:gs pos="86000">
                      <a:srgbClr val="FFFFFF"/>
                    </a:gs>
                  </a:gsLst>
                  <a:lin ang="5400000" scaled="0"/>
                </a:gradFill>
              </a:rPr>
              <a:t>Administrators</a:t>
            </a:r>
          </a:p>
        </p:txBody>
      </p:sp>
      <p:sp>
        <p:nvSpPr>
          <p:cNvPr id="83" name="TextBox 82"/>
          <p:cNvSpPr txBox="1"/>
          <p:nvPr/>
        </p:nvSpPr>
        <p:spPr>
          <a:xfrm>
            <a:off x="461112" y="3463522"/>
            <a:ext cx="1940337" cy="492443"/>
          </a:xfrm>
          <a:prstGeom prst="rect">
            <a:avLst/>
          </a:prstGeom>
          <a:noFill/>
        </p:spPr>
        <p:txBody>
          <a:bodyPr wrap="square" lIns="0" tIns="0" rIns="0" bIns="0" rtlCol="0">
            <a:spAutoFit/>
          </a:bodyPr>
          <a:lstStyle/>
          <a:p>
            <a:r>
              <a:rPr lang="en-US" sz="1600" dirty="0">
                <a:gradFill>
                  <a:gsLst>
                    <a:gs pos="0">
                      <a:srgbClr val="FFFFFF"/>
                    </a:gs>
                    <a:gs pos="86000">
                      <a:srgbClr val="FFFFFF"/>
                    </a:gs>
                  </a:gsLst>
                  <a:lin ang="5400000" scaled="0"/>
                </a:gradFill>
              </a:rPr>
              <a:t>IPAM </a:t>
            </a:r>
            <a:r>
              <a:rPr lang="en-US" sz="1600" dirty="0" smtClean="0">
                <a:gradFill>
                  <a:gsLst>
                    <a:gs pos="0">
                      <a:srgbClr val="FFFFFF"/>
                    </a:gs>
                    <a:gs pos="86000">
                      <a:srgbClr val="FFFFFF"/>
                    </a:gs>
                  </a:gsLst>
                  <a:lin ang="5400000" scaled="0"/>
                </a:gradFill>
              </a:rPr>
              <a:t>ASM</a:t>
            </a:r>
          </a:p>
          <a:p>
            <a:r>
              <a:rPr lang="en-US" sz="1600" dirty="0" smtClean="0">
                <a:gradFill>
                  <a:gsLst>
                    <a:gs pos="0">
                      <a:srgbClr val="FFFFFF"/>
                    </a:gs>
                    <a:gs pos="86000">
                      <a:srgbClr val="FFFFFF"/>
                    </a:gs>
                  </a:gsLst>
                  <a:lin ang="5400000" scaled="0"/>
                </a:gradFill>
              </a:rPr>
              <a:t>Administrators</a:t>
            </a:r>
          </a:p>
        </p:txBody>
      </p:sp>
      <p:sp>
        <p:nvSpPr>
          <p:cNvPr id="84" name="TextBox 83"/>
          <p:cNvSpPr txBox="1"/>
          <p:nvPr/>
        </p:nvSpPr>
        <p:spPr>
          <a:xfrm>
            <a:off x="461112" y="4149322"/>
            <a:ext cx="1940337" cy="492443"/>
          </a:xfrm>
          <a:prstGeom prst="rect">
            <a:avLst/>
          </a:prstGeom>
          <a:noFill/>
        </p:spPr>
        <p:txBody>
          <a:bodyPr wrap="square" lIns="0" tIns="0" rIns="0" bIns="0" rtlCol="0">
            <a:spAutoFit/>
          </a:bodyPr>
          <a:lstStyle/>
          <a:p>
            <a:r>
              <a:rPr lang="en-US" sz="1600" dirty="0">
                <a:gradFill>
                  <a:gsLst>
                    <a:gs pos="0">
                      <a:srgbClr val="FFFFFF"/>
                    </a:gs>
                    <a:gs pos="86000">
                      <a:srgbClr val="FFFFFF"/>
                    </a:gs>
                  </a:gsLst>
                  <a:lin ang="5400000" scaled="0"/>
                </a:gradFill>
              </a:rPr>
              <a:t>IPAM </a:t>
            </a:r>
            <a:r>
              <a:rPr lang="en-US" sz="1600" dirty="0" smtClean="0">
                <a:gradFill>
                  <a:gsLst>
                    <a:gs pos="0">
                      <a:srgbClr val="FFFFFF"/>
                    </a:gs>
                    <a:gs pos="86000">
                      <a:srgbClr val="FFFFFF"/>
                    </a:gs>
                  </a:gsLst>
                  <a:lin ang="5400000" scaled="0"/>
                </a:gradFill>
              </a:rPr>
              <a:t>MSM</a:t>
            </a:r>
          </a:p>
          <a:p>
            <a:r>
              <a:rPr lang="en-US" sz="1600" dirty="0" smtClean="0">
                <a:gradFill>
                  <a:gsLst>
                    <a:gs pos="0">
                      <a:srgbClr val="FFFFFF"/>
                    </a:gs>
                    <a:gs pos="86000">
                      <a:srgbClr val="FFFFFF"/>
                    </a:gs>
                  </a:gsLst>
                  <a:lin ang="5400000" scaled="0"/>
                </a:gradFill>
              </a:rPr>
              <a:t>Administrators</a:t>
            </a:r>
          </a:p>
        </p:txBody>
      </p:sp>
      <p:sp>
        <p:nvSpPr>
          <p:cNvPr id="85" name="TextBox 84"/>
          <p:cNvSpPr txBox="1"/>
          <p:nvPr/>
        </p:nvSpPr>
        <p:spPr>
          <a:xfrm>
            <a:off x="461112" y="4823342"/>
            <a:ext cx="1940337" cy="492443"/>
          </a:xfrm>
          <a:prstGeom prst="rect">
            <a:avLst/>
          </a:prstGeom>
          <a:noFill/>
        </p:spPr>
        <p:txBody>
          <a:bodyPr wrap="square" lIns="0" tIns="0" rIns="0" bIns="0" rtlCol="0">
            <a:spAutoFit/>
          </a:bodyPr>
          <a:lstStyle/>
          <a:p>
            <a:r>
              <a:rPr lang="en-US" sz="1600" dirty="0">
                <a:gradFill>
                  <a:gsLst>
                    <a:gs pos="0">
                      <a:srgbClr val="FFFFFF"/>
                    </a:gs>
                    <a:gs pos="86000">
                      <a:srgbClr val="FFFFFF"/>
                    </a:gs>
                  </a:gsLst>
                  <a:lin ang="5400000" scaled="0"/>
                </a:gradFill>
              </a:rPr>
              <a:t>IPAM</a:t>
            </a:r>
            <a:endParaRPr lang="en-US" sz="1600" dirty="0" smtClean="0">
              <a:gradFill>
                <a:gsLst>
                  <a:gs pos="0">
                    <a:srgbClr val="FFFFFF"/>
                  </a:gs>
                  <a:gs pos="86000">
                    <a:srgbClr val="FFFFFF"/>
                  </a:gs>
                </a:gsLst>
                <a:lin ang="5400000" scaled="0"/>
              </a:gradFill>
            </a:endParaRPr>
          </a:p>
          <a:p>
            <a:r>
              <a:rPr lang="en-US" sz="1600" dirty="0" smtClean="0">
                <a:gradFill>
                  <a:gsLst>
                    <a:gs pos="0">
                      <a:srgbClr val="FFFFFF"/>
                    </a:gs>
                    <a:gs pos="86000">
                      <a:srgbClr val="FFFFFF"/>
                    </a:gs>
                  </a:gsLst>
                  <a:lin ang="5400000" scaled="0"/>
                </a:gradFill>
              </a:rPr>
              <a:t>Users</a:t>
            </a:r>
          </a:p>
        </p:txBody>
      </p:sp>
      <p:sp>
        <p:nvSpPr>
          <p:cNvPr id="86" name="TextBox 85"/>
          <p:cNvSpPr txBox="1"/>
          <p:nvPr/>
        </p:nvSpPr>
        <p:spPr>
          <a:xfrm>
            <a:off x="461112" y="5520922"/>
            <a:ext cx="1940337" cy="492443"/>
          </a:xfrm>
          <a:prstGeom prst="rect">
            <a:avLst/>
          </a:prstGeom>
          <a:noFill/>
        </p:spPr>
        <p:txBody>
          <a:bodyPr wrap="square" lIns="0" tIns="0" rIns="0" bIns="0" rtlCol="0">
            <a:spAutoFit/>
          </a:bodyPr>
          <a:lstStyle/>
          <a:p>
            <a:r>
              <a:rPr lang="en-US" sz="1600" dirty="0">
                <a:gradFill>
                  <a:gsLst>
                    <a:gs pos="0">
                      <a:srgbClr val="FFFFFF"/>
                    </a:gs>
                    <a:gs pos="86000">
                      <a:srgbClr val="FFFFFF"/>
                    </a:gs>
                  </a:gsLst>
                  <a:lin ang="5400000" scaled="0"/>
                </a:gradFill>
              </a:rPr>
              <a:t>IPAM </a:t>
            </a:r>
            <a:r>
              <a:rPr lang="en-US" sz="1600" dirty="0" smtClean="0">
                <a:gradFill>
                  <a:gsLst>
                    <a:gs pos="0">
                      <a:srgbClr val="FFFFFF"/>
                    </a:gs>
                    <a:gs pos="86000">
                      <a:srgbClr val="FFFFFF"/>
                    </a:gs>
                  </a:gsLst>
                  <a:lin ang="5400000" scaled="0"/>
                </a:gradFill>
              </a:rPr>
              <a:t>Audit</a:t>
            </a:r>
          </a:p>
          <a:p>
            <a:r>
              <a:rPr lang="en-US" sz="1600" dirty="0" smtClean="0">
                <a:gradFill>
                  <a:gsLst>
                    <a:gs pos="0">
                      <a:srgbClr val="FFFFFF"/>
                    </a:gs>
                    <a:gs pos="86000">
                      <a:srgbClr val="FFFFFF"/>
                    </a:gs>
                  </a:gsLst>
                  <a:lin ang="5400000" scaled="0"/>
                </a:gradFill>
              </a:rPr>
              <a:t>Administrators</a:t>
            </a:r>
          </a:p>
        </p:txBody>
      </p:sp>
      <p:sp>
        <p:nvSpPr>
          <p:cNvPr id="2070" name="TextBox 2069"/>
          <p:cNvSpPr txBox="1"/>
          <p:nvPr/>
        </p:nvSpPr>
        <p:spPr>
          <a:xfrm rot="16200000">
            <a:off x="1746645" y="4225212"/>
            <a:ext cx="2461116" cy="246223"/>
          </a:xfrm>
          <a:prstGeom prst="rect">
            <a:avLst/>
          </a:prstGeom>
          <a:noFill/>
        </p:spPr>
        <p:txBody>
          <a:bodyPr wrap="square" lIns="0" tIns="0" rIns="0" bIns="0" rtlCol="0">
            <a:spAutoFit/>
          </a:bodyPr>
          <a:lstStyle/>
          <a:p>
            <a:r>
              <a:rPr lang="en-US" sz="1600" dirty="0" smtClean="0">
                <a:gradFill>
                  <a:gsLst>
                    <a:gs pos="0">
                      <a:srgbClr val="FFFFFF"/>
                    </a:gs>
                    <a:gs pos="86000">
                      <a:srgbClr val="FFFFFF"/>
                    </a:gs>
                  </a:gsLst>
                  <a:lin ang="5400000" scaled="0"/>
                </a:gradFill>
              </a:rPr>
              <a:t>Role-based access control</a:t>
            </a:r>
          </a:p>
        </p:txBody>
      </p:sp>
      <p:sp>
        <p:nvSpPr>
          <p:cNvPr id="2071" name="Left-Right Arrow 2070"/>
          <p:cNvSpPr/>
          <p:nvPr/>
        </p:nvSpPr>
        <p:spPr bwMode="auto">
          <a:xfrm>
            <a:off x="3204312" y="3352800"/>
            <a:ext cx="512125" cy="152400"/>
          </a:xfrm>
          <a:prstGeom prst="leftRightArrow">
            <a:avLst/>
          </a:prstGeom>
          <a:solidFill>
            <a:srgbClr val="00B0F0"/>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0" name="Left-Right Arrow 69"/>
          <p:cNvSpPr/>
          <p:nvPr/>
        </p:nvSpPr>
        <p:spPr bwMode="auto">
          <a:xfrm rot="5400000">
            <a:off x="4278602" y="2255391"/>
            <a:ext cx="1313019" cy="119799"/>
          </a:xfrm>
          <a:prstGeom prst="leftRightArrow">
            <a:avLst/>
          </a:prstGeom>
          <a:solidFill>
            <a:srgbClr val="F6AE1E"/>
          </a:soli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extBox 13"/>
          <p:cNvSpPr txBox="1"/>
          <p:nvPr/>
        </p:nvSpPr>
        <p:spPr>
          <a:xfrm>
            <a:off x="8593255" y="5070157"/>
            <a:ext cx="3231913" cy="246221"/>
          </a:xfrm>
          <a:prstGeom prst="rect">
            <a:avLst/>
          </a:prstGeom>
          <a:noFill/>
        </p:spPr>
        <p:txBody>
          <a:bodyPr wrap="square" lIns="0" tIns="0" rIns="0" bIns="0" rtlCol="0">
            <a:spAutoFit/>
          </a:bodyPr>
          <a:lstStyle/>
          <a:p>
            <a:r>
              <a:rPr lang="en-US" sz="1600" dirty="0" smtClean="0">
                <a:solidFill>
                  <a:srgbClr val="FFFFFF"/>
                </a:solidFill>
              </a:rPr>
              <a:t>WS08;  WS08 R2 &amp; SPs; WS 2012</a:t>
            </a:r>
          </a:p>
        </p:txBody>
      </p:sp>
      <p:sp>
        <p:nvSpPr>
          <p:cNvPr id="73" name="TextBox 72"/>
          <p:cNvSpPr txBox="1"/>
          <p:nvPr/>
        </p:nvSpPr>
        <p:spPr>
          <a:xfrm>
            <a:off x="5228539" y="1658779"/>
            <a:ext cx="1259688" cy="492443"/>
          </a:xfrm>
          <a:prstGeom prst="rect">
            <a:avLst/>
          </a:prstGeom>
          <a:noFill/>
        </p:spPr>
        <p:txBody>
          <a:bodyPr wrap="square" lIns="0" tIns="0" rIns="0" bIns="0" rtlCol="0">
            <a:spAutoFit/>
          </a:bodyPr>
          <a:lstStyle/>
          <a:p>
            <a:r>
              <a:rPr lang="en-US" sz="1600" dirty="0" smtClean="0">
                <a:solidFill>
                  <a:srgbClr val="FFFFFF"/>
                </a:solidFill>
              </a:rPr>
              <a:t>Win 8 (RSAT) &amp; WS 2012</a:t>
            </a:r>
          </a:p>
        </p:txBody>
      </p:sp>
      <p:sp>
        <p:nvSpPr>
          <p:cNvPr id="82" name="TextBox 81"/>
          <p:cNvSpPr txBox="1"/>
          <p:nvPr/>
        </p:nvSpPr>
        <p:spPr>
          <a:xfrm>
            <a:off x="3922501" y="3815094"/>
            <a:ext cx="2612075" cy="246221"/>
          </a:xfrm>
          <a:prstGeom prst="rect">
            <a:avLst/>
          </a:prstGeom>
          <a:noFill/>
        </p:spPr>
        <p:txBody>
          <a:bodyPr wrap="square" lIns="0" tIns="0" rIns="0" bIns="0" rtlCol="0">
            <a:spAutoFit/>
          </a:bodyPr>
          <a:lstStyle/>
          <a:p>
            <a:r>
              <a:rPr lang="en-US" sz="1600" dirty="0" smtClean="0">
                <a:solidFill>
                  <a:srgbClr val="FFFFFF"/>
                </a:solidFill>
              </a:rPr>
              <a:t>WS 2012 in-box</a:t>
            </a:r>
          </a:p>
        </p:txBody>
      </p:sp>
      <p:grpSp>
        <p:nvGrpSpPr>
          <p:cNvPr id="23" name="Group 22"/>
          <p:cNvGrpSpPr/>
          <p:nvPr/>
        </p:nvGrpSpPr>
        <p:grpSpPr>
          <a:xfrm>
            <a:off x="3884612" y="3048000"/>
            <a:ext cx="2215300" cy="685800"/>
            <a:chOff x="3884612" y="3048000"/>
            <a:chExt cx="2215300" cy="685800"/>
          </a:xfrm>
        </p:grpSpPr>
        <p:sp>
          <p:nvSpPr>
            <p:cNvPr id="4" name="Rectangle 3"/>
            <p:cNvSpPr/>
            <p:nvPr/>
          </p:nvSpPr>
          <p:spPr bwMode="auto">
            <a:xfrm>
              <a:off x="3890112" y="3048000"/>
              <a:ext cx="2209800" cy="685800"/>
            </a:xfrm>
            <a:prstGeom prst="rect">
              <a:avLst/>
            </a:prstGeom>
            <a:solidFill>
              <a:srgbClr val="0070C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          IPAM Server</a:t>
              </a:r>
              <a:endParaRPr lang="en-US" dirty="0">
                <a:gradFill>
                  <a:gsLst>
                    <a:gs pos="0">
                      <a:srgbClr val="FFFFFF"/>
                    </a:gs>
                    <a:gs pos="100000">
                      <a:srgbClr val="FFFFFF"/>
                    </a:gs>
                  </a:gsLst>
                  <a:lin ang="5400000" scaled="0"/>
                </a:gradFill>
              </a:endParaRPr>
            </a:p>
          </p:txBody>
        </p:sp>
        <p:pic>
          <p:nvPicPr>
            <p:cNvPr id="5" name="Picture 3" descr="C:\Users\anshar\AppData\Local\Microsoft\Windows\Temporary Internet Files\Content.IE5\MLB62BNJ\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12" y="3096006"/>
              <a:ext cx="609601" cy="609601"/>
            </a:xfrm>
            <a:prstGeom prst="rect">
              <a:avLst/>
            </a:prstGeom>
            <a:noFill/>
            <a:extLst>
              <a:ext uri="{909E8E84-426E-40DD-AFC4-6F175D3DCCD1}">
                <a14:hiddenFill xmlns:a14="http://schemas.microsoft.com/office/drawing/2010/main">
                  <a:solidFill>
                    <a:srgbClr val="FFFFFF"/>
                  </a:solidFill>
                </a14:hiddenFill>
              </a:ext>
            </a:extLst>
          </p:spPr>
        </p:pic>
        <p:sp>
          <p:nvSpPr>
            <p:cNvPr id="88" name="Can 87"/>
            <p:cNvSpPr/>
            <p:nvPr/>
          </p:nvSpPr>
          <p:spPr bwMode="auto">
            <a:xfrm>
              <a:off x="4265612" y="3332202"/>
              <a:ext cx="310299" cy="325398"/>
            </a:xfrm>
            <a:prstGeom prst="can">
              <a:avLst/>
            </a:prstGeom>
            <a:solidFill>
              <a:schemeClr val="tx1">
                <a:lumMod val="50000"/>
                <a:alpha val="51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9" name="TextBox 88"/>
            <p:cNvSpPr txBox="1"/>
            <p:nvPr/>
          </p:nvSpPr>
          <p:spPr>
            <a:xfrm>
              <a:off x="4194917" y="3452965"/>
              <a:ext cx="451798" cy="153888"/>
            </a:xfrm>
            <a:prstGeom prst="rect">
              <a:avLst/>
            </a:prstGeom>
            <a:noFill/>
          </p:spPr>
          <p:txBody>
            <a:bodyPr wrap="square" lIns="0" tIns="0" rIns="0" bIns="0" rtlCol="0">
              <a:spAutoFit/>
            </a:bodyPr>
            <a:lstStyle/>
            <a:p>
              <a:pPr algn="ctr"/>
              <a:r>
                <a:rPr lang="en-US" sz="1000" dirty="0" smtClean="0">
                  <a:gradFill>
                    <a:gsLst>
                      <a:gs pos="0">
                        <a:srgbClr val="FFFFFF"/>
                      </a:gs>
                      <a:gs pos="86000">
                        <a:srgbClr val="FFFFFF"/>
                      </a:gs>
                    </a:gsLst>
                    <a:lin ang="5400000" scaled="0"/>
                  </a:gradFill>
                </a:rPr>
                <a:t>WID</a:t>
              </a:r>
            </a:p>
          </p:txBody>
        </p:sp>
      </p:grpSp>
      <p:sp>
        <p:nvSpPr>
          <p:cNvPr id="16" name="TextBox 15"/>
          <p:cNvSpPr txBox="1"/>
          <p:nvPr/>
        </p:nvSpPr>
        <p:spPr>
          <a:xfrm>
            <a:off x="9142412" y="6062924"/>
            <a:ext cx="2819401" cy="646331"/>
          </a:xfrm>
          <a:prstGeom prst="rect">
            <a:avLst/>
          </a:prstGeom>
          <a:noFill/>
        </p:spPr>
        <p:txBody>
          <a:bodyPr wrap="square" lIns="0" tIns="0" rIns="0" bIns="0" rtlCol="0">
            <a:spAutoFit/>
          </a:bodyPr>
          <a:lstStyle/>
          <a:p>
            <a:r>
              <a:rPr lang="en-US" sz="1400" dirty="0" smtClean="0">
                <a:gradFill>
                  <a:gsLst>
                    <a:gs pos="0">
                      <a:srgbClr val="FFFFFF"/>
                    </a:gs>
                    <a:gs pos="86000">
                      <a:srgbClr val="FFFFFF"/>
                    </a:gs>
                  </a:gsLst>
                  <a:lin ang="5400000" scaled="0"/>
                </a:gradFill>
              </a:rPr>
              <a:t>WID – Windows Internal Database is a relational data store for Windows Server components </a:t>
            </a:r>
          </a:p>
        </p:txBody>
      </p:sp>
      <p:grpSp>
        <p:nvGrpSpPr>
          <p:cNvPr id="24" name="Group 23"/>
          <p:cNvGrpSpPr/>
          <p:nvPr/>
        </p:nvGrpSpPr>
        <p:grpSpPr>
          <a:xfrm>
            <a:off x="3863554" y="1143000"/>
            <a:ext cx="2209800" cy="457200"/>
            <a:chOff x="3863554" y="1143000"/>
            <a:chExt cx="2209800" cy="457200"/>
          </a:xfrm>
        </p:grpSpPr>
        <p:sp>
          <p:nvSpPr>
            <p:cNvPr id="61" name="Rectangle 60"/>
            <p:cNvSpPr/>
            <p:nvPr/>
          </p:nvSpPr>
          <p:spPr bwMode="auto">
            <a:xfrm>
              <a:off x="3863554" y="1143000"/>
              <a:ext cx="2209800" cy="457200"/>
            </a:xfrm>
            <a:prstGeom prst="rect">
              <a:avLst/>
            </a:prstGeom>
            <a:solidFill>
              <a:srgbClr val="0070C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gradFill>
                    <a:gsLst>
                      <a:gs pos="0">
                        <a:srgbClr val="FFFFFF"/>
                      </a:gs>
                      <a:gs pos="100000">
                        <a:srgbClr val="FFFFFF"/>
                      </a:gs>
                    </a:gsLst>
                    <a:lin ang="5400000" scaled="0"/>
                  </a:gradFill>
                </a:rPr>
                <a:t> </a:t>
              </a:r>
              <a:r>
                <a:rPr lang="en-US" dirty="0" smtClean="0">
                  <a:gradFill>
                    <a:gsLst>
                      <a:gs pos="0">
                        <a:srgbClr val="FFFFFF"/>
                      </a:gs>
                      <a:gs pos="100000">
                        <a:srgbClr val="FFFFFF"/>
                      </a:gs>
                    </a:gsLst>
                    <a:lin ang="5400000" scaled="0"/>
                  </a:gradFill>
                </a:rPr>
                <a:t>      IPAM Client</a:t>
              </a:r>
              <a:endParaRPr lang="en-US" dirty="0">
                <a:gradFill>
                  <a:gsLst>
                    <a:gs pos="0">
                      <a:srgbClr val="FFFFFF"/>
                    </a:gs>
                    <a:gs pos="100000">
                      <a:srgbClr val="FFFFFF"/>
                    </a:gs>
                  </a:gsLst>
                  <a:lin ang="5400000" scaled="0"/>
                </a:gradFill>
              </a:endParaRPr>
            </a:p>
          </p:txBody>
        </p:sp>
        <p:pic>
          <p:nvPicPr>
            <p:cNvPr id="91"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5" cstate="print"/>
            <a:srcRect r="-600" b="-6222"/>
            <a:stretch>
              <a:fillRect/>
            </a:stretch>
          </p:blipFill>
          <p:spPr bwMode="auto">
            <a:xfrm>
              <a:off x="3974348" y="1232377"/>
              <a:ext cx="601563" cy="367823"/>
            </a:xfrm>
            <a:prstGeom prst="rect">
              <a:avLst/>
            </a:prstGeom>
            <a:noFill/>
            <a:effectLst>
              <a:outerShdw blurRad="50800" dist="38100" dir="2700000" algn="tl" rotWithShape="0">
                <a:prstClr val="black">
                  <a:alpha val="40000"/>
                </a:prstClr>
              </a:outerShdw>
            </a:effectLst>
          </p:spPr>
        </p:pic>
      </p:grpSp>
      <p:cxnSp>
        <p:nvCxnSpPr>
          <p:cNvPr id="71" name="Elbow Connector 70"/>
          <p:cNvCxnSpPr/>
          <p:nvPr/>
        </p:nvCxnSpPr>
        <p:spPr>
          <a:xfrm>
            <a:off x="6204476" y="1492488"/>
            <a:ext cx="4004736" cy="166291"/>
          </a:xfrm>
          <a:prstGeom prst="bentConnector3">
            <a:avLst>
              <a:gd name="adj1" fmla="val 7144"/>
            </a:avLst>
          </a:prstGeom>
          <a:ln>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0209212" y="1658779"/>
            <a:ext cx="0" cy="496095"/>
          </a:xfrm>
          <a:prstGeom prst="straightConnector1">
            <a:avLst/>
          </a:prstGeom>
          <a:ln>
            <a:solidFill>
              <a:schemeClr val="accent3">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204476" y="1131094"/>
            <a:ext cx="5376336" cy="140494"/>
          </a:xfrm>
          <a:prstGeom prst="bentConnector3">
            <a:avLst>
              <a:gd name="adj1" fmla="val 5518"/>
            </a:avLst>
          </a:prstGeom>
          <a:ln>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580812" y="1143000"/>
            <a:ext cx="0" cy="2007942"/>
          </a:xfrm>
          <a:prstGeom prst="line">
            <a:avLst/>
          </a:prstGeom>
          <a:ln>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11276012" y="3150942"/>
            <a:ext cx="304800" cy="0"/>
          </a:xfrm>
          <a:prstGeom prst="straightConnector1">
            <a:avLst/>
          </a:prstGeom>
          <a:ln>
            <a:solidFill>
              <a:schemeClr val="accent3">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055" name="Straight Connector 2054"/>
          <p:cNvCxnSpPr/>
          <p:nvPr/>
        </p:nvCxnSpPr>
        <p:spPr>
          <a:xfrm>
            <a:off x="6328512" y="3187521"/>
            <a:ext cx="0" cy="581407"/>
          </a:xfrm>
          <a:prstGeom prst="line">
            <a:avLst/>
          </a:prstGeom>
          <a:ln>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099912" y="3403779"/>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805013" y="3360632"/>
            <a:ext cx="2261199" cy="246221"/>
          </a:xfrm>
          <a:prstGeom prst="rect">
            <a:avLst/>
          </a:prstGeom>
          <a:noFill/>
        </p:spPr>
        <p:txBody>
          <a:bodyPr wrap="square" lIns="0" tIns="0" rIns="0" bIns="0" rtlCol="0">
            <a:spAutoFit/>
          </a:bodyPr>
          <a:lstStyle/>
          <a:p>
            <a:r>
              <a:rPr lang="en-US" sz="1600" dirty="0" smtClean="0">
                <a:solidFill>
                  <a:srgbClr val="FFFFFF"/>
                </a:solidFill>
              </a:rPr>
              <a:t>Agentless architecture</a:t>
            </a:r>
          </a:p>
        </p:txBody>
      </p:sp>
      <p:sp>
        <p:nvSpPr>
          <p:cNvPr id="93" name="TextBox 92"/>
          <p:cNvSpPr txBox="1"/>
          <p:nvPr/>
        </p:nvSpPr>
        <p:spPr>
          <a:xfrm>
            <a:off x="3258516" y="6072448"/>
            <a:ext cx="3466696" cy="246221"/>
          </a:xfrm>
          <a:prstGeom prst="rect">
            <a:avLst/>
          </a:prstGeom>
          <a:noFill/>
        </p:spPr>
        <p:txBody>
          <a:bodyPr wrap="square" lIns="0" tIns="0" rIns="0" bIns="0" rtlCol="0">
            <a:spAutoFit/>
          </a:bodyPr>
          <a:lstStyle/>
          <a:p>
            <a:r>
              <a:rPr lang="en-US" sz="1600" dirty="0" smtClean="0">
                <a:solidFill>
                  <a:srgbClr val="FFFFFF"/>
                </a:solidFill>
              </a:rPr>
              <a:t>Distributed deployment, scale, and DR</a:t>
            </a:r>
          </a:p>
        </p:txBody>
      </p:sp>
      <p:sp>
        <p:nvSpPr>
          <p:cNvPr id="94" name="Rectangle 93"/>
          <p:cNvSpPr/>
          <p:nvPr/>
        </p:nvSpPr>
        <p:spPr bwMode="auto">
          <a:xfrm>
            <a:off x="3940853" y="5219700"/>
            <a:ext cx="2209800" cy="685800"/>
          </a:xfrm>
          <a:prstGeom prst="rect">
            <a:avLst/>
          </a:prstGeom>
          <a:solidFill>
            <a:srgbClr val="0070C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          IPAM Server</a:t>
            </a:r>
            <a:endParaRPr lang="en-US" dirty="0">
              <a:gradFill>
                <a:gsLst>
                  <a:gs pos="0">
                    <a:srgbClr val="FFFFFF"/>
                  </a:gs>
                  <a:gs pos="100000">
                    <a:srgbClr val="FFFFFF"/>
                  </a:gs>
                </a:gsLst>
                <a:lin ang="5400000" scaled="0"/>
              </a:gradFill>
            </a:endParaRPr>
          </a:p>
        </p:txBody>
      </p:sp>
      <p:pic>
        <p:nvPicPr>
          <p:cNvPr id="95" name="Picture 3" descr="C:\Users\anshar\AppData\Local\Microsoft\Windows\Temporary Internet Files\Content.IE5\MLB62BNJ\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353" y="5267706"/>
            <a:ext cx="609601" cy="609601"/>
          </a:xfrm>
          <a:prstGeom prst="rect">
            <a:avLst/>
          </a:prstGeom>
          <a:noFill/>
          <a:extLst>
            <a:ext uri="{909E8E84-426E-40DD-AFC4-6F175D3DCCD1}">
              <a14:hiddenFill xmlns:a14="http://schemas.microsoft.com/office/drawing/2010/main">
                <a:solidFill>
                  <a:srgbClr val="FFFFFF"/>
                </a:solidFill>
              </a14:hiddenFill>
            </a:ext>
          </a:extLst>
        </p:spPr>
      </p:pic>
      <p:sp>
        <p:nvSpPr>
          <p:cNvPr id="97" name="Can 96"/>
          <p:cNvSpPr/>
          <p:nvPr/>
        </p:nvSpPr>
        <p:spPr bwMode="auto">
          <a:xfrm>
            <a:off x="4316353" y="5503902"/>
            <a:ext cx="310299" cy="325398"/>
          </a:xfrm>
          <a:prstGeom prst="can">
            <a:avLst/>
          </a:prstGeom>
          <a:solidFill>
            <a:schemeClr val="tx1">
              <a:lumMod val="50000"/>
              <a:alpha val="51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8" name="TextBox 97"/>
          <p:cNvSpPr txBox="1"/>
          <p:nvPr/>
        </p:nvSpPr>
        <p:spPr>
          <a:xfrm>
            <a:off x="4245658" y="5624665"/>
            <a:ext cx="451798" cy="153888"/>
          </a:xfrm>
          <a:prstGeom prst="rect">
            <a:avLst/>
          </a:prstGeom>
          <a:noFill/>
        </p:spPr>
        <p:txBody>
          <a:bodyPr wrap="square" lIns="0" tIns="0" rIns="0" bIns="0" rtlCol="0">
            <a:spAutoFit/>
          </a:bodyPr>
          <a:lstStyle/>
          <a:p>
            <a:pPr algn="ctr"/>
            <a:r>
              <a:rPr lang="en-US" sz="1000" dirty="0" smtClean="0">
                <a:gradFill>
                  <a:gsLst>
                    <a:gs pos="0">
                      <a:srgbClr val="FFFFFF"/>
                    </a:gs>
                    <a:gs pos="86000">
                      <a:srgbClr val="FFFFFF"/>
                    </a:gs>
                  </a:gsLst>
                  <a:lin ang="5400000" scaled="0"/>
                </a:gradFill>
              </a:rPr>
              <a:t>WID</a:t>
            </a:r>
          </a:p>
        </p:txBody>
      </p:sp>
      <p:pic>
        <p:nvPicPr>
          <p:cNvPr id="104" name="Picture 3" descr="C:\Users\anshar\AppData\Local\Microsoft\Windows\Temporary Internet Files\Content.IE5\MLB62BNJ\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99" y="1609668"/>
            <a:ext cx="609601" cy="609601"/>
          </a:xfrm>
          <a:prstGeom prst="rect">
            <a:avLst/>
          </a:prstGeom>
          <a:noFill/>
          <a:extLst>
            <a:ext uri="{909E8E84-426E-40DD-AFC4-6F175D3DCCD1}">
              <a14:hiddenFill xmlns:a14="http://schemas.microsoft.com/office/drawing/2010/main">
                <a:solidFill>
                  <a:srgbClr val="FFFFFF"/>
                </a:solidFill>
              </a14:hiddenFill>
            </a:ext>
          </a:extLst>
        </p:spPr>
      </p:pic>
      <p:sp>
        <p:nvSpPr>
          <p:cNvPr id="105" name="Can 104"/>
          <p:cNvSpPr/>
          <p:nvPr/>
        </p:nvSpPr>
        <p:spPr bwMode="auto">
          <a:xfrm>
            <a:off x="877599" y="1845864"/>
            <a:ext cx="310299" cy="325398"/>
          </a:xfrm>
          <a:prstGeom prst="can">
            <a:avLst/>
          </a:prstGeom>
          <a:solidFill>
            <a:schemeClr val="tx1">
              <a:lumMod val="50000"/>
              <a:alpha val="51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31" name="Elbow Connector 30"/>
          <p:cNvCxnSpPr/>
          <p:nvPr/>
        </p:nvCxnSpPr>
        <p:spPr>
          <a:xfrm>
            <a:off x="2845323" y="1931295"/>
            <a:ext cx="1357737" cy="1116705"/>
          </a:xfrm>
          <a:prstGeom prst="bentConnector3">
            <a:avLst>
              <a:gd name="adj1" fmla="val 99254"/>
            </a:avLst>
          </a:prstGeom>
          <a:ln w="5715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612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1000"/>
                                        <p:tgtEl>
                                          <p:spTgt spid="82"/>
                                        </p:tgtEl>
                                      </p:cBhvr>
                                    </p:animEffect>
                                    <p:anim calcmode="lin" valueType="num">
                                      <p:cBhvr>
                                        <p:cTn id="13" dur="1000" fill="hold"/>
                                        <p:tgtEl>
                                          <p:spTgt spid="82"/>
                                        </p:tgtEl>
                                        <p:attrNameLst>
                                          <p:attrName>ppt_x</p:attrName>
                                        </p:attrNameLst>
                                      </p:cBhvr>
                                      <p:tavLst>
                                        <p:tav tm="0">
                                          <p:val>
                                            <p:strVal val="#ppt_x"/>
                                          </p:val>
                                        </p:tav>
                                        <p:tav tm="100000">
                                          <p:val>
                                            <p:strVal val="#ppt_x"/>
                                          </p:val>
                                        </p:tav>
                                      </p:tavLst>
                                    </p:anim>
                                    <p:anim calcmode="lin" valueType="num">
                                      <p:cBhvr>
                                        <p:cTn id="14" dur="1000" fill="hold"/>
                                        <p:tgtEl>
                                          <p:spTgt spid="8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1000"/>
                                        <p:tgtEl>
                                          <p:spTgt spid="70"/>
                                        </p:tgtEl>
                                      </p:cBhvr>
                                    </p:animEffect>
                                    <p:anim calcmode="lin" valueType="num">
                                      <p:cBhvr>
                                        <p:cTn id="30" dur="1000" fill="hold"/>
                                        <p:tgtEl>
                                          <p:spTgt spid="70"/>
                                        </p:tgtEl>
                                        <p:attrNameLst>
                                          <p:attrName>ppt_x</p:attrName>
                                        </p:attrNameLst>
                                      </p:cBhvr>
                                      <p:tavLst>
                                        <p:tav tm="0">
                                          <p:val>
                                            <p:strVal val="#ppt_x"/>
                                          </p:val>
                                        </p:tav>
                                        <p:tav tm="100000">
                                          <p:val>
                                            <p:strVal val="#ppt_x"/>
                                          </p:val>
                                        </p:tav>
                                      </p:tavLst>
                                    </p:anim>
                                    <p:anim calcmode="lin" valueType="num">
                                      <p:cBhvr>
                                        <p:cTn id="31" dur="1000" fill="hold"/>
                                        <p:tgtEl>
                                          <p:spTgt spid="7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1000"/>
                                        <p:tgtEl>
                                          <p:spTgt spid="73"/>
                                        </p:tgtEl>
                                      </p:cBhvr>
                                    </p:animEffect>
                                    <p:anim calcmode="lin" valueType="num">
                                      <p:cBhvr>
                                        <p:cTn id="35" dur="1000" fill="hold"/>
                                        <p:tgtEl>
                                          <p:spTgt spid="73"/>
                                        </p:tgtEl>
                                        <p:attrNameLst>
                                          <p:attrName>ppt_x</p:attrName>
                                        </p:attrNameLst>
                                      </p:cBhvr>
                                      <p:tavLst>
                                        <p:tav tm="0">
                                          <p:val>
                                            <p:strVal val="#ppt_x"/>
                                          </p:val>
                                        </p:tav>
                                        <p:tav tm="100000">
                                          <p:val>
                                            <p:strVal val="#ppt_x"/>
                                          </p:val>
                                        </p:tav>
                                      </p:tavLst>
                                    </p:anim>
                                    <p:anim calcmode="lin" valueType="num">
                                      <p:cBhvr>
                                        <p:cTn id="36"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1000"/>
                                        <p:tgtEl>
                                          <p:spTgt spid="13"/>
                                        </p:tgtEl>
                                      </p:cBhvr>
                                    </p:animEffect>
                                    <p:anim calcmode="lin" valueType="num">
                                      <p:cBhvr>
                                        <p:cTn id="77" dur="1000" fill="hold"/>
                                        <p:tgtEl>
                                          <p:spTgt spid="13"/>
                                        </p:tgtEl>
                                        <p:attrNameLst>
                                          <p:attrName>ppt_x</p:attrName>
                                        </p:attrNameLst>
                                      </p:cBhvr>
                                      <p:tavLst>
                                        <p:tav tm="0">
                                          <p:val>
                                            <p:strVal val="#ppt_x"/>
                                          </p:val>
                                        </p:tav>
                                        <p:tav tm="100000">
                                          <p:val>
                                            <p:strVal val="#ppt_x"/>
                                          </p:val>
                                        </p:tav>
                                      </p:tavLst>
                                    </p:anim>
                                    <p:anim calcmode="lin" valueType="num">
                                      <p:cBhvr>
                                        <p:cTn id="78" dur="1000" fill="hold"/>
                                        <p:tgtEl>
                                          <p:spTgt spid="1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anim calcmode="lin" valueType="num">
                                      <p:cBhvr>
                                        <p:cTn id="82" dur="1000" fill="hold"/>
                                        <p:tgtEl>
                                          <p:spTgt spid="14"/>
                                        </p:tgtEl>
                                        <p:attrNameLst>
                                          <p:attrName>ppt_x</p:attrName>
                                        </p:attrNameLst>
                                      </p:cBhvr>
                                      <p:tavLst>
                                        <p:tav tm="0">
                                          <p:val>
                                            <p:strVal val="#ppt_x"/>
                                          </p:val>
                                        </p:tav>
                                        <p:tav tm="100000">
                                          <p:val>
                                            <p:strVal val="#ppt_x"/>
                                          </p:val>
                                        </p:tav>
                                      </p:tavLst>
                                    </p:anim>
                                    <p:anim calcmode="lin" valueType="num">
                                      <p:cBhvr>
                                        <p:cTn id="83" dur="1000" fill="hold"/>
                                        <p:tgtEl>
                                          <p:spTgt spid="14"/>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anim calcmode="lin" valueType="num">
                                      <p:cBhvr>
                                        <p:cTn id="92" dur="1000" fill="hold"/>
                                        <p:tgtEl>
                                          <p:spTgt spid="30"/>
                                        </p:tgtEl>
                                        <p:attrNameLst>
                                          <p:attrName>ppt_x</p:attrName>
                                        </p:attrNameLst>
                                      </p:cBhvr>
                                      <p:tavLst>
                                        <p:tav tm="0">
                                          <p:val>
                                            <p:strVal val="#ppt_x"/>
                                          </p:val>
                                        </p:tav>
                                        <p:tav tm="100000">
                                          <p:val>
                                            <p:strVal val="#ppt_x"/>
                                          </p:val>
                                        </p:tav>
                                      </p:tavLst>
                                    </p:anim>
                                    <p:anim calcmode="lin" valueType="num">
                                      <p:cBhvr>
                                        <p:cTn id="93" dur="1000" fill="hold"/>
                                        <p:tgtEl>
                                          <p:spTgt spid="30"/>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1000"/>
                                        <p:tgtEl>
                                          <p:spTgt spid="25"/>
                                        </p:tgtEl>
                                      </p:cBhvr>
                                    </p:animEffect>
                                    <p:anim calcmode="lin" valueType="num">
                                      <p:cBhvr>
                                        <p:cTn id="97" dur="1000" fill="hold"/>
                                        <p:tgtEl>
                                          <p:spTgt spid="25"/>
                                        </p:tgtEl>
                                        <p:attrNameLst>
                                          <p:attrName>ppt_x</p:attrName>
                                        </p:attrNameLst>
                                      </p:cBhvr>
                                      <p:tavLst>
                                        <p:tav tm="0">
                                          <p:val>
                                            <p:strVal val="#ppt_x"/>
                                          </p:val>
                                        </p:tav>
                                        <p:tav tm="100000">
                                          <p:val>
                                            <p:strVal val="#ppt_x"/>
                                          </p:val>
                                        </p:tav>
                                      </p:tavLst>
                                    </p:anim>
                                    <p:anim calcmode="lin" valueType="num">
                                      <p:cBhvr>
                                        <p:cTn id="98" dur="1000" fill="hold"/>
                                        <p:tgtEl>
                                          <p:spTgt spid="25"/>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1000"/>
                                        <p:tgtEl>
                                          <p:spTgt spid="21"/>
                                        </p:tgtEl>
                                      </p:cBhvr>
                                    </p:animEffect>
                                    <p:anim calcmode="lin" valueType="num">
                                      <p:cBhvr>
                                        <p:cTn id="102" dur="1000" fill="hold"/>
                                        <p:tgtEl>
                                          <p:spTgt spid="21"/>
                                        </p:tgtEl>
                                        <p:attrNameLst>
                                          <p:attrName>ppt_x</p:attrName>
                                        </p:attrNameLst>
                                      </p:cBhvr>
                                      <p:tavLst>
                                        <p:tav tm="0">
                                          <p:val>
                                            <p:strVal val="#ppt_x"/>
                                          </p:val>
                                        </p:tav>
                                        <p:tav tm="100000">
                                          <p:val>
                                            <p:strVal val="#ppt_x"/>
                                          </p:val>
                                        </p:tav>
                                      </p:tavLst>
                                    </p:anim>
                                    <p:anim calcmode="lin" valueType="num">
                                      <p:cBhvr>
                                        <p:cTn id="103" dur="1000" fill="hold"/>
                                        <p:tgtEl>
                                          <p:spTgt spid="21"/>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1000"/>
                                        <p:tgtEl>
                                          <p:spTgt spid="19"/>
                                        </p:tgtEl>
                                      </p:cBhvr>
                                    </p:animEffect>
                                    <p:anim calcmode="lin" valueType="num">
                                      <p:cBhvr>
                                        <p:cTn id="107" dur="1000" fill="hold"/>
                                        <p:tgtEl>
                                          <p:spTgt spid="19"/>
                                        </p:tgtEl>
                                        <p:attrNameLst>
                                          <p:attrName>ppt_x</p:attrName>
                                        </p:attrNameLst>
                                      </p:cBhvr>
                                      <p:tavLst>
                                        <p:tav tm="0">
                                          <p:val>
                                            <p:strVal val="#ppt_x"/>
                                          </p:val>
                                        </p:tav>
                                        <p:tav tm="100000">
                                          <p:val>
                                            <p:strVal val="#ppt_x"/>
                                          </p:val>
                                        </p:tav>
                                      </p:tavLst>
                                    </p:anim>
                                    <p:anim calcmode="lin" valueType="num">
                                      <p:cBhvr>
                                        <p:cTn id="108" dur="1000" fill="hold"/>
                                        <p:tgtEl>
                                          <p:spTgt spid="19"/>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71"/>
                                        </p:tgtEl>
                                        <p:attrNameLst>
                                          <p:attrName>style.visibility</p:attrName>
                                        </p:attrNameLst>
                                      </p:cBhvr>
                                      <p:to>
                                        <p:strVal val="visible"/>
                                      </p:to>
                                    </p:set>
                                    <p:animEffect transition="in" filter="fade">
                                      <p:cBhvr>
                                        <p:cTn id="111" dur="1000"/>
                                        <p:tgtEl>
                                          <p:spTgt spid="71"/>
                                        </p:tgtEl>
                                      </p:cBhvr>
                                    </p:animEffect>
                                    <p:anim calcmode="lin" valueType="num">
                                      <p:cBhvr>
                                        <p:cTn id="112" dur="1000" fill="hold"/>
                                        <p:tgtEl>
                                          <p:spTgt spid="71"/>
                                        </p:tgtEl>
                                        <p:attrNameLst>
                                          <p:attrName>ppt_x</p:attrName>
                                        </p:attrNameLst>
                                      </p:cBhvr>
                                      <p:tavLst>
                                        <p:tav tm="0">
                                          <p:val>
                                            <p:strVal val="#ppt_x"/>
                                          </p:val>
                                        </p:tav>
                                        <p:tav tm="100000">
                                          <p:val>
                                            <p:strVal val="#ppt_x"/>
                                          </p:val>
                                        </p:tav>
                                      </p:tavLst>
                                    </p:anim>
                                    <p:anim calcmode="lin" valueType="num">
                                      <p:cBhvr>
                                        <p:cTn id="113" dur="1000" fill="hold"/>
                                        <p:tgtEl>
                                          <p:spTgt spid="7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87"/>
                                        </p:tgtEl>
                                        <p:attrNameLst>
                                          <p:attrName>style.visibility</p:attrName>
                                        </p:attrNameLst>
                                      </p:cBhvr>
                                      <p:to>
                                        <p:strVal val="visible"/>
                                      </p:to>
                                    </p:set>
                                    <p:animEffect transition="in" filter="fade">
                                      <p:cBhvr>
                                        <p:cTn id="116" dur="1000"/>
                                        <p:tgtEl>
                                          <p:spTgt spid="87"/>
                                        </p:tgtEl>
                                      </p:cBhvr>
                                    </p:animEffect>
                                    <p:anim calcmode="lin" valueType="num">
                                      <p:cBhvr>
                                        <p:cTn id="117" dur="1000" fill="hold"/>
                                        <p:tgtEl>
                                          <p:spTgt spid="87"/>
                                        </p:tgtEl>
                                        <p:attrNameLst>
                                          <p:attrName>ppt_x</p:attrName>
                                        </p:attrNameLst>
                                      </p:cBhvr>
                                      <p:tavLst>
                                        <p:tav tm="0">
                                          <p:val>
                                            <p:strVal val="#ppt_x"/>
                                          </p:val>
                                        </p:tav>
                                        <p:tav tm="100000">
                                          <p:val>
                                            <p:strVal val="#ppt_x"/>
                                          </p:val>
                                        </p:tav>
                                      </p:tavLst>
                                    </p:anim>
                                    <p:anim calcmode="lin" valueType="num">
                                      <p:cBhvr>
                                        <p:cTn id="118" dur="1000" fill="hold"/>
                                        <p:tgtEl>
                                          <p:spTgt spid="87"/>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fade">
                                      <p:cBhvr>
                                        <p:cTn id="121" dur="1000"/>
                                        <p:tgtEl>
                                          <p:spTgt spid="42"/>
                                        </p:tgtEl>
                                      </p:cBhvr>
                                    </p:animEffect>
                                    <p:anim calcmode="lin" valueType="num">
                                      <p:cBhvr>
                                        <p:cTn id="122" dur="1000" fill="hold"/>
                                        <p:tgtEl>
                                          <p:spTgt spid="42"/>
                                        </p:tgtEl>
                                        <p:attrNameLst>
                                          <p:attrName>ppt_x</p:attrName>
                                        </p:attrNameLst>
                                      </p:cBhvr>
                                      <p:tavLst>
                                        <p:tav tm="0">
                                          <p:val>
                                            <p:strVal val="#ppt_x"/>
                                          </p:val>
                                        </p:tav>
                                        <p:tav tm="100000">
                                          <p:val>
                                            <p:strVal val="#ppt_x"/>
                                          </p:val>
                                        </p:tav>
                                      </p:tavLst>
                                    </p:anim>
                                    <p:anim calcmode="lin" valueType="num">
                                      <p:cBhvr>
                                        <p:cTn id="123" dur="1000" fill="hold"/>
                                        <p:tgtEl>
                                          <p:spTgt spid="42"/>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fade">
                                      <p:cBhvr>
                                        <p:cTn id="126" dur="1000"/>
                                        <p:tgtEl>
                                          <p:spTgt spid="36"/>
                                        </p:tgtEl>
                                      </p:cBhvr>
                                    </p:animEffect>
                                    <p:anim calcmode="lin" valueType="num">
                                      <p:cBhvr>
                                        <p:cTn id="127" dur="1000" fill="hold"/>
                                        <p:tgtEl>
                                          <p:spTgt spid="36"/>
                                        </p:tgtEl>
                                        <p:attrNameLst>
                                          <p:attrName>ppt_x</p:attrName>
                                        </p:attrNameLst>
                                      </p:cBhvr>
                                      <p:tavLst>
                                        <p:tav tm="0">
                                          <p:val>
                                            <p:strVal val="#ppt_x"/>
                                          </p:val>
                                        </p:tav>
                                        <p:tav tm="100000">
                                          <p:val>
                                            <p:strVal val="#ppt_x"/>
                                          </p:val>
                                        </p:tav>
                                      </p:tavLst>
                                    </p:anim>
                                    <p:anim calcmode="lin" valueType="num">
                                      <p:cBhvr>
                                        <p:cTn id="128" dur="1000" fill="hold"/>
                                        <p:tgtEl>
                                          <p:spTgt spid="36"/>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2055"/>
                                        </p:tgtEl>
                                        <p:attrNameLst>
                                          <p:attrName>style.visibility</p:attrName>
                                        </p:attrNameLst>
                                      </p:cBhvr>
                                      <p:to>
                                        <p:strVal val="visible"/>
                                      </p:to>
                                    </p:set>
                                    <p:animEffect transition="in" filter="fade">
                                      <p:cBhvr>
                                        <p:cTn id="131" dur="1000"/>
                                        <p:tgtEl>
                                          <p:spTgt spid="2055"/>
                                        </p:tgtEl>
                                      </p:cBhvr>
                                    </p:animEffect>
                                    <p:anim calcmode="lin" valueType="num">
                                      <p:cBhvr>
                                        <p:cTn id="132" dur="1000" fill="hold"/>
                                        <p:tgtEl>
                                          <p:spTgt spid="2055"/>
                                        </p:tgtEl>
                                        <p:attrNameLst>
                                          <p:attrName>ppt_x</p:attrName>
                                        </p:attrNameLst>
                                      </p:cBhvr>
                                      <p:tavLst>
                                        <p:tav tm="0">
                                          <p:val>
                                            <p:strVal val="#ppt_x"/>
                                          </p:val>
                                        </p:tav>
                                        <p:tav tm="100000">
                                          <p:val>
                                            <p:strVal val="#ppt_x"/>
                                          </p:val>
                                        </p:tav>
                                      </p:tavLst>
                                    </p:anim>
                                    <p:anim calcmode="lin" valueType="num">
                                      <p:cBhvr>
                                        <p:cTn id="133" dur="1000" fill="hold"/>
                                        <p:tgtEl>
                                          <p:spTgt spid="2055"/>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92"/>
                                        </p:tgtEl>
                                        <p:attrNameLst>
                                          <p:attrName>style.visibility</p:attrName>
                                        </p:attrNameLst>
                                      </p:cBhvr>
                                      <p:to>
                                        <p:strVal val="visible"/>
                                      </p:to>
                                    </p:set>
                                    <p:animEffect transition="in" filter="fade">
                                      <p:cBhvr>
                                        <p:cTn id="136" dur="1000"/>
                                        <p:tgtEl>
                                          <p:spTgt spid="92"/>
                                        </p:tgtEl>
                                      </p:cBhvr>
                                    </p:animEffect>
                                    <p:anim calcmode="lin" valueType="num">
                                      <p:cBhvr>
                                        <p:cTn id="137" dur="1000" fill="hold"/>
                                        <p:tgtEl>
                                          <p:spTgt spid="92"/>
                                        </p:tgtEl>
                                        <p:attrNameLst>
                                          <p:attrName>ppt_x</p:attrName>
                                        </p:attrNameLst>
                                      </p:cBhvr>
                                      <p:tavLst>
                                        <p:tav tm="0">
                                          <p:val>
                                            <p:strVal val="#ppt_x"/>
                                          </p:val>
                                        </p:tav>
                                        <p:tav tm="100000">
                                          <p:val>
                                            <p:strVal val="#ppt_x"/>
                                          </p:val>
                                        </p:tav>
                                      </p:tavLst>
                                    </p:anim>
                                    <p:anim calcmode="lin" valueType="num">
                                      <p:cBhvr>
                                        <p:cTn id="138" dur="1000" fill="hold"/>
                                        <p:tgtEl>
                                          <p:spTgt spid="92"/>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48"/>
                                        </p:tgtEl>
                                        <p:attrNameLst>
                                          <p:attrName>style.visibility</p:attrName>
                                        </p:attrNameLst>
                                      </p:cBhvr>
                                      <p:to>
                                        <p:strVal val="visible"/>
                                      </p:to>
                                    </p:set>
                                    <p:animEffect transition="in" filter="fade">
                                      <p:cBhvr>
                                        <p:cTn id="141" dur="1000"/>
                                        <p:tgtEl>
                                          <p:spTgt spid="48"/>
                                        </p:tgtEl>
                                      </p:cBhvr>
                                    </p:animEffect>
                                    <p:anim calcmode="lin" valueType="num">
                                      <p:cBhvr>
                                        <p:cTn id="142" dur="1000" fill="hold"/>
                                        <p:tgtEl>
                                          <p:spTgt spid="48"/>
                                        </p:tgtEl>
                                        <p:attrNameLst>
                                          <p:attrName>ppt_x</p:attrName>
                                        </p:attrNameLst>
                                      </p:cBhvr>
                                      <p:tavLst>
                                        <p:tav tm="0">
                                          <p:val>
                                            <p:strVal val="#ppt_x"/>
                                          </p:val>
                                        </p:tav>
                                        <p:tav tm="100000">
                                          <p:val>
                                            <p:strVal val="#ppt_x"/>
                                          </p:val>
                                        </p:tav>
                                      </p:tavLst>
                                    </p:anim>
                                    <p:anim calcmode="lin" valueType="num">
                                      <p:cBhvr>
                                        <p:cTn id="14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nodeType="clickEffect">
                                  <p:stCondLst>
                                    <p:cond delay="0"/>
                                  </p:stCondLst>
                                  <p:childTnLst>
                                    <p:set>
                                      <p:cBhvr>
                                        <p:cTn id="147" dur="1" fill="hold">
                                          <p:stCondLst>
                                            <p:cond delay="0"/>
                                          </p:stCondLst>
                                        </p:cTn>
                                        <p:tgtEl>
                                          <p:spTgt spid="65"/>
                                        </p:tgtEl>
                                        <p:attrNameLst>
                                          <p:attrName>style.visibility</p:attrName>
                                        </p:attrNameLst>
                                      </p:cBhvr>
                                      <p:to>
                                        <p:strVal val="visible"/>
                                      </p:to>
                                    </p:set>
                                    <p:animEffect transition="in" filter="fade">
                                      <p:cBhvr>
                                        <p:cTn id="148" dur="1000"/>
                                        <p:tgtEl>
                                          <p:spTgt spid="65"/>
                                        </p:tgtEl>
                                      </p:cBhvr>
                                    </p:animEffect>
                                    <p:anim calcmode="lin" valueType="num">
                                      <p:cBhvr>
                                        <p:cTn id="149" dur="1000" fill="hold"/>
                                        <p:tgtEl>
                                          <p:spTgt spid="65"/>
                                        </p:tgtEl>
                                        <p:attrNameLst>
                                          <p:attrName>ppt_x</p:attrName>
                                        </p:attrNameLst>
                                      </p:cBhvr>
                                      <p:tavLst>
                                        <p:tav tm="0">
                                          <p:val>
                                            <p:strVal val="#ppt_x"/>
                                          </p:val>
                                        </p:tav>
                                        <p:tav tm="100000">
                                          <p:val>
                                            <p:strVal val="#ppt_x"/>
                                          </p:val>
                                        </p:tav>
                                      </p:tavLst>
                                    </p:anim>
                                    <p:anim calcmode="lin" valueType="num">
                                      <p:cBhvr>
                                        <p:cTn id="150" dur="1000" fill="hold"/>
                                        <p:tgtEl>
                                          <p:spTgt spid="65"/>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0"/>
                                  </p:stCondLst>
                                  <p:childTnLst>
                                    <p:set>
                                      <p:cBhvr>
                                        <p:cTn id="152" dur="1" fill="hold">
                                          <p:stCondLst>
                                            <p:cond delay="0"/>
                                          </p:stCondLst>
                                        </p:cTn>
                                        <p:tgtEl>
                                          <p:spTgt spid="66"/>
                                        </p:tgtEl>
                                        <p:attrNameLst>
                                          <p:attrName>style.visibility</p:attrName>
                                        </p:attrNameLst>
                                      </p:cBhvr>
                                      <p:to>
                                        <p:strVal val="visible"/>
                                      </p:to>
                                    </p:set>
                                    <p:animEffect transition="in" filter="fade">
                                      <p:cBhvr>
                                        <p:cTn id="153" dur="1000"/>
                                        <p:tgtEl>
                                          <p:spTgt spid="66"/>
                                        </p:tgtEl>
                                      </p:cBhvr>
                                    </p:animEffect>
                                    <p:anim calcmode="lin" valueType="num">
                                      <p:cBhvr>
                                        <p:cTn id="154" dur="1000" fill="hold"/>
                                        <p:tgtEl>
                                          <p:spTgt spid="66"/>
                                        </p:tgtEl>
                                        <p:attrNameLst>
                                          <p:attrName>ppt_x</p:attrName>
                                        </p:attrNameLst>
                                      </p:cBhvr>
                                      <p:tavLst>
                                        <p:tav tm="0">
                                          <p:val>
                                            <p:strVal val="#ppt_x"/>
                                          </p:val>
                                        </p:tav>
                                        <p:tav tm="100000">
                                          <p:val>
                                            <p:strVal val="#ppt_x"/>
                                          </p:val>
                                        </p:tav>
                                      </p:tavLst>
                                    </p:anim>
                                    <p:anim calcmode="lin" valueType="num">
                                      <p:cBhvr>
                                        <p:cTn id="155" dur="1000" fill="hold"/>
                                        <p:tgtEl>
                                          <p:spTgt spid="66"/>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0"/>
                                  </p:stCondLst>
                                  <p:childTnLst>
                                    <p:set>
                                      <p:cBhvr>
                                        <p:cTn id="157" dur="1" fill="hold">
                                          <p:stCondLst>
                                            <p:cond delay="0"/>
                                          </p:stCondLst>
                                        </p:cTn>
                                        <p:tgtEl>
                                          <p:spTgt spid="67"/>
                                        </p:tgtEl>
                                        <p:attrNameLst>
                                          <p:attrName>style.visibility</p:attrName>
                                        </p:attrNameLst>
                                      </p:cBhvr>
                                      <p:to>
                                        <p:strVal val="visible"/>
                                      </p:to>
                                    </p:set>
                                    <p:animEffect transition="in" filter="fade">
                                      <p:cBhvr>
                                        <p:cTn id="158" dur="1000"/>
                                        <p:tgtEl>
                                          <p:spTgt spid="67"/>
                                        </p:tgtEl>
                                      </p:cBhvr>
                                    </p:animEffect>
                                    <p:anim calcmode="lin" valueType="num">
                                      <p:cBhvr>
                                        <p:cTn id="159" dur="1000" fill="hold"/>
                                        <p:tgtEl>
                                          <p:spTgt spid="67"/>
                                        </p:tgtEl>
                                        <p:attrNameLst>
                                          <p:attrName>ppt_x</p:attrName>
                                        </p:attrNameLst>
                                      </p:cBhvr>
                                      <p:tavLst>
                                        <p:tav tm="0">
                                          <p:val>
                                            <p:strVal val="#ppt_x"/>
                                          </p:val>
                                        </p:tav>
                                        <p:tav tm="100000">
                                          <p:val>
                                            <p:strVal val="#ppt_x"/>
                                          </p:val>
                                        </p:tav>
                                      </p:tavLst>
                                    </p:anim>
                                    <p:anim calcmode="lin" valueType="num">
                                      <p:cBhvr>
                                        <p:cTn id="160" dur="1000" fill="hold"/>
                                        <p:tgtEl>
                                          <p:spTgt spid="67"/>
                                        </p:tgtEl>
                                        <p:attrNameLst>
                                          <p:attrName>ppt_y</p:attrName>
                                        </p:attrNameLst>
                                      </p:cBhvr>
                                      <p:tavLst>
                                        <p:tav tm="0">
                                          <p:val>
                                            <p:strVal val="#ppt_y+.1"/>
                                          </p:val>
                                        </p:tav>
                                        <p:tav tm="100000">
                                          <p:val>
                                            <p:strVal val="#ppt_y"/>
                                          </p:val>
                                        </p:tav>
                                      </p:tavLst>
                                    </p:anim>
                                  </p:childTnLst>
                                </p:cTn>
                              </p:par>
                              <p:par>
                                <p:cTn id="161" presetID="42" presetClass="entr" presetSubtype="0" fill="hold" nodeType="with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fade">
                                      <p:cBhvr>
                                        <p:cTn id="163" dur="1000"/>
                                        <p:tgtEl>
                                          <p:spTgt spid="68"/>
                                        </p:tgtEl>
                                      </p:cBhvr>
                                    </p:animEffect>
                                    <p:anim calcmode="lin" valueType="num">
                                      <p:cBhvr>
                                        <p:cTn id="164" dur="1000" fill="hold"/>
                                        <p:tgtEl>
                                          <p:spTgt spid="68"/>
                                        </p:tgtEl>
                                        <p:attrNameLst>
                                          <p:attrName>ppt_x</p:attrName>
                                        </p:attrNameLst>
                                      </p:cBhvr>
                                      <p:tavLst>
                                        <p:tav tm="0">
                                          <p:val>
                                            <p:strVal val="#ppt_x"/>
                                          </p:val>
                                        </p:tav>
                                        <p:tav tm="100000">
                                          <p:val>
                                            <p:strVal val="#ppt_x"/>
                                          </p:val>
                                        </p:tav>
                                      </p:tavLst>
                                    </p:anim>
                                    <p:anim calcmode="lin" valueType="num">
                                      <p:cBhvr>
                                        <p:cTn id="165" dur="1000" fill="hold"/>
                                        <p:tgtEl>
                                          <p:spTgt spid="68"/>
                                        </p:tgtEl>
                                        <p:attrNameLst>
                                          <p:attrName>ppt_y</p:attrName>
                                        </p:attrNameLst>
                                      </p:cBhvr>
                                      <p:tavLst>
                                        <p:tav tm="0">
                                          <p:val>
                                            <p:strVal val="#ppt_y+.1"/>
                                          </p:val>
                                        </p:tav>
                                        <p:tav tm="100000">
                                          <p:val>
                                            <p:strVal val="#ppt_y"/>
                                          </p:val>
                                        </p:tav>
                                      </p:tavLst>
                                    </p:anim>
                                  </p:childTnLst>
                                </p:cTn>
                              </p:par>
                              <p:par>
                                <p:cTn id="166" presetID="42" presetClass="entr" presetSubtype="0" fill="hold" nodeType="withEffect">
                                  <p:stCondLst>
                                    <p:cond delay="0"/>
                                  </p:stCondLst>
                                  <p:childTnLst>
                                    <p:set>
                                      <p:cBhvr>
                                        <p:cTn id="167" dur="1" fill="hold">
                                          <p:stCondLst>
                                            <p:cond delay="0"/>
                                          </p:stCondLst>
                                        </p:cTn>
                                        <p:tgtEl>
                                          <p:spTgt spid="69"/>
                                        </p:tgtEl>
                                        <p:attrNameLst>
                                          <p:attrName>style.visibility</p:attrName>
                                        </p:attrNameLst>
                                      </p:cBhvr>
                                      <p:to>
                                        <p:strVal val="visible"/>
                                      </p:to>
                                    </p:set>
                                    <p:animEffect transition="in" filter="fade">
                                      <p:cBhvr>
                                        <p:cTn id="168" dur="1000"/>
                                        <p:tgtEl>
                                          <p:spTgt spid="69"/>
                                        </p:tgtEl>
                                      </p:cBhvr>
                                    </p:animEffect>
                                    <p:anim calcmode="lin" valueType="num">
                                      <p:cBhvr>
                                        <p:cTn id="169" dur="1000" fill="hold"/>
                                        <p:tgtEl>
                                          <p:spTgt spid="69"/>
                                        </p:tgtEl>
                                        <p:attrNameLst>
                                          <p:attrName>ppt_x</p:attrName>
                                        </p:attrNameLst>
                                      </p:cBhvr>
                                      <p:tavLst>
                                        <p:tav tm="0">
                                          <p:val>
                                            <p:strVal val="#ppt_x"/>
                                          </p:val>
                                        </p:tav>
                                        <p:tav tm="100000">
                                          <p:val>
                                            <p:strVal val="#ppt_x"/>
                                          </p:val>
                                        </p:tav>
                                      </p:tavLst>
                                    </p:anim>
                                    <p:anim calcmode="lin" valueType="num">
                                      <p:cBhvr>
                                        <p:cTn id="170" dur="1000" fill="hold"/>
                                        <p:tgtEl>
                                          <p:spTgt spid="69"/>
                                        </p:tgtEl>
                                        <p:attrNameLst>
                                          <p:attrName>ppt_y</p:attrName>
                                        </p:attrNameLst>
                                      </p:cBhvr>
                                      <p:tavLst>
                                        <p:tav tm="0">
                                          <p:val>
                                            <p:strVal val="#ppt_y+.1"/>
                                          </p:val>
                                        </p:tav>
                                        <p:tav tm="100000">
                                          <p:val>
                                            <p:strVal val="#ppt_y"/>
                                          </p:val>
                                        </p:tav>
                                      </p:tavLst>
                                    </p:anim>
                                  </p:childTnLst>
                                </p:cTn>
                              </p:par>
                              <p:par>
                                <p:cTn id="171" presetID="42" presetClass="entr" presetSubtype="0" fill="hold" nodeType="withEffect">
                                  <p:stCondLst>
                                    <p:cond delay="0"/>
                                  </p:stCondLst>
                                  <p:childTnLst>
                                    <p:set>
                                      <p:cBhvr>
                                        <p:cTn id="172" dur="1" fill="hold">
                                          <p:stCondLst>
                                            <p:cond delay="0"/>
                                          </p:stCondLst>
                                        </p:cTn>
                                        <p:tgtEl>
                                          <p:spTgt spid="72"/>
                                        </p:tgtEl>
                                        <p:attrNameLst>
                                          <p:attrName>style.visibility</p:attrName>
                                        </p:attrNameLst>
                                      </p:cBhvr>
                                      <p:to>
                                        <p:strVal val="visible"/>
                                      </p:to>
                                    </p:set>
                                    <p:animEffect transition="in" filter="fade">
                                      <p:cBhvr>
                                        <p:cTn id="173" dur="1000"/>
                                        <p:tgtEl>
                                          <p:spTgt spid="72"/>
                                        </p:tgtEl>
                                      </p:cBhvr>
                                    </p:animEffect>
                                    <p:anim calcmode="lin" valueType="num">
                                      <p:cBhvr>
                                        <p:cTn id="174" dur="1000" fill="hold"/>
                                        <p:tgtEl>
                                          <p:spTgt spid="72"/>
                                        </p:tgtEl>
                                        <p:attrNameLst>
                                          <p:attrName>ppt_x</p:attrName>
                                        </p:attrNameLst>
                                      </p:cBhvr>
                                      <p:tavLst>
                                        <p:tav tm="0">
                                          <p:val>
                                            <p:strVal val="#ppt_x"/>
                                          </p:val>
                                        </p:tav>
                                        <p:tav tm="100000">
                                          <p:val>
                                            <p:strVal val="#ppt_x"/>
                                          </p:val>
                                        </p:tav>
                                      </p:tavLst>
                                    </p:anim>
                                    <p:anim calcmode="lin" valueType="num">
                                      <p:cBhvr>
                                        <p:cTn id="175" dur="1000" fill="hold"/>
                                        <p:tgtEl>
                                          <p:spTgt spid="72"/>
                                        </p:tgtEl>
                                        <p:attrNameLst>
                                          <p:attrName>ppt_y</p:attrName>
                                        </p:attrNameLst>
                                      </p:cBhvr>
                                      <p:tavLst>
                                        <p:tav tm="0">
                                          <p:val>
                                            <p:strVal val="#ppt_y+.1"/>
                                          </p:val>
                                        </p:tav>
                                        <p:tav tm="100000">
                                          <p:val>
                                            <p:strVal val="#ppt_y"/>
                                          </p:val>
                                        </p:tav>
                                      </p:tavLst>
                                    </p:anim>
                                  </p:childTnLst>
                                </p:cTn>
                              </p:par>
                              <p:par>
                                <p:cTn id="176" presetID="42" presetClass="entr" presetSubtype="0" fill="hold" nodeType="withEffect">
                                  <p:stCondLst>
                                    <p:cond delay="0"/>
                                  </p:stCondLst>
                                  <p:childTnLst>
                                    <p:set>
                                      <p:cBhvr>
                                        <p:cTn id="177" dur="1" fill="hold">
                                          <p:stCondLst>
                                            <p:cond delay="0"/>
                                          </p:stCondLst>
                                        </p:cTn>
                                        <p:tgtEl>
                                          <p:spTgt spid="74"/>
                                        </p:tgtEl>
                                        <p:attrNameLst>
                                          <p:attrName>style.visibility</p:attrName>
                                        </p:attrNameLst>
                                      </p:cBhvr>
                                      <p:to>
                                        <p:strVal val="visible"/>
                                      </p:to>
                                    </p:set>
                                    <p:animEffect transition="in" filter="fade">
                                      <p:cBhvr>
                                        <p:cTn id="178" dur="1000"/>
                                        <p:tgtEl>
                                          <p:spTgt spid="74"/>
                                        </p:tgtEl>
                                      </p:cBhvr>
                                    </p:animEffect>
                                    <p:anim calcmode="lin" valueType="num">
                                      <p:cBhvr>
                                        <p:cTn id="179" dur="1000" fill="hold"/>
                                        <p:tgtEl>
                                          <p:spTgt spid="74"/>
                                        </p:tgtEl>
                                        <p:attrNameLst>
                                          <p:attrName>ppt_x</p:attrName>
                                        </p:attrNameLst>
                                      </p:cBhvr>
                                      <p:tavLst>
                                        <p:tav tm="0">
                                          <p:val>
                                            <p:strVal val="#ppt_x"/>
                                          </p:val>
                                        </p:tav>
                                        <p:tav tm="100000">
                                          <p:val>
                                            <p:strVal val="#ppt_x"/>
                                          </p:val>
                                        </p:tav>
                                      </p:tavLst>
                                    </p:anim>
                                    <p:anim calcmode="lin" valueType="num">
                                      <p:cBhvr>
                                        <p:cTn id="180" dur="1000" fill="hold"/>
                                        <p:tgtEl>
                                          <p:spTgt spid="74"/>
                                        </p:tgtEl>
                                        <p:attrNameLst>
                                          <p:attrName>ppt_y</p:attrName>
                                        </p:attrNameLst>
                                      </p:cBhvr>
                                      <p:tavLst>
                                        <p:tav tm="0">
                                          <p:val>
                                            <p:strVal val="#ppt_y+.1"/>
                                          </p:val>
                                        </p:tav>
                                        <p:tav tm="100000">
                                          <p:val>
                                            <p:strVal val="#ppt_y"/>
                                          </p:val>
                                        </p:tav>
                                      </p:tavLst>
                                    </p:anim>
                                  </p:childTnLst>
                                </p:cTn>
                              </p:par>
                              <p:par>
                                <p:cTn id="181" presetID="42" presetClass="entr" presetSubtype="0" fill="hold" nodeType="withEffect">
                                  <p:stCondLst>
                                    <p:cond delay="0"/>
                                  </p:stCondLst>
                                  <p:childTnLst>
                                    <p:set>
                                      <p:cBhvr>
                                        <p:cTn id="182" dur="1" fill="hold">
                                          <p:stCondLst>
                                            <p:cond delay="0"/>
                                          </p:stCondLst>
                                        </p:cTn>
                                        <p:tgtEl>
                                          <p:spTgt spid="75"/>
                                        </p:tgtEl>
                                        <p:attrNameLst>
                                          <p:attrName>style.visibility</p:attrName>
                                        </p:attrNameLst>
                                      </p:cBhvr>
                                      <p:to>
                                        <p:strVal val="visible"/>
                                      </p:to>
                                    </p:set>
                                    <p:animEffect transition="in" filter="fade">
                                      <p:cBhvr>
                                        <p:cTn id="183" dur="1000"/>
                                        <p:tgtEl>
                                          <p:spTgt spid="75"/>
                                        </p:tgtEl>
                                      </p:cBhvr>
                                    </p:animEffect>
                                    <p:anim calcmode="lin" valueType="num">
                                      <p:cBhvr>
                                        <p:cTn id="184" dur="1000" fill="hold"/>
                                        <p:tgtEl>
                                          <p:spTgt spid="75"/>
                                        </p:tgtEl>
                                        <p:attrNameLst>
                                          <p:attrName>ppt_x</p:attrName>
                                        </p:attrNameLst>
                                      </p:cBhvr>
                                      <p:tavLst>
                                        <p:tav tm="0">
                                          <p:val>
                                            <p:strVal val="#ppt_x"/>
                                          </p:val>
                                        </p:tav>
                                        <p:tav tm="100000">
                                          <p:val>
                                            <p:strVal val="#ppt_x"/>
                                          </p:val>
                                        </p:tav>
                                      </p:tavLst>
                                    </p:anim>
                                    <p:anim calcmode="lin" valueType="num">
                                      <p:cBhvr>
                                        <p:cTn id="185" dur="1000" fill="hold"/>
                                        <p:tgtEl>
                                          <p:spTgt spid="75"/>
                                        </p:tgtEl>
                                        <p:attrNameLst>
                                          <p:attrName>ppt_y</p:attrName>
                                        </p:attrNameLst>
                                      </p:cBhvr>
                                      <p:tavLst>
                                        <p:tav tm="0">
                                          <p:val>
                                            <p:strVal val="#ppt_y+.1"/>
                                          </p:val>
                                        </p:tav>
                                        <p:tav tm="100000">
                                          <p:val>
                                            <p:strVal val="#ppt_y"/>
                                          </p:val>
                                        </p:tav>
                                      </p:tavLst>
                                    </p:anim>
                                  </p:childTnLst>
                                </p:cTn>
                              </p:par>
                              <p:par>
                                <p:cTn id="186" presetID="42" presetClass="entr" presetSubtype="0" fill="hold" nodeType="withEffect">
                                  <p:stCondLst>
                                    <p:cond delay="0"/>
                                  </p:stCondLst>
                                  <p:childTnLst>
                                    <p:set>
                                      <p:cBhvr>
                                        <p:cTn id="187" dur="1" fill="hold">
                                          <p:stCondLst>
                                            <p:cond delay="0"/>
                                          </p:stCondLst>
                                        </p:cTn>
                                        <p:tgtEl>
                                          <p:spTgt spid="76"/>
                                        </p:tgtEl>
                                        <p:attrNameLst>
                                          <p:attrName>style.visibility</p:attrName>
                                        </p:attrNameLst>
                                      </p:cBhvr>
                                      <p:to>
                                        <p:strVal val="visible"/>
                                      </p:to>
                                    </p:set>
                                    <p:animEffect transition="in" filter="fade">
                                      <p:cBhvr>
                                        <p:cTn id="188" dur="1000"/>
                                        <p:tgtEl>
                                          <p:spTgt spid="76"/>
                                        </p:tgtEl>
                                      </p:cBhvr>
                                    </p:animEffect>
                                    <p:anim calcmode="lin" valueType="num">
                                      <p:cBhvr>
                                        <p:cTn id="189" dur="1000" fill="hold"/>
                                        <p:tgtEl>
                                          <p:spTgt spid="76"/>
                                        </p:tgtEl>
                                        <p:attrNameLst>
                                          <p:attrName>ppt_x</p:attrName>
                                        </p:attrNameLst>
                                      </p:cBhvr>
                                      <p:tavLst>
                                        <p:tav tm="0">
                                          <p:val>
                                            <p:strVal val="#ppt_x"/>
                                          </p:val>
                                        </p:tav>
                                        <p:tav tm="100000">
                                          <p:val>
                                            <p:strVal val="#ppt_x"/>
                                          </p:val>
                                        </p:tav>
                                      </p:tavLst>
                                    </p:anim>
                                    <p:anim calcmode="lin" valueType="num">
                                      <p:cBhvr>
                                        <p:cTn id="190" dur="1000" fill="hold"/>
                                        <p:tgtEl>
                                          <p:spTgt spid="76"/>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2048"/>
                                        </p:tgtEl>
                                        <p:attrNameLst>
                                          <p:attrName>style.visibility</p:attrName>
                                        </p:attrNameLst>
                                      </p:cBhvr>
                                      <p:to>
                                        <p:strVal val="visible"/>
                                      </p:to>
                                    </p:set>
                                    <p:animEffect transition="in" filter="fade">
                                      <p:cBhvr>
                                        <p:cTn id="193" dur="1000"/>
                                        <p:tgtEl>
                                          <p:spTgt spid="2048"/>
                                        </p:tgtEl>
                                      </p:cBhvr>
                                    </p:animEffect>
                                    <p:anim calcmode="lin" valueType="num">
                                      <p:cBhvr>
                                        <p:cTn id="194" dur="1000" fill="hold"/>
                                        <p:tgtEl>
                                          <p:spTgt spid="2048"/>
                                        </p:tgtEl>
                                        <p:attrNameLst>
                                          <p:attrName>ppt_x</p:attrName>
                                        </p:attrNameLst>
                                      </p:cBhvr>
                                      <p:tavLst>
                                        <p:tav tm="0">
                                          <p:val>
                                            <p:strVal val="#ppt_x"/>
                                          </p:val>
                                        </p:tav>
                                        <p:tav tm="100000">
                                          <p:val>
                                            <p:strVal val="#ppt_x"/>
                                          </p:val>
                                        </p:tav>
                                      </p:tavLst>
                                    </p:anim>
                                    <p:anim calcmode="lin" valueType="num">
                                      <p:cBhvr>
                                        <p:cTn id="195" dur="1000" fill="hold"/>
                                        <p:tgtEl>
                                          <p:spTgt spid="2048"/>
                                        </p:tgtEl>
                                        <p:attrNameLst>
                                          <p:attrName>ppt_y</p:attrName>
                                        </p:attrNameLst>
                                      </p:cBhvr>
                                      <p:tavLst>
                                        <p:tav tm="0">
                                          <p:val>
                                            <p:strVal val="#ppt_y+.1"/>
                                          </p:val>
                                        </p:tav>
                                        <p:tav tm="100000">
                                          <p:val>
                                            <p:strVal val="#ppt_y"/>
                                          </p:val>
                                        </p:tav>
                                      </p:tavLst>
                                    </p:anim>
                                  </p:childTnLst>
                                </p:cTn>
                              </p:par>
                              <p:par>
                                <p:cTn id="196" presetID="42" presetClass="entr" presetSubtype="0" fill="hold" grpId="0" nodeType="withEffect">
                                  <p:stCondLst>
                                    <p:cond delay="0"/>
                                  </p:stCondLst>
                                  <p:childTnLst>
                                    <p:set>
                                      <p:cBhvr>
                                        <p:cTn id="197" dur="1" fill="hold">
                                          <p:stCondLst>
                                            <p:cond delay="0"/>
                                          </p:stCondLst>
                                        </p:cTn>
                                        <p:tgtEl>
                                          <p:spTgt spid="78"/>
                                        </p:tgtEl>
                                        <p:attrNameLst>
                                          <p:attrName>style.visibility</p:attrName>
                                        </p:attrNameLst>
                                      </p:cBhvr>
                                      <p:to>
                                        <p:strVal val="visible"/>
                                      </p:to>
                                    </p:set>
                                    <p:animEffect transition="in" filter="fade">
                                      <p:cBhvr>
                                        <p:cTn id="198" dur="1000"/>
                                        <p:tgtEl>
                                          <p:spTgt spid="78"/>
                                        </p:tgtEl>
                                      </p:cBhvr>
                                    </p:animEffect>
                                    <p:anim calcmode="lin" valueType="num">
                                      <p:cBhvr>
                                        <p:cTn id="199" dur="1000" fill="hold"/>
                                        <p:tgtEl>
                                          <p:spTgt spid="78"/>
                                        </p:tgtEl>
                                        <p:attrNameLst>
                                          <p:attrName>ppt_x</p:attrName>
                                        </p:attrNameLst>
                                      </p:cBhvr>
                                      <p:tavLst>
                                        <p:tav tm="0">
                                          <p:val>
                                            <p:strVal val="#ppt_x"/>
                                          </p:val>
                                        </p:tav>
                                        <p:tav tm="100000">
                                          <p:val>
                                            <p:strVal val="#ppt_x"/>
                                          </p:val>
                                        </p:tav>
                                      </p:tavLst>
                                    </p:anim>
                                    <p:anim calcmode="lin" valueType="num">
                                      <p:cBhvr>
                                        <p:cTn id="200" dur="1000" fill="hold"/>
                                        <p:tgtEl>
                                          <p:spTgt spid="78"/>
                                        </p:tgtEl>
                                        <p:attrNameLst>
                                          <p:attrName>ppt_y</p:attrName>
                                        </p:attrNameLst>
                                      </p:cBhvr>
                                      <p:tavLst>
                                        <p:tav tm="0">
                                          <p:val>
                                            <p:strVal val="#ppt_y+.1"/>
                                          </p:val>
                                        </p:tav>
                                        <p:tav tm="100000">
                                          <p:val>
                                            <p:strVal val="#ppt_y"/>
                                          </p:val>
                                        </p:tav>
                                      </p:tavLst>
                                    </p:anim>
                                  </p:childTnLst>
                                </p:cTn>
                              </p:par>
                              <p:par>
                                <p:cTn id="201" presetID="42" presetClass="entr" presetSubtype="0" fill="hold" grpId="0" nodeType="withEffect">
                                  <p:stCondLst>
                                    <p:cond delay="0"/>
                                  </p:stCondLst>
                                  <p:childTnLst>
                                    <p:set>
                                      <p:cBhvr>
                                        <p:cTn id="202" dur="1" fill="hold">
                                          <p:stCondLst>
                                            <p:cond delay="0"/>
                                          </p:stCondLst>
                                        </p:cTn>
                                        <p:tgtEl>
                                          <p:spTgt spid="79"/>
                                        </p:tgtEl>
                                        <p:attrNameLst>
                                          <p:attrName>style.visibility</p:attrName>
                                        </p:attrNameLst>
                                      </p:cBhvr>
                                      <p:to>
                                        <p:strVal val="visible"/>
                                      </p:to>
                                    </p:set>
                                    <p:animEffect transition="in" filter="fade">
                                      <p:cBhvr>
                                        <p:cTn id="203" dur="1000"/>
                                        <p:tgtEl>
                                          <p:spTgt spid="79"/>
                                        </p:tgtEl>
                                      </p:cBhvr>
                                    </p:animEffect>
                                    <p:anim calcmode="lin" valueType="num">
                                      <p:cBhvr>
                                        <p:cTn id="204" dur="1000" fill="hold"/>
                                        <p:tgtEl>
                                          <p:spTgt spid="79"/>
                                        </p:tgtEl>
                                        <p:attrNameLst>
                                          <p:attrName>ppt_x</p:attrName>
                                        </p:attrNameLst>
                                      </p:cBhvr>
                                      <p:tavLst>
                                        <p:tav tm="0">
                                          <p:val>
                                            <p:strVal val="#ppt_x"/>
                                          </p:val>
                                        </p:tav>
                                        <p:tav tm="100000">
                                          <p:val>
                                            <p:strVal val="#ppt_x"/>
                                          </p:val>
                                        </p:tav>
                                      </p:tavLst>
                                    </p:anim>
                                    <p:anim calcmode="lin" valueType="num">
                                      <p:cBhvr>
                                        <p:cTn id="205" dur="1000" fill="hold"/>
                                        <p:tgtEl>
                                          <p:spTgt spid="79"/>
                                        </p:tgtEl>
                                        <p:attrNameLst>
                                          <p:attrName>ppt_y</p:attrName>
                                        </p:attrNameLst>
                                      </p:cBhvr>
                                      <p:tavLst>
                                        <p:tav tm="0">
                                          <p:val>
                                            <p:strVal val="#ppt_y+.1"/>
                                          </p:val>
                                        </p:tav>
                                        <p:tav tm="100000">
                                          <p:val>
                                            <p:strVal val="#ppt_y"/>
                                          </p:val>
                                        </p:tav>
                                      </p:tavLst>
                                    </p:anim>
                                  </p:childTnLst>
                                </p:cTn>
                              </p:par>
                              <p:par>
                                <p:cTn id="206" presetID="42" presetClass="entr" presetSubtype="0" fill="hold" grpId="0" nodeType="withEffect">
                                  <p:stCondLst>
                                    <p:cond delay="0"/>
                                  </p:stCondLst>
                                  <p:childTnLst>
                                    <p:set>
                                      <p:cBhvr>
                                        <p:cTn id="207" dur="1" fill="hold">
                                          <p:stCondLst>
                                            <p:cond delay="0"/>
                                          </p:stCondLst>
                                        </p:cTn>
                                        <p:tgtEl>
                                          <p:spTgt spid="80"/>
                                        </p:tgtEl>
                                        <p:attrNameLst>
                                          <p:attrName>style.visibility</p:attrName>
                                        </p:attrNameLst>
                                      </p:cBhvr>
                                      <p:to>
                                        <p:strVal val="visible"/>
                                      </p:to>
                                    </p:set>
                                    <p:animEffect transition="in" filter="fade">
                                      <p:cBhvr>
                                        <p:cTn id="208" dur="1000"/>
                                        <p:tgtEl>
                                          <p:spTgt spid="80"/>
                                        </p:tgtEl>
                                      </p:cBhvr>
                                    </p:animEffect>
                                    <p:anim calcmode="lin" valueType="num">
                                      <p:cBhvr>
                                        <p:cTn id="209" dur="1000" fill="hold"/>
                                        <p:tgtEl>
                                          <p:spTgt spid="80"/>
                                        </p:tgtEl>
                                        <p:attrNameLst>
                                          <p:attrName>ppt_x</p:attrName>
                                        </p:attrNameLst>
                                      </p:cBhvr>
                                      <p:tavLst>
                                        <p:tav tm="0">
                                          <p:val>
                                            <p:strVal val="#ppt_x"/>
                                          </p:val>
                                        </p:tav>
                                        <p:tav tm="100000">
                                          <p:val>
                                            <p:strVal val="#ppt_x"/>
                                          </p:val>
                                        </p:tav>
                                      </p:tavLst>
                                    </p:anim>
                                    <p:anim calcmode="lin" valueType="num">
                                      <p:cBhvr>
                                        <p:cTn id="210" dur="1000" fill="hold"/>
                                        <p:tgtEl>
                                          <p:spTgt spid="80"/>
                                        </p:tgtEl>
                                        <p:attrNameLst>
                                          <p:attrName>ppt_y</p:attrName>
                                        </p:attrNameLst>
                                      </p:cBhvr>
                                      <p:tavLst>
                                        <p:tav tm="0">
                                          <p:val>
                                            <p:strVal val="#ppt_y+.1"/>
                                          </p:val>
                                        </p:tav>
                                        <p:tav tm="100000">
                                          <p:val>
                                            <p:strVal val="#ppt_y"/>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81"/>
                                        </p:tgtEl>
                                        <p:attrNameLst>
                                          <p:attrName>style.visibility</p:attrName>
                                        </p:attrNameLst>
                                      </p:cBhvr>
                                      <p:to>
                                        <p:strVal val="visible"/>
                                      </p:to>
                                    </p:set>
                                    <p:animEffect transition="in" filter="fade">
                                      <p:cBhvr>
                                        <p:cTn id="213" dur="1000"/>
                                        <p:tgtEl>
                                          <p:spTgt spid="81"/>
                                        </p:tgtEl>
                                      </p:cBhvr>
                                    </p:animEffect>
                                    <p:anim calcmode="lin" valueType="num">
                                      <p:cBhvr>
                                        <p:cTn id="214" dur="1000" fill="hold"/>
                                        <p:tgtEl>
                                          <p:spTgt spid="81"/>
                                        </p:tgtEl>
                                        <p:attrNameLst>
                                          <p:attrName>ppt_x</p:attrName>
                                        </p:attrNameLst>
                                      </p:cBhvr>
                                      <p:tavLst>
                                        <p:tav tm="0">
                                          <p:val>
                                            <p:strVal val="#ppt_x"/>
                                          </p:val>
                                        </p:tav>
                                        <p:tav tm="100000">
                                          <p:val>
                                            <p:strVal val="#ppt_x"/>
                                          </p:val>
                                        </p:tav>
                                      </p:tavLst>
                                    </p:anim>
                                    <p:anim calcmode="lin" valueType="num">
                                      <p:cBhvr>
                                        <p:cTn id="215" dur="1000" fill="hold"/>
                                        <p:tgtEl>
                                          <p:spTgt spid="81"/>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2049"/>
                                        </p:tgtEl>
                                        <p:attrNameLst>
                                          <p:attrName>style.visibility</p:attrName>
                                        </p:attrNameLst>
                                      </p:cBhvr>
                                      <p:to>
                                        <p:strVal val="visible"/>
                                      </p:to>
                                    </p:set>
                                    <p:animEffect transition="in" filter="fade">
                                      <p:cBhvr>
                                        <p:cTn id="218" dur="1000"/>
                                        <p:tgtEl>
                                          <p:spTgt spid="2049"/>
                                        </p:tgtEl>
                                      </p:cBhvr>
                                    </p:animEffect>
                                    <p:anim calcmode="lin" valueType="num">
                                      <p:cBhvr>
                                        <p:cTn id="219" dur="1000" fill="hold"/>
                                        <p:tgtEl>
                                          <p:spTgt spid="2049"/>
                                        </p:tgtEl>
                                        <p:attrNameLst>
                                          <p:attrName>ppt_x</p:attrName>
                                        </p:attrNameLst>
                                      </p:cBhvr>
                                      <p:tavLst>
                                        <p:tav tm="0">
                                          <p:val>
                                            <p:strVal val="#ppt_x"/>
                                          </p:val>
                                        </p:tav>
                                        <p:tav tm="100000">
                                          <p:val>
                                            <p:strVal val="#ppt_x"/>
                                          </p:val>
                                        </p:tav>
                                      </p:tavLst>
                                    </p:anim>
                                    <p:anim calcmode="lin" valueType="num">
                                      <p:cBhvr>
                                        <p:cTn id="220" dur="1000" fill="hold"/>
                                        <p:tgtEl>
                                          <p:spTgt spid="2049"/>
                                        </p:tgtEl>
                                        <p:attrNameLst>
                                          <p:attrName>ppt_y</p:attrName>
                                        </p:attrNameLst>
                                      </p:cBhvr>
                                      <p:tavLst>
                                        <p:tav tm="0">
                                          <p:val>
                                            <p:strVal val="#ppt_y+.1"/>
                                          </p:val>
                                        </p:tav>
                                        <p:tav tm="100000">
                                          <p:val>
                                            <p:strVal val="#ppt_y"/>
                                          </p:val>
                                        </p:tav>
                                      </p:tavLst>
                                    </p:anim>
                                  </p:childTnLst>
                                </p:cTn>
                              </p:par>
                              <p:par>
                                <p:cTn id="221" presetID="42" presetClass="entr" presetSubtype="0" fill="hold" grpId="0" nodeType="withEffect">
                                  <p:stCondLst>
                                    <p:cond delay="0"/>
                                  </p:stCondLst>
                                  <p:childTnLst>
                                    <p:set>
                                      <p:cBhvr>
                                        <p:cTn id="222" dur="1" fill="hold">
                                          <p:stCondLst>
                                            <p:cond delay="0"/>
                                          </p:stCondLst>
                                        </p:cTn>
                                        <p:tgtEl>
                                          <p:spTgt spid="83"/>
                                        </p:tgtEl>
                                        <p:attrNameLst>
                                          <p:attrName>style.visibility</p:attrName>
                                        </p:attrNameLst>
                                      </p:cBhvr>
                                      <p:to>
                                        <p:strVal val="visible"/>
                                      </p:to>
                                    </p:set>
                                    <p:animEffect transition="in" filter="fade">
                                      <p:cBhvr>
                                        <p:cTn id="223" dur="1000"/>
                                        <p:tgtEl>
                                          <p:spTgt spid="83"/>
                                        </p:tgtEl>
                                      </p:cBhvr>
                                    </p:animEffect>
                                    <p:anim calcmode="lin" valueType="num">
                                      <p:cBhvr>
                                        <p:cTn id="224" dur="1000" fill="hold"/>
                                        <p:tgtEl>
                                          <p:spTgt spid="83"/>
                                        </p:tgtEl>
                                        <p:attrNameLst>
                                          <p:attrName>ppt_x</p:attrName>
                                        </p:attrNameLst>
                                      </p:cBhvr>
                                      <p:tavLst>
                                        <p:tav tm="0">
                                          <p:val>
                                            <p:strVal val="#ppt_x"/>
                                          </p:val>
                                        </p:tav>
                                        <p:tav tm="100000">
                                          <p:val>
                                            <p:strVal val="#ppt_x"/>
                                          </p:val>
                                        </p:tav>
                                      </p:tavLst>
                                    </p:anim>
                                    <p:anim calcmode="lin" valueType="num">
                                      <p:cBhvr>
                                        <p:cTn id="225" dur="1000" fill="hold"/>
                                        <p:tgtEl>
                                          <p:spTgt spid="83"/>
                                        </p:tgtEl>
                                        <p:attrNameLst>
                                          <p:attrName>ppt_y</p:attrName>
                                        </p:attrNameLst>
                                      </p:cBhvr>
                                      <p:tavLst>
                                        <p:tav tm="0">
                                          <p:val>
                                            <p:strVal val="#ppt_y+.1"/>
                                          </p:val>
                                        </p:tav>
                                        <p:tav tm="100000">
                                          <p:val>
                                            <p:strVal val="#ppt_y"/>
                                          </p:val>
                                        </p:tav>
                                      </p:tavLst>
                                    </p:anim>
                                  </p:childTnLst>
                                </p:cTn>
                              </p:par>
                              <p:par>
                                <p:cTn id="226" presetID="42" presetClass="entr" presetSubtype="0" fill="hold" grpId="0" nodeType="withEffect">
                                  <p:stCondLst>
                                    <p:cond delay="0"/>
                                  </p:stCondLst>
                                  <p:childTnLst>
                                    <p:set>
                                      <p:cBhvr>
                                        <p:cTn id="227" dur="1" fill="hold">
                                          <p:stCondLst>
                                            <p:cond delay="0"/>
                                          </p:stCondLst>
                                        </p:cTn>
                                        <p:tgtEl>
                                          <p:spTgt spid="84"/>
                                        </p:tgtEl>
                                        <p:attrNameLst>
                                          <p:attrName>style.visibility</p:attrName>
                                        </p:attrNameLst>
                                      </p:cBhvr>
                                      <p:to>
                                        <p:strVal val="visible"/>
                                      </p:to>
                                    </p:set>
                                    <p:animEffect transition="in" filter="fade">
                                      <p:cBhvr>
                                        <p:cTn id="228" dur="1000"/>
                                        <p:tgtEl>
                                          <p:spTgt spid="84"/>
                                        </p:tgtEl>
                                      </p:cBhvr>
                                    </p:animEffect>
                                    <p:anim calcmode="lin" valueType="num">
                                      <p:cBhvr>
                                        <p:cTn id="229" dur="1000" fill="hold"/>
                                        <p:tgtEl>
                                          <p:spTgt spid="84"/>
                                        </p:tgtEl>
                                        <p:attrNameLst>
                                          <p:attrName>ppt_x</p:attrName>
                                        </p:attrNameLst>
                                      </p:cBhvr>
                                      <p:tavLst>
                                        <p:tav tm="0">
                                          <p:val>
                                            <p:strVal val="#ppt_x"/>
                                          </p:val>
                                        </p:tav>
                                        <p:tav tm="100000">
                                          <p:val>
                                            <p:strVal val="#ppt_x"/>
                                          </p:val>
                                        </p:tav>
                                      </p:tavLst>
                                    </p:anim>
                                    <p:anim calcmode="lin" valueType="num">
                                      <p:cBhvr>
                                        <p:cTn id="230" dur="1000" fill="hold"/>
                                        <p:tgtEl>
                                          <p:spTgt spid="84"/>
                                        </p:tgtEl>
                                        <p:attrNameLst>
                                          <p:attrName>ppt_y</p:attrName>
                                        </p:attrNameLst>
                                      </p:cBhvr>
                                      <p:tavLst>
                                        <p:tav tm="0">
                                          <p:val>
                                            <p:strVal val="#ppt_y+.1"/>
                                          </p:val>
                                        </p:tav>
                                        <p:tav tm="100000">
                                          <p:val>
                                            <p:strVal val="#ppt_y"/>
                                          </p:val>
                                        </p:tav>
                                      </p:tavLst>
                                    </p:anim>
                                  </p:childTnLst>
                                </p:cTn>
                              </p:par>
                              <p:par>
                                <p:cTn id="231" presetID="42" presetClass="entr" presetSubtype="0" fill="hold" grpId="0" nodeType="withEffect">
                                  <p:stCondLst>
                                    <p:cond delay="0"/>
                                  </p:stCondLst>
                                  <p:childTnLst>
                                    <p:set>
                                      <p:cBhvr>
                                        <p:cTn id="232" dur="1" fill="hold">
                                          <p:stCondLst>
                                            <p:cond delay="0"/>
                                          </p:stCondLst>
                                        </p:cTn>
                                        <p:tgtEl>
                                          <p:spTgt spid="85"/>
                                        </p:tgtEl>
                                        <p:attrNameLst>
                                          <p:attrName>style.visibility</p:attrName>
                                        </p:attrNameLst>
                                      </p:cBhvr>
                                      <p:to>
                                        <p:strVal val="visible"/>
                                      </p:to>
                                    </p:set>
                                    <p:animEffect transition="in" filter="fade">
                                      <p:cBhvr>
                                        <p:cTn id="233" dur="1000"/>
                                        <p:tgtEl>
                                          <p:spTgt spid="85"/>
                                        </p:tgtEl>
                                      </p:cBhvr>
                                    </p:animEffect>
                                    <p:anim calcmode="lin" valueType="num">
                                      <p:cBhvr>
                                        <p:cTn id="234" dur="1000" fill="hold"/>
                                        <p:tgtEl>
                                          <p:spTgt spid="85"/>
                                        </p:tgtEl>
                                        <p:attrNameLst>
                                          <p:attrName>ppt_x</p:attrName>
                                        </p:attrNameLst>
                                      </p:cBhvr>
                                      <p:tavLst>
                                        <p:tav tm="0">
                                          <p:val>
                                            <p:strVal val="#ppt_x"/>
                                          </p:val>
                                        </p:tav>
                                        <p:tav tm="100000">
                                          <p:val>
                                            <p:strVal val="#ppt_x"/>
                                          </p:val>
                                        </p:tav>
                                      </p:tavLst>
                                    </p:anim>
                                    <p:anim calcmode="lin" valueType="num">
                                      <p:cBhvr>
                                        <p:cTn id="235" dur="1000" fill="hold"/>
                                        <p:tgtEl>
                                          <p:spTgt spid="85"/>
                                        </p:tgtEl>
                                        <p:attrNameLst>
                                          <p:attrName>ppt_y</p:attrName>
                                        </p:attrNameLst>
                                      </p:cBhvr>
                                      <p:tavLst>
                                        <p:tav tm="0">
                                          <p:val>
                                            <p:strVal val="#ppt_y+.1"/>
                                          </p:val>
                                        </p:tav>
                                        <p:tav tm="100000">
                                          <p:val>
                                            <p:strVal val="#ppt_y"/>
                                          </p:val>
                                        </p:tav>
                                      </p:tavLst>
                                    </p:anim>
                                  </p:childTnLst>
                                </p:cTn>
                              </p:par>
                              <p:par>
                                <p:cTn id="236" presetID="42" presetClass="entr" presetSubtype="0" fill="hold" grpId="0" nodeType="withEffect">
                                  <p:stCondLst>
                                    <p:cond delay="0"/>
                                  </p:stCondLst>
                                  <p:childTnLst>
                                    <p:set>
                                      <p:cBhvr>
                                        <p:cTn id="237" dur="1" fill="hold">
                                          <p:stCondLst>
                                            <p:cond delay="0"/>
                                          </p:stCondLst>
                                        </p:cTn>
                                        <p:tgtEl>
                                          <p:spTgt spid="86"/>
                                        </p:tgtEl>
                                        <p:attrNameLst>
                                          <p:attrName>style.visibility</p:attrName>
                                        </p:attrNameLst>
                                      </p:cBhvr>
                                      <p:to>
                                        <p:strVal val="visible"/>
                                      </p:to>
                                    </p:set>
                                    <p:animEffect transition="in" filter="fade">
                                      <p:cBhvr>
                                        <p:cTn id="238" dur="1000"/>
                                        <p:tgtEl>
                                          <p:spTgt spid="86"/>
                                        </p:tgtEl>
                                      </p:cBhvr>
                                    </p:animEffect>
                                    <p:anim calcmode="lin" valueType="num">
                                      <p:cBhvr>
                                        <p:cTn id="239" dur="1000" fill="hold"/>
                                        <p:tgtEl>
                                          <p:spTgt spid="86"/>
                                        </p:tgtEl>
                                        <p:attrNameLst>
                                          <p:attrName>ppt_x</p:attrName>
                                        </p:attrNameLst>
                                      </p:cBhvr>
                                      <p:tavLst>
                                        <p:tav tm="0">
                                          <p:val>
                                            <p:strVal val="#ppt_x"/>
                                          </p:val>
                                        </p:tav>
                                        <p:tav tm="100000">
                                          <p:val>
                                            <p:strVal val="#ppt_x"/>
                                          </p:val>
                                        </p:tav>
                                      </p:tavLst>
                                    </p:anim>
                                    <p:anim calcmode="lin" valueType="num">
                                      <p:cBhvr>
                                        <p:cTn id="240" dur="1000" fill="hold"/>
                                        <p:tgtEl>
                                          <p:spTgt spid="86"/>
                                        </p:tgtEl>
                                        <p:attrNameLst>
                                          <p:attrName>ppt_y</p:attrName>
                                        </p:attrNameLst>
                                      </p:cBhvr>
                                      <p:tavLst>
                                        <p:tav tm="0">
                                          <p:val>
                                            <p:strVal val="#ppt_y+.1"/>
                                          </p:val>
                                        </p:tav>
                                        <p:tav tm="100000">
                                          <p:val>
                                            <p:strVal val="#ppt_y"/>
                                          </p:val>
                                        </p:tav>
                                      </p:tavLst>
                                    </p:anim>
                                  </p:childTnLst>
                                </p:cTn>
                              </p:par>
                              <p:par>
                                <p:cTn id="241" presetID="42" presetClass="entr" presetSubtype="0" fill="hold" grpId="0" nodeType="withEffect">
                                  <p:stCondLst>
                                    <p:cond delay="0"/>
                                  </p:stCondLst>
                                  <p:childTnLst>
                                    <p:set>
                                      <p:cBhvr>
                                        <p:cTn id="242" dur="1" fill="hold">
                                          <p:stCondLst>
                                            <p:cond delay="0"/>
                                          </p:stCondLst>
                                        </p:cTn>
                                        <p:tgtEl>
                                          <p:spTgt spid="2070"/>
                                        </p:tgtEl>
                                        <p:attrNameLst>
                                          <p:attrName>style.visibility</p:attrName>
                                        </p:attrNameLst>
                                      </p:cBhvr>
                                      <p:to>
                                        <p:strVal val="visible"/>
                                      </p:to>
                                    </p:set>
                                    <p:animEffect transition="in" filter="fade">
                                      <p:cBhvr>
                                        <p:cTn id="243" dur="1000"/>
                                        <p:tgtEl>
                                          <p:spTgt spid="2070"/>
                                        </p:tgtEl>
                                      </p:cBhvr>
                                    </p:animEffect>
                                    <p:anim calcmode="lin" valueType="num">
                                      <p:cBhvr>
                                        <p:cTn id="244" dur="1000" fill="hold"/>
                                        <p:tgtEl>
                                          <p:spTgt spid="2070"/>
                                        </p:tgtEl>
                                        <p:attrNameLst>
                                          <p:attrName>ppt_x</p:attrName>
                                        </p:attrNameLst>
                                      </p:cBhvr>
                                      <p:tavLst>
                                        <p:tav tm="0">
                                          <p:val>
                                            <p:strVal val="#ppt_x"/>
                                          </p:val>
                                        </p:tav>
                                        <p:tav tm="100000">
                                          <p:val>
                                            <p:strVal val="#ppt_x"/>
                                          </p:val>
                                        </p:tav>
                                      </p:tavLst>
                                    </p:anim>
                                    <p:anim calcmode="lin" valueType="num">
                                      <p:cBhvr>
                                        <p:cTn id="245" dur="1000" fill="hold"/>
                                        <p:tgtEl>
                                          <p:spTgt spid="2070"/>
                                        </p:tgtEl>
                                        <p:attrNameLst>
                                          <p:attrName>ppt_y</p:attrName>
                                        </p:attrNameLst>
                                      </p:cBhvr>
                                      <p:tavLst>
                                        <p:tav tm="0">
                                          <p:val>
                                            <p:strVal val="#ppt_y+.1"/>
                                          </p:val>
                                        </p:tav>
                                        <p:tav tm="100000">
                                          <p:val>
                                            <p:strVal val="#ppt_y"/>
                                          </p:val>
                                        </p:tav>
                                      </p:tavLst>
                                    </p:anim>
                                  </p:childTnLst>
                                </p:cTn>
                              </p:par>
                              <p:par>
                                <p:cTn id="246" presetID="42" presetClass="entr" presetSubtype="0" fill="hold" grpId="0" nodeType="withEffect">
                                  <p:stCondLst>
                                    <p:cond delay="0"/>
                                  </p:stCondLst>
                                  <p:childTnLst>
                                    <p:set>
                                      <p:cBhvr>
                                        <p:cTn id="247" dur="1" fill="hold">
                                          <p:stCondLst>
                                            <p:cond delay="0"/>
                                          </p:stCondLst>
                                        </p:cTn>
                                        <p:tgtEl>
                                          <p:spTgt spid="2071"/>
                                        </p:tgtEl>
                                        <p:attrNameLst>
                                          <p:attrName>style.visibility</p:attrName>
                                        </p:attrNameLst>
                                      </p:cBhvr>
                                      <p:to>
                                        <p:strVal val="visible"/>
                                      </p:to>
                                    </p:set>
                                    <p:animEffect transition="in" filter="fade">
                                      <p:cBhvr>
                                        <p:cTn id="248" dur="1000"/>
                                        <p:tgtEl>
                                          <p:spTgt spid="2071"/>
                                        </p:tgtEl>
                                      </p:cBhvr>
                                    </p:animEffect>
                                    <p:anim calcmode="lin" valueType="num">
                                      <p:cBhvr>
                                        <p:cTn id="249" dur="1000" fill="hold"/>
                                        <p:tgtEl>
                                          <p:spTgt spid="2071"/>
                                        </p:tgtEl>
                                        <p:attrNameLst>
                                          <p:attrName>ppt_x</p:attrName>
                                        </p:attrNameLst>
                                      </p:cBhvr>
                                      <p:tavLst>
                                        <p:tav tm="0">
                                          <p:val>
                                            <p:strVal val="#ppt_x"/>
                                          </p:val>
                                        </p:tav>
                                        <p:tav tm="100000">
                                          <p:val>
                                            <p:strVal val="#ppt_x"/>
                                          </p:val>
                                        </p:tav>
                                      </p:tavLst>
                                    </p:anim>
                                    <p:anim calcmode="lin" valueType="num">
                                      <p:cBhvr>
                                        <p:cTn id="250" dur="1000" fill="hold"/>
                                        <p:tgtEl>
                                          <p:spTgt spid="2071"/>
                                        </p:tgtEl>
                                        <p:attrNameLst>
                                          <p:attrName>ppt_y</p:attrName>
                                        </p:attrNameLst>
                                      </p:cBhvr>
                                      <p:tavLst>
                                        <p:tav tm="0">
                                          <p:val>
                                            <p:strVal val="#ppt_y+.1"/>
                                          </p:val>
                                        </p:tav>
                                        <p:tav tm="100000">
                                          <p:val>
                                            <p:strVal val="#ppt_y"/>
                                          </p:val>
                                        </p:tav>
                                      </p:tavLst>
                                    </p:anim>
                                  </p:childTnLst>
                                </p:cTn>
                              </p:par>
                            </p:childTnLst>
                          </p:cTn>
                        </p:par>
                      </p:childTnLst>
                    </p:cTn>
                  </p:par>
                  <p:par>
                    <p:cTn id="251" fill="hold">
                      <p:stCondLst>
                        <p:cond delay="indefinite"/>
                      </p:stCondLst>
                      <p:childTnLst>
                        <p:par>
                          <p:cTn id="252" fill="hold">
                            <p:stCondLst>
                              <p:cond delay="0"/>
                            </p:stCondLst>
                            <p:childTnLst>
                              <p:par>
                                <p:cTn id="253" presetID="42" presetClass="entr" presetSubtype="0" fill="hold" grpId="0" nodeType="clickEffect">
                                  <p:stCondLst>
                                    <p:cond delay="0"/>
                                  </p:stCondLst>
                                  <p:childTnLst>
                                    <p:set>
                                      <p:cBhvr>
                                        <p:cTn id="254" dur="1" fill="hold">
                                          <p:stCondLst>
                                            <p:cond delay="0"/>
                                          </p:stCondLst>
                                        </p:cTn>
                                        <p:tgtEl>
                                          <p:spTgt spid="93"/>
                                        </p:tgtEl>
                                        <p:attrNameLst>
                                          <p:attrName>style.visibility</p:attrName>
                                        </p:attrNameLst>
                                      </p:cBhvr>
                                      <p:to>
                                        <p:strVal val="visible"/>
                                      </p:to>
                                    </p:set>
                                    <p:animEffect transition="in" filter="fade">
                                      <p:cBhvr>
                                        <p:cTn id="255" dur="1000"/>
                                        <p:tgtEl>
                                          <p:spTgt spid="93"/>
                                        </p:tgtEl>
                                      </p:cBhvr>
                                    </p:animEffect>
                                    <p:anim calcmode="lin" valueType="num">
                                      <p:cBhvr>
                                        <p:cTn id="256" dur="1000" fill="hold"/>
                                        <p:tgtEl>
                                          <p:spTgt spid="93"/>
                                        </p:tgtEl>
                                        <p:attrNameLst>
                                          <p:attrName>ppt_x</p:attrName>
                                        </p:attrNameLst>
                                      </p:cBhvr>
                                      <p:tavLst>
                                        <p:tav tm="0">
                                          <p:val>
                                            <p:strVal val="#ppt_x"/>
                                          </p:val>
                                        </p:tav>
                                        <p:tav tm="100000">
                                          <p:val>
                                            <p:strVal val="#ppt_x"/>
                                          </p:val>
                                        </p:tav>
                                      </p:tavLst>
                                    </p:anim>
                                    <p:anim calcmode="lin" valueType="num">
                                      <p:cBhvr>
                                        <p:cTn id="257" dur="1000" fill="hold"/>
                                        <p:tgtEl>
                                          <p:spTgt spid="93"/>
                                        </p:tgtEl>
                                        <p:attrNameLst>
                                          <p:attrName>ppt_y</p:attrName>
                                        </p:attrNameLst>
                                      </p:cBhvr>
                                      <p:tavLst>
                                        <p:tav tm="0">
                                          <p:val>
                                            <p:strVal val="#ppt_y+.1"/>
                                          </p:val>
                                        </p:tav>
                                        <p:tav tm="100000">
                                          <p:val>
                                            <p:strVal val="#ppt_y"/>
                                          </p:val>
                                        </p:tav>
                                      </p:tavLst>
                                    </p:anim>
                                  </p:childTnLst>
                                </p:cTn>
                              </p:par>
                              <p:par>
                                <p:cTn id="258" presetID="42" presetClass="entr" presetSubtype="0" fill="hold" grpId="0" nodeType="withEffect">
                                  <p:stCondLst>
                                    <p:cond delay="0"/>
                                  </p:stCondLst>
                                  <p:childTnLst>
                                    <p:set>
                                      <p:cBhvr>
                                        <p:cTn id="259" dur="1" fill="hold">
                                          <p:stCondLst>
                                            <p:cond delay="0"/>
                                          </p:stCondLst>
                                        </p:cTn>
                                        <p:tgtEl>
                                          <p:spTgt spid="94"/>
                                        </p:tgtEl>
                                        <p:attrNameLst>
                                          <p:attrName>style.visibility</p:attrName>
                                        </p:attrNameLst>
                                      </p:cBhvr>
                                      <p:to>
                                        <p:strVal val="visible"/>
                                      </p:to>
                                    </p:set>
                                    <p:animEffect transition="in" filter="fade">
                                      <p:cBhvr>
                                        <p:cTn id="260" dur="1000"/>
                                        <p:tgtEl>
                                          <p:spTgt spid="94"/>
                                        </p:tgtEl>
                                      </p:cBhvr>
                                    </p:animEffect>
                                    <p:anim calcmode="lin" valueType="num">
                                      <p:cBhvr>
                                        <p:cTn id="261" dur="1000" fill="hold"/>
                                        <p:tgtEl>
                                          <p:spTgt spid="94"/>
                                        </p:tgtEl>
                                        <p:attrNameLst>
                                          <p:attrName>ppt_x</p:attrName>
                                        </p:attrNameLst>
                                      </p:cBhvr>
                                      <p:tavLst>
                                        <p:tav tm="0">
                                          <p:val>
                                            <p:strVal val="#ppt_x"/>
                                          </p:val>
                                        </p:tav>
                                        <p:tav tm="100000">
                                          <p:val>
                                            <p:strVal val="#ppt_x"/>
                                          </p:val>
                                        </p:tav>
                                      </p:tavLst>
                                    </p:anim>
                                    <p:anim calcmode="lin" valueType="num">
                                      <p:cBhvr>
                                        <p:cTn id="262" dur="1000" fill="hold"/>
                                        <p:tgtEl>
                                          <p:spTgt spid="94"/>
                                        </p:tgtEl>
                                        <p:attrNameLst>
                                          <p:attrName>ppt_y</p:attrName>
                                        </p:attrNameLst>
                                      </p:cBhvr>
                                      <p:tavLst>
                                        <p:tav tm="0">
                                          <p:val>
                                            <p:strVal val="#ppt_y+.1"/>
                                          </p:val>
                                        </p:tav>
                                        <p:tav tm="100000">
                                          <p:val>
                                            <p:strVal val="#ppt_y"/>
                                          </p:val>
                                        </p:tav>
                                      </p:tavLst>
                                    </p:anim>
                                  </p:childTnLst>
                                </p:cTn>
                              </p:par>
                              <p:par>
                                <p:cTn id="263" presetID="42" presetClass="entr" presetSubtype="0" fill="hold" nodeType="withEffect">
                                  <p:stCondLst>
                                    <p:cond delay="0"/>
                                  </p:stCondLst>
                                  <p:childTnLst>
                                    <p:set>
                                      <p:cBhvr>
                                        <p:cTn id="264" dur="1" fill="hold">
                                          <p:stCondLst>
                                            <p:cond delay="0"/>
                                          </p:stCondLst>
                                        </p:cTn>
                                        <p:tgtEl>
                                          <p:spTgt spid="95"/>
                                        </p:tgtEl>
                                        <p:attrNameLst>
                                          <p:attrName>style.visibility</p:attrName>
                                        </p:attrNameLst>
                                      </p:cBhvr>
                                      <p:to>
                                        <p:strVal val="visible"/>
                                      </p:to>
                                    </p:set>
                                    <p:animEffect transition="in" filter="fade">
                                      <p:cBhvr>
                                        <p:cTn id="265" dur="1000"/>
                                        <p:tgtEl>
                                          <p:spTgt spid="95"/>
                                        </p:tgtEl>
                                      </p:cBhvr>
                                    </p:animEffect>
                                    <p:anim calcmode="lin" valueType="num">
                                      <p:cBhvr>
                                        <p:cTn id="266" dur="1000" fill="hold"/>
                                        <p:tgtEl>
                                          <p:spTgt spid="95"/>
                                        </p:tgtEl>
                                        <p:attrNameLst>
                                          <p:attrName>ppt_x</p:attrName>
                                        </p:attrNameLst>
                                      </p:cBhvr>
                                      <p:tavLst>
                                        <p:tav tm="0">
                                          <p:val>
                                            <p:strVal val="#ppt_x"/>
                                          </p:val>
                                        </p:tav>
                                        <p:tav tm="100000">
                                          <p:val>
                                            <p:strVal val="#ppt_x"/>
                                          </p:val>
                                        </p:tav>
                                      </p:tavLst>
                                    </p:anim>
                                    <p:anim calcmode="lin" valueType="num">
                                      <p:cBhvr>
                                        <p:cTn id="267" dur="1000" fill="hold"/>
                                        <p:tgtEl>
                                          <p:spTgt spid="95"/>
                                        </p:tgtEl>
                                        <p:attrNameLst>
                                          <p:attrName>ppt_y</p:attrName>
                                        </p:attrNameLst>
                                      </p:cBhvr>
                                      <p:tavLst>
                                        <p:tav tm="0">
                                          <p:val>
                                            <p:strVal val="#ppt_y+.1"/>
                                          </p:val>
                                        </p:tav>
                                        <p:tav tm="100000">
                                          <p:val>
                                            <p:strVal val="#ppt_y"/>
                                          </p:val>
                                        </p:tav>
                                      </p:tavLst>
                                    </p:anim>
                                  </p:childTnLst>
                                </p:cTn>
                              </p:par>
                              <p:par>
                                <p:cTn id="268" presetID="42" presetClass="entr" presetSubtype="0" fill="hold" grpId="0" nodeType="withEffect">
                                  <p:stCondLst>
                                    <p:cond delay="0"/>
                                  </p:stCondLst>
                                  <p:childTnLst>
                                    <p:set>
                                      <p:cBhvr>
                                        <p:cTn id="269" dur="1" fill="hold">
                                          <p:stCondLst>
                                            <p:cond delay="0"/>
                                          </p:stCondLst>
                                        </p:cTn>
                                        <p:tgtEl>
                                          <p:spTgt spid="97"/>
                                        </p:tgtEl>
                                        <p:attrNameLst>
                                          <p:attrName>style.visibility</p:attrName>
                                        </p:attrNameLst>
                                      </p:cBhvr>
                                      <p:to>
                                        <p:strVal val="visible"/>
                                      </p:to>
                                    </p:set>
                                    <p:animEffect transition="in" filter="fade">
                                      <p:cBhvr>
                                        <p:cTn id="270" dur="1000"/>
                                        <p:tgtEl>
                                          <p:spTgt spid="97"/>
                                        </p:tgtEl>
                                      </p:cBhvr>
                                    </p:animEffect>
                                    <p:anim calcmode="lin" valueType="num">
                                      <p:cBhvr>
                                        <p:cTn id="271" dur="1000" fill="hold"/>
                                        <p:tgtEl>
                                          <p:spTgt spid="97"/>
                                        </p:tgtEl>
                                        <p:attrNameLst>
                                          <p:attrName>ppt_x</p:attrName>
                                        </p:attrNameLst>
                                      </p:cBhvr>
                                      <p:tavLst>
                                        <p:tav tm="0">
                                          <p:val>
                                            <p:strVal val="#ppt_x"/>
                                          </p:val>
                                        </p:tav>
                                        <p:tav tm="100000">
                                          <p:val>
                                            <p:strVal val="#ppt_x"/>
                                          </p:val>
                                        </p:tav>
                                      </p:tavLst>
                                    </p:anim>
                                    <p:anim calcmode="lin" valueType="num">
                                      <p:cBhvr>
                                        <p:cTn id="272" dur="1000" fill="hold"/>
                                        <p:tgtEl>
                                          <p:spTgt spid="97"/>
                                        </p:tgtEl>
                                        <p:attrNameLst>
                                          <p:attrName>ppt_y</p:attrName>
                                        </p:attrNameLst>
                                      </p:cBhvr>
                                      <p:tavLst>
                                        <p:tav tm="0">
                                          <p:val>
                                            <p:strVal val="#ppt_y+.1"/>
                                          </p:val>
                                        </p:tav>
                                        <p:tav tm="100000">
                                          <p:val>
                                            <p:strVal val="#ppt_y"/>
                                          </p:val>
                                        </p:tav>
                                      </p:tavLst>
                                    </p:anim>
                                  </p:childTnLst>
                                </p:cTn>
                              </p:par>
                              <p:par>
                                <p:cTn id="273" presetID="42" presetClass="entr" presetSubtype="0" fill="hold" grpId="0" nodeType="withEffect">
                                  <p:stCondLst>
                                    <p:cond delay="0"/>
                                  </p:stCondLst>
                                  <p:childTnLst>
                                    <p:set>
                                      <p:cBhvr>
                                        <p:cTn id="274" dur="1" fill="hold">
                                          <p:stCondLst>
                                            <p:cond delay="0"/>
                                          </p:stCondLst>
                                        </p:cTn>
                                        <p:tgtEl>
                                          <p:spTgt spid="98"/>
                                        </p:tgtEl>
                                        <p:attrNameLst>
                                          <p:attrName>style.visibility</p:attrName>
                                        </p:attrNameLst>
                                      </p:cBhvr>
                                      <p:to>
                                        <p:strVal val="visible"/>
                                      </p:to>
                                    </p:set>
                                    <p:animEffect transition="in" filter="fade">
                                      <p:cBhvr>
                                        <p:cTn id="275" dur="1000"/>
                                        <p:tgtEl>
                                          <p:spTgt spid="98"/>
                                        </p:tgtEl>
                                      </p:cBhvr>
                                    </p:animEffect>
                                    <p:anim calcmode="lin" valueType="num">
                                      <p:cBhvr>
                                        <p:cTn id="276" dur="1000" fill="hold"/>
                                        <p:tgtEl>
                                          <p:spTgt spid="98"/>
                                        </p:tgtEl>
                                        <p:attrNameLst>
                                          <p:attrName>ppt_x</p:attrName>
                                        </p:attrNameLst>
                                      </p:cBhvr>
                                      <p:tavLst>
                                        <p:tav tm="0">
                                          <p:val>
                                            <p:strVal val="#ppt_x"/>
                                          </p:val>
                                        </p:tav>
                                        <p:tav tm="100000">
                                          <p:val>
                                            <p:strVal val="#ppt_x"/>
                                          </p:val>
                                        </p:tav>
                                      </p:tavLst>
                                    </p:anim>
                                    <p:anim calcmode="lin" valueType="num">
                                      <p:cBhvr>
                                        <p:cTn id="277"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278" fill="hold">
                      <p:stCondLst>
                        <p:cond delay="indefinite"/>
                      </p:stCondLst>
                      <p:childTnLst>
                        <p:par>
                          <p:cTn id="279" fill="hold">
                            <p:stCondLst>
                              <p:cond delay="0"/>
                            </p:stCondLst>
                            <p:childTnLst>
                              <p:par>
                                <p:cTn id="280" presetID="42" presetClass="entr" presetSubtype="0" fill="hold" grpId="0" nodeType="clickEffect">
                                  <p:stCondLst>
                                    <p:cond delay="0"/>
                                  </p:stCondLst>
                                  <p:childTnLst>
                                    <p:set>
                                      <p:cBhvr>
                                        <p:cTn id="281" dur="1" fill="hold">
                                          <p:stCondLst>
                                            <p:cond delay="0"/>
                                          </p:stCondLst>
                                        </p:cTn>
                                        <p:tgtEl>
                                          <p:spTgt spid="106"/>
                                        </p:tgtEl>
                                        <p:attrNameLst>
                                          <p:attrName>style.visibility</p:attrName>
                                        </p:attrNameLst>
                                      </p:cBhvr>
                                      <p:to>
                                        <p:strVal val="visible"/>
                                      </p:to>
                                    </p:set>
                                    <p:animEffect transition="in" filter="fade">
                                      <p:cBhvr>
                                        <p:cTn id="282" dur="1000"/>
                                        <p:tgtEl>
                                          <p:spTgt spid="106"/>
                                        </p:tgtEl>
                                      </p:cBhvr>
                                    </p:animEffect>
                                    <p:anim calcmode="lin" valueType="num">
                                      <p:cBhvr>
                                        <p:cTn id="283" dur="1000" fill="hold"/>
                                        <p:tgtEl>
                                          <p:spTgt spid="106"/>
                                        </p:tgtEl>
                                        <p:attrNameLst>
                                          <p:attrName>ppt_x</p:attrName>
                                        </p:attrNameLst>
                                      </p:cBhvr>
                                      <p:tavLst>
                                        <p:tav tm="0">
                                          <p:val>
                                            <p:strVal val="#ppt_x"/>
                                          </p:val>
                                        </p:tav>
                                        <p:tav tm="100000">
                                          <p:val>
                                            <p:strVal val="#ppt_x"/>
                                          </p:val>
                                        </p:tav>
                                      </p:tavLst>
                                    </p:anim>
                                    <p:anim calcmode="lin" valueType="num">
                                      <p:cBhvr>
                                        <p:cTn id="284" dur="1000" fill="hold"/>
                                        <p:tgtEl>
                                          <p:spTgt spid="106"/>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105"/>
                                        </p:tgtEl>
                                        <p:attrNameLst>
                                          <p:attrName>style.visibility</p:attrName>
                                        </p:attrNameLst>
                                      </p:cBhvr>
                                      <p:to>
                                        <p:strVal val="visible"/>
                                      </p:to>
                                    </p:set>
                                    <p:animEffect transition="in" filter="fade">
                                      <p:cBhvr>
                                        <p:cTn id="287" dur="1000"/>
                                        <p:tgtEl>
                                          <p:spTgt spid="105"/>
                                        </p:tgtEl>
                                      </p:cBhvr>
                                    </p:animEffect>
                                    <p:anim calcmode="lin" valueType="num">
                                      <p:cBhvr>
                                        <p:cTn id="288" dur="1000" fill="hold"/>
                                        <p:tgtEl>
                                          <p:spTgt spid="105"/>
                                        </p:tgtEl>
                                        <p:attrNameLst>
                                          <p:attrName>ppt_x</p:attrName>
                                        </p:attrNameLst>
                                      </p:cBhvr>
                                      <p:tavLst>
                                        <p:tav tm="0">
                                          <p:val>
                                            <p:strVal val="#ppt_x"/>
                                          </p:val>
                                        </p:tav>
                                        <p:tav tm="100000">
                                          <p:val>
                                            <p:strVal val="#ppt_x"/>
                                          </p:val>
                                        </p:tav>
                                      </p:tavLst>
                                    </p:anim>
                                    <p:anim calcmode="lin" valueType="num">
                                      <p:cBhvr>
                                        <p:cTn id="289" dur="1000" fill="hold"/>
                                        <p:tgtEl>
                                          <p:spTgt spid="105"/>
                                        </p:tgtEl>
                                        <p:attrNameLst>
                                          <p:attrName>ppt_y</p:attrName>
                                        </p:attrNameLst>
                                      </p:cBhvr>
                                      <p:tavLst>
                                        <p:tav tm="0">
                                          <p:val>
                                            <p:strVal val="#ppt_y+.1"/>
                                          </p:val>
                                        </p:tav>
                                        <p:tav tm="100000">
                                          <p:val>
                                            <p:strVal val="#ppt_y"/>
                                          </p:val>
                                        </p:tav>
                                      </p:tavLst>
                                    </p:anim>
                                  </p:childTnLst>
                                </p:cTn>
                              </p:par>
                              <p:par>
                                <p:cTn id="290" presetID="42" presetClass="entr" presetSubtype="0" fill="hold" nodeType="withEffect">
                                  <p:stCondLst>
                                    <p:cond delay="0"/>
                                  </p:stCondLst>
                                  <p:childTnLst>
                                    <p:set>
                                      <p:cBhvr>
                                        <p:cTn id="291" dur="1" fill="hold">
                                          <p:stCondLst>
                                            <p:cond delay="0"/>
                                          </p:stCondLst>
                                        </p:cTn>
                                        <p:tgtEl>
                                          <p:spTgt spid="104"/>
                                        </p:tgtEl>
                                        <p:attrNameLst>
                                          <p:attrName>style.visibility</p:attrName>
                                        </p:attrNameLst>
                                      </p:cBhvr>
                                      <p:to>
                                        <p:strVal val="visible"/>
                                      </p:to>
                                    </p:set>
                                    <p:animEffect transition="in" filter="fade">
                                      <p:cBhvr>
                                        <p:cTn id="292" dur="1000"/>
                                        <p:tgtEl>
                                          <p:spTgt spid="104"/>
                                        </p:tgtEl>
                                      </p:cBhvr>
                                    </p:animEffect>
                                    <p:anim calcmode="lin" valueType="num">
                                      <p:cBhvr>
                                        <p:cTn id="293" dur="1000" fill="hold"/>
                                        <p:tgtEl>
                                          <p:spTgt spid="104"/>
                                        </p:tgtEl>
                                        <p:attrNameLst>
                                          <p:attrName>ppt_x</p:attrName>
                                        </p:attrNameLst>
                                      </p:cBhvr>
                                      <p:tavLst>
                                        <p:tav tm="0">
                                          <p:val>
                                            <p:strVal val="#ppt_x"/>
                                          </p:val>
                                        </p:tav>
                                        <p:tav tm="100000">
                                          <p:val>
                                            <p:strVal val="#ppt_x"/>
                                          </p:val>
                                        </p:tav>
                                      </p:tavLst>
                                    </p:anim>
                                    <p:anim calcmode="lin" valueType="num">
                                      <p:cBhvr>
                                        <p:cTn id="294" dur="1000" fill="hold"/>
                                        <p:tgtEl>
                                          <p:spTgt spid="104"/>
                                        </p:tgtEl>
                                        <p:attrNameLst>
                                          <p:attrName>ppt_y</p:attrName>
                                        </p:attrNameLst>
                                      </p:cBhvr>
                                      <p:tavLst>
                                        <p:tav tm="0">
                                          <p:val>
                                            <p:strVal val="#ppt_y+.1"/>
                                          </p:val>
                                        </p:tav>
                                        <p:tav tm="100000">
                                          <p:val>
                                            <p:strVal val="#ppt_y"/>
                                          </p:val>
                                        </p:tav>
                                      </p:tavLst>
                                    </p:anim>
                                  </p:childTnLst>
                                </p:cTn>
                              </p:par>
                              <p:par>
                                <p:cTn id="295" presetID="42" presetClass="entr" presetSubtype="0" fill="hold" nodeType="withEffect">
                                  <p:stCondLst>
                                    <p:cond delay="0"/>
                                  </p:stCondLst>
                                  <p:childTnLst>
                                    <p:set>
                                      <p:cBhvr>
                                        <p:cTn id="296" dur="1" fill="hold">
                                          <p:stCondLst>
                                            <p:cond delay="0"/>
                                          </p:stCondLst>
                                        </p:cTn>
                                        <p:tgtEl>
                                          <p:spTgt spid="31"/>
                                        </p:tgtEl>
                                        <p:attrNameLst>
                                          <p:attrName>style.visibility</p:attrName>
                                        </p:attrNameLst>
                                      </p:cBhvr>
                                      <p:to>
                                        <p:strVal val="visible"/>
                                      </p:to>
                                    </p:set>
                                    <p:animEffect transition="in" filter="fade">
                                      <p:cBhvr>
                                        <p:cTn id="297" dur="1000"/>
                                        <p:tgtEl>
                                          <p:spTgt spid="31"/>
                                        </p:tgtEl>
                                      </p:cBhvr>
                                    </p:animEffect>
                                    <p:anim calcmode="lin" valueType="num">
                                      <p:cBhvr>
                                        <p:cTn id="298" dur="1000" fill="hold"/>
                                        <p:tgtEl>
                                          <p:spTgt spid="31"/>
                                        </p:tgtEl>
                                        <p:attrNameLst>
                                          <p:attrName>ppt_x</p:attrName>
                                        </p:attrNameLst>
                                      </p:cBhvr>
                                      <p:tavLst>
                                        <p:tav tm="0">
                                          <p:val>
                                            <p:strVal val="#ppt_x"/>
                                          </p:val>
                                        </p:tav>
                                        <p:tav tm="100000">
                                          <p:val>
                                            <p:strVal val="#ppt_x"/>
                                          </p:val>
                                        </p:tav>
                                      </p:tavLst>
                                    </p:anim>
                                    <p:anim calcmode="lin" valueType="num">
                                      <p:cBhvr>
                                        <p:cTn id="29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6" grpId="0" animBg="1"/>
      <p:bldP spid="8" grpId="0" animBg="1"/>
      <p:bldP spid="10" grpId="0" animBg="1"/>
      <p:bldP spid="12" grpId="0" animBg="1"/>
      <p:bldP spid="2048" grpId="0" animBg="1"/>
      <p:bldP spid="78" grpId="0" animBg="1"/>
      <p:bldP spid="79" grpId="0" animBg="1"/>
      <p:bldP spid="80" grpId="0" animBg="1"/>
      <p:bldP spid="81" grpId="0" animBg="1"/>
      <p:bldP spid="2049" grpId="0"/>
      <p:bldP spid="83" grpId="0"/>
      <p:bldP spid="84" grpId="0"/>
      <p:bldP spid="85" grpId="0"/>
      <p:bldP spid="86" grpId="0"/>
      <p:bldP spid="2070" grpId="0"/>
      <p:bldP spid="2071" grpId="0" animBg="1"/>
      <p:bldP spid="70" grpId="0" animBg="1"/>
      <p:bldP spid="14" grpId="0"/>
      <p:bldP spid="73" grpId="0"/>
      <p:bldP spid="82" grpId="0"/>
      <p:bldP spid="16" grpId="0"/>
      <p:bldP spid="92" grpId="0"/>
      <p:bldP spid="93" grpId="0"/>
      <p:bldP spid="94" grpId="0" animBg="1"/>
      <p:bldP spid="97" grpId="0" animBg="1"/>
      <p:bldP spid="98" grpId="0"/>
      <p:bldP spid="10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WS 2012 IPAM – External Data Integration </a:t>
            </a:r>
            <a:endParaRPr lang="en-US" dirty="0"/>
          </a:p>
        </p:txBody>
      </p:sp>
      <p:sp>
        <p:nvSpPr>
          <p:cNvPr id="4" name="Flowchart: Process 3"/>
          <p:cNvSpPr/>
          <p:nvPr/>
        </p:nvSpPr>
        <p:spPr bwMode="auto">
          <a:xfrm>
            <a:off x="4481688" y="1456267"/>
            <a:ext cx="496711" cy="4402666"/>
          </a:xfrm>
          <a:prstGeom prst="flowChartProcess">
            <a:avLst/>
          </a:prstGeom>
          <a:no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IPAM PowerShell</a:t>
            </a:r>
          </a:p>
        </p:txBody>
      </p:sp>
      <p:sp>
        <p:nvSpPr>
          <p:cNvPr id="10" name="Flowchart: Process 9"/>
          <p:cNvSpPr/>
          <p:nvPr/>
        </p:nvSpPr>
        <p:spPr bwMode="auto">
          <a:xfrm>
            <a:off x="1546560" y="1456267"/>
            <a:ext cx="496711" cy="1817511"/>
          </a:xfrm>
          <a:prstGeom prst="flowChartProcess">
            <a:avLst/>
          </a:prstGeom>
          <a:solidFill>
            <a:schemeClr val="accent3">
              <a:lumMod val="75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Data Source</a:t>
            </a:r>
          </a:p>
        </p:txBody>
      </p:sp>
      <p:sp>
        <p:nvSpPr>
          <p:cNvPr id="11" name="Flowchart: Process 10"/>
          <p:cNvSpPr/>
          <p:nvPr/>
        </p:nvSpPr>
        <p:spPr bwMode="auto">
          <a:xfrm>
            <a:off x="1546560" y="4041422"/>
            <a:ext cx="496711" cy="1817511"/>
          </a:xfrm>
          <a:prstGeom prst="flowChartProcess">
            <a:avLst/>
          </a:prstGeom>
          <a:solidFill>
            <a:schemeClr val="accent4"/>
          </a:solidFill>
          <a:ln>
            <a:solidFill>
              <a:schemeClr val="tx1"/>
            </a:solidFill>
            <a:tailEnd type="arrow"/>
          </a:ln>
        </p:spPr>
        <p:style>
          <a:lnRef idx="3">
            <a:schemeClr val="accent4"/>
          </a:lnRef>
          <a:fillRef idx="0">
            <a:schemeClr val="accent4"/>
          </a:fillRef>
          <a:effectRef idx="2">
            <a:schemeClr val="accent4"/>
          </a:effectRef>
          <a:fontRef idx="minor">
            <a:schemeClr val="tx1"/>
          </a:fontRef>
        </p:style>
        <p:txBody>
          <a:bodyPr vert="vert270" wrap="square" lIns="91436" tIns="45718" rIns="91436" bIns="45718" numCol="1" rtlCol="0" anchor="ctr" anchorCtr="0" compatLnSpc="1">
            <a:prstTxWarp prst="textNoShape">
              <a:avLst/>
            </a:prstTxWarp>
          </a:bodyPr>
          <a:lstStyle/>
          <a:p>
            <a:pPr algn="ctr" defTabSz="914099"/>
            <a:r>
              <a:rPr lang="en-US" sz="2200" dirty="0" smtClean="0">
                <a:solidFill>
                  <a:srgbClr val="363535">
                    <a:alpha val="98824"/>
                  </a:srgbClr>
                </a:solidFill>
                <a:ea typeface="Segoe UI" pitchFamily="34" charset="0"/>
                <a:cs typeface="Segoe UI" pitchFamily="34" charset="0"/>
              </a:rPr>
              <a:t>Data Sink</a:t>
            </a:r>
          </a:p>
        </p:txBody>
      </p:sp>
      <p:sp>
        <p:nvSpPr>
          <p:cNvPr id="13" name="Flowchart: Process 12"/>
          <p:cNvSpPr/>
          <p:nvPr/>
        </p:nvSpPr>
        <p:spPr bwMode="auto">
          <a:xfrm>
            <a:off x="8982573" y="4041420"/>
            <a:ext cx="496711" cy="1817511"/>
          </a:xfrm>
          <a:prstGeom prst="flowChartProcess">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2200" dirty="0" smtClean="0">
                <a:solidFill>
                  <a:srgbClr val="363535">
                    <a:alpha val="98824"/>
                  </a:srgbClr>
                </a:solidFill>
                <a:ea typeface="Segoe UI" pitchFamily="34" charset="0"/>
                <a:cs typeface="Segoe UI" pitchFamily="34" charset="0"/>
              </a:rPr>
              <a:t>Export</a:t>
            </a:r>
          </a:p>
        </p:txBody>
      </p:sp>
      <p:pic>
        <p:nvPicPr>
          <p:cNvPr id="25" name="Picture 6"/>
          <p:cNvPicPr>
            <a:picLocks noChangeAspect="1" noChangeArrowheads="1"/>
          </p:cNvPicPr>
          <p:nvPr/>
        </p:nvPicPr>
        <p:blipFill>
          <a:blip r:embed="rId3"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a:off x="2993818" y="1806823"/>
            <a:ext cx="977572" cy="111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8"/>
          <p:cNvPicPr>
            <a:picLocks noChangeAspect="1" noChangeArrowheads="1"/>
          </p:cNvPicPr>
          <p:nvPr/>
        </p:nvPicPr>
        <p:blipFill>
          <a:blip r:embed="rId4"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a:off x="10292331" y="1806823"/>
            <a:ext cx="977572" cy="111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6"/>
          <p:cNvPicPr>
            <a:picLocks noChangeAspect="1" noChangeArrowheads="1"/>
          </p:cNvPicPr>
          <p:nvPr/>
        </p:nvPicPr>
        <p:blipFill>
          <a:blip r:embed="rId3"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flipH="1">
            <a:off x="2993818" y="4391978"/>
            <a:ext cx="977572" cy="111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Flowchart: Process 27"/>
          <p:cNvSpPr/>
          <p:nvPr/>
        </p:nvSpPr>
        <p:spPr bwMode="auto">
          <a:xfrm>
            <a:off x="8982573" y="1474402"/>
            <a:ext cx="496711" cy="1817511"/>
          </a:xfrm>
          <a:prstGeom prst="flowChartProcess">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2200" dirty="0">
                <a:solidFill>
                  <a:srgbClr val="363535">
                    <a:alpha val="98824"/>
                  </a:srgbClr>
                </a:solidFill>
                <a:ea typeface="Segoe UI" pitchFamily="34" charset="0"/>
                <a:cs typeface="Segoe UI" pitchFamily="34" charset="0"/>
              </a:rPr>
              <a:t>Import </a:t>
            </a:r>
          </a:p>
        </p:txBody>
      </p:sp>
      <p:sp>
        <p:nvSpPr>
          <p:cNvPr id="29" name="Flowchart: Process 28"/>
          <p:cNvSpPr/>
          <p:nvPr/>
        </p:nvSpPr>
        <p:spPr bwMode="auto">
          <a:xfrm>
            <a:off x="7755466" y="1456267"/>
            <a:ext cx="496711" cy="4402666"/>
          </a:xfrm>
          <a:prstGeom prst="flowChartProcess">
            <a:avLst/>
          </a:prstGeom>
          <a:no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IPAM User Interface</a:t>
            </a:r>
          </a:p>
        </p:txBody>
      </p:sp>
      <p:pic>
        <p:nvPicPr>
          <p:cNvPr id="30" name="Picture 8"/>
          <p:cNvPicPr>
            <a:picLocks noChangeAspect="1" noChangeArrowheads="1"/>
          </p:cNvPicPr>
          <p:nvPr/>
        </p:nvPicPr>
        <p:blipFill>
          <a:blip r:embed="rId4"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flipH="1">
            <a:off x="10331842" y="4391978"/>
            <a:ext cx="977572" cy="111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Arrow Connector 31"/>
          <p:cNvCxnSpPr/>
          <p:nvPr/>
        </p:nvCxnSpPr>
        <p:spPr>
          <a:xfrm flipH="1">
            <a:off x="4978399" y="3657600"/>
            <a:ext cx="733778"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3" name="Straight Arrow Connector 32"/>
          <p:cNvCxnSpPr/>
          <p:nvPr/>
        </p:nvCxnSpPr>
        <p:spPr>
          <a:xfrm>
            <a:off x="7055555" y="3657600"/>
            <a:ext cx="73377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4" name="Straight Arrow Connector 33"/>
          <p:cNvCxnSpPr/>
          <p:nvPr/>
        </p:nvCxnSpPr>
        <p:spPr>
          <a:xfrm>
            <a:off x="4978399" y="3460045"/>
            <a:ext cx="733778"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5" name="Straight Arrow Connector 34"/>
          <p:cNvCxnSpPr/>
          <p:nvPr/>
        </p:nvCxnSpPr>
        <p:spPr>
          <a:xfrm flipH="1">
            <a:off x="7021688" y="3460045"/>
            <a:ext cx="733778"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6" name="TextBox 35"/>
          <p:cNvSpPr txBox="1"/>
          <p:nvPr/>
        </p:nvSpPr>
        <p:spPr>
          <a:xfrm>
            <a:off x="2955391" y="2933909"/>
            <a:ext cx="984432" cy="683264"/>
          </a:xfrm>
          <a:prstGeom prst="rect">
            <a:avLst/>
          </a:prstGeom>
          <a:noFill/>
        </p:spPr>
        <p:txBody>
          <a:bodyPr wrap="square" lIns="91440" tIns="91440" rIns="91440" bIns="91440" rtlCol="0">
            <a:spAutoFit/>
          </a:bodyPr>
          <a:lstStyle/>
          <a:p>
            <a:pPr>
              <a:lnSpc>
                <a:spcPct val="90000"/>
              </a:lnSpc>
              <a:spcBef>
                <a:spcPct val="20000"/>
              </a:spcBef>
              <a:buSzPct val="90000"/>
            </a:pPr>
            <a:r>
              <a:rPr lang="en-US" sz="1200" dirty="0" smtClean="0">
                <a:solidFill>
                  <a:srgbClr val="FFFFFF">
                    <a:alpha val="99000"/>
                  </a:srgbClr>
                </a:solidFill>
              </a:rPr>
              <a:t>Import PS integration module</a:t>
            </a:r>
          </a:p>
        </p:txBody>
      </p:sp>
      <p:sp>
        <p:nvSpPr>
          <p:cNvPr id="37" name="TextBox 36"/>
          <p:cNvSpPr txBox="1"/>
          <p:nvPr/>
        </p:nvSpPr>
        <p:spPr>
          <a:xfrm>
            <a:off x="2955391" y="5603732"/>
            <a:ext cx="984432" cy="683264"/>
          </a:xfrm>
          <a:prstGeom prst="rect">
            <a:avLst/>
          </a:prstGeom>
          <a:noFill/>
        </p:spPr>
        <p:txBody>
          <a:bodyPr wrap="square" lIns="91440" tIns="91440" rIns="91440" bIns="91440" rtlCol="0">
            <a:spAutoFit/>
          </a:bodyPr>
          <a:lstStyle/>
          <a:p>
            <a:pPr>
              <a:lnSpc>
                <a:spcPct val="90000"/>
              </a:lnSpc>
              <a:spcBef>
                <a:spcPct val="20000"/>
              </a:spcBef>
              <a:buSzPct val="90000"/>
            </a:pPr>
            <a:r>
              <a:rPr lang="en-US" sz="1200" dirty="0" smtClean="0">
                <a:solidFill>
                  <a:srgbClr val="FFFFFF">
                    <a:alpha val="99000"/>
                  </a:srgbClr>
                </a:solidFill>
              </a:rPr>
              <a:t>Export PS </a:t>
            </a:r>
            <a:r>
              <a:rPr lang="en-US" sz="1200" dirty="0">
                <a:solidFill>
                  <a:srgbClr val="FFFFFF">
                    <a:alpha val="99000"/>
                  </a:srgbClr>
                </a:solidFill>
              </a:rPr>
              <a:t>integration module</a:t>
            </a:r>
          </a:p>
        </p:txBody>
      </p:sp>
      <p:cxnSp>
        <p:nvCxnSpPr>
          <p:cNvPr id="38" name="Straight Arrow Connector 37"/>
          <p:cNvCxnSpPr>
            <a:stCxn id="25" idx="3"/>
          </p:cNvCxnSpPr>
          <p:nvPr/>
        </p:nvCxnSpPr>
        <p:spPr>
          <a:xfrm>
            <a:off x="3971390" y="2365022"/>
            <a:ext cx="510298"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2" name="Straight Arrow Connector 41"/>
          <p:cNvCxnSpPr/>
          <p:nvPr/>
        </p:nvCxnSpPr>
        <p:spPr>
          <a:xfrm flipH="1">
            <a:off x="3971390" y="5068711"/>
            <a:ext cx="510298"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3" name="Straight Arrow Connector 42"/>
          <p:cNvCxnSpPr>
            <a:stCxn id="10" idx="3"/>
            <a:endCxn id="25" idx="1"/>
          </p:cNvCxnSpPr>
          <p:nvPr/>
        </p:nvCxnSpPr>
        <p:spPr>
          <a:xfrm flipV="1">
            <a:off x="2043271" y="2365021"/>
            <a:ext cx="950547"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6" name="Straight Arrow Connector 45"/>
          <p:cNvCxnSpPr/>
          <p:nvPr/>
        </p:nvCxnSpPr>
        <p:spPr>
          <a:xfrm flipH="1" flipV="1">
            <a:off x="2043271" y="5068709"/>
            <a:ext cx="950547"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7" name="Straight Arrow Connector 46"/>
          <p:cNvCxnSpPr>
            <a:stCxn id="26" idx="1"/>
            <a:endCxn id="28" idx="3"/>
          </p:cNvCxnSpPr>
          <p:nvPr/>
        </p:nvCxnSpPr>
        <p:spPr>
          <a:xfrm flipH="1">
            <a:off x="9479284" y="2365022"/>
            <a:ext cx="813047"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8" name="Straight Arrow Connector 47"/>
          <p:cNvCxnSpPr>
            <a:stCxn id="28" idx="1"/>
          </p:cNvCxnSpPr>
          <p:nvPr/>
        </p:nvCxnSpPr>
        <p:spPr>
          <a:xfrm flipH="1" flipV="1">
            <a:off x="8252178" y="2383156"/>
            <a:ext cx="730395" cy="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2" name="Straight Arrow Connector 51"/>
          <p:cNvCxnSpPr/>
          <p:nvPr/>
        </p:nvCxnSpPr>
        <p:spPr>
          <a:xfrm>
            <a:off x="9479283" y="5046131"/>
            <a:ext cx="852559"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3" name="Straight Arrow Connector 52"/>
          <p:cNvCxnSpPr/>
          <p:nvPr/>
        </p:nvCxnSpPr>
        <p:spPr>
          <a:xfrm>
            <a:off x="8252177" y="5068712"/>
            <a:ext cx="730396"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6" name="TextBox 55"/>
          <p:cNvSpPr txBox="1"/>
          <p:nvPr/>
        </p:nvSpPr>
        <p:spPr>
          <a:xfrm>
            <a:off x="10109428" y="2941048"/>
            <a:ext cx="1422400" cy="3508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200" dirty="0" smtClean="0">
                <a:solidFill>
                  <a:srgbClr val="FFFFFF">
                    <a:alpha val="99000"/>
                  </a:srgbClr>
                </a:solidFill>
              </a:rPr>
              <a:t>CSV</a:t>
            </a:r>
          </a:p>
        </p:txBody>
      </p:sp>
      <p:sp>
        <p:nvSpPr>
          <p:cNvPr id="57" name="TextBox 56"/>
          <p:cNvSpPr txBox="1"/>
          <p:nvPr/>
        </p:nvSpPr>
        <p:spPr>
          <a:xfrm>
            <a:off x="10111937" y="5603731"/>
            <a:ext cx="1422400" cy="3508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200" dirty="0" smtClean="0">
                <a:solidFill>
                  <a:srgbClr val="FFFFFF">
                    <a:alpha val="99000"/>
                  </a:srgbClr>
                </a:solidFill>
              </a:rPr>
              <a:t>CSV</a:t>
            </a:r>
          </a:p>
        </p:txBody>
      </p:sp>
      <p:pic>
        <p:nvPicPr>
          <p:cNvPr id="59" name="Picture 8"/>
          <p:cNvPicPr>
            <a:picLocks noChangeAspect="1" noChangeArrowheads="1"/>
          </p:cNvPicPr>
          <p:nvPr/>
        </p:nvPicPr>
        <p:blipFill>
          <a:blip r:embed="rId4"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flipH="1">
            <a:off x="2100837" y="5381907"/>
            <a:ext cx="417707" cy="4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8"/>
          <p:cNvPicPr>
            <a:picLocks noChangeAspect="1" noChangeArrowheads="1"/>
          </p:cNvPicPr>
          <p:nvPr/>
        </p:nvPicPr>
        <p:blipFill>
          <a:blip r:embed="rId4" cstate="email">
            <a:duotone>
              <a:prstClr val="black"/>
              <a:schemeClr val="tx1">
                <a:tint val="45000"/>
                <a:satMod val="400000"/>
              </a:schemeClr>
            </a:duotone>
            <a:lum bright="40000" contrast="40000"/>
            <a:extLst>
              <a:ext uri="{28A0092B-C50C-407E-A947-70E740481C1C}">
                <a14:useLocalDpi xmlns:a14="http://schemas.microsoft.com/office/drawing/2010/main"/>
              </a:ext>
            </a:extLst>
          </a:blip>
          <a:srcRect/>
          <a:stretch>
            <a:fillRect/>
          </a:stretch>
        </p:blipFill>
        <p:spPr bwMode="auto">
          <a:xfrm>
            <a:off x="2090670" y="2814887"/>
            <a:ext cx="417707" cy="4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 name="Group 38"/>
          <p:cNvGrpSpPr/>
          <p:nvPr/>
        </p:nvGrpSpPr>
        <p:grpSpPr>
          <a:xfrm>
            <a:off x="5345287" y="2724577"/>
            <a:ext cx="1345468" cy="1325183"/>
            <a:chOff x="5426689" y="1414413"/>
            <a:chExt cx="1345468" cy="1325183"/>
          </a:xfrm>
        </p:grpSpPr>
        <p:pic>
          <p:nvPicPr>
            <p:cNvPr id="40" name="Picture 24" descr="application server"/>
            <p:cNvPicPr>
              <a:picLocks noChangeAspect="1" noChangeArrowheads="1"/>
            </p:cNvPicPr>
            <p:nvPr/>
          </p:nvPicPr>
          <p:blipFill>
            <a:blip r:embed="rId5" cstate="print"/>
            <a:srcRect/>
            <a:stretch>
              <a:fillRect/>
            </a:stretch>
          </p:blipFill>
          <p:spPr bwMode="auto">
            <a:xfrm flipH="1">
              <a:off x="6059117" y="1706802"/>
              <a:ext cx="713040" cy="1032794"/>
            </a:xfrm>
            <a:prstGeom prst="rect">
              <a:avLst/>
            </a:prstGeom>
            <a:noFill/>
          </p:spPr>
        </p:pic>
        <p:sp>
          <p:nvSpPr>
            <p:cNvPr id="41" name="TextBox 40"/>
            <p:cNvSpPr txBox="1"/>
            <p:nvPr/>
          </p:nvSpPr>
          <p:spPr>
            <a:xfrm>
              <a:off x="5426689" y="1414413"/>
              <a:ext cx="988947" cy="553998"/>
            </a:xfrm>
            <a:prstGeom prst="rect">
              <a:avLst/>
            </a:prstGeom>
            <a:noFill/>
          </p:spPr>
          <p:txBody>
            <a:bodyPr wrap="square" lIns="0" tIns="0" rIns="0" bIns="0" rtlCol="0">
              <a:spAutoFit/>
            </a:bodyPr>
            <a:lstStyle/>
            <a:p>
              <a:r>
                <a:rPr lang="en-US" dirty="0" smtClean="0">
                  <a:gradFill>
                    <a:gsLst>
                      <a:gs pos="0">
                        <a:srgbClr val="FFFFFF"/>
                      </a:gs>
                      <a:gs pos="86000">
                        <a:srgbClr val="FFFFFF"/>
                      </a:gs>
                    </a:gsLst>
                    <a:lin ang="5400000" scaled="0"/>
                  </a:gradFill>
                </a:rPr>
                <a:t>IPAM Server</a:t>
              </a:r>
            </a:p>
          </p:txBody>
        </p:sp>
      </p:grpSp>
      <p:sp>
        <p:nvSpPr>
          <p:cNvPr id="44" name="Can 43"/>
          <p:cNvSpPr/>
          <p:nvPr/>
        </p:nvSpPr>
        <p:spPr bwMode="auto">
          <a:xfrm>
            <a:off x="6444115" y="3562662"/>
            <a:ext cx="357811" cy="381000"/>
          </a:xfrm>
          <a:prstGeom prst="can">
            <a:avLst/>
          </a:prstGeom>
          <a:solidFill>
            <a:schemeClr val="accent2">
              <a:lumMod val="20000"/>
              <a:lumOff val="80000"/>
              <a:alpha val="92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330517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28" grpId="0" animBg="1"/>
      <p:bldP spid="36" grpId="0"/>
      <p:bldP spid="37" grpId="0"/>
      <p:bldP spid="56" grpId="0"/>
      <p:bldP spid="57" grpId="0"/>
    </p:bld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spPr>
      <a:bodyPr/>
      <a:lstStyle/>
      <a:style>
        <a:lnRef idx="3">
          <a:schemeClr val="accent1"/>
        </a:lnRef>
        <a:fillRef idx="0">
          <a:schemeClr val="accent1"/>
        </a:fillRef>
        <a:effectRef idx="2">
          <a:schemeClr val="accent1"/>
        </a:effectRef>
        <a:fontRef idx="minor">
          <a:schemeClr val="tx1"/>
        </a:fontRef>
      </a:style>
    </a:ln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TechEd2012">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Bala Rajagopalan</External_x0020_Speaker>
    <Session_x0020_Code xmlns="2295e2e7-0eeb-498e-8716-217bb2ee6ee3"> WSV 307</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schemas.microsoft.com/office/2006/documentManagement/types"/>
    <ds:schemaRef ds:uri="http://purl.org/dc/dcmitype/"/>
    <ds:schemaRef ds:uri="http://purl.org/dc/terms/"/>
    <ds:schemaRef ds:uri="http://www.w3.org/XML/1998/namespace"/>
    <ds:schemaRef ds:uri="2295e2e7-0eeb-498e-8716-217bb2ee6ee3"/>
    <ds:schemaRef ds:uri="http://schemas.microsoft.com/office/infopath/2007/PartnerControls"/>
    <ds:schemaRef ds:uri="http://purl.org/dc/elements/1.1/"/>
    <ds:schemaRef ds:uri="http://schemas.openxmlformats.org/package/2006/metadata/core-properties"/>
    <ds:schemaRef ds:uri="8b529f77-48ab-4581-b468-93f09345b8a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5</TotalTime>
  <Words>3074</Words>
  <Application>Microsoft Office PowerPoint</Application>
  <PresentationFormat>Custom</PresentationFormat>
  <Paragraphs>458</Paragraphs>
  <Slides>35</Slides>
  <Notes>34</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TechEd_2012_Template_16x9</vt:lpstr>
      <vt:lpstr>White with Consolas font for code slides</vt:lpstr>
      <vt:lpstr>1_TechEd_2012_Template_16x9</vt:lpstr>
      <vt:lpstr>TechEd2012</vt:lpstr>
      <vt:lpstr>Windows Server 2012  IP Address Management</vt:lpstr>
      <vt:lpstr>Session Objectives and Takeaways</vt:lpstr>
      <vt:lpstr>Windows Server 2012 Cloud Optimize Your IT</vt:lpstr>
      <vt:lpstr>PowerPoint Presentation</vt:lpstr>
      <vt:lpstr>Examples of IP Address Management Problems</vt:lpstr>
      <vt:lpstr>IPAM Options</vt:lpstr>
      <vt:lpstr>Windows Server 2012 IPAM Overview</vt:lpstr>
      <vt:lpstr>WS 2012 IPAM – Components and Interactions</vt:lpstr>
      <vt:lpstr>WS 2012 IPAM – External Data Integration </vt:lpstr>
      <vt:lpstr>PowerPoint Presentation</vt:lpstr>
      <vt:lpstr>Contoso Space Miners</vt:lpstr>
      <vt:lpstr>Area 42</vt:lpstr>
      <vt:lpstr>PowerPoint Presentation</vt:lpstr>
      <vt:lpstr>WS 2012 IPAM Address Space Management</vt:lpstr>
      <vt:lpstr>ASM Recap</vt:lpstr>
      <vt:lpstr>PowerPoint Presentation</vt:lpstr>
      <vt:lpstr>WS 2012 IPAM Multi-Server Management</vt:lpstr>
      <vt:lpstr>MSM Recap</vt:lpstr>
      <vt:lpstr>WS 2012 IPAM – External Data Integration from AD DS </vt:lpstr>
      <vt:lpstr>AD DS Sites, Subnets and Site Links</vt:lpstr>
      <vt:lpstr>PowerPoint Presentation</vt:lpstr>
      <vt:lpstr>WS 2012 IPAM ADDS Integration</vt:lpstr>
      <vt:lpstr>WS 2012 IPAM – SCVMM Integration</vt:lpstr>
      <vt:lpstr>Windows Server 2012 IPAM – Summary  </vt:lpstr>
      <vt:lpstr>Convergent Computing</vt:lpstr>
      <vt:lpstr>Deployment Overview </vt:lpstr>
      <vt:lpstr>Scenarios, Impact and Feedback </vt:lpstr>
      <vt:lpstr>Session Objectives and Takeaways</vt:lpstr>
      <vt:lpstr>Related Content</vt:lpstr>
      <vt:lpstr>SIA, WSV, and VIR Track Resources</vt:lpstr>
      <vt:lpstr>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2012 IP Address Management</dc:title>
  <dc:subject>TechEd 2012</dc:subject>
  <dc:creator>Shows</dc:creator>
  <cp:keywords>TechEd 2012</cp:keywords>
  <dc:description>Template: Jordan Cayabyab, Artitudes Design
Formatting:
Event Date: June 11-14, 2012
Event Location: Orlando, FL
Audience Type: IT Pros, Developers</dc:description>
  <cp:lastModifiedBy>Shows</cp:lastModifiedBy>
  <cp:revision>6</cp:revision>
  <cp:lastPrinted>2010-05-11T05:02:34Z</cp:lastPrinted>
  <dcterms:created xsi:type="dcterms:W3CDTF">2012-06-09T20:30:44Z</dcterms:created>
  <dcterms:modified xsi:type="dcterms:W3CDTF">2012-06-13T20:39:19Z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