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6"/>
  </p:notesMasterIdLst>
  <p:handoutMasterIdLst>
    <p:handoutMasterId r:id="rId37"/>
  </p:handoutMasterIdLst>
  <p:sldIdLst>
    <p:sldId id="257" r:id="rId6"/>
    <p:sldId id="316"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17" r:id="rId28"/>
    <p:sldId id="338" r:id="rId29"/>
    <p:sldId id="339" r:id="rId30"/>
    <p:sldId id="313" r:id="rId31"/>
    <p:sldId id="314" r:id="rId32"/>
    <p:sldId id="315" r:id="rId33"/>
    <p:sldId id="271" r:id="rId34"/>
    <p:sldId id="256"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6" autoAdjust="0"/>
    <p:restoredTop sz="96698" autoAdjust="0"/>
  </p:normalViewPr>
  <p:slideViewPr>
    <p:cSldViewPr>
      <p:cViewPr varScale="1">
        <p:scale>
          <a:sx n="126" d="100"/>
          <a:sy n="126" d="100"/>
        </p:scale>
        <p:origin x="-45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5168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9932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1371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90808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7:13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09836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37592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10255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99958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80256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18072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43555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467505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logs.technet.com/b/windowsserver/" TargetMode="External"/><Relationship Id="rId2" Type="http://schemas.openxmlformats.org/officeDocument/2006/relationships/hyperlink" Target="http://bit.ly/AskDon" TargetMode="External"/><Relationship Id="rId1" Type="http://schemas.openxmlformats.org/officeDocument/2006/relationships/slideLayout" Target="../slideLayouts/slideLayout9.xml"/><Relationship Id="rId4" Type="http://schemas.openxmlformats.org/officeDocument/2006/relationships/hyperlink" Target="http://jsnover.com/blo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1.wmf"/><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hyperlink" Target="http://microsoft.com/msd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PowerShell</a:t>
            </a:r>
            <a:br>
              <a:rPr lang="en-US" dirty="0" smtClean="0"/>
            </a:br>
            <a:r>
              <a:rPr lang="en-US" dirty="0" smtClean="0"/>
              <a:t>Crash Course</a:t>
            </a:r>
            <a:endParaRPr lang="en-US" dirty="0"/>
          </a:p>
        </p:txBody>
      </p:sp>
      <p:sp>
        <p:nvSpPr>
          <p:cNvPr id="3" name="Subtitle 2"/>
          <p:cNvSpPr>
            <a:spLocks noGrp="1"/>
          </p:cNvSpPr>
          <p:nvPr>
            <p:ph type="subTitle" idx="1"/>
          </p:nvPr>
        </p:nvSpPr>
        <p:spPr/>
        <p:txBody>
          <a:bodyPr/>
          <a:lstStyle/>
          <a:p>
            <a:r>
              <a:rPr lang="en-US" dirty="0" smtClean="0"/>
              <a:t>Don Jones • Concentrated Technology</a:t>
            </a:r>
          </a:p>
          <a:p>
            <a:r>
              <a:rPr lang="en-US" dirty="0" smtClean="0"/>
              <a:t>Jeffrey </a:t>
            </a:r>
            <a:r>
              <a:rPr lang="en-US" dirty="0" err="1" smtClean="0"/>
              <a:t>Snover</a:t>
            </a:r>
            <a:r>
              <a:rPr lang="en-US" dirty="0" smtClean="0"/>
              <a:t> • Microsoft</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374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WSV321_R</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And oh, You WANT WS-MAN!</a:t>
            </a:r>
            <a:endParaRPr lang="en-US" dirty="0"/>
          </a:p>
        </p:txBody>
      </p:sp>
      <p:sp>
        <p:nvSpPr>
          <p:cNvPr id="6" name="Content Placeholder 5"/>
          <p:cNvSpPr>
            <a:spLocks noGrp="1"/>
          </p:cNvSpPr>
          <p:nvPr>
            <p:ph idx="1"/>
          </p:nvPr>
        </p:nvSpPr>
        <p:spPr>
          <a:xfrm>
            <a:off x="519112" y="1447799"/>
            <a:ext cx="11149013" cy="2421175"/>
          </a:xfrm>
        </p:spPr>
        <p:txBody>
          <a:bodyPr/>
          <a:lstStyle/>
          <a:p>
            <a:r>
              <a:rPr lang="en-US" dirty="0" smtClean="0"/>
              <a:t>First, it’s auto-enabled in Windows </a:t>
            </a:r>
            <a:r>
              <a:rPr lang="en-US" smtClean="0"/>
              <a:t>Server 2012</a:t>
            </a:r>
            <a:endParaRPr lang="en-US" dirty="0" smtClean="0"/>
          </a:p>
          <a:p>
            <a:r>
              <a:rPr lang="en-US" dirty="0" smtClean="0"/>
              <a:t>It’s also the basis for PowerShell’s awesome-</a:t>
            </a:r>
            <a:r>
              <a:rPr lang="en-US" dirty="0" err="1" smtClean="0"/>
              <a:t>est</a:t>
            </a:r>
            <a:r>
              <a:rPr lang="en-US" dirty="0" smtClean="0"/>
              <a:t> feature, </a:t>
            </a:r>
            <a:r>
              <a:rPr lang="en-US" dirty="0" err="1" smtClean="0"/>
              <a:t>Remoting</a:t>
            </a:r>
            <a:endParaRPr lang="en-US" dirty="0" smtClean="0"/>
          </a:p>
          <a:p>
            <a:r>
              <a:rPr lang="en-US" dirty="0" smtClean="0"/>
              <a:t>We’ll do a quick </a:t>
            </a:r>
            <a:r>
              <a:rPr lang="en-US" dirty="0" err="1" smtClean="0"/>
              <a:t>Remoting</a:t>
            </a:r>
            <a:r>
              <a:rPr lang="en-US" dirty="0" smtClean="0"/>
              <a:t> demo, but Don has an entire “</a:t>
            </a:r>
            <a:r>
              <a:rPr lang="en-US" dirty="0" err="1" smtClean="0"/>
              <a:t>Remoting</a:t>
            </a:r>
            <a:r>
              <a:rPr lang="en-US" dirty="0" smtClean="0"/>
              <a:t> in Depth” session that you just </a:t>
            </a:r>
            <a:r>
              <a:rPr lang="en-US" i="1" dirty="0" err="1" smtClean="0"/>
              <a:t>gotta</a:t>
            </a:r>
            <a:r>
              <a:rPr lang="en-US" dirty="0" smtClean="0"/>
              <a:t> check out.</a:t>
            </a:r>
            <a:endParaRPr lang="en-US" dirty="0"/>
          </a:p>
        </p:txBody>
      </p:sp>
    </p:spTree>
    <p:extLst>
      <p:ext uri="{BB962C8B-B14F-4D97-AF65-F5344CB8AC3E}">
        <p14:creationId xmlns:p14="http://schemas.microsoft.com/office/powerpoint/2010/main" val="3342133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PowerShell </a:t>
            </a:r>
            <a:r>
              <a:rPr lang="en-US" dirty="0" err="1" smtClean="0"/>
              <a:t>Remoting</a:t>
            </a:r>
            <a:r>
              <a:rPr lang="en-US" dirty="0"/>
              <a:t/>
            </a:r>
            <a:br>
              <a:rPr lang="en-US" dirty="0"/>
            </a:br>
            <a:r>
              <a:rPr lang="en-US" dirty="0" smtClean="0"/>
              <a:t>and WS-MAN</a:t>
            </a:r>
            <a:endParaRPr lang="en-US" dirty="0"/>
          </a:p>
        </p:txBody>
      </p:sp>
    </p:spTree>
    <p:extLst>
      <p:ext uri="{BB962C8B-B14F-4D97-AF65-F5344CB8AC3E}">
        <p14:creationId xmlns:p14="http://schemas.microsoft.com/office/powerpoint/2010/main" val="28394969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Objects</a:t>
            </a:r>
            <a:endParaRPr lang="en-US" dirty="0"/>
          </a:p>
        </p:txBody>
      </p:sp>
      <p:sp>
        <p:nvSpPr>
          <p:cNvPr id="6" name="Content Placeholder 5"/>
          <p:cNvSpPr>
            <a:spLocks noGrp="1"/>
          </p:cNvSpPr>
          <p:nvPr>
            <p:ph idx="1"/>
          </p:nvPr>
        </p:nvSpPr>
        <p:spPr>
          <a:xfrm>
            <a:off x="519112" y="1447799"/>
            <a:ext cx="11149013" cy="4735655"/>
          </a:xfrm>
        </p:spPr>
        <p:txBody>
          <a:bodyPr/>
          <a:lstStyle/>
          <a:p>
            <a:r>
              <a:rPr lang="en-US" dirty="0" smtClean="0"/>
              <a:t>You may have heard that PowerShell is an </a:t>
            </a:r>
            <a:r>
              <a:rPr lang="en-US" i="1" dirty="0" smtClean="0"/>
              <a:t>object-oriented shell</a:t>
            </a:r>
            <a:endParaRPr lang="en-US" dirty="0" smtClean="0"/>
          </a:p>
          <a:p>
            <a:r>
              <a:rPr lang="en-US" dirty="0" smtClean="0"/>
              <a:t>People make a big deal of this because it enables a lot… but conceptually it’s pretty simple</a:t>
            </a:r>
          </a:p>
          <a:p>
            <a:r>
              <a:rPr lang="en-US" dirty="0" smtClean="0"/>
              <a:t>Ever see an Excel spreadsheet? It’s just a data structure, right? Well, that’s all objects are. Data structures, in memory. </a:t>
            </a:r>
          </a:p>
          <a:p>
            <a:r>
              <a:rPr lang="en-US" dirty="0" smtClean="0"/>
              <a:t>Every PowerShell command (well, most) produces objects… and PowerShell will even show you everything about them</a:t>
            </a:r>
            <a:endParaRPr lang="en-US" dirty="0"/>
          </a:p>
        </p:txBody>
      </p:sp>
    </p:spTree>
    <p:extLst>
      <p:ext uri="{BB962C8B-B14F-4D97-AF65-F5344CB8AC3E}">
        <p14:creationId xmlns:p14="http://schemas.microsoft.com/office/powerpoint/2010/main" val="9017850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It’s all just data!</a:t>
            </a:r>
            <a:endParaRPr lang="en-US" dirty="0"/>
          </a:p>
        </p:txBody>
      </p:sp>
      <p:sp>
        <p:nvSpPr>
          <p:cNvPr id="4" name="Title 3"/>
          <p:cNvSpPr>
            <a:spLocks noGrp="1"/>
          </p:cNvSpPr>
          <p:nvPr>
            <p:ph type="ctrTitle"/>
          </p:nvPr>
        </p:nvSpPr>
        <p:spPr/>
        <p:txBody>
          <a:bodyPr/>
          <a:lstStyle/>
          <a:p>
            <a:r>
              <a:rPr lang="en-US" dirty="0" smtClean="0"/>
              <a:t>Object-Oriented Shell</a:t>
            </a:r>
            <a:endParaRPr lang="en-US" dirty="0"/>
          </a:p>
        </p:txBody>
      </p:sp>
    </p:spTree>
    <p:extLst>
      <p:ext uri="{BB962C8B-B14F-4D97-AF65-F5344CB8AC3E}">
        <p14:creationId xmlns:p14="http://schemas.microsoft.com/office/powerpoint/2010/main" val="26056996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But You Know…</a:t>
            </a:r>
            <a:endParaRPr lang="en-US" dirty="0"/>
          </a:p>
        </p:txBody>
      </p:sp>
      <p:sp>
        <p:nvSpPr>
          <p:cNvPr id="6" name="Content Placeholder 5"/>
          <p:cNvSpPr>
            <a:spLocks noGrp="1"/>
          </p:cNvSpPr>
          <p:nvPr>
            <p:ph idx="1"/>
          </p:nvPr>
        </p:nvSpPr>
        <p:spPr>
          <a:xfrm>
            <a:off x="519112" y="1447799"/>
            <a:ext cx="11149013" cy="4193968"/>
          </a:xfrm>
        </p:spPr>
        <p:txBody>
          <a:bodyPr/>
          <a:lstStyle/>
          <a:p>
            <a:r>
              <a:rPr lang="en-US" dirty="0" smtClean="0"/>
              <a:t>Not every technology lends itself well to a static set of predefined commands</a:t>
            </a:r>
          </a:p>
          <a:p>
            <a:r>
              <a:rPr lang="en-US" dirty="0" smtClean="0"/>
              <a:t>Take IIS, or SQL Server, or anything else that’s extensible. How do you know what commands admins will need when you don’t even know everything that might be added into the product?</a:t>
            </a:r>
          </a:p>
          <a:p>
            <a:r>
              <a:rPr lang="en-US" dirty="0" smtClean="0"/>
              <a:t>The answer: Providers. PowerShell providers can make any storage – even configuration stores – look like a disk drive. You get to use familiar commands with them!</a:t>
            </a:r>
            <a:endParaRPr lang="en-US" dirty="0"/>
          </a:p>
        </p:txBody>
      </p:sp>
    </p:spTree>
    <p:extLst>
      <p:ext uri="{BB962C8B-B14F-4D97-AF65-F5344CB8AC3E}">
        <p14:creationId xmlns:p14="http://schemas.microsoft.com/office/powerpoint/2010/main" val="14093923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Adapting storage to look like a file system</a:t>
            </a:r>
            <a:endParaRPr lang="en-US" dirty="0"/>
          </a:p>
        </p:txBody>
      </p:sp>
      <p:sp>
        <p:nvSpPr>
          <p:cNvPr id="4" name="Title 3"/>
          <p:cNvSpPr>
            <a:spLocks noGrp="1"/>
          </p:cNvSpPr>
          <p:nvPr>
            <p:ph type="ctrTitle"/>
          </p:nvPr>
        </p:nvSpPr>
        <p:spPr/>
        <p:txBody>
          <a:bodyPr/>
          <a:lstStyle/>
          <a:p>
            <a:r>
              <a:rPr lang="en-US" dirty="0" err="1" smtClean="0"/>
              <a:t>PSProviders</a:t>
            </a:r>
            <a:r>
              <a:rPr lang="en-US" dirty="0" smtClean="0"/>
              <a:t> and </a:t>
            </a:r>
            <a:r>
              <a:rPr lang="en-US" dirty="0" err="1" smtClean="0"/>
              <a:t>PSDrives</a:t>
            </a:r>
            <a:endParaRPr lang="en-US" dirty="0"/>
          </a:p>
        </p:txBody>
      </p:sp>
    </p:spTree>
    <p:extLst>
      <p:ext uri="{BB962C8B-B14F-4D97-AF65-F5344CB8AC3E}">
        <p14:creationId xmlns:p14="http://schemas.microsoft.com/office/powerpoint/2010/main" val="16894349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Lots of Smarts</a:t>
            </a:r>
            <a:endParaRPr lang="en-US" dirty="0"/>
          </a:p>
        </p:txBody>
      </p:sp>
      <p:sp>
        <p:nvSpPr>
          <p:cNvPr id="6" name="Content Placeholder 5"/>
          <p:cNvSpPr>
            <a:spLocks noGrp="1"/>
          </p:cNvSpPr>
          <p:nvPr>
            <p:ph idx="1"/>
          </p:nvPr>
        </p:nvSpPr>
        <p:spPr>
          <a:xfrm>
            <a:off x="519112" y="1447799"/>
            <a:ext cx="11149013" cy="1879489"/>
          </a:xfrm>
        </p:spPr>
        <p:txBody>
          <a:bodyPr/>
          <a:lstStyle/>
          <a:p>
            <a:r>
              <a:rPr lang="en-US" dirty="0" smtClean="0"/>
              <a:t>PowerShell includes a full set of comparison operators that, combined with a filtering </a:t>
            </a:r>
            <a:r>
              <a:rPr lang="en-US" dirty="0" err="1" smtClean="0"/>
              <a:t>cmdlet</a:t>
            </a:r>
            <a:r>
              <a:rPr lang="en-US" dirty="0" smtClean="0"/>
              <a:t>, let you remove things from the pipeline.</a:t>
            </a:r>
          </a:p>
          <a:p>
            <a:r>
              <a:rPr lang="en-US" dirty="0" smtClean="0"/>
              <a:t>It’s what’s left at the end of the pipeline that gets displayed.</a:t>
            </a:r>
            <a:endParaRPr lang="en-US" dirty="0"/>
          </a:p>
        </p:txBody>
      </p:sp>
    </p:spTree>
    <p:extLst>
      <p:ext uri="{BB962C8B-B14F-4D97-AF65-F5344CB8AC3E}">
        <p14:creationId xmlns:p14="http://schemas.microsoft.com/office/powerpoint/2010/main" val="1682081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Help </a:t>
            </a:r>
            <a:r>
              <a:rPr lang="en-US" dirty="0" err="1" smtClean="0"/>
              <a:t>about_comparison_operators</a:t>
            </a:r>
            <a:r>
              <a:rPr lang="en-US" dirty="0" smtClean="0"/>
              <a:t> is your friend!</a:t>
            </a:r>
            <a:endParaRPr lang="en-US" dirty="0"/>
          </a:p>
        </p:txBody>
      </p:sp>
      <p:sp>
        <p:nvSpPr>
          <p:cNvPr id="4" name="Title 3"/>
          <p:cNvSpPr>
            <a:spLocks noGrp="1"/>
          </p:cNvSpPr>
          <p:nvPr>
            <p:ph type="ctrTitle"/>
          </p:nvPr>
        </p:nvSpPr>
        <p:spPr/>
        <p:txBody>
          <a:bodyPr/>
          <a:lstStyle/>
          <a:p>
            <a:r>
              <a:rPr lang="en-US" dirty="0" smtClean="0"/>
              <a:t>Comparing and Filtering</a:t>
            </a:r>
            <a:endParaRPr lang="en-US" dirty="0"/>
          </a:p>
        </p:txBody>
      </p:sp>
    </p:spTree>
    <p:extLst>
      <p:ext uri="{BB962C8B-B14F-4D97-AF65-F5344CB8AC3E}">
        <p14:creationId xmlns:p14="http://schemas.microsoft.com/office/powerpoint/2010/main" val="1801130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Hate Syntax?</a:t>
            </a:r>
            <a:endParaRPr lang="en-US" dirty="0"/>
          </a:p>
        </p:txBody>
      </p:sp>
      <p:sp>
        <p:nvSpPr>
          <p:cNvPr id="6" name="Content Placeholder 5"/>
          <p:cNvSpPr>
            <a:spLocks noGrp="1"/>
          </p:cNvSpPr>
          <p:nvPr>
            <p:ph idx="1"/>
          </p:nvPr>
        </p:nvSpPr>
        <p:spPr>
          <a:xfrm>
            <a:off x="519112" y="1447799"/>
            <a:ext cx="11149013" cy="3406060"/>
          </a:xfrm>
        </p:spPr>
        <p:txBody>
          <a:bodyPr/>
          <a:lstStyle/>
          <a:p>
            <a:r>
              <a:rPr lang="en-US" dirty="0" smtClean="0"/>
              <a:t>Yeah, it’s harder than clicking buttons in a GUI.</a:t>
            </a:r>
          </a:p>
          <a:p>
            <a:r>
              <a:rPr lang="en-US" dirty="0" smtClean="0"/>
              <a:t>And in large part you can still use a GUI if you want to, even though it may just be running PowerShell commands under the hood.</a:t>
            </a:r>
          </a:p>
          <a:p>
            <a:endParaRPr lang="en-US" dirty="0"/>
          </a:p>
          <a:p>
            <a:r>
              <a:rPr lang="en-US" dirty="0" smtClean="0"/>
              <a:t>But think about where companies are headed… and think about your value to your organization.</a:t>
            </a:r>
            <a:endParaRPr lang="en-US" dirty="0"/>
          </a:p>
        </p:txBody>
      </p:sp>
    </p:spTree>
    <p:extLst>
      <p:ext uri="{BB962C8B-B14F-4D97-AF65-F5344CB8AC3E}">
        <p14:creationId xmlns:p14="http://schemas.microsoft.com/office/powerpoint/2010/main" val="19729144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30080"/>
          </a:xfrm>
        </p:spPr>
        <p:txBody>
          <a:bodyPr/>
          <a:lstStyle/>
          <a:p>
            <a:r>
              <a:rPr lang="en-US" dirty="0" smtClean="0"/>
              <a:t>Would You Rather be a Button Monkey…</a:t>
            </a:r>
            <a:br>
              <a:rPr lang="en-US" dirty="0" smtClean="0"/>
            </a:br>
            <a:r>
              <a:rPr lang="en-US" dirty="0" smtClean="0"/>
              <a:t>or a </a:t>
            </a:r>
            <a:r>
              <a:rPr lang="en-US" dirty="0" err="1" smtClean="0"/>
              <a:t>ToolMaker</a:t>
            </a:r>
            <a:r>
              <a:rPr lang="en-US" dirty="0" smtClean="0"/>
              <a:t>?</a:t>
            </a:r>
            <a:endParaRPr lang="en-US" dirty="0"/>
          </a:p>
        </p:txBody>
      </p:sp>
      <p:sp>
        <p:nvSpPr>
          <p:cNvPr id="3" name="Content Placeholder 2"/>
          <p:cNvSpPr>
            <a:spLocks noGrp="1"/>
          </p:cNvSpPr>
          <p:nvPr>
            <p:ph idx="1"/>
          </p:nvPr>
        </p:nvSpPr>
        <p:spPr>
          <a:xfrm>
            <a:off x="455612" y="1905000"/>
            <a:ext cx="11149013" cy="993092"/>
          </a:xfrm>
        </p:spPr>
        <p:txBody>
          <a:bodyPr/>
          <a:lstStyle/>
          <a:p>
            <a:r>
              <a:rPr lang="en-US" dirty="0" smtClean="0"/>
              <a:t>If you do something more than once… automate it.</a:t>
            </a:r>
          </a:p>
          <a:p>
            <a:r>
              <a:rPr lang="en-US" dirty="0" smtClean="0"/>
              <a:t>PowerShell finally gives us a way to do that.</a:t>
            </a:r>
            <a:endParaRPr lang="en-US" dirty="0"/>
          </a:p>
        </p:txBody>
      </p:sp>
    </p:spTree>
    <p:extLst>
      <p:ext uri="{BB962C8B-B14F-4D97-AF65-F5344CB8AC3E}">
        <p14:creationId xmlns:p14="http://schemas.microsoft.com/office/powerpoint/2010/main" val="30332480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Welcome!</a:t>
            </a:r>
            <a:endParaRPr lang="en-US" dirty="0"/>
          </a:p>
        </p:txBody>
      </p:sp>
      <p:sp>
        <p:nvSpPr>
          <p:cNvPr id="6" name="Content Placeholder 5"/>
          <p:cNvSpPr>
            <a:spLocks noGrp="1"/>
          </p:cNvSpPr>
          <p:nvPr>
            <p:ph idx="1"/>
          </p:nvPr>
        </p:nvSpPr>
        <p:spPr>
          <a:xfrm>
            <a:off x="519112" y="1447799"/>
            <a:ext cx="11149013" cy="3337324"/>
          </a:xfrm>
        </p:spPr>
        <p:txBody>
          <a:bodyPr/>
          <a:lstStyle/>
          <a:p>
            <a:r>
              <a:rPr lang="en-US" dirty="0" smtClean="0"/>
              <a:t>We’re here to get you up and running with PowerShell – as quickly as possible.</a:t>
            </a:r>
          </a:p>
          <a:p>
            <a:r>
              <a:rPr lang="en-US" dirty="0" smtClean="0"/>
              <a:t>99% of what you’ll see applies to v2 and v3; we’ll point out some specific v3 coolness as we go</a:t>
            </a:r>
          </a:p>
          <a:p>
            <a:r>
              <a:rPr lang="en-US" dirty="0" smtClean="0"/>
              <a:t>Please ask questions as we go, although we </a:t>
            </a:r>
            <a:r>
              <a:rPr lang="en-US" i="1" dirty="0" smtClean="0"/>
              <a:t>are</a:t>
            </a:r>
            <a:r>
              <a:rPr lang="en-US" dirty="0" smtClean="0"/>
              <a:t> on a tight schedule, so some stuff we may need to pick up at the end.</a:t>
            </a:r>
          </a:p>
          <a:p>
            <a:pPr marL="460375" lvl="1" indent="0">
              <a:buNone/>
            </a:pPr>
            <a:endParaRPr lang="en-US" dirty="0"/>
          </a:p>
        </p:txBody>
      </p:sp>
    </p:spTree>
    <p:extLst>
      <p:ext uri="{BB962C8B-B14F-4D97-AF65-F5344CB8AC3E}">
        <p14:creationId xmlns:p14="http://schemas.microsoft.com/office/powerpoint/2010/main" val="22739188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r>
              <a:rPr lang="en-US" dirty="0" smtClean="0"/>
              <a:t>Not a Button Monkey!</a:t>
            </a:r>
            <a:endParaRPr lang="en-US" dirty="0"/>
          </a:p>
        </p:txBody>
      </p:sp>
      <p:sp>
        <p:nvSpPr>
          <p:cNvPr id="4" name="Title 3"/>
          <p:cNvSpPr>
            <a:spLocks noGrp="1"/>
          </p:cNvSpPr>
          <p:nvPr>
            <p:ph type="ctrTitle"/>
          </p:nvPr>
        </p:nvSpPr>
        <p:spPr/>
        <p:txBody>
          <a:bodyPr/>
          <a:lstStyle/>
          <a:p>
            <a:r>
              <a:rPr lang="en-US" dirty="0" smtClean="0"/>
              <a:t>Become a </a:t>
            </a:r>
            <a:r>
              <a:rPr lang="en-US" dirty="0" err="1" smtClean="0"/>
              <a:t>ToolMaker</a:t>
            </a:r>
            <a:endParaRPr lang="en-US" dirty="0"/>
          </a:p>
        </p:txBody>
      </p:sp>
    </p:spTree>
    <p:extLst>
      <p:ext uri="{BB962C8B-B14F-4D97-AF65-F5344CB8AC3E}">
        <p14:creationId xmlns:p14="http://schemas.microsoft.com/office/powerpoint/2010/main" val="23273790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More Fun Tips</a:t>
            </a:r>
            <a:endParaRPr lang="en-US" dirty="0"/>
          </a:p>
        </p:txBody>
      </p:sp>
      <p:sp>
        <p:nvSpPr>
          <p:cNvPr id="6" name="Content Placeholder 5"/>
          <p:cNvSpPr>
            <a:spLocks noGrp="1"/>
          </p:cNvSpPr>
          <p:nvPr>
            <p:ph idx="1"/>
          </p:nvPr>
        </p:nvSpPr>
        <p:spPr>
          <a:xfrm>
            <a:off x="519112" y="1447799"/>
            <a:ext cx="11149013" cy="2076466"/>
          </a:xfrm>
        </p:spPr>
        <p:txBody>
          <a:bodyPr/>
          <a:lstStyle/>
          <a:p>
            <a:r>
              <a:rPr lang="en-US" dirty="0" smtClean="0"/>
              <a:t>Why “</a:t>
            </a:r>
            <a:r>
              <a:rPr lang="en-US" dirty="0" err="1" smtClean="0"/>
              <a:t>cmdlet</a:t>
            </a:r>
            <a:r>
              <a:rPr lang="en-US" dirty="0" smtClean="0"/>
              <a:t>?”</a:t>
            </a:r>
          </a:p>
          <a:p>
            <a:r>
              <a:rPr lang="en-US" dirty="0" smtClean="0"/>
              <a:t>Formatting? Make it the last thing you do.</a:t>
            </a:r>
          </a:p>
          <a:p>
            <a:r>
              <a:rPr lang="en-US" dirty="0" smtClean="0"/>
              <a:t>Neat tricks with double quotes.</a:t>
            </a:r>
          </a:p>
          <a:p>
            <a:r>
              <a:rPr lang="en-US" dirty="0" smtClean="0"/>
              <a:t>Why you should avoid Write-Host</a:t>
            </a:r>
            <a:endParaRPr lang="en-US" dirty="0"/>
          </a:p>
        </p:txBody>
      </p:sp>
    </p:spTree>
    <p:extLst>
      <p:ext uri="{BB962C8B-B14F-4D97-AF65-F5344CB8AC3E}">
        <p14:creationId xmlns:p14="http://schemas.microsoft.com/office/powerpoint/2010/main" val="38603871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Formatting, Quotes, and How to Really Write</a:t>
            </a:r>
            <a:endParaRPr lang="en-US" dirty="0"/>
          </a:p>
        </p:txBody>
      </p:sp>
      <p:sp>
        <p:nvSpPr>
          <p:cNvPr id="4" name="Title 3"/>
          <p:cNvSpPr>
            <a:spLocks noGrp="1"/>
          </p:cNvSpPr>
          <p:nvPr>
            <p:ph type="ctrTitle"/>
          </p:nvPr>
        </p:nvSpPr>
        <p:spPr/>
        <p:txBody>
          <a:bodyPr/>
          <a:lstStyle/>
          <a:p>
            <a:r>
              <a:rPr lang="en-US" dirty="0" smtClean="0"/>
              <a:t>Last Quick Tips</a:t>
            </a:r>
            <a:endParaRPr lang="en-US" dirty="0"/>
          </a:p>
        </p:txBody>
      </p:sp>
    </p:spTree>
    <p:extLst>
      <p:ext uri="{BB962C8B-B14F-4D97-AF65-F5344CB8AC3E}">
        <p14:creationId xmlns:p14="http://schemas.microsoft.com/office/powerpoint/2010/main" val="37698122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0683"/>
          </a:xfrm>
        </p:spPr>
        <p:txBody>
          <a:bodyPr/>
          <a:lstStyle/>
          <a:p>
            <a:r>
              <a:rPr lang="en-US" dirty="0" smtClean="0"/>
              <a:t>Contact Info for Follow-Ups</a:t>
            </a:r>
            <a:endParaRPr lang="en-US" dirty="0"/>
          </a:p>
        </p:txBody>
      </p:sp>
      <p:sp>
        <p:nvSpPr>
          <p:cNvPr id="3" name="Content Placeholder 2"/>
          <p:cNvSpPr>
            <a:spLocks noGrp="1"/>
          </p:cNvSpPr>
          <p:nvPr>
            <p:ph idx="1"/>
          </p:nvPr>
        </p:nvSpPr>
        <p:spPr>
          <a:xfrm>
            <a:off x="519112" y="1447799"/>
            <a:ext cx="11149013" cy="4942892"/>
          </a:xfrm>
        </p:spPr>
        <p:txBody>
          <a:bodyPr/>
          <a:lstStyle/>
          <a:p>
            <a:r>
              <a:rPr lang="en-US" dirty="0" smtClean="0"/>
              <a:t>Don:</a:t>
            </a:r>
          </a:p>
          <a:p>
            <a:pPr lvl="1"/>
            <a:r>
              <a:rPr lang="en-US" dirty="0" smtClean="0"/>
              <a:t>@</a:t>
            </a:r>
            <a:r>
              <a:rPr lang="en-US" dirty="0" err="1" smtClean="0"/>
              <a:t>concentrateddon</a:t>
            </a:r>
            <a:r>
              <a:rPr lang="en-US" dirty="0" smtClean="0"/>
              <a:t> on Twitter</a:t>
            </a:r>
          </a:p>
          <a:p>
            <a:pPr lvl="1"/>
            <a:r>
              <a:rPr lang="en-US" dirty="0" smtClean="0">
                <a:hlinkClick r:id="rId2"/>
              </a:rPr>
              <a:t>http://bit.ly/AskDon</a:t>
            </a:r>
            <a:r>
              <a:rPr lang="en-US" dirty="0" smtClean="0"/>
              <a:t> for online Q&amp;A</a:t>
            </a:r>
          </a:p>
          <a:p>
            <a:pPr lvl="1"/>
            <a:r>
              <a:rPr lang="en-US" i="1" dirty="0" smtClean="0"/>
              <a:t>Learn Windows PowerShell in a Month of Lunches</a:t>
            </a:r>
            <a:r>
              <a:rPr lang="en-US" dirty="0" smtClean="0"/>
              <a:t> – get it anywhere or in the </a:t>
            </a:r>
            <a:r>
              <a:rPr lang="en-US" dirty="0" err="1" smtClean="0"/>
              <a:t>TechEd</a:t>
            </a:r>
            <a:r>
              <a:rPr lang="en-US" dirty="0" smtClean="0"/>
              <a:t> Bookstore!</a:t>
            </a:r>
            <a:br>
              <a:rPr lang="en-US" dirty="0" smtClean="0"/>
            </a:br>
            <a:endParaRPr lang="en-US" dirty="0" smtClean="0"/>
          </a:p>
          <a:p>
            <a:r>
              <a:rPr lang="en-US" dirty="0" smtClean="0"/>
              <a:t>Jeffrey:</a:t>
            </a:r>
          </a:p>
          <a:p>
            <a:pPr lvl="1"/>
            <a:r>
              <a:rPr lang="en-US" dirty="0" smtClean="0"/>
              <a:t>@</a:t>
            </a:r>
            <a:r>
              <a:rPr lang="en-US" dirty="0" err="1" smtClean="0"/>
              <a:t>jsnover</a:t>
            </a:r>
            <a:r>
              <a:rPr lang="en-US" dirty="0" smtClean="0"/>
              <a:t> on Twitter</a:t>
            </a:r>
          </a:p>
          <a:p>
            <a:pPr lvl="1"/>
            <a:r>
              <a:rPr lang="en-US" dirty="0" smtClean="0"/>
              <a:t>Blogs:</a:t>
            </a:r>
          </a:p>
          <a:p>
            <a:pPr lvl="2"/>
            <a:r>
              <a:rPr lang="en-US" dirty="0">
                <a:hlinkClick r:id="rId3"/>
              </a:rPr>
              <a:t>http://blogs.technet.com/b/windowsserver</a:t>
            </a:r>
            <a:r>
              <a:rPr lang="en-US" dirty="0" smtClean="0">
                <a:hlinkClick r:id="rId3"/>
              </a:rPr>
              <a:t>/</a:t>
            </a:r>
            <a:r>
              <a:rPr lang="en-US" dirty="0" smtClean="0"/>
              <a:t> </a:t>
            </a:r>
          </a:p>
          <a:p>
            <a:pPr lvl="2"/>
            <a:r>
              <a:rPr lang="en-US" dirty="0" smtClean="0">
                <a:hlinkClick r:id="rId4"/>
              </a:rPr>
              <a:t>http://jsnover.com/blog</a:t>
            </a:r>
            <a:endParaRPr lang="en-US" dirty="0" smtClean="0"/>
          </a:p>
        </p:txBody>
      </p:sp>
    </p:spTree>
    <p:extLst>
      <p:ext uri="{BB962C8B-B14F-4D97-AF65-F5344CB8AC3E}">
        <p14:creationId xmlns:p14="http://schemas.microsoft.com/office/powerpoint/2010/main" val="7614455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30887"/>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WCL404: Building Reusable CLI and GUI Tools in PowerShell</a:t>
            </a:r>
            <a:endParaRPr lang="en-US" sz="2400" dirty="0">
              <a:solidFill>
                <a:schemeClr val="tx1">
                  <a:alpha val="99000"/>
                </a:schemeClr>
              </a:solidFill>
            </a:endParaRPr>
          </a:p>
        </p:txBody>
      </p:sp>
      <p:sp>
        <p:nvSpPr>
          <p:cNvPr id="9" name="Rectangle 8"/>
          <p:cNvSpPr/>
          <p:nvPr/>
        </p:nvSpPr>
        <p:spPr>
          <a:xfrm>
            <a:off x="667870" y="2320867"/>
            <a:ext cx="11013088" cy="430887"/>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WSV07-TLC: Windows Server 2012 Server Manager and PowerShell</a:t>
            </a:r>
            <a:endParaRPr lang="en-US" sz="2400" dirty="0">
              <a:solidFill>
                <a:schemeClr val="tx1">
                  <a:alpha val="99000"/>
                </a:schemeClr>
              </a:solidFill>
            </a:endParaRPr>
          </a:p>
        </p:txBody>
      </p:sp>
      <p:sp>
        <p:nvSpPr>
          <p:cNvPr id="10" name="Rectangle 9"/>
          <p:cNvSpPr/>
          <p:nvPr/>
        </p:nvSpPr>
        <p:spPr>
          <a:xfrm>
            <a:off x="667870" y="3153586"/>
            <a:ext cx="11013088" cy="430887"/>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DBI331: The Dirty Dozen: PowerShell Scripts for the Busy DBA</a:t>
            </a:r>
            <a:endParaRPr lang="en-US" sz="2400" dirty="0">
              <a:solidFill>
                <a:schemeClr val="tx1">
                  <a:alpha val="99000"/>
                </a:schemeClr>
              </a:solidFill>
            </a:endParaRPr>
          </a:p>
        </p:txBody>
      </p:sp>
      <p:sp>
        <p:nvSpPr>
          <p:cNvPr id="11" name="Rectangle 10"/>
          <p:cNvSpPr/>
          <p:nvPr/>
        </p:nvSpPr>
        <p:spPr>
          <a:xfrm>
            <a:off x="667870" y="3986305"/>
            <a:ext cx="11013088" cy="430887"/>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SIA404: Deep Dive on Windows Server Active Directory Shell</a:t>
            </a:r>
            <a:endParaRPr lang="en-US" sz="2400" dirty="0">
              <a:solidFill>
                <a:schemeClr val="tx1">
                  <a:alpha val="99000"/>
                </a:schemeClr>
              </a:solidFill>
            </a:endParaRPr>
          </a:p>
        </p:txBody>
      </p:sp>
      <p:sp>
        <p:nvSpPr>
          <p:cNvPr id="12" name="Rectangle 11"/>
          <p:cNvSpPr/>
          <p:nvPr/>
        </p:nvSpPr>
        <p:spPr>
          <a:xfrm>
            <a:off x="667870" y="4819025"/>
            <a:ext cx="11013088" cy="430887"/>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“The Scripting Guys” pod in the Expo Hall!</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53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18270836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0683"/>
          </a:xfrm>
        </p:spPr>
        <p:txBody>
          <a:bodyPr/>
          <a:lstStyle/>
          <a:p>
            <a:r>
              <a:rPr lang="en-US" dirty="0" smtClean="0"/>
              <a:t>Quick Introductions</a:t>
            </a:r>
            <a:endParaRPr lang="en-US" dirty="0"/>
          </a:p>
        </p:txBody>
      </p:sp>
      <p:sp>
        <p:nvSpPr>
          <p:cNvPr id="3" name="Content Placeholder 2"/>
          <p:cNvSpPr>
            <a:spLocks noGrp="1"/>
          </p:cNvSpPr>
          <p:nvPr>
            <p:ph idx="1"/>
          </p:nvPr>
        </p:nvSpPr>
        <p:spPr>
          <a:xfrm>
            <a:off x="519112" y="1447799"/>
            <a:ext cx="11149013" cy="4223720"/>
          </a:xfrm>
        </p:spPr>
        <p:txBody>
          <a:bodyPr/>
          <a:lstStyle/>
          <a:p>
            <a:r>
              <a:rPr lang="en-US" dirty="0" smtClean="0"/>
              <a:t>Don Jones</a:t>
            </a:r>
          </a:p>
          <a:p>
            <a:pPr lvl="1"/>
            <a:r>
              <a:rPr lang="en-US" dirty="0" smtClean="0"/>
              <a:t>PowerShell MVP Award Recipient</a:t>
            </a:r>
          </a:p>
          <a:p>
            <a:pPr lvl="1"/>
            <a:r>
              <a:rPr lang="en-US" dirty="0" smtClean="0"/>
              <a:t>PowerShell columnist for TechNet Magazine</a:t>
            </a:r>
          </a:p>
          <a:p>
            <a:pPr lvl="1"/>
            <a:r>
              <a:rPr lang="en-US" dirty="0" smtClean="0"/>
              <a:t>Author, </a:t>
            </a:r>
            <a:r>
              <a:rPr lang="en-US" i="1" dirty="0" smtClean="0"/>
              <a:t>Learn Windows PowerShell in a Month of Lunches</a:t>
            </a:r>
            <a:r>
              <a:rPr lang="en-US" dirty="0" smtClean="0"/>
              <a:t> and </a:t>
            </a:r>
            <a:r>
              <a:rPr lang="en-US" i="1" dirty="0" smtClean="0"/>
              <a:t>PowerShell in Depth</a:t>
            </a:r>
            <a:r>
              <a:rPr lang="en-US" dirty="0" smtClean="0"/>
              <a:t> (forthcoming)</a:t>
            </a:r>
          </a:p>
          <a:p>
            <a:pPr lvl="1"/>
            <a:endParaRPr lang="en-US" dirty="0"/>
          </a:p>
          <a:p>
            <a:r>
              <a:rPr lang="en-US" dirty="0" smtClean="0"/>
              <a:t>Jeffrey </a:t>
            </a:r>
            <a:r>
              <a:rPr lang="en-US" dirty="0" err="1" smtClean="0"/>
              <a:t>Snover</a:t>
            </a:r>
            <a:endParaRPr lang="en-US" dirty="0" smtClean="0"/>
          </a:p>
          <a:p>
            <a:pPr lvl="1"/>
            <a:r>
              <a:rPr lang="en-US" dirty="0" smtClean="0"/>
              <a:t>Distinguished Engineer in the Windows Server team</a:t>
            </a:r>
          </a:p>
          <a:p>
            <a:pPr lvl="1"/>
            <a:r>
              <a:rPr lang="en-US" dirty="0" smtClean="0"/>
              <a:t>Inventor of Windows PowerShell</a:t>
            </a:r>
            <a:endParaRPr lang="en-US" dirty="0"/>
          </a:p>
        </p:txBody>
      </p:sp>
    </p:spTree>
    <p:extLst>
      <p:ext uri="{BB962C8B-B14F-4D97-AF65-F5344CB8AC3E}">
        <p14:creationId xmlns:p14="http://schemas.microsoft.com/office/powerpoint/2010/main" val="11153326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0683"/>
          </a:xfrm>
        </p:spPr>
        <p:txBody>
          <a:bodyPr/>
          <a:lstStyle/>
          <a:p>
            <a:r>
              <a:rPr lang="en-US" dirty="0" smtClean="0"/>
              <a:t>Let’s Begin!</a:t>
            </a:r>
            <a:endParaRPr lang="en-US" dirty="0"/>
          </a:p>
        </p:txBody>
      </p:sp>
      <p:sp>
        <p:nvSpPr>
          <p:cNvPr id="3" name="Content Placeholder 2"/>
          <p:cNvSpPr>
            <a:spLocks noGrp="1"/>
          </p:cNvSpPr>
          <p:nvPr>
            <p:ph idx="1"/>
          </p:nvPr>
        </p:nvSpPr>
        <p:spPr>
          <a:xfrm>
            <a:off x="519112" y="1447799"/>
            <a:ext cx="11149013" cy="4489434"/>
          </a:xfrm>
        </p:spPr>
        <p:txBody>
          <a:bodyPr/>
          <a:lstStyle/>
          <a:p>
            <a:r>
              <a:rPr lang="en-US" dirty="0" smtClean="0"/>
              <a:t>PowerShell is a command-line interface (CLI)…</a:t>
            </a:r>
          </a:p>
          <a:p>
            <a:r>
              <a:rPr lang="en-US" dirty="0" smtClean="0"/>
              <a:t>…that </a:t>
            </a:r>
            <a:r>
              <a:rPr lang="en-US" i="1" dirty="0" smtClean="0"/>
              <a:t>contains</a:t>
            </a:r>
            <a:r>
              <a:rPr lang="en-US" dirty="0" smtClean="0"/>
              <a:t> a rich, yet simplified scripting language for automating complex, multi-step tasks</a:t>
            </a:r>
          </a:p>
          <a:p>
            <a:r>
              <a:rPr lang="en-US" dirty="0" smtClean="0"/>
              <a:t>Built on the .NET Framework</a:t>
            </a:r>
          </a:p>
          <a:p>
            <a:r>
              <a:rPr lang="en-US" dirty="0" smtClean="0"/>
              <a:t>Extensible, so various products and technologies can be managed by “snapping in” tech-specific extensions</a:t>
            </a:r>
          </a:p>
          <a:p>
            <a:endParaRPr lang="en-US" dirty="0" smtClean="0"/>
          </a:p>
          <a:p>
            <a:r>
              <a:rPr lang="en-US" dirty="0" smtClean="0"/>
              <a:t>Most importantly… </a:t>
            </a:r>
            <a:r>
              <a:rPr lang="en-US" b="1" dirty="0" smtClean="0"/>
              <a:t>it’s discoverable!</a:t>
            </a:r>
            <a:r>
              <a:rPr lang="en-US" dirty="0" smtClean="0"/>
              <a:t> It can teach you how to use itself!</a:t>
            </a:r>
            <a:endParaRPr lang="en-US" dirty="0"/>
          </a:p>
        </p:txBody>
      </p:sp>
    </p:spTree>
    <p:extLst>
      <p:ext uri="{BB962C8B-B14F-4D97-AF65-F5344CB8AC3E}">
        <p14:creationId xmlns:p14="http://schemas.microsoft.com/office/powerpoint/2010/main" val="5497768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r>
              <a:rPr lang="en-US" dirty="0" smtClean="0"/>
              <a:t>The Help System, Modules, and More</a:t>
            </a:r>
            <a:endParaRPr lang="en-US" dirty="0"/>
          </a:p>
        </p:txBody>
      </p:sp>
      <p:sp>
        <p:nvSpPr>
          <p:cNvPr id="4" name="Title 3"/>
          <p:cNvSpPr>
            <a:spLocks noGrp="1"/>
          </p:cNvSpPr>
          <p:nvPr>
            <p:ph type="ctrTitle"/>
          </p:nvPr>
        </p:nvSpPr>
        <p:spPr/>
        <p:txBody>
          <a:bodyPr/>
          <a:lstStyle/>
          <a:p>
            <a:r>
              <a:rPr lang="en-US" dirty="0" smtClean="0"/>
              <a:t>Letting PowerShell Teach You How to Use PowerShell</a:t>
            </a:r>
            <a:endParaRPr lang="en-US" dirty="0"/>
          </a:p>
        </p:txBody>
      </p:sp>
    </p:spTree>
    <p:extLst>
      <p:ext uri="{BB962C8B-B14F-4D97-AF65-F5344CB8AC3E}">
        <p14:creationId xmlns:p14="http://schemas.microsoft.com/office/powerpoint/2010/main" val="29118289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The Pipeline</a:t>
            </a:r>
            <a:endParaRPr lang="en-US" dirty="0"/>
          </a:p>
        </p:txBody>
      </p:sp>
      <p:sp>
        <p:nvSpPr>
          <p:cNvPr id="6" name="Content Placeholder 5"/>
          <p:cNvSpPr>
            <a:spLocks noGrp="1"/>
          </p:cNvSpPr>
          <p:nvPr>
            <p:ph idx="1"/>
          </p:nvPr>
        </p:nvSpPr>
        <p:spPr>
          <a:xfrm>
            <a:off x="519112" y="1447799"/>
            <a:ext cx="11149013" cy="2421175"/>
          </a:xfrm>
        </p:spPr>
        <p:txBody>
          <a:bodyPr/>
          <a:lstStyle/>
          <a:p>
            <a:r>
              <a:rPr lang="en-US" dirty="0" smtClean="0"/>
              <a:t>PowerShell has an extremely powerful pipeline that works unlike anything that’s really been done before</a:t>
            </a:r>
          </a:p>
          <a:p>
            <a:r>
              <a:rPr lang="en-US" dirty="0" smtClean="0"/>
              <a:t>It carries the output of one command to the input of the next… but it does so in an amazingly flexible way</a:t>
            </a:r>
          </a:p>
          <a:p>
            <a:r>
              <a:rPr lang="en-US" dirty="0" smtClean="0"/>
              <a:t>If you can master the pipeline (and the help system helps!)</a:t>
            </a:r>
            <a:endParaRPr lang="en-US" dirty="0"/>
          </a:p>
        </p:txBody>
      </p:sp>
    </p:spTree>
    <p:extLst>
      <p:ext uri="{BB962C8B-B14F-4D97-AF65-F5344CB8AC3E}">
        <p14:creationId xmlns:p14="http://schemas.microsoft.com/office/powerpoint/2010/main" val="30824167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err="1" smtClean="0"/>
              <a:t>ByValue</a:t>
            </a:r>
            <a:r>
              <a:rPr lang="en-US" dirty="0" smtClean="0"/>
              <a:t>. </a:t>
            </a:r>
            <a:r>
              <a:rPr lang="en-US" dirty="0" err="1" smtClean="0"/>
              <a:t>ByPropertyName</a:t>
            </a:r>
            <a:r>
              <a:rPr lang="en-US" dirty="0" smtClean="0"/>
              <a:t>, and </a:t>
            </a:r>
            <a:r>
              <a:rPr lang="en-US" dirty="0" err="1" smtClean="0"/>
              <a:t>ByJoveThatsAmazing</a:t>
            </a:r>
            <a:endParaRPr lang="en-US" dirty="0"/>
          </a:p>
        </p:txBody>
      </p:sp>
      <p:sp>
        <p:nvSpPr>
          <p:cNvPr id="4" name="Title 3"/>
          <p:cNvSpPr>
            <a:spLocks noGrp="1"/>
          </p:cNvSpPr>
          <p:nvPr>
            <p:ph type="ctrTitle"/>
          </p:nvPr>
        </p:nvSpPr>
        <p:spPr/>
        <p:txBody>
          <a:bodyPr/>
          <a:lstStyle/>
          <a:p>
            <a:r>
              <a:rPr lang="en-US" dirty="0" smtClean="0"/>
              <a:t>The PowerShell Pipeline</a:t>
            </a:r>
            <a:endParaRPr lang="en-US" dirty="0"/>
          </a:p>
        </p:txBody>
      </p:sp>
    </p:spTree>
    <p:extLst>
      <p:ext uri="{BB962C8B-B14F-4D97-AF65-F5344CB8AC3E}">
        <p14:creationId xmlns:p14="http://schemas.microsoft.com/office/powerpoint/2010/main" val="37422150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Speaking of CIM…</a:t>
            </a:r>
            <a:endParaRPr lang="en-US" dirty="0"/>
          </a:p>
        </p:txBody>
      </p:sp>
      <p:sp>
        <p:nvSpPr>
          <p:cNvPr id="6" name="Content Placeholder 5"/>
          <p:cNvSpPr>
            <a:spLocks noGrp="1"/>
          </p:cNvSpPr>
          <p:nvPr>
            <p:ph idx="1"/>
          </p:nvPr>
        </p:nvSpPr>
        <p:spPr>
          <a:xfrm>
            <a:off x="519112" y="1447799"/>
            <a:ext cx="11149013" cy="3307572"/>
          </a:xfrm>
        </p:spPr>
        <p:txBody>
          <a:bodyPr/>
          <a:lstStyle/>
          <a:p>
            <a:r>
              <a:rPr lang="en-US" dirty="0" smtClean="0"/>
              <a:t>PowerShell remains the most effective way to access Windows Management Instrumentation, which provides a wealth of management information</a:t>
            </a:r>
          </a:p>
          <a:p>
            <a:r>
              <a:rPr lang="en-US" dirty="0" smtClean="0"/>
              <a:t>V2 and v3 both have the “WMI” </a:t>
            </a:r>
            <a:r>
              <a:rPr lang="en-US" dirty="0" err="1" smtClean="0"/>
              <a:t>cmdlets</a:t>
            </a:r>
            <a:r>
              <a:rPr lang="en-US" dirty="0" smtClean="0"/>
              <a:t>, which utilize the old-school DCOM/RPC protocol for communications</a:t>
            </a:r>
          </a:p>
          <a:p>
            <a:r>
              <a:rPr lang="en-US" dirty="0" smtClean="0"/>
              <a:t>V3 Introduces “CIM” </a:t>
            </a:r>
            <a:r>
              <a:rPr lang="en-US" dirty="0" err="1" smtClean="0"/>
              <a:t>cmdlets</a:t>
            </a:r>
            <a:r>
              <a:rPr lang="en-US" dirty="0" smtClean="0"/>
              <a:t>, which use the same WMI back-end info repository, but communicate over WS-MAN</a:t>
            </a:r>
            <a:endParaRPr lang="en-US" dirty="0"/>
          </a:p>
        </p:txBody>
      </p:sp>
    </p:spTree>
    <p:extLst>
      <p:ext uri="{BB962C8B-B14F-4D97-AF65-F5344CB8AC3E}">
        <p14:creationId xmlns:p14="http://schemas.microsoft.com/office/powerpoint/2010/main" val="33081246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(And why WS-MAN is your new best friend)</a:t>
            </a:r>
            <a:endParaRPr lang="en-US" dirty="0"/>
          </a:p>
        </p:txBody>
      </p:sp>
      <p:sp>
        <p:nvSpPr>
          <p:cNvPr id="4" name="Title 3"/>
          <p:cNvSpPr>
            <a:spLocks noGrp="1"/>
          </p:cNvSpPr>
          <p:nvPr>
            <p:ph type="ctrTitle"/>
          </p:nvPr>
        </p:nvSpPr>
        <p:spPr/>
        <p:txBody>
          <a:bodyPr/>
          <a:lstStyle/>
          <a:p>
            <a:r>
              <a:rPr lang="en-US" dirty="0" smtClean="0"/>
              <a:t>WMI and CIM</a:t>
            </a:r>
            <a:endParaRPr lang="en-US" dirty="0"/>
          </a:p>
        </p:txBody>
      </p:sp>
    </p:spTree>
    <p:extLst>
      <p:ext uri="{BB962C8B-B14F-4D97-AF65-F5344CB8AC3E}">
        <p14:creationId xmlns:p14="http://schemas.microsoft.com/office/powerpoint/2010/main" val="2405920778"/>
      </p:ext>
    </p:extLst>
  </p:cSld>
  <p:clrMapOvr>
    <a:masterClrMapping/>
  </p:clrMapOvr>
  <p:transition>
    <p:fade/>
  </p:transition>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Don Jones; </External_x0020_Speaker>
    <Session_x0020_Code xmlns="2295e2e7-0eeb-498e-8716-217bb2ee6ee3">Jeffrey Snover</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elements/1.1/"/>
    <ds:schemaRef ds:uri="http://purl.org/dc/terms/"/>
    <ds:schemaRef ds:uri="http://schemas.microsoft.com/office/2006/documentManagement/types"/>
    <ds:schemaRef ds:uri="8b529f77-48ab-4581-b468-93f09345b8aa"/>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82</TotalTime>
  <Words>1338</Words>
  <Application>Microsoft Office PowerPoint</Application>
  <PresentationFormat>Custom</PresentationFormat>
  <Paragraphs>154</Paragraphs>
  <Slides>30</Slides>
  <Notes>19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TechEd_2012_Template_16x9</vt:lpstr>
      <vt:lpstr>White with Consolas font for code slides</vt:lpstr>
      <vt:lpstr>Windows PowerShell Crash Course</vt:lpstr>
      <vt:lpstr>Welcome!</vt:lpstr>
      <vt:lpstr>Quick Introductions</vt:lpstr>
      <vt:lpstr>Let’s Begin!</vt:lpstr>
      <vt:lpstr>Letting PowerShell Teach You How to Use PowerShell</vt:lpstr>
      <vt:lpstr>The Pipeline</vt:lpstr>
      <vt:lpstr>The PowerShell Pipeline</vt:lpstr>
      <vt:lpstr>Speaking of CIM…</vt:lpstr>
      <vt:lpstr>WMI and CIM</vt:lpstr>
      <vt:lpstr>And oh, You WANT WS-MAN!</vt:lpstr>
      <vt:lpstr>PowerShell Remoting and WS-MAN</vt:lpstr>
      <vt:lpstr>Objects</vt:lpstr>
      <vt:lpstr>Object-Oriented Shell</vt:lpstr>
      <vt:lpstr>But You Know…</vt:lpstr>
      <vt:lpstr>PSProviders and PSDrives</vt:lpstr>
      <vt:lpstr>Lots of Smarts</vt:lpstr>
      <vt:lpstr>Comparing and Filtering</vt:lpstr>
      <vt:lpstr>Hate Syntax?</vt:lpstr>
      <vt:lpstr>Would You Rather be a Button Monkey… or a ToolMaker?</vt:lpstr>
      <vt:lpstr>Become a ToolMaker</vt:lpstr>
      <vt:lpstr>More Fun Tips</vt:lpstr>
      <vt:lpstr>Last Quick Tips</vt:lpstr>
      <vt:lpstr>Contact Info for Follow-Ups</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PowerShell Crash Course</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16</cp:revision>
  <cp:lastPrinted>2010-05-11T05:02:34Z</cp:lastPrinted>
  <dcterms:created xsi:type="dcterms:W3CDTF">2012-03-23T02:48:52Z</dcterms:created>
  <dcterms:modified xsi:type="dcterms:W3CDTF">2012-06-11T23:14:18Z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