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70"/>
  </p:notesMasterIdLst>
  <p:handoutMasterIdLst>
    <p:handoutMasterId r:id="rId71"/>
  </p:handoutMasterIdLst>
  <p:sldIdLst>
    <p:sldId id="257" r:id="rId6"/>
    <p:sldId id="489" r:id="rId7"/>
    <p:sldId id="521" r:id="rId8"/>
    <p:sldId id="460" r:id="rId9"/>
    <p:sldId id="491" r:id="rId10"/>
    <p:sldId id="492" r:id="rId11"/>
    <p:sldId id="349" r:id="rId12"/>
    <p:sldId id="419" r:id="rId13"/>
    <p:sldId id="480" r:id="rId14"/>
    <p:sldId id="481" r:id="rId15"/>
    <p:sldId id="511" r:id="rId16"/>
    <p:sldId id="482" r:id="rId17"/>
    <p:sldId id="484" r:id="rId18"/>
    <p:sldId id="485" r:id="rId19"/>
    <p:sldId id="380" r:id="rId20"/>
    <p:sldId id="450" r:id="rId21"/>
    <p:sldId id="379" r:id="rId22"/>
    <p:sldId id="434" r:id="rId23"/>
    <p:sldId id="441" r:id="rId24"/>
    <p:sldId id="328" r:id="rId25"/>
    <p:sldId id="494" r:id="rId26"/>
    <p:sldId id="495" r:id="rId27"/>
    <p:sldId id="335" r:id="rId28"/>
    <p:sldId id="417" r:id="rId29"/>
    <p:sldId id="400" r:id="rId30"/>
    <p:sldId id="402" r:id="rId31"/>
    <p:sldId id="510" r:id="rId32"/>
    <p:sldId id="520" r:id="rId33"/>
    <p:sldId id="381" r:id="rId34"/>
    <p:sldId id="399" r:id="rId35"/>
    <p:sldId id="517" r:id="rId36"/>
    <p:sldId id="518" r:id="rId37"/>
    <p:sldId id="382" r:id="rId38"/>
    <p:sldId id="471" r:id="rId39"/>
    <p:sldId id="472" r:id="rId40"/>
    <p:sldId id="473" r:id="rId41"/>
    <p:sldId id="474" r:id="rId42"/>
    <p:sldId id="475" r:id="rId43"/>
    <p:sldId id="414" r:id="rId44"/>
    <p:sldId id="512" r:id="rId45"/>
    <p:sldId id="476" r:id="rId46"/>
    <p:sldId id="448" r:id="rId47"/>
    <p:sldId id="439" r:id="rId48"/>
    <p:sldId id="348" r:id="rId49"/>
    <p:sldId id="503" r:id="rId50"/>
    <p:sldId id="369" r:id="rId51"/>
    <p:sldId id="372" r:id="rId52"/>
    <p:sldId id="504" r:id="rId53"/>
    <p:sldId id="440" r:id="rId54"/>
    <p:sldId id="391" r:id="rId55"/>
    <p:sldId id="513" r:id="rId56"/>
    <p:sldId id="393" r:id="rId57"/>
    <p:sldId id="418" r:id="rId58"/>
    <p:sldId id="499" r:id="rId59"/>
    <p:sldId id="398" r:id="rId60"/>
    <p:sldId id="519" r:id="rId61"/>
    <p:sldId id="311" r:id="rId62"/>
    <p:sldId id="514" r:id="rId63"/>
    <p:sldId id="500" r:id="rId64"/>
    <p:sldId id="313" r:id="rId65"/>
    <p:sldId id="314" r:id="rId66"/>
    <p:sldId id="315" r:id="rId67"/>
    <p:sldId id="271" r:id="rId68"/>
    <p:sldId id="256" r:id="rId6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quired Start Slides" id="{C53102E1-9715-497B-8CE1-D1948A8F7DFF}">
          <p14:sldIdLst>
            <p14:sldId id="257"/>
          </p14:sldIdLst>
        </p14:section>
        <p14:section name="Intro" id="{164453BF-AC1C-4D8F-BE97-9078A64EAD0D}">
          <p14:sldIdLst>
            <p14:sldId id="489"/>
            <p14:sldId id="521"/>
            <p14:sldId id="460"/>
            <p14:sldId id="491"/>
            <p14:sldId id="492"/>
          </p14:sldIdLst>
        </p14:section>
        <p14:section name="Array Integration" id="{5A7071A3-2567-4298-9A96-6FC12DE0AB90}">
          <p14:sldIdLst>
            <p14:sldId id="349"/>
            <p14:sldId id="419"/>
            <p14:sldId id="480"/>
            <p14:sldId id="481"/>
            <p14:sldId id="511"/>
            <p14:sldId id="482"/>
            <p14:sldId id="484"/>
            <p14:sldId id="485"/>
            <p14:sldId id="380"/>
            <p14:sldId id="450"/>
            <p14:sldId id="379"/>
            <p14:sldId id="434"/>
            <p14:sldId id="441"/>
          </p14:sldIdLst>
        </p14:section>
        <p14:section name="Spaces" id="{1521913F-2F4B-4655-A65F-534BE8000802}">
          <p14:sldIdLst>
            <p14:sldId id="328"/>
            <p14:sldId id="494"/>
            <p14:sldId id="495"/>
            <p14:sldId id="335"/>
            <p14:sldId id="417"/>
            <p14:sldId id="400"/>
            <p14:sldId id="402"/>
            <p14:sldId id="510"/>
            <p14:sldId id="520"/>
            <p14:sldId id="381"/>
            <p14:sldId id="399"/>
            <p14:sldId id="517"/>
            <p14:sldId id="518"/>
          </p14:sldIdLst>
        </p14:section>
        <p14:section name="Chkdsk" id="{42E6E4F7-BB93-4CC1-B98B-129539708622}">
          <p14:sldIdLst>
            <p14:sldId id="382"/>
            <p14:sldId id="471"/>
            <p14:sldId id="472"/>
            <p14:sldId id="473"/>
            <p14:sldId id="474"/>
            <p14:sldId id="475"/>
          </p14:sldIdLst>
        </p14:section>
        <p14:section name="Dedupe" id="{2C63C733-7A8D-4992-9265-0A63385C9F8C}">
          <p14:sldIdLst>
            <p14:sldId id="414"/>
            <p14:sldId id="512"/>
            <p14:sldId id="476"/>
            <p14:sldId id="448"/>
            <p14:sldId id="439"/>
          </p14:sldIdLst>
        </p14:section>
        <p14:section name="Storage Management" id="{E3E38572-9ECA-40DB-BB85-152FEACB5F0C}">
          <p14:sldIdLst>
            <p14:sldId id="348"/>
            <p14:sldId id="503"/>
            <p14:sldId id="369"/>
            <p14:sldId id="372"/>
            <p14:sldId id="504"/>
            <p14:sldId id="440"/>
          </p14:sldIdLst>
        </p14:section>
        <p14:section name="ReFS" id="{E89C5171-3A7D-429B-A0A8-C400DC53A0E3}">
          <p14:sldIdLst>
            <p14:sldId id="391"/>
            <p14:sldId id="513"/>
            <p14:sldId id="393"/>
            <p14:sldId id="418"/>
            <p14:sldId id="499"/>
            <p14:sldId id="398"/>
          </p14:sldIdLst>
        </p14:section>
        <p14:section name="End Section" id="{8BB74956-E876-4C56-8ED8-DC856B74F4B1}">
          <p14:sldIdLst>
            <p14:sldId id="519"/>
          </p14:sldIdLst>
        </p14:section>
        <p14:section name="Required End Slides" id="{B213C16F-41BE-4900-94B2-BE8DC4F2E134}">
          <p14:sldIdLst>
            <p14:sldId id="311"/>
            <p14:sldId id="514"/>
            <p14:sldId id="500"/>
            <p14:sldId id="313"/>
            <p14:sldId id="314"/>
            <p14:sldId id="315"/>
            <p14:sldId id="271"/>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D01E"/>
    <a:srgbClr val="1F5183"/>
    <a:srgbClr val="000000"/>
    <a:srgbClr val="21588F"/>
    <a:srgbClr val="429A16"/>
    <a:srgbClr val="F8F57B"/>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1" autoAdjust="0"/>
    <p:restoredTop sz="75042" autoAdjust="0"/>
  </p:normalViewPr>
  <p:slideViewPr>
    <p:cSldViewPr>
      <p:cViewPr varScale="1">
        <p:scale>
          <a:sx n="85" d="100"/>
          <a:sy n="85" d="100"/>
        </p:scale>
        <p:origin x="-1602"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22932"/>
    </p:cViewPr>
  </p:outlin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hmedels\Documents\DataOptimization\DataAnalysis\Server-Data-Dedup-Analysis-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Windows Server 2008 R2</c:v>
                </c:pt>
              </c:strCache>
            </c:strRef>
          </c:tx>
          <c:invertIfNegative val="0"/>
          <c:cat>
            <c:strRef>
              <c:f>Sheet1!$A$2:$A$4</c:f>
              <c:strCache>
                <c:ptCount val="3"/>
                <c:pt idx="0">
                  <c:v>100 Million Files</c:v>
                </c:pt>
                <c:pt idx="1">
                  <c:v>200 Million Files</c:v>
                </c:pt>
                <c:pt idx="2">
                  <c:v>300 Million Files</c:v>
                </c:pt>
              </c:strCache>
            </c:strRef>
          </c:cat>
          <c:val>
            <c:numRef>
              <c:f>Sheet1!$B$2:$B$4</c:f>
              <c:numCache>
                <c:formatCode>General</c:formatCode>
                <c:ptCount val="3"/>
                <c:pt idx="0">
                  <c:v>109</c:v>
                </c:pt>
                <c:pt idx="1">
                  <c:v>292</c:v>
                </c:pt>
                <c:pt idx="2">
                  <c:v>376</c:v>
                </c:pt>
              </c:numCache>
            </c:numRef>
          </c:val>
        </c:ser>
        <c:ser>
          <c:idx val="1"/>
          <c:order val="1"/>
          <c:tx>
            <c:strRef>
              <c:f>Sheet1!$C$1</c:f>
              <c:strCache>
                <c:ptCount val="1"/>
                <c:pt idx="0">
                  <c:v>Windows Server 2012</c:v>
                </c:pt>
              </c:strCache>
            </c:strRef>
          </c:tx>
          <c:spPr>
            <a:solidFill>
              <a:srgbClr val="59D01E"/>
            </a:solidFill>
          </c:spPr>
          <c:invertIfNegative val="0"/>
          <c:dLbls>
            <c:delete val="1"/>
          </c:dLbls>
          <c:cat>
            <c:strRef>
              <c:f>Sheet1!$A$2:$A$4</c:f>
              <c:strCache>
                <c:ptCount val="3"/>
                <c:pt idx="0">
                  <c:v>100 Million Files</c:v>
                </c:pt>
                <c:pt idx="1">
                  <c:v>200 Million Files</c:v>
                </c:pt>
                <c:pt idx="2">
                  <c:v>300 Million Files</c:v>
                </c:pt>
              </c:strCache>
            </c:strRef>
          </c:cat>
          <c:val>
            <c:numRef>
              <c:f>Sheet1!$C$2:$C$4</c:f>
              <c:numCache>
                <c:formatCode>General</c:formatCode>
                <c:ptCount val="3"/>
                <c:pt idx="0">
                  <c:v>1E-4</c:v>
                </c:pt>
                <c:pt idx="1">
                  <c:v>1E-4</c:v>
                </c:pt>
                <c:pt idx="2">
                  <c:v>1E-4</c:v>
                </c:pt>
              </c:numCache>
            </c:numRef>
          </c:val>
        </c:ser>
        <c:dLbls>
          <c:showLegendKey val="0"/>
          <c:showVal val="1"/>
          <c:showCatName val="0"/>
          <c:showSerName val="0"/>
          <c:showPercent val="0"/>
          <c:showBubbleSize val="0"/>
        </c:dLbls>
        <c:gapWidth val="75"/>
        <c:axId val="268355072"/>
        <c:axId val="268356608"/>
      </c:barChart>
      <c:catAx>
        <c:axId val="268355072"/>
        <c:scaling>
          <c:orientation val="minMax"/>
        </c:scaling>
        <c:delete val="0"/>
        <c:axPos val="b"/>
        <c:majorTickMark val="none"/>
        <c:minorTickMark val="none"/>
        <c:tickLblPos val="nextTo"/>
        <c:crossAx val="268356608"/>
        <c:crosses val="autoZero"/>
        <c:auto val="1"/>
        <c:lblAlgn val="ctr"/>
        <c:lblOffset val="100"/>
        <c:noMultiLvlLbl val="0"/>
      </c:catAx>
      <c:valAx>
        <c:axId val="268356608"/>
        <c:scaling>
          <c:orientation val="minMax"/>
        </c:scaling>
        <c:delete val="0"/>
        <c:axPos val="l"/>
        <c:title>
          <c:tx>
            <c:rich>
              <a:bodyPr rot="-5400000" vert="horz"/>
              <a:lstStyle/>
              <a:p>
                <a:pPr>
                  <a:defRPr/>
                </a:pPr>
                <a:r>
                  <a:rPr lang="en-US"/>
                  <a:t>Execution Time (minutes)</a:t>
                </a:r>
              </a:p>
            </c:rich>
          </c:tx>
          <c:layout>
            <c:manualLayout>
              <c:xMode val="edge"/>
              <c:yMode val="edge"/>
              <c:x val="1.1795930404010617E-3"/>
              <c:y val="0.12693886636951446"/>
            </c:manualLayout>
          </c:layout>
          <c:overlay val="0"/>
        </c:title>
        <c:numFmt formatCode="General" sourceLinked="1"/>
        <c:majorTickMark val="none"/>
        <c:minorTickMark val="none"/>
        <c:tickLblPos val="nextTo"/>
        <c:crossAx val="268355072"/>
        <c:crosses val="autoZero"/>
        <c:crossBetween val="between"/>
      </c:valAx>
    </c:plotArea>
    <c:legend>
      <c:legendPos val="b"/>
      <c:legendEntry>
        <c:idx val="1"/>
        <c:delete val="1"/>
      </c:legendEntry>
      <c:layout>
        <c:manualLayout>
          <c:xMode val="edge"/>
          <c:yMode val="edge"/>
          <c:x val="0.18505743549971321"/>
          <c:y val="0.91135960075996414"/>
          <c:w val="0.30903582201148477"/>
          <c:h val="7.812100410525607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43168287358601"/>
          <c:y val="2.8839824076044542E-2"/>
          <c:w val="0.6357027858827291"/>
          <c:h val="0.61079981556359497"/>
        </c:manualLayout>
      </c:layout>
      <c:barChart>
        <c:barDir val="bar"/>
        <c:grouping val="clustered"/>
        <c:varyColors val="0"/>
        <c:ser>
          <c:idx val="2"/>
          <c:order val="0"/>
          <c:tx>
            <c:strRef>
              <c:f>'Optimization rates'!$C$23</c:f>
              <c:strCache>
                <c:ptCount val="1"/>
                <c:pt idx="0">
                  <c:v>Savings %</c:v>
                </c:pt>
              </c:strCache>
            </c:strRef>
          </c:tx>
          <c:invertIfNegative val="0"/>
          <c:dPt>
            <c:idx val="0"/>
            <c:invertIfNegative val="0"/>
            <c:bubble3D val="0"/>
            <c:spPr>
              <a:solidFill>
                <a:schemeClr val="accent6"/>
              </a:solidFill>
            </c:spPr>
          </c:dPt>
          <c:dPt>
            <c:idx val="1"/>
            <c:invertIfNegative val="0"/>
            <c:bubble3D val="0"/>
            <c:spPr>
              <a:solidFill>
                <a:schemeClr val="accent4"/>
              </a:solidFill>
            </c:spPr>
          </c:dPt>
          <c:dPt>
            <c:idx val="2"/>
            <c:invertIfNegative val="0"/>
            <c:bubble3D val="0"/>
            <c:spPr>
              <a:solidFill>
                <a:schemeClr val="accent1"/>
              </a:solidFill>
            </c:spPr>
          </c:dPt>
          <c:dPt>
            <c:idx val="3"/>
            <c:invertIfNegative val="0"/>
            <c:bubble3D val="0"/>
            <c:spPr>
              <a:solidFill>
                <a:schemeClr val="accent5"/>
              </a:solidFill>
            </c:spPr>
          </c:dPt>
          <c:cat>
            <c:strRef>
              <c:f>'Optimization rates'!$D$18:$G$18</c:f>
              <c:strCache>
                <c:ptCount val="4"/>
                <c:pt idx="0">
                  <c:v>User Home Folder (MyDocs)</c:v>
                </c:pt>
                <c:pt idx="1">
                  <c:v>General File Share</c:v>
                </c:pt>
                <c:pt idx="2">
                  <c:v>Software Deployment Share</c:v>
                </c:pt>
                <c:pt idx="3">
                  <c:v>VHD Library</c:v>
                </c:pt>
              </c:strCache>
            </c:strRef>
          </c:cat>
          <c:val>
            <c:numRef>
              <c:f>'Optimization rates'!$D$23:$G$23</c:f>
              <c:numCache>
                <c:formatCode>0%</c:formatCode>
                <c:ptCount val="4"/>
                <c:pt idx="0">
                  <c:v>0.3</c:v>
                </c:pt>
                <c:pt idx="1">
                  <c:v>0.5</c:v>
                </c:pt>
                <c:pt idx="2">
                  <c:v>0.72499999999999998</c:v>
                </c:pt>
                <c:pt idx="3">
                  <c:v>0.85</c:v>
                </c:pt>
              </c:numCache>
            </c:numRef>
          </c:val>
        </c:ser>
        <c:dLbls>
          <c:showLegendKey val="0"/>
          <c:showVal val="0"/>
          <c:showCatName val="0"/>
          <c:showSerName val="0"/>
          <c:showPercent val="0"/>
          <c:showBubbleSize val="0"/>
        </c:dLbls>
        <c:gapWidth val="150"/>
        <c:axId val="204801920"/>
        <c:axId val="204803456"/>
      </c:barChart>
      <c:catAx>
        <c:axId val="204801920"/>
        <c:scaling>
          <c:orientation val="minMax"/>
        </c:scaling>
        <c:delete val="0"/>
        <c:axPos val="l"/>
        <c:majorTickMark val="out"/>
        <c:minorTickMark val="none"/>
        <c:tickLblPos val="nextTo"/>
        <c:txPr>
          <a:bodyPr/>
          <a:lstStyle/>
          <a:p>
            <a:pPr>
              <a:defRPr>
                <a:latin typeface="Segoe UI" pitchFamily="34" charset="0"/>
                <a:cs typeface="Segoe UI" pitchFamily="34" charset="0"/>
              </a:defRPr>
            </a:pPr>
            <a:endParaRPr lang="en-US"/>
          </a:p>
        </c:txPr>
        <c:crossAx val="204803456"/>
        <c:crosses val="autoZero"/>
        <c:auto val="1"/>
        <c:lblAlgn val="ctr"/>
        <c:lblOffset val="100"/>
        <c:noMultiLvlLbl val="0"/>
      </c:catAx>
      <c:valAx>
        <c:axId val="204803456"/>
        <c:scaling>
          <c:orientation val="minMax"/>
        </c:scaling>
        <c:delete val="0"/>
        <c:axPos val="b"/>
        <c:title>
          <c:tx>
            <c:rich>
              <a:bodyPr/>
              <a:lstStyle/>
              <a:p>
                <a:pPr>
                  <a:defRPr/>
                </a:pPr>
                <a:r>
                  <a:rPr lang="en-US" dirty="0" smtClean="0"/>
                  <a:t>Deduplication Savings</a:t>
                </a:r>
                <a:endParaRPr lang="en-US" dirty="0"/>
              </a:p>
            </c:rich>
          </c:tx>
          <c:layout>
            <c:manualLayout>
              <c:xMode val="edge"/>
              <c:yMode val="edge"/>
              <c:x val="0.53267358354832306"/>
              <c:y val="0.83511243526991563"/>
            </c:manualLayout>
          </c:layout>
          <c:overlay val="0"/>
        </c:title>
        <c:numFmt formatCode="0%" sourceLinked="1"/>
        <c:majorTickMark val="out"/>
        <c:minorTickMark val="none"/>
        <c:tickLblPos val="nextTo"/>
        <c:txPr>
          <a:bodyPr/>
          <a:lstStyle/>
          <a:p>
            <a:pPr>
              <a:defRPr>
                <a:latin typeface="Segoe UI" pitchFamily="34" charset="0"/>
                <a:cs typeface="Segoe UI" pitchFamily="34" charset="0"/>
              </a:defRPr>
            </a:pPr>
            <a:endParaRPr lang="en-US"/>
          </a:p>
        </c:txPr>
        <c:crossAx val="20480192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E1A4B-BE57-4D92-8308-E0BD11A4F1B6}"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796377FE-9A39-4286-A08E-14146DFA2F7A}">
      <dgm:prSet phldrT="[Text]"/>
      <dgm:spPr/>
      <dgm:t>
        <a:bodyPr/>
        <a:lstStyle/>
        <a:p>
          <a:r>
            <a:rPr lang="en-US" dirty="0" smtClean="0"/>
            <a:t>Maximizes the value of existing storage infrastructure</a:t>
          </a:r>
          <a:endParaRPr lang="en-US" dirty="0"/>
        </a:p>
      </dgm:t>
    </dgm:pt>
    <dgm:pt modelId="{2BF45382-A334-4887-89FF-55A5B7FD010C}" type="parTrans" cxnId="{BCE85BA8-8357-4F28-B27D-F73D5577A6CF}">
      <dgm:prSet/>
      <dgm:spPr/>
      <dgm:t>
        <a:bodyPr/>
        <a:lstStyle/>
        <a:p>
          <a:endParaRPr lang="en-US"/>
        </a:p>
      </dgm:t>
    </dgm:pt>
    <dgm:pt modelId="{23284E4F-031F-4972-8A47-A88913525488}" type="sibTrans" cxnId="{BCE85BA8-8357-4F28-B27D-F73D5577A6CF}">
      <dgm:prSet/>
      <dgm:spPr/>
      <dgm:t>
        <a:bodyPr/>
        <a:lstStyle/>
        <a:p>
          <a:endParaRPr lang="en-US"/>
        </a:p>
      </dgm:t>
    </dgm:pt>
    <dgm:pt modelId="{5EBF679D-FA18-4C02-A35D-F6ACB43DC5C4}">
      <dgm:prSet phldrT="[Text]"/>
      <dgm:spPr/>
      <dgm:t>
        <a:bodyPr/>
        <a:lstStyle/>
        <a:p>
          <a:r>
            <a:rPr lang="en-US" dirty="0" smtClean="0"/>
            <a:t>Empowers customers to build highly resilient, scalable, available, and performant storage solutions with commodity hardware</a:t>
          </a:r>
          <a:endParaRPr lang="en-US" dirty="0"/>
        </a:p>
      </dgm:t>
    </dgm:pt>
    <dgm:pt modelId="{B554ECF4-EDAC-408A-BFB1-EB3EE1E70430}" type="parTrans" cxnId="{732FE5AD-4B5C-48DC-A182-42540A67713A}">
      <dgm:prSet/>
      <dgm:spPr/>
      <dgm:t>
        <a:bodyPr/>
        <a:lstStyle/>
        <a:p>
          <a:endParaRPr lang="en-US"/>
        </a:p>
      </dgm:t>
    </dgm:pt>
    <dgm:pt modelId="{B07F9D14-4ABD-4EBA-AB5D-EE4DA6371D3E}" type="sibTrans" cxnId="{732FE5AD-4B5C-48DC-A182-42540A67713A}">
      <dgm:prSet/>
      <dgm:spPr/>
      <dgm:t>
        <a:bodyPr/>
        <a:lstStyle/>
        <a:p>
          <a:endParaRPr lang="en-US"/>
        </a:p>
      </dgm:t>
    </dgm:pt>
    <dgm:pt modelId="{AF1EC9BF-A137-420D-818A-F40D40030EE3}">
      <dgm:prSet phldrT="[Text]"/>
      <dgm:spPr/>
      <dgm:t>
        <a:bodyPr/>
        <a:lstStyle/>
        <a:p>
          <a:r>
            <a:rPr lang="en-US" dirty="0" smtClean="0"/>
            <a:t>Enables deployment of flexible, highly scalable, manageable, and low-cost appliances</a:t>
          </a:r>
          <a:endParaRPr lang="en-US" dirty="0"/>
        </a:p>
      </dgm:t>
    </dgm:pt>
    <dgm:pt modelId="{F8DDCFE3-4BC5-42F1-A549-D762ECA3781B}" type="parTrans" cxnId="{D092CFA9-D3C9-4011-A7D9-89863E04B38B}">
      <dgm:prSet/>
      <dgm:spPr/>
      <dgm:t>
        <a:bodyPr/>
        <a:lstStyle/>
        <a:p>
          <a:endParaRPr lang="en-US"/>
        </a:p>
      </dgm:t>
    </dgm:pt>
    <dgm:pt modelId="{88033BD7-6A15-46D4-812C-9BDCC1A0FE94}" type="sibTrans" cxnId="{D092CFA9-D3C9-4011-A7D9-89863E04B38B}">
      <dgm:prSet/>
      <dgm:spPr/>
      <dgm:t>
        <a:bodyPr/>
        <a:lstStyle/>
        <a:p>
          <a:endParaRPr lang="en-US"/>
        </a:p>
      </dgm:t>
    </dgm:pt>
    <dgm:pt modelId="{23AF1077-2E49-4F12-97CD-5D601F96874B}" type="pres">
      <dgm:prSet presAssocID="{BADE1A4B-BE57-4D92-8308-E0BD11A4F1B6}" presName="Name0" presStyleCnt="0">
        <dgm:presLayoutVars>
          <dgm:chMax val="7"/>
          <dgm:chPref val="7"/>
          <dgm:dir/>
        </dgm:presLayoutVars>
      </dgm:prSet>
      <dgm:spPr/>
      <dgm:t>
        <a:bodyPr/>
        <a:lstStyle/>
        <a:p>
          <a:endParaRPr lang="en-US"/>
        </a:p>
      </dgm:t>
    </dgm:pt>
    <dgm:pt modelId="{3414B41B-4B73-4048-8CFF-A19188BB4B3C}" type="pres">
      <dgm:prSet presAssocID="{BADE1A4B-BE57-4D92-8308-E0BD11A4F1B6}" presName="Name1" presStyleCnt="0"/>
      <dgm:spPr/>
    </dgm:pt>
    <dgm:pt modelId="{88904B52-2FD5-4B9B-9D92-4E9E10B0D66A}" type="pres">
      <dgm:prSet presAssocID="{BADE1A4B-BE57-4D92-8308-E0BD11A4F1B6}" presName="cycle" presStyleCnt="0"/>
      <dgm:spPr/>
    </dgm:pt>
    <dgm:pt modelId="{21FD1378-553F-4996-9096-17DCEBE8039F}" type="pres">
      <dgm:prSet presAssocID="{BADE1A4B-BE57-4D92-8308-E0BD11A4F1B6}" presName="srcNode" presStyleLbl="node1" presStyleIdx="0" presStyleCnt="3"/>
      <dgm:spPr/>
    </dgm:pt>
    <dgm:pt modelId="{E8E68876-9F84-4539-BDA9-50B51D9B580B}" type="pres">
      <dgm:prSet presAssocID="{BADE1A4B-BE57-4D92-8308-E0BD11A4F1B6}" presName="conn" presStyleLbl="parChTrans1D2" presStyleIdx="0" presStyleCnt="1"/>
      <dgm:spPr/>
      <dgm:t>
        <a:bodyPr/>
        <a:lstStyle/>
        <a:p>
          <a:endParaRPr lang="en-US"/>
        </a:p>
      </dgm:t>
    </dgm:pt>
    <dgm:pt modelId="{A47DC108-9D7D-4496-AF5F-234FAA48A930}" type="pres">
      <dgm:prSet presAssocID="{BADE1A4B-BE57-4D92-8308-E0BD11A4F1B6}" presName="extraNode" presStyleLbl="node1" presStyleIdx="0" presStyleCnt="3"/>
      <dgm:spPr/>
    </dgm:pt>
    <dgm:pt modelId="{D990A2EB-0AC4-4FB8-9A40-0EED7F5915DA}" type="pres">
      <dgm:prSet presAssocID="{BADE1A4B-BE57-4D92-8308-E0BD11A4F1B6}" presName="dstNode" presStyleLbl="node1" presStyleIdx="0" presStyleCnt="3"/>
      <dgm:spPr/>
    </dgm:pt>
    <dgm:pt modelId="{D637C920-2E47-467D-AF8F-4CEDA9977D5A}" type="pres">
      <dgm:prSet presAssocID="{796377FE-9A39-4286-A08E-14146DFA2F7A}" presName="text_1" presStyleLbl="node1" presStyleIdx="0" presStyleCnt="3">
        <dgm:presLayoutVars>
          <dgm:bulletEnabled val="1"/>
        </dgm:presLayoutVars>
      </dgm:prSet>
      <dgm:spPr/>
      <dgm:t>
        <a:bodyPr/>
        <a:lstStyle/>
        <a:p>
          <a:endParaRPr lang="en-US"/>
        </a:p>
      </dgm:t>
    </dgm:pt>
    <dgm:pt modelId="{F890A128-1AA4-4119-9792-F652AB211B58}" type="pres">
      <dgm:prSet presAssocID="{796377FE-9A39-4286-A08E-14146DFA2F7A}" presName="accent_1" presStyleCnt="0"/>
      <dgm:spPr/>
    </dgm:pt>
    <dgm:pt modelId="{CD7618F5-225F-4DE7-B0C6-45623B4C6777}" type="pres">
      <dgm:prSet presAssocID="{796377FE-9A39-4286-A08E-14146DFA2F7A}" presName="accentRepeatNode" presStyleLbl="solidFgAcc1" presStyleIdx="0" presStyleCnt="3"/>
      <dgm:spPr>
        <a:blipFill rotWithShape="0">
          <a:blip xmlns:r="http://schemas.openxmlformats.org/officeDocument/2006/relationships" r:embed="rId1"/>
          <a:stretch>
            <a:fillRect/>
          </a:stretch>
        </a:blipFill>
        <a:ln>
          <a:noFill/>
        </a:ln>
      </dgm:spPr>
    </dgm:pt>
    <dgm:pt modelId="{9F822F76-3365-44CA-98EF-951D2F5BEEA3}" type="pres">
      <dgm:prSet presAssocID="{5EBF679D-FA18-4C02-A35D-F6ACB43DC5C4}" presName="text_2" presStyleLbl="node1" presStyleIdx="1" presStyleCnt="3">
        <dgm:presLayoutVars>
          <dgm:bulletEnabled val="1"/>
        </dgm:presLayoutVars>
      </dgm:prSet>
      <dgm:spPr/>
      <dgm:t>
        <a:bodyPr/>
        <a:lstStyle/>
        <a:p>
          <a:endParaRPr lang="en-US"/>
        </a:p>
      </dgm:t>
    </dgm:pt>
    <dgm:pt modelId="{B6C1887C-EA25-4550-BD39-99E9DFA1DF39}" type="pres">
      <dgm:prSet presAssocID="{5EBF679D-FA18-4C02-A35D-F6ACB43DC5C4}" presName="accent_2" presStyleCnt="0"/>
      <dgm:spPr/>
    </dgm:pt>
    <dgm:pt modelId="{6F67EEFE-B42F-4215-90A1-C1EF842D0CA2}" type="pres">
      <dgm:prSet presAssocID="{5EBF679D-FA18-4C02-A35D-F6ACB43DC5C4}" presName="accentRepeatNode" presStyleLbl="solidFgAcc1" presStyleIdx="1" presStyleCnt="3"/>
      <dgm:spPr>
        <a:blipFill rotWithShape="0">
          <a:blip xmlns:r="http://schemas.openxmlformats.org/officeDocument/2006/relationships" r:embed="rId1"/>
          <a:stretch>
            <a:fillRect/>
          </a:stretch>
        </a:blipFill>
        <a:ln>
          <a:noFill/>
        </a:ln>
      </dgm:spPr>
    </dgm:pt>
    <dgm:pt modelId="{1B3198E3-5C3B-4AA4-AC6E-88054B2BC8EB}" type="pres">
      <dgm:prSet presAssocID="{AF1EC9BF-A137-420D-818A-F40D40030EE3}" presName="text_3" presStyleLbl="node1" presStyleIdx="2" presStyleCnt="3">
        <dgm:presLayoutVars>
          <dgm:bulletEnabled val="1"/>
        </dgm:presLayoutVars>
      </dgm:prSet>
      <dgm:spPr/>
      <dgm:t>
        <a:bodyPr/>
        <a:lstStyle/>
        <a:p>
          <a:endParaRPr lang="en-US"/>
        </a:p>
      </dgm:t>
    </dgm:pt>
    <dgm:pt modelId="{8F99C490-58A5-4228-AF42-A10F8A2EDEB9}" type="pres">
      <dgm:prSet presAssocID="{AF1EC9BF-A137-420D-818A-F40D40030EE3}" presName="accent_3" presStyleCnt="0"/>
      <dgm:spPr/>
    </dgm:pt>
    <dgm:pt modelId="{12844240-39AC-4021-8ECA-BA9DD4C6F5CA}" type="pres">
      <dgm:prSet presAssocID="{AF1EC9BF-A137-420D-818A-F40D40030EE3}" presName="accentRepeatNode" presStyleLbl="solidFgAcc1" presStyleIdx="2" presStyleCnt="3"/>
      <dgm:spPr>
        <a:blipFill rotWithShape="0">
          <a:blip xmlns:r="http://schemas.openxmlformats.org/officeDocument/2006/relationships" r:embed="rId1"/>
          <a:stretch>
            <a:fillRect/>
          </a:stretch>
        </a:blipFill>
        <a:ln>
          <a:noFill/>
        </a:ln>
      </dgm:spPr>
    </dgm:pt>
  </dgm:ptLst>
  <dgm:cxnLst>
    <dgm:cxn modelId="{D092CFA9-D3C9-4011-A7D9-89863E04B38B}" srcId="{BADE1A4B-BE57-4D92-8308-E0BD11A4F1B6}" destId="{AF1EC9BF-A137-420D-818A-F40D40030EE3}" srcOrd="2" destOrd="0" parTransId="{F8DDCFE3-4BC5-42F1-A549-D762ECA3781B}" sibTransId="{88033BD7-6A15-46D4-812C-9BDCC1A0FE94}"/>
    <dgm:cxn modelId="{8A45D696-B158-4A5D-AD16-AD8D98099F95}" type="presOf" srcId="{5EBF679D-FA18-4C02-A35D-F6ACB43DC5C4}" destId="{9F822F76-3365-44CA-98EF-951D2F5BEEA3}" srcOrd="0" destOrd="0" presId="urn:microsoft.com/office/officeart/2008/layout/VerticalCurvedList"/>
    <dgm:cxn modelId="{BCE85BA8-8357-4F28-B27D-F73D5577A6CF}" srcId="{BADE1A4B-BE57-4D92-8308-E0BD11A4F1B6}" destId="{796377FE-9A39-4286-A08E-14146DFA2F7A}" srcOrd="0" destOrd="0" parTransId="{2BF45382-A334-4887-89FF-55A5B7FD010C}" sibTransId="{23284E4F-031F-4972-8A47-A88913525488}"/>
    <dgm:cxn modelId="{A2748A05-D80A-43CE-AB9C-8987643FA54B}" type="presOf" srcId="{796377FE-9A39-4286-A08E-14146DFA2F7A}" destId="{D637C920-2E47-467D-AF8F-4CEDA9977D5A}" srcOrd="0" destOrd="0" presId="urn:microsoft.com/office/officeart/2008/layout/VerticalCurvedList"/>
    <dgm:cxn modelId="{732FE5AD-4B5C-48DC-A182-42540A67713A}" srcId="{BADE1A4B-BE57-4D92-8308-E0BD11A4F1B6}" destId="{5EBF679D-FA18-4C02-A35D-F6ACB43DC5C4}" srcOrd="1" destOrd="0" parTransId="{B554ECF4-EDAC-408A-BFB1-EB3EE1E70430}" sibTransId="{B07F9D14-4ABD-4EBA-AB5D-EE4DA6371D3E}"/>
    <dgm:cxn modelId="{E273F610-E623-413C-A6A8-D9BB2D0D0B86}" type="presOf" srcId="{BADE1A4B-BE57-4D92-8308-E0BD11A4F1B6}" destId="{23AF1077-2E49-4F12-97CD-5D601F96874B}" srcOrd="0" destOrd="0" presId="urn:microsoft.com/office/officeart/2008/layout/VerticalCurvedList"/>
    <dgm:cxn modelId="{C94D0B68-1BF4-40D6-B635-E5864F4C89A4}" type="presOf" srcId="{AF1EC9BF-A137-420D-818A-F40D40030EE3}" destId="{1B3198E3-5C3B-4AA4-AC6E-88054B2BC8EB}" srcOrd="0" destOrd="0" presId="urn:microsoft.com/office/officeart/2008/layout/VerticalCurvedList"/>
    <dgm:cxn modelId="{FF21C540-F14B-4351-BB0A-AC8B558CA8DA}" type="presOf" srcId="{23284E4F-031F-4972-8A47-A88913525488}" destId="{E8E68876-9F84-4539-BDA9-50B51D9B580B}" srcOrd="0" destOrd="0" presId="urn:microsoft.com/office/officeart/2008/layout/VerticalCurvedList"/>
    <dgm:cxn modelId="{9A571FE7-9896-41CC-AA9B-2C0231137FE3}" type="presParOf" srcId="{23AF1077-2E49-4F12-97CD-5D601F96874B}" destId="{3414B41B-4B73-4048-8CFF-A19188BB4B3C}" srcOrd="0" destOrd="0" presId="urn:microsoft.com/office/officeart/2008/layout/VerticalCurvedList"/>
    <dgm:cxn modelId="{A23467AC-6978-4E66-9F34-37D7308464D7}" type="presParOf" srcId="{3414B41B-4B73-4048-8CFF-A19188BB4B3C}" destId="{88904B52-2FD5-4B9B-9D92-4E9E10B0D66A}" srcOrd="0" destOrd="0" presId="urn:microsoft.com/office/officeart/2008/layout/VerticalCurvedList"/>
    <dgm:cxn modelId="{EDDD10F9-C4BE-48C5-BADC-98990A1B7436}" type="presParOf" srcId="{88904B52-2FD5-4B9B-9D92-4E9E10B0D66A}" destId="{21FD1378-553F-4996-9096-17DCEBE8039F}" srcOrd="0" destOrd="0" presId="urn:microsoft.com/office/officeart/2008/layout/VerticalCurvedList"/>
    <dgm:cxn modelId="{BB4A7266-BFEE-43D9-8E2F-F40329EEFD08}" type="presParOf" srcId="{88904B52-2FD5-4B9B-9D92-4E9E10B0D66A}" destId="{E8E68876-9F84-4539-BDA9-50B51D9B580B}" srcOrd="1" destOrd="0" presId="urn:microsoft.com/office/officeart/2008/layout/VerticalCurvedList"/>
    <dgm:cxn modelId="{58CB447E-96CD-4B50-A94B-AE7818AFDFAA}" type="presParOf" srcId="{88904B52-2FD5-4B9B-9D92-4E9E10B0D66A}" destId="{A47DC108-9D7D-4496-AF5F-234FAA48A930}" srcOrd="2" destOrd="0" presId="urn:microsoft.com/office/officeart/2008/layout/VerticalCurvedList"/>
    <dgm:cxn modelId="{2B8382EE-C3CC-4AB8-82FC-A66479FEE6C7}" type="presParOf" srcId="{88904B52-2FD5-4B9B-9D92-4E9E10B0D66A}" destId="{D990A2EB-0AC4-4FB8-9A40-0EED7F5915DA}" srcOrd="3" destOrd="0" presId="urn:microsoft.com/office/officeart/2008/layout/VerticalCurvedList"/>
    <dgm:cxn modelId="{8BBA2C7E-BA58-452B-B49F-58EAE96AFD0E}" type="presParOf" srcId="{3414B41B-4B73-4048-8CFF-A19188BB4B3C}" destId="{D637C920-2E47-467D-AF8F-4CEDA9977D5A}" srcOrd="1" destOrd="0" presId="urn:microsoft.com/office/officeart/2008/layout/VerticalCurvedList"/>
    <dgm:cxn modelId="{7C756BE0-0E76-4A4A-8009-135D3CD2BA4F}" type="presParOf" srcId="{3414B41B-4B73-4048-8CFF-A19188BB4B3C}" destId="{F890A128-1AA4-4119-9792-F652AB211B58}" srcOrd="2" destOrd="0" presId="urn:microsoft.com/office/officeart/2008/layout/VerticalCurvedList"/>
    <dgm:cxn modelId="{3E3FE1EC-F19B-453C-9E20-194EF280077E}" type="presParOf" srcId="{F890A128-1AA4-4119-9792-F652AB211B58}" destId="{CD7618F5-225F-4DE7-B0C6-45623B4C6777}" srcOrd="0" destOrd="0" presId="urn:microsoft.com/office/officeart/2008/layout/VerticalCurvedList"/>
    <dgm:cxn modelId="{417822A0-9F74-4398-BF54-F7E27DB0BCC6}" type="presParOf" srcId="{3414B41B-4B73-4048-8CFF-A19188BB4B3C}" destId="{9F822F76-3365-44CA-98EF-951D2F5BEEA3}" srcOrd="3" destOrd="0" presId="urn:microsoft.com/office/officeart/2008/layout/VerticalCurvedList"/>
    <dgm:cxn modelId="{EF45DF7F-5CD2-44C0-9846-BE9EDF132CD7}" type="presParOf" srcId="{3414B41B-4B73-4048-8CFF-A19188BB4B3C}" destId="{B6C1887C-EA25-4550-BD39-99E9DFA1DF39}" srcOrd="4" destOrd="0" presId="urn:microsoft.com/office/officeart/2008/layout/VerticalCurvedList"/>
    <dgm:cxn modelId="{515BA494-A45B-4BC8-B6E9-B97352ED5013}" type="presParOf" srcId="{B6C1887C-EA25-4550-BD39-99E9DFA1DF39}" destId="{6F67EEFE-B42F-4215-90A1-C1EF842D0CA2}" srcOrd="0" destOrd="0" presId="urn:microsoft.com/office/officeart/2008/layout/VerticalCurvedList"/>
    <dgm:cxn modelId="{E97FEAD7-86B4-4FDD-A2B6-E46D42F70657}" type="presParOf" srcId="{3414B41B-4B73-4048-8CFF-A19188BB4B3C}" destId="{1B3198E3-5C3B-4AA4-AC6E-88054B2BC8EB}" srcOrd="5" destOrd="0" presId="urn:microsoft.com/office/officeart/2008/layout/VerticalCurvedList"/>
    <dgm:cxn modelId="{F4E2207E-FAAF-4C83-9D00-7917D197B67F}" type="presParOf" srcId="{3414B41B-4B73-4048-8CFF-A19188BB4B3C}" destId="{8F99C490-58A5-4228-AF42-A10F8A2EDEB9}" srcOrd="6" destOrd="0" presId="urn:microsoft.com/office/officeart/2008/layout/VerticalCurvedList"/>
    <dgm:cxn modelId="{29756914-FD94-4514-AE6A-972BD4107AD7}" type="presParOf" srcId="{8F99C490-58A5-4228-AF42-A10F8A2EDEB9}" destId="{12844240-39AC-4021-8ECA-BA9DD4C6F5C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270CFE-1864-46EC-861E-ABBDE1F2E95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C819AEA-0EA3-4C6E-B294-93ED9FA13025}">
      <dgm:prSet phldrT="[Text]" custT="1"/>
      <dgm:spPr/>
      <dgm:t>
        <a:bodyPr/>
        <a:lstStyle/>
        <a:p>
          <a:r>
            <a:rPr lang="en-US" sz="1700" b="1" dirty="0" smtClean="0">
              <a:latin typeface="+mj-lt"/>
            </a:rPr>
            <a:t>Possible Corruption Detected</a:t>
          </a:r>
          <a:endParaRPr lang="en-US" sz="1700" b="1" dirty="0">
            <a:latin typeface="+mj-lt"/>
          </a:endParaRPr>
        </a:p>
      </dgm:t>
    </dgm:pt>
    <dgm:pt modelId="{2605381F-653D-4C44-91EE-952F3600F14E}" type="parTrans" cxnId="{4EEED1CA-6AC6-4210-96D8-2255691A8A5C}">
      <dgm:prSet/>
      <dgm:spPr/>
      <dgm:t>
        <a:bodyPr/>
        <a:lstStyle/>
        <a:p>
          <a:endParaRPr lang="en-US"/>
        </a:p>
      </dgm:t>
    </dgm:pt>
    <dgm:pt modelId="{4C3413F1-3BF1-4158-8A47-574B34F0F955}" type="sibTrans" cxnId="{4EEED1CA-6AC6-4210-96D8-2255691A8A5C}">
      <dgm:prSet/>
      <dgm:spPr/>
      <dgm:t>
        <a:bodyPr/>
        <a:lstStyle/>
        <a:p>
          <a:endParaRPr lang="en-US"/>
        </a:p>
      </dgm:t>
    </dgm:pt>
    <dgm:pt modelId="{D4D9622D-B7CA-4253-810F-1B770508FAE7}">
      <dgm:prSet phldrT="[Text]"/>
      <dgm:spPr>
        <a:solidFill>
          <a:schemeClr val="lt1">
            <a:hueOff val="0"/>
            <a:satOff val="0"/>
            <a:lumOff val="0"/>
          </a:schemeClr>
        </a:solidFill>
      </dgm:spPr>
      <dgm:t>
        <a:bodyPr/>
        <a:lstStyle/>
        <a:p>
          <a:r>
            <a:rPr lang="en-US" dirty="0" smtClean="0"/>
            <a:t>NTFS detects a perceived anomaly in file system metadata</a:t>
          </a:r>
          <a:endParaRPr lang="en-US" dirty="0"/>
        </a:p>
      </dgm:t>
    </dgm:pt>
    <dgm:pt modelId="{C565B973-EAC2-4267-BBB4-B121B9E2E45D}" type="parTrans" cxnId="{81980BA6-BB87-4A9C-BC5C-A353360E1837}">
      <dgm:prSet/>
      <dgm:spPr/>
      <dgm:t>
        <a:bodyPr/>
        <a:lstStyle/>
        <a:p>
          <a:endParaRPr lang="en-US"/>
        </a:p>
      </dgm:t>
    </dgm:pt>
    <dgm:pt modelId="{D137E669-CD3E-4CFF-B5A0-008E73A2103A}" type="sibTrans" cxnId="{81980BA6-BB87-4A9C-BC5C-A353360E1837}">
      <dgm:prSet/>
      <dgm:spPr/>
      <dgm:t>
        <a:bodyPr/>
        <a:lstStyle/>
        <a:p>
          <a:endParaRPr lang="en-US"/>
        </a:p>
      </dgm:t>
    </dgm:pt>
    <dgm:pt modelId="{A62331D1-40D8-4095-928F-AC31264AB519}">
      <dgm:prSet phldrT="[Text]" custT="1"/>
      <dgm:spPr/>
      <dgm:t>
        <a:bodyPr/>
        <a:lstStyle/>
        <a:p>
          <a:r>
            <a:rPr lang="en-US" sz="1700" b="1" u="sng" dirty="0" smtClean="0">
              <a:latin typeface="+mj-lt"/>
            </a:rPr>
            <a:t>Online</a:t>
          </a:r>
          <a:r>
            <a:rPr lang="en-US" sz="1700" b="1" dirty="0" smtClean="0">
              <a:latin typeface="+mj-lt"/>
            </a:rPr>
            <a:t> Self-Healing</a:t>
          </a:r>
          <a:endParaRPr lang="en-US" sz="1700" b="1" dirty="0">
            <a:latin typeface="+mj-lt"/>
          </a:endParaRPr>
        </a:p>
      </dgm:t>
    </dgm:pt>
    <dgm:pt modelId="{92E9F214-0EE3-4402-9E37-E4D6DA08B010}" type="parTrans" cxnId="{85D85E22-97A8-4B79-82B6-C5D3B6CC25BC}">
      <dgm:prSet/>
      <dgm:spPr/>
      <dgm:t>
        <a:bodyPr/>
        <a:lstStyle/>
        <a:p>
          <a:endParaRPr lang="en-US"/>
        </a:p>
      </dgm:t>
    </dgm:pt>
    <dgm:pt modelId="{626F7BCA-E162-4888-91BD-C2EA09F9FADD}" type="sibTrans" cxnId="{85D85E22-97A8-4B79-82B6-C5D3B6CC25BC}">
      <dgm:prSet/>
      <dgm:spPr/>
      <dgm:t>
        <a:bodyPr/>
        <a:lstStyle/>
        <a:p>
          <a:endParaRPr lang="en-US"/>
        </a:p>
      </dgm:t>
    </dgm:pt>
    <dgm:pt modelId="{AA23D057-EC85-4FB4-BC66-23EC0EDBD770}">
      <dgm:prSet phldrT="[Text]"/>
      <dgm:spPr>
        <a:solidFill>
          <a:schemeClr val="lt1">
            <a:hueOff val="0"/>
            <a:satOff val="0"/>
            <a:lumOff val="0"/>
          </a:schemeClr>
        </a:solidFill>
      </dgm:spPr>
      <dgm:t>
        <a:bodyPr/>
        <a:lstStyle/>
        <a:p>
          <a:r>
            <a:rPr lang="en-US" dirty="0" smtClean="0"/>
            <a:t>NTFS attempts to rapidly self-heal</a:t>
          </a:r>
          <a:endParaRPr lang="en-US" dirty="0"/>
        </a:p>
      </dgm:t>
    </dgm:pt>
    <dgm:pt modelId="{812E997C-4565-42A0-B49A-995AA2540DD1}" type="parTrans" cxnId="{06626262-8AE9-48FB-8A76-52B9020096D4}">
      <dgm:prSet/>
      <dgm:spPr/>
      <dgm:t>
        <a:bodyPr/>
        <a:lstStyle/>
        <a:p>
          <a:endParaRPr lang="en-US"/>
        </a:p>
      </dgm:t>
    </dgm:pt>
    <dgm:pt modelId="{7D656599-6B1C-4B90-B78E-12B183EB94D6}" type="sibTrans" cxnId="{06626262-8AE9-48FB-8A76-52B9020096D4}">
      <dgm:prSet/>
      <dgm:spPr/>
      <dgm:t>
        <a:bodyPr/>
        <a:lstStyle/>
        <a:p>
          <a:endParaRPr lang="en-US"/>
        </a:p>
      </dgm:t>
    </dgm:pt>
    <dgm:pt modelId="{F1A18D5F-7863-4189-8072-87A8F97DD7E5}">
      <dgm:prSet phldrT="[Text]"/>
      <dgm:spPr>
        <a:solidFill>
          <a:schemeClr val="lt1">
            <a:hueOff val="0"/>
            <a:satOff val="0"/>
            <a:lumOff val="0"/>
          </a:schemeClr>
        </a:solidFill>
      </dgm:spPr>
      <dgm:t>
        <a:bodyPr/>
        <a:lstStyle/>
        <a:p>
          <a:r>
            <a:rPr lang="en-US" dirty="0" smtClean="0"/>
            <a:t>NTFS will validate whether issue is transient or genuine</a:t>
          </a:r>
          <a:endParaRPr lang="en-US" dirty="0"/>
        </a:p>
      </dgm:t>
    </dgm:pt>
    <dgm:pt modelId="{A5F5B45E-5BB8-4481-AC52-E38EC8C1BD30}">
      <dgm:prSet phldrT="[Text]" custT="1"/>
      <dgm:spPr/>
      <dgm:t>
        <a:bodyPr/>
        <a:lstStyle/>
        <a:p>
          <a:r>
            <a:rPr lang="en-US" sz="1700" b="1" u="sng" dirty="0" smtClean="0">
              <a:latin typeface="+mj-lt"/>
            </a:rPr>
            <a:t>Online</a:t>
          </a:r>
          <a:r>
            <a:rPr lang="en-US" sz="1700" b="1" dirty="0" smtClean="0">
              <a:latin typeface="+mj-lt"/>
            </a:rPr>
            <a:t> Verification</a:t>
          </a:r>
          <a:endParaRPr lang="en-US" sz="1700" b="1" dirty="0">
            <a:latin typeface="+mj-lt"/>
          </a:endParaRPr>
        </a:p>
      </dgm:t>
    </dgm:pt>
    <dgm:pt modelId="{6E4D6DC9-D2E3-4798-A25A-51F1098B44DA}" type="sibTrans" cxnId="{0401E78E-883E-46A7-A371-20F3CA265E54}">
      <dgm:prSet/>
      <dgm:spPr/>
      <dgm:t>
        <a:bodyPr/>
        <a:lstStyle/>
        <a:p>
          <a:endParaRPr lang="en-US"/>
        </a:p>
      </dgm:t>
    </dgm:pt>
    <dgm:pt modelId="{7D118C27-036D-4BCF-8868-46FD1D9AC51D}" type="parTrans" cxnId="{0401E78E-883E-46A7-A371-20F3CA265E54}">
      <dgm:prSet/>
      <dgm:spPr/>
      <dgm:t>
        <a:bodyPr/>
        <a:lstStyle/>
        <a:p>
          <a:endParaRPr lang="en-US"/>
        </a:p>
      </dgm:t>
    </dgm:pt>
    <dgm:pt modelId="{0E85C624-E807-44CA-BA60-2353535A5BC9}" type="sibTrans" cxnId="{3E49F21F-F6EB-4404-B1F3-49F23674EBC5}">
      <dgm:prSet/>
      <dgm:spPr/>
      <dgm:t>
        <a:bodyPr/>
        <a:lstStyle/>
        <a:p>
          <a:endParaRPr lang="en-US"/>
        </a:p>
      </dgm:t>
    </dgm:pt>
    <dgm:pt modelId="{C04EED93-259B-48F2-BA3F-C49685C97542}" type="parTrans" cxnId="{3E49F21F-F6EB-4404-B1F3-49F23674EBC5}">
      <dgm:prSet/>
      <dgm:spPr/>
      <dgm:t>
        <a:bodyPr/>
        <a:lstStyle/>
        <a:p>
          <a:endParaRPr lang="en-US"/>
        </a:p>
      </dgm:t>
    </dgm:pt>
    <dgm:pt modelId="{48C65C0C-6499-4474-9845-B160DDB244E9}">
      <dgm:prSet phldrT="[Text]"/>
      <dgm:spPr>
        <a:solidFill>
          <a:schemeClr val="lt1">
            <a:hueOff val="0"/>
            <a:satOff val="0"/>
            <a:lumOff val="0"/>
          </a:schemeClr>
        </a:solidFill>
      </dgm:spPr>
      <dgm:t>
        <a:bodyPr/>
        <a:lstStyle/>
        <a:p>
          <a:r>
            <a:rPr lang="en-US" i="1" dirty="0" smtClean="0"/>
            <a:t>Volume remains online</a:t>
          </a:r>
          <a:endParaRPr lang="en-US" i="1" dirty="0"/>
        </a:p>
      </dgm:t>
    </dgm:pt>
    <dgm:pt modelId="{648911CC-E458-4295-B23F-345A5BED8CD5}" type="parTrans" cxnId="{48C15B0A-BD02-4417-8430-F29B69F9267F}">
      <dgm:prSet/>
      <dgm:spPr/>
      <dgm:t>
        <a:bodyPr/>
        <a:lstStyle/>
        <a:p>
          <a:endParaRPr lang="en-US"/>
        </a:p>
      </dgm:t>
    </dgm:pt>
    <dgm:pt modelId="{CA289359-D51A-477A-9D64-9C702AD12DF8}" type="sibTrans" cxnId="{48C15B0A-BD02-4417-8430-F29B69F9267F}">
      <dgm:prSet/>
      <dgm:spPr/>
      <dgm:t>
        <a:bodyPr/>
        <a:lstStyle/>
        <a:p>
          <a:endParaRPr lang="en-US"/>
        </a:p>
      </dgm:t>
    </dgm:pt>
    <dgm:pt modelId="{DAB3C26E-C5A9-4C66-9EFA-C67FA0918067}">
      <dgm:prSet phldrT="[Text]"/>
      <dgm:spPr>
        <a:solidFill>
          <a:schemeClr val="lt1">
            <a:hueOff val="0"/>
            <a:satOff val="0"/>
            <a:lumOff val="0"/>
          </a:schemeClr>
        </a:solidFill>
      </dgm:spPr>
      <dgm:t>
        <a:bodyPr/>
        <a:lstStyle/>
        <a:p>
          <a:r>
            <a:rPr lang="en-US" i="1" dirty="0" smtClean="0"/>
            <a:t>Volume remains online</a:t>
          </a:r>
          <a:endParaRPr lang="en-US" dirty="0"/>
        </a:p>
      </dgm:t>
    </dgm:pt>
    <dgm:pt modelId="{81C19CCE-AA95-4235-83BD-5060F2382975}" type="parTrans" cxnId="{F4CB021C-EA6C-43D3-ACE3-5AAA523F1DFB}">
      <dgm:prSet/>
      <dgm:spPr/>
      <dgm:t>
        <a:bodyPr/>
        <a:lstStyle/>
        <a:p>
          <a:endParaRPr lang="en-US"/>
        </a:p>
      </dgm:t>
    </dgm:pt>
    <dgm:pt modelId="{E2C17537-C1F3-4466-8631-4E804D767A60}" type="sibTrans" cxnId="{F4CB021C-EA6C-43D3-ACE3-5AAA523F1DFB}">
      <dgm:prSet/>
      <dgm:spPr/>
      <dgm:t>
        <a:bodyPr/>
        <a:lstStyle/>
        <a:p>
          <a:endParaRPr lang="en-US"/>
        </a:p>
      </dgm:t>
    </dgm:pt>
    <dgm:pt modelId="{95B1A93D-8421-49CB-9BAB-A8F6D910AC83}" type="pres">
      <dgm:prSet presAssocID="{C3270CFE-1864-46EC-861E-ABBDE1F2E959}" presName="linearFlow" presStyleCnt="0">
        <dgm:presLayoutVars>
          <dgm:dir/>
          <dgm:animLvl val="lvl"/>
          <dgm:resizeHandles val="exact"/>
        </dgm:presLayoutVars>
      </dgm:prSet>
      <dgm:spPr/>
      <dgm:t>
        <a:bodyPr/>
        <a:lstStyle/>
        <a:p>
          <a:endParaRPr lang="en-US"/>
        </a:p>
      </dgm:t>
    </dgm:pt>
    <dgm:pt modelId="{AF38DCE0-CDE2-46B1-A6BC-2AE1196E2A6D}" type="pres">
      <dgm:prSet presAssocID="{DC819AEA-0EA3-4C6E-B294-93ED9FA13025}" presName="composite" presStyleCnt="0"/>
      <dgm:spPr/>
      <dgm:t>
        <a:bodyPr/>
        <a:lstStyle/>
        <a:p>
          <a:endParaRPr lang="en-US"/>
        </a:p>
      </dgm:t>
    </dgm:pt>
    <dgm:pt modelId="{24B9FB4E-4DA5-43BD-B6A8-A1E42D2666BF}" type="pres">
      <dgm:prSet presAssocID="{DC819AEA-0EA3-4C6E-B294-93ED9FA13025}" presName="parTx" presStyleLbl="node1" presStyleIdx="0" presStyleCnt="3">
        <dgm:presLayoutVars>
          <dgm:chMax val="0"/>
          <dgm:chPref val="0"/>
          <dgm:bulletEnabled val="1"/>
        </dgm:presLayoutVars>
      </dgm:prSet>
      <dgm:spPr/>
      <dgm:t>
        <a:bodyPr/>
        <a:lstStyle/>
        <a:p>
          <a:endParaRPr lang="en-US"/>
        </a:p>
      </dgm:t>
    </dgm:pt>
    <dgm:pt modelId="{E3F05159-B8CB-4E2E-8122-509633118245}" type="pres">
      <dgm:prSet presAssocID="{DC819AEA-0EA3-4C6E-B294-93ED9FA13025}" presName="parSh" presStyleLbl="node1" presStyleIdx="0" presStyleCnt="3"/>
      <dgm:spPr/>
      <dgm:t>
        <a:bodyPr/>
        <a:lstStyle/>
        <a:p>
          <a:endParaRPr lang="en-US"/>
        </a:p>
      </dgm:t>
    </dgm:pt>
    <dgm:pt modelId="{8253F3E8-D016-4753-B8AD-56C64F08D79D}" type="pres">
      <dgm:prSet presAssocID="{DC819AEA-0EA3-4C6E-B294-93ED9FA13025}" presName="desTx" presStyleLbl="fgAcc1" presStyleIdx="0" presStyleCnt="3">
        <dgm:presLayoutVars>
          <dgm:bulletEnabled val="1"/>
        </dgm:presLayoutVars>
      </dgm:prSet>
      <dgm:spPr/>
      <dgm:t>
        <a:bodyPr/>
        <a:lstStyle/>
        <a:p>
          <a:endParaRPr lang="en-US"/>
        </a:p>
      </dgm:t>
    </dgm:pt>
    <dgm:pt modelId="{F2B463AC-7899-4F74-B21F-596D0843602B}" type="pres">
      <dgm:prSet presAssocID="{4C3413F1-3BF1-4158-8A47-574B34F0F955}" presName="sibTrans" presStyleLbl="sibTrans2D1" presStyleIdx="0" presStyleCnt="2"/>
      <dgm:spPr/>
      <dgm:t>
        <a:bodyPr/>
        <a:lstStyle/>
        <a:p>
          <a:endParaRPr lang="en-US"/>
        </a:p>
      </dgm:t>
    </dgm:pt>
    <dgm:pt modelId="{7D73BCED-E9D9-474B-B939-A2B5CA9F91DE}" type="pres">
      <dgm:prSet presAssocID="{4C3413F1-3BF1-4158-8A47-574B34F0F955}" presName="connTx" presStyleLbl="sibTrans2D1" presStyleIdx="0" presStyleCnt="2"/>
      <dgm:spPr/>
      <dgm:t>
        <a:bodyPr/>
        <a:lstStyle/>
        <a:p>
          <a:endParaRPr lang="en-US"/>
        </a:p>
      </dgm:t>
    </dgm:pt>
    <dgm:pt modelId="{566E309A-EE5A-4B96-A35E-E9AD89D3ACA6}" type="pres">
      <dgm:prSet presAssocID="{A62331D1-40D8-4095-928F-AC31264AB519}" presName="composite" presStyleCnt="0"/>
      <dgm:spPr/>
      <dgm:t>
        <a:bodyPr/>
        <a:lstStyle/>
        <a:p>
          <a:endParaRPr lang="en-US"/>
        </a:p>
      </dgm:t>
    </dgm:pt>
    <dgm:pt modelId="{D5E24265-910F-4B79-A0FF-EE78DAA1F4C3}" type="pres">
      <dgm:prSet presAssocID="{A62331D1-40D8-4095-928F-AC31264AB519}" presName="parTx" presStyleLbl="node1" presStyleIdx="0" presStyleCnt="3">
        <dgm:presLayoutVars>
          <dgm:chMax val="0"/>
          <dgm:chPref val="0"/>
          <dgm:bulletEnabled val="1"/>
        </dgm:presLayoutVars>
      </dgm:prSet>
      <dgm:spPr/>
      <dgm:t>
        <a:bodyPr/>
        <a:lstStyle/>
        <a:p>
          <a:endParaRPr lang="en-US"/>
        </a:p>
      </dgm:t>
    </dgm:pt>
    <dgm:pt modelId="{3BF2211A-5C4A-4CB5-9162-531586CCF2BA}" type="pres">
      <dgm:prSet presAssocID="{A62331D1-40D8-4095-928F-AC31264AB519}" presName="parSh" presStyleLbl="node1" presStyleIdx="1" presStyleCnt="3"/>
      <dgm:spPr/>
      <dgm:t>
        <a:bodyPr/>
        <a:lstStyle/>
        <a:p>
          <a:endParaRPr lang="en-US"/>
        </a:p>
      </dgm:t>
    </dgm:pt>
    <dgm:pt modelId="{8FD10C5A-EE9E-47A6-AE60-73B876D31699}" type="pres">
      <dgm:prSet presAssocID="{A62331D1-40D8-4095-928F-AC31264AB519}" presName="desTx" presStyleLbl="fgAcc1" presStyleIdx="1" presStyleCnt="3">
        <dgm:presLayoutVars>
          <dgm:bulletEnabled val="1"/>
        </dgm:presLayoutVars>
      </dgm:prSet>
      <dgm:spPr/>
      <dgm:t>
        <a:bodyPr/>
        <a:lstStyle/>
        <a:p>
          <a:endParaRPr lang="en-US"/>
        </a:p>
      </dgm:t>
    </dgm:pt>
    <dgm:pt modelId="{5C7004BE-8B9C-4A54-B433-36D3DCEC7CDC}" type="pres">
      <dgm:prSet presAssocID="{626F7BCA-E162-4888-91BD-C2EA09F9FADD}" presName="sibTrans" presStyleLbl="sibTrans2D1" presStyleIdx="1" presStyleCnt="2"/>
      <dgm:spPr/>
      <dgm:t>
        <a:bodyPr/>
        <a:lstStyle/>
        <a:p>
          <a:endParaRPr lang="en-US"/>
        </a:p>
      </dgm:t>
    </dgm:pt>
    <dgm:pt modelId="{3DAA43F7-82AB-4869-B202-DD275AE4BB83}" type="pres">
      <dgm:prSet presAssocID="{626F7BCA-E162-4888-91BD-C2EA09F9FADD}" presName="connTx" presStyleLbl="sibTrans2D1" presStyleIdx="1" presStyleCnt="2"/>
      <dgm:spPr/>
      <dgm:t>
        <a:bodyPr/>
        <a:lstStyle/>
        <a:p>
          <a:endParaRPr lang="en-US"/>
        </a:p>
      </dgm:t>
    </dgm:pt>
    <dgm:pt modelId="{8EC466B4-9E4E-4092-889C-377F4172FA05}" type="pres">
      <dgm:prSet presAssocID="{A5F5B45E-5BB8-4481-AC52-E38EC8C1BD30}" presName="composite" presStyleCnt="0"/>
      <dgm:spPr/>
      <dgm:t>
        <a:bodyPr/>
        <a:lstStyle/>
        <a:p>
          <a:endParaRPr lang="en-US"/>
        </a:p>
      </dgm:t>
    </dgm:pt>
    <dgm:pt modelId="{01F3D29A-B1C5-4253-B246-B53CFF1BD7DD}" type="pres">
      <dgm:prSet presAssocID="{A5F5B45E-5BB8-4481-AC52-E38EC8C1BD30}" presName="parTx" presStyleLbl="node1" presStyleIdx="1" presStyleCnt="3">
        <dgm:presLayoutVars>
          <dgm:chMax val="0"/>
          <dgm:chPref val="0"/>
          <dgm:bulletEnabled val="1"/>
        </dgm:presLayoutVars>
      </dgm:prSet>
      <dgm:spPr/>
      <dgm:t>
        <a:bodyPr/>
        <a:lstStyle/>
        <a:p>
          <a:endParaRPr lang="en-US"/>
        </a:p>
      </dgm:t>
    </dgm:pt>
    <dgm:pt modelId="{74F94CB7-4E38-4C32-A65B-0B86353F3437}" type="pres">
      <dgm:prSet presAssocID="{A5F5B45E-5BB8-4481-AC52-E38EC8C1BD30}" presName="parSh" presStyleLbl="node1" presStyleIdx="2" presStyleCnt="3"/>
      <dgm:spPr/>
      <dgm:t>
        <a:bodyPr/>
        <a:lstStyle/>
        <a:p>
          <a:endParaRPr lang="en-US"/>
        </a:p>
      </dgm:t>
    </dgm:pt>
    <dgm:pt modelId="{0C9341B2-EE3F-42A9-AFE7-DA2C590C7A72}" type="pres">
      <dgm:prSet presAssocID="{A5F5B45E-5BB8-4481-AC52-E38EC8C1BD30}" presName="desTx" presStyleLbl="fgAcc1" presStyleIdx="2" presStyleCnt="3">
        <dgm:presLayoutVars>
          <dgm:bulletEnabled val="1"/>
        </dgm:presLayoutVars>
      </dgm:prSet>
      <dgm:spPr/>
      <dgm:t>
        <a:bodyPr/>
        <a:lstStyle/>
        <a:p>
          <a:endParaRPr lang="en-US"/>
        </a:p>
      </dgm:t>
    </dgm:pt>
  </dgm:ptLst>
  <dgm:cxnLst>
    <dgm:cxn modelId="{5D51C597-0484-477E-B93B-65F543A6AF45}" type="presOf" srcId="{DAB3C26E-C5A9-4C66-9EFA-C67FA0918067}" destId="{0C9341B2-EE3F-42A9-AFE7-DA2C590C7A72}" srcOrd="0" destOrd="1" presId="urn:microsoft.com/office/officeart/2005/8/layout/process3"/>
    <dgm:cxn modelId="{650D2346-DCE2-42FC-9AFC-2A0CE072A314}" type="presOf" srcId="{A62331D1-40D8-4095-928F-AC31264AB519}" destId="{3BF2211A-5C4A-4CB5-9162-531586CCF2BA}" srcOrd="1" destOrd="0" presId="urn:microsoft.com/office/officeart/2005/8/layout/process3"/>
    <dgm:cxn modelId="{E0B5733B-5BE5-4BD3-B3B5-F5645B5EE8CD}" type="presOf" srcId="{A5F5B45E-5BB8-4481-AC52-E38EC8C1BD30}" destId="{01F3D29A-B1C5-4253-B246-B53CFF1BD7DD}" srcOrd="0" destOrd="0" presId="urn:microsoft.com/office/officeart/2005/8/layout/process3"/>
    <dgm:cxn modelId="{B3DB3A4B-7996-44F3-9BF8-4AEC75708B91}" type="presOf" srcId="{626F7BCA-E162-4888-91BD-C2EA09F9FADD}" destId="{5C7004BE-8B9C-4A54-B433-36D3DCEC7CDC}" srcOrd="0" destOrd="0" presId="urn:microsoft.com/office/officeart/2005/8/layout/process3"/>
    <dgm:cxn modelId="{4EEED1CA-6AC6-4210-96D8-2255691A8A5C}" srcId="{C3270CFE-1864-46EC-861E-ABBDE1F2E959}" destId="{DC819AEA-0EA3-4C6E-B294-93ED9FA13025}" srcOrd="0" destOrd="0" parTransId="{2605381F-653D-4C44-91EE-952F3600F14E}" sibTransId="{4C3413F1-3BF1-4158-8A47-574B34F0F955}"/>
    <dgm:cxn modelId="{81980BA6-BB87-4A9C-BC5C-A353360E1837}" srcId="{DC819AEA-0EA3-4C6E-B294-93ED9FA13025}" destId="{D4D9622D-B7CA-4253-810F-1B770508FAE7}" srcOrd="0" destOrd="0" parTransId="{C565B973-EAC2-4267-BBB4-B121B9E2E45D}" sibTransId="{D137E669-CD3E-4CFF-B5A0-008E73A2103A}"/>
    <dgm:cxn modelId="{0583AA8C-8FC6-4F0B-8246-5EF215AC7F7B}" type="presOf" srcId="{C3270CFE-1864-46EC-861E-ABBDE1F2E959}" destId="{95B1A93D-8421-49CB-9BAB-A8F6D910AC83}" srcOrd="0" destOrd="0" presId="urn:microsoft.com/office/officeart/2005/8/layout/process3"/>
    <dgm:cxn modelId="{3E49F21F-F6EB-4404-B1F3-49F23674EBC5}" srcId="{A5F5B45E-5BB8-4481-AC52-E38EC8C1BD30}" destId="{F1A18D5F-7863-4189-8072-87A8F97DD7E5}" srcOrd="0" destOrd="0" parTransId="{C04EED93-259B-48F2-BA3F-C49685C97542}" sibTransId="{0E85C624-E807-44CA-BA60-2353535A5BC9}"/>
    <dgm:cxn modelId="{F4CB021C-EA6C-43D3-ACE3-5AAA523F1DFB}" srcId="{A5F5B45E-5BB8-4481-AC52-E38EC8C1BD30}" destId="{DAB3C26E-C5A9-4C66-9EFA-C67FA0918067}" srcOrd="1" destOrd="0" parTransId="{81C19CCE-AA95-4235-83BD-5060F2382975}" sibTransId="{E2C17537-C1F3-4466-8631-4E804D767A60}"/>
    <dgm:cxn modelId="{921170BB-97CA-4B46-8972-0B23CB243508}" type="presOf" srcId="{4C3413F1-3BF1-4158-8A47-574B34F0F955}" destId="{7D73BCED-E9D9-474B-B939-A2B5CA9F91DE}" srcOrd="1" destOrd="0" presId="urn:microsoft.com/office/officeart/2005/8/layout/process3"/>
    <dgm:cxn modelId="{48C15B0A-BD02-4417-8430-F29B69F9267F}" srcId="{A62331D1-40D8-4095-928F-AC31264AB519}" destId="{48C65C0C-6499-4474-9845-B160DDB244E9}" srcOrd="1" destOrd="0" parTransId="{648911CC-E458-4295-B23F-345A5BED8CD5}" sibTransId="{CA289359-D51A-477A-9D64-9C702AD12DF8}"/>
    <dgm:cxn modelId="{CE44C9A2-728C-48C7-AB1D-E5D7AF091B9E}" type="presOf" srcId="{A62331D1-40D8-4095-928F-AC31264AB519}" destId="{D5E24265-910F-4B79-A0FF-EE78DAA1F4C3}" srcOrd="0" destOrd="0" presId="urn:microsoft.com/office/officeart/2005/8/layout/process3"/>
    <dgm:cxn modelId="{B56745AF-C831-417B-B2B6-F72F49A1A4E9}" type="presOf" srcId="{626F7BCA-E162-4888-91BD-C2EA09F9FADD}" destId="{3DAA43F7-82AB-4869-B202-DD275AE4BB83}" srcOrd="1" destOrd="0" presId="urn:microsoft.com/office/officeart/2005/8/layout/process3"/>
    <dgm:cxn modelId="{85D85E22-97A8-4B79-82B6-C5D3B6CC25BC}" srcId="{C3270CFE-1864-46EC-861E-ABBDE1F2E959}" destId="{A62331D1-40D8-4095-928F-AC31264AB519}" srcOrd="1" destOrd="0" parTransId="{92E9F214-0EE3-4402-9E37-E4D6DA08B010}" sibTransId="{626F7BCA-E162-4888-91BD-C2EA09F9FADD}"/>
    <dgm:cxn modelId="{E9835836-B564-473E-ADBB-AAABAD96CD57}" type="presOf" srcId="{AA23D057-EC85-4FB4-BC66-23EC0EDBD770}" destId="{8FD10C5A-EE9E-47A6-AE60-73B876D31699}" srcOrd="0" destOrd="0" presId="urn:microsoft.com/office/officeart/2005/8/layout/process3"/>
    <dgm:cxn modelId="{06626262-8AE9-48FB-8A76-52B9020096D4}" srcId="{A62331D1-40D8-4095-928F-AC31264AB519}" destId="{AA23D057-EC85-4FB4-BC66-23EC0EDBD770}" srcOrd="0" destOrd="0" parTransId="{812E997C-4565-42A0-B49A-995AA2540DD1}" sibTransId="{7D656599-6B1C-4B90-B78E-12B183EB94D6}"/>
    <dgm:cxn modelId="{87A6EBBC-7612-42BB-9359-24E94216C664}" type="presOf" srcId="{4C3413F1-3BF1-4158-8A47-574B34F0F955}" destId="{F2B463AC-7899-4F74-B21F-596D0843602B}" srcOrd="0" destOrd="0" presId="urn:microsoft.com/office/officeart/2005/8/layout/process3"/>
    <dgm:cxn modelId="{B1B9E82A-CB23-4AEA-86E0-C8FB224319C1}" type="presOf" srcId="{DC819AEA-0EA3-4C6E-B294-93ED9FA13025}" destId="{E3F05159-B8CB-4E2E-8122-509633118245}" srcOrd="1" destOrd="0" presId="urn:microsoft.com/office/officeart/2005/8/layout/process3"/>
    <dgm:cxn modelId="{69E0605D-ABB8-456E-A17F-7C99D79E59EF}" type="presOf" srcId="{A5F5B45E-5BB8-4481-AC52-E38EC8C1BD30}" destId="{74F94CB7-4E38-4C32-A65B-0B86353F3437}" srcOrd="1" destOrd="0" presId="urn:microsoft.com/office/officeart/2005/8/layout/process3"/>
    <dgm:cxn modelId="{F99ECF0E-867B-4FF5-B4A5-08667E7725D1}" type="presOf" srcId="{D4D9622D-B7CA-4253-810F-1B770508FAE7}" destId="{8253F3E8-D016-4753-B8AD-56C64F08D79D}" srcOrd="0" destOrd="0" presId="urn:microsoft.com/office/officeart/2005/8/layout/process3"/>
    <dgm:cxn modelId="{6671B988-7EE1-4EF2-844D-7B865DC70A8F}" type="presOf" srcId="{DC819AEA-0EA3-4C6E-B294-93ED9FA13025}" destId="{24B9FB4E-4DA5-43BD-B6A8-A1E42D2666BF}" srcOrd="0" destOrd="0" presId="urn:microsoft.com/office/officeart/2005/8/layout/process3"/>
    <dgm:cxn modelId="{B9F30462-2DA0-4995-A485-6D58CD6DC04E}" type="presOf" srcId="{48C65C0C-6499-4474-9845-B160DDB244E9}" destId="{8FD10C5A-EE9E-47A6-AE60-73B876D31699}" srcOrd="0" destOrd="1" presId="urn:microsoft.com/office/officeart/2005/8/layout/process3"/>
    <dgm:cxn modelId="{0401E78E-883E-46A7-A371-20F3CA265E54}" srcId="{C3270CFE-1864-46EC-861E-ABBDE1F2E959}" destId="{A5F5B45E-5BB8-4481-AC52-E38EC8C1BD30}" srcOrd="2" destOrd="0" parTransId="{7D118C27-036D-4BCF-8868-46FD1D9AC51D}" sibTransId="{6E4D6DC9-D2E3-4798-A25A-51F1098B44DA}"/>
    <dgm:cxn modelId="{4FAADB34-71F9-469D-859F-AF70D556A0AE}" type="presOf" srcId="{F1A18D5F-7863-4189-8072-87A8F97DD7E5}" destId="{0C9341B2-EE3F-42A9-AFE7-DA2C590C7A72}" srcOrd="0" destOrd="0" presId="urn:microsoft.com/office/officeart/2005/8/layout/process3"/>
    <dgm:cxn modelId="{B2226BB9-B454-4CB4-AA00-B5BF40CA6CEE}" type="presParOf" srcId="{95B1A93D-8421-49CB-9BAB-A8F6D910AC83}" destId="{AF38DCE0-CDE2-46B1-A6BC-2AE1196E2A6D}" srcOrd="0" destOrd="0" presId="urn:microsoft.com/office/officeart/2005/8/layout/process3"/>
    <dgm:cxn modelId="{F1E5C384-0897-4793-8D06-6D1B339258B0}" type="presParOf" srcId="{AF38DCE0-CDE2-46B1-A6BC-2AE1196E2A6D}" destId="{24B9FB4E-4DA5-43BD-B6A8-A1E42D2666BF}" srcOrd="0" destOrd="0" presId="urn:microsoft.com/office/officeart/2005/8/layout/process3"/>
    <dgm:cxn modelId="{BEE6C27D-D104-48C1-847F-221F39CE3438}" type="presParOf" srcId="{AF38DCE0-CDE2-46B1-A6BC-2AE1196E2A6D}" destId="{E3F05159-B8CB-4E2E-8122-509633118245}" srcOrd="1" destOrd="0" presId="urn:microsoft.com/office/officeart/2005/8/layout/process3"/>
    <dgm:cxn modelId="{8E209A50-E504-41F6-A279-60520F967FC9}" type="presParOf" srcId="{AF38DCE0-CDE2-46B1-A6BC-2AE1196E2A6D}" destId="{8253F3E8-D016-4753-B8AD-56C64F08D79D}" srcOrd="2" destOrd="0" presId="urn:microsoft.com/office/officeart/2005/8/layout/process3"/>
    <dgm:cxn modelId="{FCE91DFB-8F27-4123-8D8B-251082117FB6}" type="presParOf" srcId="{95B1A93D-8421-49CB-9BAB-A8F6D910AC83}" destId="{F2B463AC-7899-4F74-B21F-596D0843602B}" srcOrd="1" destOrd="0" presId="urn:microsoft.com/office/officeart/2005/8/layout/process3"/>
    <dgm:cxn modelId="{EBB2438C-EE92-40CD-A0CA-6D20A5A3DF4A}" type="presParOf" srcId="{F2B463AC-7899-4F74-B21F-596D0843602B}" destId="{7D73BCED-E9D9-474B-B939-A2B5CA9F91DE}" srcOrd="0" destOrd="0" presId="urn:microsoft.com/office/officeart/2005/8/layout/process3"/>
    <dgm:cxn modelId="{103BAFF4-739C-463A-950E-2B0CEFE10143}" type="presParOf" srcId="{95B1A93D-8421-49CB-9BAB-A8F6D910AC83}" destId="{566E309A-EE5A-4B96-A35E-E9AD89D3ACA6}" srcOrd="2" destOrd="0" presId="urn:microsoft.com/office/officeart/2005/8/layout/process3"/>
    <dgm:cxn modelId="{119AE2A8-DFB9-4564-97BE-D156A958E6ED}" type="presParOf" srcId="{566E309A-EE5A-4B96-A35E-E9AD89D3ACA6}" destId="{D5E24265-910F-4B79-A0FF-EE78DAA1F4C3}" srcOrd="0" destOrd="0" presId="urn:microsoft.com/office/officeart/2005/8/layout/process3"/>
    <dgm:cxn modelId="{36E0356C-FB7D-4156-8A02-C6EC9664E55E}" type="presParOf" srcId="{566E309A-EE5A-4B96-A35E-E9AD89D3ACA6}" destId="{3BF2211A-5C4A-4CB5-9162-531586CCF2BA}" srcOrd="1" destOrd="0" presId="urn:microsoft.com/office/officeart/2005/8/layout/process3"/>
    <dgm:cxn modelId="{438C055E-DC1B-4BF3-990F-A5E8E556D87E}" type="presParOf" srcId="{566E309A-EE5A-4B96-A35E-E9AD89D3ACA6}" destId="{8FD10C5A-EE9E-47A6-AE60-73B876D31699}" srcOrd="2" destOrd="0" presId="urn:microsoft.com/office/officeart/2005/8/layout/process3"/>
    <dgm:cxn modelId="{C1EB04EF-8C6B-4247-8428-2818CA28949D}" type="presParOf" srcId="{95B1A93D-8421-49CB-9BAB-A8F6D910AC83}" destId="{5C7004BE-8B9C-4A54-B433-36D3DCEC7CDC}" srcOrd="3" destOrd="0" presId="urn:microsoft.com/office/officeart/2005/8/layout/process3"/>
    <dgm:cxn modelId="{2760A1BA-3C22-4C1A-955D-E6D5A33A5FD3}" type="presParOf" srcId="{5C7004BE-8B9C-4A54-B433-36D3DCEC7CDC}" destId="{3DAA43F7-82AB-4869-B202-DD275AE4BB83}" srcOrd="0" destOrd="0" presId="urn:microsoft.com/office/officeart/2005/8/layout/process3"/>
    <dgm:cxn modelId="{18C1D4E4-C0FD-405D-9317-C4908D91102E}" type="presParOf" srcId="{95B1A93D-8421-49CB-9BAB-A8F6D910AC83}" destId="{8EC466B4-9E4E-4092-889C-377F4172FA05}" srcOrd="4" destOrd="0" presId="urn:microsoft.com/office/officeart/2005/8/layout/process3"/>
    <dgm:cxn modelId="{561D2E7B-F107-4A03-BA76-8B972EAF1FBF}" type="presParOf" srcId="{8EC466B4-9E4E-4092-889C-377F4172FA05}" destId="{01F3D29A-B1C5-4253-B246-B53CFF1BD7DD}" srcOrd="0" destOrd="0" presId="urn:microsoft.com/office/officeart/2005/8/layout/process3"/>
    <dgm:cxn modelId="{86666DBA-E9C2-4AE7-81CF-26F1DA8D26AB}" type="presParOf" srcId="{8EC466B4-9E4E-4092-889C-377F4172FA05}" destId="{74F94CB7-4E38-4C32-A65B-0B86353F3437}" srcOrd="1" destOrd="0" presId="urn:microsoft.com/office/officeart/2005/8/layout/process3"/>
    <dgm:cxn modelId="{3D45CB3D-0B9C-4086-8133-67964020F4EF}" type="presParOf" srcId="{8EC466B4-9E4E-4092-889C-377F4172FA05}" destId="{0C9341B2-EE3F-42A9-AFE7-DA2C590C7A7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70CFE-1864-46EC-861E-ABBDE1F2E95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37D99E9-9B92-4444-BF94-4345EC10EE28}">
      <dgm:prSet custT="1"/>
      <dgm:spPr/>
      <dgm:t>
        <a:bodyPr/>
        <a:lstStyle/>
        <a:p>
          <a:r>
            <a:rPr lang="en-US" sz="1700" b="1" u="sng" dirty="0" smtClean="0">
              <a:latin typeface="+mj-lt"/>
            </a:rPr>
            <a:t>Online</a:t>
          </a:r>
          <a:r>
            <a:rPr lang="en-US" sz="1700" b="1" dirty="0" smtClean="0">
              <a:latin typeface="+mj-lt"/>
            </a:rPr>
            <a:t> Identification &amp; Logging</a:t>
          </a:r>
          <a:endParaRPr lang="en-US" sz="1700" b="1" dirty="0">
            <a:latin typeface="+mj-lt"/>
          </a:endParaRPr>
        </a:p>
      </dgm:t>
    </dgm:pt>
    <dgm:pt modelId="{D5B7ED00-06AA-4C5B-9FFF-62E21433C475}" type="parTrans" cxnId="{E833090C-C696-4F3A-A7F1-25B8A1227AEB}">
      <dgm:prSet/>
      <dgm:spPr/>
      <dgm:t>
        <a:bodyPr/>
        <a:lstStyle/>
        <a:p>
          <a:endParaRPr lang="en-US"/>
        </a:p>
      </dgm:t>
    </dgm:pt>
    <dgm:pt modelId="{DDC88F46-51C5-4CC4-AFDB-DCC778C0FD45}" type="sibTrans" cxnId="{E833090C-C696-4F3A-A7F1-25B8A1227AEB}">
      <dgm:prSet/>
      <dgm:spPr/>
      <dgm:t>
        <a:bodyPr/>
        <a:lstStyle/>
        <a:p>
          <a:endParaRPr lang="en-US"/>
        </a:p>
      </dgm:t>
    </dgm:pt>
    <dgm:pt modelId="{FDDA0E6E-16DC-4F26-85E3-BE82A92C4573}">
      <dgm:prSet custT="1"/>
      <dgm:spPr>
        <a:solidFill>
          <a:schemeClr val="lt1">
            <a:hueOff val="0"/>
            <a:satOff val="0"/>
            <a:lumOff val="0"/>
          </a:schemeClr>
        </a:solidFill>
      </dgm:spPr>
      <dgm:t>
        <a:bodyPr/>
        <a:lstStyle/>
        <a:p>
          <a:r>
            <a:rPr lang="en-US" sz="1500" dirty="0" smtClean="0"/>
            <a:t>If not self-healed, NTFS will identify </a:t>
          </a:r>
          <a:r>
            <a:rPr lang="en-US" sz="1500" u="none" dirty="0" smtClean="0"/>
            <a:t>and</a:t>
          </a:r>
          <a:r>
            <a:rPr lang="en-US" sz="1500" dirty="0" smtClean="0"/>
            <a:t> log corrective actions for later processing</a:t>
          </a:r>
          <a:endParaRPr lang="en-US" sz="1500" dirty="0"/>
        </a:p>
      </dgm:t>
    </dgm:pt>
    <dgm:pt modelId="{B1FFF436-3A4B-4D8F-AB80-15F434669BF4}" type="parTrans" cxnId="{20872BEB-D5B6-4314-AAB0-2875C785B2B5}">
      <dgm:prSet/>
      <dgm:spPr/>
      <dgm:t>
        <a:bodyPr/>
        <a:lstStyle/>
        <a:p>
          <a:endParaRPr lang="en-US"/>
        </a:p>
      </dgm:t>
    </dgm:pt>
    <dgm:pt modelId="{500E759B-AB6F-4088-95EA-B1D7BFB2C090}" type="sibTrans" cxnId="{20872BEB-D5B6-4314-AAB0-2875C785B2B5}">
      <dgm:prSet/>
      <dgm:spPr/>
      <dgm:t>
        <a:bodyPr/>
        <a:lstStyle/>
        <a:p>
          <a:endParaRPr lang="en-US"/>
        </a:p>
      </dgm:t>
    </dgm:pt>
    <dgm:pt modelId="{BDC631F1-866B-4BC5-A019-7BB8BE2B32BF}">
      <dgm:prSet custT="1"/>
      <dgm:spPr/>
      <dgm:t>
        <a:bodyPr/>
        <a:lstStyle/>
        <a:p>
          <a:r>
            <a:rPr lang="en-US" sz="1700" b="1" dirty="0" smtClean="0">
              <a:latin typeface="+mj-lt"/>
            </a:rPr>
            <a:t>Precise &amp; Rapid Correction</a:t>
          </a:r>
          <a:endParaRPr lang="en-US" sz="1700" b="1" dirty="0">
            <a:latin typeface="+mj-lt"/>
          </a:endParaRPr>
        </a:p>
      </dgm:t>
    </dgm:pt>
    <dgm:pt modelId="{CD62EC7F-D999-4F93-9981-FFABF31C6048}" type="parTrans" cxnId="{FD9FB190-8D18-429A-AB81-A48BFD3F98F1}">
      <dgm:prSet/>
      <dgm:spPr/>
      <dgm:t>
        <a:bodyPr/>
        <a:lstStyle/>
        <a:p>
          <a:endParaRPr lang="en-US"/>
        </a:p>
      </dgm:t>
    </dgm:pt>
    <dgm:pt modelId="{1C331435-96E9-4FDE-8586-AC449E2310A1}" type="sibTrans" cxnId="{FD9FB190-8D18-429A-AB81-A48BFD3F98F1}">
      <dgm:prSet/>
      <dgm:spPr/>
      <dgm:t>
        <a:bodyPr/>
        <a:lstStyle/>
        <a:p>
          <a:endParaRPr lang="en-US"/>
        </a:p>
      </dgm:t>
    </dgm:pt>
    <dgm:pt modelId="{77DA5AAB-0DE2-4617-BA9F-67302E7A8698}">
      <dgm:prSet custT="1"/>
      <dgm:spPr>
        <a:solidFill>
          <a:schemeClr val="lt1">
            <a:hueOff val="0"/>
            <a:satOff val="0"/>
            <a:lumOff val="0"/>
          </a:schemeClr>
        </a:solidFill>
      </dgm:spPr>
      <dgm:t>
        <a:bodyPr/>
        <a:lstStyle/>
        <a:p>
          <a:r>
            <a:rPr lang="en-US" sz="1500" i="1" dirty="0" smtClean="0"/>
            <a:t>Volume remains online</a:t>
          </a:r>
          <a:endParaRPr lang="en-US" sz="1500" i="1" dirty="0"/>
        </a:p>
      </dgm:t>
    </dgm:pt>
    <dgm:pt modelId="{2259B468-A334-46FB-8536-50B9F0BD6DE6}" type="parTrans" cxnId="{62DF5B7D-2790-49A2-9793-26235902B415}">
      <dgm:prSet/>
      <dgm:spPr/>
      <dgm:t>
        <a:bodyPr/>
        <a:lstStyle/>
        <a:p>
          <a:endParaRPr lang="en-US"/>
        </a:p>
      </dgm:t>
    </dgm:pt>
    <dgm:pt modelId="{B42693B4-EAC9-4127-B05F-A11DE1D407CE}" type="sibTrans" cxnId="{62DF5B7D-2790-49A2-9793-26235902B415}">
      <dgm:prSet/>
      <dgm:spPr/>
      <dgm:t>
        <a:bodyPr/>
        <a:lstStyle/>
        <a:p>
          <a:endParaRPr lang="en-US"/>
        </a:p>
      </dgm:t>
    </dgm:pt>
    <dgm:pt modelId="{B939EB22-6E03-4FB5-931D-7B55CA3AAAF1}">
      <dgm:prSet custT="1"/>
      <dgm:spPr>
        <a:solidFill>
          <a:schemeClr val="lt1">
            <a:hueOff val="0"/>
            <a:satOff val="0"/>
            <a:lumOff val="0"/>
          </a:schemeClr>
        </a:solidFill>
      </dgm:spPr>
      <dgm:t>
        <a:bodyPr/>
        <a:lstStyle/>
        <a:p>
          <a:r>
            <a:rPr lang="en-US" sz="1500" dirty="0" smtClean="0"/>
            <a:t>User or Admin is notified</a:t>
          </a:r>
          <a:endParaRPr lang="en-US" sz="1500" dirty="0"/>
        </a:p>
      </dgm:t>
    </dgm:pt>
    <dgm:pt modelId="{7224E0AB-DE4D-479B-843E-3846F74D885F}" type="parTrans" cxnId="{6C7D5368-0120-43FE-B062-5C8C9276342B}">
      <dgm:prSet/>
      <dgm:spPr/>
      <dgm:t>
        <a:bodyPr/>
        <a:lstStyle/>
        <a:p>
          <a:endParaRPr lang="en-US"/>
        </a:p>
      </dgm:t>
    </dgm:pt>
    <dgm:pt modelId="{660FD45C-8C3F-4223-A7F1-583BACB7F11E}" type="sibTrans" cxnId="{6C7D5368-0120-43FE-B062-5C8C9276342B}">
      <dgm:prSet/>
      <dgm:spPr/>
      <dgm:t>
        <a:bodyPr/>
        <a:lstStyle/>
        <a:p>
          <a:endParaRPr lang="en-US"/>
        </a:p>
      </dgm:t>
    </dgm:pt>
    <dgm:pt modelId="{8B8DEDC7-1736-45E1-A035-8A2846BC4D02}">
      <dgm:prSet/>
      <dgm:spPr>
        <a:solidFill>
          <a:schemeClr val="lt1">
            <a:hueOff val="0"/>
            <a:satOff val="0"/>
            <a:lumOff val="0"/>
          </a:schemeClr>
        </a:solidFill>
      </dgm:spPr>
      <dgm:t>
        <a:bodyPr/>
        <a:lstStyle/>
        <a:p>
          <a:r>
            <a:rPr lang="en-US" b="0" dirty="0" smtClean="0">
              <a:latin typeface="+mn-lt"/>
            </a:rPr>
            <a:t>With CSV, I/O is transparently paused for rapid correction, then automatically resumed</a:t>
          </a:r>
          <a:endParaRPr lang="en-US" b="0" dirty="0">
            <a:latin typeface="+mn-lt"/>
          </a:endParaRPr>
        </a:p>
      </dgm:t>
    </dgm:pt>
    <dgm:pt modelId="{85CE529C-6E6A-4368-8EFE-B613F4812E4C}" type="parTrans" cxnId="{4D61B4A5-B2C4-473B-95DF-C60A00DE435C}">
      <dgm:prSet/>
      <dgm:spPr/>
      <dgm:t>
        <a:bodyPr/>
        <a:lstStyle/>
        <a:p>
          <a:endParaRPr lang="en-US"/>
        </a:p>
      </dgm:t>
    </dgm:pt>
    <dgm:pt modelId="{36071D31-BE66-41BB-A69E-B0052A35DF28}" type="sibTrans" cxnId="{4D61B4A5-B2C4-473B-95DF-C60A00DE435C}">
      <dgm:prSet/>
      <dgm:spPr/>
      <dgm:t>
        <a:bodyPr/>
        <a:lstStyle/>
        <a:p>
          <a:endParaRPr lang="en-US"/>
        </a:p>
      </dgm:t>
    </dgm:pt>
    <dgm:pt modelId="{B960CD45-DDF0-48D1-9EDB-ECDF737E774E}">
      <dgm:prSet/>
      <dgm:spPr>
        <a:solidFill>
          <a:schemeClr val="lt1">
            <a:hueOff val="0"/>
            <a:satOff val="0"/>
            <a:lumOff val="0"/>
          </a:schemeClr>
        </a:solidFill>
      </dgm:spPr>
      <dgm:t>
        <a:bodyPr/>
        <a:lstStyle/>
        <a:p>
          <a:r>
            <a:rPr lang="en-US" b="0" dirty="0" smtClean="0">
              <a:latin typeface="+mn-lt"/>
            </a:rPr>
            <a:t>The user or admin can take the volume </a:t>
          </a:r>
          <a:r>
            <a:rPr lang="en-US" b="0" i="1" dirty="0" smtClean="0">
              <a:latin typeface="+mn-lt"/>
            </a:rPr>
            <a:t>offline</a:t>
          </a:r>
          <a:r>
            <a:rPr lang="en-US" b="0" i="0" dirty="0" smtClean="0">
              <a:latin typeface="+mn-lt"/>
            </a:rPr>
            <a:t> when convenient, and outstanding logged corruptions are rapidly corrected aka. “</a:t>
          </a:r>
          <a:r>
            <a:rPr lang="en-US" b="0" i="1" dirty="0" smtClean="0">
              <a:latin typeface="+mn-lt"/>
            </a:rPr>
            <a:t>spot fixed</a:t>
          </a:r>
          <a:r>
            <a:rPr lang="en-US" b="0" i="0" dirty="0" smtClean="0">
              <a:latin typeface="+mn-lt"/>
            </a:rPr>
            <a:t>”</a:t>
          </a:r>
          <a:endParaRPr lang="en-US" b="0" dirty="0">
            <a:latin typeface="+mn-lt"/>
          </a:endParaRPr>
        </a:p>
      </dgm:t>
    </dgm:pt>
    <dgm:pt modelId="{C76C072E-1E27-46DE-80C4-ABFF7910B633}" type="parTrans" cxnId="{D3182A41-8A78-4A38-B2D4-C226CE5729D7}">
      <dgm:prSet/>
      <dgm:spPr/>
      <dgm:t>
        <a:bodyPr/>
        <a:lstStyle/>
        <a:p>
          <a:endParaRPr lang="en-US"/>
        </a:p>
      </dgm:t>
    </dgm:pt>
    <dgm:pt modelId="{5A2D6E87-70A9-498E-9312-178BFACC2709}" type="sibTrans" cxnId="{D3182A41-8A78-4A38-B2D4-C226CE5729D7}">
      <dgm:prSet/>
      <dgm:spPr/>
      <dgm:t>
        <a:bodyPr/>
        <a:lstStyle/>
        <a:p>
          <a:endParaRPr lang="en-US"/>
        </a:p>
      </dgm:t>
    </dgm:pt>
    <dgm:pt modelId="{95B1A93D-8421-49CB-9BAB-A8F6D910AC83}" type="pres">
      <dgm:prSet presAssocID="{C3270CFE-1864-46EC-861E-ABBDE1F2E959}" presName="linearFlow" presStyleCnt="0">
        <dgm:presLayoutVars>
          <dgm:dir/>
          <dgm:animLvl val="lvl"/>
          <dgm:resizeHandles val="exact"/>
        </dgm:presLayoutVars>
      </dgm:prSet>
      <dgm:spPr/>
      <dgm:t>
        <a:bodyPr/>
        <a:lstStyle/>
        <a:p>
          <a:endParaRPr lang="en-US"/>
        </a:p>
      </dgm:t>
    </dgm:pt>
    <dgm:pt modelId="{D3F91D69-3B3F-4D3A-AED3-E84931FD5457}" type="pres">
      <dgm:prSet presAssocID="{337D99E9-9B92-4444-BF94-4345EC10EE28}" presName="composite" presStyleCnt="0"/>
      <dgm:spPr/>
    </dgm:pt>
    <dgm:pt modelId="{415DC024-0CC7-4776-A605-5361994143F0}" type="pres">
      <dgm:prSet presAssocID="{337D99E9-9B92-4444-BF94-4345EC10EE28}" presName="parTx" presStyleLbl="node1" presStyleIdx="0" presStyleCnt="2">
        <dgm:presLayoutVars>
          <dgm:chMax val="0"/>
          <dgm:chPref val="0"/>
          <dgm:bulletEnabled val="1"/>
        </dgm:presLayoutVars>
      </dgm:prSet>
      <dgm:spPr/>
      <dgm:t>
        <a:bodyPr/>
        <a:lstStyle/>
        <a:p>
          <a:endParaRPr lang="en-US"/>
        </a:p>
      </dgm:t>
    </dgm:pt>
    <dgm:pt modelId="{2FB575B7-3793-438F-97A5-8DD0773EE5B0}" type="pres">
      <dgm:prSet presAssocID="{337D99E9-9B92-4444-BF94-4345EC10EE28}" presName="parSh" presStyleLbl="node1" presStyleIdx="0" presStyleCnt="2"/>
      <dgm:spPr/>
      <dgm:t>
        <a:bodyPr/>
        <a:lstStyle/>
        <a:p>
          <a:endParaRPr lang="en-US"/>
        </a:p>
      </dgm:t>
    </dgm:pt>
    <dgm:pt modelId="{626C46D1-37DF-4575-B717-61771D882E42}" type="pres">
      <dgm:prSet presAssocID="{337D99E9-9B92-4444-BF94-4345EC10EE28}" presName="desTx" presStyleLbl="fgAcc1" presStyleIdx="0" presStyleCnt="2">
        <dgm:presLayoutVars>
          <dgm:bulletEnabled val="1"/>
        </dgm:presLayoutVars>
      </dgm:prSet>
      <dgm:spPr/>
      <dgm:t>
        <a:bodyPr/>
        <a:lstStyle/>
        <a:p>
          <a:endParaRPr lang="en-US"/>
        </a:p>
      </dgm:t>
    </dgm:pt>
    <dgm:pt modelId="{EB2C1A50-3CB1-4E17-8C0F-18FE9BEA5973}" type="pres">
      <dgm:prSet presAssocID="{DDC88F46-51C5-4CC4-AFDB-DCC778C0FD45}" presName="sibTrans" presStyleLbl="sibTrans2D1" presStyleIdx="0" presStyleCnt="1" custScaleX="74470" custScaleY="74909"/>
      <dgm:spPr/>
      <dgm:t>
        <a:bodyPr/>
        <a:lstStyle/>
        <a:p>
          <a:endParaRPr lang="en-US"/>
        </a:p>
      </dgm:t>
    </dgm:pt>
    <dgm:pt modelId="{424889B2-720A-476D-8188-9C8396F18860}" type="pres">
      <dgm:prSet presAssocID="{DDC88F46-51C5-4CC4-AFDB-DCC778C0FD45}" presName="connTx" presStyleLbl="sibTrans2D1" presStyleIdx="0" presStyleCnt="1"/>
      <dgm:spPr/>
      <dgm:t>
        <a:bodyPr/>
        <a:lstStyle/>
        <a:p>
          <a:endParaRPr lang="en-US"/>
        </a:p>
      </dgm:t>
    </dgm:pt>
    <dgm:pt modelId="{25FDC625-1BE2-4C42-AAE3-CB70FF22E59A}" type="pres">
      <dgm:prSet presAssocID="{BDC631F1-866B-4BC5-A019-7BB8BE2B32BF}" presName="composite" presStyleCnt="0"/>
      <dgm:spPr/>
    </dgm:pt>
    <dgm:pt modelId="{5DDF7E18-AE61-46CF-A163-ECB6F24AD43A}" type="pres">
      <dgm:prSet presAssocID="{BDC631F1-866B-4BC5-A019-7BB8BE2B32BF}" presName="parTx" presStyleLbl="node1" presStyleIdx="0" presStyleCnt="2">
        <dgm:presLayoutVars>
          <dgm:chMax val="0"/>
          <dgm:chPref val="0"/>
          <dgm:bulletEnabled val="1"/>
        </dgm:presLayoutVars>
      </dgm:prSet>
      <dgm:spPr/>
      <dgm:t>
        <a:bodyPr/>
        <a:lstStyle/>
        <a:p>
          <a:endParaRPr lang="en-US"/>
        </a:p>
      </dgm:t>
    </dgm:pt>
    <dgm:pt modelId="{FBA912A0-A6DA-4B96-8AC7-7F23CE641986}" type="pres">
      <dgm:prSet presAssocID="{BDC631F1-866B-4BC5-A019-7BB8BE2B32BF}" presName="parSh" presStyleLbl="node1" presStyleIdx="1" presStyleCnt="2"/>
      <dgm:spPr/>
      <dgm:t>
        <a:bodyPr/>
        <a:lstStyle/>
        <a:p>
          <a:endParaRPr lang="en-US"/>
        </a:p>
      </dgm:t>
    </dgm:pt>
    <dgm:pt modelId="{3305A639-1DBD-4080-A80E-3805C38565E4}" type="pres">
      <dgm:prSet presAssocID="{BDC631F1-866B-4BC5-A019-7BB8BE2B32BF}" presName="desTx" presStyleLbl="fgAcc1" presStyleIdx="1" presStyleCnt="2">
        <dgm:presLayoutVars>
          <dgm:bulletEnabled val="1"/>
        </dgm:presLayoutVars>
      </dgm:prSet>
      <dgm:spPr/>
      <dgm:t>
        <a:bodyPr/>
        <a:lstStyle/>
        <a:p>
          <a:endParaRPr lang="en-US"/>
        </a:p>
      </dgm:t>
    </dgm:pt>
  </dgm:ptLst>
  <dgm:cxnLst>
    <dgm:cxn modelId="{0184BB71-C7F7-4E75-A25D-0805C62F992B}" type="presOf" srcId="{B960CD45-DDF0-48D1-9EDB-ECDF737E774E}" destId="{3305A639-1DBD-4080-A80E-3805C38565E4}" srcOrd="0" destOrd="0" presId="urn:microsoft.com/office/officeart/2005/8/layout/process3"/>
    <dgm:cxn modelId="{20872BEB-D5B6-4314-AAB0-2875C785B2B5}" srcId="{337D99E9-9B92-4444-BF94-4345EC10EE28}" destId="{FDDA0E6E-16DC-4F26-85E3-BE82A92C4573}" srcOrd="0" destOrd="0" parTransId="{B1FFF436-3A4B-4D8F-AB80-15F434669BF4}" sibTransId="{500E759B-AB6F-4088-95EA-B1D7BFB2C090}"/>
    <dgm:cxn modelId="{6C7D5368-0120-43FE-B062-5C8C9276342B}" srcId="{337D99E9-9B92-4444-BF94-4345EC10EE28}" destId="{B939EB22-6E03-4FB5-931D-7B55CA3AAAF1}" srcOrd="1" destOrd="0" parTransId="{7224E0AB-DE4D-479B-843E-3846F74D885F}" sibTransId="{660FD45C-8C3F-4223-A7F1-583BACB7F11E}"/>
    <dgm:cxn modelId="{C199EDFB-B933-4F50-840D-A759D50D920A}" type="presOf" srcId="{337D99E9-9B92-4444-BF94-4345EC10EE28}" destId="{415DC024-0CC7-4776-A605-5361994143F0}" srcOrd="0" destOrd="0" presId="urn:microsoft.com/office/officeart/2005/8/layout/process3"/>
    <dgm:cxn modelId="{4D61B4A5-B2C4-473B-95DF-C60A00DE435C}" srcId="{BDC631F1-866B-4BC5-A019-7BB8BE2B32BF}" destId="{8B8DEDC7-1736-45E1-A035-8A2846BC4D02}" srcOrd="1" destOrd="0" parTransId="{85CE529C-6E6A-4368-8EFE-B613F4812E4C}" sibTransId="{36071D31-BE66-41BB-A69E-B0052A35DF28}"/>
    <dgm:cxn modelId="{62DF5B7D-2790-49A2-9793-26235902B415}" srcId="{337D99E9-9B92-4444-BF94-4345EC10EE28}" destId="{77DA5AAB-0DE2-4617-BA9F-67302E7A8698}" srcOrd="2" destOrd="0" parTransId="{2259B468-A334-46FB-8536-50B9F0BD6DE6}" sibTransId="{B42693B4-EAC9-4127-B05F-A11DE1D407CE}"/>
    <dgm:cxn modelId="{1674704B-38FE-4D59-9831-3039B43B161D}" type="presOf" srcId="{DDC88F46-51C5-4CC4-AFDB-DCC778C0FD45}" destId="{EB2C1A50-3CB1-4E17-8C0F-18FE9BEA5973}" srcOrd="0" destOrd="0" presId="urn:microsoft.com/office/officeart/2005/8/layout/process3"/>
    <dgm:cxn modelId="{98729452-E577-4867-A67F-213549528414}" type="presOf" srcId="{FDDA0E6E-16DC-4F26-85E3-BE82A92C4573}" destId="{626C46D1-37DF-4575-B717-61771D882E42}" srcOrd="0" destOrd="0" presId="urn:microsoft.com/office/officeart/2005/8/layout/process3"/>
    <dgm:cxn modelId="{BFDFD709-4998-419C-8C3D-42332A6F724E}" type="presOf" srcId="{77DA5AAB-0DE2-4617-BA9F-67302E7A8698}" destId="{626C46D1-37DF-4575-B717-61771D882E42}" srcOrd="0" destOrd="2" presId="urn:microsoft.com/office/officeart/2005/8/layout/process3"/>
    <dgm:cxn modelId="{F221153B-AD02-4A84-8D89-BA2BFDE82692}" type="presOf" srcId="{DDC88F46-51C5-4CC4-AFDB-DCC778C0FD45}" destId="{424889B2-720A-476D-8188-9C8396F18860}" srcOrd="1" destOrd="0" presId="urn:microsoft.com/office/officeart/2005/8/layout/process3"/>
    <dgm:cxn modelId="{E833090C-C696-4F3A-A7F1-25B8A1227AEB}" srcId="{C3270CFE-1864-46EC-861E-ABBDE1F2E959}" destId="{337D99E9-9B92-4444-BF94-4345EC10EE28}" srcOrd="0" destOrd="0" parTransId="{D5B7ED00-06AA-4C5B-9FFF-62E21433C475}" sibTransId="{DDC88F46-51C5-4CC4-AFDB-DCC778C0FD45}"/>
    <dgm:cxn modelId="{4F2BE6FC-0C4F-4088-8794-D4AD106423E1}" type="presOf" srcId="{B939EB22-6E03-4FB5-931D-7B55CA3AAAF1}" destId="{626C46D1-37DF-4575-B717-61771D882E42}" srcOrd="0" destOrd="1" presId="urn:microsoft.com/office/officeart/2005/8/layout/process3"/>
    <dgm:cxn modelId="{F825D1FF-A223-4488-BACD-190F893504AB}" type="presOf" srcId="{BDC631F1-866B-4BC5-A019-7BB8BE2B32BF}" destId="{5DDF7E18-AE61-46CF-A163-ECB6F24AD43A}" srcOrd="0" destOrd="0" presId="urn:microsoft.com/office/officeart/2005/8/layout/process3"/>
    <dgm:cxn modelId="{D3182A41-8A78-4A38-B2D4-C226CE5729D7}" srcId="{BDC631F1-866B-4BC5-A019-7BB8BE2B32BF}" destId="{B960CD45-DDF0-48D1-9EDB-ECDF737E774E}" srcOrd="0" destOrd="0" parTransId="{C76C072E-1E27-46DE-80C4-ABFF7910B633}" sibTransId="{5A2D6E87-70A9-498E-9312-178BFACC2709}"/>
    <dgm:cxn modelId="{2F4ED5AC-CAA5-4134-89AC-CE1A0A91C587}" type="presOf" srcId="{337D99E9-9B92-4444-BF94-4345EC10EE28}" destId="{2FB575B7-3793-438F-97A5-8DD0773EE5B0}" srcOrd="1" destOrd="0" presId="urn:microsoft.com/office/officeart/2005/8/layout/process3"/>
    <dgm:cxn modelId="{BAF77015-8A38-4E5C-A7EA-FA604DF29D0C}" type="presOf" srcId="{BDC631F1-866B-4BC5-A019-7BB8BE2B32BF}" destId="{FBA912A0-A6DA-4B96-8AC7-7F23CE641986}" srcOrd="1" destOrd="0" presId="urn:microsoft.com/office/officeart/2005/8/layout/process3"/>
    <dgm:cxn modelId="{467A33CD-1549-40F9-B35B-61D4B0C9092F}" type="presOf" srcId="{C3270CFE-1864-46EC-861E-ABBDE1F2E959}" destId="{95B1A93D-8421-49CB-9BAB-A8F6D910AC83}" srcOrd="0" destOrd="0" presId="urn:microsoft.com/office/officeart/2005/8/layout/process3"/>
    <dgm:cxn modelId="{FD9FB190-8D18-429A-AB81-A48BFD3F98F1}" srcId="{C3270CFE-1864-46EC-861E-ABBDE1F2E959}" destId="{BDC631F1-866B-4BC5-A019-7BB8BE2B32BF}" srcOrd="1" destOrd="0" parTransId="{CD62EC7F-D999-4F93-9981-FFABF31C6048}" sibTransId="{1C331435-96E9-4FDE-8586-AC449E2310A1}"/>
    <dgm:cxn modelId="{5B78C5FB-EA9A-4626-BE6B-E3A6A13A642D}" type="presOf" srcId="{8B8DEDC7-1736-45E1-A035-8A2846BC4D02}" destId="{3305A639-1DBD-4080-A80E-3805C38565E4}" srcOrd="0" destOrd="1" presId="urn:microsoft.com/office/officeart/2005/8/layout/process3"/>
    <dgm:cxn modelId="{C18B20E7-20B3-4009-BE36-461564485C4C}" type="presParOf" srcId="{95B1A93D-8421-49CB-9BAB-A8F6D910AC83}" destId="{D3F91D69-3B3F-4D3A-AED3-E84931FD5457}" srcOrd="0" destOrd="0" presId="urn:microsoft.com/office/officeart/2005/8/layout/process3"/>
    <dgm:cxn modelId="{92D9024D-BD08-4C60-B504-5B61F575C1E8}" type="presParOf" srcId="{D3F91D69-3B3F-4D3A-AED3-E84931FD5457}" destId="{415DC024-0CC7-4776-A605-5361994143F0}" srcOrd="0" destOrd="0" presId="urn:microsoft.com/office/officeart/2005/8/layout/process3"/>
    <dgm:cxn modelId="{BCC67EF5-694D-4871-96DD-E9D6734E4403}" type="presParOf" srcId="{D3F91D69-3B3F-4D3A-AED3-E84931FD5457}" destId="{2FB575B7-3793-438F-97A5-8DD0773EE5B0}" srcOrd="1" destOrd="0" presId="urn:microsoft.com/office/officeart/2005/8/layout/process3"/>
    <dgm:cxn modelId="{BAAFAF18-A0DB-4AAB-8097-CE4940531B48}" type="presParOf" srcId="{D3F91D69-3B3F-4D3A-AED3-E84931FD5457}" destId="{626C46D1-37DF-4575-B717-61771D882E42}" srcOrd="2" destOrd="0" presId="urn:microsoft.com/office/officeart/2005/8/layout/process3"/>
    <dgm:cxn modelId="{063B8C0F-0363-49DA-9865-B45176FE10D5}" type="presParOf" srcId="{95B1A93D-8421-49CB-9BAB-A8F6D910AC83}" destId="{EB2C1A50-3CB1-4E17-8C0F-18FE9BEA5973}" srcOrd="1" destOrd="0" presId="urn:microsoft.com/office/officeart/2005/8/layout/process3"/>
    <dgm:cxn modelId="{DAD72D81-844A-4252-AE00-125A89A5CF27}" type="presParOf" srcId="{EB2C1A50-3CB1-4E17-8C0F-18FE9BEA5973}" destId="{424889B2-720A-476D-8188-9C8396F18860}" srcOrd="0" destOrd="0" presId="urn:microsoft.com/office/officeart/2005/8/layout/process3"/>
    <dgm:cxn modelId="{7E332DC9-D1B6-4AE3-88B0-7338AF851B73}" type="presParOf" srcId="{95B1A93D-8421-49CB-9BAB-A8F6D910AC83}" destId="{25FDC625-1BE2-4C42-AAE3-CB70FF22E59A}" srcOrd="2" destOrd="0" presId="urn:microsoft.com/office/officeart/2005/8/layout/process3"/>
    <dgm:cxn modelId="{D05240C1-1603-455A-883B-A878197618D1}" type="presParOf" srcId="{25FDC625-1BE2-4C42-AAE3-CB70FF22E59A}" destId="{5DDF7E18-AE61-46CF-A163-ECB6F24AD43A}" srcOrd="0" destOrd="0" presId="urn:microsoft.com/office/officeart/2005/8/layout/process3"/>
    <dgm:cxn modelId="{F4911EB0-3663-483A-AD8A-833565C326BD}" type="presParOf" srcId="{25FDC625-1BE2-4C42-AAE3-CB70FF22E59A}" destId="{FBA912A0-A6DA-4B96-8AC7-7F23CE641986}" srcOrd="1" destOrd="0" presId="urn:microsoft.com/office/officeart/2005/8/layout/process3"/>
    <dgm:cxn modelId="{FAFDC3C1-055D-4A0E-AADC-F97827DA9CDB}" type="presParOf" srcId="{25FDC625-1BE2-4C42-AAE3-CB70FF22E59A}" destId="{3305A639-1DBD-4080-A80E-3805C38565E4}"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68876-9F84-4539-BDA9-50B51D9B580B}">
      <dsp:nvSpPr>
        <dsp:cNvPr id="0" name=""/>
        <dsp:cNvSpPr/>
      </dsp:nvSpPr>
      <dsp:spPr>
        <a:xfrm>
          <a:off x="-5684565" y="-870307"/>
          <a:ext cx="6769149" cy="6769149"/>
        </a:xfrm>
        <a:prstGeom prst="blockArc">
          <a:avLst>
            <a:gd name="adj1" fmla="val 18900000"/>
            <a:gd name="adj2" fmla="val 2700000"/>
            <a:gd name="adj3" fmla="val 319"/>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37C920-2E47-467D-AF8F-4CEDA9977D5A}">
      <dsp:nvSpPr>
        <dsp:cNvPr id="0" name=""/>
        <dsp:cNvSpPr/>
      </dsp:nvSpPr>
      <dsp:spPr>
        <a:xfrm>
          <a:off x="697960" y="502853"/>
          <a:ext cx="10389595" cy="10057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8280"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Maximizes the value of existing storage infrastructure</a:t>
          </a:r>
          <a:endParaRPr lang="en-US" sz="2500" kern="1200" dirty="0"/>
        </a:p>
      </dsp:txBody>
      <dsp:txXfrm>
        <a:off x="697960" y="502853"/>
        <a:ext cx="10389595" cy="1005706"/>
      </dsp:txXfrm>
    </dsp:sp>
    <dsp:sp modelId="{CD7618F5-225F-4DE7-B0C6-45623B4C6777}">
      <dsp:nvSpPr>
        <dsp:cNvPr id="0" name=""/>
        <dsp:cNvSpPr/>
      </dsp:nvSpPr>
      <dsp:spPr>
        <a:xfrm>
          <a:off x="69393" y="377140"/>
          <a:ext cx="1257133" cy="1257133"/>
        </a:xfrm>
        <a:prstGeom prst="ellipse">
          <a:avLst/>
        </a:prstGeom>
        <a:blipFill rotWithShape="0">
          <a:blip xmlns:r="http://schemas.openxmlformats.org/officeDocument/2006/relationships" r:embed="rId1"/>
          <a:stretch>
            <a:fillRect/>
          </a:stretch>
        </a:blipFill>
        <a:ln w="9525" cap="flat" cmpd="sng" algn="ctr">
          <a:noFill/>
          <a:prstDash val="solid"/>
        </a:ln>
        <a:effectLst/>
      </dsp:spPr>
      <dsp:style>
        <a:lnRef idx="1">
          <a:scrgbClr r="0" g="0" b="0"/>
        </a:lnRef>
        <a:fillRef idx="1">
          <a:scrgbClr r="0" g="0" b="0"/>
        </a:fillRef>
        <a:effectRef idx="0">
          <a:scrgbClr r="0" g="0" b="0"/>
        </a:effectRef>
        <a:fontRef idx="minor"/>
      </dsp:style>
    </dsp:sp>
    <dsp:sp modelId="{9F822F76-3365-44CA-98EF-951D2F5BEEA3}">
      <dsp:nvSpPr>
        <dsp:cNvPr id="0" name=""/>
        <dsp:cNvSpPr/>
      </dsp:nvSpPr>
      <dsp:spPr>
        <a:xfrm>
          <a:off x="1063534" y="2011413"/>
          <a:ext cx="10024021" cy="10057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8280"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Empowers customers to build highly resilient, scalable, available, and performant storage solutions with commodity hardware</a:t>
          </a:r>
          <a:endParaRPr lang="en-US" sz="2500" kern="1200" dirty="0"/>
        </a:p>
      </dsp:txBody>
      <dsp:txXfrm>
        <a:off x="1063534" y="2011413"/>
        <a:ext cx="10024021" cy="1005706"/>
      </dsp:txXfrm>
    </dsp:sp>
    <dsp:sp modelId="{6F67EEFE-B42F-4215-90A1-C1EF842D0CA2}">
      <dsp:nvSpPr>
        <dsp:cNvPr id="0" name=""/>
        <dsp:cNvSpPr/>
      </dsp:nvSpPr>
      <dsp:spPr>
        <a:xfrm>
          <a:off x="434968" y="1885700"/>
          <a:ext cx="1257133" cy="1257133"/>
        </a:xfrm>
        <a:prstGeom prst="ellipse">
          <a:avLst/>
        </a:prstGeom>
        <a:blipFill rotWithShape="0">
          <a:blip xmlns:r="http://schemas.openxmlformats.org/officeDocument/2006/relationships" r:embed="rId1"/>
          <a:stretch>
            <a:fillRect/>
          </a:stretch>
        </a:blipFill>
        <a:ln w="9525" cap="flat" cmpd="sng" algn="ctr">
          <a:noFill/>
          <a:prstDash val="solid"/>
        </a:ln>
        <a:effectLst/>
      </dsp:spPr>
      <dsp:style>
        <a:lnRef idx="1">
          <a:scrgbClr r="0" g="0" b="0"/>
        </a:lnRef>
        <a:fillRef idx="1">
          <a:scrgbClr r="0" g="0" b="0"/>
        </a:fillRef>
        <a:effectRef idx="0">
          <a:scrgbClr r="0" g="0" b="0"/>
        </a:effectRef>
        <a:fontRef idx="minor"/>
      </dsp:style>
    </dsp:sp>
    <dsp:sp modelId="{1B3198E3-5C3B-4AA4-AC6E-88054B2BC8EB}">
      <dsp:nvSpPr>
        <dsp:cNvPr id="0" name=""/>
        <dsp:cNvSpPr/>
      </dsp:nvSpPr>
      <dsp:spPr>
        <a:xfrm>
          <a:off x="697960" y="3519973"/>
          <a:ext cx="10389595" cy="10057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8280"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Enables deployment of flexible, highly scalable, manageable, and low-cost appliances</a:t>
          </a:r>
          <a:endParaRPr lang="en-US" sz="2500" kern="1200" dirty="0"/>
        </a:p>
      </dsp:txBody>
      <dsp:txXfrm>
        <a:off x="697960" y="3519973"/>
        <a:ext cx="10389595" cy="1005706"/>
      </dsp:txXfrm>
    </dsp:sp>
    <dsp:sp modelId="{12844240-39AC-4021-8ECA-BA9DD4C6F5CA}">
      <dsp:nvSpPr>
        <dsp:cNvPr id="0" name=""/>
        <dsp:cNvSpPr/>
      </dsp:nvSpPr>
      <dsp:spPr>
        <a:xfrm>
          <a:off x="69393" y="3394260"/>
          <a:ext cx="1257133" cy="1257133"/>
        </a:xfrm>
        <a:prstGeom prst="ellipse">
          <a:avLst/>
        </a:prstGeom>
        <a:blipFill rotWithShape="0">
          <a:blip xmlns:r="http://schemas.openxmlformats.org/officeDocument/2006/relationships" r:embed="rId1"/>
          <a:stretch>
            <a:fillRect/>
          </a:stretch>
        </a:blip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05159-B8CB-4E2E-8122-509633118245}">
      <dsp:nvSpPr>
        <dsp:cNvPr id="0" name=""/>
        <dsp:cNvSpPr/>
      </dsp:nvSpPr>
      <dsp:spPr>
        <a:xfrm>
          <a:off x="5354" y="22165"/>
          <a:ext cx="2434747" cy="10544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b="1" kern="1200" dirty="0" smtClean="0">
              <a:latin typeface="+mj-lt"/>
            </a:rPr>
            <a:t>Possible Corruption Detected</a:t>
          </a:r>
          <a:endParaRPr lang="en-US" sz="1700" b="1" kern="1200" dirty="0">
            <a:latin typeface="+mj-lt"/>
          </a:endParaRPr>
        </a:p>
      </dsp:txBody>
      <dsp:txXfrm>
        <a:off x="5354" y="22165"/>
        <a:ext cx="2434747" cy="702949"/>
      </dsp:txXfrm>
    </dsp:sp>
    <dsp:sp modelId="{8253F3E8-D016-4753-B8AD-56C64F08D79D}">
      <dsp:nvSpPr>
        <dsp:cNvPr id="0" name=""/>
        <dsp:cNvSpPr/>
      </dsp:nvSpPr>
      <dsp:spPr>
        <a:xfrm>
          <a:off x="504037" y="725115"/>
          <a:ext cx="2434747" cy="1252968"/>
        </a:xfrm>
        <a:prstGeom prst="roundRect">
          <a:avLst>
            <a:gd name="adj" fmla="val 10000"/>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NTFS detects a perceived anomaly in file system metadata</a:t>
          </a:r>
          <a:endParaRPr lang="en-US" sz="1500" kern="1200" dirty="0"/>
        </a:p>
      </dsp:txBody>
      <dsp:txXfrm>
        <a:off x="540735" y="761813"/>
        <a:ext cx="2361351" cy="1179572"/>
      </dsp:txXfrm>
    </dsp:sp>
    <dsp:sp modelId="{F2B463AC-7899-4F74-B21F-596D0843602B}">
      <dsp:nvSpPr>
        <dsp:cNvPr id="0" name=""/>
        <dsp:cNvSpPr/>
      </dsp:nvSpPr>
      <dsp:spPr>
        <a:xfrm>
          <a:off x="2809200" y="70549"/>
          <a:ext cx="782489" cy="606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09200" y="191785"/>
        <a:ext cx="600635" cy="363709"/>
      </dsp:txXfrm>
    </dsp:sp>
    <dsp:sp modelId="{3BF2211A-5C4A-4CB5-9162-531586CCF2BA}">
      <dsp:nvSpPr>
        <dsp:cNvPr id="0" name=""/>
        <dsp:cNvSpPr/>
      </dsp:nvSpPr>
      <dsp:spPr>
        <a:xfrm>
          <a:off x="3916497" y="22165"/>
          <a:ext cx="2434747" cy="10544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b="1" u="sng" kern="1200" dirty="0" smtClean="0">
              <a:latin typeface="+mj-lt"/>
            </a:rPr>
            <a:t>Online</a:t>
          </a:r>
          <a:r>
            <a:rPr lang="en-US" sz="1700" b="1" kern="1200" dirty="0" smtClean="0">
              <a:latin typeface="+mj-lt"/>
            </a:rPr>
            <a:t> Self-Healing</a:t>
          </a:r>
          <a:endParaRPr lang="en-US" sz="1700" b="1" kern="1200" dirty="0">
            <a:latin typeface="+mj-lt"/>
          </a:endParaRPr>
        </a:p>
      </dsp:txBody>
      <dsp:txXfrm>
        <a:off x="3916497" y="22165"/>
        <a:ext cx="2434747" cy="702949"/>
      </dsp:txXfrm>
    </dsp:sp>
    <dsp:sp modelId="{8FD10C5A-EE9E-47A6-AE60-73B876D31699}">
      <dsp:nvSpPr>
        <dsp:cNvPr id="0" name=""/>
        <dsp:cNvSpPr/>
      </dsp:nvSpPr>
      <dsp:spPr>
        <a:xfrm>
          <a:off x="4415180" y="725115"/>
          <a:ext cx="2434747" cy="1252968"/>
        </a:xfrm>
        <a:prstGeom prst="roundRect">
          <a:avLst>
            <a:gd name="adj" fmla="val 10000"/>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NTFS attempts to rapidly self-heal</a:t>
          </a:r>
          <a:endParaRPr lang="en-US" sz="1500" kern="1200" dirty="0"/>
        </a:p>
        <a:p>
          <a:pPr marL="114300" lvl="1" indent="-114300" algn="l" defTabSz="666750">
            <a:lnSpc>
              <a:spcPct val="90000"/>
            </a:lnSpc>
            <a:spcBef>
              <a:spcPct val="0"/>
            </a:spcBef>
            <a:spcAft>
              <a:spcPct val="15000"/>
            </a:spcAft>
            <a:buChar char="••"/>
          </a:pPr>
          <a:r>
            <a:rPr lang="en-US" sz="1500" i="1" kern="1200" dirty="0" smtClean="0"/>
            <a:t>Volume remains online</a:t>
          </a:r>
          <a:endParaRPr lang="en-US" sz="1500" i="1" kern="1200" dirty="0"/>
        </a:p>
      </dsp:txBody>
      <dsp:txXfrm>
        <a:off x="4451878" y="761813"/>
        <a:ext cx="2361351" cy="1179572"/>
      </dsp:txXfrm>
    </dsp:sp>
    <dsp:sp modelId="{5C7004BE-8B9C-4A54-B433-36D3DCEC7CDC}">
      <dsp:nvSpPr>
        <dsp:cNvPr id="0" name=""/>
        <dsp:cNvSpPr/>
      </dsp:nvSpPr>
      <dsp:spPr>
        <a:xfrm>
          <a:off x="6720343" y="70549"/>
          <a:ext cx="782489" cy="606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720343" y="191785"/>
        <a:ext cx="600635" cy="363709"/>
      </dsp:txXfrm>
    </dsp:sp>
    <dsp:sp modelId="{74F94CB7-4E38-4C32-A65B-0B86353F3437}">
      <dsp:nvSpPr>
        <dsp:cNvPr id="0" name=""/>
        <dsp:cNvSpPr/>
      </dsp:nvSpPr>
      <dsp:spPr>
        <a:xfrm>
          <a:off x="7827639" y="22165"/>
          <a:ext cx="2434747" cy="10544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b="1" u="sng" kern="1200" dirty="0" smtClean="0">
              <a:latin typeface="+mj-lt"/>
            </a:rPr>
            <a:t>Online</a:t>
          </a:r>
          <a:r>
            <a:rPr lang="en-US" sz="1700" b="1" kern="1200" dirty="0" smtClean="0">
              <a:latin typeface="+mj-lt"/>
            </a:rPr>
            <a:t> Verification</a:t>
          </a:r>
          <a:endParaRPr lang="en-US" sz="1700" b="1" kern="1200" dirty="0">
            <a:latin typeface="+mj-lt"/>
          </a:endParaRPr>
        </a:p>
      </dsp:txBody>
      <dsp:txXfrm>
        <a:off x="7827639" y="22165"/>
        <a:ext cx="2434747" cy="702949"/>
      </dsp:txXfrm>
    </dsp:sp>
    <dsp:sp modelId="{0C9341B2-EE3F-42A9-AFE7-DA2C590C7A72}">
      <dsp:nvSpPr>
        <dsp:cNvPr id="0" name=""/>
        <dsp:cNvSpPr/>
      </dsp:nvSpPr>
      <dsp:spPr>
        <a:xfrm>
          <a:off x="8326323" y="725115"/>
          <a:ext cx="2434747" cy="1252968"/>
        </a:xfrm>
        <a:prstGeom prst="roundRect">
          <a:avLst>
            <a:gd name="adj" fmla="val 10000"/>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NTFS will validate whether issue is transient or genuine</a:t>
          </a:r>
          <a:endParaRPr lang="en-US" sz="1500" kern="1200" dirty="0"/>
        </a:p>
        <a:p>
          <a:pPr marL="114300" lvl="1" indent="-114300" algn="l" defTabSz="666750">
            <a:lnSpc>
              <a:spcPct val="90000"/>
            </a:lnSpc>
            <a:spcBef>
              <a:spcPct val="0"/>
            </a:spcBef>
            <a:spcAft>
              <a:spcPct val="15000"/>
            </a:spcAft>
            <a:buChar char="••"/>
          </a:pPr>
          <a:r>
            <a:rPr lang="en-US" sz="1500" i="1" kern="1200" dirty="0" smtClean="0"/>
            <a:t>Volume remains online</a:t>
          </a:r>
          <a:endParaRPr lang="en-US" sz="1500" kern="1200" dirty="0"/>
        </a:p>
      </dsp:txBody>
      <dsp:txXfrm>
        <a:off x="8363021" y="761813"/>
        <a:ext cx="2361351" cy="1179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575B7-3793-438F-97A5-8DD0773EE5B0}">
      <dsp:nvSpPr>
        <dsp:cNvPr id="0" name=""/>
        <dsp:cNvSpPr/>
      </dsp:nvSpPr>
      <dsp:spPr>
        <a:xfrm>
          <a:off x="4314" y="46556"/>
          <a:ext cx="3703576" cy="697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b="1" u="sng" kern="1200" dirty="0" smtClean="0">
              <a:latin typeface="+mj-lt"/>
            </a:rPr>
            <a:t>Online</a:t>
          </a:r>
          <a:r>
            <a:rPr lang="en-US" sz="1700" b="1" kern="1200" dirty="0" smtClean="0">
              <a:latin typeface="+mj-lt"/>
            </a:rPr>
            <a:t> Identification &amp; Logging</a:t>
          </a:r>
          <a:endParaRPr lang="en-US" sz="1700" b="1" kern="1200" dirty="0">
            <a:latin typeface="+mj-lt"/>
          </a:endParaRPr>
        </a:p>
      </dsp:txBody>
      <dsp:txXfrm>
        <a:off x="4314" y="46556"/>
        <a:ext cx="3703576" cy="464794"/>
      </dsp:txXfrm>
    </dsp:sp>
    <dsp:sp modelId="{626C46D1-37DF-4575-B717-61771D882E42}">
      <dsp:nvSpPr>
        <dsp:cNvPr id="0" name=""/>
        <dsp:cNvSpPr/>
      </dsp:nvSpPr>
      <dsp:spPr>
        <a:xfrm>
          <a:off x="762878" y="511351"/>
          <a:ext cx="3703576" cy="1971843"/>
        </a:xfrm>
        <a:prstGeom prst="roundRect">
          <a:avLst>
            <a:gd name="adj" fmla="val 10000"/>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If not self-healed, NTFS will identify </a:t>
          </a:r>
          <a:r>
            <a:rPr lang="en-US" sz="1500" u="none" kern="1200" dirty="0" smtClean="0"/>
            <a:t>and</a:t>
          </a:r>
          <a:r>
            <a:rPr lang="en-US" sz="1500" kern="1200" dirty="0" smtClean="0"/>
            <a:t> log corrective actions for later processing</a:t>
          </a:r>
          <a:endParaRPr lang="en-US" sz="1500" kern="1200" dirty="0"/>
        </a:p>
        <a:p>
          <a:pPr marL="114300" lvl="1" indent="-114300" algn="l" defTabSz="666750">
            <a:lnSpc>
              <a:spcPct val="90000"/>
            </a:lnSpc>
            <a:spcBef>
              <a:spcPct val="0"/>
            </a:spcBef>
            <a:spcAft>
              <a:spcPct val="15000"/>
            </a:spcAft>
            <a:buChar char="••"/>
          </a:pPr>
          <a:r>
            <a:rPr lang="en-US" sz="1500" kern="1200" dirty="0" smtClean="0"/>
            <a:t>User or Admin is notified</a:t>
          </a:r>
          <a:endParaRPr lang="en-US" sz="1500" kern="1200" dirty="0"/>
        </a:p>
        <a:p>
          <a:pPr marL="114300" lvl="1" indent="-114300" algn="l" defTabSz="666750">
            <a:lnSpc>
              <a:spcPct val="90000"/>
            </a:lnSpc>
            <a:spcBef>
              <a:spcPct val="0"/>
            </a:spcBef>
            <a:spcAft>
              <a:spcPct val="15000"/>
            </a:spcAft>
            <a:buChar char="••"/>
          </a:pPr>
          <a:r>
            <a:rPr lang="en-US" sz="1500" i="1" kern="1200" dirty="0" smtClean="0"/>
            <a:t>Volume remains online</a:t>
          </a:r>
          <a:endParaRPr lang="en-US" sz="1500" i="1" kern="1200" dirty="0"/>
        </a:p>
      </dsp:txBody>
      <dsp:txXfrm>
        <a:off x="820631" y="569104"/>
        <a:ext cx="3588070" cy="1856337"/>
      </dsp:txXfrm>
    </dsp:sp>
    <dsp:sp modelId="{EB2C1A50-3CB1-4E17-8C0F-18FE9BEA5973}">
      <dsp:nvSpPr>
        <dsp:cNvPr id="0" name=""/>
        <dsp:cNvSpPr/>
      </dsp:nvSpPr>
      <dsp:spPr>
        <a:xfrm>
          <a:off x="4421277" y="-66407"/>
          <a:ext cx="886395" cy="690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421277" y="71738"/>
        <a:ext cx="679178" cy="414433"/>
      </dsp:txXfrm>
    </dsp:sp>
    <dsp:sp modelId="{FBA912A0-A6DA-4B96-8AC7-7F23CE641986}">
      <dsp:nvSpPr>
        <dsp:cNvPr id="0" name=""/>
        <dsp:cNvSpPr/>
      </dsp:nvSpPr>
      <dsp:spPr>
        <a:xfrm>
          <a:off x="5953685" y="46556"/>
          <a:ext cx="3703576" cy="697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b="1" kern="1200" dirty="0" smtClean="0">
              <a:latin typeface="+mj-lt"/>
            </a:rPr>
            <a:t>Precise &amp; Rapid Correction</a:t>
          </a:r>
          <a:endParaRPr lang="en-US" sz="1700" b="1" kern="1200" dirty="0">
            <a:latin typeface="+mj-lt"/>
          </a:endParaRPr>
        </a:p>
      </dsp:txBody>
      <dsp:txXfrm>
        <a:off x="5953685" y="46556"/>
        <a:ext cx="3703576" cy="464794"/>
      </dsp:txXfrm>
    </dsp:sp>
    <dsp:sp modelId="{3305A639-1DBD-4080-A80E-3805C38565E4}">
      <dsp:nvSpPr>
        <dsp:cNvPr id="0" name=""/>
        <dsp:cNvSpPr/>
      </dsp:nvSpPr>
      <dsp:spPr>
        <a:xfrm>
          <a:off x="6712249" y="511351"/>
          <a:ext cx="3703576" cy="1971843"/>
        </a:xfrm>
        <a:prstGeom prst="roundRect">
          <a:avLst>
            <a:gd name="adj" fmla="val 10000"/>
          </a:avLst>
        </a:prstGeom>
        <a:solidFill>
          <a:schemeClr val="lt1">
            <a:hueOff val="0"/>
            <a:satOff val="0"/>
            <a:lum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smtClean="0">
              <a:latin typeface="+mn-lt"/>
            </a:rPr>
            <a:t>The user or admin can take the volume </a:t>
          </a:r>
          <a:r>
            <a:rPr lang="en-US" sz="1500" b="0" i="1" kern="1200" dirty="0" smtClean="0">
              <a:latin typeface="+mn-lt"/>
            </a:rPr>
            <a:t>offline</a:t>
          </a:r>
          <a:r>
            <a:rPr lang="en-US" sz="1500" b="0" i="0" kern="1200" dirty="0" smtClean="0">
              <a:latin typeface="+mn-lt"/>
            </a:rPr>
            <a:t> when convenient, and outstanding logged corruptions are rapidly corrected aka. “</a:t>
          </a:r>
          <a:r>
            <a:rPr lang="en-US" sz="1500" b="0" i="1" kern="1200" dirty="0" smtClean="0">
              <a:latin typeface="+mn-lt"/>
            </a:rPr>
            <a:t>spot fixed</a:t>
          </a:r>
          <a:r>
            <a:rPr lang="en-US" sz="1500" b="0" i="0" kern="1200" dirty="0" smtClean="0">
              <a:latin typeface="+mn-lt"/>
            </a:rPr>
            <a:t>”</a:t>
          </a:r>
          <a:endParaRPr lang="en-US" sz="1500" b="0" kern="1200" dirty="0">
            <a:latin typeface="+mn-lt"/>
          </a:endParaRPr>
        </a:p>
        <a:p>
          <a:pPr marL="114300" lvl="1" indent="-114300" algn="l" defTabSz="666750">
            <a:lnSpc>
              <a:spcPct val="90000"/>
            </a:lnSpc>
            <a:spcBef>
              <a:spcPct val="0"/>
            </a:spcBef>
            <a:spcAft>
              <a:spcPct val="15000"/>
            </a:spcAft>
            <a:buChar char="••"/>
          </a:pPr>
          <a:r>
            <a:rPr lang="en-US" sz="1500" b="0" kern="1200" dirty="0" smtClean="0">
              <a:latin typeface="+mn-lt"/>
            </a:rPr>
            <a:t>With CSV, I/O is transparently paused for rapid correction, then automatically resumed</a:t>
          </a:r>
          <a:endParaRPr lang="en-US" sz="1500" b="0" kern="1200" dirty="0">
            <a:latin typeface="+mn-lt"/>
          </a:endParaRPr>
        </a:p>
      </dsp:txBody>
      <dsp:txXfrm>
        <a:off x="6770002" y="569104"/>
        <a:ext cx="3588070" cy="185633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40378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83685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55961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90894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33204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485735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48573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873069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39183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0513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341773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779371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88210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54033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815793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815793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587567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4126054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676222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45531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98314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545118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904080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983143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938054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4290227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231506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1418231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812343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602291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4133088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323640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147316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41</a:t>
            </a:fld>
            <a:endParaRPr lang="en-US" dirty="0"/>
          </a:p>
        </p:txBody>
      </p:sp>
    </p:spTree>
    <p:extLst>
      <p:ext uri="{BB962C8B-B14F-4D97-AF65-F5344CB8AC3E}">
        <p14:creationId xmlns:p14="http://schemas.microsoft.com/office/powerpoint/2010/main" val="2827926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1230741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514398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1424486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419454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3878534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3040592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2865259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270217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220145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1207177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4143263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3108611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extLst>
      <p:ext uri="{BB962C8B-B14F-4D97-AF65-F5344CB8AC3E}">
        <p14:creationId xmlns:p14="http://schemas.microsoft.com/office/powerpoint/2010/main" val="3108611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extLst>
      <p:ext uri="{BB962C8B-B14F-4D97-AF65-F5344CB8AC3E}">
        <p14:creationId xmlns:p14="http://schemas.microsoft.com/office/powerpoint/2010/main" val="32727398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extLst>
      <p:ext uri="{BB962C8B-B14F-4D97-AF65-F5344CB8AC3E}">
        <p14:creationId xmlns:p14="http://schemas.microsoft.com/office/powerpoint/2010/main" val="2644059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extLst>
      <p:ext uri="{BB962C8B-B14F-4D97-AF65-F5344CB8AC3E}">
        <p14:creationId xmlns:p14="http://schemas.microsoft.com/office/powerpoint/2010/main" val="31473164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1913929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61</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90253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83685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561262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2" y="6324600"/>
            <a:ext cx="1221110" cy="152400"/>
          </a:xfrm>
          <a:prstGeom prst="rect">
            <a:avLst/>
          </a:prstGeom>
        </p:spPr>
        <p:txBody>
          <a:bodyPr lIns="91559" tIns="45779" rIns="91559" bIns="45779"/>
          <a:lstStyle/>
          <a:p>
            <a:fld id="{3C9C346A-FBB9-48A2-A5FC-E943782401F9}" type="datetime1">
              <a:rPr lang="en-US" smtClean="0"/>
              <a:pPr/>
              <a:t>6/13/2012</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91559" tIns="45779" rIns="91559" bIns="45779"/>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6" y="249237"/>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7144349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ngle Statem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8" y="1600200"/>
            <a:ext cx="12192000" cy="3657600"/>
          </a:xfrm>
          <a:prstGeom prst="rect">
            <a:avLst/>
          </a:prstGeom>
        </p:spPr>
      </p:pic>
      <p:sp>
        <p:nvSpPr>
          <p:cNvPr id="4" name="Content Placeholder 2"/>
          <p:cNvSpPr>
            <a:spLocks noGrp="1"/>
          </p:cNvSpPr>
          <p:nvPr>
            <p:ph idx="1"/>
          </p:nvPr>
        </p:nvSpPr>
        <p:spPr>
          <a:xfrm>
            <a:off x="516633" y="2423171"/>
            <a:ext cx="11155680" cy="2011658"/>
          </a:xfrm>
        </p:spPr>
        <p:txBody>
          <a:bodyPr anchor="ctr" anchorCtr="1">
            <a:normAutofit/>
          </a:bodyPr>
          <a:lstStyle>
            <a:lvl1pPr marL="0" indent="0" algn="ctr">
              <a:lnSpc>
                <a:spcPct val="90000"/>
              </a:lnSpc>
              <a:buNone/>
              <a:defRPr sz="3600" i="1"/>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p:txBody>
      </p:sp>
    </p:spTree>
    <p:extLst>
      <p:ext uri="{BB962C8B-B14F-4D97-AF65-F5344CB8AC3E}">
        <p14:creationId xmlns:p14="http://schemas.microsoft.com/office/powerpoint/2010/main" val="104861911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34" r:id="rId18"/>
    <p:sldLayoutId id="2147483735"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15.png"/><Relationship Id="rId5" Type="http://schemas.openxmlformats.org/officeDocument/2006/relationships/image" Target="../media/image37.jpe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11.png"/><Relationship Id="rId14" Type="http://schemas.openxmlformats.org/officeDocument/2006/relationships/image" Target="../media/image35.jpe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35.jpe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9.png"/><Relationship Id="rId18" Type="http://schemas.openxmlformats.org/officeDocument/2006/relationships/image" Target="../media/image35.jpeg"/><Relationship Id="rId3" Type="http://schemas.openxmlformats.org/officeDocument/2006/relationships/image" Target="../media/image46.png"/><Relationship Id="rId7" Type="http://schemas.openxmlformats.org/officeDocument/2006/relationships/image" Target="../media/image10.png"/><Relationship Id="rId12" Type="http://schemas.openxmlformats.org/officeDocument/2006/relationships/image" Target="../media/image11.png"/><Relationship Id="rId17" Type="http://schemas.openxmlformats.org/officeDocument/2006/relationships/image" Target="../media/image43.png"/><Relationship Id="rId2" Type="http://schemas.openxmlformats.org/officeDocument/2006/relationships/notesSlide" Target="../notesSlides/notesSlide27.xml"/><Relationship Id="rId16"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14.pn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44.png"/><Relationship Id="rId1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30.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3.png"/><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3.png"/><Relationship Id="rId7"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4.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12.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8.png"/><Relationship Id="rId7" Type="http://schemas.microsoft.com/office/2007/relationships/hdphoto" Target="../media/hdphoto3.wdp"/><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2.png"/><Relationship Id="rId7"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35.jpeg"/><Relationship Id="rId10" Type="http://schemas.openxmlformats.org/officeDocument/2006/relationships/image" Target="../media/image39.png"/><Relationship Id="rId4" Type="http://schemas.openxmlformats.org/officeDocument/2006/relationships/image" Target="../media/image43.png"/><Relationship Id="rId9"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60.png"/><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hyperlink" Target="http://microsoft.com/msdn" TargetMode="External"/><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62.emf"/><Relationship Id="rId11" Type="http://schemas.microsoft.com/office/2007/relationships/hdphoto" Target="../media/hdphoto6.wdp"/><Relationship Id="rId5" Type="http://schemas.openxmlformats.org/officeDocument/2006/relationships/hyperlink" Target="http://northamerica.msteched.com/" TargetMode="External"/><Relationship Id="rId10" Type="http://schemas.openxmlformats.org/officeDocument/2006/relationships/image" Target="../media/image64.png"/><Relationship Id="rId4" Type="http://schemas.microsoft.com/office/2007/relationships/hdphoto" Target="../media/hdphoto5.wdp"/><Relationship Id="rId9" Type="http://schemas.openxmlformats.org/officeDocument/2006/relationships/hyperlink" Target="http://microsoft.com/technet"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 Id="rId9" Type="http://schemas.openxmlformats.org/officeDocument/2006/relationships/image" Target="../media/image71.jpe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60.png"/><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9412" y="3505200"/>
            <a:ext cx="6718301" cy="1232464"/>
          </a:xfrm>
        </p:spPr>
        <p:txBody>
          <a:bodyPr/>
          <a:lstStyle/>
          <a:p>
            <a:r>
              <a:rPr lang="en-US" dirty="0" smtClean="0"/>
              <a:t>Windows Server 2012: </a:t>
            </a:r>
            <a:br>
              <a:rPr lang="en-US" dirty="0" smtClean="0"/>
            </a:br>
            <a:r>
              <a:rPr lang="en-US" dirty="0" smtClean="0"/>
              <a:t>Storage Capabilities for Everyone</a:t>
            </a:r>
            <a:endParaRPr lang="en-US" dirty="0"/>
          </a:p>
        </p:txBody>
      </p:sp>
      <p:sp>
        <p:nvSpPr>
          <p:cNvPr id="3" name="Subtitle 2"/>
          <p:cNvSpPr>
            <a:spLocks noGrp="1"/>
          </p:cNvSpPr>
          <p:nvPr>
            <p:ph type="subTitle" idx="1"/>
          </p:nvPr>
        </p:nvSpPr>
        <p:spPr/>
        <p:txBody>
          <a:bodyPr/>
          <a:lstStyle/>
          <a:p>
            <a:r>
              <a:rPr lang="en-US" dirty="0" smtClean="0"/>
              <a:t>Bryan Matthew</a:t>
            </a:r>
          </a:p>
          <a:p>
            <a:r>
              <a:rPr lang="en-US" dirty="0" smtClean="0"/>
              <a:t>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969963" y="228600"/>
            <a:ext cx="20574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WSV327</a:t>
            </a:r>
            <a:endParaRPr lang="en-US" dirty="0" smtClean="0">
              <a:solidFill>
                <a:schemeClr val="tx1">
                  <a:alpha val="99000"/>
                </a:schemeClr>
              </a:solidFill>
            </a:endParaRP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40" l="3250" r="90000"/>
                    </a14:imgEffect>
                  </a14:imgLayer>
                </a14:imgProps>
              </a:ext>
              <a:ext uri="{28A0092B-C50C-407E-A947-70E740481C1C}">
                <a14:useLocalDpi xmlns:a14="http://schemas.microsoft.com/office/drawing/2010/main" val="0"/>
              </a:ext>
            </a:extLst>
          </a:blip>
          <a:srcRect r="41414"/>
          <a:stretch/>
        </p:blipFill>
        <p:spPr>
          <a:xfrm>
            <a:off x="6762230" y="1971045"/>
            <a:ext cx="2232129" cy="2647950"/>
          </a:xfrm>
          <a:prstGeom prst="rect">
            <a:avLst/>
          </a:prstGeom>
        </p:spPr>
      </p:pic>
      <p:sp>
        <p:nvSpPr>
          <p:cNvPr id="2" name="Title 1"/>
          <p:cNvSpPr>
            <a:spLocks noGrp="1"/>
          </p:cNvSpPr>
          <p:nvPr>
            <p:ph type="title"/>
          </p:nvPr>
        </p:nvSpPr>
        <p:spPr/>
        <p:txBody>
          <a:bodyPr/>
          <a:lstStyle/>
          <a:p>
            <a:r>
              <a:rPr lang="en-US" dirty="0" smtClean="0"/>
              <a:t>Thin Provisioning</a:t>
            </a:r>
            <a:endParaRPr lang="en-US" dirty="0"/>
          </a:p>
        </p:txBody>
      </p:sp>
      <p:pic>
        <p:nvPicPr>
          <p:cNvPr id="4" name="Picture 3" descr="C:\Users\shonsh\Desktop\images\VM.png"/>
          <p:cNvPicPr>
            <a:picLocks noChangeAspect="1" noChangeArrowheads="1"/>
          </p:cNvPicPr>
          <p:nvPr/>
        </p:nvPicPr>
        <p:blipFill>
          <a:blip r:embed="rId5" cstate="print"/>
          <a:srcRect/>
          <a:stretch>
            <a:fillRect/>
          </a:stretch>
        </p:blipFill>
        <p:spPr bwMode="auto">
          <a:xfrm>
            <a:off x="7568694" y="668671"/>
            <a:ext cx="701328" cy="1133748"/>
          </a:xfrm>
          <a:prstGeom prst="rect">
            <a:avLst/>
          </a:prstGeom>
          <a:noFill/>
        </p:spPr>
      </p:pic>
      <p:cxnSp>
        <p:nvCxnSpPr>
          <p:cNvPr id="7" name="Straight Arrow Connector 6"/>
          <p:cNvCxnSpPr/>
          <p:nvPr/>
        </p:nvCxnSpPr>
        <p:spPr>
          <a:xfrm flipH="1">
            <a:off x="7904466" y="1307405"/>
            <a:ext cx="14892" cy="3374572"/>
          </a:xfrm>
          <a:prstGeom prst="straightConnector1">
            <a:avLst/>
          </a:prstGeom>
          <a:ln w="317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Line Callout 1 (Border and Accent Bar) 8"/>
          <p:cNvSpPr/>
          <p:nvPr/>
        </p:nvSpPr>
        <p:spPr bwMode="auto">
          <a:xfrm>
            <a:off x="7605350" y="2598706"/>
            <a:ext cx="814089" cy="294031"/>
          </a:xfrm>
          <a:prstGeom prst="accentBorderCallout1">
            <a:avLst>
              <a:gd name="adj1" fmla="val 52847"/>
              <a:gd name="adj2" fmla="val 99815"/>
              <a:gd name="adj3" fmla="val 15767"/>
              <a:gd name="adj4" fmla="val 88337"/>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500" b="1" dirty="0">
                <a:solidFill>
                  <a:schemeClr val="tx1"/>
                </a:solidFill>
              </a:rPr>
              <a:t>Filters</a:t>
            </a:r>
          </a:p>
        </p:txBody>
      </p:sp>
      <p:sp>
        <p:nvSpPr>
          <p:cNvPr id="10" name="Line Callout 1 (Border and Accent Bar) 9"/>
          <p:cNvSpPr/>
          <p:nvPr/>
        </p:nvSpPr>
        <p:spPr bwMode="auto">
          <a:xfrm>
            <a:off x="7605350" y="3178447"/>
            <a:ext cx="822754" cy="302783"/>
          </a:xfrm>
          <a:prstGeom prst="accentBorderCallout1">
            <a:avLst>
              <a:gd name="adj1" fmla="val 52847"/>
              <a:gd name="adj2" fmla="val 99815"/>
              <a:gd name="adj3" fmla="val 15767"/>
              <a:gd name="adj4" fmla="val 88337"/>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500" b="1" dirty="0">
                <a:solidFill>
                  <a:schemeClr val="tx1"/>
                </a:solidFill>
              </a:rPr>
              <a:t>NTFS</a:t>
            </a:r>
          </a:p>
        </p:txBody>
      </p:sp>
      <p:sp>
        <p:nvSpPr>
          <p:cNvPr id="11" name="Line Callout 1 (Border and Accent Bar) 10"/>
          <p:cNvSpPr/>
          <p:nvPr/>
        </p:nvSpPr>
        <p:spPr bwMode="auto">
          <a:xfrm>
            <a:off x="7605350" y="3758188"/>
            <a:ext cx="814089" cy="280412"/>
          </a:xfrm>
          <a:prstGeom prst="accentBorderCallout1">
            <a:avLst>
              <a:gd name="adj1" fmla="val 52847"/>
              <a:gd name="adj2" fmla="val 99815"/>
              <a:gd name="adj3" fmla="val 15767"/>
              <a:gd name="adj4" fmla="val 88337"/>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500" b="1" dirty="0">
                <a:solidFill>
                  <a:schemeClr val="tx1"/>
                </a:solidFill>
              </a:rPr>
              <a:t>Spaces</a:t>
            </a:r>
          </a:p>
        </p:txBody>
      </p:sp>
      <p:sp>
        <p:nvSpPr>
          <p:cNvPr id="12" name="Rounded Rectangle 11"/>
          <p:cNvSpPr/>
          <p:nvPr/>
        </p:nvSpPr>
        <p:spPr>
          <a:xfrm>
            <a:off x="6924130" y="4727042"/>
            <a:ext cx="1989682" cy="773379"/>
          </a:xfrm>
          <a:prstGeom prst="roundRect">
            <a:avLst/>
          </a:prstGeom>
          <a:noFill/>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endParaRPr lang="en-US"/>
          </a:p>
        </p:txBody>
      </p:sp>
      <p:sp>
        <p:nvSpPr>
          <p:cNvPr id="13" name="Rectangle 12"/>
          <p:cNvSpPr/>
          <p:nvPr/>
        </p:nvSpPr>
        <p:spPr>
          <a:xfrm>
            <a:off x="7131804" y="4845703"/>
            <a:ext cx="227547"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ectangle 13"/>
          <p:cNvSpPr/>
          <p:nvPr/>
        </p:nvSpPr>
        <p:spPr>
          <a:xfrm>
            <a:off x="7647143" y="4845703"/>
            <a:ext cx="462305"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Rectangle 14"/>
          <p:cNvSpPr/>
          <p:nvPr/>
        </p:nvSpPr>
        <p:spPr>
          <a:xfrm>
            <a:off x="7404495" y="5048902"/>
            <a:ext cx="324154" cy="64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6" name="Rectangle 15"/>
          <p:cNvSpPr/>
          <p:nvPr/>
        </p:nvSpPr>
        <p:spPr>
          <a:xfrm>
            <a:off x="7722346" y="5158321"/>
            <a:ext cx="587463"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7" name="Rectangle 16"/>
          <p:cNvSpPr/>
          <p:nvPr/>
        </p:nvSpPr>
        <p:spPr>
          <a:xfrm>
            <a:off x="7984228" y="4955121"/>
            <a:ext cx="462305"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8" name="Rectangle 17"/>
          <p:cNvSpPr/>
          <p:nvPr/>
        </p:nvSpPr>
        <p:spPr>
          <a:xfrm>
            <a:off x="7593659" y="5360052"/>
            <a:ext cx="462305"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9" name="Rectangle 18"/>
          <p:cNvSpPr/>
          <p:nvPr/>
        </p:nvSpPr>
        <p:spPr>
          <a:xfrm>
            <a:off x="7245577" y="4939724"/>
            <a:ext cx="462305"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0" name="Rectangle 19"/>
          <p:cNvSpPr/>
          <p:nvPr/>
        </p:nvSpPr>
        <p:spPr>
          <a:xfrm>
            <a:off x="7168631" y="5152407"/>
            <a:ext cx="462305"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1" name="Rectangle 20"/>
          <p:cNvSpPr/>
          <p:nvPr/>
        </p:nvSpPr>
        <p:spPr>
          <a:xfrm>
            <a:off x="8016642" y="5058625"/>
            <a:ext cx="462305"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4" name="Rounded Rectangle 23"/>
          <p:cNvSpPr/>
          <p:nvPr/>
        </p:nvSpPr>
        <p:spPr>
          <a:xfrm>
            <a:off x="6924131" y="5703621"/>
            <a:ext cx="1981015" cy="773379"/>
          </a:xfrm>
          <a:prstGeom prst="roundRect">
            <a:avLst/>
          </a:prstGeom>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25" name="Rectangle 24"/>
          <p:cNvSpPr/>
          <p:nvPr/>
        </p:nvSpPr>
        <p:spPr>
          <a:xfrm>
            <a:off x="8116018" y="6336631"/>
            <a:ext cx="462305" cy="6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6" name="Rectangle 25"/>
          <p:cNvSpPr/>
          <p:nvPr/>
        </p:nvSpPr>
        <p:spPr>
          <a:xfrm>
            <a:off x="8405063" y="6128985"/>
            <a:ext cx="462305" cy="6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7" name="Rectangle 26"/>
          <p:cNvSpPr/>
          <p:nvPr/>
        </p:nvSpPr>
        <p:spPr>
          <a:xfrm>
            <a:off x="7750444" y="5801587"/>
            <a:ext cx="462305" cy="6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8" name="Rectangle 27"/>
          <p:cNvSpPr/>
          <p:nvPr/>
        </p:nvSpPr>
        <p:spPr>
          <a:xfrm>
            <a:off x="7750444" y="6049952"/>
            <a:ext cx="462305" cy="6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9" name="Rectangle 28"/>
          <p:cNvSpPr/>
          <p:nvPr/>
        </p:nvSpPr>
        <p:spPr>
          <a:xfrm>
            <a:off x="8271281" y="5921772"/>
            <a:ext cx="462305" cy="6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0" name="Rectangle 29"/>
          <p:cNvSpPr/>
          <p:nvPr/>
        </p:nvSpPr>
        <p:spPr>
          <a:xfrm>
            <a:off x="7012283" y="5771107"/>
            <a:ext cx="462305" cy="6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1" name="Rectangle 30"/>
          <p:cNvSpPr/>
          <p:nvPr/>
        </p:nvSpPr>
        <p:spPr>
          <a:xfrm>
            <a:off x="7014423" y="5926016"/>
            <a:ext cx="462305" cy="6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2" name="Rectangle 31"/>
          <p:cNvSpPr/>
          <p:nvPr/>
        </p:nvSpPr>
        <p:spPr>
          <a:xfrm>
            <a:off x="7014423" y="6336631"/>
            <a:ext cx="462305" cy="6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3" name="Rectangle 32"/>
          <p:cNvSpPr/>
          <p:nvPr/>
        </p:nvSpPr>
        <p:spPr>
          <a:xfrm>
            <a:off x="7600150" y="6275672"/>
            <a:ext cx="462305" cy="6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6" name="Rectangle 35"/>
          <p:cNvSpPr/>
          <p:nvPr/>
        </p:nvSpPr>
        <p:spPr>
          <a:xfrm>
            <a:off x="7237412" y="4940705"/>
            <a:ext cx="462305"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8" name="Text Placeholder 2"/>
          <p:cNvSpPr txBox="1">
            <a:spLocks/>
          </p:cNvSpPr>
          <p:nvPr/>
        </p:nvSpPr>
        <p:spPr>
          <a:xfrm>
            <a:off x="674262" y="948513"/>
            <a:ext cx="10982750" cy="73866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End-to-end</a:t>
            </a:r>
          </a:p>
          <a:p>
            <a:pPr marL="0" indent="0">
              <a:buFontTx/>
              <a:buNone/>
            </a:pPr>
            <a:r>
              <a:rPr lang="en-US" sz="2400" cap="all" dirty="0" smtClean="0"/>
              <a:t>optimization</a:t>
            </a:r>
            <a:endParaRPr lang="en-US" sz="2400" cap="all" dirty="0"/>
          </a:p>
        </p:txBody>
      </p:sp>
      <p:sp>
        <p:nvSpPr>
          <p:cNvPr id="55" name="Left Brace 54"/>
          <p:cNvSpPr/>
          <p:nvPr/>
        </p:nvSpPr>
        <p:spPr>
          <a:xfrm>
            <a:off x="6380128" y="5703622"/>
            <a:ext cx="298999" cy="77337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9" rIns="91436" bIns="45719" rtlCol="0" anchor="ctr"/>
          <a:lstStyle/>
          <a:p>
            <a:pPr algn="r"/>
            <a:endParaRPr lang="en-US"/>
          </a:p>
        </p:txBody>
      </p:sp>
      <p:sp>
        <p:nvSpPr>
          <p:cNvPr id="56" name="TextBox 55"/>
          <p:cNvSpPr txBox="1"/>
          <p:nvPr/>
        </p:nvSpPr>
        <p:spPr>
          <a:xfrm>
            <a:off x="4875212" y="5876385"/>
            <a:ext cx="1433816" cy="461665"/>
          </a:xfrm>
          <a:prstGeom prst="rect">
            <a:avLst/>
          </a:prstGeom>
          <a:noFill/>
        </p:spPr>
        <p:txBody>
          <a:bodyPr wrap="square" lIns="0" tIns="0" rIns="0" bIns="0" rtlCol="0">
            <a:spAutoFit/>
          </a:bodyPr>
          <a:lstStyle/>
          <a:p>
            <a:pPr algn="r"/>
            <a:r>
              <a:rPr lang="en-US" sz="16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Storage Pool </a:t>
            </a:r>
            <a:r>
              <a:rPr lang="en-US" sz="1400" i="1"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a:t>
            </a:r>
            <a:r>
              <a:rPr lang="en-US" sz="1200" i="1"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Allocation View)</a:t>
            </a:r>
            <a:endParaRPr lang="en-US" sz="1200" i="1" dirty="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endParaRPr>
          </a:p>
        </p:txBody>
      </p:sp>
      <p:sp>
        <p:nvSpPr>
          <p:cNvPr id="57" name="Left Brace 56"/>
          <p:cNvSpPr/>
          <p:nvPr/>
        </p:nvSpPr>
        <p:spPr>
          <a:xfrm>
            <a:off x="6380128" y="4727043"/>
            <a:ext cx="298999" cy="78254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9" rIns="91436" bIns="45719" rtlCol="0" anchor="ctr"/>
          <a:lstStyle/>
          <a:p>
            <a:pPr algn="r"/>
            <a:endParaRPr lang="en-US"/>
          </a:p>
        </p:txBody>
      </p:sp>
      <p:sp>
        <p:nvSpPr>
          <p:cNvPr id="58" name="TextBox 57"/>
          <p:cNvSpPr txBox="1"/>
          <p:nvPr/>
        </p:nvSpPr>
        <p:spPr>
          <a:xfrm>
            <a:off x="4703728" y="4898287"/>
            <a:ext cx="1606001" cy="430887"/>
          </a:xfrm>
          <a:prstGeom prst="rect">
            <a:avLst/>
          </a:prstGeom>
          <a:noFill/>
        </p:spPr>
        <p:txBody>
          <a:bodyPr wrap="square" lIns="0" tIns="0" rIns="0" bIns="0" rtlCol="0">
            <a:spAutoFit/>
          </a:bodyPr>
          <a:lstStyle/>
          <a:p>
            <a:pPr algn="r"/>
            <a:r>
              <a:rPr lang="en-US" sz="16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Storage Space</a:t>
            </a:r>
          </a:p>
          <a:p>
            <a:pPr algn="r"/>
            <a:r>
              <a:rPr lang="en-US" sz="1200" i="1"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(Allocation View)</a:t>
            </a:r>
            <a:endParaRPr lang="en-US" sz="1200" i="1" dirty="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endParaRPr>
          </a:p>
        </p:txBody>
      </p:sp>
      <p:sp>
        <p:nvSpPr>
          <p:cNvPr id="59" name="Left Brace 58"/>
          <p:cNvSpPr/>
          <p:nvPr/>
        </p:nvSpPr>
        <p:spPr>
          <a:xfrm>
            <a:off x="6379427" y="1971045"/>
            <a:ext cx="298999" cy="2434779"/>
          </a:xfrm>
          <a:prstGeom prst="leftBrace">
            <a:avLst>
              <a:gd name="adj1" fmla="val 8333"/>
              <a:gd name="adj2" fmla="val 2767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9" rIns="91436" bIns="45719" rtlCol="0" anchor="ctr"/>
          <a:lstStyle/>
          <a:p>
            <a:pPr algn="r"/>
            <a:endParaRPr lang="en-US"/>
          </a:p>
        </p:txBody>
      </p:sp>
      <p:sp>
        <p:nvSpPr>
          <p:cNvPr id="60" name="TextBox 59"/>
          <p:cNvSpPr txBox="1"/>
          <p:nvPr/>
        </p:nvSpPr>
        <p:spPr>
          <a:xfrm>
            <a:off x="4341812" y="2294692"/>
            <a:ext cx="1967217" cy="615553"/>
          </a:xfrm>
          <a:prstGeom prst="rect">
            <a:avLst/>
          </a:prstGeom>
          <a:noFill/>
        </p:spPr>
        <p:txBody>
          <a:bodyPr wrap="square" lIns="0" tIns="0" rIns="0" bIns="0" rtlCol="0">
            <a:spAutoFit/>
          </a:bodyPr>
          <a:lstStyle/>
          <a:p>
            <a:pPr algn="r"/>
            <a:r>
              <a:rPr lang="en-US" sz="16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Physical Machine</a:t>
            </a:r>
            <a:endParaRPr lang="en-US" sz="1400" i="1" dirty="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endParaRPr>
          </a:p>
          <a:p>
            <a:pPr algn="r"/>
            <a:r>
              <a:rPr lang="en-US" sz="1200" i="1"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Hosting Storage Spaces and Virtual Machines</a:t>
            </a:r>
            <a:endParaRPr lang="en-US" sz="14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endParaRPr>
          </a:p>
        </p:txBody>
      </p:sp>
      <p:sp>
        <p:nvSpPr>
          <p:cNvPr id="61" name="Left Brace 60"/>
          <p:cNvSpPr/>
          <p:nvPr/>
        </p:nvSpPr>
        <p:spPr>
          <a:xfrm>
            <a:off x="6379427" y="668670"/>
            <a:ext cx="298999" cy="113374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9" rIns="91436" bIns="45719" rtlCol="0" anchor="ctr"/>
          <a:lstStyle/>
          <a:p>
            <a:pPr algn="r"/>
            <a:endParaRPr lang="en-US"/>
          </a:p>
        </p:txBody>
      </p:sp>
      <p:sp>
        <p:nvSpPr>
          <p:cNvPr id="62" name="TextBox 61"/>
          <p:cNvSpPr txBox="1"/>
          <p:nvPr/>
        </p:nvSpPr>
        <p:spPr>
          <a:xfrm>
            <a:off x="4341812" y="1112434"/>
            <a:ext cx="1967217" cy="246221"/>
          </a:xfrm>
          <a:prstGeom prst="rect">
            <a:avLst/>
          </a:prstGeom>
          <a:noFill/>
        </p:spPr>
        <p:txBody>
          <a:bodyPr wrap="square" lIns="0" tIns="0" rIns="0" bIns="0" rtlCol="0">
            <a:spAutoFit/>
          </a:bodyPr>
          <a:lstStyle/>
          <a:p>
            <a:pPr algn="r"/>
            <a:r>
              <a:rPr lang="en-US" sz="16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Virtual Machine</a:t>
            </a:r>
          </a:p>
        </p:txBody>
      </p:sp>
      <p:sp>
        <p:nvSpPr>
          <p:cNvPr id="3" name="Rounded Rectangle 2"/>
          <p:cNvSpPr/>
          <p:nvPr/>
        </p:nvSpPr>
        <p:spPr bwMode="auto">
          <a:xfrm>
            <a:off x="5939686" y="1373205"/>
            <a:ext cx="1472975" cy="33075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smtClean="0">
                <a:solidFill>
                  <a:srgbClr val="FFFFFF">
                    <a:alpha val="98824"/>
                  </a:srgbClr>
                </a:solidFill>
                <a:latin typeface="Segoe UI" pitchFamily="34" charset="0"/>
                <a:ea typeface="Segoe UI" pitchFamily="34" charset="0"/>
                <a:cs typeface="Segoe UI" pitchFamily="34" charset="0"/>
              </a:rPr>
              <a:t>File Deletion</a:t>
            </a:r>
          </a:p>
        </p:txBody>
      </p:sp>
      <p:sp>
        <p:nvSpPr>
          <p:cNvPr id="39" name="Rounded Rectangle 38"/>
          <p:cNvSpPr/>
          <p:nvPr/>
        </p:nvSpPr>
        <p:spPr bwMode="auto">
          <a:xfrm>
            <a:off x="5837774" y="3480134"/>
            <a:ext cx="1636814" cy="33075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smtClean="0">
                <a:solidFill>
                  <a:srgbClr val="FFFFFF">
                    <a:alpha val="98824"/>
                  </a:srgbClr>
                </a:solidFill>
                <a:latin typeface="Segoe UI" pitchFamily="34" charset="0"/>
                <a:ea typeface="Segoe UI" pitchFamily="34" charset="0"/>
                <a:cs typeface="Segoe UI" pitchFamily="34" charset="0"/>
              </a:rPr>
              <a:t>TRIM/UNMAP</a:t>
            </a:r>
          </a:p>
        </p:txBody>
      </p:sp>
    </p:spTree>
    <p:extLst>
      <p:ext uri="{BB962C8B-B14F-4D97-AF65-F5344CB8AC3E}">
        <p14:creationId xmlns:p14="http://schemas.microsoft.com/office/powerpoint/2010/main" val="1709766113"/>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Maximizing Hardware Investments</a:t>
            </a:r>
            <a:endParaRPr lang="en-US" dirty="0"/>
          </a:p>
        </p:txBody>
      </p:sp>
      <p:sp>
        <p:nvSpPr>
          <p:cNvPr id="6" name="Text Placeholder 5"/>
          <p:cNvSpPr>
            <a:spLocks noGrp="1"/>
          </p:cNvSpPr>
          <p:nvPr>
            <p:ph type="body" sz="quarter" idx="10"/>
          </p:nvPr>
        </p:nvSpPr>
        <p:spPr>
          <a:xfrm>
            <a:off x="519112" y="1447799"/>
            <a:ext cx="11149013" cy="2916183"/>
          </a:xfrm>
        </p:spPr>
        <p:txBody>
          <a:bodyPr/>
          <a:lstStyle/>
          <a:p>
            <a:r>
              <a:rPr lang="en-US" dirty="0" smtClean="0"/>
              <a:t>Get the most out of advanced capabilities in your storage array investments</a:t>
            </a:r>
          </a:p>
          <a:p>
            <a:endParaRPr lang="en-US" sz="900" dirty="0" smtClean="0"/>
          </a:p>
          <a:p>
            <a:r>
              <a:rPr lang="en-US" b="1" dirty="0"/>
              <a:t>Offloaded Data Transfers </a:t>
            </a:r>
            <a:r>
              <a:rPr lang="en-US" dirty="0"/>
              <a:t>(ODX)</a:t>
            </a:r>
          </a:p>
          <a:p>
            <a:pPr lvl="1"/>
            <a:r>
              <a:rPr lang="en-US" dirty="0">
                <a:solidFill>
                  <a:schemeClr val="tx1"/>
                </a:solidFill>
              </a:rPr>
              <a:t>Efficient and secure data movement between Windows systems</a:t>
            </a:r>
          </a:p>
          <a:p>
            <a:pPr lvl="1"/>
            <a:r>
              <a:rPr lang="en-US" dirty="0">
                <a:solidFill>
                  <a:schemeClr val="tx1"/>
                </a:solidFill>
              </a:rPr>
              <a:t>Full stack integration automatically attempts to leverage capability when </a:t>
            </a:r>
            <a:r>
              <a:rPr lang="en-US" dirty="0" smtClean="0">
                <a:solidFill>
                  <a:schemeClr val="tx1"/>
                </a:solidFill>
              </a:rPr>
              <a:t>available</a:t>
            </a:r>
            <a:endParaRPr lang="en-US" dirty="0">
              <a:solidFill>
                <a:schemeClr val="tx1"/>
              </a:solidFill>
            </a:endParaRPr>
          </a:p>
        </p:txBody>
      </p:sp>
      <p:sp>
        <p:nvSpPr>
          <p:cNvPr id="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Storage Array Integration</a:t>
            </a:r>
            <a:endParaRPr lang="en-US" sz="2400" cap="all" dirty="0"/>
          </a:p>
        </p:txBody>
      </p:sp>
    </p:spTree>
    <p:extLst>
      <p:ext uri="{BB962C8B-B14F-4D97-AF65-F5344CB8AC3E}">
        <p14:creationId xmlns:p14="http://schemas.microsoft.com/office/powerpoint/2010/main" val="1781731224"/>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Data Movement</a:t>
            </a:r>
            <a:endParaRPr lang="en-US" dirty="0"/>
          </a:p>
        </p:txBody>
      </p:sp>
      <p:sp>
        <p:nvSpPr>
          <p:cNvPr id="14" name="Oval 13"/>
          <p:cNvSpPr/>
          <p:nvPr/>
        </p:nvSpPr>
        <p:spPr>
          <a:xfrm>
            <a:off x="5774706" y="2748198"/>
            <a:ext cx="828574" cy="809469"/>
          </a:xfrm>
          <a:prstGeom prst="ellipse">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dirty="0"/>
          </a:p>
        </p:txBody>
      </p:sp>
      <p:sp>
        <p:nvSpPr>
          <p:cNvPr id="15" name="Rounded Rectangle 14"/>
          <p:cNvSpPr/>
          <p:nvPr/>
        </p:nvSpPr>
        <p:spPr>
          <a:xfrm>
            <a:off x="2124920" y="1158240"/>
            <a:ext cx="8025767" cy="539496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6" name="TextBox 15"/>
          <p:cNvSpPr txBox="1"/>
          <p:nvPr/>
        </p:nvSpPr>
        <p:spPr>
          <a:xfrm>
            <a:off x="5365110" y="5715000"/>
            <a:ext cx="1674448" cy="615531"/>
          </a:xfrm>
          <a:prstGeom prst="rect">
            <a:avLst/>
          </a:prstGeom>
          <a:noFill/>
        </p:spPr>
        <p:txBody>
          <a:bodyPr wrap="square" lIns="121899" tIns="60949" rIns="121899" bIns="60949" rtlCol="0">
            <a:spAutoFit/>
          </a:bodyPr>
          <a:lstStyle/>
          <a:p>
            <a:pPr algn="ctr"/>
            <a:r>
              <a:rPr lang="en-US" sz="1600" b="1" dirty="0" smtClean="0"/>
              <a:t>Traditional Storage </a:t>
            </a:r>
            <a:r>
              <a:rPr lang="en-US" sz="1600" b="1" dirty="0"/>
              <a:t>Array</a:t>
            </a:r>
          </a:p>
        </p:txBody>
      </p:sp>
      <p:pic>
        <p:nvPicPr>
          <p:cNvPr id="17" name="Picture 18" descr="Database blue"/>
          <p:cNvPicPr>
            <a:picLocks noChangeAspect="1" noChangeArrowheads="1"/>
          </p:cNvPicPr>
          <p:nvPr/>
        </p:nvPicPr>
        <p:blipFill>
          <a:blip r:embed="rId3" cstate="print"/>
          <a:srcRect/>
          <a:stretch>
            <a:fillRect/>
          </a:stretch>
        </p:blipFill>
        <p:spPr bwMode="auto">
          <a:xfrm>
            <a:off x="3406877" y="5100319"/>
            <a:ext cx="1318967" cy="1045399"/>
          </a:xfrm>
          <a:prstGeom prst="rect">
            <a:avLst/>
          </a:prstGeom>
          <a:noFill/>
        </p:spPr>
      </p:pic>
      <p:sp>
        <p:nvSpPr>
          <p:cNvPr id="18" name="TextBox 17"/>
          <p:cNvSpPr txBox="1"/>
          <p:nvPr/>
        </p:nvSpPr>
        <p:spPr>
          <a:xfrm>
            <a:off x="3618876" y="5453825"/>
            <a:ext cx="914535" cy="615553"/>
          </a:xfrm>
          <a:prstGeom prst="rect">
            <a:avLst/>
          </a:prstGeom>
          <a:noFill/>
        </p:spPr>
        <p:txBody>
          <a:bodyPr wrap="square" lIns="121899" tIns="60949" rIns="121899" bIns="60949" rtlCol="0">
            <a:spAutoFit/>
          </a:bodyPr>
          <a:lstStyle/>
          <a:p>
            <a:pPr algn="ctr"/>
            <a:r>
              <a:rPr lang="en-US" sz="1600" b="1" dirty="0">
                <a:solidFill>
                  <a:schemeClr val="bg1"/>
                </a:solidFill>
              </a:rPr>
              <a:t>Virtual Disk</a:t>
            </a:r>
          </a:p>
        </p:txBody>
      </p:sp>
      <p:pic>
        <p:nvPicPr>
          <p:cNvPr id="19" name="Picture 18" descr="Database blue"/>
          <p:cNvPicPr>
            <a:picLocks noChangeAspect="1" noChangeArrowheads="1"/>
          </p:cNvPicPr>
          <p:nvPr/>
        </p:nvPicPr>
        <p:blipFill>
          <a:blip r:embed="rId3" cstate="print"/>
          <a:srcRect/>
          <a:stretch>
            <a:fillRect/>
          </a:stretch>
        </p:blipFill>
        <p:spPr bwMode="auto">
          <a:xfrm>
            <a:off x="7526791" y="5100320"/>
            <a:ext cx="1295120" cy="1032699"/>
          </a:xfrm>
          <a:prstGeom prst="rect">
            <a:avLst/>
          </a:prstGeom>
          <a:noFill/>
        </p:spPr>
      </p:pic>
      <p:sp>
        <p:nvSpPr>
          <p:cNvPr id="20" name="TextBox 19"/>
          <p:cNvSpPr txBox="1"/>
          <p:nvPr/>
        </p:nvSpPr>
        <p:spPr>
          <a:xfrm>
            <a:off x="7677319" y="5461445"/>
            <a:ext cx="914535" cy="615553"/>
          </a:xfrm>
          <a:prstGeom prst="rect">
            <a:avLst/>
          </a:prstGeom>
          <a:noFill/>
        </p:spPr>
        <p:txBody>
          <a:bodyPr wrap="square" lIns="121899" tIns="60949" rIns="121899" bIns="60949" rtlCol="0">
            <a:spAutoFit/>
          </a:bodyPr>
          <a:lstStyle/>
          <a:p>
            <a:pPr algn="ctr"/>
            <a:r>
              <a:rPr lang="en-US" sz="1600" b="1" dirty="0">
                <a:solidFill>
                  <a:schemeClr val="bg1"/>
                </a:solidFill>
              </a:rPr>
              <a:t>Virtual Disk</a:t>
            </a:r>
          </a:p>
        </p:txBody>
      </p:sp>
      <p:sp>
        <p:nvSpPr>
          <p:cNvPr id="21" name="Rounded Rectangle 20"/>
          <p:cNvSpPr/>
          <p:nvPr/>
        </p:nvSpPr>
        <p:spPr>
          <a:xfrm>
            <a:off x="3199568" y="4744721"/>
            <a:ext cx="5840479" cy="1605279"/>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22"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3406877" y="2402839"/>
            <a:ext cx="1814003" cy="1729423"/>
          </a:xfrm>
          <a:prstGeom prst="rect">
            <a:avLst/>
          </a:prstGeom>
          <a:noFill/>
        </p:spPr>
      </p:pic>
      <p:pic>
        <p:nvPicPr>
          <p:cNvPr id="23" name="Picture 2" descr="\\eventsql\dvd\Online_ART\DVD_Art_Sept-2-2010\Artwork_Imagery\Icons - Illustrations\Screen Captures\Windows 7\Windows 7 view by fol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8378" y="1361454"/>
            <a:ext cx="1117309" cy="7010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ventsql\dvd\Online_ART\DVD_Art_Sept-2-2010\Artwork_Imagery\Icons - Illustrations\Screen Captures\Windows 7\Windows 7 view by fold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4711" y="1351294"/>
            <a:ext cx="1139271" cy="7147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pluber.NTDEV\AppData\Local\Microsoft\Windows\Temporary Internet Files\Content.IE5\K20ETDPW\MC90043982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9220" y="1234793"/>
            <a:ext cx="695779" cy="6959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eventsql\dvd\Online_ART\DVD_Art_Sept-2-2010\Artwork_Imagery\Icons - Illustrations\Misc\mouse cursor pointer click poi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5732" y="1711960"/>
            <a:ext cx="329266" cy="441599"/>
          </a:xfrm>
          <a:prstGeom prst="rect">
            <a:avLst/>
          </a:prstGeom>
          <a:noFill/>
          <a:extLst>
            <a:ext uri="{909E8E84-426E-40DD-AFC4-6F175D3DCCD1}">
              <a14:hiddenFill xmlns:a14="http://schemas.microsoft.com/office/drawing/2010/main">
                <a:solidFill>
                  <a:srgbClr val="FFFFFF"/>
                </a:solidFill>
              </a14:hiddenFill>
            </a:ext>
          </a:extLst>
        </p:spPr>
      </p:pic>
      <p:sp>
        <p:nvSpPr>
          <p:cNvPr id="27" name="Notched Right Arrow 26"/>
          <p:cNvSpPr/>
          <p:nvPr/>
        </p:nvSpPr>
        <p:spPr>
          <a:xfrm>
            <a:off x="5149779" y="1582773"/>
            <a:ext cx="457081" cy="266347"/>
          </a:xfrm>
          <a:prstGeom prst="notch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a:p>
        </p:txBody>
      </p:sp>
      <p:sp>
        <p:nvSpPr>
          <p:cNvPr id="28" name="Notched Right Arrow 27"/>
          <p:cNvSpPr/>
          <p:nvPr/>
        </p:nvSpPr>
        <p:spPr>
          <a:xfrm>
            <a:off x="6663224" y="1572613"/>
            <a:ext cx="457081" cy="266347"/>
          </a:xfrm>
          <a:prstGeom prst="notch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a:p>
        </p:txBody>
      </p:sp>
      <p:pic>
        <p:nvPicPr>
          <p:cNvPr id="30"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7313295" y="2352040"/>
            <a:ext cx="1867287" cy="1780221"/>
          </a:xfrm>
          <a:prstGeom prst="rect">
            <a:avLst/>
          </a:prstGeom>
          <a:noFill/>
        </p:spPr>
      </p:pic>
      <p:sp>
        <p:nvSpPr>
          <p:cNvPr id="31" name="TextBox 30"/>
          <p:cNvSpPr txBox="1"/>
          <p:nvPr/>
        </p:nvSpPr>
        <p:spPr>
          <a:xfrm>
            <a:off x="5738446" y="2945194"/>
            <a:ext cx="873723" cy="415476"/>
          </a:xfrm>
          <a:prstGeom prst="rect">
            <a:avLst/>
          </a:prstGeom>
          <a:noFill/>
        </p:spPr>
        <p:txBody>
          <a:bodyPr wrap="none" lIns="121899" tIns="60949" rIns="121899" bIns="60949" rtlCol="0">
            <a:spAutoFit/>
          </a:bodyPr>
          <a:lstStyle/>
          <a:p>
            <a:r>
              <a:rPr lang="en-US" sz="1900" b="1" dirty="0" smtClean="0"/>
              <a:t>DATA</a:t>
            </a:r>
            <a:endParaRPr lang="en-US" sz="1900" b="1" dirty="0"/>
          </a:p>
        </p:txBody>
      </p:sp>
      <p:sp>
        <p:nvSpPr>
          <p:cNvPr id="32" name="Notched Right Arrow 31"/>
          <p:cNvSpPr/>
          <p:nvPr/>
        </p:nvSpPr>
        <p:spPr>
          <a:xfrm>
            <a:off x="5139621" y="3003528"/>
            <a:ext cx="457081" cy="266347"/>
          </a:xfrm>
          <a:prstGeom prst="notch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a:p>
        </p:txBody>
      </p:sp>
      <p:sp>
        <p:nvSpPr>
          <p:cNvPr id="33" name="Notched Right Arrow 32"/>
          <p:cNvSpPr/>
          <p:nvPr/>
        </p:nvSpPr>
        <p:spPr>
          <a:xfrm>
            <a:off x="6724168" y="2993368"/>
            <a:ext cx="457081" cy="266347"/>
          </a:xfrm>
          <a:prstGeom prst="notch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a:p>
        </p:txBody>
      </p:sp>
      <p:cxnSp>
        <p:nvCxnSpPr>
          <p:cNvPr id="34" name="Straight Connector 33"/>
          <p:cNvCxnSpPr/>
          <p:nvPr/>
        </p:nvCxnSpPr>
        <p:spPr>
          <a:xfrm>
            <a:off x="2124920" y="2194199"/>
            <a:ext cx="802576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Down Arrow 34"/>
          <p:cNvSpPr/>
          <p:nvPr/>
        </p:nvSpPr>
        <p:spPr>
          <a:xfrm>
            <a:off x="3768378" y="3464559"/>
            <a:ext cx="247941" cy="1841959"/>
          </a:xfrm>
          <a:prstGeom prst="downArrow">
            <a:avLst>
              <a:gd name="adj1" fmla="val 50000"/>
              <a:gd name="adj2" fmla="val 94325"/>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sz="700" dirty="0"/>
          </a:p>
        </p:txBody>
      </p:sp>
      <p:sp>
        <p:nvSpPr>
          <p:cNvPr id="36" name="TextBox 35"/>
          <p:cNvSpPr txBox="1"/>
          <p:nvPr/>
        </p:nvSpPr>
        <p:spPr>
          <a:xfrm>
            <a:off x="2852041" y="4186233"/>
            <a:ext cx="1030401" cy="369310"/>
          </a:xfrm>
          <a:prstGeom prst="rect">
            <a:avLst/>
          </a:prstGeom>
          <a:noFill/>
        </p:spPr>
        <p:txBody>
          <a:bodyPr wrap="square" lIns="121899" tIns="60949" rIns="121899" bIns="60949" rtlCol="0">
            <a:spAutoFit/>
          </a:bodyPr>
          <a:lstStyle/>
          <a:p>
            <a:pPr algn="ctr"/>
            <a:r>
              <a:rPr lang="en-US" sz="1600" b="1" dirty="0" smtClean="0"/>
              <a:t>Read</a:t>
            </a:r>
            <a:endParaRPr lang="en-US" sz="1600" b="1" dirty="0"/>
          </a:p>
        </p:txBody>
      </p:sp>
      <p:sp>
        <p:nvSpPr>
          <p:cNvPr id="37" name="TextBox 36"/>
          <p:cNvSpPr txBox="1"/>
          <p:nvPr/>
        </p:nvSpPr>
        <p:spPr>
          <a:xfrm>
            <a:off x="4282908" y="4200873"/>
            <a:ext cx="698226" cy="369310"/>
          </a:xfrm>
          <a:prstGeom prst="rect">
            <a:avLst/>
          </a:prstGeom>
          <a:noFill/>
        </p:spPr>
        <p:txBody>
          <a:bodyPr wrap="none" lIns="121899" tIns="60949" rIns="121899" bIns="60949" rtlCol="0">
            <a:spAutoFit/>
          </a:bodyPr>
          <a:lstStyle/>
          <a:p>
            <a:r>
              <a:rPr lang="en-US" sz="1600" b="1" dirty="0" smtClean="0"/>
              <a:t>Data</a:t>
            </a:r>
            <a:endParaRPr lang="en-US" sz="1600" b="1" dirty="0"/>
          </a:p>
        </p:txBody>
      </p:sp>
      <p:sp>
        <p:nvSpPr>
          <p:cNvPr id="38" name="Down Arrow 37"/>
          <p:cNvSpPr/>
          <p:nvPr/>
        </p:nvSpPr>
        <p:spPr>
          <a:xfrm rot="10800000">
            <a:off x="4101405" y="3457899"/>
            <a:ext cx="247941" cy="1841959"/>
          </a:xfrm>
          <a:prstGeom prst="downArrow">
            <a:avLst>
              <a:gd name="adj1" fmla="val 50000"/>
              <a:gd name="adj2" fmla="val 94325"/>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sz="700" dirty="0"/>
          </a:p>
        </p:txBody>
      </p:sp>
      <p:sp>
        <p:nvSpPr>
          <p:cNvPr id="39" name="Down Arrow 38"/>
          <p:cNvSpPr/>
          <p:nvPr/>
        </p:nvSpPr>
        <p:spPr>
          <a:xfrm>
            <a:off x="7841323" y="3471219"/>
            <a:ext cx="247941" cy="1841959"/>
          </a:xfrm>
          <a:prstGeom prst="downArrow">
            <a:avLst>
              <a:gd name="adj1" fmla="val 50000"/>
              <a:gd name="adj2" fmla="val 94325"/>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sz="700" dirty="0"/>
          </a:p>
        </p:txBody>
      </p:sp>
      <p:sp>
        <p:nvSpPr>
          <p:cNvPr id="40" name="Down Arrow 39"/>
          <p:cNvSpPr/>
          <p:nvPr/>
        </p:nvSpPr>
        <p:spPr>
          <a:xfrm rot="10800000">
            <a:off x="8174349" y="3464559"/>
            <a:ext cx="247941" cy="1841959"/>
          </a:xfrm>
          <a:prstGeom prst="downArrow">
            <a:avLst>
              <a:gd name="adj1" fmla="val 50000"/>
              <a:gd name="adj2" fmla="val 94325"/>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sz="700" dirty="0"/>
          </a:p>
        </p:txBody>
      </p:sp>
      <p:sp>
        <p:nvSpPr>
          <p:cNvPr id="41" name="TextBox 40"/>
          <p:cNvSpPr txBox="1"/>
          <p:nvPr/>
        </p:nvSpPr>
        <p:spPr>
          <a:xfrm>
            <a:off x="7005896" y="4077773"/>
            <a:ext cx="1030401" cy="615531"/>
          </a:xfrm>
          <a:prstGeom prst="rect">
            <a:avLst/>
          </a:prstGeom>
          <a:noFill/>
        </p:spPr>
        <p:txBody>
          <a:bodyPr wrap="square" lIns="121899" tIns="60949" rIns="121899" bIns="60949" rtlCol="0">
            <a:spAutoFit/>
          </a:bodyPr>
          <a:lstStyle/>
          <a:p>
            <a:pPr algn="ctr"/>
            <a:r>
              <a:rPr lang="en-US" sz="1600" b="1" dirty="0" smtClean="0"/>
              <a:t>Write Data</a:t>
            </a:r>
            <a:endParaRPr lang="en-US" sz="1600" b="1" dirty="0"/>
          </a:p>
        </p:txBody>
      </p:sp>
      <p:sp>
        <p:nvSpPr>
          <p:cNvPr id="42" name="TextBox 41"/>
          <p:cNvSpPr txBox="1"/>
          <p:nvPr/>
        </p:nvSpPr>
        <p:spPr>
          <a:xfrm>
            <a:off x="8336952" y="4194223"/>
            <a:ext cx="1084507" cy="369310"/>
          </a:xfrm>
          <a:prstGeom prst="rect">
            <a:avLst/>
          </a:prstGeom>
          <a:noFill/>
        </p:spPr>
        <p:txBody>
          <a:bodyPr wrap="square" lIns="121899" tIns="60949" rIns="121899" bIns="60949" rtlCol="0">
            <a:spAutoFit/>
          </a:bodyPr>
          <a:lstStyle/>
          <a:p>
            <a:pPr algn="ctr"/>
            <a:r>
              <a:rPr lang="en-US" sz="1600" b="1" dirty="0" smtClean="0"/>
              <a:t>Results</a:t>
            </a:r>
            <a:endParaRPr lang="en-US" sz="1600" b="1" dirty="0"/>
          </a:p>
        </p:txBody>
      </p:sp>
      <p:pic>
        <p:nvPicPr>
          <p:cNvPr id="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8686" y="4953000"/>
            <a:ext cx="1783613" cy="73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Striped Right Arrow 44"/>
          <p:cNvSpPr/>
          <p:nvPr/>
        </p:nvSpPr>
        <p:spPr>
          <a:xfrm>
            <a:off x="4924423" y="3557667"/>
            <a:ext cx="2388872" cy="492469"/>
          </a:xfrm>
          <a:prstGeom prst="strip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r>
              <a:rPr lang="en-US" sz="1600" b="1" dirty="0"/>
              <a:t>Actual Data Transfer</a:t>
            </a:r>
          </a:p>
        </p:txBody>
      </p:sp>
    </p:spTree>
    <p:extLst>
      <p:ext uri="{BB962C8B-B14F-4D97-AF65-F5344CB8AC3E}">
        <p14:creationId xmlns:p14="http://schemas.microsoft.com/office/powerpoint/2010/main" val="2047641410"/>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t>Offloaded Data Transfers</a:t>
            </a:r>
            <a:endParaRPr lang="en-US" dirty="0"/>
          </a:p>
        </p:txBody>
      </p:sp>
      <p:sp>
        <p:nvSpPr>
          <p:cNvPr id="4" name="Oval 3"/>
          <p:cNvSpPr/>
          <p:nvPr/>
        </p:nvSpPr>
        <p:spPr>
          <a:xfrm>
            <a:off x="5774706" y="2748198"/>
            <a:ext cx="828574" cy="809469"/>
          </a:xfrm>
          <a:prstGeom prst="ellipse">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dirty="0"/>
          </a:p>
        </p:txBody>
      </p:sp>
      <p:sp>
        <p:nvSpPr>
          <p:cNvPr id="5" name="Rounded Rectangle 4"/>
          <p:cNvSpPr/>
          <p:nvPr/>
        </p:nvSpPr>
        <p:spPr>
          <a:xfrm>
            <a:off x="2124920" y="1066800"/>
            <a:ext cx="8025767" cy="554736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7" name="TextBox 6"/>
          <p:cNvSpPr txBox="1"/>
          <p:nvPr/>
        </p:nvSpPr>
        <p:spPr>
          <a:xfrm>
            <a:off x="4936475" y="5867400"/>
            <a:ext cx="2468236" cy="615531"/>
          </a:xfrm>
          <a:prstGeom prst="rect">
            <a:avLst/>
          </a:prstGeom>
          <a:noFill/>
        </p:spPr>
        <p:txBody>
          <a:bodyPr wrap="square" lIns="121899" tIns="60949" rIns="121899" bIns="60949" rtlCol="0">
            <a:spAutoFit/>
          </a:bodyPr>
          <a:lstStyle/>
          <a:p>
            <a:pPr algn="ctr"/>
            <a:r>
              <a:rPr lang="en-US" sz="1600" b="1" dirty="0" smtClean="0"/>
              <a:t>Storage Array </a:t>
            </a:r>
          </a:p>
          <a:p>
            <a:pPr algn="ctr"/>
            <a:r>
              <a:rPr lang="en-US" sz="1600" b="1" dirty="0" smtClean="0"/>
              <a:t>w/ ODX Support</a:t>
            </a:r>
            <a:endParaRPr lang="en-US" sz="1600" b="1" dirty="0"/>
          </a:p>
        </p:txBody>
      </p:sp>
      <p:pic>
        <p:nvPicPr>
          <p:cNvPr id="8" name="Picture 18" descr="Database blue"/>
          <p:cNvPicPr>
            <a:picLocks noChangeAspect="1" noChangeArrowheads="1"/>
          </p:cNvPicPr>
          <p:nvPr/>
        </p:nvPicPr>
        <p:blipFill>
          <a:blip r:embed="rId3" cstate="print"/>
          <a:srcRect/>
          <a:stretch>
            <a:fillRect/>
          </a:stretch>
        </p:blipFill>
        <p:spPr bwMode="auto">
          <a:xfrm>
            <a:off x="3406877" y="5100319"/>
            <a:ext cx="1318967" cy="1045399"/>
          </a:xfrm>
          <a:prstGeom prst="rect">
            <a:avLst/>
          </a:prstGeom>
          <a:noFill/>
        </p:spPr>
      </p:pic>
      <p:sp>
        <p:nvSpPr>
          <p:cNvPr id="9" name="TextBox 8"/>
          <p:cNvSpPr txBox="1"/>
          <p:nvPr/>
        </p:nvSpPr>
        <p:spPr>
          <a:xfrm>
            <a:off x="3618876" y="5453825"/>
            <a:ext cx="914535" cy="615553"/>
          </a:xfrm>
          <a:prstGeom prst="rect">
            <a:avLst/>
          </a:prstGeom>
          <a:noFill/>
        </p:spPr>
        <p:txBody>
          <a:bodyPr wrap="square" lIns="121899" tIns="60949" rIns="121899" bIns="60949" rtlCol="0">
            <a:spAutoFit/>
          </a:bodyPr>
          <a:lstStyle/>
          <a:p>
            <a:pPr algn="ctr"/>
            <a:r>
              <a:rPr lang="en-US" sz="1600" b="1" dirty="0">
                <a:solidFill>
                  <a:schemeClr val="bg1"/>
                </a:solidFill>
              </a:rPr>
              <a:t>Virtual Disk</a:t>
            </a:r>
          </a:p>
        </p:txBody>
      </p:sp>
      <p:pic>
        <p:nvPicPr>
          <p:cNvPr id="10" name="Picture 18" descr="Database blue"/>
          <p:cNvPicPr>
            <a:picLocks noChangeAspect="1" noChangeArrowheads="1"/>
          </p:cNvPicPr>
          <p:nvPr/>
        </p:nvPicPr>
        <p:blipFill>
          <a:blip r:embed="rId3" cstate="print"/>
          <a:srcRect/>
          <a:stretch>
            <a:fillRect/>
          </a:stretch>
        </p:blipFill>
        <p:spPr bwMode="auto">
          <a:xfrm>
            <a:off x="7526791" y="5100320"/>
            <a:ext cx="1295120" cy="1032699"/>
          </a:xfrm>
          <a:prstGeom prst="rect">
            <a:avLst/>
          </a:prstGeom>
          <a:noFill/>
        </p:spPr>
      </p:pic>
      <p:sp>
        <p:nvSpPr>
          <p:cNvPr id="11" name="TextBox 10"/>
          <p:cNvSpPr txBox="1"/>
          <p:nvPr/>
        </p:nvSpPr>
        <p:spPr>
          <a:xfrm>
            <a:off x="7677319" y="5461445"/>
            <a:ext cx="914535" cy="615553"/>
          </a:xfrm>
          <a:prstGeom prst="rect">
            <a:avLst/>
          </a:prstGeom>
          <a:noFill/>
        </p:spPr>
        <p:txBody>
          <a:bodyPr wrap="square" lIns="121899" tIns="60949" rIns="121899" bIns="60949" rtlCol="0">
            <a:spAutoFit/>
          </a:bodyPr>
          <a:lstStyle/>
          <a:p>
            <a:pPr algn="ctr"/>
            <a:r>
              <a:rPr lang="en-US" sz="1600" b="1" dirty="0">
                <a:solidFill>
                  <a:schemeClr val="bg1"/>
                </a:solidFill>
              </a:rPr>
              <a:t>Virtual Disk</a:t>
            </a:r>
          </a:p>
        </p:txBody>
      </p:sp>
      <p:sp>
        <p:nvSpPr>
          <p:cNvPr id="12" name="Rounded Rectangle 11"/>
          <p:cNvSpPr/>
          <p:nvPr/>
        </p:nvSpPr>
        <p:spPr>
          <a:xfrm>
            <a:off x="3199568" y="4744722"/>
            <a:ext cx="5840479" cy="173821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3"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3406877" y="2402839"/>
            <a:ext cx="1814003" cy="1729423"/>
          </a:xfrm>
          <a:prstGeom prst="rect">
            <a:avLst/>
          </a:prstGeom>
          <a:noFill/>
        </p:spPr>
      </p:pic>
      <p:pic>
        <p:nvPicPr>
          <p:cNvPr id="14" name="Picture 2" descr="\\eventsql\dvd\Online_ART\DVD_Art_Sept-2-2010\Artwork_Imagery\Icons - Illustrations\Screen Captures\Windows 7\Windows 7 view by fol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8378" y="1361454"/>
            <a:ext cx="1117309" cy="7010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ventsql\dvd\Online_ART\DVD_Art_Sept-2-2010\Artwork_Imagery\Icons - Illustrations\Screen Captures\Windows 7\Windows 7 view by fold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4711" y="1351294"/>
            <a:ext cx="1139271" cy="7147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pluber.NTDEV\AppData\Local\Microsoft\Windows\Temporary Internet Files\Content.IE5\K20ETDPW\MC90043982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9220" y="1234793"/>
            <a:ext cx="695779" cy="6959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eventsql\dvd\Online_ART\DVD_Art_Sept-2-2010\Artwork_Imagery\Icons - Illustrations\Misc\mouse cursor pointer click poi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5732" y="1711960"/>
            <a:ext cx="329266" cy="441599"/>
          </a:xfrm>
          <a:prstGeom prst="rect">
            <a:avLst/>
          </a:prstGeom>
          <a:noFill/>
          <a:extLst>
            <a:ext uri="{909E8E84-426E-40DD-AFC4-6F175D3DCCD1}">
              <a14:hiddenFill xmlns:a14="http://schemas.microsoft.com/office/drawing/2010/main">
                <a:solidFill>
                  <a:srgbClr val="FFFFFF"/>
                </a:solidFill>
              </a14:hiddenFill>
            </a:ext>
          </a:extLst>
        </p:spPr>
      </p:pic>
      <p:sp>
        <p:nvSpPr>
          <p:cNvPr id="18" name="Notched Right Arrow 17"/>
          <p:cNvSpPr/>
          <p:nvPr/>
        </p:nvSpPr>
        <p:spPr>
          <a:xfrm>
            <a:off x="5149779" y="1582773"/>
            <a:ext cx="457081" cy="266347"/>
          </a:xfrm>
          <a:prstGeom prst="notch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a:p>
        </p:txBody>
      </p:sp>
      <p:sp>
        <p:nvSpPr>
          <p:cNvPr id="19" name="Notched Right Arrow 18"/>
          <p:cNvSpPr/>
          <p:nvPr/>
        </p:nvSpPr>
        <p:spPr>
          <a:xfrm>
            <a:off x="6663224" y="1572613"/>
            <a:ext cx="457081" cy="266347"/>
          </a:xfrm>
          <a:prstGeom prst="notch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a:p>
        </p:txBody>
      </p:sp>
      <p:sp>
        <p:nvSpPr>
          <p:cNvPr id="20" name="Striped Right Arrow 19"/>
          <p:cNvSpPr/>
          <p:nvPr/>
        </p:nvSpPr>
        <p:spPr>
          <a:xfrm>
            <a:off x="4936475" y="5451131"/>
            <a:ext cx="2388872" cy="492469"/>
          </a:xfrm>
          <a:prstGeom prst="strip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r>
              <a:rPr lang="en-US" sz="1600" b="1" dirty="0"/>
              <a:t>Actual Data Transfer</a:t>
            </a:r>
          </a:p>
        </p:txBody>
      </p:sp>
      <p:pic>
        <p:nvPicPr>
          <p:cNvPr id="21"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7313295" y="2352040"/>
            <a:ext cx="1867287" cy="1780221"/>
          </a:xfrm>
          <a:prstGeom prst="rect">
            <a:avLst/>
          </a:prstGeom>
          <a:noFill/>
        </p:spPr>
      </p:pic>
      <p:sp>
        <p:nvSpPr>
          <p:cNvPr id="22" name="TextBox 21"/>
          <p:cNvSpPr txBox="1"/>
          <p:nvPr/>
        </p:nvSpPr>
        <p:spPr>
          <a:xfrm>
            <a:off x="5738446" y="2945194"/>
            <a:ext cx="927776" cy="415476"/>
          </a:xfrm>
          <a:prstGeom prst="rect">
            <a:avLst/>
          </a:prstGeom>
          <a:noFill/>
        </p:spPr>
        <p:txBody>
          <a:bodyPr wrap="none" lIns="121899" tIns="60949" rIns="121899" bIns="60949" rtlCol="0">
            <a:spAutoFit/>
          </a:bodyPr>
          <a:lstStyle/>
          <a:p>
            <a:r>
              <a:rPr lang="en-US" sz="1900" b="1" dirty="0" smtClean="0"/>
              <a:t>Token</a:t>
            </a:r>
            <a:endParaRPr lang="en-US" sz="1900" b="1" dirty="0"/>
          </a:p>
        </p:txBody>
      </p:sp>
      <p:sp>
        <p:nvSpPr>
          <p:cNvPr id="23" name="Notched Right Arrow 22"/>
          <p:cNvSpPr/>
          <p:nvPr/>
        </p:nvSpPr>
        <p:spPr>
          <a:xfrm>
            <a:off x="5139621" y="3003528"/>
            <a:ext cx="457081" cy="266347"/>
          </a:xfrm>
          <a:prstGeom prst="notch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a:p>
        </p:txBody>
      </p:sp>
      <p:sp>
        <p:nvSpPr>
          <p:cNvPr id="24" name="Notched Right Arrow 23"/>
          <p:cNvSpPr/>
          <p:nvPr/>
        </p:nvSpPr>
        <p:spPr>
          <a:xfrm>
            <a:off x="6724168" y="2993368"/>
            <a:ext cx="457081" cy="266347"/>
          </a:xfrm>
          <a:prstGeom prst="notchedRightArrow">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a:p>
        </p:txBody>
      </p:sp>
      <p:cxnSp>
        <p:nvCxnSpPr>
          <p:cNvPr id="25" name="Straight Connector 24"/>
          <p:cNvCxnSpPr/>
          <p:nvPr/>
        </p:nvCxnSpPr>
        <p:spPr>
          <a:xfrm>
            <a:off x="2124920" y="2194199"/>
            <a:ext cx="802576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3768378" y="3464559"/>
            <a:ext cx="247941" cy="1841959"/>
          </a:xfrm>
          <a:prstGeom prst="downArrow">
            <a:avLst>
              <a:gd name="adj1" fmla="val 50000"/>
              <a:gd name="adj2" fmla="val 94325"/>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sz="700" dirty="0"/>
          </a:p>
        </p:txBody>
      </p:sp>
      <p:sp>
        <p:nvSpPr>
          <p:cNvPr id="27" name="TextBox 26"/>
          <p:cNvSpPr txBox="1"/>
          <p:nvPr/>
        </p:nvSpPr>
        <p:spPr>
          <a:xfrm>
            <a:off x="2798105" y="4077761"/>
            <a:ext cx="1030401" cy="615553"/>
          </a:xfrm>
          <a:prstGeom prst="rect">
            <a:avLst/>
          </a:prstGeom>
          <a:noFill/>
        </p:spPr>
        <p:txBody>
          <a:bodyPr wrap="square" lIns="121899" tIns="60949" rIns="121899" bIns="60949" rtlCol="0">
            <a:spAutoFit/>
          </a:bodyPr>
          <a:lstStyle/>
          <a:p>
            <a:pPr algn="r"/>
            <a:r>
              <a:rPr lang="en-US" sz="1600" b="1" dirty="0"/>
              <a:t>Offload Read</a:t>
            </a:r>
          </a:p>
        </p:txBody>
      </p:sp>
      <p:sp>
        <p:nvSpPr>
          <p:cNvPr id="28" name="TextBox 27"/>
          <p:cNvSpPr txBox="1"/>
          <p:nvPr/>
        </p:nvSpPr>
        <p:spPr>
          <a:xfrm>
            <a:off x="4282908" y="4200873"/>
            <a:ext cx="819541" cy="369310"/>
          </a:xfrm>
          <a:prstGeom prst="rect">
            <a:avLst/>
          </a:prstGeom>
          <a:noFill/>
        </p:spPr>
        <p:txBody>
          <a:bodyPr wrap="none" lIns="121899" tIns="60949" rIns="121899" bIns="60949" rtlCol="0">
            <a:spAutoFit/>
          </a:bodyPr>
          <a:lstStyle/>
          <a:p>
            <a:r>
              <a:rPr lang="en-US" sz="1600" b="1" dirty="0"/>
              <a:t>Token</a:t>
            </a:r>
          </a:p>
        </p:txBody>
      </p:sp>
      <p:sp>
        <p:nvSpPr>
          <p:cNvPr id="29" name="Down Arrow 28"/>
          <p:cNvSpPr/>
          <p:nvPr/>
        </p:nvSpPr>
        <p:spPr>
          <a:xfrm rot="10800000">
            <a:off x="4101405" y="3457899"/>
            <a:ext cx="247941" cy="1841959"/>
          </a:xfrm>
          <a:prstGeom prst="downArrow">
            <a:avLst>
              <a:gd name="adj1" fmla="val 50000"/>
              <a:gd name="adj2" fmla="val 94325"/>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sz="700" dirty="0"/>
          </a:p>
        </p:txBody>
      </p:sp>
      <p:sp>
        <p:nvSpPr>
          <p:cNvPr id="30" name="Down Arrow 29"/>
          <p:cNvSpPr/>
          <p:nvPr/>
        </p:nvSpPr>
        <p:spPr>
          <a:xfrm>
            <a:off x="7841323" y="3471219"/>
            <a:ext cx="247941" cy="1841959"/>
          </a:xfrm>
          <a:prstGeom prst="downArrow">
            <a:avLst>
              <a:gd name="adj1" fmla="val 50000"/>
              <a:gd name="adj2" fmla="val 94325"/>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sz="700" dirty="0"/>
          </a:p>
        </p:txBody>
      </p:sp>
      <p:sp>
        <p:nvSpPr>
          <p:cNvPr id="31" name="Down Arrow 30"/>
          <p:cNvSpPr/>
          <p:nvPr/>
        </p:nvSpPr>
        <p:spPr>
          <a:xfrm rot="10800000">
            <a:off x="8174349" y="3464559"/>
            <a:ext cx="247941" cy="1841959"/>
          </a:xfrm>
          <a:prstGeom prst="downArrow">
            <a:avLst>
              <a:gd name="adj1" fmla="val 50000"/>
              <a:gd name="adj2" fmla="val 94325"/>
            </a:avLst>
          </a:prstGeom>
          <a:ln/>
        </p:spPr>
        <p:style>
          <a:lnRef idx="3">
            <a:schemeClr val="lt1"/>
          </a:lnRef>
          <a:fillRef idx="1">
            <a:schemeClr val="accent1"/>
          </a:fillRef>
          <a:effectRef idx="1">
            <a:schemeClr val="accent1"/>
          </a:effectRef>
          <a:fontRef idx="minor">
            <a:schemeClr val="lt1"/>
          </a:fontRef>
        </p:style>
        <p:txBody>
          <a:bodyPr lIns="121899" tIns="60949" rIns="121899" bIns="60949" rtlCol="0" anchor="ctr"/>
          <a:lstStyle/>
          <a:p>
            <a:pPr algn="ctr"/>
            <a:endParaRPr lang="en-US" sz="700" dirty="0"/>
          </a:p>
        </p:txBody>
      </p:sp>
      <p:sp>
        <p:nvSpPr>
          <p:cNvPr id="32" name="TextBox 31"/>
          <p:cNvSpPr txBox="1"/>
          <p:nvPr/>
        </p:nvSpPr>
        <p:spPr>
          <a:xfrm>
            <a:off x="6325548" y="4084432"/>
            <a:ext cx="1589514" cy="615531"/>
          </a:xfrm>
          <a:prstGeom prst="rect">
            <a:avLst/>
          </a:prstGeom>
          <a:noFill/>
        </p:spPr>
        <p:txBody>
          <a:bodyPr wrap="square" lIns="121899" tIns="60949" rIns="121899" bIns="60949" rtlCol="0">
            <a:spAutoFit/>
          </a:bodyPr>
          <a:lstStyle/>
          <a:p>
            <a:pPr algn="r"/>
            <a:r>
              <a:rPr lang="en-US" sz="1600" b="1" dirty="0" smtClean="0"/>
              <a:t>Offload Write with Token</a:t>
            </a:r>
            <a:endParaRPr lang="en-US" sz="1600" b="1" dirty="0"/>
          </a:p>
        </p:txBody>
      </p:sp>
      <p:sp>
        <p:nvSpPr>
          <p:cNvPr id="33" name="TextBox 32"/>
          <p:cNvSpPr txBox="1"/>
          <p:nvPr/>
        </p:nvSpPr>
        <p:spPr>
          <a:xfrm>
            <a:off x="8298319" y="4200884"/>
            <a:ext cx="1084507" cy="369310"/>
          </a:xfrm>
          <a:prstGeom prst="rect">
            <a:avLst/>
          </a:prstGeom>
          <a:noFill/>
        </p:spPr>
        <p:txBody>
          <a:bodyPr wrap="square" lIns="121899" tIns="60949" rIns="121899" bIns="60949" rtlCol="0">
            <a:spAutoFit/>
          </a:bodyPr>
          <a:lstStyle/>
          <a:p>
            <a:pPr algn="ctr"/>
            <a:r>
              <a:rPr lang="en-US" sz="1600" b="1" dirty="0" smtClean="0"/>
              <a:t>Results</a:t>
            </a:r>
            <a:endParaRPr lang="en-US" sz="1600" b="1" dirty="0"/>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6212" y="4822806"/>
            <a:ext cx="1783613" cy="73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077808"/>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Offloaded Data Transfers</a:t>
            </a:r>
            <a:endParaRPr lang="en-US" dirty="0"/>
          </a:p>
        </p:txBody>
      </p:sp>
      <p:sp>
        <p:nvSpPr>
          <p:cNvPr id="3" name="Text Placeholder 2"/>
          <p:cNvSpPr>
            <a:spLocks noGrp="1"/>
          </p:cNvSpPr>
          <p:nvPr>
            <p:ph type="body" sz="quarter" idx="10"/>
          </p:nvPr>
        </p:nvSpPr>
        <p:spPr>
          <a:xfrm>
            <a:off x="519112" y="1447799"/>
            <a:ext cx="11149013" cy="4979825"/>
          </a:xfrm>
        </p:spPr>
        <p:txBody>
          <a:bodyPr/>
          <a:lstStyle/>
          <a:p>
            <a:r>
              <a:rPr lang="en-US" dirty="0" smtClean="0"/>
              <a:t>Traditional transfers have avoidable </a:t>
            </a:r>
            <a:r>
              <a:rPr lang="en-US" dirty="0"/>
              <a:t>resource consumption when (simply) moving data around</a:t>
            </a:r>
          </a:p>
          <a:p>
            <a:pPr lvl="1"/>
            <a:r>
              <a:rPr lang="en-US" dirty="0"/>
              <a:t>Consumes CPU cycles and Memory on hosts</a:t>
            </a:r>
          </a:p>
          <a:p>
            <a:pPr lvl="1"/>
            <a:r>
              <a:rPr lang="en-US" dirty="0"/>
              <a:t>Utilizes both storage </a:t>
            </a:r>
            <a:r>
              <a:rPr lang="en-US" u="sng" dirty="0"/>
              <a:t>and</a:t>
            </a:r>
            <a:r>
              <a:rPr lang="en-US" dirty="0"/>
              <a:t> network bandwidth</a:t>
            </a:r>
          </a:p>
          <a:p>
            <a:pPr lvl="2"/>
            <a:r>
              <a:rPr lang="en-US" dirty="0"/>
              <a:t>Performance always constrained by available network </a:t>
            </a:r>
            <a:r>
              <a:rPr lang="en-US" dirty="0" smtClean="0"/>
              <a:t>bandwidth</a:t>
            </a:r>
            <a:endParaRPr lang="en-US" sz="2700" dirty="0" smtClean="0"/>
          </a:p>
          <a:p>
            <a:pPr marL="460375" lvl="1" indent="-460375">
              <a:lnSpc>
                <a:spcPct val="100000"/>
              </a:lnSpc>
              <a:spcBef>
                <a:spcPts val="1600"/>
              </a:spcBef>
            </a:pPr>
            <a:r>
              <a:rPr lang="en-US" dirty="0" smtClean="0"/>
              <a:t>ODX transparently enables through Drag-and-Drop, Copy, </a:t>
            </a:r>
            <a:r>
              <a:rPr lang="en-US" dirty="0" err="1" smtClean="0"/>
              <a:t>Powershell</a:t>
            </a:r>
            <a:r>
              <a:rPr lang="en-US" dirty="0" smtClean="0"/>
              <a:t>, </a:t>
            </a:r>
            <a:r>
              <a:rPr lang="en-US" dirty="0" err="1" smtClean="0"/>
              <a:t>Robocopy</a:t>
            </a:r>
            <a:r>
              <a:rPr lang="en-US" dirty="0" smtClean="0"/>
              <a:t>, </a:t>
            </a:r>
            <a:r>
              <a:rPr lang="en-US" dirty="0" err="1" smtClean="0"/>
              <a:t>etc</a:t>
            </a:r>
            <a:endParaRPr lang="en-US" dirty="0" smtClean="0"/>
          </a:p>
          <a:p>
            <a:pPr marL="863600" lvl="2" indent="-460375">
              <a:lnSpc>
                <a:spcPct val="100000"/>
              </a:lnSpc>
              <a:spcBef>
                <a:spcPts val="1600"/>
              </a:spcBef>
            </a:pPr>
            <a:r>
              <a:rPr lang="en-US" sz="2800" dirty="0" smtClean="0"/>
              <a:t>Supports local volumes, file shares, VHDs, from within VMs</a:t>
            </a:r>
            <a:endParaRPr lang="en-US" sz="2800" dirty="0"/>
          </a:p>
          <a:p>
            <a:pPr>
              <a:lnSpc>
                <a:spcPct val="100000"/>
              </a:lnSpc>
              <a:spcBef>
                <a:spcPts val="1600"/>
              </a:spcBef>
            </a:pPr>
            <a:r>
              <a:rPr lang="en-US" sz="2700" dirty="0" smtClean="0"/>
              <a:t>Great for Hyper-V VM/VHD Provisioning, Data Mining, </a:t>
            </a:r>
            <a:r>
              <a:rPr lang="en-US" sz="2700" dirty="0"/>
              <a:t>Hyper-V Storage </a:t>
            </a:r>
            <a:r>
              <a:rPr lang="en-US" sz="2700" dirty="0" smtClean="0"/>
              <a:t>Migration</a:t>
            </a:r>
            <a:endParaRPr lang="en-US" dirty="0"/>
          </a:p>
        </p:txBody>
      </p:sp>
    </p:spTree>
    <p:extLst>
      <p:ext uri="{BB962C8B-B14F-4D97-AF65-F5344CB8AC3E}">
        <p14:creationId xmlns:p14="http://schemas.microsoft.com/office/powerpoint/2010/main" val="3976433381"/>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865" y="228802"/>
            <a:ext cx="11149013" cy="609398"/>
          </a:xfrm>
        </p:spPr>
        <p:txBody>
          <a:bodyPr/>
          <a:lstStyle/>
          <a:p>
            <a:r>
              <a:rPr lang="en-US" dirty="0" smtClean="0"/>
              <a:t>Traditional Data Transfers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2" y="990600"/>
            <a:ext cx="9067800" cy="580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2741612" y="1600200"/>
            <a:ext cx="152400" cy="1524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Oval 10"/>
          <p:cNvSpPr/>
          <p:nvPr/>
        </p:nvSpPr>
        <p:spPr bwMode="auto">
          <a:xfrm>
            <a:off x="10056812" y="5791200"/>
            <a:ext cx="152400" cy="1524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3" name="Freeform 12"/>
          <p:cNvSpPr/>
          <p:nvPr/>
        </p:nvSpPr>
        <p:spPr bwMode="auto">
          <a:xfrm>
            <a:off x="2824264" y="1676400"/>
            <a:ext cx="7321685" cy="4215319"/>
          </a:xfrm>
          <a:custGeom>
            <a:avLst/>
            <a:gdLst>
              <a:gd name="connsiteX0" fmla="*/ 0 w 7321685"/>
              <a:gd name="connsiteY0" fmla="*/ 0 h 4215319"/>
              <a:gd name="connsiteX1" fmla="*/ 3566808 w 7321685"/>
              <a:gd name="connsiteY1" fmla="*/ 1057072 h 4215319"/>
              <a:gd name="connsiteX2" fmla="*/ 7321685 w 7321685"/>
              <a:gd name="connsiteY2" fmla="*/ 4215319 h 4215319"/>
            </a:gdLst>
            <a:ahLst/>
            <a:cxnLst>
              <a:cxn ang="0">
                <a:pos x="connsiteX0" y="connsiteY0"/>
              </a:cxn>
              <a:cxn ang="0">
                <a:pos x="connsiteX1" y="connsiteY1"/>
              </a:cxn>
              <a:cxn ang="0">
                <a:pos x="connsiteX2" y="connsiteY2"/>
              </a:cxn>
            </a:cxnLst>
            <a:rect l="l" t="t" r="r" b="b"/>
            <a:pathLst>
              <a:path w="7321685" h="4215319">
                <a:moveTo>
                  <a:pt x="0" y="0"/>
                </a:moveTo>
                <a:cubicBezTo>
                  <a:pt x="1173263" y="177259"/>
                  <a:pt x="2346527" y="354519"/>
                  <a:pt x="3566808" y="1057072"/>
                </a:cubicBezTo>
                <a:cubicBezTo>
                  <a:pt x="4787089" y="1759625"/>
                  <a:pt x="6700196" y="3690025"/>
                  <a:pt x="7321685" y="4215319"/>
                </a:cubicBezTo>
              </a:path>
            </a:pathLst>
          </a:custGeom>
          <a:ln>
            <a:headEnd type="none" w="med" len="med"/>
            <a:tailEnd type="none" w="med" len="med"/>
          </a:ln>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4" name="TextBox 13"/>
          <p:cNvSpPr txBox="1"/>
          <p:nvPr/>
        </p:nvSpPr>
        <p:spPr>
          <a:xfrm>
            <a:off x="2511147" y="1720385"/>
            <a:ext cx="1144865"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b="1" dirty="0" smtClean="0">
                <a:solidFill>
                  <a:schemeClr val="bg1">
                    <a:alpha val="99000"/>
                  </a:schemeClr>
                </a:solidFill>
              </a:rPr>
              <a:t>Redmond, WA</a:t>
            </a:r>
          </a:p>
        </p:txBody>
      </p:sp>
      <p:sp>
        <p:nvSpPr>
          <p:cNvPr id="16" name="TextBox 15"/>
          <p:cNvSpPr txBox="1"/>
          <p:nvPr/>
        </p:nvSpPr>
        <p:spPr>
          <a:xfrm>
            <a:off x="10183272" y="5554704"/>
            <a:ext cx="944489"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b="1" dirty="0" smtClean="0">
                <a:solidFill>
                  <a:schemeClr val="tx1">
                    <a:alpha val="99000"/>
                  </a:schemeClr>
                </a:solidFill>
              </a:rPr>
              <a:t>Orlando, FL</a:t>
            </a:r>
          </a:p>
        </p:txBody>
      </p:sp>
      <p:sp>
        <p:nvSpPr>
          <p:cNvPr id="15" name="TextBox 14"/>
          <p:cNvSpPr txBox="1"/>
          <p:nvPr/>
        </p:nvSpPr>
        <p:spPr>
          <a:xfrm rot="1668833">
            <a:off x="5913605" y="2432605"/>
            <a:ext cx="1143000" cy="350865"/>
          </a:xfrm>
          <a:prstGeom prst="rect">
            <a:avLst/>
          </a:prstGeom>
          <a:noFill/>
        </p:spPr>
        <p:txBody>
          <a:bodyPr wrap="square" lIns="91440" tIns="91440" rIns="91440" bIns="91440" rtlCol="0">
            <a:spAutoFit/>
          </a:bodyPr>
          <a:lstStyle/>
          <a:p>
            <a:pPr>
              <a:lnSpc>
                <a:spcPct val="90000"/>
              </a:lnSpc>
              <a:spcBef>
                <a:spcPct val="20000"/>
              </a:spcBef>
              <a:buSzPct val="90000"/>
            </a:pPr>
            <a:r>
              <a:rPr lang="en-US" sz="1200" b="1" dirty="0">
                <a:solidFill>
                  <a:schemeClr val="bg1">
                    <a:alpha val="99000"/>
                  </a:schemeClr>
                </a:solidFill>
              </a:rPr>
              <a:t>~</a:t>
            </a:r>
            <a:r>
              <a:rPr lang="en-US" sz="1200" b="1" dirty="0" smtClean="0">
                <a:solidFill>
                  <a:schemeClr val="bg1">
                    <a:alpha val="99000"/>
                  </a:schemeClr>
                </a:solidFill>
              </a:rPr>
              <a:t>2650 miles</a:t>
            </a:r>
          </a:p>
        </p:txBody>
      </p:sp>
      <p:pic>
        <p:nvPicPr>
          <p:cNvPr id="3075" name="Picture 3" descr="C:\Users\sphere\AppData\Local\Microsoft\Windows\Temporary Internet Files\Content.IE5\S3YOL3K7\MC90043163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0183" y="4821719"/>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766329" y="1681768"/>
            <a:ext cx="461743" cy="620341"/>
          </a:xfrm>
          <a:prstGeom prst="rect">
            <a:avLst/>
          </a:prstGeom>
          <a:noFill/>
        </p:spPr>
      </p:pic>
      <p:pic>
        <p:nvPicPr>
          <p:cNvPr id="20"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1901140" y="1662313"/>
            <a:ext cx="461743" cy="620341"/>
          </a:xfrm>
          <a:prstGeom prst="rect">
            <a:avLst/>
          </a:prstGeom>
          <a:noFill/>
        </p:spPr>
      </p:pic>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73" y="2743200"/>
            <a:ext cx="1293812" cy="5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a:stCxn id="19" idx="2"/>
            <a:endCxn id="21" idx="0"/>
          </p:cNvCxnSpPr>
          <p:nvPr/>
        </p:nvCxnSpPr>
        <p:spPr>
          <a:xfrm>
            <a:off x="997201" y="2302109"/>
            <a:ext cx="496178" cy="441091"/>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a:stCxn id="20" idx="2"/>
            <a:endCxn id="21" idx="0"/>
          </p:cNvCxnSpPr>
          <p:nvPr/>
        </p:nvCxnSpPr>
        <p:spPr>
          <a:xfrm flipH="1">
            <a:off x="1493379" y="2282654"/>
            <a:ext cx="638633" cy="460546"/>
          </a:xfrm>
          <a:prstGeom prst="line">
            <a:avLst/>
          </a:prstGeom>
        </p:spPr>
        <p:style>
          <a:lnRef idx="3">
            <a:schemeClr val="accent1"/>
          </a:lnRef>
          <a:fillRef idx="0">
            <a:schemeClr val="accent1"/>
          </a:fillRef>
          <a:effectRef idx="2">
            <a:schemeClr val="accent1"/>
          </a:effectRef>
          <a:fontRef idx="minor">
            <a:schemeClr val="tx1"/>
          </a:fontRef>
        </p:style>
      </p:cxnSp>
      <p:sp>
        <p:nvSpPr>
          <p:cNvPr id="3072" name="TextBox 3071"/>
          <p:cNvSpPr txBox="1"/>
          <p:nvPr/>
        </p:nvSpPr>
        <p:spPr>
          <a:xfrm>
            <a:off x="1178040" y="1720385"/>
            <a:ext cx="685877" cy="52322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100" b="1" dirty="0" smtClean="0">
                <a:solidFill>
                  <a:schemeClr val="tx1">
                    <a:alpha val="99000"/>
                  </a:schemeClr>
                </a:solidFill>
              </a:rPr>
              <a:t>File </a:t>
            </a:r>
          </a:p>
          <a:p>
            <a:pPr algn="ctr">
              <a:lnSpc>
                <a:spcPct val="90000"/>
              </a:lnSpc>
              <a:spcBef>
                <a:spcPct val="20000"/>
              </a:spcBef>
              <a:buSzPct val="90000"/>
            </a:pPr>
            <a:r>
              <a:rPr lang="en-US" sz="1100" b="1" dirty="0" smtClean="0">
                <a:solidFill>
                  <a:schemeClr val="tx1">
                    <a:alpha val="99000"/>
                  </a:schemeClr>
                </a:solidFill>
              </a:rPr>
              <a:t>Servers</a:t>
            </a:r>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473" y="1219200"/>
            <a:ext cx="301456" cy="2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83" y="1219200"/>
            <a:ext cx="301456" cy="2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77" name="Straight Connector 3076"/>
          <p:cNvCxnSpPr>
            <a:stCxn id="3076" idx="2"/>
            <a:endCxn id="19" idx="0"/>
          </p:cNvCxnSpPr>
          <p:nvPr/>
        </p:nvCxnSpPr>
        <p:spPr>
          <a:xfrm>
            <a:off x="997201" y="1494817"/>
            <a:ext cx="0" cy="186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0" name="Straight Connector 3079"/>
          <p:cNvCxnSpPr>
            <a:stCxn id="36" idx="2"/>
            <a:endCxn id="20" idx="0"/>
          </p:cNvCxnSpPr>
          <p:nvPr/>
        </p:nvCxnSpPr>
        <p:spPr>
          <a:xfrm>
            <a:off x="2132011" y="1494817"/>
            <a:ext cx="1" cy="167496"/>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178040" y="1095398"/>
            <a:ext cx="685877" cy="4893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100" b="1" dirty="0" smtClean="0">
                <a:solidFill>
                  <a:schemeClr val="tx1">
                    <a:alpha val="99000"/>
                  </a:schemeClr>
                </a:solidFill>
              </a:rPr>
              <a:t>SMB Shares</a:t>
            </a:r>
          </a:p>
        </p:txBody>
      </p:sp>
      <p:sp>
        <p:nvSpPr>
          <p:cNvPr id="24" name="TextBox 23"/>
          <p:cNvSpPr txBox="1"/>
          <p:nvPr/>
        </p:nvSpPr>
        <p:spPr>
          <a:xfrm>
            <a:off x="846473" y="3260839"/>
            <a:ext cx="1134810" cy="523220"/>
          </a:xfrm>
          <a:prstGeom prst="rect">
            <a:avLst/>
          </a:prstGeom>
          <a:noFill/>
        </p:spPr>
        <p:txBody>
          <a:bodyPr wrap="square" lIns="91440" tIns="91440" rIns="91440" bIns="91440" rtlCol="0">
            <a:spAutoFit/>
          </a:bodyPr>
          <a:lstStyle/>
          <a:p>
            <a:pPr algn="ctr"/>
            <a:r>
              <a:rPr lang="en-US" sz="1100" b="1" dirty="0" smtClean="0"/>
              <a:t>Traditional Storage Array</a:t>
            </a:r>
            <a:endParaRPr lang="en-US" sz="1100" b="1" dirty="0"/>
          </a:p>
        </p:txBody>
      </p:sp>
      <p:sp>
        <p:nvSpPr>
          <p:cNvPr id="25" name="U-Turn Arrow 24"/>
          <p:cNvSpPr/>
          <p:nvPr/>
        </p:nvSpPr>
        <p:spPr bwMode="auto">
          <a:xfrm rot="6491736">
            <a:off x="5206358" y="-639121"/>
            <a:ext cx="1603872" cy="9148649"/>
          </a:xfrm>
          <a:prstGeom prst="uturnArrow">
            <a:avLst>
              <a:gd name="adj1" fmla="val 25234"/>
              <a:gd name="adj2" fmla="val 24581"/>
              <a:gd name="adj3" fmla="val 39957"/>
              <a:gd name="adj4" fmla="val 46528"/>
              <a:gd name="adj5" fmla="val 10000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extBox 1"/>
          <p:cNvSpPr txBox="1"/>
          <p:nvPr/>
        </p:nvSpPr>
        <p:spPr>
          <a:xfrm rot="1073595">
            <a:off x="4341809" y="3221536"/>
            <a:ext cx="4648200"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b="1" dirty="0" smtClean="0">
                <a:solidFill>
                  <a:schemeClr val="tx1">
                    <a:alpha val="99000"/>
                  </a:schemeClr>
                </a:solidFill>
              </a:rPr>
              <a:t>Actual Data Transfer</a:t>
            </a:r>
          </a:p>
        </p:txBody>
      </p:sp>
    </p:spTree>
    <p:extLst>
      <p:ext uri="{BB962C8B-B14F-4D97-AF65-F5344CB8AC3E}">
        <p14:creationId xmlns:p14="http://schemas.microsoft.com/office/powerpoint/2010/main" val="8443179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865" y="228802"/>
            <a:ext cx="11149013" cy="609398"/>
          </a:xfrm>
        </p:spPr>
        <p:txBody>
          <a:bodyPr/>
          <a:lstStyle/>
          <a:p>
            <a:r>
              <a:rPr lang="en-US" dirty="0" smtClean="0"/>
              <a:t>Offloaded Data Transfers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2" y="990600"/>
            <a:ext cx="9067800" cy="580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2741612" y="1600200"/>
            <a:ext cx="152400" cy="1524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Oval 10"/>
          <p:cNvSpPr/>
          <p:nvPr/>
        </p:nvSpPr>
        <p:spPr bwMode="auto">
          <a:xfrm>
            <a:off x="10056812" y="5791200"/>
            <a:ext cx="152400" cy="1524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3" name="Freeform 12"/>
          <p:cNvSpPr/>
          <p:nvPr/>
        </p:nvSpPr>
        <p:spPr bwMode="auto">
          <a:xfrm>
            <a:off x="2824264" y="1676400"/>
            <a:ext cx="7321685" cy="4215319"/>
          </a:xfrm>
          <a:custGeom>
            <a:avLst/>
            <a:gdLst>
              <a:gd name="connsiteX0" fmla="*/ 0 w 7321685"/>
              <a:gd name="connsiteY0" fmla="*/ 0 h 4215319"/>
              <a:gd name="connsiteX1" fmla="*/ 3566808 w 7321685"/>
              <a:gd name="connsiteY1" fmla="*/ 1057072 h 4215319"/>
              <a:gd name="connsiteX2" fmla="*/ 7321685 w 7321685"/>
              <a:gd name="connsiteY2" fmla="*/ 4215319 h 4215319"/>
            </a:gdLst>
            <a:ahLst/>
            <a:cxnLst>
              <a:cxn ang="0">
                <a:pos x="connsiteX0" y="connsiteY0"/>
              </a:cxn>
              <a:cxn ang="0">
                <a:pos x="connsiteX1" y="connsiteY1"/>
              </a:cxn>
              <a:cxn ang="0">
                <a:pos x="connsiteX2" y="connsiteY2"/>
              </a:cxn>
            </a:cxnLst>
            <a:rect l="l" t="t" r="r" b="b"/>
            <a:pathLst>
              <a:path w="7321685" h="4215319">
                <a:moveTo>
                  <a:pt x="0" y="0"/>
                </a:moveTo>
                <a:cubicBezTo>
                  <a:pt x="1173263" y="177259"/>
                  <a:pt x="2346527" y="354519"/>
                  <a:pt x="3566808" y="1057072"/>
                </a:cubicBezTo>
                <a:cubicBezTo>
                  <a:pt x="4787089" y="1759625"/>
                  <a:pt x="6700196" y="3690025"/>
                  <a:pt x="7321685" y="4215319"/>
                </a:cubicBezTo>
              </a:path>
            </a:pathLst>
          </a:custGeom>
          <a:ln>
            <a:headEnd type="none" w="med" len="med"/>
            <a:tailEnd type="none" w="med" len="med"/>
          </a:ln>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4" name="TextBox 13"/>
          <p:cNvSpPr txBox="1"/>
          <p:nvPr/>
        </p:nvSpPr>
        <p:spPr>
          <a:xfrm>
            <a:off x="2511147" y="1720385"/>
            <a:ext cx="1144865"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b="1" dirty="0" smtClean="0">
                <a:solidFill>
                  <a:schemeClr val="bg1">
                    <a:alpha val="99000"/>
                  </a:schemeClr>
                </a:solidFill>
              </a:rPr>
              <a:t>Redmond, WA</a:t>
            </a:r>
          </a:p>
        </p:txBody>
      </p:sp>
      <p:sp>
        <p:nvSpPr>
          <p:cNvPr id="16" name="TextBox 15"/>
          <p:cNvSpPr txBox="1"/>
          <p:nvPr/>
        </p:nvSpPr>
        <p:spPr>
          <a:xfrm>
            <a:off x="10183272" y="5554704"/>
            <a:ext cx="944489"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b="1" dirty="0" smtClean="0">
                <a:solidFill>
                  <a:schemeClr val="tx1">
                    <a:alpha val="99000"/>
                  </a:schemeClr>
                </a:solidFill>
              </a:rPr>
              <a:t>Orlando, FL</a:t>
            </a:r>
          </a:p>
        </p:txBody>
      </p:sp>
      <p:sp>
        <p:nvSpPr>
          <p:cNvPr id="15" name="TextBox 14"/>
          <p:cNvSpPr txBox="1"/>
          <p:nvPr/>
        </p:nvSpPr>
        <p:spPr>
          <a:xfrm rot="1668833">
            <a:off x="5913605" y="2432605"/>
            <a:ext cx="1143000" cy="350865"/>
          </a:xfrm>
          <a:prstGeom prst="rect">
            <a:avLst/>
          </a:prstGeom>
          <a:noFill/>
        </p:spPr>
        <p:txBody>
          <a:bodyPr wrap="square" lIns="91440" tIns="91440" rIns="91440" bIns="91440" rtlCol="0">
            <a:spAutoFit/>
          </a:bodyPr>
          <a:lstStyle/>
          <a:p>
            <a:pPr>
              <a:lnSpc>
                <a:spcPct val="90000"/>
              </a:lnSpc>
              <a:spcBef>
                <a:spcPct val="20000"/>
              </a:spcBef>
              <a:buSzPct val="90000"/>
            </a:pPr>
            <a:r>
              <a:rPr lang="en-US" sz="1200" b="1" dirty="0">
                <a:solidFill>
                  <a:schemeClr val="bg1">
                    <a:alpha val="99000"/>
                  </a:schemeClr>
                </a:solidFill>
              </a:rPr>
              <a:t>~</a:t>
            </a:r>
            <a:r>
              <a:rPr lang="en-US" sz="1200" b="1" dirty="0" smtClean="0">
                <a:solidFill>
                  <a:schemeClr val="bg1">
                    <a:alpha val="99000"/>
                  </a:schemeClr>
                </a:solidFill>
              </a:rPr>
              <a:t>2650 miles</a:t>
            </a:r>
          </a:p>
        </p:txBody>
      </p:sp>
      <p:pic>
        <p:nvPicPr>
          <p:cNvPr id="3075" name="Picture 3" descr="C:\Users\sphere\AppData\Local\Microsoft\Windows\Temporary Internet Files\Content.IE5\S3YOL3K7\MC90043163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0183" y="4821719"/>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766329" y="1681768"/>
            <a:ext cx="461743" cy="620341"/>
          </a:xfrm>
          <a:prstGeom prst="rect">
            <a:avLst/>
          </a:prstGeom>
          <a:noFill/>
        </p:spPr>
      </p:pic>
      <p:pic>
        <p:nvPicPr>
          <p:cNvPr id="20"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1901140" y="1662313"/>
            <a:ext cx="461743" cy="620341"/>
          </a:xfrm>
          <a:prstGeom prst="rect">
            <a:avLst/>
          </a:prstGeom>
          <a:noFill/>
        </p:spPr>
      </p:pic>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73" y="2743200"/>
            <a:ext cx="1293812" cy="5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a:stCxn id="19" idx="2"/>
            <a:endCxn id="21" idx="0"/>
          </p:cNvCxnSpPr>
          <p:nvPr/>
        </p:nvCxnSpPr>
        <p:spPr>
          <a:xfrm>
            <a:off x="997201" y="2302109"/>
            <a:ext cx="496178" cy="441091"/>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a:stCxn id="20" idx="2"/>
            <a:endCxn id="21" idx="0"/>
          </p:cNvCxnSpPr>
          <p:nvPr/>
        </p:nvCxnSpPr>
        <p:spPr>
          <a:xfrm flipH="1">
            <a:off x="1493379" y="2282654"/>
            <a:ext cx="638633" cy="460546"/>
          </a:xfrm>
          <a:prstGeom prst="line">
            <a:avLst/>
          </a:prstGeom>
        </p:spPr>
        <p:style>
          <a:lnRef idx="3">
            <a:schemeClr val="accent1"/>
          </a:lnRef>
          <a:fillRef idx="0">
            <a:schemeClr val="accent1"/>
          </a:fillRef>
          <a:effectRef idx="2">
            <a:schemeClr val="accent1"/>
          </a:effectRef>
          <a:fontRef idx="minor">
            <a:schemeClr val="tx1"/>
          </a:fontRef>
        </p:style>
      </p:cxnSp>
      <p:sp>
        <p:nvSpPr>
          <p:cNvPr id="3072" name="TextBox 3071"/>
          <p:cNvSpPr txBox="1"/>
          <p:nvPr/>
        </p:nvSpPr>
        <p:spPr>
          <a:xfrm>
            <a:off x="1178040" y="1720385"/>
            <a:ext cx="685877" cy="52322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100" b="1" dirty="0" smtClean="0">
                <a:solidFill>
                  <a:schemeClr val="tx1">
                    <a:alpha val="99000"/>
                  </a:schemeClr>
                </a:solidFill>
              </a:rPr>
              <a:t>File </a:t>
            </a:r>
          </a:p>
          <a:p>
            <a:pPr algn="ctr">
              <a:lnSpc>
                <a:spcPct val="90000"/>
              </a:lnSpc>
              <a:spcBef>
                <a:spcPct val="20000"/>
              </a:spcBef>
              <a:buSzPct val="90000"/>
            </a:pPr>
            <a:r>
              <a:rPr lang="en-US" sz="1100" b="1" dirty="0" smtClean="0">
                <a:solidFill>
                  <a:schemeClr val="tx1">
                    <a:alpha val="99000"/>
                  </a:schemeClr>
                </a:solidFill>
              </a:rPr>
              <a:t>Servers</a:t>
            </a:r>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473" y="1219200"/>
            <a:ext cx="301456" cy="2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83" y="1219200"/>
            <a:ext cx="301456" cy="2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77" name="Straight Connector 3076"/>
          <p:cNvCxnSpPr>
            <a:stCxn id="3076" idx="2"/>
            <a:endCxn id="19" idx="0"/>
          </p:cNvCxnSpPr>
          <p:nvPr/>
        </p:nvCxnSpPr>
        <p:spPr>
          <a:xfrm>
            <a:off x="997201" y="1494817"/>
            <a:ext cx="0" cy="186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0" name="Straight Connector 3079"/>
          <p:cNvCxnSpPr>
            <a:stCxn id="36" idx="2"/>
            <a:endCxn id="20" idx="0"/>
          </p:cNvCxnSpPr>
          <p:nvPr/>
        </p:nvCxnSpPr>
        <p:spPr>
          <a:xfrm>
            <a:off x="2132011" y="1494817"/>
            <a:ext cx="1" cy="167496"/>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178040" y="1095398"/>
            <a:ext cx="685877" cy="4893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100" b="1" dirty="0" smtClean="0">
                <a:solidFill>
                  <a:schemeClr val="tx1">
                    <a:alpha val="99000"/>
                  </a:schemeClr>
                </a:solidFill>
              </a:rPr>
              <a:t>SMB Shares</a:t>
            </a:r>
          </a:p>
        </p:txBody>
      </p:sp>
      <p:sp>
        <p:nvSpPr>
          <p:cNvPr id="47" name="TextBox 46"/>
          <p:cNvSpPr txBox="1"/>
          <p:nvPr/>
        </p:nvSpPr>
        <p:spPr>
          <a:xfrm>
            <a:off x="760412" y="4018002"/>
            <a:ext cx="1365682" cy="553998"/>
          </a:xfrm>
          <a:prstGeom prst="rect">
            <a:avLst/>
          </a:prstGeom>
          <a:noFill/>
        </p:spPr>
        <p:txBody>
          <a:bodyPr wrap="square" lIns="91440" tIns="91440" rIns="91440" bIns="91440" rtlCol="0">
            <a:spAutoFit/>
          </a:bodyPr>
          <a:lstStyle/>
          <a:p>
            <a:pPr algn="ctr"/>
            <a:r>
              <a:rPr lang="en-US" sz="1200" b="1" dirty="0"/>
              <a:t>Storage Array </a:t>
            </a:r>
          </a:p>
          <a:p>
            <a:pPr algn="ctr"/>
            <a:r>
              <a:rPr lang="en-US" sz="1200" b="1" dirty="0"/>
              <a:t>w/ ODX Support</a:t>
            </a:r>
          </a:p>
        </p:txBody>
      </p:sp>
      <p:sp>
        <p:nvSpPr>
          <p:cNvPr id="4" name="Left-Right Arrow 3"/>
          <p:cNvSpPr/>
          <p:nvPr/>
        </p:nvSpPr>
        <p:spPr bwMode="auto">
          <a:xfrm>
            <a:off x="531812" y="3065237"/>
            <a:ext cx="1861619" cy="973363"/>
          </a:xfrm>
          <a:prstGeom prst="leftRightArrow">
            <a:avLst>
              <a:gd name="adj1" fmla="val 52875"/>
              <a:gd name="adj2" fmla="val 54174"/>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smtClean="0">
                <a:solidFill>
                  <a:srgbClr val="FFFFFF">
                    <a:alpha val="98824"/>
                  </a:srgbClr>
                </a:solidFill>
                <a:latin typeface="Segoe UI" pitchFamily="34" charset="0"/>
                <a:ea typeface="Segoe UI" pitchFamily="34" charset="0"/>
                <a:cs typeface="Segoe UI" pitchFamily="34" charset="0"/>
              </a:rPr>
              <a:t>Actual Data Movement</a:t>
            </a:r>
          </a:p>
        </p:txBody>
      </p:sp>
    </p:spTree>
    <p:extLst>
      <p:ext uri="{BB962C8B-B14F-4D97-AF65-F5344CB8AC3E}">
        <p14:creationId xmlns:p14="http://schemas.microsoft.com/office/powerpoint/2010/main" val="9266824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Demo</a:t>
            </a:r>
            <a:endParaRPr lang="en-US" dirty="0"/>
          </a:p>
        </p:txBody>
      </p:sp>
      <p:sp>
        <p:nvSpPr>
          <p:cNvPr id="4" name="Subtitle 3"/>
          <p:cNvSpPr>
            <a:spLocks noGrp="1"/>
          </p:cNvSpPr>
          <p:nvPr>
            <p:ph type="subTitle" idx="1"/>
          </p:nvPr>
        </p:nvSpPr>
        <p:spPr>
          <a:xfrm>
            <a:off x="4179053" y="5177135"/>
            <a:ext cx="6610546" cy="461665"/>
          </a:xfrm>
        </p:spPr>
        <p:txBody>
          <a:bodyPr/>
          <a:lstStyle/>
          <a:p>
            <a:endParaRPr lang="en-US"/>
          </a:p>
        </p:txBody>
      </p:sp>
      <p:sp>
        <p:nvSpPr>
          <p:cNvPr id="3" name="Title 2"/>
          <p:cNvSpPr>
            <a:spLocks noGrp="1"/>
          </p:cNvSpPr>
          <p:nvPr>
            <p:ph type="ctrTitle"/>
          </p:nvPr>
        </p:nvSpPr>
        <p:spPr/>
        <p:txBody>
          <a:bodyPr/>
          <a:lstStyle/>
          <a:p>
            <a:r>
              <a:rPr lang="en-US" dirty="0" smtClean="0"/>
              <a:t>Offloaded Data Transfers &amp; Thin Provisioning</a:t>
            </a:r>
            <a:endParaRPr lang="en-US" i="1" dirty="0"/>
          </a:p>
        </p:txBody>
      </p:sp>
    </p:spTree>
    <p:extLst>
      <p:ext uri="{BB962C8B-B14F-4D97-AF65-F5344CB8AC3E}">
        <p14:creationId xmlns:p14="http://schemas.microsoft.com/office/powerpoint/2010/main" val="2732109427"/>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6612" y="228599"/>
            <a:ext cx="10622342" cy="1231106"/>
          </a:xfrm>
          <a:prstGeom prst="rect">
            <a:avLst/>
          </a:prstGeom>
          <a:noFill/>
        </p:spPr>
        <p:txBody>
          <a:bodyPr wrap="square" lIns="0" tIns="0" rIns="0" bIns="0" rtlCol="0">
            <a:spAutoFit/>
          </a:bodyPr>
          <a:lstStyle/>
          <a:p>
            <a:pPr algn="ctr"/>
            <a:r>
              <a:rPr lang="en-US" sz="4000" b="1" dirty="0" smtClean="0">
                <a:gradFill>
                  <a:gsLst>
                    <a:gs pos="0">
                      <a:schemeClr val="tx1"/>
                    </a:gs>
                    <a:gs pos="86000">
                      <a:schemeClr val="tx1"/>
                    </a:gs>
                  </a:gsLst>
                  <a:lin ang="5400000" scaled="0"/>
                </a:gradFill>
              </a:rPr>
              <a:t>Subset of partners with POR to support </a:t>
            </a:r>
          </a:p>
          <a:p>
            <a:pPr algn="ctr"/>
            <a:r>
              <a:rPr lang="en-US" sz="4000" b="1" dirty="0" smtClean="0">
                <a:gradFill>
                  <a:gsLst>
                    <a:gs pos="0">
                      <a:schemeClr val="tx1"/>
                    </a:gs>
                    <a:gs pos="86000">
                      <a:schemeClr val="tx1"/>
                    </a:gs>
                  </a:gsLst>
                  <a:lin ang="5400000" scaled="0"/>
                </a:gradFill>
              </a:rPr>
              <a:t>TP and ODX for Windows Server 2012</a:t>
            </a:r>
            <a:endParaRPr lang="en-US" sz="4000" b="1" dirty="0">
              <a:gradFill>
                <a:gsLst>
                  <a:gs pos="0">
                    <a:schemeClr val="tx1"/>
                  </a:gs>
                  <a:gs pos="86000">
                    <a:schemeClr val="tx1"/>
                  </a:gs>
                </a:gsLst>
                <a:lin ang="5400000" scaled="0"/>
              </a:gra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51" y="2735381"/>
            <a:ext cx="2895600" cy="17118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755" y="2086069"/>
            <a:ext cx="1836802" cy="233491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0326" y="2112302"/>
            <a:ext cx="2089102" cy="233491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747" y="2825149"/>
            <a:ext cx="2946729" cy="15323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4436" y="4709841"/>
            <a:ext cx="2955556" cy="1386159"/>
          </a:xfrm>
          <a:prstGeom prst="rect">
            <a:avLst/>
          </a:prstGeom>
        </p:spPr>
      </p:pic>
    </p:spTree>
    <p:extLst>
      <p:ext uri="{BB962C8B-B14F-4D97-AF65-F5344CB8AC3E}">
        <p14:creationId xmlns:p14="http://schemas.microsoft.com/office/powerpoint/2010/main" val="3149827579"/>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12192000" cy="2971800"/>
          </a:xfrm>
          <a:prstGeom prst="rect">
            <a:avLst/>
          </a:prstGeom>
        </p:spPr>
      </p:pic>
      <p:sp>
        <p:nvSpPr>
          <p:cNvPr id="4" name="Text Placeholder 2"/>
          <p:cNvSpPr txBox="1">
            <a:spLocks/>
          </p:cNvSpPr>
          <p:nvPr/>
        </p:nvSpPr>
        <p:spPr bwMode="auto">
          <a:xfrm>
            <a:off x="1827213" y="2652237"/>
            <a:ext cx="8305800" cy="1477328"/>
          </a:xfrm>
          <a:prstGeom prst="rect">
            <a:avLst/>
          </a:prstGeom>
          <a:noFill/>
          <a:ln w="12700" algn="ctr">
            <a:noFill/>
            <a:miter lim="800000"/>
            <a:headEnd/>
            <a:tailEnd/>
          </a:ln>
        </p:spPr>
        <p:txBody>
          <a:bodyPr vert="horz" wrap="square" lIns="0" tIns="0" rIns="0" bIns="0" rtlCol="0" anchor="ctr">
            <a:spAutoFit/>
            <a:sp3d>
              <a:contourClr>
                <a:srgbClr val="DDDDDD"/>
              </a:contourClr>
            </a:sp3d>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80000"/>
              </a:lnSpc>
              <a:buSzPct val="90000"/>
            </a:pPr>
            <a:r>
              <a:rPr lang="en-US" sz="40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Windows Server 2012 works better with the advanced capabilities present in many of today’s storage arrays.</a:t>
            </a:r>
          </a:p>
        </p:txBody>
      </p:sp>
    </p:spTree>
    <p:extLst>
      <p:ext uri="{BB962C8B-B14F-4D97-AF65-F5344CB8AC3E}">
        <p14:creationId xmlns:p14="http://schemas.microsoft.com/office/powerpoint/2010/main" val="3358170625"/>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6779" y="2423171"/>
            <a:ext cx="8595266" cy="2011658"/>
          </a:xfrm>
        </p:spPr>
        <p:txBody>
          <a:bodyPr>
            <a:normAutofit/>
          </a:bodyPr>
          <a:lstStyle/>
          <a:p>
            <a:r>
              <a:rPr lang="en-US" sz="3600" i="1" dirty="0" smtClean="0"/>
              <a:t>The </a:t>
            </a:r>
            <a:r>
              <a:rPr lang="en-US" sz="3600" b="1" i="1" dirty="0" smtClean="0">
                <a:solidFill>
                  <a:schemeClr val="accent6"/>
                </a:solidFill>
              </a:rPr>
              <a:t>Storage and File Systems</a:t>
            </a:r>
            <a:r>
              <a:rPr lang="en-US" sz="3600" i="1" dirty="0" smtClean="0"/>
              <a:t> (SFS) group builds the platform storage features shipping across all versions of Windows</a:t>
            </a:r>
            <a:endParaRPr lang="en-US" sz="3600" i="1" dirty="0"/>
          </a:p>
        </p:txBody>
      </p:sp>
    </p:spTree>
    <p:extLst>
      <p:ext uri="{BB962C8B-B14F-4D97-AF65-F5344CB8AC3E}">
        <p14:creationId xmlns:p14="http://schemas.microsoft.com/office/powerpoint/2010/main" val="93458322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z="4400" dirty="0" smtClean="0"/>
              <a:t>Storage Virtualization and Resiliency</a:t>
            </a:r>
            <a:endParaRPr lang="en-US" sz="4400" dirty="0"/>
          </a:p>
        </p:txBody>
      </p:sp>
      <p:sp>
        <p:nvSpPr>
          <p:cNvPr id="8" name="Subtitle 7"/>
          <p:cNvSpPr>
            <a:spLocks noGrp="1"/>
          </p:cNvSpPr>
          <p:nvPr>
            <p:ph type="subTitle" idx="1"/>
          </p:nvPr>
        </p:nvSpPr>
        <p:spPr/>
        <p:txBody>
          <a:bodyPr/>
          <a:lstStyle/>
          <a:p>
            <a:endParaRPr lang="en-US" dirty="0"/>
          </a:p>
        </p:txBody>
      </p:sp>
      <p:sp>
        <p:nvSpPr>
          <p:cNvPr id="5" name="Title 4"/>
          <p:cNvSpPr>
            <a:spLocks noGrp="1"/>
          </p:cNvSpPr>
          <p:nvPr>
            <p:ph type="ctrTitle"/>
          </p:nvPr>
        </p:nvSpPr>
        <p:spPr/>
        <p:txBody>
          <a:bodyPr/>
          <a:lstStyle/>
          <a:p>
            <a:r>
              <a:rPr lang="en-US" dirty="0" smtClean="0"/>
              <a:t>Storage Spaces</a:t>
            </a:r>
            <a:endParaRPr lang="en-US" dirty="0"/>
          </a:p>
        </p:txBody>
      </p:sp>
    </p:spTree>
    <p:extLst>
      <p:ext uri="{BB962C8B-B14F-4D97-AF65-F5344CB8AC3E}">
        <p14:creationId xmlns:p14="http://schemas.microsoft.com/office/powerpoint/2010/main" val="3306524256"/>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6632" y="228635"/>
            <a:ext cx="11155680" cy="609398"/>
          </a:xfrm>
        </p:spPr>
        <p:txBody>
          <a:bodyPr/>
          <a:lstStyle/>
          <a:p>
            <a:r>
              <a:rPr lang="en-US" dirty="0" smtClean="0"/>
              <a:t>Cost-Efficient </a:t>
            </a:r>
            <a:r>
              <a:rPr lang="en-US" dirty="0"/>
              <a:t>Business Critical Storage</a:t>
            </a:r>
          </a:p>
        </p:txBody>
      </p:sp>
      <p:sp>
        <p:nvSpPr>
          <p:cNvPr id="6" name="Content Placeholder 5"/>
          <p:cNvSpPr>
            <a:spLocks noGrp="1"/>
          </p:cNvSpPr>
          <p:nvPr>
            <p:ph idx="1"/>
          </p:nvPr>
        </p:nvSpPr>
        <p:spPr>
          <a:xfrm>
            <a:off x="516633" y="1234464"/>
            <a:ext cx="11155680" cy="3050066"/>
          </a:xfrm>
        </p:spPr>
        <p:txBody>
          <a:bodyPr/>
          <a:lstStyle/>
          <a:p>
            <a:r>
              <a:rPr lang="en-US" dirty="0"/>
              <a:t>Powerful new platform abstractions</a:t>
            </a:r>
          </a:p>
          <a:p>
            <a:pPr lvl="1"/>
            <a:r>
              <a:rPr lang="en-US" dirty="0"/>
              <a:t>Storage </a:t>
            </a:r>
            <a:r>
              <a:rPr lang="en-US" dirty="0" smtClean="0"/>
              <a:t>Pools:	Units </a:t>
            </a:r>
            <a:r>
              <a:rPr lang="en-US" dirty="0"/>
              <a:t>of </a:t>
            </a:r>
            <a:r>
              <a:rPr lang="en-US" dirty="0" smtClean="0"/>
              <a:t>aggregation</a:t>
            </a:r>
            <a:r>
              <a:rPr lang="en-US" dirty="0"/>
              <a:t>, </a:t>
            </a:r>
            <a:r>
              <a:rPr lang="en-US" dirty="0" smtClean="0"/>
              <a:t>administration, isolation</a:t>
            </a:r>
            <a:endParaRPr lang="en-US" dirty="0"/>
          </a:p>
          <a:p>
            <a:pPr lvl="1"/>
            <a:r>
              <a:rPr lang="en-US" dirty="0"/>
              <a:t>Storage </a:t>
            </a:r>
            <a:r>
              <a:rPr lang="en-US" dirty="0" smtClean="0"/>
              <a:t>Spaces:	Resiliency</a:t>
            </a:r>
            <a:r>
              <a:rPr lang="en-US" dirty="0"/>
              <a:t>, </a:t>
            </a:r>
            <a:r>
              <a:rPr lang="en-US" dirty="0" smtClean="0"/>
              <a:t>provisioning</a:t>
            </a:r>
          </a:p>
          <a:p>
            <a:endParaRPr lang="en-US" sz="1000" dirty="0"/>
          </a:p>
          <a:p>
            <a:r>
              <a:rPr lang="en-US" dirty="0" smtClean="0"/>
              <a:t>Industry standard commodity storage</a:t>
            </a:r>
            <a:endParaRPr lang="en-US" dirty="0"/>
          </a:p>
          <a:p>
            <a:pPr lvl="1"/>
            <a:r>
              <a:rPr lang="en-US" dirty="0" smtClean="0"/>
              <a:t>Interconnects:	SAS</a:t>
            </a:r>
            <a:r>
              <a:rPr lang="en-US" dirty="0"/>
              <a:t>, USB, and SATA</a:t>
            </a:r>
          </a:p>
          <a:p>
            <a:pPr lvl="1"/>
            <a:r>
              <a:rPr lang="en-US" dirty="0" smtClean="0"/>
              <a:t>Enclosures:		Shared SAS JBOD arrays</a:t>
            </a:r>
            <a:endParaRPr lang="en-US"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2" y="4526249"/>
            <a:ext cx="2743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33" y="4526268"/>
            <a:ext cx="274320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dmoss\Desktop\Projec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9296" y="4526268"/>
            <a:ext cx="274320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moss\Desktop\Projec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2496" y="4526268"/>
            <a:ext cx="274320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vistacomputer.net/media/catalog/product/cache/1/image/800x600/9df78eab33525d08d6e5fb8d27136e95/m/d/md1200_1_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72" y="5257757"/>
            <a:ext cx="2743200"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46178"/>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2" y="228635"/>
            <a:ext cx="11155680" cy="609398"/>
          </a:xfrm>
        </p:spPr>
        <p:txBody>
          <a:bodyPr/>
          <a:lstStyle/>
          <a:p>
            <a:r>
              <a:rPr lang="en-US" dirty="0" smtClean="0"/>
              <a:t>Storage Spaces Model</a:t>
            </a:r>
            <a:endParaRPr lang="en-US" dirty="0"/>
          </a:p>
        </p:txBody>
      </p:sp>
      <p:grpSp>
        <p:nvGrpSpPr>
          <p:cNvPr id="9" name="Group 8"/>
          <p:cNvGrpSpPr/>
          <p:nvPr/>
        </p:nvGrpSpPr>
        <p:grpSpPr>
          <a:xfrm>
            <a:off x="516634" y="2148854"/>
            <a:ext cx="11155558" cy="1005840"/>
            <a:chOff x="516634" y="2148854"/>
            <a:chExt cx="11155558" cy="1005840"/>
          </a:xfrm>
        </p:grpSpPr>
        <p:grpSp>
          <p:nvGrpSpPr>
            <p:cNvPr id="57" name="Group 56"/>
            <p:cNvGrpSpPr/>
            <p:nvPr/>
          </p:nvGrpSpPr>
          <p:grpSpPr>
            <a:xfrm>
              <a:off x="516634" y="2148854"/>
              <a:ext cx="11155558" cy="1005840"/>
              <a:chOff x="516634" y="2148854"/>
              <a:chExt cx="11155558" cy="1005840"/>
            </a:xfrm>
          </p:grpSpPr>
          <p:sp>
            <p:nvSpPr>
              <p:cNvPr id="7" name="Rounded Rectangle 6"/>
              <p:cNvSpPr/>
              <p:nvPr/>
            </p:nvSpPr>
            <p:spPr>
              <a:xfrm>
                <a:off x="516634" y="2148854"/>
                <a:ext cx="11155558" cy="1005840"/>
              </a:xfrm>
              <a:prstGeom prst="roundRect">
                <a:avLst>
                  <a:gd name="adj" fmla="val 16580"/>
                </a:avLst>
              </a:prstGeom>
              <a:ln>
                <a:tailEnd type="none" w="lg" len="lg"/>
              </a:ln>
            </p:spPr>
            <p:style>
              <a:lnRef idx="1">
                <a:schemeClr val="accent6"/>
              </a:lnRef>
              <a:fillRef idx="3">
                <a:schemeClr val="accent6"/>
              </a:fillRef>
              <a:effectRef idx="2">
                <a:schemeClr val="accent6"/>
              </a:effectRef>
              <a:fontRef idx="minor">
                <a:schemeClr val="lt1"/>
              </a:fontRef>
            </p:style>
            <p:txBody>
              <a:bodyPr lIns="121899" tIns="60949" rIns="121899" bIns="60949" rtlCol="0" anchor="ctr"/>
              <a:lstStyle/>
              <a:p>
                <a:pPr algn="ctr"/>
                <a:endParaRPr lang="en-US" dirty="0"/>
              </a:p>
            </p:txBody>
          </p:sp>
          <p:sp>
            <p:nvSpPr>
              <p:cNvPr id="51" name="TextBox 50"/>
              <p:cNvSpPr txBox="1"/>
              <p:nvPr/>
            </p:nvSpPr>
            <p:spPr>
              <a:xfrm>
                <a:off x="608072" y="2240293"/>
                <a:ext cx="1828800" cy="822960"/>
              </a:xfrm>
              <a:prstGeom prst="rect">
                <a:avLst/>
              </a:prstGeom>
              <a:noFill/>
            </p:spPr>
            <p:txBody>
              <a:bodyPr wrap="square" lIns="91440" tIns="91440" rIns="91440" bIns="91440" rtlCol="0" anchor="ctr" anchorCtr="0">
                <a:normAutofit/>
              </a:bodyPr>
              <a:lstStyle/>
              <a:p>
                <a:r>
                  <a:rPr lang="en-US" sz="1200" b="1" dirty="0"/>
                  <a:t>Windows Server 2012 Capabilities</a:t>
                </a:r>
              </a:p>
            </p:txBody>
          </p:sp>
        </p:grpSp>
        <p:grpSp>
          <p:nvGrpSpPr>
            <p:cNvPr id="8" name="Group 7"/>
            <p:cNvGrpSpPr/>
            <p:nvPr/>
          </p:nvGrpSpPr>
          <p:grpSpPr>
            <a:xfrm>
              <a:off x="2619730" y="2240293"/>
              <a:ext cx="8869614" cy="822951"/>
              <a:chOff x="2619730" y="2240293"/>
              <a:chExt cx="8869614" cy="822951"/>
            </a:xfrm>
          </p:grpSpPr>
          <p:sp>
            <p:nvSpPr>
              <p:cNvPr id="11" name="Rounded Rectangle 10"/>
              <p:cNvSpPr>
                <a:spLocks noChangeAspect="1"/>
              </p:cNvSpPr>
              <p:nvPr/>
            </p:nvSpPr>
            <p:spPr>
              <a:xfrm>
                <a:off x="2619730" y="2240293"/>
                <a:ext cx="2834640" cy="365760"/>
              </a:xfrm>
              <a:prstGeom prst="roundRect">
                <a:avLst>
                  <a:gd name="adj" fmla="val 43479"/>
                </a:avLst>
              </a:prstGeom>
              <a:ln>
                <a:tailEnd type="none" w="lg" len="lg"/>
              </a:ln>
            </p:spPr>
            <p:style>
              <a:lnRef idx="1">
                <a:schemeClr val="accent1"/>
              </a:lnRef>
              <a:fillRef idx="3">
                <a:schemeClr val="accent1"/>
              </a:fillRef>
              <a:effectRef idx="2">
                <a:schemeClr val="accent1"/>
              </a:effectRef>
              <a:fontRef idx="minor">
                <a:schemeClr val="lt1"/>
              </a:fontRef>
            </p:style>
            <p:txBody>
              <a:bodyPr lIns="91440" tIns="0" rIns="91440" bIns="0" rtlCol="0" anchor="ctr" anchorCtr="1"/>
              <a:lstStyle/>
              <a:p>
                <a:pPr algn="ctr"/>
                <a:r>
                  <a:rPr lang="en-US" sz="1400" b="1" dirty="0" smtClean="0">
                    <a:solidFill>
                      <a:schemeClr val="tx1"/>
                    </a:solidFill>
                  </a:rPr>
                  <a:t>File and Storage Manager</a:t>
                </a:r>
                <a:endParaRPr lang="en-US" sz="1400" b="1" dirty="0">
                  <a:solidFill>
                    <a:schemeClr val="tx1"/>
                  </a:solidFill>
                </a:endParaRPr>
              </a:p>
            </p:txBody>
          </p:sp>
          <p:sp>
            <p:nvSpPr>
              <p:cNvPr id="52" name="Rounded Rectangle 51"/>
              <p:cNvSpPr>
                <a:spLocks noChangeAspect="1"/>
              </p:cNvSpPr>
              <p:nvPr/>
            </p:nvSpPr>
            <p:spPr>
              <a:xfrm>
                <a:off x="2619730" y="2697484"/>
                <a:ext cx="2834640" cy="365760"/>
              </a:xfrm>
              <a:prstGeom prst="roundRect">
                <a:avLst>
                  <a:gd name="adj" fmla="val 43479"/>
                </a:avLst>
              </a:prstGeom>
              <a:ln>
                <a:tailEnd type="none" w="lg" len="lg"/>
              </a:ln>
            </p:spPr>
            <p:style>
              <a:lnRef idx="1">
                <a:schemeClr val="accent1"/>
              </a:lnRef>
              <a:fillRef idx="3">
                <a:schemeClr val="accent1"/>
              </a:fillRef>
              <a:effectRef idx="2">
                <a:schemeClr val="accent1"/>
              </a:effectRef>
              <a:fontRef idx="minor">
                <a:schemeClr val="lt1"/>
              </a:fontRef>
            </p:style>
            <p:txBody>
              <a:bodyPr lIns="91440" tIns="0" rIns="91440" bIns="0" rtlCol="0" anchor="ctr" anchorCtr="1"/>
              <a:lstStyle/>
              <a:p>
                <a:pPr algn="ctr"/>
                <a:r>
                  <a:rPr lang="en-US" sz="1400" b="1" dirty="0" smtClean="0">
                    <a:solidFill>
                      <a:schemeClr val="tx1"/>
                    </a:solidFill>
                  </a:rPr>
                  <a:t>Failover Clustering &amp; CSV v2</a:t>
                </a:r>
                <a:endParaRPr lang="en-US" sz="1400" b="1" dirty="0">
                  <a:solidFill>
                    <a:schemeClr val="tx1"/>
                  </a:solidFill>
                </a:endParaRPr>
              </a:p>
            </p:txBody>
          </p:sp>
          <p:sp>
            <p:nvSpPr>
              <p:cNvPr id="53" name="Rounded Rectangle 52"/>
              <p:cNvSpPr>
                <a:spLocks noChangeAspect="1"/>
              </p:cNvSpPr>
              <p:nvPr/>
            </p:nvSpPr>
            <p:spPr>
              <a:xfrm>
                <a:off x="5637217" y="2240293"/>
                <a:ext cx="2834640" cy="365760"/>
              </a:xfrm>
              <a:prstGeom prst="roundRect">
                <a:avLst>
                  <a:gd name="adj" fmla="val 43479"/>
                </a:avLst>
              </a:prstGeom>
              <a:ln>
                <a:tailEnd type="none" w="lg" len="lg"/>
              </a:ln>
            </p:spPr>
            <p:style>
              <a:lnRef idx="1">
                <a:schemeClr val="accent1"/>
              </a:lnRef>
              <a:fillRef idx="3">
                <a:schemeClr val="accent1"/>
              </a:fillRef>
              <a:effectRef idx="2">
                <a:schemeClr val="accent1"/>
              </a:effectRef>
              <a:fontRef idx="minor">
                <a:schemeClr val="lt1"/>
              </a:fontRef>
            </p:style>
            <p:txBody>
              <a:bodyPr lIns="91440" tIns="0" rIns="91440" bIns="0" rtlCol="0" anchor="ctr" anchorCtr="1"/>
              <a:lstStyle/>
              <a:p>
                <a:pPr algn="ctr"/>
                <a:r>
                  <a:rPr lang="en-US" sz="1400" b="1" dirty="0" smtClean="0">
                    <a:solidFill>
                      <a:schemeClr val="tx1"/>
                    </a:solidFill>
                  </a:rPr>
                  <a:t>ReFS &amp; NTFS</a:t>
                </a:r>
                <a:endParaRPr lang="en-US" sz="1400" b="1" dirty="0">
                  <a:solidFill>
                    <a:schemeClr val="tx1"/>
                  </a:solidFill>
                </a:endParaRPr>
              </a:p>
            </p:txBody>
          </p:sp>
          <p:sp>
            <p:nvSpPr>
              <p:cNvPr id="54" name="Rounded Rectangle 53"/>
              <p:cNvSpPr>
                <a:spLocks noChangeAspect="1"/>
              </p:cNvSpPr>
              <p:nvPr/>
            </p:nvSpPr>
            <p:spPr>
              <a:xfrm>
                <a:off x="5637217" y="2697484"/>
                <a:ext cx="2834640" cy="365760"/>
              </a:xfrm>
              <a:prstGeom prst="roundRect">
                <a:avLst>
                  <a:gd name="adj" fmla="val 43479"/>
                </a:avLst>
              </a:prstGeom>
              <a:ln>
                <a:tailEnd type="none" w="lg" len="lg"/>
              </a:ln>
            </p:spPr>
            <p:style>
              <a:lnRef idx="1">
                <a:schemeClr val="accent1"/>
              </a:lnRef>
              <a:fillRef idx="3">
                <a:schemeClr val="accent1"/>
              </a:fillRef>
              <a:effectRef idx="2">
                <a:schemeClr val="accent1"/>
              </a:effectRef>
              <a:fontRef idx="minor">
                <a:schemeClr val="lt1"/>
              </a:fontRef>
            </p:style>
            <p:txBody>
              <a:bodyPr lIns="91440" tIns="0" rIns="91440" bIns="0" rtlCol="0" anchor="ctr" anchorCtr="1"/>
              <a:lstStyle/>
              <a:p>
                <a:pPr algn="ctr"/>
                <a:r>
                  <a:rPr lang="en-US" sz="1400" b="1" dirty="0" smtClean="0">
                    <a:solidFill>
                      <a:schemeClr val="tx1"/>
                    </a:solidFill>
                  </a:rPr>
                  <a:t>Hyper-V</a:t>
                </a:r>
                <a:endParaRPr lang="en-US" sz="1400" b="1" dirty="0">
                  <a:solidFill>
                    <a:schemeClr val="tx1"/>
                  </a:solidFill>
                </a:endParaRPr>
              </a:p>
            </p:txBody>
          </p:sp>
          <p:sp>
            <p:nvSpPr>
              <p:cNvPr id="55" name="Rounded Rectangle 54"/>
              <p:cNvSpPr>
                <a:spLocks noChangeAspect="1"/>
              </p:cNvSpPr>
              <p:nvPr/>
            </p:nvSpPr>
            <p:spPr>
              <a:xfrm>
                <a:off x="8654704" y="2240293"/>
                <a:ext cx="2834640" cy="365760"/>
              </a:xfrm>
              <a:prstGeom prst="roundRect">
                <a:avLst>
                  <a:gd name="adj" fmla="val 43479"/>
                </a:avLst>
              </a:prstGeom>
              <a:ln>
                <a:tailEnd type="none" w="lg" len="lg"/>
              </a:ln>
            </p:spPr>
            <p:style>
              <a:lnRef idx="1">
                <a:schemeClr val="accent1"/>
              </a:lnRef>
              <a:fillRef idx="3">
                <a:schemeClr val="accent1"/>
              </a:fillRef>
              <a:effectRef idx="2">
                <a:schemeClr val="accent1"/>
              </a:effectRef>
              <a:fontRef idx="minor">
                <a:schemeClr val="lt1"/>
              </a:fontRef>
            </p:style>
            <p:txBody>
              <a:bodyPr lIns="91440" tIns="0" rIns="91440" bIns="0" rtlCol="0" anchor="ctr" anchorCtr="1"/>
              <a:lstStyle/>
              <a:p>
                <a:pPr algn="ctr"/>
                <a:r>
                  <a:rPr lang="en-US" sz="1400" b="1" dirty="0" smtClean="0">
                    <a:solidFill>
                      <a:schemeClr val="tx1"/>
                    </a:solidFill>
                  </a:rPr>
                  <a:t>SMB v3 RDMA</a:t>
                </a:r>
                <a:endParaRPr lang="en-US" sz="1400" b="1" dirty="0">
                  <a:solidFill>
                    <a:schemeClr val="tx1"/>
                  </a:solidFill>
                </a:endParaRPr>
              </a:p>
            </p:txBody>
          </p:sp>
          <p:sp>
            <p:nvSpPr>
              <p:cNvPr id="56" name="Rounded Rectangle 55"/>
              <p:cNvSpPr>
                <a:spLocks noChangeAspect="1"/>
              </p:cNvSpPr>
              <p:nvPr/>
            </p:nvSpPr>
            <p:spPr>
              <a:xfrm>
                <a:off x="8654704" y="2697484"/>
                <a:ext cx="2834640" cy="365760"/>
              </a:xfrm>
              <a:prstGeom prst="roundRect">
                <a:avLst>
                  <a:gd name="adj" fmla="val 43479"/>
                </a:avLst>
              </a:prstGeom>
              <a:ln>
                <a:tailEnd type="none" w="lg" len="lg"/>
              </a:ln>
            </p:spPr>
            <p:style>
              <a:lnRef idx="1">
                <a:schemeClr val="accent1"/>
              </a:lnRef>
              <a:fillRef idx="3">
                <a:schemeClr val="accent1"/>
              </a:fillRef>
              <a:effectRef idx="2">
                <a:schemeClr val="accent1"/>
              </a:effectRef>
              <a:fontRef idx="minor">
                <a:schemeClr val="lt1"/>
              </a:fontRef>
            </p:style>
            <p:txBody>
              <a:bodyPr lIns="91440" tIns="0" rIns="91440" bIns="0" rtlCol="0" anchor="ctr" anchorCtr="1"/>
              <a:lstStyle/>
              <a:p>
                <a:pPr algn="ctr"/>
                <a:r>
                  <a:rPr lang="en-US" sz="1400" b="1" dirty="0" smtClean="0">
                    <a:solidFill>
                      <a:schemeClr val="tx1"/>
                    </a:solidFill>
                  </a:rPr>
                  <a:t>Storage Mgmt. PowerShell </a:t>
                </a:r>
                <a:endParaRPr lang="en-US" sz="1400" b="1" dirty="0">
                  <a:solidFill>
                    <a:schemeClr val="tx1"/>
                  </a:solidFill>
                </a:endParaRPr>
              </a:p>
            </p:txBody>
          </p:sp>
        </p:grpSp>
      </p:grpSp>
      <p:grpSp>
        <p:nvGrpSpPr>
          <p:cNvPr id="12" name="Group 11"/>
          <p:cNvGrpSpPr/>
          <p:nvPr/>
        </p:nvGrpSpPr>
        <p:grpSpPr>
          <a:xfrm>
            <a:off x="516633" y="3337561"/>
            <a:ext cx="11155559" cy="914390"/>
            <a:chOff x="516633" y="3337561"/>
            <a:chExt cx="11155559" cy="914390"/>
          </a:xfrm>
        </p:grpSpPr>
        <p:grpSp>
          <p:nvGrpSpPr>
            <p:cNvPr id="95" name="Group 94"/>
            <p:cNvGrpSpPr/>
            <p:nvPr/>
          </p:nvGrpSpPr>
          <p:grpSpPr>
            <a:xfrm>
              <a:off x="516633" y="3337561"/>
              <a:ext cx="11155559" cy="914390"/>
              <a:chOff x="516633" y="3337561"/>
              <a:chExt cx="11155559" cy="914390"/>
            </a:xfrm>
          </p:grpSpPr>
          <p:sp>
            <p:nvSpPr>
              <p:cNvPr id="3" name="Rounded Rectangle 2"/>
              <p:cNvSpPr/>
              <p:nvPr/>
            </p:nvSpPr>
            <p:spPr>
              <a:xfrm>
                <a:off x="516633" y="3337561"/>
                <a:ext cx="11155559" cy="914390"/>
              </a:xfrm>
              <a:prstGeom prst="roundRect">
                <a:avLst>
                  <a:gd name="adj" fmla="val 17833"/>
                </a:avLst>
              </a:prstGeom>
              <a:ln>
                <a:tailEnd type="none" w="lg" len="lg"/>
              </a:ln>
            </p:spPr>
            <p:style>
              <a:lnRef idx="1">
                <a:schemeClr val="accent5"/>
              </a:lnRef>
              <a:fillRef idx="3">
                <a:schemeClr val="accent5"/>
              </a:fillRef>
              <a:effectRef idx="2">
                <a:schemeClr val="accent5"/>
              </a:effectRef>
              <a:fontRef idx="minor">
                <a:schemeClr val="lt1"/>
              </a:fontRef>
            </p:style>
            <p:txBody>
              <a:bodyPr lIns="121899" tIns="60949" rIns="121899" bIns="60949" rtlCol="0" anchor="ctr"/>
              <a:lstStyle/>
              <a:p>
                <a:pPr algn="ctr"/>
                <a:endParaRPr lang="en-US" dirty="0"/>
              </a:p>
            </p:txBody>
          </p:sp>
          <p:sp>
            <p:nvSpPr>
              <p:cNvPr id="58" name="TextBox 57"/>
              <p:cNvSpPr txBox="1"/>
              <p:nvPr/>
            </p:nvSpPr>
            <p:spPr>
              <a:xfrm>
                <a:off x="608072" y="3428999"/>
                <a:ext cx="1828800" cy="731513"/>
              </a:xfrm>
              <a:prstGeom prst="rect">
                <a:avLst/>
              </a:prstGeom>
              <a:noFill/>
            </p:spPr>
            <p:txBody>
              <a:bodyPr wrap="square" lIns="91440" tIns="91440" rIns="91440" bIns="91440" rtlCol="0" anchor="ctr" anchorCtr="0">
                <a:normAutofit/>
              </a:bodyPr>
              <a:lstStyle/>
              <a:p>
                <a:r>
                  <a:rPr lang="en-US" sz="1200" b="1" dirty="0" smtClean="0"/>
                  <a:t>Virtualized Resilient Storage</a:t>
                </a:r>
                <a:endParaRPr lang="en-US" sz="1200" b="1" dirty="0"/>
              </a:p>
            </p:txBody>
          </p:sp>
        </p:grpSp>
        <p:grpSp>
          <p:nvGrpSpPr>
            <p:cNvPr id="10" name="Group 9"/>
            <p:cNvGrpSpPr/>
            <p:nvPr/>
          </p:nvGrpSpPr>
          <p:grpSpPr>
            <a:xfrm>
              <a:off x="2711169" y="3520439"/>
              <a:ext cx="8595272" cy="588251"/>
              <a:chOff x="2711169" y="3520439"/>
              <a:chExt cx="8595272" cy="588251"/>
            </a:xfrm>
          </p:grpSpPr>
          <p:grpSp>
            <p:nvGrpSpPr>
              <p:cNvPr id="59" name="Group 58"/>
              <p:cNvGrpSpPr/>
              <p:nvPr/>
            </p:nvGrpSpPr>
            <p:grpSpPr>
              <a:xfrm>
                <a:off x="2711169" y="3520439"/>
                <a:ext cx="548640" cy="588251"/>
                <a:chOff x="8563260" y="4160513"/>
                <a:chExt cx="548640" cy="588251"/>
              </a:xfrm>
            </p:grpSpPr>
            <p:pic>
              <p:nvPicPr>
                <p:cNvPr id="60"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61" name="TextBox 60"/>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Mirror Space</a:t>
                  </a:r>
                </a:p>
              </p:txBody>
            </p:sp>
          </p:grpSp>
          <p:grpSp>
            <p:nvGrpSpPr>
              <p:cNvPr id="62" name="Group 61"/>
              <p:cNvGrpSpPr/>
              <p:nvPr/>
            </p:nvGrpSpPr>
            <p:grpSpPr>
              <a:xfrm>
                <a:off x="3442681" y="3520439"/>
                <a:ext cx="548640" cy="588251"/>
                <a:chOff x="8563260" y="4160513"/>
                <a:chExt cx="548640" cy="588251"/>
              </a:xfrm>
            </p:grpSpPr>
            <p:pic>
              <p:nvPicPr>
                <p:cNvPr id="63"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64" name="TextBox 63"/>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Parity Space</a:t>
                  </a:r>
                </a:p>
              </p:txBody>
            </p:sp>
          </p:grpSp>
          <p:grpSp>
            <p:nvGrpSpPr>
              <p:cNvPr id="65" name="Group 64"/>
              <p:cNvGrpSpPr/>
              <p:nvPr/>
            </p:nvGrpSpPr>
            <p:grpSpPr>
              <a:xfrm>
                <a:off x="4174193" y="3520439"/>
                <a:ext cx="548640" cy="588251"/>
                <a:chOff x="8563260" y="4160513"/>
                <a:chExt cx="548640" cy="588251"/>
              </a:xfrm>
            </p:grpSpPr>
            <p:pic>
              <p:nvPicPr>
                <p:cNvPr id="66"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67" name="TextBox 66"/>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Mirror Space</a:t>
                  </a:r>
                </a:p>
              </p:txBody>
            </p:sp>
          </p:grpSp>
          <p:grpSp>
            <p:nvGrpSpPr>
              <p:cNvPr id="68" name="Group 67"/>
              <p:cNvGrpSpPr/>
              <p:nvPr/>
            </p:nvGrpSpPr>
            <p:grpSpPr>
              <a:xfrm>
                <a:off x="4905705" y="3520439"/>
                <a:ext cx="548640" cy="588251"/>
                <a:chOff x="8563260" y="4160513"/>
                <a:chExt cx="548640" cy="588251"/>
              </a:xfrm>
            </p:grpSpPr>
            <p:pic>
              <p:nvPicPr>
                <p:cNvPr id="69"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70" name="TextBox 69"/>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Mirror Space</a:t>
                  </a:r>
                </a:p>
              </p:txBody>
            </p:sp>
          </p:grpSp>
          <p:grpSp>
            <p:nvGrpSpPr>
              <p:cNvPr id="71" name="Group 70"/>
              <p:cNvGrpSpPr/>
              <p:nvPr/>
            </p:nvGrpSpPr>
            <p:grpSpPr>
              <a:xfrm>
                <a:off x="5637217" y="3520439"/>
                <a:ext cx="548640" cy="588251"/>
                <a:chOff x="8563260" y="4160513"/>
                <a:chExt cx="548640" cy="588251"/>
              </a:xfrm>
            </p:grpSpPr>
            <p:pic>
              <p:nvPicPr>
                <p:cNvPr id="72"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73" name="TextBox 72"/>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Mirror Space</a:t>
                  </a:r>
                </a:p>
              </p:txBody>
            </p:sp>
          </p:grpSp>
          <p:grpSp>
            <p:nvGrpSpPr>
              <p:cNvPr id="74" name="Group 73"/>
              <p:cNvGrpSpPr/>
              <p:nvPr/>
            </p:nvGrpSpPr>
            <p:grpSpPr>
              <a:xfrm>
                <a:off x="6368729" y="3520439"/>
                <a:ext cx="548640" cy="588251"/>
                <a:chOff x="8563260" y="4160513"/>
                <a:chExt cx="548640" cy="588251"/>
              </a:xfrm>
            </p:grpSpPr>
            <p:pic>
              <p:nvPicPr>
                <p:cNvPr id="75"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76" name="TextBox 75"/>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Parity Space</a:t>
                  </a:r>
                </a:p>
              </p:txBody>
            </p:sp>
          </p:grpSp>
          <p:grpSp>
            <p:nvGrpSpPr>
              <p:cNvPr id="77" name="Group 76"/>
              <p:cNvGrpSpPr/>
              <p:nvPr/>
            </p:nvGrpSpPr>
            <p:grpSpPr>
              <a:xfrm>
                <a:off x="7100241" y="3520439"/>
                <a:ext cx="548640" cy="588251"/>
                <a:chOff x="8563260" y="4160513"/>
                <a:chExt cx="548640" cy="588251"/>
              </a:xfrm>
            </p:grpSpPr>
            <p:pic>
              <p:nvPicPr>
                <p:cNvPr id="78"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79" name="TextBox 78"/>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Parity Space</a:t>
                  </a:r>
                </a:p>
              </p:txBody>
            </p:sp>
          </p:grpSp>
          <p:grpSp>
            <p:nvGrpSpPr>
              <p:cNvPr id="80" name="Group 79"/>
              <p:cNvGrpSpPr/>
              <p:nvPr/>
            </p:nvGrpSpPr>
            <p:grpSpPr>
              <a:xfrm>
                <a:off x="7831753" y="3520439"/>
                <a:ext cx="548640" cy="588251"/>
                <a:chOff x="8563260" y="4160513"/>
                <a:chExt cx="548640" cy="588251"/>
              </a:xfrm>
            </p:grpSpPr>
            <p:pic>
              <p:nvPicPr>
                <p:cNvPr id="81"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82" name="TextBox 81"/>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Mirror Space</a:t>
                  </a:r>
                </a:p>
              </p:txBody>
            </p:sp>
          </p:grpSp>
          <p:grpSp>
            <p:nvGrpSpPr>
              <p:cNvPr id="83" name="Group 82"/>
              <p:cNvGrpSpPr/>
              <p:nvPr/>
            </p:nvGrpSpPr>
            <p:grpSpPr>
              <a:xfrm>
                <a:off x="8563265" y="3520439"/>
                <a:ext cx="548640" cy="588251"/>
                <a:chOff x="8563260" y="4160513"/>
                <a:chExt cx="548640" cy="588251"/>
              </a:xfrm>
            </p:grpSpPr>
            <p:pic>
              <p:nvPicPr>
                <p:cNvPr id="84"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85" name="TextBox 84"/>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Mirror Space</a:t>
                  </a:r>
                </a:p>
              </p:txBody>
            </p:sp>
          </p:grpSp>
          <p:grpSp>
            <p:nvGrpSpPr>
              <p:cNvPr id="86" name="Group 85"/>
              <p:cNvGrpSpPr/>
              <p:nvPr/>
            </p:nvGrpSpPr>
            <p:grpSpPr>
              <a:xfrm>
                <a:off x="9294777" y="3520439"/>
                <a:ext cx="548640" cy="588251"/>
                <a:chOff x="8563260" y="4160513"/>
                <a:chExt cx="548640" cy="588251"/>
              </a:xfrm>
            </p:grpSpPr>
            <p:pic>
              <p:nvPicPr>
                <p:cNvPr id="87"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88" name="TextBox 87"/>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Mirror Space</a:t>
                  </a:r>
                </a:p>
              </p:txBody>
            </p:sp>
          </p:grpSp>
          <p:grpSp>
            <p:nvGrpSpPr>
              <p:cNvPr id="89" name="Group 88"/>
              <p:cNvGrpSpPr/>
              <p:nvPr/>
            </p:nvGrpSpPr>
            <p:grpSpPr>
              <a:xfrm>
                <a:off x="10026289" y="3520439"/>
                <a:ext cx="548640" cy="588251"/>
                <a:chOff x="8563260" y="4160513"/>
                <a:chExt cx="548640" cy="588251"/>
              </a:xfrm>
            </p:grpSpPr>
            <p:pic>
              <p:nvPicPr>
                <p:cNvPr id="90"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91" name="TextBox 90"/>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Mirror Space</a:t>
                  </a:r>
                </a:p>
              </p:txBody>
            </p:sp>
          </p:grpSp>
          <p:grpSp>
            <p:nvGrpSpPr>
              <p:cNvPr id="92" name="Group 91"/>
              <p:cNvGrpSpPr/>
              <p:nvPr/>
            </p:nvGrpSpPr>
            <p:grpSpPr>
              <a:xfrm>
                <a:off x="10757801" y="3520439"/>
                <a:ext cx="548640" cy="588251"/>
                <a:chOff x="8563260" y="4160513"/>
                <a:chExt cx="548640" cy="588251"/>
              </a:xfrm>
            </p:grpSpPr>
            <p:pic>
              <p:nvPicPr>
                <p:cNvPr id="93" name="Picture 18" descr="Database blue"/>
                <p:cNvPicPr>
                  <a:picLocks noChangeAspect="1" noChangeArrowheads="1"/>
                </p:cNvPicPr>
                <p:nvPr/>
              </p:nvPicPr>
              <p:blipFill>
                <a:blip r:embed="rId3" cstate="print"/>
                <a:srcRect/>
                <a:stretch>
                  <a:fillRect/>
                </a:stretch>
              </p:blipFill>
              <p:spPr bwMode="auto">
                <a:xfrm>
                  <a:off x="8563260" y="4160513"/>
                  <a:ext cx="548640" cy="548640"/>
                </a:xfrm>
                <a:prstGeom prst="rect">
                  <a:avLst/>
                </a:prstGeom>
                <a:noFill/>
              </p:spPr>
            </p:pic>
            <p:sp>
              <p:nvSpPr>
                <p:cNvPr id="94" name="TextBox 93"/>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Parity Space</a:t>
                  </a:r>
                </a:p>
              </p:txBody>
            </p:sp>
          </p:grpSp>
        </p:grpSp>
      </p:grpSp>
      <p:grpSp>
        <p:nvGrpSpPr>
          <p:cNvPr id="14" name="Group 13"/>
          <p:cNvGrpSpPr/>
          <p:nvPr/>
        </p:nvGrpSpPr>
        <p:grpSpPr>
          <a:xfrm>
            <a:off x="516633" y="4434829"/>
            <a:ext cx="11155558" cy="1828780"/>
            <a:chOff x="516633" y="4434829"/>
            <a:chExt cx="11155558" cy="1828780"/>
          </a:xfrm>
        </p:grpSpPr>
        <p:grpSp>
          <p:nvGrpSpPr>
            <p:cNvPr id="101" name="Group 100"/>
            <p:cNvGrpSpPr/>
            <p:nvPr/>
          </p:nvGrpSpPr>
          <p:grpSpPr>
            <a:xfrm>
              <a:off x="516633" y="4434829"/>
              <a:ext cx="11155558" cy="1828780"/>
              <a:chOff x="516633" y="4434829"/>
              <a:chExt cx="11155558" cy="1828780"/>
            </a:xfrm>
          </p:grpSpPr>
          <p:sp>
            <p:nvSpPr>
              <p:cNvPr id="4" name="Rounded Rectangle 3"/>
              <p:cNvSpPr/>
              <p:nvPr/>
            </p:nvSpPr>
            <p:spPr>
              <a:xfrm>
                <a:off x="516633" y="4434829"/>
                <a:ext cx="11155558" cy="1828780"/>
              </a:xfrm>
              <a:prstGeom prst="roundRect">
                <a:avLst>
                  <a:gd name="adj" fmla="val 8800"/>
                </a:avLst>
              </a:prstGeom>
              <a:ln>
                <a:tailEnd type="none" w="lg" len="lg"/>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sp>
            <p:nvSpPr>
              <p:cNvPr id="100" name="TextBox 99"/>
              <p:cNvSpPr txBox="1"/>
              <p:nvPr/>
            </p:nvSpPr>
            <p:spPr>
              <a:xfrm>
                <a:off x="608072" y="4526267"/>
                <a:ext cx="1828800" cy="1645903"/>
              </a:xfrm>
              <a:prstGeom prst="rect">
                <a:avLst/>
              </a:prstGeom>
              <a:noFill/>
            </p:spPr>
            <p:txBody>
              <a:bodyPr wrap="square" lIns="91440" tIns="91440" rIns="91440" bIns="91440" rtlCol="0" anchor="ctr" anchorCtr="0">
                <a:normAutofit/>
              </a:bodyPr>
              <a:lstStyle/>
              <a:p>
                <a:r>
                  <a:rPr lang="en-US" sz="1200" b="1" dirty="0" smtClean="0"/>
                  <a:t>Cost-efficient shared SAS JBOD arrays</a:t>
                </a:r>
                <a:endParaRPr lang="en-US" sz="1200" b="1" dirty="0"/>
              </a:p>
            </p:txBody>
          </p:sp>
        </p:grpSp>
        <p:grpSp>
          <p:nvGrpSpPr>
            <p:cNvPr id="13" name="Group 12"/>
            <p:cNvGrpSpPr/>
            <p:nvPr/>
          </p:nvGrpSpPr>
          <p:grpSpPr>
            <a:xfrm>
              <a:off x="2619730" y="4526250"/>
              <a:ext cx="8778172" cy="1645938"/>
              <a:chOff x="2619730" y="4526250"/>
              <a:chExt cx="8778172" cy="1645938"/>
            </a:xfrm>
          </p:grpSpPr>
          <p:pic>
            <p:nvPicPr>
              <p:cNvPr id="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730" y="4526250"/>
                <a:ext cx="256032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628" y="4526268"/>
                <a:ext cx="256032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582" y="4526268"/>
                <a:ext cx="256032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 name="Group 5"/>
          <p:cNvGrpSpPr/>
          <p:nvPr/>
        </p:nvGrpSpPr>
        <p:grpSpPr>
          <a:xfrm>
            <a:off x="516633" y="1051586"/>
            <a:ext cx="11155558" cy="914400"/>
            <a:chOff x="516633" y="1051586"/>
            <a:chExt cx="11155558" cy="914400"/>
          </a:xfrm>
        </p:grpSpPr>
        <p:grpSp>
          <p:nvGrpSpPr>
            <p:cNvPr id="49" name="Group 48"/>
            <p:cNvGrpSpPr/>
            <p:nvPr/>
          </p:nvGrpSpPr>
          <p:grpSpPr>
            <a:xfrm>
              <a:off x="516633" y="1051586"/>
              <a:ext cx="11155558" cy="914400"/>
              <a:chOff x="516633" y="1051586"/>
              <a:chExt cx="11155558" cy="914400"/>
            </a:xfrm>
          </p:grpSpPr>
          <p:sp>
            <p:nvSpPr>
              <p:cNvPr id="21" name="Rounded Rectangle 20"/>
              <p:cNvSpPr/>
              <p:nvPr/>
            </p:nvSpPr>
            <p:spPr>
              <a:xfrm>
                <a:off x="516633" y="1051586"/>
                <a:ext cx="11155558" cy="914400"/>
              </a:xfrm>
              <a:prstGeom prst="roundRect">
                <a:avLst>
                  <a:gd name="adj" fmla="val 17891"/>
                </a:avLst>
              </a:prstGeom>
              <a:ln>
                <a:tailEnd type="none" w="lg" len="lg"/>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sp>
            <p:nvSpPr>
              <p:cNvPr id="22" name="TextBox 21"/>
              <p:cNvSpPr txBox="1"/>
              <p:nvPr/>
            </p:nvSpPr>
            <p:spPr>
              <a:xfrm>
                <a:off x="608072" y="1143024"/>
                <a:ext cx="1828800" cy="731513"/>
              </a:xfrm>
              <a:prstGeom prst="rect">
                <a:avLst/>
              </a:prstGeom>
              <a:noFill/>
            </p:spPr>
            <p:txBody>
              <a:bodyPr wrap="square" lIns="91440" tIns="91440" rIns="91440" bIns="91440" rtlCol="0" anchor="ctr" anchorCtr="0">
                <a:normAutofit/>
              </a:bodyPr>
              <a:lstStyle/>
              <a:p>
                <a:r>
                  <a:rPr lang="en-US" sz="1200" b="1" dirty="0"/>
                  <a:t>Physical </a:t>
                </a:r>
                <a:r>
                  <a:rPr lang="en-US" sz="1200" b="1" i="1" dirty="0"/>
                  <a:t>or</a:t>
                </a:r>
                <a:r>
                  <a:rPr lang="en-US" sz="1200" b="1" dirty="0"/>
                  <a:t> </a:t>
                </a:r>
                <a:br>
                  <a:rPr lang="en-US" sz="1200" b="1" dirty="0"/>
                </a:br>
                <a:r>
                  <a:rPr lang="en-US" sz="1200" b="1" dirty="0" smtClean="0"/>
                  <a:t>Virtualized Servers</a:t>
                </a:r>
                <a:endParaRPr lang="en-US" sz="1200" b="1" dirty="0"/>
              </a:p>
            </p:txBody>
          </p:sp>
        </p:grpSp>
        <p:grpSp>
          <p:nvGrpSpPr>
            <p:cNvPr id="5" name="Group 4"/>
            <p:cNvGrpSpPr/>
            <p:nvPr/>
          </p:nvGrpSpPr>
          <p:grpSpPr>
            <a:xfrm>
              <a:off x="2620916" y="1371543"/>
              <a:ext cx="8697048" cy="320123"/>
              <a:chOff x="2620916" y="1371543"/>
              <a:chExt cx="8697048" cy="320123"/>
            </a:xfrm>
          </p:grpSpPr>
          <p:pic>
            <p:nvPicPr>
              <p:cNvPr id="96" name="Picture 95" descr="C:\Users\brymat\Desktop\r7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479" b="43015"/>
              <a:stretch/>
            </p:blipFill>
            <p:spPr bwMode="auto">
              <a:xfrm>
                <a:off x="2620916" y="1371543"/>
                <a:ext cx="2011680" cy="32004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C:\Users\brymat\Desktop\r7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479" b="43015"/>
              <a:stretch/>
            </p:blipFill>
            <p:spPr bwMode="auto">
              <a:xfrm>
                <a:off x="4905046" y="1371543"/>
                <a:ext cx="2011680" cy="32004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descr="C:\Users\brymat\Desktop\r7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479" b="43015"/>
              <a:stretch/>
            </p:blipFill>
            <p:spPr bwMode="auto">
              <a:xfrm>
                <a:off x="7111748" y="1371626"/>
                <a:ext cx="2011680" cy="32004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descr="C:\Users\brymat\Desktop\r7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479" b="43015"/>
              <a:stretch/>
            </p:blipFill>
            <p:spPr bwMode="auto">
              <a:xfrm>
                <a:off x="9306284" y="1371626"/>
                <a:ext cx="2011680" cy="32004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71541382"/>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Spaces</a:t>
            </a:r>
            <a:endParaRPr lang="en-US" dirty="0"/>
          </a:p>
        </p:txBody>
      </p:sp>
      <p:sp>
        <p:nvSpPr>
          <p:cNvPr id="3" name="Text Placeholder 2"/>
          <p:cNvSpPr>
            <a:spLocks noGrp="1"/>
          </p:cNvSpPr>
          <p:nvPr>
            <p:ph type="body" sz="quarter" idx="10"/>
          </p:nvPr>
        </p:nvSpPr>
        <p:spPr>
          <a:xfrm>
            <a:off x="519112" y="1447799"/>
            <a:ext cx="11149013" cy="5249129"/>
          </a:xfrm>
        </p:spPr>
        <p:txBody>
          <a:bodyPr/>
          <a:lstStyle/>
          <a:p>
            <a:r>
              <a:rPr lang="en-US" dirty="0"/>
              <a:t>Resiliency to Media Failure</a:t>
            </a:r>
          </a:p>
          <a:p>
            <a:pPr lvl="1"/>
            <a:r>
              <a:rPr lang="en-US" dirty="0"/>
              <a:t>Redundant Storage: Mirrored and Parity Spaces</a:t>
            </a:r>
          </a:p>
          <a:p>
            <a:pPr lvl="1"/>
            <a:r>
              <a:rPr lang="en-US" dirty="0"/>
              <a:t>Rapid Recovery: Designated Hot-Spares in a Pool</a:t>
            </a:r>
          </a:p>
          <a:p>
            <a:endParaRPr lang="en-US" sz="900" dirty="0" smtClean="0"/>
          </a:p>
          <a:p>
            <a:r>
              <a:rPr lang="en-US" dirty="0" smtClean="0"/>
              <a:t>Optimized &amp; Flexible Storage Utilization</a:t>
            </a:r>
          </a:p>
          <a:p>
            <a:pPr lvl="1"/>
            <a:r>
              <a:rPr lang="en-US" dirty="0" smtClean="0"/>
              <a:t>On-Demand Provisioning</a:t>
            </a:r>
          </a:p>
          <a:p>
            <a:pPr lvl="1"/>
            <a:r>
              <a:rPr lang="en-US" dirty="0" smtClean="0"/>
              <a:t>Elastic Capacity Expansion</a:t>
            </a:r>
          </a:p>
          <a:p>
            <a:pPr lvl="1"/>
            <a:r>
              <a:rPr lang="en-US" dirty="0" smtClean="0"/>
              <a:t>Space Reclamation</a:t>
            </a:r>
          </a:p>
          <a:p>
            <a:pPr marL="0" indent="0">
              <a:buNone/>
            </a:pPr>
            <a:endParaRPr lang="en-US" sz="1000" dirty="0" smtClean="0"/>
          </a:p>
          <a:p>
            <a:r>
              <a:rPr lang="en-US" dirty="0" smtClean="0"/>
              <a:t>Application Driven Error Correction</a:t>
            </a:r>
          </a:p>
          <a:p>
            <a:pPr lvl="1"/>
            <a:r>
              <a:rPr lang="en-US" dirty="0"/>
              <a:t>APIs enabling applications to inspect all copies of the data and self-correct using appropriate copy</a:t>
            </a:r>
          </a:p>
        </p:txBody>
      </p:sp>
      <p:sp>
        <p:nvSpPr>
          <p:cNvPr id="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Overview of Capabilities</a:t>
            </a:r>
            <a:endParaRPr lang="en-US" sz="2400" cap="all" dirty="0"/>
          </a:p>
        </p:txBody>
      </p:sp>
    </p:spTree>
    <p:extLst>
      <p:ext uri="{BB962C8B-B14F-4D97-AF65-F5344CB8AC3E}">
        <p14:creationId xmlns:p14="http://schemas.microsoft.com/office/powerpoint/2010/main" val="2800651931"/>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Spaces</a:t>
            </a:r>
            <a:endParaRPr lang="en-US" dirty="0"/>
          </a:p>
        </p:txBody>
      </p:sp>
      <p:sp>
        <p:nvSpPr>
          <p:cNvPr id="3" name="Text Placeholder 2"/>
          <p:cNvSpPr>
            <a:spLocks noGrp="1"/>
          </p:cNvSpPr>
          <p:nvPr>
            <p:ph type="body" sz="quarter" idx="10"/>
          </p:nvPr>
        </p:nvSpPr>
        <p:spPr>
          <a:xfrm>
            <a:off x="519112" y="1447799"/>
            <a:ext cx="11149013" cy="5369162"/>
          </a:xfrm>
        </p:spPr>
        <p:txBody>
          <a:bodyPr/>
          <a:lstStyle/>
          <a:p>
            <a:r>
              <a:rPr lang="en-US" dirty="0" smtClean="0"/>
              <a:t>Integration with Windows Failover Clustering &amp; CSV</a:t>
            </a:r>
          </a:p>
          <a:p>
            <a:pPr lvl="1"/>
            <a:r>
              <a:rPr lang="en-US" dirty="0" smtClean="0"/>
              <a:t>Availability and Scale-Out</a:t>
            </a:r>
          </a:p>
          <a:p>
            <a:endParaRPr lang="en-US" sz="1000" dirty="0" smtClean="0"/>
          </a:p>
          <a:p>
            <a:r>
              <a:rPr lang="en-US" dirty="0" smtClean="0"/>
              <a:t>Operational Simplicity</a:t>
            </a:r>
          </a:p>
          <a:p>
            <a:pPr lvl="1"/>
            <a:r>
              <a:rPr lang="en-US" dirty="0" smtClean="0"/>
              <a:t>Managed via. Storage Management APIs, Server Manager, and PowerShell</a:t>
            </a:r>
          </a:p>
          <a:p>
            <a:pPr lvl="1"/>
            <a:r>
              <a:rPr lang="en-US" dirty="0" smtClean="0"/>
              <a:t>Enclosure Awareness</a:t>
            </a:r>
          </a:p>
          <a:p>
            <a:endParaRPr lang="en-US" sz="900" dirty="0" smtClean="0"/>
          </a:p>
          <a:p>
            <a:r>
              <a:rPr lang="en-US" dirty="0" smtClean="0"/>
              <a:t>Workload Optimized Performance via. Heterogeneous Media Support</a:t>
            </a:r>
          </a:p>
          <a:p>
            <a:pPr lvl="1"/>
            <a:r>
              <a:rPr lang="en-US" dirty="0" smtClean="0"/>
              <a:t>Supports mixed deployment requirements utilizing both SSD and HDD media types</a:t>
            </a:r>
          </a:p>
          <a:p>
            <a:pPr lvl="2"/>
            <a:r>
              <a:rPr lang="en-US" dirty="0" smtClean="0"/>
              <a:t>Enables tiered provisioning based on workload needs</a:t>
            </a:r>
            <a:endParaRPr lang="en-US" dirty="0"/>
          </a:p>
        </p:txBody>
      </p:sp>
      <p:sp>
        <p:nvSpPr>
          <p:cNvPr id="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Overview of Capabilities</a:t>
            </a:r>
            <a:endParaRPr lang="en-US" sz="2400" cap="all" dirty="0"/>
          </a:p>
        </p:txBody>
      </p:sp>
    </p:spTree>
    <p:extLst>
      <p:ext uri="{BB962C8B-B14F-4D97-AF65-F5344CB8AC3E}">
        <p14:creationId xmlns:p14="http://schemas.microsoft.com/office/powerpoint/2010/main" val="2511226202"/>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Spaces</a:t>
            </a:r>
            <a:endParaRPr lang="en-US" dirty="0"/>
          </a:p>
        </p:txBody>
      </p:sp>
      <p:sp>
        <p:nvSpPr>
          <p:cNvPr id="3" name="Text Placeholder 2"/>
          <p:cNvSpPr>
            <a:spLocks noGrp="1"/>
          </p:cNvSpPr>
          <p:nvPr>
            <p:ph type="body" sz="quarter" idx="10"/>
          </p:nvPr>
        </p:nvSpPr>
        <p:spPr>
          <a:xfrm>
            <a:off x="519112" y="1447799"/>
            <a:ext cx="5708133" cy="2757678"/>
          </a:xfrm>
        </p:spPr>
        <p:txBody>
          <a:bodyPr/>
          <a:lstStyle/>
          <a:p>
            <a:r>
              <a:rPr lang="en-US" dirty="0" smtClean="0"/>
              <a:t>Low number of individual servers, each with directly-attached storage</a:t>
            </a:r>
          </a:p>
          <a:p>
            <a:r>
              <a:rPr lang="en-US" dirty="0" smtClean="0"/>
              <a:t>Acceptable periods of planned downtimes for traditional maintenance</a:t>
            </a:r>
          </a:p>
        </p:txBody>
      </p:sp>
      <p:sp>
        <p:nvSpPr>
          <p:cNvPr id="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Non-clustered standalone deployment</a:t>
            </a:r>
            <a:endParaRPr lang="en-US" sz="2400" cap="all" dirty="0"/>
          </a:p>
        </p:txBody>
      </p:sp>
      <p:pic>
        <p:nvPicPr>
          <p:cNvPr id="5" name="Picture 7" descr="\\eventsql\dvd\Online_ART\DVD_Art_Sept-2-2010\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5154" y="1808509"/>
            <a:ext cx="600831" cy="4774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eventsql\dvd\Online_ART\DVD_Art_Sept-2-2010\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5603" y="1803002"/>
            <a:ext cx="599922" cy="476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ventsql\dvd\Online_ART\DVD_Art_Sept-2-2010\Artwork_Imagery\Icons - Illustrations\Screen Captures\Windows 7\Windows 7 view by fol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5753" y="1442371"/>
            <a:ext cx="476902" cy="299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ventsql\dvd\Online_ART\DVD_Art_Sept-2-2010\Logos\Microsoft Office\_Office Brand\ofc-brand_v_rgb_r.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382" r="23637" b="39475"/>
          <a:stretch/>
        </p:blipFill>
        <p:spPr bwMode="auto">
          <a:xfrm>
            <a:off x="10879748" y="1437217"/>
            <a:ext cx="279744" cy="30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pluber\AppData\Local\Microsoft\Windows\Temporary Internet Files\Content.IE5\T9FPU9NE\MC90043262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2135" y="1775519"/>
            <a:ext cx="292321" cy="3155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luber\AppData\Local\Microsoft\Windows\Temporary Internet Files\Content.IE5\KNUX7N0V\MC900432609[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4133" y="1775518"/>
            <a:ext cx="304559" cy="3287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pluber\AppData\Local\Microsoft\Windows\Temporary Internet Files\Content.IE5\5QH8IOH1\MC90043158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60195" y="2379618"/>
            <a:ext cx="595456" cy="5954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luber\AppData\Local\Microsoft\Windows\Temporary Internet Files\Content.IE5\5QH8IOH1\MC90043158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30532" y="2386927"/>
            <a:ext cx="595456" cy="595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pluber\AppData\Local\Microsoft\Windows\Temporary Internet Files\Content.IE5\5QH8IOH1\MC90043158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90157" y="2384198"/>
            <a:ext cx="595456" cy="5954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388795" y="2561930"/>
            <a:ext cx="699613" cy="230832"/>
          </a:xfrm>
          <a:prstGeom prst="rect">
            <a:avLst/>
          </a:prstGeom>
          <a:noFill/>
        </p:spPr>
        <p:txBody>
          <a:bodyPr wrap="square" lIns="0" tIns="0" rIns="0" bIns="0" rtlCol="0">
            <a:spAutoFit/>
          </a:bodyPr>
          <a:lstStyle/>
          <a:p>
            <a:r>
              <a:rPr lang="en-US" sz="1500" b="1" dirty="0" smtClean="0">
                <a:solidFill>
                  <a:schemeClr val="bg1"/>
                </a:solidFill>
                <a:latin typeface="Segoe UI Semibold" pitchFamily="34" charset="0"/>
                <a:ea typeface="Segoe UI Semibold" pitchFamily="34" charset="0"/>
                <a:cs typeface="Segoe UI Semibold" pitchFamily="34" charset="0"/>
              </a:rPr>
              <a:t>\\home</a:t>
            </a:r>
            <a:endParaRPr lang="en-US" sz="1500" b="1" dirty="0">
              <a:solidFill>
                <a:schemeClr val="bg1"/>
              </a:solidFill>
              <a:latin typeface="Segoe UI Semibold" pitchFamily="34" charset="0"/>
              <a:ea typeface="Segoe UI Semibold" pitchFamily="34" charset="0"/>
              <a:cs typeface="Segoe UI Semibold" pitchFamily="34" charset="0"/>
            </a:endParaRPr>
          </a:p>
        </p:txBody>
      </p:sp>
      <p:pic>
        <p:nvPicPr>
          <p:cNvPr id="15" name="Picture 6" descr="\\eventsql\dvd\Online_ART\DVD_Art_Sept-2-2010\Artwork_Imagery\Icons - Illustrations\_ VIRTUALIZATION ICONS\Server Virtual SQ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5894" y="2144798"/>
            <a:ext cx="852829" cy="689831"/>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7294627" y="3172115"/>
            <a:ext cx="2000185" cy="770021"/>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b="1">
              <a:solidFill>
                <a:schemeClr val="bg1"/>
              </a:solidFill>
            </a:endParaRPr>
          </a:p>
        </p:txBody>
      </p:sp>
      <p:pic>
        <p:nvPicPr>
          <p:cNvPr id="23" name="Picture 18" descr="Database blue"/>
          <p:cNvPicPr>
            <a:picLocks noChangeAspect="1" noChangeArrowheads="1"/>
          </p:cNvPicPr>
          <p:nvPr/>
        </p:nvPicPr>
        <p:blipFill>
          <a:blip r:embed="rId11" cstate="print"/>
          <a:srcRect/>
          <a:stretch>
            <a:fillRect/>
          </a:stretch>
        </p:blipFill>
        <p:spPr bwMode="auto">
          <a:xfrm>
            <a:off x="8652435" y="3250728"/>
            <a:ext cx="533676" cy="596752"/>
          </a:xfrm>
          <a:prstGeom prst="rect">
            <a:avLst/>
          </a:prstGeom>
          <a:noFill/>
        </p:spPr>
      </p:pic>
      <p:pic>
        <p:nvPicPr>
          <p:cNvPr id="24" name="Picture 18" descr="Database blue"/>
          <p:cNvPicPr>
            <a:picLocks noChangeAspect="1" noChangeArrowheads="1"/>
          </p:cNvPicPr>
          <p:nvPr/>
        </p:nvPicPr>
        <p:blipFill>
          <a:blip r:embed="rId11" cstate="print"/>
          <a:srcRect/>
          <a:stretch>
            <a:fillRect/>
          </a:stretch>
        </p:blipFill>
        <p:spPr bwMode="auto">
          <a:xfrm>
            <a:off x="8018472" y="3243904"/>
            <a:ext cx="533676" cy="596752"/>
          </a:xfrm>
          <a:prstGeom prst="rect">
            <a:avLst/>
          </a:prstGeom>
          <a:noFill/>
        </p:spPr>
      </p:pic>
      <p:pic>
        <p:nvPicPr>
          <p:cNvPr id="25" name="Picture 18" descr="Database blue"/>
          <p:cNvPicPr>
            <a:picLocks noChangeAspect="1" noChangeArrowheads="1"/>
          </p:cNvPicPr>
          <p:nvPr/>
        </p:nvPicPr>
        <p:blipFill>
          <a:blip r:embed="rId11" cstate="print"/>
          <a:srcRect/>
          <a:stretch>
            <a:fillRect/>
          </a:stretch>
        </p:blipFill>
        <p:spPr bwMode="auto">
          <a:xfrm>
            <a:off x="7385416" y="3243853"/>
            <a:ext cx="533676" cy="596752"/>
          </a:xfrm>
          <a:prstGeom prst="rect">
            <a:avLst/>
          </a:prstGeom>
          <a:noFill/>
        </p:spPr>
      </p:pic>
      <p:sp>
        <p:nvSpPr>
          <p:cNvPr id="26" name="TextBox 25"/>
          <p:cNvSpPr txBox="1"/>
          <p:nvPr/>
        </p:nvSpPr>
        <p:spPr>
          <a:xfrm>
            <a:off x="7366765" y="3460607"/>
            <a:ext cx="570982" cy="261608"/>
          </a:xfrm>
          <a:prstGeom prst="rect">
            <a:avLst/>
          </a:prstGeom>
          <a:noFill/>
        </p:spPr>
        <p:txBody>
          <a:bodyPr wrap="none" lIns="91436" tIns="45719" rIns="91436" bIns="45719" rtlCol="0">
            <a:spAutoFit/>
          </a:bodyPr>
          <a:lstStyle/>
          <a:p>
            <a:pPr algn="ctr"/>
            <a:r>
              <a:rPr lang="en-US" sz="1100" b="1" dirty="0" smtClean="0">
                <a:solidFill>
                  <a:schemeClr val="bg1"/>
                </a:solidFill>
                <a:latin typeface="+mj-lt"/>
              </a:rPr>
              <a:t>Space</a:t>
            </a:r>
            <a:endParaRPr lang="en-US" sz="1100" b="1" dirty="0">
              <a:solidFill>
                <a:schemeClr val="bg1"/>
              </a:solidFill>
              <a:latin typeface="+mj-lt"/>
            </a:endParaRPr>
          </a:p>
        </p:txBody>
      </p:sp>
      <p:sp>
        <p:nvSpPr>
          <p:cNvPr id="27" name="TextBox 26"/>
          <p:cNvSpPr txBox="1"/>
          <p:nvPr/>
        </p:nvSpPr>
        <p:spPr>
          <a:xfrm>
            <a:off x="7999821" y="3463223"/>
            <a:ext cx="570982" cy="261608"/>
          </a:xfrm>
          <a:prstGeom prst="rect">
            <a:avLst/>
          </a:prstGeom>
          <a:noFill/>
        </p:spPr>
        <p:txBody>
          <a:bodyPr wrap="none" lIns="91436" tIns="45719" rIns="91436" bIns="45719" rtlCol="0">
            <a:spAutoFit/>
          </a:bodyPr>
          <a:lstStyle/>
          <a:p>
            <a:pPr algn="ctr"/>
            <a:r>
              <a:rPr lang="en-US" sz="1100" b="1" dirty="0" smtClean="0">
                <a:solidFill>
                  <a:schemeClr val="bg1"/>
                </a:solidFill>
                <a:latin typeface="+mj-lt"/>
              </a:rPr>
              <a:t>Space</a:t>
            </a:r>
            <a:endParaRPr lang="en-US" sz="1100" b="1" dirty="0">
              <a:solidFill>
                <a:schemeClr val="bg1"/>
              </a:solidFill>
              <a:latin typeface="+mj-lt"/>
            </a:endParaRPr>
          </a:p>
        </p:txBody>
      </p:sp>
      <p:sp>
        <p:nvSpPr>
          <p:cNvPr id="28" name="TextBox 27"/>
          <p:cNvSpPr txBox="1"/>
          <p:nvPr/>
        </p:nvSpPr>
        <p:spPr>
          <a:xfrm>
            <a:off x="8633783" y="3464960"/>
            <a:ext cx="570982" cy="261608"/>
          </a:xfrm>
          <a:prstGeom prst="rect">
            <a:avLst/>
          </a:prstGeom>
          <a:noFill/>
        </p:spPr>
        <p:txBody>
          <a:bodyPr wrap="none" lIns="91436" tIns="45719" rIns="91436" bIns="45719" rtlCol="0">
            <a:spAutoFit/>
          </a:bodyPr>
          <a:lstStyle/>
          <a:p>
            <a:pPr algn="ctr"/>
            <a:r>
              <a:rPr lang="en-US" sz="1100" b="1" dirty="0" smtClean="0">
                <a:solidFill>
                  <a:schemeClr val="bg1"/>
                </a:solidFill>
                <a:latin typeface="+mj-lt"/>
              </a:rPr>
              <a:t>Space</a:t>
            </a:r>
            <a:endParaRPr lang="en-US" sz="1100" b="1" dirty="0">
              <a:solidFill>
                <a:schemeClr val="bg1"/>
              </a:solidFill>
              <a:latin typeface="+mj-lt"/>
            </a:endParaRPr>
          </a:p>
        </p:txBody>
      </p:sp>
      <p:sp>
        <p:nvSpPr>
          <p:cNvPr id="33" name="Left Brace 32"/>
          <p:cNvSpPr/>
          <p:nvPr/>
        </p:nvSpPr>
        <p:spPr>
          <a:xfrm>
            <a:off x="6770105" y="3372799"/>
            <a:ext cx="298999" cy="46554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9" rIns="91436" bIns="45719" rtlCol="0" anchor="ctr"/>
          <a:lstStyle/>
          <a:p>
            <a:pPr algn="ctr"/>
            <a:endParaRPr lang="en-US"/>
          </a:p>
        </p:txBody>
      </p:sp>
      <p:sp>
        <p:nvSpPr>
          <p:cNvPr id="34" name="TextBox 33"/>
          <p:cNvSpPr txBox="1"/>
          <p:nvPr/>
        </p:nvSpPr>
        <p:spPr>
          <a:xfrm>
            <a:off x="5354563" y="3272598"/>
            <a:ext cx="1376700" cy="646331"/>
          </a:xfrm>
          <a:prstGeom prst="rect">
            <a:avLst/>
          </a:prstGeom>
          <a:noFill/>
        </p:spPr>
        <p:txBody>
          <a:bodyPr wrap="square" lIns="0" tIns="0" rIns="0" bIns="0" rtlCol="0">
            <a:spAutoFit/>
          </a:bodyPr>
          <a:lstStyle/>
          <a:p>
            <a:pPr algn="r"/>
            <a:r>
              <a:rPr lang="en-US" sz="14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Standalone Storage Pools with Spaces</a:t>
            </a:r>
            <a:endParaRPr lang="en-US" sz="1400" dirty="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endParaRPr>
          </a:p>
        </p:txBody>
      </p:sp>
      <p:pic>
        <p:nvPicPr>
          <p:cNvPr id="37" name="Picture 3" descr="\\eventsql\dvd\Online_ART\DVD_Art_Sept-2-2010\Artwork_Imagery\Icons - Illustrations\_ VIRTUALIZATION ICONS\Server Virtual Dynamic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09923" y="2144798"/>
            <a:ext cx="857270" cy="740237"/>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9733027" y="3164120"/>
            <a:ext cx="2000185" cy="770021"/>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b="1">
              <a:solidFill>
                <a:schemeClr val="bg1"/>
              </a:solidFill>
            </a:endParaRPr>
          </a:p>
        </p:txBody>
      </p:sp>
      <p:pic>
        <p:nvPicPr>
          <p:cNvPr id="42" name="Picture 18" descr="Database blue"/>
          <p:cNvPicPr>
            <a:picLocks noChangeAspect="1" noChangeArrowheads="1"/>
          </p:cNvPicPr>
          <p:nvPr/>
        </p:nvPicPr>
        <p:blipFill>
          <a:blip r:embed="rId11" cstate="print"/>
          <a:srcRect/>
          <a:stretch>
            <a:fillRect/>
          </a:stretch>
        </p:blipFill>
        <p:spPr bwMode="auto">
          <a:xfrm>
            <a:off x="11058577" y="3242733"/>
            <a:ext cx="533676" cy="596752"/>
          </a:xfrm>
          <a:prstGeom prst="rect">
            <a:avLst/>
          </a:prstGeom>
          <a:noFill/>
        </p:spPr>
      </p:pic>
      <p:pic>
        <p:nvPicPr>
          <p:cNvPr id="43" name="Picture 18" descr="Database blue"/>
          <p:cNvPicPr>
            <a:picLocks noChangeAspect="1" noChangeArrowheads="1"/>
          </p:cNvPicPr>
          <p:nvPr/>
        </p:nvPicPr>
        <p:blipFill>
          <a:blip r:embed="rId11" cstate="print"/>
          <a:srcRect/>
          <a:stretch>
            <a:fillRect/>
          </a:stretch>
        </p:blipFill>
        <p:spPr bwMode="auto">
          <a:xfrm>
            <a:off x="10424614" y="3235909"/>
            <a:ext cx="533676" cy="596752"/>
          </a:xfrm>
          <a:prstGeom prst="rect">
            <a:avLst/>
          </a:prstGeom>
          <a:noFill/>
        </p:spPr>
      </p:pic>
      <p:pic>
        <p:nvPicPr>
          <p:cNvPr id="44" name="Picture 18" descr="Database blue"/>
          <p:cNvPicPr>
            <a:picLocks noChangeAspect="1" noChangeArrowheads="1"/>
          </p:cNvPicPr>
          <p:nvPr/>
        </p:nvPicPr>
        <p:blipFill>
          <a:blip r:embed="rId11" cstate="print"/>
          <a:srcRect/>
          <a:stretch>
            <a:fillRect/>
          </a:stretch>
        </p:blipFill>
        <p:spPr bwMode="auto">
          <a:xfrm>
            <a:off x="9791558" y="3235858"/>
            <a:ext cx="533676" cy="596752"/>
          </a:xfrm>
          <a:prstGeom prst="rect">
            <a:avLst/>
          </a:prstGeom>
          <a:noFill/>
        </p:spPr>
      </p:pic>
      <p:sp>
        <p:nvSpPr>
          <p:cNvPr id="45" name="TextBox 44"/>
          <p:cNvSpPr txBox="1"/>
          <p:nvPr/>
        </p:nvSpPr>
        <p:spPr>
          <a:xfrm>
            <a:off x="9772907" y="3452612"/>
            <a:ext cx="570982" cy="261608"/>
          </a:xfrm>
          <a:prstGeom prst="rect">
            <a:avLst/>
          </a:prstGeom>
          <a:noFill/>
        </p:spPr>
        <p:txBody>
          <a:bodyPr wrap="none" lIns="91436" tIns="45719" rIns="91436" bIns="45719" rtlCol="0">
            <a:spAutoFit/>
          </a:bodyPr>
          <a:lstStyle/>
          <a:p>
            <a:pPr algn="ctr"/>
            <a:r>
              <a:rPr lang="en-US" sz="1100" b="1" dirty="0" smtClean="0">
                <a:solidFill>
                  <a:schemeClr val="bg1"/>
                </a:solidFill>
                <a:latin typeface="+mj-lt"/>
              </a:rPr>
              <a:t>Space</a:t>
            </a:r>
            <a:endParaRPr lang="en-US" sz="1100" b="1" dirty="0">
              <a:solidFill>
                <a:schemeClr val="bg1"/>
              </a:solidFill>
              <a:latin typeface="+mj-lt"/>
            </a:endParaRPr>
          </a:p>
        </p:txBody>
      </p:sp>
      <p:sp>
        <p:nvSpPr>
          <p:cNvPr id="46" name="TextBox 45"/>
          <p:cNvSpPr txBox="1"/>
          <p:nvPr/>
        </p:nvSpPr>
        <p:spPr>
          <a:xfrm>
            <a:off x="10405963" y="3455228"/>
            <a:ext cx="570982" cy="261608"/>
          </a:xfrm>
          <a:prstGeom prst="rect">
            <a:avLst/>
          </a:prstGeom>
          <a:noFill/>
        </p:spPr>
        <p:txBody>
          <a:bodyPr wrap="none" lIns="91436" tIns="45719" rIns="91436" bIns="45719" rtlCol="0">
            <a:spAutoFit/>
          </a:bodyPr>
          <a:lstStyle/>
          <a:p>
            <a:pPr algn="ctr"/>
            <a:r>
              <a:rPr lang="en-US" sz="1100" b="1" dirty="0" smtClean="0">
                <a:solidFill>
                  <a:schemeClr val="bg1"/>
                </a:solidFill>
                <a:latin typeface="+mj-lt"/>
              </a:rPr>
              <a:t>Space</a:t>
            </a:r>
            <a:endParaRPr lang="en-US" sz="1100" b="1" dirty="0">
              <a:solidFill>
                <a:schemeClr val="bg1"/>
              </a:solidFill>
              <a:latin typeface="+mj-lt"/>
            </a:endParaRPr>
          </a:p>
        </p:txBody>
      </p:sp>
      <p:sp>
        <p:nvSpPr>
          <p:cNvPr id="47" name="TextBox 46"/>
          <p:cNvSpPr txBox="1"/>
          <p:nvPr/>
        </p:nvSpPr>
        <p:spPr>
          <a:xfrm>
            <a:off x="11039925" y="3456965"/>
            <a:ext cx="570982" cy="261608"/>
          </a:xfrm>
          <a:prstGeom prst="rect">
            <a:avLst/>
          </a:prstGeom>
          <a:noFill/>
        </p:spPr>
        <p:txBody>
          <a:bodyPr wrap="none" lIns="91436" tIns="45719" rIns="91436" bIns="45719" rtlCol="0">
            <a:spAutoFit/>
          </a:bodyPr>
          <a:lstStyle/>
          <a:p>
            <a:pPr algn="ctr"/>
            <a:r>
              <a:rPr lang="en-US" sz="1100" b="1" dirty="0" smtClean="0">
                <a:solidFill>
                  <a:schemeClr val="bg1"/>
                </a:solidFill>
                <a:latin typeface="+mj-lt"/>
              </a:rPr>
              <a:t>Space</a:t>
            </a:r>
            <a:endParaRPr lang="en-US" sz="1100" b="1" dirty="0">
              <a:solidFill>
                <a:schemeClr val="bg1"/>
              </a:solidFill>
              <a:latin typeface="+mj-lt"/>
            </a:endParaRPr>
          </a:p>
        </p:txBody>
      </p:sp>
      <p:sp>
        <p:nvSpPr>
          <p:cNvPr id="48" name="Left Brace 47"/>
          <p:cNvSpPr/>
          <p:nvPr/>
        </p:nvSpPr>
        <p:spPr>
          <a:xfrm>
            <a:off x="6747171" y="4110374"/>
            <a:ext cx="310777" cy="32850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9" rIns="91436" bIns="45719" rtlCol="0" anchor="ctr"/>
          <a:lstStyle/>
          <a:p>
            <a:pPr algn="ctr"/>
            <a:endParaRPr lang="en-US"/>
          </a:p>
        </p:txBody>
      </p:sp>
      <p:sp>
        <p:nvSpPr>
          <p:cNvPr id="49" name="Left Brace 48"/>
          <p:cNvSpPr/>
          <p:nvPr/>
        </p:nvSpPr>
        <p:spPr>
          <a:xfrm>
            <a:off x="6731263" y="4438880"/>
            <a:ext cx="337841" cy="56553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9" rIns="91436" bIns="45719" rtlCol="0" anchor="ctr"/>
          <a:lstStyle/>
          <a:p>
            <a:pPr algn="ctr"/>
            <a:endParaRPr lang="en-US"/>
          </a:p>
        </p:txBody>
      </p:sp>
      <p:sp>
        <p:nvSpPr>
          <p:cNvPr id="50" name="TextBox 49"/>
          <p:cNvSpPr txBox="1"/>
          <p:nvPr/>
        </p:nvSpPr>
        <p:spPr>
          <a:xfrm>
            <a:off x="5526388" y="4157429"/>
            <a:ext cx="1141146" cy="230832"/>
          </a:xfrm>
          <a:prstGeom prst="rect">
            <a:avLst/>
          </a:prstGeom>
          <a:noFill/>
        </p:spPr>
        <p:txBody>
          <a:bodyPr wrap="none" lIns="0" tIns="0" rIns="0" bIns="0" rtlCol="0">
            <a:spAutoFit/>
          </a:bodyPr>
          <a:lstStyle/>
          <a:p>
            <a:pPr algn="r"/>
            <a:r>
              <a:rPr lang="en-US" sz="15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Single Server</a:t>
            </a:r>
            <a:endParaRPr lang="en-US" sz="1500" dirty="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endParaRPr>
          </a:p>
        </p:txBody>
      </p:sp>
      <p:sp>
        <p:nvSpPr>
          <p:cNvPr id="51" name="TextBox 50"/>
          <p:cNvSpPr txBox="1"/>
          <p:nvPr/>
        </p:nvSpPr>
        <p:spPr>
          <a:xfrm>
            <a:off x="5515841" y="4490815"/>
            <a:ext cx="1162241" cy="461665"/>
          </a:xfrm>
          <a:prstGeom prst="rect">
            <a:avLst/>
          </a:prstGeom>
          <a:noFill/>
        </p:spPr>
        <p:txBody>
          <a:bodyPr wrap="none" lIns="0" tIns="0" rIns="0" bIns="0" rtlCol="0">
            <a:spAutoFit/>
          </a:bodyPr>
          <a:lstStyle/>
          <a:p>
            <a:pPr algn="r"/>
            <a:r>
              <a:rPr lang="en-US" sz="15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Direct-Attach</a:t>
            </a:r>
          </a:p>
          <a:p>
            <a:pPr algn="r"/>
            <a:r>
              <a:rPr lang="en-US" sz="15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SAS JBODs</a:t>
            </a:r>
            <a:endParaRPr lang="en-US" sz="1500" dirty="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endParaRPr>
          </a:p>
        </p:txBody>
      </p:sp>
      <p:sp>
        <p:nvSpPr>
          <p:cNvPr id="54" name="Rounded Rectangle 53"/>
          <p:cNvSpPr/>
          <p:nvPr/>
        </p:nvSpPr>
        <p:spPr>
          <a:xfrm>
            <a:off x="7154259" y="1913060"/>
            <a:ext cx="2292953" cy="326854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b="1">
              <a:solidFill>
                <a:schemeClr val="bg1"/>
              </a:solidFill>
            </a:endParaRPr>
          </a:p>
        </p:txBody>
      </p:sp>
      <p:sp>
        <p:nvSpPr>
          <p:cNvPr id="55" name="Rounded Rectangle 54"/>
          <p:cNvSpPr/>
          <p:nvPr/>
        </p:nvSpPr>
        <p:spPr>
          <a:xfrm>
            <a:off x="9592659" y="1280912"/>
            <a:ext cx="2292953" cy="3900688"/>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b="1">
              <a:solidFill>
                <a:schemeClr val="bg1"/>
              </a:solidFill>
            </a:endParaRPr>
          </a:p>
        </p:txBody>
      </p:sp>
      <p:sp>
        <p:nvSpPr>
          <p:cNvPr id="56" name="TextBox 55"/>
          <p:cNvSpPr txBox="1"/>
          <p:nvPr/>
        </p:nvSpPr>
        <p:spPr>
          <a:xfrm>
            <a:off x="7452679" y="5313402"/>
            <a:ext cx="1765933" cy="553998"/>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Individual Server</a:t>
            </a:r>
          </a:p>
          <a:p>
            <a:pPr algn="ctr"/>
            <a:r>
              <a:rPr lang="en-US" b="1"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Workloads</a:t>
            </a:r>
            <a:endParaRPr lang="en-US" b="1" dirty="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endParaRPr>
          </a:p>
        </p:txBody>
      </p:sp>
      <p:sp>
        <p:nvSpPr>
          <p:cNvPr id="57" name="TextBox 56"/>
          <p:cNvSpPr txBox="1"/>
          <p:nvPr/>
        </p:nvSpPr>
        <p:spPr>
          <a:xfrm>
            <a:off x="9814879" y="5313402"/>
            <a:ext cx="1765933" cy="553998"/>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Individual Server</a:t>
            </a:r>
          </a:p>
          <a:p>
            <a:pPr algn="ctr"/>
            <a:r>
              <a:rPr lang="en-US" b="1"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Workloads</a:t>
            </a:r>
            <a:endParaRPr lang="en-US" b="1" dirty="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endParaRPr>
          </a:p>
        </p:txBody>
      </p:sp>
      <p:grpSp>
        <p:nvGrpSpPr>
          <p:cNvPr id="52" name="Group 51"/>
          <p:cNvGrpSpPr/>
          <p:nvPr/>
        </p:nvGrpSpPr>
        <p:grpSpPr>
          <a:xfrm>
            <a:off x="7427039" y="4438879"/>
            <a:ext cx="1799908" cy="569722"/>
            <a:chOff x="8076455" y="4910303"/>
            <a:chExt cx="3909964" cy="1381127"/>
          </a:xfrm>
        </p:grpSpPr>
        <p:pic>
          <p:nvPicPr>
            <p:cNvPr id="58"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8799" t="27492" r="8333" b="23151"/>
            <a:stretch/>
          </p:blipFill>
          <p:spPr bwMode="auto">
            <a:xfrm>
              <a:off x="8076455" y="4910303"/>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8799" t="27492" r="8333" b="23151"/>
            <a:stretch/>
          </p:blipFill>
          <p:spPr bwMode="auto">
            <a:xfrm>
              <a:off x="8076455" y="5596020"/>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 name="Group 63"/>
          <p:cNvGrpSpPr/>
          <p:nvPr/>
        </p:nvGrpSpPr>
        <p:grpSpPr>
          <a:xfrm>
            <a:off x="9857104" y="4459477"/>
            <a:ext cx="1799908" cy="569722"/>
            <a:chOff x="8076455" y="4910303"/>
            <a:chExt cx="3909964" cy="1381127"/>
          </a:xfrm>
        </p:grpSpPr>
        <p:pic>
          <p:nvPicPr>
            <p:cNvPr id="66"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8799" t="27492" r="8333" b="23151"/>
            <a:stretch/>
          </p:blipFill>
          <p:spPr bwMode="auto">
            <a:xfrm>
              <a:off x="8076455" y="4910303"/>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8799" t="27492" r="8333" b="23151"/>
            <a:stretch/>
          </p:blipFill>
          <p:spPr bwMode="auto">
            <a:xfrm>
              <a:off x="8076455" y="5596020"/>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0" name="Picture 59" descr="C:\Users\brymat\Desktop\r71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38479" b="43015"/>
          <a:stretch/>
        </p:blipFill>
        <p:spPr bwMode="auto">
          <a:xfrm>
            <a:off x="7412593" y="4171046"/>
            <a:ext cx="1828800" cy="27432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C:\Users\brymat\Desktop\r71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38479" b="43015"/>
          <a:stretch/>
        </p:blipFill>
        <p:spPr bwMode="auto">
          <a:xfrm>
            <a:off x="9841251" y="4191000"/>
            <a:ext cx="1828800"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24581"/>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Spaces</a:t>
            </a:r>
            <a:endParaRPr lang="en-US" dirty="0"/>
          </a:p>
        </p:txBody>
      </p:sp>
      <p:sp>
        <p:nvSpPr>
          <p:cNvPr id="3" name="Text Placeholder 2"/>
          <p:cNvSpPr>
            <a:spLocks noGrp="1"/>
          </p:cNvSpPr>
          <p:nvPr>
            <p:ph type="body" sz="quarter" idx="10"/>
          </p:nvPr>
        </p:nvSpPr>
        <p:spPr>
          <a:xfrm>
            <a:off x="519112" y="1447799"/>
            <a:ext cx="5999086" cy="4899803"/>
          </a:xfrm>
        </p:spPr>
        <p:txBody>
          <a:bodyPr/>
          <a:lstStyle/>
          <a:p>
            <a:r>
              <a:rPr lang="en-US" dirty="0" smtClean="0"/>
              <a:t>Building block for scalable, HA deployments</a:t>
            </a:r>
          </a:p>
          <a:p>
            <a:pPr lvl="1"/>
            <a:r>
              <a:rPr lang="en-US" dirty="0" smtClean="0"/>
              <a:t>Easily expandable through additional Deployment</a:t>
            </a:r>
            <a:br>
              <a:rPr lang="en-US" dirty="0" smtClean="0"/>
            </a:br>
            <a:r>
              <a:rPr lang="en-US" dirty="0" smtClean="0"/>
              <a:t>Elements</a:t>
            </a:r>
          </a:p>
          <a:p>
            <a:r>
              <a:rPr lang="en-US" dirty="0" smtClean="0"/>
              <a:t>Can move HA workload off a cluster node for maintenance without disruption </a:t>
            </a:r>
          </a:p>
          <a:p>
            <a:pPr lvl="1"/>
            <a:r>
              <a:rPr lang="en-US" dirty="0" smtClean="0"/>
              <a:t>Live Migration for running VMs</a:t>
            </a:r>
          </a:p>
          <a:p>
            <a:pPr lvl="1"/>
            <a:r>
              <a:rPr lang="en-US" dirty="0"/>
              <a:t>Simple “Move” </a:t>
            </a:r>
            <a:r>
              <a:rPr lang="en-US" dirty="0" smtClean="0"/>
              <a:t>Operation for others</a:t>
            </a:r>
          </a:p>
        </p:txBody>
      </p:sp>
      <p:sp>
        <p:nvSpPr>
          <p:cNvPr id="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“deployment element”</a:t>
            </a:r>
            <a:endParaRPr lang="en-US" sz="2400" cap="all" dirty="0"/>
          </a:p>
        </p:txBody>
      </p:sp>
      <p:grpSp>
        <p:nvGrpSpPr>
          <p:cNvPr id="82" name="Group 81"/>
          <p:cNvGrpSpPr/>
          <p:nvPr/>
        </p:nvGrpSpPr>
        <p:grpSpPr>
          <a:xfrm>
            <a:off x="8643770" y="3904511"/>
            <a:ext cx="3078368" cy="1810521"/>
            <a:chOff x="7953750" y="4498834"/>
            <a:chExt cx="3078368" cy="1810521"/>
          </a:xfrm>
        </p:grpSpPr>
        <p:sp>
          <p:nvSpPr>
            <p:cNvPr id="91" name="TextBox 90"/>
            <p:cNvSpPr txBox="1">
              <a:spLocks noChangeAspect="1"/>
            </p:cNvSpPr>
            <p:nvPr/>
          </p:nvSpPr>
          <p:spPr>
            <a:xfrm>
              <a:off x="7953750" y="5943603"/>
              <a:ext cx="1828780" cy="365752"/>
            </a:xfrm>
            <a:prstGeom prst="rect">
              <a:avLst/>
            </a:prstGeom>
            <a:noFill/>
          </p:spPr>
          <p:txBody>
            <a:bodyPr wrap="square" lIns="91440" tIns="91440" rIns="91440" bIns="91440" rtlCol="0" anchor="ctr" anchorCtr="1">
              <a:normAutofit/>
            </a:bodyPr>
            <a:lstStyle/>
            <a:p>
              <a:pPr algn="ctr">
                <a:lnSpc>
                  <a:spcPct val="90000"/>
                </a:lnSpc>
                <a:spcBef>
                  <a:spcPct val="20000"/>
                </a:spcBef>
                <a:buSzPct val="90000"/>
              </a:pPr>
              <a:r>
                <a:rPr lang="en-US" sz="1200" b="1" dirty="0" smtClean="0">
                  <a:solidFill>
                    <a:schemeClr val="tx1">
                      <a:alpha val="99000"/>
                    </a:schemeClr>
                  </a:solidFill>
                </a:rPr>
                <a:t>Deployment Element</a:t>
              </a:r>
            </a:p>
          </p:txBody>
        </p:sp>
        <p:grpSp>
          <p:nvGrpSpPr>
            <p:cNvPr id="84" name="Group 83"/>
            <p:cNvGrpSpPr/>
            <p:nvPr/>
          </p:nvGrpSpPr>
          <p:grpSpPr>
            <a:xfrm>
              <a:off x="9820542" y="4498834"/>
              <a:ext cx="1211576" cy="640080"/>
              <a:chOff x="9820542" y="4498834"/>
              <a:chExt cx="1211576" cy="640080"/>
            </a:xfrm>
          </p:grpSpPr>
          <p:sp>
            <p:nvSpPr>
              <p:cNvPr id="88" name="Left Brace 87"/>
              <p:cNvSpPr/>
              <p:nvPr/>
            </p:nvSpPr>
            <p:spPr>
              <a:xfrm rot="10800000">
                <a:off x="9820542" y="4498834"/>
                <a:ext cx="182880" cy="64008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p:cNvSpPr txBox="1">
                <a:spLocks noChangeAspect="1"/>
              </p:cNvSpPr>
              <p:nvPr/>
            </p:nvSpPr>
            <p:spPr>
              <a:xfrm>
                <a:off x="10026289" y="4544554"/>
                <a:ext cx="1005829" cy="54864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2-4 servers</a:t>
                </a:r>
              </a:p>
            </p:txBody>
          </p:sp>
        </p:grpSp>
        <p:grpSp>
          <p:nvGrpSpPr>
            <p:cNvPr id="85" name="Group 84"/>
            <p:cNvGrpSpPr/>
            <p:nvPr/>
          </p:nvGrpSpPr>
          <p:grpSpPr>
            <a:xfrm>
              <a:off x="9820659" y="5181562"/>
              <a:ext cx="1211459" cy="822960"/>
              <a:chOff x="9820659" y="5181562"/>
              <a:chExt cx="1211459" cy="822960"/>
            </a:xfrm>
          </p:grpSpPr>
          <p:sp>
            <p:nvSpPr>
              <p:cNvPr id="86" name="Left Brace 85"/>
              <p:cNvSpPr/>
              <p:nvPr/>
            </p:nvSpPr>
            <p:spPr>
              <a:xfrm rot="10800000">
                <a:off x="9820659" y="5181562"/>
                <a:ext cx="182880" cy="82296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86"/>
              <p:cNvSpPr txBox="1">
                <a:spLocks noChangeAspect="1"/>
              </p:cNvSpPr>
              <p:nvPr/>
            </p:nvSpPr>
            <p:spPr>
              <a:xfrm>
                <a:off x="10026289" y="5303491"/>
                <a:ext cx="1005829" cy="54864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Shared SAS storage</a:t>
                </a:r>
              </a:p>
            </p:txBody>
          </p:sp>
        </p:grpSp>
      </p:grpSp>
      <p:grpSp>
        <p:nvGrpSpPr>
          <p:cNvPr id="99" name="Group 98"/>
          <p:cNvGrpSpPr/>
          <p:nvPr/>
        </p:nvGrpSpPr>
        <p:grpSpPr>
          <a:xfrm>
            <a:off x="6784431" y="2194604"/>
            <a:ext cx="3840439" cy="1554463"/>
            <a:chOff x="6185850" y="2880366"/>
            <a:chExt cx="3840439" cy="1554463"/>
          </a:xfrm>
        </p:grpSpPr>
        <p:grpSp>
          <p:nvGrpSpPr>
            <p:cNvPr id="100" name="Group 99"/>
            <p:cNvGrpSpPr/>
            <p:nvPr/>
          </p:nvGrpSpPr>
          <p:grpSpPr>
            <a:xfrm>
              <a:off x="6185850" y="3520439"/>
              <a:ext cx="3840439" cy="914390"/>
              <a:chOff x="608071" y="3246122"/>
              <a:chExt cx="3840439" cy="914390"/>
            </a:xfrm>
          </p:grpSpPr>
          <p:grpSp>
            <p:nvGrpSpPr>
              <p:cNvPr id="106" name="Group 105"/>
              <p:cNvGrpSpPr/>
              <p:nvPr/>
            </p:nvGrpSpPr>
            <p:grpSpPr>
              <a:xfrm>
                <a:off x="2253974" y="3246122"/>
                <a:ext cx="2194536" cy="914390"/>
                <a:chOff x="2253974" y="3246122"/>
                <a:chExt cx="2194536" cy="914390"/>
              </a:xfrm>
            </p:grpSpPr>
            <p:grpSp>
              <p:nvGrpSpPr>
                <p:cNvPr id="108" name="Group 107"/>
                <p:cNvGrpSpPr/>
                <p:nvPr/>
              </p:nvGrpSpPr>
              <p:grpSpPr>
                <a:xfrm>
                  <a:off x="2436786" y="3429000"/>
                  <a:ext cx="1828786" cy="588251"/>
                  <a:chOff x="2436786" y="3429000"/>
                  <a:chExt cx="1828786" cy="588251"/>
                </a:xfrm>
              </p:grpSpPr>
              <p:grpSp>
                <p:nvGrpSpPr>
                  <p:cNvPr id="110" name="Group 109"/>
                  <p:cNvGrpSpPr/>
                  <p:nvPr/>
                </p:nvGrpSpPr>
                <p:grpSpPr>
                  <a:xfrm>
                    <a:off x="2436786" y="3429000"/>
                    <a:ext cx="548640" cy="588251"/>
                    <a:chOff x="4631383" y="4160513"/>
                    <a:chExt cx="548640" cy="588251"/>
                  </a:xfrm>
                </p:grpSpPr>
                <p:pic>
                  <p:nvPicPr>
                    <p:cNvPr id="117"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118" name="TextBox 117"/>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grpSp>
                <p:nvGrpSpPr>
                  <p:cNvPr id="111" name="Group 110"/>
                  <p:cNvGrpSpPr/>
                  <p:nvPr/>
                </p:nvGrpSpPr>
                <p:grpSpPr>
                  <a:xfrm>
                    <a:off x="3076859" y="3429000"/>
                    <a:ext cx="548640" cy="588251"/>
                    <a:chOff x="4631383" y="4160513"/>
                    <a:chExt cx="548640" cy="588251"/>
                  </a:xfrm>
                </p:grpSpPr>
                <p:pic>
                  <p:nvPicPr>
                    <p:cNvPr id="115"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116" name="TextBox 115"/>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grpSp>
                <p:nvGrpSpPr>
                  <p:cNvPr id="112" name="Group 111"/>
                  <p:cNvGrpSpPr/>
                  <p:nvPr/>
                </p:nvGrpSpPr>
                <p:grpSpPr>
                  <a:xfrm>
                    <a:off x="3716932" y="3429000"/>
                    <a:ext cx="548640" cy="588251"/>
                    <a:chOff x="4631383" y="4160513"/>
                    <a:chExt cx="548640" cy="588251"/>
                  </a:xfrm>
                </p:grpSpPr>
                <p:pic>
                  <p:nvPicPr>
                    <p:cNvPr id="113"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114" name="TextBox 113"/>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grpSp>
            <p:sp>
              <p:nvSpPr>
                <p:cNvPr id="109" name="Rounded Rectangle 108"/>
                <p:cNvSpPr/>
                <p:nvPr/>
              </p:nvSpPr>
              <p:spPr bwMode="auto">
                <a:xfrm>
                  <a:off x="2253974" y="3246122"/>
                  <a:ext cx="2194536" cy="914390"/>
                </a:xfrm>
                <a:prstGeom prst="roundRect">
                  <a:avLst>
                    <a:gd name="adj" fmla="val 11866"/>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sp>
            <p:nvSpPr>
              <p:cNvPr id="107" name="TextBox 106"/>
              <p:cNvSpPr txBox="1">
                <a:spLocks/>
              </p:cNvSpPr>
              <p:nvPr/>
            </p:nvSpPr>
            <p:spPr>
              <a:xfrm>
                <a:off x="608071" y="3337553"/>
                <a:ext cx="1645903" cy="73152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Clustered Storage Spaces</a:t>
                </a:r>
              </a:p>
            </p:txBody>
          </p:sp>
        </p:grpSp>
        <p:grpSp>
          <p:nvGrpSpPr>
            <p:cNvPr id="101" name="Group 100"/>
            <p:cNvGrpSpPr/>
            <p:nvPr/>
          </p:nvGrpSpPr>
          <p:grpSpPr>
            <a:xfrm>
              <a:off x="6185851" y="2880366"/>
              <a:ext cx="3840438" cy="731520"/>
              <a:chOff x="608072" y="2606041"/>
              <a:chExt cx="3840438" cy="731520"/>
            </a:xfrm>
          </p:grpSpPr>
          <p:grpSp>
            <p:nvGrpSpPr>
              <p:cNvPr id="102" name="Group 101"/>
              <p:cNvGrpSpPr/>
              <p:nvPr/>
            </p:nvGrpSpPr>
            <p:grpSpPr>
              <a:xfrm>
                <a:off x="2253974" y="2697437"/>
                <a:ext cx="2194536" cy="406265"/>
                <a:chOff x="2253974" y="2423128"/>
                <a:chExt cx="2194536" cy="406265"/>
              </a:xfrm>
            </p:grpSpPr>
            <p:sp>
              <p:nvSpPr>
                <p:cNvPr id="104" name="Rounded Rectangle 103"/>
                <p:cNvSpPr/>
                <p:nvPr/>
              </p:nvSpPr>
              <p:spPr bwMode="auto">
                <a:xfrm>
                  <a:off x="2253974" y="2438372"/>
                  <a:ext cx="2194536" cy="365756"/>
                </a:xfrm>
                <a:prstGeom prst="roundRect">
                  <a:avLst>
                    <a:gd name="adj" fmla="val 4697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gradFill>
                      <a:gsLst>
                        <a:gs pos="0">
                          <a:schemeClr val="tx1"/>
                        </a:gs>
                        <a:gs pos="100000">
                          <a:schemeClr val="tx1"/>
                        </a:gs>
                      </a:gsLst>
                      <a:lin ang="5400000" scaled="0"/>
                    </a:gradFill>
                  </a:endParaRPr>
                </a:p>
              </p:txBody>
            </p:sp>
            <p:sp>
              <p:nvSpPr>
                <p:cNvPr id="105" name="TextBox 104"/>
                <p:cNvSpPr txBox="1">
                  <a:spLocks/>
                </p:cNvSpPr>
                <p:nvPr/>
              </p:nvSpPr>
              <p:spPr>
                <a:xfrm>
                  <a:off x="2253974" y="2423128"/>
                  <a:ext cx="2194536" cy="406265"/>
                </a:xfrm>
                <a:prstGeom prst="rect">
                  <a:avLst/>
                </a:prstGeom>
                <a:noFill/>
              </p:spPr>
              <p:txBody>
                <a:bodyPr wrap="square" lIns="91440" tIns="91440" rIns="91440" bIns="91440" rtlCol="0" anchor="ctr" anchorCtr="1">
                  <a:spAutoFit/>
                </a:bodyPr>
                <a:lstStyle/>
                <a:p>
                  <a:pPr algn="ctr">
                    <a:lnSpc>
                      <a:spcPct val="90000"/>
                    </a:lnSpc>
                    <a:spcBef>
                      <a:spcPct val="20000"/>
                    </a:spcBef>
                    <a:buSzPct val="90000"/>
                  </a:pPr>
                  <a:r>
                    <a:rPr lang="en-US" sz="1600" b="1" dirty="0" smtClean="0">
                      <a:solidFill>
                        <a:schemeClr val="tx1">
                          <a:alpha val="99000"/>
                        </a:schemeClr>
                      </a:solidFill>
                    </a:rPr>
                    <a:t>\CRM</a:t>
                  </a:r>
                </a:p>
              </p:txBody>
            </p:sp>
          </p:grpSp>
          <p:sp>
            <p:nvSpPr>
              <p:cNvPr id="103" name="TextBox 102"/>
              <p:cNvSpPr txBox="1">
                <a:spLocks/>
              </p:cNvSpPr>
              <p:nvPr/>
            </p:nvSpPr>
            <p:spPr>
              <a:xfrm>
                <a:off x="608072" y="2606041"/>
                <a:ext cx="1463024" cy="73152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Unified Cluster Shared Volume Namespace</a:t>
                </a:r>
              </a:p>
            </p:txBody>
          </p:sp>
        </p:grpSp>
      </p:grpSp>
      <p:grpSp>
        <p:nvGrpSpPr>
          <p:cNvPr id="119" name="Group 118"/>
          <p:cNvGrpSpPr/>
          <p:nvPr/>
        </p:nvGrpSpPr>
        <p:grpSpPr>
          <a:xfrm>
            <a:off x="8613200" y="1097340"/>
            <a:ext cx="1828792" cy="1188703"/>
            <a:chOff x="5180016" y="1325903"/>
            <a:chExt cx="1828792" cy="1188703"/>
          </a:xfrm>
        </p:grpSpPr>
        <p:grpSp>
          <p:nvGrpSpPr>
            <p:cNvPr id="120" name="Group 119"/>
            <p:cNvGrpSpPr/>
            <p:nvPr/>
          </p:nvGrpSpPr>
          <p:grpSpPr>
            <a:xfrm>
              <a:off x="5180016" y="1325903"/>
              <a:ext cx="1828792" cy="822957"/>
              <a:chOff x="5180016" y="1325903"/>
              <a:chExt cx="1828792" cy="822957"/>
            </a:xfrm>
          </p:grpSpPr>
          <p:pic>
            <p:nvPicPr>
              <p:cNvPr id="122" name="Picture 4" descr="\\eventsql\dvd\Online_ART\DVD_Art_Sept-2-2010\Artwork_Imagery\Icons - Illustrations\_ VIRTUALIZATION ICONS\Server Virtual SA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016" y="1325903"/>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 descr="\\eventsql\dvd\Online_ART\DVD_Art_Sept-2-2010\Artwork_Imagery\Icons - Illustrations\_ VIRTUALIZATION ICONS\Server Virtual SQ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0095" y="1600220"/>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0168" y="1325903"/>
                <a:ext cx="54864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1" name="TextBox 120"/>
            <p:cNvSpPr txBox="1">
              <a:spLocks noChangeAspect="1"/>
            </p:cNvSpPr>
            <p:nvPr/>
          </p:nvSpPr>
          <p:spPr>
            <a:xfrm>
              <a:off x="5180022" y="2148854"/>
              <a:ext cx="1828780" cy="365752"/>
            </a:xfrm>
            <a:prstGeom prst="rect">
              <a:avLst/>
            </a:prstGeom>
            <a:noFill/>
          </p:spPr>
          <p:txBody>
            <a:bodyPr wrap="square" lIns="91440" tIns="91440" rIns="91440" bIns="91440" rtlCol="0" anchor="ctr" anchorCtr="1">
              <a:normAutofit/>
            </a:bodyPr>
            <a:lstStyle/>
            <a:p>
              <a:pPr algn="ctr">
                <a:lnSpc>
                  <a:spcPct val="90000"/>
                </a:lnSpc>
                <a:spcBef>
                  <a:spcPct val="20000"/>
                </a:spcBef>
                <a:buSzPct val="90000"/>
              </a:pPr>
              <a:r>
                <a:rPr lang="en-US" sz="1200" b="1" dirty="0" smtClean="0">
                  <a:solidFill>
                    <a:schemeClr val="tx1">
                      <a:alpha val="99000"/>
                    </a:schemeClr>
                  </a:solidFill>
                </a:rPr>
                <a:t>Enterprise Workload</a:t>
              </a:r>
            </a:p>
          </p:txBody>
        </p:sp>
      </p:grpSp>
      <p:grpSp>
        <p:nvGrpSpPr>
          <p:cNvPr id="5" name="Group 4"/>
          <p:cNvGrpSpPr/>
          <p:nvPr/>
        </p:nvGrpSpPr>
        <p:grpSpPr>
          <a:xfrm>
            <a:off x="8685212" y="3858751"/>
            <a:ext cx="1676400" cy="1490529"/>
            <a:chOff x="8609013" y="3858751"/>
            <a:chExt cx="1804129" cy="1616895"/>
          </a:xfrm>
        </p:grpSpPr>
        <p:grpSp>
          <p:nvGrpSpPr>
            <p:cNvPr id="49" name="Group 48"/>
            <p:cNvGrpSpPr/>
            <p:nvPr/>
          </p:nvGrpSpPr>
          <p:grpSpPr>
            <a:xfrm>
              <a:off x="8609013" y="4648200"/>
              <a:ext cx="1804128" cy="827446"/>
              <a:chOff x="8067288" y="4910303"/>
              <a:chExt cx="3919131" cy="2005905"/>
            </a:xfrm>
          </p:grpSpPr>
          <p:pic>
            <p:nvPicPr>
              <p:cNvPr id="50"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8799" t="27492" r="8333" b="23151"/>
              <a:stretch/>
            </p:blipFill>
            <p:spPr bwMode="auto">
              <a:xfrm>
                <a:off x="8076455" y="4910303"/>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8799" t="27492" r="8333" b="23151"/>
              <a:stretch/>
            </p:blipFill>
            <p:spPr bwMode="auto">
              <a:xfrm>
                <a:off x="8076455" y="5596020"/>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8799" t="27492" r="8333" b="23151"/>
              <a:stretch/>
            </p:blipFill>
            <p:spPr bwMode="auto">
              <a:xfrm>
                <a:off x="8067288" y="6220798"/>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2" name="Picture 51" descr="C:\Users\brymat\Desktop\r71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8479" b="43015"/>
            <a:stretch/>
          </p:blipFill>
          <p:spPr bwMode="auto">
            <a:xfrm>
              <a:off x="8613232" y="4130000"/>
              <a:ext cx="1799908" cy="274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C:\Users\brymat\Desktop\r71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8479" b="43015"/>
            <a:stretch/>
          </p:blipFill>
          <p:spPr bwMode="auto">
            <a:xfrm>
              <a:off x="8613233" y="3858751"/>
              <a:ext cx="1799909" cy="27432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C:\Users\brymat\Desktop\r71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8479" b="43015"/>
            <a:stretch/>
          </p:blipFill>
          <p:spPr bwMode="auto">
            <a:xfrm>
              <a:off x="8613232" y="4382085"/>
              <a:ext cx="1799908"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4092110"/>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6632" y="228635"/>
            <a:ext cx="11155680" cy="609398"/>
          </a:xfrm>
        </p:spPr>
        <p:txBody>
          <a:bodyPr/>
          <a:lstStyle/>
          <a:p>
            <a:r>
              <a:rPr lang="en-US" dirty="0"/>
              <a:t>Scalable </a:t>
            </a:r>
            <a:r>
              <a:rPr lang="en-US" dirty="0" smtClean="0"/>
              <a:t>and Continuous Availability</a:t>
            </a:r>
            <a:endParaRPr lang="en-US" dirty="0"/>
          </a:p>
        </p:txBody>
      </p:sp>
      <p:pic>
        <p:nvPicPr>
          <p:cNvPr id="29" name="Picture 10" descr="\\eventsql\dvd\Online_ART\DVD_Art_Sept-2-2010\Artwork_Imagery\Icons - Illustrations\_ XML ICONS\ethernet cable network.png"/>
          <p:cNvPicPr>
            <a:picLocks noChangeArrowheads="1"/>
          </p:cNvPicPr>
          <p:nvPr/>
        </p:nvPicPr>
        <p:blipFill rotWithShape="1">
          <a:blip r:embed="rId3" cstate="print">
            <a:extLst>
              <a:ext uri="{28A0092B-C50C-407E-A947-70E740481C1C}">
                <a14:useLocalDpi xmlns:a14="http://schemas.microsoft.com/office/drawing/2010/main" val="0"/>
              </a:ext>
            </a:extLst>
          </a:blip>
          <a:srcRect l="10834" t="25082" r="85933" b="24747"/>
          <a:stretch/>
        </p:blipFill>
        <p:spPr bwMode="auto">
          <a:xfrm>
            <a:off x="2833029" y="4718293"/>
            <a:ext cx="7315200" cy="18288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a:spLocks noChangeAspect="1"/>
          </p:cNvSpPr>
          <p:nvPr/>
        </p:nvSpPr>
        <p:spPr>
          <a:xfrm>
            <a:off x="5576199" y="5989292"/>
            <a:ext cx="1828780" cy="365752"/>
          </a:xfrm>
          <a:prstGeom prst="rect">
            <a:avLst/>
          </a:prstGeom>
          <a:noFill/>
        </p:spPr>
        <p:txBody>
          <a:bodyPr wrap="square" lIns="91440" tIns="91440" rIns="91440" bIns="91440" rtlCol="0" anchor="ctr" anchorCtr="1">
            <a:normAutofit/>
          </a:bodyPr>
          <a:lstStyle/>
          <a:p>
            <a:pPr algn="ctr">
              <a:lnSpc>
                <a:spcPct val="90000"/>
              </a:lnSpc>
              <a:spcBef>
                <a:spcPct val="20000"/>
              </a:spcBef>
              <a:buSzPct val="90000"/>
            </a:pPr>
            <a:r>
              <a:rPr lang="en-US" sz="1200" b="1" dirty="0" smtClean="0">
                <a:solidFill>
                  <a:schemeClr val="tx1">
                    <a:alpha val="99000"/>
                  </a:schemeClr>
                </a:solidFill>
              </a:rPr>
              <a:t>Deployment Element</a:t>
            </a:r>
          </a:p>
        </p:txBody>
      </p:sp>
      <p:sp>
        <p:nvSpPr>
          <p:cNvPr id="34" name="TextBox 33"/>
          <p:cNvSpPr txBox="1">
            <a:spLocks noChangeAspect="1"/>
          </p:cNvSpPr>
          <p:nvPr/>
        </p:nvSpPr>
        <p:spPr>
          <a:xfrm>
            <a:off x="2833029" y="5989292"/>
            <a:ext cx="1828780" cy="365752"/>
          </a:xfrm>
          <a:prstGeom prst="rect">
            <a:avLst/>
          </a:prstGeom>
          <a:noFill/>
        </p:spPr>
        <p:txBody>
          <a:bodyPr wrap="square" lIns="91440" tIns="91440" rIns="91440" bIns="91440" rtlCol="0" anchor="ctr" anchorCtr="1">
            <a:normAutofit/>
          </a:bodyPr>
          <a:lstStyle/>
          <a:p>
            <a:pPr algn="ctr">
              <a:lnSpc>
                <a:spcPct val="90000"/>
              </a:lnSpc>
              <a:spcBef>
                <a:spcPct val="20000"/>
              </a:spcBef>
              <a:buSzPct val="90000"/>
            </a:pPr>
            <a:r>
              <a:rPr lang="en-US" sz="1200" b="1" dirty="0" smtClean="0">
                <a:solidFill>
                  <a:schemeClr val="tx1">
                    <a:alpha val="99000"/>
                  </a:schemeClr>
                </a:solidFill>
              </a:rPr>
              <a:t>Deployment Element</a:t>
            </a:r>
          </a:p>
        </p:txBody>
      </p:sp>
      <p:sp>
        <p:nvSpPr>
          <p:cNvPr id="52" name="Left Brace 51"/>
          <p:cNvSpPr/>
          <p:nvPr/>
        </p:nvSpPr>
        <p:spPr>
          <a:xfrm rot="10800000">
            <a:off x="10308233" y="4498834"/>
            <a:ext cx="182880" cy="64008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a:spLocks noChangeAspect="1"/>
          </p:cNvSpPr>
          <p:nvPr/>
        </p:nvSpPr>
        <p:spPr>
          <a:xfrm>
            <a:off x="10513980" y="4544554"/>
            <a:ext cx="1005829" cy="54864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2-4 servers</a:t>
            </a:r>
          </a:p>
        </p:txBody>
      </p:sp>
      <p:sp>
        <p:nvSpPr>
          <p:cNvPr id="53" name="Left Brace 52"/>
          <p:cNvSpPr/>
          <p:nvPr/>
        </p:nvSpPr>
        <p:spPr>
          <a:xfrm rot="10800000">
            <a:off x="10308233" y="5166331"/>
            <a:ext cx="182880" cy="82296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a:spLocks noChangeAspect="1"/>
          </p:cNvSpPr>
          <p:nvPr/>
        </p:nvSpPr>
        <p:spPr>
          <a:xfrm>
            <a:off x="10513980" y="5303491"/>
            <a:ext cx="1005829" cy="54864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Shared SAS storage</a:t>
            </a:r>
          </a:p>
        </p:txBody>
      </p:sp>
      <p:sp>
        <p:nvSpPr>
          <p:cNvPr id="77" name="Rounded Rectangle 76"/>
          <p:cNvSpPr/>
          <p:nvPr/>
        </p:nvSpPr>
        <p:spPr bwMode="auto">
          <a:xfrm>
            <a:off x="912812" y="4343390"/>
            <a:ext cx="9601113" cy="2103097"/>
          </a:xfrm>
          <a:prstGeom prst="roundRect">
            <a:avLst>
              <a:gd name="adj" fmla="val 11866"/>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8" name="TextBox 77"/>
          <p:cNvSpPr txBox="1">
            <a:spLocks noChangeAspect="1"/>
          </p:cNvSpPr>
          <p:nvPr/>
        </p:nvSpPr>
        <p:spPr>
          <a:xfrm>
            <a:off x="1004249" y="4434828"/>
            <a:ext cx="1463044" cy="192024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Physical View</a:t>
            </a:r>
          </a:p>
          <a:p>
            <a:pPr>
              <a:lnSpc>
                <a:spcPct val="90000"/>
              </a:lnSpc>
              <a:spcBef>
                <a:spcPct val="20000"/>
              </a:spcBef>
              <a:buSzPct val="90000"/>
            </a:pPr>
            <a:r>
              <a:rPr lang="en-US" sz="1200" b="1" dirty="0" smtClean="0">
                <a:solidFill>
                  <a:schemeClr val="tx1">
                    <a:alpha val="99000"/>
                  </a:schemeClr>
                </a:solidFill>
              </a:rPr>
              <a:t>(64 servers max)</a:t>
            </a:r>
          </a:p>
        </p:txBody>
      </p:sp>
      <p:grpSp>
        <p:nvGrpSpPr>
          <p:cNvPr id="85" name="Group 84"/>
          <p:cNvGrpSpPr/>
          <p:nvPr/>
        </p:nvGrpSpPr>
        <p:grpSpPr>
          <a:xfrm>
            <a:off x="2832983" y="3429000"/>
            <a:ext cx="548640" cy="588251"/>
            <a:chOff x="4631383" y="4160513"/>
            <a:chExt cx="548640" cy="588251"/>
          </a:xfrm>
        </p:grpSpPr>
        <p:pic>
          <p:nvPicPr>
            <p:cNvPr id="86"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87" name="TextBox 86"/>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grpSp>
        <p:nvGrpSpPr>
          <p:cNvPr id="88" name="Group 87"/>
          <p:cNvGrpSpPr/>
          <p:nvPr/>
        </p:nvGrpSpPr>
        <p:grpSpPr>
          <a:xfrm>
            <a:off x="3473056" y="3429000"/>
            <a:ext cx="548640" cy="588251"/>
            <a:chOff x="4631383" y="4160513"/>
            <a:chExt cx="548640" cy="588251"/>
          </a:xfrm>
        </p:grpSpPr>
        <p:pic>
          <p:nvPicPr>
            <p:cNvPr id="89"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90" name="TextBox 89"/>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grpSp>
        <p:nvGrpSpPr>
          <p:cNvPr id="91" name="Group 90"/>
          <p:cNvGrpSpPr/>
          <p:nvPr/>
        </p:nvGrpSpPr>
        <p:grpSpPr>
          <a:xfrm>
            <a:off x="4113129" y="3429000"/>
            <a:ext cx="548640" cy="588251"/>
            <a:chOff x="4631383" y="4160513"/>
            <a:chExt cx="548640" cy="588251"/>
          </a:xfrm>
        </p:grpSpPr>
        <p:pic>
          <p:nvPicPr>
            <p:cNvPr id="92"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93" name="TextBox 92"/>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sp>
        <p:nvSpPr>
          <p:cNvPr id="124" name="Rounded Rectangle 123"/>
          <p:cNvSpPr/>
          <p:nvPr/>
        </p:nvSpPr>
        <p:spPr bwMode="auto">
          <a:xfrm>
            <a:off x="2650171" y="3246122"/>
            <a:ext cx="2194536" cy="914390"/>
          </a:xfrm>
          <a:prstGeom prst="roundRect">
            <a:avLst>
              <a:gd name="adj" fmla="val 11866"/>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99" name="Group 98"/>
          <p:cNvGrpSpPr/>
          <p:nvPr/>
        </p:nvGrpSpPr>
        <p:grpSpPr>
          <a:xfrm>
            <a:off x="5576183" y="3429000"/>
            <a:ext cx="548640" cy="588251"/>
            <a:chOff x="4631383" y="4160513"/>
            <a:chExt cx="548640" cy="588251"/>
          </a:xfrm>
        </p:grpSpPr>
        <p:pic>
          <p:nvPicPr>
            <p:cNvPr id="109"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110" name="TextBox 109"/>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grpSp>
        <p:nvGrpSpPr>
          <p:cNvPr id="100" name="Group 99"/>
          <p:cNvGrpSpPr/>
          <p:nvPr/>
        </p:nvGrpSpPr>
        <p:grpSpPr>
          <a:xfrm>
            <a:off x="6216256" y="3429000"/>
            <a:ext cx="548640" cy="588251"/>
            <a:chOff x="4631383" y="4160513"/>
            <a:chExt cx="548640" cy="588251"/>
          </a:xfrm>
        </p:grpSpPr>
        <p:pic>
          <p:nvPicPr>
            <p:cNvPr id="107"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108" name="TextBox 107"/>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grpSp>
        <p:nvGrpSpPr>
          <p:cNvPr id="101" name="Group 100"/>
          <p:cNvGrpSpPr/>
          <p:nvPr/>
        </p:nvGrpSpPr>
        <p:grpSpPr>
          <a:xfrm>
            <a:off x="6856329" y="3429000"/>
            <a:ext cx="548640" cy="588251"/>
            <a:chOff x="4631383" y="4160513"/>
            <a:chExt cx="548640" cy="588251"/>
          </a:xfrm>
        </p:grpSpPr>
        <p:pic>
          <p:nvPicPr>
            <p:cNvPr id="105"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106" name="TextBox 105"/>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sp>
        <p:nvSpPr>
          <p:cNvPr id="125" name="Rounded Rectangle 124"/>
          <p:cNvSpPr/>
          <p:nvPr/>
        </p:nvSpPr>
        <p:spPr bwMode="auto">
          <a:xfrm>
            <a:off x="5393341" y="3246122"/>
            <a:ext cx="2194536" cy="914390"/>
          </a:xfrm>
          <a:prstGeom prst="roundRect">
            <a:avLst>
              <a:gd name="adj" fmla="val 11866"/>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112" name="Group 111"/>
          <p:cNvGrpSpPr/>
          <p:nvPr/>
        </p:nvGrpSpPr>
        <p:grpSpPr>
          <a:xfrm>
            <a:off x="8319383" y="3429000"/>
            <a:ext cx="548640" cy="588251"/>
            <a:chOff x="4631383" y="4160513"/>
            <a:chExt cx="548640" cy="588251"/>
          </a:xfrm>
        </p:grpSpPr>
        <p:pic>
          <p:nvPicPr>
            <p:cNvPr id="122"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123" name="TextBox 122"/>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grpSp>
        <p:nvGrpSpPr>
          <p:cNvPr id="113" name="Group 112"/>
          <p:cNvGrpSpPr/>
          <p:nvPr/>
        </p:nvGrpSpPr>
        <p:grpSpPr>
          <a:xfrm>
            <a:off x="8959456" y="3429000"/>
            <a:ext cx="548640" cy="588251"/>
            <a:chOff x="4631383" y="4160513"/>
            <a:chExt cx="548640" cy="588251"/>
          </a:xfrm>
        </p:grpSpPr>
        <p:pic>
          <p:nvPicPr>
            <p:cNvPr id="120"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121" name="TextBox 120"/>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grpSp>
        <p:nvGrpSpPr>
          <p:cNvPr id="114" name="Group 113"/>
          <p:cNvGrpSpPr/>
          <p:nvPr/>
        </p:nvGrpSpPr>
        <p:grpSpPr>
          <a:xfrm>
            <a:off x="9599529" y="3429000"/>
            <a:ext cx="548640" cy="588251"/>
            <a:chOff x="4631383" y="4160513"/>
            <a:chExt cx="548640" cy="588251"/>
          </a:xfrm>
        </p:grpSpPr>
        <p:pic>
          <p:nvPicPr>
            <p:cNvPr id="118" name="Picture 18" descr="Database blue"/>
            <p:cNvPicPr>
              <a:picLocks noChangeAspect="1" noChangeArrowheads="1"/>
            </p:cNvPicPr>
            <p:nvPr/>
          </p:nvPicPr>
          <p:blipFill>
            <a:blip r:embed="rId4" cstate="print"/>
            <a:srcRect/>
            <a:stretch>
              <a:fillRect/>
            </a:stretch>
          </p:blipFill>
          <p:spPr bwMode="auto">
            <a:xfrm>
              <a:off x="4631383" y="4160513"/>
              <a:ext cx="548640" cy="548640"/>
            </a:xfrm>
            <a:prstGeom prst="rect">
              <a:avLst/>
            </a:prstGeom>
            <a:noFill/>
          </p:spPr>
        </p:pic>
        <p:sp>
          <p:nvSpPr>
            <p:cNvPr id="119" name="TextBox 118"/>
            <p:cNvSpPr txBox="1">
              <a:spLocks noChangeAspect="1"/>
            </p:cNvSpPr>
            <p:nvPr/>
          </p:nvSpPr>
          <p:spPr>
            <a:xfrm>
              <a:off x="4631383"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000" b="1" dirty="0" smtClean="0">
                  <a:solidFill>
                    <a:schemeClr val="bg1">
                      <a:alpha val="99000"/>
                    </a:schemeClr>
                  </a:solidFill>
                </a:rPr>
                <a:t>Space</a:t>
              </a:r>
            </a:p>
          </p:txBody>
        </p:sp>
      </p:grpSp>
      <p:sp>
        <p:nvSpPr>
          <p:cNvPr id="126" name="Rounded Rectangle 125"/>
          <p:cNvSpPr/>
          <p:nvPr/>
        </p:nvSpPr>
        <p:spPr bwMode="auto">
          <a:xfrm>
            <a:off x="8136511" y="3246122"/>
            <a:ext cx="2194536" cy="914390"/>
          </a:xfrm>
          <a:prstGeom prst="roundRect">
            <a:avLst>
              <a:gd name="adj" fmla="val 11866"/>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31" name="TextBox 130"/>
          <p:cNvSpPr txBox="1">
            <a:spLocks/>
          </p:cNvSpPr>
          <p:nvPr/>
        </p:nvSpPr>
        <p:spPr>
          <a:xfrm>
            <a:off x="1004268" y="3337553"/>
            <a:ext cx="1645903" cy="73152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Clustered Storage Spaces</a:t>
            </a:r>
          </a:p>
        </p:txBody>
      </p:sp>
      <p:sp>
        <p:nvSpPr>
          <p:cNvPr id="132" name="Rounded Rectangle 131"/>
          <p:cNvSpPr/>
          <p:nvPr/>
        </p:nvSpPr>
        <p:spPr bwMode="auto">
          <a:xfrm>
            <a:off x="2650171" y="2738187"/>
            <a:ext cx="7680876" cy="365756"/>
          </a:xfrm>
          <a:prstGeom prst="roundRect">
            <a:avLst>
              <a:gd name="adj" fmla="val 4697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gradFill>
                <a:gsLst>
                  <a:gs pos="0">
                    <a:schemeClr val="tx1"/>
                  </a:gs>
                  <a:gs pos="100000">
                    <a:schemeClr val="tx1"/>
                  </a:gs>
                </a:gsLst>
                <a:lin ang="5400000" scaled="0"/>
              </a:gradFill>
            </a:endParaRPr>
          </a:p>
        </p:txBody>
      </p:sp>
      <p:sp>
        <p:nvSpPr>
          <p:cNvPr id="133" name="TextBox 132"/>
          <p:cNvSpPr txBox="1">
            <a:spLocks/>
          </p:cNvSpPr>
          <p:nvPr/>
        </p:nvSpPr>
        <p:spPr>
          <a:xfrm>
            <a:off x="2650171" y="2717935"/>
            <a:ext cx="2194536" cy="406265"/>
          </a:xfrm>
          <a:prstGeom prst="rect">
            <a:avLst/>
          </a:prstGeom>
          <a:noFill/>
        </p:spPr>
        <p:txBody>
          <a:bodyPr wrap="square" lIns="91440" tIns="91440" rIns="91440" bIns="91440" rtlCol="0" anchor="ctr" anchorCtr="1">
            <a:spAutoFit/>
          </a:bodyPr>
          <a:lstStyle/>
          <a:p>
            <a:pPr algn="ctr">
              <a:lnSpc>
                <a:spcPct val="90000"/>
              </a:lnSpc>
              <a:spcBef>
                <a:spcPct val="20000"/>
              </a:spcBef>
              <a:buSzPct val="90000"/>
            </a:pPr>
            <a:r>
              <a:rPr lang="en-US" sz="1600" b="1" dirty="0" smtClean="0">
                <a:solidFill>
                  <a:schemeClr val="tx1">
                    <a:alpha val="99000"/>
                  </a:schemeClr>
                </a:solidFill>
              </a:rPr>
              <a:t>\Finance</a:t>
            </a:r>
          </a:p>
        </p:txBody>
      </p:sp>
      <p:sp>
        <p:nvSpPr>
          <p:cNvPr id="134" name="TextBox 133"/>
          <p:cNvSpPr txBox="1">
            <a:spLocks/>
          </p:cNvSpPr>
          <p:nvPr/>
        </p:nvSpPr>
        <p:spPr>
          <a:xfrm>
            <a:off x="5393341" y="2717934"/>
            <a:ext cx="2194536" cy="406265"/>
          </a:xfrm>
          <a:prstGeom prst="rect">
            <a:avLst/>
          </a:prstGeom>
          <a:noFill/>
        </p:spPr>
        <p:txBody>
          <a:bodyPr wrap="square" lIns="91440" tIns="91440" rIns="91440" bIns="91440" rtlCol="0" anchor="ctr" anchorCtr="1">
            <a:spAutoFit/>
          </a:bodyPr>
          <a:lstStyle/>
          <a:p>
            <a:pPr algn="ctr">
              <a:lnSpc>
                <a:spcPct val="90000"/>
              </a:lnSpc>
              <a:spcBef>
                <a:spcPct val="20000"/>
              </a:spcBef>
              <a:buSzPct val="90000"/>
            </a:pPr>
            <a:r>
              <a:rPr lang="en-US" sz="1600" b="1" dirty="0" smtClean="0">
                <a:solidFill>
                  <a:schemeClr val="tx1">
                    <a:alpha val="99000"/>
                  </a:schemeClr>
                </a:solidFill>
              </a:rPr>
              <a:t>\CRM</a:t>
            </a:r>
          </a:p>
        </p:txBody>
      </p:sp>
      <p:sp>
        <p:nvSpPr>
          <p:cNvPr id="135" name="TextBox 134"/>
          <p:cNvSpPr txBox="1">
            <a:spLocks/>
          </p:cNvSpPr>
          <p:nvPr/>
        </p:nvSpPr>
        <p:spPr>
          <a:xfrm>
            <a:off x="8136511" y="2717935"/>
            <a:ext cx="2194536" cy="406265"/>
          </a:xfrm>
          <a:prstGeom prst="rect">
            <a:avLst/>
          </a:prstGeom>
          <a:noFill/>
        </p:spPr>
        <p:txBody>
          <a:bodyPr wrap="square" lIns="91440" tIns="91440" rIns="91440" bIns="91440" rtlCol="0" anchor="ctr" anchorCtr="1">
            <a:spAutoFit/>
          </a:bodyPr>
          <a:lstStyle/>
          <a:p>
            <a:pPr algn="ctr">
              <a:lnSpc>
                <a:spcPct val="90000"/>
              </a:lnSpc>
              <a:spcBef>
                <a:spcPct val="20000"/>
              </a:spcBef>
              <a:buSzPct val="90000"/>
            </a:pPr>
            <a:r>
              <a:rPr lang="en-US" sz="1600" b="1" dirty="0" smtClean="0">
                <a:solidFill>
                  <a:schemeClr val="tx1">
                    <a:alpha val="99000"/>
                  </a:schemeClr>
                </a:solidFill>
              </a:rPr>
              <a:t>\File-Shares</a:t>
            </a:r>
          </a:p>
        </p:txBody>
      </p:sp>
      <p:sp>
        <p:nvSpPr>
          <p:cNvPr id="137" name="TextBox 136"/>
          <p:cNvSpPr txBox="1">
            <a:spLocks/>
          </p:cNvSpPr>
          <p:nvPr/>
        </p:nvSpPr>
        <p:spPr>
          <a:xfrm>
            <a:off x="1004269" y="2606041"/>
            <a:ext cx="1463024" cy="73152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Unified Cluster Shared Volume Namespace</a:t>
            </a:r>
          </a:p>
        </p:txBody>
      </p:sp>
      <p:sp>
        <p:nvSpPr>
          <p:cNvPr id="139" name="Rounded Rectangle 138"/>
          <p:cNvSpPr/>
          <p:nvPr/>
        </p:nvSpPr>
        <p:spPr bwMode="auto">
          <a:xfrm>
            <a:off x="912830" y="1051585"/>
            <a:ext cx="9601095" cy="1554455"/>
          </a:xfrm>
          <a:prstGeom prst="roundRect">
            <a:avLst>
              <a:gd name="adj" fmla="val 14837"/>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44" name="TextBox 143"/>
          <p:cNvSpPr txBox="1">
            <a:spLocks noChangeAspect="1"/>
          </p:cNvSpPr>
          <p:nvPr/>
        </p:nvSpPr>
        <p:spPr>
          <a:xfrm>
            <a:off x="1004269" y="1143004"/>
            <a:ext cx="1463024" cy="1371606"/>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Logical View</a:t>
            </a:r>
          </a:p>
          <a:p>
            <a:pPr>
              <a:lnSpc>
                <a:spcPct val="90000"/>
              </a:lnSpc>
              <a:spcBef>
                <a:spcPct val="20000"/>
              </a:spcBef>
              <a:buSzPct val="90000"/>
            </a:pPr>
            <a:r>
              <a:rPr lang="en-US" sz="1200" b="1" dirty="0">
                <a:solidFill>
                  <a:schemeClr val="tx1">
                    <a:alpha val="99000"/>
                  </a:schemeClr>
                </a:solidFill>
              </a:rPr>
              <a:t>(Highly available, scalable, </a:t>
            </a:r>
            <a:r>
              <a:rPr lang="en-US" sz="1200" b="1" dirty="0" smtClean="0">
                <a:solidFill>
                  <a:schemeClr val="tx1">
                    <a:alpha val="99000"/>
                  </a:schemeClr>
                </a:solidFill>
              </a:rPr>
              <a:t>cost-efficient)</a:t>
            </a:r>
          </a:p>
        </p:txBody>
      </p:sp>
      <p:sp>
        <p:nvSpPr>
          <p:cNvPr id="141" name="Rounded Rectangle 140"/>
          <p:cNvSpPr/>
          <p:nvPr/>
        </p:nvSpPr>
        <p:spPr bwMode="auto">
          <a:xfrm>
            <a:off x="2650172" y="1143025"/>
            <a:ext cx="2194536" cy="1371584"/>
          </a:xfrm>
          <a:prstGeom prst="roundRect">
            <a:avLst>
              <a:gd name="adj" fmla="val 11034"/>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8" name="Group 7"/>
          <p:cNvGrpSpPr/>
          <p:nvPr/>
        </p:nvGrpSpPr>
        <p:grpSpPr>
          <a:xfrm>
            <a:off x="2833049" y="1234458"/>
            <a:ext cx="1828780" cy="914402"/>
            <a:chOff x="2436852" y="1234458"/>
            <a:chExt cx="1828780" cy="914402"/>
          </a:xfrm>
        </p:grpSpPr>
        <p:pic>
          <p:nvPicPr>
            <p:cNvPr id="146" name="Picture 3" descr="\\eventsql\dvd\Online_ART\DVD_Art_Sept-2-2010\Artwork_Imagery\Icons - Illustrations\_ VIRTUALIZATION ICONS\Server Virtual Dynamic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6992" y="1234458"/>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6" descr="\\eventsql\dvd\Online_ART\DVD_Art_Sept-2-2010\Artwork_Imagery\Icons - Illustrations\_ VIRTUALIZATION ICONS\Server Virtual SQ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6919" y="1600220"/>
              <a:ext cx="548640"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roup 155"/>
            <p:cNvGrpSpPr/>
            <p:nvPr/>
          </p:nvGrpSpPr>
          <p:grpSpPr>
            <a:xfrm>
              <a:off x="2436852" y="1234464"/>
              <a:ext cx="548640" cy="548640"/>
              <a:chOff x="3351172" y="1328666"/>
              <a:chExt cx="914400" cy="820196"/>
            </a:xfrm>
          </p:grpSpPr>
          <p:pic>
            <p:nvPicPr>
              <p:cNvPr id="153" name="Picture 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1172" y="1417342"/>
                <a:ext cx="91440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5540"/>
              <a:stretch/>
            </p:blipFill>
            <p:spPr bwMode="auto">
              <a:xfrm>
                <a:off x="3625554" y="1328666"/>
                <a:ext cx="548640" cy="54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57" name="TextBox 156"/>
          <p:cNvSpPr txBox="1">
            <a:spLocks noChangeAspect="1"/>
          </p:cNvSpPr>
          <p:nvPr/>
        </p:nvSpPr>
        <p:spPr>
          <a:xfrm>
            <a:off x="2833049" y="2148854"/>
            <a:ext cx="1828780" cy="365752"/>
          </a:xfrm>
          <a:prstGeom prst="rect">
            <a:avLst/>
          </a:prstGeom>
          <a:noFill/>
        </p:spPr>
        <p:txBody>
          <a:bodyPr wrap="square" lIns="91440" tIns="91440" rIns="91440" bIns="91440" rtlCol="0" anchor="ctr" anchorCtr="1">
            <a:normAutofit/>
          </a:bodyPr>
          <a:lstStyle/>
          <a:p>
            <a:pPr algn="ctr">
              <a:lnSpc>
                <a:spcPct val="90000"/>
              </a:lnSpc>
              <a:spcBef>
                <a:spcPct val="20000"/>
              </a:spcBef>
              <a:buSzPct val="90000"/>
            </a:pPr>
            <a:r>
              <a:rPr lang="en-US" sz="1200" b="1" dirty="0" smtClean="0">
                <a:solidFill>
                  <a:schemeClr val="tx1">
                    <a:alpha val="99000"/>
                  </a:schemeClr>
                </a:solidFill>
              </a:rPr>
              <a:t>Enterprise Workload</a:t>
            </a:r>
          </a:p>
        </p:txBody>
      </p:sp>
      <p:sp>
        <p:nvSpPr>
          <p:cNvPr id="142" name="Rounded Rectangle 141"/>
          <p:cNvSpPr/>
          <p:nvPr/>
        </p:nvSpPr>
        <p:spPr bwMode="auto">
          <a:xfrm>
            <a:off x="5393341" y="1143026"/>
            <a:ext cx="2194536" cy="1371584"/>
          </a:xfrm>
          <a:prstGeom prst="roundRect">
            <a:avLst>
              <a:gd name="adj" fmla="val 11034"/>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11" name="Group 10"/>
          <p:cNvGrpSpPr/>
          <p:nvPr/>
        </p:nvGrpSpPr>
        <p:grpSpPr>
          <a:xfrm>
            <a:off x="5576213" y="1325903"/>
            <a:ext cx="1828792" cy="822957"/>
            <a:chOff x="5180016" y="1325903"/>
            <a:chExt cx="1828792" cy="822957"/>
          </a:xfrm>
        </p:grpSpPr>
        <p:pic>
          <p:nvPicPr>
            <p:cNvPr id="147" name="Picture 4" descr="\\eventsql\dvd\Online_ART\DVD_Art_Sept-2-2010\Artwork_Imagery\Icons - Illustrations\_ VIRTUALIZATION ICONS\Server Virtual SA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0016" y="1325903"/>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6" descr="\\eventsql\dvd\Online_ART\DVD_Art_Sept-2-2010\Artwork_Imagery\Icons - Illustrations\_ VIRTUALIZATION ICONS\Server Virtual SQ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0095" y="1600220"/>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60168" y="1325903"/>
              <a:ext cx="54864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8" name="TextBox 157"/>
          <p:cNvSpPr txBox="1">
            <a:spLocks noChangeAspect="1"/>
          </p:cNvSpPr>
          <p:nvPr/>
        </p:nvSpPr>
        <p:spPr>
          <a:xfrm>
            <a:off x="5576219" y="2148854"/>
            <a:ext cx="1828780" cy="365752"/>
          </a:xfrm>
          <a:prstGeom prst="rect">
            <a:avLst/>
          </a:prstGeom>
          <a:noFill/>
        </p:spPr>
        <p:txBody>
          <a:bodyPr wrap="square" lIns="91440" tIns="91440" rIns="91440" bIns="91440" rtlCol="0" anchor="ctr" anchorCtr="1">
            <a:normAutofit/>
          </a:bodyPr>
          <a:lstStyle/>
          <a:p>
            <a:pPr algn="ctr">
              <a:lnSpc>
                <a:spcPct val="90000"/>
              </a:lnSpc>
              <a:spcBef>
                <a:spcPct val="20000"/>
              </a:spcBef>
              <a:buSzPct val="90000"/>
            </a:pPr>
            <a:r>
              <a:rPr lang="en-US" sz="1200" b="1" dirty="0" smtClean="0">
                <a:solidFill>
                  <a:schemeClr val="tx1">
                    <a:alpha val="99000"/>
                  </a:schemeClr>
                </a:solidFill>
              </a:rPr>
              <a:t>Enterprise Workload</a:t>
            </a:r>
          </a:p>
        </p:txBody>
      </p:sp>
      <p:sp>
        <p:nvSpPr>
          <p:cNvPr id="143" name="Rounded Rectangle 142"/>
          <p:cNvSpPr/>
          <p:nvPr/>
        </p:nvSpPr>
        <p:spPr bwMode="auto">
          <a:xfrm>
            <a:off x="8136511" y="1143026"/>
            <a:ext cx="2194536" cy="640080"/>
          </a:xfrm>
          <a:prstGeom prst="roundRect">
            <a:avLst>
              <a:gd name="adj" fmla="val 24021"/>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59" name="Rounded Rectangle 158"/>
          <p:cNvSpPr/>
          <p:nvPr/>
        </p:nvSpPr>
        <p:spPr bwMode="auto">
          <a:xfrm>
            <a:off x="8136511" y="1874537"/>
            <a:ext cx="2194536" cy="640080"/>
          </a:xfrm>
          <a:prstGeom prst="roundRect">
            <a:avLst>
              <a:gd name="adj" fmla="val 24021"/>
            </a:avLst>
          </a:prstGeom>
          <a:noFill/>
          <a:ln>
            <a:solidFill>
              <a:srgbClr val="FFFFFF"/>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18" name="Group 17"/>
          <p:cNvGrpSpPr/>
          <p:nvPr/>
        </p:nvGrpSpPr>
        <p:grpSpPr>
          <a:xfrm>
            <a:off x="8319240" y="1234464"/>
            <a:ext cx="548783" cy="1142994"/>
            <a:chOff x="7923043" y="1234464"/>
            <a:chExt cx="548783" cy="1142994"/>
          </a:xfrm>
        </p:grpSpPr>
        <p:pic>
          <p:nvPicPr>
            <p:cNvPr id="160" name="Picture 10" descr="\\eventsql\dvd\Online_ART\DVD_Art_Sept-2-2010\Artwork_Imagery\Icons - Illustrations\_ XML ICONS\ethernet cable network.png"/>
            <p:cNvPicPr>
              <a:picLocks noChangeArrowheads="1"/>
            </p:cNvPicPr>
            <p:nvPr/>
          </p:nvPicPr>
          <p:blipFill rotWithShape="1">
            <a:blip r:embed="rId3" cstate="print">
              <a:extLst>
                <a:ext uri="{28A0092B-C50C-407E-A947-70E740481C1C}">
                  <a14:useLocalDpi xmlns:a14="http://schemas.microsoft.com/office/drawing/2010/main" val="0"/>
                </a:ext>
              </a:extLst>
            </a:blip>
            <a:srcRect l="10834" t="25082" r="85933" b="24747"/>
            <a:stretch/>
          </p:blipFill>
          <p:spPr bwMode="auto">
            <a:xfrm rot="16200000">
              <a:off x="7877466" y="1737374"/>
              <a:ext cx="640080"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201" name="Group 200"/>
            <p:cNvGrpSpPr/>
            <p:nvPr/>
          </p:nvGrpSpPr>
          <p:grpSpPr>
            <a:xfrm>
              <a:off x="7923043" y="1920258"/>
              <a:ext cx="548783" cy="457200"/>
              <a:chOff x="7923043" y="1920258"/>
              <a:chExt cx="548783" cy="457200"/>
            </a:xfrm>
          </p:grpSpPr>
          <p:pic>
            <p:nvPicPr>
              <p:cNvPr id="168" name="Picture 5" descr="C:\Users\pluber\AppData\Local\Microsoft\Windows\Temporary Internet Files\Content.IE5\5QH8IOH1\MC900431588[1].pn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23043" y="1920258"/>
                <a:ext cx="548640" cy="45720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p:cNvSpPr txBox="1"/>
              <p:nvPr/>
            </p:nvSpPr>
            <p:spPr>
              <a:xfrm>
                <a:off x="7923186" y="2011696"/>
                <a:ext cx="548640" cy="323165"/>
              </a:xfrm>
              <a:prstGeom prst="rect">
                <a:avLst/>
              </a:prstGeom>
              <a:noFill/>
            </p:spPr>
            <p:txBody>
              <a:bodyPr wrap="square" lIns="0" tIns="91440" rIns="0" bIns="91440" rtlCol="0">
                <a:spAutoFit/>
              </a:bodyPr>
              <a:lstStyle/>
              <a:p>
                <a:pPr algn="ctr">
                  <a:lnSpc>
                    <a:spcPct val="90000"/>
                  </a:lnSpc>
                  <a:spcBef>
                    <a:spcPct val="20000"/>
                  </a:spcBef>
                  <a:buSzPct val="90000"/>
                </a:pPr>
                <a:r>
                  <a:rPr lang="en-US" sz="1000" dirty="0" smtClean="0">
                    <a:solidFill>
                      <a:schemeClr val="bg1">
                        <a:alpha val="99000"/>
                      </a:schemeClr>
                    </a:solidFill>
                  </a:rPr>
                  <a:t>.\db</a:t>
                </a:r>
              </a:p>
            </p:txBody>
          </p:sp>
        </p:grpSp>
        <p:grpSp>
          <p:nvGrpSpPr>
            <p:cNvPr id="193" name="Group 192"/>
            <p:cNvGrpSpPr/>
            <p:nvPr/>
          </p:nvGrpSpPr>
          <p:grpSpPr>
            <a:xfrm>
              <a:off x="7968906" y="1234464"/>
              <a:ext cx="457200" cy="548634"/>
              <a:chOff x="10300601" y="1546622"/>
              <a:chExt cx="457200" cy="548634"/>
            </a:xfrm>
          </p:grpSpPr>
          <p:pic>
            <p:nvPicPr>
              <p:cNvPr id="177" name="Picture 7" descr="\\eventsql\dvd\Online_ART\DVD_Art_Sept-2-2010\Artwork_Imagery\Icons - Illustrations\_ VIRTUALIZATION ICONS\serv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00601" y="163805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8" descr="\\eventsql\dvd\Online_ART\DVD_Art_Sept-2-2010\Artwork_Imagery\Icons - Illustrations\_ VIRTUALIZATION ICONS\Application Virtual SQL Serve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392042" y="1546622"/>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 name="Group 16"/>
          <p:cNvGrpSpPr/>
          <p:nvPr/>
        </p:nvGrpSpPr>
        <p:grpSpPr>
          <a:xfrm>
            <a:off x="8959456" y="1234464"/>
            <a:ext cx="548783" cy="1137771"/>
            <a:chOff x="8563259" y="1234464"/>
            <a:chExt cx="548783" cy="1137771"/>
          </a:xfrm>
        </p:grpSpPr>
        <p:pic>
          <p:nvPicPr>
            <p:cNvPr id="161" name="Picture 10" descr="\\eventsql\dvd\Online_ART\DVD_Art_Sept-2-2010\Artwork_Imagery\Icons - Illustrations\_ XML ICONS\ethernet cable network.png"/>
            <p:cNvPicPr>
              <a:picLocks noChangeArrowheads="1"/>
            </p:cNvPicPr>
            <p:nvPr/>
          </p:nvPicPr>
          <p:blipFill rotWithShape="1">
            <a:blip r:embed="rId3" cstate="print">
              <a:extLst>
                <a:ext uri="{28A0092B-C50C-407E-A947-70E740481C1C}">
                  <a14:useLocalDpi xmlns:a14="http://schemas.microsoft.com/office/drawing/2010/main" val="0"/>
                </a:ext>
              </a:extLst>
            </a:blip>
            <a:srcRect l="10834" t="25082" r="85933" b="24747"/>
            <a:stretch/>
          </p:blipFill>
          <p:spPr bwMode="auto">
            <a:xfrm rot="16200000">
              <a:off x="8517541" y="1737381"/>
              <a:ext cx="640080"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200" name="Group 199"/>
            <p:cNvGrpSpPr/>
            <p:nvPr/>
          </p:nvGrpSpPr>
          <p:grpSpPr>
            <a:xfrm>
              <a:off x="8563259" y="1915035"/>
              <a:ext cx="548783" cy="457200"/>
              <a:chOff x="8563259" y="1915035"/>
              <a:chExt cx="548783" cy="457200"/>
            </a:xfrm>
          </p:grpSpPr>
          <p:pic>
            <p:nvPicPr>
              <p:cNvPr id="171" name="Picture 5" descr="C:\Users\pluber\AppData\Local\Microsoft\Windows\Temporary Internet Files\Content.IE5\5QH8IOH1\MC900431588[1].pn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63259" y="1915035"/>
                <a:ext cx="548640" cy="457200"/>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nvSpPr>
            <p:spPr>
              <a:xfrm>
                <a:off x="8563402" y="2006473"/>
                <a:ext cx="548640" cy="323165"/>
              </a:xfrm>
              <a:prstGeom prst="rect">
                <a:avLst/>
              </a:prstGeom>
              <a:noFill/>
            </p:spPr>
            <p:txBody>
              <a:bodyPr wrap="square" lIns="0" tIns="91440" rIns="0" bIns="91440" rtlCol="0">
                <a:spAutoFit/>
              </a:bodyPr>
              <a:lstStyle/>
              <a:p>
                <a:pPr algn="ctr">
                  <a:lnSpc>
                    <a:spcPct val="90000"/>
                  </a:lnSpc>
                  <a:spcBef>
                    <a:spcPct val="20000"/>
                  </a:spcBef>
                  <a:buSzPct val="90000"/>
                </a:pPr>
                <a:r>
                  <a:rPr lang="en-US" sz="1000" dirty="0" smtClean="0">
                    <a:solidFill>
                      <a:schemeClr val="bg1">
                        <a:alpha val="99000"/>
                      </a:schemeClr>
                    </a:solidFill>
                  </a:rPr>
                  <a:t>.\VHD</a:t>
                </a:r>
              </a:p>
            </p:txBody>
          </p:sp>
        </p:grpSp>
        <p:grpSp>
          <p:nvGrpSpPr>
            <p:cNvPr id="196" name="Group 195"/>
            <p:cNvGrpSpPr/>
            <p:nvPr/>
          </p:nvGrpSpPr>
          <p:grpSpPr>
            <a:xfrm>
              <a:off x="8608979" y="1234464"/>
              <a:ext cx="457200" cy="548634"/>
              <a:chOff x="8608979" y="1234464"/>
              <a:chExt cx="457200" cy="548634"/>
            </a:xfrm>
          </p:grpSpPr>
          <p:pic>
            <p:nvPicPr>
              <p:cNvPr id="192" name="Picture 7" descr="\\eventsql\dvd\Online_ART\DVD_Art_Sept-2-2010\Artwork_Imagery\Icons - Illustrations\_ VIRTUALIZATION ICONS\serv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08979" y="1325898"/>
                <a:ext cx="457200"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91" name="Group 190"/>
              <p:cNvGrpSpPr>
                <a:grpSpLocks noChangeAspect="1"/>
              </p:cNvGrpSpPr>
              <p:nvPr/>
            </p:nvGrpSpPr>
            <p:grpSpPr>
              <a:xfrm>
                <a:off x="8700420" y="1234464"/>
                <a:ext cx="274320" cy="274320"/>
                <a:chOff x="11002187" y="2872158"/>
                <a:chExt cx="439447" cy="462629"/>
              </a:xfrm>
            </p:grpSpPr>
            <p:pic>
              <p:nvPicPr>
                <p:cNvPr id="182" name="Picture 3" descr="C:\Users\shonsh\Desktop\images\VM.png"/>
                <p:cNvPicPr>
                  <a:picLocks noChangeAspect="1" noChangeArrowheads="1"/>
                </p:cNvPicPr>
                <p:nvPr/>
              </p:nvPicPr>
              <p:blipFill>
                <a:blip r:embed="rId15" cstate="print"/>
                <a:srcRect/>
                <a:stretch>
                  <a:fillRect/>
                </a:stretch>
              </p:blipFill>
              <p:spPr bwMode="auto">
                <a:xfrm>
                  <a:off x="11002187" y="2982441"/>
                  <a:ext cx="224122" cy="244608"/>
                </a:xfrm>
                <a:prstGeom prst="rect">
                  <a:avLst/>
                </a:prstGeom>
                <a:noFill/>
              </p:spPr>
            </p:pic>
            <p:pic>
              <p:nvPicPr>
                <p:cNvPr id="183" name="Picture 3" descr="C:\Users\shonsh\Desktop\images\VM.png"/>
                <p:cNvPicPr>
                  <a:picLocks noChangeAspect="1" noChangeArrowheads="1"/>
                </p:cNvPicPr>
                <p:nvPr/>
              </p:nvPicPr>
              <p:blipFill>
                <a:blip r:embed="rId15" cstate="print"/>
                <a:srcRect/>
                <a:stretch>
                  <a:fillRect/>
                </a:stretch>
              </p:blipFill>
              <p:spPr bwMode="auto">
                <a:xfrm>
                  <a:off x="11114248" y="2872158"/>
                  <a:ext cx="224122" cy="244608"/>
                </a:xfrm>
                <a:prstGeom prst="rect">
                  <a:avLst/>
                </a:prstGeom>
                <a:noFill/>
              </p:spPr>
            </p:pic>
            <p:pic>
              <p:nvPicPr>
                <p:cNvPr id="184" name="Picture 3" descr="C:\Users\shonsh\Desktop\images\VM.png"/>
                <p:cNvPicPr>
                  <a:picLocks noChangeAspect="1" noChangeArrowheads="1"/>
                </p:cNvPicPr>
                <p:nvPr/>
              </p:nvPicPr>
              <p:blipFill>
                <a:blip r:embed="rId15" cstate="print"/>
                <a:srcRect/>
                <a:stretch>
                  <a:fillRect/>
                </a:stretch>
              </p:blipFill>
              <p:spPr bwMode="auto">
                <a:xfrm>
                  <a:off x="11114248" y="3090179"/>
                  <a:ext cx="224122" cy="244608"/>
                </a:xfrm>
                <a:prstGeom prst="rect">
                  <a:avLst/>
                </a:prstGeom>
                <a:noFill/>
              </p:spPr>
            </p:pic>
            <p:pic>
              <p:nvPicPr>
                <p:cNvPr id="185" name="Picture 3" descr="C:\Users\shonsh\Desktop\images\VM.png"/>
                <p:cNvPicPr>
                  <a:picLocks noChangeAspect="1" noChangeArrowheads="1"/>
                </p:cNvPicPr>
                <p:nvPr/>
              </p:nvPicPr>
              <p:blipFill>
                <a:blip r:embed="rId15" cstate="print"/>
                <a:srcRect/>
                <a:stretch>
                  <a:fillRect/>
                </a:stretch>
              </p:blipFill>
              <p:spPr bwMode="auto">
                <a:xfrm>
                  <a:off x="11217512" y="2980526"/>
                  <a:ext cx="224122" cy="244608"/>
                </a:xfrm>
                <a:prstGeom prst="rect">
                  <a:avLst/>
                </a:prstGeom>
                <a:noFill/>
              </p:spPr>
            </p:pic>
            <p:sp>
              <p:nvSpPr>
                <p:cNvPr id="186" name="TextBox 185"/>
                <p:cNvSpPr txBox="1"/>
                <p:nvPr/>
              </p:nvSpPr>
              <p:spPr>
                <a:xfrm>
                  <a:off x="11026040" y="2972764"/>
                  <a:ext cx="382623" cy="233573"/>
                </a:xfrm>
                <a:prstGeom prst="rect">
                  <a:avLst/>
                </a:prstGeom>
                <a:noFill/>
              </p:spPr>
              <p:txBody>
                <a:bodyPr wrap="none" lIns="0" tIns="0" rIns="0" bIns="0" rtlCol="0">
                  <a:spAutoFit/>
                </a:bodyPr>
                <a:lstStyle/>
                <a:p>
                  <a:pPr algn="ctr"/>
                  <a:r>
                    <a:rPr lang="en-US" sz="900" b="1" dirty="0">
                      <a:solidFill>
                        <a:schemeClr val="bg1"/>
                      </a:solidFill>
                      <a:effectLst>
                        <a:outerShdw blurRad="38100" dist="38100" dir="2700000" algn="tl">
                          <a:srgbClr val="000000">
                            <a:alpha val="43137"/>
                          </a:srgbClr>
                        </a:outerShdw>
                      </a:effectLst>
                      <a:latin typeface="+mj-lt"/>
                    </a:rPr>
                    <a:t>VMs</a:t>
                  </a:r>
                </a:p>
              </p:txBody>
            </p:sp>
          </p:grpSp>
        </p:grpSp>
      </p:grpSp>
      <p:grpSp>
        <p:nvGrpSpPr>
          <p:cNvPr id="16" name="Group 15"/>
          <p:cNvGrpSpPr/>
          <p:nvPr/>
        </p:nvGrpSpPr>
        <p:grpSpPr>
          <a:xfrm>
            <a:off x="9599386" y="1234457"/>
            <a:ext cx="548783" cy="1143001"/>
            <a:chOff x="9203189" y="1234457"/>
            <a:chExt cx="548783" cy="1143001"/>
          </a:xfrm>
        </p:grpSpPr>
        <p:pic>
          <p:nvPicPr>
            <p:cNvPr id="162" name="Picture 10" descr="\\eventsql\dvd\Online_ART\DVD_Art_Sept-2-2010\Artwork_Imagery\Icons - Illustrations\_ XML ICONS\ethernet cable network.png"/>
            <p:cNvPicPr>
              <a:picLocks noChangeArrowheads="1"/>
            </p:cNvPicPr>
            <p:nvPr/>
          </p:nvPicPr>
          <p:blipFill rotWithShape="1">
            <a:blip r:embed="rId3" cstate="print">
              <a:extLst>
                <a:ext uri="{28A0092B-C50C-407E-A947-70E740481C1C}">
                  <a14:useLocalDpi xmlns:a14="http://schemas.microsoft.com/office/drawing/2010/main" val="0"/>
                </a:ext>
              </a:extLst>
            </a:blip>
            <a:srcRect l="10834" t="25082" r="85933" b="24747"/>
            <a:stretch/>
          </p:blipFill>
          <p:spPr bwMode="auto">
            <a:xfrm rot="16200000">
              <a:off x="9157612" y="1737381"/>
              <a:ext cx="640080"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9203189" y="1920258"/>
              <a:ext cx="548783" cy="457200"/>
              <a:chOff x="9203189" y="1920258"/>
              <a:chExt cx="548783" cy="457200"/>
            </a:xfrm>
          </p:grpSpPr>
          <p:pic>
            <p:nvPicPr>
              <p:cNvPr id="174" name="Picture 5" descr="C:\Users\pluber\AppData\Local\Microsoft\Windows\Temporary Internet Files\Content.IE5\5QH8IOH1\MC900431588[1].pn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03189" y="1920258"/>
                <a:ext cx="548640" cy="457200"/>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9203332" y="2011696"/>
                <a:ext cx="548640" cy="323165"/>
              </a:xfrm>
              <a:prstGeom prst="rect">
                <a:avLst/>
              </a:prstGeom>
              <a:noFill/>
            </p:spPr>
            <p:txBody>
              <a:bodyPr wrap="square" lIns="0" tIns="91440" rIns="0" bIns="91440" rtlCol="0">
                <a:spAutoFit/>
              </a:bodyPr>
              <a:lstStyle/>
              <a:p>
                <a:pPr algn="ctr">
                  <a:lnSpc>
                    <a:spcPct val="90000"/>
                  </a:lnSpc>
                  <a:spcBef>
                    <a:spcPct val="20000"/>
                  </a:spcBef>
                  <a:buSzPct val="90000"/>
                </a:pPr>
                <a:r>
                  <a:rPr lang="en-US" sz="1000" dirty="0" smtClean="0">
                    <a:solidFill>
                      <a:schemeClr val="bg1">
                        <a:alpha val="99000"/>
                      </a:schemeClr>
                    </a:solidFill>
                  </a:rPr>
                  <a:t>.\Home</a:t>
                </a:r>
              </a:p>
            </p:txBody>
          </p:sp>
        </p:grpSp>
        <p:grpSp>
          <p:nvGrpSpPr>
            <p:cNvPr id="197" name="Group 196"/>
            <p:cNvGrpSpPr/>
            <p:nvPr/>
          </p:nvGrpSpPr>
          <p:grpSpPr>
            <a:xfrm>
              <a:off x="9249315" y="1234457"/>
              <a:ext cx="457200" cy="548634"/>
              <a:chOff x="11123552" y="1600220"/>
              <a:chExt cx="457200" cy="548634"/>
            </a:xfrm>
          </p:grpSpPr>
          <p:pic>
            <p:nvPicPr>
              <p:cNvPr id="195" name="Picture 7" descr="\\eventsql\dvd\Online_ART\DVD_Art_Sept-2-2010\Artwork_Imagery\Icons - Illustrations\_ VIRTUALIZATION ICONS\serv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123552" y="16916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descr="\\eventsql\dvd\Online_ART\DVD_Art_Sept-2-2010\Logos\Microsoft Office\_Office Brand\ofc-brand_v_rgb_r.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4382" r="23637" b="39475"/>
              <a:stretch/>
            </p:blipFill>
            <p:spPr bwMode="auto">
              <a:xfrm>
                <a:off x="11214996" y="1600220"/>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2" name="TextBox 201"/>
          <p:cNvSpPr txBox="1">
            <a:spLocks noChangeAspect="1"/>
          </p:cNvSpPr>
          <p:nvPr/>
        </p:nvSpPr>
        <p:spPr>
          <a:xfrm>
            <a:off x="8319409" y="2212848"/>
            <a:ext cx="1828820" cy="365752"/>
          </a:xfrm>
          <a:prstGeom prst="rect">
            <a:avLst/>
          </a:prstGeom>
          <a:noFill/>
        </p:spPr>
        <p:txBody>
          <a:bodyPr wrap="square" lIns="91440" tIns="91440" rIns="91440" bIns="91440" rtlCol="0" anchor="ctr" anchorCtr="1">
            <a:normAutofit/>
          </a:bodyPr>
          <a:lstStyle/>
          <a:p>
            <a:pPr algn="ctr">
              <a:lnSpc>
                <a:spcPct val="90000"/>
              </a:lnSpc>
              <a:spcBef>
                <a:spcPct val="20000"/>
              </a:spcBef>
              <a:buSzPct val="90000"/>
            </a:pPr>
            <a:r>
              <a:rPr lang="en-US" sz="1200" b="1" dirty="0" smtClean="0">
                <a:solidFill>
                  <a:schemeClr val="tx1">
                    <a:alpha val="99000"/>
                  </a:schemeClr>
                </a:solidFill>
              </a:rPr>
              <a:t>CA File Server</a:t>
            </a:r>
          </a:p>
        </p:txBody>
      </p:sp>
      <p:grpSp>
        <p:nvGrpSpPr>
          <p:cNvPr id="140" name="Group 139"/>
          <p:cNvGrpSpPr/>
          <p:nvPr/>
        </p:nvGrpSpPr>
        <p:grpSpPr>
          <a:xfrm>
            <a:off x="5656297" y="5226585"/>
            <a:ext cx="1676399" cy="762778"/>
            <a:chOff x="8067288" y="4910303"/>
            <a:chExt cx="3919131" cy="2005905"/>
          </a:xfrm>
        </p:grpSpPr>
        <p:pic>
          <p:nvPicPr>
            <p:cNvPr id="152"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8799" t="27492" r="8333" b="23151"/>
            <a:stretch/>
          </p:blipFill>
          <p:spPr bwMode="auto">
            <a:xfrm>
              <a:off x="8076455" y="4910303"/>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8799" t="27492" r="8333" b="23151"/>
            <a:stretch/>
          </p:blipFill>
          <p:spPr bwMode="auto">
            <a:xfrm>
              <a:off x="8076455" y="5596020"/>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8799" t="27492" r="8333" b="23151"/>
            <a:stretch/>
          </p:blipFill>
          <p:spPr bwMode="auto">
            <a:xfrm>
              <a:off x="8067288" y="6220798"/>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5" name="Picture 144" descr="C:\Users\brymat\Desktop\r71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8479" b="43015"/>
          <a:stretch/>
        </p:blipFill>
        <p:spPr bwMode="auto">
          <a:xfrm>
            <a:off x="5660217" y="4748884"/>
            <a:ext cx="1672478" cy="252881"/>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48" descr="C:\Users\brymat\Desktop\r71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8479" b="43015"/>
          <a:stretch/>
        </p:blipFill>
        <p:spPr bwMode="auto">
          <a:xfrm>
            <a:off x="5660218" y="4498834"/>
            <a:ext cx="1672479" cy="252881"/>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50" descr="C:\Users\brymat\Desktop\r71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8479" b="43015"/>
          <a:stretch/>
        </p:blipFill>
        <p:spPr bwMode="auto">
          <a:xfrm>
            <a:off x="5660217" y="4981268"/>
            <a:ext cx="1672478" cy="252881"/>
          </a:xfrm>
          <a:prstGeom prst="rect">
            <a:avLst/>
          </a:prstGeom>
          <a:noFill/>
          <a:extLst>
            <a:ext uri="{909E8E84-426E-40DD-AFC4-6F175D3DCCD1}">
              <a14:hiddenFill xmlns:a14="http://schemas.microsoft.com/office/drawing/2010/main">
                <a:solidFill>
                  <a:srgbClr val="FFFFFF"/>
                </a:solidFill>
              </a14:hiddenFill>
            </a:ext>
          </a:extLst>
        </p:spPr>
      </p:pic>
      <p:grpSp>
        <p:nvGrpSpPr>
          <p:cNvPr id="166" name="Group 165"/>
          <p:cNvGrpSpPr/>
          <p:nvPr/>
        </p:nvGrpSpPr>
        <p:grpSpPr>
          <a:xfrm>
            <a:off x="8487018" y="5226585"/>
            <a:ext cx="1676399" cy="762778"/>
            <a:chOff x="8067288" y="4910303"/>
            <a:chExt cx="3919131" cy="2005905"/>
          </a:xfrm>
        </p:grpSpPr>
        <p:pic>
          <p:nvPicPr>
            <p:cNvPr id="176"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8799" t="27492" r="8333" b="23151"/>
            <a:stretch/>
          </p:blipFill>
          <p:spPr bwMode="auto">
            <a:xfrm>
              <a:off x="8076455" y="4910303"/>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8799" t="27492" r="8333" b="23151"/>
            <a:stretch/>
          </p:blipFill>
          <p:spPr bwMode="auto">
            <a:xfrm>
              <a:off x="8076455" y="5596020"/>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8799" t="27492" r="8333" b="23151"/>
            <a:stretch/>
          </p:blipFill>
          <p:spPr bwMode="auto">
            <a:xfrm>
              <a:off x="8067288" y="6220798"/>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7" name="Picture 166" descr="C:\Users\brymat\Desktop\r71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8479" b="43015"/>
          <a:stretch/>
        </p:blipFill>
        <p:spPr bwMode="auto">
          <a:xfrm>
            <a:off x="8490938" y="4748884"/>
            <a:ext cx="1672478" cy="25288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69" descr="C:\Users\brymat\Desktop\r71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8479" b="43015"/>
          <a:stretch/>
        </p:blipFill>
        <p:spPr bwMode="auto">
          <a:xfrm>
            <a:off x="8490939" y="4498834"/>
            <a:ext cx="1672479" cy="25288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72" descr="C:\Users\brymat\Desktop\r71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8479" b="43015"/>
          <a:stretch/>
        </p:blipFill>
        <p:spPr bwMode="auto">
          <a:xfrm>
            <a:off x="8490938" y="4981268"/>
            <a:ext cx="1672478" cy="252881"/>
          </a:xfrm>
          <a:prstGeom prst="rect">
            <a:avLst/>
          </a:prstGeom>
          <a:noFill/>
          <a:extLst>
            <a:ext uri="{909E8E84-426E-40DD-AFC4-6F175D3DCCD1}">
              <a14:hiddenFill xmlns:a14="http://schemas.microsoft.com/office/drawing/2010/main">
                <a:solidFill>
                  <a:srgbClr val="FFFFFF"/>
                </a:solidFill>
              </a14:hiddenFill>
            </a:ext>
          </a:extLst>
        </p:spPr>
      </p:pic>
      <p:grpSp>
        <p:nvGrpSpPr>
          <p:cNvPr id="187" name="Group 186"/>
          <p:cNvGrpSpPr/>
          <p:nvPr/>
        </p:nvGrpSpPr>
        <p:grpSpPr>
          <a:xfrm>
            <a:off x="2832983" y="5226585"/>
            <a:ext cx="1676399" cy="762778"/>
            <a:chOff x="8067288" y="4910303"/>
            <a:chExt cx="3919131" cy="2005905"/>
          </a:xfrm>
        </p:grpSpPr>
        <p:pic>
          <p:nvPicPr>
            <p:cNvPr id="198"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8799" t="27492" r="8333" b="23151"/>
            <a:stretch/>
          </p:blipFill>
          <p:spPr bwMode="auto">
            <a:xfrm>
              <a:off x="8076455" y="4910303"/>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8799" t="27492" r="8333" b="23151"/>
            <a:stretch/>
          </p:blipFill>
          <p:spPr bwMode="auto">
            <a:xfrm>
              <a:off x="8076455" y="5596020"/>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8799" t="27492" r="8333" b="23151"/>
            <a:stretch/>
          </p:blipFill>
          <p:spPr bwMode="auto">
            <a:xfrm>
              <a:off x="8067288" y="6220798"/>
              <a:ext cx="3909964" cy="6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9" name="Picture 188" descr="C:\Users\brymat\Desktop\r71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8479" b="43015"/>
          <a:stretch/>
        </p:blipFill>
        <p:spPr bwMode="auto">
          <a:xfrm>
            <a:off x="2836903" y="4748884"/>
            <a:ext cx="1672478" cy="252881"/>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89" descr="C:\Users\brymat\Desktop\r71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8479" b="43015"/>
          <a:stretch/>
        </p:blipFill>
        <p:spPr bwMode="auto">
          <a:xfrm>
            <a:off x="2836904" y="4498834"/>
            <a:ext cx="1672479" cy="252881"/>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93" descr="C:\Users\brymat\Desktop\r71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8479" b="43015"/>
          <a:stretch/>
        </p:blipFill>
        <p:spPr bwMode="auto">
          <a:xfrm>
            <a:off x="2836903" y="4981268"/>
            <a:ext cx="1672478" cy="252881"/>
          </a:xfrm>
          <a:prstGeom prst="rect">
            <a:avLst/>
          </a:prstGeom>
          <a:noFill/>
          <a:extLst>
            <a:ext uri="{909E8E84-426E-40DD-AFC4-6F175D3DCCD1}">
              <a14:hiddenFill xmlns:a14="http://schemas.microsoft.com/office/drawing/2010/main">
                <a:solidFill>
                  <a:srgbClr val="FFFFFF"/>
                </a:solidFill>
              </a14:hiddenFill>
            </a:ext>
          </a:extLst>
        </p:spPr>
      </p:pic>
      <p:sp>
        <p:nvSpPr>
          <p:cNvPr id="205" name="TextBox 204"/>
          <p:cNvSpPr txBox="1">
            <a:spLocks noChangeAspect="1"/>
          </p:cNvSpPr>
          <p:nvPr/>
        </p:nvSpPr>
        <p:spPr>
          <a:xfrm>
            <a:off x="8425210" y="5989292"/>
            <a:ext cx="1828780" cy="365752"/>
          </a:xfrm>
          <a:prstGeom prst="rect">
            <a:avLst/>
          </a:prstGeom>
          <a:noFill/>
        </p:spPr>
        <p:txBody>
          <a:bodyPr wrap="square" lIns="91440" tIns="91440" rIns="91440" bIns="91440" rtlCol="0" anchor="ctr" anchorCtr="1">
            <a:normAutofit/>
          </a:bodyPr>
          <a:lstStyle/>
          <a:p>
            <a:pPr algn="ctr">
              <a:lnSpc>
                <a:spcPct val="90000"/>
              </a:lnSpc>
              <a:spcBef>
                <a:spcPct val="20000"/>
              </a:spcBef>
              <a:buSzPct val="90000"/>
            </a:pPr>
            <a:r>
              <a:rPr lang="en-US" sz="1200" b="1" dirty="0" smtClean="0">
                <a:solidFill>
                  <a:schemeClr val="tx1">
                    <a:alpha val="99000"/>
                  </a:schemeClr>
                </a:solidFill>
              </a:rPr>
              <a:t>Deployment Element</a:t>
            </a:r>
          </a:p>
        </p:txBody>
      </p:sp>
    </p:spTree>
    <p:extLst>
      <p:ext uri="{BB962C8B-B14F-4D97-AF65-F5344CB8AC3E}">
        <p14:creationId xmlns:p14="http://schemas.microsoft.com/office/powerpoint/2010/main" val="1202125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par>
                                <p:cTn id="14" presetID="10"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500"/>
                                        <p:tgtEl>
                                          <p:spTgt spid="1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fade">
                                      <p:cBhvr>
                                        <p:cTn id="25" dur="500"/>
                                        <p:tgtEl>
                                          <p:spTgt spid="142"/>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fade">
                                      <p:cBhvr>
                                        <p:cTn id="31" dur="500"/>
                                        <p:tgtEl>
                                          <p:spTgt spid="158"/>
                                        </p:tgtEl>
                                      </p:cBhvr>
                                    </p:animEffect>
                                  </p:childTnLst>
                                </p:cTn>
                              </p:par>
                              <p:par>
                                <p:cTn id="32" presetID="10" presetClass="entr" presetSubtype="0" fill="hold" nodeType="withEffect">
                                  <p:stCondLst>
                                    <p:cond delay="0"/>
                                  </p:stCondLst>
                                  <p:childTnLst>
                                    <p:set>
                                      <p:cBhvr>
                                        <p:cTn id="33" dur="1" fill="hold">
                                          <p:stCondLst>
                                            <p:cond delay="0"/>
                                          </p:stCondLst>
                                        </p:cTn>
                                        <p:tgtEl>
                                          <p:spTgt spid="140"/>
                                        </p:tgtEl>
                                        <p:attrNameLst>
                                          <p:attrName>style.visibility</p:attrName>
                                        </p:attrNameLst>
                                      </p:cBhvr>
                                      <p:to>
                                        <p:strVal val="visible"/>
                                      </p:to>
                                    </p:set>
                                    <p:animEffect transition="in" filter="fade">
                                      <p:cBhvr>
                                        <p:cTn id="34" dur="500"/>
                                        <p:tgtEl>
                                          <p:spTgt spid="140"/>
                                        </p:tgtEl>
                                      </p:cBhvr>
                                    </p:animEffect>
                                  </p:childTnLst>
                                </p:cTn>
                              </p:par>
                              <p:par>
                                <p:cTn id="35" presetID="10" presetClass="entr" presetSubtype="0" fill="hold"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fade">
                                      <p:cBhvr>
                                        <p:cTn id="37" dur="500"/>
                                        <p:tgtEl>
                                          <p:spTgt spid="145"/>
                                        </p:tgtEl>
                                      </p:cBhvr>
                                    </p:animEffect>
                                  </p:childTnLst>
                                </p:cTn>
                              </p:par>
                              <p:par>
                                <p:cTn id="38" presetID="10" presetClass="entr" presetSubtype="0" fill="hold" nodeType="with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fade">
                                      <p:cBhvr>
                                        <p:cTn id="40" dur="500"/>
                                        <p:tgtEl>
                                          <p:spTgt spid="149"/>
                                        </p:tgtEl>
                                      </p:cBhvr>
                                    </p:animEffect>
                                  </p:childTnLst>
                                </p:cTn>
                              </p:par>
                              <p:par>
                                <p:cTn id="41" presetID="10" presetClass="entr" presetSubtype="0" fill="hold" nodeType="withEffect">
                                  <p:stCondLst>
                                    <p:cond delay="0"/>
                                  </p:stCondLst>
                                  <p:childTnLst>
                                    <p:set>
                                      <p:cBhvr>
                                        <p:cTn id="42" dur="1" fill="hold">
                                          <p:stCondLst>
                                            <p:cond delay="0"/>
                                          </p:stCondLst>
                                        </p:cTn>
                                        <p:tgtEl>
                                          <p:spTgt spid="151"/>
                                        </p:tgtEl>
                                        <p:attrNameLst>
                                          <p:attrName>style.visibility</p:attrName>
                                        </p:attrNameLst>
                                      </p:cBhvr>
                                      <p:to>
                                        <p:strVal val="visible"/>
                                      </p:to>
                                    </p:set>
                                    <p:animEffect transition="in" filter="fade">
                                      <p:cBhvr>
                                        <p:cTn id="43" dur="500"/>
                                        <p:tgtEl>
                                          <p:spTgt spid="1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fade">
                                      <p:cBhvr>
                                        <p:cTn id="46" dur="500"/>
                                        <p:tgtEl>
                                          <p:spTgt spid="1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fade">
                                      <p:cBhvr>
                                        <p:cTn id="49" dur="500"/>
                                        <p:tgtEl>
                                          <p:spTgt spid="1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fade">
                                      <p:cBhvr>
                                        <p:cTn id="52" dur="500"/>
                                        <p:tgtEl>
                                          <p:spTgt spid="141"/>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7"/>
                                        </p:tgtEl>
                                        <p:attrNameLst>
                                          <p:attrName>style.visibility</p:attrName>
                                        </p:attrNameLst>
                                      </p:cBhvr>
                                      <p:to>
                                        <p:strVal val="visible"/>
                                      </p:to>
                                    </p:set>
                                    <p:animEffect transition="in" filter="fade">
                                      <p:cBhvr>
                                        <p:cTn id="58" dur="500"/>
                                        <p:tgtEl>
                                          <p:spTgt spid="1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3"/>
                                        </p:tgtEl>
                                        <p:attrNameLst>
                                          <p:attrName>style.visibility</p:attrName>
                                        </p:attrNameLst>
                                      </p:cBhvr>
                                      <p:to>
                                        <p:strVal val="visible"/>
                                      </p:to>
                                    </p:set>
                                    <p:animEffect transition="in" filter="fade">
                                      <p:cBhvr>
                                        <p:cTn id="61" dur="500"/>
                                        <p:tgtEl>
                                          <p:spTgt spid="1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9"/>
                                        </p:tgtEl>
                                        <p:attrNameLst>
                                          <p:attrName>style.visibility</p:attrName>
                                        </p:attrNameLst>
                                      </p:cBhvr>
                                      <p:to>
                                        <p:strVal val="visible"/>
                                      </p:to>
                                    </p:set>
                                    <p:animEffect transition="in" filter="fade">
                                      <p:cBhvr>
                                        <p:cTn id="64" dur="500"/>
                                        <p:tgtEl>
                                          <p:spTgt spid="159"/>
                                        </p:tgtEl>
                                      </p:cBhvr>
                                    </p:animEffect>
                                  </p:childTnLst>
                                </p:cTn>
                              </p:par>
                              <p:par>
                                <p:cTn id="65" presetID="10"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2"/>
                                        </p:tgtEl>
                                        <p:attrNameLst>
                                          <p:attrName>style.visibility</p:attrName>
                                        </p:attrNameLst>
                                      </p:cBhvr>
                                      <p:to>
                                        <p:strVal val="visible"/>
                                      </p:to>
                                    </p:set>
                                    <p:animEffect transition="in" filter="fade">
                                      <p:cBhvr>
                                        <p:cTn id="76" dur="500"/>
                                        <p:tgtEl>
                                          <p:spTgt spid="20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fade">
                                      <p:cBhvr>
                                        <p:cTn id="79" dur="500"/>
                                        <p:tgtEl>
                                          <p:spTgt spid="1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7"/>
                                        </p:tgtEl>
                                        <p:attrNameLst>
                                          <p:attrName>style.visibility</p:attrName>
                                        </p:attrNameLst>
                                      </p:cBhvr>
                                      <p:to>
                                        <p:strVal val="visible"/>
                                      </p:to>
                                    </p:set>
                                    <p:animEffect transition="in" filter="fade">
                                      <p:cBhvr>
                                        <p:cTn id="82" dur="500"/>
                                        <p:tgtEl>
                                          <p:spTgt spid="13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fade">
                                      <p:cBhvr>
                                        <p:cTn id="85" dur="500"/>
                                        <p:tgtEl>
                                          <p:spTgt spid="13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fade">
                                      <p:cBhvr>
                                        <p:cTn id="88" dur="500"/>
                                        <p:tgtEl>
                                          <p:spTgt spid="7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500"/>
                                        <p:tgtEl>
                                          <p:spTgt spid="7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500"/>
                                        <p:tgtEl>
                                          <p:spTgt spid="5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500"/>
                                        <p:tgtEl>
                                          <p:spTgt spid="5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12"/>
                                        </p:tgtEl>
                                        <p:attrNameLst>
                                          <p:attrName>style.visibility</p:attrName>
                                        </p:attrNameLst>
                                      </p:cBhvr>
                                      <p:to>
                                        <p:strVal val="visible"/>
                                      </p:to>
                                    </p:set>
                                    <p:animEffect transition="in" filter="fade">
                                      <p:cBhvr>
                                        <p:cTn id="108" dur="500"/>
                                        <p:tgtEl>
                                          <p:spTgt spid="112"/>
                                        </p:tgtEl>
                                      </p:cBhvr>
                                    </p:animEffect>
                                  </p:childTnLst>
                                </p:cTn>
                              </p:par>
                              <p:par>
                                <p:cTn id="109" presetID="10" presetClass="entr" presetSubtype="0" fill="hold" nodeType="withEffect">
                                  <p:stCondLst>
                                    <p:cond delay="0"/>
                                  </p:stCondLst>
                                  <p:childTnLst>
                                    <p:set>
                                      <p:cBhvr>
                                        <p:cTn id="110" dur="1" fill="hold">
                                          <p:stCondLst>
                                            <p:cond delay="0"/>
                                          </p:stCondLst>
                                        </p:cTn>
                                        <p:tgtEl>
                                          <p:spTgt spid="113"/>
                                        </p:tgtEl>
                                        <p:attrNameLst>
                                          <p:attrName>style.visibility</p:attrName>
                                        </p:attrNameLst>
                                      </p:cBhvr>
                                      <p:to>
                                        <p:strVal val="visible"/>
                                      </p:to>
                                    </p:set>
                                    <p:animEffect transition="in" filter="fade">
                                      <p:cBhvr>
                                        <p:cTn id="111" dur="500"/>
                                        <p:tgtEl>
                                          <p:spTgt spid="113"/>
                                        </p:tgtEl>
                                      </p:cBhvr>
                                    </p:animEffect>
                                  </p:childTnLst>
                                </p:cTn>
                              </p:par>
                              <p:par>
                                <p:cTn id="112" presetID="10" presetClass="entr" presetSubtype="0" fill="hold"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6"/>
                                        </p:tgtEl>
                                        <p:attrNameLst>
                                          <p:attrName>style.visibility</p:attrName>
                                        </p:attrNameLst>
                                      </p:cBhvr>
                                      <p:to>
                                        <p:strVal val="visible"/>
                                      </p:to>
                                    </p:set>
                                    <p:animEffect transition="in" filter="fade">
                                      <p:cBhvr>
                                        <p:cTn id="117" dur="500"/>
                                        <p:tgtEl>
                                          <p:spTgt spid="126"/>
                                        </p:tgtEl>
                                      </p:cBhvr>
                                    </p:animEffect>
                                  </p:childTnLst>
                                </p:cTn>
                              </p:par>
                              <p:par>
                                <p:cTn id="118" presetID="10" presetClass="entr" presetSubtype="0" fill="hold"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500"/>
                                        <p:tgtEl>
                                          <p:spTgt spid="85"/>
                                        </p:tgtEl>
                                      </p:cBhvr>
                                    </p:animEffect>
                                  </p:childTnLst>
                                </p:cTn>
                              </p:par>
                              <p:par>
                                <p:cTn id="121" presetID="10" presetClass="entr" presetSubtype="0" fill="hold" nodeType="with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fade">
                                      <p:cBhvr>
                                        <p:cTn id="123" dur="500"/>
                                        <p:tgtEl>
                                          <p:spTgt spid="88"/>
                                        </p:tgtEl>
                                      </p:cBhvr>
                                    </p:animEffect>
                                  </p:childTnLst>
                                </p:cTn>
                              </p:par>
                              <p:par>
                                <p:cTn id="124" presetID="10" presetClass="entr" presetSubtype="0" fill="hold" nodeType="withEffect">
                                  <p:stCondLst>
                                    <p:cond delay="0"/>
                                  </p:stCondLst>
                                  <p:childTnLst>
                                    <p:set>
                                      <p:cBhvr>
                                        <p:cTn id="125" dur="1" fill="hold">
                                          <p:stCondLst>
                                            <p:cond delay="0"/>
                                          </p:stCondLst>
                                        </p:cTn>
                                        <p:tgtEl>
                                          <p:spTgt spid="91"/>
                                        </p:tgtEl>
                                        <p:attrNameLst>
                                          <p:attrName>style.visibility</p:attrName>
                                        </p:attrNameLst>
                                      </p:cBhvr>
                                      <p:to>
                                        <p:strVal val="visible"/>
                                      </p:to>
                                    </p:set>
                                    <p:animEffect transition="in" filter="fade">
                                      <p:cBhvr>
                                        <p:cTn id="126" dur="500"/>
                                        <p:tgtEl>
                                          <p:spTgt spid="9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24"/>
                                        </p:tgtEl>
                                        <p:attrNameLst>
                                          <p:attrName>style.visibility</p:attrName>
                                        </p:attrNameLst>
                                      </p:cBhvr>
                                      <p:to>
                                        <p:strVal val="visible"/>
                                      </p:to>
                                    </p:set>
                                    <p:animEffect transition="in" filter="fade">
                                      <p:cBhvr>
                                        <p:cTn id="129" dur="500"/>
                                        <p:tgtEl>
                                          <p:spTgt spid="12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3"/>
                                        </p:tgtEl>
                                        <p:attrNameLst>
                                          <p:attrName>style.visibility</p:attrName>
                                        </p:attrNameLst>
                                      </p:cBhvr>
                                      <p:to>
                                        <p:strVal val="visible"/>
                                      </p:to>
                                    </p:set>
                                    <p:animEffect transition="in" filter="fade">
                                      <p:cBhvr>
                                        <p:cTn id="132" dur="500"/>
                                        <p:tgtEl>
                                          <p:spTgt spid="1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5"/>
                                        </p:tgtEl>
                                        <p:attrNameLst>
                                          <p:attrName>style.visibility</p:attrName>
                                        </p:attrNameLst>
                                      </p:cBhvr>
                                      <p:to>
                                        <p:strVal val="visible"/>
                                      </p:to>
                                    </p:set>
                                    <p:animEffect transition="in" filter="fade">
                                      <p:cBhvr>
                                        <p:cTn id="135" dur="500"/>
                                        <p:tgtEl>
                                          <p:spTgt spid="135"/>
                                        </p:tgtEl>
                                      </p:cBhvr>
                                    </p:animEffect>
                                  </p:childTnLst>
                                </p:cTn>
                              </p:par>
                              <p:par>
                                <p:cTn id="136" presetID="10" presetClass="entr" presetSubtype="0" fill="hold" nodeType="withEffect">
                                  <p:stCondLst>
                                    <p:cond delay="0"/>
                                  </p:stCondLst>
                                  <p:childTnLst>
                                    <p:set>
                                      <p:cBhvr>
                                        <p:cTn id="137" dur="1" fill="hold">
                                          <p:stCondLst>
                                            <p:cond delay="0"/>
                                          </p:stCondLst>
                                        </p:cTn>
                                        <p:tgtEl>
                                          <p:spTgt spid="173"/>
                                        </p:tgtEl>
                                        <p:attrNameLst>
                                          <p:attrName>style.visibility</p:attrName>
                                        </p:attrNameLst>
                                      </p:cBhvr>
                                      <p:to>
                                        <p:strVal val="visible"/>
                                      </p:to>
                                    </p:set>
                                    <p:animEffect transition="in" filter="fade">
                                      <p:cBhvr>
                                        <p:cTn id="138" dur="500"/>
                                        <p:tgtEl>
                                          <p:spTgt spid="173"/>
                                        </p:tgtEl>
                                      </p:cBhvr>
                                    </p:animEffect>
                                  </p:childTnLst>
                                </p:cTn>
                              </p:par>
                              <p:par>
                                <p:cTn id="139" presetID="10" presetClass="entr" presetSubtype="0" fill="hold" nodeType="withEffect">
                                  <p:stCondLst>
                                    <p:cond delay="0"/>
                                  </p:stCondLst>
                                  <p:childTnLst>
                                    <p:set>
                                      <p:cBhvr>
                                        <p:cTn id="140" dur="1" fill="hold">
                                          <p:stCondLst>
                                            <p:cond delay="0"/>
                                          </p:stCondLst>
                                        </p:cTn>
                                        <p:tgtEl>
                                          <p:spTgt spid="167"/>
                                        </p:tgtEl>
                                        <p:attrNameLst>
                                          <p:attrName>style.visibility</p:attrName>
                                        </p:attrNameLst>
                                      </p:cBhvr>
                                      <p:to>
                                        <p:strVal val="visible"/>
                                      </p:to>
                                    </p:set>
                                    <p:animEffect transition="in" filter="fade">
                                      <p:cBhvr>
                                        <p:cTn id="141" dur="500"/>
                                        <p:tgtEl>
                                          <p:spTgt spid="167"/>
                                        </p:tgtEl>
                                      </p:cBhvr>
                                    </p:animEffect>
                                  </p:childTnLst>
                                </p:cTn>
                              </p:par>
                              <p:par>
                                <p:cTn id="142" presetID="10" presetClass="entr" presetSubtype="0" fill="hold" nodeType="withEffect">
                                  <p:stCondLst>
                                    <p:cond delay="0"/>
                                  </p:stCondLst>
                                  <p:childTnLst>
                                    <p:set>
                                      <p:cBhvr>
                                        <p:cTn id="143" dur="1" fill="hold">
                                          <p:stCondLst>
                                            <p:cond delay="0"/>
                                          </p:stCondLst>
                                        </p:cTn>
                                        <p:tgtEl>
                                          <p:spTgt spid="170"/>
                                        </p:tgtEl>
                                        <p:attrNameLst>
                                          <p:attrName>style.visibility</p:attrName>
                                        </p:attrNameLst>
                                      </p:cBhvr>
                                      <p:to>
                                        <p:strVal val="visible"/>
                                      </p:to>
                                    </p:set>
                                    <p:animEffect transition="in" filter="fade">
                                      <p:cBhvr>
                                        <p:cTn id="144" dur="500"/>
                                        <p:tgtEl>
                                          <p:spTgt spid="170"/>
                                        </p:tgtEl>
                                      </p:cBhvr>
                                    </p:animEffect>
                                  </p:childTnLst>
                                </p:cTn>
                              </p:par>
                              <p:par>
                                <p:cTn id="145" presetID="10" presetClass="entr" presetSubtype="0" fill="hold" nodeType="withEffect">
                                  <p:stCondLst>
                                    <p:cond delay="0"/>
                                  </p:stCondLst>
                                  <p:childTnLst>
                                    <p:set>
                                      <p:cBhvr>
                                        <p:cTn id="146" dur="1" fill="hold">
                                          <p:stCondLst>
                                            <p:cond delay="0"/>
                                          </p:stCondLst>
                                        </p:cTn>
                                        <p:tgtEl>
                                          <p:spTgt spid="166"/>
                                        </p:tgtEl>
                                        <p:attrNameLst>
                                          <p:attrName>style.visibility</p:attrName>
                                        </p:attrNameLst>
                                      </p:cBhvr>
                                      <p:to>
                                        <p:strVal val="visible"/>
                                      </p:to>
                                    </p:set>
                                    <p:animEffect transition="in" filter="fade">
                                      <p:cBhvr>
                                        <p:cTn id="147" dur="500"/>
                                        <p:tgtEl>
                                          <p:spTgt spid="166"/>
                                        </p:tgtEl>
                                      </p:cBhvr>
                                    </p:animEffect>
                                  </p:childTnLst>
                                </p:cTn>
                              </p:par>
                              <p:par>
                                <p:cTn id="148" presetID="10" presetClass="entr" presetSubtype="0" fill="hold" nodeType="withEffect">
                                  <p:stCondLst>
                                    <p:cond delay="0"/>
                                  </p:stCondLst>
                                  <p:childTnLst>
                                    <p:set>
                                      <p:cBhvr>
                                        <p:cTn id="149" dur="1" fill="hold">
                                          <p:stCondLst>
                                            <p:cond delay="0"/>
                                          </p:stCondLst>
                                        </p:cTn>
                                        <p:tgtEl>
                                          <p:spTgt spid="29"/>
                                        </p:tgtEl>
                                        <p:attrNameLst>
                                          <p:attrName>style.visibility</p:attrName>
                                        </p:attrNameLst>
                                      </p:cBhvr>
                                      <p:to>
                                        <p:strVal val="visible"/>
                                      </p:to>
                                    </p:set>
                                    <p:animEffect transition="in" filter="fade">
                                      <p:cBhvr>
                                        <p:cTn id="150" dur="500"/>
                                        <p:tgtEl>
                                          <p:spTgt spid="2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fade">
                                      <p:cBhvr>
                                        <p:cTn id="153" dur="500"/>
                                        <p:tgtEl>
                                          <p:spTgt spid="34"/>
                                        </p:tgtEl>
                                      </p:cBhvr>
                                    </p:animEffect>
                                  </p:childTnLst>
                                </p:cTn>
                              </p:par>
                              <p:par>
                                <p:cTn id="154" presetID="10" presetClass="entr" presetSubtype="0" fill="hold" nodeType="withEffect">
                                  <p:stCondLst>
                                    <p:cond delay="0"/>
                                  </p:stCondLst>
                                  <p:childTnLst>
                                    <p:set>
                                      <p:cBhvr>
                                        <p:cTn id="155" dur="1" fill="hold">
                                          <p:stCondLst>
                                            <p:cond delay="0"/>
                                          </p:stCondLst>
                                        </p:cTn>
                                        <p:tgtEl>
                                          <p:spTgt spid="187"/>
                                        </p:tgtEl>
                                        <p:attrNameLst>
                                          <p:attrName>style.visibility</p:attrName>
                                        </p:attrNameLst>
                                      </p:cBhvr>
                                      <p:to>
                                        <p:strVal val="visible"/>
                                      </p:to>
                                    </p:set>
                                    <p:animEffect transition="in" filter="fade">
                                      <p:cBhvr>
                                        <p:cTn id="156" dur="500"/>
                                        <p:tgtEl>
                                          <p:spTgt spid="187"/>
                                        </p:tgtEl>
                                      </p:cBhvr>
                                    </p:animEffect>
                                  </p:childTnLst>
                                </p:cTn>
                              </p:par>
                              <p:par>
                                <p:cTn id="157" presetID="10" presetClass="entr" presetSubtype="0" fill="hold" nodeType="withEffect">
                                  <p:stCondLst>
                                    <p:cond delay="0"/>
                                  </p:stCondLst>
                                  <p:childTnLst>
                                    <p:set>
                                      <p:cBhvr>
                                        <p:cTn id="158" dur="1" fill="hold">
                                          <p:stCondLst>
                                            <p:cond delay="0"/>
                                          </p:stCondLst>
                                        </p:cTn>
                                        <p:tgtEl>
                                          <p:spTgt spid="189"/>
                                        </p:tgtEl>
                                        <p:attrNameLst>
                                          <p:attrName>style.visibility</p:attrName>
                                        </p:attrNameLst>
                                      </p:cBhvr>
                                      <p:to>
                                        <p:strVal val="visible"/>
                                      </p:to>
                                    </p:set>
                                    <p:animEffect transition="in" filter="fade">
                                      <p:cBhvr>
                                        <p:cTn id="159" dur="500"/>
                                        <p:tgtEl>
                                          <p:spTgt spid="189"/>
                                        </p:tgtEl>
                                      </p:cBhvr>
                                    </p:animEffect>
                                  </p:childTnLst>
                                </p:cTn>
                              </p:par>
                              <p:par>
                                <p:cTn id="160" presetID="10" presetClass="entr" presetSubtype="0" fill="hold" nodeType="withEffect">
                                  <p:stCondLst>
                                    <p:cond delay="0"/>
                                  </p:stCondLst>
                                  <p:childTnLst>
                                    <p:set>
                                      <p:cBhvr>
                                        <p:cTn id="161" dur="1" fill="hold">
                                          <p:stCondLst>
                                            <p:cond delay="0"/>
                                          </p:stCondLst>
                                        </p:cTn>
                                        <p:tgtEl>
                                          <p:spTgt spid="190"/>
                                        </p:tgtEl>
                                        <p:attrNameLst>
                                          <p:attrName>style.visibility</p:attrName>
                                        </p:attrNameLst>
                                      </p:cBhvr>
                                      <p:to>
                                        <p:strVal val="visible"/>
                                      </p:to>
                                    </p:set>
                                    <p:animEffect transition="in" filter="fade">
                                      <p:cBhvr>
                                        <p:cTn id="162" dur="500"/>
                                        <p:tgtEl>
                                          <p:spTgt spid="190"/>
                                        </p:tgtEl>
                                      </p:cBhvr>
                                    </p:animEffect>
                                  </p:childTnLst>
                                </p:cTn>
                              </p:par>
                              <p:par>
                                <p:cTn id="163" presetID="10" presetClass="entr" presetSubtype="0" fill="hold" nodeType="withEffect">
                                  <p:stCondLst>
                                    <p:cond delay="0"/>
                                  </p:stCondLst>
                                  <p:childTnLst>
                                    <p:set>
                                      <p:cBhvr>
                                        <p:cTn id="164" dur="1" fill="hold">
                                          <p:stCondLst>
                                            <p:cond delay="0"/>
                                          </p:stCondLst>
                                        </p:cTn>
                                        <p:tgtEl>
                                          <p:spTgt spid="194"/>
                                        </p:tgtEl>
                                        <p:attrNameLst>
                                          <p:attrName>style.visibility</p:attrName>
                                        </p:attrNameLst>
                                      </p:cBhvr>
                                      <p:to>
                                        <p:strVal val="visible"/>
                                      </p:to>
                                    </p:set>
                                    <p:animEffect transition="in" filter="fade">
                                      <p:cBhvr>
                                        <p:cTn id="165" dur="500"/>
                                        <p:tgtEl>
                                          <p:spTgt spid="19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05"/>
                                        </p:tgtEl>
                                        <p:attrNameLst>
                                          <p:attrName>style.visibility</p:attrName>
                                        </p:attrNameLst>
                                      </p:cBhvr>
                                      <p:to>
                                        <p:strVal val="visible"/>
                                      </p:to>
                                    </p:set>
                                    <p:animEffect transition="in" filter="fade">
                                      <p:cBhvr>
                                        <p:cTn id="168"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52" grpId="0" animBg="1"/>
      <p:bldP spid="54" grpId="0"/>
      <p:bldP spid="53" grpId="0" animBg="1"/>
      <p:bldP spid="55" grpId="0"/>
      <p:bldP spid="77" grpId="0" animBg="1"/>
      <p:bldP spid="78" grpId="0"/>
      <p:bldP spid="124" grpId="0" animBg="1"/>
      <p:bldP spid="125" grpId="0" animBg="1"/>
      <p:bldP spid="126" grpId="0" animBg="1"/>
      <p:bldP spid="131" grpId="0"/>
      <p:bldP spid="132" grpId="0" animBg="1"/>
      <p:bldP spid="133" grpId="0"/>
      <p:bldP spid="134" grpId="0"/>
      <p:bldP spid="135" grpId="0"/>
      <p:bldP spid="137" grpId="0"/>
      <p:bldP spid="139" grpId="0" animBg="1"/>
      <p:bldP spid="144" grpId="0"/>
      <p:bldP spid="141" grpId="0" animBg="1"/>
      <p:bldP spid="157" grpId="0"/>
      <p:bldP spid="142" grpId="0" animBg="1"/>
      <p:bldP spid="158" grpId="0"/>
      <p:bldP spid="143" grpId="0" animBg="1"/>
      <p:bldP spid="159" grpId="0" animBg="1"/>
      <p:bldP spid="202" grpId="0"/>
      <p:bldP spid="2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7"/>
          <p:cNvGrpSpPr/>
          <p:nvPr/>
        </p:nvGrpSpPr>
        <p:grpSpPr>
          <a:xfrm>
            <a:off x="9477655" y="2148858"/>
            <a:ext cx="1554463" cy="822959"/>
            <a:chOff x="973828" y="2148850"/>
            <a:chExt cx="1554463" cy="822959"/>
          </a:xfrm>
        </p:grpSpPr>
        <p:grpSp>
          <p:nvGrpSpPr>
            <p:cNvPr id="129" name="Group 128"/>
            <p:cNvGrpSpPr/>
            <p:nvPr/>
          </p:nvGrpSpPr>
          <p:grpSpPr>
            <a:xfrm>
              <a:off x="973828" y="2148854"/>
              <a:ext cx="182886" cy="822955"/>
              <a:chOff x="1065267" y="2148854"/>
              <a:chExt cx="182886" cy="822955"/>
            </a:xfrm>
          </p:grpSpPr>
          <p:cxnSp>
            <p:nvCxnSpPr>
              <p:cNvPr id="139" name="Straight Arrow Connector 138"/>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431015" y="2148854"/>
              <a:ext cx="182886" cy="822955"/>
              <a:chOff x="1065267" y="2148854"/>
              <a:chExt cx="182886" cy="822955"/>
            </a:xfrm>
          </p:grpSpPr>
          <p:cxnSp>
            <p:nvCxnSpPr>
              <p:cNvPr id="137" name="Straight Arrow Connector 136"/>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1888210" y="2148854"/>
              <a:ext cx="182886" cy="822955"/>
              <a:chOff x="1065267" y="2148854"/>
              <a:chExt cx="182886" cy="822955"/>
            </a:xfrm>
          </p:grpSpPr>
          <p:cxnSp>
            <p:nvCxnSpPr>
              <p:cNvPr id="135" name="Straight Arrow Connector 134"/>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2345405" y="2148850"/>
              <a:ext cx="182886" cy="822955"/>
              <a:chOff x="1065267" y="2148854"/>
              <a:chExt cx="182886" cy="822955"/>
            </a:xfrm>
          </p:grpSpPr>
          <p:cxnSp>
            <p:nvCxnSpPr>
              <p:cNvPr id="133" name="Straight Arrow Connector 132"/>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grpSp>
        <p:nvGrpSpPr>
          <p:cNvPr id="141" name="Group 140"/>
          <p:cNvGrpSpPr/>
          <p:nvPr/>
        </p:nvGrpSpPr>
        <p:grpSpPr>
          <a:xfrm>
            <a:off x="6643046" y="2148854"/>
            <a:ext cx="1554463" cy="822959"/>
            <a:chOff x="973828" y="2148850"/>
            <a:chExt cx="1554463" cy="822959"/>
          </a:xfrm>
        </p:grpSpPr>
        <p:grpSp>
          <p:nvGrpSpPr>
            <p:cNvPr id="142" name="Group 141"/>
            <p:cNvGrpSpPr/>
            <p:nvPr/>
          </p:nvGrpSpPr>
          <p:grpSpPr>
            <a:xfrm>
              <a:off x="973828" y="2148854"/>
              <a:ext cx="182886" cy="822955"/>
              <a:chOff x="1065267" y="2148854"/>
              <a:chExt cx="182886" cy="822955"/>
            </a:xfrm>
          </p:grpSpPr>
          <p:cxnSp>
            <p:nvCxnSpPr>
              <p:cNvPr id="152" name="Straight Arrow Connector 151"/>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1431015" y="2148854"/>
              <a:ext cx="182886" cy="822955"/>
              <a:chOff x="1065267" y="2148854"/>
              <a:chExt cx="182886" cy="822955"/>
            </a:xfrm>
          </p:grpSpPr>
          <p:cxnSp>
            <p:nvCxnSpPr>
              <p:cNvPr id="150" name="Straight Arrow Connector 149"/>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1888210" y="2148854"/>
              <a:ext cx="182886" cy="822955"/>
              <a:chOff x="1065267" y="2148854"/>
              <a:chExt cx="182886" cy="822955"/>
            </a:xfrm>
          </p:grpSpPr>
          <p:cxnSp>
            <p:nvCxnSpPr>
              <p:cNvPr id="148" name="Straight Arrow Connector 147"/>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2345405" y="2148850"/>
              <a:ext cx="182886" cy="822955"/>
              <a:chOff x="1065267" y="2148854"/>
              <a:chExt cx="182886" cy="822955"/>
            </a:xfrm>
          </p:grpSpPr>
          <p:cxnSp>
            <p:nvCxnSpPr>
              <p:cNvPr id="146" name="Straight Arrow Connector 145"/>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3808437" y="2148854"/>
            <a:ext cx="1554463" cy="822959"/>
            <a:chOff x="973828" y="2148850"/>
            <a:chExt cx="1554463" cy="822959"/>
          </a:xfrm>
        </p:grpSpPr>
        <p:grpSp>
          <p:nvGrpSpPr>
            <p:cNvPr id="116" name="Group 115"/>
            <p:cNvGrpSpPr/>
            <p:nvPr/>
          </p:nvGrpSpPr>
          <p:grpSpPr>
            <a:xfrm>
              <a:off x="973828" y="2148854"/>
              <a:ext cx="182886" cy="822955"/>
              <a:chOff x="1065267" y="2148854"/>
              <a:chExt cx="182886" cy="822955"/>
            </a:xfrm>
          </p:grpSpPr>
          <p:cxnSp>
            <p:nvCxnSpPr>
              <p:cNvPr id="126" name="Straight Arrow Connector 125"/>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1431015" y="2148854"/>
              <a:ext cx="182886" cy="822955"/>
              <a:chOff x="1065267" y="2148854"/>
              <a:chExt cx="182886" cy="822955"/>
            </a:xfrm>
          </p:grpSpPr>
          <p:cxnSp>
            <p:nvCxnSpPr>
              <p:cNvPr id="124" name="Straight Arrow Connector 123"/>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888210" y="2148854"/>
              <a:ext cx="182886" cy="822955"/>
              <a:chOff x="1065267" y="2148854"/>
              <a:chExt cx="182886" cy="822955"/>
            </a:xfrm>
          </p:grpSpPr>
          <p:cxnSp>
            <p:nvCxnSpPr>
              <p:cNvPr id="122" name="Straight Arrow Connector 121"/>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2345405" y="2148850"/>
              <a:ext cx="182886" cy="822955"/>
              <a:chOff x="1065267" y="2148854"/>
              <a:chExt cx="182886" cy="822955"/>
            </a:xfrm>
          </p:grpSpPr>
          <p:cxnSp>
            <p:nvCxnSpPr>
              <p:cNvPr id="120" name="Straight Arrow Connector 119"/>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grpSp>
        <p:nvGrpSpPr>
          <p:cNvPr id="114" name="Group 113"/>
          <p:cNvGrpSpPr/>
          <p:nvPr/>
        </p:nvGrpSpPr>
        <p:grpSpPr>
          <a:xfrm>
            <a:off x="973828" y="2148850"/>
            <a:ext cx="1554463" cy="822959"/>
            <a:chOff x="973828" y="2148850"/>
            <a:chExt cx="1554463" cy="822959"/>
          </a:xfrm>
        </p:grpSpPr>
        <p:grpSp>
          <p:nvGrpSpPr>
            <p:cNvPr id="62" name="Group 61"/>
            <p:cNvGrpSpPr/>
            <p:nvPr/>
          </p:nvGrpSpPr>
          <p:grpSpPr>
            <a:xfrm>
              <a:off x="973828" y="2148854"/>
              <a:ext cx="182886" cy="822955"/>
              <a:chOff x="1065267" y="2148854"/>
              <a:chExt cx="182886" cy="822955"/>
            </a:xfrm>
          </p:grpSpPr>
          <p:cxnSp>
            <p:nvCxnSpPr>
              <p:cNvPr id="104" name="Straight Arrow Connector 103"/>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1431015" y="2148854"/>
              <a:ext cx="182886" cy="822955"/>
              <a:chOff x="1065267" y="2148854"/>
              <a:chExt cx="182886" cy="822955"/>
            </a:xfrm>
          </p:grpSpPr>
          <p:cxnSp>
            <p:nvCxnSpPr>
              <p:cNvPr id="106" name="Straight Arrow Connector 105"/>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888210" y="2148854"/>
              <a:ext cx="182886" cy="822955"/>
              <a:chOff x="1065267" y="2148854"/>
              <a:chExt cx="182886" cy="822955"/>
            </a:xfrm>
          </p:grpSpPr>
          <p:cxnSp>
            <p:nvCxnSpPr>
              <p:cNvPr id="109" name="Straight Arrow Connector 108"/>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2345405" y="2148850"/>
              <a:ext cx="182886" cy="822955"/>
              <a:chOff x="1065267" y="2148854"/>
              <a:chExt cx="182886" cy="822955"/>
            </a:xfrm>
          </p:grpSpPr>
          <p:cxnSp>
            <p:nvCxnSpPr>
              <p:cNvPr id="112" name="Straight Arrow Connector 111"/>
              <p:cNvCxnSpPr/>
              <p:nvPr/>
            </p:nvCxnSpPr>
            <p:spPr>
              <a:xfrm flipH="1" flipV="1">
                <a:off x="1248145" y="2148854"/>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flipV="1">
                <a:off x="1065267" y="2148855"/>
                <a:ext cx="8" cy="822954"/>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a:off x="1613917" y="3063244"/>
            <a:ext cx="274301" cy="1005829"/>
            <a:chOff x="1522478" y="3063244"/>
            <a:chExt cx="274301" cy="1005829"/>
          </a:xfrm>
        </p:grpSpPr>
        <p:cxnSp>
          <p:nvCxnSpPr>
            <p:cNvPr id="55" name="Straight Arrow Connector 54"/>
            <p:cNvCxnSpPr/>
            <p:nvPr/>
          </p:nvCxnSpPr>
          <p:spPr>
            <a:xfrm>
              <a:off x="1522478" y="3063244"/>
              <a:ext cx="0" cy="1005829"/>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796779" y="3063244"/>
              <a:ext cx="0" cy="1005829"/>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4357087" y="3063244"/>
            <a:ext cx="274301" cy="1005829"/>
            <a:chOff x="1522478" y="3063244"/>
            <a:chExt cx="274301" cy="1005829"/>
          </a:xfrm>
        </p:grpSpPr>
        <p:cxnSp>
          <p:nvCxnSpPr>
            <p:cNvPr id="78" name="Straight Arrow Connector 77"/>
            <p:cNvCxnSpPr/>
            <p:nvPr/>
          </p:nvCxnSpPr>
          <p:spPr>
            <a:xfrm>
              <a:off x="1522478" y="3063244"/>
              <a:ext cx="0" cy="1005829"/>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796779" y="3063244"/>
              <a:ext cx="0" cy="1005829"/>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7100257" y="3063244"/>
            <a:ext cx="274301" cy="1005829"/>
            <a:chOff x="1522478" y="3063244"/>
            <a:chExt cx="274301" cy="1005829"/>
          </a:xfrm>
        </p:grpSpPr>
        <p:cxnSp>
          <p:nvCxnSpPr>
            <p:cNvPr id="84" name="Straight Arrow Connector 83"/>
            <p:cNvCxnSpPr/>
            <p:nvPr/>
          </p:nvCxnSpPr>
          <p:spPr>
            <a:xfrm>
              <a:off x="1522478" y="3063244"/>
              <a:ext cx="0" cy="1005829"/>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796779" y="3063244"/>
              <a:ext cx="0" cy="1005829"/>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9843427" y="3063244"/>
            <a:ext cx="274301" cy="1005829"/>
            <a:chOff x="1522478" y="3063244"/>
            <a:chExt cx="274301" cy="1005829"/>
          </a:xfrm>
        </p:grpSpPr>
        <p:cxnSp>
          <p:nvCxnSpPr>
            <p:cNvPr id="87" name="Straight Arrow Connector 86"/>
            <p:cNvCxnSpPr/>
            <p:nvPr/>
          </p:nvCxnSpPr>
          <p:spPr>
            <a:xfrm>
              <a:off x="1522478" y="3063244"/>
              <a:ext cx="0" cy="1005829"/>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796779" y="3063244"/>
              <a:ext cx="0" cy="1005829"/>
            </a:xfrm>
            <a:prstGeom prst="straightConnector1">
              <a:avLst/>
            </a:prstGeom>
            <a:ln w="31750">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16632" y="228635"/>
            <a:ext cx="11155680" cy="609398"/>
          </a:xfrm>
        </p:spPr>
        <p:txBody>
          <a:bodyPr/>
          <a:lstStyle/>
          <a:p>
            <a:r>
              <a:rPr lang="en-US" dirty="0" smtClean="0"/>
              <a:t>Representative Deployment Element</a:t>
            </a:r>
            <a:endParaRPr lang="en-US" dirty="0"/>
          </a:p>
        </p:txBody>
      </p:sp>
      <p:grpSp>
        <p:nvGrpSpPr>
          <p:cNvPr id="13" name="Group 12"/>
          <p:cNvGrpSpPr/>
          <p:nvPr/>
        </p:nvGrpSpPr>
        <p:grpSpPr>
          <a:xfrm>
            <a:off x="457200" y="1234464"/>
            <a:ext cx="2743200" cy="1097278"/>
            <a:chOff x="457200" y="1234464"/>
            <a:chExt cx="2743200" cy="1097278"/>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4464"/>
              <a:ext cx="274320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01"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686"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881"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086"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3291809" y="1234464"/>
            <a:ext cx="2743200" cy="1097278"/>
            <a:chOff x="3291809" y="1234464"/>
            <a:chExt cx="2743200" cy="1097278"/>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09" y="1234464"/>
              <a:ext cx="274320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4110"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295"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490"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695"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6126418" y="1234464"/>
            <a:ext cx="2743200" cy="1097278"/>
            <a:chOff x="6126418" y="1234464"/>
            <a:chExt cx="2743200" cy="1097278"/>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18" y="1234464"/>
              <a:ext cx="274320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719"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904"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099"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04"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8960997" y="1234464"/>
            <a:ext cx="2743200" cy="1097278"/>
            <a:chOff x="8960997" y="1234464"/>
            <a:chExt cx="2743200" cy="1097278"/>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997" y="1234464"/>
              <a:ext cx="274320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3328"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0513"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708"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913" y="141734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38"/>
          <p:cNvGrpSpPr/>
          <p:nvPr/>
        </p:nvGrpSpPr>
        <p:grpSpPr>
          <a:xfrm>
            <a:off x="608042" y="3794756"/>
            <a:ext cx="2743200" cy="1830733"/>
            <a:chOff x="608042" y="4524323"/>
            <a:chExt cx="2743200" cy="1830733"/>
          </a:xfrm>
        </p:grpSpPr>
        <p:pic>
          <p:nvPicPr>
            <p:cNvPr id="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42"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Box 65"/>
            <p:cNvSpPr txBox="1">
              <a:spLocks/>
            </p:cNvSpPr>
            <p:nvPr/>
          </p:nvSpPr>
          <p:spPr>
            <a:xfrm>
              <a:off x="608072" y="5623536"/>
              <a:ext cx="914406" cy="73152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60-bay</a:t>
              </a:r>
            </a:p>
            <a:p>
              <a:pPr>
                <a:lnSpc>
                  <a:spcPct val="90000"/>
                </a:lnSpc>
                <a:spcBef>
                  <a:spcPct val="20000"/>
                </a:spcBef>
                <a:buSzPct val="90000"/>
              </a:pPr>
              <a:r>
                <a:rPr lang="en-US" sz="1200" b="1" dirty="0" smtClean="0">
                  <a:solidFill>
                    <a:schemeClr val="tx1">
                      <a:alpha val="99000"/>
                    </a:schemeClr>
                  </a:solidFill>
                </a:rPr>
                <a:t>SAS array</a:t>
              </a:r>
            </a:p>
          </p:txBody>
        </p:sp>
      </p:grpSp>
      <p:grpSp>
        <p:nvGrpSpPr>
          <p:cNvPr id="37" name="Group 36"/>
          <p:cNvGrpSpPr/>
          <p:nvPr/>
        </p:nvGrpSpPr>
        <p:grpSpPr>
          <a:xfrm>
            <a:off x="3351212" y="3794756"/>
            <a:ext cx="2743200" cy="1830733"/>
            <a:chOff x="3351212" y="4524323"/>
            <a:chExt cx="2743200" cy="1830733"/>
          </a:xfrm>
        </p:grpSpPr>
        <p:pic>
          <p:nvPicPr>
            <p:cNvPr id="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212"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66"/>
            <p:cNvSpPr txBox="1">
              <a:spLocks/>
            </p:cNvSpPr>
            <p:nvPr/>
          </p:nvSpPr>
          <p:spPr>
            <a:xfrm>
              <a:off x="3351242" y="5623536"/>
              <a:ext cx="914406" cy="73152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60-bay</a:t>
              </a:r>
            </a:p>
            <a:p>
              <a:pPr>
                <a:lnSpc>
                  <a:spcPct val="90000"/>
                </a:lnSpc>
                <a:spcBef>
                  <a:spcPct val="20000"/>
                </a:spcBef>
                <a:buSzPct val="90000"/>
              </a:pPr>
              <a:r>
                <a:rPr lang="en-US" sz="1200" b="1" dirty="0" smtClean="0">
                  <a:solidFill>
                    <a:schemeClr val="tx1">
                      <a:alpha val="99000"/>
                    </a:schemeClr>
                  </a:solidFill>
                </a:rPr>
                <a:t>SAS array</a:t>
              </a:r>
            </a:p>
          </p:txBody>
        </p:sp>
      </p:grpSp>
      <p:grpSp>
        <p:nvGrpSpPr>
          <p:cNvPr id="8" name="Group 7"/>
          <p:cNvGrpSpPr/>
          <p:nvPr/>
        </p:nvGrpSpPr>
        <p:grpSpPr>
          <a:xfrm>
            <a:off x="6094412" y="3794756"/>
            <a:ext cx="2743200" cy="1830733"/>
            <a:chOff x="6094412" y="4524323"/>
            <a:chExt cx="2743200" cy="1830733"/>
          </a:xfrm>
        </p:grpSpPr>
        <p:pic>
          <p:nvPicPr>
            <p:cNvPr id="3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a:spLocks/>
            </p:cNvSpPr>
            <p:nvPr/>
          </p:nvSpPr>
          <p:spPr>
            <a:xfrm>
              <a:off x="6094412" y="5623536"/>
              <a:ext cx="914406" cy="73152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60-bay</a:t>
              </a:r>
            </a:p>
            <a:p>
              <a:pPr>
                <a:lnSpc>
                  <a:spcPct val="90000"/>
                </a:lnSpc>
                <a:spcBef>
                  <a:spcPct val="20000"/>
                </a:spcBef>
                <a:buSzPct val="90000"/>
              </a:pPr>
              <a:r>
                <a:rPr lang="en-US" sz="1200" b="1" dirty="0" smtClean="0">
                  <a:solidFill>
                    <a:schemeClr val="tx1">
                      <a:alpha val="99000"/>
                    </a:schemeClr>
                  </a:solidFill>
                </a:rPr>
                <a:t>SAS array</a:t>
              </a:r>
            </a:p>
          </p:txBody>
        </p:sp>
      </p:grpSp>
      <p:grpSp>
        <p:nvGrpSpPr>
          <p:cNvPr id="5" name="Group 4"/>
          <p:cNvGrpSpPr/>
          <p:nvPr/>
        </p:nvGrpSpPr>
        <p:grpSpPr>
          <a:xfrm>
            <a:off x="8837582" y="3794756"/>
            <a:ext cx="2743200" cy="1830733"/>
            <a:chOff x="8837582" y="4524323"/>
            <a:chExt cx="2743200" cy="1830733"/>
          </a:xfrm>
        </p:grpSpPr>
        <p:pic>
          <p:nvPicPr>
            <p:cNvPr id="3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7582"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a:spLocks/>
            </p:cNvSpPr>
            <p:nvPr/>
          </p:nvSpPr>
          <p:spPr>
            <a:xfrm>
              <a:off x="8837582" y="5623536"/>
              <a:ext cx="914406" cy="73152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60-bay</a:t>
              </a:r>
            </a:p>
            <a:p>
              <a:pPr>
                <a:lnSpc>
                  <a:spcPct val="90000"/>
                </a:lnSpc>
                <a:spcBef>
                  <a:spcPct val="20000"/>
                </a:spcBef>
                <a:buSzPct val="90000"/>
              </a:pPr>
              <a:r>
                <a:rPr lang="en-US" sz="1200" b="1" dirty="0" smtClean="0">
                  <a:solidFill>
                    <a:schemeClr val="tx1">
                      <a:alpha val="99000"/>
                    </a:schemeClr>
                  </a:solidFill>
                </a:rPr>
                <a:t>SAS array</a:t>
              </a:r>
            </a:p>
          </p:txBody>
        </p:sp>
      </p:grpSp>
      <p:grpSp>
        <p:nvGrpSpPr>
          <p:cNvPr id="45" name="Group 44"/>
          <p:cNvGrpSpPr/>
          <p:nvPr/>
        </p:nvGrpSpPr>
        <p:grpSpPr>
          <a:xfrm>
            <a:off x="516511" y="2697480"/>
            <a:ext cx="11155680" cy="731520"/>
            <a:chOff x="327658" y="2514605"/>
            <a:chExt cx="11533630" cy="365762"/>
          </a:xfrm>
        </p:grpSpPr>
        <p:pic>
          <p:nvPicPr>
            <p:cNvPr id="70" name="Picture 10" descr="\\eventsql\dvd\Online_ART\DVD_Art_Sept-2-2010\Artwork_Imagery\Icons - Illustrations\_ XML ICONS\ethernet cable network.png"/>
            <p:cNvPicPr>
              <a:picLocks noChangeArrowheads="1"/>
            </p:cNvPicPr>
            <p:nvPr/>
          </p:nvPicPr>
          <p:blipFill rotWithShape="1">
            <a:blip r:embed="rId6" cstate="print">
              <a:extLst>
                <a:ext uri="{28A0092B-C50C-407E-A947-70E740481C1C}">
                  <a14:useLocalDpi xmlns:a14="http://schemas.microsoft.com/office/drawing/2010/main" val="0"/>
                </a:ext>
              </a:extLst>
            </a:blip>
            <a:srcRect l="10834" t="25082" r="85933" b="24747"/>
            <a:stretch/>
          </p:blipFill>
          <p:spPr bwMode="auto">
            <a:xfrm>
              <a:off x="608072" y="2606049"/>
              <a:ext cx="10972802" cy="1828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eventsql\dvd\Online_ART\DVD_Art_Sept-2-2010\Artwork_Imagery\Icons - Illustrations\_ XML ICONS\ethernet cable network.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43" r="86668" b="-343"/>
            <a:stretch/>
          </p:blipFill>
          <p:spPr bwMode="auto">
            <a:xfrm flipH="1">
              <a:off x="11580874" y="2514607"/>
              <a:ext cx="280414" cy="36576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eventsql\dvd\Online_ART\DVD_Art_Sept-2-2010\Artwork_Imagery\Icons - Illustrations\_ XML ICONS\ethernet cable network.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43" r="86668" b="-343"/>
            <a:stretch/>
          </p:blipFill>
          <p:spPr bwMode="auto">
            <a:xfrm>
              <a:off x="327658" y="2514605"/>
              <a:ext cx="280414" cy="365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8" name="Group 167"/>
          <p:cNvGrpSpPr/>
          <p:nvPr/>
        </p:nvGrpSpPr>
        <p:grpSpPr>
          <a:xfrm>
            <a:off x="274320" y="5897853"/>
            <a:ext cx="11612763" cy="640080"/>
            <a:chOff x="242306" y="5897846"/>
            <a:chExt cx="11612763" cy="640080"/>
          </a:xfrm>
        </p:grpSpPr>
        <p:grpSp>
          <p:nvGrpSpPr>
            <p:cNvPr id="161" name="Group 160"/>
            <p:cNvGrpSpPr/>
            <p:nvPr/>
          </p:nvGrpSpPr>
          <p:grpSpPr>
            <a:xfrm>
              <a:off x="242306" y="5897846"/>
              <a:ext cx="3749009" cy="640080"/>
              <a:chOff x="59438" y="5806414"/>
              <a:chExt cx="3749009" cy="640080"/>
            </a:xfrm>
          </p:grpSpPr>
          <p:sp>
            <p:nvSpPr>
              <p:cNvPr id="155" name="Rounded Rectangle 154"/>
              <p:cNvSpPr/>
              <p:nvPr/>
            </p:nvSpPr>
            <p:spPr bwMode="auto">
              <a:xfrm>
                <a:off x="59438" y="5806414"/>
                <a:ext cx="2926080" cy="64008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b="1" i="1" dirty="0" smtClean="0">
                    <a:solidFill>
                      <a:srgbClr val="000000">
                        <a:alpha val="98824"/>
                      </a:srgbClr>
                    </a:solidFill>
                    <a:latin typeface="Segoe UI" pitchFamily="34" charset="0"/>
                    <a:ea typeface="Segoe UI" pitchFamily="34" charset="0"/>
                    <a:cs typeface="Segoe UI" pitchFamily="34" charset="0"/>
                  </a:rPr>
                  <a:t>3TB Near-line SAS HDDs</a:t>
                </a:r>
              </a:p>
            </p:txBody>
          </p:sp>
          <p:sp>
            <p:nvSpPr>
              <p:cNvPr id="156" name="Rounded Rectangle 155"/>
              <p:cNvSpPr/>
              <p:nvPr/>
            </p:nvSpPr>
            <p:spPr>
              <a:xfrm>
                <a:off x="2894047" y="5897854"/>
                <a:ext cx="914400" cy="457200"/>
              </a:xfrm>
              <a:prstGeom prst="roundRect">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sz="1600" b="1" dirty="0">
                    <a:solidFill>
                      <a:schemeClr val="bg1"/>
                    </a:solidFill>
                  </a:rPr>
                  <a:t>720TB</a:t>
                </a:r>
              </a:p>
              <a:p>
                <a:pPr algn="ctr"/>
                <a:r>
                  <a:rPr lang="en-US" sz="1100" b="1" dirty="0">
                    <a:solidFill>
                      <a:schemeClr val="bg1"/>
                    </a:solidFill>
                  </a:rPr>
                  <a:t>High-Cap</a:t>
                </a:r>
                <a:endParaRPr lang="en-US" sz="1600" b="1" dirty="0">
                  <a:solidFill>
                    <a:schemeClr val="bg1"/>
                  </a:solidFill>
                </a:endParaRPr>
              </a:p>
            </p:txBody>
          </p:sp>
        </p:grpSp>
        <p:grpSp>
          <p:nvGrpSpPr>
            <p:cNvPr id="162" name="Group 161"/>
            <p:cNvGrpSpPr/>
            <p:nvPr/>
          </p:nvGrpSpPr>
          <p:grpSpPr>
            <a:xfrm>
              <a:off x="4265632" y="5897846"/>
              <a:ext cx="3657570" cy="640080"/>
              <a:chOff x="59438" y="5806414"/>
              <a:chExt cx="3657570" cy="640080"/>
            </a:xfrm>
          </p:grpSpPr>
          <p:sp>
            <p:nvSpPr>
              <p:cNvPr id="163" name="Rounded Rectangle 162"/>
              <p:cNvSpPr/>
              <p:nvPr/>
            </p:nvSpPr>
            <p:spPr bwMode="auto">
              <a:xfrm>
                <a:off x="59438" y="5806414"/>
                <a:ext cx="2926080" cy="64008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b="1" i="1" dirty="0" smtClean="0">
                    <a:solidFill>
                      <a:srgbClr val="000000">
                        <a:alpha val="98824"/>
                      </a:srgbClr>
                    </a:solidFill>
                    <a:latin typeface="Segoe UI" pitchFamily="34" charset="0"/>
                    <a:ea typeface="Segoe UI" pitchFamily="34" charset="0"/>
                    <a:cs typeface="Segoe UI" pitchFamily="34" charset="0"/>
                  </a:rPr>
                  <a:t>600GB 15K SAS HDDs</a:t>
                </a:r>
              </a:p>
            </p:txBody>
          </p:sp>
          <p:sp>
            <p:nvSpPr>
              <p:cNvPr id="164" name="Rounded Rectangle 163"/>
              <p:cNvSpPr/>
              <p:nvPr/>
            </p:nvSpPr>
            <p:spPr>
              <a:xfrm>
                <a:off x="2802608" y="5897854"/>
                <a:ext cx="914400" cy="457200"/>
              </a:xfrm>
              <a:prstGeom prst="roundRect">
                <a:avLst/>
              </a:prstGeom>
              <a:solidFill>
                <a:schemeClr val="accent4"/>
              </a:solidFill>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sz="1600" b="1" dirty="0" smtClean="0">
                    <a:solidFill>
                      <a:schemeClr val="bg1"/>
                    </a:solidFill>
                  </a:rPr>
                  <a:t>144TB</a:t>
                </a:r>
                <a:endParaRPr lang="en-US" sz="1600" b="1" dirty="0">
                  <a:solidFill>
                    <a:schemeClr val="bg1"/>
                  </a:solidFill>
                </a:endParaRPr>
              </a:p>
              <a:p>
                <a:pPr algn="ctr"/>
                <a:r>
                  <a:rPr lang="en-US" sz="1100" b="1" dirty="0" smtClean="0">
                    <a:solidFill>
                      <a:schemeClr val="bg1"/>
                    </a:solidFill>
                  </a:rPr>
                  <a:t>Mid-</a:t>
                </a:r>
                <a:r>
                  <a:rPr lang="en-US" sz="1100" b="1" dirty="0" err="1" smtClean="0">
                    <a:solidFill>
                      <a:schemeClr val="bg1"/>
                    </a:solidFill>
                  </a:rPr>
                  <a:t>Perf</a:t>
                </a:r>
                <a:endParaRPr lang="en-US" sz="1600" b="1" dirty="0">
                  <a:solidFill>
                    <a:schemeClr val="bg1"/>
                  </a:solidFill>
                </a:endParaRPr>
              </a:p>
            </p:txBody>
          </p:sp>
        </p:grpSp>
        <p:grpSp>
          <p:nvGrpSpPr>
            <p:cNvPr id="165" name="Group 164"/>
            <p:cNvGrpSpPr/>
            <p:nvPr/>
          </p:nvGrpSpPr>
          <p:grpSpPr>
            <a:xfrm>
              <a:off x="8197499" y="5897846"/>
              <a:ext cx="3657570" cy="640080"/>
              <a:chOff x="59438" y="5806414"/>
              <a:chExt cx="3657570" cy="640080"/>
            </a:xfrm>
          </p:grpSpPr>
          <p:sp>
            <p:nvSpPr>
              <p:cNvPr id="166" name="Rounded Rectangle 165"/>
              <p:cNvSpPr/>
              <p:nvPr/>
            </p:nvSpPr>
            <p:spPr bwMode="auto">
              <a:xfrm>
                <a:off x="59438" y="5806414"/>
                <a:ext cx="2926080" cy="64008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b="1" i="1" dirty="0" smtClean="0">
                    <a:solidFill>
                      <a:srgbClr val="000000">
                        <a:alpha val="98824"/>
                      </a:srgbClr>
                    </a:solidFill>
                    <a:latin typeface="Segoe UI" pitchFamily="34" charset="0"/>
                    <a:ea typeface="Segoe UI" pitchFamily="34" charset="0"/>
                    <a:cs typeface="Segoe UI" pitchFamily="34" charset="0"/>
                  </a:rPr>
                  <a:t>400GB SAS HDDs</a:t>
                </a:r>
              </a:p>
            </p:txBody>
          </p:sp>
          <p:sp>
            <p:nvSpPr>
              <p:cNvPr id="167" name="Rounded Rectangle 166"/>
              <p:cNvSpPr/>
              <p:nvPr/>
            </p:nvSpPr>
            <p:spPr>
              <a:xfrm>
                <a:off x="2802608" y="5897854"/>
                <a:ext cx="914400" cy="457200"/>
              </a:xfrm>
              <a:prstGeom prst="roundRect">
                <a:avLst/>
              </a:prstGeom>
              <a:solidFill>
                <a:schemeClr val="accent6"/>
              </a:solidFill>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sz="1600" b="1" dirty="0" smtClean="0">
                    <a:solidFill>
                      <a:schemeClr val="bg1"/>
                    </a:solidFill>
                  </a:rPr>
                  <a:t>96TB</a:t>
                </a:r>
                <a:endParaRPr lang="en-US" sz="1600" b="1" dirty="0">
                  <a:solidFill>
                    <a:schemeClr val="bg1"/>
                  </a:solidFill>
                </a:endParaRPr>
              </a:p>
              <a:p>
                <a:pPr algn="ctr"/>
                <a:r>
                  <a:rPr lang="en-US" sz="1100" b="1" dirty="0" smtClean="0">
                    <a:solidFill>
                      <a:schemeClr val="bg1"/>
                    </a:solidFill>
                  </a:rPr>
                  <a:t>High-</a:t>
                </a:r>
                <a:r>
                  <a:rPr lang="en-US" sz="1100" b="1" dirty="0" err="1" smtClean="0">
                    <a:solidFill>
                      <a:schemeClr val="bg1"/>
                    </a:solidFill>
                  </a:rPr>
                  <a:t>Perf</a:t>
                </a:r>
                <a:endParaRPr lang="en-US" sz="1600" b="1" dirty="0">
                  <a:solidFill>
                    <a:schemeClr val="bg1"/>
                  </a:solidFill>
                </a:endParaRPr>
              </a:p>
            </p:txBody>
          </p:sp>
        </p:grpSp>
      </p:grpSp>
    </p:spTree>
    <p:extLst>
      <p:ext uri="{BB962C8B-B14F-4D97-AF65-F5344CB8AC3E}">
        <p14:creationId xmlns:p14="http://schemas.microsoft.com/office/powerpoint/2010/main" val="182299525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Cluster Deployment Element</a:t>
            </a:r>
            <a:endParaRPr lang="en-US" dirty="0"/>
          </a:p>
        </p:txBody>
      </p:sp>
      <p:pic>
        <p:nvPicPr>
          <p:cNvPr id="4101"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1980" y="4711430"/>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03932" y="3810000"/>
            <a:ext cx="2176445" cy="1237262"/>
          </a:xfrm>
          <a:prstGeom prst="rect">
            <a:avLst/>
          </a:prstGeom>
          <a:noFill/>
        </p:spPr>
        <p:txBody>
          <a:bodyPr wrap="square" lIns="91440" tIns="91440" rIns="91440" bIns="91440" rtlCol="0">
            <a:spAutoFit/>
          </a:bodyPr>
          <a:lstStyle/>
          <a:p>
            <a:pPr>
              <a:lnSpc>
                <a:spcPct val="90000"/>
              </a:lnSpc>
              <a:spcBef>
                <a:spcPct val="20000"/>
              </a:spcBef>
              <a:buSzPct val="90000"/>
            </a:pPr>
            <a:r>
              <a:rPr lang="en-US" b="1" dirty="0" smtClean="0">
                <a:solidFill>
                  <a:schemeClr val="tx1">
                    <a:alpha val="99000"/>
                  </a:schemeClr>
                </a:solidFill>
              </a:rPr>
              <a:t>RAID Inc 2U 24-bay EBOD</a:t>
            </a:r>
          </a:p>
          <a:p>
            <a:pPr>
              <a:lnSpc>
                <a:spcPct val="90000"/>
              </a:lnSpc>
              <a:spcBef>
                <a:spcPct val="20000"/>
              </a:spcBef>
              <a:buSzPct val="90000"/>
            </a:pPr>
            <a:r>
              <a:rPr lang="en-US" dirty="0" smtClean="0">
                <a:solidFill>
                  <a:schemeClr val="tx1">
                    <a:alpha val="99000"/>
                  </a:schemeClr>
                </a:solidFill>
              </a:rPr>
              <a:t>w/ OCZ </a:t>
            </a:r>
            <a:r>
              <a:rPr lang="en-US" dirty="0" err="1" smtClean="0">
                <a:solidFill>
                  <a:schemeClr val="tx1">
                    <a:alpha val="99000"/>
                  </a:schemeClr>
                </a:solidFill>
              </a:rPr>
              <a:t>Talos</a:t>
            </a:r>
            <a:r>
              <a:rPr lang="en-US" dirty="0" smtClean="0">
                <a:solidFill>
                  <a:schemeClr val="tx1">
                    <a:alpha val="99000"/>
                  </a:schemeClr>
                </a:solidFill>
              </a:rPr>
              <a:t> 2 “R” 400GB SAS SSDs</a:t>
            </a:r>
          </a:p>
        </p:txBody>
      </p:sp>
      <p:pic>
        <p:nvPicPr>
          <p:cNvPr id="25"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248111" y="4700081"/>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552911" y="4724400"/>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857711" y="4711430"/>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153888" y="4700081"/>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429780" y="4700081"/>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2009246" y="1612498"/>
            <a:ext cx="1994643" cy="1723549"/>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3 </a:t>
            </a:r>
            <a:r>
              <a:rPr lang="en-US" b="1" dirty="0" smtClean="0">
                <a:solidFill>
                  <a:schemeClr val="tx1">
                    <a:alpha val="99000"/>
                  </a:schemeClr>
                </a:solidFill>
              </a:rPr>
              <a:t>RAID Inc </a:t>
            </a:r>
            <a:r>
              <a:rPr lang="en-US" b="1" dirty="0">
                <a:solidFill>
                  <a:schemeClr val="tx1">
                    <a:alpha val="99000"/>
                  </a:schemeClr>
                </a:solidFill>
              </a:rPr>
              <a:t>FusionRomley®</a:t>
            </a:r>
            <a:r>
              <a:rPr lang="en-US" dirty="0">
                <a:solidFill>
                  <a:schemeClr val="tx1">
                    <a:alpha val="99000"/>
                  </a:schemeClr>
                </a:solidFill>
              </a:rPr>
              <a:t>2U Dual-Socket </a:t>
            </a:r>
            <a:r>
              <a:rPr lang="en-US" dirty="0" smtClean="0">
                <a:solidFill>
                  <a:schemeClr val="tx1">
                    <a:alpha val="99000"/>
                  </a:schemeClr>
                </a:solidFill>
              </a:rPr>
              <a:t>EP Cluster Nodes</a:t>
            </a:r>
          </a:p>
          <a:p>
            <a:pPr>
              <a:lnSpc>
                <a:spcPct val="90000"/>
              </a:lnSpc>
              <a:spcBef>
                <a:spcPct val="20000"/>
              </a:spcBef>
              <a:buSzPct val="90000"/>
            </a:pPr>
            <a:r>
              <a:rPr lang="en-US" sz="1600" i="1" dirty="0" smtClean="0">
                <a:solidFill>
                  <a:schemeClr val="tx1">
                    <a:alpha val="99000"/>
                  </a:schemeClr>
                </a:solidFill>
              </a:rPr>
              <a:t>w/ Dual LSI 9205-8e SAS Adapters</a:t>
            </a:r>
          </a:p>
        </p:txBody>
      </p:sp>
      <p:sp>
        <p:nvSpPr>
          <p:cNvPr id="4117" name="Rounded Rectangle 4116"/>
          <p:cNvSpPr/>
          <p:nvPr/>
        </p:nvSpPr>
        <p:spPr bwMode="auto">
          <a:xfrm>
            <a:off x="1970577" y="1524000"/>
            <a:ext cx="7696200" cy="4343400"/>
          </a:xfrm>
          <a:prstGeom prst="roundRect">
            <a:avLst>
              <a:gd name="adj" fmla="val 5208"/>
            </a:avLst>
          </a:prstGeom>
          <a:noFill/>
          <a:ln>
            <a:solidFill>
              <a:srgbClr val="FFFF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5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96029" y="4677827"/>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962160" y="4666478"/>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66960" y="4690797"/>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71760" y="4677827"/>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867937" y="4666478"/>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43829" y="4666478"/>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62005" y="4677827"/>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66805" y="4702146"/>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71605" y="4689176"/>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267782" y="4677827"/>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43674" y="4677827"/>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627" y="1696555"/>
            <a:ext cx="2459140" cy="81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4056" y="1978805"/>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2394" y="1701935"/>
            <a:ext cx="2459140" cy="81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9085" y="2000481"/>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6534" y="1978805"/>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1563" y="2000481"/>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032" y="1936681"/>
            <a:ext cx="2459140" cy="81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974" y="2176951"/>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5778" y="2176950"/>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 Placeholder 2"/>
          <p:cNvSpPr txBox="1">
            <a:spLocks/>
          </p:cNvSpPr>
          <p:nvPr/>
        </p:nvSpPr>
        <p:spPr>
          <a:xfrm>
            <a:off x="1207662" y="5410200"/>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2400" cap="all" dirty="0" smtClean="0"/>
              <a:t>9.6TB SSD Storage</a:t>
            </a:r>
            <a:endParaRPr lang="en-US" sz="2400" b="1" cap="all" dirty="0"/>
          </a:p>
        </p:txBody>
      </p:sp>
      <p:sp>
        <p:nvSpPr>
          <p:cNvPr id="45" name="TextBox 44"/>
          <p:cNvSpPr txBox="1"/>
          <p:nvPr/>
        </p:nvSpPr>
        <p:spPr>
          <a:xfrm>
            <a:off x="8022538" y="3281698"/>
            <a:ext cx="900998" cy="337015"/>
          </a:xfrm>
          <a:prstGeom prst="rect">
            <a:avLst/>
          </a:prstGeom>
          <a:noFill/>
        </p:spPr>
        <p:txBody>
          <a:bodyPr wrap="square" lIns="91440" tIns="91440" rIns="91440" bIns="91440" rtlCol="0">
            <a:spAutoFit/>
          </a:bodyPr>
          <a:lstStyle/>
          <a:p>
            <a:pPr>
              <a:lnSpc>
                <a:spcPct val="90000"/>
              </a:lnSpc>
              <a:spcBef>
                <a:spcPct val="20000"/>
              </a:spcBef>
              <a:buSzPct val="90000"/>
            </a:pPr>
            <a:r>
              <a:rPr lang="en-US" sz="1100" dirty="0" smtClean="0">
                <a:solidFill>
                  <a:schemeClr val="tx1">
                    <a:alpha val="99000"/>
                  </a:schemeClr>
                </a:solidFill>
              </a:rPr>
              <a:t>Shared SAS</a:t>
            </a:r>
          </a:p>
        </p:txBody>
      </p:sp>
      <p:pic>
        <p:nvPicPr>
          <p:cNvPr id="4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7513" y="3687071"/>
            <a:ext cx="3150824" cy="10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4951978" y="2746951"/>
            <a:ext cx="3581894" cy="1139242"/>
            <a:chOff x="3840474" y="2606049"/>
            <a:chExt cx="4448470" cy="1371587"/>
          </a:xfrm>
        </p:grpSpPr>
        <p:grpSp>
          <p:nvGrpSpPr>
            <p:cNvPr id="46" name="Group 45"/>
            <p:cNvGrpSpPr/>
            <p:nvPr/>
          </p:nvGrpSpPr>
          <p:grpSpPr>
            <a:xfrm>
              <a:off x="3840474" y="2606049"/>
              <a:ext cx="1828776" cy="1371587"/>
              <a:chOff x="3840474" y="2606049"/>
              <a:chExt cx="1828776" cy="1371587"/>
            </a:xfrm>
          </p:grpSpPr>
          <p:cxnSp>
            <p:nvCxnSpPr>
              <p:cNvPr id="57" name="Straight Connector 56"/>
              <p:cNvCxnSpPr/>
              <p:nvPr/>
            </p:nvCxnSpPr>
            <p:spPr>
              <a:xfrm>
                <a:off x="3840474" y="2606049"/>
                <a:ext cx="1371577" cy="137158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297657" y="2606049"/>
                <a:ext cx="1371593" cy="137158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flipH="1">
              <a:off x="6460168" y="2606049"/>
              <a:ext cx="1828776" cy="1371587"/>
              <a:chOff x="3840474" y="2606049"/>
              <a:chExt cx="1828776" cy="1371587"/>
            </a:xfrm>
          </p:grpSpPr>
          <p:cxnSp>
            <p:nvCxnSpPr>
              <p:cNvPr id="52" name="Straight Connector 51"/>
              <p:cNvCxnSpPr/>
              <p:nvPr/>
            </p:nvCxnSpPr>
            <p:spPr>
              <a:xfrm>
                <a:off x="3840474" y="2606049"/>
                <a:ext cx="1371577" cy="137158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97657" y="2606049"/>
                <a:ext cx="1371593" cy="137158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911534" y="2913420"/>
              <a:ext cx="365756" cy="1064215"/>
              <a:chOff x="5820095" y="3811888"/>
              <a:chExt cx="365756" cy="1354453"/>
            </a:xfrm>
          </p:grpSpPr>
          <p:cxnSp>
            <p:nvCxnSpPr>
              <p:cNvPr id="49" name="Straight Connector 48"/>
              <p:cNvCxnSpPr/>
              <p:nvPr/>
            </p:nvCxnSpPr>
            <p:spPr>
              <a:xfrm>
                <a:off x="5820095" y="3811888"/>
                <a:ext cx="0" cy="135445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185846" y="3811888"/>
                <a:ext cx="5" cy="135445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15147712"/>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2" y="228635"/>
            <a:ext cx="11155680" cy="609398"/>
          </a:xfrm>
        </p:spPr>
        <p:txBody>
          <a:bodyPr/>
          <a:lstStyle/>
          <a:p>
            <a:r>
              <a:rPr lang="en-US" dirty="0"/>
              <a:t>Storage Platform in Windows Server 2012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356802"/>
              </p:ext>
            </p:extLst>
          </p:nvPr>
        </p:nvGraphicFramePr>
        <p:xfrm>
          <a:off x="515938" y="1235075"/>
          <a:ext cx="11156950" cy="5028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058681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High Performance </a:t>
            </a:r>
            <a:br>
              <a:rPr lang="en-US" dirty="0" smtClean="0"/>
            </a:br>
            <a:r>
              <a:rPr lang="en-US" dirty="0" smtClean="0"/>
              <a:t>Clustered Storage Spaces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6294189"/>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Cluster Deployment Element</a:t>
            </a:r>
            <a:endParaRPr lang="en-US" dirty="0"/>
          </a:p>
        </p:txBody>
      </p:sp>
      <p:pic>
        <p:nvPicPr>
          <p:cNvPr id="4101"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14815" y="4598995"/>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36767" y="3697565"/>
            <a:ext cx="2176445" cy="1237262"/>
          </a:xfrm>
          <a:prstGeom prst="rect">
            <a:avLst/>
          </a:prstGeom>
          <a:noFill/>
        </p:spPr>
        <p:txBody>
          <a:bodyPr wrap="square" lIns="91440" tIns="91440" rIns="91440" bIns="91440" rtlCol="0">
            <a:spAutoFit/>
          </a:bodyPr>
          <a:lstStyle/>
          <a:p>
            <a:pPr>
              <a:lnSpc>
                <a:spcPct val="90000"/>
              </a:lnSpc>
              <a:spcBef>
                <a:spcPct val="20000"/>
              </a:spcBef>
              <a:buSzPct val="90000"/>
            </a:pPr>
            <a:r>
              <a:rPr lang="en-US" b="1" dirty="0" smtClean="0">
                <a:solidFill>
                  <a:schemeClr val="tx1">
                    <a:alpha val="99000"/>
                  </a:schemeClr>
                </a:solidFill>
              </a:rPr>
              <a:t>RAID Inc 2U 24-bay EBOD</a:t>
            </a:r>
          </a:p>
          <a:p>
            <a:pPr>
              <a:lnSpc>
                <a:spcPct val="90000"/>
              </a:lnSpc>
              <a:spcBef>
                <a:spcPct val="20000"/>
              </a:spcBef>
              <a:buSzPct val="90000"/>
            </a:pPr>
            <a:r>
              <a:rPr lang="en-US" dirty="0" smtClean="0">
                <a:solidFill>
                  <a:schemeClr val="tx1">
                    <a:alpha val="99000"/>
                  </a:schemeClr>
                </a:solidFill>
              </a:rPr>
              <a:t>w/ OCZ </a:t>
            </a:r>
            <a:r>
              <a:rPr lang="en-US" dirty="0" err="1" smtClean="0">
                <a:solidFill>
                  <a:schemeClr val="tx1">
                    <a:alpha val="99000"/>
                  </a:schemeClr>
                </a:solidFill>
              </a:rPr>
              <a:t>Talos</a:t>
            </a:r>
            <a:r>
              <a:rPr lang="en-US" dirty="0" smtClean="0">
                <a:solidFill>
                  <a:schemeClr val="tx1">
                    <a:alpha val="99000"/>
                  </a:schemeClr>
                </a:solidFill>
              </a:rPr>
              <a:t> 2 “R” 400GB SAS SSDs</a:t>
            </a:r>
          </a:p>
        </p:txBody>
      </p:sp>
      <p:pic>
        <p:nvPicPr>
          <p:cNvPr id="25"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180946" y="4587646"/>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485746" y="4611965"/>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90546" y="4598995"/>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086723" y="4587646"/>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62615" y="4587646"/>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942081" y="1500063"/>
            <a:ext cx="1994643" cy="1723549"/>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3 </a:t>
            </a:r>
            <a:r>
              <a:rPr lang="en-US" b="1" dirty="0" smtClean="0">
                <a:solidFill>
                  <a:schemeClr val="tx1">
                    <a:alpha val="99000"/>
                  </a:schemeClr>
                </a:solidFill>
              </a:rPr>
              <a:t>RAID Inc </a:t>
            </a:r>
            <a:r>
              <a:rPr lang="en-US" b="1" dirty="0">
                <a:solidFill>
                  <a:schemeClr val="tx1">
                    <a:alpha val="99000"/>
                  </a:schemeClr>
                </a:solidFill>
              </a:rPr>
              <a:t>FusionRomley®</a:t>
            </a:r>
            <a:r>
              <a:rPr lang="en-US" dirty="0">
                <a:solidFill>
                  <a:schemeClr val="tx1">
                    <a:alpha val="99000"/>
                  </a:schemeClr>
                </a:solidFill>
              </a:rPr>
              <a:t>2U Dual-Socket </a:t>
            </a:r>
            <a:r>
              <a:rPr lang="en-US" dirty="0" smtClean="0">
                <a:solidFill>
                  <a:schemeClr val="tx1">
                    <a:alpha val="99000"/>
                  </a:schemeClr>
                </a:solidFill>
              </a:rPr>
              <a:t>EP Cluster Nodes</a:t>
            </a:r>
          </a:p>
          <a:p>
            <a:pPr>
              <a:lnSpc>
                <a:spcPct val="90000"/>
              </a:lnSpc>
              <a:spcBef>
                <a:spcPct val="20000"/>
              </a:spcBef>
              <a:buSzPct val="90000"/>
            </a:pPr>
            <a:r>
              <a:rPr lang="en-US" sz="1600" i="1" dirty="0" smtClean="0">
                <a:solidFill>
                  <a:schemeClr val="tx1">
                    <a:alpha val="99000"/>
                  </a:schemeClr>
                </a:solidFill>
              </a:rPr>
              <a:t>w/ Dual LSI 9205-8e SAS Adapters</a:t>
            </a:r>
          </a:p>
        </p:txBody>
      </p:sp>
      <p:sp>
        <p:nvSpPr>
          <p:cNvPr id="4117" name="Rounded Rectangle 4116"/>
          <p:cNvSpPr/>
          <p:nvPr/>
        </p:nvSpPr>
        <p:spPr bwMode="auto">
          <a:xfrm>
            <a:off x="1903412" y="1411565"/>
            <a:ext cx="7696200" cy="4343400"/>
          </a:xfrm>
          <a:prstGeom prst="roundRect">
            <a:avLst>
              <a:gd name="adj" fmla="val 5208"/>
            </a:avLst>
          </a:prstGeom>
          <a:noFill/>
          <a:ln>
            <a:solidFill>
              <a:srgbClr val="FFFF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120" name="TextBox 4119"/>
          <p:cNvSpPr txBox="1"/>
          <p:nvPr/>
        </p:nvSpPr>
        <p:spPr>
          <a:xfrm>
            <a:off x="1346145" y="6019800"/>
            <a:ext cx="9412577"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b="1" dirty="0" smtClean="0">
                <a:solidFill>
                  <a:schemeClr val="tx1">
                    <a:alpha val="99000"/>
                  </a:schemeClr>
                </a:solidFill>
              </a:rPr>
              <a:t>See this hardware at Partner Pavilion </a:t>
            </a:r>
            <a:r>
              <a:rPr lang="en-US" sz="3200" b="1" dirty="0">
                <a:solidFill>
                  <a:schemeClr val="tx1">
                    <a:alpha val="99000"/>
                  </a:schemeClr>
                </a:solidFill>
              </a:rPr>
              <a:t>b</a:t>
            </a:r>
            <a:r>
              <a:rPr lang="en-US" sz="3200" b="1" dirty="0" smtClean="0">
                <a:solidFill>
                  <a:schemeClr val="tx1">
                    <a:alpha val="99000"/>
                  </a:schemeClr>
                </a:solidFill>
              </a:rPr>
              <a:t>ooth #23</a:t>
            </a:r>
          </a:p>
        </p:txBody>
      </p:sp>
      <p:pic>
        <p:nvPicPr>
          <p:cNvPr id="5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28864" y="4565392"/>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94995" y="4554043"/>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99795" y="4578362"/>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04595" y="4565392"/>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800772" y="4554043"/>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076664" y="4554043"/>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294840" y="4565392"/>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599640" y="4589711"/>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04440" y="4576741"/>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200617" y="4565392"/>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76509" y="4565392"/>
            <a:ext cx="9519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1462" y="1584120"/>
            <a:ext cx="2459140" cy="81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891" y="1866370"/>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5229" y="1589500"/>
            <a:ext cx="2459140" cy="81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920" y="1888046"/>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9369" y="1866370"/>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4398" y="1888046"/>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867" y="1824246"/>
            <a:ext cx="2459140" cy="81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5809" y="2064516"/>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8613" y="2064515"/>
            <a:ext cx="1023449" cy="102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 Placeholder 2"/>
          <p:cNvSpPr txBox="1">
            <a:spLocks/>
          </p:cNvSpPr>
          <p:nvPr/>
        </p:nvSpPr>
        <p:spPr>
          <a:xfrm>
            <a:off x="1017626" y="5346366"/>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2400" cap="all" dirty="0" smtClean="0"/>
              <a:t>9.6TB SSD Storage</a:t>
            </a:r>
            <a:endParaRPr lang="en-US" sz="2400" b="1" cap="all" dirty="0"/>
          </a:p>
        </p:txBody>
      </p:sp>
      <p:sp>
        <p:nvSpPr>
          <p:cNvPr id="45" name="TextBox 44"/>
          <p:cNvSpPr txBox="1"/>
          <p:nvPr/>
        </p:nvSpPr>
        <p:spPr>
          <a:xfrm>
            <a:off x="7955373" y="3169263"/>
            <a:ext cx="900998" cy="337015"/>
          </a:xfrm>
          <a:prstGeom prst="rect">
            <a:avLst/>
          </a:prstGeom>
          <a:noFill/>
        </p:spPr>
        <p:txBody>
          <a:bodyPr wrap="square" lIns="91440" tIns="91440" rIns="91440" bIns="91440" rtlCol="0">
            <a:spAutoFit/>
          </a:bodyPr>
          <a:lstStyle/>
          <a:p>
            <a:pPr>
              <a:lnSpc>
                <a:spcPct val="90000"/>
              </a:lnSpc>
              <a:spcBef>
                <a:spcPct val="20000"/>
              </a:spcBef>
              <a:buSzPct val="90000"/>
            </a:pPr>
            <a:r>
              <a:rPr lang="en-US" sz="1100" dirty="0" smtClean="0">
                <a:solidFill>
                  <a:schemeClr val="tx1">
                    <a:alpha val="99000"/>
                  </a:schemeClr>
                </a:solidFill>
              </a:rPr>
              <a:t>Shared SAS</a:t>
            </a:r>
          </a:p>
        </p:txBody>
      </p:sp>
      <p:pic>
        <p:nvPicPr>
          <p:cNvPr id="4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0348" y="3574636"/>
            <a:ext cx="3150824" cy="10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4884813" y="2634516"/>
            <a:ext cx="3581894" cy="1139242"/>
            <a:chOff x="3840474" y="2606049"/>
            <a:chExt cx="4448470" cy="1371587"/>
          </a:xfrm>
        </p:grpSpPr>
        <p:grpSp>
          <p:nvGrpSpPr>
            <p:cNvPr id="46" name="Group 45"/>
            <p:cNvGrpSpPr/>
            <p:nvPr/>
          </p:nvGrpSpPr>
          <p:grpSpPr>
            <a:xfrm>
              <a:off x="3840474" y="2606049"/>
              <a:ext cx="1828776" cy="1371587"/>
              <a:chOff x="3840474" y="2606049"/>
              <a:chExt cx="1828776" cy="1371587"/>
            </a:xfrm>
          </p:grpSpPr>
          <p:cxnSp>
            <p:nvCxnSpPr>
              <p:cNvPr id="57" name="Straight Connector 56"/>
              <p:cNvCxnSpPr/>
              <p:nvPr/>
            </p:nvCxnSpPr>
            <p:spPr>
              <a:xfrm>
                <a:off x="3840474" y="2606049"/>
                <a:ext cx="1371577" cy="137158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297657" y="2606049"/>
                <a:ext cx="1371593" cy="137158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flipH="1">
              <a:off x="6460168" y="2606049"/>
              <a:ext cx="1828776" cy="1371587"/>
              <a:chOff x="3840474" y="2606049"/>
              <a:chExt cx="1828776" cy="1371587"/>
            </a:xfrm>
          </p:grpSpPr>
          <p:cxnSp>
            <p:nvCxnSpPr>
              <p:cNvPr id="52" name="Straight Connector 51"/>
              <p:cNvCxnSpPr/>
              <p:nvPr/>
            </p:nvCxnSpPr>
            <p:spPr>
              <a:xfrm>
                <a:off x="3840474" y="2606049"/>
                <a:ext cx="1371577" cy="137158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97657" y="2606049"/>
                <a:ext cx="1371593" cy="137158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911534" y="2913420"/>
              <a:ext cx="365756" cy="1064215"/>
              <a:chOff x="5820095" y="3811888"/>
              <a:chExt cx="365756" cy="1354453"/>
            </a:xfrm>
          </p:grpSpPr>
          <p:cxnSp>
            <p:nvCxnSpPr>
              <p:cNvPr id="49" name="Straight Connector 48"/>
              <p:cNvCxnSpPr/>
              <p:nvPr/>
            </p:nvCxnSpPr>
            <p:spPr>
              <a:xfrm>
                <a:off x="5820095" y="3811888"/>
                <a:ext cx="0" cy="135445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185846" y="3811888"/>
                <a:ext cx="5" cy="135445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62990452"/>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 y="1943100"/>
            <a:ext cx="12192000" cy="2895600"/>
          </a:xfrm>
          <a:prstGeom prst="rect">
            <a:avLst/>
          </a:prstGeom>
        </p:spPr>
      </p:pic>
      <p:sp>
        <p:nvSpPr>
          <p:cNvPr id="4" name="Text Placeholder 2"/>
          <p:cNvSpPr txBox="1">
            <a:spLocks/>
          </p:cNvSpPr>
          <p:nvPr/>
        </p:nvSpPr>
        <p:spPr bwMode="auto">
          <a:xfrm>
            <a:off x="326685" y="2799969"/>
            <a:ext cx="11535454" cy="1181862"/>
          </a:xfrm>
          <a:prstGeom prst="rect">
            <a:avLst/>
          </a:prstGeom>
          <a:noFill/>
          <a:ln w="12700" algn="ctr">
            <a:noFill/>
            <a:miter lim="800000"/>
            <a:headEnd/>
            <a:tailEnd/>
          </a:ln>
        </p:spPr>
        <p:txBody>
          <a:bodyPr vert="horz" wrap="square" lIns="0" tIns="0" rIns="0" bIns="0" rtlCol="0" anchor="ctr">
            <a:spAutoFit/>
            <a:sp3d>
              <a:contourClr>
                <a:srgbClr val="DDDDDD"/>
              </a:contourClr>
            </a:sp3d>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80000"/>
              </a:lnSpc>
              <a:buSzPct val="90000"/>
            </a:pPr>
            <a:r>
              <a:rPr lang="en-US" sz="3200" b="1" i="1" spc="-200" dirty="0" smtClean="0">
                <a:ln w="3175">
                  <a:noFill/>
                </a:ln>
                <a:solidFill>
                  <a:schemeClr val="accent6"/>
                </a:solidFill>
                <a:latin typeface="Arial" pitchFamily="34" charset="0"/>
                <a:cs typeface="Arial" charset="0"/>
              </a:rPr>
              <a:t>Storage Spaces </a:t>
            </a:r>
            <a:r>
              <a:rPr lang="en-US" sz="32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delivers a new category of highly capable storage solutions to all Windows customer segments at dramatically </a:t>
            </a:r>
          </a:p>
          <a:p>
            <a:pPr algn="ctr">
              <a:lnSpc>
                <a:spcPct val="80000"/>
              </a:lnSpc>
              <a:buSzPct val="90000"/>
            </a:pPr>
            <a:r>
              <a:rPr lang="en-US" sz="3200" b="1" i="1" spc="-200" dirty="0" smtClean="0">
                <a:ln w="3175">
                  <a:noFill/>
                </a:ln>
                <a:solidFill>
                  <a:schemeClr val="accent6"/>
                </a:solidFill>
                <a:latin typeface="Arial" pitchFamily="34" charset="0"/>
                <a:cs typeface="Arial" charset="0"/>
              </a:rPr>
              <a:t>lower price-points </a:t>
            </a:r>
            <a:r>
              <a:rPr lang="en-US" sz="3200" i="1" spc="-200" dirty="0">
                <a:ln w="3175">
                  <a:noFill/>
                </a:ln>
                <a:solidFill>
                  <a:schemeClr val="accent6"/>
                </a:solidFill>
                <a:latin typeface="Arial" pitchFamily="34" charset="0"/>
                <a:cs typeface="Arial" charset="0"/>
              </a:rPr>
              <a:t> </a:t>
            </a:r>
            <a:r>
              <a:rPr lang="en-US" sz="32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and </a:t>
            </a:r>
            <a:r>
              <a:rPr lang="en-US" sz="3200" b="1" i="1" spc="-200" dirty="0" smtClean="0">
                <a:ln w="3175">
                  <a:noFill/>
                </a:ln>
                <a:solidFill>
                  <a:schemeClr val="accent6"/>
                </a:solidFill>
                <a:latin typeface="Arial" pitchFamily="34" charset="0"/>
                <a:cs typeface="Arial" charset="0"/>
              </a:rPr>
              <a:t>maximized operational simplicity</a:t>
            </a:r>
          </a:p>
        </p:txBody>
      </p:sp>
    </p:spTree>
    <p:extLst>
      <p:ext uri="{BB962C8B-B14F-4D97-AF65-F5344CB8AC3E}">
        <p14:creationId xmlns:p14="http://schemas.microsoft.com/office/powerpoint/2010/main" val="2931376817"/>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4800" dirty="0"/>
              <a:t>Maximized </a:t>
            </a:r>
            <a:r>
              <a:rPr lang="en-US" sz="4800" dirty="0" smtClean="0"/>
              <a:t>Volume Availability</a:t>
            </a:r>
            <a:endParaRPr lang="en-US" sz="4800" dirty="0"/>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a:xfrm>
            <a:off x="4179052" y="3353306"/>
            <a:ext cx="6610546" cy="1523494"/>
          </a:xfrm>
        </p:spPr>
        <p:txBody>
          <a:bodyPr/>
          <a:lstStyle/>
          <a:p>
            <a:r>
              <a:rPr lang="en-US" dirty="0" smtClean="0"/>
              <a:t>Modern NTFS Health Model &amp; CHKDSK</a:t>
            </a:r>
            <a:r>
              <a:rPr lang="en-US" dirty="0"/>
              <a:t/>
            </a:r>
            <a:br>
              <a:rPr lang="en-US" dirty="0"/>
            </a:br>
            <a:endParaRPr lang="en-US" dirty="0"/>
          </a:p>
        </p:txBody>
      </p:sp>
    </p:spTree>
    <p:extLst>
      <p:ext uri="{BB962C8B-B14F-4D97-AF65-F5344CB8AC3E}">
        <p14:creationId xmlns:p14="http://schemas.microsoft.com/office/powerpoint/2010/main" val="1157261145"/>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519113" y="1700849"/>
            <a:ext cx="8775699" cy="3037755"/>
          </a:xfrm>
        </p:spPr>
        <p:txBody>
          <a:bodyPr/>
          <a:lstStyle/>
          <a:p>
            <a:r>
              <a:rPr lang="en-US" dirty="0" smtClean="0"/>
              <a:t>NTFS supports volumes up to 256TB</a:t>
            </a:r>
          </a:p>
          <a:p>
            <a:endParaRPr lang="en-US" sz="900" dirty="0" smtClean="0"/>
          </a:p>
          <a:p>
            <a:pPr lvl="1"/>
            <a:r>
              <a:rPr lang="en-US" dirty="0" smtClean="0"/>
              <a:t>Practical volume size is reduced due to potential volume unavailability with long running CHKDSK</a:t>
            </a:r>
          </a:p>
          <a:p>
            <a:endParaRPr lang="en-US" sz="900" dirty="0" smtClean="0"/>
          </a:p>
          <a:p>
            <a:r>
              <a:rPr lang="en-US" dirty="0" smtClean="0"/>
              <a:t>Overall CHKDSK execution time has decreased with every Windows release since Windows 2000</a:t>
            </a:r>
            <a:endParaRPr lang="en-US" sz="100" dirty="0" smtClean="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156" y="304799"/>
            <a:ext cx="4201049" cy="220980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perspectiveHeroicExtremeLeftFacing">
              <a:rot lat="334822" lon="260756" rev="21204833"/>
            </a:camera>
            <a:lightRig rig="twoPt" dir="t">
              <a:rot lat="0" lon="0" rev="7200000"/>
            </a:lightRig>
          </a:scene3d>
          <a:sp3d contourW="12700">
            <a:bevelT w="25400" h="19050"/>
            <a:contourClr>
              <a:srgbClr val="969696"/>
            </a:contourClr>
          </a:sp3d>
          <a:extLst/>
        </p:spPr>
      </p:pic>
      <p:sp>
        <p:nvSpPr>
          <p:cNvPr id="5" name="Rectangle 4"/>
          <p:cNvSpPr/>
          <p:nvPr/>
        </p:nvSpPr>
        <p:spPr>
          <a:xfrm>
            <a:off x="2360612" y="4876800"/>
            <a:ext cx="7696200" cy="1077218"/>
          </a:xfrm>
          <a:prstGeom prst="rect">
            <a:avLst/>
          </a:prstGeom>
        </p:spPr>
        <p:txBody>
          <a:bodyPr wrap="square">
            <a:spAutoFit/>
          </a:bodyPr>
          <a:lstStyle/>
          <a:p>
            <a:pPr algn="ctr"/>
            <a:r>
              <a:rPr lang="en-US" sz="3200" b="1" i="1" dirty="0" smtClean="0">
                <a:solidFill>
                  <a:srgbClr val="FFC000"/>
                </a:solidFill>
              </a:rPr>
              <a:t>Windows 8 and Windows Server 2012</a:t>
            </a:r>
          </a:p>
          <a:p>
            <a:pPr algn="ctr"/>
            <a:r>
              <a:rPr lang="en-US" sz="3200" b="1" i="1" dirty="0" smtClean="0">
                <a:solidFill>
                  <a:srgbClr val="FFC000"/>
                </a:solidFill>
              </a:rPr>
              <a:t>maximizes volume availability</a:t>
            </a:r>
            <a:endParaRPr lang="en-US" sz="3200" b="1" i="1" dirty="0">
              <a:solidFill>
                <a:srgbClr val="FFC000"/>
              </a:solidFill>
            </a:endParaRPr>
          </a:p>
        </p:txBody>
      </p:sp>
    </p:spTree>
    <p:extLst>
      <p:ext uri="{BB962C8B-B14F-4D97-AF65-F5344CB8AC3E}">
        <p14:creationId xmlns:p14="http://schemas.microsoft.com/office/powerpoint/2010/main" val="1369244975"/>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sz="4000" dirty="0" smtClean="0"/>
              <a:t>Maximizing Availability &amp; Improving Scalability in Windows Server 2012</a:t>
            </a:r>
            <a:endParaRPr lang="en-US" sz="4000" dirty="0"/>
          </a:p>
        </p:txBody>
      </p:sp>
      <p:sp>
        <p:nvSpPr>
          <p:cNvPr id="3" name="Content Placeholder 2"/>
          <p:cNvSpPr>
            <a:spLocks noGrp="1"/>
          </p:cNvSpPr>
          <p:nvPr>
            <p:ph idx="1"/>
          </p:nvPr>
        </p:nvSpPr>
        <p:spPr>
          <a:xfrm>
            <a:off x="939173" y="1821034"/>
            <a:ext cx="9498639" cy="3885679"/>
          </a:xfrm>
        </p:spPr>
        <p:txBody>
          <a:bodyPr/>
          <a:lstStyle/>
          <a:p>
            <a:r>
              <a:rPr lang="en-US" dirty="0" smtClean="0"/>
              <a:t>Improved detection and handling of corruptions in NTFS</a:t>
            </a:r>
          </a:p>
          <a:p>
            <a:endParaRPr lang="en-US" sz="900" dirty="0" smtClean="0"/>
          </a:p>
          <a:p>
            <a:r>
              <a:rPr lang="en-US" dirty="0" smtClean="0"/>
              <a:t>Change in the CHKDSK execution model</a:t>
            </a:r>
          </a:p>
          <a:p>
            <a:pPr lvl="1"/>
            <a:r>
              <a:rPr lang="en-US" dirty="0" smtClean="0"/>
              <a:t>Online analysis and potentially offline repair phases</a:t>
            </a:r>
          </a:p>
          <a:p>
            <a:endParaRPr lang="en-US" sz="900" dirty="0" smtClean="0"/>
          </a:p>
          <a:p>
            <a:r>
              <a:rPr lang="en-US" dirty="0" smtClean="0"/>
              <a:t>Integration with Cluster Shared Volumes (CSV)</a:t>
            </a:r>
          </a:p>
          <a:p>
            <a:endParaRPr lang="en-US" sz="900" dirty="0" smtClean="0"/>
          </a:p>
          <a:p>
            <a:r>
              <a:rPr lang="en-US" dirty="0" smtClean="0"/>
              <a:t>File system health monitored through Action Center and Server Manager</a:t>
            </a:r>
          </a:p>
        </p:txBody>
      </p:sp>
    </p:spTree>
    <p:extLst>
      <p:ext uri="{BB962C8B-B14F-4D97-AF65-F5344CB8AC3E}">
        <p14:creationId xmlns:p14="http://schemas.microsoft.com/office/powerpoint/2010/main" val="2149151494"/>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CHKDSK</a:t>
            </a:r>
            <a:endParaRPr lang="en-US"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1448022063"/>
              </p:ext>
            </p:extLst>
          </p:nvPr>
        </p:nvGraphicFramePr>
        <p:xfrm>
          <a:off x="379412" y="1457848"/>
          <a:ext cx="10766425" cy="200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688574672"/>
              </p:ext>
            </p:extLst>
          </p:nvPr>
        </p:nvGraphicFramePr>
        <p:xfrm>
          <a:off x="1406115" y="3871048"/>
          <a:ext cx="10420140" cy="2529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3556" name="Group 8"/>
          <p:cNvGrpSpPr>
            <a:grpSpLocks/>
          </p:cNvGrpSpPr>
          <p:nvPr/>
        </p:nvGrpSpPr>
        <p:grpSpPr bwMode="auto">
          <a:xfrm>
            <a:off x="397213" y="3896249"/>
            <a:ext cx="810472" cy="627063"/>
            <a:chOff x="2909026" y="-15729"/>
            <a:chExt cx="810295" cy="627722"/>
          </a:xfrm>
        </p:grpSpPr>
        <p:sp>
          <p:nvSpPr>
            <p:cNvPr id="10" name="Right Arrow 9"/>
            <p:cNvSpPr/>
            <p:nvPr/>
          </p:nvSpPr>
          <p:spPr>
            <a:xfrm>
              <a:off x="2909026" y="-15729"/>
              <a:ext cx="810295" cy="62772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Right Arrow 4"/>
            <p:cNvSpPr/>
            <p:nvPr/>
          </p:nvSpPr>
          <p:spPr>
            <a:xfrm>
              <a:off x="2909026" y="109816"/>
              <a:ext cx="622002" cy="376632"/>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300">
                <a:lnSpc>
                  <a:spcPct val="90000"/>
                </a:lnSpc>
                <a:spcAft>
                  <a:spcPct val="35000"/>
                </a:spcAft>
                <a:defRPr/>
              </a:pPr>
              <a:endParaRPr lang="en-US" sz="1400"/>
            </a:p>
          </p:txBody>
        </p:sp>
      </p:grpSp>
      <p:sp>
        <p:nvSpPr>
          <p:cNvPr id="1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1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Online scan &amp; repair execution workflow</a:t>
            </a:r>
            <a:endParaRPr lang="en-US" sz="2400" cap="all" dirty="0"/>
          </a:p>
        </p:txBody>
      </p:sp>
    </p:spTree>
    <p:extLst>
      <p:ext uri="{BB962C8B-B14F-4D97-AF65-F5344CB8AC3E}">
        <p14:creationId xmlns:p14="http://schemas.microsoft.com/office/powerpoint/2010/main" val="2468844672"/>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8"/>
            <p:extLst>
              <p:ext uri="{D42A27DB-BD31-4B8C-83A1-F6EECF244321}">
                <p14:modId xmlns:p14="http://schemas.microsoft.com/office/powerpoint/2010/main" val="1379657888"/>
              </p:ext>
            </p:extLst>
          </p:nvPr>
        </p:nvGraphicFramePr>
        <p:xfrm>
          <a:off x="608012" y="1694481"/>
          <a:ext cx="10766425" cy="48291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74262" y="948513"/>
            <a:ext cx="10982750" cy="304801"/>
          </a:xfrm>
        </p:spPr>
        <p:txBody>
          <a:bodyPr/>
          <a:lstStyle/>
          <a:p>
            <a:r>
              <a:rPr lang="en-US" dirty="0" smtClean="0"/>
              <a:t>Time required to fix a single corruption - </a:t>
            </a:r>
            <a:r>
              <a:rPr lang="en-US" i="1" dirty="0"/>
              <a:t>Going from hours to mere seconds</a:t>
            </a:r>
          </a:p>
        </p:txBody>
      </p:sp>
      <p:sp>
        <p:nvSpPr>
          <p:cNvPr id="2" name="Title 1"/>
          <p:cNvSpPr>
            <a:spLocks noGrp="1"/>
          </p:cNvSpPr>
          <p:nvPr>
            <p:ph type="title"/>
          </p:nvPr>
        </p:nvSpPr>
        <p:spPr/>
        <p:txBody>
          <a:bodyPr/>
          <a:lstStyle/>
          <a:p>
            <a:r>
              <a:rPr lang="en-US" b="0" dirty="0" smtClean="0"/>
              <a:t>Modern CHKDSK</a:t>
            </a:r>
            <a:endParaRPr lang="en-US" b="0" dirty="0"/>
          </a:p>
        </p:txBody>
      </p:sp>
      <p:sp>
        <p:nvSpPr>
          <p:cNvPr id="4" name="Rectangle 3"/>
          <p:cNvSpPr/>
          <p:nvPr/>
        </p:nvSpPr>
        <p:spPr bwMode="auto">
          <a:xfrm>
            <a:off x="3308888" y="5481024"/>
            <a:ext cx="1143000" cy="47625"/>
          </a:xfrm>
          <a:prstGeom prst="rect">
            <a:avLst/>
          </a:prstGeom>
          <a:solidFill>
            <a:srgbClr val="59D01E"/>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9" name="Rectangle 8"/>
          <p:cNvSpPr/>
          <p:nvPr/>
        </p:nvSpPr>
        <p:spPr bwMode="auto">
          <a:xfrm>
            <a:off x="6475412" y="5481024"/>
            <a:ext cx="1143000" cy="47625"/>
          </a:xfrm>
          <a:prstGeom prst="rect">
            <a:avLst/>
          </a:prstGeom>
          <a:solidFill>
            <a:srgbClr val="59D01E"/>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p:nvSpPr>
        <p:spPr bwMode="auto">
          <a:xfrm>
            <a:off x="9643873" y="5481024"/>
            <a:ext cx="1143000" cy="47625"/>
          </a:xfrm>
          <a:prstGeom prst="rect">
            <a:avLst/>
          </a:prstGeom>
          <a:solidFill>
            <a:srgbClr val="59D01E"/>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nvSpPr>
        <p:spPr>
          <a:xfrm>
            <a:off x="6876288" y="6060373"/>
            <a:ext cx="24384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t>Windows Server 2012</a:t>
            </a:r>
            <a:endParaRPr lang="en-US" dirty="0" smtClean="0">
              <a:solidFill>
                <a:schemeClr val="tx1">
                  <a:alpha val="99000"/>
                </a:schemeClr>
              </a:solidFill>
            </a:endParaRPr>
          </a:p>
        </p:txBody>
      </p:sp>
      <p:sp>
        <p:nvSpPr>
          <p:cNvPr id="13" name="TextBox 12"/>
          <p:cNvSpPr txBox="1"/>
          <p:nvPr/>
        </p:nvSpPr>
        <p:spPr>
          <a:xfrm>
            <a:off x="6513512" y="5105400"/>
            <a:ext cx="1066800"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t>0.13</a:t>
            </a:r>
            <a:endParaRPr lang="en-US" dirty="0" smtClean="0">
              <a:solidFill>
                <a:schemeClr val="tx1">
                  <a:alpha val="99000"/>
                </a:schemeClr>
              </a:solidFill>
            </a:endParaRPr>
          </a:p>
        </p:txBody>
      </p:sp>
      <p:sp>
        <p:nvSpPr>
          <p:cNvPr id="14" name="TextBox 13"/>
          <p:cNvSpPr txBox="1"/>
          <p:nvPr/>
        </p:nvSpPr>
        <p:spPr>
          <a:xfrm>
            <a:off x="9681973" y="5105400"/>
            <a:ext cx="1066800"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t>0.13</a:t>
            </a:r>
            <a:endParaRPr lang="en-US" dirty="0" smtClean="0">
              <a:solidFill>
                <a:schemeClr val="tx1">
                  <a:alpha val="99000"/>
                </a:schemeClr>
              </a:solidFill>
            </a:endParaRPr>
          </a:p>
        </p:txBody>
      </p:sp>
      <p:sp>
        <p:nvSpPr>
          <p:cNvPr id="16" name="Rectangle 15"/>
          <p:cNvSpPr/>
          <p:nvPr/>
        </p:nvSpPr>
        <p:spPr bwMode="auto">
          <a:xfrm>
            <a:off x="6766560" y="6208776"/>
            <a:ext cx="137160" cy="137160"/>
          </a:xfrm>
          <a:prstGeom prst="rect">
            <a:avLst/>
          </a:prstGeom>
          <a:solidFill>
            <a:srgbClr val="59D0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nvSpPr>
        <p:spPr>
          <a:xfrm>
            <a:off x="3346988" y="5105400"/>
            <a:ext cx="1066800"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t>0.13</a:t>
            </a:r>
            <a:endParaRPr lang="en-US" dirty="0" smtClean="0">
              <a:solidFill>
                <a:schemeClr val="tx1">
                  <a:alpha val="99000"/>
                </a:schemeClr>
              </a:solidFill>
            </a:endParaRPr>
          </a:p>
        </p:txBody>
      </p:sp>
    </p:spTree>
    <p:extLst>
      <p:ext uri="{BB962C8B-B14F-4D97-AF65-F5344CB8AC3E}">
        <p14:creationId xmlns:p14="http://schemas.microsoft.com/office/powerpoint/2010/main" val="15028022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p:bldP spid="13" grpId="0"/>
      <p:bldP spid="14" grpId="0"/>
      <p:bldP spid="16" grpId="0" animBg="1"/>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1892121"/>
            <a:ext cx="12192000" cy="2514600"/>
          </a:xfrm>
          <a:prstGeom prst="rect">
            <a:avLst/>
          </a:prstGeom>
        </p:spPr>
      </p:pic>
      <p:sp>
        <p:nvSpPr>
          <p:cNvPr id="7" name="Text Placeholder 2"/>
          <p:cNvSpPr txBox="1">
            <a:spLocks/>
          </p:cNvSpPr>
          <p:nvPr/>
        </p:nvSpPr>
        <p:spPr bwMode="auto">
          <a:xfrm>
            <a:off x="3352800" y="2484624"/>
            <a:ext cx="5332412" cy="1329595"/>
          </a:xfrm>
          <a:prstGeom prst="rect">
            <a:avLst/>
          </a:prstGeom>
          <a:noFill/>
          <a:ln w="12700" algn="ctr">
            <a:noFill/>
            <a:miter lim="800000"/>
            <a:headEnd/>
            <a:tailEnd/>
          </a:ln>
        </p:spPr>
        <p:txBody>
          <a:bodyPr vert="horz" wrap="square" lIns="0" tIns="0" rIns="0" bIns="0" rtlCol="0" anchor="ctr">
            <a:spAutoFit/>
            <a:sp3d>
              <a:contourClr>
                <a:srgbClr val="DDDDDD"/>
              </a:contourClr>
            </a:sp3d>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80000"/>
              </a:lnSpc>
              <a:buSzPct val="90000"/>
            </a:pPr>
            <a:r>
              <a:rPr lang="en-US" sz="36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Confidently deploy </a:t>
            </a:r>
          </a:p>
          <a:p>
            <a:pPr algn="ctr">
              <a:lnSpc>
                <a:spcPct val="80000"/>
              </a:lnSpc>
              <a:buSzPct val="90000"/>
            </a:pPr>
            <a:r>
              <a:rPr lang="en-US" sz="3600" b="1" i="1" spc="-200" dirty="0" smtClean="0">
                <a:ln w="3175">
                  <a:noFill/>
                </a:ln>
                <a:solidFill>
                  <a:srgbClr val="FFC000"/>
                </a:solidFill>
                <a:latin typeface="Arial" pitchFamily="34" charset="0"/>
                <a:cs typeface="Arial" charset="0"/>
              </a:rPr>
              <a:t>multi-TB volumes </a:t>
            </a:r>
            <a:r>
              <a:rPr lang="en-US" sz="36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with Windows Server 2012</a:t>
            </a:r>
          </a:p>
        </p:txBody>
      </p:sp>
    </p:spTree>
    <p:extLst>
      <p:ext uri="{BB962C8B-B14F-4D97-AF65-F5344CB8AC3E}">
        <p14:creationId xmlns:p14="http://schemas.microsoft.com/office/powerpoint/2010/main" val="72165748"/>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Optimized Space Utilization</a:t>
            </a:r>
            <a:endParaRPr lang="en-US" dirty="0"/>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Data Deduplication</a:t>
            </a:r>
            <a:endParaRPr lang="en-US" dirty="0"/>
          </a:p>
        </p:txBody>
      </p:sp>
    </p:spTree>
    <p:extLst>
      <p:ext uri="{BB962C8B-B14F-4D97-AF65-F5344CB8AC3E}">
        <p14:creationId xmlns:p14="http://schemas.microsoft.com/office/powerpoint/2010/main" val="191847348"/>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2" y="228635"/>
            <a:ext cx="11155680" cy="609398"/>
          </a:xfrm>
        </p:spPr>
        <p:txBody>
          <a:bodyPr/>
          <a:lstStyle/>
          <a:p>
            <a:r>
              <a:rPr lang="en-US" dirty="0" smtClean="0"/>
              <a:t>Storage Platform Overview</a:t>
            </a:r>
            <a:endParaRPr lang="en-US" dirty="0"/>
          </a:p>
        </p:txBody>
      </p:sp>
      <p:sp>
        <p:nvSpPr>
          <p:cNvPr id="3" name="Rounded Rectangle 2"/>
          <p:cNvSpPr/>
          <p:nvPr/>
        </p:nvSpPr>
        <p:spPr bwMode="auto">
          <a:xfrm>
            <a:off x="516633" y="1783098"/>
            <a:ext cx="11155558" cy="2103097"/>
          </a:xfrm>
          <a:prstGeom prst="roundRect">
            <a:avLst>
              <a:gd name="adj" fmla="val 1353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Rounded Rectangle 3"/>
          <p:cNvSpPr/>
          <p:nvPr/>
        </p:nvSpPr>
        <p:spPr bwMode="auto">
          <a:xfrm>
            <a:off x="516633" y="4069073"/>
            <a:ext cx="11155558" cy="914390"/>
          </a:xfrm>
          <a:prstGeom prst="roundRect">
            <a:avLst>
              <a:gd name="adj" fmla="val 285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Rounded Rectangle 4"/>
          <p:cNvSpPr/>
          <p:nvPr/>
        </p:nvSpPr>
        <p:spPr bwMode="auto">
          <a:xfrm>
            <a:off x="516633" y="5166341"/>
            <a:ext cx="11155558" cy="1097267"/>
          </a:xfrm>
          <a:prstGeom prst="roundRect">
            <a:avLst>
              <a:gd name="adj" fmla="val 17832"/>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TextBox 5"/>
          <p:cNvSpPr txBox="1"/>
          <p:nvPr/>
        </p:nvSpPr>
        <p:spPr>
          <a:xfrm>
            <a:off x="608072" y="1234464"/>
            <a:ext cx="1053494"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Benefit</a:t>
            </a:r>
          </a:p>
        </p:txBody>
      </p:sp>
      <p:sp>
        <p:nvSpPr>
          <p:cNvPr id="7" name="TextBox 6"/>
          <p:cNvSpPr txBox="1"/>
          <p:nvPr/>
        </p:nvSpPr>
        <p:spPr>
          <a:xfrm>
            <a:off x="3534120" y="1234464"/>
            <a:ext cx="1389226"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Capability</a:t>
            </a:r>
          </a:p>
        </p:txBody>
      </p:sp>
      <p:sp>
        <p:nvSpPr>
          <p:cNvPr id="8" name="TextBox 7"/>
          <p:cNvSpPr txBox="1"/>
          <p:nvPr/>
        </p:nvSpPr>
        <p:spPr>
          <a:xfrm>
            <a:off x="7283119" y="1234464"/>
            <a:ext cx="1090940"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Feature</a:t>
            </a:r>
          </a:p>
        </p:txBody>
      </p:sp>
      <p:grpSp>
        <p:nvGrpSpPr>
          <p:cNvPr id="22" name="Group 21"/>
          <p:cNvGrpSpPr/>
          <p:nvPr/>
        </p:nvGrpSpPr>
        <p:grpSpPr>
          <a:xfrm>
            <a:off x="608072" y="1870068"/>
            <a:ext cx="10972681" cy="1200328"/>
            <a:chOff x="608072" y="1870068"/>
            <a:chExt cx="10972681" cy="1200328"/>
          </a:xfrm>
        </p:grpSpPr>
        <p:sp>
          <p:nvSpPr>
            <p:cNvPr id="9" name="TextBox 8"/>
            <p:cNvSpPr txBox="1"/>
            <p:nvPr/>
          </p:nvSpPr>
          <p:spPr>
            <a:xfrm>
              <a:off x="608072" y="1870068"/>
              <a:ext cx="2743170"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Maximize Availability</a:t>
              </a:r>
            </a:p>
          </p:txBody>
        </p:sp>
        <p:grpSp>
          <p:nvGrpSpPr>
            <p:cNvPr id="21" name="Group 20"/>
            <p:cNvGrpSpPr/>
            <p:nvPr/>
          </p:nvGrpSpPr>
          <p:grpSpPr>
            <a:xfrm>
              <a:off x="3534120" y="1874538"/>
              <a:ext cx="8046633" cy="461665"/>
              <a:chOff x="3534120" y="1874538"/>
              <a:chExt cx="8046633" cy="461665"/>
            </a:xfrm>
          </p:grpSpPr>
          <p:sp>
            <p:nvSpPr>
              <p:cNvPr id="10" name="TextBox 9"/>
              <p:cNvSpPr txBox="1"/>
              <p:nvPr/>
            </p:nvSpPr>
            <p:spPr>
              <a:xfrm>
                <a:off x="3534120" y="1874538"/>
                <a:ext cx="3566121"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a:solidFill>
                      <a:schemeClr val="tx1">
                        <a:alpha val="99000"/>
                      </a:schemeClr>
                    </a:solidFill>
                  </a:rPr>
                  <a:t>Maximize </a:t>
                </a:r>
                <a:r>
                  <a:rPr lang="en-US" sz="2000" dirty="0" smtClean="0">
                    <a:solidFill>
                      <a:schemeClr val="tx1">
                        <a:alpha val="99000"/>
                      </a:schemeClr>
                    </a:solidFill>
                  </a:rPr>
                  <a:t>data </a:t>
                </a:r>
                <a:r>
                  <a:rPr lang="en-US" sz="2000" dirty="0">
                    <a:solidFill>
                      <a:schemeClr val="tx1">
                        <a:alpha val="99000"/>
                      </a:schemeClr>
                    </a:solidFill>
                  </a:rPr>
                  <a:t>availability</a:t>
                </a:r>
                <a:endParaRPr lang="en-US" sz="2000" dirty="0" smtClean="0">
                  <a:solidFill>
                    <a:schemeClr val="tx1">
                      <a:alpha val="99000"/>
                    </a:schemeClr>
                  </a:solidFill>
                </a:endParaRPr>
              </a:p>
            </p:txBody>
          </p:sp>
          <p:sp>
            <p:nvSpPr>
              <p:cNvPr id="13" name="TextBox 12"/>
              <p:cNvSpPr txBox="1"/>
              <p:nvPr/>
            </p:nvSpPr>
            <p:spPr>
              <a:xfrm>
                <a:off x="7283119" y="1874538"/>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Modern NTFS CHKDSK</a:t>
                </a:r>
              </a:p>
            </p:txBody>
          </p:sp>
        </p:grpSp>
        <p:grpSp>
          <p:nvGrpSpPr>
            <p:cNvPr id="20" name="Group 19"/>
            <p:cNvGrpSpPr/>
            <p:nvPr/>
          </p:nvGrpSpPr>
          <p:grpSpPr>
            <a:xfrm>
              <a:off x="3534120" y="2331732"/>
              <a:ext cx="8046633" cy="738664"/>
              <a:chOff x="3534120" y="2331732"/>
              <a:chExt cx="8046633" cy="738664"/>
            </a:xfrm>
          </p:grpSpPr>
          <p:sp>
            <p:nvSpPr>
              <p:cNvPr id="11" name="TextBox 10"/>
              <p:cNvSpPr txBox="1"/>
              <p:nvPr/>
            </p:nvSpPr>
            <p:spPr>
              <a:xfrm>
                <a:off x="3534120" y="2331732"/>
                <a:ext cx="3566121" cy="738664"/>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smtClean="0">
                    <a:solidFill>
                      <a:schemeClr val="tx1">
                        <a:alpha val="99000"/>
                      </a:schemeClr>
                    </a:solidFill>
                  </a:rPr>
                  <a:t>Next-generation </a:t>
                </a:r>
                <a:r>
                  <a:rPr lang="en-US" sz="2000" dirty="0">
                    <a:solidFill>
                      <a:schemeClr val="tx1">
                        <a:alpha val="99000"/>
                      </a:schemeClr>
                    </a:solidFill>
                  </a:rPr>
                  <a:t>scale,     availability, and </a:t>
                </a:r>
                <a:r>
                  <a:rPr lang="en-US" sz="2000" dirty="0" smtClean="0">
                    <a:solidFill>
                      <a:schemeClr val="tx1">
                        <a:alpha val="99000"/>
                      </a:schemeClr>
                    </a:solidFill>
                  </a:rPr>
                  <a:t>integrity</a:t>
                </a:r>
              </a:p>
            </p:txBody>
          </p:sp>
          <p:sp>
            <p:nvSpPr>
              <p:cNvPr id="14" name="TextBox 13"/>
              <p:cNvSpPr txBox="1"/>
              <p:nvPr/>
            </p:nvSpPr>
            <p:spPr>
              <a:xfrm>
                <a:off x="7283119" y="2331732"/>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Resilient File System (ReFS)</a:t>
                </a:r>
              </a:p>
            </p:txBody>
          </p:sp>
        </p:grpSp>
      </p:grpSp>
      <p:grpSp>
        <p:nvGrpSpPr>
          <p:cNvPr id="19" name="Group 18"/>
          <p:cNvGrpSpPr/>
          <p:nvPr/>
        </p:nvGrpSpPr>
        <p:grpSpPr>
          <a:xfrm>
            <a:off x="608072" y="3063243"/>
            <a:ext cx="10972681" cy="738664"/>
            <a:chOff x="608072" y="3063243"/>
            <a:chExt cx="10972681" cy="738664"/>
          </a:xfrm>
        </p:grpSpPr>
        <p:grpSp>
          <p:nvGrpSpPr>
            <p:cNvPr id="18" name="Group 17"/>
            <p:cNvGrpSpPr/>
            <p:nvPr/>
          </p:nvGrpSpPr>
          <p:grpSpPr>
            <a:xfrm>
              <a:off x="3534120" y="3063243"/>
              <a:ext cx="8046633" cy="738664"/>
              <a:chOff x="3534120" y="3063243"/>
              <a:chExt cx="8046633" cy="738664"/>
            </a:xfrm>
          </p:grpSpPr>
          <p:sp>
            <p:nvSpPr>
              <p:cNvPr id="12" name="TextBox 11"/>
              <p:cNvSpPr txBox="1"/>
              <p:nvPr/>
            </p:nvSpPr>
            <p:spPr>
              <a:xfrm>
                <a:off x="3534120" y="3063243"/>
                <a:ext cx="3566121" cy="738664"/>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smtClean="0">
                    <a:solidFill>
                      <a:schemeClr val="tx1">
                        <a:alpha val="99000"/>
                      </a:schemeClr>
                    </a:solidFill>
                  </a:rPr>
                  <a:t>Storage virtualization and resiliency</a:t>
                </a:r>
              </a:p>
            </p:txBody>
          </p:sp>
          <p:sp>
            <p:nvSpPr>
              <p:cNvPr id="15" name="TextBox 14"/>
              <p:cNvSpPr txBox="1"/>
              <p:nvPr/>
            </p:nvSpPr>
            <p:spPr>
              <a:xfrm>
                <a:off x="7283119" y="3063243"/>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Storage Spaces</a:t>
                </a:r>
              </a:p>
            </p:txBody>
          </p:sp>
        </p:grpSp>
        <p:sp>
          <p:nvSpPr>
            <p:cNvPr id="16" name="TextBox 15"/>
            <p:cNvSpPr txBox="1"/>
            <p:nvPr/>
          </p:nvSpPr>
          <p:spPr>
            <a:xfrm>
              <a:off x="608072" y="3063243"/>
              <a:ext cx="2743170"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Minimize Cap-Ex</a:t>
              </a:r>
            </a:p>
          </p:txBody>
        </p:sp>
      </p:grpSp>
      <p:grpSp>
        <p:nvGrpSpPr>
          <p:cNvPr id="17" name="Group 16"/>
          <p:cNvGrpSpPr/>
          <p:nvPr/>
        </p:nvGrpSpPr>
        <p:grpSpPr>
          <a:xfrm>
            <a:off x="608072" y="4160511"/>
            <a:ext cx="10972681" cy="738664"/>
            <a:chOff x="608072" y="3977635"/>
            <a:chExt cx="10972681" cy="738664"/>
          </a:xfrm>
        </p:grpSpPr>
        <p:grpSp>
          <p:nvGrpSpPr>
            <p:cNvPr id="32" name="Group 31"/>
            <p:cNvGrpSpPr/>
            <p:nvPr/>
          </p:nvGrpSpPr>
          <p:grpSpPr>
            <a:xfrm>
              <a:off x="3534120" y="3977635"/>
              <a:ext cx="8046633" cy="738664"/>
              <a:chOff x="3534120" y="3886195"/>
              <a:chExt cx="8046633" cy="738664"/>
            </a:xfrm>
          </p:grpSpPr>
          <p:sp>
            <p:nvSpPr>
              <p:cNvPr id="25" name="TextBox 24"/>
              <p:cNvSpPr txBox="1"/>
              <p:nvPr/>
            </p:nvSpPr>
            <p:spPr>
              <a:xfrm>
                <a:off x="3534120" y="3886195"/>
                <a:ext cx="3566121" cy="738664"/>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smtClean="0">
                    <a:solidFill>
                      <a:schemeClr val="tx1">
                        <a:alpha val="99000"/>
                      </a:schemeClr>
                    </a:solidFill>
                  </a:rPr>
                  <a:t>Ease of storage administration</a:t>
                </a:r>
              </a:p>
            </p:txBody>
          </p:sp>
          <p:sp>
            <p:nvSpPr>
              <p:cNvPr id="26" name="TextBox 25"/>
              <p:cNvSpPr txBox="1"/>
              <p:nvPr/>
            </p:nvSpPr>
            <p:spPr>
              <a:xfrm>
                <a:off x="7283119" y="3886195"/>
                <a:ext cx="4297634" cy="738664"/>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a:solidFill>
                      <a:schemeClr val="tx1">
                        <a:alpha val="99000"/>
                      </a:schemeClr>
                    </a:solidFill>
                  </a:rPr>
                  <a:t>Storage Management </a:t>
                </a:r>
                <a:r>
                  <a:rPr lang="en-US" sz="2000" dirty="0" smtClean="0">
                    <a:solidFill>
                      <a:schemeClr val="tx1">
                        <a:alpha val="99000"/>
                      </a:schemeClr>
                    </a:solidFill>
                  </a:rPr>
                  <a:t>PowerShell with </a:t>
                </a:r>
                <a:r>
                  <a:rPr lang="en-US" sz="2000" dirty="0">
                    <a:solidFill>
                      <a:schemeClr val="tx1">
                        <a:alpha val="99000"/>
                      </a:schemeClr>
                    </a:solidFill>
                  </a:rPr>
                  <a:t>SMI-S </a:t>
                </a:r>
                <a:r>
                  <a:rPr lang="en-US" sz="2000" dirty="0" smtClean="0">
                    <a:solidFill>
                      <a:schemeClr val="tx1">
                        <a:alpha val="99000"/>
                      </a:schemeClr>
                    </a:solidFill>
                  </a:rPr>
                  <a:t>&amp; SMP integration</a:t>
                </a:r>
                <a:endParaRPr lang="en-US" sz="2000" dirty="0">
                  <a:solidFill>
                    <a:schemeClr val="tx1">
                      <a:alpha val="99000"/>
                    </a:schemeClr>
                  </a:solidFill>
                </a:endParaRPr>
              </a:p>
            </p:txBody>
          </p:sp>
        </p:grpSp>
        <p:sp>
          <p:nvSpPr>
            <p:cNvPr id="24" name="TextBox 23"/>
            <p:cNvSpPr txBox="1"/>
            <p:nvPr/>
          </p:nvSpPr>
          <p:spPr>
            <a:xfrm>
              <a:off x="608072" y="3977635"/>
              <a:ext cx="2743170"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Minimize Op-Ex</a:t>
              </a:r>
            </a:p>
          </p:txBody>
        </p:sp>
      </p:grpSp>
      <p:grpSp>
        <p:nvGrpSpPr>
          <p:cNvPr id="43" name="Group 42"/>
          <p:cNvGrpSpPr/>
          <p:nvPr/>
        </p:nvGrpSpPr>
        <p:grpSpPr>
          <a:xfrm>
            <a:off x="608072" y="5257780"/>
            <a:ext cx="10972681" cy="918859"/>
            <a:chOff x="608072" y="4983463"/>
            <a:chExt cx="10972681" cy="918859"/>
          </a:xfrm>
        </p:grpSpPr>
        <p:grpSp>
          <p:nvGrpSpPr>
            <p:cNvPr id="39" name="Group 38"/>
            <p:cNvGrpSpPr/>
            <p:nvPr/>
          </p:nvGrpSpPr>
          <p:grpSpPr>
            <a:xfrm>
              <a:off x="3534120" y="4983463"/>
              <a:ext cx="8046633" cy="461665"/>
              <a:chOff x="3534120" y="4983463"/>
              <a:chExt cx="8046633" cy="461665"/>
            </a:xfrm>
          </p:grpSpPr>
          <p:sp>
            <p:nvSpPr>
              <p:cNvPr id="37" name="TextBox 36"/>
              <p:cNvSpPr txBox="1"/>
              <p:nvPr/>
            </p:nvSpPr>
            <p:spPr>
              <a:xfrm>
                <a:off x="3534120" y="4983463"/>
                <a:ext cx="3566121"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a:solidFill>
                      <a:schemeClr val="tx1">
                        <a:alpha val="99000"/>
                      </a:schemeClr>
                    </a:solidFill>
                  </a:rPr>
                  <a:t>Efficient capacity utilization</a:t>
                </a:r>
                <a:endParaRPr lang="en-US" sz="2000" dirty="0" smtClean="0">
                  <a:solidFill>
                    <a:schemeClr val="tx1">
                      <a:alpha val="99000"/>
                    </a:schemeClr>
                  </a:solidFill>
                </a:endParaRPr>
              </a:p>
            </p:txBody>
          </p:sp>
          <p:sp>
            <p:nvSpPr>
              <p:cNvPr id="38" name="TextBox 37"/>
              <p:cNvSpPr txBox="1"/>
              <p:nvPr/>
            </p:nvSpPr>
            <p:spPr>
              <a:xfrm>
                <a:off x="7283119" y="4983463"/>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Thin provisioning integration</a:t>
                </a:r>
                <a:endParaRPr lang="en-US" sz="2000" dirty="0">
                  <a:solidFill>
                    <a:schemeClr val="tx1">
                      <a:alpha val="99000"/>
                    </a:schemeClr>
                  </a:solidFill>
                </a:endParaRPr>
              </a:p>
            </p:txBody>
          </p:sp>
        </p:grpSp>
        <p:sp>
          <p:nvSpPr>
            <p:cNvPr id="36" name="TextBox 35"/>
            <p:cNvSpPr txBox="1"/>
            <p:nvPr/>
          </p:nvSpPr>
          <p:spPr>
            <a:xfrm>
              <a:off x="608072" y="4983463"/>
              <a:ext cx="2743170" cy="738664"/>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Maximize Existing Hardware</a:t>
              </a:r>
            </a:p>
          </p:txBody>
        </p:sp>
        <p:grpSp>
          <p:nvGrpSpPr>
            <p:cNvPr id="42" name="Group 41"/>
            <p:cNvGrpSpPr/>
            <p:nvPr/>
          </p:nvGrpSpPr>
          <p:grpSpPr>
            <a:xfrm>
              <a:off x="3534120" y="5440657"/>
              <a:ext cx="8046633" cy="461665"/>
              <a:chOff x="3534120" y="5440657"/>
              <a:chExt cx="8046633" cy="461665"/>
            </a:xfrm>
          </p:grpSpPr>
          <p:sp>
            <p:nvSpPr>
              <p:cNvPr id="40" name="TextBox 39"/>
              <p:cNvSpPr txBox="1"/>
              <p:nvPr/>
            </p:nvSpPr>
            <p:spPr>
              <a:xfrm>
                <a:off x="3534120" y="5440657"/>
                <a:ext cx="3566121"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smtClean="0">
                    <a:solidFill>
                      <a:schemeClr val="tx1">
                        <a:alpha val="99000"/>
                      </a:schemeClr>
                    </a:solidFill>
                  </a:rPr>
                  <a:t>Dynamic data movement</a:t>
                </a:r>
              </a:p>
            </p:txBody>
          </p:sp>
          <p:sp>
            <p:nvSpPr>
              <p:cNvPr id="41" name="TextBox 40"/>
              <p:cNvSpPr txBox="1"/>
              <p:nvPr/>
            </p:nvSpPr>
            <p:spPr>
              <a:xfrm>
                <a:off x="7283119" y="5440657"/>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Offloaded Data Transfers</a:t>
                </a:r>
                <a:endParaRPr lang="en-US" sz="2000" dirty="0">
                  <a:solidFill>
                    <a:schemeClr val="tx1">
                      <a:alpha val="99000"/>
                    </a:schemeClr>
                  </a:solidFill>
                </a:endParaRPr>
              </a:p>
            </p:txBody>
          </p:sp>
        </p:grpSp>
      </p:grpSp>
    </p:spTree>
    <p:extLst>
      <p:ext uri="{BB962C8B-B14F-4D97-AF65-F5344CB8AC3E}">
        <p14:creationId xmlns:p14="http://schemas.microsoft.com/office/powerpoint/2010/main" val="20843589"/>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Optimized Space Utilization</a:t>
            </a:r>
            <a:endParaRPr lang="en-US" dirty="0">
              <a:gradFill flip="none" rotWithShape="1">
                <a:gsLst>
                  <a:gs pos="5417">
                    <a:schemeClr val="tx2"/>
                  </a:gs>
                  <a:gs pos="98000">
                    <a:schemeClr val="tx2"/>
                  </a:gs>
                </a:gsLst>
                <a:lin ang="5400000" scaled="0"/>
                <a:tileRect/>
              </a:gradFill>
              <a:latin typeface="+mn-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1427970"/>
            <a:ext cx="11195584" cy="527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txBox="1">
            <a:spLocks/>
          </p:cNvSpPr>
          <p:nvPr/>
        </p:nvSpPr>
        <p:spPr>
          <a:xfrm>
            <a:off x="743444" y="914400"/>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Deduplication - Deployment View</a:t>
            </a:r>
            <a:endParaRPr lang="en-US" sz="2400" cap="all" dirty="0"/>
          </a:p>
        </p:txBody>
      </p:sp>
    </p:spTree>
    <p:extLst>
      <p:ext uri="{BB962C8B-B14F-4D97-AF65-F5344CB8AC3E}">
        <p14:creationId xmlns:p14="http://schemas.microsoft.com/office/powerpoint/2010/main" val="31180534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0" dirty="0" smtClean="0"/>
              <a:t>Data Deduplication</a:t>
            </a:r>
            <a:endParaRPr lang="en-US" b="0" dirty="0"/>
          </a:p>
        </p:txBody>
      </p:sp>
      <p:sp>
        <p:nvSpPr>
          <p:cNvPr id="13" name="Content Placeholder 12"/>
          <p:cNvSpPr>
            <a:spLocks noGrp="1"/>
          </p:cNvSpPr>
          <p:nvPr>
            <p:ph idx="1"/>
          </p:nvPr>
        </p:nvSpPr>
        <p:spPr>
          <a:xfrm>
            <a:off x="519113" y="1219200"/>
            <a:ext cx="10528299" cy="4762500"/>
          </a:xfrm>
        </p:spPr>
        <p:txBody>
          <a:bodyPr>
            <a:normAutofit/>
          </a:bodyPr>
          <a:lstStyle/>
          <a:p>
            <a:r>
              <a:rPr lang="en-US" dirty="0" smtClean="0">
                <a:solidFill>
                  <a:schemeClr val="tx1"/>
                </a:solidFill>
              </a:rPr>
              <a:t>Finds and removes duplication within data without compromising its fidelity or integrity</a:t>
            </a:r>
          </a:p>
          <a:p>
            <a:endParaRPr lang="en-US" sz="1050" dirty="0">
              <a:solidFill>
                <a:schemeClr val="tx1"/>
              </a:solidFill>
            </a:endParaRPr>
          </a:p>
          <a:p>
            <a:r>
              <a:rPr lang="en-US" dirty="0" smtClean="0">
                <a:solidFill>
                  <a:schemeClr val="tx1"/>
                </a:solidFill>
              </a:rPr>
              <a:t>Works transparently in the background</a:t>
            </a:r>
          </a:p>
          <a:p>
            <a:endParaRPr lang="en-US" sz="1050" dirty="0">
              <a:solidFill>
                <a:schemeClr val="tx1"/>
              </a:solidFill>
            </a:endParaRPr>
          </a:p>
          <a:p>
            <a:r>
              <a:rPr lang="en-US" dirty="0" smtClean="0">
                <a:solidFill>
                  <a:schemeClr val="tx1"/>
                </a:solidFill>
              </a:rPr>
              <a:t>Typical savings based on usage:</a:t>
            </a:r>
          </a:p>
          <a:p>
            <a:endParaRPr lang="en-US" sz="2400" dirty="0">
              <a:solidFill>
                <a:schemeClr val="tx1"/>
              </a:solidFill>
            </a:endParaRPr>
          </a:p>
        </p:txBody>
      </p:sp>
      <p:graphicFrame>
        <p:nvGraphicFramePr>
          <p:cNvPr id="14" name="Content Placeholder 7"/>
          <p:cNvGraphicFramePr>
            <a:graphicFrameLocks/>
          </p:cNvGraphicFramePr>
          <p:nvPr>
            <p:extLst>
              <p:ext uri="{D42A27DB-BD31-4B8C-83A1-F6EECF244321}">
                <p14:modId xmlns:p14="http://schemas.microsoft.com/office/powerpoint/2010/main" val="3578070236"/>
              </p:ext>
            </p:extLst>
          </p:nvPr>
        </p:nvGraphicFramePr>
        <p:xfrm>
          <a:off x="1522412" y="3657600"/>
          <a:ext cx="644992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7523564" y="3892139"/>
            <a:ext cx="3733800" cy="1200329"/>
          </a:xfrm>
          <a:prstGeom prst="rect">
            <a:avLst/>
          </a:prstGeom>
        </p:spPr>
        <p:txBody>
          <a:bodyPr wrap="square">
            <a:spAutoFit/>
          </a:bodyPr>
          <a:lstStyle/>
          <a:p>
            <a:r>
              <a:rPr lang="en-US" sz="2400" i="1" dirty="0" smtClean="0"/>
              <a:t>Use DDPPEval</a:t>
            </a:r>
            <a:r>
              <a:rPr lang="en-US" sz="2400" i="1" dirty="0"/>
              <a:t> </a:t>
            </a:r>
            <a:r>
              <a:rPr lang="en-US" sz="2400" i="1" dirty="0" smtClean="0"/>
              <a:t>to estimate deduplication savings in your storage environment</a:t>
            </a:r>
            <a:endParaRPr lang="en-US" sz="2400" i="1" dirty="0"/>
          </a:p>
        </p:txBody>
      </p:sp>
    </p:spTree>
    <p:extLst>
      <p:ext uri="{BB962C8B-B14F-4D97-AF65-F5344CB8AC3E}">
        <p14:creationId xmlns:p14="http://schemas.microsoft.com/office/powerpoint/2010/main" val="3585192599"/>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Data Deduplication</a:t>
            </a:r>
            <a:endParaRPr lang="en-US" i="1" dirty="0"/>
          </a:p>
        </p:txBody>
      </p:sp>
    </p:spTree>
    <p:extLst>
      <p:ext uri="{BB962C8B-B14F-4D97-AF65-F5344CB8AC3E}">
        <p14:creationId xmlns:p14="http://schemas.microsoft.com/office/powerpoint/2010/main" val="2154029656"/>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8659"/>
            <a:ext cx="12192000" cy="2184741"/>
          </a:xfrm>
          <a:prstGeom prst="rect">
            <a:avLst/>
          </a:prstGeom>
        </p:spPr>
      </p:pic>
      <p:sp>
        <p:nvSpPr>
          <p:cNvPr id="5" name="Text Placeholder 2"/>
          <p:cNvSpPr txBox="1">
            <a:spLocks/>
          </p:cNvSpPr>
          <p:nvPr/>
        </p:nvSpPr>
        <p:spPr bwMode="auto">
          <a:xfrm>
            <a:off x="1751011" y="2660098"/>
            <a:ext cx="8458201" cy="1181862"/>
          </a:xfrm>
          <a:prstGeom prst="rect">
            <a:avLst/>
          </a:prstGeom>
          <a:noFill/>
          <a:ln w="12700" algn="ctr">
            <a:noFill/>
            <a:miter lim="800000"/>
            <a:headEnd/>
            <a:tailEnd/>
          </a:ln>
        </p:spPr>
        <p:txBody>
          <a:bodyPr vert="horz" wrap="square" lIns="0" tIns="0" rIns="0" bIns="0" rtlCol="0" anchor="ctr">
            <a:spAutoFit/>
            <a:sp3d>
              <a:contourClr>
                <a:srgbClr val="DDDDDD"/>
              </a:contourClr>
            </a:sp3d>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80000"/>
              </a:lnSpc>
              <a:buSzPct val="90000"/>
            </a:pPr>
            <a:r>
              <a:rPr lang="en-US" sz="32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With Data Deduplication in Windows Server 2012, customers can </a:t>
            </a:r>
            <a:r>
              <a:rPr lang="en-US" sz="3200" b="1" i="1" spc="-200" dirty="0" smtClean="0">
                <a:ln w="3175">
                  <a:noFill/>
                </a:ln>
                <a:solidFill>
                  <a:srgbClr val="FFC000"/>
                </a:solidFill>
                <a:latin typeface="Arial" pitchFamily="34" charset="0"/>
                <a:cs typeface="Arial" charset="0"/>
              </a:rPr>
              <a:t>maximize space utilization </a:t>
            </a:r>
            <a:r>
              <a:rPr lang="en-US" sz="32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with new or existing storage investments.</a:t>
            </a:r>
          </a:p>
        </p:txBody>
      </p:sp>
    </p:spTree>
    <p:extLst>
      <p:ext uri="{BB962C8B-B14F-4D97-AF65-F5344CB8AC3E}">
        <p14:creationId xmlns:p14="http://schemas.microsoft.com/office/powerpoint/2010/main" val="944110702"/>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a:t>Minimized Operational Complexity &amp; Cost</a:t>
            </a:r>
          </a:p>
        </p:txBody>
      </p:sp>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a:xfrm>
            <a:off x="4189412" y="3276600"/>
            <a:ext cx="6610546" cy="1523494"/>
          </a:xfrm>
        </p:spPr>
        <p:txBody>
          <a:bodyPr/>
          <a:lstStyle/>
          <a:p>
            <a:r>
              <a:rPr lang="en-US" dirty="0" smtClean="0"/>
              <a:t>Windows </a:t>
            </a:r>
            <a:r>
              <a:rPr lang="en-US" dirty="0"/>
              <a:t>Storage </a:t>
            </a:r>
            <a:r>
              <a:rPr lang="en-US" dirty="0" smtClean="0"/>
              <a:t>Management</a:t>
            </a:r>
            <a:endParaRPr lang="en-US" dirty="0"/>
          </a:p>
        </p:txBody>
      </p:sp>
    </p:spTree>
    <p:extLst>
      <p:ext uri="{BB962C8B-B14F-4D97-AF65-F5344CB8AC3E}">
        <p14:creationId xmlns:p14="http://schemas.microsoft.com/office/powerpoint/2010/main" val="3822832297"/>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Management</a:t>
            </a:r>
            <a:endParaRPr lang="en-US" dirty="0"/>
          </a:p>
        </p:txBody>
      </p:sp>
      <p:sp>
        <p:nvSpPr>
          <p:cNvPr id="3" name="Text Placeholder 2"/>
          <p:cNvSpPr>
            <a:spLocks noGrp="1"/>
          </p:cNvSpPr>
          <p:nvPr>
            <p:ph type="body" sz="quarter" idx="10"/>
          </p:nvPr>
        </p:nvSpPr>
        <p:spPr>
          <a:xfrm>
            <a:off x="519112" y="1447799"/>
            <a:ext cx="11149013" cy="4909036"/>
          </a:xfrm>
        </p:spPr>
        <p:txBody>
          <a:bodyPr/>
          <a:lstStyle/>
          <a:p>
            <a:r>
              <a:rPr lang="en-US" dirty="0" smtClean="0"/>
              <a:t>Standards-Based Storage Management</a:t>
            </a:r>
          </a:p>
          <a:p>
            <a:pPr lvl="1"/>
            <a:r>
              <a:rPr lang="en-US" b="1" dirty="0"/>
              <a:t>WMI</a:t>
            </a:r>
            <a:r>
              <a:rPr lang="en-US" dirty="0"/>
              <a:t>-based </a:t>
            </a:r>
            <a:r>
              <a:rPr lang="en-US" dirty="0" smtClean="0"/>
              <a:t>class structure</a:t>
            </a:r>
            <a:endParaRPr lang="en-US" dirty="0"/>
          </a:p>
          <a:p>
            <a:pPr lvl="1"/>
            <a:r>
              <a:rPr lang="en-US" dirty="0" smtClean="0"/>
              <a:t>Integration with</a:t>
            </a:r>
            <a:r>
              <a:rPr lang="en-US" b="1" dirty="0" smtClean="0"/>
              <a:t> SMI-S </a:t>
            </a:r>
            <a:r>
              <a:rPr lang="en-US" dirty="0" smtClean="0"/>
              <a:t>and</a:t>
            </a:r>
            <a:r>
              <a:rPr lang="en-US" b="1" dirty="0" smtClean="0"/>
              <a:t> SMP </a:t>
            </a:r>
            <a:r>
              <a:rPr lang="en-US" dirty="0" smtClean="0"/>
              <a:t>arrays</a:t>
            </a:r>
          </a:p>
          <a:p>
            <a:pPr lvl="1"/>
            <a:endParaRPr lang="en-US" sz="900" dirty="0" smtClean="0"/>
          </a:p>
          <a:p>
            <a:r>
              <a:rPr lang="en-US" dirty="0" smtClean="0"/>
              <a:t>Integration with SCVMM 2012</a:t>
            </a:r>
          </a:p>
          <a:p>
            <a:pPr lvl="1"/>
            <a:r>
              <a:rPr lang="en-US" dirty="0" smtClean="0"/>
              <a:t>Easy management of virtualized deployments</a:t>
            </a:r>
          </a:p>
          <a:p>
            <a:pPr lvl="1"/>
            <a:endParaRPr lang="en-US" sz="900" dirty="0"/>
          </a:p>
          <a:p>
            <a:pPr>
              <a:lnSpc>
                <a:spcPct val="100000"/>
              </a:lnSpc>
              <a:spcBef>
                <a:spcPts val="0"/>
              </a:spcBef>
              <a:spcAft>
                <a:spcPts val="1200"/>
              </a:spcAft>
            </a:pPr>
            <a:r>
              <a:rPr lang="en-US" dirty="0"/>
              <a:t>PowerShell commands simplify end-to-end storage management</a:t>
            </a:r>
          </a:p>
          <a:p>
            <a:pPr lvl="1">
              <a:lnSpc>
                <a:spcPct val="100000"/>
              </a:lnSpc>
              <a:spcBef>
                <a:spcPts val="0"/>
              </a:spcBef>
              <a:spcAft>
                <a:spcPts val="1200"/>
              </a:spcAft>
            </a:pPr>
            <a:r>
              <a:rPr lang="en-US" dirty="0"/>
              <a:t>Enables remote administration and scripting</a:t>
            </a:r>
          </a:p>
          <a:p>
            <a:pPr lvl="1"/>
            <a:endParaRPr lang="en-US" dirty="0"/>
          </a:p>
        </p:txBody>
      </p:sp>
      <p:sp>
        <p:nvSpPr>
          <p:cNvPr id="5"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A new approach</a:t>
            </a:r>
            <a:endParaRPr lang="en-US" sz="2400" cap="all" dirty="0"/>
          </a:p>
        </p:txBody>
      </p:sp>
      <p:sp>
        <p:nvSpPr>
          <p:cNvPr id="6" name="Right Brace 5"/>
          <p:cNvSpPr/>
          <p:nvPr/>
        </p:nvSpPr>
        <p:spPr>
          <a:xfrm>
            <a:off x="7618412" y="1981200"/>
            <a:ext cx="762000" cy="914400"/>
          </a:xfrm>
          <a:prstGeom prst="rightBrace">
            <a:avLst/>
          </a:prstGeom>
          <a:ln w="19050">
            <a:solidFill>
              <a:srgbClr val="FFFFFF"/>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7" name="TextBox 6"/>
          <p:cNvSpPr txBox="1"/>
          <p:nvPr/>
        </p:nvSpPr>
        <p:spPr>
          <a:xfrm>
            <a:off x="8386198" y="2038290"/>
            <a:ext cx="2691634" cy="800219"/>
          </a:xfrm>
          <a:prstGeom prst="rect">
            <a:avLst/>
          </a:prstGeom>
          <a:noFill/>
        </p:spPr>
        <p:txBody>
          <a:bodyPr wrap="none" lIns="91440" tIns="91440" rIns="91440" bIns="91440" rtlCol="0">
            <a:spAutoFit/>
          </a:bodyPr>
          <a:lstStyle/>
          <a:p>
            <a:pPr>
              <a:lnSpc>
                <a:spcPct val="90000"/>
              </a:lnSpc>
              <a:spcBef>
                <a:spcPct val="20000"/>
              </a:spcBef>
              <a:buSzPct val="90000"/>
            </a:pPr>
            <a:r>
              <a:rPr lang="en-US" sz="2000" i="1" dirty="0" smtClean="0">
                <a:solidFill>
                  <a:schemeClr val="tx1">
                    <a:alpha val="99000"/>
                  </a:schemeClr>
                </a:solidFill>
              </a:rPr>
              <a:t>Easily manage your </a:t>
            </a:r>
          </a:p>
          <a:p>
            <a:pPr>
              <a:lnSpc>
                <a:spcPct val="90000"/>
              </a:lnSpc>
              <a:spcBef>
                <a:spcPct val="20000"/>
              </a:spcBef>
              <a:buSzPct val="90000"/>
            </a:pPr>
            <a:r>
              <a:rPr lang="en-US" sz="2000" i="1" dirty="0" smtClean="0">
                <a:solidFill>
                  <a:schemeClr val="tx1">
                    <a:alpha val="99000"/>
                  </a:schemeClr>
                </a:solidFill>
              </a:rPr>
              <a:t>heterogeneous storage</a:t>
            </a:r>
          </a:p>
        </p:txBody>
      </p:sp>
    </p:spTree>
    <p:extLst>
      <p:ext uri="{BB962C8B-B14F-4D97-AF65-F5344CB8AC3E}">
        <p14:creationId xmlns:p14="http://schemas.microsoft.com/office/powerpoint/2010/main" val="13227681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Simplicity</a:t>
            </a:r>
          </a:p>
        </p:txBody>
      </p:sp>
      <p:sp>
        <p:nvSpPr>
          <p:cNvPr id="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Comprehensive storage management</a:t>
            </a:r>
            <a:endParaRPr lang="en-US" sz="2400" cap="all" dirty="0"/>
          </a:p>
        </p:txBody>
      </p:sp>
      <p:sp>
        <p:nvSpPr>
          <p:cNvPr id="5" name="Rounded Rectangle 4"/>
          <p:cNvSpPr/>
          <p:nvPr/>
        </p:nvSpPr>
        <p:spPr>
          <a:xfrm>
            <a:off x="881474" y="1524001"/>
            <a:ext cx="4449692" cy="963555"/>
          </a:xfrm>
          <a:prstGeom prst="roundRect">
            <a:avLst/>
          </a:prstGeom>
        </p:spPr>
        <p:style>
          <a:lnRef idx="1">
            <a:schemeClr val="accent1"/>
          </a:lnRef>
          <a:fillRef idx="3">
            <a:schemeClr val="accent1"/>
          </a:fillRef>
          <a:effectRef idx="2">
            <a:schemeClr val="accent1"/>
          </a:effectRef>
          <a:fontRef idx="minor">
            <a:schemeClr val="lt1"/>
          </a:fontRef>
        </p:style>
        <p:txBody>
          <a:bodyPr lIns="91436" tIns="45719" rIns="91436" bIns="45719" rtlCol="0" anchor="ctr"/>
          <a:lstStyle/>
          <a:p>
            <a:pPr algn="ctr"/>
            <a:r>
              <a:rPr lang="en-US" b="1" dirty="0" smtClean="0"/>
              <a:t>Microsoft Applications </a:t>
            </a:r>
            <a:endParaRPr lang="en-US" b="1" dirty="0"/>
          </a:p>
        </p:txBody>
      </p:sp>
      <p:sp>
        <p:nvSpPr>
          <p:cNvPr id="6" name="Rounded Rectangle 5"/>
          <p:cNvSpPr/>
          <p:nvPr/>
        </p:nvSpPr>
        <p:spPr>
          <a:xfrm>
            <a:off x="6986934" y="1524001"/>
            <a:ext cx="4449692" cy="963555"/>
          </a:xfrm>
          <a:prstGeom prst="roundRect">
            <a:avLst/>
          </a:prstGeom>
        </p:spPr>
        <p:style>
          <a:lnRef idx="1">
            <a:schemeClr val="accent1"/>
          </a:lnRef>
          <a:fillRef idx="3">
            <a:schemeClr val="accent1"/>
          </a:fillRef>
          <a:effectRef idx="2">
            <a:schemeClr val="accent1"/>
          </a:effectRef>
          <a:fontRef idx="minor">
            <a:schemeClr val="lt1"/>
          </a:fontRef>
        </p:style>
        <p:txBody>
          <a:bodyPr lIns="91436" tIns="45719" rIns="91436" bIns="45719" rtlCol="0" anchor="ctr"/>
          <a:lstStyle/>
          <a:p>
            <a:pPr algn="ctr"/>
            <a:r>
              <a:rPr lang="en-US" b="1" dirty="0" smtClean="0"/>
              <a:t>ISV or Storage Vendor Applications</a:t>
            </a:r>
            <a:endParaRPr lang="en-US" b="1" dirty="0"/>
          </a:p>
        </p:txBody>
      </p:sp>
      <p:sp>
        <p:nvSpPr>
          <p:cNvPr id="7" name="Flowchart: Data 6"/>
          <p:cNvSpPr/>
          <p:nvPr/>
        </p:nvSpPr>
        <p:spPr>
          <a:xfrm>
            <a:off x="861394" y="3154235"/>
            <a:ext cx="10555153" cy="739039"/>
          </a:xfrm>
          <a:prstGeom prst="flowChartInputOutput">
            <a:avLst/>
          </a:prstGeom>
        </p:spPr>
        <p:style>
          <a:lnRef idx="1">
            <a:schemeClr val="accent6"/>
          </a:lnRef>
          <a:fillRef idx="3">
            <a:schemeClr val="accent6"/>
          </a:fillRef>
          <a:effectRef idx="2">
            <a:schemeClr val="accent6"/>
          </a:effectRef>
          <a:fontRef idx="minor">
            <a:schemeClr val="lt1"/>
          </a:fontRef>
        </p:style>
        <p:txBody>
          <a:bodyPr lIns="91436" tIns="45719" rIns="91436" bIns="45719" rtlCol="0" anchor="ctr"/>
          <a:lstStyle/>
          <a:p>
            <a:pPr algn="ctr"/>
            <a:r>
              <a:rPr lang="en-US" b="1" dirty="0" smtClean="0"/>
              <a:t>Single Storage Management Interface</a:t>
            </a:r>
            <a:endParaRPr lang="en-US" b="1" dirty="0"/>
          </a:p>
        </p:txBody>
      </p:sp>
      <p:sp>
        <p:nvSpPr>
          <p:cNvPr id="9" name="TextBox 8"/>
          <p:cNvSpPr txBox="1"/>
          <p:nvPr/>
        </p:nvSpPr>
        <p:spPr>
          <a:xfrm>
            <a:off x="1574324" y="5862937"/>
            <a:ext cx="1763825" cy="461663"/>
          </a:xfrm>
          <a:prstGeom prst="rect">
            <a:avLst/>
          </a:prstGeom>
          <a:noFill/>
        </p:spPr>
        <p:txBody>
          <a:bodyPr wrap="square" lIns="91436" tIns="45719" rIns="91436" bIns="45719" rtlCol="0">
            <a:spAutoFit/>
          </a:bodyPr>
          <a:lstStyle/>
          <a:p>
            <a:pPr algn="ctr"/>
            <a:r>
              <a:rPr lang="en-US" sz="1200" b="1" dirty="0" smtClean="0"/>
              <a:t>SMP compliant</a:t>
            </a:r>
          </a:p>
          <a:p>
            <a:pPr algn="ctr"/>
            <a:r>
              <a:rPr lang="en-US" sz="1200" b="1" dirty="0" smtClean="0"/>
              <a:t>array</a:t>
            </a:r>
            <a:endParaRPr lang="en-US" sz="1200" b="1" dirty="0"/>
          </a:p>
        </p:txBody>
      </p:sp>
      <p:sp>
        <p:nvSpPr>
          <p:cNvPr id="10" name="TextBox 9"/>
          <p:cNvSpPr txBox="1"/>
          <p:nvPr/>
        </p:nvSpPr>
        <p:spPr>
          <a:xfrm>
            <a:off x="5257054" y="5862937"/>
            <a:ext cx="2057599" cy="461663"/>
          </a:xfrm>
          <a:prstGeom prst="rect">
            <a:avLst/>
          </a:prstGeom>
          <a:noFill/>
        </p:spPr>
        <p:txBody>
          <a:bodyPr wrap="square" lIns="91436" tIns="45719" rIns="91436" bIns="45719" rtlCol="0">
            <a:spAutoFit/>
          </a:bodyPr>
          <a:lstStyle/>
          <a:p>
            <a:pPr algn="ctr"/>
            <a:r>
              <a:rPr lang="en-US" sz="1200" b="1" dirty="0"/>
              <a:t>SMI-S compliant </a:t>
            </a:r>
            <a:endParaRPr lang="en-US" sz="1200" b="1" dirty="0" smtClean="0"/>
          </a:p>
          <a:p>
            <a:pPr algn="ctr"/>
            <a:r>
              <a:rPr lang="en-US" sz="1200" b="1" dirty="0" smtClean="0"/>
              <a:t>array</a:t>
            </a:r>
            <a:endParaRPr lang="en-US" sz="1200" b="1" dirty="0"/>
          </a:p>
        </p:txBody>
      </p:sp>
      <p:sp>
        <p:nvSpPr>
          <p:cNvPr id="12" name="Down Arrow 11"/>
          <p:cNvSpPr/>
          <p:nvPr/>
        </p:nvSpPr>
        <p:spPr>
          <a:xfrm>
            <a:off x="3106320" y="2648800"/>
            <a:ext cx="567609" cy="379605"/>
          </a:xfrm>
          <a:prstGeom prst="downArrow">
            <a:avLst/>
          </a:prstGeom>
        </p:spPr>
        <p:style>
          <a:lnRef idx="3">
            <a:schemeClr val="lt1"/>
          </a:lnRef>
          <a:fillRef idx="1">
            <a:schemeClr val="accent1"/>
          </a:fillRef>
          <a:effectRef idx="1">
            <a:schemeClr val="accent1"/>
          </a:effectRef>
          <a:fontRef idx="minor">
            <a:schemeClr val="lt1"/>
          </a:fontRef>
        </p:style>
        <p:txBody>
          <a:bodyPr lIns="91436" tIns="45719" rIns="91436" bIns="45719" rtlCol="0" anchor="ctr"/>
          <a:lstStyle/>
          <a:p>
            <a:pPr algn="ctr"/>
            <a:endParaRPr lang="en-US"/>
          </a:p>
        </p:txBody>
      </p:sp>
      <p:sp>
        <p:nvSpPr>
          <p:cNvPr id="13" name="Down Arrow 12"/>
          <p:cNvSpPr/>
          <p:nvPr/>
        </p:nvSpPr>
        <p:spPr>
          <a:xfrm>
            <a:off x="8927976" y="2667924"/>
            <a:ext cx="567609" cy="379605"/>
          </a:xfrm>
          <a:prstGeom prst="downArrow">
            <a:avLst/>
          </a:prstGeom>
        </p:spPr>
        <p:style>
          <a:lnRef idx="3">
            <a:schemeClr val="lt1"/>
          </a:lnRef>
          <a:fillRef idx="1">
            <a:schemeClr val="accent1"/>
          </a:fillRef>
          <a:effectRef idx="1">
            <a:schemeClr val="accent1"/>
          </a:effectRef>
          <a:fontRef idx="minor">
            <a:schemeClr val="lt1"/>
          </a:fontRef>
        </p:style>
        <p:txBody>
          <a:bodyPr lIns="91436" tIns="45719" rIns="91436" bIns="45719" rtlCol="0" anchor="ctr"/>
          <a:lstStyle/>
          <a:p>
            <a:pPr algn="ctr"/>
            <a:endParaRPr lang="en-US"/>
          </a:p>
        </p:txBody>
      </p:sp>
      <p:sp>
        <p:nvSpPr>
          <p:cNvPr id="14" name="Down Arrow 13"/>
          <p:cNvSpPr/>
          <p:nvPr/>
        </p:nvSpPr>
        <p:spPr>
          <a:xfrm>
            <a:off x="2172434" y="4034980"/>
            <a:ext cx="567609" cy="379605"/>
          </a:xfrm>
          <a:prstGeom prst="downArrow">
            <a:avLst/>
          </a:prstGeom>
        </p:spPr>
        <p:style>
          <a:lnRef idx="3">
            <a:schemeClr val="lt1"/>
          </a:lnRef>
          <a:fillRef idx="1">
            <a:schemeClr val="accent1"/>
          </a:fillRef>
          <a:effectRef idx="1">
            <a:schemeClr val="accent1"/>
          </a:effectRef>
          <a:fontRef idx="minor">
            <a:schemeClr val="lt1"/>
          </a:fontRef>
        </p:style>
        <p:txBody>
          <a:bodyPr lIns="91436" tIns="45719" rIns="91436" bIns="45719" rtlCol="0" anchor="ctr"/>
          <a:lstStyle/>
          <a:p>
            <a:pPr algn="ctr"/>
            <a:endParaRPr lang="en-US"/>
          </a:p>
        </p:txBody>
      </p:sp>
      <p:sp>
        <p:nvSpPr>
          <p:cNvPr id="15" name="Down Arrow 14"/>
          <p:cNvSpPr/>
          <p:nvPr/>
        </p:nvSpPr>
        <p:spPr>
          <a:xfrm>
            <a:off x="6002050" y="4034980"/>
            <a:ext cx="567609" cy="379605"/>
          </a:xfrm>
          <a:prstGeom prst="downArrow">
            <a:avLst/>
          </a:prstGeom>
        </p:spPr>
        <p:style>
          <a:lnRef idx="3">
            <a:schemeClr val="lt1"/>
          </a:lnRef>
          <a:fillRef idx="1">
            <a:schemeClr val="accent1"/>
          </a:fillRef>
          <a:effectRef idx="1">
            <a:schemeClr val="accent1"/>
          </a:effectRef>
          <a:fontRef idx="minor">
            <a:schemeClr val="lt1"/>
          </a:fontRef>
        </p:style>
        <p:txBody>
          <a:bodyPr lIns="91436" tIns="45719" rIns="91436" bIns="45719" rtlCol="0" anchor="ctr"/>
          <a:lstStyle/>
          <a:p>
            <a:pPr algn="ctr"/>
            <a:endParaRPr lang="en-US"/>
          </a:p>
        </p:txBody>
      </p:sp>
      <p:sp>
        <p:nvSpPr>
          <p:cNvPr id="16" name="Down Arrow 15"/>
          <p:cNvSpPr/>
          <p:nvPr/>
        </p:nvSpPr>
        <p:spPr>
          <a:xfrm>
            <a:off x="9108342" y="4034980"/>
            <a:ext cx="567609" cy="379605"/>
          </a:xfrm>
          <a:prstGeom prst="downArrow">
            <a:avLst/>
          </a:prstGeom>
        </p:spPr>
        <p:style>
          <a:lnRef idx="3">
            <a:schemeClr val="lt1"/>
          </a:lnRef>
          <a:fillRef idx="1">
            <a:schemeClr val="accent1"/>
          </a:fillRef>
          <a:effectRef idx="1">
            <a:schemeClr val="accent1"/>
          </a:effectRef>
          <a:fontRef idx="minor">
            <a:schemeClr val="lt1"/>
          </a:fontRef>
        </p:style>
        <p:txBody>
          <a:bodyPr lIns="91436" tIns="45719" rIns="91436" bIns="45719" rtlCol="0" anchor="ctr"/>
          <a:lstStyle/>
          <a:p>
            <a:pPr algn="ctr"/>
            <a:endParaRPr lang="en-US"/>
          </a:p>
        </p:txBody>
      </p:sp>
      <p:sp>
        <p:nvSpPr>
          <p:cNvPr id="17" name="Rounded Rectangle 16"/>
          <p:cNvSpPr/>
          <p:nvPr/>
        </p:nvSpPr>
        <p:spPr>
          <a:xfrm>
            <a:off x="8252844" y="4567545"/>
            <a:ext cx="2184968" cy="608923"/>
          </a:xfrm>
          <a:prstGeom prst="roundRect">
            <a:avLst>
              <a:gd name="adj" fmla="val 27491"/>
            </a:avLst>
          </a:prstGeom>
          <a:ln>
            <a:tailEnd type="none" w="lg" len="lg"/>
          </a:ln>
        </p:spPr>
        <p:style>
          <a:lnRef idx="1">
            <a:schemeClr val="accent1"/>
          </a:lnRef>
          <a:fillRef idx="3">
            <a:schemeClr val="accent1"/>
          </a:fillRef>
          <a:effectRef idx="2">
            <a:schemeClr val="accent1"/>
          </a:effectRef>
          <a:fontRef idx="minor">
            <a:schemeClr val="lt1"/>
          </a:fontRef>
        </p:style>
        <p:txBody>
          <a:bodyPr lIns="91436" tIns="45719" rIns="91436" bIns="45719" rtlCol="0" anchor="ctr"/>
          <a:lstStyle/>
          <a:p>
            <a:pPr algn="ctr"/>
            <a:endParaRPr lang="en-US" dirty="0"/>
          </a:p>
        </p:txBody>
      </p:sp>
      <p:sp>
        <p:nvSpPr>
          <p:cNvPr id="18" name="TextBox 17"/>
          <p:cNvSpPr txBox="1"/>
          <p:nvPr/>
        </p:nvSpPr>
        <p:spPr>
          <a:xfrm>
            <a:off x="8236960" y="4651923"/>
            <a:ext cx="905452" cy="461663"/>
          </a:xfrm>
          <a:prstGeom prst="rect">
            <a:avLst/>
          </a:prstGeom>
          <a:noFill/>
        </p:spPr>
        <p:txBody>
          <a:bodyPr wrap="square" lIns="91436" tIns="45719" rIns="91436" bIns="45719" rtlCol="0">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r>
              <a:rPr lang="en-US" i="1" dirty="0">
                <a:solidFill>
                  <a:schemeClr val="tx1"/>
                </a:solidFill>
                <a:effectLst/>
                <a:latin typeface="+mj-lt"/>
              </a:rPr>
              <a:t>Storage </a:t>
            </a:r>
            <a:br>
              <a:rPr lang="en-US" i="1" dirty="0">
                <a:solidFill>
                  <a:schemeClr val="tx1"/>
                </a:solidFill>
                <a:effectLst/>
                <a:latin typeface="+mj-lt"/>
              </a:rPr>
            </a:br>
            <a:r>
              <a:rPr lang="en-US" i="1" dirty="0">
                <a:solidFill>
                  <a:schemeClr val="tx1"/>
                </a:solidFill>
                <a:effectLst/>
                <a:latin typeface="+mj-lt"/>
              </a:rPr>
              <a:t>Spaces</a:t>
            </a:r>
          </a:p>
        </p:txBody>
      </p:sp>
      <p:pic>
        <p:nvPicPr>
          <p:cNvPr id="19" name="Picture 18" descr="Database blue"/>
          <p:cNvPicPr>
            <a:picLocks noChangeAspect="1" noChangeArrowheads="1"/>
          </p:cNvPicPr>
          <p:nvPr/>
        </p:nvPicPr>
        <p:blipFill>
          <a:blip r:embed="rId4" cstate="print"/>
          <a:srcRect/>
          <a:stretch>
            <a:fillRect/>
          </a:stretch>
        </p:blipFill>
        <p:spPr bwMode="auto">
          <a:xfrm>
            <a:off x="9127186" y="4659289"/>
            <a:ext cx="367888" cy="411371"/>
          </a:xfrm>
          <a:prstGeom prst="rect">
            <a:avLst/>
          </a:prstGeom>
          <a:noFill/>
        </p:spPr>
      </p:pic>
      <p:pic>
        <p:nvPicPr>
          <p:cNvPr id="20" name="Picture 19" descr="Database blue"/>
          <p:cNvPicPr>
            <a:picLocks noChangeAspect="1" noChangeArrowheads="1"/>
          </p:cNvPicPr>
          <p:nvPr/>
        </p:nvPicPr>
        <p:blipFill>
          <a:blip r:embed="rId4" cstate="print"/>
          <a:srcRect/>
          <a:stretch>
            <a:fillRect/>
          </a:stretch>
        </p:blipFill>
        <p:spPr bwMode="auto">
          <a:xfrm>
            <a:off x="9558285" y="4659289"/>
            <a:ext cx="367888" cy="411371"/>
          </a:xfrm>
          <a:prstGeom prst="rect">
            <a:avLst/>
          </a:prstGeom>
          <a:noFill/>
        </p:spPr>
      </p:pic>
      <p:pic>
        <p:nvPicPr>
          <p:cNvPr id="21" name="Picture 18" descr="Database blue"/>
          <p:cNvPicPr>
            <a:picLocks noChangeAspect="1" noChangeArrowheads="1"/>
          </p:cNvPicPr>
          <p:nvPr/>
        </p:nvPicPr>
        <p:blipFill>
          <a:blip r:embed="rId4" cstate="print"/>
          <a:srcRect/>
          <a:stretch>
            <a:fillRect/>
          </a:stretch>
        </p:blipFill>
        <p:spPr bwMode="auto">
          <a:xfrm>
            <a:off x="9993724" y="4658927"/>
            <a:ext cx="367888" cy="411371"/>
          </a:xfrm>
          <a:prstGeom prst="rect">
            <a:avLst/>
          </a:prstGeom>
          <a:noFill/>
        </p:spPr>
      </p:pic>
      <p:sp>
        <p:nvSpPr>
          <p:cNvPr id="23" name="TextBox 22"/>
          <p:cNvSpPr txBox="1"/>
          <p:nvPr/>
        </p:nvSpPr>
        <p:spPr>
          <a:xfrm>
            <a:off x="8363345" y="5939135"/>
            <a:ext cx="2057599" cy="461665"/>
          </a:xfrm>
          <a:prstGeom prst="rect">
            <a:avLst/>
          </a:prstGeom>
          <a:noFill/>
        </p:spPr>
        <p:txBody>
          <a:bodyPr wrap="square" lIns="91436" tIns="45719" rIns="91436" bIns="45719" rtlCol="0">
            <a:spAutoFit/>
          </a:bodyPr>
          <a:lstStyle/>
          <a:p>
            <a:pPr algn="ctr"/>
            <a:r>
              <a:rPr lang="en-US" sz="1200" b="1" dirty="0"/>
              <a:t>Storage Spaces compatible JBOD</a:t>
            </a:r>
          </a:p>
        </p:txBody>
      </p:sp>
      <p:pic>
        <p:nvPicPr>
          <p:cNvPr id="25" name="Picture 2" descr="\\eventsql\dvd\Online_ART\DVD_Art_Sept-2-2010\Artwork_Imagery\Icons - Illustrations\Hardware - Istock\Istock 5373640 - Tall Rack Server Blade Servers.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69110" y="4753414"/>
            <a:ext cx="374255" cy="10595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ventsql\dvd\Online_ART\DVD_Art_Sept-2-2010\Artwork_Imagery\Icons - Illustrations\Hardware - Istock\Istock 5373640 - Tall Rack Server Blade Servers.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098726" y="4753414"/>
            <a:ext cx="374255" cy="10595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5321" y="5163935"/>
            <a:ext cx="2640013" cy="90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164278"/>
      </p:ext>
    </p:extLst>
  </p:cSld>
  <p:clrMapOvr>
    <a:masterClrMapping/>
  </p:clrMapOvr>
  <p:transition spd="slow">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Integrated Storage Management</a:t>
            </a:r>
            <a:endParaRPr lang="en-US" dirty="0"/>
          </a:p>
        </p:txBody>
      </p:sp>
      <p:pic>
        <p:nvPicPr>
          <p:cNvPr id="2" name="Picture 2" descr="image00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095" b="-1"/>
          <a:stretch/>
        </p:blipFill>
        <p:spPr bwMode="auto">
          <a:xfrm>
            <a:off x="531812" y="1219200"/>
            <a:ext cx="7229475" cy="102685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89075" y="2590800"/>
            <a:ext cx="6367337" cy="3462486"/>
          </a:xfrm>
        </p:spPr>
        <p:txBody>
          <a:bodyPr/>
          <a:lstStyle/>
          <a:p>
            <a:r>
              <a:rPr lang="en-US" dirty="0"/>
              <a:t>Virtual Disks are exposed </a:t>
            </a:r>
            <a:r>
              <a:rPr lang="en-US" dirty="0" smtClean="0"/>
              <a:t>by available providers</a:t>
            </a:r>
            <a:endParaRPr lang="en-US" dirty="0"/>
          </a:p>
          <a:p>
            <a:endParaRPr lang="en-US" sz="1000" dirty="0"/>
          </a:p>
          <a:p>
            <a:r>
              <a:rPr lang="en-US" dirty="0"/>
              <a:t>In this example, </a:t>
            </a:r>
            <a:r>
              <a:rPr lang="en-US" dirty="0" smtClean="0"/>
              <a:t>Virtual Disks are </a:t>
            </a:r>
            <a:r>
              <a:rPr lang="en-US" dirty="0"/>
              <a:t>shown </a:t>
            </a:r>
            <a:r>
              <a:rPr lang="en-US" dirty="0" smtClean="0"/>
              <a:t>from:</a:t>
            </a:r>
            <a:endParaRPr lang="en-US" dirty="0"/>
          </a:p>
          <a:p>
            <a:pPr lvl="1"/>
            <a:r>
              <a:rPr lang="en-US" dirty="0"/>
              <a:t>Storage Spaces Provider</a:t>
            </a:r>
          </a:p>
          <a:p>
            <a:pPr lvl="1"/>
            <a:r>
              <a:rPr lang="en-US" dirty="0"/>
              <a:t>EMC Provider</a:t>
            </a:r>
          </a:p>
          <a:p>
            <a:pPr lvl="1"/>
            <a:r>
              <a:rPr lang="en-US" dirty="0"/>
              <a:t>Hitachi </a:t>
            </a:r>
            <a:r>
              <a:rPr lang="en-US" dirty="0" smtClean="0"/>
              <a:t>Provider</a:t>
            </a:r>
          </a:p>
        </p:txBody>
      </p:sp>
      <p:sp>
        <p:nvSpPr>
          <p:cNvPr id="13" name="TextBox 12"/>
          <p:cNvSpPr txBox="1"/>
          <p:nvPr/>
        </p:nvSpPr>
        <p:spPr>
          <a:xfrm>
            <a:off x="6540387" y="6091060"/>
            <a:ext cx="1763825" cy="461663"/>
          </a:xfrm>
          <a:prstGeom prst="rect">
            <a:avLst/>
          </a:prstGeom>
          <a:noFill/>
        </p:spPr>
        <p:txBody>
          <a:bodyPr wrap="square" lIns="91436" tIns="45719" rIns="91436" bIns="45719" rtlCol="0">
            <a:spAutoFit/>
          </a:bodyPr>
          <a:lstStyle/>
          <a:p>
            <a:pPr algn="ctr"/>
            <a:r>
              <a:rPr lang="en-US" sz="1200" b="1" dirty="0" smtClean="0"/>
              <a:t>SMI-S compliant</a:t>
            </a:r>
          </a:p>
          <a:p>
            <a:pPr algn="ctr"/>
            <a:r>
              <a:rPr lang="en-US" sz="1200" b="1" dirty="0" smtClean="0"/>
              <a:t>array</a:t>
            </a:r>
            <a:endParaRPr lang="en-US" sz="1200" b="1" dirty="0"/>
          </a:p>
        </p:txBody>
      </p:sp>
      <p:sp>
        <p:nvSpPr>
          <p:cNvPr id="14" name="TextBox 13"/>
          <p:cNvSpPr txBox="1"/>
          <p:nvPr/>
        </p:nvSpPr>
        <p:spPr>
          <a:xfrm>
            <a:off x="7667998" y="6091060"/>
            <a:ext cx="2057599" cy="461663"/>
          </a:xfrm>
          <a:prstGeom prst="rect">
            <a:avLst/>
          </a:prstGeom>
          <a:noFill/>
        </p:spPr>
        <p:txBody>
          <a:bodyPr wrap="square" lIns="91436" tIns="45719" rIns="91436" bIns="45719" rtlCol="0">
            <a:spAutoFit/>
          </a:bodyPr>
          <a:lstStyle/>
          <a:p>
            <a:pPr algn="ctr"/>
            <a:r>
              <a:rPr lang="en-US" sz="1200" b="1" dirty="0" smtClean="0"/>
              <a:t>SMP </a:t>
            </a:r>
            <a:r>
              <a:rPr lang="en-US" sz="1200" b="1" dirty="0"/>
              <a:t>compliant </a:t>
            </a:r>
            <a:endParaRPr lang="en-US" sz="1200" b="1" dirty="0" smtClean="0"/>
          </a:p>
          <a:p>
            <a:pPr algn="ctr"/>
            <a:r>
              <a:rPr lang="en-US" sz="1200" b="1" dirty="0" smtClean="0"/>
              <a:t>array</a:t>
            </a:r>
            <a:endParaRPr lang="en-US" sz="1200" b="1" dirty="0"/>
          </a:p>
        </p:txBody>
      </p:sp>
      <p:sp>
        <p:nvSpPr>
          <p:cNvPr id="15" name="Rounded Rectangle 14"/>
          <p:cNvSpPr/>
          <p:nvPr/>
        </p:nvSpPr>
        <p:spPr>
          <a:xfrm>
            <a:off x="9459536" y="4719945"/>
            <a:ext cx="2184968" cy="608923"/>
          </a:xfrm>
          <a:prstGeom prst="roundRect">
            <a:avLst>
              <a:gd name="adj" fmla="val 27491"/>
            </a:avLst>
          </a:prstGeom>
          <a:ln>
            <a:tailEnd type="none" w="lg" len="lg"/>
          </a:ln>
        </p:spPr>
        <p:style>
          <a:lnRef idx="1">
            <a:schemeClr val="accent1"/>
          </a:lnRef>
          <a:fillRef idx="3">
            <a:schemeClr val="accent1"/>
          </a:fillRef>
          <a:effectRef idx="2">
            <a:schemeClr val="accent1"/>
          </a:effectRef>
          <a:fontRef idx="minor">
            <a:schemeClr val="lt1"/>
          </a:fontRef>
        </p:style>
        <p:txBody>
          <a:bodyPr lIns="91436" tIns="45719" rIns="91436" bIns="45719" rtlCol="0" anchor="ctr"/>
          <a:lstStyle/>
          <a:p>
            <a:pPr algn="ctr"/>
            <a:endParaRPr lang="en-US" dirty="0"/>
          </a:p>
        </p:txBody>
      </p:sp>
      <p:sp>
        <p:nvSpPr>
          <p:cNvPr id="16" name="TextBox 15"/>
          <p:cNvSpPr txBox="1"/>
          <p:nvPr/>
        </p:nvSpPr>
        <p:spPr>
          <a:xfrm>
            <a:off x="9443652" y="4804323"/>
            <a:ext cx="905452" cy="461663"/>
          </a:xfrm>
          <a:prstGeom prst="rect">
            <a:avLst/>
          </a:prstGeom>
          <a:noFill/>
        </p:spPr>
        <p:txBody>
          <a:bodyPr wrap="square" lIns="91436" tIns="45719" rIns="91436" bIns="45719" rtlCol="0">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r>
              <a:rPr lang="en-US" i="1" dirty="0">
                <a:solidFill>
                  <a:schemeClr val="tx1"/>
                </a:solidFill>
                <a:effectLst/>
                <a:latin typeface="+mj-lt"/>
              </a:rPr>
              <a:t>Storage </a:t>
            </a:r>
            <a:br>
              <a:rPr lang="en-US" i="1" dirty="0">
                <a:solidFill>
                  <a:schemeClr val="tx1"/>
                </a:solidFill>
                <a:effectLst/>
                <a:latin typeface="+mj-lt"/>
              </a:rPr>
            </a:br>
            <a:r>
              <a:rPr lang="en-US" i="1" dirty="0">
                <a:solidFill>
                  <a:schemeClr val="tx1"/>
                </a:solidFill>
                <a:effectLst/>
                <a:latin typeface="+mj-lt"/>
              </a:rPr>
              <a:t>Spaces</a:t>
            </a:r>
          </a:p>
        </p:txBody>
      </p:sp>
      <p:pic>
        <p:nvPicPr>
          <p:cNvPr id="18" name="Picture 17" descr="Database blue"/>
          <p:cNvPicPr>
            <a:picLocks noChangeAspect="1" noChangeArrowheads="1"/>
          </p:cNvPicPr>
          <p:nvPr/>
        </p:nvPicPr>
        <p:blipFill>
          <a:blip r:embed="rId5" cstate="print"/>
          <a:srcRect/>
          <a:stretch>
            <a:fillRect/>
          </a:stretch>
        </p:blipFill>
        <p:spPr bwMode="auto">
          <a:xfrm>
            <a:off x="10333878" y="4811689"/>
            <a:ext cx="367888" cy="411371"/>
          </a:xfrm>
          <a:prstGeom prst="rect">
            <a:avLst/>
          </a:prstGeom>
          <a:noFill/>
        </p:spPr>
      </p:pic>
      <p:pic>
        <p:nvPicPr>
          <p:cNvPr id="19" name="Picture 18" descr="Database blue"/>
          <p:cNvPicPr>
            <a:picLocks noChangeAspect="1" noChangeArrowheads="1"/>
          </p:cNvPicPr>
          <p:nvPr/>
        </p:nvPicPr>
        <p:blipFill>
          <a:blip r:embed="rId5" cstate="print"/>
          <a:srcRect/>
          <a:stretch>
            <a:fillRect/>
          </a:stretch>
        </p:blipFill>
        <p:spPr bwMode="auto">
          <a:xfrm>
            <a:off x="10764977" y="4811689"/>
            <a:ext cx="367888" cy="411371"/>
          </a:xfrm>
          <a:prstGeom prst="rect">
            <a:avLst/>
          </a:prstGeom>
          <a:noFill/>
        </p:spPr>
      </p:pic>
      <p:pic>
        <p:nvPicPr>
          <p:cNvPr id="20" name="Picture 18" descr="Database blue"/>
          <p:cNvPicPr>
            <a:picLocks noChangeAspect="1" noChangeArrowheads="1"/>
          </p:cNvPicPr>
          <p:nvPr/>
        </p:nvPicPr>
        <p:blipFill>
          <a:blip r:embed="rId5" cstate="print"/>
          <a:srcRect/>
          <a:stretch>
            <a:fillRect/>
          </a:stretch>
        </p:blipFill>
        <p:spPr bwMode="auto">
          <a:xfrm>
            <a:off x="11200416" y="4811327"/>
            <a:ext cx="367888" cy="411371"/>
          </a:xfrm>
          <a:prstGeom prst="rect">
            <a:avLst/>
          </a:prstGeom>
          <a:noFill/>
        </p:spPr>
      </p:pic>
      <p:sp>
        <p:nvSpPr>
          <p:cNvPr id="21" name="TextBox 20"/>
          <p:cNvSpPr txBox="1"/>
          <p:nvPr/>
        </p:nvSpPr>
        <p:spPr>
          <a:xfrm>
            <a:off x="9570037" y="6091535"/>
            <a:ext cx="2057599" cy="461665"/>
          </a:xfrm>
          <a:prstGeom prst="rect">
            <a:avLst/>
          </a:prstGeom>
          <a:noFill/>
        </p:spPr>
        <p:txBody>
          <a:bodyPr wrap="square" lIns="91436" tIns="45719" rIns="91436" bIns="45719" rtlCol="0">
            <a:spAutoFit/>
          </a:bodyPr>
          <a:lstStyle/>
          <a:p>
            <a:pPr algn="ctr"/>
            <a:r>
              <a:rPr lang="en-US" sz="1200" b="1" dirty="0"/>
              <a:t>Storage Spaces compatible JBOD</a:t>
            </a:r>
          </a:p>
        </p:txBody>
      </p:sp>
      <p:pic>
        <p:nvPicPr>
          <p:cNvPr id="23" name="Picture 2" descr="\\eventsql\dvd\Online_ART\DVD_Art_Sept-2-2010\Artwork_Imagery\Icons - Illustrations\Hardware - Istock\Istock 5373640 - Tall Rack Server Blade Servers.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509309" y="4978912"/>
            <a:ext cx="374255" cy="105956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Brace 9"/>
          <p:cNvSpPr/>
          <p:nvPr/>
        </p:nvSpPr>
        <p:spPr>
          <a:xfrm rot="16200000">
            <a:off x="9195299" y="2029631"/>
            <a:ext cx="580027" cy="480059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Bent Arrow 26"/>
          <p:cNvSpPr/>
          <p:nvPr/>
        </p:nvSpPr>
        <p:spPr bwMode="auto">
          <a:xfrm flipH="1">
            <a:off x="7848584" y="1524000"/>
            <a:ext cx="1751028" cy="2514600"/>
          </a:xfrm>
          <a:prstGeom prst="bentArrow">
            <a:avLst>
              <a:gd name="adj1" fmla="val 13509"/>
              <a:gd name="adj2" fmla="val 15209"/>
              <a:gd name="adj3" fmla="val 30984"/>
              <a:gd name="adj4" fmla="val 53241"/>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31" name="Picture 2" descr="\\eventsql\dvd\Online_ART\DVD_Art_Sept-2-2010\Artwork_Imagery\Icons - Illustrations\Hardware - Istock\Istock 5373640 - Tall Rack Server Blade Servers.png"/>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32224" y="4978912"/>
            <a:ext cx="374255" cy="10595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2013" y="5326908"/>
            <a:ext cx="2640013" cy="90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852628"/>
      </p:ext>
    </p:extLst>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Windows Storage Management</a:t>
            </a:r>
            <a:endParaRPr lang="en-US" dirty="0"/>
          </a:p>
        </p:txBody>
      </p:sp>
    </p:spTree>
    <p:extLst>
      <p:ext uri="{BB962C8B-B14F-4D97-AF65-F5344CB8AC3E}">
        <p14:creationId xmlns:p14="http://schemas.microsoft.com/office/powerpoint/2010/main" val="195782192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8659"/>
            <a:ext cx="12192000" cy="2184741"/>
          </a:xfrm>
          <a:prstGeom prst="rect">
            <a:avLst/>
          </a:prstGeom>
        </p:spPr>
      </p:pic>
      <p:sp>
        <p:nvSpPr>
          <p:cNvPr id="6" name="Text Placeholder 2"/>
          <p:cNvSpPr txBox="1">
            <a:spLocks/>
          </p:cNvSpPr>
          <p:nvPr/>
        </p:nvSpPr>
        <p:spPr bwMode="auto">
          <a:xfrm>
            <a:off x="1827211" y="2660098"/>
            <a:ext cx="8610601" cy="1181862"/>
          </a:xfrm>
          <a:prstGeom prst="rect">
            <a:avLst/>
          </a:prstGeom>
          <a:noFill/>
          <a:ln w="12700" algn="ctr">
            <a:noFill/>
            <a:miter lim="800000"/>
            <a:headEnd/>
            <a:tailEnd/>
          </a:ln>
        </p:spPr>
        <p:txBody>
          <a:bodyPr vert="horz" wrap="square" lIns="0" tIns="0" rIns="0" bIns="0" rtlCol="0" anchor="ctr">
            <a:spAutoFit/>
            <a:sp3d>
              <a:contourClr>
                <a:srgbClr val="DDDDDD"/>
              </a:contourClr>
            </a:sp3d>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80000"/>
              </a:lnSpc>
              <a:buSzPct val="90000"/>
            </a:pPr>
            <a:r>
              <a:rPr lang="en-US" sz="32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With Windows Server 2012, storage management is an </a:t>
            </a:r>
            <a:r>
              <a:rPr lang="en-US" sz="3200" b="1" i="1" spc="-200" dirty="0" smtClean="0">
                <a:ln w="3175">
                  <a:noFill/>
                </a:ln>
                <a:solidFill>
                  <a:srgbClr val="FFC000"/>
                </a:solidFill>
                <a:latin typeface="Arial" pitchFamily="34" charset="0"/>
                <a:cs typeface="Arial" charset="0"/>
              </a:rPr>
              <a:t>integrated</a:t>
            </a:r>
            <a:r>
              <a:rPr lang="en-US" sz="3200" i="1" spc="-200" dirty="0" smtClean="0">
                <a:ln w="3175">
                  <a:noFill/>
                </a:ln>
                <a:solidFill>
                  <a:srgbClr val="FFC000"/>
                </a:solidFill>
                <a:latin typeface="Arial" pitchFamily="34" charset="0"/>
                <a:cs typeface="Arial" charset="0"/>
              </a:rPr>
              <a:t> and </a:t>
            </a:r>
            <a:r>
              <a:rPr lang="en-US" sz="3200" b="1" i="1" spc="-200" dirty="0" smtClean="0">
                <a:ln w="3175">
                  <a:noFill/>
                </a:ln>
                <a:solidFill>
                  <a:srgbClr val="FFC000"/>
                </a:solidFill>
                <a:latin typeface="Arial" pitchFamily="34" charset="0"/>
                <a:cs typeface="Arial" charset="0"/>
              </a:rPr>
              <a:t>intuitive experience</a:t>
            </a:r>
            <a:r>
              <a:rPr lang="en-US" sz="32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 which </a:t>
            </a:r>
            <a:r>
              <a:rPr lang="en-US" sz="3200" b="1" i="1" spc="-200" dirty="0" smtClean="0">
                <a:ln w="3175">
                  <a:noFill/>
                </a:ln>
                <a:solidFill>
                  <a:srgbClr val="FFC000"/>
                </a:solidFill>
                <a:latin typeface="Arial" pitchFamily="34" charset="0"/>
                <a:cs typeface="Arial" charset="0"/>
              </a:rPr>
              <a:t>reduces operational complexity</a:t>
            </a:r>
            <a:r>
              <a:rPr lang="en-US" sz="3200" i="1" spc="-200" dirty="0" smtClean="0">
                <a:ln w="3175">
                  <a:noFill/>
                </a:ln>
                <a:gradFill flip="none" rotWithShape="1">
                  <a:gsLst>
                    <a:gs pos="39000">
                      <a:srgbClr val="FFFFFF"/>
                    </a:gs>
                    <a:gs pos="100000">
                      <a:srgbClr val="FFFFFF"/>
                    </a:gs>
                  </a:gsLst>
                  <a:lin ang="5400000" scaled="1"/>
                  <a:tileRect/>
                </a:gradFill>
                <a:latin typeface="Arial" pitchFamily="34" charset="0"/>
                <a:cs typeface="Arial" charset="0"/>
              </a:rPr>
              <a:t>.</a:t>
            </a:r>
          </a:p>
        </p:txBody>
      </p:sp>
    </p:spTree>
    <p:extLst>
      <p:ext uri="{BB962C8B-B14F-4D97-AF65-F5344CB8AC3E}">
        <p14:creationId xmlns:p14="http://schemas.microsoft.com/office/powerpoint/2010/main" val="59351805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2" y="228635"/>
            <a:ext cx="11155680" cy="609398"/>
          </a:xfrm>
        </p:spPr>
        <p:txBody>
          <a:bodyPr/>
          <a:lstStyle/>
          <a:p>
            <a:r>
              <a:rPr lang="en-US" dirty="0" smtClean="0"/>
              <a:t>Enabled Deployment Models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698568"/>
              </p:ext>
            </p:extLst>
          </p:nvPr>
        </p:nvGraphicFramePr>
        <p:xfrm>
          <a:off x="608071" y="1235073"/>
          <a:ext cx="10972680" cy="5017949"/>
        </p:xfrm>
        <a:graphic>
          <a:graphicData uri="http://schemas.openxmlformats.org/drawingml/2006/table">
            <a:tbl>
              <a:tblPr firstRow="1" bandRow="1">
                <a:tableStyleId>{5C22544A-7EE6-4342-B048-85BDC9FD1C3A}</a:tableStyleId>
              </a:tblPr>
              <a:tblGrid>
                <a:gridCol w="1828781"/>
                <a:gridCol w="4571950"/>
                <a:gridCol w="4571949"/>
              </a:tblGrid>
              <a:tr h="548025">
                <a:tc>
                  <a:txBody>
                    <a:bodyPr/>
                    <a:lstStyle/>
                    <a:p>
                      <a:pPr algn="ctr"/>
                      <a:endParaRPr lang="en-US" b="1" dirty="0">
                        <a:solidFill>
                          <a:schemeClr val="tx1"/>
                        </a:solidFill>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dirty="0" smtClean="0"/>
                        <a:t>Cost-Efficient</a:t>
                      </a:r>
                      <a:r>
                        <a:rPr lang="en-US" baseline="0" dirty="0" smtClean="0"/>
                        <a:t> </a:t>
                      </a:r>
                      <a:r>
                        <a:rPr lang="en-US" dirty="0" smtClean="0"/>
                        <a:t>Storage (New)</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Traditional Storage</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r>
              <a:tr h="2234962">
                <a:tc>
                  <a:txBody>
                    <a:bodyPr/>
                    <a:lstStyle/>
                    <a:p>
                      <a:r>
                        <a:rPr lang="en-US" b="1" dirty="0" smtClean="0">
                          <a:solidFill>
                            <a:schemeClr val="tx1"/>
                          </a:solidFill>
                        </a:rPr>
                        <a:t>Block Access</a:t>
                      </a:r>
                      <a:endParaRPr lang="en-US" b="1" dirty="0">
                        <a:solidFill>
                          <a:schemeClr val="tx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20000"/>
                        <a:lumOff val="80000"/>
                      </a:schemeClr>
                    </a:solidFill>
                  </a:tcPr>
                </a:tc>
              </a:tr>
              <a:tr h="2234962">
                <a:tc>
                  <a:txBody>
                    <a:bodyPr/>
                    <a:lstStyle/>
                    <a:p>
                      <a:r>
                        <a:rPr lang="en-US" b="1" dirty="0" smtClean="0">
                          <a:solidFill>
                            <a:schemeClr val="tx1"/>
                          </a:solidFill>
                        </a:rPr>
                        <a:t>File Access</a:t>
                      </a:r>
                      <a:endParaRPr lang="en-US" b="1" dirty="0">
                        <a:solidFill>
                          <a:schemeClr val="tx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20000"/>
                        <a:lumOff val="8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20000"/>
                        <a:lumOff val="80000"/>
                      </a:schemeClr>
                    </a:solidFill>
                  </a:tcPr>
                </a:tc>
              </a:tr>
            </a:tbl>
          </a:graphicData>
        </a:graphic>
      </p:graphicFrame>
      <p:grpSp>
        <p:nvGrpSpPr>
          <p:cNvPr id="19" name="Group 18"/>
          <p:cNvGrpSpPr/>
          <p:nvPr/>
        </p:nvGrpSpPr>
        <p:grpSpPr>
          <a:xfrm>
            <a:off x="5180022" y="2240293"/>
            <a:ext cx="914390" cy="1320661"/>
            <a:chOff x="5180022" y="2514610"/>
            <a:chExt cx="914390" cy="1320661"/>
          </a:xfrm>
        </p:grpSpPr>
        <p:grpSp>
          <p:nvGrpSpPr>
            <p:cNvPr id="11" name="Group 10"/>
            <p:cNvGrpSpPr/>
            <p:nvPr/>
          </p:nvGrpSpPr>
          <p:grpSpPr>
            <a:xfrm>
              <a:off x="5271453" y="2514610"/>
              <a:ext cx="731520" cy="914396"/>
              <a:chOff x="5180022" y="2514610"/>
              <a:chExt cx="731520" cy="914396"/>
            </a:xfrm>
          </p:grpSpPr>
          <p:pic>
            <p:nvPicPr>
              <p:cNvPr id="8" name="Picture 7" descr="\\eventsql\dvd\Online_ART\DVD_Art_Sept-2-2010\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022" y="2880366"/>
                <a:ext cx="73152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ventsql\dvd\Online_ART\DVD_Art_Sept-2-2010\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022" y="2697488"/>
                <a:ext cx="73152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ventsql\dvd\Online_ART\DVD_Art_Sept-2-2010\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022" y="2514610"/>
                <a:ext cx="73152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5180022" y="3429006"/>
              <a:ext cx="914390"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JBODS</a:t>
              </a:r>
            </a:p>
          </p:txBody>
        </p:sp>
      </p:grpSp>
      <p:grpSp>
        <p:nvGrpSpPr>
          <p:cNvPr id="18" name="Group 17"/>
          <p:cNvGrpSpPr/>
          <p:nvPr/>
        </p:nvGrpSpPr>
        <p:grpSpPr>
          <a:xfrm>
            <a:off x="3351242" y="2240293"/>
            <a:ext cx="914390" cy="1542254"/>
            <a:chOff x="3351242" y="2514610"/>
            <a:chExt cx="914390" cy="1542254"/>
          </a:xfrm>
        </p:grpSpPr>
        <p:grpSp>
          <p:nvGrpSpPr>
            <p:cNvPr id="13" name="Group 12"/>
            <p:cNvGrpSpPr/>
            <p:nvPr/>
          </p:nvGrpSpPr>
          <p:grpSpPr>
            <a:xfrm>
              <a:off x="3442673" y="2514610"/>
              <a:ext cx="731520" cy="914396"/>
              <a:chOff x="3351242" y="2514610"/>
              <a:chExt cx="731520" cy="914396"/>
            </a:xfrm>
          </p:grpSpPr>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880366"/>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697488"/>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514610"/>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3351242" y="3429000"/>
              <a:ext cx="914390"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App Servers</a:t>
              </a:r>
            </a:p>
          </p:txBody>
        </p:sp>
      </p:grpSp>
      <p:grpSp>
        <p:nvGrpSpPr>
          <p:cNvPr id="21" name="Group 20"/>
          <p:cNvGrpSpPr/>
          <p:nvPr/>
        </p:nvGrpSpPr>
        <p:grpSpPr>
          <a:xfrm>
            <a:off x="4265632" y="2697488"/>
            <a:ext cx="914390" cy="406265"/>
            <a:chOff x="4265632" y="2697488"/>
            <a:chExt cx="914390" cy="406265"/>
          </a:xfrm>
        </p:grpSpPr>
        <p:cxnSp>
          <p:nvCxnSpPr>
            <p:cNvPr id="15" name="Straight Connector 14"/>
            <p:cNvCxnSpPr/>
            <p:nvPr/>
          </p:nvCxnSpPr>
          <p:spPr>
            <a:xfrm flipH="1">
              <a:off x="4265632" y="2697491"/>
              <a:ext cx="91439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65632" y="2697488"/>
              <a:ext cx="914390"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SAS</a:t>
              </a:r>
            </a:p>
          </p:txBody>
        </p:sp>
      </p:grpSp>
      <p:grpSp>
        <p:nvGrpSpPr>
          <p:cNvPr id="22" name="Group 21"/>
          <p:cNvGrpSpPr/>
          <p:nvPr/>
        </p:nvGrpSpPr>
        <p:grpSpPr>
          <a:xfrm>
            <a:off x="6094412" y="4617707"/>
            <a:ext cx="914390" cy="1320661"/>
            <a:chOff x="5180022" y="2514610"/>
            <a:chExt cx="914390" cy="1320661"/>
          </a:xfrm>
        </p:grpSpPr>
        <p:grpSp>
          <p:nvGrpSpPr>
            <p:cNvPr id="23" name="Group 22"/>
            <p:cNvGrpSpPr/>
            <p:nvPr/>
          </p:nvGrpSpPr>
          <p:grpSpPr>
            <a:xfrm>
              <a:off x="5271453" y="2514610"/>
              <a:ext cx="731520" cy="914396"/>
              <a:chOff x="5180022" y="2514610"/>
              <a:chExt cx="731520" cy="914396"/>
            </a:xfrm>
          </p:grpSpPr>
          <p:pic>
            <p:nvPicPr>
              <p:cNvPr id="25" name="Picture 24" descr="\\eventsql\dvd\Online_ART\DVD_Art_Sept-2-2010\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022" y="2880366"/>
                <a:ext cx="731520" cy="5486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eventsql\dvd\Online_ART\DVD_Art_Sept-2-2010\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022" y="2697488"/>
                <a:ext cx="731520" cy="5486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eventsql\dvd\Online_ART\DVD_Art_Sept-2-2010\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022" y="2514610"/>
                <a:ext cx="73152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5180022" y="3429006"/>
              <a:ext cx="914390"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JBODS</a:t>
              </a:r>
            </a:p>
          </p:txBody>
        </p:sp>
      </p:grpSp>
      <p:grpSp>
        <p:nvGrpSpPr>
          <p:cNvPr id="28" name="Group 27"/>
          <p:cNvGrpSpPr/>
          <p:nvPr/>
        </p:nvGrpSpPr>
        <p:grpSpPr>
          <a:xfrm>
            <a:off x="4265632" y="4617707"/>
            <a:ext cx="914390" cy="1542254"/>
            <a:chOff x="3351242" y="2514610"/>
            <a:chExt cx="914390" cy="1542254"/>
          </a:xfrm>
        </p:grpSpPr>
        <p:grpSp>
          <p:nvGrpSpPr>
            <p:cNvPr id="29" name="Group 28"/>
            <p:cNvGrpSpPr/>
            <p:nvPr/>
          </p:nvGrpSpPr>
          <p:grpSpPr>
            <a:xfrm>
              <a:off x="3442673" y="2514610"/>
              <a:ext cx="731520" cy="914396"/>
              <a:chOff x="3351242" y="2514610"/>
              <a:chExt cx="731520" cy="914396"/>
            </a:xfrm>
          </p:grpSpPr>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880366"/>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697488"/>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514610"/>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3351242" y="3429000"/>
              <a:ext cx="914390"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CA File Servers</a:t>
              </a:r>
            </a:p>
          </p:txBody>
        </p:sp>
      </p:grpSp>
      <p:grpSp>
        <p:nvGrpSpPr>
          <p:cNvPr id="34" name="Group 33"/>
          <p:cNvGrpSpPr/>
          <p:nvPr/>
        </p:nvGrpSpPr>
        <p:grpSpPr>
          <a:xfrm>
            <a:off x="5180022" y="5074902"/>
            <a:ext cx="914390" cy="406265"/>
            <a:chOff x="4265632" y="2697488"/>
            <a:chExt cx="914390" cy="406265"/>
          </a:xfrm>
        </p:grpSpPr>
        <p:cxnSp>
          <p:nvCxnSpPr>
            <p:cNvPr id="35" name="Straight Connector 34"/>
            <p:cNvCxnSpPr/>
            <p:nvPr/>
          </p:nvCxnSpPr>
          <p:spPr>
            <a:xfrm flipH="1">
              <a:off x="4265632" y="2697491"/>
              <a:ext cx="91439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65632" y="2697488"/>
              <a:ext cx="914390"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SAS</a:t>
              </a:r>
            </a:p>
          </p:txBody>
        </p:sp>
      </p:grpSp>
      <p:grpSp>
        <p:nvGrpSpPr>
          <p:cNvPr id="37" name="Group 36"/>
          <p:cNvGrpSpPr/>
          <p:nvPr/>
        </p:nvGrpSpPr>
        <p:grpSpPr>
          <a:xfrm>
            <a:off x="2436852" y="4617707"/>
            <a:ext cx="914390" cy="1542254"/>
            <a:chOff x="3351242" y="2514610"/>
            <a:chExt cx="914390" cy="1542254"/>
          </a:xfrm>
        </p:grpSpPr>
        <p:grpSp>
          <p:nvGrpSpPr>
            <p:cNvPr id="38" name="Group 37"/>
            <p:cNvGrpSpPr/>
            <p:nvPr/>
          </p:nvGrpSpPr>
          <p:grpSpPr>
            <a:xfrm>
              <a:off x="3442673" y="2514610"/>
              <a:ext cx="731520" cy="914396"/>
              <a:chOff x="3351242" y="2514610"/>
              <a:chExt cx="731520" cy="914396"/>
            </a:xfrm>
          </p:grpSpPr>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880366"/>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697488"/>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514610"/>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TextBox 38"/>
            <p:cNvSpPr txBox="1"/>
            <p:nvPr/>
          </p:nvSpPr>
          <p:spPr>
            <a:xfrm>
              <a:off x="3351242" y="3429000"/>
              <a:ext cx="914390"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App Servers</a:t>
              </a:r>
            </a:p>
          </p:txBody>
        </p:sp>
      </p:grpSp>
      <p:grpSp>
        <p:nvGrpSpPr>
          <p:cNvPr id="49" name="Group 48"/>
          <p:cNvGrpSpPr/>
          <p:nvPr/>
        </p:nvGrpSpPr>
        <p:grpSpPr>
          <a:xfrm>
            <a:off x="3351242" y="4526268"/>
            <a:ext cx="914390" cy="954899"/>
            <a:chOff x="3351242" y="4526268"/>
            <a:chExt cx="914390" cy="954899"/>
          </a:xfrm>
        </p:grpSpPr>
        <p:cxnSp>
          <p:nvCxnSpPr>
            <p:cNvPr id="44" name="Straight Connector 43"/>
            <p:cNvCxnSpPr/>
            <p:nvPr/>
          </p:nvCxnSpPr>
          <p:spPr>
            <a:xfrm flipH="1">
              <a:off x="3351242" y="5074905"/>
              <a:ext cx="91439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351242" y="5074902"/>
              <a:ext cx="914390"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File</a:t>
              </a:r>
            </a:p>
          </p:txBody>
        </p:sp>
        <p:grpSp>
          <p:nvGrpSpPr>
            <p:cNvPr id="48" name="Group 47"/>
            <p:cNvGrpSpPr/>
            <p:nvPr/>
          </p:nvGrpSpPr>
          <p:grpSpPr>
            <a:xfrm>
              <a:off x="3533971" y="4526268"/>
              <a:ext cx="548783" cy="548640"/>
              <a:chOff x="3533971" y="4526268"/>
              <a:chExt cx="548783" cy="548640"/>
            </a:xfrm>
          </p:grpSpPr>
          <p:pic>
            <p:nvPicPr>
              <p:cNvPr id="46" name="Picture 5" descr="C:\Users\pluber\AppData\Local\Microsoft\Windows\Temporary Internet Files\Content.IE5\5QH8IOH1\MC90043158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3971" y="4526268"/>
                <a:ext cx="548783" cy="54864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3534114" y="4617707"/>
                <a:ext cx="548640"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dirty="0" smtClean="0">
                    <a:solidFill>
                      <a:schemeClr val="bg1">
                        <a:alpha val="99000"/>
                      </a:schemeClr>
                    </a:solidFill>
                  </a:rPr>
                  <a:t>.\db</a:t>
                </a:r>
              </a:p>
            </p:txBody>
          </p:sp>
        </p:grpSp>
      </p:grpSp>
      <p:grpSp>
        <p:nvGrpSpPr>
          <p:cNvPr id="56" name="Group 55"/>
          <p:cNvGrpSpPr/>
          <p:nvPr/>
        </p:nvGrpSpPr>
        <p:grpSpPr>
          <a:xfrm>
            <a:off x="7923192" y="2240293"/>
            <a:ext cx="914390" cy="1542254"/>
            <a:chOff x="3351242" y="2514610"/>
            <a:chExt cx="914390" cy="1542254"/>
          </a:xfrm>
        </p:grpSpPr>
        <p:grpSp>
          <p:nvGrpSpPr>
            <p:cNvPr id="57" name="Group 56"/>
            <p:cNvGrpSpPr/>
            <p:nvPr/>
          </p:nvGrpSpPr>
          <p:grpSpPr>
            <a:xfrm>
              <a:off x="3442673" y="2514610"/>
              <a:ext cx="731520" cy="914396"/>
              <a:chOff x="3351242" y="2514610"/>
              <a:chExt cx="731520" cy="914396"/>
            </a:xfrm>
          </p:grpSpPr>
          <p:pic>
            <p:nvPicPr>
              <p:cNvPr id="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880366"/>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697488"/>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514610"/>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8" name="TextBox 57"/>
            <p:cNvSpPr txBox="1"/>
            <p:nvPr/>
          </p:nvSpPr>
          <p:spPr>
            <a:xfrm>
              <a:off x="3351242" y="3429000"/>
              <a:ext cx="914390"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App Servers</a:t>
              </a:r>
            </a:p>
          </p:txBody>
        </p:sp>
      </p:grpSp>
      <p:grpSp>
        <p:nvGrpSpPr>
          <p:cNvPr id="62" name="Group 61"/>
          <p:cNvGrpSpPr/>
          <p:nvPr/>
        </p:nvGrpSpPr>
        <p:grpSpPr>
          <a:xfrm>
            <a:off x="8837582" y="2697488"/>
            <a:ext cx="914390" cy="677108"/>
            <a:chOff x="4265632" y="2697488"/>
            <a:chExt cx="914390" cy="677108"/>
          </a:xfrm>
        </p:grpSpPr>
        <p:cxnSp>
          <p:nvCxnSpPr>
            <p:cNvPr id="63" name="Straight Connector 62"/>
            <p:cNvCxnSpPr/>
            <p:nvPr/>
          </p:nvCxnSpPr>
          <p:spPr>
            <a:xfrm flipH="1">
              <a:off x="4265632" y="2697491"/>
              <a:ext cx="91439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265632" y="2697488"/>
              <a:ext cx="914390" cy="677108"/>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FC</a:t>
              </a:r>
            </a:p>
            <a:p>
              <a:pPr algn="ctr">
                <a:lnSpc>
                  <a:spcPct val="90000"/>
                </a:lnSpc>
                <a:spcBef>
                  <a:spcPct val="20000"/>
                </a:spcBef>
                <a:buSzPct val="90000"/>
              </a:pPr>
              <a:r>
                <a:rPr lang="en-US" sz="1600" b="1" dirty="0" smtClean="0">
                  <a:solidFill>
                    <a:schemeClr val="bg1">
                      <a:alpha val="99000"/>
                    </a:schemeClr>
                  </a:solidFill>
                </a:rPr>
                <a:t>iSCSI</a:t>
              </a:r>
            </a:p>
          </p:txBody>
        </p:sp>
      </p:grpSp>
      <p:grpSp>
        <p:nvGrpSpPr>
          <p:cNvPr id="71" name="Group 70"/>
          <p:cNvGrpSpPr/>
          <p:nvPr/>
        </p:nvGrpSpPr>
        <p:grpSpPr>
          <a:xfrm>
            <a:off x="8837582" y="4617707"/>
            <a:ext cx="914390" cy="1542254"/>
            <a:chOff x="3351242" y="2514610"/>
            <a:chExt cx="914390" cy="1542254"/>
          </a:xfrm>
        </p:grpSpPr>
        <p:grpSp>
          <p:nvGrpSpPr>
            <p:cNvPr id="72" name="Group 71"/>
            <p:cNvGrpSpPr/>
            <p:nvPr/>
          </p:nvGrpSpPr>
          <p:grpSpPr>
            <a:xfrm>
              <a:off x="3442673" y="2514610"/>
              <a:ext cx="731520" cy="914396"/>
              <a:chOff x="3351242" y="2514610"/>
              <a:chExt cx="731520" cy="914396"/>
            </a:xfrm>
          </p:grpSpPr>
          <p:pic>
            <p:nvPicPr>
              <p:cNvPr id="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880366"/>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697488"/>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514610"/>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3" name="TextBox 72"/>
            <p:cNvSpPr txBox="1"/>
            <p:nvPr/>
          </p:nvSpPr>
          <p:spPr>
            <a:xfrm>
              <a:off x="3351242" y="3429000"/>
              <a:ext cx="914390"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CA File Servers</a:t>
              </a:r>
            </a:p>
          </p:txBody>
        </p:sp>
      </p:grpSp>
      <p:grpSp>
        <p:nvGrpSpPr>
          <p:cNvPr id="77" name="Group 76"/>
          <p:cNvGrpSpPr/>
          <p:nvPr/>
        </p:nvGrpSpPr>
        <p:grpSpPr>
          <a:xfrm>
            <a:off x="9751972" y="5074902"/>
            <a:ext cx="914390" cy="677108"/>
            <a:chOff x="4265632" y="2697488"/>
            <a:chExt cx="914390" cy="677108"/>
          </a:xfrm>
        </p:grpSpPr>
        <p:cxnSp>
          <p:nvCxnSpPr>
            <p:cNvPr id="78" name="Straight Connector 77"/>
            <p:cNvCxnSpPr/>
            <p:nvPr/>
          </p:nvCxnSpPr>
          <p:spPr>
            <a:xfrm flipH="1">
              <a:off x="4265632" y="2697491"/>
              <a:ext cx="91439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265632" y="2697488"/>
              <a:ext cx="914390" cy="677108"/>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FC</a:t>
              </a:r>
            </a:p>
            <a:p>
              <a:pPr algn="ctr">
                <a:lnSpc>
                  <a:spcPct val="90000"/>
                </a:lnSpc>
                <a:spcBef>
                  <a:spcPct val="20000"/>
                </a:spcBef>
                <a:buSzPct val="90000"/>
              </a:pPr>
              <a:r>
                <a:rPr lang="en-US" sz="1600" b="1" dirty="0" smtClean="0">
                  <a:solidFill>
                    <a:schemeClr val="bg1">
                      <a:alpha val="99000"/>
                    </a:schemeClr>
                  </a:solidFill>
                </a:rPr>
                <a:t>iSCSI</a:t>
              </a:r>
            </a:p>
          </p:txBody>
        </p:sp>
      </p:grpSp>
      <p:grpSp>
        <p:nvGrpSpPr>
          <p:cNvPr id="80" name="Group 79"/>
          <p:cNvGrpSpPr/>
          <p:nvPr/>
        </p:nvGrpSpPr>
        <p:grpSpPr>
          <a:xfrm>
            <a:off x="7008802" y="4617707"/>
            <a:ext cx="914390" cy="1542254"/>
            <a:chOff x="3351242" y="2514610"/>
            <a:chExt cx="914390" cy="1542254"/>
          </a:xfrm>
        </p:grpSpPr>
        <p:grpSp>
          <p:nvGrpSpPr>
            <p:cNvPr id="81" name="Group 80"/>
            <p:cNvGrpSpPr/>
            <p:nvPr/>
          </p:nvGrpSpPr>
          <p:grpSpPr>
            <a:xfrm>
              <a:off x="3442673" y="2514610"/>
              <a:ext cx="731520" cy="914396"/>
              <a:chOff x="3351242" y="2514610"/>
              <a:chExt cx="731520" cy="914396"/>
            </a:xfrm>
          </p:grpSpPr>
          <p:pic>
            <p:nvPicPr>
              <p:cNvPr id="8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880366"/>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697488"/>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242" y="2514610"/>
                <a:ext cx="73152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TextBox 81"/>
            <p:cNvSpPr txBox="1"/>
            <p:nvPr/>
          </p:nvSpPr>
          <p:spPr>
            <a:xfrm>
              <a:off x="3351242" y="3429000"/>
              <a:ext cx="914390"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App Servers</a:t>
              </a:r>
            </a:p>
          </p:txBody>
        </p:sp>
      </p:grpSp>
      <p:grpSp>
        <p:nvGrpSpPr>
          <p:cNvPr id="86" name="Group 85"/>
          <p:cNvGrpSpPr/>
          <p:nvPr/>
        </p:nvGrpSpPr>
        <p:grpSpPr>
          <a:xfrm>
            <a:off x="7923192" y="4526268"/>
            <a:ext cx="914390" cy="954899"/>
            <a:chOff x="3351242" y="4526268"/>
            <a:chExt cx="914390" cy="954899"/>
          </a:xfrm>
        </p:grpSpPr>
        <p:cxnSp>
          <p:nvCxnSpPr>
            <p:cNvPr id="87" name="Straight Connector 86"/>
            <p:cNvCxnSpPr/>
            <p:nvPr/>
          </p:nvCxnSpPr>
          <p:spPr>
            <a:xfrm flipH="1">
              <a:off x="3351242" y="5074905"/>
              <a:ext cx="91439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1242" y="5074902"/>
              <a:ext cx="914390"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b="1" dirty="0" smtClean="0">
                  <a:solidFill>
                    <a:schemeClr val="bg1">
                      <a:alpha val="99000"/>
                    </a:schemeClr>
                  </a:solidFill>
                </a:rPr>
                <a:t>File</a:t>
              </a:r>
            </a:p>
          </p:txBody>
        </p:sp>
        <p:grpSp>
          <p:nvGrpSpPr>
            <p:cNvPr id="89" name="Group 88"/>
            <p:cNvGrpSpPr/>
            <p:nvPr/>
          </p:nvGrpSpPr>
          <p:grpSpPr>
            <a:xfrm>
              <a:off x="3533971" y="4526268"/>
              <a:ext cx="548783" cy="548640"/>
              <a:chOff x="3533971" y="4526268"/>
              <a:chExt cx="548783" cy="548640"/>
            </a:xfrm>
          </p:grpSpPr>
          <p:pic>
            <p:nvPicPr>
              <p:cNvPr id="90" name="Picture 5" descr="C:\Users\pluber\AppData\Local\Microsoft\Windows\Temporary Internet Files\Content.IE5\5QH8IOH1\MC90043158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3971" y="4526268"/>
                <a:ext cx="548783" cy="548640"/>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3534114" y="4617707"/>
                <a:ext cx="548640"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dirty="0" smtClean="0">
                    <a:solidFill>
                      <a:schemeClr val="bg1">
                        <a:alpha val="99000"/>
                      </a:schemeClr>
                    </a:solidFill>
                  </a:rPr>
                  <a:t>.\db</a:t>
                </a:r>
              </a:p>
            </p:txBody>
          </p:sp>
        </p:grpSp>
      </p:grpSp>
      <p:pic>
        <p:nvPicPr>
          <p:cNvPr id="92" name="Picture 2" descr="\\eventsql\dvd\Online_ART\DVD_Art_Sept-2-2010\Artwork_Imagery\Icons - Illustrations\Hardware - Istock\Istock 5373640 - Tall Rack Server Blade Server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0567" y="2240293"/>
            <a:ext cx="457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eventsql\dvd\Online_ART\DVD_Art_Sept-2-2010\Artwork_Imagery\Icons - Illustrations\Hardware - Istock\Istock 5373640 - Tall Rack Server Blade Server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4957" y="4617707"/>
            <a:ext cx="45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62812"/>
      </p:ext>
    </p:extLst>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z="3600" dirty="0" smtClean="0"/>
              <a:t>Next-Gen Scalability, Availability, and Data Integrity</a:t>
            </a:r>
            <a:endParaRPr lang="en-US" sz="3600" dirty="0"/>
          </a:p>
        </p:txBody>
      </p:sp>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sz="3600" b="0" dirty="0" smtClean="0"/>
              <a:t>Integrated Storage Stack with the </a:t>
            </a:r>
            <a:r>
              <a:rPr lang="en-US" sz="3600" dirty="0" smtClean="0"/>
              <a:t>Resilient File System (ReFS)</a:t>
            </a:r>
            <a:endParaRPr lang="en-US" sz="3600" dirty="0"/>
          </a:p>
        </p:txBody>
      </p:sp>
    </p:spTree>
    <p:extLst>
      <p:ext uri="{BB962C8B-B14F-4D97-AF65-F5344CB8AC3E}">
        <p14:creationId xmlns:p14="http://schemas.microsoft.com/office/powerpoint/2010/main" val="4271928272"/>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2" y="228635"/>
            <a:ext cx="11155680" cy="609398"/>
          </a:xfrm>
        </p:spPr>
        <p:txBody>
          <a:bodyPr/>
          <a:lstStyle/>
          <a:p>
            <a:r>
              <a:rPr lang="en-US" dirty="0" smtClean="0"/>
              <a:t>Introduction</a:t>
            </a:r>
            <a:endParaRPr lang="en-US" dirty="0"/>
          </a:p>
        </p:txBody>
      </p:sp>
      <p:sp>
        <p:nvSpPr>
          <p:cNvPr id="3" name="Content Placeholder 2"/>
          <p:cNvSpPr>
            <a:spLocks noGrp="1"/>
          </p:cNvSpPr>
          <p:nvPr>
            <p:ph idx="1"/>
          </p:nvPr>
        </p:nvSpPr>
        <p:spPr>
          <a:xfrm>
            <a:off x="516633" y="1234464"/>
            <a:ext cx="11155680" cy="4407360"/>
          </a:xfrm>
        </p:spPr>
        <p:txBody>
          <a:bodyPr/>
          <a:lstStyle/>
          <a:p>
            <a:r>
              <a:rPr lang="en-US" sz="2800" dirty="0"/>
              <a:t>Customer Needs</a:t>
            </a:r>
          </a:p>
          <a:p>
            <a:pPr lvl="1"/>
            <a:r>
              <a:rPr lang="en-US" sz="2400" dirty="0"/>
              <a:t>Windows customers want a cost-effective platform that </a:t>
            </a:r>
            <a:r>
              <a:rPr lang="en-US" sz="2400" u="sng" dirty="0"/>
              <a:t>maximizes data availability</a:t>
            </a:r>
            <a:r>
              <a:rPr lang="en-US" sz="2400" dirty="0"/>
              <a:t>, </a:t>
            </a:r>
            <a:r>
              <a:rPr lang="en-US" sz="2400" u="sng" dirty="0"/>
              <a:t>scales efficiently</a:t>
            </a:r>
            <a:r>
              <a:rPr lang="en-US" sz="2400" dirty="0"/>
              <a:t> to very large data sets across diverse workloads, and </a:t>
            </a:r>
            <a:r>
              <a:rPr lang="en-US" sz="2400" u="sng" dirty="0"/>
              <a:t>guarantees data integrity</a:t>
            </a:r>
            <a:r>
              <a:rPr lang="en-US" sz="2400" dirty="0"/>
              <a:t> via resiliency to corruption (regardless of software or hardware failures)</a:t>
            </a:r>
          </a:p>
          <a:p>
            <a:pPr lvl="1"/>
            <a:endParaRPr lang="en-US" sz="2400" dirty="0"/>
          </a:p>
          <a:p>
            <a:r>
              <a:rPr lang="en-US" sz="2800" dirty="0"/>
              <a:t>The Resilient File System (ReFS)</a:t>
            </a:r>
          </a:p>
          <a:p>
            <a:pPr lvl="1"/>
            <a:r>
              <a:rPr lang="en-US" sz="2400" dirty="0"/>
              <a:t>ReFS is a new file system targeting these customer needs while providing a foundation for significant future innovations. Windows 8 customers can now deploy the most </a:t>
            </a:r>
            <a:r>
              <a:rPr lang="en-US" sz="2400" u="sng" dirty="0"/>
              <a:t>cost-effective platform </a:t>
            </a:r>
            <a:r>
              <a:rPr lang="en-US" sz="2400" dirty="0"/>
              <a:t>for </a:t>
            </a:r>
            <a:r>
              <a:rPr lang="en-US" sz="2400" u="sng" dirty="0"/>
              <a:t>available</a:t>
            </a:r>
            <a:r>
              <a:rPr lang="en-US" sz="2400" dirty="0"/>
              <a:t> and </a:t>
            </a:r>
            <a:r>
              <a:rPr lang="en-US" sz="2400" u="sng" dirty="0"/>
              <a:t>scalable</a:t>
            </a:r>
            <a:r>
              <a:rPr lang="en-US" sz="2400" dirty="0"/>
              <a:t> data access using </a:t>
            </a:r>
            <a:r>
              <a:rPr lang="en-US" sz="2400" u="sng" dirty="0" smtClean="0"/>
              <a:t>cost-efficient storage</a:t>
            </a:r>
            <a:r>
              <a:rPr lang="en-US" sz="2400" dirty="0"/>
              <a:t>, by utilizing an </a:t>
            </a:r>
            <a:r>
              <a:rPr lang="en-US" sz="2400" u="sng" dirty="0"/>
              <a:t>integrated storage stack </a:t>
            </a:r>
            <a:r>
              <a:rPr lang="en-US" sz="2400" dirty="0"/>
              <a:t>comprising ReFS and Storage Spaces.</a:t>
            </a:r>
          </a:p>
        </p:txBody>
      </p:sp>
    </p:spTree>
    <p:extLst>
      <p:ext uri="{BB962C8B-B14F-4D97-AF65-F5344CB8AC3E}">
        <p14:creationId xmlns:p14="http://schemas.microsoft.com/office/powerpoint/2010/main" val="369337525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ReFS</a:t>
            </a:r>
            <a:endParaRPr lang="en-US" dirty="0"/>
          </a:p>
        </p:txBody>
      </p:sp>
      <p:sp>
        <p:nvSpPr>
          <p:cNvPr id="3" name="Text Placeholder 2"/>
          <p:cNvSpPr>
            <a:spLocks noGrp="1"/>
          </p:cNvSpPr>
          <p:nvPr>
            <p:ph type="body" sz="quarter" idx="10"/>
          </p:nvPr>
        </p:nvSpPr>
        <p:spPr>
          <a:xfrm>
            <a:off x="519112" y="1447799"/>
            <a:ext cx="11149013" cy="4756687"/>
          </a:xfrm>
        </p:spPr>
        <p:txBody>
          <a:bodyPr/>
          <a:lstStyle/>
          <a:p>
            <a:r>
              <a:rPr lang="en-US" dirty="0" smtClean="0"/>
              <a:t>Integrity of Metadata and (optionally) User Data</a:t>
            </a:r>
          </a:p>
          <a:p>
            <a:pPr lvl="1"/>
            <a:r>
              <a:rPr lang="en-US" dirty="0" smtClean="0"/>
              <a:t>Checksums detect changes to on-disk representation of data</a:t>
            </a:r>
          </a:p>
          <a:p>
            <a:pPr lvl="1"/>
            <a:r>
              <a:rPr lang="en-US" dirty="0" smtClean="0"/>
              <a:t>Utilizes </a:t>
            </a:r>
            <a:r>
              <a:rPr lang="en-US" dirty="0"/>
              <a:t>data redundancy offered by Storage Spaces to auto-correct </a:t>
            </a:r>
            <a:r>
              <a:rPr lang="en-US" dirty="0" smtClean="0"/>
              <a:t>corruptions</a:t>
            </a:r>
          </a:p>
          <a:p>
            <a:pPr lvl="1"/>
            <a:r>
              <a:rPr lang="en-US" dirty="0" smtClean="0"/>
              <a:t>Metadata always protected and auto-corrected. Optionally</a:t>
            </a:r>
            <a:r>
              <a:rPr lang="en-US" dirty="0"/>
              <a:t>, user data </a:t>
            </a:r>
            <a:r>
              <a:rPr lang="en-US" dirty="0" smtClean="0"/>
              <a:t>can be protected and similarly auto-corrected</a:t>
            </a:r>
          </a:p>
          <a:p>
            <a:pPr lvl="1"/>
            <a:r>
              <a:rPr lang="en-US" dirty="0" smtClean="0"/>
              <a:t>Scrubber to protect against latent corruptions</a:t>
            </a:r>
          </a:p>
          <a:p>
            <a:pPr marL="0" indent="0">
              <a:buNone/>
            </a:pPr>
            <a:endParaRPr lang="en-US" sz="900" dirty="0"/>
          </a:p>
          <a:p>
            <a:r>
              <a:rPr lang="en-US" dirty="0" smtClean="0"/>
              <a:t>Maximized Dataset Availability</a:t>
            </a:r>
          </a:p>
          <a:p>
            <a:pPr lvl="1">
              <a:lnSpc>
                <a:spcPct val="100000"/>
              </a:lnSpc>
            </a:pPr>
            <a:r>
              <a:rPr lang="en-US" dirty="0" smtClean="0"/>
              <a:t>When corruption is detected, file system is made consistent while remaining online</a:t>
            </a:r>
            <a:endParaRPr lang="en-US" dirty="0"/>
          </a:p>
        </p:txBody>
      </p:sp>
      <p:sp>
        <p:nvSpPr>
          <p:cNvPr id="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Overview of benefits</a:t>
            </a:r>
            <a:endParaRPr lang="en-US" sz="2400" cap="all" dirty="0"/>
          </a:p>
        </p:txBody>
      </p:sp>
    </p:spTree>
    <p:extLst>
      <p:ext uri="{BB962C8B-B14F-4D97-AF65-F5344CB8AC3E}">
        <p14:creationId xmlns:p14="http://schemas.microsoft.com/office/powerpoint/2010/main" val="3298061000"/>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ReFS</a:t>
            </a:r>
            <a:endParaRPr lang="en-US" dirty="0"/>
          </a:p>
        </p:txBody>
      </p:sp>
      <p:sp>
        <p:nvSpPr>
          <p:cNvPr id="3" name="Text Placeholder 2"/>
          <p:cNvSpPr>
            <a:spLocks noGrp="1"/>
          </p:cNvSpPr>
          <p:nvPr>
            <p:ph type="body" sz="quarter" idx="10"/>
          </p:nvPr>
        </p:nvSpPr>
        <p:spPr>
          <a:xfrm>
            <a:off x="519112" y="1447799"/>
            <a:ext cx="11149013" cy="3334759"/>
          </a:xfrm>
        </p:spPr>
        <p:txBody>
          <a:bodyPr/>
          <a:lstStyle/>
          <a:p>
            <a:r>
              <a:rPr lang="en-US" dirty="0" smtClean="0"/>
              <a:t>Scalability</a:t>
            </a:r>
          </a:p>
          <a:p>
            <a:pPr lvl="1"/>
            <a:r>
              <a:rPr lang="en-US" dirty="0" smtClean="0"/>
              <a:t>Efficient and scalable metadata structures</a:t>
            </a:r>
          </a:p>
          <a:p>
            <a:pPr lvl="1"/>
            <a:r>
              <a:rPr lang="en-US" dirty="0" smtClean="0"/>
              <a:t>Scales beyond capabilities of NTFS, efficiently handling PB+ datasets comprising of very large files or directories</a:t>
            </a:r>
          </a:p>
          <a:p>
            <a:pPr lvl="1"/>
            <a:endParaRPr lang="en-US" sz="900" dirty="0" smtClean="0"/>
          </a:p>
          <a:p>
            <a:r>
              <a:rPr lang="en-US" dirty="0" smtClean="0"/>
              <a:t>Architectural Evolution</a:t>
            </a:r>
          </a:p>
          <a:p>
            <a:pPr lvl="1"/>
            <a:r>
              <a:rPr lang="en-US" dirty="0"/>
              <a:t>Architecture enables efficient evolution for new storage </a:t>
            </a:r>
            <a:r>
              <a:rPr lang="en-US" dirty="0" smtClean="0"/>
              <a:t>devices</a:t>
            </a:r>
            <a:r>
              <a:rPr lang="en-US" dirty="0"/>
              <a:t>,</a:t>
            </a:r>
            <a:r>
              <a:rPr lang="en-US" dirty="0" smtClean="0"/>
              <a:t> new </a:t>
            </a:r>
            <a:r>
              <a:rPr lang="en-US" dirty="0"/>
              <a:t>access </a:t>
            </a:r>
            <a:r>
              <a:rPr lang="en-US" dirty="0" smtClean="0"/>
              <a:t>patterns, and capabilities</a:t>
            </a:r>
            <a:endParaRPr lang="en-US" dirty="0"/>
          </a:p>
        </p:txBody>
      </p:sp>
      <p:sp>
        <p:nvSpPr>
          <p:cNvPr id="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Overview of benefits</a:t>
            </a:r>
            <a:endParaRPr lang="en-US" sz="2400" cap="all" dirty="0"/>
          </a:p>
        </p:txBody>
      </p:sp>
    </p:spTree>
    <p:extLst>
      <p:ext uri="{BB962C8B-B14F-4D97-AF65-F5344CB8AC3E}">
        <p14:creationId xmlns:p14="http://schemas.microsoft.com/office/powerpoint/2010/main" val="164608584"/>
      </p:ext>
    </p:extLst>
  </p:cSld>
  <p:clrMapOvr>
    <a:masterClrMapping/>
  </p:clrMapOvr>
  <p:transition spd="slow">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1155680" cy="609398"/>
          </a:xfrm>
        </p:spPr>
        <p:txBody>
          <a:bodyPr/>
          <a:lstStyle/>
          <a:p>
            <a:r>
              <a:rPr lang="en-US" dirty="0" err="1" smtClean="0"/>
              <a:t>ReFS</a:t>
            </a:r>
            <a:r>
              <a:rPr lang="en-US" dirty="0" smtClean="0"/>
              <a:t> Deployments</a:t>
            </a:r>
            <a:endParaRPr lang="en-US" dirty="0"/>
          </a:p>
        </p:txBody>
      </p:sp>
      <p:sp>
        <p:nvSpPr>
          <p:cNvPr id="3" name="Content Placeholder 2"/>
          <p:cNvSpPr>
            <a:spLocks noGrp="1"/>
          </p:cNvSpPr>
          <p:nvPr>
            <p:ph sz="half" idx="1"/>
          </p:nvPr>
        </p:nvSpPr>
        <p:spPr>
          <a:xfrm>
            <a:off x="516632" y="1234464"/>
            <a:ext cx="6187379" cy="5833905"/>
          </a:xfrm>
        </p:spPr>
        <p:txBody>
          <a:bodyPr/>
          <a:lstStyle/>
          <a:p>
            <a:r>
              <a:rPr lang="en-US" dirty="0"/>
              <a:t>Deployable on </a:t>
            </a:r>
            <a:r>
              <a:rPr lang="en-US" dirty="0" smtClean="0"/>
              <a:t>cost-efficient </a:t>
            </a:r>
            <a:r>
              <a:rPr lang="en-US" dirty="0"/>
              <a:t>commodity </a:t>
            </a:r>
            <a:r>
              <a:rPr lang="en-US" dirty="0" smtClean="0"/>
              <a:t>hardware</a:t>
            </a:r>
          </a:p>
          <a:p>
            <a:pPr lvl="1"/>
            <a:r>
              <a:rPr lang="en-US" dirty="0" smtClean="0"/>
              <a:t>Optional integrity guarantee for user data</a:t>
            </a:r>
          </a:p>
          <a:p>
            <a:pPr lvl="1"/>
            <a:r>
              <a:rPr lang="en-US" dirty="0" smtClean="0"/>
              <a:t>Storage spaces provides resiliency against media failure</a:t>
            </a:r>
            <a:endParaRPr lang="en-US" sz="900" dirty="0" smtClean="0"/>
          </a:p>
          <a:p>
            <a:pPr lvl="1"/>
            <a:r>
              <a:rPr lang="en-US" dirty="0" smtClean="0"/>
              <a:t>Failover </a:t>
            </a:r>
            <a:r>
              <a:rPr lang="en-US" dirty="0"/>
              <a:t>Clustering provides </a:t>
            </a:r>
            <a:r>
              <a:rPr lang="en-US" dirty="0" smtClean="0"/>
              <a:t>high availability for File Server</a:t>
            </a:r>
          </a:p>
          <a:p>
            <a:endParaRPr lang="en-US" sz="900" dirty="0"/>
          </a:p>
          <a:p>
            <a:r>
              <a:rPr lang="en-US" dirty="0" smtClean="0"/>
              <a:t>Considerations</a:t>
            </a:r>
          </a:p>
          <a:p>
            <a:pPr lvl="1"/>
            <a:r>
              <a:rPr lang="en-US" dirty="0" err="1" smtClean="0"/>
              <a:t>ReFS</a:t>
            </a:r>
            <a:r>
              <a:rPr lang="en-US" dirty="0" smtClean="0"/>
              <a:t> available only with Windows Server 2012</a:t>
            </a:r>
          </a:p>
          <a:p>
            <a:pPr lvl="1"/>
            <a:r>
              <a:rPr lang="en-US" dirty="0" smtClean="0"/>
              <a:t>Can only be deployed as data volume</a:t>
            </a:r>
          </a:p>
          <a:p>
            <a:pPr lvl="1"/>
            <a:r>
              <a:rPr lang="en-US" dirty="0" smtClean="0"/>
              <a:t>Does not guarantee the same level of </a:t>
            </a:r>
            <a:r>
              <a:rPr lang="en-US" dirty="0" err="1" smtClean="0"/>
              <a:t>appcompat</a:t>
            </a:r>
            <a:r>
              <a:rPr lang="en-US" dirty="0" smtClean="0"/>
              <a:t> as NTFS</a:t>
            </a:r>
            <a:endParaRPr lang="en-US" dirty="0"/>
          </a:p>
        </p:txBody>
      </p:sp>
      <p:pic>
        <p:nvPicPr>
          <p:cNvPr id="109" name="Picture 10" descr="\\eventsql\dvd\Online_ART\DVD_Art_Sept-2-2010\Artwork_Imagery\Icons - Illustrations\_ XML ICONS\ethernet cable networ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87"/>
          <a:stretch/>
        </p:blipFill>
        <p:spPr bwMode="auto">
          <a:xfrm>
            <a:off x="7237390" y="1965966"/>
            <a:ext cx="2103107" cy="36576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 descr="\\eventsql\dvd\Online_ART\DVD_Art_Sept-2-2010\Artwork_Imagery\Icons - Illustrations\_ XML ICONS\ethernet cable networ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3" r="86668" b="-343"/>
          <a:stretch/>
        </p:blipFill>
        <p:spPr bwMode="auto">
          <a:xfrm flipH="1">
            <a:off x="9060083" y="1965966"/>
            <a:ext cx="280414" cy="365760"/>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oup 114"/>
          <p:cNvGrpSpPr/>
          <p:nvPr/>
        </p:nvGrpSpPr>
        <p:grpSpPr>
          <a:xfrm>
            <a:off x="7374537" y="4800585"/>
            <a:ext cx="1828820" cy="1645904"/>
            <a:chOff x="8014611" y="4800585"/>
            <a:chExt cx="1828820" cy="1645904"/>
          </a:xfrm>
        </p:grpSpPr>
        <p:sp>
          <p:nvSpPr>
            <p:cNvPr id="7" name="TextBox 6"/>
            <p:cNvSpPr txBox="1">
              <a:spLocks noChangeAspect="1"/>
            </p:cNvSpPr>
            <p:nvPr/>
          </p:nvSpPr>
          <p:spPr>
            <a:xfrm>
              <a:off x="8014611" y="6080737"/>
              <a:ext cx="1828780" cy="365752"/>
            </a:xfrm>
            <a:prstGeom prst="rect">
              <a:avLst/>
            </a:prstGeom>
            <a:noFill/>
          </p:spPr>
          <p:txBody>
            <a:bodyPr wrap="square" lIns="91440" tIns="91440" rIns="91440" bIns="91440" rtlCol="0" anchor="ctr" anchorCtr="1">
              <a:normAutofit/>
            </a:bodyPr>
            <a:lstStyle/>
            <a:p>
              <a:pPr algn="ctr">
                <a:lnSpc>
                  <a:spcPct val="90000"/>
                </a:lnSpc>
                <a:spcBef>
                  <a:spcPct val="20000"/>
                </a:spcBef>
                <a:buSzPct val="90000"/>
              </a:pPr>
              <a:r>
                <a:rPr lang="en-US" sz="1200" b="1" dirty="0" smtClean="0">
                  <a:solidFill>
                    <a:schemeClr val="tx1">
                      <a:alpha val="99000"/>
                    </a:schemeClr>
                  </a:solidFill>
                </a:rPr>
                <a:t>Deployment Element</a:t>
              </a:r>
            </a:p>
          </p:txBody>
        </p:sp>
        <p:grpSp>
          <p:nvGrpSpPr>
            <p:cNvPr id="114" name="Group 113"/>
            <p:cNvGrpSpPr/>
            <p:nvPr/>
          </p:nvGrpSpPr>
          <p:grpSpPr>
            <a:xfrm>
              <a:off x="8014611" y="4800585"/>
              <a:ext cx="1828820" cy="1280150"/>
              <a:chOff x="8014611" y="4434835"/>
              <a:chExt cx="1828820" cy="1280150"/>
            </a:xfrm>
          </p:grpSpPr>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799" t="27492" r="8333" b="23151"/>
              <a:stretch/>
            </p:blipFill>
            <p:spPr bwMode="auto">
              <a:xfrm>
                <a:off x="8014611" y="5349225"/>
                <a:ext cx="182880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799" t="27492" r="8333" b="23151"/>
              <a:stretch/>
            </p:blipFill>
            <p:spPr bwMode="auto">
              <a:xfrm>
                <a:off x="8014611" y="4983469"/>
                <a:ext cx="182880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C:\Users\brymat\Desktop\r7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479" b="43015"/>
              <a:stretch/>
            </p:blipFill>
            <p:spPr bwMode="auto">
              <a:xfrm>
                <a:off x="8014611" y="4709152"/>
                <a:ext cx="182880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brymat\Desktop\r7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479" b="43015"/>
              <a:stretch/>
            </p:blipFill>
            <p:spPr bwMode="auto">
              <a:xfrm>
                <a:off x="8014631" y="4434835"/>
                <a:ext cx="1828800" cy="27432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2" name="Group 111"/>
          <p:cNvGrpSpPr/>
          <p:nvPr/>
        </p:nvGrpSpPr>
        <p:grpSpPr>
          <a:xfrm>
            <a:off x="9294782" y="4800569"/>
            <a:ext cx="1371630" cy="548644"/>
            <a:chOff x="9934856" y="4434823"/>
            <a:chExt cx="1371630" cy="548644"/>
          </a:xfrm>
        </p:grpSpPr>
        <p:sp>
          <p:nvSpPr>
            <p:cNvPr id="26" name="Left Brace 25"/>
            <p:cNvSpPr/>
            <p:nvPr/>
          </p:nvSpPr>
          <p:spPr>
            <a:xfrm rot="10800000">
              <a:off x="9934856" y="4434834"/>
              <a:ext cx="182872" cy="5486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a:spLocks noChangeAspect="1"/>
            </p:cNvSpPr>
            <p:nvPr/>
          </p:nvSpPr>
          <p:spPr>
            <a:xfrm>
              <a:off x="10177192" y="4434823"/>
              <a:ext cx="1129294" cy="54864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2-4 servers</a:t>
              </a:r>
            </a:p>
          </p:txBody>
        </p:sp>
      </p:grpSp>
      <p:grpSp>
        <p:nvGrpSpPr>
          <p:cNvPr id="113" name="Group 112"/>
          <p:cNvGrpSpPr/>
          <p:nvPr/>
        </p:nvGrpSpPr>
        <p:grpSpPr>
          <a:xfrm>
            <a:off x="9294774" y="5349215"/>
            <a:ext cx="1280148" cy="731516"/>
            <a:chOff x="9934848" y="4983469"/>
            <a:chExt cx="1280148" cy="731516"/>
          </a:xfrm>
        </p:grpSpPr>
        <p:sp>
          <p:nvSpPr>
            <p:cNvPr id="24" name="Left Brace 23"/>
            <p:cNvSpPr/>
            <p:nvPr/>
          </p:nvSpPr>
          <p:spPr>
            <a:xfrm rot="10800000">
              <a:off x="9934848" y="4983469"/>
              <a:ext cx="182880" cy="7315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a:spLocks noChangeAspect="1"/>
            </p:cNvSpPr>
            <p:nvPr/>
          </p:nvSpPr>
          <p:spPr>
            <a:xfrm>
              <a:off x="10177142" y="5074902"/>
              <a:ext cx="1037854" cy="548640"/>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Shared SAS storage</a:t>
              </a:r>
            </a:p>
          </p:txBody>
        </p:sp>
      </p:grpSp>
      <p:grpSp>
        <p:nvGrpSpPr>
          <p:cNvPr id="82" name="Group 81"/>
          <p:cNvGrpSpPr/>
          <p:nvPr/>
        </p:nvGrpSpPr>
        <p:grpSpPr>
          <a:xfrm>
            <a:off x="7283118" y="4069073"/>
            <a:ext cx="2011664" cy="588251"/>
            <a:chOff x="7923192" y="3154683"/>
            <a:chExt cx="2011664" cy="588251"/>
          </a:xfrm>
        </p:grpSpPr>
        <p:grpSp>
          <p:nvGrpSpPr>
            <p:cNvPr id="63" name="Group 62"/>
            <p:cNvGrpSpPr/>
            <p:nvPr/>
          </p:nvGrpSpPr>
          <p:grpSpPr>
            <a:xfrm>
              <a:off x="7923192" y="3154683"/>
              <a:ext cx="548640" cy="588251"/>
              <a:chOff x="8563260" y="4160513"/>
              <a:chExt cx="548640" cy="588251"/>
            </a:xfrm>
          </p:grpSpPr>
          <p:pic>
            <p:nvPicPr>
              <p:cNvPr id="64" name="Picture 18" descr="Database blue"/>
              <p:cNvPicPr>
                <a:picLocks noChangeAspect="1" noChangeArrowheads="1"/>
              </p:cNvPicPr>
              <p:nvPr/>
            </p:nvPicPr>
            <p:blipFill>
              <a:blip r:embed="rId6" cstate="print"/>
              <a:srcRect/>
              <a:stretch>
                <a:fillRect/>
              </a:stretch>
            </p:blipFill>
            <p:spPr bwMode="auto">
              <a:xfrm>
                <a:off x="8563260" y="4160513"/>
                <a:ext cx="548640" cy="548640"/>
              </a:xfrm>
              <a:prstGeom prst="rect">
                <a:avLst/>
              </a:prstGeom>
              <a:noFill/>
            </p:spPr>
          </p:pic>
          <p:sp>
            <p:nvSpPr>
              <p:cNvPr id="65" name="TextBox 64"/>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200" b="1" dirty="0" smtClean="0">
                    <a:solidFill>
                      <a:schemeClr val="bg1">
                        <a:alpha val="99000"/>
                      </a:schemeClr>
                    </a:solidFill>
                  </a:rPr>
                  <a:t>Space</a:t>
                </a:r>
              </a:p>
            </p:txBody>
          </p:sp>
        </p:grpSp>
        <p:grpSp>
          <p:nvGrpSpPr>
            <p:cNvPr id="66" name="Group 65"/>
            <p:cNvGrpSpPr/>
            <p:nvPr/>
          </p:nvGrpSpPr>
          <p:grpSpPr>
            <a:xfrm>
              <a:off x="8654704" y="3154683"/>
              <a:ext cx="548640" cy="588251"/>
              <a:chOff x="8563260" y="4160513"/>
              <a:chExt cx="548640" cy="588251"/>
            </a:xfrm>
          </p:grpSpPr>
          <p:pic>
            <p:nvPicPr>
              <p:cNvPr id="67" name="Picture 18" descr="Database blue"/>
              <p:cNvPicPr>
                <a:picLocks noChangeAspect="1" noChangeArrowheads="1"/>
              </p:cNvPicPr>
              <p:nvPr/>
            </p:nvPicPr>
            <p:blipFill>
              <a:blip r:embed="rId6" cstate="print"/>
              <a:srcRect/>
              <a:stretch>
                <a:fillRect/>
              </a:stretch>
            </p:blipFill>
            <p:spPr bwMode="auto">
              <a:xfrm>
                <a:off x="8563260" y="4160513"/>
                <a:ext cx="548640" cy="548640"/>
              </a:xfrm>
              <a:prstGeom prst="rect">
                <a:avLst/>
              </a:prstGeom>
              <a:noFill/>
            </p:spPr>
          </p:pic>
          <p:sp>
            <p:nvSpPr>
              <p:cNvPr id="68" name="TextBox 67"/>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200" b="1" dirty="0" smtClean="0">
                    <a:solidFill>
                      <a:schemeClr val="bg1">
                        <a:alpha val="99000"/>
                      </a:schemeClr>
                    </a:solidFill>
                  </a:rPr>
                  <a:t>Space</a:t>
                </a:r>
              </a:p>
            </p:txBody>
          </p:sp>
        </p:grpSp>
        <p:grpSp>
          <p:nvGrpSpPr>
            <p:cNvPr id="69" name="Group 68"/>
            <p:cNvGrpSpPr/>
            <p:nvPr/>
          </p:nvGrpSpPr>
          <p:grpSpPr>
            <a:xfrm>
              <a:off x="9386216" y="3154683"/>
              <a:ext cx="548640" cy="588251"/>
              <a:chOff x="8563260" y="4160513"/>
              <a:chExt cx="548640" cy="588251"/>
            </a:xfrm>
          </p:grpSpPr>
          <p:pic>
            <p:nvPicPr>
              <p:cNvPr id="70" name="Picture 18" descr="Database blue"/>
              <p:cNvPicPr>
                <a:picLocks noChangeAspect="1" noChangeArrowheads="1"/>
              </p:cNvPicPr>
              <p:nvPr/>
            </p:nvPicPr>
            <p:blipFill>
              <a:blip r:embed="rId6" cstate="print"/>
              <a:srcRect/>
              <a:stretch>
                <a:fillRect/>
              </a:stretch>
            </p:blipFill>
            <p:spPr bwMode="auto">
              <a:xfrm>
                <a:off x="8563260" y="4160513"/>
                <a:ext cx="548640" cy="548640"/>
              </a:xfrm>
              <a:prstGeom prst="rect">
                <a:avLst/>
              </a:prstGeom>
              <a:noFill/>
            </p:spPr>
          </p:pic>
          <p:sp>
            <p:nvSpPr>
              <p:cNvPr id="71" name="TextBox 70"/>
              <p:cNvSpPr txBox="1">
                <a:spLocks noChangeAspect="1"/>
              </p:cNvSpPr>
              <p:nvPr/>
            </p:nvSpPr>
            <p:spPr>
              <a:xfrm>
                <a:off x="8563260" y="4251957"/>
                <a:ext cx="548640" cy="496807"/>
              </a:xfrm>
              <a:prstGeom prst="rect">
                <a:avLst/>
              </a:prstGeom>
              <a:noFill/>
            </p:spPr>
            <p:txBody>
              <a:bodyPr wrap="square" lIns="0" tIns="91440" rIns="0" bIns="91440" rtlCol="0" anchor="ctr" anchorCtr="1">
                <a:normAutofit/>
              </a:bodyPr>
              <a:lstStyle/>
              <a:p>
                <a:pPr algn="ctr">
                  <a:lnSpc>
                    <a:spcPct val="90000"/>
                  </a:lnSpc>
                  <a:spcBef>
                    <a:spcPct val="20000"/>
                  </a:spcBef>
                  <a:buSzPct val="90000"/>
                </a:pPr>
                <a:r>
                  <a:rPr lang="en-US" sz="1200" b="1" dirty="0" smtClean="0">
                    <a:solidFill>
                      <a:schemeClr val="bg1">
                        <a:alpha val="99000"/>
                      </a:schemeClr>
                    </a:solidFill>
                  </a:rPr>
                  <a:t>Space</a:t>
                </a:r>
              </a:p>
            </p:txBody>
          </p:sp>
        </p:grpSp>
      </p:grpSp>
      <p:grpSp>
        <p:nvGrpSpPr>
          <p:cNvPr id="184" name="Group 183"/>
          <p:cNvGrpSpPr/>
          <p:nvPr/>
        </p:nvGrpSpPr>
        <p:grpSpPr>
          <a:xfrm>
            <a:off x="7100240" y="3977634"/>
            <a:ext cx="3931878" cy="731512"/>
            <a:chOff x="7740314" y="3977634"/>
            <a:chExt cx="3931878" cy="731512"/>
          </a:xfrm>
        </p:grpSpPr>
        <p:sp>
          <p:nvSpPr>
            <p:cNvPr id="73" name="Rounded Rectangle 72"/>
            <p:cNvSpPr/>
            <p:nvPr/>
          </p:nvSpPr>
          <p:spPr bwMode="auto">
            <a:xfrm>
              <a:off x="7740314" y="3977634"/>
              <a:ext cx="3931878" cy="731512"/>
            </a:xfrm>
            <a:prstGeom prst="roundRect">
              <a:avLst>
                <a:gd name="adj" fmla="val 37675"/>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4" name="TextBox 73"/>
            <p:cNvSpPr txBox="1">
              <a:spLocks/>
            </p:cNvSpPr>
            <p:nvPr/>
          </p:nvSpPr>
          <p:spPr>
            <a:xfrm>
              <a:off x="10115697" y="4069072"/>
              <a:ext cx="1556495" cy="548641"/>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Clustered Storage Spaces</a:t>
              </a:r>
            </a:p>
          </p:txBody>
        </p:sp>
      </p:grpSp>
      <p:grpSp>
        <p:nvGrpSpPr>
          <p:cNvPr id="80" name="Group 79"/>
          <p:cNvGrpSpPr/>
          <p:nvPr/>
        </p:nvGrpSpPr>
        <p:grpSpPr>
          <a:xfrm>
            <a:off x="7237390" y="3246110"/>
            <a:ext cx="2103107" cy="548640"/>
            <a:chOff x="7877464" y="2148854"/>
            <a:chExt cx="2103107" cy="548640"/>
          </a:xfrm>
        </p:grpSpPr>
        <p:sp>
          <p:nvSpPr>
            <p:cNvPr id="76" name="Rounded Rectangle 75"/>
            <p:cNvSpPr/>
            <p:nvPr/>
          </p:nvSpPr>
          <p:spPr bwMode="auto">
            <a:xfrm>
              <a:off x="8608953" y="2148854"/>
              <a:ext cx="640095" cy="548640"/>
            </a:xfrm>
            <a:prstGeom prst="roundRect">
              <a:avLst>
                <a:gd name="adj" fmla="val 29776"/>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1" compatLnSpc="1">
              <a:prstTxWarp prst="textNoShape">
                <a:avLst/>
              </a:prstTxWarp>
            </a:bodyPr>
            <a:lstStyle/>
            <a:p>
              <a:pPr algn="ctr" defTabSz="914099"/>
              <a:r>
                <a:rPr lang="en-US" sz="1200" b="1" dirty="0" smtClean="0">
                  <a:solidFill>
                    <a:schemeClr val="tx1">
                      <a:alpha val="98824"/>
                    </a:schemeClr>
                  </a:solidFill>
                  <a:latin typeface="Segoe UI" pitchFamily="34" charset="0"/>
                  <a:ea typeface="Segoe UI" pitchFamily="34" charset="0"/>
                  <a:cs typeface="Segoe UI" pitchFamily="34" charset="0"/>
                </a:rPr>
                <a:t>Home Dirs</a:t>
              </a:r>
              <a:endParaRPr lang="en-US" sz="1200" b="1" dirty="0">
                <a:solidFill>
                  <a:schemeClr val="tx1">
                    <a:alpha val="98824"/>
                  </a:schemeClr>
                </a:solidFill>
                <a:latin typeface="Segoe UI" pitchFamily="34" charset="0"/>
                <a:ea typeface="Segoe UI" pitchFamily="34" charset="0"/>
                <a:cs typeface="Segoe UI" pitchFamily="34" charset="0"/>
              </a:endParaRPr>
            </a:p>
          </p:txBody>
        </p:sp>
        <p:sp>
          <p:nvSpPr>
            <p:cNvPr id="77" name="Rounded Rectangle 76"/>
            <p:cNvSpPr/>
            <p:nvPr/>
          </p:nvSpPr>
          <p:spPr bwMode="auto">
            <a:xfrm>
              <a:off x="9340500" y="2148854"/>
              <a:ext cx="640071" cy="548640"/>
            </a:xfrm>
            <a:prstGeom prst="roundRect">
              <a:avLst>
                <a:gd name="adj" fmla="val 29776"/>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1" compatLnSpc="1">
              <a:prstTxWarp prst="textNoShape">
                <a:avLst/>
              </a:prstTxWarp>
            </a:bodyPr>
            <a:lstStyle/>
            <a:p>
              <a:pPr algn="ctr" defTabSz="914099"/>
              <a:r>
                <a:rPr lang="en-US" sz="1200" b="1" dirty="0" smtClean="0">
                  <a:solidFill>
                    <a:schemeClr val="tx1">
                      <a:alpha val="98824"/>
                    </a:schemeClr>
                  </a:solidFill>
                  <a:latin typeface="Segoe UI" pitchFamily="34" charset="0"/>
                  <a:ea typeface="Segoe UI" pitchFamily="34" charset="0"/>
                  <a:cs typeface="Segoe UI" pitchFamily="34" charset="0"/>
                </a:rPr>
                <a:t>VHD Library</a:t>
              </a:r>
              <a:endParaRPr lang="en-US" sz="1200" b="1" dirty="0">
                <a:solidFill>
                  <a:schemeClr val="tx1">
                    <a:alpha val="98824"/>
                  </a:schemeClr>
                </a:solidFill>
                <a:latin typeface="Segoe UI" pitchFamily="34" charset="0"/>
                <a:ea typeface="Segoe UI" pitchFamily="34" charset="0"/>
                <a:cs typeface="Segoe UI" pitchFamily="34" charset="0"/>
              </a:endParaRPr>
            </a:p>
          </p:txBody>
        </p:sp>
        <p:sp>
          <p:nvSpPr>
            <p:cNvPr id="78" name="Rounded Rectangle 77"/>
            <p:cNvSpPr/>
            <p:nvPr/>
          </p:nvSpPr>
          <p:spPr bwMode="auto">
            <a:xfrm>
              <a:off x="7877464" y="2148854"/>
              <a:ext cx="640095" cy="548640"/>
            </a:xfrm>
            <a:prstGeom prst="roundRect">
              <a:avLst>
                <a:gd name="adj" fmla="val 29776"/>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1" compatLnSpc="1">
              <a:prstTxWarp prst="textNoShape">
                <a:avLst/>
              </a:prstTxWarp>
            </a:bodyPr>
            <a:lstStyle/>
            <a:p>
              <a:pPr algn="ctr" defTabSz="914099"/>
              <a:r>
                <a:rPr lang="en-US" sz="1200" b="1" dirty="0" smtClean="0">
                  <a:solidFill>
                    <a:schemeClr val="tx1">
                      <a:alpha val="98824"/>
                    </a:schemeClr>
                  </a:solidFill>
                  <a:latin typeface="Segoe UI" pitchFamily="34" charset="0"/>
                  <a:ea typeface="Segoe UI" pitchFamily="34" charset="0"/>
                  <a:cs typeface="Segoe UI" pitchFamily="34" charset="0"/>
                </a:rPr>
                <a:t>Mark’t Dept.</a:t>
              </a:r>
              <a:endParaRPr lang="en-US" sz="1200" b="1" dirty="0">
                <a:solidFill>
                  <a:schemeClr val="tx1">
                    <a:alpha val="98824"/>
                  </a:schemeClr>
                </a:solidFill>
                <a:latin typeface="Segoe UI" pitchFamily="34" charset="0"/>
                <a:ea typeface="Segoe UI" pitchFamily="34" charset="0"/>
                <a:cs typeface="Segoe UI" pitchFamily="34" charset="0"/>
              </a:endParaRPr>
            </a:p>
          </p:txBody>
        </p:sp>
      </p:grpSp>
      <p:sp>
        <p:nvSpPr>
          <p:cNvPr id="79" name="TextBox 78"/>
          <p:cNvSpPr txBox="1">
            <a:spLocks/>
          </p:cNvSpPr>
          <p:nvPr/>
        </p:nvSpPr>
        <p:spPr>
          <a:xfrm>
            <a:off x="9475624" y="3246110"/>
            <a:ext cx="1556494" cy="548634"/>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accent6">
                    <a:alpha val="99000"/>
                  </a:schemeClr>
                </a:solidFill>
              </a:rPr>
              <a:t>ReFS volumes with user data integrity</a:t>
            </a:r>
          </a:p>
        </p:txBody>
      </p:sp>
      <p:pic>
        <p:nvPicPr>
          <p:cNvPr id="84"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3117" y="2423165"/>
            <a:ext cx="640080" cy="54864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a:spLocks noChangeAspect="1"/>
          </p:cNvSpPr>
          <p:nvPr/>
        </p:nvSpPr>
        <p:spPr>
          <a:xfrm>
            <a:off x="7223117" y="2423164"/>
            <a:ext cx="640080" cy="548640"/>
          </a:xfrm>
          <a:prstGeom prst="rect">
            <a:avLst/>
          </a:prstGeom>
          <a:noFill/>
        </p:spPr>
        <p:txBody>
          <a:bodyPr wrap="square" lIns="0" tIns="0" rIns="0" bIns="0" rtlCol="0" anchor="ctr" anchorCtr="1">
            <a:normAutofit/>
          </a:bodyPr>
          <a:lstStyle/>
          <a:p>
            <a:pPr algn="ctr">
              <a:lnSpc>
                <a:spcPct val="90000"/>
              </a:lnSpc>
              <a:spcBef>
                <a:spcPct val="20000"/>
              </a:spcBef>
              <a:buSzPct val="90000"/>
            </a:pPr>
            <a:r>
              <a:rPr lang="en-US" sz="1200" dirty="0">
                <a:solidFill>
                  <a:schemeClr val="bg1">
                    <a:alpha val="99000"/>
                  </a:schemeClr>
                </a:solidFill>
              </a:rPr>
              <a:t>\</a:t>
            </a:r>
            <a:r>
              <a:rPr lang="en-US" sz="1200" dirty="0" smtClean="0">
                <a:solidFill>
                  <a:schemeClr val="bg1">
                    <a:alpha val="99000"/>
                  </a:schemeClr>
                </a:solidFill>
              </a:rPr>
              <a:t>\Docs</a:t>
            </a:r>
          </a:p>
        </p:txBody>
      </p:sp>
      <p:pic>
        <p:nvPicPr>
          <p:cNvPr id="88"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591" y="2423165"/>
            <a:ext cx="640080" cy="548640"/>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p:cNvSpPr txBox="1">
            <a:spLocks noChangeAspect="1"/>
          </p:cNvSpPr>
          <p:nvPr/>
        </p:nvSpPr>
        <p:spPr>
          <a:xfrm>
            <a:off x="7954591" y="2423164"/>
            <a:ext cx="640080" cy="548640"/>
          </a:xfrm>
          <a:prstGeom prst="rect">
            <a:avLst/>
          </a:prstGeom>
          <a:noFill/>
        </p:spPr>
        <p:txBody>
          <a:bodyPr wrap="square" lIns="0" tIns="0" rIns="0" bIns="0" rtlCol="0" anchor="ctr" anchorCtr="1">
            <a:normAutofit/>
          </a:bodyPr>
          <a:lstStyle/>
          <a:p>
            <a:pPr algn="ctr">
              <a:lnSpc>
                <a:spcPct val="90000"/>
              </a:lnSpc>
              <a:spcBef>
                <a:spcPct val="20000"/>
              </a:spcBef>
              <a:buSzPct val="90000"/>
            </a:pPr>
            <a:r>
              <a:rPr lang="en-US" sz="1200" dirty="0" smtClean="0">
                <a:solidFill>
                  <a:schemeClr val="bg1">
                    <a:alpha val="99000"/>
                  </a:schemeClr>
                </a:solidFill>
              </a:rPr>
              <a:t>\\Home</a:t>
            </a:r>
          </a:p>
        </p:txBody>
      </p:sp>
      <p:pic>
        <p:nvPicPr>
          <p:cNvPr id="91"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6129" y="2423165"/>
            <a:ext cx="640080" cy="54864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a:spLocks noChangeAspect="1"/>
          </p:cNvSpPr>
          <p:nvPr/>
        </p:nvSpPr>
        <p:spPr>
          <a:xfrm>
            <a:off x="8683284" y="2423165"/>
            <a:ext cx="640080" cy="548640"/>
          </a:xfrm>
          <a:prstGeom prst="rect">
            <a:avLst/>
          </a:prstGeom>
          <a:noFill/>
        </p:spPr>
        <p:txBody>
          <a:bodyPr wrap="square" lIns="0" tIns="0" rIns="0" bIns="0" rtlCol="0" anchor="ctr" anchorCtr="1">
            <a:normAutofit/>
          </a:bodyPr>
          <a:lstStyle/>
          <a:p>
            <a:pPr algn="ctr">
              <a:lnSpc>
                <a:spcPct val="90000"/>
              </a:lnSpc>
              <a:spcBef>
                <a:spcPct val="20000"/>
              </a:spcBef>
              <a:buSzPct val="90000"/>
            </a:pPr>
            <a:r>
              <a:rPr lang="en-US" sz="1200" dirty="0" smtClean="0">
                <a:solidFill>
                  <a:schemeClr val="bg1">
                    <a:alpha val="99000"/>
                  </a:schemeClr>
                </a:solidFill>
              </a:rPr>
              <a:t>\\VHDs</a:t>
            </a:r>
          </a:p>
        </p:txBody>
      </p:sp>
      <p:sp>
        <p:nvSpPr>
          <p:cNvPr id="96" name="Rounded Rectangle 95"/>
          <p:cNvSpPr/>
          <p:nvPr/>
        </p:nvSpPr>
        <p:spPr bwMode="auto">
          <a:xfrm>
            <a:off x="7100239" y="2331726"/>
            <a:ext cx="3931878" cy="731512"/>
          </a:xfrm>
          <a:prstGeom prst="roundRect">
            <a:avLst>
              <a:gd name="adj" fmla="val 3637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97" name="TextBox 96"/>
          <p:cNvSpPr txBox="1">
            <a:spLocks/>
          </p:cNvSpPr>
          <p:nvPr/>
        </p:nvSpPr>
        <p:spPr>
          <a:xfrm>
            <a:off x="9475623" y="2423164"/>
            <a:ext cx="1556494" cy="548641"/>
          </a:xfrm>
          <a:prstGeom prst="rect">
            <a:avLst/>
          </a:prstGeom>
          <a:noFill/>
        </p:spPr>
        <p:txBody>
          <a:bodyPr wrap="square" lIns="91440" tIns="91440" rIns="91440" bIns="91440" rtlCol="0" anchor="ctr" anchorCtr="0">
            <a:normAutofit/>
          </a:bodyPr>
          <a:lstStyle/>
          <a:p>
            <a:pPr>
              <a:lnSpc>
                <a:spcPct val="90000"/>
              </a:lnSpc>
              <a:spcBef>
                <a:spcPct val="20000"/>
              </a:spcBef>
              <a:buSzPct val="90000"/>
            </a:pPr>
            <a:r>
              <a:rPr lang="en-US" sz="1200" b="1" dirty="0" smtClean="0">
                <a:solidFill>
                  <a:schemeClr val="tx1">
                    <a:alpha val="99000"/>
                  </a:schemeClr>
                </a:solidFill>
              </a:rPr>
              <a:t>Highly Available File Server</a:t>
            </a:r>
          </a:p>
        </p:txBody>
      </p:sp>
      <p:sp>
        <p:nvSpPr>
          <p:cNvPr id="117" name="Rounded Rectangle 116"/>
          <p:cNvSpPr/>
          <p:nvPr/>
        </p:nvSpPr>
        <p:spPr bwMode="auto">
          <a:xfrm>
            <a:off x="7100239" y="1234464"/>
            <a:ext cx="2377415" cy="731512"/>
          </a:xfrm>
          <a:prstGeom prst="roundRect">
            <a:avLst>
              <a:gd name="adj" fmla="val 38977"/>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40" name="Picture 7" descr="\\eventsql\dvd\Online_ART\DVD_Art_Sept-2-2010\Artwork_Imagery\Icons - Illustrations\_ VIRTUALIZATION ICON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91857" y="1463054"/>
            <a:ext cx="457200"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Group 131"/>
          <p:cNvGrpSpPr/>
          <p:nvPr/>
        </p:nvGrpSpPr>
        <p:grpSpPr>
          <a:xfrm>
            <a:off x="8060319" y="1371600"/>
            <a:ext cx="457200" cy="548634"/>
            <a:chOff x="11123552" y="1600220"/>
            <a:chExt cx="457200" cy="548634"/>
          </a:xfrm>
        </p:grpSpPr>
        <p:pic>
          <p:nvPicPr>
            <p:cNvPr id="133" name="Picture 7" descr="\\eventsql\dvd\Online_ART\DVD_Art_Sept-2-2010\Artwork_Imagery\Icons - Illustrations\_ VIRTUALIZATION ICON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23552" y="169165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33" descr="\\eventsql\dvd\Online_ART\DVD_Art_Sept-2-2010\Logos\Microsoft Office\_Office Brand\ofc-brand_v_rgb_r.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382" r="23637" b="39475"/>
            <a:stretch/>
          </p:blipFill>
          <p:spPr bwMode="auto">
            <a:xfrm>
              <a:off x="11214996" y="1600220"/>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8" name="Group 177"/>
          <p:cNvGrpSpPr/>
          <p:nvPr/>
        </p:nvGrpSpPr>
        <p:grpSpPr>
          <a:xfrm>
            <a:off x="7374537" y="1371600"/>
            <a:ext cx="457200" cy="548634"/>
            <a:chOff x="8014611" y="1371600"/>
            <a:chExt cx="457200" cy="548634"/>
          </a:xfrm>
        </p:grpSpPr>
        <p:pic>
          <p:nvPicPr>
            <p:cNvPr id="175" name="Picture 7" descr="\\eventsql\dvd\Online_ART\DVD_Art_Sept-2-2010\Artwork_Imagery\Icons - Illustrations\_ VIRTUALIZATION ICON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4611" y="14630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7" descr="C:\Users\pluber\AppData\Local\Microsoft\Windows\Temporary Internet Files\Content.IE5\T9FPU9NE\MC90043262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0728" y="1371600"/>
              <a:ext cx="274320" cy="274320"/>
            </a:xfrm>
            <a:prstGeom prst="rect">
              <a:avLst/>
            </a:prstGeom>
            <a:noFill/>
            <a:extLst>
              <a:ext uri="{909E8E84-426E-40DD-AFC4-6F175D3DCCD1}">
                <a14:hiddenFill xmlns:a14="http://schemas.microsoft.com/office/drawing/2010/main">
                  <a:solidFill>
                    <a:srgbClr val="FFFFFF"/>
                  </a:solidFill>
                </a14:hiddenFill>
              </a:ext>
            </a:extLst>
          </p:spPr>
        </p:pic>
      </p:grpSp>
      <p:pic>
        <p:nvPicPr>
          <p:cNvPr id="81"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00238" y="1542543"/>
            <a:ext cx="211861" cy="18159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5260" y="1444617"/>
            <a:ext cx="211861" cy="18159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00237" y="1360812"/>
            <a:ext cx="211861" cy="18159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92791" y="1435981"/>
            <a:ext cx="211861" cy="181595"/>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p:cNvSpPr txBox="1"/>
          <p:nvPr/>
        </p:nvSpPr>
        <p:spPr>
          <a:xfrm>
            <a:off x="8869779" y="1451609"/>
            <a:ext cx="301366" cy="138500"/>
          </a:xfrm>
          <a:prstGeom prst="rect">
            <a:avLst/>
          </a:prstGeom>
          <a:noFill/>
        </p:spPr>
        <p:txBody>
          <a:bodyPr wrap="none" lIns="0" tIns="0" rIns="0" bIns="0" rtlCol="0">
            <a:spAutoFit/>
          </a:bodyPr>
          <a:lstStyle/>
          <a:p>
            <a:pPr algn="ctr"/>
            <a:r>
              <a:rPr lang="en-US" sz="900" b="1" dirty="0" smtClean="0">
                <a:solidFill>
                  <a:schemeClr val="bg1"/>
                </a:solidFill>
                <a:effectLst>
                  <a:outerShdw blurRad="38100" dist="38100" dir="2700000" algn="tl">
                    <a:srgbClr val="000000">
                      <a:alpha val="43137"/>
                    </a:srgbClr>
                  </a:outerShdw>
                </a:effectLst>
                <a:latin typeface="+mj-lt"/>
              </a:rPr>
              <a:t>VHDs</a:t>
            </a:r>
            <a:endParaRPr lang="en-US" sz="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02085567"/>
      </p:ext>
    </p:extLst>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12192000" cy="3581400"/>
          </a:xfrm>
          <a:prstGeom prst="rect">
            <a:avLst/>
          </a:prstGeom>
        </p:spPr>
      </p:pic>
      <p:sp>
        <p:nvSpPr>
          <p:cNvPr id="6" name="Text Placeholder 2"/>
          <p:cNvSpPr txBox="1">
            <a:spLocks/>
          </p:cNvSpPr>
          <p:nvPr/>
        </p:nvSpPr>
        <p:spPr bwMode="auto">
          <a:xfrm>
            <a:off x="1827212" y="2313682"/>
            <a:ext cx="8382000" cy="2154436"/>
          </a:xfrm>
          <a:prstGeom prst="rect">
            <a:avLst/>
          </a:prstGeom>
          <a:noFill/>
          <a:ln w="12700" algn="ctr">
            <a:noFill/>
            <a:miter lim="800000"/>
            <a:headEnd/>
            <a:tailEnd/>
          </a:ln>
        </p:spPr>
        <p:txBody>
          <a:bodyPr vert="horz" wrap="square" lIns="0" tIns="0" rIns="0" bIns="0" rtlCol="0" anchor="ctr">
            <a:spAutoFit/>
            <a:sp3d>
              <a:contourClr>
                <a:srgbClr val="DDDDDD"/>
              </a:contourClr>
            </a:sp3d>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000" b="1" i="1" dirty="0"/>
              <a:t>ReFS is a new file system delivering on demanding customer needs while providing a foundation for significant future innovations</a:t>
            </a:r>
            <a:r>
              <a:rPr lang="en-US" sz="2000" b="1" i="1" dirty="0" smtClean="0"/>
              <a:t>.</a:t>
            </a:r>
          </a:p>
          <a:p>
            <a:pPr algn="ctr"/>
            <a:r>
              <a:rPr lang="en-US" sz="2000" b="1" i="1" dirty="0" smtClean="0"/>
              <a:t>  </a:t>
            </a:r>
          </a:p>
          <a:p>
            <a:pPr algn="ctr"/>
            <a:r>
              <a:rPr lang="en-US" sz="2000" b="1" i="1" dirty="0" smtClean="0"/>
              <a:t>Windows </a:t>
            </a:r>
            <a:r>
              <a:rPr lang="en-US" sz="2000" b="1" i="1" dirty="0"/>
              <a:t>Server 2012 customers can now deploy the most </a:t>
            </a:r>
            <a:r>
              <a:rPr lang="en-US" sz="2000" b="1" i="1" dirty="0">
                <a:solidFill>
                  <a:schemeClr val="accent6"/>
                </a:solidFill>
              </a:rPr>
              <a:t>cost-efficient</a:t>
            </a:r>
            <a:r>
              <a:rPr lang="en-US" sz="2000" b="1" i="1" dirty="0"/>
              <a:t> platform for </a:t>
            </a:r>
            <a:r>
              <a:rPr lang="en-US" sz="2000" b="1" i="1" dirty="0">
                <a:solidFill>
                  <a:schemeClr val="accent6"/>
                </a:solidFill>
              </a:rPr>
              <a:t>available</a:t>
            </a:r>
            <a:r>
              <a:rPr lang="en-US" sz="2000" b="1" i="1" dirty="0"/>
              <a:t> and </a:t>
            </a:r>
            <a:r>
              <a:rPr lang="en-US" sz="2000" b="1" i="1" dirty="0">
                <a:solidFill>
                  <a:schemeClr val="accent6"/>
                </a:solidFill>
              </a:rPr>
              <a:t>scalable</a:t>
            </a:r>
            <a:r>
              <a:rPr lang="en-US" sz="2000" b="1" i="1" dirty="0"/>
              <a:t> data access using commodity storage, by utilizing an integrated storage stack comprising ReFS and Storage Spaces.</a:t>
            </a:r>
          </a:p>
        </p:txBody>
      </p:sp>
    </p:spTree>
    <p:extLst>
      <p:ext uri="{BB962C8B-B14F-4D97-AF65-F5344CB8AC3E}">
        <p14:creationId xmlns:p14="http://schemas.microsoft.com/office/powerpoint/2010/main" val="460580782"/>
      </p:ext>
    </p:extLst>
  </p:cSld>
  <p:clrMapOvr>
    <a:masterClrMapping/>
  </p:clrMapOvr>
  <p:transition spd="slow">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2" y="228635"/>
            <a:ext cx="11155680" cy="609398"/>
          </a:xfrm>
        </p:spPr>
        <p:txBody>
          <a:bodyPr/>
          <a:lstStyle/>
          <a:p>
            <a:r>
              <a:rPr lang="en-US" dirty="0" smtClean="0"/>
              <a:t>Storage Platform Overview</a:t>
            </a:r>
            <a:endParaRPr lang="en-US" dirty="0"/>
          </a:p>
        </p:txBody>
      </p:sp>
      <p:sp>
        <p:nvSpPr>
          <p:cNvPr id="3" name="Rounded Rectangle 2"/>
          <p:cNvSpPr/>
          <p:nvPr/>
        </p:nvSpPr>
        <p:spPr bwMode="auto">
          <a:xfrm>
            <a:off x="516633" y="1783098"/>
            <a:ext cx="11155558" cy="2103097"/>
          </a:xfrm>
          <a:prstGeom prst="roundRect">
            <a:avLst>
              <a:gd name="adj" fmla="val 1353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Rounded Rectangle 3"/>
          <p:cNvSpPr/>
          <p:nvPr/>
        </p:nvSpPr>
        <p:spPr bwMode="auto">
          <a:xfrm>
            <a:off x="516633" y="4069073"/>
            <a:ext cx="11155558" cy="914390"/>
          </a:xfrm>
          <a:prstGeom prst="roundRect">
            <a:avLst>
              <a:gd name="adj" fmla="val 285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Rounded Rectangle 4"/>
          <p:cNvSpPr/>
          <p:nvPr/>
        </p:nvSpPr>
        <p:spPr bwMode="auto">
          <a:xfrm>
            <a:off x="516633" y="5166341"/>
            <a:ext cx="11155558" cy="1097267"/>
          </a:xfrm>
          <a:prstGeom prst="roundRect">
            <a:avLst>
              <a:gd name="adj" fmla="val 17832"/>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TextBox 5"/>
          <p:cNvSpPr txBox="1"/>
          <p:nvPr/>
        </p:nvSpPr>
        <p:spPr>
          <a:xfrm>
            <a:off x="608072" y="1234464"/>
            <a:ext cx="1053494"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Benefit</a:t>
            </a:r>
          </a:p>
        </p:txBody>
      </p:sp>
      <p:sp>
        <p:nvSpPr>
          <p:cNvPr id="7" name="TextBox 6"/>
          <p:cNvSpPr txBox="1"/>
          <p:nvPr/>
        </p:nvSpPr>
        <p:spPr>
          <a:xfrm>
            <a:off x="3534120" y="1234464"/>
            <a:ext cx="1389226"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Capability</a:t>
            </a:r>
          </a:p>
        </p:txBody>
      </p:sp>
      <p:sp>
        <p:nvSpPr>
          <p:cNvPr id="8" name="TextBox 7"/>
          <p:cNvSpPr txBox="1"/>
          <p:nvPr/>
        </p:nvSpPr>
        <p:spPr>
          <a:xfrm>
            <a:off x="7283119" y="1234464"/>
            <a:ext cx="1090940"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Feature</a:t>
            </a:r>
          </a:p>
        </p:txBody>
      </p:sp>
      <p:grpSp>
        <p:nvGrpSpPr>
          <p:cNvPr id="22" name="Group 21"/>
          <p:cNvGrpSpPr/>
          <p:nvPr/>
        </p:nvGrpSpPr>
        <p:grpSpPr>
          <a:xfrm>
            <a:off x="608072" y="1870068"/>
            <a:ext cx="10972681" cy="1200328"/>
            <a:chOff x="608072" y="1870068"/>
            <a:chExt cx="10972681" cy="1200328"/>
          </a:xfrm>
        </p:grpSpPr>
        <p:sp>
          <p:nvSpPr>
            <p:cNvPr id="9" name="TextBox 8"/>
            <p:cNvSpPr txBox="1"/>
            <p:nvPr/>
          </p:nvSpPr>
          <p:spPr>
            <a:xfrm>
              <a:off x="608072" y="1870068"/>
              <a:ext cx="2743170"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Maximize Availability</a:t>
              </a:r>
            </a:p>
          </p:txBody>
        </p:sp>
        <p:grpSp>
          <p:nvGrpSpPr>
            <p:cNvPr id="21" name="Group 20"/>
            <p:cNvGrpSpPr/>
            <p:nvPr/>
          </p:nvGrpSpPr>
          <p:grpSpPr>
            <a:xfrm>
              <a:off x="3534120" y="1874538"/>
              <a:ext cx="8046633" cy="461665"/>
              <a:chOff x="3534120" y="1874538"/>
              <a:chExt cx="8046633" cy="461665"/>
            </a:xfrm>
          </p:grpSpPr>
          <p:sp>
            <p:nvSpPr>
              <p:cNvPr id="10" name="TextBox 9"/>
              <p:cNvSpPr txBox="1"/>
              <p:nvPr/>
            </p:nvSpPr>
            <p:spPr>
              <a:xfrm>
                <a:off x="3534120" y="1874538"/>
                <a:ext cx="3566121"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a:solidFill>
                      <a:schemeClr val="tx1">
                        <a:alpha val="99000"/>
                      </a:schemeClr>
                    </a:solidFill>
                  </a:rPr>
                  <a:t>Maximize </a:t>
                </a:r>
                <a:r>
                  <a:rPr lang="en-US" sz="2000" dirty="0" smtClean="0">
                    <a:solidFill>
                      <a:schemeClr val="tx1">
                        <a:alpha val="99000"/>
                      </a:schemeClr>
                    </a:solidFill>
                  </a:rPr>
                  <a:t>data </a:t>
                </a:r>
                <a:r>
                  <a:rPr lang="en-US" sz="2000" dirty="0">
                    <a:solidFill>
                      <a:schemeClr val="tx1">
                        <a:alpha val="99000"/>
                      </a:schemeClr>
                    </a:solidFill>
                  </a:rPr>
                  <a:t>availability</a:t>
                </a:r>
                <a:endParaRPr lang="en-US" sz="2000" dirty="0" smtClean="0">
                  <a:solidFill>
                    <a:schemeClr val="tx1">
                      <a:alpha val="99000"/>
                    </a:schemeClr>
                  </a:solidFill>
                </a:endParaRPr>
              </a:p>
            </p:txBody>
          </p:sp>
          <p:sp>
            <p:nvSpPr>
              <p:cNvPr id="13" name="TextBox 12"/>
              <p:cNvSpPr txBox="1"/>
              <p:nvPr/>
            </p:nvSpPr>
            <p:spPr>
              <a:xfrm>
                <a:off x="7283119" y="1874538"/>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Modern NTFS CHKDSK</a:t>
                </a:r>
              </a:p>
            </p:txBody>
          </p:sp>
        </p:grpSp>
        <p:grpSp>
          <p:nvGrpSpPr>
            <p:cNvPr id="20" name="Group 19"/>
            <p:cNvGrpSpPr/>
            <p:nvPr/>
          </p:nvGrpSpPr>
          <p:grpSpPr>
            <a:xfrm>
              <a:off x="3534120" y="2331732"/>
              <a:ext cx="8046633" cy="738664"/>
              <a:chOff x="3534120" y="2331732"/>
              <a:chExt cx="8046633" cy="738664"/>
            </a:xfrm>
          </p:grpSpPr>
          <p:sp>
            <p:nvSpPr>
              <p:cNvPr id="11" name="TextBox 10"/>
              <p:cNvSpPr txBox="1"/>
              <p:nvPr/>
            </p:nvSpPr>
            <p:spPr>
              <a:xfrm>
                <a:off x="3534120" y="2331732"/>
                <a:ext cx="3566121" cy="738664"/>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smtClean="0">
                    <a:solidFill>
                      <a:schemeClr val="tx1">
                        <a:alpha val="99000"/>
                      </a:schemeClr>
                    </a:solidFill>
                  </a:rPr>
                  <a:t>Next-generation </a:t>
                </a:r>
                <a:r>
                  <a:rPr lang="en-US" sz="2000" dirty="0">
                    <a:solidFill>
                      <a:schemeClr val="tx1">
                        <a:alpha val="99000"/>
                      </a:schemeClr>
                    </a:solidFill>
                  </a:rPr>
                  <a:t>scale,     availability, and </a:t>
                </a:r>
                <a:r>
                  <a:rPr lang="en-US" sz="2000" dirty="0" smtClean="0">
                    <a:solidFill>
                      <a:schemeClr val="tx1">
                        <a:alpha val="99000"/>
                      </a:schemeClr>
                    </a:solidFill>
                  </a:rPr>
                  <a:t>integrity</a:t>
                </a:r>
              </a:p>
            </p:txBody>
          </p:sp>
          <p:sp>
            <p:nvSpPr>
              <p:cNvPr id="14" name="TextBox 13"/>
              <p:cNvSpPr txBox="1"/>
              <p:nvPr/>
            </p:nvSpPr>
            <p:spPr>
              <a:xfrm>
                <a:off x="7283119" y="2331732"/>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Resilient File System (ReFS)</a:t>
                </a:r>
              </a:p>
            </p:txBody>
          </p:sp>
        </p:grpSp>
      </p:grpSp>
      <p:grpSp>
        <p:nvGrpSpPr>
          <p:cNvPr id="19" name="Group 18"/>
          <p:cNvGrpSpPr/>
          <p:nvPr/>
        </p:nvGrpSpPr>
        <p:grpSpPr>
          <a:xfrm>
            <a:off x="608072" y="3063243"/>
            <a:ext cx="10972681" cy="738664"/>
            <a:chOff x="608072" y="3063243"/>
            <a:chExt cx="10972681" cy="738664"/>
          </a:xfrm>
        </p:grpSpPr>
        <p:grpSp>
          <p:nvGrpSpPr>
            <p:cNvPr id="18" name="Group 17"/>
            <p:cNvGrpSpPr/>
            <p:nvPr/>
          </p:nvGrpSpPr>
          <p:grpSpPr>
            <a:xfrm>
              <a:off x="3534120" y="3063243"/>
              <a:ext cx="8046633" cy="738664"/>
              <a:chOff x="3534120" y="3063243"/>
              <a:chExt cx="8046633" cy="738664"/>
            </a:xfrm>
          </p:grpSpPr>
          <p:sp>
            <p:nvSpPr>
              <p:cNvPr id="12" name="TextBox 11"/>
              <p:cNvSpPr txBox="1"/>
              <p:nvPr/>
            </p:nvSpPr>
            <p:spPr>
              <a:xfrm>
                <a:off x="3534120" y="3063243"/>
                <a:ext cx="3566121" cy="738664"/>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smtClean="0">
                    <a:solidFill>
                      <a:schemeClr val="tx1">
                        <a:alpha val="99000"/>
                      </a:schemeClr>
                    </a:solidFill>
                  </a:rPr>
                  <a:t>Storage virtualization and resiliency</a:t>
                </a:r>
              </a:p>
            </p:txBody>
          </p:sp>
          <p:sp>
            <p:nvSpPr>
              <p:cNvPr id="15" name="TextBox 14"/>
              <p:cNvSpPr txBox="1"/>
              <p:nvPr/>
            </p:nvSpPr>
            <p:spPr>
              <a:xfrm>
                <a:off x="7283119" y="3063243"/>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Storage Spaces</a:t>
                </a:r>
              </a:p>
            </p:txBody>
          </p:sp>
        </p:grpSp>
        <p:sp>
          <p:nvSpPr>
            <p:cNvPr id="16" name="TextBox 15"/>
            <p:cNvSpPr txBox="1"/>
            <p:nvPr/>
          </p:nvSpPr>
          <p:spPr>
            <a:xfrm>
              <a:off x="608072" y="3063243"/>
              <a:ext cx="2743170"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Minimize Cap-Ex</a:t>
              </a:r>
            </a:p>
          </p:txBody>
        </p:sp>
      </p:grpSp>
      <p:grpSp>
        <p:nvGrpSpPr>
          <p:cNvPr id="17" name="Group 16"/>
          <p:cNvGrpSpPr/>
          <p:nvPr/>
        </p:nvGrpSpPr>
        <p:grpSpPr>
          <a:xfrm>
            <a:off x="608072" y="4160511"/>
            <a:ext cx="10972681" cy="738664"/>
            <a:chOff x="608072" y="3977635"/>
            <a:chExt cx="10972681" cy="738664"/>
          </a:xfrm>
        </p:grpSpPr>
        <p:grpSp>
          <p:nvGrpSpPr>
            <p:cNvPr id="32" name="Group 31"/>
            <p:cNvGrpSpPr/>
            <p:nvPr/>
          </p:nvGrpSpPr>
          <p:grpSpPr>
            <a:xfrm>
              <a:off x="3534120" y="3977635"/>
              <a:ext cx="8046633" cy="738664"/>
              <a:chOff x="3534120" y="3886195"/>
              <a:chExt cx="8046633" cy="738664"/>
            </a:xfrm>
          </p:grpSpPr>
          <p:sp>
            <p:nvSpPr>
              <p:cNvPr id="25" name="TextBox 24"/>
              <p:cNvSpPr txBox="1"/>
              <p:nvPr/>
            </p:nvSpPr>
            <p:spPr>
              <a:xfrm>
                <a:off x="3534120" y="3886195"/>
                <a:ext cx="3566121" cy="738664"/>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smtClean="0">
                    <a:solidFill>
                      <a:schemeClr val="tx1">
                        <a:alpha val="99000"/>
                      </a:schemeClr>
                    </a:solidFill>
                  </a:rPr>
                  <a:t>Ease of storage administration</a:t>
                </a:r>
              </a:p>
            </p:txBody>
          </p:sp>
          <p:sp>
            <p:nvSpPr>
              <p:cNvPr id="26" name="TextBox 25"/>
              <p:cNvSpPr txBox="1"/>
              <p:nvPr/>
            </p:nvSpPr>
            <p:spPr>
              <a:xfrm>
                <a:off x="7283119" y="3886195"/>
                <a:ext cx="4297634" cy="738664"/>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a:solidFill>
                      <a:schemeClr val="tx1">
                        <a:alpha val="99000"/>
                      </a:schemeClr>
                    </a:solidFill>
                  </a:rPr>
                  <a:t>Storage Management </a:t>
                </a:r>
                <a:r>
                  <a:rPr lang="en-US" sz="2000" dirty="0" smtClean="0">
                    <a:solidFill>
                      <a:schemeClr val="tx1">
                        <a:alpha val="99000"/>
                      </a:schemeClr>
                    </a:solidFill>
                  </a:rPr>
                  <a:t>PowerShell with </a:t>
                </a:r>
                <a:r>
                  <a:rPr lang="en-US" sz="2000" dirty="0">
                    <a:solidFill>
                      <a:schemeClr val="tx1">
                        <a:alpha val="99000"/>
                      </a:schemeClr>
                    </a:solidFill>
                  </a:rPr>
                  <a:t>SMI-S </a:t>
                </a:r>
                <a:r>
                  <a:rPr lang="en-US" sz="2000" dirty="0" smtClean="0">
                    <a:solidFill>
                      <a:schemeClr val="tx1">
                        <a:alpha val="99000"/>
                      </a:schemeClr>
                    </a:solidFill>
                  </a:rPr>
                  <a:t>&amp; SMP integration</a:t>
                </a:r>
                <a:endParaRPr lang="en-US" sz="2000" dirty="0">
                  <a:solidFill>
                    <a:schemeClr val="tx1">
                      <a:alpha val="99000"/>
                    </a:schemeClr>
                  </a:solidFill>
                </a:endParaRPr>
              </a:p>
            </p:txBody>
          </p:sp>
        </p:grpSp>
        <p:sp>
          <p:nvSpPr>
            <p:cNvPr id="24" name="TextBox 23"/>
            <p:cNvSpPr txBox="1"/>
            <p:nvPr/>
          </p:nvSpPr>
          <p:spPr>
            <a:xfrm>
              <a:off x="608072" y="3977635"/>
              <a:ext cx="2743170"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Minimize Op-Ex</a:t>
              </a:r>
            </a:p>
          </p:txBody>
        </p:sp>
      </p:grpSp>
      <p:grpSp>
        <p:nvGrpSpPr>
          <p:cNvPr id="43" name="Group 42"/>
          <p:cNvGrpSpPr/>
          <p:nvPr/>
        </p:nvGrpSpPr>
        <p:grpSpPr>
          <a:xfrm>
            <a:off x="608072" y="5257780"/>
            <a:ext cx="10972681" cy="918859"/>
            <a:chOff x="608072" y="4983463"/>
            <a:chExt cx="10972681" cy="918859"/>
          </a:xfrm>
        </p:grpSpPr>
        <p:grpSp>
          <p:nvGrpSpPr>
            <p:cNvPr id="39" name="Group 38"/>
            <p:cNvGrpSpPr/>
            <p:nvPr/>
          </p:nvGrpSpPr>
          <p:grpSpPr>
            <a:xfrm>
              <a:off x="3534120" y="4983463"/>
              <a:ext cx="8046633" cy="461665"/>
              <a:chOff x="3534120" y="4983463"/>
              <a:chExt cx="8046633" cy="461665"/>
            </a:xfrm>
          </p:grpSpPr>
          <p:sp>
            <p:nvSpPr>
              <p:cNvPr id="37" name="TextBox 36"/>
              <p:cNvSpPr txBox="1"/>
              <p:nvPr/>
            </p:nvSpPr>
            <p:spPr>
              <a:xfrm>
                <a:off x="3534120" y="4983463"/>
                <a:ext cx="3566121"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a:solidFill>
                      <a:schemeClr val="tx1">
                        <a:alpha val="99000"/>
                      </a:schemeClr>
                    </a:solidFill>
                  </a:rPr>
                  <a:t>Efficient capacity utilization</a:t>
                </a:r>
                <a:endParaRPr lang="en-US" sz="2000" dirty="0" smtClean="0">
                  <a:solidFill>
                    <a:schemeClr val="tx1">
                      <a:alpha val="99000"/>
                    </a:schemeClr>
                  </a:solidFill>
                </a:endParaRPr>
              </a:p>
            </p:txBody>
          </p:sp>
          <p:sp>
            <p:nvSpPr>
              <p:cNvPr id="38" name="TextBox 37"/>
              <p:cNvSpPr txBox="1"/>
              <p:nvPr/>
            </p:nvSpPr>
            <p:spPr>
              <a:xfrm>
                <a:off x="7283119" y="4983463"/>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Thin provisioning integration</a:t>
                </a:r>
                <a:endParaRPr lang="en-US" sz="2000" dirty="0">
                  <a:solidFill>
                    <a:schemeClr val="tx1">
                      <a:alpha val="99000"/>
                    </a:schemeClr>
                  </a:solidFill>
                </a:endParaRPr>
              </a:p>
            </p:txBody>
          </p:sp>
        </p:grpSp>
        <p:sp>
          <p:nvSpPr>
            <p:cNvPr id="36" name="TextBox 35"/>
            <p:cNvSpPr txBox="1"/>
            <p:nvPr/>
          </p:nvSpPr>
          <p:spPr>
            <a:xfrm>
              <a:off x="608072" y="4983463"/>
              <a:ext cx="2743170" cy="738664"/>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b="1" dirty="0" smtClean="0">
                  <a:solidFill>
                    <a:schemeClr val="tx1">
                      <a:alpha val="99000"/>
                    </a:schemeClr>
                  </a:solidFill>
                </a:rPr>
                <a:t>Maximize Existing Hardware</a:t>
              </a:r>
            </a:p>
          </p:txBody>
        </p:sp>
        <p:grpSp>
          <p:nvGrpSpPr>
            <p:cNvPr id="42" name="Group 41"/>
            <p:cNvGrpSpPr/>
            <p:nvPr/>
          </p:nvGrpSpPr>
          <p:grpSpPr>
            <a:xfrm>
              <a:off x="3534120" y="5440657"/>
              <a:ext cx="8046633" cy="461665"/>
              <a:chOff x="3534120" y="5440657"/>
              <a:chExt cx="8046633" cy="461665"/>
            </a:xfrm>
          </p:grpSpPr>
          <p:sp>
            <p:nvSpPr>
              <p:cNvPr id="40" name="TextBox 39"/>
              <p:cNvSpPr txBox="1"/>
              <p:nvPr/>
            </p:nvSpPr>
            <p:spPr>
              <a:xfrm>
                <a:off x="3534120" y="5440657"/>
                <a:ext cx="3566121"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v"/>
                </a:pPr>
                <a:r>
                  <a:rPr lang="en-US" sz="2000" dirty="0" smtClean="0">
                    <a:solidFill>
                      <a:schemeClr val="tx1">
                        <a:alpha val="99000"/>
                      </a:schemeClr>
                    </a:solidFill>
                  </a:rPr>
                  <a:t>Dynamic data movement</a:t>
                </a:r>
              </a:p>
            </p:txBody>
          </p:sp>
          <p:sp>
            <p:nvSpPr>
              <p:cNvPr id="41" name="TextBox 40"/>
              <p:cNvSpPr txBox="1"/>
              <p:nvPr/>
            </p:nvSpPr>
            <p:spPr>
              <a:xfrm>
                <a:off x="7283119" y="5440657"/>
                <a:ext cx="4297634" cy="461665"/>
              </a:xfrm>
              <a:prstGeom prst="rect">
                <a:avLst/>
              </a:prstGeom>
              <a:noFill/>
            </p:spPr>
            <p:txBody>
              <a:bodyPr wrap="square" lIns="91440" tIns="91440" rIns="91440" bIns="91440" rtlCol="0">
                <a:spAutoFit/>
              </a:bodyPr>
              <a:lstStyle/>
              <a:p>
                <a:pPr marL="342900" indent="-342900">
                  <a:lnSpc>
                    <a:spcPct val="90000"/>
                  </a:lnSpc>
                  <a:spcBef>
                    <a:spcPct val="20000"/>
                  </a:spcBef>
                  <a:buSzPct val="90000"/>
                  <a:buFont typeface="Wingdings" pitchFamily="2" charset="2"/>
                  <a:buChar char="ü"/>
                </a:pPr>
                <a:r>
                  <a:rPr lang="en-US" sz="2000" dirty="0" smtClean="0">
                    <a:solidFill>
                      <a:schemeClr val="tx1">
                        <a:alpha val="99000"/>
                      </a:schemeClr>
                    </a:solidFill>
                  </a:rPr>
                  <a:t>Offloaded Data Transfers</a:t>
                </a:r>
                <a:endParaRPr lang="en-US" sz="2000" dirty="0">
                  <a:solidFill>
                    <a:schemeClr val="tx1">
                      <a:alpha val="99000"/>
                    </a:schemeClr>
                  </a:solidFill>
                </a:endParaRPr>
              </a:p>
            </p:txBody>
          </p:sp>
        </p:grpSp>
      </p:grpSp>
    </p:spTree>
    <p:extLst>
      <p:ext uri="{BB962C8B-B14F-4D97-AF65-F5344CB8AC3E}">
        <p14:creationId xmlns:p14="http://schemas.microsoft.com/office/powerpoint/2010/main" val="1998998914"/>
      </p:ext>
    </p:extLst>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16633" y="1234464"/>
            <a:ext cx="11155680" cy="914400"/>
          </a:xfrm>
          <a:prstGeom prst="rect">
            <a:avLst/>
          </a:prstGeom>
          <a:solidFill>
            <a:schemeClr val="accent1"/>
          </a:solidFill>
          <a:effectLst>
            <a:glow rad="228600">
              <a:schemeClr val="accent6">
                <a:satMod val="175000"/>
                <a:alpha val="40000"/>
              </a:schemeClr>
            </a:glow>
          </a:effectLst>
        </p:spPr>
        <p:txBody>
          <a:bodyPr wrap="square" lIns="228600" tIns="137160" rIns="228600" bIns="137160" anchor="ctr" anchorCtr="0">
            <a:normAutofit fontScale="85000" lnSpcReduction="10000"/>
          </a:bodyPr>
          <a:lstStyle/>
          <a:p>
            <a:pPr marL="403225" lvl="0">
              <a:lnSpc>
                <a:spcPct val="90000"/>
              </a:lnSpc>
              <a:spcBef>
                <a:spcPct val="20000"/>
              </a:spcBef>
              <a:buSzPct val="105000"/>
            </a:pPr>
            <a:r>
              <a:rPr lang="en-US" sz="2800" b="1" dirty="0" smtClean="0">
                <a:solidFill>
                  <a:schemeClr val="tx1">
                    <a:alpha val="99000"/>
                  </a:schemeClr>
                </a:solidFill>
              </a:rPr>
              <a:t>Windows Server 2012 File System Enhancements: Redefining Storage </a:t>
            </a:r>
            <a:endParaRPr lang="en-US" sz="2800" b="1" dirty="0">
              <a:solidFill>
                <a:schemeClr val="tx1">
                  <a:alpha val="99000"/>
                </a:schemeClr>
              </a:solidFill>
            </a:endParaRPr>
          </a:p>
          <a:p>
            <a:pPr marL="403225" lvl="0">
              <a:lnSpc>
                <a:spcPct val="90000"/>
              </a:lnSpc>
              <a:spcBef>
                <a:spcPct val="20000"/>
              </a:spcBef>
              <a:buSzPct val="105000"/>
            </a:pPr>
            <a:r>
              <a:rPr lang="en-US" sz="1600" dirty="0" smtClean="0">
                <a:solidFill>
                  <a:schemeClr val="tx1">
                    <a:alpha val="99000"/>
                  </a:schemeClr>
                </a:solidFill>
              </a:rPr>
              <a:t>Wednesday June 13 at 5:00PM – 6:15PM in S320E</a:t>
            </a:r>
          </a:p>
        </p:txBody>
      </p:sp>
      <p:sp>
        <p:nvSpPr>
          <p:cNvPr id="8" name="Rectangle 7"/>
          <p:cNvSpPr/>
          <p:nvPr/>
        </p:nvSpPr>
        <p:spPr>
          <a:xfrm>
            <a:off x="516633" y="2438400"/>
            <a:ext cx="11155680" cy="914400"/>
          </a:xfrm>
          <a:prstGeom prst="rect">
            <a:avLst/>
          </a:prstGeom>
          <a:solidFill>
            <a:schemeClr val="accent1"/>
          </a:solidFill>
        </p:spPr>
        <p:txBody>
          <a:bodyPr wrap="square" lIns="228600" tIns="137160" rIns="228600" bIns="137160" anchor="ctr" anchorCtr="0">
            <a:normAutofit fontScale="85000" lnSpcReduction="20000"/>
          </a:bodyPr>
          <a:lstStyle/>
          <a:p>
            <a:pPr marL="403225" lvl="0">
              <a:lnSpc>
                <a:spcPct val="90000"/>
              </a:lnSpc>
              <a:spcBef>
                <a:spcPct val="20000"/>
              </a:spcBef>
              <a:buSzPct val="105000"/>
            </a:pPr>
            <a:r>
              <a:rPr lang="en-US" sz="2400" b="1" dirty="0" smtClean="0">
                <a:solidFill>
                  <a:schemeClr val="tx1">
                    <a:alpha val="99000"/>
                  </a:schemeClr>
                </a:solidFill>
              </a:rPr>
              <a:t>Building a Highly Available Failover Cluster Solution with Windows Server 2012 from the Ground UP</a:t>
            </a:r>
          </a:p>
          <a:p>
            <a:pPr marL="411480" lvl="0">
              <a:lnSpc>
                <a:spcPct val="90000"/>
              </a:lnSpc>
              <a:spcBef>
                <a:spcPct val="20000"/>
              </a:spcBef>
              <a:buSzPct val="105000"/>
            </a:pPr>
            <a:r>
              <a:rPr lang="en-US" sz="1600" dirty="0" smtClean="0">
                <a:solidFill>
                  <a:schemeClr val="tx1">
                    <a:alpha val="99000"/>
                  </a:schemeClr>
                </a:solidFill>
              </a:rPr>
              <a:t>Wednesday, June 13 at 10:15AM – 11:30AM in N210</a:t>
            </a:r>
          </a:p>
        </p:txBody>
      </p:sp>
      <p:sp>
        <p:nvSpPr>
          <p:cNvPr id="9" name="Rectangle 8"/>
          <p:cNvSpPr/>
          <p:nvPr/>
        </p:nvSpPr>
        <p:spPr>
          <a:xfrm>
            <a:off x="507868" y="3657600"/>
            <a:ext cx="11155680" cy="914400"/>
          </a:xfrm>
          <a:prstGeom prst="rect">
            <a:avLst/>
          </a:prstGeom>
          <a:solidFill>
            <a:schemeClr val="accent1"/>
          </a:solidFill>
        </p:spPr>
        <p:txBody>
          <a:bodyPr wrap="square" lIns="228600" tIns="137160" rIns="228600" bIns="137160" anchor="ctr" anchorCtr="0">
            <a:normAutofit fontScale="92500"/>
          </a:bodyPr>
          <a:lstStyle/>
          <a:p>
            <a:pPr marL="403225" lvl="0">
              <a:lnSpc>
                <a:spcPct val="90000"/>
              </a:lnSpc>
              <a:spcBef>
                <a:spcPct val="20000"/>
              </a:spcBef>
              <a:buSzPct val="105000"/>
            </a:pPr>
            <a:r>
              <a:rPr lang="en-US" sz="2400" b="1" dirty="0" smtClean="0">
                <a:solidFill>
                  <a:schemeClr val="tx1">
                    <a:alpha val="99000"/>
                  </a:schemeClr>
                </a:solidFill>
              </a:rPr>
              <a:t>Windows Server 2012 High-Performance, Highly-Available Storage Using SMB</a:t>
            </a:r>
          </a:p>
          <a:p>
            <a:pPr marL="411480" lvl="0">
              <a:lnSpc>
                <a:spcPct val="90000"/>
              </a:lnSpc>
              <a:spcBef>
                <a:spcPct val="20000"/>
              </a:spcBef>
              <a:buSzPct val="105000"/>
            </a:pPr>
            <a:r>
              <a:rPr lang="en-US" sz="1600" dirty="0" smtClean="0">
                <a:solidFill>
                  <a:schemeClr val="tx1">
                    <a:alpha val="99000"/>
                  </a:schemeClr>
                </a:solidFill>
              </a:rPr>
              <a:t>Wednesday, June 13 3:15PM – 4:30PM in N320A</a:t>
            </a:r>
          </a:p>
        </p:txBody>
      </p:sp>
      <p:sp>
        <p:nvSpPr>
          <p:cNvPr id="10" name="Rectangle 9"/>
          <p:cNvSpPr/>
          <p:nvPr/>
        </p:nvSpPr>
        <p:spPr>
          <a:xfrm>
            <a:off x="507868" y="4861536"/>
            <a:ext cx="11155680" cy="914400"/>
          </a:xfrm>
          <a:prstGeom prst="rect">
            <a:avLst/>
          </a:prstGeom>
          <a:solidFill>
            <a:schemeClr val="accent1"/>
          </a:solidFill>
        </p:spPr>
        <p:txBody>
          <a:bodyPr wrap="square" lIns="228600" tIns="137160" rIns="228600" bIns="137160" anchor="ctr" anchorCtr="0">
            <a:normAutofit/>
          </a:bodyPr>
          <a:lstStyle/>
          <a:p>
            <a:pPr marL="403225" lvl="0">
              <a:lnSpc>
                <a:spcPct val="90000"/>
              </a:lnSpc>
              <a:spcBef>
                <a:spcPct val="20000"/>
              </a:spcBef>
              <a:buSzPct val="105000"/>
            </a:pPr>
            <a:r>
              <a:rPr lang="en-US" sz="2400" b="1" dirty="0" smtClean="0">
                <a:solidFill>
                  <a:schemeClr val="tx1">
                    <a:alpha val="99000"/>
                  </a:schemeClr>
                </a:solidFill>
              </a:rPr>
              <a:t>Architecting </a:t>
            </a:r>
            <a:r>
              <a:rPr lang="en-US" sz="2400" b="1" dirty="0">
                <a:solidFill>
                  <a:schemeClr val="tx1">
                    <a:alpha val="99000"/>
                  </a:schemeClr>
                </a:solidFill>
              </a:rPr>
              <a:t>Private Clouds Using Windows Server 2012</a:t>
            </a:r>
          </a:p>
          <a:p>
            <a:pPr marL="411480" lvl="0">
              <a:lnSpc>
                <a:spcPct val="90000"/>
              </a:lnSpc>
              <a:spcBef>
                <a:spcPct val="20000"/>
              </a:spcBef>
              <a:buSzPct val="105000"/>
            </a:pPr>
            <a:r>
              <a:rPr lang="en-US" sz="1600" dirty="0">
                <a:solidFill>
                  <a:schemeClr val="tx1">
                    <a:alpha val="99000"/>
                  </a:schemeClr>
                </a:solidFill>
              </a:rPr>
              <a:t>Thursday, June 14 at 4:30PM – 5:45PM in S320A</a:t>
            </a:r>
          </a:p>
        </p:txBody>
      </p:sp>
    </p:spTree>
    <p:extLst>
      <p:ext uri="{BB962C8B-B14F-4D97-AF65-F5344CB8AC3E}">
        <p14:creationId xmlns:p14="http://schemas.microsoft.com/office/powerpoint/2010/main" val="35509311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par>
                                <p:cTn id="10" presetID="2" presetClass="entr" presetSubtype="8" decel="100000" fill="hold" grpId="0" nodeType="withEffect">
                                  <p:stCondLst>
                                    <p:cond delay="25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fill="hold"/>
                                        <p:tgtEl>
                                          <p:spTgt spid="22"/>
                                        </p:tgtEl>
                                        <p:attrNameLst>
                                          <p:attrName>ppt_x</p:attrName>
                                        </p:attrNameLst>
                                      </p:cBhvr>
                                      <p:tavLst>
                                        <p:tav tm="0">
                                          <p:val>
                                            <p:strVal val="0-#ppt_w/2"/>
                                          </p:val>
                                        </p:tav>
                                        <p:tav tm="100000">
                                          <p:val>
                                            <p:strVal val="#ppt_x"/>
                                          </p:val>
                                        </p:tav>
                                      </p:tavLst>
                                    </p:anim>
                                    <p:anim calcmode="lin" valueType="num">
                                      <p:cBhvr additive="base">
                                        <p:cTn id="13" dur="1000" fill="hold"/>
                                        <p:tgtEl>
                                          <p:spTgt spid="22"/>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25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0-#ppt_w/2"/>
                                          </p:val>
                                        </p:tav>
                                        <p:tav tm="100000">
                                          <p:val>
                                            <p:strVal val="#ppt_x"/>
                                          </p:val>
                                        </p:tav>
                                      </p:tavLst>
                                    </p:anim>
                                    <p:anim calcmode="lin" valueType="num">
                                      <p:cBhvr additive="base">
                                        <p:cTn id="2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2"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16633" y="2468893"/>
            <a:ext cx="11155680" cy="914400"/>
          </a:xfrm>
          <a:prstGeom prst="rect">
            <a:avLst/>
          </a:prstGeom>
          <a:solidFill>
            <a:schemeClr val="accent3"/>
          </a:solidFill>
        </p:spPr>
        <p:txBody>
          <a:bodyPr wrap="square" lIns="228600" tIns="137160" rIns="228600" bIns="137160" anchor="ctr" anchorCtr="0">
            <a:normAutofit fontScale="85000" lnSpcReduction="20000"/>
          </a:bodyPr>
          <a:lstStyle/>
          <a:p>
            <a:pPr marL="403225" lvl="0" indent="-403225">
              <a:lnSpc>
                <a:spcPct val="90000"/>
              </a:lnSpc>
              <a:spcBef>
                <a:spcPct val="20000"/>
              </a:spcBef>
              <a:buSzPct val="105000"/>
              <a:buBlip>
                <a:blip r:embed="rId4"/>
              </a:buBlip>
            </a:pPr>
            <a:r>
              <a:rPr lang="en-US" sz="2400" dirty="0" smtClean="0">
                <a:solidFill>
                  <a:schemeClr val="tx1">
                    <a:alpha val="99000"/>
                  </a:schemeClr>
                </a:solidFill>
              </a:rPr>
              <a:t>Partner Demo Stations</a:t>
            </a:r>
            <a:endParaRPr lang="en-US" sz="2400" dirty="0">
              <a:solidFill>
                <a:schemeClr val="tx1">
                  <a:alpha val="99000"/>
                </a:schemeClr>
              </a:solidFill>
            </a:endParaRPr>
          </a:p>
          <a:p>
            <a:pPr marL="860407" lvl="1" indent="-403225">
              <a:lnSpc>
                <a:spcPct val="90000"/>
              </a:lnSpc>
              <a:spcBef>
                <a:spcPct val="20000"/>
              </a:spcBef>
              <a:buSzPct val="105000"/>
              <a:buBlip>
                <a:blip r:embed="rId4"/>
              </a:buBlip>
            </a:pPr>
            <a:r>
              <a:rPr lang="en-US" sz="1600" b="1" dirty="0" smtClean="0">
                <a:solidFill>
                  <a:schemeClr val="tx1">
                    <a:alpha val="99000"/>
                  </a:schemeClr>
                </a:solidFill>
              </a:rPr>
              <a:t>RAID Incorporated, Partner Pavilion Booth #23</a:t>
            </a:r>
          </a:p>
          <a:p>
            <a:pPr marL="860407" lvl="1" indent="-403225">
              <a:lnSpc>
                <a:spcPct val="90000"/>
              </a:lnSpc>
              <a:spcBef>
                <a:spcPct val="20000"/>
              </a:spcBef>
              <a:buSzPct val="105000"/>
              <a:buBlip>
                <a:blip r:embed="rId4"/>
              </a:buBlip>
            </a:pPr>
            <a:r>
              <a:rPr lang="en-US" sz="1600" b="1" dirty="0" err="1" smtClean="0">
                <a:solidFill>
                  <a:schemeClr val="tx1">
                    <a:alpha val="99000"/>
                  </a:schemeClr>
                </a:solidFill>
              </a:rPr>
              <a:t>DataON</a:t>
            </a:r>
            <a:r>
              <a:rPr lang="en-US" sz="1600" b="1" dirty="0" smtClean="0">
                <a:solidFill>
                  <a:schemeClr val="tx1">
                    <a:alpha val="99000"/>
                  </a:schemeClr>
                </a:solidFill>
              </a:rPr>
              <a:t> Storage, Partner Pavilion Booth #34</a:t>
            </a:r>
            <a:endParaRPr lang="en-US" sz="1600" b="1" dirty="0">
              <a:solidFill>
                <a:schemeClr val="tx1">
                  <a:alpha val="99000"/>
                </a:schemeClr>
              </a:solidFill>
            </a:endParaRPr>
          </a:p>
        </p:txBody>
      </p:sp>
      <p:sp>
        <p:nvSpPr>
          <p:cNvPr id="24" name="Rectangle 23"/>
          <p:cNvSpPr/>
          <p:nvPr/>
        </p:nvSpPr>
        <p:spPr>
          <a:xfrm>
            <a:off x="516633" y="3657600"/>
            <a:ext cx="11155680" cy="914400"/>
          </a:xfrm>
          <a:prstGeom prst="rect">
            <a:avLst/>
          </a:prstGeom>
          <a:solidFill>
            <a:schemeClr val="accent4"/>
          </a:solidFill>
        </p:spPr>
        <p:txBody>
          <a:bodyPr wrap="square" lIns="228600" tIns="137160" rIns="228600" bIns="137160" anchor="ctr" anchorCtr="0">
            <a:normAutofit/>
          </a:bodyPr>
          <a:lstStyle/>
          <a:p>
            <a:pPr marL="403225" lvl="0" indent="-403225">
              <a:lnSpc>
                <a:spcPct val="90000"/>
              </a:lnSpc>
              <a:spcBef>
                <a:spcPct val="20000"/>
              </a:spcBef>
              <a:buSzPct val="105000"/>
              <a:buBlip>
                <a:blip r:embed="rId4"/>
              </a:buBlip>
            </a:pPr>
            <a:r>
              <a:rPr lang="en-US" sz="2400" dirty="0" smtClean="0">
                <a:solidFill>
                  <a:schemeClr val="tx1">
                    <a:alpha val="99000"/>
                  </a:schemeClr>
                </a:solidFill>
              </a:rPr>
              <a:t>Find me later at… </a:t>
            </a:r>
            <a:r>
              <a:rPr lang="en-US" sz="2400" b="1" dirty="0" smtClean="0">
                <a:solidFill>
                  <a:schemeClr val="tx1">
                    <a:alpha val="99000"/>
                  </a:schemeClr>
                </a:solidFill>
              </a:rPr>
              <a:t>The Partner Pavilion</a:t>
            </a:r>
            <a:endParaRPr lang="en-US" sz="1600" b="1" dirty="0">
              <a:solidFill>
                <a:schemeClr val="tx1">
                  <a:alpha val="99000"/>
                </a:schemeClr>
              </a:solidFill>
            </a:endParaRPr>
          </a:p>
        </p:txBody>
      </p:sp>
      <p:sp>
        <p:nvSpPr>
          <p:cNvPr id="9" name="Rectangle 8"/>
          <p:cNvSpPr/>
          <p:nvPr/>
        </p:nvSpPr>
        <p:spPr>
          <a:xfrm>
            <a:off x="516633" y="1249693"/>
            <a:ext cx="11155680" cy="914400"/>
          </a:xfrm>
          <a:prstGeom prst="rect">
            <a:avLst/>
          </a:prstGeom>
          <a:solidFill>
            <a:schemeClr val="accent1"/>
          </a:solidFill>
        </p:spPr>
        <p:txBody>
          <a:bodyPr wrap="square" lIns="228600" tIns="137160" rIns="228600" bIns="137160" anchor="ctr" anchorCtr="0">
            <a:normAutofit/>
          </a:bodyPr>
          <a:lstStyle/>
          <a:p>
            <a:pPr marL="403225" lvl="0">
              <a:lnSpc>
                <a:spcPct val="90000"/>
              </a:lnSpc>
              <a:spcBef>
                <a:spcPct val="20000"/>
              </a:spcBef>
              <a:buSzPct val="105000"/>
            </a:pPr>
            <a:r>
              <a:rPr lang="en-US" sz="2400" b="1" dirty="0" smtClean="0">
                <a:solidFill>
                  <a:schemeClr val="tx1">
                    <a:alpha val="99000"/>
                  </a:schemeClr>
                </a:solidFill>
              </a:rPr>
              <a:t>Windows Server 2012 File and Storage Services Management</a:t>
            </a:r>
            <a:endParaRPr lang="en-US" sz="2400" b="1" dirty="0">
              <a:solidFill>
                <a:schemeClr val="tx1">
                  <a:alpha val="99000"/>
                </a:schemeClr>
              </a:solidFill>
            </a:endParaRPr>
          </a:p>
          <a:p>
            <a:pPr marL="411480" lvl="0">
              <a:lnSpc>
                <a:spcPct val="90000"/>
              </a:lnSpc>
              <a:spcBef>
                <a:spcPct val="20000"/>
              </a:spcBef>
              <a:buSzPct val="105000"/>
            </a:pPr>
            <a:r>
              <a:rPr lang="en-US" sz="1600" dirty="0" smtClean="0">
                <a:solidFill>
                  <a:schemeClr val="tx1">
                    <a:alpha val="99000"/>
                  </a:schemeClr>
                </a:solidFill>
              </a:rPr>
              <a:t>Wednesday, June 13 at 10:15AM – 11:30AM in N310</a:t>
            </a:r>
            <a:endParaRPr lang="en-US" sz="1600" dirty="0">
              <a:solidFill>
                <a:schemeClr val="tx1">
                  <a:alpha val="99000"/>
                </a:schemeClr>
              </a:solidFill>
            </a:endParaRPr>
          </a:p>
        </p:txBody>
      </p:sp>
    </p:spTree>
    <p:extLst>
      <p:ext uri="{BB962C8B-B14F-4D97-AF65-F5344CB8AC3E}">
        <p14:creationId xmlns:p14="http://schemas.microsoft.com/office/powerpoint/2010/main" val="26346049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par>
                                <p:cTn id="10" presetID="2" presetClass="entr" presetSubtype="8" decel="100000" fill="hold" grpId="0" nodeType="withEffect">
                                  <p:stCondLst>
                                    <p:cond delay="25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0-#ppt_w/2"/>
                                          </p:val>
                                        </p:tav>
                                        <p:tav tm="100000">
                                          <p:val>
                                            <p:strVal val="#ppt_x"/>
                                          </p:val>
                                        </p:tav>
                                      </p:tavLst>
                                    </p:anim>
                                    <p:anim calcmode="lin" valueType="num">
                                      <p:cBhvr additive="base">
                                        <p:cTn id="13" dur="10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25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fill="hold"/>
                                        <p:tgtEl>
                                          <p:spTgt spid="24"/>
                                        </p:tgtEl>
                                        <p:attrNameLst>
                                          <p:attrName>ppt_x</p:attrName>
                                        </p:attrNameLst>
                                      </p:cBhvr>
                                      <p:tavLst>
                                        <p:tav tm="0">
                                          <p:val>
                                            <p:strVal val="0-#ppt_w/2"/>
                                          </p:val>
                                        </p:tav>
                                        <p:tav tm="100000">
                                          <p:val>
                                            <p:strVal val="#ppt_x"/>
                                          </p:val>
                                        </p:tav>
                                      </p:tavLst>
                                    </p:anim>
                                    <p:anim calcmode="lin" valueType="num">
                                      <p:cBhvr additive="base">
                                        <p:cTn id="17" dur="10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3" grpId="0" animBg="1"/>
      <p:bldP spid="24"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16632" y="228635"/>
            <a:ext cx="11155680" cy="609398"/>
          </a:xfrm>
        </p:spPr>
        <p:txBody>
          <a:bodyPr/>
          <a:lstStyle/>
          <a:p>
            <a:r>
              <a:rPr lang="en-US" dirty="0" smtClean="0"/>
              <a:t>Track Resources</a:t>
            </a:r>
            <a:endParaRPr lang="en-US" dirty="0"/>
          </a:p>
        </p:txBody>
      </p:sp>
      <p:pic>
        <p:nvPicPr>
          <p:cNvPr id="3" name="Picture 2" descr="C:\Users\Jordan\Desktop\TechEd_2012\TechE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16633" y="5897848"/>
            <a:ext cx="914400"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6633" y="1234464"/>
            <a:ext cx="11155680" cy="914400"/>
          </a:xfrm>
          <a:prstGeom prst="rect">
            <a:avLst/>
          </a:prstGeom>
          <a:solidFill>
            <a:schemeClr val="accent1"/>
          </a:solidFill>
        </p:spPr>
        <p:txBody>
          <a:bodyPr wrap="square" lIns="228600" tIns="137160" rIns="228600" bIns="137160" anchor="ctr" anchorCtr="0">
            <a:norm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Virtualizing Storage for Scale, </a:t>
            </a:r>
            <a:r>
              <a:rPr lang="en-US" sz="2400" dirty="0" smtClean="0">
                <a:solidFill>
                  <a:schemeClr val="tx1">
                    <a:alpha val="99000"/>
                  </a:schemeClr>
                </a:solidFill>
              </a:rPr>
              <a:t>Resiliency, and Efficiency</a:t>
            </a:r>
          </a:p>
          <a:p>
            <a:pPr marL="411480" lvl="0">
              <a:lnSpc>
                <a:spcPct val="90000"/>
              </a:lnSpc>
              <a:spcBef>
                <a:spcPct val="20000"/>
              </a:spcBef>
              <a:buSzPct val="105000"/>
            </a:pPr>
            <a:r>
              <a:rPr lang="en-US" sz="1600" dirty="0" smtClean="0">
                <a:solidFill>
                  <a:schemeClr val="tx1">
                    <a:alpha val="99000"/>
                  </a:schemeClr>
                </a:solidFill>
              </a:rPr>
              <a:t>http</a:t>
            </a:r>
            <a:r>
              <a:rPr lang="en-US" sz="1600" dirty="0">
                <a:solidFill>
                  <a:schemeClr val="tx1">
                    <a:alpha val="99000"/>
                  </a:schemeClr>
                </a:solidFill>
              </a:rPr>
              <a:t>://go.microsoft.com/fwlink/?LinkID=254536</a:t>
            </a:r>
          </a:p>
        </p:txBody>
      </p:sp>
      <p:sp>
        <p:nvSpPr>
          <p:cNvPr id="11" name="Rectangle 10"/>
          <p:cNvSpPr/>
          <p:nvPr/>
        </p:nvSpPr>
        <p:spPr>
          <a:xfrm>
            <a:off x="516633" y="2423171"/>
            <a:ext cx="11155680" cy="914400"/>
          </a:xfrm>
          <a:prstGeom prst="rect">
            <a:avLst/>
          </a:prstGeom>
          <a:solidFill>
            <a:schemeClr val="accent2"/>
          </a:solidFill>
        </p:spPr>
        <p:txBody>
          <a:bodyPr wrap="square" lIns="228600" tIns="137160" rIns="228600" bIns="137160" anchor="ctr" anchorCtr="0">
            <a:norm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Building the Next Generation File System for Windows: </a:t>
            </a:r>
            <a:r>
              <a:rPr lang="en-US" sz="2400" dirty="0" err="1" smtClean="0">
                <a:solidFill>
                  <a:schemeClr val="tx1">
                    <a:alpha val="99000"/>
                  </a:schemeClr>
                </a:solidFill>
              </a:rPr>
              <a:t>ReFS</a:t>
            </a:r>
            <a:endParaRPr lang="en-US" sz="2400" dirty="0" smtClean="0">
              <a:solidFill>
                <a:schemeClr val="tx1">
                  <a:alpha val="99000"/>
                </a:schemeClr>
              </a:solidFill>
            </a:endParaRPr>
          </a:p>
          <a:p>
            <a:pPr marL="411480">
              <a:lnSpc>
                <a:spcPct val="90000"/>
              </a:lnSpc>
              <a:spcBef>
                <a:spcPct val="20000"/>
              </a:spcBef>
              <a:buSzPct val="105000"/>
            </a:pPr>
            <a:r>
              <a:rPr lang="en-US" sz="1600" dirty="0">
                <a:solidFill>
                  <a:schemeClr val="tx1">
                    <a:alpha val="99000"/>
                  </a:schemeClr>
                </a:solidFill>
              </a:rPr>
              <a:t>http://go.microsoft.com/fwlink/?LinkId=254680</a:t>
            </a:r>
          </a:p>
        </p:txBody>
      </p:sp>
      <p:sp>
        <p:nvSpPr>
          <p:cNvPr id="12" name="Rectangle 11"/>
          <p:cNvSpPr/>
          <p:nvPr/>
        </p:nvSpPr>
        <p:spPr>
          <a:xfrm>
            <a:off x="516633" y="3611878"/>
            <a:ext cx="11155680" cy="914400"/>
          </a:xfrm>
          <a:prstGeom prst="rect">
            <a:avLst/>
          </a:prstGeom>
          <a:solidFill>
            <a:schemeClr val="accent4"/>
          </a:solidFill>
        </p:spPr>
        <p:txBody>
          <a:bodyPr wrap="square" lIns="228600" tIns="137160" rIns="228600" bIns="137160" anchor="ctr" anchorCtr="0">
            <a:norm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Redesigning Chkdsk and the new NTFS health model</a:t>
            </a:r>
          </a:p>
          <a:p>
            <a:pPr marL="411480" lvl="0">
              <a:lnSpc>
                <a:spcPct val="90000"/>
              </a:lnSpc>
              <a:spcBef>
                <a:spcPct val="20000"/>
              </a:spcBef>
              <a:buSzPct val="105000"/>
            </a:pPr>
            <a:r>
              <a:rPr lang="en-US" sz="1600" dirty="0">
                <a:solidFill>
                  <a:schemeClr val="tx1">
                    <a:alpha val="99000"/>
                  </a:schemeClr>
                </a:solidFill>
              </a:rPr>
              <a:t>http://go.microsoft.com/fwlink/?LinkId=254679</a:t>
            </a:r>
          </a:p>
        </p:txBody>
      </p:sp>
      <p:sp>
        <p:nvSpPr>
          <p:cNvPr id="7" name="Rectangle 6"/>
          <p:cNvSpPr/>
          <p:nvPr/>
        </p:nvSpPr>
        <p:spPr>
          <a:xfrm>
            <a:off x="516633" y="4800600"/>
            <a:ext cx="11155680" cy="914400"/>
          </a:xfrm>
          <a:prstGeom prst="rect">
            <a:avLst/>
          </a:prstGeom>
          <a:solidFill>
            <a:schemeClr val="accent6"/>
          </a:solidFill>
        </p:spPr>
        <p:txBody>
          <a:bodyPr wrap="square" lIns="228600" tIns="137160" rIns="228600" bIns="137160" anchor="ctr" anchorCtr="0">
            <a:norm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Storage Spaces </a:t>
            </a:r>
            <a:r>
              <a:rPr lang="en-US" sz="2400" dirty="0" smtClean="0">
                <a:solidFill>
                  <a:schemeClr val="tx1">
                    <a:alpha val="99000"/>
                  </a:schemeClr>
                </a:solidFill>
              </a:rPr>
              <a:t>FAQ</a:t>
            </a:r>
          </a:p>
          <a:p>
            <a:pPr marL="411480" lvl="0">
              <a:lnSpc>
                <a:spcPct val="90000"/>
              </a:lnSpc>
              <a:spcBef>
                <a:spcPct val="20000"/>
              </a:spcBef>
              <a:buSzPct val="105000"/>
            </a:pPr>
            <a:r>
              <a:rPr lang="en-US" sz="1600" dirty="0">
                <a:solidFill>
                  <a:schemeClr val="tx1">
                    <a:alpha val="99000"/>
                  </a:schemeClr>
                </a:solidFill>
              </a:rPr>
              <a:t>http://go.microsoft.com/fwlink/?LinkID=254539</a:t>
            </a:r>
          </a:p>
        </p:txBody>
      </p:sp>
    </p:spTree>
    <p:extLst>
      <p:ext uri="{BB962C8B-B14F-4D97-AF65-F5344CB8AC3E}">
        <p14:creationId xmlns:p14="http://schemas.microsoft.com/office/powerpoint/2010/main" val="2225249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4047" y="2423171"/>
            <a:ext cx="6400730" cy="2011658"/>
          </a:xfrm>
        </p:spPr>
        <p:txBody>
          <a:bodyPr>
            <a:noAutofit/>
          </a:bodyPr>
          <a:lstStyle/>
          <a:p>
            <a:r>
              <a:rPr lang="en-US" sz="3600" i="1" dirty="0"/>
              <a:t>Windows Server 2012 is the most </a:t>
            </a:r>
            <a:r>
              <a:rPr lang="en-US" sz="3600" b="1" i="1" dirty="0" smtClean="0">
                <a:solidFill>
                  <a:schemeClr val="accent6"/>
                </a:solidFill>
              </a:rPr>
              <a:t>cost-efficien</a:t>
            </a:r>
            <a:r>
              <a:rPr lang="en-US" b="1" dirty="0">
                <a:solidFill>
                  <a:schemeClr val="accent6"/>
                </a:solidFill>
              </a:rPr>
              <a:t>t</a:t>
            </a:r>
            <a:r>
              <a:rPr lang="en-US" sz="3600" i="1" dirty="0" smtClean="0"/>
              <a:t> </a:t>
            </a:r>
            <a:r>
              <a:rPr lang="en-US" sz="3600" i="1" dirty="0"/>
              <a:t>platform for </a:t>
            </a:r>
            <a:r>
              <a:rPr lang="en-US" sz="3600" b="1" i="1" dirty="0">
                <a:solidFill>
                  <a:schemeClr val="accent6"/>
                </a:solidFill>
              </a:rPr>
              <a:t>continuously available</a:t>
            </a:r>
            <a:r>
              <a:rPr lang="en-US" sz="3600" i="1" dirty="0"/>
              <a:t> and </a:t>
            </a:r>
            <a:r>
              <a:rPr lang="en-US" sz="3600" b="1" i="1" dirty="0">
                <a:solidFill>
                  <a:schemeClr val="accent6"/>
                </a:solidFill>
              </a:rPr>
              <a:t>highly scalable</a:t>
            </a:r>
            <a:r>
              <a:rPr lang="en-US" sz="3600" i="1" dirty="0"/>
              <a:t> data </a:t>
            </a:r>
            <a:r>
              <a:rPr lang="en-US" sz="3600" i="1" dirty="0" smtClean="0"/>
              <a:t>access</a:t>
            </a:r>
            <a:endParaRPr lang="en-US" sz="3600" i="1" dirty="0"/>
          </a:p>
        </p:txBody>
      </p:sp>
    </p:spTree>
    <p:extLst>
      <p:ext uri="{BB962C8B-B14F-4D97-AF65-F5344CB8AC3E}">
        <p14:creationId xmlns:p14="http://schemas.microsoft.com/office/powerpoint/2010/main" val="561036745"/>
      </p:ext>
    </p:extLst>
  </p:cSld>
  <p:clrMapOvr>
    <a:masterClrMapping/>
  </p:clrMapOvr>
  <p:transition spd="slow">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jicoop\AppData\Local\Microsoft\Windows\Temporary Internet Files\Content.IE5\BE7UVQL0\PPT_Test_-_BW_20114415486.png"/>
          <p:cNvPicPr>
            <a:picLocks noChangeAspect="1" noChangeArrowheads="1"/>
          </p:cNvPicPr>
          <p:nvPr/>
        </p:nvPicPr>
        <p:blipFill>
          <a:blip r:embed="rId4"/>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218612" y="115512"/>
            <a:ext cx="2854754" cy="2185214"/>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1469575904"/>
      </p:ext>
    </p:extLst>
  </p:cSld>
  <p:clrMapOvr>
    <a:masterClrMapping/>
  </p:clrMapOvr>
  <p:transition spd="slow">
    <p:pu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spd="slow">
    <p:pu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79052" y="1586586"/>
            <a:ext cx="5649160" cy="1378644"/>
          </a:xfrm>
        </p:spPr>
        <p:txBody>
          <a:bodyPr/>
          <a:lstStyle/>
          <a:p>
            <a:r>
              <a:rPr lang="en-US" sz="4400" dirty="0" smtClean="0"/>
              <a:t>Maximizing Hardware Investments</a:t>
            </a:r>
            <a:endParaRPr lang="en-US" sz="4400" dirty="0"/>
          </a:p>
        </p:txBody>
      </p:sp>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sz="3600" dirty="0" smtClean="0"/>
              <a:t>Storage Array Integration</a:t>
            </a:r>
            <a:endParaRPr lang="en-US" sz="3600" dirty="0"/>
          </a:p>
        </p:txBody>
      </p:sp>
    </p:spTree>
    <p:extLst>
      <p:ext uri="{BB962C8B-B14F-4D97-AF65-F5344CB8AC3E}">
        <p14:creationId xmlns:p14="http://schemas.microsoft.com/office/powerpoint/2010/main" val="2578943219"/>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Maximizing Hardware Investments</a:t>
            </a:r>
            <a:endParaRPr lang="en-US" dirty="0"/>
          </a:p>
        </p:txBody>
      </p:sp>
      <p:sp>
        <p:nvSpPr>
          <p:cNvPr id="6" name="Text Placeholder 5"/>
          <p:cNvSpPr>
            <a:spLocks noGrp="1"/>
          </p:cNvSpPr>
          <p:nvPr>
            <p:ph type="body" sz="quarter" idx="10"/>
          </p:nvPr>
        </p:nvSpPr>
        <p:spPr>
          <a:xfrm>
            <a:off x="519112" y="1447799"/>
            <a:ext cx="11149013" cy="2680734"/>
          </a:xfrm>
        </p:spPr>
        <p:txBody>
          <a:bodyPr/>
          <a:lstStyle/>
          <a:p>
            <a:r>
              <a:rPr lang="en-US" dirty="0" smtClean="0"/>
              <a:t>Get the most out of advanced capabilities in your storage array investments</a:t>
            </a:r>
          </a:p>
          <a:p>
            <a:endParaRPr lang="en-US" sz="900" dirty="0" smtClean="0"/>
          </a:p>
          <a:p>
            <a:r>
              <a:rPr lang="en-US" b="1" dirty="0" smtClean="0"/>
              <a:t>Thin Provisioning </a:t>
            </a:r>
            <a:r>
              <a:rPr lang="en-US" dirty="0" smtClean="0"/>
              <a:t>(TP)</a:t>
            </a:r>
          </a:p>
          <a:p>
            <a:pPr lvl="1"/>
            <a:r>
              <a:rPr lang="en-US" dirty="0" smtClean="0"/>
              <a:t>Optimization minimizes storage footprint</a:t>
            </a:r>
          </a:p>
          <a:p>
            <a:pPr lvl="1"/>
            <a:r>
              <a:rPr lang="en-US" dirty="0" smtClean="0"/>
              <a:t>Threshold notifications enable agility and responsiveness</a:t>
            </a:r>
          </a:p>
          <a:p>
            <a:endParaRPr lang="en-US" sz="900" dirty="0" smtClean="0"/>
          </a:p>
        </p:txBody>
      </p:sp>
      <p:sp>
        <p:nvSpPr>
          <p:cNvPr id="4" name="Text Placeholder 2"/>
          <p:cNvSpPr txBox="1">
            <a:spLocks/>
          </p:cNvSpPr>
          <p:nvPr/>
        </p:nvSpPr>
        <p:spPr>
          <a:xfrm>
            <a:off x="674262" y="948513"/>
            <a:ext cx="1098275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cap="all" dirty="0" smtClean="0"/>
              <a:t>Storage Array Integration</a:t>
            </a:r>
            <a:endParaRPr lang="en-US" sz="2400" cap="all" dirty="0"/>
          </a:p>
        </p:txBody>
      </p:sp>
    </p:spTree>
    <p:extLst>
      <p:ext uri="{BB962C8B-B14F-4D97-AF65-F5344CB8AC3E}">
        <p14:creationId xmlns:p14="http://schemas.microsoft.com/office/powerpoint/2010/main" val="83221820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Provisioning</a:t>
            </a:r>
            <a:endParaRPr lang="en-US" dirty="0"/>
          </a:p>
        </p:txBody>
      </p:sp>
      <p:sp>
        <p:nvSpPr>
          <p:cNvPr id="3" name="Text Placeholder 2"/>
          <p:cNvSpPr>
            <a:spLocks noGrp="1"/>
          </p:cNvSpPr>
          <p:nvPr>
            <p:ph type="body" sz="quarter" idx="10"/>
          </p:nvPr>
        </p:nvSpPr>
        <p:spPr>
          <a:xfrm>
            <a:off x="519112" y="1368653"/>
            <a:ext cx="11149013" cy="4945969"/>
          </a:xfrm>
        </p:spPr>
        <p:txBody>
          <a:bodyPr/>
          <a:lstStyle/>
          <a:p>
            <a:r>
              <a:rPr lang="en-US" dirty="0" smtClean="0"/>
              <a:t>Identification</a:t>
            </a:r>
          </a:p>
          <a:p>
            <a:pPr lvl="1"/>
            <a:r>
              <a:rPr lang="en-US" dirty="0" smtClean="0"/>
              <a:t>Industry leadership for standards based thinly provisioned virtual disk identification</a:t>
            </a:r>
            <a:endParaRPr lang="en-US" dirty="0"/>
          </a:p>
          <a:p>
            <a:endParaRPr lang="en-US" sz="900" dirty="0" smtClean="0"/>
          </a:p>
          <a:p>
            <a:r>
              <a:rPr lang="en-US" dirty="0"/>
              <a:t>Optimization</a:t>
            </a:r>
          </a:p>
          <a:p>
            <a:pPr lvl="1"/>
            <a:r>
              <a:rPr lang="en-US" dirty="0"/>
              <a:t>End-to-end transparency of file system allocation</a:t>
            </a:r>
          </a:p>
          <a:p>
            <a:pPr lvl="1"/>
            <a:r>
              <a:rPr lang="en-US" dirty="0" smtClean="0"/>
              <a:t>Space reclamation occurs </a:t>
            </a:r>
            <a:r>
              <a:rPr lang="en-US" dirty="0"/>
              <a:t>both real-time and on a scheduled basis</a:t>
            </a:r>
          </a:p>
          <a:p>
            <a:pPr lvl="1"/>
            <a:r>
              <a:rPr lang="en-US" dirty="0"/>
              <a:t>Scheduled slab consolidation </a:t>
            </a:r>
            <a:r>
              <a:rPr lang="en-US" dirty="0" smtClean="0"/>
              <a:t>ensures </a:t>
            </a:r>
            <a:r>
              <a:rPr lang="en-US" dirty="0"/>
              <a:t>smallest storage footprint</a:t>
            </a:r>
          </a:p>
          <a:p>
            <a:endParaRPr lang="en-US" sz="900" dirty="0" smtClean="0"/>
          </a:p>
          <a:p>
            <a:r>
              <a:rPr lang="en-US" i="1" dirty="0"/>
              <a:t>Works automatically with Storage </a:t>
            </a:r>
            <a:r>
              <a:rPr lang="en-US" i="1" dirty="0" smtClean="0"/>
              <a:t>Spaces </a:t>
            </a:r>
            <a:r>
              <a:rPr lang="en-US" i="1" dirty="0"/>
              <a:t>and supported storage </a:t>
            </a:r>
            <a:r>
              <a:rPr lang="en-US" i="1" dirty="0" smtClean="0"/>
              <a:t>arrays</a:t>
            </a:r>
            <a:endParaRPr lang="en-US" i="1" dirty="0"/>
          </a:p>
        </p:txBody>
      </p:sp>
    </p:spTree>
    <p:extLst>
      <p:ext uri="{BB962C8B-B14F-4D97-AF65-F5344CB8AC3E}">
        <p14:creationId xmlns:p14="http://schemas.microsoft.com/office/powerpoint/2010/main" val="489960274"/>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Bryan Matthew</External_x0020_Speaker>
    <Session_x0020_Code xmlns="2295e2e7-0eeb-498e-8716-217bb2ee6ee3">WSV327</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http://schemas.microsoft.com/office/infopath/2007/PartnerControls"/>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 ds:uri="http://purl.org/dc/elements/1.1/"/>
    <ds:schemaRef ds:uri="8b529f77-48ab-4581-b468-93f09345b8aa"/>
    <ds:schemaRef ds:uri="2295e2e7-0eeb-498e-8716-217bb2ee6ee3"/>
    <ds:schemaRef ds:uri="http://schemas.microsoft.com/office/2006/metadata/properties"/>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8592</TotalTime>
  <Words>2753</Words>
  <Application>Microsoft Office PowerPoint</Application>
  <PresentationFormat>Custom</PresentationFormat>
  <Paragraphs>609</Paragraphs>
  <Slides>64</Slides>
  <Notes>63</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TechEd_2012_Template_16x9</vt:lpstr>
      <vt:lpstr>White with Consolas font for code slides</vt:lpstr>
      <vt:lpstr>Windows Server 2012:  Storage Capabilities for Everyone</vt:lpstr>
      <vt:lpstr>PowerPoint Presentation</vt:lpstr>
      <vt:lpstr>Storage Platform in Windows Server 2012</vt:lpstr>
      <vt:lpstr>Storage Platform Overview</vt:lpstr>
      <vt:lpstr>Enabled Deployment Models</vt:lpstr>
      <vt:lpstr>PowerPoint Presentation</vt:lpstr>
      <vt:lpstr>Storage Array Integration</vt:lpstr>
      <vt:lpstr>Maximizing Hardware Investments</vt:lpstr>
      <vt:lpstr>Thin Provisioning</vt:lpstr>
      <vt:lpstr>Thin Provisioning</vt:lpstr>
      <vt:lpstr>Maximizing Hardware Investments</vt:lpstr>
      <vt:lpstr>Traditional Data Movement</vt:lpstr>
      <vt:lpstr>Offloaded Data Transfers</vt:lpstr>
      <vt:lpstr>Offloaded Data Transfers</vt:lpstr>
      <vt:lpstr>Traditional Data Transfers</vt:lpstr>
      <vt:lpstr>Offloaded Data Transfers</vt:lpstr>
      <vt:lpstr>Offloaded Data Transfers &amp; Thin Provisioning</vt:lpstr>
      <vt:lpstr>PowerPoint Presentation</vt:lpstr>
      <vt:lpstr>PowerPoint Presentation</vt:lpstr>
      <vt:lpstr>Storage Spaces</vt:lpstr>
      <vt:lpstr>Cost-Efficient Business Critical Storage</vt:lpstr>
      <vt:lpstr>Storage Spaces Model</vt:lpstr>
      <vt:lpstr>Storage Spaces</vt:lpstr>
      <vt:lpstr>Storage Spaces</vt:lpstr>
      <vt:lpstr>Storage Spaces</vt:lpstr>
      <vt:lpstr>Storage Spaces</vt:lpstr>
      <vt:lpstr>Scalable and Continuous Availability</vt:lpstr>
      <vt:lpstr>Representative Deployment Element</vt:lpstr>
      <vt:lpstr>Performance Cluster Deployment Element</vt:lpstr>
      <vt:lpstr>High Performance  Clustered Storage Spaces</vt:lpstr>
      <vt:lpstr>Performance Cluster Deployment Element</vt:lpstr>
      <vt:lpstr>PowerPoint Presentation</vt:lpstr>
      <vt:lpstr>Modern NTFS Health Model &amp; CHKDSK </vt:lpstr>
      <vt:lpstr>Background</vt:lpstr>
      <vt:lpstr>Maximizing Availability &amp; Improving Scalability in Windows Server 2012</vt:lpstr>
      <vt:lpstr>Modern CHKDSK</vt:lpstr>
      <vt:lpstr>Modern CHKDSK</vt:lpstr>
      <vt:lpstr>PowerPoint Presentation</vt:lpstr>
      <vt:lpstr>Data Deduplication</vt:lpstr>
      <vt:lpstr>Optimized Space Utilization</vt:lpstr>
      <vt:lpstr>Data Deduplication</vt:lpstr>
      <vt:lpstr>Data Deduplication</vt:lpstr>
      <vt:lpstr>PowerPoint Presentation</vt:lpstr>
      <vt:lpstr>Windows Storage Management</vt:lpstr>
      <vt:lpstr>Storage Management</vt:lpstr>
      <vt:lpstr>Operational Simplicity</vt:lpstr>
      <vt:lpstr>Integrated Storage Management</vt:lpstr>
      <vt:lpstr>Windows Storage Management</vt:lpstr>
      <vt:lpstr>PowerPoint Presentation</vt:lpstr>
      <vt:lpstr>Integrated Storage Stack with the Resilient File System (ReFS)</vt:lpstr>
      <vt:lpstr>Introduction</vt:lpstr>
      <vt:lpstr>ReFS</vt:lpstr>
      <vt:lpstr>ReFS</vt:lpstr>
      <vt:lpstr>ReFS Deployments</vt:lpstr>
      <vt:lpstr>PowerPoint Presentation</vt:lpstr>
      <vt:lpstr>Storage Platform Overview</vt:lpstr>
      <vt:lpstr>Related Content</vt:lpstr>
      <vt:lpstr>Related Content</vt:lpstr>
      <vt:lpstr>Track Resources</vt:lpstr>
      <vt:lpstr>Resources</vt:lpstr>
      <vt:lpstr>PowerPoint Presentation</vt:lpstr>
      <vt:lpstr>MS Tag</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2012</dc:subject>
  <dc:creator>Bryan Matthew</dc:creator>
  <cp:keywords>TechEd 2012</cp:keywords>
  <dc:description>Template: Jordan Cayabyab, Artitudes Design
Formatting:
Event Date: June 11-14, 2012
Event Location: Orlando, FL
Audience Type: IT Pros, Developers</dc:description>
  <cp:lastModifiedBy>Shows</cp:lastModifiedBy>
  <cp:revision>671</cp:revision>
  <cp:lastPrinted>2010-05-11T05:02:34Z</cp:lastPrinted>
  <dcterms:created xsi:type="dcterms:W3CDTF">2012-05-01T05:52:14Z</dcterms:created>
  <dcterms:modified xsi:type="dcterms:W3CDTF">2012-06-13T20:37:46Z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