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60"/>
  </p:notesMasterIdLst>
  <p:handoutMasterIdLst>
    <p:handoutMasterId r:id="rId61"/>
  </p:handoutMasterIdLst>
  <p:sldIdLst>
    <p:sldId id="257" r:id="rId6"/>
    <p:sldId id="321" r:id="rId7"/>
    <p:sldId id="358" r:id="rId8"/>
    <p:sldId id="323" r:id="rId9"/>
    <p:sldId id="324" r:id="rId10"/>
    <p:sldId id="325" r:id="rId11"/>
    <p:sldId id="326" r:id="rId12"/>
    <p:sldId id="327" r:id="rId13"/>
    <p:sldId id="370" r:id="rId14"/>
    <p:sldId id="371" r:id="rId15"/>
    <p:sldId id="329" r:id="rId16"/>
    <p:sldId id="372" r:id="rId17"/>
    <p:sldId id="331" r:id="rId18"/>
    <p:sldId id="377" r:id="rId19"/>
    <p:sldId id="332" r:id="rId20"/>
    <p:sldId id="333" r:id="rId21"/>
    <p:sldId id="334" r:id="rId22"/>
    <p:sldId id="335" r:id="rId23"/>
    <p:sldId id="373" r:id="rId24"/>
    <p:sldId id="375" r:id="rId25"/>
    <p:sldId id="337" r:id="rId26"/>
    <p:sldId id="374" r:id="rId27"/>
    <p:sldId id="339" r:id="rId28"/>
    <p:sldId id="340" r:id="rId29"/>
    <p:sldId id="341" r:id="rId30"/>
    <p:sldId id="342" r:id="rId31"/>
    <p:sldId id="343" r:id="rId32"/>
    <p:sldId id="344" r:id="rId33"/>
    <p:sldId id="345" r:id="rId34"/>
    <p:sldId id="346" r:id="rId35"/>
    <p:sldId id="363" r:id="rId36"/>
    <p:sldId id="347" r:id="rId37"/>
    <p:sldId id="351" r:id="rId38"/>
    <p:sldId id="369" r:id="rId39"/>
    <p:sldId id="350" r:id="rId40"/>
    <p:sldId id="348" r:id="rId41"/>
    <p:sldId id="349" r:id="rId42"/>
    <p:sldId id="368" r:id="rId43"/>
    <p:sldId id="364" r:id="rId44"/>
    <p:sldId id="352" r:id="rId45"/>
    <p:sldId id="353" r:id="rId46"/>
    <p:sldId id="367" r:id="rId47"/>
    <p:sldId id="362" r:id="rId48"/>
    <p:sldId id="366" r:id="rId49"/>
    <p:sldId id="365" r:id="rId50"/>
    <p:sldId id="354" r:id="rId51"/>
    <p:sldId id="359" r:id="rId52"/>
    <p:sldId id="376" r:id="rId53"/>
    <p:sldId id="378" r:id="rId54"/>
    <p:sldId id="313" r:id="rId55"/>
    <p:sldId id="314" r:id="rId56"/>
    <p:sldId id="315" r:id="rId57"/>
    <p:sldId id="271" r:id="rId58"/>
    <p:sldId id="256" r:id="rId5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CE58F"/>
    <a:srgbClr val="59D01E"/>
    <a:srgbClr val="000000"/>
    <a:srgbClr val="429A16"/>
    <a:srgbClr val="F8F57B"/>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image" Target="../media/image21.jpeg"/><Relationship Id="rId5" Type="http://schemas.openxmlformats.org/officeDocument/2006/relationships/image" Target="../media/image19.jpe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C6494-DA18-458B-97EA-D6F0B641CB36}" type="doc">
      <dgm:prSet loTypeId="urn:microsoft.com/office/officeart/2005/8/layout/bList2#2" loCatId="list" qsTypeId="urn:microsoft.com/office/officeart/2005/8/quickstyle/simple1" qsCatId="simple" csTypeId="urn:microsoft.com/office/officeart/2005/8/colors/accent1_2" csCatId="accent1" phldr="1"/>
      <dgm:spPr/>
      <dgm:t>
        <a:bodyPr/>
        <a:lstStyle/>
        <a:p>
          <a:endParaRPr lang="en-US"/>
        </a:p>
      </dgm:t>
    </dgm:pt>
    <dgm:pt modelId="{0B8CFBC9-8142-4426-9DD4-B161915BAA2F}">
      <dgm:prSet/>
      <dgm:spPr/>
      <dgm:t>
        <a:bodyPr/>
        <a:lstStyle/>
        <a:p>
          <a:pPr rtl="0"/>
          <a:r>
            <a:rPr lang="en-US" b="1" baseline="0" dirty="0" smtClean="0">
              <a:solidFill>
                <a:schemeClr val="tx1"/>
              </a:solidFill>
            </a:rPr>
            <a:t>Dynamic &amp; </a:t>
          </a:r>
          <a:br>
            <a:rPr lang="en-US" b="1" baseline="0" dirty="0" smtClean="0">
              <a:solidFill>
                <a:schemeClr val="tx1"/>
              </a:solidFill>
            </a:rPr>
          </a:br>
          <a:r>
            <a:rPr lang="en-US" b="1" baseline="0" dirty="0" smtClean="0">
              <a:solidFill>
                <a:schemeClr val="tx1"/>
              </a:solidFill>
            </a:rPr>
            <a:t>Multi-Tenant</a:t>
          </a:r>
          <a:endParaRPr lang="en-US" b="1" dirty="0">
            <a:solidFill>
              <a:schemeClr val="tx1"/>
            </a:solidFill>
          </a:endParaRPr>
        </a:p>
      </dgm:t>
    </dgm:pt>
    <dgm:pt modelId="{3A2E4032-5100-409C-86D3-23E5004D688A}" type="parTrans" cxnId="{FBA4D9E7-D6B4-49D2-B583-DFA6E45CB445}">
      <dgm:prSet/>
      <dgm:spPr/>
      <dgm:t>
        <a:bodyPr/>
        <a:lstStyle/>
        <a:p>
          <a:endParaRPr lang="en-US"/>
        </a:p>
      </dgm:t>
    </dgm:pt>
    <dgm:pt modelId="{05FD6553-EBDD-4511-8C39-D6BC7BA784FA}" type="sibTrans" cxnId="{FBA4D9E7-D6B4-49D2-B583-DFA6E45CB445}">
      <dgm:prSet/>
      <dgm:spPr/>
      <dgm:t>
        <a:bodyPr/>
        <a:lstStyle/>
        <a:p>
          <a:endParaRPr lang="en-US"/>
        </a:p>
      </dgm:t>
    </dgm:pt>
    <dgm:pt modelId="{7A4CB03E-2C60-48EA-B63D-DD09883D66AF}">
      <dgm:prSet/>
      <dgm:spPr/>
      <dgm:t>
        <a:bodyPr/>
        <a:lstStyle/>
        <a:p>
          <a:pPr rtl="0"/>
          <a:r>
            <a:rPr lang="en-US" b="1" baseline="0" dirty="0" smtClean="0">
              <a:solidFill>
                <a:schemeClr val="tx1"/>
              </a:solidFill>
              <a:effectLst>
                <a:outerShdw blurRad="38100" dist="38100" dir="2700000" algn="tl">
                  <a:srgbClr val="000000">
                    <a:alpha val="43137"/>
                  </a:srgbClr>
                </a:outerShdw>
              </a:effectLst>
            </a:rPr>
            <a:t>High Scale &amp; Low cost – </a:t>
          </a:r>
          <a:r>
            <a:rPr lang="en-US" b="1" baseline="0" dirty="0" smtClean="0">
              <a:solidFill>
                <a:srgbClr val="F8F57B"/>
              </a:solidFill>
              <a:effectLst>
                <a:outerShdw blurRad="38100" dist="38100" dir="2700000" algn="tl">
                  <a:srgbClr val="000000">
                    <a:alpha val="43137"/>
                  </a:srgbClr>
                </a:outerShdw>
              </a:effectLst>
            </a:rPr>
            <a:t>Network</a:t>
          </a:r>
          <a:endParaRPr lang="en-US" b="1" dirty="0">
            <a:solidFill>
              <a:srgbClr val="F8F57B"/>
            </a:solidFill>
            <a:effectLst>
              <a:outerShdw blurRad="38100" dist="38100" dir="2700000" algn="tl">
                <a:srgbClr val="000000">
                  <a:alpha val="43137"/>
                </a:srgbClr>
              </a:outerShdw>
            </a:effectLst>
          </a:endParaRPr>
        </a:p>
      </dgm:t>
    </dgm:pt>
    <dgm:pt modelId="{F1AEDD7F-88DD-4D5C-ADBD-61D9C5057C44}" type="parTrans" cxnId="{B71DF806-66D3-4D52-A0B4-7F5AB2F82A11}">
      <dgm:prSet/>
      <dgm:spPr/>
      <dgm:t>
        <a:bodyPr/>
        <a:lstStyle/>
        <a:p>
          <a:endParaRPr lang="en-US"/>
        </a:p>
      </dgm:t>
    </dgm:pt>
    <dgm:pt modelId="{005B56BE-B078-4C8C-83B4-6D5AD23651D5}" type="sibTrans" cxnId="{B71DF806-66D3-4D52-A0B4-7F5AB2F82A11}">
      <dgm:prSet/>
      <dgm:spPr/>
      <dgm:t>
        <a:bodyPr/>
        <a:lstStyle/>
        <a:p>
          <a:endParaRPr lang="en-US"/>
        </a:p>
      </dgm:t>
    </dgm:pt>
    <dgm:pt modelId="{9BCDED59-E882-42F5-8B32-460C54559874}">
      <dgm:prSet/>
      <dgm:spPr/>
      <dgm:t>
        <a:bodyPr/>
        <a:lstStyle/>
        <a:p>
          <a:pPr rtl="0"/>
          <a:r>
            <a:rPr lang="en-US" b="1" baseline="0" dirty="0" smtClean="0">
              <a:solidFill>
                <a:schemeClr val="tx1"/>
              </a:solidFill>
              <a:effectLst>
                <a:outerShdw blurRad="38100" dist="38100" dir="2700000" algn="tl">
                  <a:srgbClr val="000000">
                    <a:alpha val="43137"/>
                  </a:srgbClr>
                </a:outerShdw>
              </a:effectLst>
            </a:rPr>
            <a:t>High Scale &amp; Low cost - </a:t>
          </a:r>
          <a:r>
            <a:rPr lang="en-US" b="1" baseline="0" dirty="0" smtClean="0">
              <a:solidFill>
                <a:srgbClr val="F8F57B"/>
              </a:solidFill>
              <a:effectLst>
                <a:outerShdw blurRad="38100" dist="38100" dir="2700000" algn="tl">
                  <a:srgbClr val="000000">
                    <a:alpha val="43137"/>
                  </a:srgbClr>
                </a:outerShdw>
              </a:effectLst>
            </a:rPr>
            <a:t>Compute</a:t>
          </a:r>
          <a:endParaRPr lang="en-US" b="1" dirty="0">
            <a:solidFill>
              <a:srgbClr val="F8F57B"/>
            </a:solidFill>
            <a:effectLst>
              <a:outerShdw blurRad="38100" dist="38100" dir="2700000" algn="tl">
                <a:srgbClr val="000000">
                  <a:alpha val="43137"/>
                </a:srgbClr>
              </a:outerShdw>
            </a:effectLst>
          </a:endParaRPr>
        </a:p>
      </dgm:t>
    </dgm:pt>
    <dgm:pt modelId="{A2E6C6BC-2B94-403D-9EFD-150D974F0AD6}" type="parTrans" cxnId="{C68ABBE1-36FB-4E3B-9B9F-8808A04AF3B3}">
      <dgm:prSet/>
      <dgm:spPr/>
      <dgm:t>
        <a:bodyPr/>
        <a:lstStyle/>
        <a:p>
          <a:endParaRPr lang="en-US"/>
        </a:p>
      </dgm:t>
    </dgm:pt>
    <dgm:pt modelId="{F2062847-1609-407A-A686-C22725CD891A}" type="sibTrans" cxnId="{C68ABBE1-36FB-4E3B-9B9F-8808A04AF3B3}">
      <dgm:prSet/>
      <dgm:spPr/>
      <dgm:t>
        <a:bodyPr/>
        <a:lstStyle/>
        <a:p>
          <a:endParaRPr lang="en-US"/>
        </a:p>
      </dgm:t>
    </dgm:pt>
    <dgm:pt modelId="{B363DC72-8BBA-4827-8B28-165B9D5EF31B}">
      <dgm:prSet custT="1"/>
      <dgm:spPr/>
      <dgm:t>
        <a:bodyPr/>
        <a:lstStyle/>
        <a:p>
          <a:pPr rtl="0"/>
          <a:r>
            <a:rPr lang="en-US" sz="1400" b="1" baseline="0" dirty="0" smtClean="0"/>
            <a:t>Network Virtualization</a:t>
          </a:r>
          <a:endParaRPr lang="en-US" sz="1400" b="1" dirty="0"/>
        </a:p>
      </dgm:t>
    </dgm:pt>
    <dgm:pt modelId="{19C9E109-6ED4-44F6-ADD1-37C24355CA75}" type="parTrans" cxnId="{15DEB7DB-78F4-4BA9-97BD-F34402DBB944}">
      <dgm:prSet/>
      <dgm:spPr/>
      <dgm:t>
        <a:bodyPr/>
        <a:lstStyle/>
        <a:p>
          <a:endParaRPr lang="en-US"/>
        </a:p>
      </dgm:t>
    </dgm:pt>
    <dgm:pt modelId="{A2CBC305-3CB7-4BEE-8B74-B28747ECA107}" type="sibTrans" cxnId="{15DEB7DB-78F4-4BA9-97BD-F34402DBB944}">
      <dgm:prSet/>
      <dgm:spPr/>
      <dgm:t>
        <a:bodyPr/>
        <a:lstStyle/>
        <a:p>
          <a:endParaRPr lang="en-US"/>
        </a:p>
      </dgm:t>
    </dgm:pt>
    <dgm:pt modelId="{82690E00-D49E-4E08-B354-B93C72DC93AD}">
      <dgm:prSet custT="1"/>
      <dgm:spPr/>
      <dgm:t>
        <a:bodyPr/>
        <a:lstStyle/>
        <a:p>
          <a:pPr rtl="0"/>
          <a:r>
            <a:rPr lang="en-US" sz="1200" b="1" baseline="0" dirty="0" smtClean="0"/>
            <a:t>Datacenter Bridging (DCB) on 10GbE Networks</a:t>
          </a:r>
          <a:endParaRPr lang="en-US" sz="1200" b="1" dirty="0"/>
        </a:p>
      </dgm:t>
    </dgm:pt>
    <dgm:pt modelId="{B386F653-D009-40AF-8C0F-85F169DA1814}" type="parTrans" cxnId="{DA0EAFFA-68CE-4829-B606-E7EAD64D0F01}">
      <dgm:prSet/>
      <dgm:spPr/>
      <dgm:t>
        <a:bodyPr/>
        <a:lstStyle/>
        <a:p>
          <a:endParaRPr lang="en-US"/>
        </a:p>
      </dgm:t>
    </dgm:pt>
    <dgm:pt modelId="{9A399384-1592-43A3-A73C-61D278613215}" type="sibTrans" cxnId="{DA0EAFFA-68CE-4829-B606-E7EAD64D0F01}">
      <dgm:prSet/>
      <dgm:spPr/>
      <dgm:t>
        <a:bodyPr/>
        <a:lstStyle/>
        <a:p>
          <a:endParaRPr lang="en-US"/>
        </a:p>
      </dgm:t>
    </dgm:pt>
    <dgm:pt modelId="{D5416FFF-29D8-4636-AA01-0C4CBAE57DB1}">
      <dgm:prSet custT="1"/>
      <dgm:spPr/>
      <dgm:t>
        <a:bodyPr/>
        <a:lstStyle/>
        <a:p>
          <a:pPr rtl="0"/>
          <a:r>
            <a:rPr lang="en-US" sz="1400" b="1" baseline="0" dirty="0" smtClean="0"/>
            <a:t>QoS</a:t>
          </a:r>
          <a:endParaRPr lang="en-US" sz="1400" b="1" dirty="0"/>
        </a:p>
      </dgm:t>
    </dgm:pt>
    <dgm:pt modelId="{EBC35986-C8EF-4846-AC01-AFC77209EFA5}" type="parTrans" cxnId="{EA488204-4A5A-4E64-AF0A-7F9C165E2735}">
      <dgm:prSet/>
      <dgm:spPr/>
      <dgm:t>
        <a:bodyPr/>
        <a:lstStyle/>
        <a:p>
          <a:endParaRPr lang="en-US"/>
        </a:p>
      </dgm:t>
    </dgm:pt>
    <dgm:pt modelId="{4E8F89AD-18DF-40C4-A20B-88697C3B0868}" type="sibTrans" cxnId="{EA488204-4A5A-4E64-AF0A-7F9C165E2735}">
      <dgm:prSet/>
      <dgm:spPr/>
      <dgm:t>
        <a:bodyPr/>
        <a:lstStyle/>
        <a:p>
          <a:endParaRPr lang="en-US"/>
        </a:p>
      </dgm:t>
    </dgm:pt>
    <dgm:pt modelId="{C2E24DD1-1E2A-4965-A080-E4DD343EE56E}">
      <dgm:prSet custT="1"/>
      <dgm:spPr/>
      <dgm:t>
        <a:bodyPr/>
        <a:lstStyle/>
        <a:p>
          <a:pPr rtl="0"/>
          <a:r>
            <a:rPr lang="en-US" sz="1400" b="1" baseline="0" dirty="0" smtClean="0"/>
            <a:t>Live &amp; Storage Migrations</a:t>
          </a:r>
          <a:endParaRPr lang="en-US" sz="1400" b="1" dirty="0"/>
        </a:p>
      </dgm:t>
    </dgm:pt>
    <dgm:pt modelId="{E5F34B23-1969-4009-A15E-592A227C4837}" type="parTrans" cxnId="{9F903C55-AA71-4300-82E2-C41729C3C842}">
      <dgm:prSet/>
      <dgm:spPr/>
      <dgm:t>
        <a:bodyPr/>
        <a:lstStyle/>
        <a:p>
          <a:endParaRPr lang="en-US"/>
        </a:p>
      </dgm:t>
    </dgm:pt>
    <dgm:pt modelId="{E78AD139-6740-4D84-B622-DF9C8EA683F8}" type="sibTrans" cxnId="{9F903C55-AA71-4300-82E2-C41729C3C842}">
      <dgm:prSet/>
      <dgm:spPr/>
      <dgm:t>
        <a:bodyPr/>
        <a:lstStyle/>
        <a:p>
          <a:endParaRPr lang="en-US"/>
        </a:p>
      </dgm:t>
    </dgm:pt>
    <dgm:pt modelId="{FD813A91-C1F3-46CA-8A57-C2FCBDAC2E9A}">
      <dgm:prSet custT="1"/>
      <dgm:spPr/>
      <dgm:t>
        <a:bodyPr/>
        <a:lstStyle/>
        <a:p>
          <a:pPr rtl="0"/>
          <a:r>
            <a:rPr lang="en-US" sz="1400" b="1" dirty="0" smtClean="0"/>
            <a:t>Policy-Based Isolation</a:t>
          </a:r>
          <a:endParaRPr lang="en-US" sz="1400" b="1" dirty="0"/>
        </a:p>
      </dgm:t>
    </dgm:pt>
    <dgm:pt modelId="{12F866FF-483A-4D2C-9723-7F65B8477B02}" type="parTrans" cxnId="{4F2690E3-8329-442B-84C2-6C1A04B46D2E}">
      <dgm:prSet/>
      <dgm:spPr/>
      <dgm:t>
        <a:bodyPr/>
        <a:lstStyle/>
        <a:p>
          <a:endParaRPr lang="en-US"/>
        </a:p>
      </dgm:t>
    </dgm:pt>
    <dgm:pt modelId="{FC323150-6842-49A1-B240-E6E01CD0C5EB}" type="sibTrans" cxnId="{4F2690E3-8329-442B-84C2-6C1A04B46D2E}">
      <dgm:prSet/>
      <dgm:spPr/>
      <dgm:t>
        <a:bodyPr/>
        <a:lstStyle/>
        <a:p>
          <a:endParaRPr lang="en-US"/>
        </a:p>
      </dgm:t>
    </dgm:pt>
    <dgm:pt modelId="{405FF231-9EA6-4F73-8295-1BE24C9EFE96}">
      <dgm:prSet custT="1"/>
      <dgm:spPr/>
      <dgm:t>
        <a:bodyPr/>
        <a:lstStyle/>
        <a:p>
          <a:pPr rtl="0"/>
          <a:r>
            <a:rPr lang="en-US" sz="1400" b="1" baseline="0" dirty="0" smtClean="0"/>
            <a:t>Performance Metrics</a:t>
          </a:r>
          <a:endParaRPr lang="en-US" sz="1400" b="1" dirty="0"/>
        </a:p>
      </dgm:t>
    </dgm:pt>
    <dgm:pt modelId="{62F199DC-84F4-4EF6-8D59-DC2EFD42BD28}" type="parTrans" cxnId="{D63C06CB-F754-4612-BCAD-3074042E173D}">
      <dgm:prSet/>
      <dgm:spPr/>
      <dgm:t>
        <a:bodyPr/>
        <a:lstStyle/>
        <a:p>
          <a:endParaRPr lang="en-US"/>
        </a:p>
      </dgm:t>
    </dgm:pt>
    <dgm:pt modelId="{2ACA049C-8216-4784-AE8C-D14708CDD24C}" type="sibTrans" cxnId="{D63C06CB-F754-4612-BCAD-3074042E173D}">
      <dgm:prSet/>
      <dgm:spPr/>
      <dgm:t>
        <a:bodyPr/>
        <a:lstStyle/>
        <a:p>
          <a:endParaRPr lang="en-US"/>
        </a:p>
      </dgm:t>
    </dgm:pt>
    <dgm:pt modelId="{E53DE658-ADF0-4ECD-93F9-827CDA5A1AF5}">
      <dgm:prSet custT="1"/>
      <dgm:spPr/>
      <dgm:t>
        <a:bodyPr/>
        <a:lstStyle/>
        <a:p>
          <a:pPr rtl="0"/>
          <a:r>
            <a:rPr lang="en-US" sz="1400" b="1" dirty="0" smtClean="0"/>
            <a:t>Cross-Premise Connectivity</a:t>
          </a:r>
          <a:endParaRPr lang="en-US" sz="1400" b="1" dirty="0"/>
        </a:p>
      </dgm:t>
    </dgm:pt>
    <dgm:pt modelId="{D5F887A2-40EA-495A-9652-BA6537A984DE}" type="parTrans" cxnId="{4C9FDFDB-E074-47B3-9970-338760D3B750}">
      <dgm:prSet/>
      <dgm:spPr/>
      <dgm:t>
        <a:bodyPr/>
        <a:lstStyle/>
        <a:p>
          <a:endParaRPr lang="en-US"/>
        </a:p>
      </dgm:t>
    </dgm:pt>
    <dgm:pt modelId="{B93A86FE-CD60-4049-9B04-170C9E0F6E13}" type="sibTrans" cxnId="{4C9FDFDB-E074-47B3-9970-338760D3B750}">
      <dgm:prSet/>
      <dgm:spPr/>
      <dgm:t>
        <a:bodyPr/>
        <a:lstStyle/>
        <a:p>
          <a:endParaRPr lang="en-US"/>
        </a:p>
      </dgm:t>
    </dgm:pt>
    <dgm:pt modelId="{EC85EC6D-6B6B-4638-A4DE-EDFA8FA7178C}">
      <dgm:prSet custT="1"/>
      <dgm:spPr/>
      <dgm:t>
        <a:bodyPr/>
        <a:lstStyle/>
        <a:p>
          <a:pPr rtl="0"/>
          <a:endParaRPr lang="en-US" sz="1400" b="1" dirty="0">
            <a:solidFill>
              <a:schemeClr val="bg1"/>
            </a:solidFill>
          </a:endParaRPr>
        </a:p>
      </dgm:t>
    </dgm:pt>
    <dgm:pt modelId="{6897B200-617C-431C-96B4-5F30871D116F}" type="parTrans" cxnId="{EC4C5086-A892-4A7B-90A7-AB4582EA4113}">
      <dgm:prSet/>
      <dgm:spPr/>
      <dgm:t>
        <a:bodyPr/>
        <a:lstStyle/>
        <a:p>
          <a:endParaRPr lang="en-US"/>
        </a:p>
      </dgm:t>
    </dgm:pt>
    <dgm:pt modelId="{026E5151-0821-454A-A357-4B373718EABE}" type="sibTrans" cxnId="{EC4C5086-A892-4A7B-90A7-AB4582EA4113}">
      <dgm:prSet/>
      <dgm:spPr/>
      <dgm:t>
        <a:bodyPr/>
        <a:lstStyle/>
        <a:p>
          <a:endParaRPr lang="en-US"/>
        </a:p>
      </dgm:t>
    </dgm:pt>
    <dgm:pt modelId="{98D6CCD3-A24E-466B-818C-4D7D2707775B}">
      <dgm:prSet custT="1"/>
      <dgm:spPr/>
      <dgm:t>
        <a:bodyPr/>
        <a:lstStyle/>
        <a:p>
          <a:pPr rtl="0"/>
          <a:r>
            <a:rPr lang="en-US" sz="1200" b="1" baseline="0" dirty="0" smtClean="0"/>
            <a:t>RDMA</a:t>
          </a:r>
          <a:endParaRPr lang="en-US" sz="1200" b="1" dirty="0">
            <a:solidFill>
              <a:schemeClr val="bg1"/>
            </a:solidFill>
          </a:endParaRPr>
        </a:p>
      </dgm:t>
    </dgm:pt>
    <dgm:pt modelId="{0B9CFC0A-B274-44EA-B3DE-2E27A254A17D}" type="sibTrans" cxnId="{BF15BA7E-D004-4D71-AE4F-0B2EF9E652F6}">
      <dgm:prSet/>
      <dgm:spPr/>
      <dgm:t>
        <a:bodyPr/>
        <a:lstStyle/>
        <a:p>
          <a:endParaRPr lang="en-US"/>
        </a:p>
      </dgm:t>
    </dgm:pt>
    <dgm:pt modelId="{8D84E1D3-3395-4A35-B9D7-5939F32E323E}" type="parTrans" cxnId="{BF15BA7E-D004-4D71-AE4F-0B2EF9E652F6}">
      <dgm:prSet/>
      <dgm:spPr/>
      <dgm:t>
        <a:bodyPr/>
        <a:lstStyle/>
        <a:p>
          <a:endParaRPr lang="en-US"/>
        </a:p>
      </dgm:t>
    </dgm:pt>
    <dgm:pt modelId="{A9A2BB31-4151-4A8B-961E-3E26BED2A5D8}">
      <dgm:prSet custT="1"/>
      <dgm:spPr/>
      <dgm:t>
        <a:bodyPr/>
        <a:lstStyle/>
        <a:p>
          <a:pPr rtl="0"/>
          <a:r>
            <a:rPr lang="en-US" sz="1200" b="1" baseline="0" dirty="0" smtClean="0"/>
            <a:t>RSC / RSS</a:t>
          </a:r>
          <a:endParaRPr lang="en-US" sz="1200" b="1" dirty="0"/>
        </a:p>
      </dgm:t>
    </dgm:pt>
    <dgm:pt modelId="{72548266-CFF1-4A68-BDA4-CF53B2C431D6}" type="sibTrans" cxnId="{B16765B9-2EC1-4DFD-96E3-7AA8658AAA31}">
      <dgm:prSet/>
      <dgm:spPr/>
      <dgm:t>
        <a:bodyPr/>
        <a:lstStyle/>
        <a:p>
          <a:endParaRPr lang="en-US"/>
        </a:p>
      </dgm:t>
    </dgm:pt>
    <dgm:pt modelId="{BE2F4D3D-4262-4E55-B34C-3D3682FA9D71}" type="parTrans" cxnId="{B16765B9-2EC1-4DFD-96E3-7AA8658AAA31}">
      <dgm:prSet/>
      <dgm:spPr/>
      <dgm:t>
        <a:bodyPr/>
        <a:lstStyle/>
        <a:p>
          <a:endParaRPr lang="en-US"/>
        </a:p>
      </dgm:t>
    </dgm:pt>
    <dgm:pt modelId="{9F8ACF71-E086-43C8-A70D-A3312343E611}">
      <dgm:prSet custT="1"/>
      <dgm:spPr/>
      <dgm:t>
        <a:bodyPr/>
        <a:lstStyle/>
        <a:p>
          <a:pPr rtl="0"/>
          <a:r>
            <a:rPr lang="en-US" sz="1200" b="1" baseline="0" dirty="0" smtClean="0"/>
            <a:t>Hardware offloads</a:t>
          </a:r>
          <a:endParaRPr lang="en-US" sz="1200" b="1" dirty="0"/>
        </a:p>
      </dgm:t>
    </dgm:pt>
    <dgm:pt modelId="{38FE9E0B-8A00-4400-8EB6-85439F87A3A9}" type="sibTrans" cxnId="{89C603A7-7F14-465A-A62D-BCBC8F6444A2}">
      <dgm:prSet/>
      <dgm:spPr/>
      <dgm:t>
        <a:bodyPr/>
        <a:lstStyle/>
        <a:p>
          <a:endParaRPr lang="en-US"/>
        </a:p>
      </dgm:t>
    </dgm:pt>
    <dgm:pt modelId="{1F7CA701-5302-444F-8704-DD41F500554E}" type="parTrans" cxnId="{89C603A7-7F14-465A-A62D-BCBC8F6444A2}">
      <dgm:prSet/>
      <dgm:spPr/>
      <dgm:t>
        <a:bodyPr/>
        <a:lstStyle/>
        <a:p>
          <a:endParaRPr lang="en-US"/>
        </a:p>
      </dgm:t>
    </dgm:pt>
    <dgm:pt modelId="{00DBC9FE-68C3-450F-91E9-4E0D92A5A992}">
      <dgm:prSet custT="1"/>
      <dgm:spPr/>
      <dgm:t>
        <a:bodyPr/>
        <a:lstStyle/>
        <a:p>
          <a:pPr rtl="0"/>
          <a:r>
            <a:rPr lang="en-US" sz="1400" b="1" dirty="0" smtClean="0">
              <a:solidFill>
                <a:schemeClr val="bg1"/>
              </a:solidFill>
            </a:rPr>
            <a:t>Large VMs</a:t>
          </a:r>
          <a:endParaRPr lang="en-US" sz="1400" b="1" dirty="0">
            <a:solidFill>
              <a:schemeClr val="bg1"/>
            </a:solidFill>
          </a:endParaRPr>
        </a:p>
      </dgm:t>
    </dgm:pt>
    <dgm:pt modelId="{F3558BBC-803F-4B38-959A-B2FE82963D64}" type="parTrans" cxnId="{5E62930C-9E7A-4964-9AA7-2A90050DD576}">
      <dgm:prSet/>
      <dgm:spPr/>
      <dgm:t>
        <a:bodyPr/>
        <a:lstStyle/>
        <a:p>
          <a:endParaRPr lang="en-US"/>
        </a:p>
      </dgm:t>
    </dgm:pt>
    <dgm:pt modelId="{796774DD-B6DC-4164-82AE-C046BFDD5036}" type="sibTrans" cxnId="{5E62930C-9E7A-4964-9AA7-2A90050DD576}">
      <dgm:prSet/>
      <dgm:spPr/>
      <dgm:t>
        <a:bodyPr/>
        <a:lstStyle/>
        <a:p>
          <a:endParaRPr lang="en-US"/>
        </a:p>
      </dgm:t>
    </dgm:pt>
    <dgm:pt modelId="{8D47EBCB-55F0-444A-8FD8-993616D52848}">
      <dgm:prSet custT="1"/>
      <dgm:spPr/>
      <dgm:t>
        <a:bodyPr/>
        <a:lstStyle/>
        <a:p>
          <a:pPr rtl="0"/>
          <a:r>
            <a:rPr lang="en-US" sz="1200" b="1" dirty="0" smtClean="0">
              <a:solidFill>
                <a:schemeClr val="bg1"/>
              </a:solidFill>
            </a:rPr>
            <a:t>NIC Teaming</a:t>
          </a:r>
          <a:endParaRPr lang="en-US" sz="1200" b="1" dirty="0">
            <a:solidFill>
              <a:schemeClr val="bg1"/>
            </a:solidFill>
          </a:endParaRPr>
        </a:p>
      </dgm:t>
    </dgm:pt>
    <dgm:pt modelId="{A58B648B-8D55-4C81-9735-92A2FD92843B}" type="parTrans" cxnId="{B8A523B1-54FB-4819-87B5-ADCF9257AAA1}">
      <dgm:prSet/>
      <dgm:spPr/>
      <dgm:t>
        <a:bodyPr/>
        <a:lstStyle/>
        <a:p>
          <a:endParaRPr lang="en-US"/>
        </a:p>
      </dgm:t>
    </dgm:pt>
    <dgm:pt modelId="{A6C523C5-FEE9-48D5-89C1-5CB304DC7474}" type="sibTrans" cxnId="{B8A523B1-54FB-4819-87B5-ADCF9257AAA1}">
      <dgm:prSet/>
      <dgm:spPr/>
      <dgm:t>
        <a:bodyPr/>
        <a:lstStyle/>
        <a:p>
          <a:endParaRPr lang="en-US"/>
        </a:p>
      </dgm:t>
    </dgm:pt>
    <dgm:pt modelId="{ED481E1C-62DF-4EA3-B159-B8CE82A7C5E2}">
      <dgm:prSet custT="1"/>
      <dgm:spPr/>
      <dgm:t>
        <a:bodyPr/>
        <a:lstStyle/>
        <a:p>
          <a:pPr rtl="0"/>
          <a:r>
            <a:rPr lang="en-US" sz="1400" b="1" baseline="0" dirty="0" smtClean="0"/>
            <a:t>Hyper-V Extensible Switch</a:t>
          </a:r>
          <a:endParaRPr lang="en-US" sz="1400" b="1" dirty="0">
            <a:solidFill>
              <a:schemeClr val="bg1"/>
            </a:solidFill>
          </a:endParaRPr>
        </a:p>
      </dgm:t>
    </dgm:pt>
    <dgm:pt modelId="{EFF66130-2282-4AAF-9695-453954AB4E1C}">
      <dgm:prSet custT="1"/>
      <dgm:spPr/>
      <dgm:t>
        <a:bodyPr/>
        <a:lstStyle/>
        <a:p>
          <a:pPr rtl="0"/>
          <a:r>
            <a:rPr lang="en-US" sz="1400" b="1" dirty="0" smtClean="0">
              <a:solidFill>
                <a:schemeClr val="bg1"/>
              </a:solidFill>
            </a:rPr>
            <a:t>PowerShell</a:t>
          </a:r>
          <a:endParaRPr lang="en-US" sz="1400" b="1" dirty="0">
            <a:solidFill>
              <a:schemeClr val="bg1"/>
            </a:solidFill>
          </a:endParaRPr>
        </a:p>
      </dgm:t>
    </dgm:pt>
    <dgm:pt modelId="{69EAB547-2931-4431-A8D7-871C7315EE1B}">
      <dgm:prSet/>
      <dgm:spPr/>
      <dgm:t>
        <a:bodyPr/>
        <a:lstStyle/>
        <a:p>
          <a:pPr rtl="0"/>
          <a:r>
            <a:rPr lang="en-US" b="1" baseline="0" dirty="0" smtClean="0">
              <a:solidFill>
                <a:schemeClr val="tx1"/>
              </a:solidFill>
              <a:effectLst>
                <a:outerShdw blurRad="38100" dist="38100" dir="2700000" algn="tl">
                  <a:srgbClr val="000000">
                    <a:alpha val="43137"/>
                  </a:srgbClr>
                </a:outerShdw>
              </a:effectLst>
              <a:latin typeface="+mn-lt"/>
              <a:ea typeface="+mn-ea"/>
              <a:cs typeface="+mn-cs"/>
            </a:rPr>
            <a:t>Manageable and Extensible</a:t>
          </a:r>
          <a:endParaRPr lang="en-US" b="1" dirty="0">
            <a:solidFill>
              <a:schemeClr val="tx1"/>
            </a:solidFill>
            <a:effectLst>
              <a:outerShdw blurRad="38100" dist="38100" dir="2700000" algn="tl">
                <a:srgbClr val="000000">
                  <a:alpha val="43137"/>
                </a:srgbClr>
              </a:outerShdw>
            </a:effectLst>
          </a:endParaRPr>
        </a:p>
      </dgm:t>
    </dgm:pt>
    <dgm:pt modelId="{CD26C67E-F6BB-4FA0-9AD1-E72F640D9E12}" type="sibTrans" cxnId="{DBDD6E9C-0ECD-433C-AF5B-F8C8E02E4E7D}">
      <dgm:prSet/>
      <dgm:spPr/>
      <dgm:t>
        <a:bodyPr/>
        <a:lstStyle/>
        <a:p>
          <a:endParaRPr lang="en-US"/>
        </a:p>
      </dgm:t>
    </dgm:pt>
    <dgm:pt modelId="{FF5A5335-B37A-4FF3-A2F4-601F9F5F7010}" type="parTrans" cxnId="{DBDD6E9C-0ECD-433C-AF5B-F8C8E02E4E7D}">
      <dgm:prSet/>
      <dgm:spPr/>
      <dgm:t>
        <a:bodyPr/>
        <a:lstStyle/>
        <a:p>
          <a:endParaRPr lang="en-US"/>
        </a:p>
      </dgm:t>
    </dgm:pt>
    <dgm:pt modelId="{16DBA2A0-92B5-4E8A-9FB5-3E3805FA21C8}" type="sibTrans" cxnId="{FAD891E0-67AE-4E42-9512-6F554890CDAF}">
      <dgm:prSet/>
      <dgm:spPr/>
      <dgm:t>
        <a:bodyPr/>
        <a:lstStyle/>
        <a:p>
          <a:endParaRPr lang="en-US"/>
        </a:p>
      </dgm:t>
    </dgm:pt>
    <dgm:pt modelId="{8DC13F7E-C495-4761-864A-24BB8018B5DE}" type="parTrans" cxnId="{FAD891E0-67AE-4E42-9512-6F554890CDAF}">
      <dgm:prSet/>
      <dgm:spPr/>
      <dgm:t>
        <a:bodyPr/>
        <a:lstStyle/>
        <a:p>
          <a:endParaRPr lang="en-US"/>
        </a:p>
      </dgm:t>
    </dgm:pt>
    <dgm:pt modelId="{1618DF79-39ED-4998-9D8E-F8F1093483C7}" type="sibTrans" cxnId="{499C3D12-02A6-48DA-B039-3C2A87A43186}">
      <dgm:prSet/>
      <dgm:spPr/>
      <dgm:t>
        <a:bodyPr/>
        <a:lstStyle/>
        <a:p>
          <a:endParaRPr lang="en-US"/>
        </a:p>
      </dgm:t>
    </dgm:pt>
    <dgm:pt modelId="{29520F47-6C02-412C-A92F-A4BF500CE816}" type="parTrans" cxnId="{499C3D12-02A6-48DA-B039-3C2A87A43186}">
      <dgm:prSet/>
      <dgm:spPr/>
      <dgm:t>
        <a:bodyPr/>
        <a:lstStyle/>
        <a:p>
          <a:endParaRPr lang="en-US"/>
        </a:p>
      </dgm:t>
    </dgm:pt>
    <dgm:pt modelId="{02C0972F-A9EE-4CCA-975A-BB3E1CAD738E}">
      <dgm:prSet custT="1"/>
      <dgm:spPr/>
      <dgm:t>
        <a:bodyPr/>
        <a:lstStyle/>
        <a:p>
          <a:r>
            <a:rPr lang="en-US" sz="1400" b="1" dirty="0" smtClean="0">
              <a:solidFill>
                <a:schemeClr val="bg1"/>
              </a:solidFill>
            </a:rPr>
            <a:t>Synthetic </a:t>
          </a:r>
          <a:r>
            <a:rPr lang="en-US" sz="1400" b="1" dirty="0" err="1" smtClean="0">
              <a:solidFill>
                <a:schemeClr val="bg1"/>
              </a:solidFill>
            </a:rPr>
            <a:t>Fibre</a:t>
          </a:r>
          <a:r>
            <a:rPr lang="en-US" sz="1400" b="1" dirty="0" smtClean="0">
              <a:solidFill>
                <a:schemeClr val="bg1"/>
              </a:solidFill>
            </a:rPr>
            <a:t> Channel</a:t>
          </a:r>
          <a:endParaRPr lang="en-US" sz="1400" b="1" dirty="0">
            <a:solidFill>
              <a:schemeClr val="bg1"/>
            </a:solidFill>
          </a:endParaRPr>
        </a:p>
      </dgm:t>
    </dgm:pt>
    <dgm:pt modelId="{4CD81BCE-67E8-49E4-B417-9DD60CB69901}">
      <dgm:prSet custT="1"/>
      <dgm:spPr/>
      <dgm:t>
        <a:bodyPr/>
        <a:lstStyle/>
        <a:p>
          <a:r>
            <a:rPr lang="en-US" sz="1400" b="1" baseline="0" dirty="0" smtClean="0">
              <a:solidFill>
                <a:schemeClr val="bg1"/>
              </a:solidFill>
            </a:rPr>
            <a:t>Storage Thin Provisioning  </a:t>
          </a:r>
          <a:endParaRPr lang="en-US" sz="1400" b="1" dirty="0">
            <a:solidFill>
              <a:schemeClr val="bg1"/>
            </a:solidFill>
          </a:endParaRPr>
        </a:p>
      </dgm:t>
    </dgm:pt>
    <dgm:pt modelId="{78675284-6546-46A7-B9A9-18DA4B7B4CB3}">
      <dgm:prSet custT="1"/>
      <dgm:spPr/>
      <dgm:t>
        <a:bodyPr/>
        <a:lstStyle/>
        <a:p>
          <a:r>
            <a:rPr lang="en-US" sz="1400" b="1" baseline="0" dirty="0" smtClean="0">
              <a:solidFill>
                <a:schemeClr val="bg1"/>
              </a:solidFill>
              <a:latin typeface="+mn-lt"/>
              <a:ea typeface="+mn-ea"/>
              <a:cs typeface="+mn-cs"/>
            </a:rPr>
            <a:t>Storage Spaces</a:t>
          </a:r>
        </a:p>
      </dgm:t>
    </dgm:pt>
    <dgm:pt modelId="{1F81F143-AF5C-4305-B4D5-325CB69CA2DC}">
      <dgm:prSet custT="1"/>
      <dgm:spPr/>
      <dgm:t>
        <a:bodyPr/>
        <a:lstStyle/>
        <a:p>
          <a:pPr rtl="0"/>
          <a:r>
            <a:rPr lang="en-US" sz="1400" b="1" baseline="0" dirty="0" smtClean="0"/>
            <a:t>Copy offload (ODX)</a:t>
          </a:r>
          <a:endParaRPr lang="en-US" sz="1400" b="1" baseline="0" dirty="0" smtClean="0">
            <a:solidFill>
              <a:schemeClr val="bg1"/>
            </a:solidFill>
            <a:latin typeface="+mn-lt"/>
            <a:ea typeface="+mn-ea"/>
            <a:cs typeface="+mn-cs"/>
          </a:endParaRPr>
        </a:p>
      </dgm:t>
    </dgm:pt>
    <dgm:pt modelId="{A0156527-E57B-4328-BE3F-823B920F1EA3}">
      <dgm:prSet custT="1"/>
      <dgm:spPr/>
      <dgm:t>
        <a:bodyPr/>
        <a:lstStyle/>
        <a:p>
          <a:r>
            <a:rPr lang="en-US" sz="1400" b="1" baseline="0" dirty="0" smtClean="0">
              <a:solidFill>
                <a:schemeClr val="bg1"/>
              </a:solidFill>
            </a:rPr>
            <a:t>Hyper-V over SMB</a:t>
          </a:r>
          <a:endParaRPr lang="en-US" sz="1400" b="1" baseline="0" dirty="0" smtClean="0">
            <a:solidFill>
              <a:schemeClr val="bg1"/>
            </a:solidFill>
            <a:latin typeface="+mn-lt"/>
            <a:ea typeface="+mn-ea"/>
            <a:cs typeface="+mn-cs"/>
          </a:endParaRPr>
        </a:p>
      </dgm:t>
    </dgm:pt>
    <dgm:pt modelId="{69583D4B-40D6-4DAC-8037-0D97B2B07889}">
      <dgm:prSet/>
      <dgm:spPr/>
      <dgm:t>
        <a:bodyPr/>
        <a:lstStyle/>
        <a:p>
          <a:r>
            <a:rPr lang="en-US" b="1" baseline="0" dirty="0" smtClean="0">
              <a:solidFill>
                <a:schemeClr val="tx1"/>
              </a:solidFill>
              <a:effectLst>
                <a:outerShdw blurRad="38100" dist="38100" dir="2700000" algn="tl">
                  <a:srgbClr val="000000">
                    <a:alpha val="43137"/>
                  </a:srgbClr>
                </a:outerShdw>
              </a:effectLst>
              <a:latin typeface="+mn-lt"/>
              <a:ea typeface="+mn-ea"/>
              <a:cs typeface="+mn-cs"/>
            </a:rPr>
            <a:t>High Scale &amp; Low-Cost - </a:t>
          </a:r>
          <a:r>
            <a:rPr lang="en-US" b="1" baseline="0" dirty="0" smtClean="0">
              <a:solidFill>
                <a:srgbClr val="F8F57B"/>
              </a:solidFill>
              <a:effectLst>
                <a:outerShdw blurRad="38100" dist="38100" dir="2700000" algn="tl">
                  <a:srgbClr val="000000">
                    <a:alpha val="43137"/>
                  </a:srgbClr>
                </a:outerShdw>
              </a:effectLst>
              <a:latin typeface="+mn-lt"/>
              <a:ea typeface="+mn-ea"/>
              <a:cs typeface="+mn-cs"/>
            </a:rPr>
            <a:t>Storage</a:t>
          </a:r>
        </a:p>
      </dgm:t>
    </dgm:pt>
    <dgm:pt modelId="{54F2BFE0-5281-4AF0-B6C3-410D3F1C3153}" type="sibTrans" cxnId="{246E278C-5302-4D95-B3B5-64175D75FC58}">
      <dgm:prSet/>
      <dgm:spPr/>
      <dgm:t>
        <a:bodyPr/>
        <a:lstStyle/>
        <a:p>
          <a:endParaRPr lang="en-US"/>
        </a:p>
      </dgm:t>
    </dgm:pt>
    <dgm:pt modelId="{466CF52A-FABC-4765-8CB4-CC5449B4E4E8}" type="parTrans" cxnId="{246E278C-5302-4D95-B3B5-64175D75FC58}">
      <dgm:prSet/>
      <dgm:spPr/>
      <dgm:t>
        <a:bodyPr/>
        <a:lstStyle/>
        <a:p>
          <a:endParaRPr lang="en-US"/>
        </a:p>
      </dgm:t>
    </dgm:pt>
    <dgm:pt modelId="{008CD080-461A-4D67-AB22-8E558AB689F1}" type="sibTrans" cxnId="{AF9859B6-C520-4645-9D41-CFCEE6436E7A}">
      <dgm:prSet/>
      <dgm:spPr/>
      <dgm:t>
        <a:bodyPr/>
        <a:lstStyle/>
        <a:p>
          <a:endParaRPr lang="en-US"/>
        </a:p>
      </dgm:t>
    </dgm:pt>
    <dgm:pt modelId="{2F67D0EF-82D6-4974-8543-4BA967C8CD31}" type="parTrans" cxnId="{AF9859B6-C520-4645-9D41-CFCEE6436E7A}">
      <dgm:prSet/>
      <dgm:spPr/>
      <dgm:t>
        <a:bodyPr/>
        <a:lstStyle/>
        <a:p>
          <a:endParaRPr lang="en-US"/>
        </a:p>
      </dgm:t>
    </dgm:pt>
    <dgm:pt modelId="{703F8BC3-6F8F-42E1-A892-B280191AA90E}" type="sibTrans" cxnId="{66912450-2BCF-4B04-9604-AA232428168D}">
      <dgm:prSet/>
      <dgm:spPr/>
      <dgm:t>
        <a:bodyPr/>
        <a:lstStyle/>
        <a:p>
          <a:endParaRPr lang="en-US"/>
        </a:p>
      </dgm:t>
    </dgm:pt>
    <dgm:pt modelId="{402D0040-1BC2-40A3-83F7-878CF6220039}" type="parTrans" cxnId="{66912450-2BCF-4B04-9604-AA232428168D}">
      <dgm:prSet/>
      <dgm:spPr/>
      <dgm:t>
        <a:bodyPr/>
        <a:lstStyle/>
        <a:p>
          <a:endParaRPr lang="en-US"/>
        </a:p>
      </dgm:t>
    </dgm:pt>
    <dgm:pt modelId="{49B45105-1D1C-476D-90AC-3E509AD3A0F2}" type="sibTrans" cxnId="{7DD3D485-5B73-4682-B749-41B2BFE430BC}">
      <dgm:prSet/>
      <dgm:spPr/>
      <dgm:t>
        <a:bodyPr/>
        <a:lstStyle/>
        <a:p>
          <a:endParaRPr lang="en-US"/>
        </a:p>
      </dgm:t>
    </dgm:pt>
    <dgm:pt modelId="{51806813-A26C-4ED1-98B6-838512E9E014}" type="parTrans" cxnId="{7DD3D485-5B73-4682-B749-41B2BFE430BC}">
      <dgm:prSet/>
      <dgm:spPr/>
      <dgm:t>
        <a:bodyPr/>
        <a:lstStyle/>
        <a:p>
          <a:endParaRPr lang="en-US"/>
        </a:p>
      </dgm:t>
    </dgm:pt>
    <dgm:pt modelId="{F196E761-755A-4BC7-AD6D-E32F1561AED3}" type="sibTrans" cxnId="{0ACC09C3-9A53-4812-945F-036839D506E9}">
      <dgm:prSet/>
      <dgm:spPr/>
      <dgm:t>
        <a:bodyPr/>
        <a:lstStyle/>
        <a:p>
          <a:endParaRPr lang="en-US"/>
        </a:p>
      </dgm:t>
    </dgm:pt>
    <dgm:pt modelId="{1C97A34E-30F8-4DE5-9B8D-A2D76C52A27C}" type="parTrans" cxnId="{0ACC09C3-9A53-4812-945F-036839D506E9}">
      <dgm:prSet/>
      <dgm:spPr/>
      <dgm:t>
        <a:bodyPr/>
        <a:lstStyle/>
        <a:p>
          <a:endParaRPr lang="en-US"/>
        </a:p>
      </dgm:t>
    </dgm:pt>
    <dgm:pt modelId="{FAA7C539-A163-45DF-A7AA-F943ABC8D08E}" type="sibTrans" cxnId="{D8CB3DE7-D126-4022-A30B-77F8A29C66AF}">
      <dgm:prSet/>
      <dgm:spPr/>
      <dgm:t>
        <a:bodyPr/>
        <a:lstStyle/>
        <a:p>
          <a:endParaRPr lang="en-US"/>
        </a:p>
      </dgm:t>
    </dgm:pt>
    <dgm:pt modelId="{329EBFF7-9E04-4652-B383-2C3D9069C318}" type="parTrans" cxnId="{D8CB3DE7-D126-4022-A30B-77F8A29C66AF}">
      <dgm:prSet/>
      <dgm:spPr/>
      <dgm:t>
        <a:bodyPr/>
        <a:lstStyle/>
        <a:p>
          <a:endParaRPr lang="en-US"/>
        </a:p>
      </dgm:t>
    </dgm:pt>
    <dgm:pt modelId="{21A15BBF-0B08-49CB-8AB7-15FB0C1CEC34}">
      <dgm:prSet custT="1"/>
      <dgm:spPr/>
      <dgm:t>
        <a:bodyPr/>
        <a:lstStyle/>
        <a:p>
          <a:pPr rtl="0"/>
          <a:r>
            <a:rPr lang="en-US" sz="1400" b="1" dirty="0" smtClean="0">
              <a:solidFill>
                <a:schemeClr val="bg1"/>
              </a:solidFill>
            </a:rPr>
            <a:t>Larger hosts</a:t>
          </a:r>
          <a:endParaRPr lang="en-US" sz="1400" b="1" dirty="0">
            <a:solidFill>
              <a:schemeClr val="bg1"/>
            </a:solidFill>
          </a:endParaRPr>
        </a:p>
      </dgm:t>
    </dgm:pt>
    <dgm:pt modelId="{8A59D3D7-6D55-46D8-A834-6C2BA195E1B0}" type="parTrans" cxnId="{DB802028-1AB3-4EA7-ACE8-390218166529}">
      <dgm:prSet/>
      <dgm:spPr/>
      <dgm:t>
        <a:bodyPr/>
        <a:lstStyle/>
        <a:p>
          <a:endParaRPr lang="en-US"/>
        </a:p>
      </dgm:t>
    </dgm:pt>
    <dgm:pt modelId="{882F8BEF-3FA5-4BD4-A48E-E4E66FE88D3E}" type="sibTrans" cxnId="{DB802028-1AB3-4EA7-ACE8-390218166529}">
      <dgm:prSet/>
      <dgm:spPr/>
      <dgm:t>
        <a:bodyPr/>
        <a:lstStyle/>
        <a:p>
          <a:endParaRPr lang="en-US"/>
        </a:p>
      </dgm:t>
    </dgm:pt>
    <dgm:pt modelId="{97358771-49DE-4BB2-AA04-47F8EA5ECD9F}">
      <dgm:prSet custT="1"/>
      <dgm:spPr/>
      <dgm:t>
        <a:bodyPr/>
        <a:lstStyle/>
        <a:p>
          <a:pPr rtl="0"/>
          <a:r>
            <a:rPr lang="en-US" sz="1400" b="1" baseline="0" dirty="0" smtClean="0"/>
            <a:t>Higher VM density</a:t>
          </a:r>
          <a:endParaRPr lang="en-US" sz="1400" b="1" dirty="0">
            <a:solidFill>
              <a:schemeClr val="bg1"/>
            </a:solidFill>
          </a:endParaRPr>
        </a:p>
      </dgm:t>
    </dgm:pt>
    <dgm:pt modelId="{00B380B0-EE1D-49A4-A119-2ED90069E767}" type="parTrans" cxnId="{E8A1E3AA-F190-4688-A2F6-698DF749FE18}">
      <dgm:prSet/>
      <dgm:spPr/>
      <dgm:t>
        <a:bodyPr/>
        <a:lstStyle/>
        <a:p>
          <a:endParaRPr lang="en-US"/>
        </a:p>
      </dgm:t>
    </dgm:pt>
    <dgm:pt modelId="{F8815D32-5D2F-4B50-9667-1270A624EEA2}" type="sibTrans" cxnId="{E8A1E3AA-F190-4688-A2F6-698DF749FE18}">
      <dgm:prSet/>
      <dgm:spPr/>
      <dgm:t>
        <a:bodyPr/>
        <a:lstStyle/>
        <a:p>
          <a:endParaRPr lang="en-US"/>
        </a:p>
      </dgm:t>
    </dgm:pt>
    <dgm:pt modelId="{8E9877BA-040E-4969-8CA4-1F5DAB43E18B}">
      <dgm:prSet custT="1"/>
      <dgm:spPr/>
      <dgm:t>
        <a:bodyPr/>
        <a:lstStyle/>
        <a:p>
          <a:pPr rtl="0"/>
          <a:r>
            <a:rPr lang="en-US" sz="1200" b="1" baseline="0" dirty="0" smtClean="0"/>
            <a:t>SR-IOV</a:t>
          </a:r>
          <a:endParaRPr lang="en-US" sz="1200" b="1" dirty="0"/>
        </a:p>
      </dgm:t>
    </dgm:pt>
    <dgm:pt modelId="{A054B179-C74A-4E76-AEA0-578B6F9F6D1D}" type="parTrans" cxnId="{68A27F31-90E1-48AC-ADFF-17AF5CB34928}">
      <dgm:prSet/>
      <dgm:spPr/>
      <dgm:t>
        <a:bodyPr/>
        <a:lstStyle/>
        <a:p>
          <a:endParaRPr lang="en-US"/>
        </a:p>
      </dgm:t>
    </dgm:pt>
    <dgm:pt modelId="{D4497CDB-EAC8-4535-B0BE-6D99141F7885}" type="sibTrans" cxnId="{68A27F31-90E1-48AC-ADFF-17AF5CB34928}">
      <dgm:prSet/>
      <dgm:spPr/>
      <dgm:t>
        <a:bodyPr/>
        <a:lstStyle/>
        <a:p>
          <a:endParaRPr lang="en-US"/>
        </a:p>
      </dgm:t>
    </dgm:pt>
    <dgm:pt modelId="{906C9FB1-C00D-4185-84AA-F520163581B1}">
      <dgm:prSet custT="1"/>
      <dgm:spPr/>
      <dgm:t>
        <a:bodyPr/>
        <a:lstStyle/>
        <a:p>
          <a:pPr rtl="0"/>
          <a:r>
            <a:rPr lang="en-US" sz="1400" b="1" dirty="0" smtClean="0">
              <a:solidFill>
                <a:schemeClr val="bg1"/>
              </a:solidFill>
            </a:rPr>
            <a:t>Large clusters</a:t>
          </a:r>
          <a:endParaRPr lang="en-US" sz="1400" b="1" dirty="0">
            <a:solidFill>
              <a:schemeClr val="bg1"/>
            </a:solidFill>
          </a:endParaRPr>
        </a:p>
      </dgm:t>
    </dgm:pt>
    <dgm:pt modelId="{14B14259-915C-496D-9C91-B890FF1B1C2D}" type="parTrans" cxnId="{FDB19FAD-55B1-4906-9AEB-24C215FD4DD9}">
      <dgm:prSet/>
      <dgm:spPr/>
      <dgm:t>
        <a:bodyPr/>
        <a:lstStyle/>
        <a:p>
          <a:endParaRPr lang="en-US"/>
        </a:p>
      </dgm:t>
    </dgm:pt>
    <dgm:pt modelId="{AE6E7D10-E89A-49C6-BB4D-F677200F2A51}" type="sibTrans" cxnId="{FDB19FAD-55B1-4906-9AEB-24C215FD4DD9}">
      <dgm:prSet/>
      <dgm:spPr/>
      <dgm:t>
        <a:bodyPr/>
        <a:lstStyle/>
        <a:p>
          <a:endParaRPr lang="en-US"/>
        </a:p>
      </dgm:t>
    </dgm:pt>
    <dgm:pt modelId="{A4B309D2-ECC7-47B3-B5FA-DEAB12F0B2DC}" type="pres">
      <dgm:prSet presAssocID="{411C6494-DA18-458B-97EA-D6F0B641CB36}" presName="diagram" presStyleCnt="0">
        <dgm:presLayoutVars>
          <dgm:dir/>
          <dgm:animLvl val="lvl"/>
          <dgm:resizeHandles val="exact"/>
        </dgm:presLayoutVars>
      </dgm:prSet>
      <dgm:spPr/>
      <dgm:t>
        <a:bodyPr/>
        <a:lstStyle/>
        <a:p>
          <a:endParaRPr lang="en-US"/>
        </a:p>
      </dgm:t>
    </dgm:pt>
    <dgm:pt modelId="{4F8C1C8A-1E95-4E55-9F2C-C9EEA610D624}" type="pres">
      <dgm:prSet presAssocID="{0B8CFBC9-8142-4426-9DD4-B161915BAA2F}" presName="compNode" presStyleCnt="0"/>
      <dgm:spPr/>
      <dgm:t>
        <a:bodyPr/>
        <a:lstStyle/>
        <a:p>
          <a:endParaRPr lang="en-US"/>
        </a:p>
      </dgm:t>
    </dgm:pt>
    <dgm:pt modelId="{B480E85F-3DE0-4D33-BD33-E5C35CE67899}" type="pres">
      <dgm:prSet presAssocID="{0B8CFBC9-8142-4426-9DD4-B161915BAA2F}" presName="childRect" presStyleLbl="bgAcc1" presStyleIdx="0" presStyleCnt="5" custScaleX="115765" custLinFactNeighborX="-20537" custLinFactNeighborY="89680">
        <dgm:presLayoutVars>
          <dgm:bulletEnabled val="1"/>
        </dgm:presLayoutVars>
      </dgm:prSet>
      <dgm:spPr/>
      <dgm:t>
        <a:bodyPr/>
        <a:lstStyle/>
        <a:p>
          <a:endParaRPr lang="en-US"/>
        </a:p>
      </dgm:t>
    </dgm:pt>
    <dgm:pt modelId="{D19E9F9A-E730-43D4-A134-C1C3B99EC877}" type="pres">
      <dgm:prSet presAssocID="{0B8CFBC9-8142-4426-9DD4-B161915BAA2F}" presName="parentText" presStyleLbl="node1" presStyleIdx="0" presStyleCnt="0">
        <dgm:presLayoutVars>
          <dgm:chMax val="0"/>
          <dgm:bulletEnabled val="1"/>
        </dgm:presLayoutVars>
      </dgm:prSet>
      <dgm:spPr/>
      <dgm:t>
        <a:bodyPr/>
        <a:lstStyle/>
        <a:p>
          <a:endParaRPr lang="en-US"/>
        </a:p>
      </dgm:t>
    </dgm:pt>
    <dgm:pt modelId="{222FAE6D-18D9-4922-B777-689AE7EC999F}" type="pres">
      <dgm:prSet presAssocID="{0B8CFBC9-8142-4426-9DD4-B161915BAA2F}" presName="parentRect" presStyleLbl="alignNode1" presStyleIdx="0" presStyleCnt="5" custScaleX="115765" custLinFactY="100000" custLinFactNeighborX="-20537" custLinFactNeighborY="108557"/>
      <dgm:spPr/>
      <dgm:t>
        <a:bodyPr/>
        <a:lstStyle/>
        <a:p>
          <a:endParaRPr lang="en-US"/>
        </a:p>
      </dgm:t>
    </dgm:pt>
    <dgm:pt modelId="{8D394DB2-9C69-4694-A740-829B0A8B6C0C}" type="pres">
      <dgm:prSet presAssocID="{0B8CFBC9-8142-4426-9DD4-B161915BAA2F}" presName="adorn" presStyleLbl="fgAccFollowNode1" presStyleIdx="0" presStyleCnt="5" custLinFactY="91268" custLinFactNeighborX="-58678" custLinFactNeighborY="100000"/>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a:p>
      </dgm:t>
    </dgm:pt>
    <dgm:pt modelId="{4B995F8C-0E15-4B83-88B3-70080693AAE9}" type="pres">
      <dgm:prSet presAssocID="{05FD6553-EBDD-4511-8C39-D6BC7BA784FA}" presName="sibTrans" presStyleLbl="sibTrans2D1" presStyleIdx="0" presStyleCnt="0"/>
      <dgm:spPr/>
      <dgm:t>
        <a:bodyPr/>
        <a:lstStyle/>
        <a:p>
          <a:endParaRPr lang="en-US"/>
        </a:p>
      </dgm:t>
    </dgm:pt>
    <dgm:pt modelId="{199D03C5-03D9-47E4-B47A-68AE66BDB69B}" type="pres">
      <dgm:prSet presAssocID="{7A4CB03E-2C60-48EA-B63D-DD09883D66AF}" presName="compNode" presStyleCnt="0"/>
      <dgm:spPr/>
      <dgm:t>
        <a:bodyPr/>
        <a:lstStyle/>
        <a:p>
          <a:endParaRPr lang="en-US"/>
        </a:p>
      </dgm:t>
    </dgm:pt>
    <dgm:pt modelId="{7EFAF21C-F836-4AA3-BA50-2E22B06CD3E5}" type="pres">
      <dgm:prSet presAssocID="{7A4CB03E-2C60-48EA-B63D-DD09883D66AF}" presName="childRect" presStyleLbl="bgAcc1" presStyleIdx="1" presStyleCnt="5" custLinFactX="15790" custLinFactNeighborX="100000" custLinFactNeighborY="186">
        <dgm:presLayoutVars>
          <dgm:bulletEnabled val="1"/>
        </dgm:presLayoutVars>
      </dgm:prSet>
      <dgm:spPr/>
      <dgm:t>
        <a:bodyPr/>
        <a:lstStyle/>
        <a:p>
          <a:endParaRPr lang="en-US"/>
        </a:p>
      </dgm:t>
    </dgm:pt>
    <dgm:pt modelId="{7FC94C13-1034-476A-BDB2-1AC656CF9DF2}" type="pres">
      <dgm:prSet presAssocID="{7A4CB03E-2C60-48EA-B63D-DD09883D66AF}" presName="parentText" presStyleLbl="node1" presStyleIdx="0" presStyleCnt="0">
        <dgm:presLayoutVars>
          <dgm:chMax val="0"/>
          <dgm:bulletEnabled val="1"/>
        </dgm:presLayoutVars>
      </dgm:prSet>
      <dgm:spPr/>
      <dgm:t>
        <a:bodyPr/>
        <a:lstStyle/>
        <a:p>
          <a:endParaRPr lang="en-US"/>
        </a:p>
      </dgm:t>
    </dgm:pt>
    <dgm:pt modelId="{48F48109-8DAB-4A2B-AB01-7F6D3CD041B7}" type="pres">
      <dgm:prSet presAssocID="{7A4CB03E-2C60-48EA-B63D-DD09883D66AF}" presName="parentRect" presStyleLbl="alignNode1" presStyleIdx="1" presStyleCnt="5" custLinFactX="15790" custLinFactNeighborX="100000" custLinFactNeighborY="-2550"/>
      <dgm:spPr/>
      <dgm:t>
        <a:bodyPr/>
        <a:lstStyle/>
        <a:p>
          <a:endParaRPr lang="en-US"/>
        </a:p>
      </dgm:t>
    </dgm:pt>
    <dgm:pt modelId="{6272EF7E-5A5A-41AF-8976-C8C28ABCD3CC}" type="pres">
      <dgm:prSet presAssocID="{7A4CB03E-2C60-48EA-B63D-DD09883D66AF}" presName="adorn" presStyleLbl="fgAccFollowNode1" presStyleIdx="1" presStyleCnt="5" custLinFactX="130838" custLinFactNeighborX="200000" custLinFactNeighborY="-2339"/>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a:p>
      </dgm:t>
    </dgm:pt>
    <dgm:pt modelId="{CE2BA64B-CE44-4192-B74B-D03C2F30FF7B}" type="pres">
      <dgm:prSet presAssocID="{005B56BE-B078-4C8C-83B4-6D5AD23651D5}" presName="sibTrans" presStyleLbl="sibTrans2D1" presStyleIdx="0" presStyleCnt="0"/>
      <dgm:spPr/>
      <dgm:t>
        <a:bodyPr/>
        <a:lstStyle/>
        <a:p>
          <a:endParaRPr lang="en-US"/>
        </a:p>
      </dgm:t>
    </dgm:pt>
    <dgm:pt modelId="{3034CDD0-1499-4E90-9870-DAB55D9EC34F}" type="pres">
      <dgm:prSet presAssocID="{9BCDED59-E882-42F5-8B32-460C54559874}" presName="compNode" presStyleCnt="0"/>
      <dgm:spPr/>
      <dgm:t>
        <a:bodyPr/>
        <a:lstStyle/>
        <a:p>
          <a:endParaRPr lang="en-US"/>
        </a:p>
      </dgm:t>
    </dgm:pt>
    <dgm:pt modelId="{4B3E1E43-1D2B-4C7B-974E-D01D90AC4E57}" type="pres">
      <dgm:prSet presAssocID="{9BCDED59-E882-42F5-8B32-460C54559874}" presName="childRect" presStyleLbl="bgAcc1" presStyleIdx="2" presStyleCnt="5" custLinFactX="-23744" custLinFactNeighborX="-100000" custLinFactNeighborY="-201">
        <dgm:presLayoutVars>
          <dgm:bulletEnabled val="1"/>
        </dgm:presLayoutVars>
      </dgm:prSet>
      <dgm:spPr/>
      <dgm:t>
        <a:bodyPr/>
        <a:lstStyle/>
        <a:p>
          <a:endParaRPr lang="en-US"/>
        </a:p>
      </dgm:t>
    </dgm:pt>
    <dgm:pt modelId="{0E9CB3A2-CA08-4126-B631-C20DE820F828}" type="pres">
      <dgm:prSet presAssocID="{9BCDED59-E882-42F5-8B32-460C54559874}" presName="parentText" presStyleLbl="node1" presStyleIdx="0" presStyleCnt="0">
        <dgm:presLayoutVars>
          <dgm:chMax val="0"/>
          <dgm:bulletEnabled val="1"/>
        </dgm:presLayoutVars>
      </dgm:prSet>
      <dgm:spPr/>
      <dgm:t>
        <a:bodyPr/>
        <a:lstStyle/>
        <a:p>
          <a:endParaRPr lang="en-US"/>
        </a:p>
      </dgm:t>
    </dgm:pt>
    <dgm:pt modelId="{2428C05E-B3C3-4B02-AEF0-960A1D07D4EC}" type="pres">
      <dgm:prSet presAssocID="{9BCDED59-E882-42F5-8B32-460C54559874}" presName="parentRect" presStyleLbl="alignNode1" presStyleIdx="2" presStyleCnt="5" custLinFactX="-23744" custLinFactNeighborX="-100000" custLinFactNeighborY="-705"/>
      <dgm:spPr/>
      <dgm:t>
        <a:bodyPr/>
        <a:lstStyle/>
        <a:p>
          <a:endParaRPr lang="en-US"/>
        </a:p>
      </dgm:t>
    </dgm:pt>
    <dgm:pt modelId="{6C649E85-8F08-4B92-9EED-E48D06116012}" type="pres">
      <dgm:prSet presAssocID="{9BCDED59-E882-42F5-8B32-460C54559874}" presName="adorn" presStyleLbl="fgAccFollowNode1" presStyleIdx="2" presStyleCnt="5" custLinFactX="-153549" custLinFactNeighborX="-200000" custLinFactNeighborY="-647"/>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a:p>
      </dgm:t>
    </dgm:pt>
    <dgm:pt modelId="{53871BCC-5BF1-4594-93C4-64256453CE73}" type="pres">
      <dgm:prSet presAssocID="{F2062847-1609-407A-A686-C22725CD891A}" presName="sibTrans" presStyleLbl="sibTrans2D1" presStyleIdx="0" presStyleCnt="0"/>
      <dgm:spPr/>
      <dgm:t>
        <a:bodyPr/>
        <a:lstStyle/>
        <a:p>
          <a:endParaRPr lang="en-US"/>
        </a:p>
      </dgm:t>
    </dgm:pt>
    <dgm:pt modelId="{C2647953-2B74-4D5F-9086-BEA753188062}" type="pres">
      <dgm:prSet presAssocID="{69EAB547-2931-4431-A8D7-871C7315EE1B}" presName="compNode" presStyleCnt="0"/>
      <dgm:spPr/>
      <dgm:t>
        <a:bodyPr/>
        <a:lstStyle/>
        <a:p>
          <a:endParaRPr lang="en-US"/>
        </a:p>
      </dgm:t>
    </dgm:pt>
    <dgm:pt modelId="{58DC5ACE-3A1E-4DED-BBA2-B4E9C867278D}" type="pres">
      <dgm:prSet presAssocID="{69EAB547-2931-4431-A8D7-871C7315EE1B}" presName="childRect" presStyleLbl="bgAcc1" presStyleIdx="3" presStyleCnt="5" custLinFactNeighborX="9988" custLinFactNeighborY="80843">
        <dgm:presLayoutVars>
          <dgm:bulletEnabled val="1"/>
        </dgm:presLayoutVars>
      </dgm:prSet>
      <dgm:spPr/>
      <dgm:t>
        <a:bodyPr/>
        <a:lstStyle/>
        <a:p>
          <a:endParaRPr lang="en-US"/>
        </a:p>
      </dgm:t>
    </dgm:pt>
    <dgm:pt modelId="{08493F1E-6888-410F-B9AF-BBAF7CD03729}" type="pres">
      <dgm:prSet presAssocID="{69EAB547-2931-4431-A8D7-871C7315EE1B}" presName="parentText" presStyleLbl="node1" presStyleIdx="0" presStyleCnt="0">
        <dgm:presLayoutVars>
          <dgm:chMax val="0"/>
          <dgm:bulletEnabled val="1"/>
        </dgm:presLayoutVars>
      </dgm:prSet>
      <dgm:spPr/>
      <dgm:t>
        <a:bodyPr/>
        <a:lstStyle/>
        <a:p>
          <a:endParaRPr lang="en-US"/>
        </a:p>
      </dgm:t>
    </dgm:pt>
    <dgm:pt modelId="{F83AA0D6-4DCB-4CD5-94F4-08DC12BF7D20}" type="pres">
      <dgm:prSet presAssocID="{69EAB547-2931-4431-A8D7-871C7315EE1B}" presName="parentRect" presStyleLbl="alignNode1" presStyleIdx="3" presStyleCnt="5" custLinFactY="88007" custLinFactNeighborX="9988" custLinFactNeighborY="100000"/>
      <dgm:spPr/>
      <dgm:t>
        <a:bodyPr/>
        <a:lstStyle/>
        <a:p>
          <a:endParaRPr lang="en-US"/>
        </a:p>
      </dgm:t>
    </dgm:pt>
    <dgm:pt modelId="{830BE9B8-B59A-4BD2-963A-643F8FBECD9B}" type="pres">
      <dgm:prSet presAssocID="{69EAB547-2931-4431-A8D7-871C7315EE1B}" presName="adorn" presStyleLbl="fgAccFollowNode1" presStyleIdx="3" presStyleCnt="5" custLinFactY="72421" custLinFactNeighborX="28501" custLinFactNeighborY="100000"/>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a:p>
      </dgm:t>
    </dgm:pt>
    <dgm:pt modelId="{1C413201-F53F-4DC3-892E-6D015F94ABDA}" type="pres">
      <dgm:prSet presAssocID="{CD26C67E-F6BB-4FA0-9AD1-E72F640D9E12}" presName="sibTrans" presStyleLbl="sibTrans2D1" presStyleIdx="0" presStyleCnt="0"/>
      <dgm:spPr/>
      <dgm:t>
        <a:bodyPr/>
        <a:lstStyle/>
        <a:p>
          <a:endParaRPr lang="en-US"/>
        </a:p>
      </dgm:t>
    </dgm:pt>
    <dgm:pt modelId="{5368F39E-6C5C-498A-8DEF-68C49A4A3D03}" type="pres">
      <dgm:prSet presAssocID="{69583D4B-40D6-4DAC-8037-0D97B2B07889}" presName="compNode" presStyleCnt="0"/>
      <dgm:spPr/>
      <dgm:t>
        <a:bodyPr/>
        <a:lstStyle/>
        <a:p>
          <a:endParaRPr lang="en-US"/>
        </a:p>
      </dgm:t>
    </dgm:pt>
    <dgm:pt modelId="{0AC9059D-8072-4254-B1B1-4F3D5CD9CF7F}" type="pres">
      <dgm:prSet presAssocID="{69583D4B-40D6-4DAC-8037-0D97B2B07889}" presName="childRect" presStyleLbl="bgAcc1" presStyleIdx="4" presStyleCnt="5" custLinFactNeighborX="4620" custLinFactNeighborY="-7629">
        <dgm:presLayoutVars>
          <dgm:bulletEnabled val="1"/>
        </dgm:presLayoutVars>
      </dgm:prSet>
      <dgm:spPr/>
      <dgm:t>
        <a:bodyPr/>
        <a:lstStyle/>
        <a:p>
          <a:endParaRPr lang="en-US"/>
        </a:p>
      </dgm:t>
    </dgm:pt>
    <dgm:pt modelId="{69BF9A30-83DE-4167-B13E-927CDBC0EF08}" type="pres">
      <dgm:prSet presAssocID="{69583D4B-40D6-4DAC-8037-0D97B2B07889}" presName="parentText" presStyleLbl="node1" presStyleIdx="0" presStyleCnt="0">
        <dgm:presLayoutVars>
          <dgm:chMax val="0"/>
          <dgm:bulletEnabled val="1"/>
        </dgm:presLayoutVars>
      </dgm:prSet>
      <dgm:spPr/>
      <dgm:t>
        <a:bodyPr/>
        <a:lstStyle/>
        <a:p>
          <a:endParaRPr lang="en-US"/>
        </a:p>
      </dgm:t>
    </dgm:pt>
    <dgm:pt modelId="{3343B451-519A-49E0-8B1A-B9234B5F294C}" type="pres">
      <dgm:prSet presAssocID="{69583D4B-40D6-4DAC-8037-0D97B2B07889}" presName="parentRect" presStyleLbl="alignNode1" presStyleIdx="4" presStyleCnt="5" custLinFactNeighborX="4620" custLinFactNeighborY="-17981"/>
      <dgm:spPr/>
      <dgm:t>
        <a:bodyPr/>
        <a:lstStyle/>
        <a:p>
          <a:endParaRPr lang="en-US"/>
        </a:p>
      </dgm:t>
    </dgm:pt>
    <dgm:pt modelId="{5E095744-6056-42FA-A3A2-AD1007734A66}" type="pres">
      <dgm:prSet presAssocID="{69583D4B-40D6-4DAC-8037-0D97B2B07889}" presName="adorn" presStyleLbl="fgAccFollowNode1" presStyleIdx="4" presStyleCnt="5" custLinFactNeighborX="24298" custLinFactNeighborY="-21635"/>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endParaRPr lang="en-US"/>
        </a:p>
      </dgm:t>
    </dgm:pt>
  </dgm:ptLst>
  <dgm:cxnLst>
    <dgm:cxn modelId="{56440040-1059-418D-BFE6-EB87F2593C53}" type="presOf" srcId="{8D47EBCB-55F0-444A-8FD8-993616D52848}" destId="{7EFAF21C-F836-4AA3-BA50-2E22B06CD3E5}" srcOrd="0" destOrd="5" presId="urn:microsoft.com/office/officeart/2005/8/layout/bList2#2"/>
    <dgm:cxn modelId="{C30FE839-1E13-4529-B43C-0CECBB870102}" type="presOf" srcId="{A0156527-E57B-4328-BE3F-823B920F1EA3}" destId="{0AC9059D-8072-4254-B1B1-4F3D5CD9CF7F}" srcOrd="0" destOrd="0" presId="urn:microsoft.com/office/officeart/2005/8/layout/bList2#2"/>
    <dgm:cxn modelId="{FDB19FAD-55B1-4906-9AEB-24C215FD4DD9}" srcId="{9BCDED59-E882-42F5-8B32-460C54559874}" destId="{906C9FB1-C00D-4185-84AA-F520163581B1}" srcOrd="3" destOrd="0" parTransId="{14B14259-915C-496D-9C91-B890FF1B1C2D}" sibTransId="{AE6E7D10-E89A-49C6-BB4D-F677200F2A51}"/>
    <dgm:cxn modelId="{DBDD6E9C-0ECD-433C-AF5B-F8C8E02E4E7D}" srcId="{411C6494-DA18-458B-97EA-D6F0B641CB36}" destId="{69EAB547-2931-4431-A8D7-871C7315EE1B}" srcOrd="3" destOrd="0" parTransId="{FF5A5335-B37A-4FF3-A2F4-601F9F5F7010}" sibTransId="{CD26C67E-F6BB-4FA0-9AD1-E72F640D9E12}"/>
    <dgm:cxn modelId="{5E62930C-9E7A-4964-9AA7-2A90050DD576}" srcId="{9BCDED59-E882-42F5-8B32-460C54559874}" destId="{00DBC9FE-68C3-450F-91E9-4E0D92A5A992}" srcOrd="1" destOrd="0" parTransId="{F3558BBC-803F-4B38-959A-B2FE82963D64}" sibTransId="{796774DD-B6DC-4164-82AE-C046BFDD5036}"/>
    <dgm:cxn modelId="{4C9FDFDB-E074-47B3-9970-338760D3B750}" srcId="{0B8CFBC9-8142-4426-9DD4-B161915BAA2F}" destId="{E53DE658-ADF0-4ECD-93F9-827CDA5A1AF5}" srcOrd="5" destOrd="0" parTransId="{D5F887A2-40EA-495A-9652-BA6537A984DE}" sibTransId="{B93A86FE-CD60-4049-9B04-170C9E0F6E13}"/>
    <dgm:cxn modelId="{B0A4714A-3EBE-43D9-850E-1115356EE769}" type="presOf" srcId="{E53DE658-ADF0-4ECD-93F9-827CDA5A1AF5}" destId="{B480E85F-3DE0-4D33-BD33-E5C35CE67899}" srcOrd="0" destOrd="5" presId="urn:microsoft.com/office/officeart/2005/8/layout/bList2#2"/>
    <dgm:cxn modelId="{CD7BA44C-A3E9-49AE-92E4-D325037B9696}" type="presOf" srcId="{0B8CFBC9-8142-4426-9DD4-B161915BAA2F}" destId="{222FAE6D-18D9-4922-B777-689AE7EC999F}" srcOrd="1" destOrd="0" presId="urn:microsoft.com/office/officeart/2005/8/layout/bList2#2"/>
    <dgm:cxn modelId="{98D3AD17-F4DD-4A5B-B481-7A701EC95CF8}" type="presOf" srcId="{ED481E1C-62DF-4EA3-B159-B8CE82A7C5E2}" destId="{58DC5ACE-3A1E-4DED-BBA2-B4E9C867278D}" srcOrd="0" destOrd="1" presId="urn:microsoft.com/office/officeart/2005/8/layout/bList2#2"/>
    <dgm:cxn modelId="{B2060149-9E5F-4852-8802-8711EBA78521}" type="presOf" srcId="{906C9FB1-C00D-4185-84AA-F520163581B1}" destId="{4B3E1E43-1D2B-4C7B-974E-D01D90AC4E57}" srcOrd="0" destOrd="3" presId="urn:microsoft.com/office/officeart/2005/8/layout/bList2#2"/>
    <dgm:cxn modelId="{DB802028-1AB3-4EA7-ACE8-390218166529}" srcId="{9BCDED59-E882-42F5-8B32-460C54559874}" destId="{21A15BBF-0B08-49CB-8AB7-15FB0C1CEC34}" srcOrd="0" destOrd="0" parTransId="{8A59D3D7-6D55-46D8-A834-6C2BA195E1B0}" sibTransId="{882F8BEF-3FA5-4BD4-A48E-E4E66FE88D3E}"/>
    <dgm:cxn modelId="{B78CC96D-8488-49D7-A1C1-DA6D907FA051}" type="presOf" srcId="{69583D4B-40D6-4DAC-8037-0D97B2B07889}" destId="{3343B451-519A-49E0-8B1A-B9234B5F294C}" srcOrd="1" destOrd="0" presId="urn:microsoft.com/office/officeart/2005/8/layout/bList2#2"/>
    <dgm:cxn modelId="{B16765B9-2EC1-4DFD-96E3-7AA8658AAA31}" srcId="{9F8ACF71-E086-43C8-A70D-A3312343E611}" destId="{A9A2BB31-4151-4A8B-961E-3E26BED2A5D8}" srcOrd="1" destOrd="0" parTransId="{BE2F4D3D-4262-4E55-B34C-3D3682FA9D71}" sibTransId="{72548266-CFF1-4A68-BDA4-CF53B2C431D6}"/>
    <dgm:cxn modelId="{B8A523B1-54FB-4819-87B5-ADCF9257AAA1}" srcId="{7A4CB03E-2C60-48EA-B63D-DD09883D66AF}" destId="{8D47EBCB-55F0-444A-8FD8-993616D52848}" srcOrd="2" destOrd="0" parTransId="{A58B648B-8D55-4C81-9735-92A2FD92843B}" sibTransId="{A6C523C5-FEE9-48D5-89C1-5CB304DC7474}"/>
    <dgm:cxn modelId="{FBA4D9E7-D6B4-49D2-B583-DFA6E45CB445}" srcId="{411C6494-DA18-458B-97EA-D6F0B641CB36}" destId="{0B8CFBC9-8142-4426-9DD4-B161915BAA2F}" srcOrd="0" destOrd="0" parTransId="{3A2E4032-5100-409C-86D3-23E5004D688A}" sibTransId="{05FD6553-EBDD-4511-8C39-D6BC7BA784FA}"/>
    <dgm:cxn modelId="{3DAC3B30-8E1A-4054-B5DC-90FA3F8E63C1}" type="presOf" srcId="{FD813A91-C1F3-46CA-8A57-C2FCBDAC2E9A}" destId="{B480E85F-3DE0-4D33-BD33-E5C35CE67899}" srcOrd="0" destOrd="1" presId="urn:microsoft.com/office/officeart/2005/8/layout/bList2#2"/>
    <dgm:cxn modelId="{EA488204-4A5A-4E64-AF0A-7F9C165E2735}" srcId="{0B8CFBC9-8142-4426-9DD4-B161915BAA2F}" destId="{D5416FFF-29D8-4636-AA01-0C4CBAE57DB1}" srcOrd="2" destOrd="0" parTransId="{EBC35986-C8EF-4846-AC01-AFC77209EFA5}" sibTransId="{4E8F89AD-18DF-40C4-A20B-88697C3B0868}"/>
    <dgm:cxn modelId="{66912450-2BCF-4B04-9604-AA232428168D}" srcId="{69583D4B-40D6-4DAC-8037-0D97B2B07889}" destId="{4CD81BCE-67E8-49E4-B417-9DD60CB69901}" srcOrd="3" destOrd="0" parTransId="{402D0040-1BC2-40A3-83F7-878CF6220039}" sibTransId="{703F8BC3-6F8F-42E1-A892-B280191AA90E}"/>
    <dgm:cxn modelId="{89C603A7-7F14-465A-A62D-BCBC8F6444A2}" srcId="{7A4CB03E-2C60-48EA-B63D-DD09883D66AF}" destId="{9F8ACF71-E086-43C8-A70D-A3312343E611}" srcOrd="1" destOrd="0" parTransId="{1F7CA701-5302-444F-8704-DD41F500554E}" sibTransId="{38FE9E0B-8A00-4400-8EB6-85439F87A3A9}"/>
    <dgm:cxn modelId="{46422134-C95D-4D43-A998-E7E6FE3C06EC}" type="presOf" srcId="{CD26C67E-F6BB-4FA0-9AD1-E72F640D9E12}" destId="{1C413201-F53F-4DC3-892E-6D015F94ABDA}" srcOrd="0" destOrd="0" presId="urn:microsoft.com/office/officeart/2005/8/layout/bList2#2"/>
    <dgm:cxn modelId="{0B0B5D65-7796-4A40-971F-B75EDB68DB0F}" type="presOf" srcId="{4CD81BCE-67E8-49E4-B417-9DD60CB69901}" destId="{0AC9059D-8072-4254-B1B1-4F3D5CD9CF7F}" srcOrd="0" destOrd="3" presId="urn:microsoft.com/office/officeart/2005/8/layout/bList2#2"/>
    <dgm:cxn modelId="{E8A1E3AA-F190-4688-A2F6-698DF749FE18}" srcId="{9BCDED59-E882-42F5-8B32-460C54559874}" destId="{97358771-49DE-4BB2-AA04-47F8EA5ECD9F}" srcOrd="2" destOrd="0" parTransId="{00B380B0-EE1D-49A4-A119-2ED90069E767}" sibTransId="{F8815D32-5D2F-4B50-9667-1270A624EEA2}"/>
    <dgm:cxn modelId="{4A016699-896D-4C08-A1FA-DE7D99F82DB9}" type="presOf" srcId="{1F81F143-AF5C-4305-B4D5-325CB69CA2DC}" destId="{0AC9059D-8072-4254-B1B1-4F3D5CD9CF7F}" srcOrd="0" destOrd="1" presId="urn:microsoft.com/office/officeart/2005/8/layout/bList2#2"/>
    <dgm:cxn modelId="{C8D631CC-C8B6-44C1-BFFF-C5C03AB1E17A}" type="presOf" srcId="{7A4CB03E-2C60-48EA-B63D-DD09883D66AF}" destId="{7FC94C13-1034-476A-BDB2-1AC656CF9DF2}" srcOrd="0" destOrd="0" presId="urn:microsoft.com/office/officeart/2005/8/layout/bList2#2"/>
    <dgm:cxn modelId="{C51F8360-5356-4F03-AE65-F0F7731C8EB3}" type="presOf" srcId="{005B56BE-B078-4C8C-83B4-6D5AD23651D5}" destId="{CE2BA64B-CE44-4192-B74B-D03C2F30FF7B}" srcOrd="0" destOrd="0" presId="urn:microsoft.com/office/officeart/2005/8/layout/bList2#2"/>
    <dgm:cxn modelId="{7DD3D485-5B73-4682-B749-41B2BFE430BC}" srcId="{69583D4B-40D6-4DAC-8037-0D97B2B07889}" destId="{78675284-6546-46A7-B9A9-18DA4B7B4CB3}" srcOrd="2" destOrd="0" parTransId="{51806813-A26C-4ED1-98B6-838512E9E014}" sibTransId="{49B45105-1D1C-476D-90AC-3E509AD3A0F2}"/>
    <dgm:cxn modelId="{15DEB7DB-78F4-4BA9-97BD-F34402DBB944}" srcId="{0B8CFBC9-8142-4426-9DD4-B161915BAA2F}" destId="{B363DC72-8BBA-4827-8B28-165B9D5EF31B}" srcOrd="0" destOrd="0" parTransId="{19C9E109-6ED4-44F6-ADD1-37C24355CA75}" sibTransId="{A2CBC305-3CB7-4BEE-8B74-B28747ECA107}"/>
    <dgm:cxn modelId="{D63C06CB-F754-4612-BCAD-3074042E173D}" srcId="{0B8CFBC9-8142-4426-9DD4-B161915BAA2F}" destId="{405FF231-9EA6-4F73-8295-1BE24C9EFE96}" srcOrd="3" destOrd="0" parTransId="{62F199DC-84F4-4EF6-8D59-DC2EFD42BD28}" sibTransId="{2ACA049C-8216-4784-AE8C-D14708CDD24C}"/>
    <dgm:cxn modelId="{CE55ACCB-8ACE-4814-8B35-967DECE2AA7C}" type="presOf" srcId="{9F8ACF71-E086-43C8-A70D-A3312343E611}" destId="{7EFAF21C-F836-4AA3-BA50-2E22B06CD3E5}" srcOrd="0" destOrd="1" presId="urn:microsoft.com/office/officeart/2005/8/layout/bList2#2"/>
    <dgm:cxn modelId="{0F20BDA4-BC48-45C0-94FA-BA0256C5B861}" type="presOf" srcId="{A9A2BB31-4151-4A8B-961E-3E26BED2A5D8}" destId="{7EFAF21C-F836-4AA3-BA50-2E22B06CD3E5}" srcOrd="0" destOrd="3" presId="urn:microsoft.com/office/officeart/2005/8/layout/bList2#2"/>
    <dgm:cxn modelId="{BDB4FE3B-1029-4924-8EB8-4F1726F0F9BA}" type="presOf" srcId="{F2062847-1609-407A-A686-C22725CD891A}" destId="{53871BCC-5BF1-4594-93C4-64256453CE73}" srcOrd="0" destOrd="0" presId="urn:microsoft.com/office/officeart/2005/8/layout/bList2#2"/>
    <dgm:cxn modelId="{34AAD707-2845-4926-9317-D76618DD2801}" type="presOf" srcId="{78675284-6546-46A7-B9A9-18DA4B7B4CB3}" destId="{0AC9059D-8072-4254-B1B1-4F3D5CD9CF7F}" srcOrd="0" destOrd="2" presId="urn:microsoft.com/office/officeart/2005/8/layout/bList2#2"/>
    <dgm:cxn modelId="{AF9859B6-C520-4645-9D41-CFCEE6436E7A}" srcId="{69583D4B-40D6-4DAC-8037-0D97B2B07889}" destId="{02C0972F-A9EE-4CCA-975A-BB3E1CAD738E}" srcOrd="4" destOrd="0" parTransId="{2F67D0EF-82D6-4974-8543-4BA967C8CD31}" sibTransId="{008CD080-461A-4D67-AB22-8E558AB689F1}"/>
    <dgm:cxn modelId="{DA0EAFFA-68CE-4829-B606-E7EAD64D0F01}" srcId="{7A4CB03E-2C60-48EA-B63D-DD09883D66AF}" destId="{82690E00-D49E-4E08-B354-B93C72DC93AD}" srcOrd="0" destOrd="0" parTransId="{B386F653-D009-40AF-8C0F-85F169DA1814}" sibTransId="{9A399384-1592-43A3-A73C-61D278613215}"/>
    <dgm:cxn modelId="{40CB3F54-EFF2-45AF-A227-EE887053F80B}" type="presOf" srcId="{411C6494-DA18-458B-97EA-D6F0B641CB36}" destId="{A4B309D2-ECC7-47B3-B5FA-DEAB12F0B2DC}" srcOrd="0" destOrd="0" presId="urn:microsoft.com/office/officeart/2005/8/layout/bList2#2"/>
    <dgm:cxn modelId="{D8CB3DE7-D126-4022-A30B-77F8A29C66AF}" srcId="{69583D4B-40D6-4DAC-8037-0D97B2B07889}" destId="{A0156527-E57B-4328-BE3F-823B920F1EA3}" srcOrd="0" destOrd="0" parTransId="{329EBFF7-9E04-4652-B383-2C3D9069C318}" sibTransId="{FAA7C539-A163-45DF-A7AA-F943ABC8D08E}"/>
    <dgm:cxn modelId="{D6962C2D-D0A1-4B9C-A016-CF1E724DEFA0}" type="presOf" srcId="{21A15BBF-0B08-49CB-8AB7-15FB0C1CEC34}" destId="{4B3E1E43-1D2B-4C7B-974E-D01D90AC4E57}" srcOrd="0" destOrd="0" presId="urn:microsoft.com/office/officeart/2005/8/layout/bList2#2"/>
    <dgm:cxn modelId="{4F2690E3-8329-442B-84C2-6C1A04B46D2E}" srcId="{0B8CFBC9-8142-4426-9DD4-B161915BAA2F}" destId="{FD813A91-C1F3-46CA-8A57-C2FCBDAC2E9A}" srcOrd="1" destOrd="0" parTransId="{12F866FF-483A-4D2C-9723-7F65B8477B02}" sibTransId="{FC323150-6842-49A1-B240-E6E01CD0C5EB}"/>
    <dgm:cxn modelId="{9401B582-B014-464C-A647-D9FDE38D6D3D}" type="presOf" srcId="{405FF231-9EA6-4F73-8295-1BE24C9EFE96}" destId="{B480E85F-3DE0-4D33-BD33-E5C35CE67899}" srcOrd="0" destOrd="3" presId="urn:microsoft.com/office/officeart/2005/8/layout/bList2#2"/>
    <dgm:cxn modelId="{0ACC09C3-9A53-4812-945F-036839D506E9}" srcId="{69583D4B-40D6-4DAC-8037-0D97B2B07889}" destId="{1F81F143-AF5C-4305-B4D5-325CB69CA2DC}" srcOrd="1" destOrd="0" parTransId="{1C97A34E-30F8-4DE5-9B8D-A2D76C52A27C}" sibTransId="{F196E761-755A-4BC7-AD6D-E32F1561AED3}"/>
    <dgm:cxn modelId="{EC4C5086-A892-4A7B-90A7-AB4582EA4113}" srcId="{9BCDED59-E882-42F5-8B32-460C54559874}" destId="{EC85EC6D-6B6B-4638-A4DE-EDFA8FA7178C}" srcOrd="4" destOrd="0" parTransId="{6897B200-617C-431C-96B4-5F30871D116F}" sibTransId="{026E5151-0821-454A-A357-4B373718EABE}"/>
    <dgm:cxn modelId="{15BA3F5E-2248-4040-8B65-476B55204FC1}" type="presOf" srcId="{EC85EC6D-6B6B-4638-A4DE-EDFA8FA7178C}" destId="{4B3E1E43-1D2B-4C7B-974E-D01D90AC4E57}" srcOrd="0" destOrd="4" presId="urn:microsoft.com/office/officeart/2005/8/layout/bList2#2"/>
    <dgm:cxn modelId="{CD8DE565-7260-48BF-9FA3-6C0A08D08CB7}" type="presOf" srcId="{D5416FFF-29D8-4636-AA01-0C4CBAE57DB1}" destId="{B480E85F-3DE0-4D33-BD33-E5C35CE67899}" srcOrd="0" destOrd="2" presId="urn:microsoft.com/office/officeart/2005/8/layout/bList2#2"/>
    <dgm:cxn modelId="{7065593F-1DCE-4557-BA9E-6AAE1597BC96}" type="presOf" srcId="{98D6CCD3-A24E-466B-818C-4D7D2707775B}" destId="{7EFAF21C-F836-4AA3-BA50-2E22B06CD3E5}" srcOrd="0" destOrd="4" presId="urn:microsoft.com/office/officeart/2005/8/layout/bList2#2"/>
    <dgm:cxn modelId="{ACE88640-63B8-4ED7-9E3A-46AB707DDAF7}" type="presOf" srcId="{9BCDED59-E882-42F5-8B32-460C54559874}" destId="{0E9CB3A2-CA08-4126-B631-C20DE820F828}" srcOrd="0" destOrd="0" presId="urn:microsoft.com/office/officeart/2005/8/layout/bList2#2"/>
    <dgm:cxn modelId="{207D2F23-3A9C-48C8-8BEE-5271FC888818}" type="presOf" srcId="{69EAB547-2931-4431-A8D7-871C7315EE1B}" destId="{08493F1E-6888-410F-B9AF-BBAF7CD03729}" srcOrd="0" destOrd="0" presId="urn:microsoft.com/office/officeart/2005/8/layout/bList2#2"/>
    <dgm:cxn modelId="{E05BFAEF-1E58-4817-8BEA-6908362A1AA0}" type="presOf" srcId="{EFF66130-2282-4AAF-9695-453954AB4E1C}" destId="{58DC5ACE-3A1E-4DED-BBA2-B4E9C867278D}" srcOrd="0" destOrd="0" presId="urn:microsoft.com/office/officeart/2005/8/layout/bList2#2"/>
    <dgm:cxn modelId="{6702DB2D-B537-4E85-ADC2-560DA1208595}" type="presOf" srcId="{00DBC9FE-68C3-450F-91E9-4E0D92A5A992}" destId="{4B3E1E43-1D2B-4C7B-974E-D01D90AC4E57}" srcOrd="0" destOrd="1" presId="urn:microsoft.com/office/officeart/2005/8/layout/bList2#2"/>
    <dgm:cxn modelId="{9F903C55-AA71-4300-82E2-C41729C3C842}" srcId="{0B8CFBC9-8142-4426-9DD4-B161915BAA2F}" destId="{C2E24DD1-1E2A-4965-A080-E4DD343EE56E}" srcOrd="4" destOrd="0" parTransId="{E5F34B23-1969-4009-A15E-592A227C4837}" sibTransId="{E78AD139-6740-4D84-B622-DF9C8EA683F8}"/>
    <dgm:cxn modelId="{7CB360DC-0911-4F4E-BAFE-F117996CE7B6}" type="presOf" srcId="{7A4CB03E-2C60-48EA-B63D-DD09883D66AF}" destId="{48F48109-8DAB-4A2B-AB01-7F6D3CD041B7}" srcOrd="1" destOrd="0" presId="urn:microsoft.com/office/officeart/2005/8/layout/bList2#2"/>
    <dgm:cxn modelId="{1EB76052-D7B2-4906-A21B-8D90E645276B}" type="presOf" srcId="{69583D4B-40D6-4DAC-8037-0D97B2B07889}" destId="{69BF9A30-83DE-4167-B13E-927CDBC0EF08}" srcOrd="0" destOrd="0" presId="urn:microsoft.com/office/officeart/2005/8/layout/bList2#2"/>
    <dgm:cxn modelId="{6B08FB22-81D9-4DEB-8D03-7CA9EFB05636}" type="presOf" srcId="{9BCDED59-E882-42F5-8B32-460C54559874}" destId="{2428C05E-B3C3-4B02-AEF0-960A1D07D4EC}" srcOrd="1" destOrd="0" presId="urn:microsoft.com/office/officeart/2005/8/layout/bList2#2"/>
    <dgm:cxn modelId="{F86EB0ED-76D0-4C68-BE61-F920D2B4F5D2}" type="presOf" srcId="{05FD6553-EBDD-4511-8C39-D6BC7BA784FA}" destId="{4B995F8C-0E15-4B83-88B3-70080693AAE9}" srcOrd="0" destOrd="0" presId="urn:microsoft.com/office/officeart/2005/8/layout/bList2#2"/>
    <dgm:cxn modelId="{B71DF806-66D3-4D52-A0B4-7F5AB2F82A11}" srcId="{411C6494-DA18-458B-97EA-D6F0B641CB36}" destId="{7A4CB03E-2C60-48EA-B63D-DD09883D66AF}" srcOrd="1" destOrd="0" parTransId="{F1AEDD7F-88DD-4D5C-ADBD-61D9C5057C44}" sibTransId="{005B56BE-B078-4C8C-83B4-6D5AD23651D5}"/>
    <dgm:cxn modelId="{245895B8-0015-4A6F-A9F0-1A1D990DD1CE}" type="presOf" srcId="{8E9877BA-040E-4969-8CA4-1F5DAB43E18B}" destId="{7EFAF21C-F836-4AA3-BA50-2E22B06CD3E5}" srcOrd="0" destOrd="2" presId="urn:microsoft.com/office/officeart/2005/8/layout/bList2#2"/>
    <dgm:cxn modelId="{FAD891E0-67AE-4E42-9512-6F554890CDAF}" srcId="{69EAB547-2931-4431-A8D7-871C7315EE1B}" destId="{ED481E1C-62DF-4EA3-B159-B8CE82A7C5E2}" srcOrd="1" destOrd="0" parTransId="{8DC13F7E-C495-4761-864A-24BB8018B5DE}" sibTransId="{16DBA2A0-92B5-4E8A-9FB5-3E3805FA21C8}"/>
    <dgm:cxn modelId="{68A27F31-90E1-48AC-ADFF-17AF5CB34928}" srcId="{9F8ACF71-E086-43C8-A70D-A3312343E611}" destId="{8E9877BA-040E-4969-8CA4-1F5DAB43E18B}" srcOrd="0" destOrd="0" parTransId="{A054B179-C74A-4E76-AEA0-578B6F9F6D1D}" sibTransId="{D4497CDB-EAC8-4535-B0BE-6D99141F7885}"/>
    <dgm:cxn modelId="{959CCC45-88ED-42C3-BA39-FE047FC86809}" type="presOf" srcId="{82690E00-D49E-4E08-B354-B93C72DC93AD}" destId="{7EFAF21C-F836-4AA3-BA50-2E22B06CD3E5}" srcOrd="0" destOrd="0" presId="urn:microsoft.com/office/officeart/2005/8/layout/bList2#2"/>
    <dgm:cxn modelId="{F1914652-14B5-49EE-B999-8099DA78F529}" type="presOf" srcId="{97358771-49DE-4BB2-AA04-47F8EA5ECD9F}" destId="{4B3E1E43-1D2B-4C7B-974E-D01D90AC4E57}" srcOrd="0" destOrd="2" presId="urn:microsoft.com/office/officeart/2005/8/layout/bList2#2"/>
    <dgm:cxn modelId="{147DFE0F-6A4B-4B0E-BCE8-10859D1D76DE}" type="presOf" srcId="{02C0972F-A9EE-4CCA-975A-BB3E1CAD738E}" destId="{0AC9059D-8072-4254-B1B1-4F3D5CD9CF7F}" srcOrd="0" destOrd="4" presId="urn:microsoft.com/office/officeart/2005/8/layout/bList2#2"/>
    <dgm:cxn modelId="{DD34B32E-8EDA-4266-B591-9CC19ACB026C}" type="presOf" srcId="{C2E24DD1-1E2A-4965-A080-E4DD343EE56E}" destId="{B480E85F-3DE0-4D33-BD33-E5C35CE67899}" srcOrd="0" destOrd="4" presId="urn:microsoft.com/office/officeart/2005/8/layout/bList2#2"/>
    <dgm:cxn modelId="{246E278C-5302-4D95-B3B5-64175D75FC58}" srcId="{411C6494-DA18-458B-97EA-D6F0B641CB36}" destId="{69583D4B-40D6-4DAC-8037-0D97B2B07889}" srcOrd="4" destOrd="0" parTransId="{466CF52A-FABC-4765-8CB4-CC5449B4E4E8}" sibTransId="{54F2BFE0-5281-4AF0-B6C3-410D3F1C3153}"/>
    <dgm:cxn modelId="{ECE46313-6C18-47B5-8BDA-BF14D7D6E0C9}" type="presOf" srcId="{B363DC72-8BBA-4827-8B28-165B9D5EF31B}" destId="{B480E85F-3DE0-4D33-BD33-E5C35CE67899}" srcOrd="0" destOrd="0" presId="urn:microsoft.com/office/officeart/2005/8/layout/bList2#2"/>
    <dgm:cxn modelId="{6979A28F-5744-4D20-B978-292105A4172E}" type="presOf" srcId="{0B8CFBC9-8142-4426-9DD4-B161915BAA2F}" destId="{D19E9F9A-E730-43D4-A134-C1C3B99EC877}" srcOrd="0" destOrd="0" presId="urn:microsoft.com/office/officeart/2005/8/layout/bList2#2"/>
    <dgm:cxn modelId="{4954F6A1-6A4A-467A-A1D2-ED25644516B5}" type="presOf" srcId="{69EAB547-2931-4431-A8D7-871C7315EE1B}" destId="{F83AA0D6-4DCB-4CD5-94F4-08DC12BF7D20}" srcOrd="1" destOrd="0" presId="urn:microsoft.com/office/officeart/2005/8/layout/bList2#2"/>
    <dgm:cxn modelId="{BF15BA7E-D004-4D71-AE4F-0B2EF9E652F6}" srcId="{9F8ACF71-E086-43C8-A70D-A3312343E611}" destId="{98D6CCD3-A24E-466B-818C-4D7D2707775B}" srcOrd="2" destOrd="0" parTransId="{8D84E1D3-3395-4A35-B9D7-5939F32E323E}" sibTransId="{0B9CFC0A-B274-44EA-B3DE-2E27A254A17D}"/>
    <dgm:cxn modelId="{499C3D12-02A6-48DA-B039-3C2A87A43186}" srcId="{69EAB547-2931-4431-A8D7-871C7315EE1B}" destId="{EFF66130-2282-4AAF-9695-453954AB4E1C}" srcOrd="0" destOrd="0" parTransId="{29520F47-6C02-412C-A92F-A4BF500CE816}" sibTransId="{1618DF79-39ED-4998-9D8E-F8F1093483C7}"/>
    <dgm:cxn modelId="{C68ABBE1-36FB-4E3B-9B9F-8808A04AF3B3}" srcId="{411C6494-DA18-458B-97EA-D6F0B641CB36}" destId="{9BCDED59-E882-42F5-8B32-460C54559874}" srcOrd="2" destOrd="0" parTransId="{A2E6C6BC-2B94-403D-9EFD-150D974F0AD6}" sibTransId="{F2062847-1609-407A-A686-C22725CD891A}"/>
    <dgm:cxn modelId="{39185E1D-8A3E-40FE-B460-E8FDEBB1B0BC}" type="presParOf" srcId="{A4B309D2-ECC7-47B3-B5FA-DEAB12F0B2DC}" destId="{4F8C1C8A-1E95-4E55-9F2C-C9EEA610D624}" srcOrd="0" destOrd="0" presId="urn:microsoft.com/office/officeart/2005/8/layout/bList2#2"/>
    <dgm:cxn modelId="{5DB14E70-6BA3-4D4C-9AED-F4D26CAE84D4}" type="presParOf" srcId="{4F8C1C8A-1E95-4E55-9F2C-C9EEA610D624}" destId="{B480E85F-3DE0-4D33-BD33-E5C35CE67899}" srcOrd="0" destOrd="0" presId="urn:microsoft.com/office/officeart/2005/8/layout/bList2#2"/>
    <dgm:cxn modelId="{C49152BA-2362-4E73-827F-985292040975}" type="presParOf" srcId="{4F8C1C8A-1E95-4E55-9F2C-C9EEA610D624}" destId="{D19E9F9A-E730-43D4-A134-C1C3B99EC877}" srcOrd="1" destOrd="0" presId="urn:microsoft.com/office/officeart/2005/8/layout/bList2#2"/>
    <dgm:cxn modelId="{CB80A087-CA99-4A95-95F8-45432EB2AB90}" type="presParOf" srcId="{4F8C1C8A-1E95-4E55-9F2C-C9EEA610D624}" destId="{222FAE6D-18D9-4922-B777-689AE7EC999F}" srcOrd="2" destOrd="0" presId="urn:microsoft.com/office/officeart/2005/8/layout/bList2#2"/>
    <dgm:cxn modelId="{2AD66036-7F10-499C-92A0-9D4ADF021481}" type="presParOf" srcId="{4F8C1C8A-1E95-4E55-9F2C-C9EEA610D624}" destId="{8D394DB2-9C69-4694-A740-829B0A8B6C0C}" srcOrd="3" destOrd="0" presId="urn:microsoft.com/office/officeart/2005/8/layout/bList2#2"/>
    <dgm:cxn modelId="{B66B210A-5A7C-4677-A980-3F1307363AC9}" type="presParOf" srcId="{A4B309D2-ECC7-47B3-B5FA-DEAB12F0B2DC}" destId="{4B995F8C-0E15-4B83-88B3-70080693AAE9}" srcOrd="1" destOrd="0" presId="urn:microsoft.com/office/officeart/2005/8/layout/bList2#2"/>
    <dgm:cxn modelId="{3E3D7C52-55A3-4F52-8C84-751359E136C5}" type="presParOf" srcId="{A4B309D2-ECC7-47B3-B5FA-DEAB12F0B2DC}" destId="{199D03C5-03D9-47E4-B47A-68AE66BDB69B}" srcOrd="2" destOrd="0" presId="urn:microsoft.com/office/officeart/2005/8/layout/bList2#2"/>
    <dgm:cxn modelId="{8694DEEF-A7C6-48FC-A5A5-562CE9C8F776}" type="presParOf" srcId="{199D03C5-03D9-47E4-B47A-68AE66BDB69B}" destId="{7EFAF21C-F836-4AA3-BA50-2E22B06CD3E5}" srcOrd="0" destOrd="0" presId="urn:microsoft.com/office/officeart/2005/8/layout/bList2#2"/>
    <dgm:cxn modelId="{FA500876-E8A4-425C-9A76-847CCBF4480F}" type="presParOf" srcId="{199D03C5-03D9-47E4-B47A-68AE66BDB69B}" destId="{7FC94C13-1034-476A-BDB2-1AC656CF9DF2}" srcOrd="1" destOrd="0" presId="urn:microsoft.com/office/officeart/2005/8/layout/bList2#2"/>
    <dgm:cxn modelId="{8F7ACFD3-ADA9-4284-B1D0-4901A50A797F}" type="presParOf" srcId="{199D03C5-03D9-47E4-B47A-68AE66BDB69B}" destId="{48F48109-8DAB-4A2B-AB01-7F6D3CD041B7}" srcOrd="2" destOrd="0" presId="urn:microsoft.com/office/officeart/2005/8/layout/bList2#2"/>
    <dgm:cxn modelId="{E83EF651-2EBF-4076-ACC1-80712B81FFCA}" type="presParOf" srcId="{199D03C5-03D9-47E4-B47A-68AE66BDB69B}" destId="{6272EF7E-5A5A-41AF-8976-C8C28ABCD3CC}" srcOrd="3" destOrd="0" presId="urn:microsoft.com/office/officeart/2005/8/layout/bList2#2"/>
    <dgm:cxn modelId="{B98A5DD2-7EBA-4278-AFF5-F4537BE22E3D}" type="presParOf" srcId="{A4B309D2-ECC7-47B3-B5FA-DEAB12F0B2DC}" destId="{CE2BA64B-CE44-4192-B74B-D03C2F30FF7B}" srcOrd="3" destOrd="0" presId="urn:microsoft.com/office/officeart/2005/8/layout/bList2#2"/>
    <dgm:cxn modelId="{545234B4-7AE3-41AE-9E8C-013B80D8E892}" type="presParOf" srcId="{A4B309D2-ECC7-47B3-B5FA-DEAB12F0B2DC}" destId="{3034CDD0-1499-4E90-9870-DAB55D9EC34F}" srcOrd="4" destOrd="0" presId="urn:microsoft.com/office/officeart/2005/8/layout/bList2#2"/>
    <dgm:cxn modelId="{6663625C-8151-4AE3-B0FC-6B1C8078A606}" type="presParOf" srcId="{3034CDD0-1499-4E90-9870-DAB55D9EC34F}" destId="{4B3E1E43-1D2B-4C7B-974E-D01D90AC4E57}" srcOrd="0" destOrd="0" presId="urn:microsoft.com/office/officeart/2005/8/layout/bList2#2"/>
    <dgm:cxn modelId="{F01D9ED6-6ABF-45A4-824F-76E5393F53FA}" type="presParOf" srcId="{3034CDD0-1499-4E90-9870-DAB55D9EC34F}" destId="{0E9CB3A2-CA08-4126-B631-C20DE820F828}" srcOrd="1" destOrd="0" presId="urn:microsoft.com/office/officeart/2005/8/layout/bList2#2"/>
    <dgm:cxn modelId="{E456A6DC-4C5C-4894-8FE1-9707C9BC0179}" type="presParOf" srcId="{3034CDD0-1499-4E90-9870-DAB55D9EC34F}" destId="{2428C05E-B3C3-4B02-AEF0-960A1D07D4EC}" srcOrd="2" destOrd="0" presId="urn:microsoft.com/office/officeart/2005/8/layout/bList2#2"/>
    <dgm:cxn modelId="{782C9D8F-F062-41D4-939B-EE8CD449FCD9}" type="presParOf" srcId="{3034CDD0-1499-4E90-9870-DAB55D9EC34F}" destId="{6C649E85-8F08-4B92-9EED-E48D06116012}" srcOrd="3" destOrd="0" presId="urn:microsoft.com/office/officeart/2005/8/layout/bList2#2"/>
    <dgm:cxn modelId="{C4C21680-5F2D-40A2-8E1B-9E4E35AF7C6D}" type="presParOf" srcId="{A4B309D2-ECC7-47B3-B5FA-DEAB12F0B2DC}" destId="{53871BCC-5BF1-4594-93C4-64256453CE73}" srcOrd="5" destOrd="0" presId="urn:microsoft.com/office/officeart/2005/8/layout/bList2#2"/>
    <dgm:cxn modelId="{C1992190-FEFF-48D7-96C1-5570450A35D6}" type="presParOf" srcId="{A4B309D2-ECC7-47B3-B5FA-DEAB12F0B2DC}" destId="{C2647953-2B74-4D5F-9086-BEA753188062}" srcOrd="6" destOrd="0" presId="urn:microsoft.com/office/officeart/2005/8/layout/bList2#2"/>
    <dgm:cxn modelId="{4181FB70-E034-4699-A4FE-F0C08C50AAB5}" type="presParOf" srcId="{C2647953-2B74-4D5F-9086-BEA753188062}" destId="{58DC5ACE-3A1E-4DED-BBA2-B4E9C867278D}" srcOrd="0" destOrd="0" presId="urn:microsoft.com/office/officeart/2005/8/layout/bList2#2"/>
    <dgm:cxn modelId="{D58DD290-EEEA-48A3-9FBD-0DF0232469E9}" type="presParOf" srcId="{C2647953-2B74-4D5F-9086-BEA753188062}" destId="{08493F1E-6888-410F-B9AF-BBAF7CD03729}" srcOrd="1" destOrd="0" presId="urn:microsoft.com/office/officeart/2005/8/layout/bList2#2"/>
    <dgm:cxn modelId="{15D94482-A556-455C-9928-4C4E08689666}" type="presParOf" srcId="{C2647953-2B74-4D5F-9086-BEA753188062}" destId="{F83AA0D6-4DCB-4CD5-94F4-08DC12BF7D20}" srcOrd="2" destOrd="0" presId="urn:microsoft.com/office/officeart/2005/8/layout/bList2#2"/>
    <dgm:cxn modelId="{F0C68147-2823-47A9-BF51-CF7897E2DB6D}" type="presParOf" srcId="{C2647953-2B74-4D5F-9086-BEA753188062}" destId="{830BE9B8-B59A-4BD2-963A-643F8FBECD9B}" srcOrd="3" destOrd="0" presId="urn:microsoft.com/office/officeart/2005/8/layout/bList2#2"/>
    <dgm:cxn modelId="{4EE82BB2-BE6C-437C-AEE2-9A2B9F49D19F}" type="presParOf" srcId="{A4B309D2-ECC7-47B3-B5FA-DEAB12F0B2DC}" destId="{1C413201-F53F-4DC3-892E-6D015F94ABDA}" srcOrd="7" destOrd="0" presId="urn:microsoft.com/office/officeart/2005/8/layout/bList2#2"/>
    <dgm:cxn modelId="{94BDD855-E092-4AFC-988D-386B78F10DF4}" type="presParOf" srcId="{A4B309D2-ECC7-47B3-B5FA-DEAB12F0B2DC}" destId="{5368F39E-6C5C-498A-8DEF-68C49A4A3D03}" srcOrd="8" destOrd="0" presId="urn:microsoft.com/office/officeart/2005/8/layout/bList2#2"/>
    <dgm:cxn modelId="{A40B707A-7480-4172-8C7B-5038DFB83626}" type="presParOf" srcId="{5368F39E-6C5C-498A-8DEF-68C49A4A3D03}" destId="{0AC9059D-8072-4254-B1B1-4F3D5CD9CF7F}" srcOrd="0" destOrd="0" presId="urn:microsoft.com/office/officeart/2005/8/layout/bList2#2"/>
    <dgm:cxn modelId="{383D8759-BF87-4044-9D4A-D325D9C24E25}" type="presParOf" srcId="{5368F39E-6C5C-498A-8DEF-68C49A4A3D03}" destId="{69BF9A30-83DE-4167-B13E-927CDBC0EF08}" srcOrd="1" destOrd="0" presId="urn:microsoft.com/office/officeart/2005/8/layout/bList2#2"/>
    <dgm:cxn modelId="{5017C5CE-69E8-47FB-82E3-4A56EC9A8E8B}" type="presParOf" srcId="{5368F39E-6C5C-498A-8DEF-68C49A4A3D03}" destId="{3343B451-519A-49E0-8B1A-B9234B5F294C}" srcOrd="2" destOrd="0" presId="urn:microsoft.com/office/officeart/2005/8/layout/bList2#2"/>
    <dgm:cxn modelId="{7095BA9C-710D-405C-A336-3E2CCEA411DA}" type="presParOf" srcId="{5368F39E-6C5C-498A-8DEF-68C49A4A3D03}" destId="{5E095744-6056-42FA-A3A2-AD1007734A66}" srcOrd="3" destOrd="0" presId="urn:microsoft.com/office/officeart/2005/8/layout/b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256003-8194-4C5D-8D67-41AEBF4EBD93}"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D46D4F97-C14A-4EC4-AE72-B5DC6B8D9C31}">
      <dgm:prSet phldrT="[Text]" custT="1"/>
      <dgm:spPr/>
      <dgm:t>
        <a:bodyPr/>
        <a:lstStyle/>
        <a:p>
          <a:r>
            <a:rPr lang="en-US" sz="1600" dirty="0" smtClean="0">
              <a:effectLst>
                <a:outerShdw blurRad="38100" dist="38100" dir="2700000" algn="tl">
                  <a:srgbClr val="000000">
                    <a:alpha val="43137"/>
                  </a:srgbClr>
                </a:outerShdw>
              </a:effectLst>
            </a:rPr>
            <a:t>SR-IOV</a:t>
          </a:r>
          <a:endParaRPr lang="en-US" sz="1600" dirty="0">
            <a:effectLst>
              <a:outerShdw blurRad="38100" dist="38100" dir="2700000" algn="tl">
                <a:srgbClr val="000000">
                  <a:alpha val="43137"/>
                </a:srgbClr>
              </a:outerShdw>
            </a:effectLst>
          </a:endParaRPr>
        </a:p>
      </dgm:t>
    </dgm:pt>
    <dgm:pt modelId="{17DF8777-9F04-474B-8BA8-B04D55B60629}" type="parTrans" cxnId="{E87F479C-B588-46C5-9F0E-FE12840D56A4}">
      <dgm:prSet/>
      <dgm:spPr/>
      <dgm:t>
        <a:bodyPr/>
        <a:lstStyle/>
        <a:p>
          <a:endParaRPr lang="en-US" sz="1800">
            <a:effectLst>
              <a:outerShdw blurRad="38100" dist="38100" dir="2700000" algn="tl">
                <a:srgbClr val="000000">
                  <a:alpha val="43137"/>
                </a:srgbClr>
              </a:outerShdw>
            </a:effectLst>
          </a:endParaRPr>
        </a:p>
      </dgm:t>
    </dgm:pt>
    <dgm:pt modelId="{5897CD7D-8CBA-493E-88ED-DF6D9A9D4C15}" type="sibTrans" cxnId="{E87F479C-B588-46C5-9F0E-FE12840D56A4}">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sz="1800">
            <a:effectLst>
              <a:outerShdw blurRad="38100" dist="38100" dir="2700000" algn="tl">
                <a:srgbClr val="000000">
                  <a:alpha val="43137"/>
                </a:srgbClr>
              </a:outerShdw>
            </a:effectLst>
          </a:endParaRPr>
        </a:p>
      </dgm:t>
    </dgm:pt>
    <dgm:pt modelId="{C44930D8-22E2-40A5-A82D-BC1E7E29E5F1}">
      <dgm:prSet phldrT="[Text]" custT="1"/>
      <dgm:spPr/>
      <dgm:t>
        <a:bodyPr/>
        <a:lstStyle/>
        <a:p>
          <a:r>
            <a:rPr lang="en-US" sz="1600" dirty="0" smtClean="0">
              <a:effectLst>
                <a:outerShdw blurRad="38100" dist="38100" dir="2700000" algn="tl">
                  <a:srgbClr val="000000">
                    <a:alpha val="43137"/>
                  </a:srgbClr>
                </a:outerShdw>
              </a:effectLst>
            </a:rPr>
            <a:t>LBFO</a:t>
          </a:r>
          <a:endParaRPr lang="en-US" sz="1600" dirty="0">
            <a:effectLst>
              <a:outerShdw blurRad="38100" dist="38100" dir="2700000" algn="tl">
                <a:srgbClr val="000000">
                  <a:alpha val="43137"/>
                </a:srgbClr>
              </a:outerShdw>
            </a:effectLst>
          </a:endParaRPr>
        </a:p>
      </dgm:t>
    </dgm:pt>
    <dgm:pt modelId="{7DD00780-E417-464D-987A-D7F52C7058F5}" type="parTrans" cxnId="{9D479BD3-0507-485B-A567-CB8CA2304A7D}">
      <dgm:prSet/>
      <dgm:spPr/>
      <dgm:t>
        <a:bodyPr/>
        <a:lstStyle/>
        <a:p>
          <a:endParaRPr lang="en-US" sz="1800">
            <a:effectLst>
              <a:outerShdw blurRad="38100" dist="38100" dir="2700000" algn="tl">
                <a:srgbClr val="000000">
                  <a:alpha val="43137"/>
                </a:srgbClr>
              </a:outerShdw>
            </a:effectLst>
          </a:endParaRPr>
        </a:p>
      </dgm:t>
    </dgm:pt>
    <dgm:pt modelId="{2818A418-7B96-4A99-A05D-FD6A299C2505}" type="sibTrans" cxnId="{9D479BD3-0507-485B-A567-CB8CA2304A7D}">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sz="1800">
            <a:effectLst>
              <a:outerShdw blurRad="38100" dist="38100" dir="2700000" algn="tl">
                <a:srgbClr val="000000">
                  <a:alpha val="43137"/>
                </a:srgbClr>
              </a:outerShdw>
            </a:effectLst>
          </a:endParaRPr>
        </a:p>
      </dgm:t>
    </dgm:pt>
    <dgm:pt modelId="{27C856BA-DFD0-4299-9D94-D8BB8F859ECD}">
      <dgm:prSet phldrT="[Text]" custT="1"/>
      <dgm:spPr/>
      <dgm:t>
        <a:bodyPr/>
        <a:lstStyle/>
        <a:p>
          <a:r>
            <a:rPr lang="en-US" sz="1600" dirty="0" smtClean="0">
              <a:effectLst>
                <a:outerShdw blurRad="38100" dist="38100" dir="2700000" algn="tl">
                  <a:srgbClr val="000000">
                    <a:alpha val="43137"/>
                  </a:srgbClr>
                </a:outerShdw>
              </a:effectLst>
            </a:rPr>
            <a:t>RSS</a:t>
          </a:r>
          <a:endParaRPr lang="en-US" sz="1600" dirty="0">
            <a:effectLst>
              <a:outerShdw blurRad="38100" dist="38100" dir="2700000" algn="tl">
                <a:srgbClr val="000000">
                  <a:alpha val="43137"/>
                </a:srgbClr>
              </a:outerShdw>
            </a:effectLst>
          </a:endParaRPr>
        </a:p>
      </dgm:t>
    </dgm:pt>
    <dgm:pt modelId="{D1DE2ADE-15C4-4D95-B9F6-43684272C38F}" type="parTrans" cxnId="{8F2C2A31-CB39-40D5-BF20-8E6DB0E32E0E}">
      <dgm:prSet/>
      <dgm:spPr/>
      <dgm:t>
        <a:bodyPr/>
        <a:lstStyle/>
        <a:p>
          <a:endParaRPr lang="en-US" sz="1800">
            <a:effectLst>
              <a:outerShdw blurRad="38100" dist="38100" dir="2700000" algn="tl">
                <a:srgbClr val="000000">
                  <a:alpha val="43137"/>
                </a:srgbClr>
              </a:outerShdw>
            </a:effectLst>
          </a:endParaRPr>
        </a:p>
      </dgm:t>
    </dgm:pt>
    <dgm:pt modelId="{07CE2494-CBEF-4E7F-A6B3-F69B5A6703E3}" type="sibTrans" cxnId="{8F2C2A31-CB39-40D5-BF20-8E6DB0E32E0E}">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sz="1800">
            <a:effectLst>
              <a:outerShdw blurRad="38100" dist="38100" dir="2700000" algn="tl">
                <a:srgbClr val="000000">
                  <a:alpha val="43137"/>
                </a:srgbClr>
              </a:outerShdw>
            </a:effectLst>
          </a:endParaRPr>
        </a:p>
      </dgm:t>
    </dgm:pt>
    <dgm:pt modelId="{68C22401-4C94-4AEE-9532-CC5EE06AE403}">
      <dgm:prSet phldrT="[Text]" custT="1"/>
      <dgm:spPr/>
      <dgm:t>
        <a:bodyPr/>
        <a:lstStyle/>
        <a:p>
          <a:r>
            <a:rPr lang="en-US" sz="1600" dirty="0" err="1" smtClean="0">
              <a:effectLst>
                <a:outerShdw blurRad="38100" dist="38100" dir="2700000" algn="tl">
                  <a:srgbClr val="000000">
                    <a:alpha val="43137"/>
                  </a:srgbClr>
                </a:outerShdw>
              </a:effectLst>
            </a:rPr>
            <a:t>iSCSI</a:t>
          </a:r>
          <a:endParaRPr lang="en-US" sz="1600" dirty="0">
            <a:effectLst>
              <a:outerShdw blurRad="38100" dist="38100" dir="2700000" algn="tl">
                <a:srgbClr val="000000">
                  <a:alpha val="43137"/>
                </a:srgbClr>
              </a:outerShdw>
            </a:effectLst>
          </a:endParaRPr>
        </a:p>
      </dgm:t>
    </dgm:pt>
    <dgm:pt modelId="{A72398E6-7F28-4BEE-B244-8ACB4B9372B5}" type="parTrans" cxnId="{BDA10DD9-9B0F-41A6-AE42-6932A31FAC5D}">
      <dgm:prSet/>
      <dgm:spPr/>
      <dgm:t>
        <a:bodyPr/>
        <a:lstStyle/>
        <a:p>
          <a:endParaRPr lang="en-US" sz="1800">
            <a:effectLst>
              <a:outerShdw blurRad="38100" dist="38100" dir="2700000" algn="tl">
                <a:srgbClr val="000000">
                  <a:alpha val="43137"/>
                </a:srgbClr>
              </a:outerShdw>
            </a:effectLst>
          </a:endParaRPr>
        </a:p>
      </dgm:t>
    </dgm:pt>
    <dgm:pt modelId="{6BE76C7D-1FD1-4EB1-B69C-9BE25313FE5E}" type="sibTrans" cxnId="{BDA10DD9-9B0F-41A6-AE42-6932A31FAC5D}">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sz="1800">
            <a:effectLst>
              <a:outerShdw blurRad="38100" dist="38100" dir="2700000" algn="tl">
                <a:srgbClr val="000000">
                  <a:alpha val="43137"/>
                </a:srgbClr>
              </a:outerShdw>
            </a:effectLst>
          </a:endParaRPr>
        </a:p>
      </dgm:t>
    </dgm:pt>
    <dgm:pt modelId="{C2AFC247-65D4-431E-9149-AC8F37D83232}">
      <dgm:prSet phldrT="[Text]" custT="1"/>
      <dgm:spPr/>
      <dgm:t>
        <a:bodyPr/>
        <a:lstStyle/>
        <a:p>
          <a:r>
            <a:rPr lang="en-US" sz="1600" dirty="0" smtClean="0">
              <a:effectLst>
                <a:outerShdw blurRad="38100" dist="38100" dir="2700000" algn="tl">
                  <a:srgbClr val="000000">
                    <a:alpha val="43137"/>
                  </a:srgbClr>
                </a:outerShdw>
              </a:effectLst>
            </a:rPr>
            <a:t>Clusters</a:t>
          </a:r>
          <a:endParaRPr lang="en-US" sz="1600" dirty="0">
            <a:effectLst>
              <a:outerShdw blurRad="38100" dist="38100" dir="2700000" algn="tl">
                <a:srgbClr val="000000">
                  <a:alpha val="43137"/>
                </a:srgbClr>
              </a:outerShdw>
            </a:effectLst>
          </a:endParaRPr>
        </a:p>
      </dgm:t>
    </dgm:pt>
    <dgm:pt modelId="{1584D85F-8646-4CBF-AE63-B97590F98713}" type="parTrans" cxnId="{423AA57C-4E76-4000-A673-DC33E9876B0E}">
      <dgm:prSet/>
      <dgm:spPr/>
      <dgm:t>
        <a:bodyPr/>
        <a:lstStyle/>
        <a:p>
          <a:endParaRPr lang="en-US" sz="1800">
            <a:effectLst>
              <a:outerShdw blurRad="38100" dist="38100" dir="2700000" algn="tl">
                <a:srgbClr val="000000">
                  <a:alpha val="43137"/>
                </a:srgbClr>
              </a:outerShdw>
            </a:effectLst>
          </a:endParaRPr>
        </a:p>
      </dgm:t>
    </dgm:pt>
    <dgm:pt modelId="{6BE30AD1-88B1-4000-888A-71E43AA13D0F}" type="sibTrans" cxnId="{423AA57C-4E76-4000-A673-DC33E9876B0E}">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endParaRPr lang="en-US" sz="1800">
            <a:effectLst>
              <a:outerShdw blurRad="38100" dist="38100" dir="2700000" algn="tl">
                <a:srgbClr val="000000">
                  <a:alpha val="43137"/>
                </a:srgbClr>
              </a:outerShdw>
            </a:effectLst>
          </a:endParaRPr>
        </a:p>
      </dgm:t>
    </dgm:pt>
    <dgm:pt modelId="{98227944-68C0-4C6F-A540-FABCDBA9C002}">
      <dgm:prSet phldrT="[Text]" custT="1"/>
      <dgm:spPr/>
      <dgm:t>
        <a:bodyPr/>
        <a:lstStyle/>
        <a:p>
          <a:r>
            <a:rPr lang="en-US" sz="1600" dirty="0" smtClean="0">
              <a:effectLst>
                <a:outerShdw blurRad="38100" dist="38100" dir="2700000" algn="tl">
                  <a:srgbClr val="000000">
                    <a:alpha val="43137"/>
                  </a:srgbClr>
                </a:outerShdw>
              </a:effectLst>
            </a:rPr>
            <a:t>QoS</a:t>
          </a:r>
          <a:endParaRPr lang="en-US" sz="1600" dirty="0">
            <a:effectLst>
              <a:outerShdw blurRad="38100" dist="38100" dir="2700000" algn="tl">
                <a:srgbClr val="000000">
                  <a:alpha val="43137"/>
                </a:srgbClr>
              </a:outerShdw>
            </a:effectLst>
          </a:endParaRPr>
        </a:p>
      </dgm:t>
    </dgm:pt>
    <dgm:pt modelId="{5C3AF01F-4919-4EA2-923F-CD37BB562450}" type="parTrans" cxnId="{B025C96E-B04F-473D-9B6A-F24052CC1B1A}">
      <dgm:prSet/>
      <dgm:spPr/>
      <dgm:t>
        <a:bodyPr/>
        <a:lstStyle/>
        <a:p>
          <a:endParaRPr lang="en-US" sz="1800">
            <a:effectLst>
              <a:outerShdw blurRad="38100" dist="38100" dir="2700000" algn="tl">
                <a:srgbClr val="000000">
                  <a:alpha val="43137"/>
                </a:srgbClr>
              </a:outerShdw>
            </a:effectLst>
          </a:endParaRPr>
        </a:p>
      </dgm:t>
    </dgm:pt>
    <dgm:pt modelId="{C7DE4313-B9F0-4869-91AC-4DA0E61E2036}" type="sibTrans" cxnId="{B025C96E-B04F-473D-9B6A-F24052CC1B1A}">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endParaRPr lang="en-US" sz="1800">
            <a:effectLst>
              <a:outerShdw blurRad="38100" dist="38100" dir="2700000" algn="tl">
                <a:srgbClr val="000000">
                  <a:alpha val="43137"/>
                </a:srgbClr>
              </a:outerShdw>
            </a:effectLst>
          </a:endParaRPr>
        </a:p>
      </dgm:t>
    </dgm:pt>
    <dgm:pt modelId="{5AC4A267-894F-41A0-944E-CA502901B527}">
      <dgm:prSet phldrT="[Text]" custT="1"/>
      <dgm:spPr/>
      <dgm:t>
        <a:bodyPr/>
        <a:lstStyle/>
        <a:p>
          <a:r>
            <a:rPr lang="en-US" sz="1600" dirty="0" smtClean="0">
              <a:effectLst>
                <a:outerShdw blurRad="38100" dist="38100" dir="2700000" algn="tl">
                  <a:srgbClr val="000000">
                    <a:alpha val="43137"/>
                  </a:srgbClr>
                </a:outerShdw>
              </a:effectLst>
            </a:rPr>
            <a:t>SAS</a:t>
          </a:r>
          <a:endParaRPr lang="en-US" sz="1600" dirty="0">
            <a:effectLst>
              <a:outerShdw blurRad="38100" dist="38100" dir="2700000" algn="tl">
                <a:srgbClr val="000000">
                  <a:alpha val="43137"/>
                </a:srgbClr>
              </a:outerShdw>
            </a:effectLst>
          </a:endParaRPr>
        </a:p>
      </dgm:t>
    </dgm:pt>
    <dgm:pt modelId="{B6EC291B-0C6E-476B-B369-2823E0E5AFB9}" type="parTrans" cxnId="{2F24FD12-D6CF-48EF-90A3-66B496F82C9F}">
      <dgm:prSet/>
      <dgm:spPr/>
      <dgm:t>
        <a:bodyPr/>
        <a:lstStyle/>
        <a:p>
          <a:endParaRPr lang="en-US" sz="1800">
            <a:effectLst>
              <a:outerShdw blurRad="38100" dist="38100" dir="2700000" algn="tl">
                <a:srgbClr val="000000">
                  <a:alpha val="43137"/>
                </a:srgbClr>
              </a:outerShdw>
            </a:effectLst>
          </a:endParaRPr>
        </a:p>
      </dgm:t>
    </dgm:pt>
    <dgm:pt modelId="{6A7AE678-01D2-42E2-BC0C-E6F0E954F998}" type="sibTrans" cxnId="{2F24FD12-D6CF-48EF-90A3-66B496F82C9F}">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sz="1800">
            <a:effectLst>
              <a:outerShdw blurRad="38100" dist="38100" dir="2700000" algn="tl">
                <a:srgbClr val="000000">
                  <a:alpha val="43137"/>
                </a:srgbClr>
              </a:outerShdw>
            </a:effectLst>
          </a:endParaRPr>
        </a:p>
      </dgm:t>
    </dgm:pt>
    <dgm:pt modelId="{2C5AD395-64F5-4A5D-AC84-E90A9DDB4259}">
      <dgm:prSet phldrT="[Text]" custT="1"/>
      <dgm:spPr/>
      <dgm:t>
        <a:bodyPr/>
        <a:lstStyle/>
        <a:p>
          <a:r>
            <a:rPr lang="en-US" sz="1600" dirty="0" smtClean="0">
              <a:effectLst>
                <a:outerShdw blurRad="38100" dist="38100" dir="2700000" algn="tl">
                  <a:srgbClr val="000000">
                    <a:alpha val="43137"/>
                  </a:srgbClr>
                </a:outerShdw>
              </a:effectLst>
            </a:rPr>
            <a:t>Spaces</a:t>
          </a:r>
          <a:endParaRPr lang="en-US" sz="1600" dirty="0">
            <a:effectLst>
              <a:outerShdw blurRad="38100" dist="38100" dir="2700000" algn="tl">
                <a:srgbClr val="000000">
                  <a:alpha val="43137"/>
                </a:srgbClr>
              </a:outerShdw>
            </a:effectLst>
          </a:endParaRPr>
        </a:p>
      </dgm:t>
    </dgm:pt>
    <dgm:pt modelId="{0E77FEC8-ABD6-484E-9C9B-653BEAFCE308}" type="parTrans" cxnId="{7BCD6FE8-B9E0-4BCE-AD87-A204A3B7E677}">
      <dgm:prSet/>
      <dgm:spPr/>
      <dgm:t>
        <a:bodyPr/>
        <a:lstStyle/>
        <a:p>
          <a:endParaRPr lang="en-US" sz="1800">
            <a:effectLst>
              <a:outerShdw blurRad="38100" dist="38100" dir="2700000" algn="tl">
                <a:srgbClr val="000000">
                  <a:alpha val="43137"/>
                </a:srgbClr>
              </a:outerShdw>
            </a:effectLst>
          </a:endParaRPr>
        </a:p>
      </dgm:t>
    </dgm:pt>
    <dgm:pt modelId="{0AC12BE1-6848-4956-800F-6CCF264F0554}" type="sibTrans" cxnId="{7BCD6FE8-B9E0-4BCE-AD87-A204A3B7E677}">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sz="1800">
            <a:effectLst>
              <a:outerShdw blurRad="38100" dist="38100" dir="2700000" algn="tl">
                <a:srgbClr val="000000">
                  <a:alpha val="43137"/>
                </a:srgbClr>
              </a:outerShdw>
            </a:effectLst>
          </a:endParaRPr>
        </a:p>
      </dgm:t>
    </dgm:pt>
    <dgm:pt modelId="{7D947AE1-C83A-4231-87A5-FBACDA689E4E}">
      <dgm:prSet phldrT="[Text]" custT="1"/>
      <dgm:spPr/>
      <dgm:t>
        <a:bodyPr/>
        <a:lstStyle/>
        <a:p>
          <a:r>
            <a:rPr lang="en-US" sz="1600" dirty="0" smtClean="0">
              <a:effectLst>
                <a:outerShdw blurRad="38100" dist="38100" dir="2700000" algn="tl">
                  <a:srgbClr val="000000">
                    <a:alpha val="43137"/>
                  </a:srgbClr>
                </a:outerShdw>
              </a:effectLst>
            </a:rPr>
            <a:t>10GbE</a:t>
          </a:r>
          <a:endParaRPr lang="en-US" sz="1600" dirty="0">
            <a:effectLst>
              <a:outerShdw blurRad="38100" dist="38100" dir="2700000" algn="tl">
                <a:srgbClr val="000000">
                  <a:alpha val="43137"/>
                </a:srgbClr>
              </a:outerShdw>
            </a:effectLst>
          </a:endParaRPr>
        </a:p>
      </dgm:t>
    </dgm:pt>
    <dgm:pt modelId="{CA7A09E5-0F4E-43D1-96A1-7BD1E1E99F12}" type="parTrans" cxnId="{43BFAA35-D499-4388-9AFD-F2A663A3AEE1}">
      <dgm:prSet/>
      <dgm:spPr/>
      <dgm:t>
        <a:bodyPr/>
        <a:lstStyle/>
        <a:p>
          <a:endParaRPr lang="en-US" sz="1800">
            <a:effectLst>
              <a:outerShdw blurRad="38100" dist="38100" dir="2700000" algn="tl">
                <a:srgbClr val="000000">
                  <a:alpha val="43137"/>
                </a:srgbClr>
              </a:outerShdw>
            </a:effectLst>
          </a:endParaRPr>
        </a:p>
      </dgm:t>
    </dgm:pt>
    <dgm:pt modelId="{7FACFF4C-1E7E-48E7-8EFD-B64BA929B55A}" type="sibTrans" cxnId="{43BFAA35-D499-4388-9AFD-F2A663A3AEE1}">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sz="1800">
            <a:effectLst>
              <a:outerShdw blurRad="38100" dist="38100" dir="2700000" algn="tl">
                <a:srgbClr val="000000">
                  <a:alpha val="43137"/>
                </a:srgbClr>
              </a:outerShdw>
            </a:effectLst>
          </a:endParaRPr>
        </a:p>
      </dgm:t>
    </dgm:pt>
    <dgm:pt modelId="{7567C661-6491-44E8-A7D4-69DF0AE9E3CF}">
      <dgm:prSet phldrT="[Text]" custT="1"/>
      <dgm:spPr/>
      <dgm:t>
        <a:bodyPr/>
        <a:lstStyle/>
        <a:p>
          <a:r>
            <a:rPr lang="en-US" sz="1600" dirty="0" smtClean="0">
              <a:effectLst>
                <a:outerShdw blurRad="38100" dist="38100" dir="2700000" algn="tl">
                  <a:srgbClr val="000000">
                    <a:alpha val="43137"/>
                  </a:srgbClr>
                </a:outerShdw>
              </a:effectLst>
            </a:rPr>
            <a:t>DCB</a:t>
          </a:r>
          <a:endParaRPr lang="en-US" sz="1600" dirty="0">
            <a:effectLst>
              <a:outerShdw blurRad="38100" dist="38100" dir="2700000" algn="tl">
                <a:srgbClr val="000000">
                  <a:alpha val="43137"/>
                </a:srgbClr>
              </a:outerShdw>
            </a:effectLst>
          </a:endParaRPr>
        </a:p>
      </dgm:t>
    </dgm:pt>
    <dgm:pt modelId="{7AA12518-A5D0-464D-92AD-B8D1AE27817C}" type="parTrans" cxnId="{C342D6E3-4BCE-4D1E-B517-81FC7C718023}">
      <dgm:prSet/>
      <dgm:spPr/>
      <dgm:t>
        <a:bodyPr/>
        <a:lstStyle/>
        <a:p>
          <a:endParaRPr lang="en-US" sz="1800">
            <a:effectLst>
              <a:outerShdw blurRad="38100" dist="38100" dir="2700000" algn="tl">
                <a:srgbClr val="000000">
                  <a:alpha val="43137"/>
                </a:srgbClr>
              </a:outerShdw>
            </a:effectLst>
          </a:endParaRPr>
        </a:p>
      </dgm:t>
    </dgm:pt>
    <dgm:pt modelId="{016A1267-162F-4CFD-8B75-E64343255CEF}" type="sibTrans" cxnId="{C342D6E3-4BCE-4D1E-B517-81FC7C718023}">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sz="1800">
            <a:effectLst>
              <a:outerShdw blurRad="38100" dist="38100" dir="2700000" algn="tl">
                <a:srgbClr val="000000">
                  <a:alpha val="43137"/>
                </a:srgbClr>
              </a:outerShdw>
            </a:effectLst>
          </a:endParaRPr>
        </a:p>
      </dgm:t>
    </dgm:pt>
    <dgm:pt modelId="{E148A58E-B414-4665-9D51-251847939DFA}">
      <dgm:prSet phldrT="[Text]" custT="1"/>
      <dgm:spPr/>
      <dgm:t>
        <a:bodyPr/>
        <a:lstStyle/>
        <a:p>
          <a:r>
            <a:rPr lang="en-US" sz="1400" dirty="0" smtClean="0">
              <a:effectLst>
                <a:outerShdw blurRad="38100" dist="38100" dir="2700000" algn="tl">
                  <a:srgbClr val="000000">
                    <a:alpha val="43137"/>
                  </a:srgbClr>
                </a:outerShdw>
              </a:effectLst>
            </a:rPr>
            <a:t>Network </a:t>
          </a:r>
          <a:r>
            <a:rPr lang="en-US" sz="1000" dirty="0" smtClean="0">
              <a:effectLst>
                <a:outerShdw blurRad="38100" dist="38100" dir="2700000" algn="tl">
                  <a:srgbClr val="000000">
                    <a:alpha val="43137"/>
                  </a:srgbClr>
                </a:outerShdw>
              </a:effectLst>
            </a:rPr>
            <a:t>Virtualization</a:t>
          </a:r>
          <a:endParaRPr lang="en-US" sz="1000" dirty="0">
            <a:effectLst>
              <a:outerShdw blurRad="38100" dist="38100" dir="2700000" algn="tl">
                <a:srgbClr val="000000">
                  <a:alpha val="43137"/>
                </a:srgbClr>
              </a:outerShdw>
            </a:effectLst>
          </a:endParaRPr>
        </a:p>
      </dgm:t>
    </dgm:pt>
    <dgm:pt modelId="{73EBB2FC-4BFF-4720-859F-C29CCE1D3020}" type="parTrans" cxnId="{36AAFA23-A3AE-4EFE-99EC-1D32826041C8}">
      <dgm:prSet/>
      <dgm:spPr/>
      <dgm:t>
        <a:bodyPr/>
        <a:lstStyle/>
        <a:p>
          <a:endParaRPr lang="en-US" sz="1800">
            <a:effectLst>
              <a:outerShdw blurRad="38100" dist="38100" dir="2700000" algn="tl">
                <a:srgbClr val="000000">
                  <a:alpha val="43137"/>
                </a:srgbClr>
              </a:outerShdw>
            </a:effectLst>
          </a:endParaRPr>
        </a:p>
      </dgm:t>
    </dgm:pt>
    <dgm:pt modelId="{BDD9FD7B-BAB0-41F8-A837-BC97C8322D23}" type="sibTrans" cxnId="{36AAFA23-A3AE-4EFE-99EC-1D32826041C8}">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sz="1800">
            <a:effectLst>
              <a:outerShdw blurRad="38100" dist="38100" dir="2700000" algn="tl">
                <a:srgbClr val="000000">
                  <a:alpha val="43137"/>
                </a:srgbClr>
              </a:outerShdw>
            </a:effectLst>
          </a:endParaRPr>
        </a:p>
      </dgm:t>
    </dgm:pt>
    <dgm:pt modelId="{232D9C1E-85BA-4BE1-B0D1-18D85BD9FAD0}">
      <dgm:prSet phldrT="[Text]" custT="1"/>
      <dgm:spPr/>
      <dgm:t>
        <a:bodyPr/>
        <a:lstStyle/>
        <a:p>
          <a:r>
            <a:rPr lang="en-US" sz="1600" dirty="0" smtClean="0">
              <a:effectLst>
                <a:outerShdw blurRad="38100" dist="38100" dir="2700000" algn="tl">
                  <a:srgbClr val="000000">
                    <a:alpha val="43137"/>
                  </a:srgbClr>
                </a:outerShdw>
              </a:effectLst>
            </a:rPr>
            <a:t>VMQ</a:t>
          </a:r>
          <a:endParaRPr lang="en-US" sz="1600" dirty="0">
            <a:effectLst>
              <a:outerShdw blurRad="38100" dist="38100" dir="2700000" algn="tl">
                <a:srgbClr val="000000">
                  <a:alpha val="43137"/>
                </a:srgbClr>
              </a:outerShdw>
            </a:effectLst>
          </a:endParaRPr>
        </a:p>
      </dgm:t>
    </dgm:pt>
    <dgm:pt modelId="{2B0206A3-30BC-4AB5-A9E0-0BD1F87716DF}" type="parTrans" cxnId="{63E6CD88-C85B-4D28-A03C-C521D9B5C5C2}">
      <dgm:prSet/>
      <dgm:spPr/>
      <dgm:t>
        <a:bodyPr/>
        <a:lstStyle/>
        <a:p>
          <a:endParaRPr lang="en-US"/>
        </a:p>
      </dgm:t>
    </dgm:pt>
    <dgm:pt modelId="{A3EAD536-1C66-461E-8095-86E6A0F38194}" type="sibTrans" cxnId="{63E6CD88-C85B-4D28-A03C-C521D9B5C5C2}">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t>
        <a:bodyPr/>
        <a:lstStyle/>
        <a:p>
          <a:endParaRPr lang="en-US"/>
        </a:p>
      </dgm:t>
    </dgm:pt>
    <dgm:pt modelId="{AC64338E-C360-4843-BE20-9921D066C4D4}" type="pres">
      <dgm:prSet presAssocID="{64256003-8194-4C5D-8D67-41AEBF4EBD93}" presName="Name0" presStyleCnt="0">
        <dgm:presLayoutVars>
          <dgm:chMax val="21"/>
          <dgm:chPref val="21"/>
        </dgm:presLayoutVars>
      </dgm:prSet>
      <dgm:spPr/>
      <dgm:t>
        <a:bodyPr/>
        <a:lstStyle/>
        <a:p>
          <a:endParaRPr lang="en-US"/>
        </a:p>
      </dgm:t>
    </dgm:pt>
    <dgm:pt modelId="{D7636BE7-05CA-410C-B132-55EC3E525744}" type="pres">
      <dgm:prSet presAssocID="{D46D4F97-C14A-4EC4-AE72-B5DC6B8D9C31}" presName="text1" presStyleCnt="0"/>
      <dgm:spPr/>
    </dgm:pt>
    <dgm:pt modelId="{67E23C53-556D-4983-8139-8973C6A360CF}" type="pres">
      <dgm:prSet presAssocID="{D46D4F97-C14A-4EC4-AE72-B5DC6B8D9C31}" presName="textRepeatNode" presStyleLbl="alignNode1" presStyleIdx="0" presStyleCnt="12">
        <dgm:presLayoutVars>
          <dgm:chMax val="0"/>
          <dgm:chPref val="0"/>
          <dgm:bulletEnabled val="1"/>
        </dgm:presLayoutVars>
      </dgm:prSet>
      <dgm:spPr/>
      <dgm:t>
        <a:bodyPr/>
        <a:lstStyle/>
        <a:p>
          <a:endParaRPr lang="en-US"/>
        </a:p>
      </dgm:t>
    </dgm:pt>
    <dgm:pt modelId="{6B4CA66A-12B2-4243-AA30-622C16E5EAEB}" type="pres">
      <dgm:prSet presAssocID="{D46D4F97-C14A-4EC4-AE72-B5DC6B8D9C31}" presName="textaccent1" presStyleCnt="0"/>
      <dgm:spPr/>
    </dgm:pt>
    <dgm:pt modelId="{085E0000-E4C0-46E9-8D24-DAEF47B37BEC}" type="pres">
      <dgm:prSet presAssocID="{D46D4F97-C14A-4EC4-AE72-B5DC6B8D9C31}" presName="accentRepeatNode" presStyleLbl="solidAlignAcc1" presStyleIdx="0" presStyleCnt="24"/>
      <dgm:spPr/>
    </dgm:pt>
    <dgm:pt modelId="{347CAC60-7F91-4347-A774-E4543B3475FD}" type="pres">
      <dgm:prSet presAssocID="{5897CD7D-8CBA-493E-88ED-DF6D9A9D4C15}" presName="image1" presStyleCnt="0"/>
      <dgm:spPr/>
    </dgm:pt>
    <dgm:pt modelId="{888BF5FD-0D18-4E27-89AC-774259D0088F}" type="pres">
      <dgm:prSet presAssocID="{5897CD7D-8CBA-493E-88ED-DF6D9A9D4C15}" presName="imageRepeatNode" presStyleLbl="alignAcc1" presStyleIdx="0" presStyleCnt="12"/>
      <dgm:spPr/>
      <dgm:t>
        <a:bodyPr/>
        <a:lstStyle/>
        <a:p>
          <a:endParaRPr lang="en-US"/>
        </a:p>
      </dgm:t>
    </dgm:pt>
    <dgm:pt modelId="{C1BD2404-865E-4208-A814-EF87BAB413AC}" type="pres">
      <dgm:prSet presAssocID="{5897CD7D-8CBA-493E-88ED-DF6D9A9D4C15}" presName="imageaccent1" presStyleCnt="0"/>
      <dgm:spPr/>
    </dgm:pt>
    <dgm:pt modelId="{176A2E4D-CB8F-4AD3-87A4-29F6D672B718}" type="pres">
      <dgm:prSet presAssocID="{5897CD7D-8CBA-493E-88ED-DF6D9A9D4C15}" presName="accentRepeatNode" presStyleLbl="solidAlignAcc1" presStyleIdx="1" presStyleCnt="24"/>
      <dgm:spPr/>
    </dgm:pt>
    <dgm:pt modelId="{501E834E-AFD6-41F5-8835-5021A7A2A3C1}" type="pres">
      <dgm:prSet presAssocID="{C44930D8-22E2-40A5-A82D-BC1E7E29E5F1}" presName="text2" presStyleCnt="0"/>
      <dgm:spPr/>
    </dgm:pt>
    <dgm:pt modelId="{3471B278-F908-43AB-81F3-A19747F16050}" type="pres">
      <dgm:prSet presAssocID="{C44930D8-22E2-40A5-A82D-BC1E7E29E5F1}" presName="textRepeatNode" presStyleLbl="alignNode1" presStyleIdx="1" presStyleCnt="12">
        <dgm:presLayoutVars>
          <dgm:chMax val="0"/>
          <dgm:chPref val="0"/>
          <dgm:bulletEnabled val="1"/>
        </dgm:presLayoutVars>
      </dgm:prSet>
      <dgm:spPr/>
      <dgm:t>
        <a:bodyPr/>
        <a:lstStyle/>
        <a:p>
          <a:endParaRPr lang="en-US"/>
        </a:p>
      </dgm:t>
    </dgm:pt>
    <dgm:pt modelId="{049A9BAB-C75D-4CBC-9763-A28B30445613}" type="pres">
      <dgm:prSet presAssocID="{C44930D8-22E2-40A5-A82D-BC1E7E29E5F1}" presName="textaccent2" presStyleCnt="0"/>
      <dgm:spPr/>
    </dgm:pt>
    <dgm:pt modelId="{45464586-8DC8-45B7-BAAE-AEA75FB3FA3B}" type="pres">
      <dgm:prSet presAssocID="{C44930D8-22E2-40A5-A82D-BC1E7E29E5F1}" presName="accentRepeatNode" presStyleLbl="solidAlignAcc1" presStyleIdx="2" presStyleCnt="24"/>
      <dgm:spPr/>
    </dgm:pt>
    <dgm:pt modelId="{10B438AC-8F41-45B2-8935-9FFCB509303F}" type="pres">
      <dgm:prSet presAssocID="{2818A418-7B96-4A99-A05D-FD6A299C2505}" presName="image2" presStyleCnt="0"/>
      <dgm:spPr/>
    </dgm:pt>
    <dgm:pt modelId="{58215643-C841-4B36-87AC-1FAF33386E5D}" type="pres">
      <dgm:prSet presAssocID="{2818A418-7B96-4A99-A05D-FD6A299C2505}" presName="imageRepeatNode" presStyleLbl="alignAcc1" presStyleIdx="1" presStyleCnt="12"/>
      <dgm:spPr/>
      <dgm:t>
        <a:bodyPr/>
        <a:lstStyle/>
        <a:p>
          <a:endParaRPr lang="en-US"/>
        </a:p>
      </dgm:t>
    </dgm:pt>
    <dgm:pt modelId="{4378D132-5A99-4CC2-B4D3-81481836AA81}" type="pres">
      <dgm:prSet presAssocID="{2818A418-7B96-4A99-A05D-FD6A299C2505}" presName="imageaccent2" presStyleCnt="0"/>
      <dgm:spPr/>
    </dgm:pt>
    <dgm:pt modelId="{90A4247F-DDEC-4707-A64A-3C116C9E5B34}" type="pres">
      <dgm:prSet presAssocID="{2818A418-7B96-4A99-A05D-FD6A299C2505}" presName="accentRepeatNode" presStyleLbl="solidAlignAcc1" presStyleIdx="3" presStyleCnt="24"/>
      <dgm:spPr/>
    </dgm:pt>
    <dgm:pt modelId="{C3264E76-A3E3-41E4-8EA7-03323D280CF4}" type="pres">
      <dgm:prSet presAssocID="{27C856BA-DFD0-4299-9D94-D8BB8F859ECD}" presName="text3" presStyleCnt="0"/>
      <dgm:spPr/>
    </dgm:pt>
    <dgm:pt modelId="{89CC5CE9-BFB5-49B3-A3AC-C964CF07478C}" type="pres">
      <dgm:prSet presAssocID="{27C856BA-DFD0-4299-9D94-D8BB8F859ECD}" presName="textRepeatNode" presStyleLbl="alignNode1" presStyleIdx="2" presStyleCnt="12">
        <dgm:presLayoutVars>
          <dgm:chMax val="0"/>
          <dgm:chPref val="0"/>
          <dgm:bulletEnabled val="1"/>
        </dgm:presLayoutVars>
      </dgm:prSet>
      <dgm:spPr/>
      <dgm:t>
        <a:bodyPr/>
        <a:lstStyle/>
        <a:p>
          <a:endParaRPr lang="en-US"/>
        </a:p>
      </dgm:t>
    </dgm:pt>
    <dgm:pt modelId="{E64B0716-5904-4A63-9B8F-C45AF438CAF3}" type="pres">
      <dgm:prSet presAssocID="{27C856BA-DFD0-4299-9D94-D8BB8F859ECD}" presName="textaccent3" presStyleCnt="0"/>
      <dgm:spPr/>
    </dgm:pt>
    <dgm:pt modelId="{81F125AB-697F-4427-8A7C-9FD7C3723EA6}" type="pres">
      <dgm:prSet presAssocID="{27C856BA-DFD0-4299-9D94-D8BB8F859ECD}" presName="accentRepeatNode" presStyleLbl="solidAlignAcc1" presStyleIdx="4" presStyleCnt="24"/>
      <dgm:spPr/>
    </dgm:pt>
    <dgm:pt modelId="{ACD286BD-985F-4D77-9A69-14C1997CD7BD}" type="pres">
      <dgm:prSet presAssocID="{07CE2494-CBEF-4E7F-A6B3-F69B5A6703E3}" presName="image3" presStyleCnt="0"/>
      <dgm:spPr/>
    </dgm:pt>
    <dgm:pt modelId="{AB7FFFAC-917A-4318-974B-5D0B0A28CBED}" type="pres">
      <dgm:prSet presAssocID="{07CE2494-CBEF-4E7F-A6B3-F69B5A6703E3}" presName="imageRepeatNode" presStyleLbl="alignAcc1" presStyleIdx="2" presStyleCnt="12"/>
      <dgm:spPr/>
      <dgm:t>
        <a:bodyPr/>
        <a:lstStyle/>
        <a:p>
          <a:endParaRPr lang="en-US"/>
        </a:p>
      </dgm:t>
    </dgm:pt>
    <dgm:pt modelId="{4B594F3B-3FA7-461A-8C1E-C17BE0591C2E}" type="pres">
      <dgm:prSet presAssocID="{07CE2494-CBEF-4E7F-A6B3-F69B5A6703E3}" presName="imageaccent3" presStyleCnt="0"/>
      <dgm:spPr/>
    </dgm:pt>
    <dgm:pt modelId="{121E45AC-513D-4EFC-9CF6-788BEB726961}" type="pres">
      <dgm:prSet presAssocID="{07CE2494-CBEF-4E7F-A6B3-F69B5A6703E3}" presName="accentRepeatNode" presStyleLbl="solidAlignAcc1" presStyleIdx="5" presStyleCnt="24"/>
      <dgm:spPr/>
    </dgm:pt>
    <dgm:pt modelId="{51DBD785-BD16-44A3-A874-ABD9D4046BD0}" type="pres">
      <dgm:prSet presAssocID="{98227944-68C0-4C6F-A540-FABCDBA9C002}" presName="text4" presStyleCnt="0"/>
      <dgm:spPr/>
    </dgm:pt>
    <dgm:pt modelId="{CA3F7421-A7E9-4303-87E2-06DC2442EED9}" type="pres">
      <dgm:prSet presAssocID="{98227944-68C0-4C6F-A540-FABCDBA9C002}" presName="textRepeatNode" presStyleLbl="alignNode1" presStyleIdx="3" presStyleCnt="12">
        <dgm:presLayoutVars>
          <dgm:chMax val="0"/>
          <dgm:chPref val="0"/>
          <dgm:bulletEnabled val="1"/>
        </dgm:presLayoutVars>
      </dgm:prSet>
      <dgm:spPr/>
      <dgm:t>
        <a:bodyPr/>
        <a:lstStyle/>
        <a:p>
          <a:endParaRPr lang="en-US"/>
        </a:p>
      </dgm:t>
    </dgm:pt>
    <dgm:pt modelId="{330E282B-055A-4295-B244-214EFD00F529}" type="pres">
      <dgm:prSet presAssocID="{98227944-68C0-4C6F-A540-FABCDBA9C002}" presName="textaccent4" presStyleCnt="0"/>
      <dgm:spPr/>
    </dgm:pt>
    <dgm:pt modelId="{20046023-7B57-4116-A0C9-75FAAEA1DF47}" type="pres">
      <dgm:prSet presAssocID="{98227944-68C0-4C6F-A540-FABCDBA9C002}" presName="accentRepeatNode" presStyleLbl="solidAlignAcc1" presStyleIdx="6" presStyleCnt="24"/>
      <dgm:spPr/>
    </dgm:pt>
    <dgm:pt modelId="{C8D96051-0700-430F-81D2-4E953B0640ED}" type="pres">
      <dgm:prSet presAssocID="{C7DE4313-B9F0-4869-91AC-4DA0E61E2036}" presName="image4" presStyleCnt="0"/>
      <dgm:spPr/>
    </dgm:pt>
    <dgm:pt modelId="{68CAFF01-2209-4B43-AA16-039FD5E9F4CA}" type="pres">
      <dgm:prSet presAssocID="{C7DE4313-B9F0-4869-91AC-4DA0E61E2036}" presName="imageRepeatNode" presStyleLbl="alignAcc1" presStyleIdx="3" presStyleCnt="12"/>
      <dgm:spPr/>
      <dgm:t>
        <a:bodyPr/>
        <a:lstStyle/>
        <a:p>
          <a:endParaRPr lang="en-US"/>
        </a:p>
      </dgm:t>
    </dgm:pt>
    <dgm:pt modelId="{0EBAAA7A-6F47-411C-A286-3EBFC5E9C5D5}" type="pres">
      <dgm:prSet presAssocID="{C7DE4313-B9F0-4869-91AC-4DA0E61E2036}" presName="imageaccent4" presStyleCnt="0"/>
      <dgm:spPr/>
    </dgm:pt>
    <dgm:pt modelId="{EF310DDD-F590-4DA3-97F6-3EB7D8BB195B}" type="pres">
      <dgm:prSet presAssocID="{C7DE4313-B9F0-4869-91AC-4DA0E61E2036}" presName="accentRepeatNode" presStyleLbl="solidAlignAcc1" presStyleIdx="7" presStyleCnt="24"/>
      <dgm:spPr/>
    </dgm:pt>
    <dgm:pt modelId="{76373D87-31D9-4D36-B05F-A3DEF8DA871A}" type="pres">
      <dgm:prSet presAssocID="{68C22401-4C94-4AEE-9532-CC5EE06AE403}" presName="text5" presStyleCnt="0"/>
      <dgm:spPr/>
    </dgm:pt>
    <dgm:pt modelId="{16EEE2D4-AE67-458D-B637-13C334560F78}" type="pres">
      <dgm:prSet presAssocID="{68C22401-4C94-4AEE-9532-CC5EE06AE403}" presName="textRepeatNode" presStyleLbl="alignNode1" presStyleIdx="4" presStyleCnt="12">
        <dgm:presLayoutVars>
          <dgm:chMax val="0"/>
          <dgm:chPref val="0"/>
          <dgm:bulletEnabled val="1"/>
        </dgm:presLayoutVars>
      </dgm:prSet>
      <dgm:spPr/>
      <dgm:t>
        <a:bodyPr/>
        <a:lstStyle/>
        <a:p>
          <a:endParaRPr lang="en-US"/>
        </a:p>
      </dgm:t>
    </dgm:pt>
    <dgm:pt modelId="{B64A05E6-21BE-4788-88FE-0BD1F55C5A8F}" type="pres">
      <dgm:prSet presAssocID="{68C22401-4C94-4AEE-9532-CC5EE06AE403}" presName="textaccent5" presStyleCnt="0"/>
      <dgm:spPr/>
    </dgm:pt>
    <dgm:pt modelId="{25571D3A-AA3A-4AAC-86CF-1DB9D5F8D352}" type="pres">
      <dgm:prSet presAssocID="{68C22401-4C94-4AEE-9532-CC5EE06AE403}" presName="accentRepeatNode" presStyleLbl="solidAlignAcc1" presStyleIdx="8" presStyleCnt="24"/>
      <dgm:spPr/>
    </dgm:pt>
    <dgm:pt modelId="{A821107D-111F-4224-B670-9CE71F326D49}" type="pres">
      <dgm:prSet presAssocID="{6BE76C7D-1FD1-4EB1-B69C-9BE25313FE5E}" presName="image5" presStyleCnt="0"/>
      <dgm:spPr/>
    </dgm:pt>
    <dgm:pt modelId="{350EFA95-2BCE-4686-B7A1-CAA94DE62F19}" type="pres">
      <dgm:prSet presAssocID="{6BE76C7D-1FD1-4EB1-B69C-9BE25313FE5E}" presName="imageRepeatNode" presStyleLbl="alignAcc1" presStyleIdx="4" presStyleCnt="12"/>
      <dgm:spPr/>
      <dgm:t>
        <a:bodyPr/>
        <a:lstStyle/>
        <a:p>
          <a:endParaRPr lang="en-US"/>
        </a:p>
      </dgm:t>
    </dgm:pt>
    <dgm:pt modelId="{F49C7C48-91CE-4347-9036-36A07EF4ACE1}" type="pres">
      <dgm:prSet presAssocID="{6BE76C7D-1FD1-4EB1-B69C-9BE25313FE5E}" presName="imageaccent5" presStyleCnt="0"/>
      <dgm:spPr/>
    </dgm:pt>
    <dgm:pt modelId="{6D41EA53-33B4-49AB-8CE5-4708CD30EEA3}" type="pres">
      <dgm:prSet presAssocID="{6BE76C7D-1FD1-4EB1-B69C-9BE25313FE5E}" presName="accentRepeatNode" presStyleLbl="solidAlignAcc1" presStyleIdx="9" presStyleCnt="24"/>
      <dgm:spPr/>
    </dgm:pt>
    <dgm:pt modelId="{E6B0AEF4-304A-4053-8B86-54C6E0D76A4F}" type="pres">
      <dgm:prSet presAssocID="{232D9C1E-85BA-4BE1-B0D1-18D85BD9FAD0}" presName="text6" presStyleCnt="0"/>
      <dgm:spPr/>
    </dgm:pt>
    <dgm:pt modelId="{36B9A6B7-4B11-487D-8739-26E48862EA8F}" type="pres">
      <dgm:prSet presAssocID="{232D9C1E-85BA-4BE1-B0D1-18D85BD9FAD0}" presName="textRepeatNode" presStyleLbl="alignNode1" presStyleIdx="5" presStyleCnt="12">
        <dgm:presLayoutVars>
          <dgm:chMax val="0"/>
          <dgm:chPref val="0"/>
          <dgm:bulletEnabled val="1"/>
        </dgm:presLayoutVars>
      </dgm:prSet>
      <dgm:spPr/>
      <dgm:t>
        <a:bodyPr/>
        <a:lstStyle/>
        <a:p>
          <a:endParaRPr lang="en-US"/>
        </a:p>
      </dgm:t>
    </dgm:pt>
    <dgm:pt modelId="{669A79B9-52E7-4533-8062-28FD43840F60}" type="pres">
      <dgm:prSet presAssocID="{232D9C1E-85BA-4BE1-B0D1-18D85BD9FAD0}" presName="textaccent6" presStyleCnt="0"/>
      <dgm:spPr/>
    </dgm:pt>
    <dgm:pt modelId="{AA80545B-38BF-4C50-8650-C5C87C86397E}" type="pres">
      <dgm:prSet presAssocID="{232D9C1E-85BA-4BE1-B0D1-18D85BD9FAD0}" presName="accentRepeatNode" presStyleLbl="solidAlignAcc1" presStyleIdx="10" presStyleCnt="24"/>
      <dgm:spPr/>
    </dgm:pt>
    <dgm:pt modelId="{4F738B10-E79D-413E-8341-A8C7AE066EF5}" type="pres">
      <dgm:prSet presAssocID="{A3EAD536-1C66-461E-8095-86E6A0F38194}" presName="image6" presStyleCnt="0"/>
      <dgm:spPr/>
    </dgm:pt>
    <dgm:pt modelId="{1E224C9A-89DF-4F0D-B644-10F6B3031FFE}" type="pres">
      <dgm:prSet presAssocID="{A3EAD536-1C66-461E-8095-86E6A0F38194}" presName="imageRepeatNode" presStyleLbl="alignAcc1" presStyleIdx="5" presStyleCnt="12"/>
      <dgm:spPr/>
      <dgm:t>
        <a:bodyPr/>
        <a:lstStyle/>
        <a:p>
          <a:endParaRPr lang="en-US"/>
        </a:p>
      </dgm:t>
    </dgm:pt>
    <dgm:pt modelId="{F6F981E0-BF63-4FCF-AE8E-10E454A18B1A}" type="pres">
      <dgm:prSet presAssocID="{A3EAD536-1C66-461E-8095-86E6A0F38194}" presName="imageaccent6" presStyleCnt="0"/>
      <dgm:spPr/>
    </dgm:pt>
    <dgm:pt modelId="{AF724A59-3547-4390-A1C2-6C87A2506902}" type="pres">
      <dgm:prSet presAssocID="{A3EAD536-1C66-461E-8095-86E6A0F38194}" presName="accentRepeatNode" presStyleLbl="solidAlignAcc1" presStyleIdx="11" presStyleCnt="24"/>
      <dgm:spPr/>
    </dgm:pt>
    <dgm:pt modelId="{4CBE8DF9-5E00-4B12-AC4C-2485B24DED72}" type="pres">
      <dgm:prSet presAssocID="{5AC4A267-894F-41A0-944E-CA502901B527}" presName="text7" presStyleCnt="0"/>
      <dgm:spPr/>
    </dgm:pt>
    <dgm:pt modelId="{CBAB0FA0-305E-4BEE-B4B9-F44BE62CC302}" type="pres">
      <dgm:prSet presAssocID="{5AC4A267-894F-41A0-944E-CA502901B527}" presName="textRepeatNode" presStyleLbl="alignNode1" presStyleIdx="6" presStyleCnt="12">
        <dgm:presLayoutVars>
          <dgm:chMax val="0"/>
          <dgm:chPref val="0"/>
          <dgm:bulletEnabled val="1"/>
        </dgm:presLayoutVars>
      </dgm:prSet>
      <dgm:spPr/>
      <dgm:t>
        <a:bodyPr/>
        <a:lstStyle/>
        <a:p>
          <a:endParaRPr lang="en-US"/>
        </a:p>
      </dgm:t>
    </dgm:pt>
    <dgm:pt modelId="{2B3030AD-07FD-4888-B195-ADECCF7631A3}" type="pres">
      <dgm:prSet presAssocID="{5AC4A267-894F-41A0-944E-CA502901B527}" presName="textaccent7" presStyleCnt="0"/>
      <dgm:spPr/>
    </dgm:pt>
    <dgm:pt modelId="{05C218EB-DD72-4D63-83F6-C0C1A9BC94D2}" type="pres">
      <dgm:prSet presAssocID="{5AC4A267-894F-41A0-944E-CA502901B527}" presName="accentRepeatNode" presStyleLbl="solidAlignAcc1" presStyleIdx="12" presStyleCnt="24"/>
      <dgm:spPr/>
    </dgm:pt>
    <dgm:pt modelId="{DD73D09D-7677-419D-8F3C-599FE701024B}" type="pres">
      <dgm:prSet presAssocID="{6A7AE678-01D2-42E2-BC0C-E6F0E954F998}" presName="image7" presStyleCnt="0"/>
      <dgm:spPr/>
    </dgm:pt>
    <dgm:pt modelId="{48F0EC44-B350-48F1-9A62-FE5B8C857A55}" type="pres">
      <dgm:prSet presAssocID="{6A7AE678-01D2-42E2-BC0C-E6F0E954F998}" presName="imageRepeatNode" presStyleLbl="alignAcc1" presStyleIdx="6" presStyleCnt="12"/>
      <dgm:spPr/>
      <dgm:t>
        <a:bodyPr/>
        <a:lstStyle/>
        <a:p>
          <a:endParaRPr lang="en-US"/>
        </a:p>
      </dgm:t>
    </dgm:pt>
    <dgm:pt modelId="{FD13B1B6-20F7-49F4-A0FA-0727B30A1CE6}" type="pres">
      <dgm:prSet presAssocID="{6A7AE678-01D2-42E2-BC0C-E6F0E954F998}" presName="imageaccent7" presStyleCnt="0"/>
      <dgm:spPr/>
    </dgm:pt>
    <dgm:pt modelId="{47267DCF-3D3D-4099-BB8F-8FEFBE6ACA89}" type="pres">
      <dgm:prSet presAssocID="{6A7AE678-01D2-42E2-BC0C-E6F0E954F998}" presName="accentRepeatNode" presStyleLbl="solidAlignAcc1" presStyleIdx="13" presStyleCnt="24"/>
      <dgm:spPr/>
    </dgm:pt>
    <dgm:pt modelId="{CD025A62-FFF0-4EDA-9471-5B939D865AA7}" type="pres">
      <dgm:prSet presAssocID="{2C5AD395-64F5-4A5D-AC84-E90A9DDB4259}" presName="text8" presStyleCnt="0"/>
      <dgm:spPr/>
    </dgm:pt>
    <dgm:pt modelId="{D9A09BB6-191F-402E-A8AA-25394208C0A2}" type="pres">
      <dgm:prSet presAssocID="{2C5AD395-64F5-4A5D-AC84-E90A9DDB4259}" presName="textRepeatNode" presStyleLbl="alignNode1" presStyleIdx="7" presStyleCnt="12">
        <dgm:presLayoutVars>
          <dgm:chMax val="0"/>
          <dgm:chPref val="0"/>
          <dgm:bulletEnabled val="1"/>
        </dgm:presLayoutVars>
      </dgm:prSet>
      <dgm:spPr/>
      <dgm:t>
        <a:bodyPr/>
        <a:lstStyle/>
        <a:p>
          <a:endParaRPr lang="en-US"/>
        </a:p>
      </dgm:t>
    </dgm:pt>
    <dgm:pt modelId="{475C5F42-E03C-4A06-B7CF-C08A4A5CFF53}" type="pres">
      <dgm:prSet presAssocID="{2C5AD395-64F5-4A5D-AC84-E90A9DDB4259}" presName="textaccent8" presStyleCnt="0"/>
      <dgm:spPr/>
    </dgm:pt>
    <dgm:pt modelId="{3844153D-8544-4CDB-8494-A8F3D13DE244}" type="pres">
      <dgm:prSet presAssocID="{2C5AD395-64F5-4A5D-AC84-E90A9DDB4259}" presName="accentRepeatNode" presStyleLbl="solidAlignAcc1" presStyleIdx="14" presStyleCnt="24"/>
      <dgm:spPr/>
    </dgm:pt>
    <dgm:pt modelId="{D886E851-D964-45B3-89AA-81EBE92D8191}" type="pres">
      <dgm:prSet presAssocID="{0AC12BE1-6848-4956-800F-6CCF264F0554}" presName="image8" presStyleCnt="0"/>
      <dgm:spPr/>
    </dgm:pt>
    <dgm:pt modelId="{9292A684-C515-43F5-A6D5-44C182528436}" type="pres">
      <dgm:prSet presAssocID="{0AC12BE1-6848-4956-800F-6CCF264F0554}" presName="imageRepeatNode" presStyleLbl="alignAcc1" presStyleIdx="7" presStyleCnt="12"/>
      <dgm:spPr/>
      <dgm:t>
        <a:bodyPr/>
        <a:lstStyle/>
        <a:p>
          <a:endParaRPr lang="en-US"/>
        </a:p>
      </dgm:t>
    </dgm:pt>
    <dgm:pt modelId="{E62C1D75-6F65-4DFD-993C-0B27551912CF}" type="pres">
      <dgm:prSet presAssocID="{0AC12BE1-6848-4956-800F-6CCF264F0554}" presName="imageaccent8" presStyleCnt="0"/>
      <dgm:spPr/>
    </dgm:pt>
    <dgm:pt modelId="{CAC29CDA-AC39-43B8-AE42-F5D02499D6F8}" type="pres">
      <dgm:prSet presAssocID="{0AC12BE1-6848-4956-800F-6CCF264F0554}" presName="accentRepeatNode" presStyleLbl="solidAlignAcc1" presStyleIdx="15" presStyleCnt="24"/>
      <dgm:spPr/>
    </dgm:pt>
    <dgm:pt modelId="{CE51D7EE-4724-42EC-9349-0B41F5EDB18E}" type="pres">
      <dgm:prSet presAssocID="{7D947AE1-C83A-4231-87A5-FBACDA689E4E}" presName="text9" presStyleCnt="0"/>
      <dgm:spPr/>
    </dgm:pt>
    <dgm:pt modelId="{1D7EAD94-A45E-4CDC-9497-1000B7276D5F}" type="pres">
      <dgm:prSet presAssocID="{7D947AE1-C83A-4231-87A5-FBACDA689E4E}" presName="textRepeatNode" presStyleLbl="alignNode1" presStyleIdx="8" presStyleCnt="12">
        <dgm:presLayoutVars>
          <dgm:chMax val="0"/>
          <dgm:chPref val="0"/>
          <dgm:bulletEnabled val="1"/>
        </dgm:presLayoutVars>
      </dgm:prSet>
      <dgm:spPr/>
      <dgm:t>
        <a:bodyPr/>
        <a:lstStyle/>
        <a:p>
          <a:endParaRPr lang="en-US"/>
        </a:p>
      </dgm:t>
    </dgm:pt>
    <dgm:pt modelId="{639E1B58-29CE-4FCE-924A-7CFF3DE36BFD}" type="pres">
      <dgm:prSet presAssocID="{7D947AE1-C83A-4231-87A5-FBACDA689E4E}" presName="textaccent9" presStyleCnt="0"/>
      <dgm:spPr/>
    </dgm:pt>
    <dgm:pt modelId="{51B172D2-87D5-4DC1-8375-1FBE7234A445}" type="pres">
      <dgm:prSet presAssocID="{7D947AE1-C83A-4231-87A5-FBACDA689E4E}" presName="accentRepeatNode" presStyleLbl="solidAlignAcc1" presStyleIdx="16" presStyleCnt="24"/>
      <dgm:spPr/>
    </dgm:pt>
    <dgm:pt modelId="{0588D7C1-D212-4512-89C3-FAB8F0B03819}" type="pres">
      <dgm:prSet presAssocID="{7FACFF4C-1E7E-48E7-8EFD-B64BA929B55A}" presName="image9" presStyleCnt="0"/>
      <dgm:spPr/>
    </dgm:pt>
    <dgm:pt modelId="{68B1890B-C4BD-4BE9-AD3F-65C63FA45AF6}" type="pres">
      <dgm:prSet presAssocID="{7FACFF4C-1E7E-48E7-8EFD-B64BA929B55A}" presName="imageRepeatNode" presStyleLbl="alignAcc1" presStyleIdx="8" presStyleCnt="12"/>
      <dgm:spPr/>
      <dgm:t>
        <a:bodyPr/>
        <a:lstStyle/>
        <a:p>
          <a:endParaRPr lang="en-US"/>
        </a:p>
      </dgm:t>
    </dgm:pt>
    <dgm:pt modelId="{450977E3-6B4D-4DD6-A60F-3698406759E5}" type="pres">
      <dgm:prSet presAssocID="{7FACFF4C-1E7E-48E7-8EFD-B64BA929B55A}" presName="imageaccent9" presStyleCnt="0"/>
      <dgm:spPr/>
    </dgm:pt>
    <dgm:pt modelId="{0F6D1B5B-92D7-4985-B853-E03E0322C35B}" type="pres">
      <dgm:prSet presAssocID="{7FACFF4C-1E7E-48E7-8EFD-B64BA929B55A}" presName="accentRepeatNode" presStyleLbl="solidAlignAcc1" presStyleIdx="17" presStyleCnt="24"/>
      <dgm:spPr/>
    </dgm:pt>
    <dgm:pt modelId="{5E87963A-6681-4504-9033-3FF218500D86}" type="pres">
      <dgm:prSet presAssocID="{C2AFC247-65D4-431E-9149-AC8F37D83232}" presName="text10" presStyleCnt="0"/>
      <dgm:spPr/>
    </dgm:pt>
    <dgm:pt modelId="{1CEDCEBF-8A3A-4338-8F2B-AA261562939D}" type="pres">
      <dgm:prSet presAssocID="{C2AFC247-65D4-431E-9149-AC8F37D83232}" presName="textRepeatNode" presStyleLbl="alignNode1" presStyleIdx="9" presStyleCnt="12">
        <dgm:presLayoutVars>
          <dgm:chMax val="0"/>
          <dgm:chPref val="0"/>
          <dgm:bulletEnabled val="1"/>
        </dgm:presLayoutVars>
      </dgm:prSet>
      <dgm:spPr/>
      <dgm:t>
        <a:bodyPr/>
        <a:lstStyle/>
        <a:p>
          <a:endParaRPr lang="en-US"/>
        </a:p>
      </dgm:t>
    </dgm:pt>
    <dgm:pt modelId="{9D451331-83EA-4844-8A7A-5CBB3FBB77E7}" type="pres">
      <dgm:prSet presAssocID="{C2AFC247-65D4-431E-9149-AC8F37D83232}" presName="textaccent10" presStyleCnt="0"/>
      <dgm:spPr/>
    </dgm:pt>
    <dgm:pt modelId="{30778053-2C43-43A0-AEFF-EEC2FFDBC724}" type="pres">
      <dgm:prSet presAssocID="{C2AFC247-65D4-431E-9149-AC8F37D83232}" presName="accentRepeatNode" presStyleLbl="solidAlignAcc1" presStyleIdx="18" presStyleCnt="24"/>
      <dgm:spPr/>
    </dgm:pt>
    <dgm:pt modelId="{EB53CF55-5E65-428E-84E6-03FEBB5C551A}" type="pres">
      <dgm:prSet presAssocID="{6BE30AD1-88B1-4000-888A-71E43AA13D0F}" presName="image10" presStyleCnt="0"/>
      <dgm:spPr/>
    </dgm:pt>
    <dgm:pt modelId="{7E88434F-2213-4A64-9CDD-BC9E2EB523C6}" type="pres">
      <dgm:prSet presAssocID="{6BE30AD1-88B1-4000-888A-71E43AA13D0F}" presName="imageRepeatNode" presStyleLbl="alignAcc1" presStyleIdx="9" presStyleCnt="12"/>
      <dgm:spPr/>
      <dgm:t>
        <a:bodyPr/>
        <a:lstStyle/>
        <a:p>
          <a:endParaRPr lang="en-US"/>
        </a:p>
      </dgm:t>
    </dgm:pt>
    <dgm:pt modelId="{CC91BE61-0152-4744-85AE-2B502DCCED76}" type="pres">
      <dgm:prSet presAssocID="{6BE30AD1-88B1-4000-888A-71E43AA13D0F}" presName="imageaccent10" presStyleCnt="0"/>
      <dgm:spPr/>
    </dgm:pt>
    <dgm:pt modelId="{1003A7F6-9755-489E-BA04-501D18E24E17}" type="pres">
      <dgm:prSet presAssocID="{6BE30AD1-88B1-4000-888A-71E43AA13D0F}" presName="accentRepeatNode" presStyleLbl="solidAlignAcc1" presStyleIdx="19" presStyleCnt="24"/>
      <dgm:spPr/>
    </dgm:pt>
    <dgm:pt modelId="{4AC304EB-486D-483E-BE7A-0DFABF0CDF69}" type="pres">
      <dgm:prSet presAssocID="{7567C661-6491-44E8-A7D4-69DF0AE9E3CF}" presName="text11" presStyleCnt="0"/>
      <dgm:spPr/>
    </dgm:pt>
    <dgm:pt modelId="{A0C5D342-68FD-43F7-8026-42581D3F1602}" type="pres">
      <dgm:prSet presAssocID="{7567C661-6491-44E8-A7D4-69DF0AE9E3CF}" presName="textRepeatNode" presStyleLbl="alignNode1" presStyleIdx="10" presStyleCnt="12">
        <dgm:presLayoutVars>
          <dgm:chMax val="0"/>
          <dgm:chPref val="0"/>
          <dgm:bulletEnabled val="1"/>
        </dgm:presLayoutVars>
      </dgm:prSet>
      <dgm:spPr/>
      <dgm:t>
        <a:bodyPr/>
        <a:lstStyle/>
        <a:p>
          <a:endParaRPr lang="en-US"/>
        </a:p>
      </dgm:t>
    </dgm:pt>
    <dgm:pt modelId="{DA281D2D-38B7-417D-9954-38F7DA708FB0}" type="pres">
      <dgm:prSet presAssocID="{7567C661-6491-44E8-A7D4-69DF0AE9E3CF}" presName="textaccent11" presStyleCnt="0"/>
      <dgm:spPr/>
    </dgm:pt>
    <dgm:pt modelId="{E394A6CB-C60C-4D06-8CB0-E6F962382723}" type="pres">
      <dgm:prSet presAssocID="{7567C661-6491-44E8-A7D4-69DF0AE9E3CF}" presName="accentRepeatNode" presStyleLbl="solidAlignAcc1" presStyleIdx="20" presStyleCnt="24"/>
      <dgm:spPr/>
    </dgm:pt>
    <dgm:pt modelId="{632F9B18-D509-4015-969C-A7451D9D7689}" type="pres">
      <dgm:prSet presAssocID="{016A1267-162F-4CFD-8B75-E64343255CEF}" presName="image11" presStyleCnt="0"/>
      <dgm:spPr/>
    </dgm:pt>
    <dgm:pt modelId="{443C86AC-80B6-4A64-92BF-BF66A0A1D491}" type="pres">
      <dgm:prSet presAssocID="{016A1267-162F-4CFD-8B75-E64343255CEF}" presName="imageRepeatNode" presStyleLbl="alignAcc1" presStyleIdx="10" presStyleCnt="12"/>
      <dgm:spPr/>
      <dgm:t>
        <a:bodyPr/>
        <a:lstStyle/>
        <a:p>
          <a:endParaRPr lang="en-US"/>
        </a:p>
      </dgm:t>
    </dgm:pt>
    <dgm:pt modelId="{8A2D1344-876A-4DE7-905E-89006F87421B}" type="pres">
      <dgm:prSet presAssocID="{016A1267-162F-4CFD-8B75-E64343255CEF}" presName="imageaccent11" presStyleCnt="0"/>
      <dgm:spPr/>
    </dgm:pt>
    <dgm:pt modelId="{9EE19560-46A6-4EA7-9497-2ECDF27FC089}" type="pres">
      <dgm:prSet presAssocID="{016A1267-162F-4CFD-8B75-E64343255CEF}" presName="accentRepeatNode" presStyleLbl="solidAlignAcc1" presStyleIdx="21" presStyleCnt="24"/>
      <dgm:spPr/>
    </dgm:pt>
    <dgm:pt modelId="{A6485E1B-9B91-4839-9114-D003B172F17A}" type="pres">
      <dgm:prSet presAssocID="{E148A58E-B414-4665-9D51-251847939DFA}" presName="text12" presStyleCnt="0"/>
      <dgm:spPr/>
    </dgm:pt>
    <dgm:pt modelId="{0EB11CAF-78A6-4238-A696-951157485FEB}" type="pres">
      <dgm:prSet presAssocID="{E148A58E-B414-4665-9D51-251847939DFA}" presName="textRepeatNode" presStyleLbl="alignNode1" presStyleIdx="11" presStyleCnt="12">
        <dgm:presLayoutVars>
          <dgm:chMax val="0"/>
          <dgm:chPref val="0"/>
          <dgm:bulletEnabled val="1"/>
        </dgm:presLayoutVars>
      </dgm:prSet>
      <dgm:spPr/>
      <dgm:t>
        <a:bodyPr/>
        <a:lstStyle/>
        <a:p>
          <a:endParaRPr lang="en-US"/>
        </a:p>
      </dgm:t>
    </dgm:pt>
    <dgm:pt modelId="{041D443F-B2B2-4FBF-BF08-3CE0A3F37A65}" type="pres">
      <dgm:prSet presAssocID="{E148A58E-B414-4665-9D51-251847939DFA}" presName="textaccent12" presStyleCnt="0"/>
      <dgm:spPr/>
    </dgm:pt>
    <dgm:pt modelId="{4738B36D-E89B-4D03-A270-38CB2E7B64BE}" type="pres">
      <dgm:prSet presAssocID="{E148A58E-B414-4665-9D51-251847939DFA}" presName="accentRepeatNode" presStyleLbl="solidAlignAcc1" presStyleIdx="22" presStyleCnt="24"/>
      <dgm:spPr/>
    </dgm:pt>
    <dgm:pt modelId="{1BCC3C60-8CA0-4F24-99D8-B5956DDFAAEE}" type="pres">
      <dgm:prSet presAssocID="{BDD9FD7B-BAB0-41F8-A837-BC97C8322D23}" presName="image12" presStyleCnt="0"/>
      <dgm:spPr/>
    </dgm:pt>
    <dgm:pt modelId="{10F504AA-A1CF-411D-9F3A-C00BE51F7B10}" type="pres">
      <dgm:prSet presAssocID="{BDD9FD7B-BAB0-41F8-A837-BC97C8322D23}" presName="imageRepeatNode" presStyleLbl="alignAcc1" presStyleIdx="11" presStyleCnt="12"/>
      <dgm:spPr/>
      <dgm:t>
        <a:bodyPr/>
        <a:lstStyle/>
        <a:p>
          <a:endParaRPr lang="en-US"/>
        </a:p>
      </dgm:t>
    </dgm:pt>
    <dgm:pt modelId="{18B90C65-3003-4C2A-B39C-C7321EAD95D0}" type="pres">
      <dgm:prSet presAssocID="{BDD9FD7B-BAB0-41F8-A837-BC97C8322D23}" presName="imageaccent12" presStyleCnt="0"/>
      <dgm:spPr/>
    </dgm:pt>
    <dgm:pt modelId="{24C1CF06-61A0-4B41-8C03-EFDF3B5E9D4A}" type="pres">
      <dgm:prSet presAssocID="{BDD9FD7B-BAB0-41F8-A837-BC97C8322D23}" presName="accentRepeatNode" presStyleLbl="solidAlignAcc1" presStyleIdx="23" presStyleCnt="24"/>
      <dgm:spPr/>
    </dgm:pt>
  </dgm:ptLst>
  <dgm:cxnLst>
    <dgm:cxn modelId="{DF962814-42EA-40E1-BC14-C681667E22B9}" type="presOf" srcId="{6BE76C7D-1FD1-4EB1-B69C-9BE25313FE5E}" destId="{350EFA95-2BCE-4686-B7A1-CAA94DE62F19}" srcOrd="0" destOrd="0" presId="urn:microsoft.com/office/officeart/2008/layout/HexagonCluster"/>
    <dgm:cxn modelId="{25A549FC-8FB3-4433-8189-6E09C8DFAA4B}" type="presOf" srcId="{7FACFF4C-1E7E-48E7-8EFD-B64BA929B55A}" destId="{68B1890B-C4BD-4BE9-AD3F-65C63FA45AF6}" srcOrd="0" destOrd="0" presId="urn:microsoft.com/office/officeart/2008/layout/HexagonCluster"/>
    <dgm:cxn modelId="{46BF435C-7622-4D57-B832-5B95133AB110}" type="presOf" srcId="{C44930D8-22E2-40A5-A82D-BC1E7E29E5F1}" destId="{3471B278-F908-43AB-81F3-A19747F16050}" srcOrd="0" destOrd="0" presId="urn:microsoft.com/office/officeart/2008/layout/HexagonCluster"/>
    <dgm:cxn modelId="{2715BE44-F3A1-4EF0-8883-9C57BABC12DA}" type="presOf" srcId="{7D947AE1-C83A-4231-87A5-FBACDA689E4E}" destId="{1D7EAD94-A45E-4CDC-9497-1000B7276D5F}" srcOrd="0" destOrd="0" presId="urn:microsoft.com/office/officeart/2008/layout/HexagonCluster"/>
    <dgm:cxn modelId="{423AA57C-4E76-4000-A673-DC33E9876B0E}" srcId="{64256003-8194-4C5D-8D67-41AEBF4EBD93}" destId="{C2AFC247-65D4-431E-9149-AC8F37D83232}" srcOrd="9" destOrd="0" parTransId="{1584D85F-8646-4CBF-AE63-B97590F98713}" sibTransId="{6BE30AD1-88B1-4000-888A-71E43AA13D0F}"/>
    <dgm:cxn modelId="{294BB948-B07E-4798-8952-4EC127E3AC46}" type="presOf" srcId="{016A1267-162F-4CFD-8B75-E64343255CEF}" destId="{443C86AC-80B6-4A64-92BF-BF66A0A1D491}" srcOrd="0" destOrd="0" presId="urn:microsoft.com/office/officeart/2008/layout/HexagonCluster"/>
    <dgm:cxn modelId="{13D715C4-0D39-4300-92D5-6C825FF12498}" type="presOf" srcId="{5AC4A267-894F-41A0-944E-CA502901B527}" destId="{CBAB0FA0-305E-4BEE-B4B9-F44BE62CC302}" srcOrd="0" destOrd="0" presId="urn:microsoft.com/office/officeart/2008/layout/HexagonCluster"/>
    <dgm:cxn modelId="{63E6CD88-C85B-4D28-A03C-C521D9B5C5C2}" srcId="{64256003-8194-4C5D-8D67-41AEBF4EBD93}" destId="{232D9C1E-85BA-4BE1-B0D1-18D85BD9FAD0}" srcOrd="5" destOrd="0" parTransId="{2B0206A3-30BC-4AB5-A9E0-0BD1F87716DF}" sibTransId="{A3EAD536-1C66-461E-8095-86E6A0F38194}"/>
    <dgm:cxn modelId="{43BFAA35-D499-4388-9AFD-F2A663A3AEE1}" srcId="{64256003-8194-4C5D-8D67-41AEBF4EBD93}" destId="{7D947AE1-C83A-4231-87A5-FBACDA689E4E}" srcOrd="8" destOrd="0" parTransId="{CA7A09E5-0F4E-43D1-96A1-7BD1E1E99F12}" sibTransId="{7FACFF4C-1E7E-48E7-8EFD-B64BA929B55A}"/>
    <dgm:cxn modelId="{7B30C980-0639-4F6D-88EA-8E4D1E2F3789}" type="presOf" srcId="{6A7AE678-01D2-42E2-BC0C-E6F0E954F998}" destId="{48F0EC44-B350-48F1-9A62-FE5B8C857A55}" srcOrd="0" destOrd="0" presId="urn:microsoft.com/office/officeart/2008/layout/HexagonCluster"/>
    <dgm:cxn modelId="{EBCCC02D-869A-4C01-87A8-C9914089223B}" type="presOf" srcId="{0AC12BE1-6848-4956-800F-6CCF264F0554}" destId="{9292A684-C515-43F5-A6D5-44C182528436}" srcOrd="0" destOrd="0" presId="urn:microsoft.com/office/officeart/2008/layout/HexagonCluster"/>
    <dgm:cxn modelId="{EF2F3F53-4791-4C4E-B308-B854A5153EC9}" type="presOf" srcId="{68C22401-4C94-4AEE-9532-CC5EE06AE403}" destId="{16EEE2D4-AE67-458D-B637-13C334560F78}" srcOrd="0" destOrd="0" presId="urn:microsoft.com/office/officeart/2008/layout/HexagonCluster"/>
    <dgm:cxn modelId="{C342D6E3-4BCE-4D1E-B517-81FC7C718023}" srcId="{64256003-8194-4C5D-8D67-41AEBF4EBD93}" destId="{7567C661-6491-44E8-A7D4-69DF0AE9E3CF}" srcOrd="10" destOrd="0" parTransId="{7AA12518-A5D0-464D-92AD-B8D1AE27817C}" sibTransId="{016A1267-162F-4CFD-8B75-E64343255CEF}"/>
    <dgm:cxn modelId="{2EBCB181-0F33-4688-AEEE-9E685348AC49}" type="presOf" srcId="{98227944-68C0-4C6F-A540-FABCDBA9C002}" destId="{CA3F7421-A7E9-4303-87E2-06DC2442EED9}" srcOrd="0" destOrd="0" presId="urn:microsoft.com/office/officeart/2008/layout/HexagonCluster"/>
    <dgm:cxn modelId="{36AAFA23-A3AE-4EFE-99EC-1D32826041C8}" srcId="{64256003-8194-4C5D-8D67-41AEBF4EBD93}" destId="{E148A58E-B414-4665-9D51-251847939DFA}" srcOrd="11" destOrd="0" parTransId="{73EBB2FC-4BFF-4720-859F-C29CCE1D3020}" sibTransId="{BDD9FD7B-BAB0-41F8-A837-BC97C8322D23}"/>
    <dgm:cxn modelId="{BDA10DD9-9B0F-41A6-AE42-6932A31FAC5D}" srcId="{64256003-8194-4C5D-8D67-41AEBF4EBD93}" destId="{68C22401-4C94-4AEE-9532-CC5EE06AE403}" srcOrd="4" destOrd="0" parTransId="{A72398E6-7F28-4BEE-B244-8ACB4B9372B5}" sibTransId="{6BE76C7D-1FD1-4EB1-B69C-9BE25313FE5E}"/>
    <dgm:cxn modelId="{9D479BD3-0507-485B-A567-CB8CA2304A7D}" srcId="{64256003-8194-4C5D-8D67-41AEBF4EBD93}" destId="{C44930D8-22E2-40A5-A82D-BC1E7E29E5F1}" srcOrd="1" destOrd="0" parTransId="{7DD00780-E417-464D-987A-D7F52C7058F5}" sibTransId="{2818A418-7B96-4A99-A05D-FD6A299C2505}"/>
    <dgm:cxn modelId="{7A3BE02B-2D47-49CF-BECE-2CFCB67036F2}" type="presOf" srcId="{BDD9FD7B-BAB0-41F8-A837-BC97C8322D23}" destId="{10F504AA-A1CF-411D-9F3A-C00BE51F7B10}" srcOrd="0" destOrd="0" presId="urn:microsoft.com/office/officeart/2008/layout/HexagonCluster"/>
    <dgm:cxn modelId="{7BCD6FE8-B9E0-4BCE-AD87-A204A3B7E677}" srcId="{64256003-8194-4C5D-8D67-41AEBF4EBD93}" destId="{2C5AD395-64F5-4A5D-AC84-E90A9DDB4259}" srcOrd="7" destOrd="0" parTransId="{0E77FEC8-ABD6-484E-9C9B-653BEAFCE308}" sibTransId="{0AC12BE1-6848-4956-800F-6CCF264F0554}"/>
    <dgm:cxn modelId="{580E5320-A9C6-4538-A94C-6881F5DED9F2}" type="presOf" srcId="{232D9C1E-85BA-4BE1-B0D1-18D85BD9FAD0}" destId="{36B9A6B7-4B11-487D-8739-26E48862EA8F}" srcOrd="0" destOrd="0" presId="urn:microsoft.com/office/officeart/2008/layout/HexagonCluster"/>
    <dgm:cxn modelId="{ED670B89-EBA6-44B7-8438-83340406A396}" type="presOf" srcId="{64256003-8194-4C5D-8D67-41AEBF4EBD93}" destId="{AC64338E-C360-4843-BE20-9921D066C4D4}" srcOrd="0" destOrd="0" presId="urn:microsoft.com/office/officeart/2008/layout/HexagonCluster"/>
    <dgm:cxn modelId="{02AE4259-D249-4E07-9CA3-883671E04AE8}" type="presOf" srcId="{07CE2494-CBEF-4E7F-A6B3-F69B5A6703E3}" destId="{AB7FFFAC-917A-4318-974B-5D0B0A28CBED}" srcOrd="0" destOrd="0" presId="urn:microsoft.com/office/officeart/2008/layout/HexagonCluster"/>
    <dgm:cxn modelId="{D562C180-009F-4135-A358-670E302E68F8}" type="presOf" srcId="{D46D4F97-C14A-4EC4-AE72-B5DC6B8D9C31}" destId="{67E23C53-556D-4983-8139-8973C6A360CF}" srcOrd="0" destOrd="0" presId="urn:microsoft.com/office/officeart/2008/layout/HexagonCluster"/>
    <dgm:cxn modelId="{0DB61129-E05E-4595-B378-F0A0D6595503}" type="presOf" srcId="{27C856BA-DFD0-4299-9D94-D8BB8F859ECD}" destId="{89CC5CE9-BFB5-49B3-A3AC-C964CF07478C}" srcOrd="0" destOrd="0" presId="urn:microsoft.com/office/officeart/2008/layout/HexagonCluster"/>
    <dgm:cxn modelId="{1EBE7468-F6CB-4ABA-981D-3A09ABE3052C}" type="presOf" srcId="{7567C661-6491-44E8-A7D4-69DF0AE9E3CF}" destId="{A0C5D342-68FD-43F7-8026-42581D3F1602}" srcOrd="0" destOrd="0" presId="urn:microsoft.com/office/officeart/2008/layout/HexagonCluster"/>
    <dgm:cxn modelId="{FAF0F2E5-FA20-4BEF-9F46-D1F20570C439}" type="presOf" srcId="{5897CD7D-8CBA-493E-88ED-DF6D9A9D4C15}" destId="{888BF5FD-0D18-4E27-89AC-774259D0088F}" srcOrd="0" destOrd="0" presId="urn:microsoft.com/office/officeart/2008/layout/HexagonCluster"/>
    <dgm:cxn modelId="{36BCD33C-96A8-48AD-9C82-BEBD68DC9C31}" type="presOf" srcId="{C7DE4313-B9F0-4869-91AC-4DA0E61E2036}" destId="{68CAFF01-2209-4B43-AA16-039FD5E9F4CA}" srcOrd="0" destOrd="0" presId="urn:microsoft.com/office/officeart/2008/layout/HexagonCluster"/>
    <dgm:cxn modelId="{E87F479C-B588-46C5-9F0E-FE12840D56A4}" srcId="{64256003-8194-4C5D-8D67-41AEBF4EBD93}" destId="{D46D4F97-C14A-4EC4-AE72-B5DC6B8D9C31}" srcOrd="0" destOrd="0" parTransId="{17DF8777-9F04-474B-8BA8-B04D55B60629}" sibTransId="{5897CD7D-8CBA-493E-88ED-DF6D9A9D4C15}"/>
    <dgm:cxn modelId="{04119C47-EDDC-4C6B-AADE-33D1D2D1259C}" type="presOf" srcId="{C2AFC247-65D4-431E-9149-AC8F37D83232}" destId="{1CEDCEBF-8A3A-4338-8F2B-AA261562939D}" srcOrd="0" destOrd="0" presId="urn:microsoft.com/office/officeart/2008/layout/HexagonCluster"/>
    <dgm:cxn modelId="{B025C96E-B04F-473D-9B6A-F24052CC1B1A}" srcId="{64256003-8194-4C5D-8D67-41AEBF4EBD93}" destId="{98227944-68C0-4C6F-A540-FABCDBA9C002}" srcOrd="3" destOrd="0" parTransId="{5C3AF01F-4919-4EA2-923F-CD37BB562450}" sibTransId="{C7DE4313-B9F0-4869-91AC-4DA0E61E2036}"/>
    <dgm:cxn modelId="{8D14928B-FE1C-4FD9-B55D-85E6D8367CB3}" type="presOf" srcId="{6BE30AD1-88B1-4000-888A-71E43AA13D0F}" destId="{7E88434F-2213-4A64-9CDD-BC9E2EB523C6}" srcOrd="0" destOrd="0" presId="urn:microsoft.com/office/officeart/2008/layout/HexagonCluster"/>
    <dgm:cxn modelId="{5CF65F53-6985-4C41-B1DF-4826BC35E435}" type="presOf" srcId="{A3EAD536-1C66-461E-8095-86E6A0F38194}" destId="{1E224C9A-89DF-4F0D-B644-10F6B3031FFE}" srcOrd="0" destOrd="0" presId="urn:microsoft.com/office/officeart/2008/layout/HexagonCluster"/>
    <dgm:cxn modelId="{2F24FD12-D6CF-48EF-90A3-66B496F82C9F}" srcId="{64256003-8194-4C5D-8D67-41AEBF4EBD93}" destId="{5AC4A267-894F-41A0-944E-CA502901B527}" srcOrd="6" destOrd="0" parTransId="{B6EC291B-0C6E-476B-B369-2823E0E5AFB9}" sibTransId="{6A7AE678-01D2-42E2-BC0C-E6F0E954F998}"/>
    <dgm:cxn modelId="{7101740E-04AC-4082-9F48-9B77D4847EB6}" type="presOf" srcId="{E148A58E-B414-4665-9D51-251847939DFA}" destId="{0EB11CAF-78A6-4238-A696-951157485FEB}" srcOrd="0" destOrd="0" presId="urn:microsoft.com/office/officeart/2008/layout/HexagonCluster"/>
    <dgm:cxn modelId="{5FE1FFE8-8700-435E-B1E9-79EEC2C7B9DB}" type="presOf" srcId="{2C5AD395-64F5-4A5D-AC84-E90A9DDB4259}" destId="{D9A09BB6-191F-402E-A8AA-25394208C0A2}" srcOrd="0" destOrd="0" presId="urn:microsoft.com/office/officeart/2008/layout/HexagonCluster"/>
    <dgm:cxn modelId="{E94944FD-3BE4-4D52-93DB-BE65C31481C5}" type="presOf" srcId="{2818A418-7B96-4A99-A05D-FD6A299C2505}" destId="{58215643-C841-4B36-87AC-1FAF33386E5D}" srcOrd="0" destOrd="0" presId="urn:microsoft.com/office/officeart/2008/layout/HexagonCluster"/>
    <dgm:cxn modelId="{8F2C2A31-CB39-40D5-BF20-8E6DB0E32E0E}" srcId="{64256003-8194-4C5D-8D67-41AEBF4EBD93}" destId="{27C856BA-DFD0-4299-9D94-D8BB8F859ECD}" srcOrd="2" destOrd="0" parTransId="{D1DE2ADE-15C4-4D95-B9F6-43684272C38F}" sibTransId="{07CE2494-CBEF-4E7F-A6B3-F69B5A6703E3}"/>
    <dgm:cxn modelId="{458A8CE2-3613-4C9F-A05F-CE210DA614D9}" type="presParOf" srcId="{AC64338E-C360-4843-BE20-9921D066C4D4}" destId="{D7636BE7-05CA-410C-B132-55EC3E525744}" srcOrd="0" destOrd="0" presId="urn:microsoft.com/office/officeart/2008/layout/HexagonCluster"/>
    <dgm:cxn modelId="{DBF2E30C-FC71-4FFE-A57E-978C80923A14}" type="presParOf" srcId="{D7636BE7-05CA-410C-B132-55EC3E525744}" destId="{67E23C53-556D-4983-8139-8973C6A360CF}" srcOrd="0" destOrd="0" presId="urn:microsoft.com/office/officeart/2008/layout/HexagonCluster"/>
    <dgm:cxn modelId="{66508739-B7FF-47AD-A430-F34E8C18FDDF}" type="presParOf" srcId="{AC64338E-C360-4843-BE20-9921D066C4D4}" destId="{6B4CA66A-12B2-4243-AA30-622C16E5EAEB}" srcOrd="1" destOrd="0" presId="urn:microsoft.com/office/officeart/2008/layout/HexagonCluster"/>
    <dgm:cxn modelId="{74ED2E8A-2507-42AD-95C2-3C200CDEFA41}" type="presParOf" srcId="{6B4CA66A-12B2-4243-AA30-622C16E5EAEB}" destId="{085E0000-E4C0-46E9-8D24-DAEF47B37BEC}" srcOrd="0" destOrd="0" presId="urn:microsoft.com/office/officeart/2008/layout/HexagonCluster"/>
    <dgm:cxn modelId="{F230DDBC-F36A-48E0-87E2-D74FA71F6798}" type="presParOf" srcId="{AC64338E-C360-4843-BE20-9921D066C4D4}" destId="{347CAC60-7F91-4347-A774-E4543B3475FD}" srcOrd="2" destOrd="0" presId="urn:microsoft.com/office/officeart/2008/layout/HexagonCluster"/>
    <dgm:cxn modelId="{27607006-E0BD-4B82-9B82-9F3CC71E5C57}" type="presParOf" srcId="{347CAC60-7F91-4347-A774-E4543B3475FD}" destId="{888BF5FD-0D18-4E27-89AC-774259D0088F}" srcOrd="0" destOrd="0" presId="urn:microsoft.com/office/officeart/2008/layout/HexagonCluster"/>
    <dgm:cxn modelId="{C3768C43-1D9E-4E55-A5C0-BDA1D0DBE78A}" type="presParOf" srcId="{AC64338E-C360-4843-BE20-9921D066C4D4}" destId="{C1BD2404-865E-4208-A814-EF87BAB413AC}" srcOrd="3" destOrd="0" presId="urn:microsoft.com/office/officeart/2008/layout/HexagonCluster"/>
    <dgm:cxn modelId="{67BA2F7E-9BD9-4289-9548-51CA7434F726}" type="presParOf" srcId="{C1BD2404-865E-4208-A814-EF87BAB413AC}" destId="{176A2E4D-CB8F-4AD3-87A4-29F6D672B718}" srcOrd="0" destOrd="0" presId="urn:microsoft.com/office/officeart/2008/layout/HexagonCluster"/>
    <dgm:cxn modelId="{6A326E4B-5B75-4A8A-9BA7-AF4666F9A751}" type="presParOf" srcId="{AC64338E-C360-4843-BE20-9921D066C4D4}" destId="{501E834E-AFD6-41F5-8835-5021A7A2A3C1}" srcOrd="4" destOrd="0" presId="urn:microsoft.com/office/officeart/2008/layout/HexagonCluster"/>
    <dgm:cxn modelId="{FC7B22D0-0CD6-4CBB-8438-00946D748735}" type="presParOf" srcId="{501E834E-AFD6-41F5-8835-5021A7A2A3C1}" destId="{3471B278-F908-43AB-81F3-A19747F16050}" srcOrd="0" destOrd="0" presId="urn:microsoft.com/office/officeart/2008/layout/HexagonCluster"/>
    <dgm:cxn modelId="{59FA0C1B-3C9C-45F1-97F5-600637377FE2}" type="presParOf" srcId="{AC64338E-C360-4843-BE20-9921D066C4D4}" destId="{049A9BAB-C75D-4CBC-9763-A28B30445613}" srcOrd="5" destOrd="0" presId="urn:microsoft.com/office/officeart/2008/layout/HexagonCluster"/>
    <dgm:cxn modelId="{41CC8F42-4291-4BF7-B0C1-1BAB15019352}" type="presParOf" srcId="{049A9BAB-C75D-4CBC-9763-A28B30445613}" destId="{45464586-8DC8-45B7-BAAE-AEA75FB3FA3B}" srcOrd="0" destOrd="0" presId="urn:microsoft.com/office/officeart/2008/layout/HexagonCluster"/>
    <dgm:cxn modelId="{A3E5F714-D9AB-4709-B526-35513C60BEF0}" type="presParOf" srcId="{AC64338E-C360-4843-BE20-9921D066C4D4}" destId="{10B438AC-8F41-45B2-8935-9FFCB509303F}" srcOrd="6" destOrd="0" presId="urn:microsoft.com/office/officeart/2008/layout/HexagonCluster"/>
    <dgm:cxn modelId="{EDCB5718-9791-47BB-BDE6-8B32A6B52821}" type="presParOf" srcId="{10B438AC-8F41-45B2-8935-9FFCB509303F}" destId="{58215643-C841-4B36-87AC-1FAF33386E5D}" srcOrd="0" destOrd="0" presId="urn:microsoft.com/office/officeart/2008/layout/HexagonCluster"/>
    <dgm:cxn modelId="{51F6101A-63B3-47E4-93AF-85595B6B947C}" type="presParOf" srcId="{AC64338E-C360-4843-BE20-9921D066C4D4}" destId="{4378D132-5A99-4CC2-B4D3-81481836AA81}" srcOrd="7" destOrd="0" presId="urn:microsoft.com/office/officeart/2008/layout/HexagonCluster"/>
    <dgm:cxn modelId="{DFD89638-9F36-4973-BA66-D138694FC16E}" type="presParOf" srcId="{4378D132-5A99-4CC2-B4D3-81481836AA81}" destId="{90A4247F-DDEC-4707-A64A-3C116C9E5B34}" srcOrd="0" destOrd="0" presId="urn:microsoft.com/office/officeart/2008/layout/HexagonCluster"/>
    <dgm:cxn modelId="{83D69905-652A-4583-BB2F-63D4884DD7D0}" type="presParOf" srcId="{AC64338E-C360-4843-BE20-9921D066C4D4}" destId="{C3264E76-A3E3-41E4-8EA7-03323D280CF4}" srcOrd="8" destOrd="0" presId="urn:microsoft.com/office/officeart/2008/layout/HexagonCluster"/>
    <dgm:cxn modelId="{D47FEC67-F543-43C1-8747-4BE5D6042DC6}" type="presParOf" srcId="{C3264E76-A3E3-41E4-8EA7-03323D280CF4}" destId="{89CC5CE9-BFB5-49B3-A3AC-C964CF07478C}" srcOrd="0" destOrd="0" presId="urn:microsoft.com/office/officeart/2008/layout/HexagonCluster"/>
    <dgm:cxn modelId="{6A48DAEF-47D8-4252-8D98-75CF21987E87}" type="presParOf" srcId="{AC64338E-C360-4843-BE20-9921D066C4D4}" destId="{E64B0716-5904-4A63-9B8F-C45AF438CAF3}" srcOrd="9" destOrd="0" presId="urn:microsoft.com/office/officeart/2008/layout/HexagonCluster"/>
    <dgm:cxn modelId="{BFC993E3-AEDF-45B0-8FA4-806DF6C11287}" type="presParOf" srcId="{E64B0716-5904-4A63-9B8F-C45AF438CAF3}" destId="{81F125AB-697F-4427-8A7C-9FD7C3723EA6}" srcOrd="0" destOrd="0" presId="urn:microsoft.com/office/officeart/2008/layout/HexagonCluster"/>
    <dgm:cxn modelId="{E941C1C4-7516-4929-9A6E-F097270EA697}" type="presParOf" srcId="{AC64338E-C360-4843-BE20-9921D066C4D4}" destId="{ACD286BD-985F-4D77-9A69-14C1997CD7BD}" srcOrd="10" destOrd="0" presId="urn:microsoft.com/office/officeart/2008/layout/HexagonCluster"/>
    <dgm:cxn modelId="{F67D5EBD-FCC9-4945-B413-B015D8CA7923}" type="presParOf" srcId="{ACD286BD-985F-4D77-9A69-14C1997CD7BD}" destId="{AB7FFFAC-917A-4318-974B-5D0B0A28CBED}" srcOrd="0" destOrd="0" presId="urn:microsoft.com/office/officeart/2008/layout/HexagonCluster"/>
    <dgm:cxn modelId="{539BDB1D-CC4D-4817-9A45-A6A2E7E29975}" type="presParOf" srcId="{AC64338E-C360-4843-BE20-9921D066C4D4}" destId="{4B594F3B-3FA7-461A-8C1E-C17BE0591C2E}" srcOrd="11" destOrd="0" presId="urn:microsoft.com/office/officeart/2008/layout/HexagonCluster"/>
    <dgm:cxn modelId="{3BAA3B0A-3C12-49AB-9921-62FA43BDF653}" type="presParOf" srcId="{4B594F3B-3FA7-461A-8C1E-C17BE0591C2E}" destId="{121E45AC-513D-4EFC-9CF6-788BEB726961}" srcOrd="0" destOrd="0" presId="urn:microsoft.com/office/officeart/2008/layout/HexagonCluster"/>
    <dgm:cxn modelId="{F69F7CB7-8305-4CB9-94DE-CA8D57D40DD7}" type="presParOf" srcId="{AC64338E-C360-4843-BE20-9921D066C4D4}" destId="{51DBD785-BD16-44A3-A874-ABD9D4046BD0}" srcOrd="12" destOrd="0" presId="urn:microsoft.com/office/officeart/2008/layout/HexagonCluster"/>
    <dgm:cxn modelId="{F304D264-B41D-42B4-9252-CF94DE7F7F7A}" type="presParOf" srcId="{51DBD785-BD16-44A3-A874-ABD9D4046BD0}" destId="{CA3F7421-A7E9-4303-87E2-06DC2442EED9}" srcOrd="0" destOrd="0" presId="urn:microsoft.com/office/officeart/2008/layout/HexagonCluster"/>
    <dgm:cxn modelId="{740FFF52-32FB-49CB-8215-B2A6A5A1E7A0}" type="presParOf" srcId="{AC64338E-C360-4843-BE20-9921D066C4D4}" destId="{330E282B-055A-4295-B244-214EFD00F529}" srcOrd="13" destOrd="0" presId="urn:microsoft.com/office/officeart/2008/layout/HexagonCluster"/>
    <dgm:cxn modelId="{3896DBD7-F098-438C-AD19-248FD8EECBF0}" type="presParOf" srcId="{330E282B-055A-4295-B244-214EFD00F529}" destId="{20046023-7B57-4116-A0C9-75FAAEA1DF47}" srcOrd="0" destOrd="0" presId="urn:microsoft.com/office/officeart/2008/layout/HexagonCluster"/>
    <dgm:cxn modelId="{30CEC420-F3F5-40E6-8759-FA6C64419D14}" type="presParOf" srcId="{AC64338E-C360-4843-BE20-9921D066C4D4}" destId="{C8D96051-0700-430F-81D2-4E953B0640ED}" srcOrd="14" destOrd="0" presId="urn:microsoft.com/office/officeart/2008/layout/HexagonCluster"/>
    <dgm:cxn modelId="{A6131B25-9C95-4791-8271-E5B2F906927A}" type="presParOf" srcId="{C8D96051-0700-430F-81D2-4E953B0640ED}" destId="{68CAFF01-2209-4B43-AA16-039FD5E9F4CA}" srcOrd="0" destOrd="0" presId="urn:microsoft.com/office/officeart/2008/layout/HexagonCluster"/>
    <dgm:cxn modelId="{5A1AE593-5155-471C-AB80-D04265C3ED4A}" type="presParOf" srcId="{AC64338E-C360-4843-BE20-9921D066C4D4}" destId="{0EBAAA7A-6F47-411C-A286-3EBFC5E9C5D5}" srcOrd="15" destOrd="0" presId="urn:microsoft.com/office/officeart/2008/layout/HexagonCluster"/>
    <dgm:cxn modelId="{53A5DF88-11C7-41F8-AB7A-AD4AA58D873B}" type="presParOf" srcId="{0EBAAA7A-6F47-411C-A286-3EBFC5E9C5D5}" destId="{EF310DDD-F590-4DA3-97F6-3EB7D8BB195B}" srcOrd="0" destOrd="0" presId="urn:microsoft.com/office/officeart/2008/layout/HexagonCluster"/>
    <dgm:cxn modelId="{2EE68C33-1BFE-4689-B45E-AF4FEC9DE3CE}" type="presParOf" srcId="{AC64338E-C360-4843-BE20-9921D066C4D4}" destId="{76373D87-31D9-4D36-B05F-A3DEF8DA871A}" srcOrd="16" destOrd="0" presId="urn:microsoft.com/office/officeart/2008/layout/HexagonCluster"/>
    <dgm:cxn modelId="{A8CCF263-CF7E-4655-98CB-CC46643C6D65}" type="presParOf" srcId="{76373D87-31D9-4D36-B05F-A3DEF8DA871A}" destId="{16EEE2D4-AE67-458D-B637-13C334560F78}" srcOrd="0" destOrd="0" presId="urn:microsoft.com/office/officeart/2008/layout/HexagonCluster"/>
    <dgm:cxn modelId="{FAA6AB26-CABA-41D6-8723-20A33C7605E5}" type="presParOf" srcId="{AC64338E-C360-4843-BE20-9921D066C4D4}" destId="{B64A05E6-21BE-4788-88FE-0BD1F55C5A8F}" srcOrd="17" destOrd="0" presId="urn:microsoft.com/office/officeart/2008/layout/HexagonCluster"/>
    <dgm:cxn modelId="{A26403D2-0364-4066-ABE6-3B4AF43FCD4D}" type="presParOf" srcId="{B64A05E6-21BE-4788-88FE-0BD1F55C5A8F}" destId="{25571D3A-AA3A-4AAC-86CF-1DB9D5F8D352}" srcOrd="0" destOrd="0" presId="urn:microsoft.com/office/officeart/2008/layout/HexagonCluster"/>
    <dgm:cxn modelId="{2611C955-028C-4356-9912-9645458AC739}" type="presParOf" srcId="{AC64338E-C360-4843-BE20-9921D066C4D4}" destId="{A821107D-111F-4224-B670-9CE71F326D49}" srcOrd="18" destOrd="0" presId="urn:microsoft.com/office/officeart/2008/layout/HexagonCluster"/>
    <dgm:cxn modelId="{0C597EE4-53D8-4D87-94BF-ECD64EA602C4}" type="presParOf" srcId="{A821107D-111F-4224-B670-9CE71F326D49}" destId="{350EFA95-2BCE-4686-B7A1-CAA94DE62F19}" srcOrd="0" destOrd="0" presId="urn:microsoft.com/office/officeart/2008/layout/HexagonCluster"/>
    <dgm:cxn modelId="{EF275F06-2D27-4469-AF45-2051EC2F2C7E}" type="presParOf" srcId="{AC64338E-C360-4843-BE20-9921D066C4D4}" destId="{F49C7C48-91CE-4347-9036-36A07EF4ACE1}" srcOrd="19" destOrd="0" presId="urn:microsoft.com/office/officeart/2008/layout/HexagonCluster"/>
    <dgm:cxn modelId="{7610803D-88C6-40C8-A6AB-865ED7B2E391}" type="presParOf" srcId="{F49C7C48-91CE-4347-9036-36A07EF4ACE1}" destId="{6D41EA53-33B4-49AB-8CE5-4708CD30EEA3}" srcOrd="0" destOrd="0" presId="urn:microsoft.com/office/officeart/2008/layout/HexagonCluster"/>
    <dgm:cxn modelId="{80D0AEF9-EB61-454A-A882-3FF3834EF602}" type="presParOf" srcId="{AC64338E-C360-4843-BE20-9921D066C4D4}" destId="{E6B0AEF4-304A-4053-8B86-54C6E0D76A4F}" srcOrd="20" destOrd="0" presId="urn:microsoft.com/office/officeart/2008/layout/HexagonCluster"/>
    <dgm:cxn modelId="{ACA1C040-112C-4F6E-B56A-84B65E9BF0D8}" type="presParOf" srcId="{E6B0AEF4-304A-4053-8B86-54C6E0D76A4F}" destId="{36B9A6B7-4B11-487D-8739-26E48862EA8F}" srcOrd="0" destOrd="0" presId="urn:microsoft.com/office/officeart/2008/layout/HexagonCluster"/>
    <dgm:cxn modelId="{E715CA4F-F0B6-4D41-BE87-92CBBD0DEF5C}" type="presParOf" srcId="{AC64338E-C360-4843-BE20-9921D066C4D4}" destId="{669A79B9-52E7-4533-8062-28FD43840F60}" srcOrd="21" destOrd="0" presId="urn:microsoft.com/office/officeart/2008/layout/HexagonCluster"/>
    <dgm:cxn modelId="{1A5E9906-1E2A-4777-AB3F-1E2CDE4A4F39}" type="presParOf" srcId="{669A79B9-52E7-4533-8062-28FD43840F60}" destId="{AA80545B-38BF-4C50-8650-C5C87C86397E}" srcOrd="0" destOrd="0" presId="urn:microsoft.com/office/officeart/2008/layout/HexagonCluster"/>
    <dgm:cxn modelId="{3F85726E-5906-47CC-BBE7-58AF4C6B5684}" type="presParOf" srcId="{AC64338E-C360-4843-BE20-9921D066C4D4}" destId="{4F738B10-E79D-413E-8341-A8C7AE066EF5}" srcOrd="22" destOrd="0" presId="urn:microsoft.com/office/officeart/2008/layout/HexagonCluster"/>
    <dgm:cxn modelId="{E63BF249-B47B-4E1B-BB8B-F2FBECF97345}" type="presParOf" srcId="{4F738B10-E79D-413E-8341-A8C7AE066EF5}" destId="{1E224C9A-89DF-4F0D-B644-10F6B3031FFE}" srcOrd="0" destOrd="0" presId="urn:microsoft.com/office/officeart/2008/layout/HexagonCluster"/>
    <dgm:cxn modelId="{6EA20F1E-716D-4AA6-97D9-629400B0F564}" type="presParOf" srcId="{AC64338E-C360-4843-BE20-9921D066C4D4}" destId="{F6F981E0-BF63-4FCF-AE8E-10E454A18B1A}" srcOrd="23" destOrd="0" presId="urn:microsoft.com/office/officeart/2008/layout/HexagonCluster"/>
    <dgm:cxn modelId="{C224E495-123E-41B3-9340-BC299B2D78ED}" type="presParOf" srcId="{F6F981E0-BF63-4FCF-AE8E-10E454A18B1A}" destId="{AF724A59-3547-4390-A1C2-6C87A2506902}" srcOrd="0" destOrd="0" presId="urn:microsoft.com/office/officeart/2008/layout/HexagonCluster"/>
    <dgm:cxn modelId="{749ADBDB-A527-4835-968B-ABFA90BFD70C}" type="presParOf" srcId="{AC64338E-C360-4843-BE20-9921D066C4D4}" destId="{4CBE8DF9-5E00-4B12-AC4C-2485B24DED72}" srcOrd="24" destOrd="0" presId="urn:microsoft.com/office/officeart/2008/layout/HexagonCluster"/>
    <dgm:cxn modelId="{ABA8526E-3530-4D02-B81A-278DD63CE42E}" type="presParOf" srcId="{4CBE8DF9-5E00-4B12-AC4C-2485B24DED72}" destId="{CBAB0FA0-305E-4BEE-B4B9-F44BE62CC302}" srcOrd="0" destOrd="0" presId="urn:microsoft.com/office/officeart/2008/layout/HexagonCluster"/>
    <dgm:cxn modelId="{B7DF3C27-AE92-4A2C-9FAA-31CC02738ED0}" type="presParOf" srcId="{AC64338E-C360-4843-BE20-9921D066C4D4}" destId="{2B3030AD-07FD-4888-B195-ADECCF7631A3}" srcOrd="25" destOrd="0" presId="urn:microsoft.com/office/officeart/2008/layout/HexagonCluster"/>
    <dgm:cxn modelId="{52DFF3BB-70C0-4A85-9E2B-2C71BE169529}" type="presParOf" srcId="{2B3030AD-07FD-4888-B195-ADECCF7631A3}" destId="{05C218EB-DD72-4D63-83F6-C0C1A9BC94D2}" srcOrd="0" destOrd="0" presId="urn:microsoft.com/office/officeart/2008/layout/HexagonCluster"/>
    <dgm:cxn modelId="{49E6864B-B349-4437-9C43-D2EEF722CF65}" type="presParOf" srcId="{AC64338E-C360-4843-BE20-9921D066C4D4}" destId="{DD73D09D-7677-419D-8F3C-599FE701024B}" srcOrd="26" destOrd="0" presId="urn:microsoft.com/office/officeart/2008/layout/HexagonCluster"/>
    <dgm:cxn modelId="{1C999598-702C-4A0B-A3F3-61C5442E9901}" type="presParOf" srcId="{DD73D09D-7677-419D-8F3C-599FE701024B}" destId="{48F0EC44-B350-48F1-9A62-FE5B8C857A55}" srcOrd="0" destOrd="0" presId="urn:microsoft.com/office/officeart/2008/layout/HexagonCluster"/>
    <dgm:cxn modelId="{CFC2D57C-CCA6-44C0-A4DE-15328C09B944}" type="presParOf" srcId="{AC64338E-C360-4843-BE20-9921D066C4D4}" destId="{FD13B1B6-20F7-49F4-A0FA-0727B30A1CE6}" srcOrd="27" destOrd="0" presId="urn:microsoft.com/office/officeart/2008/layout/HexagonCluster"/>
    <dgm:cxn modelId="{05C3A54D-9EC6-4F48-B5AB-081B5699F565}" type="presParOf" srcId="{FD13B1B6-20F7-49F4-A0FA-0727B30A1CE6}" destId="{47267DCF-3D3D-4099-BB8F-8FEFBE6ACA89}" srcOrd="0" destOrd="0" presId="urn:microsoft.com/office/officeart/2008/layout/HexagonCluster"/>
    <dgm:cxn modelId="{910401AE-3058-4944-96CA-A620185514AA}" type="presParOf" srcId="{AC64338E-C360-4843-BE20-9921D066C4D4}" destId="{CD025A62-FFF0-4EDA-9471-5B939D865AA7}" srcOrd="28" destOrd="0" presId="urn:microsoft.com/office/officeart/2008/layout/HexagonCluster"/>
    <dgm:cxn modelId="{680C71F6-CE7E-4FB0-9035-67529C24EEF7}" type="presParOf" srcId="{CD025A62-FFF0-4EDA-9471-5B939D865AA7}" destId="{D9A09BB6-191F-402E-A8AA-25394208C0A2}" srcOrd="0" destOrd="0" presId="urn:microsoft.com/office/officeart/2008/layout/HexagonCluster"/>
    <dgm:cxn modelId="{77216975-F9D4-4A79-8B1D-A511BDE0CDD8}" type="presParOf" srcId="{AC64338E-C360-4843-BE20-9921D066C4D4}" destId="{475C5F42-E03C-4A06-B7CF-C08A4A5CFF53}" srcOrd="29" destOrd="0" presId="urn:microsoft.com/office/officeart/2008/layout/HexagonCluster"/>
    <dgm:cxn modelId="{599829E1-7DC4-4B00-B441-A3F0C55AAD6E}" type="presParOf" srcId="{475C5F42-E03C-4A06-B7CF-C08A4A5CFF53}" destId="{3844153D-8544-4CDB-8494-A8F3D13DE244}" srcOrd="0" destOrd="0" presId="urn:microsoft.com/office/officeart/2008/layout/HexagonCluster"/>
    <dgm:cxn modelId="{CEF258D7-3D7E-4786-A667-50C3CE3D12BE}" type="presParOf" srcId="{AC64338E-C360-4843-BE20-9921D066C4D4}" destId="{D886E851-D964-45B3-89AA-81EBE92D8191}" srcOrd="30" destOrd="0" presId="urn:microsoft.com/office/officeart/2008/layout/HexagonCluster"/>
    <dgm:cxn modelId="{7FBE4D8C-5A40-4FF2-9F33-D142CCAF9A9A}" type="presParOf" srcId="{D886E851-D964-45B3-89AA-81EBE92D8191}" destId="{9292A684-C515-43F5-A6D5-44C182528436}" srcOrd="0" destOrd="0" presId="urn:microsoft.com/office/officeart/2008/layout/HexagonCluster"/>
    <dgm:cxn modelId="{1C552AAE-9F8B-4B63-AC44-525330B684DD}" type="presParOf" srcId="{AC64338E-C360-4843-BE20-9921D066C4D4}" destId="{E62C1D75-6F65-4DFD-993C-0B27551912CF}" srcOrd="31" destOrd="0" presId="urn:microsoft.com/office/officeart/2008/layout/HexagonCluster"/>
    <dgm:cxn modelId="{52F9CC68-B988-438A-8687-08E2D9F74C23}" type="presParOf" srcId="{E62C1D75-6F65-4DFD-993C-0B27551912CF}" destId="{CAC29CDA-AC39-43B8-AE42-F5D02499D6F8}" srcOrd="0" destOrd="0" presId="urn:microsoft.com/office/officeart/2008/layout/HexagonCluster"/>
    <dgm:cxn modelId="{BDFFCEE2-1B71-4AFE-99BD-48A9650E9FB5}" type="presParOf" srcId="{AC64338E-C360-4843-BE20-9921D066C4D4}" destId="{CE51D7EE-4724-42EC-9349-0B41F5EDB18E}" srcOrd="32" destOrd="0" presId="urn:microsoft.com/office/officeart/2008/layout/HexagonCluster"/>
    <dgm:cxn modelId="{FA662C24-B4D8-442D-8B02-8F91EAE805E9}" type="presParOf" srcId="{CE51D7EE-4724-42EC-9349-0B41F5EDB18E}" destId="{1D7EAD94-A45E-4CDC-9497-1000B7276D5F}" srcOrd="0" destOrd="0" presId="urn:microsoft.com/office/officeart/2008/layout/HexagonCluster"/>
    <dgm:cxn modelId="{40404F63-1C97-47A8-AE8F-47D0A8FD3437}" type="presParOf" srcId="{AC64338E-C360-4843-BE20-9921D066C4D4}" destId="{639E1B58-29CE-4FCE-924A-7CFF3DE36BFD}" srcOrd="33" destOrd="0" presId="urn:microsoft.com/office/officeart/2008/layout/HexagonCluster"/>
    <dgm:cxn modelId="{82F709C1-FCCE-47F8-AF77-DFF8CC31F268}" type="presParOf" srcId="{639E1B58-29CE-4FCE-924A-7CFF3DE36BFD}" destId="{51B172D2-87D5-4DC1-8375-1FBE7234A445}" srcOrd="0" destOrd="0" presId="urn:microsoft.com/office/officeart/2008/layout/HexagonCluster"/>
    <dgm:cxn modelId="{67B1062C-37FB-4B0C-A985-DB6A79B20A98}" type="presParOf" srcId="{AC64338E-C360-4843-BE20-9921D066C4D4}" destId="{0588D7C1-D212-4512-89C3-FAB8F0B03819}" srcOrd="34" destOrd="0" presId="urn:microsoft.com/office/officeart/2008/layout/HexagonCluster"/>
    <dgm:cxn modelId="{5C3A300C-2D44-431F-BA2A-58351BCE7D7B}" type="presParOf" srcId="{0588D7C1-D212-4512-89C3-FAB8F0B03819}" destId="{68B1890B-C4BD-4BE9-AD3F-65C63FA45AF6}" srcOrd="0" destOrd="0" presId="urn:microsoft.com/office/officeart/2008/layout/HexagonCluster"/>
    <dgm:cxn modelId="{67B6F688-AF51-452D-8FEB-8B7F8E3CE522}" type="presParOf" srcId="{AC64338E-C360-4843-BE20-9921D066C4D4}" destId="{450977E3-6B4D-4DD6-A60F-3698406759E5}" srcOrd="35" destOrd="0" presId="urn:microsoft.com/office/officeart/2008/layout/HexagonCluster"/>
    <dgm:cxn modelId="{F5C98DE9-1C98-4A2B-84B9-5485C3F840B4}" type="presParOf" srcId="{450977E3-6B4D-4DD6-A60F-3698406759E5}" destId="{0F6D1B5B-92D7-4985-B853-E03E0322C35B}" srcOrd="0" destOrd="0" presId="urn:microsoft.com/office/officeart/2008/layout/HexagonCluster"/>
    <dgm:cxn modelId="{5998D5D4-8D85-4A05-B784-9AEF3677508A}" type="presParOf" srcId="{AC64338E-C360-4843-BE20-9921D066C4D4}" destId="{5E87963A-6681-4504-9033-3FF218500D86}" srcOrd="36" destOrd="0" presId="urn:microsoft.com/office/officeart/2008/layout/HexagonCluster"/>
    <dgm:cxn modelId="{BFA3C0D8-8D73-450E-987A-3E471C06DF94}" type="presParOf" srcId="{5E87963A-6681-4504-9033-3FF218500D86}" destId="{1CEDCEBF-8A3A-4338-8F2B-AA261562939D}" srcOrd="0" destOrd="0" presId="urn:microsoft.com/office/officeart/2008/layout/HexagonCluster"/>
    <dgm:cxn modelId="{F4681C40-5672-4969-8CB3-6FA57B8717F3}" type="presParOf" srcId="{AC64338E-C360-4843-BE20-9921D066C4D4}" destId="{9D451331-83EA-4844-8A7A-5CBB3FBB77E7}" srcOrd="37" destOrd="0" presId="urn:microsoft.com/office/officeart/2008/layout/HexagonCluster"/>
    <dgm:cxn modelId="{BE233E03-84E2-470C-A901-FABEAA8D6638}" type="presParOf" srcId="{9D451331-83EA-4844-8A7A-5CBB3FBB77E7}" destId="{30778053-2C43-43A0-AEFF-EEC2FFDBC724}" srcOrd="0" destOrd="0" presId="urn:microsoft.com/office/officeart/2008/layout/HexagonCluster"/>
    <dgm:cxn modelId="{1B5B09E5-3FCC-4FEC-923E-607BD75DADDA}" type="presParOf" srcId="{AC64338E-C360-4843-BE20-9921D066C4D4}" destId="{EB53CF55-5E65-428E-84E6-03FEBB5C551A}" srcOrd="38" destOrd="0" presId="urn:microsoft.com/office/officeart/2008/layout/HexagonCluster"/>
    <dgm:cxn modelId="{25A12CE6-63A5-4FAD-9C5D-CB8B79A83552}" type="presParOf" srcId="{EB53CF55-5E65-428E-84E6-03FEBB5C551A}" destId="{7E88434F-2213-4A64-9CDD-BC9E2EB523C6}" srcOrd="0" destOrd="0" presId="urn:microsoft.com/office/officeart/2008/layout/HexagonCluster"/>
    <dgm:cxn modelId="{D263D503-DF18-4130-A365-8C7DE68527A6}" type="presParOf" srcId="{AC64338E-C360-4843-BE20-9921D066C4D4}" destId="{CC91BE61-0152-4744-85AE-2B502DCCED76}" srcOrd="39" destOrd="0" presId="urn:microsoft.com/office/officeart/2008/layout/HexagonCluster"/>
    <dgm:cxn modelId="{CDDACF3B-9D9C-4F9B-B131-D1FEF072C87A}" type="presParOf" srcId="{CC91BE61-0152-4744-85AE-2B502DCCED76}" destId="{1003A7F6-9755-489E-BA04-501D18E24E17}" srcOrd="0" destOrd="0" presId="urn:microsoft.com/office/officeart/2008/layout/HexagonCluster"/>
    <dgm:cxn modelId="{FB05F36E-3A0F-4049-9E5C-1A8061411268}" type="presParOf" srcId="{AC64338E-C360-4843-BE20-9921D066C4D4}" destId="{4AC304EB-486D-483E-BE7A-0DFABF0CDF69}" srcOrd="40" destOrd="0" presId="urn:microsoft.com/office/officeart/2008/layout/HexagonCluster"/>
    <dgm:cxn modelId="{DBA4FFB3-6E77-4DCA-8C2C-D72DF964665B}" type="presParOf" srcId="{4AC304EB-486D-483E-BE7A-0DFABF0CDF69}" destId="{A0C5D342-68FD-43F7-8026-42581D3F1602}" srcOrd="0" destOrd="0" presId="urn:microsoft.com/office/officeart/2008/layout/HexagonCluster"/>
    <dgm:cxn modelId="{CE654AC6-3E3D-4F05-99E3-2AA0D94F6CD1}" type="presParOf" srcId="{AC64338E-C360-4843-BE20-9921D066C4D4}" destId="{DA281D2D-38B7-417D-9954-38F7DA708FB0}" srcOrd="41" destOrd="0" presId="urn:microsoft.com/office/officeart/2008/layout/HexagonCluster"/>
    <dgm:cxn modelId="{94306C9F-560A-42CE-BA25-38DE1FC0E3FB}" type="presParOf" srcId="{DA281D2D-38B7-417D-9954-38F7DA708FB0}" destId="{E394A6CB-C60C-4D06-8CB0-E6F962382723}" srcOrd="0" destOrd="0" presId="urn:microsoft.com/office/officeart/2008/layout/HexagonCluster"/>
    <dgm:cxn modelId="{93EBF333-8AD4-45FF-BF6F-CEBA0AD3B263}" type="presParOf" srcId="{AC64338E-C360-4843-BE20-9921D066C4D4}" destId="{632F9B18-D509-4015-969C-A7451D9D7689}" srcOrd="42" destOrd="0" presId="urn:microsoft.com/office/officeart/2008/layout/HexagonCluster"/>
    <dgm:cxn modelId="{FAF84CA1-5A97-4FA0-8517-3A66D32A42B6}" type="presParOf" srcId="{632F9B18-D509-4015-969C-A7451D9D7689}" destId="{443C86AC-80B6-4A64-92BF-BF66A0A1D491}" srcOrd="0" destOrd="0" presId="urn:microsoft.com/office/officeart/2008/layout/HexagonCluster"/>
    <dgm:cxn modelId="{AC4ABE5C-3E29-4915-AC9B-86696E9A49E7}" type="presParOf" srcId="{AC64338E-C360-4843-BE20-9921D066C4D4}" destId="{8A2D1344-876A-4DE7-905E-89006F87421B}" srcOrd="43" destOrd="0" presId="urn:microsoft.com/office/officeart/2008/layout/HexagonCluster"/>
    <dgm:cxn modelId="{9CE97FFE-434C-4A21-B2D3-E25EB4BD46E7}" type="presParOf" srcId="{8A2D1344-876A-4DE7-905E-89006F87421B}" destId="{9EE19560-46A6-4EA7-9497-2ECDF27FC089}" srcOrd="0" destOrd="0" presId="urn:microsoft.com/office/officeart/2008/layout/HexagonCluster"/>
    <dgm:cxn modelId="{119A6293-6D26-4841-A51C-4B8499938D31}" type="presParOf" srcId="{AC64338E-C360-4843-BE20-9921D066C4D4}" destId="{A6485E1B-9B91-4839-9114-D003B172F17A}" srcOrd="44" destOrd="0" presId="urn:microsoft.com/office/officeart/2008/layout/HexagonCluster"/>
    <dgm:cxn modelId="{371C68C9-65CF-4B25-8BFE-734ED4BCC8B2}" type="presParOf" srcId="{A6485E1B-9B91-4839-9114-D003B172F17A}" destId="{0EB11CAF-78A6-4238-A696-951157485FEB}" srcOrd="0" destOrd="0" presId="urn:microsoft.com/office/officeart/2008/layout/HexagonCluster"/>
    <dgm:cxn modelId="{D9F0E34C-5E4F-4F90-8D4D-9530CC56799C}" type="presParOf" srcId="{AC64338E-C360-4843-BE20-9921D066C4D4}" destId="{041D443F-B2B2-4FBF-BF08-3CE0A3F37A65}" srcOrd="45" destOrd="0" presId="urn:microsoft.com/office/officeart/2008/layout/HexagonCluster"/>
    <dgm:cxn modelId="{A56F476B-8A4B-475A-873C-46DB5311F4C4}" type="presParOf" srcId="{041D443F-B2B2-4FBF-BF08-3CE0A3F37A65}" destId="{4738B36D-E89B-4D03-A270-38CB2E7B64BE}" srcOrd="0" destOrd="0" presId="urn:microsoft.com/office/officeart/2008/layout/HexagonCluster"/>
    <dgm:cxn modelId="{93E51589-100D-4FA1-A4FC-89767CD19428}" type="presParOf" srcId="{AC64338E-C360-4843-BE20-9921D066C4D4}" destId="{1BCC3C60-8CA0-4F24-99D8-B5956DDFAAEE}" srcOrd="46" destOrd="0" presId="urn:microsoft.com/office/officeart/2008/layout/HexagonCluster"/>
    <dgm:cxn modelId="{FFA5F20E-7277-4E17-ADAB-0DF3EDEF3725}" type="presParOf" srcId="{1BCC3C60-8CA0-4F24-99D8-B5956DDFAAEE}" destId="{10F504AA-A1CF-411D-9F3A-C00BE51F7B10}" srcOrd="0" destOrd="0" presId="urn:microsoft.com/office/officeart/2008/layout/HexagonCluster"/>
    <dgm:cxn modelId="{65AD2C6C-EA96-466F-965E-AE1B4C75A574}" type="presParOf" srcId="{AC64338E-C360-4843-BE20-9921D066C4D4}" destId="{18B90C65-3003-4C2A-B39C-C7321EAD95D0}" srcOrd="47" destOrd="0" presId="urn:microsoft.com/office/officeart/2008/layout/HexagonCluster"/>
    <dgm:cxn modelId="{809F2093-C456-4057-93D4-73702D34A62B}" type="presParOf" srcId="{18B90C65-3003-4C2A-B39C-C7321EAD95D0}" destId="{24C1CF06-61A0-4B41-8C03-EFDF3B5E9D4A}"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4682A5-C08C-4648-A069-B4B2555C528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CA4E35B1-5EE3-4827-B479-4436A74E647B}">
      <dgm:prSet/>
      <dgm:spPr>
        <a:solidFill>
          <a:schemeClr val="accent1">
            <a:lumMod val="75000"/>
          </a:schemeClr>
        </a:solidFill>
      </dgm:spPr>
      <dgm:t>
        <a:bodyPr vert="horz"/>
        <a:lstStyle/>
        <a:p>
          <a:pPr rtl="0"/>
          <a:r>
            <a:rPr lang="en-US" b="1" dirty="0" smtClean="0">
              <a:effectLst>
                <a:outerShdw blurRad="38100" dist="38100" dir="2700000" algn="tl">
                  <a:srgbClr val="000000">
                    <a:alpha val="43137"/>
                  </a:srgbClr>
                </a:outerShdw>
              </a:effectLst>
            </a:rPr>
            <a:t>Scalability</a:t>
          </a:r>
          <a:endParaRPr lang="en-US" b="1" dirty="0">
            <a:effectLst>
              <a:outerShdw blurRad="38100" dist="38100" dir="2700000" algn="tl">
                <a:srgbClr val="000000">
                  <a:alpha val="43137"/>
                </a:srgbClr>
              </a:outerShdw>
            </a:effectLst>
          </a:endParaRPr>
        </a:p>
      </dgm:t>
    </dgm:pt>
    <dgm:pt modelId="{88A4D9F3-0423-4B82-8A22-5FF8571409A2}" type="parTrans" cxnId="{794293DE-A1FC-41EA-9A8F-295555A4275A}">
      <dgm:prSet/>
      <dgm:spPr/>
      <dgm:t>
        <a:bodyPr/>
        <a:lstStyle/>
        <a:p>
          <a:endParaRPr lang="en-US">
            <a:effectLst>
              <a:outerShdw blurRad="38100" dist="38100" dir="2700000" algn="tl">
                <a:srgbClr val="000000">
                  <a:alpha val="43137"/>
                </a:srgbClr>
              </a:outerShdw>
            </a:effectLst>
          </a:endParaRPr>
        </a:p>
      </dgm:t>
    </dgm:pt>
    <dgm:pt modelId="{D310561E-FA6F-44AB-B31B-828DA4E0A951}" type="sibTrans" cxnId="{794293DE-A1FC-41EA-9A8F-295555A4275A}">
      <dgm:prSet/>
      <dgm:spPr/>
      <dgm:t>
        <a:bodyPr/>
        <a:lstStyle/>
        <a:p>
          <a:endParaRPr lang="en-US">
            <a:effectLst>
              <a:outerShdw blurRad="38100" dist="38100" dir="2700000" algn="tl">
                <a:srgbClr val="000000">
                  <a:alpha val="43137"/>
                </a:srgbClr>
              </a:outerShdw>
            </a:effectLst>
          </a:endParaRPr>
        </a:p>
      </dgm:t>
    </dgm:pt>
    <dgm:pt modelId="{ACA3E3E8-2901-4EA7-A1AE-FFB052CE896E}">
      <dgm:prSet/>
      <dgm:spPr>
        <a:solidFill>
          <a:schemeClr val="accent1">
            <a:lumMod val="75000"/>
          </a:schemeClr>
        </a:solidFill>
      </dgm:spPr>
      <dgm:t>
        <a:bodyPr/>
        <a:lstStyle/>
        <a:p>
          <a:pPr rtl="0"/>
          <a:r>
            <a:rPr lang="en-US" b="1" dirty="0" smtClean="0">
              <a:effectLst>
                <a:outerShdw blurRad="38100" dist="38100" dir="2700000" algn="tl">
                  <a:srgbClr val="000000">
                    <a:alpha val="43137"/>
                  </a:srgbClr>
                </a:outerShdw>
              </a:effectLst>
            </a:rPr>
            <a:t>Reliability</a:t>
          </a:r>
          <a:endParaRPr lang="en-US" b="1" dirty="0">
            <a:effectLst>
              <a:outerShdw blurRad="38100" dist="38100" dir="2700000" algn="tl">
                <a:srgbClr val="000000">
                  <a:alpha val="43137"/>
                </a:srgbClr>
              </a:outerShdw>
            </a:effectLst>
          </a:endParaRPr>
        </a:p>
      </dgm:t>
    </dgm:pt>
    <dgm:pt modelId="{24FCDF2D-4079-4109-B935-D7D3A6A00688}" type="parTrans" cxnId="{0B0CB109-C4B7-4F47-A0C5-F51C11117038}">
      <dgm:prSet/>
      <dgm:spPr/>
      <dgm:t>
        <a:bodyPr/>
        <a:lstStyle/>
        <a:p>
          <a:endParaRPr lang="en-US">
            <a:effectLst>
              <a:outerShdw blurRad="38100" dist="38100" dir="2700000" algn="tl">
                <a:srgbClr val="000000">
                  <a:alpha val="43137"/>
                </a:srgbClr>
              </a:outerShdw>
            </a:effectLst>
          </a:endParaRPr>
        </a:p>
      </dgm:t>
    </dgm:pt>
    <dgm:pt modelId="{29A24409-3BF5-409B-A3E6-E1F1405CB770}" type="sibTrans" cxnId="{0B0CB109-C4B7-4F47-A0C5-F51C11117038}">
      <dgm:prSet/>
      <dgm:spPr/>
      <dgm:t>
        <a:bodyPr/>
        <a:lstStyle/>
        <a:p>
          <a:endParaRPr lang="en-US">
            <a:effectLst>
              <a:outerShdw blurRad="38100" dist="38100" dir="2700000" algn="tl">
                <a:srgbClr val="000000">
                  <a:alpha val="43137"/>
                </a:srgbClr>
              </a:outerShdw>
            </a:effectLst>
          </a:endParaRPr>
        </a:p>
      </dgm:t>
    </dgm:pt>
    <dgm:pt modelId="{B419AC41-EDFF-4DF1-8154-A96EC0282EC7}">
      <dgm:prSet/>
      <dgm:spPr>
        <a:solidFill>
          <a:schemeClr val="accent1">
            <a:lumMod val="75000"/>
          </a:schemeClr>
        </a:solidFill>
      </dgm:spPr>
      <dgm:t>
        <a:bodyPr vert="vert270"/>
        <a:lstStyle/>
        <a:p>
          <a:pPr rtl="0"/>
          <a:r>
            <a:rPr lang="en-US" b="1" dirty="0" smtClean="0">
              <a:effectLst>
                <a:outerShdw blurRad="38100" dist="38100" dir="2700000" algn="tl">
                  <a:srgbClr val="000000">
                    <a:alpha val="43137"/>
                  </a:srgbClr>
                </a:outerShdw>
              </a:effectLst>
            </a:rPr>
            <a:t>Security</a:t>
          </a:r>
          <a:endParaRPr lang="en-US" b="1" dirty="0">
            <a:effectLst>
              <a:outerShdw blurRad="38100" dist="38100" dir="2700000" algn="tl">
                <a:srgbClr val="000000">
                  <a:alpha val="43137"/>
                </a:srgbClr>
              </a:outerShdw>
            </a:effectLst>
          </a:endParaRPr>
        </a:p>
      </dgm:t>
    </dgm:pt>
    <dgm:pt modelId="{5ECF91AF-67A4-41F7-8FD8-6903D70ABA07}" type="parTrans" cxnId="{536C103A-C6B8-45D0-90CD-5593DE96B7E5}">
      <dgm:prSet/>
      <dgm:spPr/>
      <dgm:t>
        <a:bodyPr/>
        <a:lstStyle/>
        <a:p>
          <a:endParaRPr lang="en-US">
            <a:effectLst>
              <a:outerShdw blurRad="38100" dist="38100" dir="2700000" algn="tl">
                <a:srgbClr val="000000">
                  <a:alpha val="43137"/>
                </a:srgbClr>
              </a:outerShdw>
            </a:effectLst>
          </a:endParaRPr>
        </a:p>
      </dgm:t>
    </dgm:pt>
    <dgm:pt modelId="{2B0D3E57-1EF1-4286-9F58-7815E7C3C871}" type="sibTrans" cxnId="{536C103A-C6B8-45D0-90CD-5593DE96B7E5}">
      <dgm:prSet/>
      <dgm:spPr/>
      <dgm:t>
        <a:bodyPr/>
        <a:lstStyle/>
        <a:p>
          <a:endParaRPr lang="en-US">
            <a:effectLst>
              <a:outerShdw blurRad="38100" dist="38100" dir="2700000" algn="tl">
                <a:srgbClr val="000000">
                  <a:alpha val="43137"/>
                </a:srgbClr>
              </a:outerShdw>
            </a:effectLst>
          </a:endParaRPr>
        </a:p>
      </dgm:t>
    </dgm:pt>
    <dgm:pt modelId="{DF350C2C-2E78-4570-A758-58E795435F33}">
      <dgm:prSet/>
      <dgm:spPr>
        <a:solidFill>
          <a:schemeClr val="accent1">
            <a:lumMod val="75000"/>
          </a:schemeClr>
        </a:solidFill>
      </dgm:spPr>
      <dgm:t>
        <a:bodyPr vert="horz"/>
        <a:lstStyle/>
        <a:p>
          <a:pPr rtl="0"/>
          <a:r>
            <a:rPr lang="en-US" b="1" dirty="0" smtClean="0">
              <a:effectLst>
                <a:outerShdw blurRad="38100" dist="38100" dir="2700000" algn="tl">
                  <a:srgbClr val="000000">
                    <a:alpha val="43137"/>
                  </a:srgbClr>
                </a:outerShdw>
              </a:effectLst>
            </a:rPr>
            <a:t>Performance</a:t>
          </a:r>
          <a:endParaRPr lang="en-US" b="1" dirty="0">
            <a:effectLst>
              <a:outerShdw blurRad="38100" dist="38100" dir="2700000" algn="tl">
                <a:srgbClr val="000000">
                  <a:alpha val="43137"/>
                </a:srgbClr>
              </a:outerShdw>
            </a:effectLst>
          </a:endParaRPr>
        </a:p>
      </dgm:t>
    </dgm:pt>
    <dgm:pt modelId="{E204B76E-B269-485D-9EFE-F9ED1DFAF3AB}" type="parTrans" cxnId="{038D18BA-A812-48AC-876B-5C6BA03A0A52}">
      <dgm:prSet/>
      <dgm:spPr/>
      <dgm:t>
        <a:bodyPr/>
        <a:lstStyle/>
        <a:p>
          <a:endParaRPr lang="en-US">
            <a:effectLst>
              <a:outerShdw blurRad="38100" dist="38100" dir="2700000" algn="tl">
                <a:srgbClr val="000000">
                  <a:alpha val="43137"/>
                </a:srgbClr>
              </a:outerShdw>
            </a:effectLst>
          </a:endParaRPr>
        </a:p>
      </dgm:t>
    </dgm:pt>
    <dgm:pt modelId="{3F2996D6-5FBE-4228-BAFF-23CEDE4B89D2}" type="sibTrans" cxnId="{038D18BA-A812-48AC-876B-5C6BA03A0A52}">
      <dgm:prSet/>
      <dgm:spPr/>
      <dgm:t>
        <a:bodyPr/>
        <a:lstStyle/>
        <a:p>
          <a:endParaRPr lang="en-US">
            <a:effectLst>
              <a:outerShdw blurRad="38100" dist="38100" dir="2700000" algn="tl">
                <a:srgbClr val="000000">
                  <a:alpha val="43137"/>
                </a:srgbClr>
              </a:outerShdw>
            </a:effectLst>
          </a:endParaRPr>
        </a:p>
      </dgm:t>
    </dgm:pt>
    <dgm:pt modelId="{629E2A6E-DC0A-40A9-AA9C-91D39A5840A1}">
      <dgm:prSet/>
      <dgm:spPr>
        <a:solidFill>
          <a:schemeClr val="accent1">
            <a:lumMod val="75000"/>
          </a:schemeClr>
        </a:solidFill>
      </dgm:spPr>
      <dgm:t>
        <a:bodyPr/>
        <a:lstStyle/>
        <a:p>
          <a:pPr rtl="0"/>
          <a:r>
            <a:rPr lang="en-US" b="1" dirty="0" smtClean="0">
              <a:effectLst>
                <a:outerShdw blurRad="38100" dist="38100" dir="2700000" algn="tl">
                  <a:srgbClr val="000000">
                    <a:alpha val="43137"/>
                  </a:srgbClr>
                </a:outerShdw>
              </a:effectLst>
            </a:rPr>
            <a:t>High Availability</a:t>
          </a:r>
          <a:endParaRPr lang="en-US" b="1" dirty="0">
            <a:effectLst>
              <a:outerShdw blurRad="38100" dist="38100" dir="2700000" algn="tl">
                <a:srgbClr val="000000">
                  <a:alpha val="43137"/>
                </a:srgbClr>
              </a:outerShdw>
            </a:effectLst>
          </a:endParaRPr>
        </a:p>
      </dgm:t>
    </dgm:pt>
    <dgm:pt modelId="{102C9B31-6D54-41C7-AC23-38255BC6970B}" type="parTrans" cxnId="{55F78B70-7EC0-4A4E-9EF4-8D45834DB0E0}">
      <dgm:prSet/>
      <dgm:spPr/>
      <dgm:t>
        <a:bodyPr/>
        <a:lstStyle/>
        <a:p>
          <a:endParaRPr lang="en-US">
            <a:effectLst>
              <a:outerShdw blurRad="38100" dist="38100" dir="2700000" algn="tl">
                <a:srgbClr val="000000">
                  <a:alpha val="43137"/>
                </a:srgbClr>
              </a:outerShdw>
            </a:effectLst>
          </a:endParaRPr>
        </a:p>
      </dgm:t>
    </dgm:pt>
    <dgm:pt modelId="{C4F39634-2DF2-467C-9150-B0EF81F73DC8}" type="sibTrans" cxnId="{55F78B70-7EC0-4A4E-9EF4-8D45834DB0E0}">
      <dgm:prSet/>
      <dgm:spPr/>
      <dgm:t>
        <a:bodyPr/>
        <a:lstStyle/>
        <a:p>
          <a:endParaRPr lang="en-US">
            <a:effectLst>
              <a:outerShdw blurRad="38100" dist="38100" dir="2700000" algn="tl">
                <a:srgbClr val="000000">
                  <a:alpha val="43137"/>
                </a:srgbClr>
              </a:outerShdw>
            </a:effectLst>
          </a:endParaRPr>
        </a:p>
      </dgm:t>
    </dgm:pt>
    <dgm:pt modelId="{3E1A4E9D-0474-44F5-A470-2B69B979B699}">
      <dgm:prSet/>
      <dgm:spPr>
        <a:solidFill>
          <a:schemeClr val="accent1">
            <a:lumMod val="75000"/>
          </a:schemeClr>
        </a:solidFill>
      </dgm:spPr>
      <dgm:t>
        <a:bodyPr vert="vert270"/>
        <a:lstStyle/>
        <a:p>
          <a:pPr rtl="0"/>
          <a:r>
            <a:rPr lang="en-US" b="1" dirty="0" smtClean="0">
              <a:effectLst>
                <a:outerShdw blurRad="38100" dist="38100" dir="2700000" algn="tl">
                  <a:srgbClr val="000000">
                    <a:alpha val="43137"/>
                  </a:srgbClr>
                </a:outerShdw>
              </a:effectLst>
            </a:rPr>
            <a:t>Cost</a:t>
          </a:r>
          <a:endParaRPr lang="en-US" b="1" dirty="0">
            <a:effectLst>
              <a:outerShdw blurRad="38100" dist="38100" dir="2700000" algn="tl">
                <a:srgbClr val="000000">
                  <a:alpha val="43137"/>
                </a:srgbClr>
              </a:outerShdw>
            </a:effectLst>
          </a:endParaRPr>
        </a:p>
      </dgm:t>
    </dgm:pt>
    <dgm:pt modelId="{C7A7DAA6-36FA-494E-B625-B6826B086594}" type="parTrans" cxnId="{3F0B4D72-9080-42C6-BAF6-71F0AFEBACE3}">
      <dgm:prSet/>
      <dgm:spPr/>
      <dgm:t>
        <a:bodyPr/>
        <a:lstStyle/>
        <a:p>
          <a:endParaRPr lang="en-US">
            <a:effectLst>
              <a:outerShdw blurRad="38100" dist="38100" dir="2700000" algn="tl">
                <a:srgbClr val="000000">
                  <a:alpha val="43137"/>
                </a:srgbClr>
              </a:outerShdw>
            </a:effectLst>
          </a:endParaRPr>
        </a:p>
      </dgm:t>
    </dgm:pt>
    <dgm:pt modelId="{072D2A24-E943-4318-B472-2F2265D7BDD1}" type="sibTrans" cxnId="{3F0B4D72-9080-42C6-BAF6-71F0AFEBACE3}">
      <dgm:prSet/>
      <dgm:spPr/>
      <dgm:t>
        <a:bodyPr/>
        <a:lstStyle/>
        <a:p>
          <a:endParaRPr lang="en-US">
            <a:effectLst>
              <a:outerShdw blurRad="38100" dist="38100" dir="2700000" algn="tl">
                <a:srgbClr val="000000">
                  <a:alpha val="43137"/>
                </a:srgbClr>
              </a:outerShdw>
            </a:effectLst>
          </a:endParaRPr>
        </a:p>
      </dgm:t>
    </dgm:pt>
    <dgm:pt modelId="{7001FB9B-1B3A-4474-A215-182C6DA6D504}" type="pres">
      <dgm:prSet presAssocID="{D84682A5-C08C-4648-A069-B4B2555C5283}" presName="diagram" presStyleCnt="0">
        <dgm:presLayoutVars>
          <dgm:dir/>
          <dgm:resizeHandles val="exact"/>
        </dgm:presLayoutVars>
      </dgm:prSet>
      <dgm:spPr/>
      <dgm:t>
        <a:bodyPr/>
        <a:lstStyle/>
        <a:p>
          <a:endParaRPr lang="en-US"/>
        </a:p>
      </dgm:t>
    </dgm:pt>
    <dgm:pt modelId="{B8F04004-D5E2-40D3-ADF3-AB69F6F408A2}" type="pres">
      <dgm:prSet presAssocID="{3E1A4E9D-0474-44F5-A470-2B69B979B699}" presName="arrow" presStyleLbl="node1" presStyleIdx="0" presStyleCnt="6" custScaleY="68024" custRadScaleRad="105148">
        <dgm:presLayoutVars>
          <dgm:bulletEnabled val="1"/>
        </dgm:presLayoutVars>
      </dgm:prSet>
      <dgm:spPr/>
      <dgm:t>
        <a:bodyPr/>
        <a:lstStyle/>
        <a:p>
          <a:endParaRPr lang="en-US"/>
        </a:p>
      </dgm:t>
    </dgm:pt>
    <dgm:pt modelId="{8FFB9EA2-0856-4F68-B92F-3ED2D2780384}" type="pres">
      <dgm:prSet presAssocID="{CA4E35B1-5EE3-4827-B479-4436A74E647B}" presName="arrow" presStyleLbl="node1" presStyleIdx="1" presStyleCnt="6" custRadScaleRad="144484" custRadScaleInc="3674">
        <dgm:presLayoutVars>
          <dgm:bulletEnabled val="1"/>
        </dgm:presLayoutVars>
      </dgm:prSet>
      <dgm:spPr/>
      <dgm:t>
        <a:bodyPr/>
        <a:lstStyle/>
        <a:p>
          <a:endParaRPr lang="en-US"/>
        </a:p>
      </dgm:t>
    </dgm:pt>
    <dgm:pt modelId="{717CB09C-BACF-49B1-B18D-07B51D27D280}" type="pres">
      <dgm:prSet presAssocID="{ACA3E3E8-2901-4EA7-A1AE-FFB052CE896E}" presName="arrow" presStyleLbl="node1" presStyleIdx="2" presStyleCnt="6" custRadScaleRad="145177" custRadScaleInc="-12451">
        <dgm:presLayoutVars>
          <dgm:bulletEnabled val="1"/>
        </dgm:presLayoutVars>
      </dgm:prSet>
      <dgm:spPr/>
      <dgm:t>
        <a:bodyPr/>
        <a:lstStyle/>
        <a:p>
          <a:endParaRPr lang="en-US"/>
        </a:p>
      </dgm:t>
    </dgm:pt>
    <dgm:pt modelId="{0262A6CA-9F9F-4DDC-9F4C-8151B2337D4D}" type="pres">
      <dgm:prSet presAssocID="{B419AC41-EDFF-4DF1-8154-A96EC0282EC7}" presName="arrow" presStyleLbl="node1" presStyleIdx="3" presStyleCnt="6" custScaleY="67820" custRadScaleRad="107728" custRadScaleInc="-5995">
        <dgm:presLayoutVars>
          <dgm:bulletEnabled val="1"/>
        </dgm:presLayoutVars>
      </dgm:prSet>
      <dgm:spPr/>
      <dgm:t>
        <a:bodyPr/>
        <a:lstStyle/>
        <a:p>
          <a:endParaRPr lang="en-US"/>
        </a:p>
      </dgm:t>
    </dgm:pt>
    <dgm:pt modelId="{D4C4C3FD-C608-4574-98B6-91EB60FF6D2D}" type="pres">
      <dgm:prSet presAssocID="{DF350C2C-2E78-4570-A758-58E795435F33}" presName="arrow" presStyleLbl="node1" presStyleIdx="4" presStyleCnt="6" custRadScaleRad="135279" custRadScaleInc="9534">
        <dgm:presLayoutVars>
          <dgm:bulletEnabled val="1"/>
        </dgm:presLayoutVars>
      </dgm:prSet>
      <dgm:spPr/>
      <dgm:t>
        <a:bodyPr/>
        <a:lstStyle/>
        <a:p>
          <a:endParaRPr lang="en-US"/>
        </a:p>
      </dgm:t>
    </dgm:pt>
    <dgm:pt modelId="{1877FED9-A30D-43CA-9F7A-4181026ACEA3}" type="pres">
      <dgm:prSet presAssocID="{629E2A6E-DC0A-40A9-AA9C-91D39A5840A1}" presName="arrow" presStyleLbl="node1" presStyleIdx="5" presStyleCnt="6" custRadScaleRad="140519" custRadScaleInc="-2248">
        <dgm:presLayoutVars>
          <dgm:bulletEnabled val="1"/>
        </dgm:presLayoutVars>
      </dgm:prSet>
      <dgm:spPr/>
      <dgm:t>
        <a:bodyPr/>
        <a:lstStyle/>
        <a:p>
          <a:endParaRPr lang="en-US"/>
        </a:p>
      </dgm:t>
    </dgm:pt>
  </dgm:ptLst>
  <dgm:cxnLst>
    <dgm:cxn modelId="{6C9E56C4-5BDE-4CD9-B169-EB05C0321EFE}" type="presOf" srcId="{B419AC41-EDFF-4DF1-8154-A96EC0282EC7}" destId="{0262A6CA-9F9F-4DDC-9F4C-8151B2337D4D}" srcOrd="0" destOrd="0" presId="urn:microsoft.com/office/officeart/2005/8/layout/arrow5"/>
    <dgm:cxn modelId="{0B0CB109-C4B7-4F47-A0C5-F51C11117038}" srcId="{D84682A5-C08C-4648-A069-B4B2555C5283}" destId="{ACA3E3E8-2901-4EA7-A1AE-FFB052CE896E}" srcOrd="2" destOrd="0" parTransId="{24FCDF2D-4079-4109-B935-D7D3A6A00688}" sibTransId="{29A24409-3BF5-409B-A3E6-E1F1405CB770}"/>
    <dgm:cxn modelId="{83B16771-193C-4A01-88B3-DED89CAB9F9E}" type="presOf" srcId="{D84682A5-C08C-4648-A069-B4B2555C5283}" destId="{7001FB9B-1B3A-4474-A215-182C6DA6D504}" srcOrd="0" destOrd="0" presId="urn:microsoft.com/office/officeart/2005/8/layout/arrow5"/>
    <dgm:cxn modelId="{3F0B4D72-9080-42C6-BAF6-71F0AFEBACE3}" srcId="{D84682A5-C08C-4648-A069-B4B2555C5283}" destId="{3E1A4E9D-0474-44F5-A470-2B69B979B699}" srcOrd="0" destOrd="0" parTransId="{C7A7DAA6-36FA-494E-B625-B6826B086594}" sibTransId="{072D2A24-E943-4318-B472-2F2265D7BDD1}"/>
    <dgm:cxn modelId="{7449C6A4-A8BD-47C4-87E2-562F6A6BE8C8}" type="presOf" srcId="{CA4E35B1-5EE3-4827-B479-4436A74E647B}" destId="{8FFB9EA2-0856-4F68-B92F-3ED2D2780384}" srcOrd="0" destOrd="0" presId="urn:microsoft.com/office/officeart/2005/8/layout/arrow5"/>
    <dgm:cxn modelId="{73240436-303F-4679-B0C9-55C2865E377A}" type="presOf" srcId="{629E2A6E-DC0A-40A9-AA9C-91D39A5840A1}" destId="{1877FED9-A30D-43CA-9F7A-4181026ACEA3}" srcOrd="0" destOrd="0" presId="urn:microsoft.com/office/officeart/2005/8/layout/arrow5"/>
    <dgm:cxn modelId="{1E4B5EF6-A4DF-4379-85DE-D029E74BD3C9}" type="presOf" srcId="{ACA3E3E8-2901-4EA7-A1AE-FFB052CE896E}" destId="{717CB09C-BACF-49B1-B18D-07B51D27D280}" srcOrd="0" destOrd="0" presId="urn:microsoft.com/office/officeart/2005/8/layout/arrow5"/>
    <dgm:cxn modelId="{038D18BA-A812-48AC-876B-5C6BA03A0A52}" srcId="{D84682A5-C08C-4648-A069-B4B2555C5283}" destId="{DF350C2C-2E78-4570-A758-58E795435F33}" srcOrd="4" destOrd="0" parTransId="{E204B76E-B269-485D-9EFE-F9ED1DFAF3AB}" sibTransId="{3F2996D6-5FBE-4228-BAFF-23CEDE4B89D2}"/>
    <dgm:cxn modelId="{BBF63636-C5C2-4728-BAE9-07B5AB08F7C1}" type="presOf" srcId="{DF350C2C-2E78-4570-A758-58E795435F33}" destId="{D4C4C3FD-C608-4574-98B6-91EB60FF6D2D}" srcOrd="0" destOrd="0" presId="urn:microsoft.com/office/officeart/2005/8/layout/arrow5"/>
    <dgm:cxn modelId="{D2F93559-93A4-4A2B-9623-F6DCC4659D11}" type="presOf" srcId="{3E1A4E9D-0474-44F5-A470-2B69B979B699}" destId="{B8F04004-D5E2-40D3-ADF3-AB69F6F408A2}" srcOrd="0" destOrd="0" presId="urn:microsoft.com/office/officeart/2005/8/layout/arrow5"/>
    <dgm:cxn modelId="{794293DE-A1FC-41EA-9A8F-295555A4275A}" srcId="{D84682A5-C08C-4648-A069-B4B2555C5283}" destId="{CA4E35B1-5EE3-4827-B479-4436A74E647B}" srcOrd="1" destOrd="0" parTransId="{88A4D9F3-0423-4B82-8A22-5FF8571409A2}" sibTransId="{D310561E-FA6F-44AB-B31B-828DA4E0A951}"/>
    <dgm:cxn modelId="{536C103A-C6B8-45D0-90CD-5593DE96B7E5}" srcId="{D84682A5-C08C-4648-A069-B4B2555C5283}" destId="{B419AC41-EDFF-4DF1-8154-A96EC0282EC7}" srcOrd="3" destOrd="0" parTransId="{5ECF91AF-67A4-41F7-8FD8-6903D70ABA07}" sibTransId="{2B0D3E57-1EF1-4286-9F58-7815E7C3C871}"/>
    <dgm:cxn modelId="{55F78B70-7EC0-4A4E-9EF4-8D45834DB0E0}" srcId="{D84682A5-C08C-4648-A069-B4B2555C5283}" destId="{629E2A6E-DC0A-40A9-AA9C-91D39A5840A1}" srcOrd="5" destOrd="0" parTransId="{102C9B31-6D54-41C7-AC23-38255BC6970B}" sibTransId="{C4F39634-2DF2-467C-9150-B0EF81F73DC8}"/>
    <dgm:cxn modelId="{2F68D680-7AE7-4E1A-8976-741486D358D9}" type="presParOf" srcId="{7001FB9B-1B3A-4474-A215-182C6DA6D504}" destId="{B8F04004-D5E2-40D3-ADF3-AB69F6F408A2}" srcOrd="0" destOrd="0" presId="urn:microsoft.com/office/officeart/2005/8/layout/arrow5"/>
    <dgm:cxn modelId="{C3250B13-7695-4063-9DB5-117D400040BF}" type="presParOf" srcId="{7001FB9B-1B3A-4474-A215-182C6DA6D504}" destId="{8FFB9EA2-0856-4F68-B92F-3ED2D2780384}" srcOrd="1" destOrd="0" presId="urn:microsoft.com/office/officeart/2005/8/layout/arrow5"/>
    <dgm:cxn modelId="{7690896B-2679-45F9-AB24-ED9291B0F771}" type="presParOf" srcId="{7001FB9B-1B3A-4474-A215-182C6DA6D504}" destId="{717CB09C-BACF-49B1-B18D-07B51D27D280}" srcOrd="2" destOrd="0" presId="urn:microsoft.com/office/officeart/2005/8/layout/arrow5"/>
    <dgm:cxn modelId="{80FAFD9D-15FA-49EF-A469-AE7436152B42}" type="presParOf" srcId="{7001FB9B-1B3A-4474-A215-182C6DA6D504}" destId="{0262A6CA-9F9F-4DDC-9F4C-8151B2337D4D}" srcOrd="3" destOrd="0" presId="urn:microsoft.com/office/officeart/2005/8/layout/arrow5"/>
    <dgm:cxn modelId="{F2E7A405-3591-4457-A4D9-59665E370FC5}" type="presParOf" srcId="{7001FB9B-1B3A-4474-A215-182C6DA6D504}" destId="{D4C4C3FD-C608-4574-98B6-91EB60FF6D2D}" srcOrd="4" destOrd="0" presId="urn:microsoft.com/office/officeart/2005/8/layout/arrow5"/>
    <dgm:cxn modelId="{8C97511C-167B-47A3-9632-EC905A9E9F5E}" type="presParOf" srcId="{7001FB9B-1B3A-4474-A215-182C6DA6D504}" destId="{1877FED9-A30D-43CA-9F7A-4181026ACEA3}" srcOrd="5"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8E7D72-7A33-47CB-B2B5-9DDE63FC1001}"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56993C8E-0D35-4E1D-8DE0-3EF062D626A0}">
      <dgm:prSet phldrT="[Text]" custT="1"/>
      <dgm:spPr>
        <a:solidFill>
          <a:schemeClr val="accent5"/>
        </a:solidFill>
      </dgm:spPr>
      <dgm:t>
        <a:bodyPr/>
        <a:lstStyle/>
        <a:p>
          <a:r>
            <a:rPr lang="en-US" sz="2000" b="1" dirty="0" smtClean="0">
              <a:solidFill>
                <a:schemeClr val="bg1"/>
              </a:solidFill>
              <a:effectLst/>
            </a:rPr>
            <a:t>Flexibility</a:t>
          </a:r>
          <a:br>
            <a:rPr lang="en-US" sz="2000" b="1" dirty="0" smtClean="0">
              <a:solidFill>
                <a:schemeClr val="bg1"/>
              </a:solidFill>
              <a:effectLst/>
            </a:rPr>
          </a:br>
          <a:r>
            <a:rPr lang="en-US" sz="2000" b="1" dirty="0" smtClean="0">
              <a:solidFill>
                <a:schemeClr val="bg1"/>
              </a:solidFill>
              <a:effectLst/>
            </a:rPr>
            <a:t>and Scalability</a:t>
          </a:r>
          <a:endParaRPr lang="en-US" sz="2000" b="1" dirty="0">
            <a:solidFill>
              <a:schemeClr val="bg1"/>
            </a:solidFill>
            <a:effectLst/>
          </a:endParaRPr>
        </a:p>
      </dgm:t>
    </dgm:pt>
    <dgm:pt modelId="{5C99CCB3-6F4E-49C7-8D78-10C3D8156D01}" type="parTrans" cxnId="{CAA56CFE-8BD3-4F9C-B944-6EE0AF4FECA0}">
      <dgm:prSet/>
      <dgm:spPr/>
      <dgm:t>
        <a:bodyPr/>
        <a:lstStyle/>
        <a:p>
          <a:endParaRPr lang="en-US"/>
        </a:p>
      </dgm:t>
    </dgm:pt>
    <dgm:pt modelId="{9CFCA700-F45E-4AD2-864D-F1BDA904DDF2}" type="sibTrans" cxnId="{CAA56CFE-8BD3-4F9C-B944-6EE0AF4FECA0}">
      <dgm:prSet/>
      <dgm:spPr/>
      <dgm:t>
        <a:bodyPr/>
        <a:lstStyle/>
        <a:p>
          <a:endParaRPr lang="en-US"/>
        </a:p>
      </dgm:t>
    </dgm:pt>
    <dgm:pt modelId="{37D5CB4D-B7D6-4628-A0B7-064ECEF2CCFE}">
      <dgm:prSet phldrT="[Text]" custT="1"/>
      <dgm:spPr>
        <a:solidFill>
          <a:schemeClr val="accent2"/>
        </a:solidFill>
      </dgm:spPr>
      <dgm:t>
        <a:bodyPr/>
        <a:lstStyle/>
        <a:p>
          <a:r>
            <a:rPr lang="en-US" sz="2000" b="1" dirty="0" smtClean="0">
              <a:solidFill>
                <a:schemeClr val="tx1"/>
              </a:solidFill>
              <a:effectLst/>
            </a:rPr>
            <a:t>Raw</a:t>
          </a:r>
          <a:br>
            <a:rPr lang="en-US" sz="2000" b="1" dirty="0" smtClean="0">
              <a:solidFill>
                <a:schemeClr val="tx1"/>
              </a:solidFill>
              <a:effectLst/>
            </a:rPr>
          </a:br>
          <a:r>
            <a:rPr lang="en-US" sz="2000" b="1" dirty="0" smtClean="0">
              <a:solidFill>
                <a:schemeClr val="tx1"/>
              </a:solidFill>
              <a:effectLst/>
            </a:rPr>
            <a:t>Performance</a:t>
          </a:r>
          <a:endParaRPr lang="en-US" sz="2000" b="1" dirty="0">
            <a:solidFill>
              <a:schemeClr val="tx1"/>
            </a:solidFill>
            <a:effectLst/>
          </a:endParaRPr>
        </a:p>
      </dgm:t>
    </dgm:pt>
    <dgm:pt modelId="{579D0EA8-3FE4-43E4-ABAD-8C9C462DF071}" type="parTrans" cxnId="{701B0C3B-E1B6-49F9-8EFB-573A61E2606D}">
      <dgm:prSet/>
      <dgm:spPr/>
      <dgm:t>
        <a:bodyPr/>
        <a:lstStyle/>
        <a:p>
          <a:endParaRPr lang="en-US"/>
        </a:p>
      </dgm:t>
    </dgm:pt>
    <dgm:pt modelId="{29407267-FF76-4B79-AA26-276F7B783CDE}" type="sibTrans" cxnId="{701B0C3B-E1B6-49F9-8EFB-573A61E2606D}">
      <dgm:prSet/>
      <dgm:spPr/>
      <dgm:t>
        <a:bodyPr/>
        <a:lstStyle/>
        <a:p>
          <a:endParaRPr lang="en-US"/>
        </a:p>
      </dgm:t>
    </dgm:pt>
    <dgm:pt modelId="{7C91044F-F2CA-4C71-8B87-6078B955CCD9}" type="pres">
      <dgm:prSet presAssocID="{BB8E7D72-7A33-47CB-B2B5-9DDE63FC1001}" presName="cycle" presStyleCnt="0">
        <dgm:presLayoutVars>
          <dgm:dir/>
          <dgm:resizeHandles val="exact"/>
        </dgm:presLayoutVars>
      </dgm:prSet>
      <dgm:spPr/>
      <dgm:t>
        <a:bodyPr/>
        <a:lstStyle/>
        <a:p>
          <a:endParaRPr lang="en-US"/>
        </a:p>
      </dgm:t>
    </dgm:pt>
    <dgm:pt modelId="{3A1378ED-C28D-477E-8E4F-B3E09CC8E551}" type="pres">
      <dgm:prSet presAssocID="{56993C8E-0D35-4E1D-8DE0-3EF062D626A0}" presName="arrow" presStyleLbl="node1" presStyleIdx="0" presStyleCnt="2">
        <dgm:presLayoutVars>
          <dgm:bulletEnabled val="1"/>
        </dgm:presLayoutVars>
      </dgm:prSet>
      <dgm:spPr/>
      <dgm:t>
        <a:bodyPr/>
        <a:lstStyle/>
        <a:p>
          <a:endParaRPr lang="en-US"/>
        </a:p>
      </dgm:t>
    </dgm:pt>
    <dgm:pt modelId="{D49A8A2A-F4B6-46FA-8E90-D12E6F5F8C5F}" type="pres">
      <dgm:prSet presAssocID="{37D5CB4D-B7D6-4628-A0B7-064ECEF2CCFE}" presName="arrow" presStyleLbl="node1" presStyleIdx="1" presStyleCnt="2" custRadScaleRad="27415" custRadScaleInc="1282">
        <dgm:presLayoutVars>
          <dgm:bulletEnabled val="1"/>
        </dgm:presLayoutVars>
      </dgm:prSet>
      <dgm:spPr/>
      <dgm:t>
        <a:bodyPr/>
        <a:lstStyle/>
        <a:p>
          <a:endParaRPr lang="en-US"/>
        </a:p>
      </dgm:t>
    </dgm:pt>
  </dgm:ptLst>
  <dgm:cxnLst>
    <dgm:cxn modelId="{CAA56CFE-8BD3-4F9C-B944-6EE0AF4FECA0}" srcId="{BB8E7D72-7A33-47CB-B2B5-9DDE63FC1001}" destId="{56993C8E-0D35-4E1D-8DE0-3EF062D626A0}" srcOrd="0" destOrd="0" parTransId="{5C99CCB3-6F4E-49C7-8D78-10C3D8156D01}" sibTransId="{9CFCA700-F45E-4AD2-864D-F1BDA904DDF2}"/>
    <dgm:cxn modelId="{8802DF04-66FE-4B80-8EC8-7954D6B06125}" type="presOf" srcId="{BB8E7D72-7A33-47CB-B2B5-9DDE63FC1001}" destId="{7C91044F-F2CA-4C71-8B87-6078B955CCD9}" srcOrd="0" destOrd="0" presId="urn:microsoft.com/office/officeart/2005/8/layout/arrow1"/>
    <dgm:cxn modelId="{701B0C3B-E1B6-49F9-8EFB-573A61E2606D}" srcId="{BB8E7D72-7A33-47CB-B2B5-9DDE63FC1001}" destId="{37D5CB4D-B7D6-4628-A0B7-064ECEF2CCFE}" srcOrd="1" destOrd="0" parTransId="{579D0EA8-3FE4-43E4-ABAD-8C9C462DF071}" sibTransId="{29407267-FF76-4B79-AA26-276F7B783CDE}"/>
    <dgm:cxn modelId="{A2D6605C-2C6F-4B05-8A7A-8BEA9C3270F9}" type="presOf" srcId="{37D5CB4D-B7D6-4628-A0B7-064ECEF2CCFE}" destId="{D49A8A2A-F4B6-46FA-8E90-D12E6F5F8C5F}" srcOrd="0" destOrd="0" presId="urn:microsoft.com/office/officeart/2005/8/layout/arrow1"/>
    <dgm:cxn modelId="{AD7F1160-49A3-407C-BCD0-7A0CE9A0D81F}" type="presOf" srcId="{56993C8E-0D35-4E1D-8DE0-3EF062D626A0}" destId="{3A1378ED-C28D-477E-8E4F-B3E09CC8E551}" srcOrd="0" destOrd="0" presId="urn:microsoft.com/office/officeart/2005/8/layout/arrow1"/>
    <dgm:cxn modelId="{88E598CE-72E3-45CA-9586-5A9B26B0EADB}" type="presParOf" srcId="{7C91044F-F2CA-4C71-8B87-6078B955CCD9}" destId="{3A1378ED-C28D-477E-8E4F-B3E09CC8E551}" srcOrd="0" destOrd="0" presId="urn:microsoft.com/office/officeart/2005/8/layout/arrow1"/>
    <dgm:cxn modelId="{90140F0C-961B-40E8-B7EB-906D8319748A}" type="presParOf" srcId="{7C91044F-F2CA-4C71-8B87-6078B955CCD9}" destId="{D49A8A2A-F4B6-46FA-8E90-D12E6F5F8C5F}"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0E85F-3DE0-4D33-BD33-E5C35CE67899}">
      <dsp:nvSpPr>
        <dsp:cNvPr id="0" name=""/>
        <dsp:cNvSpPr/>
      </dsp:nvSpPr>
      <dsp:spPr>
        <a:xfrm>
          <a:off x="74617" y="1550154"/>
          <a:ext cx="2674662" cy="172468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rtl="0">
            <a:lnSpc>
              <a:spcPct val="90000"/>
            </a:lnSpc>
            <a:spcBef>
              <a:spcPct val="0"/>
            </a:spcBef>
            <a:spcAft>
              <a:spcPct val="15000"/>
            </a:spcAft>
            <a:buChar char="••"/>
          </a:pPr>
          <a:r>
            <a:rPr lang="en-US" sz="1400" b="1" kern="1200" baseline="0" dirty="0" smtClean="0"/>
            <a:t>Network Virtualization</a:t>
          </a:r>
          <a:endParaRPr lang="en-US" sz="1400" b="1" kern="1200" dirty="0"/>
        </a:p>
        <a:p>
          <a:pPr marL="114300" lvl="1" indent="-114300" algn="l" defTabSz="622300" rtl="0">
            <a:lnSpc>
              <a:spcPct val="90000"/>
            </a:lnSpc>
            <a:spcBef>
              <a:spcPct val="0"/>
            </a:spcBef>
            <a:spcAft>
              <a:spcPct val="15000"/>
            </a:spcAft>
            <a:buChar char="••"/>
          </a:pPr>
          <a:r>
            <a:rPr lang="en-US" sz="1400" b="1" kern="1200" dirty="0" smtClean="0"/>
            <a:t>Policy-Based Isolation</a:t>
          </a:r>
          <a:endParaRPr lang="en-US" sz="1400" b="1" kern="1200" dirty="0"/>
        </a:p>
        <a:p>
          <a:pPr marL="114300" lvl="1" indent="-114300" algn="l" defTabSz="622300" rtl="0">
            <a:lnSpc>
              <a:spcPct val="90000"/>
            </a:lnSpc>
            <a:spcBef>
              <a:spcPct val="0"/>
            </a:spcBef>
            <a:spcAft>
              <a:spcPct val="15000"/>
            </a:spcAft>
            <a:buChar char="••"/>
          </a:pPr>
          <a:r>
            <a:rPr lang="en-US" sz="1400" b="1" kern="1200" baseline="0" dirty="0" smtClean="0"/>
            <a:t>QoS</a:t>
          </a:r>
          <a:endParaRPr lang="en-US" sz="1400" b="1" kern="1200" dirty="0"/>
        </a:p>
        <a:p>
          <a:pPr marL="114300" lvl="1" indent="-114300" algn="l" defTabSz="622300" rtl="0">
            <a:lnSpc>
              <a:spcPct val="90000"/>
            </a:lnSpc>
            <a:spcBef>
              <a:spcPct val="0"/>
            </a:spcBef>
            <a:spcAft>
              <a:spcPct val="15000"/>
            </a:spcAft>
            <a:buChar char="••"/>
          </a:pPr>
          <a:r>
            <a:rPr lang="en-US" sz="1400" b="1" kern="1200" baseline="0" dirty="0" smtClean="0"/>
            <a:t>Performance Metrics</a:t>
          </a:r>
          <a:endParaRPr lang="en-US" sz="1400" b="1" kern="1200" dirty="0"/>
        </a:p>
        <a:p>
          <a:pPr marL="114300" lvl="1" indent="-114300" algn="l" defTabSz="622300" rtl="0">
            <a:lnSpc>
              <a:spcPct val="90000"/>
            </a:lnSpc>
            <a:spcBef>
              <a:spcPct val="0"/>
            </a:spcBef>
            <a:spcAft>
              <a:spcPct val="15000"/>
            </a:spcAft>
            <a:buChar char="••"/>
          </a:pPr>
          <a:r>
            <a:rPr lang="en-US" sz="1400" b="1" kern="1200" baseline="0" dirty="0" smtClean="0"/>
            <a:t>Live &amp; Storage Migrations</a:t>
          </a:r>
          <a:endParaRPr lang="en-US" sz="1400" b="1" kern="1200" dirty="0"/>
        </a:p>
        <a:p>
          <a:pPr marL="114300" lvl="1" indent="-114300" algn="l" defTabSz="622300" rtl="0">
            <a:lnSpc>
              <a:spcPct val="90000"/>
            </a:lnSpc>
            <a:spcBef>
              <a:spcPct val="0"/>
            </a:spcBef>
            <a:spcAft>
              <a:spcPct val="15000"/>
            </a:spcAft>
            <a:buChar char="••"/>
          </a:pPr>
          <a:r>
            <a:rPr lang="en-US" sz="1400" b="1" kern="1200" dirty="0" smtClean="0"/>
            <a:t>Cross-Premise Connectivity</a:t>
          </a:r>
          <a:endParaRPr lang="en-US" sz="1400" b="1" kern="1200" dirty="0"/>
        </a:p>
      </dsp:txBody>
      <dsp:txXfrm>
        <a:off x="115028" y="1590565"/>
        <a:ext cx="2593840" cy="1684271"/>
      </dsp:txXfrm>
    </dsp:sp>
    <dsp:sp modelId="{222FAE6D-18D9-4922-B777-689AE7EC999F}">
      <dsp:nvSpPr>
        <dsp:cNvPr id="0" name=""/>
        <dsp:cNvSpPr/>
      </dsp:nvSpPr>
      <dsp:spPr>
        <a:xfrm>
          <a:off x="74617" y="3274828"/>
          <a:ext cx="2674662" cy="7416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n-US" sz="1600" b="1" kern="1200" baseline="0" dirty="0" smtClean="0">
              <a:solidFill>
                <a:schemeClr val="tx1"/>
              </a:solidFill>
            </a:rPr>
            <a:t>Dynamic &amp; </a:t>
          </a:r>
          <a:br>
            <a:rPr lang="en-US" sz="1600" b="1" kern="1200" baseline="0" dirty="0" smtClean="0">
              <a:solidFill>
                <a:schemeClr val="tx1"/>
              </a:solidFill>
            </a:rPr>
          </a:br>
          <a:r>
            <a:rPr lang="en-US" sz="1600" b="1" kern="1200" baseline="0" dirty="0" smtClean="0">
              <a:solidFill>
                <a:schemeClr val="tx1"/>
              </a:solidFill>
            </a:rPr>
            <a:t>Multi-Tenant</a:t>
          </a:r>
          <a:endParaRPr lang="en-US" sz="1600" b="1" kern="1200" dirty="0">
            <a:solidFill>
              <a:schemeClr val="tx1"/>
            </a:solidFill>
          </a:endParaRPr>
        </a:p>
      </dsp:txBody>
      <dsp:txXfrm>
        <a:off x="74617" y="3274828"/>
        <a:ext cx="1883564" cy="741613"/>
      </dsp:txXfrm>
    </dsp:sp>
    <dsp:sp modelId="{8D394DB2-9C69-4694-A740-829B0A8B6C0C}">
      <dsp:nvSpPr>
        <dsp:cNvPr id="0" name=""/>
        <dsp:cNvSpPr/>
      </dsp:nvSpPr>
      <dsp:spPr>
        <a:xfrm>
          <a:off x="1949146" y="3392625"/>
          <a:ext cx="808648" cy="808648"/>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FAF21C-F836-4AA3-BA50-2E22B06CD3E5}">
      <dsp:nvSpPr>
        <dsp:cNvPr id="0" name=""/>
        <dsp:cNvSpPr/>
      </dsp:nvSpPr>
      <dsp:spPr>
        <a:xfrm>
          <a:off x="6107871" y="6667"/>
          <a:ext cx="2310423" cy="172468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rtl="0">
            <a:lnSpc>
              <a:spcPct val="90000"/>
            </a:lnSpc>
            <a:spcBef>
              <a:spcPct val="0"/>
            </a:spcBef>
            <a:spcAft>
              <a:spcPct val="15000"/>
            </a:spcAft>
            <a:buChar char="••"/>
          </a:pPr>
          <a:r>
            <a:rPr lang="en-US" sz="1200" b="1" kern="1200" baseline="0" dirty="0" smtClean="0"/>
            <a:t>Datacenter Bridging (DCB) on 10GbE Networks</a:t>
          </a:r>
          <a:endParaRPr lang="en-US" sz="1200" b="1" kern="1200" dirty="0"/>
        </a:p>
        <a:p>
          <a:pPr marL="114300" lvl="1" indent="-114300" algn="l" defTabSz="533400" rtl="0">
            <a:lnSpc>
              <a:spcPct val="90000"/>
            </a:lnSpc>
            <a:spcBef>
              <a:spcPct val="0"/>
            </a:spcBef>
            <a:spcAft>
              <a:spcPct val="15000"/>
            </a:spcAft>
            <a:buChar char="••"/>
          </a:pPr>
          <a:r>
            <a:rPr lang="en-US" sz="1200" b="1" kern="1200" baseline="0" dirty="0" smtClean="0"/>
            <a:t>Hardware offloads</a:t>
          </a:r>
          <a:endParaRPr lang="en-US" sz="1200" b="1" kern="1200" dirty="0"/>
        </a:p>
        <a:p>
          <a:pPr marL="228600" lvl="2" indent="-114300" algn="l" defTabSz="533400" rtl="0">
            <a:lnSpc>
              <a:spcPct val="90000"/>
            </a:lnSpc>
            <a:spcBef>
              <a:spcPct val="0"/>
            </a:spcBef>
            <a:spcAft>
              <a:spcPct val="15000"/>
            </a:spcAft>
            <a:buChar char="••"/>
          </a:pPr>
          <a:r>
            <a:rPr lang="en-US" sz="1200" b="1" kern="1200" baseline="0" dirty="0" smtClean="0"/>
            <a:t>SR-IOV</a:t>
          </a:r>
          <a:endParaRPr lang="en-US" sz="1200" b="1" kern="1200" dirty="0"/>
        </a:p>
        <a:p>
          <a:pPr marL="228600" lvl="2" indent="-114300" algn="l" defTabSz="533400" rtl="0">
            <a:lnSpc>
              <a:spcPct val="90000"/>
            </a:lnSpc>
            <a:spcBef>
              <a:spcPct val="0"/>
            </a:spcBef>
            <a:spcAft>
              <a:spcPct val="15000"/>
            </a:spcAft>
            <a:buChar char="••"/>
          </a:pPr>
          <a:r>
            <a:rPr lang="en-US" sz="1200" b="1" kern="1200" baseline="0" dirty="0" smtClean="0"/>
            <a:t>RSC / RSS</a:t>
          </a:r>
          <a:endParaRPr lang="en-US" sz="1200" b="1" kern="1200" dirty="0"/>
        </a:p>
        <a:p>
          <a:pPr marL="228600" lvl="2" indent="-114300" algn="l" defTabSz="533400" rtl="0">
            <a:lnSpc>
              <a:spcPct val="90000"/>
            </a:lnSpc>
            <a:spcBef>
              <a:spcPct val="0"/>
            </a:spcBef>
            <a:spcAft>
              <a:spcPct val="15000"/>
            </a:spcAft>
            <a:buChar char="••"/>
          </a:pPr>
          <a:r>
            <a:rPr lang="en-US" sz="1200" b="1" kern="1200" baseline="0" dirty="0" smtClean="0"/>
            <a:t>RDMA</a:t>
          </a:r>
          <a:endParaRPr lang="en-US" sz="1200" b="1" kern="1200" dirty="0">
            <a:solidFill>
              <a:schemeClr val="bg1"/>
            </a:solidFill>
          </a:endParaRPr>
        </a:p>
        <a:p>
          <a:pPr marL="114300" lvl="1" indent="-114300" algn="l" defTabSz="533400" rtl="0">
            <a:lnSpc>
              <a:spcPct val="90000"/>
            </a:lnSpc>
            <a:spcBef>
              <a:spcPct val="0"/>
            </a:spcBef>
            <a:spcAft>
              <a:spcPct val="15000"/>
            </a:spcAft>
            <a:buChar char="••"/>
          </a:pPr>
          <a:r>
            <a:rPr lang="en-US" sz="1200" b="1" kern="1200" dirty="0" smtClean="0">
              <a:solidFill>
                <a:schemeClr val="bg1"/>
              </a:solidFill>
            </a:rPr>
            <a:t>NIC Teaming</a:t>
          </a:r>
          <a:endParaRPr lang="en-US" sz="1200" b="1" kern="1200" dirty="0">
            <a:solidFill>
              <a:schemeClr val="bg1"/>
            </a:solidFill>
          </a:endParaRPr>
        </a:p>
      </dsp:txBody>
      <dsp:txXfrm>
        <a:off x="6148282" y="47078"/>
        <a:ext cx="2229601" cy="1684271"/>
      </dsp:txXfrm>
    </dsp:sp>
    <dsp:sp modelId="{48F48109-8DAB-4A2B-AB01-7F6D3CD041B7}">
      <dsp:nvSpPr>
        <dsp:cNvPr id="0" name=""/>
        <dsp:cNvSpPr/>
      </dsp:nvSpPr>
      <dsp:spPr>
        <a:xfrm>
          <a:off x="6107871" y="1709230"/>
          <a:ext cx="2310423" cy="7416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n-US" sz="1600" b="1" kern="1200" baseline="0" dirty="0" smtClean="0">
              <a:solidFill>
                <a:schemeClr val="tx1"/>
              </a:solidFill>
              <a:effectLst>
                <a:outerShdw blurRad="38100" dist="38100" dir="2700000" algn="tl">
                  <a:srgbClr val="000000">
                    <a:alpha val="43137"/>
                  </a:srgbClr>
                </a:outerShdw>
              </a:effectLst>
            </a:rPr>
            <a:t>High Scale &amp; Low cost – </a:t>
          </a:r>
          <a:r>
            <a:rPr lang="en-US" sz="1600" b="1" kern="1200" baseline="0" dirty="0" smtClean="0">
              <a:solidFill>
                <a:srgbClr val="F8F57B"/>
              </a:solidFill>
              <a:effectLst>
                <a:outerShdw blurRad="38100" dist="38100" dir="2700000" algn="tl">
                  <a:srgbClr val="000000">
                    <a:alpha val="43137"/>
                  </a:srgbClr>
                </a:outerShdw>
              </a:effectLst>
            </a:rPr>
            <a:t>Network</a:t>
          </a:r>
          <a:endParaRPr lang="en-US" sz="1600" b="1" kern="1200" dirty="0">
            <a:solidFill>
              <a:srgbClr val="F8F57B"/>
            </a:solidFill>
            <a:effectLst>
              <a:outerShdw blurRad="38100" dist="38100" dir="2700000" algn="tl">
                <a:srgbClr val="000000">
                  <a:alpha val="43137"/>
                </a:srgbClr>
              </a:outerShdw>
            </a:effectLst>
          </a:endParaRPr>
        </a:p>
      </dsp:txBody>
      <dsp:txXfrm>
        <a:off x="6107871" y="1709230"/>
        <a:ext cx="1627059" cy="741613"/>
      </dsp:txXfrm>
    </dsp:sp>
    <dsp:sp modelId="{6272EF7E-5A5A-41AF-8976-C8C28ABCD3CC}">
      <dsp:nvSpPr>
        <dsp:cNvPr id="0" name=""/>
        <dsp:cNvSpPr/>
      </dsp:nvSpPr>
      <dsp:spPr>
        <a:xfrm>
          <a:off x="7800364" y="1827025"/>
          <a:ext cx="808648" cy="808648"/>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3E1E43-1D2B-4C7B-974E-D01D90AC4E57}">
      <dsp:nvSpPr>
        <dsp:cNvPr id="0" name=""/>
        <dsp:cNvSpPr/>
      </dsp:nvSpPr>
      <dsp:spPr>
        <a:xfrm>
          <a:off x="3275023" y="0"/>
          <a:ext cx="2310423" cy="172468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smtClean="0">
              <a:solidFill>
                <a:schemeClr val="bg1"/>
              </a:solidFill>
            </a:rPr>
            <a:t>Larger hosts</a:t>
          </a:r>
          <a:endParaRPr lang="en-US" sz="1400" b="1" kern="1200" dirty="0">
            <a:solidFill>
              <a:schemeClr val="bg1"/>
            </a:solidFill>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rPr>
            <a:t>Large VMs</a:t>
          </a:r>
          <a:endParaRPr lang="en-US" sz="1400" b="1" kern="1200" dirty="0">
            <a:solidFill>
              <a:schemeClr val="bg1"/>
            </a:solidFill>
          </a:endParaRPr>
        </a:p>
        <a:p>
          <a:pPr marL="114300" lvl="1" indent="-114300" algn="l" defTabSz="622300" rtl="0">
            <a:lnSpc>
              <a:spcPct val="90000"/>
            </a:lnSpc>
            <a:spcBef>
              <a:spcPct val="0"/>
            </a:spcBef>
            <a:spcAft>
              <a:spcPct val="15000"/>
            </a:spcAft>
            <a:buChar char="••"/>
          </a:pPr>
          <a:r>
            <a:rPr lang="en-US" sz="1400" b="1" kern="1200" baseline="0" dirty="0" smtClean="0"/>
            <a:t>Higher VM density</a:t>
          </a:r>
          <a:endParaRPr lang="en-US" sz="1400" b="1" kern="1200" dirty="0">
            <a:solidFill>
              <a:schemeClr val="bg1"/>
            </a:solidFill>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rPr>
            <a:t>Large clusters</a:t>
          </a:r>
          <a:endParaRPr lang="en-US" sz="1400" b="1" kern="1200" dirty="0">
            <a:solidFill>
              <a:schemeClr val="bg1"/>
            </a:solidFill>
          </a:endParaRPr>
        </a:p>
        <a:p>
          <a:pPr marL="114300" lvl="1" indent="-114300" algn="l" defTabSz="622300" rtl="0">
            <a:lnSpc>
              <a:spcPct val="90000"/>
            </a:lnSpc>
            <a:spcBef>
              <a:spcPct val="0"/>
            </a:spcBef>
            <a:spcAft>
              <a:spcPct val="15000"/>
            </a:spcAft>
            <a:buChar char="••"/>
          </a:pPr>
          <a:endParaRPr lang="en-US" sz="1400" b="1" kern="1200" dirty="0">
            <a:solidFill>
              <a:schemeClr val="bg1"/>
            </a:solidFill>
          </a:endParaRPr>
        </a:p>
      </dsp:txBody>
      <dsp:txXfrm>
        <a:off x="3315434" y="40411"/>
        <a:ext cx="2229601" cy="1684271"/>
      </dsp:txXfrm>
    </dsp:sp>
    <dsp:sp modelId="{2428C05E-B3C3-4B02-AEF0-960A1D07D4EC}">
      <dsp:nvSpPr>
        <dsp:cNvPr id="0" name=""/>
        <dsp:cNvSpPr/>
      </dsp:nvSpPr>
      <dsp:spPr>
        <a:xfrm>
          <a:off x="3275023" y="1722913"/>
          <a:ext cx="2310423" cy="7416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n-US" sz="1600" b="1" kern="1200" baseline="0" dirty="0" smtClean="0">
              <a:solidFill>
                <a:schemeClr val="tx1"/>
              </a:solidFill>
              <a:effectLst>
                <a:outerShdw blurRad="38100" dist="38100" dir="2700000" algn="tl">
                  <a:srgbClr val="000000">
                    <a:alpha val="43137"/>
                  </a:srgbClr>
                </a:outerShdw>
              </a:effectLst>
            </a:rPr>
            <a:t>High Scale &amp; Low cost - </a:t>
          </a:r>
          <a:r>
            <a:rPr lang="en-US" sz="1600" b="1" kern="1200" baseline="0" dirty="0" smtClean="0">
              <a:solidFill>
                <a:srgbClr val="F8F57B"/>
              </a:solidFill>
              <a:effectLst>
                <a:outerShdw blurRad="38100" dist="38100" dir="2700000" algn="tl">
                  <a:srgbClr val="000000">
                    <a:alpha val="43137"/>
                  </a:srgbClr>
                </a:outerShdw>
              </a:effectLst>
            </a:rPr>
            <a:t>Compute</a:t>
          </a:r>
          <a:endParaRPr lang="en-US" sz="1600" b="1" kern="1200" dirty="0">
            <a:solidFill>
              <a:srgbClr val="F8F57B"/>
            </a:solidFill>
            <a:effectLst>
              <a:outerShdw blurRad="38100" dist="38100" dir="2700000" algn="tl">
                <a:srgbClr val="000000">
                  <a:alpha val="43137"/>
                </a:srgbClr>
              </a:outerShdw>
            </a:effectLst>
          </a:endParaRPr>
        </a:p>
      </dsp:txBody>
      <dsp:txXfrm>
        <a:off x="3275023" y="1722913"/>
        <a:ext cx="1627059" cy="741613"/>
      </dsp:txXfrm>
    </dsp:sp>
    <dsp:sp modelId="{6C649E85-8F08-4B92-9EED-E48D06116012}">
      <dsp:nvSpPr>
        <dsp:cNvPr id="0" name=""/>
        <dsp:cNvSpPr/>
      </dsp:nvSpPr>
      <dsp:spPr>
        <a:xfrm>
          <a:off x="4967483" y="1840708"/>
          <a:ext cx="808648" cy="808648"/>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DC5ACE-3A1E-4DED-BBA2-B4E9C867278D}">
      <dsp:nvSpPr>
        <dsp:cNvPr id="0" name=""/>
        <dsp:cNvSpPr/>
      </dsp:nvSpPr>
      <dsp:spPr>
        <a:xfrm>
          <a:off x="9066202" y="1397744"/>
          <a:ext cx="2310423" cy="172468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smtClean="0">
              <a:solidFill>
                <a:schemeClr val="bg1"/>
              </a:solidFill>
            </a:rPr>
            <a:t>PowerShell</a:t>
          </a:r>
          <a:endParaRPr lang="en-US" sz="1400" b="1" kern="1200" dirty="0">
            <a:solidFill>
              <a:schemeClr val="bg1"/>
            </a:solidFill>
          </a:endParaRPr>
        </a:p>
        <a:p>
          <a:pPr marL="114300" lvl="1" indent="-114300" algn="l" defTabSz="622300" rtl="0">
            <a:lnSpc>
              <a:spcPct val="90000"/>
            </a:lnSpc>
            <a:spcBef>
              <a:spcPct val="0"/>
            </a:spcBef>
            <a:spcAft>
              <a:spcPct val="15000"/>
            </a:spcAft>
            <a:buChar char="••"/>
          </a:pPr>
          <a:r>
            <a:rPr lang="en-US" sz="1400" b="1" kern="1200" baseline="0" dirty="0" smtClean="0"/>
            <a:t>Hyper-V Extensible Switch</a:t>
          </a:r>
          <a:endParaRPr lang="en-US" sz="1400" b="1" kern="1200" dirty="0">
            <a:solidFill>
              <a:schemeClr val="bg1"/>
            </a:solidFill>
          </a:endParaRPr>
        </a:p>
      </dsp:txBody>
      <dsp:txXfrm>
        <a:off x="9106613" y="1438155"/>
        <a:ext cx="2229601" cy="1684271"/>
      </dsp:txXfrm>
    </dsp:sp>
    <dsp:sp modelId="{F83AA0D6-4DCB-4CD5-94F4-08DC12BF7D20}">
      <dsp:nvSpPr>
        <dsp:cNvPr id="0" name=""/>
        <dsp:cNvSpPr/>
      </dsp:nvSpPr>
      <dsp:spPr>
        <a:xfrm>
          <a:off x="9066202" y="3122427"/>
          <a:ext cx="2310423" cy="7416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n-US" sz="1600" b="1" kern="1200" baseline="0" dirty="0" smtClean="0">
              <a:solidFill>
                <a:schemeClr val="tx1"/>
              </a:solidFill>
              <a:effectLst>
                <a:outerShdw blurRad="38100" dist="38100" dir="2700000" algn="tl">
                  <a:srgbClr val="000000">
                    <a:alpha val="43137"/>
                  </a:srgbClr>
                </a:outerShdw>
              </a:effectLst>
              <a:latin typeface="+mn-lt"/>
              <a:ea typeface="+mn-ea"/>
              <a:cs typeface="+mn-cs"/>
            </a:rPr>
            <a:t>Manageable and Extensible</a:t>
          </a:r>
          <a:endParaRPr lang="en-US" sz="1600" b="1" kern="1200" dirty="0">
            <a:solidFill>
              <a:schemeClr val="tx1"/>
            </a:solidFill>
            <a:effectLst>
              <a:outerShdw blurRad="38100" dist="38100" dir="2700000" algn="tl">
                <a:srgbClr val="000000">
                  <a:alpha val="43137"/>
                </a:srgbClr>
              </a:outerShdw>
            </a:effectLst>
          </a:endParaRPr>
        </a:p>
      </dsp:txBody>
      <dsp:txXfrm>
        <a:off x="9066202" y="3122427"/>
        <a:ext cx="1627059" cy="741613"/>
      </dsp:txXfrm>
    </dsp:sp>
    <dsp:sp modelId="{830BE9B8-B59A-4BD2-963A-643F8FBECD9B}">
      <dsp:nvSpPr>
        <dsp:cNvPr id="0" name=""/>
        <dsp:cNvSpPr/>
      </dsp:nvSpPr>
      <dsp:spPr>
        <a:xfrm>
          <a:off x="10758327" y="3240219"/>
          <a:ext cx="808648" cy="808648"/>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9059D-8072-4254-B1B1-4F3D5CD9CF7F}">
      <dsp:nvSpPr>
        <dsp:cNvPr id="0" name=""/>
        <dsp:cNvSpPr/>
      </dsp:nvSpPr>
      <dsp:spPr>
        <a:xfrm>
          <a:off x="4799014" y="2923519"/>
          <a:ext cx="2310423" cy="172468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baseline="0" dirty="0" smtClean="0">
              <a:solidFill>
                <a:schemeClr val="bg1"/>
              </a:solidFill>
            </a:rPr>
            <a:t>Hyper-V over SMB</a:t>
          </a:r>
          <a:endParaRPr lang="en-US" sz="1400" b="1" kern="1200" baseline="0" dirty="0" smtClean="0">
            <a:solidFill>
              <a:schemeClr val="bg1"/>
            </a:solidFill>
            <a:latin typeface="+mn-lt"/>
            <a:ea typeface="+mn-ea"/>
            <a:cs typeface="+mn-cs"/>
          </a:endParaRPr>
        </a:p>
        <a:p>
          <a:pPr marL="114300" lvl="1" indent="-114300" algn="l" defTabSz="622300" rtl="0">
            <a:lnSpc>
              <a:spcPct val="90000"/>
            </a:lnSpc>
            <a:spcBef>
              <a:spcPct val="0"/>
            </a:spcBef>
            <a:spcAft>
              <a:spcPct val="15000"/>
            </a:spcAft>
            <a:buChar char="••"/>
          </a:pPr>
          <a:r>
            <a:rPr lang="en-US" sz="1400" b="1" kern="1200" baseline="0" dirty="0" smtClean="0"/>
            <a:t>Copy offload (ODX)</a:t>
          </a:r>
          <a:endParaRPr lang="en-US" sz="1400" b="1" kern="1200" baseline="0" dirty="0" smtClean="0">
            <a:solidFill>
              <a:schemeClr val="bg1"/>
            </a:solidFill>
            <a:latin typeface="+mn-lt"/>
            <a:ea typeface="+mn-ea"/>
            <a:cs typeface="+mn-cs"/>
          </a:endParaRPr>
        </a:p>
        <a:p>
          <a:pPr marL="114300" lvl="1" indent="-114300" algn="l" defTabSz="622300">
            <a:lnSpc>
              <a:spcPct val="90000"/>
            </a:lnSpc>
            <a:spcBef>
              <a:spcPct val="0"/>
            </a:spcBef>
            <a:spcAft>
              <a:spcPct val="15000"/>
            </a:spcAft>
            <a:buChar char="••"/>
          </a:pPr>
          <a:r>
            <a:rPr lang="en-US" sz="1400" b="1" kern="1200" baseline="0" dirty="0" smtClean="0">
              <a:solidFill>
                <a:schemeClr val="bg1"/>
              </a:solidFill>
              <a:latin typeface="+mn-lt"/>
              <a:ea typeface="+mn-ea"/>
              <a:cs typeface="+mn-cs"/>
            </a:rPr>
            <a:t>Storage Spaces</a:t>
          </a:r>
        </a:p>
        <a:p>
          <a:pPr marL="114300" lvl="1" indent="-114300" algn="l" defTabSz="622300">
            <a:lnSpc>
              <a:spcPct val="90000"/>
            </a:lnSpc>
            <a:spcBef>
              <a:spcPct val="0"/>
            </a:spcBef>
            <a:spcAft>
              <a:spcPct val="15000"/>
            </a:spcAft>
            <a:buChar char="••"/>
          </a:pPr>
          <a:r>
            <a:rPr lang="en-US" sz="1400" b="1" kern="1200" baseline="0" dirty="0" smtClean="0">
              <a:solidFill>
                <a:schemeClr val="bg1"/>
              </a:solidFill>
            </a:rPr>
            <a:t>Storage Thin Provisioning  </a:t>
          </a:r>
          <a:endParaRPr lang="en-US" sz="1400" b="1" kern="1200" dirty="0">
            <a:solidFill>
              <a:schemeClr val="bg1"/>
            </a:solidFill>
          </a:endParaRPr>
        </a:p>
        <a:p>
          <a:pPr marL="114300" lvl="1" indent="-114300" algn="l" defTabSz="622300">
            <a:lnSpc>
              <a:spcPct val="90000"/>
            </a:lnSpc>
            <a:spcBef>
              <a:spcPct val="0"/>
            </a:spcBef>
            <a:spcAft>
              <a:spcPct val="15000"/>
            </a:spcAft>
            <a:buChar char="••"/>
          </a:pPr>
          <a:r>
            <a:rPr lang="en-US" sz="1400" b="1" kern="1200" dirty="0" smtClean="0">
              <a:solidFill>
                <a:schemeClr val="bg1"/>
              </a:solidFill>
            </a:rPr>
            <a:t>Synthetic </a:t>
          </a:r>
          <a:r>
            <a:rPr lang="en-US" sz="1400" b="1" kern="1200" dirty="0" err="1" smtClean="0">
              <a:solidFill>
                <a:schemeClr val="bg1"/>
              </a:solidFill>
            </a:rPr>
            <a:t>Fibre</a:t>
          </a:r>
          <a:r>
            <a:rPr lang="en-US" sz="1400" b="1" kern="1200" dirty="0" smtClean="0">
              <a:solidFill>
                <a:schemeClr val="bg1"/>
              </a:solidFill>
            </a:rPr>
            <a:t> Channel</a:t>
          </a:r>
          <a:endParaRPr lang="en-US" sz="1400" b="1" kern="1200" dirty="0">
            <a:solidFill>
              <a:schemeClr val="bg1"/>
            </a:solidFill>
          </a:endParaRPr>
        </a:p>
      </dsp:txBody>
      <dsp:txXfrm>
        <a:off x="4839425" y="2963930"/>
        <a:ext cx="2229601" cy="1684271"/>
      </dsp:txXfrm>
    </dsp:sp>
    <dsp:sp modelId="{3343B451-519A-49E0-8B1A-B9234B5F294C}">
      <dsp:nvSpPr>
        <dsp:cNvPr id="0" name=""/>
        <dsp:cNvSpPr/>
      </dsp:nvSpPr>
      <dsp:spPr>
        <a:xfrm>
          <a:off x="4799014" y="4646428"/>
          <a:ext cx="2310423" cy="7416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b="1" kern="1200" baseline="0" dirty="0" smtClean="0">
              <a:solidFill>
                <a:schemeClr val="tx1"/>
              </a:solidFill>
              <a:effectLst>
                <a:outerShdw blurRad="38100" dist="38100" dir="2700000" algn="tl">
                  <a:srgbClr val="000000">
                    <a:alpha val="43137"/>
                  </a:srgbClr>
                </a:outerShdw>
              </a:effectLst>
              <a:latin typeface="+mn-lt"/>
              <a:ea typeface="+mn-ea"/>
              <a:cs typeface="+mn-cs"/>
            </a:rPr>
            <a:t>High Scale &amp; Low-Cost - </a:t>
          </a:r>
          <a:r>
            <a:rPr lang="en-US" sz="1600" b="1" kern="1200" baseline="0" dirty="0" smtClean="0">
              <a:solidFill>
                <a:srgbClr val="F8F57B"/>
              </a:solidFill>
              <a:effectLst>
                <a:outerShdw blurRad="38100" dist="38100" dir="2700000" algn="tl">
                  <a:srgbClr val="000000">
                    <a:alpha val="43137"/>
                  </a:srgbClr>
                </a:outerShdw>
              </a:effectLst>
              <a:latin typeface="+mn-lt"/>
              <a:ea typeface="+mn-ea"/>
              <a:cs typeface="+mn-cs"/>
            </a:rPr>
            <a:t>Storage</a:t>
          </a:r>
        </a:p>
      </dsp:txBody>
      <dsp:txXfrm>
        <a:off x="4799014" y="4646428"/>
        <a:ext cx="1627059" cy="741613"/>
      </dsp:txXfrm>
    </dsp:sp>
    <dsp:sp modelId="{5E095744-6056-42FA-A3A2-AD1007734A66}">
      <dsp:nvSpPr>
        <dsp:cNvPr id="0" name=""/>
        <dsp:cNvSpPr/>
      </dsp:nvSpPr>
      <dsp:spPr>
        <a:xfrm>
          <a:off x="6581175" y="4722625"/>
          <a:ext cx="808648" cy="808648"/>
        </a:xfrm>
        <a:prstGeom prst="ellipse">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23C53-556D-4983-8139-8973C6A360CF}">
      <dsp:nvSpPr>
        <dsp:cNvPr id="0" name=""/>
        <dsp:cNvSpPr/>
      </dsp:nvSpPr>
      <dsp:spPr>
        <a:xfrm>
          <a:off x="1941723" y="1962678"/>
          <a:ext cx="1376224" cy="118141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SR-IOV</a:t>
          </a:r>
          <a:endParaRPr lang="en-US" sz="1600" kern="1200" dirty="0">
            <a:effectLst>
              <a:outerShdw blurRad="38100" dist="38100" dir="2700000" algn="tl">
                <a:srgbClr val="000000">
                  <a:alpha val="43137"/>
                </a:srgbClr>
              </a:outerShdw>
            </a:effectLst>
          </a:endParaRPr>
        </a:p>
      </dsp:txBody>
      <dsp:txXfrm>
        <a:off x="2154859" y="2145644"/>
        <a:ext cx="949952" cy="815480"/>
      </dsp:txXfrm>
    </dsp:sp>
    <dsp:sp modelId="{085E0000-E4C0-46E9-8D24-DAEF47B37BEC}">
      <dsp:nvSpPr>
        <dsp:cNvPr id="0" name=""/>
        <dsp:cNvSpPr/>
      </dsp:nvSpPr>
      <dsp:spPr>
        <a:xfrm>
          <a:off x="1974559" y="2490825"/>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8BF5FD-0D18-4E27-89AC-774259D0088F}">
      <dsp:nvSpPr>
        <dsp:cNvPr id="0" name=""/>
        <dsp:cNvSpPr/>
      </dsp:nvSpPr>
      <dsp:spPr>
        <a:xfrm>
          <a:off x="757687" y="1309989"/>
          <a:ext cx="1376224" cy="1181412"/>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6A2E4D-CB8F-4AD3-87A4-29F6D672B718}">
      <dsp:nvSpPr>
        <dsp:cNvPr id="0" name=""/>
        <dsp:cNvSpPr/>
      </dsp:nvSpPr>
      <dsp:spPr>
        <a:xfrm>
          <a:off x="1700280" y="2333995"/>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71B278-F908-43AB-81F3-A19747F16050}">
      <dsp:nvSpPr>
        <dsp:cNvPr id="0" name=""/>
        <dsp:cNvSpPr/>
      </dsp:nvSpPr>
      <dsp:spPr>
        <a:xfrm>
          <a:off x="3125759" y="1305953"/>
          <a:ext cx="1376224" cy="118141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LBFO</a:t>
          </a:r>
          <a:endParaRPr lang="en-US" sz="1600" kern="1200" dirty="0">
            <a:effectLst>
              <a:outerShdw blurRad="38100" dist="38100" dir="2700000" algn="tl">
                <a:srgbClr val="000000">
                  <a:alpha val="43137"/>
                </a:srgbClr>
              </a:outerShdw>
            </a:effectLst>
          </a:endParaRPr>
        </a:p>
      </dsp:txBody>
      <dsp:txXfrm>
        <a:off x="3338895" y="1488919"/>
        <a:ext cx="949952" cy="815480"/>
      </dsp:txXfrm>
    </dsp:sp>
    <dsp:sp modelId="{45464586-8DC8-45B7-BAAE-AEA75FB3FA3B}">
      <dsp:nvSpPr>
        <dsp:cNvPr id="0" name=""/>
        <dsp:cNvSpPr/>
      </dsp:nvSpPr>
      <dsp:spPr>
        <a:xfrm>
          <a:off x="4072215" y="2328230"/>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215643-C841-4B36-87AC-1FAF33386E5D}">
      <dsp:nvSpPr>
        <dsp:cNvPr id="0" name=""/>
        <dsp:cNvSpPr/>
      </dsp:nvSpPr>
      <dsp:spPr>
        <a:xfrm>
          <a:off x="4308829" y="1960372"/>
          <a:ext cx="1376224" cy="1181412"/>
        </a:xfrm>
        <a:prstGeom prst="hexagon">
          <a:avLst>
            <a:gd name="adj" fmla="val 25000"/>
            <a:gd name="vf" fmla="val 11547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A4247F-DDEC-4707-A64A-3C116C9E5B34}">
      <dsp:nvSpPr>
        <dsp:cNvPr id="0" name=""/>
        <dsp:cNvSpPr/>
      </dsp:nvSpPr>
      <dsp:spPr>
        <a:xfrm>
          <a:off x="4342631" y="2486212"/>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CC5CE9-BFB5-49B3-A3AC-C964CF07478C}">
      <dsp:nvSpPr>
        <dsp:cNvPr id="0" name=""/>
        <dsp:cNvSpPr/>
      </dsp:nvSpPr>
      <dsp:spPr>
        <a:xfrm>
          <a:off x="1941723" y="656724"/>
          <a:ext cx="1376224" cy="118141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RSS</a:t>
          </a:r>
          <a:endParaRPr lang="en-US" sz="1600" kern="1200" dirty="0">
            <a:effectLst>
              <a:outerShdw blurRad="38100" dist="38100" dir="2700000" algn="tl">
                <a:srgbClr val="000000">
                  <a:alpha val="43137"/>
                </a:srgbClr>
              </a:outerShdw>
            </a:effectLst>
          </a:endParaRPr>
        </a:p>
      </dsp:txBody>
      <dsp:txXfrm>
        <a:off x="2154859" y="839690"/>
        <a:ext cx="949952" cy="815480"/>
      </dsp:txXfrm>
    </dsp:sp>
    <dsp:sp modelId="{81F125AB-697F-4427-8A7C-9FD7C3723EA6}">
      <dsp:nvSpPr>
        <dsp:cNvPr id="0" name=""/>
        <dsp:cNvSpPr/>
      </dsp:nvSpPr>
      <dsp:spPr>
        <a:xfrm>
          <a:off x="2878521" y="672868"/>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7FFFAC-917A-4318-974B-5D0B0A28CBED}">
      <dsp:nvSpPr>
        <dsp:cNvPr id="0" name=""/>
        <dsp:cNvSpPr/>
      </dsp:nvSpPr>
      <dsp:spPr>
        <a:xfrm>
          <a:off x="3125759" y="0"/>
          <a:ext cx="1376224" cy="1181412"/>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1E45AC-513D-4EFC-9CF6-788BEB726961}">
      <dsp:nvSpPr>
        <dsp:cNvPr id="0" name=""/>
        <dsp:cNvSpPr/>
      </dsp:nvSpPr>
      <dsp:spPr>
        <a:xfrm>
          <a:off x="3164390" y="523534"/>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3F7421-A7E9-4303-87E2-06DC2442EED9}">
      <dsp:nvSpPr>
        <dsp:cNvPr id="0" name=""/>
        <dsp:cNvSpPr/>
      </dsp:nvSpPr>
      <dsp:spPr>
        <a:xfrm>
          <a:off x="4308829" y="654418"/>
          <a:ext cx="1376224" cy="118141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QoS</a:t>
          </a:r>
          <a:endParaRPr lang="en-US" sz="1600" kern="1200" dirty="0">
            <a:effectLst>
              <a:outerShdw blurRad="38100" dist="38100" dir="2700000" algn="tl">
                <a:srgbClr val="000000">
                  <a:alpha val="43137"/>
                </a:srgbClr>
              </a:outerShdw>
            </a:effectLst>
          </a:endParaRPr>
        </a:p>
      </dsp:txBody>
      <dsp:txXfrm>
        <a:off x="4521965" y="837384"/>
        <a:ext cx="949952" cy="815480"/>
      </dsp:txXfrm>
    </dsp:sp>
    <dsp:sp modelId="{20046023-7B57-4116-A0C9-75FAAEA1DF47}">
      <dsp:nvSpPr>
        <dsp:cNvPr id="0" name=""/>
        <dsp:cNvSpPr/>
      </dsp:nvSpPr>
      <dsp:spPr>
        <a:xfrm>
          <a:off x="5499625" y="1177376"/>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CAFF01-2209-4B43-AA16-039FD5E9F4CA}">
      <dsp:nvSpPr>
        <dsp:cNvPr id="0" name=""/>
        <dsp:cNvSpPr/>
      </dsp:nvSpPr>
      <dsp:spPr>
        <a:xfrm>
          <a:off x="5492865" y="1318638"/>
          <a:ext cx="1376224" cy="1181412"/>
        </a:xfrm>
        <a:prstGeom prst="hexagon">
          <a:avLst>
            <a:gd name="adj" fmla="val 25000"/>
            <a:gd name="vf" fmla="val 11547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310DDD-F590-4DA3-97F6-3EB7D8BB195B}">
      <dsp:nvSpPr>
        <dsp:cNvPr id="0" name=""/>
        <dsp:cNvSpPr/>
      </dsp:nvSpPr>
      <dsp:spPr>
        <a:xfrm>
          <a:off x="5761349" y="1339395"/>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EEE2D4-AE67-458D-B637-13C334560F78}">
      <dsp:nvSpPr>
        <dsp:cNvPr id="0" name=""/>
        <dsp:cNvSpPr/>
      </dsp:nvSpPr>
      <dsp:spPr>
        <a:xfrm>
          <a:off x="5492865" y="12684"/>
          <a:ext cx="1376224" cy="118141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err="1" smtClean="0">
              <a:effectLst>
                <a:outerShdw blurRad="38100" dist="38100" dir="2700000" algn="tl">
                  <a:srgbClr val="000000">
                    <a:alpha val="43137"/>
                  </a:srgbClr>
                </a:outerShdw>
              </a:effectLst>
            </a:rPr>
            <a:t>iSCSI</a:t>
          </a:r>
          <a:endParaRPr lang="en-US" sz="1600" kern="1200" dirty="0">
            <a:effectLst>
              <a:outerShdw blurRad="38100" dist="38100" dir="2700000" algn="tl">
                <a:srgbClr val="000000">
                  <a:alpha val="43137"/>
                </a:srgbClr>
              </a:outerShdw>
            </a:effectLst>
          </a:endParaRPr>
        </a:p>
      </dsp:txBody>
      <dsp:txXfrm>
        <a:off x="5706001" y="195650"/>
        <a:ext cx="949952" cy="815480"/>
      </dsp:txXfrm>
    </dsp:sp>
    <dsp:sp modelId="{25571D3A-AA3A-4AAC-86CF-1DB9D5F8D352}">
      <dsp:nvSpPr>
        <dsp:cNvPr id="0" name=""/>
        <dsp:cNvSpPr/>
      </dsp:nvSpPr>
      <dsp:spPr>
        <a:xfrm>
          <a:off x="6683661" y="541985"/>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0EFA95-2BCE-4686-B7A1-CAA94DE62F19}">
      <dsp:nvSpPr>
        <dsp:cNvPr id="0" name=""/>
        <dsp:cNvSpPr/>
      </dsp:nvSpPr>
      <dsp:spPr>
        <a:xfrm>
          <a:off x="6676901" y="671715"/>
          <a:ext cx="1376224" cy="1181412"/>
        </a:xfrm>
        <a:prstGeom prst="hexagon">
          <a:avLst>
            <a:gd name="adj" fmla="val 25000"/>
            <a:gd name="vf" fmla="val 115470"/>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41EA53-33B4-49AB-8CE5-4708CD30EEA3}">
      <dsp:nvSpPr>
        <dsp:cNvPr id="0" name=""/>
        <dsp:cNvSpPr/>
      </dsp:nvSpPr>
      <dsp:spPr>
        <a:xfrm>
          <a:off x="6951180" y="697661"/>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B9A6B7-4B11-487D-8739-26E48862EA8F}">
      <dsp:nvSpPr>
        <dsp:cNvPr id="0" name=""/>
        <dsp:cNvSpPr/>
      </dsp:nvSpPr>
      <dsp:spPr>
        <a:xfrm>
          <a:off x="6676901" y="1975363"/>
          <a:ext cx="1376224" cy="118141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VMQ</a:t>
          </a:r>
          <a:endParaRPr lang="en-US" sz="1600" kern="1200" dirty="0">
            <a:effectLst>
              <a:outerShdw blurRad="38100" dist="38100" dir="2700000" algn="tl">
                <a:srgbClr val="000000">
                  <a:alpha val="43137"/>
                </a:srgbClr>
              </a:outerShdw>
            </a:effectLst>
          </a:endParaRPr>
        </a:p>
      </dsp:txBody>
      <dsp:txXfrm>
        <a:off x="6890037" y="2158329"/>
        <a:ext cx="949952" cy="815480"/>
      </dsp:txXfrm>
    </dsp:sp>
    <dsp:sp modelId="{AA80545B-38BF-4C50-8650-C5C87C86397E}">
      <dsp:nvSpPr>
        <dsp:cNvPr id="0" name=""/>
        <dsp:cNvSpPr/>
      </dsp:nvSpPr>
      <dsp:spPr>
        <a:xfrm>
          <a:off x="6949248" y="3010324"/>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224C9A-89DF-4F0D-B644-10F6B3031FFE}">
      <dsp:nvSpPr>
        <dsp:cNvPr id="0" name=""/>
        <dsp:cNvSpPr/>
      </dsp:nvSpPr>
      <dsp:spPr>
        <a:xfrm>
          <a:off x="5492865" y="2622285"/>
          <a:ext cx="1376224" cy="1181412"/>
        </a:xfrm>
        <a:prstGeom prst="hexagon">
          <a:avLst>
            <a:gd name="adj" fmla="val 25000"/>
            <a:gd name="vf" fmla="val 115470"/>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724A59-3547-4390-A1C2-6C87A2506902}">
      <dsp:nvSpPr>
        <dsp:cNvPr id="0" name=""/>
        <dsp:cNvSpPr/>
      </dsp:nvSpPr>
      <dsp:spPr>
        <a:xfrm>
          <a:off x="6694284" y="3140631"/>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AB0FA0-305E-4BEE-B4B9-F44BE62CC302}">
      <dsp:nvSpPr>
        <dsp:cNvPr id="0" name=""/>
        <dsp:cNvSpPr/>
      </dsp:nvSpPr>
      <dsp:spPr>
        <a:xfrm>
          <a:off x="3124793" y="2614790"/>
          <a:ext cx="1376224" cy="118141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SAS</a:t>
          </a:r>
          <a:endParaRPr lang="en-US" sz="1600" kern="1200" dirty="0">
            <a:effectLst>
              <a:outerShdw blurRad="38100" dist="38100" dir="2700000" algn="tl">
                <a:srgbClr val="000000">
                  <a:alpha val="43137"/>
                </a:srgbClr>
              </a:outerShdw>
            </a:effectLst>
          </a:endParaRPr>
        </a:p>
      </dsp:txBody>
      <dsp:txXfrm>
        <a:off x="3337929" y="2797756"/>
        <a:ext cx="949952" cy="815480"/>
      </dsp:txXfrm>
    </dsp:sp>
    <dsp:sp modelId="{05C218EB-DD72-4D63-83F6-C0C1A9BC94D2}">
      <dsp:nvSpPr>
        <dsp:cNvPr id="0" name=""/>
        <dsp:cNvSpPr/>
      </dsp:nvSpPr>
      <dsp:spPr>
        <a:xfrm>
          <a:off x="3163424" y="3138324"/>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0EC44-B350-48F1-9A62-FE5B8C857A55}">
      <dsp:nvSpPr>
        <dsp:cNvPr id="0" name=""/>
        <dsp:cNvSpPr/>
      </dsp:nvSpPr>
      <dsp:spPr>
        <a:xfrm>
          <a:off x="1940757" y="3271514"/>
          <a:ext cx="1376224" cy="1181412"/>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267DCF-3D3D-4099-BB8F-8FEFBE6ACA89}">
      <dsp:nvSpPr>
        <dsp:cNvPr id="0" name=""/>
        <dsp:cNvSpPr/>
      </dsp:nvSpPr>
      <dsp:spPr>
        <a:xfrm>
          <a:off x="2877555" y="3288235"/>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A09BB6-191F-402E-A8AA-25394208C0A2}">
      <dsp:nvSpPr>
        <dsp:cNvPr id="0" name=""/>
        <dsp:cNvSpPr/>
      </dsp:nvSpPr>
      <dsp:spPr>
        <a:xfrm>
          <a:off x="7855142" y="2637276"/>
          <a:ext cx="1376224" cy="118141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Spaces</a:t>
          </a:r>
          <a:endParaRPr lang="en-US" sz="1600" kern="1200" dirty="0">
            <a:effectLst>
              <a:outerShdw blurRad="38100" dist="38100" dir="2700000" algn="tl">
                <a:srgbClr val="000000">
                  <a:alpha val="43137"/>
                </a:srgbClr>
              </a:outerShdw>
            </a:effectLst>
          </a:endParaRPr>
        </a:p>
      </dsp:txBody>
      <dsp:txXfrm>
        <a:off x="8068278" y="2820242"/>
        <a:ext cx="949952" cy="815480"/>
      </dsp:txXfrm>
    </dsp:sp>
    <dsp:sp modelId="{3844153D-8544-4CDB-8494-A8F3D13DE244}">
      <dsp:nvSpPr>
        <dsp:cNvPr id="0" name=""/>
        <dsp:cNvSpPr/>
      </dsp:nvSpPr>
      <dsp:spPr>
        <a:xfrm>
          <a:off x="8127489" y="3672238"/>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92A684-C515-43F5-A6D5-44C182528436}">
      <dsp:nvSpPr>
        <dsp:cNvPr id="0" name=""/>
        <dsp:cNvSpPr/>
      </dsp:nvSpPr>
      <dsp:spPr>
        <a:xfrm>
          <a:off x="6671106" y="3284199"/>
          <a:ext cx="1376224" cy="1181412"/>
        </a:xfrm>
        <a:prstGeom prst="hexagon">
          <a:avLst>
            <a:gd name="adj" fmla="val 25000"/>
            <a:gd name="vf" fmla="val 115470"/>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C29CDA-AC39-43B8-AE42-F5D02499D6F8}">
      <dsp:nvSpPr>
        <dsp:cNvPr id="0" name=""/>
        <dsp:cNvSpPr/>
      </dsp:nvSpPr>
      <dsp:spPr>
        <a:xfrm>
          <a:off x="7872526" y="3802545"/>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7EAD94-A45E-4CDC-9497-1000B7276D5F}">
      <dsp:nvSpPr>
        <dsp:cNvPr id="0" name=""/>
        <dsp:cNvSpPr/>
      </dsp:nvSpPr>
      <dsp:spPr>
        <a:xfrm>
          <a:off x="7859971" y="25369"/>
          <a:ext cx="1376224" cy="118141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10GbE</a:t>
          </a:r>
          <a:endParaRPr lang="en-US" sz="1600" kern="1200" dirty="0">
            <a:effectLst>
              <a:outerShdw blurRad="38100" dist="38100" dir="2700000" algn="tl">
                <a:srgbClr val="000000">
                  <a:alpha val="43137"/>
                </a:srgbClr>
              </a:outerShdw>
            </a:effectLst>
          </a:endParaRPr>
        </a:p>
      </dsp:txBody>
      <dsp:txXfrm>
        <a:off x="8073107" y="208335"/>
        <a:ext cx="949952" cy="815480"/>
      </dsp:txXfrm>
    </dsp:sp>
    <dsp:sp modelId="{51B172D2-87D5-4DC1-8375-1FBE7234A445}">
      <dsp:nvSpPr>
        <dsp:cNvPr id="0" name=""/>
        <dsp:cNvSpPr/>
      </dsp:nvSpPr>
      <dsp:spPr>
        <a:xfrm>
          <a:off x="8811256" y="1064366"/>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B1890B-C4BD-4BE9-AD3F-65C63FA45AF6}">
      <dsp:nvSpPr>
        <dsp:cNvPr id="0" name=""/>
        <dsp:cNvSpPr/>
      </dsp:nvSpPr>
      <dsp:spPr>
        <a:xfrm>
          <a:off x="7859971" y="1329593"/>
          <a:ext cx="1376224" cy="1181412"/>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6D1B5B-92D7-4985-B853-E03E0322C35B}">
      <dsp:nvSpPr>
        <dsp:cNvPr id="0" name=""/>
        <dsp:cNvSpPr/>
      </dsp:nvSpPr>
      <dsp:spPr>
        <a:xfrm>
          <a:off x="8811256" y="1336512"/>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EDCEBF-8A3A-4338-8F2B-AA261562939D}">
      <dsp:nvSpPr>
        <dsp:cNvPr id="0" name=""/>
        <dsp:cNvSpPr/>
      </dsp:nvSpPr>
      <dsp:spPr>
        <a:xfrm>
          <a:off x="4304000" y="3276704"/>
          <a:ext cx="1376224" cy="118141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Clusters</a:t>
          </a:r>
          <a:endParaRPr lang="en-US" sz="1600" kern="1200" dirty="0">
            <a:effectLst>
              <a:outerShdw blurRad="38100" dist="38100" dir="2700000" algn="tl">
                <a:srgbClr val="000000">
                  <a:alpha val="43137"/>
                </a:srgbClr>
              </a:outerShdw>
            </a:effectLst>
          </a:endParaRPr>
        </a:p>
      </dsp:txBody>
      <dsp:txXfrm>
        <a:off x="4517136" y="3459670"/>
        <a:ext cx="949952" cy="815480"/>
      </dsp:txXfrm>
    </dsp:sp>
    <dsp:sp modelId="{30778053-2C43-43A0-AEFF-EEC2FFDBC724}">
      <dsp:nvSpPr>
        <dsp:cNvPr id="0" name=""/>
        <dsp:cNvSpPr/>
      </dsp:nvSpPr>
      <dsp:spPr>
        <a:xfrm>
          <a:off x="4576348" y="4311665"/>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88434F-2213-4A64-9CDD-BC9E2EB523C6}">
      <dsp:nvSpPr>
        <dsp:cNvPr id="0" name=""/>
        <dsp:cNvSpPr/>
      </dsp:nvSpPr>
      <dsp:spPr>
        <a:xfrm>
          <a:off x="3119964" y="3923626"/>
          <a:ext cx="1376224" cy="1181412"/>
        </a:xfrm>
        <a:prstGeom prst="hexagon">
          <a:avLst>
            <a:gd name="adj" fmla="val 25000"/>
            <a:gd name="vf" fmla="val 11547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03A7F6-9755-489E-BA04-501D18E24E17}">
      <dsp:nvSpPr>
        <dsp:cNvPr id="0" name=""/>
        <dsp:cNvSpPr/>
      </dsp:nvSpPr>
      <dsp:spPr>
        <a:xfrm>
          <a:off x="4321384" y="4441972"/>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C5D342-68FD-43F7-8026-42581D3F1602}">
      <dsp:nvSpPr>
        <dsp:cNvPr id="0" name=""/>
        <dsp:cNvSpPr/>
      </dsp:nvSpPr>
      <dsp:spPr>
        <a:xfrm>
          <a:off x="6668209" y="4584387"/>
          <a:ext cx="1376224" cy="118141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DCB</a:t>
          </a:r>
          <a:endParaRPr lang="en-US" sz="1600" kern="1200" dirty="0">
            <a:effectLst>
              <a:outerShdw blurRad="38100" dist="38100" dir="2700000" algn="tl">
                <a:srgbClr val="000000">
                  <a:alpha val="43137"/>
                </a:srgbClr>
              </a:outerShdw>
            </a:effectLst>
          </a:endParaRPr>
        </a:p>
      </dsp:txBody>
      <dsp:txXfrm>
        <a:off x="6881345" y="4767353"/>
        <a:ext cx="949952" cy="815480"/>
      </dsp:txXfrm>
    </dsp:sp>
    <dsp:sp modelId="{E394A6CB-C60C-4D06-8CB0-E6F962382723}">
      <dsp:nvSpPr>
        <dsp:cNvPr id="0" name=""/>
        <dsp:cNvSpPr/>
      </dsp:nvSpPr>
      <dsp:spPr>
        <a:xfrm>
          <a:off x="6701045" y="5110228"/>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C86AC-80B6-4A64-92BF-BF66A0A1D491}">
      <dsp:nvSpPr>
        <dsp:cNvPr id="0" name=""/>
        <dsp:cNvSpPr/>
      </dsp:nvSpPr>
      <dsp:spPr>
        <a:xfrm>
          <a:off x="5484173" y="3929969"/>
          <a:ext cx="1376224" cy="1181412"/>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E19560-46A6-4EA7-9497-2ECDF27FC089}">
      <dsp:nvSpPr>
        <dsp:cNvPr id="0" name=""/>
        <dsp:cNvSpPr/>
      </dsp:nvSpPr>
      <dsp:spPr>
        <a:xfrm>
          <a:off x="6430629" y="4952245"/>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B11CAF-78A6-4238-A696-951157485FEB}">
      <dsp:nvSpPr>
        <dsp:cNvPr id="0" name=""/>
        <dsp:cNvSpPr/>
      </dsp:nvSpPr>
      <dsp:spPr>
        <a:xfrm>
          <a:off x="7856108" y="3943807"/>
          <a:ext cx="1376224" cy="118141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Network </a:t>
          </a:r>
          <a:r>
            <a:rPr lang="en-US" sz="1000" kern="1200" dirty="0" smtClean="0">
              <a:effectLst>
                <a:outerShdw blurRad="38100" dist="38100" dir="2700000" algn="tl">
                  <a:srgbClr val="000000">
                    <a:alpha val="43137"/>
                  </a:srgbClr>
                </a:outerShdw>
              </a:effectLst>
            </a:rPr>
            <a:t>Virtualization</a:t>
          </a:r>
          <a:endParaRPr lang="en-US" sz="1000" kern="1200" dirty="0">
            <a:effectLst>
              <a:outerShdw blurRad="38100" dist="38100" dir="2700000" algn="tl">
                <a:srgbClr val="000000">
                  <a:alpha val="43137"/>
                </a:srgbClr>
              </a:outerShdw>
            </a:effectLst>
          </a:endParaRPr>
        </a:p>
      </dsp:txBody>
      <dsp:txXfrm>
        <a:off x="8069244" y="4126773"/>
        <a:ext cx="949952" cy="815480"/>
      </dsp:txXfrm>
    </dsp:sp>
    <dsp:sp modelId="{4738B36D-E89B-4D03-A270-38CB2E7B64BE}">
      <dsp:nvSpPr>
        <dsp:cNvPr id="0" name=""/>
        <dsp:cNvSpPr/>
      </dsp:nvSpPr>
      <dsp:spPr>
        <a:xfrm>
          <a:off x="9057527" y="4462152"/>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F504AA-A1CF-411D-9F3A-C00BE51F7B10}">
      <dsp:nvSpPr>
        <dsp:cNvPr id="0" name=""/>
        <dsp:cNvSpPr/>
      </dsp:nvSpPr>
      <dsp:spPr>
        <a:xfrm>
          <a:off x="9039178" y="3296884"/>
          <a:ext cx="1376224" cy="1181412"/>
        </a:xfrm>
        <a:prstGeom prst="hexagon">
          <a:avLst>
            <a:gd name="adj" fmla="val 25000"/>
            <a:gd name="vf" fmla="val 11547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C1CF06-61A0-4B41-8C03-EFDF3B5E9D4A}">
      <dsp:nvSpPr>
        <dsp:cNvPr id="0" name=""/>
        <dsp:cNvSpPr/>
      </dsp:nvSpPr>
      <dsp:spPr>
        <a:xfrm>
          <a:off x="9312491" y="4331845"/>
          <a:ext cx="160318" cy="13837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04004-D5E2-40D3-ADF3-AB69F6F408A2}">
      <dsp:nvSpPr>
        <dsp:cNvPr id="0" name=""/>
        <dsp:cNvSpPr/>
      </dsp:nvSpPr>
      <dsp:spPr>
        <a:xfrm>
          <a:off x="4795743" y="199495"/>
          <a:ext cx="1875743" cy="1275955"/>
        </a:xfrm>
        <a:prstGeom prst="downArrow">
          <a:avLst>
            <a:gd name="adj1" fmla="val 50000"/>
            <a:gd name="adj2" fmla="val 35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Cost</a:t>
          </a:r>
          <a:endParaRPr lang="en-US" sz="1600" b="1" kern="1200" dirty="0">
            <a:effectLst>
              <a:outerShdw blurRad="38100" dist="38100" dir="2700000" algn="tl">
                <a:srgbClr val="000000">
                  <a:alpha val="43137"/>
                </a:srgbClr>
              </a:outerShdw>
            </a:effectLst>
          </a:endParaRPr>
        </a:p>
      </dsp:txBody>
      <dsp:txXfrm>
        <a:off x="5264679" y="199495"/>
        <a:ext cx="937871" cy="1052663"/>
      </dsp:txXfrm>
    </dsp:sp>
    <dsp:sp modelId="{8FFB9EA2-0856-4F68-B92F-3ED2D2780384}">
      <dsp:nvSpPr>
        <dsp:cNvPr id="0" name=""/>
        <dsp:cNvSpPr/>
      </dsp:nvSpPr>
      <dsp:spPr>
        <a:xfrm rot="3600000">
          <a:off x="7329543" y="648412"/>
          <a:ext cx="1875743" cy="1875743"/>
        </a:xfrm>
        <a:prstGeom prst="downArrow">
          <a:avLst>
            <a:gd name="adj1" fmla="val 50000"/>
            <a:gd name="adj2" fmla="val 35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Scalability</a:t>
          </a:r>
          <a:endParaRPr lang="en-US" sz="1600" b="1" kern="1200" dirty="0">
            <a:effectLst>
              <a:outerShdw blurRad="38100" dist="38100" dir="2700000" algn="tl">
                <a:srgbClr val="000000">
                  <a:alpha val="43137"/>
                </a:srgbClr>
              </a:outerShdw>
            </a:effectLst>
          </a:endParaRPr>
        </a:p>
      </dsp:txBody>
      <dsp:txXfrm rot="-5400000">
        <a:off x="7635810" y="1035284"/>
        <a:ext cx="1547488" cy="937871"/>
      </dsp:txXfrm>
    </dsp:sp>
    <dsp:sp modelId="{717CB09C-BACF-49B1-B18D-07B51D27D280}">
      <dsp:nvSpPr>
        <dsp:cNvPr id="0" name=""/>
        <dsp:cNvSpPr/>
      </dsp:nvSpPr>
      <dsp:spPr>
        <a:xfrm rot="7200000">
          <a:off x="7454129" y="3086823"/>
          <a:ext cx="1875743" cy="1875743"/>
        </a:xfrm>
        <a:prstGeom prst="downArrow">
          <a:avLst>
            <a:gd name="adj1" fmla="val 50000"/>
            <a:gd name="adj2" fmla="val 35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Reliability</a:t>
          </a:r>
          <a:endParaRPr lang="en-US" sz="1600" b="1" kern="1200" dirty="0">
            <a:effectLst>
              <a:outerShdw blurRad="38100" dist="38100" dir="2700000" algn="tl">
                <a:srgbClr val="000000">
                  <a:alpha val="43137"/>
                </a:srgbClr>
              </a:outerShdw>
            </a:effectLst>
          </a:endParaRPr>
        </a:p>
      </dsp:txBody>
      <dsp:txXfrm rot="-5400000">
        <a:off x="7760396" y="3637822"/>
        <a:ext cx="1547488" cy="937871"/>
      </dsp:txXfrm>
    </dsp:sp>
    <dsp:sp modelId="{0262A6CA-9F9F-4DDC-9F4C-8151B2337D4D}">
      <dsp:nvSpPr>
        <dsp:cNvPr id="0" name=""/>
        <dsp:cNvSpPr/>
      </dsp:nvSpPr>
      <dsp:spPr>
        <a:xfrm rot="10800000">
          <a:off x="4929729" y="4417314"/>
          <a:ext cx="1875743" cy="1272129"/>
        </a:xfrm>
        <a:prstGeom prst="downArrow">
          <a:avLst>
            <a:gd name="adj1" fmla="val 50000"/>
            <a:gd name="adj2" fmla="val 35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Security</a:t>
          </a:r>
          <a:endParaRPr lang="en-US" sz="1600" b="1" kern="1200" dirty="0">
            <a:effectLst>
              <a:outerShdw blurRad="38100" dist="38100" dir="2700000" algn="tl">
                <a:srgbClr val="000000">
                  <a:alpha val="43137"/>
                </a:srgbClr>
              </a:outerShdw>
            </a:effectLst>
          </a:endParaRPr>
        </a:p>
      </dsp:txBody>
      <dsp:txXfrm rot="10800000">
        <a:off x="5398665" y="4639937"/>
        <a:ext cx="937871" cy="1049506"/>
      </dsp:txXfrm>
    </dsp:sp>
    <dsp:sp modelId="{D4C4C3FD-C608-4574-98B6-91EB60FF6D2D}">
      <dsp:nvSpPr>
        <dsp:cNvPr id="0" name=""/>
        <dsp:cNvSpPr/>
      </dsp:nvSpPr>
      <dsp:spPr>
        <a:xfrm rot="14400000">
          <a:off x="2351141" y="3086817"/>
          <a:ext cx="1875743" cy="1875743"/>
        </a:xfrm>
        <a:prstGeom prst="downArrow">
          <a:avLst>
            <a:gd name="adj1" fmla="val 50000"/>
            <a:gd name="adj2" fmla="val 35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Performance</a:t>
          </a:r>
          <a:endParaRPr lang="en-US" sz="1600" b="1" kern="1200" dirty="0">
            <a:effectLst>
              <a:outerShdw blurRad="38100" dist="38100" dir="2700000" algn="tl">
                <a:srgbClr val="000000">
                  <a:alpha val="43137"/>
                </a:srgbClr>
              </a:outerShdw>
            </a:effectLst>
          </a:endParaRPr>
        </a:p>
      </dsp:txBody>
      <dsp:txXfrm rot="5400000">
        <a:off x="2373130" y="3637816"/>
        <a:ext cx="1547488" cy="937871"/>
      </dsp:txXfrm>
    </dsp:sp>
    <dsp:sp modelId="{1877FED9-A30D-43CA-9F7A-4181026ACEA3}">
      <dsp:nvSpPr>
        <dsp:cNvPr id="0" name=""/>
        <dsp:cNvSpPr/>
      </dsp:nvSpPr>
      <dsp:spPr>
        <a:xfrm rot="18000000">
          <a:off x="2351149" y="648414"/>
          <a:ext cx="1875743" cy="1875743"/>
        </a:xfrm>
        <a:prstGeom prst="downArrow">
          <a:avLst>
            <a:gd name="adj1" fmla="val 50000"/>
            <a:gd name="adj2" fmla="val 35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High Availability</a:t>
          </a:r>
          <a:endParaRPr lang="en-US" sz="1600" b="1" kern="1200" dirty="0">
            <a:effectLst>
              <a:outerShdw blurRad="38100" dist="38100" dir="2700000" algn="tl">
                <a:srgbClr val="000000">
                  <a:alpha val="43137"/>
                </a:srgbClr>
              </a:outerShdw>
            </a:effectLst>
          </a:endParaRPr>
        </a:p>
      </dsp:txBody>
      <dsp:txXfrm rot="5400000">
        <a:off x="2373138" y="1035286"/>
        <a:ext cx="1547488" cy="937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378ED-C28D-477E-8E4F-B3E09CC8E551}">
      <dsp:nvSpPr>
        <dsp:cNvPr id="0" name=""/>
        <dsp:cNvSpPr/>
      </dsp:nvSpPr>
      <dsp:spPr>
        <a:xfrm rot="16200000">
          <a:off x="2287" y="514"/>
          <a:ext cx="2843771" cy="2843771"/>
        </a:xfrm>
        <a:prstGeom prst="upArrow">
          <a:avLst>
            <a:gd name="adj1" fmla="val 50000"/>
            <a:gd name="adj2" fmla="val 35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rPr>
            <a:t>Flexibility</a:t>
          </a:r>
          <a:br>
            <a:rPr lang="en-US" sz="2000" b="1" kern="1200" dirty="0" smtClean="0">
              <a:solidFill>
                <a:schemeClr val="bg1"/>
              </a:solidFill>
              <a:effectLst/>
            </a:rPr>
          </a:br>
          <a:r>
            <a:rPr lang="en-US" sz="2000" b="1" kern="1200" dirty="0" smtClean="0">
              <a:solidFill>
                <a:schemeClr val="bg1"/>
              </a:solidFill>
              <a:effectLst/>
            </a:rPr>
            <a:t>and Scalability</a:t>
          </a:r>
          <a:endParaRPr lang="en-US" sz="2000" b="1" kern="1200" dirty="0">
            <a:solidFill>
              <a:schemeClr val="bg1"/>
            </a:solidFill>
            <a:effectLst/>
          </a:endParaRPr>
        </a:p>
      </dsp:txBody>
      <dsp:txXfrm rot="5400000">
        <a:off x="499947" y="711457"/>
        <a:ext cx="2346111" cy="1421885"/>
      </dsp:txXfrm>
    </dsp:sp>
    <dsp:sp modelId="{D49A8A2A-F4B6-46FA-8E90-D12E6F5F8C5F}">
      <dsp:nvSpPr>
        <dsp:cNvPr id="0" name=""/>
        <dsp:cNvSpPr/>
      </dsp:nvSpPr>
      <dsp:spPr>
        <a:xfrm rot="5400000">
          <a:off x="2695533" y="1028"/>
          <a:ext cx="2843771" cy="2843771"/>
        </a:xfrm>
        <a:prstGeom prst="upArrow">
          <a:avLst>
            <a:gd name="adj1" fmla="val 50000"/>
            <a:gd name="adj2" fmla="val 35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rPr>
            <a:t>Raw</a:t>
          </a:r>
          <a:br>
            <a:rPr lang="en-US" sz="2000" b="1" kern="1200" dirty="0" smtClean="0">
              <a:solidFill>
                <a:schemeClr val="tx1"/>
              </a:solidFill>
              <a:effectLst/>
            </a:rPr>
          </a:br>
          <a:r>
            <a:rPr lang="en-US" sz="2000" b="1" kern="1200" dirty="0" smtClean="0">
              <a:solidFill>
                <a:schemeClr val="tx1"/>
              </a:solidFill>
              <a:effectLst/>
            </a:rPr>
            <a:t>Performance</a:t>
          </a:r>
          <a:endParaRPr lang="en-US" sz="2000" b="1" kern="1200" dirty="0">
            <a:solidFill>
              <a:schemeClr val="tx1"/>
            </a:solidFill>
            <a:effectLst/>
          </a:endParaRPr>
        </a:p>
      </dsp:txBody>
      <dsp:txXfrm rot="-5400000">
        <a:off x="2695533" y="711971"/>
        <a:ext cx="2346111" cy="1421885"/>
      </dsp:txXfrm>
    </dsp:sp>
  </dsp:spTree>
</dsp:drawing>
</file>

<file path=ppt/diagrams/layout1.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16</a:t>
            </a:fld>
            <a:endParaRPr lang="en-US"/>
          </a:p>
        </p:txBody>
      </p:sp>
    </p:spTree>
    <p:extLst>
      <p:ext uri="{BB962C8B-B14F-4D97-AF65-F5344CB8AC3E}">
        <p14:creationId xmlns:p14="http://schemas.microsoft.com/office/powerpoint/2010/main" val="53995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299458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18</a:t>
            </a:fld>
            <a:endParaRPr lang="en-US"/>
          </a:p>
        </p:txBody>
      </p:sp>
    </p:spTree>
    <p:extLst>
      <p:ext uri="{BB962C8B-B14F-4D97-AF65-F5344CB8AC3E}">
        <p14:creationId xmlns:p14="http://schemas.microsoft.com/office/powerpoint/2010/main" val="15092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19</a:t>
            </a:fld>
            <a:endParaRPr lang="en-US"/>
          </a:p>
        </p:txBody>
      </p:sp>
    </p:spTree>
    <p:extLst>
      <p:ext uri="{BB962C8B-B14F-4D97-AF65-F5344CB8AC3E}">
        <p14:creationId xmlns:p14="http://schemas.microsoft.com/office/powerpoint/2010/main" val="4129723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21</a:t>
            </a:fld>
            <a:endParaRPr lang="en-US"/>
          </a:p>
        </p:txBody>
      </p:sp>
    </p:spTree>
    <p:extLst>
      <p:ext uri="{BB962C8B-B14F-4D97-AF65-F5344CB8AC3E}">
        <p14:creationId xmlns:p14="http://schemas.microsoft.com/office/powerpoint/2010/main" val="2549555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22</a:t>
            </a:fld>
            <a:endParaRPr lang="en-US"/>
          </a:p>
        </p:txBody>
      </p:sp>
    </p:spTree>
    <p:extLst>
      <p:ext uri="{BB962C8B-B14F-4D97-AF65-F5344CB8AC3E}">
        <p14:creationId xmlns:p14="http://schemas.microsoft.com/office/powerpoint/2010/main" val="4129723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1173282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25</a:t>
            </a:fld>
            <a:endParaRPr lang="en-US"/>
          </a:p>
        </p:txBody>
      </p:sp>
    </p:spTree>
    <p:extLst>
      <p:ext uri="{BB962C8B-B14F-4D97-AF65-F5344CB8AC3E}">
        <p14:creationId xmlns:p14="http://schemas.microsoft.com/office/powerpoint/2010/main" val="3853018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844938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8BBC4-067D-4178-BFC7-4F2EC20393BD}" type="slidenum">
              <a:rPr lang="en-US" smtClean="0"/>
              <a:pPr/>
              <a:t>40</a:t>
            </a:fld>
            <a:endParaRPr lang="en-US"/>
          </a:p>
        </p:txBody>
      </p:sp>
    </p:spTree>
    <p:extLst>
      <p:ext uri="{BB962C8B-B14F-4D97-AF65-F5344CB8AC3E}">
        <p14:creationId xmlns:p14="http://schemas.microsoft.com/office/powerpoint/2010/main" val="1147735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8BBC4-067D-4178-BFC7-4F2EC20393BD}" type="slidenum">
              <a:rPr lang="en-US" smtClean="0"/>
              <a:pPr/>
              <a:t>41</a:t>
            </a:fld>
            <a:endParaRPr lang="en-US"/>
          </a:p>
        </p:txBody>
      </p:sp>
    </p:spTree>
    <p:extLst>
      <p:ext uri="{BB962C8B-B14F-4D97-AF65-F5344CB8AC3E}">
        <p14:creationId xmlns:p14="http://schemas.microsoft.com/office/powerpoint/2010/main" val="1147735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8BBC4-067D-4178-BFC7-4F2EC20393BD}" type="slidenum">
              <a:rPr lang="en-US" smtClean="0"/>
              <a:pPr/>
              <a:t>42</a:t>
            </a:fld>
            <a:endParaRPr lang="en-US"/>
          </a:p>
        </p:txBody>
      </p:sp>
    </p:spTree>
    <p:extLst>
      <p:ext uri="{BB962C8B-B14F-4D97-AF65-F5344CB8AC3E}">
        <p14:creationId xmlns:p14="http://schemas.microsoft.com/office/powerpoint/2010/main" val="1147735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8BBC4-067D-4178-BFC7-4F2EC20393BD}" type="slidenum">
              <a:rPr lang="en-US" smtClean="0"/>
              <a:pPr/>
              <a:t>43</a:t>
            </a:fld>
            <a:endParaRPr lang="en-US"/>
          </a:p>
        </p:txBody>
      </p:sp>
    </p:spTree>
    <p:extLst>
      <p:ext uri="{BB962C8B-B14F-4D97-AF65-F5344CB8AC3E}">
        <p14:creationId xmlns:p14="http://schemas.microsoft.com/office/powerpoint/2010/main" val="1147735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8BBC4-067D-4178-BFC7-4F2EC20393BD}" type="slidenum">
              <a:rPr lang="en-US" smtClean="0"/>
              <a:pPr/>
              <a:t>44</a:t>
            </a:fld>
            <a:endParaRPr lang="en-US"/>
          </a:p>
        </p:txBody>
      </p:sp>
    </p:spTree>
    <p:extLst>
      <p:ext uri="{BB962C8B-B14F-4D97-AF65-F5344CB8AC3E}">
        <p14:creationId xmlns:p14="http://schemas.microsoft.com/office/powerpoint/2010/main" val="1147735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7</a:t>
            </a:fld>
            <a:endParaRPr lang="en-US"/>
          </a:p>
        </p:txBody>
      </p:sp>
    </p:spTree>
    <p:extLst>
      <p:ext uri="{BB962C8B-B14F-4D97-AF65-F5344CB8AC3E}">
        <p14:creationId xmlns:p14="http://schemas.microsoft.com/office/powerpoint/2010/main" val="2169173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54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8</a:t>
            </a:fld>
            <a:endParaRPr lang="en-US"/>
          </a:p>
        </p:txBody>
      </p:sp>
    </p:spTree>
    <p:extLst>
      <p:ext uri="{BB962C8B-B14F-4D97-AF65-F5344CB8AC3E}">
        <p14:creationId xmlns:p14="http://schemas.microsoft.com/office/powerpoint/2010/main" val="4129723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9</a:t>
            </a:fld>
            <a:endParaRPr lang="en-US"/>
          </a:p>
        </p:txBody>
      </p:sp>
    </p:spTree>
    <p:extLst>
      <p:ext uri="{BB962C8B-B14F-4D97-AF65-F5344CB8AC3E}">
        <p14:creationId xmlns:p14="http://schemas.microsoft.com/office/powerpoint/2010/main" val="412972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10</a:t>
            </a:fld>
            <a:endParaRPr lang="en-US"/>
          </a:p>
        </p:txBody>
      </p:sp>
    </p:spTree>
    <p:extLst>
      <p:ext uri="{BB962C8B-B14F-4D97-AF65-F5344CB8AC3E}">
        <p14:creationId xmlns:p14="http://schemas.microsoft.com/office/powerpoint/2010/main" val="412972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pPr/>
              <a:t>11</a:t>
            </a:fld>
            <a:endParaRPr lang="en-US"/>
          </a:p>
        </p:txBody>
      </p:sp>
    </p:spTree>
    <p:extLst>
      <p:ext uri="{BB962C8B-B14F-4D97-AF65-F5344CB8AC3E}">
        <p14:creationId xmlns:p14="http://schemas.microsoft.com/office/powerpoint/2010/main" val="223240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12</a:t>
            </a:fld>
            <a:endParaRPr lang="en-US"/>
          </a:p>
        </p:txBody>
      </p:sp>
    </p:spTree>
    <p:extLst>
      <p:ext uri="{BB962C8B-B14F-4D97-AF65-F5344CB8AC3E}">
        <p14:creationId xmlns:p14="http://schemas.microsoft.com/office/powerpoint/2010/main" val="4129723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13</a:t>
            </a:fld>
            <a:endParaRPr lang="en-US"/>
          </a:p>
        </p:txBody>
      </p:sp>
    </p:spTree>
    <p:extLst>
      <p:ext uri="{BB962C8B-B14F-4D97-AF65-F5344CB8AC3E}">
        <p14:creationId xmlns:p14="http://schemas.microsoft.com/office/powerpoint/2010/main" val="539958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explanation Sketch">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609398"/>
          </a:xfrm>
        </p:spPr>
        <p:txBody>
          <a:bodyPr/>
          <a:lstStyle>
            <a:lvl1pPr>
              <a:defRPr b="1"/>
            </a:lvl1pPr>
          </a:lstStyle>
          <a:p>
            <a:r>
              <a:rPr lang="en-US" dirty="0" smtClean="0"/>
              <a:t>Click to edit Master title style</a:t>
            </a:r>
            <a:endParaRPr lang="en-US" dirty="0"/>
          </a:p>
        </p:txBody>
      </p:sp>
      <p:sp>
        <p:nvSpPr>
          <p:cNvPr id="6" name="Text Placeholder 2"/>
          <p:cNvSpPr>
            <a:spLocks noGrp="1"/>
          </p:cNvSpPr>
          <p:nvPr>
            <p:ph idx="1"/>
          </p:nvPr>
        </p:nvSpPr>
        <p:spPr>
          <a:xfrm>
            <a:off x="609441" y="1600200"/>
            <a:ext cx="10969943" cy="4572000"/>
          </a:xfrm>
          <a:prstGeom prst="rect">
            <a:avLst/>
          </a:prstGeom>
        </p:spPr>
        <p:txBody>
          <a:bodyPr vert="horz" lIns="121899" tIns="60949" rIns="121899" bIns="6094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9"/>
          <p:cNvSpPr>
            <a:spLocks noGrp="1"/>
          </p:cNvSpPr>
          <p:nvPr>
            <p:ph type="ftr" sz="quarter" idx="10"/>
          </p:nvPr>
        </p:nvSpPr>
        <p:spPr>
          <a:xfrm>
            <a:off x="4164515" y="6356351"/>
            <a:ext cx="3859795" cy="365125"/>
          </a:xfrm>
          <a:prstGeom prst="rect">
            <a:avLst/>
          </a:prstGeom>
        </p:spPr>
        <p:txBody>
          <a:bodyPr lIns="121899" tIns="60949" rIns="121899" bIns="60949"/>
          <a:lstStyle/>
          <a:p>
            <a:endParaRPr lang="en-US"/>
          </a:p>
        </p:txBody>
      </p:sp>
      <p:sp>
        <p:nvSpPr>
          <p:cNvPr id="11" name="Slide Number Placeholder 10"/>
          <p:cNvSpPr>
            <a:spLocks noGrp="1"/>
          </p:cNvSpPr>
          <p:nvPr>
            <p:ph type="sldNum" sz="quarter" idx="11"/>
          </p:nvPr>
        </p:nvSpPr>
        <p:spPr>
          <a:xfrm>
            <a:off x="8735325" y="6356351"/>
            <a:ext cx="2844059" cy="365125"/>
          </a:xfrm>
          <a:prstGeom prst="rect">
            <a:avLst/>
          </a:prstGeom>
        </p:spPr>
        <p:txBody>
          <a:bodyPr lIns="121899" tIns="60949" rIns="121899" bIns="60949"/>
          <a:lstStyle/>
          <a:p>
            <a:fld id="{A948BAAF-CEE9-41CC-A04F-D630EB2FF2BA}" type="slidenum">
              <a:rPr lang="en-US" smtClean="0"/>
              <a:pPr/>
              <a:t>‹#›</a:t>
            </a:fld>
            <a:endParaRPr lang="en-US"/>
          </a:p>
        </p:txBody>
      </p:sp>
    </p:spTree>
    <p:extLst>
      <p:ext uri="{BB962C8B-B14F-4D97-AF65-F5344CB8AC3E}">
        <p14:creationId xmlns:p14="http://schemas.microsoft.com/office/powerpoint/2010/main" val="413107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9"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8.emf"/><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technet.microsoft.com/en-us/library/hh831441"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blogs.technet.com/b/privatecloud/archive/2012/05/02/let-s-build-a-cloud-with-powershell.asp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8.xml"/><Relationship Id="rId5" Type="http://schemas.openxmlformats.org/officeDocument/2006/relationships/image" Target="../media/image37.emf"/><Relationship Id="rId4" Type="http://schemas.openxmlformats.org/officeDocument/2006/relationships/image" Target="../media/image36.emf"/></Relationships>
</file>

<file path=ppt/slides/_rels/slide4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png"/><Relationship Id="rId7" Type="http://schemas.openxmlformats.org/officeDocument/2006/relationships/hyperlink" Target="http://twitter.com/hilton_orlando"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hyperlink" Target="http://aka.ms/dtpq3a" TargetMode="External"/><Relationship Id="rId4" Type="http://schemas.openxmlformats.org/officeDocument/2006/relationships/hyperlink" Target="http://technet.microsoft.com/en-us/library/hh83144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40.jpeg"/><Relationship Id="rId1" Type="http://schemas.openxmlformats.org/officeDocument/2006/relationships/slideLayout" Target="../slideLayouts/slideLayout8.xml"/><Relationship Id="rId5" Type="http://schemas.openxmlformats.org/officeDocument/2006/relationships/image" Target="../media/image42.wmf"/><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hyperlink" Target="http://aka.ms/bzm1rl" TargetMode="Externa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38.pn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hyperlink" Target="http://microsoft.com/msdn"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44.emf"/><Relationship Id="rId11" Type="http://schemas.microsoft.com/office/2007/relationships/hdphoto" Target="../media/hdphoto3.wdp"/><Relationship Id="rId5" Type="http://schemas.openxmlformats.org/officeDocument/2006/relationships/hyperlink" Target="http://northamerica.msteched.com/" TargetMode="External"/><Relationship Id="rId10" Type="http://schemas.openxmlformats.org/officeDocument/2006/relationships/image" Target="../media/image46.png"/><Relationship Id="rId4" Type="http://schemas.microsoft.com/office/2007/relationships/hdphoto" Target="../media/hdphoto2.wdp"/><Relationship Id="rId9" Type="http://schemas.openxmlformats.org/officeDocument/2006/relationships/hyperlink" Target="http://microsoft.com/technet"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 Id="rId9" Type="http://schemas.openxmlformats.org/officeDocument/2006/relationships/image" Target="../media/image53.jpe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wmf"/></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image" Target="../media/image25.png"/><Relationship Id="rId5" Type="http://schemas.openxmlformats.org/officeDocument/2006/relationships/diagramQuickStyle" Target="../diagrams/quickStyle3.xml"/><Relationship Id="rId10" Type="http://schemas.openxmlformats.org/officeDocument/2006/relationships/image" Target="../media/image24.png"/><Relationship Id="rId4" Type="http://schemas.openxmlformats.org/officeDocument/2006/relationships/diagramLayout" Target="../diagrams/layout3.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6718301" cy="1721026"/>
          </a:xfrm>
        </p:spPr>
        <p:txBody>
          <a:bodyPr/>
          <a:lstStyle/>
          <a:p>
            <a:r>
              <a:rPr lang="en-US" dirty="0" smtClean="0"/>
              <a:t>Architecting Cloud Infrastructure Using Window </a:t>
            </a:r>
            <a:r>
              <a:rPr lang="en-US" dirty="0"/>
              <a:t>Server </a:t>
            </a:r>
            <a:r>
              <a:rPr lang="en-US" dirty="0" smtClean="0"/>
              <a:t>2012</a:t>
            </a:r>
            <a:endParaRPr lang="en-US" dirty="0"/>
          </a:p>
        </p:txBody>
      </p:sp>
      <p:sp>
        <p:nvSpPr>
          <p:cNvPr id="3" name="Subtitle 2"/>
          <p:cNvSpPr>
            <a:spLocks noGrp="1"/>
          </p:cNvSpPr>
          <p:nvPr>
            <p:ph type="subTitle" idx="1"/>
          </p:nvPr>
        </p:nvSpPr>
        <p:spPr>
          <a:xfrm>
            <a:off x="4181452" y="5029200"/>
            <a:ext cx="3208360" cy="685800"/>
          </a:xfrm>
        </p:spPr>
        <p:txBody>
          <a:bodyPr/>
          <a:lstStyle/>
          <a:p>
            <a:r>
              <a:rPr lang="en-US" dirty="0" smtClean="0"/>
              <a:t>Yigal Edery</a:t>
            </a:r>
          </a:p>
          <a:p>
            <a:r>
              <a:rPr lang="en-US" dirty="0" smtClean="0"/>
              <a:t>Principal 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Subtitle 2"/>
          <p:cNvSpPr txBox="1">
            <a:spLocks/>
          </p:cNvSpPr>
          <p:nvPr/>
        </p:nvSpPr>
        <p:spPr>
          <a:xfrm>
            <a:off x="7770812" y="5029200"/>
            <a:ext cx="3208360" cy="685800"/>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Joshua Adams</a:t>
            </a:r>
          </a:p>
          <a:p>
            <a:r>
              <a:rPr lang="en-US" dirty="0" smtClean="0"/>
              <a:t>Senior Program Manager</a:t>
            </a:r>
          </a:p>
          <a:p>
            <a:r>
              <a:rPr lang="en-US" dirty="0" smtClean="0"/>
              <a:t>Microsoft Corporation</a:t>
            </a:r>
            <a:endParaRPr lang="en-US" dirty="0"/>
          </a:p>
        </p:txBody>
      </p:sp>
      <p:sp>
        <p:nvSpPr>
          <p:cNvPr id="6" name="Rectangle 5"/>
          <p:cNvSpPr/>
          <p:nvPr/>
        </p:nvSpPr>
        <p:spPr>
          <a:xfrm>
            <a:off x="526856" y="228600"/>
            <a:ext cx="1042273" cy="369332"/>
          </a:xfrm>
          <a:prstGeom prst="rect">
            <a:avLst/>
          </a:prstGeom>
        </p:spPr>
        <p:txBody>
          <a:bodyPr wrap="none">
            <a:spAutoFit/>
          </a:bodyPr>
          <a:lstStyle/>
          <a:p>
            <a:r>
              <a:rPr lang="en-US" dirty="0">
                <a:gradFill>
                  <a:gsLst>
                    <a:gs pos="0">
                      <a:schemeClr val="tx1"/>
                    </a:gs>
                    <a:gs pos="100000">
                      <a:schemeClr val="tx1"/>
                    </a:gs>
                  </a:gsLst>
                  <a:lin ang="5400000" scaled="0"/>
                </a:gradFill>
              </a:rPr>
              <a:t>WSV329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483922" y="1143000"/>
            <a:ext cx="11173090" cy="1066800"/>
          </a:xfrm>
          <a:prstGeom prst="rect">
            <a:avLst/>
          </a:prstGeom>
          <a:solidFill>
            <a:schemeClr val="accent5"/>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3" name="Rectangle 62"/>
          <p:cNvSpPr/>
          <p:nvPr/>
        </p:nvSpPr>
        <p:spPr bwMode="auto">
          <a:xfrm>
            <a:off x="483922" y="24638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4" name="Rectangle 63"/>
          <p:cNvSpPr/>
          <p:nvPr/>
        </p:nvSpPr>
        <p:spPr bwMode="auto">
          <a:xfrm>
            <a:off x="483922" y="37846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5" name="Rectangle 64"/>
          <p:cNvSpPr/>
          <p:nvPr/>
        </p:nvSpPr>
        <p:spPr bwMode="auto">
          <a:xfrm>
            <a:off x="483922" y="51054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2" name="Title 1"/>
          <p:cNvSpPr>
            <a:spLocks noGrp="1"/>
          </p:cNvSpPr>
          <p:nvPr>
            <p:ph type="title"/>
          </p:nvPr>
        </p:nvSpPr>
        <p:spPr>
          <a:xfrm>
            <a:off x="609441" y="76200"/>
            <a:ext cx="10969943" cy="1143000"/>
          </a:xfrm>
        </p:spPr>
        <p:txBody>
          <a:bodyPr>
            <a:normAutofit/>
          </a:bodyPr>
          <a:lstStyle/>
          <a:p>
            <a:r>
              <a:rPr lang="en-US" dirty="0" smtClean="0"/>
              <a:t>Primary Considerations</a:t>
            </a:r>
            <a:endParaRPr lang="en-US" dirty="0"/>
          </a:p>
        </p:txBody>
      </p:sp>
      <p:grpSp>
        <p:nvGrpSpPr>
          <p:cNvPr id="5" name="Group 4"/>
          <p:cNvGrpSpPr/>
          <p:nvPr/>
        </p:nvGrpSpPr>
        <p:grpSpPr bwMode="black">
          <a:xfrm>
            <a:off x="1177708" y="1295400"/>
            <a:ext cx="914524" cy="762000"/>
            <a:chOff x="7010405" y="2133600"/>
            <a:chExt cx="1379538" cy="1065212"/>
          </a:xfrm>
        </p:grpSpPr>
        <p:sp>
          <p:nvSpPr>
            <p:cNvPr id="6"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2"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3"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5"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6"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7"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5"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1"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2"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3"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4"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5"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6"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7"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8"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9"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0"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1"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2"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3"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4" name="Freeform 207"/>
            <p:cNvSpPr>
              <a:spLocks noEditPoints="1"/>
            </p:cNvSpPr>
            <p:nvPr/>
          </p:nvSpPr>
          <p:spPr bwMode="black">
            <a:xfrm>
              <a:off x="7091582" y="2222526"/>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pic>
        <p:nvPicPr>
          <p:cNvPr id="55" name="Picture 241"/>
          <p:cNvPicPr>
            <a:picLocks noChangeAspect="1" noChangeArrowheads="1"/>
          </p:cNvPicPr>
          <p:nvPr/>
        </p:nvPicPr>
        <p:blipFill>
          <a:blip r:embed="rId4" cstate="print"/>
          <a:srcRect/>
          <a:stretch>
            <a:fillRect/>
          </a:stretch>
        </p:blipFill>
        <p:spPr bwMode="auto">
          <a:xfrm>
            <a:off x="1177708" y="2604563"/>
            <a:ext cx="1082429" cy="685800"/>
          </a:xfrm>
          <a:prstGeom prst="rect">
            <a:avLst/>
          </a:prstGeom>
          <a:noFill/>
          <a:ln w="9525">
            <a:noFill/>
            <a:miter lim="800000"/>
            <a:headEnd/>
            <a:tailEnd/>
          </a:ln>
        </p:spPr>
      </p:pic>
      <p:pic>
        <p:nvPicPr>
          <p:cNvPr id="56" name="Picture 114"/>
          <p:cNvPicPr>
            <a:picLocks noChangeAspect="1"/>
          </p:cNvPicPr>
          <p:nvPr/>
        </p:nvPicPr>
        <p:blipFill>
          <a:blip r:embed="rId5" cstate="print">
            <a:duotone>
              <a:prstClr val="black"/>
              <a:srgbClr val="D9C3A5">
                <a:tint val="50000"/>
                <a:satMod val="180000"/>
              </a:srgbClr>
            </a:duotone>
            <a:extLst/>
          </a:blip>
          <a:stretch>
            <a:fillRect/>
          </a:stretch>
        </p:blipFill>
        <p:spPr bwMode="auto">
          <a:xfrm>
            <a:off x="1177708" y="3837526"/>
            <a:ext cx="783596" cy="796911"/>
          </a:xfrm>
          <a:prstGeom prst="rect">
            <a:avLst/>
          </a:prstGeom>
        </p:spPr>
      </p:pic>
      <p:pic>
        <p:nvPicPr>
          <p:cNvPr id="57" name="Picture 4" descr="\\MAGNUM\Projects\Microsoft\Cloud Power FY12\Design\ICONS_PNG\Check_mark.png"/>
          <p:cNvPicPr>
            <a:picLocks noChangeAspect="1" noChangeArrowheads="1"/>
          </p:cNvPicPr>
          <p:nvPr/>
        </p:nvPicPr>
        <p:blipFill>
          <a:blip r:embed="rId6" cstate="print">
            <a:biLevel thresh="25000"/>
          </a:blip>
          <a:srcRect/>
          <a:stretch>
            <a:fillRect/>
          </a:stretch>
        </p:blipFill>
        <p:spPr bwMode="auto">
          <a:xfrm>
            <a:off x="1177708" y="5181600"/>
            <a:ext cx="1035050" cy="1035050"/>
          </a:xfrm>
          <a:prstGeom prst="rect">
            <a:avLst/>
          </a:prstGeom>
          <a:noFill/>
        </p:spPr>
      </p:pic>
      <p:sp>
        <p:nvSpPr>
          <p:cNvPr id="58" name="Title 1"/>
          <p:cNvSpPr txBox="1">
            <a:spLocks/>
          </p:cNvSpPr>
          <p:nvPr/>
        </p:nvSpPr>
        <p:spPr>
          <a:xfrm>
            <a:off x="2436812" y="13716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Workloads</a:t>
            </a:r>
            <a:endParaRPr lang="en-US" dirty="0"/>
          </a:p>
        </p:txBody>
      </p:sp>
      <p:sp>
        <p:nvSpPr>
          <p:cNvPr id="59" name="Title 1"/>
          <p:cNvSpPr txBox="1">
            <a:spLocks/>
          </p:cNvSpPr>
          <p:nvPr/>
        </p:nvSpPr>
        <p:spPr>
          <a:xfrm>
            <a:off x="2436812" y="26924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Networking</a:t>
            </a:r>
            <a:endParaRPr lang="en-US" dirty="0"/>
          </a:p>
        </p:txBody>
      </p:sp>
      <p:sp>
        <p:nvSpPr>
          <p:cNvPr id="60" name="Title 1"/>
          <p:cNvSpPr txBox="1">
            <a:spLocks/>
          </p:cNvSpPr>
          <p:nvPr/>
        </p:nvSpPr>
        <p:spPr>
          <a:xfrm>
            <a:off x="2436812" y="40132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Storage</a:t>
            </a:r>
            <a:endParaRPr lang="en-US" dirty="0"/>
          </a:p>
        </p:txBody>
      </p:sp>
      <p:sp>
        <p:nvSpPr>
          <p:cNvPr id="61" name="Title 1"/>
          <p:cNvSpPr txBox="1">
            <a:spLocks/>
          </p:cNvSpPr>
          <p:nvPr/>
        </p:nvSpPr>
        <p:spPr>
          <a:xfrm>
            <a:off x="2436812" y="53340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Resiliency</a:t>
            </a:r>
            <a:endParaRPr lang="en-US" dirty="0"/>
          </a:p>
        </p:txBody>
      </p:sp>
    </p:spTree>
    <p:extLst>
      <p:ext uri="{BB962C8B-B14F-4D97-AF65-F5344CB8AC3E}">
        <p14:creationId xmlns:p14="http://schemas.microsoft.com/office/powerpoint/2010/main" val="1934830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609397"/>
          </a:xfrm>
        </p:spPr>
        <p:txBody>
          <a:bodyPr>
            <a:noAutofit/>
          </a:bodyPr>
          <a:lstStyle/>
          <a:p>
            <a:r>
              <a:rPr lang="en-US" b="0" dirty="0" smtClean="0"/>
              <a:t>Understanding Workloads </a:t>
            </a:r>
            <a:endParaRPr lang="en-US" b="0" dirty="0"/>
          </a:p>
        </p:txBody>
      </p:sp>
      <p:sp>
        <p:nvSpPr>
          <p:cNvPr id="3" name="Content Placeholder 2"/>
          <p:cNvSpPr>
            <a:spLocks noGrp="1"/>
          </p:cNvSpPr>
          <p:nvPr>
            <p:ph idx="1"/>
          </p:nvPr>
        </p:nvSpPr>
        <p:spPr>
          <a:xfrm>
            <a:off x="608012" y="990600"/>
            <a:ext cx="10969943" cy="5283200"/>
          </a:xfrm>
        </p:spPr>
        <p:txBody>
          <a:bodyPr>
            <a:noAutofit/>
          </a:bodyPr>
          <a:lstStyle/>
          <a:p>
            <a:r>
              <a:rPr lang="en-US" b="1" dirty="0" smtClean="0"/>
              <a:t>Cloud-aware stateless apps </a:t>
            </a:r>
            <a:r>
              <a:rPr lang="en-US" b="1" dirty="0"/>
              <a:t>or legacy / </a:t>
            </a:r>
            <a:r>
              <a:rPr lang="en-US" b="1" dirty="0" smtClean="0"/>
              <a:t>stateful </a:t>
            </a:r>
            <a:r>
              <a:rPr lang="en-US" b="1" dirty="0"/>
              <a:t>apps?</a:t>
            </a:r>
          </a:p>
          <a:p>
            <a:pPr lvl="1"/>
            <a:r>
              <a:rPr lang="en-US" dirty="0" err="1"/>
              <a:t>IaaS</a:t>
            </a:r>
            <a:r>
              <a:rPr lang="en-US" dirty="0"/>
              <a:t> </a:t>
            </a:r>
            <a:r>
              <a:rPr lang="en-US" dirty="0" smtClean="0"/>
              <a:t>clouds fully </a:t>
            </a:r>
            <a:r>
              <a:rPr lang="en-US" dirty="0"/>
              <a:t>supports legacy apps</a:t>
            </a:r>
          </a:p>
          <a:p>
            <a:pPr lvl="1"/>
            <a:r>
              <a:rPr lang="en-US" dirty="0" smtClean="0"/>
              <a:t>Do you manage virtual </a:t>
            </a:r>
            <a:r>
              <a:rPr lang="en-US" dirty="0"/>
              <a:t>servers </a:t>
            </a:r>
            <a:r>
              <a:rPr lang="en-US" dirty="0" smtClean="0"/>
              <a:t>or apps</a:t>
            </a:r>
            <a:r>
              <a:rPr lang="en-US" dirty="0"/>
              <a:t>?</a:t>
            </a:r>
          </a:p>
          <a:p>
            <a:r>
              <a:rPr lang="en-US" b="1" dirty="0" smtClean="0"/>
              <a:t>Workload performance requirements</a:t>
            </a:r>
            <a:endParaRPr lang="en-US" b="1" dirty="0"/>
          </a:p>
          <a:p>
            <a:pPr lvl="1"/>
            <a:r>
              <a:rPr lang="en-US" dirty="0"/>
              <a:t>2 sockets servers </a:t>
            </a:r>
            <a:r>
              <a:rPr lang="en-US" dirty="0" smtClean="0"/>
              <a:t>usually offer best ROI, large </a:t>
            </a:r>
            <a:r>
              <a:rPr lang="en-US" dirty="0"/>
              <a:t>workloads </a:t>
            </a:r>
            <a:r>
              <a:rPr lang="en-US" dirty="0" smtClean="0"/>
              <a:t>may need </a:t>
            </a:r>
            <a:r>
              <a:rPr lang="en-US" dirty="0"/>
              <a:t>larger </a:t>
            </a:r>
            <a:r>
              <a:rPr lang="en-US" dirty="0" smtClean="0"/>
              <a:t>servers</a:t>
            </a:r>
            <a:endParaRPr lang="en-US" dirty="0"/>
          </a:p>
          <a:p>
            <a:pPr lvl="1"/>
            <a:r>
              <a:rPr lang="en-US" dirty="0" smtClean="0"/>
              <a:t>Apps networking patterns and the need for SR-IOV</a:t>
            </a:r>
            <a:endParaRPr lang="en-US" dirty="0"/>
          </a:p>
          <a:p>
            <a:pPr lvl="1"/>
            <a:r>
              <a:rPr lang="en-US" dirty="0"/>
              <a:t>Mixing different </a:t>
            </a:r>
            <a:r>
              <a:rPr lang="en-US" dirty="0" smtClean="0"/>
              <a:t>servers to serve different workloads</a:t>
            </a:r>
          </a:p>
          <a:p>
            <a:r>
              <a:rPr lang="en-US" b="1" dirty="0"/>
              <a:t>Are workloads trusted? </a:t>
            </a:r>
          </a:p>
          <a:p>
            <a:pPr lvl="1"/>
            <a:r>
              <a:rPr lang="en-US" dirty="0"/>
              <a:t>Level of isolation between workloads, </a:t>
            </a:r>
            <a:r>
              <a:rPr lang="en-US" dirty="0" err="1"/>
              <a:t>QoS</a:t>
            </a:r>
            <a:r>
              <a:rPr lang="en-US" dirty="0"/>
              <a:t> </a:t>
            </a:r>
            <a:r>
              <a:rPr lang="en-US" dirty="0" smtClean="0"/>
              <a:t>policies</a:t>
            </a:r>
            <a:endParaRPr lang="en-US" dirty="0"/>
          </a:p>
        </p:txBody>
      </p:sp>
    </p:spTree>
    <p:extLst>
      <p:ext uri="{BB962C8B-B14F-4D97-AF65-F5344CB8AC3E}">
        <p14:creationId xmlns:p14="http://schemas.microsoft.com/office/powerpoint/2010/main" val="1985675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483922" y="11430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3" name="Rectangle 62"/>
          <p:cNvSpPr/>
          <p:nvPr/>
        </p:nvSpPr>
        <p:spPr bwMode="auto">
          <a:xfrm>
            <a:off x="483922" y="2463800"/>
            <a:ext cx="11173090" cy="1066800"/>
          </a:xfrm>
          <a:prstGeom prst="rect">
            <a:avLst/>
          </a:prstGeom>
          <a:solidFill>
            <a:schemeClr val="accent5"/>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4" name="Rectangle 63"/>
          <p:cNvSpPr/>
          <p:nvPr/>
        </p:nvSpPr>
        <p:spPr bwMode="auto">
          <a:xfrm>
            <a:off x="483922" y="37846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5" name="Rectangle 64"/>
          <p:cNvSpPr/>
          <p:nvPr/>
        </p:nvSpPr>
        <p:spPr bwMode="auto">
          <a:xfrm>
            <a:off x="483922" y="51054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2" name="Title 1"/>
          <p:cNvSpPr>
            <a:spLocks noGrp="1"/>
          </p:cNvSpPr>
          <p:nvPr>
            <p:ph type="title"/>
          </p:nvPr>
        </p:nvSpPr>
        <p:spPr>
          <a:xfrm>
            <a:off x="609441" y="76200"/>
            <a:ext cx="10969943" cy="1143000"/>
          </a:xfrm>
        </p:spPr>
        <p:txBody>
          <a:bodyPr>
            <a:normAutofit/>
          </a:bodyPr>
          <a:lstStyle/>
          <a:p>
            <a:r>
              <a:rPr lang="en-US" dirty="0" smtClean="0"/>
              <a:t>Primary Considerations</a:t>
            </a:r>
            <a:endParaRPr lang="en-US" dirty="0"/>
          </a:p>
        </p:txBody>
      </p:sp>
      <p:grpSp>
        <p:nvGrpSpPr>
          <p:cNvPr id="5" name="Group 4"/>
          <p:cNvGrpSpPr/>
          <p:nvPr/>
        </p:nvGrpSpPr>
        <p:grpSpPr bwMode="black">
          <a:xfrm>
            <a:off x="1177708" y="1295400"/>
            <a:ext cx="914524" cy="762000"/>
            <a:chOff x="7010405" y="2133600"/>
            <a:chExt cx="1379538" cy="1065212"/>
          </a:xfrm>
        </p:grpSpPr>
        <p:sp>
          <p:nvSpPr>
            <p:cNvPr id="6"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2"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3"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5"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6"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7"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5"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1"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2"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3"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4"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5"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6"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7"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8"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9"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0"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1"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2"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3"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4" name="Freeform 207"/>
            <p:cNvSpPr>
              <a:spLocks noEditPoints="1"/>
            </p:cNvSpPr>
            <p:nvPr/>
          </p:nvSpPr>
          <p:spPr bwMode="black">
            <a:xfrm>
              <a:off x="7091582" y="2222526"/>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pic>
        <p:nvPicPr>
          <p:cNvPr id="55" name="Picture 241"/>
          <p:cNvPicPr>
            <a:picLocks noChangeAspect="1" noChangeArrowheads="1"/>
          </p:cNvPicPr>
          <p:nvPr/>
        </p:nvPicPr>
        <p:blipFill>
          <a:blip r:embed="rId4" cstate="print"/>
          <a:srcRect/>
          <a:stretch>
            <a:fillRect/>
          </a:stretch>
        </p:blipFill>
        <p:spPr bwMode="auto">
          <a:xfrm>
            <a:off x="1177708" y="2604563"/>
            <a:ext cx="1082429" cy="685800"/>
          </a:xfrm>
          <a:prstGeom prst="rect">
            <a:avLst/>
          </a:prstGeom>
          <a:noFill/>
          <a:ln w="9525">
            <a:noFill/>
            <a:miter lim="800000"/>
            <a:headEnd/>
            <a:tailEnd/>
          </a:ln>
        </p:spPr>
      </p:pic>
      <p:pic>
        <p:nvPicPr>
          <p:cNvPr id="56" name="Picture 114"/>
          <p:cNvPicPr>
            <a:picLocks noChangeAspect="1"/>
          </p:cNvPicPr>
          <p:nvPr/>
        </p:nvPicPr>
        <p:blipFill>
          <a:blip r:embed="rId5" cstate="print">
            <a:duotone>
              <a:prstClr val="black"/>
              <a:srgbClr val="D9C3A5">
                <a:tint val="50000"/>
                <a:satMod val="180000"/>
              </a:srgbClr>
            </a:duotone>
            <a:extLst/>
          </a:blip>
          <a:stretch>
            <a:fillRect/>
          </a:stretch>
        </p:blipFill>
        <p:spPr bwMode="auto">
          <a:xfrm>
            <a:off x="1177708" y="3837526"/>
            <a:ext cx="783596" cy="796911"/>
          </a:xfrm>
          <a:prstGeom prst="rect">
            <a:avLst/>
          </a:prstGeom>
        </p:spPr>
      </p:pic>
      <p:pic>
        <p:nvPicPr>
          <p:cNvPr id="57" name="Picture 4" descr="\\MAGNUM\Projects\Microsoft\Cloud Power FY12\Design\ICONS_PNG\Check_mark.png"/>
          <p:cNvPicPr>
            <a:picLocks noChangeAspect="1" noChangeArrowheads="1"/>
          </p:cNvPicPr>
          <p:nvPr/>
        </p:nvPicPr>
        <p:blipFill>
          <a:blip r:embed="rId6" cstate="print">
            <a:biLevel thresh="25000"/>
          </a:blip>
          <a:srcRect/>
          <a:stretch>
            <a:fillRect/>
          </a:stretch>
        </p:blipFill>
        <p:spPr bwMode="auto">
          <a:xfrm>
            <a:off x="1177708" y="5181600"/>
            <a:ext cx="1035050" cy="1035050"/>
          </a:xfrm>
          <a:prstGeom prst="rect">
            <a:avLst/>
          </a:prstGeom>
          <a:noFill/>
        </p:spPr>
      </p:pic>
      <p:sp>
        <p:nvSpPr>
          <p:cNvPr id="58" name="Title 1"/>
          <p:cNvSpPr txBox="1">
            <a:spLocks/>
          </p:cNvSpPr>
          <p:nvPr/>
        </p:nvSpPr>
        <p:spPr>
          <a:xfrm>
            <a:off x="2436812" y="13716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Workloads</a:t>
            </a:r>
            <a:endParaRPr lang="en-US" dirty="0"/>
          </a:p>
        </p:txBody>
      </p:sp>
      <p:sp>
        <p:nvSpPr>
          <p:cNvPr id="59" name="Title 1"/>
          <p:cNvSpPr txBox="1">
            <a:spLocks/>
          </p:cNvSpPr>
          <p:nvPr/>
        </p:nvSpPr>
        <p:spPr>
          <a:xfrm>
            <a:off x="2436812" y="26924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Networking</a:t>
            </a:r>
            <a:endParaRPr lang="en-US" dirty="0"/>
          </a:p>
        </p:txBody>
      </p:sp>
      <p:sp>
        <p:nvSpPr>
          <p:cNvPr id="60" name="Title 1"/>
          <p:cNvSpPr txBox="1">
            <a:spLocks/>
          </p:cNvSpPr>
          <p:nvPr/>
        </p:nvSpPr>
        <p:spPr>
          <a:xfrm>
            <a:off x="2436812" y="40132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Storage</a:t>
            </a:r>
            <a:endParaRPr lang="en-US" dirty="0"/>
          </a:p>
        </p:txBody>
      </p:sp>
      <p:sp>
        <p:nvSpPr>
          <p:cNvPr id="61" name="Title 1"/>
          <p:cNvSpPr txBox="1">
            <a:spLocks/>
          </p:cNvSpPr>
          <p:nvPr/>
        </p:nvSpPr>
        <p:spPr>
          <a:xfrm>
            <a:off x="2436812" y="53340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Resiliency</a:t>
            </a:r>
            <a:endParaRPr lang="en-US" dirty="0"/>
          </a:p>
        </p:txBody>
      </p:sp>
    </p:spTree>
    <p:extLst>
      <p:ext uri="{BB962C8B-B14F-4D97-AF65-F5344CB8AC3E}">
        <p14:creationId xmlns:p14="http://schemas.microsoft.com/office/powerpoint/2010/main" val="11210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Network Considerations</a:t>
            </a:r>
            <a:endParaRPr lang="en-US" dirty="0"/>
          </a:p>
        </p:txBody>
      </p:sp>
      <p:sp>
        <p:nvSpPr>
          <p:cNvPr id="3" name="Content Placeholder 2"/>
          <p:cNvSpPr>
            <a:spLocks noGrp="1"/>
          </p:cNvSpPr>
          <p:nvPr>
            <p:ph idx="1"/>
          </p:nvPr>
        </p:nvSpPr>
        <p:spPr/>
        <p:txBody>
          <a:bodyPr>
            <a:noAutofit/>
          </a:bodyPr>
          <a:lstStyle/>
          <a:p>
            <a:pPr marL="742950" indent="-742950">
              <a:buFont typeface="+mj-lt"/>
              <a:buAutoNum type="arabicPeriod"/>
            </a:pPr>
            <a:r>
              <a:rPr lang="en-US" sz="3700" dirty="0"/>
              <a:t>Isolation of traffic flows at physical </a:t>
            </a:r>
            <a:r>
              <a:rPr lang="en-US" sz="3700" dirty="0" smtClean="0"/>
              <a:t>&amp; virtual </a:t>
            </a:r>
            <a:r>
              <a:rPr lang="en-US" sz="3700" dirty="0"/>
              <a:t>level</a:t>
            </a:r>
          </a:p>
          <a:p>
            <a:pPr marL="742950" indent="-742950">
              <a:buFont typeface="+mj-lt"/>
              <a:buAutoNum type="arabicPeriod"/>
            </a:pPr>
            <a:r>
              <a:rPr lang="en-US" sz="3700" dirty="0"/>
              <a:t>Type of infrastructure</a:t>
            </a:r>
          </a:p>
          <a:p>
            <a:pPr marL="742950" indent="-742950">
              <a:buFont typeface="+mj-lt"/>
              <a:buAutoNum type="arabicPeriod"/>
            </a:pPr>
            <a:r>
              <a:rPr lang="en-US" sz="3700" dirty="0" smtClean="0"/>
              <a:t>NIC Offloads</a:t>
            </a:r>
            <a:endParaRPr lang="en-US" sz="3700" dirty="0"/>
          </a:p>
        </p:txBody>
      </p:sp>
      <p:pic>
        <p:nvPicPr>
          <p:cNvPr id="9" name="Picture 13"/>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4969990" y="4217077"/>
            <a:ext cx="1552504" cy="136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2959100" y="3934748"/>
            <a:ext cx="1735020" cy="180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6864025" y="4013065"/>
            <a:ext cx="1600268" cy="168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866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379412" y="1315232"/>
            <a:ext cx="9371556" cy="855945"/>
          </a:xfrm>
          <a:custGeom>
            <a:avLst/>
            <a:gdLst>
              <a:gd name="connsiteX0" fmla="*/ 0 w 9271348"/>
              <a:gd name="connsiteY0" fmla="*/ 0 h 838200"/>
              <a:gd name="connsiteX1" fmla="*/ 9271348 w 9271348"/>
              <a:gd name="connsiteY1" fmla="*/ 0 h 838200"/>
              <a:gd name="connsiteX2" fmla="*/ 9271348 w 9271348"/>
              <a:gd name="connsiteY2" fmla="*/ 838200 h 838200"/>
              <a:gd name="connsiteX3" fmla="*/ 0 w 9271348"/>
              <a:gd name="connsiteY3" fmla="*/ 838200 h 838200"/>
              <a:gd name="connsiteX4" fmla="*/ 0 w 9271348"/>
              <a:gd name="connsiteY4" fmla="*/ 0 h 838200"/>
              <a:gd name="connsiteX0" fmla="*/ 0 w 9271348"/>
              <a:gd name="connsiteY0" fmla="*/ 0 h 838200"/>
              <a:gd name="connsiteX1" fmla="*/ 9271348 w 9271348"/>
              <a:gd name="connsiteY1" fmla="*/ 0 h 838200"/>
              <a:gd name="connsiteX2" fmla="*/ 9271348 w 9271348"/>
              <a:gd name="connsiteY2" fmla="*/ 838200 h 838200"/>
              <a:gd name="connsiteX3" fmla="*/ 7511985 w 9271348"/>
              <a:gd name="connsiteY3" fmla="*/ 834025 h 838200"/>
              <a:gd name="connsiteX4" fmla="*/ 0 w 9271348"/>
              <a:gd name="connsiteY4" fmla="*/ 838200 h 838200"/>
              <a:gd name="connsiteX5" fmla="*/ 0 w 9271348"/>
              <a:gd name="connsiteY5" fmla="*/ 0 h 838200"/>
              <a:gd name="connsiteX0" fmla="*/ 0 w 9271348"/>
              <a:gd name="connsiteY0" fmla="*/ 17745 h 855945"/>
              <a:gd name="connsiteX1" fmla="*/ 7461881 w 9271348"/>
              <a:gd name="connsiteY1" fmla="*/ 0 h 855945"/>
              <a:gd name="connsiteX2" fmla="*/ 9271348 w 9271348"/>
              <a:gd name="connsiteY2" fmla="*/ 17745 h 855945"/>
              <a:gd name="connsiteX3" fmla="*/ 9271348 w 9271348"/>
              <a:gd name="connsiteY3" fmla="*/ 855945 h 855945"/>
              <a:gd name="connsiteX4" fmla="*/ 7511985 w 9271348"/>
              <a:gd name="connsiteY4" fmla="*/ 851770 h 855945"/>
              <a:gd name="connsiteX5" fmla="*/ 0 w 9271348"/>
              <a:gd name="connsiteY5" fmla="*/ 855945 h 855945"/>
              <a:gd name="connsiteX6" fmla="*/ 0 w 9271348"/>
              <a:gd name="connsiteY6" fmla="*/ 17745 h 855945"/>
              <a:gd name="connsiteX0" fmla="*/ 0 w 9371556"/>
              <a:gd name="connsiteY0" fmla="*/ 17745 h 855945"/>
              <a:gd name="connsiteX1" fmla="*/ 7461881 w 9371556"/>
              <a:gd name="connsiteY1" fmla="*/ 0 h 855945"/>
              <a:gd name="connsiteX2" fmla="*/ 9371556 w 9371556"/>
              <a:gd name="connsiteY2" fmla="*/ 205635 h 855945"/>
              <a:gd name="connsiteX3" fmla="*/ 9271348 w 9371556"/>
              <a:gd name="connsiteY3" fmla="*/ 855945 h 855945"/>
              <a:gd name="connsiteX4" fmla="*/ 7511985 w 9371556"/>
              <a:gd name="connsiteY4" fmla="*/ 851770 h 855945"/>
              <a:gd name="connsiteX5" fmla="*/ 0 w 9371556"/>
              <a:gd name="connsiteY5" fmla="*/ 855945 h 855945"/>
              <a:gd name="connsiteX6" fmla="*/ 0 w 9371556"/>
              <a:gd name="connsiteY6" fmla="*/ 17745 h 855945"/>
              <a:gd name="connsiteX0" fmla="*/ 0 w 9371556"/>
              <a:gd name="connsiteY0" fmla="*/ 17745 h 855945"/>
              <a:gd name="connsiteX1" fmla="*/ 7461881 w 9371556"/>
              <a:gd name="connsiteY1" fmla="*/ 0 h 855945"/>
              <a:gd name="connsiteX2" fmla="*/ 9371556 w 9371556"/>
              <a:gd name="connsiteY2" fmla="*/ 205635 h 855945"/>
              <a:gd name="connsiteX3" fmla="*/ 9371556 w 9371556"/>
              <a:gd name="connsiteY3" fmla="*/ 693106 h 855945"/>
              <a:gd name="connsiteX4" fmla="*/ 7511985 w 9371556"/>
              <a:gd name="connsiteY4" fmla="*/ 851770 h 855945"/>
              <a:gd name="connsiteX5" fmla="*/ 0 w 9371556"/>
              <a:gd name="connsiteY5" fmla="*/ 855945 h 855945"/>
              <a:gd name="connsiteX6" fmla="*/ 0 w 9371556"/>
              <a:gd name="connsiteY6" fmla="*/ 17745 h 85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1556" h="855945">
                <a:moveTo>
                  <a:pt x="0" y="17745"/>
                </a:moveTo>
                <a:lnTo>
                  <a:pt x="7461881" y="0"/>
                </a:lnTo>
                <a:lnTo>
                  <a:pt x="9371556" y="205635"/>
                </a:lnTo>
                <a:lnTo>
                  <a:pt x="9371556" y="693106"/>
                </a:lnTo>
                <a:lnTo>
                  <a:pt x="7511985" y="851770"/>
                </a:lnTo>
                <a:lnTo>
                  <a:pt x="0" y="855945"/>
                </a:lnTo>
                <a:lnTo>
                  <a:pt x="0" y="17745"/>
                </a:lnTo>
                <a:close/>
              </a:path>
            </a:pathLst>
          </a:cu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nvGrpSpPr>
          <p:cNvPr id="24" name="Group 23"/>
          <p:cNvGrpSpPr/>
          <p:nvPr/>
        </p:nvGrpSpPr>
        <p:grpSpPr>
          <a:xfrm>
            <a:off x="379412" y="2247900"/>
            <a:ext cx="9271348" cy="3771900"/>
            <a:chOff x="379412" y="2400301"/>
            <a:chExt cx="9271348" cy="3924300"/>
          </a:xfrm>
          <a:solidFill>
            <a:schemeClr val="accent5"/>
          </a:solidFill>
        </p:grpSpPr>
        <p:sp>
          <p:nvSpPr>
            <p:cNvPr id="22" name="Freeform 21"/>
            <p:cNvSpPr/>
            <p:nvPr/>
          </p:nvSpPr>
          <p:spPr bwMode="auto">
            <a:xfrm>
              <a:off x="7821960" y="2400301"/>
              <a:ext cx="1828800" cy="3924300"/>
            </a:xfrm>
            <a:custGeom>
              <a:avLst/>
              <a:gdLst>
                <a:gd name="connsiteX0" fmla="*/ 1828800 w 1828800"/>
                <a:gd name="connsiteY0" fmla="*/ 1490597 h 3457183"/>
                <a:gd name="connsiteX1" fmla="*/ 12526 w 1828800"/>
                <a:gd name="connsiteY1" fmla="*/ 0 h 3457183"/>
                <a:gd name="connsiteX2" fmla="*/ 0 w 1828800"/>
                <a:gd name="connsiteY2" fmla="*/ 3457183 h 3457183"/>
                <a:gd name="connsiteX3" fmla="*/ 1741118 w 1828800"/>
                <a:gd name="connsiteY3" fmla="*/ 2430049 h 3457183"/>
                <a:gd name="connsiteX4" fmla="*/ 1828800 w 1828800"/>
                <a:gd name="connsiteY4" fmla="*/ 1490597 h 3457183"/>
                <a:gd name="connsiteX0" fmla="*/ 1828800 w 1828800"/>
                <a:gd name="connsiteY0" fmla="*/ 1490597 h 3457183"/>
                <a:gd name="connsiteX1" fmla="*/ 12526 w 1828800"/>
                <a:gd name="connsiteY1" fmla="*/ 0 h 3457183"/>
                <a:gd name="connsiteX2" fmla="*/ 0 w 1828800"/>
                <a:gd name="connsiteY2" fmla="*/ 3457183 h 3457183"/>
                <a:gd name="connsiteX3" fmla="*/ 1828800 w 1828800"/>
                <a:gd name="connsiteY3" fmla="*/ 2452119 h 3457183"/>
                <a:gd name="connsiteX4" fmla="*/ 1828800 w 1828800"/>
                <a:gd name="connsiteY4" fmla="*/ 1490597 h 345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3457183">
                  <a:moveTo>
                    <a:pt x="1828800" y="1490597"/>
                  </a:moveTo>
                  <a:lnTo>
                    <a:pt x="12526" y="0"/>
                  </a:lnTo>
                  <a:cubicBezTo>
                    <a:pt x="8351" y="1152394"/>
                    <a:pt x="4175" y="2304789"/>
                    <a:pt x="0" y="3457183"/>
                  </a:cubicBezTo>
                  <a:lnTo>
                    <a:pt x="1828800" y="2452119"/>
                  </a:lnTo>
                  <a:lnTo>
                    <a:pt x="1828800" y="1490597"/>
                  </a:lnTo>
                  <a:close/>
                </a:path>
              </a:pathLst>
            </a:cu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3" name="Rectangle 22"/>
            <p:cNvSpPr/>
            <p:nvPr/>
          </p:nvSpPr>
          <p:spPr bwMode="auto">
            <a:xfrm>
              <a:off x="379412" y="2400301"/>
              <a:ext cx="7467600" cy="392430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sp>
        <p:nvSpPr>
          <p:cNvPr id="2" name="Title 1"/>
          <p:cNvSpPr>
            <a:spLocks noGrp="1"/>
          </p:cNvSpPr>
          <p:nvPr>
            <p:ph type="title"/>
          </p:nvPr>
        </p:nvSpPr>
        <p:spPr/>
        <p:txBody>
          <a:bodyPr/>
          <a:lstStyle/>
          <a:p>
            <a:r>
              <a:rPr lang="en-US" dirty="0" smtClean="0"/>
              <a:t>Typical </a:t>
            </a:r>
            <a:r>
              <a:rPr lang="en-US" dirty="0" err="1" smtClean="0"/>
              <a:t>Hyper-V</a:t>
            </a:r>
            <a:r>
              <a:rPr lang="en-US" dirty="0" smtClean="0"/>
              <a:t> Server Traffic Flows</a:t>
            </a:r>
            <a:endParaRPr lang="en-US" dirty="0"/>
          </a:p>
        </p:txBody>
      </p:sp>
      <p:sp>
        <p:nvSpPr>
          <p:cNvPr id="3" name="Content Placeholder 2"/>
          <p:cNvSpPr>
            <a:spLocks noGrp="1"/>
          </p:cNvSpPr>
          <p:nvPr>
            <p:ph idx="1"/>
          </p:nvPr>
        </p:nvSpPr>
        <p:spPr>
          <a:xfrm>
            <a:off x="519112" y="1447799"/>
            <a:ext cx="11149013" cy="4404283"/>
          </a:xfrm>
        </p:spPr>
        <p:txBody>
          <a:bodyPr/>
          <a:lstStyle/>
          <a:p>
            <a:r>
              <a:rPr lang="en-US" sz="5400" dirty="0" smtClean="0"/>
              <a:t>Virtual Machines traffic</a:t>
            </a:r>
          </a:p>
          <a:p>
            <a:r>
              <a:rPr lang="en-US" sz="5400" dirty="0" smtClean="0"/>
              <a:t>Cluster traffic</a:t>
            </a:r>
          </a:p>
          <a:p>
            <a:r>
              <a:rPr lang="en-US" sz="5400" dirty="0" smtClean="0"/>
              <a:t>Storage traffic / CSV</a:t>
            </a:r>
          </a:p>
          <a:p>
            <a:r>
              <a:rPr lang="en-US" sz="5400" dirty="0" smtClean="0"/>
              <a:t>Live Migrations</a:t>
            </a:r>
          </a:p>
          <a:p>
            <a:r>
              <a:rPr lang="en-US" sz="5400" dirty="0" smtClean="0"/>
              <a:t>Management</a:t>
            </a:r>
          </a:p>
        </p:txBody>
      </p:sp>
      <p:pic>
        <p:nvPicPr>
          <p:cNvPr id="17" name="Picture 7" descr="\\MAGNUM\Projects\Microsoft\Cloud Power FY12\Design\Icons\PNGs\Metering.png"/>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bwMode="auto">
          <a:xfrm>
            <a:off x="9078738" y="3466578"/>
            <a:ext cx="2177596" cy="2194381"/>
          </a:xfrm>
          <a:prstGeom prst="rect">
            <a:avLst/>
          </a:prstGeom>
          <a:noFill/>
        </p:spPr>
      </p:pic>
      <p:sp>
        <p:nvSpPr>
          <p:cNvPr id="20" name="Freeform 19"/>
          <p:cNvSpPr/>
          <p:nvPr/>
        </p:nvSpPr>
        <p:spPr bwMode="auto">
          <a:xfrm>
            <a:off x="7315200" y="2505205"/>
            <a:ext cx="1929008" cy="3657600"/>
          </a:xfrm>
          <a:custGeom>
            <a:avLst/>
            <a:gdLst>
              <a:gd name="connsiteX0" fmla="*/ 1803748 w 1929008"/>
              <a:gd name="connsiteY0" fmla="*/ 1327759 h 3657600"/>
              <a:gd name="connsiteX1" fmla="*/ 12526 w 1929008"/>
              <a:gd name="connsiteY1" fmla="*/ 0 h 3657600"/>
              <a:gd name="connsiteX2" fmla="*/ 0 w 1929008"/>
              <a:gd name="connsiteY2" fmla="*/ 3657600 h 3657600"/>
              <a:gd name="connsiteX3" fmla="*/ 1929008 w 1929008"/>
              <a:gd name="connsiteY3" fmla="*/ 2567836 h 3657600"/>
              <a:gd name="connsiteX4" fmla="*/ 1929008 w 1929008"/>
              <a:gd name="connsiteY4" fmla="*/ 2567836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8" h="3657600">
                <a:moveTo>
                  <a:pt x="1803748" y="1327759"/>
                </a:moveTo>
                <a:lnTo>
                  <a:pt x="12526" y="0"/>
                </a:lnTo>
                <a:cubicBezTo>
                  <a:pt x="8351" y="1219200"/>
                  <a:pt x="4175" y="2438400"/>
                  <a:pt x="0" y="3657600"/>
                </a:cubicBezTo>
                <a:lnTo>
                  <a:pt x="1929008" y="2567836"/>
                </a:lnTo>
                <a:lnTo>
                  <a:pt x="1929008" y="2567836"/>
                </a:lnTo>
              </a:path>
            </a:pathLst>
          </a:cu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9828212" y="1350504"/>
            <a:ext cx="1365111" cy="1087896"/>
            <a:chOff x="9891223" y="1447800"/>
            <a:chExt cx="851389" cy="630696"/>
          </a:xfrm>
        </p:grpSpPr>
        <p:pic>
          <p:nvPicPr>
            <p:cNvPr id="26" name="Picture 25"/>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122271" y="1552573"/>
              <a:ext cx="394574" cy="525923"/>
            </a:xfrm>
            <a:prstGeom prst="rect">
              <a:avLst/>
            </a:prstGeom>
            <a:noFill/>
            <a:ln w="9525">
              <a:noFill/>
              <a:miter lim="800000"/>
              <a:headEnd/>
              <a:tailEnd/>
            </a:ln>
          </p:spPr>
        </p:pic>
        <p:pic>
          <p:nvPicPr>
            <p:cNvPr id="27" name="Picture 26"/>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348038" y="1458357"/>
              <a:ext cx="394574" cy="525923"/>
            </a:xfrm>
            <a:prstGeom prst="rect">
              <a:avLst/>
            </a:prstGeom>
            <a:noFill/>
            <a:ln w="9525">
              <a:noFill/>
              <a:miter lim="800000"/>
              <a:headEnd/>
              <a:tailEnd/>
            </a:ln>
          </p:spPr>
        </p:pic>
        <p:pic>
          <p:nvPicPr>
            <p:cNvPr id="28" name="Picture 25"/>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9891223" y="1447800"/>
              <a:ext cx="394574" cy="525923"/>
            </a:xfrm>
            <a:prstGeom prst="rect">
              <a:avLst/>
            </a:prstGeom>
            <a:noFill/>
            <a:ln w="9525">
              <a:noFill/>
              <a:miter lim="800000"/>
              <a:headEnd/>
              <a:tailEnd/>
            </a:ln>
          </p:spPr>
        </p:pic>
      </p:grpSp>
    </p:spTree>
    <p:extLst>
      <p:ext uri="{BB962C8B-B14F-4D97-AF65-F5344CB8AC3E}">
        <p14:creationId xmlns:p14="http://schemas.microsoft.com/office/powerpoint/2010/main" val="365579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Traffic </a:t>
            </a:r>
            <a:r>
              <a:rPr lang="en-US" sz="4800" dirty="0" smtClean="0"/>
              <a:t>Isolation / Separation Approaches</a:t>
            </a:r>
            <a:endParaRPr lang="en-US" sz="4800" dirty="0"/>
          </a:p>
        </p:txBody>
      </p:sp>
      <p:sp>
        <p:nvSpPr>
          <p:cNvPr id="3" name="Content Placeholder 2"/>
          <p:cNvSpPr>
            <a:spLocks noGrp="1"/>
          </p:cNvSpPr>
          <p:nvPr>
            <p:ph idx="1"/>
          </p:nvPr>
        </p:nvSpPr>
        <p:spPr/>
        <p:txBody>
          <a:bodyPr anchor="t">
            <a:noAutofit/>
          </a:bodyPr>
          <a:lstStyle/>
          <a:p>
            <a:r>
              <a:rPr lang="en-US" sz="3700" b="1" dirty="0" smtClean="0"/>
              <a:t>How many NICs should be in the server?</a:t>
            </a:r>
            <a:endParaRPr lang="en-US" sz="3700" b="1" dirty="0"/>
          </a:p>
          <a:p>
            <a:pPr marL="974725" lvl="1" indent="-514350">
              <a:buFont typeface="+mj-lt"/>
              <a:buAutoNum type="arabicPeriod"/>
            </a:pPr>
            <a:r>
              <a:rPr lang="en-US" sz="2700" dirty="0" smtClean="0"/>
              <a:t>Separate </a:t>
            </a:r>
            <a:r>
              <a:rPr lang="en-US" sz="2700" dirty="0"/>
              <a:t>NICs for different </a:t>
            </a:r>
            <a:r>
              <a:rPr lang="en-US" sz="2700" dirty="0" smtClean="0"/>
              <a:t>traffic flows - WS2008 R2 best practice</a:t>
            </a:r>
            <a:endParaRPr lang="en-US" sz="2700" dirty="0"/>
          </a:p>
          <a:p>
            <a:pPr marL="974725" lvl="1" indent="-514350">
              <a:buFont typeface="+mj-lt"/>
              <a:buAutoNum type="arabicPeriod"/>
            </a:pPr>
            <a:r>
              <a:rPr lang="en-US" sz="2700" dirty="0" smtClean="0"/>
              <a:t>Separate “Datacenter” </a:t>
            </a:r>
            <a:r>
              <a:rPr lang="en-US" sz="2700" dirty="0"/>
              <a:t>traffic from “Tenant” Traffic (VMs vs. Infrastructure)</a:t>
            </a:r>
          </a:p>
          <a:p>
            <a:pPr marL="974725" lvl="1" indent="-514350">
              <a:buFont typeface="+mj-lt"/>
              <a:buAutoNum type="arabicPeriod"/>
            </a:pPr>
            <a:r>
              <a:rPr lang="en-US" sz="2700" dirty="0" smtClean="0"/>
              <a:t>WS2012: Run </a:t>
            </a:r>
            <a:r>
              <a:rPr lang="en-US" sz="2700" dirty="0"/>
              <a:t>everything through the </a:t>
            </a:r>
            <a:r>
              <a:rPr lang="en-US" sz="2700" dirty="0" smtClean="0"/>
              <a:t>virtual switch</a:t>
            </a:r>
            <a:r>
              <a:rPr lang="en-US" sz="2700" dirty="0"/>
              <a:t>, one physical network</a:t>
            </a:r>
          </a:p>
          <a:p>
            <a:endParaRPr lang="en-US" dirty="0" smtClean="0"/>
          </a:p>
          <a:p>
            <a:r>
              <a:rPr lang="en-US" dirty="0" smtClean="0"/>
              <a:t>Use </a:t>
            </a:r>
            <a:r>
              <a:rPr lang="en-US" b="1" dirty="0" smtClean="0"/>
              <a:t>Port ACLs</a:t>
            </a:r>
            <a:r>
              <a:rPr lang="en-US" b="1" dirty="0"/>
              <a:t>, QoS, </a:t>
            </a:r>
            <a:r>
              <a:rPr lang="en-US" b="1" dirty="0" smtClean="0"/>
              <a:t>DCB &amp; VM </a:t>
            </a:r>
            <a:r>
              <a:rPr lang="en-US" b="1" dirty="0" err="1" smtClean="0"/>
              <a:t>QoS</a:t>
            </a:r>
            <a:r>
              <a:rPr lang="en-US" dirty="0"/>
              <a:t> </a:t>
            </a:r>
            <a:r>
              <a:rPr lang="en-US" dirty="0" smtClean="0"/>
              <a:t>to </a:t>
            </a:r>
            <a:r>
              <a:rPr lang="en-US" dirty="0"/>
              <a:t>enforce isolation and performance guarantees</a:t>
            </a:r>
          </a:p>
        </p:txBody>
      </p:sp>
    </p:spTree>
    <p:extLst>
      <p:ext uri="{BB962C8B-B14F-4D97-AF65-F5344CB8AC3E}">
        <p14:creationId xmlns:p14="http://schemas.microsoft.com/office/powerpoint/2010/main" val="3614969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609397"/>
          </a:xfrm>
        </p:spPr>
        <p:txBody>
          <a:bodyPr>
            <a:normAutofit/>
          </a:bodyPr>
          <a:lstStyle/>
          <a:p>
            <a:r>
              <a:rPr lang="en-US" dirty="0" smtClean="0"/>
              <a:t>InfiniBand vs. 10GbE vs. 1GbE</a:t>
            </a:r>
            <a:endParaRPr lang="en-US" dirty="0"/>
          </a:p>
        </p:txBody>
      </p:sp>
      <p:sp>
        <p:nvSpPr>
          <p:cNvPr id="3" name="Content Placeholder 2"/>
          <p:cNvSpPr>
            <a:spLocks noGrp="1"/>
          </p:cNvSpPr>
          <p:nvPr>
            <p:ph idx="1"/>
          </p:nvPr>
        </p:nvSpPr>
        <p:spPr>
          <a:xfrm>
            <a:off x="304721" y="1092200"/>
            <a:ext cx="8430604" cy="5588000"/>
          </a:xfrm>
        </p:spPr>
        <p:txBody>
          <a:bodyPr>
            <a:noAutofit/>
          </a:bodyPr>
          <a:lstStyle/>
          <a:p>
            <a:r>
              <a:rPr lang="en-US" dirty="0" smtClean="0"/>
              <a:t>10 </a:t>
            </a:r>
            <a:r>
              <a:rPr lang="en-US" dirty="0"/>
              <a:t>Gb Ethernet</a:t>
            </a:r>
          </a:p>
          <a:p>
            <a:pPr lvl="1"/>
            <a:r>
              <a:rPr lang="en-US" sz="2300" dirty="0"/>
              <a:t>Great </a:t>
            </a:r>
            <a:r>
              <a:rPr lang="en-US" sz="2300" dirty="0" smtClean="0"/>
              <a:t>performance on familiar fabric</a:t>
            </a:r>
            <a:endParaRPr lang="en-US" sz="2300" dirty="0"/>
          </a:p>
          <a:p>
            <a:pPr lvl="1"/>
            <a:r>
              <a:rPr lang="en-US" sz="2300" dirty="0"/>
              <a:t>RDMA optional (for </a:t>
            </a:r>
            <a:r>
              <a:rPr lang="en-US" sz="2300" dirty="0" smtClean="0"/>
              <a:t>SMB 3.0 </a:t>
            </a:r>
            <a:r>
              <a:rPr lang="en-US" sz="2300" dirty="0"/>
              <a:t>file access)</a:t>
            </a:r>
          </a:p>
          <a:p>
            <a:pPr lvl="1"/>
            <a:r>
              <a:rPr lang="en-US" sz="2300" dirty="0"/>
              <a:t>Offers Quality of Service (DCB) &amp; Flexible bandwidth allocation</a:t>
            </a:r>
          </a:p>
          <a:p>
            <a:pPr lvl="1"/>
            <a:r>
              <a:rPr lang="en-US" sz="2300" dirty="0"/>
              <a:t>New offloads</a:t>
            </a:r>
          </a:p>
          <a:p>
            <a:pPr lvl="1"/>
            <a:r>
              <a:rPr lang="en-US" sz="2300" dirty="0"/>
              <a:t>…But physical switch ports more expensive</a:t>
            </a:r>
          </a:p>
          <a:p>
            <a:r>
              <a:rPr lang="en-US" dirty="0"/>
              <a:t>InfiniBand (32 Gb and 56 Gb)</a:t>
            </a:r>
          </a:p>
          <a:p>
            <a:pPr lvl="1"/>
            <a:r>
              <a:rPr lang="en-US" sz="2300" dirty="0"/>
              <a:t>Very high performance, low latency</a:t>
            </a:r>
          </a:p>
          <a:p>
            <a:pPr lvl="1"/>
            <a:r>
              <a:rPr lang="en-US" sz="2300" dirty="0"/>
              <a:t>RDMA included (for </a:t>
            </a:r>
            <a:r>
              <a:rPr lang="en-US" sz="2300" dirty="0" smtClean="0"/>
              <a:t>SMB 3.0 </a:t>
            </a:r>
            <a:r>
              <a:rPr lang="en-US" sz="2300" dirty="0"/>
              <a:t>file access)</a:t>
            </a:r>
          </a:p>
          <a:p>
            <a:pPr lvl="1"/>
            <a:r>
              <a:rPr lang="en-US" sz="2300" dirty="0"/>
              <a:t>…But Network management different than Ethernet</a:t>
            </a:r>
          </a:p>
          <a:p>
            <a:r>
              <a:rPr lang="en-US" sz="3700" dirty="0">
                <a:latin typeface="+mj-lt"/>
              </a:rPr>
              <a:t>1 Gb Ethernet</a:t>
            </a:r>
          </a:p>
          <a:p>
            <a:pPr lvl="1"/>
            <a:r>
              <a:rPr lang="en-US" sz="2400" dirty="0"/>
              <a:t>Adequate performance for many workloads</a:t>
            </a:r>
          </a:p>
        </p:txBody>
      </p:sp>
      <p:grpSp>
        <p:nvGrpSpPr>
          <p:cNvPr id="41" name="Group 40"/>
          <p:cNvGrpSpPr/>
          <p:nvPr/>
        </p:nvGrpSpPr>
        <p:grpSpPr>
          <a:xfrm>
            <a:off x="8886371" y="3530600"/>
            <a:ext cx="3200881" cy="1320800"/>
            <a:chOff x="2933394" y="2574950"/>
            <a:chExt cx="1412788" cy="434477"/>
          </a:xfrm>
          <a:solidFill>
            <a:srgbClr val="00B050"/>
          </a:solidFill>
        </p:grpSpPr>
        <p:sp>
          <p:nvSpPr>
            <p:cNvPr id="42" name="Rectangle 41"/>
            <p:cNvSpPr/>
            <p:nvPr/>
          </p:nvSpPr>
          <p:spPr>
            <a:xfrm>
              <a:off x="2933394" y="2574950"/>
              <a:ext cx="1412788"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3200" b="1" kern="0" dirty="0">
                  <a:solidFill>
                    <a:sysClr val="window" lastClr="FFFFFF"/>
                  </a:solidFill>
                  <a:effectLst>
                    <a:outerShdw blurRad="38100" dist="38100" dir="2700000" algn="tl">
                      <a:srgbClr val="000000">
                        <a:alpha val="43137"/>
                      </a:srgbClr>
                    </a:outerShdw>
                  </a:effectLst>
                  <a:ea typeface="Calibri"/>
                  <a:cs typeface="Times New Roman"/>
                </a:rPr>
                <a:t>InfiniBand</a:t>
              </a:r>
            </a:p>
          </p:txBody>
        </p:sp>
        <p:sp>
          <p:nvSpPr>
            <p:cNvPr id="43" name="Rectangle 4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Calibri"/>
                  <a:ea typeface="Times New Roman"/>
                  <a:cs typeface="Times New Roman"/>
                </a:rPr>
                <a:t> </a:t>
              </a:r>
              <a:endParaRPr lang="en-US" sz="1500" kern="0">
                <a:solidFill>
                  <a:sysClr val="window" lastClr="FFFFFF"/>
                </a:solidFill>
                <a:latin typeface="Calibri"/>
                <a:ea typeface="Calibri"/>
                <a:cs typeface="Times New Roman"/>
              </a:endParaRPr>
            </a:p>
          </p:txBody>
        </p:sp>
      </p:grpSp>
      <p:grpSp>
        <p:nvGrpSpPr>
          <p:cNvPr id="47" name="Group 46"/>
          <p:cNvGrpSpPr/>
          <p:nvPr/>
        </p:nvGrpSpPr>
        <p:grpSpPr>
          <a:xfrm>
            <a:off x="8886371" y="5359401"/>
            <a:ext cx="934435" cy="616807"/>
            <a:chOff x="2947701" y="2424989"/>
            <a:chExt cx="775411" cy="439616"/>
          </a:xfrm>
          <a:solidFill>
            <a:srgbClr val="00B050"/>
          </a:solidFill>
        </p:grpSpPr>
        <p:sp>
          <p:nvSpPr>
            <p:cNvPr id="50" name="Rectangle 49"/>
            <p:cNvSpPr/>
            <p:nvPr/>
          </p:nvSpPr>
          <p:spPr>
            <a:xfrm>
              <a:off x="2947701" y="2424989"/>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2000" b="1" kern="0" dirty="0">
                  <a:solidFill>
                    <a:sysClr val="window" lastClr="FFFFFF"/>
                  </a:solidFill>
                  <a:effectLst>
                    <a:outerShdw blurRad="38100" dist="38100" dir="2700000" algn="tl">
                      <a:srgbClr val="000000">
                        <a:alpha val="43137"/>
                      </a:srgbClr>
                    </a:outerShdw>
                  </a:effectLst>
                  <a:ea typeface="Calibri"/>
                  <a:cs typeface="Times New Roman"/>
                </a:rPr>
                <a:t>1 GbE</a:t>
              </a:r>
            </a:p>
          </p:txBody>
        </p:sp>
        <p:sp>
          <p:nvSpPr>
            <p:cNvPr id="51" name="Rectangle 50"/>
            <p:cNvSpPr/>
            <p:nvPr/>
          </p:nvSpPr>
          <p:spPr>
            <a:xfrm>
              <a:off x="2947701" y="2730051"/>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300" kern="0">
                  <a:solidFill>
                    <a:sysClr val="window" lastClr="FFFFFF"/>
                  </a:solidFill>
                  <a:latin typeface="Calibri"/>
                  <a:ea typeface="Times New Roman"/>
                  <a:cs typeface="Times New Roman"/>
                </a:rPr>
                <a:t> </a:t>
              </a:r>
              <a:endParaRPr lang="en-US" sz="1300" kern="0">
                <a:solidFill>
                  <a:sysClr val="window" lastClr="FFFFFF"/>
                </a:solidFill>
                <a:latin typeface="Calibri"/>
                <a:ea typeface="Calibri"/>
                <a:cs typeface="Times New Roman"/>
              </a:endParaRPr>
            </a:p>
          </p:txBody>
        </p:sp>
      </p:grpSp>
      <p:grpSp>
        <p:nvGrpSpPr>
          <p:cNvPr id="10" name="Group 9"/>
          <p:cNvGrpSpPr/>
          <p:nvPr/>
        </p:nvGrpSpPr>
        <p:grpSpPr>
          <a:xfrm>
            <a:off x="8886371" y="1803400"/>
            <a:ext cx="1756809" cy="1320800"/>
            <a:chOff x="2933395" y="2574950"/>
            <a:chExt cx="775411" cy="434477"/>
          </a:xfrm>
          <a:solidFill>
            <a:srgbClr val="00B050"/>
          </a:solidFill>
        </p:grpSpPr>
        <p:sp>
          <p:nvSpPr>
            <p:cNvPr id="11" name="Rectangle 10"/>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3200" b="1" kern="0" dirty="0">
                  <a:solidFill>
                    <a:sysClr val="window" lastClr="FFFFFF"/>
                  </a:solidFill>
                  <a:effectLst>
                    <a:outerShdw blurRad="38100" dist="38100" dir="2700000" algn="tl">
                      <a:srgbClr val="000000">
                        <a:alpha val="43137"/>
                      </a:srgbClr>
                    </a:outerShdw>
                  </a:effectLst>
                  <a:ea typeface="Calibri"/>
                  <a:cs typeface="Times New Roman"/>
                </a:rPr>
                <a:t>10 GbE</a:t>
              </a:r>
            </a:p>
          </p:txBody>
        </p:sp>
        <p:sp>
          <p:nvSpPr>
            <p:cNvPr id="12" name="Rectangle 11"/>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Calibri"/>
                  <a:ea typeface="Times New Roman"/>
                  <a:cs typeface="Times New Roman"/>
                </a:rPr>
                <a:t> </a:t>
              </a:r>
              <a:endParaRPr lang="en-US" sz="1500" kern="0">
                <a:solidFill>
                  <a:sysClr val="window" lastClr="FFFFFF"/>
                </a:solidFill>
                <a:latin typeface="Calibri"/>
                <a:ea typeface="Calibri"/>
                <a:cs typeface="Times New Roman"/>
              </a:endParaRPr>
            </a:p>
          </p:txBody>
        </p:sp>
      </p:grpSp>
    </p:spTree>
    <p:extLst>
      <p:ext uri="{BB962C8B-B14F-4D97-AF65-F5344CB8AC3E}">
        <p14:creationId xmlns:p14="http://schemas.microsoft.com/office/powerpoint/2010/main" val="1025916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a:off x="6722522" y="1766932"/>
            <a:ext cx="4164515" cy="3317341"/>
          </a:xfrm>
          <a:prstGeom prst="rect">
            <a:avLst/>
          </a:prstGeom>
          <a:solidFill>
            <a:schemeClr val="tx2">
              <a:lumMod val="75000"/>
            </a:schemeClr>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normAutofit/>
          </a:bodyPr>
          <a:lstStyle/>
          <a:p>
            <a:r>
              <a:rPr lang="en-US" sz="4300" dirty="0"/>
              <a:t>Hardware Offloads for Scalability &amp; Performance</a:t>
            </a:r>
          </a:p>
        </p:txBody>
      </p:sp>
      <p:sp>
        <p:nvSpPr>
          <p:cNvPr id="49" name="Rectangle 48"/>
          <p:cNvSpPr/>
          <p:nvPr/>
        </p:nvSpPr>
        <p:spPr bwMode="auto">
          <a:xfrm>
            <a:off x="6805427" y="1868532"/>
            <a:ext cx="4164515" cy="3317341"/>
          </a:xfrm>
          <a:prstGeom prst="rect">
            <a:avLst/>
          </a:prstGeom>
          <a:solidFill>
            <a:schemeClr val="tx2">
              <a:lumMod val="75000"/>
            </a:schemeClr>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51" name="Rectangle 50"/>
          <p:cNvSpPr/>
          <p:nvPr/>
        </p:nvSpPr>
        <p:spPr bwMode="auto">
          <a:xfrm>
            <a:off x="9036119" y="3238503"/>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Hyper-V</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 Extensible Switch</a:t>
            </a:r>
          </a:p>
        </p:txBody>
      </p:sp>
      <p:grpSp>
        <p:nvGrpSpPr>
          <p:cNvPr id="52" name="Group 51"/>
          <p:cNvGrpSpPr/>
          <p:nvPr/>
        </p:nvGrpSpPr>
        <p:grpSpPr>
          <a:xfrm>
            <a:off x="8964705" y="2008162"/>
            <a:ext cx="830484" cy="1292487"/>
            <a:chOff x="6705600" y="1135825"/>
            <a:chExt cx="915350" cy="1535911"/>
          </a:xfrm>
        </p:grpSpPr>
        <p:sp>
          <p:nvSpPr>
            <p:cNvPr id="96" name="Rectangle 9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accent6">
                      <a:lumMod val="50000"/>
                    </a:schemeClr>
                  </a:solidFill>
                  <a:effectLst>
                    <a:outerShdw blurRad="38100" dist="38100" dir="2700000" algn="tl">
                      <a:srgbClr val="000000">
                        <a:alpha val="43137"/>
                      </a:srgbClr>
                    </a:outerShdw>
                  </a:effectLst>
                </a:rPr>
                <a:t>VM 1</a:t>
              </a:r>
            </a:p>
          </p:txBody>
        </p:sp>
        <p:grpSp>
          <p:nvGrpSpPr>
            <p:cNvPr id="97" name="Group 96"/>
            <p:cNvGrpSpPr/>
            <p:nvPr/>
          </p:nvGrpSpPr>
          <p:grpSpPr>
            <a:xfrm>
              <a:off x="6921216" y="1964018"/>
              <a:ext cx="442719" cy="332738"/>
              <a:chOff x="0" y="0"/>
              <a:chExt cx="248717" cy="198934"/>
            </a:xfrm>
          </p:grpSpPr>
          <p:sp>
            <p:nvSpPr>
              <p:cNvPr id="100" name="Rectangle 9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accent6">
                        <a:lumMod val="50000"/>
                      </a:schemeClr>
                    </a:solidFill>
                    <a:latin typeface="Times New Roman"/>
                    <a:ea typeface="Calibri"/>
                  </a:rPr>
                  <a:t> </a:t>
                </a:r>
                <a:endParaRPr lang="en-US" sz="1200" kern="0">
                  <a:solidFill>
                    <a:schemeClr val="accent6">
                      <a:lumMod val="50000"/>
                    </a:schemeClr>
                  </a:solidFill>
                  <a:latin typeface="Times New Roman"/>
                  <a:ea typeface="SimSun"/>
                </a:endParaRPr>
              </a:p>
            </p:txBody>
          </p:sp>
          <p:sp>
            <p:nvSpPr>
              <p:cNvPr id="101" name="Rectangle 10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accent6">
                        <a:lumMod val="50000"/>
                      </a:schemeClr>
                    </a:solidFill>
                    <a:latin typeface="Times New Roman"/>
                    <a:ea typeface="Times New Roman"/>
                  </a:rPr>
                  <a:t> </a:t>
                </a:r>
                <a:endParaRPr lang="en-US" sz="1200" kern="0">
                  <a:solidFill>
                    <a:schemeClr val="accent6">
                      <a:lumMod val="50000"/>
                    </a:schemeClr>
                  </a:solidFill>
                  <a:latin typeface="Times New Roman"/>
                  <a:ea typeface="SimSun"/>
                </a:endParaRPr>
              </a:p>
            </p:txBody>
          </p:sp>
        </p:grpSp>
        <p:sp>
          <p:nvSpPr>
            <p:cNvPr id="98" name="Oval 9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accent6">
                      <a:lumMod val="50000"/>
                    </a:schemeClr>
                  </a:solidFill>
                  <a:latin typeface="Calibri"/>
                  <a:ea typeface="Times New Roman"/>
                  <a:cs typeface="Times New Roman"/>
                </a:rPr>
                <a:t> </a:t>
              </a:r>
              <a:endParaRPr lang="en-US" sz="1100" kern="0">
                <a:solidFill>
                  <a:schemeClr val="accent6">
                    <a:lumMod val="50000"/>
                  </a:schemeClr>
                </a:solidFill>
                <a:latin typeface="Calibri"/>
                <a:ea typeface="Calibri"/>
                <a:cs typeface="Times New Roman"/>
              </a:endParaRPr>
            </a:p>
          </p:txBody>
        </p:sp>
        <p:cxnSp>
          <p:nvCxnSpPr>
            <p:cNvPr id="99" name="Straight Connector 98"/>
            <p:cNvCxnSpPr>
              <a:stCxn id="98" idx="0"/>
              <a:endCxn id="10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a:stCxn id="51" idx="2"/>
            <a:endCxn id="122" idx="0"/>
          </p:cNvCxnSpPr>
          <p:nvPr/>
        </p:nvCxnSpPr>
        <p:spPr>
          <a:xfrm flipH="1">
            <a:off x="9782960" y="3976913"/>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7585601" y="2432714"/>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rPr>
              <a:t>Live </a:t>
            </a:r>
            <a:r>
              <a:rPr lang="en-US" sz="1400" b="1" dirty="0">
                <a:solidFill>
                  <a:schemeClr val="tx1"/>
                </a:solidFill>
              </a:rPr>
              <a:t>Migration</a:t>
            </a:r>
            <a:endParaRPr lang="en-US" sz="1500" b="1" dirty="0">
              <a:solidFill>
                <a:schemeClr val="tx1"/>
              </a:solidFill>
            </a:endParaRPr>
          </a:p>
        </p:txBody>
      </p:sp>
      <p:sp>
        <p:nvSpPr>
          <p:cNvPr id="55" name="Rectangle 54"/>
          <p:cNvSpPr/>
          <p:nvPr/>
        </p:nvSpPr>
        <p:spPr bwMode="auto">
          <a:xfrm>
            <a:off x="7022645" y="244190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Storage</a:t>
            </a:r>
            <a:endParaRPr lang="en-US" sz="1500" b="1" dirty="0">
              <a:solidFill>
                <a:schemeClr val="tx1"/>
              </a:solidFill>
              <a:effectLst>
                <a:outerShdw blurRad="38100" dist="38100" dir="2700000" algn="tl">
                  <a:srgbClr val="000000">
                    <a:alpha val="43137"/>
                  </a:srgbClr>
                </a:outerShdw>
              </a:effectLst>
            </a:endParaRPr>
          </a:p>
        </p:txBody>
      </p:sp>
      <p:sp>
        <p:nvSpPr>
          <p:cNvPr id="56" name="Rectangle 55"/>
          <p:cNvSpPr/>
          <p:nvPr/>
        </p:nvSpPr>
        <p:spPr bwMode="auto">
          <a:xfrm>
            <a:off x="8188131" y="244190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endParaRPr lang="en-US" sz="1500" b="1" dirty="0">
              <a:solidFill>
                <a:schemeClr val="tx1"/>
              </a:solidFill>
              <a:effectLst>
                <a:outerShdw blurRad="38100" dist="38100" dir="2700000" algn="tl">
                  <a:srgbClr val="000000">
                    <a:alpha val="43137"/>
                  </a:srgbClr>
                </a:outerShdw>
              </a:effectLst>
            </a:endParaRPr>
          </a:p>
        </p:txBody>
      </p:sp>
      <p:sp>
        <p:nvSpPr>
          <p:cNvPr id="59" name="TextBox 58"/>
          <p:cNvSpPr txBox="1"/>
          <p:nvPr/>
        </p:nvSpPr>
        <p:spPr>
          <a:xfrm>
            <a:off x="6932612" y="2013402"/>
            <a:ext cx="1944571" cy="323165"/>
          </a:xfrm>
          <a:prstGeom prst="rect">
            <a:avLst/>
          </a:prstGeom>
          <a:noFill/>
          <a:ln>
            <a:noFill/>
          </a:ln>
        </p:spPr>
        <p:txBody>
          <a:bodyPr wrap="none" lIns="0" tIns="0" rIns="0" bIns="0" rtlCol="0">
            <a:spAutoFit/>
          </a:bodyPr>
          <a:lstStyle/>
          <a:p>
            <a:r>
              <a:rPr lang="en-US" sz="2100" b="1" dirty="0">
                <a:effectLst>
                  <a:outerShdw blurRad="38100" dist="38100" dir="2700000" algn="tl">
                    <a:srgbClr val="000000">
                      <a:alpha val="43137"/>
                    </a:srgbClr>
                  </a:outerShdw>
                </a:effectLst>
              </a:rPr>
              <a:t>Hyper-V Server</a:t>
            </a:r>
          </a:p>
        </p:txBody>
      </p:sp>
      <p:sp>
        <p:nvSpPr>
          <p:cNvPr id="63" name="Oval 62"/>
          <p:cNvSpPr/>
          <p:nvPr/>
        </p:nvSpPr>
        <p:spPr>
          <a:xfrm>
            <a:off x="9723046" y="3909141"/>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b="1" kern="0">
                <a:effectLst>
                  <a:outerShdw blurRad="38100" dist="38100" dir="2700000" algn="tl">
                    <a:srgbClr val="000000">
                      <a:alpha val="43137"/>
                    </a:srgbClr>
                  </a:outerShdw>
                </a:effectLst>
                <a:latin typeface="Calibri"/>
                <a:ea typeface="Times New Roman"/>
                <a:cs typeface="Times New Roman"/>
              </a:rPr>
              <a:t> </a:t>
            </a:r>
            <a:endParaRPr lang="en-US" sz="1100" b="1" kern="0">
              <a:effectLst>
                <a:outerShdw blurRad="38100" dist="38100" dir="2700000" algn="tl">
                  <a:srgbClr val="000000">
                    <a:alpha val="43137"/>
                  </a:srgbClr>
                </a:outerShdw>
              </a:effectLst>
              <a:latin typeface="Calibri"/>
              <a:ea typeface="Calibri"/>
              <a:cs typeface="Times New Roman"/>
            </a:endParaRPr>
          </a:p>
        </p:txBody>
      </p:sp>
      <p:grpSp>
        <p:nvGrpSpPr>
          <p:cNvPr id="75" name="Group 74"/>
          <p:cNvGrpSpPr/>
          <p:nvPr/>
        </p:nvGrpSpPr>
        <p:grpSpPr>
          <a:xfrm>
            <a:off x="9861893" y="2008162"/>
            <a:ext cx="830484" cy="1292487"/>
            <a:chOff x="6705600" y="1135825"/>
            <a:chExt cx="915350" cy="1535911"/>
          </a:xfrm>
        </p:grpSpPr>
        <p:sp>
          <p:nvSpPr>
            <p:cNvPr id="84" name="Rectangle 83"/>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accent6">
                      <a:lumMod val="50000"/>
                    </a:schemeClr>
                  </a:solidFill>
                  <a:effectLst>
                    <a:outerShdw blurRad="38100" dist="38100" dir="2700000" algn="tl">
                      <a:srgbClr val="000000">
                        <a:alpha val="43137"/>
                      </a:srgbClr>
                    </a:outerShdw>
                  </a:effectLst>
                </a:rPr>
                <a:t>VM </a:t>
              </a:r>
              <a:r>
                <a:rPr lang="en-US" sz="1700" b="1" dirty="0">
                  <a:solidFill>
                    <a:schemeClr val="accent6">
                      <a:lumMod val="50000"/>
                    </a:schemeClr>
                  </a:solidFill>
                  <a:effectLst>
                    <a:outerShdw blurRad="38100" dist="38100" dir="2700000" algn="tl">
                      <a:srgbClr val="000000">
                        <a:alpha val="43137"/>
                      </a:srgbClr>
                    </a:outerShdw>
                  </a:effectLst>
                </a:rPr>
                <a:t>n</a:t>
              </a:r>
            </a:p>
          </p:txBody>
        </p:sp>
        <p:grpSp>
          <p:nvGrpSpPr>
            <p:cNvPr id="85" name="Group 84"/>
            <p:cNvGrpSpPr/>
            <p:nvPr/>
          </p:nvGrpSpPr>
          <p:grpSpPr>
            <a:xfrm>
              <a:off x="6921216" y="1964018"/>
              <a:ext cx="442719" cy="332738"/>
              <a:chOff x="0" y="0"/>
              <a:chExt cx="248717" cy="198934"/>
            </a:xfrm>
          </p:grpSpPr>
          <p:sp>
            <p:nvSpPr>
              <p:cNvPr id="88" name="Rectangle 87"/>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accent6">
                        <a:lumMod val="50000"/>
                      </a:schemeClr>
                    </a:solidFill>
                    <a:effectLst>
                      <a:outerShdw blurRad="38100" dist="38100" dir="2700000" algn="tl">
                        <a:srgbClr val="000000">
                          <a:alpha val="43137"/>
                        </a:srgbClr>
                      </a:outerShdw>
                    </a:effectLst>
                    <a:latin typeface="Times New Roman"/>
                    <a:ea typeface="Calibri"/>
                  </a:rPr>
                  <a:t> </a:t>
                </a:r>
                <a:endParaRPr lang="en-US" sz="1200" kern="0">
                  <a:solidFill>
                    <a:schemeClr val="accent6">
                      <a:lumMod val="50000"/>
                    </a:schemeClr>
                  </a:solidFill>
                  <a:effectLst>
                    <a:outerShdw blurRad="38100" dist="38100" dir="2700000" algn="tl">
                      <a:srgbClr val="000000">
                        <a:alpha val="43137"/>
                      </a:srgbClr>
                    </a:outerShdw>
                  </a:effectLst>
                  <a:latin typeface="Times New Roman"/>
                  <a:ea typeface="SimSun"/>
                </a:endParaRPr>
              </a:p>
            </p:txBody>
          </p:sp>
          <p:sp>
            <p:nvSpPr>
              <p:cNvPr id="89" name="Rectangle 88"/>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accent6">
                        <a:lumMod val="50000"/>
                      </a:schemeClr>
                    </a:solidFill>
                    <a:effectLst>
                      <a:outerShdw blurRad="38100" dist="38100" dir="2700000" algn="tl">
                        <a:srgbClr val="000000">
                          <a:alpha val="43137"/>
                        </a:srgbClr>
                      </a:outerShdw>
                    </a:effectLst>
                    <a:latin typeface="Times New Roman"/>
                    <a:ea typeface="Times New Roman"/>
                  </a:rPr>
                  <a:t> </a:t>
                </a:r>
                <a:endParaRPr lang="en-US" sz="1200" kern="0">
                  <a:solidFill>
                    <a:schemeClr val="accent6">
                      <a:lumMod val="50000"/>
                    </a:schemeClr>
                  </a:solidFill>
                  <a:effectLst>
                    <a:outerShdw blurRad="38100" dist="38100" dir="2700000" algn="tl">
                      <a:srgbClr val="000000">
                        <a:alpha val="43137"/>
                      </a:srgbClr>
                    </a:outerShdw>
                  </a:effectLst>
                  <a:latin typeface="Times New Roman"/>
                  <a:ea typeface="SimSun"/>
                </a:endParaRPr>
              </a:p>
            </p:txBody>
          </p:sp>
        </p:grpSp>
        <p:sp>
          <p:nvSpPr>
            <p:cNvPr id="86" name="Oval 85"/>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accent6">
                      <a:lumMod val="50000"/>
                    </a:schemeClr>
                  </a:solidFill>
                  <a:effectLst>
                    <a:outerShdw blurRad="38100" dist="38100" dir="2700000" algn="tl">
                      <a:srgbClr val="000000">
                        <a:alpha val="43137"/>
                      </a:srgbClr>
                    </a:outerShdw>
                  </a:effectLst>
                  <a:latin typeface="Calibri"/>
                  <a:ea typeface="Times New Roman"/>
                  <a:cs typeface="Times New Roman"/>
                </a:rPr>
                <a:t> </a:t>
              </a:r>
              <a:endParaRPr lang="en-US" sz="1100" kern="0">
                <a:solidFill>
                  <a:schemeClr val="accent6">
                    <a:lumMod val="50000"/>
                  </a:schemeClr>
                </a:solidFill>
                <a:effectLst>
                  <a:outerShdw blurRad="38100" dist="38100" dir="2700000" algn="tl">
                    <a:srgbClr val="000000">
                      <a:alpha val="43137"/>
                    </a:srgbClr>
                  </a:outerShdw>
                </a:effectLst>
                <a:latin typeface="Calibri"/>
                <a:ea typeface="Calibri"/>
                <a:cs typeface="Times New Roman"/>
              </a:endParaRPr>
            </a:p>
          </p:txBody>
        </p:sp>
        <p:cxnSp>
          <p:nvCxnSpPr>
            <p:cNvPr id="87" name="Straight Connector 86"/>
            <p:cNvCxnSpPr>
              <a:stCxn id="86" idx="0"/>
              <a:endCxn id="89"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8152559" y="4977177"/>
            <a:ext cx="621038" cy="548955"/>
            <a:chOff x="2933395" y="2574950"/>
            <a:chExt cx="775411" cy="434477"/>
          </a:xfrm>
          <a:solidFill>
            <a:schemeClr val="accent2">
              <a:lumMod val="75000"/>
            </a:schemeClr>
          </a:solidFill>
        </p:grpSpPr>
        <p:sp>
          <p:nvSpPr>
            <p:cNvPr id="116" name="Rectangle 115"/>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ffectLst>
                  <a:outerShdw blurRad="38100" dist="38100" dir="2700000" algn="tl">
                    <a:srgbClr val="000000">
                      <a:alpha val="43137"/>
                    </a:srgbClr>
                  </a:outerShdw>
                </a:effectLst>
                <a:ea typeface="Calibri"/>
                <a:cs typeface="Times New Roman"/>
              </a:endParaRPr>
            </a:p>
          </p:txBody>
        </p:sp>
        <p:sp>
          <p:nvSpPr>
            <p:cNvPr id="117" name="Rectangle 116"/>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b="1" kern="0">
                  <a:solidFill>
                    <a:sysClr val="window" lastClr="FFFFFF"/>
                  </a:solidFill>
                  <a:effectLst>
                    <a:outerShdw blurRad="38100" dist="38100" dir="2700000" algn="tl">
                      <a:srgbClr val="000000">
                        <a:alpha val="43137"/>
                      </a:srgbClr>
                    </a:outerShdw>
                  </a:effectLst>
                  <a:latin typeface="Calibri"/>
                  <a:ea typeface="Times New Roman"/>
                  <a:cs typeface="Times New Roman"/>
                </a:rPr>
                <a:t> </a:t>
              </a:r>
              <a:endParaRPr lang="en-US" sz="1100" b="1" kern="0">
                <a:solidFill>
                  <a:sysClr val="window" lastClr="FFFFFF"/>
                </a:solidFill>
                <a:effectLst>
                  <a:outerShdw blurRad="38100" dist="38100" dir="2700000" algn="tl">
                    <a:srgbClr val="000000">
                      <a:alpha val="43137"/>
                    </a:srgbClr>
                  </a:outerShdw>
                </a:effectLst>
                <a:latin typeface="Calibri"/>
                <a:ea typeface="Calibri"/>
                <a:cs typeface="Times New Roman"/>
              </a:endParaRPr>
            </a:p>
          </p:txBody>
        </p:sp>
      </p:grpSp>
      <p:grpSp>
        <p:nvGrpSpPr>
          <p:cNvPr id="121" name="Group 120"/>
          <p:cNvGrpSpPr/>
          <p:nvPr/>
        </p:nvGrpSpPr>
        <p:grpSpPr>
          <a:xfrm>
            <a:off x="9472441" y="4982127"/>
            <a:ext cx="621038" cy="548955"/>
            <a:chOff x="2933395" y="2574950"/>
            <a:chExt cx="775411" cy="434477"/>
          </a:xfrm>
          <a:solidFill>
            <a:schemeClr val="accent2">
              <a:lumMod val="75000"/>
            </a:schemeClr>
          </a:solidFill>
        </p:grpSpPr>
        <p:sp>
          <p:nvSpPr>
            <p:cNvPr id="122" name="Rectangle 121"/>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ffectLst>
                  <a:outerShdw blurRad="38100" dist="38100" dir="2700000" algn="tl">
                    <a:srgbClr val="000000">
                      <a:alpha val="43137"/>
                    </a:srgbClr>
                  </a:outerShdw>
                </a:effectLst>
                <a:ea typeface="Calibri"/>
                <a:cs typeface="Times New Roman"/>
              </a:endParaRPr>
            </a:p>
          </p:txBody>
        </p:sp>
        <p:sp>
          <p:nvSpPr>
            <p:cNvPr id="123" name="Rectangle 122"/>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b="1" kern="0">
                  <a:solidFill>
                    <a:sysClr val="window" lastClr="FFFFFF"/>
                  </a:solidFill>
                  <a:effectLst>
                    <a:outerShdw blurRad="38100" dist="38100" dir="2700000" algn="tl">
                      <a:srgbClr val="000000">
                        <a:alpha val="43137"/>
                      </a:srgbClr>
                    </a:outerShdw>
                  </a:effectLst>
                  <a:latin typeface="Calibri"/>
                  <a:ea typeface="Times New Roman"/>
                  <a:cs typeface="Times New Roman"/>
                </a:rPr>
                <a:t> </a:t>
              </a:r>
              <a:endParaRPr lang="en-US" sz="1100" b="1" kern="0">
                <a:solidFill>
                  <a:sysClr val="window" lastClr="FFFFFF"/>
                </a:solidFill>
                <a:effectLst>
                  <a:outerShdw blurRad="38100" dist="38100" dir="2700000" algn="tl">
                    <a:srgbClr val="000000">
                      <a:alpha val="43137"/>
                    </a:srgbClr>
                  </a:outerShdw>
                </a:effectLst>
                <a:latin typeface="Calibri"/>
                <a:ea typeface="Calibri"/>
                <a:cs typeface="Times New Roman"/>
              </a:endParaRPr>
            </a:p>
          </p:txBody>
        </p:sp>
      </p:grpSp>
      <p:cxnSp>
        <p:nvCxnSpPr>
          <p:cNvPr id="138" name="Straight Connector 137"/>
          <p:cNvCxnSpPr/>
          <p:nvPr/>
        </p:nvCxnSpPr>
        <p:spPr>
          <a:xfrm>
            <a:off x="8342422" y="5489665"/>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656995" y="5526133"/>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7211721" y="3424394"/>
            <a:ext cx="56551" cy="1512781"/>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54" idx="2"/>
          </p:cNvCxnSpPr>
          <p:nvPr/>
        </p:nvCxnSpPr>
        <p:spPr>
          <a:xfrm>
            <a:off x="7832500" y="3415206"/>
            <a:ext cx="496531" cy="15577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56" idx="2"/>
            <a:endCxn id="116" idx="0"/>
          </p:cNvCxnSpPr>
          <p:nvPr/>
        </p:nvCxnSpPr>
        <p:spPr>
          <a:xfrm>
            <a:off x="8435029" y="3424393"/>
            <a:ext cx="28049" cy="1552784"/>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1759" y="1741532"/>
            <a:ext cx="6078949" cy="3570186"/>
          </a:xfrm>
          <a:prstGeom prst="rect">
            <a:avLst/>
          </a:prstGeom>
          <a:noFill/>
        </p:spPr>
        <p:txBody>
          <a:bodyPr wrap="square" lIns="121899" tIns="60949" rIns="121899" bIns="60949" rtlCol="0">
            <a:spAutoFit/>
          </a:bodyPr>
          <a:lstStyle/>
          <a:p>
            <a:r>
              <a:rPr lang="en-US" sz="2800" dirty="0"/>
              <a:t>Windows </a:t>
            </a:r>
            <a:r>
              <a:rPr lang="en-US" sz="2800" dirty="0" smtClean="0"/>
              <a:t>Server 2012 </a:t>
            </a:r>
            <a:r>
              <a:rPr lang="en-US" sz="2800" dirty="0"/>
              <a:t>supports many NIC features including:</a:t>
            </a:r>
          </a:p>
          <a:p>
            <a:pPr marL="380933" indent="-380933">
              <a:buFont typeface="Arial" pitchFamily="34" charset="0"/>
              <a:buChar char="•"/>
            </a:pPr>
            <a:r>
              <a:rPr lang="en-US" sz="2400" dirty="0"/>
              <a:t>HW QoS via </a:t>
            </a:r>
            <a:r>
              <a:rPr lang="en-US" sz="2400" dirty="0" smtClean="0"/>
              <a:t>Datacenter </a:t>
            </a:r>
            <a:r>
              <a:rPr lang="en-US" sz="2400" dirty="0"/>
              <a:t>Bridging (DCB)</a:t>
            </a:r>
          </a:p>
          <a:p>
            <a:pPr marL="380933" indent="-380933">
              <a:buFont typeface="Arial" pitchFamily="34" charset="0"/>
              <a:buChar char="•"/>
            </a:pPr>
            <a:r>
              <a:rPr lang="en-US" sz="2400" dirty="0"/>
              <a:t>Remote Direct Memory Access (RDMA)</a:t>
            </a:r>
          </a:p>
          <a:p>
            <a:pPr marL="380933" indent="-380933">
              <a:buFont typeface="Arial" pitchFamily="34" charset="0"/>
              <a:buChar char="•"/>
            </a:pPr>
            <a:r>
              <a:rPr lang="en-US" sz="2400" dirty="0" smtClean="0"/>
              <a:t>Receive </a:t>
            </a:r>
            <a:r>
              <a:rPr lang="en-US" sz="2400" dirty="0"/>
              <a:t>Segment Coalescing (RSC)</a:t>
            </a:r>
          </a:p>
          <a:p>
            <a:pPr marL="380933" indent="-380933">
              <a:buFont typeface="Arial" pitchFamily="34" charset="0"/>
              <a:buChar char="•"/>
            </a:pPr>
            <a:r>
              <a:rPr lang="en-US" sz="2400" dirty="0"/>
              <a:t>Receive Side Scaling (RSS)</a:t>
            </a:r>
          </a:p>
          <a:p>
            <a:pPr marL="380933" indent="-380933">
              <a:buFont typeface="Arial" pitchFamily="34" charset="0"/>
              <a:buChar char="•"/>
            </a:pPr>
            <a:r>
              <a:rPr lang="en-US" sz="2400" dirty="0" smtClean="0"/>
              <a:t>Virtual </a:t>
            </a:r>
            <a:r>
              <a:rPr lang="en-US" sz="2400" dirty="0"/>
              <a:t>Machine Queue (VMQ</a:t>
            </a:r>
            <a:r>
              <a:rPr lang="en-US" sz="2400" dirty="0" smtClean="0"/>
              <a:t>)</a:t>
            </a:r>
          </a:p>
          <a:p>
            <a:pPr marL="380933" indent="-380933">
              <a:buFont typeface="Arial" pitchFamily="34" charset="0"/>
              <a:buChar char="•"/>
            </a:pPr>
            <a:r>
              <a:rPr lang="en-US" sz="2400" dirty="0" smtClean="0"/>
              <a:t>Guest </a:t>
            </a:r>
            <a:r>
              <a:rPr lang="en-US" sz="2400" dirty="0"/>
              <a:t>IPsec Task Offload (</a:t>
            </a:r>
            <a:r>
              <a:rPr lang="en-US" sz="2400" dirty="0" err="1"/>
              <a:t>IPsecTO</a:t>
            </a:r>
            <a:r>
              <a:rPr lang="en-US" sz="2400" dirty="0" smtClean="0"/>
              <a:t>)</a:t>
            </a:r>
          </a:p>
          <a:p>
            <a:pPr marL="380933" indent="-380933">
              <a:buFont typeface="Arial" pitchFamily="34" charset="0"/>
              <a:buChar char="•"/>
            </a:pPr>
            <a:r>
              <a:rPr lang="en-US" sz="2400" dirty="0"/>
              <a:t>Single Root I/O Virtualization (SR-IOV</a:t>
            </a:r>
            <a:r>
              <a:rPr lang="en-US" sz="2400" dirty="0" smtClean="0"/>
              <a:t>)</a:t>
            </a:r>
            <a:endParaRPr lang="en-US" sz="2400" dirty="0"/>
          </a:p>
        </p:txBody>
      </p:sp>
      <p:sp>
        <p:nvSpPr>
          <p:cNvPr id="6" name="Rectangle 5"/>
          <p:cNvSpPr/>
          <p:nvPr/>
        </p:nvSpPr>
        <p:spPr>
          <a:xfrm>
            <a:off x="8248054" y="5014251"/>
            <a:ext cx="507868" cy="304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rPr>
              <a:t>DCB</a:t>
            </a:r>
          </a:p>
        </p:txBody>
      </p:sp>
      <p:grpSp>
        <p:nvGrpSpPr>
          <p:cNvPr id="79" name="Group 78"/>
          <p:cNvGrpSpPr/>
          <p:nvPr/>
        </p:nvGrpSpPr>
        <p:grpSpPr>
          <a:xfrm>
            <a:off x="6996978" y="4912045"/>
            <a:ext cx="621038" cy="548955"/>
            <a:chOff x="2933395" y="2574950"/>
            <a:chExt cx="775411" cy="434477"/>
          </a:xfrm>
          <a:solidFill>
            <a:schemeClr val="accent2">
              <a:lumMod val="75000"/>
            </a:schemeClr>
          </a:solidFill>
        </p:grpSpPr>
        <p:sp>
          <p:nvSpPr>
            <p:cNvPr id="80" name="Rectangle 79"/>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ffectLst>
                  <a:outerShdw blurRad="38100" dist="38100" dir="2700000" algn="tl">
                    <a:srgbClr val="000000">
                      <a:alpha val="43137"/>
                    </a:srgbClr>
                  </a:outerShdw>
                </a:effectLst>
                <a:ea typeface="Calibri"/>
                <a:cs typeface="Times New Roman"/>
              </a:endParaRPr>
            </a:p>
          </p:txBody>
        </p:sp>
        <p:sp>
          <p:nvSpPr>
            <p:cNvPr id="81" name="Rectangle 80"/>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b="1" kern="0">
                  <a:solidFill>
                    <a:sysClr val="window" lastClr="FFFFFF"/>
                  </a:solidFill>
                  <a:effectLst>
                    <a:outerShdw blurRad="38100" dist="38100" dir="2700000" algn="tl">
                      <a:srgbClr val="000000">
                        <a:alpha val="43137"/>
                      </a:srgbClr>
                    </a:outerShdw>
                  </a:effectLst>
                  <a:latin typeface="Calibri"/>
                  <a:ea typeface="Times New Roman"/>
                  <a:cs typeface="Times New Roman"/>
                </a:rPr>
                <a:t> </a:t>
              </a:r>
              <a:endParaRPr lang="en-US" sz="1100" b="1" kern="0">
                <a:solidFill>
                  <a:sysClr val="window" lastClr="FFFFFF"/>
                </a:solidFill>
                <a:effectLst>
                  <a:outerShdw blurRad="38100" dist="38100" dir="2700000" algn="tl">
                    <a:srgbClr val="000000">
                      <a:alpha val="43137"/>
                    </a:srgbClr>
                  </a:outerShdw>
                </a:effectLst>
                <a:latin typeface="Calibri"/>
                <a:ea typeface="Calibri"/>
                <a:cs typeface="Times New Roman"/>
              </a:endParaRPr>
            </a:p>
          </p:txBody>
        </p:sp>
      </p:grpSp>
      <p:cxnSp>
        <p:nvCxnSpPr>
          <p:cNvPr id="82" name="Straight Connector 81"/>
          <p:cNvCxnSpPr/>
          <p:nvPr/>
        </p:nvCxnSpPr>
        <p:spPr>
          <a:xfrm>
            <a:off x="7211721" y="5461001"/>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7008574" y="4688840"/>
            <a:ext cx="507868" cy="304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rPr>
              <a:t>RDMA</a:t>
            </a:r>
          </a:p>
        </p:txBody>
      </p:sp>
      <p:sp>
        <p:nvSpPr>
          <p:cNvPr id="90" name="Rectangle 89"/>
          <p:cNvSpPr/>
          <p:nvPr/>
        </p:nvSpPr>
        <p:spPr>
          <a:xfrm>
            <a:off x="7898626" y="4663349"/>
            <a:ext cx="507868" cy="304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rPr>
              <a:t>RSS</a:t>
            </a:r>
          </a:p>
        </p:txBody>
      </p:sp>
      <p:sp>
        <p:nvSpPr>
          <p:cNvPr id="91" name="Rectangle 90"/>
          <p:cNvSpPr/>
          <p:nvPr/>
        </p:nvSpPr>
        <p:spPr>
          <a:xfrm>
            <a:off x="8460280" y="4658560"/>
            <a:ext cx="507868" cy="304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rPr>
              <a:t>RSC</a:t>
            </a:r>
          </a:p>
        </p:txBody>
      </p:sp>
      <p:sp>
        <p:nvSpPr>
          <p:cNvPr id="92" name="Rectangle 91"/>
          <p:cNvSpPr/>
          <p:nvPr/>
        </p:nvSpPr>
        <p:spPr>
          <a:xfrm>
            <a:off x="10371999" y="4602195"/>
            <a:ext cx="507868" cy="304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rPr>
              <a:t>SRIOV</a:t>
            </a:r>
          </a:p>
        </p:txBody>
      </p:sp>
      <p:sp>
        <p:nvSpPr>
          <p:cNvPr id="93" name="Rectangle 92"/>
          <p:cNvSpPr/>
          <p:nvPr/>
        </p:nvSpPr>
        <p:spPr>
          <a:xfrm>
            <a:off x="9547913" y="4546600"/>
            <a:ext cx="507868" cy="304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i="1" dirty="0">
                <a:solidFill>
                  <a:schemeClr val="bg1"/>
                </a:solidFill>
              </a:rPr>
              <a:t>VMQ</a:t>
            </a:r>
          </a:p>
        </p:txBody>
      </p:sp>
      <p:sp>
        <p:nvSpPr>
          <p:cNvPr id="8" name="Rectangle 7"/>
          <p:cNvSpPr/>
          <p:nvPr/>
        </p:nvSpPr>
        <p:spPr>
          <a:xfrm>
            <a:off x="404351" y="5921536"/>
            <a:ext cx="6833061" cy="707864"/>
          </a:xfrm>
          <a:prstGeom prst="rect">
            <a:avLst/>
          </a:prstGeom>
        </p:spPr>
        <p:txBody>
          <a:bodyPr wrap="square" lIns="121899" tIns="60949" rIns="121899" bIns="60949">
            <a:spAutoFit/>
          </a:bodyPr>
          <a:lstStyle/>
          <a:p>
            <a:r>
              <a:rPr lang="en-US" sz="1900" b="1" dirty="0" smtClean="0">
                <a:gradFill>
                  <a:gsLst>
                    <a:gs pos="0">
                      <a:schemeClr val="tx1"/>
                    </a:gs>
                    <a:gs pos="86000">
                      <a:schemeClr val="tx1"/>
                    </a:gs>
                  </a:gsLst>
                  <a:lin ang="5400000" scaled="0"/>
                </a:gradFill>
              </a:rPr>
              <a:t>NOTE: </a:t>
            </a:r>
            <a:r>
              <a:rPr lang="en-US" sz="1900" dirty="0" smtClean="0">
                <a:gradFill>
                  <a:gsLst>
                    <a:gs pos="0">
                      <a:schemeClr val="tx1"/>
                    </a:gs>
                    <a:gs pos="86000">
                      <a:schemeClr val="tx1"/>
                    </a:gs>
                  </a:gsLst>
                  <a:lin ang="5400000" scaled="0"/>
                </a:gradFill>
              </a:rPr>
              <a:t>Offloads </a:t>
            </a:r>
            <a:r>
              <a:rPr lang="en-US" sz="1900" dirty="0">
                <a:gradFill>
                  <a:gsLst>
                    <a:gs pos="0">
                      <a:schemeClr val="tx1"/>
                    </a:gs>
                    <a:gs pos="86000">
                      <a:schemeClr val="tx1"/>
                    </a:gs>
                  </a:gsLst>
                  <a:lin ang="5400000" scaled="0"/>
                </a:gradFill>
              </a:rPr>
              <a:t>require capable HW, Windows </a:t>
            </a:r>
            <a:r>
              <a:rPr lang="en-US" sz="1900" dirty="0" smtClean="0">
                <a:gradFill>
                  <a:gsLst>
                    <a:gs pos="0">
                      <a:schemeClr val="tx1"/>
                    </a:gs>
                    <a:gs pos="86000">
                      <a:schemeClr val="tx1"/>
                    </a:gs>
                  </a:gsLst>
                  <a:lin ang="5400000" scaled="0"/>
                </a:gradFill>
              </a:rPr>
              <a:t>Server 2012 </a:t>
            </a:r>
            <a:r>
              <a:rPr lang="en-US" sz="1900" dirty="0">
                <a:gradFill>
                  <a:gsLst>
                    <a:gs pos="0">
                      <a:schemeClr val="tx1"/>
                    </a:gs>
                    <a:gs pos="86000">
                      <a:schemeClr val="tx1"/>
                    </a:gs>
                  </a:gsLst>
                  <a:lin ang="5400000" scaled="0"/>
                </a:gradFill>
              </a:rPr>
              <a:t>drivers and potentially BIOS </a:t>
            </a:r>
            <a:r>
              <a:rPr lang="en-US" sz="1900" dirty="0" smtClean="0">
                <a:gradFill>
                  <a:gsLst>
                    <a:gs pos="0">
                      <a:schemeClr val="tx1"/>
                    </a:gs>
                    <a:gs pos="86000">
                      <a:schemeClr val="tx1"/>
                    </a:gs>
                  </a:gsLst>
                  <a:lin ang="5400000" scaled="0"/>
                </a:gradFill>
              </a:rPr>
              <a:t>support (e.g. SR-IOV) </a:t>
            </a:r>
            <a:endParaRPr lang="en-US" sz="1900" dirty="0">
              <a:gradFill>
                <a:gsLst>
                  <a:gs pos="0">
                    <a:schemeClr val="tx1"/>
                  </a:gs>
                  <a:gs pos="86000">
                    <a:schemeClr val="tx1"/>
                  </a:gs>
                </a:gsLst>
                <a:lin ang="5400000" scaled="0"/>
              </a:gradFill>
            </a:endParaRPr>
          </a:p>
        </p:txBody>
      </p:sp>
      <p:sp>
        <p:nvSpPr>
          <p:cNvPr id="57" name="Rectangle 56"/>
          <p:cNvSpPr/>
          <p:nvPr/>
        </p:nvSpPr>
        <p:spPr>
          <a:xfrm>
            <a:off x="7008574" y="5044440"/>
            <a:ext cx="507868" cy="304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rPr>
              <a:t>DCB</a:t>
            </a:r>
          </a:p>
        </p:txBody>
      </p:sp>
      <p:sp>
        <p:nvSpPr>
          <p:cNvPr id="58" name="Rectangle 57"/>
          <p:cNvSpPr/>
          <p:nvPr/>
        </p:nvSpPr>
        <p:spPr>
          <a:xfrm>
            <a:off x="10371999" y="4241800"/>
            <a:ext cx="507868" cy="304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rPr>
              <a:t>RSS</a:t>
            </a:r>
          </a:p>
        </p:txBody>
      </p:sp>
      <p:cxnSp>
        <p:nvCxnSpPr>
          <p:cNvPr id="9" name="Elbow Connector 8"/>
          <p:cNvCxnSpPr>
            <a:stCxn id="89" idx="2"/>
            <a:endCxn id="58" idx="0"/>
          </p:cNvCxnSpPr>
          <p:nvPr/>
        </p:nvCxnSpPr>
        <p:spPr>
          <a:xfrm rot="16200000" flipH="1">
            <a:off x="9791328" y="3407193"/>
            <a:ext cx="1256703" cy="412510"/>
          </a:xfrm>
          <a:prstGeom prst="bentConnector3">
            <a:avLst>
              <a:gd name="adj1" fmla="val 7899"/>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22" idx="0"/>
            <a:endCxn id="92" idx="2"/>
          </p:cNvCxnSpPr>
          <p:nvPr/>
        </p:nvCxnSpPr>
        <p:spPr>
          <a:xfrm rot="5400000" flipH="1" flipV="1">
            <a:off x="10166881" y="4523076"/>
            <a:ext cx="75132" cy="842974"/>
          </a:xfrm>
          <a:prstGeom prst="bentConnector3">
            <a:avLst>
              <a:gd name="adj1" fmla="val 50000"/>
            </a:avLst>
          </a:prstGeom>
          <a:ln w="15875">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9522153" y="4114800"/>
            <a:ext cx="610859" cy="304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i="1" dirty="0" err="1" smtClean="0">
                <a:solidFill>
                  <a:schemeClr val="bg1"/>
                </a:solidFill>
              </a:rPr>
              <a:t>IPsecTO</a:t>
            </a:r>
            <a:endParaRPr lang="en-US" sz="1200" b="1" i="1" dirty="0">
              <a:solidFill>
                <a:schemeClr val="bg1"/>
              </a:solidFill>
            </a:endParaRPr>
          </a:p>
        </p:txBody>
      </p:sp>
    </p:spTree>
    <p:custDataLst>
      <p:tags r:id="rId1"/>
    </p:custDataLst>
    <p:extLst>
      <p:ext uri="{BB962C8B-B14F-4D97-AF65-F5344CB8AC3E}">
        <p14:creationId xmlns:p14="http://schemas.microsoft.com/office/powerpoint/2010/main" val="1050252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3" grpId="0" animBg="1"/>
      <p:bldP spid="90" grpId="0" animBg="1"/>
      <p:bldP spid="91" grpId="0" animBg="1"/>
      <p:bldP spid="92" grpId="0" animBg="1"/>
      <p:bldP spid="93" grpId="0" animBg="1"/>
      <p:bldP spid="57" grpId="0" animBg="1"/>
      <p:bldP spid="58" grpId="0" animBg="1"/>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609397"/>
          </a:xfrm>
        </p:spPr>
        <p:txBody>
          <a:bodyPr>
            <a:normAutofit/>
          </a:bodyPr>
          <a:lstStyle/>
          <a:p>
            <a:r>
              <a:rPr lang="en-US" b="0" dirty="0" smtClean="0">
                <a:solidFill>
                  <a:schemeClr val="tx1"/>
                </a:solidFill>
              </a:rPr>
              <a:t>Selecting the right NIC Offloads *</a:t>
            </a:r>
            <a:endParaRPr lang="en-US" b="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6545121"/>
              </p:ext>
            </p:extLst>
          </p:nvPr>
        </p:nvGraphicFramePr>
        <p:xfrm>
          <a:off x="4487299" y="2413000"/>
          <a:ext cx="7076602" cy="284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0360502" y="3286537"/>
            <a:ext cx="1342633" cy="954085"/>
          </a:xfrm>
          <a:prstGeom prst="rect">
            <a:avLst/>
          </a:prstGeom>
          <a:noFill/>
        </p:spPr>
        <p:txBody>
          <a:bodyPr wrap="none" lIns="121899" tIns="60949" rIns="121899" bIns="60949" rtlCol="0">
            <a:spAutoFit/>
          </a:bodyPr>
          <a:lstStyle/>
          <a:p>
            <a:r>
              <a:rPr lang="en-US" sz="2700" dirty="0"/>
              <a:t>RDMA</a:t>
            </a:r>
          </a:p>
          <a:p>
            <a:r>
              <a:rPr lang="en-US" sz="2700" dirty="0"/>
              <a:t>SR-IOV</a:t>
            </a:r>
          </a:p>
        </p:txBody>
      </p:sp>
      <p:sp>
        <p:nvSpPr>
          <p:cNvPr id="14" name="TextBox 13"/>
          <p:cNvSpPr txBox="1"/>
          <p:nvPr/>
        </p:nvSpPr>
        <p:spPr>
          <a:xfrm>
            <a:off x="167687" y="2690120"/>
            <a:ext cx="4505294" cy="2339080"/>
          </a:xfrm>
          <a:prstGeom prst="rect">
            <a:avLst/>
          </a:prstGeom>
          <a:noFill/>
        </p:spPr>
        <p:txBody>
          <a:bodyPr wrap="none" lIns="121899" tIns="60949" rIns="121899" bIns="60949" rtlCol="0">
            <a:spAutoFit/>
          </a:bodyPr>
          <a:lstStyle/>
          <a:p>
            <a:pPr algn="ctr"/>
            <a:r>
              <a:rPr lang="en-US" sz="2400" dirty="0"/>
              <a:t>Hyper-V Extensible Switch</a:t>
            </a:r>
          </a:p>
          <a:p>
            <a:pPr algn="ctr"/>
            <a:r>
              <a:rPr lang="en-US" sz="2400" dirty="0"/>
              <a:t>Hyper-V Network Virtualization</a:t>
            </a:r>
          </a:p>
          <a:p>
            <a:pPr algn="ctr"/>
            <a:r>
              <a:rPr lang="en-US" sz="2400" dirty="0"/>
              <a:t>NIC Teaming</a:t>
            </a:r>
          </a:p>
          <a:p>
            <a:pPr algn="ctr"/>
            <a:r>
              <a:rPr lang="en-US" sz="2400" dirty="0"/>
              <a:t>RSS</a:t>
            </a:r>
          </a:p>
          <a:p>
            <a:pPr algn="ctr"/>
            <a:r>
              <a:rPr lang="en-US" sz="2400" dirty="0"/>
              <a:t>VMQ</a:t>
            </a:r>
          </a:p>
          <a:p>
            <a:pPr algn="ctr"/>
            <a:r>
              <a:rPr lang="en-US" sz="2400" dirty="0" err="1"/>
              <a:t>IPsecTO</a:t>
            </a:r>
            <a:endParaRPr lang="en-US" sz="2400" dirty="0"/>
          </a:p>
        </p:txBody>
      </p:sp>
      <p:sp>
        <p:nvSpPr>
          <p:cNvPr id="4" name="TextBox 3"/>
          <p:cNvSpPr txBox="1"/>
          <p:nvPr/>
        </p:nvSpPr>
        <p:spPr>
          <a:xfrm>
            <a:off x="3190852" y="1103023"/>
            <a:ext cx="8516562" cy="1323439"/>
          </a:xfrm>
          <a:prstGeom prst="rect">
            <a:avLst/>
          </a:prstGeom>
          <a:noFill/>
        </p:spPr>
        <p:txBody>
          <a:bodyPr wrap="none" lIns="0" tIns="0" rIns="0" bIns="0" rtlCol="0">
            <a:spAutoFit/>
          </a:bodyPr>
          <a:lstStyle/>
          <a:p>
            <a:pPr algn="ctr"/>
            <a:r>
              <a:rPr lang="en-US" sz="4300" dirty="0" smtClean="0">
                <a:gradFill>
                  <a:gsLst>
                    <a:gs pos="0">
                      <a:schemeClr val="tx1"/>
                    </a:gs>
                    <a:gs pos="86000">
                      <a:schemeClr val="tx1"/>
                    </a:gs>
                  </a:gsLst>
                  <a:lin ang="5400000" scaled="0"/>
                </a:gradFill>
              </a:rPr>
              <a:t>Some Performance </a:t>
            </a:r>
            <a:r>
              <a:rPr lang="en-US" sz="4300" dirty="0">
                <a:gradFill>
                  <a:gsLst>
                    <a:gs pos="0">
                      <a:schemeClr val="tx1"/>
                    </a:gs>
                    <a:gs pos="86000">
                      <a:schemeClr val="tx1"/>
                    </a:gs>
                  </a:gsLst>
                  <a:lin ang="5400000" scaled="0"/>
                </a:gradFill>
              </a:rPr>
              <a:t>offloads bypass</a:t>
            </a:r>
            <a:br>
              <a:rPr lang="en-US" sz="4300" dirty="0">
                <a:gradFill>
                  <a:gsLst>
                    <a:gs pos="0">
                      <a:schemeClr val="tx1"/>
                    </a:gs>
                    <a:gs pos="86000">
                      <a:schemeClr val="tx1"/>
                    </a:gs>
                  </a:gsLst>
                  <a:lin ang="5400000" scaled="0"/>
                </a:gradFill>
              </a:rPr>
            </a:br>
            <a:r>
              <a:rPr lang="en-US" sz="4300" dirty="0">
                <a:gradFill>
                  <a:gsLst>
                    <a:gs pos="0">
                      <a:schemeClr val="tx1"/>
                    </a:gs>
                    <a:gs pos="86000">
                      <a:schemeClr val="tx1"/>
                    </a:gs>
                  </a:gsLst>
                  <a:lin ang="5400000" scaled="0"/>
                </a:gradFill>
              </a:rPr>
              <a:t> Windows functionality</a:t>
            </a:r>
          </a:p>
        </p:txBody>
      </p:sp>
      <p:sp>
        <p:nvSpPr>
          <p:cNvPr id="9" name="TextBox 8"/>
          <p:cNvSpPr txBox="1"/>
          <p:nvPr/>
        </p:nvSpPr>
        <p:spPr>
          <a:xfrm>
            <a:off x="371220" y="6172200"/>
            <a:ext cx="2370392" cy="276999"/>
          </a:xfrm>
          <a:prstGeom prst="rect">
            <a:avLst/>
          </a:prstGeom>
          <a:noFill/>
        </p:spPr>
        <p:txBody>
          <a:bodyPr wrap="none" lIns="0" tIns="0" rIns="0" bIns="0" rtlCol="0">
            <a:spAutoFit/>
          </a:bodyPr>
          <a:lstStyle/>
          <a:p>
            <a:r>
              <a:rPr lang="en-US" b="1" dirty="0" smtClean="0"/>
              <a:t>*   Per NIC constraints</a:t>
            </a:r>
          </a:p>
        </p:txBody>
      </p:sp>
    </p:spTree>
    <p:extLst>
      <p:ext uri="{BB962C8B-B14F-4D97-AF65-F5344CB8AC3E}">
        <p14:creationId xmlns:p14="http://schemas.microsoft.com/office/powerpoint/2010/main" val="4111637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483922" y="11430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3" name="Rectangle 62"/>
          <p:cNvSpPr/>
          <p:nvPr/>
        </p:nvSpPr>
        <p:spPr bwMode="auto">
          <a:xfrm>
            <a:off x="483922" y="24638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4" name="Rectangle 63"/>
          <p:cNvSpPr/>
          <p:nvPr/>
        </p:nvSpPr>
        <p:spPr bwMode="auto">
          <a:xfrm>
            <a:off x="483922" y="3784600"/>
            <a:ext cx="11173090" cy="1066800"/>
          </a:xfrm>
          <a:prstGeom prst="rect">
            <a:avLst/>
          </a:prstGeom>
          <a:solidFill>
            <a:schemeClr val="accent5"/>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5" name="Rectangle 64"/>
          <p:cNvSpPr/>
          <p:nvPr/>
        </p:nvSpPr>
        <p:spPr bwMode="auto">
          <a:xfrm>
            <a:off x="483922" y="51054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2" name="Title 1"/>
          <p:cNvSpPr>
            <a:spLocks noGrp="1"/>
          </p:cNvSpPr>
          <p:nvPr>
            <p:ph type="title"/>
          </p:nvPr>
        </p:nvSpPr>
        <p:spPr>
          <a:xfrm>
            <a:off x="609441" y="76200"/>
            <a:ext cx="10969943" cy="1143000"/>
          </a:xfrm>
        </p:spPr>
        <p:txBody>
          <a:bodyPr>
            <a:normAutofit/>
          </a:bodyPr>
          <a:lstStyle/>
          <a:p>
            <a:r>
              <a:rPr lang="en-US" dirty="0" smtClean="0"/>
              <a:t>Primary Considerations</a:t>
            </a:r>
            <a:endParaRPr lang="en-US" dirty="0"/>
          </a:p>
        </p:txBody>
      </p:sp>
      <p:grpSp>
        <p:nvGrpSpPr>
          <p:cNvPr id="5" name="Group 4"/>
          <p:cNvGrpSpPr/>
          <p:nvPr/>
        </p:nvGrpSpPr>
        <p:grpSpPr bwMode="black">
          <a:xfrm>
            <a:off x="1177708" y="1295400"/>
            <a:ext cx="914524" cy="762000"/>
            <a:chOff x="7010405" y="2133600"/>
            <a:chExt cx="1379538" cy="1065212"/>
          </a:xfrm>
        </p:grpSpPr>
        <p:sp>
          <p:nvSpPr>
            <p:cNvPr id="6"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2"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3"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5"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6"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7"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5"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1"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2"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3"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4"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5"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6"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7"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8"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9"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0"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1"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2"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3"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4" name="Freeform 207"/>
            <p:cNvSpPr>
              <a:spLocks noEditPoints="1"/>
            </p:cNvSpPr>
            <p:nvPr/>
          </p:nvSpPr>
          <p:spPr bwMode="black">
            <a:xfrm>
              <a:off x="7091582" y="2222526"/>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pic>
        <p:nvPicPr>
          <p:cNvPr id="55" name="Picture 241"/>
          <p:cNvPicPr>
            <a:picLocks noChangeAspect="1" noChangeArrowheads="1"/>
          </p:cNvPicPr>
          <p:nvPr/>
        </p:nvPicPr>
        <p:blipFill>
          <a:blip r:embed="rId4" cstate="print"/>
          <a:srcRect/>
          <a:stretch>
            <a:fillRect/>
          </a:stretch>
        </p:blipFill>
        <p:spPr bwMode="auto">
          <a:xfrm>
            <a:off x="1177708" y="2604563"/>
            <a:ext cx="1082429" cy="685800"/>
          </a:xfrm>
          <a:prstGeom prst="rect">
            <a:avLst/>
          </a:prstGeom>
          <a:noFill/>
          <a:ln w="9525">
            <a:noFill/>
            <a:miter lim="800000"/>
            <a:headEnd/>
            <a:tailEnd/>
          </a:ln>
        </p:spPr>
      </p:pic>
      <p:pic>
        <p:nvPicPr>
          <p:cNvPr id="56" name="Picture 114"/>
          <p:cNvPicPr>
            <a:picLocks noChangeAspect="1"/>
          </p:cNvPicPr>
          <p:nvPr/>
        </p:nvPicPr>
        <p:blipFill>
          <a:blip r:embed="rId5" cstate="print">
            <a:duotone>
              <a:prstClr val="black"/>
              <a:srgbClr val="D9C3A5">
                <a:tint val="50000"/>
                <a:satMod val="180000"/>
              </a:srgbClr>
            </a:duotone>
            <a:extLst/>
          </a:blip>
          <a:stretch>
            <a:fillRect/>
          </a:stretch>
        </p:blipFill>
        <p:spPr bwMode="auto">
          <a:xfrm>
            <a:off x="1177708" y="3837526"/>
            <a:ext cx="783596" cy="796911"/>
          </a:xfrm>
          <a:prstGeom prst="rect">
            <a:avLst/>
          </a:prstGeom>
        </p:spPr>
      </p:pic>
      <p:pic>
        <p:nvPicPr>
          <p:cNvPr id="57" name="Picture 4" descr="\\MAGNUM\Projects\Microsoft\Cloud Power FY12\Design\ICONS_PNG\Check_mark.png"/>
          <p:cNvPicPr>
            <a:picLocks noChangeAspect="1" noChangeArrowheads="1"/>
          </p:cNvPicPr>
          <p:nvPr/>
        </p:nvPicPr>
        <p:blipFill>
          <a:blip r:embed="rId6" cstate="print">
            <a:biLevel thresh="25000"/>
          </a:blip>
          <a:srcRect/>
          <a:stretch>
            <a:fillRect/>
          </a:stretch>
        </p:blipFill>
        <p:spPr bwMode="auto">
          <a:xfrm>
            <a:off x="1177708" y="5181600"/>
            <a:ext cx="1035050" cy="1035050"/>
          </a:xfrm>
          <a:prstGeom prst="rect">
            <a:avLst/>
          </a:prstGeom>
          <a:noFill/>
        </p:spPr>
      </p:pic>
      <p:sp>
        <p:nvSpPr>
          <p:cNvPr id="58" name="Title 1"/>
          <p:cNvSpPr txBox="1">
            <a:spLocks/>
          </p:cNvSpPr>
          <p:nvPr/>
        </p:nvSpPr>
        <p:spPr>
          <a:xfrm>
            <a:off x="2436812" y="13716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Workloads</a:t>
            </a:r>
            <a:endParaRPr lang="en-US" dirty="0"/>
          </a:p>
        </p:txBody>
      </p:sp>
      <p:sp>
        <p:nvSpPr>
          <p:cNvPr id="59" name="Title 1"/>
          <p:cNvSpPr txBox="1">
            <a:spLocks/>
          </p:cNvSpPr>
          <p:nvPr/>
        </p:nvSpPr>
        <p:spPr>
          <a:xfrm>
            <a:off x="2436812" y="26924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Networking</a:t>
            </a:r>
            <a:endParaRPr lang="en-US" dirty="0"/>
          </a:p>
        </p:txBody>
      </p:sp>
      <p:sp>
        <p:nvSpPr>
          <p:cNvPr id="60" name="Title 1"/>
          <p:cNvSpPr txBox="1">
            <a:spLocks/>
          </p:cNvSpPr>
          <p:nvPr/>
        </p:nvSpPr>
        <p:spPr>
          <a:xfrm>
            <a:off x="2436812" y="40132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Storage</a:t>
            </a:r>
            <a:endParaRPr lang="en-US" dirty="0"/>
          </a:p>
        </p:txBody>
      </p:sp>
      <p:sp>
        <p:nvSpPr>
          <p:cNvPr id="61" name="Title 1"/>
          <p:cNvSpPr txBox="1">
            <a:spLocks/>
          </p:cNvSpPr>
          <p:nvPr/>
        </p:nvSpPr>
        <p:spPr>
          <a:xfrm>
            <a:off x="2436812" y="53340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Resiliency</a:t>
            </a:r>
            <a:endParaRPr lang="en-US" dirty="0"/>
          </a:p>
        </p:txBody>
      </p:sp>
    </p:spTree>
    <p:extLst>
      <p:ext uri="{BB962C8B-B14F-4D97-AF65-F5344CB8AC3E}">
        <p14:creationId xmlns:p14="http://schemas.microsoft.com/office/powerpoint/2010/main" val="11210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Text Placeholder 2"/>
          <p:cNvSpPr>
            <a:spLocks noGrp="1"/>
          </p:cNvSpPr>
          <p:nvPr>
            <p:ph type="body" sz="quarter" idx="10"/>
          </p:nvPr>
        </p:nvSpPr>
        <p:spPr>
          <a:xfrm>
            <a:off x="304722" y="1447800"/>
            <a:ext cx="11680957" cy="4490460"/>
          </a:xfrm>
        </p:spPr>
        <p:txBody>
          <a:bodyPr/>
          <a:lstStyle/>
          <a:p>
            <a:r>
              <a:rPr lang="en-US" sz="3700" dirty="0" smtClean="0"/>
              <a:t>Windows Server 2012 - The cloud infrastructure</a:t>
            </a:r>
          </a:p>
          <a:p>
            <a:r>
              <a:rPr lang="en-US" sz="3700" dirty="0" smtClean="0"/>
              <a:t>Considerations </a:t>
            </a:r>
            <a:r>
              <a:rPr lang="en-US" sz="3700" dirty="0"/>
              <a:t>in building </a:t>
            </a:r>
            <a:r>
              <a:rPr lang="en-US" sz="3700" dirty="0" smtClean="0"/>
              <a:t>clouds</a:t>
            </a:r>
            <a:endParaRPr lang="en-US" sz="3700" dirty="0"/>
          </a:p>
          <a:p>
            <a:pPr lvl="1"/>
            <a:r>
              <a:rPr lang="en-US" sz="3200" dirty="0" smtClean="0"/>
              <a:t>Workloads</a:t>
            </a:r>
          </a:p>
          <a:p>
            <a:pPr lvl="1"/>
            <a:r>
              <a:rPr lang="en-US" sz="3200" dirty="0" smtClean="0"/>
              <a:t>Networking</a:t>
            </a:r>
          </a:p>
          <a:p>
            <a:pPr lvl="1"/>
            <a:r>
              <a:rPr lang="en-US" sz="3200" dirty="0" smtClean="0"/>
              <a:t>Storage</a:t>
            </a:r>
          </a:p>
          <a:p>
            <a:pPr lvl="1"/>
            <a:r>
              <a:rPr lang="en-US" sz="3200" dirty="0" smtClean="0"/>
              <a:t>Resiliency</a:t>
            </a:r>
            <a:endParaRPr lang="en-US" sz="3200" dirty="0"/>
          </a:p>
          <a:p>
            <a:r>
              <a:rPr lang="en-US" sz="3700" dirty="0"/>
              <a:t>Representative </a:t>
            </a:r>
            <a:r>
              <a:rPr lang="en-US" sz="3700" dirty="0" smtClean="0"/>
              <a:t>cloud configurations</a:t>
            </a:r>
          </a:p>
          <a:p>
            <a:pPr lvl="1"/>
            <a:r>
              <a:rPr lang="en-US" sz="3300" dirty="0" smtClean="0"/>
              <a:t>Demos</a:t>
            </a:r>
            <a:endParaRPr lang="en-US" sz="3300" dirty="0"/>
          </a:p>
        </p:txBody>
      </p:sp>
    </p:spTree>
    <p:extLst>
      <p:ext uri="{BB962C8B-B14F-4D97-AF65-F5344CB8AC3E}">
        <p14:creationId xmlns:p14="http://schemas.microsoft.com/office/powerpoint/2010/main" val="3497650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Selection Considerations</a:t>
            </a:r>
            <a:endParaRPr lang="en-US" dirty="0"/>
          </a:p>
        </p:txBody>
      </p:sp>
      <p:sp>
        <p:nvSpPr>
          <p:cNvPr id="3" name="Text Placeholder 2"/>
          <p:cNvSpPr>
            <a:spLocks noGrp="1"/>
          </p:cNvSpPr>
          <p:nvPr>
            <p:ph type="body" sz="quarter" idx="10"/>
          </p:nvPr>
        </p:nvSpPr>
        <p:spPr>
          <a:xfrm>
            <a:off x="519112" y="1447799"/>
            <a:ext cx="11149013" cy="4727448"/>
          </a:xfrm>
        </p:spPr>
        <p:txBody>
          <a:bodyPr/>
          <a:lstStyle/>
          <a:p>
            <a:r>
              <a:rPr lang="en-US" sz="4800" dirty="0" smtClean="0"/>
              <a:t>Cost / Performance</a:t>
            </a:r>
          </a:p>
          <a:p>
            <a:r>
              <a:rPr lang="en-US" sz="4800" dirty="0" smtClean="0"/>
              <a:t>Block vs. File</a:t>
            </a:r>
          </a:p>
          <a:p>
            <a:r>
              <a:rPr lang="en-US" sz="4800" dirty="0" smtClean="0"/>
              <a:t>Manageability</a:t>
            </a:r>
            <a:endParaRPr lang="en-US" sz="4800" dirty="0"/>
          </a:p>
          <a:p>
            <a:r>
              <a:rPr lang="en-US" sz="4800" dirty="0" smtClean="0"/>
              <a:t>Vendor preference</a:t>
            </a:r>
          </a:p>
          <a:p>
            <a:r>
              <a:rPr lang="en-US" sz="4800" dirty="0" smtClean="0"/>
              <a:t>Existing Investments</a:t>
            </a:r>
          </a:p>
          <a:p>
            <a:r>
              <a:rPr lang="en-US" sz="4800" dirty="0"/>
              <a:t>Approach to </a:t>
            </a:r>
            <a:r>
              <a:rPr lang="en-US" sz="4800" dirty="0" smtClean="0"/>
              <a:t>scaling</a:t>
            </a:r>
            <a:endParaRPr lang="en-US" sz="4800" dirty="0"/>
          </a:p>
        </p:txBody>
      </p:sp>
    </p:spTree>
    <p:extLst>
      <p:ext uri="{BB962C8B-B14F-4D97-AF65-F5344CB8AC3E}">
        <p14:creationId xmlns:p14="http://schemas.microsoft.com/office/powerpoint/2010/main" val="749407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0"/>
            <a:ext cx="10969943" cy="1143000"/>
          </a:xfrm>
        </p:spPr>
        <p:txBody>
          <a:bodyPr>
            <a:normAutofit/>
          </a:bodyPr>
          <a:lstStyle/>
          <a:p>
            <a:r>
              <a:rPr lang="en-US" sz="4800" dirty="0" smtClean="0"/>
              <a:t>Storage Scaling Approaches</a:t>
            </a:r>
            <a:endParaRPr lang="en-US" sz="4800" dirty="0"/>
          </a:p>
        </p:txBody>
      </p:sp>
      <p:cxnSp>
        <p:nvCxnSpPr>
          <p:cNvPr id="14" name="Straight Connector 13"/>
          <p:cNvCxnSpPr/>
          <p:nvPr/>
        </p:nvCxnSpPr>
        <p:spPr>
          <a:xfrm>
            <a:off x="5891265" y="802980"/>
            <a:ext cx="0" cy="556642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1787548" y="3632201"/>
            <a:ext cx="1808302" cy="464380"/>
          </a:xfrm>
          <a:prstGeom prst="downArrow">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tx1"/>
              </a:solidFill>
            </a:endParaRPr>
          </a:p>
        </p:txBody>
      </p:sp>
      <p:sp>
        <p:nvSpPr>
          <p:cNvPr id="23" name="TextBox 22"/>
          <p:cNvSpPr txBox="1"/>
          <p:nvPr/>
        </p:nvSpPr>
        <p:spPr>
          <a:xfrm>
            <a:off x="3884612" y="4510973"/>
            <a:ext cx="2135202" cy="1292639"/>
          </a:xfrm>
          <a:prstGeom prst="rect">
            <a:avLst/>
          </a:prstGeom>
          <a:noFill/>
        </p:spPr>
        <p:txBody>
          <a:bodyPr wrap="square" lIns="121899" tIns="60949" rIns="121899" bIns="60949" rtlCol="0">
            <a:spAutoFit/>
          </a:bodyPr>
          <a:lstStyle/>
          <a:p>
            <a:r>
              <a:rPr lang="en-US" sz="1900" b="1" dirty="0">
                <a:effectLst>
                  <a:outerShdw blurRad="38100" dist="38100" dir="2700000" algn="tl">
                    <a:srgbClr val="000000">
                      <a:alpha val="43137"/>
                    </a:srgbClr>
                  </a:outerShdw>
                </a:effectLst>
              </a:rPr>
              <a:t>When?</a:t>
            </a:r>
          </a:p>
          <a:p>
            <a:pPr marL="228560" indent="-228560">
              <a:buFont typeface="Arial" pitchFamily="34" charset="0"/>
              <a:buChar char="•"/>
            </a:pPr>
            <a:r>
              <a:rPr lang="en-US" sz="1900" b="1" dirty="0">
                <a:effectLst>
                  <a:outerShdw blurRad="38100" dist="38100" dir="2700000" algn="tl">
                    <a:srgbClr val="000000">
                      <a:alpha val="43137"/>
                    </a:srgbClr>
                  </a:outerShdw>
                </a:effectLst>
              </a:rPr>
              <a:t>Very low cost</a:t>
            </a:r>
          </a:p>
          <a:p>
            <a:pPr marL="228560" indent="-228560">
              <a:buFont typeface="Arial" pitchFamily="34" charset="0"/>
              <a:buChar char="•"/>
            </a:pPr>
            <a:r>
              <a:rPr lang="en-US" sz="1900" b="1" dirty="0">
                <a:effectLst>
                  <a:outerShdw blurRad="38100" dist="38100" dir="2700000" algn="tl">
                    <a:srgbClr val="000000">
                      <a:alpha val="43137"/>
                    </a:srgbClr>
                  </a:outerShdw>
                </a:effectLst>
              </a:rPr>
              <a:t>Disk-bound VMs</a:t>
            </a:r>
          </a:p>
        </p:txBody>
      </p:sp>
      <p:sp>
        <p:nvSpPr>
          <p:cNvPr id="26" name="TextBox 25"/>
          <p:cNvSpPr txBox="1"/>
          <p:nvPr/>
        </p:nvSpPr>
        <p:spPr>
          <a:xfrm>
            <a:off x="227012" y="802980"/>
            <a:ext cx="5121744" cy="492420"/>
          </a:xfrm>
          <a:prstGeom prst="rect">
            <a:avLst/>
          </a:prstGeom>
          <a:noFill/>
        </p:spPr>
        <p:txBody>
          <a:bodyPr wrap="none" lIns="121899" tIns="60949" rIns="121899" bIns="60949" rtlCol="0">
            <a:spAutoFit/>
          </a:bodyPr>
          <a:lstStyle/>
          <a:p>
            <a:r>
              <a:rPr lang="en-US" sz="2400" dirty="0" smtClean="0">
                <a:effectLst>
                  <a:outerShdw blurRad="38100" dist="38100" dir="2700000" algn="tl">
                    <a:srgbClr val="000000">
                      <a:alpha val="43137"/>
                    </a:srgbClr>
                  </a:outerShdw>
                </a:effectLst>
              </a:rPr>
              <a:t>Compute &amp; Storage Scale </a:t>
            </a:r>
            <a:r>
              <a:rPr lang="en-US" sz="2400" b="1" dirty="0" smtClean="0"/>
              <a:t>Together</a:t>
            </a:r>
            <a:endParaRPr lang="en-US" sz="2400" b="1" dirty="0"/>
          </a:p>
        </p:txBody>
      </p:sp>
      <p:sp>
        <p:nvSpPr>
          <p:cNvPr id="58" name="TextBox 57"/>
          <p:cNvSpPr txBox="1"/>
          <p:nvPr/>
        </p:nvSpPr>
        <p:spPr>
          <a:xfrm>
            <a:off x="5942012" y="792797"/>
            <a:ext cx="5930043" cy="492420"/>
          </a:xfrm>
          <a:prstGeom prst="rect">
            <a:avLst/>
          </a:prstGeom>
          <a:noFill/>
        </p:spPr>
        <p:txBody>
          <a:bodyPr wrap="none" lIns="121899" tIns="60949" rIns="121899" bIns="60949" rtlCol="0">
            <a:spAutoFit/>
          </a:bodyPr>
          <a:lstStyle/>
          <a:p>
            <a:r>
              <a:rPr lang="en-US" sz="2400" dirty="0" smtClean="0">
                <a:effectLst>
                  <a:outerShdw blurRad="38100" dist="38100" dir="2700000" algn="tl">
                    <a:srgbClr val="000000">
                      <a:alpha val="43137"/>
                    </a:srgbClr>
                  </a:outerShdw>
                </a:effectLst>
              </a:rPr>
              <a:t>Compute &amp; Storage Scale </a:t>
            </a:r>
            <a:r>
              <a:rPr lang="en-US" sz="2400" b="1" dirty="0" smtClean="0"/>
              <a:t>Independently</a:t>
            </a:r>
            <a:endParaRPr lang="en-US" sz="2400" b="1" dirty="0"/>
          </a:p>
        </p:txBody>
      </p:sp>
      <p:sp>
        <p:nvSpPr>
          <p:cNvPr id="11" name="Rectangle 10"/>
          <p:cNvSpPr/>
          <p:nvPr/>
        </p:nvSpPr>
        <p:spPr>
          <a:xfrm>
            <a:off x="303212" y="1600201"/>
            <a:ext cx="2083361" cy="678201"/>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endParaRPr lang="en-US" sz="1300" dirty="0">
              <a:solidFill>
                <a:schemeClr val="tx1"/>
              </a:solidFill>
            </a:endParaRPr>
          </a:p>
        </p:txBody>
      </p:sp>
      <p:sp>
        <p:nvSpPr>
          <p:cNvPr id="9" name="Rectangle 8"/>
          <p:cNvSpPr/>
          <p:nvPr/>
        </p:nvSpPr>
        <p:spPr>
          <a:xfrm>
            <a:off x="399210" y="1710018"/>
            <a:ext cx="2140129" cy="746965"/>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91440" rIns="0" rtlCol="0" anchor="t"/>
          <a:lstStyle/>
          <a:p>
            <a:r>
              <a:rPr lang="en-US" sz="2000" b="1" dirty="0">
                <a:solidFill>
                  <a:schemeClr val="tx1"/>
                </a:solidFill>
              </a:rPr>
              <a:t>Hyper-V </a:t>
            </a:r>
            <a:r>
              <a:rPr lang="en-US" sz="2000" b="1" dirty="0" smtClean="0">
                <a:solidFill>
                  <a:schemeClr val="tx1"/>
                </a:solidFill>
              </a:rPr>
              <a:t> Servers</a:t>
            </a:r>
            <a:endParaRPr lang="en-US" sz="2000" b="1" dirty="0">
              <a:solidFill>
                <a:schemeClr val="tx1"/>
              </a:solidFill>
            </a:endParaRPr>
          </a:p>
        </p:txBody>
      </p:sp>
      <p:sp>
        <p:nvSpPr>
          <p:cNvPr id="10" name="Flowchart: Magnetic Disk 9"/>
          <p:cNvSpPr/>
          <p:nvPr/>
        </p:nvSpPr>
        <p:spPr>
          <a:xfrm>
            <a:off x="1837420" y="2094890"/>
            <a:ext cx="444168" cy="284192"/>
          </a:xfrm>
          <a:prstGeom prst="flowChartMagneticDisk">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nvGrpSpPr>
          <p:cNvPr id="29" name="Group 28"/>
          <p:cNvGrpSpPr/>
          <p:nvPr/>
        </p:nvGrpSpPr>
        <p:grpSpPr>
          <a:xfrm>
            <a:off x="2692564" y="2767234"/>
            <a:ext cx="1776672" cy="568384"/>
            <a:chOff x="1981200" y="2647950"/>
            <a:chExt cx="1524000" cy="457200"/>
          </a:xfrm>
          <a:solidFill>
            <a:schemeClr val="tx2">
              <a:lumMod val="75000"/>
            </a:schemeClr>
          </a:solidFill>
        </p:grpSpPr>
        <p:sp>
          <p:nvSpPr>
            <p:cNvPr id="12" name="Rectangle 11"/>
            <p:cNvSpPr/>
            <p:nvPr/>
          </p:nvSpPr>
          <p:spPr>
            <a:xfrm>
              <a:off x="1981200" y="2647950"/>
              <a:ext cx="1524000" cy="457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300" dirty="0">
                <a:solidFill>
                  <a:schemeClr val="tx1"/>
                </a:solidFill>
              </a:endParaRPr>
            </a:p>
          </p:txBody>
        </p:sp>
        <p:sp>
          <p:nvSpPr>
            <p:cNvPr id="18" name="Flowchart: Magnetic Disk 17"/>
            <p:cNvSpPr/>
            <p:nvPr/>
          </p:nvSpPr>
          <p:spPr>
            <a:xfrm>
              <a:off x="3052386" y="2774038"/>
              <a:ext cx="304800" cy="228600"/>
            </a:xfrm>
            <a:prstGeom prst="flowChartMagneticDisk">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sp>
          <p:nvSpPr>
            <p:cNvPr id="19" name="Flowchart: Magnetic Disk 18"/>
            <p:cNvSpPr/>
            <p:nvPr/>
          </p:nvSpPr>
          <p:spPr>
            <a:xfrm>
              <a:off x="2747586" y="2774038"/>
              <a:ext cx="304800" cy="228600"/>
            </a:xfrm>
            <a:prstGeom prst="flowChartMagneticDisk">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sp>
          <p:nvSpPr>
            <p:cNvPr id="20" name="Flowchart: Magnetic Disk 19"/>
            <p:cNvSpPr/>
            <p:nvPr/>
          </p:nvSpPr>
          <p:spPr>
            <a:xfrm>
              <a:off x="2442786" y="2774038"/>
              <a:ext cx="304800" cy="228600"/>
            </a:xfrm>
            <a:prstGeom prst="flowChartMagneticDisk">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sp>
          <p:nvSpPr>
            <p:cNvPr id="21" name="Flowchart: Magnetic Disk 20"/>
            <p:cNvSpPr/>
            <p:nvPr/>
          </p:nvSpPr>
          <p:spPr>
            <a:xfrm>
              <a:off x="2133600" y="2774038"/>
              <a:ext cx="304800" cy="228600"/>
            </a:xfrm>
            <a:prstGeom prst="flowChartMagneticDisk">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cxnSp>
        <p:nvCxnSpPr>
          <p:cNvPr id="24" name="Straight Connector 23"/>
          <p:cNvCxnSpPr>
            <a:endCxn id="12" idx="0"/>
          </p:cNvCxnSpPr>
          <p:nvPr/>
        </p:nvCxnSpPr>
        <p:spPr>
          <a:xfrm>
            <a:off x="3579631" y="2390528"/>
            <a:ext cx="1269" cy="376707"/>
          </a:xfrm>
          <a:prstGeom prst="line">
            <a:avLst/>
          </a:prstGeom>
          <a:solidFill>
            <a:schemeClr val="accent2"/>
          </a:solid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656012" y="2404645"/>
            <a:ext cx="559769" cy="338555"/>
          </a:xfrm>
          <a:prstGeom prst="rect">
            <a:avLst/>
          </a:prstGeom>
          <a:noFill/>
          <a:ln>
            <a:noFill/>
          </a:ln>
        </p:spPr>
        <p:txBody>
          <a:bodyPr wrap="none" rtlCol="0">
            <a:spAutoFit/>
          </a:bodyPr>
          <a:lstStyle/>
          <a:p>
            <a:r>
              <a:rPr lang="en-US" sz="1600" b="1" dirty="0">
                <a:effectLst>
                  <a:outerShdw blurRad="38100" dist="38100" dir="2700000" algn="tl">
                    <a:srgbClr val="000000">
                      <a:alpha val="43137"/>
                    </a:srgbClr>
                  </a:outerShdw>
                </a:effectLst>
              </a:rPr>
              <a:t>SAS</a:t>
            </a:r>
          </a:p>
        </p:txBody>
      </p:sp>
      <p:sp>
        <p:nvSpPr>
          <p:cNvPr id="59" name="Rectangle 58"/>
          <p:cNvSpPr/>
          <p:nvPr/>
        </p:nvSpPr>
        <p:spPr>
          <a:xfrm>
            <a:off x="2716898" y="1634344"/>
            <a:ext cx="2077624" cy="678201"/>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300" dirty="0">
              <a:solidFill>
                <a:schemeClr val="tx1"/>
              </a:solidFill>
            </a:endParaRPr>
          </a:p>
        </p:txBody>
      </p:sp>
      <p:sp>
        <p:nvSpPr>
          <p:cNvPr id="60" name="Rectangle 59"/>
          <p:cNvSpPr/>
          <p:nvPr/>
        </p:nvSpPr>
        <p:spPr>
          <a:xfrm>
            <a:off x="2818471" y="1744161"/>
            <a:ext cx="2209141" cy="669984"/>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900" b="1" dirty="0">
                <a:solidFill>
                  <a:schemeClr val="tx1"/>
                </a:solidFill>
              </a:rPr>
              <a:t>Hyper-V </a:t>
            </a:r>
            <a:r>
              <a:rPr lang="en-US" sz="1900" b="1" dirty="0" smtClean="0">
                <a:solidFill>
                  <a:schemeClr val="tx1"/>
                </a:solidFill>
              </a:rPr>
              <a:t>Servers</a:t>
            </a:r>
            <a:endParaRPr lang="en-US" sz="1900" b="1" dirty="0">
              <a:solidFill>
                <a:schemeClr val="tx1"/>
              </a:solidFill>
            </a:endParaRPr>
          </a:p>
        </p:txBody>
      </p:sp>
      <p:grpSp>
        <p:nvGrpSpPr>
          <p:cNvPr id="31" name="Group 30"/>
          <p:cNvGrpSpPr/>
          <p:nvPr/>
        </p:nvGrpSpPr>
        <p:grpSpPr>
          <a:xfrm>
            <a:off x="1706614" y="4263066"/>
            <a:ext cx="1970169" cy="2032618"/>
            <a:chOff x="1036588" y="3491108"/>
            <a:chExt cx="1478012" cy="1524464"/>
          </a:xfrm>
        </p:grpSpPr>
        <p:grpSp>
          <p:nvGrpSpPr>
            <p:cNvPr id="27" name="Group 26"/>
            <p:cNvGrpSpPr/>
            <p:nvPr/>
          </p:nvGrpSpPr>
          <p:grpSpPr>
            <a:xfrm>
              <a:off x="1036588" y="3491108"/>
              <a:ext cx="579144" cy="1524464"/>
              <a:chOff x="891528" y="3491108"/>
              <a:chExt cx="579144" cy="1524464"/>
            </a:xfrm>
          </p:grpSpPr>
          <p:pic>
            <p:nvPicPr>
              <p:cNvPr id="62" name="Picture 61" descr="C:\Program Files\Microsoft Resource DVD Artwork\DVD_ART\Artwork_Imagery\HARDWARE_IMAGERY\Photos - OEM Hardware\Server Computer\NEC server - Express 5800 1320 Xe IA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1528" y="3491108"/>
                <a:ext cx="579144" cy="1524464"/>
              </a:xfrm>
              <a:prstGeom prst="rect">
                <a:avLst/>
              </a:prstGeom>
              <a:noFill/>
            </p:spPr>
          </p:pic>
          <p:sp>
            <p:nvSpPr>
              <p:cNvPr id="16" name="TextBox 15"/>
              <p:cNvSpPr txBox="1"/>
              <p:nvPr/>
            </p:nvSpPr>
            <p:spPr>
              <a:xfrm>
                <a:off x="1073378" y="3641680"/>
                <a:ext cx="184714" cy="1287324"/>
              </a:xfrm>
              <a:prstGeom prst="rect">
                <a:avLst/>
              </a:prstGeom>
              <a:solidFill>
                <a:schemeClr val="tx2"/>
              </a:solidFill>
            </p:spPr>
            <p:txBody>
              <a:bodyPr vert="vert270" wrap="none" lIns="0" tIns="0" rIns="0" bIns="0" rtlCol="0">
                <a:spAutoFit/>
              </a:bodyPr>
              <a:lstStyle/>
              <a:p>
                <a:r>
                  <a:rPr lang="en-US" sz="1600" b="1" dirty="0">
                    <a:solidFill>
                      <a:schemeClr val="bg1"/>
                    </a:solidFill>
                  </a:rPr>
                  <a:t>Compute/Storage</a:t>
                </a:r>
              </a:p>
            </p:txBody>
          </p:sp>
        </p:grpSp>
        <p:grpSp>
          <p:nvGrpSpPr>
            <p:cNvPr id="67" name="Group 66"/>
            <p:cNvGrpSpPr/>
            <p:nvPr/>
          </p:nvGrpSpPr>
          <p:grpSpPr>
            <a:xfrm>
              <a:off x="1935456" y="3491108"/>
              <a:ext cx="579144" cy="1524464"/>
              <a:chOff x="891528" y="3491108"/>
              <a:chExt cx="579144" cy="1524464"/>
            </a:xfrm>
          </p:grpSpPr>
          <p:pic>
            <p:nvPicPr>
              <p:cNvPr id="68" name="Picture 67" descr="C:\Program Files\Microsoft Resource DVD Artwork\DVD_ART\Artwork_Imagery\HARDWARE_IMAGERY\Photos - OEM Hardware\Server Computer\NEC server - Express 5800 1320 Xe IA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1528" y="3491108"/>
                <a:ext cx="579144" cy="1524464"/>
              </a:xfrm>
              <a:prstGeom prst="rect">
                <a:avLst/>
              </a:prstGeom>
              <a:noFill/>
            </p:spPr>
          </p:pic>
          <p:sp>
            <p:nvSpPr>
              <p:cNvPr id="69" name="TextBox 68"/>
              <p:cNvSpPr txBox="1"/>
              <p:nvPr/>
            </p:nvSpPr>
            <p:spPr>
              <a:xfrm>
                <a:off x="1073378" y="3641680"/>
                <a:ext cx="184714" cy="1287324"/>
              </a:xfrm>
              <a:prstGeom prst="rect">
                <a:avLst/>
              </a:prstGeom>
              <a:solidFill>
                <a:schemeClr val="tx2"/>
              </a:solidFill>
            </p:spPr>
            <p:txBody>
              <a:bodyPr vert="vert270" wrap="none" lIns="0" tIns="0" rIns="0" bIns="0" rtlCol="0">
                <a:spAutoFit/>
              </a:bodyPr>
              <a:lstStyle/>
              <a:p>
                <a:r>
                  <a:rPr lang="en-US" sz="1600" b="1" dirty="0">
                    <a:solidFill>
                      <a:schemeClr val="bg1"/>
                    </a:solidFill>
                  </a:rPr>
                  <a:t>Compute/Storage</a:t>
                </a:r>
                <a:endParaRPr lang="en-US" b="1" dirty="0">
                  <a:solidFill>
                    <a:schemeClr val="bg1"/>
                  </a:solidFill>
                </a:endParaRPr>
              </a:p>
            </p:txBody>
          </p:sp>
        </p:grpSp>
      </p:grpSp>
      <p:cxnSp>
        <p:nvCxnSpPr>
          <p:cNvPr id="71" name="Straight Connector 70"/>
          <p:cNvCxnSpPr>
            <a:endCxn id="93" idx="0"/>
          </p:cNvCxnSpPr>
          <p:nvPr/>
        </p:nvCxnSpPr>
        <p:spPr>
          <a:xfrm>
            <a:off x="7560711" y="2075202"/>
            <a:ext cx="0" cy="11505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548222" y="2892065"/>
            <a:ext cx="1746590" cy="369310"/>
          </a:xfrm>
          <a:prstGeom prst="rect">
            <a:avLst/>
          </a:prstGeom>
          <a:noFill/>
        </p:spPr>
        <p:txBody>
          <a:bodyPr wrap="none" lIns="121899" tIns="60949" rIns="121899" bIns="60949" rtlCol="0">
            <a:spAutoFit/>
          </a:bodyPr>
          <a:lstStyle/>
          <a:p>
            <a:r>
              <a:rPr lang="en-US" sz="1600" b="1" dirty="0">
                <a:effectLst>
                  <a:outerShdw blurRad="38100" dist="38100" dir="2700000" algn="tl">
                    <a:srgbClr val="000000">
                      <a:alpha val="43137"/>
                    </a:srgbClr>
                  </a:outerShdw>
                </a:effectLst>
              </a:rPr>
              <a:t>SAS / </a:t>
            </a:r>
            <a:r>
              <a:rPr lang="en-US" sz="1600" b="1" dirty="0" err="1">
                <a:effectLst>
                  <a:outerShdw blurRad="38100" dist="38100" dir="2700000" algn="tl">
                    <a:srgbClr val="000000">
                      <a:alpha val="43137"/>
                    </a:srgbClr>
                  </a:outerShdw>
                </a:effectLst>
              </a:rPr>
              <a:t>iSCSI</a:t>
            </a:r>
            <a:r>
              <a:rPr lang="en-US" sz="1600" b="1" dirty="0">
                <a:effectLst>
                  <a:outerShdw blurRad="38100" dist="38100" dir="2700000" algn="tl">
                    <a:srgbClr val="000000">
                      <a:alpha val="43137"/>
                    </a:srgbClr>
                  </a:outerShdw>
                </a:effectLst>
              </a:rPr>
              <a:t> / FC</a:t>
            </a:r>
          </a:p>
        </p:txBody>
      </p:sp>
      <p:sp>
        <p:nvSpPr>
          <p:cNvPr id="73" name="Down Arrow 72"/>
          <p:cNvSpPr/>
          <p:nvPr/>
        </p:nvSpPr>
        <p:spPr>
          <a:xfrm>
            <a:off x="7576753" y="4140201"/>
            <a:ext cx="1808302" cy="464380"/>
          </a:xfrm>
          <a:prstGeom prst="downArrow">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grpSp>
        <p:nvGrpSpPr>
          <p:cNvPr id="74" name="Group 73"/>
          <p:cNvGrpSpPr/>
          <p:nvPr/>
        </p:nvGrpSpPr>
        <p:grpSpPr>
          <a:xfrm>
            <a:off x="6444016" y="1295401"/>
            <a:ext cx="2158632" cy="779801"/>
            <a:chOff x="323055" y="895350"/>
            <a:chExt cx="1619396" cy="584851"/>
          </a:xfrm>
          <a:solidFill>
            <a:schemeClr val="tx2">
              <a:lumMod val="75000"/>
            </a:schemeClr>
          </a:solidFill>
        </p:grpSpPr>
        <p:sp>
          <p:nvSpPr>
            <p:cNvPr id="107" name="Rectangle 106"/>
            <p:cNvSpPr/>
            <p:nvPr/>
          </p:nvSpPr>
          <p:spPr>
            <a:xfrm>
              <a:off x="323055" y="895350"/>
              <a:ext cx="1528064" cy="50865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300" b="1" dirty="0">
                <a:solidFill>
                  <a:schemeClr val="tx1"/>
                </a:solidFill>
              </a:endParaRPr>
            </a:p>
          </p:txBody>
        </p:sp>
        <p:sp>
          <p:nvSpPr>
            <p:cNvPr id="108" name="Rectangle 107"/>
            <p:cNvSpPr/>
            <p:nvPr/>
          </p:nvSpPr>
          <p:spPr>
            <a:xfrm>
              <a:off x="399255" y="977713"/>
              <a:ext cx="1543196" cy="5024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900" b="1" dirty="0">
                  <a:solidFill>
                    <a:schemeClr val="tx1"/>
                  </a:solidFill>
                </a:rPr>
                <a:t>Hyper-V </a:t>
              </a:r>
              <a:r>
                <a:rPr lang="en-US" sz="1900" b="1" dirty="0" smtClean="0">
                  <a:solidFill>
                    <a:schemeClr val="tx1"/>
                  </a:solidFill>
                </a:rPr>
                <a:t>Servers</a:t>
              </a:r>
              <a:endParaRPr lang="en-US" sz="1900" b="1" dirty="0">
                <a:solidFill>
                  <a:schemeClr val="tx1"/>
                </a:solidFill>
              </a:endParaRPr>
            </a:p>
          </p:txBody>
        </p:sp>
      </p:grpSp>
      <p:grpSp>
        <p:nvGrpSpPr>
          <p:cNvPr id="75" name="Group 74"/>
          <p:cNvGrpSpPr/>
          <p:nvPr/>
        </p:nvGrpSpPr>
        <p:grpSpPr>
          <a:xfrm>
            <a:off x="7444691" y="4648200"/>
            <a:ext cx="771991" cy="1721208"/>
            <a:chOff x="1036588" y="3491108"/>
            <a:chExt cx="579144" cy="1524464"/>
          </a:xfrm>
        </p:grpSpPr>
        <p:pic>
          <p:nvPicPr>
            <p:cNvPr id="105" name="Picture 104" descr="C:\Program Files\Microsoft Resource DVD Artwork\DVD_ART\Artwork_Imagery\HARDWARE_IMAGERY\Photos - OEM Hardware\Server Computer\NEC server - Express 5800 1320 Xe IA6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6588" y="3491108"/>
              <a:ext cx="579144" cy="1524464"/>
            </a:xfrm>
            <a:prstGeom prst="rect">
              <a:avLst/>
            </a:prstGeom>
            <a:noFill/>
          </p:spPr>
        </p:pic>
        <p:sp>
          <p:nvSpPr>
            <p:cNvPr id="106" name="TextBox 105"/>
            <p:cNvSpPr txBox="1"/>
            <p:nvPr/>
          </p:nvSpPr>
          <p:spPr>
            <a:xfrm>
              <a:off x="1218438" y="3724878"/>
              <a:ext cx="184714" cy="879520"/>
            </a:xfrm>
            <a:prstGeom prst="rect">
              <a:avLst/>
            </a:prstGeom>
            <a:solidFill>
              <a:schemeClr val="tx2"/>
            </a:solidFill>
          </p:spPr>
          <p:txBody>
            <a:bodyPr vert="vert270" wrap="none" lIns="0" tIns="0" rIns="0" bIns="0" rtlCol="0">
              <a:spAutoFit/>
            </a:bodyPr>
            <a:lstStyle/>
            <a:p>
              <a:r>
                <a:rPr lang="en-US" sz="1600" b="1" dirty="0">
                  <a:solidFill>
                    <a:schemeClr val="bg1"/>
                  </a:solidFill>
                </a:rPr>
                <a:t> Compute </a:t>
              </a:r>
            </a:p>
          </p:txBody>
        </p:sp>
      </p:grpSp>
      <p:grpSp>
        <p:nvGrpSpPr>
          <p:cNvPr id="76" name="Group 75"/>
          <p:cNvGrpSpPr/>
          <p:nvPr/>
        </p:nvGrpSpPr>
        <p:grpSpPr>
          <a:xfrm>
            <a:off x="8642870" y="4648200"/>
            <a:ext cx="771991" cy="1721208"/>
            <a:chOff x="1935456" y="3491108"/>
            <a:chExt cx="579144" cy="1524464"/>
          </a:xfrm>
        </p:grpSpPr>
        <p:pic>
          <p:nvPicPr>
            <p:cNvPr id="103" name="Picture 102" descr="C:\Program Files\Microsoft Resource DVD Artwork\DVD_ART\Artwork_Imagery\HARDWARE_IMAGERY\Photos - OEM Hardware\Server Computer\NEC server - Express 5800 1320 Xe IA6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5456" y="3491108"/>
              <a:ext cx="579144" cy="1524464"/>
            </a:xfrm>
            <a:prstGeom prst="rect">
              <a:avLst/>
            </a:prstGeom>
            <a:noFill/>
          </p:spPr>
        </p:pic>
        <p:sp>
          <p:nvSpPr>
            <p:cNvPr id="104" name="TextBox 103"/>
            <p:cNvSpPr txBox="1"/>
            <p:nvPr/>
          </p:nvSpPr>
          <p:spPr>
            <a:xfrm>
              <a:off x="2117306" y="3836222"/>
              <a:ext cx="184714" cy="758555"/>
            </a:xfrm>
            <a:prstGeom prst="rect">
              <a:avLst/>
            </a:prstGeom>
            <a:solidFill>
              <a:schemeClr val="tx2"/>
            </a:solidFill>
          </p:spPr>
          <p:txBody>
            <a:bodyPr vert="vert270" wrap="none" lIns="0" tIns="0" rIns="0" bIns="0" rtlCol="0">
              <a:spAutoFit/>
            </a:bodyPr>
            <a:lstStyle/>
            <a:p>
              <a:r>
                <a:rPr lang="en-US" sz="1600" b="1" dirty="0">
                  <a:solidFill>
                    <a:schemeClr val="bg1"/>
                  </a:solidFill>
                </a:rPr>
                <a:t> Storage </a:t>
              </a:r>
            </a:p>
          </p:txBody>
        </p:sp>
      </p:grpSp>
      <p:grpSp>
        <p:nvGrpSpPr>
          <p:cNvPr id="77" name="Group 76"/>
          <p:cNvGrpSpPr/>
          <p:nvPr/>
        </p:nvGrpSpPr>
        <p:grpSpPr>
          <a:xfrm>
            <a:off x="6444016" y="2332401"/>
            <a:ext cx="2158632" cy="608444"/>
            <a:chOff x="316060" y="1673100"/>
            <a:chExt cx="1619396" cy="456333"/>
          </a:xfrm>
          <a:solidFill>
            <a:schemeClr val="tx2">
              <a:lumMod val="75000"/>
            </a:schemeClr>
          </a:solidFill>
        </p:grpSpPr>
        <p:sp>
          <p:nvSpPr>
            <p:cNvPr id="101" name="Rectangle 100"/>
            <p:cNvSpPr/>
            <p:nvPr/>
          </p:nvSpPr>
          <p:spPr>
            <a:xfrm>
              <a:off x="316060" y="1673100"/>
              <a:ext cx="1528064" cy="3532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300" b="1" dirty="0">
                <a:solidFill>
                  <a:schemeClr val="tx1"/>
                </a:solidFill>
              </a:endParaRPr>
            </a:p>
          </p:txBody>
        </p:sp>
        <p:sp>
          <p:nvSpPr>
            <p:cNvPr id="102" name="Rectangle 101"/>
            <p:cNvSpPr/>
            <p:nvPr/>
          </p:nvSpPr>
          <p:spPr>
            <a:xfrm>
              <a:off x="392260" y="1755462"/>
              <a:ext cx="1543196" cy="37397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900" b="1" dirty="0">
                  <a:solidFill>
                    <a:schemeClr val="tx1"/>
                  </a:solidFill>
                </a:rPr>
                <a:t>File Servers</a:t>
              </a:r>
            </a:p>
          </p:txBody>
        </p:sp>
      </p:grpSp>
      <p:sp>
        <p:nvSpPr>
          <p:cNvPr id="78" name="TextBox 77"/>
          <p:cNvSpPr txBox="1"/>
          <p:nvPr/>
        </p:nvSpPr>
        <p:spPr>
          <a:xfrm>
            <a:off x="7475537" y="2011940"/>
            <a:ext cx="1751399" cy="369310"/>
          </a:xfrm>
          <a:prstGeom prst="rect">
            <a:avLst/>
          </a:prstGeom>
          <a:noFill/>
        </p:spPr>
        <p:txBody>
          <a:bodyPr wrap="none" lIns="121899" tIns="60949" rIns="121899" bIns="60949" rtlCol="0">
            <a:spAutoFit/>
          </a:bodyPr>
          <a:lstStyle/>
          <a:p>
            <a:r>
              <a:rPr lang="en-US" sz="1600" b="1" dirty="0">
                <a:effectLst>
                  <a:outerShdw blurRad="38100" dist="38100" dir="2700000" algn="tl">
                    <a:srgbClr val="000000">
                      <a:alpha val="43137"/>
                    </a:srgbClr>
                  </a:outerShdw>
                </a:effectLst>
              </a:rPr>
              <a:t>10 GbE / RDMA</a:t>
            </a:r>
          </a:p>
        </p:txBody>
      </p:sp>
      <p:grpSp>
        <p:nvGrpSpPr>
          <p:cNvPr id="79" name="Group 78"/>
          <p:cNvGrpSpPr/>
          <p:nvPr/>
        </p:nvGrpSpPr>
        <p:grpSpPr>
          <a:xfrm>
            <a:off x="6473890" y="3225801"/>
            <a:ext cx="2173642" cy="811129"/>
            <a:chOff x="304800" y="2343150"/>
            <a:chExt cx="1630656" cy="608347"/>
          </a:xfrm>
          <a:solidFill>
            <a:schemeClr val="tx2">
              <a:lumMod val="75000"/>
            </a:schemeClr>
          </a:solidFill>
        </p:grpSpPr>
        <p:sp>
          <p:nvSpPr>
            <p:cNvPr id="93" name="Rectangle 92"/>
            <p:cNvSpPr/>
            <p:nvPr/>
          </p:nvSpPr>
          <p:spPr>
            <a:xfrm>
              <a:off x="304800" y="2343150"/>
              <a:ext cx="1630656" cy="6083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300" dirty="0">
                <a:solidFill>
                  <a:schemeClr val="tx1"/>
                </a:solidFill>
              </a:endParaRPr>
            </a:p>
          </p:txBody>
        </p:sp>
        <p:grpSp>
          <p:nvGrpSpPr>
            <p:cNvPr id="94" name="Group 93"/>
            <p:cNvGrpSpPr/>
            <p:nvPr/>
          </p:nvGrpSpPr>
          <p:grpSpPr>
            <a:xfrm>
              <a:off x="606283" y="2688106"/>
              <a:ext cx="1070117" cy="213144"/>
              <a:chOff x="438085" y="2491625"/>
              <a:chExt cx="1070117" cy="213144"/>
            </a:xfrm>
            <a:grpFill/>
          </p:grpSpPr>
          <p:sp>
            <p:nvSpPr>
              <p:cNvPr id="97" name="Flowchart: Magnetic Disk 96"/>
              <p:cNvSpPr/>
              <p:nvPr/>
            </p:nvSpPr>
            <p:spPr>
              <a:xfrm>
                <a:off x="1241632" y="2491625"/>
                <a:ext cx="266570" cy="213144"/>
              </a:xfrm>
              <a:prstGeom prst="flowChartMagneticDisk">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sp>
            <p:nvSpPr>
              <p:cNvPr id="98" name="Flowchart: Magnetic Disk 97"/>
              <p:cNvSpPr/>
              <p:nvPr/>
            </p:nvSpPr>
            <p:spPr>
              <a:xfrm>
                <a:off x="975061" y="2491625"/>
                <a:ext cx="266570" cy="213144"/>
              </a:xfrm>
              <a:prstGeom prst="flowChartMagneticDisk">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sp>
            <p:nvSpPr>
              <p:cNvPr id="99" name="Flowchart: Magnetic Disk 98"/>
              <p:cNvSpPr/>
              <p:nvPr/>
            </p:nvSpPr>
            <p:spPr>
              <a:xfrm>
                <a:off x="708491" y="2491625"/>
                <a:ext cx="266570" cy="213144"/>
              </a:xfrm>
              <a:prstGeom prst="flowChartMagneticDisk">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sp>
            <p:nvSpPr>
              <p:cNvPr id="100" name="Flowchart: Magnetic Disk 99"/>
              <p:cNvSpPr/>
              <p:nvPr/>
            </p:nvSpPr>
            <p:spPr>
              <a:xfrm>
                <a:off x="438085" y="2491625"/>
                <a:ext cx="266570" cy="213144"/>
              </a:xfrm>
              <a:prstGeom prst="flowChartMagneticDisk">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
          <p:nvSpPr>
            <p:cNvPr id="95" name="Rectangle 94"/>
            <p:cNvSpPr/>
            <p:nvPr/>
          </p:nvSpPr>
          <p:spPr>
            <a:xfrm>
              <a:off x="739567" y="2343150"/>
              <a:ext cx="870189" cy="29534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Optional Controller</a:t>
              </a:r>
            </a:p>
          </p:txBody>
        </p:sp>
      </p:grpSp>
      <p:cxnSp>
        <p:nvCxnSpPr>
          <p:cNvPr id="80" name="Straight Connector 79"/>
          <p:cNvCxnSpPr>
            <a:stCxn id="92" idx="2"/>
            <a:endCxn id="84" idx="0"/>
          </p:cNvCxnSpPr>
          <p:nvPr/>
        </p:nvCxnSpPr>
        <p:spPr>
          <a:xfrm flipH="1">
            <a:off x="10669148" y="2267026"/>
            <a:ext cx="8868" cy="339469"/>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9547913" y="1487225"/>
            <a:ext cx="2158632" cy="779801"/>
            <a:chOff x="323055" y="895350"/>
            <a:chExt cx="1619396" cy="584851"/>
          </a:xfrm>
          <a:solidFill>
            <a:schemeClr val="tx2">
              <a:lumMod val="75000"/>
            </a:schemeClr>
          </a:solidFill>
        </p:grpSpPr>
        <p:sp>
          <p:nvSpPr>
            <p:cNvPr id="91" name="Rectangle 90"/>
            <p:cNvSpPr/>
            <p:nvPr/>
          </p:nvSpPr>
          <p:spPr>
            <a:xfrm>
              <a:off x="323055" y="895350"/>
              <a:ext cx="1548635" cy="50865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300" b="1" dirty="0">
                <a:solidFill>
                  <a:schemeClr val="tx1"/>
                </a:solidFill>
              </a:endParaRPr>
            </a:p>
          </p:txBody>
        </p:sp>
        <p:sp>
          <p:nvSpPr>
            <p:cNvPr id="92" name="Rectangle 91"/>
            <p:cNvSpPr/>
            <p:nvPr/>
          </p:nvSpPr>
          <p:spPr>
            <a:xfrm>
              <a:off x="399255" y="977713"/>
              <a:ext cx="1543196" cy="5024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900" b="1" dirty="0">
                  <a:solidFill>
                    <a:schemeClr val="tx1"/>
                  </a:solidFill>
                </a:rPr>
                <a:t>Hyper-V </a:t>
              </a:r>
              <a:r>
                <a:rPr lang="en-US" sz="1900" b="1" dirty="0" smtClean="0">
                  <a:solidFill>
                    <a:schemeClr val="tx1"/>
                  </a:solidFill>
                </a:rPr>
                <a:t>Servers</a:t>
              </a:r>
              <a:endParaRPr lang="en-US" sz="1900" b="1" dirty="0">
                <a:solidFill>
                  <a:schemeClr val="tx1"/>
                </a:solidFill>
              </a:endParaRPr>
            </a:p>
          </p:txBody>
        </p:sp>
      </p:grpSp>
      <p:grpSp>
        <p:nvGrpSpPr>
          <p:cNvPr id="82" name="Group 81"/>
          <p:cNvGrpSpPr/>
          <p:nvPr/>
        </p:nvGrpSpPr>
        <p:grpSpPr>
          <a:xfrm>
            <a:off x="9582327" y="2606496"/>
            <a:ext cx="2173642" cy="811129"/>
            <a:chOff x="304800" y="2343150"/>
            <a:chExt cx="1630656" cy="608347"/>
          </a:xfrm>
          <a:solidFill>
            <a:schemeClr val="tx2">
              <a:lumMod val="75000"/>
            </a:schemeClr>
          </a:solidFill>
        </p:grpSpPr>
        <p:sp>
          <p:nvSpPr>
            <p:cNvPr id="84" name="Rectangle 83"/>
            <p:cNvSpPr/>
            <p:nvPr/>
          </p:nvSpPr>
          <p:spPr>
            <a:xfrm>
              <a:off x="304800" y="2343150"/>
              <a:ext cx="1630656" cy="6083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900" b="1" dirty="0">
                  <a:solidFill>
                    <a:schemeClr val="tx1"/>
                  </a:solidFill>
                </a:rPr>
                <a:t>SAN</a:t>
              </a:r>
            </a:p>
          </p:txBody>
        </p:sp>
        <p:grpSp>
          <p:nvGrpSpPr>
            <p:cNvPr id="85" name="Group 84"/>
            <p:cNvGrpSpPr/>
            <p:nvPr/>
          </p:nvGrpSpPr>
          <p:grpSpPr>
            <a:xfrm>
              <a:off x="606283" y="2688106"/>
              <a:ext cx="1070117" cy="213144"/>
              <a:chOff x="438085" y="2491625"/>
              <a:chExt cx="1070117" cy="213144"/>
            </a:xfrm>
            <a:grpFill/>
          </p:grpSpPr>
          <p:sp>
            <p:nvSpPr>
              <p:cNvPr id="87" name="Flowchart: Magnetic Disk 86"/>
              <p:cNvSpPr/>
              <p:nvPr/>
            </p:nvSpPr>
            <p:spPr>
              <a:xfrm>
                <a:off x="1241632" y="2491625"/>
                <a:ext cx="266570" cy="213144"/>
              </a:xfrm>
              <a:prstGeom prst="flowChartMagneticDisk">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sp>
            <p:nvSpPr>
              <p:cNvPr id="88" name="Flowchart: Magnetic Disk 87"/>
              <p:cNvSpPr/>
              <p:nvPr/>
            </p:nvSpPr>
            <p:spPr>
              <a:xfrm>
                <a:off x="975061" y="2491625"/>
                <a:ext cx="266570" cy="213144"/>
              </a:xfrm>
              <a:prstGeom prst="flowChartMagneticDisk">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sp>
            <p:nvSpPr>
              <p:cNvPr id="89" name="Flowchart: Magnetic Disk 88"/>
              <p:cNvSpPr/>
              <p:nvPr/>
            </p:nvSpPr>
            <p:spPr>
              <a:xfrm>
                <a:off x="708491" y="2491625"/>
                <a:ext cx="266570" cy="213144"/>
              </a:xfrm>
              <a:prstGeom prst="flowChartMagneticDisk">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sp>
            <p:nvSpPr>
              <p:cNvPr id="90" name="Flowchart: Magnetic Disk 89"/>
              <p:cNvSpPr/>
              <p:nvPr/>
            </p:nvSpPr>
            <p:spPr>
              <a:xfrm>
                <a:off x="438085" y="2491625"/>
                <a:ext cx="266570" cy="213144"/>
              </a:xfrm>
              <a:prstGeom prst="flowChartMagneticDisk">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
          <p:nvSpPr>
            <p:cNvPr id="86" name="Rectangle 85"/>
            <p:cNvSpPr/>
            <p:nvPr/>
          </p:nvSpPr>
          <p:spPr>
            <a:xfrm>
              <a:off x="812383" y="2343150"/>
              <a:ext cx="797373" cy="29534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Controller</a:t>
              </a:r>
            </a:p>
          </p:txBody>
        </p:sp>
      </p:grpSp>
      <p:sp>
        <p:nvSpPr>
          <p:cNvPr id="83" name="TextBox 82"/>
          <p:cNvSpPr txBox="1"/>
          <p:nvPr/>
        </p:nvSpPr>
        <p:spPr>
          <a:xfrm>
            <a:off x="9616649" y="4543398"/>
            <a:ext cx="2470603" cy="2169803"/>
          </a:xfrm>
          <a:prstGeom prst="rect">
            <a:avLst/>
          </a:prstGeom>
          <a:noFill/>
        </p:spPr>
        <p:txBody>
          <a:bodyPr wrap="square" lIns="121899" tIns="60949" rIns="121899" bIns="60949" rtlCol="0">
            <a:spAutoFit/>
          </a:bodyPr>
          <a:lstStyle/>
          <a:p>
            <a:r>
              <a:rPr lang="en-US" sz="1900" b="1" dirty="0">
                <a:effectLst>
                  <a:outerShdw blurRad="38100" dist="38100" dir="2700000" algn="tl">
                    <a:srgbClr val="000000">
                      <a:alpha val="43137"/>
                    </a:srgbClr>
                  </a:outerShdw>
                </a:effectLst>
              </a:rPr>
              <a:t>When?</a:t>
            </a:r>
          </a:p>
          <a:p>
            <a:pPr marL="228560" indent="-228560">
              <a:buFont typeface="Arial" pitchFamily="34" charset="0"/>
              <a:buChar char="•"/>
            </a:pPr>
            <a:r>
              <a:rPr lang="en-US" sz="1900" b="1" dirty="0">
                <a:effectLst>
                  <a:outerShdw blurRad="38100" dist="38100" dir="2700000" algn="tl">
                    <a:srgbClr val="000000">
                      <a:alpha val="43137"/>
                    </a:srgbClr>
                  </a:outerShdw>
                </a:effectLst>
              </a:rPr>
              <a:t>Grow capacity on two axis</a:t>
            </a:r>
          </a:p>
          <a:p>
            <a:pPr marL="228560" indent="-228560">
              <a:buFont typeface="Arial" pitchFamily="34" charset="0"/>
              <a:buChar char="•"/>
            </a:pPr>
            <a:r>
              <a:rPr lang="en-US" sz="1900" b="1" dirty="0">
                <a:effectLst>
                  <a:outerShdw blurRad="38100" dist="38100" dir="2700000" algn="tl">
                    <a:srgbClr val="000000">
                      <a:alpha val="43137"/>
                    </a:srgbClr>
                  </a:outerShdw>
                </a:effectLst>
              </a:rPr>
              <a:t>Compute-bound VMs</a:t>
            </a:r>
          </a:p>
          <a:p>
            <a:pPr marL="228560" indent="-228560">
              <a:buFont typeface="Arial" pitchFamily="34" charset="0"/>
              <a:buChar char="•"/>
            </a:pPr>
            <a:r>
              <a:rPr lang="en-US" sz="1900" b="1" dirty="0">
                <a:effectLst>
                  <a:outerShdw blurRad="38100" dist="38100" dir="2700000" algn="tl">
                    <a:srgbClr val="000000">
                      <a:alpha val="43137"/>
                    </a:srgbClr>
                  </a:outerShdw>
                </a:effectLst>
              </a:rPr>
              <a:t>Storage offloading</a:t>
            </a:r>
          </a:p>
        </p:txBody>
      </p:sp>
    </p:spTree>
    <p:extLst>
      <p:ext uri="{BB962C8B-B14F-4D97-AF65-F5344CB8AC3E}">
        <p14:creationId xmlns:p14="http://schemas.microsoft.com/office/powerpoint/2010/main" val="1178696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483922" y="11430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3" name="Rectangle 62"/>
          <p:cNvSpPr/>
          <p:nvPr/>
        </p:nvSpPr>
        <p:spPr bwMode="auto">
          <a:xfrm>
            <a:off x="483922" y="24638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4" name="Rectangle 63"/>
          <p:cNvSpPr/>
          <p:nvPr/>
        </p:nvSpPr>
        <p:spPr bwMode="auto">
          <a:xfrm>
            <a:off x="483922" y="37846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5" name="Rectangle 64"/>
          <p:cNvSpPr/>
          <p:nvPr/>
        </p:nvSpPr>
        <p:spPr bwMode="auto">
          <a:xfrm>
            <a:off x="483922" y="5105400"/>
            <a:ext cx="11173090" cy="1066800"/>
          </a:xfrm>
          <a:prstGeom prst="rect">
            <a:avLst/>
          </a:prstGeom>
          <a:solidFill>
            <a:schemeClr val="accent5"/>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2" name="Title 1"/>
          <p:cNvSpPr>
            <a:spLocks noGrp="1"/>
          </p:cNvSpPr>
          <p:nvPr>
            <p:ph type="title"/>
          </p:nvPr>
        </p:nvSpPr>
        <p:spPr>
          <a:xfrm>
            <a:off x="609441" y="76200"/>
            <a:ext cx="10969943" cy="1143000"/>
          </a:xfrm>
        </p:spPr>
        <p:txBody>
          <a:bodyPr>
            <a:normAutofit/>
          </a:bodyPr>
          <a:lstStyle/>
          <a:p>
            <a:r>
              <a:rPr lang="en-US" dirty="0" smtClean="0"/>
              <a:t>Primary Considerations</a:t>
            </a:r>
            <a:endParaRPr lang="en-US" dirty="0"/>
          </a:p>
        </p:txBody>
      </p:sp>
      <p:grpSp>
        <p:nvGrpSpPr>
          <p:cNvPr id="5" name="Group 4"/>
          <p:cNvGrpSpPr/>
          <p:nvPr/>
        </p:nvGrpSpPr>
        <p:grpSpPr bwMode="black">
          <a:xfrm>
            <a:off x="1177708" y="1295400"/>
            <a:ext cx="914524" cy="762000"/>
            <a:chOff x="7010405" y="2133600"/>
            <a:chExt cx="1379538" cy="1065212"/>
          </a:xfrm>
        </p:grpSpPr>
        <p:sp>
          <p:nvSpPr>
            <p:cNvPr id="6"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2"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3"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5"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6"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7"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5"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1"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2"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3"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4"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5"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6"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7"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8"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9"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0"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1"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2"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3"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4" name="Freeform 207"/>
            <p:cNvSpPr>
              <a:spLocks noEditPoints="1"/>
            </p:cNvSpPr>
            <p:nvPr/>
          </p:nvSpPr>
          <p:spPr bwMode="black">
            <a:xfrm>
              <a:off x="7091582" y="2222526"/>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pic>
        <p:nvPicPr>
          <p:cNvPr id="55" name="Picture 241"/>
          <p:cNvPicPr>
            <a:picLocks noChangeAspect="1" noChangeArrowheads="1"/>
          </p:cNvPicPr>
          <p:nvPr/>
        </p:nvPicPr>
        <p:blipFill>
          <a:blip r:embed="rId4" cstate="print"/>
          <a:srcRect/>
          <a:stretch>
            <a:fillRect/>
          </a:stretch>
        </p:blipFill>
        <p:spPr bwMode="auto">
          <a:xfrm>
            <a:off x="1177708" y="2604563"/>
            <a:ext cx="1082429" cy="685800"/>
          </a:xfrm>
          <a:prstGeom prst="rect">
            <a:avLst/>
          </a:prstGeom>
          <a:noFill/>
          <a:ln w="9525">
            <a:noFill/>
            <a:miter lim="800000"/>
            <a:headEnd/>
            <a:tailEnd/>
          </a:ln>
        </p:spPr>
      </p:pic>
      <p:pic>
        <p:nvPicPr>
          <p:cNvPr id="56" name="Picture 114"/>
          <p:cNvPicPr>
            <a:picLocks noChangeAspect="1"/>
          </p:cNvPicPr>
          <p:nvPr/>
        </p:nvPicPr>
        <p:blipFill>
          <a:blip r:embed="rId5" cstate="print">
            <a:duotone>
              <a:prstClr val="black"/>
              <a:srgbClr val="D9C3A5">
                <a:tint val="50000"/>
                <a:satMod val="180000"/>
              </a:srgbClr>
            </a:duotone>
            <a:extLst/>
          </a:blip>
          <a:stretch>
            <a:fillRect/>
          </a:stretch>
        </p:blipFill>
        <p:spPr bwMode="auto">
          <a:xfrm>
            <a:off x="1177708" y="3837526"/>
            <a:ext cx="783596" cy="796911"/>
          </a:xfrm>
          <a:prstGeom prst="rect">
            <a:avLst/>
          </a:prstGeom>
        </p:spPr>
      </p:pic>
      <p:pic>
        <p:nvPicPr>
          <p:cNvPr id="57" name="Picture 4" descr="\\MAGNUM\Projects\Microsoft\Cloud Power FY12\Design\ICONS_PNG\Check_mark.png"/>
          <p:cNvPicPr>
            <a:picLocks noChangeAspect="1" noChangeArrowheads="1"/>
          </p:cNvPicPr>
          <p:nvPr/>
        </p:nvPicPr>
        <p:blipFill>
          <a:blip r:embed="rId6" cstate="print">
            <a:biLevel thresh="25000"/>
          </a:blip>
          <a:srcRect/>
          <a:stretch>
            <a:fillRect/>
          </a:stretch>
        </p:blipFill>
        <p:spPr bwMode="auto">
          <a:xfrm>
            <a:off x="1177708" y="5181600"/>
            <a:ext cx="1035050" cy="1035050"/>
          </a:xfrm>
          <a:prstGeom prst="rect">
            <a:avLst/>
          </a:prstGeom>
          <a:noFill/>
        </p:spPr>
      </p:pic>
      <p:sp>
        <p:nvSpPr>
          <p:cNvPr id="58" name="Title 1"/>
          <p:cNvSpPr txBox="1">
            <a:spLocks/>
          </p:cNvSpPr>
          <p:nvPr/>
        </p:nvSpPr>
        <p:spPr>
          <a:xfrm>
            <a:off x="2436812" y="13716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Workloads</a:t>
            </a:r>
            <a:endParaRPr lang="en-US" dirty="0"/>
          </a:p>
        </p:txBody>
      </p:sp>
      <p:sp>
        <p:nvSpPr>
          <p:cNvPr id="59" name="Title 1"/>
          <p:cNvSpPr txBox="1">
            <a:spLocks/>
          </p:cNvSpPr>
          <p:nvPr/>
        </p:nvSpPr>
        <p:spPr>
          <a:xfrm>
            <a:off x="2436812" y="26924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Networking</a:t>
            </a:r>
            <a:endParaRPr lang="en-US" dirty="0"/>
          </a:p>
        </p:txBody>
      </p:sp>
      <p:sp>
        <p:nvSpPr>
          <p:cNvPr id="60" name="Title 1"/>
          <p:cNvSpPr txBox="1">
            <a:spLocks/>
          </p:cNvSpPr>
          <p:nvPr/>
        </p:nvSpPr>
        <p:spPr>
          <a:xfrm>
            <a:off x="2436812" y="40132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Storage</a:t>
            </a:r>
            <a:endParaRPr lang="en-US" dirty="0"/>
          </a:p>
        </p:txBody>
      </p:sp>
      <p:sp>
        <p:nvSpPr>
          <p:cNvPr id="61" name="Title 1"/>
          <p:cNvSpPr txBox="1">
            <a:spLocks/>
          </p:cNvSpPr>
          <p:nvPr/>
        </p:nvSpPr>
        <p:spPr>
          <a:xfrm>
            <a:off x="2436812" y="53340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Resiliency</a:t>
            </a:r>
            <a:endParaRPr lang="en-US" dirty="0"/>
          </a:p>
        </p:txBody>
      </p:sp>
    </p:spTree>
    <p:extLst>
      <p:ext uri="{BB962C8B-B14F-4D97-AF65-F5344CB8AC3E}">
        <p14:creationId xmlns:p14="http://schemas.microsoft.com/office/powerpoint/2010/main" val="11210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399" y="3124200"/>
            <a:ext cx="11149013" cy="738664"/>
          </a:xfrm>
        </p:spPr>
        <p:txBody>
          <a:bodyPr/>
          <a:lstStyle/>
          <a:p>
            <a:pPr marL="460375" lvl="1" indent="-460375">
              <a:tabLst/>
            </a:pPr>
            <a:r>
              <a:rPr lang="en-US" sz="4800" b="1" dirty="0" smtClean="0">
                <a:solidFill>
                  <a:schemeClr val="tx1"/>
                </a:solidFill>
              </a:rPr>
              <a:t>What happens when hardware fails?</a:t>
            </a:r>
          </a:p>
        </p:txBody>
      </p:sp>
    </p:spTree>
    <p:extLst>
      <p:ext uri="{BB962C8B-B14F-4D97-AF65-F5344CB8AC3E}">
        <p14:creationId xmlns:p14="http://schemas.microsoft.com/office/powerpoint/2010/main" val="872034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275026" y="955380"/>
            <a:ext cx="5534386" cy="5420020"/>
            <a:chOff x="421248" y="955380"/>
            <a:chExt cx="5534386" cy="5420020"/>
          </a:xfrm>
        </p:grpSpPr>
        <p:sp>
          <p:nvSpPr>
            <p:cNvPr id="116" name="TextBox 115"/>
            <p:cNvSpPr txBox="1"/>
            <p:nvPr/>
          </p:nvSpPr>
          <p:spPr>
            <a:xfrm>
              <a:off x="421248" y="1447640"/>
              <a:ext cx="5534386" cy="1292639"/>
            </a:xfrm>
            <a:prstGeom prst="rect">
              <a:avLst/>
            </a:prstGeom>
            <a:noFill/>
          </p:spPr>
          <p:txBody>
            <a:bodyPr wrap="square" lIns="121899" tIns="60949" rIns="121899" bIns="60949" rtlCol="0">
              <a:spAutoFit/>
            </a:bodyPr>
            <a:lstStyle/>
            <a:p>
              <a:r>
                <a:rPr lang="en-US" sz="1900" dirty="0"/>
                <a:t>VMs </a:t>
              </a:r>
              <a:r>
                <a:rPr lang="en-US" sz="1900" b="1" dirty="0"/>
                <a:t>designed</a:t>
              </a:r>
              <a:r>
                <a:rPr lang="en-US" sz="1900" dirty="0"/>
                <a:t> </a:t>
              </a:r>
              <a:r>
                <a:rPr lang="en-US" sz="1900" dirty="0" smtClean="0"/>
                <a:t>to handle failures (e.g. Guest Clustering) or </a:t>
              </a:r>
              <a:r>
                <a:rPr lang="en-US" sz="1900" dirty="0"/>
                <a:t>downtime </a:t>
              </a:r>
              <a:r>
                <a:rPr lang="en-US" sz="1900" dirty="0" smtClean="0"/>
                <a:t>acceptable.</a:t>
              </a:r>
              <a:endParaRPr lang="en-US" sz="1900" dirty="0"/>
            </a:p>
            <a:p>
              <a:r>
                <a:rPr lang="en-US" sz="1900" dirty="0"/>
                <a:t>Lower End Industry Standard Server, single </a:t>
              </a:r>
              <a:r>
                <a:rPr lang="en-US" sz="1900" dirty="0" smtClean="0"/>
                <a:t>infrastructure</a:t>
              </a:r>
              <a:endParaRPr lang="en-US" sz="1900" dirty="0"/>
            </a:p>
          </p:txBody>
        </p:sp>
        <p:sp>
          <p:nvSpPr>
            <p:cNvPr id="3" name="TextBox 2"/>
            <p:cNvSpPr txBox="1"/>
            <p:nvPr/>
          </p:nvSpPr>
          <p:spPr>
            <a:xfrm>
              <a:off x="1522412" y="955380"/>
              <a:ext cx="3220263" cy="492420"/>
            </a:xfrm>
            <a:prstGeom prst="rect">
              <a:avLst/>
            </a:prstGeom>
            <a:noFill/>
          </p:spPr>
          <p:txBody>
            <a:bodyPr wrap="none" lIns="121899" tIns="60949" rIns="121899" bIns="60949" rtlCol="0">
              <a:spAutoFit/>
            </a:bodyPr>
            <a:lstStyle/>
            <a:p>
              <a:r>
                <a:rPr lang="en-US" sz="2400" b="1" dirty="0" smtClean="0"/>
                <a:t>App-Level Resiliency</a:t>
              </a:r>
              <a:endParaRPr lang="en-US" sz="2400" b="1" dirty="0"/>
            </a:p>
          </p:txBody>
        </p:sp>
        <p:sp>
          <p:nvSpPr>
            <p:cNvPr id="1029" name="TextBox 1028"/>
            <p:cNvSpPr txBox="1"/>
            <p:nvPr/>
          </p:nvSpPr>
          <p:spPr>
            <a:xfrm>
              <a:off x="1598612" y="3099219"/>
              <a:ext cx="3208913" cy="615531"/>
            </a:xfrm>
            <a:prstGeom prst="rect">
              <a:avLst/>
            </a:prstGeom>
            <a:noFill/>
          </p:spPr>
          <p:txBody>
            <a:bodyPr wrap="none" lIns="121899" tIns="60949" rIns="121899" bIns="60949" rtlCol="0">
              <a:spAutoFit/>
            </a:bodyPr>
            <a:lstStyle/>
            <a:p>
              <a:r>
                <a:rPr lang="en-US" sz="1600" b="1" dirty="0" smtClean="0"/>
                <a:t>Application-controlled failover</a:t>
              </a:r>
            </a:p>
            <a:p>
              <a:pPr algn="ctr"/>
              <a:r>
                <a:rPr lang="en-US" sz="1600" b="1" dirty="0" smtClean="0"/>
                <a:t> / Guest clustering</a:t>
              </a:r>
              <a:endParaRPr lang="en-US" sz="1600" b="1" dirty="0"/>
            </a:p>
          </p:txBody>
        </p:sp>
        <p:sp>
          <p:nvSpPr>
            <p:cNvPr id="140" name="Rectangle 139"/>
            <p:cNvSpPr/>
            <p:nvPr/>
          </p:nvSpPr>
          <p:spPr>
            <a:xfrm>
              <a:off x="1249889" y="6070600"/>
              <a:ext cx="808841" cy="3048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400" b="1" dirty="0">
                  <a:solidFill>
                    <a:schemeClr val="bg1"/>
                  </a:solidFill>
                </a:rPr>
                <a:t>Switch</a:t>
              </a:r>
            </a:p>
          </p:txBody>
        </p:sp>
        <p:sp>
          <p:nvSpPr>
            <p:cNvPr id="141" name="Rectangle 140"/>
            <p:cNvSpPr/>
            <p:nvPr/>
          </p:nvSpPr>
          <p:spPr>
            <a:xfrm>
              <a:off x="3475410" y="6070600"/>
              <a:ext cx="808841" cy="3048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400" b="1" dirty="0">
                  <a:solidFill>
                    <a:schemeClr val="bg1"/>
                  </a:solidFill>
                </a:rPr>
                <a:t>Switch</a:t>
              </a:r>
            </a:p>
          </p:txBody>
        </p:sp>
        <p:cxnSp>
          <p:nvCxnSpPr>
            <p:cNvPr id="1033" name="Straight Connector 1032"/>
            <p:cNvCxnSpPr>
              <a:stCxn id="132" idx="2"/>
              <a:endCxn id="140" idx="0"/>
            </p:cNvCxnSpPr>
            <p:nvPr/>
          </p:nvCxnSpPr>
          <p:spPr>
            <a:xfrm>
              <a:off x="987733" y="5751395"/>
              <a:ext cx="666576" cy="319205"/>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endCxn id="140" idx="0"/>
            </p:cNvCxnSpPr>
            <p:nvPr/>
          </p:nvCxnSpPr>
          <p:spPr>
            <a:xfrm flipH="1">
              <a:off x="1654310" y="5765800"/>
              <a:ext cx="1792289" cy="3048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141" idx="0"/>
            </p:cNvCxnSpPr>
            <p:nvPr/>
          </p:nvCxnSpPr>
          <p:spPr>
            <a:xfrm>
              <a:off x="1876013" y="5729203"/>
              <a:ext cx="2003818" cy="34139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endCxn id="141" idx="0"/>
            </p:cNvCxnSpPr>
            <p:nvPr/>
          </p:nvCxnSpPr>
          <p:spPr>
            <a:xfrm flipH="1">
              <a:off x="3879831" y="5636699"/>
              <a:ext cx="509885" cy="43390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bwMode="auto">
            <a:xfrm>
              <a:off x="480077" y="3966706"/>
              <a:ext cx="2066122" cy="1570181"/>
            </a:xfrm>
            <a:prstGeom prst="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chemeClr val="tx1"/>
                    </a:gs>
                    <a:gs pos="100000">
                      <a:schemeClr val="tx1"/>
                    </a:gs>
                  </a:gsLst>
                  <a:lin ang="5400000" scaled="0"/>
                </a:gradFill>
              </a:endParaRPr>
            </a:p>
          </p:txBody>
        </p:sp>
        <p:cxnSp>
          <p:nvCxnSpPr>
            <p:cNvPr id="15" name="Straight Connector 14"/>
            <p:cNvCxnSpPr>
              <a:stCxn id="26" idx="3"/>
            </p:cNvCxnSpPr>
            <p:nvPr/>
          </p:nvCxnSpPr>
          <p:spPr>
            <a:xfrm>
              <a:off x="972028" y="4962377"/>
              <a:ext cx="18027" cy="46181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rot="5400000">
              <a:off x="698143" y="4288896"/>
              <a:ext cx="547768" cy="799194"/>
            </a:xfrm>
            <a:prstGeom prst="rect">
              <a:avLst/>
            </a:prstGeom>
            <a:no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vert="vert270" lIns="121899" tIns="60949" rIns="121899" bIns="60949" rtlCol="0" anchor="ctr"/>
            <a:lstStyle/>
            <a:p>
              <a:pPr algn="ctr"/>
              <a:r>
                <a:rPr lang="en-US" sz="1100" b="1" dirty="0" smtClean="0">
                  <a:solidFill>
                    <a:schemeClr val="tx1"/>
                  </a:solidFill>
                  <a:effectLst>
                    <a:outerShdw blurRad="38100" dist="38100" dir="2700000" algn="tl">
                      <a:srgbClr val="000000">
                        <a:alpha val="43137"/>
                      </a:srgbClr>
                    </a:outerShdw>
                  </a:effectLst>
                </a:rPr>
                <a:t>Parent</a:t>
              </a:r>
              <a:endParaRPr lang="en-US" sz="1100" b="1" dirty="0">
                <a:solidFill>
                  <a:schemeClr val="tx1"/>
                </a:solidFill>
                <a:effectLst>
                  <a:outerShdw blurRad="38100" dist="38100" dir="2700000" algn="tl">
                    <a:srgbClr val="000000">
                      <a:alpha val="43137"/>
                    </a:srgbClr>
                  </a:outerShdw>
                </a:effectLst>
              </a:endParaRPr>
            </a:p>
          </p:txBody>
        </p:sp>
        <p:sp>
          <p:nvSpPr>
            <p:cNvPr id="29" name="Rounded Rectangle 28"/>
            <p:cNvSpPr/>
            <p:nvPr/>
          </p:nvSpPr>
          <p:spPr>
            <a:xfrm>
              <a:off x="1621885" y="4498675"/>
              <a:ext cx="573752" cy="463703"/>
            </a:xfrm>
            <a:prstGeom prst="roundRect">
              <a:avLst/>
            </a:prstGeom>
            <a:solidFill>
              <a:schemeClr val="accent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1100" b="1" dirty="0">
                  <a:solidFill>
                    <a:schemeClr val="bg1"/>
                  </a:solidFill>
                </a:rPr>
                <a:t>VMs</a:t>
              </a:r>
            </a:p>
          </p:txBody>
        </p:sp>
        <p:sp>
          <p:nvSpPr>
            <p:cNvPr id="30" name="Rounded Rectangle 29"/>
            <p:cNvSpPr/>
            <p:nvPr/>
          </p:nvSpPr>
          <p:spPr>
            <a:xfrm>
              <a:off x="1712684" y="4392534"/>
              <a:ext cx="573752" cy="463703"/>
            </a:xfrm>
            <a:prstGeom prst="roundRect">
              <a:avLst/>
            </a:prstGeom>
            <a:solidFill>
              <a:schemeClr val="accent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1100" b="1" dirty="0">
                  <a:solidFill>
                    <a:schemeClr val="bg1"/>
                  </a:solidFill>
                </a:rPr>
                <a:t>VMs</a:t>
              </a:r>
            </a:p>
          </p:txBody>
        </p:sp>
        <p:sp>
          <p:nvSpPr>
            <p:cNvPr id="31" name="Rounded Rectangle 30"/>
            <p:cNvSpPr/>
            <p:nvPr/>
          </p:nvSpPr>
          <p:spPr>
            <a:xfrm>
              <a:off x="1827136" y="4285039"/>
              <a:ext cx="573752" cy="463703"/>
            </a:xfrm>
            <a:prstGeom prst="roundRect">
              <a:avLst/>
            </a:prstGeom>
            <a:solidFill>
              <a:schemeClr val="accent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1050" b="1" dirty="0" smtClean="0">
                  <a:solidFill>
                    <a:schemeClr val="bg1"/>
                  </a:solidFill>
                </a:rPr>
                <a:t>VMs</a:t>
              </a:r>
              <a:endParaRPr lang="en-US" sz="1050" b="1" dirty="0">
                <a:solidFill>
                  <a:schemeClr val="bg1"/>
                </a:solidFill>
              </a:endParaRPr>
            </a:p>
          </p:txBody>
        </p:sp>
        <p:cxnSp>
          <p:nvCxnSpPr>
            <p:cNvPr id="120" name="Straight Connector 119"/>
            <p:cNvCxnSpPr>
              <a:stCxn id="30" idx="2"/>
            </p:cNvCxnSpPr>
            <p:nvPr/>
          </p:nvCxnSpPr>
          <p:spPr>
            <a:xfrm flipH="1">
              <a:off x="1989049" y="4856236"/>
              <a:ext cx="10512" cy="56796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808141" y="5363947"/>
              <a:ext cx="604345" cy="387448"/>
              <a:chOff x="2947701" y="2424989"/>
              <a:chExt cx="775411" cy="439616"/>
            </a:xfrm>
            <a:solidFill>
              <a:schemeClr val="accent1">
                <a:lumMod val="60000"/>
                <a:lumOff val="40000"/>
              </a:schemeClr>
            </a:solidFill>
          </p:grpSpPr>
          <p:sp>
            <p:nvSpPr>
              <p:cNvPr id="131" name="Rectangle 130"/>
              <p:cNvSpPr/>
              <p:nvPr/>
            </p:nvSpPr>
            <p:spPr>
              <a:xfrm>
                <a:off x="2947701" y="2424989"/>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500" b="1" kern="0" dirty="0">
                  <a:solidFill>
                    <a:sysClr val="window" lastClr="FFFFFF"/>
                  </a:solidFill>
                  <a:effectLst>
                    <a:outerShdw blurRad="38100" dist="38100" dir="2700000" algn="tl">
                      <a:srgbClr val="000000">
                        <a:alpha val="43137"/>
                      </a:srgbClr>
                    </a:outerShdw>
                  </a:effectLst>
                  <a:ea typeface="Calibri"/>
                  <a:cs typeface="Times New Roman"/>
                </a:endParaRPr>
              </a:p>
            </p:txBody>
          </p:sp>
          <p:sp>
            <p:nvSpPr>
              <p:cNvPr id="132" name="Rectangle 131"/>
              <p:cNvSpPr/>
              <p:nvPr/>
            </p:nvSpPr>
            <p:spPr>
              <a:xfrm>
                <a:off x="2947701" y="2730051"/>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300" kern="0">
                    <a:solidFill>
                      <a:sysClr val="window" lastClr="FFFFFF"/>
                    </a:solidFill>
                    <a:latin typeface="Calibri"/>
                    <a:ea typeface="Times New Roman"/>
                    <a:cs typeface="Times New Roman"/>
                  </a:rPr>
                  <a:t> </a:t>
                </a:r>
                <a:endParaRPr lang="en-US" sz="1300" kern="0">
                  <a:solidFill>
                    <a:sysClr val="window" lastClr="FFFFFF"/>
                  </a:solidFill>
                  <a:latin typeface="Calibri"/>
                  <a:ea typeface="Calibri"/>
                  <a:cs typeface="Times New Roman"/>
                </a:endParaRPr>
              </a:p>
            </p:txBody>
          </p:sp>
        </p:grpSp>
        <p:grpSp>
          <p:nvGrpSpPr>
            <p:cNvPr id="133" name="Group 132"/>
            <p:cNvGrpSpPr/>
            <p:nvPr/>
          </p:nvGrpSpPr>
          <p:grpSpPr>
            <a:xfrm>
              <a:off x="1712685" y="5341755"/>
              <a:ext cx="604345" cy="387448"/>
              <a:chOff x="2947701" y="2424989"/>
              <a:chExt cx="775411" cy="439616"/>
            </a:xfrm>
            <a:solidFill>
              <a:schemeClr val="accent1">
                <a:lumMod val="60000"/>
                <a:lumOff val="40000"/>
              </a:schemeClr>
            </a:solidFill>
          </p:grpSpPr>
          <p:sp>
            <p:nvSpPr>
              <p:cNvPr id="134" name="Rectangle 133"/>
              <p:cNvSpPr/>
              <p:nvPr/>
            </p:nvSpPr>
            <p:spPr>
              <a:xfrm>
                <a:off x="2947701" y="2424989"/>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500" b="1" kern="0" dirty="0">
                  <a:solidFill>
                    <a:sysClr val="window" lastClr="FFFFFF"/>
                  </a:solidFill>
                  <a:effectLst>
                    <a:outerShdw blurRad="38100" dist="38100" dir="2700000" algn="tl">
                      <a:srgbClr val="000000">
                        <a:alpha val="43137"/>
                      </a:srgbClr>
                    </a:outerShdw>
                  </a:effectLst>
                  <a:ea typeface="Calibri"/>
                  <a:cs typeface="Times New Roman"/>
                </a:endParaRPr>
              </a:p>
            </p:txBody>
          </p:sp>
          <p:sp>
            <p:nvSpPr>
              <p:cNvPr id="135" name="Rectangle 134"/>
              <p:cNvSpPr/>
              <p:nvPr/>
            </p:nvSpPr>
            <p:spPr>
              <a:xfrm>
                <a:off x="2947701" y="2730051"/>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300" kern="0">
                    <a:solidFill>
                      <a:sysClr val="window" lastClr="FFFFFF"/>
                    </a:solidFill>
                    <a:latin typeface="Calibri"/>
                    <a:ea typeface="Times New Roman"/>
                    <a:cs typeface="Times New Roman"/>
                  </a:rPr>
                  <a:t> </a:t>
                </a:r>
                <a:endParaRPr lang="en-US" sz="1300" kern="0">
                  <a:solidFill>
                    <a:sysClr val="window" lastClr="FFFFFF"/>
                  </a:solidFill>
                  <a:latin typeface="Calibri"/>
                  <a:ea typeface="Calibri"/>
                  <a:cs typeface="Times New Roman"/>
                </a:endParaRPr>
              </a:p>
            </p:txBody>
          </p:sp>
        </p:grpSp>
        <p:sp>
          <p:nvSpPr>
            <p:cNvPr id="151" name="Rectangle 150"/>
            <p:cNvSpPr/>
            <p:nvPr/>
          </p:nvSpPr>
          <p:spPr bwMode="auto">
            <a:xfrm>
              <a:off x="2945633" y="3966706"/>
              <a:ext cx="2066122" cy="1570181"/>
            </a:xfrm>
            <a:prstGeom prst="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chemeClr val="tx1"/>
                    </a:gs>
                    <a:gs pos="100000">
                      <a:schemeClr val="tx1"/>
                    </a:gs>
                  </a:gsLst>
                  <a:lin ang="5400000" scaled="0"/>
                </a:gradFill>
              </a:endParaRPr>
            </a:p>
          </p:txBody>
        </p:sp>
        <p:cxnSp>
          <p:nvCxnSpPr>
            <p:cNvPr id="154" name="Straight Connector 153"/>
            <p:cNvCxnSpPr>
              <a:stCxn id="155" idx="3"/>
            </p:cNvCxnSpPr>
            <p:nvPr/>
          </p:nvCxnSpPr>
          <p:spPr>
            <a:xfrm>
              <a:off x="3437585" y="4962377"/>
              <a:ext cx="18027" cy="46181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rot="5400000">
              <a:off x="3163699" y="4288896"/>
              <a:ext cx="547768" cy="799194"/>
            </a:xfrm>
            <a:prstGeom prst="rect">
              <a:avLst/>
            </a:prstGeom>
            <a:no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vert="vert270" lIns="121899" tIns="60949" rIns="121899" bIns="60949" rtlCol="0" anchor="ctr"/>
            <a:lstStyle/>
            <a:p>
              <a:pPr algn="ctr"/>
              <a:r>
                <a:rPr lang="en-US" sz="1050" b="1" dirty="0" smtClean="0">
                  <a:solidFill>
                    <a:schemeClr val="tx1"/>
                  </a:solidFill>
                  <a:effectLst>
                    <a:outerShdw blurRad="38100" dist="38100" dir="2700000" algn="tl">
                      <a:srgbClr val="000000">
                        <a:alpha val="43137"/>
                      </a:srgbClr>
                    </a:outerShdw>
                  </a:effectLst>
                </a:rPr>
                <a:t>Parent</a:t>
              </a:r>
              <a:endParaRPr lang="en-US" sz="1050" b="1" dirty="0">
                <a:solidFill>
                  <a:schemeClr val="tx1"/>
                </a:solidFill>
                <a:effectLst>
                  <a:outerShdw blurRad="38100" dist="38100" dir="2700000" algn="tl">
                    <a:srgbClr val="000000">
                      <a:alpha val="43137"/>
                    </a:srgbClr>
                  </a:outerShdw>
                </a:effectLst>
              </a:endParaRPr>
            </a:p>
          </p:txBody>
        </p:sp>
        <p:sp>
          <p:nvSpPr>
            <p:cNvPr id="156" name="Rounded Rectangle 155"/>
            <p:cNvSpPr/>
            <p:nvPr/>
          </p:nvSpPr>
          <p:spPr>
            <a:xfrm>
              <a:off x="4087442" y="4498675"/>
              <a:ext cx="573752" cy="463703"/>
            </a:xfrm>
            <a:prstGeom prst="roundRect">
              <a:avLst/>
            </a:prstGeom>
            <a:solidFill>
              <a:schemeClr val="accent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1100" b="1" dirty="0">
                  <a:solidFill>
                    <a:schemeClr val="bg1"/>
                  </a:solidFill>
                </a:rPr>
                <a:t>VMs</a:t>
              </a:r>
            </a:p>
          </p:txBody>
        </p:sp>
        <p:sp>
          <p:nvSpPr>
            <p:cNvPr id="157" name="Rounded Rectangle 156"/>
            <p:cNvSpPr/>
            <p:nvPr/>
          </p:nvSpPr>
          <p:spPr>
            <a:xfrm>
              <a:off x="4178241" y="4392534"/>
              <a:ext cx="573752" cy="463703"/>
            </a:xfrm>
            <a:prstGeom prst="roundRect">
              <a:avLst/>
            </a:prstGeom>
            <a:solidFill>
              <a:schemeClr val="accent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1100" b="1" dirty="0">
                  <a:solidFill>
                    <a:schemeClr val="bg1"/>
                  </a:solidFill>
                </a:rPr>
                <a:t>VMs</a:t>
              </a:r>
            </a:p>
          </p:txBody>
        </p:sp>
        <p:sp>
          <p:nvSpPr>
            <p:cNvPr id="158" name="Rounded Rectangle 157"/>
            <p:cNvSpPr/>
            <p:nvPr/>
          </p:nvSpPr>
          <p:spPr>
            <a:xfrm>
              <a:off x="4292692" y="4285039"/>
              <a:ext cx="573752" cy="463703"/>
            </a:xfrm>
            <a:prstGeom prst="roundRect">
              <a:avLst/>
            </a:prstGeom>
            <a:solidFill>
              <a:schemeClr val="accent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1050" b="1" dirty="0">
                  <a:solidFill>
                    <a:schemeClr val="bg1"/>
                  </a:solidFill>
                </a:rPr>
                <a:t>VMs</a:t>
              </a:r>
            </a:p>
          </p:txBody>
        </p:sp>
        <p:cxnSp>
          <p:nvCxnSpPr>
            <p:cNvPr id="159" name="Straight Connector 158"/>
            <p:cNvCxnSpPr>
              <a:stCxn id="157" idx="2"/>
            </p:cNvCxnSpPr>
            <p:nvPr/>
          </p:nvCxnSpPr>
          <p:spPr>
            <a:xfrm flipH="1">
              <a:off x="4454605" y="4856236"/>
              <a:ext cx="10512" cy="56796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60" name="Group 159"/>
            <p:cNvGrpSpPr/>
            <p:nvPr/>
          </p:nvGrpSpPr>
          <p:grpSpPr>
            <a:xfrm>
              <a:off x="3273697" y="5363947"/>
              <a:ext cx="604345" cy="387448"/>
              <a:chOff x="2947701" y="2424989"/>
              <a:chExt cx="775411" cy="439616"/>
            </a:xfrm>
            <a:solidFill>
              <a:schemeClr val="accent1">
                <a:lumMod val="60000"/>
                <a:lumOff val="40000"/>
              </a:schemeClr>
            </a:solidFill>
          </p:grpSpPr>
          <p:sp>
            <p:nvSpPr>
              <p:cNvPr id="164" name="Rectangle 163"/>
              <p:cNvSpPr/>
              <p:nvPr/>
            </p:nvSpPr>
            <p:spPr>
              <a:xfrm>
                <a:off x="2947701" y="2424989"/>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500" b="1" kern="0" dirty="0">
                  <a:solidFill>
                    <a:sysClr val="window" lastClr="FFFFFF"/>
                  </a:solidFill>
                  <a:effectLst>
                    <a:outerShdw blurRad="38100" dist="38100" dir="2700000" algn="tl">
                      <a:srgbClr val="000000">
                        <a:alpha val="43137"/>
                      </a:srgbClr>
                    </a:outerShdw>
                  </a:effectLst>
                  <a:ea typeface="Calibri"/>
                  <a:cs typeface="Times New Roman"/>
                </a:endParaRPr>
              </a:p>
            </p:txBody>
          </p:sp>
          <p:sp>
            <p:nvSpPr>
              <p:cNvPr id="165" name="Rectangle 164"/>
              <p:cNvSpPr/>
              <p:nvPr/>
            </p:nvSpPr>
            <p:spPr>
              <a:xfrm>
                <a:off x="2947701" y="2730051"/>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300" kern="0">
                    <a:solidFill>
                      <a:sysClr val="window" lastClr="FFFFFF"/>
                    </a:solidFill>
                    <a:latin typeface="Calibri"/>
                    <a:ea typeface="Times New Roman"/>
                    <a:cs typeface="Times New Roman"/>
                  </a:rPr>
                  <a:t> </a:t>
                </a:r>
                <a:endParaRPr lang="en-US" sz="1300" kern="0">
                  <a:solidFill>
                    <a:sysClr val="window" lastClr="FFFFFF"/>
                  </a:solidFill>
                  <a:latin typeface="Calibri"/>
                  <a:ea typeface="Calibri"/>
                  <a:cs typeface="Times New Roman"/>
                </a:endParaRPr>
              </a:p>
            </p:txBody>
          </p:sp>
        </p:grpSp>
        <p:grpSp>
          <p:nvGrpSpPr>
            <p:cNvPr id="161" name="Group 160"/>
            <p:cNvGrpSpPr/>
            <p:nvPr/>
          </p:nvGrpSpPr>
          <p:grpSpPr>
            <a:xfrm>
              <a:off x="4178242" y="5341755"/>
              <a:ext cx="604345" cy="387448"/>
              <a:chOff x="2947701" y="2424989"/>
              <a:chExt cx="775411" cy="439616"/>
            </a:xfrm>
            <a:solidFill>
              <a:schemeClr val="accent1">
                <a:lumMod val="60000"/>
                <a:lumOff val="40000"/>
              </a:schemeClr>
            </a:solidFill>
          </p:grpSpPr>
          <p:sp>
            <p:nvSpPr>
              <p:cNvPr id="162" name="Rectangle 161"/>
              <p:cNvSpPr/>
              <p:nvPr/>
            </p:nvSpPr>
            <p:spPr>
              <a:xfrm>
                <a:off x="2947701" y="2424989"/>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500" b="1" kern="0" dirty="0">
                  <a:solidFill>
                    <a:sysClr val="window" lastClr="FFFFFF"/>
                  </a:solidFill>
                  <a:effectLst>
                    <a:outerShdw blurRad="38100" dist="38100" dir="2700000" algn="tl">
                      <a:srgbClr val="000000">
                        <a:alpha val="43137"/>
                      </a:srgbClr>
                    </a:outerShdw>
                  </a:effectLst>
                  <a:ea typeface="Calibri"/>
                  <a:cs typeface="Times New Roman"/>
                </a:endParaRPr>
              </a:p>
            </p:txBody>
          </p:sp>
          <p:sp>
            <p:nvSpPr>
              <p:cNvPr id="163" name="Rectangle 162"/>
              <p:cNvSpPr/>
              <p:nvPr/>
            </p:nvSpPr>
            <p:spPr>
              <a:xfrm>
                <a:off x="2947701" y="2730051"/>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300" kern="0">
                    <a:solidFill>
                      <a:sysClr val="window" lastClr="FFFFFF"/>
                    </a:solidFill>
                    <a:latin typeface="Calibri"/>
                    <a:ea typeface="Times New Roman"/>
                    <a:cs typeface="Times New Roman"/>
                  </a:rPr>
                  <a:t> </a:t>
                </a:r>
                <a:endParaRPr lang="en-US" sz="1300" kern="0">
                  <a:solidFill>
                    <a:sysClr val="window" lastClr="FFFFFF"/>
                  </a:solidFill>
                  <a:latin typeface="Calibri"/>
                  <a:ea typeface="Calibri"/>
                  <a:cs typeface="Times New Roman"/>
                </a:endParaRPr>
              </a:p>
            </p:txBody>
          </p:sp>
        </p:grpSp>
        <p:sp>
          <p:nvSpPr>
            <p:cNvPr id="1028" name="Curved Down Arrow 1027"/>
            <p:cNvSpPr/>
            <p:nvPr/>
          </p:nvSpPr>
          <p:spPr>
            <a:xfrm>
              <a:off x="2073114" y="3654579"/>
              <a:ext cx="2230654" cy="399965"/>
            </a:xfrm>
            <a:prstGeom prst="curved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tx1"/>
                </a:solidFill>
              </a:endParaRPr>
            </a:p>
          </p:txBody>
        </p:sp>
      </p:grpSp>
      <p:sp>
        <p:nvSpPr>
          <p:cNvPr id="2" name="Title 1"/>
          <p:cNvSpPr>
            <a:spLocks noGrp="1"/>
          </p:cNvSpPr>
          <p:nvPr>
            <p:ph type="title"/>
          </p:nvPr>
        </p:nvSpPr>
        <p:spPr>
          <a:xfrm>
            <a:off x="609441" y="152400"/>
            <a:ext cx="10969943" cy="1143000"/>
          </a:xfrm>
        </p:spPr>
        <p:txBody>
          <a:bodyPr>
            <a:normAutofit/>
          </a:bodyPr>
          <a:lstStyle/>
          <a:p>
            <a:r>
              <a:rPr lang="en-US" dirty="0" smtClean="0"/>
              <a:t>Resiliency Approaches </a:t>
            </a:r>
            <a:endParaRPr lang="en-US" dirty="0"/>
          </a:p>
        </p:txBody>
      </p:sp>
      <p:cxnSp>
        <p:nvCxnSpPr>
          <p:cNvPr id="113" name="Straight Connector 112"/>
          <p:cNvCxnSpPr/>
          <p:nvPr/>
        </p:nvCxnSpPr>
        <p:spPr>
          <a:xfrm>
            <a:off x="5992839" y="955380"/>
            <a:ext cx="0" cy="542002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74612" y="889000"/>
            <a:ext cx="5837149" cy="5802907"/>
            <a:chOff x="6452295" y="889000"/>
            <a:chExt cx="5837149" cy="5802907"/>
          </a:xfrm>
        </p:grpSpPr>
        <p:sp>
          <p:nvSpPr>
            <p:cNvPr id="88" name="Rounded Rectangle 87"/>
            <p:cNvSpPr/>
            <p:nvPr/>
          </p:nvSpPr>
          <p:spPr>
            <a:xfrm>
              <a:off x="6805427" y="2856237"/>
              <a:ext cx="4828468" cy="3048000"/>
            </a:xfrm>
            <a:prstGeom prst="round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t"/>
            <a:lstStyle/>
            <a:p>
              <a:r>
                <a:rPr lang="en-US" sz="1600" b="1" dirty="0">
                  <a:solidFill>
                    <a:schemeClr val="tx1"/>
                  </a:solidFill>
                </a:rPr>
                <a:t>Cluster</a:t>
              </a:r>
            </a:p>
          </p:txBody>
        </p:sp>
        <p:sp>
          <p:nvSpPr>
            <p:cNvPr id="114" name="TextBox 113"/>
            <p:cNvSpPr txBox="1"/>
            <p:nvPr/>
          </p:nvSpPr>
          <p:spPr>
            <a:xfrm>
              <a:off x="6452295" y="1447800"/>
              <a:ext cx="5837149" cy="1292639"/>
            </a:xfrm>
            <a:prstGeom prst="rect">
              <a:avLst/>
            </a:prstGeom>
            <a:noFill/>
          </p:spPr>
          <p:txBody>
            <a:bodyPr wrap="square" lIns="121899" tIns="60949" rIns="121899" bIns="60949" rtlCol="0">
              <a:spAutoFit/>
            </a:bodyPr>
            <a:lstStyle/>
            <a:p>
              <a:r>
                <a:rPr lang="en-US" sz="1900" dirty="0"/>
                <a:t>VMs </a:t>
              </a:r>
              <a:r>
                <a:rPr lang="en-US" sz="1900" b="1" dirty="0"/>
                <a:t>not designed </a:t>
              </a:r>
              <a:r>
                <a:rPr lang="en-US" sz="1900" dirty="0" smtClean="0"/>
                <a:t>to handle failures</a:t>
              </a:r>
              <a:r>
                <a:rPr lang="en-US" sz="1900" dirty="0"/>
                <a:t>, H/A at server level, </a:t>
              </a:r>
              <a:r>
                <a:rPr lang="en-US" sz="1900" dirty="0" smtClean="0"/>
                <a:t>Failover </a:t>
              </a:r>
              <a:r>
                <a:rPr lang="en-US" sz="1900" dirty="0"/>
                <a:t>clustering as another layer of </a:t>
              </a:r>
              <a:r>
                <a:rPr lang="en-US" sz="1900" dirty="0" smtClean="0"/>
                <a:t>protection, high-end servers</a:t>
              </a:r>
              <a:r>
                <a:rPr lang="en-US" sz="1900" dirty="0"/>
                <a:t>, </a:t>
              </a:r>
              <a:r>
                <a:rPr lang="en-US" sz="1900" dirty="0" smtClean="0"/>
                <a:t>redundant </a:t>
              </a:r>
              <a:r>
                <a:rPr lang="en-US" sz="1900" dirty="0"/>
                <a:t>power and </a:t>
              </a:r>
              <a:r>
                <a:rPr lang="en-US" sz="1900" dirty="0" smtClean="0"/>
                <a:t>network gear</a:t>
              </a:r>
              <a:endParaRPr lang="en-US" sz="1900" dirty="0"/>
            </a:p>
          </p:txBody>
        </p:sp>
        <p:sp>
          <p:nvSpPr>
            <p:cNvPr id="119" name="TextBox 118"/>
            <p:cNvSpPr txBox="1"/>
            <p:nvPr/>
          </p:nvSpPr>
          <p:spPr>
            <a:xfrm>
              <a:off x="8073730" y="3327401"/>
              <a:ext cx="2897482" cy="369310"/>
            </a:xfrm>
            <a:prstGeom prst="rect">
              <a:avLst/>
            </a:prstGeom>
            <a:noFill/>
          </p:spPr>
          <p:txBody>
            <a:bodyPr wrap="none" lIns="121899" tIns="60949" rIns="121899" bIns="60949" rtlCol="0">
              <a:spAutoFit/>
            </a:bodyPr>
            <a:lstStyle/>
            <a:p>
              <a:r>
                <a:rPr lang="en-US" sz="1600" b="1" dirty="0" smtClean="0"/>
                <a:t>Hyper-V Failover </a:t>
              </a:r>
              <a:r>
                <a:rPr lang="en-US" sz="1600" b="1" dirty="0"/>
                <a:t>Clustering</a:t>
              </a:r>
            </a:p>
          </p:txBody>
        </p:sp>
        <p:sp>
          <p:nvSpPr>
            <p:cNvPr id="109" name="TextBox 108"/>
            <p:cNvSpPr txBox="1"/>
            <p:nvPr/>
          </p:nvSpPr>
          <p:spPr>
            <a:xfrm>
              <a:off x="7275554" y="889000"/>
              <a:ext cx="3748741" cy="492420"/>
            </a:xfrm>
            <a:prstGeom prst="rect">
              <a:avLst/>
            </a:prstGeom>
            <a:noFill/>
          </p:spPr>
          <p:txBody>
            <a:bodyPr wrap="none" lIns="121899" tIns="60949" rIns="121899" bIns="60949" rtlCol="0">
              <a:spAutoFit/>
            </a:bodyPr>
            <a:lstStyle/>
            <a:p>
              <a:r>
                <a:rPr lang="en-US" sz="2400" b="1" dirty="0" smtClean="0"/>
                <a:t>Infrastructure Resiliency</a:t>
              </a:r>
            </a:p>
          </p:txBody>
        </p:sp>
        <p:cxnSp>
          <p:nvCxnSpPr>
            <p:cNvPr id="147" name="Straight Connector 146"/>
            <p:cNvCxnSpPr>
              <a:endCxn id="228" idx="1"/>
            </p:cNvCxnSpPr>
            <p:nvPr/>
          </p:nvCxnSpPr>
          <p:spPr>
            <a:xfrm flipV="1">
              <a:off x="7369474" y="5615359"/>
              <a:ext cx="23554" cy="74563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276" idx="0"/>
              <a:endCxn id="198" idx="2"/>
            </p:cNvCxnSpPr>
            <p:nvPr/>
          </p:nvCxnSpPr>
          <p:spPr>
            <a:xfrm flipV="1">
              <a:off x="7393028" y="5707285"/>
              <a:ext cx="2442003" cy="41411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bwMode="auto">
            <a:xfrm>
              <a:off x="6861817" y="3922595"/>
              <a:ext cx="2066122" cy="1570181"/>
            </a:xfrm>
            <a:prstGeom prst="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chemeClr val="tx1"/>
                    </a:gs>
                    <a:gs pos="100000">
                      <a:schemeClr val="tx1"/>
                    </a:gs>
                  </a:gsLst>
                  <a:lin ang="5400000" scaled="0"/>
                </a:gradFill>
              </a:endParaRPr>
            </a:p>
          </p:txBody>
        </p:sp>
        <p:cxnSp>
          <p:nvCxnSpPr>
            <p:cNvPr id="172" name="Straight Connector 171"/>
            <p:cNvCxnSpPr>
              <a:stCxn id="173" idx="3"/>
            </p:cNvCxnSpPr>
            <p:nvPr/>
          </p:nvCxnSpPr>
          <p:spPr>
            <a:xfrm>
              <a:off x="7353769" y="4918267"/>
              <a:ext cx="18027" cy="46181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a:xfrm rot="5400000">
              <a:off x="7079883" y="4244786"/>
              <a:ext cx="547768" cy="799194"/>
            </a:xfrm>
            <a:prstGeom prst="rect">
              <a:avLst/>
            </a:prstGeom>
            <a:no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vert="vert270" lIns="121899" tIns="60949" rIns="121899" bIns="60949" rtlCol="0" anchor="ctr"/>
            <a:lstStyle/>
            <a:p>
              <a:pPr algn="ctr"/>
              <a:r>
                <a:rPr lang="en-US" sz="1100" b="1" dirty="0" smtClean="0">
                  <a:solidFill>
                    <a:schemeClr val="tx1"/>
                  </a:solidFill>
                </a:rPr>
                <a:t>Parent</a:t>
              </a:r>
              <a:endParaRPr lang="en-US" sz="1100" b="1" dirty="0">
                <a:solidFill>
                  <a:schemeClr val="tx1"/>
                </a:solidFill>
              </a:endParaRPr>
            </a:p>
          </p:txBody>
        </p:sp>
        <p:sp>
          <p:nvSpPr>
            <p:cNvPr id="174" name="Rounded Rectangle 173"/>
            <p:cNvSpPr/>
            <p:nvPr/>
          </p:nvSpPr>
          <p:spPr>
            <a:xfrm>
              <a:off x="8003626" y="4454565"/>
              <a:ext cx="573752" cy="463703"/>
            </a:xfrm>
            <a:prstGeom prst="roundRect">
              <a:avLst/>
            </a:prstGeom>
            <a:solidFill>
              <a:schemeClr val="accent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1100" b="1" dirty="0">
                  <a:solidFill>
                    <a:schemeClr val="bg1"/>
                  </a:solidFill>
                </a:rPr>
                <a:t>VMs</a:t>
              </a:r>
            </a:p>
          </p:txBody>
        </p:sp>
        <p:sp>
          <p:nvSpPr>
            <p:cNvPr id="175" name="Rounded Rectangle 174"/>
            <p:cNvSpPr/>
            <p:nvPr/>
          </p:nvSpPr>
          <p:spPr>
            <a:xfrm>
              <a:off x="8094425" y="4348423"/>
              <a:ext cx="573752" cy="463703"/>
            </a:xfrm>
            <a:prstGeom prst="roundRect">
              <a:avLst/>
            </a:prstGeom>
            <a:solidFill>
              <a:schemeClr val="accent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1100" b="1" dirty="0">
                  <a:solidFill>
                    <a:schemeClr val="bg1"/>
                  </a:solidFill>
                </a:rPr>
                <a:t>VMs</a:t>
              </a:r>
            </a:p>
          </p:txBody>
        </p:sp>
        <p:sp>
          <p:nvSpPr>
            <p:cNvPr id="176" name="Rounded Rectangle 175"/>
            <p:cNvSpPr/>
            <p:nvPr/>
          </p:nvSpPr>
          <p:spPr>
            <a:xfrm>
              <a:off x="8208876" y="4240929"/>
              <a:ext cx="573752" cy="463703"/>
            </a:xfrm>
            <a:prstGeom prst="roundRect">
              <a:avLst/>
            </a:prstGeom>
            <a:solidFill>
              <a:schemeClr val="accent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1050" b="1" dirty="0">
                  <a:solidFill>
                    <a:schemeClr val="bg1"/>
                  </a:solidFill>
                </a:rPr>
                <a:t>VMs</a:t>
              </a:r>
            </a:p>
          </p:txBody>
        </p:sp>
        <p:cxnSp>
          <p:nvCxnSpPr>
            <p:cNvPr id="177" name="Straight Connector 176"/>
            <p:cNvCxnSpPr>
              <a:stCxn id="175" idx="2"/>
            </p:cNvCxnSpPr>
            <p:nvPr/>
          </p:nvCxnSpPr>
          <p:spPr>
            <a:xfrm flipH="1">
              <a:off x="8370789" y="4812125"/>
              <a:ext cx="10512" cy="56796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78" name="Group 177"/>
            <p:cNvGrpSpPr/>
            <p:nvPr/>
          </p:nvGrpSpPr>
          <p:grpSpPr>
            <a:xfrm>
              <a:off x="7189881" y="5319836"/>
              <a:ext cx="604345" cy="387448"/>
              <a:chOff x="2947701" y="2424989"/>
              <a:chExt cx="775411" cy="439616"/>
            </a:xfrm>
            <a:solidFill>
              <a:schemeClr val="accent1">
                <a:lumMod val="60000"/>
                <a:lumOff val="40000"/>
              </a:schemeClr>
            </a:solidFill>
          </p:grpSpPr>
          <p:sp>
            <p:nvSpPr>
              <p:cNvPr id="182" name="Rectangle 181"/>
              <p:cNvSpPr/>
              <p:nvPr/>
            </p:nvSpPr>
            <p:spPr>
              <a:xfrm>
                <a:off x="2947701" y="2424989"/>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500" b="1" kern="0" dirty="0">
                  <a:solidFill>
                    <a:sysClr val="window" lastClr="FFFFFF"/>
                  </a:solidFill>
                  <a:effectLst>
                    <a:outerShdw blurRad="38100" dist="38100" dir="2700000" algn="tl">
                      <a:srgbClr val="000000">
                        <a:alpha val="43137"/>
                      </a:srgbClr>
                    </a:outerShdw>
                  </a:effectLst>
                  <a:ea typeface="Calibri"/>
                  <a:cs typeface="Times New Roman"/>
                </a:endParaRPr>
              </a:p>
            </p:txBody>
          </p:sp>
          <p:sp>
            <p:nvSpPr>
              <p:cNvPr id="183" name="Rectangle 182"/>
              <p:cNvSpPr/>
              <p:nvPr/>
            </p:nvSpPr>
            <p:spPr>
              <a:xfrm>
                <a:off x="2947701" y="2730051"/>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300" kern="0">
                    <a:solidFill>
                      <a:sysClr val="window" lastClr="FFFFFF"/>
                    </a:solidFill>
                    <a:latin typeface="Calibri"/>
                    <a:ea typeface="Times New Roman"/>
                    <a:cs typeface="Times New Roman"/>
                  </a:rPr>
                  <a:t> </a:t>
                </a:r>
                <a:endParaRPr lang="en-US" sz="1300" kern="0">
                  <a:solidFill>
                    <a:sysClr val="window" lastClr="FFFFFF"/>
                  </a:solidFill>
                  <a:latin typeface="Calibri"/>
                  <a:ea typeface="Calibri"/>
                  <a:cs typeface="Times New Roman"/>
                </a:endParaRPr>
              </a:p>
            </p:txBody>
          </p:sp>
        </p:grpSp>
        <p:grpSp>
          <p:nvGrpSpPr>
            <p:cNvPr id="179" name="Group 178"/>
            <p:cNvGrpSpPr/>
            <p:nvPr/>
          </p:nvGrpSpPr>
          <p:grpSpPr>
            <a:xfrm>
              <a:off x="8094426" y="5297644"/>
              <a:ext cx="604345" cy="387448"/>
              <a:chOff x="2947701" y="2424989"/>
              <a:chExt cx="775411" cy="439616"/>
            </a:xfrm>
            <a:solidFill>
              <a:schemeClr val="accent1">
                <a:lumMod val="60000"/>
                <a:lumOff val="40000"/>
              </a:schemeClr>
            </a:solidFill>
          </p:grpSpPr>
          <p:sp>
            <p:nvSpPr>
              <p:cNvPr id="180" name="Rectangle 179"/>
              <p:cNvSpPr/>
              <p:nvPr/>
            </p:nvSpPr>
            <p:spPr>
              <a:xfrm>
                <a:off x="2947701" y="2424989"/>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500" b="1" kern="0" dirty="0">
                  <a:solidFill>
                    <a:sysClr val="window" lastClr="FFFFFF"/>
                  </a:solidFill>
                  <a:effectLst>
                    <a:outerShdw blurRad="38100" dist="38100" dir="2700000" algn="tl">
                      <a:srgbClr val="000000">
                        <a:alpha val="43137"/>
                      </a:srgbClr>
                    </a:outerShdw>
                  </a:effectLst>
                  <a:ea typeface="Calibri"/>
                  <a:cs typeface="Times New Roman"/>
                </a:endParaRPr>
              </a:p>
            </p:txBody>
          </p:sp>
          <p:sp>
            <p:nvSpPr>
              <p:cNvPr id="181" name="Rectangle 180"/>
              <p:cNvSpPr/>
              <p:nvPr/>
            </p:nvSpPr>
            <p:spPr>
              <a:xfrm>
                <a:off x="2947701" y="2730051"/>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300" kern="0">
                    <a:solidFill>
                      <a:sysClr val="window" lastClr="FFFFFF"/>
                    </a:solidFill>
                    <a:latin typeface="Calibri"/>
                    <a:ea typeface="Times New Roman"/>
                    <a:cs typeface="Times New Roman"/>
                  </a:rPr>
                  <a:t> </a:t>
                </a:r>
                <a:endParaRPr lang="en-US" sz="1300" kern="0">
                  <a:solidFill>
                    <a:sysClr val="window" lastClr="FFFFFF"/>
                  </a:solidFill>
                  <a:latin typeface="Calibri"/>
                  <a:ea typeface="Calibri"/>
                  <a:cs typeface="Times New Roman"/>
                </a:endParaRPr>
              </a:p>
            </p:txBody>
          </p:sp>
        </p:grpSp>
        <p:sp>
          <p:nvSpPr>
            <p:cNvPr id="185" name="Rectangle 184"/>
            <p:cNvSpPr/>
            <p:nvPr/>
          </p:nvSpPr>
          <p:spPr bwMode="auto">
            <a:xfrm>
              <a:off x="9327374" y="3922595"/>
              <a:ext cx="2066122" cy="1570181"/>
            </a:xfrm>
            <a:prstGeom prst="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chemeClr val="tx1"/>
                    </a:gs>
                    <a:gs pos="100000">
                      <a:schemeClr val="tx1"/>
                    </a:gs>
                  </a:gsLst>
                  <a:lin ang="5400000" scaled="0"/>
                </a:gradFill>
              </a:endParaRPr>
            </a:p>
          </p:txBody>
        </p:sp>
        <p:cxnSp>
          <p:nvCxnSpPr>
            <p:cNvPr id="187" name="Straight Connector 186"/>
            <p:cNvCxnSpPr>
              <a:stCxn id="188" idx="3"/>
            </p:cNvCxnSpPr>
            <p:nvPr/>
          </p:nvCxnSpPr>
          <p:spPr>
            <a:xfrm>
              <a:off x="9819325" y="4918267"/>
              <a:ext cx="18027" cy="46181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8" name="Rectangle 187"/>
            <p:cNvSpPr/>
            <p:nvPr/>
          </p:nvSpPr>
          <p:spPr>
            <a:xfrm rot="5400000">
              <a:off x="9545440" y="4244786"/>
              <a:ext cx="547768" cy="799194"/>
            </a:xfrm>
            <a:prstGeom prst="rect">
              <a:avLst/>
            </a:prstGeom>
            <a:no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vert="vert270" lIns="121899" tIns="60949" rIns="121899" bIns="60949" rtlCol="0" anchor="ctr"/>
            <a:lstStyle/>
            <a:p>
              <a:pPr algn="ctr"/>
              <a:r>
                <a:rPr lang="en-US" sz="1050" b="1" dirty="0" smtClean="0">
                  <a:solidFill>
                    <a:schemeClr val="tx1"/>
                  </a:solidFill>
                  <a:effectLst>
                    <a:outerShdw blurRad="38100" dist="38100" dir="2700000" algn="tl">
                      <a:srgbClr val="000000">
                        <a:alpha val="43137"/>
                      </a:srgbClr>
                    </a:outerShdw>
                  </a:effectLst>
                </a:rPr>
                <a:t>Parent</a:t>
              </a:r>
              <a:endParaRPr lang="en-US" sz="1050" b="1" dirty="0">
                <a:solidFill>
                  <a:schemeClr val="tx1"/>
                </a:solidFill>
                <a:effectLst>
                  <a:outerShdw blurRad="38100" dist="38100" dir="2700000" algn="tl">
                    <a:srgbClr val="000000">
                      <a:alpha val="43137"/>
                    </a:srgbClr>
                  </a:outerShdw>
                </a:effectLst>
              </a:endParaRPr>
            </a:p>
          </p:txBody>
        </p:sp>
        <p:sp>
          <p:nvSpPr>
            <p:cNvPr id="189" name="Rounded Rectangle 188"/>
            <p:cNvSpPr/>
            <p:nvPr/>
          </p:nvSpPr>
          <p:spPr>
            <a:xfrm>
              <a:off x="10469182" y="4454565"/>
              <a:ext cx="573752" cy="463703"/>
            </a:xfrm>
            <a:prstGeom prst="roundRect">
              <a:avLst/>
            </a:prstGeom>
            <a:solidFill>
              <a:schemeClr val="accent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1100" b="1" dirty="0">
                  <a:solidFill>
                    <a:schemeClr val="bg1"/>
                  </a:solidFill>
                </a:rPr>
                <a:t>VMs</a:t>
              </a:r>
            </a:p>
          </p:txBody>
        </p:sp>
        <p:sp>
          <p:nvSpPr>
            <p:cNvPr id="190" name="Rounded Rectangle 189"/>
            <p:cNvSpPr/>
            <p:nvPr/>
          </p:nvSpPr>
          <p:spPr>
            <a:xfrm>
              <a:off x="10559981" y="4348423"/>
              <a:ext cx="573752" cy="463703"/>
            </a:xfrm>
            <a:prstGeom prst="roundRect">
              <a:avLst/>
            </a:prstGeom>
            <a:solidFill>
              <a:schemeClr val="accent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1100" b="1" dirty="0">
                  <a:solidFill>
                    <a:schemeClr val="bg1"/>
                  </a:solidFill>
                </a:rPr>
                <a:t>VMs</a:t>
              </a:r>
            </a:p>
          </p:txBody>
        </p:sp>
        <p:sp>
          <p:nvSpPr>
            <p:cNvPr id="191" name="Rounded Rectangle 190"/>
            <p:cNvSpPr/>
            <p:nvPr/>
          </p:nvSpPr>
          <p:spPr>
            <a:xfrm>
              <a:off x="10674433" y="4240929"/>
              <a:ext cx="573752" cy="463703"/>
            </a:xfrm>
            <a:prstGeom prst="roundRect">
              <a:avLst/>
            </a:prstGeom>
            <a:solidFill>
              <a:schemeClr val="accent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1050" b="1" dirty="0">
                  <a:solidFill>
                    <a:schemeClr val="bg1"/>
                  </a:solidFill>
                </a:rPr>
                <a:t>VMs</a:t>
              </a:r>
            </a:p>
          </p:txBody>
        </p:sp>
        <p:cxnSp>
          <p:nvCxnSpPr>
            <p:cNvPr id="192" name="Straight Connector 191"/>
            <p:cNvCxnSpPr>
              <a:stCxn id="190" idx="2"/>
            </p:cNvCxnSpPr>
            <p:nvPr/>
          </p:nvCxnSpPr>
          <p:spPr>
            <a:xfrm flipH="1">
              <a:off x="10836345" y="4812125"/>
              <a:ext cx="10512" cy="56796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93" name="Group 192"/>
            <p:cNvGrpSpPr/>
            <p:nvPr/>
          </p:nvGrpSpPr>
          <p:grpSpPr>
            <a:xfrm>
              <a:off x="9655438" y="5319836"/>
              <a:ext cx="604345" cy="387448"/>
              <a:chOff x="2947701" y="2424989"/>
              <a:chExt cx="775411" cy="439616"/>
            </a:xfrm>
            <a:solidFill>
              <a:schemeClr val="accent1">
                <a:lumMod val="60000"/>
                <a:lumOff val="40000"/>
              </a:schemeClr>
            </a:solidFill>
          </p:grpSpPr>
          <p:sp>
            <p:nvSpPr>
              <p:cNvPr id="197" name="Rectangle 196"/>
              <p:cNvSpPr/>
              <p:nvPr/>
            </p:nvSpPr>
            <p:spPr>
              <a:xfrm>
                <a:off x="2947701" y="2424989"/>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500" b="1" kern="0" dirty="0">
                  <a:solidFill>
                    <a:sysClr val="window" lastClr="FFFFFF"/>
                  </a:solidFill>
                  <a:effectLst>
                    <a:outerShdw blurRad="38100" dist="38100" dir="2700000" algn="tl">
                      <a:srgbClr val="000000">
                        <a:alpha val="43137"/>
                      </a:srgbClr>
                    </a:outerShdw>
                  </a:effectLst>
                  <a:ea typeface="Calibri"/>
                  <a:cs typeface="Times New Roman"/>
                </a:endParaRPr>
              </a:p>
            </p:txBody>
          </p:sp>
          <p:sp>
            <p:nvSpPr>
              <p:cNvPr id="198" name="Rectangle 197"/>
              <p:cNvSpPr/>
              <p:nvPr/>
            </p:nvSpPr>
            <p:spPr>
              <a:xfrm>
                <a:off x="2947701" y="2730051"/>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300" kern="0">
                    <a:solidFill>
                      <a:sysClr val="window" lastClr="FFFFFF"/>
                    </a:solidFill>
                    <a:latin typeface="Calibri"/>
                    <a:ea typeface="Times New Roman"/>
                    <a:cs typeface="Times New Roman"/>
                  </a:rPr>
                  <a:t> </a:t>
                </a:r>
                <a:endParaRPr lang="en-US" sz="1300" kern="0">
                  <a:solidFill>
                    <a:sysClr val="window" lastClr="FFFFFF"/>
                  </a:solidFill>
                  <a:latin typeface="Calibri"/>
                  <a:ea typeface="Calibri"/>
                  <a:cs typeface="Times New Roman"/>
                </a:endParaRPr>
              </a:p>
            </p:txBody>
          </p:sp>
        </p:grpSp>
        <p:grpSp>
          <p:nvGrpSpPr>
            <p:cNvPr id="194" name="Group 193"/>
            <p:cNvGrpSpPr/>
            <p:nvPr/>
          </p:nvGrpSpPr>
          <p:grpSpPr>
            <a:xfrm>
              <a:off x="10559982" y="5297644"/>
              <a:ext cx="604345" cy="387448"/>
              <a:chOff x="2947701" y="2424989"/>
              <a:chExt cx="775411" cy="439616"/>
            </a:xfrm>
            <a:solidFill>
              <a:schemeClr val="accent1">
                <a:lumMod val="60000"/>
                <a:lumOff val="40000"/>
              </a:schemeClr>
            </a:solidFill>
          </p:grpSpPr>
          <p:sp>
            <p:nvSpPr>
              <p:cNvPr id="195" name="Rectangle 194"/>
              <p:cNvSpPr/>
              <p:nvPr/>
            </p:nvSpPr>
            <p:spPr>
              <a:xfrm>
                <a:off x="2947701" y="2424989"/>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500" b="1" kern="0" dirty="0">
                  <a:solidFill>
                    <a:sysClr val="window" lastClr="FFFFFF"/>
                  </a:solidFill>
                  <a:effectLst>
                    <a:outerShdw blurRad="38100" dist="38100" dir="2700000" algn="tl">
                      <a:srgbClr val="000000">
                        <a:alpha val="43137"/>
                      </a:srgbClr>
                    </a:outerShdw>
                  </a:effectLst>
                  <a:ea typeface="Calibri"/>
                  <a:cs typeface="Times New Roman"/>
                </a:endParaRPr>
              </a:p>
            </p:txBody>
          </p:sp>
          <p:sp>
            <p:nvSpPr>
              <p:cNvPr id="196" name="Rectangle 195"/>
              <p:cNvSpPr/>
              <p:nvPr/>
            </p:nvSpPr>
            <p:spPr>
              <a:xfrm>
                <a:off x="2947701" y="2730051"/>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300" kern="0">
                    <a:solidFill>
                      <a:sysClr val="window" lastClr="FFFFFF"/>
                    </a:solidFill>
                    <a:latin typeface="Calibri"/>
                    <a:ea typeface="Times New Roman"/>
                    <a:cs typeface="Times New Roman"/>
                  </a:rPr>
                  <a:t> </a:t>
                </a:r>
                <a:endParaRPr lang="en-US" sz="1300" kern="0">
                  <a:solidFill>
                    <a:sysClr val="window" lastClr="FFFFFF"/>
                  </a:solidFill>
                  <a:latin typeface="Calibri"/>
                  <a:ea typeface="Calibri"/>
                  <a:cs typeface="Times New Roman"/>
                </a:endParaRPr>
              </a:p>
            </p:txBody>
          </p:sp>
        </p:grpSp>
        <p:sp>
          <p:nvSpPr>
            <p:cNvPr id="199" name="Curved Down Arrow 198"/>
            <p:cNvSpPr/>
            <p:nvPr/>
          </p:nvSpPr>
          <p:spPr>
            <a:xfrm>
              <a:off x="8454855" y="3733800"/>
              <a:ext cx="2230654" cy="399965"/>
            </a:xfrm>
            <a:prstGeom prst="curved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tx1"/>
                </a:solidFill>
              </a:endParaRPr>
            </a:p>
          </p:txBody>
        </p:sp>
        <p:grpSp>
          <p:nvGrpSpPr>
            <p:cNvPr id="217" name="Group 216"/>
            <p:cNvGrpSpPr/>
            <p:nvPr/>
          </p:nvGrpSpPr>
          <p:grpSpPr>
            <a:xfrm>
              <a:off x="7393027" y="5461000"/>
              <a:ext cx="1508890" cy="409640"/>
              <a:chOff x="606263" y="3820261"/>
              <a:chExt cx="1131962" cy="307230"/>
            </a:xfrm>
            <a:solidFill>
              <a:schemeClr val="accent1">
                <a:lumMod val="60000"/>
                <a:lumOff val="40000"/>
              </a:schemeClr>
            </a:solidFill>
          </p:grpSpPr>
          <p:grpSp>
            <p:nvGrpSpPr>
              <p:cNvPr id="224" name="Group 223"/>
              <p:cNvGrpSpPr/>
              <p:nvPr/>
            </p:nvGrpSpPr>
            <p:grpSpPr>
              <a:xfrm>
                <a:off x="606263" y="3836905"/>
                <a:ext cx="453377" cy="290586"/>
                <a:chOff x="2947701" y="2424989"/>
                <a:chExt cx="775411" cy="439616"/>
              </a:xfrm>
              <a:grpFill/>
            </p:grpSpPr>
            <p:sp>
              <p:nvSpPr>
                <p:cNvPr id="228" name="Rectangle 227"/>
                <p:cNvSpPr/>
                <p:nvPr/>
              </p:nvSpPr>
              <p:spPr>
                <a:xfrm>
                  <a:off x="2947701" y="2424989"/>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500" b="1" kern="0" dirty="0">
                    <a:solidFill>
                      <a:sysClr val="window" lastClr="FFFFFF"/>
                    </a:solidFill>
                    <a:effectLst>
                      <a:outerShdw blurRad="38100" dist="38100" dir="2700000" algn="tl">
                        <a:srgbClr val="000000">
                          <a:alpha val="43137"/>
                        </a:srgbClr>
                      </a:outerShdw>
                    </a:effectLst>
                    <a:ea typeface="Calibri"/>
                    <a:cs typeface="Times New Roman"/>
                  </a:endParaRPr>
                </a:p>
              </p:txBody>
            </p:sp>
            <p:sp>
              <p:nvSpPr>
                <p:cNvPr id="229" name="Rectangle 228"/>
                <p:cNvSpPr/>
                <p:nvPr/>
              </p:nvSpPr>
              <p:spPr>
                <a:xfrm>
                  <a:off x="2947701" y="2730051"/>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300" kern="0">
                      <a:solidFill>
                        <a:sysClr val="window" lastClr="FFFFFF"/>
                      </a:solidFill>
                      <a:latin typeface="Calibri"/>
                      <a:ea typeface="Times New Roman"/>
                      <a:cs typeface="Times New Roman"/>
                    </a:rPr>
                    <a:t> </a:t>
                  </a:r>
                  <a:endParaRPr lang="en-US" sz="1300" kern="0">
                    <a:solidFill>
                      <a:sysClr val="window" lastClr="FFFFFF"/>
                    </a:solidFill>
                    <a:latin typeface="Calibri"/>
                    <a:ea typeface="Calibri"/>
                    <a:cs typeface="Times New Roman"/>
                  </a:endParaRPr>
                </a:p>
              </p:txBody>
            </p:sp>
          </p:grpSp>
          <p:grpSp>
            <p:nvGrpSpPr>
              <p:cNvPr id="225" name="Group 224"/>
              <p:cNvGrpSpPr/>
              <p:nvPr/>
            </p:nvGrpSpPr>
            <p:grpSpPr>
              <a:xfrm>
                <a:off x="1284848" y="3820261"/>
                <a:ext cx="453377" cy="290586"/>
                <a:chOff x="2947701" y="2424989"/>
                <a:chExt cx="775411" cy="439616"/>
              </a:xfrm>
              <a:grpFill/>
            </p:grpSpPr>
            <p:sp>
              <p:nvSpPr>
                <p:cNvPr id="226" name="Rectangle 225"/>
                <p:cNvSpPr/>
                <p:nvPr/>
              </p:nvSpPr>
              <p:spPr>
                <a:xfrm>
                  <a:off x="2947701" y="2424989"/>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500" b="1" kern="0" dirty="0">
                    <a:solidFill>
                      <a:sysClr val="window" lastClr="FFFFFF"/>
                    </a:solidFill>
                    <a:effectLst>
                      <a:outerShdw blurRad="38100" dist="38100" dir="2700000" algn="tl">
                        <a:srgbClr val="000000">
                          <a:alpha val="43137"/>
                        </a:srgbClr>
                      </a:outerShdw>
                    </a:effectLst>
                    <a:ea typeface="Calibri"/>
                    <a:cs typeface="Times New Roman"/>
                  </a:endParaRPr>
                </a:p>
              </p:txBody>
            </p:sp>
            <p:sp>
              <p:nvSpPr>
                <p:cNvPr id="227" name="Rectangle 226"/>
                <p:cNvSpPr/>
                <p:nvPr/>
              </p:nvSpPr>
              <p:spPr>
                <a:xfrm>
                  <a:off x="2947701" y="2730051"/>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300" kern="0">
                      <a:solidFill>
                        <a:sysClr val="window" lastClr="FFFFFF"/>
                      </a:solidFill>
                      <a:latin typeface="Calibri"/>
                      <a:ea typeface="Times New Roman"/>
                      <a:cs typeface="Times New Roman"/>
                    </a:rPr>
                    <a:t> </a:t>
                  </a:r>
                  <a:endParaRPr lang="en-US" sz="1300" kern="0">
                    <a:solidFill>
                      <a:sysClr val="window" lastClr="FFFFFF"/>
                    </a:solidFill>
                    <a:latin typeface="Calibri"/>
                    <a:ea typeface="Calibri"/>
                    <a:cs typeface="Times New Roman"/>
                  </a:endParaRPr>
                </a:p>
              </p:txBody>
            </p:sp>
          </p:grpSp>
        </p:grpSp>
        <p:grpSp>
          <p:nvGrpSpPr>
            <p:cNvPr id="230" name="Group 229"/>
            <p:cNvGrpSpPr/>
            <p:nvPr/>
          </p:nvGrpSpPr>
          <p:grpSpPr>
            <a:xfrm>
              <a:off x="9867347" y="5461000"/>
              <a:ext cx="1508890" cy="409640"/>
              <a:chOff x="606263" y="3820261"/>
              <a:chExt cx="1131962" cy="307230"/>
            </a:xfrm>
            <a:solidFill>
              <a:schemeClr val="accent1">
                <a:lumMod val="60000"/>
                <a:lumOff val="40000"/>
              </a:schemeClr>
            </a:solidFill>
          </p:grpSpPr>
          <p:grpSp>
            <p:nvGrpSpPr>
              <p:cNvPr id="231" name="Group 230"/>
              <p:cNvGrpSpPr/>
              <p:nvPr/>
            </p:nvGrpSpPr>
            <p:grpSpPr>
              <a:xfrm>
                <a:off x="606263" y="3836905"/>
                <a:ext cx="453377" cy="290586"/>
                <a:chOff x="2947701" y="2424989"/>
                <a:chExt cx="775411" cy="439616"/>
              </a:xfrm>
              <a:grpFill/>
            </p:grpSpPr>
            <p:sp>
              <p:nvSpPr>
                <p:cNvPr id="235" name="Rectangle 234"/>
                <p:cNvSpPr/>
                <p:nvPr/>
              </p:nvSpPr>
              <p:spPr>
                <a:xfrm>
                  <a:off x="2947701" y="2424989"/>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500" b="1" kern="0" dirty="0">
                    <a:solidFill>
                      <a:sysClr val="window" lastClr="FFFFFF"/>
                    </a:solidFill>
                    <a:effectLst>
                      <a:outerShdw blurRad="38100" dist="38100" dir="2700000" algn="tl">
                        <a:srgbClr val="000000">
                          <a:alpha val="43137"/>
                        </a:srgbClr>
                      </a:outerShdw>
                    </a:effectLst>
                    <a:ea typeface="Calibri"/>
                    <a:cs typeface="Times New Roman"/>
                  </a:endParaRPr>
                </a:p>
              </p:txBody>
            </p:sp>
            <p:sp>
              <p:nvSpPr>
                <p:cNvPr id="236" name="Rectangle 235"/>
                <p:cNvSpPr/>
                <p:nvPr/>
              </p:nvSpPr>
              <p:spPr>
                <a:xfrm>
                  <a:off x="2947701" y="2730051"/>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300" kern="0">
                      <a:solidFill>
                        <a:sysClr val="window" lastClr="FFFFFF"/>
                      </a:solidFill>
                      <a:latin typeface="Calibri"/>
                      <a:ea typeface="Times New Roman"/>
                      <a:cs typeface="Times New Roman"/>
                    </a:rPr>
                    <a:t> </a:t>
                  </a:r>
                  <a:endParaRPr lang="en-US" sz="1300" kern="0">
                    <a:solidFill>
                      <a:sysClr val="window" lastClr="FFFFFF"/>
                    </a:solidFill>
                    <a:latin typeface="Calibri"/>
                    <a:ea typeface="Calibri"/>
                    <a:cs typeface="Times New Roman"/>
                  </a:endParaRPr>
                </a:p>
              </p:txBody>
            </p:sp>
          </p:grpSp>
          <p:grpSp>
            <p:nvGrpSpPr>
              <p:cNvPr id="232" name="Group 231"/>
              <p:cNvGrpSpPr/>
              <p:nvPr/>
            </p:nvGrpSpPr>
            <p:grpSpPr>
              <a:xfrm>
                <a:off x="1284848" y="3820261"/>
                <a:ext cx="453377" cy="290586"/>
                <a:chOff x="2947701" y="2424989"/>
                <a:chExt cx="775411" cy="439616"/>
              </a:xfrm>
              <a:grpFill/>
            </p:grpSpPr>
            <p:sp>
              <p:nvSpPr>
                <p:cNvPr id="233" name="Rectangle 232"/>
                <p:cNvSpPr/>
                <p:nvPr/>
              </p:nvSpPr>
              <p:spPr>
                <a:xfrm>
                  <a:off x="2947701" y="2424989"/>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500" b="1" kern="0" dirty="0">
                    <a:solidFill>
                      <a:sysClr val="window" lastClr="FFFFFF"/>
                    </a:solidFill>
                    <a:effectLst>
                      <a:outerShdw blurRad="38100" dist="38100" dir="2700000" algn="tl">
                        <a:srgbClr val="000000">
                          <a:alpha val="43137"/>
                        </a:srgbClr>
                      </a:outerShdw>
                    </a:effectLst>
                    <a:ea typeface="Calibri"/>
                    <a:cs typeface="Times New Roman"/>
                  </a:endParaRPr>
                </a:p>
              </p:txBody>
            </p:sp>
            <p:sp>
              <p:nvSpPr>
                <p:cNvPr id="234" name="Rectangle 233"/>
                <p:cNvSpPr/>
                <p:nvPr/>
              </p:nvSpPr>
              <p:spPr>
                <a:xfrm>
                  <a:off x="2947701" y="2730051"/>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300" kern="0">
                      <a:solidFill>
                        <a:sysClr val="window" lastClr="FFFFFF"/>
                      </a:solidFill>
                      <a:latin typeface="Calibri"/>
                      <a:ea typeface="Times New Roman"/>
                      <a:cs typeface="Times New Roman"/>
                    </a:rPr>
                    <a:t> </a:t>
                  </a:r>
                  <a:endParaRPr lang="en-US" sz="1300" kern="0">
                    <a:solidFill>
                      <a:sysClr val="window" lastClr="FFFFFF"/>
                    </a:solidFill>
                    <a:latin typeface="Calibri"/>
                    <a:ea typeface="Calibri"/>
                    <a:cs typeface="Times New Roman"/>
                  </a:endParaRPr>
                </a:p>
              </p:txBody>
            </p:sp>
          </p:grpSp>
        </p:grpSp>
        <p:grpSp>
          <p:nvGrpSpPr>
            <p:cNvPr id="6" name="Group 5"/>
            <p:cNvGrpSpPr/>
            <p:nvPr/>
          </p:nvGrpSpPr>
          <p:grpSpPr>
            <a:xfrm>
              <a:off x="6988607" y="6121400"/>
              <a:ext cx="1011988" cy="457200"/>
              <a:chOff x="5242820" y="4591050"/>
              <a:chExt cx="759189" cy="342900"/>
            </a:xfrm>
            <a:solidFill>
              <a:schemeClr val="tx1">
                <a:lumMod val="75000"/>
              </a:schemeClr>
            </a:solidFill>
          </p:grpSpPr>
          <p:sp>
            <p:nvSpPr>
              <p:cNvPr id="276" name="Rectangle 275"/>
              <p:cNvSpPr/>
              <p:nvPr/>
            </p:nvSpPr>
            <p:spPr>
              <a:xfrm>
                <a:off x="5242820" y="4591050"/>
                <a:ext cx="606789" cy="2286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bg1"/>
                  </a:solidFill>
                </a:endParaRPr>
              </a:p>
            </p:txBody>
          </p:sp>
          <p:sp>
            <p:nvSpPr>
              <p:cNvPr id="277" name="Rectangle 276"/>
              <p:cNvSpPr/>
              <p:nvPr/>
            </p:nvSpPr>
            <p:spPr>
              <a:xfrm>
                <a:off x="5395220" y="4705350"/>
                <a:ext cx="606789" cy="2286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500" b="1" dirty="0">
                    <a:solidFill>
                      <a:schemeClr val="bg1"/>
                    </a:solidFill>
                  </a:rPr>
                  <a:t>Switch</a:t>
                </a:r>
              </a:p>
            </p:txBody>
          </p:sp>
        </p:grpSp>
        <p:grpSp>
          <p:nvGrpSpPr>
            <p:cNvPr id="279" name="Group 278"/>
            <p:cNvGrpSpPr/>
            <p:nvPr/>
          </p:nvGrpSpPr>
          <p:grpSpPr>
            <a:xfrm>
              <a:off x="9891250" y="6234707"/>
              <a:ext cx="1011988" cy="457200"/>
              <a:chOff x="5242820" y="4591050"/>
              <a:chExt cx="759189" cy="342900"/>
            </a:xfrm>
            <a:solidFill>
              <a:schemeClr val="tx1">
                <a:lumMod val="75000"/>
              </a:schemeClr>
            </a:solidFill>
          </p:grpSpPr>
          <p:sp>
            <p:nvSpPr>
              <p:cNvPr id="280" name="Rectangle 279"/>
              <p:cNvSpPr/>
              <p:nvPr/>
            </p:nvSpPr>
            <p:spPr>
              <a:xfrm>
                <a:off x="5242820" y="4591050"/>
                <a:ext cx="606789" cy="2286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bg1"/>
                  </a:solidFill>
                </a:endParaRPr>
              </a:p>
            </p:txBody>
          </p:sp>
          <p:sp>
            <p:nvSpPr>
              <p:cNvPr id="281" name="Rectangle 280"/>
              <p:cNvSpPr/>
              <p:nvPr/>
            </p:nvSpPr>
            <p:spPr>
              <a:xfrm>
                <a:off x="5395220" y="4705350"/>
                <a:ext cx="606789" cy="2286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500" b="1" dirty="0">
                    <a:solidFill>
                      <a:schemeClr val="bg1"/>
                    </a:solidFill>
                  </a:rPr>
                  <a:t>Switch</a:t>
                </a:r>
              </a:p>
            </p:txBody>
          </p:sp>
        </p:grpSp>
        <p:cxnSp>
          <p:nvCxnSpPr>
            <p:cNvPr id="285" name="Straight Connector 284"/>
            <p:cNvCxnSpPr>
              <a:stCxn id="280" idx="0"/>
            </p:cNvCxnSpPr>
            <p:nvPr/>
          </p:nvCxnSpPr>
          <p:spPr>
            <a:xfrm flipH="1" flipV="1">
              <a:off x="7572622" y="5870640"/>
              <a:ext cx="2723049" cy="36406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a:stCxn id="277" idx="0"/>
              <a:endCxn id="226" idx="1"/>
            </p:cNvCxnSpPr>
            <p:nvPr/>
          </p:nvCxnSpPr>
          <p:spPr>
            <a:xfrm flipV="1">
              <a:off x="7596175" y="5593168"/>
              <a:ext cx="701397" cy="68063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endCxn id="227" idx="2"/>
            </p:cNvCxnSpPr>
            <p:nvPr/>
          </p:nvCxnSpPr>
          <p:spPr>
            <a:xfrm flipH="1" flipV="1">
              <a:off x="8477165" y="5848448"/>
              <a:ext cx="1992017" cy="51254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280" idx="0"/>
              <a:endCxn id="236" idx="2"/>
            </p:cNvCxnSpPr>
            <p:nvPr/>
          </p:nvCxnSpPr>
          <p:spPr>
            <a:xfrm flipH="1" flipV="1">
              <a:off x="10046940" y="5870640"/>
              <a:ext cx="248730" cy="36406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77" idx="0"/>
            </p:cNvCxnSpPr>
            <p:nvPr/>
          </p:nvCxnSpPr>
          <p:spPr>
            <a:xfrm flipV="1">
              <a:off x="7596174" y="5692101"/>
              <a:ext cx="3159884" cy="58169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10471693" y="5870640"/>
              <a:ext cx="447475" cy="49035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6708411" y="3592906"/>
              <a:ext cx="840386" cy="667487"/>
              <a:chOff x="6886890" y="2611297"/>
              <a:chExt cx="630454" cy="500615"/>
            </a:xfrm>
          </p:grpSpPr>
          <p:pic>
            <p:nvPicPr>
              <p:cNvPr id="136" name="Picture 2" descr="http://image.made-in-china.com/2f0j00GevaLMyCkcod/8cm-Lower-End-Power-Supply-ATX-500-.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86890" y="2683455"/>
                <a:ext cx="513747" cy="42845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http://image.made-in-china.com/2f0j00GevaLMyCkcod/8cm-Lower-End-Power-Supply-ATX-500-.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03597" y="2611297"/>
                <a:ext cx="513747" cy="4284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10756058" y="3544799"/>
              <a:ext cx="840386" cy="667487"/>
              <a:chOff x="6886890" y="2611297"/>
              <a:chExt cx="630454" cy="500615"/>
            </a:xfrm>
          </p:grpSpPr>
          <p:pic>
            <p:nvPicPr>
              <p:cNvPr id="111" name="Picture 2" descr="http://image.made-in-china.com/2f0j00GevaLMyCkcod/8cm-Lower-End-Power-Supply-ATX-500-.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86890" y="2683455"/>
                <a:ext cx="513747" cy="428457"/>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http://image.made-in-china.com/2f0j00GevaLMyCkcod/8cm-Lower-End-Power-Supply-ATX-500-.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03597" y="2611297"/>
                <a:ext cx="513747" cy="428457"/>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16801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Representative Configurations</a:t>
            </a:r>
            <a:endParaRPr lang="en-US" dirty="0"/>
          </a:p>
        </p:txBody>
      </p:sp>
      <p:sp>
        <p:nvSpPr>
          <p:cNvPr id="3" name="Content Placeholder 2"/>
          <p:cNvSpPr>
            <a:spLocks noGrp="1"/>
          </p:cNvSpPr>
          <p:nvPr>
            <p:ph idx="1"/>
          </p:nvPr>
        </p:nvSpPr>
        <p:spPr>
          <a:xfrm>
            <a:off x="519112" y="1219200"/>
            <a:ext cx="11290300" cy="5486400"/>
          </a:xfrm>
        </p:spPr>
        <p:txBody>
          <a:bodyPr>
            <a:noAutofit/>
          </a:bodyPr>
          <a:lstStyle/>
          <a:p>
            <a:r>
              <a:rPr lang="en-US" dirty="0"/>
              <a:t>Optimized for </a:t>
            </a:r>
            <a:r>
              <a:rPr lang="en-US" dirty="0" smtClean="0"/>
              <a:t>Windows Server 2012</a:t>
            </a:r>
            <a:endParaRPr lang="en-US" dirty="0"/>
          </a:p>
          <a:p>
            <a:r>
              <a:rPr lang="en-US" dirty="0"/>
              <a:t>Validated at </a:t>
            </a:r>
            <a:r>
              <a:rPr lang="en-US" dirty="0" smtClean="0"/>
              <a:t>Microsoft’s Enterprise </a:t>
            </a:r>
            <a:r>
              <a:rPr lang="en-US" dirty="0"/>
              <a:t>Engineering Center (EEC)</a:t>
            </a:r>
          </a:p>
          <a:p>
            <a:r>
              <a:rPr lang="en-US" dirty="0" smtClean="0"/>
              <a:t>Step by Step guidance </a:t>
            </a:r>
            <a:r>
              <a:rPr lang="en-US" dirty="0"/>
              <a:t>&amp; </a:t>
            </a:r>
            <a:r>
              <a:rPr lang="en-US" dirty="0" smtClean="0"/>
              <a:t>PowerShell Script Samples Available</a:t>
            </a:r>
          </a:p>
          <a:p>
            <a:pPr lvl="1"/>
            <a:r>
              <a:rPr lang="en-US" sz="2400" dirty="0">
                <a:hlinkClick r:id="rId3"/>
              </a:rPr>
              <a:t>http://</a:t>
            </a:r>
            <a:r>
              <a:rPr lang="en-US" sz="2400" dirty="0" smtClean="0">
                <a:hlinkClick r:id="rId3"/>
              </a:rPr>
              <a:t>technet.microsoft.com/en-us/library/hh831441</a:t>
            </a:r>
            <a:endParaRPr lang="en-US" sz="2400" dirty="0" smtClean="0"/>
          </a:p>
          <a:p>
            <a:pPr lvl="1"/>
            <a:r>
              <a:rPr lang="en-US" sz="2400" dirty="0">
                <a:hlinkClick r:id="rId4"/>
              </a:rPr>
              <a:t>http://</a:t>
            </a:r>
            <a:r>
              <a:rPr lang="en-US" sz="2400" dirty="0" smtClean="0">
                <a:hlinkClick r:id="rId4"/>
              </a:rPr>
              <a:t>blogs.technet.com/b/privatecloud/archive/2012/05/02/let-s-build-a-cloud-with-powershell.aspx</a:t>
            </a:r>
            <a:endParaRPr lang="en-US" sz="2400" dirty="0"/>
          </a:p>
          <a:p>
            <a:r>
              <a:rPr lang="en-US" dirty="0"/>
              <a:t>EEC Hardware </a:t>
            </a:r>
            <a:r>
              <a:rPr lang="en-US" dirty="0" smtClean="0"/>
              <a:t>Used</a:t>
            </a:r>
            <a:endParaRPr lang="en-US" dirty="0"/>
          </a:p>
          <a:p>
            <a:pPr lvl="1"/>
            <a:r>
              <a:rPr lang="en-US" sz="2400" dirty="0"/>
              <a:t>Dell R710 servers with SR-IOV support</a:t>
            </a:r>
          </a:p>
          <a:p>
            <a:pPr lvl="1"/>
            <a:r>
              <a:rPr lang="en-US" sz="2400" dirty="0"/>
              <a:t>Mellanox MHZ29-XTR NICs (RDMA, DCB support)</a:t>
            </a:r>
          </a:p>
          <a:p>
            <a:pPr lvl="1"/>
            <a:r>
              <a:rPr lang="en-US" sz="2400" dirty="0"/>
              <a:t>Emulex OCE11102-NX (SR-IOV support)</a:t>
            </a:r>
          </a:p>
        </p:txBody>
      </p:sp>
    </p:spTree>
    <p:extLst>
      <p:ext uri="{BB962C8B-B14F-4D97-AF65-F5344CB8AC3E}">
        <p14:creationId xmlns:p14="http://schemas.microsoft.com/office/powerpoint/2010/main" val="1950147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209"/>
          <p:cNvSpPr/>
          <p:nvPr/>
        </p:nvSpPr>
        <p:spPr bwMode="auto">
          <a:xfrm>
            <a:off x="1047247" y="1184835"/>
            <a:ext cx="5943401" cy="3505688"/>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100" dirty="0">
              <a:solidFill>
                <a:schemeClr val="tx1"/>
              </a:solidFill>
            </a:endParaRPr>
          </a:p>
        </p:txBody>
      </p:sp>
      <p:sp>
        <p:nvSpPr>
          <p:cNvPr id="51" name="Rectangle 50"/>
          <p:cNvSpPr/>
          <p:nvPr/>
        </p:nvSpPr>
        <p:spPr bwMode="auto">
          <a:xfrm>
            <a:off x="1133729" y="1254155"/>
            <a:ext cx="5943401" cy="3505688"/>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100" dirty="0">
              <a:solidFill>
                <a:schemeClr val="tx1"/>
              </a:solidFill>
            </a:endParaRPr>
          </a:p>
        </p:txBody>
      </p:sp>
      <p:grpSp>
        <p:nvGrpSpPr>
          <p:cNvPr id="54" name="Group 53"/>
          <p:cNvGrpSpPr/>
          <p:nvPr/>
        </p:nvGrpSpPr>
        <p:grpSpPr>
          <a:xfrm flipH="1">
            <a:off x="1329419" y="4465514"/>
            <a:ext cx="833977" cy="580121"/>
            <a:chOff x="2933395" y="2574950"/>
            <a:chExt cx="775411" cy="434477"/>
          </a:xfrm>
          <a:solidFill>
            <a:srgbClr val="FF8200"/>
          </a:solidFill>
        </p:grpSpPr>
        <p:sp>
          <p:nvSpPr>
            <p:cNvPr id="55" name="Rectangle 54"/>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56" name="Rectangle 55"/>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sp>
        <p:nvSpPr>
          <p:cNvPr id="2" name="Title 1"/>
          <p:cNvSpPr>
            <a:spLocks noGrp="1"/>
          </p:cNvSpPr>
          <p:nvPr>
            <p:ph type="title"/>
          </p:nvPr>
        </p:nvSpPr>
        <p:spPr>
          <a:xfrm>
            <a:off x="609441" y="76201"/>
            <a:ext cx="10969943" cy="715961"/>
          </a:xfrm>
        </p:spPr>
        <p:txBody>
          <a:bodyPr>
            <a:noAutofit/>
          </a:bodyPr>
          <a:lstStyle/>
          <a:p>
            <a:r>
              <a:rPr lang="en-US" sz="3700" dirty="0"/>
              <a:t>Non-Converged Configuration </a:t>
            </a:r>
            <a:r>
              <a:rPr lang="en-US" sz="3700" dirty="0" smtClean="0"/>
              <a:t>(“Traditional</a:t>
            </a:r>
            <a:r>
              <a:rPr lang="en-US" sz="3700" dirty="0"/>
              <a:t>” </a:t>
            </a:r>
            <a:r>
              <a:rPr lang="en-US" sz="3700" dirty="0" smtClean="0"/>
              <a:t>Enterprise)</a:t>
            </a:r>
            <a:endParaRPr lang="en-US" sz="3700" dirty="0"/>
          </a:p>
        </p:txBody>
      </p:sp>
      <p:sp>
        <p:nvSpPr>
          <p:cNvPr id="65" name="TextBox 64"/>
          <p:cNvSpPr txBox="1"/>
          <p:nvPr/>
        </p:nvSpPr>
        <p:spPr>
          <a:xfrm>
            <a:off x="7719589" y="1023065"/>
            <a:ext cx="4062942" cy="2877689"/>
          </a:xfrm>
          <a:prstGeom prst="rect">
            <a:avLst/>
          </a:prstGeom>
          <a:noFill/>
        </p:spPr>
        <p:txBody>
          <a:bodyPr wrap="square" lIns="121899" tIns="60949" rIns="121899" bIns="60949" rtlCol="0">
            <a:spAutoFit/>
          </a:bodyPr>
          <a:lstStyle/>
          <a:p>
            <a:r>
              <a:rPr lang="en-US" sz="2700" b="1" dirty="0"/>
              <a:t>Easiest transition Path</a:t>
            </a:r>
          </a:p>
          <a:p>
            <a:pPr marL="380933" indent="-380933">
              <a:buFont typeface="Arial" pitchFamily="34" charset="0"/>
              <a:buChar char="•"/>
            </a:pPr>
            <a:endParaRPr lang="en-US" sz="1900" dirty="0"/>
          </a:p>
          <a:p>
            <a:pPr marL="380933" indent="-380933">
              <a:buFont typeface="Arial" pitchFamily="34" charset="0"/>
              <a:buChar char="•"/>
            </a:pPr>
            <a:r>
              <a:rPr lang="en-US" sz="1900" dirty="0" smtClean="0"/>
              <a:t>Physically </a:t>
            </a:r>
            <a:r>
              <a:rPr lang="en-US" sz="1900" dirty="0"/>
              <a:t>isolated networks</a:t>
            </a:r>
          </a:p>
          <a:p>
            <a:pPr marL="380933" indent="-380933">
              <a:buFont typeface="Arial" pitchFamily="34" charset="0"/>
              <a:buChar char="•"/>
            </a:pPr>
            <a:r>
              <a:rPr lang="en-US" sz="1900" dirty="0"/>
              <a:t>Regular SANs</a:t>
            </a:r>
          </a:p>
          <a:p>
            <a:pPr marL="380933" indent="-380933">
              <a:buFont typeface="Arial" pitchFamily="34" charset="0"/>
              <a:buChar char="•"/>
            </a:pPr>
            <a:r>
              <a:rPr lang="en-US" sz="1900" dirty="0" smtClean="0"/>
              <a:t>Similar to Windows Server 2008 R2 guidance</a:t>
            </a:r>
          </a:p>
          <a:p>
            <a:pPr marL="380933" indent="-380933">
              <a:buFont typeface="Arial" pitchFamily="34" charset="0"/>
              <a:buChar char="•"/>
            </a:pPr>
            <a:r>
              <a:rPr lang="en-US" sz="1900" dirty="0" smtClean="0"/>
              <a:t>Backward </a:t>
            </a:r>
            <a:r>
              <a:rPr lang="en-US" sz="1900" dirty="0"/>
              <a:t>compatible </a:t>
            </a:r>
            <a:r>
              <a:rPr lang="en-US" sz="1900" dirty="0" smtClean="0"/>
              <a:t>design, </a:t>
            </a:r>
            <a:r>
              <a:rPr lang="en-US" sz="1900" dirty="0"/>
              <a:t>taking advantage of 10GbE, SR-IOV, LBFO, RSS, RSC, VMQ, ODX </a:t>
            </a:r>
          </a:p>
        </p:txBody>
      </p:sp>
      <p:sp>
        <p:nvSpPr>
          <p:cNvPr id="36" name="Flowchart: Magnetic Disk 35"/>
          <p:cNvSpPr/>
          <p:nvPr/>
        </p:nvSpPr>
        <p:spPr>
          <a:xfrm>
            <a:off x="644894" y="5765800"/>
            <a:ext cx="1811380" cy="711200"/>
          </a:xfrm>
          <a:prstGeom prst="flowChartMagneticDisk">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b="1" dirty="0" smtClean="0">
                <a:solidFill>
                  <a:schemeClr val="bg1"/>
                </a:solidFill>
              </a:rPr>
              <a:t>SAN</a:t>
            </a:r>
            <a:endParaRPr lang="en-US" b="1" dirty="0">
              <a:solidFill>
                <a:schemeClr val="bg1"/>
              </a:solidFill>
            </a:endParaRPr>
          </a:p>
        </p:txBody>
      </p:sp>
      <p:cxnSp>
        <p:nvCxnSpPr>
          <p:cNvPr id="50" name="Elbow Connector 49"/>
          <p:cNvCxnSpPr>
            <a:stCxn id="36" idx="1"/>
            <a:endCxn id="141" idx="2"/>
          </p:cNvCxnSpPr>
          <p:nvPr/>
        </p:nvCxnSpPr>
        <p:spPr>
          <a:xfrm rot="5400000" flipH="1" flipV="1">
            <a:off x="1358856" y="5326241"/>
            <a:ext cx="631288" cy="247833"/>
          </a:xfrm>
          <a:prstGeom prst="bentConnector3">
            <a:avLst/>
          </a:prstGeom>
          <a:ln w="28575"/>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6242" y="5134646"/>
            <a:ext cx="1205458" cy="323165"/>
          </a:xfrm>
          <a:prstGeom prst="rect">
            <a:avLst/>
          </a:prstGeom>
          <a:noFill/>
        </p:spPr>
        <p:txBody>
          <a:bodyPr wrap="none" lIns="0" tIns="0" rIns="0" bIns="0" rtlCol="0">
            <a:spAutoFit/>
          </a:bodyPr>
          <a:lstStyle/>
          <a:p>
            <a:r>
              <a:rPr lang="en-US" sz="2100" b="1" dirty="0">
                <a:gradFill>
                  <a:gsLst>
                    <a:gs pos="0">
                      <a:schemeClr val="tx1"/>
                    </a:gs>
                    <a:gs pos="86000">
                      <a:schemeClr val="tx1"/>
                    </a:gs>
                  </a:gsLst>
                  <a:lin ang="5400000" scaled="0"/>
                </a:gradFill>
              </a:rPr>
              <a:t>FC / </a:t>
            </a:r>
            <a:r>
              <a:rPr lang="en-US" sz="2100" b="1" dirty="0" err="1">
                <a:gradFill>
                  <a:gsLst>
                    <a:gs pos="0">
                      <a:schemeClr val="tx1"/>
                    </a:gs>
                    <a:gs pos="86000">
                      <a:schemeClr val="tx1"/>
                    </a:gs>
                  </a:gsLst>
                  <a:lin ang="5400000" scaled="0"/>
                </a:gradFill>
              </a:rPr>
              <a:t>iSCSI</a:t>
            </a:r>
            <a:endParaRPr lang="en-US" sz="2100" b="1" dirty="0">
              <a:gradFill>
                <a:gsLst>
                  <a:gs pos="0">
                    <a:schemeClr val="tx1"/>
                  </a:gs>
                  <a:gs pos="86000">
                    <a:schemeClr val="tx1"/>
                  </a:gs>
                </a:gsLst>
                <a:lin ang="5400000" scaled="0"/>
              </a:gradFill>
            </a:endParaRPr>
          </a:p>
        </p:txBody>
      </p:sp>
      <p:grpSp>
        <p:nvGrpSpPr>
          <p:cNvPr id="53" name="Group 52"/>
          <p:cNvGrpSpPr/>
          <p:nvPr/>
        </p:nvGrpSpPr>
        <p:grpSpPr>
          <a:xfrm>
            <a:off x="2384743" y="4554392"/>
            <a:ext cx="833977" cy="580121"/>
            <a:chOff x="2933395" y="2574950"/>
            <a:chExt cx="775411" cy="434477"/>
          </a:xfrm>
          <a:solidFill>
            <a:srgbClr val="8CC600"/>
          </a:solidFill>
        </p:grpSpPr>
        <p:sp>
          <p:nvSpPr>
            <p:cNvPr id="98" name="Rectangle 97"/>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99" name="Rectangle 98"/>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sp>
        <p:nvSpPr>
          <p:cNvPr id="64" name="Rectangle 63"/>
          <p:cNvSpPr/>
          <p:nvPr/>
        </p:nvSpPr>
        <p:spPr bwMode="auto">
          <a:xfrm>
            <a:off x="4947213" y="3250922"/>
            <a:ext cx="1901339" cy="780333"/>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700" b="1" dirty="0">
                <a:solidFill>
                  <a:schemeClr val="tx1"/>
                </a:solidFill>
                <a:effectLst>
                  <a:outerShdw blurRad="38100" dist="38100" dir="2700000" algn="tl">
                    <a:srgbClr val="000000">
                      <a:alpha val="43137"/>
                    </a:srgbClr>
                  </a:outerShdw>
                </a:effectLst>
              </a:rPr>
              <a:t>Hyper-V</a:t>
            </a:r>
            <a:br>
              <a:rPr lang="en-US" sz="1700" b="1" dirty="0">
                <a:solidFill>
                  <a:schemeClr val="tx1"/>
                </a:solidFill>
                <a:effectLst>
                  <a:outerShdw blurRad="38100" dist="38100" dir="2700000" algn="tl">
                    <a:srgbClr val="000000">
                      <a:alpha val="43137"/>
                    </a:srgbClr>
                  </a:outerShdw>
                </a:effectLst>
              </a:rPr>
            </a:br>
            <a:r>
              <a:rPr lang="en-US" sz="1700" b="1" dirty="0">
                <a:solidFill>
                  <a:schemeClr val="tx1"/>
                </a:solidFill>
                <a:effectLst>
                  <a:outerShdw blurRad="38100" dist="38100" dir="2700000" algn="tl">
                    <a:srgbClr val="000000">
                      <a:alpha val="43137"/>
                    </a:srgbClr>
                  </a:outerShdw>
                </a:effectLst>
              </a:rPr>
              <a:t> Extensible Switch</a:t>
            </a:r>
          </a:p>
        </p:txBody>
      </p:sp>
      <p:grpSp>
        <p:nvGrpSpPr>
          <p:cNvPr id="66" name="Group 65"/>
          <p:cNvGrpSpPr/>
          <p:nvPr/>
        </p:nvGrpSpPr>
        <p:grpSpPr>
          <a:xfrm>
            <a:off x="4773286" y="1726159"/>
            <a:ext cx="1038172" cy="1589623"/>
            <a:chOff x="6705600" y="1135825"/>
            <a:chExt cx="915350" cy="1620813"/>
          </a:xfrm>
        </p:grpSpPr>
        <p:sp>
          <p:nvSpPr>
            <p:cNvPr id="92" name="Rectangle 91"/>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2100" b="1" dirty="0">
                  <a:solidFill>
                    <a:schemeClr val="bg1"/>
                  </a:solidFill>
                  <a:effectLst>
                    <a:outerShdw blurRad="38100" dist="38100" dir="2700000" algn="tl">
                      <a:srgbClr val="000000">
                        <a:alpha val="43137"/>
                      </a:srgbClr>
                    </a:outerShdw>
                  </a:effectLst>
                </a:rPr>
                <a:t>VM 1</a:t>
              </a:r>
            </a:p>
          </p:txBody>
        </p:sp>
        <p:grpSp>
          <p:nvGrpSpPr>
            <p:cNvPr id="93" name="Group 92"/>
            <p:cNvGrpSpPr/>
            <p:nvPr/>
          </p:nvGrpSpPr>
          <p:grpSpPr>
            <a:xfrm>
              <a:off x="6921216" y="1964018"/>
              <a:ext cx="442719" cy="332738"/>
              <a:chOff x="0" y="0"/>
              <a:chExt cx="248717" cy="198934"/>
            </a:xfrm>
          </p:grpSpPr>
          <p:sp>
            <p:nvSpPr>
              <p:cNvPr id="96" name="Rectangle 95"/>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Calibri"/>
                  </a:rPr>
                  <a:t> </a:t>
                </a:r>
                <a:endParaRPr lang="en-US" sz="1300" kern="0">
                  <a:solidFill>
                    <a:schemeClr val="bg1"/>
                  </a:solidFill>
                  <a:latin typeface="Times New Roman"/>
                  <a:ea typeface="SimSun"/>
                </a:endParaRPr>
              </a:p>
            </p:txBody>
          </p:sp>
          <p:sp>
            <p:nvSpPr>
              <p:cNvPr id="97" name="Rectangle 96"/>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Times New Roman"/>
                  </a:rPr>
                  <a:t> </a:t>
                </a:r>
                <a:endParaRPr lang="en-US" sz="1300" kern="0">
                  <a:solidFill>
                    <a:schemeClr val="bg1"/>
                  </a:solidFill>
                  <a:latin typeface="Times New Roman"/>
                  <a:ea typeface="SimSun"/>
                </a:endParaRPr>
              </a:p>
            </p:txBody>
          </p:sp>
        </p:grpSp>
        <p:sp>
          <p:nvSpPr>
            <p:cNvPr id="94" name="Oval 93"/>
            <p:cNvSpPr/>
            <p:nvPr/>
          </p:nvSpPr>
          <p:spPr>
            <a:xfrm>
              <a:off x="7027959" y="2610588"/>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cxnSp>
          <p:nvCxnSpPr>
            <p:cNvPr id="95" name="Straight Connector 94"/>
            <p:cNvCxnSpPr>
              <a:stCxn id="94" idx="0"/>
              <a:endCxn id="97" idx="2"/>
            </p:cNvCxnSpPr>
            <p:nvPr/>
          </p:nvCxnSpPr>
          <p:spPr>
            <a:xfrm flipH="1" flipV="1">
              <a:off x="7093054" y="2296756"/>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896805" y="1714513"/>
            <a:ext cx="1038172" cy="1589623"/>
            <a:chOff x="7848600" y="1123950"/>
            <a:chExt cx="915350" cy="1620813"/>
          </a:xfrm>
        </p:grpSpPr>
        <p:sp>
          <p:nvSpPr>
            <p:cNvPr id="86" name="Rectangle 85"/>
            <p:cNvSpPr/>
            <p:nvPr/>
          </p:nvSpPr>
          <p:spPr bwMode="auto">
            <a:xfrm>
              <a:off x="7848600" y="1123950"/>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2100" b="1" dirty="0">
                  <a:solidFill>
                    <a:schemeClr val="bg1"/>
                  </a:solidFill>
                  <a:effectLst>
                    <a:outerShdw blurRad="38100" dist="38100" dir="2700000" algn="tl">
                      <a:srgbClr val="000000">
                        <a:alpha val="43137"/>
                      </a:srgbClr>
                    </a:outerShdw>
                  </a:effectLst>
                </a:rPr>
                <a:t>VM 2</a:t>
              </a:r>
            </a:p>
          </p:txBody>
        </p:sp>
        <p:grpSp>
          <p:nvGrpSpPr>
            <p:cNvPr id="87" name="Group 86"/>
            <p:cNvGrpSpPr/>
            <p:nvPr/>
          </p:nvGrpSpPr>
          <p:grpSpPr>
            <a:xfrm>
              <a:off x="8049735" y="1952143"/>
              <a:ext cx="442719" cy="332738"/>
              <a:chOff x="0" y="0"/>
              <a:chExt cx="248717" cy="198934"/>
            </a:xfrm>
          </p:grpSpPr>
          <p:sp>
            <p:nvSpPr>
              <p:cNvPr id="90" name="Rectangle 89"/>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Calibri"/>
                  </a:rPr>
                  <a:t> </a:t>
                </a:r>
                <a:endParaRPr lang="en-US" sz="1300" kern="0">
                  <a:solidFill>
                    <a:schemeClr val="bg1"/>
                  </a:solidFill>
                  <a:latin typeface="Times New Roman"/>
                  <a:ea typeface="SimSun"/>
                </a:endParaRPr>
              </a:p>
            </p:txBody>
          </p:sp>
          <p:sp>
            <p:nvSpPr>
              <p:cNvPr id="91" name="Rectangle 90"/>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Times New Roman"/>
                  </a:rPr>
                  <a:t> </a:t>
                </a:r>
                <a:endParaRPr lang="en-US" sz="1300" kern="0">
                  <a:solidFill>
                    <a:schemeClr val="bg1"/>
                  </a:solidFill>
                  <a:latin typeface="Times New Roman"/>
                  <a:ea typeface="SimSun"/>
                </a:endParaRPr>
              </a:p>
            </p:txBody>
          </p:sp>
        </p:grpSp>
        <p:sp>
          <p:nvSpPr>
            <p:cNvPr id="88" name="Oval 87"/>
            <p:cNvSpPr/>
            <p:nvPr/>
          </p:nvSpPr>
          <p:spPr>
            <a:xfrm>
              <a:off x="8144209" y="2598713"/>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cxnSp>
          <p:nvCxnSpPr>
            <p:cNvPr id="89" name="Straight Connector 88"/>
            <p:cNvCxnSpPr>
              <a:stCxn id="88" idx="0"/>
              <a:endCxn id="91" idx="2"/>
            </p:cNvCxnSpPr>
            <p:nvPr/>
          </p:nvCxnSpPr>
          <p:spPr>
            <a:xfrm flipV="1">
              <a:off x="8220727" y="2284881"/>
              <a:ext cx="846"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a:stCxn id="64" idx="2"/>
            <a:endCxn id="80" idx="0"/>
          </p:cNvCxnSpPr>
          <p:nvPr/>
        </p:nvCxnSpPr>
        <p:spPr>
          <a:xfrm>
            <a:off x="5897883" y="4031255"/>
            <a:ext cx="274407" cy="5231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auto">
          <a:xfrm>
            <a:off x="2461232" y="2466792"/>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70" name="Rectangle 69"/>
          <p:cNvSpPr/>
          <p:nvPr/>
        </p:nvSpPr>
        <p:spPr bwMode="auto">
          <a:xfrm>
            <a:off x="3179517" y="2471559"/>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a:t>
            </a:r>
          </a:p>
        </p:txBody>
      </p:sp>
      <p:sp>
        <p:nvSpPr>
          <p:cNvPr id="71" name="Rectangle 70"/>
          <p:cNvSpPr/>
          <p:nvPr/>
        </p:nvSpPr>
        <p:spPr bwMode="auto">
          <a:xfrm>
            <a:off x="3910118" y="2471559"/>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cxnSp>
        <p:nvCxnSpPr>
          <p:cNvPr id="72" name="Straight Connector 71"/>
          <p:cNvCxnSpPr>
            <a:stCxn id="70" idx="2"/>
            <a:endCxn id="84" idx="0"/>
          </p:cNvCxnSpPr>
          <p:nvPr/>
        </p:nvCxnSpPr>
        <p:spPr>
          <a:xfrm>
            <a:off x="3488161" y="3499162"/>
            <a:ext cx="350666" cy="10552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82" idx="0"/>
            <a:endCxn id="71" idx="2"/>
          </p:cNvCxnSpPr>
          <p:nvPr/>
        </p:nvCxnSpPr>
        <p:spPr>
          <a:xfrm flipH="1" flipV="1">
            <a:off x="4218762" y="3499162"/>
            <a:ext cx="657161" cy="10552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9" idx="2"/>
            <a:endCxn id="98" idx="0"/>
          </p:cNvCxnSpPr>
          <p:nvPr/>
        </p:nvCxnSpPr>
        <p:spPr>
          <a:xfrm>
            <a:off x="2769876" y="3494395"/>
            <a:ext cx="31856" cy="10599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224454" y="1356827"/>
            <a:ext cx="1664495" cy="276999"/>
          </a:xfrm>
          <a:prstGeom prst="rect">
            <a:avLst/>
          </a:prstGeom>
          <a:noFill/>
        </p:spPr>
        <p:txBody>
          <a:bodyPr wrap="none" lIns="0" tIns="0" rIns="0" bIns="0" rtlCol="0">
            <a:spAutoFit/>
          </a:bodyPr>
          <a:lstStyle/>
          <a:p>
            <a:r>
              <a:rPr lang="en-US" b="1" dirty="0" smtClean="0"/>
              <a:t>Hyper-V Server</a:t>
            </a:r>
          </a:p>
        </p:txBody>
      </p:sp>
      <p:grpSp>
        <p:nvGrpSpPr>
          <p:cNvPr id="77" name="Group 76"/>
          <p:cNvGrpSpPr/>
          <p:nvPr/>
        </p:nvGrpSpPr>
        <p:grpSpPr>
          <a:xfrm>
            <a:off x="3421838" y="4554392"/>
            <a:ext cx="833977" cy="580121"/>
            <a:chOff x="2933395" y="2574950"/>
            <a:chExt cx="775411" cy="434477"/>
          </a:xfrm>
          <a:solidFill>
            <a:srgbClr val="8CC600"/>
          </a:solidFill>
        </p:grpSpPr>
        <p:sp>
          <p:nvSpPr>
            <p:cNvPr id="84" name="Rectangle 83"/>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endParaRPr lang="en-US" sz="1200" b="1" kern="0" dirty="0">
                <a:solidFill>
                  <a:schemeClr val="bg1"/>
                </a:solidFill>
                <a:ea typeface="Calibri"/>
                <a:cs typeface="Times New Roman"/>
              </a:endParaRPr>
            </a:p>
          </p:txBody>
        </p:sp>
        <p:sp>
          <p:nvSpPr>
            <p:cNvPr id="85" name="Rectangle 84"/>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grpSp>
        <p:nvGrpSpPr>
          <p:cNvPr id="78" name="Group 77"/>
          <p:cNvGrpSpPr/>
          <p:nvPr/>
        </p:nvGrpSpPr>
        <p:grpSpPr>
          <a:xfrm>
            <a:off x="4458933" y="4554392"/>
            <a:ext cx="833977" cy="580121"/>
            <a:chOff x="2933395" y="2574950"/>
            <a:chExt cx="775411" cy="434477"/>
          </a:xfrm>
          <a:solidFill>
            <a:srgbClr val="8CC600"/>
          </a:solidFill>
        </p:grpSpPr>
        <p:sp>
          <p:nvSpPr>
            <p:cNvPr id="82" name="Rectangle 8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endParaRPr lang="en-US" sz="1200" b="1" kern="0" dirty="0">
                <a:solidFill>
                  <a:schemeClr val="bg1"/>
                </a:solidFill>
                <a:ea typeface="Calibri"/>
                <a:cs typeface="Times New Roman"/>
              </a:endParaRPr>
            </a:p>
          </p:txBody>
        </p:sp>
        <p:sp>
          <p:nvSpPr>
            <p:cNvPr id="83" name="Rectangle 8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grpSp>
        <p:nvGrpSpPr>
          <p:cNvPr id="79" name="Group 78"/>
          <p:cNvGrpSpPr/>
          <p:nvPr/>
        </p:nvGrpSpPr>
        <p:grpSpPr>
          <a:xfrm>
            <a:off x="5496027" y="4554392"/>
            <a:ext cx="1352525" cy="580121"/>
            <a:chOff x="2933395" y="2574950"/>
            <a:chExt cx="775411" cy="434477"/>
          </a:xfrm>
          <a:solidFill>
            <a:srgbClr val="8CC600"/>
          </a:solidFill>
        </p:grpSpPr>
        <p:sp>
          <p:nvSpPr>
            <p:cNvPr id="80" name="Rectangle 79"/>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81" name="Rectangle 8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sp>
        <p:nvSpPr>
          <p:cNvPr id="138" name="Rectangle 137"/>
          <p:cNvSpPr/>
          <p:nvPr/>
        </p:nvSpPr>
        <p:spPr bwMode="auto">
          <a:xfrm>
            <a:off x="1723407" y="2472241"/>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Storage</a:t>
            </a:r>
          </a:p>
        </p:txBody>
      </p:sp>
      <p:grpSp>
        <p:nvGrpSpPr>
          <p:cNvPr id="139" name="Group 138"/>
          <p:cNvGrpSpPr/>
          <p:nvPr/>
        </p:nvGrpSpPr>
        <p:grpSpPr>
          <a:xfrm flipH="1">
            <a:off x="1212274" y="4554392"/>
            <a:ext cx="833977" cy="580121"/>
            <a:chOff x="2933395" y="2574950"/>
            <a:chExt cx="775411" cy="434477"/>
          </a:xfrm>
          <a:solidFill>
            <a:srgbClr val="FF8200"/>
          </a:solidFill>
        </p:grpSpPr>
        <p:sp>
          <p:nvSpPr>
            <p:cNvPr id="140" name="Rectangle 139"/>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141" name="Rectangle 14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cxnSp>
        <p:nvCxnSpPr>
          <p:cNvPr id="142" name="Straight Connector 141"/>
          <p:cNvCxnSpPr>
            <a:stCxn id="138" idx="2"/>
            <a:endCxn id="140" idx="0"/>
          </p:cNvCxnSpPr>
          <p:nvPr/>
        </p:nvCxnSpPr>
        <p:spPr>
          <a:xfrm flipH="1">
            <a:off x="1629262" y="3499844"/>
            <a:ext cx="402788" cy="105454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70012" y="4614446"/>
            <a:ext cx="436017" cy="338554"/>
          </a:xfrm>
          <a:prstGeom prst="rect">
            <a:avLst/>
          </a:prstGeom>
          <a:solidFill>
            <a:srgbClr val="FF8200"/>
          </a:solidFill>
        </p:spPr>
        <p:txBody>
          <a:bodyPr wrap="none" lIns="0" tIns="0" rIns="0" bIns="0" rtlCol="0">
            <a:spAutoFit/>
          </a:bodyPr>
          <a:lstStyle/>
          <a:p>
            <a:r>
              <a:rPr lang="en-US" sz="1100" b="1" dirty="0">
                <a:solidFill>
                  <a:schemeClr val="bg1"/>
                </a:solidFill>
              </a:rPr>
              <a:t>HBA / </a:t>
            </a:r>
          </a:p>
          <a:p>
            <a:r>
              <a:rPr lang="en-US" sz="1100" b="1" dirty="0">
                <a:solidFill>
                  <a:schemeClr val="bg1"/>
                </a:solidFill>
              </a:rPr>
              <a:t>10GbE</a:t>
            </a:r>
          </a:p>
        </p:txBody>
      </p:sp>
      <p:sp>
        <p:nvSpPr>
          <p:cNvPr id="34" name="TextBox 33"/>
          <p:cNvSpPr txBox="1"/>
          <p:nvPr/>
        </p:nvSpPr>
        <p:spPr>
          <a:xfrm>
            <a:off x="2446224"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143" name="TextBox 142"/>
          <p:cNvSpPr txBox="1"/>
          <p:nvPr/>
        </p:nvSpPr>
        <p:spPr>
          <a:xfrm>
            <a:off x="3483319"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144" name="TextBox 143"/>
          <p:cNvSpPr txBox="1"/>
          <p:nvPr/>
        </p:nvSpPr>
        <p:spPr>
          <a:xfrm>
            <a:off x="4543628"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145" name="TextBox 144"/>
          <p:cNvSpPr txBox="1"/>
          <p:nvPr/>
        </p:nvSpPr>
        <p:spPr>
          <a:xfrm>
            <a:off x="5557508" y="4604921"/>
            <a:ext cx="1222704" cy="338554"/>
          </a:xfrm>
          <a:prstGeom prst="rect">
            <a:avLst/>
          </a:prstGeom>
          <a:solidFill>
            <a:srgbClr val="8CC600"/>
          </a:solidFill>
        </p:spPr>
        <p:txBody>
          <a:bodyPr wrap="square" lIns="0" tIns="0" rIns="0" bIns="0" rtlCol="0">
            <a:spAutoFit/>
          </a:bodyPr>
          <a:lstStyle/>
          <a:p>
            <a:r>
              <a:rPr lang="en-US" sz="1100" b="1" dirty="0" smtClean="0">
                <a:solidFill>
                  <a:schemeClr val="bg1"/>
                </a:solidFill>
              </a:rPr>
              <a:t>1GbE /</a:t>
            </a:r>
          </a:p>
          <a:p>
            <a:r>
              <a:rPr lang="en-US" sz="1100" b="1" dirty="0" smtClean="0">
                <a:solidFill>
                  <a:schemeClr val="bg1"/>
                </a:solidFill>
              </a:rPr>
              <a:t>10 </a:t>
            </a:r>
            <a:r>
              <a:rPr lang="en-US" sz="1100" b="1" dirty="0" err="1">
                <a:solidFill>
                  <a:schemeClr val="bg1"/>
                </a:solidFill>
              </a:rPr>
              <a:t>GbE</a:t>
            </a:r>
            <a:r>
              <a:rPr lang="en-US" sz="1100" b="1" dirty="0">
                <a:solidFill>
                  <a:schemeClr val="bg1"/>
                </a:solidFill>
              </a:rPr>
              <a:t> </a:t>
            </a:r>
            <a:r>
              <a:rPr lang="en-US" sz="1100" b="1" dirty="0" smtClean="0">
                <a:solidFill>
                  <a:schemeClr val="bg1"/>
                </a:solidFill>
              </a:rPr>
              <a:t>+ SR-IOV</a:t>
            </a:r>
            <a:endParaRPr lang="en-US" sz="1100" b="1" dirty="0">
              <a:solidFill>
                <a:schemeClr val="bg1"/>
              </a:solidFill>
            </a:endParaRPr>
          </a:p>
        </p:txBody>
      </p:sp>
      <p:grpSp>
        <p:nvGrpSpPr>
          <p:cNvPr id="10" name="Group 9"/>
          <p:cNvGrpSpPr/>
          <p:nvPr/>
        </p:nvGrpSpPr>
        <p:grpSpPr>
          <a:xfrm>
            <a:off x="6319825" y="2853103"/>
            <a:ext cx="615153" cy="1701288"/>
            <a:chOff x="4741103" y="2139827"/>
            <a:chExt cx="461485" cy="1275966"/>
          </a:xfrm>
        </p:grpSpPr>
        <p:cxnSp>
          <p:nvCxnSpPr>
            <p:cNvPr id="5" name="Elbow Connector 4"/>
            <p:cNvCxnSpPr/>
            <p:nvPr/>
          </p:nvCxnSpPr>
          <p:spPr>
            <a:xfrm>
              <a:off x="4741103" y="2139827"/>
              <a:ext cx="461485" cy="124157"/>
            </a:xfrm>
            <a:prstGeom prst="bentConnector3">
              <a:avLst>
                <a:gd name="adj1" fmla="val -992"/>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5400000">
              <a:off x="4412641" y="2625846"/>
              <a:ext cx="1160544" cy="419350"/>
            </a:xfrm>
            <a:prstGeom prst="bentConnector3">
              <a:avLst>
                <a:gd name="adj1" fmla="val 81285"/>
              </a:avLst>
            </a:prstGeom>
            <a:ln>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3086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209"/>
          <p:cNvSpPr/>
          <p:nvPr/>
        </p:nvSpPr>
        <p:spPr bwMode="auto">
          <a:xfrm>
            <a:off x="1047247" y="1184835"/>
            <a:ext cx="5943401" cy="3505688"/>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100" dirty="0">
              <a:solidFill>
                <a:schemeClr val="tx1"/>
              </a:solidFill>
            </a:endParaRPr>
          </a:p>
        </p:txBody>
      </p:sp>
      <p:sp>
        <p:nvSpPr>
          <p:cNvPr id="51" name="Rectangle 50"/>
          <p:cNvSpPr/>
          <p:nvPr/>
        </p:nvSpPr>
        <p:spPr bwMode="auto">
          <a:xfrm>
            <a:off x="1133729" y="1254155"/>
            <a:ext cx="5943401" cy="3505688"/>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100" dirty="0">
              <a:solidFill>
                <a:schemeClr val="tx1"/>
              </a:solidFill>
            </a:endParaRPr>
          </a:p>
        </p:txBody>
      </p:sp>
      <p:grpSp>
        <p:nvGrpSpPr>
          <p:cNvPr id="4" name="Group 53"/>
          <p:cNvGrpSpPr/>
          <p:nvPr/>
        </p:nvGrpSpPr>
        <p:grpSpPr>
          <a:xfrm flipH="1">
            <a:off x="1329419" y="4465514"/>
            <a:ext cx="833977" cy="580121"/>
            <a:chOff x="2933395" y="2574950"/>
            <a:chExt cx="775411" cy="434477"/>
          </a:xfrm>
          <a:solidFill>
            <a:srgbClr val="FF8200"/>
          </a:solidFill>
        </p:grpSpPr>
        <p:sp>
          <p:nvSpPr>
            <p:cNvPr id="55" name="Rectangle 54"/>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56" name="Rectangle 55"/>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sp>
        <p:nvSpPr>
          <p:cNvPr id="2" name="Title 1"/>
          <p:cNvSpPr>
            <a:spLocks noGrp="1"/>
          </p:cNvSpPr>
          <p:nvPr>
            <p:ph type="title"/>
          </p:nvPr>
        </p:nvSpPr>
        <p:spPr>
          <a:xfrm>
            <a:off x="609441" y="76201"/>
            <a:ext cx="10969943" cy="715961"/>
          </a:xfrm>
        </p:spPr>
        <p:txBody>
          <a:bodyPr>
            <a:noAutofit/>
          </a:bodyPr>
          <a:lstStyle/>
          <a:p>
            <a:r>
              <a:rPr lang="en-US" sz="3700" dirty="0"/>
              <a:t>Non-Converged Configuration </a:t>
            </a:r>
            <a:r>
              <a:rPr lang="en-US" sz="3700" dirty="0" smtClean="0"/>
              <a:t>(“Traditional</a:t>
            </a:r>
            <a:r>
              <a:rPr lang="en-US" sz="3700" dirty="0"/>
              <a:t>” </a:t>
            </a:r>
            <a:r>
              <a:rPr lang="en-US" sz="3700" dirty="0" smtClean="0"/>
              <a:t>Enterprise)</a:t>
            </a:r>
            <a:endParaRPr lang="en-US" sz="3700" dirty="0"/>
          </a:p>
        </p:txBody>
      </p:sp>
      <p:sp>
        <p:nvSpPr>
          <p:cNvPr id="65" name="TextBox 64"/>
          <p:cNvSpPr txBox="1"/>
          <p:nvPr/>
        </p:nvSpPr>
        <p:spPr>
          <a:xfrm>
            <a:off x="7719589" y="1023065"/>
            <a:ext cx="4062942" cy="3170076"/>
          </a:xfrm>
          <a:prstGeom prst="rect">
            <a:avLst/>
          </a:prstGeom>
          <a:noFill/>
        </p:spPr>
        <p:txBody>
          <a:bodyPr wrap="square" lIns="121899" tIns="60949" rIns="121899" bIns="60949" rtlCol="0">
            <a:spAutoFit/>
          </a:bodyPr>
          <a:lstStyle/>
          <a:p>
            <a:r>
              <a:rPr lang="en-US" sz="2700" b="1" dirty="0"/>
              <a:t>Easiest transition Path</a:t>
            </a:r>
          </a:p>
          <a:p>
            <a:pPr marL="380933" indent="-380933">
              <a:buFont typeface="Arial" pitchFamily="34" charset="0"/>
              <a:buChar char="•"/>
            </a:pPr>
            <a:endParaRPr lang="en-US" sz="1900" dirty="0"/>
          </a:p>
          <a:p>
            <a:pPr marL="380933" indent="-380933">
              <a:buFont typeface="Arial" pitchFamily="34" charset="0"/>
              <a:buChar char="•"/>
            </a:pPr>
            <a:r>
              <a:rPr lang="en-US" sz="1900" dirty="0"/>
              <a:t>Physically isolated networks</a:t>
            </a:r>
          </a:p>
          <a:p>
            <a:pPr marL="380933" indent="-380933">
              <a:buFont typeface="Arial" pitchFamily="34" charset="0"/>
              <a:buChar char="•"/>
            </a:pPr>
            <a:r>
              <a:rPr lang="en-US" sz="1900" dirty="0"/>
              <a:t>Regular SANs</a:t>
            </a:r>
          </a:p>
          <a:p>
            <a:pPr marL="380933" indent="-380933">
              <a:buFont typeface="Arial" pitchFamily="34" charset="0"/>
              <a:buChar char="•"/>
            </a:pPr>
            <a:r>
              <a:rPr lang="en-US" sz="1900" dirty="0"/>
              <a:t>Similar to Windows Server 2008 R2 </a:t>
            </a:r>
            <a:r>
              <a:rPr lang="en-US" sz="1900" dirty="0" smtClean="0"/>
              <a:t>guidance</a:t>
            </a:r>
            <a:endParaRPr lang="en-US" sz="1900" dirty="0"/>
          </a:p>
          <a:p>
            <a:pPr marL="380933" indent="-380933">
              <a:buFont typeface="Arial" pitchFamily="34" charset="0"/>
              <a:buChar char="•"/>
            </a:pPr>
            <a:r>
              <a:rPr lang="en-US" sz="1900" dirty="0"/>
              <a:t>Backward compatible design, taking advantage of 10GbE, SR-IOV, LBFO, RSS, RSC, </a:t>
            </a:r>
            <a:r>
              <a:rPr lang="en-US" sz="1900" dirty="0" smtClean="0"/>
              <a:t>DCB, VMQ</a:t>
            </a:r>
            <a:r>
              <a:rPr lang="en-US" sz="1900" dirty="0"/>
              <a:t>, ODX </a:t>
            </a:r>
          </a:p>
        </p:txBody>
      </p:sp>
      <p:sp>
        <p:nvSpPr>
          <p:cNvPr id="36" name="Flowchart: Magnetic Disk 35"/>
          <p:cNvSpPr/>
          <p:nvPr/>
        </p:nvSpPr>
        <p:spPr>
          <a:xfrm>
            <a:off x="644894" y="5765800"/>
            <a:ext cx="1811380" cy="711200"/>
          </a:xfrm>
          <a:prstGeom prst="flowChartMagneticDisk">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b="1" dirty="0" smtClean="0">
                <a:solidFill>
                  <a:schemeClr val="bg1"/>
                </a:solidFill>
              </a:rPr>
              <a:t>SAN</a:t>
            </a:r>
            <a:endParaRPr lang="en-US" b="1" dirty="0">
              <a:solidFill>
                <a:schemeClr val="bg1"/>
              </a:solidFill>
            </a:endParaRPr>
          </a:p>
        </p:txBody>
      </p:sp>
      <p:cxnSp>
        <p:nvCxnSpPr>
          <p:cNvPr id="50" name="Elbow Connector 49"/>
          <p:cNvCxnSpPr>
            <a:stCxn id="36" idx="1"/>
            <a:endCxn id="141" idx="2"/>
          </p:cNvCxnSpPr>
          <p:nvPr/>
        </p:nvCxnSpPr>
        <p:spPr>
          <a:xfrm rot="5400000" flipH="1" flipV="1">
            <a:off x="1358856" y="5326241"/>
            <a:ext cx="631288" cy="247833"/>
          </a:xfrm>
          <a:prstGeom prst="bentConnector3">
            <a:avLst/>
          </a:prstGeom>
          <a:ln w="28575"/>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6242" y="5134646"/>
            <a:ext cx="1513235" cy="323165"/>
          </a:xfrm>
          <a:prstGeom prst="rect">
            <a:avLst/>
          </a:prstGeom>
          <a:noFill/>
        </p:spPr>
        <p:txBody>
          <a:bodyPr wrap="none" lIns="0" tIns="0" rIns="0" bIns="0" rtlCol="0">
            <a:spAutoFit/>
          </a:bodyPr>
          <a:lstStyle/>
          <a:p>
            <a:r>
              <a:rPr lang="en-US" sz="2100" b="1" dirty="0" err="1" smtClean="0">
                <a:gradFill>
                  <a:gsLst>
                    <a:gs pos="0">
                      <a:schemeClr val="tx1"/>
                    </a:gs>
                    <a:gs pos="86000">
                      <a:schemeClr val="tx1"/>
                    </a:gs>
                  </a:gsLst>
                  <a:lin ang="5400000" scaled="0"/>
                </a:gradFill>
              </a:rPr>
              <a:t>FCoE</a:t>
            </a:r>
            <a:r>
              <a:rPr lang="en-US" sz="2100" b="1" dirty="0" smtClean="0">
                <a:gradFill>
                  <a:gsLst>
                    <a:gs pos="0">
                      <a:schemeClr val="tx1"/>
                    </a:gs>
                    <a:gs pos="86000">
                      <a:schemeClr val="tx1"/>
                    </a:gs>
                  </a:gsLst>
                  <a:lin ang="5400000" scaled="0"/>
                </a:gradFill>
              </a:rPr>
              <a:t> </a:t>
            </a:r>
            <a:r>
              <a:rPr lang="en-US" sz="2100" b="1" dirty="0">
                <a:gradFill>
                  <a:gsLst>
                    <a:gs pos="0">
                      <a:schemeClr val="tx1"/>
                    </a:gs>
                    <a:gs pos="86000">
                      <a:schemeClr val="tx1"/>
                    </a:gs>
                  </a:gsLst>
                  <a:lin ang="5400000" scaled="0"/>
                </a:gradFill>
              </a:rPr>
              <a:t>/ </a:t>
            </a:r>
            <a:r>
              <a:rPr lang="en-US" sz="2100" b="1" dirty="0" err="1">
                <a:gradFill>
                  <a:gsLst>
                    <a:gs pos="0">
                      <a:schemeClr val="tx1"/>
                    </a:gs>
                    <a:gs pos="86000">
                      <a:schemeClr val="tx1"/>
                    </a:gs>
                  </a:gsLst>
                  <a:lin ang="5400000" scaled="0"/>
                </a:gradFill>
              </a:rPr>
              <a:t>iSCSI</a:t>
            </a:r>
            <a:endParaRPr lang="en-US" sz="2100" b="1" dirty="0">
              <a:gradFill>
                <a:gsLst>
                  <a:gs pos="0">
                    <a:schemeClr val="tx1"/>
                  </a:gs>
                  <a:gs pos="86000">
                    <a:schemeClr val="tx1"/>
                  </a:gs>
                </a:gsLst>
                <a:lin ang="5400000" scaled="0"/>
              </a:gradFill>
            </a:endParaRPr>
          </a:p>
        </p:txBody>
      </p:sp>
      <p:grpSp>
        <p:nvGrpSpPr>
          <p:cNvPr id="6" name="Group 52"/>
          <p:cNvGrpSpPr/>
          <p:nvPr/>
        </p:nvGrpSpPr>
        <p:grpSpPr>
          <a:xfrm>
            <a:off x="2384743" y="4554392"/>
            <a:ext cx="833977" cy="580121"/>
            <a:chOff x="2933395" y="2574950"/>
            <a:chExt cx="775411" cy="434477"/>
          </a:xfrm>
          <a:solidFill>
            <a:srgbClr val="8CC600"/>
          </a:solidFill>
        </p:grpSpPr>
        <p:sp>
          <p:nvSpPr>
            <p:cNvPr id="98" name="Rectangle 97"/>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99" name="Rectangle 98"/>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sp>
        <p:nvSpPr>
          <p:cNvPr id="64" name="Rectangle 63"/>
          <p:cNvSpPr/>
          <p:nvPr/>
        </p:nvSpPr>
        <p:spPr bwMode="auto">
          <a:xfrm>
            <a:off x="4947213" y="3250922"/>
            <a:ext cx="1901339" cy="780333"/>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t" anchorCtr="0" compatLnSpc="1">
            <a:prstTxWarp prst="textNoShape">
              <a:avLst/>
            </a:prstTxWarp>
          </a:bodyPr>
          <a:lstStyle/>
          <a:p>
            <a:pPr defTabSz="1218585" fontAlgn="base">
              <a:spcBef>
                <a:spcPct val="0"/>
              </a:spcBef>
              <a:spcAft>
                <a:spcPct val="0"/>
              </a:spcAft>
            </a:pPr>
            <a:r>
              <a:rPr lang="en-US" sz="1200" b="1" dirty="0" smtClean="0">
                <a:solidFill>
                  <a:schemeClr val="tx1"/>
                </a:solidFill>
                <a:effectLst>
                  <a:outerShdw blurRad="38100" dist="38100" dir="2700000" algn="tl">
                    <a:srgbClr val="000000">
                      <a:alpha val="43137"/>
                    </a:srgbClr>
                  </a:outerShdw>
                </a:effectLst>
              </a:rPr>
              <a:t>Hyper-V Ext. Switch</a:t>
            </a:r>
            <a:endParaRPr lang="en-US" sz="1200" b="1" dirty="0">
              <a:solidFill>
                <a:schemeClr val="tx1"/>
              </a:solidFill>
              <a:effectLst>
                <a:outerShdw blurRad="38100" dist="38100" dir="2700000" algn="tl">
                  <a:srgbClr val="000000">
                    <a:alpha val="43137"/>
                  </a:srgbClr>
                </a:outerShdw>
              </a:effectLst>
            </a:endParaRPr>
          </a:p>
        </p:txBody>
      </p:sp>
      <p:grpSp>
        <p:nvGrpSpPr>
          <p:cNvPr id="8" name="Group 65"/>
          <p:cNvGrpSpPr/>
          <p:nvPr/>
        </p:nvGrpSpPr>
        <p:grpSpPr>
          <a:xfrm>
            <a:off x="4773286" y="1726159"/>
            <a:ext cx="1038172" cy="1589623"/>
            <a:chOff x="6705600" y="1135825"/>
            <a:chExt cx="915350" cy="1620813"/>
          </a:xfrm>
        </p:grpSpPr>
        <p:sp>
          <p:nvSpPr>
            <p:cNvPr id="92" name="Rectangle 91"/>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2100" b="1" dirty="0">
                  <a:solidFill>
                    <a:schemeClr val="bg1"/>
                  </a:solidFill>
                  <a:effectLst>
                    <a:outerShdw blurRad="38100" dist="38100" dir="2700000" algn="tl">
                      <a:srgbClr val="000000">
                        <a:alpha val="43137"/>
                      </a:srgbClr>
                    </a:outerShdw>
                  </a:effectLst>
                </a:rPr>
                <a:t>VM 1</a:t>
              </a:r>
            </a:p>
          </p:txBody>
        </p:sp>
        <p:grpSp>
          <p:nvGrpSpPr>
            <p:cNvPr id="9" name="Group 92"/>
            <p:cNvGrpSpPr/>
            <p:nvPr/>
          </p:nvGrpSpPr>
          <p:grpSpPr>
            <a:xfrm>
              <a:off x="6921216" y="1964018"/>
              <a:ext cx="442719" cy="332738"/>
              <a:chOff x="0" y="0"/>
              <a:chExt cx="248717" cy="198934"/>
            </a:xfrm>
          </p:grpSpPr>
          <p:sp>
            <p:nvSpPr>
              <p:cNvPr id="96" name="Rectangle 95"/>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Calibri"/>
                  </a:rPr>
                  <a:t> </a:t>
                </a:r>
                <a:endParaRPr lang="en-US" sz="1300" kern="0">
                  <a:solidFill>
                    <a:schemeClr val="bg1"/>
                  </a:solidFill>
                  <a:latin typeface="Times New Roman"/>
                  <a:ea typeface="SimSun"/>
                </a:endParaRPr>
              </a:p>
            </p:txBody>
          </p:sp>
          <p:sp>
            <p:nvSpPr>
              <p:cNvPr id="97" name="Rectangle 96"/>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Times New Roman"/>
                  </a:rPr>
                  <a:t> </a:t>
                </a:r>
                <a:endParaRPr lang="en-US" sz="1300" kern="0">
                  <a:solidFill>
                    <a:schemeClr val="bg1"/>
                  </a:solidFill>
                  <a:latin typeface="Times New Roman"/>
                  <a:ea typeface="SimSun"/>
                </a:endParaRPr>
              </a:p>
            </p:txBody>
          </p:sp>
        </p:grpSp>
        <p:sp>
          <p:nvSpPr>
            <p:cNvPr id="94" name="Oval 93"/>
            <p:cNvSpPr/>
            <p:nvPr/>
          </p:nvSpPr>
          <p:spPr>
            <a:xfrm>
              <a:off x="7027959" y="2610588"/>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cxnSp>
          <p:nvCxnSpPr>
            <p:cNvPr id="95" name="Straight Connector 94"/>
            <p:cNvCxnSpPr>
              <a:stCxn id="94" idx="0"/>
              <a:endCxn id="97" idx="2"/>
            </p:cNvCxnSpPr>
            <p:nvPr/>
          </p:nvCxnSpPr>
          <p:spPr>
            <a:xfrm flipH="1" flipV="1">
              <a:off x="7093054" y="2296756"/>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oup 66"/>
          <p:cNvGrpSpPr/>
          <p:nvPr/>
        </p:nvGrpSpPr>
        <p:grpSpPr>
          <a:xfrm>
            <a:off x="5896805" y="1714513"/>
            <a:ext cx="1038172" cy="1589623"/>
            <a:chOff x="7848600" y="1123950"/>
            <a:chExt cx="915350" cy="1620813"/>
          </a:xfrm>
        </p:grpSpPr>
        <p:sp>
          <p:nvSpPr>
            <p:cNvPr id="86" name="Rectangle 85"/>
            <p:cNvSpPr/>
            <p:nvPr/>
          </p:nvSpPr>
          <p:spPr bwMode="auto">
            <a:xfrm>
              <a:off x="7848600" y="1123950"/>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2100" b="1" dirty="0">
                  <a:solidFill>
                    <a:schemeClr val="bg1"/>
                  </a:solidFill>
                  <a:effectLst>
                    <a:outerShdw blurRad="38100" dist="38100" dir="2700000" algn="tl">
                      <a:srgbClr val="000000">
                        <a:alpha val="43137"/>
                      </a:srgbClr>
                    </a:outerShdw>
                  </a:effectLst>
                </a:rPr>
                <a:t>VM 2</a:t>
              </a:r>
            </a:p>
          </p:txBody>
        </p:sp>
        <p:grpSp>
          <p:nvGrpSpPr>
            <p:cNvPr id="11" name="Group 86"/>
            <p:cNvGrpSpPr/>
            <p:nvPr/>
          </p:nvGrpSpPr>
          <p:grpSpPr>
            <a:xfrm>
              <a:off x="8049735" y="1952143"/>
              <a:ext cx="442719" cy="332738"/>
              <a:chOff x="0" y="0"/>
              <a:chExt cx="248717" cy="198934"/>
            </a:xfrm>
          </p:grpSpPr>
          <p:sp>
            <p:nvSpPr>
              <p:cNvPr id="90" name="Rectangle 89"/>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Calibri"/>
                  </a:rPr>
                  <a:t> </a:t>
                </a:r>
                <a:endParaRPr lang="en-US" sz="1300" kern="0">
                  <a:solidFill>
                    <a:schemeClr val="bg1"/>
                  </a:solidFill>
                  <a:latin typeface="Times New Roman"/>
                  <a:ea typeface="SimSun"/>
                </a:endParaRPr>
              </a:p>
            </p:txBody>
          </p:sp>
          <p:sp>
            <p:nvSpPr>
              <p:cNvPr id="91" name="Rectangle 90"/>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Times New Roman"/>
                  </a:rPr>
                  <a:t> </a:t>
                </a:r>
                <a:endParaRPr lang="en-US" sz="1300" kern="0">
                  <a:solidFill>
                    <a:schemeClr val="bg1"/>
                  </a:solidFill>
                  <a:latin typeface="Times New Roman"/>
                  <a:ea typeface="SimSun"/>
                </a:endParaRPr>
              </a:p>
            </p:txBody>
          </p:sp>
        </p:grpSp>
        <p:sp>
          <p:nvSpPr>
            <p:cNvPr id="88" name="Oval 87"/>
            <p:cNvSpPr/>
            <p:nvPr/>
          </p:nvSpPr>
          <p:spPr>
            <a:xfrm>
              <a:off x="8144209" y="2598713"/>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cxnSp>
          <p:nvCxnSpPr>
            <p:cNvPr id="89" name="Straight Connector 88"/>
            <p:cNvCxnSpPr>
              <a:stCxn id="88" idx="0"/>
              <a:endCxn id="91" idx="2"/>
            </p:cNvCxnSpPr>
            <p:nvPr/>
          </p:nvCxnSpPr>
          <p:spPr>
            <a:xfrm flipV="1">
              <a:off x="8220727" y="2284881"/>
              <a:ext cx="846"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a:stCxn id="64" idx="2"/>
            <a:endCxn id="80" idx="0"/>
          </p:cNvCxnSpPr>
          <p:nvPr/>
        </p:nvCxnSpPr>
        <p:spPr>
          <a:xfrm>
            <a:off x="5897883" y="4031255"/>
            <a:ext cx="274407" cy="5231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auto">
          <a:xfrm>
            <a:off x="2461232" y="2466792"/>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70" name="Rectangle 69"/>
          <p:cNvSpPr/>
          <p:nvPr/>
        </p:nvSpPr>
        <p:spPr bwMode="auto">
          <a:xfrm>
            <a:off x="3179517" y="2471559"/>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a:t>
            </a:r>
          </a:p>
        </p:txBody>
      </p:sp>
      <p:sp>
        <p:nvSpPr>
          <p:cNvPr id="71" name="Rectangle 70"/>
          <p:cNvSpPr/>
          <p:nvPr/>
        </p:nvSpPr>
        <p:spPr bwMode="auto">
          <a:xfrm>
            <a:off x="3910118" y="2471559"/>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cxnSp>
        <p:nvCxnSpPr>
          <p:cNvPr id="72" name="Straight Connector 71"/>
          <p:cNvCxnSpPr>
            <a:stCxn id="70" idx="2"/>
            <a:endCxn id="84" idx="0"/>
          </p:cNvCxnSpPr>
          <p:nvPr/>
        </p:nvCxnSpPr>
        <p:spPr>
          <a:xfrm>
            <a:off x="3488161" y="3499162"/>
            <a:ext cx="350666" cy="10552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82" idx="0"/>
            <a:endCxn id="71" idx="2"/>
          </p:cNvCxnSpPr>
          <p:nvPr/>
        </p:nvCxnSpPr>
        <p:spPr>
          <a:xfrm flipH="1" flipV="1">
            <a:off x="4218762" y="3499162"/>
            <a:ext cx="657161" cy="10552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9" idx="2"/>
            <a:endCxn id="98" idx="0"/>
          </p:cNvCxnSpPr>
          <p:nvPr/>
        </p:nvCxnSpPr>
        <p:spPr>
          <a:xfrm>
            <a:off x="2769876" y="3494395"/>
            <a:ext cx="31856" cy="10599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224454" y="1356827"/>
            <a:ext cx="1664495" cy="276999"/>
          </a:xfrm>
          <a:prstGeom prst="rect">
            <a:avLst/>
          </a:prstGeom>
          <a:noFill/>
        </p:spPr>
        <p:txBody>
          <a:bodyPr wrap="none" lIns="0" tIns="0" rIns="0" bIns="0" rtlCol="0">
            <a:spAutoFit/>
          </a:bodyPr>
          <a:lstStyle/>
          <a:p>
            <a:r>
              <a:rPr lang="en-US" b="1" dirty="0" smtClean="0"/>
              <a:t>Hyper-V Server</a:t>
            </a:r>
          </a:p>
        </p:txBody>
      </p:sp>
      <p:grpSp>
        <p:nvGrpSpPr>
          <p:cNvPr id="12" name="Group 76"/>
          <p:cNvGrpSpPr/>
          <p:nvPr/>
        </p:nvGrpSpPr>
        <p:grpSpPr>
          <a:xfrm>
            <a:off x="3421838" y="4554392"/>
            <a:ext cx="833977" cy="580121"/>
            <a:chOff x="2933395" y="2574950"/>
            <a:chExt cx="775411" cy="434477"/>
          </a:xfrm>
          <a:solidFill>
            <a:srgbClr val="8CC600"/>
          </a:solidFill>
        </p:grpSpPr>
        <p:sp>
          <p:nvSpPr>
            <p:cNvPr id="84" name="Rectangle 83"/>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endParaRPr lang="en-US" sz="1200" b="1" kern="0" dirty="0">
                <a:solidFill>
                  <a:schemeClr val="bg1"/>
                </a:solidFill>
                <a:ea typeface="Calibri"/>
                <a:cs typeface="Times New Roman"/>
              </a:endParaRPr>
            </a:p>
          </p:txBody>
        </p:sp>
        <p:sp>
          <p:nvSpPr>
            <p:cNvPr id="85" name="Rectangle 84"/>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grpSp>
        <p:nvGrpSpPr>
          <p:cNvPr id="13" name="Group 77"/>
          <p:cNvGrpSpPr/>
          <p:nvPr/>
        </p:nvGrpSpPr>
        <p:grpSpPr>
          <a:xfrm>
            <a:off x="4458933" y="4554392"/>
            <a:ext cx="833977" cy="580121"/>
            <a:chOff x="2933395" y="2574950"/>
            <a:chExt cx="775411" cy="434477"/>
          </a:xfrm>
          <a:solidFill>
            <a:srgbClr val="8CC600"/>
          </a:solidFill>
        </p:grpSpPr>
        <p:sp>
          <p:nvSpPr>
            <p:cNvPr id="82" name="Rectangle 8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endParaRPr lang="en-US" sz="1200" b="1" kern="0" dirty="0">
                <a:solidFill>
                  <a:schemeClr val="bg1"/>
                </a:solidFill>
                <a:ea typeface="Calibri"/>
                <a:cs typeface="Times New Roman"/>
              </a:endParaRPr>
            </a:p>
          </p:txBody>
        </p:sp>
        <p:sp>
          <p:nvSpPr>
            <p:cNvPr id="83" name="Rectangle 8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grpSp>
        <p:nvGrpSpPr>
          <p:cNvPr id="14" name="Group 78"/>
          <p:cNvGrpSpPr/>
          <p:nvPr/>
        </p:nvGrpSpPr>
        <p:grpSpPr>
          <a:xfrm>
            <a:off x="5496027" y="4554392"/>
            <a:ext cx="1352525" cy="580121"/>
            <a:chOff x="2933395" y="2574950"/>
            <a:chExt cx="775411" cy="434477"/>
          </a:xfrm>
          <a:solidFill>
            <a:srgbClr val="8CC600"/>
          </a:solidFill>
        </p:grpSpPr>
        <p:sp>
          <p:nvSpPr>
            <p:cNvPr id="80" name="Rectangle 79"/>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81" name="Rectangle 8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sp>
        <p:nvSpPr>
          <p:cNvPr id="138" name="Rectangle 137"/>
          <p:cNvSpPr/>
          <p:nvPr/>
        </p:nvSpPr>
        <p:spPr bwMode="auto">
          <a:xfrm>
            <a:off x="1723407" y="2472241"/>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Storage</a:t>
            </a:r>
          </a:p>
        </p:txBody>
      </p:sp>
      <p:grpSp>
        <p:nvGrpSpPr>
          <p:cNvPr id="15" name="Group 138"/>
          <p:cNvGrpSpPr/>
          <p:nvPr/>
        </p:nvGrpSpPr>
        <p:grpSpPr>
          <a:xfrm flipH="1">
            <a:off x="1212274" y="4554392"/>
            <a:ext cx="833977" cy="580121"/>
            <a:chOff x="2933395" y="2574950"/>
            <a:chExt cx="775411" cy="434477"/>
          </a:xfrm>
          <a:solidFill>
            <a:srgbClr val="FF8200"/>
          </a:solidFill>
        </p:grpSpPr>
        <p:sp>
          <p:nvSpPr>
            <p:cNvPr id="140" name="Rectangle 139"/>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141" name="Rectangle 14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cxnSp>
        <p:nvCxnSpPr>
          <p:cNvPr id="142" name="Straight Connector 141"/>
          <p:cNvCxnSpPr>
            <a:stCxn id="138" idx="2"/>
            <a:endCxn id="140" idx="0"/>
          </p:cNvCxnSpPr>
          <p:nvPr/>
        </p:nvCxnSpPr>
        <p:spPr>
          <a:xfrm flipH="1">
            <a:off x="1629262" y="3499844"/>
            <a:ext cx="402788" cy="105454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70012" y="4614446"/>
            <a:ext cx="428002" cy="169277"/>
          </a:xfrm>
          <a:prstGeom prst="rect">
            <a:avLst/>
          </a:prstGeom>
          <a:solidFill>
            <a:srgbClr val="FF8200"/>
          </a:solidFill>
        </p:spPr>
        <p:txBody>
          <a:bodyPr wrap="none" lIns="0" tIns="0" rIns="0" bIns="0" rtlCol="0">
            <a:spAutoFit/>
          </a:bodyPr>
          <a:lstStyle/>
          <a:p>
            <a:r>
              <a:rPr lang="en-US" sz="1100" b="1" dirty="0" smtClean="0">
                <a:solidFill>
                  <a:schemeClr val="bg1"/>
                </a:solidFill>
              </a:rPr>
              <a:t>10GbE</a:t>
            </a:r>
            <a:endParaRPr lang="en-US" sz="1100" b="1" dirty="0">
              <a:solidFill>
                <a:schemeClr val="bg1"/>
              </a:solidFill>
            </a:endParaRPr>
          </a:p>
        </p:txBody>
      </p:sp>
      <p:sp>
        <p:nvSpPr>
          <p:cNvPr id="34" name="TextBox 33"/>
          <p:cNvSpPr txBox="1"/>
          <p:nvPr/>
        </p:nvSpPr>
        <p:spPr>
          <a:xfrm>
            <a:off x="2446224"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143" name="TextBox 142"/>
          <p:cNvSpPr txBox="1"/>
          <p:nvPr/>
        </p:nvSpPr>
        <p:spPr>
          <a:xfrm>
            <a:off x="3483319"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144" name="TextBox 143"/>
          <p:cNvSpPr txBox="1"/>
          <p:nvPr/>
        </p:nvSpPr>
        <p:spPr>
          <a:xfrm>
            <a:off x="4543628"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145" name="TextBox 144"/>
          <p:cNvSpPr txBox="1"/>
          <p:nvPr/>
        </p:nvSpPr>
        <p:spPr>
          <a:xfrm>
            <a:off x="5557508" y="4604921"/>
            <a:ext cx="1222704" cy="338554"/>
          </a:xfrm>
          <a:prstGeom prst="rect">
            <a:avLst/>
          </a:prstGeom>
          <a:solidFill>
            <a:srgbClr val="8CC600"/>
          </a:solidFill>
        </p:spPr>
        <p:txBody>
          <a:bodyPr wrap="square" lIns="0" tIns="0" rIns="0" bIns="0" rtlCol="0">
            <a:spAutoFit/>
          </a:bodyPr>
          <a:lstStyle/>
          <a:p>
            <a:r>
              <a:rPr lang="en-US" sz="1100" b="1" dirty="0" smtClean="0">
                <a:solidFill>
                  <a:schemeClr val="bg1"/>
                </a:solidFill>
              </a:rPr>
              <a:t>1GbE /</a:t>
            </a:r>
          </a:p>
          <a:p>
            <a:r>
              <a:rPr lang="en-US" sz="1100" b="1" dirty="0" smtClean="0">
                <a:solidFill>
                  <a:schemeClr val="bg1"/>
                </a:solidFill>
              </a:rPr>
              <a:t>10 </a:t>
            </a:r>
            <a:r>
              <a:rPr lang="en-US" sz="1100" b="1" dirty="0" err="1">
                <a:solidFill>
                  <a:schemeClr val="bg1"/>
                </a:solidFill>
              </a:rPr>
              <a:t>GbE</a:t>
            </a:r>
            <a:r>
              <a:rPr lang="en-US" sz="1100" b="1" dirty="0">
                <a:solidFill>
                  <a:schemeClr val="bg1"/>
                </a:solidFill>
              </a:rPr>
              <a:t> </a:t>
            </a:r>
            <a:r>
              <a:rPr lang="en-US" sz="1100" b="1" dirty="0" smtClean="0">
                <a:solidFill>
                  <a:schemeClr val="bg1"/>
                </a:solidFill>
              </a:rPr>
              <a:t>+ SR-IOV</a:t>
            </a:r>
            <a:endParaRPr lang="en-US" sz="1100" b="1" dirty="0">
              <a:solidFill>
                <a:schemeClr val="bg1"/>
              </a:solidFill>
            </a:endParaRPr>
          </a:p>
        </p:txBody>
      </p:sp>
      <p:grpSp>
        <p:nvGrpSpPr>
          <p:cNvPr id="16" name="Group 9"/>
          <p:cNvGrpSpPr/>
          <p:nvPr/>
        </p:nvGrpSpPr>
        <p:grpSpPr>
          <a:xfrm>
            <a:off x="6319825" y="2853103"/>
            <a:ext cx="615153" cy="1701288"/>
            <a:chOff x="4741103" y="2139827"/>
            <a:chExt cx="461485" cy="1275966"/>
          </a:xfrm>
        </p:grpSpPr>
        <p:cxnSp>
          <p:nvCxnSpPr>
            <p:cNvPr id="5" name="Elbow Connector 4"/>
            <p:cNvCxnSpPr/>
            <p:nvPr/>
          </p:nvCxnSpPr>
          <p:spPr>
            <a:xfrm>
              <a:off x="4741103" y="2139827"/>
              <a:ext cx="461485" cy="124157"/>
            </a:xfrm>
            <a:prstGeom prst="bentConnector3">
              <a:avLst>
                <a:gd name="adj1" fmla="val -992"/>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5400000">
              <a:off x="4412641" y="2625846"/>
              <a:ext cx="1160544" cy="419350"/>
            </a:xfrm>
            <a:prstGeom prst="bentConnector3">
              <a:avLst>
                <a:gd name="adj1" fmla="val 81285"/>
              </a:avLst>
            </a:prstGeom>
            <a:ln>
              <a:prstDash val="dash"/>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bwMode="auto">
          <a:xfrm>
            <a:off x="1141412" y="4191000"/>
            <a:ext cx="6096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RSS</a:t>
            </a:r>
          </a:p>
        </p:txBody>
      </p:sp>
      <p:sp>
        <p:nvSpPr>
          <p:cNvPr id="63" name="Rectangle 62"/>
          <p:cNvSpPr/>
          <p:nvPr/>
        </p:nvSpPr>
        <p:spPr bwMode="auto">
          <a:xfrm>
            <a:off x="1903412" y="5715000"/>
            <a:ext cx="747444"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ODX</a:t>
            </a:r>
          </a:p>
        </p:txBody>
      </p:sp>
      <p:sp>
        <p:nvSpPr>
          <p:cNvPr id="66" name="Rectangle 65"/>
          <p:cNvSpPr/>
          <p:nvPr/>
        </p:nvSpPr>
        <p:spPr bwMode="auto">
          <a:xfrm>
            <a:off x="1141412" y="3861370"/>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NIC Teaming</a:t>
            </a:r>
          </a:p>
        </p:txBody>
      </p:sp>
      <p:sp>
        <p:nvSpPr>
          <p:cNvPr id="77" name="Rectangle 76"/>
          <p:cNvSpPr/>
          <p:nvPr/>
        </p:nvSpPr>
        <p:spPr bwMode="auto">
          <a:xfrm>
            <a:off x="7237412" y="5638800"/>
            <a:ext cx="4724400" cy="762000"/>
          </a:xfrm>
          <a:prstGeom prst="rect">
            <a:avLst/>
          </a:prstGeom>
          <a:solidFill>
            <a:srgbClr val="FF82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Scale &amp; Resiliency for storage access</a:t>
            </a:r>
          </a:p>
        </p:txBody>
      </p:sp>
      <p:sp>
        <p:nvSpPr>
          <p:cNvPr id="67" name="Rectangle 66"/>
          <p:cNvSpPr/>
          <p:nvPr/>
        </p:nvSpPr>
        <p:spPr bwMode="auto">
          <a:xfrm>
            <a:off x="1762442" y="4191000"/>
            <a:ext cx="6096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DCB</a:t>
            </a:r>
          </a:p>
        </p:txBody>
      </p:sp>
    </p:spTree>
    <p:extLst>
      <p:ext uri="{BB962C8B-B14F-4D97-AF65-F5344CB8AC3E}">
        <p14:creationId xmlns:p14="http://schemas.microsoft.com/office/powerpoint/2010/main" val="310970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209"/>
          <p:cNvSpPr/>
          <p:nvPr/>
        </p:nvSpPr>
        <p:spPr bwMode="auto">
          <a:xfrm>
            <a:off x="1047247" y="1184835"/>
            <a:ext cx="5943401" cy="3505688"/>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100" dirty="0">
              <a:solidFill>
                <a:schemeClr val="tx1"/>
              </a:solidFill>
            </a:endParaRPr>
          </a:p>
        </p:txBody>
      </p:sp>
      <p:sp>
        <p:nvSpPr>
          <p:cNvPr id="51" name="Rectangle 50"/>
          <p:cNvSpPr/>
          <p:nvPr/>
        </p:nvSpPr>
        <p:spPr bwMode="auto">
          <a:xfrm>
            <a:off x="1133729" y="1254155"/>
            <a:ext cx="5943401" cy="3505688"/>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100" dirty="0">
              <a:solidFill>
                <a:schemeClr val="tx1"/>
              </a:solidFill>
            </a:endParaRPr>
          </a:p>
        </p:txBody>
      </p:sp>
      <p:sp>
        <p:nvSpPr>
          <p:cNvPr id="64" name="Rectangle 63"/>
          <p:cNvSpPr/>
          <p:nvPr/>
        </p:nvSpPr>
        <p:spPr bwMode="auto">
          <a:xfrm>
            <a:off x="4947213" y="3250922"/>
            <a:ext cx="1901339" cy="780333"/>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t" anchorCtr="0" compatLnSpc="1">
            <a:prstTxWarp prst="textNoShape">
              <a:avLst/>
            </a:prstTxWarp>
          </a:bodyPr>
          <a:lstStyle/>
          <a:p>
            <a:pPr defTabSz="1218585" fontAlgn="base">
              <a:spcBef>
                <a:spcPct val="0"/>
              </a:spcBef>
              <a:spcAft>
                <a:spcPct val="0"/>
              </a:spcAft>
            </a:pPr>
            <a:r>
              <a:rPr lang="en-US" sz="1200" b="1" dirty="0" smtClean="0">
                <a:solidFill>
                  <a:schemeClr val="tx1"/>
                </a:solidFill>
                <a:effectLst>
                  <a:outerShdw blurRad="38100" dist="38100" dir="2700000" algn="tl">
                    <a:srgbClr val="000000">
                      <a:alpha val="43137"/>
                    </a:srgbClr>
                  </a:outerShdw>
                </a:effectLst>
              </a:rPr>
              <a:t>Hyper-V Ext. Switch</a:t>
            </a:r>
            <a:endParaRPr lang="en-US" sz="1200" b="1" dirty="0">
              <a:solidFill>
                <a:schemeClr val="tx1"/>
              </a:solidFill>
              <a:effectLst>
                <a:outerShdw blurRad="38100" dist="38100" dir="2700000" algn="tl">
                  <a:srgbClr val="000000">
                    <a:alpha val="43137"/>
                  </a:srgbClr>
                </a:outerShdw>
              </a:effectLst>
            </a:endParaRPr>
          </a:p>
        </p:txBody>
      </p:sp>
      <p:grpSp>
        <p:nvGrpSpPr>
          <p:cNvPr id="8" name="Group 65"/>
          <p:cNvGrpSpPr/>
          <p:nvPr/>
        </p:nvGrpSpPr>
        <p:grpSpPr>
          <a:xfrm>
            <a:off x="4773286" y="1726159"/>
            <a:ext cx="1038172" cy="1589623"/>
            <a:chOff x="6705600" y="1135825"/>
            <a:chExt cx="915350" cy="1620813"/>
          </a:xfrm>
        </p:grpSpPr>
        <p:sp>
          <p:nvSpPr>
            <p:cNvPr id="92" name="Rectangle 91"/>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2100" b="1" dirty="0">
                  <a:solidFill>
                    <a:schemeClr val="bg1"/>
                  </a:solidFill>
                  <a:effectLst>
                    <a:outerShdw blurRad="38100" dist="38100" dir="2700000" algn="tl">
                      <a:srgbClr val="000000">
                        <a:alpha val="43137"/>
                      </a:srgbClr>
                    </a:outerShdw>
                  </a:effectLst>
                </a:rPr>
                <a:t>VM 1</a:t>
              </a:r>
            </a:p>
          </p:txBody>
        </p:sp>
        <p:grpSp>
          <p:nvGrpSpPr>
            <p:cNvPr id="9" name="Group 92"/>
            <p:cNvGrpSpPr/>
            <p:nvPr/>
          </p:nvGrpSpPr>
          <p:grpSpPr>
            <a:xfrm>
              <a:off x="6921216" y="1964018"/>
              <a:ext cx="442719" cy="332738"/>
              <a:chOff x="0" y="0"/>
              <a:chExt cx="248717" cy="198934"/>
            </a:xfrm>
          </p:grpSpPr>
          <p:sp>
            <p:nvSpPr>
              <p:cNvPr id="96" name="Rectangle 95"/>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Calibri"/>
                  </a:rPr>
                  <a:t> </a:t>
                </a:r>
                <a:endParaRPr lang="en-US" sz="1300" kern="0">
                  <a:solidFill>
                    <a:schemeClr val="bg1"/>
                  </a:solidFill>
                  <a:latin typeface="Times New Roman"/>
                  <a:ea typeface="SimSun"/>
                </a:endParaRPr>
              </a:p>
            </p:txBody>
          </p:sp>
          <p:sp>
            <p:nvSpPr>
              <p:cNvPr id="97" name="Rectangle 96"/>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Times New Roman"/>
                  </a:rPr>
                  <a:t> </a:t>
                </a:r>
                <a:endParaRPr lang="en-US" sz="1300" kern="0">
                  <a:solidFill>
                    <a:schemeClr val="bg1"/>
                  </a:solidFill>
                  <a:latin typeface="Times New Roman"/>
                  <a:ea typeface="SimSun"/>
                </a:endParaRPr>
              </a:p>
            </p:txBody>
          </p:sp>
        </p:grpSp>
        <p:sp>
          <p:nvSpPr>
            <p:cNvPr id="94" name="Oval 93"/>
            <p:cNvSpPr/>
            <p:nvPr/>
          </p:nvSpPr>
          <p:spPr>
            <a:xfrm>
              <a:off x="7027959" y="2610588"/>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cxnSp>
          <p:nvCxnSpPr>
            <p:cNvPr id="95" name="Straight Connector 94"/>
            <p:cNvCxnSpPr>
              <a:stCxn id="94" idx="0"/>
              <a:endCxn id="97" idx="2"/>
            </p:cNvCxnSpPr>
            <p:nvPr/>
          </p:nvCxnSpPr>
          <p:spPr>
            <a:xfrm flipH="1" flipV="1">
              <a:off x="7093054" y="2296756"/>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oup 66"/>
          <p:cNvGrpSpPr/>
          <p:nvPr/>
        </p:nvGrpSpPr>
        <p:grpSpPr>
          <a:xfrm>
            <a:off x="5896805" y="1714513"/>
            <a:ext cx="1038172" cy="1589623"/>
            <a:chOff x="7848600" y="1123950"/>
            <a:chExt cx="915350" cy="1620813"/>
          </a:xfrm>
        </p:grpSpPr>
        <p:sp>
          <p:nvSpPr>
            <p:cNvPr id="86" name="Rectangle 85"/>
            <p:cNvSpPr/>
            <p:nvPr/>
          </p:nvSpPr>
          <p:spPr bwMode="auto">
            <a:xfrm>
              <a:off x="7848600" y="1123950"/>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2100" b="1" dirty="0">
                  <a:solidFill>
                    <a:schemeClr val="bg1"/>
                  </a:solidFill>
                  <a:effectLst>
                    <a:outerShdw blurRad="38100" dist="38100" dir="2700000" algn="tl">
                      <a:srgbClr val="000000">
                        <a:alpha val="43137"/>
                      </a:srgbClr>
                    </a:outerShdw>
                  </a:effectLst>
                </a:rPr>
                <a:t>VM 2</a:t>
              </a:r>
            </a:p>
          </p:txBody>
        </p:sp>
        <p:grpSp>
          <p:nvGrpSpPr>
            <p:cNvPr id="11" name="Group 86"/>
            <p:cNvGrpSpPr/>
            <p:nvPr/>
          </p:nvGrpSpPr>
          <p:grpSpPr>
            <a:xfrm>
              <a:off x="8049735" y="1952143"/>
              <a:ext cx="442719" cy="332738"/>
              <a:chOff x="0" y="0"/>
              <a:chExt cx="248717" cy="198934"/>
            </a:xfrm>
          </p:grpSpPr>
          <p:sp>
            <p:nvSpPr>
              <p:cNvPr id="90" name="Rectangle 89"/>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Calibri"/>
                  </a:rPr>
                  <a:t> </a:t>
                </a:r>
                <a:endParaRPr lang="en-US" sz="1300" kern="0">
                  <a:solidFill>
                    <a:schemeClr val="bg1"/>
                  </a:solidFill>
                  <a:latin typeface="Times New Roman"/>
                  <a:ea typeface="SimSun"/>
                </a:endParaRPr>
              </a:p>
            </p:txBody>
          </p:sp>
          <p:sp>
            <p:nvSpPr>
              <p:cNvPr id="91" name="Rectangle 90"/>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Times New Roman"/>
                  </a:rPr>
                  <a:t> </a:t>
                </a:r>
                <a:endParaRPr lang="en-US" sz="1300" kern="0">
                  <a:solidFill>
                    <a:schemeClr val="bg1"/>
                  </a:solidFill>
                  <a:latin typeface="Times New Roman"/>
                  <a:ea typeface="SimSun"/>
                </a:endParaRPr>
              </a:p>
            </p:txBody>
          </p:sp>
        </p:grpSp>
        <p:sp>
          <p:nvSpPr>
            <p:cNvPr id="88" name="Oval 87"/>
            <p:cNvSpPr/>
            <p:nvPr/>
          </p:nvSpPr>
          <p:spPr>
            <a:xfrm>
              <a:off x="8144209" y="2598713"/>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cxnSp>
          <p:nvCxnSpPr>
            <p:cNvPr id="89" name="Straight Connector 88"/>
            <p:cNvCxnSpPr>
              <a:stCxn id="88" idx="0"/>
              <a:endCxn id="91" idx="2"/>
            </p:cNvCxnSpPr>
            <p:nvPr/>
          </p:nvCxnSpPr>
          <p:spPr>
            <a:xfrm flipV="1">
              <a:off x="8220727" y="2284881"/>
              <a:ext cx="846"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a:stCxn id="64" idx="2"/>
            <a:endCxn id="80" idx="0"/>
          </p:cNvCxnSpPr>
          <p:nvPr/>
        </p:nvCxnSpPr>
        <p:spPr>
          <a:xfrm>
            <a:off x="5897883" y="4031255"/>
            <a:ext cx="274407" cy="5231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auto">
          <a:xfrm>
            <a:off x="2461232" y="2466792"/>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70" name="Rectangle 69"/>
          <p:cNvSpPr/>
          <p:nvPr/>
        </p:nvSpPr>
        <p:spPr bwMode="auto">
          <a:xfrm>
            <a:off x="3179517" y="2471559"/>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a:t>
            </a:r>
          </a:p>
        </p:txBody>
      </p:sp>
      <p:sp>
        <p:nvSpPr>
          <p:cNvPr id="71" name="Rectangle 70"/>
          <p:cNvSpPr/>
          <p:nvPr/>
        </p:nvSpPr>
        <p:spPr bwMode="auto">
          <a:xfrm>
            <a:off x="3910118" y="2471559"/>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cxnSp>
        <p:nvCxnSpPr>
          <p:cNvPr id="72" name="Straight Connector 71"/>
          <p:cNvCxnSpPr>
            <a:stCxn id="70" idx="2"/>
            <a:endCxn id="84" idx="0"/>
          </p:cNvCxnSpPr>
          <p:nvPr/>
        </p:nvCxnSpPr>
        <p:spPr>
          <a:xfrm>
            <a:off x="3488161" y="3499162"/>
            <a:ext cx="350666" cy="10552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82" idx="0"/>
            <a:endCxn id="71" idx="2"/>
          </p:cNvCxnSpPr>
          <p:nvPr/>
        </p:nvCxnSpPr>
        <p:spPr>
          <a:xfrm flipH="1" flipV="1">
            <a:off x="4218762" y="3499162"/>
            <a:ext cx="657161" cy="10552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9" idx="2"/>
            <a:endCxn id="98" idx="0"/>
          </p:cNvCxnSpPr>
          <p:nvPr/>
        </p:nvCxnSpPr>
        <p:spPr>
          <a:xfrm>
            <a:off x="2769876" y="3494395"/>
            <a:ext cx="31856" cy="10599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224454" y="1356827"/>
            <a:ext cx="1664495" cy="276999"/>
          </a:xfrm>
          <a:prstGeom prst="rect">
            <a:avLst/>
          </a:prstGeom>
          <a:noFill/>
        </p:spPr>
        <p:txBody>
          <a:bodyPr wrap="none" lIns="0" tIns="0" rIns="0" bIns="0" rtlCol="0">
            <a:spAutoFit/>
          </a:bodyPr>
          <a:lstStyle/>
          <a:p>
            <a:r>
              <a:rPr lang="en-US" b="1" dirty="0" smtClean="0"/>
              <a:t>Hyper-V Server</a:t>
            </a:r>
          </a:p>
        </p:txBody>
      </p:sp>
      <p:sp>
        <p:nvSpPr>
          <p:cNvPr id="138" name="Rectangle 137"/>
          <p:cNvSpPr/>
          <p:nvPr/>
        </p:nvSpPr>
        <p:spPr bwMode="auto">
          <a:xfrm>
            <a:off x="1723407" y="2472241"/>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Storage</a:t>
            </a:r>
          </a:p>
        </p:txBody>
      </p:sp>
      <p:cxnSp>
        <p:nvCxnSpPr>
          <p:cNvPr id="142" name="Straight Connector 141"/>
          <p:cNvCxnSpPr>
            <a:stCxn id="138" idx="2"/>
            <a:endCxn id="140" idx="0"/>
          </p:cNvCxnSpPr>
          <p:nvPr/>
        </p:nvCxnSpPr>
        <p:spPr>
          <a:xfrm flipH="1">
            <a:off x="1629262" y="3499844"/>
            <a:ext cx="402788" cy="105454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446224"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143" name="TextBox 142"/>
          <p:cNvSpPr txBox="1"/>
          <p:nvPr/>
        </p:nvSpPr>
        <p:spPr>
          <a:xfrm>
            <a:off x="3483319"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144" name="TextBox 143"/>
          <p:cNvSpPr txBox="1"/>
          <p:nvPr/>
        </p:nvSpPr>
        <p:spPr>
          <a:xfrm>
            <a:off x="4543628"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grpSp>
        <p:nvGrpSpPr>
          <p:cNvPr id="16" name="Group 9"/>
          <p:cNvGrpSpPr/>
          <p:nvPr/>
        </p:nvGrpSpPr>
        <p:grpSpPr>
          <a:xfrm>
            <a:off x="6319825" y="2853103"/>
            <a:ext cx="615153" cy="1701288"/>
            <a:chOff x="4741103" y="2139827"/>
            <a:chExt cx="461485" cy="1275966"/>
          </a:xfrm>
        </p:grpSpPr>
        <p:cxnSp>
          <p:nvCxnSpPr>
            <p:cNvPr id="5" name="Elbow Connector 4"/>
            <p:cNvCxnSpPr/>
            <p:nvPr/>
          </p:nvCxnSpPr>
          <p:spPr>
            <a:xfrm>
              <a:off x="4741103" y="2139827"/>
              <a:ext cx="461485" cy="124157"/>
            </a:xfrm>
            <a:prstGeom prst="bentConnector3">
              <a:avLst>
                <a:gd name="adj1" fmla="val -992"/>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5400000">
              <a:off x="4412641" y="2625846"/>
              <a:ext cx="1160544" cy="419350"/>
            </a:xfrm>
            <a:prstGeom prst="bentConnector3">
              <a:avLst>
                <a:gd name="adj1" fmla="val 81285"/>
              </a:avLst>
            </a:prstGeom>
            <a:ln>
              <a:prstDash val="dash"/>
            </a:ln>
          </p:spPr>
          <p:style>
            <a:lnRef idx="1">
              <a:schemeClr val="accent1"/>
            </a:lnRef>
            <a:fillRef idx="0">
              <a:schemeClr val="accent1"/>
            </a:fillRef>
            <a:effectRef idx="0">
              <a:schemeClr val="accent1"/>
            </a:effectRef>
            <a:fontRef idx="minor">
              <a:schemeClr val="tx1"/>
            </a:fontRef>
          </p:style>
        </p:cxnSp>
      </p:grpSp>
      <p:sp>
        <p:nvSpPr>
          <p:cNvPr id="78" name="Rectangle 77"/>
          <p:cNvSpPr/>
          <p:nvPr/>
        </p:nvSpPr>
        <p:spPr bwMode="auto">
          <a:xfrm>
            <a:off x="4951412" y="3886200"/>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NIC Teaming</a:t>
            </a:r>
          </a:p>
        </p:txBody>
      </p:sp>
      <p:grpSp>
        <p:nvGrpSpPr>
          <p:cNvPr id="79" name="Group 78"/>
          <p:cNvGrpSpPr/>
          <p:nvPr/>
        </p:nvGrpSpPr>
        <p:grpSpPr>
          <a:xfrm>
            <a:off x="5637212" y="4440148"/>
            <a:ext cx="1352525" cy="580121"/>
            <a:chOff x="2933395" y="2574950"/>
            <a:chExt cx="775411" cy="434477"/>
          </a:xfrm>
          <a:solidFill>
            <a:srgbClr val="8CC600"/>
          </a:solidFill>
        </p:grpSpPr>
        <p:sp>
          <p:nvSpPr>
            <p:cNvPr id="87" name="Rectangle 86"/>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93" name="Rectangle 9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grpSp>
        <p:nvGrpSpPr>
          <p:cNvPr id="4" name="Group 53"/>
          <p:cNvGrpSpPr/>
          <p:nvPr/>
        </p:nvGrpSpPr>
        <p:grpSpPr>
          <a:xfrm flipH="1">
            <a:off x="1329419" y="4465514"/>
            <a:ext cx="833977" cy="580121"/>
            <a:chOff x="2933395" y="2574950"/>
            <a:chExt cx="775411" cy="434477"/>
          </a:xfrm>
          <a:solidFill>
            <a:srgbClr val="FF8200"/>
          </a:solidFill>
        </p:grpSpPr>
        <p:sp>
          <p:nvSpPr>
            <p:cNvPr id="55" name="Rectangle 54"/>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56" name="Rectangle 55"/>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sp>
        <p:nvSpPr>
          <p:cNvPr id="2" name="Title 1"/>
          <p:cNvSpPr>
            <a:spLocks noGrp="1"/>
          </p:cNvSpPr>
          <p:nvPr>
            <p:ph type="title"/>
          </p:nvPr>
        </p:nvSpPr>
        <p:spPr>
          <a:xfrm>
            <a:off x="609441" y="76201"/>
            <a:ext cx="10969943" cy="715961"/>
          </a:xfrm>
        </p:spPr>
        <p:txBody>
          <a:bodyPr>
            <a:noAutofit/>
          </a:bodyPr>
          <a:lstStyle/>
          <a:p>
            <a:r>
              <a:rPr lang="en-US" sz="3700" dirty="0"/>
              <a:t>Non-Converged Configuration </a:t>
            </a:r>
            <a:r>
              <a:rPr lang="en-US" sz="3700" dirty="0" smtClean="0"/>
              <a:t>(“Traditional</a:t>
            </a:r>
            <a:r>
              <a:rPr lang="en-US" sz="3700" dirty="0"/>
              <a:t>” </a:t>
            </a:r>
            <a:r>
              <a:rPr lang="en-US" sz="3700" dirty="0" smtClean="0"/>
              <a:t>Enterprise)</a:t>
            </a:r>
            <a:endParaRPr lang="en-US" sz="3700" dirty="0"/>
          </a:p>
        </p:txBody>
      </p:sp>
      <p:sp>
        <p:nvSpPr>
          <p:cNvPr id="65" name="TextBox 64"/>
          <p:cNvSpPr txBox="1"/>
          <p:nvPr/>
        </p:nvSpPr>
        <p:spPr>
          <a:xfrm>
            <a:off x="7719589" y="1023065"/>
            <a:ext cx="4062942" cy="2877689"/>
          </a:xfrm>
          <a:prstGeom prst="rect">
            <a:avLst/>
          </a:prstGeom>
          <a:noFill/>
        </p:spPr>
        <p:txBody>
          <a:bodyPr wrap="square" lIns="121899" tIns="60949" rIns="121899" bIns="60949" rtlCol="0">
            <a:spAutoFit/>
          </a:bodyPr>
          <a:lstStyle/>
          <a:p>
            <a:r>
              <a:rPr lang="en-US" sz="2700" b="1" dirty="0"/>
              <a:t>Easiest transition Path</a:t>
            </a:r>
          </a:p>
          <a:p>
            <a:pPr marL="380933" indent="-380933">
              <a:buFont typeface="Arial" pitchFamily="34" charset="0"/>
              <a:buChar char="•"/>
            </a:pPr>
            <a:endParaRPr lang="en-US" sz="1900" dirty="0"/>
          </a:p>
          <a:p>
            <a:pPr marL="380933" indent="-380933">
              <a:buFont typeface="Arial" pitchFamily="34" charset="0"/>
              <a:buChar char="•"/>
            </a:pPr>
            <a:r>
              <a:rPr lang="en-US" sz="1900" dirty="0"/>
              <a:t>Physically isolated networks</a:t>
            </a:r>
          </a:p>
          <a:p>
            <a:pPr marL="380933" indent="-380933">
              <a:buFont typeface="Arial" pitchFamily="34" charset="0"/>
              <a:buChar char="•"/>
            </a:pPr>
            <a:r>
              <a:rPr lang="en-US" sz="1900" dirty="0"/>
              <a:t>Regular SANs</a:t>
            </a:r>
          </a:p>
          <a:p>
            <a:pPr marL="380933" indent="-380933">
              <a:buFont typeface="Arial" pitchFamily="34" charset="0"/>
              <a:buChar char="•"/>
            </a:pPr>
            <a:r>
              <a:rPr lang="en-US" sz="1900" dirty="0"/>
              <a:t>Similar to Windows Server 2008 R2 guidance</a:t>
            </a:r>
          </a:p>
          <a:p>
            <a:pPr marL="380933" indent="-380933">
              <a:buFont typeface="Arial" pitchFamily="34" charset="0"/>
              <a:buChar char="•"/>
            </a:pPr>
            <a:r>
              <a:rPr lang="en-US" sz="1900" dirty="0" smtClean="0"/>
              <a:t>Backward </a:t>
            </a:r>
            <a:r>
              <a:rPr lang="en-US" sz="1900" dirty="0"/>
              <a:t>compatible design, taking advantage of 10GbE, SR-IOV, LBFO, RSS, RSC, VMQ, ODX </a:t>
            </a:r>
          </a:p>
        </p:txBody>
      </p:sp>
      <p:sp>
        <p:nvSpPr>
          <p:cNvPr id="36" name="Flowchart: Magnetic Disk 35"/>
          <p:cNvSpPr/>
          <p:nvPr/>
        </p:nvSpPr>
        <p:spPr>
          <a:xfrm>
            <a:off x="644894" y="5765800"/>
            <a:ext cx="1811380" cy="711200"/>
          </a:xfrm>
          <a:prstGeom prst="flowChartMagneticDisk">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b="1" dirty="0" smtClean="0">
                <a:solidFill>
                  <a:schemeClr val="bg1"/>
                </a:solidFill>
              </a:rPr>
              <a:t>SAN</a:t>
            </a:r>
            <a:endParaRPr lang="en-US" b="1" dirty="0">
              <a:solidFill>
                <a:schemeClr val="bg1"/>
              </a:solidFill>
            </a:endParaRPr>
          </a:p>
        </p:txBody>
      </p:sp>
      <p:cxnSp>
        <p:nvCxnSpPr>
          <p:cNvPr id="50" name="Elbow Connector 49"/>
          <p:cNvCxnSpPr>
            <a:stCxn id="36" idx="1"/>
            <a:endCxn id="141" idx="2"/>
          </p:cNvCxnSpPr>
          <p:nvPr/>
        </p:nvCxnSpPr>
        <p:spPr>
          <a:xfrm rot="5400000" flipH="1" flipV="1">
            <a:off x="1358856" y="5326241"/>
            <a:ext cx="631288" cy="247833"/>
          </a:xfrm>
          <a:prstGeom prst="bentConnector3">
            <a:avLst/>
          </a:prstGeom>
          <a:ln w="28575"/>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6242" y="5134646"/>
            <a:ext cx="1205458" cy="323165"/>
          </a:xfrm>
          <a:prstGeom prst="rect">
            <a:avLst/>
          </a:prstGeom>
          <a:noFill/>
        </p:spPr>
        <p:txBody>
          <a:bodyPr wrap="none" lIns="0" tIns="0" rIns="0" bIns="0" rtlCol="0">
            <a:spAutoFit/>
          </a:bodyPr>
          <a:lstStyle/>
          <a:p>
            <a:r>
              <a:rPr lang="en-US" sz="2100" b="1" dirty="0">
                <a:gradFill>
                  <a:gsLst>
                    <a:gs pos="0">
                      <a:schemeClr val="tx1"/>
                    </a:gs>
                    <a:gs pos="86000">
                      <a:schemeClr val="tx1"/>
                    </a:gs>
                  </a:gsLst>
                  <a:lin ang="5400000" scaled="0"/>
                </a:gradFill>
              </a:rPr>
              <a:t>FC / </a:t>
            </a:r>
            <a:r>
              <a:rPr lang="en-US" sz="2100" b="1" dirty="0" err="1">
                <a:gradFill>
                  <a:gsLst>
                    <a:gs pos="0">
                      <a:schemeClr val="tx1"/>
                    </a:gs>
                    <a:gs pos="86000">
                      <a:schemeClr val="tx1"/>
                    </a:gs>
                  </a:gsLst>
                  <a:lin ang="5400000" scaled="0"/>
                </a:gradFill>
              </a:rPr>
              <a:t>iSCSI</a:t>
            </a:r>
            <a:endParaRPr lang="en-US" sz="2100" b="1" dirty="0">
              <a:gradFill>
                <a:gsLst>
                  <a:gs pos="0">
                    <a:schemeClr val="tx1"/>
                  </a:gs>
                  <a:gs pos="86000">
                    <a:schemeClr val="tx1"/>
                  </a:gs>
                </a:gsLst>
                <a:lin ang="5400000" scaled="0"/>
              </a:gradFill>
            </a:endParaRPr>
          </a:p>
        </p:txBody>
      </p:sp>
      <p:grpSp>
        <p:nvGrpSpPr>
          <p:cNvPr id="6" name="Group 52"/>
          <p:cNvGrpSpPr/>
          <p:nvPr/>
        </p:nvGrpSpPr>
        <p:grpSpPr>
          <a:xfrm>
            <a:off x="2384743" y="4554392"/>
            <a:ext cx="833977" cy="580121"/>
            <a:chOff x="2933395" y="2574950"/>
            <a:chExt cx="775411" cy="434477"/>
          </a:xfrm>
          <a:solidFill>
            <a:srgbClr val="8CC600"/>
          </a:solidFill>
        </p:grpSpPr>
        <p:sp>
          <p:nvSpPr>
            <p:cNvPr id="98" name="Rectangle 97"/>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99" name="Rectangle 98"/>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grpSp>
        <p:nvGrpSpPr>
          <p:cNvPr id="12" name="Group 76"/>
          <p:cNvGrpSpPr/>
          <p:nvPr/>
        </p:nvGrpSpPr>
        <p:grpSpPr>
          <a:xfrm>
            <a:off x="3421838" y="4554392"/>
            <a:ext cx="833977" cy="580121"/>
            <a:chOff x="2933395" y="2574950"/>
            <a:chExt cx="775411" cy="434477"/>
          </a:xfrm>
          <a:solidFill>
            <a:srgbClr val="8CC600"/>
          </a:solidFill>
        </p:grpSpPr>
        <p:sp>
          <p:nvSpPr>
            <p:cNvPr id="84" name="Rectangle 83"/>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endParaRPr lang="en-US" sz="1200" b="1" kern="0" dirty="0">
                <a:solidFill>
                  <a:schemeClr val="bg1"/>
                </a:solidFill>
                <a:ea typeface="Calibri"/>
                <a:cs typeface="Times New Roman"/>
              </a:endParaRPr>
            </a:p>
          </p:txBody>
        </p:sp>
        <p:sp>
          <p:nvSpPr>
            <p:cNvPr id="85" name="Rectangle 84"/>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grpSp>
        <p:nvGrpSpPr>
          <p:cNvPr id="13" name="Group 77"/>
          <p:cNvGrpSpPr/>
          <p:nvPr/>
        </p:nvGrpSpPr>
        <p:grpSpPr>
          <a:xfrm>
            <a:off x="4458933" y="4554392"/>
            <a:ext cx="833977" cy="580121"/>
            <a:chOff x="2933395" y="2574950"/>
            <a:chExt cx="775411" cy="434477"/>
          </a:xfrm>
          <a:solidFill>
            <a:srgbClr val="8CC600"/>
          </a:solidFill>
        </p:grpSpPr>
        <p:sp>
          <p:nvSpPr>
            <p:cNvPr id="82" name="Rectangle 8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endParaRPr lang="en-US" sz="1200" b="1" kern="0" dirty="0">
                <a:solidFill>
                  <a:schemeClr val="bg1"/>
                </a:solidFill>
                <a:ea typeface="Calibri"/>
                <a:cs typeface="Times New Roman"/>
              </a:endParaRPr>
            </a:p>
          </p:txBody>
        </p:sp>
        <p:sp>
          <p:nvSpPr>
            <p:cNvPr id="83" name="Rectangle 8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grpSp>
        <p:nvGrpSpPr>
          <p:cNvPr id="14" name="Group 78"/>
          <p:cNvGrpSpPr/>
          <p:nvPr/>
        </p:nvGrpSpPr>
        <p:grpSpPr>
          <a:xfrm>
            <a:off x="5496027" y="4554392"/>
            <a:ext cx="1352525" cy="580121"/>
            <a:chOff x="2933395" y="2574950"/>
            <a:chExt cx="775411" cy="434477"/>
          </a:xfrm>
          <a:solidFill>
            <a:srgbClr val="8CC600"/>
          </a:solidFill>
        </p:grpSpPr>
        <p:sp>
          <p:nvSpPr>
            <p:cNvPr id="80" name="Rectangle 79"/>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81" name="Rectangle 8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grpSp>
        <p:nvGrpSpPr>
          <p:cNvPr id="15" name="Group 138"/>
          <p:cNvGrpSpPr/>
          <p:nvPr/>
        </p:nvGrpSpPr>
        <p:grpSpPr>
          <a:xfrm flipH="1">
            <a:off x="1212274" y="4554392"/>
            <a:ext cx="833977" cy="580121"/>
            <a:chOff x="2933395" y="2574950"/>
            <a:chExt cx="775411" cy="434477"/>
          </a:xfrm>
          <a:solidFill>
            <a:srgbClr val="FF8200"/>
          </a:solidFill>
        </p:grpSpPr>
        <p:sp>
          <p:nvSpPr>
            <p:cNvPr id="140" name="Rectangle 139"/>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141" name="Rectangle 14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sp>
        <p:nvSpPr>
          <p:cNvPr id="23" name="TextBox 22"/>
          <p:cNvSpPr txBox="1"/>
          <p:nvPr/>
        </p:nvSpPr>
        <p:spPr>
          <a:xfrm>
            <a:off x="1370012" y="4614446"/>
            <a:ext cx="436017" cy="338554"/>
          </a:xfrm>
          <a:prstGeom prst="rect">
            <a:avLst/>
          </a:prstGeom>
          <a:solidFill>
            <a:srgbClr val="FF8200"/>
          </a:solidFill>
        </p:spPr>
        <p:txBody>
          <a:bodyPr wrap="none" lIns="0" tIns="0" rIns="0" bIns="0" rtlCol="0">
            <a:spAutoFit/>
          </a:bodyPr>
          <a:lstStyle/>
          <a:p>
            <a:r>
              <a:rPr lang="en-US" sz="1100" b="1" dirty="0">
                <a:solidFill>
                  <a:schemeClr val="bg1"/>
                </a:solidFill>
              </a:rPr>
              <a:t>HBA / </a:t>
            </a:r>
          </a:p>
          <a:p>
            <a:r>
              <a:rPr lang="en-US" sz="1100" b="1" dirty="0">
                <a:solidFill>
                  <a:schemeClr val="bg1"/>
                </a:solidFill>
              </a:rPr>
              <a:t>10GbE</a:t>
            </a:r>
          </a:p>
        </p:txBody>
      </p:sp>
      <p:sp>
        <p:nvSpPr>
          <p:cNvPr id="145" name="TextBox 144"/>
          <p:cNvSpPr txBox="1"/>
          <p:nvPr/>
        </p:nvSpPr>
        <p:spPr>
          <a:xfrm>
            <a:off x="5557508" y="4604921"/>
            <a:ext cx="1222704" cy="338554"/>
          </a:xfrm>
          <a:prstGeom prst="rect">
            <a:avLst/>
          </a:prstGeom>
          <a:solidFill>
            <a:srgbClr val="8CC600"/>
          </a:solidFill>
        </p:spPr>
        <p:txBody>
          <a:bodyPr wrap="square" lIns="0" tIns="0" rIns="0" bIns="0" rtlCol="0">
            <a:spAutoFit/>
          </a:bodyPr>
          <a:lstStyle/>
          <a:p>
            <a:r>
              <a:rPr lang="en-US" sz="1100" b="1" dirty="0" smtClean="0">
                <a:solidFill>
                  <a:schemeClr val="bg1"/>
                </a:solidFill>
              </a:rPr>
              <a:t>1GbE /</a:t>
            </a:r>
          </a:p>
          <a:p>
            <a:r>
              <a:rPr lang="en-US" sz="1100" b="1" dirty="0" smtClean="0">
                <a:solidFill>
                  <a:schemeClr val="bg1"/>
                </a:solidFill>
              </a:rPr>
              <a:t>10 </a:t>
            </a:r>
            <a:r>
              <a:rPr lang="en-US" sz="1100" b="1" dirty="0" err="1">
                <a:solidFill>
                  <a:schemeClr val="bg1"/>
                </a:solidFill>
              </a:rPr>
              <a:t>GbE</a:t>
            </a:r>
            <a:r>
              <a:rPr lang="en-US" sz="1100" b="1" dirty="0">
                <a:solidFill>
                  <a:schemeClr val="bg1"/>
                </a:solidFill>
              </a:rPr>
              <a:t> </a:t>
            </a:r>
            <a:r>
              <a:rPr lang="en-US" sz="1100" b="1" dirty="0" smtClean="0">
                <a:solidFill>
                  <a:schemeClr val="bg1"/>
                </a:solidFill>
              </a:rPr>
              <a:t>+ SR-IOV</a:t>
            </a:r>
            <a:endParaRPr lang="en-US" sz="1100" b="1" dirty="0">
              <a:solidFill>
                <a:schemeClr val="bg1"/>
              </a:solidFill>
            </a:endParaRPr>
          </a:p>
        </p:txBody>
      </p:sp>
      <p:sp>
        <p:nvSpPr>
          <p:cNvPr id="77" name="Rectangle 76"/>
          <p:cNvSpPr/>
          <p:nvPr/>
        </p:nvSpPr>
        <p:spPr bwMode="auto">
          <a:xfrm>
            <a:off x="7237412" y="5638800"/>
            <a:ext cx="4724400" cy="762000"/>
          </a:xfrm>
          <a:prstGeom prst="rect">
            <a:avLst/>
          </a:prstGeom>
          <a:solidFill>
            <a:srgbClr val="FF82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Scale &amp; Resiliency for VMs</a:t>
            </a:r>
          </a:p>
        </p:txBody>
      </p:sp>
      <p:sp>
        <p:nvSpPr>
          <p:cNvPr id="60" name="Rectangle 59"/>
          <p:cNvSpPr/>
          <p:nvPr/>
        </p:nvSpPr>
        <p:spPr bwMode="auto">
          <a:xfrm>
            <a:off x="5575568" y="4211548"/>
            <a:ext cx="595044"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VMQ</a:t>
            </a:r>
          </a:p>
        </p:txBody>
      </p:sp>
      <p:sp>
        <p:nvSpPr>
          <p:cNvPr id="66" name="TextBox 65"/>
          <p:cNvSpPr txBox="1"/>
          <p:nvPr/>
        </p:nvSpPr>
        <p:spPr>
          <a:xfrm>
            <a:off x="2458924"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67" name="TextBox 66"/>
          <p:cNvSpPr txBox="1"/>
          <p:nvPr/>
        </p:nvSpPr>
        <p:spPr>
          <a:xfrm>
            <a:off x="3496019"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75" name="TextBox 74"/>
          <p:cNvSpPr txBox="1"/>
          <p:nvPr/>
        </p:nvSpPr>
        <p:spPr>
          <a:xfrm>
            <a:off x="4556328"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Tree>
    <p:extLst>
      <p:ext uri="{BB962C8B-B14F-4D97-AF65-F5344CB8AC3E}">
        <p14:creationId xmlns:p14="http://schemas.microsoft.com/office/powerpoint/2010/main" val="1125916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209"/>
          <p:cNvSpPr/>
          <p:nvPr/>
        </p:nvSpPr>
        <p:spPr bwMode="auto">
          <a:xfrm>
            <a:off x="1047247" y="1184835"/>
            <a:ext cx="5943401" cy="3505688"/>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100" dirty="0">
              <a:solidFill>
                <a:schemeClr val="tx1"/>
              </a:solidFill>
            </a:endParaRPr>
          </a:p>
        </p:txBody>
      </p:sp>
      <p:sp>
        <p:nvSpPr>
          <p:cNvPr id="51" name="Rectangle 50"/>
          <p:cNvSpPr/>
          <p:nvPr/>
        </p:nvSpPr>
        <p:spPr bwMode="auto">
          <a:xfrm>
            <a:off x="1133729" y="1254155"/>
            <a:ext cx="5943401" cy="3505688"/>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100" dirty="0">
              <a:solidFill>
                <a:schemeClr val="tx1"/>
              </a:solidFill>
            </a:endParaRPr>
          </a:p>
        </p:txBody>
      </p:sp>
      <p:grpSp>
        <p:nvGrpSpPr>
          <p:cNvPr id="4" name="Group 53"/>
          <p:cNvGrpSpPr/>
          <p:nvPr/>
        </p:nvGrpSpPr>
        <p:grpSpPr>
          <a:xfrm flipH="1">
            <a:off x="1329419" y="4465514"/>
            <a:ext cx="833977" cy="580121"/>
            <a:chOff x="2933395" y="2574950"/>
            <a:chExt cx="775411" cy="434477"/>
          </a:xfrm>
          <a:solidFill>
            <a:srgbClr val="FF8200"/>
          </a:solidFill>
        </p:grpSpPr>
        <p:sp>
          <p:nvSpPr>
            <p:cNvPr id="55" name="Rectangle 54"/>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56" name="Rectangle 55"/>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sp>
        <p:nvSpPr>
          <p:cNvPr id="2" name="Title 1"/>
          <p:cNvSpPr>
            <a:spLocks noGrp="1"/>
          </p:cNvSpPr>
          <p:nvPr>
            <p:ph type="title"/>
          </p:nvPr>
        </p:nvSpPr>
        <p:spPr>
          <a:xfrm>
            <a:off x="609441" y="76201"/>
            <a:ext cx="10969943" cy="715961"/>
          </a:xfrm>
        </p:spPr>
        <p:txBody>
          <a:bodyPr>
            <a:noAutofit/>
          </a:bodyPr>
          <a:lstStyle/>
          <a:p>
            <a:r>
              <a:rPr lang="en-US" sz="3700" dirty="0"/>
              <a:t>Non-Converged Configuration </a:t>
            </a:r>
            <a:r>
              <a:rPr lang="en-US" sz="3700" dirty="0" smtClean="0"/>
              <a:t>(“Traditional</a:t>
            </a:r>
            <a:r>
              <a:rPr lang="en-US" sz="3700" dirty="0"/>
              <a:t>” </a:t>
            </a:r>
            <a:r>
              <a:rPr lang="en-US" sz="3700" dirty="0" smtClean="0"/>
              <a:t>Enterprise)</a:t>
            </a:r>
            <a:endParaRPr lang="en-US" sz="3700" dirty="0"/>
          </a:p>
        </p:txBody>
      </p:sp>
      <p:sp>
        <p:nvSpPr>
          <p:cNvPr id="65" name="TextBox 64"/>
          <p:cNvSpPr txBox="1"/>
          <p:nvPr/>
        </p:nvSpPr>
        <p:spPr>
          <a:xfrm>
            <a:off x="7719589" y="1023065"/>
            <a:ext cx="4062942" cy="2877689"/>
          </a:xfrm>
          <a:prstGeom prst="rect">
            <a:avLst/>
          </a:prstGeom>
          <a:noFill/>
        </p:spPr>
        <p:txBody>
          <a:bodyPr wrap="square" lIns="121899" tIns="60949" rIns="121899" bIns="60949" rtlCol="0">
            <a:spAutoFit/>
          </a:bodyPr>
          <a:lstStyle/>
          <a:p>
            <a:r>
              <a:rPr lang="en-US" sz="2700" b="1" dirty="0"/>
              <a:t>Easiest transition Path</a:t>
            </a:r>
          </a:p>
          <a:p>
            <a:pPr marL="380933" indent="-380933">
              <a:buFont typeface="Arial" pitchFamily="34" charset="0"/>
              <a:buChar char="•"/>
            </a:pPr>
            <a:endParaRPr lang="en-US" sz="1900" dirty="0"/>
          </a:p>
          <a:p>
            <a:pPr marL="380933" indent="-380933">
              <a:buFont typeface="Arial" pitchFamily="34" charset="0"/>
              <a:buChar char="•"/>
            </a:pPr>
            <a:r>
              <a:rPr lang="en-US" sz="1900" dirty="0"/>
              <a:t>Physically isolated networks</a:t>
            </a:r>
          </a:p>
          <a:p>
            <a:pPr marL="380933" indent="-380933">
              <a:buFont typeface="Arial" pitchFamily="34" charset="0"/>
              <a:buChar char="•"/>
            </a:pPr>
            <a:r>
              <a:rPr lang="en-US" sz="1900" dirty="0"/>
              <a:t>Regular SANs</a:t>
            </a:r>
          </a:p>
          <a:p>
            <a:pPr marL="380933" indent="-380933">
              <a:buFont typeface="Arial" pitchFamily="34" charset="0"/>
              <a:buChar char="•"/>
            </a:pPr>
            <a:r>
              <a:rPr lang="en-US" sz="1900" dirty="0"/>
              <a:t>Similar to Windows Server 2008 R2 </a:t>
            </a:r>
            <a:r>
              <a:rPr lang="en-US" sz="1900" dirty="0" smtClean="0"/>
              <a:t>guidance</a:t>
            </a:r>
            <a:endParaRPr lang="en-US" sz="1900" dirty="0"/>
          </a:p>
          <a:p>
            <a:pPr marL="380933" indent="-380933">
              <a:buFont typeface="Arial" pitchFamily="34" charset="0"/>
              <a:buChar char="•"/>
            </a:pPr>
            <a:r>
              <a:rPr lang="en-US" sz="1900" dirty="0"/>
              <a:t>Backward compatible design, taking advantage of 10GbE, SR-IOV, LBFO, RSS, RSC, VMQ, ODX </a:t>
            </a:r>
          </a:p>
        </p:txBody>
      </p:sp>
      <p:sp>
        <p:nvSpPr>
          <p:cNvPr id="36" name="Flowchart: Magnetic Disk 35"/>
          <p:cNvSpPr/>
          <p:nvPr/>
        </p:nvSpPr>
        <p:spPr>
          <a:xfrm>
            <a:off x="644894" y="5765800"/>
            <a:ext cx="1811380" cy="711200"/>
          </a:xfrm>
          <a:prstGeom prst="flowChartMagneticDisk">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b="1" dirty="0" smtClean="0">
                <a:solidFill>
                  <a:schemeClr val="bg1"/>
                </a:solidFill>
              </a:rPr>
              <a:t>SAN</a:t>
            </a:r>
            <a:endParaRPr lang="en-US" b="1" dirty="0">
              <a:solidFill>
                <a:schemeClr val="bg1"/>
              </a:solidFill>
            </a:endParaRPr>
          </a:p>
        </p:txBody>
      </p:sp>
      <p:cxnSp>
        <p:nvCxnSpPr>
          <p:cNvPr id="50" name="Elbow Connector 49"/>
          <p:cNvCxnSpPr>
            <a:stCxn id="36" idx="1"/>
            <a:endCxn id="141" idx="2"/>
          </p:cNvCxnSpPr>
          <p:nvPr/>
        </p:nvCxnSpPr>
        <p:spPr>
          <a:xfrm rot="5400000" flipH="1" flipV="1">
            <a:off x="1358856" y="5326241"/>
            <a:ext cx="631288" cy="247833"/>
          </a:xfrm>
          <a:prstGeom prst="bentConnector3">
            <a:avLst/>
          </a:prstGeom>
          <a:ln w="28575"/>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6242" y="5134646"/>
            <a:ext cx="1205458" cy="323165"/>
          </a:xfrm>
          <a:prstGeom prst="rect">
            <a:avLst/>
          </a:prstGeom>
          <a:noFill/>
        </p:spPr>
        <p:txBody>
          <a:bodyPr wrap="none" lIns="0" tIns="0" rIns="0" bIns="0" rtlCol="0">
            <a:spAutoFit/>
          </a:bodyPr>
          <a:lstStyle/>
          <a:p>
            <a:r>
              <a:rPr lang="en-US" sz="2100" b="1" dirty="0">
                <a:gradFill>
                  <a:gsLst>
                    <a:gs pos="0">
                      <a:schemeClr val="tx1"/>
                    </a:gs>
                    <a:gs pos="86000">
                      <a:schemeClr val="tx1"/>
                    </a:gs>
                  </a:gsLst>
                  <a:lin ang="5400000" scaled="0"/>
                </a:gradFill>
              </a:rPr>
              <a:t>FC / </a:t>
            </a:r>
            <a:r>
              <a:rPr lang="en-US" sz="2100" b="1" dirty="0" err="1">
                <a:gradFill>
                  <a:gsLst>
                    <a:gs pos="0">
                      <a:schemeClr val="tx1"/>
                    </a:gs>
                    <a:gs pos="86000">
                      <a:schemeClr val="tx1"/>
                    </a:gs>
                  </a:gsLst>
                  <a:lin ang="5400000" scaled="0"/>
                </a:gradFill>
              </a:rPr>
              <a:t>iSCSI</a:t>
            </a:r>
            <a:endParaRPr lang="en-US" sz="2100" b="1" dirty="0">
              <a:gradFill>
                <a:gsLst>
                  <a:gs pos="0">
                    <a:schemeClr val="tx1"/>
                  </a:gs>
                  <a:gs pos="86000">
                    <a:schemeClr val="tx1"/>
                  </a:gs>
                </a:gsLst>
                <a:lin ang="5400000" scaled="0"/>
              </a:gradFill>
            </a:endParaRPr>
          </a:p>
        </p:txBody>
      </p:sp>
      <p:grpSp>
        <p:nvGrpSpPr>
          <p:cNvPr id="6" name="Group 52"/>
          <p:cNvGrpSpPr/>
          <p:nvPr/>
        </p:nvGrpSpPr>
        <p:grpSpPr>
          <a:xfrm>
            <a:off x="2384743" y="4554392"/>
            <a:ext cx="833977" cy="580121"/>
            <a:chOff x="2933395" y="2574950"/>
            <a:chExt cx="775411" cy="434477"/>
          </a:xfrm>
          <a:solidFill>
            <a:srgbClr val="8CC600"/>
          </a:solidFill>
        </p:grpSpPr>
        <p:sp>
          <p:nvSpPr>
            <p:cNvPr id="98" name="Rectangle 97"/>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99" name="Rectangle 98"/>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sp>
        <p:nvSpPr>
          <p:cNvPr id="64" name="Rectangle 63"/>
          <p:cNvSpPr/>
          <p:nvPr/>
        </p:nvSpPr>
        <p:spPr bwMode="auto">
          <a:xfrm>
            <a:off x="4947213" y="3250922"/>
            <a:ext cx="1901339" cy="780333"/>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t" anchorCtr="0" compatLnSpc="1">
            <a:prstTxWarp prst="textNoShape">
              <a:avLst/>
            </a:prstTxWarp>
          </a:bodyPr>
          <a:lstStyle/>
          <a:p>
            <a:pPr defTabSz="1218585" fontAlgn="base">
              <a:spcBef>
                <a:spcPct val="0"/>
              </a:spcBef>
              <a:spcAft>
                <a:spcPct val="0"/>
              </a:spcAft>
            </a:pPr>
            <a:r>
              <a:rPr lang="en-US" sz="1200" b="1" dirty="0" smtClean="0">
                <a:solidFill>
                  <a:schemeClr val="tx1"/>
                </a:solidFill>
                <a:effectLst>
                  <a:outerShdw blurRad="38100" dist="38100" dir="2700000" algn="tl">
                    <a:srgbClr val="000000">
                      <a:alpha val="43137"/>
                    </a:srgbClr>
                  </a:outerShdw>
                </a:effectLst>
              </a:rPr>
              <a:t>Hyper-V Ext. Switch</a:t>
            </a:r>
            <a:endParaRPr lang="en-US" sz="1200" b="1" dirty="0">
              <a:solidFill>
                <a:schemeClr val="tx1"/>
              </a:solidFill>
              <a:effectLst>
                <a:outerShdw blurRad="38100" dist="38100" dir="2700000" algn="tl">
                  <a:srgbClr val="000000">
                    <a:alpha val="43137"/>
                  </a:srgbClr>
                </a:outerShdw>
              </a:effectLst>
            </a:endParaRPr>
          </a:p>
        </p:txBody>
      </p:sp>
      <p:grpSp>
        <p:nvGrpSpPr>
          <p:cNvPr id="8" name="Group 65"/>
          <p:cNvGrpSpPr/>
          <p:nvPr/>
        </p:nvGrpSpPr>
        <p:grpSpPr>
          <a:xfrm>
            <a:off x="4773286" y="1726159"/>
            <a:ext cx="1038172" cy="1589623"/>
            <a:chOff x="6705600" y="1135825"/>
            <a:chExt cx="915350" cy="1620813"/>
          </a:xfrm>
        </p:grpSpPr>
        <p:sp>
          <p:nvSpPr>
            <p:cNvPr id="92" name="Rectangle 91"/>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2100" b="1" dirty="0">
                  <a:solidFill>
                    <a:schemeClr val="bg1"/>
                  </a:solidFill>
                  <a:effectLst>
                    <a:outerShdw blurRad="38100" dist="38100" dir="2700000" algn="tl">
                      <a:srgbClr val="000000">
                        <a:alpha val="43137"/>
                      </a:srgbClr>
                    </a:outerShdw>
                  </a:effectLst>
                </a:rPr>
                <a:t>VM 1</a:t>
              </a:r>
            </a:p>
          </p:txBody>
        </p:sp>
        <p:grpSp>
          <p:nvGrpSpPr>
            <p:cNvPr id="9" name="Group 92"/>
            <p:cNvGrpSpPr/>
            <p:nvPr/>
          </p:nvGrpSpPr>
          <p:grpSpPr>
            <a:xfrm>
              <a:off x="6921216" y="1964018"/>
              <a:ext cx="442719" cy="332738"/>
              <a:chOff x="0" y="0"/>
              <a:chExt cx="248717" cy="198934"/>
            </a:xfrm>
          </p:grpSpPr>
          <p:sp>
            <p:nvSpPr>
              <p:cNvPr id="96" name="Rectangle 95"/>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Calibri"/>
                  </a:rPr>
                  <a:t> </a:t>
                </a:r>
                <a:endParaRPr lang="en-US" sz="1300" kern="0">
                  <a:solidFill>
                    <a:schemeClr val="bg1"/>
                  </a:solidFill>
                  <a:latin typeface="Times New Roman"/>
                  <a:ea typeface="SimSun"/>
                </a:endParaRPr>
              </a:p>
            </p:txBody>
          </p:sp>
          <p:sp>
            <p:nvSpPr>
              <p:cNvPr id="97" name="Rectangle 96"/>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Times New Roman"/>
                  </a:rPr>
                  <a:t> </a:t>
                </a:r>
                <a:endParaRPr lang="en-US" sz="1300" kern="0">
                  <a:solidFill>
                    <a:schemeClr val="bg1"/>
                  </a:solidFill>
                  <a:latin typeface="Times New Roman"/>
                  <a:ea typeface="SimSun"/>
                </a:endParaRPr>
              </a:p>
            </p:txBody>
          </p:sp>
        </p:grpSp>
        <p:sp>
          <p:nvSpPr>
            <p:cNvPr id="94" name="Oval 93"/>
            <p:cNvSpPr/>
            <p:nvPr/>
          </p:nvSpPr>
          <p:spPr>
            <a:xfrm>
              <a:off x="7027959" y="2610588"/>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cxnSp>
          <p:nvCxnSpPr>
            <p:cNvPr id="95" name="Straight Connector 94"/>
            <p:cNvCxnSpPr>
              <a:stCxn id="94" idx="0"/>
              <a:endCxn id="97" idx="2"/>
            </p:cNvCxnSpPr>
            <p:nvPr/>
          </p:nvCxnSpPr>
          <p:spPr>
            <a:xfrm flipH="1" flipV="1">
              <a:off x="7093054" y="2296756"/>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oup 66"/>
          <p:cNvGrpSpPr/>
          <p:nvPr/>
        </p:nvGrpSpPr>
        <p:grpSpPr>
          <a:xfrm>
            <a:off x="5896805" y="1714513"/>
            <a:ext cx="1038172" cy="1589623"/>
            <a:chOff x="7848600" y="1123950"/>
            <a:chExt cx="915350" cy="1620813"/>
          </a:xfrm>
        </p:grpSpPr>
        <p:sp>
          <p:nvSpPr>
            <p:cNvPr id="86" name="Rectangle 85"/>
            <p:cNvSpPr/>
            <p:nvPr/>
          </p:nvSpPr>
          <p:spPr bwMode="auto">
            <a:xfrm>
              <a:off x="7848600" y="1123950"/>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2100" b="1" dirty="0">
                  <a:solidFill>
                    <a:schemeClr val="bg1"/>
                  </a:solidFill>
                  <a:effectLst>
                    <a:outerShdw blurRad="38100" dist="38100" dir="2700000" algn="tl">
                      <a:srgbClr val="000000">
                        <a:alpha val="43137"/>
                      </a:srgbClr>
                    </a:outerShdw>
                  </a:effectLst>
                </a:rPr>
                <a:t>VM 2</a:t>
              </a:r>
            </a:p>
          </p:txBody>
        </p:sp>
        <p:grpSp>
          <p:nvGrpSpPr>
            <p:cNvPr id="11" name="Group 86"/>
            <p:cNvGrpSpPr/>
            <p:nvPr/>
          </p:nvGrpSpPr>
          <p:grpSpPr>
            <a:xfrm>
              <a:off x="8049735" y="1952143"/>
              <a:ext cx="442719" cy="332738"/>
              <a:chOff x="0" y="0"/>
              <a:chExt cx="248717" cy="198934"/>
            </a:xfrm>
          </p:grpSpPr>
          <p:sp>
            <p:nvSpPr>
              <p:cNvPr id="90" name="Rectangle 89"/>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Calibri"/>
                  </a:rPr>
                  <a:t> </a:t>
                </a:r>
                <a:endParaRPr lang="en-US" sz="1300" kern="0">
                  <a:solidFill>
                    <a:schemeClr val="bg1"/>
                  </a:solidFill>
                  <a:latin typeface="Times New Roman"/>
                  <a:ea typeface="SimSun"/>
                </a:endParaRPr>
              </a:p>
            </p:txBody>
          </p:sp>
          <p:sp>
            <p:nvSpPr>
              <p:cNvPr id="91" name="Rectangle 90"/>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Times New Roman"/>
                  </a:rPr>
                  <a:t> </a:t>
                </a:r>
                <a:endParaRPr lang="en-US" sz="1300" kern="0">
                  <a:solidFill>
                    <a:schemeClr val="bg1"/>
                  </a:solidFill>
                  <a:latin typeface="Times New Roman"/>
                  <a:ea typeface="SimSun"/>
                </a:endParaRPr>
              </a:p>
            </p:txBody>
          </p:sp>
        </p:grpSp>
        <p:sp>
          <p:nvSpPr>
            <p:cNvPr id="88" name="Oval 87"/>
            <p:cNvSpPr/>
            <p:nvPr/>
          </p:nvSpPr>
          <p:spPr>
            <a:xfrm>
              <a:off x="8144209" y="2598713"/>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cxnSp>
          <p:nvCxnSpPr>
            <p:cNvPr id="89" name="Straight Connector 88"/>
            <p:cNvCxnSpPr>
              <a:stCxn id="88" idx="0"/>
              <a:endCxn id="91" idx="2"/>
            </p:cNvCxnSpPr>
            <p:nvPr/>
          </p:nvCxnSpPr>
          <p:spPr>
            <a:xfrm flipV="1">
              <a:off x="8220727" y="2284881"/>
              <a:ext cx="846"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a:stCxn id="64" idx="2"/>
            <a:endCxn id="80" idx="0"/>
          </p:cNvCxnSpPr>
          <p:nvPr/>
        </p:nvCxnSpPr>
        <p:spPr>
          <a:xfrm>
            <a:off x="5897883" y="4031255"/>
            <a:ext cx="274407" cy="5231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auto">
          <a:xfrm>
            <a:off x="2461232" y="2466792"/>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70" name="Rectangle 69"/>
          <p:cNvSpPr/>
          <p:nvPr/>
        </p:nvSpPr>
        <p:spPr bwMode="auto">
          <a:xfrm>
            <a:off x="3179517" y="2471559"/>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a:t>
            </a:r>
          </a:p>
        </p:txBody>
      </p:sp>
      <p:sp>
        <p:nvSpPr>
          <p:cNvPr id="71" name="Rectangle 70"/>
          <p:cNvSpPr/>
          <p:nvPr/>
        </p:nvSpPr>
        <p:spPr bwMode="auto">
          <a:xfrm>
            <a:off x="3910118" y="2471559"/>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cxnSp>
        <p:nvCxnSpPr>
          <p:cNvPr id="72" name="Straight Connector 71"/>
          <p:cNvCxnSpPr>
            <a:stCxn id="70" idx="2"/>
            <a:endCxn id="84" idx="0"/>
          </p:cNvCxnSpPr>
          <p:nvPr/>
        </p:nvCxnSpPr>
        <p:spPr>
          <a:xfrm>
            <a:off x="3488161" y="3499162"/>
            <a:ext cx="350666" cy="10552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82" idx="0"/>
            <a:endCxn id="71" idx="2"/>
          </p:cNvCxnSpPr>
          <p:nvPr/>
        </p:nvCxnSpPr>
        <p:spPr>
          <a:xfrm flipH="1" flipV="1">
            <a:off x="4218762" y="3499162"/>
            <a:ext cx="657161" cy="10552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9" idx="2"/>
            <a:endCxn id="98" idx="0"/>
          </p:cNvCxnSpPr>
          <p:nvPr/>
        </p:nvCxnSpPr>
        <p:spPr>
          <a:xfrm>
            <a:off x="2769876" y="3494395"/>
            <a:ext cx="31856" cy="10599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224454" y="1356827"/>
            <a:ext cx="1664495" cy="276999"/>
          </a:xfrm>
          <a:prstGeom prst="rect">
            <a:avLst/>
          </a:prstGeom>
          <a:noFill/>
        </p:spPr>
        <p:txBody>
          <a:bodyPr wrap="none" lIns="0" tIns="0" rIns="0" bIns="0" rtlCol="0">
            <a:spAutoFit/>
          </a:bodyPr>
          <a:lstStyle/>
          <a:p>
            <a:r>
              <a:rPr lang="en-US" b="1" dirty="0" smtClean="0"/>
              <a:t>Hyper-V Server</a:t>
            </a:r>
          </a:p>
        </p:txBody>
      </p:sp>
      <p:grpSp>
        <p:nvGrpSpPr>
          <p:cNvPr id="12" name="Group 76"/>
          <p:cNvGrpSpPr/>
          <p:nvPr/>
        </p:nvGrpSpPr>
        <p:grpSpPr>
          <a:xfrm>
            <a:off x="3421838" y="4554392"/>
            <a:ext cx="833977" cy="580121"/>
            <a:chOff x="2933395" y="2574950"/>
            <a:chExt cx="775411" cy="434477"/>
          </a:xfrm>
          <a:solidFill>
            <a:srgbClr val="8CC600"/>
          </a:solidFill>
        </p:grpSpPr>
        <p:sp>
          <p:nvSpPr>
            <p:cNvPr id="84" name="Rectangle 83"/>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endParaRPr lang="en-US" sz="1200" b="1" kern="0" dirty="0">
                <a:solidFill>
                  <a:schemeClr val="bg1"/>
                </a:solidFill>
                <a:ea typeface="Calibri"/>
                <a:cs typeface="Times New Roman"/>
              </a:endParaRPr>
            </a:p>
          </p:txBody>
        </p:sp>
        <p:sp>
          <p:nvSpPr>
            <p:cNvPr id="85" name="Rectangle 84"/>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grpSp>
        <p:nvGrpSpPr>
          <p:cNvPr id="13" name="Group 77"/>
          <p:cNvGrpSpPr/>
          <p:nvPr/>
        </p:nvGrpSpPr>
        <p:grpSpPr>
          <a:xfrm>
            <a:off x="4458933" y="4554392"/>
            <a:ext cx="833977" cy="580121"/>
            <a:chOff x="2933395" y="2574950"/>
            <a:chExt cx="775411" cy="434477"/>
          </a:xfrm>
          <a:solidFill>
            <a:srgbClr val="8CC600"/>
          </a:solidFill>
        </p:grpSpPr>
        <p:sp>
          <p:nvSpPr>
            <p:cNvPr id="82" name="Rectangle 8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endParaRPr lang="en-US" sz="1200" b="1" kern="0" dirty="0">
                <a:solidFill>
                  <a:schemeClr val="bg1"/>
                </a:solidFill>
                <a:ea typeface="Calibri"/>
                <a:cs typeface="Times New Roman"/>
              </a:endParaRPr>
            </a:p>
          </p:txBody>
        </p:sp>
        <p:sp>
          <p:nvSpPr>
            <p:cNvPr id="83" name="Rectangle 8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grpSp>
        <p:nvGrpSpPr>
          <p:cNvPr id="14" name="Group 78"/>
          <p:cNvGrpSpPr/>
          <p:nvPr/>
        </p:nvGrpSpPr>
        <p:grpSpPr>
          <a:xfrm>
            <a:off x="5496027" y="4554392"/>
            <a:ext cx="1352525" cy="580121"/>
            <a:chOff x="2933395" y="2574950"/>
            <a:chExt cx="775411" cy="434477"/>
          </a:xfrm>
          <a:solidFill>
            <a:srgbClr val="8CC600"/>
          </a:solidFill>
        </p:grpSpPr>
        <p:sp>
          <p:nvSpPr>
            <p:cNvPr id="80" name="Rectangle 79"/>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81" name="Rectangle 8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sp>
        <p:nvSpPr>
          <p:cNvPr id="138" name="Rectangle 137"/>
          <p:cNvSpPr/>
          <p:nvPr/>
        </p:nvSpPr>
        <p:spPr bwMode="auto">
          <a:xfrm>
            <a:off x="1723407" y="2472241"/>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Storage</a:t>
            </a:r>
          </a:p>
        </p:txBody>
      </p:sp>
      <p:grpSp>
        <p:nvGrpSpPr>
          <p:cNvPr id="15" name="Group 138"/>
          <p:cNvGrpSpPr/>
          <p:nvPr/>
        </p:nvGrpSpPr>
        <p:grpSpPr>
          <a:xfrm flipH="1">
            <a:off x="1212274" y="4554392"/>
            <a:ext cx="833977" cy="580121"/>
            <a:chOff x="2933395" y="2574950"/>
            <a:chExt cx="775411" cy="434477"/>
          </a:xfrm>
          <a:solidFill>
            <a:srgbClr val="FF8200"/>
          </a:solidFill>
        </p:grpSpPr>
        <p:sp>
          <p:nvSpPr>
            <p:cNvPr id="140" name="Rectangle 139"/>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141" name="Rectangle 14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cxnSp>
        <p:nvCxnSpPr>
          <p:cNvPr id="142" name="Straight Connector 141"/>
          <p:cNvCxnSpPr>
            <a:stCxn id="138" idx="2"/>
            <a:endCxn id="140" idx="0"/>
          </p:cNvCxnSpPr>
          <p:nvPr/>
        </p:nvCxnSpPr>
        <p:spPr>
          <a:xfrm flipH="1">
            <a:off x="1629262" y="3499844"/>
            <a:ext cx="402788" cy="105454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70012" y="4614446"/>
            <a:ext cx="436017" cy="338554"/>
          </a:xfrm>
          <a:prstGeom prst="rect">
            <a:avLst/>
          </a:prstGeom>
          <a:solidFill>
            <a:srgbClr val="FF8200"/>
          </a:solidFill>
        </p:spPr>
        <p:txBody>
          <a:bodyPr wrap="none" lIns="0" tIns="0" rIns="0" bIns="0" rtlCol="0">
            <a:spAutoFit/>
          </a:bodyPr>
          <a:lstStyle/>
          <a:p>
            <a:r>
              <a:rPr lang="en-US" sz="1100" b="1" dirty="0">
                <a:solidFill>
                  <a:schemeClr val="bg1"/>
                </a:solidFill>
              </a:rPr>
              <a:t>HBA / </a:t>
            </a:r>
          </a:p>
          <a:p>
            <a:r>
              <a:rPr lang="en-US" sz="1100" b="1" dirty="0">
                <a:solidFill>
                  <a:schemeClr val="bg1"/>
                </a:solidFill>
              </a:rPr>
              <a:t>10GbE</a:t>
            </a:r>
          </a:p>
        </p:txBody>
      </p:sp>
      <p:sp>
        <p:nvSpPr>
          <p:cNvPr id="34" name="TextBox 33"/>
          <p:cNvSpPr txBox="1"/>
          <p:nvPr/>
        </p:nvSpPr>
        <p:spPr>
          <a:xfrm>
            <a:off x="2446224"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143" name="TextBox 142"/>
          <p:cNvSpPr txBox="1"/>
          <p:nvPr/>
        </p:nvSpPr>
        <p:spPr>
          <a:xfrm>
            <a:off x="3483319"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144" name="TextBox 143"/>
          <p:cNvSpPr txBox="1"/>
          <p:nvPr/>
        </p:nvSpPr>
        <p:spPr>
          <a:xfrm>
            <a:off x="4543628"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145" name="TextBox 144"/>
          <p:cNvSpPr txBox="1"/>
          <p:nvPr/>
        </p:nvSpPr>
        <p:spPr>
          <a:xfrm>
            <a:off x="5557508" y="4604921"/>
            <a:ext cx="1222704" cy="338554"/>
          </a:xfrm>
          <a:prstGeom prst="rect">
            <a:avLst/>
          </a:prstGeom>
          <a:solidFill>
            <a:srgbClr val="8CC600"/>
          </a:solidFill>
        </p:spPr>
        <p:txBody>
          <a:bodyPr wrap="square" lIns="0" tIns="0" rIns="0" bIns="0" rtlCol="0">
            <a:spAutoFit/>
          </a:bodyPr>
          <a:lstStyle/>
          <a:p>
            <a:r>
              <a:rPr lang="en-US" sz="1100" b="1" dirty="0" smtClean="0">
                <a:solidFill>
                  <a:schemeClr val="bg1"/>
                </a:solidFill>
              </a:rPr>
              <a:t>1GbE /</a:t>
            </a:r>
          </a:p>
          <a:p>
            <a:r>
              <a:rPr lang="en-US" sz="1100" b="1" dirty="0" smtClean="0">
                <a:solidFill>
                  <a:schemeClr val="bg1"/>
                </a:solidFill>
              </a:rPr>
              <a:t>10 </a:t>
            </a:r>
            <a:r>
              <a:rPr lang="en-US" sz="1100" b="1" dirty="0" err="1">
                <a:solidFill>
                  <a:schemeClr val="bg1"/>
                </a:solidFill>
              </a:rPr>
              <a:t>GbE</a:t>
            </a:r>
            <a:r>
              <a:rPr lang="en-US" sz="1100" b="1" dirty="0">
                <a:solidFill>
                  <a:schemeClr val="bg1"/>
                </a:solidFill>
              </a:rPr>
              <a:t> </a:t>
            </a:r>
            <a:r>
              <a:rPr lang="en-US" sz="1100" b="1" dirty="0" smtClean="0">
                <a:solidFill>
                  <a:schemeClr val="bg1"/>
                </a:solidFill>
              </a:rPr>
              <a:t>+ SR-IOV</a:t>
            </a:r>
            <a:endParaRPr lang="en-US" sz="1100" b="1" dirty="0">
              <a:solidFill>
                <a:schemeClr val="bg1"/>
              </a:solidFill>
            </a:endParaRPr>
          </a:p>
        </p:txBody>
      </p:sp>
      <p:grpSp>
        <p:nvGrpSpPr>
          <p:cNvPr id="16" name="Group 9"/>
          <p:cNvGrpSpPr/>
          <p:nvPr/>
        </p:nvGrpSpPr>
        <p:grpSpPr>
          <a:xfrm>
            <a:off x="6319825" y="2853103"/>
            <a:ext cx="615153" cy="1701288"/>
            <a:chOff x="4741103" y="2139827"/>
            <a:chExt cx="461485" cy="1275966"/>
          </a:xfrm>
        </p:grpSpPr>
        <p:cxnSp>
          <p:nvCxnSpPr>
            <p:cNvPr id="5" name="Elbow Connector 4"/>
            <p:cNvCxnSpPr/>
            <p:nvPr/>
          </p:nvCxnSpPr>
          <p:spPr>
            <a:xfrm>
              <a:off x="4741103" y="2139827"/>
              <a:ext cx="461485" cy="124157"/>
            </a:xfrm>
            <a:prstGeom prst="bentConnector3">
              <a:avLst>
                <a:gd name="adj1" fmla="val -992"/>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5400000">
              <a:off x="4412641" y="2625846"/>
              <a:ext cx="1160544" cy="419350"/>
            </a:xfrm>
            <a:prstGeom prst="bentConnector3">
              <a:avLst>
                <a:gd name="adj1" fmla="val 81285"/>
              </a:avLst>
            </a:prstGeom>
            <a:ln>
              <a:prstDash val="dash"/>
            </a:ln>
          </p:spPr>
          <p:style>
            <a:lnRef idx="1">
              <a:schemeClr val="accent1"/>
            </a:lnRef>
            <a:fillRef idx="0">
              <a:schemeClr val="accent1"/>
            </a:fillRef>
            <a:effectRef idx="0">
              <a:schemeClr val="accent1"/>
            </a:effectRef>
            <a:fontRef idx="minor">
              <a:schemeClr val="tx1"/>
            </a:fontRef>
          </p:style>
        </p:cxnSp>
      </p:grpSp>
      <p:sp>
        <p:nvSpPr>
          <p:cNvPr id="67" name="Rectangle 66"/>
          <p:cNvSpPr/>
          <p:nvPr/>
        </p:nvSpPr>
        <p:spPr bwMode="auto">
          <a:xfrm>
            <a:off x="5027612" y="3562562"/>
            <a:ext cx="17526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Switch Extensions</a:t>
            </a:r>
          </a:p>
        </p:txBody>
      </p:sp>
      <p:sp>
        <p:nvSpPr>
          <p:cNvPr id="75" name="Rectangle 74"/>
          <p:cNvSpPr/>
          <p:nvPr/>
        </p:nvSpPr>
        <p:spPr bwMode="auto">
          <a:xfrm>
            <a:off x="5042168" y="3917022"/>
            <a:ext cx="17526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Network </a:t>
            </a:r>
            <a:r>
              <a:rPr lang="en-US" sz="1400" dirty="0" err="1" smtClean="0">
                <a:solidFill>
                  <a:schemeClr val="bg1"/>
                </a:solidFill>
              </a:rPr>
              <a:t>Virt</a:t>
            </a:r>
            <a:r>
              <a:rPr lang="en-US" sz="1400" dirty="0" smtClean="0">
                <a:solidFill>
                  <a:schemeClr val="bg1"/>
                </a:solidFill>
              </a:rPr>
              <a:t>.</a:t>
            </a:r>
          </a:p>
        </p:txBody>
      </p:sp>
      <p:sp>
        <p:nvSpPr>
          <p:cNvPr id="77" name="Rectangle 76"/>
          <p:cNvSpPr/>
          <p:nvPr/>
        </p:nvSpPr>
        <p:spPr bwMode="auto">
          <a:xfrm>
            <a:off x="5256212" y="3048000"/>
            <a:ext cx="10668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err="1" smtClean="0">
                <a:solidFill>
                  <a:schemeClr val="bg1"/>
                </a:solidFill>
              </a:rPr>
              <a:t>QoS</a:t>
            </a:r>
            <a:endParaRPr lang="en-US" sz="1400" dirty="0" smtClean="0">
              <a:solidFill>
                <a:schemeClr val="bg1"/>
              </a:solidFill>
            </a:endParaRPr>
          </a:p>
        </p:txBody>
      </p:sp>
      <p:sp>
        <p:nvSpPr>
          <p:cNvPr id="78" name="Rectangle 77"/>
          <p:cNvSpPr/>
          <p:nvPr/>
        </p:nvSpPr>
        <p:spPr bwMode="auto">
          <a:xfrm>
            <a:off x="7237412" y="5638800"/>
            <a:ext cx="4724400" cy="762000"/>
          </a:xfrm>
          <a:prstGeom prst="rect">
            <a:avLst/>
          </a:prstGeom>
          <a:solidFill>
            <a:srgbClr val="FF82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Flexible &amp; Extensible</a:t>
            </a:r>
            <a:endParaRPr lang="en-US" dirty="0" smtClean="0">
              <a:solidFill>
                <a:schemeClr val="bg1"/>
              </a:solidFill>
            </a:endParaRPr>
          </a:p>
        </p:txBody>
      </p:sp>
    </p:spTree>
    <p:extLst>
      <p:ext uri="{BB962C8B-B14F-4D97-AF65-F5344CB8AC3E}">
        <p14:creationId xmlns:p14="http://schemas.microsoft.com/office/powerpoint/2010/main" val="125761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a:t>
            </a:r>
            <a:r>
              <a:rPr lang="en-US" dirty="0" smtClean="0"/>
              <a:t>Server 2012 </a:t>
            </a:r>
            <a:r>
              <a:rPr lang="en-US" dirty="0"/>
              <a:t>is </a:t>
            </a:r>
            <a:r>
              <a:rPr lang="en-US" dirty="0" smtClean="0"/>
              <a:t>Cloud </a:t>
            </a:r>
            <a:r>
              <a:rPr lang="en-US" dirty="0"/>
              <a:t>Optimized</a:t>
            </a:r>
          </a:p>
        </p:txBody>
      </p:sp>
      <p:sp>
        <p:nvSpPr>
          <p:cNvPr id="5" name="Rectangle 4"/>
          <p:cNvSpPr/>
          <p:nvPr/>
        </p:nvSpPr>
        <p:spPr>
          <a:xfrm>
            <a:off x="812588" y="1600202"/>
            <a:ext cx="4727390" cy="4525433"/>
          </a:xfrm>
          <a:prstGeom prst="rect">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5"/>
          <p:cNvSpPr/>
          <p:nvPr/>
        </p:nvSpPr>
        <p:spPr bwMode="auto">
          <a:xfrm>
            <a:off x="2102537" y="2566227"/>
            <a:ext cx="2671496" cy="2671496"/>
          </a:xfrm>
          <a:prstGeom prst="rect">
            <a:avLst/>
          </a:prstGeom>
          <a:solidFill>
            <a:srgbClr val="0070C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Multi-Tenant Clouds</a:t>
            </a:r>
          </a:p>
        </p:txBody>
      </p:sp>
      <p:sp>
        <p:nvSpPr>
          <p:cNvPr id="7" name="Rectangle 6"/>
          <p:cNvSpPr/>
          <p:nvPr/>
        </p:nvSpPr>
        <p:spPr bwMode="auto">
          <a:xfrm>
            <a:off x="4923764" y="2566227"/>
            <a:ext cx="2671496" cy="2671496"/>
          </a:xfrm>
          <a:prstGeom prst="rect">
            <a:avLst/>
          </a:prstGeom>
          <a:solidFill>
            <a:srgbClr val="0070C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High Scale &amp; Low Cost Datacenters</a:t>
            </a:r>
          </a:p>
        </p:txBody>
      </p:sp>
      <p:sp>
        <p:nvSpPr>
          <p:cNvPr id="8" name="Rectangle 7"/>
          <p:cNvSpPr/>
          <p:nvPr/>
        </p:nvSpPr>
        <p:spPr bwMode="auto">
          <a:xfrm>
            <a:off x="7744992" y="2566227"/>
            <a:ext cx="2671496" cy="2671496"/>
          </a:xfrm>
          <a:prstGeom prst="rect">
            <a:avLst/>
          </a:prstGeom>
          <a:solidFill>
            <a:srgbClr val="0070C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Manageable &amp; Extensible</a:t>
            </a:r>
          </a:p>
        </p:txBody>
      </p:sp>
      <p:grpSp>
        <p:nvGrpSpPr>
          <p:cNvPr id="9" name="Group 8"/>
          <p:cNvGrpSpPr/>
          <p:nvPr/>
        </p:nvGrpSpPr>
        <p:grpSpPr>
          <a:xfrm>
            <a:off x="8574088" y="3114363"/>
            <a:ext cx="860425" cy="1149350"/>
            <a:chOff x="2757488" y="1682751"/>
            <a:chExt cx="860425" cy="1149350"/>
          </a:xfrm>
          <a:solidFill>
            <a:schemeClr val="tx1"/>
          </a:solidFill>
        </p:grpSpPr>
        <p:sp>
          <p:nvSpPr>
            <p:cNvPr id="10" name="Freeform 12"/>
            <p:cNvSpPr>
              <a:spLocks/>
            </p:cNvSpPr>
            <p:nvPr/>
          </p:nvSpPr>
          <p:spPr bwMode="auto">
            <a:xfrm>
              <a:off x="2757488" y="1984376"/>
              <a:ext cx="557213" cy="555625"/>
            </a:xfrm>
            <a:custGeom>
              <a:avLst/>
              <a:gdLst>
                <a:gd name="T0" fmla="*/ 434 w 624"/>
                <a:gd name="T1" fmla="*/ 524 h 623"/>
                <a:gd name="T2" fmla="*/ 455 w 624"/>
                <a:gd name="T3" fmla="*/ 559 h 623"/>
                <a:gd name="T4" fmla="*/ 512 w 624"/>
                <a:gd name="T5" fmla="*/ 583 h 623"/>
                <a:gd name="T6" fmla="*/ 570 w 624"/>
                <a:gd name="T7" fmla="*/ 559 h 623"/>
                <a:gd name="T8" fmla="*/ 593 w 624"/>
                <a:gd name="T9" fmla="*/ 502 h 623"/>
                <a:gd name="T10" fmla="*/ 570 w 624"/>
                <a:gd name="T11" fmla="*/ 444 h 623"/>
                <a:gd name="T12" fmla="*/ 534 w 624"/>
                <a:gd name="T13" fmla="*/ 423 h 623"/>
                <a:gd name="T14" fmla="*/ 521 w 624"/>
                <a:gd name="T15" fmla="*/ 420 h 623"/>
                <a:gd name="T16" fmla="*/ 624 w 624"/>
                <a:gd name="T17" fmla="*/ 317 h 623"/>
                <a:gd name="T18" fmla="*/ 543 w 624"/>
                <a:gd name="T19" fmla="*/ 236 h 623"/>
                <a:gd name="T20" fmla="*/ 529 w 624"/>
                <a:gd name="T21" fmla="*/ 253 h 623"/>
                <a:gd name="T22" fmla="*/ 450 w 624"/>
                <a:gd name="T23" fmla="*/ 285 h 623"/>
                <a:gd name="T24" fmla="*/ 371 w 624"/>
                <a:gd name="T25" fmla="*/ 253 h 623"/>
                <a:gd name="T26" fmla="*/ 338 w 624"/>
                <a:gd name="T27" fmla="*/ 174 h 623"/>
                <a:gd name="T28" fmla="*/ 371 w 624"/>
                <a:gd name="T29" fmla="*/ 95 h 623"/>
                <a:gd name="T30" fmla="*/ 388 w 624"/>
                <a:gd name="T31" fmla="*/ 81 h 623"/>
                <a:gd name="T32" fmla="*/ 307 w 624"/>
                <a:gd name="T33" fmla="*/ 0 h 623"/>
                <a:gd name="T34" fmla="*/ 204 w 624"/>
                <a:gd name="T35" fmla="*/ 103 h 623"/>
                <a:gd name="T36" fmla="*/ 200 w 624"/>
                <a:gd name="T37" fmla="*/ 90 h 623"/>
                <a:gd name="T38" fmla="*/ 179 w 624"/>
                <a:gd name="T39" fmla="*/ 54 h 623"/>
                <a:gd name="T40" fmla="*/ 122 w 624"/>
                <a:gd name="T41" fmla="*/ 30 h 623"/>
                <a:gd name="T42" fmla="*/ 64 w 624"/>
                <a:gd name="T43" fmla="*/ 54 h 623"/>
                <a:gd name="T44" fmla="*/ 40 w 624"/>
                <a:gd name="T45" fmla="*/ 111 h 623"/>
                <a:gd name="T46" fmla="*/ 64 w 624"/>
                <a:gd name="T47" fmla="*/ 169 h 623"/>
                <a:gd name="T48" fmla="*/ 100 w 624"/>
                <a:gd name="T49" fmla="*/ 190 h 623"/>
                <a:gd name="T50" fmla="*/ 113 w 624"/>
                <a:gd name="T51" fmla="*/ 194 h 623"/>
                <a:gd name="T52" fmla="*/ 0 w 624"/>
                <a:gd name="T53" fmla="*/ 307 h 623"/>
                <a:gd name="T54" fmla="*/ 94 w 624"/>
                <a:gd name="T55" fmla="*/ 400 h 623"/>
                <a:gd name="T56" fmla="*/ 112 w 624"/>
                <a:gd name="T57" fmla="*/ 374 h 623"/>
                <a:gd name="T58" fmla="*/ 181 w 624"/>
                <a:gd name="T59" fmla="*/ 345 h 623"/>
                <a:gd name="T60" fmla="*/ 250 w 624"/>
                <a:gd name="T61" fmla="*/ 374 h 623"/>
                <a:gd name="T62" fmla="*/ 278 w 624"/>
                <a:gd name="T63" fmla="*/ 442 h 623"/>
                <a:gd name="T64" fmla="*/ 250 w 624"/>
                <a:gd name="T65" fmla="*/ 511 h 623"/>
                <a:gd name="T66" fmla="*/ 224 w 624"/>
                <a:gd name="T67" fmla="*/ 530 h 623"/>
                <a:gd name="T68" fmla="*/ 317 w 624"/>
                <a:gd name="T69" fmla="*/ 623 h 623"/>
                <a:gd name="T70" fmla="*/ 430 w 624"/>
                <a:gd name="T71" fmla="*/ 510 h 623"/>
                <a:gd name="T72" fmla="*/ 434 w 624"/>
                <a:gd name="T73" fmla="*/ 524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 h="623">
                  <a:moveTo>
                    <a:pt x="434" y="524"/>
                  </a:moveTo>
                  <a:cubicBezTo>
                    <a:pt x="437" y="537"/>
                    <a:pt x="444" y="549"/>
                    <a:pt x="455" y="559"/>
                  </a:cubicBezTo>
                  <a:cubicBezTo>
                    <a:pt x="471" y="575"/>
                    <a:pt x="491" y="583"/>
                    <a:pt x="512" y="583"/>
                  </a:cubicBezTo>
                  <a:cubicBezTo>
                    <a:pt x="533" y="583"/>
                    <a:pt x="554" y="575"/>
                    <a:pt x="570" y="559"/>
                  </a:cubicBezTo>
                  <a:cubicBezTo>
                    <a:pt x="586" y="543"/>
                    <a:pt x="593" y="523"/>
                    <a:pt x="593" y="502"/>
                  </a:cubicBezTo>
                  <a:cubicBezTo>
                    <a:pt x="593" y="481"/>
                    <a:pt x="586" y="460"/>
                    <a:pt x="570" y="444"/>
                  </a:cubicBezTo>
                  <a:cubicBezTo>
                    <a:pt x="559" y="434"/>
                    <a:pt x="547" y="427"/>
                    <a:pt x="534" y="423"/>
                  </a:cubicBezTo>
                  <a:cubicBezTo>
                    <a:pt x="521" y="420"/>
                    <a:pt x="521" y="420"/>
                    <a:pt x="521" y="420"/>
                  </a:cubicBezTo>
                  <a:cubicBezTo>
                    <a:pt x="624" y="317"/>
                    <a:pt x="624" y="317"/>
                    <a:pt x="624" y="317"/>
                  </a:cubicBezTo>
                  <a:cubicBezTo>
                    <a:pt x="543" y="236"/>
                    <a:pt x="543" y="236"/>
                    <a:pt x="543" y="236"/>
                  </a:cubicBezTo>
                  <a:cubicBezTo>
                    <a:pt x="539" y="242"/>
                    <a:pt x="534" y="248"/>
                    <a:pt x="529" y="253"/>
                  </a:cubicBezTo>
                  <a:cubicBezTo>
                    <a:pt x="507" y="275"/>
                    <a:pt x="478" y="285"/>
                    <a:pt x="450" y="285"/>
                  </a:cubicBezTo>
                  <a:cubicBezTo>
                    <a:pt x="421" y="285"/>
                    <a:pt x="393" y="275"/>
                    <a:pt x="371" y="253"/>
                  </a:cubicBezTo>
                  <a:cubicBezTo>
                    <a:pt x="349" y="231"/>
                    <a:pt x="338" y="202"/>
                    <a:pt x="338" y="174"/>
                  </a:cubicBezTo>
                  <a:cubicBezTo>
                    <a:pt x="338" y="145"/>
                    <a:pt x="349" y="116"/>
                    <a:pt x="371" y="95"/>
                  </a:cubicBezTo>
                  <a:cubicBezTo>
                    <a:pt x="376" y="90"/>
                    <a:pt x="382" y="85"/>
                    <a:pt x="388" y="81"/>
                  </a:cubicBezTo>
                  <a:cubicBezTo>
                    <a:pt x="307" y="0"/>
                    <a:pt x="307" y="0"/>
                    <a:pt x="307" y="0"/>
                  </a:cubicBezTo>
                  <a:cubicBezTo>
                    <a:pt x="204" y="103"/>
                    <a:pt x="204" y="103"/>
                    <a:pt x="204" y="103"/>
                  </a:cubicBezTo>
                  <a:cubicBezTo>
                    <a:pt x="200" y="90"/>
                    <a:pt x="200" y="90"/>
                    <a:pt x="200" y="90"/>
                  </a:cubicBezTo>
                  <a:cubicBezTo>
                    <a:pt x="197" y="77"/>
                    <a:pt x="190" y="64"/>
                    <a:pt x="179" y="54"/>
                  </a:cubicBezTo>
                  <a:cubicBezTo>
                    <a:pt x="163" y="38"/>
                    <a:pt x="143" y="30"/>
                    <a:pt x="122" y="30"/>
                  </a:cubicBezTo>
                  <a:cubicBezTo>
                    <a:pt x="101" y="30"/>
                    <a:pt x="80" y="38"/>
                    <a:pt x="64" y="54"/>
                  </a:cubicBezTo>
                  <a:cubicBezTo>
                    <a:pt x="48" y="70"/>
                    <a:pt x="40" y="91"/>
                    <a:pt x="40" y="111"/>
                  </a:cubicBezTo>
                  <a:cubicBezTo>
                    <a:pt x="40" y="132"/>
                    <a:pt x="48" y="153"/>
                    <a:pt x="64" y="169"/>
                  </a:cubicBezTo>
                  <a:cubicBezTo>
                    <a:pt x="75" y="179"/>
                    <a:pt x="87" y="186"/>
                    <a:pt x="100" y="190"/>
                  </a:cubicBezTo>
                  <a:cubicBezTo>
                    <a:pt x="113" y="194"/>
                    <a:pt x="113" y="194"/>
                    <a:pt x="113" y="194"/>
                  </a:cubicBezTo>
                  <a:cubicBezTo>
                    <a:pt x="0" y="307"/>
                    <a:pt x="0" y="307"/>
                    <a:pt x="0" y="307"/>
                  </a:cubicBezTo>
                  <a:cubicBezTo>
                    <a:pt x="94" y="400"/>
                    <a:pt x="94" y="400"/>
                    <a:pt x="94" y="400"/>
                  </a:cubicBezTo>
                  <a:cubicBezTo>
                    <a:pt x="98" y="390"/>
                    <a:pt x="104" y="382"/>
                    <a:pt x="112" y="374"/>
                  </a:cubicBezTo>
                  <a:cubicBezTo>
                    <a:pt x="131" y="355"/>
                    <a:pt x="156" y="345"/>
                    <a:pt x="181" y="345"/>
                  </a:cubicBezTo>
                  <a:cubicBezTo>
                    <a:pt x="206" y="345"/>
                    <a:pt x="231" y="355"/>
                    <a:pt x="250" y="374"/>
                  </a:cubicBezTo>
                  <a:cubicBezTo>
                    <a:pt x="269" y="393"/>
                    <a:pt x="278" y="418"/>
                    <a:pt x="278" y="442"/>
                  </a:cubicBezTo>
                  <a:cubicBezTo>
                    <a:pt x="278" y="467"/>
                    <a:pt x="269" y="492"/>
                    <a:pt x="250" y="511"/>
                  </a:cubicBezTo>
                  <a:cubicBezTo>
                    <a:pt x="242" y="519"/>
                    <a:pt x="233" y="525"/>
                    <a:pt x="224" y="530"/>
                  </a:cubicBezTo>
                  <a:cubicBezTo>
                    <a:pt x="317" y="623"/>
                    <a:pt x="317" y="623"/>
                    <a:pt x="317" y="623"/>
                  </a:cubicBezTo>
                  <a:cubicBezTo>
                    <a:pt x="430" y="510"/>
                    <a:pt x="430" y="510"/>
                    <a:pt x="430" y="510"/>
                  </a:cubicBezTo>
                  <a:lnTo>
                    <a:pt x="434" y="5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p:nvSpPr>
          <p:spPr bwMode="auto">
            <a:xfrm>
              <a:off x="3059113" y="2284413"/>
              <a:ext cx="547688" cy="547688"/>
            </a:xfrm>
            <a:custGeom>
              <a:avLst/>
              <a:gdLst>
                <a:gd name="T0" fmla="*/ 513 w 613"/>
                <a:gd name="T1" fmla="*/ 190 h 613"/>
                <a:gd name="T2" fmla="*/ 549 w 613"/>
                <a:gd name="T3" fmla="*/ 169 h 613"/>
                <a:gd name="T4" fmla="*/ 573 w 613"/>
                <a:gd name="T5" fmla="*/ 111 h 613"/>
                <a:gd name="T6" fmla="*/ 549 w 613"/>
                <a:gd name="T7" fmla="*/ 54 h 613"/>
                <a:gd name="T8" fmla="*/ 492 w 613"/>
                <a:gd name="T9" fmla="*/ 30 h 613"/>
                <a:gd name="T10" fmla="*/ 434 w 613"/>
                <a:gd name="T11" fmla="*/ 54 h 613"/>
                <a:gd name="T12" fmla="*/ 413 w 613"/>
                <a:gd name="T13" fmla="*/ 90 h 613"/>
                <a:gd name="T14" fmla="*/ 410 w 613"/>
                <a:gd name="T15" fmla="*/ 103 h 613"/>
                <a:gd name="T16" fmla="*/ 307 w 613"/>
                <a:gd name="T17" fmla="*/ 0 h 613"/>
                <a:gd name="T18" fmla="*/ 236 w 613"/>
                <a:gd name="T19" fmla="*/ 71 h 613"/>
                <a:gd name="T20" fmla="*/ 253 w 613"/>
                <a:gd name="T21" fmla="*/ 84 h 613"/>
                <a:gd name="T22" fmla="*/ 285 w 613"/>
                <a:gd name="T23" fmla="*/ 163 h 613"/>
                <a:gd name="T24" fmla="*/ 253 w 613"/>
                <a:gd name="T25" fmla="*/ 243 h 613"/>
                <a:gd name="T26" fmla="*/ 174 w 613"/>
                <a:gd name="T27" fmla="*/ 275 h 613"/>
                <a:gd name="T28" fmla="*/ 95 w 613"/>
                <a:gd name="T29" fmla="*/ 243 h 613"/>
                <a:gd name="T30" fmla="*/ 81 w 613"/>
                <a:gd name="T31" fmla="*/ 226 h 613"/>
                <a:gd name="T32" fmla="*/ 0 w 613"/>
                <a:gd name="T33" fmla="*/ 307 h 613"/>
                <a:gd name="T34" fmla="*/ 103 w 613"/>
                <a:gd name="T35" fmla="*/ 410 h 613"/>
                <a:gd name="T36" fmla="*/ 90 w 613"/>
                <a:gd name="T37" fmla="*/ 413 h 613"/>
                <a:gd name="T38" fmla="*/ 54 w 613"/>
                <a:gd name="T39" fmla="*/ 434 h 613"/>
                <a:gd name="T40" fmla="*/ 30 w 613"/>
                <a:gd name="T41" fmla="*/ 492 h 613"/>
                <a:gd name="T42" fmla="*/ 54 w 613"/>
                <a:gd name="T43" fmla="*/ 549 h 613"/>
                <a:gd name="T44" fmla="*/ 112 w 613"/>
                <a:gd name="T45" fmla="*/ 573 h 613"/>
                <a:gd name="T46" fmla="*/ 169 w 613"/>
                <a:gd name="T47" fmla="*/ 549 h 613"/>
                <a:gd name="T48" fmla="*/ 190 w 613"/>
                <a:gd name="T49" fmla="*/ 513 h 613"/>
                <a:gd name="T50" fmla="*/ 194 w 613"/>
                <a:gd name="T51" fmla="*/ 500 h 613"/>
                <a:gd name="T52" fmla="*/ 307 w 613"/>
                <a:gd name="T53" fmla="*/ 613 h 613"/>
                <a:gd name="T54" fmla="*/ 400 w 613"/>
                <a:gd name="T55" fmla="*/ 520 h 613"/>
                <a:gd name="T56" fmla="*/ 374 w 613"/>
                <a:gd name="T57" fmla="*/ 501 h 613"/>
                <a:gd name="T58" fmla="*/ 345 w 613"/>
                <a:gd name="T59" fmla="*/ 432 h 613"/>
                <a:gd name="T60" fmla="*/ 374 w 613"/>
                <a:gd name="T61" fmla="*/ 363 h 613"/>
                <a:gd name="T62" fmla="*/ 443 w 613"/>
                <a:gd name="T63" fmla="*/ 335 h 613"/>
                <a:gd name="T64" fmla="*/ 511 w 613"/>
                <a:gd name="T65" fmla="*/ 363 h 613"/>
                <a:gd name="T66" fmla="*/ 530 w 613"/>
                <a:gd name="T67" fmla="*/ 390 h 613"/>
                <a:gd name="T68" fmla="*/ 613 w 613"/>
                <a:gd name="T69" fmla="*/ 307 h 613"/>
                <a:gd name="T70" fmla="*/ 500 w 613"/>
                <a:gd name="T71" fmla="*/ 193 h 613"/>
                <a:gd name="T72" fmla="*/ 513 w 613"/>
                <a:gd name="T73" fmla="*/ 19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 h="613">
                  <a:moveTo>
                    <a:pt x="513" y="190"/>
                  </a:moveTo>
                  <a:cubicBezTo>
                    <a:pt x="527" y="186"/>
                    <a:pt x="539" y="179"/>
                    <a:pt x="549" y="169"/>
                  </a:cubicBezTo>
                  <a:cubicBezTo>
                    <a:pt x="565" y="153"/>
                    <a:pt x="573" y="132"/>
                    <a:pt x="573" y="111"/>
                  </a:cubicBezTo>
                  <a:cubicBezTo>
                    <a:pt x="573" y="91"/>
                    <a:pt x="565" y="70"/>
                    <a:pt x="549" y="54"/>
                  </a:cubicBezTo>
                  <a:cubicBezTo>
                    <a:pt x="533" y="38"/>
                    <a:pt x="513" y="30"/>
                    <a:pt x="492" y="30"/>
                  </a:cubicBezTo>
                  <a:cubicBezTo>
                    <a:pt x="471" y="30"/>
                    <a:pt x="450" y="38"/>
                    <a:pt x="434" y="54"/>
                  </a:cubicBezTo>
                  <a:cubicBezTo>
                    <a:pt x="424" y="64"/>
                    <a:pt x="417" y="77"/>
                    <a:pt x="413" y="90"/>
                  </a:cubicBezTo>
                  <a:cubicBezTo>
                    <a:pt x="410" y="103"/>
                    <a:pt x="410" y="103"/>
                    <a:pt x="410" y="103"/>
                  </a:cubicBezTo>
                  <a:cubicBezTo>
                    <a:pt x="307" y="0"/>
                    <a:pt x="307" y="0"/>
                    <a:pt x="307" y="0"/>
                  </a:cubicBezTo>
                  <a:cubicBezTo>
                    <a:pt x="236" y="71"/>
                    <a:pt x="236" y="71"/>
                    <a:pt x="236" y="71"/>
                  </a:cubicBezTo>
                  <a:cubicBezTo>
                    <a:pt x="242" y="75"/>
                    <a:pt x="248" y="79"/>
                    <a:pt x="253" y="84"/>
                  </a:cubicBezTo>
                  <a:cubicBezTo>
                    <a:pt x="275" y="106"/>
                    <a:pt x="285" y="135"/>
                    <a:pt x="285" y="163"/>
                  </a:cubicBezTo>
                  <a:cubicBezTo>
                    <a:pt x="285" y="192"/>
                    <a:pt x="275" y="221"/>
                    <a:pt x="253" y="243"/>
                  </a:cubicBezTo>
                  <a:cubicBezTo>
                    <a:pt x="231" y="264"/>
                    <a:pt x="202" y="275"/>
                    <a:pt x="174" y="275"/>
                  </a:cubicBezTo>
                  <a:cubicBezTo>
                    <a:pt x="145" y="275"/>
                    <a:pt x="117" y="264"/>
                    <a:pt x="95" y="243"/>
                  </a:cubicBezTo>
                  <a:cubicBezTo>
                    <a:pt x="90" y="237"/>
                    <a:pt x="85" y="232"/>
                    <a:pt x="81" y="226"/>
                  </a:cubicBezTo>
                  <a:cubicBezTo>
                    <a:pt x="0" y="307"/>
                    <a:pt x="0" y="307"/>
                    <a:pt x="0" y="307"/>
                  </a:cubicBezTo>
                  <a:cubicBezTo>
                    <a:pt x="103" y="410"/>
                    <a:pt x="103" y="410"/>
                    <a:pt x="103" y="410"/>
                  </a:cubicBezTo>
                  <a:cubicBezTo>
                    <a:pt x="90" y="413"/>
                    <a:pt x="90" y="413"/>
                    <a:pt x="90" y="413"/>
                  </a:cubicBezTo>
                  <a:cubicBezTo>
                    <a:pt x="77" y="417"/>
                    <a:pt x="64" y="424"/>
                    <a:pt x="54" y="434"/>
                  </a:cubicBezTo>
                  <a:cubicBezTo>
                    <a:pt x="38" y="450"/>
                    <a:pt x="30" y="471"/>
                    <a:pt x="30" y="492"/>
                  </a:cubicBezTo>
                  <a:cubicBezTo>
                    <a:pt x="30" y="512"/>
                    <a:pt x="38" y="533"/>
                    <a:pt x="54" y="549"/>
                  </a:cubicBezTo>
                  <a:cubicBezTo>
                    <a:pt x="70" y="565"/>
                    <a:pt x="91" y="573"/>
                    <a:pt x="112" y="573"/>
                  </a:cubicBezTo>
                  <a:cubicBezTo>
                    <a:pt x="132" y="573"/>
                    <a:pt x="153" y="565"/>
                    <a:pt x="169" y="549"/>
                  </a:cubicBezTo>
                  <a:cubicBezTo>
                    <a:pt x="179" y="539"/>
                    <a:pt x="186" y="526"/>
                    <a:pt x="190" y="513"/>
                  </a:cubicBezTo>
                  <a:cubicBezTo>
                    <a:pt x="194" y="500"/>
                    <a:pt x="194" y="500"/>
                    <a:pt x="194" y="500"/>
                  </a:cubicBezTo>
                  <a:cubicBezTo>
                    <a:pt x="307" y="613"/>
                    <a:pt x="307" y="613"/>
                    <a:pt x="307" y="613"/>
                  </a:cubicBezTo>
                  <a:cubicBezTo>
                    <a:pt x="400" y="520"/>
                    <a:pt x="400" y="520"/>
                    <a:pt x="400" y="520"/>
                  </a:cubicBezTo>
                  <a:cubicBezTo>
                    <a:pt x="391" y="515"/>
                    <a:pt x="382" y="509"/>
                    <a:pt x="374" y="501"/>
                  </a:cubicBezTo>
                  <a:cubicBezTo>
                    <a:pt x="355" y="482"/>
                    <a:pt x="345" y="457"/>
                    <a:pt x="345" y="432"/>
                  </a:cubicBezTo>
                  <a:cubicBezTo>
                    <a:pt x="345" y="407"/>
                    <a:pt x="355" y="382"/>
                    <a:pt x="374" y="363"/>
                  </a:cubicBezTo>
                  <a:cubicBezTo>
                    <a:pt x="393" y="344"/>
                    <a:pt x="418" y="335"/>
                    <a:pt x="443" y="335"/>
                  </a:cubicBezTo>
                  <a:cubicBezTo>
                    <a:pt x="467" y="335"/>
                    <a:pt x="492" y="344"/>
                    <a:pt x="511" y="363"/>
                  </a:cubicBezTo>
                  <a:cubicBezTo>
                    <a:pt x="519" y="371"/>
                    <a:pt x="526" y="380"/>
                    <a:pt x="530" y="390"/>
                  </a:cubicBezTo>
                  <a:cubicBezTo>
                    <a:pt x="613" y="307"/>
                    <a:pt x="613" y="307"/>
                    <a:pt x="613" y="307"/>
                  </a:cubicBezTo>
                  <a:cubicBezTo>
                    <a:pt x="500" y="193"/>
                    <a:pt x="500" y="193"/>
                    <a:pt x="500" y="193"/>
                  </a:cubicBezTo>
                  <a:lnTo>
                    <a:pt x="513"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p:nvSpPr>
          <p:spPr bwMode="auto">
            <a:xfrm>
              <a:off x="3051175" y="1682751"/>
              <a:ext cx="566738" cy="565150"/>
            </a:xfrm>
            <a:custGeom>
              <a:avLst/>
              <a:gdLst>
                <a:gd name="T0" fmla="*/ 100 w 634"/>
                <a:gd name="T1" fmla="*/ 433 h 633"/>
                <a:gd name="T2" fmla="*/ 64 w 634"/>
                <a:gd name="T3" fmla="*/ 454 h 633"/>
                <a:gd name="T4" fmla="*/ 41 w 634"/>
                <a:gd name="T5" fmla="*/ 512 h 633"/>
                <a:gd name="T6" fmla="*/ 64 w 634"/>
                <a:gd name="T7" fmla="*/ 569 h 633"/>
                <a:gd name="T8" fmla="*/ 122 w 634"/>
                <a:gd name="T9" fmla="*/ 593 h 633"/>
                <a:gd name="T10" fmla="*/ 179 w 634"/>
                <a:gd name="T11" fmla="*/ 569 h 633"/>
                <a:gd name="T12" fmla="*/ 200 w 634"/>
                <a:gd name="T13" fmla="*/ 533 h 633"/>
                <a:gd name="T14" fmla="*/ 204 w 634"/>
                <a:gd name="T15" fmla="*/ 520 h 633"/>
                <a:gd name="T16" fmla="*/ 317 w 634"/>
                <a:gd name="T17" fmla="*/ 633 h 633"/>
                <a:gd name="T18" fmla="*/ 410 w 634"/>
                <a:gd name="T19" fmla="*/ 540 h 633"/>
                <a:gd name="T20" fmla="*/ 384 w 634"/>
                <a:gd name="T21" fmla="*/ 521 h 633"/>
                <a:gd name="T22" fmla="*/ 356 w 634"/>
                <a:gd name="T23" fmla="*/ 452 h 633"/>
                <a:gd name="T24" fmla="*/ 384 w 634"/>
                <a:gd name="T25" fmla="*/ 384 h 633"/>
                <a:gd name="T26" fmla="*/ 453 w 634"/>
                <a:gd name="T27" fmla="*/ 355 h 633"/>
                <a:gd name="T28" fmla="*/ 522 w 634"/>
                <a:gd name="T29" fmla="*/ 384 h 633"/>
                <a:gd name="T30" fmla="*/ 540 w 634"/>
                <a:gd name="T31" fmla="*/ 410 h 633"/>
                <a:gd name="T32" fmla="*/ 634 w 634"/>
                <a:gd name="T33" fmla="*/ 317 h 633"/>
                <a:gd name="T34" fmla="*/ 521 w 634"/>
                <a:gd name="T35" fmla="*/ 203 h 633"/>
                <a:gd name="T36" fmla="*/ 534 w 634"/>
                <a:gd name="T37" fmla="*/ 200 h 633"/>
                <a:gd name="T38" fmla="*/ 570 w 634"/>
                <a:gd name="T39" fmla="*/ 179 h 633"/>
                <a:gd name="T40" fmla="*/ 594 w 634"/>
                <a:gd name="T41" fmla="*/ 121 h 633"/>
                <a:gd name="T42" fmla="*/ 570 w 634"/>
                <a:gd name="T43" fmla="*/ 64 h 633"/>
                <a:gd name="T44" fmla="*/ 512 w 634"/>
                <a:gd name="T45" fmla="*/ 40 h 633"/>
                <a:gd name="T46" fmla="*/ 455 w 634"/>
                <a:gd name="T47" fmla="*/ 64 h 633"/>
                <a:gd name="T48" fmla="*/ 434 w 634"/>
                <a:gd name="T49" fmla="*/ 100 h 633"/>
                <a:gd name="T50" fmla="*/ 430 w 634"/>
                <a:gd name="T51" fmla="*/ 113 h 633"/>
                <a:gd name="T52" fmla="*/ 317 w 634"/>
                <a:gd name="T53" fmla="*/ 0 h 633"/>
                <a:gd name="T54" fmla="*/ 223 w 634"/>
                <a:gd name="T55" fmla="*/ 94 h 633"/>
                <a:gd name="T56" fmla="*/ 253 w 634"/>
                <a:gd name="T57" fmla="*/ 115 h 633"/>
                <a:gd name="T58" fmla="*/ 281 w 634"/>
                <a:gd name="T59" fmla="*/ 184 h 633"/>
                <a:gd name="T60" fmla="*/ 253 w 634"/>
                <a:gd name="T61" fmla="*/ 252 h 633"/>
                <a:gd name="T62" fmla="*/ 184 w 634"/>
                <a:gd name="T63" fmla="*/ 281 h 633"/>
                <a:gd name="T64" fmla="*/ 115 w 634"/>
                <a:gd name="T65" fmla="*/ 252 h 633"/>
                <a:gd name="T66" fmla="*/ 115 w 634"/>
                <a:gd name="T67" fmla="*/ 252 h 633"/>
                <a:gd name="T68" fmla="*/ 95 w 634"/>
                <a:gd name="T69" fmla="*/ 222 h 633"/>
                <a:gd name="T70" fmla="*/ 0 w 634"/>
                <a:gd name="T71" fmla="*/ 317 h 633"/>
                <a:gd name="T72" fmla="*/ 113 w 634"/>
                <a:gd name="T73" fmla="*/ 430 h 633"/>
                <a:gd name="T74" fmla="*/ 100 w 634"/>
                <a:gd name="T75" fmla="*/ 4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633">
                  <a:moveTo>
                    <a:pt x="100" y="433"/>
                  </a:moveTo>
                  <a:cubicBezTo>
                    <a:pt x="87" y="437"/>
                    <a:pt x="75" y="444"/>
                    <a:pt x="64" y="454"/>
                  </a:cubicBezTo>
                  <a:cubicBezTo>
                    <a:pt x="48" y="470"/>
                    <a:pt x="41" y="491"/>
                    <a:pt x="41" y="512"/>
                  </a:cubicBezTo>
                  <a:cubicBezTo>
                    <a:pt x="41" y="533"/>
                    <a:pt x="48" y="553"/>
                    <a:pt x="64" y="569"/>
                  </a:cubicBezTo>
                  <a:cubicBezTo>
                    <a:pt x="80" y="585"/>
                    <a:pt x="101" y="593"/>
                    <a:pt x="122" y="593"/>
                  </a:cubicBezTo>
                  <a:cubicBezTo>
                    <a:pt x="143" y="593"/>
                    <a:pt x="163" y="585"/>
                    <a:pt x="179" y="569"/>
                  </a:cubicBezTo>
                  <a:cubicBezTo>
                    <a:pt x="190" y="559"/>
                    <a:pt x="197" y="547"/>
                    <a:pt x="200" y="533"/>
                  </a:cubicBezTo>
                  <a:cubicBezTo>
                    <a:pt x="204" y="520"/>
                    <a:pt x="204" y="520"/>
                    <a:pt x="204" y="520"/>
                  </a:cubicBezTo>
                  <a:cubicBezTo>
                    <a:pt x="317" y="633"/>
                    <a:pt x="317" y="633"/>
                    <a:pt x="317" y="633"/>
                  </a:cubicBezTo>
                  <a:cubicBezTo>
                    <a:pt x="410" y="540"/>
                    <a:pt x="410" y="540"/>
                    <a:pt x="410" y="540"/>
                  </a:cubicBezTo>
                  <a:cubicBezTo>
                    <a:pt x="401" y="535"/>
                    <a:pt x="392" y="529"/>
                    <a:pt x="384" y="521"/>
                  </a:cubicBezTo>
                  <a:cubicBezTo>
                    <a:pt x="365" y="502"/>
                    <a:pt x="355" y="477"/>
                    <a:pt x="356" y="452"/>
                  </a:cubicBezTo>
                  <a:cubicBezTo>
                    <a:pt x="355" y="428"/>
                    <a:pt x="365" y="403"/>
                    <a:pt x="384" y="384"/>
                  </a:cubicBezTo>
                  <a:cubicBezTo>
                    <a:pt x="403" y="365"/>
                    <a:pt x="428" y="355"/>
                    <a:pt x="453" y="355"/>
                  </a:cubicBezTo>
                  <a:cubicBezTo>
                    <a:pt x="478" y="355"/>
                    <a:pt x="503" y="365"/>
                    <a:pt x="522" y="384"/>
                  </a:cubicBezTo>
                  <a:cubicBezTo>
                    <a:pt x="530" y="391"/>
                    <a:pt x="536" y="400"/>
                    <a:pt x="540" y="410"/>
                  </a:cubicBezTo>
                  <a:cubicBezTo>
                    <a:pt x="634" y="317"/>
                    <a:pt x="634" y="317"/>
                    <a:pt x="634" y="317"/>
                  </a:cubicBezTo>
                  <a:cubicBezTo>
                    <a:pt x="521" y="203"/>
                    <a:pt x="521" y="203"/>
                    <a:pt x="521" y="203"/>
                  </a:cubicBezTo>
                  <a:cubicBezTo>
                    <a:pt x="534" y="200"/>
                    <a:pt x="534" y="200"/>
                    <a:pt x="534" y="200"/>
                  </a:cubicBezTo>
                  <a:cubicBezTo>
                    <a:pt x="547" y="196"/>
                    <a:pt x="559" y="189"/>
                    <a:pt x="570" y="179"/>
                  </a:cubicBezTo>
                  <a:cubicBezTo>
                    <a:pt x="586" y="163"/>
                    <a:pt x="594" y="142"/>
                    <a:pt x="594" y="121"/>
                  </a:cubicBezTo>
                  <a:cubicBezTo>
                    <a:pt x="594" y="101"/>
                    <a:pt x="586" y="80"/>
                    <a:pt x="570" y="64"/>
                  </a:cubicBezTo>
                  <a:cubicBezTo>
                    <a:pt x="554" y="48"/>
                    <a:pt x="533" y="40"/>
                    <a:pt x="512" y="40"/>
                  </a:cubicBezTo>
                  <a:cubicBezTo>
                    <a:pt x="491" y="40"/>
                    <a:pt x="471" y="48"/>
                    <a:pt x="455" y="64"/>
                  </a:cubicBezTo>
                  <a:cubicBezTo>
                    <a:pt x="444" y="74"/>
                    <a:pt x="437" y="87"/>
                    <a:pt x="434" y="100"/>
                  </a:cubicBezTo>
                  <a:cubicBezTo>
                    <a:pt x="430" y="113"/>
                    <a:pt x="430" y="113"/>
                    <a:pt x="430" y="113"/>
                  </a:cubicBezTo>
                  <a:cubicBezTo>
                    <a:pt x="317" y="0"/>
                    <a:pt x="317" y="0"/>
                    <a:pt x="317" y="0"/>
                  </a:cubicBezTo>
                  <a:cubicBezTo>
                    <a:pt x="223" y="94"/>
                    <a:pt x="223" y="94"/>
                    <a:pt x="223" y="94"/>
                  </a:cubicBezTo>
                  <a:cubicBezTo>
                    <a:pt x="234" y="99"/>
                    <a:pt x="244" y="106"/>
                    <a:pt x="253" y="115"/>
                  </a:cubicBezTo>
                  <a:cubicBezTo>
                    <a:pt x="272" y="134"/>
                    <a:pt x="281" y="159"/>
                    <a:pt x="281" y="184"/>
                  </a:cubicBezTo>
                  <a:cubicBezTo>
                    <a:pt x="281" y="208"/>
                    <a:pt x="272" y="233"/>
                    <a:pt x="253" y="252"/>
                  </a:cubicBezTo>
                  <a:cubicBezTo>
                    <a:pt x="234" y="271"/>
                    <a:pt x="209" y="281"/>
                    <a:pt x="184" y="281"/>
                  </a:cubicBezTo>
                  <a:cubicBezTo>
                    <a:pt x="159" y="281"/>
                    <a:pt x="134" y="271"/>
                    <a:pt x="115" y="252"/>
                  </a:cubicBezTo>
                  <a:cubicBezTo>
                    <a:pt x="115" y="252"/>
                    <a:pt x="115" y="252"/>
                    <a:pt x="115" y="252"/>
                  </a:cubicBezTo>
                  <a:cubicBezTo>
                    <a:pt x="106" y="243"/>
                    <a:pt x="99" y="233"/>
                    <a:pt x="95" y="222"/>
                  </a:cubicBezTo>
                  <a:cubicBezTo>
                    <a:pt x="0" y="317"/>
                    <a:pt x="0" y="317"/>
                    <a:pt x="0" y="317"/>
                  </a:cubicBezTo>
                  <a:cubicBezTo>
                    <a:pt x="113" y="430"/>
                    <a:pt x="113" y="430"/>
                    <a:pt x="113" y="430"/>
                  </a:cubicBezTo>
                  <a:lnTo>
                    <a:pt x="100" y="4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9"/>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3061511" y="2917665"/>
            <a:ext cx="623290" cy="131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5693852" y="3101748"/>
            <a:ext cx="1229744" cy="112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099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209"/>
          <p:cNvSpPr/>
          <p:nvPr/>
        </p:nvSpPr>
        <p:spPr bwMode="auto">
          <a:xfrm>
            <a:off x="1047247" y="1184835"/>
            <a:ext cx="5943401" cy="3505688"/>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100" dirty="0">
              <a:solidFill>
                <a:schemeClr val="tx1"/>
              </a:solidFill>
            </a:endParaRPr>
          </a:p>
        </p:txBody>
      </p:sp>
      <p:sp>
        <p:nvSpPr>
          <p:cNvPr id="51" name="Rectangle 50"/>
          <p:cNvSpPr/>
          <p:nvPr/>
        </p:nvSpPr>
        <p:spPr bwMode="auto">
          <a:xfrm>
            <a:off x="1133729" y="1254155"/>
            <a:ext cx="5943401" cy="3505688"/>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100" dirty="0">
              <a:solidFill>
                <a:schemeClr val="tx1"/>
              </a:solidFill>
            </a:endParaRPr>
          </a:p>
        </p:txBody>
      </p:sp>
      <p:grpSp>
        <p:nvGrpSpPr>
          <p:cNvPr id="4" name="Group 53"/>
          <p:cNvGrpSpPr/>
          <p:nvPr/>
        </p:nvGrpSpPr>
        <p:grpSpPr>
          <a:xfrm flipH="1">
            <a:off x="1329419" y="4465514"/>
            <a:ext cx="833977" cy="580121"/>
            <a:chOff x="2933395" y="2574950"/>
            <a:chExt cx="775411" cy="434477"/>
          </a:xfrm>
          <a:solidFill>
            <a:srgbClr val="FF8200"/>
          </a:solidFill>
        </p:grpSpPr>
        <p:sp>
          <p:nvSpPr>
            <p:cNvPr id="55" name="Rectangle 54"/>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56" name="Rectangle 55"/>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sp>
        <p:nvSpPr>
          <p:cNvPr id="2" name="Title 1"/>
          <p:cNvSpPr>
            <a:spLocks noGrp="1"/>
          </p:cNvSpPr>
          <p:nvPr>
            <p:ph type="title"/>
          </p:nvPr>
        </p:nvSpPr>
        <p:spPr>
          <a:xfrm>
            <a:off x="609441" y="76201"/>
            <a:ext cx="10969943" cy="715961"/>
          </a:xfrm>
        </p:spPr>
        <p:txBody>
          <a:bodyPr>
            <a:noAutofit/>
          </a:bodyPr>
          <a:lstStyle/>
          <a:p>
            <a:r>
              <a:rPr lang="en-US" sz="3700" dirty="0"/>
              <a:t>Non-Converged Configuration </a:t>
            </a:r>
            <a:r>
              <a:rPr lang="en-US" sz="3700" dirty="0" smtClean="0"/>
              <a:t>(“Traditional</a:t>
            </a:r>
            <a:r>
              <a:rPr lang="en-US" sz="3700" dirty="0"/>
              <a:t>” </a:t>
            </a:r>
            <a:r>
              <a:rPr lang="en-US" sz="3700" dirty="0" smtClean="0"/>
              <a:t>Enterprise)</a:t>
            </a:r>
            <a:endParaRPr lang="en-US" sz="3700" dirty="0"/>
          </a:p>
        </p:txBody>
      </p:sp>
      <p:sp>
        <p:nvSpPr>
          <p:cNvPr id="65" name="TextBox 64"/>
          <p:cNvSpPr txBox="1"/>
          <p:nvPr/>
        </p:nvSpPr>
        <p:spPr>
          <a:xfrm>
            <a:off x="7719589" y="1023065"/>
            <a:ext cx="4062942" cy="2877689"/>
          </a:xfrm>
          <a:prstGeom prst="rect">
            <a:avLst/>
          </a:prstGeom>
          <a:noFill/>
        </p:spPr>
        <p:txBody>
          <a:bodyPr wrap="square" lIns="121899" tIns="60949" rIns="121899" bIns="60949" rtlCol="0">
            <a:spAutoFit/>
          </a:bodyPr>
          <a:lstStyle/>
          <a:p>
            <a:r>
              <a:rPr lang="en-US" sz="2700" b="1" dirty="0"/>
              <a:t>Easiest transition Path</a:t>
            </a:r>
          </a:p>
          <a:p>
            <a:pPr marL="380933" indent="-380933">
              <a:buFont typeface="Arial" pitchFamily="34" charset="0"/>
              <a:buChar char="•"/>
            </a:pPr>
            <a:endParaRPr lang="en-US" sz="1900" dirty="0"/>
          </a:p>
          <a:p>
            <a:pPr marL="380933" indent="-380933">
              <a:buFont typeface="Arial" pitchFamily="34" charset="0"/>
              <a:buChar char="•"/>
            </a:pPr>
            <a:r>
              <a:rPr lang="en-US" sz="1900" dirty="0"/>
              <a:t>Physically isolated networks</a:t>
            </a:r>
          </a:p>
          <a:p>
            <a:pPr marL="380933" indent="-380933">
              <a:buFont typeface="Arial" pitchFamily="34" charset="0"/>
              <a:buChar char="•"/>
            </a:pPr>
            <a:r>
              <a:rPr lang="en-US" sz="1900" dirty="0"/>
              <a:t>Regular SANs</a:t>
            </a:r>
          </a:p>
          <a:p>
            <a:pPr marL="380933" indent="-380933">
              <a:buFont typeface="Arial" pitchFamily="34" charset="0"/>
              <a:buChar char="•"/>
            </a:pPr>
            <a:r>
              <a:rPr lang="en-US" sz="1900" dirty="0"/>
              <a:t>Similar to Windows Server 2008 R2 </a:t>
            </a:r>
            <a:r>
              <a:rPr lang="en-US" sz="1900" dirty="0" smtClean="0"/>
              <a:t>guidance</a:t>
            </a:r>
            <a:endParaRPr lang="en-US" sz="1900" dirty="0"/>
          </a:p>
          <a:p>
            <a:pPr marL="380933" indent="-380933">
              <a:buFont typeface="Arial" pitchFamily="34" charset="0"/>
              <a:buChar char="•"/>
            </a:pPr>
            <a:r>
              <a:rPr lang="en-US" sz="1900" dirty="0"/>
              <a:t>Backward compatible design, taking advantage of 10GbE, SR-IOV, LBFO, RSS, RSC, VMQ, ODX </a:t>
            </a:r>
          </a:p>
        </p:txBody>
      </p:sp>
      <p:sp>
        <p:nvSpPr>
          <p:cNvPr id="36" name="Flowchart: Magnetic Disk 35"/>
          <p:cNvSpPr/>
          <p:nvPr/>
        </p:nvSpPr>
        <p:spPr>
          <a:xfrm>
            <a:off x="644894" y="5765800"/>
            <a:ext cx="1811380" cy="711200"/>
          </a:xfrm>
          <a:prstGeom prst="flowChartMagneticDisk">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b="1" dirty="0" smtClean="0">
                <a:solidFill>
                  <a:schemeClr val="bg1"/>
                </a:solidFill>
              </a:rPr>
              <a:t>SAN</a:t>
            </a:r>
            <a:endParaRPr lang="en-US" b="1" dirty="0">
              <a:solidFill>
                <a:schemeClr val="bg1"/>
              </a:solidFill>
            </a:endParaRPr>
          </a:p>
        </p:txBody>
      </p:sp>
      <p:cxnSp>
        <p:nvCxnSpPr>
          <p:cNvPr id="50" name="Elbow Connector 49"/>
          <p:cNvCxnSpPr>
            <a:stCxn id="36" idx="1"/>
            <a:endCxn id="141" idx="2"/>
          </p:cNvCxnSpPr>
          <p:nvPr/>
        </p:nvCxnSpPr>
        <p:spPr>
          <a:xfrm rot="5400000" flipH="1" flipV="1">
            <a:off x="1358856" y="5326241"/>
            <a:ext cx="631288" cy="247833"/>
          </a:xfrm>
          <a:prstGeom prst="bentConnector3">
            <a:avLst/>
          </a:prstGeom>
          <a:ln w="28575"/>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6242" y="5134646"/>
            <a:ext cx="1205458" cy="323165"/>
          </a:xfrm>
          <a:prstGeom prst="rect">
            <a:avLst/>
          </a:prstGeom>
          <a:noFill/>
        </p:spPr>
        <p:txBody>
          <a:bodyPr wrap="none" lIns="0" tIns="0" rIns="0" bIns="0" rtlCol="0">
            <a:spAutoFit/>
          </a:bodyPr>
          <a:lstStyle/>
          <a:p>
            <a:r>
              <a:rPr lang="en-US" sz="2100" b="1" dirty="0">
                <a:gradFill>
                  <a:gsLst>
                    <a:gs pos="0">
                      <a:schemeClr val="tx1"/>
                    </a:gs>
                    <a:gs pos="86000">
                      <a:schemeClr val="tx1"/>
                    </a:gs>
                  </a:gsLst>
                  <a:lin ang="5400000" scaled="0"/>
                </a:gradFill>
              </a:rPr>
              <a:t>FC / </a:t>
            </a:r>
            <a:r>
              <a:rPr lang="en-US" sz="2100" b="1" dirty="0" err="1">
                <a:gradFill>
                  <a:gsLst>
                    <a:gs pos="0">
                      <a:schemeClr val="tx1"/>
                    </a:gs>
                    <a:gs pos="86000">
                      <a:schemeClr val="tx1"/>
                    </a:gs>
                  </a:gsLst>
                  <a:lin ang="5400000" scaled="0"/>
                </a:gradFill>
              </a:rPr>
              <a:t>iSCSI</a:t>
            </a:r>
            <a:endParaRPr lang="en-US" sz="2100" b="1" dirty="0">
              <a:gradFill>
                <a:gsLst>
                  <a:gs pos="0">
                    <a:schemeClr val="tx1"/>
                  </a:gs>
                  <a:gs pos="86000">
                    <a:schemeClr val="tx1"/>
                  </a:gs>
                </a:gsLst>
                <a:lin ang="5400000" scaled="0"/>
              </a:gradFill>
            </a:endParaRPr>
          </a:p>
        </p:txBody>
      </p:sp>
      <p:grpSp>
        <p:nvGrpSpPr>
          <p:cNvPr id="6" name="Group 52"/>
          <p:cNvGrpSpPr/>
          <p:nvPr/>
        </p:nvGrpSpPr>
        <p:grpSpPr>
          <a:xfrm>
            <a:off x="2384743" y="4554392"/>
            <a:ext cx="833977" cy="580121"/>
            <a:chOff x="2933395" y="2574950"/>
            <a:chExt cx="775411" cy="434477"/>
          </a:xfrm>
          <a:solidFill>
            <a:srgbClr val="8CC600"/>
          </a:solidFill>
        </p:grpSpPr>
        <p:sp>
          <p:nvSpPr>
            <p:cNvPr id="98" name="Rectangle 97"/>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99" name="Rectangle 98"/>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sp>
        <p:nvSpPr>
          <p:cNvPr id="64" name="Rectangle 63"/>
          <p:cNvSpPr/>
          <p:nvPr/>
        </p:nvSpPr>
        <p:spPr bwMode="auto">
          <a:xfrm>
            <a:off x="4947213" y="3250922"/>
            <a:ext cx="1901339" cy="780333"/>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t" anchorCtr="0" compatLnSpc="1">
            <a:prstTxWarp prst="textNoShape">
              <a:avLst/>
            </a:prstTxWarp>
          </a:bodyPr>
          <a:lstStyle/>
          <a:p>
            <a:pPr defTabSz="1218585" fontAlgn="base">
              <a:spcBef>
                <a:spcPct val="0"/>
              </a:spcBef>
              <a:spcAft>
                <a:spcPct val="0"/>
              </a:spcAft>
            </a:pPr>
            <a:r>
              <a:rPr lang="en-US" sz="1200" b="1" dirty="0" smtClean="0">
                <a:solidFill>
                  <a:schemeClr val="tx1"/>
                </a:solidFill>
                <a:effectLst>
                  <a:outerShdw blurRad="38100" dist="38100" dir="2700000" algn="tl">
                    <a:srgbClr val="000000">
                      <a:alpha val="43137"/>
                    </a:srgbClr>
                  </a:outerShdw>
                </a:effectLst>
              </a:rPr>
              <a:t>Hyper-V Ext. Switch</a:t>
            </a:r>
            <a:endParaRPr lang="en-US" sz="1200" b="1" dirty="0">
              <a:solidFill>
                <a:schemeClr val="tx1"/>
              </a:solidFill>
              <a:effectLst>
                <a:outerShdw blurRad="38100" dist="38100" dir="2700000" algn="tl">
                  <a:srgbClr val="000000">
                    <a:alpha val="43137"/>
                  </a:srgbClr>
                </a:outerShdw>
              </a:effectLst>
            </a:endParaRPr>
          </a:p>
        </p:txBody>
      </p:sp>
      <p:grpSp>
        <p:nvGrpSpPr>
          <p:cNvPr id="8" name="Group 65"/>
          <p:cNvGrpSpPr/>
          <p:nvPr/>
        </p:nvGrpSpPr>
        <p:grpSpPr>
          <a:xfrm>
            <a:off x="4773286" y="1726159"/>
            <a:ext cx="1038172" cy="1589623"/>
            <a:chOff x="6705600" y="1135825"/>
            <a:chExt cx="915350" cy="1620813"/>
          </a:xfrm>
        </p:grpSpPr>
        <p:sp>
          <p:nvSpPr>
            <p:cNvPr id="92" name="Rectangle 91"/>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2100" b="1" dirty="0">
                  <a:solidFill>
                    <a:schemeClr val="bg1"/>
                  </a:solidFill>
                  <a:effectLst>
                    <a:outerShdw blurRad="38100" dist="38100" dir="2700000" algn="tl">
                      <a:srgbClr val="000000">
                        <a:alpha val="43137"/>
                      </a:srgbClr>
                    </a:outerShdw>
                  </a:effectLst>
                </a:rPr>
                <a:t>VM 1</a:t>
              </a:r>
            </a:p>
          </p:txBody>
        </p:sp>
        <p:grpSp>
          <p:nvGrpSpPr>
            <p:cNvPr id="9" name="Group 92"/>
            <p:cNvGrpSpPr/>
            <p:nvPr/>
          </p:nvGrpSpPr>
          <p:grpSpPr>
            <a:xfrm>
              <a:off x="6921216" y="1964018"/>
              <a:ext cx="442719" cy="332738"/>
              <a:chOff x="0" y="0"/>
              <a:chExt cx="248717" cy="198934"/>
            </a:xfrm>
          </p:grpSpPr>
          <p:sp>
            <p:nvSpPr>
              <p:cNvPr id="96" name="Rectangle 95"/>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Calibri"/>
                  </a:rPr>
                  <a:t> </a:t>
                </a:r>
                <a:endParaRPr lang="en-US" sz="1300" kern="0">
                  <a:solidFill>
                    <a:schemeClr val="bg1"/>
                  </a:solidFill>
                  <a:latin typeface="Times New Roman"/>
                  <a:ea typeface="SimSun"/>
                </a:endParaRPr>
              </a:p>
            </p:txBody>
          </p:sp>
          <p:sp>
            <p:nvSpPr>
              <p:cNvPr id="97" name="Rectangle 96"/>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Times New Roman"/>
                  </a:rPr>
                  <a:t> </a:t>
                </a:r>
                <a:endParaRPr lang="en-US" sz="1300" kern="0">
                  <a:solidFill>
                    <a:schemeClr val="bg1"/>
                  </a:solidFill>
                  <a:latin typeface="Times New Roman"/>
                  <a:ea typeface="SimSun"/>
                </a:endParaRPr>
              </a:p>
            </p:txBody>
          </p:sp>
        </p:grpSp>
        <p:sp>
          <p:nvSpPr>
            <p:cNvPr id="94" name="Oval 93"/>
            <p:cNvSpPr/>
            <p:nvPr/>
          </p:nvSpPr>
          <p:spPr>
            <a:xfrm>
              <a:off x="7027959" y="2610588"/>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cxnSp>
          <p:nvCxnSpPr>
            <p:cNvPr id="95" name="Straight Connector 94"/>
            <p:cNvCxnSpPr>
              <a:stCxn id="94" idx="0"/>
              <a:endCxn id="97" idx="2"/>
            </p:cNvCxnSpPr>
            <p:nvPr/>
          </p:nvCxnSpPr>
          <p:spPr>
            <a:xfrm flipH="1" flipV="1">
              <a:off x="7093054" y="2296756"/>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oup 66"/>
          <p:cNvGrpSpPr/>
          <p:nvPr/>
        </p:nvGrpSpPr>
        <p:grpSpPr>
          <a:xfrm>
            <a:off x="5896805" y="1714513"/>
            <a:ext cx="1038172" cy="1589623"/>
            <a:chOff x="7848600" y="1123950"/>
            <a:chExt cx="915350" cy="1620813"/>
          </a:xfrm>
        </p:grpSpPr>
        <p:sp>
          <p:nvSpPr>
            <p:cNvPr id="86" name="Rectangle 85"/>
            <p:cNvSpPr/>
            <p:nvPr/>
          </p:nvSpPr>
          <p:spPr bwMode="auto">
            <a:xfrm>
              <a:off x="7848600" y="1123950"/>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2100" b="1" dirty="0">
                  <a:solidFill>
                    <a:schemeClr val="bg1"/>
                  </a:solidFill>
                  <a:effectLst>
                    <a:outerShdw blurRad="38100" dist="38100" dir="2700000" algn="tl">
                      <a:srgbClr val="000000">
                        <a:alpha val="43137"/>
                      </a:srgbClr>
                    </a:outerShdw>
                  </a:effectLst>
                </a:rPr>
                <a:t>VM 2</a:t>
              </a:r>
            </a:p>
          </p:txBody>
        </p:sp>
        <p:grpSp>
          <p:nvGrpSpPr>
            <p:cNvPr id="11" name="Group 86"/>
            <p:cNvGrpSpPr/>
            <p:nvPr/>
          </p:nvGrpSpPr>
          <p:grpSpPr>
            <a:xfrm>
              <a:off x="8049735" y="1952143"/>
              <a:ext cx="442719" cy="332738"/>
              <a:chOff x="0" y="0"/>
              <a:chExt cx="248717" cy="198934"/>
            </a:xfrm>
          </p:grpSpPr>
          <p:sp>
            <p:nvSpPr>
              <p:cNvPr id="90" name="Rectangle 89"/>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Calibri"/>
                  </a:rPr>
                  <a:t> </a:t>
                </a:r>
                <a:endParaRPr lang="en-US" sz="1300" kern="0">
                  <a:solidFill>
                    <a:schemeClr val="bg1"/>
                  </a:solidFill>
                  <a:latin typeface="Times New Roman"/>
                  <a:ea typeface="SimSun"/>
                </a:endParaRPr>
              </a:p>
            </p:txBody>
          </p:sp>
          <p:sp>
            <p:nvSpPr>
              <p:cNvPr id="91" name="Rectangle 90"/>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Times New Roman"/>
                  </a:rPr>
                  <a:t> </a:t>
                </a:r>
                <a:endParaRPr lang="en-US" sz="1300" kern="0">
                  <a:solidFill>
                    <a:schemeClr val="bg1"/>
                  </a:solidFill>
                  <a:latin typeface="Times New Roman"/>
                  <a:ea typeface="SimSun"/>
                </a:endParaRPr>
              </a:p>
            </p:txBody>
          </p:sp>
        </p:grpSp>
        <p:sp>
          <p:nvSpPr>
            <p:cNvPr id="88" name="Oval 87"/>
            <p:cNvSpPr/>
            <p:nvPr/>
          </p:nvSpPr>
          <p:spPr>
            <a:xfrm>
              <a:off x="8144209" y="2598713"/>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cxnSp>
          <p:nvCxnSpPr>
            <p:cNvPr id="89" name="Straight Connector 88"/>
            <p:cNvCxnSpPr>
              <a:stCxn id="88" idx="0"/>
              <a:endCxn id="91" idx="2"/>
            </p:cNvCxnSpPr>
            <p:nvPr/>
          </p:nvCxnSpPr>
          <p:spPr>
            <a:xfrm flipV="1">
              <a:off x="8220727" y="2284881"/>
              <a:ext cx="846"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a:stCxn id="64" idx="2"/>
            <a:endCxn id="80" idx="0"/>
          </p:cNvCxnSpPr>
          <p:nvPr/>
        </p:nvCxnSpPr>
        <p:spPr>
          <a:xfrm>
            <a:off x="5897883" y="4031255"/>
            <a:ext cx="274407" cy="523136"/>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auto">
          <a:xfrm>
            <a:off x="2461232" y="2466792"/>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70" name="Rectangle 69"/>
          <p:cNvSpPr/>
          <p:nvPr/>
        </p:nvSpPr>
        <p:spPr bwMode="auto">
          <a:xfrm>
            <a:off x="3179517" y="2471559"/>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a:t>
            </a:r>
          </a:p>
        </p:txBody>
      </p:sp>
      <p:sp>
        <p:nvSpPr>
          <p:cNvPr id="71" name="Rectangle 70"/>
          <p:cNvSpPr/>
          <p:nvPr/>
        </p:nvSpPr>
        <p:spPr bwMode="auto">
          <a:xfrm>
            <a:off x="3910118" y="2471559"/>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cxnSp>
        <p:nvCxnSpPr>
          <p:cNvPr id="72" name="Straight Connector 71"/>
          <p:cNvCxnSpPr>
            <a:stCxn id="70" idx="2"/>
            <a:endCxn id="84" idx="0"/>
          </p:cNvCxnSpPr>
          <p:nvPr/>
        </p:nvCxnSpPr>
        <p:spPr>
          <a:xfrm>
            <a:off x="3488161" y="3499162"/>
            <a:ext cx="350666" cy="10552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82" idx="0"/>
            <a:endCxn id="71" idx="2"/>
          </p:cNvCxnSpPr>
          <p:nvPr/>
        </p:nvCxnSpPr>
        <p:spPr>
          <a:xfrm flipH="1" flipV="1">
            <a:off x="4218762" y="3499162"/>
            <a:ext cx="657161" cy="10552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9" idx="2"/>
            <a:endCxn id="98" idx="0"/>
          </p:cNvCxnSpPr>
          <p:nvPr/>
        </p:nvCxnSpPr>
        <p:spPr>
          <a:xfrm>
            <a:off x="2769876" y="3494395"/>
            <a:ext cx="31856" cy="10599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224454" y="1356827"/>
            <a:ext cx="1664495" cy="276999"/>
          </a:xfrm>
          <a:prstGeom prst="rect">
            <a:avLst/>
          </a:prstGeom>
          <a:noFill/>
        </p:spPr>
        <p:txBody>
          <a:bodyPr wrap="none" lIns="0" tIns="0" rIns="0" bIns="0" rtlCol="0">
            <a:spAutoFit/>
          </a:bodyPr>
          <a:lstStyle/>
          <a:p>
            <a:r>
              <a:rPr lang="en-US" b="1" dirty="0" smtClean="0"/>
              <a:t>Hyper-V Server</a:t>
            </a:r>
          </a:p>
        </p:txBody>
      </p:sp>
      <p:grpSp>
        <p:nvGrpSpPr>
          <p:cNvPr id="12" name="Group 76"/>
          <p:cNvGrpSpPr/>
          <p:nvPr/>
        </p:nvGrpSpPr>
        <p:grpSpPr>
          <a:xfrm>
            <a:off x="3421838" y="4554392"/>
            <a:ext cx="833977" cy="580121"/>
            <a:chOff x="2933395" y="2574950"/>
            <a:chExt cx="775411" cy="434477"/>
          </a:xfrm>
          <a:solidFill>
            <a:srgbClr val="8CC600"/>
          </a:solidFill>
        </p:grpSpPr>
        <p:sp>
          <p:nvSpPr>
            <p:cNvPr id="84" name="Rectangle 83"/>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endParaRPr lang="en-US" sz="1200" b="1" kern="0" dirty="0">
                <a:solidFill>
                  <a:schemeClr val="bg1"/>
                </a:solidFill>
                <a:ea typeface="Calibri"/>
                <a:cs typeface="Times New Roman"/>
              </a:endParaRPr>
            </a:p>
          </p:txBody>
        </p:sp>
        <p:sp>
          <p:nvSpPr>
            <p:cNvPr id="85" name="Rectangle 84"/>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grpSp>
        <p:nvGrpSpPr>
          <p:cNvPr id="13" name="Group 77"/>
          <p:cNvGrpSpPr/>
          <p:nvPr/>
        </p:nvGrpSpPr>
        <p:grpSpPr>
          <a:xfrm>
            <a:off x="4458933" y="4554392"/>
            <a:ext cx="833977" cy="580121"/>
            <a:chOff x="2933395" y="2574950"/>
            <a:chExt cx="775411" cy="434477"/>
          </a:xfrm>
          <a:solidFill>
            <a:srgbClr val="8CC600"/>
          </a:solidFill>
        </p:grpSpPr>
        <p:sp>
          <p:nvSpPr>
            <p:cNvPr id="82" name="Rectangle 8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endParaRPr lang="en-US" sz="1200" b="1" kern="0" dirty="0">
                <a:solidFill>
                  <a:schemeClr val="bg1"/>
                </a:solidFill>
                <a:ea typeface="Calibri"/>
                <a:cs typeface="Times New Roman"/>
              </a:endParaRPr>
            </a:p>
          </p:txBody>
        </p:sp>
        <p:sp>
          <p:nvSpPr>
            <p:cNvPr id="83" name="Rectangle 8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grpSp>
        <p:nvGrpSpPr>
          <p:cNvPr id="14" name="Group 78"/>
          <p:cNvGrpSpPr/>
          <p:nvPr/>
        </p:nvGrpSpPr>
        <p:grpSpPr>
          <a:xfrm>
            <a:off x="5496027" y="4554392"/>
            <a:ext cx="1352525" cy="580121"/>
            <a:chOff x="2933395" y="2574950"/>
            <a:chExt cx="775411" cy="434477"/>
          </a:xfrm>
          <a:solidFill>
            <a:srgbClr val="8CC600"/>
          </a:solidFill>
        </p:grpSpPr>
        <p:sp>
          <p:nvSpPr>
            <p:cNvPr id="80" name="Rectangle 79"/>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81" name="Rectangle 8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sp>
        <p:nvSpPr>
          <p:cNvPr id="138" name="Rectangle 137"/>
          <p:cNvSpPr/>
          <p:nvPr/>
        </p:nvSpPr>
        <p:spPr bwMode="auto">
          <a:xfrm>
            <a:off x="1723407" y="2472241"/>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Storage</a:t>
            </a:r>
          </a:p>
        </p:txBody>
      </p:sp>
      <p:grpSp>
        <p:nvGrpSpPr>
          <p:cNvPr id="15" name="Group 138"/>
          <p:cNvGrpSpPr/>
          <p:nvPr/>
        </p:nvGrpSpPr>
        <p:grpSpPr>
          <a:xfrm flipH="1">
            <a:off x="1212274" y="4554392"/>
            <a:ext cx="833977" cy="580121"/>
            <a:chOff x="2933395" y="2574950"/>
            <a:chExt cx="775411" cy="434477"/>
          </a:xfrm>
          <a:solidFill>
            <a:srgbClr val="FF8200"/>
          </a:solidFill>
        </p:grpSpPr>
        <p:sp>
          <p:nvSpPr>
            <p:cNvPr id="140" name="Rectangle 139"/>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141" name="Rectangle 14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cxnSp>
        <p:nvCxnSpPr>
          <p:cNvPr id="142" name="Straight Connector 141"/>
          <p:cNvCxnSpPr>
            <a:stCxn id="138" idx="2"/>
            <a:endCxn id="140" idx="0"/>
          </p:cNvCxnSpPr>
          <p:nvPr/>
        </p:nvCxnSpPr>
        <p:spPr>
          <a:xfrm flipH="1">
            <a:off x="1629262" y="3499844"/>
            <a:ext cx="402788" cy="105454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70012" y="4614446"/>
            <a:ext cx="436017" cy="338554"/>
          </a:xfrm>
          <a:prstGeom prst="rect">
            <a:avLst/>
          </a:prstGeom>
          <a:solidFill>
            <a:srgbClr val="FF8200"/>
          </a:solidFill>
        </p:spPr>
        <p:txBody>
          <a:bodyPr wrap="none" lIns="0" tIns="0" rIns="0" bIns="0" rtlCol="0">
            <a:spAutoFit/>
          </a:bodyPr>
          <a:lstStyle/>
          <a:p>
            <a:r>
              <a:rPr lang="en-US" sz="1100" b="1" dirty="0">
                <a:solidFill>
                  <a:schemeClr val="bg1"/>
                </a:solidFill>
              </a:rPr>
              <a:t>HBA / </a:t>
            </a:r>
          </a:p>
          <a:p>
            <a:r>
              <a:rPr lang="en-US" sz="1100" b="1" dirty="0">
                <a:solidFill>
                  <a:schemeClr val="bg1"/>
                </a:solidFill>
              </a:rPr>
              <a:t>10GbE</a:t>
            </a:r>
          </a:p>
        </p:txBody>
      </p:sp>
      <p:sp>
        <p:nvSpPr>
          <p:cNvPr id="34" name="TextBox 33"/>
          <p:cNvSpPr txBox="1"/>
          <p:nvPr/>
        </p:nvSpPr>
        <p:spPr>
          <a:xfrm>
            <a:off x="2446224"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143" name="TextBox 142"/>
          <p:cNvSpPr txBox="1"/>
          <p:nvPr/>
        </p:nvSpPr>
        <p:spPr>
          <a:xfrm>
            <a:off x="3483319"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144" name="TextBox 143"/>
          <p:cNvSpPr txBox="1"/>
          <p:nvPr/>
        </p:nvSpPr>
        <p:spPr>
          <a:xfrm>
            <a:off x="4543628" y="4640978"/>
            <a:ext cx="711015" cy="246221"/>
          </a:xfrm>
          <a:prstGeom prst="rect">
            <a:avLst/>
          </a:prstGeom>
          <a:solidFill>
            <a:srgbClr val="8CC600"/>
          </a:solidFill>
        </p:spPr>
        <p:txBody>
          <a:bodyPr wrap="square" lIns="0" tIns="0" rIns="0" bIns="0" rtlCol="0">
            <a:spAutoFit/>
          </a:bodyPr>
          <a:lstStyle/>
          <a:p>
            <a:r>
              <a:rPr lang="en-US" sz="1600" b="1" dirty="0">
                <a:solidFill>
                  <a:schemeClr val="bg1"/>
                </a:solidFill>
              </a:rPr>
              <a:t>1 GbE</a:t>
            </a:r>
          </a:p>
        </p:txBody>
      </p:sp>
      <p:sp>
        <p:nvSpPr>
          <p:cNvPr id="145" name="TextBox 144"/>
          <p:cNvSpPr txBox="1"/>
          <p:nvPr/>
        </p:nvSpPr>
        <p:spPr>
          <a:xfrm>
            <a:off x="5557508" y="4604921"/>
            <a:ext cx="1222704" cy="338554"/>
          </a:xfrm>
          <a:prstGeom prst="rect">
            <a:avLst/>
          </a:prstGeom>
          <a:solidFill>
            <a:srgbClr val="8CC600"/>
          </a:solidFill>
        </p:spPr>
        <p:txBody>
          <a:bodyPr wrap="square" lIns="0" tIns="0" rIns="0" bIns="0" rtlCol="0">
            <a:spAutoFit/>
          </a:bodyPr>
          <a:lstStyle/>
          <a:p>
            <a:r>
              <a:rPr lang="en-US" sz="1100" b="1" dirty="0" smtClean="0">
                <a:solidFill>
                  <a:schemeClr val="bg1"/>
                </a:solidFill>
              </a:rPr>
              <a:t>1GbE /</a:t>
            </a:r>
          </a:p>
          <a:p>
            <a:r>
              <a:rPr lang="en-US" sz="1100" b="1" dirty="0" smtClean="0">
                <a:solidFill>
                  <a:schemeClr val="bg1"/>
                </a:solidFill>
              </a:rPr>
              <a:t>10 </a:t>
            </a:r>
            <a:r>
              <a:rPr lang="en-US" sz="1100" b="1" dirty="0" err="1">
                <a:solidFill>
                  <a:schemeClr val="bg1"/>
                </a:solidFill>
              </a:rPr>
              <a:t>GbE</a:t>
            </a:r>
            <a:r>
              <a:rPr lang="en-US" sz="1100" b="1" dirty="0">
                <a:solidFill>
                  <a:schemeClr val="bg1"/>
                </a:solidFill>
              </a:rPr>
              <a:t> </a:t>
            </a:r>
            <a:r>
              <a:rPr lang="en-US" sz="1100" b="1" dirty="0" smtClean="0">
                <a:solidFill>
                  <a:schemeClr val="bg1"/>
                </a:solidFill>
              </a:rPr>
              <a:t>+ SR-IOV</a:t>
            </a:r>
            <a:endParaRPr lang="en-US" sz="1100" b="1" dirty="0">
              <a:solidFill>
                <a:schemeClr val="bg1"/>
              </a:solidFill>
            </a:endParaRPr>
          </a:p>
        </p:txBody>
      </p:sp>
      <p:grpSp>
        <p:nvGrpSpPr>
          <p:cNvPr id="16" name="Group 9"/>
          <p:cNvGrpSpPr/>
          <p:nvPr/>
        </p:nvGrpSpPr>
        <p:grpSpPr>
          <a:xfrm>
            <a:off x="6319825" y="2853103"/>
            <a:ext cx="615153" cy="1701288"/>
            <a:chOff x="4741103" y="2139827"/>
            <a:chExt cx="461485" cy="1275966"/>
          </a:xfrm>
        </p:grpSpPr>
        <p:cxnSp>
          <p:nvCxnSpPr>
            <p:cNvPr id="5" name="Elbow Connector 4"/>
            <p:cNvCxnSpPr/>
            <p:nvPr/>
          </p:nvCxnSpPr>
          <p:spPr>
            <a:xfrm>
              <a:off x="4741103" y="2139827"/>
              <a:ext cx="461485" cy="124157"/>
            </a:xfrm>
            <a:prstGeom prst="bentConnector3">
              <a:avLst>
                <a:gd name="adj1" fmla="val -992"/>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5400000">
              <a:off x="4412641" y="2625846"/>
              <a:ext cx="1160544" cy="419350"/>
            </a:xfrm>
            <a:prstGeom prst="bentConnector3">
              <a:avLst>
                <a:gd name="adj1" fmla="val 81285"/>
              </a:avLst>
            </a:prstGeom>
            <a:ln w="38100">
              <a:prstDash val="solid"/>
            </a:ln>
          </p:spPr>
          <p:style>
            <a:lnRef idx="1">
              <a:schemeClr val="accent1"/>
            </a:lnRef>
            <a:fillRef idx="0">
              <a:schemeClr val="accent1"/>
            </a:fillRef>
            <a:effectRef idx="0">
              <a:schemeClr val="accent1"/>
            </a:effectRef>
            <a:fontRef idx="minor">
              <a:schemeClr val="tx1"/>
            </a:fontRef>
          </p:style>
        </p:cxnSp>
      </p:grpSp>
      <p:sp>
        <p:nvSpPr>
          <p:cNvPr id="61" name="Rectangle 60"/>
          <p:cNvSpPr/>
          <p:nvPr/>
        </p:nvSpPr>
        <p:spPr bwMode="auto">
          <a:xfrm>
            <a:off x="6261368" y="4267200"/>
            <a:ext cx="747444"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SRIOV</a:t>
            </a:r>
          </a:p>
        </p:txBody>
      </p:sp>
      <p:sp>
        <p:nvSpPr>
          <p:cNvPr id="67" name="Rectangle 66"/>
          <p:cNvSpPr/>
          <p:nvPr/>
        </p:nvSpPr>
        <p:spPr bwMode="auto">
          <a:xfrm>
            <a:off x="5027612" y="3562562"/>
            <a:ext cx="1752600" cy="304800"/>
          </a:xfrm>
          <a:prstGeom prst="rect">
            <a:avLst/>
          </a:prstGeom>
          <a:solidFill>
            <a:schemeClr val="tx1">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Switch Extensions</a:t>
            </a:r>
          </a:p>
        </p:txBody>
      </p:sp>
      <p:sp>
        <p:nvSpPr>
          <p:cNvPr id="75" name="Rectangle 74"/>
          <p:cNvSpPr/>
          <p:nvPr/>
        </p:nvSpPr>
        <p:spPr bwMode="auto">
          <a:xfrm>
            <a:off x="5042168" y="3917022"/>
            <a:ext cx="1752600" cy="304800"/>
          </a:xfrm>
          <a:prstGeom prst="rect">
            <a:avLst/>
          </a:prstGeom>
          <a:solidFill>
            <a:schemeClr val="tx1">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Network </a:t>
            </a:r>
            <a:r>
              <a:rPr lang="en-US" sz="1400" dirty="0" err="1" smtClean="0">
                <a:solidFill>
                  <a:schemeClr val="bg1"/>
                </a:solidFill>
              </a:rPr>
              <a:t>Virt</a:t>
            </a:r>
            <a:r>
              <a:rPr lang="en-US" sz="1400" dirty="0" smtClean="0">
                <a:solidFill>
                  <a:schemeClr val="bg1"/>
                </a:solidFill>
              </a:rPr>
              <a:t>.</a:t>
            </a:r>
          </a:p>
        </p:txBody>
      </p:sp>
      <p:sp>
        <p:nvSpPr>
          <p:cNvPr id="77" name="Rectangle 76"/>
          <p:cNvSpPr/>
          <p:nvPr/>
        </p:nvSpPr>
        <p:spPr bwMode="auto">
          <a:xfrm>
            <a:off x="5256212" y="3048000"/>
            <a:ext cx="1066800" cy="304800"/>
          </a:xfrm>
          <a:prstGeom prst="rect">
            <a:avLst/>
          </a:prstGeom>
          <a:solidFill>
            <a:schemeClr val="tx1">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err="1" smtClean="0">
                <a:solidFill>
                  <a:schemeClr val="bg1"/>
                </a:solidFill>
              </a:rPr>
              <a:t>QoS</a:t>
            </a:r>
            <a:endParaRPr lang="en-US" sz="1400" dirty="0" smtClean="0">
              <a:solidFill>
                <a:schemeClr val="bg1"/>
              </a:solidFill>
            </a:endParaRPr>
          </a:p>
        </p:txBody>
      </p:sp>
      <p:sp>
        <p:nvSpPr>
          <p:cNvPr id="78" name="Rectangle 77"/>
          <p:cNvSpPr/>
          <p:nvPr/>
        </p:nvSpPr>
        <p:spPr bwMode="auto">
          <a:xfrm>
            <a:off x="7237412" y="5638800"/>
            <a:ext cx="4724400" cy="762000"/>
          </a:xfrm>
          <a:prstGeom prst="rect">
            <a:avLst/>
          </a:prstGeom>
          <a:solidFill>
            <a:srgbClr val="FF82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Very High Scale VMs w/ SRIOV</a:t>
            </a:r>
          </a:p>
          <a:p>
            <a:pPr algn="ctr" defTabSz="914099" fontAlgn="base">
              <a:spcBef>
                <a:spcPct val="0"/>
              </a:spcBef>
              <a:spcAft>
                <a:spcPct val="0"/>
              </a:spcAft>
            </a:pPr>
            <a:r>
              <a:rPr lang="en-US" dirty="0" smtClean="0">
                <a:solidFill>
                  <a:schemeClr val="bg1"/>
                </a:solidFill>
              </a:rPr>
              <a:t>But, there are tradeoffs!</a:t>
            </a:r>
          </a:p>
        </p:txBody>
      </p:sp>
    </p:spTree>
    <p:extLst>
      <p:ext uri="{BB962C8B-B14F-4D97-AF65-F5344CB8AC3E}">
        <p14:creationId xmlns:p14="http://schemas.microsoft.com/office/powerpoint/2010/main" val="3874158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a:xfrm>
            <a:off x="4179053" y="5181600"/>
            <a:ext cx="6610546" cy="838200"/>
          </a:xfrm>
        </p:spPr>
        <p:txBody>
          <a:bodyPr/>
          <a:lstStyle/>
          <a:p>
            <a:r>
              <a:rPr lang="en-US" dirty="0" smtClean="0"/>
              <a:t>Joshua Adams</a:t>
            </a:r>
          </a:p>
          <a:p>
            <a:r>
              <a:rPr lang="en-US" dirty="0" smtClean="0"/>
              <a:t>Program Manager</a:t>
            </a:r>
            <a:endParaRPr lang="en-US" dirty="0"/>
          </a:p>
          <a:p>
            <a:r>
              <a:rPr lang="en-US" dirty="0" smtClean="0"/>
              <a:t>Enterprise Engineering Center</a:t>
            </a:r>
          </a:p>
        </p:txBody>
      </p:sp>
      <p:sp>
        <p:nvSpPr>
          <p:cNvPr id="2" name="Title 1"/>
          <p:cNvSpPr>
            <a:spLocks noGrp="1"/>
          </p:cNvSpPr>
          <p:nvPr>
            <p:ph type="ctrTitle"/>
          </p:nvPr>
        </p:nvSpPr>
        <p:spPr/>
        <p:txBody>
          <a:bodyPr/>
          <a:lstStyle/>
          <a:p>
            <a:r>
              <a:rPr lang="en-US" dirty="0" smtClean="0"/>
              <a:t>Non-Converged Configuration</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69343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a:off x="3814980" y="1397000"/>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125" name="Rectangle 124"/>
          <p:cNvSpPr/>
          <p:nvPr/>
        </p:nvSpPr>
        <p:spPr bwMode="auto">
          <a:xfrm>
            <a:off x="545192" y="1398132"/>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17" name="Rectangle 16"/>
          <p:cNvSpPr/>
          <p:nvPr/>
        </p:nvSpPr>
        <p:spPr bwMode="auto">
          <a:xfrm>
            <a:off x="622297" y="1498600"/>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normAutofit fontScale="90000"/>
          </a:bodyPr>
          <a:lstStyle/>
          <a:p>
            <a:r>
              <a:rPr lang="en-US" sz="4300" dirty="0"/>
              <a:t>Converged Datacenter Network + File </a:t>
            </a:r>
            <a:r>
              <a:rPr lang="en-US" sz="4300" dirty="0" smtClean="0"/>
              <a:t>Server Storage</a:t>
            </a:r>
            <a:endParaRPr lang="en-US" sz="4300" dirty="0"/>
          </a:p>
        </p:txBody>
      </p:sp>
      <p:sp>
        <p:nvSpPr>
          <p:cNvPr id="4" name="Flowchart: Magnetic Disk 3"/>
          <p:cNvSpPr/>
          <p:nvPr/>
        </p:nvSpPr>
        <p:spPr>
          <a:xfrm>
            <a:off x="265889" y="5855111"/>
            <a:ext cx="1811380" cy="71120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b="1" dirty="0">
                <a:solidFill>
                  <a:schemeClr val="bg1"/>
                </a:solidFill>
              </a:rPr>
              <a:t>SAN / JBODs</a:t>
            </a:r>
          </a:p>
        </p:txBody>
      </p:sp>
      <p:cxnSp>
        <p:nvCxnSpPr>
          <p:cNvPr id="5" name="Elbow Connector 4"/>
          <p:cNvCxnSpPr>
            <a:stCxn id="4" idx="1"/>
            <a:endCxn id="43" idx="2"/>
          </p:cNvCxnSpPr>
          <p:nvPr/>
        </p:nvCxnSpPr>
        <p:spPr>
          <a:xfrm rot="5400000" flipH="1" flipV="1">
            <a:off x="964370" y="5397839"/>
            <a:ext cx="664480" cy="250063"/>
          </a:xfrm>
          <a:prstGeom prst="bentConnector3">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1015" y="1524000"/>
            <a:ext cx="1324209" cy="323165"/>
          </a:xfrm>
          <a:prstGeom prst="rect">
            <a:avLst/>
          </a:prstGeom>
          <a:noFill/>
        </p:spPr>
        <p:txBody>
          <a:bodyPr wrap="none" lIns="0" tIns="0" rIns="0" bIns="0" rtlCol="0">
            <a:spAutoFit/>
          </a:bodyPr>
          <a:lstStyle/>
          <a:p>
            <a:r>
              <a:rPr lang="en-US" sz="2100" b="1" dirty="0"/>
              <a:t>File Server</a:t>
            </a:r>
          </a:p>
        </p:txBody>
      </p:sp>
      <p:grpSp>
        <p:nvGrpSpPr>
          <p:cNvPr id="19" name="Group 18"/>
          <p:cNvGrpSpPr/>
          <p:nvPr/>
        </p:nvGrpSpPr>
        <p:grpSpPr>
          <a:xfrm>
            <a:off x="2336192" y="4610507"/>
            <a:ext cx="621038" cy="548955"/>
            <a:chOff x="2933395" y="2574950"/>
            <a:chExt cx="775411" cy="434477"/>
          </a:xfrm>
          <a:solidFill>
            <a:srgbClr val="8CC600"/>
          </a:solidFill>
        </p:grpSpPr>
        <p:sp>
          <p:nvSpPr>
            <p:cNvPr id="46" name="Rectangle 4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chemeClr val="bg1"/>
                </a:solidFill>
                <a:ea typeface="Calibri"/>
                <a:cs typeface="Times New Roman"/>
              </a:endParaRPr>
            </a:p>
          </p:txBody>
        </p:sp>
        <p:sp>
          <p:nvSpPr>
            <p:cNvPr id="47" name="Rectangle 4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grpSp>
      <p:sp>
        <p:nvSpPr>
          <p:cNvPr id="20" name="Rectangle 19"/>
          <p:cNvSpPr/>
          <p:nvPr/>
        </p:nvSpPr>
        <p:spPr bwMode="auto">
          <a:xfrm>
            <a:off x="1746668" y="2062782"/>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Cluster</a:t>
            </a:r>
          </a:p>
        </p:txBody>
      </p:sp>
      <p:sp>
        <p:nvSpPr>
          <p:cNvPr id="21" name="Rectangle 20"/>
          <p:cNvSpPr/>
          <p:nvPr/>
        </p:nvSpPr>
        <p:spPr bwMode="auto">
          <a:xfrm>
            <a:off x="2261530" y="2071970"/>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Storage</a:t>
            </a:r>
          </a:p>
        </p:txBody>
      </p:sp>
      <p:sp>
        <p:nvSpPr>
          <p:cNvPr id="22" name="Rectangle 21"/>
          <p:cNvSpPr/>
          <p:nvPr/>
        </p:nvSpPr>
        <p:spPr bwMode="auto">
          <a:xfrm>
            <a:off x="2785562" y="2071970"/>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Manage</a:t>
            </a:r>
          </a:p>
        </p:txBody>
      </p:sp>
      <p:cxnSp>
        <p:nvCxnSpPr>
          <p:cNvPr id="23" name="Straight Connector 22"/>
          <p:cNvCxnSpPr>
            <a:endCxn id="46" idx="0"/>
          </p:cNvCxnSpPr>
          <p:nvPr/>
        </p:nvCxnSpPr>
        <p:spPr>
          <a:xfrm>
            <a:off x="2524308" y="3054462"/>
            <a:ext cx="122403" cy="1556045"/>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2"/>
            <a:endCxn id="46" idx="0"/>
          </p:cNvCxnSpPr>
          <p:nvPr/>
        </p:nvCxnSpPr>
        <p:spPr>
          <a:xfrm>
            <a:off x="1976506" y="3045274"/>
            <a:ext cx="670205" cy="15652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2" idx="2"/>
            <a:endCxn id="46" idx="0"/>
          </p:cNvCxnSpPr>
          <p:nvPr/>
        </p:nvCxnSpPr>
        <p:spPr>
          <a:xfrm flipH="1">
            <a:off x="2646711" y="3054462"/>
            <a:ext cx="368689" cy="155604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flipH="1">
            <a:off x="899079" y="4699039"/>
            <a:ext cx="743514" cy="491592"/>
            <a:chOff x="2933395" y="2574950"/>
            <a:chExt cx="775411" cy="434477"/>
          </a:xfrm>
          <a:solidFill>
            <a:srgbClr val="FF8200"/>
          </a:solidFill>
        </p:grpSpPr>
        <p:sp>
          <p:nvSpPr>
            <p:cNvPr id="42" name="Rectangle 41"/>
            <p:cNvSpPr/>
            <p:nvPr/>
          </p:nvSpPr>
          <p:spPr>
            <a:xfrm>
              <a:off x="2933395" y="2574950"/>
              <a:ext cx="775411" cy="299923"/>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chemeClr val="bg1"/>
                </a:solidFill>
                <a:ea typeface="Calibri"/>
                <a:cs typeface="Times New Roman"/>
              </a:endParaRPr>
            </a:p>
          </p:txBody>
        </p:sp>
        <p:sp>
          <p:nvSpPr>
            <p:cNvPr id="43" name="Rectangle 42"/>
            <p:cNvSpPr/>
            <p:nvPr/>
          </p:nvSpPr>
          <p:spPr>
            <a:xfrm>
              <a:off x="2933396" y="2874873"/>
              <a:ext cx="460858" cy="134554"/>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grpSp>
      <p:sp>
        <p:nvSpPr>
          <p:cNvPr id="32" name="TextBox 31"/>
          <p:cNvSpPr txBox="1"/>
          <p:nvPr/>
        </p:nvSpPr>
        <p:spPr>
          <a:xfrm>
            <a:off x="941725" y="4714875"/>
            <a:ext cx="621965" cy="338554"/>
          </a:xfrm>
          <a:prstGeom prst="rect">
            <a:avLst/>
          </a:prstGeom>
          <a:noFill/>
        </p:spPr>
        <p:txBody>
          <a:bodyPr wrap="none" lIns="0" tIns="0" rIns="0" bIns="0" rtlCol="0">
            <a:spAutoFit/>
          </a:bodyPr>
          <a:lstStyle/>
          <a:p>
            <a:r>
              <a:rPr lang="en-US" sz="1200" b="1" dirty="0">
                <a:solidFill>
                  <a:schemeClr val="bg1"/>
                </a:solidFill>
              </a:rPr>
              <a:t>HBA</a:t>
            </a:r>
          </a:p>
          <a:p>
            <a:r>
              <a:rPr lang="en-US" sz="1000" b="1" dirty="0">
                <a:solidFill>
                  <a:schemeClr val="bg1"/>
                </a:solidFill>
              </a:rPr>
              <a:t>(Optional)</a:t>
            </a:r>
          </a:p>
        </p:txBody>
      </p:sp>
      <p:sp>
        <p:nvSpPr>
          <p:cNvPr id="49" name="Rectangle 48"/>
          <p:cNvSpPr/>
          <p:nvPr/>
        </p:nvSpPr>
        <p:spPr bwMode="auto">
          <a:xfrm>
            <a:off x="3897885" y="1498600"/>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51" name="Rectangle 50"/>
          <p:cNvSpPr/>
          <p:nvPr/>
        </p:nvSpPr>
        <p:spPr bwMode="auto">
          <a:xfrm>
            <a:off x="6128577" y="2868572"/>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Hyper-V</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 Extensible Switch</a:t>
            </a:r>
          </a:p>
        </p:txBody>
      </p:sp>
      <p:grpSp>
        <p:nvGrpSpPr>
          <p:cNvPr id="52" name="Group 51"/>
          <p:cNvGrpSpPr/>
          <p:nvPr/>
        </p:nvGrpSpPr>
        <p:grpSpPr>
          <a:xfrm>
            <a:off x="6057163" y="1638230"/>
            <a:ext cx="830484" cy="1292487"/>
            <a:chOff x="6705600" y="1135825"/>
            <a:chExt cx="915350" cy="1535911"/>
          </a:xfrm>
        </p:grpSpPr>
        <p:sp>
          <p:nvSpPr>
            <p:cNvPr id="96" name="Rectangle 9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1</a:t>
              </a:r>
            </a:p>
          </p:txBody>
        </p:sp>
        <p:grpSp>
          <p:nvGrpSpPr>
            <p:cNvPr id="97" name="Group 96"/>
            <p:cNvGrpSpPr/>
            <p:nvPr/>
          </p:nvGrpSpPr>
          <p:grpSpPr>
            <a:xfrm>
              <a:off x="6921216" y="1964018"/>
              <a:ext cx="442719" cy="332738"/>
              <a:chOff x="0" y="0"/>
              <a:chExt cx="248717" cy="198934"/>
            </a:xfrm>
          </p:grpSpPr>
          <p:sp>
            <p:nvSpPr>
              <p:cNvPr id="100" name="Rectangle 9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101" name="Rectangle 10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98" name="Oval 9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99" name="Straight Connector 98"/>
            <p:cNvCxnSpPr>
              <a:stCxn id="98" idx="0"/>
              <a:endCxn id="10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a:stCxn id="51" idx="2"/>
            <a:endCxn id="122" idx="0"/>
          </p:cNvCxnSpPr>
          <p:nvPr/>
        </p:nvCxnSpPr>
        <p:spPr>
          <a:xfrm flipH="1">
            <a:off x="6875418" y="3606980"/>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4164575" y="206278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55" name="Rectangle 54"/>
          <p:cNvSpPr/>
          <p:nvPr/>
        </p:nvSpPr>
        <p:spPr bwMode="auto">
          <a:xfrm>
            <a:off x="4717656"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 Storage</a:t>
            </a:r>
          </a:p>
        </p:txBody>
      </p:sp>
      <p:sp>
        <p:nvSpPr>
          <p:cNvPr id="56" name="Rectangle 55"/>
          <p:cNvSpPr/>
          <p:nvPr/>
        </p:nvSpPr>
        <p:spPr bwMode="auto">
          <a:xfrm>
            <a:off x="5280588"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sp>
        <p:nvSpPr>
          <p:cNvPr id="59" name="TextBox 58"/>
          <p:cNvSpPr txBox="1"/>
          <p:nvPr/>
        </p:nvSpPr>
        <p:spPr>
          <a:xfrm>
            <a:off x="3960812" y="1524000"/>
            <a:ext cx="1944571" cy="323165"/>
          </a:xfrm>
          <a:prstGeom prst="rect">
            <a:avLst/>
          </a:prstGeom>
          <a:noFill/>
          <a:ln>
            <a:noFill/>
          </a:ln>
        </p:spPr>
        <p:txBody>
          <a:bodyPr wrap="none" lIns="0" tIns="0" rIns="0" bIns="0" rtlCol="0">
            <a:spAutoFit/>
          </a:bodyPr>
          <a:lstStyle/>
          <a:p>
            <a:r>
              <a:rPr lang="en-US" sz="2100" b="1" dirty="0"/>
              <a:t>Hyper-V Server</a:t>
            </a:r>
          </a:p>
        </p:txBody>
      </p:sp>
      <p:sp>
        <p:nvSpPr>
          <p:cNvPr id="63" name="Oval 62"/>
          <p:cNvSpPr/>
          <p:nvPr/>
        </p:nvSpPr>
        <p:spPr>
          <a:xfrm>
            <a:off x="6815504" y="353920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nvGrpSpPr>
          <p:cNvPr id="75" name="Group 74"/>
          <p:cNvGrpSpPr/>
          <p:nvPr/>
        </p:nvGrpSpPr>
        <p:grpSpPr>
          <a:xfrm>
            <a:off x="6954350" y="1638230"/>
            <a:ext cx="830484" cy="1292487"/>
            <a:chOff x="6705600" y="1135825"/>
            <a:chExt cx="915350" cy="1535911"/>
          </a:xfrm>
        </p:grpSpPr>
        <p:sp>
          <p:nvSpPr>
            <p:cNvPr id="84" name="Rectangle 83"/>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a:t>
              </a:r>
              <a:r>
                <a:rPr lang="en-US" sz="1700" b="1" dirty="0">
                  <a:solidFill>
                    <a:schemeClr val="bg1"/>
                  </a:solidFill>
                </a:rPr>
                <a:t>n</a:t>
              </a:r>
            </a:p>
          </p:txBody>
        </p:sp>
        <p:grpSp>
          <p:nvGrpSpPr>
            <p:cNvPr id="85" name="Group 84"/>
            <p:cNvGrpSpPr/>
            <p:nvPr/>
          </p:nvGrpSpPr>
          <p:grpSpPr>
            <a:xfrm>
              <a:off x="6921216" y="1964018"/>
              <a:ext cx="442719" cy="332738"/>
              <a:chOff x="0" y="0"/>
              <a:chExt cx="248717" cy="198934"/>
            </a:xfrm>
          </p:grpSpPr>
          <p:sp>
            <p:nvSpPr>
              <p:cNvPr id="88" name="Rectangle 87"/>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89" name="Rectangle 88"/>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86" name="Oval 85"/>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87" name="Straight Connector 86"/>
            <p:cNvCxnSpPr>
              <a:stCxn id="86" idx="0"/>
              <a:endCxn id="89"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4597485" y="4607245"/>
            <a:ext cx="621038" cy="548955"/>
            <a:chOff x="2933395" y="2574950"/>
            <a:chExt cx="775411" cy="434477"/>
          </a:xfrm>
          <a:solidFill>
            <a:srgbClr val="8CC600"/>
          </a:solidFill>
        </p:grpSpPr>
        <p:sp>
          <p:nvSpPr>
            <p:cNvPr id="116" name="Rectangle 11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chemeClr val="bg1"/>
                </a:solidFill>
                <a:ea typeface="Calibri"/>
                <a:cs typeface="Times New Roman"/>
              </a:endParaRPr>
            </a:p>
          </p:txBody>
        </p:sp>
        <p:sp>
          <p:nvSpPr>
            <p:cNvPr id="117" name="Rectangle 11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grpSp>
      <p:grpSp>
        <p:nvGrpSpPr>
          <p:cNvPr id="121" name="Group 120"/>
          <p:cNvGrpSpPr/>
          <p:nvPr/>
        </p:nvGrpSpPr>
        <p:grpSpPr>
          <a:xfrm>
            <a:off x="6564898" y="4612195"/>
            <a:ext cx="621038" cy="548955"/>
            <a:chOff x="2933395" y="2574950"/>
            <a:chExt cx="775411" cy="434477"/>
          </a:xfrm>
          <a:solidFill>
            <a:srgbClr val="8CC600"/>
          </a:solidFill>
        </p:grpSpPr>
        <p:sp>
          <p:nvSpPr>
            <p:cNvPr id="122" name="Rectangle 12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chemeClr val="bg1"/>
                </a:solidFill>
                <a:ea typeface="Calibri"/>
                <a:cs typeface="Times New Roman"/>
              </a:endParaRPr>
            </a:p>
          </p:txBody>
        </p:sp>
        <p:sp>
          <p:nvSpPr>
            <p:cNvPr id="123" name="Rectangle 12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grpSp>
      <p:cxnSp>
        <p:nvCxnSpPr>
          <p:cNvPr id="130" name="Straight Connector 129"/>
          <p:cNvCxnSpPr/>
          <p:nvPr/>
        </p:nvCxnSpPr>
        <p:spPr>
          <a:xfrm flipH="1">
            <a:off x="1746668" y="5359401"/>
            <a:ext cx="3636730" cy="39729"/>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47" idx="2"/>
          </p:cNvCxnSpPr>
          <p:nvPr/>
        </p:nvCxnSpPr>
        <p:spPr>
          <a:xfrm>
            <a:off x="2520747" y="5159462"/>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787348" y="5119733"/>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963888" y="5399130"/>
            <a:ext cx="0" cy="455981"/>
          </a:xfrm>
          <a:prstGeom prst="line">
            <a:avLst/>
          </a:prstGeom>
          <a:solidFill>
            <a:schemeClr val="accent2">
              <a:lumMod val="75000"/>
            </a:schemeClr>
          </a:solidFill>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2062763" y="5513619"/>
            <a:ext cx="450444" cy="230832"/>
          </a:xfrm>
          <a:prstGeom prst="rect">
            <a:avLst/>
          </a:prstGeom>
          <a:noFill/>
        </p:spPr>
        <p:txBody>
          <a:bodyPr wrap="none" lIns="0" tIns="0" rIns="0" bIns="0" rtlCol="0">
            <a:spAutoFit/>
          </a:bodyPr>
          <a:lstStyle/>
          <a:p>
            <a:r>
              <a:rPr lang="en-US" sz="1500" b="1" dirty="0" err="1"/>
              <a:t>iSCSI</a:t>
            </a:r>
            <a:endParaRPr lang="en-US" sz="1500" b="1" dirty="0"/>
          </a:p>
        </p:txBody>
      </p:sp>
      <p:sp>
        <p:nvSpPr>
          <p:cNvPr id="142" name="TextBox 141"/>
          <p:cNvSpPr txBox="1"/>
          <p:nvPr/>
        </p:nvSpPr>
        <p:spPr>
          <a:xfrm>
            <a:off x="894585" y="5279295"/>
            <a:ext cx="654025" cy="230832"/>
          </a:xfrm>
          <a:prstGeom prst="rect">
            <a:avLst/>
          </a:prstGeom>
          <a:noFill/>
        </p:spPr>
        <p:txBody>
          <a:bodyPr wrap="none" lIns="0" tIns="0" rIns="0" bIns="0" rtlCol="0">
            <a:spAutoFit/>
          </a:bodyPr>
          <a:lstStyle/>
          <a:p>
            <a:r>
              <a:rPr lang="en-US" sz="1500" b="1" dirty="0"/>
              <a:t>FC/SAS</a:t>
            </a:r>
          </a:p>
        </p:txBody>
      </p:sp>
      <p:cxnSp>
        <p:nvCxnSpPr>
          <p:cNvPr id="143" name="Straight Connector 142"/>
          <p:cNvCxnSpPr/>
          <p:nvPr/>
        </p:nvCxnSpPr>
        <p:spPr>
          <a:xfrm flipH="1">
            <a:off x="6128032" y="5405547"/>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749453" y="5156201"/>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2844059" y="5183097"/>
            <a:ext cx="1833707" cy="230832"/>
          </a:xfrm>
          <a:prstGeom prst="rect">
            <a:avLst/>
          </a:prstGeom>
          <a:noFill/>
        </p:spPr>
        <p:txBody>
          <a:bodyPr wrap="none" lIns="0" tIns="0" rIns="0" bIns="0" rtlCol="0">
            <a:spAutoFit/>
          </a:bodyPr>
          <a:lstStyle/>
          <a:p>
            <a:r>
              <a:rPr lang="en-US" sz="1500" b="1" dirty="0"/>
              <a:t>Datacenter Network</a:t>
            </a:r>
          </a:p>
        </p:txBody>
      </p:sp>
      <p:sp>
        <p:nvSpPr>
          <p:cNvPr id="147" name="TextBox 146"/>
          <p:cNvSpPr txBox="1"/>
          <p:nvPr/>
        </p:nvSpPr>
        <p:spPr>
          <a:xfrm>
            <a:off x="6815563" y="5170166"/>
            <a:ext cx="1536639" cy="230832"/>
          </a:xfrm>
          <a:prstGeom prst="rect">
            <a:avLst/>
          </a:prstGeom>
          <a:noFill/>
        </p:spPr>
        <p:txBody>
          <a:bodyPr wrap="none" lIns="0" tIns="0" rIns="0" bIns="0" rtlCol="0">
            <a:spAutoFit/>
          </a:bodyPr>
          <a:lstStyle/>
          <a:p>
            <a:r>
              <a:rPr lang="en-US" sz="1500" b="1" dirty="0"/>
              <a:t>Tenants Network</a:t>
            </a:r>
          </a:p>
        </p:txBody>
      </p:sp>
      <p:cxnSp>
        <p:nvCxnSpPr>
          <p:cNvPr id="148" name="Straight Connector 147"/>
          <p:cNvCxnSpPr>
            <a:stCxn id="55" idx="2"/>
          </p:cNvCxnSpPr>
          <p:nvPr/>
        </p:nvCxnSpPr>
        <p:spPr>
          <a:xfrm flipH="1">
            <a:off x="4908004" y="3054461"/>
            <a:ext cx="56551" cy="1512781"/>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54" idx="2"/>
          </p:cNvCxnSpPr>
          <p:nvPr/>
        </p:nvCxnSpPr>
        <p:spPr>
          <a:xfrm>
            <a:off x="4411474" y="3045274"/>
            <a:ext cx="496531" cy="15577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56" idx="2"/>
            <a:endCxn id="116" idx="0"/>
          </p:cNvCxnSpPr>
          <p:nvPr/>
        </p:nvCxnSpPr>
        <p:spPr>
          <a:xfrm flipH="1">
            <a:off x="4908005" y="3054461"/>
            <a:ext cx="619483" cy="1552784"/>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8329030" y="1260489"/>
            <a:ext cx="3656648" cy="2985410"/>
          </a:xfrm>
          <a:prstGeom prst="rect">
            <a:avLst/>
          </a:prstGeom>
          <a:noFill/>
        </p:spPr>
        <p:txBody>
          <a:bodyPr wrap="square" lIns="121899" tIns="60949" rIns="121899" bIns="60949" rtlCol="0">
            <a:spAutoFit/>
          </a:bodyPr>
          <a:lstStyle/>
          <a:p>
            <a:r>
              <a:rPr lang="en-US" sz="2100" b="1" dirty="0"/>
              <a:t>“Green Field”</a:t>
            </a:r>
          </a:p>
          <a:p>
            <a:endParaRPr lang="en-US" sz="2100" b="1" dirty="0"/>
          </a:p>
          <a:p>
            <a:pPr marL="380933" indent="-380933">
              <a:buFont typeface="Arial" pitchFamily="34" charset="0"/>
              <a:buChar char="•"/>
            </a:pPr>
            <a:r>
              <a:rPr lang="en-US" sz="1600" dirty="0"/>
              <a:t>10GbE Network(s)</a:t>
            </a:r>
          </a:p>
          <a:p>
            <a:pPr marL="380933" indent="-380933">
              <a:buFont typeface="Arial" pitchFamily="34" charset="0"/>
              <a:buChar char="•"/>
            </a:pPr>
            <a:r>
              <a:rPr lang="en-US" sz="1600" dirty="0"/>
              <a:t>File Server for VM storage</a:t>
            </a:r>
          </a:p>
          <a:p>
            <a:pPr marL="537539" lvl="1" indent="-160839">
              <a:buFont typeface="Arial" pitchFamily="34" charset="0"/>
              <a:buChar char="•"/>
            </a:pPr>
            <a:r>
              <a:rPr lang="en-US" sz="1600" dirty="0"/>
              <a:t>Actual storage may be an existing FC/</a:t>
            </a:r>
            <a:r>
              <a:rPr lang="en-US" sz="1600" dirty="0" err="1"/>
              <a:t>iSCSI</a:t>
            </a:r>
            <a:r>
              <a:rPr lang="en-US" sz="1600" dirty="0"/>
              <a:t> SANs or </a:t>
            </a:r>
            <a:r>
              <a:rPr lang="en-US" sz="1600" dirty="0" err="1"/>
              <a:t>JBODs+Spaces</a:t>
            </a:r>
            <a:endParaRPr lang="en-US" sz="1600" dirty="0"/>
          </a:p>
          <a:p>
            <a:pPr marL="380933" indent="-380933">
              <a:buFont typeface="Arial" pitchFamily="34" charset="0"/>
              <a:buChar char="•"/>
            </a:pPr>
            <a:endParaRPr lang="en-US" sz="1600" dirty="0"/>
          </a:p>
          <a:p>
            <a:pPr marL="380933" indent="-380933">
              <a:buFont typeface="Arial" pitchFamily="34" charset="0"/>
              <a:buChar char="•"/>
            </a:pPr>
            <a:r>
              <a:rPr lang="en-US" sz="1600" b="1" dirty="0"/>
              <a:t>Highlighted features: </a:t>
            </a:r>
            <a:r>
              <a:rPr lang="en-US" sz="1600" dirty="0"/>
              <a:t>10GbE w/DCB, QoS, LBFO, Hyper-V over SMB, </a:t>
            </a:r>
            <a:r>
              <a:rPr lang="en-US" sz="1600" dirty="0" smtClean="0"/>
              <a:t>Spaces</a:t>
            </a:r>
            <a:endParaRPr lang="en-US" sz="1600" dirty="0"/>
          </a:p>
        </p:txBody>
      </p:sp>
      <p:sp>
        <p:nvSpPr>
          <p:cNvPr id="3" name="Rectangle 2"/>
          <p:cNvSpPr/>
          <p:nvPr/>
        </p:nvSpPr>
        <p:spPr>
          <a:xfrm>
            <a:off x="4539349" y="4616137"/>
            <a:ext cx="716863" cy="430887"/>
          </a:xfrm>
          <a:prstGeom prst="rect">
            <a:avLst/>
          </a:prstGeom>
        </p:spPr>
        <p:txBody>
          <a:bodyPr wrap="none">
            <a:spAutoFit/>
          </a:bodyPr>
          <a:lstStyle/>
          <a:p>
            <a:r>
              <a:rPr lang="en-US" sz="1050" b="1" dirty="0" smtClean="0">
                <a:solidFill>
                  <a:schemeClr val="bg1"/>
                </a:solidFill>
              </a:rPr>
              <a:t>10GbE</a:t>
            </a:r>
            <a:endParaRPr lang="en-US" sz="1050" b="1" dirty="0">
              <a:solidFill>
                <a:schemeClr val="bg1"/>
              </a:solidFill>
            </a:endParaRPr>
          </a:p>
          <a:p>
            <a:r>
              <a:rPr lang="en-US" sz="1050" b="1" dirty="0" smtClean="0">
                <a:solidFill>
                  <a:schemeClr val="bg1"/>
                </a:solidFill>
              </a:rPr>
              <a:t>(RDMA)</a:t>
            </a:r>
            <a:endParaRPr lang="en-US" sz="1050" b="1" dirty="0">
              <a:solidFill>
                <a:schemeClr val="bg1"/>
              </a:solidFill>
            </a:endParaRPr>
          </a:p>
        </p:txBody>
      </p:sp>
      <p:sp>
        <p:nvSpPr>
          <p:cNvPr id="65" name="Rectangle 64"/>
          <p:cNvSpPr/>
          <p:nvPr/>
        </p:nvSpPr>
        <p:spPr>
          <a:xfrm>
            <a:off x="2284412" y="4607838"/>
            <a:ext cx="716863" cy="430887"/>
          </a:xfrm>
          <a:prstGeom prst="rect">
            <a:avLst/>
          </a:prstGeom>
        </p:spPr>
        <p:txBody>
          <a:bodyPr wrap="none">
            <a:spAutoFit/>
          </a:bodyPr>
          <a:lstStyle/>
          <a:p>
            <a:r>
              <a:rPr lang="en-US" sz="1050" b="1" dirty="0" smtClean="0">
                <a:solidFill>
                  <a:schemeClr val="bg1"/>
                </a:solidFill>
              </a:rPr>
              <a:t>10GbE</a:t>
            </a:r>
            <a:endParaRPr lang="en-US" sz="1050" b="1" dirty="0">
              <a:solidFill>
                <a:schemeClr val="bg1"/>
              </a:solidFill>
            </a:endParaRPr>
          </a:p>
          <a:p>
            <a:r>
              <a:rPr lang="en-US" sz="1050" b="1" dirty="0" smtClean="0">
                <a:solidFill>
                  <a:schemeClr val="bg1"/>
                </a:solidFill>
              </a:rPr>
              <a:t>(RDMA)</a:t>
            </a:r>
            <a:endParaRPr lang="en-US" sz="1050" b="1" dirty="0">
              <a:solidFill>
                <a:schemeClr val="bg1"/>
              </a:solidFill>
            </a:endParaRPr>
          </a:p>
        </p:txBody>
      </p:sp>
      <p:sp>
        <p:nvSpPr>
          <p:cNvPr id="66" name="Rectangle 65"/>
          <p:cNvSpPr/>
          <p:nvPr/>
        </p:nvSpPr>
        <p:spPr>
          <a:xfrm>
            <a:off x="6520456" y="4689559"/>
            <a:ext cx="726481" cy="253916"/>
          </a:xfrm>
          <a:prstGeom prst="rect">
            <a:avLst/>
          </a:prstGeom>
        </p:spPr>
        <p:txBody>
          <a:bodyPr wrap="none">
            <a:spAutoFit/>
          </a:bodyPr>
          <a:lstStyle/>
          <a:p>
            <a:r>
              <a:rPr lang="en-US" sz="1050" b="1" dirty="0" smtClean="0">
                <a:solidFill>
                  <a:schemeClr val="bg1"/>
                </a:solidFill>
              </a:rPr>
              <a:t>1/10GbE</a:t>
            </a:r>
            <a:endParaRPr lang="en-US" sz="1050" b="1" dirty="0">
              <a:solidFill>
                <a:schemeClr val="bg1"/>
              </a:solidFill>
            </a:endParaRPr>
          </a:p>
        </p:txBody>
      </p:sp>
    </p:spTree>
    <p:extLst>
      <p:ext uri="{BB962C8B-B14F-4D97-AF65-F5344CB8AC3E}">
        <p14:creationId xmlns:p14="http://schemas.microsoft.com/office/powerpoint/2010/main" val="2327511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a:off x="3814980" y="1397000"/>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125" name="Rectangle 124"/>
          <p:cNvSpPr/>
          <p:nvPr/>
        </p:nvSpPr>
        <p:spPr bwMode="auto">
          <a:xfrm>
            <a:off x="545192" y="1398132"/>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17" name="Rectangle 16"/>
          <p:cNvSpPr/>
          <p:nvPr/>
        </p:nvSpPr>
        <p:spPr bwMode="auto">
          <a:xfrm>
            <a:off x="622297" y="1498600"/>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normAutofit fontScale="90000"/>
          </a:bodyPr>
          <a:lstStyle/>
          <a:p>
            <a:r>
              <a:rPr lang="en-US" sz="4300" dirty="0"/>
              <a:t>Converged Datacenter Network + File </a:t>
            </a:r>
            <a:r>
              <a:rPr lang="en-US" sz="4300" dirty="0" smtClean="0"/>
              <a:t>Server Storage</a:t>
            </a:r>
            <a:endParaRPr lang="en-US" sz="4300" dirty="0"/>
          </a:p>
        </p:txBody>
      </p:sp>
      <p:sp>
        <p:nvSpPr>
          <p:cNvPr id="4" name="Flowchart: Magnetic Disk 3"/>
          <p:cNvSpPr/>
          <p:nvPr/>
        </p:nvSpPr>
        <p:spPr>
          <a:xfrm>
            <a:off x="265889" y="5855111"/>
            <a:ext cx="1811380" cy="71120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b="1" dirty="0" smtClean="0">
                <a:solidFill>
                  <a:schemeClr val="bg1"/>
                </a:solidFill>
              </a:rPr>
              <a:t>JBODs</a:t>
            </a:r>
            <a:endParaRPr lang="en-US" sz="2000" b="1" dirty="0">
              <a:solidFill>
                <a:schemeClr val="bg1"/>
              </a:solidFill>
            </a:endParaRPr>
          </a:p>
        </p:txBody>
      </p:sp>
      <p:cxnSp>
        <p:nvCxnSpPr>
          <p:cNvPr id="5" name="Elbow Connector 4"/>
          <p:cNvCxnSpPr>
            <a:stCxn id="4" idx="1"/>
            <a:endCxn id="43" idx="2"/>
          </p:cNvCxnSpPr>
          <p:nvPr/>
        </p:nvCxnSpPr>
        <p:spPr>
          <a:xfrm rot="5400000" flipH="1" flipV="1">
            <a:off x="964370" y="5397839"/>
            <a:ext cx="664480" cy="250063"/>
          </a:xfrm>
          <a:prstGeom prst="bentConnector3">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1015" y="1524000"/>
            <a:ext cx="1324209" cy="323165"/>
          </a:xfrm>
          <a:prstGeom prst="rect">
            <a:avLst/>
          </a:prstGeom>
          <a:noFill/>
        </p:spPr>
        <p:txBody>
          <a:bodyPr wrap="none" lIns="0" tIns="0" rIns="0" bIns="0" rtlCol="0">
            <a:spAutoFit/>
          </a:bodyPr>
          <a:lstStyle/>
          <a:p>
            <a:r>
              <a:rPr lang="en-US" sz="2100" b="1" dirty="0"/>
              <a:t>File Server</a:t>
            </a:r>
          </a:p>
        </p:txBody>
      </p:sp>
      <p:grpSp>
        <p:nvGrpSpPr>
          <p:cNvPr id="6" name="Group 18"/>
          <p:cNvGrpSpPr/>
          <p:nvPr/>
        </p:nvGrpSpPr>
        <p:grpSpPr>
          <a:xfrm>
            <a:off x="2336192" y="4610507"/>
            <a:ext cx="621038" cy="548955"/>
            <a:chOff x="2933395" y="2574950"/>
            <a:chExt cx="775411" cy="434477"/>
          </a:xfrm>
          <a:solidFill>
            <a:srgbClr val="8CC600"/>
          </a:solidFill>
        </p:grpSpPr>
        <p:sp>
          <p:nvSpPr>
            <p:cNvPr id="46" name="Rectangle 4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47" name="Rectangle 4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sp>
        <p:nvSpPr>
          <p:cNvPr id="20" name="Rectangle 19"/>
          <p:cNvSpPr/>
          <p:nvPr/>
        </p:nvSpPr>
        <p:spPr bwMode="auto">
          <a:xfrm>
            <a:off x="1746668" y="2062782"/>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Cluster</a:t>
            </a:r>
          </a:p>
        </p:txBody>
      </p:sp>
      <p:sp>
        <p:nvSpPr>
          <p:cNvPr id="21" name="Rectangle 20"/>
          <p:cNvSpPr/>
          <p:nvPr/>
        </p:nvSpPr>
        <p:spPr bwMode="auto">
          <a:xfrm>
            <a:off x="2261530" y="2071970"/>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Storage</a:t>
            </a:r>
          </a:p>
        </p:txBody>
      </p:sp>
      <p:sp>
        <p:nvSpPr>
          <p:cNvPr id="22" name="Rectangle 21"/>
          <p:cNvSpPr/>
          <p:nvPr/>
        </p:nvSpPr>
        <p:spPr bwMode="auto">
          <a:xfrm>
            <a:off x="2785562" y="2071970"/>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Manage</a:t>
            </a:r>
          </a:p>
        </p:txBody>
      </p:sp>
      <p:cxnSp>
        <p:nvCxnSpPr>
          <p:cNvPr id="23" name="Straight Connector 22"/>
          <p:cNvCxnSpPr>
            <a:endCxn id="46" idx="0"/>
          </p:cNvCxnSpPr>
          <p:nvPr/>
        </p:nvCxnSpPr>
        <p:spPr>
          <a:xfrm>
            <a:off x="2524308" y="3054462"/>
            <a:ext cx="122403" cy="1556045"/>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2"/>
            <a:endCxn id="46" idx="0"/>
          </p:cNvCxnSpPr>
          <p:nvPr/>
        </p:nvCxnSpPr>
        <p:spPr>
          <a:xfrm>
            <a:off x="1976506" y="3045274"/>
            <a:ext cx="670205" cy="15652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2" idx="2"/>
            <a:endCxn id="46" idx="0"/>
          </p:cNvCxnSpPr>
          <p:nvPr/>
        </p:nvCxnSpPr>
        <p:spPr>
          <a:xfrm flipH="1">
            <a:off x="2646711" y="3054462"/>
            <a:ext cx="368689" cy="155604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30"/>
          <p:cNvGrpSpPr/>
          <p:nvPr/>
        </p:nvGrpSpPr>
        <p:grpSpPr>
          <a:xfrm flipH="1">
            <a:off x="899079" y="4699039"/>
            <a:ext cx="743514" cy="491592"/>
            <a:chOff x="2933395" y="2574950"/>
            <a:chExt cx="775411" cy="434477"/>
          </a:xfrm>
          <a:solidFill>
            <a:srgbClr val="FF8200"/>
          </a:solidFill>
        </p:grpSpPr>
        <p:sp>
          <p:nvSpPr>
            <p:cNvPr id="42" name="Rectangle 41"/>
            <p:cNvSpPr/>
            <p:nvPr/>
          </p:nvSpPr>
          <p:spPr>
            <a:xfrm>
              <a:off x="2933395" y="2574950"/>
              <a:ext cx="775411" cy="299923"/>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ysClr val="window" lastClr="FFFFFF"/>
                </a:solidFill>
                <a:ea typeface="Calibri"/>
                <a:cs typeface="Times New Roman"/>
              </a:endParaRPr>
            </a:p>
          </p:txBody>
        </p:sp>
        <p:sp>
          <p:nvSpPr>
            <p:cNvPr id="43" name="Rectangle 42"/>
            <p:cNvSpPr/>
            <p:nvPr/>
          </p:nvSpPr>
          <p:spPr>
            <a:xfrm>
              <a:off x="2933396" y="2874873"/>
              <a:ext cx="460858" cy="134554"/>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ysClr val="window" lastClr="FFFFFF"/>
                  </a:solidFill>
                  <a:latin typeface="Calibri"/>
                  <a:ea typeface="Times New Roman"/>
                  <a:cs typeface="Times New Roman"/>
                </a:rPr>
                <a:t> </a:t>
              </a:r>
              <a:endParaRPr lang="en-US" sz="1200" kern="0">
                <a:solidFill>
                  <a:sysClr val="window" lastClr="FFFFFF"/>
                </a:solidFill>
                <a:latin typeface="Calibri"/>
                <a:ea typeface="Calibri"/>
                <a:cs typeface="Times New Roman"/>
              </a:endParaRPr>
            </a:p>
          </p:txBody>
        </p:sp>
      </p:grpSp>
      <p:sp>
        <p:nvSpPr>
          <p:cNvPr id="32" name="TextBox 31"/>
          <p:cNvSpPr txBox="1"/>
          <p:nvPr/>
        </p:nvSpPr>
        <p:spPr>
          <a:xfrm>
            <a:off x="941725" y="4714875"/>
            <a:ext cx="282129" cy="184666"/>
          </a:xfrm>
          <a:prstGeom prst="rect">
            <a:avLst/>
          </a:prstGeom>
          <a:noFill/>
        </p:spPr>
        <p:txBody>
          <a:bodyPr wrap="none" lIns="0" tIns="0" rIns="0" bIns="0" rtlCol="0">
            <a:spAutoFit/>
          </a:bodyPr>
          <a:lstStyle/>
          <a:p>
            <a:r>
              <a:rPr lang="en-US" sz="1200" b="1" dirty="0" smtClean="0">
                <a:solidFill>
                  <a:schemeClr val="bg1"/>
                </a:solidFill>
              </a:rPr>
              <a:t>SAS</a:t>
            </a:r>
            <a:endParaRPr lang="en-US" sz="1200" b="1" dirty="0">
              <a:solidFill>
                <a:schemeClr val="bg1"/>
              </a:solidFill>
            </a:endParaRPr>
          </a:p>
        </p:txBody>
      </p:sp>
      <p:sp>
        <p:nvSpPr>
          <p:cNvPr id="49" name="Rectangle 48"/>
          <p:cNvSpPr/>
          <p:nvPr/>
        </p:nvSpPr>
        <p:spPr bwMode="auto">
          <a:xfrm>
            <a:off x="3897885" y="1498600"/>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51" name="Rectangle 50"/>
          <p:cNvSpPr/>
          <p:nvPr/>
        </p:nvSpPr>
        <p:spPr bwMode="auto">
          <a:xfrm>
            <a:off x="6128577" y="2868572"/>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Hyper-V</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 Extensible Switch</a:t>
            </a:r>
          </a:p>
        </p:txBody>
      </p:sp>
      <p:grpSp>
        <p:nvGrpSpPr>
          <p:cNvPr id="8" name="Group 51"/>
          <p:cNvGrpSpPr/>
          <p:nvPr/>
        </p:nvGrpSpPr>
        <p:grpSpPr>
          <a:xfrm>
            <a:off x="6057163" y="1638230"/>
            <a:ext cx="830484" cy="1292487"/>
            <a:chOff x="6705600" y="1135825"/>
            <a:chExt cx="915350" cy="1535911"/>
          </a:xfrm>
        </p:grpSpPr>
        <p:sp>
          <p:nvSpPr>
            <p:cNvPr id="96" name="Rectangle 9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1</a:t>
              </a:r>
            </a:p>
          </p:txBody>
        </p:sp>
        <p:grpSp>
          <p:nvGrpSpPr>
            <p:cNvPr id="9" name="Group 96"/>
            <p:cNvGrpSpPr/>
            <p:nvPr/>
          </p:nvGrpSpPr>
          <p:grpSpPr>
            <a:xfrm>
              <a:off x="6921216" y="1964018"/>
              <a:ext cx="442719" cy="332738"/>
              <a:chOff x="0" y="0"/>
              <a:chExt cx="248717" cy="198934"/>
            </a:xfrm>
          </p:grpSpPr>
          <p:sp>
            <p:nvSpPr>
              <p:cNvPr id="100" name="Rectangle 9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101" name="Rectangle 10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98" name="Oval 9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99" name="Straight Connector 98"/>
            <p:cNvCxnSpPr>
              <a:stCxn id="98" idx="0"/>
              <a:endCxn id="10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a:stCxn id="51" idx="2"/>
            <a:endCxn id="122" idx="0"/>
          </p:cNvCxnSpPr>
          <p:nvPr/>
        </p:nvCxnSpPr>
        <p:spPr>
          <a:xfrm flipH="1">
            <a:off x="6875418" y="3606980"/>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4164575" y="206278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55" name="Rectangle 54"/>
          <p:cNvSpPr/>
          <p:nvPr/>
        </p:nvSpPr>
        <p:spPr bwMode="auto">
          <a:xfrm>
            <a:off x="4717656"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 Storage</a:t>
            </a:r>
          </a:p>
        </p:txBody>
      </p:sp>
      <p:sp>
        <p:nvSpPr>
          <p:cNvPr id="56" name="Rectangle 55"/>
          <p:cNvSpPr/>
          <p:nvPr/>
        </p:nvSpPr>
        <p:spPr bwMode="auto">
          <a:xfrm>
            <a:off x="5280588"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sp>
        <p:nvSpPr>
          <p:cNvPr id="59" name="TextBox 58"/>
          <p:cNvSpPr txBox="1"/>
          <p:nvPr/>
        </p:nvSpPr>
        <p:spPr>
          <a:xfrm>
            <a:off x="3960812" y="1524000"/>
            <a:ext cx="1944571" cy="323165"/>
          </a:xfrm>
          <a:prstGeom prst="rect">
            <a:avLst/>
          </a:prstGeom>
          <a:noFill/>
          <a:ln>
            <a:noFill/>
          </a:ln>
        </p:spPr>
        <p:txBody>
          <a:bodyPr wrap="none" lIns="0" tIns="0" rIns="0" bIns="0" rtlCol="0">
            <a:spAutoFit/>
          </a:bodyPr>
          <a:lstStyle/>
          <a:p>
            <a:r>
              <a:rPr lang="en-US" sz="2100" b="1" dirty="0"/>
              <a:t>Hyper-V Server</a:t>
            </a:r>
          </a:p>
        </p:txBody>
      </p:sp>
      <p:sp>
        <p:nvSpPr>
          <p:cNvPr id="63" name="Oval 62"/>
          <p:cNvSpPr/>
          <p:nvPr/>
        </p:nvSpPr>
        <p:spPr>
          <a:xfrm>
            <a:off x="6815504" y="353920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nvGrpSpPr>
          <p:cNvPr id="10" name="Group 74"/>
          <p:cNvGrpSpPr/>
          <p:nvPr/>
        </p:nvGrpSpPr>
        <p:grpSpPr>
          <a:xfrm>
            <a:off x="6954350" y="1638230"/>
            <a:ext cx="830484" cy="1292487"/>
            <a:chOff x="6705600" y="1135825"/>
            <a:chExt cx="915350" cy="1535911"/>
          </a:xfrm>
        </p:grpSpPr>
        <p:sp>
          <p:nvSpPr>
            <p:cNvPr id="84" name="Rectangle 83"/>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a:t>
              </a:r>
              <a:r>
                <a:rPr lang="en-US" sz="1700" b="1" dirty="0">
                  <a:solidFill>
                    <a:schemeClr val="bg1"/>
                  </a:solidFill>
                </a:rPr>
                <a:t>n</a:t>
              </a:r>
            </a:p>
          </p:txBody>
        </p:sp>
        <p:grpSp>
          <p:nvGrpSpPr>
            <p:cNvPr id="11" name="Group 84"/>
            <p:cNvGrpSpPr/>
            <p:nvPr/>
          </p:nvGrpSpPr>
          <p:grpSpPr>
            <a:xfrm>
              <a:off x="6921216" y="1964018"/>
              <a:ext cx="442719" cy="332738"/>
              <a:chOff x="0" y="0"/>
              <a:chExt cx="248717" cy="198934"/>
            </a:xfrm>
          </p:grpSpPr>
          <p:sp>
            <p:nvSpPr>
              <p:cNvPr id="88" name="Rectangle 87"/>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89" name="Rectangle 88"/>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86" name="Oval 85"/>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87" name="Straight Connector 86"/>
            <p:cNvCxnSpPr>
              <a:stCxn id="86" idx="0"/>
              <a:endCxn id="89"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0"/>
          <p:cNvGrpSpPr/>
          <p:nvPr/>
        </p:nvGrpSpPr>
        <p:grpSpPr>
          <a:xfrm>
            <a:off x="6564898" y="4612195"/>
            <a:ext cx="621038" cy="548955"/>
            <a:chOff x="2933395" y="2574950"/>
            <a:chExt cx="775411" cy="434477"/>
          </a:xfrm>
          <a:solidFill>
            <a:srgbClr val="8CC600"/>
          </a:solidFill>
        </p:grpSpPr>
        <p:sp>
          <p:nvSpPr>
            <p:cNvPr id="122" name="Rectangle 12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123" name="Rectangle 12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cxnSp>
        <p:nvCxnSpPr>
          <p:cNvPr id="130" name="Straight Connector 129"/>
          <p:cNvCxnSpPr/>
          <p:nvPr/>
        </p:nvCxnSpPr>
        <p:spPr>
          <a:xfrm flipH="1">
            <a:off x="1746668" y="5359401"/>
            <a:ext cx="3636730" cy="39729"/>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47" idx="2"/>
          </p:cNvCxnSpPr>
          <p:nvPr/>
        </p:nvCxnSpPr>
        <p:spPr>
          <a:xfrm>
            <a:off x="2520747" y="5159462"/>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787348" y="5119733"/>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894585" y="5279295"/>
            <a:ext cx="349455" cy="230832"/>
          </a:xfrm>
          <a:prstGeom prst="rect">
            <a:avLst/>
          </a:prstGeom>
          <a:noFill/>
        </p:spPr>
        <p:txBody>
          <a:bodyPr wrap="none" lIns="0" tIns="0" rIns="0" bIns="0" rtlCol="0">
            <a:spAutoFit/>
          </a:bodyPr>
          <a:lstStyle/>
          <a:p>
            <a:r>
              <a:rPr lang="en-US" sz="1500" b="1" dirty="0" smtClean="0"/>
              <a:t>SAS</a:t>
            </a:r>
            <a:endParaRPr lang="en-US" sz="1500" b="1" dirty="0"/>
          </a:p>
        </p:txBody>
      </p:sp>
      <p:cxnSp>
        <p:nvCxnSpPr>
          <p:cNvPr id="143" name="Straight Connector 142"/>
          <p:cNvCxnSpPr/>
          <p:nvPr/>
        </p:nvCxnSpPr>
        <p:spPr>
          <a:xfrm flipH="1">
            <a:off x="6128032" y="5405547"/>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749453" y="5156201"/>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2844059" y="5183097"/>
            <a:ext cx="1833707" cy="230832"/>
          </a:xfrm>
          <a:prstGeom prst="rect">
            <a:avLst/>
          </a:prstGeom>
          <a:noFill/>
        </p:spPr>
        <p:txBody>
          <a:bodyPr wrap="none" lIns="0" tIns="0" rIns="0" bIns="0" rtlCol="0">
            <a:spAutoFit/>
          </a:bodyPr>
          <a:lstStyle/>
          <a:p>
            <a:r>
              <a:rPr lang="en-US" sz="1500" b="1" dirty="0"/>
              <a:t>Datacenter Network</a:t>
            </a:r>
          </a:p>
        </p:txBody>
      </p:sp>
      <p:sp>
        <p:nvSpPr>
          <p:cNvPr id="147" name="TextBox 146"/>
          <p:cNvSpPr txBox="1"/>
          <p:nvPr/>
        </p:nvSpPr>
        <p:spPr>
          <a:xfrm>
            <a:off x="6815563" y="5170166"/>
            <a:ext cx="1536639" cy="230832"/>
          </a:xfrm>
          <a:prstGeom prst="rect">
            <a:avLst/>
          </a:prstGeom>
          <a:noFill/>
        </p:spPr>
        <p:txBody>
          <a:bodyPr wrap="none" lIns="0" tIns="0" rIns="0" bIns="0" rtlCol="0">
            <a:spAutoFit/>
          </a:bodyPr>
          <a:lstStyle/>
          <a:p>
            <a:r>
              <a:rPr lang="en-US" sz="1500" b="1" dirty="0"/>
              <a:t>Tenants Network</a:t>
            </a:r>
          </a:p>
        </p:txBody>
      </p:sp>
      <p:cxnSp>
        <p:nvCxnSpPr>
          <p:cNvPr id="148" name="Straight Connector 147"/>
          <p:cNvCxnSpPr>
            <a:stCxn id="55" idx="2"/>
          </p:cNvCxnSpPr>
          <p:nvPr/>
        </p:nvCxnSpPr>
        <p:spPr>
          <a:xfrm flipH="1">
            <a:off x="4908004" y="3054461"/>
            <a:ext cx="56551" cy="1512781"/>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54" idx="2"/>
          </p:cNvCxnSpPr>
          <p:nvPr/>
        </p:nvCxnSpPr>
        <p:spPr>
          <a:xfrm>
            <a:off x="4411474" y="3045274"/>
            <a:ext cx="496531" cy="15577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56" idx="2"/>
            <a:endCxn id="116" idx="0"/>
          </p:cNvCxnSpPr>
          <p:nvPr/>
        </p:nvCxnSpPr>
        <p:spPr>
          <a:xfrm flipH="1">
            <a:off x="4908005" y="3054461"/>
            <a:ext cx="619483" cy="1552784"/>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8329030" y="1260489"/>
            <a:ext cx="3656648" cy="2985410"/>
          </a:xfrm>
          <a:prstGeom prst="rect">
            <a:avLst/>
          </a:prstGeom>
          <a:noFill/>
        </p:spPr>
        <p:txBody>
          <a:bodyPr wrap="square" lIns="121899" tIns="60949" rIns="121899" bIns="60949" rtlCol="0">
            <a:spAutoFit/>
          </a:bodyPr>
          <a:lstStyle/>
          <a:p>
            <a:r>
              <a:rPr lang="en-US" sz="2100" b="1" dirty="0"/>
              <a:t>“Green Field”</a:t>
            </a:r>
          </a:p>
          <a:p>
            <a:endParaRPr lang="en-US" sz="2100" b="1" dirty="0"/>
          </a:p>
          <a:p>
            <a:pPr marL="380933" indent="-380933">
              <a:buFont typeface="Arial" pitchFamily="34" charset="0"/>
              <a:buChar char="•"/>
            </a:pPr>
            <a:r>
              <a:rPr lang="en-US" sz="1600" dirty="0"/>
              <a:t>10GbE Network(s)</a:t>
            </a:r>
          </a:p>
          <a:p>
            <a:pPr marL="380933" indent="-380933">
              <a:buFont typeface="Arial" pitchFamily="34" charset="0"/>
              <a:buChar char="•"/>
            </a:pPr>
            <a:r>
              <a:rPr lang="en-US" sz="1600" dirty="0"/>
              <a:t>File Server for VM storage</a:t>
            </a:r>
          </a:p>
          <a:p>
            <a:pPr marL="537539" lvl="1" indent="-160839">
              <a:buFont typeface="Arial" pitchFamily="34" charset="0"/>
              <a:buChar char="•"/>
            </a:pPr>
            <a:r>
              <a:rPr lang="en-US" sz="1600" dirty="0"/>
              <a:t>Actual storage may be an existing FC/</a:t>
            </a:r>
            <a:r>
              <a:rPr lang="en-US" sz="1600" dirty="0" err="1"/>
              <a:t>iSCSI</a:t>
            </a:r>
            <a:r>
              <a:rPr lang="en-US" sz="1600" dirty="0"/>
              <a:t> SANs or </a:t>
            </a:r>
            <a:r>
              <a:rPr lang="en-US" sz="1600" dirty="0" err="1" smtClean="0"/>
              <a:t>JBODs+Spaces</a:t>
            </a:r>
            <a:endParaRPr lang="en-US" sz="1600" dirty="0"/>
          </a:p>
          <a:p>
            <a:pPr marL="380933" indent="-380933">
              <a:buFont typeface="Arial" pitchFamily="34" charset="0"/>
              <a:buChar char="•"/>
            </a:pPr>
            <a:endParaRPr lang="en-US" sz="1600" b="1" dirty="0" smtClean="0"/>
          </a:p>
          <a:p>
            <a:pPr marL="380933" indent="-380933">
              <a:buFont typeface="Arial" pitchFamily="34" charset="0"/>
              <a:buChar char="•"/>
            </a:pPr>
            <a:r>
              <a:rPr lang="en-US" sz="1600" b="1" dirty="0" smtClean="0"/>
              <a:t>Highlighted </a:t>
            </a:r>
            <a:r>
              <a:rPr lang="en-US" sz="1600" b="1" dirty="0"/>
              <a:t>features:</a:t>
            </a:r>
            <a:r>
              <a:rPr lang="en-US" sz="1600" dirty="0"/>
              <a:t> 10GbE w/DCB, QoS, LBFO, Hyper-V over SMB, </a:t>
            </a:r>
            <a:r>
              <a:rPr lang="en-US" sz="1600" dirty="0" smtClean="0"/>
              <a:t>Spaces</a:t>
            </a:r>
            <a:endParaRPr lang="en-US" sz="1600" dirty="0"/>
          </a:p>
        </p:txBody>
      </p:sp>
      <p:grpSp>
        <p:nvGrpSpPr>
          <p:cNvPr id="93" name="Group 92"/>
          <p:cNvGrpSpPr/>
          <p:nvPr/>
        </p:nvGrpSpPr>
        <p:grpSpPr>
          <a:xfrm>
            <a:off x="4539349" y="4607245"/>
            <a:ext cx="716863" cy="548955"/>
            <a:chOff x="4539349" y="4607245"/>
            <a:chExt cx="716863" cy="548955"/>
          </a:xfrm>
          <a:solidFill>
            <a:srgbClr val="8CC600"/>
          </a:solidFill>
        </p:grpSpPr>
        <p:grpSp>
          <p:nvGrpSpPr>
            <p:cNvPr id="12" name="Group 114"/>
            <p:cNvGrpSpPr/>
            <p:nvPr/>
          </p:nvGrpSpPr>
          <p:grpSpPr>
            <a:xfrm>
              <a:off x="4597485" y="4607245"/>
              <a:ext cx="621038" cy="548955"/>
              <a:chOff x="2933395" y="2574950"/>
              <a:chExt cx="775411" cy="434477"/>
            </a:xfrm>
            <a:grpFill/>
          </p:grpSpPr>
          <p:sp>
            <p:nvSpPr>
              <p:cNvPr id="116" name="Rectangle 11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chemeClr val="bg1"/>
                  </a:solidFill>
                  <a:ea typeface="Calibri"/>
                  <a:cs typeface="Times New Roman"/>
                </a:endParaRPr>
              </a:p>
            </p:txBody>
          </p:sp>
          <p:sp>
            <p:nvSpPr>
              <p:cNvPr id="117" name="Rectangle 11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grpSp>
        <p:sp>
          <p:nvSpPr>
            <p:cNvPr id="3" name="Rectangle 2"/>
            <p:cNvSpPr/>
            <p:nvPr/>
          </p:nvSpPr>
          <p:spPr>
            <a:xfrm>
              <a:off x="4539349" y="4616137"/>
              <a:ext cx="716863" cy="430887"/>
            </a:xfrm>
            <a:prstGeom prst="rect">
              <a:avLst/>
            </a:prstGeom>
            <a:noFill/>
          </p:spPr>
          <p:txBody>
            <a:bodyPr wrap="none">
              <a:spAutoFit/>
            </a:bodyPr>
            <a:lstStyle/>
            <a:p>
              <a:r>
                <a:rPr lang="en-US" sz="1050" b="1" dirty="0" smtClean="0">
                  <a:solidFill>
                    <a:schemeClr val="bg1"/>
                  </a:solidFill>
                </a:rPr>
                <a:t>10GbE</a:t>
              </a:r>
              <a:endParaRPr lang="en-US" sz="1050" b="1" dirty="0">
                <a:solidFill>
                  <a:schemeClr val="bg1"/>
                </a:solidFill>
              </a:endParaRPr>
            </a:p>
            <a:p>
              <a:r>
                <a:rPr lang="en-US" sz="1050" b="1" dirty="0" smtClean="0">
                  <a:solidFill>
                    <a:schemeClr val="bg1"/>
                  </a:solidFill>
                </a:rPr>
                <a:t>(RDMA)</a:t>
              </a:r>
              <a:endParaRPr lang="en-US" sz="1050" b="1" dirty="0">
                <a:solidFill>
                  <a:schemeClr val="bg1"/>
                </a:solidFill>
              </a:endParaRPr>
            </a:p>
          </p:txBody>
        </p:sp>
      </p:grpSp>
      <p:sp>
        <p:nvSpPr>
          <p:cNvPr id="65" name="Rectangle 64"/>
          <p:cNvSpPr/>
          <p:nvPr/>
        </p:nvSpPr>
        <p:spPr>
          <a:xfrm>
            <a:off x="2284412" y="4607838"/>
            <a:ext cx="716863" cy="430887"/>
          </a:xfrm>
          <a:prstGeom prst="rect">
            <a:avLst/>
          </a:prstGeom>
        </p:spPr>
        <p:txBody>
          <a:bodyPr wrap="none">
            <a:spAutoFit/>
          </a:bodyPr>
          <a:lstStyle/>
          <a:p>
            <a:r>
              <a:rPr lang="en-US" sz="1050" b="1" dirty="0" smtClean="0">
                <a:solidFill>
                  <a:schemeClr val="bg1"/>
                </a:solidFill>
              </a:rPr>
              <a:t>10GbE</a:t>
            </a:r>
            <a:endParaRPr lang="en-US" sz="1050" b="1" dirty="0">
              <a:solidFill>
                <a:schemeClr val="bg1"/>
              </a:solidFill>
            </a:endParaRPr>
          </a:p>
          <a:p>
            <a:r>
              <a:rPr lang="en-US" sz="1050" b="1" dirty="0" smtClean="0">
                <a:solidFill>
                  <a:schemeClr val="bg1"/>
                </a:solidFill>
              </a:rPr>
              <a:t>(RDMA)</a:t>
            </a:r>
            <a:endParaRPr lang="en-US" sz="1050" b="1" dirty="0">
              <a:solidFill>
                <a:schemeClr val="bg1"/>
              </a:solidFill>
            </a:endParaRPr>
          </a:p>
        </p:txBody>
      </p:sp>
      <p:sp>
        <p:nvSpPr>
          <p:cNvPr id="66" name="Rectangle 65"/>
          <p:cNvSpPr/>
          <p:nvPr/>
        </p:nvSpPr>
        <p:spPr>
          <a:xfrm>
            <a:off x="6520456" y="4689559"/>
            <a:ext cx="726481" cy="253916"/>
          </a:xfrm>
          <a:prstGeom prst="rect">
            <a:avLst/>
          </a:prstGeom>
        </p:spPr>
        <p:txBody>
          <a:bodyPr wrap="none">
            <a:spAutoFit/>
          </a:bodyPr>
          <a:lstStyle/>
          <a:p>
            <a:r>
              <a:rPr lang="en-US" sz="1050" b="1" dirty="0" smtClean="0">
                <a:solidFill>
                  <a:schemeClr val="bg1"/>
                </a:solidFill>
              </a:rPr>
              <a:t>1/10GbE</a:t>
            </a:r>
            <a:endParaRPr lang="en-US" sz="1050" b="1" dirty="0">
              <a:solidFill>
                <a:schemeClr val="bg1"/>
              </a:solidFill>
            </a:endParaRPr>
          </a:p>
        </p:txBody>
      </p:sp>
      <p:sp>
        <p:nvSpPr>
          <p:cNvPr id="71" name="Rectangle 70"/>
          <p:cNvSpPr/>
          <p:nvPr/>
        </p:nvSpPr>
        <p:spPr bwMode="auto">
          <a:xfrm>
            <a:off x="760412" y="4267200"/>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Pool</a:t>
            </a:r>
          </a:p>
        </p:txBody>
      </p:sp>
      <p:sp>
        <p:nvSpPr>
          <p:cNvPr id="72" name="Rectangle 71"/>
          <p:cNvSpPr/>
          <p:nvPr/>
        </p:nvSpPr>
        <p:spPr bwMode="auto">
          <a:xfrm>
            <a:off x="531812" y="3581400"/>
            <a:ext cx="14478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CSV</a:t>
            </a:r>
          </a:p>
        </p:txBody>
      </p:sp>
      <p:sp>
        <p:nvSpPr>
          <p:cNvPr id="73" name="Rectangle 72"/>
          <p:cNvSpPr/>
          <p:nvPr/>
        </p:nvSpPr>
        <p:spPr bwMode="auto">
          <a:xfrm>
            <a:off x="531812" y="2895600"/>
            <a:ext cx="14478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SMB File Share</a:t>
            </a:r>
          </a:p>
        </p:txBody>
      </p:sp>
      <p:sp>
        <p:nvSpPr>
          <p:cNvPr id="74" name="Rectangle 73"/>
          <p:cNvSpPr/>
          <p:nvPr/>
        </p:nvSpPr>
        <p:spPr bwMode="auto">
          <a:xfrm>
            <a:off x="770686" y="3927296"/>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Space</a:t>
            </a:r>
          </a:p>
        </p:txBody>
      </p:sp>
      <p:sp>
        <p:nvSpPr>
          <p:cNvPr id="75" name="Rectangle 74"/>
          <p:cNvSpPr/>
          <p:nvPr/>
        </p:nvSpPr>
        <p:spPr bwMode="auto">
          <a:xfrm>
            <a:off x="531812" y="3241496"/>
            <a:ext cx="14478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Scale out FS</a:t>
            </a:r>
          </a:p>
        </p:txBody>
      </p:sp>
      <p:sp>
        <p:nvSpPr>
          <p:cNvPr id="104" name="Rectangle 103"/>
          <p:cNvSpPr/>
          <p:nvPr/>
        </p:nvSpPr>
        <p:spPr bwMode="auto">
          <a:xfrm>
            <a:off x="6094412" y="5638800"/>
            <a:ext cx="5638800" cy="762000"/>
          </a:xfrm>
          <a:prstGeom prst="rect">
            <a:avLst/>
          </a:prstGeom>
          <a:solidFill>
            <a:srgbClr val="FF82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Storage Spaces lowers cost of storage</a:t>
            </a:r>
            <a:endParaRPr lang="en-US" dirty="0" smtClean="0">
              <a:solidFill>
                <a:schemeClr val="bg1"/>
              </a:solidFill>
            </a:endParaRPr>
          </a:p>
        </p:txBody>
      </p:sp>
    </p:spTree>
    <p:extLst>
      <p:ext uri="{BB962C8B-B14F-4D97-AF65-F5344CB8AC3E}">
        <p14:creationId xmlns:p14="http://schemas.microsoft.com/office/powerpoint/2010/main" val="176357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a:off x="3814980" y="1397000"/>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125" name="Rectangle 124"/>
          <p:cNvSpPr/>
          <p:nvPr/>
        </p:nvSpPr>
        <p:spPr bwMode="auto">
          <a:xfrm>
            <a:off x="545192" y="1398132"/>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17" name="Rectangle 16"/>
          <p:cNvSpPr/>
          <p:nvPr/>
        </p:nvSpPr>
        <p:spPr bwMode="auto">
          <a:xfrm>
            <a:off x="622297" y="1498600"/>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normAutofit fontScale="90000"/>
          </a:bodyPr>
          <a:lstStyle/>
          <a:p>
            <a:r>
              <a:rPr lang="en-US" sz="4300" dirty="0"/>
              <a:t>Converged Datacenter Network + File </a:t>
            </a:r>
            <a:r>
              <a:rPr lang="en-US" sz="4300" dirty="0" smtClean="0"/>
              <a:t>Server Storage</a:t>
            </a:r>
            <a:endParaRPr lang="en-US" sz="4300" dirty="0"/>
          </a:p>
        </p:txBody>
      </p:sp>
      <p:sp>
        <p:nvSpPr>
          <p:cNvPr id="4" name="Flowchart: Magnetic Disk 3"/>
          <p:cNvSpPr/>
          <p:nvPr/>
        </p:nvSpPr>
        <p:spPr>
          <a:xfrm>
            <a:off x="265889" y="5855111"/>
            <a:ext cx="1811380" cy="71120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b="1" dirty="0" smtClean="0">
                <a:solidFill>
                  <a:schemeClr val="bg1"/>
                </a:solidFill>
              </a:rPr>
              <a:t>JBODs</a:t>
            </a:r>
            <a:endParaRPr lang="en-US" sz="2000" b="1" dirty="0">
              <a:solidFill>
                <a:schemeClr val="bg1"/>
              </a:solidFill>
            </a:endParaRPr>
          </a:p>
        </p:txBody>
      </p:sp>
      <p:cxnSp>
        <p:nvCxnSpPr>
          <p:cNvPr id="5" name="Elbow Connector 4"/>
          <p:cNvCxnSpPr>
            <a:stCxn id="4" idx="1"/>
            <a:endCxn id="43" idx="2"/>
          </p:cNvCxnSpPr>
          <p:nvPr/>
        </p:nvCxnSpPr>
        <p:spPr>
          <a:xfrm rot="5400000" flipH="1" flipV="1">
            <a:off x="964370" y="5397839"/>
            <a:ext cx="664480" cy="250063"/>
          </a:xfrm>
          <a:prstGeom prst="bentConnector3">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1015" y="1524000"/>
            <a:ext cx="1324209" cy="323165"/>
          </a:xfrm>
          <a:prstGeom prst="rect">
            <a:avLst/>
          </a:prstGeom>
          <a:noFill/>
        </p:spPr>
        <p:txBody>
          <a:bodyPr wrap="none" lIns="0" tIns="0" rIns="0" bIns="0" rtlCol="0">
            <a:spAutoFit/>
          </a:bodyPr>
          <a:lstStyle/>
          <a:p>
            <a:r>
              <a:rPr lang="en-US" sz="2100" b="1" dirty="0"/>
              <a:t>File Server</a:t>
            </a:r>
          </a:p>
        </p:txBody>
      </p:sp>
      <p:grpSp>
        <p:nvGrpSpPr>
          <p:cNvPr id="6" name="Group 18"/>
          <p:cNvGrpSpPr/>
          <p:nvPr/>
        </p:nvGrpSpPr>
        <p:grpSpPr>
          <a:xfrm>
            <a:off x="2336192" y="4610507"/>
            <a:ext cx="621038" cy="548955"/>
            <a:chOff x="2933395" y="2574950"/>
            <a:chExt cx="775411" cy="434477"/>
          </a:xfrm>
          <a:solidFill>
            <a:srgbClr val="8CC600"/>
          </a:solidFill>
        </p:grpSpPr>
        <p:sp>
          <p:nvSpPr>
            <p:cNvPr id="46" name="Rectangle 4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47" name="Rectangle 4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sp>
        <p:nvSpPr>
          <p:cNvPr id="20" name="Rectangle 19"/>
          <p:cNvSpPr/>
          <p:nvPr/>
        </p:nvSpPr>
        <p:spPr bwMode="auto">
          <a:xfrm>
            <a:off x="1746668" y="2062782"/>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Cluster</a:t>
            </a:r>
          </a:p>
        </p:txBody>
      </p:sp>
      <p:sp>
        <p:nvSpPr>
          <p:cNvPr id="21" name="Rectangle 20"/>
          <p:cNvSpPr/>
          <p:nvPr/>
        </p:nvSpPr>
        <p:spPr bwMode="auto">
          <a:xfrm>
            <a:off x="2261530" y="2071970"/>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Storage</a:t>
            </a:r>
          </a:p>
        </p:txBody>
      </p:sp>
      <p:sp>
        <p:nvSpPr>
          <p:cNvPr id="22" name="Rectangle 21"/>
          <p:cNvSpPr/>
          <p:nvPr/>
        </p:nvSpPr>
        <p:spPr bwMode="auto">
          <a:xfrm>
            <a:off x="2785562" y="2071970"/>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Manage</a:t>
            </a:r>
          </a:p>
        </p:txBody>
      </p:sp>
      <p:cxnSp>
        <p:nvCxnSpPr>
          <p:cNvPr id="23" name="Straight Connector 22"/>
          <p:cNvCxnSpPr>
            <a:endCxn id="46" idx="0"/>
          </p:cNvCxnSpPr>
          <p:nvPr/>
        </p:nvCxnSpPr>
        <p:spPr>
          <a:xfrm>
            <a:off x="2524308" y="3054462"/>
            <a:ext cx="122403" cy="1556045"/>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2"/>
            <a:endCxn id="46" idx="0"/>
          </p:cNvCxnSpPr>
          <p:nvPr/>
        </p:nvCxnSpPr>
        <p:spPr>
          <a:xfrm>
            <a:off x="1976506" y="3045274"/>
            <a:ext cx="670205" cy="15652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2" idx="2"/>
            <a:endCxn id="46" idx="0"/>
          </p:cNvCxnSpPr>
          <p:nvPr/>
        </p:nvCxnSpPr>
        <p:spPr>
          <a:xfrm flipH="1">
            <a:off x="2646711" y="3054462"/>
            <a:ext cx="368689" cy="155604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30"/>
          <p:cNvGrpSpPr/>
          <p:nvPr/>
        </p:nvGrpSpPr>
        <p:grpSpPr>
          <a:xfrm flipH="1">
            <a:off x="899079" y="4699039"/>
            <a:ext cx="743514" cy="491592"/>
            <a:chOff x="2933395" y="2574950"/>
            <a:chExt cx="775411" cy="434477"/>
          </a:xfrm>
          <a:solidFill>
            <a:srgbClr val="FF8200"/>
          </a:solidFill>
        </p:grpSpPr>
        <p:sp>
          <p:nvSpPr>
            <p:cNvPr id="42" name="Rectangle 41"/>
            <p:cNvSpPr/>
            <p:nvPr/>
          </p:nvSpPr>
          <p:spPr>
            <a:xfrm>
              <a:off x="2933395" y="2574950"/>
              <a:ext cx="775411" cy="299923"/>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ysClr val="window" lastClr="FFFFFF"/>
                </a:solidFill>
                <a:ea typeface="Calibri"/>
                <a:cs typeface="Times New Roman"/>
              </a:endParaRPr>
            </a:p>
          </p:txBody>
        </p:sp>
        <p:sp>
          <p:nvSpPr>
            <p:cNvPr id="43" name="Rectangle 42"/>
            <p:cNvSpPr/>
            <p:nvPr/>
          </p:nvSpPr>
          <p:spPr>
            <a:xfrm>
              <a:off x="2933396" y="2874873"/>
              <a:ext cx="460858" cy="134554"/>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ysClr val="window" lastClr="FFFFFF"/>
                  </a:solidFill>
                  <a:latin typeface="Calibri"/>
                  <a:ea typeface="Times New Roman"/>
                  <a:cs typeface="Times New Roman"/>
                </a:rPr>
                <a:t> </a:t>
              </a:r>
              <a:endParaRPr lang="en-US" sz="1200" kern="0">
                <a:solidFill>
                  <a:sysClr val="window" lastClr="FFFFFF"/>
                </a:solidFill>
                <a:latin typeface="Calibri"/>
                <a:ea typeface="Calibri"/>
                <a:cs typeface="Times New Roman"/>
              </a:endParaRPr>
            </a:p>
          </p:txBody>
        </p:sp>
      </p:grpSp>
      <p:sp>
        <p:nvSpPr>
          <p:cNvPr id="32" name="TextBox 31"/>
          <p:cNvSpPr txBox="1"/>
          <p:nvPr/>
        </p:nvSpPr>
        <p:spPr>
          <a:xfrm>
            <a:off x="918865" y="4671060"/>
            <a:ext cx="680123" cy="369332"/>
          </a:xfrm>
          <a:prstGeom prst="rect">
            <a:avLst/>
          </a:prstGeom>
          <a:noFill/>
        </p:spPr>
        <p:txBody>
          <a:bodyPr wrap="none" lIns="0" tIns="0" rIns="0" bIns="0" rtlCol="0">
            <a:spAutoFit/>
          </a:bodyPr>
          <a:lstStyle/>
          <a:p>
            <a:r>
              <a:rPr lang="en-US" sz="1200" b="1" dirty="0" smtClean="0">
                <a:solidFill>
                  <a:schemeClr val="bg1"/>
                </a:solidFill>
              </a:rPr>
              <a:t>Clustered</a:t>
            </a:r>
          </a:p>
          <a:p>
            <a:r>
              <a:rPr lang="en-US" sz="1200" b="1" dirty="0" smtClean="0">
                <a:solidFill>
                  <a:schemeClr val="bg1"/>
                </a:solidFill>
              </a:rPr>
              <a:t>RAID</a:t>
            </a:r>
            <a:endParaRPr lang="en-US" sz="1200" b="1" dirty="0">
              <a:solidFill>
                <a:schemeClr val="bg1"/>
              </a:solidFill>
            </a:endParaRPr>
          </a:p>
        </p:txBody>
      </p:sp>
      <p:sp>
        <p:nvSpPr>
          <p:cNvPr id="49" name="Rectangle 48"/>
          <p:cNvSpPr/>
          <p:nvPr/>
        </p:nvSpPr>
        <p:spPr bwMode="auto">
          <a:xfrm>
            <a:off x="3897885" y="1498600"/>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51" name="Rectangle 50"/>
          <p:cNvSpPr/>
          <p:nvPr/>
        </p:nvSpPr>
        <p:spPr bwMode="auto">
          <a:xfrm>
            <a:off x="6128577" y="2868572"/>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Hyper-V</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 Extensible Switch</a:t>
            </a:r>
          </a:p>
        </p:txBody>
      </p:sp>
      <p:grpSp>
        <p:nvGrpSpPr>
          <p:cNvPr id="8" name="Group 51"/>
          <p:cNvGrpSpPr/>
          <p:nvPr/>
        </p:nvGrpSpPr>
        <p:grpSpPr>
          <a:xfrm>
            <a:off x="6057163" y="1638230"/>
            <a:ext cx="830484" cy="1292487"/>
            <a:chOff x="6705600" y="1135825"/>
            <a:chExt cx="915350" cy="1535911"/>
          </a:xfrm>
        </p:grpSpPr>
        <p:sp>
          <p:nvSpPr>
            <p:cNvPr id="96" name="Rectangle 9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1</a:t>
              </a:r>
            </a:p>
          </p:txBody>
        </p:sp>
        <p:grpSp>
          <p:nvGrpSpPr>
            <p:cNvPr id="9" name="Group 96"/>
            <p:cNvGrpSpPr/>
            <p:nvPr/>
          </p:nvGrpSpPr>
          <p:grpSpPr>
            <a:xfrm>
              <a:off x="6921216" y="1964018"/>
              <a:ext cx="442719" cy="332738"/>
              <a:chOff x="0" y="0"/>
              <a:chExt cx="248717" cy="198934"/>
            </a:xfrm>
          </p:grpSpPr>
          <p:sp>
            <p:nvSpPr>
              <p:cNvPr id="100" name="Rectangle 9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101" name="Rectangle 10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98" name="Oval 9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99" name="Straight Connector 98"/>
            <p:cNvCxnSpPr>
              <a:stCxn id="98" idx="0"/>
              <a:endCxn id="10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a:stCxn id="51" idx="2"/>
            <a:endCxn id="122" idx="0"/>
          </p:cNvCxnSpPr>
          <p:nvPr/>
        </p:nvCxnSpPr>
        <p:spPr>
          <a:xfrm flipH="1">
            <a:off x="6875418" y="3606980"/>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4164575" y="206278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55" name="Rectangle 54"/>
          <p:cNvSpPr/>
          <p:nvPr/>
        </p:nvSpPr>
        <p:spPr bwMode="auto">
          <a:xfrm>
            <a:off x="4717656"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 Storage</a:t>
            </a:r>
          </a:p>
        </p:txBody>
      </p:sp>
      <p:sp>
        <p:nvSpPr>
          <p:cNvPr id="56" name="Rectangle 55"/>
          <p:cNvSpPr/>
          <p:nvPr/>
        </p:nvSpPr>
        <p:spPr bwMode="auto">
          <a:xfrm>
            <a:off x="5280588"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sp>
        <p:nvSpPr>
          <p:cNvPr id="59" name="TextBox 58"/>
          <p:cNvSpPr txBox="1"/>
          <p:nvPr/>
        </p:nvSpPr>
        <p:spPr>
          <a:xfrm>
            <a:off x="3960812" y="1524000"/>
            <a:ext cx="1944571" cy="323165"/>
          </a:xfrm>
          <a:prstGeom prst="rect">
            <a:avLst/>
          </a:prstGeom>
          <a:noFill/>
          <a:ln>
            <a:noFill/>
          </a:ln>
        </p:spPr>
        <p:txBody>
          <a:bodyPr wrap="none" lIns="0" tIns="0" rIns="0" bIns="0" rtlCol="0">
            <a:spAutoFit/>
          </a:bodyPr>
          <a:lstStyle/>
          <a:p>
            <a:r>
              <a:rPr lang="en-US" sz="2100" b="1" dirty="0"/>
              <a:t>Hyper-V Server</a:t>
            </a:r>
          </a:p>
        </p:txBody>
      </p:sp>
      <p:sp>
        <p:nvSpPr>
          <p:cNvPr id="63" name="Oval 62"/>
          <p:cNvSpPr/>
          <p:nvPr/>
        </p:nvSpPr>
        <p:spPr>
          <a:xfrm>
            <a:off x="6815504" y="353920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nvGrpSpPr>
          <p:cNvPr id="10" name="Group 74"/>
          <p:cNvGrpSpPr/>
          <p:nvPr/>
        </p:nvGrpSpPr>
        <p:grpSpPr>
          <a:xfrm>
            <a:off x="6954350" y="1638230"/>
            <a:ext cx="830484" cy="1292487"/>
            <a:chOff x="6705600" y="1135825"/>
            <a:chExt cx="915350" cy="1535911"/>
          </a:xfrm>
        </p:grpSpPr>
        <p:sp>
          <p:nvSpPr>
            <p:cNvPr id="84" name="Rectangle 83"/>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a:t>
              </a:r>
              <a:r>
                <a:rPr lang="en-US" sz="1700" b="1" dirty="0">
                  <a:solidFill>
                    <a:schemeClr val="bg1"/>
                  </a:solidFill>
                </a:rPr>
                <a:t>n</a:t>
              </a:r>
            </a:p>
          </p:txBody>
        </p:sp>
        <p:grpSp>
          <p:nvGrpSpPr>
            <p:cNvPr id="11" name="Group 84"/>
            <p:cNvGrpSpPr/>
            <p:nvPr/>
          </p:nvGrpSpPr>
          <p:grpSpPr>
            <a:xfrm>
              <a:off x="6921216" y="1964018"/>
              <a:ext cx="442719" cy="332738"/>
              <a:chOff x="0" y="0"/>
              <a:chExt cx="248717" cy="198934"/>
            </a:xfrm>
          </p:grpSpPr>
          <p:sp>
            <p:nvSpPr>
              <p:cNvPr id="88" name="Rectangle 87"/>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89" name="Rectangle 88"/>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86" name="Oval 85"/>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87" name="Straight Connector 86"/>
            <p:cNvCxnSpPr>
              <a:stCxn id="86" idx="0"/>
              <a:endCxn id="89"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0"/>
          <p:cNvGrpSpPr/>
          <p:nvPr/>
        </p:nvGrpSpPr>
        <p:grpSpPr>
          <a:xfrm>
            <a:off x="6564898" y="4612195"/>
            <a:ext cx="621038" cy="548955"/>
            <a:chOff x="2933395" y="2574950"/>
            <a:chExt cx="775411" cy="434477"/>
          </a:xfrm>
          <a:solidFill>
            <a:srgbClr val="8CC600"/>
          </a:solidFill>
        </p:grpSpPr>
        <p:sp>
          <p:nvSpPr>
            <p:cNvPr id="122" name="Rectangle 12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123" name="Rectangle 12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cxnSp>
        <p:nvCxnSpPr>
          <p:cNvPr id="130" name="Straight Connector 129"/>
          <p:cNvCxnSpPr/>
          <p:nvPr/>
        </p:nvCxnSpPr>
        <p:spPr>
          <a:xfrm flipH="1">
            <a:off x="1746668" y="5359401"/>
            <a:ext cx="3636730" cy="39729"/>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47" idx="2"/>
          </p:cNvCxnSpPr>
          <p:nvPr/>
        </p:nvCxnSpPr>
        <p:spPr>
          <a:xfrm>
            <a:off x="2520747" y="5159462"/>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787348" y="5119733"/>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894585" y="5279295"/>
            <a:ext cx="349455" cy="230832"/>
          </a:xfrm>
          <a:prstGeom prst="rect">
            <a:avLst/>
          </a:prstGeom>
          <a:noFill/>
        </p:spPr>
        <p:txBody>
          <a:bodyPr wrap="none" lIns="0" tIns="0" rIns="0" bIns="0" rtlCol="0">
            <a:spAutoFit/>
          </a:bodyPr>
          <a:lstStyle/>
          <a:p>
            <a:r>
              <a:rPr lang="en-US" sz="1500" b="1" dirty="0" smtClean="0"/>
              <a:t>SAS</a:t>
            </a:r>
            <a:endParaRPr lang="en-US" sz="1500" b="1" dirty="0"/>
          </a:p>
        </p:txBody>
      </p:sp>
      <p:cxnSp>
        <p:nvCxnSpPr>
          <p:cNvPr id="143" name="Straight Connector 142"/>
          <p:cNvCxnSpPr/>
          <p:nvPr/>
        </p:nvCxnSpPr>
        <p:spPr>
          <a:xfrm flipH="1">
            <a:off x="6128032" y="5405547"/>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749453" y="5156201"/>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2844059" y="5183097"/>
            <a:ext cx="1833707" cy="230832"/>
          </a:xfrm>
          <a:prstGeom prst="rect">
            <a:avLst/>
          </a:prstGeom>
          <a:noFill/>
        </p:spPr>
        <p:txBody>
          <a:bodyPr wrap="none" lIns="0" tIns="0" rIns="0" bIns="0" rtlCol="0">
            <a:spAutoFit/>
          </a:bodyPr>
          <a:lstStyle/>
          <a:p>
            <a:r>
              <a:rPr lang="en-US" sz="1500" b="1" dirty="0"/>
              <a:t>Datacenter Network</a:t>
            </a:r>
          </a:p>
        </p:txBody>
      </p:sp>
      <p:sp>
        <p:nvSpPr>
          <p:cNvPr id="147" name="TextBox 146"/>
          <p:cNvSpPr txBox="1"/>
          <p:nvPr/>
        </p:nvSpPr>
        <p:spPr>
          <a:xfrm>
            <a:off x="6815563" y="5170166"/>
            <a:ext cx="1536639" cy="230832"/>
          </a:xfrm>
          <a:prstGeom prst="rect">
            <a:avLst/>
          </a:prstGeom>
          <a:noFill/>
        </p:spPr>
        <p:txBody>
          <a:bodyPr wrap="none" lIns="0" tIns="0" rIns="0" bIns="0" rtlCol="0">
            <a:spAutoFit/>
          </a:bodyPr>
          <a:lstStyle/>
          <a:p>
            <a:r>
              <a:rPr lang="en-US" sz="1500" b="1" dirty="0"/>
              <a:t>Tenants Network</a:t>
            </a:r>
          </a:p>
        </p:txBody>
      </p:sp>
      <p:cxnSp>
        <p:nvCxnSpPr>
          <p:cNvPr id="148" name="Straight Connector 147"/>
          <p:cNvCxnSpPr>
            <a:stCxn id="55" idx="2"/>
          </p:cNvCxnSpPr>
          <p:nvPr/>
        </p:nvCxnSpPr>
        <p:spPr>
          <a:xfrm flipH="1">
            <a:off x="4908004" y="3054461"/>
            <a:ext cx="56551" cy="1512781"/>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54" idx="2"/>
          </p:cNvCxnSpPr>
          <p:nvPr/>
        </p:nvCxnSpPr>
        <p:spPr>
          <a:xfrm>
            <a:off x="4411474" y="3045274"/>
            <a:ext cx="496531" cy="15577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56" idx="2"/>
            <a:endCxn id="116" idx="0"/>
          </p:cNvCxnSpPr>
          <p:nvPr/>
        </p:nvCxnSpPr>
        <p:spPr>
          <a:xfrm flipH="1">
            <a:off x="4908005" y="3054461"/>
            <a:ext cx="619483" cy="1552784"/>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8329030" y="1260489"/>
            <a:ext cx="3656648" cy="2985410"/>
          </a:xfrm>
          <a:prstGeom prst="rect">
            <a:avLst/>
          </a:prstGeom>
          <a:noFill/>
        </p:spPr>
        <p:txBody>
          <a:bodyPr wrap="square" lIns="121899" tIns="60949" rIns="121899" bIns="60949" rtlCol="0">
            <a:spAutoFit/>
          </a:bodyPr>
          <a:lstStyle/>
          <a:p>
            <a:r>
              <a:rPr lang="en-US" sz="2100" b="1" dirty="0"/>
              <a:t>“Green Field”</a:t>
            </a:r>
          </a:p>
          <a:p>
            <a:endParaRPr lang="en-US" sz="2100" b="1" dirty="0"/>
          </a:p>
          <a:p>
            <a:pPr marL="380933" indent="-380933">
              <a:buFont typeface="Arial" pitchFamily="34" charset="0"/>
              <a:buChar char="•"/>
            </a:pPr>
            <a:r>
              <a:rPr lang="en-US" sz="1600" dirty="0"/>
              <a:t>10GbE Network(s)</a:t>
            </a:r>
          </a:p>
          <a:p>
            <a:pPr marL="380933" indent="-380933">
              <a:buFont typeface="Arial" pitchFamily="34" charset="0"/>
              <a:buChar char="•"/>
            </a:pPr>
            <a:r>
              <a:rPr lang="en-US" sz="1600" dirty="0"/>
              <a:t>File Server for VM storage</a:t>
            </a:r>
          </a:p>
          <a:p>
            <a:pPr marL="537539" lvl="1" indent="-160839">
              <a:buFont typeface="Arial" pitchFamily="34" charset="0"/>
              <a:buChar char="•"/>
            </a:pPr>
            <a:r>
              <a:rPr lang="en-US" sz="1600" dirty="0"/>
              <a:t>Actual storage may be an existing FC/</a:t>
            </a:r>
            <a:r>
              <a:rPr lang="en-US" sz="1600" dirty="0" err="1"/>
              <a:t>iSCSI</a:t>
            </a:r>
            <a:r>
              <a:rPr lang="en-US" sz="1600" dirty="0"/>
              <a:t> SANs or </a:t>
            </a:r>
            <a:r>
              <a:rPr lang="en-US" sz="1600" dirty="0" err="1" smtClean="0"/>
              <a:t>JBODs+Spaces</a:t>
            </a:r>
            <a:endParaRPr lang="en-US" sz="1600" dirty="0"/>
          </a:p>
          <a:p>
            <a:pPr marL="380933" indent="-380933">
              <a:buFont typeface="Arial" pitchFamily="34" charset="0"/>
              <a:buChar char="•"/>
            </a:pPr>
            <a:endParaRPr lang="en-US" sz="1600" b="1" dirty="0" smtClean="0"/>
          </a:p>
          <a:p>
            <a:pPr marL="380933" indent="-380933">
              <a:buFont typeface="Arial" pitchFamily="34" charset="0"/>
              <a:buChar char="•"/>
            </a:pPr>
            <a:r>
              <a:rPr lang="en-US" sz="1600" b="1" dirty="0" smtClean="0"/>
              <a:t>Highlighted </a:t>
            </a:r>
            <a:r>
              <a:rPr lang="en-US" sz="1600" b="1" dirty="0"/>
              <a:t>features:</a:t>
            </a:r>
            <a:r>
              <a:rPr lang="en-US" sz="1600" dirty="0"/>
              <a:t> 10GbE w/DCB, QoS, LBFO, Hyper-V over SMB, </a:t>
            </a:r>
            <a:r>
              <a:rPr lang="en-US" sz="1600" dirty="0" smtClean="0"/>
              <a:t>Spaces</a:t>
            </a:r>
            <a:endParaRPr lang="en-US" sz="1600" dirty="0"/>
          </a:p>
        </p:txBody>
      </p:sp>
      <p:grpSp>
        <p:nvGrpSpPr>
          <p:cNvPr id="93" name="Group 92"/>
          <p:cNvGrpSpPr/>
          <p:nvPr/>
        </p:nvGrpSpPr>
        <p:grpSpPr>
          <a:xfrm>
            <a:off x="4539349" y="4607245"/>
            <a:ext cx="716863" cy="548955"/>
            <a:chOff x="4539349" y="4607245"/>
            <a:chExt cx="716863" cy="548955"/>
          </a:xfrm>
          <a:solidFill>
            <a:srgbClr val="8CC600"/>
          </a:solidFill>
        </p:grpSpPr>
        <p:grpSp>
          <p:nvGrpSpPr>
            <p:cNvPr id="12" name="Group 114"/>
            <p:cNvGrpSpPr/>
            <p:nvPr/>
          </p:nvGrpSpPr>
          <p:grpSpPr>
            <a:xfrm>
              <a:off x="4597485" y="4607245"/>
              <a:ext cx="621038" cy="548955"/>
              <a:chOff x="2933395" y="2574950"/>
              <a:chExt cx="775411" cy="434477"/>
            </a:xfrm>
            <a:grpFill/>
          </p:grpSpPr>
          <p:sp>
            <p:nvSpPr>
              <p:cNvPr id="116" name="Rectangle 11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chemeClr val="bg1"/>
                  </a:solidFill>
                  <a:ea typeface="Calibri"/>
                  <a:cs typeface="Times New Roman"/>
                </a:endParaRPr>
              </a:p>
            </p:txBody>
          </p:sp>
          <p:sp>
            <p:nvSpPr>
              <p:cNvPr id="117" name="Rectangle 11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grpSp>
        <p:sp>
          <p:nvSpPr>
            <p:cNvPr id="3" name="Rectangle 2"/>
            <p:cNvSpPr/>
            <p:nvPr/>
          </p:nvSpPr>
          <p:spPr>
            <a:xfrm>
              <a:off x="4539349" y="4616137"/>
              <a:ext cx="716863" cy="430887"/>
            </a:xfrm>
            <a:prstGeom prst="rect">
              <a:avLst/>
            </a:prstGeom>
            <a:noFill/>
          </p:spPr>
          <p:txBody>
            <a:bodyPr wrap="none">
              <a:spAutoFit/>
            </a:bodyPr>
            <a:lstStyle/>
            <a:p>
              <a:r>
                <a:rPr lang="en-US" sz="1050" b="1" dirty="0" smtClean="0">
                  <a:solidFill>
                    <a:schemeClr val="bg1"/>
                  </a:solidFill>
                </a:rPr>
                <a:t>10GbE</a:t>
              </a:r>
              <a:endParaRPr lang="en-US" sz="1050" b="1" dirty="0">
                <a:solidFill>
                  <a:schemeClr val="bg1"/>
                </a:solidFill>
              </a:endParaRPr>
            </a:p>
            <a:p>
              <a:r>
                <a:rPr lang="en-US" sz="1050" b="1" dirty="0" smtClean="0">
                  <a:solidFill>
                    <a:schemeClr val="bg1"/>
                  </a:solidFill>
                </a:rPr>
                <a:t>(RDMA)</a:t>
              </a:r>
              <a:endParaRPr lang="en-US" sz="1050" b="1" dirty="0">
                <a:solidFill>
                  <a:schemeClr val="bg1"/>
                </a:solidFill>
              </a:endParaRPr>
            </a:p>
          </p:txBody>
        </p:sp>
      </p:grpSp>
      <p:sp>
        <p:nvSpPr>
          <p:cNvPr id="65" name="Rectangle 64"/>
          <p:cNvSpPr/>
          <p:nvPr/>
        </p:nvSpPr>
        <p:spPr>
          <a:xfrm>
            <a:off x="2284412" y="4607838"/>
            <a:ext cx="716863" cy="430887"/>
          </a:xfrm>
          <a:prstGeom prst="rect">
            <a:avLst/>
          </a:prstGeom>
        </p:spPr>
        <p:txBody>
          <a:bodyPr wrap="none">
            <a:spAutoFit/>
          </a:bodyPr>
          <a:lstStyle/>
          <a:p>
            <a:r>
              <a:rPr lang="en-US" sz="1050" b="1" dirty="0" smtClean="0">
                <a:solidFill>
                  <a:schemeClr val="bg1"/>
                </a:solidFill>
              </a:rPr>
              <a:t>10GbE</a:t>
            </a:r>
            <a:endParaRPr lang="en-US" sz="1050" b="1" dirty="0">
              <a:solidFill>
                <a:schemeClr val="bg1"/>
              </a:solidFill>
            </a:endParaRPr>
          </a:p>
          <a:p>
            <a:r>
              <a:rPr lang="en-US" sz="1050" b="1" dirty="0" smtClean="0">
                <a:solidFill>
                  <a:schemeClr val="bg1"/>
                </a:solidFill>
              </a:rPr>
              <a:t>(RDMA)</a:t>
            </a:r>
            <a:endParaRPr lang="en-US" sz="1050" b="1" dirty="0">
              <a:solidFill>
                <a:schemeClr val="bg1"/>
              </a:solidFill>
            </a:endParaRPr>
          </a:p>
        </p:txBody>
      </p:sp>
      <p:sp>
        <p:nvSpPr>
          <p:cNvPr id="66" name="Rectangle 65"/>
          <p:cNvSpPr/>
          <p:nvPr/>
        </p:nvSpPr>
        <p:spPr>
          <a:xfrm>
            <a:off x="6520456" y="4689559"/>
            <a:ext cx="726481" cy="253916"/>
          </a:xfrm>
          <a:prstGeom prst="rect">
            <a:avLst/>
          </a:prstGeom>
        </p:spPr>
        <p:txBody>
          <a:bodyPr wrap="none">
            <a:spAutoFit/>
          </a:bodyPr>
          <a:lstStyle/>
          <a:p>
            <a:r>
              <a:rPr lang="en-US" sz="1050" b="1" dirty="0" smtClean="0">
                <a:solidFill>
                  <a:schemeClr val="bg1"/>
                </a:solidFill>
              </a:rPr>
              <a:t>1/10GbE</a:t>
            </a:r>
            <a:endParaRPr lang="en-US" sz="1050" b="1" dirty="0">
              <a:solidFill>
                <a:schemeClr val="bg1"/>
              </a:solidFill>
            </a:endParaRPr>
          </a:p>
        </p:txBody>
      </p:sp>
      <p:sp>
        <p:nvSpPr>
          <p:cNvPr id="72" name="Rectangle 71"/>
          <p:cNvSpPr/>
          <p:nvPr/>
        </p:nvSpPr>
        <p:spPr bwMode="auto">
          <a:xfrm>
            <a:off x="531812" y="4267200"/>
            <a:ext cx="14478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CSV</a:t>
            </a:r>
          </a:p>
        </p:txBody>
      </p:sp>
      <p:sp>
        <p:nvSpPr>
          <p:cNvPr id="73" name="Rectangle 72"/>
          <p:cNvSpPr/>
          <p:nvPr/>
        </p:nvSpPr>
        <p:spPr bwMode="auto">
          <a:xfrm>
            <a:off x="531812" y="3581400"/>
            <a:ext cx="14478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SMB File Share</a:t>
            </a:r>
          </a:p>
        </p:txBody>
      </p:sp>
      <p:sp>
        <p:nvSpPr>
          <p:cNvPr id="75" name="Rectangle 74"/>
          <p:cNvSpPr/>
          <p:nvPr/>
        </p:nvSpPr>
        <p:spPr bwMode="auto">
          <a:xfrm>
            <a:off x="531812" y="3927296"/>
            <a:ext cx="14478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Scale out FS</a:t>
            </a:r>
          </a:p>
        </p:txBody>
      </p:sp>
      <p:sp>
        <p:nvSpPr>
          <p:cNvPr id="104" name="Rectangle 103"/>
          <p:cNvSpPr/>
          <p:nvPr/>
        </p:nvSpPr>
        <p:spPr bwMode="auto">
          <a:xfrm>
            <a:off x="6094412" y="5638800"/>
            <a:ext cx="5638800" cy="762000"/>
          </a:xfrm>
          <a:prstGeom prst="rect">
            <a:avLst/>
          </a:prstGeom>
          <a:solidFill>
            <a:srgbClr val="FF82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Using hardware RAID controllers</a:t>
            </a:r>
          </a:p>
          <a:p>
            <a:pPr algn="ctr" defTabSz="914099" fontAlgn="base">
              <a:spcBef>
                <a:spcPct val="0"/>
              </a:spcBef>
              <a:spcAft>
                <a:spcPct val="0"/>
              </a:spcAft>
            </a:pPr>
            <a:r>
              <a:rPr lang="en-US" dirty="0" smtClean="0">
                <a:solidFill>
                  <a:schemeClr val="bg1"/>
                </a:solidFill>
              </a:rPr>
              <a:t>(WSV310: Cluster In a Box, And more…)</a:t>
            </a:r>
            <a:endParaRPr lang="en-US" sz="1400" dirty="0" smtClean="0">
              <a:solidFill>
                <a:schemeClr val="bg1"/>
              </a:solidFill>
            </a:endParaRPr>
          </a:p>
        </p:txBody>
      </p:sp>
    </p:spTree>
    <p:extLst>
      <p:ext uri="{BB962C8B-B14F-4D97-AF65-F5344CB8AC3E}">
        <p14:creationId xmlns:p14="http://schemas.microsoft.com/office/powerpoint/2010/main" val="86119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a:off x="3814980" y="1397000"/>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125" name="Rectangle 124"/>
          <p:cNvSpPr/>
          <p:nvPr/>
        </p:nvSpPr>
        <p:spPr bwMode="auto">
          <a:xfrm>
            <a:off x="545192" y="1398132"/>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17" name="Rectangle 16"/>
          <p:cNvSpPr/>
          <p:nvPr/>
        </p:nvSpPr>
        <p:spPr bwMode="auto">
          <a:xfrm>
            <a:off x="622297" y="1498600"/>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normAutofit fontScale="90000"/>
          </a:bodyPr>
          <a:lstStyle/>
          <a:p>
            <a:r>
              <a:rPr lang="en-US" sz="4300" dirty="0"/>
              <a:t>Converged Datacenter Network + File </a:t>
            </a:r>
            <a:r>
              <a:rPr lang="en-US" sz="4300" dirty="0" smtClean="0"/>
              <a:t>Server Storage</a:t>
            </a:r>
            <a:endParaRPr lang="en-US" sz="4300" dirty="0"/>
          </a:p>
        </p:txBody>
      </p:sp>
      <p:sp>
        <p:nvSpPr>
          <p:cNvPr id="4" name="Flowchart: Magnetic Disk 3"/>
          <p:cNvSpPr/>
          <p:nvPr/>
        </p:nvSpPr>
        <p:spPr>
          <a:xfrm>
            <a:off x="265889" y="5855111"/>
            <a:ext cx="1811380" cy="71120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b="1" dirty="0" smtClean="0">
                <a:solidFill>
                  <a:schemeClr val="bg1"/>
                </a:solidFill>
              </a:rPr>
              <a:t>SAN</a:t>
            </a:r>
            <a:endParaRPr lang="en-US" sz="2000" b="1" dirty="0">
              <a:solidFill>
                <a:schemeClr val="bg1"/>
              </a:solidFill>
            </a:endParaRPr>
          </a:p>
        </p:txBody>
      </p:sp>
      <p:cxnSp>
        <p:nvCxnSpPr>
          <p:cNvPr id="5" name="Elbow Connector 4"/>
          <p:cNvCxnSpPr>
            <a:stCxn id="4" idx="1"/>
            <a:endCxn id="43" idx="2"/>
          </p:cNvCxnSpPr>
          <p:nvPr/>
        </p:nvCxnSpPr>
        <p:spPr>
          <a:xfrm rot="5400000" flipH="1" flipV="1">
            <a:off x="964370" y="5397839"/>
            <a:ext cx="664480" cy="250063"/>
          </a:xfrm>
          <a:prstGeom prst="bentConnector3">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1015" y="1524000"/>
            <a:ext cx="1324209" cy="323165"/>
          </a:xfrm>
          <a:prstGeom prst="rect">
            <a:avLst/>
          </a:prstGeom>
          <a:noFill/>
        </p:spPr>
        <p:txBody>
          <a:bodyPr wrap="none" lIns="0" tIns="0" rIns="0" bIns="0" rtlCol="0">
            <a:spAutoFit/>
          </a:bodyPr>
          <a:lstStyle/>
          <a:p>
            <a:r>
              <a:rPr lang="en-US" sz="2100" b="1" dirty="0"/>
              <a:t>File Server</a:t>
            </a:r>
          </a:p>
        </p:txBody>
      </p:sp>
      <p:grpSp>
        <p:nvGrpSpPr>
          <p:cNvPr id="6" name="Group 18"/>
          <p:cNvGrpSpPr/>
          <p:nvPr/>
        </p:nvGrpSpPr>
        <p:grpSpPr>
          <a:xfrm>
            <a:off x="2336192" y="4610507"/>
            <a:ext cx="621038" cy="548955"/>
            <a:chOff x="2933395" y="2574950"/>
            <a:chExt cx="775411" cy="434477"/>
          </a:xfrm>
          <a:solidFill>
            <a:srgbClr val="8CC600"/>
          </a:solidFill>
        </p:grpSpPr>
        <p:sp>
          <p:nvSpPr>
            <p:cNvPr id="46" name="Rectangle 4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47" name="Rectangle 4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sp>
        <p:nvSpPr>
          <p:cNvPr id="20" name="Rectangle 19"/>
          <p:cNvSpPr/>
          <p:nvPr/>
        </p:nvSpPr>
        <p:spPr bwMode="auto">
          <a:xfrm>
            <a:off x="1746668" y="2062782"/>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Cluster</a:t>
            </a:r>
          </a:p>
        </p:txBody>
      </p:sp>
      <p:sp>
        <p:nvSpPr>
          <p:cNvPr id="21" name="Rectangle 20"/>
          <p:cNvSpPr/>
          <p:nvPr/>
        </p:nvSpPr>
        <p:spPr bwMode="auto">
          <a:xfrm>
            <a:off x="2261530" y="2071970"/>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Storage</a:t>
            </a:r>
          </a:p>
        </p:txBody>
      </p:sp>
      <p:sp>
        <p:nvSpPr>
          <p:cNvPr id="22" name="Rectangle 21"/>
          <p:cNvSpPr/>
          <p:nvPr/>
        </p:nvSpPr>
        <p:spPr bwMode="auto">
          <a:xfrm>
            <a:off x="2785562" y="2071970"/>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Manage</a:t>
            </a:r>
          </a:p>
        </p:txBody>
      </p:sp>
      <p:cxnSp>
        <p:nvCxnSpPr>
          <p:cNvPr id="23" name="Straight Connector 22"/>
          <p:cNvCxnSpPr>
            <a:endCxn id="46" idx="0"/>
          </p:cNvCxnSpPr>
          <p:nvPr/>
        </p:nvCxnSpPr>
        <p:spPr>
          <a:xfrm>
            <a:off x="2524308" y="3054462"/>
            <a:ext cx="122403" cy="1556045"/>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2"/>
            <a:endCxn id="46" idx="0"/>
          </p:cNvCxnSpPr>
          <p:nvPr/>
        </p:nvCxnSpPr>
        <p:spPr>
          <a:xfrm>
            <a:off x="1976506" y="3045274"/>
            <a:ext cx="670205" cy="15652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2" idx="2"/>
            <a:endCxn id="46" idx="0"/>
          </p:cNvCxnSpPr>
          <p:nvPr/>
        </p:nvCxnSpPr>
        <p:spPr>
          <a:xfrm flipH="1">
            <a:off x="2646711" y="3054462"/>
            <a:ext cx="368689" cy="155604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30"/>
          <p:cNvGrpSpPr/>
          <p:nvPr/>
        </p:nvGrpSpPr>
        <p:grpSpPr>
          <a:xfrm flipH="1">
            <a:off x="899079" y="4699039"/>
            <a:ext cx="743514" cy="491592"/>
            <a:chOff x="2933395" y="2574950"/>
            <a:chExt cx="775411" cy="434477"/>
          </a:xfrm>
          <a:solidFill>
            <a:srgbClr val="FF8200"/>
          </a:solidFill>
        </p:grpSpPr>
        <p:sp>
          <p:nvSpPr>
            <p:cNvPr id="42" name="Rectangle 41"/>
            <p:cNvSpPr/>
            <p:nvPr/>
          </p:nvSpPr>
          <p:spPr>
            <a:xfrm>
              <a:off x="2933395" y="2574950"/>
              <a:ext cx="775411" cy="299923"/>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ysClr val="window" lastClr="FFFFFF"/>
                </a:solidFill>
                <a:ea typeface="Calibri"/>
                <a:cs typeface="Times New Roman"/>
              </a:endParaRPr>
            </a:p>
          </p:txBody>
        </p:sp>
        <p:sp>
          <p:nvSpPr>
            <p:cNvPr id="43" name="Rectangle 42"/>
            <p:cNvSpPr/>
            <p:nvPr/>
          </p:nvSpPr>
          <p:spPr>
            <a:xfrm>
              <a:off x="2933396" y="2874873"/>
              <a:ext cx="460858" cy="134554"/>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ysClr val="window" lastClr="FFFFFF"/>
                  </a:solidFill>
                  <a:latin typeface="Calibri"/>
                  <a:ea typeface="Times New Roman"/>
                  <a:cs typeface="Times New Roman"/>
                </a:rPr>
                <a:t> </a:t>
              </a:r>
              <a:endParaRPr lang="en-US" sz="1200" kern="0">
                <a:solidFill>
                  <a:sysClr val="window" lastClr="FFFFFF"/>
                </a:solidFill>
                <a:latin typeface="Calibri"/>
                <a:ea typeface="Calibri"/>
                <a:cs typeface="Times New Roman"/>
              </a:endParaRPr>
            </a:p>
          </p:txBody>
        </p:sp>
      </p:grpSp>
      <p:sp>
        <p:nvSpPr>
          <p:cNvPr id="32" name="TextBox 31"/>
          <p:cNvSpPr txBox="1"/>
          <p:nvPr/>
        </p:nvSpPr>
        <p:spPr>
          <a:xfrm>
            <a:off x="941725" y="4714875"/>
            <a:ext cx="327013" cy="184666"/>
          </a:xfrm>
          <a:prstGeom prst="rect">
            <a:avLst/>
          </a:prstGeom>
          <a:noFill/>
        </p:spPr>
        <p:txBody>
          <a:bodyPr wrap="none" lIns="0" tIns="0" rIns="0" bIns="0" rtlCol="0">
            <a:spAutoFit/>
          </a:bodyPr>
          <a:lstStyle/>
          <a:p>
            <a:r>
              <a:rPr lang="en-US" sz="1200" b="1" dirty="0" smtClean="0">
                <a:solidFill>
                  <a:schemeClr val="bg1"/>
                </a:solidFill>
              </a:rPr>
              <a:t>HBA</a:t>
            </a:r>
            <a:endParaRPr lang="en-US" sz="1200" b="1" dirty="0">
              <a:solidFill>
                <a:schemeClr val="bg1"/>
              </a:solidFill>
            </a:endParaRPr>
          </a:p>
        </p:txBody>
      </p:sp>
      <p:sp>
        <p:nvSpPr>
          <p:cNvPr id="49" name="Rectangle 48"/>
          <p:cNvSpPr/>
          <p:nvPr/>
        </p:nvSpPr>
        <p:spPr bwMode="auto">
          <a:xfrm>
            <a:off x="3897885" y="1498600"/>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51" name="Rectangle 50"/>
          <p:cNvSpPr/>
          <p:nvPr/>
        </p:nvSpPr>
        <p:spPr bwMode="auto">
          <a:xfrm>
            <a:off x="6128577" y="2868572"/>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Hyper-V</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 Extensible Switch</a:t>
            </a:r>
          </a:p>
        </p:txBody>
      </p:sp>
      <p:grpSp>
        <p:nvGrpSpPr>
          <p:cNvPr id="8" name="Group 51"/>
          <p:cNvGrpSpPr/>
          <p:nvPr/>
        </p:nvGrpSpPr>
        <p:grpSpPr>
          <a:xfrm>
            <a:off x="6057163" y="1638230"/>
            <a:ext cx="830484" cy="1292487"/>
            <a:chOff x="6705600" y="1135825"/>
            <a:chExt cx="915350" cy="1535911"/>
          </a:xfrm>
        </p:grpSpPr>
        <p:sp>
          <p:nvSpPr>
            <p:cNvPr id="96" name="Rectangle 9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1</a:t>
              </a:r>
            </a:p>
          </p:txBody>
        </p:sp>
        <p:grpSp>
          <p:nvGrpSpPr>
            <p:cNvPr id="9" name="Group 96"/>
            <p:cNvGrpSpPr/>
            <p:nvPr/>
          </p:nvGrpSpPr>
          <p:grpSpPr>
            <a:xfrm>
              <a:off x="6921216" y="1964018"/>
              <a:ext cx="442719" cy="332738"/>
              <a:chOff x="0" y="0"/>
              <a:chExt cx="248717" cy="198934"/>
            </a:xfrm>
          </p:grpSpPr>
          <p:sp>
            <p:nvSpPr>
              <p:cNvPr id="100" name="Rectangle 9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101" name="Rectangle 10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98" name="Oval 9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99" name="Straight Connector 98"/>
            <p:cNvCxnSpPr>
              <a:stCxn id="98" idx="0"/>
              <a:endCxn id="10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a:stCxn id="51" idx="2"/>
            <a:endCxn id="122" idx="0"/>
          </p:cNvCxnSpPr>
          <p:nvPr/>
        </p:nvCxnSpPr>
        <p:spPr>
          <a:xfrm flipH="1">
            <a:off x="6875418" y="3606980"/>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4164575" y="206278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55" name="Rectangle 54"/>
          <p:cNvSpPr/>
          <p:nvPr/>
        </p:nvSpPr>
        <p:spPr bwMode="auto">
          <a:xfrm>
            <a:off x="4717656"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 Storage</a:t>
            </a:r>
          </a:p>
        </p:txBody>
      </p:sp>
      <p:sp>
        <p:nvSpPr>
          <p:cNvPr id="56" name="Rectangle 55"/>
          <p:cNvSpPr/>
          <p:nvPr/>
        </p:nvSpPr>
        <p:spPr bwMode="auto">
          <a:xfrm>
            <a:off x="5280588"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sp>
        <p:nvSpPr>
          <p:cNvPr id="59" name="TextBox 58"/>
          <p:cNvSpPr txBox="1"/>
          <p:nvPr/>
        </p:nvSpPr>
        <p:spPr>
          <a:xfrm>
            <a:off x="3960812" y="1524000"/>
            <a:ext cx="1944571" cy="323165"/>
          </a:xfrm>
          <a:prstGeom prst="rect">
            <a:avLst/>
          </a:prstGeom>
          <a:noFill/>
          <a:ln>
            <a:noFill/>
          </a:ln>
        </p:spPr>
        <p:txBody>
          <a:bodyPr wrap="none" lIns="0" tIns="0" rIns="0" bIns="0" rtlCol="0">
            <a:spAutoFit/>
          </a:bodyPr>
          <a:lstStyle/>
          <a:p>
            <a:r>
              <a:rPr lang="en-US" sz="2100" b="1" dirty="0"/>
              <a:t>Hyper-V Server</a:t>
            </a:r>
          </a:p>
        </p:txBody>
      </p:sp>
      <p:sp>
        <p:nvSpPr>
          <p:cNvPr id="63" name="Oval 62"/>
          <p:cNvSpPr/>
          <p:nvPr/>
        </p:nvSpPr>
        <p:spPr>
          <a:xfrm>
            <a:off x="6815504" y="353920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nvGrpSpPr>
          <p:cNvPr id="10" name="Group 74"/>
          <p:cNvGrpSpPr/>
          <p:nvPr/>
        </p:nvGrpSpPr>
        <p:grpSpPr>
          <a:xfrm>
            <a:off x="6954350" y="1638230"/>
            <a:ext cx="830484" cy="1292487"/>
            <a:chOff x="6705600" y="1135825"/>
            <a:chExt cx="915350" cy="1535911"/>
          </a:xfrm>
        </p:grpSpPr>
        <p:sp>
          <p:nvSpPr>
            <p:cNvPr id="84" name="Rectangle 83"/>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a:t>
              </a:r>
              <a:r>
                <a:rPr lang="en-US" sz="1700" b="1" dirty="0">
                  <a:solidFill>
                    <a:schemeClr val="bg1"/>
                  </a:solidFill>
                </a:rPr>
                <a:t>n</a:t>
              </a:r>
            </a:p>
          </p:txBody>
        </p:sp>
        <p:grpSp>
          <p:nvGrpSpPr>
            <p:cNvPr id="11" name="Group 84"/>
            <p:cNvGrpSpPr/>
            <p:nvPr/>
          </p:nvGrpSpPr>
          <p:grpSpPr>
            <a:xfrm>
              <a:off x="6921216" y="1964018"/>
              <a:ext cx="442719" cy="332738"/>
              <a:chOff x="0" y="0"/>
              <a:chExt cx="248717" cy="198934"/>
            </a:xfrm>
          </p:grpSpPr>
          <p:sp>
            <p:nvSpPr>
              <p:cNvPr id="88" name="Rectangle 87"/>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89" name="Rectangle 88"/>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86" name="Oval 85"/>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87" name="Straight Connector 86"/>
            <p:cNvCxnSpPr>
              <a:stCxn id="86" idx="0"/>
              <a:endCxn id="89"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20"/>
          <p:cNvGrpSpPr/>
          <p:nvPr/>
        </p:nvGrpSpPr>
        <p:grpSpPr>
          <a:xfrm>
            <a:off x="6564898" y="4612195"/>
            <a:ext cx="621038" cy="548955"/>
            <a:chOff x="2933395" y="2574950"/>
            <a:chExt cx="775411" cy="434477"/>
          </a:xfrm>
          <a:solidFill>
            <a:srgbClr val="8CC600"/>
          </a:solidFill>
        </p:grpSpPr>
        <p:sp>
          <p:nvSpPr>
            <p:cNvPr id="122" name="Rectangle 12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123" name="Rectangle 12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cxnSp>
        <p:nvCxnSpPr>
          <p:cNvPr id="130" name="Straight Connector 129"/>
          <p:cNvCxnSpPr/>
          <p:nvPr/>
        </p:nvCxnSpPr>
        <p:spPr>
          <a:xfrm flipH="1">
            <a:off x="1746668" y="5359401"/>
            <a:ext cx="3636730" cy="39729"/>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47" idx="2"/>
          </p:cNvCxnSpPr>
          <p:nvPr/>
        </p:nvCxnSpPr>
        <p:spPr>
          <a:xfrm>
            <a:off x="2520747" y="5159462"/>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787348" y="5119733"/>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894585" y="5279295"/>
            <a:ext cx="219612" cy="230832"/>
          </a:xfrm>
          <a:prstGeom prst="rect">
            <a:avLst/>
          </a:prstGeom>
          <a:noFill/>
        </p:spPr>
        <p:txBody>
          <a:bodyPr wrap="none" lIns="0" tIns="0" rIns="0" bIns="0" rtlCol="0">
            <a:spAutoFit/>
          </a:bodyPr>
          <a:lstStyle/>
          <a:p>
            <a:r>
              <a:rPr lang="en-US" sz="1500" b="1" dirty="0" smtClean="0"/>
              <a:t>FC</a:t>
            </a:r>
            <a:endParaRPr lang="en-US" sz="1500" b="1" dirty="0"/>
          </a:p>
        </p:txBody>
      </p:sp>
      <p:cxnSp>
        <p:nvCxnSpPr>
          <p:cNvPr id="143" name="Straight Connector 142"/>
          <p:cNvCxnSpPr/>
          <p:nvPr/>
        </p:nvCxnSpPr>
        <p:spPr>
          <a:xfrm flipH="1">
            <a:off x="6128032" y="5405547"/>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749453" y="5156201"/>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2844059" y="5183097"/>
            <a:ext cx="1833707" cy="230832"/>
          </a:xfrm>
          <a:prstGeom prst="rect">
            <a:avLst/>
          </a:prstGeom>
          <a:noFill/>
        </p:spPr>
        <p:txBody>
          <a:bodyPr wrap="none" lIns="0" tIns="0" rIns="0" bIns="0" rtlCol="0">
            <a:spAutoFit/>
          </a:bodyPr>
          <a:lstStyle/>
          <a:p>
            <a:r>
              <a:rPr lang="en-US" sz="1500" b="1" dirty="0"/>
              <a:t>Datacenter Network</a:t>
            </a:r>
          </a:p>
        </p:txBody>
      </p:sp>
      <p:sp>
        <p:nvSpPr>
          <p:cNvPr id="147" name="TextBox 146"/>
          <p:cNvSpPr txBox="1"/>
          <p:nvPr/>
        </p:nvSpPr>
        <p:spPr>
          <a:xfrm>
            <a:off x="6815563" y="5170166"/>
            <a:ext cx="1536639" cy="230832"/>
          </a:xfrm>
          <a:prstGeom prst="rect">
            <a:avLst/>
          </a:prstGeom>
          <a:noFill/>
        </p:spPr>
        <p:txBody>
          <a:bodyPr wrap="none" lIns="0" tIns="0" rIns="0" bIns="0" rtlCol="0">
            <a:spAutoFit/>
          </a:bodyPr>
          <a:lstStyle/>
          <a:p>
            <a:r>
              <a:rPr lang="en-US" sz="1500" b="1" dirty="0"/>
              <a:t>Tenants Network</a:t>
            </a:r>
          </a:p>
        </p:txBody>
      </p:sp>
      <p:cxnSp>
        <p:nvCxnSpPr>
          <p:cNvPr id="148" name="Straight Connector 147"/>
          <p:cNvCxnSpPr>
            <a:stCxn id="55" idx="2"/>
          </p:cNvCxnSpPr>
          <p:nvPr/>
        </p:nvCxnSpPr>
        <p:spPr>
          <a:xfrm flipH="1">
            <a:off x="4908004" y="3054461"/>
            <a:ext cx="56551" cy="1512781"/>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54" idx="2"/>
          </p:cNvCxnSpPr>
          <p:nvPr/>
        </p:nvCxnSpPr>
        <p:spPr>
          <a:xfrm>
            <a:off x="4411474" y="3045274"/>
            <a:ext cx="496531" cy="15577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56" idx="2"/>
            <a:endCxn id="116" idx="0"/>
          </p:cNvCxnSpPr>
          <p:nvPr/>
        </p:nvCxnSpPr>
        <p:spPr>
          <a:xfrm flipH="1">
            <a:off x="4908005" y="3054461"/>
            <a:ext cx="619483" cy="1552784"/>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8329030" y="1260489"/>
            <a:ext cx="3656648" cy="2985410"/>
          </a:xfrm>
          <a:prstGeom prst="rect">
            <a:avLst/>
          </a:prstGeom>
          <a:noFill/>
        </p:spPr>
        <p:txBody>
          <a:bodyPr wrap="square" lIns="121899" tIns="60949" rIns="121899" bIns="60949" rtlCol="0">
            <a:spAutoFit/>
          </a:bodyPr>
          <a:lstStyle/>
          <a:p>
            <a:r>
              <a:rPr lang="en-US" sz="2100" b="1" dirty="0"/>
              <a:t>“Green Field”</a:t>
            </a:r>
          </a:p>
          <a:p>
            <a:endParaRPr lang="en-US" sz="2100" b="1" dirty="0"/>
          </a:p>
          <a:p>
            <a:pPr marL="380933" indent="-380933">
              <a:buFont typeface="Arial" pitchFamily="34" charset="0"/>
              <a:buChar char="•"/>
            </a:pPr>
            <a:r>
              <a:rPr lang="en-US" sz="1600" dirty="0"/>
              <a:t>10GbE Network(s)</a:t>
            </a:r>
          </a:p>
          <a:p>
            <a:pPr marL="380933" indent="-380933">
              <a:buFont typeface="Arial" pitchFamily="34" charset="0"/>
              <a:buChar char="•"/>
            </a:pPr>
            <a:r>
              <a:rPr lang="en-US" sz="1600" dirty="0"/>
              <a:t>File Server for VM storage</a:t>
            </a:r>
          </a:p>
          <a:p>
            <a:pPr marL="537539" lvl="1" indent="-160839">
              <a:buFont typeface="Arial" pitchFamily="34" charset="0"/>
              <a:buChar char="•"/>
            </a:pPr>
            <a:r>
              <a:rPr lang="en-US" sz="1600" dirty="0"/>
              <a:t>Actual storage may be an existing FC/</a:t>
            </a:r>
            <a:r>
              <a:rPr lang="en-US" sz="1600" dirty="0" err="1"/>
              <a:t>iSCSI</a:t>
            </a:r>
            <a:r>
              <a:rPr lang="en-US" sz="1600" dirty="0"/>
              <a:t> SANs or </a:t>
            </a:r>
            <a:r>
              <a:rPr lang="en-US" sz="1600" dirty="0" err="1"/>
              <a:t>JBODs+Spaces</a:t>
            </a:r>
            <a:endParaRPr lang="en-US" sz="1600" dirty="0"/>
          </a:p>
          <a:p>
            <a:pPr marL="380933" indent="-380933">
              <a:buFont typeface="Arial" pitchFamily="34" charset="0"/>
              <a:buChar char="•"/>
            </a:pPr>
            <a:endParaRPr lang="en-US" sz="1600" dirty="0"/>
          </a:p>
          <a:p>
            <a:pPr marL="380933" indent="-380933">
              <a:buFont typeface="Arial" pitchFamily="34" charset="0"/>
              <a:buChar char="•"/>
            </a:pPr>
            <a:r>
              <a:rPr lang="en-US" sz="1600" b="1" dirty="0"/>
              <a:t>Highlighted features: </a:t>
            </a:r>
            <a:r>
              <a:rPr lang="en-US" sz="1600" dirty="0"/>
              <a:t>10GbE w/DCB, QoS, LBFO, Hyper-V over SMB, </a:t>
            </a:r>
            <a:r>
              <a:rPr lang="en-US" sz="1600" dirty="0" smtClean="0"/>
              <a:t>Spaces</a:t>
            </a:r>
            <a:endParaRPr lang="en-US" sz="1600" dirty="0"/>
          </a:p>
        </p:txBody>
      </p:sp>
      <p:grpSp>
        <p:nvGrpSpPr>
          <p:cNvPr id="13" name="Group 92"/>
          <p:cNvGrpSpPr/>
          <p:nvPr/>
        </p:nvGrpSpPr>
        <p:grpSpPr>
          <a:xfrm>
            <a:off x="4539349" y="4607245"/>
            <a:ext cx="716863" cy="548955"/>
            <a:chOff x="4539349" y="4607245"/>
            <a:chExt cx="716863" cy="548955"/>
          </a:xfrm>
          <a:solidFill>
            <a:srgbClr val="8CC600"/>
          </a:solidFill>
        </p:grpSpPr>
        <p:grpSp>
          <p:nvGrpSpPr>
            <p:cNvPr id="14" name="Group 114"/>
            <p:cNvGrpSpPr/>
            <p:nvPr/>
          </p:nvGrpSpPr>
          <p:grpSpPr>
            <a:xfrm>
              <a:off x="4597485" y="4607245"/>
              <a:ext cx="621038" cy="548955"/>
              <a:chOff x="2933395" y="2574950"/>
              <a:chExt cx="775411" cy="434477"/>
            </a:xfrm>
            <a:grpFill/>
          </p:grpSpPr>
          <p:sp>
            <p:nvSpPr>
              <p:cNvPr id="116" name="Rectangle 11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chemeClr val="bg1"/>
                  </a:solidFill>
                  <a:ea typeface="Calibri"/>
                  <a:cs typeface="Times New Roman"/>
                </a:endParaRPr>
              </a:p>
            </p:txBody>
          </p:sp>
          <p:sp>
            <p:nvSpPr>
              <p:cNvPr id="117" name="Rectangle 11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grpSp>
        <p:sp>
          <p:nvSpPr>
            <p:cNvPr id="3" name="Rectangle 2"/>
            <p:cNvSpPr/>
            <p:nvPr/>
          </p:nvSpPr>
          <p:spPr>
            <a:xfrm>
              <a:off x="4539349" y="4616137"/>
              <a:ext cx="716863" cy="430887"/>
            </a:xfrm>
            <a:prstGeom prst="rect">
              <a:avLst/>
            </a:prstGeom>
            <a:noFill/>
          </p:spPr>
          <p:txBody>
            <a:bodyPr wrap="none">
              <a:spAutoFit/>
            </a:bodyPr>
            <a:lstStyle/>
            <a:p>
              <a:r>
                <a:rPr lang="en-US" sz="1050" b="1" dirty="0" smtClean="0">
                  <a:solidFill>
                    <a:schemeClr val="bg1"/>
                  </a:solidFill>
                </a:rPr>
                <a:t>10GbE</a:t>
              </a:r>
              <a:endParaRPr lang="en-US" sz="1050" b="1" dirty="0">
                <a:solidFill>
                  <a:schemeClr val="bg1"/>
                </a:solidFill>
              </a:endParaRPr>
            </a:p>
            <a:p>
              <a:r>
                <a:rPr lang="en-US" sz="1050" b="1" dirty="0" smtClean="0">
                  <a:solidFill>
                    <a:schemeClr val="bg1"/>
                  </a:solidFill>
                </a:rPr>
                <a:t>(RDMA)</a:t>
              </a:r>
              <a:endParaRPr lang="en-US" sz="1050" b="1" dirty="0">
                <a:solidFill>
                  <a:schemeClr val="bg1"/>
                </a:solidFill>
              </a:endParaRPr>
            </a:p>
          </p:txBody>
        </p:sp>
      </p:grpSp>
      <p:sp>
        <p:nvSpPr>
          <p:cNvPr id="65" name="Rectangle 64"/>
          <p:cNvSpPr/>
          <p:nvPr/>
        </p:nvSpPr>
        <p:spPr>
          <a:xfrm>
            <a:off x="2284412" y="4607838"/>
            <a:ext cx="716863" cy="430887"/>
          </a:xfrm>
          <a:prstGeom prst="rect">
            <a:avLst/>
          </a:prstGeom>
          <a:noFill/>
        </p:spPr>
        <p:txBody>
          <a:bodyPr wrap="none">
            <a:spAutoFit/>
          </a:bodyPr>
          <a:lstStyle/>
          <a:p>
            <a:r>
              <a:rPr lang="en-US" sz="1050" b="1" dirty="0" smtClean="0">
                <a:solidFill>
                  <a:schemeClr val="bg1"/>
                </a:solidFill>
              </a:rPr>
              <a:t>10GbE</a:t>
            </a:r>
            <a:endParaRPr lang="en-US" sz="1050" b="1" dirty="0">
              <a:solidFill>
                <a:schemeClr val="bg1"/>
              </a:solidFill>
            </a:endParaRPr>
          </a:p>
          <a:p>
            <a:r>
              <a:rPr lang="en-US" sz="1050" b="1" dirty="0" smtClean="0">
                <a:solidFill>
                  <a:schemeClr val="bg1"/>
                </a:solidFill>
              </a:rPr>
              <a:t>(RDMA)</a:t>
            </a:r>
            <a:endParaRPr lang="en-US" sz="1050" b="1" dirty="0">
              <a:solidFill>
                <a:schemeClr val="bg1"/>
              </a:solidFill>
            </a:endParaRPr>
          </a:p>
        </p:txBody>
      </p:sp>
      <p:sp>
        <p:nvSpPr>
          <p:cNvPr id="66" name="Rectangle 65"/>
          <p:cNvSpPr/>
          <p:nvPr/>
        </p:nvSpPr>
        <p:spPr>
          <a:xfrm>
            <a:off x="6520456" y="4689559"/>
            <a:ext cx="726481" cy="253916"/>
          </a:xfrm>
          <a:prstGeom prst="rect">
            <a:avLst/>
          </a:prstGeom>
          <a:noFill/>
        </p:spPr>
        <p:txBody>
          <a:bodyPr wrap="none">
            <a:spAutoFit/>
          </a:bodyPr>
          <a:lstStyle/>
          <a:p>
            <a:r>
              <a:rPr lang="en-US" sz="1050" b="1" dirty="0" smtClean="0">
                <a:solidFill>
                  <a:schemeClr val="bg1"/>
                </a:solidFill>
              </a:rPr>
              <a:t>1/10GbE</a:t>
            </a:r>
            <a:endParaRPr lang="en-US" sz="1050" b="1" dirty="0">
              <a:solidFill>
                <a:schemeClr val="bg1"/>
              </a:solidFill>
            </a:endParaRPr>
          </a:p>
        </p:txBody>
      </p:sp>
      <p:sp>
        <p:nvSpPr>
          <p:cNvPr id="72" name="Rectangle 71"/>
          <p:cNvSpPr/>
          <p:nvPr/>
        </p:nvSpPr>
        <p:spPr bwMode="auto">
          <a:xfrm>
            <a:off x="531812" y="4038600"/>
            <a:ext cx="14478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CSV</a:t>
            </a:r>
          </a:p>
        </p:txBody>
      </p:sp>
      <p:sp>
        <p:nvSpPr>
          <p:cNvPr id="73" name="Rectangle 72"/>
          <p:cNvSpPr/>
          <p:nvPr/>
        </p:nvSpPr>
        <p:spPr bwMode="auto">
          <a:xfrm>
            <a:off x="531812" y="3352800"/>
            <a:ext cx="14478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SMB File Share</a:t>
            </a:r>
          </a:p>
        </p:txBody>
      </p:sp>
      <p:sp>
        <p:nvSpPr>
          <p:cNvPr id="75" name="Rectangle 74"/>
          <p:cNvSpPr/>
          <p:nvPr/>
        </p:nvSpPr>
        <p:spPr bwMode="auto">
          <a:xfrm>
            <a:off x="531812" y="3698696"/>
            <a:ext cx="14478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Scale out FS</a:t>
            </a:r>
          </a:p>
        </p:txBody>
      </p:sp>
      <p:sp>
        <p:nvSpPr>
          <p:cNvPr id="83" name="Rectangle 82"/>
          <p:cNvSpPr/>
          <p:nvPr/>
        </p:nvSpPr>
        <p:spPr bwMode="auto">
          <a:xfrm>
            <a:off x="4659739" y="5638800"/>
            <a:ext cx="7073473" cy="762000"/>
          </a:xfrm>
          <a:prstGeom prst="rect">
            <a:avLst/>
          </a:prstGeom>
          <a:solidFill>
            <a:srgbClr val="FF82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Also possible : Front-end the SAN with an </a:t>
            </a:r>
            <a:r>
              <a:rPr lang="en-US" sz="2200" smtClean="0">
                <a:solidFill>
                  <a:schemeClr val="bg1"/>
                </a:solidFill>
              </a:rPr>
              <a:t>SMB Share</a:t>
            </a:r>
            <a:endParaRPr lang="en-US" sz="2200" dirty="0" smtClean="0">
              <a:solidFill>
                <a:schemeClr val="bg1"/>
              </a:solidFill>
            </a:endParaRPr>
          </a:p>
        </p:txBody>
      </p:sp>
      <p:sp>
        <p:nvSpPr>
          <p:cNvPr id="91" name="Rectangle 90"/>
          <p:cNvSpPr/>
          <p:nvPr/>
        </p:nvSpPr>
        <p:spPr bwMode="auto">
          <a:xfrm>
            <a:off x="684212" y="4374222"/>
            <a:ext cx="12954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LUN</a:t>
            </a:r>
          </a:p>
        </p:txBody>
      </p:sp>
    </p:spTree>
    <p:extLst>
      <p:ext uri="{BB962C8B-B14F-4D97-AF65-F5344CB8AC3E}">
        <p14:creationId xmlns:p14="http://schemas.microsoft.com/office/powerpoint/2010/main" val="1862613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a:off x="3814980" y="1397000"/>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125" name="Rectangle 124"/>
          <p:cNvSpPr/>
          <p:nvPr/>
        </p:nvSpPr>
        <p:spPr bwMode="auto">
          <a:xfrm>
            <a:off x="545192" y="1398132"/>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17" name="Rectangle 16"/>
          <p:cNvSpPr/>
          <p:nvPr/>
        </p:nvSpPr>
        <p:spPr bwMode="auto">
          <a:xfrm>
            <a:off x="622297" y="1498600"/>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normAutofit fontScale="90000"/>
          </a:bodyPr>
          <a:lstStyle/>
          <a:p>
            <a:r>
              <a:rPr lang="en-US" sz="4300" dirty="0"/>
              <a:t>Converged Datacenter Network + File </a:t>
            </a:r>
            <a:r>
              <a:rPr lang="en-US" sz="4300" dirty="0" smtClean="0"/>
              <a:t>Server Storage</a:t>
            </a:r>
            <a:endParaRPr lang="en-US" sz="4300" dirty="0"/>
          </a:p>
        </p:txBody>
      </p:sp>
      <p:sp>
        <p:nvSpPr>
          <p:cNvPr id="18" name="TextBox 17"/>
          <p:cNvSpPr txBox="1"/>
          <p:nvPr/>
        </p:nvSpPr>
        <p:spPr>
          <a:xfrm>
            <a:off x="711015" y="1524000"/>
            <a:ext cx="1324209" cy="323165"/>
          </a:xfrm>
          <a:prstGeom prst="rect">
            <a:avLst/>
          </a:prstGeom>
          <a:noFill/>
        </p:spPr>
        <p:txBody>
          <a:bodyPr wrap="none" lIns="0" tIns="0" rIns="0" bIns="0" rtlCol="0">
            <a:spAutoFit/>
          </a:bodyPr>
          <a:lstStyle/>
          <a:p>
            <a:r>
              <a:rPr lang="en-US" sz="2100" b="1" dirty="0"/>
              <a:t>File Server</a:t>
            </a:r>
          </a:p>
        </p:txBody>
      </p:sp>
      <p:grpSp>
        <p:nvGrpSpPr>
          <p:cNvPr id="6" name="Group 18"/>
          <p:cNvGrpSpPr/>
          <p:nvPr/>
        </p:nvGrpSpPr>
        <p:grpSpPr>
          <a:xfrm>
            <a:off x="2336192" y="4610507"/>
            <a:ext cx="621038" cy="548955"/>
            <a:chOff x="2933395" y="2574950"/>
            <a:chExt cx="775411" cy="434477"/>
          </a:xfrm>
          <a:solidFill>
            <a:srgbClr val="8CC600"/>
          </a:solidFill>
        </p:grpSpPr>
        <p:sp>
          <p:nvSpPr>
            <p:cNvPr id="46" name="Rectangle 4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47" name="Rectangle 4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sp>
        <p:nvSpPr>
          <p:cNvPr id="20" name="Rectangle 19"/>
          <p:cNvSpPr/>
          <p:nvPr/>
        </p:nvSpPr>
        <p:spPr bwMode="auto">
          <a:xfrm>
            <a:off x="1746668" y="2062782"/>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Cluster</a:t>
            </a:r>
          </a:p>
        </p:txBody>
      </p:sp>
      <p:sp>
        <p:nvSpPr>
          <p:cNvPr id="21" name="Rectangle 20"/>
          <p:cNvSpPr/>
          <p:nvPr/>
        </p:nvSpPr>
        <p:spPr bwMode="auto">
          <a:xfrm>
            <a:off x="2261530" y="2071970"/>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Storage</a:t>
            </a:r>
          </a:p>
        </p:txBody>
      </p:sp>
      <p:sp>
        <p:nvSpPr>
          <p:cNvPr id="22" name="Rectangle 21"/>
          <p:cNvSpPr/>
          <p:nvPr/>
        </p:nvSpPr>
        <p:spPr bwMode="auto">
          <a:xfrm>
            <a:off x="2785562" y="2071970"/>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Manage</a:t>
            </a:r>
          </a:p>
        </p:txBody>
      </p:sp>
      <p:cxnSp>
        <p:nvCxnSpPr>
          <p:cNvPr id="23" name="Straight Connector 22"/>
          <p:cNvCxnSpPr>
            <a:endCxn id="46" idx="0"/>
          </p:cNvCxnSpPr>
          <p:nvPr/>
        </p:nvCxnSpPr>
        <p:spPr>
          <a:xfrm>
            <a:off x="2524308" y="3054462"/>
            <a:ext cx="122403" cy="1556045"/>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2"/>
            <a:endCxn id="46" idx="0"/>
          </p:cNvCxnSpPr>
          <p:nvPr/>
        </p:nvCxnSpPr>
        <p:spPr>
          <a:xfrm>
            <a:off x="1976506" y="3045274"/>
            <a:ext cx="670205" cy="15652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2" idx="2"/>
            <a:endCxn id="46" idx="0"/>
          </p:cNvCxnSpPr>
          <p:nvPr/>
        </p:nvCxnSpPr>
        <p:spPr>
          <a:xfrm flipH="1">
            <a:off x="2646711" y="3054462"/>
            <a:ext cx="368689" cy="155604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30"/>
          <p:cNvGrpSpPr/>
          <p:nvPr/>
        </p:nvGrpSpPr>
        <p:grpSpPr>
          <a:xfrm flipH="1">
            <a:off x="899079" y="4699039"/>
            <a:ext cx="743514" cy="491592"/>
            <a:chOff x="2933395" y="2574950"/>
            <a:chExt cx="775411" cy="434477"/>
          </a:xfrm>
          <a:solidFill>
            <a:srgbClr val="FF8200"/>
          </a:solidFill>
        </p:grpSpPr>
        <p:sp>
          <p:nvSpPr>
            <p:cNvPr id="42" name="Rectangle 41"/>
            <p:cNvSpPr/>
            <p:nvPr/>
          </p:nvSpPr>
          <p:spPr>
            <a:xfrm>
              <a:off x="2933395" y="2574950"/>
              <a:ext cx="775411" cy="299923"/>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ysClr val="window" lastClr="FFFFFF"/>
                </a:solidFill>
                <a:ea typeface="Calibri"/>
                <a:cs typeface="Times New Roman"/>
              </a:endParaRPr>
            </a:p>
          </p:txBody>
        </p:sp>
        <p:sp>
          <p:nvSpPr>
            <p:cNvPr id="43" name="Rectangle 42"/>
            <p:cNvSpPr/>
            <p:nvPr/>
          </p:nvSpPr>
          <p:spPr>
            <a:xfrm>
              <a:off x="2933396" y="2874873"/>
              <a:ext cx="460858" cy="134554"/>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ysClr val="window" lastClr="FFFFFF"/>
                  </a:solidFill>
                  <a:latin typeface="Calibri"/>
                  <a:ea typeface="Times New Roman"/>
                  <a:cs typeface="Times New Roman"/>
                </a:rPr>
                <a:t> </a:t>
              </a:r>
              <a:endParaRPr lang="en-US" sz="1200" kern="0">
                <a:solidFill>
                  <a:sysClr val="window" lastClr="FFFFFF"/>
                </a:solidFill>
                <a:latin typeface="Calibri"/>
                <a:ea typeface="Calibri"/>
                <a:cs typeface="Times New Roman"/>
              </a:endParaRPr>
            </a:p>
          </p:txBody>
        </p:sp>
      </p:grpSp>
      <p:sp>
        <p:nvSpPr>
          <p:cNvPr id="32" name="TextBox 31"/>
          <p:cNvSpPr txBox="1"/>
          <p:nvPr/>
        </p:nvSpPr>
        <p:spPr>
          <a:xfrm>
            <a:off x="941725" y="4714875"/>
            <a:ext cx="282129" cy="184666"/>
          </a:xfrm>
          <a:prstGeom prst="rect">
            <a:avLst/>
          </a:prstGeom>
          <a:noFill/>
        </p:spPr>
        <p:txBody>
          <a:bodyPr wrap="none" lIns="0" tIns="0" rIns="0" bIns="0" rtlCol="0">
            <a:spAutoFit/>
          </a:bodyPr>
          <a:lstStyle/>
          <a:p>
            <a:r>
              <a:rPr lang="en-US" sz="1200" b="1" dirty="0" smtClean="0">
                <a:solidFill>
                  <a:schemeClr val="bg1"/>
                </a:solidFill>
              </a:rPr>
              <a:t>SAS</a:t>
            </a:r>
            <a:endParaRPr lang="en-US" sz="1200" b="1" dirty="0">
              <a:solidFill>
                <a:schemeClr val="bg1"/>
              </a:solidFill>
            </a:endParaRPr>
          </a:p>
        </p:txBody>
      </p:sp>
      <p:sp>
        <p:nvSpPr>
          <p:cNvPr id="49" name="Rectangle 48"/>
          <p:cNvSpPr/>
          <p:nvPr/>
        </p:nvSpPr>
        <p:spPr bwMode="auto">
          <a:xfrm>
            <a:off x="3897885" y="1498600"/>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51" name="Rectangle 50"/>
          <p:cNvSpPr/>
          <p:nvPr/>
        </p:nvSpPr>
        <p:spPr bwMode="auto">
          <a:xfrm>
            <a:off x="6128577" y="2868572"/>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Hyper-V</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 Extensible Switch</a:t>
            </a:r>
          </a:p>
        </p:txBody>
      </p:sp>
      <p:grpSp>
        <p:nvGrpSpPr>
          <p:cNvPr id="8" name="Group 51"/>
          <p:cNvGrpSpPr/>
          <p:nvPr/>
        </p:nvGrpSpPr>
        <p:grpSpPr>
          <a:xfrm>
            <a:off x="6057163" y="1638230"/>
            <a:ext cx="830484" cy="1292487"/>
            <a:chOff x="6705600" y="1135825"/>
            <a:chExt cx="915350" cy="1535911"/>
          </a:xfrm>
        </p:grpSpPr>
        <p:sp>
          <p:nvSpPr>
            <p:cNvPr id="96" name="Rectangle 9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1</a:t>
              </a:r>
            </a:p>
          </p:txBody>
        </p:sp>
        <p:grpSp>
          <p:nvGrpSpPr>
            <p:cNvPr id="9" name="Group 96"/>
            <p:cNvGrpSpPr/>
            <p:nvPr/>
          </p:nvGrpSpPr>
          <p:grpSpPr>
            <a:xfrm>
              <a:off x="6921216" y="1964018"/>
              <a:ext cx="442719" cy="332738"/>
              <a:chOff x="0" y="0"/>
              <a:chExt cx="248717" cy="198934"/>
            </a:xfrm>
          </p:grpSpPr>
          <p:sp>
            <p:nvSpPr>
              <p:cNvPr id="100" name="Rectangle 9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101" name="Rectangle 10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98" name="Oval 9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99" name="Straight Connector 98"/>
            <p:cNvCxnSpPr>
              <a:stCxn id="98" idx="0"/>
              <a:endCxn id="10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a:stCxn id="51" idx="2"/>
            <a:endCxn id="122" idx="0"/>
          </p:cNvCxnSpPr>
          <p:nvPr/>
        </p:nvCxnSpPr>
        <p:spPr>
          <a:xfrm flipH="1">
            <a:off x="6875418" y="3606980"/>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4164575" y="206278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55" name="Rectangle 54"/>
          <p:cNvSpPr/>
          <p:nvPr/>
        </p:nvSpPr>
        <p:spPr bwMode="auto">
          <a:xfrm>
            <a:off x="4717656"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 Storage</a:t>
            </a:r>
          </a:p>
        </p:txBody>
      </p:sp>
      <p:sp>
        <p:nvSpPr>
          <p:cNvPr id="56" name="Rectangle 55"/>
          <p:cNvSpPr/>
          <p:nvPr/>
        </p:nvSpPr>
        <p:spPr bwMode="auto">
          <a:xfrm>
            <a:off x="5280588"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sp>
        <p:nvSpPr>
          <p:cNvPr id="59" name="TextBox 58"/>
          <p:cNvSpPr txBox="1"/>
          <p:nvPr/>
        </p:nvSpPr>
        <p:spPr>
          <a:xfrm>
            <a:off x="3960812" y="1524000"/>
            <a:ext cx="1944571" cy="323165"/>
          </a:xfrm>
          <a:prstGeom prst="rect">
            <a:avLst/>
          </a:prstGeom>
          <a:noFill/>
          <a:ln>
            <a:noFill/>
          </a:ln>
        </p:spPr>
        <p:txBody>
          <a:bodyPr wrap="none" lIns="0" tIns="0" rIns="0" bIns="0" rtlCol="0">
            <a:spAutoFit/>
          </a:bodyPr>
          <a:lstStyle/>
          <a:p>
            <a:r>
              <a:rPr lang="en-US" sz="2100" b="1" dirty="0"/>
              <a:t>Hyper-V Server</a:t>
            </a:r>
          </a:p>
        </p:txBody>
      </p:sp>
      <p:sp>
        <p:nvSpPr>
          <p:cNvPr id="63" name="Oval 62"/>
          <p:cNvSpPr/>
          <p:nvPr/>
        </p:nvSpPr>
        <p:spPr>
          <a:xfrm>
            <a:off x="6815504" y="353920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nvGrpSpPr>
          <p:cNvPr id="10" name="Group 74"/>
          <p:cNvGrpSpPr/>
          <p:nvPr/>
        </p:nvGrpSpPr>
        <p:grpSpPr>
          <a:xfrm>
            <a:off x="6954350" y="1638230"/>
            <a:ext cx="830484" cy="1292487"/>
            <a:chOff x="6705600" y="1135825"/>
            <a:chExt cx="915350" cy="1535911"/>
          </a:xfrm>
        </p:grpSpPr>
        <p:sp>
          <p:nvSpPr>
            <p:cNvPr id="84" name="Rectangle 83"/>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a:t>
              </a:r>
              <a:r>
                <a:rPr lang="en-US" sz="1700" b="1" dirty="0">
                  <a:solidFill>
                    <a:schemeClr val="bg1"/>
                  </a:solidFill>
                </a:rPr>
                <a:t>n</a:t>
              </a:r>
            </a:p>
          </p:txBody>
        </p:sp>
        <p:grpSp>
          <p:nvGrpSpPr>
            <p:cNvPr id="11" name="Group 84"/>
            <p:cNvGrpSpPr/>
            <p:nvPr/>
          </p:nvGrpSpPr>
          <p:grpSpPr>
            <a:xfrm>
              <a:off x="6921216" y="1964018"/>
              <a:ext cx="442719" cy="332738"/>
              <a:chOff x="0" y="0"/>
              <a:chExt cx="248717" cy="198934"/>
            </a:xfrm>
          </p:grpSpPr>
          <p:sp>
            <p:nvSpPr>
              <p:cNvPr id="88" name="Rectangle 87"/>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89" name="Rectangle 88"/>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86" name="Oval 85"/>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87" name="Straight Connector 86"/>
            <p:cNvCxnSpPr>
              <a:stCxn id="86" idx="0"/>
              <a:endCxn id="89"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20"/>
          <p:cNvGrpSpPr/>
          <p:nvPr/>
        </p:nvGrpSpPr>
        <p:grpSpPr>
          <a:xfrm>
            <a:off x="6564898" y="4612195"/>
            <a:ext cx="621038" cy="548955"/>
            <a:chOff x="2933395" y="2574950"/>
            <a:chExt cx="775411" cy="434477"/>
          </a:xfrm>
          <a:solidFill>
            <a:srgbClr val="8CC600"/>
          </a:solidFill>
        </p:grpSpPr>
        <p:sp>
          <p:nvSpPr>
            <p:cNvPr id="122" name="Rectangle 12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123" name="Rectangle 12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cxnSp>
        <p:nvCxnSpPr>
          <p:cNvPr id="130" name="Straight Connector 129"/>
          <p:cNvCxnSpPr/>
          <p:nvPr/>
        </p:nvCxnSpPr>
        <p:spPr>
          <a:xfrm flipH="1">
            <a:off x="1746668" y="5359401"/>
            <a:ext cx="3636730" cy="39729"/>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47" idx="2"/>
          </p:cNvCxnSpPr>
          <p:nvPr/>
        </p:nvCxnSpPr>
        <p:spPr>
          <a:xfrm>
            <a:off x="2520747" y="5159462"/>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787348" y="5119733"/>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6128032" y="5405547"/>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749453" y="5156201"/>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2844059" y="5183097"/>
            <a:ext cx="1833707" cy="230832"/>
          </a:xfrm>
          <a:prstGeom prst="rect">
            <a:avLst/>
          </a:prstGeom>
          <a:noFill/>
        </p:spPr>
        <p:txBody>
          <a:bodyPr wrap="none" lIns="0" tIns="0" rIns="0" bIns="0" rtlCol="0">
            <a:spAutoFit/>
          </a:bodyPr>
          <a:lstStyle/>
          <a:p>
            <a:r>
              <a:rPr lang="en-US" sz="1500" b="1" dirty="0"/>
              <a:t>Datacenter Network</a:t>
            </a:r>
          </a:p>
        </p:txBody>
      </p:sp>
      <p:sp>
        <p:nvSpPr>
          <p:cNvPr id="147" name="TextBox 146"/>
          <p:cNvSpPr txBox="1"/>
          <p:nvPr/>
        </p:nvSpPr>
        <p:spPr>
          <a:xfrm>
            <a:off x="6815563" y="5170166"/>
            <a:ext cx="1536639" cy="230832"/>
          </a:xfrm>
          <a:prstGeom prst="rect">
            <a:avLst/>
          </a:prstGeom>
          <a:noFill/>
        </p:spPr>
        <p:txBody>
          <a:bodyPr wrap="none" lIns="0" tIns="0" rIns="0" bIns="0" rtlCol="0">
            <a:spAutoFit/>
          </a:bodyPr>
          <a:lstStyle/>
          <a:p>
            <a:r>
              <a:rPr lang="en-US" sz="1500" b="1" dirty="0"/>
              <a:t>Tenants Network</a:t>
            </a:r>
          </a:p>
        </p:txBody>
      </p:sp>
      <p:cxnSp>
        <p:nvCxnSpPr>
          <p:cNvPr id="148" name="Straight Connector 147"/>
          <p:cNvCxnSpPr>
            <a:stCxn id="55" idx="2"/>
          </p:cNvCxnSpPr>
          <p:nvPr/>
        </p:nvCxnSpPr>
        <p:spPr>
          <a:xfrm flipH="1">
            <a:off x="4908004" y="3054461"/>
            <a:ext cx="56551" cy="1512781"/>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54" idx="2"/>
          </p:cNvCxnSpPr>
          <p:nvPr/>
        </p:nvCxnSpPr>
        <p:spPr>
          <a:xfrm>
            <a:off x="4411474" y="3045274"/>
            <a:ext cx="496531" cy="15577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56" idx="2"/>
          </p:cNvCxnSpPr>
          <p:nvPr/>
        </p:nvCxnSpPr>
        <p:spPr>
          <a:xfrm flipH="1">
            <a:off x="4908005" y="3054461"/>
            <a:ext cx="619483" cy="1552784"/>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8329030" y="1260489"/>
            <a:ext cx="3656648" cy="2985410"/>
          </a:xfrm>
          <a:prstGeom prst="rect">
            <a:avLst/>
          </a:prstGeom>
          <a:noFill/>
        </p:spPr>
        <p:txBody>
          <a:bodyPr wrap="square" lIns="121899" tIns="60949" rIns="121899" bIns="60949" rtlCol="0">
            <a:spAutoFit/>
          </a:bodyPr>
          <a:lstStyle/>
          <a:p>
            <a:r>
              <a:rPr lang="en-US" sz="2100" b="1" dirty="0"/>
              <a:t>“Green Field”</a:t>
            </a:r>
          </a:p>
          <a:p>
            <a:endParaRPr lang="en-US" sz="2100" b="1" dirty="0"/>
          </a:p>
          <a:p>
            <a:pPr marL="380933" indent="-380933">
              <a:buFont typeface="Arial" pitchFamily="34" charset="0"/>
              <a:buChar char="•"/>
            </a:pPr>
            <a:r>
              <a:rPr lang="en-US" sz="1600" dirty="0"/>
              <a:t>10GbE Network(s)</a:t>
            </a:r>
          </a:p>
          <a:p>
            <a:pPr marL="380933" indent="-380933">
              <a:buFont typeface="Arial" pitchFamily="34" charset="0"/>
              <a:buChar char="•"/>
            </a:pPr>
            <a:r>
              <a:rPr lang="en-US" sz="1600" dirty="0"/>
              <a:t>File Server for VM storage</a:t>
            </a:r>
          </a:p>
          <a:p>
            <a:pPr marL="537539" lvl="1" indent="-160839">
              <a:buFont typeface="Arial" pitchFamily="34" charset="0"/>
              <a:buChar char="•"/>
            </a:pPr>
            <a:r>
              <a:rPr lang="en-US" sz="1600" dirty="0"/>
              <a:t>Actual storage may be an existing FC/</a:t>
            </a:r>
            <a:r>
              <a:rPr lang="en-US" sz="1600" dirty="0" err="1"/>
              <a:t>iSCSI</a:t>
            </a:r>
            <a:r>
              <a:rPr lang="en-US" sz="1600" dirty="0"/>
              <a:t> SANs or </a:t>
            </a:r>
            <a:r>
              <a:rPr lang="en-US" sz="1600" dirty="0" err="1" smtClean="0"/>
              <a:t>JBODs+Spaces</a:t>
            </a:r>
            <a:endParaRPr lang="en-US" sz="1600" dirty="0"/>
          </a:p>
          <a:p>
            <a:pPr marL="380933" indent="-380933">
              <a:buFont typeface="Arial" pitchFamily="34" charset="0"/>
              <a:buChar char="•"/>
            </a:pPr>
            <a:endParaRPr lang="en-US" sz="1600" b="1" dirty="0" smtClean="0"/>
          </a:p>
          <a:p>
            <a:pPr marL="380933" indent="-380933">
              <a:buFont typeface="Arial" pitchFamily="34" charset="0"/>
              <a:buChar char="•"/>
            </a:pPr>
            <a:r>
              <a:rPr lang="en-US" sz="1600" b="1" dirty="0" smtClean="0"/>
              <a:t>Highlighted </a:t>
            </a:r>
            <a:r>
              <a:rPr lang="en-US" sz="1600" b="1" dirty="0"/>
              <a:t>features:</a:t>
            </a:r>
            <a:r>
              <a:rPr lang="en-US" sz="1600" dirty="0"/>
              <a:t> 10GbE w/DCB, QoS, LBFO, Hyper-V over SMB, </a:t>
            </a:r>
            <a:r>
              <a:rPr lang="en-US" sz="1600" dirty="0" smtClean="0"/>
              <a:t>Spaces</a:t>
            </a:r>
            <a:endParaRPr lang="en-US" sz="1600" dirty="0"/>
          </a:p>
        </p:txBody>
      </p:sp>
      <p:sp>
        <p:nvSpPr>
          <p:cNvPr id="65" name="Rectangle 64"/>
          <p:cNvSpPr/>
          <p:nvPr/>
        </p:nvSpPr>
        <p:spPr>
          <a:xfrm>
            <a:off x="2284412" y="4607838"/>
            <a:ext cx="694421" cy="415498"/>
          </a:xfrm>
          <a:prstGeom prst="rect">
            <a:avLst/>
          </a:prstGeom>
        </p:spPr>
        <p:txBody>
          <a:bodyPr wrap="none">
            <a:spAutoFit/>
          </a:bodyPr>
          <a:lstStyle/>
          <a:p>
            <a:r>
              <a:rPr lang="en-US" sz="1050" b="1" dirty="0" smtClean="0">
                <a:solidFill>
                  <a:schemeClr val="bg1"/>
                </a:solidFill>
              </a:rPr>
              <a:t>10GbE</a:t>
            </a:r>
          </a:p>
          <a:p>
            <a:r>
              <a:rPr lang="en-US" sz="1050" b="1" dirty="0" smtClean="0">
                <a:solidFill>
                  <a:schemeClr val="bg1"/>
                </a:solidFill>
              </a:rPr>
              <a:t>(RDMA)</a:t>
            </a:r>
            <a:endParaRPr lang="en-US" sz="1050" b="1" dirty="0">
              <a:solidFill>
                <a:schemeClr val="bg1"/>
              </a:solidFill>
            </a:endParaRPr>
          </a:p>
        </p:txBody>
      </p:sp>
      <p:sp>
        <p:nvSpPr>
          <p:cNvPr id="66" name="Rectangle 65"/>
          <p:cNvSpPr/>
          <p:nvPr/>
        </p:nvSpPr>
        <p:spPr>
          <a:xfrm>
            <a:off x="6520456" y="4689559"/>
            <a:ext cx="726481" cy="253916"/>
          </a:xfrm>
          <a:prstGeom prst="rect">
            <a:avLst/>
          </a:prstGeom>
        </p:spPr>
        <p:txBody>
          <a:bodyPr wrap="none">
            <a:spAutoFit/>
          </a:bodyPr>
          <a:lstStyle/>
          <a:p>
            <a:r>
              <a:rPr lang="en-US" sz="1050" b="1" dirty="0" smtClean="0">
                <a:solidFill>
                  <a:schemeClr val="bg1"/>
                </a:solidFill>
              </a:rPr>
              <a:t>1/10GbE</a:t>
            </a:r>
            <a:endParaRPr lang="en-US" sz="1050" b="1" dirty="0">
              <a:solidFill>
                <a:schemeClr val="bg1"/>
              </a:solidFill>
            </a:endParaRPr>
          </a:p>
        </p:txBody>
      </p:sp>
      <p:sp>
        <p:nvSpPr>
          <p:cNvPr id="79" name="Rectangle 78"/>
          <p:cNvSpPr/>
          <p:nvPr/>
        </p:nvSpPr>
        <p:spPr bwMode="auto">
          <a:xfrm>
            <a:off x="4265612" y="3886200"/>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OS </a:t>
            </a:r>
            <a:r>
              <a:rPr lang="en-US" sz="1400" dirty="0" err="1" smtClean="0">
                <a:solidFill>
                  <a:schemeClr val="bg1"/>
                </a:solidFill>
              </a:rPr>
              <a:t>QoS</a:t>
            </a:r>
            <a:endParaRPr lang="en-US" sz="1400" dirty="0" smtClean="0">
              <a:solidFill>
                <a:schemeClr val="bg1"/>
              </a:solidFill>
            </a:endParaRPr>
          </a:p>
        </p:txBody>
      </p:sp>
      <p:sp>
        <p:nvSpPr>
          <p:cNvPr id="80" name="Rectangle 79"/>
          <p:cNvSpPr/>
          <p:nvPr/>
        </p:nvSpPr>
        <p:spPr bwMode="auto">
          <a:xfrm>
            <a:off x="4255338" y="4267200"/>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DCB</a:t>
            </a:r>
          </a:p>
        </p:txBody>
      </p:sp>
      <p:sp>
        <p:nvSpPr>
          <p:cNvPr id="82" name="Rectangle 81"/>
          <p:cNvSpPr/>
          <p:nvPr/>
        </p:nvSpPr>
        <p:spPr bwMode="auto">
          <a:xfrm>
            <a:off x="6252788" y="2590800"/>
            <a:ext cx="1298860" cy="277772"/>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Switch </a:t>
            </a:r>
            <a:r>
              <a:rPr lang="en-US" sz="1400" dirty="0" err="1" smtClean="0">
                <a:solidFill>
                  <a:schemeClr val="bg1"/>
                </a:solidFill>
              </a:rPr>
              <a:t>QoS</a:t>
            </a:r>
            <a:endParaRPr lang="en-US" sz="1400" dirty="0" smtClean="0">
              <a:solidFill>
                <a:schemeClr val="bg1"/>
              </a:solidFill>
            </a:endParaRPr>
          </a:p>
        </p:txBody>
      </p:sp>
      <p:cxnSp>
        <p:nvCxnSpPr>
          <p:cNvPr id="85" name="Elbow Connector 84"/>
          <p:cNvCxnSpPr>
            <a:stCxn id="79" idx="3"/>
            <a:endCxn id="80" idx="3"/>
          </p:cNvCxnSpPr>
          <p:nvPr/>
        </p:nvCxnSpPr>
        <p:spPr>
          <a:xfrm flipH="1">
            <a:off x="5474538" y="4038600"/>
            <a:ext cx="10274" cy="381000"/>
          </a:xfrm>
          <a:prstGeom prst="bentConnector3">
            <a:avLst>
              <a:gd name="adj1" fmla="val -2225034"/>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bwMode="auto">
          <a:xfrm>
            <a:off x="6094412" y="5638800"/>
            <a:ext cx="5638800" cy="762000"/>
          </a:xfrm>
          <a:prstGeom prst="rect">
            <a:avLst/>
          </a:prstGeom>
          <a:solidFill>
            <a:srgbClr val="FF82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Using </a:t>
            </a:r>
            <a:r>
              <a:rPr lang="en-US" sz="2200" dirty="0" err="1" smtClean="0">
                <a:solidFill>
                  <a:schemeClr val="bg1"/>
                </a:solidFill>
              </a:rPr>
              <a:t>Qos</a:t>
            </a:r>
            <a:r>
              <a:rPr lang="en-US" sz="2200" dirty="0" smtClean="0">
                <a:solidFill>
                  <a:schemeClr val="bg1"/>
                </a:solidFill>
              </a:rPr>
              <a:t> &amp; DCB </a:t>
            </a:r>
            <a:endParaRPr lang="en-US" dirty="0" smtClean="0">
              <a:solidFill>
                <a:schemeClr val="bg1"/>
              </a:solidFill>
            </a:endParaRPr>
          </a:p>
        </p:txBody>
      </p:sp>
      <p:sp>
        <p:nvSpPr>
          <p:cNvPr id="72" name="Flowchart: Magnetic Disk 71"/>
          <p:cNvSpPr/>
          <p:nvPr/>
        </p:nvSpPr>
        <p:spPr>
          <a:xfrm>
            <a:off x="265889" y="5855111"/>
            <a:ext cx="1811380" cy="71120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b="1" dirty="0" smtClean="0">
                <a:solidFill>
                  <a:schemeClr val="bg1"/>
                </a:solidFill>
              </a:rPr>
              <a:t>JBODs</a:t>
            </a:r>
            <a:endParaRPr lang="en-US" sz="2000" b="1" dirty="0">
              <a:solidFill>
                <a:schemeClr val="bg1"/>
              </a:solidFill>
            </a:endParaRPr>
          </a:p>
        </p:txBody>
      </p:sp>
      <p:cxnSp>
        <p:nvCxnSpPr>
          <p:cNvPr id="73" name="Elbow Connector 72"/>
          <p:cNvCxnSpPr>
            <a:stCxn id="72" idx="1"/>
          </p:cNvCxnSpPr>
          <p:nvPr/>
        </p:nvCxnSpPr>
        <p:spPr>
          <a:xfrm rot="5400000" flipH="1" flipV="1">
            <a:off x="964370" y="5397839"/>
            <a:ext cx="664480" cy="250063"/>
          </a:xfrm>
          <a:prstGeom prst="bentConnector3">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94585" y="5279295"/>
            <a:ext cx="349455" cy="230832"/>
          </a:xfrm>
          <a:prstGeom prst="rect">
            <a:avLst/>
          </a:prstGeom>
          <a:noFill/>
        </p:spPr>
        <p:txBody>
          <a:bodyPr wrap="none" lIns="0" tIns="0" rIns="0" bIns="0" rtlCol="0">
            <a:spAutoFit/>
          </a:bodyPr>
          <a:lstStyle/>
          <a:p>
            <a:r>
              <a:rPr lang="en-US" sz="1500" b="1" dirty="0" smtClean="0"/>
              <a:t>SAS</a:t>
            </a:r>
            <a:endParaRPr lang="en-US" sz="1500" b="1" dirty="0"/>
          </a:p>
        </p:txBody>
      </p:sp>
      <p:grpSp>
        <p:nvGrpSpPr>
          <p:cNvPr id="77" name="Group 18"/>
          <p:cNvGrpSpPr/>
          <p:nvPr/>
        </p:nvGrpSpPr>
        <p:grpSpPr>
          <a:xfrm>
            <a:off x="4605219" y="4646970"/>
            <a:ext cx="621038" cy="548955"/>
            <a:chOff x="2933395" y="2574950"/>
            <a:chExt cx="775411" cy="434477"/>
          </a:xfrm>
          <a:solidFill>
            <a:srgbClr val="8CC600"/>
          </a:solidFill>
        </p:grpSpPr>
        <p:sp>
          <p:nvSpPr>
            <p:cNvPr id="78" name="Rectangle 77"/>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81" name="Rectangle 8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sp>
        <p:nvSpPr>
          <p:cNvPr id="90" name="Rectangle 89"/>
          <p:cNvSpPr/>
          <p:nvPr/>
        </p:nvSpPr>
        <p:spPr>
          <a:xfrm>
            <a:off x="4585886" y="4646970"/>
            <a:ext cx="694421" cy="415498"/>
          </a:xfrm>
          <a:prstGeom prst="rect">
            <a:avLst/>
          </a:prstGeom>
        </p:spPr>
        <p:txBody>
          <a:bodyPr wrap="none">
            <a:spAutoFit/>
          </a:bodyPr>
          <a:lstStyle/>
          <a:p>
            <a:r>
              <a:rPr lang="en-US" sz="1050" b="1" dirty="0" smtClean="0">
                <a:solidFill>
                  <a:schemeClr val="bg1"/>
                </a:solidFill>
              </a:rPr>
              <a:t>10GbE</a:t>
            </a:r>
          </a:p>
          <a:p>
            <a:r>
              <a:rPr lang="en-US" sz="1050" b="1" dirty="0" smtClean="0">
                <a:solidFill>
                  <a:schemeClr val="bg1"/>
                </a:solidFill>
              </a:rPr>
              <a:t>(RDMA)</a:t>
            </a:r>
            <a:endParaRPr lang="en-US" sz="1050" b="1" dirty="0">
              <a:solidFill>
                <a:schemeClr val="bg1"/>
              </a:solidFill>
            </a:endParaRPr>
          </a:p>
        </p:txBody>
      </p:sp>
      <p:sp>
        <p:nvSpPr>
          <p:cNvPr id="92" name="TextBox 91"/>
          <p:cNvSpPr txBox="1"/>
          <p:nvPr/>
        </p:nvSpPr>
        <p:spPr>
          <a:xfrm>
            <a:off x="1370012" y="1752600"/>
            <a:ext cx="5867400" cy="3323987"/>
          </a:xfrm>
          <a:prstGeom prst="rect">
            <a:avLst/>
          </a:prstGeom>
          <a:solidFill>
            <a:srgbClr val="F6AE1E"/>
          </a:solidFill>
          <a:ln>
            <a:solidFill>
              <a:schemeClr val="bg1"/>
            </a:solidFill>
          </a:ln>
        </p:spPr>
        <p:txBody>
          <a:bodyPr wrap="square" lIns="0" tIns="0" rIns="0" bIns="0" rtlCol="0">
            <a:spAutoFit/>
          </a:bodyPr>
          <a:lstStyle/>
          <a:p>
            <a:r>
              <a:rPr lang="en-US" b="1" u="sng" dirty="0" err="1">
                <a:solidFill>
                  <a:schemeClr val="bg1"/>
                </a:solidFill>
                <a:latin typeface="Miriam Fixed" pitchFamily="49" charset="-79"/>
                <a:cs typeface="Miriam Fixed" pitchFamily="49" charset="-79"/>
              </a:rPr>
              <a:t>QoS</a:t>
            </a:r>
            <a:endParaRPr lang="en-US" b="1" u="sng" dirty="0">
              <a:solidFill>
                <a:schemeClr val="bg1"/>
              </a:solidFill>
              <a:latin typeface="Miriam Fixed" pitchFamily="49" charset="-79"/>
              <a:cs typeface="Miriam Fixed" pitchFamily="49" charset="-79"/>
            </a:endParaRPr>
          </a:p>
          <a:p>
            <a:r>
              <a:rPr lang="en-US" b="1" dirty="0">
                <a:solidFill>
                  <a:schemeClr val="bg1"/>
                </a:solidFill>
                <a:latin typeface="Miriam Fixed" pitchFamily="49" charset="-79"/>
                <a:cs typeface="Miriam Fixed" pitchFamily="49" charset="-79"/>
              </a:rPr>
              <a:t>New-</a:t>
            </a:r>
            <a:r>
              <a:rPr lang="en-US" b="1" dirty="0" err="1">
                <a:solidFill>
                  <a:schemeClr val="bg1"/>
                </a:solidFill>
                <a:latin typeface="Miriam Fixed" pitchFamily="49" charset="-79"/>
                <a:cs typeface="Miriam Fixed" pitchFamily="49" charset="-79"/>
              </a:rPr>
              <a:t>NetQosPolicy</a:t>
            </a:r>
            <a:endParaRPr lang="en-US" b="1" dirty="0">
              <a:solidFill>
                <a:schemeClr val="bg1"/>
              </a:solidFill>
              <a:latin typeface="Miriam Fixed" pitchFamily="49" charset="-79"/>
              <a:cs typeface="Miriam Fixed" pitchFamily="49" charset="-79"/>
            </a:endParaRPr>
          </a:p>
          <a:p>
            <a:endParaRPr lang="en-US" b="1" dirty="0">
              <a:solidFill>
                <a:schemeClr val="bg1"/>
              </a:solidFill>
              <a:latin typeface="Miriam Fixed" pitchFamily="49" charset="-79"/>
              <a:cs typeface="Miriam Fixed" pitchFamily="49" charset="-79"/>
            </a:endParaRPr>
          </a:p>
          <a:p>
            <a:r>
              <a:rPr lang="en-US" b="1" u="sng" dirty="0">
                <a:solidFill>
                  <a:schemeClr val="bg1"/>
                </a:solidFill>
                <a:latin typeface="Miriam Fixed" pitchFamily="49" charset="-79"/>
                <a:cs typeface="Miriam Fixed" pitchFamily="49" charset="-79"/>
              </a:rPr>
              <a:t>Switch </a:t>
            </a:r>
            <a:r>
              <a:rPr lang="en-US" b="1" u="sng" dirty="0" err="1">
                <a:solidFill>
                  <a:schemeClr val="bg1"/>
                </a:solidFill>
                <a:latin typeface="Miriam Fixed" pitchFamily="49" charset="-79"/>
                <a:cs typeface="Miriam Fixed" pitchFamily="49" charset="-79"/>
              </a:rPr>
              <a:t>QoS</a:t>
            </a:r>
            <a:endParaRPr lang="en-US" b="1" u="sng" dirty="0">
              <a:solidFill>
                <a:schemeClr val="bg1"/>
              </a:solidFill>
              <a:latin typeface="Miriam Fixed" pitchFamily="49" charset="-79"/>
              <a:cs typeface="Miriam Fixed" pitchFamily="49" charset="-79"/>
            </a:endParaRPr>
          </a:p>
          <a:p>
            <a:r>
              <a:rPr lang="en-US" b="1" dirty="0">
                <a:solidFill>
                  <a:schemeClr val="bg1"/>
                </a:solidFill>
                <a:latin typeface="Miriam Fixed" pitchFamily="49" charset="-79"/>
                <a:cs typeface="Miriam Fixed" pitchFamily="49" charset="-79"/>
              </a:rPr>
              <a:t>Set-</a:t>
            </a:r>
            <a:r>
              <a:rPr lang="en-US" b="1" dirty="0" err="1">
                <a:solidFill>
                  <a:schemeClr val="bg1"/>
                </a:solidFill>
                <a:latin typeface="Miriam Fixed" pitchFamily="49" charset="-79"/>
                <a:cs typeface="Miriam Fixed" pitchFamily="49" charset="-79"/>
              </a:rPr>
              <a:t>VMNetworkAdapter</a:t>
            </a:r>
            <a:endParaRPr lang="en-US" b="1" dirty="0">
              <a:solidFill>
                <a:schemeClr val="bg1"/>
              </a:solidFill>
              <a:latin typeface="Miriam Fixed" pitchFamily="49" charset="-79"/>
              <a:cs typeface="Miriam Fixed" pitchFamily="49" charset="-79"/>
            </a:endParaRPr>
          </a:p>
          <a:p>
            <a:endParaRPr lang="en-US" b="1" u="sng" dirty="0" smtClean="0">
              <a:solidFill>
                <a:schemeClr val="bg1"/>
              </a:solidFill>
              <a:latin typeface="Miriam Fixed" pitchFamily="49" charset="-79"/>
              <a:cs typeface="Miriam Fixed" pitchFamily="49" charset="-79"/>
            </a:endParaRPr>
          </a:p>
          <a:p>
            <a:r>
              <a:rPr lang="en-US" b="1" u="sng" dirty="0" smtClean="0">
                <a:solidFill>
                  <a:schemeClr val="bg1"/>
                </a:solidFill>
                <a:latin typeface="Miriam Fixed" pitchFamily="49" charset="-79"/>
                <a:cs typeface="Miriam Fixed" pitchFamily="49" charset="-79"/>
              </a:rPr>
              <a:t>DCB</a:t>
            </a:r>
          </a:p>
          <a:p>
            <a:r>
              <a:rPr lang="en-US" b="1" dirty="0" smtClean="0">
                <a:solidFill>
                  <a:schemeClr val="bg1"/>
                </a:solidFill>
                <a:latin typeface="Miriam Fixed" pitchFamily="49" charset="-79"/>
                <a:cs typeface="Miriam Fixed" pitchFamily="49" charset="-79"/>
              </a:rPr>
              <a:t>Add-</a:t>
            </a:r>
            <a:r>
              <a:rPr lang="en-US" b="1" dirty="0" err="1" smtClean="0">
                <a:solidFill>
                  <a:schemeClr val="bg1"/>
                </a:solidFill>
                <a:latin typeface="Miriam Fixed" pitchFamily="49" charset="-79"/>
                <a:cs typeface="Miriam Fixed" pitchFamily="49" charset="-79"/>
              </a:rPr>
              <a:t>WindowsFeature</a:t>
            </a:r>
            <a:r>
              <a:rPr lang="en-US" b="1" dirty="0" smtClean="0">
                <a:solidFill>
                  <a:schemeClr val="bg1"/>
                </a:solidFill>
                <a:latin typeface="Miriam Fixed" pitchFamily="49" charset="-79"/>
                <a:cs typeface="Miriam Fixed" pitchFamily="49" charset="-79"/>
              </a:rPr>
              <a:t> Data-Center-Bridging</a:t>
            </a:r>
          </a:p>
          <a:p>
            <a:r>
              <a:rPr lang="en-US" b="1" dirty="0" smtClean="0">
                <a:solidFill>
                  <a:schemeClr val="bg1"/>
                </a:solidFill>
                <a:latin typeface="Miriam Fixed" pitchFamily="49" charset="-79"/>
                <a:cs typeface="Miriam Fixed" pitchFamily="49" charset="-79"/>
              </a:rPr>
              <a:t>Import-Module </a:t>
            </a:r>
            <a:r>
              <a:rPr lang="en-US" b="1" dirty="0" err="1" smtClean="0">
                <a:solidFill>
                  <a:schemeClr val="bg1"/>
                </a:solidFill>
                <a:latin typeface="Miriam Fixed" pitchFamily="49" charset="-79"/>
                <a:cs typeface="Miriam Fixed" pitchFamily="49" charset="-79"/>
              </a:rPr>
              <a:t>DcbQos</a:t>
            </a:r>
            <a:endParaRPr lang="en-US" b="1" dirty="0" smtClean="0">
              <a:solidFill>
                <a:schemeClr val="bg1"/>
              </a:solidFill>
              <a:latin typeface="Miriam Fixed" pitchFamily="49" charset="-79"/>
              <a:cs typeface="Miriam Fixed" pitchFamily="49" charset="-79"/>
            </a:endParaRPr>
          </a:p>
          <a:p>
            <a:r>
              <a:rPr lang="en-US" b="1" dirty="0" smtClean="0">
                <a:solidFill>
                  <a:schemeClr val="bg1"/>
                </a:solidFill>
                <a:latin typeface="Miriam Fixed" pitchFamily="49" charset="-79"/>
                <a:cs typeface="Miriam Fixed" pitchFamily="49" charset="-79"/>
              </a:rPr>
              <a:t>Enable-</a:t>
            </a:r>
            <a:r>
              <a:rPr lang="en-US" b="1" dirty="0" err="1" smtClean="0">
                <a:solidFill>
                  <a:schemeClr val="bg1"/>
                </a:solidFill>
                <a:latin typeface="Miriam Fixed" pitchFamily="49" charset="-79"/>
                <a:cs typeface="Miriam Fixed" pitchFamily="49" charset="-79"/>
              </a:rPr>
              <a:t>NetAdapterQos</a:t>
            </a:r>
            <a:endParaRPr lang="en-US" b="1" dirty="0" smtClean="0">
              <a:solidFill>
                <a:schemeClr val="bg1"/>
              </a:solidFill>
              <a:latin typeface="Miriam Fixed" pitchFamily="49" charset="-79"/>
              <a:cs typeface="Miriam Fixed" pitchFamily="49" charset="-79"/>
            </a:endParaRPr>
          </a:p>
          <a:p>
            <a:r>
              <a:rPr lang="en-US" b="1" dirty="0" smtClean="0">
                <a:solidFill>
                  <a:schemeClr val="bg1"/>
                </a:solidFill>
                <a:latin typeface="Miriam Fixed" pitchFamily="49" charset="-79"/>
                <a:cs typeface="Miriam Fixed" pitchFamily="49" charset="-79"/>
              </a:rPr>
              <a:t>Enable-</a:t>
            </a:r>
            <a:r>
              <a:rPr lang="en-US" b="1" dirty="0" err="1" smtClean="0">
                <a:solidFill>
                  <a:schemeClr val="bg1"/>
                </a:solidFill>
                <a:latin typeface="Miriam Fixed" pitchFamily="49" charset="-79"/>
                <a:cs typeface="Miriam Fixed" pitchFamily="49" charset="-79"/>
              </a:rPr>
              <a:t>NetQosFlowControl</a:t>
            </a:r>
            <a:endParaRPr lang="en-US" b="1" dirty="0" smtClean="0">
              <a:solidFill>
                <a:schemeClr val="bg1"/>
              </a:solidFill>
              <a:latin typeface="Miriam Fixed" pitchFamily="49" charset="-79"/>
              <a:cs typeface="Miriam Fixed" pitchFamily="49" charset="-79"/>
            </a:endParaRPr>
          </a:p>
          <a:p>
            <a:r>
              <a:rPr lang="en-US" b="1" dirty="0" smtClean="0">
                <a:solidFill>
                  <a:schemeClr val="bg1"/>
                </a:solidFill>
                <a:latin typeface="Miriam Fixed" pitchFamily="49" charset="-79"/>
                <a:cs typeface="Miriam Fixed" pitchFamily="49" charset="-79"/>
              </a:rPr>
              <a:t>New-</a:t>
            </a:r>
            <a:r>
              <a:rPr lang="en-US" b="1" dirty="0" err="1" smtClean="0">
                <a:solidFill>
                  <a:schemeClr val="bg1"/>
                </a:solidFill>
                <a:latin typeface="Miriam Fixed" pitchFamily="49" charset="-79"/>
                <a:cs typeface="Miriam Fixed" pitchFamily="49" charset="-79"/>
              </a:rPr>
              <a:t>NetQoSTrafficClass</a:t>
            </a:r>
            <a:r>
              <a:rPr lang="en-US" b="1" dirty="0" smtClean="0">
                <a:solidFill>
                  <a:schemeClr val="bg1"/>
                </a:solidFill>
                <a:latin typeface="Miriam Fixed" pitchFamily="49" charset="-79"/>
                <a:cs typeface="Miriam Fixed" pitchFamily="49" charset="-79"/>
              </a:rPr>
              <a:t>  </a:t>
            </a:r>
          </a:p>
        </p:txBody>
      </p:sp>
    </p:spTree>
    <p:extLst>
      <p:ext uri="{BB962C8B-B14F-4D97-AF65-F5344CB8AC3E}">
        <p14:creationId xmlns:p14="http://schemas.microsoft.com/office/powerpoint/2010/main" val="3132015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2"/>
                                        </p:tgtEl>
                                        <p:attrNameLst>
                                          <p:attrName>ppt_x</p:attrName>
                                        </p:attrNameLst>
                                      </p:cBhvr>
                                      <p:tavLst>
                                        <p:tav tm="0">
                                          <p:val>
                                            <p:strVal val="ppt_x"/>
                                          </p:val>
                                        </p:tav>
                                        <p:tav tm="100000">
                                          <p:val>
                                            <p:strVal val="ppt_x"/>
                                          </p:val>
                                        </p:tav>
                                      </p:tavLst>
                                    </p:anim>
                                    <p:anim calcmode="lin" valueType="num">
                                      <p:cBhvr additive="base">
                                        <p:cTn id="13" dur="500"/>
                                        <p:tgtEl>
                                          <p:spTgt spid="92"/>
                                        </p:tgtEl>
                                        <p:attrNameLst>
                                          <p:attrName>ppt_y</p:attrName>
                                        </p:attrNameLst>
                                      </p:cBhvr>
                                      <p:tavLst>
                                        <p:tav tm="0">
                                          <p:val>
                                            <p:strVal val="ppt_y"/>
                                          </p:val>
                                        </p:tav>
                                        <p:tav tm="100000">
                                          <p:val>
                                            <p:strVal val="1+ppt_h/2"/>
                                          </p:val>
                                        </p:tav>
                                      </p:tavLst>
                                    </p:anim>
                                    <p:set>
                                      <p:cBhvr>
                                        <p:cTn id="14" dur="1" fill="hold">
                                          <p:stCondLst>
                                            <p:cond delay="499"/>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a:off x="3814980" y="1397000"/>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125" name="Rectangle 124"/>
          <p:cNvSpPr/>
          <p:nvPr/>
        </p:nvSpPr>
        <p:spPr bwMode="auto">
          <a:xfrm>
            <a:off x="545192" y="1398132"/>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17" name="Rectangle 16"/>
          <p:cNvSpPr/>
          <p:nvPr/>
        </p:nvSpPr>
        <p:spPr bwMode="auto">
          <a:xfrm>
            <a:off x="622297" y="1498600"/>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normAutofit fontScale="90000"/>
          </a:bodyPr>
          <a:lstStyle/>
          <a:p>
            <a:r>
              <a:rPr lang="en-US" sz="4300" dirty="0"/>
              <a:t>Converged Datacenter Network + File </a:t>
            </a:r>
            <a:r>
              <a:rPr lang="en-US" sz="4300" dirty="0" smtClean="0"/>
              <a:t>Server Storage</a:t>
            </a:r>
            <a:endParaRPr lang="en-US" sz="4300" dirty="0"/>
          </a:p>
        </p:txBody>
      </p:sp>
      <p:sp>
        <p:nvSpPr>
          <p:cNvPr id="18" name="TextBox 17"/>
          <p:cNvSpPr txBox="1"/>
          <p:nvPr/>
        </p:nvSpPr>
        <p:spPr>
          <a:xfrm>
            <a:off x="711015" y="1524000"/>
            <a:ext cx="1324209" cy="323165"/>
          </a:xfrm>
          <a:prstGeom prst="rect">
            <a:avLst/>
          </a:prstGeom>
          <a:noFill/>
        </p:spPr>
        <p:txBody>
          <a:bodyPr wrap="none" lIns="0" tIns="0" rIns="0" bIns="0" rtlCol="0">
            <a:spAutoFit/>
          </a:bodyPr>
          <a:lstStyle/>
          <a:p>
            <a:r>
              <a:rPr lang="en-US" sz="2100" b="1" dirty="0"/>
              <a:t>File Server</a:t>
            </a:r>
          </a:p>
        </p:txBody>
      </p:sp>
      <p:grpSp>
        <p:nvGrpSpPr>
          <p:cNvPr id="6" name="Group 18"/>
          <p:cNvGrpSpPr/>
          <p:nvPr/>
        </p:nvGrpSpPr>
        <p:grpSpPr>
          <a:xfrm>
            <a:off x="2336192" y="4610507"/>
            <a:ext cx="621038" cy="548955"/>
            <a:chOff x="2933395" y="2574950"/>
            <a:chExt cx="775411" cy="434477"/>
          </a:xfrm>
          <a:solidFill>
            <a:srgbClr val="8CC600"/>
          </a:solidFill>
        </p:grpSpPr>
        <p:sp>
          <p:nvSpPr>
            <p:cNvPr id="46" name="Rectangle 4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47" name="Rectangle 4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sp>
        <p:nvSpPr>
          <p:cNvPr id="20" name="Rectangle 19"/>
          <p:cNvSpPr/>
          <p:nvPr/>
        </p:nvSpPr>
        <p:spPr bwMode="auto">
          <a:xfrm>
            <a:off x="1746668" y="2062782"/>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rPr>
              <a:t>Cluster</a:t>
            </a:r>
          </a:p>
        </p:txBody>
      </p:sp>
      <p:sp>
        <p:nvSpPr>
          <p:cNvPr id="21" name="Rectangle 20"/>
          <p:cNvSpPr/>
          <p:nvPr/>
        </p:nvSpPr>
        <p:spPr bwMode="auto">
          <a:xfrm>
            <a:off x="2261530" y="2071970"/>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rPr>
              <a:t>Storage</a:t>
            </a:r>
          </a:p>
        </p:txBody>
      </p:sp>
      <p:sp>
        <p:nvSpPr>
          <p:cNvPr id="22" name="Rectangle 21"/>
          <p:cNvSpPr/>
          <p:nvPr/>
        </p:nvSpPr>
        <p:spPr bwMode="auto">
          <a:xfrm>
            <a:off x="2785562" y="2071970"/>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rPr>
              <a:t>Manage</a:t>
            </a:r>
          </a:p>
        </p:txBody>
      </p:sp>
      <p:cxnSp>
        <p:nvCxnSpPr>
          <p:cNvPr id="23" name="Straight Connector 22"/>
          <p:cNvCxnSpPr>
            <a:endCxn id="46" idx="0"/>
          </p:cNvCxnSpPr>
          <p:nvPr/>
        </p:nvCxnSpPr>
        <p:spPr>
          <a:xfrm>
            <a:off x="2524308" y="3054462"/>
            <a:ext cx="122403" cy="1556045"/>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2"/>
            <a:endCxn id="46" idx="0"/>
          </p:cNvCxnSpPr>
          <p:nvPr/>
        </p:nvCxnSpPr>
        <p:spPr>
          <a:xfrm>
            <a:off x="1976506" y="3045274"/>
            <a:ext cx="670205" cy="15652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2" idx="2"/>
            <a:endCxn id="46" idx="0"/>
          </p:cNvCxnSpPr>
          <p:nvPr/>
        </p:nvCxnSpPr>
        <p:spPr>
          <a:xfrm flipH="1">
            <a:off x="2646711" y="3054462"/>
            <a:ext cx="368689" cy="155604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30"/>
          <p:cNvGrpSpPr/>
          <p:nvPr/>
        </p:nvGrpSpPr>
        <p:grpSpPr>
          <a:xfrm flipH="1">
            <a:off x="899079" y="4699039"/>
            <a:ext cx="743514" cy="491592"/>
            <a:chOff x="2933395" y="2574950"/>
            <a:chExt cx="775411" cy="434477"/>
          </a:xfrm>
          <a:solidFill>
            <a:srgbClr val="FF8200"/>
          </a:solidFill>
        </p:grpSpPr>
        <p:sp>
          <p:nvSpPr>
            <p:cNvPr id="42" name="Rectangle 41"/>
            <p:cNvSpPr/>
            <p:nvPr/>
          </p:nvSpPr>
          <p:spPr>
            <a:xfrm>
              <a:off x="2933395" y="2574950"/>
              <a:ext cx="775411" cy="299923"/>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ysClr val="window" lastClr="FFFFFF"/>
                </a:solidFill>
                <a:ea typeface="Calibri"/>
                <a:cs typeface="Times New Roman"/>
              </a:endParaRPr>
            </a:p>
          </p:txBody>
        </p:sp>
        <p:sp>
          <p:nvSpPr>
            <p:cNvPr id="43" name="Rectangle 42"/>
            <p:cNvSpPr/>
            <p:nvPr/>
          </p:nvSpPr>
          <p:spPr>
            <a:xfrm>
              <a:off x="2933396" y="2874873"/>
              <a:ext cx="460858" cy="134554"/>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ysClr val="window" lastClr="FFFFFF"/>
                  </a:solidFill>
                  <a:latin typeface="Calibri"/>
                  <a:ea typeface="Times New Roman"/>
                  <a:cs typeface="Times New Roman"/>
                </a:rPr>
                <a:t> </a:t>
              </a:r>
              <a:endParaRPr lang="en-US" sz="1200" kern="0">
                <a:solidFill>
                  <a:sysClr val="window" lastClr="FFFFFF"/>
                </a:solidFill>
                <a:latin typeface="Calibri"/>
                <a:ea typeface="Calibri"/>
                <a:cs typeface="Times New Roman"/>
              </a:endParaRPr>
            </a:p>
          </p:txBody>
        </p:sp>
      </p:grpSp>
      <p:sp>
        <p:nvSpPr>
          <p:cNvPr id="32" name="TextBox 31"/>
          <p:cNvSpPr txBox="1"/>
          <p:nvPr/>
        </p:nvSpPr>
        <p:spPr>
          <a:xfrm>
            <a:off x="941725" y="4714875"/>
            <a:ext cx="282129" cy="184666"/>
          </a:xfrm>
          <a:prstGeom prst="rect">
            <a:avLst/>
          </a:prstGeom>
          <a:noFill/>
        </p:spPr>
        <p:txBody>
          <a:bodyPr wrap="none" lIns="0" tIns="0" rIns="0" bIns="0" rtlCol="0">
            <a:spAutoFit/>
          </a:bodyPr>
          <a:lstStyle/>
          <a:p>
            <a:r>
              <a:rPr lang="en-US" sz="1200" b="1" dirty="0" smtClean="0">
                <a:solidFill>
                  <a:schemeClr val="bg1"/>
                </a:solidFill>
              </a:rPr>
              <a:t>SAS</a:t>
            </a:r>
            <a:endParaRPr lang="en-US" sz="1200" b="1" dirty="0">
              <a:solidFill>
                <a:schemeClr val="bg1"/>
              </a:solidFill>
            </a:endParaRPr>
          </a:p>
        </p:txBody>
      </p:sp>
      <p:sp>
        <p:nvSpPr>
          <p:cNvPr id="49" name="Rectangle 48"/>
          <p:cNvSpPr/>
          <p:nvPr/>
        </p:nvSpPr>
        <p:spPr bwMode="auto">
          <a:xfrm>
            <a:off x="3897885" y="1498600"/>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51" name="Rectangle 50"/>
          <p:cNvSpPr/>
          <p:nvPr/>
        </p:nvSpPr>
        <p:spPr bwMode="auto">
          <a:xfrm>
            <a:off x="6128577" y="2868572"/>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Hyper-V</a:t>
            </a:r>
            <a:br>
              <a:rPr lang="en-US" sz="1400" b="1" dirty="0">
                <a:solidFill>
                  <a:schemeClr val="tx1"/>
                </a:solidFill>
              </a:rPr>
            </a:br>
            <a:r>
              <a:rPr lang="en-US" sz="1400" b="1" dirty="0">
                <a:solidFill>
                  <a:schemeClr val="tx1"/>
                </a:solidFill>
              </a:rPr>
              <a:t> Extensible Switch</a:t>
            </a:r>
          </a:p>
        </p:txBody>
      </p:sp>
      <p:grpSp>
        <p:nvGrpSpPr>
          <p:cNvPr id="8" name="Group 51"/>
          <p:cNvGrpSpPr/>
          <p:nvPr/>
        </p:nvGrpSpPr>
        <p:grpSpPr>
          <a:xfrm>
            <a:off x="6057163" y="1638230"/>
            <a:ext cx="830484" cy="1292487"/>
            <a:chOff x="6705600" y="1135825"/>
            <a:chExt cx="915350" cy="1535911"/>
          </a:xfrm>
        </p:grpSpPr>
        <p:sp>
          <p:nvSpPr>
            <p:cNvPr id="96" name="Rectangle 9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1</a:t>
              </a:r>
            </a:p>
          </p:txBody>
        </p:sp>
        <p:grpSp>
          <p:nvGrpSpPr>
            <p:cNvPr id="9" name="Group 96"/>
            <p:cNvGrpSpPr/>
            <p:nvPr/>
          </p:nvGrpSpPr>
          <p:grpSpPr>
            <a:xfrm>
              <a:off x="6921216" y="1964018"/>
              <a:ext cx="442719" cy="332738"/>
              <a:chOff x="0" y="0"/>
              <a:chExt cx="248717" cy="198934"/>
            </a:xfrm>
          </p:grpSpPr>
          <p:sp>
            <p:nvSpPr>
              <p:cNvPr id="100" name="Rectangle 9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101" name="Rectangle 10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98" name="Oval 9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99" name="Straight Connector 98"/>
            <p:cNvCxnSpPr>
              <a:stCxn id="98" idx="0"/>
              <a:endCxn id="10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a:stCxn id="51" idx="2"/>
            <a:endCxn id="122" idx="0"/>
          </p:cNvCxnSpPr>
          <p:nvPr/>
        </p:nvCxnSpPr>
        <p:spPr>
          <a:xfrm flipH="1">
            <a:off x="6875418" y="3606980"/>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4164575" y="206278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Live Migration</a:t>
            </a:r>
          </a:p>
        </p:txBody>
      </p:sp>
      <p:sp>
        <p:nvSpPr>
          <p:cNvPr id="55" name="Rectangle 54"/>
          <p:cNvSpPr/>
          <p:nvPr/>
        </p:nvSpPr>
        <p:spPr bwMode="auto">
          <a:xfrm>
            <a:off x="4717656"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Cluster / Storage</a:t>
            </a:r>
          </a:p>
        </p:txBody>
      </p:sp>
      <p:sp>
        <p:nvSpPr>
          <p:cNvPr id="56" name="Rectangle 55"/>
          <p:cNvSpPr/>
          <p:nvPr/>
        </p:nvSpPr>
        <p:spPr bwMode="auto">
          <a:xfrm>
            <a:off x="5280588"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Manage</a:t>
            </a:r>
          </a:p>
        </p:txBody>
      </p:sp>
      <p:sp>
        <p:nvSpPr>
          <p:cNvPr id="59" name="TextBox 58"/>
          <p:cNvSpPr txBox="1"/>
          <p:nvPr/>
        </p:nvSpPr>
        <p:spPr>
          <a:xfrm>
            <a:off x="3960812" y="1524000"/>
            <a:ext cx="1944571" cy="323165"/>
          </a:xfrm>
          <a:prstGeom prst="rect">
            <a:avLst/>
          </a:prstGeom>
          <a:noFill/>
          <a:ln>
            <a:noFill/>
          </a:ln>
        </p:spPr>
        <p:txBody>
          <a:bodyPr wrap="none" lIns="0" tIns="0" rIns="0" bIns="0" rtlCol="0">
            <a:spAutoFit/>
          </a:bodyPr>
          <a:lstStyle/>
          <a:p>
            <a:r>
              <a:rPr lang="en-US" sz="2100" b="1" dirty="0"/>
              <a:t>Hyper-V Server</a:t>
            </a:r>
          </a:p>
        </p:txBody>
      </p:sp>
      <p:sp>
        <p:nvSpPr>
          <p:cNvPr id="63" name="Oval 62"/>
          <p:cNvSpPr/>
          <p:nvPr/>
        </p:nvSpPr>
        <p:spPr>
          <a:xfrm>
            <a:off x="6815504" y="353920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nvGrpSpPr>
          <p:cNvPr id="10" name="Group 74"/>
          <p:cNvGrpSpPr/>
          <p:nvPr/>
        </p:nvGrpSpPr>
        <p:grpSpPr>
          <a:xfrm>
            <a:off x="6954350" y="1638230"/>
            <a:ext cx="830484" cy="1292487"/>
            <a:chOff x="6705600" y="1135825"/>
            <a:chExt cx="915350" cy="1535911"/>
          </a:xfrm>
        </p:grpSpPr>
        <p:sp>
          <p:nvSpPr>
            <p:cNvPr id="84" name="Rectangle 83"/>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a:t>
              </a:r>
              <a:r>
                <a:rPr lang="en-US" sz="1700" b="1" dirty="0">
                  <a:solidFill>
                    <a:schemeClr val="bg1"/>
                  </a:solidFill>
                </a:rPr>
                <a:t>n</a:t>
              </a:r>
            </a:p>
          </p:txBody>
        </p:sp>
        <p:grpSp>
          <p:nvGrpSpPr>
            <p:cNvPr id="11" name="Group 84"/>
            <p:cNvGrpSpPr/>
            <p:nvPr/>
          </p:nvGrpSpPr>
          <p:grpSpPr>
            <a:xfrm>
              <a:off x="6921216" y="1964018"/>
              <a:ext cx="442719" cy="332738"/>
              <a:chOff x="0" y="0"/>
              <a:chExt cx="248717" cy="198934"/>
            </a:xfrm>
          </p:grpSpPr>
          <p:sp>
            <p:nvSpPr>
              <p:cNvPr id="88" name="Rectangle 87"/>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89" name="Rectangle 88"/>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86" name="Oval 85"/>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87" name="Straight Connector 86"/>
            <p:cNvCxnSpPr>
              <a:stCxn id="86" idx="0"/>
              <a:endCxn id="89"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20"/>
          <p:cNvGrpSpPr/>
          <p:nvPr/>
        </p:nvGrpSpPr>
        <p:grpSpPr>
          <a:xfrm>
            <a:off x="6564898" y="4612195"/>
            <a:ext cx="621038" cy="548955"/>
            <a:chOff x="2933395" y="2574950"/>
            <a:chExt cx="775411" cy="434477"/>
          </a:xfrm>
          <a:solidFill>
            <a:srgbClr val="8CC600"/>
          </a:solidFill>
        </p:grpSpPr>
        <p:sp>
          <p:nvSpPr>
            <p:cNvPr id="122" name="Rectangle 12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123" name="Rectangle 12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cxnSp>
        <p:nvCxnSpPr>
          <p:cNvPr id="130" name="Straight Connector 129"/>
          <p:cNvCxnSpPr/>
          <p:nvPr/>
        </p:nvCxnSpPr>
        <p:spPr>
          <a:xfrm flipH="1">
            <a:off x="1746668" y="5359401"/>
            <a:ext cx="3636730" cy="39729"/>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47" idx="2"/>
          </p:cNvCxnSpPr>
          <p:nvPr/>
        </p:nvCxnSpPr>
        <p:spPr>
          <a:xfrm>
            <a:off x="2520747" y="5159462"/>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787348" y="5119733"/>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6128032" y="5405547"/>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749453" y="5156201"/>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2844059" y="5183097"/>
            <a:ext cx="1833707" cy="230832"/>
          </a:xfrm>
          <a:prstGeom prst="rect">
            <a:avLst/>
          </a:prstGeom>
          <a:noFill/>
        </p:spPr>
        <p:txBody>
          <a:bodyPr wrap="none" lIns="0" tIns="0" rIns="0" bIns="0" rtlCol="0">
            <a:spAutoFit/>
          </a:bodyPr>
          <a:lstStyle/>
          <a:p>
            <a:r>
              <a:rPr lang="en-US" sz="1500" b="1" dirty="0"/>
              <a:t>Datacenter Network</a:t>
            </a:r>
          </a:p>
        </p:txBody>
      </p:sp>
      <p:sp>
        <p:nvSpPr>
          <p:cNvPr id="147" name="TextBox 146"/>
          <p:cNvSpPr txBox="1"/>
          <p:nvPr/>
        </p:nvSpPr>
        <p:spPr>
          <a:xfrm>
            <a:off x="6815563" y="5170166"/>
            <a:ext cx="1536639" cy="230832"/>
          </a:xfrm>
          <a:prstGeom prst="rect">
            <a:avLst/>
          </a:prstGeom>
          <a:noFill/>
        </p:spPr>
        <p:txBody>
          <a:bodyPr wrap="none" lIns="0" tIns="0" rIns="0" bIns="0" rtlCol="0">
            <a:spAutoFit/>
          </a:bodyPr>
          <a:lstStyle/>
          <a:p>
            <a:r>
              <a:rPr lang="en-US" sz="1500" b="1" dirty="0"/>
              <a:t>Tenants Network</a:t>
            </a:r>
          </a:p>
        </p:txBody>
      </p:sp>
      <p:cxnSp>
        <p:nvCxnSpPr>
          <p:cNvPr id="148" name="Straight Connector 147"/>
          <p:cNvCxnSpPr>
            <a:stCxn id="55" idx="2"/>
          </p:cNvCxnSpPr>
          <p:nvPr/>
        </p:nvCxnSpPr>
        <p:spPr>
          <a:xfrm flipH="1">
            <a:off x="4908004" y="3054461"/>
            <a:ext cx="56551" cy="1512781"/>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54" idx="2"/>
          </p:cNvCxnSpPr>
          <p:nvPr/>
        </p:nvCxnSpPr>
        <p:spPr>
          <a:xfrm>
            <a:off x="4411474" y="3045274"/>
            <a:ext cx="496531" cy="15577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56" idx="2"/>
            <a:endCxn id="116" idx="0"/>
          </p:cNvCxnSpPr>
          <p:nvPr/>
        </p:nvCxnSpPr>
        <p:spPr>
          <a:xfrm flipH="1">
            <a:off x="4908005" y="3054461"/>
            <a:ext cx="619483" cy="1552784"/>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8329030" y="1269883"/>
            <a:ext cx="3656648" cy="3724074"/>
          </a:xfrm>
          <a:prstGeom prst="rect">
            <a:avLst/>
          </a:prstGeom>
          <a:noFill/>
        </p:spPr>
        <p:txBody>
          <a:bodyPr wrap="square" lIns="121899" tIns="60949" rIns="121899" bIns="60949" rtlCol="0">
            <a:spAutoFit/>
          </a:bodyPr>
          <a:lstStyle/>
          <a:p>
            <a:r>
              <a:rPr lang="en-US" sz="2100" b="1" dirty="0"/>
              <a:t>“Green Field”</a:t>
            </a:r>
          </a:p>
          <a:p>
            <a:endParaRPr lang="en-US" sz="2100" b="1" dirty="0"/>
          </a:p>
          <a:p>
            <a:pPr marL="380933" indent="-380933">
              <a:buFont typeface="Arial" pitchFamily="34" charset="0"/>
              <a:buChar char="•"/>
            </a:pPr>
            <a:r>
              <a:rPr lang="en-US" sz="1600" dirty="0"/>
              <a:t>10GbE Network(s)</a:t>
            </a:r>
          </a:p>
          <a:p>
            <a:pPr marL="380933" indent="-380933">
              <a:buFont typeface="Arial" pitchFamily="34" charset="0"/>
              <a:buChar char="•"/>
            </a:pPr>
            <a:r>
              <a:rPr lang="en-US" sz="1600" dirty="0"/>
              <a:t>File Server for VM storage</a:t>
            </a:r>
          </a:p>
          <a:p>
            <a:pPr marL="537539" lvl="1" indent="-160839">
              <a:buFont typeface="Arial" pitchFamily="34" charset="0"/>
              <a:buChar char="•"/>
            </a:pPr>
            <a:r>
              <a:rPr lang="en-US" sz="1600" dirty="0"/>
              <a:t>Actual storage may be an existing FC/</a:t>
            </a:r>
            <a:r>
              <a:rPr lang="en-US" sz="1600" dirty="0" err="1"/>
              <a:t>iSCSI</a:t>
            </a:r>
            <a:r>
              <a:rPr lang="en-US" sz="1600" dirty="0"/>
              <a:t> SANs or </a:t>
            </a:r>
            <a:r>
              <a:rPr lang="en-US" sz="1600" dirty="0" err="1"/>
              <a:t>JBODs+Spaces</a:t>
            </a:r>
            <a:endParaRPr lang="en-US" sz="1600" dirty="0"/>
          </a:p>
          <a:p>
            <a:pPr marL="380933" indent="-380933">
              <a:buFont typeface="Arial" pitchFamily="34" charset="0"/>
              <a:buChar char="•"/>
            </a:pPr>
            <a:endParaRPr lang="en-US" sz="1600" dirty="0"/>
          </a:p>
          <a:p>
            <a:pPr marL="380933" indent="-380933">
              <a:buFont typeface="Arial" pitchFamily="34" charset="0"/>
              <a:buChar char="•"/>
            </a:pPr>
            <a:r>
              <a:rPr lang="en-US" sz="1600" b="1" dirty="0"/>
              <a:t>Highlighted features: </a:t>
            </a:r>
            <a:r>
              <a:rPr lang="en-US" sz="1600" dirty="0"/>
              <a:t>10GbE w/DCB, QoS, LBFO, Hyper-V over SMB, Spaces</a:t>
            </a:r>
          </a:p>
          <a:p>
            <a:pPr marL="380933" indent="-380933">
              <a:buFont typeface="Arial" pitchFamily="34" charset="0"/>
              <a:buChar char="•"/>
            </a:pPr>
            <a:endParaRPr lang="en-US" sz="1600" dirty="0"/>
          </a:p>
          <a:p>
            <a:pPr marL="380933" indent="-380933">
              <a:buFont typeface="Arial" pitchFamily="34" charset="0"/>
              <a:buChar char="•"/>
            </a:pPr>
            <a:r>
              <a:rPr lang="en-US" sz="1600" b="1" dirty="0">
                <a:solidFill>
                  <a:srgbClr val="FFC000"/>
                </a:solidFill>
              </a:rPr>
              <a:t>Note:</a:t>
            </a:r>
            <a:r>
              <a:rPr lang="en-US" sz="1600" dirty="0"/>
              <a:t> </a:t>
            </a:r>
            <a:r>
              <a:rPr lang="en-US" sz="1600" dirty="0">
                <a:solidFill>
                  <a:srgbClr val="FFC000"/>
                </a:solidFill>
              </a:rPr>
              <a:t>LBFO  &amp; RDMA can’t coexist on same </a:t>
            </a:r>
            <a:r>
              <a:rPr lang="en-US" sz="1600" dirty="0" smtClean="0">
                <a:solidFill>
                  <a:srgbClr val="FFC000"/>
                </a:solidFill>
              </a:rPr>
              <a:t>NICs. </a:t>
            </a:r>
            <a:endParaRPr lang="en-US" sz="1600" dirty="0">
              <a:solidFill>
                <a:srgbClr val="FFC000"/>
              </a:solidFill>
            </a:endParaRPr>
          </a:p>
        </p:txBody>
      </p:sp>
      <p:grpSp>
        <p:nvGrpSpPr>
          <p:cNvPr id="14" name="Group 114"/>
          <p:cNvGrpSpPr/>
          <p:nvPr/>
        </p:nvGrpSpPr>
        <p:grpSpPr>
          <a:xfrm>
            <a:off x="4597485" y="4607245"/>
            <a:ext cx="621038" cy="548955"/>
            <a:chOff x="2933395" y="2574950"/>
            <a:chExt cx="775411" cy="434477"/>
          </a:xfrm>
          <a:solidFill>
            <a:srgbClr val="8CC600"/>
          </a:solidFill>
        </p:grpSpPr>
        <p:sp>
          <p:nvSpPr>
            <p:cNvPr id="116" name="Rectangle 11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117" name="Rectangle 11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sp>
        <p:nvSpPr>
          <p:cNvPr id="65" name="Rectangle 64"/>
          <p:cNvSpPr/>
          <p:nvPr/>
        </p:nvSpPr>
        <p:spPr>
          <a:xfrm>
            <a:off x="2284412" y="4607838"/>
            <a:ext cx="590226" cy="253916"/>
          </a:xfrm>
          <a:prstGeom prst="rect">
            <a:avLst/>
          </a:prstGeom>
        </p:spPr>
        <p:txBody>
          <a:bodyPr wrap="none">
            <a:spAutoFit/>
          </a:bodyPr>
          <a:lstStyle/>
          <a:p>
            <a:r>
              <a:rPr lang="en-US" sz="1050" b="1" dirty="0" smtClean="0"/>
              <a:t>10GbE</a:t>
            </a:r>
            <a:endParaRPr lang="en-US" sz="1050" b="1" dirty="0"/>
          </a:p>
        </p:txBody>
      </p:sp>
      <p:sp>
        <p:nvSpPr>
          <p:cNvPr id="66" name="Rectangle 65"/>
          <p:cNvSpPr/>
          <p:nvPr/>
        </p:nvSpPr>
        <p:spPr>
          <a:xfrm>
            <a:off x="6520456" y="4689559"/>
            <a:ext cx="726481" cy="253916"/>
          </a:xfrm>
          <a:prstGeom prst="rect">
            <a:avLst/>
          </a:prstGeom>
        </p:spPr>
        <p:txBody>
          <a:bodyPr wrap="none">
            <a:spAutoFit/>
          </a:bodyPr>
          <a:lstStyle/>
          <a:p>
            <a:r>
              <a:rPr lang="en-US" sz="1050" b="1" dirty="0" smtClean="0">
                <a:solidFill>
                  <a:schemeClr val="bg1"/>
                </a:solidFill>
              </a:rPr>
              <a:t>1/10GbE</a:t>
            </a:r>
            <a:endParaRPr lang="en-US" sz="1050" b="1" dirty="0">
              <a:solidFill>
                <a:schemeClr val="bg1"/>
              </a:solidFill>
            </a:endParaRPr>
          </a:p>
        </p:txBody>
      </p:sp>
      <p:sp>
        <p:nvSpPr>
          <p:cNvPr id="70" name="Rectangle 69"/>
          <p:cNvSpPr/>
          <p:nvPr/>
        </p:nvSpPr>
        <p:spPr bwMode="auto">
          <a:xfrm>
            <a:off x="2055812" y="3927296"/>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NIC Teaming</a:t>
            </a:r>
          </a:p>
        </p:txBody>
      </p:sp>
      <p:sp>
        <p:nvSpPr>
          <p:cNvPr id="76" name="Rectangle 75"/>
          <p:cNvSpPr/>
          <p:nvPr/>
        </p:nvSpPr>
        <p:spPr bwMode="auto">
          <a:xfrm>
            <a:off x="2055812" y="3581400"/>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OS </a:t>
            </a:r>
            <a:r>
              <a:rPr lang="en-US" sz="1400" dirty="0" err="1" smtClean="0">
                <a:solidFill>
                  <a:schemeClr val="bg1"/>
                </a:solidFill>
              </a:rPr>
              <a:t>QoS</a:t>
            </a:r>
            <a:endParaRPr lang="en-US" sz="1400" dirty="0" smtClean="0">
              <a:solidFill>
                <a:schemeClr val="bg1"/>
              </a:solidFill>
            </a:endParaRPr>
          </a:p>
        </p:txBody>
      </p:sp>
      <p:sp>
        <p:nvSpPr>
          <p:cNvPr id="77" name="Rectangle 76"/>
          <p:cNvSpPr/>
          <p:nvPr/>
        </p:nvSpPr>
        <p:spPr bwMode="auto">
          <a:xfrm>
            <a:off x="2045538" y="4277474"/>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DCB</a:t>
            </a:r>
          </a:p>
        </p:txBody>
      </p:sp>
      <p:sp>
        <p:nvSpPr>
          <p:cNvPr id="78" name="Rectangle 77"/>
          <p:cNvSpPr/>
          <p:nvPr/>
        </p:nvSpPr>
        <p:spPr bwMode="auto">
          <a:xfrm>
            <a:off x="4265612" y="3917022"/>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NIC Teaming</a:t>
            </a:r>
          </a:p>
        </p:txBody>
      </p:sp>
      <p:sp>
        <p:nvSpPr>
          <p:cNvPr id="79" name="Rectangle 78"/>
          <p:cNvSpPr/>
          <p:nvPr/>
        </p:nvSpPr>
        <p:spPr bwMode="auto">
          <a:xfrm>
            <a:off x="4265612" y="3571126"/>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OS </a:t>
            </a:r>
            <a:r>
              <a:rPr lang="en-US" sz="1400" dirty="0" err="1" smtClean="0">
                <a:solidFill>
                  <a:schemeClr val="bg1"/>
                </a:solidFill>
              </a:rPr>
              <a:t>QoS</a:t>
            </a:r>
            <a:endParaRPr lang="en-US" sz="1400" dirty="0" smtClean="0">
              <a:solidFill>
                <a:schemeClr val="bg1"/>
              </a:solidFill>
            </a:endParaRPr>
          </a:p>
        </p:txBody>
      </p:sp>
      <p:sp>
        <p:nvSpPr>
          <p:cNvPr id="80" name="Rectangle 79"/>
          <p:cNvSpPr/>
          <p:nvPr/>
        </p:nvSpPr>
        <p:spPr bwMode="auto">
          <a:xfrm>
            <a:off x="4255338" y="4267200"/>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DCB</a:t>
            </a:r>
          </a:p>
        </p:txBody>
      </p:sp>
      <p:cxnSp>
        <p:nvCxnSpPr>
          <p:cNvPr id="85" name="Elbow Connector 84"/>
          <p:cNvCxnSpPr>
            <a:stCxn id="79" idx="3"/>
            <a:endCxn id="80" idx="3"/>
          </p:cNvCxnSpPr>
          <p:nvPr/>
        </p:nvCxnSpPr>
        <p:spPr>
          <a:xfrm flipH="1">
            <a:off x="5474538" y="3723526"/>
            <a:ext cx="10274" cy="696074"/>
          </a:xfrm>
          <a:prstGeom prst="bentConnector3">
            <a:avLst>
              <a:gd name="adj1" fmla="val -2225034"/>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76" idx="3"/>
            <a:endCxn id="77" idx="3"/>
          </p:cNvCxnSpPr>
          <p:nvPr/>
        </p:nvCxnSpPr>
        <p:spPr>
          <a:xfrm flipH="1">
            <a:off x="3264738" y="3733800"/>
            <a:ext cx="10274" cy="696074"/>
          </a:xfrm>
          <a:prstGeom prst="bentConnector3">
            <a:avLst>
              <a:gd name="adj1" fmla="val -2225034"/>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bwMode="auto">
          <a:xfrm>
            <a:off x="6094412" y="5638800"/>
            <a:ext cx="5638800" cy="762000"/>
          </a:xfrm>
          <a:prstGeom prst="rect">
            <a:avLst/>
          </a:prstGeom>
          <a:solidFill>
            <a:srgbClr val="FF82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Use of NIC Teaming &amp; </a:t>
            </a:r>
            <a:r>
              <a:rPr lang="en-US" sz="2200" dirty="0" err="1" smtClean="0">
                <a:solidFill>
                  <a:schemeClr val="bg1"/>
                </a:solidFill>
              </a:rPr>
              <a:t>Qos</a:t>
            </a:r>
            <a:r>
              <a:rPr lang="en-US" sz="2200" dirty="0" smtClean="0">
                <a:solidFill>
                  <a:schemeClr val="bg1"/>
                </a:solidFill>
              </a:rPr>
              <a:t>/DCB </a:t>
            </a:r>
            <a:endParaRPr lang="en-US" dirty="0" smtClean="0">
              <a:solidFill>
                <a:schemeClr val="bg1"/>
              </a:solidFill>
            </a:endParaRPr>
          </a:p>
        </p:txBody>
      </p:sp>
      <p:grpSp>
        <p:nvGrpSpPr>
          <p:cNvPr id="91" name="Group 92"/>
          <p:cNvGrpSpPr/>
          <p:nvPr/>
        </p:nvGrpSpPr>
        <p:grpSpPr>
          <a:xfrm>
            <a:off x="4418012" y="4708845"/>
            <a:ext cx="679174" cy="548955"/>
            <a:chOff x="4539349" y="4607245"/>
            <a:chExt cx="679174" cy="548955"/>
          </a:xfrm>
          <a:solidFill>
            <a:srgbClr val="8CC600"/>
          </a:solidFill>
        </p:grpSpPr>
        <p:grpSp>
          <p:nvGrpSpPr>
            <p:cNvPr id="92" name="Group 114"/>
            <p:cNvGrpSpPr/>
            <p:nvPr/>
          </p:nvGrpSpPr>
          <p:grpSpPr>
            <a:xfrm>
              <a:off x="4597485" y="4607245"/>
              <a:ext cx="621038" cy="548955"/>
              <a:chOff x="2933395" y="2574950"/>
              <a:chExt cx="775411" cy="434477"/>
            </a:xfrm>
            <a:grpFill/>
          </p:grpSpPr>
          <p:sp>
            <p:nvSpPr>
              <p:cNvPr id="94" name="Rectangle 93"/>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95" name="Rectangle 94"/>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sp>
          <p:nvSpPr>
            <p:cNvPr id="93" name="Rectangle 2"/>
            <p:cNvSpPr/>
            <p:nvPr/>
          </p:nvSpPr>
          <p:spPr>
            <a:xfrm>
              <a:off x="4539349" y="4616137"/>
              <a:ext cx="590226" cy="253916"/>
            </a:xfrm>
            <a:prstGeom prst="rect">
              <a:avLst/>
            </a:prstGeom>
            <a:noFill/>
          </p:spPr>
          <p:txBody>
            <a:bodyPr wrap="none">
              <a:spAutoFit/>
            </a:bodyPr>
            <a:lstStyle/>
            <a:p>
              <a:r>
                <a:rPr lang="en-US" sz="1050" b="1" dirty="0" smtClean="0">
                  <a:solidFill>
                    <a:schemeClr val="bg1"/>
                  </a:solidFill>
                </a:rPr>
                <a:t>10GbE</a:t>
              </a:r>
              <a:endParaRPr lang="en-US" sz="1050" b="1" dirty="0">
                <a:solidFill>
                  <a:schemeClr val="bg1"/>
                </a:solidFill>
              </a:endParaRPr>
            </a:p>
          </p:txBody>
        </p:sp>
      </p:grpSp>
      <p:grpSp>
        <p:nvGrpSpPr>
          <p:cNvPr id="97" name="Group 92"/>
          <p:cNvGrpSpPr/>
          <p:nvPr/>
        </p:nvGrpSpPr>
        <p:grpSpPr>
          <a:xfrm>
            <a:off x="2183382" y="4679022"/>
            <a:ext cx="679174" cy="548955"/>
            <a:chOff x="4539349" y="4607245"/>
            <a:chExt cx="679174" cy="548955"/>
          </a:xfrm>
          <a:solidFill>
            <a:srgbClr val="8CC600"/>
          </a:solidFill>
        </p:grpSpPr>
        <p:grpSp>
          <p:nvGrpSpPr>
            <p:cNvPr id="102" name="Group 114"/>
            <p:cNvGrpSpPr/>
            <p:nvPr/>
          </p:nvGrpSpPr>
          <p:grpSpPr>
            <a:xfrm>
              <a:off x="4597485" y="4607245"/>
              <a:ext cx="621038" cy="548955"/>
              <a:chOff x="2933395" y="2574950"/>
              <a:chExt cx="775411" cy="434477"/>
            </a:xfrm>
            <a:grpFill/>
          </p:grpSpPr>
          <p:sp>
            <p:nvSpPr>
              <p:cNvPr id="104" name="Rectangle 103"/>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105" name="Rectangle 104"/>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sp>
          <p:nvSpPr>
            <p:cNvPr id="103" name="Rectangle 2"/>
            <p:cNvSpPr/>
            <p:nvPr/>
          </p:nvSpPr>
          <p:spPr>
            <a:xfrm>
              <a:off x="4539349" y="4616137"/>
              <a:ext cx="590226" cy="253916"/>
            </a:xfrm>
            <a:prstGeom prst="rect">
              <a:avLst/>
            </a:prstGeom>
            <a:noFill/>
          </p:spPr>
          <p:txBody>
            <a:bodyPr wrap="none">
              <a:spAutoFit/>
            </a:bodyPr>
            <a:lstStyle/>
            <a:p>
              <a:r>
                <a:rPr lang="en-US" sz="1050" b="1" dirty="0" smtClean="0">
                  <a:solidFill>
                    <a:schemeClr val="bg1"/>
                  </a:solidFill>
                </a:rPr>
                <a:t>10GbE</a:t>
              </a:r>
              <a:endParaRPr lang="en-US" sz="1050" b="1" dirty="0">
                <a:solidFill>
                  <a:schemeClr val="bg1"/>
                </a:solidFill>
              </a:endParaRPr>
            </a:p>
          </p:txBody>
        </p:sp>
      </p:grpSp>
      <p:sp>
        <p:nvSpPr>
          <p:cNvPr id="106" name="Flowchart: Magnetic Disk 105"/>
          <p:cNvSpPr/>
          <p:nvPr/>
        </p:nvSpPr>
        <p:spPr>
          <a:xfrm>
            <a:off x="265889" y="5855111"/>
            <a:ext cx="1811380" cy="71120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b="1" dirty="0">
                <a:solidFill>
                  <a:schemeClr val="bg1"/>
                </a:solidFill>
              </a:rPr>
              <a:t>SAN / JBODs</a:t>
            </a:r>
          </a:p>
        </p:txBody>
      </p:sp>
      <p:cxnSp>
        <p:nvCxnSpPr>
          <p:cNvPr id="107" name="Elbow Connector 106"/>
          <p:cNvCxnSpPr>
            <a:stCxn id="106" idx="1"/>
          </p:cNvCxnSpPr>
          <p:nvPr/>
        </p:nvCxnSpPr>
        <p:spPr>
          <a:xfrm rot="5400000" flipH="1" flipV="1">
            <a:off x="964370" y="5397839"/>
            <a:ext cx="664480" cy="250063"/>
          </a:xfrm>
          <a:prstGeom prst="bentConnector3">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94585" y="5279295"/>
            <a:ext cx="349455" cy="230832"/>
          </a:xfrm>
          <a:prstGeom prst="rect">
            <a:avLst/>
          </a:prstGeom>
          <a:noFill/>
        </p:spPr>
        <p:txBody>
          <a:bodyPr wrap="none" lIns="0" tIns="0" rIns="0" bIns="0" rtlCol="0">
            <a:spAutoFit/>
          </a:bodyPr>
          <a:lstStyle/>
          <a:p>
            <a:r>
              <a:rPr lang="en-US" sz="1500" b="1" dirty="0" smtClean="0"/>
              <a:t>SAS</a:t>
            </a:r>
            <a:endParaRPr lang="en-US" sz="1500" b="1" dirty="0"/>
          </a:p>
        </p:txBody>
      </p:sp>
    </p:spTree>
    <p:extLst>
      <p:ext uri="{BB962C8B-B14F-4D97-AF65-F5344CB8AC3E}">
        <p14:creationId xmlns:p14="http://schemas.microsoft.com/office/powerpoint/2010/main" val="1308111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 name="Straight Connector 111"/>
          <p:cNvCxnSpPr/>
          <p:nvPr/>
        </p:nvCxnSpPr>
        <p:spPr>
          <a:xfrm>
            <a:off x="5301932" y="5116830"/>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bwMode="auto">
          <a:xfrm>
            <a:off x="3814980" y="1397000"/>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125" name="Rectangle 124"/>
          <p:cNvSpPr/>
          <p:nvPr/>
        </p:nvSpPr>
        <p:spPr bwMode="auto">
          <a:xfrm>
            <a:off x="545192" y="1398132"/>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17" name="Rectangle 16"/>
          <p:cNvSpPr/>
          <p:nvPr/>
        </p:nvSpPr>
        <p:spPr bwMode="auto">
          <a:xfrm>
            <a:off x="622297" y="1498600"/>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normAutofit fontScale="90000"/>
          </a:bodyPr>
          <a:lstStyle/>
          <a:p>
            <a:r>
              <a:rPr lang="en-US" sz="4300" dirty="0"/>
              <a:t>Converged Datacenter Network + File </a:t>
            </a:r>
            <a:r>
              <a:rPr lang="en-US" sz="4300" dirty="0" smtClean="0"/>
              <a:t>Server Storage</a:t>
            </a:r>
            <a:endParaRPr lang="en-US" sz="4300" dirty="0"/>
          </a:p>
        </p:txBody>
      </p:sp>
      <p:sp>
        <p:nvSpPr>
          <p:cNvPr id="18" name="TextBox 17"/>
          <p:cNvSpPr txBox="1"/>
          <p:nvPr/>
        </p:nvSpPr>
        <p:spPr>
          <a:xfrm>
            <a:off x="711015" y="1524000"/>
            <a:ext cx="1324209" cy="323165"/>
          </a:xfrm>
          <a:prstGeom prst="rect">
            <a:avLst/>
          </a:prstGeom>
          <a:noFill/>
        </p:spPr>
        <p:txBody>
          <a:bodyPr wrap="none" lIns="0" tIns="0" rIns="0" bIns="0" rtlCol="0">
            <a:spAutoFit/>
          </a:bodyPr>
          <a:lstStyle/>
          <a:p>
            <a:r>
              <a:rPr lang="en-US" sz="2100" b="1" dirty="0"/>
              <a:t>File Server</a:t>
            </a:r>
          </a:p>
        </p:txBody>
      </p:sp>
      <p:grpSp>
        <p:nvGrpSpPr>
          <p:cNvPr id="6" name="Group 18"/>
          <p:cNvGrpSpPr/>
          <p:nvPr/>
        </p:nvGrpSpPr>
        <p:grpSpPr>
          <a:xfrm>
            <a:off x="2958774" y="4666935"/>
            <a:ext cx="621038" cy="548955"/>
            <a:chOff x="2933395" y="2574950"/>
            <a:chExt cx="775411" cy="434477"/>
          </a:xfrm>
          <a:solidFill>
            <a:srgbClr val="8CC600"/>
          </a:solidFill>
        </p:grpSpPr>
        <p:sp>
          <p:nvSpPr>
            <p:cNvPr id="46" name="Rectangle 4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47" name="Rectangle 4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sp>
        <p:nvSpPr>
          <p:cNvPr id="20" name="Rectangle 19"/>
          <p:cNvSpPr/>
          <p:nvPr/>
        </p:nvSpPr>
        <p:spPr bwMode="auto">
          <a:xfrm>
            <a:off x="1746668" y="2062782"/>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rPr>
              <a:t>Cluster</a:t>
            </a:r>
          </a:p>
        </p:txBody>
      </p:sp>
      <p:sp>
        <p:nvSpPr>
          <p:cNvPr id="21" name="Rectangle 20"/>
          <p:cNvSpPr/>
          <p:nvPr/>
        </p:nvSpPr>
        <p:spPr bwMode="auto">
          <a:xfrm>
            <a:off x="2261530" y="2071970"/>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rPr>
              <a:t>Storage</a:t>
            </a:r>
          </a:p>
        </p:txBody>
      </p:sp>
      <p:sp>
        <p:nvSpPr>
          <p:cNvPr id="22" name="Rectangle 21"/>
          <p:cNvSpPr/>
          <p:nvPr/>
        </p:nvSpPr>
        <p:spPr bwMode="auto">
          <a:xfrm>
            <a:off x="2785562" y="2071970"/>
            <a:ext cx="459675"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rPr>
              <a:t>Manage</a:t>
            </a:r>
          </a:p>
        </p:txBody>
      </p:sp>
      <p:cxnSp>
        <p:nvCxnSpPr>
          <p:cNvPr id="23" name="Straight Connector 22"/>
          <p:cNvCxnSpPr>
            <a:stCxn id="21" idx="2"/>
            <a:endCxn id="46" idx="0"/>
          </p:cNvCxnSpPr>
          <p:nvPr/>
        </p:nvCxnSpPr>
        <p:spPr>
          <a:xfrm>
            <a:off x="2491368" y="3054462"/>
            <a:ext cx="777925" cy="1612473"/>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2"/>
          </p:cNvCxnSpPr>
          <p:nvPr/>
        </p:nvCxnSpPr>
        <p:spPr>
          <a:xfrm>
            <a:off x="1976506" y="3045274"/>
            <a:ext cx="1268731" cy="1621661"/>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2" idx="2"/>
          </p:cNvCxnSpPr>
          <p:nvPr/>
        </p:nvCxnSpPr>
        <p:spPr>
          <a:xfrm>
            <a:off x="3015400" y="3054462"/>
            <a:ext cx="253893" cy="15577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30"/>
          <p:cNvGrpSpPr/>
          <p:nvPr/>
        </p:nvGrpSpPr>
        <p:grpSpPr>
          <a:xfrm flipH="1">
            <a:off x="899079" y="4699039"/>
            <a:ext cx="743514" cy="491592"/>
            <a:chOff x="2933395" y="2574950"/>
            <a:chExt cx="775411" cy="434477"/>
          </a:xfrm>
          <a:solidFill>
            <a:srgbClr val="FF8200"/>
          </a:solidFill>
        </p:grpSpPr>
        <p:sp>
          <p:nvSpPr>
            <p:cNvPr id="42" name="Rectangle 41"/>
            <p:cNvSpPr/>
            <p:nvPr/>
          </p:nvSpPr>
          <p:spPr>
            <a:xfrm>
              <a:off x="2933395" y="2574950"/>
              <a:ext cx="775411" cy="299923"/>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ysClr val="window" lastClr="FFFFFF"/>
                </a:solidFill>
                <a:ea typeface="Calibri"/>
                <a:cs typeface="Times New Roman"/>
              </a:endParaRPr>
            </a:p>
          </p:txBody>
        </p:sp>
        <p:sp>
          <p:nvSpPr>
            <p:cNvPr id="43" name="Rectangle 42"/>
            <p:cNvSpPr/>
            <p:nvPr/>
          </p:nvSpPr>
          <p:spPr>
            <a:xfrm>
              <a:off x="2933396" y="2874873"/>
              <a:ext cx="460858" cy="134554"/>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ysClr val="window" lastClr="FFFFFF"/>
                  </a:solidFill>
                  <a:latin typeface="Calibri"/>
                  <a:ea typeface="Times New Roman"/>
                  <a:cs typeface="Times New Roman"/>
                </a:rPr>
                <a:t> </a:t>
              </a:r>
              <a:endParaRPr lang="en-US" sz="1200" kern="0">
                <a:solidFill>
                  <a:sysClr val="window" lastClr="FFFFFF"/>
                </a:solidFill>
                <a:latin typeface="Calibri"/>
                <a:ea typeface="Calibri"/>
                <a:cs typeface="Times New Roman"/>
              </a:endParaRPr>
            </a:p>
          </p:txBody>
        </p:sp>
      </p:grpSp>
      <p:sp>
        <p:nvSpPr>
          <p:cNvPr id="32" name="TextBox 31"/>
          <p:cNvSpPr txBox="1"/>
          <p:nvPr/>
        </p:nvSpPr>
        <p:spPr>
          <a:xfrm>
            <a:off x="941725" y="4714875"/>
            <a:ext cx="282129" cy="184666"/>
          </a:xfrm>
          <a:prstGeom prst="rect">
            <a:avLst/>
          </a:prstGeom>
          <a:noFill/>
        </p:spPr>
        <p:txBody>
          <a:bodyPr wrap="none" lIns="0" tIns="0" rIns="0" bIns="0" rtlCol="0">
            <a:spAutoFit/>
          </a:bodyPr>
          <a:lstStyle/>
          <a:p>
            <a:r>
              <a:rPr lang="en-US" sz="1200" b="1" dirty="0" smtClean="0">
                <a:solidFill>
                  <a:schemeClr val="bg1"/>
                </a:solidFill>
              </a:rPr>
              <a:t>SAS</a:t>
            </a:r>
            <a:endParaRPr lang="en-US" sz="1200" b="1" dirty="0">
              <a:solidFill>
                <a:schemeClr val="bg1"/>
              </a:solidFill>
            </a:endParaRPr>
          </a:p>
        </p:txBody>
      </p:sp>
      <p:sp>
        <p:nvSpPr>
          <p:cNvPr id="49" name="Rectangle 48"/>
          <p:cNvSpPr/>
          <p:nvPr/>
        </p:nvSpPr>
        <p:spPr bwMode="auto">
          <a:xfrm>
            <a:off x="3897885" y="1498600"/>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51" name="Rectangle 50"/>
          <p:cNvSpPr/>
          <p:nvPr/>
        </p:nvSpPr>
        <p:spPr bwMode="auto">
          <a:xfrm>
            <a:off x="6128577" y="2868572"/>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Hyper-V</a:t>
            </a:r>
            <a:br>
              <a:rPr lang="en-US" sz="1400" b="1" dirty="0">
                <a:solidFill>
                  <a:schemeClr val="tx1"/>
                </a:solidFill>
              </a:rPr>
            </a:br>
            <a:r>
              <a:rPr lang="en-US" sz="1400" b="1" dirty="0">
                <a:solidFill>
                  <a:schemeClr val="tx1"/>
                </a:solidFill>
              </a:rPr>
              <a:t> Extensible Switch</a:t>
            </a:r>
          </a:p>
        </p:txBody>
      </p:sp>
      <p:grpSp>
        <p:nvGrpSpPr>
          <p:cNvPr id="8" name="Group 51"/>
          <p:cNvGrpSpPr/>
          <p:nvPr/>
        </p:nvGrpSpPr>
        <p:grpSpPr>
          <a:xfrm>
            <a:off x="6057163" y="1638230"/>
            <a:ext cx="830484" cy="1292487"/>
            <a:chOff x="6705600" y="1135825"/>
            <a:chExt cx="915350" cy="1535911"/>
          </a:xfrm>
        </p:grpSpPr>
        <p:sp>
          <p:nvSpPr>
            <p:cNvPr id="96" name="Rectangle 9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1</a:t>
              </a:r>
            </a:p>
          </p:txBody>
        </p:sp>
        <p:grpSp>
          <p:nvGrpSpPr>
            <p:cNvPr id="9" name="Group 96"/>
            <p:cNvGrpSpPr/>
            <p:nvPr/>
          </p:nvGrpSpPr>
          <p:grpSpPr>
            <a:xfrm>
              <a:off x="6921216" y="1964018"/>
              <a:ext cx="442719" cy="332738"/>
              <a:chOff x="0" y="0"/>
              <a:chExt cx="248717" cy="198934"/>
            </a:xfrm>
          </p:grpSpPr>
          <p:sp>
            <p:nvSpPr>
              <p:cNvPr id="100" name="Rectangle 9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101" name="Rectangle 10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98" name="Oval 9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99" name="Straight Connector 98"/>
            <p:cNvCxnSpPr>
              <a:stCxn id="98" idx="0"/>
              <a:endCxn id="10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a:stCxn id="51" idx="2"/>
            <a:endCxn id="122" idx="0"/>
          </p:cNvCxnSpPr>
          <p:nvPr/>
        </p:nvCxnSpPr>
        <p:spPr>
          <a:xfrm flipH="1">
            <a:off x="6875418" y="3606980"/>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4164575" y="206278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Live Migration</a:t>
            </a:r>
          </a:p>
        </p:txBody>
      </p:sp>
      <p:sp>
        <p:nvSpPr>
          <p:cNvPr id="55" name="Rectangle 54"/>
          <p:cNvSpPr/>
          <p:nvPr/>
        </p:nvSpPr>
        <p:spPr bwMode="auto">
          <a:xfrm>
            <a:off x="4717656"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Cluster / Storage</a:t>
            </a:r>
          </a:p>
        </p:txBody>
      </p:sp>
      <p:sp>
        <p:nvSpPr>
          <p:cNvPr id="56" name="Rectangle 55"/>
          <p:cNvSpPr/>
          <p:nvPr/>
        </p:nvSpPr>
        <p:spPr bwMode="auto">
          <a:xfrm>
            <a:off x="5280588"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Manage</a:t>
            </a:r>
          </a:p>
        </p:txBody>
      </p:sp>
      <p:sp>
        <p:nvSpPr>
          <p:cNvPr id="59" name="TextBox 58"/>
          <p:cNvSpPr txBox="1"/>
          <p:nvPr/>
        </p:nvSpPr>
        <p:spPr>
          <a:xfrm>
            <a:off x="3960812" y="1524000"/>
            <a:ext cx="1944571" cy="323165"/>
          </a:xfrm>
          <a:prstGeom prst="rect">
            <a:avLst/>
          </a:prstGeom>
          <a:noFill/>
          <a:ln>
            <a:noFill/>
          </a:ln>
        </p:spPr>
        <p:txBody>
          <a:bodyPr wrap="none" lIns="0" tIns="0" rIns="0" bIns="0" rtlCol="0">
            <a:spAutoFit/>
          </a:bodyPr>
          <a:lstStyle/>
          <a:p>
            <a:r>
              <a:rPr lang="en-US" sz="2100" b="1" dirty="0"/>
              <a:t>Hyper-V Server</a:t>
            </a:r>
          </a:p>
        </p:txBody>
      </p:sp>
      <p:sp>
        <p:nvSpPr>
          <p:cNvPr id="63" name="Oval 62"/>
          <p:cNvSpPr/>
          <p:nvPr/>
        </p:nvSpPr>
        <p:spPr>
          <a:xfrm>
            <a:off x="6815504" y="353920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nvGrpSpPr>
          <p:cNvPr id="10" name="Group 74"/>
          <p:cNvGrpSpPr/>
          <p:nvPr/>
        </p:nvGrpSpPr>
        <p:grpSpPr>
          <a:xfrm>
            <a:off x="6954350" y="1638230"/>
            <a:ext cx="830484" cy="1292487"/>
            <a:chOff x="6705600" y="1135825"/>
            <a:chExt cx="915350" cy="1535911"/>
          </a:xfrm>
        </p:grpSpPr>
        <p:sp>
          <p:nvSpPr>
            <p:cNvPr id="84" name="Rectangle 83"/>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a:t>
              </a:r>
              <a:r>
                <a:rPr lang="en-US" sz="1700" b="1" dirty="0">
                  <a:solidFill>
                    <a:schemeClr val="bg1"/>
                  </a:solidFill>
                </a:rPr>
                <a:t>n</a:t>
              </a:r>
            </a:p>
          </p:txBody>
        </p:sp>
        <p:grpSp>
          <p:nvGrpSpPr>
            <p:cNvPr id="11" name="Group 84"/>
            <p:cNvGrpSpPr/>
            <p:nvPr/>
          </p:nvGrpSpPr>
          <p:grpSpPr>
            <a:xfrm>
              <a:off x="6921216" y="1964018"/>
              <a:ext cx="442719" cy="332738"/>
              <a:chOff x="0" y="0"/>
              <a:chExt cx="248717" cy="198934"/>
            </a:xfrm>
          </p:grpSpPr>
          <p:sp>
            <p:nvSpPr>
              <p:cNvPr id="88" name="Rectangle 87"/>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89" name="Rectangle 88"/>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86" name="Oval 85"/>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87" name="Straight Connector 86"/>
            <p:cNvCxnSpPr>
              <a:stCxn id="86" idx="0"/>
              <a:endCxn id="89"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20"/>
          <p:cNvGrpSpPr/>
          <p:nvPr/>
        </p:nvGrpSpPr>
        <p:grpSpPr>
          <a:xfrm>
            <a:off x="6564898" y="4612195"/>
            <a:ext cx="621038" cy="548955"/>
            <a:chOff x="2933395" y="2574950"/>
            <a:chExt cx="775411" cy="434477"/>
          </a:xfrm>
          <a:solidFill>
            <a:srgbClr val="8CC600"/>
          </a:solidFill>
        </p:grpSpPr>
        <p:sp>
          <p:nvSpPr>
            <p:cNvPr id="122" name="Rectangle 12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123" name="Rectangle 12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cxnSp>
        <p:nvCxnSpPr>
          <p:cNvPr id="130" name="Straight Connector 129"/>
          <p:cNvCxnSpPr/>
          <p:nvPr/>
        </p:nvCxnSpPr>
        <p:spPr>
          <a:xfrm flipH="1">
            <a:off x="1746668" y="5359401"/>
            <a:ext cx="3636730" cy="39729"/>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47" idx="2"/>
          </p:cNvCxnSpPr>
          <p:nvPr/>
        </p:nvCxnSpPr>
        <p:spPr>
          <a:xfrm>
            <a:off x="3143329" y="5215890"/>
            <a:ext cx="0" cy="189657"/>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787348" y="5119733"/>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6128032" y="5405547"/>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749453" y="5156201"/>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2844059" y="5181600"/>
            <a:ext cx="1833707" cy="230832"/>
          </a:xfrm>
          <a:prstGeom prst="rect">
            <a:avLst/>
          </a:prstGeom>
          <a:noFill/>
        </p:spPr>
        <p:txBody>
          <a:bodyPr wrap="none" lIns="0" tIns="0" rIns="0" bIns="0" rtlCol="0">
            <a:spAutoFit/>
          </a:bodyPr>
          <a:lstStyle/>
          <a:p>
            <a:r>
              <a:rPr lang="en-US" sz="1500" b="1" dirty="0"/>
              <a:t>Datacenter Network</a:t>
            </a:r>
          </a:p>
        </p:txBody>
      </p:sp>
      <p:sp>
        <p:nvSpPr>
          <p:cNvPr id="147" name="TextBox 146"/>
          <p:cNvSpPr txBox="1"/>
          <p:nvPr/>
        </p:nvSpPr>
        <p:spPr>
          <a:xfrm>
            <a:off x="6815563" y="5170166"/>
            <a:ext cx="1536639" cy="230832"/>
          </a:xfrm>
          <a:prstGeom prst="rect">
            <a:avLst/>
          </a:prstGeom>
          <a:noFill/>
        </p:spPr>
        <p:txBody>
          <a:bodyPr wrap="none" lIns="0" tIns="0" rIns="0" bIns="0" rtlCol="0">
            <a:spAutoFit/>
          </a:bodyPr>
          <a:lstStyle/>
          <a:p>
            <a:r>
              <a:rPr lang="en-US" sz="1500" b="1" dirty="0"/>
              <a:t>Tenants Network</a:t>
            </a:r>
          </a:p>
        </p:txBody>
      </p:sp>
      <p:sp>
        <p:nvSpPr>
          <p:cNvPr id="157" name="TextBox 156"/>
          <p:cNvSpPr txBox="1"/>
          <p:nvPr/>
        </p:nvSpPr>
        <p:spPr>
          <a:xfrm>
            <a:off x="8329030" y="1260489"/>
            <a:ext cx="3656648" cy="2985410"/>
          </a:xfrm>
          <a:prstGeom prst="rect">
            <a:avLst/>
          </a:prstGeom>
          <a:noFill/>
        </p:spPr>
        <p:txBody>
          <a:bodyPr wrap="square" lIns="121899" tIns="60949" rIns="121899" bIns="60949" rtlCol="0">
            <a:spAutoFit/>
          </a:bodyPr>
          <a:lstStyle/>
          <a:p>
            <a:r>
              <a:rPr lang="en-US" sz="2100" b="1" dirty="0"/>
              <a:t>“Green Field”</a:t>
            </a:r>
          </a:p>
          <a:p>
            <a:endParaRPr lang="en-US" sz="2100" b="1" dirty="0"/>
          </a:p>
          <a:p>
            <a:pPr marL="380933" indent="-380933">
              <a:buFont typeface="Arial" pitchFamily="34" charset="0"/>
              <a:buChar char="•"/>
            </a:pPr>
            <a:r>
              <a:rPr lang="en-US" sz="1600" dirty="0"/>
              <a:t>10GbE Network(s)</a:t>
            </a:r>
          </a:p>
          <a:p>
            <a:pPr marL="380933" indent="-380933">
              <a:buFont typeface="Arial" pitchFamily="34" charset="0"/>
              <a:buChar char="•"/>
            </a:pPr>
            <a:r>
              <a:rPr lang="en-US" sz="1600" dirty="0"/>
              <a:t>File Server for VM storage</a:t>
            </a:r>
          </a:p>
          <a:p>
            <a:pPr marL="537539" lvl="1" indent="-160839">
              <a:buFont typeface="Arial" pitchFamily="34" charset="0"/>
              <a:buChar char="•"/>
            </a:pPr>
            <a:r>
              <a:rPr lang="en-US" sz="1600" dirty="0"/>
              <a:t>Actual storage may be an existing FC/</a:t>
            </a:r>
            <a:r>
              <a:rPr lang="en-US" sz="1600" dirty="0" err="1"/>
              <a:t>iSCSI</a:t>
            </a:r>
            <a:r>
              <a:rPr lang="en-US" sz="1600" dirty="0"/>
              <a:t> SANs or </a:t>
            </a:r>
            <a:r>
              <a:rPr lang="en-US" sz="1600" dirty="0" err="1"/>
              <a:t>JBODs+Spaces</a:t>
            </a:r>
            <a:endParaRPr lang="en-US" sz="1600" dirty="0"/>
          </a:p>
          <a:p>
            <a:pPr marL="380933" indent="-380933">
              <a:buFont typeface="Arial" pitchFamily="34" charset="0"/>
              <a:buChar char="•"/>
            </a:pPr>
            <a:endParaRPr lang="en-US" sz="1600" dirty="0"/>
          </a:p>
          <a:p>
            <a:pPr marL="380933" indent="-380933">
              <a:buFont typeface="Arial" pitchFamily="34" charset="0"/>
              <a:buChar char="•"/>
            </a:pPr>
            <a:r>
              <a:rPr lang="en-US" sz="1600" b="1" dirty="0"/>
              <a:t>Highlighted features: </a:t>
            </a:r>
            <a:r>
              <a:rPr lang="en-US" sz="1600" dirty="0"/>
              <a:t>10GbE w/DCB, QoS, LBFO, Hyper-V over SMB, </a:t>
            </a:r>
            <a:r>
              <a:rPr lang="en-US" sz="1600" dirty="0" smtClean="0"/>
              <a:t>Spaces</a:t>
            </a:r>
            <a:endParaRPr lang="en-US" sz="1600" dirty="0"/>
          </a:p>
        </p:txBody>
      </p:sp>
      <p:grpSp>
        <p:nvGrpSpPr>
          <p:cNvPr id="14" name="Group 114"/>
          <p:cNvGrpSpPr/>
          <p:nvPr/>
        </p:nvGrpSpPr>
        <p:grpSpPr>
          <a:xfrm>
            <a:off x="5168574" y="4708845"/>
            <a:ext cx="621038" cy="548955"/>
            <a:chOff x="2933395" y="2574950"/>
            <a:chExt cx="775411" cy="434477"/>
          </a:xfrm>
          <a:solidFill>
            <a:srgbClr val="8CC600"/>
          </a:solidFill>
        </p:grpSpPr>
        <p:sp>
          <p:nvSpPr>
            <p:cNvPr id="116" name="Rectangle 11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117" name="Rectangle 11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sp>
        <p:nvSpPr>
          <p:cNvPr id="65" name="Rectangle 64"/>
          <p:cNvSpPr/>
          <p:nvPr/>
        </p:nvSpPr>
        <p:spPr>
          <a:xfrm>
            <a:off x="2284412" y="4607838"/>
            <a:ext cx="590226" cy="253916"/>
          </a:xfrm>
          <a:prstGeom prst="rect">
            <a:avLst/>
          </a:prstGeom>
        </p:spPr>
        <p:txBody>
          <a:bodyPr wrap="none">
            <a:spAutoFit/>
          </a:bodyPr>
          <a:lstStyle/>
          <a:p>
            <a:r>
              <a:rPr lang="en-US" sz="1050" b="1" dirty="0" smtClean="0"/>
              <a:t>10GbE</a:t>
            </a:r>
            <a:endParaRPr lang="en-US" sz="1050" b="1" dirty="0"/>
          </a:p>
        </p:txBody>
      </p:sp>
      <p:sp>
        <p:nvSpPr>
          <p:cNvPr id="66" name="Rectangle 65"/>
          <p:cNvSpPr/>
          <p:nvPr/>
        </p:nvSpPr>
        <p:spPr>
          <a:xfrm>
            <a:off x="6520456" y="4689559"/>
            <a:ext cx="726481" cy="253916"/>
          </a:xfrm>
          <a:prstGeom prst="rect">
            <a:avLst/>
          </a:prstGeom>
        </p:spPr>
        <p:txBody>
          <a:bodyPr wrap="none">
            <a:spAutoFit/>
          </a:bodyPr>
          <a:lstStyle/>
          <a:p>
            <a:r>
              <a:rPr lang="en-US" sz="1050" b="1" dirty="0" smtClean="0">
                <a:solidFill>
                  <a:schemeClr val="bg1"/>
                </a:solidFill>
              </a:rPr>
              <a:t>1/10GbE</a:t>
            </a:r>
            <a:endParaRPr lang="en-US" sz="1050" b="1" dirty="0">
              <a:solidFill>
                <a:schemeClr val="bg1"/>
              </a:solidFill>
            </a:endParaRPr>
          </a:p>
        </p:txBody>
      </p:sp>
      <p:sp>
        <p:nvSpPr>
          <p:cNvPr id="83" name="Rectangle 82"/>
          <p:cNvSpPr/>
          <p:nvPr/>
        </p:nvSpPr>
        <p:spPr bwMode="auto">
          <a:xfrm>
            <a:off x="6094412" y="5638800"/>
            <a:ext cx="5638800" cy="762000"/>
          </a:xfrm>
          <a:prstGeom prst="rect">
            <a:avLst/>
          </a:prstGeom>
          <a:solidFill>
            <a:srgbClr val="FF82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RDMA with two Datacenter NICs</a:t>
            </a:r>
            <a:endParaRPr lang="en-US" dirty="0" smtClean="0">
              <a:solidFill>
                <a:schemeClr val="bg1"/>
              </a:solidFill>
            </a:endParaRPr>
          </a:p>
        </p:txBody>
      </p:sp>
      <p:grpSp>
        <p:nvGrpSpPr>
          <p:cNvPr id="91" name="Group 92"/>
          <p:cNvGrpSpPr/>
          <p:nvPr/>
        </p:nvGrpSpPr>
        <p:grpSpPr>
          <a:xfrm>
            <a:off x="4418012" y="4708845"/>
            <a:ext cx="679174" cy="548955"/>
            <a:chOff x="4539349" y="4607245"/>
            <a:chExt cx="679174" cy="548955"/>
          </a:xfrm>
          <a:solidFill>
            <a:srgbClr val="8CC600"/>
          </a:solidFill>
        </p:grpSpPr>
        <p:grpSp>
          <p:nvGrpSpPr>
            <p:cNvPr id="92" name="Group 114"/>
            <p:cNvGrpSpPr/>
            <p:nvPr/>
          </p:nvGrpSpPr>
          <p:grpSpPr>
            <a:xfrm>
              <a:off x="4597485" y="4607245"/>
              <a:ext cx="621038" cy="548955"/>
              <a:chOff x="2933395" y="2574950"/>
              <a:chExt cx="775411" cy="434477"/>
            </a:xfrm>
            <a:grpFill/>
          </p:grpSpPr>
          <p:sp>
            <p:nvSpPr>
              <p:cNvPr id="94" name="Rectangle 93"/>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95" name="Rectangle 94"/>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sp>
          <p:nvSpPr>
            <p:cNvPr id="93" name="Rectangle 2"/>
            <p:cNvSpPr/>
            <p:nvPr/>
          </p:nvSpPr>
          <p:spPr>
            <a:xfrm>
              <a:off x="4539349" y="4616137"/>
              <a:ext cx="590226" cy="415498"/>
            </a:xfrm>
            <a:prstGeom prst="rect">
              <a:avLst/>
            </a:prstGeom>
            <a:noFill/>
          </p:spPr>
          <p:txBody>
            <a:bodyPr wrap="none">
              <a:spAutoFit/>
            </a:bodyPr>
            <a:lstStyle/>
            <a:p>
              <a:r>
                <a:rPr lang="en-US" sz="1050" b="1" dirty="0" smtClean="0">
                  <a:solidFill>
                    <a:schemeClr val="bg1"/>
                  </a:solidFill>
                </a:rPr>
                <a:t>10GbE</a:t>
              </a:r>
            </a:p>
            <a:p>
              <a:r>
                <a:rPr lang="en-US" sz="1050" b="1" dirty="0" smtClean="0">
                  <a:solidFill>
                    <a:schemeClr val="bg1"/>
                  </a:solidFill>
                </a:rPr>
                <a:t>RDMA</a:t>
              </a:r>
              <a:endParaRPr lang="en-US" sz="1050" b="1" dirty="0">
                <a:solidFill>
                  <a:schemeClr val="bg1"/>
                </a:solidFill>
              </a:endParaRPr>
            </a:p>
          </p:txBody>
        </p:sp>
      </p:grpSp>
      <p:grpSp>
        <p:nvGrpSpPr>
          <p:cNvPr id="97" name="Group 92"/>
          <p:cNvGrpSpPr/>
          <p:nvPr/>
        </p:nvGrpSpPr>
        <p:grpSpPr>
          <a:xfrm>
            <a:off x="2183382" y="4679022"/>
            <a:ext cx="679174" cy="548955"/>
            <a:chOff x="4539349" y="4607245"/>
            <a:chExt cx="679174" cy="548955"/>
          </a:xfrm>
          <a:solidFill>
            <a:srgbClr val="8CC600"/>
          </a:solidFill>
        </p:grpSpPr>
        <p:grpSp>
          <p:nvGrpSpPr>
            <p:cNvPr id="102" name="Group 114"/>
            <p:cNvGrpSpPr/>
            <p:nvPr/>
          </p:nvGrpSpPr>
          <p:grpSpPr>
            <a:xfrm>
              <a:off x="4597485" y="4607245"/>
              <a:ext cx="621038" cy="548955"/>
              <a:chOff x="2933395" y="2574950"/>
              <a:chExt cx="775411" cy="434477"/>
            </a:xfrm>
            <a:grpFill/>
          </p:grpSpPr>
          <p:sp>
            <p:nvSpPr>
              <p:cNvPr id="104" name="Rectangle 103"/>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105" name="Rectangle 104"/>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sp>
          <p:nvSpPr>
            <p:cNvPr id="103" name="Rectangle 2"/>
            <p:cNvSpPr/>
            <p:nvPr/>
          </p:nvSpPr>
          <p:spPr>
            <a:xfrm>
              <a:off x="4539349" y="4616137"/>
              <a:ext cx="590226" cy="415498"/>
            </a:xfrm>
            <a:prstGeom prst="rect">
              <a:avLst/>
            </a:prstGeom>
            <a:noFill/>
          </p:spPr>
          <p:txBody>
            <a:bodyPr wrap="none">
              <a:spAutoFit/>
            </a:bodyPr>
            <a:lstStyle/>
            <a:p>
              <a:r>
                <a:rPr lang="en-US" sz="1050" b="1" dirty="0" smtClean="0">
                  <a:solidFill>
                    <a:schemeClr val="bg1"/>
                  </a:solidFill>
                </a:rPr>
                <a:t>10GbE</a:t>
              </a:r>
            </a:p>
            <a:p>
              <a:r>
                <a:rPr lang="en-US" sz="1050" b="1" dirty="0" smtClean="0">
                  <a:solidFill>
                    <a:schemeClr val="bg1"/>
                  </a:solidFill>
                </a:rPr>
                <a:t>RDMA</a:t>
              </a:r>
              <a:endParaRPr lang="en-US" sz="1050" b="1" dirty="0">
                <a:solidFill>
                  <a:schemeClr val="bg1"/>
                </a:solidFill>
              </a:endParaRPr>
            </a:p>
          </p:txBody>
        </p:sp>
      </p:grpSp>
      <p:sp>
        <p:nvSpPr>
          <p:cNvPr id="106" name="Flowchart: Magnetic Disk 105"/>
          <p:cNvSpPr/>
          <p:nvPr/>
        </p:nvSpPr>
        <p:spPr>
          <a:xfrm>
            <a:off x="265889" y="5855111"/>
            <a:ext cx="1811380" cy="71120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b="1" dirty="0">
                <a:solidFill>
                  <a:schemeClr val="bg1"/>
                </a:solidFill>
              </a:rPr>
              <a:t>SAN / JBODs</a:t>
            </a:r>
          </a:p>
        </p:txBody>
      </p:sp>
      <p:cxnSp>
        <p:nvCxnSpPr>
          <p:cNvPr id="107" name="Elbow Connector 106"/>
          <p:cNvCxnSpPr>
            <a:stCxn id="106" idx="1"/>
          </p:cNvCxnSpPr>
          <p:nvPr/>
        </p:nvCxnSpPr>
        <p:spPr>
          <a:xfrm rot="5400000" flipH="1" flipV="1">
            <a:off x="964370" y="5397839"/>
            <a:ext cx="664480" cy="250063"/>
          </a:xfrm>
          <a:prstGeom prst="bentConnector3">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94585" y="5279295"/>
            <a:ext cx="349455" cy="230832"/>
          </a:xfrm>
          <a:prstGeom prst="rect">
            <a:avLst/>
          </a:prstGeom>
          <a:noFill/>
        </p:spPr>
        <p:txBody>
          <a:bodyPr wrap="none" lIns="0" tIns="0" rIns="0" bIns="0" rtlCol="0">
            <a:spAutoFit/>
          </a:bodyPr>
          <a:lstStyle/>
          <a:p>
            <a:r>
              <a:rPr lang="en-US" sz="1500" b="1" dirty="0" smtClean="0"/>
              <a:t>SAS</a:t>
            </a:r>
            <a:endParaRPr lang="en-US" sz="1500" b="1" dirty="0"/>
          </a:p>
        </p:txBody>
      </p:sp>
      <p:sp>
        <p:nvSpPr>
          <p:cNvPr id="111" name="Rectangle 2"/>
          <p:cNvSpPr/>
          <p:nvPr/>
        </p:nvSpPr>
        <p:spPr>
          <a:xfrm>
            <a:off x="5134292" y="4712762"/>
            <a:ext cx="590226" cy="415498"/>
          </a:xfrm>
          <a:prstGeom prst="rect">
            <a:avLst/>
          </a:prstGeom>
          <a:noFill/>
        </p:spPr>
        <p:txBody>
          <a:bodyPr wrap="none">
            <a:spAutoFit/>
          </a:bodyPr>
          <a:lstStyle/>
          <a:p>
            <a:r>
              <a:rPr lang="en-US" sz="1050" b="1" dirty="0" smtClean="0">
                <a:solidFill>
                  <a:schemeClr val="bg1"/>
                </a:solidFill>
              </a:rPr>
              <a:t>10GbE</a:t>
            </a:r>
          </a:p>
          <a:p>
            <a:r>
              <a:rPr lang="en-US" sz="1050" b="1" dirty="0" smtClean="0">
                <a:solidFill>
                  <a:schemeClr val="bg1"/>
                </a:solidFill>
              </a:rPr>
              <a:t>RDMA</a:t>
            </a:r>
            <a:endParaRPr lang="en-US" sz="1050" b="1" dirty="0">
              <a:solidFill>
                <a:schemeClr val="bg1"/>
              </a:solidFill>
            </a:endParaRPr>
          </a:p>
        </p:txBody>
      </p:sp>
      <p:cxnSp>
        <p:nvCxnSpPr>
          <p:cNvPr id="113" name="Straight Connector 112"/>
          <p:cNvCxnSpPr/>
          <p:nvPr/>
        </p:nvCxnSpPr>
        <p:spPr>
          <a:xfrm>
            <a:off x="2436812" y="5159102"/>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21" idx="2"/>
          </p:cNvCxnSpPr>
          <p:nvPr/>
        </p:nvCxnSpPr>
        <p:spPr>
          <a:xfrm>
            <a:off x="2491368" y="3054462"/>
            <a:ext cx="119503" cy="1560459"/>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endCxn id="65" idx="0"/>
          </p:cNvCxnSpPr>
          <p:nvPr/>
        </p:nvCxnSpPr>
        <p:spPr>
          <a:xfrm>
            <a:off x="1976506" y="3057188"/>
            <a:ext cx="603019" cy="155065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22" idx="2"/>
            <a:endCxn id="65" idx="0"/>
          </p:cNvCxnSpPr>
          <p:nvPr/>
        </p:nvCxnSpPr>
        <p:spPr>
          <a:xfrm flipH="1">
            <a:off x="2579525" y="3054462"/>
            <a:ext cx="435875" cy="1553376"/>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9" name="Rectangle 2"/>
          <p:cNvSpPr/>
          <p:nvPr/>
        </p:nvSpPr>
        <p:spPr>
          <a:xfrm>
            <a:off x="2958782" y="4671060"/>
            <a:ext cx="590226" cy="415498"/>
          </a:xfrm>
          <a:prstGeom prst="rect">
            <a:avLst/>
          </a:prstGeom>
          <a:noFill/>
        </p:spPr>
        <p:txBody>
          <a:bodyPr wrap="none">
            <a:spAutoFit/>
          </a:bodyPr>
          <a:lstStyle/>
          <a:p>
            <a:r>
              <a:rPr lang="en-US" sz="1050" b="1" dirty="0" smtClean="0">
                <a:solidFill>
                  <a:schemeClr val="bg1"/>
                </a:solidFill>
              </a:rPr>
              <a:t>10GbE</a:t>
            </a:r>
          </a:p>
          <a:p>
            <a:r>
              <a:rPr lang="en-US" sz="1050" b="1" dirty="0" smtClean="0">
                <a:solidFill>
                  <a:schemeClr val="bg1"/>
                </a:solidFill>
              </a:rPr>
              <a:t>RDMA</a:t>
            </a:r>
            <a:endParaRPr lang="en-US" sz="1050" b="1" dirty="0">
              <a:solidFill>
                <a:schemeClr val="bg1"/>
              </a:solidFill>
            </a:endParaRPr>
          </a:p>
        </p:txBody>
      </p:sp>
      <p:cxnSp>
        <p:nvCxnSpPr>
          <p:cNvPr id="120" name="Straight Connector 119"/>
          <p:cNvCxnSpPr>
            <a:endCxn id="111" idx="0"/>
          </p:cNvCxnSpPr>
          <p:nvPr/>
        </p:nvCxnSpPr>
        <p:spPr>
          <a:xfrm>
            <a:off x="5011687" y="3057188"/>
            <a:ext cx="417718" cy="1655574"/>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116" idx="0"/>
          </p:cNvCxnSpPr>
          <p:nvPr/>
        </p:nvCxnSpPr>
        <p:spPr>
          <a:xfrm>
            <a:off x="4496825" y="3048000"/>
            <a:ext cx="982268" cy="166084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16" idx="0"/>
          </p:cNvCxnSpPr>
          <p:nvPr/>
        </p:nvCxnSpPr>
        <p:spPr>
          <a:xfrm flipH="1">
            <a:off x="5479093" y="3057188"/>
            <a:ext cx="56626" cy="1651657"/>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93" idx="0"/>
          </p:cNvCxnSpPr>
          <p:nvPr/>
        </p:nvCxnSpPr>
        <p:spPr>
          <a:xfrm flipH="1">
            <a:off x="4713125" y="3057188"/>
            <a:ext cx="298562" cy="1660549"/>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endCxn id="93" idx="0"/>
          </p:cNvCxnSpPr>
          <p:nvPr/>
        </p:nvCxnSpPr>
        <p:spPr>
          <a:xfrm>
            <a:off x="4496825" y="3059914"/>
            <a:ext cx="216300" cy="165782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94" idx="0"/>
          </p:cNvCxnSpPr>
          <p:nvPr/>
        </p:nvCxnSpPr>
        <p:spPr>
          <a:xfrm flipH="1">
            <a:off x="4786667" y="3057188"/>
            <a:ext cx="749053" cy="1651657"/>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bwMode="auto">
          <a:xfrm>
            <a:off x="4075082" y="3403391"/>
            <a:ext cx="2019330" cy="1016209"/>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171450" indent="-171450" defTabSz="914099" fontAlgn="base">
              <a:spcBef>
                <a:spcPct val="0"/>
              </a:spcBef>
              <a:spcAft>
                <a:spcPct val="0"/>
              </a:spcAft>
              <a:buFont typeface="Arial" pitchFamily="34" charset="0"/>
              <a:buChar char="•"/>
            </a:pPr>
            <a:r>
              <a:rPr lang="en-US" sz="1200" dirty="0" smtClean="0">
                <a:solidFill>
                  <a:schemeClr val="bg1"/>
                </a:solidFill>
              </a:rPr>
              <a:t>SMB Multichannel</a:t>
            </a:r>
          </a:p>
          <a:p>
            <a:pPr marL="171450" indent="-171450" defTabSz="914099" fontAlgn="base">
              <a:spcBef>
                <a:spcPct val="0"/>
              </a:spcBef>
              <a:spcAft>
                <a:spcPct val="0"/>
              </a:spcAft>
              <a:buFont typeface="Arial" pitchFamily="34" charset="0"/>
              <a:buChar char="•"/>
            </a:pPr>
            <a:r>
              <a:rPr lang="en-US" sz="1200" dirty="0" smtClean="0">
                <a:solidFill>
                  <a:schemeClr val="bg1"/>
                </a:solidFill>
              </a:rPr>
              <a:t>2 Cluster Networks</a:t>
            </a:r>
          </a:p>
          <a:p>
            <a:pPr marL="171450" indent="-171450" defTabSz="914099" fontAlgn="base">
              <a:spcBef>
                <a:spcPct val="0"/>
              </a:spcBef>
              <a:spcAft>
                <a:spcPct val="0"/>
              </a:spcAft>
              <a:buFont typeface="Arial" pitchFamily="34" charset="0"/>
              <a:buChar char="•"/>
            </a:pPr>
            <a:r>
              <a:rPr lang="en-US" sz="1200" dirty="0">
                <a:solidFill>
                  <a:schemeClr val="bg1"/>
                </a:solidFill>
              </a:rPr>
              <a:t>2</a:t>
            </a:r>
            <a:r>
              <a:rPr lang="en-US" sz="1200" dirty="0" smtClean="0">
                <a:solidFill>
                  <a:schemeClr val="bg1"/>
                </a:solidFill>
              </a:rPr>
              <a:t> Networks for LM</a:t>
            </a:r>
          </a:p>
          <a:p>
            <a:pPr marL="171450" indent="-171450" defTabSz="914099" fontAlgn="base">
              <a:spcBef>
                <a:spcPct val="0"/>
              </a:spcBef>
              <a:spcAft>
                <a:spcPct val="0"/>
              </a:spcAft>
              <a:buFont typeface="Arial" pitchFamily="34" charset="0"/>
              <a:buChar char="•"/>
            </a:pPr>
            <a:r>
              <a:rPr lang="en-US" sz="1200" dirty="0" smtClean="0">
                <a:solidFill>
                  <a:schemeClr val="bg1"/>
                </a:solidFill>
              </a:rPr>
              <a:t>Multiple </a:t>
            </a:r>
            <a:r>
              <a:rPr lang="en-US" sz="1200" dirty="0" err="1" smtClean="0">
                <a:solidFill>
                  <a:schemeClr val="bg1"/>
                </a:solidFill>
              </a:rPr>
              <a:t>Mgmt</a:t>
            </a:r>
            <a:r>
              <a:rPr lang="en-US" sz="1200" dirty="0" smtClean="0">
                <a:solidFill>
                  <a:schemeClr val="bg1"/>
                </a:solidFill>
              </a:rPr>
              <a:t> IPs</a:t>
            </a:r>
          </a:p>
          <a:p>
            <a:pPr marL="171450" indent="-171450" defTabSz="914099" fontAlgn="base">
              <a:spcBef>
                <a:spcPct val="0"/>
              </a:spcBef>
              <a:spcAft>
                <a:spcPct val="0"/>
              </a:spcAft>
              <a:buFont typeface="Arial" pitchFamily="34" charset="0"/>
              <a:buChar char="•"/>
            </a:pPr>
            <a:r>
              <a:rPr lang="en-US" sz="1200" dirty="0" smtClean="0">
                <a:solidFill>
                  <a:schemeClr val="bg1"/>
                </a:solidFill>
              </a:rPr>
              <a:t>Min BW using DCB</a:t>
            </a:r>
          </a:p>
        </p:txBody>
      </p:sp>
    </p:spTree>
    <p:extLst>
      <p:ext uri="{BB962C8B-B14F-4D97-AF65-F5344CB8AC3E}">
        <p14:creationId xmlns:p14="http://schemas.microsoft.com/office/powerpoint/2010/main" val="2241170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a:xfrm>
            <a:off x="4179053" y="5181600"/>
            <a:ext cx="6610546" cy="838200"/>
          </a:xfrm>
        </p:spPr>
        <p:txBody>
          <a:bodyPr/>
          <a:lstStyle/>
          <a:p>
            <a:r>
              <a:rPr lang="en-US" dirty="0" smtClean="0"/>
              <a:t>Joshua Adams</a:t>
            </a:r>
          </a:p>
          <a:p>
            <a:r>
              <a:rPr lang="en-US" dirty="0" smtClean="0"/>
              <a:t>Program Manager</a:t>
            </a:r>
            <a:endParaRPr lang="en-US" dirty="0"/>
          </a:p>
          <a:p>
            <a:r>
              <a:rPr lang="en-US" dirty="0" smtClean="0"/>
              <a:t>Enterprise Engineering Center</a:t>
            </a:r>
          </a:p>
        </p:txBody>
      </p:sp>
      <p:sp>
        <p:nvSpPr>
          <p:cNvPr id="2" name="Title 1"/>
          <p:cNvSpPr>
            <a:spLocks noGrp="1"/>
          </p:cNvSpPr>
          <p:nvPr>
            <p:ph type="ctrTitle"/>
          </p:nvPr>
        </p:nvSpPr>
        <p:spPr/>
        <p:txBody>
          <a:bodyPr/>
          <a:lstStyle/>
          <a:p>
            <a:r>
              <a:rPr lang="en-US" dirty="0" smtClean="0"/>
              <a:t>Converged Configuration with File Server</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946332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189286" y="609600"/>
            <a:ext cx="5800725" cy="5867400"/>
          </a:xfrm>
          <a:prstGeom prst="rect">
            <a:avLst/>
          </a:prstGeom>
          <a:solidFill>
            <a:srgbClr val="ACE58F">
              <a:alpha val="56000"/>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9066212" y="609600"/>
            <a:ext cx="2895600" cy="5867400"/>
          </a:xfrm>
          <a:prstGeom prst="rect">
            <a:avLst/>
          </a:prstGeom>
          <a:solidFill>
            <a:srgbClr val="ACE58F">
              <a:alpha val="25000"/>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Rectangle 1"/>
          <p:cNvSpPr/>
          <p:nvPr/>
        </p:nvSpPr>
        <p:spPr bwMode="auto">
          <a:xfrm>
            <a:off x="227012" y="609600"/>
            <a:ext cx="2895600" cy="5867400"/>
          </a:xfrm>
          <a:prstGeom prst="rect">
            <a:avLst/>
          </a:prstGeom>
          <a:solidFill>
            <a:srgbClr val="ACE58F">
              <a:alpha val="25000"/>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Title 1"/>
          <p:cNvSpPr txBox="1">
            <a:spLocks/>
          </p:cNvSpPr>
          <p:nvPr/>
        </p:nvSpPr>
        <p:spPr>
          <a:xfrm>
            <a:off x="406294" y="76201"/>
            <a:ext cx="11680958" cy="609599"/>
          </a:xfrm>
          <a:prstGeom prst="rect">
            <a:avLst/>
          </a:prstGeom>
          <a:noFill/>
        </p:spPr>
        <p:txBody>
          <a:bodyPr vert="horz" lIns="0" tIns="45720" rIns="91440" bIns="45720" rtlCol="0" anchor="b">
            <a:noAutofit/>
          </a:bodyPr>
          <a:lstStyle>
            <a:lvl1pPr algn="l" defTabSz="914400" rtl="0" eaLnBrk="1" latinLnBrk="0" hangingPunct="1">
              <a:lnSpc>
                <a:spcPts val="4800"/>
              </a:lnSpc>
              <a:spcBef>
                <a:spcPct val="0"/>
              </a:spcBef>
              <a:buNone/>
              <a:defRPr sz="4800" kern="1200" spc="-200" baseline="0">
                <a:solidFill>
                  <a:srgbClr val="00B9F2"/>
                </a:solidFill>
                <a:latin typeface="Segoe UI Light" pitchFamily="34" charset="0"/>
                <a:ea typeface="+mj-ea"/>
                <a:cs typeface="+mj-cs"/>
              </a:defRPr>
            </a:lvl1pPr>
          </a:lstStyle>
          <a:p>
            <a:endParaRPr lang="en-US" b="1" dirty="0"/>
          </a:p>
        </p:txBody>
      </p:sp>
      <p:sp>
        <p:nvSpPr>
          <p:cNvPr id="10" name="Title 9"/>
          <p:cNvSpPr>
            <a:spLocks noGrp="1"/>
          </p:cNvSpPr>
          <p:nvPr>
            <p:ph type="title"/>
          </p:nvPr>
        </p:nvSpPr>
        <p:spPr>
          <a:xfrm>
            <a:off x="227012" y="76402"/>
            <a:ext cx="11149013" cy="609398"/>
          </a:xfrm>
        </p:spPr>
        <p:txBody>
          <a:bodyPr>
            <a:noAutofit/>
          </a:bodyPr>
          <a:lstStyle/>
          <a:p>
            <a:r>
              <a:rPr lang="en-US" sz="3200" b="1" dirty="0"/>
              <a:t>Windows </a:t>
            </a:r>
            <a:r>
              <a:rPr lang="en-US" sz="3200" b="1" dirty="0" smtClean="0"/>
              <a:t>Server 2012 : Summary of Cloud Enabling Features</a:t>
            </a:r>
            <a:endParaRPr lang="en-US" sz="3200" dirty="0"/>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3226027923"/>
              </p:ext>
            </p:extLst>
          </p:nvPr>
        </p:nvGraphicFramePr>
        <p:xfrm>
          <a:off x="228600" y="839971"/>
          <a:ext cx="11885612" cy="5709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1337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a:off x="2234618" y="1397000"/>
            <a:ext cx="5744877"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2" name="Title 1"/>
          <p:cNvSpPr>
            <a:spLocks noGrp="1"/>
          </p:cNvSpPr>
          <p:nvPr>
            <p:ph type="title"/>
          </p:nvPr>
        </p:nvSpPr>
        <p:spPr>
          <a:xfrm>
            <a:off x="609441" y="76200"/>
            <a:ext cx="10969943" cy="1143000"/>
          </a:xfrm>
        </p:spPr>
        <p:txBody>
          <a:bodyPr>
            <a:normAutofit/>
          </a:bodyPr>
          <a:lstStyle/>
          <a:p>
            <a:r>
              <a:rPr lang="en-US" dirty="0" smtClean="0"/>
              <a:t>Converged Network and Storage</a:t>
            </a:r>
            <a:endParaRPr lang="en-US" dirty="0"/>
          </a:p>
        </p:txBody>
      </p:sp>
      <p:sp>
        <p:nvSpPr>
          <p:cNvPr id="4" name="Flowchart: Magnetic Disk 3"/>
          <p:cNvSpPr/>
          <p:nvPr/>
        </p:nvSpPr>
        <p:spPr>
          <a:xfrm>
            <a:off x="1743695" y="5855111"/>
            <a:ext cx="1811380" cy="71120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100" b="1" dirty="0">
                <a:solidFill>
                  <a:schemeClr val="bg1"/>
                </a:solidFill>
              </a:rPr>
              <a:t>JBODs</a:t>
            </a:r>
          </a:p>
        </p:txBody>
      </p:sp>
      <p:cxnSp>
        <p:nvCxnSpPr>
          <p:cNvPr id="5" name="Elbow Connector 4"/>
          <p:cNvCxnSpPr>
            <a:stCxn id="4" idx="1"/>
            <a:endCxn id="43" idx="2"/>
          </p:cNvCxnSpPr>
          <p:nvPr/>
        </p:nvCxnSpPr>
        <p:spPr>
          <a:xfrm rot="5400000" flipH="1" flipV="1">
            <a:off x="2634096" y="5155083"/>
            <a:ext cx="715319" cy="684739"/>
          </a:xfrm>
          <a:prstGeom prst="bentConnector3">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bwMode="auto">
          <a:xfrm>
            <a:off x="2317523" y="1498600"/>
            <a:ext cx="5744877"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51" name="Rectangle 50"/>
          <p:cNvSpPr/>
          <p:nvPr/>
        </p:nvSpPr>
        <p:spPr bwMode="auto">
          <a:xfrm>
            <a:off x="6128577" y="2868572"/>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Hyper-V</a:t>
            </a:r>
            <a:br>
              <a:rPr lang="en-US" sz="1400" b="1" dirty="0">
                <a:solidFill>
                  <a:schemeClr val="tx1"/>
                </a:solidFill>
              </a:rPr>
            </a:br>
            <a:r>
              <a:rPr lang="en-US" sz="1400" b="1" dirty="0">
                <a:solidFill>
                  <a:schemeClr val="tx1"/>
                </a:solidFill>
              </a:rPr>
              <a:t> Extensible Switch</a:t>
            </a:r>
          </a:p>
        </p:txBody>
      </p:sp>
      <p:grpSp>
        <p:nvGrpSpPr>
          <p:cNvPr id="52" name="Group 51"/>
          <p:cNvGrpSpPr/>
          <p:nvPr/>
        </p:nvGrpSpPr>
        <p:grpSpPr>
          <a:xfrm>
            <a:off x="6057163" y="1638230"/>
            <a:ext cx="830484" cy="1292487"/>
            <a:chOff x="6705600" y="1135825"/>
            <a:chExt cx="915350" cy="1535911"/>
          </a:xfrm>
        </p:grpSpPr>
        <p:sp>
          <p:nvSpPr>
            <p:cNvPr id="96" name="Rectangle 9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1</a:t>
              </a:r>
            </a:p>
          </p:txBody>
        </p:sp>
        <p:grpSp>
          <p:nvGrpSpPr>
            <p:cNvPr id="97" name="Group 96"/>
            <p:cNvGrpSpPr/>
            <p:nvPr/>
          </p:nvGrpSpPr>
          <p:grpSpPr>
            <a:xfrm>
              <a:off x="6921216" y="1964018"/>
              <a:ext cx="442719" cy="332738"/>
              <a:chOff x="0" y="0"/>
              <a:chExt cx="248717" cy="198934"/>
            </a:xfrm>
          </p:grpSpPr>
          <p:sp>
            <p:nvSpPr>
              <p:cNvPr id="100" name="Rectangle 9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101" name="Rectangle 10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98" name="Oval 9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99" name="Straight Connector 98"/>
            <p:cNvCxnSpPr>
              <a:stCxn id="98" idx="0"/>
              <a:endCxn id="10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a:stCxn id="51" idx="2"/>
            <a:endCxn id="122" idx="0"/>
          </p:cNvCxnSpPr>
          <p:nvPr/>
        </p:nvCxnSpPr>
        <p:spPr>
          <a:xfrm flipH="1">
            <a:off x="6875418" y="3606980"/>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64654" y="1600201"/>
            <a:ext cx="1944571" cy="323165"/>
          </a:xfrm>
          <a:prstGeom prst="rect">
            <a:avLst/>
          </a:prstGeom>
          <a:noFill/>
          <a:ln>
            <a:noFill/>
          </a:ln>
        </p:spPr>
        <p:txBody>
          <a:bodyPr wrap="none" lIns="0" tIns="0" rIns="0" bIns="0" rtlCol="0">
            <a:spAutoFit/>
          </a:bodyPr>
          <a:lstStyle/>
          <a:p>
            <a:r>
              <a:rPr lang="en-US" sz="2100" b="1" dirty="0"/>
              <a:t>Hyper-V Server</a:t>
            </a:r>
          </a:p>
        </p:txBody>
      </p:sp>
      <p:sp>
        <p:nvSpPr>
          <p:cNvPr id="63" name="Oval 62"/>
          <p:cNvSpPr/>
          <p:nvPr/>
        </p:nvSpPr>
        <p:spPr>
          <a:xfrm>
            <a:off x="6815504" y="353920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nvGrpSpPr>
          <p:cNvPr id="75" name="Group 74"/>
          <p:cNvGrpSpPr/>
          <p:nvPr/>
        </p:nvGrpSpPr>
        <p:grpSpPr>
          <a:xfrm>
            <a:off x="6954350" y="1638230"/>
            <a:ext cx="830484" cy="1292487"/>
            <a:chOff x="6705600" y="1135825"/>
            <a:chExt cx="915350" cy="1535911"/>
          </a:xfrm>
        </p:grpSpPr>
        <p:sp>
          <p:nvSpPr>
            <p:cNvPr id="84" name="Rectangle 83"/>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a:t>
              </a:r>
              <a:r>
                <a:rPr lang="en-US" sz="1700" b="1" dirty="0">
                  <a:solidFill>
                    <a:schemeClr val="bg1"/>
                  </a:solidFill>
                </a:rPr>
                <a:t>n</a:t>
              </a:r>
            </a:p>
          </p:txBody>
        </p:sp>
        <p:grpSp>
          <p:nvGrpSpPr>
            <p:cNvPr id="85" name="Group 84"/>
            <p:cNvGrpSpPr/>
            <p:nvPr/>
          </p:nvGrpSpPr>
          <p:grpSpPr>
            <a:xfrm>
              <a:off x="6921216" y="1964018"/>
              <a:ext cx="442719" cy="332738"/>
              <a:chOff x="0" y="0"/>
              <a:chExt cx="248717" cy="198934"/>
            </a:xfrm>
          </p:grpSpPr>
          <p:sp>
            <p:nvSpPr>
              <p:cNvPr id="88" name="Rectangle 87"/>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89" name="Rectangle 88"/>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86" name="Oval 85"/>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87" name="Straight Connector 86"/>
            <p:cNvCxnSpPr>
              <a:stCxn id="86" idx="0"/>
              <a:endCxn id="89"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6564898" y="4612195"/>
            <a:ext cx="621038" cy="548955"/>
            <a:chOff x="2933395" y="2574950"/>
            <a:chExt cx="775411" cy="434477"/>
          </a:xfrm>
          <a:solidFill>
            <a:srgbClr val="8CC600"/>
          </a:solidFill>
        </p:grpSpPr>
        <p:sp>
          <p:nvSpPr>
            <p:cNvPr id="122" name="Rectangle 12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chemeClr val="bg1"/>
                </a:solidFill>
                <a:ea typeface="Calibri"/>
                <a:cs typeface="Times New Roman"/>
              </a:endParaRPr>
            </a:p>
          </p:txBody>
        </p:sp>
        <p:sp>
          <p:nvSpPr>
            <p:cNvPr id="123" name="Rectangle 12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grpSp>
      <p:cxnSp>
        <p:nvCxnSpPr>
          <p:cNvPr id="143" name="Straight Connector 142"/>
          <p:cNvCxnSpPr/>
          <p:nvPr/>
        </p:nvCxnSpPr>
        <p:spPr>
          <a:xfrm flipH="1">
            <a:off x="6128032" y="5405547"/>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749453" y="5156201"/>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297559" y="5393671"/>
            <a:ext cx="1817421" cy="230832"/>
          </a:xfrm>
          <a:prstGeom prst="rect">
            <a:avLst/>
          </a:prstGeom>
          <a:noFill/>
        </p:spPr>
        <p:txBody>
          <a:bodyPr wrap="none" lIns="0" tIns="0" rIns="0" bIns="0" rtlCol="0">
            <a:spAutoFit/>
          </a:bodyPr>
          <a:lstStyle/>
          <a:p>
            <a:r>
              <a:rPr lang="en-US" sz="1500" b="1" dirty="0"/>
              <a:t>Converged Network</a:t>
            </a:r>
          </a:p>
        </p:txBody>
      </p:sp>
      <p:sp>
        <p:nvSpPr>
          <p:cNvPr id="157" name="TextBox 156"/>
          <p:cNvSpPr txBox="1"/>
          <p:nvPr/>
        </p:nvSpPr>
        <p:spPr>
          <a:xfrm>
            <a:off x="8329030" y="1193800"/>
            <a:ext cx="3656648" cy="4385794"/>
          </a:xfrm>
          <a:prstGeom prst="rect">
            <a:avLst/>
          </a:prstGeom>
          <a:noFill/>
        </p:spPr>
        <p:txBody>
          <a:bodyPr wrap="square" lIns="121899" tIns="60949" rIns="121899" bIns="60949" rtlCol="0">
            <a:spAutoFit/>
          </a:bodyPr>
          <a:lstStyle/>
          <a:p>
            <a:r>
              <a:rPr lang="en-US" sz="2100" b="1" dirty="0"/>
              <a:t>Converged Compute + Storage:</a:t>
            </a:r>
            <a:endParaRPr lang="en-US" b="1" dirty="0" smtClean="0"/>
          </a:p>
          <a:p>
            <a:endParaRPr lang="en-US" sz="1900" b="1" dirty="0"/>
          </a:p>
          <a:p>
            <a:pPr marL="380933" indent="-380933">
              <a:buFont typeface="Arial" pitchFamily="34" charset="0"/>
              <a:buChar char="•"/>
            </a:pPr>
            <a:r>
              <a:rPr lang="en-US" dirty="0"/>
              <a:t>10GbE Network(s), fully </a:t>
            </a:r>
            <a:r>
              <a:rPr lang="en-US" dirty="0" smtClean="0"/>
              <a:t>converged, routing </a:t>
            </a:r>
            <a:r>
              <a:rPr lang="en-US" dirty="0"/>
              <a:t>all traffic through the </a:t>
            </a:r>
            <a:r>
              <a:rPr lang="en-US" dirty="0" smtClean="0"/>
              <a:t>switch</a:t>
            </a:r>
            <a:endParaRPr lang="en-US" dirty="0"/>
          </a:p>
          <a:p>
            <a:pPr marL="380933" indent="-380933">
              <a:buFont typeface="Arial" pitchFamily="34" charset="0"/>
              <a:buChar char="•"/>
            </a:pPr>
            <a:endParaRPr lang="en-US" dirty="0" smtClean="0"/>
          </a:p>
          <a:p>
            <a:pPr marL="380933" indent="-380933">
              <a:buFont typeface="Arial" pitchFamily="34" charset="0"/>
              <a:buChar char="•"/>
            </a:pPr>
            <a:r>
              <a:rPr lang="en-US" dirty="0" smtClean="0"/>
              <a:t>Shared JBODs, scale </a:t>
            </a:r>
            <a:r>
              <a:rPr lang="en-US" dirty="0"/>
              <a:t>compute and storage </a:t>
            </a:r>
            <a:r>
              <a:rPr lang="en-US" dirty="0" smtClean="0"/>
              <a:t>together</a:t>
            </a:r>
          </a:p>
          <a:p>
            <a:pPr marL="380933" indent="-380933">
              <a:buFont typeface="Arial" pitchFamily="34" charset="0"/>
              <a:buChar char="•"/>
            </a:pPr>
            <a:endParaRPr lang="en-US" dirty="0" smtClean="0"/>
          </a:p>
          <a:p>
            <a:pPr marL="380933" indent="-380933">
              <a:buFont typeface="Arial" pitchFamily="34" charset="0"/>
              <a:buChar char="•"/>
            </a:pPr>
            <a:r>
              <a:rPr lang="en-US" b="1" dirty="0" smtClean="0"/>
              <a:t>Highlighted features:</a:t>
            </a:r>
            <a:r>
              <a:rPr lang="en-US" dirty="0" smtClean="0"/>
              <a:t> Storage Spaces on the </a:t>
            </a:r>
            <a:r>
              <a:rPr lang="en-US" dirty="0" err="1" smtClean="0"/>
              <a:t>Hyper-V</a:t>
            </a:r>
            <a:r>
              <a:rPr lang="en-US" dirty="0" smtClean="0"/>
              <a:t> nodes, </a:t>
            </a:r>
            <a:r>
              <a:rPr lang="en-US" dirty="0" err="1" smtClean="0"/>
              <a:t>Hyper-V</a:t>
            </a:r>
            <a:r>
              <a:rPr lang="en-US" dirty="0" smtClean="0"/>
              <a:t> Switch ports for VM and Host traffic, </a:t>
            </a:r>
            <a:r>
              <a:rPr lang="en-US" dirty="0" err="1" smtClean="0"/>
              <a:t>QoS</a:t>
            </a:r>
            <a:r>
              <a:rPr lang="en-US" dirty="0" smtClean="0"/>
              <a:t> </a:t>
            </a:r>
            <a:r>
              <a:rPr lang="en-US" dirty="0"/>
              <a:t>policies</a:t>
            </a:r>
            <a:r>
              <a:rPr lang="en-US" dirty="0" smtClean="0"/>
              <a:t>.</a:t>
            </a:r>
            <a:endParaRPr lang="en-US" dirty="0"/>
          </a:p>
        </p:txBody>
      </p:sp>
      <p:grpSp>
        <p:nvGrpSpPr>
          <p:cNvPr id="31" name="Group 30"/>
          <p:cNvGrpSpPr/>
          <p:nvPr/>
        </p:nvGrpSpPr>
        <p:grpSpPr>
          <a:xfrm flipH="1">
            <a:off x="2811560" y="4648200"/>
            <a:ext cx="743514" cy="491592"/>
            <a:chOff x="2933395" y="2574950"/>
            <a:chExt cx="775411" cy="434477"/>
          </a:xfrm>
          <a:solidFill>
            <a:srgbClr val="FF8200"/>
          </a:solidFill>
        </p:grpSpPr>
        <p:sp>
          <p:nvSpPr>
            <p:cNvPr id="42" name="Rectangle 41"/>
            <p:cNvSpPr/>
            <p:nvPr/>
          </p:nvSpPr>
          <p:spPr>
            <a:xfrm>
              <a:off x="2933395" y="2574950"/>
              <a:ext cx="775411" cy="299923"/>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ysClr val="window" lastClr="FFFFFF"/>
                </a:solidFill>
                <a:ea typeface="Calibri"/>
                <a:cs typeface="Times New Roman"/>
              </a:endParaRPr>
            </a:p>
          </p:txBody>
        </p:sp>
        <p:sp>
          <p:nvSpPr>
            <p:cNvPr id="43" name="Rectangle 42"/>
            <p:cNvSpPr/>
            <p:nvPr/>
          </p:nvSpPr>
          <p:spPr>
            <a:xfrm>
              <a:off x="2933396" y="2874873"/>
              <a:ext cx="460858" cy="134554"/>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ysClr val="window" lastClr="FFFFFF"/>
                  </a:solidFill>
                  <a:latin typeface="Calibri"/>
                  <a:ea typeface="Times New Roman"/>
                  <a:cs typeface="Times New Roman"/>
                </a:rPr>
                <a:t> </a:t>
              </a:r>
              <a:endParaRPr lang="en-US" sz="1200" kern="0">
                <a:solidFill>
                  <a:sysClr val="window" lastClr="FFFFFF"/>
                </a:solidFill>
                <a:latin typeface="Calibri"/>
                <a:ea typeface="Calibri"/>
                <a:cs typeface="Times New Roman"/>
              </a:endParaRPr>
            </a:p>
          </p:txBody>
        </p:sp>
      </p:grpSp>
      <p:sp>
        <p:nvSpPr>
          <p:cNvPr id="32" name="TextBox 31"/>
          <p:cNvSpPr txBox="1"/>
          <p:nvPr/>
        </p:nvSpPr>
        <p:spPr>
          <a:xfrm>
            <a:off x="2901832" y="4712122"/>
            <a:ext cx="349455" cy="230832"/>
          </a:xfrm>
          <a:prstGeom prst="rect">
            <a:avLst/>
          </a:prstGeom>
          <a:noFill/>
        </p:spPr>
        <p:txBody>
          <a:bodyPr wrap="none" lIns="0" tIns="0" rIns="0" bIns="0" rtlCol="0">
            <a:spAutoFit/>
          </a:bodyPr>
          <a:lstStyle/>
          <a:p>
            <a:r>
              <a:rPr lang="en-US" sz="1500" b="1" dirty="0">
                <a:solidFill>
                  <a:schemeClr val="bg1"/>
                </a:solidFill>
              </a:rPr>
              <a:t>SAS</a:t>
            </a:r>
          </a:p>
        </p:txBody>
      </p:sp>
      <p:sp>
        <p:nvSpPr>
          <p:cNvPr id="142" name="TextBox 141"/>
          <p:cNvSpPr txBox="1"/>
          <p:nvPr/>
        </p:nvSpPr>
        <p:spPr>
          <a:xfrm>
            <a:off x="2807066" y="5228457"/>
            <a:ext cx="349455" cy="230832"/>
          </a:xfrm>
          <a:prstGeom prst="rect">
            <a:avLst/>
          </a:prstGeom>
          <a:noFill/>
        </p:spPr>
        <p:txBody>
          <a:bodyPr wrap="none" lIns="0" tIns="0" rIns="0" bIns="0" rtlCol="0">
            <a:spAutoFit/>
          </a:bodyPr>
          <a:lstStyle/>
          <a:p>
            <a:r>
              <a:rPr lang="en-US" sz="1500" b="1" dirty="0"/>
              <a:t>SAS</a:t>
            </a:r>
          </a:p>
        </p:txBody>
      </p:sp>
      <p:sp>
        <p:nvSpPr>
          <p:cNvPr id="80" name="Rectangle 79"/>
          <p:cNvSpPr/>
          <p:nvPr/>
        </p:nvSpPr>
        <p:spPr bwMode="auto">
          <a:xfrm>
            <a:off x="4164575" y="206278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smtClean="0">
                <a:solidFill>
                  <a:schemeClr val="tx1"/>
                </a:solidFill>
              </a:rPr>
              <a:t>Cluster / Storage</a:t>
            </a:r>
            <a:endParaRPr lang="en-US" sz="1500" b="1" dirty="0">
              <a:solidFill>
                <a:schemeClr val="tx1"/>
              </a:solidFill>
            </a:endParaRPr>
          </a:p>
        </p:txBody>
      </p:sp>
      <p:sp>
        <p:nvSpPr>
          <p:cNvPr id="81" name="Rectangle 80"/>
          <p:cNvSpPr/>
          <p:nvPr/>
        </p:nvSpPr>
        <p:spPr bwMode="auto">
          <a:xfrm>
            <a:off x="4717656"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0" rIns="121893" bIns="0" numCol="1" rtlCol="0" anchor="ctr" anchorCtr="0" compatLnSpc="1">
            <a:prstTxWarp prst="textNoShape">
              <a:avLst/>
            </a:prstTxWarp>
          </a:bodyPr>
          <a:lstStyle/>
          <a:p>
            <a:pPr algn="ctr" defTabSz="1218585" fontAlgn="base">
              <a:spcBef>
                <a:spcPct val="0"/>
              </a:spcBef>
              <a:spcAft>
                <a:spcPct val="0"/>
              </a:spcAft>
            </a:pPr>
            <a:r>
              <a:rPr lang="en-US" sz="1500" b="1" dirty="0" smtClean="0">
                <a:solidFill>
                  <a:schemeClr val="tx1"/>
                </a:solidFill>
              </a:rPr>
              <a:t>Live Migration</a:t>
            </a:r>
            <a:endParaRPr lang="en-US" sz="1500" b="1" dirty="0">
              <a:solidFill>
                <a:schemeClr val="tx1"/>
              </a:solidFill>
            </a:endParaRPr>
          </a:p>
        </p:txBody>
      </p:sp>
      <p:sp>
        <p:nvSpPr>
          <p:cNvPr id="82" name="Rectangle 81"/>
          <p:cNvSpPr/>
          <p:nvPr/>
        </p:nvSpPr>
        <p:spPr bwMode="auto">
          <a:xfrm>
            <a:off x="5280588"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Manage</a:t>
            </a:r>
            <a:endParaRPr lang="en-US" sz="1500" b="1" dirty="0">
              <a:solidFill>
                <a:schemeClr val="tx1"/>
              </a:solidFill>
            </a:endParaRPr>
          </a:p>
        </p:txBody>
      </p:sp>
      <p:cxnSp>
        <p:nvCxnSpPr>
          <p:cNvPr id="83" name="Straight Connector 82"/>
          <p:cNvCxnSpPr/>
          <p:nvPr/>
        </p:nvCxnSpPr>
        <p:spPr>
          <a:xfrm>
            <a:off x="4411474" y="3429000"/>
            <a:ext cx="171655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527488" y="3124200"/>
            <a:ext cx="601090"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964556" y="3270627"/>
            <a:ext cx="1169302"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24421" y="3040531"/>
            <a:ext cx="0" cy="40640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527487" y="3067427"/>
            <a:ext cx="11946" cy="5677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6057162" y="337915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sp>
        <p:nvSpPr>
          <p:cNvPr id="102" name="Oval 101"/>
          <p:cNvSpPr/>
          <p:nvPr/>
        </p:nvSpPr>
        <p:spPr>
          <a:xfrm>
            <a:off x="6059154" y="3202855"/>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sp>
        <p:nvSpPr>
          <p:cNvPr id="103" name="Oval 102"/>
          <p:cNvSpPr/>
          <p:nvPr/>
        </p:nvSpPr>
        <p:spPr>
          <a:xfrm>
            <a:off x="6066955" y="3038497"/>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sp>
        <p:nvSpPr>
          <p:cNvPr id="50" name="Rectangle 49"/>
          <p:cNvSpPr/>
          <p:nvPr/>
        </p:nvSpPr>
        <p:spPr>
          <a:xfrm>
            <a:off x="6525060" y="4632697"/>
            <a:ext cx="647934" cy="276999"/>
          </a:xfrm>
          <a:prstGeom prst="rect">
            <a:avLst/>
          </a:prstGeom>
        </p:spPr>
        <p:txBody>
          <a:bodyPr wrap="none">
            <a:spAutoFit/>
          </a:bodyPr>
          <a:lstStyle/>
          <a:p>
            <a:r>
              <a:rPr lang="en-US" sz="1200" b="1" dirty="0" smtClean="0">
                <a:solidFill>
                  <a:schemeClr val="bg1"/>
                </a:solidFill>
              </a:rPr>
              <a:t>10GbE</a:t>
            </a:r>
            <a:endParaRPr lang="en-US" sz="1200" b="1" dirty="0">
              <a:solidFill>
                <a:schemeClr val="bg1"/>
              </a:solidFill>
            </a:endParaRPr>
          </a:p>
        </p:txBody>
      </p:sp>
      <p:cxnSp>
        <p:nvCxnSpPr>
          <p:cNvPr id="93" name="Straight Connector 92"/>
          <p:cNvCxnSpPr/>
          <p:nvPr/>
        </p:nvCxnSpPr>
        <p:spPr>
          <a:xfrm>
            <a:off x="4964555" y="3045274"/>
            <a:ext cx="0" cy="22535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191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a:off x="2234618" y="1397000"/>
            <a:ext cx="5744877"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2" name="Title 1"/>
          <p:cNvSpPr>
            <a:spLocks noGrp="1"/>
          </p:cNvSpPr>
          <p:nvPr>
            <p:ph type="title"/>
          </p:nvPr>
        </p:nvSpPr>
        <p:spPr>
          <a:xfrm>
            <a:off x="609441" y="76200"/>
            <a:ext cx="10969943" cy="1143000"/>
          </a:xfrm>
        </p:spPr>
        <p:txBody>
          <a:bodyPr>
            <a:normAutofit/>
          </a:bodyPr>
          <a:lstStyle/>
          <a:p>
            <a:r>
              <a:rPr lang="en-US" dirty="0" smtClean="0"/>
              <a:t>Converged Network and Storage</a:t>
            </a:r>
            <a:endParaRPr lang="en-US" dirty="0"/>
          </a:p>
        </p:txBody>
      </p:sp>
      <p:sp>
        <p:nvSpPr>
          <p:cNvPr id="4" name="Flowchart: Magnetic Disk 3"/>
          <p:cNvSpPr/>
          <p:nvPr/>
        </p:nvSpPr>
        <p:spPr>
          <a:xfrm>
            <a:off x="1743695" y="5855111"/>
            <a:ext cx="1811380" cy="71120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100" b="1" dirty="0">
                <a:solidFill>
                  <a:schemeClr val="bg1"/>
                </a:solidFill>
              </a:rPr>
              <a:t>JBODs</a:t>
            </a:r>
          </a:p>
        </p:txBody>
      </p:sp>
      <p:cxnSp>
        <p:nvCxnSpPr>
          <p:cNvPr id="5" name="Elbow Connector 4"/>
          <p:cNvCxnSpPr>
            <a:stCxn id="4" idx="1"/>
            <a:endCxn id="43" idx="2"/>
          </p:cNvCxnSpPr>
          <p:nvPr/>
        </p:nvCxnSpPr>
        <p:spPr>
          <a:xfrm rot="5400000" flipH="1" flipV="1">
            <a:off x="2634096" y="5155083"/>
            <a:ext cx="715319" cy="684739"/>
          </a:xfrm>
          <a:prstGeom prst="bentConnector3">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bwMode="auto">
          <a:xfrm>
            <a:off x="2317523" y="1498600"/>
            <a:ext cx="5744877"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51" name="Rectangle 50"/>
          <p:cNvSpPr/>
          <p:nvPr/>
        </p:nvSpPr>
        <p:spPr bwMode="auto">
          <a:xfrm>
            <a:off x="6128577" y="2868572"/>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Hyper-V</a:t>
            </a:r>
            <a:br>
              <a:rPr lang="en-US" sz="1400" b="1" dirty="0">
                <a:solidFill>
                  <a:schemeClr val="tx1"/>
                </a:solidFill>
              </a:rPr>
            </a:br>
            <a:r>
              <a:rPr lang="en-US" sz="1400" b="1" dirty="0">
                <a:solidFill>
                  <a:schemeClr val="tx1"/>
                </a:solidFill>
              </a:rPr>
              <a:t> Extensible Switch</a:t>
            </a:r>
          </a:p>
        </p:txBody>
      </p:sp>
      <p:grpSp>
        <p:nvGrpSpPr>
          <p:cNvPr id="52" name="Group 51"/>
          <p:cNvGrpSpPr/>
          <p:nvPr/>
        </p:nvGrpSpPr>
        <p:grpSpPr>
          <a:xfrm>
            <a:off x="6057163" y="1638230"/>
            <a:ext cx="830484" cy="1292487"/>
            <a:chOff x="6705600" y="1135825"/>
            <a:chExt cx="915350" cy="1535911"/>
          </a:xfrm>
        </p:grpSpPr>
        <p:sp>
          <p:nvSpPr>
            <p:cNvPr id="96" name="Rectangle 9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1</a:t>
              </a:r>
            </a:p>
          </p:txBody>
        </p:sp>
        <p:grpSp>
          <p:nvGrpSpPr>
            <p:cNvPr id="97" name="Group 96"/>
            <p:cNvGrpSpPr/>
            <p:nvPr/>
          </p:nvGrpSpPr>
          <p:grpSpPr>
            <a:xfrm>
              <a:off x="6921216" y="1964018"/>
              <a:ext cx="442719" cy="332738"/>
              <a:chOff x="0" y="0"/>
              <a:chExt cx="248717" cy="198934"/>
            </a:xfrm>
          </p:grpSpPr>
          <p:sp>
            <p:nvSpPr>
              <p:cNvPr id="100" name="Rectangle 9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101" name="Rectangle 10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98" name="Oval 9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99" name="Straight Connector 98"/>
            <p:cNvCxnSpPr>
              <a:stCxn id="98" idx="0"/>
              <a:endCxn id="10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a:stCxn id="51" idx="2"/>
            <a:endCxn id="122" idx="0"/>
          </p:cNvCxnSpPr>
          <p:nvPr/>
        </p:nvCxnSpPr>
        <p:spPr>
          <a:xfrm flipH="1">
            <a:off x="6875418" y="3606980"/>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64654" y="1600201"/>
            <a:ext cx="1944571" cy="323165"/>
          </a:xfrm>
          <a:prstGeom prst="rect">
            <a:avLst/>
          </a:prstGeom>
          <a:noFill/>
          <a:ln>
            <a:noFill/>
          </a:ln>
        </p:spPr>
        <p:txBody>
          <a:bodyPr wrap="none" lIns="0" tIns="0" rIns="0" bIns="0" rtlCol="0">
            <a:spAutoFit/>
          </a:bodyPr>
          <a:lstStyle/>
          <a:p>
            <a:r>
              <a:rPr lang="en-US" sz="2100" b="1" dirty="0"/>
              <a:t>Hyper-V Server</a:t>
            </a:r>
          </a:p>
        </p:txBody>
      </p:sp>
      <p:sp>
        <p:nvSpPr>
          <p:cNvPr id="63" name="Oval 62"/>
          <p:cNvSpPr/>
          <p:nvPr/>
        </p:nvSpPr>
        <p:spPr>
          <a:xfrm>
            <a:off x="6815504" y="353920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nvGrpSpPr>
          <p:cNvPr id="75" name="Group 74"/>
          <p:cNvGrpSpPr/>
          <p:nvPr/>
        </p:nvGrpSpPr>
        <p:grpSpPr>
          <a:xfrm>
            <a:off x="6954350" y="1638230"/>
            <a:ext cx="830484" cy="1292487"/>
            <a:chOff x="6705600" y="1135825"/>
            <a:chExt cx="915350" cy="1535911"/>
          </a:xfrm>
        </p:grpSpPr>
        <p:sp>
          <p:nvSpPr>
            <p:cNvPr id="84" name="Rectangle 83"/>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a:t>
              </a:r>
              <a:r>
                <a:rPr lang="en-US" sz="1700" b="1" dirty="0">
                  <a:solidFill>
                    <a:schemeClr val="bg1"/>
                  </a:solidFill>
                </a:rPr>
                <a:t>n</a:t>
              </a:r>
            </a:p>
          </p:txBody>
        </p:sp>
        <p:grpSp>
          <p:nvGrpSpPr>
            <p:cNvPr id="85" name="Group 84"/>
            <p:cNvGrpSpPr/>
            <p:nvPr/>
          </p:nvGrpSpPr>
          <p:grpSpPr>
            <a:xfrm>
              <a:off x="6921216" y="1964018"/>
              <a:ext cx="442719" cy="332738"/>
              <a:chOff x="0" y="0"/>
              <a:chExt cx="248717" cy="198934"/>
            </a:xfrm>
          </p:grpSpPr>
          <p:sp>
            <p:nvSpPr>
              <p:cNvPr id="88" name="Rectangle 87"/>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89" name="Rectangle 88"/>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86" name="Oval 85"/>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87" name="Straight Connector 86"/>
            <p:cNvCxnSpPr>
              <a:stCxn id="86" idx="0"/>
              <a:endCxn id="89"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6564898" y="4612195"/>
            <a:ext cx="621038" cy="548955"/>
            <a:chOff x="2933395" y="2574950"/>
            <a:chExt cx="775411" cy="434477"/>
          </a:xfrm>
          <a:solidFill>
            <a:srgbClr val="8CC600"/>
          </a:solidFill>
        </p:grpSpPr>
        <p:sp>
          <p:nvSpPr>
            <p:cNvPr id="122" name="Rectangle 12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123" name="Rectangle 12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cxnSp>
        <p:nvCxnSpPr>
          <p:cNvPr id="143" name="Straight Connector 142"/>
          <p:cNvCxnSpPr/>
          <p:nvPr/>
        </p:nvCxnSpPr>
        <p:spPr>
          <a:xfrm flipH="1">
            <a:off x="6128032" y="5405547"/>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749453" y="5156201"/>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297559" y="5393671"/>
            <a:ext cx="1817421" cy="230832"/>
          </a:xfrm>
          <a:prstGeom prst="rect">
            <a:avLst/>
          </a:prstGeom>
          <a:noFill/>
        </p:spPr>
        <p:txBody>
          <a:bodyPr wrap="none" lIns="0" tIns="0" rIns="0" bIns="0" rtlCol="0">
            <a:spAutoFit/>
          </a:bodyPr>
          <a:lstStyle/>
          <a:p>
            <a:r>
              <a:rPr lang="en-US" sz="1500" b="1" dirty="0"/>
              <a:t>Converged Network</a:t>
            </a:r>
          </a:p>
        </p:txBody>
      </p:sp>
      <p:grpSp>
        <p:nvGrpSpPr>
          <p:cNvPr id="31" name="Group 30"/>
          <p:cNvGrpSpPr/>
          <p:nvPr/>
        </p:nvGrpSpPr>
        <p:grpSpPr>
          <a:xfrm flipH="1">
            <a:off x="2811560" y="4648200"/>
            <a:ext cx="743514" cy="491592"/>
            <a:chOff x="2933395" y="2574950"/>
            <a:chExt cx="775411" cy="434477"/>
          </a:xfrm>
          <a:solidFill>
            <a:srgbClr val="FF8200"/>
          </a:solidFill>
        </p:grpSpPr>
        <p:sp>
          <p:nvSpPr>
            <p:cNvPr id="42" name="Rectangle 41"/>
            <p:cNvSpPr/>
            <p:nvPr/>
          </p:nvSpPr>
          <p:spPr>
            <a:xfrm>
              <a:off x="2933395" y="2574950"/>
              <a:ext cx="775411" cy="299923"/>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ysClr val="window" lastClr="FFFFFF"/>
                </a:solidFill>
                <a:ea typeface="Calibri"/>
                <a:cs typeface="Times New Roman"/>
              </a:endParaRPr>
            </a:p>
          </p:txBody>
        </p:sp>
        <p:sp>
          <p:nvSpPr>
            <p:cNvPr id="43" name="Rectangle 42"/>
            <p:cNvSpPr/>
            <p:nvPr/>
          </p:nvSpPr>
          <p:spPr>
            <a:xfrm>
              <a:off x="2933396" y="2874873"/>
              <a:ext cx="460858" cy="134554"/>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ysClr val="window" lastClr="FFFFFF"/>
                  </a:solidFill>
                  <a:latin typeface="Calibri"/>
                  <a:ea typeface="Times New Roman"/>
                  <a:cs typeface="Times New Roman"/>
                </a:rPr>
                <a:t> </a:t>
              </a:r>
              <a:endParaRPr lang="en-US" sz="1200" kern="0">
                <a:solidFill>
                  <a:sysClr val="window" lastClr="FFFFFF"/>
                </a:solidFill>
                <a:latin typeface="Calibri"/>
                <a:ea typeface="Calibri"/>
                <a:cs typeface="Times New Roman"/>
              </a:endParaRPr>
            </a:p>
          </p:txBody>
        </p:sp>
      </p:grpSp>
      <p:sp>
        <p:nvSpPr>
          <p:cNvPr id="32" name="TextBox 31"/>
          <p:cNvSpPr txBox="1"/>
          <p:nvPr/>
        </p:nvSpPr>
        <p:spPr>
          <a:xfrm>
            <a:off x="2901832" y="4712122"/>
            <a:ext cx="349455" cy="230832"/>
          </a:xfrm>
          <a:prstGeom prst="rect">
            <a:avLst/>
          </a:prstGeom>
          <a:noFill/>
        </p:spPr>
        <p:txBody>
          <a:bodyPr wrap="none" lIns="0" tIns="0" rIns="0" bIns="0" rtlCol="0">
            <a:spAutoFit/>
          </a:bodyPr>
          <a:lstStyle/>
          <a:p>
            <a:r>
              <a:rPr lang="en-US" sz="1500" b="1" dirty="0">
                <a:solidFill>
                  <a:schemeClr val="bg1"/>
                </a:solidFill>
              </a:rPr>
              <a:t>SAS</a:t>
            </a:r>
          </a:p>
        </p:txBody>
      </p:sp>
      <p:sp>
        <p:nvSpPr>
          <p:cNvPr id="142" name="TextBox 141"/>
          <p:cNvSpPr txBox="1"/>
          <p:nvPr/>
        </p:nvSpPr>
        <p:spPr>
          <a:xfrm>
            <a:off x="2807066" y="5228457"/>
            <a:ext cx="349455" cy="230832"/>
          </a:xfrm>
          <a:prstGeom prst="rect">
            <a:avLst/>
          </a:prstGeom>
          <a:noFill/>
        </p:spPr>
        <p:txBody>
          <a:bodyPr wrap="none" lIns="0" tIns="0" rIns="0" bIns="0" rtlCol="0">
            <a:spAutoFit/>
          </a:bodyPr>
          <a:lstStyle/>
          <a:p>
            <a:r>
              <a:rPr lang="en-US" sz="1500" b="1" dirty="0"/>
              <a:t>SAS</a:t>
            </a:r>
          </a:p>
        </p:txBody>
      </p:sp>
      <p:sp>
        <p:nvSpPr>
          <p:cNvPr id="82" name="Rectangle 81"/>
          <p:cNvSpPr/>
          <p:nvPr/>
        </p:nvSpPr>
        <p:spPr bwMode="auto">
          <a:xfrm>
            <a:off x="5280588"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Manage</a:t>
            </a:r>
            <a:endParaRPr lang="en-US" sz="1500" b="1" dirty="0">
              <a:solidFill>
                <a:schemeClr val="tx1"/>
              </a:solidFill>
            </a:endParaRPr>
          </a:p>
        </p:txBody>
      </p:sp>
      <p:cxnSp>
        <p:nvCxnSpPr>
          <p:cNvPr id="83" name="Straight Connector 82"/>
          <p:cNvCxnSpPr/>
          <p:nvPr/>
        </p:nvCxnSpPr>
        <p:spPr>
          <a:xfrm>
            <a:off x="4411474" y="3429000"/>
            <a:ext cx="171655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527488" y="3124200"/>
            <a:ext cx="601090"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964556" y="3270627"/>
            <a:ext cx="1169302"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24421" y="3040531"/>
            <a:ext cx="0" cy="40640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964555" y="3045274"/>
            <a:ext cx="0" cy="22535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527487" y="3067427"/>
            <a:ext cx="11946" cy="5677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6057162" y="337915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sp>
        <p:nvSpPr>
          <p:cNvPr id="102" name="Oval 101"/>
          <p:cNvSpPr/>
          <p:nvPr/>
        </p:nvSpPr>
        <p:spPr>
          <a:xfrm>
            <a:off x="6059154" y="3202855"/>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sp>
        <p:nvSpPr>
          <p:cNvPr id="103" name="Oval 102"/>
          <p:cNvSpPr/>
          <p:nvPr/>
        </p:nvSpPr>
        <p:spPr>
          <a:xfrm>
            <a:off x="6066955" y="3038497"/>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sp>
        <p:nvSpPr>
          <p:cNvPr id="61" name="Rectangle 60"/>
          <p:cNvSpPr/>
          <p:nvPr/>
        </p:nvSpPr>
        <p:spPr bwMode="auto">
          <a:xfrm>
            <a:off x="6489968" y="3042787"/>
            <a:ext cx="747444" cy="462413"/>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ACLs, </a:t>
            </a:r>
            <a:r>
              <a:rPr lang="en-US" sz="1400" dirty="0" err="1" smtClean="0">
                <a:solidFill>
                  <a:schemeClr val="bg1"/>
                </a:solidFill>
              </a:rPr>
              <a:t>QoS</a:t>
            </a:r>
            <a:endParaRPr lang="en-US" sz="1400" dirty="0" smtClean="0">
              <a:solidFill>
                <a:schemeClr val="bg1"/>
              </a:solidFill>
            </a:endParaRPr>
          </a:p>
        </p:txBody>
      </p:sp>
      <p:sp>
        <p:nvSpPr>
          <p:cNvPr id="62" name="Rectangle 61"/>
          <p:cNvSpPr/>
          <p:nvPr/>
        </p:nvSpPr>
        <p:spPr bwMode="auto">
          <a:xfrm>
            <a:off x="5211453" y="5791200"/>
            <a:ext cx="6521759" cy="762000"/>
          </a:xfrm>
          <a:prstGeom prst="rect">
            <a:avLst/>
          </a:prstGeom>
          <a:solidFill>
            <a:srgbClr val="FF82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 NICs, with ACLs + </a:t>
            </a:r>
            <a:r>
              <a:rPr lang="en-US" sz="2200" dirty="0" err="1" smtClean="0">
                <a:solidFill>
                  <a:schemeClr val="bg1"/>
                </a:solidFill>
              </a:rPr>
              <a:t>QoS</a:t>
            </a:r>
            <a:r>
              <a:rPr lang="en-US" sz="2200" dirty="0" smtClean="0">
                <a:solidFill>
                  <a:schemeClr val="bg1"/>
                </a:solidFill>
              </a:rPr>
              <a:t> on the Switch</a:t>
            </a:r>
            <a:endParaRPr lang="en-US" dirty="0" smtClean="0">
              <a:solidFill>
                <a:schemeClr val="bg1"/>
              </a:solidFill>
            </a:endParaRPr>
          </a:p>
        </p:txBody>
      </p:sp>
      <p:sp>
        <p:nvSpPr>
          <p:cNvPr id="57" name="TextBox 56"/>
          <p:cNvSpPr txBox="1"/>
          <p:nvPr/>
        </p:nvSpPr>
        <p:spPr>
          <a:xfrm>
            <a:off x="8329030" y="1193800"/>
            <a:ext cx="3656648" cy="4385794"/>
          </a:xfrm>
          <a:prstGeom prst="rect">
            <a:avLst/>
          </a:prstGeom>
          <a:noFill/>
        </p:spPr>
        <p:txBody>
          <a:bodyPr wrap="square" lIns="121899" tIns="60949" rIns="121899" bIns="60949" rtlCol="0">
            <a:spAutoFit/>
          </a:bodyPr>
          <a:lstStyle/>
          <a:p>
            <a:r>
              <a:rPr lang="en-US" sz="2100" b="1" dirty="0"/>
              <a:t>Converged Compute + Storage:</a:t>
            </a:r>
            <a:endParaRPr lang="en-US" b="1" dirty="0" smtClean="0"/>
          </a:p>
          <a:p>
            <a:endParaRPr lang="en-US" sz="1900" b="1" dirty="0"/>
          </a:p>
          <a:p>
            <a:pPr marL="380933" indent="-380933">
              <a:buFont typeface="Arial" pitchFamily="34" charset="0"/>
              <a:buChar char="•"/>
            </a:pPr>
            <a:r>
              <a:rPr lang="en-US" dirty="0"/>
              <a:t>10GbE Network(s), fully </a:t>
            </a:r>
            <a:r>
              <a:rPr lang="en-US" dirty="0" smtClean="0"/>
              <a:t>converged, routing </a:t>
            </a:r>
            <a:r>
              <a:rPr lang="en-US" dirty="0"/>
              <a:t>all traffic through the </a:t>
            </a:r>
            <a:r>
              <a:rPr lang="en-US" dirty="0" smtClean="0"/>
              <a:t>switch</a:t>
            </a:r>
            <a:endParaRPr lang="en-US" dirty="0"/>
          </a:p>
          <a:p>
            <a:pPr marL="380933" indent="-380933">
              <a:buFont typeface="Arial" pitchFamily="34" charset="0"/>
              <a:buChar char="•"/>
            </a:pPr>
            <a:endParaRPr lang="en-US" dirty="0" smtClean="0"/>
          </a:p>
          <a:p>
            <a:pPr marL="380933" indent="-380933">
              <a:buFont typeface="Arial" pitchFamily="34" charset="0"/>
              <a:buChar char="•"/>
            </a:pPr>
            <a:r>
              <a:rPr lang="en-US" dirty="0" smtClean="0"/>
              <a:t>Shared JBODs, scale </a:t>
            </a:r>
            <a:r>
              <a:rPr lang="en-US" dirty="0"/>
              <a:t>compute and storage </a:t>
            </a:r>
            <a:r>
              <a:rPr lang="en-US" dirty="0" smtClean="0"/>
              <a:t>together</a:t>
            </a:r>
          </a:p>
          <a:p>
            <a:pPr marL="380933" indent="-380933">
              <a:buFont typeface="Arial" pitchFamily="34" charset="0"/>
              <a:buChar char="•"/>
            </a:pPr>
            <a:endParaRPr lang="en-US" dirty="0" smtClean="0"/>
          </a:p>
          <a:p>
            <a:pPr marL="380933" indent="-380933">
              <a:buFont typeface="Arial" pitchFamily="34" charset="0"/>
              <a:buChar char="•"/>
            </a:pPr>
            <a:r>
              <a:rPr lang="en-US" b="1" dirty="0" smtClean="0"/>
              <a:t>Highlighted features:</a:t>
            </a:r>
            <a:r>
              <a:rPr lang="en-US" dirty="0" smtClean="0"/>
              <a:t> Storage Spaces on the </a:t>
            </a:r>
            <a:r>
              <a:rPr lang="en-US" dirty="0" err="1" smtClean="0"/>
              <a:t>Hyper-V</a:t>
            </a:r>
            <a:r>
              <a:rPr lang="en-US" dirty="0" smtClean="0"/>
              <a:t> nodes, </a:t>
            </a:r>
            <a:r>
              <a:rPr lang="en-US" dirty="0" err="1" smtClean="0"/>
              <a:t>Hyper-V</a:t>
            </a:r>
            <a:r>
              <a:rPr lang="en-US" dirty="0" smtClean="0"/>
              <a:t> Switch ports for VM and Host traffic, </a:t>
            </a:r>
            <a:r>
              <a:rPr lang="en-US" dirty="0" err="1" smtClean="0"/>
              <a:t>QoS</a:t>
            </a:r>
            <a:r>
              <a:rPr lang="en-US" dirty="0" smtClean="0"/>
              <a:t> </a:t>
            </a:r>
            <a:r>
              <a:rPr lang="en-US" dirty="0"/>
              <a:t>policies</a:t>
            </a:r>
            <a:r>
              <a:rPr lang="en-US" dirty="0" smtClean="0"/>
              <a:t>.</a:t>
            </a:r>
            <a:endParaRPr lang="en-US" dirty="0"/>
          </a:p>
        </p:txBody>
      </p:sp>
      <p:sp>
        <p:nvSpPr>
          <p:cNvPr id="60" name="Rectangle 59"/>
          <p:cNvSpPr/>
          <p:nvPr/>
        </p:nvSpPr>
        <p:spPr bwMode="auto">
          <a:xfrm>
            <a:off x="5180012" y="3048000"/>
            <a:ext cx="747444" cy="462413"/>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VM NICs</a:t>
            </a:r>
          </a:p>
        </p:txBody>
      </p:sp>
      <p:sp>
        <p:nvSpPr>
          <p:cNvPr id="65" name="Rectangle 64"/>
          <p:cNvSpPr/>
          <p:nvPr/>
        </p:nvSpPr>
        <p:spPr bwMode="auto">
          <a:xfrm>
            <a:off x="4164575" y="206278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smtClean="0">
                <a:solidFill>
                  <a:schemeClr val="tx1"/>
                </a:solidFill>
              </a:rPr>
              <a:t>Cluster / Storage</a:t>
            </a:r>
            <a:endParaRPr lang="en-US" sz="1500" b="1" dirty="0">
              <a:solidFill>
                <a:schemeClr val="tx1"/>
              </a:solidFill>
            </a:endParaRPr>
          </a:p>
        </p:txBody>
      </p:sp>
      <p:sp>
        <p:nvSpPr>
          <p:cNvPr id="66" name="Rectangle 65"/>
          <p:cNvSpPr/>
          <p:nvPr/>
        </p:nvSpPr>
        <p:spPr bwMode="auto">
          <a:xfrm>
            <a:off x="4717656"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0" rIns="121893" bIns="0" numCol="1" rtlCol="0" anchor="ctr" anchorCtr="0" compatLnSpc="1">
            <a:prstTxWarp prst="textNoShape">
              <a:avLst/>
            </a:prstTxWarp>
          </a:bodyPr>
          <a:lstStyle/>
          <a:p>
            <a:pPr algn="ctr" defTabSz="1218585" fontAlgn="base">
              <a:spcBef>
                <a:spcPct val="0"/>
              </a:spcBef>
              <a:spcAft>
                <a:spcPct val="0"/>
              </a:spcAft>
            </a:pPr>
            <a:r>
              <a:rPr lang="en-US" sz="1500" b="1" dirty="0" smtClean="0">
                <a:solidFill>
                  <a:schemeClr val="tx1"/>
                </a:solidFill>
              </a:rPr>
              <a:t>Live Migration</a:t>
            </a:r>
            <a:endParaRPr lang="en-US" sz="1500" b="1" dirty="0">
              <a:solidFill>
                <a:schemeClr val="tx1"/>
              </a:solidFill>
            </a:endParaRPr>
          </a:p>
        </p:txBody>
      </p:sp>
      <p:sp>
        <p:nvSpPr>
          <p:cNvPr id="54" name="Rectangle 53"/>
          <p:cNvSpPr/>
          <p:nvPr/>
        </p:nvSpPr>
        <p:spPr>
          <a:xfrm>
            <a:off x="6486842" y="4640223"/>
            <a:ext cx="724878" cy="307777"/>
          </a:xfrm>
          <a:prstGeom prst="rect">
            <a:avLst/>
          </a:prstGeom>
        </p:spPr>
        <p:txBody>
          <a:bodyPr wrap="none">
            <a:spAutoFit/>
          </a:bodyPr>
          <a:lstStyle/>
          <a:p>
            <a:r>
              <a:rPr lang="en-US" sz="1400" b="1" dirty="0" smtClean="0">
                <a:solidFill>
                  <a:schemeClr val="bg1"/>
                </a:solidFill>
              </a:rPr>
              <a:t>10GbE</a:t>
            </a:r>
            <a:endParaRPr lang="en-US" sz="1400" b="1" dirty="0">
              <a:solidFill>
                <a:schemeClr val="bg1"/>
              </a:solidFill>
            </a:endParaRPr>
          </a:p>
        </p:txBody>
      </p:sp>
    </p:spTree>
    <p:extLst>
      <p:ext uri="{BB962C8B-B14F-4D97-AF65-F5344CB8AC3E}">
        <p14:creationId xmlns:p14="http://schemas.microsoft.com/office/powerpoint/2010/main" val="168022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a:off x="2234618" y="1397000"/>
            <a:ext cx="5744877"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2" name="Title 1"/>
          <p:cNvSpPr>
            <a:spLocks noGrp="1"/>
          </p:cNvSpPr>
          <p:nvPr>
            <p:ph type="title"/>
          </p:nvPr>
        </p:nvSpPr>
        <p:spPr>
          <a:xfrm>
            <a:off x="609441" y="76200"/>
            <a:ext cx="10969943" cy="1143000"/>
          </a:xfrm>
        </p:spPr>
        <p:txBody>
          <a:bodyPr>
            <a:normAutofit/>
          </a:bodyPr>
          <a:lstStyle/>
          <a:p>
            <a:r>
              <a:rPr lang="en-US" dirty="0" smtClean="0"/>
              <a:t>Converged Network and Storage</a:t>
            </a:r>
            <a:endParaRPr lang="en-US" dirty="0"/>
          </a:p>
        </p:txBody>
      </p:sp>
      <p:sp>
        <p:nvSpPr>
          <p:cNvPr id="4" name="Flowchart: Magnetic Disk 3"/>
          <p:cNvSpPr/>
          <p:nvPr/>
        </p:nvSpPr>
        <p:spPr>
          <a:xfrm>
            <a:off x="1743695" y="5855111"/>
            <a:ext cx="1811380" cy="71120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100" b="1" dirty="0">
                <a:solidFill>
                  <a:schemeClr val="bg1"/>
                </a:solidFill>
              </a:rPr>
              <a:t>JBODs</a:t>
            </a:r>
          </a:p>
        </p:txBody>
      </p:sp>
      <p:cxnSp>
        <p:nvCxnSpPr>
          <p:cNvPr id="5" name="Elbow Connector 4"/>
          <p:cNvCxnSpPr>
            <a:stCxn id="4" idx="1"/>
            <a:endCxn id="43" idx="2"/>
          </p:cNvCxnSpPr>
          <p:nvPr/>
        </p:nvCxnSpPr>
        <p:spPr>
          <a:xfrm rot="5400000" flipH="1" flipV="1">
            <a:off x="2634096" y="5155083"/>
            <a:ext cx="715319" cy="684739"/>
          </a:xfrm>
          <a:prstGeom prst="bentConnector3">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bwMode="auto">
          <a:xfrm>
            <a:off x="2317523" y="1498600"/>
            <a:ext cx="5744877"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51" name="Rectangle 50"/>
          <p:cNvSpPr/>
          <p:nvPr/>
        </p:nvSpPr>
        <p:spPr bwMode="auto">
          <a:xfrm>
            <a:off x="6128577" y="2868572"/>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Hyper-V</a:t>
            </a:r>
            <a:br>
              <a:rPr lang="en-US" sz="1400" b="1" dirty="0">
                <a:solidFill>
                  <a:schemeClr val="tx1"/>
                </a:solidFill>
              </a:rPr>
            </a:br>
            <a:r>
              <a:rPr lang="en-US" sz="1400" b="1" dirty="0">
                <a:solidFill>
                  <a:schemeClr val="tx1"/>
                </a:solidFill>
              </a:rPr>
              <a:t> Extensible Switch</a:t>
            </a:r>
          </a:p>
        </p:txBody>
      </p:sp>
      <p:grpSp>
        <p:nvGrpSpPr>
          <p:cNvPr id="52" name="Group 51"/>
          <p:cNvGrpSpPr/>
          <p:nvPr/>
        </p:nvGrpSpPr>
        <p:grpSpPr>
          <a:xfrm>
            <a:off x="6057163" y="1638230"/>
            <a:ext cx="830484" cy="1292487"/>
            <a:chOff x="6705600" y="1135825"/>
            <a:chExt cx="915350" cy="1535911"/>
          </a:xfrm>
        </p:grpSpPr>
        <p:sp>
          <p:nvSpPr>
            <p:cNvPr id="96" name="Rectangle 9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1</a:t>
              </a:r>
            </a:p>
          </p:txBody>
        </p:sp>
        <p:grpSp>
          <p:nvGrpSpPr>
            <p:cNvPr id="97" name="Group 96"/>
            <p:cNvGrpSpPr/>
            <p:nvPr/>
          </p:nvGrpSpPr>
          <p:grpSpPr>
            <a:xfrm>
              <a:off x="6921216" y="1964018"/>
              <a:ext cx="442719" cy="332738"/>
              <a:chOff x="0" y="0"/>
              <a:chExt cx="248717" cy="198934"/>
            </a:xfrm>
          </p:grpSpPr>
          <p:sp>
            <p:nvSpPr>
              <p:cNvPr id="100" name="Rectangle 9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101" name="Rectangle 10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98" name="Oval 9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99" name="Straight Connector 98"/>
            <p:cNvCxnSpPr>
              <a:stCxn id="98" idx="0"/>
              <a:endCxn id="10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a:stCxn id="51" idx="2"/>
            <a:endCxn id="122" idx="0"/>
          </p:cNvCxnSpPr>
          <p:nvPr/>
        </p:nvCxnSpPr>
        <p:spPr>
          <a:xfrm flipH="1">
            <a:off x="6875418" y="3606980"/>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64654" y="1600201"/>
            <a:ext cx="1944571" cy="323165"/>
          </a:xfrm>
          <a:prstGeom prst="rect">
            <a:avLst/>
          </a:prstGeom>
          <a:noFill/>
          <a:ln>
            <a:noFill/>
          </a:ln>
        </p:spPr>
        <p:txBody>
          <a:bodyPr wrap="none" lIns="0" tIns="0" rIns="0" bIns="0" rtlCol="0">
            <a:spAutoFit/>
          </a:bodyPr>
          <a:lstStyle/>
          <a:p>
            <a:r>
              <a:rPr lang="en-US" sz="2100" b="1" dirty="0"/>
              <a:t>Hyper-V Server</a:t>
            </a:r>
          </a:p>
        </p:txBody>
      </p:sp>
      <p:sp>
        <p:nvSpPr>
          <p:cNvPr id="63" name="Oval 62"/>
          <p:cNvSpPr/>
          <p:nvPr/>
        </p:nvSpPr>
        <p:spPr>
          <a:xfrm>
            <a:off x="6815504" y="353920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nvGrpSpPr>
          <p:cNvPr id="75" name="Group 74"/>
          <p:cNvGrpSpPr/>
          <p:nvPr/>
        </p:nvGrpSpPr>
        <p:grpSpPr>
          <a:xfrm>
            <a:off x="6954350" y="1638230"/>
            <a:ext cx="830484" cy="1292487"/>
            <a:chOff x="6705600" y="1135825"/>
            <a:chExt cx="915350" cy="1535911"/>
          </a:xfrm>
        </p:grpSpPr>
        <p:sp>
          <p:nvSpPr>
            <p:cNvPr id="84" name="Rectangle 83"/>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a:t>
              </a:r>
              <a:r>
                <a:rPr lang="en-US" sz="1700" b="1" dirty="0">
                  <a:solidFill>
                    <a:schemeClr val="bg1"/>
                  </a:solidFill>
                </a:rPr>
                <a:t>n</a:t>
              </a:r>
            </a:p>
          </p:txBody>
        </p:sp>
        <p:grpSp>
          <p:nvGrpSpPr>
            <p:cNvPr id="85" name="Group 84"/>
            <p:cNvGrpSpPr/>
            <p:nvPr/>
          </p:nvGrpSpPr>
          <p:grpSpPr>
            <a:xfrm>
              <a:off x="6921216" y="1964018"/>
              <a:ext cx="442719" cy="332738"/>
              <a:chOff x="0" y="0"/>
              <a:chExt cx="248717" cy="198934"/>
            </a:xfrm>
          </p:grpSpPr>
          <p:sp>
            <p:nvSpPr>
              <p:cNvPr id="88" name="Rectangle 87"/>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89" name="Rectangle 88"/>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86" name="Oval 85"/>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87" name="Straight Connector 86"/>
            <p:cNvCxnSpPr>
              <a:stCxn id="86" idx="0"/>
              <a:endCxn id="89"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6564898" y="4612195"/>
            <a:ext cx="621038" cy="548955"/>
            <a:chOff x="2933395" y="2574950"/>
            <a:chExt cx="775411" cy="434477"/>
          </a:xfrm>
          <a:solidFill>
            <a:srgbClr val="8CC600"/>
          </a:solidFill>
        </p:grpSpPr>
        <p:sp>
          <p:nvSpPr>
            <p:cNvPr id="122" name="Rectangle 12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chemeClr val="bg1"/>
                </a:solidFill>
                <a:ea typeface="Calibri"/>
                <a:cs typeface="Times New Roman"/>
              </a:endParaRPr>
            </a:p>
          </p:txBody>
        </p:sp>
        <p:sp>
          <p:nvSpPr>
            <p:cNvPr id="123" name="Rectangle 12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grpSp>
      <p:cxnSp>
        <p:nvCxnSpPr>
          <p:cNvPr id="143" name="Straight Connector 142"/>
          <p:cNvCxnSpPr/>
          <p:nvPr/>
        </p:nvCxnSpPr>
        <p:spPr>
          <a:xfrm flipH="1">
            <a:off x="6128032" y="5405547"/>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749453" y="5156201"/>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297559" y="5393671"/>
            <a:ext cx="1817421" cy="230832"/>
          </a:xfrm>
          <a:prstGeom prst="rect">
            <a:avLst/>
          </a:prstGeom>
          <a:noFill/>
        </p:spPr>
        <p:txBody>
          <a:bodyPr wrap="none" lIns="0" tIns="0" rIns="0" bIns="0" rtlCol="0">
            <a:spAutoFit/>
          </a:bodyPr>
          <a:lstStyle/>
          <a:p>
            <a:r>
              <a:rPr lang="en-US" sz="1500" b="1" dirty="0"/>
              <a:t>Converged Network</a:t>
            </a:r>
          </a:p>
        </p:txBody>
      </p:sp>
      <p:sp>
        <p:nvSpPr>
          <p:cNvPr id="157" name="TextBox 156"/>
          <p:cNvSpPr txBox="1"/>
          <p:nvPr/>
        </p:nvSpPr>
        <p:spPr>
          <a:xfrm>
            <a:off x="8329030" y="1193800"/>
            <a:ext cx="3656648" cy="4385794"/>
          </a:xfrm>
          <a:prstGeom prst="rect">
            <a:avLst/>
          </a:prstGeom>
          <a:noFill/>
        </p:spPr>
        <p:txBody>
          <a:bodyPr wrap="square" lIns="121899" tIns="60949" rIns="121899" bIns="60949" rtlCol="0">
            <a:spAutoFit/>
          </a:bodyPr>
          <a:lstStyle/>
          <a:p>
            <a:r>
              <a:rPr lang="en-US" sz="2100" b="1" dirty="0"/>
              <a:t>Converged Compute + Storage:</a:t>
            </a:r>
            <a:endParaRPr lang="en-US" b="1" dirty="0" smtClean="0"/>
          </a:p>
          <a:p>
            <a:endParaRPr lang="en-US" sz="1900" b="1" dirty="0"/>
          </a:p>
          <a:p>
            <a:pPr marL="380933" indent="-380933">
              <a:buFont typeface="Arial" pitchFamily="34" charset="0"/>
              <a:buChar char="•"/>
            </a:pPr>
            <a:r>
              <a:rPr lang="en-US" dirty="0"/>
              <a:t>10GbE Network(s), fully </a:t>
            </a:r>
            <a:r>
              <a:rPr lang="en-US" dirty="0" smtClean="0"/>
              <a:t>converged, routing </a:t>
            </a:r>
            <a:r>
              <a:rPr lang="en-US" dirty="0"/>
              <a:t>all traffic through the </a:t>
            </a:r>
            <a:r>
              <a:rPr lang="en-US" dirty="0" smtClean="0"/>
              <a:t>switch</a:t>
            </a:r>
            <a:endParaRPr lang="en-US" dirty="0"/>
          </a:p>
          <a:p>
            <a:pPr marL="380933" indent="-380933">
              <a:buFont typeface="Arial" pitchFamily="34" charset="0"/>
              <a:buChar char="•"/>
            </a:pPr>
            <a:endParaRPr lang="en-US" dirty="0" smtClean="0"/>
          </a:p>
          <a:p>
            <a:pPr marL="380933" indent="-380933">
              <a:buFont typeface="Arial" pitchFamily="34" charset="0"/>
              <a:buChar char="•"/>
            </a:pPr>
            <a:r>
              <a:rPr lang="en-US" dirty="0" smtClean="0"/>
              <a:t>Shared JBODs, scale </a:t>
            </a:r>
            <a:r>
              <a:rPr lang="en-US" dirty="0"/>
              <a:t>compute and storage </a:t>
            </a:r>
            <a:r>
              <a:rPr lang="en-US" dirty="0" smtClean="0"/>
              <a:t>together</a:t>
            </a:r>
          </a:p>
          <a:p>
            <a:pPr marL="380933" indent="-380933">
              <a:buFont typeface="Arial" pitchFamily="34" charset="0"/>
              <a:buChar char="•"/>
            </a:pPr>
            <a:endParaRPr lang="en-US" dirty="0" smtClean="0"/>
          </a:p>
          <a:p>
            <a:pPr marL="380933" indent="-380933">
              <a:buFont typeface="Arial" pitchFamily="34" charset="0"/>
              <a:buChar char="•"/>
            </a:pPr>
            <a:r>
              <a:rPr lang="en-US" b="1" dirty="0" smtClean="0"/>
              <a:t>Highlighted features:</a:t>
            </a:r>
            <a:r>
              <a:rPr lang="en-US" dirty="0" smtClean="0"/>
              <a:t> Storage Spaces on the </a:t>
            </a:r>
            <a:r>
              <a:rPr lang="en-US" dirty="0" err="1" smtClean="0"/>
              <a:t>Hyper-V</a:t>
            </a:r>
            <a:r>
              <a:rPr lang="en-US" dirty="0" smtClean="0"/>
              <a:t> nodes, </a:t>
            </a:r>
            <a:r>
              <a:rPr lang="en-US" dirty="0" err="1" smtClean="0"/>
              <a:t>Hyper-V</a:t>
            </a:r>
            <a:r>
              <a:rPr lang="en-US" dirty="0" smtClean="0"/>
              <a:t> Switch ports for VM and Host traffic, </a:t>
            </a:r>
            <a:r>
              <a:rPr lang="en-US" dirty="0" err="1" smtClean="0"/>
              <a:t>QoS</a:t>
            </a:r>
            <a:r>
              <a:rPr lang="en-US" dirty="0" smtClean="0"/>
              <a:t> </a:t>
            </a:r>
            <a:r>
              <a:rPr lang="en-US" dirty="0"/>
              <a:t>policies</a:t>
            </a:r>
            <a:r>
              <a:rPr lang="en-US" dirty="0" smtClean="0"/>
              <a:t>.</a:t>
            </a:r>
            <a:endParaRPr lang="en-US" dirty="0"/>
          </a:p>
        </p:txBody>
      </p:sp>
      <p:grpSp>
        <p:nvGrpSpPr>
          <p:cNvPr id="31" name="Group 30"/>
          <p:cNvGrpSpPr/>
          <p:nvPr/>
        </p:nvGrpSpPr>
        <p:grpSpPr>
          <a:xfrm flipH="1">
            <a:off x="2811560" y="4648200"/>
            <a:ext cx="743514" cy="491592"/>
            <a:chOff x="2933395" y="2574950"/>
            <a:chExt cx="775411" cy="434477"/>
          </a:xfrm>
          <a:solidFill>
            <a:srgbClr val="FF8200"/>
          </a:solidFill>
        </p:grpSpPr>
        <p:sp>
          <p:nvSpPr>
            <p:cNvPr id="42" name="Rectangle 41"/>
            <p:cNvSpPr/>
            <p:nvPr/>
          </p:nvSpPr>
          <p:spPr>
            <a:xfrm>
              <a:off x="2933395" y="2574950"/>
              <a:ext cx="775411" cy="299923"/>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ysClr val="window" lastClr="FFFFFF"/>
                </a:solidFill>
                <a:ea typeface="Calibri"/>
                <a:cs typeface="Times New Roman"/>
              </a:endParaRPr>
            </a:p>
          </p:txBody>
        </p:sp>
        <p:sp>
          <p:nvSpPr>
            <p:cNvPr id="43" name="Rectangle 42"/>
            <p:cNvSpPr/>
            <p:nvPr/>
          </p:nvSpPr>
          <p:spPr>
            <a:xfrm>
              <a:off x="2933396" y="2874873"/>
              <a:ext cx="460858" cy="134554"/>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ysClr val="window" lastClr="FFFFFF"/>
                  </a:solidFill>
                  <a:latin typeface="Calibri"/>
                  <a:ea typeface="Times New Roman"/>
                  <a:cs typeface="Times New Roman"/>
                </a:rPr>
                <a:t> </a:t>
              </a:r>
              <a:endParaRPr lang="en-US" sz="1200" kern="0">
                <a:solidFill>
                  <a:sysClr val="window" lastClr="FFFFFF"/>
                </a:solidFill>
                <a:latin typeface="Calibri"/>
                <a:ea typeface="Calibri"/>
                <a:cs typeface="Times New Roman"/>
              </a:endParaRPr>
            </a:p>
          </p:txBody>
        </p:sp>
      </p:grpSp>
      <p:sp>
        <p:nvSpPr>
          <p:cNvPr id="32" name="TextBox 31"/>
          <p:cNvSpPr txBox="1"/>
          <p:nvPr/>
        </p:nvSpPr>
        <p:spPr>
          <a:xfrm>
            <a:off x="2901832" y="4712122"/>
            <a:ext cx="349455" cy="230832"/>
          </a:xfrm>
          <a:prstGeom prst="rect">
            <a:avLst/>
          </a:prstGeom>
          <a:noFill/>
        </p:spPr>
        <p:txBody>
          <a:bodyPr wrap="none" lIns="0" tIns="0" rIns="0" bIns="0" rtlCol="0">
            <a:spAutoFit/>
          </a:bodyPr>
          <a:lstStyle/>
          <a:p>
            <a:r>
              <a:rPr lang="en-US" sz="1500" b="1" dirty="0">
                <a:solidFill>
                  <a:schemeClr val="bg1"/>
                </a:solidFill>
              </a:rPr>
              <a:t>SAS</a:t>
            </a:r>
          </a:p>
        </p:txBody>
      </p:sp>
      <p:sp>
        <p:nvSpPr>
          <p:cNvPr id="142" name="TextBox 141"/>
          <p:cNvSpPr txBox="1"/>
          <p:nvPr/>
        </p:nvSpPr>
        <p:spPr>
          <a:xfrm>
            <a:off x="2807066" y="5228457"/>
            <a:ext cx="349455" cy="230832"/>
          </a:xfrm>
          <a:prstGeom prst="rect">
            <a:avLst/>
          </a:prstGeom>
          <a:noFill/>
        </p:spPr>
        <p:txBody>
          <a:bodyPr wrap="none" lIns="0" tIns="0" rIns="0" bIns="0" rtlCol="0">
            <a:spAutoFit/>
          </a:bodyPr>
          <a:lstStyle/>
          <a:p>
            <a:r>
              <a:rPr lang="en-US" sz="1500" b="1" dirty="0"/>
              <a:t>SAS</a:t>
            </a:r>
          </a:p>
        </p:txBody>
      </p:sp>
      <p:sp>
        <p:nvSpPr>
          <p:cNvPr id="80" name="Rectangle 79"/>
          <p:cNvSpPr/>
          <p:nvPr/>
        </p:nvSpPr>
        <p:spPr bwMode="auto">
          <a:xfrm>
            <a:off x="4164575" y="206278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smtClean="0">
                <a:solidFill>
                  <a:schemeClr val="tx1"/>
                </a:solidFill>
              </a:rPr>
              <a:t>Cluster / Storage</a:t>
            </a:r>
            <a:endParaRPr lang="en-US" sz="1500" b="1" dirty="0">
              <a:solidFill>
                <a:schemeClr val="tx1"/>
              </a:solidFill>
            </a:endParaRPr>
          </a:p>
        </p:txBody>
      </p:sp>
      <p:sp>
        <p:nvSpPr>
          <p:cNvPr id="81" name="Rectangle 80"/>
          <p:cNvSpPr/>
          <p:nvPr/>
        </p:nvSpPr>
        <p:spPr bwMode="auto">
          <a:xfrm>
            <a:off x="4717656"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0" rIns="121893" bIns="0" numCol="1" rtlCol="0" anchor="ctr" anchorCtr="0" compatLnSpc="1">
            <a:prstTxWarp prst="textNoShape">
              <a:avLst/>
            </a:prstTxWarp>
          </a:bodyPr>
          <a:lstStyle/>
          <a:p>
            <a:pPr algn="ctr" defTabSz="1218585" fontAlgn="base">
              <a:spcBef>
                <a:spcPct val="0"/>
              </a:spcBef>
              <a:spcAft>
                <a:spcPct val="0"/>
              </a:spcAft>
            </a:pPr>
            <a:r>
              <a:rPr lang="en-US" sz="1500" b="1" dirty="0" smtClean="0">
                <a:solidFill>
                  <a:schemeClr val="tx1"/>
                </a:solidFill>
              </a:rPr>
              <a:t>Live Migration</a:t>
            </a:r>
            <a:endParaRPr lang="en-US" sz="1500" b="1" dirty="0">
              <a:solidFill>
                <a:schemeClr val="tx1"/>
              </a:solidFill>
            </a:endParaRPr>
          </a:p>
        </p:txBody>
      </p:sp>
      <p:sp>
        <p:nvSpPr>
          <p:cNvPr id="82" name="Rectangle 81"/>
          <p:cNvSpPr/>
          <p:nvPr/>
        </p:nvSpPr>
        <p:spPr bwMode="auto">
          <a:xfrm>
            <a:off x="5280588"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Manage</a:t>
            </a:r>
            <a:endParaRPr lang="en-US" sz="1500" b="1" dirty="0">
              <a:solidFill>
                <a:schemeClr val="tx1"/>
              </a:solidFill>
            </a:endParaRPr>
          </a:p>
        </p:txBody>
      </p:sp>
      <p:cxnSp>
        <p:nvCxnSpPr>
          <p:cNvPr id="83" name="Straight Connector 82"/>
          <p:cNvCxnSpPr/>
          <p:nvPr/>
        </p:nvCxnSpPr>
        <p:spPr>
          <a:xfrm>
            <a:off x="4411474" y="3429000"/>
            <a:ext cx="171655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527488" y="3124200"/>
            <a:ext cx="601090"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964556" y="3270627"/>
            <a:ext cx="1169302"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24421" y="3040531"/>
            <a:ext cx="0" cy="40640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527487" y="3067427"/>
            <a:ext cx="11946" cy="5677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6057162" y="337915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sp>
        <p:nvSpPr>
          <p:cNvPr id="102" name="Oval 101"/>
          <p:cNvSpPr/>
          <p:nvPr/>
        </p:nvSpPr>
        <p:spPr>
          <a:xfrm>
            <a:off x="6059154" y="3202855"/>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sp>
        <p:nvSpPr>
          <p:cNvPr id="103" name="Oval 102"/>
          <p:cNvSpPr/>
          <p:nvPr/>
        </p:nvSpPr>
        <p:spPr>
          <a:xfrm>
            <a:off x="6066955" y="3038497"/>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cxnSp>
        <p:nvCxnSpPr>
          <p:cNvPr id="93" name="Straight Connector 92"/>
          <p:cNvCxnSpPr/>
          <p:nvPr/>
        </p:nvCxnSpPr>
        <p:spPr>
          <a:xfrm>
            <a:off x="4964555" y="3045274"/>
            <a:ext cx="0" cy="22535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3960812" y="5563352"/>
            <a:ext cx="1645920" cy="3121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Cluster/Storage</a:t>
            </a:r>
            <a:endParaRPr lang="en-US" sz="1600" dirty="0">
              <a:solidFill>
                <a:schemeClr val="tx1"/>
              </a:solidFill>
            </a:endParaRPr>
          </a:p>
        </p:txBody>
      </p:sp>
      <p:sp>
        <p:nvSpPr>
          <p:cNvPr id="71" name="Rectangle 70"/>
          <p:cNvSpPr/>
          <p:nvPr/>
        </p:nvSpPr>
        <p:spPr>
          <a:xfrm>
            <a:off x="3960812" y="6502052"/>
            <a:ext cx="1645920" cy="3121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Tenants</a:t>
            </a:r>
            <a:endParaRPr lang="en-US" dirty="0">
              <a:solidFill>
                <a:schemeClr val="tx1"/>
              </a:solidFill>
            </a:endParaRPr>
          </a:p>
        </p:txBody>
      </p:sp>
      <p:sp>
        <p:nvSpPr>
          <p:cNvPr id="74" name="Rectangle 73"/>
          <p:cNvSpPr/>
          <p:nvPr/>
        </p:nvSpPr>
        <p:spPr>
          <a:xfrm>
            <a:off x="3960812" y="5876252"/>
            <a:ext cx="1645920" cy="3121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Live Migration</a:t>
            </a:r>
            <a:endParaRPr lang="en-US" sz="1600" dirty="0">
              <a:solidFill>
                <a:schemeClr val="tx1"/>
              </a:solidFill>
            </a:endParaRPr>
          </a:p>
        </p:txBody>
      </p:sp>
      <p:sp>
        <p:nvSpPr>
          <p:cNvPr id="76" name="Rectangle 75"/>
          <p:cNvSpPr/>
          <p:nvPr/>
        </p:nvSpPr>
        <p:spPr>
          <a:xfrm>
            <a:off x="3960812" y="6189152"/>
            <a:ext cx="1645920" cy="3121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Management</a:t>
            </a:r>
            <a:endParaRPr lang="en-US" sz="1600" dirty="0">
              <a:solidFill>
                <a:schemeClr val="tx1"/>
              </a:solidFill>
            </a:endParaRPr>
          </a:p>
        </p:txBody>
      </p:sp>
      <p:sp>
        <p:nvSpPr>
          <p:cNvPr id="56" name="Rectangle 55"/>
          <p:cNvSpPr/>
          <p:nvPr/>
        </p:nvSpPr>
        <p:spPr bwMode="auto">
          <a:xfrm>
            <a:off x="6126585" y="5791200"/>
            <a:ext cx="5606627" cy="762000"/>
          </a:xfrm>
          <a:prstGeom prst="rect">
            <a:avLst/>
          </a:prstGeom>
          <a:solidFill>
            <a:srgbClr val="FF82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Setup VLANs to separate traffic flows</a:t>
            </a:r>
            <a:endParaRPr lang="en-US" dirty="0" smtClean="0">
              <a:solidFill>
                <a:schemeClr val="bg1"/>
              </a:solidFill>
            </a:endParaRPr>
          </a:p>
        </p:txBody>
      </p:sp>
      <p:sp>
        <p:nvSpPr>
          <p:cNvPr id="57" name="Rectangle 56"/>
          <p:cNvSpPr/>
          <p:nvPr/>
        </p:nvSpPr>
        <p:spPr>
          <a:xfrm>
            <a:off x="6486842" y="4640223"/>
            <a:ext cx="724878" cy="307777"/>
          </a:xfrm>
          <a:prstGeom prst="rect">
            <a:avLst/>
          </a:prstGeom>
        </p:spPr>
        <p:txBody>
          <a:bodyPr wrap="none">
            <a:spAutoFit/>
          </a:bodyPr>
          <a:lstStyle/>
          <a:p>
            <a:r>
              <a:rPr lang="en-US" sz="1400" b="1" dirty="0" smtClean="0">
                <a:solidFill>
                  <a:schemeClr val="bg1"/>
                </a:solidFill>
              </a:rPr>
              <a:t>10GbE</a:t>
            </a:r>
            <a:endParaRPr lang="en-US" sz="1400" b="1" dirty="0">
              <a:solidFill>
                <a:schemeClr val="bg1"/>
              </a:solidFill>
            </a:endParaRPr>
          </a:p>
        </p:txBody>
      </p:sp>
      <p:sp>
        <p:nvSpPr>
          <p:cNvPr id="58" name="Rectangle 57"/>
          <p:cNvSpPr/>
          <p:nvPr/>
        </p:nvSpPr>
        <p:spPr>
          <a:xfrm>
            <a:off x="3960812" y="5250452"/>
            <a:ext cx="1645920" cy="31214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VLANs</a:t>
            </a:r>
            <a:endParaRPr lang="en-US" sz="1600" dirty="0">
              <a:solidFill>
                <a:schemeClr val="tx1"/>
              </a:solidFill>
            </a:endParaRPr>
          </a:p>
        </p:txBody>
      </p:sp>
      <p:sp>
        <p:nvSpPr>
          <p:cNvPr id="72" name="Isosceles Triangle 404"/>
          <p:cNvSpPr/>
          <p:nvPr/>
        </p:nvSpPr>
        <p:spPr>
          <a:xfrm flipH="1">
            <a:off x="5611116" y="5263918"/>
            <a:ext cx="619685" cy="1524186"/>
          </a:xfrm>
          <a:custGeom>
            <a:avLst/>
            <a:gdLst>
              <a:gd name="connsiteX0" fmla="*/ 0 w 125355"/>
              <a:gd name="connsiteY0" fmla="*/ 102865 h 102865"/>
              <a:gd name="connsiteX1" fmla="*/ 62678 w 125355"/>
              <a:gd name="connsiteY1" fmla="*/ 0 h 102865"/>
              <a:gd name="connsiteX2" fmla="*/ 125355 w 125355"/>
              <a:gd name="connsiteY2" fmla="*/ 102865 h 102865"/>
              <a:gd name="connsiteX3" fmla="*/ 0 w 125355"/>
              <a:gd name="connsiteY3" fmla="*/ 102865 h 102865"/>
              <a:gd name="connsiteX0" fmla="*/ 66975 w 66975"/>
              <a:gd name="connsiteY0" fmla="*/ 846668 h 846668"/>
              <a:gd name="connsiteX1" fmla="*/ 0 w 66975"/>
              <a:gd name="connsiteY1" fmla="*/ 0 h 846668"/>
              <a:gd name="connsiteX2" fmla="*/ 62677 w 66975"/>
              <a:gd name="connsiteY2" fmla="*/ 102865 h 846668"/>
              <a:gd name="connsiteX3" fmla="*/ 66975 w 66975"/>
              <a:gd name="connsiteY3" fmla="*/ 846668 h 846668"/>
              <a:gd name="connsiteX0" fmla="*/ 203453 w 203453"/>
              <a:gd name="connsiteY0" fmla="*/ 853492 h 853492"/>
              <a:gd name="connsiteX1" fmla="*/ 0 w 203453"/>
              <a:gd name="connsiteY1" fmla="*/ 0 h 853492"/>
              <a:gd name="connsiteX2" fmla="*/ 199155 w 203453"/>
              <a:gd name="connsiteY2" fmla="*/ 109689 h 853492"/>
              <a:gd name="connsiteX3" fmla="*/ 203453 w 203453"/>
              <a:gd name="connsiteY3" fmla="*/ 853492 h 853492"/>
              <a:gd name="connsiteX0" fmla="*/ 203453 w 203453"/>
              <a:gd name="connsiteY0" fmla="*/ 910564 h 910564"/>
              <a:gd name="connsiteX1" fmla="*/ 0 w 203453"/>
              <a:gd name="connsiteY1" fmla="*/ 57072 h 910564"/>
              <a:gd name="connsiteX2" fmla="*/ 199155 w 203453"/>
              <a:gd name="connsiteY2" fmla="*/ 6855 h 910564"/>
              <a:gd name="connsiteX3" fmla="*/ 203453 w 203453"/>
              <a:gd name="connsiteY3" fmla="*/ 910564 h 910564"/>
              <a:gd name="connsiteX0" fmla="*/ 203453 w 203453"/>
              <a:gd name="connsiteY0" fmla="*/ 932474 h 932474"/>
              <a:gd name="connsiteX1" fmla="*/ 0 w 203453"/>
              <a:gd name="connsiteY1" fmla="*/ 78982 h 932474"/>
              <a:gd name="connsiteX2" fmla="*/ 199155 w 203453"/>
              <a:gd name="connsiteY2" fmla="*/ 5921 h 932474"/>
              <a:gd name="connsiteX3" fmla="*/ 203453 w 203453"/>
              <a:gd name="connsiteY3" fmla="*/ 932474 h 932474"/>
              <a:gd name="connsiteX0" fmla="*/ 203453 w 203453"/>
              <a:gd name="connsiteY0" fmla="*/ 926553 h 926553"/>
              <a:gd name="connsiteX1" fmla="*/ 0 w 203453"/>
              <a:gd name="connsiteY1" fmla="*/ 73061 h 926553"/>
              <a:gd name="connsiteX2" fmla="*/ 199155 w 203453"/>
              <a:gd name="connsiteY2" fmla="*/ 0 h 926553"/>
              <a:gd name="connsiteX3" fmla="*/ 203453 w 203453"/>
              <a:gd name="connsiteY3" fmla="*/ 926553 h 926553"/>
            </a:gdLst>
            <a:ahLst/>
            <a:cxnLst>
              <a:cxn ang="0">
                <a:pos x="connsiteX0" y="connsiteY0"/>
              </a:cxn>
              <a:cxn ang="0">
                <a:pos x="connsiteX1" y="connsiteY1"/>
              </a:cxn>
              <a:cxn ang="0">
                <a:pos x="connsiteX2" y="connsiteY2"/>
              </a:cxn>
              <a:cxn ang="0">
                <a:pos x="connsiteX3" y="connsiteY3"/>
              </a:cxn>
            </a:cxnLst>
            <a:rect l="l" t="t" r="r" b="b"/>
            <a:pathLst>
              <a:path w="203453" h="926553">
                <a:moveTo>
                  <a:pt x="203453" y="926553"/>
                </a:moveTo>
                <a:lnTo>
                  <a:pt x="0" y="73061"/>
                </a:lnTo>
                <a:lnTo>
                  <a:pt x="199155" y="0"/>
                </a:lnTo>
                <a:cubicBezTo>
                  <a:pt x="200588" y="247934"/>
                  <a:pt x="202020" y="678619"/>
                  <a:pt x="203453" y="926553"/>
                </a:cubicBezTo>
                <a:close/>
              </a:path>
            </a:pathLst>
          </a:custGeom>
          <a:solidFill>
            <a:schemeClr val="tx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853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a:off x="2234618" y="1397000"/>
            <a:ext cx="5744877"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2" name="Title 1"/>
          <p:cNvSpPr>
            <a:spLocks noGrp="1"/>
          </p:cNvSpPr>
          <p:nvPr>
            <p:ph type="title"/>
          </p:nvPr>
        </p:nvSpPr>
        <p:spPr>
          <a:xfrm>
            <a:off x="609441" y="76200"/>
            <a:ext cx="10969943" cy="1143000"/>
          </a:xfrm>
        </p:spPr>
        <p:txBody>
          <a:bodyPr>
            <a:normAutofit/>
          </a:bodyPr>
          <a:lstStyle/>
          <a:p>
            <a:r>
              <a:rPr lang="en-US" dirty="0" smtClean="0"/>
              <a:t>Converged Network and Storage</a:t>
            </a:r>
            <a:endParaRPr lang="en-US" dirty="0"/>
          </a:p>
        </p:txBody>
      </p:sp>
      <p:sp>
        <p:nvSpPr>
          <p:cNvPr id="4" name="Flowchart: Magnetic Disk 3"/>
          <p:cNvSpPr/>
          <p:nvPr/>
        </p:nvSpPr>
        <p:spPr>
          <a:xfrm>
            <a:off x="1743695" y="5855111"/>
            <a:ext cx="1811380" cy="71120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100" b="1" dirty="0">
                <a:solidFill>
                  <a:schemeClr val="bg1"/>
                </a:solidFill>
              </a:rPr>
              <a:t>JBODs</a:t>
            </a:r>
          </a:p>
        </p:txBody>
      </p:sp>
      <p:cxnSp>
        <p:nvCxnSpPr>
          <p:cNvPr id="5" name="Elbow Connector 4"/>
          <p:cNvCxnSpPr>
            <a:stCxn id="4" idx="1"/>
            <a:endCxn id="43" idx="2"/>
          </p:cNvCxnSpPr>
          <p:nvPr/>
        </p:nvCxnSpPr>
        <p:spPr>
          <a:xfrm rot="5400000" flipH="1" flipV="1">
            <a:off x="2634096" y="5155083"/>
            <a:ext cx="715319" cy="684739"/>
          </a:xfrm>
          <a:prstGeom prst="bentConnector3">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bwMode="auto">
          <a:xfrm>
            <a:off x="2317523" y="1498600"/>
            <a:ext cx="5744877"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51" name="Rectangle 50"/>
          <p:cNvSpPr/>
          <p:nvPr/>
        </p:nvSpPr>
        <p:spPr bwMode="auto">
          <a:xfrm>
            <a:off x="6128577" y="2868572"/>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Hyper-V</a:t>
            </a:r>
            <a:br>
              <a:rPr lang="en-US" sz="1400" b="1" dirty="0">
                <a:solidFill>
                  <a:schemeClr val="tx1"/>
                </a:solidFill>
              </a:rPr>
            </a:br>
            <a:r>
              <a:rPr lang="en-US" sz="1400" b="1" dirty="0">
                <a:solidFill>
                  <a:schemeClr val="tx1"/>
                </a:solidFill>
              </a:rPr>
              <a:t> Extensible Switch</a:t>
            </a:r>
          </a:p>
        </p:txBody>
      </p:sp>
      <p:grpSp>
        <p:nvGrpSpPr>
          <p:cNvPr id="52" name="Group 51"/>
          <p:cNvGrpSpPr/>
          <p:nvPr/>
        </p:nvGrpSpPr>
        <p:grpSpPr>
          <a:xfrm>
            <a:off x="6057163" y="1638230"/>
            <a:ext cx="830484" cy="1292487"/>
            <a:chOff x="6705600" y="1135825"/>
            <a:chExt cx="915350" cy="1535911"/>
          </a:xfrm>
        </p:grpSpPr>
        <p:sp>
          <p:nvSpPr>
            <p:cNvPr id="96" name="Rectangle 9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1</a:t>
              </a:r>
            </a:p>
          </p:txBody>
        </p:sp>
        <p:grpSp>
          <p:nvGrpSpPr>
            <p:cNvPr id="97" name="Group 96"/>
            <p:cNvGrpSpPr/>
            <p:nvPr/>
          </p:nvGrpSpPr>
          <p:grpSpPr>
            <a:xfrm>
              <a:off x="6921216" y="1964018"/>
              <a:ext cx="442719" cy="332738"/>
              <a:chOff x="0" y="0"/>
              <a:chExt cx="248717" cy="198934"/>
            </a:xfrm>
          </p:grpSpPr>
          <p:sp>
            <p:nvSpPr>
              <p:cNvPr id="100" name="Rectangle 9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101" name="Rectangle 10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98" name="Oval 9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99" name="Straight Connector 98"/>
            <p:cNvCxnSpPr>
              <a:stCxn id="98" idx="0"/>
              <a:endCxn id="10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a:stCxn id="51" idx="2"/>
            <a:endCxn id="122" idx="0"/>
          </p:cNvCxnSpPr>
          <p:nvPr/>
        </p:nvCxnSpPr>
        <p:spPr>
          <a:xfrm flipH="1">
            <a:off x="6875418" y="3606980"/>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64654" y="1600201"/>
            <a:ext cx="1944571" cy="323165"/>
          </a:xfrm>
          <a:prstGeom prst="rect">
            <a:avLst/>
          </a:prstGeom>
          <a:noFill/>
          <a:ln>
            <a:noFill/>
          </a:ln>
        </p:spPr>
        <p:txBody>
          <a:bodyPr wrap="none" lIns="0" tIns="0" rIns="0" bIns="0" rtlCol="0">
            <a:spAutoFit/>
          </a:bodyPr>
          <a:lstStyle/>
          <a:p>
            <a:r>
              <a:rPr lang="en-US" sz="2100" b="1" dirty="0"/>
              <a:t>Hyper-V Server</a:t>
            </a:r>
          </a:p>
        </p:txBody>
      </p:sp>
      <p:sp>
        <p:nvSpPr>
          <p:cNvPr id="63" name="Oval 62"/>
          <p:cNvSpPr/>
          <p:nvPr/>
        </p:nvSpPr>
        <p:spPr>
          <a:xfrm>
            <a:off x="6815504" y="353920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nvGrpSpPr>
          <p:cNvPr id="75" name="Group 74"/>
          <p:cNvGrpSpPr/>
          <p:nvPr/>
        </p:nvGrpSpPr>
        <p:grpSpPr>
          <a:xfrm>
            <a:off x="6954350" y="1638230"/>
            <a:ext cx="830484" cy="1292487"/>
            <a:chOff x="6705600" y="1135825"/>
            <a:chExt cx="915350" cy="1535911"/>
          </a:xfrm>
        </p:grpSpPr>
        <p:sp>
          <p:nvSpPr>
            <p:cNvPr id="84" name="Rectangle 83"/>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a:t>
              </a:r>
              <a:r>
                <a:rPr lang="en-US" sz="1700" b="1" dirty="0">
                  <a:solidFill>
                    <a:schemeClr val="bg1"/>
                  </a:solidFill>
                </a:rPr>
                <a:t>n</a:t>
              </a:r>
            </a:p>
          </p:txBody>
        </p:sp>
        <p:grpSp>
          <p:nvGrpSpPr>
            <p:cNvPr id="85" name="Group 84"/>
            <p:cNvGrpSpPr/>
            <p:nvPr/>
          </p:nvGrpSpPr>
          <p:grpSpPr>
            <a:xfrm>
              <a:off x="6921216" y="1964018"/>
              <a:ext cx="442719" cy="332738"/>
              <a:chOff x="0" y="0"/>
              <a:chExt cx="248717" cy="198934"/>
            </a:xfrm>
          </p:grpSpPr>
          <p:sp>
            <p:nvSpPr>
              <p:cNvPr id="88" name="Rectangle 87"/>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89" name="Rectangle 88"/>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86" name="Oval 85"/>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87" name="Straight Connector 86"/>
            <p:cNvCxnSpPr>
              <a:stCxn id="86" idx="0"/>
              <a:endCxn id="89"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6564898" y="4612195"/>
            <a:ext cx="621038" cy="548955"/>
            <a:chOff x="2933395" y="2574950"/>
            <a:chExt cx="775411" cy="434477"/>
          </a:xfrm>
          <a:solidFill>
            <a:srgbClr val="8CC600"/>
          </a:solidFill>
        </p:grpSpPr>
        <p:sp>
          <p:nvSpPr>
            <p:cNvPr id="122" name="Rectangle 12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123" name="Rectangle 12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cxnSp>
        <p:nvCxnSpPr>
          <p:cNvPr id="143" name="Straight Connector 142"/>
          <p:cNvCxnSpPr/>
          <p:nvPr/>
        </p:nvCxnSpPr>
        <p:spPr>
          <a:xfrm flipH="1">
            <a:off x="6128032" y="5405547"/>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749453" y="5156201"/>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297559" y="5393671"/>
            <a:ext cx="1817421" cy="230832"/>
          </a:xfrm>
          <a:prstGeom prst="rect">
            <a:avLst/>
          </a:prstGeom>
          <a:noFill/>
        </p:spPr>
        <p:txBody>
          <a:bodyPr wrap="none" lIns="0" tIns="0" rIns="0" bIns="0" rtlCol="0">
            <a:spAutoFit/>
          </a:bodyPr>
          <a:lstStyle/>
          <a:p>
            <a:r>
              <a:rPr lang="en-US" sz="1500" b="1" dirty="0"/>
              <a:t>Converged Network</a:t>
            </a:r>
          </a:p>
        </p:txBody>
      </p:sp>
      <p:grpSp>
        <p:nvGrpSpPr>
          <p:cNvPr id="31" name="Group 30"/>
          <p:cNvGrpSpPr/>
          <p:nvPr/>
        </p:nvGrpSpPr>
        <p:grpSpPr>
          <a:xfrm flipH="1">
            <a:off x="2811560" y="4648200"/>
            <a:ext cx="743514" cy="491592"/>
            <a:chOff x="2933395" y="2574950"/>
            <a:chExt cx="775411" cy="434477"/>
          </a:xfrm>
          <a:solidFill>
            <a:srgbClr val="FF8200"/>
          </a:solidFill>
        </p:grpSpPr>
        <p:sp>
          <p:nvSpPr>
            <p:cNvPr id="42" name="Rectangle 41"/>
            <p:cNvSpPr/>
            <p:nvPr/>
          </p:nvSpPr>
          <p:spPr>
            <a:xfrm>
              <a:off x="2933395" y="2574950"/>
              <a:ext cx="775411" cy="299923"/>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ysClr val="window" lastClr="FFFFFF"/>
                </a:solidFill>
                <a:ea typeface="Calibri"/>
                <a:cs typeface="Times New Roman"/>
              </a:endParaRPr>
            </a:p>
          </p:txBody>
        </p:sp>
        <p:sp>
          <p:nvSpPr>
            <p:cNvPr id="43" name="Rectangle 42"/>
            <p:cNvSpPr/>
            <p:nvPr/>
          </p:nvSpPr>
          <p:spPr>
            <a:xfrm>
              <a:off x="2933396" y="2874873"/>
              <a:ext cx="460858" cy="134554"/>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ysClr val="window" lastClr="FFFFFF"/>
                  </a:solidFill>
                  <a:latin typeface="Calibri"/>
                  <a:ea typeface="Times New Roman"/>
                  <a:cs typeface="Times New Roman"/>
                </a:rPr>
                <a:t> </a:t>
              </a:r>
              <a:endParaRPr lang="en-US" sz="1200" kern="0">
                <a:solidFill>
                  <a:sysClr val="window" lastClr="FFFFFF"/>
                </a:solidFill>
                <a:latin typeface="Calibri"/>
                <a:ea typeface="Calibri"/>
                <a:cs typeface="Times New Roman"/>
              </a:endParaRPr>
            </a:p>
          </p:txBody>
        </p:sp>
      </p:grpSp>
      <p:sp>
        <p:nvSpPr>
          <p:cNvPr id="32" name="TextBox 31"/>
          <p:cNvSpPr txBox="1"/>
          <p:nvPr/>
        </p:nvSpPr>
        <p:spPr>
          <a:xfrm>
            <a:off x="2901832" y="4712122"/>
            <a:ext cx="349455" cy="230832"/>
          </a:xfrm>
          <a:prstGeom prst="rect">
            <a:avLst/>
          </a:prstGeom>
          <a:noFill/>
        </p:spPr>
        <p:txBody>
          <a:bodyPr wrap="none" lIns="0" tIns="0" rIns="0" bIns="0" rtlCol="0">
            <a:spAutoFit/>
          </a:bodyPr>
          <a:lstStyle/>
          <a:p>
            <a:r>
              <a:rPr lang="en-US" sz="1500" b="1" dirty="0">
                <a:solidFill>
                  <a:schemeClr val="bg1"/>
                </a:solidFill>
              </a:rPr>
              <a:t>SAS</a:t>
            </a:r>
          </a:p>
        </p:txBody>
      </p:sp>
      <p:sp>
        <p:nvSpPr>
          <p:cNvPr id="142" name="TextBox 141"/>
          <p:cNvSpPr txBox="1"/>
          <p:nvPr/>
        </p:nvSpPr>
        <p:spPr>
          <a:xfrm>
            <a:off x="2807066" y="5228457"/>
            <a:ext cx="349455" cy="230832"/>
          </a:xfrm>
          <a:prstGeom prst="rect">
            <a:avLst/>
          </a:prstGeom>
          <a:noFill/>
        </p:spPr>
        <p:txBody>
          <a:bodyPr wrap="none" lIns="0" tIns="0" rIns="0" bIns="0" rtlCol="0">
            <a:spAutoFit/>
          </a:bodyPr>
          <a:lstStyle/>
          <a:p>
            <a:r>
              <a:rPr lang="en-US" sz="1500" b="1" dirty="0"/>
              <a:t>SAS</a:t>
            </a:r>
          </a:p>
        </p:txBody>
      </p:sp>
      <p:sp>
        <p:nvSpPr>
          <p:cNvPr id="82" name="Rectangle 81"/>
          <p:cNvSpPr/>
          <p:nvPr/>
        </p:nvSpPr>
        <p:spPr bwMode="auto">
          <a:xfrm>
            <a:off x="5280588"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Manage</a:t>
            </a:r>
            <a:endParaRPr lang="en-US" sz="1500" b="1" dirty="0">
              <a:solidFill>
                <a:schemeClr val="tx1"/>
              </a:solidFill>
            </a:endParaRPr>
          </a:p>
        </p:txBody>
      </p:sp>
      <p:cxnSp>
        <p:nvCxnSpPr>
          <p:cNvPr id="83" name="Straight Connector 82"/>
          <p:cNvCxnSpPr/>
          <p:nvPr/>
        </p:nvCxnSpPr>
        <p:spPr>
          <a:xfrm>
            <a:off x="4411474" y="3429000"/>
            <a:ext cx="171655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527488" y="3124200"/>
            <a:ext cx="601090"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964556" y="3270627"/>
            <a:ext cx="1169302"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24421" y="3040531"/>
            <a:ext cx="0" cy="40640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964555" y="3045274"/>
            <a:ext cx="0" cy="22535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527487" y="3067427"/>
            <a:ext cx="11946" cy="5677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6057162" y="337915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sp>
        <p:nvSpPr>
          <p:cNvPr id="102" name="Oval 101"/>
          <p:cNvSpPr/>
          <p:nvPr/>
        </p:nvSpPr>
        <p:spPr>
          <a:xfrm>
            <a:off x="6059154" y="3202855"/>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sp>
        <p:nvSpPr>
          <p:cNvPr id="103" name="Oval 102"/>
          <p:cNvSpPr/>
          <p:nvPr/>
        </p:nvSpPr>
        <p:spPr>
          <a:xfrm>
            <a:off x="6066955" y="3038497"/>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sp>
        <p:nvSpPr>
          <p:cNvPr id="55" name="Rectangle 54"/>
          <p:cNvSpPr/>
          <p:nvPr/>
        </p:nvSpPr>
        <p:spPr bwMode="auto">
          <a:xfrm>
            <a:off x="2483488" y="4240866"/>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Pool</a:t>
            </a:r>
          </a:p>
        </p:txBody>
      </p:sp>
      <p:sp>
        <p:nvSpPr>
          <p:cNvPr id="56" name="Rectangle 55"/>
          <p:cNvSpPr/>
          <p:nvPr/>
        </p:nvSpPr>
        <p:spPr bwMode="auto">
          <a:xfrm>
            <a:off x="2254888" y="3555066"/>
            <a:ext cx="14478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CSV</a:t>
            </a:r>
          </a:p>
        </p:txBody>
      </p:sp>
      <p:sp>
        <p:nvSpPr>
          <p:cNvPr id="58" name="Rectangle 57"/>
          <p:cNvSpPr/>
          <p:nvPr/>
        </p:nvSpPr>
        <p:spPr bwMode="auto">
          <a:xfrm>
            <a:off x="2493762" y="3900962"/>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Space</a:t>
            </a:r>
          </a:p>
        </p:txBody>
      </p:sp>
      <p:sp>
        <p:nvSpPr>
          <p:cNvPr id="62" name="Rectangle 61"/>
          <p:cNvSpPr/>
          <p:nvPr/>
        </p:nvSpPr>
        <p:spPr bwMode="auto">
          <a:xfrm>
            <a:off x="5211453" y="5791200"/>
            <a:ext cx="6521759" cy="762000"/>
          </a:xfrm>
          <a:prstGeom prst="rect">
            <a:avLst/>
          </a:prstGeom>
          <a:solidFill>
            <a:srgbClr val="FF82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Spaces and CSV directly on the </a:t>
            </a:r>
            <a:r>
              <a:rPr lang="en-US" sz="2200" dirty="0" err="1" smtClean="0">
                <a:solidFill>
                  <a:schemeClr val="bg1"/>
                </a:solidFill>
              </a:rPr>
              <a:t>Hyper-V</a:t>
            </a:r>
            <a:r>
              <a:rPr lang="en-US" sz="2200" dirty="0" smtClean="0">
                <a:solidFill>
                  <a:schemeClr val="bg1"/>
                </a:solidFill>
              </a:rPr>
              <a:t> Servers</a:t>
            </a:r>
            <a:endParaRPr lang="en-US" dirty="0" smtClean="0">
              <a:solidFill>
                <a:schemeClr val="bg1"/>
              </a:solidFill>
            </a:endParaRPr>
          </a:p>
        </p:txBody>
      </p:sp>
      <p:sp>
        <p:nvSpPr>
          <p:cNvPr id="57" name="TextBox 56"/>
          <p:cNvSpPr txBox="1"/>
          <p:nvPr/>
        </p:nvSpPr>
        <p:spPr>
          <a:xfrm>
            <a:off x="8329030" y="1193800"/>
            <a:ext cx="3656648" cy="4385794"/>
          </a:xfrm>
          <a:prstGeom prst="rect">
            <a:avLst/>
          </a:prstGeom>
          <a:noFill/>
        </p:spPr>
        <p:txBody>
          <a:bodyPr wrap="square" lIns="121899" tIns="60949" rIns="121899" bIns="60949" rtlCol="0">
            <a:spAutoFit/>
          </a:bodyPr>
          <a:lstStyle/>
          <a:p>
            <a:r>
              <a:rPr lang="en-US" sz="2100" b="1" dirty="0"/>
              <a:t>Converged Compute + Storage:</a:t>
            </a:r>
            <a:endParaRPr lang="en-US" b="1" dirty="0" smtClean="0"/>
          </a:p>
          <a:p>
            <a:endParaRPr lang="en-US" sz="1900" b="1" dirty="0"/>
          </a:p>
          <a:p>
            <a:pPr marL="380933" indent="-380933">
              <a:buFont typeface="Arial" pitchFamily="34" charset="0"/>
              <a:buChar char="•"/>
            </a:pPr>
            <a:r>
              <a:rPr lang="en-US" dirty="0"/>
              <a:t>10GbE Network(s), fully </a:t>
            </a:r>
            <a:r>
              <a:rPr lang="en-US" dirty="0" smtClean="0"/>
              <a:t>converged, routing </a:t>
            </a:r>
            <a:r>
              <a:rPr lang="en-US" dirty="0"/>
              <a:t>all traffic through the </a:t>
            </a:r>
            <a:r>
              <a:rPr lang="en-US" dirty="0" smtClean="0"/>
              <a:t>switch</a:t>
            </a:r>
            <a:endParaRPr lang="en-US" dirty="0"/>
          </a:p>
          <a:p>
            <a:pPr marL="380933" indent="-380933">
              <a:buFont typeface="Arial" pitchFamily="34" charset="0"/>
              <a:buChar char="•"/>
            </a:pPr>
            <a:endParaRPr lang="en-US" dirty="0" smtClean="0"/>
          </a:p>
          <a:p>
            <a:pPr marL="380933" indent="-380933">
              <a:buFont typeface="Arial" pitchFamily="34" charset="0"/>
              <a:buChar char="•"/>
            </a:pPr>
            <a:r>
              <a:rPr lang="en-US" dirty="0" smtClean="0"/>
              <a:t>Shared JBODs, scale </a:t>
            </a:r>
            <a:r>
              <a:rPr lang="en-US" dirty="0"/>
              <a:t>compute and storage </a:t>
            </a:r>
            <a:r>
              <a:rPr lang="en-US" dirty="0" smtClean="0"/>
              <a:t>together</a:t>
            </a:r>
          </a:p>
          <a:p>
            <a:pPr marL="380933" indent="-380933">
              <a:buFont typeface="Arial" pitchFamily="34" charset="0"/>
              <a:buChar char="•"/>
            </a:pPr>
            <a:endParaRPr lang="en-US" dirty="0" smtClean="0"/>
          </a:p>
          <a:p>
            <a:pPr marL="380933" indent="-380933">
              <a:buFont typeface="Arial" pitchFamily="34" charset="0"/>
              <a:buChar char="•"/>
            </a:pPr>
            <a:r>
              <a:rPr lang="en-US" b="1" dirty="0" smtClean="0"/>
              <a:t>Highlighted features:</a:t>
            </a:r>
            <a:r>
              <a:rPr lang="en-US" dirty="0" smtClean="0"/>
              <a:t> Storage Spaces on the </a:t>
            </a:r>
            <a:r>
              <a:rPr lang="en-US" dirty="0" err="1" smtClean="0"/>
              <a:t>Hyper-V</a:t>
            </a:r>
            <a:r>
              <a:rPr lang="en-US" dirty="0" smtClean="0"/>
              <a:t> nodes, </a:t>
            </a:r>
            <a:r>
              <a:rPr lang="en-US" dirty="0" err="1" smtClean="0"/>
              <a:t>Hyper-V</a:t>
            </a:r>
            <a:r>
              <a:rPr lang="en-US" dirty="0" smtClean="0"/>
              <a:t> Switch ports for VM and Host traffic, </a:t>
            </a:r>
            <a:r>
              <a:rPr lang="en-US" dirty="0" err="1" smtClean="0"/>
              <a:t>QoS</a:t>
            </a:r>
            <a:r>
              <a:rPr lang="en-US" dirty="0" smtClean="0"/>
              <a:t> </a:t>
            </a:r>
            <a:r>
              <a:rPr lang="en-US" dirty="0"/>
              <a:t>policies</a:t>
            </a:r>
            <a:r>
              <a:rPr lang="en-US" dirty="0" smtClean="0"/>
              <a:t>.</a:t>
            </a:r>
            <a:endParaRPr lang="en-US" dirty="0"/>
          </a:p>
        </p:txBody>
      </p:sp>
      <p:sp>
        <p:nvSpPr>
          <p:cNvPr id="60" name="Rectangle 59"/>
          <p:cNvSpPr/>
          <p:nvPr/>
        </p:nvSpPr>
        <p:spPr bwMode="auto">
          <a:xfrm>
            <a:off x="4164575" y="206278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smtClean="0">
                <a:solidFill>
                  <a:schemeClr val="tx1"/>
                </a:solidFill>
              </a:rPr>
              <a:t>Cluster / Storage</a:t>
            </a:r>
            <a:endParaRPr lang="en-US" sz="1500" b="1" dirty="0">
              <a:solidFill>
                <a:schemeClr val="tx1"/>
              </a:solidFill>
            </a:endParaRPr>
          </a:p>
        </p:txBody>
      </p:sp>
      <p:sp>
        <p:nvSpPr>
          <p:cNvPr id="64" name="Rectangle 63"/>
          <p:cNvSpPr/>
          <p:nvPr/>
        </p:nvSpPr>
        <p:spPr bwMode="auto">
          <a:xfrm>
            <a:off x="4717656"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0" rIns="121893" bIns="0" numCol="1" rtlCol="0" anchor="ctr" anchorCtr="0" compatLnSpc="1">
            <a:prstTxWarp prst="textNoShape">
              <a:avLst/>
            </a:prstTxWarp>
          </a:bodyPr>
          <a:lstStyle/>
          <a:p>
            <a:pPr algn="ctr" defTabSz="1218585" fontAlgn="base">
              <a:spcBef>
                <a:spcPct val="0"/>
              </a:spcBef>
              <a:spcAft>
                <a:spcPct val="0"/>
              </a:spcAft>
            </a:pPr>
            <a:r>
              <a:rPr lang="en-US" sz="1500" b="1" dirty="0" smtClean="0">
                <a:solidFill>
                  <a:schemeClr val="tx1"/>
                </a:solidFill>
              </a:rPr>
              <a:t>Live Migration</a:t>
            </a:r>
            <a:endParaRPr lang="en-US" sz="1500" b="1" dirty="0">
              <a:solidFill>
                <a:schemeClr val="tx1"/>
              </a:solidFill>
            </a:endParaRPr>
          </a:p>
        </p:txBody>
      </p:sp>
      <p:sp>
        <p:nvSpPr>
          <p:cNvPr id="54" name="Rectangle 53"/>
          <p:cNvSpPr/>
          <p:nvPr/>
        </p:nvSpPr>
        <p:spPr>
          <a:xfrm>
            <a:off x="6486842" y="4640223"/>
            <a:ext cx="724878" cy="307777"/>
          </a:xfrm>
          <a:prstGeom prst="rect">
            <a:avLst/>
          </a:prstGeom>
        </p:spPr>
        <p:txBody>
          <a:bodyPr wrap="none">
            <a:spAutoFit/>
          </a:bodyPr>
          <a:lstStyle/>
          <a:p>
            <a:r>
              <a:rPr lang="en-US" sz="1400" b="1" dirty="0" smtClean="0">
                <a:solidFill>
                  <a:schemeClr val="bg1"/>
                </a:solidFill>
              </a:rPr>
              <a:t>10GbE</a:t>
            </a:r>
            <a:endParaRPr lang="en-US" sz="1400" b="1" dirty="0">
              <a:solidFill>
                <a:schemeClr val="bg1"/>
              </a:solidFill>
            </a:endParaRPr>
          </a:p>
        </p:txBody>
      </p:sp>
    </p:spTree>
    <p:extLst>
      <p:ext uri="{BB962C8B-B14F-4D97-AF65-F5344CB8AC3E}">
        <p14:creationId xmlns:p14="http://schemas.microsoft.com/office/powerpoint/2010/main" val="2449046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a:off x="2234618" y="1397000"/>
            <a:ext cx="5744877"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2" name="Title 1"/>
          <p:cNvSpPr>
            <a:spLocks noGrp="1"/>
          </p:cNvSpPr>
          <p:nvPr>
            <p:ph type="title"/>
          </p:nvPr>
        </p:nvSpPr>
        <p:spPr>
          <a:xfrm>
            <a:off x="609441" y="76200"/>
            <a:ext cx="10969943" cy="1143000"/>
          </a:xfrm>
        </p:spPr>
        <p:txBody>
          <a:bodyPr>
            <a:normAutofit/>
          </a:bodyPr>
          <a:lstStyle/>
          <a:p>
            <a:r>
              <a:rPr lang="en-US" dirty="0" smtClean="0"/>
              <a:t>Converged Network and Storage</a:t>
            </a:r>
            <a:endParaRPr lang="en-US" dirty="0"/>
          </a:p>
        </p:txBody>
      </p:sp>
      <p:sp>
        <p:nvSpPr>
          <p:cNvPr id="4" name="Flowchart: Magnetic Disk 3"/>
          <p:cNvSpPr/>
          <p:nvPr/>
        </p:nvSpPr>
        <p:spPr>
          <a:xfrm>
            <a:off x="1743695" y="5855111"/>
            <a:ext cx="1811380" cy="71120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100" b="1" dirty="0">
                <a:solidFill>
                  <a:schemeClr val="bg1"/>
                </a:solidFill>
              </a:rPr>
              <a:t>JBODs</a:t>
            </a:r>
          </a:p>
        </p:txBody>
      </p:sp>
      <p:cxnSp>
        <p:nvCxnSpPr>
          <p:cNvPr id="5" name="Elbow Connector 4"/>
          <p:cNvCxnSpPr>
            <a:stCxn id="4" idx="1"/>
            <a:endCxn id="43" idx="2"/>
          </p:cNvCxnSpPr>
          <p:nvPr/>
        </p:nvCxnSpPr>
        <p:spPr>
          <a:xfrm rot="5400000" flipH="1" flipV="1">
            <a:off x="2634096" y="5155083"/>
            <a:ext cx="715319" cy="684739"/>
          </a:xfrm>
          <a:prstGeom prst="bentConnector3">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bwMode="auto">
          <a:xfrm>
            <a:off x="2317523" y="1498600"/>
            <a:ext cx="5744877"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51" name="Rectangle 50"/>
          <p:cNvSpPr/>
          <p:nvPr/>
        </p:nvSpPr>
        <p:spPr bwMode="auto">
          <a:xfrm>
            <a:off x="6128577" y="2868572"/>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Hyper-V</a:t>
            </a:r>
            <a:br>
              <a:rPr lang="en-US" sz="1400" b="1" dirty="0">
                <a:solidFill>
                  <a:schemeClr val="tx1"/>
                </a:solidFill>
              </a:rPr>
            </a:br>
            <a:r>
              <a:rPr lang="en-US" sz="1400" b="1" dirty="0">
                <a:solidFill>
                  <a:schemeClr val="tx1"/>
                </a:solidFill>
              </a:rPr>
              <a:t> Extensible Switch</a:t>
            </a:r>
          </a:p>
        </p:txBody>
      </p:sp>
      <p:grpSp>
        <p:nvGrpSpPr>
          <p:cNvPr id="52" name="Group 51"/>
          <p:cNvGrpSpPr/>
          <p:nvPr/>
        </p:nvGrpSpPr>
        <p:grpSpPr>
          <a:xfrm>
            <a:off x="6057163" y="1638230"/>
            <a:ext cx="830484" cy="1292487"/>
            <a:chOff x="6705600" y="1135825"/>
            <a:chExt cx="915350" cy="1535911"/>
          </a:xfrm>
        </p:grpSpPr>
        <p:sp>
          <p:nvSpPr>
            <p:cNvPr id="96" name="Rectangle 9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1</a:t>
              </a:r>
            </a:p>
          </p:txBody>
        </p:sp>
        <p:grpSp>
          <p:nvGrpSpPr>
            <p:cNvPr id="97" name="Group 96"/>
            <p:cNvGrpSpPr/>
            <p:nvPr/>
          </p:nvGrpSpPr>
          <p:grpSpPr>
            <a:xfrm>
              <a:off x="6921216" y="1964018"/>
              <a:ext cx="442719" cy="332738"/>
              <a:chOff x="0" y="0"/>
              <a:chExt cx="248717" cy="198934"/>
            </a:xfrm>
          </p:grpSpPr>
          <p:sp>
            <p:nvSpPr>
              <p:cNvPr id="100" name="Rectangle 9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101" name="Rectangle 10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98" name="Oval 9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99" name="Straight Connector 98"/>
            <p:cNvCxnSpPr>
              <a:stCxn id="98" idx="0"/>
              <a:endCxn id="10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a:stCxn id="51" idx="2"/>
            <a:endCxn id="122" idx="0"/>
          </p:cNvCxnSpPr>
          <p:nvPr/>
        </p:nvCxnSpPr>
        <p:spPr>
          <a:xfrm flipH="1">
            <a:off x="6875418" y="3606980"/>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64654" y="1600201"/>
            <a:ext cx="1944571" cy="323165"/>
          </a:xfrm>
          <a:prstGeom prst="rect">
            <a:avLst/>
          </a:prstGeom>
          <a:noFill/>
          <a:ln>
            <a:noFill/>
          </a:ln>
        </p:spPr>
        <p:txBody>
          <a:bodyPr wrap="none" lIns="0" tIns="0" rIns="0" bIns="0" rtlCol="0">
            <a:spAutoFit/>
          </a:bodyPr>
          <a:lstStyle/>
          <a:p>
            <a:r>
              <a:rPr lang="en-US" sz="2100" b="1" dirty="0"/>
              <a:t>Hyper-V Server</a:t>
            </a:r>
          </a:p>
        </p:txBody>
      </p:sp>
      <p:sp>
        <p:nvSpPr>
          <p:cNvPr id="63" name="Oval 62"/>
          <p:cNvSpPr/>
          <p:nvPr/>
        </p:nvSpPr>
        <p:spPr>
          <a:xfrm>
            <a:off x="6815504" y="353920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nvGrpSpPr>
          <p:cNvPr id="75" name="Group 74"/>
          <p:cNvGrpSpPr/>
          <p:nvPr/>
        </p:nvGrpSpPr>
        <p:grpSpPr>
          <a:xfrm>
            <a:off x="6954350" y="1638230"/>
            <a:ext cx="830484" cy="1292487"/>
            <a:chOff x="6705600" y="1135825"/>
            <a:chExt cx="915350" cy="1535911"/>
          </a:xfrm>
        </p:grpSpPr>
        <p:sp>
          <p:nvSpPr>
            <p:cNvPr id="84" name="Rectangle 83"/>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a:t>
              </a:r>
              <a:r>
                <a:rPr lang="en-US" sz="1700" b="1" dirty="0">
                  <a:solidFill>
                    <a:schemeClr val="bg1"/>
                  </a:solidFill>
                </a:rPr>
                <a:t>n</a:t>
              </a:r>
            </a:p>
          </p:txBody>
        </p:sp>
        <p:grpSp>
          <p:nvGrpSpPr>
            <p:cNvPr id="85" name="Group 84"/>
            <p:cNvGrpSpPr/>
            <p:nvPr/>
          </p:nvGrpSpPr>
          <p:grpSpPr>
            <a:xfrm>
              <a:off x="6921216" y="1964018"/>
              <a:ext cx="442719" cy="332738"/>
              <a:chOff x="0" y="0"/>
              <a:chExt cx="248717" cy="198934"/>
            </a:xfrm>
          </p:grpSpPr>
          <p:sp>
            <p:nvSpPr>
              <p:cNvPr id="88" name="Rectangle 87"/>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Calibri"/>
                  </a:rPr>
                  <a:t> </a:t>
                </a:r>
                <a:endParaRPr lang="en-US" sz="1200" kern="0">
                  <a:solidFill>
                    <a:schemeClr val="bg1"/>
                  </a:solidFill>
                  <a:latin typeface="Times New Roman"/>
                  <a:ea typeface="SimSun"/>
                </a:endParaRPr>
              </a:p>
            </p:txBody>
          </p:sp>
          <p:sp>
            <p:nvSpPr>
              <p:cNvPr id="89" name="Rectangle 88"/>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Times New Roman"/>
                    <a:ea typeface="Times New Roman"/>
                  </a:rPr>
                  <a:t> </a:t>
                </a:r>
                <a:endParaRPr lang="en-US" sz="1200" kern="0">
                  <a:solidFill>
                    <a:schemeClr val="bg1"/>
                  </a:solidFill>
                  <a:latin typeface="Times New Roman"/>
                  <a:ea typeface="SimSun"/>
                </a:endParaRPr>
              </a:p>
            </p:txBody>
          </p:sp>
        </p:grpSp>
        <p:sp>
          <p:nvSpPr>
            <p:cNvPr id="86" name="Oval 85"/>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cxnSp>
          <p:nvCxnSpPr>
            <p:cNvPr id="87" name="Straight Connector 86"/>
            <p:cNvCxnSpPr>
              <a:stCxn id="86" idx="0"/>
              <a:endCxn id="89"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6564898" y="4612195"/>
            <a:ext cx="621038" cy="548955"/>
            <a:chOff x="2933395" y="2574950"/>
            <a:chExt cx="775411" cy="434477"/>
          </a:xfrm>
          <a:solidFill>
            <a:srgbClr val="8CC600"/>
          </a:solidFill>
        </p:grpSpPr>
        <p:sp>
          <p:nvSpPr>
            <p:cNvPr id="122" name="Rectangle 12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123" name="Rectangle 12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cxnSp>
        <p:nvCxnSpPr>
          <p:cNvPr id="143" name="Straight Connector 142"/>
          <p:cNvCxnSpPr/>
          <p:nvPr/>
        </p:nvCxnSpPr>
        <p:spPr>
          <a:xfrm flipH="1">
            <a:off x="6128032" y="5405547"/>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749453" y="5156201"/>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297559" y="5393671"/>
            <a:ext cx="1817421" cy="230832"/>
          </a:xfrm>
          <a:prstGeom prst="rect">
            <a:avLst/>
          </a:prstGeom>
          <a:noFill/>
        </p:spPr>
        <p:txBody>
          <a:bodyPr wrap="none" lIns="0" tIns="0" rIns="0" bIns="0" rtlCol="0">
            <a:spAutoFit/>
          </a:bodyPr>
          <a:lstStyle/>
          <a:p>
            <a:r>
              <a:rPr lang="en-US" sz="1500" b="1" dirty="0"/>
              <a:t>Converged Network</a:t>
            </a:r>
          </a:p>
        </p:txBody>
      </p:sp>
      <p:grpSp>
        <p:nvGrpSpPr>
          <p:cNvPr id="31" name="Group 30"/>
          <p:cNvGrpSpPr/>
          <p:nvPr/>
        </p:nvGrpSpPr>
        <p:grpSpPr>
          <a:xfrm flipH="1">
            <a:off x="2811560" y="4648200"/>
            <a:ext cx="743514" cy="491592"/>
            <a:chOff x="2933395" y="2574950"/>
            <a:chExt cx="775411" cy="434477"/>
          </a:xfrm>
          <a:solidFill>
            <a:srgbClr val="FF8200"/>
          </a:solidFill>
        </p:grpSpPr>
        <p:sp>
          <p:nvSpPr>
            <p:cNvPr id="42" name="Rectangle 41"/>
            <p:cNvSpPr/>
            <p:nvPr/>
          </p:nvSpPr>
          <p:spPr>
            <a:xfrm>
              <a:off x="2933395" y="2574950"/>
              <a:ext cx="775411" cy="299923"/>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solidFill>
                  <a:sysClr val="window" lastClr="FFFFFF"/>
                </a:solidFill>
                <a:ea typeface="Calibri"/>
                <a:cs typeface="Times New Roman"/>
              </a:endParaRPr>
            </a:p>
          </p:txBody>
        </p:sp>
        <p:sp>
          <p:nvSpPr>
            <p:cNvPr id="43" name="Rectangle 42"/>
            <p:cNvSpPr/>
            <p:nvPr/>
          </p:nvSpPr>
          <p:spPr>
            <a:xfrm>
              <a:off x="2933396" y="2874873"/>
              <a:ext cx="460858" cy="134554"/>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ysClr val="window" lastClr="FFFFFF"/>
                  </a:solidFill>
                  <a:latin typeface="Calibri"/>
                  <a:ea typeface="Times New Roman"/>
                  <a:cs typeface="Times New Roman"/>
                </a:rPr>
                <a:t> </a:t>
              </a:r>
              <a:endParaRPr lang="en-US" sz="1200" kern="0">
                <a:solidFill>
                  <a:sysClr val="window" lastClr="FFFFFF"/>
                </a:solidFill>
                <a:latin typeface="Calibri"/>
                <a:ea typeface="Calibri"/>
                <a:cs typeface="Times New Roman"/>
              </a:endParaRPr>
            </a:p>
          </p:txBody>
        </p:sp>
      </p:grpSp>
      <p:sp>
        <p:nvSpPr>
          <p:cNvPr id="32" name="TextBox 31"/>
          <p:cNvSpPr txBox="1"/>
          <p:nvPr/>
        </p:nvSpPr>
        <p:spPr>
          <a:xfrm>
            <a:off x="2901832" y="4712122"/>
            <a:ext cx="349455" cy="230832"/>
          </a:xfrm>
          <a:prstGeom prst="rect">
            <a:avLst/>
          </a:prstGeom>
          <a:noFill/>
        </p:spPr>
        <p:txBody>
          <a:bodyPr wrap="none" lIns="0" tIns="0" rIns="0" bIns="0" rtlCol="0">
            <a:spAutoFit/>
          </a:bodyPr>
          <a:lstStyle/>
          <a:p>
            <a:r>
              <a:rPr lang="en-US" sz="1500" b="1" dirty="0">
                <a:solidFill>
                  <a:schemeClr val="bg1"/>
                </a:solidFill>
              </a:rPr>
              <a:t>SAS</a:t>
            </a:r>
          </a:p>
        </p:txBody>
      </p:sp>
      <p:sp>
        <p:nvSpPr>
          <p:cNvPr id="142" name="TextBox 141"/>
          <p:cNvSpPr txBox="1"/>
          <p:nvPr/>
        </p:nvSpPr>
        <p:spPr>
          <a:xfrm>
            <a:off x="2807066" y="5228457"/>
            <a:ext cx="349455" cy="230832"/>
          </a:xfrm>
          <a:prstGeom prst="rect">
            <a:avLst/>
          </a:prstGeom>
          <a:noFill/>
        </p:spPr>
        <p:txBody>
          <a:bodyPr wrap="none" lIns="0" tIns="0" rIns="0" bIns="0" rtlCol="0">
            <a:spAutoFit/>
          </a:bodyPr>
          <a:lstStyle/>
          <a:p>
            <a:r>
              <a:rPr lang="en-US" sz="1500" b="1" dirty="0"/>
              <a:t>SAS</a:t>
            </a:r>
          </a:p>
        </p:txBody>
      </p:sp>
      <p:sp>
        <p:nvSpPr>
          <p:cNvPr id="82" name="Rectangle 81"/>
          <p:cNvSpPr/>
          <p:nvPr/>
        </p:nvSpPr>
        <p:spPr bwMode="auto">
          <a:xfrm>
            <a:off x="5280588"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Manage</a:t>
            </a:r>
            <a:endParaRPr lang="en-US" sz="1500" b="1" dirty="0">
              <a:solidFill>
                <a:schemeClr val="tx1"/>
              </a:solidFill>
            </a:endParaRPr>
          </a:p>
        </p:txBody>
      </p:sp>
      <p:cxnSp>
        <p:nvCxnSpPr>
          <p:cNvPr id="90" name="Straight Connector 89"/>
          <p:cNvCxnSpPr/>
          <p:nvPr/>
        </p:nvCxnSpPr>
        <p:spPr>
          <a:xfrm>
            <a:off x="5527488" y="3124200"/>
            <a:ext cx="601090"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24421" y="3040531"/>
            <a:ext cx="0" cy="40640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964555" y="3045274"/>
            <a:ext cx="0" cy="22535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527487" y="3067427"/>
            <a:ext cx="11946" cy="5677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6059154" y="3202855"/>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sp>
        <p:nvSpPr>
          <p:cNvPr id="103" name="Oval 102"/>
          <p:cNvSpPr/>
          <p:nvPr/>
        </p:nvSpPr>
        <p:spPr>
          <a:xfrm>
            <a:off x="6066955" y="3038497"/>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sp>
        <p:nvSpPr>
          <p:cNvPr id="50" name="Rectangle 49"/>
          <p:cNvSpPr/>
          <p:nvPr/>
        </p:nvSpPr>
        <p:spPr>
          <a:xfrm>
            <a:off x="6500008" y="4617363"/>
            <a:ext cx="805029" cy="276999"/>
          </a:xfrm>
          <a:prstGeom prst="rect">
            <a:avLst/>
          </a:prstGeom>
        </p:spPr>
        <p:txBody>
          <a:bodyPr wrap="none">
            <a:spAutoFit/>
          </a:bodyPr>
          <a:lstStyle/>
          <a:p>
            <a:r>
              <a:rPr lang="en-US" sz="1200" b="1" dirty="0" smtClean="0">
                <a:solidFill>
                  <a:schemeClr val="bg1"/>
                </a:solidFill>
              </a:rPr>
              <a:t>1/10GbE</a:t>
            </a:r>
            <a:endParaRPr lang="en-US" sz="1200" b="1" dirty="0">
              <a:solidFill>
                <a:schemeClr val="bg1"/>
              </a:solidFill>
            </a:endParaRPr>
          </a:p>
        </p:txBody>
      </p:sp>
      <p:sp>
        <p:nvSpPr>
          <p:cNvPr id="55" name="Rectangle 54"/>
          <p:cNvSpPr/>
          <p:nvPr/>
        </p:nvSpPr>
        <p:spPr bwMode="auto">
          <a:xfrm>
            <a:off x="2483488" y="4240866"/>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Pool</a:t>
            </a:r>
          </a:p>
        </p:txBody>
      </p:sp>
      <p:sp>
        <p:nvSpPr>
          <p:cNvPr id="56" name="Rectangle 55"/>
          <p:cNvSpPr/>
          <p:nvPr/>
        </p:nvSpPr>
        <p:spPr bwMode="auto">
          <a:xfrm>
            <a:off x="2254888" y="3555066"/>
            <a:ext cx="14478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CSV</a:t>
            </a:r>
          </a:p>
        </p:txBody>
      </p:sp>
      <p:sp>
        <p:nvSpPr>
          <p:cNvPr id="58" name="Rectangle 57"/>
          <p:cNvSpPr/>
          <p:nvPr/>
        </p:nvSpPr>
        <p:spPr bwMode="auto">
          <a:xfrm>
            <a:off x="2493762" y="3900962"/>
            <a:ext cx="1219200" cy="3048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Space</a:t>
            </a:r>
          </a:p>
        </p:txBody>
      </p:sp>
      <p:sp>
        <p:nvSpPr>
          <p:cNvPr id="62" name="Rectangle 61"/>
          <p:cNvSpPr/>
          <p:nvPr/>
        </p:nvSpPr>
        <p:spPr bwMode="auto">
          <a:xfrm>
            <a:off x="5211453" y="5791200"/>
            <a:ext cx="6521759" cy="762000"/>
          </a:xfrm>
          <a:prstGeom prst="rect">
            <a:avLst/>
          </a:prstGeom>
          <a:solidFill>
            <a:srgbClr val="FF82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Add RDMA NICs for fast CSV Redirection</a:t>
            </a:r>
            <a:endParaRPr lang="en-US" dirty="0" smtClean="0">
              <a:solidFill>
                <a:schemeClr val="bg1"/>
              </a:solidFill>
            </a:endParaRPr>
          </a:p>
        </p:txBody>
      </p:sp>
      <p:sp>
        <p:nvSpPr>
          <p:cNvPr id="57" name="TextBox 56"/>
          <p:cNvSpPr txBox="1"/>
          <p:nvPr/>
        </p:nvSpPr>
        <p:spPr>
          <a:xfrm>
            <a:off x="8329030" y="1193800"/>
            <a:ext cx="3656648" cy="4385794"/>
          </a:xfrm>
          <a:prstGeom prst="rect">
            <a:avLst/>
          </a:prstGeom>
          <a:noFill/>
        </p:spPr>
        <p:txBody>
          <a:bodyPr wrap="square" lIns="121899" tIns="60949" rIns="121899" bIns="60949" rtlCol="0">
            <a:spAutoFit/>
          </a:bodyPr>
          <a:lstStyle/>
          <a:p>
            <a:r>
              <a:rPr lang="en-US" sz="2100" b="1" dirty="0"/>
              <a:t>Converged Compute + Storage:</a:t>
            </a:r>
            <a:endParaRPr lang="en-US" b="1" dirty="0" smtClean="0"/>
          </a:p>
          <a:p>
            <a:endParaRPr lang="en-US" sz="1900" b="1" dirty="0"/>
          </a:p>
          <a:p>
            <a:pPr marL="380933" indent="-380933">
              <a:buFont typeface="Arial" pitchFamily="34" charset="0"/>
              <a:buChar char="•"/>
            </a:pPr>
            <a:r>
              <a:rPr lang="en-US" dirty="0"/>
              <a:t>10GbE Network(s), fully </a:t>
            </a:r>
            <a:r>
              <a:rPr lang="en-US" dirty="0" smtClean="0"/>
              <a:t>converged, routing </a:t>
            </a:r>
            <a:r>
              <a:rPr lang="en-US" dirty="0"/>
              <a:t>all traffic through the </a:t>
            </a:r>
            <a:r>
              <a:rPr lang="en-US" dirty="0" smtClean="0"/>
              <a:t>switch</a:t>
            </a:r>
            <a:endParaRPr lang="en-US" dirty="0"/>
          </a:p>
          <a:p>
            <a:pPr marL="380933" indent="-380933">
              <a:buFont typeface="Arial" pitchFamily="34" charset="0"/>
              <a:buChar char="•"/>
            </a:pPr>
            <a:endParaRPr lang="en-US" dirty="0" smtClean="0"/>
          </a:p>
          <a:p>
            <a:pPr marL="380933" indent="-380933">
              <a:buFont typeface="Arial" pitchFamily="34" charset="0"/>
              <a:buChar char="•"/>
            </a:pPr>
            <a:r>
              <a:rPr lang="en-US" dirty="0" smtClean="0"/>
              <a:t>Shared JBODs, scale </a:t>
            </a:r>
            <a:r>
              <a:rPr lang="en-US" dirty="0"/>
              <a:t>compute and storage </a:t>
            </a:r>
            <a:r>
              <a:rPr lang="en-US" dirty="0" smtClean="0"/>
              <a:t>together</a:t>
            </a:r>
          </a:p>
          <a:p>
            <a:pPr marL="380933" indent="-380933">
              <a:buFont typeface="Arial" pitchFamily="34" charset="0"/>
              <a:buChar char="•"/>
            </a:pPr>
            <a:endParaRPr lang="en-US" dirty="0" smtClean="0"/>
          </a:p>
          <a:p>
            <a:pPr marL="380933" indent="-380933">
              <a:buFont typeface="Arial" pitchFamily="34" charset="0"/>
              <a:buChar char="•"/>
            </a:pPr>
            <a:r>
              <a:rPr lang="en-US" b="1" dirty="0" smtClean="0"/>
              <a:t>Highlighted features:</a:t>
            </a:r>
            <a:r>
              <a:rPr lang="en-US" dirty="0" smtClean="0"/>
              <a:t> Storage Spaces on the </a:t>
            </a:r>
            <a:r>
              <a:rPr lang="en-US" dirty="0" err="1" smtClean="0"/>
              <a:t>Hyper-V</a:t>
            </a:r>
            <a:r>
              <a:rPr lang="en-US" dirty="0" smtClean="0"/>
              <a:t> nodes, </a:t>
            </a:r>
            <a:r>
              <a:rPr lang="en-US" dirty="0" err="1" smtClean="0"/>
              <a:t>Hyper-V</a:t>
            </a:r>
            <a:r>
              <a:rPr lang="en-US" dirty="0" smtClean="0"/>
              <a:t> Switch ports for VM and Host traffic, </a:t>
            </a:r>
            <a:r>
              <a:rPr lang="en-US" dirty="0" err="1" smtClean="0"/>
              <a:t>QoS</a:t>
            </a:r>
            <a:r>
              <a:rPr lang="en-US" dirty="0" smtClean="0"/>
              <a:t> </a:t>
            </a:r>
            <a:r>
              <a:rPr lang="en-US" dirty="0"/>
              <a:t>policies</a:t>
            </a:r>
            <a:r>
              <a:rPr lang="en-US" dirty="0" smtClean="0"/>
              <a:t>.</a:t>
            </a:r>
            <a:endParaRPr lang="en-US" dirty="0"/>
          </a:p>
        </p:txBody>
      </p:sp>
      <p:grpSp>
        <p:nvGrpSpPr>
          <p:cNvPr id="54" name="Group 53"/>
          <p:cNvGrpSpPr/>
          <p:nvPr/>
        </p:nvGrpSpPr>
        <p:grpSpPr>
          <a:xfrm>
            <a:off x="4161837" y="4565198"/>
            <a:ext cx="621038" cy="548955"/>
            <a:chOff x="2933395" y="2574950"/>
            <a:chExt cx="775411" cy="434477"/>
          </a:xfrm>
          <a:solidFill>
            <a:srgbClr val="8CC600"/>
          </a:solidFill>
        </p:grpSpPr>
        <p:sp>
          <p:nvSpPr>
            <p:cNvPr id="60" name="Rectangle 59"/>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chemeClr val="bg1"/>
                </a:solidFill>
                <a:ea typeface="Calibri"/>
                <a:cs typeface="Times New Roman"/>
              </a:endParaRPr>
            </a:p>
          </p:txBody>
        </p:sp>
        <p:sp>
          <p:nvSpPr>
            <p:cNvPr id="61" name="Rectangle 6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grpSp>
      <p:cxnSp>
        <p:nvCxnSpPr>
          <p:cNvPr id="64" name="Straight Connector 63"/>
          <p:cNvCxnSpPr/>
          <p:nvPr/>
        </p:nvCxnSpPr>
        <p:spPr>
          <a:xfrm>
            <a:off x="4346392" y="5109204"/>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418012" y="3054462"/>
            <a:ext cx="1410" cy="144133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121999" y="4495800"/>
            <a:ext cx="732893" cy="523220"/>
          </a:xfrm>
          <a:prstGeom prst="rect">
            <a:avLst/>
          </a:prstGeom>
        </p:spPr>
        <p:txBody>
          <a:bodyPr wrap="none">
            <a:spAutoFit/>
          </a:bodyPr>
          <a:lstStyle/>
          <a:p>
            <a:r>
              <a:rPr lang="en-US" sz="1400" b="1" dirty="0" smtClean="0">
                <a:solidFill>
                  <a:schemeClr val="bg1"/>
                </a:solidFill>
              </a:rPr>
              <a:t>10GbE</a:t>
            </a:r>
          </a:p>
          <a:p>
            <a:r>
              <a:rPr lang="en-US" sz="1400" b="1" dirty="0" smtClean="0">
                <a:solidFill>
                  <a:schemeClr val="bg1"/>
                </a:solidFill>
              </a:rPr>
              <a:t>RDMA</a:t>
            </a:r>
            <a:endParaRPr lang="en-US" sz="1400" b="1" dirty="0">
              <a:solidFill>
                <a:schemeClr val="bg1"/>
              </a:solidFill>
            </a:endParaRPr>
          </a:p>
        </p:txBody>
      </p:sp>
      <p:cxnSp>
        <p:nvCxnSpPr>
          <p:cNvPr id="67" name="Straight Connector 66"/>
          <p:cNvCxnSpPr/>
          <p:nvPr/>
        </p:nvCxnSpPr>
        <p:spPr>
          <a:xfrm flipH="1">
            <a:off x="3884612" y="5348872"/>
            <a:ext cx="970281"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923464" y="5346526"/>
            <a:ext cx="982577" cy="230832"/>
          </a:xfrm>
          <a:prstGeom prst="rect">
            <a:avLst/>
          </a:prstGeom>
          <a:noFill/>
        </p:spPr>
        <p:txBody>
          <a:bodyPr wrap="none" lIns="0" tIns="0" rIns="0" bIns="0" rtlCol="0">
            <a:spAutoFit/>
          </a:bodyPr>
          <a:lstStyle/>
          <a:p>
            <a:r>
              <a:rPr lang="en-US" sz="1500" b="1" dirty="0" smtClean="0"/>
              <a:t>CSV Traffic</a:t>
            </a:r>
          </a:p>
        </p:txBody>
      </p:sp>
      <p:sp>
        <p:nvSpPr>
          <p:cNvPr id="69" name="Rectangle 68"/>
          <p:cNvSpPr/>
          <p:nvPr/>
        </p:nvSpPr>
        <p:spPr bwMode="auto">
          <a:xfrm>
            <a:off x="4164575" y="206278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smtClean="0">
                <a:solidFill>
                  <a:schemeClr val="tx1"/>
                </a:solidFill>
              </a:rPr>
              <a:t>Cluster / Storage</a:t>
            </a:r>
            <a:endParaRPr lang="en-US" sz="1500" b="1" dirty="0">
              <a:solidFill>
                <a:schemeClr val="tx1"/>
              </a:solidFill>
            </a:endParaRPr>
          </a:p>
        </p:txBody>
      </p:sp>
      <p:sp>
        <p:nvSpPr>
          <p:cNvPr id="70" name="Rectangle 69"/>
          <p:cNvSpPr/>
          <p:nvPr/>
        </p:nvSpPr>
        <p:spPr bwMode="auto">
          <a:xfrm>
            <a:off x="4717656"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0" rIns="121893" bIns="0" numCol="1" rtlCol="0" anchor="ctr" anchorCtr="0" compatLnSpc="1">
            <a:prstTxWarp prst="textNoShape">
              <a:avLst/>
            </a:prstTxWarp>
          </a:bodyPr>
          <a:lstStyle/>
          <a:p>
            <a:pPr algn="ctr" defTabSz="1218585" fontAlgn="base">
              <a:spcBef>
                <a:spcPct val="0"/>
              </a:spcBef>
              <a:spcAft>
                <a:spcPct val="0"/>
              </a:spcAft>
            </a:pPr>
            <a:r>
              <a:rPr lang="en-US" sz="1500" b="1" dirty="0" smtClean="0">
                <a:solidFill>
                  <a:schemeClr val="tx1"/>
                </a:solidFill>
              </a:rPr>
              <a:t>Live Migration</a:t>
            </a:r>
            <a:endParaRPr lang="en-US" sz="1500" b="1" dirty="0">
              <a:solidFill>
                <a:schemeClr val="tx1"/>
              </a:solidFill>
            </a:endParaRPr>
          </a:p>
        </p:txBody>
      </p:sp>
      <p:cxnSp>
        <p:nvCxnSpPr>
          <p:cNvPr id="71" name="Straight Connector 70"/>
          <p:cNvCxnSpPr/>
          <p:nvPr/>
        </p:nvCxnSpPr>
        <p:spPr>
          <a:xfrm>
            <a:off x="4964556" y="3270627"/>
            <a:ext cx="1169302"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38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a:xfrm>
            <a:off x="4179053" y="5181600"/>
            <a:ext cx="6610546" cy="838200"/>
          </a:xfrm>
        </p:spPr>
        <p:txBody>
          <a:bodyPr/>
          <a:lstStyle/>
          <a:p>
            <a:r>
              <a:rPr lang="en-US" dirty="0" smtClean="0"/>
              <a:t>Joshua Adams</a:t>
            </a:r>
          </a:p>
          <a:p>
            <a:r>
              <a:rPr lang="en-US" dirty="0" smtClean="0"/>
              <a:t>Program Manager</a:t>
            </a:r>
            <a:endParaRPr lang="en-US" dirty="0"/>
          </a:p>
          <a:p>
            <a:r>
              <a:rPr lang="en-US" dirty="0" smtClean="0"/>
              <a:t>Enterprise Engineering Center</a:t>
            </a:r>
          </a:p>
        </p:txBody>
      </p:sp>
      <p:sp>
        <p:nvSpPr>
          <p:cNvPr id="2" name="Title 1"/>
          <p:cNvSpPr>
            <a:spLocks noGrp="1"/>
          </p:cNvSpPr>
          <p:nvPr>
            <p:ph type="ctrTitle"/>
          </p:nvPr>
        </p:nvSpPr>
        <p:spPr/>
        <p:txBody>
          <a:bodyPr/>
          <a:lstStyle/>
          <a:p>
            <a:r>
              <a:rPr lang="en-US" dirty="0" smtClean="0"/>
              <a:t>Converged Configuration without a File Server</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946332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a:t>DAS, </a:t>
            </a:r>
            <a:r>
              <a:rPr lang="en-US" sz="4300" dirty="0" smtClean="0"/>
              <a:t>Non-Clustered Configuration</a:t>
            </a:r>
            <a:endParaRPr lang="en-US" sz="4300" dirty="0"/>
          </a:p>
        </p:txBody>
      </p:sp>
      <p:sp>
        <p:nvSpPr>
          <p:cNvPr id="49" name="Rectangle 48"/>
          <p:cNvSpPr/>
          <p:nvPr/>
        </p:nvSpPr>
        <p:spPr bwMode="auto">
          <a:xfrm>
            <a:off x="2336191" y="1498600"/>
            <a:ext cx="5744877"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gradFill>
                <a:gsLst>
                  <a:gs pos="0">
                    <a:schemeClr val="tx1"/>
                  </a:gs>
                  <a:gs pos="100000">
                    <a:schemeClr val="tx1"/>
                  </a:gs>
                </a:gsLst>
                <a:lin ang="5400000" scaled="0"/>
              </a:gradFill>
            </a:endParaRPr>
          </a:p>
        </p:txBody>
      </p:sp>
      <p:sp>
        <p:nvSpPr>
          <p:cNvPr id="51" name="Rectangle 50"/>
          <p:cNvSpPr/>
          <p:nvPr/>
        </p:nvSpPr>
        <p:spPr bwMode="auto">
          <a:xfrm>
            <a:off x="6128577" y="2868572"/>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Hyper-V</a:t>
            </a:r>
            <a:br>
              <a:rPr lang="en-US" sz="1400" b="1" dirty="0">
                <a:solidFill>
                  <a:schemeClr val="tx1"/>
                </a:solidFill>
              </a:rPr>
            </a:br>
            <a:r>
              <a:rPr lang="en-US" sz="1400" b="1" dirty="0">
                <a:solidFill>
                  <a:schemeClr val="tx1"/>
                </a:solidFill>
              </a:rPr>
              <a:t> Extensible Switch</a:t>
            </a:r>
          </a:p>
        </p:txBody>
      </p:sp>
      <p:grpSp>
        <p:nvGrpSpPr>
          <p:cNvPr id="52" name="Group 51"/>
          <p:cNvGrpSpPr/>
          <p:nvPr/>
        </p:nvGrpSpPr>
        <p:grpSpPr>
          <a:xfrm>
            <a:off x="6057163" y="1638230"/>
            <a:ext cx="830484" cy="1292487"/>
            <a:chOff x="6705600" y="1135825"/>
            <a:chExt cx="915350" cy="1535911"/>
          </a:xfrm>
        </p:grpSpPr>
        <p:sp>
          <p:nvSpPr>
            <p:cNvPr id="96" name="Rectangle 9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lumMod val="50000"/>
                    </a:schemeClr>
                  </a:solidFill>
                </a:rPr>
                <a:t>VM 1</a:t>
              </a:r>
            </a:p>
          </p:txBody>
        </p:sp>
        <p:grpSp>
          <p:nvGrpSpPr>
            <p:cNvPr id="97" name="Group 96"/>
            <p:cNvGrpSpPr/>
            <p:nvPr/>
          </p:nvGrpSpPr>
          <p:grpSpPr>
            <a:xfrm>
              <a:off x="6921216" y="1964018"/>
              <a:ext cx="442719" cy="332738"/>
              <a:chOff x="0" y="0"/>
              <a:chExt cx="248717" cy="198934"/>
            </a:xfrm>
          </p:grpSpPr>
          <p:sp>
            <p:nvSpPr>
              <p:cNvPr id="100" name="Rectangle 9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lumMod val="50000"/>
                      </a:schemeClr>
                    </a:solidFill>
                    <a:latin typeface="Times New Roman"/>
                    <a:ea typeface="Calibri"/>
                  </a:rPr>
                  <a:t> </a:t>
                </a:r>
                <a:endParaRPr lang="en-US" sz="1200" kern="0">
                  <a:solidFill>
                    <a:schemeClr val="bg1">
                      <a:lumMod val="50000"/>
                    </a:schemeClr>
                  </a:solidFill>
                  <a:latin typeface="Times New Roman"/>
                  <a:ea typeface="SimSun"/>
                </a:endParaRPr>
              </a:p>
            </p:txBody>
          </p:sp>
          <p:sp>
            <p:nvSpPr>
              <p:cNvPr id="101" name="Rectangle 10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lumMod val="50000"/>
                      </a:schemeClr>
                    </a:solidFill>
                    <a:latin typeface="Times New Roman"/>
                    <a:ea typeface="Times New Roman"/>
                  </a:rPr>
                  <a:t> </a:t>
                </a:r>
                <a:endParaRPr lang="en-US" sz="1200" kern="0">
                  <a:solidFill>
                    <a:schemeClr val="bg1">
                      <a:lumMod val="50000"/>
                    </a:schemeClr>
                  </a:solidFill>
                  <a:latin typeface="Times New Roman"/>
                  <a:ea typeface="SimSun"/>
                </a:endParaRPr>
              </a:p>
            </p:txBody>
          </p:sp>
        </p:grpSp>
        <p:sp>
          <p:nvSpPr>
            <p:cNvPr id="98" name="Oval 9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lumMod val="50000"/>
                    </a:schemeClr>
                  </a:solidFill>
                  <a:latin typeface="Calibri"/>
                  <a:ea typeface="Times New Roman"/>
                  <a:cs typeface="Times New Roman"/>
                </a:rPr>
                <a:t> </a:t>
              </a:r>
              <a:endParaRPr lang="en-US" sz="1100" kern="0">
                <a:solidFill>
                  <a:schemeClr val="bg1">
                    <a:lumMod val="50000"/>
                  </a:schemeClr>
                </a:solidFill>
                <a:latin typeface="Calibri"/>
                <a:ea typeface="Calibri"/>
                <a:cs typeface="Times New Roman"/>
              </a:endParaRPr>
            </a:p>
          </p:txBody>
        </p:sp>
        <p:cxnSp>
          <p:nvCxnSpPr>
            <p:cNvPr id="99" name="Straight Connector 98"/>
            <p:cNvCxnSpPr>
              <a:stCxn id="98" idx="0"/>
              <a:endCxn id="10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a:stCxn id="51" idx="2"/>
            <a:endCxn id="122" idx="0"/>
          </p:cNvCxnSpPr>
          <p:nvPr/>
        </p:nvCxnSpPr>
        <p:spPr>
          <a:xfrm flipH="1">
            <a:off x="6875418" y="3606980"/>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4686454" y="206278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rPr>
              <a:t>Live Migration</a:t>
            </a:r>
          </a:p>
        </p:txBody>
      </p:sp>
      <p:sp>
        <p:nvSpPr>
          <p:cNvPr id="56" name="Rectangle 55"/>
          <p:cNvSpPr/>
          <p:nvPr/>
        </p:nvSpPr>
        <p:spPr bwMode="auto">
          <a:xfrm>
            <a:off x="5280588" y="2071970"/>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rPr>
              <a:t>Manage</a:t>
            </a:r>
          </a:p>
        </p:txBody>
      </p:sp>
      <p:sp>
        <p:nvSpPr>
          <p:cNvPr id="59" name="TextBox 58"/>
          <p:cNvSpPr txBox="1"/>
          <p:nvPr/>
        </p:nvSpPr>
        <p:spPr>
          <a:xfrm>
            <a:off x="2464654" y="1600201"/>
            <a:ext cx="1944571" cy="323165"/>
          </a:xfrm>
          <a:prstGeom prst="rect">
            <a:avLst/>
          </a:prstGeom>
          <a:noFill/>
          <a:ln>
            <a:noFill/>
          </a:ln>
        </p:spPr>
        <p:txBody>
          <a:bodyPr wrap="none" lIns="0" tIns="0" rIns="0" bIns="0" rtlCol="0">
            <a:spAutoFit/>
          </a:bodyPr>
          <a:lstStyle/>
          <a:p>
            <a:r>
              <a:rPr lang="en-US" sz="2100" b="1" dirty="0"/>
              <a:t>Hyper-V Server</a:t>
            </a:r>
          </a:p>
        </p:txBody>
      </p:sp>
      <p:sp>
        <p:nvSpPr>
          <p:cNvPr id="63" name="Oval 62"/>
          <p:cNvSpPr/>
          <p:nvPr/>
        </p:nvSpPr>
        <p:spPr>
          <a:xfrm>
            <a:off x="6815504" y="353920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nvGrpSpPr>
          <p:cNvPr id="75" name="Group 74"/>
          <p:cNvGrpSpPr/>
          <p:nvPr/>
        </p:nvGrpSpPr>
        <p:grpSpPr>
          <a:xfrm>
            <a:off x="6954350" y="1638230"/>
            <a:ext cx="830484" cy="1292487"/>
            <a:chOff x="6705600" y="1135825"/>
            <a:chExt cx="915350" cy="1535911"/>
          </a:xfrm>
        </p:grpSpPr>
        <p:sp>
          <p:nvSpPr>
            <p:cNvPr id="84" name="Rectangle 83"/>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lumMod val="50000"/>
                    </a:schemeClr>
                  </a:solidFill>
                </a:rPr>
                <a:t>VM </a:t>
              </a:r>
              <a:r>
                <a:rPr lang="en-US" sz="1700" b="1" dirty="0">
                  <a:solidFill>
                    <a:schemeClr val="bg1">
                      <a:lumMod val="50000"/>
                    </a:schemeClr>
                  </a:solidFill>
                </a:rPr>
                <a:t>n</a:t>
              </a:r>
            </a:p>
          </p:txBody>
        </p:sp>
        <p:grpSp>
          <p:nvGrpSpPr>
            <p:cNvPr id="85" name="Group 84"/>
            <p:cNvGrpSpPr/>
            <p:nvPr/>
          </p:nvGrpSpPr>
          <p:grpSpPr>
            <a:xfrm>
              <a:off x="6921216" y="1964018"/>
              <a:ext cx="442719" cy="332738"/>
              <a:chOff x="0" y="0"/>
              <a:chExt cx="248717" cy="198934"/>
            </a:xfrm>
          </p:grpSpPr>
          <p:sp>
            <p:nvSpPr>
              <p:cNvPr id="88" name="Rectangle 87"/>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lumMod val="50000"/>
                      </a:schemeClr>
                    </a:solidFill>
                    <a:latin typeface="Times New Roman"/>
                    <a:ea typeface="Calibri"/>
                  </a:rPr>
                  <a:t> </a:t>
                </a:r>
                <a:endParaRPr lang="en-US" sz="1200" kern="0">
                  <a:solidFill>
                    <a:schemeClr val="bg1">
                      <a:lumMod val="50000"/>
                    </a:schemeClr>
                  </a:solidFill>
                  <a:latin typeface="Times New Roman"/>
                  <a:ea typeface="SimSun"/>
                </a:endParaRPr>
              </a:p>
            </p:txBody>
          </p:sp>
          <p:sp>
            <p:nvSpPr>
              <p:cNvPr id="89" name="Rectangle 88"/>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lumMod val="50000"/>
                      </a:schemeClr>
                    </a:solidFill>
                    <a:latin typeface="Times New Roman"/>
                    <a:ea typeface="Times New Roman"/>
                  </a:rPr>
                  <a:t> </a:t>
                </a:r>
                <a:endParaRPr lang="en-US" sz="1200" kern="0">
                  <a:solidFill>
                    <a:schemeClr val="bg1">
                      <a:lumMod val="50000"/>
                    </a:schemeClr>
                  </a:solidFill>
                  <a:latin typeface="Times New Roman"/>
                  <a:ea typeface="SimSun"/>
                </a:endParaRPr>
              </a:p>
            </p:txBody>
          </p:sp>
        </p:grpSp>
        <p:sp>
          <p:nvSpPr>
            <p:cNvPr id="86" name="Oval 85"/>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dirty="0">
                  <a:solidFill>
                    <a:schemeClr val="bg1">
                      <a:lumMod val="50000"/>
                    </a:schemeClr>
                  </a:solidFill>
                  <a:latin typeface="Calibri"/>
                  <a:ea typeface="Times New Roman"/>
                  <a:cs typeface="Times New Roman"/>
                </a:rPr>
                <a:t> </a:t>
              </a:r>
              <a:endParaRPr lang="en-US" sz="1100" kern="0" dirty="0">
                <a:solidFill>
                  <a:schemeClr val="bg1">
                    <a:lumMod val="50000"/>
                  </a:schemeClr>
                </a:solidFill>
                <a:latin typeface="Calibri"/>
                <a:ea typeface="Calibri"/>
                <a:cs typeface="Times New Roman"/>
              </a:endParaRPr>
            </a:p>
          </p:txBody>
        </p:sp>
        <p:cxnSp>
          <p:nvCxnSpPr>
            <p:cNvPr id="87" name="Straight Connector 86"/>
            <p:cNvCxnSpPr>
              <a:stCxn id="86" idx="0"/>
              <a:endCxn id="89"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6564898" y="4612195"/>
            <a:ext cx="621038" cy="548955"/>
            <a:chOff x="2933395" y="2574950"/>
            <a:chExt cx="775411" cy="434477"/>
          </a:xfrm>
          <a:solidFill>
            <a:srgbClr val="8CC600"/>
          </a:solidFill>
        </p:grpSpPr>
        <p:sp>
          <p:nvSpPr>
            <p:cNvPr id="122" name="Rectangle 12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solidFill>
                  <a:sysClr val="window" lastClr="FFFFFF"/>
                </a:solidFill>
                <a:ea typeface="Calibri"/>
                <a:cs typeface="Times New Roman"/>
              </a:endParaRPr>
            </a:p>
          </p:txBody>
        </p:sp>
        <p:sp>
          <p:nvSpPr>
            <p:cNvPr id="123" name="Rectangle 12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grpSp>
      <p:cxnSp>
        <p:nvCxnSpPr>
          <p:cNvPr id="143" name="Straight Connector 142"/>
          <p:cNvCxnSpPr/>
          <p:nvPr/>
        </p:nvCxnSpPr>
        <p:spPr>
          <a:xfrm flipH="1">
            <a:off x="6128032" y="5405547"/>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749453" y="5156201"/>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261313" y="5393671"/>
            <a:ext cx="1817421" cy="230832"/>
          </a:xfrm>
          <a:prstGeom prst="rect">
            <a:avLst/>
          </a:prstGeom>
          <a:noFill/>
        </p:spPr>
        <p:txBody>
          <a:bodyPr wrap="none" lIns="0" tIns="0" rIns="0" bIns="0" rtlCol="0">
            <a:spAutoFit/>
          </a:bodyPr>
          <a:lstStyle/>
          <a:p>
            <a:r>
              <a:rPr lang="en-US" sz="1500" b="1" dirty="0"/>
              <a:t>Converged Network</a:t>
            </a:r>
          </a:p>
        </p:txBody>
      </p:sp>
      <p:cxnSp>
        <p:nvCxnSpPr>
          <p:cNvPr id="149" name="Straight Connector 148"/>
          <p:cNvCxnSpPr/>
          <p:nvPr/>
        </p:nvCxnSpPr>
        <p:spPr>
          <a:xfrm>
            <a:off x="4977104" y="3429000"/>
            <a:ext cx="115092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527488" y="3124200"/>
            <a:ext cx="601090"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8329030" y="1600201"/>
            <a:ext cx="3656648" cy="3431686"/>
          </a:xfrm>
          <a:prstGeom prst="rect">
            <a:avLst/>
          </a:prstGeom>
          <a:noFill/>
        </p:spPr>
        <p:txBody>
          <a:bodyPr wrap="square" lIns="121899" tIns="60949" rIns="121899" bIns="60949" rtlCol="0">
            <a:spAutoFit/>
          </a:bodyPr>
          <a:lstStyle/>
          <a:p>
            <a:r>
              <a:rPr lang="en-US" sz="2100" b="1" dirty="0"/>
              <a:t>Very Low Cost </a:t>
            </a:r>
            <a:r>
              <a:rPr lang="en-US" sz="2100" b="1" dirty="0" smtClean="0"/>
              <a:t>(Huge Scale Clouds)</a:t>
            </a:r>
            <a:endParaRPr lang="en-US" sz="2100" b="1" dirty="0"/>
          </a:p>
          <a:p>
            <a:endParaRPr lang="en-US" sz="2100" b="1" dirty="0"/>
          </a:p>
          <a:p>
            <a:pPr marL="380933" indent="-380933">
              <a:buFont typeface="Arial" pitchFamily="34" charset="0"/>
              <a:buChar char="•"/>
            </a:pPr>
            <a:r>
              <a:rPr lang="en-US" sz="1900" dirty="0"/>
              <a:t>10GbE Network(s), fully </a:t>
            </a:r>
            <a:r>
              <a:rPr lang="en-US" sz="1900" dirty="0" smtClean="0"/>
              <a:t>converged</a:t>
            </a:r>
            <a:endParaRPr lang="en-US" sz="1900" dirty="0"/>
          </a:p>
          <a:p>
            <a:pPr marL="380933" indent="-380933">
              <a:buFont typeface="Arial" pitchFamily="34" charset="0"/>
              <a:buChar char="•"/>
            </a:pPr>
            <a:r>
              <a:rPr lang="en-US" sz="1900" dirty="0"/>
              <a:t>No clusters, no H/A, local </a:t>
            </a:r>
            <a:r>
              <a:rPr lang="en-US" sz="1900" dirty="0" smtClean="0"/>
              <a:t>DAS</a:t>
            </a:r>
          </a:p>
          <a:p>
            <a:pPr marL="380933" indent="-380933">
              <a:buFont typeface="Arial" pitchFamily="34" charset="0"/>
              <a:buChar char="•"/>
            </a:pPr>
            <a:r>
              <a:rPr lang="en-US" sz="1900" dirty="0" smtClean="0"/>
              <a:t>For cloud-ready applications</a:t>
            </a:r>
          </a:p>
          <a:p>
            <a:endParaRPr lang="en-US" sz="1900" dirty="0"/>
          </a:p>
          <a:p>
            <a:pPr marL="380933" indent="-380933">
              <a:buFont typeface="Arial" pitchFamily="34" charset="0"/>
              <a:buChar char="•"/>
            </a:pPr>
            <a:r>
              <a:rPr lang="en-US" sz="1900" b="1" dirty="0" smtClean="0"/>
              <a:t>Highlighted feature: </a:t>
            </a:r>
            <a:r>
              <a:rPr lang="en-US" sz="1900" dirty="0" smtClean="0"/>
              <a:t>Live </a:t>
            </a:r>
            <a:r>
              <a:rPr lang="en-US" sz="1900" dirty="0"/>
              <a:t>migration w/o clusters</a:t>
            </a:r>
            <a:endParaRPr lang="en-US" sz="2100" dirty="0"/>
          </a:p>
        </p:txBody>
      </p:sp>
      <p:sp>
        <p:nvSpPr>
          <p:cNvPr id="4" name="Flowchart: Magnetic Disk 3"/>
          <p:cNvSpPr/>
          <p:nvPr/>
        </p:nvSpPr>
        <p:spPr>
          <a:xfrm>
            <a:off x="2494530" y="3900995"/>
            <a:ext cx="1811380" cy="711200"/>
          </a:xfrm>
          <a:prstGeom prst="flowChartMagneticDisk">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100" b="1" dirty="0">
                <a:solidFill>
                  <a:schemeClr val="bg1">
                    <a:lumMod val="50000"/>
                  </a:schemeClr>
                </a:solidFill>
              </a:rPr>
              <a:t>DAS</a:t>
            </a:r>
          </a:p>
        </p:txBody>
      </p:sp>
      <p:cxnSp>
        <p:nvCxnSpPr>
          <p:cNvPr id="65" name="Straight Connector 64"/>
          <p:cNvCxnSpPr/>
          <p:nvPr/>
        </p:nvCxnSpPr>
        <p:spPr>
          <a:xfrm>
            <a:off x="4977104" y="3040531"/>
            <a:ext cx="0" cy="40640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527487" y="3067427"/>
            <a:ext cx="11946" cy="5677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6057162" y="3379159"/>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sp>
        <p:nvSpPr>
          <p:cNvPr id="73" name="Oval 72"/>
          <p:cNvSpPr/>
          <p:nvPr/>
        </p:nvSpPr>
        <p:spPr>
          <a:xfrm>
            <a:off x="6066955" y="3038497"/>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spTree>
    <p:extLst>
      <p:ext uri="{BB962C8B-B14F-4D97-AF65-F5344CB8AC3E}">
        <p14:creationId xmlns:p14="http://schemas.microsoft.com/office/powerpoint/2010/main" val="3123385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Windows </a:t>
            </a:r>
            <a:r>
              <a:rPr lang="en-US" b="1" dirty="0" smtClean="0"/>
              <a:t>Server 2012 </a:t>
            </a:r>
            <a:r>
              <a:rPr lang="en-US" b="1" dirty="0"/>
              <a:t>is Cloud Optimized !</a:t>
            </a:r>
            <a:endParaRPr lang="en-US" dirty="0"/>
          </a:p>
        </p:txBody>
      </p:sp>
      <p:sp>
        <p:nvSpPr>
          <p:cNvPr id="6" name="Text Placeholder 2"/>
          <p:cNvSpPr>
            <a:spLocks noGrp="1"/>
          </p:cNvSpPr>
          <p:nvPr>
            <p:ph type="body" sz="quarter" idx="10"/>
          </p:nvPr>
        </p:nvSpPr>
        <p:spPr>
          <a:xfrm>
            <a:off x="398548" y="1801796"/>
            <a:ext cx="7310352" cy="3838592"/>
          </a:xfrm>
          <a:solidFill>
            <a:srgbClr val="92D050"/>
          </a:solidFill>
        </p:spPr>
        <p:txBody>
          <a:bodyPr>
            <a:noAutofit/>
          </a:bodyPr>
          <a:lstStyle/>
          <a:p>
            <a:pPr marL="0" indent="0">
              <a:buNone/>
            </a:pPr>
            <a:r>
              <a:rPr lang="en-US" sz="2400" b="1" dirty="0" smtClean="0">
                <a:solidFill>
                  <a:schemeClr val="bg1">
                    <a:lumMod val="50000"/>
                  </a:schemeClr>
                </a:solidFill>
                <a:latin typeface="Segoe UI Light" pitchFamily="34" charset="0"/>
                <a:cs typeface="Segoe UI Light" pitchFamily="34" charset="0"/>
              </a:rPr>
              <a:t>Flexible </a:t>
            </a:r>
            <a:r>
              <a:rPr lang="en-US" sz="2400" dirty="0" smtClean="0">
                <a:solidFill>
                  <a:schemeClr val="bg1">
                    <a:lumMod val="50000"/>
                  </a:schemeClr>
                </a:solidFill>
                <a:latin typeface="Segoe UI Light" pitchFamily="34" charset="0"/>
                <a:cs typeface="Segoe UI Light" pitchFamily="34" charset="0"/>
              </a:rPr>
              <a:t>– Different </a:t>
            </a:r>
            <a:r>
              <a:rPr lang="en-US" sz="2400" dirty="0">
                <a:solidFill>
                  <a:schemeClr val="bg1">
                    <a:lumMod val="50000"/>
                  </a:schemeClr>
                </a:solidFill>
                <a:latin typeface="Segoe UI Light" pitchFamily="34" charset="0"/>
                <a:cs typeface="Segoe UI Light" pitchFamily="34" charset="0"/>
              </a:rPr>
              <a:t>cloud </a:t>
            </a:r>
            <a:r>
              <a:rPr lang="en-US" sz="2400" dirty="0" smtClean="0">
                <a:solidFill>
                  <a:schemeClr val="bg1">
                    <a:lumMod val="50000"/>
                  </a:schemeClr>
                </a:solidFill>
                <a:latin typeface="Segoe UI Light" pitchFamily="34" charset="0"/>
                <a:cs typeface="Segoe UI Light" pitchFamily="34" charset="0"/>
              </a:rPr>
              <a:t>architectures to fit your needs</a:t>
            </a:r>
          </a:p>
          <a:p>
            <a:pPr marL="0" indent="0">
              <a:buNone/>
            </a:pPr>
            <a:endParaRPr lang="en-US" sz="2400" dirty="0">
              <a:solidFill>
                <a:schemeClr val="bg1">
                  <a:lumMod val="50000"/>
                </a:schemeClr>
              </a:solidFill>
              <a:latin typeface="Segoe UI Light" pitchFamily="34" charset="0"/>
              <a:cs typeface="Segoe UI Light" pitchFamily="34" charset="0"/>
            </a:endParaRPr>
          </a:p>
          <a:p>
            <a:pPr marL="0" indent="0">
              <a:buNone/>
            </a:pPr>
            <a:r>
              <a:rPr lang="en-US" sz="2400" b="1" dirty="0" smtClean="0">
                <a:solidFill>
                  <a:schemeClr val="bg1">
                    <a:lumMod val="50000"/>
                  </a:schemeClr>
                </a:solidFill>
                <a:latin typeface="Segoe UI Light" pitchFamily="34" charset="0"/>
                <a:cs typeface="Segoe UI Light" pitchFamily="34" charset="0"/>
              </a:rPr>
              <a:t>Efficient </a:t>
            </a:r>
            <a:r>
              <a:rPr lang="en-US" sz="2400" dirty="0" smtClean="0">
                <a:solidFill>
                  <a:schemeClr val="bg1">
                    <a:lumMod val="50000"/>
                  </a:schemeClr>
                </a:solidFill>
                <a:latin typeface="Segoe UI Light" pitchFamily="34" charset="0"/>
                <a:cs typeface="Segoe UI Light" pitchFamily="34" charset="0"/>
              </a:rPr>
              <a:t>-  Supports </a:t>
            </a:r>
            <a:r>
              <a:rPr lang="en-US" sz="2400" dirty="0">
                <a:solidFill>
                  <a:schemeClr val="bg1">
                    <a:lumMod val="50000"/>
                  </a:schemeClr>
                </a:solidFill>
                <a:latin typeface="Segoe UI Light" pitchFamily="34" charset="0"/>
                <a:cs typeface="Segoe UI Light" pitchFamily="34" charset="0"/>
              </a:rPr>
              <a:t>existing </a:t>
            </a:r>
            <a:r>
              <a:rPr lang="en-US" sz="2400" dirty="0" smtClean="0">
                <a:solidFill>
                  <a:schemeClr val="bg1">
                    <a:lumMod val="50000"/>
                  </a:schemeClr>
                </a:solidFill>
                <a:latin typeface="Segoe UI Light" pitchFamily="34" charset="0"/>
                <a:cs typeface="Segoe UI Light" pitchFamily="34" charset="0"/>
              </a:rPr>
              <a:t>architectures, and promotes </a:t>
            </a:r>
            <a:r>
              <a:rPr lang="en-US" sz="2400" dirty="0">
                <a:solidFill>
                  <a:schemeClr val="bg1">
                    <a:lumMod val="50000"/>
                  </a:schemeClr>
                </a:solidFill>
                <a:latin typeface="Segoe UI Light" pitchFamily="34" charset="0"/>
                <a:cs typeface="Segoe UI Light" pitchFamily="34" charset="0"/>
              </a:rPr>
              <a:t>new more efficient </a:t>
            </a:r>
            <a:r>
              <a:rPr lang="en-US" sz="2400" dirty="0" smtClean="0">
                <a:solidFill>
                  <a:schemeClr val="bg1">
                    <a:lumMod val="50000"/>
                  </a:schemeClr>
                </a:solidFill>
                <a:latin typeface="Segoe UI Light" pitchFamily="34" charset="0"/>
                <a:cs typeface="Segoe UI Light" pitchFamily="34" charset="0"/>
              </a:rPr>
              <a:t>ones.</a:t>
            </a:r>
          </a:p>
          <a:p>
            <a:pPr marL="0" indent="0">
              <a:buNone/>
            </a:pPr>
            <a:endParaRPr lang="en-US" sz="2400" dirty="0">
              <a:solidFill>
                <a:schemeClr val="bg1">
                  <a:lumMod val="50000"/>
                </a:schemeClr>
              </a:solidFill>
              <a:latin typeface="Segoe UI Light" pitchFamily="34" charset="0"/>
              <a:cs typeface="Segoe UI Light" pitchFamily="34" charset="0"/>
            </a:endParaRPr>
          </a:p>
          <a:p>
            <a:pPr marL="0" indent="0">
              <a:buNone/>
            </a:pPr>
            <a:r>
              <a:rPr lang="en-US" sz="2400" b="1" dirty="0" smtClean="0">
                <a:solidFill>
                  <a:schemeClr val="bg1">
                    <a:lumMod val="50000"/>
                  </a:schemeClr>
                </a:solidFill>
                <a:latin typeface="Segoe UI Light" pitchFamily="34" charset="0"/>
                <a:cs typeface="Segoe UI Light" pitchFamily="34" charset="0"/>
              </a:rPr>
              <a:t>Detailed guidance and configuration scripts </a:t>
            </a:r>
            <a:r>
              <a:rPr lang="en-US" sz="2400" dirty="0" smtClean="0">
                <a:solidFill>
                  <a:schemeClr val="bg1">
                    <a:lumMod val="50000"/>
                  </a:schemeClr>
                </a:solidFill>
                <a:latin typeface="Segoe UI Light" pitchFamily="34" charset="0"/>
                <a:cs typeface="Segoe UI Light" pitchFamily="34" charset="0"/>
              </a:rPr>
              <a:t>on TechNet</a:t>
            </a:r>
          </a:p>
          <a:p>
            <a:pPr marL="0" indent="0">
              <a:buNone/>
            </a:pPr>
            <a:endParaRPr lang="en-US" sz="2400" dirty="0" smtClean="0">
              <a:solidFill>
                <a:schemeClr val="bg1">
                  <a:lumMod val="50000"/>
                </a:schemeClr>
              </a:solidFill>
              <a:latin typeface="Segoe UI Light" pitchFamily="34" charset="0"/>
              <a:cs typeface="Segoe UI Light" pitchFamily="34" charset="0"/>
            </a:endParaRPr>
          </a:p>
          <a:p>
            <a:pPr marL="0" indent="0">
              <a:buNone/>
            </a:pPr>
            <a:r>
              <a:rPr lang="en-US" sz="2400" b="1" dirty="0" smtClean="0">
                <a:solidFill>
                  <a:schemeClr val="bg1">
                    <a:lumMod val="50000"/>
                  </a:schemeClr>
                </a:solidFill>
                <a:latin typeface="Segoe UI Light" pitchFamily="34" charset="0"/>
                <a:cs typeface="Segoe UI Light" pitchFamily="34" charset="0"/>
              </a:rPr>
              <a:t>System </a:t>
            </a:r>
            <a:r>
              <a:rPr lang="en-US" sz="2400" b="1" dirty="0">
                <a:solidFill>
                  <a:schemeClr val="bg1">
                    <a:lumMod val="50000"/>
                  </a:schemeClr>
                </a:solidFill>
                <a:latin typeface="Segoe UI Light" pitchFamily="34" charset="0"/>
                <a:cs typeface="Segoe UI Light" pitchFamily="34" charset="0"/>
              </a:rPr>
              <a:t>Center </a:t>
            </a:r>
            <a:r>
              <a:rPr lang="en-US" sz="2400" b="1" dirty="0" smtClean="0">
                <a:solidFill>
                  <a:schemeClr val="bg1">
                    <a:lumMod val="50000"/>
                  </a:schemeClr>
                </a:solidFill>
                <a:latin typeface="Segoe UI Light" pitchFamily="34" charset="0"/>
                <a:cs typeface="Segoe UI Light" pitchFamily="34" charset="0"/>
              </a:rPr>
              <a:t>2012 SP1 </a:t>
            </a:r>
            <a:r>
              <a:rPr lang="en-US" sz="2400" dirty="0" smtClean="0">
                <a:solidFill>
                  <a:schemeClr val="bg1">
                    <a:lumMod val="50000"/>
                  </a:schemeClr>
                </a:solidFill>
                <a:latin typeface="Segoe UI Light" pitchFamily="34" charset="0"/>
                <a:cs typeface="Segoe UI Light" pitchFamily="34" charset="0"/>
              </a:rPr>
              <a:t>to manage it all !</a:t>
            </a:r>
            <a:endParaRPr lang="en-US" sz="2400" dirty="0">
              <a:solidFill>
                <a:schemeClr val="bg1">
                  <a:lumMod val="50000"/>
                </a:schemeClr>
              </a:solidFill>
              <a:latin typeface="Segoe UI Light" pitchFamily="34" charset="0"/>
              <a:cs typeface="Segoe UI Light" pitchFamily="34" charset="0"/>
            </a:endParaRPr>
          </a:p>
        </p:txBody>
      </p:sp>
      <p:sp>
        <p:nvSpPr>
          <p:cNvPr id="7" name="Rectangle 6"/>
          <p:cNvSpPr/>
          <p:nvPr/>
        </p:nvSpPr>
        <p:spPr bwMode="auto">
          <a:xfrm>
            <a:off x="9811902" y="3760808"/>
            <a:ext cx="1879579" cy="18795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7829473" y="3760808"/>
            <a:ext cx="1879579" cy="18795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Rectangle 8"/>
          <p:cNvSpPr/>
          <p:nvPr/>
        </p:nvSpPr>
        <p:spPr bwMode="auto">
          <a:xfrm>
            <a:off x="9811902" y="1772940"/>
            <a:ext cx="1879579" cy="18795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auto">
          <a:xfrm>
            <a:off x="7829473" y="1772940"/>
            <a:ext cx="1879579" cy="18795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1" name="Picture 8"/>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8291437" y="4049987"/>
            <a:ext cx="977572" cy="111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135699" y="2341004"/>
            <a:ext cx="1289049" cy="74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933145" y="4108955"/>
            <a:ext cx="1637091" cy="9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0342572" y="2113293"/>
            <a:ext cx="894438" cy="120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519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31812" y="4114800"/>
            <a:ext cx="11369797" cy="1804627"/>
          </a:xfrm>
          <a:prstGeom prst="rect">
            <a:avLst/>
          </a:prstGeom>
          <a:solidFill>
            <a:srgbClr val="7030A0"/>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7" y="868622"/>
            <a:ext cx="11369797" cy="3093778"/>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a:t>Related Content</a:t>
            </a:r>
          </a:p>
        </p:txBody>
      </p:sp>
      <p:sp>
        <p:nvSpPr>
          <p:cNvPr id="8" name="Rectangle 7"/>
          <p:cNvSpPr/>
          <p:nvPr/>
        </p:nvSpPr>
        <p:spPr>
          <a:xfrm>
            <a:off x="667870" y="838200"/>
            <a:ext cx="11141542" cy="5386090"/>
          </a:xfrm>
          <a:prstGeom prst="rect">
            <a:avLst/>
          </a:prstGeom>
        </p:spPr>
        <p:txBody>
          <a:bodyPr wrap="square">
            <a:spAutoFit/>
          </a:bodyPr>
          <a:lstStyle/>
          <a:p>
            <a:pPr lvl="0">
              <a:lnSpc>
                <a:spcPct val="90000"/>
              </a:lnSpc>
              <a:spcBef>
                <a:spcPct val="20000"/>
              </a:spcBef>
              <a:buSzPct val="105000"/>
            </a:pPr>
            <a:r>
              <a:rPr lang="en-US" sz="2000" b="1" dirty="0">
                <a:solidFill>
                  <a:schemeClr val="tx1">
                    <a:alpha val="99000"/>
                  </a:schemeClr>
                </a:solidFill>
              </a:rPr>
              <a:t>Breakout Sessions</a:t>
            </a:r>
          </a:p>
          <a:p>
            <a:pPr marL="403225" indent="-403225">
              <a:lnSpc>
                <a:spcPct val="90000"/>
              </a:lnSpc>
              <a:spcBef>
                <a:spcPct val="20000"/>
              </a:spcBef>
              <a:buSzPct val="105000"/>
              <a:buBlip>
                <a:blip r:embed="rId3"/>
              </a:buBlip>
            </a:pPr>
            <a:r>
              <a:rPr lang="en-US" sz="2000" b="1" dirty="0">
                <a:solidFill>
                  <a:schemeClr val="tx1">
                    <a:alpha val="99000"/>
                  </a:schemeClr>
                </a:solidFill>
              </a:rPr>
              <a:t>VIR303 - </a:t>
            </a:r>
            <a:r>
              <a:rPr lang="en-US" sz="2000" dirty="0" smtClean="0">
                <a:solidFill>
                  <a:schemeClr val="tx1">
                    <a:alpha val="99000"/>
                  </a:schemeClr>
                </a:solidFill>
              </a:rPr>
              <a:t>An </a:t>
            </a:r>
            <a:r>
              <a:rPr lang="en-US" sz="2000" dirty="0">
                <a:solidFill>
                  <a:schemeClr val="tx1">
                    <a:alpha val="99000"/>
                  </a:schemeClr>
                </a:solidFill>
              </a:rPr>
              <a:t>Overview of </a:t>
            </a:r>
            <a:r>
              <a:rPr lang="en-US" sz="2000" dirty="0" err="1">
                <a:solidFill>
                  <a:schemeClr val="tx1">
                    <a:alpha val="99000"/>
                  </a:schemeClr>
                </a:solidFill>
              </a:rPr>
              <a:t>Hyper-V</a:t>
            </a:r>
            <a:r>
              <a:rPr lang="en-US" sz="2000" dirty="0">
                <a:solidFill>
                  <a:schemeClr val="tx1">
                    <a:alpha val="99000"/>
                  </a:schemeClr>
                </a:solidFill>
              </a:rPr>
              <a:t> Networking in Windows Server 2012</a:t>
            </a:r>
          </a:p>
          <a:p>
            <a:pPr marL="403225" indent="-403225">
              <a:lnSpc>
                <a:spcPct val="90000"/>
              </a:lnSpc>
              <a:spcBef>
                <a:spcPct val="20000"/>
              </a:spcBef>
              <a:buSzPct val="105000"/>
              <a:buBlip>
                <a:blip r:embed="rId3"/>
              </a:buBlip>
            </a:pPr>
            <a:r>
              <a:rPr lang="en-US" sz="2000" b="1" dirty="0" smtClean="0">
                <a:solidFill>
                  <a:schemeClr val="tx1">
                    <a:alpha val="99000"/>
                  </a:schemeClr>
                </a:solidFill>
              </a:rPr>
              <a:t>VIR306</a:t>
            </a:r>
            <a:r>
              <a:rPr lang="en-US" sz="2000" dirty="0" smtClean="0">
                <a:solidFill>
                  <a:schemeClr val="tx1">
                    <a:alpha val="99000"/>
                  </a:schemeClr>
                </a:solidFill>
              </a:rPr>
              <a:t> </a:t>
            </a:r>
            <a:r>
              <a:rPr lang="en-US" sz="2000" dirty="0">
                <a:solidFill>
                  <a:schemeClr val="tx1">
                    <a:alpha val="99000"/>
                  </a:schemeClr>
                </a:solidFill>
              </a:rPr>
              <a:t>- </a:t>
            </a:r>
            <a:r>
              <a:rPr lang="en-US" sz="2000" dirty="0" err="1">
                <a:solidFill>
                  <a:schemeClr val="tx1">
                    <a:alpha val="99000"/>
                  </a:schemeClr>
                </a:solidFill>
              </a:rPr>
              <a:t>Hyper-V</a:t>
            </a:r>
            <a:r>
              <a:rPr lang="en-US" sz="2000" dirty="0">
                <a:solidFill>
                  <a:schemeClr val="tx1">
                    <a:alpha val="99000"/>
                  </a:schemeClr>
                </a:solidFill>
              </a:rPr>
              <a:t> over SMB2: Remote File Storage Support in Windows Server 2012 </a:t>
            </a:r>
            <a:r>
              <a:rPr lang="en-US" sz="2000" dirty="0" err="1" smtClean="0">
                <a:solidFill>
                  <a:schemeClr val="tx1">
                    <a:alpha val="99000"/>
                  </a:schemeClr>
                </a:solidFill>
              </a:rPr>
              <a:t>Hyper-V</a:t>
            </a:r>
            <a:endParaRPr lang="en-US" sz="2000" dirty="0" smtClean="0">
              <a:solidFill>
                <a:schemeClr val="tx1">
                  <a:alpha val="99000"/>
                </a:schemeClr>
              </a:solidFill>
            </a:endParaRPr>
          </a:p>
          <a:p>
            <a:pPr marL="403225" indent="-403225">
              <a:lnSpc>
                <a:spcPct val="90000"/>
              </a:lnSpc>
              <a:spcBef>
                <a:spcPct val="20000"/>
              </a:spcBef>
              <a:buSzPct val="105000"/>
              <a:buBlip>
                <a:blip r:embed="rId3"/>
              </a:buBlip>
            </a:pPr>
            <a:r>
              <a:rPr lang="en-US" sz="2000" b="1" dirty="0">
                <a:solidFill>
                  <a:schemeClr val="tx1">
                    <a:alpha val="99000"/>
                  </a:schemeClr>
                </a:solidFill>
              </a:rPr>
              <a:t>WSV310</a:t>
            </a:r>
            <a:r>
              <a:rPr lang="en-US" sz="2000" dirty="0">
                <a:solidFill>
                  <a:schemeClr val="tx1">
                    <a:alpha val="99000"/>
                  </a:schemeClr>
                </a:solidFill>
              </a:rPr>
              <a:t> - Windows Server 2012: Cluster-in-a-Box, RDMA, and </a:t>
            </a:r>
            <a:r>
              <a:rPr lang="en-US" sz="2000" dirty="0" smtClean="0">
                <a:solidFill>
                  <a:schemeClr val="tx1">
                    <a:alpha val="99000"/>
                  </a:schemeClr>
                </a:solidFill>
              </a:rPr>
              <a:t>More</a:t>
            </a:r>
          </a:p>
          <a:p>
            <a:pPr marL="403225" indent="-403225">
              <a:lnSpc>
                <a:spcPct val="90000"/>
              </a:lnSpc>
              <a:spcBef>
                <a:spcPct val="20000"/>
              </a:spcBef>
              <a:buSzPct val="105000"/>
              <a:buBlip>
                <a:blip r:embed="rId3"/>
              </a:buBlip>
            </a:pPr>
            <a:r>
              <a:rPr lang="en-US" sz="2000" b="1" dirty="0">
                <a:solidFill>
                  <a:schemeClr val="tx1">
                    <a:alpha val="99000"/>
                  </a:schemeClr>
                </a:solidFill>
              </a:rPr>
              <a:t>WSV315</a:t>
            </a:r>
            <a:r>
              <a:rPr lang="en-US" sz="2000" dirty="0">
                <a:solidFill>
                  <a:schemeClr val="tx1">
                    <a:alpha val="99000"/>
                  </a:schemeClr>
                </a:solidFill>
              </a:rPr>
              <a:t> - Windows Server 2012 File System Enhancements: Redefining File </a:t>
            </a:r>
            <a:r>
              <a:rPr lang="en-US" sz="2000" dirty="0" smtClean="0">
                <a:solidFill>
                  <a:schemeClr val="tx1">
                    <a:alpha val="99000"/>
                  </a:schemeClr>
                </a:solidFill>
              </a:rPr>
              <a:t>Storage</a:t>
            </a:r>
          </a:p>
          <a:p>
            <a:pPr marL="403225" indent="-403225">
              <a:lnSpc>
                <a:spcPct val="90000"/>
              </a:lnSpc>
              <a:spcBef>
                <a:spcPct val="20000"/>
              </a:spcBef>
              <a:buSzPct val="105000"/>
              <a:buBlip>
                <a:blip r:embed="rId3"/>
              </a:buBlip>
            </a:pPr>
            <a:r>
              <a:rPr lang="en-US" sz="2000" b="1" dirty="0" smtClean="0">
                <a:solidFill>
                  <a:schemeClr val="tx1">
                    <a:alpha val="99000"/>
                  </a:schemeClr>
                </a:solidFill>
              </a:rPr>
              <a:t>WSV320</a:t>
            </a:r>
            <a:r>
              <a:rPr lang="en-US" sz="2000" dirty="0" smtClean="0">
                <a:solidFill>
                  <a:schemeClr val="tx1">
                    <a:alpha val="99000"/>
                  </a:schemeClr>
                </a:solidFill>
              </a:rPr>
              <a:t> </a:t>
            </a:r>
            <a:r>
              <a:rPr lang="en-US" sz="2000" dirty="0">
                <a:solidFill>
                  <a:schemeClr val="tx1">
                    <a:alpha val="99000"/>
                  </a:schemeClr>
                </a:solidFill>
              </a:rPr>
              <a:t>- </a:t>
            </a:r>
            <a:r>
              <a:rPr lang="en-US" sz="2000" dirty="0" smtClean="0">
                <a:solidFill>
                  <a:schemeClr val="tx1">
                    <a:alpha val="99000"/>
                  </a:schemeClr>
                </a:solidFill>
              </a:rPr>
              <a:t>Understanding </a:t>
            </a:r>
            <a:r>
              <a:rPr lang="en-US" sz="2000" dirty="0">
                <a:solidFill>
                  <a:schemeClr val="tx1">
                    <a:alpha val="99000"/>
                  </a:schemeClr>
                </a:solidFill>
              </a:rPr>
              <a:t>and Deploying Hosted Private Cloud: Concepts and </a:t>
            </a:r>
            <a:r>
              <a:rPr lang="en-US" sz="2000" dirty="0" smtClean="0">
                <a:solidFill>
                  <a:schemeClr val="tx1">
                    <a:alpha val="99000"/>
                  </a:schemeClr>
                </a:solidFill>
              </a:rPr>
              <a:t>Implementation</a:t>
            </a:r>
          </a:p>
          <a:p>
            <a:pPr marL="403225" indent="-403225">
              <a:lnSpc>
                <a:spcPct val="90000"/>
              </a:lnSpc>
              <a:spcBef>
                <a:spcPct val="20000"/>
              </a:spcBef>
              <a:buSzPct val="105000"/>
              <a:buBlip>
                <a:blip r:embed="rId3"/>
              </a:buBlip>
            </a:pPr>
            <a:r>
              <a:rPr lang="en-US" sz="2000" b="1" dirty="0" smtClean="0">
                <a:solidFill>
                  <a:schemeClr val="tx1">
                    <a:alpha val="99000"/>
                  </a:schemeClr>
                </a:solidFill>
              </a:rPr>
              <a:t>MGT314</a:t>
            </a:r>
            <a:r>
              <a:rPr lang="en-US" sz="2000" dirty="0" smtClean="0">
                <a:solidFill>
                  <a:schemeClr val="tx1">
                    <a:alpha val="99000"/>
                  </a:schemeClr>
                </a:solidFill>
              </a:rPr>
              <a:t> - What's </a:t>
            </a:r>
            <a:r>
              <a:rPr lang="en-US" sz="2000" dirty="0">
                <a:solidFill>
                  <a:schemeClr val="tx1">
                    <a:alpha val="99000"/>
                  </a:schemeClr>
                </a:solidFill>
              </a:rPr>
              <a:t>New in System Center 2012 SP1 - Virtual Machine </a:t>
            </a:r>
            <a:r>
              <a:rPr lang="en-US" sz="2000" dirty="0" smtClean="0">
                <a:solidFill>
                  <a:schemeClr val="tx1">
                    <a:alpha val="99000"/>
                  </a:schemeClr>
                </a:solidFill>
              </a:rPr>
              <a:t>Manager</a:t>
            </a:r>
            <a:endParaRPr lang="en-US" sz="2000" dirty="0">
              <a:solidFill>
                <a:schemeClr val="tx1">
                  <a:alpha val="99000"/>
                </a:schemeClr>
              </a:solidFill>
            </a:endParaRPr>
          </a:p>
          <a:p>
            <a:pPr marL="403225" indent="-403225">
              <a:lnSpc>
                <a:spcPct val="90000"/>
              </a:lnSpc>
              <a:spcBef>
                <a:spcPct val="20000"/>
              </a:spcBef>
              <a:buSzPct val="105000"/>
              <a:buBlip>
                <a:blip r:embed="rId3"/>
              </a:buBlip>
            </a:pPr>
            <a:r>
              <a:rPr lang="en-US" sz="2000" b="1" dirty="0" smtClean="0">
                <a:solidFill>
                  <a:schemeClr val="tx1">
                    <a:alpha val="99000"/>
                  </a:schemeClr>
                </a:solidFill>
              </a:rPr>
              <a:t>VIR201</a:t>
            </a:r>
            <a:r>
              <a:rPr lang="en-US" sz="2000" dirty="0" smtClean="0">
                <a:solidFill>
                  <a:schemeClr val="tx1">
                    <a:alpha val="99000"/>
                  </a:schemeClr>
                </a:solidFill>
              </a:rPr>
              <a:t> - What’s </a:t>
            </a:r>
            <a:r>
              <a:rPr lang="en-US" sz="2000" dirty="0">
                <a:solidFill>
                  <a:schemeClr val="tx1">
                    <a:alpha val="99000"/>
                  </a:schemeClr>
                </a:solidFill>
              </a:rPr>
              <a:t>New with Windows Server 2012 and Microsoft System Center 2012 SP1</a:t>
            </a:r>
            <a:endParaRPr lang="en-US" sz="2000" dirty="0" smtClean="0">
              <a:solidFill>
                <a:schemeClr val="tx1">
                  <a:alpha val="99000"/>
                </a:schemeClr>
              </a:solidFill>
            </a:endParaRPr>
          </a:p>
          <a:p>
            <a:pPr marL="0" lvl="1">
              <a:lnSpc>
                <a:spcPct val="90000"/>
              </a:lnSpc>
              <a:spcBef>
                <a:spcPct val="20000"/>
              </a:spcBef>
              <a:buSzPct val="105000"/>
            </a:pPr>
            <a:endParaRPr lang="en-US" sz="2000" b="1" dirty="0" smtClean="0">
              <a:solidFill>
                <a:schemeClr val="tx1">
                  <a:alpha val="99000"/>
                </a:schemeClr>
              </a:solidFill>
            </a:endParaRPr>
          </a:p>
          <a:p>
            <a:pPr marL="0" lvl="1">
              <a:lnSpc>
                <a:spcPct val="90000"/>
              </a:lnSpc>
              <a:spcBef>
                <a:spcPct val="20000"/>
              </a:spcBef>
              <a:buSzPct val="105000"/>
            </a:pPr>
            <a:r>
              <a:rPr lang="en-US" sz="2000" b="1" dirty="0" smtClean="0">
                <a:solidFill>
                  <a:schemeClr val="tx1">
                    <a:alpha val="99000"/>
                  </a:schemeClr>
                </a:solidFill>
              </a:rPr>
              <a:t>Additional Content</a:t>
            </a:r>
            <a:endParaRPr lang="en-US" sz="2000" b="1" dirty="0">
              <a:solidFill>
                <a:schemeClr val="tx1">
                  <a:alpha val="99000"/>
                </a:schemeClr>
              </a:solidFill>
            </a:endParaRPr>
          </a:p>
          <a:p>
            <a:pPr marL="403225" lvl="1" indent="-403225">
              <a:lnSpc>
                <a:spcPct val="90000"/>
              </a:lnSpc>
              <a:spcBef>
                <a:spcPct val="20000"/>
              </a:spcBef>
              <a:buSzPct val="105000"/>
              <a:buBlip>
                <a:blip r:embed="rId3"/>
              </a:buBlip>
            </a:pPr>
            <a:r>
              <a:rPr lang="en-US" sz="2000" b="1" dirty="0" smtClean="0">
                <a:solidFill>
                  <a:schemeClr val="tx1">
                    <a:alpha val="99000"/>
                  </a:schemeClr>
                </a:solidFill>
              </a:rPr>
              <a:t>Cloud Configuration Guides : </a:t>
            </a:r>
            <a:r>
              <a:rPr lang="en-US" sz="2000" dirty="0" smtClean="0">
                <a:hlinkClick r:id="rId4"/>
              </a:rPr>
              <a:t>http</a:t>
            </a:r>
            <a:r>
              <a:rPr lang="en-US" sz="2000" dirty="0">
                <a:hlinkClick r:id="rId4"/>
              </a:rPr>
              <a:t>://technet.microsoft.com/en-us/library/hh831441</a:t>
            </a:r>
            <a:endParaRPr lang="en-US" sz="2000" dirty="0"/>
          </a:p>
          <a:p>
            <a:pPr marL="403225" indent="-403225">
              <a:lnSpc>
                <a:spcPct val="90000"/>
              </a:lnSpc>
              <a:spcBef>
                <a:spcPct val="20000"/>
              </a:spcBef>
              <a:buSzPct val="105000"/>
              <a:buBlip>
                <a:blip r:embed="rId3"/>
              </a:buBlip>
            </a:pPr>
            <a:r>
              <a:rPr lang="en-US" sz="2000" b="1" dirty="0">
                <a:solidFill>
                  <a:schemeClr val="tx1">
                    <a:alpha val="99000"/>
                  </a:schemeClr>
                </a:solidFill>
              </a:rPr>
              <a:t>White </a:t>
            </a:r>
            <a:r>
              <a:rPr lang="en-US" sz="2000" b="1" dirty="0" smtClean="0">
                <a:solidFill>
                  <a:schemeClr val="tx1">
                    <a:alpha val="99000"/>
                  </a:schemeClr>
                </a:solidFill>
              </a:rPr>
              <a:t>Paper - </a:t>
            </a:r>
            <a:r>
              <a:rPr lang="en-US" sz="2000" dirty="0" smtClean="0">
                <a:solidFill>
                  <a:schemeClr val="tx1">
                    <a:alpha val="99000"/>
                  </a:schemeClr>
                </a:solidFill>
              </a:rPr>
              <a:t>Building </a:t>
            </a:r>
            <a:r>
              <a:rPr lang="en-US" sz="2000" dirty="0" err="1" smtClean="0">
                <a:solidFill>
                  <a:schemeClr val="tx1">
                    <a:alpha val="99000"/>
                  </a:schemeClr>
                </a:solidFill>
              </a:rPr>
              <a:t>IaaS</a:t>
            </a:r>
            <a:r>
              <a:rPr lang="en-US" sz="2000" dirty="0" smtClean="0">
                <a:solidFill>
                  <a:schemeClr val="tx1">
                    <a:alpha val="99000"/>
                  </a:schemeClr>
                </a:solidFill>
              </a:rPr>
              <a:t> Clouds </a:t>
            </a:r>
            <a:r>
              <a:rPr lang="en-US" sz="2000" dirty="0">
                <a:solidFill>
                  <a:schemeClr val="tx1">
                    <a:alpha val="99000"/>
                  </a:schemeClr>
                </a:solidFill>
              </a:rPr>
              <a:t>using Windows Server 2012 </a:t>
            </a:r>
            <a:r>
              <a:rPr lang="en-US" sz="2000" dirty="0" smtClean="0">
                <a:solidFill>
                  <a:schemeClr val="tx1">
                    <a:alpha val="99000"/>
                  </a:schemeClr>
                </a:solidFill>
              </a:rPr>
              <a:t>: </a:t>
            </a:r>
            <a:r>
              <a:rPr lang="en-US" sz="2000" dirty="0" smtClean="0">
                <a:solidFill>
                  <a:schemeClr val="tx1">
                    <a:alpha val="99000"/>
                  </a:schemeClr>
                </a:solidFill>
                <a:hlinkClick r:id="rId5"/>
              </a:rPr>
              <a:t>http</a:t>
            </a:r>
            <a:r>
              <a:rPr lang="en-US" sz="2000" dirty="0">
                <a:solidFill>
                  <a:schemeClr val="tx1">
                    <a:alpha val="99000"/>
                  </a:schemeClr>
                </a:solidFill>
                <a:hlinkClick r:id="rId5"/>
              </a:rPr>
              <a:t>://</a:t>
            </a:r>
            <a:r>
              <a:rPr lang="en-US" sz="2000" dirty="0" smtClean="0">
                <a:solidFill>
                  <a:schemeClr val="tx1">
                    <a:alpha val="99000"/>
                  </a:schemeClr>
                </a:solidFill>
                <a:hlinkClick r:id="rId5"/>
              </a:rPr>
              <a:t>aka.ms/dtpq3a</a:t>
            </a:r>
            <a:r>
              <a:rPr lang="en-US" sz="2000" dirty="0" smtClean="0">
                <a:solidFill>
                  <a:schemeClr val="tx1">
                    <a:alpha val="99000"/>
                  </a:schemeClr>
                </a:solidFill>
              </a:rPr>
              <a:t> </a:t>
            </a:r>
            <a:endParaRPr lang="en-US" sz="2000" b="1" dirty="0" smtClean="0">
              <a:solidFill>
                <a:schemeClr val="tx1">
                  <a:alpha val="99000"/>
                </a:schemeClr>
              </a:solidFill>
            </a:endParaRPr>
          </a:p>
          <a:p>
            <a:pPr marL="403225" indent="-403225">
              <a:lnSpc>
                <a:spcPct val="90000"/>
              </a:lnSpc>
              <a:spcBef>
                <a:spcPct val="20000"/>
              </a:spcBef>
              <a:buSzPct val="105000"/>
              <a:buBlip>
                <a:blip r:embed="rId3"/>
              </a:buBlip>
            </a:pPr>
            <a:r>
              <a:rPr lang="en-US" sz="2000" b="1" dirty="0" smtClean="0">
                <a:solidFill>
                  <a:schemeClr val="tx1">
                    <a:alpha val="99000"/>
                  </a:schemeClr>
                </a:solidFill>
              </a:rPr>
              <a:t>Find </a:t>
            </a:r>
            <a:r>
              <a:rPr lang="en-US" sz="2000" b="1" dirty="0">
                <a:solidFill>
                  <a:schemeClr val="tx1">
                    <a:alpha val="99000"/>
                  </a:schemeClr>
                </a:solidFill>
              </a:rPr>
              <a:t>Me Later </a:t>
            </a:r>
            <a:r>
              <a:rPr lang="en-US" sz="2000" dirty="0">
                <a:solidFill>
                  <a:schemeClr val="tx1">
                    <a:alpha val="99000"/>
                  </a:schemeClr>
                </a:solidFill>
              </a:rPr>
              <a:t>At the Windows Server Networking &amp; </a:t>
            </a:r>
            <a:r>
              <a:rPr lang="en-US" sz="2000" dirty="0" err="1">
                <a:solidFill>
                  <a:schemeClr val="tx1">
                    <a:alpha val="99000"/>
                  </a:schemeClr>
                </a:solidFill>
              </a:rPr>
              <a:t>Hyper-V</a:t>
            </a:r>
            <a:r>
              <a:rPr lang="en-US" sz="2000" dirty="0">
                <a:solidFill>
                  <a:schemeClr val="tx1">
                    <a:alpha val="99000"/>
                  </a:schemeClr>
                </a:solidFill>
              </a:rPr>
              <a:t> </a:t>
            </a:r>
            <a:r>
              <a:rPr lang="en-US" sz="2000" dirty="0" smtClean="0">
                <a:solidFill>
                  <a:schemeClr val="tx1">
                    <a:alpha val="99000"/>
                  </a:schemeClr>
                </a:solidFill>
              </a:rPr>
              <a:t>areas</a:t>
            </a:r>
          </a:p>
          <a:p>
            <a:pPr marL="403225" indent="-403225">
              <a:lnSpc>
                <a:spcPct val="90000"/>
              </a:lnSpc>
              <a:spcBef>
                <a:spcPct val="20000"/>
              </a:spcBef>
              <a:buSzPct val="105000"/>
              <a:buBlip>
                <a:blip r:embed="rId3"/>
              </a:buBlip>
            </a:pPr>
            <a:r>
              <a:rPr lang="en-US" sz="2000" dirty="0" smtClean="0">
                <a:solidFill>
                  <a:schemeClr val="tx1">
                    <a:alpha val="99000"/>
                  </a:schemeClr>
                </a:solidFill>
              </a:rPr>
              <a:t>Follow me </a:t>
            </a:r>
            <a:r>
              <a:rPr lang="en-US" sz="2000" b="1" dirty="0" smtClean="0">
                <a:solidFill>
                  <a:schemeClr val="tx1">
                    <a:alpha val="99000"/>
                  </a:schemeClr>
                </a:solidFill>
              </a:rPr>
              <a:t>@</a:t>
            </a:r>
            <a:r>
              <a:rPr lang="en-US" sz="2000" b="1" dirty="0" err="1" smtClean="0">
                <a:solidFill>
                  <a:schemeClr val="tx1">
                    <a:alpha val="99000"/>
                  </a:schemeClr>
                </a:solidFill>
              </a:rPr>
              <a:t>yigaledery</a:t>
            </a:r>
            <a:endParaRPr lang="en-US" sz="2000" b="1" dirty="0">
              <a:solidFill>
                <a:schemeClr val="tx1">
                  <a:alpha val="99000"/>
                </a:schemeClr>
              </a:solidFill>
            </a:endParaRPr>
          </a:p>
          <a:p>
            <a:pPr marL="860407" lvl="1" indent="-403225">
              <a:lnSpc>
                <a:spcPct val="90000"/>
              </a:lnSpc>
              <a:spcBef>
                <a:spcPct val="20000"/>
              </a:spcBef>
              <a:buSzPct val="105000"/>
              <a:buBlip>
                <a:blip r:embed="rId3"/>
              </a:buBlip>
            </a:pPr>
            <a:endParaRPr lang="en-US" sz="2000" dirty="0">
              <a:solidFill>
                <a:schemeClr val="tx1">
                  <a:alpha val="99000"/>
                </a:schemeClr>
              </a:solidFill>
            </a:endParaRPr>
          </a:p>
        </p:txBody>
      </p:sp>
      <p:pic>
        <p:nvPicPr>
          <p:cNvPr id="15" name="Picture 2" descr="C:\Users\Jordan\Desktop\TechEd_2012\TechEd-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ollow us on Twitt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642" y="5505450"/>
            <a:ext cx="28575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050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chemeClr val="tx1">
                    <a:alpha val="98824"/>
                  </a:schemeClr>
                </a:solidFill>
                <a:latin typeface="Segoe UI" pitchFamily="34" charset="0"/>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latin typeface="Segoe UI" pitchFamily="34" charset="0"/>
              <a:ea typeface="Segoe UI" pitchFamily="34" charset="0"/>
              <a:cs typeface="Segoe UI" pitchFamily="34" charset="0"/>
            </a:endParaRPr>
          </a:p>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#TE(</a:t>
            </a:r>
            <a:r>
              <a:rPr lang="en-US" dirty="0" err="1">
                <a:solidFill>
                  <a:schemeClr val="tx1"/>
                </a:solidFill>
                <a:latin typeface="Segoe UI" pitchFamily="34" charset="0"/>
                <a:ea typeface="Segoe UI" pitchFamily="34" charset="0"/>
                <a:cs typeface="Segoe UI" pitchFamily="34" charset="0"/>
              </a:rPr>
              <a:t>sessioncode</a:t>
            </a:r>
            <a:r>
              <a:rPr lang="en-US" dirty="0">
                <a:solidFill>
                  <a:schemeClr val="tx1"/>
                </a:solidFill>
                <a:latin typeface="Segoe UI" pitchFamily="34" charset="0"/>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microsoft.com/</a:t>
            </a:r>
            <a:r>
              <a:rPr lang="en-US" sz="1050" u="sng" dirty="0" err="1">
                <a:solidFill>
                  <a:schemeClr val="tx1"/>
                </a:solidFill>
                <a:latin typeface="Segoe UI" pitchFamily="34" charset="0"/>
                <a:ea typeface="Segoe UI" pitchFamily="34" charset="0"/>
                <a:cs typeface="Segoe UI" pitchFamily="34" charset="0"/>
              </a:rPr>
              <a:t>windowsserver</a:t>
            </a:r>
            <a:endParaRPr lang="en-US" sz="1050" dirty="0">
              <a:solidFill>
                <a:schemeClr val="tx1"/>
              </a:solidFill>
              <a:latin typeface="Segoe UI" pitchFamily="34" charset="0"/>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chemeClr val="tx1"/>
                </a:solidFill>
                <a:latin typeface="Segoe UI" pitchFamily="34" charset="0"/>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Azure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Windowsazure.com/</a:t>
            </a:r>
          </a:p>
          <a:p>
            <a:pPr defTabSz="685666" fontAlgn="base">
              <a:spcBef>
                <a:spcPct val="0"/>
              </a:spcBef>
              <a:spcAft>
                <a:spcPct val="0"/>
              </a:spcAft>
            </a:pPr>
            <a:r>
              <a:rPr lang="en-US" sz="1050" u="sng" dirty="0" err="1">
                <a:solidFill>
                  <a:schemeClr val="tx1"/>
                </a:solidFill>
                <a:latin typeface="Segoe UI" pitchFamily="34" charset="0"/>
                <a:ea typeface="Segoe UI" pitchFamily="34" charset="0"/>
                <a:cs typeface="Segoe UI" pitchFamily="34" charset="0"/>
              </a:rPr>
              <a:t>teched</a:t>
            </a:r>
            <a:endParaRPr lang="en-US" sz="1050" u="sng" dirty="0">
              <a:solidFill>
                <a:schemeClr val="tx1"/>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196137006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cial.technet.microsoft.com/wiki/cfs-file.ashx/__key/communityserver-wikis-components-files/00-00-00-00-05/1273.ReferenceMod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613" y="25567"/>
            <a:ext cx="9433048" cy="68324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2894012" y="5562600"/>
            <a:ext cx="4876800" cy="685800"/>
          </a:xfrm>
          <a:prstGeom prst="rect">
            <a:avLst/>
          </a:prstGeom>
          <a:solidFill>
            <a:schemeClr val="tx2">
              <a:lumMod val="50000"/>
              <a:alpha val="44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TextBox 2"/>
          <p:cNvSpPr txBox="1"/>
          <p:nvPr/>
        </p:nvSpPr>
        <p:spPr>
          <a:xfrm>
            <a:off x="-1588" y="2690235"/>
            <a:ext cx="2323072"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a:solidFill>
                  <a:schemeClr val="tx1">
                    <a:alpha val="99000"/>
                  </a:schemeClr>
                </a:solidFill>
                <a:hlinkClick r:id="rId3"/>
              </a:rPr>
              <a:t>http://</a:t>
            </a:r>
            <a:r>
              <a:rPr lang="en-US" dirty="0" smtClean="0">
                <a:solidFill>
                  <a:schemeClr val="tx1">
                    <a:alpha val="99000"/>
                  </a:schemeClr>
                </a:solidFill>
                <a:hlinkClick r:id="rId3"/>
              </a:rPr>
              <a:t>aka.ms/bzm1rl</a:t>
            </a:r>
            <a:endParaRPr lang="en-US" dirty="0" smtClean="0">
              <a:solidFill>
                <a:schemeClr val="tx1">
                  <a:alpha val="99000"/>
                </a:schemeClr>
              </a:solidFill>
            </a:endParaRPr>
          </a:p>
        </p:txBody>
      </p:sp>
      <p:sp>
        <p:nvSpPr>
          <p:cNvPr id="13" name="Title 1"/>
          <p:cNvSpPr>
            <a:spLocks noGrp="1"/>
          </p:cNvSpPr>
          <p:nvPr>
            <p:ph type="title"/>
          </p:nvPr>
        </p:nvSpPr>
        <p:spPr>
          <a:xfrm>
            <a:off x="74612" y="152400"/>
            <a:ext cx="2667000" cy="1981200"/>
          </a:xfrm>
        </p:spPr>
        <p:txBody>
          <a:bodyPr>
            <a:normAutofit fontScale="90000"/>
          </a:bodyPr>
          <a:lstStyle/>
          <a:p>
            <a:r>
              <a:rPr lang="en-US" dirty="0" smtClean="0"/>
              <a:t>Scope of this talk…</a:t>
            </a:r>
            <a:br>
              <a:rPr lang="en-US" dirty="0" smtClean="0"/>
            </a:br>
            <a:r>
              <a:rPr lang="en-US" dirty="0" smtClean="0"/>
              <a:t/>
            </a:r>
            <a:br>
              <a:rPr lang="en-US" dirty="0" smtClean="0"/>
            </a:br>
            <a:r>
              <a:rPr lang="en-US" sz="2700" dirty="0" smtClean="0"/>
              <a:t>DDC</a:t>
            </a:r>
            <a:br>
              <a:rPr lang="en-US" sz="2700" dirty="0" smtClean="0"/>
            </a:br>
            <a:r>
              <a:rPr lang="en-US" sz="2700" dirty="0" smtClean="0"/>
              <a:t>Reference</a:t>
            </a:r>
            <a:br>
              <a:rPr lang="en-US" sz="2700" dirty="0" smtClean="0"/>
            </a:br>
            <a:r>
              <a:rPr lang="en-US" sz="2700" dirty="0" smtClean="0"/>
              <a:t>Architecture</a:t>
            </a:r>
            <a:endParaRPr lang="en-US" sz="2700" dirty="0"/>
          </a:p>
        </p:txBody>
      </p:sp>
    </p:spTree>
    <p:extLst>
      <p:ext uri="{BB962C8B-B14F-4D97-AF65-F5344CB8AC3E}">
        <p14:creationId xmlns:p14="http://schemas.microsoft.com/office/powerpoint/2010/main" val="1240688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2709309"/>
            <a:ext cx="11734799" cy="2243691"/>
          </a:xfrm>
        </p:spPr>
        <p:txBody>
          <a:bodyPr/>
          <a:lstStyle/>
          <a:p>
            <a:r>
              <a:rPr lang="en-US" sz="5400" dirty="0" smtClean="0"/>
              <a:t>OK. I’m In! </a:t>
            </a:r>
            <a:br>
              <a:rPr lang="en-US" sz="5400" dirty="0" smtClean="0"/>
            </a:br>
            <a:r>
              <a:rPr lang="en-US" sz="5400" dirty="0" smtClean="0"/>
              <a:t>How do I </a:t>
            </a:r>
            <a:r>
              <a:rPr lang="en-US" sz="5400" dirty="0"/>
              <a:t>b</a:t>
            </a:r>
            <a:r>
              <a:rPr lang="en-US" sz="5400" dirty="0" smtClean="0"/>
              <a:t>uild my Cloud Infrastructure?</a:t>
            </a:r>
            <a:endParaRPr lang="en-US" sz="5400" dirty="0"/>
          </a:p>
        </p:txBody>
      </p:sp>
    </p:spTree>
    <p:extLst>
      <p:ext uri="{BB962C8B-B14F-4D97-AF65-F5344CB8AC3E}">
        <p14:creationId xmlns:p14="http://schemas.microsoft.com/office/powerpoint/2010/main" val="72732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605991356"/>
              </p:ext>
            </p:extLst>
          </p:nvPr>
        </p:nvGraphicFramePr>
        <p:xfrm>
          <a:off x="1015735" y="812800"/>
          <a:ext cx="11173090" cy="576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p:cNvGrpSpPr/>
          <p:nvPr/>
        </p:nvGrpSpPr>
        <p:grpSpPr>
          <a:xfrm>
            <a:off x="-101574" y="1701801"/>
            <a:ext cx="12188825" cy="4250577"/>
            <a:chOff x="-76200" y="1276350"/>
            <a:chExt cx="9144000" cy="3187933"/>
          </a:xfrm>
        </p:grpSpPr>
        <p:sp>
          <p:nvSpPr>
            <p:cNvPr id="2" name="Rounded Rectangle 1"/>
            <p:cNvSpPr/>
            <p:nvPr/>
          </p:nvSpPr>
          <p:spPr bwMode="auto">
            <a:xfrm>
              <a:off x="829470" y="1276350"/>
              <a:ext cx="8238330" cy="1447800"/>
            </a:xfrm>
            <a:prstGeom prst="roundRect">
              <a:avLst/>
            </a:prstGeom>
            <a:solidFill>
              <a:srgbClr val="92D05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dirty="0">
                  <a:solidFill>
                    <a:schemeClr val="bg1"/>
                  </a:solidFill>
                </a:rPr>
                <a:t>Building your cloud requires </a:t>
              </a:r>
              <a:r>
                <a:rPr lang="en-US" sz="3200" dirty="0" smtClean="0">
                  <a:solidFill>
                    <a:schemeClr val="bg1"/>
                  </a:solidFill>
                </a:rPr>
                <a:t>decisions </a:t>
              </a:r>
              <a:r>
                <a:rPr lang="en-US" sz="3200" dirty="0">
                  <a:solidFill>
                    <a:schemeClr val="bg1"/>
                  </a:solidFill>
                </a:rPr>
                <a:t>and tradeoffs. </a:t>
              </a:r>
            </a:p>
            <a:p>
              <a:pPr algn="ctr"/>
              <a:r>
                <a:rPr lang="en-US" sz="3200" dirty="0">
                  <a:solidFill>
                    <a:schemeClr val="bg1"/>
                  </a:solidFill>
                </a:rPr>
                <a:t>We’re here to help!</a:t>
              </a:r>
            </a:p>
          </p:txBody>
        </p:sp>
        <p:pic>
          <p:nvPicPr>
            <p:cNvPr id="2050" name="Picture 2" descr="C:\Users\rossort.NTDEV\AppData\Local\Microsoft\Windows\Temporary Internet Files\Content.IE5\7LIJDPLU\MC900216946[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76200" y="3184758"/>
              <a:ext cx="1811338" cy="127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0" y="2724150"/>
              <a:ext cx="808124" cy="738664"/>
            </a:xfrm>
            <a:prstGeom prst="rect">
              <a:avLst/>
            </a:prstGeom>
            <a:noFill/>
          </p:spPr>
          <p:txBody>
            <a:bodyPr wrap="none" lIns="0" tIns="0" rIns="0" bIns="0" rtlCol="0">
              <a:spAutoFit/>
            </a:bodyPr>
            <a:lstStyle/>
            <a:p>
              <a:r>
                <a:rPr lang="en-US" sz="6400" b="1" dirty="0">
                  <a:effectLst>
                    <a:outerShdw blurRad="38100" dist="38100" dir="2700000" algn="tl">
                      <a:srgbClr val="000000">
                        <a:alpha val="43137"/>
                      </a:srgbClr>
                    </a:outerShdw>
                  </a:effectLst>
                </a:rPr>
                <a:t>???</a:t>
              </a:r>
            </a:p>
          </p:txBody>
        </p:sp>
      </p:grpSp>
    </p:spTree>
    <p:custDataLst>
      <p:tags r:id="rId1"/>
    </p:custDataLst>
    <p:extLst>
      <p:ext uri="{BB962C8B-B14F-4D97-AF65-F5344CB8AC3E}">
        <p14:creationId xmlns:p14="http://schemas.microsoft.com/office/powerpoint/2010/main" val="158161567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76200"/>
            <a:ext cx="10969943" cy="1143000"/>
          </a:xfrm>
        </p:spPr>
        <p:txBody>
          <a:bodyPr>
            <a:normAutofit/>
          </a:bodyPr>
          <a:lstStyle/>
          <a:p>
            <a:r>
              <a:rPr lang="en-US" dirty="0" smtClean="0"/>
              <a:t>Requirements Influence Choices</a:t>
            </a:r>
            <a:endParaRPr lang="en-US" dirty="0"/>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2137853277"/>
              </p:ext>
            </p:extLst>
          </p:nvPr>
        </p:nvGraphicFramePr>
        <p:xfrm>
          <a:off x="1" y="787400"/>
          <a:ext cx="11467230" cy="584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4189412" y="2566618"/>
            <a:ext cx="3198938" cy="2462582"/>
            <a:chOff x="483922" y="1143000"/>
            <a:chExt cx="3400689" cy="2758841"/>
          </a:xfrm>
        </p:grpSpPr>
        <p:sp>
          <p:nvSpPr>
            <p:cNvPr id="6" name="Rectangle 5"/>
            <p:cNvSpPr/>
            <p:nvPr/>
          </p:nvSpPr>
          <p:spPr bwMode="auto">
            <a:xfrm>
              <a:off x="483922" y="1143000"/>
              <a:ext cx="3400689" cy="580082"/>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8"/>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483922" y="1861196"/>
              <a:ext cx="3400689" cy="580082"/>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8"/>
                </a:buBlip>
              </a:pPr>
              <a:endParaRPr lang="en-US" sz="2400" dirty="0">
                <a:gradFill>
                  <a:gsLst>
                    <a:gs pos="0">
                      <a:schemeClr val="tx1"/>
                    </a:gs>
                    <a:gs pos="100000">
                      <a:schemeClr val="tx1"/>
                    </a:gs>
                  </a:gsLst>
                  <a:lin ang="5400000" scaled="0"/>
                </a:gradFill>
              </a:endParaRPr>
            </a:p>
          </p:txBody>
        </p:sp>
        <p:sp>
          <p:nvSpPr>
            <p:cNvPr id="9" name="Rectangle 8"/>
            <p:cNvSpPr/>
            <p:nvPr/>
          </p:nvSpPr>
          <p:spPr bwMode="auto">
            <a:xfrm>
              <a:off x="483922" y="2579393"/>
              <a:ext cx="3400689" cy="580082"/>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8"/>
                </a:buBlip>
              </a:pPr>
              <a:endParaRPr lang="en-US" sz="2400" dirty="0">
                <a:gradFill>
                  <a:gsLst>
                    <a:gs pos="0">
                      <a:schemeClr val="tx1"/>
                    </a:gs>
                    <a:gs pos="100000">
                      <a:schemeClr val="tx1"/>
                    </a:gs>
                  </a:gsLst>
                  <a:lin ang="5400000" scaled="0"/>
                </a:gradFill>
              </a:endParaRPr>
            </a:p>
          </p:txBody>
        </p:sp>
        <p:sp>
          <p:nvSpPr>
            <p:cNvPr id="11" name="Rectangle 10"/>
            <p:cNvSpPr/>
            <p:nvPr/>
          </p:nvSpPr>
          <p:spPr bwMode="auto">
            <a:xfrm>
              <a:off x="483922" y="3297589"/>
              <a:ext cx="3400689" cy="580082"/>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8"/>
                </a:buBlip>
              </a:pPr>
              <a:endParaRPr lang="en-US" sz="2400" dirty="0">
                <a:gradFill>
                  <a:gsLst>
                    <a:gs pos="0">
                      <a:schemeClr val="tx1"/>
                    </a:gs>
                    <a:gs pos="100000">
                      <a:schemeClr val="tx1"/>
                    </a:gs>
                  </a:gsLst>
                  <a:lin ang="5400000" scaled="0"/>
                </a:gradFill>
              </a:endParaRPr>
            </a:p>
          </p:txBody>
        </p:sp>
        <p:grpSp>
          <p:nvGrpSpPr>
            <p:cNvPr id="12" name="Group 11"/>
            <p:cNvGrpSpPr/>
            <p:nvPr/>
          </p:nvGrpSpPr>
          <p:grpSpPr bwMode="black">
            <a:xfrm>
              <a:off x="818107" y="1225869"/>
              <a:ext cx="440511" cy="414344"/>
              <a:chOff x="7010405" y="2133600"/>
              <a:chExt cx="1379538" cy="1065212"/>
            </a:xfrm>
          </p:grpSpPr>
          <p:sp>
            <p:nvSpPr>
              <p:cNvPr id="20"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5"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1"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2"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3"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4"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5"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6"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7"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8"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9"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0"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1"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2"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3"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4"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5"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6"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7"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8"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9"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0"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1"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2"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3"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4"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5"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6" name="Freeform 207"/>
              <p:cNvSpPr>
                <a:spLocks noEditPoints="1"/>
              </p:cNvSpPr>
              <p:nvPr/>
            </p:nvSpPr>
            <p:spPr bwMode="black">
              <a:xfrm>
                <a:off x="7091582" y="2222526"/>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pic>
          <p:nvPicPr>
            <p:cNvPr id="13" name="Picture 241"/>
            <p:cNvPicPr>
              <a:picLocks noChangeAspect="1" noChangeArrowheads="1"/>
            </p:cNvPicPr>
            <p:nvPr/>
          </p:nvPicPr>
          <p:blipFill>
            <a:blip r:embed="rId9" cstate="print"/>
            <a:srcRect/>
            <a:stretch>
              <a:fillRect/>
            </a:stretch>
          </p:blipFill>
          <p:spPr bwMode="auto">
            <a:xfrm>
              <a:off x="818107" y="1937738"/>
              <a:ext cx="521388" cy="372910"/>
            </a:xfrm>
            <a:prstGeom prst="rect">
              <a:avLst/>
            </a:prstGeom>
            <a:noFill/>
            <a:ln w="9525">
              <a:noFill/>
              <a:miter lim="800000"/>
              <a:headEnd/>
              <a:tailEnd/>
            </a:ln>
          </p:spPr>
        </p:pic>
        <p:pic>
          <p:nvPicPr>
            <p:cNvPr id="14" name="Picture 114"/>
            <p:cNvPicPr>
              <a:picLocks noChangeAspect="1"/>
            </p:cNvPicPr>
            <p:nvPr/>
          </p:nvPicPr>
          <p:blipFill>
            <a:blip r:embed="rId10" cstate="print">
              <a:duotone>
                <a:prstClr val="black"/>
                <a:srgbClr val="D9C3A5">
                  <a:tint val="50000"/>
                  <a:satMod val="180000"/>
                </a:srgbClr>
              </a:duotone>
              <a:extLst/>
            </a:blip>
            <a:stretch>
              <a:fillRect/>
            </a:stretch>
          </p:blipFill>
          <p:spPr bwMode="auto">
            <a:xfrm>
              <a:off x="818107" y="2608172"/>
              <a:ext cx="377445" cy="433327"/>
            </a:xfrm>
            <a:prstGeom prst="rect">
              <a:avLst/>
            </a:prstGeom>
          </p:spPr>
        </p:pic>
        <p:pic>
          <p:nvPicPr>
            <p:cNvPr id="15" name="Picture 4" descr="\\MAGNUM\Projects\Microsoft\Cloud Power FY12\Design\ICONS_PNG\Check_mark.png"/>
            <p:cNvPicPr>
              <a:picLocks noChangeAspect="1" noChangeArrowheads="1"/>
            </p:cNvPicPr>
            <p:nvPr/>
          </p:nvPicPr>
          <p:blipFill>
            <a:blip r:embed="rId11" cstate="print">
              <a:biLevel thresh="25000"/>
            </a:blip>
            <a:srcRect/>
            <a:stretch>
              <a:fillRect/>
            </a:stretch>
          </p:blipFill>
          <p:spPr bwMode="auto">
            <a:xfrm>
              <a:off x="818107" y="3339024"/>
              <a:ext cx="498566" cy="562817"/>
            </a:xfrm>
            <a:prstGeom prst="rect">
              <a:avLst/>
            </a:prstGeom>
            <a:noFill/>
          </p:spPr>
        </p:pic>
        <p:sp>
          <p:nvSpPr>
            <p:cNvPr id="16" name="Title 1"/>
            <p:cNvSpPr txBox="1">
              <a:spLocks/>
            </p:cNvSpPr>
            <p:nvPr/>
          </p:nvSpPr>
          <p:spPr>
            <a:xfrm>
              <a:off x="1424597" y="1267303"/>
              <a:ext cx="2155216" cy="372910"/>
            </a:xfrm>
            <a:prstGeom prst="rect">
              <a:avLst/>
            </a:prstGeom>
          </p:spPr>
          <p:txBody>
            <a:bodyPr vert="horz" wrap="square" lIns="0" tIns="0" rIns="0" bIns="0" rtlCol="0" anchor="t">
              <a:normAutofit fontScale="70000" lnSpcReduction="20000"/>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Workloads</a:t>
              </a:r>
              <a:endParaRPr lang="en-US" dirty="0"/>
            </a:p>
          </p:txBody>
        </p:sp>
        <p:sp>
          <p:nvSpPr>
            <p:cNvPr id="17" name="Title 1"/>
            <p:cNvSpPr txBox="1">
              <a:spLocks/>
            </p:cNvSpPr>
            <p:nvPr/>
          </p:nvSpPr>
          <p:spPr>
            <a:xfrm>
              <a:off x="1424597" y="1985500"/>
              <a:ext cx="2155216" cy="372910"/>
            </a:xfrm>
            <a:prstGeom prst="rect">
              <a:avLst/>
            </a:prstGeom>
          </p:spPr>
          <p:txBody>
            <a:bodyPr vert="horz" wrap="square" lIns="0" tIns="0" rIns="0" bIns="0" rtlCol="0" anchor="t">
              <a:normAutofit fontScale="70000" lnSpcReduction="20000"/>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Networking</a:t>
              </a:r>
              <a:endParaRPr lang="en-US" dirty="0"/>
            </a:p>
          </p:txBody>
        </p:sp>
        <p:sp>
          <p:nvSpPr>
            <p:cNvPr id="18" name="Title 1"/>
            <p:cNvSpPr txBox="1">
              <a:spLocks/>
            </p:cNvSpPr>
            <p:nvPr/>
          </p:nvSpPr>
          <p:spPr>
            <a:xfrm>
              <a:off x="1424597" y="2703696"/>
              <a:ext cx="2155216" cy="372910"/>
            </a:xfrm>
            <a:prstGeom prst="rect">
              <a:avLst/>
            </a:prstGeom>
          </p:spPr>
          <p:txBody>
            <a:bodyPr vert="horz" wrap="square" lIns="0" tIns="0" rIns="0" bIns="0" rtlCol="0" anchor="t">
              <a:normAutofit fontScale="70000" lnSpcReduction="20000"/>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Storage</a:t>
              </a:r>
              <a:endParaRPr lang="en-US" dirty="0"/>
            </a:p>
          </p:txBody>
        </p:sp>
        <p:sp>
          <p:nvSpPr>
            <p:cNvPr id="19" name="Title 1"/>
            <p:cNvSpPr txBox="1">
              <a:spLocks/>
            </p:cNvSpPr>
            <p:nvPr/>
          </p:nvSpPr>
          <p:spPr>
            <a:xfrm>
              <a:off x="1424597" y="3421892"/>
              <a:ext cx="2155216" cy="372910"/>
            </a:xfrm>
            <a:prstGeom prst="rect">
              <a:avLst/>
            </a:prstGeom>
          </p:spPr>
          <p:txBody>
            <a:bodyPr vert="horz" wrap="square" lIns="0" tIns="0" rIns="0" bIns="0" rtlCol="0" anchor="t">
              <a:normAutofit fontScale="70000" lnSpcReduction="20000"/>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Resiliency</a:t>
              </a:r>
              <a:endParaRPr lang="en-US" dirty="0"/>
            </a:p>
          </p:txBody>
        </p:sp>
      </p:grpSp>
    </p:spTree>
    <p:extLst>
      <p:ext uri="{BB962C8B-B14F-4D97-AF65-F5344CB8AC3E}">
        <p14:creationId xmlns:p14="http://schemas.microsoft.com/office/powerpoint/2010/main" val="2370254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483922" y="11430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3" name="Rectangle 62"/>
          <p:cNvSpPr/>
          <p:nvPr/>
        </p:nvSpPr>
        <p:spPr bwMode="auto">
          <a:xfrm>
            <a:off x="483922" y="24638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4" name="Rectangle 63"/>
          <p:cNvSpPr/>
          <p:nvPr/>
        </p:nvSpPr>
        <p:spPr bwMode="auto">
          <a:xfrm>
            <a:off x="483922" y="37846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5" name="Rectangle 64"/>
          <p:cNvSpPr/>
          <p:nvPr/>
        </p:nvSpPr>
        <p:spPr bwMode="auto">
          <a:xfrm>
            <a:off x="483922" y="5105400"/>
            <a:ext cx="11173090" cy="10668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2" name="Title 1"/>
          <p:cNvSpPr>
            <a:spLocks noGrp="1"/>
          </p:cNvSpPr>
          <p:nvPr>
            <p:ph type="title"/>
          </p:nvPr>
        </p:nvSpPr>
        <p:spPr>
          <a:xfrm>
            <a:off x="609441" y="76200"/>
            <a:ext cx="10969943" cy="1143000"/>
          </a:xfrm>
        </p:spPr>
        <p:txBody>
          <a:bodyPr>
            <a:normAutofit/>
          </a:bodyPr>
          <a:lstStyle/>
          <a:p>
            <a:r>
              <a:rPr lang="en-US" dirty="0" smtClean="0"/>
              <a:t>Primary Considerations</a:t>
            </a:r>
            <a:endParaRPr lang="en-US" dirty="0"/>
          </a:p>
        </p:txBody>
      </p:sp>
      <p:grpSp>
        <p:nvGrpSpPr>
          <p:cNvPr id="5" name="Group 4"/>
          <p:cNvGrpSpPr/>
          <p:nvPr/>
        </p:nvGrpSpPr>
        <p:grpSpPr bwMode="black">
          <a:xfrm>
            <a:off x="1177708" y="1295400"/>
            <a:ext cx="914524" cy="762000"/>
            <a:chOff x="7010405" y="2133600"/>
            <a:chExt cx="1379538" cy="1065212"/>
          </a:xfrm>
        </p:grpSpPr>
        <p:sp>
          <p:nvSpPr>
            <p:cNvPr id="6"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2"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3"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5"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6"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7"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5"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1"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2"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3"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4"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5"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6"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7"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8"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9"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0"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1"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2"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3"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4" name="Freeform 207"/>
            <p:cNvSpPr>
              <a:spLocks noEditPoints="1"/>
            </p:cNvSpPr>
            <p:nvPr/>
          </p:nvSpPr>
          <p:spPr bwMode="black">
            <a:xfrm>
              <a:off x="7091582" y="2222526"/>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pic>
        <p:nvPicPr>
          <p:cNvPr id="55" name="Picture 241"/>
          <p:cNvPicPr>
            <a:picLocks noChangeAspect="1" noChangeArrowheads="1"/>
          </p:cNvPicPr>
          <p:nvPr/>
        </p:nvPicPr>
        <p:blipFill>
          <a:blip r:embed="rId4" cstate="print"/>
          <a:srcRect/>
          <a:stretch>
            <a:fillRect/>
          </a:stretch>
        </p:blipFill>
        <p:spPr bwMode="auto">
          <a:xfrm>
            <a:off x="1177708" y="2604563"/>
            <a:ext cx="1082429" cy="685800"/>
          </a:xfrm>
          <a:prstGeom prst="rect">
            <a:avLst/>
          </a:prstGeom>
          <a:noFill/>
          <a:ln w="9525">
            <a:noFill/>
            <a:miter lim="800000"/>
            <a:headEnd/>
            <a:tailEnd/>
          </a:ln>
        </p:spPr>
      </p:pic>
      <p:pic>
        <p:nvPicPr>
          <p:cNvPr id="56" name="Picture 114"/>
          <p:cNvPicPr>
            <a:picLocks noChangeAspect="1"/>
          </p:cNvPicPr>
          <p:nvPr/>
        </p:nvPicPr>
        <p:blipFill>
          <a:blip r:embed="rId5" cstate="print">
            <a:duotone>
              <a:prstClr val="black"/>
              <a:srgbClr val="D9C3A5">
                <a:tint val="50000"/>
                <a:satMod val="180000"/>
              </a:srgbClr>
            </a:duotone>
            <a:extLst/>
          </a:blip>
          <a:stretch>
            <a:fillRect/>
          </a:stretch>
        </p:blipFill>
        <p:spPr bwMode="auto">
          <a:xfrm>
            <a:off x="1177708" y="3837526"/>
            <a:ext cx="783596" cy="796911"/>
          </a:xfrm>
          <a:prstGeom prst="rect">
            <a:avLst/>
          </a:prstGeom>
        </p:spPr>
      </p:pic>
      <p:pic>
        <p:nvPicPr>
          <p:cNvPr id="57" name="Picture 4" descr="\\MAGNUM\Projects\Microsoft\Cloud Power FY12\Design\ICONS_PNG\Check_mark.png"/>
          <p:cNvPicPr>
            <a:picLocks noChangeAspect="1" noChangeArrowheads="1"/>
          </p:cNvPicPr>
          <p:nvPr/>
        </p:nvPicPr>
        <p:blipFill>
          <a:blip r:embed="rId6" cstate="print">
            <a:biLevel thresh="25000"/>
          </a:blip>
          <a:srcRect/>
          <a:stretch>
            <a:fillRect/>
          </a:stretch>
        </p:blipFill>
        <p:spPr bwMode="auto">
          <a:xfrm>
            <a:off x="1177708" y="5181600"/>
            <a:ext cx="1035050" cy="1035050"/>
          </a:xfrm>
          <a:prstGeom prst="rect">
            <a:avLst/>
          </a:prstGeom>
          <a:noFill/>
        </p:spPr>
      </p:pic>
      <p:sp>
        <p:nvSpPr>
          <p:cNvPr id="58" name="Title 1"/>
          <p:cNvSpPr txBox="1">
            <a:spLocks/>
          </p:cNvSpPr>
          <p:nvPr/>
        </p:nvSpPr>
        <p:spPr>
          <a:xfrm>
            <a:off x="2436812" y="13716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Workloads</a:t>
            </a:r>
            <a:endParaRPr lang="en-US" dirty="0"/>
          </a:p>
        </p:txBody>
      </p:sp>
      <p:sp>
        <p:nvSpPr>
          <p:cNvPr id="59" name="Title 1"/>
          <p:cNvSpPr txBox="1">
            <a:spLocks/>
          </p:cNvSpPr>
          <p:nvPr/>
        </p:nvSpPr>
        <p:spPr>
          <a:xfrm>
            <a:off x="2436812" y="26924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Networking</a:t>
            </a:r>
            <a:endParaRPr lang="en-US" dirty="0"/>
          </a:p>
        </p:txBody>
      </p:sp>
      <p:sp>
        <p:nvSpPr>
          <p:cNvPr id="60" name="Title 1"/>
          <p:cNvSpPr txBox="1">
            <a:spLocks/>
          </p:cNvSpPr>
          <p:nvPr/>
        </p:nvSpPr>
        <p:spPr>
          <a:xfrm>
            <a:off x="2436812" y="40132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Storage</a:t>
            </a:r>
            <a:endParaRPr lang="en-US" dirty="0"/>
          </a:p>
        </p:txBody>
      </p:sp>
      <p:sp>
        <p:nvSpPr>
          <p:cNvPr id="61" name="Title 1"/>
          <p:cNvSpPr txBox="1">
            <a:spLocks/>
          </p:cNvSpPr>
          <p:nvPr/>
        </p:nvSpPr>
        <p:spPr>
          <a:xfrm>
            <a:off x="2436812" y="5334000"/>
            <a:ext cx="8531543" cy="685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Resiliency</a:t>
            </a:r>
            <a:endParaRPr lang="en-US" dirty="0"/>
          </a:p>
        </p:txBody>
      </p:sp>
    </p:spTree>
    <p:extLst>
      <p:ext uri="{BB962C8B-B14F-4D97-AF65-F5344CB8AC3E}">
        <p14:creationId xmlns:p14="http://schemas.microsoft.com/office/powerpoint/2010/main" val="3040897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2.5"/>
</p:tagLst>
</file>

<file path=ppt/tags/tag2.xml><?xml version="1.0" encoding="utf-8"?>
<p:tagLst xmlns:a="http://schemas.openxmlformats.org/drawingml/2006/main" xmlns:r="http://schemas.openxmlformats.org/officeDocument/2006/relationships" xmlns:p="http://schemas.openxmlformats.org/presentationml/2006/main">
  <p:tag name="TIMING" val="|175.5|.9|1|.9|1.3|135.1"/>
</p:tagLst>
</file>

<file path=ppt/theme/theme1.xml><?xml version="1.0" encoding="utf-8"?>
<a:theme xmlns:a="http://schemas.openxmlformats.org/drawingml/2006/main" name="TechEd 2012 16-9 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Joshua Adams; Yigal Edery</External_x0020_Speaker>
    <Session_x0020_Code xmlns="2295e2e7-0eeb-498e-8716-217bb2ee6ee3">WSV329</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8b529f77-48ab-4581-b468-93f09345b8aa"/>
    <ds:schemaRef ds:uri="2295e2e7-0eeb-498e-8716-217bb2ee6ee3"/>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2563</TotalTime>
  <Words>3431</Words>
  <Application>Microsoft Office PowerPoint</Application>
  <PresentationFormat>Custom</PresentationFormat>
  <Paragraphs>1149</Paragraphs>
  <Slides>54</Slides>
  <Notes>32</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TechEd 2012 16-9 template</vt:lpstr>
      <vt:lpstr>White with Consolas font for code slides</vt:lpstr>
      <vt:lpstr>Architecting Cloud Infrastructure Using Window Server 2012</vt:lpstr>
      <vt:lpstr>Agenda</vt:lpstr>
      <vt:lpstr>Windows Server 2012 is Cloud Optimized</vt:lpstr>
      <vt:lpstr>Windows Server 2012 : Summary of Cloud Enabling Features</vt:lpstr>
      <vt:lpstr>Scope of this talk…  DDC Reference Architecture</vt:lpstr>
      <vt:lpstr>OK. I’m In!  How do I build my Cloud Infrastructure?</vt:lpstr>
      <vt:lpstr>PowerPoint Presentation</vt:lpstr>
      <vt:lpstr>Requirements Influence Choices</vt:lpstr>
      <vt:lpstr>Primary Considerations</vt:lpstr>
      <vt:lpstr>Primary Considerations</vt:lpstr>
      <vt:lpstr>Understanding Workloads </vt:lpstr>
      <vt:lpstr>Primary Considerations</vt:lpstr>
      <vt:lpstr>Primary Network Considerations</vt:lpstr>
      <vt:lpstr>Typical Hyper-V Server Traffic Flows</vt:lpstr>
      <vt:lpstr>Traffic Isolation / Separation Approaches</vt:lpstr>
      <vt:lpstr>InfiniBand vs. 10GbE vs. 1GbE</vt:lpstr>
      <vt:lpstr>Hardware Offloads for Scalability &amp; Performance</vt:lpstr>
      <vt:lpstr>Selecting the right NIC Offloads *</vt:lpstr>
      <vt:lpstr>Primary Considerations</vt:lpstr>
      <vt:lpstr>Storage Selection Considerations</vt:lpstr>
      <vt:lpstr>Storage Scaling Approaches</vt:lpstr>
      <vt:lpstr>Primary Considerations</vt:lpstr>
      <vt:lpstr>What happens when hardware fails?</vt:lpstr>
      <vt:lpstr>Resiliency Approaches </vt:lpstr>
      <vt:lpstr>Representative Configurations</vt:lpstr>
      <vt:lpstr>Non-Converged Configuration (“Traditional” Enterprise)</vt:lpstr>
      <vt:lpstr>Non-Converged Configuration (“Traditional” Enterprise)</vt:lpstr>
      <vt:lpstr>Non-Converged Configuration (“Traditional” Enterprise)</vt:lpstr>
      <vt:lpstr>Non-Converged Configuration (“Traditional” Enterprise)</vt:lpstr>
      <vt:lpstr>Non-Converged Configuration (“Traditional” Enterprise)</vt:lpstr>
      <vt:lpstr>Non-Converged Configuration</vt:lpstr>
      <vt:lpstr>Converged Datacenter Network + File Server Storage</vt:lpstr>
      <vt:lpstr>Converged Datacenter Network + File Server Storage</vt:lpstr>
      <vt:lpstr>Converged Datacenter Network + File Server Storage</vt:lpstr>
      <vt:lpstr>Converged Datacenter Network + File Server Storage</vt:lpstr>
      <vt:lpstr>Converged Datacenter Network + File Server Storage</vt:lpstr>
      <vt:lpstr>Converged Datacenter Network + File Server Storage</vt:lpstr>
      <vt:lpstr>Converged Datacenter Network + File Server Storage</vt:lpstr>
      <vt:lpstr>Converged Configuration with File Server</vt:lpstr>
      <vt:lpstr>Converged Network and Storage</vt:lpstr>
      <vt:lpstr>Converged Network and Storage</vt:lpstr>
      <vt:lpstr>Converged Network and Storage</vt:lpstr>
      <vt:lpstr>Converged Network and Storage</vt:lpstr>
      <vt:lpstr>Converged Network and Storage</vt:lpstr>
      <vt:lpstr>Converged Configuration without a File Server</vt:lpstr>
      <vt:lpstr>DAS, Non-Clustered Configuration</vt:lpstr>
      <vt:lpstr>Windows Server 2012 is Cloud Optimized !</vt:lpstr>
      <vt:lpstr>Related Content</vt:lpstr>
      <vt:lpstr>SIA, WSV, and VIR Track Resources</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Architecting Private Clouds Using Windows Server 2012</dc:title>
  <dc:subject>TechEd 2012</dc:subject>
  <dc:creator>&lt;Speaker Name Here&gt;</dc:creator>
  <cp:keywords>TechEd 2012</cp:keywords>
  <dc:description>Template: Jordan Cayabyab, Artitudes Design
Formatting:
Event Date: June 11-14, 2012
Event Location: Orlando, FL
Audience Type: IT Pros, Developers</dc:description>
  <cp:lastModifiedBy>Shows</cp:lastModifiedBy>
  <cp:revision>179</cp:revision>
  <cp:lastPrinted>2010-05-11T05:02:34Z</cp:lastPrinted>
  <dcterms:created xsi:type="dcterms:W3CDTF">2007-08-15T21:15:21Z</dcterms:created>
  <dcterms:modified xsi:type="dcterms:W3CDTF">2012-06-13T15:28:16Z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