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7"/>
  </p:notesMasterIdLst>
  <p:handoutMasterIdLst>
    <p:handoutMasterId r:id="rId38"/>
  </p:handoutMasterIdLst>
  <p:sldIdLst>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8" r:id="rId23"/>
    <p:sldId id="339" r:id="rId24"/>
    <p:sldId id="340" r:id="rId25"/>
    <p:sldId id="341" r:id="rId26"/>
    <p:sldId id="342" r:id="rId27"/>
    <p:sldId id="352" r:id="rId28"/>
    <p:sldId id="343" r:id="rId29"/>
    <p:sldId id="351" r:id="rId30"/>
    <p:sldId id="355" r:id="rId31"/>
    <p:sldId id="346" r:id="rId32"/>
    <p:sldId id="347" r:id="rId33"/>
    <p:sldId id="354" r:id="rId34"/>
    <p:sldId id="349" r:id="rId35"/>
    <p:sldId id="319" r:id="rId3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mself-ssdw7fs4\ssd_userdata_ntdev\clausjor\Documents\_file%20server\SQL\SQLPerf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a:t>SMB Client Interface Scaling - Throughput</a:t>
            </a:r>
          </a:p>
        </c:rich>
      </c:tx>
      <c:layout>
        <c:manualLayout>
          <c:xMode val="edge"/>
          <c:yMode val="edge"/>
          <c:x val="0.17644775125037818"/>
          <c:y val="1.7408182119740878E-2"/>
        </c:manualLayout>
      </c:layout>
      <c:overlay val="0"/>
    </c:title>
    <c:autoTitleDeleted val="0"/>
    <c:plotArea>
      <c:layout/>
      <c:lineChart>
        <c:grouping val="standard"/>
        <c:varyColors val="0"/>
        <c:ser>
          <c:idx val="1"/>
          <c:order val="1"/>
          <c:tx>
            <c:v>1 x 10GbE</c:v>
          </c:tx>
          <c:cat>
            <c:numRef>
              <c:f>CL_size_survey_8068_1_int!$F$13:$F$23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CL_size_survey_8068_1_int!$I$13:$I$23</c:f>
              <c:numCache>
                <c:formatCode>General</c:formatCode>
                <c:ptCount val="11"/>
                <c:pt idx="0">
                  <c:v>156.814932</c:v>
                </c:pt>
                <c:pt idx="1">
                  <c:v>226.18357599999999</c:v>
                </c:pt>
                <c:pt idx="2">
                  <c:v>687.69172500000002</c:v>
                </c:pt>
                <c:pt idx="3">
                  <c:v>875.67296299999998</c:v>
                </c:pt>
                <c:pt idx="4">
                  <c:v>1124.872611</c:v>
                </c:pt>
                <c:pt idx="5">
                  <c:v>1138.749644</c:v>
                </c:pt>
                <c:pt idx="6">
                  <c:v>1128.373151</c:v>
                </c:pt>
                <c:pt idx="7">
                  <c:v>1163.7643519999999</c:v>
                </c:pt>
                <c:pt idx="8">
                  <c:v>1164.983831</c:v>
                </c:pt>
                <c:pt idx="9">
                  <c:v>1170.0508150000001</c:v>
                </c:pt>
                <c:pt idx="10">
                  <c:v>1154.3338369999999</c:v>
                </c:pt>
              </c:numCache>
            </c:numRef>
          </c:val>
          <c:smooth val="0"/>
        </c:ser>
        <c:ser>
          <c:idx val="2"/>
          <c:order val="2"/>
          <c:tx>
            <c:v>2 x 10GbE</c:v>
          </c:tx>
          <c:cat>
            <c:numRef>
              <c:f>CL_size_survey_8068_2_int!$F$13:$F$23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CL_size_survey_8068_2_int!$I$13:$I$23</c:f>
              <c:numCache>
                <c:formatCode>General</c:formatCode>
                <c:ptCount val="11"/>
                <c:pt idx="0">
                  <c:v>162.059516</c:v>
                </c:pt>
                <c:pt idx="1">
                  <c:v>322.33529900000002</c:v>
                </c:pt>
                <c:pt idx="2">
                  <c:v>1224.752594</c:v>
                </c:pt>
                <c:pt idx="3">
                  <c:v>2116.9096450000002</c:v>
                </c:pt>
                <c:pt idx="4">
                  <c:v>2334.7591459999999</c:v>
                </c:pt>
                <c:pt idx="5">
                  <c:v>2337.8288659999998</c:v>
                </c:pt>
                <c:pt idx="6">
                  <c:v>2307.9321150000001</c:v>
                </c:pt>
                <c:pt idx="7">
                  <c:v>2305.1336449999999</c:v>
                </c:pt>
                <c:pt idx="8">
                  <c:v>2324.7593700000002</c:v>
                </c:pt>
                <c:pt idx="9">
                  <c:v>2313.7383450000002</c:v>
                </c:pt>
                <c:pt idx="10">
                  <c:v>2332.608322</c:v>
                </c:pt>
              </c:numCache>
            </c:numRef>
          </c:val>
          <c:smooth val="0"/>
        </c:ser>
        <c:ser>
          <c:idx val="3"/>
          <c:order val="3"/>
          <c:tx>
            <c:v>3 x 10GbE</c:v>
          </c:tx>
          <c:cat>
            <c:numRef>
              <c:f>CL_size_survey_8068_int_3!$F$13:$F$23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CL_size_survey_8068_int_3!$I$13:$I$23</c:f>
              <c:numCache>
                <c:formatCode>General</c:formatCode>
                <c:ptCount val="11"/>
                <c:pt idx="0">
                  <c:v>161.88358600000001</c:v>
                </c:pt>
                <c:pt idx="1">
                  <c:v>321.19065399999999</c:v>
                </c:pt>
                <c:pt idx="2">
                  <c:v>1238.788491</c:v>
                </c:pt>
                <c:pt idx="3">
                  <c:v>2410.8725199999999</c:v>
                </c:pt>
                <c:pt idx="4">
                  <c:v>3131.6209309999999</c:v>
                </c:pt>
                <c:pt idx="5">
                  <c:v>3329.5766749999998</c:v>
                </c:pt>
                <c:pt idx="6">
                  <c:v>3326.9937679999998</c:v>
                </c:pt>
                <c:pt idx="7">
                  <c:v>3190.6087299999999</c:v>
                </c:pt>
                <c:pt idx="8">
                  <c:v>3147.5608320000001</c:v>
                </c:pt>
                <c:pt idx="9">
                  <c:v>3139.8305310000001</c:v>
                </c:pt>
                <c:pt idx="10">
                  <c:v>3123.3739099999998</c:v>
                </c:pt>
              </c:numCache>
            </c:numRef>
          </c:val>
          <c:smooth val="0"/>
        </c:ser>
        <c:ser>
          <c:idx val="0"/>
          <c:order val="0"/>
          <c:tx>
            <c:v>4 x 10GbE</c:v>
          </c:tx>
          <c:cat>
            <c:numRef>
              <c:f>CL_size_survey_8068_int_4!$F$13:$F$23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CL_size_survey_8068_int_4!$I$13:$I$23</c:f>
              <c:numCache>
                <c:formatCode>General</c:formatCode>
                <c:ptCount val="11"/>
                <c:pt idx="0">
                  <c:v>161.584318</c:v>
                </c:pt>
                <c:pt idx="1">
                  <c:v>315.50438300000002</c:v>
                </c:pt>
                <c:pt idx="2">
                  <c:v>1232.7341759999999</c:v>
                </c:pt>
                <c:pt idx="3">
                  <c:v>2397.5162129999999</c:v>
                </c:pt>
                <c:pt idx="4">
                  <c:v>3211.4626199999998</c:v>
                </c:pt>
                <c:pt idx="5">
                  <c:v>3978.5874749999998</c:v>
                </c:pt>
                <c:pt idx="6">
                  <c:v>4234.701161</c:v>
                </c:pt>
                <c:pt idx="7">
                  <c:v>4307.2203419999996</c:v>
                </c:pt>
                <c:pt idx="8">
                  <c:v>4303.5957850000004</c:v>
                </c:pt>
                <c:pt idx="9">
                  <c:v>4265.0499609999997</c:v>
                </c:pt>
                <c:pt idx="10">
                  <c:v>4231.0107120000002</c:v>
                </c:pt>
              </c:numCache>
            </c:numRef>
          </c:val>
          <c:smooth val="0"/>
        </c:ser>
        <c:dLbls>
          <c:showLegendKey val="0"/>
          <c:showVal val="0"/>
          <c:showCatName val="0"/>
          <c:showSerName val="0"/>
          <c:showPercent val="0"/>
          <c:showBubbleSize val="0"/>
        </c:dLbls>
        <c:marker val="1"/>
        <c:smooth val="0"/>
        <c:axId val="180574464"/>
        <c:axId val="180580736"/>
      </c:lineChart>
      <c:catAx>
        <c:axId val="180574464"/>
        <c:scaling>
          <c:orientation val="minMax"/>
        </c:scaling>
        <c:delete val="0"/>
        <c:axPos val="b"/>
        <c:title>
          <c:tx>
            <c:rich>
              <a:bodyPr/>
              <a:lstStyle/>
              <a:p>
                <a:pPr>
                  <a:defRPr/>
                </a:pPr>
                <a:r>
                  <a:rPr lang="en-US"/>
                  <a:t>I/O Size</a:t>
                </a:r>
              </a:p>
            </c:rich>
          </c:tx>
          <c:layout>
            <c:manualLayout>
              <c:xMode val="edge"/>
              <c:yMode val="edge"/>
              <c:x val="0.50094113620807668"/>
              <c:y val="0.87249945856441435"/>
            </c:manualLayout>
          </c:layout>
          <c:overlay val="0"/>
        </c:title>
        <c:numFmt formatCode="General" sourceLinked="1"/>
        <c:majorTickMark val="out"/>
        <c:minorTickMark val="none"/>
        <c:tickLblPos val="nextTo"/>
        <c:txPr>
          <a:bodyPr/>
          <a:lstStyle/>
          <a:p>
            <a:pPr>
              <a:defRPr sz="1200"/>
            </a:pPr>
            <a:endParaRPr lang="en-US"/>
          </a:p>
        </c:txPr>
        <c:crossAx val="180580736"/>
        <c:crosses val="autoZero"/>
        <c:auto val="1"/>
        <c:lblAlgn val="ctr"/>
        <c:lblOffset val="100"/>
        <c:noMultiLvlLbl val="0"/>
      </c:catAx>
      <c:valAx>
        <c:axId val="180580736"/>
        <c:scaling>
          <c:orientation val="minMax"/>
        </c:scaling>
        <c:delete val="0"/>
        <c:axPos val="l"/>
        <c:majorGridlines/>
        <c:title>
          <c:tx>
            <c:rich>
              <a:bodyPr rot="-5400000" vert="horz"/>
              <a:lstStyle/>
              <a:p>
                <a:pPr>
                  <a:defRPr/>
                </a:pPr>
                <a:r>
                  <a:rPr lang="en-US"/>
                  <a:t>MB/sec</a:t>
                </a:r>
              </a:p>
            </c:rich>
          </c:tx>
          <c:layout>
            <c:manualLayout>
              <c:xMode val="edge"/>
              <c:yMode val="edge"/>
              <c:x val="1.7031105503809603E-2"/>
              <c:y val="0.39165142879596604"/>
            </c:manualLayout>
          </c:layout>
          <c:overlay val="0"/>
        </c:title>
        <c:numFmt formatCode="General" sourceLinked="1"/>
        <c:majorTickMark val="out"/>
        <c:minorTickMark val="none"/>
        <c:tickLblPos val="nextTo"/>
        <c:txPr>
          <a:bodyPr/>
          <a:lstStyle/>
          <a:p>
            <a:pPr>
              <a:defRPr sz="1400"/>
            </a:pPr>
            <a:endParaRPr lang="en-US"/>
          </a:p>
        </c:txPr>
        <c:crossAx val="180574464"/>
        <c:crosses val="autoZero"/>
        <c:crossBetween val="between"/>
      </c:valAx>
    </c:plotArea>
    <c:legend>
      <c:legendPos val="t"/>
      <c:layout>
        <c:manualLayout>
          <c:xMode val="edge"/>
          <c:yMode val="edge"/>
          <c:x val="0.10511705599505641"/>
          <c:y val="0.12178485497293735"/>
          <c:w val="0.88012753042866843"/>
          <c:h val="6.9873290365736293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SQL </a:t>
            </a:r>
            <a:r>
              <a:rPr lang="en-US" dirty="0" smtClean="0"/>
              <a:t>transactions/s</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Sheet1!$B$6</c:f>
              <c:strCache>
                <c:ptCount val="1"/>
                <c:pt idx="0">
                  <c:v>SQL TPC-C transactions/s</c:v>
                </c:pt>
              </c:strCache>
            </c:strRef>
          </c:tx>
          <c:invertIfNegative val="0"/>
          <c:dLbls>
            <c:dLbl>
              <c:idx val="0"/>
              <c:layout>
                <c:manualLayout>
                  <c:x val="2.2222222222222223E-2"/>
                  <c:y val="-4.1666666666666664E-2"/>
                </c:manualLayout>
              </c:layout>
              <c:tx>
                <c:rich>
                  <a:bodyPr/>
                  <a:lstStyle/>
                  <a:p>
                    <a:r>
                      <a:rPr lang="en-US"/>
                      <a:t>1175 (27%)</a:t>
                    </a:r>
                  </a:p>
                </c:rich>
              </c:tx>
              <c:showLegendKey val="0"/>
              <c:showVal val="1"/>
              <c:showCatName val="0"/>
              <c:showSerName val="0"/>
              <c:showPercent val="0"/>
              <c:showBubbleSize val="0"/>
            </c:dLbl>
            <c:dLbl>
              <c:idx val="1"/>
              <c:layout>
                <c:manualLayout>
                  <c:x val="2.5000000000000001E-2"/>
                  <c:y val="-2.7777777777777821E-2"/>
                </c:manualLayout>
              </c:layout>
              <c:tx>
                <c:rich>
                  <a:bodyPr/>
                  <a:lstStyle/>
                  <a:p>
                    <a:r>
                      <a:rPr lang="en-US" dirty="0"/>
                      <a:t>4270 (98%)</a:t>
                    </a:r>
                  </a:p>
                </c:rich>
              </c:tx>
              <c:showLegendKey val="0"/>
              <c:showVal val="1"/>
              <c:showCatName val="0"/>
              <c:showSerName val="0"/>
              <c:showPercent val="0"/>
              <c:showBubbleSize val="0"/>
            </c:dLbl>
            <c:dLbl>
              <c:idx val="2"/>
              <c:layout>
                <c:manualLayout>
                  <c:x val="2.7777777777777776E-2"/>
                  <c:y val="-1.8518518518518517E-2"/>
                </c:manualLayout>
              </c:layout>
              <c:tx>
                <c:rich>
                  <a:bodyPr/>
                  <a:lstStyle/>
                  <a:p>
                    <a:r>
                      <a:rPr lang="en-US"/>
                      <a:t>4315 (100%)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Sheet1!$A$7:$A$9</c:f>
              <c:strCache>
                <c:ptCount val="3"/>
                <c:pt idx="0">
                  <c:v>SMB</c:v>
                </c:pt>
                <c:pt idx="1">
                  <c:v>SMB +</c:v>
                </c:pt>
                <c:pt idx="2">
                  <c:v>DAS</c:v>
                </c:pt>
              </c:strCache>
            </c:strRef>
          </c:cat>
          <c:val>
            <c:numRef>
              <c:f>Sheet1!$B$7:$B$9</c:f>
              <c:numCache>
                <c:formatCode>General</c:formatCode>
                <c:ptCount val="3"/>
                <c:pt idx="0">
                  <c:v>1175</c:v>
                </c:pt>
                <c:pt idx="1">
                  <c:v>4270</c:v>
                </c:pt>
                <c:pt idx="2">
                  <c:v>4315</c:v>
                </c:pt>
              </c:numCache>
            </c:numRef>
          </c:val>
        </c:ser>
        <c:dLbls>
          <c:showLegendKey val="0"/>
          <c:showVal val="0"/>
          <c:showCatName val="0"/>
          <c:showSerName val="0"/>
          <c:showPercent val="0"/>
          <c:showBubbleSize val="0"/>
        </c:dLbls>
        <c:gapWidth val="150"/>
        <c:shape val="box"/>
        <c:axId val="180600192"/>
        <c:axId val="179971200"/>
        <c:axId val="0"/>
      </c:bar3DChart>
      <c:catAx>
        <c:axId val="180600192"/>
        <c:scaling>
          <c:orientation val="minMax"/>
        </c:scaling>
        <c:delete val="0"/>
        <c:axPos val="b"/>
        <c:majorTickMark val="out"/>
        <c:minorTickMark val="none"/>
        <c:tickLblPos val="nextTo"/>
        <c:crossAx val="179971200"/>
        <c:crosses val="autoZero"/>
        <c:auto val="1"/>
        <c:lblAlgn val="ctr"/>
        <c:lblOffset val="100"/>
        <c:noMultiLvlLbl val="0"/>
      </c:catAx>
      <c:valAx>
        <c:axId val="179971200"/>
        <c:scaling>
          <c:orientation val="minMax"/>
        </c:scaling>
        <c:delete val="0"/>
        <c:axPos val="l"/>
        <c:majorGridlines/>
        <c:numFmt formatCode="General" sourceLinked="1"/>
        <c:majorTickMark val="out"/>
        <c:minorTickMark val="none"/>
        <c:tickLblPos val="nextTo"/>
        <c:crossAx val="18060019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10:49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10:49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22222" indent="-277778" eaLnBrk="0" hangingPunct="0">
              <a:defRPr sz="1600">
                <a:solidFill>
                  <a:schemeClr val="tx1"/>
                </a:solidFill>
                <a:latin typeface="Arial" charset="0"/>
              </a:defRPr>
            </a:lvl2pPr>
            <a:lvl3pPr marL="1111110" indent="-222222" eaLnBrk="0" hangingPunct="0">
              <a:defRPr sz="1600">
                <a:solidFill>
                  <a:schemeClr val="tx1"/>
                </a:solidFill>
                <a:latin typeface="Arial" charset="0"/>
              </a:defRPr>
            </a:lvl3pPr>
            <a:lvl4pPr marL="1555554" indent="-222222" eaLnBrk="0" hangingPunct="0">
              <a:defRPr sz="1600">
                <a:solidFill>
                  <a:schemeClr val="tx1"/>
                </a:solidFill>
                <a:latin typeface="Arial" charset="0"/>
              </a:defRPr>
            </a:lvl4pPr>
            <a:lvl5pPr marL="1999999" indent="-222222" eaLnBrk="0" hangingPunct="0">
              <a:defRPr sz="1600">
                <a:solidFill>
                  <a:schemeClr val="tx1"/>
                </a:solidFill>
                <a:latin typeface="Arial" charset="0"/>
              </a:defRPr>
            </a:lvl5pPr>
            <a:lvl6pPr marL="2444443" indent="-222222" eaLnBrk="0" fontAlgn="base" hangingPunct="0">
              <a:spcBef>
                <a:spcPct val="0"/>
              </a:spcBef>
              <a:spcAft>
                <a:spcPct val="0"/>
              </a:spcAft>
              <a:defRPr sz="1600">
                <a:solidFill>
                  <a:schemeClr val="tx1"/>
                </a:solidFill>
                <a:latin typeface="Arial" charset="0"/>
              </a:defRPr>
            </a:lvl6pPr>
            <a:lvl7pPr marL="2888887" indent="-222222" eaLnBrk="0" fontAlgn="base" hangingPunct="0">
              <a:spcBef>
                <a:spcPct val="0"/>
              </a:spcBef>
              <a:spcAft>
                <a:spcPct val="0"/>
              </a:spcAft>
              <a:defRPr sz="1600">
                <a:solidFill>
                  <a:schemeClr val="tx1"/>
                </a:solidFill>
                <a:latin typeface="Arial" charset="0"/>
              </a:defRPr>
            </a:lvl7pPr>
            <a:lvl8pPr marL="3333331" indent="-222222" eaLnBrk="0" fontAlgn="base" hangingPunct="0">
              <a:spcBef>
                <a:spcPct val="0"/>
              </a:spcBef>
              <a:spcAft>
                <a:spcPct val="0"/>
              </a:spcAft>
              <a:defRPr sz="1600">
                <a:solidFill>
                  <a:schemeClr val="tx1"/>
                </a:solidFill>
                <a:latin typeface="Arial" charset="0"/>
              </a:defRPr>
            </a:lvl8pPr>
            <a:lvl9pPr marL="3777775" indent="-222222" eaLnBrk="0" fontAlgn="base" hangingPunct="0">
              <a:spcBef>
                <a:spcPct val="0"/>
              </a:spcBef>
              <a:spcAft>
                <a:spcPct val="0"/>
              </a:spcAft>
              <a:defRPr sz="1600">
                <a:solidFill>
                  <a:schemeClr val="tx1"/>
                </a:solidFill>
                <a:latin typeface="Arial" charset="0"/>
              </a:defRPr>
            </a:lvl9pPr>
          </a:lstStyle>
          <a:p>
            <a:pPr eaLnBrk="1" hangingPunct="1"/>
            <a:fld id="{629D1C6E-0D83-45B1-97BD-E58C13EE77D4}" type="slidenum">
              <a:rPr lang="en-US" sz="1200"/>
              <a:pPr eaLnBrk="1" hangingPunct="1"/>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22222" indent="-277778" eaLnBrk="0" hangingPunct="0">
              <a:defRPr sz="1600">
                <a:solidFill>
                  <a:schemeClr val="tx1"/>
                </a:solidFill>
                <a:latin typeface="Arial" charset="0"/>
              </a:defRPr>
            </a:lvl2pPr>
            <a:lvl3pPr marL="1111110" indent="-222222" eaLnBrk="0" hangingPunct="0">
              <a:defRPr sz="1600">
                <a:solidFill>
                  <a:schemeClr val="tx1"/>
                </a:solidFill>
                <a:latin typeface="Arial" charset="0"/>
              </a:defRPr>
            </a:lvl3pPr>
            <a:lvl4pPr marL="1555554" indent="-222222" eaLnBrk="0" hangingPunct="0">
              <a:defRPr sz="1600">
                <a:solidFill>
                  <a:schemeClr val="tx1"/>
                </a:solidFill>
                <a:latin typeface="Arial" charset="0"/>
              </a:defRPr>
            </a:lvl4pPr>
            <a:lvl5pPr marL="1999999" indent="-222222" eaLnBrk="0" hangingPunct="0">
              <a:defRPr sz="1600">
                <a:solidFill>
                  <a:schemeClr val="tx1"/>
                </a:solidFill>
                <a:latin typeface="Arial" charset="0"/>
              </a:defRPr>
            </a:lvl5pPr>
            <a:lvl6pPr marL="2444443" indent="-222222" eaLnBrk="0" fontAlgn="base" hangingPunct="0">
              <a:spcBef>
                <a:spcPct val="0"/>
              </a:spcBef>
              <a:spcAft>
                <a:spcPct val="0"/>
              </a:spcAft>
              <a:defRPr sz="1600">
                <a:solidFill>
                  <a:schemeClr val="tx1"/>
                </a:solidFill>
                <a:latin typeface="Arial" charset="0"/>
              </a:defRPr>
            </a:lvl6pPr>
            <a:lvl7pPr marL="2888887" indent="-222222" eaLnBrk="0" fontAlgn="base" hangingPunct="0">
              <a:spcBef>
                <a:spcPct val="0"/>
              </a:spcBef>
              <a:spcAft>
                <a:spcPct val="0"/>
              </a:spcAft>
              <a:defRPr sz="1600">
                <a:solidFill>
                  <a:schemeClr val="tx1"/>
                </a:solidFill>
                <a:latin typeface="Arial" charset="0"/>
              </a:defRPr>
            </a:lvl7pPr>
            <a:lvl8pPr marL="3333331" indent="-222222" eaLnBrk="0" fontAlgn="base" hangingPunct="0">
              <a:spcBef>
                <a:spcPct val="0"/>
              </a:spcBef>
              <a:spcAft>
                <a:spcPct val="0"/>
              </a:spcAft>
              <a:defRPr sz="1600">
                <a:solidFill>
                  <a:schemeClr val="tx1"/>
                </a:solidFill>
                <a:latin typeface="Arial" charset="0"/>
              </a:defRPr>
            </a:lvl8pPr>
            <a:lvl9pPr marL="3777775" indent="-222222" eaLnBrk="0" fontAlgn="base" hangingPunct="0">
              <a:spcBef>
                <a:spcPct val="0"/>
              </a:spcBef>
              <a:spcAft>
                <a:spcPct val="0"/>
              </a:spcAft>
              <a:defRPr sz="1600">
                <a:solidFill>
                  <a:schemeClr val="tx1"/>
                </a:solidFill>
                <a:latin typeface="Arial" charset="0"/>
              </a:defRPr>
            </a:lvl9pPr>
          </a:lstStyle>
          <a:p>
            <a:pPr eaLnBrk="1" hangingPunct="1"/>
            <a:fld id="{205A38B2-F9DE-4337-BC50-AAD660CD55C4}" type="slidenum">
              <a:rPr lang="en-US" sz="1200"/>
              <a:pPr eaLnBrk="1" hangingPunct="1"/>
              <a:t>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36274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00779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44383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7837942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go.microsoft.com/fwlink/p/?LinkId=227841" TargetMode="Externa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3.wmf"/><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hyperlink" Target="http://microsoft.com/msd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How to Increase SQL </a:t>
            </a:r>
            <a:r>
              <a:rPr lang="en-US" sz="2800" dirty="0" smtClean="0"/>
              <a:t>Server Availability </a:t>
            </a:r>
            <a:r>
              <a:rPr lang="en-US" sz="2800" dirty="0"/>
              <a:t>and Performance </a:t>
            </a:r>
            <a:r>
              <a:rPr lang="en-US" sz="2800" dirty="0" smtClean="0"/>
              <a:t>using Windows </a:t>
            </a:r>
            <a:r>
              <a:rPr lang="en-US" sz="2800" dirty="0"/>
              <a:t>Server 2012 SMB </a:t>
            </a:r>
            <a:r>
              <a:rPr lang="en-US" sz="2800" dirty="0" smtClean="0"/>
              <a:t>3.0 Solutions</a:t>
            </a:r>
            <a:endParaRPr lang="en-US" sz="2800" dirty="0"/>
          </a:p>
        </p:txBody>
      </p:sp>
      <p:sp>
        <p:nvSpPr>
          <p:cNvPr id="3" name="Subtitle 2"/>
          <p:cNvSpPr>
            <a:spLocks noGrp="1"/>
          </p:cNvSpPr>
          <p:nvPr>
            <p:ph type="subTitle" idx="1"/>
          </p:nvPr>
        </p:nvSpPr>
        <p:spPr/>
        <p:txBody>
          <a:bodyPr/>
          <a:lstStyle/>
          <a:p>
            <a:r>
              <a:rPr lang="en-US" dirty="0" smtClean="0"/>
              <a:t>Gunter Zink and Claus Joergensen</a:t>
            </a:r>
          </a:p>
          <a:p>
            <a:r>
              <a:rPr lang="en-US" dirty="0" smtClean="0"/>
              <a:t>Principal 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136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WSV330</a:t>
            </a:r>
          </a:p>
        </p:txBody>
      </p:sp>
    </p:spTree>
    <p:extLst>
      <p:ext uri="{BB962C8B-B14F-4D97-AF65-F5344CB8AC3E}">
        <p14:creationId xmlns:p14="http://schemas.microsoft.com/office/powerpoint/2010/main" val="417920593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Server 2012</a:t>
            </a:r>
            <a:br>
              <a:rPr lang="en-US" dirty="0" smtClean="0"/>
            </a:br>
            <a:r>
              <a:rPr lang="en-US" sz="3600" dirty="0" smtClean="0">
                <a:solidFill>
                  <a:schemeClr val="accent1"/>
                </a:solidFill>
              </a:rPr>
              <a:t>File server features at a glance</a:t>
            </a:r>
            <a:endParaRPr lang="en-US" sz="3600" dirty="0">
              <a:solidFill>
                <a:schemeClr val="accent1"/>
              </a:solidFill>
            </a:endParaRPr>
          </a:p>
        </p:txBody>
      </p:sp>
      <p:sp>
        <p:nvSpPr>
          <p:cNvPr id="5" name="Text Placeholder 4"/>
          <p:cNvSpPr>
            <a:spLocks noGrp="1"/>
          </p:cNvSpPr>
          <p:nvPr>
            <p:ph type="body" idx="1"/>
          </p:nvPr>
        </p:nvSpPr>
        <p:spPr>
          <a:xfrm>
            <a:off x="519113" y="1411553"/>
            <a:ext cx="5486400" cy="346249"/>
          </a:xfrm>
        </p:spPr>
        <p:txBody>
          <a:bodyPr/>
          <a:lstStyle/>
          <a:p>
            <a:r>
              <a:rPr lang="en-US" dirty="0" smtClean="0"/>
              <a:t>Availability</a:t>
            </a:r>
            <a:endParaRPr lang="en-US" dirty="0"/>
          </a:p>
        </p:txBody>
      </p:sp>
      <p:sp>
        <p:nvSpPr>
          <p:cNvPr id="3" name="Content Placeholder 2"/>
          <p:cNvSpPr>
            <a:spLocks noGrp="1"/>
          </p:cNvSpPr>
          <p:nvPr>
            <p:ph sz="half" idx="2"/>
          </p:nvPr>
        </p:nvSpPr>
        <p:spPr>
          <a:xfrm>
            <a:off x="507867" y="2133600"/>
            <a:ext cx="5484971" cy="1938992"/>
          </a:xfrm>
        </p:spPr>
        <p:txBody>
          <a:bodyPr/>
          <a:lstStyle/>
          <a:p>
            <a:r>
              <a:rPr lang="en-US" dirty="0" smtClean="0"/>
              <a:t>SMB Transparent Failover</a:t>
            </a:r>
          </a:p>
          <a:p>
            <a:pPr lvl="1"/>
            <a:r>
              <a:rPr lang="en-US" dirty="0" smtClean="0"/>
              <a:t>Server fault tolerance with zero application downtime</a:t>
            </a:r>
          </a:p>
          <a:p>
            <a:r>
              <a:rPr lang="en-US" dirty="0"/>
              <a:t>SMB Multichannel</a:t>
            </a:r>
          </a:p>
          <a:p>
            <a:pPr lvl="1"/>
            <a:r>
              <a:rPr lang="en-US" dirty="0"/>
              <a:t>Network fault tolerance with zero app </a:t>
            </a:r>
            <a:r>
              <a:rPr lang="en-US" dirty="0" smtClean="0"/>
              <a:t>downtime</a:t>
            </a:r>
          </a:p>
        </p:txBody>
      </p:sp>
      <p:sp>
        <p:nvSpPr>
          <p:cNvPr id="6" name="Text Placeholder 5"/>
          <p:cNvSpPr>
            <a:spLocks noGrp="1"/>
          </p:cNvSpPr>
          <p:nvPr>
            <p:ph type="body" sz="quarter" idx="3"/>
          </p:nvPr>
        </p:nvSpPr>
        <p:spPr>
          <a:xfrm>
            <a:off x="6181725" y="1411553"/>
            <a:ext cx="5486400" cy="346249"/>
          </a:xfrm>
        </p:spPr>
        <p:txBody>
          <a:bodyPr/>
          <a:lstStyle/>
          <a:p>
            <a:r>
              <a:rPr lang="en-US" dirty="0" smtClean="0"/>
              <a:t>Performance and Scalability</a:t>
            </a:r>
            <a:endParaRPr lang="en-US" dirty="0"/>
          </a:p>
        </p:txBody>
      </p:sp>
      <p:sp>
        <p:nvSpPr>
          <p:cNvPr id="4" name="Content Placeholder 3"/>
          <p:cNvSpPr>
            <a:spLocks noGrp="1"/>
          </p:cNvSpPr>
          <p:nvPr>
            <p:ph sz="quarter" idx="4"/>
          </p:nvPr>
        </p:nvSpPr>
        <p:spPr>
          <a:xfrm>
            <a:off x="6181725" y="2133600"/>
            <a:ext cx="5486400" cy="4410438"/>
          </a:xfrm>
        </p:spPr>
        <p:txBody>
          <a:bodyPr/>
          <a:lstStyle/>
          <a:p>
            <a:r>
              <a:rPr lang="en-US" dirty="0" smtClean="0"/>
              <a:t>SMB Multichannel</a:t>
            </a:r>
          </a:p>
          <a:p>
            <a:pPr lvl="1"/>
            <a:r>
              <a:rPr lang="en-US" dirty="0" smtClean="0"/>
              <a:t>Bandwidth aggregation</a:t>
            </a:r>
          </a:p>
          <a:p>
            <a:r>
              <a:rPr lang="en-US" dirty="0"/>
              <a:t>SMB </a:t>
            </a:r>
            <a:r>
              <a:rPr lang="en-US" dirty="0" smtClean="0"/>
              <a:t>Direct (SMB over RDMA)</a:t>
            </a:r>
            <a:endParaRPr lang="en-US" dirty="0"/>
          </a:p>
          <a:p>
            <a:pPr lvl="1"/>
            <a:r>
              <a:rPr lang="en-US" dirty="0"/>
              <a:t>Support for Remote Direct Memory Access (RDMA) enabled network adapters</a:t>
            </a:r>
          </a:p>
          <a:p>
            <a:pPr lvl="1"/>
            <a:r>
              <a:rPr lang="en-US" dirty="0"/>
              <a:t>High bandwidth, low latency and CPU </a:t>
            </a:r>
            <a:r>
              <a:rPr lang="en-US" dirty="0" smtClean="0"/>
              <a:t>usage</a:t>
            </a:r>
          </a:p>
          <a:p>
            <a:r>
              <a:rPr lang="en-US" dirty="0"/>
              <a:t>SMB Scale Out</a:t>
            </a:r>
          </a:p>
          <a:p>
            <a:pPr lvl="1"/>
            <a:r>
              <a:rPr lang="en-US" dirty="0"/>
              <a:t>Active/Active file shares</a:t>
            </a:r>
          </a:p>
          <a:p>
            <a:pPr lvl="1"/>
            <a:r>
              <a:rPr lang="en-US" dirty="0"/>
              <a:t>Increased bandwidth</a:t>
            </a:r>
          </a:p>
          <a:p>
            <a:r>
              <a:rPr lang="en-US" dirty="0" smtClean="0"/>
              <a:t>SMB </a:t>
            </a:r>
            <a:r>
              <a:rPr lang="en-US" dirty="0"/>
              <a:t>Performance for Server Apps</a:t>
            </a:r>
          </a:p>
          <a:p>
            <a:pPr lvl="1"/>
            <a:r>
              <a:rPr lang="en-US" dirty="0"/>
              <a:t>Optimizations for server app IO profiles</a:t>
            </a:r>
          </a:p>
          <a:p>
            <a:pPr lvl="1"/>
            <a:r>
              <a:rPr lang="en-US" dirty="0"/>
              <a:t>Performance analysis &amp; </a:t>
            </a:r>
            <a:r>
              <a:rPr lang="en-US" dirty="0" smtClean="0"/>
              <a:t>tuning</a:t>
            </a:r>
            <a:endParaRPr lang="en-US" dirty="0"/>
          </a:p>
        </p:txBody>
      </p:sp>
    </p:spTree>
    <p:extLst>
      <p:ext uri="{BB962C8B-B14F-4D97-AF65-F5344CB8AC3E}">
        <p14:creationId xmlns:p14="http://schemas.microsoft.com/office/powerpoint/2010/main" val="18174609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07996"/>
          </a:xfrm>
        </p:spPr>
        <p:txBody>
          <a:bodyPr/>
          <a:lstStyle/>
          <a:p>
            <a:r>
              <a:rPr lang="en-US" dirty="0" smtClean="0"/>
              <a:t>Historical - Windows Server 2008 R2</a:t>
            </a:r>
            <a:br>
              <a:rPr lang="en-US" dirty="0" smtClean="0"/>
            </a:br>
            <a:r>
              <a:rPr lang="en-US" sz="3600" dirty="0">
                <a:solidFill>
                  <a:schemeClr val="accent1"/>
                </a:solidFill>
              </a:rPr>
              <a:t>Failovers are not transparent</a:t>
            </a:r>
          </a:p>
        </p:txBody>
      </p:sp>
      <p:sp>
        <p:nvSpPr>
          <p:cNvPr id="5" name="Content Placeholder 4"/>
          <p:cNvSpPr>
            <a:spLocks noGrp="1"/>
          </p:cNvSpPr>
          <p:nvPr>
            <p:ph sz="half" idx="1"/>
          </p:nvPr>
        </p:nvSpPr>
        <p:spPr>
          <a:xfrm>
            <a:off x="519113" y="1447800"/>
            <a:ext cx="5486400" cy="3379387"/>
          </a:xfrm>
        </p:spPr>
        <p:txBody>
          <a:bodyPr/>
          <a:lstStyle/>
          <a:p>
            <a:r>
              <a:rPr lang="en-US" sz="2400" dirty="0" smtClean="0"/>
              <a:t>Targeted for traditional file server use scenarios</a:t>
            </a:r>
          </a:p>
          <a:p>
            <a:r>
              <a:rPr lang="en-US" sz="2400" dirty="0" smtClean="0"/>
              <a:t>Server applications expect storage to be continuously available</a:t>
            </a:r>
          </a:p>
          <a:p>
            <a:r>
              <a:rPr lang="en-US" sz="2400" dirty="0" smtClean="0"/>
              <a:t>In Windows Server 2008 R2</a:t>
            </a:r>
          </a:p>
          <a:p>
            <a:pPr lvl="1"/>
            <a:r>
              <a:rPr lang="en-US" sz="2000" dirty="0" smtClean="0"/>
              <a:t>Connection and file handles are lost on share failover, leading to</a:t>
            </a:r>
          </a:p>
          <a:p>
            <a:pPr lvl="1"/>
            <a:r>
              <a:rPr lang="en-US" sz="2000" dirty="0" smtClean="0"/>
              <a:t>Application disruption</a:t>
            </a:r>
          </a:p>
          <a:p>
            <a:pPr lvl="1"/>
            <a:r>
              <a:rPr lang="en-US" sz="2000" dirty="0" smtClean="0"/>
              <a:t>Administrator intervention required to recover</a:t>
            </a:r>
            <a:endParaRPr lang="en-US" sz="2000" dirty="0"/>
          </a:p>
        </p:txBody>
      </p:sp>
      <p:sp>
        <p:nvSpPr>
          <p:cNvPr id="8" name="Curved Down Arrow 7"/>
          <p:cNvSpPr/>
          <p:nvPr/>
        </p:nvSpPr>
        <p:spPr bwMode="auto">
          <a:xfrm flipV="1">
            <a:off x="7975746" y="4542940"/>
            <a:ext cx="2596909" cy="301701"/>
          </a:xfrm>
          <a:prstGeom prst="curvedDownArrow">
            <a:avLst/>
          </a:prstGeom>
          <a:solidFill>
            <a:schemeClr val="bg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endParaRPr lang="en-US" sz="1600" b="1" dirty="0">
              <a:gradFill>
                <a:gsLst>
                  <a:gs pos="0">
                    <a:srgbClr val="FFFFFF"/>
                  </a:gs>
                  <a:gs pos="100000">
                    <a:srgbClr val="FFFFFF"/>
                  </a:gs>
                </a:gsLst>
                <a:lin ang="5400000" scaled="0"/>
              </a:gradFill>
            </a:endParaRPr>
          </a:p>
        </p:txBody>
      </p:sp>
      <p:sp>
        <p:nvSpPr>
          <p:cNvPr id="9" name="Rounded Rectangle 8"/>
          <p:cNvSpPr/>
          <p:nvPr/>
        </p:nvSpPr>
        <p:spPr>
          <a:xfrm>
            <a:off x="7035198" y="4914939"/>
            <a:ext cx="4544186" cy="13144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559" tIns="45779" rIns="91559" bIns="45779" rtlCol="0" anchor="b"/>
          <a:lstStyle/>
          <a:p>
            <a:pPr algn="ctr"/>
            <a:r>
              <a:rPr lang="en-US" sz="1600" b="1" dirty="0" smtClean="0"/>
              <a:t>File Server Cluster</a:t>
            </a:r>
            <a:endParaRPr lang="en-US" sz="1600" b="1" dirty="0"/>
          </a:p>
        </p:txBody>
      </p:sp>
      <p:sp>
        <p:nvSpPr>
          <p:cNvPr id="12" name="Rectangle 11"/>
          <p:cNvSpPr/>
          <p:nvPr/>
        </p:nvSpPr>
        <p:spPr>
          <a:xfrm>
            <a:off x="7353246" y="5128526"/>
            <a:ext cx="1828324" cy="700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600" b="1" dirty="0" smtClean="0"/>
              <a:t>Node </a:t>
            </a:r>
            <a:r>
              <a:rPr lang="en-US" sz="1600" b="1" dirty="0"/>
              <a:t>A</a:t>
            </a:r>
          </a:p>
        </p:txBody>
      </p:sp>
      <p:sp>
        <p:nvSpPr>
          <p:cNvPr id="13" name="Rectangle 12"/>
          <p:cNvSpPr/>
          <p:nvPr/>
        </p:nvSpPr>
        <p:spPr>
          <a:xfrm>
            <a:off x="9423519" y="5143539"/>
            <a:ext cx="184233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600" b="1" dirty="0" smtClean="0"/>
              <a:t>Node </a:t>
            </a:r>
            <a:r>
              <a:rPr lang="en-US" sz="1600" b="1" dirty="0"/>
              <a:t>B</a:t>
            </a:r>
          </a:p>
        </p:txBody>
      </p:sp>
      <p:sp>
        <p:nvSpPr>
          <p:cNvPr id="14" name="TextBox 13"/>
          <p:cNvSpPr txBox="1"/>
          <p:nvPr/>
        </p:nvSpPr>
        <p:spPr>
          <a:xfrm>
            <a:off x="7178531" y="4242686"/>
            <a:ext cx="1677852" cy="349849"/>
          </a:xfrm>
          <a:prstGeom prst="rect">
            <a:avLst/>
          </a:prstGeom>
          <a:noFill/>
        </p:spPr>
        <p:txBody>
          <a:bodyPr wrap="square" lIns="91559" tIns="45779" rIns="91559" bIns="45779" rtlCol="0">
            <a:spAutoFit/>
          </a:bodyPr>
          <a:lstStyle/>
          <a:p>
            <a:pPr algn="ctr"/>
            <a:r>
              <a:rPr lang="en-US" sz="1600" b="1" dirty="0"/>
              <a:t>\\fs1\share</a:t>
            </a:r>
          </a:p>
        </p:txBody>
      </p:sp>
      <p:cxnSp>
        <p:nvCxnSpPr>
          <p:cNvPr id="15" name="Straight Arrow Connector 14"/>
          <p:cNvCxnSpPr>
            <a:stCxn id="11" idx="2"/>
            <a:endCxn id="14" idx="0"/>
          </p:cNvCxnSpPr>
          <p:nvPr/>
        </p:nvCxnSpPr>
        <p:spPr>
          <a:xfrm flipH="1">
            <a:off x="8017457" y="3520442"/>
            <a:ext cx="1283307" cy="7222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7" name="Oval 16"/>
          <p:cNvSpPr/>
          <p:nvPr/>
        </p:nvSpPr>
        <p:spPr bwMode="auto">
          <a:xfrm>
            <a:off x="8469132" y="3725158"/>
            <a:ext cx="406294" cy="299559"/>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600" b="1" dirty="0">
                <a:gradFill>
                  <a:gsLst>
                    <a:gs pos="0">
                      <a:srgbClr val="FFFFFF"/>
                    </a:gs>
                    <a:gs pos="100000">
                      <a:srgbClr val="FFFFFF"/>
                    </a:gs>
                  </a:gsLst>
                  <a:lin ang="5400000" scaled="0"/>
                </a:gradFill>
              </a:rPr>
              <a:t>1</a:t>
            </a:r>
          </a:p>
        </p:txBody>
      </p:sp>
      <p:sp>
        <p:nvSpPr>
          <p:cNvPr id="18" name="Oval 17"/>
          <p:cNvSpPr/>
          <p:nvPr/>
        </p:nvSpPr>
        <p:spPr bwMode="auto">
          <a:xfrm>
            <a:off x="9076981" y="4545082"/>
            <a:ext cx="406294" cy="299559"/>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600" b="1" dirty="0">
                <a:gradFill>
                  <a:gsLst>
                    <a:gs pos="0">
                      <a:srgbClr val="FFFFFF"/>
                    </a:gs>
                    <a:gs pos="100000">
                      <a:srgbClr val="FFFFFF"/>
                    </a:gs>
                  </a:gsLst>
                  <a:lin ang="5400000" scaled="0"/>
                </a:gradFill>
              </a:rPr>
              <a:t>2</a:t>
            </a:r>
          </a:p>
        </p:txBody>
      </p:sp>
      <p:sp>
        <p:nvSpPr>
          <p:cNvPr id="19" name="TextBox 18"/>
          <p:cNvSpPr txBox="1"/>
          <p:nvPr/>
        </p:nvSpPr>
        <p:spPr>
          <a:xfrm>
            <a:off x="9675993" y="4242686"/>
            <a:ext cx="1677852" cy="349849"/>
          </a:xfrm>
          <a:prstGeom prst="rect">
            <a:avLst/>
          </a:prstGeom>
          <a:noFill/>
        </p:spPr>
        <p:txBody>
          <a:bodyPr wrap="square" lIns="91559" tIns="45779" rIns="91559" bIns="45779" rtlCol="0">
            <a:spAutoFit/>
          </a:bodyPr>
          <a:lstStyle/>
          <a:p>
            <a:pPr algn="ctr"/>
            <a:r>
              <a:rPr lang="en-US" sz="1600" b="1" dirty="0"/>
              <a:t>\\fs1\share</a:t>
            </a:r>
          </a:p>
        </p:txBody>
      </p:sp>
      <p:cxnSp>
        <p:nvCxnSpPr>
          <p:cNvPr id="20" name="Straight Arrow Connector 19"/>
          <p:cNvCxnSpPr>
            <a:stCxn id="11" idx="2"/>
            <a:endCxn id="19" idx="0"/>
          </p:cNvCxnSpPr>
          <p:nvPr/>
        </p:nvCxnSpPr>
        <p:spPr>
          <a:xfrm>
            <a:off x="9300764" y="3520442"/>
            <a:ext cx="1214155" cy="7222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1" name="Oval 20"/>
          <p:cNvSpPr/>
          <p:nvPr/>
        </p:nvSpPr>
        <p:spPr bwMode="auto">
          <a:xfrm>
            <a:off x="9691441" y="3725158"/>
            <a:ext cx="406294" cy="299559"/>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600" b="1" dirty="0">
                <a:gradFill>
                  <a:gsLst>
                    <a:gs pos="0">
                      <a:srgbClr val="FFFFFF"/>
                    </a:gs>
                    <a:gs pos="100000">
                      <a:srgbClr val="FFFFFF"/>
                    </a:gs>
                  </a:gsLst>
                  <a:lin ang="5400000" scaled="0"/>
                </a:gradFill>
              </a:rPr>
              <a:t>3</a:t>
            </a:r>
          </a:p>
        </p:txBody>
      </p:sp>
      <p:sp>
        <p:nvSpPr>
          <p:cNvPr id="11" name="Rectangle 10"/>
          <p:cNvSpPr/>
          <p:nvPr/>
        </p:nvSpPr>
        <p:spPr>
          <a:xfrm>
            <a:off x="8468251" y="3052031"/>
            <a:ext cx="1665026" cy="468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600" b="1" dirty="0" smtClean="0"/>
              <a:t>SQL Server</a:t>
            </a:r>
            <a:endParaRPr lang="en-US" sz="1600" b="1" dirty="0"/>
          </a:p>
        </p:txBody>
      </p:sp>
      <p:sp>
        <p:nvSpPr>
          <p:cNvPr id="27" name="TextBox 26"/>
          <p:cNvSpPr txBox="1"/>
          <p:nvPr/>
        </p:nvSpPr>
        <p:spPr>
          <a:xfrm>
            <a:off x="7534708" y="1947987"/>
            <a:ext cx="4503552" cy="215444"/>
          </a:xfrm>
          <a:prstGeom prst="rect">
            <a:avLst/>
          </a:prstGeom>
          <a:noFill/>
        </p:spPr>
        <p:txBody>
          <a:bodyPr wrap="square" lIns="0" tIns="0" rIns="0" bIns="0" rtlCol="0">
            <a:spAutoFit/>
          </a:bodyPr>
          <a:lstStyle/>
          <a:p>
            <a:r>
              <a:rPr lang="en-US" sz="1400" b="1" dirty="0">
                <a:gradFill>
                  <a:gsLst>
                    <a:gs pos="0">
                      <a:schemeClr val="tx1"/>
                    </a:gs>
                    <a:gs pos="86000">
                      <a:schemeClr val="tx1"/>
                    </a:gs>
                  </a:gsLst>
                  <a:lin ang="5400000" scaled="0"/>
                </a:gradFill>
              </a:rPr>
              <a:t>Failover share and connections and handles </a:t>
            </a:r>
            <a:r>
              <a:rPr lang="en-US" sz="1400" b="1" dirty="0" smtClean="0">
                <a:gradFill>
                  <a:gsLst>
                    <a:gs pos="0">
                      <a:schemeClr val="tx1"/>
                    </a:gs>
                    <a:gs pos="86000">
                      <a:schemeClr val="tx1"/>
                    </a:gs>
                  </a:gsLst>
                  <a:lin ang="5400000" scaled="0"/>
                </a:gradFill>
              </a:rPr>
              <a:t>lost</a:t>
            </a:r>
            <a:endParaRPr lang="en-US" sz="1400" b="1" dirty="0">
              <a:gradFill>
                <a:gsLst>
                  <a:gs pos="0">
                    <a:schemeClr val="tx1"/>
                  </a:gs>
                  <a:gs pos="86000">
                    <a:schemeClr val="tx1"/>
                  </a:gs>
                </a:gsLst>
                <a:lin ang="5400000" scaled="0"/>
              </a:gradFill>
            </a:endParaRPr>
          </a:p>
        </p:txBody>
      </p:sp>
      <p:sp>
        <p:nvSpPr>
          <p:cNvPr id="28" name="Oval 27"/>
          <p:cNvSpPr/>
          <p:nvPr/>
        </p:nvSpPr>
        <p:spPr bwMode="auto">
          <a:xfrm>
            <a:off x="7009589" y="1921318"/>
            <a:ext cx="406294" cy="299559"/>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2</a:t>
            </a:r>
          </a:p>
        </p:txBody>
      </p:sp>
      <p:sp>
        <p:nvSpPr>
          <p:cNvPr id="29" name="TextBox 28"/>
          <p:cNvSpPr txBox="1"/>
          <p:nvPr/>
        </p:nvSpPr>
        <p:spPr>
          <a:xfrm>
            <a:off x="7534707" y="1483367"/>
            <a:ext cx="4503554" cy="215444"/>
          </a:xfrm>
          <a:prstGeom prst="rect">
            <a:avLst/>
          </a:prstGeom>
          <a:noFill/>
        </p:spPr>
        <p:txBody>
          <a:bodyPr wrap="square" lIns="0" tIns="0" rIns="0" bIns="0" rtlCol="0">
            <a:spAutoFit/>
          </a:bodyPr>
          <a:lstStyle/>
          <a:p>
            <a:r>
              <a:rPr lang="en-US" sz="1400" b="1" dirty="0">
                <a:gradFill>
                  <a:gsLst>
                    <a:gs pos="0">
                      <a:schemeClr val="tx1"/>
                    </a:gs>
                    <a:gs pos="86000">
                      <a:schemeClr val="tx1"/>
                    </a:gs>
                  </a:gsLst>
                  <a:lin ang="5400000" scaled="0"/>
                </a:gradFill>
              </a:rPr>
              <a:t>Normal operation</a:t>
            </a:r>
          </a:p>
        </p:txBody>
      </p:sp>
      <p:sp>
        <p:nvSpPr>
          <p:cNvPr id="30" name="Oval 29"/>
          <p:cNvSpPr/>
          <p:nvPr/>
        </p:nvSpPr>
        <p:spPr bwMode="auto">
          <a:xfrm>
            <a:off x="7011652" y="1441313"/>
            <a:ext cx="406294" cy="299559"/>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1</a:t>
            </a:r>
          </a:p>
        </p:txBody>
      </p:sp>
      <p:sp>
        <p:nvSpPr>
          <p:cNvPr id="31" name="TextBox 30"/>
          <p:cNvSpPr txBox="1"/>
          <p:nvPr/>
        </p:nvSpPr>
        <p:spPr>
          <a:xfrm>
            <a:off x="7534708" y="2465884"/>
            <a:ext cx="4503552" cy="215444"/>
          </a:xfrm>
          <a:prstGeom prst="rect">
            <a:avLst/>
          </a:prstGeom>
          <a:noFill/>
        </p:spPr>
        <p:txBody>
          <a:bodyPr wrap="square" lIns="0" tIns="0" rIns="0" bIns="0" rtlCol="0">
            <a:spAutoFit/>
          </a:bodyPr>
          <a:lstStyle/>
          <a:p>
            <a:r>
              <a:rPr lang="en-US" sz="1400" b="1" dirty="0">
                <a:gradFill>
                  <a:gsLst>
                    <a:gs pos="0">
                      <a:schemeClr val="tx1"/>
                    </a:gs>
                    <a:gs pos="86000">
                      <a:schemeClr val="tx1"/>
                    </a:gs>
                  </a:gsLst>
                  <a:lin ang="5400000" scaled="0"/>
                </a:gradFill>
              </a:rPr>
              <a:t>Administrator intervention needed to recover</a:t>
            </a:r>
          </a:p>
        </p:txBody>
      </p:sp>
      <p:sp>
        <p:nvSpPr>
          <p:cNvPr id="32" name="Oval 31"/>
          <p:cNvSpPr/>
          <p:nvPr/>
        </p:nvSpPr>
        <p:spPr bwMode="auto">
          <a:xfrm>
            <a:off x="7009589" y="2439215"/>
            <a:ext cx="406294" cy="299559"/>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3</a:t>
            </a:r>
          </a:p>
        </p:txBody>
      </p:sp>
    </p:spTree>
    <p:extLst>
      <p:ext uri="{BB962C8B-B14F-4D97-AF65-F5344CB8AC3E}">
        <p14:creationId xmlns:p14="http://schemas.microsoft.com/office/powerpoint/2010/main" val="38947626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035198" y="4884459"/>
            <a:ext cx="4544186" cy="13144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91559" tIns="45779" rIns="91559" bIns="45779" rtlCol="0" anchor="b"/>
          <a:lstStyle/>
          <a:p>
            <a:pPr algn="ctr"/>
            <a:r>
              <a:rPr lang="en-US" sz="1600" b="1" dirty="0" smtClean="0"/>
              <a:t>File Server Cluster</a:t>
            </a:r>
            <a:endParaRPr lang="en-US" sz="1600" b="1" dirty="0"/>
          </a:p>
        </p:txBody>
      </p:sp>
      <p:sp>
        <p:nvSpPr>
          <p:cNvPr id="5" name="Title 4"/>
          <p:cNvSpPr>
            <a:spLocks noGrp="1"/>
          </p:cNvSpPr>
          <p:nvPr>
            <p:ph type="title"/>
          </p:nvPr>
        </p:nvSpPr>
        <p:spPr>
          <a:xfrm>
            <a:off x="519112" y="228600"/>
            <a:ext cx="11149013" cy="1107996"/>
          </a:xfrm>
        </p:spPr>
        <p:txBody>
          <a:bodyPr/>
          <a:lstStyle/>
          <a:p>
            <a:r>
              <a:rPr lang="en-US" dirty="0" smtClean="0"/>
              <a:t>Windows Server 2012</a:t>
            </a:r>
            <a:br>
              <a:rPr lang="en-US" dirty="0" smtClean="0"/>
            </a:br>
            <a:r>
              <a:rPr lang="en-US" sz="3600" dirty="0">
                <a:solidFill>
                  <a:schemeClr val="accent1"/>
                </a:solidFill>
              </a:rPr>
              <a:t>SMB Transparent Failover</a:t>
            </a:r>
          </a:p>
        </p:txBody>
      </p:sp>
      <p:sp>
        <p:nvSpPr>
          <p:cNvPr id="2" name="Content Placeholder 1"/>
          <p:cNvSpPr>
            <a:spLocks noGrp="1"/>
          </p:cNvSpPr>
          <p:nvPr>
            <p:ph sz="half" idx="1"/>
          </p:nvPr>
        </p:nvSpPr>
        <p:spPr>
          <a:xfrm>
            <a:off x="519113" y="1447800"/>
            <a:ext cx="5486400" cy="4561249"/>
          </a:xfrm>
        </p:spPr>
        <p:txBody>
          <a:bodyPr/>
          <a:lstStyle/>
          <a:p>
            <a:r>
              <a:rPr lang="en-US" sz="2000" dirty="0" smtClean="0"/>
              <a:t>Failover transparent to server application</a:t>
            </a:r>
          </a:p>
          <a:p>
            <a:pPr lvl="1"/>
            <a:r>
              <a:rPr lang="en-US" sz="1800" dirty="0" smtClean="0"/>
              <a:t>Zero downtime</a:t>
            </a:r>
          </a:p>
          <a:p>
            <a:pPr lvl="1"/>
            <a:r>
              <a:rPr lang="en-US" sz="1800" dirty="0" smtClean="0"/>
              <a:t>Small IO delay during failover</a:t>
            </a:r>
          </a:p>
          <a:p>
            <a:r>
              <a:rPr lang="en-US" sz="2000" dirty="0" smtClean="0"/>
              <a:t>Supports planned and unplanned failovers</a:t>
            </a:r>
          </a:p>
          <a:p>
            <a:pPr lvl="1"/>
            <a:r>
              <a:rPr lang="en-US" sz="1800" dirty="0" smtClean="0"/>
              <a:t>Hardware/software maintenance</a:t>
            </a:r>
          </a:p>
          <a:p>
            <a:pPr lvl="1"/>
            <a:r>
              <a:rPr lang="en-US" sz="1800" dirty="0" smtClean="0"/>
              <a:t>Hardware/software failures</a:t>
            </a:r>
          </a:p>
          <a:p>
            <a:pPr lvl="1"/>
            <a:r>
              <a:rPr lang="en-US" sz="1800" dirty="0"/>
              <a:t>OS restart</a:t>
            </a:r>
          </a:p>
          <a:p>
            <a:pPr lvl="1"/>
            <a:r>
              <a:rPr lang="en-US" sz="1800" dirty="0" smtClean="0"/>
              <a:t>Load balancing</a:t>
            </a:r>
          </a:p>
          <a:p>
            <a:r>
              <a:rPr lang="en-US" sz="2000" dirty="0" smtClean="0"/>
              <a:t>Resilient for both file and directory operations</a:t>
            </a:r>
          </a:p>
          <a:p>
            <a:r>
              <a:rPr lang="en-US" sz="2000" dirty="0" smtClean="0"/>
              <a:t>Requires:</a:t>
            </a:r>
          </a:p>
          <a:p>
            <a:pPr lvl="1"/>
            <a:r>
              <a:rPr lang="en-US" sz="1800" dirty="0" smtClean="0"/>
              <a:t>Windows Server 2012 Failover Cluster</a:t>
            </a:r>
          </a:p>
          <a:p>
            <a:pPr lvl="1"/>
            <a:r>
              <a:rPr lang="en-US" sz="1800" dirty="0" smtClean="0"/>
              <a:t>SMB Client with SMB 3.0</a:t>
            </a:r>
          </a:p>
          <a:p>
            <a:pPr lvl="1"/>
            <a:r>
              <a:rPr lang="en-US" sz="1800" dirty="0"/>
              <a:t>File </a:t>
            </a:r>
            <a:r>
              <a:rPr lang="en-US" sz="1800" dirty="0" smtClean="0"/>
              <a:t>shares </a:t>
            </a:r>
            <a:r>
              <a:rPr lang="en-US" sz="1800" dirty="0"/>
              <a:t>configured with Continuously Availability </a:t>
            </a:r>
            <a:r>
              <a:rPr lang="en-US" sz="1800" dirty="0" smtClean="0"/>
              <a:t>property</a:t>
            </a:r>
          </a:p>
        </p:txBody>
      </p:sp>
      <p:sp>
        <p:nvSpPr>
          <p:cNvPr id="15" name="TextBox 14"/>
          <p:cNvSpPr txBox="1"/>
          <p:nvPr/>
        </p:nvSpPr>
        <p:spPr>
          <a:xfrm>
            <a:off x="7534708" y="1823502"/>
            <a:ext cx="4503552" cy="430887"/>
          </a:xfrm>
          <a:prstGeom prst="rect">
            <a:avLst/>
          </a:prstGeom>
          <a:noFill/>
        </p:spPr>
        <p:txBody>
          <a:bodyPr wrap="square" lIns="0" tIns="0" rIns="0" bIns="0" rtlCol="0">
            <a:spAutoFit/>
          </a:bodyPr>
          <a:lstStyle/>
          <a:p>
            <a:r>
              <a:rPr lang="en-US" sz="1400" b="1" dirty="0" smtClean="0">
                <a:gradFill>
                  <a:gsLst>
                    <a:gs pos="0">
                      <a:schemeClr val="tx1"/>
                    </a:gs>
                    <a:gs pos="86000">
                      <a:schemeClr val="tx1"/>
                    </a:gs>
                  </a:gsLst>
                  <a:lin ang="5400000" scaled="0"/>
                </a:gradFill>
              </a:rPr>
              <a:t>Failure occurs - connections </a:t>
            </a:r>
            <a:r>
              <a:rPr lang="en-US" sz="1400" b="1" dirty="0">
                <a:gradFill>
                  <a:gsLst>
                    <a:gs pos="0">
                      <a:schemeClr val="tx1"/>
                    </a:gs>
                    <a:gs pos="86000">
                      <a:schemeClr val="tx1"/>
                    </a:gs>
                  </a:gsLst>
                  <a:lin ang="5400000" scaled="0"/>
                </a:gradFill>
              </a:rPr>
              <a:t>and handles </a:t>
            </a:r>
            <a:r>
              <a:rPr lang="en-US" sz="1400" b="1" dirty="0" smtClean="0">
                <a:gradFill>
                  <a:gsLst>
                    <a:gs pos="0">
                      <a:schemeClr val="tx1"/>
                    </a:gs>
                    <a:gs pos="86000">
                      <a:schemeClr val="tx1"/>
                    </a:gs>
                  </a:gsLst>
                  <a:lin ang="5400000" scaled="0"/>
                </a:gradFill>
              </a:rPr>
              <a:t>lost,</a:t>
            </a:r>
            <a:endParaRPr lang="en-US" sz="1400" b="1" dirty="0">
              <a:gradFill>
                <a:gsLst>
                  <a:gs pos="0">
                    <a:schemeClr val="tx1"/>
                  </a:gs>
                  <a:gs pos="86000">
                    <a:schemeClr val="tx1"/>
                  </a:gs>
                </a:gsLst>
                <a:lin ang="5400000" scaled="0"/>
              </a:gradFill>
            </a:endParaRPr>
          </a:p>
          <a:p>
            <a:r>
              <a:rPr lang="en-US" sz="1400" b="1" dirty="0">
                <a:gradFill>
                  <a:gsLst>
                    <a:gs pos="0">
                      <a:schemeClr val="tx1"/>
                    </a:gs>
                    <a:gs pos="86000">
                      <a:schemeClr val="tx1"/>
                    </a:gs>
                  </a:gsLst>
                  <a:lin ang="5400000" scaled="0"/>
                </a:gradFill>
              </a:rPr>
              <a:t>t</a:t>
            </a:r>
            <a:r>
              <a:rPr lang="en-US" sz="1400" b="1" dirty="0" smtClean="0">
                <a:gradFill>
                  <a:gsLst>
                    <a:gs pos="0">
                      <a:schemeClr val="tx1"/>
                    </a:gs>
                    <a:gs pos="86000">
                      <a:schemeClr val="tx1"/>
                    </a:gs>
                  </a:gsLst>
                  <a:lin ang="5400000" scaled="0"/>
                </a:gradFill>
              </a:rPr>
              <a:t>emporary </a:t>
            </a:r>
            <a:r>
              <a:rPr lang="en-US" sz="1400" b="1" dirty="0">
                <a:gradFill>
                  <a:gsLst>
                    <a:gs pos="0">
                      <a:schemeClr val="tx1"/>
                    </a:gs>
                    <a:gs pos="86000">
                      <a:schemeClr val="tx1"/>
                    </a:gs>
                  </a:gsLst>
                  <a:lin ang="5400000" scaled="0"/>
                </a:gradFill>
              </a:rPr>
              <a:t>s</a:t>
            </a:r>
            <a:r>
              <a:rPr lang="en-US" sz="1400" b="1" dirty="0" smtClean="0">
                <a:gradFill>
                  <a:gsLst>
                    <a:gs pos="0">
                      <a:schemeClr val="tx1"/>
                    </a:gs>
                    <a:gs pos="86000">
                      <a:schemeClr val="tx1"/>
                    </a:gs>
                  </a:gsLst>
                  <a:lin ang="5400000" scaled="0"/>
                </a:gradFill>
              </a:rPr>
              <a:t>tall </a:t>
            </a:r>
            <a:r>
              <a:rPr lang="en-US" sz="1400" b="1" dirty="0">
                <a:gradFill>
                  <a:gsLst>
                    <a:gs pos="0">
                      <a:schemeClr val="tx1"/>
                    </a:gs>
                    <a:gs pos="86000">
                      <a:schemeClr val="tx1"/>
                    </a:gs>
                  </a:gsLst>
                  <a:lin ang="5400000" scaled="0"/>
                </a:gradFill>
              </a:rPr>
              <a:t>of </a:t>
            </a:r>
            <a:r>
              <a:rPr lang="en-US" sz="1400" b="1" dirty="0" smtClean="0">
                <a:gradFill>
                  <a:gsLst>
                    <a:gs pos="0">
                      <a:schemeClr val="tx1"/>
                    </a:gs>
                    <a:gs pos="86000">
                      <a:schemeClr val="tx1"/>
                    </a:gs>
                  </a:gsLst>
                  <a:lin ang="5400000" scaled="0"/>
                </a:gradFill>
              </a:rPr>
              <a:t>IO (seconds)</a:t>
            </a:r>
            <a:endParaRPr lang="en-US" sz="1400" b="1" dirty="0">
              <a:gradFill>
                <a:gsLst>
                  <a:gs pos="0">
                    <a:schemeClr val="tx1"/>
                  </a:gs>
                  <a:gs pos="86000">
                    <a:schemeClr val="tx1"/>
                  </a:gs>
                </a:gsLst>
                <a:lin ang="5400000" scaled="0"/>
              </a:gradFill>
            </a:endParaRPr>
          </a:p>
        </p:txBody>
      </p:sp>
      <p:sp>
        <p:nvSpPr>
          <p:cNvPr id="21" name="Oval 20"/>
          <p:cNvSpPr/>
          <p:nvPr/>
        </p:nvSpPr>
        <p:spPr bwMode="auto">
          <a:xfrm>
            <a:off x="7009589" y="1889166"/>
            <a:ext cx="406294" cy="299559"/>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2</a:t>
            </a:r>
          </a:p>
        </p:txBody>
      </p:sp>
      <p:sp>
        <p:nvSpPr>
          <p:cNvPr id="22" name="TextBox 21"/>
          <p:cNvSpPr txBox="1"/>
          <p:nvPr/>
        </p:nvSpPr>
        <p:spPr>
          <a:xfrm>
            <a:off x="7534707" y="1452887"/>
            <a:ext cx="4503554" cy="215444"/>
          </a:xfrm>
          <a:prstGeom prst="rect">
            <a:avLst/>
          </a:prstGeom>
          <a:noFill/>
        </p:spPr>
        <p:txBody>
          <a:bodyPr wrap="square" lIns="0" tIns="0" rIns="0" bIns="0" rtlCol="0">
            <a:spAutoFit/>
          </a:bodyPr>
          <a:lstStyle/>
          <a:p>
            <a:r>
              <a:rPr lang="en-US" sz="1400" b="1" dirty="0">
                <a:gradFill>
                  <a:gsLst>
                    <a:gs pos="0">
                      <a:schemeClr val="tx1"/>
                    </a:gs>
                    <a:gs pos="86000">
                      <a:schemeClr val="tx1"/>
                    </a:gs>
                  </a:gsLst>
                  <a:lin ang="5400000" scaled="0"/>
                </a:gradFill>
              </a:rPr>
              <a:t>Normal operation</a:t>
            </a:r>
          </a:p>
        </p:txBody>
      </p:sp>
      <p:sp>
        <p:nvSpPr>
          <p:cNvPr id="23" name="Oval 22"/>
          <p:cNvSpPr/>
          <p:nvPr/>
        </p:nvSpPr>
        <p:spPr bwMode="auto">
          <a:xfrm>
            <a:off x="7011652" y="1410833"/>
            <a:ext cx="406294" cy="299559"/>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1</a:t>
            </a:r>
          </a:p>
        </p:txBody>
      </p:sp>
      <p:sp>
        <p:nvSpPr>
          <p:cNvPr id="24" name="TextBox 23"/>
          <p:cNvSpPr txBox="1"/>
          <p:nvPr/>
        </p:nvSpPr>
        <p:spPr>
          <a:xfrm>
            <a:off x="7534708" y="2327643"/>
            <a:ext cx="4503552" cy="430887"/>
          </a:xfrm>
          <a:prstGeom prst="rect">
            <a:avLst/>
          </a:prstGeom>
          <a:noFill/>
        </p:spPr>
        <p:txBody>
          <a:bodyPr wrap="square" lIns="0" tIns="0" rIns="0" bIns="0" rtlCol="0">
            <a:spAutoFit/>
          </a:bodyPr>
          <a:lstStyle/>
          <a:p>
            <a:r>
              <a:rPr lang="en-US" sz="1400" b="1" dirty="0">
                <a:gradFill>
                  <a:gsLst>
                    <a:gs pos="0">
                      <a:schemeClr val="tx1"/>
                    </a:gs>
                    <a:gs pos="86000">
                      <a:schemeClr val="tx1"/>
                    </a:gs>
                  </a:gsLst>
                  <a:lin ang="5400000" scaled="0"/>
                </a:gradFill>
              </a:rPr>
              <a:t>Connections and handles auto-recovered</a:t>
            </a:r>
          </a:p>
          <a:p>
            <a:r>
              <a:rPr lang="en-US" sz="1400" b="1" dirty="0">
                <a:gradFill>
                  <a:gsLst>
                    <a:gs pos="0">
                      <a:schemeClr val="tx1"/>
                    </a:gs>
                    <a:gs pos="86000">
                      <a:schemeClr val="tx1"/>
                    </a:gs>
                  </a:gsLst>
                  <a:lin ang="5400000" scaled="0"/>
                </a:gradFill>
              </a:rPr>
              <a:t>Application IO </a:t>
            </a:r>
            <a:r>
              <a:rPr lang="en-US" sz="1400" b="1" dirty="0" smtClean="0">
                <a:gradFill>
                  <a:gsLst>
                    <a:gs pos="0">
                      <a:schemeClr val="tx1"/>
                    </a:gs>
                    <a:gs pos="86000">
                      <a:schemeClr val="tx1"/>
                    </a:gs>
                  </a:gsLst>
                  <a:lin ang="5400000" scaled="0"/>
                </a:gradFill>
              </a:rPr>
              <a:t>continues with no errors</a:t>
            </a:r>
            <a:endParaRPr lang="en-US" sz="1400" b="1" dirty="0">
              <a:gradFill>
                <a:gsLst>
                  <a:gs pos="0">
                    <a:schemeClr val="tx1"/>
                  </a:gs>
                  <a:gs pos="86000">
                    <a:schemeClr val="tx1"/>
                  </a:gs>
                </a:gsLst>
                <a:lin ang="5400000" scaled="0"/>
              </a:gradFill>
            </a:endParaRPr>
          </a:p>
        </p:txBody>
      </p:sp>
      <p:sp>
        <p:nvSpPr>
          <p:cNvPr id="25" name="Oval 24"/>
          <p:cNvSpPr/>
          <p:nvPr/>
        </p:nvSpPr>
        <p:spPr bwMode="auto">
          <a:xfrm>
            <a:off x="7009589" y="2403567"/>
            <a:ext cx="406294" cy="299559"/>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2000" b="1" dirty="0">
                <a:gradFill>
                  <a:gsLst>
                    <a:gs pos="0">
                      <a:srgbClr val="FFFFFF"/>
                    </a:gs>
                    <a:gs pos="100000">
                      <a:srgbClr val="FFFFFF"/>
                    </a:gs>
                  </a:gsLst>
                  <a:lin ang="5400000" scaled="0"/>
                </a:gradFill>
              </a:rPr>
              <a:t>3</a:t>
            </a:r>
          </a:p>
        </p:txBody>
      </p:sp>
      <p:cxnSp>
        <p:nvCxnSpPr>
          <p:cNvPr id="33" name="Straight Arrow Connector 32"/>
          <p:cNvCxnSpPr>
            <a:stCxn id="10" idx="2"/>
            <a:endCxn id="40" idx="0"/>
          </p:cNvCxnSpPr>
          <p:nvPr/>
        </p:nvCxnSpPr>
        <p:spPr>
          <a:xfrm>
            <a:off x="9300764" y="3516411"/>
            <a:ext cx="1043921" cy="108631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4" name="Straight Arrow Connector 33"/>
          <p:cNvCxnSpPr>
            <a:stCxn id="10" idx="2"/>
            <a:endCxn id="39" idx="0"/>
          </p:cNvCxnSpPr>
          <p:nvPr/>
        </p:nvCxnSpPr>
        <p:spPr>
          <a:xfrm flipH="1">
            <a:off x="8294351" y="3516411"/>
            <a:ext cx="1006413" cy="108631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5" name="Oval 34"/>
          <p:cNvSpPr/>
          <p:nvPr/>
        </p:nvSpPr>
        <p:spPr bwMode="auto">
          <a:xfrm>
            <a:off x="8594411" y="3844457"/>
            <a:ext cx="406294" cy="299559"/>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600" b="1" dirty="0">
                <a:gradFill>
                  <a:gsLst>
                    <a:gs pos="0">
                      <a:srgbClr val="FFFFFF"/>
                    </a:gs>
                    <a:gs pos="100000">
                      <a:srgbClr val="FFFFFF"/>
                    </a:gs>
                  </a:gsLst>
                  <a:lin ang="5400000" scaled="0"/>
                </a:gradFill>
              </a:rPr>
              <a:t>1</a:t>
            </a:r>
          </a:p>
        </p:txBody>
      </p:sp>
      <p:sp>
        <p:nvSpPr>
          <p:cNvPr id="36" name="Oval 35"/>
          <p:cNvSpPr/>
          <p:nvPr/>
        </p:nvSpPr>
        <p:spPr bwMode="auto">
          <a:xfrm>
            <a:off x="9583337" y="3844457"/>
            <a:ext cx="406294" cy="299559"/>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600" b="1" dirty="0">
                <a:gradFill>
                  <a:gsLst>
                    <a:gs pos="0">
                      <a:srgbClr val="FFFFFF"/>
                    </a:gs>
                    <a:gs pos="100000">
                      <a:srgbClr val="FFFFFF"/>
                    </a:gs>
                  </a:gsLst>
                  <a:lin ang="5400000" scaled="0"/>
                </a:gradFill>
              </a:rPr>
              <a:t>3</a:t>
            </a:r>
          </a:p>
        </p:txBody>
      </p:sp>
      <p:sp>
        <p:nvSpPr>
          <p:cNvPr id="37" name="Rectangle 36"/>
          <p:cNvSpPr/>
          <p:nvPr/>
        </p:nvSpPr>
        <p:spPr>
          <a:xfrm>
            <a:off x="7380189" y="5098046"/>
            <a:ext cx="1828324" cy="700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600" b="1" dirty="0" smtClean="0"/>
              <a:t>Node </a:t>
            </a:r>
            <a:r>
              <a:rPr lang="en-US" sz="1600" b="1" dirty="0"/>
              <a:t>A</a:t>
            </a:r>
          </a:p>
        </p:txBody>
      </p:sp>
      <p:sp>
        <p:nvSpPr>
          <p:cNvPr id="38" name="Rectangle 37"/>
          <p:cNvSpPr/>
          <p:nvPr/>
        </p:nvSpPr>
        <p:spPr>
          <a:xfrm>
            <a:off x="9423519" y="5113059"/>
            <a:ext cx="1842333"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600" b="1" dirty="0" smtClean="0"/>
              <a:t>Node </a:t>
            </a:r>
            <a:r>
              <a:rPr lang="en-US" sz="1600" b="1" dirty="0"/>
              <a:t>B</a:t>
            </a:r>
          </a:p>
        </p:txBody>
      </p:sp>
      <p:sp>
        <p:nvSpPr>
          <p:cNvPr id="39" name="TextBox 38"/>
          <p:cNvSpPr txBox="1"/>
          <p:nvPr/>
        </p:nvSpPr>
        <p:spPr>
          <a:xfrm>
            <a:off x="7654271" y="4602730"/>
            <a:ext cx="1280160" cy="338673"/>
          </a:xfrm>
          <a:prstGeom prst="rect">
            <a:avLst/>
          </a:prstGeom>
          <a:noFill/>
        </p:spPr>
        <p:txBody>
          <a:bodyPr wrap="square" lIns="91559" tIns="45779" rIns="91559" bIns="45779" rtlCol="0">
            <a:spAutoFit/>
          </a:bodyPr>
          <a:lstStyle/>
          <a:p>
            <a:pPr algn="ctr"/>
            <a:r>
              <a:rPr lang="en-US" sz="1600" b="1" dirty="0"/>
              <a:t>\\fs1\share</a:t>
            </a:r>
          </a:p>
        </p:txBody>
      </p:sp>
      <p:sp>
        <p:nvSpPr>
          <p:cNvPr id="40" name="TextBox 39"/>
          <p:cNvSpPr txBox="1"/>
          <p:nvPr/>
        </p:nvSpPr>
        <p:spPr>
          <a:xfrm>
            <a:off x="9704605" y="4602730"/>
            <a:ext cx="1280160" cy="338673"/>
          </a:xfrm>
          <a:prstGeom prst="rect">
            <a:avLst/>
          </a:prstGeom>
          <a:noFill/>
        </p:spPr>
        <p:txBody>
          <a:bodyPr wrap="square" lIns="91559" tIns="45779" rIns="91559" bIns="45779" rtlCol="0">
            <a:spAutoFit/>
          </a:bodyPr>
          <a:lstStyle/>
          <a:p>
            <a:pPr algn="ctr"/>
            <a:r>
              <a:rPr lang="en-US" sz="1600" b="1" dirty="0"/>
              <a:t>\\fs1\share</a:t>
            </a:r>
          </a:p>
        </p:txBody>
      </p:sp>
      <p:sp>
        <p:nvSpPr>
          <p:cNvPr id="3" name="&quot;No&quot; Symbol 2"/>
          <p:cNvSpPr/>
          <p:nvPr/>
        </p:nvSpPr>
        <p:spPr bwMode="auto">
          <a:xfrm>
            <a:off x="7695908" y="4922712"/>
            <a:ext cx="1143000" cy="1017310"/>
          </a:xfrm>
          <a:prstGeom prst="noSmoking">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smtClean="0">
              <a:gradFill>
                <a:gsLst>
                  <a:gs pos="0">
                    <a:schemeClr val="tx1"/>
                  </a:gs>
                  <a:gs pos="100000">
                    <a:schemeClr val="tx1"/>
                  </a:gs>
                </a:gsLst>
                <a:lin ang="5400000" scaled="0"/>
              </a:gradFill>
            </a:endParaRPr>
          </a:p>
        </p:txBody>
      </p:sp>
      <p:sp>
        <p:nvSpPr>
          <p:cNvPr id="17" name="Oval 16"/>
          <p:cNvSpPr/>
          <p:nvPr/>
        </p:nvSpPr>
        <p:spPr bwMode="auto">
          <a:xfrm>
            <a:off x="8068376" y="4871039"/>
            <a:ext cx="406294" cy="299559"/>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555" tIns="45777" rIns="91555" bIns="45777" numCol="1" rtlCol="0" anchor="ctr" anchorCtr="0" compatLnSpc="1">
            <a:prstTxWarp prst="textNoShape">
              <a:avLst/>
            </a:prstTxWarp>
          </a:bodyPr>
          <a:lstStyle/>
          <a:p>
            <a:pPr algn="ctr" defTabSz="915280"/>
            <a:r>
              <a:rPr lang="en-US" sz="1600" b="1" dirty="0">
                <a:gradFill>
                  <a:gsLst>
                    <a:gs pos="0">
                      <a:srgbClr val="FFFFFF"/>
                    </a:gs>
                    <a:gs pos="100000">
                      <a:srgbClr val="FFFFFF"/>
                    </a:gs>
                  </a:gsLst>
                  <a:lin ang="5400000" scaled="0"/>
                </a:gradFill>
              </a:rPr>
              <a:t>2</a:t>
            </a:r>
          </a:p>
        </p:txBody>
      </p:sp>
      <p:sp>
        <p:nvSpPr>
          <p:cNvPr id="10" name="Rectangle 9"/>
          <p:cNvSpPr/>
          <p:nvPr/>
        </p:nvSpPr>
        <p:spPr>
          <a:xfrm>
            <a:off x="8468251" y="3048000"/>
            <a:ext cx="1665026" cy="468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559" tIns="45779" rIns="91559" bIns="45779" rtlCol="0" anchor="ctr"/>
          <a:lstStyle/>
          <a:p>
            <a:pPr algn="ctr"/>
            <a:r>
              <a:rPr lang="en-US" sz="1600" b="1" dirty="0" smtClean="0"/>
              <a:t>SQL Server</a:t>
            </a:r>
            <a:endParaRPr lang="en-US" sz="1600" b="1" dirty="0"/>
          </a:p>
        </p:txBody>
      </p:sp>
    </p:spTree>
    <p:extLst>
      <p:ext uri="{BB962C8B-B14F-4D97-AF65-F5344CB8AC3E}">
        <p14:creationId xmlns:p14="http://schemas.microsoft.com/office/powerpoint/2010/main" val="3593531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0" dur="500"/>
                                        <p:tgtEl>
                                          <p:spTgt spid="2">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3" dur="500"/>
                                        <p:tgtEl>
                                          <p:spTgt spid="2">
                                            <p:txEl>
                                              <p:pRg st="5" end="5"/>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6" dur="500"/>
                                        <p:tgtEl>
                                          <p:spTgt spid="2">
                                            <p:txEl>
                                              <p:pRg st="7" end="7"/>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9" dur="500"/>
                                        <p:tgtEl>
                                          <p:spTgt spid="2">
                                            <p:txEl>
                                              <p:pRg st="9" end="9"/>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2" dur="500"/>
                                        <p:tgtEl>
                                          <p:spTgt spid="2">
                                            <p:txEl>
                                              <p:pRg st="10" end="10"/>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35" dur="500"/>
                                        <p:tgtEl>
                                          <p:spTgt spid="2">
                                            <p:txEl>
                                              <p:pRg st="11" end="11"/>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38" dur="500"/>
                                        <p:tgtEl>
                                          <p:spTgt spid="2">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par>
                                <p:cTn id="53" presetID="14" presetClass="entr" presetSubtype="1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randombar(horizontal)">
                                      <p:cBhvr>
                                        <p:cTn id="55" dur="500"/>
                                        <p:tgtEl>
                                          <p:spTgt spid="34"/>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randombar(horizontal)">
                                      <p:cBhvr>
                                        <p:cTn id="58" dur="500"/>
                                        <p:tgtEl>
                                          <p:spTgt spid="35"/>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randombar(horizontal)">
                                      <p:cBhvr>
                                        <p:cTn id="61" dur="500"/>
                                        <p:tgtEl>
                                          <p:spTgt spid="37"/>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randombar(horizontal)">
                                      <p:cBhvr>
                                        <p:cTn id="64" dur="500"/>
                                        <p:tgtEl>
                                          <p:spTgt spid="3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randombar(horizontal)">
                                      <p:cBhvr>
                                        <p:cTn id="67" dur="500"/>
                                        <p:tgtEl>
                                          <p:spTgt spid="3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randombar(horizontal)">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randombar(horizontal)">
                                      <p:cBhvr>
                                        <p:cTn id="75" dur="500"/>
                                        <p:tgtEl>
                                          <p:spTgt spid="15"/>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randombar(horizontal)">
                                      <p:cBhvr>
                                        <p:cTn id="78" dur="500"/>
                                        <p:tgtEl>
                                          <p:spTgt spid="1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randombar(horizontal)">
                                      <p:cBhvr>
                                        <p:cTn id="81" dur="500"/>
                                        <p:tgtEl>
                                          <p:spTgt spid="21"/>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randombar(horizontal)">
                                      <p:cBhvr>
                                        <p:cTn id="84" dur="500"/>
                                        <p:tgtEl>
                                          <p:spTgt spid="3"/>
                                        </p:tgtEl>
                                      </p:cBhvr>
                                    </p:animEffect>
                                  </p:childTnLst>
                                </p:cTn>
                              </p:par>
                              <p:par>
                                <p:cTn id="85" presetID="14" presetClass="exit" presetSubtype="10" fill="hold" nodeType="withEffect">
                                  <p:stCondLst>
                                    <p:cond delay="0"/>
                                  </p:stCondLst>
                                  <p:childTnLst>
                                    <p:animEffect transition="out" filter="randombar(horizontal)">
                                      <p:cBhvr>
                                        <p:cTn id="86" dur="500"/>
                                        <p:tgtEl>
                                          <p:spTgt spid="34"/>
                                        </p:tgtEl>
                                      </p:cBhvr>
                                    </p:animEffect>
                                    <p:set>
                                      <p:cBhvr>
                                        <p:cTn id="87" dur="1" fill="hold">
                                          <p:stCondLst>
                                            <p:cond delay="499"/>
                                          </p:stCondLst>
                                        </p:cTn>
                                        <p:tgtEl>
                                          <p:spTgt spid="34"/>
                                        </p:tgtEl>
                                        <p:attrNameLst>
                                          <p:attrName>style.visibility</p:attrName>
                                        </p:attrNameLst>
                                      </p:cBhvr>
                                      <p:to>
                                        <p:strVal val="hidden"/>
                                      </p:to>
                                    </p:set>
                                  </p:childTnLst>
                                </p:cTn>
                              </p:par>
                              <p:par>
                                <p:cTn id="88" presetID="14" presetClass="exit" presetSubtype="10" fill="hold" grpId="1" nodeType="withEffect">
                                  <p:stCondLst>
                                    <p:cond delay="0"/>
                                  </p:stCondLst>
                                  <p:childTnLst>
                                    <p:animEffect transition="out" filter="randombar(horizontal)">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randombar(horizontal)">
                                      <p:cBhvr>
                                        <p:cTn id="95" dur="500"/>
                                        <p:tgtEl>
                                          <p:spTgt spid="24"/>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randombar(horizontal)">
                                      <p:cBhvr>
                                        <p:cTn id="98" dur="500"/>
                                        <p:tgtEl>
                                          <p:spTgt spid="25"/>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randombar(horizontal)">
                                      <p:cBhvr>
                                        <p:cTn id="10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p:bldP spid="21" grpId="0" animBg="1"/>
      <p:bldP spid="22" grpId="0"/>
      <p:bldP spid="23" grpId="0" animBg="1"/>
      <p:bldP spid="24" grpId="0"/>
      <p:bldP spid="25" grpId="0" animBg="1"/>
      <p:bldP spid="35" grpId="0" animBg="1"/>
      <p:bldP spid="35" grpId="1" animBg="1"/>
      <p:bldP spid="36" grpId="0" animBg="1"/>
      <p:bldP spid="37" grpId="0" animBg="1"/>
      <p:bldP spid="38" grpId="0" animBg="1"/>
      <p:bldP spid="39" grpId="0"/>
      <p:bldP spid="40" grpId="0"/>
      <p:bldP spid="3" grpId="0" animBg="1"/>
      <p:bldP spid="1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0124565" y="2057402"/>
            <a:ext cx="1900464"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900" dirty="0"/>
              <a:t>Multiple </a:t>
            </a:r>
            <a:r>
              <a:rPr lang="en-US" sz="900" dirty="0" smtClean="0"/>
              <a:t>RDMA NICs</a:t>
            </a:r>
            <a:endParaRPr lang="en-US" sz="900" dirty="0"/>
          </a:p>
        </p:txBody>
      </p:sp>
      <p:sp>
        <p:nvSpPr>
          <p:cNvPr id="56" name="Rectangle 55"/>
          <p:cNvSpPr/>
          <p:nvPr/>
        </p:nvSpPr>
        <p:spPr>
          <a:xfrm>
            <a:off x="6880728" y="2057402"/>
            <a:ext cx="1561840"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900" dirty="0"/>
              <a:t>Multiple 1GbE NICs</a:t>
            </a:r>
          </a:p>
        </p:txBody>
      </p:sp>
      <p:sp>
        <p:nvSpPr>
          <p:cNvPr id="53" name="Rectangle 52"/>
          <p:cNvSpPr/>
          <p:nvPr/>
        </p:nvSpPr>
        <p:spPr>
          <a:xfrm>
            <a:off x="5470396" y="2045536"/>
            <a:ext cx="1322062"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900" dirty="0" smtClean="0"/>
              <a:t>Single 10GbE </a:t>
            </a:r>
            <a:br>
              <a:rPr lang="en-US" sz="900" dirty="0" smtClean="0"/>
            </a:br>
            <a:r>
              <a:rPr lang="en-US" sz="900" dirty="0" smtClean="0"/>
              <a:t>RSS-capable NIC</a:t>
            </a:r>
            <a:endParaRPr lang="en-US" sz="900" dirty="0"/>
          </a:p>
        </p:txBody>
      </p:sp>
      <p:sp>
        <p:nvSpPr>
          <p:cNvPr id="40" name="Rectangle 39"/>
          <p:cNvSpPr/>
          <p:nvPr/>
        </p:nvSpPr>
        <p:spPr>
          <a:xfrm rot="10800000" flipH="1" flipV="1">
            <a:off x="10222217" y="4623860"/>
            <a:ext cx="1710766"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900" dirty="0" smtClean="0">
                <a:solidFill>
                  <a:srgbClr val="000000"/>
                </a:solidFill>
              </a:rPr>
              <a:t>SMB Server</a:t>
            </a:r>
            <a:endParaRPr lang="en-US" sz="900" dirty="0">
              <a:solidFill>
                <a:srgbClr val="000000"/>
              </a:solidFill>
            </a:endParaRPr>
          </a:p>
        </p:txBody>
      </p:sp>
      <p:sp>
        <p:nvSpPr>
          <p:cNvPr id="41" name="Rectangle 40"/>
          <p:cNvSpPr/>
          <p:nvPr/>
        </p:nvSpPr>
        <p:spPr>
          <a:xfrm rot="10800000" flipH="1" flipV="1">
            <a:off x="10229688" y="3011255"/>
            <a:ext cx="1710766"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900" dirty="0" smtClean="0">
                <a:solidFill>
                  <a:srgbClr val="000000"/>
                </a:solidFill>
              </a:rPr>
              <a:t>SMB Client</a:t>
            </a:r>
            <a:endParaRPr lang="en-US" sz="900" dirty="0">
              <a:solidFill>
                <a:srgbClr val="000000"/>
              </a:solidFill>
            </a:endParaRPr>
          </a:p>
        </p:txBody>
      </p:sp>
      <p:sp>
        <p:nvSpPr>
          <p:cNvPr id="2" name="Title 1"/>
          <p:cNvSpPr>
            <a:spLocks noGrp="1"/>
          </p:cNvSpPr>
          <p:nvPr>
            <p:ph type="title"/>
          </p:nvPr>
        </p:nvSpPr>
        <p:spPr/>
        <p:txBody>
          <a:bodyPr>
            <a:noAutofit/>
          </a:bodyPr>
          <a:lstStyle/>
          <a:p>
            <a:r>
              <a:rPr lang="en-US" smtClean="0"/>
              <a:t>SMB Multichannel</a:t>
            </a:r>
            <a:r>
              <a:rPr lang="en-US" sz="4300" smtClean="0"/>
              <a:t/>
            </a:r>
            <a:br>
              <a:rPr lang="en-US" sz="4300" smtClean="0"/>
            </a:br>
            <a:r>
              <a:rPr lang="en-US" sz="3200" smtClean="0">
                <a:solidFill>
                  <a:schemeClr val="tx2"/>
                </a:solidFill>
                <a:latin typeface="+mn-lt"/>
              </a:rPr>
              <a:t>Multiple connections per SMB session</a:t>
            </a:r>
            <a:endParaRPr lang="en-US" sz="3200" dirty="0">
              <a:solidFill>
                <a:schemeClr val="tx2"/>
              </a:solidFill>
              <a:latin typeface="+mn-lt"/>
            </a:endParaRPr>
          </a:p>
        </p:txBody>
      </p:sp>
      <p:sp>
        <p:nvSpPr>
          <p:cNvPr id="7" name="Content Placeholder 6"/>
          <p:cNvSpPr>
            <a:spLocks noGrp="1"/>
          </p:cNvSpPr>
          <p:nvPr>
            <p:ph sz="half" idx="1"/>
          </p:nvPr>
        </p:nvSpPr>
        <p:spPr>
          <a:xfrm>
            <a:off x="519113" y="1676400"/>
            <a:ext cx="4584699" cy="4524315"/>
          </a:xfrm>
        </p:spPr>
        <p:txBody>
          <a:bodyPr/>
          <a:lstStyle/>
          <a:p>
            <a:pPr marL="0" indent="0">
              <a:buNone/>
            </a:pPr>
            <a:r>
              <a:rPr lang="en-US" sz="2400" dirty="0" smtClean="0"/>
              <a:t>Automatic Failover</a:t>
            </a:r>
          </a:p>
          <a:p>
            <a:r>
              <a:rPr lang="en-US" sz="1800" dirty="0" smtClean="0">
                <a:solidFill>
                  <a:schemeClr val="tx1"/>
                </a:solidFill>
              </a:rPr>
              <a:t>SMB Multichannel implements end-to-end failure detection</a:t>
            </a:r>
          </a:p>
          <a:p>
            <a:r>
              <a:rPr lang="en-US" sz="1800" dirty="0" smtClean="0">
                <a:solidFill>
                  <a:schemeClr val="tx1"/>
                </a:solidFill>
              </a:rPr>
              <a:t>Leverages NIC teaming if present, but does not require it</a:t>
            </a:r>
          </a:p>
          <a:p>
            <a:pPr marL="0" indent="0">
              <a:buNone/>
            </a:pPr>
            <a:endParaRPr lang="en-US" sz="1800" dirty="0" smtClean="0">
              <a:solidFill>
                <a:schemeClr val="tx1"/>
              </a:solidFill>
            </a:endParaRPr>
          </a:p>
          <a:p>
            <a:pPr marL="0" indent="0">
              <a:buNone/>
            </a:pPr>
            <a:r>
              <a:rPr lang="en-US" sz="2400" dirty="0">
                <a:solidFill>
                  <a:schemeClr val="tx1"/>
                </a:solidFill>
              </a:rPr>
              <a:t>Full Throughput</a:t>
            </a:r>
          </a:p>
          <a:p>
            <a:r>
              <a:rPr lang="en-US" sz="1800" dirty="0">
                <a:solidFill>
                  <a:schemeClr val="tx1"/>
                </a:solidFill>
              </a:rPr>
              <a:t>Bandwidth aggregation with multiple network interface cards (NIC)</a:t>
            </a:r>
          </a:p>
          <a:p>
            <a:r>
              <a:rPr lang="en-US" sz="1800" dirty="0">
                <a:solidFill>
                  <a:schemeClr val="tx1"/>
                </a:solidFill>
              </a:rPr>
              <a:t>Multiple CPUs cores engaged when using Receive Side Scaling (RSS</a:t>
            </a:r>
            <a:r>
              <a:rPr lang="en-US" sz="1800" dirty="0" smtClean="0">
                <a:solidFill>
                  <a:schemeClr val="tx1"/>
                </a:solidFill>
              </a:rPr>
              <a:t>)</a:t>
            </a:r>
          </a:p>
          <a:p>
            <a:pPr lvl="1"/>
            <a:endParaRPr lang="en-US" sz="1800" dirty="0" smtClean="0">
              <a:solidFill>
                <a:schemeClr val="tx1"/>
              </a:solidFill>
            </a:endParaRPr>
          </a:p>
          <a:p>
            <a:pPr marL="0" indent="0">
              <a:buNone/>
            </a:pPr>
            <a:r>
              <a:rPr lang="en-US" sz="2400" dirty="0" smtClean="0">
                <a:solidFill>
                  <a:schemeClr val="tx1"/>
                </a:solidFill>
              </a:rPr>
              <a:t>Automatic Configuration</a:t>
            </a:r>
          </a:p>
          <a:p>
            <a:r>
              <a:rPr lang="en-US" sz="1800" dirty="0" smtClean="0">
                <a:solidFill>
                  <a:schemeClr val="tx1"/>
                </a:solidFill>
              </a:rPr>
              <a:t>SMB detects and uses multiple network paths</a:t>
            </a:r>
            <a:endParaRPr lang="en-US" sz="1800" dirty="0">
              <a:solidFill>
                <a:schemeClr val="tx1"/>
              </a:solidFill>
            </a:endParaRPr>
          </a:p>
        </p:txBody>
      </p:sp>
      <p:sp>
        <p:nvSpPr>
          <p:cNvPr id="4" name="Rectangle 3"/>
          <p:cNvSpPr/>
          <p:nvPr/>
        </p:nvSpPr>
        <p:spPr>
          <a:xfrm rot="10800000" flipH="1" flipV="1">
            <a:off x="5725794" y="4632906"/>
            <a:ext cx="908958"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900" dirty="0" smtClean="0">
                <a:solidFill>
                  <a:srgbClr val="000000"/>
                </a:solidFill>
              </a:rPr>
              <a:t>SMB Server</a:t>
            </a:r>
            <a:endParaRPr lang="en-US" sz="900" dirty="0">
              <a:solidFill>
                <a:srgbClr val="000000"/>
              </a:solidFill>
            </a:endParaRPr>
          </a:p>
        </p:txBody>
      </p:sp>
      <p:sp>
        <p:nvSpPr>
          <p:cNvPr id="5" name="Rectangle 4"/>
          <p:cNvSpPr/>
          <p:nvPr/>
        </p:nvSpPr>
        <p:spPr>
          <a:xfrm rot="10800000" flipH="1" flipV="1">
            <a:off x="5733265" y="3020300"/>
            <a:ext cx="908958"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900" dirty="0" smtClean="0">
                <a:solidFill>
                  <a:srgbClr val="000000"/>
                </a:solidFill>
              </a:rPr>
              <a:t>SMB Client</a:t>
            </a:r>
            <a:endParaRPr lang="en-US" sz="900" dirty="0">
              <a:solidFill>
                <a:srgbClr val="000000"/>
              </a:solidFill>
            </a:endParaRPr>
          </a:p>
        </p:txBody>
      </p:sp>
      <p:sp>
        <p:nvSpPr>
          <p:cNvPr id="15" name="Rectangle 14"/>
          <p:cNvSpPr/>
          <p:nvPr/>
        </p:nvSpPr>
        <p:spPr>
          <a:xfrm rot="10800000" flipH="1" flipV="1">
            <a:off x="6978419" y="4644772"/>
            <a:ext cx="1378404"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900" dirty="0" smtClean="0">
                <a:solidFill>
                  <a:srgbClr val="000000"/>
                </a:solidFill>
              </a:rPr>
              <a:t>SMB Server</a:t>
            </a:r>
            <a:endParaRPr lang="en-US" sz="900" dirty="0">
              <a:solidFill>
                <a:srgbClr val="000000"/>
              </a:solidFill>
            </a:endParaRPr>
          </a:p>
        </p:txBody>
      </p:sp>
      <p:sp>
        <p:nvSpPr>
          <p:cNvPr id="16" name="Rectangle 15"/>
          <p:cNvSpPr/>
          <p:nvPr/>
        </p:nvSpPr>
        <p:spPr>
          <a:xfrm rot="10800000" flipH="1" flipV="1">
            <a:off x="6985891" y="3032166"/>
            <a:ext cx="1378404"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900" dirty="0" smtClean="0">
                <a:solidFill>
                  <a:srgbClr val="000000"/>
                </a:solidFill>
              </a:rPr>
              <a:t>SMB Client</a:t>
            </a:r>
            <a:endParaRPr lang="en-US" sz="900" dirty="0">
              <a:solidFill>
                <a:srgbClr val="000000"/>
              </a:solidFill>
            </a:endParaRPr>
          </a:p>
        </p:txBody>
      </p:sp>
      <p:sp>
        <p:nvSpPr>
          <p:cNvPr id="58" name="Rectangle 57"/>
          <p:cNvSpPr/>
          <p:nvPr/>
        </p:nvSpPr>
        <p:spPr>
          <a:xfrm>
            <a:off x="6880727" y="1470102"/>
            <a:ext cx="3215075" cy="5872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Sample Configurations</a:t>
            </a:r>
            <a:endParaRPr lang="en-US" sz="1600" dirty="0">
              <a:solidFill>
                <a:schemeClr val="tx1"/>
              </a:solidFill>
            </a:endParaRPr>
          </a:p>
        </p:txBody>
      </p:sp>
      <p:sp>
        <p:nvSpPr>
          <p:cNvPr id="51" name="Rectangle 50"/>
          <p:cNvSpPr/>
          <p:nvPr/>
        </p:nvSpPr>
        <p:spPr>
          <a:xfrm>
            <a:off x="8546814" y="2057402"/>
            <a:ext cx="1513310" cy="3735659"/>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900" dirty="0" smtClean="0"/>
              <a:t>Multiple 10GbE </a:t>
            </a:r>
            <a:br>
              <a:rPr lang="en-US" sz="900" dirty="0" smtClean="0"/>
            </a:br>
            <a:r>
              <a:rPr lang="en-US" sz="900" dirty="0" smtClean="0"/>
              <a:t>in a NIC team</a:t>
            </a:r>
            <a:endParaRPr lang="en-US" sz="900" dirty="0"/>
          </a:p>
        </p:txBody>
      </p:sp>
      <p:sp>
        <p:nvSpPr>
          <p:cNvPr id="54" name="Rectangle 53"/>
          <p:cNvSpPr/>
          <p:nvPr/>
        </p:nvSpPr>
        <p:spPr>
          <a:xfrm rot="10800000" flipH="1" flipV="1">
            <a:off x="8689578" y="4644772"/>
            <a:ext cx="1212841"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b"/>
          <a:lstStyle/>
          <a:p>
            <a:pPr algn="ctr"/>
            <a:r>
              <a:rPr lang="en-US" sz="900" dirty="0" smtClean="0">
                <a:solidFill>
                  <a:srgbClr val="000000"/>
                </a:solidFill>
              </a:rPr>
              <a:t>SMB Server</a:t>
            </a:r>
            <a:endParaRPr lang="en-US" sz="900" dirty="0">
              <a:solidFill>
                <a:srgbClr val="000000"/>
              </a:solidFill>
            </a:endParaRPr>
          </a:p>
        </p:txBody>
      </p:sp>
      <p:sp>
        <p:nvSpPr>
          <p:cNvPr id="55" name="Rectangle 54"/>
          <p:cNvSpPr/>
          <p:nvPr/>
        </p:nvSpPr>
        <p:spPr>
          <a:xfrm rot="10800000" flipH="1" flipV="1">
            <a:off x="8697048" y="3032166"/>
            <a:ext cx="1212841"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sz="900" dirty="0" smtClean="0">
                <a:solidFill>
                  <a:srgbClr val="000000"/>
                </a:solidFill>
              </a:rPr>
              <a:t>SMB Client</a:t>
            </a:r>
            <a:endParaRPr lang="en-US" sz="900" dirty="0">
              <a:solidFill>
                <a:srgbClr val="000000"/>
              </a:solidFill>
            </a:endParaRPr>
          </a:p>
        </p:txBody>
      </p:sp>
      <p:sp>
        <p:nvSpPr>
          <p:cNvPr id="65" name="Rectangle 64"/>
          <p:cNvSpPr/>
          <p:nvPr/>
        </p:nvSpPr>
        <p:spPr>
          <a:xfrm>
            <a:off x="8733265" y="3269885"/>
            <a:ext cx="1128099" cy="1875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 Teaming</a:t>
            </a:r>
            <a:endParaRPr lang="en-US" sz="900" dirty="0"/>
          </a:p>
        </p:txBody>
      </p:sp>
      <p:sp>
        <p:nvSpPr>
          <p:cNvPr id="68" name="Rectangle 67"/>
          <p:cNvSpPr/>
          <p:nvPr/>
        </p:nvSpPr>
        <p:spPr>
          <a:xfrm>
            <a:off x="8727109" y="5032715"/>
            <a:ext cx="1128099" cy="1875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 Teaming</a:t>
            </a:r>
            <a:endParaRPr lang="en-US" sz="900" dirty="0"/>
          </a:p>
        </p:txBody>
      </p:sp>
      <p:grpSp>
        <p:nvGrpSpPr>
          <p:cNvPr id="63" name="Group 62"/>
          <p:cNvGrpSpPr/>
          <p:nvPr/>
        </p:nvGrpSpPr>
        <p:grpSpPr>
          <a:xfrm>
            <a:off x="6035006" y="3748346"/>
            <a:ext cx="305476" cy="1224347"/>
            <a:chOff x="1158804" y="3001033"/>
            <a:chExt cx="304800" cy="1224347"/>
          </a:xfrm>
        </p:grpSpPr>
        <p:cxnSp>
          <p:nvCxnSpPr>
            <p:cNvPr id="69" name="Straight Connector 68"/>
            <p:cNvCxnSpPr/>
            <p:nvPr/>
          </p:nvCxnSpPr>
          <p:spPr>
            <a:xfrm flipV="1">
              <a:off x="11588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2604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13620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463604" y="3001033"/>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842256" y="4076281"/>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Switch</a:t>
            </a:r>
          </a:p>
          <a:p>
            <a:pPr algn="ctr">
              <a:defRPr sz="1600">
                <a:solidFill>
                  <a:srgbClr val="000000"/>
                </a:solidFill>
              </a:defRPr>
            </a:pPr>
            <a:r>
              <a:rPr lang="en-US" sz="900" dirty="0" smtClean="0"/>
              <a:t>10GbE</a:t>
            </a:r>
            <a:endParaRPr lang="en-US" sz="900" dirty="0"/>
          </a:p>
        </p:txBody>
      </p:sp>
      <p:sp>
        <p:nvSpPr>
          <p:cNvPr id="12" name="Rectangle 11"/>
          <p:cNvSpPr/>
          <p:nvPr/>
        </p:nvSpPr>
        <p:spPr>
          <a:xfrm>
            <a:off x="5842256" y="3460769"/>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a:t>
            </a:r>
            <a:endParaRPr lang="en-US" sz="900" dirty="0"/>
          </a:p>
        </p:txBody>
      </p:sp>
      <p:sp>
        <p:nvSpPr>
          <p:cNvPr id="13" name="Rectangle 12"/>
          <p:cNvSpPr/>
          <p:nvPr/>
        </p:nvSpPr>
        <p:spPr>
          <a:xfrm>
            <a:off x="5842256" y="4669469"/>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a:t>
            </a:r>
            <a:endParaRPr lang="en-US" sz="900" dirty="0"/>
          </a:p>
        </p:txBody>
      </p:sp>
      <p:cxnSp>
        <p:nvCxnSpPr>
          <p:cNvPr id="79" name="Straight Connector 78"/>
          <p:cNvCxnSpPr/>
          <p:nvPr/>
        </p:nvCxnSpPr>
        <p:spPr>
          <a:xfrm flipV="1">
            <a:off x="8966894" y="3655518"/>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9068718" y="3655518"/>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9526205" y="3655518"/>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9628029" y="3655518"/>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546815" y="4085409"/>
            <a:ext cx="735043"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rgbClr val="000000"/>
                </a:solidFill>
              </a:rPr>
              <a:t>Switch</a:t>
            </a:r>
          </a:p>
          <a:p>
            <a:pPr algn="ctr"/>
            <a:r>
              <a:rPr lang="en-US" sz="900" dirty="0">
                <a:solidFill>
                  <a:srgbClr val="000000"/>
                </a:solidFill>
              </a:rPr>
              <a:t>10GbE</a:t>
            </a:r>
          </a:p>
        </p:txBody>
      </p:sp>
      <p:sp>
        <p:nvSpPr>
          <p:cNvPr id="62" name="Rectangle 61"/>
          <p:cNvSpPr/>
          <p:nvPr/>
        </p:nvSpPr>
        <p:spPr>
          <a:xfrm>
            <a:off x="8733264" y="3472635"/>
            <a:ext cx="562733"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a:t>
            </a:r>
            <a:endParaRPr lang="en-US" sz="900" dirty="0"/>
          </a:p>
        </p:txBody>
      </p:sp>
      <p:sp>
        <p:nvSpPr>
          <p:cNvPr id="64" name="Rectangle 63"/>
          <p:cNvSpPr/>
          <p:nvPr/>
        </p:nvSpPr>
        <p:spPr>
          <a:xfrm>
            <a:off x="9318491" y="3475337"/>
            <a:ext cx="54287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a:t>
            </a:r>
            <a:endParaRPr lang="en-US" sz="900" dirty="0"/>
          </a:p>
        </p:txBody>
      </p:sp>
      <p:sp>
        <p:nvSpPr>
          <p:cNvPr id="66" name="Rectangle 65"/>
          <p:cNvSpPr/>
          <p:nvPr/>
        </p:nvSpPr>
        <p:spPr>
          <a:xfrm>
            <a:off x="8727110" y="4664253"/>
            <a:ext cx="562733"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a:t>
            </a:r>
            <a:endParaRPr lang="en-US" sz="900" dirty="0"/>
          </a:p>
        </p:txBody>
      </p:sp>
      <p:sp>
        <p:nvSpPr>
          <p:cNvPr id="67" name="Rectangle 66"/>
          <p:cNvSpPr/>
          <p:nvPr/>
        </p:nvSpPr>
        <p:spPr>
          <a:xfrm>
            <a:off x="9312336" y="4666955"/>
            <a:ext cx="54287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a:t>
            </a:r>
            <a:endParaRPr lang="en-US" sz="900" dirty="0"/>
          </a:p>
        </p:txBody>
      </p:sp>
      <p:grpSp>
        <p:nvGrpSpPr>
          <p:cNvPr id="10" name="Group 9"/>
          <p:cNvGrpSpPr/>
          <p:nvPr/>
        </p:nvGrpSpPr>
        <p:grpSpPr>
          <a:xfrm>
            <a:off x="7385390" y="3670156"/>
            <a:ext cx="579406" cy="1224347"/>
            <a:chOff x="5814715" y="479280"/>
            <a:chExt cx="578123" cy="1224347"/>
          </a:xfrm>
        </p:grpSpPr>
        <p:cxnSp>
          <p:nvCxnSpPr>
            <p:cNvPr id="85" name="Straight Connector 84"/>
            <p:cNvCxnSpPr/>
            <p:nvPr/>
          </p:nvCxnSpPr>
          <p:spPr>
            <a:xfrm flipV="1">
              <a:off x="5814715" y="479280"/>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92838" y="479280"/>
              <a:ext cx="0" cy="122434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707371" y="4085408"/>
            <a:ext cx="735196"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rgbClr val="000000"/>
                </a:solidFill>
              </a:rPr>
              <a:t>Switch</a:t>
            </a:r>
          </a:p>
          <a:p>
            <a:pPr algn="ctr"/>
            <a:r>
              <a:rPr lang="en-US" sz="900" dirty="0">
                <a:solidFill>
                  <a:srgbClr val="000000"/>
                </a:solidFill>
              </a:rPr>
              <a:t>1GbE</a:t>
            </a:r>
          </a:p>
        </p:txBody>
      </p:sp>
      <p:sp>
        <p:nvSpPr>
          <p:cNvPr id="19" name="Rectangle 18"/>
          <p:cNvSpPr/>
          <p:nvPr/>
        </p:nvSpPr>
        <p:spPr>
          <a:xfrm>
            <a:off x="7707371" y="3487273"/>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1GbE</a:t>
            </a:r>
            <a:endParaRPr lang="en-US" sz="900" dirty="0"/>
          </a:p>
        </p:txBody>
      </p:sp>
      <p:sp>
        <p:nvSpPr>
          <p:cNvPr id="20" name="Rectangle 19"/>
          <p:cNvSpPr/>
          <p:nvPr/>
        </p:nvSpPr>
        <p:spPr>
          <a:xfrm>
            <a:off x="7707371" y="4681335"/>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1GbE</a:t>
            </a:r>
            <a:endParaRPr lang="en-US" sz="900" dirty="0"/>
          </a:p>
        </p:txBody>
      </p:sp>
      <p:sp>
        <p:nvSpPr>
          <p:cNvPr id="21" name="Rectangle 20"/>
          <p:cNvSpPr/>
          <p:nvPr/>
        </p:nvSpPr>
        <p:spPr>
          <a:xfrm>
            <a:off x="6985890" y="4085409"/>
            <a:ext cx="66661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rgbClr val="000000"/>
                </a:solidFill>
              </a:rPr>
              <a:t>Switch</a:t>
            </a:r>
          </a:p>
          <a:p>
            <a:pPr algn="ctr"/>
            <a:r>
              <a:rPr lang="en-US" sz="900" dirty="0">
                <a:solidFill>
                  <a:srgbClr val="000000"/>
                </a:solidFill>
              </a:rPr>
              <a:t>1GbE</a:t>
            </a:r>
          </a:p>
        </p:txBody>
      </p:sp>
      <p:sp>
        <p:nvSpPr>
          <p:cNvPr id="24" name="Rectangle 23"/>
          <p:cNvSpPr/>
          <p:nvPr/>
        </p:nvSpPr>
        <p:spPr>
          <a:xfrm>
            <a:off x="7077840" y="3478888"/>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1GbE</a:t>
            </a:r>
            <a:endParaRPr lang="en-US" sz="900" dirty="0"/>
          </a:p>
        </p:txBody>
      </p:sp>
      <p:sp>
        <p:nvSpPr>
          <p:cNvPr id="25" name="Rectangle 24"/>
          <p:cNvSpPr/>
          <p:nvPr/>
        </p:nvSpPr>
        <p:spPr>
          <a:xfrm>
            <a:off x="7077840" y="4681336"/>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1GbE</a:t>
            </a:r>
            <a:endParaRPr lang="en-US" sz="900" dirty="0"/>
          </a:p>
        </p:txBody>
      </p:sp>
      <p:sp>
        <p:nvSpPr>
          <p:cNvPr id="3" name="TextBox 2"/>
          <p:cNvSpPr txBox="1"/>
          <p:nvPr/>
        </p:nvSpPr>
        <p:spPr>
          <a:xfrm>
            <a:off x="5637211" y="5943602"/>
            <a:ext cx="6158143" cy="246221"/>
          </a:xfrm>
          <a:prstGeom prst="rect">
            <a:avLst/>
          </a:prstGeom>
          <a:noFill/>
        </p:spPr>
        <p:txBody>
          <a:bodyPr wrap="square" lIns="0" tIns="0" rIns="0" bIns="0" rtlCol="0">
            <a:spAutoFit/>
          </a:bodyPr>
          <a:lstStyle/>
          <a:p>
            <a:pPr algn="ctr"/>
            <a:r>
              <a:rPr lang="en-US" sz="1600" dirty="0" smtClean="0">
                <a:gradFill>
                  <a:gsLst>
                    <a:gs pos="0">
                      <a:schemeClr val="tx1"/>
                    </a:gs>
                    <a:gs pos="86000">
                      <a:schemeClr val="tx1"/>
                    </a:gs>
                  </a:gsLst>
                  <a:lin ang="5400000" scaled="0"/>
                </a:gradFill>
              </a:rPr>
              <a:t>Vertical lines are logical channels, not cables</a:t>
            </a:r>
          </a:p>
        </p:txBody>
      </p:sp>
      <p:cxnSp>
        <p:nvCxnSpPr>
          <p:cNvPr id="59" name="Straight Connector 58"/>
          <p:cNvCxnSpPr/>
          <p:nvPr/>
        </p:nvCxnSpPr>
        <p:spPr>
          <a:xfrm flipV="1">
            <a:off x="10695599" y="3668829"/>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0474193" y="3668830"/>
            <a:ext cx="0" cy="1224347"/>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0924198" y="3645024"/>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1468286" y="3597136"/>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246880" y="3597137"/>
            <a:ext cx="0" cy="1224347"/>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1696886" y="3573331"/>
            <a:ext cx="0" cy="1224347"/>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1131437" y="4070692"/>
            <a:ext cx="877120"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rgbClr val="000000"/>
                </a:solidFill>
              </a:rPr>
              <a:t>Switch</a:t>
            </a:r>
          </a:p>
          <a:p>
            <a:pPr algn="ctr"/>
            <a:r>
              <a:rPr lang="en-US" sz="900" dirty="0">
                <a:solidFill>
                  <a:srgbClr val="000000"/>
                </a:solidFill>
              </a:rPr>
              <a:t>10GbE/IB</a:t>
            </a:r>
          </a:p>
        </p:txBody>
      </p:sp>
      <p:sp>
        <p:nvSpPr>
          <p:cNvPr id="38" name="Rectangle 37"/>
          <p:cNvSpPr/>
          <p:nvPr/>
        </p:nvSpPr>
        <p:spPr>
          <a:xfrm>
            <a:off x="11147909" y="3442823"/>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10GbE/IB</a:t>
            </a:r>
            <a:endParaRPr lang="en-US" sz="900" dirty="0"/>
          </a:p>
        </p:txBody>
      </p:sp>
      <p:sp>
        <p:nvSpPr>
          <p:cNvPr id="39" name="Rectangle 38"/>
          <p:cNvSpPr/>
          <p:nvPr/>
        </p:nvSpPr>
        <p:spPr>
          <a:xfrm>
            <a:off x="11147909" y="4651523"/>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10GbE/IB</a:t>
            </a:r>
            <a:endParaRPr lang="en-US" sz="900" dirty="0"/>
          </a:p>
        </p:txBody>
      </p:sp>
      <p:sp>
        <p:nvSpPr>
          <p:cNvPr id="47" name="Rectangle 46"/>
          <p:cNvSpPr/>
          <p:nvPr/>
        </p:nvSpPr>
        <p:spPr>
          <a:xfrm>
            <a:off x="10162846" y="4072978"/>
            <a:ext cx="94086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rgbClr val="000000"/>
                </a:solidFill>
              </a:rPr>
              <a:t>Switch</a:t>
            </a:r>
          </a:p>
          <a:p>
            <a:pPr algn="ctr"/>
            <a:r>
              <a:rPr lang="en-US" sz="900" dirty="0">
                <a:solidFill>
                  <a:srgbClr val="000000"/>
                </a:solidFill>
              </a:rPr>
              <a:t>10GbE/IB</a:t>
            </a:r>
          </a:p>
        </p:txBody>
      </p:sp>
      <p:sp>
        <p:nvSpPr>
          <p:cNvPr id="48" name="Rectangle 47"/>
          <p:cNvSpPr/>
          <p:nvPr/>
        </p:nvSpPr>
        <p:spPr>
          <a:xfrm>
            <a:off x="10378090" y="3457466"/>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10GbE/IB</a:t>
            </a:r>
            <a:endParaRPr lang="en-US" sz="900" dirty="0"/>
          </a:p>
        </p:txBody>
      </p:sp>
      <p:sp>
        <p:nvSpPr>
          <p:cNvPr id="49" name="Rectangle 48"/>
          <p:cNvSpPr/>
          <p:nvPr/>
        </p:nvSpPr>
        <p:spPr>
          <a:xfrm>
            <a:off x="10378090" y="4666166"/>
            <a:ext cx="676207"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sz="1600">
                <a:solidFill>
                  <a:srgbClr val="000000"/>
                </a:solidFill>
              </a:defRPr>
            </a:pPr>
            <a:r>
              <a:rPr lang="en-US" sz="900" dirty="0" smtClean="0"/>
              <a:t>NIC</a:t>
            </a:r>
          </a:p>
          <a:p>
            <a:pPr algn="ctr">
              <a:defRPr sz="1600">
                <a:solidFill>
                  <a:srgbClr val="000000"/>
                </a:solidFill>
              </a:defRPr>
            </a:pPr>
            <a:r>
              <a:rPr lang="en-US" sz="900" dirty="0" smtClean="0"/>
              <a:t>10GbE/IB</a:t>
            </a:r>
            <a:endParaRPr lang="en-US" sz="900" dirty="0"/>
          </a:p>
        </p:txBody>
      </p:sp>
      <p:sp>
        <p:nvSpPr>
          <p:cNvPr id="88" name="Rectangle 87"/>
          <p:cNvSpPr/>
          <p:nvPr/>
        </p:nvSpPr>
        <p:spPr>
          <a:xfrm>
            <a:off x="9332499" y="4080856"/>
            <a:ext cx="711152" cy="3657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a:solidFill>
                  <a:srgbClr val="000000"/>
                </a:solidFill>
              </a:rPr>
              <a:t>Switch</a:t>
            </a:r>
          </a:p>
          <a:p>
            <a:pPr algn="ctr"/>
            <a:r>
              <a:rPr lang="en-US" sz="900" dirty="0">
                <a:solidFill>
                  <a:srgbClr val="000000"/>
                </a:solidFill>
              </a:rPr>
              <a:t>10GbE</a:t>
            </a:r>
          </a:p>
        </p:txBody>
      </p:sp>
      <p:sp>
        <p:nvSpPr>
          <p:cNvPr id="8" name="Rounded Rectangle 7"/>
          <p:cNvSpPr/>
          <p:nvPr/>
        </p:nvSpPr>
        <p:spPr bwMode="auto">
          <a:xfrm>
            <a:off x="5976786" y="5014244"/>
            <a:ext cx="406972" cy="11166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smtClean="0">
                <a:solidFill>
                  <a:srgbClr val="000000"/>
                </a:solidFill>
              </a:rPr>
              <a:t>RSS</a:t>
            </a:r>
            <a:endParaRPr lang="en-US" sz="900" dirty="0">
              <a:solidFill>
                <a:srgbClr val="000000"/>
              </a:solidFill>
            </a:endParaRPr>
          </a:p>
        </p:txBody>
      </p:sp>
      <p:sp>
        <p:nvSpPr>
          <p:cNvPr id="74" name="Rounded Rectangle 73"/>
          <p:cNvSpPr/>
          <p:nvPr/>
        </p:nvSpPr>
        <p:spPr bwMode="auto">
          <a:xfrm>
            <a:off x="5933510" y="3333940"/>
            <a:ext cx="406972" cy="11166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smtClean="0">
                <a:solidFill>
                  <a:srgbClr val="000000"/>
                </a:solidFill>
              </a:rPr>
              <a:t>RSS</a:t>
            </a:r>
            <a:endParaRPr lang="en-US" sz="900" dirty="0">
              <a:solidFill>
                <a:srgbClr val="000000"/>
              </a:solidFill>
            </a:endParaRPr>
          </a:p>
        </p:txBody>
      </p:sp>
    </p:spTree>
    <p:extLst>
      <p:ext uri="{BB962C8B-B14F-4D97-AF65-F5344CB8AC3E}">
        <p14:creationId xmlns:p14="http://schemas.microsoft.com/office/powerpoint/2010/main" val="245336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SMB Multichannel</a:t>
            </a:r>
            <a:br>
              <a:rPr lang="en-US" dirty="0" smtClean="0"/>
            </a:br>
            <a:r>
              <a:rPr lang="en-US" sz="3600" dirty="0" smtClean="0">
                <a:solidFill>
                  <a:schemeClr val="tx2"/>
                </a:solidFill>
              </a:rPr>
              <a:t>Performance</a:t>
            </a:r>
            <a:endParaRPr lang="en-US" sz="3600" dirty="0"/>
          </a:p>
        </p:txBody>
      </p:sp>
      <p:sp>
        <p:nvSpPr>
          <p:cNvPr id="6" name="Content Placeholder 5"/>
          <p:cNvSpPr>
            <a:spLocks noGrp="1"/>
          </p:cNvSpPr>
          <p:nvPr>
            <p:ph sz="half" idx="1"/>
          </p:nvPr>
        </p:nvSpPr>
        <p:spPr>
          <a:xfrm>
            <a:off x="519113" y="1447800"/>
            <a:ext cx="3898899" cy="4324261"/>
          </a:xfrm>
        </p:spPr>
        <p:txBody>
          <a:bodyPr/>
          <a:lstStyle/>
          <a:p>
            <a:r>
              <a:rPr lang="en-US" sz="2000" dirty="0"/>
              <a:t>Preliminary results using four </a:t>
            </a:r>
            <a:r>
              <a:rPr lang="en-US" sz="2000" dirty="0" smtClean="0"/>
              <a:t>10GbE </a:t>
            </a:r>
            <a:r>
              <a:rPr lang="en-US" sz="2000" dirty="0"/>
              <a:t>NICs </a:t>
            </a:r>
            <a:r>
              <a:rPr lang="en-US" sz="2000" dirty="0" smtClean="0"/>
              <a:t>simultaneously</a:t>
            </a:r>
          </a:p>
          <a:p>
            <a:endParaRPr lang="en-US" sz="2000" dirty="0"/>
          </a:p>
          <a:p>
            <a:r>
              <a:rPr lang="en-US" sz="2000" dirty="0" smtClean="0"/>
              <a:t>Linear </a:t>
            </a:r>
            <a:r>
              <a:rPr lang="en-US" sz="2000" dirty="0"/>
              <a:t>bandwidth scaling </a:t>
            </a:r>
          </a:p>
          <a:p>
            <a:pPr lvl="1"/>
            <a:r>
              <a:rPr lang="en-US" sz="1800" dirty="0"/>
              <a:t>1 NIC – 1150 MB/sec</a:t>
            </a:r>
          </a:p>
          <a:p>
            <a:pPr lvl="1"/>
            <a:r>
              <a:rPr lang="en-US" sz="1800" dirty="0"/>
              <a:t>2 NICs – 2330 MB/sec</a:t>
            </a:r>
          </a:p>
          <a:p>
            <a:pPr lvl="1"/>
            <a:r>
              <a:rPr lang="en-US" sz="1800" dirty="0"/>
              <a:t>3 NICs – 3320 MB/sec</a:t>
            </a:r>
          </a:p>
          <a:p>
            <a:pPr lvl="1"/>
            <a:r>
              <a:rPr lang="en-US" sz="1800" dirty="0"/>
              <a:t>4 NICs – 4300 </a:t>
            </a:r>
            <a:r>
              <a:rPr lang="en-US" sz="1800" dirty="0" smtClean="0"/>
              <a:t>MB/sec</a:t>
            </a:r>
          </a:p>
          <a:p>
            <a:pPr lvl="1"/>
            <a:endParaRPr lang="en-US" sz="1800" dirty="0"/>
          </a:p>
          <a:p>
            <a:r>
              <a:rPr lang="en-US" sz="2000" dirty="0" smtClean="0"/>
              <a:t>Leverages </a:t>
            </a:r>
            <a:r>
              <a:rPr lang="en-US" sz="2000" dirty="0"/>
              <a:t>NIC support for RSS (Receive Side Scaling</a:t>
            </a:r>
            <a:r>
              <a:rPr lang="en-US" sz="2000" dirty="0" smtClean="0"/>
              <a:t>)</a:t>
            </a:r>
          </a:p>
          <a:p>
            <a:endParaRPr lang="en-US" sz="2000" dirty="0"/>
          </a:p>
          <a:p>
            <a:r>
              <a:rPr lang="en-US" sz="2000" dirty="0" smtClean="0"/>
              <a:t>Bandwidth </a:t>
            </a:r>
            <a:r>
              <a:rPr lang="en-US" sz="2000" dirty="0"/>
              <a:t>for small IOs is bottlenecked on </a:t>
            </a:r>
            <a:r>
              <a:rPr lang="en-US" sz="2000" dirty="0" smtClean="0"/>
              <a:t>CPU</a:t>
            </a:r>
            <a:endParaRPr lang="en-US" sz="2000" dirty="0"/>
          </a:p>
        </p:txBody>
      </p:sp>
      <p:sp>
        <p:nvSpPr>
          <p:cNvPr id="8" name="Content Placeholder 7"/>
          <p:cNvSpPr>
            <a:spLocks noGrp="1"/>
          </p:cNvSpPr>
          <p:nvPr>
            <p:ph sz="half" idx="2"/>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3362670709"/>
              </p:ext>
            </p:extLst>
          </p:nvPr>
        </p:nvGraphicFramePr>
        <p:xfrm>
          <a:off x="4731881" y="1250614"/>
          <a:ext cx="7456944" cy="43772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452509" y="5715000"/>
            <a:ext cx="4258602" cy="1077218"/>
          </a:xfrm>
          <a:prstGeom prst="rect">
            <a:avLst/>
          </a:prstGeom>
          <a:noFill/>
        </p:spPr>
        <p:txBody>
          <a:bodyPr wrap="none" lIns="0" tIns="0" rIns="0" bIns="0" rtlCol="0">
            <a:spAutoFit/>
          </a:bodyPr>
          <a:lstStyle/>
          <a:p>
            <a:pPr algn="ctr"/>
            <a:r>
              <a:rPr lang="en-US" sz="1400" dirty="0" smtClean="0">
                <a:gradFill>
                  <a:gsLst>
                    <a:gs pos="0">
                      <a:schemeClr val="tx1"/>
                    </a:gs>
                    <a:gs pos="86000">
                      <a:schemeClr val="tx1"/>
                    </a:gs>
                  </a:gsLst>
                  <a:lin ang="5400000" scaled="0"/>
                </a:gradFill>
              </a:rPr>
              <a:t>** Preliminary Results **</a:t>
            </a:r>
          </a:p>
          <a:p>
            <a:pPr algn="ctr"/>
            <a:r>
              <a:rPr lang="en-US" sz="1400" dirty="0" smtClean="0">
                <a:gradFill>
                  <a:gsLst>
                    <a:gs pos="0">
                      <a:schemeClr val="tx1"/>
                    </a:gs>
                    <a:gs pos="86000">
                      <a:schemeClr val="tx1"/>
                    </a:gs>
                  </a:gsLst>
                  <a:lin ang="5400000" scaled="0"/>
                </a:gradFill>
              </a:rPr>
              <a:t>Windows Server “8” Developer Preview</a:t>
            </a:r>
          </a:p>
          <a:p>
            <a:pPr algn="ctr"/>
            <a:r>
              <a:rPr lang="en-US" sz="1400" dirty="0" smtClean="0">
                <a:gradFill>
                  <a:gsLst>
                    <a:gs pos="0">
                      <a:schemeClr val="tx1"/>
                    </a:gs>
                    <a:gs pos="86000">
                      <a:schemeClr val="tx1"/>
                    </a:gs>
                  </a:gsLst>
                  <a:lin ang="5400000" scaled="0"/>
                </a:gradFill>
              </a:rPr>
              <a:t>Data goes all the way to persistent storage. </a:t>
            </a:r>
            <a:br>
              <a:rPr lang="en-US" sz="1400" dirty="0" smtClean="0">
                <a:gradFill>
                  <a:gsLst>
                    <a:gs pos="0">
                      <a:schemeClr val="tx1"/>
                    </a:gs>
                    <a:gs pos="86000">
                      <a:schemeClr val="tx1"/>
                    </a:gs>
                  </a:gsLst>
                  <a:lin ang="5400000" scaled="0"/>
                </a:gradFill>
              </a:rPr>
            </a:br>
            <a:r>
              <a:rPr lang="en-US" sz="1400" dirty="0" smtClean="0">
                <a:gradFill>
                  <a:gsLst>
                    <a:gs pos="0">
                      <a:schemeClr val="tx1"/>
                    </a:gs>
                    <a:gs pos="86000">
                      <a:schemeClr val="tx1"/>
                    </a:gs>
                  </a:gsLst>
                  <a:lin ang="5400000" scaled="0"/>
                </a:gradFill>
              </a:rPr>
              <a:t>White paper provides full details.</a:t>
            </a:r>
            <a:br>
              <a:rPr lang="en-US" sz="1400" dirty="0" smtClean="0">
                <a:gradFill>
                  <a:gsLst>
                    <a:gs pos="0">
                      <a:schemeClr val="tx1"/>
                    </a:gs>
                    <a:gs pos="86000">
                      <a:schemeClr val="tx1"/>
                    </a:gs>
                  </a:gsLst>
                  <a:lin ang="5400000" scaled="0"/>
                </a:gradFill>
              </a:rPr>
            </a:br>
            <a:r>
              <a:rPr lang="en-US" sz="1400" dirty="0" smtClean="0">
                <a:gradFill>
                  <a:gsLst>
                    <a:gs pos="0">
                      <a:schemeClr val="tx1"/>
                    </a:gs>
                    <a:gs pos="86000">
                      <a:schemeClr val="tx1"/>
                    </a:gs>
                  </a:gsLst>
                  <a:lin ang="5400000" scaled="0"/>
                </a:gradFill>
              </a:rPr>
              <a:t>See </a:t>
            </a:r>
            <a:r>
              <a:rPr lang="en-US" sz="1400" u="sng" dirty="0" smtClean="0">
                <a:hlinkClick r:id="rId3"/>
              </a:rPr>
              <a:t>http://go.microsoft.com/fwlink/p/?LinkId=227841</a:t>
            </a:r>
            <a:endParaRPr lang="en-US" sz="1400" dirty="0"/>
          </a:p>
        </p:txBody>
      </p:sp>
    </p:spTree>
    <p:extLst>
      <p:ext uri="{BB962C8B-B14F-4D97-AF65-F5344CB8AC3E}">
        <p14:creationId xmlns:p14="http://schemas.microsoft.com/office/powerpoint/2010/main" val="7647237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SMB Direct (SMB over RDMA)</a:t>
            </a:r>
            <a:endParaRPr lang="en-US" dirty="0"/>
          </a:p>
        </p:txBody>
      </p:sp>
      <p:sp>
        <p:nvSpPr>
          <p:cNvPr id="79" name="Content Placeholder 78"/>
          <p:cNvSpPr>
            <a:spLocks noGrp="1"/>
          </p:cNvSpPr>
          <p:nvPr>
            <p:ph sz="half" idx="1"/>
          </p:nvPr>
        </p:nvSpPr>
        <p:spPr>
          <a:xfrm>
            <a:off x="519113" y="1447800"/>
            <a:ext cx="5486400" cy="3453253"/>
          </a:xfrm>
        </p:spPr>
        <p:txBody>
          <a:bodyPr/>
          <a:lstStyle/>
          <a:p>
            <a:r>
              <a:rPr lang="en-US" sz="2400" dirty="0" smtClean="0"/>
              <a:t>Benefits</a:t>
            </a:r>
          </a:p>
          <a:p>
            <a:pPr lvl="1"/>
            <a:r>
              <a:rPr lang="en-US" sz="2000" dirty="0" smtClean="0"/>
              <a:t>Minimal CPU utilization</a:t>
            </a:r>
          </a:p>
          <a:p>
            <a:pPr lvl="1"/>
            <a:r>
              <a:rPr lang="en-US" sz="2000" dirty="0" smtClean="0"/>
              <a:t>Low latency</a:t>
            </a:r>
          </a:p>
          <a:p>
            <a:pPr lvl="1"/>
            <a:r>
              <a:rPr lang="en-US" sz="2000" dirty="0" smtClean="0"/>
              <a:t>Ability to leverage high speed network interfaces</a:t>
            </a:r>
          </a:p>
          <a:p>
            <a:r>
              <a:rPr lang="en-US" sz="2400" dirty="0" smtClean="0"/>
              <a:t>Required hardware</a:t>
            </a:r>
          </a:p>
          <a:p>
            <a:pPr lvl="1"/>
            <a:r>
              <a:rPr lang="en-US" sz="2000" dirty="0" smtClean="0"/>
              <a:t>RDMA-capable network interface (R-NIC)</a:t>
            </a:r>
          </a:p>
          <a:p>
            <a:pPr lvl="1"/>
            <a:r>
              <a:rPr lang="en-US" sz="2000" dirty="0" smtClean="0"/>
              <a:t>Support for </a:t>
            </a:r>
            <a:r>
              <a:rPr lang="en-US" sz="2000" dirty="0" err="1" smtClean="0"/>
              <a:t>iWARP</a:t>
            </a:r>
            <a:r>
              <a:rPr lang="en-US" sz="2000" dirty="0" smtClean="0"/>
              <a:t>, </a:t>
            </a:r>
            <a:r>
              <a:rPr lang="en-US" sz="2000" dirty="0" err="1" smtClean="0"/>
              <a:t>InfiniBand</a:t>
            </a:r>
            <a:r>
              <a:rPr lang="en-US" sz="2000" dirty="0" smtClean="0"/>
              <a:t> and </a:t>
            </a:r>
            <a:r>
              <a:rPr lang="en-US" sz="2000" dirty="0" err="1" smtClean="0"/>
              <a:t>RoCE</a:t>
            </a:r>
            <a:endParaRPr lang="en-US" sz="2000" dirty="0" smtClean="0"/>
          </a:p>
          <a:p>
            <a:pPr lvl="1"/>
            <a:r>
              <a:rPr lang="en-US" sz="2000" dirty="0" smtClean="0"/>
              <a:t>32 or 56 </a:t>
            </a:r>
            <a:r>
              <a:rPr lang="en-US" sz="2000" dirty="0" err="1" smtClean="0"/>
              <a:t>Gbps</a:t>
            </a:r>
            <a:r>
              <a:rPr lang="en-US" sz="2000" dirty="0" smtClean="0"/>
              <a:t> with </a:t>
            </a:r>
            <a:r>
              <a:rPr lang="en-US" sz="2000" dirty="0" err="1" smtClean="0"/>
              <a:t>InfiniBand</a:t>
            </a:r>
            <a:endParaRPr lang="en-US" sz="2000" dirty="0" smtClean="0"/>
          </a:p>
          <a:p>
            <a:r>
              <a:rPr lang="en-US" sz="2400" dirty="0" smtClean="0"/>
              <a:t>Integrates with SMB Multichannel</a:t>
            </a:r>
          </a:p>
        </p:txBody>
      </p:sp>
      <p:sp>
        <p:nvSpPr>
          <p:cNvPr id="6" name="Rectangle 5"/>
          <p:cNvSpPr/>
          <p:nvPr/>
        </p:nvSpPr>
        <p:spPr>
          <a:xfrm>
            <a:off x="7375407" y="1447800"/>
            <a:ext cx="1756489" cy="37616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1200" dirty="0" smtClean="0"/>
              <a:t>File Client</a:t>
            </a:r>
            <a:endParaRPr lang="en-US" sz="1200" dirty="0"/>
          </a:p>
        </p:txBody>
      </p:sp>
      <p:sp>
        <p:nvSpPr>
          <p:cNvPr id="7" name="Rectangle 6"/>
          <p:cNvSpPr/>
          <p:nvPr/>
        </p:nvSpPr>
        <p:spPr>
          <a:xfrm>
            <a:off x="9686149" y="1453249"/>
            <a:ext cx="2362301" cy="37616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1200" dirty="0" smtClean="0"/>
              <a:t>File Server</a:t>
            </a:r>
            <a:endParaRPr lang="en-US" sz="1200" dirty="0"/>
          </a:p>
        </p:txBody>
      </p:sp>
      <p:sp>
        <p:nvSpPr>
          <p:cNvPr id="21" name="Rectangle 20"/>
          <p:cNvSpPr/>
          <p:nvPr/>
        </p:nvSpPr>
        <p:spPr>
          <a:xfrm>
            <a:off x="10396041" y="2785575"/>
            <a:ext cx="1374644"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SMB Server</a:t>
            </a:r>
            <a:endParaRPr lang="en-US" sz="1200" dirty="0"/>
          </a:p>
        </p:txBody>
      </p:sp>
      <p:sp>
        <p:nvSpPr>
          <p:cNvPr id="25" name="Rectangle 24"/>
          <p:cNvSpPr/>
          <p:nvPr/>
        </p:nvSpPr>
        <p:spPr>
          <a:xfrm>
            <a:off x="7566330" y="2784012"/>
            <a:ext cx="1374644"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SMB Client</a:t>
            </a:r>
            <a:endParaRPr lang="en-US" sz="1200" dirty="0"/>
          </a:p>
        </p:txBody>
      </p:sp>
      <p:cxnSp>
        <p:nvCxnSpPr>
          <p:cNvPr id="27" name="Straight Connector 26"/>
          <p:cNvCxnSpPr/>
          <p:nvPr/>
        </p:nvCxnSpPr>
        <p:spPr>
          <a:xfrm>
            <a:off x="7237412" y="2598007"/>
            <a:ext cx="4977029" cy="38099"/>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9105096" y="2312941"/>
            <a:ext cx="610044" cy="646331"/>
          </a:xfrm>
          <a:prstGeom prst="rect">
            <a:avLst/>
          </a:prstGeom>
          <a:noFill/>
        </p:spPr>
        <p:txBody>
          <a:bodyPr wrap="none" rtlCol="0">
            <a:spAutoFit/>
          </a:bodyPr>
          <a:lstStyle/>
          <a:p>
            <a:pPr algn="ctr"/>
            <a:r>
              <a:rPr lang="en-US" sz="1200" dirty="0" smtClean="0"/>
              <a:t>User</a:t>
            </a:r>
            <a:br>
              <a:rPr lang="en-US" sz="1200" dirty="0" smtClean="0"/>
            </a:br>
            <a:endParaRPr lang="en-US" sz="1200" dirty="0" smtClean="0"/>
          </a:p>
          <a:p>
            <a:pPr algn="ctr"/>
            <a:r>
              <a:rPr lang="en-US" sz="1200" dirty="0" smtClean="0"/>
              <a:t>Kernel</a:t>
            </a:r>
            <a:endParaRPr lang="en-US" sz="1200" dirty="0"/>
          </a:p>
        </p:txBody>
      </p:sp>
      <p:sp>
        <p:nvSpPr>
          <p:cNvPr id="31" name="Rectangle 30"/>
          <p:cNvSpPr/>
          <p:nvPr/>
        </p:nvSpPr>
        <p:spPr>
          <a:xfrm>
            <a:off x="7566330" y="1863361"/>
            <a:ext cx="1374644" cy="548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Application</a:t>
            </a:r>
            <a:endParaRPr lang="en-US" sz="1200" dirty="0"/>
          </a:p>
        </p:txBody>
      </p:sp>
      <p:cxnSp>
        <p:nvCxnSpPr>
          <p:cNvPr id="33" name="Straight Connector 32"/>
          <p:cNvCxnSpPr>
            <a:stCxn id="31" idx="2"/>
            <a:endCxn id="25" idx="0"/>
          </p:cNvCxnSpPr>
          <p:nvPr/>
        </p:nvCxnSpPr>
        <p:spPr>
          <a:xfrm>
            <a:off x="8253652" y="2412002"/>
            <a:ext cx="0" cy="372011"/>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Straight Connector 33"/>
          <p:cNvCxnSpPr>
            <a:stCxn id="25" idx="2"/>
            <a:endCxn id="54" idx="0"/>
          </p:cNvCxnSpPr>
          <p:nvPr/>
        </p:nvCxnSpPr>
        <p:spPr>
          <a:xfrm>
            <a:off x="8253652" y="3332653"/>
            <a:ext cx="0" cy="146275"/>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Straight Connector 36"/>
          <p:cNvCxnSpPr>
            <a:stCxn id="64" idx="3"/>
            <a:endCxn id="61" idx="3"/>
          </p:cNvCxnSpPr>
          <p:nvPr/>
        </p:nvCxnSpPr>
        <p:spPr>
          <a:xfrm>
            <a:off x="9100013" y="4675045"/>
            <a:ext cx="62020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48"/>
          <p:cNvCxnSpPr>
            <a:stCxn id="23" idx="0"/>
            <a:endCxn id="21" idx="2"/>
          </p:cNvCxnSpPr>
          <p:nvPr/>
        </p:nvCxnSpPr>
        <p:spPr>
          <a:xfrm flipV="1">
            <a:off x="10428044" y="3334216"/>
            <a:ext cx="655320" cy="150161"/>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Straight Connector 51"/>
          <p:cNvCxnSpPr>
            <a:stCxn id="24" idx="0"/>
            <a:endCxn id="21" idx="2"/>
          </p:cNvCxnSpPr>
          <p:nvPr/>
        </p:nvCxnSpPr>
        <p:spPr>
          <a:xfrm flipH="1" flipV="1">
            <a:off x="11083363" y="3334216"/>
            <a:ext cx="454484" cy="133603"/>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p:cNvCxnSpPr>
            <a:stCxn id="8" idx="1"/>
            <a:endCxn id="24" idx="2"/>
          </p:cNvCxnSpPr>
          <p:nvPr/>
        </p:nvCxnSpPr>
        <p:spPr>
          <a:xfrm flipV="1">
            <a:off x="11537522" y="4016458"/>
            <a:ext cx="326" cy="390844"/>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a:stCxn id="23" idx="2"/>
            <a:endCxn id="63" idx="1"/>
          </p:cNvCxnSpPr>
          <p:nvPr/>
        </p:nvCxnSpPr>
        <p:spPr>
          <a:xfrm flipH="1">
            <a:off x="10121953" y="4033017"/>
            <a:ext cx="306091" cy="457649"/>
          </a:xfrm>
          <a:prstGeom prst="line">
            <a:avLst/>
          </a:prstGeom>
        </p:spPr>
        <p:style>
          <a:lnRef idx="3">
            <a:schemeClr val="accent1"/>
          </a:lnRef>
          <a:fillRef idx="0">
            <a:schemeClr val="accent1"/>
          </a:fillRef>
          <a:effectRef idx="2">
            <a:schemeClr val="accent1"/>
          </a:effectRef>
          <a:fontRef idx="minor">
            <a:schemeClr val="tx1"/>
          </a:fontRef>
        </p:style>
      </p:cxnSp>
      <p:grpSp>
        <p:nvGrpSpPr>
          <p:cNvPr id="53" name="Group 52"/>
          <p:cNvGrpSpPr/>
          <p:nvPr/>
        </p:nvGrpSpPr>
        <p:grpSpPr>
          <a:xfrm>
            <a:off x="11202573" y="4407303"/>
            <a:ext cx="669897" cy="740857"/>
            <a:chOff x="10436826" y="4983493"/>
            <a:chExt cx="668414" cy="740857"/>
          </a:xfrm>
        </p:grpSpPr>
        <p:sp>
          <p:nvSpPr>
            <p:cNvPr id="8" name="Flowchart: Magnetic Disk 7"/>
            <p:cNvSpPr/>
            <p:nvPr/>
          </p:nvSpPr>
          <p:spPr>
            <a:xfrm>
              <a:off x="10436826" y="4983493"/>
              <a:ext cx="668414" cy="740857"/>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66" name="TextBox 65"/>
            <p:cNvSpPr txBox="1"/>
            <p:nvPr/>
          </p:nvSpPr>
          <p:spPr>
            <a:xfrm>
              <a:off x="10491535" y="5324267"/>
              <a:ext cx="581630"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200" dirty="0" smtClean="0">
                  <a:solidFill>
                    <a:schemeClr val="bg1"/>
                  </a:solidFill>
                </a:rPr>
                <a:t>Disk</a:t>
              </a:r>
              <a:endParaRPr lang="en-US" sz="1200" dirty="0">
                <a:solidFill>
                  <a:schemeClr val="bg1"/>
                </a:solidFill>
              </a:endParaRPr>
            </a:p>
          </p:txBody>
        </p:sp>
      </p:grpSp>
      <p:cxnSp>
        <p:nvCxnSpPr>
          <p:cNvPr id="40" name="Straight Connector 39"/>
          <p:cNvCxnSpPr>
            <a:stCxn id="54" idx="2"/>
            <a:endCxn id="16" idx="1"/>
          </p:cNvCxnSpPr>
          <p:nvPr/>
        </p:nvCxnSpPr>
        <p:spPr>
          <a:xfrm>
            <a:off x="8253652" y="4027567"/>
            <a:ext cx="444630" cy="463098"/>
          </a:xfrm>
          <a:prstGeom prst="line">
            <a:avLst/>
          </a:prstGeom>
        </p:spPr>
        <p:style>
          <a:lnRef idx="3">
            <a:schemeClr val="accent1"/>
          </a:lnRef>
          <a:fillRef idx="0">
            <a:schemeClr val="accent1"/>
          </a:fillRef>
          <a:effectRef idx="2">
            <a:schemeClr val="accent1"/>
          </a:effectRef>
          <a:fontRef idx="minor">
            <a:schemeClr val="tx1"/>
          </a:fontRef>
        </p:style>
      </p:cxnSp>
      <p:grpSp>
        <p:nvGrpSpPr>
          <p:cNvPr id="45" name="Group 44"/>
          <p:cNvGrpSpPr/>
          <p:nvPr/>
        </p:nvGrpSpPr>
        <p:grpSpPr>
          <a:xfrm>
            <a:off x="8236116" y="4394300"/>
            <a:ext cx="1003054" cy="704847"/>
            <a:chOff x="3802308" y="5410202"/>
            <a:chExt cx="1000833" cy="704847"/>
          </a:xfrm>
        </p:grpSpPr>
        <p:grpSp>
          <p:nvGrpSpPr>
            <p:cNvPr id="14" name="Group 13"/>
            <p:cNvGrpSpPr/>
            <p:nvPr/>
          </p:nvGrpSpPr>
          <p:grpSpPr>
            <a:xfrm rot="16200000" flipH="1" flipV="1">
              <a:off x="3998885" y="5310793"/>
              <a:ext cx="704847" cy="903665"/>
              <a:chOff x="9890919" y="3810000"/>
              <a:chExt cx="1393373" cy="1959428"/>
            </a:xfrm>
          </p:grpSpPr>
          <p:sp>
            <p:nvSpPr>
              <p:cNvPr id="15" name="L-Shape 14"/>
              <p:cNvSpPr/>
              <p:nvPr/>
            </p:nvSpPr>
            <p:spPr>
              <a:xfrm>
                <a:off x="9890919" y="3810000"/>
                <a:ext cx="1393373" cy="381000"/>
              </a:xfrm>
              <a:prstGeom prst="corner">
                <a:avLst>
                  <a:gd name="adj1" fmla="val 39091"/>
                  <a:gd name="adj2" fmla="val 3441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16" name="Rectangle 15"/>
              <p:cNvSpPr/>
              <p:nvPr/>
            </p:nvSpPr>
            <p:spPr>
              <a:xfrm>
                <a:off x="10081419" y="4190998"/>
                <a:ext cx="838200" cy="15784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17" name="Rectangle 16"/>
              <p:cNvSpPr/>
              <p:nvPr/>
            </p:nvSpPr>
            <p:spPr>
              <a:xfrm>
                <a:off x="10919619" y="5170713"/>
                <a:ext cx="190500" cy="5987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18" name="Rectangle 17"/>
              <p:cNvSpPr/>
              <p:nvPr/>
            </p:nvSpPr>
            <p:spPr>
              <a:xfrm>
                <a:off x="10919619" y="4392385"/>
                <a:ext cx="190500" cy="5987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grpSp>
        <p:sp>
          <p:nvSpPr>
            <p:cNvPr id="64" name="TextBox 63"/>
            <p:cNvSpPr txBox="1"/>
            <p:nvPr/>
          </p:nvSpPr>
          <p:spPr>
            <a:xfrm>
              <a:off x="3802308" y="5552448"/>
              <a:ext cx="861985"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smtClean="0">
                  <a:solidFill>
                    <a:schemeClr val="bg1"/>
                  </a:solidFill>
                </a:rPr>
                <a:t>R-NIC</a:t>
              </a:r>
              <a:endParaRPr lang="en-US" sz="1200" dirty="0">
                <a:solidFill>
                  <a:schemeClr val="bg1"/>
                </a:solidFill>
              </a:endParaRPr>
            </a:p>
          </p:txBody>
        </p:sp>
      </p:grpSp>
      <p:sp>
        <p:nvSpPr>
          <p:cNvPr id="23" name="Rectangle 22"/>
          <p:cNvSpPr/>
          <p:nvPr/>
        </p:nvSpPr>
        <p:spPr>
          <a:xfrm>
            <a:off x="9800433" y="3484376"/>
            <a:ext cx="1255221"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Network w/</a:t>
            </a:r>
            <a:br>
              <a:rPr lang="en-US" sz="1200" dirty="0" smtClean="0"/>
            </a:br>
            <a:r>
              <a:rPr lang="en-US" sz="1200" dirty="0" smtClean="0"/>
              <a:t>RDMA support</a:t>
            </a:r>
            <a:endParaRPr lang="en-US" sz="1200" dirty="0"/>
          </a:p>
        </p:txBody>
      </p:sp>
      <p:sp>
        <p:nvSpPr>
          <p:cNvPr id="24" name="Rectangle 23"/>
          <p:cNvSpPr/>
          <p:nvPr/>
        </p:nvSpPr>
        <p:spPr>
          <a:xfrm>
            <a:off x="11122707" y="3467818"/>
            <a:ext cx="830280"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NTFS</a:t>
            </a:r>
            <a:br>
              <a:rPr lang="en-US" sz="1200" dirty="0" smtClean="0"/>
            </a:br>
            <a:r>
              <a:rPr lang="en-US" sz="1200" dirty="0" smtClean="0"/>
              <a:t>SCSI</a:t>
            </a:r>
            <a:endParaRPr lang="en-US" sz="1200" dirty="0"/>
          </a:p>
        </p:txBody>
      </p:sp>
      <p:sp>
        <p:nvSpPr>
          <p:cNvPr id="54" name="Rectangle 53"/>
          <p:cNvSpPr/>
          <p:nvPr/>
        </p:nvSpPr>
        <p:spPr>
          <a:xfrm>
            <a:off x="7626041" y="3478927"/>
            <a:ext cx="1255221"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smtClean="0"/>
              <a:t>Network w/</a:t>
            </a:r>
            <a:br>
              <a:rPr lang="en-US" sz="1200" dirty="0" smtClean="0"/>
            </a:br>
            <a:r>
              <a:rPr lang="en-US" sz="1200" dirty="0" smtClean="0"/>
              <a:t>RDMA support</a:t>
            </a:r>
            <a:endParaRPr lang="en-US" sz="1200" dirty="0"/>
          </a:p>
        </p:txBody>
      </p:sp>
      <p:grpSp>
        <p:nvGrpSpPr>
          <p:cNvPr id="59" name="Group 58"/>
          <p:cNvGrpSpPr/>
          <p:nvPr/>
        </p:nvGrpSpPr>
        <p:grpSpPr>
          <a:xfrm flipH="1">
            <a:off x="9581066" y="4394300"/>
            <a:ext cx="1003054" cy="704847"/>
            <a:chOff x="3802308" y="5410202"/>
            <a:chExt cx="1000833" cy="704847"/>
          </a:xfrm>
        </p:grpSpPr>
        <p:grpSp>
          <p:nvGrpSpPr>
            <p:cNvPr id="60" name="Group 59"/>
            <p:cNvGrpSpPr/>
            <p:nvPr/>
          </p:nvGrpSpPr>
          <p:grpSpPr>
            <a:xfrm rot="16200000" flipH="1" flipV="1">
              <a:off x="3998885" y="5310793"/>
              <a:ext cx="704847" cy="903665"/>
              <a:chOff x="9890919" y="3810000"/>
              <a:chExt cx="1393373" cy="1959428"/>
            </a:xfrm>
          </p:grpSpPr>
          <p:sp>
            <p:nvSpPr>
              <p:cNvPr id="62" name="L-Shape 61"/>
              <p:cNvSpPr/>
              <p:nvPr/>
            </p:nvSpPr>
            <p:spPr>
              <a:xfrm>
                <a:off x="9890919" y="3810000"/>
                <a:ext cx="1393373" cy="381000"/>
              </a:xfrm>
              <a:prstGeom prst="corner">
                <a:avLst>
                  <a:gd name="adj1" fmla="val 39091"/>
                  <a:gd name="adj2" fmla="val 3441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63" name="Rectangle 62"/>
              <p:cNvSpPr/>
              <p:nvPr/>
            </p:nvSpPr>
            <p:spPr>
              <a:xfrm>
                <a:off x="10081419" y="4190998"/>
                <a:ext cx="838200" cy="15784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67" name="Rectangle 66"/>
              <p:cNvSpPr/>
              <p:nvPr/>
            </p:nvSpPr>
            <p:spPr>
              <a:xfrm>
                <a:off x="10919619" y="5170713"/>
                <a:ext cx="190500" cy="5987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sp>
            <p:nvSpPr>
              <p:cNvPr id="68" name="Rectangle 67"/>
              <p:cNvSpPr/>
              <p:nvPr/>
            </p:nvSpPr>
            <p:spPr>
              <a:xfrm>
                <a:off x="10919619" y="4392385"/>
                <a:ext cx="190500" cy="5987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p>
            </p:txBody>
          </p:sp>
        </p:grpSp>
        <p:sp>
          <p:nvSpPr>
            <p:cNvPr id="61" name="TextBox 60"/>
            <p:cNvSpPr txBox="1"/>
            <p:nvPr/>
          </p:nvSpPr>
          <p:spPr>
            <a:xfrm>
              <a:off x="3802308" y="5552448"/>
              <a:ext cx="861985"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smtClean="0">
                  <a:solidFill>
                    <a:schemeClr val="bg1"/>
                  </a:solidFill>
                </a:rPr>
                <a:t>R-NIC</a:t>
              </a:r>
              <a:endParaRPr lang="en-US" sz="1200" dirty="0">
                <a:solidFill>
                  <a:schemeClr val="bg1"/>
                </a:solidFill>
              </a:endParaRPr>
            </a:p>
          </p:txBody>
        </p:sp>
      </p:grpSp>
      <p:graphicFrame>
        <p:nvGraphicFramePr>
          <p:cNvPr id="4" name="Table 3"/>
          <p:cNvGraphicFramePr>
            <a:graphicFrameLocks noGrp="1"/>
          </p:cNvGraphicFramePr>
          <p:nvPr>
            <p:extLst>
              <p:ext uri="{D42A27DB-BD31-4B8C-83A1-F6EECF244321}">
                <p14:modId xmlns:p14="http://schemas.microsoft.com/office/powerpoint/2010/main" val="3080468251"/>
              </p:ext>
            </p:extLst>
          </p:nvPr>
        </p:nvGraphicFramePr>
        <p:xfrm>
          <a:off x="455612" y="5303520"/>
          <a:ext cx="6858763" cy="1066800"/>
        </p:xfrm>
        <a:graphic>
          <a:graphicData uri="http://schemas.openxmlformats.org/drawingml/2006/table">
            <a:tbl>
              <a:tblPr firstRow="1" firstCol="1" bandRow="1">
                <a:tableStyleId>{5C22544A-7EE6-4342-B048-85BDC9FD1C3A}</a:tableStyleId>
              </a:tblPr>
              <a:tblGrid>
                <a:gridCol w="1691323"/>
                <a:gridCol w="1077341"/>
                <a:gridCol w="1302068"/>
                <a:gridCol w="1163955"/>
                <a:gridCol w="982091"/>
                <a:gridCol w="641985"/>
              </a:tblGrid>
              <a:tr h="190500">
                <a:tc>
                  <a:txBody>
                    <a:bodyPr/>
                    <a:lstStyle/>
                    <a:p>
                      <a:endParaRPr lang="en-US" sz="1400" dirty="0">
                        <a:effectLst/>
                        <a:latin typeface="Calibri"/>
                      </a:endParaRPr>
                    </a:p>
                  </a:txBody>
                  <a:tcPr marL="68580" marR="68580" marT="0" marB="0" anchor="b"/>
                </a:tc>
                <a:tc>
                  <a:txBody>
                    <a:bodyPr/>
                    <a:lstStyle/>
                    <a:p>
                      <a:pPr marL="0" marR="0">
                        <a:spcBef>
                          <a:spcPts val="0"/>
                        </a:spcBef>
                        <a:spcAft>
                          <a:spcPts val="0"/>
                        </a:spcAft>
                      </a:pPr>
                      <a:r>
                        <a:rPr lang="en-US" sz="1400" dirty="0" smtClean="0">
                          <a:effectLst/>
                        </a:rPr>
                        <a:t>$</a:t>
                      </a:r>
                      <a:r>
                        <a:rPr lang="en-US" sz="1400" baseline="0" dirty="0" smtClean="0">
                          <a:effectLst/>
                        </a:rPr>
                        <a:t>/</a:t>
                      </a:r>
                      <a:r>
                        <a:rPr lang="en-US" sz="1400" dirty="0" smtClean="0">
                          <a:effectLst/>
                        </a:rPr>
                        <a:t>NIC </a:t>
                      </a:r>
                      <a:r>
                        <a:rPr lang="en-US" sz="1400" dirty="0">
                          <a:effectLst/>
                        </a:rPr>
                        <a:t>port</a:t>
                      </a:r>
                      <a:endParaRPr lang="en-US" sz="1400" dirty="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400" dirty="0" smtClean="0">
                          <a:effectLst/>
                        </a:rPr>
                        <a:t>$/switch </a:t>
                      </a:r>
                      <a:r>
                        <a:rPr lang="en-US" sz="1400" dirty="0">
                          <a:effectLst/>
                        </a:rPr>
                        <a:t>port</a:t>
                      </a:r>
                      <a:endParaRPr lang="en-US" sz="1400" dirty="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400" dirty="0" smtClean="0">
                          <a:effectLst/>
                        </a:rPr>
                        <a:t>$ total/</a:t>
                      </a:r>
                      <a:r>
                        <a:rPr lang="en-US" sz="1400" baseline="0" dirty="0" smtClean="0">
                          <a:effectLst/>
                        </a:rPr>
                        <a:t>port</a:t>
                      </a:r>
                      <a:endParaRPr lang="en-US" sz="1400" dirty="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400" dirty="0" smtClean="0">
                          <a:effectLst/>
                        </a:rPr>
                        <a:t>MBs/port</a:t>
                      </a:r>
                      <a:endParaRPr lang="en-US" sz="1400" dirty="0">
                        <a:effectLst/>
                        <a:latin typeface="Calibri"/>
                        <a:ea typeface="Times New Roman"/>
                        <a:cs typeface="Times New Roman"/>
                      </a:endParaRPr>
                    </a:p>
                  </a:txBody>
                  <a:tcPr marL="68580" marR="68580" marT="0" marB="0" anchor="b"/>
                </a:tc>
                <a:tc>
                  <a:txBody>
                    <a:bodyPr/>
                    <a:lstStyle/>
                    <a:p>
                      <a:pPr marL="0" marR="0">
                        <a:spcBef>
                          <a:spcPts val="0"/>
                        </a:spcBef>
                        <a:spcAft>
                          <a:spcPts val="0"/>
                        </a:spcAft>
                      </a:pPr>
                      <a:r>
                        <a:rPr lang="en-US" sz="1400" dirty="0" smtClean="0">
                          <a:effectLst/>
                        </a:rPr>
                        <a:t>$/MB</a:t>
                      </a:r>
                      <a:endParaRPr lang="en-US" sz="1400" dirty="0">
                        <a:effectLst/>
                        <a:latin typeface="Calibri"/>
                        <a:ea typeface="Times New Roman"/>
                        <a:cs typeface="Times New Roman"/>
                      </a:endParaRPr>
                    </a:p>
                  </a:txBody>
                  <a:tcPr marL="68580" marR="68580" marT="0" marB="0" anchor="b"/>
                </a:tc>
              </a:tr>
              <a:tr h="190500">
                <a:tc>
                  <a:txBody>
                    <a:bodyPr/>
                    <a:lstStyle/>
                    <a:p>
                      <a:pPr marL="0" marR="0">
                        <a:spcBef>
                          <a:spcPts val="0"/>
                        </a:spcBef>
                        <a:spcAft>
                          <a:spcPts val="0"/>
                        </a:spcAft>
                      </a:pPr>
                      <a:r>
                        <a:rPr lang="en-US" sz="1400">
                          <a:effectLst/>
                        </a:rPr>
                        <a:t>1GbE NIC</a:t>
                      </a:r>
                      <a:endParaRPr lang="en-US" sz="140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on-board</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$25 </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$25</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110</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b="1" dirty="0">
                          <a:effectLst/>
                        </a:rPr>
                        <a:t>$0.23</a:t>
                      </a:r>
                      <a:endParaRPr lang="en-US" sz="1400" b="1" dirty="0">
                        <a:effectLst/>
                        <a:latin typeface="Calibri"/>
                        <a:ea typeface="Times New Roman"/>
                        <a:cs typeface="Times New Roman"/>
                      </a:endParaRPr>
                    </a:p>
                  </a:txBody>
                  <a:tcPr marL="68580" marR="68580" marT="0" marB="0" anchor="b"/>
                </a:tc>
              </a:tr>
              <a:tr h="190500">
                <a:tc>
                  <a:txBody>
                    <a:bodyPr/>
                    <a:lstStyle/>
                    <a:p>
                      <a:pPr marL="0" marR="0">
                        <a:spcBef>
                          <a:spcPts val="0"/>
                        </a:spcBef>
                        <a:spcAft>
                          <a:spcPts val="0"/>
                        </a:spcAft>
                      </a:pPr>
                      <a:r>
                        <a:rPr lang="en-US" sz="1400">
                          <a:effectLst/>
                        </a:rPr>
                        <a:t>10GbE NIC</a:t>
                      </a:r>
                      <a:endParaRPr lang="en-US" sz="140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a:effectLst/>
                        </a:rPr>
                        <a:t>$300 </a:t>
                      </a:r>
                      <a:endParaRPr lang="en-US" sz="140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a:t>
                      </a:r>
                      <a:r>
                        <a:rPr lang="en-US" sz="1400" dirty="0" smtClean="0">
                          <a:effectLst/>
                        </a:rPr>
                        <a:t>674</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$974</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1100</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b="1" dirty="0">
                          <a:effectLst/>
                        </a:rPr>
                        <a:t>$0.89</a:t>
                      </a:r>
                      <a:endParaRPr lang="en-US" sz="1400" b="1" dirty="0">
                        <a:effectLst/>
                        <a:latin typeface="Calibri"/>
                        <a:ea typeface="Times New Roman"/>
                        <a:cs typeface="Times New Roman"/>
                      </a:endParaRPr>
                    </a:p>
                  </a:txBody>
                  <a:tcPr marL="68580" marR="68580" marT="0" marB="0" anchor="b"/>
                </a:tc>
              </a:tr>
              <a:tr h="190500">
                <a:tc>
                  <a:txBody>
                    <a:bodyPr/>
                    <a:lstStyle/>
                    <a:p>
                      <a:pPr marL="0" marR="0">
                        <a:spcBef>
                          <a:spcPts val="0"/>
                        </a:spcBef>
                        <a:spcAft>
                          <a:spcPts val="0"/>
                        </a:spcAft>
                      </a:pPr>
                      <a:r>
                        <a:rPr lang="en-US" sz="1400" dirty="0" smtClean="0">
                          <a:effectLst/>
                        </a:rPr>
                        <a:t>56Gb/s</a:t>
                      </a:r>
                      <a:r>
                        <a:rPr lang="en-US" sz="1400" baseline="0" dirty="0" smtClean="0">
                          <a:effectLst/>
                        </a:rPr>
                        <a:t> </a:t>
                      </a:r>
                      <a:r>
                        <a:rPr lang="en-US" sz="1400" dirty="0" err="1" smtClean="0">
                          <a:effectLst/>
                        </a:rPr>
                        <a:t>InfiniBand</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smtClean="0">
                          <a:effectLst/>
                        </a:rPr>
                        <a:t>$790 </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smtClean="0">
                          <a:effectLst/>
                        </a:rPr>
                        <a:t>$243</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a:t>
                      </a:r>
                      <a:r>
                        <a:rPr lang="en-US" sz="1400" dirty="0" smtClean="0">
                          <a:effectLst/>
                        </a:rPr>
                        <a:t>1,033</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b="1" dirty="0" smtClean="0">
                          <a:effectLst/>
                        </a:rPr>
                        <a:t>5600</a:t>
                      </a:r>
                      <a:endParaRPr lang="en-US" sz="1400" b="1"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b="1" dirty="0">
                          <a:effectLst/>
                        </a:rPr>
                        <a:t>$</a:t>
                      </a:r>
                      <a:r>
                        <a:rPr lang="en-US" sz="1400" b="1" dirty="0" smtClean="0">
                          <a:effectLst/>
                        </a:rPr>
                        <a:t>0.18</a:t>
                      </a:r>
                      <a:endParaRPr lang="en-US" sz="1400" b="1" dirty="0">
                        <a:effectLst/>
                        <a:latin typeface="Calibri"/>
                        <a:ea typeface="Times New Roman"/>
                        <a:cs typeface="Times New Roman"/>
                      </a:endParaRPr>
                    </a:p>
                  </a:txBody>
                  <a:tcPr marL="68580" marR="68580" marT="0" marB="0" anchor="b"/>
                </a:tc>
              </a:tr>
              <a:tr h="190500">
                <a:tc>
                  <a:txBody>
                    <a:bodyPr/>
                    <a:lstStyle/>
                    <a:p>
                      <a:pPr marL="0" marR="0">
                        <a:spcBef>
                          <a:spcPts val="0"/>
                        </a:spcBef>
                        <a:spcAft>
                          <a:spcPts val="0"/>
                        </a:spcAft>
                      </a:pPr>
                      <a:r>
                        <a:rPr lang="en-US" sz="1400" dirty="0">
                          <a:effectLst/>
                        </a:rPr>
                        <a:t>8G </a:t>
                      </a:r>
                      <a:r>
                        <a:rPr lang="en-US" sz="1400" dirty="0" err="1" smtClean="0">
                          <a:effectLst/>
                        </a:rPr>
                        <a:t>Fibre</a:t>
                      </a:r>
                      <a:r>
                        <a:rPr lang="en-US" sz="1400" dirty="0" smtClean="0">
                          <a:effectLst/>
                        </a:rPr>
                        <a:t> Channel</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a:effectLst/>
                        </a:rPr>
                        <a:t>$950 </a:t>
                      </a:r>
                      <a:endParaRPr lang="en-US" sz="140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a:t>
                      </a:r>
                      <a:r>
                        <a:rPr lang="en-US" sz="1400" dirty="0" smtClean="0">
                          <a:effectLst/>
                        </a:rPr>
                        <a:t>933</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$1,883</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dirty="0">
                          <a:effectLst/>
                        </a:rPr>
                        <a:t>750</a:t>
                      </a:r>
                      <a:endParaRPr lang="en-US" sz="1400" dirty="0">
                        <a:effectLst/>
                        <a:latin typeface="Calibri"/>
                        <a:ea typeface="Times New Roman"/>
                        <a:cs typeface="Times New Roman"/>
                      </a:endParaRPr>
                    </a:p>
                  </a:txBody>
                  <a:tcPr marL="68580" marR="68580" marT="0" marB="0" anchor="b"/>
                </a:tc>
                <a:tc>
                  <a:txBody>
                    <a:bodyPr/>
                    <a:lstStyle/>
                    <a:p>
                      <a:pPr marL="0" marR="0" algn="r">
                        <a:spcBef>
                          <a:spcPts val="0"/>
                        </a:spcBef>
                        <a:spcAft>
                          <a:spcPts val="0"/>
                        </a:spcAft>
                      </a:pPr>
                      <a:r>
                        <a:rPr lang="en-US" sz="1400" b="1" dirty="0">
                          <a:effectLst/>
                        </a:rPr>
                        <a:t>$2.51</a:t>
                      </a:r>
                      <a:endParaRPr lang="en-US" sz="1400" b="1" dirty="0">
                        <a:effectLst/>
                        <a:latin typeface="Calibri"/>
                        <a:ea typeface="Times New Roman"/>
                        <a:cs typeface="Times New Roman"/>
                      </a:endParaRPr>
                    </a:p>
                  </a:txBody>
                  <a:tcPr marL="68580" marR="68580" marT="0" marB="0" anchor="b"/>
                </a:tc>
              </a:tr>
            </a:tbl>
          </a:graphicData>
        </a:graphic>
      </p:graphicFrame>
      <p:sp>
        <p:nvSpPr>
          <p:cNvPr id="5" name="TextBox 4"/>
          <p:cNvSpPr txBox="1"/>
          <p:nvPr/>
        </p:nvSpPr>
        <p:spPr>
          <a:xfrm>
            <a:off x="495404" y="6482872"/>
            <a:ext cx="5888182"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 Based on Hewlett Packard list prices on 5/15-2012</a:t>
            </a:r>
          </a:p>
        </p:txBody>
      </p:sp>
    </p:spTree>
    <p:extLst>
      <p:ext uri="{BB962C8B-B14F-4D97-AF65-F5344CB8AC3E}">
        <p14:creationId xmlns:p14="http://schemas.microsoft.com/office/powerpoint/2010/main" val="1161998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300" b="0" dirty="0" smtClean="0"/>
              <a:t>Measuring SMB Direct Performance</a:t>
            </a:r>
            <a:endParaRPr lang="en-US" sz="4300" b="0" dirty="0"/>
          </a:p>
        </p:txBody>
      </p:sp>
      <p:grpSp>
        <p:nvGrpSpPr>
          <p:cNvPr id="263" name="Group 262"/>
          <p:cNvGrpSpPr/>
          <p:nvPr/>
        </p:nvGrpSpPr>
        <p:grpSpPr>
          <a:xfrm>
            <a:off x="1807686" y="1301976"/>
            <a:ext cx="2192731" cy="4984803"/>
            <a:chOff x="486301" y="1384344"/>
            <a:chExt cx="2192731" cy="4984803"/>
          </a:xfrm>
        </p:grpSpPr>
        <p:sp>
          <p:nvSpPr>
            <p:cNvPr id="10" name="TextBox 9"/>
            <p:cNvSpPr txBox="1"/>
            <p:nvPr/>
          </p:nvSpPr>
          <p:spPr>
            <a:xfrm>
              <a:off x="486301" y="1384344"/>
              <a:ext cx="2177976" cy="307777"/>
            </a:xfrm>
            <a:prstGeom prst="rect">
              <a:avLst/>
            </a:prstGeom>
            <a:noFill/>
          </p:spPr>
          <p:txBody>
            <a:bodyPr wrap="square" lIns="0" tIns="0" rIns="0" bIns="0" rtlCol="0">
              <a:spAutoFit/>
            </a:bodyPr>
            <a:lstStyle/>
            <a:p>
              <a:pPr algn="ctr"/>
              <a:r>
                <a:rPr lang="en-US" sz="2000" dirty="0" smtClean="0">
                  <a:gradFill>
                    <a:gsLst>
                      <a:gs pos="0">
                        <a:schemeClr val="tx1"/>
                      </a:gs>
                      <a:gs pos="86000">
                        <a:schemeClr val="tx1"/>
                      </a:gs>
                    </a:gsLst>
                    <a:lin ang="5400000" scaled="0"/>
                  </a:gradFill>
                  <a:latin typeface="+mj-lt"/>
                </a:rPr>
                <a:t>Local</a:t>
              </a:r>
            </a:p>
          </p:txBody>
        </p:sp>
        <p:sp>
          <p:nvSpPr>
            <p:cNvPr id="110" name="Rectangle 109"/>
            <p:cNvSpPr/>
            <p:nvPr/>
          </p:nvSpPr>
          <p:spPr>
            <a:xfrm>
              <a:off x="501057" y="4052801"/>
              <a:ext cx="2004889" cy="231634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endParaRPr lang="en-US" dirty="0" smtClean="0"/>
            </a:p>
            <a:p>
              <a:endParaRPr lang="en-US" dirty="0"/>
            </a:p>
            <a:p>
              <a:r>
                <a:rPr lang="en-US" dirty="0" smtClean="0"/>
                <a:t>Single </a:t>
              </a:r>
              <a:br>
                <a:rPr lang="en-US" dirty="0" smtClean="0"/>
              </a:br>
              <a:r>
                <a:rPr lang="en-US" dirty="0" smtClean="0"/>
                <a:t>Server</a:t>
              </a:r>
              <a:endParaRPr lang="en-US" dirty="0"/>
            </a:p>
          </p:txBody>
        </p:sp>
        <p:grpSp>
          <p:nvGrpSpPr>
            <p:cNvPr id="123" name="Group 122"/>
            <p:cNvGrpSpPr/>
            <p:nvPr/>
          </p:nvGrpSpPr>
          <p:grpSpPr>
            <a:xfrm rot="16200000" flipH="1" flipV="1">
              <a:off x="1659372" y="5426661"/>
              <a:ext cx="559310" cy="1103742"/>
              <a:chOff x="9890919" y="3810000"/>
              <a:chExt cx="1393373" cy="1959428"/>
            </a:xfrm>
          </p:grpSpPr>
          <p:sp>
            <p:nvSpPr>
              <p:cNvPr id="124" name="L-Shape 123"/>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25" name="Rectangle 124"/>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Fusion IO</a:t>
                </a:r>
                <a:endParaRPr lang="en-US" sz="1400" dirty="0">
                  <a:latin typeface="+mj-lt"/>
                </a:endParaRPr>
              </a:p>
            </p:txBody>
          </p:sp>
          <p:sp>
            <p:nvSpPr>
              <p:cNvPr id="126" name="Rectangle 125"/>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27" name="Rectangle 126"/>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grpSp>
          <p:nvGrpSpPr>
            <p:cNvPr id="128" name="Group 127"/>
            <p:cNvGrpSpPr/>
            <p:nvPr/>
          </p:nvGrpSpPr>
          <p:grpSpPr>
            <a:xfrm rot="16200000" flipH="1" flipV="1">
              <a:off x="1722083" y="5365501"/>
              <a:ext cx="559310" cy="1103742"/>
              <a:chOff x="9890919" y="3810000"/>
              <a:chExt cx="1393373" cy="1959428"/>
            </a:xfrm>
          </p:grpSpPr>
          <p:sp>
            <p:nvSpPr>
              <p:cNvPr id="129" name="L-Shape 128"/>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30" name="Rectangle 129"/>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Fusion IO</a:t>
                </a:r>
                <a:endParaRPr lang="en-US" sz="1400" dirty="0">
                  <a:latin typeface="+mj-lt"/>
                </a:endParaRPr>
              </a:p>
            </p:txBody>
          </p:sp>
          <p:sp>
            <p:nvSpPr>
              <p:cNvPr id="131" name="Rectangle 130"/>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32" name="Rectangle 131"/>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grpSp>
          <p:nvGrpSpPr>
            <p:cNvPr id="133" name="Group 132"/>
            <p:cNvGrpSpPr/>
            <p:nvPr/>
          </p:nvGrpSpPr>
          <p:grpSpPr>
            <a:xfrm rot="16200000" flipH="1" flipV="1">
              <a:off x="1784794" y="5304342"/>
              <a:ext cx="559310" cy="1103742"/>
              <a:chOff x="9890919" y="3810000"/>
              <a:chExt cx="1393373" cy="1959428"/>
            </a:xfrm>
          </p:grpSpPr>
          <p:sp>
            <p:nvSpPr>
              <p:cNvPr id="134" name="L-Shape 133"/>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35" name="Rectangle 134"/>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Fusion IO</a:t>
                </a:r>
                <a:endParaRPr lang="en-US" sz="1400" dirty="0">
                  <a:latin typeface="+mj-lt"/>
                </a:endParaRPr>
              </a:p>
            </p:txBody>
          </p:sp>
          <p:sp>
            <p:nvSpPr>
              <p:cNvPr id="136" name="Rectangle 135"/>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37" name="Rectangle 136"/>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grpSp>
          <p:nvGrpSpPr>
            <p:cNvPr id="138" name="Group 137"/>
            <p:cNvGrpSpPr/>
            <p:nvPr/>
          </p:nvGrpSpPr>
          <p:grpSpPr>
            <a:xfrm rot="16200000" flipH="1" flipV="1">
              <a:off x="1847506" y="5243183"/>
              <a:ext cx="559310" cy="1103742"/>
              <a:chOff x="9890919" y="3810000"/>
              <a:chExt cx="1393373" cy="1959428"/>
            </a:xfrm>
          </p:grpSpPr>
          <p:sp>
            <p:nvSpPr>
              <p:cNvPr id="139" name="L-Shape 138"/>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40" name="Rectangle 139"/>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Storage</a:t>
                </a:r>
                <a:endParaRPr lang="en-US" sz="1400" dirty="0">
                  <a:latin typeface="+mj-lt"/>
                </a:endParaRPr>
              </a:p>
            </p:txBody>
          </p:sp>
          <p:sp>
            <p:nvSpPr>
              <p:cNvPr id="141" name="Rectangle 140"/>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42" name="Rectangle 141"/>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sp>
          <p:nvSpPr>
            <p:cNvPr id="143" name="Rectangle 142"/>
            <p:cNvSpPr/>
            <p:nvPr/>
          </p:nvSpPr>
          <p:spPr>
            <a:xfrm>
              <a:off x="1237739" y="4118414"/>
              <a:ext cx="1224188" cy="4648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latin typeface="+mj-lt"/>
                </a:rPr>
                <a:t>IO Micro Benchmark</a:t>
              </a:r>
              <a:endParaRPr lang="en-US" sz="1400" dirty="0">
                <a:latin typeface="+mj-lt"/>
              </a:endParaRPr>
            </a:p>
          </p:txBody>
        </p:sp>
        <p:sp>
          <p:nvSpPr>
            <p:cNvPr id="180" name="Down Arrow 179"/>
            <p:cNvSpPr/>
            <p:nvPr/>
          </p:nvSpPr>
          <p:spPr bwMode="auto">
            <a:xfrm>
              <a:off x="1724411" y="4583234"/>
              <a:ext cx="395225" cy="1008633"/>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266" name="Group 265"/>
          <p:cNvGrpSpPr/>
          <p:nvPr/>
        </p:nvGrpSpPr>
        <p:grpSpPr>
          <a:xfrm>
            <a:off x="4944143" y="1172568"/>
            <a:ext cx="2374712" cy="5114211"/>
            <a:chOff x="8933791" y="1384344"/>
            <a:chExt cx="2374712" cy="5114211"/>
          </a:xfrm>
        </p:grpSpPr>
        <p:sp>
          <p:nvSpPr>
            <p:cNvPr id="72" name="TextBox 71"/>
            <p:cNvSpPr txBox="1"/>
            <p:nvPr/>
          </p:nvSpPr>
          <p:spPr>
            <a:xfrm>
              <a:off x="8933791" y="1384344"/>
              <a:ext cx="2350879" cy="615553"/>
            </a:xfrm>
            <a:prstGeom prst="rect">
              <a:avLst/>
            </a:prstGeom>
            <a:noFill/>
          </p:spPr>
          <p:txBody>
            <a:bodyPr wrap="square" lIns="0" tIns="0" rIns="0" bIns="0" rtlCol="0">
              <a:spAutoFit/>
            </a:bodyPr>
            <a:lstStyle/>
            <a:p>
              <a:pPr algn="ctr"/>
              <a:r>
                <a:rPr lang="en-US" sz="2000" dirty="0">
                  <a:gradFill>
                    <a:gsLst>
                      <a:gs pos="0">
                        <a:schemeClr val="tx1"/>
                      </a:gs>
                      <a:gs pos="86000">
                        <a:schemeClr val="tx1"/>
                      </a:gs>
                    </a:gsLst>
                    <a:lin ang="5400000" scaled="0"/>
                  </a:gradFill>
                  <a:latin typeface="+mj-lt"/>
                </a:rPr>
                <a:t>SMB 3.0 + </a:t>
              </a:r>
              <a:r>
                <a:rPr lang="en-US" sz="2000" dirty="0" smtClean="0">
                  <a:gradFill>
                    <a:gsLst>
                      <a:gs pos="0">
                        <a:schemeClr val="tx1"/>
                      </a:gs>
                      <a:gs pos="86000">
                        <a:schemeClr val="tx1"/>
                      </a:gs>
                    </a:gsLst>
                    <a:lin ang="5400000" scaled="0"/>
                  </a:gradFill>
                  <a:latin typeface="+mj-lt"/>
                </a:rPr>
                <a:t>RDMA (InfiniBand FDR)</a:t>
              </a:r>
            </a:p>
          </p:txBody>
        </p:sp>
        <p:sp>
          <p:nvSpPr>
            <p:cNvPr id="144" name="Rectangle 143"/>
            <p:cNvSpPr/>
            <p:nvPr/>
          </p:nvSpPr>
          <p:spPr>
            <a:xfrm>
              <a:off x="8939472" y="2349538"/>
              <a:ext cx="2004889" cy="1280885"/>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dirty="0" smtClean="0"/>
                <a:t>SMB</a:t>
              </a:r>
              <a:br>
                <a:rPr lang="en-US" dirty="0" smtClean="0"/>
              </a:br>
              <a:r>
                <a:rPr lang="en-US" dirty="0" smtClean="0"/>
                <a:t>Client</a:t>
              </a:r>
              <a:endParaRPr lang="en-US" dirty="0"/>
            </a:p>
          </p:txBody>
        </p:sp>
        <p:cxnSp>
          <p:nvCxnSpPr>
            <p:cNvPr id="145" name="Straight Connector 144"/>
            <p:cNvCxnSpPr>
              <a:stCxn id="148" idx="1"/>
            </p:cNvCxnSpPr>
            <p:nvPr/>
          </p:nvCxnSpPr>
          <p:spPr>
            <a:xfrm>
              <a:off x="10893792" y="5262837"/>
              <a:ext cx="414711" cy="0"/>
            </a:xfrm>
            <a:prstGeom prst="line">
              <a:avLst/>
            </a:prstGeom>
          </p:spPr>
          <p:style>
            <a:lnRef idx="3">
              <a:schemeClr val="accent3"/>
            </a:lnRef>
            <a:fillRef idx="0">
              <a:schemeClr val="accent3"/>
            </a:fillRef>
            <a:effectRef idx="2">
              <a:schemeClr val="accent3"/>
            </a:effectRef>
            <a:fontRef idx="minor">
              <a:schemeClr val="tx1"/>
            </a:fontRef>
          </p:style>
        </p:cxnSp>
        <p:sp>
          <p:nvSpPr>
            <p:cNvPr id="146" name="Rectangle 145"/>
            <p:cNvSpPr/>
            <p:nvPr/>
          </p:nvSpPr>
          <p:spPr>
            <a:xfrm>
              <a:off x="8948548" y="4182209"/>
              <a:ext cx="2004889" cy="231634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dirty="0" smtClean="0"/>
                <a:t>SMB </a:t>
              </a:r>
              <a:br>
                <a:rPr lang="en-US" dirty="0" smtClean="0"/>
              </a:br>
              <a:r>
                <a:rPr lang="en-US" dirty="0" smtClean="0"/>
                <a:t>Server</a:t>
              </a:r>
              <a:endParaRPr lang="en-US" dirty="0"/>
            </a:p>
          </p:txBody>
        </p:sp>
        <p:cxnSp>
          <p:nvCxnSpPr>
            <p:cNvPr id="152" name="Straight Connector 151"/>
            <p:cNvCxnSpPr>
              <a:endCxn id="155" idx="1"/>
            </p:cNvCxnSpPr>
            <p:nvPr/>
          </p:nvCxnSpPr>
          <p:spPr>
            <a:xfrm flipH="1">
              <a:off x="10884716" y="3309006"/>
              <a:ext cx="41471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3" name="Straight Connector 152"/>
            <p:cNvCxnSpPr/>
            <p:nvPr/>
          </p:nvCxnSpPr>
          <p:spPr>
            <a:xfrm flipH="1" flipV="1">
              <a:off x="11299426" y="3309008"/>
              <a:ext cx="9077" cy="1953829"/>
            </a:xfrm>
            <a:prstGeom prst="line">
              <a:avLst/>
            </a:prstGeom>
          </p:spPr>
          <p:style>
            <a:lnRef idx="3">
              <a:schemeClr val="accent3"/>
            </a:lnRef>
            <a:fillRef idx="0">
              <a:schemeClr val="accent3"/>
            </a:fillRef>
            <a:effectRef idx="2">
              <a:schemeClr val="accent3"/>
            </a:effectRef>
            <a:fontRef idx="minor">
              <a:schemeClr val="tx1"/>
            </a:fontRef>
          </p:style>
        </p:cxnSp>
        <p:grpSp>
          <p:nvGrpSpPr>
            <p:cNvPr id="159" name="Group 158"/>
            <p:cNvGrpSpPr/>
            <p:nvPr/>
          </p:nvGrpSpPr>
          <p:grpSpPr>
            <a:xfrm rot="16200000" flipH="1" flipV="1">
              <a:off x="10106863" y="5556069"/>
              <a:ext cx="559310" cy="1103742"/>
              <a:chOff x="9890919" y="3810000"/>
              <a:chExt cx="1393373" cy="1959428"/>
            </a:xfrm>
          </p:grpSpPr>
          <p:sp>
            <p:nvSpPr>
              <p:cNvPr id="160" name="L-Shape 159"/>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61" name="Rectangle 160"/>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Fusion IO</a:t>
                </a:r>
                <a:endParaRPr lang="en-US" sz="1400" dirty="0">
                  <a:latin typeface="+mj-lt"/>
                </a:endParaRPr>
              </a:p>
            </p:txBody>
          </p:sp>
          <p:sp>
            <p:nvSpPr>
              <p:cNvPr id="162" name="Rectangle 161"/>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63" name="Rectangle 162"/>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grpSp>
          <p:nvGrpSpPr>
            <p:cNvPr id="164" name="Group 163"/>
            <p:cNvGrpSpPr/>
            <p:nvPr/>
          </p:nvGrpSpPr>
          <p:grpSpPr>
            <a:xfrm rot="16200000" flipH="1" flipV="1">
              <a:off x="10169574" y="5494909"/>
              <a:ext cx="559310" cy="1103742"/>
              <a:chOff x="9890919" y="3810000"/>
              <a:chExt cx="1393373" cy="1959428"/>
            </a:xfrm>
          </p:grpSpPr>
          <p:sp>
            <p:nvSpPr>
              <p:cNvPr id="165" name="L-Shape 164"/>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66" name="Rectangle 165"/>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Fusion IO</a:t>
                </a:r>
                <a:endParaRPr lang="en-US" sz="1400" dirty="0">
                  <a:latin typeface="+mj-lt"/>
                </a:endParaRPr>
              </a:p>
            </p:txBody>
          </p:sp>
          <p:sp>
            <p:nvSpPr>
              <p:cNvPr id="167" name="Rectangle 166"/>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68" name="Rectangle 167"/>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grpSp>
          <p:nvGrpSpPr>
            <p:cNvPr id="169" name="Group 168"/>
            <p:cNvGrpSpPr/>
            <p:nvPr/>
          </p:nvGrpSpPr>
          <p:grpSpPr>
            <a:xfrm rot="16200000" flipH="1" flipV="1">
              <a:off x="10232285" y="5433750"/>
              <a:ext cx="559310" cy="1103742"/>
              <a:chOff x="9890919" y="3810000"/>
              <a:chExt cx="1393373" cy="1959428"/>
            </a:xfrm>
          </p:grpSpPr>
          <p:sp>
            <p:nvSpPr>
              <p:cNvPr id="170" name="L-Shape 169"/>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71" name="Rectangle 170"/>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Fusion IO</a:t>
                </a:r>
                <a:endParaRPr lang="en-US" sz="1400" dirty="0">
                  <a:latin typeface="+mj-lt"/>
                </a:endParaRPr>
              </a:p>
            </p:txBody>
          </p:sp>
          <p:sp>
            <p:nvSpPr>
              <p:cNvPr id="172" name="Rectangle 171"/>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73" name="Rectangle 172"/>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grpSp>
          <p:nvGrpSpPr>
            <p:cNvPr id="174" name="Group 173"/>
            <p:cNvGrpSpPr/>
            <p:nvPr/>
          </p:nvGrpSpPr>
          <p:grpSpPr>
            <a:xfrm rot="16200000" flipH="1" flipV="1">
              <a:off x="10294997" y="5372591"/>
              <a:ext cx="559310" cy="1103742"/>
              <a:chOff x="9890919" y="3810000"/>
              <a:chExt cx="1393373" cy="1959428"/>
            </a:xfrm>
          </p:grpSpPr>
          <p:sp>
            <p:nvSpPr>
              <p:cNvPr id="175" name="L-Shape 174"/>
              <p:cNvSpPr/>
              <p:nvPr/>
            </p:nvSpPr>
            <p:spPr>
              <a:xfrm>
                <a:off x="9890919" y="3810000"/>
                <a:ext cx="1393373" cy="381000"/>
              </a:xfrm>
              <a:prstGeom prst="corner">
                <a:avLst>
                  <a:gd name="adj1" fmla="val 39091"/>
                  <a:gd name="adj2" fmla="val 3441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76" name="Rectangle 175"/>
              <p:cNvSpPr/>
              <p:nvPr/>
            </p:nvSpPr>
            <p:spPr>
              <a:xfrm>
                <a:off x="10081419" y="4190998"/>
                <a:ext cx="838200" cy="1578429"/>
              </a:xfrm>
              <a:prstGeom prst="rect">
                <a:avLst/>
              </a:prstGeom>
              <a:ln/>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400" dirty="0" smtClean="0">
                    <a:latin typeface="+mj-lt"/>
                  </a:rPr>
                  <a:t>Storage</a:t>
                </a:r>
                <a:endParaRPr lang="en-US" sz="1400" dirty="0">
                  <a:latin typeface="+mj-lt"/>
                </a:endParaRPr>
              </a:p>
            </p:txBody>
          </p:sp>
          <p:sp>
            <p:nvSpPr>
              <p:cNvPr id="177" name="Rectangle 176"/>
              <p:cNvSpPr/>
              <p:nvPr/>
            </p:nvSpPr>
            <p:spPr>
              <a:xfrm>
                <a:off x="10919619" y="5170713"/>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sp>
            <p:nvSpPr>
              <p:cNvPr id="178" name="Rectangle 177"/>
              <p:cNvSpPr/>
              <p:nvPr/>
            </p:nvSpPr>
            <p:spPr>
              <a:xfrm>
                <a:off x="10919619" y="4392385"/>
                <a:ext cx="190500" cy="59871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a:latin typeface="+mj-lt"/>
                </a:endParaRPr>
              </a:p>
            </p:txBody>
          </p:sp>
        </p:grpSp>
        <p:sp>
          <p:nvSpPr>
            <p:cNvPr id="179" name="Rectangle 178"/>
            <p:cNvSpPr/>
            <p:nvPr/>
          </p:nvSpPr>
          <p:spPr>
            <a:xfrm>
              <a:off x="9678641" y="2421988"/>
              <a:ext cx="1224188" cy="4648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latin typeface="+mj-lt"/>
                </a:rPr>
                <a:t>IO Micro Benchmark</a:t>
              </a:r>
              <a:endParaRPr lang="en-US" sz="1400" dirty="0">
                <a:latin typeface="+mj-lt"/>
              </a:endParaRPr>
            </a:p>
          </p:txBody>
        </p:sp>
        <p:sp>
          <p:nvSpPr>
            <p:cNvPr id="182" name="Down Arrow 181"/>
            <p:cNvSpPr/>
            <p:nvPr/>
          </p:nvSpPr>
          <p:spPr bwMode="auto">
            <a:xfrm>
              <a:off x="10106209" y="2904310"/>
              <a:ext cx="395225" cy="2835707"/>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47" name="Group 146"/>
            <p:cNvGrpSpPr/>
            <p:nvPr/>
          </p:nvGrpSpPr>
          <p:grpSpPr>
            <a:xfrm rot="16200000" flipH="1" flipV="1">
              <a:off x="10276882" y="4710965"/>
              <a:ext cx="559310" cy="1103742"/>
              <a:chOff x="9890919" y="3810000"/>
              <a:chExt cx="1393373" cy="1959428"/>
            </a:xfrm>
          </p:grpSpPr>
          <p:sp>
            <p:nvSpPr>
              <p:cNvPr id="148" name="L-Shape 147"/>
              <p:cNvSpPr/>
              <p:nvPr/>
            </p:nvSpPr>
            <p:spPr>
              <a:xfrm>
                <a:off x="9890919" y="3810000"/>
                <a:ext cx="1393373" cy="381000"/>
              </a:xfrm>
              <a:prstGeom prst="corner">
                <a:avLst>
                  <a:gd name="adj1" fmla="val 39091"/>
                  <a:gd name="adj2" fmla="val 34415"/>
                </a:avLst>
              </a:prstGeom>
              <a:ln/>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en-US" sz="1600">
                  <a:latin typeface="+mj-lt"/>
                </a:endParaRPr>
              </a:p>
            </p:txBody>
          </p:sp>
          <p:sp>
            <p:nvSpPr>
              <p:cNvPr id="149" name="Rectangle 148"/>
              <p:cNvSpPr/>
              <p:nvPr/>
            </p:nvSpPr>
            <p:spPr>
              <a:xfrm>
                <a:off x="10081419" y="4190998"/>
                <a:ext cx="838200" cy="1578429"/>
              </a:xfrm>
              <a:prstGeom prst="rect">
                <a:avLst/>
              </a:prstGeom>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600" dirty="0" smtClean="0">
                    <a:latin typeface="+mj-lt"/>
                  </a:rPr>
                  <a:t>IB FDR</a:t>
                </a:r>
                <a:endParaRPr lang="en-US" sz="1600" dirty="0">
                  <a:latin typeface="+mj-lt"/>
                </a:endParaRPr>
              </a:p>
            </p:txBody>
          </p:sp>
          <p:sp>
            <p:nvSpPr>
              <p:cNvPr id="150" name="Rectangle 149"/>
              <p:cNvSpPr/>
              <p:nvPr/>
            </p:nvSpPr>
            <p:spPr>
              <a:xfrm>
                <a:off x="10919619" y="5170713"/>
                <a:ext cx="190500" cy="598715"/>
              </a:xfrm>
              <a:prstGeom prst="rect">
                <a:avLst/>
              </a:prstGeom>
              <a:ln/>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en-US" sz="1600">
                  <a:latin typeface="+mj-lt"/>
                </a:endParaRPr>
              </a:p>
            </p:txBody>
          </p:sp>
          <p:sp>
            <p:nvSpPr>
              <p:cNvPr id="151" name="Rectangle 150"/>
              <p:cNvSpPr/>
              <p:nvPr/>
            </p:nvSpPr>
            <p:spPr>
              <a:xfrm>
                <a:off x="10919619" y="4392385"/>
                <a:ext cx="190500" cy="598715"/>
              </a:xfrm>
              <a:prstGeom prst="rect">
                <a:avLst/>
              </a:prstGeom>
              <a:ln/>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en-US" sz="1600">
                  <a:latin typeface="+mj-lt"/>
                </a:endParaRPr>
              </a:p>
            </p:txBody>
          </p:sp>
        </p:grpSp>
        <p:grpSp>
          <p:nvGrpSpPr>
            <p:cNvPr id="154" name="Group 153"/>
            <p:cNvGrpSpPr/>
            <p:nvPr/>
          </p:nvGrpSpPr>
          <p:grpSpPr>
            <a:xfrm rot="16200000" flipH="1" flipV="1">
              <a:off x="10267806" y="2757134"/>
              <a:ext cx="559310" cy="1103742"/>
              <a:chOff x="9890919" y="3810000"/>
              <a:chExt cx="1393373" cy="1959428"/>
            </a:xfrm>
          </p:grpSpPr>
          <p:sp>
            <p:nvSpPr>
              <p:cNvPr id="155" name="L-Shape 154"/>
              <p:cNvSpPr/>
              <p:nvPr/>
            </p:nvSpPr>
            <p:spPr>
              <a:xfrm>
                <a:off x="9890919" y="3810000"/>
                <a:ext cx="1393373" cy="381000"/>
              </a:xfrm>
              <a:prstGeom prst="corner">
                <a:avLst>
                  <a:gd name="adj1" fmla="val 39091"/>
                  <a:gd name="adj2" fmla="val 34415"/>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a:p>
            </p:txBody>
          </p:sp>
          <p:sp>
            <p:nvSpPr>
              <p:cNvPr id="156" name="Rectangle 155"/>
              <p:cNvSpPr/>
              <p:nvPr/>
            </p:nvSpPr>
            <p:spPr>
              <a:xfrm>
                <a:off x="10081419" y="4190998"/>
                <a:ext cx="838200" cy="1578429"/>
              </a:xfrm>
              <a:prstGeom prst="rect">
                <a:avLst/>
              </a:prstGeom>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600" dirty="0" smtClean="0">
                    <a:latin typeface="+mj-lt"/>
                  </a:rPr>
                  <a:t>IB FDR</a:t>
                </a:r>
                <a:endParaRPr lang="en-US" sz="1600" dirty="0">
                  <a:latin typeface="+mj-lt"/>
                </a:endParaRPr>
              </a:p>
            </p:txBody>
          </p:sp>
          <p:sp>
            <p:nvSpPr>
              <p:cNvPr id="157" name="Rectangle 156"/>
              <p:cNvSpPr/>
              <p:nvPr/>
            </p:nvSpPr>
            <p:spPr>
              <a:xfrm>
                <a:off x="10919619" y="5170713"/>
                <a:ext cx="190500" cy="59871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a:p>
            </p:txBody>
          </p:sp>
          <p:sp>
            <p:nvSpPr>
              <p:cNvPr id="158" name="Rectangle 157"/>
              <p:cNvSpPr/>
              <p:nvPr/>
            </p:nvSpPr>
            <p:spPr>
              <a:xfrm>
                <a:off x="10919619" y="4392385"/>
                <a:ext cx="190500" cy="59871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a:p>
            </p:txBody>
          </p:sp>
        </p:grpSp>
      </p:grpSp>
      <p:sp>
        <p:nvSpPr>
          <p:cNvPr id="4" name="TextBox 3"/>
          <p:cNvSpPr txBox="1"/>
          <p:nvPr/>
        </p:nvSpPr>
        <p:spPr>
          <a:xfrm>
            <a:off x="8004132" y="1301976"/>
            <a:ext cx="4008328" cy="4308872"/>
          </a:xfrm>
          <a:prstGeom prst="rect">
            <a:avLst/>
          </a:prstGeom>
          <a:noFill/>
        </p:spPr>
        <p:txBody>
          <a:bodyPr wrap="square" lIns="0" tIns="0" rIns="0" bIns="0" rtlCol="0">
            <a:spAutoFit/>
          </a:bodyPr>
          <a:lstStyle/>
          <a:p>
            <a:pPr marL="342900" indent="-342900">
              <a:buFont typeface="Arial" pitchFamily="34" charset="0"/>
              <a:buChar char="•"/>
            </a:pPr>
            <a:r>
              <a:rPr lang="en-US" sz="2000" b="1" dirty="0" smtClean="0">
                <a:gradFill>
                  <a:gsLst>
                    <a:gs pos="0">
                      <a:schemeClr val="tx1"/>
                    </a:gs>
                    <a:gs pos="86000">
                      <a:schemeClr val="tx1"/>
                    </a:gs>
                  </a:gsLst>
                  <a:lin ang="5400000" scaled="0"/>
                </a:gradFill>
              </a:rPr>
              <a:t>2x computers, each with</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Sandy Bridge EP</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Dual socket 2.7 GHz</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8 physical cores</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32 GB memory</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2x </a:t>
            </a:r>
            <a:r>
              <a:rPr lang="en-US" sz="2000" b="1" dirty="0" err="1" smtClean="0">
                <a:gradFill>
                  <a:gsLst>
                    <a:gs pos="0">
                      <a:schemeClr val="tx1"/>
                    </a:gs>
                    <a:gs pos="86000">
                      <a:schemeClr val="tx1"/>
                    </a:gs>
                  </a:gsLst>
                  <a:lin ang="5400000" scaled="0"/>
                </a:gradFill>
              </a:rPr>
              <a:t>InfiniBand</a:t>
            </a:r>
            <a:r>
              <a:rPr lang="en-US" sz="2000" b="1" dirty="0" smtClean="0">
                <a:gradFill>
                  <a:gsLst>
                    <a:gs pos="0">
                      <a:schemeClr val="tx1"/>
                    </a:gs>
                    <a:gs pos="86000">
                      <a:schemeClr val="tx1"/>
                    </a:gs>
                  </a:gsLst>
                  <a:lin ang="5400000" scaled="0"/>
                </a:gradFill>
              </a:rPr>
              <a:t> FDR</a:t>
            </a:r>
          </a:p>
          <a:p>
            <a:pPr marL="342900" indent="-342900">
              <a:buFont typeface="Arial" pitchFamily="34" charset="0"/>
              <a:buChar char="•"/>
            </a:pPr>
            <a:endParaRPr lang="en-US" sz="2000" b="1" dirty="0" smtClean="0">
              <a:gradFill>
                <a:gsLst>
                  <a:gs pos="0">
                    <a:schemeClr val="tx1"/>
                  </a:gs>
                  <a:gs pos="86000">
                    <a:schemeClr val="tx1"/>
                  </a:gs>
                </a:gsLst>
                <a:lin ang="5400000" scaled="0"/>
              </a:gradFill>
            </a:endParaRPr>
          </a:p>
          <a:p>
            <a:pPr marL="342900" indent="-342900">
              <a:buFont typeface="Arial" pitchFamily="34" charset="0"/>
              <a:buChar char="•"/>
            </a:pPr>
            <a:r>
              <a:rPr lang="en-US" sz="2000" b="1" dirty="0" smtClean="0">
                <a:gradFill>
                  <a:gsLst>
                    <a:gs pos="0">
                      <a:schemeClr val="tx1"/>
                    </a:gs>
                    <a:gs pos="86000">
                      <a:schemeClr val="tx1"/>
                    </a:gs>
                  </a:gsLst>
                  <a:lin ang="5400000" scaled="0"/>
                </a:gradFill>
              </a:rPr>
              <a:t>4x storage elements, each</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LSI 9280-8E</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2x 6G SAS (SFF-8088)</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8x OCZTalos2</a:t>
            </a:r>
          </a:p>
          <a:p>
            <a:pPr marL="800082" lvl="1" indent="-342900">
              <a:buFont typeface="Arial" pitchFamily="34" charset="0"/>
              <a:buChar char="•"/>
            </a:pPr>
            <a:r>
              <a:rPr lang="en-US" sz="2000" b="1" dirty="0">
                <a:gradFill>
                  <a:gsLst>
                    <a:gs pos="0">
                      <a:schemeClr val="tx1"/>
                    </a:gs>
                    <a:gs pos="86000">
                      <a:schemeClr val="tx1"/>
                    </a:gs>
                  </a:gsLst>
                  <a:lin ang="5400000" scaled="0"/>
                </a:gradFill>
              </a:rPr>
              <a:t>RAID1</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1 volume</a:t>
            </a:r>
          </a:p>
          <a:p>
            <a:pPr marL="800082" lvl="1" indent="-342900">
              <a:buFont typeface="Arial" pitchFamily="34" charset="0"/>
              <a:buChar char="•"/>
            </a:pPr>
            <a:r>
              <a:rPr lang="en-US" sz="2000" b="1" dirty="0" smtClean="0">
                <a:gradFill>
                  <a:gsLst>
                    <a:gs pos="0">
                      <a:schemeClr val="tx1"/>
                    </a:gs>
                    <a:gs pos="86000">
                      <a:schemeClr val="tx1"/>
                    </a:gs>
                  </a:gsLst>
                  <a:lin ang="5400000" scaled="0"/>
                </a:gradFill>
              </a:rPr>
              <a:t>1 share</a:t>
            </a:r>
          </a:p>
        </p:txBody>
      </p:sp>
    </p:spTree>
    <p:extLst>
      <p:ext uri="{BB962C8B-B14F-4D97-AF65-F5344CB8AC3E}">
        <p14:creationId xmlns:p14="http://schemas.microsoft.com/office/powerpoint/2010/main" val="401742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300" b="0" dirty="0" smtClean="0"/>
              <a:t>SMB Direct Performance</a:t>
            </a:r>
            <a:endParaRPr lang="en-US" sz="4300" b="0" dirty="0"/>
          </a:p>
        </p:txBody>
      </p:sp>
      <p:sp>
        <p:nvSpPr>
          <p:cNvPr id="9" name="TextBox 8"/>
          <p:cNvSpPr txBox="1"/>
          <p:nvPr/>
        </p:nvSpPr>
        <p:spPr>
          <a:xfrm>
            <a:off x="7632699" y="152400"/>
            <a:ext cx="4419600" cy="738664"/>
          </a:xfrm>
          <a:prstGeom prst="rect">
            <a:avLst/>
          </a:prstGeom>
        </p:spPr>
        <p:style>
          <a:lnRef idx="0">
            <a:schemeClr val="dk1"/>
          </a:lnRef>
          <a:fillRef idx="3">
            <a:schemeClr val="dk1"/>
          </a:fillRef>
          <a:effectRef idx="3">
            <a:schemeClr val="dk1"/>
          </a:effectRef>
          <a:fontRef idx="minor">
            <a:schemeClr val="lt1"/>
          </a:fontRef>
        </p:style>
        <p:txBody>
          <a:bodyPr wrap="square" lIns="0" tIns="0" rIns="0" bIns="0" rtlCol="0">
            <a:spAutoFit/>
          </a:bodyPr>
          <a:lstStyle/>
          <a:p>
            <a:pPr algn="ctr"/>
            <a:r>
              <a:rPr lang="en-US" sz="2400" dirty="0" smtClean="0">
                <a:gradFill>
                  <a:gsLst>
                    <a:gs pos="0">
                      <a:schemeClr val="tx1"/>
                    </a:gs>
                    <a:gs pos="86000">
                      <a:schemeClr val="tx1"/>
                    </a:gs>
                  </a:gsLst>
                  <a:lin ang="5400000" scaled="0"/>
                </a:gradFill>
                <a:latin typeface="+mj-lt"/>
              </a:rPr>
              <a:t>Preliminary results based on Windows Server 2012 RC</a:t>
            </a:r>
          </a:p>
        </p:txBody>
      </p:sp>
      <p:graphicFrame>
        <p:nvGraphicFramePr>
          <p:cNvPr id="16" name="Table 15"/>
          <p:cNvGraphicFramePr>
            <a:graphicFrameLocks noGrp="1"/>
          </p:cNvGraphicFramePr>
          <p:nvPr>
            <p:extLst>
              <p:ext uri="{D42A27DB-BD31-4B8C-83A1-F6EECF244321}">
                <p14:modId xmlns:p14="http://schemas.microsoft.com/office/powerpoint/2010/main" val="3365496313"/>
              </p:ext>
            </p:extLst>
          </p:nvPr>
        </p:nvGraphicFramePr>
        <p:xfrm>
          <a:off x="1039660" y="2190803"/>
          <a:ext cx="10133556" cy="1615440"/>
        </p:xfrm>
        <a:graphic>
          <a:graphicData uri="http://schemas.openxmlformats.org/drawingml/2006/table">
            <a:tbl>
              <a:tblPr firstRow="1" bandRow="1">
                <a:tableStyleId>{5C22544A-7EE6-4342-B048-85BDC9FD1C3A}</a:tableStyleId>
              </a:tblPr>
              <a:tblGrid>
                <a:gridCol w="5123145"/>
                <a:gridCol w="1425163"/>
                <a:gridCol w="2005307"/>
                <a:gridCol w="1579941"/>
              </a:tblGrid>
              <a:tr h="458105">
                <a:tc>
                  <a:txBody>
                    <a:bodyPr/>
                    <a:lstStyle/>
                    <a:p>
                      <a:pPr algn="ctr"/>
                      <a:r>
                        <a:rPr lang="en-US" sz="2000" b="0" dirty="0" smtClean="0">
                          <a:latin typeface="+mj-lt"/>
                        </a:rPr>
                        <a:t>Configuration</a:t>
                      </a:r>
                      <a:endParaRPr lang="en-US" sz="2000" b="0" dirty="0">
                        <a:latin typeface="+mj-lt"/>
                      </a:endParaRPr>
                    </a:p>
                  </a:txBody>
                  <a:tcPr marL="91643" marR="91643">
                    <a:lnT w="12700" cap="flat" cmpd="sng" algn="ctr">
                      <a:solidFill>
                        <a:schemeClr val="tx1"/>
                      </a:solidFill>
                      <a:prstDash val="solid"/>
                      <a:round/>
                      <a:headEnd type="none" w="med" len="med"/>
                      <a:tailEnd type="none" w="med" len="med"/>
                    </a:lnT>
                  </a:tcPr>
                </a:tc>
                <a:tc>
                  <a:txBody>
                    <a:bodyPr/>
                    <a:lstStyle/>
                    <a:p>
                      <a:pPr algn="ctr"/>
                      <a:r>
                        <a:rPr lang="en-US" sz="2000" b="0" dirty="0" smtClean="0">
                          <a:latin typeface="+mj-lt"/>
                        </a:rPr>
                        <a:t>BW</a:t>
                      </a:r>
                    </a:p>
                    <a:p>
                      <a:pPr algn="ctr"/>
                      <a:r>
                        <a:rPr lang="en-US" sz="2000" b="0" dirty="0" smtClean="0">
                          <a:latin typeface="+mj-lt"/>
                        </a:rPr>
                        <a:t>MB/sec</a:t>
                      </a:r>
                      <a:endParaRPr lang="en-US" sz="2000" b="0" dirty="0">
                        <a:latin typeface="+mj-lt"/>
                      </a:endParaRPr>
                    </a:p>
                  </a:txBody>
                  <a:tcPr marL="91643" marR="91643" anchor="ctr">
                    <a:lnT w="12700" cap="flat" cmpd="sng" algn="ctr">
                      <a:solidFill>
                        <a:schemeClr val="tx1"/>
                      </a:solidFill>
                      <a:prstDash val="solid"/>
                      <a:round/>
                      <a:headEnd type="none" w="med" len="med"/>
                      <a:tailEnd type="none" w="med" len="med"/>
                    </a:lnT>
                  </a:tcPr>
                </a:tc>
                <a:tc>
                  <a:txBody>
                    <a:bodyPr/>
                    <a:lstStyle/>
                    <a:p>
                      <a:pPr algn="ctr"/>
                      <a:r>
                        <a:rPr lang="en-US" sz="2000" b="0" dirty="0" smtClean="0">
                          <a:latin typeface="+mj-lt"/>
                        </a:rPr>
                        <a:t>IOPS</a:t>
                      </a:r>
                      <a:br>
                        <a:rPr lang="en-US" sz="2000" b="0" dirty="0" smtClean="0">
                          <a:latin typeface="+mj-lt"/>
                        </a:rPr>
                      </a:br>
                      <a:r>
                        <a:rPr lang="en-US" sz="2000" b="0" dirty="0" smtClean="0">
                          <a:latin typeface="+mj-lt"/>
                        </a:rPr>
                        <a:t>IOs/</a:t>
                      </a:r>
                      <a:r>
                        <a:rPr lang="en-US" sz="2000" b="0" baseline="0" dirty="0" smtClean="0">
                          <a:latin typeface="+mj-lt"/>
                        </a:rPr>
                        <a:t>sec</a:t>
                      </a:r>
                      <a:endParaRPr lang="en-US" sz="2000" b="0" dirty="0" smtClean="0">
                        <a:latin typeface="+mj-lt"/>
                      </a:endParaRPr>
                    </a:p>
                  </a:txBody>
                  <a:tcPr marL="91643" marR="91643" anchor="ctr">
                    <a:lnT w="12700" cap="flat" cmpd="sng" algn="ctr">
                      <a:solidFill>
                        <a:schemeClr val="tx1"/>
                      </a:solidFill>
                      <a:prstDash val="solid"/>
                      <a:round/>
                      <a:headEnd type="none" w="med" len="med"/>
                      <a:tailEnd type="none" w="med" len="med"/>
                    </a:lnT>
                  </a:tcPr>
                </a:tc>
                <a:tc>
                  <a:txBody>
                    <a:bodyPr/>
                    <a:lstStyle/>
                    <a:p>
                      <a:pPr algn="ctr"/>
                      <a:r>
                        <a:rPr lang="en-US" sz="2000" b="0" dirty="0" smtClean="0">
                          <a:latin typeface="+mj-lt"/>
                        </a:rPr>
                        <a:t>%CPU</a:t>
                      </a:r>
                      <a:br>
                        <a:rPr lang="en-US" sz="2000" b="0" dirty="0" smtClean="0">
                          <a:latin typeface="+mj-lt"/>
                        </a:rPr>
                      </a:br>
                      <a:r>
                        <a:rPr lang="en-US" sz="2000" b="0" dirty="0" smtClean="0">
                          <a:latin typeface="+mj-lt"/>
                        </a:rPr>
                        <a:t>Privileged</a:t>
                      </a:r>
                      <a:endParaRPr lang="en-US" sz="2000" b="0" dirty="0">
                        <a:latin typeface="+mj-lt"/>
                      </a:endParaRPr>
                    </a:p>
                  </a:txBody>
                  <a:tcPr marL="91643" marR="91643" anchor="ctr">
                    <a:lnT w="12700" cap="flat" cmpd="sng" algn="ctr">
                      <a:solidFill>
                        <a:schemeClr val="tx1"/>
                      </a:solidFill>
                      <a:prstDash val="solid"/>
                      <a:round/>
                      <a:headEnd type="none" w="med" len="med"/>
                      <a:tailEnd type="none" w="med" len="med"/>
                    </a:lnT>
                  </a:tcPr>
                </a:tc>
              </a:tr>
              <a:tr h="35664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latin typeface="+mj-lt"/>
                          <a:ea typeface="+mn-ea"/>
                          <a:cs typeface="+mn-cs"/>
                        </a:rPr>
                        <a:t>RDMA (InfiniBand FDR, 54Gbps)</a:t>
                      </a:r>
                    </a:p>
                  </a:txBody>
                  <a:tcPr marL="68750" marR="6875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10,900</a:t>
                      </a:r>
                      <a:endParaRPr lang="en-US" sz="2400" kern="1200" dirty="0">
                        <a:solidFill>
                          <a:schemeClr val="bg1"/>
                        </a:solidFill>
                        <a:effectLst/>
                        <a:latin typeface="+mj-lt"/>
                        <a:ea typeface="Calibri"/>
                        <a:cs typeface="Times New Roman"/>
                      </a:endParaRPr>
                    </a:p>
                  </a:txBody>
                  <a:tcPr marL="68580" marR="68580" marT="0" marB="0" anchor="ctr">
                    <a:solidFill>
                      <a:srgbClr val="FFFF00"/>
                    </a:solidFill>
                  </a:tcP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83,400</a:t>
                      </a:r>
                      <a:endParaRPr lang="en-US" sz="2400" kern="1200" dirty="0">
                        <a:solidFill>
                          <a:schemeClr val="bg1"/>
                        </a:solidFill>
                        <a:effectLst/>
                        <a:latin typeface="+mj-lt"/>
                        <a:ea typeface="Calibri"/>
                        <a:cs typeface="Times New Roman"/>
                      </a:endParaRPr>
                    </a:p>
                  </a:txBody>
                  <a:tcPr marL="68580" marR="68580" marT="0" marB="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8</a:t>
                      </a:r>
                      <a:endParaRPr lang="en-US" sz="2400" kern="1200" dirty="0">
                        <a:solidFill>
                          <a:schemeClr val="bg1"/>
                        </a:solidFill>
                        <a:effectLst/>
                        <a:latin typeface="+mj-lt"/>
                        <a:ea typeface="Calibri"/>
                        <a:cs typeface="Times New Roman"/>
                      </a:endParaRPr>
                    </a:p>
                  </a:txBody>
                  <a:tcPr marL="68580" marR="68580" marT="0" marB="0" anchor="ctr">
                    <a:solidFill>
                      <a:srgbClr val="FFFF00"/>
                    </a:solidFill>
                  </a:tcPr>
                </a:tc>
              </a:tr>
              <a:tr h="312804">
                <a:tc>
                  <a:txBody>
                    <a:bodyPr/>
                    <a:lstStyle/>
                    <a:p>
                      <a:r>
                        <a:rPr lang="en-US" sz="2400" b="0" dirty="0" smtClean="0">
                          <a:latin typeface="+mj-lt"/>
                        </a:rPr>
                        <a:t>Local</a:t>
                      </a:r>
                      <a:endParaRPr lang="en-US" sz="2400" b="0" dirty="0">
                        <a:latin typeface="+mj-lt"/>
                      </a:endParaRPr>
                    </a:p>
                  </a:txBody>
                  <a:tcPr marL="68750" marR="6875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11,200</a:t>
                      </a:r>
                      <a:endParaRPr lang="en-US" sz="2400" kern="1200" dirty="0">
                        <a:solidFill>
                          <a:schemeClr val="bg1"/>
                        </a:solidFill>
                        <a:effectLst/>
                        <a:latin typeface="+mj-lt"/>
                        <a:ea typeface="Calibri"/>
                        <a:cs typeface="Times New Roman"/>
                      </a:endParaRPr>
                    </a:p>
                  </a:txBody>
                  <a:tcPr marL="68580" marR="68580" marT="0" marB="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85,500</a:t>
                      </a:r>
                      <a:endParaRPr lang="en-US" sz="2400" kern="1200" dirty="0">
                        <a:solidFill>
                          <a:schemeClr val="bg1"/>
                        </a:solidFill>
                        <a:effectLst/>
                        <a:latin typeface="+mj-lt"/>
                        <a:ea typeface="Calibri"/>
                        <a:cs typeface="Times New Roman"/>
                      </a:endParaRPr>
                    </a:p>
                  </a:txBody>
                  <a:tcPr marL="68580" marR="68580" marT="0" marB="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5</a:t>
                      </a:r>
                      <a:endParaRPr lang="en-US" sz="2400" kern="1200" dirty="0">
                        <a:solidFill>
                          <a:schemeClr val="bg1"/>
                        </a:solidFill>
                        <a:effectLst/>
                        <a:latin typeface="+mj-lt"/>
                        <a:ea typeface="Calibri"/>
                        <a:cs typeface="Times New Roman"/>
                      </a:endParaRPr>
                    </a:p>
                  </a:txBody>
                  <a:tcPr marL="68580" marR="68580" marT="0" marB="0"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147933878"/>
              </p:ext>
            </p:extLst>
          </p:nvPr>
        </p:nvGraphicFramePr>
        <p:xfrm>
          <a:off x="1039660" y="4947781"/>
          <a:ext cx="9986199" cy="1615440"/>
        </p:xfrm>
        <a:graphic>
          <a:graphicData uri="http://schemas.openxmlformats.org/drawingml/2006/table">
            <a:tbl>
              <a:tblPr firstRow="1" bandRow="1">
                <a:tableStyleId>{5C22544A-7EE6-4342-B048-85BDC9FD1C3A}</a:tableStyleId>
              </a:tblPr>
              <a:tblGrid>
                <a:gridCol w="5123144"/>
                <a:gridCol w="1427968"/>
                <a:gridCol w="2004164"/>
                <a:gridCol w="1430923"/>
              </a:tblGrid>
              <a:tr h="488515">
                <a:tc>
                  <a:txBody>
                    <a:bodyPr/>
                    <a:lstStyle/>
                    <a:p>
                      <a:pPr algn="ctr"/>
                      <a:r>
                        <a:rPr lang="en-US" sz="2000" b="0" dirty="0" smtClean="0">
                          <a:latin typeface="+mj-lt"/>
                        </a:rPr>
                        <a:t>Configuration</a:t>
                      </a:r>
                      <a:endParaRPr lang="en-US" sz="2000" b="0" dirty="0">
                        <a:latin typeface="+mj-lt"/>
                      </a:endParaRPr>
                    </a:p>
                  </a:txBody>
                  <a:tcPr marL="91643" marR="91643">
                    <a:lnT w="12700" cap="flat" cmpd="sng" algn="ctr">
                      <a:solidFill>
                        <a:schemeClr val="tx1"/>
                      </a:solidFill>
                      <a:prstDash val="solid"/>
                      <a:round/>
                      <a:headEnd type="none" w="med" len="med"/>
                      <a:tailEnd type="none" w="med" len="med"/>
                    </a:lnT>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dirty="0" smtClean="0">
                          <a:latin typeface="+mj-lt"/>
                        </a:rPr>
                        <a:t>BW</a:t>
                      </a:r>
                      <a:br>
                        <a:rPr lang="en-US" sz="2000" b="0" dirty="0" smtClean="0">
                          <a:latin typeface="+mj-lt"/>
                        </a:rPr>
                      </a:br>
                      <a:r>
                        <a:rPr lang="en-US" sz="2000" b="0" kern="1200" dirty="0" smtClean="0">
                          <a:solidFill>
                            <a:schemeClr val="lt1"/>
                          </a:solidFill>
                          <a:latin typeface="+mj-lt"/>
                          <a:ea typeface="+mn-ea"/>
                          <a:cs typeface="+mn-cs"/>
                        </a:rPr>
                        <a:t>MB/sec</a:t>
                      </a:r>
                    </a:p>
                  </a:txBody>
                  <a:tcPr marL="91643" marR="91643" anchor="ctr">
                    <a:lnT w="12700" cap="flat" cmpd="sng" algn="ctr">
                      <a:solidFill>
                        <a:schemeClr val="tx1"/>
                      </a:solidFill>
                      <a:prstDash val="solid"/>
                      <a:round/>
                      <a:headEnd type="none" w="med" len="med"/>
                      <a:tailEnd type="none" w="med" len="med"/>
                    </a:lnT>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0" dirty="0" smtClean="0">
                          <a:latin typeface="+mj-lt"/>
                        </a:rPr>
                        <a:t>IOPS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0" kern="1200" dirty="0" smtClean="0">
                          <a:solidFill>
                            <a:schemeClr val="lt1"/>
                          </a:solidFill>
                          <a:latin typeface="+mj-lt"/>
                          <a:ea typeface="+mn-ea"/>
                          <a:cs typeface="+mn-cs"/>
                        </a:rPr>
                        <a:t>IOs/</a:t>
                      </a:r>
                      <a:r>
                        <a:rPr lang="en-US" sz="2000" b="0" kern="1200" baseline="0" dirty="0" smtClean="0">
                          <a:solidFill>
                            <a:schemeClr val="lt1"/>
                          </a:solidFill>
                          <a:latin typeface="+mj-lt"/>
                          <a:ea typeface="+mn-ea"/>
                          <a:cs typeface="+mn-cs"/>
                        </a:rPr>
                        <a:t>sec</a:t>
                      </a:r>
                      <a:endParaRPr lang="en-US" sz="2000" b="0" kern="1200" dirty="0" smtClean="0">
                        <a:solidFill>
                          <a:schemeClr val="lt1"/>
                        </a:solidFill>
                        <a:latin typeface="+mj-lt"/>
                        <a:ea typeface="+mn-ea"/>
                        <a:cs typeface="+mn-cs"/>
                      </a:endParaRPr>
                    </a:p>
                  </a:txBody>
                  <a:tcPr marL="91643" marR="91643" anchor="ctr">
                    <a:lnT w="12700" cap="flat" cmpd="sng" algn="ctr">
                      <a:solidFill>
                        <a:schemeClr val="tx1"/>
                      </a:solidFill>
                      <a:prstDash val="solid"/>
                      <a:round/>
                      <a:headEnd type="none" w="med" len="med"/>
                      <a:tailEnd type="none" w="med" len="med"/>
                    </a:lnT>
                  </a:tcPr>
                </a:tc>
                <a:tc>
                  <a:txBody>
                    <a:bodyPr/>
                    <a:lstStyle/>
                    <a:p>
                      <a:pPr algn="ctr"/>
                      <a:r>
                        <a:rPr lang="en-US" sz="2000" b="0" dirty="0" smtClean="0">
                          <a:latin typeface="+mj-lt"/>
                        </a:rPr>
                        <a:t>%CPU</a:t>
                      </a:r>
                      <a:br>
                        <a:rPr lang="en-US" sz="2000" b="0" dirty="0" smtClean="0">
                          <a:latin typeface="+mj-lt"/>
                        </a:rPr>
                      </a:br>
                      <a:r>
                        <a:rPr lang="en-US" sz="2000" b="0" dirty="0" smtClean="0">
                          <a:latin typeface="+mj-lt"/>
                        </a:rPr>
                        <a:t>Privileged</a:t>
                      </a:r>
                      <a:endParaRPr lang="en-US" sz="2000" b="0" dirty="0">
                        <a:latin typeface="+mj-lt"/>
                      </a:endParaRPr>
                    </a:p>
                  </a:txBody>
                  <a:tcPr marL="91643" marR="91643" anchor="ctr">
                    <a:lnT w="12700" cap="flat" cmpd="sng" algn="ctr">
                      <a:solidFill>
                        <a:schemeClr val="tx1"/>
                      </a:solidFill>
                      <a:prstDash val="solid"/>
                      <a:round/>
                      <a:headEnd type="none" w="med" len="med"/>
                      <a:tailEnd type="none" w="med" len="med"/>
                    </a:lnT>
                  </a:tcPr>
                </a:tc>
              </a:tr>
              <a:tr h="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latin typeface="+mj-lt"/>
                          <a:ea typeface="+mn-ea"/>
                          <a:cs typeface="+mn-cs"/>
                        </a:rPr>
                        <a:t>RDMA (InfiniBand FDR, 54Gbps)</a:t>
                      </a:r>
                    </a:p>
                  </a:txBody>
                  <a:tcPr marL="68750" marR="6875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4,550</a:t>
                      </a:r>
                      <a:endParaRPr lang="en-US" sz="2400" kern="1200" dirty="0">
                        <a:solidFill>
                          <a:schemeClr val="bg1"/>
                        </a:solidFill>
                        <a:effectLst/>
                        <a:latin typeface="+mj-lt"/>
                        <a:ea typeface="Calibri"/>
                        <a:cs typeface="Times New Roman"/>
                      </a:endParaRPr>
                    </a:p>
                  </a:txBody>
                  <a:tcPr marL="68580" marR="68580" marT="0" marB="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555,000</a:t>
                      </a:r>
                      <a:endParaRPr lang="en-US" sz="2400" kern="1200" dirty="0">
                        <a:solidFill>
                          <a:schemeClr val="bg1"/>
                        </a:solidFill>
                        <a:effectLst/>
                        <a:latin typeface="+mj-lt"/>
                        <a:ea typeface="Calibri"/>
                        <a:cs typeface="Times New Roman"/>
                      </a:endParaRPr>
                    </a:p>
                  </a:txBody>
                  <a:tcPr marL="68580" marR="68580" marT="0" marB="0" anchor="ctr">
                    <a:solidFill>
                      <a:srgbClr val="FFFF00"/>
                    </a:solidFill>
                  </a:tcP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55</a:t>
                      </a:r>
                      <a:endParaRPr lang="en-US" sz="2400" kern="1200" dirty="0">
                        <a:solidFill>
                          <a:schemeClr val="bg1"/>
                        </a:solidFill>
                        <a:effectLst/>
                        <a:latin typeface="+mj-lt"/>
                        <a:ea typeface="Calibri"/>
                        <a:cs typeface="Times New Roman"/>
                      </a:endParaRPr>
                    </a:p>
                  </a:txBody>
                  <a:tcPr marL="68580" marR="68580" marT="0" marB="0" anchor="ctr"/>
                </a:tc>
              </a:tr>
              <a:tr h="370840">
                <a:tc>
                  <a:txBody>
                    <a:bodyPr/>
                    <a:lstStyle/>
                    <a:p>
                      <a:r>
                        <a:rPr lang="en-US" sz="2400" b="0" dirty="0" smtClean="0">
                          <a:latin typeface="+mj-lt"/>
                        </a:rPr>
                        <a:t>Local</a:t>
                      </a:r>
                      <a:endParaRPr lang="en-US" sz="2400" b="0" dirty="0">
                        <a:latin typeface="+mj-lt"/>
                      </a:endParaRPr>
                    </a:p>
                  </a:txBody>
                  <a:tcPr marL="68750" marR="6875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4,870</a:t>
                      </a:r>
                      <a:endParaRPr lang="en-US" sz="2400" kern="1200" dirty="0">
                        <a:solidFill>
                          <a:schemeClr val="bg1"/>
                        </a:solidFill>
                        <a:effectLst/>
                        <a:latin typeface="+mj-lt"/>
                        <a:ea typeface="Calibri"/>
                        <a:cs typeface="Times New Roman"/>
                      </a:endParaRPr>
                    </a:p>
                  </a:txBody>
                  <a:tcPr marL="68580" marR="68580" marT="0" marB="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595,000</a:t>
                      </a:r>
                      <a:endParaRPr lang="en-US" sz="2400" kern="1200" dirty="0">
                        <a:solidFill>
                          <a:schemeClr val="bg1"/>
                        </a:solidFill>
                        <a:effectLst/>
                        <a:latin typeface="+mj-lt"/>
                        <a:ea typeface="Calibri"/>
                        <a:cs typeface="Times New Roman"/>
                      </a:endParaRPr>
                    </a:p>
                  </a:txBody>
                  <a:tcPr marL="68580" marR="68580" marT="0" marB="0" anchor="ctr"/>
                </a:tc>
                <a:tc>
                  <a:txBody>
                    <a:bodyPr/>
                    <a:lstStyle/>
                    <a:p>
                      <a:pPr marL="0" marR="0" algn="ctr" defTabSz="914363" rtl="0" eaLnBrk="1" latinLnBrk="0" hangingPunct="1">
                        <a:spcBef>
                          <a:spcPts val="0"/>
                        </a:spcBef>
                        <a:spcAft>
                          <a:spcPts val="0"/>
                        </a:spcAft>
                      </a:pPr>
                      <a:r>
                        <a:rPr lang="en-US" sz="2400" kern="1200" dirty="0" smtClean="0">
                          <a:solidFill>
                            <a:schemeClr val="bg1"/>
                          </a:solidFill>
                          <a:effectLst/>
                          <a:latin typeface="+mj-lt"/>
                          <a:ea typeface="Calibri"/>
                          <a:cs typeface="Times New Roman"/>
                        </a:rPr>
                        <a:t>29</a:t>
                      </a:r>
                      <a:endParaRPr lang="en-US" sz="2400" kern="1200" dirty="0">
                        <a:solidFill>
                          <a:schemeClr val="bg1"/>
                        </a:solidFill>
                        <a:effectLst/>
                        <a:latin typeface="+mj-lt"/>
                        <a:ea typeface="Calibri"/>
                        <a:cs typeface="Times New Roman"/>
                      </a:endParaRPr>
                    </a:p>
                  </a:txBody>
                  <a:tcPr marL="68580" marR="68580" marT="0" marB="0" anchor="ctr"/>
                </a:tc>
              </a:tr>
            </a:tbl>
          </a:graphicData>
        </a:graphic>
      </p:graphicFrame>
      <p:sp>
        <p:nvSpPr>
          <p:cNvPr id="2" name="TextBox 1"/>
          <p:cNvSpPr txBox="1"/>
          <p:nvPr/>
        </p:nvSpPr>
        <p:spPr>
          <a:xfrm>
            <a:off x="1039661" y="1582281"/>
            <a:ext cx="10133555"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latin typeface="+mj-lt"/>
              </a:rPr>
              <a:t>Workload: 128KB IOs, 4 threads, 64 outstanding</a:t>
            </a:r>
          </a:p>
        </p:txBody>
      </p:sp>
      <p:sp>
        <p:nvSpPr>
          <p:cNvPr id="19" name="TextBox 18"/>
          <p:cNvSpPr txBox="1"/>
          <p:nvPr/>
        </p:nvSpPr>
        <p:spPr>
          <a:xfrm>
            <a:off x="1039661" y="4458107"/>
            <a:ext cx="10133555" cy="369332"/>
          </a:xfrm>
          <a:prstGeom prst="rect">
            <a:avLst/>
          </a:prstGeom>
          <a:noFill/>
        </p:spPr>
        <p:txBody>
          <a:bodyPr wrap="square" lIns="0" tIns="0" rIns="0" bIns="0" rtlCol="0">
            <a:spAutoFit/>
          </a:bodyPr>
          <a:lstStyle/>
          <a:p>
            <a:pPr algn="ctr"/>
            <a:r>
              <a:rPr lang="en-US" sz="2400" dirty="0" smtClean="0">
                <a:gradFill>
                  <a:gsLst>
                    <a:gs pos="0">
                      <a:schemeClr val="tx1"/>
                    </a:gs>
                    <a:gs pos="86000">
                      <a:schemeClr val="tx1"/>
                    </a:gs>
                  </a:gsLst>
                  <a:lin ang="5400000" scaled="0"/>
                </a:gradFill>
                <a:latin typeface="+mj-lt"/>
              </a:rPr>
              <a:t>Workload: 8KB IOs, 16 threads, 48 outstanding</a:t>
            </a:r>
          </a:p>
        </p:txBody>
      </p:sp>
    </p:spTree>
    <p:extLst>
      <p:ext uri="{BB962C8B-B14F-4D97-AF65-F5344CB8AC3E}">
        <p14:creationId xmlns:p14="http://schemas.microsoft.com/office/powerpoint/2010/main" val="2220369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7054824" y="4191000"/>
            <a:ext cx="4124046" cy="2026676"/>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678" tIns="34339" rIns="68678" bIns="34339" numCol="1" rtlCol="0" anchor="b" anchorCtr="0" compatLnSpc="1">
            <a:prstTxWarp prst="textNoShape">
              <a:avLst/>
            </a:prstTxWarp>
          </a:bodyPr>
          <a:lstStyle/>
          <a:p>
            <a:pPr algn="ctr" defTabSz="686580"/>
            <a:r>
              <a:rPr lang="en-US" dirty="0" smtClean="0">
                <a:solidFill>
                  <a:schemeClr val="tx1"/>
                </a:solidFill>
                <a:latin typeface="Segoe" pitchFamily="34" charset="0"/>
              </a:rPr>
              <a:t>Clustered File Server</a:t>
            </a:r>
            <a:endParaRPr lang="en-US" dirty="0">
              <a:solidFill>
                <a:schemeClr val="tx1"/>
              </a:solidFill>
              <a:latin typeface="Segoe" pitchFamily="34" charset="0"/>
            </a:endParaRPr>
          </a:p>
        </p:txBody>
      </p:sp>
      <p:pic>
        <p:nvPicPr>
          <p:cNvPr id="2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7313509" y="4517533"/>
            <a:ext cx="572412" cy="781364"/>
          </a:xfrm>
          <a:prstGeom prst="rect">
            <a:avLst/>
          </a:prstGeom>
          <a:noFill/>
        </p:spPr>
      </p:pic>
      <p:pic>
        <p:nvPicPr>
          <p:cNvPr id="2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8358317" y="4517533"/>
            <a:ext cx="572412" cy="781364"/>
          </a:xfrm>
          <a:prstGeom prst="rect">
            <a:avLst/>
          </a:prstGeom>
          <a:noFill/>
        </p:spPr>
      </p:pic>
      <p:pic>
        <p:nvPicPr>
          <p:cNvPr id="2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9403125" y="4517533"/>
            <a:ext cx="572412" cy="781364"/>
          </a:xfrm>
          <a:prstGeom prst="rect">
            <a:avLst/>
          </a:prstGeom>
          <a:noFill/>
        </p:spPr>
      </p:pic>
      <p:pic>
        <p:nvPicPr>
          <p:cNvPr id="2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10447933" y="4517533"/>
            <a:ext cx="572412" cy="781364"/>
          </a:xfrm>
          <a:prstGeom prst="rect">
            <a:avLst/>
          </a:prstGeom>
          <a:noFill/>
        </p:spPr>
      </p:pic>
      <p:sp>
        <p:nvSpPr>
          <p:cNvPr id="5" name="Title 4"/>
          <p:cNvSpPr>
            <a:spLocks noGrp="1"/>
          </p:cNvSpPr>
          <p:nvPr>
            <p:ph type="title"/>
          </p:nvPr>
        </p:nvSpPr>
        <p:spPr>
          <a:xfrm>
            <a:off x="519112" y="228600"/>
            <a:ext cx="11149013" cy="609398"/>
          </a:xfrm>
        </p:spPr>
        <p:txBody>
          <a:bodyPr/>
          <a:lstStyle/>
          <a:p>
            <a:r>
              <a:rPr lang="en-US" dirty="0" smtClean="0"/>
              <a:t>SMB Scale-Out File Server</a:t>
            </a:r>
            <a:endParaRPr lang="en-US" dirty="0"/>
          </a:p>
        </p:txBody>
      </p:sp>
      <p:sp>
        <p:nvSpPr>
          <p:cNvPr id="2" name="Content Placeholder 1"/>
          <p:cNvSpPr>
            <a:spLocks noGrp="1"/>
          </p:cNvSpPr>
          <p:nvPr>
            <p:ph sz="half" idx="1"/>
          </p:nvPr>
        </p:nvSpPr>
        <p:spPr>
          <a:xfrm>
            <a:off x="519113" y="1447801"/>
            <a:ext cx="5486400" cy="4475071"/>
          </a:xfrm>
        </p:spPr>
        <p:txBody>
          <a:bodyPr/>
          <a:lstStyle/>
          <a:p>
            <a:r>
              <a:rPr lang="en-US" sz="2400" dirty="0" smtClean="0"/>
              <a:t>New clustered file server</a:t>
            </a:r>
          </a:p>
          <a:p>
            <a:r>
              <a:rPr lang="en-US" sz="2400" dirty="0" smtClean="0"/>
              <a:t>Targeted for server app storage</a:t>
            </a:r>
          </a:p>
          <a:p>
            <a:r>
              <a:rPr lang="en-US" sz="2400" dirty="0" smtClean="0"/>
              <a:t>Key capabilities:</a:t>
            </a:r>
          </a:p>
          <a:p>
            <a:pPr lvl="1"/>
            <a:r>
              <a:rPr lang="en-US" sz="2000" dirty="0" smtClean="0">
                <a:solidFill>
                  <a:schemeClr val="tx1"/>
                </a:solidFill>
              </a:rPr>
              <a:t>Scale-out file shares (active-active)</a:t>
            </a:r>
          </a:p>
          <a:p>
            <a:pPr lvl="1"/>
            <a:r>
              <a:rPr lang="en-US" sz="2000" dirty="0">
                <a:solidFill>
                  <a:schemeClr val="tx1"/>
                </a:solidFill>
              </a:rPr>
              <a:t>CHKDSK with zero downtime</a:t>
            </a:r>
          </a:p>
          <a:p>
            <a:pPr lvl="1"/>
            <a:r>
              <a:rPr lang="en-US" sz="2000" dirty="0" smtClean="0">
                <a:solidFill>
                  <a:schemeClr val="tx1"/>
                </a:solidFill>
              </a:rPr>
              <a:t>Clustered Shared Volumes cache</a:t>
            </a:r>
          </a:p>
          <a:p>
            <a:pPr lvl="1"/>
            <a:r>
              <a:rPr lang="en-US" sz="2000" dirty="0" smtClean="0">
                <a:solidFill>
                  <a:schemeClr val="tx1"/>
                </a:solidFill>
              </a:rPr>
              <a:t>Simpler management</a:t>
            </a:r>
          </a:p>
          <a:p>
            <a:r>
              <a:rPr lang="en-US" sz="2400" dirty="0" smtClean="0"/>
              <a:t>Requires</a:t>
            </a:r>
            <a:r>
              <a:rPr lang="en-US" sz="2400" dirty="0"/>
              <a:t>:</a:t>
            </a:r>
          </a:p>
          <a:p>
            <a:pPr lvl="1"/>
            <a:r>
              <a:rPr lang="en-US" sz="2000" dirty="0"/>
              <a:t>Windows Server 2012 Failover </a:t>
            </a:r>
            <a:r>
              <a:rPr lang="en-US" sz="2000" dirty="0" smtClean="0"/>
              <a:t>Cluster with Clustered Shared Volumes</a:t>
            </a:r>
            <a:endParaRPr lang="en-US" sz="2000" dirty="0"/>
          </a:p>
          <a:p>
            <a:pPr lvl="1"/>
            <a:r>
              <a:rPr lang="en-US" sz="2000" dirty="0"/>
              <a:t>SMB Client with SMB 3.0</a:t>
            </a:r>
          </a:p>
          <a:p>
            <a:pPr lvl="1"/>
            <a:r>
              <a:rPr lang="en-US" sz="2000" dirty="0"/>
              <a:t>File shares configured with Continuously Availability </a:t>
            </a:r>
            <a:r>
              <a:rPr lang="en-US" sz="2000" dirty="0" smtClean="0"/>
              <a:t>property</a:t>
            </a:r>
            <a:endParaRPr lang="en-US" sz="2000" dirty="0"/>
          </a:p>
        </p:txBody>
      </p:sp>
      <p:cxnSp>
        <p:nvCxnSpPr>
          <p:cNvPr id="35" name="Straight Connector 34"/>
          <p:cNvCxnSpPr/>
          <p:nvPr/>
        </p:nvCxnSpPr>
        <p:spPr>
          <a:xfrm>
            <a:off x="6092422" y="1355857"/>
            <a:ext cx="0" cy="5105400"/>
          </a:xfrm>
          <a:prstGeom prst="line">
            <a:avLst/>
          </a:prstGeom>
        </p:spPr>
        <p:style>
          <a:lnRef idx="3">
            <a:schemeClr val="dk1"/>
          </a:lnRef>
          <a:fillRef idx="0">
            <a:schemeClr val="dk1"/>
          </a:fillRef>
          <a:effectRef idx="2">
            <a:schemeClr val="dk1"/>
          </a:effectRef>
          <a:fontRef idx="minor">
            <a:schemeClr val="tx1"/>
          </a:fontRef>
        </p:style>
      </p:cxnSp>
      <p:sp>
        <p:nvSpPr>
          <p:cNvPr id="20" name="Rounded Rectangle 19"/>
          <p:cNvSpPr/>
          <p:nvPr/>
        </p:nvSpPr>
        <p:spPr bwMode="auto">
          <a:xfrm>
            <a:off x="7017476" y="1767522"/>
            <a:ext cx="4124046" cy="96877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678" tIns="34339" rIns="68678" bIns="34339" numCol="1" rtlCol="0" anchor="b" anchorCtr="0" compatLnSpc="1">
            <a:prstTxWarp prst="textNoShape">
              <a:avLst/>
            </a:prstTxWarp>
          </a:bodyPr>
          <a:lstStyle/>
          <a:p>
            <a:pPr algn="ctr" defTabSz="686580"/>
            <a:r>
              <a:rPr lang="en-US" dirty="0" smtClean="0">
                <a:solidFill>
                  <a:schemeClr val="tx1"/>
                </a:solidFill>
                <a:latin typeface="Segoe" pitchFamily="34" charset="0"/>
              </a:rPr>
              <a:t>Application Servers</a:t>
            </a:r>
            <a:endParaRPr lang="en-US" dirty="0">
              <a:solidFill>
                <a:schemeClr val="tx1"/>
              </a:solidFill>
              <a:latin typeface="Segoe" pitchFamily="34" charset="0"/>
            </a:endParaRPr>
          </a:p>
        </p:txBody>
      </p:sp>
      <p:sp>
        <p:nvSpPr>
          <p:cNvPr id="21" name="Isosceles Triangle 20"/>
          <p:cNvSpPr/>
          <p:nvPr/>
        </p:nvSpPr>
        <p:spPr>
          <a:xfrm rot="10800000">
            <a:off x="7140257" y="5146608"/>
            <a:ext cx="3953182" cy="31683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lIns="68681" tIns="34340" rIns="68681" bIns="34340" rtlCol="0" anchor="ctr"/>
          <a:lstStyle/>
          <a:p>
            <a:pPr algn="ctr"/>
            <a:endParaRPr lang="en-US" dirty="0"/>
          </a:p>
        </p:txBody>
      </p:sp>
      <p:sp>
        <p:nvSpPr>
          <p:cNvPr id="30" name="Rounded Rectangle 29"/>
          <p:cNvSpPr/>
          <p:nvPr/>
        </p:nvSpPr>
        <p:spPr>
          <a:xfrm>
            <a:off x="7196607" y="4663699"/>
            <a:ext cx="3840480" cy="2743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681" tIns="34340" rIns="68681" bIns="34340" rtlCol="0" anchor="ctr"/>
          <a:lstStyle/>
          <a:p>
            <a:pPr algn="ctr"/>
            <a:r>
              <a:rPr lang="en-US" sz="1400" dirty="0" smtClean="0"/>
              <a:t>Single File System Namespace</a:t>
            </a:r>
            <a:endParaRPr lang="en-US" sz="1400" dirty="0"/>
          </a:p>
        </p:txBody>
      </p:sp>
      <p:pic>
        <p:nvPicPr>
          <p:cNvPr id="31" name="Picture 18" descr="Database blue"/>
          <p:cNvPicPr>
            <a:picLocks noChangeAspect="1" noChangeArrowheads="1"/>
          </p:cNvPicPr>
          <p:nvPr/>
        </p:nvPicPr>
        <p:blipFill>
          <a:blip r:embed="rId4" cstate="print"/>
          <a:srcRect/>
          <a:stretch>
            <a:fillRect/>
          </a:stretch>
        </p:blipFill>
        <p:spPr bwMode="auto">
          <a:xfrm>
            <a:off x="8954644" y="5368342"/>
            <a:ext cx="324407" cy="414583"/>
          </a:xfrm>
          <a:prstGeom prst="rect">
            <a:avLst/>
          </a:prstGeom>
          <a:noFill/>
        </p:spPr>
      </p:pic>
      <p:sp>
        <p:nvSpPr>
          <p:cNvPr id="32" name="TextBox 31"/>
          <p:cNvSpPr txBox="1"/>
          <p:nvPr/>
        </p:nvSpPr>
        <p:spPr>
          <a:xfrm>
            <a:off x="8238796" y="5090419"/>
            <a:ext cx="2196446" cy="284794"/>
          </a:xfrm>
          <a:prstGeom prst="rect">
            <a:avLst/>
          </a:prstGeom>
          <a:noFill/>
        </p:spPr>
        <p:txBody>
          <a:bodyPr wrap="none" lIns="68681" tIns="34340" rIns="68681" bIns="34340" rtlCol="0">
            <a:spAutoFit/>
          </a:bodyPr>
          <a:lstStyle/>
          <a:p>
            <a:r>
              <a:rPr lang="en-US" sz="1400" dirty="0" smtClean="0"/>
              <a:t>Cluster Shared Volumes</a:t>
            </a:r>
            <a:endParaRPr lang="en-US" sz="1400" dirty="0"/>
          </a:p>
        </p:txBody>
      </p:sp>
      <p:sp>
        <p:nvSpPr>
          <p:cNvPr id="36" name="Rounded Rectangle 35"/>
          <p:cNvSpPr/>
          <p:nvPr/>
        </p:nvSpPr>
        <p:spPr>
          <a:xfrm>
            <a:off x="7196607" y="4236633"/>
            <a:ext cx="3840480" cy="2743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68681" tIns="34340" rIns="68681" bIns="34340" rtlCol="0" anchor="ctr"/>
          <a:lstStyle/>
          <a:p>
            <a:pPr algn="ctr"/>
            <a:r>
              <a:rPr lang="en-US" sz="1400" dirty="0" smtClean="0"/>
              <a:t>Single Logical File Server  (\\</a:t>
            </a:r>
            <a:r>
              <a:rPr lang="en-US" sz="1400" dirty="0" err="1" smtClean="0"/>
              <a:t>fs</a:t>
            </a:r>
            <a:r>
              <a:rPr lang="en-US" sz="1400" dirty="0" smtClean="0"/>
              <a:t>\share)</a:t>
            </a:r>
            <a:endParaRPr lang="en-US" sz="1400" dirty="0"/>
          </a:p>
        </p:txBody>
      </p:sp>
      <p:grpSp>
        <p:nvGrpSpPr>
          <p:cNvPr id="8" name="Group 7"/>
          <p:cNvGrpSpPr/>
          <p:nvPr/>
        </p:nvGrpSpPr>
        <p:grpSpPr>
          <a:xfrm>
            <a:off x="7134475" y="1830798"/>
            <a:ext cx="386350" cy="527382"/>
            <a:chOff x="6541627" y="3161460"/>
            <a:chExt cx="386350" cy="527382"/>
          </a:xfrm>
        </p:grpSpPr>
        <p:pic>
          <p:nvPicPr>
            <p:cNvPr id="67"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68"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72" name="Group 71"/>
          <p:cNvGrpSpPr/>
          <p:nvPr/>
        </p:nvGrpSpPr>
        <p:grpSpPr>
          <a:xfrm>
            <a:off x="10214258" y="1830798"/>
            <a:ext cx="386350" cy="527382"/>
            <a:chOff x="6541627" y="3161460"/>
            <a:chExt cx="386350" cy="527382"/>
          </a:xfrm>
        </p:grpSpPr>
        <p:pic>
          <p:nvPicPr>
            <p:cNvPr id="73"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74"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75" name="Group 74"/>
          <p:cNvGrpSpPr/>
          <p:nvPr/>
        </p:nvGrpSpPr>
        <p:grpSpPr>
          <a:xfrm>
            <a:off x="7574444" y="1830798"/>
            <a:ext cx="386350" cy="527382"/>
            <a:chOff x="6541627" y="3161460"/>
            <a:chExt cx="386350" cy="527382"/>
          </a:xfrm>
        </p:grpSpPr>
        <p:pic>
          <p:nvPicPr>
            <p:cNvPr id="76"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77"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78" name="Group 77"/>
          <p:cNvGrpSpPr/>
          <p:nvPr/>
        </p:nvGrpSpPr>
        <p:grpSpPr>
          <a:xfrm>
            <a:off x="8014413" y="1830798"/>
            <a:ext cx="386350" cy="527382"/>
            <a:chOff x="6541627" y="3161460"/>
            <a:chExt cx="386350" cy="527382"/>
          </a:xfrm>
        </p:grpSpPr>
        <p:pic>
          <p:nvPicPr>
            <p:cNvPr id="79"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0"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1" name="Group 80"/>
          <p:cNvGrpSpPr/>
          <p:nvPr/>
        </p:nvGrpSpPr>
        <p:grpSpPr>
          <a:xfrm>
            <a:off x="8454382" y="1830798"/>
            <a:ext cx="386350" cy="527382"/>
            <a:chOff x="6541627" y="3161460"/>
            <a:chExt cx="386350" cy="527382"/>
          </a:xfrm>
        </p:grpSpPr>
        <p:pic>
          <p:nvPicPr>
            <p:cNvPr id="82"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3"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4" name="Group 83"/>
          <p:cNvGrpSpPr/>
          <p:nvPr/>
        </p:nvGrpSpPr>
        <p:grpSpPr>
          <a:xfrm>
            <a:off x="8894351" y="1830798"/>
            <a:ext cx="386350" cy="527382"/>
            <a:chOff x="6541627" y="3161460"/>
            <a:chExt cx="386350" cy="527382"/>
          </a:xfrm>
        </p:grpSpPr>
        <p:pic>
          <p:nvPicPr>
            <p:cNvPr id="85"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6"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87" name="Group 86"/>
          <p:cNvGrpSpPr/>
          <p:nvPr/>
        </p:nvGrpSpPr>
        <p:grpSpPr>
          <a:xfrm>
            <a:off x="9334320" y="1830798"/>
            <a:ext cx="386350" cy="527382"/>
            <a:chOff x="6541627" y="3161460"/>
            <a:chExt cx="386350" cy="527382"/>
          </a:xfrm>
        </p:grpSpPr>
        <p:pic>
          <p:nvPicPr>
            <p:cNvPr id="88"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89"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90" name="Group 89"/>
          <p:cNvGrpSpPr/>
          <p:nvPr/>
        </p:nvGrpSpPr>
        <p:grpSpPr>
          <a:xfrm>
            <a:off x="9774289" y="1830798"/>
            <a:ext cx="386350" cy="527382"/>
            <a:chOff x="6541627" y="3161460"/>
            <a:chExt cx="386350" cy="527382"/>
          </a:xfrm>
        </p:grpSpPr>
        <p:pic>
          <p:nvPicPr>
            <p:cNvPr id="91"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92"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93" name="Group 92"/>
          <p:cNvGrpSpPr/>
          <p:nvPr/>
        </p:nvGrpSpPr>
        <p:grpSpPr>
          <a:xfrm>
            <a:off x="10654230" y="1830798"/>
            <a:ext cx="386350" cy="527382"/>
            <a:chOff x="6541627" y="3161460"/>
            <a:chExt cx="386350" cy="527382"/>
          </a:xfrm>
        </p:grpSpPr>
        <p:pic>
          <p:nvPicPr>
            <p:cNvPr id="94" name="Picture 44" descr="D:\Pennie's documents\MS Image\NEWFeb15\Windows_Vista_Icons_ for_Marketing_use\Server.png"/>
            <p:cNvPicPr>
              <a:picLocks noChangeAspect="1" noChangeArrowheads="1"/>
            </p:cNvPicPr>
            <p:nvPr/>
          </p:nvPicPr>
          <p:blipFill>
            <a:blip r:embed="rId3" cstate="print"/>
            <a:srcRect/>
            <a:stretch>
              <a:fillRect/>
            </a:stretch>
          </p:blipFill>
          <p:spPr bwMode="auto">
            <a:xfrm>
              <a:off x="6541627" y="3161460"/>
              <a:ext cx="386350" cy="527382"/>
            </a:xfrm>
            <a:prstGeom prst="rect">
              <a:avLst/>
            </a:prstGeom>
            <a:noFill/>
          </p:spPr>
        </p:pic>
        <p:pic>
          <p:nvPicPr>
            <p:cNvPr id="95" name="Picture 3" descr="C:\Users\shonsh\Desktop\images\VM.png"/>
            <p:cNvPicPr>
              <a:picLocks noChangeAspect="1" noChangeArrowheads="1"/>
            </p:cNvPicPr>
            <p:nvPr/>
          </p:nvPicPr>
          <p:blipFill>
            <a:blip r:embed="rId5" cstate="print"/>
            <a:srcRect/>
            <a:stretch>
              <a:fillRect/>
            </a:stretch>
          </p:blipFill>
          <p:spPr bwMode="auto">
            <a:xfrm>
              <a:off x="6703841" y="3286316"/>
              <a:ext cx="148562" cy="240099"/>
            </a:xfrm>
            <a:prstGeom prst="rect">
              <a:avLst/>
            </a:prstGeom>
            <a:noFill/>
          </p:spPr>
        </p:pic>
      </p:grpSp>
      <p:grpSp>
        <p:nvGrpSpPr>
          <p:cNvPr id="51" name="Group 50"/>
          <p:cNvGrpSpPr/>
          <p:nvPr/>
        </p:nvGrpSpPr>
        <p:grpSpPr>
          <a:xfrm>
            <a:off x="6949200" y="2736300"/>
            <a:ext cx="4257957" cy="1227065"/>
            <a:chOff x="7401253" y="4571453"/>
            <a:chExt cx="5086102" cy="1007286"/>
          </a:xfrm>
        </p:grpSpPr>
        <p:pic>
          <p:nvPicPr>
            <p:cNvPr id="52" name="Picture 2" descr="\\eventsql\dvd\Online_ART\DVD_Art_Sept-2-2010\Artwork_Imagery\Icons - Illustrations\Internet Clouds web\cloud illustration 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1253" y="4571453"/>
              <a:ext cx="5086102" cy="1007286"/>
            </a:xfrm>
            <a:prstGeom prst="rect">
              <a:avLst/>
            </a:prstGeom>
            <a:ln>
              <a:headEnd type="none" w="med" len="med"/>
              <a:tailEnd type="none" w="med" len="med"/>
            </a:ln>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7652289" y="4810465"/>
              <a:ext cx="4462107" cy="530567"/>
            </a:xfrm>
            <a:prstGeom prst="rect">
              <a:avLst/>
            </a:prstGeom>
            <a:noFill/>
          </p:spPr>
          <p:txBody>
            <a:bodyPr wrap="square" rtlCol="0">
              <a:spAutoFit/>
            </a:bodyPr>
            <a:lstStyle/>
            <a:p>
              <a:pPr algn="ctr"/>
              <a:r>
                <a:rPr lang="en-US" sz="2400" b="1" dirty="0" smtClean="0">
                  <a:solidFill>
                    <a:srgbClr val="1A1A1A"/>
                  </a:solidFill>
                </a:rPr>
                <a:t>Data Center Network</a:t>
              </a:r>
            </a:p>
            <a:p>
              <a:pPr algn="ctr"/>
              <a:r>
                <a:rPr lang="en-US" sz="1200" b="1" dirty="0" smtClean="0">
                  <a:solidFill>
                    <a:srgbClr val="1A1A1A"/>
                  </a:solidFill>
                </a:rPr>
                <a:t>(Ethernet, </a:t>
              </a:r>
              <a:r>
                <a:rPr lang="en-US" sz="1200" b="1" dirty="0" err="1" smtClean="0">
                  <a:solidFill>
                    <a:srgbClr val="1A1A1A"/>
                  </a:solidFill>
                </a:rPr>
                <a:t>InfiniBand</a:t>
              </a:r>
              <a:r>
                <a:rPr lang="en-US" sz="1200" b="1" dirty="0" smtClean="0">
                  <a:solidFill>
                    <a:srgbClr val="1A1A1A"/>
                  </a:solidFill>
                </a:rPr>
                <a:t> or combination)</a:t>
              </a:r>
              <a:endParaRPr lang="en-US" sz="1050" b="1" dirty="0">
                <a:solidFill>
                  <a:srgbClr val="1A1A1A"/>
                </a:solidFill>
              </a:endParaRPr>
            </a:p>
          </p:txBody>
        </p:sp>
      </p:grpSp>
    </p:spTree>
    <p:extLst>
      <p:ext uri="{BB962C8B-B14F-4D97-AF65-F5344CB8AC3E}">
        <p14:creationId xmlns:p14="http://schemas.microsoft.com/office/powerpoint/2010/main" val="29245240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107996"/>
          </a:xfrm>
        </p:spPr>
        <p:txBody>
          <a:bodyPr/>
          <a:lstStyle/>
          <a:p>
            <a:r>
              <a:rPr lang="en-US" dirty="0" smtClean="0"/>
              <a:t>SMB Performance</a:t>
            </a:r>
            <a:br>
              <a:rPr lang="en-US" dirty="0" smtClean="0"/>
            </a:br>
            <a:r>
              <a:rPr lang="en-US" sz="3600" dirty="0">
                <a:solidFill>
                  <a:schemeClr val="accent1"/>
                </a:solidFill>
              </a:rPr>
              <a:t>Fundamental gains for server applications</a:t>
            </a:r>
          </a:p>
        </p:txBody>
      </p:sp>
      <p:sp>
        <p:nvSpPr>
          <p:cNvPr id="5" name="Content Placeholder 4"/>
          <p:cNvSpPr>
            <a:spLocks noGrp="1"/>
          </p:cNvSpPr>
          <p:nvPr>
            <p:ph sz="quarter" idx="10"/>
          </p:nvPr>
        </p:nvSpPr>
        <p:spPr>
          <a:xfrm>
            <a:off x="519112" y="1447799"/>
            <a:ext cx="11149013" cy="3754874"/>
          </a:xfrm>
        </p:spPr>
        <p:txBody>
          <a:bodyPr/>
          <a:lstStyle/>
          <a:p>
            <a:r>
              <a:rPr lang="en-US" sz="2800" dirty="0" smtClean="0"/>
              <a:t>Windows Server 2012 at 98% </a:t>
            </a:r>
            <a:br>
              <a:rPr lang="en-US" sz="2800" dirty="0" smtClean="0"/>
            </a:br>
            <a:r>
              <a:rPr lang="en-US" sz="2800" dirty="0" smtClean="0"/>
              <a:t>of local storage transactional performance</a:t>
            </a:r>
          </a:p>
          <a:p>
            <a:pPr lvl="1"/>
            <a:r>
              <a:rPr lang="en-US" sz="2400" dirty="0" smtClean="0"/>
              <a:t>Identical servers and storage</a:t>
            </a:r>
          </a:p>
          <a:p>
            <a:pPr lvl="1"/>
            <a:r>
              <a:rPr lang="en-US" sz="2400" dirty="0" smtClean="0"/>
              <a:t>1Gbps Ethernet v. 4Gbps FC</a:t>
            </a:r>
          </a:p>
          <a:p>
            <a:pPr lvl="1"/>
            <a:r>
              <a:rPr lang="en-US" sz="2400" dirty="0" smtClean="0"/>
              <a:t>22 x 10KRPM HDD</a:t>
            </a:r>
          </a:p>
          <a:p>
            <a:endParaRPr lang="en-US" sz="2800" dirty="0" smtClean="0"/>
          </a:p>
          <a:p>
            <a:r>
              <a:rPr lang="en-US" sz="2800" dirty="0" smtClean="0"/>
              <a:t>Network transport optimizations</a:t>
            </a:r>
          </a:p>
          <a:p>
            <a:pPr lvl="1"/>
            <a:r>
              <a:rPr lang="en-US" sz="2400" dirty="0" smtClean="0"/>
              <a:t>TCP/IP – SMB multi-channel &amp; NIC Teaming, TCP offloads, DC-TCP</a:t>
            </a:r>
          </a:p>
          <a:p>
            <a:pPr lvl="1"/>
            <a:r>
              <a:rPr lang="en-US" sz="2400" dirty="0" smtClean="0"/>
              <a:t>RDMA – Lowest network CPU overhead (cycles/byte)</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3219950592"/>
              </p:ext>
            </p:extLst>
          </p:nvPr>
        </p:nvGraphicFramePr>
        <p:xfrm>
          <a:off x="7466012" y="1676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48690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2" y="1447799"/>
            <a:ext cx="11149013" cy="1526572"/>
          </a:xfrm>
        </p:spPr>
        <p:txBody>
          <a:bodyPr/>
          <a:lstStyle/>
          <a:p>
            <a:r>
              <a:rPr lang="en-US" dirty="0" smtClean="0"/>
              <a:t>Microsoft SQL Server database storage</a:t>
            </a:r>
          </a:p>
          <a:p>
            <a:r>
              <a:rPr lang="en-US" dirty="0" smtClean="0"/>
              <a:t>Microsoft SQL Server databases on SMB </a:t>
            </a:r>
            <a:r>
              <a:rPr lang="en-US" dirty="0"/>
              <a:t>file </a:t>
            </a:r>
            <a:r>
              <a:rPr lang="en-US" dirty="0" smtClean="0"/>
              <a:t>shares</a:t>
            </a:r>
          </a:p>
          <a:p>
            <a:r>
              <a:rPr lang="en-US" dirty="0" smtClean="0"/>
              <a:t>Windows </a:t>
            </a:r>
            <a:r>
              <a:rPr lang="en-US" dirty="0"/>
              <a:t>Server </a:t>
            </a:r>
            <a:r>
              <a:rPr lang="en-US" dirty="0" smtClean="0"/>
              <a:t>2012 SMB File Server enhancements</a:t>
            </a:r>
          </a:p>
        </p:txBody>
      </p:sp>
    </p:spTree>
    <p:extLst>
      <p:ext uri="{BB962C8B-B14F-4D97-AF65-F5344CB8AC3E}">
        <p14:creationId xmlns:p14="http://schemas.microsoft.com/office/powerpoint/2010/main" val="3171440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052596"/>
          </a:xfrm>
        </p:spPr>
        <p:txBody>
          <a:bodyPr/>
          <a:lstStyle/>
          <a:p>
            <a:r>
              <a:rPr lang="en-US" dirty="0" smtClean="0"/>
              <a:t>SMB Performance</a:t>
            </a:r>
            <a:br>
              <a:rPr lang="en-US" dirty="0" smtClean="0"/>
            </a:br>
            <a:r>
              <a:rPr lang="en-US" sz="3200" dirty="0" err="1">
                <a:solidFill>
                  <a:schemeClr val="tx2"/>
                </a:solidFill>
                <a:latin typeface="+mn-lt"/>
              </a:rPr>
              <a:t>Performance</a:t>
            </a:r>
            <a:r>
              <a:rPr lang="en-US" sz="3200" dirty="0">
                <a:solidFill>
                  <a:schemeClr val="tx2"/>
                </a:solidFill>
                <a:latin typeface="+mn-lt"/>
              </a:rPr>
              <a:t> tuning and debug</a:t>
            </a:r>
          </a:p>
        </p:txBody>
      </p:sp>
      <p:sp>
        <p:nvSpPr>
          <p:cNvPr id="5" name="Content Placeholder 4"/>
          <p:cNvSpPr>
            <a:spLocks noGrp="1"/>
          </p:cNvSpPr>
          <p:nvPr>
            <p:ph sz="half" idx="1"/>
          </p:nvPr>
        </p:nvSpPr>
        <p:spPr>
          <a:xfrm>
            <a:off x="519112" y="1447801"/>
            <a:ext cx="5906401" cy="4456605"/>
          </a:xfrm>
        </p:spPr>
        <p:txBody>
          <a:bodyPr/>
          <a:lstStyle/>
          <a:p>
            <a:r>
              <a:rPr lang="en-US" dirty="0" smtClean="0"/>
              <a:t>Enabling SQL DBAs to use existing skills to tune performance</a:t>
            </a:r>
          </a:p>
          <a:p>
            <a:r>
              <a:rPr lang="en-US" dirty="0" smtClean="0"/>
              <a:t>SMB Client counters track per-share load</a:t>
            </a:r>
          </a:p>
          <a:p>
            <a:pPr lvl="1"/>
            <a:r>
              <a:rPr lang="en-US" dirty="0" smtClean="0"/>
              <a:t>IO size/latency/queue length etc.</a:t>
            </a:r>
          </a:p>
          <a:p>
            <a:pPr lvl="1"/>
            <a:r>
              <a:rPr lang="en-US" dirty="0" smtClean="0"/>
              <a:t>Separately tune/target log file vs. data file performance</a:t>
            </a:r>
            <a:endParaRPr lang="en-US" dirty="0"/>
          </a:p>
          <a:p>
            <a:r>
              <a:rPr lang="en-US" dirty="0" smtClean="0"/>
              <a:t>SMB Server counters track per-client load</a:t>
            </a:r>
          </a:p>
          <a:p>
            <a:pPr lvl="1"/>
            <a:r>
              <a:rPr lang="en-US" dirty="0" smtClean="0"/>
              <a:t>Rebalance of load</a:t>
            </a:r>
          </a:p>
          <a:p>
            <a:pPr lvl="1"/>
            <a:r>
              <a:rPr lang="en-US" dirty="0" smtClean="0"/>
              <a:t>Diagnose rogue clients</a:t>
            </a:r>
          </a:p>
        </p:txBody>
      </p:sp>
      <p:sp>
        <p:nvSpPr>
          <p:cNvPr id="4" name="TextBox 3"/>
          <p:cNvSpPr txBox="1"/>
          <p:nvPr/>
        </p:nvSpPr>
        <p:spPr>
          <a:xfrm>
            <a:off x="7094537" y="2347470"/>
            <a:ext cx="208286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r>
              <a:rPr lang="en-US" sz="2000" b="1" dirty="0" smtClean="0">
                <a:gradFill>
                  <a:gsLst>
                    <a:gs pos="0">
                      <a:schemeClr val="tx1"/>
                    </a:gs>
                    <a:gs pos="86000">
                      <a:schemeClr val="tx1"/>
                    </a:gs>
                  </a:gsLst>
                  <a:lin ang="5400000" scaled="0"/>
                </a:gradFill>
              </a:rPr>
              <a:t>SMB Client View</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537" y="2667000"/>
            <a:ext cx="363855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094537" y="533400"/>
            <a:ext cx="208286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spAutoFit/>
          </a:bodyPr>
          <a:lstStyle/>
          <a:p>
            <a:r>
              <a:rPr lang="en-US" sz="2000" b="1" dirty="0" smtClean="0">
                <a:gradFill>
                  <a:gsLst>
                    <a:gs pos="0">
                      <a:schemeClr val="tx1"/>
                    </a:gs>
                    <a:gs pos="86000">
                      <a:schemeClr val="tx1"/>
                    </a:gs>
                  </a:gsLst>
                  <a:lin ang="5400000" scaled="0"/>
                </a:gradFill>
              </a:rPr>
              <a:t>SMB Server View</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37" y="841177"/>
            <a:ext cx="4467225"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464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3" dur="500"/>
                                        <p:tgtEl>
                                          <p:spTgt spid="5">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6" dur="500"/>
                                        <p:tgtEl>
                                          <p:spTgt spid="5">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4" dur="500"/>
                                        <p:tgtEl>
                                          <p:spTgt spid="5">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7" dur="500"/>
                                        <p:tgtEl>
                                          <p:spTgt spid="5">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0" dur="500"/>
                                        <p:tgtEl>
                                          <p:spTgt spid="5">
                                            <p:txEl>
                                              <p:pRg st="6" end="6"/>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randombar(horizontal)">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r>
              <a:rPr lang="en-US" sz="3600" dirty="0" smtClean="0"/>
              <a:t>Platform Choices:  File Server for Server Applications </a:t>
            </a:r>
            <a:endParaRPr lang="en-US" sz="3600" dirty="0"/>
          </a:p>
        </p:txBody>
      </p:sp>
      <p:sp>
        <p:nvSpPr>
          <p:cNvPr id="3" name="Content Placeholder 2"/>
          <p:cNvSpPr>
            <a:spLocks noGrp="1"/>
          </p:cNvSpPr>
          <p:nvPr>
            <p:ph idx="1"/>
          </p:nvPr>
        </p:nvSpPr>
        <p:spPr>
          <a:xfrm>
            <a:off x="232912" y="1542984"/>
            <a:ext cx="2406548" cy="747897"/>
          </a:xfrm>
        </p:spPr>
        <p:txBody>
          <a:bodyPr/>
          <a:lstStyle/>
          <a:p>
            <a:pPr marL="0" indent="0" algn="r">
              <a:buNone/>
            </a:pPr>
            <a:r>
              <a:rPr lang="en-US" b="1" smtClean="0">
                <a:solidFill>
                  <a:schemeClr val="tx1"/>
                </a:solidFill>
              </a:rPr>
              <a:t>Networking</a:t>
            </a:r>
          </a:p>
          <a:p>
            <a:pPr marL="0" indent="0" algn="r">
              <a:buNone/>
            </a:pPr>
            <a:r>
              <a:rPr lang="en-US" sz="1800" b="1" smtClean="0">
                <a:solidFill>
                  <a:schemeClr val="tx1"/>
                </a:solidFill>
              </a:rPr>
              <a:t>2+ Interfaces</a:t>
            </a:r>
            <a:endParaRPr lang="en-US" sz="1800" b="1" dirty="0">
              <a:solidFill>
                <a:schemeClr val="tx1"/>
              </a:solidFill>
            </a:endParaRPr>
          </a:p>
        </p:txBody>
      </p:sp>
      <p:sp>
        <p:nvSpPr>
          <p:cNvPr id="4" name="Content Placeholder 2"/>
          <p:cNvSpPr txBox="1">
            <a:spLocks/>
          </p:cNvSpPr>
          <p:nvPr/>
        </p:nvSpPr>
        <p:spPr>
          <a:xfrm>
            <a:off x="270969" y="3255748"/>
            <a:ext cx="2368491" cy="7478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smtClean="0">
                <a:solidFill>
                  <a:schemeClr val="tx1"/>
                </a:solidFill>
              </a:rPr>
              <a:t>Server</a:t>
            </a:r>
          </a:p>
          <a:p>
            <a:pPr marL="0" indent="0" algn="r">
              <a:buNone/>
            </a:pPr>
            <a:r>
              <a:rPr lang="en-US" sz="1800" b="1" dirty="0" smtClean="0">
                <a:solidFill>
                  <a:schemeClr val="tx1"/>
                </a:solidFill>
              </a:rPr>
              <a:t>2+ servers</a:t>
            </a:r>
            <a:endParaRPr lang="en-US" sz="1800" b="1" dirty="0">
              <a:solidFill>
                <a:schemeClr val="tx1"/>
              </a:solidFill>
            </a:endParaRPr>
          </a:p>
        </p:txBody>
      </p:sp>
      <p:sp>
        <p:nvSpPr>
          <p:cNvPr id="5" name="Content Placeholder 2"/>
          <p:cNvSpPr txBox="1">
            <a:spLocks/>
          </p:cNvSpPr>
          <p:nvPr/>
        </p:nvSpPr>
        <p:spPr>
          <a:xfrm>
            <a:off x="1" y="5030298"/>
            <a:ext cx="2639460" cy="7478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b="1" dirty="0" smtClean="0"/>
              <a:t>Storage</a:t>
            </a:r>
          </a:p>
          <a:p>
            <a:pPr marL="0" indent="0" algn="r">
              <a:buNone/>
            </a:pPr>
            <a:r>
              <a:rPr lang="en-US" sz="1800" b="1" dirty="0" smtClean="0"/>
              <a:t>Reliable Shared Storage</a:t>
            </a:r>
            <a:endParaRPr lang="en-US" sz="1800" b="1" dirty="0"/>
          </a:p>
        </p:txBody>
      </p:sp>
      <p:sp>
        <p:nvSpPr>
          <p:cNvPr id="13" name="Rounded Rectangle 12"/>
          <p:cNvSpPr/>
          <p:nvPr/>
        </p:nvSpPr>
        <p:spPr>
          <a:xfrm>
            <a:off x="4128441" y="4850399"/>
            <a:ext cx="1188720" cy="5486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600" b="1" dirty="0" smtClean="0">
                <a:solidFill>
                  <a:schemeClr val="tx1"/>
                </a:solidFill>
              </a:rPr>
              <a:t>Storage Spaces</a:t>
            </a:r>
            <a:endParaRPr lang="en-US" sz="1600" b="1" dirty="0">
              <a:solidFill>
                <a:schemeClr val="tx1"/>
              </a:solidFill>
            </a:endParaRPr>
          </a:p>
        </p:txBody>
      </p:sp>
      <p:grpSp>
        <p:nvGrpSpPr>
          <p:cNvPr id="14" name="Group 13"/>
          <p:cNvGrpSpPr/>
          <p:nvPr/>
        </p:nvGrpSpPr>
        <p:grpSpPr>
          <a:xfrm>
            <a:off x="4652912" y="5696202"/>
            <a:ext cx="1828800" cy="773721"/>
            <a:chOff x="1682735" y="2740133"/>
            <a:chExt cx="1246205" cy="560864"/>
          </a:xfrm>
        </p:grpSpPr>
        <p:sp>
          <p:nvSpPr>
            <p:cNvPr id="15" name="Rounded Rectangle 14"/>
            <p:cNvSpPr/>
            <p:nvPr/>
          </p:nvSpPr>
          <p:spPr>
            <a:xfrm>
              <a:off x="1682735" y="2740133"/>
              <a:ext cx="1246205" cy="560864"/>
            </a:xfrm>
            <a:prstGeom prst="roundRect">
              <a:avLst/>
            </a:prstGeom>
            <a:solidFill>
              <a:srgbClr val="CB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p:nvPr/>
          </p:nvGrpSpPr>
          <p:grpSpPr>
            <a:xfrm>
              <a:off x="1730360" y="2857800"/>
              <a:ext cx="1135936" cy="221570"/>
              <a:chOff x="3983706" y="5032518"/>
              <a:chExt cx="1877179" cy="471462"/>
            </a:xfrm>
          </p:grpSpPr>
          <p:pic>
            <p:nvPicPr>
              <p:cNvPr id="18" name="Picture 2" descr="\\eventsql\dvd\Online_ART\DVD_ART36\Artwork_Imagery\Icons - Illustrations\_ WINDOWS SERVER ICONS\Hardware\Hard  Drive stor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949" y="5032518"/>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ventsql\dvd\Online_ART\DVD_ART36\Artwork_Imagery\Icons - Illustrations\_ WINDOWS SERVER ICONS\Hardware\Hard  Drive stor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981" y="5032535"/>
                <a:ext cx="927936" cy="4426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ventsql\dvd\Online_ART\DVD_ART36\Artwork_Imagery\Icons - Illustrations\_ WINDOWS SERVER ICONS\Hardware\Hard  Drive stor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706" y="5061310"/>
                <a:ext cx="927936" cy="44267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1749736" y="3099941"/>
              <a:ext cx="1084522" cy="200794"/>
            </a:xfrm>
            <a:prstGeom prst="rect">
              <a:avLst/>
            </a:prstGeom>
            <a:noFill/>
          </p:spPr>
          <p:txBody>
            <a:bodyPr wrap="square" rtlCol="0">
              <a:spAutoFit/>
            </a:bodyPr>
            <a:lstStyle/>
            <a:p>
              <a:pPr algn="ctr"/>
              <a:r>
                <a:rPr lang="en-US" sz="1200" b="1" dirty="0">
                  <a:solidFill>
                    <a:srgbClr val="1A1A1A"/>
                  </a:solidFill>
                </a:rPr>
                <a:t>Shared JBOD SAS</a:t>
              </a:r>
              <a:endParaRPr lang="en-US" sz="1050" b="1" dirty="0">
                <a:solidFill>
                  <a:srgbClr val="1A1A1A"/>
                </a:solidFill>
              </a:endParaRPr>
            </a:p>
          </p:txBody>
        </p:sp>
      </p:grpSp>
      <p:sp>
        <p:nvSpPr>
          <p:cNvPr id="22" name="Rounded Rectangle 21"/>
          <p:cNvSpPr/>
          <p:nvPr/>
        </p:nvSpPr>
        <p:spPr>
          <a:xfrm>
            <a:off x="5748407" y="4864009"/>
            <a:ext cx="1188720" cy="54864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600" b="1" dirty="0" smtClean="0">
                <a:solidFill>
                  <a:schemeClr val="tx1"/>
                </a:solidFill>
              </a:rPr>
              <a:t>Clustered</a:t>
            </a:r>
          </a:p>
          <a:p>
            <a:pPr algn="ctr"/>
            <a:r>
              <a:rPr lang="en-US" sz="1600" b="1" dirty="0" smtClean="0">
                <a:solidFill>
                  <a:schemeClr val="tx1"/>
                </a:solidFill>
              </a:rPr>
              <a:t>RAID</a:t>
            </a:r>
            <a:endParaRPr lang="en-US" sz="1600" b="1" dirty="0">
              <a:solidFill>
                <a:schemeClr val="tx1"/>
              </a:solidFill>
            </a:endParaRPr>
          </a:p>
        </p:txBody>
      </p:sp>
      <p:sp>
        <p:nvSpPr>
          <p:cNvPr id="31" name="Rounded Rectangle 30"/>
          <p:cNvSpPr/>
          <p:nvPr/>
        </p:nvSpPr>
        <p:spPr>
          <a:xfrm>
            <a:off x="8441022" y="5523843"/>
            <a:ext cx="1828800" cy="1086758"/>
          </a:xfrm>
          <a:prstGeom prst="roundRect">
            <a:avLst/>
          </a:prstGeom>
          <a:solidFill>
            <a:srgbClr val="CBE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8417458" y="6200001"/>
            <a:ext cx="1852364" cy="276999"/>
          </a:xfrm>
          <a:prstGeom prst="rect">
            <a:avLst/>
          </a:prstGeom>
          <a:noFill/>
        </p:spPr>
        <p:txBody>
          <a:bodyPr wrap="square" rtlCol="0">
            <a:spAutoFit/>
          </a:bodyPr>
          <a:lstStyle/>
          <a:p>
            <a:pPr algn="ctr"/>
            <a:r>
              <a:rPr lang="en-US" sz="1200" b="1" dirty="0" smtClean="0">
                <a:solidFill>
                  <a:srgbClr val="1A1A1A"/>
                </a:solidFill>
              </a:rPr>
              <a:t>External Storage Array</a:t>
            </a:r>
            <a:endParaRPr lang="en-US" sz="1050" b="1" dirty="0">
              <a:solidFill>
                <a:srgbClr val="1A1A1A"/>
              </a:solidFill>
            </a:endParaRPr>
          </a:p>
        </p:txBody>
      </p:sp>
      <p:grpSp>
        <p:nvGrpSpPr>
          <p:cNvPr id="37" name="Group 36"/>
          <p:cNvGrpSpPr/>
          <p:nvPr/>
        </p:nvGrpSpPr>
        <p:grpSpPr>
          <a:xfrm>
            <a:off x="8267927" y="4570843"/>
            <a:ext cx="2174991" cy="1007286"/>
            <a:chOff x="7855746" y="4558486"/>
            <a:chExt cx="2174991" cy="1007286"/>
          </a:xfrm>
        </p:grpSpPr>
        <p:pic>
          <p:nvPicPr>
            <p:cNvPr id="1026" name="Picture 2" descr="\\eventsql\dvd\Online_ART\DVD_Art_Sept-2-2010\Artwork_Imagery\Icons - Illustrations\Internet Clouds web\cloud illustration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746" y="4558486"/>
              <a:ext cx="2174991" cy="100728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8156669" y="4819975"/>
              <a:ext cx="1649903" cy="584775"/>
            </a:xfrm>
            <a:prstGeom prst="rect">
              <a:avLst/>
            </a:prstGeom>
            <a:noFill/>
          </p:spPr>
          <p:txBody>
            <a:bodyPr wrap="square" rtlCol="0">
              <a:spAutoFit/>
            </a:bodyPr>
            <a:lstStyle/>
            <a:p>
              <a:pPr algn="ctr"/>
              <a:r>
                <a:rPr lang="en-US" sz="1600" b="1" dirty="0" smtClean="0">
                  <a:solidFill>
                    <a:srgbClr val="1A1A1A"/>
                  </a:solidFill>
                </a:rPr>
                <a:t>FC / </a:t>
              </a:r>
              <a:r>
                <a:rPr lang="en-US" sz="1600" b="1" dirty="0" err="1" smtClean="0">
                  <a:solidFill>
                    <a:srgbClr val="1A1A1A"/>
                  </a:solidFill>
                </a:rPr>
                <a:t>iSCSI</a:t>
              </a:r>
              <a:r>
                <a:rPr lang="en-US" sz="1600" b="1" dirty="0" smtClean="0">
                  <a:solidFill>
                    <a:srgbClr val="1A1A1A"/>
                  </a:solidFill>
                </a:rPr>
                <a:t> / SAS</a:t>
              </a:r>
            </a:p>
            <a:p>
              <a:pPr algn="ctr"/>
              <a:r>
                <a:rPr lang="en-US" sz="1600" b="1" dirty="0" smtClean="0">
                  <a:solidFill>
                    <a:srgbClr val="1A1A1A"/>
                  </a:solidFill>
                </a:rPr>
                <a:t>fabric</a:t>
              </a:r>
              <a:endParaRPr lang="en-US" sz="1200" b="1" dirty="0">
                <a:solidFill>
                  <a:srgbClr val="1A1A1A"/>
                </a:solidFill>
              </a:endParaRPr>
            </a:p>
          </p:txBody>
        </p:sp>
      </p:grpSp>
      <p:sp>
        <p:nvSpPr>
          <p:cNvPr id="42" name="Content Placeholder 2"/>
          <p:cNvSpPr txBox="1">
            <a:spLocks/>
          </p:cNvSpPr>
          <p:nvPr/>
        </p:nvSpPr>
        <p:spPr>
          <a:xfrm>
            <a:off x="7359771" y="3784719"/>
            <a:ext cx="1755615" cy="4985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t>2+ single node servers</a:t>
            </a:r>
            <a:endParaRPr lang="en-US" sz="1800" b="1" dirty="0"/>
          </a:p>
        </p:txBody>
      </p:sp>
      <p:grpSp>
        <p:nvGrpSpPr>
          <p:cNvPr id="21" name="Group 20"/>
          <p:cNvGrpSpPr/>
          <p:nvPr/>
        </p:nvGrpSpPr>
        <p:grpSpPr>
          <a:xfrm>
            <a:off x="7589132" y="2829077"/>
            <a:ext cx="1296893" cy="1002682"/>
            <a:chOff x="4399207" y="2827542"/>
            <a:chExt cx="1460064" cy="1128836"/>
          </a:xfrm>
        </p:grpSpPr>
        <p:pic>
          <p:nvPicPr>
            <p:cNvPr id="40" name="Picture 4" descr="\\eventsql\dvd\Online_ART\DVD_Art_Sept-2-2010\Artwork_Imagery\Icons - Illustrations\_ VIRTUALIZATION ICONS\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294" y="3389031"/>
              <a:ext cx="1394847" cy="56734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ventsql\dvd\Online_ART\DVD_Art_Sept-2-2010\Artwork_Imagery\Icons - Illustrations\_ VIRTUALIZATION ICONS\ser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251" y="3082874"/>
              <a:ext cx="1447020" cy="5885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eventsql\dvd\Online_ART\DVD_Art_Sept-2-2010\Artwork_Imagery\Icons - Illustrations\_ VIRTUALIZATION ICONS\serv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207" y="2827542"/>
              <a:ext cx="1447020" cy="588569"/>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5" descr="\\eventsql\dvd\Online_ART\DVD_Art_Sept-2-2010\Artwork_Imagery\Icons - Illustrations\_ VIRTUALIZATION ICONS\virtua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3828" y="2958691"/>
            <a:ext cx="1103124" cy="743453"/>
          </a:xfrm>
          <a:prstGeom prst="rect">
            <a:avLst/>
          </a:prstGeom>
          <a:noFill/>
          <a:extLst>
            <a:ext uri="{909E8E84-426E-40DD-AFC4-6F175D3DCCD1}">
              <a14:hiddenFill xmlns:a14="http://schemas.microsoft.com/office/drawing/2010/main">
                <a:solidFill>
                  <a:srgbClr val="FFFFFF"/>
                </a:solidFill>
              </a14:hiddenFill>
            </a:ext>
          </a:extLst>
        </p:spPr>
      </p:pic>
      <p:sp>
        <p:nvSpPr>
          <p:cNvPr id="64" name="Content Placeholder 2"/>
          <p:cNvSpPr txBox="1">
            <a:spLocks/>
          </p:cNvSpPr>
          <p:nvPr/>
        </p:nvSpPr>
        <p:spPr>
          <a:xfrm>
            <a:off x="4840591" y="3784719"/>
            <a:ext cx="1949598" cy="4985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t>2+ node  “Cluster in a Box”</a:t>
            </a:r>
            <a:endParaRPr lang="en-US" sz="1800" b="1" dirty="0"/>
          </a:p>
        </p:txBody>
      </p:sp>
      <p:grpSp>
        <p:nvGrpSpPr>
          <p:cNvPr id="65" name="Group 64"/>
          <p:cNvGrpSpPr/>
          <p:nvPr/>
        </p:nvGrpSpPr>
        <p:grpSpPr>
          <a:xfrm>
            <a:off x="3442956" y="1015932"/>
            <a:ext cx="1820848" cy="1227065"/>
            <a:chOff x="8475135" y="4580607"/>
            <a:chExt cx="2174991" cy="1007286"/>
          </a:xfrm>
        </p:grpSpPr>
        <p:pic>
          <p:nvPicPr>
            <p:cNvPr id="66" name="Picture 2" descr="\\eventsql\dvd\Online_ART\DVD_Art_Sept-2-2010\Artwork_Imagery\Icons - Illustrations\Internet Clouds web\cloud illustration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135" y="4580607"/>
              <a:ext cx="2174991" cy="100728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8679174" y="4892850"/>
              <a:ext cx="1649899" cy="328446"/>
            </a:xfrm>
            <a:prstGeom prst="rect">
              <a:avLst/>
            </a:prstGeom>
            <a:noFill/>
          </p:spPr>
          <p:txBody>
            <a:bodyPr wrap="square" rtlCol="0">
              <a:spAutoFit/>
            </a:bodyPr>
            <a:lstStyle/>
            <a:p>
              <a:pPr algn="ctr"/>
              <a:r>
                <a:rPr lang="en-US" sz="2000" b="1" dirty="0" smtClean="0">
                  <a:solidFill>
                    <a:srgbClr val="1A1A1A"/>
                  </a:solidFill>
                </a:rPr>
                <a:t>1 </a:t>
              </a:r>
              <a:r>
                <a:rPr lang="en-US" sz="2000" b="1" dirty="0" err="1" smtClean="0">
                  <a:solidFill>
                    <a:srgbClr val="1A1A1A"/>
                  </a:solidFill>
                </a:rPr>
                <a:t>GbE</a:t>
              </a:r>
              <a:endParaRPr lang="en-US" sz="1600" b="1" dirty="0">
                <a:solidFill>
                  <a:srgbClr val="1A1A1A"/>
                </a:solidFill>
              </a:endParaRPr>
            </a:p>
          </p:txBody>
        </p:sp>
      </p:grpSp>
      <p:grpSp>
        <p:nvGrpSpPr>
          <p:cNvPr id="39" name="Group 38"/>
          <p:cNvGrpSpPr/>
          <p:nvPr/>
        </p:nvGrpSpPr>
        <p:grpSpPr>
          <a:xfrm>
            <a:off x="5971016" y="988984"/>
            <a:ext cx="1834897" cy="1237906"/>
            <a:chOff x="4902196" y="1288316"/>
            <a:chExt cx="1557368" cy="1007286"/>
          </a:xfrm>
        </p:grpSpPr>
        <p:pic>
          <p:nvPicPr>
            <p:cNvPr id="68" name="Picture 2" descr="\\eventsql\dvd\Online_ART\DVD_Art_Sept-2-2010\Artwork_Imagery\Icons - Illustrations\Internet Clouds web\cloud illustration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196" y="1288316"/>
              <a:ext cx="1557368" cy="100728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5091649" y="1621647"/>
              <a:ext cx="1181387" cy="325570"/>
            </a:xfrm>
            <a:prstGeom prst="rect">
              <a:avLst/>
            </a:prstGeom>
            <a:noFill/>
          </p:spPr>
          <p:txBody>
            <a:bodyPr wrap="square" rtlCol="0">
              <a:spAutoFit/>
            </a:bodyPr>
            <a:lstStyle/>
            <a:p>
              <a:pPr algn="ctr"/>
              <a:r>
                <a:rPr lang="en-US" sz="2000" b="1" dirty="0" smtClean="0">
                  <a:solidFill>
                    <a:srgbClr val="1A1A1A"/>
                  </a:solidFill>
                </a:rPr>
                <a:t>10 </a:t>
              </a:r>
              <a:r>
                <a:rPr lang="en-US" sz="2000" b="1" dirty="0" err="1" smtClean="0">
                  <a:solidFill>
                    <a:srgbClr val="1A1A1A"/>
                  </a:solidFill>
                </a:rPr>
                <a:t>GbE</a:t>
              </a:r>
              <a:endParaRPr lang="en-US" sz="1600" b="1" dirty="0">
                <a:solidFill>
                  <a:srgbClr val="1A1A1A"/>
                </a:solidFill>
              </a:endParaRPr>
            </a:p>
          </p:txBody>
        </p:sp>
      </p:grpSp>
      <p:grpSp>
        <p:nvGrpSpPr>
          <p:cNvPr id="71" name="Group 70"/>
          <p:cNvGrpSpPr/>
          <p:nvPr/>
        </p:nvGrpSpPr>
        <p:grpSpPr>
          <a:xfrm>
            <a:off x="9063925" y="988984"/>
            <a:ext cx="1870737" cy="1228611"/>
            <a:chOff x="4875888" y="1288316"/>
            <a:chExt cx="1557368" cy="1007286"/>
          </a:xfrm>
        </p:grpSpPr>
        <p:pic>
          <p:nvPicPr>
            <p:cNvPr id="72" name="Picture 2" descr="\\eventsql\dvd\Online_ART\DVD_Art_Sept-2-2010\Artwork_Imagery\Icons - Illustrations\Internet Clouds web\cloud illustration 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888" y="1288316"/>
              <a:ext cx="1557368" cy="1007286"/>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052943" y="1621647"/>
              <a:ext cx="1248457" cy="328033"/>
            </a:xfrm>
            <a:prstGeom prst="rect">
              <a:avLst/>
            </a:prstGeom>
            <a:noFill/>
          </p:spPr>
          <p:txBody>
            <a:bodyPr wrap="square" rtlCol="0">
              <a:spAutoFit/>
            </a:bodyPr>
            <a:lstStyle/>
            <a:p>
              <a:pPr algn="ctr"/>
              <a:r>
                <a:rPr lang="en-US" sz="2000" b="1" dirty="0" err="1" smtClean="0">
                  <a:solidFill>
                    <a:srgbClr val="1A1A1A"/>
                  </a:solidFill>
                </a:rPr>
                <a:t>InfiniBand</a:t>
              </a:r>
              <a:endParaRPr lang="en-US" sz="1600" b="1" dirty="0">
                <a:solidFill>
                  <a:srgbClr val="1A1A1A"/>
                </a:solidFill>
              </a:endParaRPr>
            </a:p>
          </p:txBody>
        </p:sp>
      </p:grpSp>
      <p:sp>
        <p:nvSpPr>
          <p:cNvPr id="74" name="Rounded Rectangle 73"/>
          <p:cNvSpPr/>
          <p:nvPr/>
        </p:nvSpPr>
        <p:spPr>
          <a:xfrm>
            <a:off x="10412508" y="1760177"/>
            <a:ext cx="823475" cy="44448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dirty="0" smtClean="0">
                <a:solidFill>
                  <a:schemeClr val="tx1"/>
                </a:solidFill>
              </a:rPr>
              <a:t>RDMA</a:t>
            </a:r>
            <a:endParaRPr lang="en-US" sz="1400" b="1" dirty="0">
              <a:solidFill>
                <a:schemeClr val="tx1"/>
              </a:solidFill>
            </a:endParaRPr>
          </a:p>
        </p:txBody>
      </p:sp>
      <p:sp>
        <p:nvSpPr>
          <p:cNvPr id="75" name="Rounded Rectangle 74"/>
          <p:cNvSpPr/>
          <p:nvPr/>
        </p:nvSpPr>
        <p:spPr>
          <a:xfrm>
            <a:off x="7361416" y="1784950"/>
            <a:ext cx="1135961" cy="50593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b="1" dirty="0" smtClean="0">
                <a:solidFill>
                  <a:schemeClr val="tx1"/>
                </a:solidFill>
              </a:rPr>
              <a:t>+ Optionally RDMA</a:t>
            </a:r>
            <a:endParaRPr lang="en-US" sz="1400" b="1" dirty="0">
              <a:solidFill>
                <a:schemeClr val="tx1"/>
              </a:solidFill>
            </a:endParaRPr>
          </a:p>
        </p:txBody>
      </p:sp>
      <p:grpSp>
        <p:nvGrpSpPr>
          <p:cNvPr id="26" name="Group 25"/>
          <p:cNvGrpSpPr/>
          <p:nvPr/>
        </p:nvGrpSpPr>
        <p:grpSpPr>
          <a:xfrm>
            <a:off x="1915297" y="2693773"/>
            <a:ext cx="9527060" cy="1746417"/>
            <a:chOff x="3260983" y="2693773"/>
            <a:chExt cx="7787145" cy="1746417"/>
          </a:xfrm>
        </p:grpSpPr>
        <p:cxnSp>
          <p:nvCxnSpPr>
            <p:cNvPr id="24" name="Straight Connector 23"/>
            <p:cNvCxnSpPr/>
            <p:nvPr/>
          </p:nvCxnSpPr>
          <p:spPr>
            <a:xfrm>
              <a:off x="3260983" y="2693773"/>
              <a:ext cx="778714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3260983" y="4440190"/>
              <a:ext cx="7787145" cy="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6" name="Group 5"/>
          <p:cNvGrpSpPr/>
          <p:nvPr/>
        </p:nvGrpSpPr>
        <p:grpSpPr>
          <a:xfrm>
            <a:off x="8417458" y="5363778"/>
            <a:ext cx="1857050" cy="675797"/>
            <a:chOff x="8361703" y="5408382"/>
            <a:chExt cx="1857050" cy="675797"/>
          </a:xfrm>
        </p:grpSpPr>
        <p:sp>
          <p:nvSpPr>
            <p:cNvPr id="46" name="Rounded Rectangle 45"/>
            <p:cNvSpPr/>
            <p:nvPr/>
          </p:nvSpPr>
          <p:spPr>
            <a:xfrm>
              <a:off x="8361703" y="5408382"/>
              <a:ext cx="583341" cy="675797"/>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7" name="Rounded Rectangle 46"/>
            <p:cNvSpPr/>
            <p:nvPr/>
          </p:nvSpPr>
          <p:spPr>
            <a:xfrm>
              <a:off x="8984934" y="5408382"/>
              <a:ext cx="583341" cy="675797"/>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8" name="Rounded Rectangle 47"/>
            <p:cNvSpPr/>
            <p:nvPr/>
          </p:nvSpPr>
          <p:spPr>
            <a:xfrm>
              <a:off x="9635412" y="5408382"/>
              <a:ext cx="583341" cy="675797"/>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1957917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Gunter Zink</a:t>
            </a:r>
          </a:p>
          <a:p>
            <a:r>
              <a:rPr lang="en-US" dirty="0" smtClean="0"/>
              <a:t>Principal Program Manager</a:t>
            </a:r>
          </a:p>
          <a:p>
            <a:r>
              <a:rPr lang="en-US" dirty="0" smtClean="0"/>
              <a:t>SQL Server</a:t>
            </a:r>
            <a:endParaRPr lang="en-US" dirty="0"/>
          </a:p>
        </p:txBody>
      </p:sp>
      <p:sp>
        <p:nvSpPr>
          <p:cNvPr id="2" name="Title 1"/>
          <p:cNvSpPr>
            <a:spLocks noGrp="1"/>
          </p:cNvSpPr>
          <p:nvPr>
            <p:ph type="ctrTitle"/>
          </p:nvPr>
        </p:nvSpPr>
        <p:spPr/>
        <p:txBody>
          <a:bodyPr/>
          <a:lstStyle/>
          <a:p>
            <a:r>
              <a:rPr lang="en-US" dirty="0" smtClean="0"/>
              <a:t>SQL Server databases on SMB file shares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1125592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49603"/>
            <a:ext cx="11149013" cy="664797"/>
          </a:xfrm>
        </p:spPr>
        <p:txBody>
          <a:bodyPr/>
          <a:lstStyle/>
          <a:p>
            <a:r>
              <a:rPr lang="en-US" sz="4800" dirty="0" smtClean="0"/>
              <a:t>The TechEd Cluster in a Box Demo Stack</a:t>
            </a:r>
            <a:endParaRPr lang="en-US" sz="4800" dirty="0"/>
          </a:p>
        </p:txBody>
      </p:sp>
      <p:sp>
        <p:nvSpPr>
          <p:cNvPr id="3" name="Text Placeholder 2"/>
          <p:cNvSpPr>
            <a:spLocks noGrp="1"/>
          </p:cNvSpPr>
          <p:nvPr>
            <p:ph type="body" sz="quarter" idx="10"/>
          </p:nvPr>
        </p:nvSpPr>
        <p:spPr>
          <a:xfrm>
            <a:off x="379412" y="1211890"/>
            <a:ext cx="5334000" cy="5195268"/>
          </a:xfrm>
        </p:spPr>
        <p:txBody>
          <a:bodyPr/>
          <a:lstStyle/>
          <a:p>
            <a:r>
              <a:rPr lang="en-US" sz="2400" dirty="0" smtClean="0">
                <a:solidFill>
                  <a:schemeClr val="tx1"/>
                </a:solidFill>
              </a:rPr>
              <a:t>Cluster in a Box prototypes</a:t>
            </a:r>
          </a:p>
          <a:p>
            <a:pPr lvl="1"/>
            <a:r>
              <a:rPr lang="en-US" sz="2000" dirty="0" smtClean="0">
                <a:solidFill>
                  <a:schemeClr val="tx1"/>
                </a:solidFill>
              </a:rPr>
              <a:t>Quanta</a:t>
            </a:r>
          </a:p>
          <a:p>
            <a:pPr lvl="1"/>
            <a:r>
              <a:rPr lang="en-US" sz="2000" dirty="0" smtClean="0">
                <a:solidFill>
                  <a:schemeClr val="tx1"/>
                </a:solidFill>
              </a:rPr>
              <a:t>Wistron </a:t>
            </a:r>
          </a:p>
          <a:p>
            <a:r>
              <a:rPr lang="en-US" sz="2400" dirty="0" smtClean="0">
                <a:solidFill>
                  <a:schemeClr val="tx1"/>
                </a:solidFill>
              </a:rPr>
              <a:t>LSI HA-DAS </a:t>
            </a:r>
            <a:r>
              <a:rPr lang="en-US" sz="2400" dirty="0" err="1">
                <a:solidFill>
                  <a:schemeClr val="tx1"/>
                </a:solidFill>
              </a:rPr>
              <a:t>MegaRAID</a:t>
            </a:r>
            <a:r>
              <a:rPr lang="en-US" sz="2400" baseline="30000" dirty="0">
                <a:solidFill>
                  <a:schemeClr val="tx1"/>
                </a:solidFill>
              </a:rPr>
              <a:t>®</a:t>
            </a:r>
            <a:r>
              <a:rPr lang="en-US" sz="2400" dirty="0">
                <a:solidFill>
                  <a:schemeClr val="tx1"/>
                </a:solidFill>
              </a:rPr>
              <a:t> </a:t>
            </a:r>
            <a:r>
              <a:rPr lang="en-US" sz="2400" dirty="0" smtClean="0">
                <a:solidFill>
                  <a:schemeClr val="tx1"/>
                </a:solidFill>
              </a:rPr>
              <a:t>and SAS controllers</a:t>
            </a:r>
          </a:p>
          <a:p>
            <a:r>
              <a:rPr lang="en-US" sz="2400" dirty="0" smtClean="0">
                <a:solidFill>
                  <a:schemeClr val="tx1"/>
                </a:solidFill>
              </a:rPr>
              <a:t>Quanta application servers, JBOD expansion, and 10GbE switch</a:t>
            </a:r>
          </a:p>
          <a:p>
            <a:r>
              <a:rPr lang="en-US" sz="2400" dirty="0" err="1" smtClean="0">
                <a:solidFill>
                  <a:schemeClr val="tx1"/>
                </a:solidFill>
              </a:rPr>
              <a:t>Mellanox</a:t>
            </a:r>
            <a:r>
              <a:rPr lang="en-US" sz="2400" dirty="0" smtClean="0">
                <a:solidFill>
                  <a:schemeClr val="tx1"/>
                </a:solidFill>
              </a:rPr>
              <a:t> IB FDR NICs and switch </a:t>
            </a:r>
          </a:p>
          <a:p>
            <a:r>
              <a:rPr lang="en-US" sz="2400" dirty="0" smtClean="0">
                <a:solidFill>
                  <a:schemeClr val="tx1"/>
                </a:solidFill>
              </a:rPr>
              <a:t>OCZ SAS SSDs</a:t>
            </a:r>
          </a:p>
          <a:p>
            <a:r>
              <a:rPr lang="en-US" sz="2400" dirty="0" smtClean="0">
                <a:solidFill>
                  <a:schemeClr val="tx1"/>
                </a:solidFill>
              </a:rPr>
              <a:t>Infrastructure</a:t>
            </a:r>
          </a:p>
          <a:p>
            <a:pPr lvl="1"/>
            <a:r>
              <a:rPr lang="en-US" sz="2000" dirty="0" smtClean="0">
                <a:solidFill>
                  <a:schemeClr val="tx1"/>
                </a:solidFill>
              </a:rPr>
              <a:t>Domain Controller server</a:t>
            </a:r>
          </a:p>
          <a:p>
            <a:pPr lvl="1"/>
            <a:r>
              <a:rPr lang="en-US" sz="2000" dirty="0" smtClean="0">
                <a:solidFill>
                  <a:schemeClr val="tx1"/>
                </a:solidFill>
              </a:rPr>
              <a:t>Power distribution unit</a:t>
            </a:r>
          </a:p>
          <a:p>
            <a:pPr lvl="1"/>
            <a:r>
              <a:rPr lang="en-US" sz="2000" dirty="0" smtClean="0">
                <a:solidFill>
                  <a:schemeClr val="tx1"/>
                </a:solidFill>
              </a:rPr>
              <a:t>1GbE switch</a:t>
            </a:r>
          </a:p>
          <a:p>
            <a:pPr lvl="1"/>
            <a:r>
              <a:rPr lang="en-US" sz="2000" dirty="0">
                <a:solidFill>
                  <a:schemeClr val="tx1"/>
                </a:solidFill>
              </a:rPr>
              <a:t>Keyboard &amp; </a:t>
            </a:r>
            <a:r>
              <a:rPr lang="en-US" sz="2000" dirty="0" smtClean="0">
                <a:solidFill>
                  <a:schemeClr val="tx1"/>
                </a:solidFill>
              </a:rPr>
              <a:t>monitor</a:t>
            </a:r>
          </a:p>
          <a:p>
            <a:pPr marL="0" indent="0">
              <a:buNone/>
            </a:pPr>
            <a:r>
              <a:rPr lang="en-US" sz="800" dirty="0" err="1" smtClean="0">
                <a:solidFill>
                  <a:schemeClr val="tx1"/>
                </a:solidFill>
              </a:rPr>
              <a:t>MegaRAID</a:t>
            </a:r>
            <a:r>
              <a:rPr lang="en-US" sz="800" baseline="30000" dirty="0" smtClean="0">
                <a:solidFill>
                  <a:schemeClr val="tx1"/>
                </a:solidFill>
              </a:rPr>
              <a:t>® </a:t>
            </a:r>
            <a:r>
              <a:rPr lang="en-US" sz="800" dirty="0" smtClean="0">
                <a:solidFill>
                  <a:schemeClr val="tx1"/>
                </a:solidFill>
              </a:rPr>
              <a:t>is a registered trademark of LSI  Corporation</a:t>
            </a:r>
            <a:endParaRPr lang="en-US" sz="800" dirty="0">
              <a:solidFill>
                <a:schemeClr val="tx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2" y="1128486"/>
            <a:ext cx="5105400" cy="518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947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 Review</a:t>
            </a:r>
            <a:endParaRPr lang="en-US" dirty="0"/>
          </a:p>
        </p:txBody>
      </p:sp>
      <p:sp>
        <p:nvSpPr>
          <p:cNvPr id="3" name="Content Placeholder 2"/>
          <p:cNvSpPr>
            <a:spLocks noGrp="1"/>
          </p:cNvSpPr>
          <p:nvPr>
            <p:ph idx="1"/>
          </p:nvPr>
        </p:nvSpPr>
        <p:spPr>
          <a:xfrm>
            <a:off x="519112" y="1447799"/>
            <a:ext cx="11149013" cy="5299912"/>
          </a:xfrm>
        </p:spPr>
        <p:txBody>
          <a:bodyPr/>
          <a:lstStyle/>
          <a:p>
            <a:r>
              <a:rPr lang="en-US" dirty="0" smtClean="0"/>
              <a:t>SQL databases on SMB file shares</a:t>
            </a:r>
          </a:p>
          <a:p>
            <a:pPr lvl="1"/>
            <a:r>
              <a:rPr lang="en-US" dirty="0" smtClean="0"/>
              <a:t>Shared network providing access to consolidated file level remote storage</a:t>
            </a:r>
          </a:p>
          <a:p>
            <a:pPr lvl="1"/>
            <a:r>
              <a:rPr lang="en-US" dirty="0" smtClean="0"/>
              <a:t>Highly available storage</a:t>
            </a:r>
          </a:p>
          <a:p>
            <a:pPr lvl="1"/>
            <a:r>
              <a:rPr lang="en-US" dirty="0" smtClean="0"/>
              <a:t>High performance</a:t>
            </a:r>
          </a:p>
          <a:p>
            <a:pPr lvl="1"/>
            <a:r>
              <a:rPr lang="en-US" dirty="0" smtClean="0"/>
              <a:t>Reduce SQL Server solution complexity</a:t>
            </a:r>
          </a:p>
          <a:p>
            <a:pPr lvl="1"/>
            <a:r>
              <a:rPr lang="en-US" dirty="0" smtClean="0"/>
              <a:t>Reduce acquisition costs</a:t>
            </a:r>
          </a:p>
          <a:p>
            <a:pPr lvl="2"/>
            <a:r>
              <a:rPr lang="en-US" dirty="0" smtClean="0"/>
              <a:t>Leverage commodity components</a:t>
            </a:r>
          </a:p>
          <a:p>
            <a:pPr lvl="2"/>
            <a:r>
              <a:rPr lang="en-US" dirty="0" smtClean="0"/>
              <a:t>Leverage existing network investments</a:t>
            </a:r>
          </a:p>
          <a:p>
            <a:pPr lvl="1"/>
            <a:r>
              <a:rPr lang="en-US" dirty="0" smtClean="0"/>
              <a:t>Reduce operational costs</a:t>
            </a:r>
          </a:p>
          <a:p>
            <a:pPr lvl="2"/>
            <a:r>
              <a:rPr lang="en-US" dirty="0" smtClean="0"/>
              <a:t>Simpler management</a:t>
            </a:r>
          </a:p>
          <a:p>
            <a:pPr lvl="2"/>
            <a:r>
              <a:rPr lang="en-US" dirty="0" smtClean="0"/>
              <a:t>Leverage existing people investment</a:t>
            </a:r>
          </a:p>
        </p:txBody>
      </p:sp>
    </p:spTree>
    <p:extLst>
      <p:ext uri="{BB962C8B-B14F-4D97-AF65-F5344CB8AC3E}">
        <p14:creationId xmlns:p14="http://schemas.microsoft.com/office/powerpoint/2010/main" val="398213058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98620"/>
            <a:ext cx="11149013" cy="664797"/>
          </a:xfrm>
        </p:spPr>
        <p:txBody>
          <a:bodyPr/>
          <a:lstStyle/>
          <a:p>
            <a:r>
              <a:rPr lang="en-US" sz="4800" dirty="0"/>
              <a:t>Related Content</a:t>
            </a:r>
          </a:p>
        </p:txBody>
      </p:sp>
      <p:sp>
        <p:nvSpPr>
          <p:cNvPr id="3" name="Rectangle 2"/>
          <p:cNvSpPr/>
          <p:nvPr/>
        </p:nvSpPr>
        <p:spPr bwMode="auto">
          <a:xfrm>
            <a:off x="507868" y="86943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69" y="914400"/>
            <a:ext cx="11520955" cy="4431983"/>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3600" dirty="0">
                <a:solidFill>
                  <a:schemeClr val="tx1">
                    <a:alpha val="99000"/>
                  </a:schemeClr>
                </a:solidFill>
              </a:rPr>
              <a:t>Breakout </a:t>
            </a:r>
            <a:r>
              <a:rPr lang="en-US" sz="3600" dirty="0" smtClean="0">
                <a:solidFill>
                  <a:schemeClr val="tx1">
                    <a:alpha val="99000"/>
                  </a:schemeClr>
                </a:solidFill>
              </a:rPr>
              <a:t>Sessions</a:t>
            </a:r>
          </a:p>
          <a:p>
            <a:pPr marL="463550" indent="-284163">
              <a:lnSpc>
                <a:spcPct val="90000"/>
              </a:lnSpc>
              <a:spcBef>
                <a:spcPct val="20000"/>
              </a:spcBef>
              <a:buSzPct val="105000"/>
              <a:buBlip>
                <a:blip r:embed="rId3"/>
              </a:buBlip>
            </a:pPr>
            <a:r>
              <a:rPr lang="en-US" sz="2400" b="1" dirty="0" smtClean="0">
                <a:solidFill>
                  <a:schemeClr val="tx1">
                    <a:alpha val="99000"/>
                  </a:schemeClr>
                </a:solidFill>
              </a:rPr>
              <a:t>VIR306</a:t>
            </a:r>
            <a:r>
              <a:rPr lang="en-US" sz="2400" dirty="0" smtClean="0">
                <a:solidFill>
                  <a:schemeClr val="tx1">
                    <a:alpha val="99000"/>
                  </a:schemeClr>
                </a:solidFill>
              </a:rPr>
              <a:t> 	Hyper-V </a:t>
            </a:r>
            <a:r>
              <a:rPr lang="en-US" sz="2400" dirty="0">
                <a:solidFill>
                  <a:schemeClr val="tx1">
                    <a:alpha val="99000"/>
                  </a:schemeClr>
                </a:solidFill>
              </a:rPr>
              <a:t>over SMB2: Remote File Storage Support in Windows Server </a:t>
            </a:r>
            <a:r>
              <a:rPr lang="en-US" sz="2400" dirty="0" smtClean="0">
                <a:solidFill>
                  <a:schemeClr val="tx1">
                    <a:alpha val="99000"/>
                  </a:schemeClr>
                </a:solidFill>
              </a:rPr>
              <a:t>		2012 Hyper-V</a:t>
            </a:r>
          </a:p>
          <a:p>
            <a:pPr marL="463550" lvl="1" indent="-284163">
              <a:lnSpc>
                <a:spcPct val="90000"/>
              </a:lnSpc>
              <a:spcBef>
                <a:spcPct val="20000"/>
              </a:spcBef>
              <a:buSzPct val="105000"/>
              <a:buBlip>
                <a:blip r:embed="rId3"/>
              </a:buBlip>
            </a:pPr>
            <a:r>
              <a:rPr lang="en-US" sz="2400" b="1" dirty="0" smtClean="0"/>
              <a:t>WSV303</a:t>
            </a:r>
            <a:r>
              <a:rPr lang="en-US" sz="2400" dirty="0" smtClean="0"/>
              <a:t> 	Windows </a:t>
            </a:r>
            <a:r>
              <a:rPr lang="en-US" sz="2400" dirty="0"/>
              <a:t>Server </a:t>
            </a:r>
            <a:r>
              <a:rPr lang="en-US" sz="2400" dirty="0" smtClean="0"/>
              <a:t>2012 High-Performance</a:t>
            </a:r>
            <a:r>
              <a:rPr lang="en-US" sz="2400" dirty="0"/>
              <a:t>, Highly-Available Storage </a:t>
            </a:r>
            <a:r>
              <a:rPr lang="en-US" sz="2400" dirty="0" smtClean="0"/>
              <a:t>			Using SMB</a:t>
            </a:r>
          </a:p>
          <a:p>
            <a:pPr marL="463550" lvl="1" indent="-284163">
              <a:lnSpc>
                <a:spcPct val="90000"/>
              </a:lnSpc>
              <a:spcBef>
                <a:spcPct val="20000"/>
              </a:spcBef>
              <a:buSzPct val="105000"/>
              <a:buBlip>
                <a:blip r:embed="rId3"/>
              </a:buBlip>
            </a:pPr>
            <a:r>
              <a:rPr lang="en-US" sz="2400" b="1" dirty="0">
                <a:solidFill>
                  <a:schemeClr val="tx1">
                    <a:alpha val="99000"/>
                  </a:schemeClr>
                </a:solidFill>
              </a:rPr>
              <a:t>WSV310</a:t>
            </a:r>
            <a:r>
              <a:rPr lang="en-US" sz="2400" dirty="0">
                <a:solidFill>
                  <a:schemeClr val="tx1">
                    <a:alpha val="99000"/>
                  </a:schemeClr>
                </a:solidFill>
              </a:rPr>
              <a:t> 	Windows Server 2012: Cluster-in-a-Box, RDMA, and </a:t>
            </a:r>
            <a:r>
              <a:rPr lang="en-US" sz="2400" dirty="0" smtClean="0">
                <a:solidFill>
                  <a:schemeClr val="tx1">
                    <a:alpha val="99000"/>
                  </a:schemeClr>
                </a:solidFill>
              </a:rPr>
              <a:t>More</a:t>
            </a:r>
            <a:endParaRPr lang="en-US" sz="2400" b="1" dirty="0" smtClean="0">
              <a:solidFill>
                <a:schemeClr val="tx1">
                  <a:alpha val="99000"/>
                </a:schemeClr>
              </a:solidFill>
            </a:endParaRPr>
          </a:p>
          <a:p>
            <a:pPr marL="463550" lvl="1" indent="-284163">
              <a:lnSpc>
                <a:spcPct val="90000"/>
              </a:lnSpc>
              <a:spcBef>
                <a:spcPct val="20000"/>
              </a:spcBef>
              <a:buSzPct val="105000"/>
              <a:buBlip>
                <a:blip r:embed="rId3"/>
              </a:buBlip>
            </a:pPr>
            <a:r>
              <a:rPr lang="en-US" sz="2400" b="1" dirty="0" smtClean="0">
                <a:solidFill>
                  <a:schemeClr val="tx1">
                    <a:alpha val="99000"/>
                  </a:schemeClr>
                </a:solidFill>
              </a:rPr>
              <a:t>WSV314</a:t>
            </a:r>
            <a:r>
              <a:rPr lang="en-US" sz="2400" dirty="0" smtClean="0">
                <a:solidFill>
                  <a:schemeClr val="tx1">
                    <a:alpha val="99000"/>
                  </a:schemeClr>
                </a:solidFill>
              </a:rPr>
              <a:t> </a:t>
            </a:r>
            <a:r>
              <a:rPr lang="en-US" sz="2400" dirty="0">
                <a:solidFill>
                  <a:schemeClr val="tx1">
                    <a:alpha val="99000"/>
                  </a:schemeClr>
                </a:solidFill>
              </a:rPr>
              <a:t>	Windows Server 2012 NIC Teaming and Multichannel </a:t>
            </a:r>
            <a:r>
              <a:rPr lang="en-US" sz="2400" dirty="0" smtClean="0">
                <a:solidFill>
                  <a:schemeClr val="tx1">
                    <a:alpha val="99000"/>
                  </a:schemeClr>
                </a:solidFill>
              </a:rPr>
              <a:t>Solutions</a:t>
            </a:r>
            <a:endParaRPr lang="en-US" sz="2400" dirty="0" smtClean="0"/>
          </a:p>
          <a:p>
            <a:pPr marL="463550" lvl="1" indent="-284163">
              <a:lnSpc>
                <a:spcPct val="90000"/>
              </a:lnSpc>
              <a:spcBef>
                <a:spcPct val="20000"/>
              </a:spcBef>
              <a:buSzPct val="105000"/>
              <a:buBlip>
                <a:blip r:embed="rId3"/>
              </a:buBlip>
            </a:pPr>
            <a:r>
              <a:rPr lang="en-US" sz="2400" b="1" dirty="0"/>
              <a:t>WSV322</a:t>
            </a:r>
            <a:r>
              <a:rPr lang="en-US" sz="2400" dirty="0"/>
              <a:t> 	Update Management in Windows Server 2012: Revealing Cluster-			Aware </a:t>
            </a:r>
            <a:r>
              <a:rPr lang="en-US" sz="2400" dirty="0" smtClean="0"/>
              <a:t>Updating</a:t>
            </a:r>
            <a:endParaRPr lang="en-US" sz="2400" b="1" dirty="0" smtClean="0"/>
          </a:p>
          <a:p>
            <a:pPr marL="463550" lvl="1" indent="-284163">
              <a:lnSpc>
                <a:spcPct val="90000"/>
              </a:lnSpc>
              <a:spcBef>
                <a:spcPct val="20000"/>
              </a:spcBef>
              <a:buSzPct val="105000"/>
              <a:buBlip>
                <a:blip r:embed="rId3"/>
              </a:buBlip>
            </a:pPr>
            <a:r>
              <a:rPr lang="en-US" sz="2400" b="1" dirty="0" smtClean="0"/>
              <a:t>WSV334</a:t>
            </a:r>
            <a:r>
              <a:rPr lang="en-US" sz="2400" dirty="0" smtClean="0"/>
              <a:t> </a:t>
            </a:r>
            <a:r>
              <a:rPr lang="en-US" sz="2400" dirty="0"/>
              <a:t>	Windows Server 2012 File and Storage Services </a:t>
            </a:r>
            <a:r>
              <a:rPr lang="en-US" sz="2400" dirty="0" smtClean="0"/>
              <a:t>Management</a:t>
            </a:r>
          </a:p>
          <a:p>
            <a:pPr marL="463550" lvl="1" indent="-284163">
              <a:lnSpc>
                <a:spcPct val="90000"/>
              </a:lnSpc>
              <a:spcBef>
                <a:spcPct val="20000"/>
              </a:spcBef>
              <a:buSzPct val="105000"/>
              <a:buBlip>
                <a:blip r:embed="rId3"/>
              </a:buBlip>
            </a:pPr>
            <a:r>
              <a:rPr lang="en-US" sz="2400" b="1" dirty="0" smtClean="0"/>
              <a:t>WSV410</a:t>
            </a:r>
            <a:r>
              <a:rPr lang="en-US" sz="2400" dirty="0" smtClean="0"/>
              <a:t> </a:t>
            </a:r>
            <a:r>
              <a:rPr lang="en-US" sz="2400" dirty="0"/>
              <a:t>	</a:t>
            </a:r>
            <a:r>
              <a:rPr lang="en-US" sz="2400" dirty="0" smtClean="0"/>
              <a:t>Continuously Available File Server: Under the Hood</a:t>
            </a:r>
            <a:endParaRPr lang="en-US" sz="2400" dirty="0"/>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767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343559922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182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82555386"/>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46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lowchart: Magnetic Disk 32"/>
          <p:cNvSpPr/>
          <p:nvPr/>
        </p:nvSpPr>
        <p:spPr bwMode="auto">
          <a:xfrm>
            <a:off x="8824507" y="5767043"/>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2" name="Flowchart: Magnetic Disk 31"/>
          <p:cNvSpPr/>
          <p:nvPr/>
        </p:nvSpPr>
        <p:spPr bwMode="auto">
          <a:xfrm>
            <a:off x="8587576" y="5854326"/>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7" name="Flowchart: Magnetic Disk 26"/>
          <p:cNvSpPr/>
          <p:nvPr/>
        </p:nvSpPr>
        <p:spPr bwMode="auto">
          <a:xfrm>
            <a:off x="8350644" y="5950915"/>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1107996"/>
          </a:xfrm>
        </p:spPr>
        <p:txBody>
          <a:bodyPr/>
          <a:lstStyle/>
          <a:p>
            <a:r>
              <a:rPr lang="en-US" dirty="0" smtClean="0"/>
              <a:t>SQL Server Database </a:t>
            </a:r>
            <a:r>
              <a:rPr lang="en-US" dirty="0"/>
              <a:t>S</a:t>
            </a:r>
            <a:r>
              <a:rPr lang="en-US" dirty="0" smtClean="0"/>
              <a:t>torage</a:t>
            </a:r>
            <a:br>
              <a:rPr lang="en-US" dirty="0" smtClean="0"/>
            </a:br>
            <a:r>
              <a:rPr lang="en-US" sz="3600" dirty="0" smtClean="0">
                <a:solidFill>
                  <a:schemeClr val="accent1"/>
                </a:solidFill>
              </a:rPr>
              <a:t>Current</a:t>
            </a:r>
            <a:endParaRPr lang="en-US" sz="3600" dirty="0"/>
          </a:p>
        </p:txBody>
      </p:sp>
      <p:sp>
        <p:nvSpPr>
          <p:cNvPr id="3" name="Text Placeholder 2"/>
          <p:cNvSpPr>
            <a:spLocks noGrp="1"/>
          </p:cNvSpPr>
          <p:nvPr>
            <p:ph type="body" idx="1"/>
          </p:nvPr>
        </p:nvSpPr>
        <p:spPr>
          <a:xfrm>
            <a:off x="519113" y="1411553"/>
            <a:ext cx="5486400" cy="346249"/>
          </a:xfrm>
        </p:spPr>
        <p:txBody>
          <a:bodyPr/>
          <a:lstStyle/>
          <a:p>
            <a:r>
              <a:rPr lang="en-US" dirty="0" smtClean="0"/>
              <a:t>Direct Attached Storage (DAS)</a:t>
            </a:r>
          </a:p>
        </p:txBody>
      </p:sp>
      <p:sp>
        <p:nvSpPr>
          <p:cNvPr id="4" name="Content Placeholder 3"/>
          <p:cNvSpPr>
            <a:spLocks noGrp="1"/>
          </p:cNvSpPr>
          <p:nvPr>
            <p:ph sz="half" idx="2"/>
          </p:nvPr>
        </p:nvSpPr>
        <p:spPr>
          <a:xfrm>
            <a:off x="507867" y="2133600"/>
            <a:ext cx="5484971" cy="1231106"/>
          </a:xfrm>
        </p:spPr>
        <p:txBody>
          <a:bodyPr/>
          <a:lstStyle/>
          <a:p>
            <a:r>
              <a:rPr lang="en-US" sz="2000" dirty="0" smtClean="0"/>
              <a:t>Storage system directly attached to SQL Server</a:t>
            </a:r>
          </a:p>
          <a:p>
            <a:r>
              <a:rPr lang="en-US" sz="2000" dirty="0" smtClean="0"/>
              <a:t>Good performance</a:t>
            </a:r>
          </a:p>
          <a:p>
            <a:r>
              <a:rPr lang="en-US" sz="2000" dirty="0" smtClean="0"/>
              <a:t>Creates storage islands</a:t>
            </a:r>
          </a:p>
        </p:txBody>
      </p:sp>
      <p:sp>
        <p:nvSpPr>
          <p:cNvPr id="5" name="Text Placeholder 4"/>
          <p:cNvSpPr>
            <a:spLocks noGrp="1"/>
          </p:cNvSpPr>
          <p:nvPr>
            <p:ph type="body" sz="quarter" idx="3"/>
          </p:nvPr>
        </p:nvSpPr>
        <p:spPr>
          <a:xfrm>
            <a:off x="6181725" y="1411553"/>
            <a:ext cx="5486400" cy="346249"/>
          </a:xfrm>
        </p:spPr>
        <p:txBody>
          <a:bodyPr/>
          <a:lstStyle/>
          <a:p>
            <a:r>
              <a:rPr lang="en-US" dirty="0" smtClean="0"/>
              <a:t>Storage Area Network (SAN)</a:t>
            </a:r>
            <a:endParaRPr lang="en-US" dirty="0"/>
          </a:p>
        </p:txBody>
      </p:sp>
      <p:sp>
        <p:nvSpPr>
          <p:cNvPr id="6" name="Content Placeholder 5"/>
          <p:cNvSpPr>
            <a:spLocks noGrp="1"/>
          </p:cNvSpPr>
          <p:nvPr>
            <p:ph sz="quarter" idx="4"/>
          </p:nvPr>
        </p:nvSpPr>
        <p:spPr>
          <a:xfrm>
            <a:off x="6181725" y="2133600"/>
            <a:ext cx="5486400" cy="1231106"/>
          </a:xfrm>
        </p:spPr>
        <p:txBody>
          <a:bodyPr/>
          <a:lstStyle/>
          <a:p>
            <a:r>
              <a:rPr lang="en-US" sz="2000" dirty="0" smtClean="0"/>
              <a:t>Dedicated network providing access to consolidated block level storage</a:t>
            </a:r>
          </a:p>
          <a:p>
            <a:r>
              <a:rPr lang="en-US" sz="2000" dirty="0" smtClean="0"/>
              <a:t>Increase storage capacity utilization</a:t>
            </a:r>
          </a:p>
          <a:p>
            <a:r>
              <a:rPr lang="en-US" sz="2000" dirty="0" smtClean="0"/>
              <a:t>Dedicated, non-shared virtual disks</a:t>
            </a:r>
            <a:endParaRPr lang="en-US" sz="2000" dirty="0"/>
          </a:p>
        </p:txBody>
      </p:sp>
      <p:sp>
        <p:nvSpPr>
          <p:cNvPr id="7" name="Rounded Rectangle 6"/>
          <p:cNvSpPr/>
          <p:nvPr/>
        </p:nvSpPr>
        <p:spPr bwMode="auto">
          <a:xfrm>
            <a:off x="608012" y="4038600"/>
            <a:ext cx="1524000" cy="687003"/>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8" name="Rounded Rectangle 7"/>
          <p:cNvSpPr/>
          <p:nvPr/>
        </p:nvSpPr>
        <p:spPr bwMode="auto">
          <a:xfrm>
            <a:off x="2208212" y="4038600"/>
            <a:ext cx="1524000" cy="687003"/>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9" name="Rounded Rectangle 8"/>
          <p:cNvSpPr/>
          <p:nvPr/>
        </p:nvSpPr>
        <p:spPr bwMode="auto">
          <a:xfrm>
            <a:off x="3808412" y="4038600"/>
            <a:ext cx="1524000" cy="687003"/>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10" name="Flowchart: Magnetic Disk 9"/>
          <p:cNvSpPr/>
          <p:nvPr/>
        </p:nvSpPr>
        <p:spPr bwMode="auto">
          <a:xfrm>
            <a:off x="874712" y="6026097"/>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Disks</a:t>
            </a:r>
          </a:p>
        </p:txBody>
      </p:sp>
      <p:sp>
        <p:nvSpPr>
          <p:cNvPr id="12" name="Flowchart: Magnetic Disk 11"/>
          <p:cNvSpPr/>
          <p:nvPr/>
        </p:nvSpPr>
        <p:spPr bwMode="auto">
          <a:xfrm>
            <a:off x="2474912" y="6026097"/>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Disks</a:t>
            </a:r>
          </a:p>
        </p:txBody>
      </p:sp>
      <p:sp>
        <p:nvSpPr>
          <p:cNvPr id="13" name="Flowchart: Magnetic Disk 12"/>
          <p:cNvSpPr/>
          <p:nvPr/>
        </p:nvSpPr>
        <p:spPr bwMode="auto">
          <a:xfrm>
            <a:off x="4075112" y="6026097"/>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Disks</a:t>
            </a:r>
          </a:p>
        </p:txBody>
      </p:sp>
      <p:cxnSp>
        <p:nvCxnSpPr>
          <p:cNvPr id="15" name="Straight Arrow Connector 14"/>
          <p:cNvCxnSpPr>
            <a:stCxn id="7" idx="2"/>
            <a:endCxn id="10" idx="1"/>
          </p:cNvCxnSpPr>
          <p:nvPr/>
        </p:nvCxnSpPr>
        <p:spPr>
          <a:xfrm>
            <a:off x="1370012" y="4725603"/>
            <a:ext cx="0" cy="1300494"/>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a:stCxn id="8" idx="2"/>
            <a:endCxn id="12" idx="1"/>
          </p:cNvCxnSpPr>
          <p:nvPr/>
        </p:nvCxnSpPr>
        <p:spPr>
          <a:xfrm>
            <a:off x="2970212" y="4725603"/>
            <a:ext cx="0" cy="1300494"/>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a:stCxn id="9" idx="2"/>
            <a:endCxn id="13" idx="1"/>
          </p:cNvCxnSpPr>
          <p:nvPr/>
        </p:nvCxnSpPr>
        <p:spPr>
          <a:xfrm>
            <a:off x="4570412" y="4725603"/>
            <a:ext cx="0" cy="1300494"/>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22" name="Rounded Rectangle 21"/>
          <p:cNvSpPr/>
          <p:nvPr/>
        </p:nvSpPr>
        <p:spPr bwMode="auto">
          <a:xfrm>
            <a:off x="6246812" y="4038600"/>
            <a:ext cx="1524000" cy="687003"/>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23" name="Rounded Rectangle 22"/>
          <p:cNvSpPr/>
          <p:nvPr/>
        </p:nvSpPr>
        <p:spPr bwMode="auto">
          <a:xfrm>
            <a:off x="7847012" y="4038600"/>
            <a:ext cx="1524000" cy="687003"/>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24" name="Rounded Rectangle 23"/>
          <p:cNvSpPr/>
          <p:nvPr/>
        </p:nvSpPr>
        <p:spPr bwMode="auto">
          <a:xfrm>
            <a:off x="9447212" y="4038600"/>
            <a:ext cx="1524000" cy="687003"/>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26" name="Flowchart: Magnetic Disk 25"/>
          <p:cNvSpPr/>
          <p:nvPr/>
        </p:nvSpPr>
        <p:spPr bwMode="auto">
          <a:xfrm>
            <a:off x="8113712" y="6026097"/>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Disks</a:t>
            </a:r>
          </a:p>
        </p:txBody>
      </p:sp>
      <p:cxnSp>
        <p:nvCxnSpPr>
          <p:cNvPr id="28" name="Straight Arrow Connector 27"/>
          <p:cNvCxnSpPr>
            <a:stCxn id="22" idx="2"/>
            <a:endCxn id="31" idx="1"/>
          </p:cNvCxnSpPr>
          <p:nvPr/>
        </p:nvCxnSpPr>
        <p:spPr>
          <a:xfrm flipH="1">
            <a:off x="6938684" y="4725603"/>
            <a:ext cx="70128" cy="486436"/>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a:stCxn id="23" idx="2"/>
            <a:endCxn id="31" idx="0"/>
          </p:cNvCxnSpPr>
          <p:nvPr/>
        </p:nvCxnSpPr>
        <p:spPr>
          <a:xfrm>
            <a:off x="8609012" y="4725603"/>
            <a:ext cx="0" cy="392467"/>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30" name="Straight Arrow Connector 29"/>
          <p:cNvCxnSpPr>
            <a:stCxn id="24" idx="2"/>
            <a:endCxn id="31" idx="7"/>
          </p:cNvCxnSpPr>
          <p:nvPr/>
        </p:nvCxnSpPr>
        <p:spPr>
          <a:xfrm>
            <a:off x="10209212" y="4725603"/>
            <a:ext cx="70128" cy="486436"/>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31" name="Oval 30"/>
          <p:cNvSpPr/>
          <p:nvPr/>
        </p:nvSpPr>
        <p:spPr bwMode="auto">
          <a:xfrm>
            <a:off x="6246812" y="5118070"/>
            <a:ext cx="4724400" cy="641658"/>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Storage Area Network (FC / </a:t>
            </a:r>
            <a:r>
              <a:rPr lang="en-US" sz="2200" dirty="0" err="1" smtClean="0">
                <a:solidFill>
                  <a:srgbClr val="FFFFFF">
                    <a:alpha val="98824"/>
                  </a:srgbClr>
                </a:solidFill>
                <a:latin typeface="Segoe UI" pitchFamily="34" charset="0"/>
                <a:ea typeface="Segoe UI" pitchFamily="34" charset="0"/>
                <a:cs typeface="Segoe UI" pitchFamily="34" charset="0"/>
              </a:rPr>
              <a:t>iSCSI</a:t>
            </a:r>
            <a:r>
              <a:rPr lang="en-US" sz="2200" dirty="0" smtClean="0">
                <a:solidFill>
                  <a:srgbClr val="FFFFFF">
                    <a:alpha val="98824"/>
                  </a:srgbClr>
                </a:solidFill>
                <a:latin typeface="Segoe UI" pitchFamily="34" charset="0"/>
                <a:ea typeface="Segoe UI" pitchFamily="34" charset="0"/>
                <a:cs typeface="Segoe UI" pitchFamily="34" charset="0"/>
              </a:rPr>
              <a:t>)</a:t>
            </a:r>
          </a:p>
        </p:txBody>
      </p:sp>
      <p:cxnSp>
        <p:nvCxnSpPr>
          <p:cNvPr id="38" name="Straight Arrow Connector 37"/>
          <p:cNvCxnSpPr>
            <a:stCxn id="31" idx="4"/>
            <a:endCxn id="26" idx="1"/>
          </p:cNvCxnSpPr>
          <p:nvPr/>
        </p:nvCxnSpPr>
        <p:spPr>
          <a:xfrm>
            <a:off x="8609012" y="5759728"/>
            <a:ext cx="0" cy="266369"/>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63503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8" dur="500"/>
                                        <p:tgtEl>
                                          <p:spTgt spid="5">
                                            <p:txEl>
                                              <p:pRg st="0" end="0"/>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1" dur="500"/>
                                        <p:tgtEl>
                                          <p:spTgt spid="6">
                                            <p:txEl>
                                              <p:pRg st="0" end="0"/>
                                            </p:tx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4" dur="500"/>
                                        <p:tgtEl>
                                          <p:spTgt spid="6">
                                            <p:txEl>
                                              <p:pRg st="1" end="1"/>
                                            </p:tx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57" dur="500"/>
                                        <p:tgtEl>
                                          <p:spTgt spid="6">
                                            <p:txEl>
                                              <p:pRg st="2" end="2"/>
                                            </p:tx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randombar(horizontal)">
                                      <p:cBhvr>
                                        <p:cTn id="69" dur="500"/>
                                        <p:tgtEl>
                                          <p:spTgt spid="26"/>
                                        </p:tgtEl>
                                      </p:cBhvr>
                                    </p:animEffect>
                                  </p:childTnLst>
                                </p:cTn>
                              </p:par>
                              <p:par>
                                <p:cTn id="70" presetID="14" presetClass="entr" presetSubtype="1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randombar(horizontal)">
                                      <p:cBhvr>
                                        <p:cTn id="72" dur="500"/>
                                        <p:tgtEl>
                                          <p:spTgt spid="28"/>
                                        </p:tgtEl>
                                      </p:cBhvr>
                                    </p:animEffect>
                                  </p:childTnLst>
                                </p:cTn>
                              </p:par>
                              <p:par>
                                <p:cTn id="73" presetID="14" presetClass="entr" presetSubtype="1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randombar(horizontal)">
                                      <p:cBhvr>
                                        <p:cTn id="75" dur="500"/>
                                        <p:tgtEl>
                                          <p:spTgt spid="29"/>
                                        </p:tgtEl>
                                      </p:cBhvr>
                                    </p:animEffect>
                                  </p:childTnLst>
                                </p:cTn>
                              </p:par>
                              <p:par>
                                <p:cTn id="76" presetID="14" presetClass="entr" presetSubtype="1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randombar(horizontal)">
                                      <p:cBhvr>
                                        <p:cTn id="78" dur="500"/>
                                        <p:tgtEl>
                                          <p:spTgt spid="30"/>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randombar(horizontal)">
                                      <p:cBhvr>
                                        <p:cTn id="81" dur="500"/>
                                        <p:tgtEl>
                                          <p:spTgt spid="31"/>
                                        </p:tgtEl>
                                      </p:cBhvr>
                                    </p:animEffect>
                                  </p:childTnLst>
                                </p:cTn>
                              </p:par>
                              <p:par>
                                <p:cTn id="82" presetID="14" presetClass="entr" presetSubtype="1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randombar(horizontal)">
                                      <p:cBhvr>
                                        <p:cTn id="87" dur="500"/>
                                        <p:tgtEl>
                                          <p:spTgt spid="27"/>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randombar(horizontal)">
                                      <p:cBhvr>
                                        <p:cTn id="90" dur="500"/>
                                        <p:tgtEl>
                                          <p:spTgt spid="3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randombar(horizontal)">
                                      <p:cBhvr>
                                        <p:cTn id="9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27" grpId="0" animBg="1"/>
      <p:bldP spid="3" grpId="0" build="p"/>
      <p:bldP spid="4" grpId="0" build="p"/>
      <p:bldP spid="5" grpId="0" build="p"/>
      <p:bldP spid="6" grpId="0" build="p"/>
      <p:bldP spid="7" grpId="0" animBg="1"/>
      <p:bldP spid="8" grpId="0" animBg="1"/>
      <p:bldP spid="9" grpId="0" animBg="1"/>
      <p:bldP spid="10" grpId="0" animBg="1"/>
      <p:bldP spid="12" grpId="0" animBg="1"/>
      <p:bldP spid="13" grpId="0" animBg="1"/>
      <p:bldP spid="22" grpId="0" animBg="1"/>
      <p:bldP spid="23" grpId="0" animBg="1"/>
      <p:bldP spid="24" grpId="0" animBg="1"/>
      <p:bldP spid="26" grpId="0" animBg="1"/>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0289866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2157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smtClean="0"/>
              <a:t>SQL Server Database Storage</a:t>
            </a:r>
            <a:br>
              <a:rPr lang="en-US" smtClean="0"/>
            </a:br>
            <a:r>
              <a:rPr lang="en-US" sz="3600" smtClean="0">
                <a:solidFill>
                  <a:schemeClr val="accent1"/>
                </a:solidFill>
              </a:rPr>
              <a:t>New storage option</a:t>
            </a:r>
            <a:endParaRPr lang="en-US" sz="3600" dirty="0"/>
          </a:p>
        </p:txBody>
      </p:sp>
      <p:sp>
        <p:nvSpPr>
          <p:cNvPr id="4" name="Content Placeholder 3"/>
          <p:cNvSpPr>
            <a:spLocks noGrp="1"/>
          </p:cNvSpPr>
          <p:nvPr>
            <p:ph sz="half" idx="1"/>
          </p:nvPr>
        </p:nvSpPr>
        <p:spPr>
          <a:xfrm>
            <a:off x="519113" y="1447800"/>
            <a:ext cx="5486400" cy="4191917"/>
          </a:xfrm>
        </p:spPr>
        <p:txBody>
          <a:bodyPr/>
          <a:lstStyle/>
          <a:p>
            <a:r>
              <a:rPr lang="en-US" sz="2400" dirty="0" smtClean="0"/>
              <a:t>Shared network providing access to consolidated file level remote storage</a:t>
            </a:r>
          </a:p>
          <a:p>
            <a:r>
              <a:rPr lang="en-US" sz="2400" dirty="0" smtClean="0"/>
              <a:t>High performance</a:t>
            </a:r>
          </a:p>
          <a:p>
            <a:r>
              <a:rPr lang="en-US" sz="2400" dirty="0"/>
              <a:t>Highly available</a:t>
            </a:r>
          </a:p>
          <a:p>
            <a:r>
              <a:rPr lang="en-US" sz="2400" dirty="0" smtClean="0"/>
              <a:t>Simpler management</a:t>
            </a:r>
          </a:p>
          <a:p>
            <a:pPr lvl="1"/>
            <a:r>
              <a:rPr lang="en-US" sz="2000" dirty="0" smtClean="0"/>
              <a:t>Manage SMB file shares instead of SAN storage (LUNs and zoning)</a:t>
            </a:r>
          </a:p>
          <a:p>
            <a:pPr lvl="1"/>
            <a:r>
              <a:rPr lang="en-US" sz="2000" dirty="0" smtClean="0"/>
              <a:t>Dynamic server/service relocation</a:t>
            </a:r>
          </a:p>
          <a:p>
            <a:pPr lvl="1"/>
            <a:r>
              <a:rPr lang="en-US" sz="2000" dirty="0" smtClean="0"/>
              <a:t>Database storage operations within one organization</a:t>
            </a:r>
          </a:p>
          <a:p>
            <a:r>
              <a:rPr lang="en-US" sz="2400" dirty="0" smtClean="0"/>
              <a:t>Reduce SQL Server solution complexity</a:t>
            </a:r>
          </a:p>
        </p:txBody>
      </p:sp>
      <p:sp>
        <p:nvSpPr>
          <p:cNvPr id="3" name="Text Placeholder 2"/>
          <p:cNvSpPr>
            <a:spLocks noGrp="1"/>
          </p:cNvSpPr>
          <p:nvPr>
            <p:ph sz="half" idx="2"/>
          </p:nvPr>
        </p:nvSpPr>
        <p:spPr>
          <a:xfrm>
            <a:off x="6181725" y="1447800"/>
            <a:ext cx="5486400" cy="387798"/>
          </a:xfrm>
        </p:spPr>
        <p:txBody>
          <a:bodyPr/>
          <a:lstStyle/>
          <a:p>
            <a:r>
              <a:rPr lang="en-US" smtClean="0"/>
              <a:t>SMB File Shares</a:t>
            </a:r>
            <a:endParaRPr lang="en-US" dirty="0" smtClean="0"/>
          </a:p>
        </p:txBody>
      </p:sp>
      <p:sp>
        <p:nvSpPr>
          <p:cNvPr id="22" name="Rounded Rectangle 21"/>
          <p:cNvSpPr/>
          <p:nvPr/>
        </p:nvSpPr>
        <p:spPr bwMode="auto">
          <a:xfrm>
            <a:off x="6475412" y="2209800"/>
            <a:ext cx="1524000" cy="914400"/>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23" name="Rounded Rectangle 22"/>
          <p:cNvSpPr/>
          <p:nvPr/>
        </p:nvSpPr>
        <p:spPr bwMode="auto">
          <a:xfrm>
            <a:off x="8168420" y="2209800"/>
            <a:ext cx="1524000" cy="914400"/>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24" name="Rounded Rectangle 23"/>
          <p:cNvSpPr/>
          <p:nvPr/>
        </p:nvSpPr>
        <p:spPr bwMode="auto">
          <a:xfrm>
            <a:off x="9828212" y="2209800"/>
            <a:ext cx="1524000" cy="914400"/>
          </a:xfrm>
          <a:prstGeom prst="roundRect">
            <a:avLst>
              <a:gd name="adj" fmla="val 500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SQL Server</a:t>
            </a:r>
          </a:p>
        </p:txBody>
      </p:sp>
      <p:sp>
        <p:nvSpPr>
          <p:cNvPr id="11" name="Rounded Rectangle 10"/>
          <p:cNvSpPr/>
          <p:nvPr/>
        </p:nvSpPr>
        <p:spPr bwMode="auto">
          <a:xfrm>
            <a:off x="6934092" y="4038600"/>
            <a:ext cx="3992657" cy="6096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File Server</a:t>
            </a:r>
          </a:p>
        </p:txBody>
      </p:sp>
      <p:cxnSp>
        <p:nvCxnSpPr>
          <p:cNvPr id="28" name="Straight Arrow Connector 27"/>
          <p:cNvCxnSpPr>
            <a:stCxn id="22" idx="2"/>
            <a:endCxn id="11" idx="0"/>
          </p:cNvCxnSpPr>
          <p:nvPr/>
        </p:nvCxnSpPr>
        <p:spPr>
          <a:xfrm>
            <a:off x="7237412" y="3124200"/>
            <a:ext cx="1693009" cy="914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3" idx="2"/>
            <a:endCxn id="11" idx="0"/>
          </p:cNvCxnSpPr>
          <p:nvPr/>
        </p:nvCxnSpPr>
        <p:spPr>
          <a:xfrm>
            <a:off x="8930420" y="3124200"/>
            <a:ext cx="1" cy="914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4" idx="2"/>
            <a:endCxn id="11" idx="0"/>
          </p:cNvCxnSpPr>
          <p:nvPr/>
        </p:nvCxnSpPr>
        <p:spPr>
          <a:xfrm flipH="1">
            <a:off x="8930421" y="3124200"/>
            <a:ext cx="1659791" cy="914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Flowchart: Magnetic Disk 13"/>
          <p:cNvSpPr/>
          <p:nvPr/>
        </p:nvSpPr>
        <p:spPr bwMode="auto">
          <a:xfrm>
            <a:off x="9167407" y="4907207"/>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5" name="Flowchart: Magnetic Disk 14"/>
          <p:cNvSpPr/>
          <p:nvPr/>
        </p:nvSpPr>
        <p:spPr bwMode="auto">
          <a:xfrm>
            <a:off x="8930476" y="4994490"/>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6" name="Flowchart: Magnetic Disk 15"/>
          <p:cNvSpPr/>
          <p:nvPr/>
        </p:nvSpPr>
        <p:spPr bwMode="auto">
          <a:xfrm>
            <a:off x="8693544" y="5091079"/>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Flowchart: Magnetic Disk 16"/>
          <p:cNvSpPr/>
          <p:nvPr/>
        </p:nvSpPr>
        <p:spPr bwMode="auto">
          <a:xfrm>
            <a:off x="8456612" y="5166261"/>
            <a:ext cx="990600" cy="755703"/>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Disks</a:t>
            </a:r>
          </a:p>
        </p:txBody>
      </p:sp>
      <p:cxnSp>
        <p:nvCxnSpPr>
          <p:cNvPr id="38" name="Straight Arrow Connector 37"/>
          <p:cNvCxnSpPr>
            <a:stCxn id="11" idx="2"/>
            <a:endCxn id="17" idx="1"/>
          </p:cNvCxnSpPr>
          <p:nvPr/>
        </p:nvCxnSpPr>
        <p:spPr>
          <a:xfrm>
            <a:off x="8930421" y="4648200"/>
            <a:ext cx="21491" cy="518061"/>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a:off x="6018212" y="6555432"/>
            <a:ext cx="838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6934091" y="6324600"/>
            <a:ext cx="2233315"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dirty="0" smtClean="0">
                <a:solidFill>
                  <a:schemeClr val="tx1">
                    <a:alpha val="99000"/>
                  </a:schemeClr>
                </a:solidFill>
              </a:rPr>
              <a:t>File Access (SMB)</a:t>
            </a:r>
          </a:p>
        </p:txBody>
      </p:sp>
      <p:cxnSp>
        <p:nvCxnSpPr>
          <p:cNvPr id="21" name="Straight Connector 20"/>
          <p:cNvCxnSpPr/>
          <p:nvPr/>
        </p:nvCxnSpPr>
        <p:spPr>
          <a:xfrm>
            <a:off x="9294812" y="6555432"/>
            <a:ext cx="838200" cy="0"/>
          </a:xfrm>
          <a:prstGeom prst="line">
            <a:avLst/>
          </a:prstGeom>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a:off x="10185697" y="6324600"/>
            <a:ext cx="2233315" cy="461665"/>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dirty="0" smtClean="0">
                <a:solidFill>
                  <a:schemeClr val="tx1">
                    <a:alpha val="99000"/>
                  </a:schemeClr>
                </a:solidFill>
              </a:rPr>
              <a:t>Block Access</a:t>
            </a:r>
          </a:p>
        </p:txBody>
      </p:sp>
    </p:spTree>
    <p:extLst>
      <p:ext uri="{BB962C8B-B14F-4D97-AF65-F5344CB8AC3E}">
        <p14:creationId xmlns:p14="http://schemas.microsoft.com/office/powerpoint/2010/main" val="3719701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Storing Databases on File Servers</a:t>
            </a:r>
            <a:endParaRPr lang="en-US" dirty="0" smtClean="0"/>
          </a:p>
        </p:txBody>
      </p:sp>
      <p:sp>
        <p:nvSpPr>
          <p:cNvPr id="4" name="Text Placeholder 3"/>
          <p:cNvSpPr>
            <a:spLocks noGrp="1"/>
          </p:cNvSpPr>
          <p:nvPr>
            <p:ph type="body" idx="1"/>
          </p:nvPr>
        </p:nvSpPr>
        <p:spPr/>
        <p:txBody>
          <a:bodyPr/>
          <a:lstStyle/>
          <a:p>
            <a:r>
              <a:rPr lang="en-US" smtClean="0"/>
              <a:t>Traditional use of file servers</a:t>
            </a:r>
            <a:endParaRPr lang="en-US" dirty="0"/>
          </a:p>
        </p:txBody>
      </p:sp>
      <p:sp>
        <p:nvSpPr>
          <p:cNvPr id="3" name="Content Placeholder 2"/>
          <p:cNvSpPr>
            <a:spLocks noGrp="1"/>
          </p:cNvSpPr>
          <p:nvPr>
            <p:ph sz="half" idx="2"/>
          </p:nvPr>
        </p:nvSpPr>
        <p:spPr>
          <a:xfrm>
            <a:off x="507867" y="2133600"/>
            <a:ext cx="5484971" cy="3225498"/>
          </a:xfrm>
        </p:spPr>
        <p:txBody>
          <a:bodyPr/>
          <a:lstStyle/>
          <a:p>
            <a:pPr lvl="1"/>
            <a:r>
              <a:rPr lang="en-US" sz="2800" dirty="0" smtClean="0"/>
              <a:t>Scenarios</a:t>
            </a:r>
          </a:p>
          <a:p>
            <a:pPr lvl="2"/>
            <a:r>
              <a:rPr lang="en-US" sz="2400" dirty="0" smtClean="0"/>
              <a:t>Document repositories and sharing</a:t>
            </a:r>
          </a:p>
          <a:p>
            <a:pPr lvl="2"/>
            <a:r>
              <a:rPr lang="en-US" sz="2400" dirty="0" smtClean="0"/>
              <a:t>User file storage</a:t>
            </a:r>
          </a:p>
          <a:p>
            <a:pPr lvl="1"/>
            <a:r>
              <a:rPr lang="en-US" sz="2800" dirty="0" smtClean="0"/>
              <a:t>Characteristics</a:t>
            </a:r>
          </a:p>
          <a:p>
            <a:pPr lvl="2"/>
            <a:r>
              <a:rPr lang="en-US" sz="2400" dirty="0" smtClean="0"/>
              <a:t>High volume/IO ratio</a:t>
            </a:r>
          </a:p>
          <a:p>
            <a:pPr lvl="2"/>
            <a:r>
              <a:rPr lang="en-US" sz="2400" dirty="0" smtClean="0"/>
              <a:t>Mostly full file writes</a:t>
            </a:r>
          </a:p>
          <a:p>
            <a:pPr lvl="2"/>
            <a:r>
              <a:rPr lang="en-US" sz="2400" dirty="0" smtClean="0"/>
              <a:t>Not typically IO bound</a:t>
            </a:r>
          </a:p>
        </p:txBody>
      </p:sp>
      <p:sp>
        <p:nvSpPr>
          <p:cNvPr id="5" name="Text Placeholder 4"/>
          <p:cNvSpPr>
            <a:spLocks noGrp="1"/>
          </p:cNvSpPr>
          <p:nvPr>
            <p:ph type="body" sz="quarter" idx="3"/>
          </p:nvPr>
        </p:nvSpPr>
        <p:spPr>
          <a:xfrm>
            <a:off x="6181725" y="1411553"/>
            <a:ext cx="5486400" cy="346249"/>
          </a:xfrm>
        </p:spPr>
        <p:txBody>
          <a:bodyPr/>
          <a:lstStyle/>
          <a:p>
            <a:r>
              <a:rPr lang="en-US" dirty="0" smtClean="0"/>
              <a:t>Storing Databases on file servers</a:t>
            </a:r>
            <a:endParaRPr lang="en-US" dirty="0"/>
          </a:p>
        </p:txBody>
      </p:sp>
      <p:sp>
        <p:nvSpPr>
          <p:cNvPr id="2" name="Content Placeholder 1"/>
          <p:cNvSpPr>
            <a:spLocks noGrp="1"/>
          </p:cNvSpPr>
          <p:nvPr>
            <p:ph sz="quarter" idx="4"/>
          </p:nvPr>
        </p:nvSpPr>
        <p:spPr>
          <a:xfrm>
            <a:off x="6181725" y="2133600"/>
            <a:ext cx="5486400" cy="3631763"/>
          </a:xfrm>
        </p:spPr>
        <p:txBody>
          <a:bodyPr/>
          <a:lstStyle/>
          <a:p>
            <a:pPr lvl="1"/>
            <a:r>
              <a:rPr lang="en-US" sz="2800" dirty="0" smtClean="0"/>
              <a:t>Scenarios</a:t>
            </a:r>
          </a:p>
          <a:p>
            <a:pPr lvl="2"/>
            <a:r>
              <a:rPr lang="en-US" sz="2400" dirty="0" smtClean="0"/>
              <a:t>Online Transaction Processing</a:t>
            </a:r>
          </a:p>
          <a:p>
            <a:pPr lvl="2"/>
            <a:r>
              <a:rPr lang="en-US" sz="2400" dirty="0" smtClean="0"/>
              <a:t>Data Warehouse</a:t>
            </a:r>
          </a:p>
          <a:p>
            <a:pPr lvl="1"/>
            <a:r>
              <a:rPr lang="en-US" sz="2800" dirty="0" smtClean="0"/>
              <a:t>Characteristics</a:t>
            </a:r>
          </a:p>
          <a:p>
            <a:pPr lvl="2"/>
            <a:r>
              <a:rPr lang="en-US" sz="2400" dirty="0" smtClean="0"/>
              <a:t>Higher IO/volume ratio</a:t>
            </a:r>
          </a:p>
          <a:p>
            <a:pPr lvl="2"/>
            <a:r>
              <a:rPr lang="en-US" sz="2400" dirty="0" smtClean="0"/>
              <a:t>Mostly write-in-place</a:t>
            </a:r>
          </a:p>
          <a:p>
            <a:pPr lvl="2"/>
            <a:r>
              <a:rPr lang="en-US" sz="2400" dirty="0" smtClean="0"/>
              <a:t>More likely to be IO bound</a:t>
            </a:r>
          </a:p>
          <a:p>
            <a:pPr lvl="2"/>
            <a:r>
              <a:rPr lang="en-US" sz="2400" dirty="0" smtClean="0"/>
              <a:t>May have areas of great activity (hotspots)</a:t>
            </a:r>
            <a:endParaRPr lang="en-US" sz="2400" dirty="0"/>
          </a:p>
        </p:txBody>
      </p:sp>
    </p:spTree>
    <p:extLst>
      <p:ext uri="{BB962C8B-B14F-4D97-AF65-F5344CB8AC3E}">
        <p14:creationId xmlns:p14="http://schemas.microsoft.com/office/powerpoint/2010/main" val="33936772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Why Would You Do This, Anyway?</a:t>
            </a:r>
          </a:p>
        </p:txBody>
      </p:sp>
      <p:sp>
        <p:nvSpPr>
          <p:cNvPr id="7171" name="Content Placeholder 2"/>
          <p:cNvSpPr>
            <a:spLocks noGrp="1"/>
          </p:cNvSpPr>
          <p:nvPr>
            <p:ph idx="1"/>
          </p:nvPr>
        </p:nvSpPr>
        <p:spPr>
          <a:xfrm>
            <a:off x="519112" y="1447799"/>
            <a:ext cx="11149013" cy="2880789"/>
          </a:xfrm>
        </p:spPr>
        <p:txBody>
          <a:bodyPr/>
          <a:lstStyle/>
          <a:p>
            <a:r>
              <a:rPr lang="en-US" dirty="0" smtClean="0"/>
              <a:t>Why Not?</a:t>
            </a:r>
          </a:p>
          <a:p>
            <a:r>
              <a:rPr lang="en-US" dirty="0" smtClean="0"/>
              <a:t>Historically, SMB file shares have been perceived as having:</a:t>
            </a:r>
          </a:p>
          <a:p>
            <a:pPr lvl="1"/>
            <a:r>
              <a:rPr lang="en-US" dirty="0"/>
              <a:t>Unreliable connections</a:t>
            </a:r>
          </a:p>
          <a:p>
            <a:pPr lvl="1"/>
            <a:r>
              <a:rPr lang="en-US" dirty="0"/>
              <a:t>Poor performance</a:t>
            </a:r>
          </a:p>
          <a:p>
            <a:pPr lvl="1"/>
            <a:r>
              <a:rPr lang="en-US" dirty="0" smtClean="0"/>
              <a:t>Unreliable </a:t>
            </a:r>
            <a:r>
              <a:rPr lang="en-US" dirty="0"/>
              <a:t>storage </a:t>
            </a:r>
            <a:r>
              <a:rPr lang="en-US" dirty="0" smtClean="0"/>
              <a:t>behind the </a:t>
            </a:r>
            <a:r>
              <a:rPr lang="en-US" dirty="0"/>
              <a:t>file server</a:t>
            </a:r>
          </a:p>
          <a:p>
            <a:pPr lvl="1"/>
            <a:r>
              <a:rPr lang="en-US" dirty="0" smtClean="0"/>
              <a:t>Lack of integrity guarantees</a:t>
            </a:r>
          </a:p>
        </p:txBody>
      </p:sp>
    </p:spTree>
    <p:extLst>
      <p:ext uri="{BB962C8B-B14F-4D97-AF65-F5344CB8AC3E}">
        <p14:creationId xmlns:p14="http://schemas.microsoft.com/office/powerpoint/2010/main" val="39385276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The world has changed</a:t>
            </a:r>
          </a:p>
        </p:txBody>
      </p:sp>
      <p:sp>
        <p:nvSpPr>
          <p:cNvPr id="8195" name="Content Placeholder 2"/>
          <p:cNvSpPr>
            <a:spLocks noGrp="1"/>
          </p:cNvSpPr>
          <p:nvPr>
            <p:ph idx="1"/>
          </p:nvPr>
        </p:nvSpPr>
        <p:spPr>
          <a:xfrm>
            <a:off x="519112" y="1447799"/>
            <a:ext cx="11149013" cy="4789003"/>
          </a:xfrm>
        </p:spPr>
        <p:txBody>
          <a:bodyPr/>
          <a:lstStyle/>
          <a:p>
            <a:r>
              <a:rPr lang="en-US" sz="2800" dirty="0" smtClean="0"/>
              <a:t>Ethernet hardware is more reliable</a:t>
            </a:r>
          </a:p>
          <a:p>
            <a:r>
              <a:rPr lang="en-US" sz="2800" dirty="0" smtClean="0"/>
              <a:t>Ethernet speed is competitive with </a:t>
            </a:r>
            <a:r>
              <a:rPr lang="en-US" sz="2800" dirty="0" err="1" smtClean="0"/>
              <a:t>Fibre</a:t>
            </a:r>
            <a:r>
              <a:rPr lang="en-US" sz="2800" dirty="0" smtClean="0"/>
              <a:t> Channel</a:t>
            </a:r>
          </a:p>
          <a:p>
            <a:r>
              <a:rPr lang="en-US" sz="2800" dirty="0" smtClean="0"/>
              <a:t>New availability options for the SMB file server</a:t>
            </a:r>
          </a:p>
          <a:p>
            <a:pPr lvl="1"/>
            <a:r>
              <a:rPr lang="en-US" sz="2400" dirty="0" smtClean="0"/>
              <a:t>SMB Multichannel – network fault tolerance</a:t>
            </a:r>
          </a:p>
          <a:p>
            <a:pPr lvl="1"/>
            <a:r>
              <a:rPr lang="en-US" sz="2400" dirty="0" smtClean="0"/>
              <a:t>SMB Transparent Failover – server fault tolerance</a:t>
            </a:r>
          </a:p>
          <a:p>
            <a:r>
              <a:rPr lang="en-US" sz="2800" dirty="0" smtClean="0"/>
              <a:t>New performance options for the SMB file server</a:t>
            </a:r>
          </a:p>
          <a:p>
            <a:pPr lvl="1"/>
            <a:r>
              <a:rPr lang="en-US" sz="2400" dirty="0"/>
              <a:t>SMB Multichannel </a:t>
            </a:r>
            <a:r>
              <a:rPr lang="en-US" sz="2400" dirty="0" smtClean="0"/>
              <a:t>– bandwidth aggregation</a:t>
            </a:r>
          </a:p>
          <a:p>
            <a:pPr lvl="1"/>
            <a:r>
              <a:rPr lang="en-US" sz="2400" dirty="0" smtClean="0"/>
              <a:t>SMB Direct – support for RDMA enabled network adapters</a:t>
            </a:r>
          </a:p>
          <a:p>
            <a:r>
              <a:rPr lang="en-US" sz="2800" dirty="0" smtClean="0"/>
              <a:t>New storage options for Windows SMB file servers</a:t>
            </a:r>
          </a:p>
          <a:p>
            <a:pPr lvl="1"/>
            <a:r>
              <a:rPr lang="en-US" sz="2400" dirty="0" smtClean="0"/>
              <a:t>Storage Spaces – Storage Virtualization and Resiliency</a:t>
            </a:r>
          </a:p>
          <a:p>
            <a:pPr lvl="1"/>
            <a:r>
              <a:rPr lang="en-US" sz="2400" dirty="0" smtClean="0"/>
              <a:t>Cluster-in-a-box – Clustered RAID controllers</a:t>
            </a:r>
          </a:p>
        </p:txBody>
      </p:sp>
    </p:spTree>
    <p:extLst>
      <p:ext uri="{BB962C8B-B14F-4D97-AF65-F5344CB8AC3E}">
        <p14:creationId xmlns:p14="http://schemas.microsoft.com/office/powerpoint/2010/main" val="4805127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mtClean="0"/>
              <a:t>Simpler Database Migration</a:t>
            </a:r>
          </a:p>
        </p:txBody>
      </p:sp>
      <p:sp>
        <p:nvSpPr>
          <p:cNvPr id="6" name="Content Placeholder 5"/>
          <p:cNvSpPr>
            <a:spLocks noGrp="1"/>
          </p:cNvSpPr>
          <p:nvPr>
            <p:ph sz="half" idx="1"/>
          </p:nvPr>
        </p:nvSpPr>
        <p:spPr/>
        <p:txBody>
          <a:bodyPr>
            <a:noAutofit/>
          </a:bodyPr>
          <a:lstStyle/>
          <a:p>
            <a:pPr>
              <a:defRPr/>
            </a:pPr>
            <a:r>
              <a:rPr lang="en-US" dirty="0" smtClean="0"/>
              <a:t>Storage Area Network</a:t>
            </a:r>
          </a:p>
          <a:p>
            <a:pPr lvl="1">
              <a:defRPr/>
            </a:pPr>
            <a:r>
              <a:rPr lang="en-US" dirty="0" smtClean="0"/>
              <a:t>Take database offline</a:t>
            </a:r>
          </a:p>
          <a:p>
            <a:pPr lvl="1">
              <a:defRPr/>
            </a:pPr>
            <a:r>
              <a:rPr lang="en-US" dirty="0" smtClean="0"/>
              <a:t>File request to remap SAN disk</a:t>
            </a:r>
          </a:p>
          <a:p>
            <a:pPr lvl="1">
              <a:defRPr/>
            </a:pPr>
            <a:r>
              <a:rPr lang="en-US" dirty="0" smtClean="0"/>
              <a:t>Meet with storage admin</a:t>
            </a:r>
          </a:p>
          <a:p>
            <a:pPr lvl="1">
              <a:defRPr/>
            </a:pPr>
            <a:r>
              <a:rPr lang="en-US" dirty="0" err="1" smtClean="0"/>
              <a:t>Unmap</a:t>
            </a:r>
            <a:r>
              <a:rPr lang="en-US" dirty="0" smtClean="0"/>
              <a:t> SAN disk from original server</a:t>
            </a:r>
          </a:p>
          <a:p>
            <a:pPr lvl="1">
              <a:defRPr/>
            </a:pPr>
            <a:r>
              <a:rPr lang="en-US" dirty="0" smtClean="0"/>
              <a:t>Map SAN disk to new server</a:t>
            </a:r>
          </a:p>
          <a:p>
            <a:pPr lvl="1">
              <a:defRPr/>
            </a:pPr>
            <a:r>
              <a:rPr lang="en-US" dirty="0" smtClean="0"/>
              <a:t>SAN disk discovered and mounted on new server</a:t>
            </a:r>
          </a:p>
          <a:p>
            <a:pPr lvl="1">
              <a:defRPr/>
            </a:pPr>
            <a:r>
              <a:rPr lang="en-US" dirty="0" smtClean="0"/>
              <a:t>Database is attached to new server</a:t>
            </a:r>
          </a:p>
          <a:p>
            <a:pPr lvl="1">
              <a:defRPr/>
            </a:pPr>
            <a:r>
              <a:rPr lang="en-US" dirty="0" smtClean="0"/>
              <a:t>Database is brought online</a:t>
            </a:r>
            <a:endParaRPr lang="en-US" dirty="0"/>
          </a:p>
        </p:txBody>
      </p:sp>
      <p:sp>
        <p:nvSpPr>
          <p:cNvPr id="12292" name="Content Placeholder 6"/>
          <p:cNvSpPr>
            <a:spLocks noGrp="1"/>
          </p:cNvSpPr>
          <p:nvPr>
            <p:ph sz="half" idx="2"/>
          </p:nvPr>
        </p:nvSpPr>
        <p:spPr>
          <a:xfrm>
            <a:off x="6181725" y="1447800"/>
            <a:ext cx="5486400" cy="2271391"/>
          </a:xfrm>
        </p:spPr>
        <p:txBody>
          <a:bodyPr/>
          <a:lstStyle/>
          <a:p>
            <a:r>
              <a:rPr lang="en-US" dirty="0" smtClean="0"/>
              <a:t>SMB File Shares</a:t>
            </a:r>
          </a:p>
          <a:p>
            <a:pPr lvl="1"/>
            <a:r>
              <a:rPr lang="en-US" dirty="0" smtClean="0"/>
              <a:t>Verify correct permissions on the share(s)</a:t>
            </a:r>
          </a:p>
          <a:p>
            <a:pPr lvl="1"/>
            <a:r>
              <a:rPr lang="en-US" dirty="0" smtClean="0"/>
              <a:t>Detach database (takes it offline)</a:t>
            </a:r>
          </a:p>
          <a:p>
            <a:pPr lvl="1"/>
            <a:r>
              <a:rPr lang="en-US" dirty="0" smtClean="0"/>
              <a:t>Attach database on new server using UNC path (brings it online)</a:t>
            </a:r>
          </a:p>
        </p:txBody>
      </p:sp>
    </p:spTree>
    <p:extLst>
      <p:ext uri="{BB962C8B-B14F-4D97-AF65-F5344CB8AC3E}">
        <p14:creationId xmlns:p14="http://schemas.microsoft.com/office/powerpoint/2010/main" val="17360345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Changes to Microsoft SQL Server</a:t>
            </a:r>
          </a:p>
        </p:txBody>
      </p:sp>
      <p:sp>
        <p:nvSpPr>
          <p:cNvPr id="12291" name="Content Placeholder 2"/>
          <p:cNvSpPr>
            <a:spLocks noGrp="1"/>
          </p:cNvSpPr>
          <p:nvPr>
            <p:ph idx="1"/>
          </p:nvPr>
        </p:nvSpPr>
        <p:spPr>
          <a:xfrm>
            <a:off x="519112" y="1447799"/>
            <a:ext cx="11149013" cy="4647426"/>
          </a:xfrm>
        </p:spPr>
        <p:txBody>
          <a:bodyPr/>
          <a:lstStyle/>
          <a:p>
            <a:r>
              <a:rPr lang="en-US" sz="2800" dirty="0" smtClean="0"/>
              <a:t>SQL Server 2008 R2</a:t>
            </a:r>
          </a:p>
          <a:p>
            <a:pPr lvl="1"/>
            <a:r>
              <a:rPr lang="en-US" sz="2400" dirty="0" smtClean="0"/>
              <a:t>Formalized support for storing user databases on SMB file shares (removed </a:t>
            </a:r>
            <a:r>
              <a:rPr lang="en-US" sz="2400" dirty="0" err="1" smtClean="0"/>
              <a:t>traceflag</a:t>
            </a:r>
            <a:r>
              <a:rPr lang="en-US" sz="2400" dirty="0" smtClean="0"/>
              <a:t> requirement)</a:t>
            </a:r>
          </a:p>
          <a:p>
            <a:pPr lvl="1"/>
            <a:r>
              <a:rPr lang="en-US" sz="2400" dirty="0" smtClean="0"/>
              <a:t>Integrated SMB scenarios into automated test infrastructure and labs</a:t>
            </a:r>
          </a:p>
          <a:p>
            <a:r>
              <a:rPr lang="en-US" sz="2800" dirty="0" smtClean="0"/>
              <a:t>SQL Server 2012</a:t>
            </a:r>
          </a:p>
          <a:p>
            <a:pPr lvl="1"/>
            <a:r>
              <a:rPr lang="en-US" sz="2400" dirty="0" smtClean="0"/>
              <a:t>Added support for SQL Server clusters using SMB file shares</a:t>
            </a:r>
          </a:p>
          <a:p>
            <a:pPr lvl="2"/>
            <a:r>
              <a:rPr lang="en-US" sz="2000" dirty="0" smtClean="0"/>
              <a:t>Adds flexibility to cluster configurations</a:t>
            </a:r>
          </a:p>
          <a:p>
            <a:pPr lvl="2"/>
            <a:r>
              <a:rPr lang="en-US" sz="2000" dirty="0" smtClean="0"/>
              <a:t>Removes the drive-letter restriction for cluster groups</a:t>
            </a:r>
          </a:p>
          <a:p>
            <a:pPr lvl="1"/>
            <a:r>
              <a:rPr lang="en-US" sz="2400" dirty="0" smtClean="0"/>
              <a:t>Added support for System DB on SMB file shares</a:t>
            </a:r>
          </a:p>
          <a:p>
            <a:pPr lvl="2"/>
            <a:r>
              <a:rPr lang="en-US" sz="2000" dirty="0" smtClean="0"/>
              <a:t>Root of the installation can now be on the share</a:t>
            </a:r>
          </a:p>
          <a:p>
            <a:r>
              <a:rPr lang="en-US" sz="2800" dirty="0" smtClean="0"/>
              <a:t>Windows fix for improved performance (253493)</a:t>
            </a:r>
          </a:p>
          <a:p>
            <a:pPr lvl="2"/>
            <a:r>
              <a:rPr lang="en-US" sz="2000" dirty="0" smtClean="0"/>
              <a:t>Significantly improves performance for OLTP workloads on Windows Server 2008 R2</a:t>
            </a:r>
            <a:endParaRPr lang="en-US" sz="2000" dirty="0"/>
          </a:p>
        </p:txBody>
      </p:sp>
    </p:spTree>
    <p:extLst>
      <p:ext uri="{BB962C8B-B14F-4D97-AF65-F5344CB8AC3E}">
        <p14:creationId xmlns:p14="http://schemas.microsoft.com/office/powerpoint/2010/main" val="1250017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animEffect transition="in" filter="fade">
                                      <p:cBhvr>
                                        <p:cTn id="7" dur="500"/>
                                        <p:tgtEl>
                                          <p:spTgt spid="1229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4" end="4"/>
                                            </p:txEl>
                                          </p:spTgt>
                                        </p:tgtEl>
                                        <p:attrNameLst>
                                          <p:attrName>style.visibility</p:attrName>
                                        </p:attrNameLst>
                                      </p:cBhvr>
                                      <p:to>
                                        <p:strVal val="visible"/>
                                      </p:to>
                                    </p:set>
                                    <p:animEffect transition="in" filter="fade">
                                      <p:cBhvr>
                                        <p:cTn id="10" dur="500"/>
                                        <p:tgtEl>
                                          <p:spTgt spid="1229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5" end="5"/>
                                            </p:txEl>
                                          </p:spTgt>
                                        </p:tgtEl>
                                        <p:attrNameLst>
                                          <p:attrName>style.visibility</p:attrName>
                                        </p:attrNameLst>
                                      </p:cBhvr>
                                      <p:to>
                                        <p:strVal val="visible"/>
                                      </p:to>
                                    </p:set>
                                    <p:animEffect transition="in" filter="fade">
                                      <p:cBhvr>
                                        <p:cTn id="13" dur="500"/>
                                        <p:tgtEl>
                                          <p:spTgt spid="1229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xEl>
                                              <p:pRg st="6" end="6"/>
                                            </p:txEl>
                                          </p:spTgt>
                                        </p:tgtEl>
                                        <p:attrNameLst>
                                          <p:attrName>style.visibility</p:attrName>
                                        </p:attrNameLst>
                                      </p:cBhvr>
                                      <p:to>
                                        <p:strVal val="visible"/>
                                      </p:to>
                                    </p:set>
                                    <p:animEffect transition="in" filter="fade">
                                      <p:cBhvr>
                                        <p:cTn id="16" dur="500"/>
                                        <p:tgtEl>
                                          <p:spTgt spid="12291">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1">
                                            <p:txEl>
                                              <p:pRg st="7" end="7"/>
                                            </p:txEl>
                                          </p:spTgt>
                                        </p:tgtEl>
                                        <p:attrNameLst>
                                          <p:attrName>style.visibility</p:attrName>
                                        </p:attrNameLst>
                                      </p:cBhvr>
                                      <p:to>
                                        <p:strVal val="visible"/>
                                      </p:to>
                                    </p:set>
                                    <p:animEffect transition="in" filter="fade">
                                      <p:cBhvr>
                                        <p:cTn id="19" dur="500"/>
                                        <p:tgtEl>
                                          <p:spTgt spid="12291">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291">
                                            <p:txEl>
                                              <p:pRg st="8" end="8"/>
                                            </p:txEl>
                                          </p:spTgt>
                                        </p:tgtEl>
                                        <p:attrNameLst>
                                          <p:attrName>style.visibility</p:attrName>
                                        </p:attrNameLst>
                                      </p:cBhvr>
                                      <p:to>
                                        <p:strVal val="visible"/>
                                      </p:to>
                                    </p:set>
                                    <p:animEffect transition="in" filter="fade">
                                      <p:cBhvr>
                                        <p:cTn id="22" dur="500"/>
                                        <p:tgtEl>
                                          <p:spTgt spid="1229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9" end="9"/>
                                            </p:txEl>
                                          </p:spTgt>
                                        </p:tgtEl>
                                        <p:attrNameLst>
                                          <p:attrName>style.visibility</p:attrName>
                                        </p:attrNameLst>
                                      </p:cBhvr>
                                      <p:to>
                                        <p:strVal val="visible"/>
                                      </p:to>
                                    </p:set>
                                    <p:animEffect transition="in" filter="fade">
                                      <p:cBhvr>
                                        <p:cTn id="27" dur="500"/>
                                        <p:tgtEl>
                                          <p:spTgt spid="12291">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1">
                                            <p:txEl>
                                              <p:pRg st="10" end="10"/>
                                            </p:txEl>
                                          </p:spTgt>
                                        </p:tgtEl>
                                        <p:attrNameLst>
                                          <p:attrName>style.visibility</p:attrName>
                                        </p:attrNameLst>
                                      </p:cBhvr>
                                      <p:to>
                                        <p:strVal val="visible"/>
                                      </p:to>
                                    </p:set>
                                    <p:animEffect transition="in" filter="fade">
                                      <p:cBhvr>
                                        <p:cTn id="30"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Claus Joergensen; Gunter Zink</External_x0020_Speaker>
    <Session_x0020_Code xmlns="2295e2e7-0eeb-498e-8716-217bb2ee6ee3">WSV330</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dcmitype/"/>
    <ds:schemaRef ds:uri="http://purl.org/dc/terms/"/>
    <ds:schemaRef ds:uri="http://www.w3.org/XML/1998/namespace"/>
    <ds:schemaRef ds:uri="http://schemas.microsoft.com/office/2006/metadata/properties"/>
    <ds:schemaRef ds:uri="8b529f77-48ab-4581-b468-93f09345b8aa"/>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22</TotalTime>
  <Words>2219</Words>
  <Application>Microsoft Office PowerPoint</Application>
  <PresentationFormat>Custom</PresentationFormat>
  <Paragraphs>545</Paragraphs>
  <Slides>31</Slides>
  <Notes>12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TechEd_2012_Template_16x9</vt:lpstr>
      <vt:lpstr>White with Consolas font for code slides</vt:lpstr>
      <vt:lpstr>How to Increase SQL Server Availability and Performance using Windows Server 2012 SMB 3.0 Solutions</vt:lpstr>
      <vt:lpstr>Agenda</vt:lpstr>
      <vt:lpstr>SQL Server Database Storage Current</vt:lpstr>
      <vt:lpstr>SQL Server Database Storage New storage option</vt:lpstr>
      <vt:lpstr>Storing Databases on File Servers</vt:lpstr>
      <vt:lpstr>Why Would You Do This, Anyway?</vt:lpstr>
      <vt:lpstr>The world has changed</vt:lpstr>
      <vt:lpstr>Simpler Database Migration</vt:lpstr>
      <vt:lpstr>Changes to Microsoft SQL Server</vt:lpstr>
      <vt:lpstr>Windows Server 2012 File server features at a glance</vt:lpstr>
      <vt:lpstr>Historical - Windows Server 2008 R2 Failovers are not transparent</vt:lpstr>
      <vt:lpstr>Windows Server 2012 SMB Transparent Failover</vt:lpstr>
      <vt:lpstr>SMB Multichannel Multiple connections per SMB session</vt:lpstr>
      <vt:lpstr>SMB Multichannel Performance</vt:lpstr>
      <vt:lpstr>SMB Direct (SMB over RDMA)</vt:lpstr>
      <vt:lpstr>Measuring SMB Direct Performance</vt:lpstr>
      <vt:lpstr>SMB Direct Performance</vt:lpstr>
      <vt:lpstr>SMB Scale-Out File Server</vt:lpstr>
      <vt:lpstr>SMB Performance Fundamental gains for server applications</vt:lpstr>
      <vt:lpstr>SMB Performance Performance tuning and debug</vt:lpstr>
      <vt:lpstr>Platform Choices:  File Server for Server Applications </vt:lpstr>
      <vt:lpstr>SQL Server databases on SMB file shares</vt:lpstr>
      <vt:lpstr>The TechEd Cluster in a Box Demo Stack</vt:lpstr>
      <vt:lpstr>In Review</vt:lpstr>
      <vt:lpstr>Related Content</vt:lpstr>
      <vt:lpstr>SIA, WSV, and VIR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Increase SQL Availability and Performance Using Window Server 2012 SMB 3.0 Solutions</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7</cp:revision>
  <cp:lastPrinted>2010-05-11T05:02:34Z</cp:lastPrinted>
  <dcterms:created xsi:type="dcterms:W3CDTF">2012-06-10T14:08:21Z</dcterms:created>
  <dcterms:modified xsi:type="dcterms:W3CDTF">2012-06-14T14:50:29Z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