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1"/>
  </p:notesMasterIdLst>
  <p:handoutMasterIdLst>
    <p:handoutMasterId r:id="rId32"/>
  </p:handoutMasterIdLst>
  <p:sldIdLst>
    <p:sldId id="257" r:id="rId6"/>
    <p:sldId id="319" r:id="rId7"/>
    <p:sldId id="320" r:id="rId8"/>
    <p:sldId id="322" r:id="rId9"/>
    <p:sldId id="324" r:id="rId10"/>
    <p:sldId id="323" r:id="rId11"/>
    <p:sldId id="325" r:id="rId12"/>
    <p:sldId id="337" r:id="rId13"/>
    <p:sldId id="327" r:id="rId14"/>
    <p:sldId id="328" r:id="rId15"/>
    <p:sldId id="329" r:id="rId16"/>
    <p:sldId id="330" r:id="rId17"/>
    <p:sldId id="326" r:id="rId18"/>
    <p:sldId id="332" r:id="rId19"/>
    <p:sldId id="331" r:id="rId20"/>
    <p:sldId id="333" r:id="rId21"/>
    <p:sldId id="334" r:id="rId22"/>
    <p:sldId id="338" r:id="rId23"/>
    <p:sldId id="339" r:id="rId24"/>
    <p:sldId id="335" r:id="rId25"/>
    <p:sldId id="336" r:id="rId26"/>
    <p:sldId id="313" r:id="rId27"/>
    <p:sldId id="314" r:id="rId28"/>
    <p:sldId id="271" r:id="rId29"/>
    <p:sldId id="256" r:id="rId30"/>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C7C"/>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2" autoAdjust="0"/>
    <p:restoredTop sz="94633" autoAdjust="0"/>
  </p:normalViewPr>
  <p:slideViewPr>
    <p:cSldViewPr snapToGrid="0">
      <p:cViewPr varScale="1">
        <p:scale>
          <a:sx n="108" d="100"/>
          <a:sy n="108" d="100"/>
        </p:scale>
        <p:origin x="-894"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1" d="100"/>
          <a:sy n="81" d="100"/>
        </p:scale>
        <p:origin x="-3156"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ills\AppData\Local\Microsoft\Windows\Temporary%20Internet%20Files\Content.Outlook\P75118CR\GMReviewBillS(August%20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Configuration </a:t>
            </a:r>
            <a:r>
              <a:rPr lang="en-US" dirty="0"/>
              <a:t>Change </a:t>
            </a:r>
            <a:r>
              <a:rPr lang="en-US" dirty="0" smtClean="0"/>
              <a:t>Delay</a:t>
            </a:r>
            <a:endParaRPr lang="en-US" dirty="0"/>
          </a:p>
        </c:rich>
      </c:tx>
      <c:layout/>
      <c:overlay val="0"/>
    </c:title>
    <c:autoTitleDeleted val="0"/>
    <c:plotArea>
      <c:layout/>
      <c:lineChart>
        <c:grouping val="standard"/>
        <c:varyColors val="0"/>
        <c:ser>
          <c:idx val="0"/>
          <c:order val="0"/>
          <c:tx>
            <c:strRef>
              <c:f>'Config scalability'!$C$5</c:f>
              <c:strCache>
                <c:ptCount val="1"/>
                <c:pt idx="0">
                  <c:v>WS08 R2</c:v>
                </c:pt>
              </c:strCache>
            </c:strRef>
          </c:tx>
          <c:spPr>
            <a:ln>
              <a:solidFill>
                <a:srgbClr val="C1F7AA"/>
              </a:solidFill>
            </a:ln>
          </c:spPr>
          <c:marker>
            <c:symbol val="none"/>
          </c:marker>
          <c:cat>
            <c:strRef>
              <c:f>'Config scalability'!$B$6:$B$7</c:f>
              <c:strCache>
                <c:ptCount val="2"/>
                <c:pt idx="0">
                  <c:v>500 Change propagation (s)</c:v>
                </c:pt>
                <c:pt idx="1">
                  <c:v>1000 Change propagation (s)</c:v>
                </c:pt>
              </c:strCache>
            </c:strRef>
          </c:cat>
          <c:val>
            <c:numRef>
              <c:f>'Config scalability'!$C$6:$C$7</c:f>
              <c:numCache>
                <c:formatCode>General</c:formatCode>
                <c:ptCount val="2"/>
                <c:pt idx="0">
                  <c:v>346</c:v>
                </c:pt>
                <c:pt idx="1">
                  <c:v>4007</c:v>
                </c:pt>
              </c:numCache>
            </c:numRef>
          </c:val>
          <c:smooth val="0"/>
        </c:ser>
        <c:ser>
          <c:idx val="1"/>
          <c:order val="1"/>
          <c:tx>
            <c:strRef>
              <c:f>'Config scalability'!$D$5</c:f>
              <c:strCache>
                <c:ptCount val="1"/>
                <c:pt idx="0">
                  <c:v>Win8 M1</c:v>
                </c:pt>
              </c:strCache>
            </c:strRef>
          </c:tx>
          <c:spPr>
            <a:ln>
              <a:solidFill>
                <a:srgbClr val="EF4423"/>
              </a:solidFill>
            </a:ln>
          </c:spPr>
          <c:marker>
            <c:symbol val="none"/>
          </c:marker>
          <c:cat>
            <c:strRef>
              <c:f>'Config scalability'!$B$6:$B$7</c:f>
              <c:strCache>
                <c:ptCount val="2"/>
                <c:pt idx="0">
                  <c:v>500 Change propagation (s)</c:v>
                </c:pt>
                <c:pt idx="1">
                  <c:v>1000 Change propagation (s)</c:v>
                </c:pt>
              </c:strCache>
            </c:strRef>
          </c:cat>
          <c:val>
            <c:numRef>
              <c:f>'Config scalability'!$D$6:$D$7</c:f>
              <c:numCache>
                <c:formatCode>General</c:formatCode>
                <c:ptCount val="2"/>
                <c:pt idx="0">
                  <c:v>5</c:v>
                </c:pt>
                <c:pt idx="1">
                  <c:v>24</c:v>
                </c:pt>
              </c:numCache>
            </c:numRef>
          </c:val>
          <c:smooth val="0"/>
        </c:ser>
        <c:dLbls>
          <c:showLegendKey val="0"/>
          <c:showVal val="0"/>
          <c:showCatName val="0"/>
          <c:showSerName val="0"/>
          <c:showPercent val="0"/>
          <c:showBubbleSize val="0"/>
        </c:dLbls>
        <c:marker val="1"/>
        <c:smooth val="0"/>
        <c:axId val="111281280"/>
        <c:axId val="111282816"/>
      </c:lineChart>
      <c:catAx>
        <c:axId val="111281280"/>
        <c:scaling>
          <c:orientation val="minMax"/>
        </c:scaling>
        <c:delete val="0"/>
        <c:axPos val="b"/>
        <c:majorTickMark val="none"/>
        <c:minorTickMark val="none"/>
        <c:tickLblPos val="nextTo"/>
        <c:crossAx val="111282816"/>
        <c:crosses val="autoZero"/>
        <c:auto val="1"/>
        <c:lblAlgn val="ctr"/>
        <c:lblOffset val="100"/>
        <c:noMultiLvlLbl val="0"/>
      </c:catAx>
      <c:valAx>
        <c:axId val="111282816"/>
        <c:scaling>
          <c:orientation val="minMax"/>
        </c:scaling>
        <c:delete val="0"/>
        <c:axPos val="l"/>
        <c:majorGridlines/>
        <c:title>
          <c:tx>
            <c:rich>
              <a:bodyPr/>
              <a:lstStyle/>
              <a:p>
                <a:pPr>
                  <a:defRPr/>
                </a:pPr>
                <a:r>
                  <a:rPr lang="en-US"/>
                  <a:t>Seconds</a:t>
                </a:r>
              </a:p>
            </c:rich>
          </c:tx>
          <c:layout/>
          <c:overlay val="0"/>
        </c:title>
        <c:numFmt formatCode="General" sourceLinked="1"/>
        <c:majorTickMark val="none"/>
        <c:minorTickMark val="none"/>
        <c:tickLblPos val="nextTo"/>
        <c:crossAx val="11128128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chemeClr val="tx1">
                    <a:alpha val="99000"/>
                  </a:schemeClr>
                </a:solidFill>
                <a:latin typeface="Segoe UI" pitchFamily="34" charset="0"/>
              </a:rPr>
            </a:br>
            <a:r>
              <a:rPr lang="en-US" sz="500" dirty="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dirty="0"/>
          </a:p>
        </p:txBody>
      </p:sp>
      <p:sp>
        <p:nvSpPr>
          <p:cNvPr id="6" name="Footer Placeholder 5"/>
          <p:cNvSpPr>
            <a:spLocks noGrp="1"/>
          </p:cNvSpPr>
          <p:nvPr>
            <p:ph type="ftr" sz="quarter" idx="12"/>
          </p:nvPr>
        </p:nvSpPr>
        <p:spPr>
          <a:xfrm>
            <a:off x="0" y="8842029"/>
            <a:ext cx="6320790" cy="465455"/>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dirty="0"/>
          </a:p>
        </p:txBody>
      </p:sp>
      <p:sp>
        <p:nvSpPr>
          <p:cNvPr id="6" name="Footer Placeholder 5"/>
          <p:cNvSpPr>
            <a:spLocks noGrp="1"/>
          </p:cNvSpPr>
          <p:nvPr>
            <p:ph type="ftr" sz="quarter" idx="12"/>
          </p:nvPr>
        </p:nvSpPr>
        <p:spPr>
          <a:xfrm>
            <a:off x="0" y="8842029"/>
            <a:ext cx="6320790" cy="465455"/>
          </a:xfrm>
        </p:spPr>
        <p:txBody>
          <a:bodyPr/>
          <a:lstStyle/>
          <a:p>
            <a:r>
              <a:rPr lang="en-US" dirty="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61573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71052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TechEd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dirty="0"/>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12.wm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hyperlink" Target="http://microsoft.com/msdn"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6.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865960" cy="1232464"/>
          </a:xfrm>
        </p:spPr>
        <p:txBody>
          <a:bodyPr/>
          <a:lstStyle/>
          <a:p>
            <a:r>
              <a:rPr lang="en-US" dirty="0" smtClean="0"/>
              <a:t>What’s New with IIS 8:</a:t>
            </a:r>
            <a:br>
              <a:rPr lang="en-US" dirty="0" smtClean="0"/>
            </a:br>
            <a:r>
              <a:rPr lang="en-US" dirty="0" smtClean="0"/>
              <a:t>Open Web Platform for Cloud</a:t>
            </a:r>
            <a:endParaRPr lang="en-US" dirty="0"/>
          </a:p>
        </p:txBody>
      </p:sp>
      <p:sp>
        <p:nvSpPr>
          <p:cNvPr id="3" name="Subtitle 2"/>
          <p:cNvSpPr>
            <a:spLocks noGrp="1"/>
          </p:cNvSpPr>
          <p:nvPr>
            <p:ph type="subTitle" idx="1"/>
          </p:nvPr>
        </p:nvSpPr>
        <p:spPr/>
        <p:txBody>
          <a:bodyPr/>
          <a:lstStyle/>
          <a:p>
            <a:r>
              <a:rPr lang="en-US" dirty="0" smtClean="0"/>
              <a:t>Won Yoo</a:t>
            </a:r>
          </a:p>
          <a:p>
            <a:r>
              <a:rPr lang="en-US" dirty="0" smtClean="0"/>
              <a:t>Principal Program Manager Lead (IIS)</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4"/>
          <p:cNvSpPr txBox="1">
            <a:spLocks/>
          </p:cNvSpPr>
          <p:nvPr/>
        </p:nvSpPr>
        <p:spPr>
          <a:xfrm>
            <a:off x="519112" y="227653"/>
            <a:ext cx="11149013" cy="312717"/>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z="1800" b="0" dirty="0" smtClean="0">
                <a:gradFill>
                  <a:gsLst>
                    <a:gs pos="0">
                      <a:schemeClr val="tx1"/>
                    </a:gs>
                    <a:gs pos="100000">
                      <a:schemeClr val="tx1"/>
                    </a:gs>
                  </a:gsLst>
                  <a:lin ang="5400000" scaled="0"/>
                </a:gradFill>
              </a:rPr>
              <a:t>WSV331</a:t>
            </a:r>
            <a:endParaRPr lang="en-US" sz="1800" b="0" dirty="0">
              <a:gradFill>
                <a:gsLst>
                  <a:gs pos="0">
                    <a:schemeClr val="tx1"/>
                  </a:gs>
                  <a:gs pos="100000">
                    <a:schemeClr val="tx1"/>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Configuration Scalability</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52907613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IIS 8 Improvement</a:t>
            </a:r>
            <a:br>
              <a:rPr lang="en-US" dirty="0" smtClean="0"/>
            </a:br>
            <a:r>
              <a:rPr lang="en-US" sz="3600" dirty="0" smtClean="0">
                <a:solidFill>
                  <a:schemeClr val="accent1"/>
                </a:solidFill>
              </a:rPr>
              <a:t>Centralized SSL Certificate Support</a:t>
            </a:r>
            <a:endParaRPr lang="en-US"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74" y="1757362"/>
            <a:ext cx="11213492" cy="4702432"/>
          </a:xfrm>
          <a:prstGeom prst="rect">
            <a:avLst/>
          </a:prstGeom>
        </p:spPr>
      </p:pic>
    </p:spTree>
    <p:extLst>
      <p:ext uri="{BB962C8B-B14F-4D97-AF65-F5344CB8AC3E}">
        <p14:creationId xmlns:p14="http://schemas.microsoft.com/office/powerpoint/2010/main" val="1977193252"/>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Centralized SSL Certificate Support</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4649195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 Sand-boxing</a:t>
            </a:r>
            <a:endParaRPr lang="en-US" dirty="0"/>
          </a:p>
        </p:txBody>
      </p:sp>
      <p:sp>
        <p:nvSpPr>
          <p:cNvPr id="6" name="Content Placeholder 5"/>
          <p:cNvSpPr>
            <a:spLocks noGrp="1"/>
          </p:cNvSpPr>
          <p:nvPr>
            <p:ph idx="1"/>
          </p:nvPr>
        </p:nvSpPr>
        <p:spPr>
          <a:xfrm>
            <a:off x="519112" y="1447799"/>
            <a:ext cx="11149013" cy="2068259"/>
          </a:xfrm>
        </p:spPr>
        <p:txBody>
          <a:bodyPr/>
          <a:lstStyle/>
          <a:p>
            <a:r>
              <a:rPr lang="en-US" dirty="0" smtClean="0"/>
              <a:t>Network bandwidth.</a:t>
            </a:r>
          </a:p>
          <a:p>
            <a:r>
              <a:rPr lang="en-US" dirty="0" smtClean="0"/>
              <a:t>Storage space.</a:t>
            </a:r>
          </a:p>
          <a:p>
            <a:r>
              <a:rPr lang="en-US" dirty="0" smtClean="0"/>
              <a:t>Memory consumption.</a:t>
            </a:r>
          </a:p>
          <a:p>
            <a:r>
              <a:rPr lang="en-US" dirty="0" smtClean="0"/>
              <a:t>CPU consumption.</a:t>
            </a:r>
            <a:endParaRPr lang="en-US" dirty="0"/>
          </a:p>
        </p:txBody>
      </p:sp>
    </p:spTree>
    <p:extLst>
      <p:ext uri="{BB962C8B-B14F-4D97-AF65-F5344CB8AC3E}">
        <p14:creationId xmlns:p14="http://schemas.microsoft.com/office/powerpoint/2010/main" val="40311904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Resource Sand-boxing</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4112895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Scalability</a:t>
            </a:r>
            <a:endParaRPr lang="en-US" dirty="0"/>
          </a:p>
        </p:txBody>
      </p:sp>
      <p:sp>
        <p:nvSpPr>
          <p:cNvPr id="3" name="Content Placeholder 2"/>
          <p:cNvSpPr>
            <a:spLocks noGrp="1"/>
          </p:cNvSpPr>
          <p:nvPr>
            <p:ph idx="1"/>
          </p:nvPr>
        </p:nvSpPr>
        <p:spPr>
          <a:xfrm>
            <a:off x="519112" y="1447799"/>
            <a:ext cx="11149013" cy="984885"/>
          </a:xfrm>
        </p:spPr>
        <p:txBody>
          <a:bodyPr/>
          <a:lstStyle/>
          <a:p>
            <a:r>
              <a:rPr lang="en-US" dirty="0" smtClean="0"/>
              <a:t>Per customer elastic scalability.</a:t>
            </a:r>
          </a:p>
          <a:p>
            <a:r>
              <a:rPr lang="en-US" dirty="0" smtClean="0"/>
              <a:t>Web farm elastic scalability.</a:t>
            </a:r>
            <a:endParaRPr lang="en-US" dirty="0"/>
          </a:p>
        </p:txBody>
      </p:sp>
    </p:spTree>
    <p:extLst>
      <p:ext uri="{BB962C8B-B14F-4D97-AF65-F5344CB8AC3E}">
        <p14:creationId xmlns:p14="http://schemas.microsoft.com/office/powerpoint/2010/main" val="349725140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Elastic Scalability</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52932559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a:t>
            </a:r>
            <a:r>
              <a:rPr lang="en-US" dirty="0" smtClean="0"/>
              <a:t>Summary</a:t>
            </a:r>
            <a:endParaRPr lang="en-US" dirty="0"/>
          </a:p>
        </p:txBody>
      </p:sp>
      <p:sp>
        <p:nvSpPr>
          <p:cNvPr id="3" name="Content Placeholder 2"/>
          <p:cNvSpPr>
            <a:spLocks noGrp="1"/>
          </p:cNvSpPr>
          <p:nvPr>
            <p:ph idx="1"/>
          </p:nvPr>
        </p:nvSpPr>
        <p:spPr>
          <a:xfrm>
            <a:off x="519112" y="1447799"/>
            <a:ext cx="11149013" cy="2880789"/>
          </a:xfrm>
        </p:spPr>
        <p:txBody>
          <a:bodyPr/>
          <a:lstStyle/>
          <a:p>
            <a:r>
              <a:rPr lang="en-US" dirty="0"/>
              <a:t>Discuss web hosting platform components and topology.</a:t>
            </a:r>
          </a:p>
          <a:p>
            <a:r>
              <a:rPr lang="en-US" dirty="0"/>
              <a:t>Highlight key IIS 8 investments for cloud.</a:t>
            </a:r>
          </a:p>
          <a:p>
            <a:pPr lvl="1"/>
            <a:r>
              <a:rPr lang="en-US" dirty="0" smtClean="0"/>
              <a:t>Performance</a:t>
            </a:r>
            <a:endParaRPr lang="en-US" dirty="0"/>
          </a:p>
          <a:p>
            <a:pPr lvl="1"/>
            <a:r>
              <a:rPr lang="en-US" dirty="0"/>
              <a:t>Site-density</a:t>
            </a:r>
          </a:p>
          <a:p>
            <a:pPr lvl="1"/>
            <a:r>
              <a:rPr lang="en-US" dirty="0"/>
              <a:t>Sand-boxing</a:t>
            </a:r>
          </a:p>
          <a:p>
            <a:pPr lvl="1"/>
            <a:r>
              <a:rPr lang="en-US" dirty="0"/>
              <a:t>Elastic scalability</a:t>
            </a:r>
          </a:p>
        </p:txBody>
      </p:sp>
    </p:spTree>
    <p:extLst>
      <p:ext uri="{BB962C8B-B14F-4D97-AF65-F5344CB8AC3E}">
        <p14:creationId xmlns:p14="http://schemas.microsoft.com/office/powerpoint/2010/main" val="608632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Q &amp; A</a:t>
            </a:r>
            <a:endParaRPr lang="en-US" dirty="0"/>
          </a:p>
        </p:txBody>
      </p:sp>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06185723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chemeClr val="tx1">
                    <a:alpha val="98824"/>
                  </a:schemeClr>
                </a:solidFill>
                <a:latin typeface="Segoe UI" pitchFamily="34" charset="0"/>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latin typeface="Segoe UI" pitchFamily="34" charset="0"/>
              <a:ea typeface="Segoe UI" pitchFamily="34" charset="0"/>
              <a:cs typeface="Segoe UI" pitchFamily="34" charset="0"/>
            </a:endParaRPr>
          </a:p>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#TE(</a:t>
            </a:r>
            <a:r>
              <a:rPr lang="en-US" dirty="0" err="1">
                <a:solidFill>
                  <a:schemeClr val="tx1"/>
                </a:solidFill>
                <a:latin typeface="Segoe UI" pitchFamily="34" charset="0"/>
                <a:ea typeface="Segoe UI" pitchFamily="34" charset="0"/>
                <a:cs typeface="Segoe UI" pitchFamily="34" charset="0"/>
              </a:rPr>
              <a:t>sessioncode</a:t>
            </a:r>
            <a:r>
              <a:rPr lang="en-US" dirty="0">
                <a:solidFill>
                  <a:schemeClr val="tx1"/>
                </a:solidFill>
                <a:latin typeface="Segoe UI" pitchFamily="34" charset="0"/>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microsoft.com/</a:t>
            </a:r>
            <a:r>
              <a:rPr lang="en-US" sz="1050" u="sng" dirty="0" err="1">
                <a:solidFill>
                  <a:schemeClr val="tx1"/>
                </a:solidFill>
                <a:latin typeface="Segoe UI" pitchFamily="34" charset="0"/>
                <a:ea typeface="Segoe UI" pitchFamily="34" charset="0"/>
                <a:cs typeface="Segoe UI" pitchFamily="34" charset="0"/>
              </a:rPr>
              <a:t>windowsserver</a:t>
            </a:r>
            <a:endParaRPr lang="en-US" sz="1050" dirty="0">
              <a:solidFill>
                <a:schemeClr val="tx1"/>
              </a:solidFill>
              <a:latin typeface="Segoe UI" pitchFamily="34" charset="0"/>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chemeClr val="tx1"/>
                </a:solidFill>
                <a:latin typeface="Segoe UI" pitchFamily="34" charset="0"/>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Azure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Windowsazure.com/</a:t>
            </a:r>
          </a:p>
          <a:p>
            <a:pPr defTabSz="685666" fontAlgn="base">
              <a:spcBef>
                <a:spcPct val="0"/>
              </a:spcBef>
              <a:spcAft>
                <a:spcPct val="0"/>
              </a:spcAft>
            </a:pPr>
            <a:r>
              <a:rPr lang="en-US" sz="1050" u="sng" dirty="0" err="1">
                <a:solidFill>
                  <a:schemeClr val="tx1"/>
                </a:solidFill>
                <a:latin typeface="Segoe UI" pitchFamily="34" charset="0"/>
                <a:ea typeface="Segoe UI" pitchFamily="34" charset="0"/>
                <a:cs typeface="Segoe UI" pitchFamily="34" charset="0"/>
              </a:rPr>
              <a:t>teched</a:t>
            </a:r>
            <a:endParaRPr lang="en-US" sz="1050" u="sng" dirty="0">
              <a:solidFill>
                <a:schemeClr val="tx1"/>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24542461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Objectives and Takeaways</a:t>
            </a:r>
            <a:endParaRPr lang="en-US" dirty="0"/>
          </a:p>
        </p:txBody>
      </p:sp>
      <p:sp>
        <p:nvSpPr>
          <p:cNvPr id="6" name="Text Placeholder 5"/>
          <p:cNvSpPr>
            <a:spLocks noGrp="1"/>
          </p:cNvSpPr>
          <p:nvPr>
            <p:ph type="body" sz="quarter" idx="10"/>
          </p:nvPr>
        </p:nvSpPr>
        <p:spPr>
          <a:xfrm>
            <a:off x="519112" y="1447799"/>
            <a:ext cx="11149013" cy="4130361"/>
          </a:xfrm>
        </p:spPr>
        <p:txBody>
          <a:bodyPr/>
          <a:lstStyle/>
          <a:p>
            <a:r>
              <a:rPr lang="en-US" dirty="0" smtClean="0"/>
              <a:t>Session Objective(s):</a:t>
            </a:r>
          </a:p>
          <a:p>
            <a:pPr lvl="1"/>
            <a:r>
              <a:rPr lang="en-US" dirty="0" smtClean="0"/>
              <a:t>Provide an overview of web farm deployments.</a:t>
            </a:r>
          </a:p>
          <a:p>
            <a:pPr lvl="1"/>
            <a:r>
              <a:rPr lang="en-US" dirty="0" smtClean="0"/>
              <a:t>Highlight key IIS 8 cloud investments on Windows Server 2012.</a:t>
            </a:r>
          </a:p>
          <a:p>
            <a:pPr lvl="1"/>
            <a:endParaRPr lang="en-US" dirty="0"/>
          </a:p>
          <a:p>
            <a:r>
              <a:rPr lang="en-US" dirty="0" smtClean="0"/>
              <a:t>Key Takeaways</a:t>
            </a:r>
          </a:p>
          <a:p>
            <a:pPr lvl="1"/>
            <a:r>
              <a:rPr lang="en-US" dirty="0" smtClean="0"/>
              <a:t>Windows and OOB investment complement overall value to customers.</a:t>
            </a:r>
          </a:p>
          <a:p>
            <a:pPr lvl="1"/>
            <a:r>
              <a:rPr lang="en-US" dirty="0" smtClean="0"/>
              <a:t>IIS 8 is the most secure, highly scalable, and easy to manage open web platform for the cloud.</a:t>
            </a:r>
          </a:p>
        </p:txBody>
      </p:sp>
    </p:spTree>
    <p:extLst>
      <p:ext uri="{BB962C8B-B14F-4D97-AF65-F5344CB8AC3E}">
        <p14:creationId xmlns:p14="http://schemas.microsoft.com/office/powerpoint/2010/main" val="167092496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4" name="Rectangle 3"/>
          <p:cNvSpPr/>
          <p:nvPr/>
        </p:nvSpPr>
        <p:spPr bwMode="auto">
          <a:xfrm>
            <a:off x="560122" y="2213193"/>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60122" y="3855720"/>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9" name="Rectangle 8"/>
          <p:cNvSpPr/>
          <p:nvPr/>
        </p:nvSpPr>
        <p:spPr>
          <a:xfrm>
            <a:off x="720124" y="2320867"/>
            <a:ext cx="11013088"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a:solidFill>
                  <a:schemeClr val="tx1">
                    <a:alpha val="99000"/>
                  </a:schemeClr>
                </a:solidFill>
              </a:rPr>
              <a:t>WSV332 </a:t>
            </a:r>
            <a:r>
              <a:rPr lang="en-US" sz="2400" dirty="0" smtClean="0">
                <a:solidFill>
                  <a:schemeClr val="tx1">
                    <a:alpha val="99000"/>
                  </a:schemeClr>
                </a:solidFill>
              </a:rPr>
              <a:t>- What's </a:t>
            </a:r>
            <a:r>
              <a:rPr lang="en-US" sz="2400" dirty="0">
                <a:solidFill>
                  <a:schemeClr val="tx1">
                    <a:alpha val="99000"/>
                  </a:schemeClr>
                </a:solidFill>
              </a:rPr>
              <a:t>New with </a:t>
            </a:r>
            <a:r>
              <a:rPr lang="en-US" sz="2400" dirty="0" smtClean="0">
                <a:solidFill>
                  <a:schemeClr val="tx1">
                    <a:alpha val="99000"/>
                  </a:schemeClr>
                </a:solidFill>
              </a:rPr>
              <a:t>IIS 8</a:t>
            </a:r>
            <a:r>
              <a:rPr lang="en-US" sz="2400" dirty="0">
                <a:solidFill>
                  <a:schemeClr val="tx1">
                    <a:alpha val="99000"/>
                  </a:schemeClr>
                </a:solidFill>
              </a:rPr>
              <a:t>: Performance, Scalability, and Security </a:t>
            </a:r>
          </a:p>
        </p:txBody>
      </p:sp>
      <p:sp>
        <p:nvSpPr>
          <p:cNvPr id="12" name="Rectangle 11"/>
          <p:cNvSpPr/>
          <p:nvPr/>
        </p:nvSpPr>
        <p:spPr>
          <a:xfrm>
            <a:off x="720124" y="3963394"/>
            <a:ext cx="11013088"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a:solidFill>
                  <a:schemeClr val="tx1">
                    <a:alpha val="99000"/>
                  </a:schemeClr>
                </a:solidFill>
              </a:rPr>
              <a:t>Find Me Later At… the IIS </a:t>
            </a:r>
            <a:r>
              <a:rPr lang="en-US" sz="2400" dirty="0" smtClean="0">
                <a:solidFill>
                  <a:schemeClr val="tx1">
                    <a:alpha val="99000"/>
                  </a:schemeClr>
                </a:solidFill>
              </a:rPr>
              <a:t>Booth</a:t>
            </a:r>
            <a:r>
              <a:rPr lang="en-US" sz="2400" dirty="0">
                <a:solidFill>
                  <a:schemeClr val="tx1">
                    <a:alpha val="99000"/>
                  </a:schemeClr>
                </a:solidFill>
              </a:rPr>
              <a:t>!</a:t>
            </a:r>
          </a:p>
        </p:txBody>
      </p:sp>
      <p:sp>
        <p:nvSpPr>
          <p:cNvPr id="13" name="Left Mask"/>
          <p:cNvSpPr/>
          <p:nvPr/>
        </p:nvSpPr>
        <p:spPr bwMode="hidden">
          <a:xfrm>
            <a:off x="0" y="0"/>
            <a:ext cx="56012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bwMode="auto">
          <a:xfrm>
            <a:off x="560122" y="1371600"/>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19" name="Rectangle 18"/>
          <p:cNvSpPr/>
          <p:nvPr/>
        </p:nvSpPr>
        <p:spPr>
          <a:xfrm>
            <a:off x="720124" y="1479274"/>
            <a:ext cx="11013088"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a:solidFill>
                  <a:schemeClr val="tx1">
                    <a:alpha val="99000"/>
                  </a:schemeClr>
                </a:solidFill>
              </a:rPr>
              <a:t>WSV331 - What's New with IIS 8: Open Web Platform for Cloud </a:t>
            </a:r>
          </a:p>
        </p:txBody>
      </p:sp>
      <p:sp>
        <p:nvSpPr>
          <p:cNvPr id="20" name="Rectangle 19"/>
          <p:cNvSpPr/>
          <p:nvPr/>
        </p:nvSpPr>
        <p:spPr bwMode="auto">
          <a:xfrm>
            <a:off x="560122" y="3048000"/>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1" name="Rectangle 20"/>
          <p:cNvSpPr/>
          <p:nvPr/>
        </p:nvSpPr>
        <p:spPr>
          <a:xfrm>
            <a:off x="720124" y="3155674"/>
            <a:ext cx="11013088"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smtClean="0">
                <a:solidFill>
                  <a:schemeClr val="tx1">
                    <a:alpha val="99000"/>
                  </a:schemeClr>
                </a:solidFill>
              </a:rPr>
              <a:t>DEV349 </a:t>
            </a:r>
            <a:r>
              <a:rPr lang="en-US" sz="2400" dirty="0">
                <a:solidFill>
                  <a:schemeClr val="tx1">
                    <a:alpha val="99000"/>
                  </a:schemeClr>
                </a:solidFill>
              </a:rPr>
              <a:t>- Internet Information Services (IIS) Express for Web Developers </a:t>
            </a:r>
          </a:p>
        </p:txBody>
      </p:sp>
    </p:spTree>
    <p:extLst>
      <p:ext uri="{BB962C8B-B14F-4D97-AF65-F5344CB8AC3E}">
        <p14:creationId xmlns:p14="http://schemas.microsoft.com/office/powerpoint/2010/main" val="33405046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 presetClass="entr" presetSubtype="8" decel="10000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1000" fill="hold"/>
                                        <p:tgtEl>
                                          <p:spTgt spid="18"/>
                                        </p:tgtEl>
                                        <p:attrNameLst>
                                          <p:attrName>ppt_x</p:attrName>
                                        </p:attrNameLst>
                                      </p:cBhvr>
                                      <p:tavLst>
                                        <p:tav tm="0">
                                          <p:val>
                                            <p:strVal val="0-#ppt_w/2"/>
                                          </p:val>
                                        </p:tav>
                                        <p:tav tm="100000">
                                          <p:val>
                                            <p:strVal val="#ppt_x"/>
                                          </p:val>
                                        </p:tav>
                                      </p:tavLst>
                                    </p:anim>
                                    <p:anim calcmode="lin" valueType="num">
                                      <p:cBhvr additive="base">
                                        <p:cTn id="11" dur="10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5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1000" fill="hold"/>
                                        <p:tgtEl>
                                          <p:spTgt spid="19"/>
                                        </p:tgtEl>
                                        <p:attrNameLst>
                                          <p:attrName>ppt_x</p:attrName>
                                        </p:attrNameLst>
                                      </p:cBhvr>
                                      <p:tavLst>
                                        <p:tav tm="0">
                                          <p:val>
                                            <p:strVal val="0-#ppt_w/2"/>
                                          </p:val>
                                        </p:tav>
                                        <p:tav tm="100000">
                                          <p:val>
                                            <p:strVal val="#ppt_x"/>
                                          </p:val>
                                        </p:tav>
                                      </p:tavLst>
                                    </p:anim>
                                    <p:anim calcmode="lin" valueType="num">
                                      <p:cBhvr additive="base">
                                        <p:cTn id="15" dur="1000" fill="hold"/>
                                        <p:tgtEl>
                                          <p:spTgt spid="19"/>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 presetClass="entr" presetSubtype="8"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decel="10000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1000" fill="hold"/>
                                        <p:tgtEl>
                                          <p:spTgt spid="20"/>
                                        </p:tgtEl>
                                        <p:attrNameLst>
                                          <p:attrName>ppt_x</p:attrName>
                                        </p:attrNameLst>
                                      </p:cBhvr>
                                      <p:tavLst>
                                        <p:tav tm="0">
                                          <p:val>
                                            <p:strVal val="0-#ppt_w/2"/>
                                          </p:val>
                                        </p:tav>
                                        <p:tav tm="100000">
                                          <p:val>
                                            <p:strVal val="#ppt_x"/>
                                          </p:val>
                                        </p:tav>
                                      </p:tavLst>
                                    </p:anim>
                                    <p:anim calcmode="lin" valueType="num">
                                      <p:cBhvr additive="base">
                                        <p:cTn id="29" dur="10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25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0-#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8" decel="10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0-#ppt_w/2"/>
                                          </p:val>
                                        </p:tav>
                                        <p:tav tm="100000">
                                          <p:val>
                                            <p:strVal val="#ppt_x"/>
                                          </p:val>
                                        </p:tav>
                                      </p:tavLst>
                                    </p:anim>
                                    <p:anim calcmode="lin" valueType="num">
                                      <p:cBhvr additive="base">
                                        <p:cTn id="38" dur="10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25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0-#ppt_w/2"/>
                                          </p:val>
                                        </p:tav>
                                        <p:tav tm="100000">
                                          <p:val>
                                            <p:strVal val="#ppt_x"/>
                                          </p:val>
                                        </p:tav>
                                      </p:tavLst>
                                    </p:anim>
                                    <p:anim calcmode="lin" valueType="num">
                                      <p:cBhvr additive="base">
                                        <p:cTn id="42" dur="10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1" presetClass="exit" presetSubtype="0" fill="hold" grpId="1" nodeType="afterEffect">
                                  <p:stCondLst>
                                    <p:cond delay="0"/>
                                  </p:stCondLst>
                                  <p:childTnLst>
                                    <p:set>
                                      <p:cBhvr>
                                        <p:cTn id="45"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P spid="12" grpId="0"/>
      <p:bldP spid="13" grpId="0" animBg="1"/>
      <p:bldP spid="13" grpId="1" animBg="1"/>
      <p:bldP spid="18" grpId="0" animBg="1"/>
      <p:bldP spid="19" grpId="0"/>
      <p:bldP spid="20" grpId="0" animBg="1"/>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IIS.NET: Home for the IIS Community!</a:t>
            </a:r>
          </a:p>
        </p:txBody>
      </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1022072" y="1168386"/>
            <a:ext cx="4991111" cy="2240280"/>
            <a:chOff x="1022072" y="1168386"/>
            <a:chExt cx="4991111" cy="2240280"/>
          </a:xfrm>
        </p:grpSpPr>
        <p:sp>
          <p:nvSpPr>
            <p:cNvPr id="4" name="TechEd Tile"/>
            <p:cNvSpPr/>
            <p:nvPr/>
          </p:nvSpPr>
          <p:spPr bwMode="ltGray">
            <a:xfrm>
              <a:off x="1022072" y="1168386"/>
              <a:ext cx="4991111" cy="142689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000" dirty="0">
                  <a:solidFill>
                    <a:schemeClr val="tx1">
                      <a:lumMod val="20000"/>
                      <a:lumOff val="80000"/>
                      <a:alpha val="99000"/>
                    </a:schemeClr>
                  </a:solidFill>
                  <a:latin typeface="Segoe UI" pitchFamily="34" charset="0"/>
                  <a:ea typeface="Segoe UI" pitchFamily="34" charset="0"/>
                  <a:cs typeface="Segoe UI" pitchFamily="34" charset="0"/>
                </a:rPr>
                <a:t>In-depth technical articles and samples</a:t>
              </a:r>
            </a:p>
          </p:txBody>
        </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bwMode="white">
              <a:xfrm>
                <a:off x="1022073" y="2819400"/>
                <a:ext cx="4991109" cy="369332"/>
              </a:xfrm>
              <a:prstGeom prst="rect">
                <a:avLst/>
              </a:prstGeom>
            </p:spPr>
            <p:txBody>
              <a:bodyPr wrap="square">
                <a:spAutoFit/>
              </a:bodyPr>
              <a:lstStyle/>
              <a:p>
                <a:pPr algn="ctr"/>
                <a:r>
                  <a:rPr lang="en-US" dirty="0" smtClean="0">
                    <a:solidFill>
                      <a:schemeClr val="bg1"/>
                    </a:solidFill>
                  </a:rPr>
                  <a:t>http://learn.iis.net</a:t>
                </a:r>
                <a:endParaRPr lang="en-US" dirty="0">
                  <a:solidFill>
                    <a:schemeClr val="bg1"/>
                  </a:solidFill>
                </a:endParaRPr>
              </a:p>
            </p:txBody>
          </p:sp>
        </p:grpSp>
        <p:sp>
          <p:nvSpPr>
            <p:cNvPr id="41" name="Freeform 78"/>
            <p:cNvSpPr>
              <a:spLocks noEditPoints="1"/>
            </p:cNvSpPr>
            <p:nvPr/>
          </p:nvSpPr>
          <p:spPr bwMode="auto">
            <a:xfrm>
              <a:off x="1204926" y="2688590"/>
              <a:ext cx="546086" cy="546086"/>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9" name="Group 48"/>
          <p:cNvGrpSpPr/>
          <p:nvPr/>
        </p:nvGrpSpPr>
        <p:grpSpPr>
          <a:xfrm>
            <a:off x="1022073" y="3595029"/>
            <a:ext cx="4991111" cy="2240279"/>
            <a:chOff x="1022073" y="3595029"/>
            <a:chExt cx="4991111" cy="2240279"/>
          </a:xfrm>
        </p:grpSpPr>
        <p:sp>
          <p:nvSpPr>
            <p:cNvPr id="22" name="TechEd Tile"/>
            <p:cNvSpPr/>
            <p:nvPr/>
          </p:nvSpPr>
          <p:spPr bwMode="gray">
            <a:xfrm>
              <a:off x="1022073" y="3595029"/>
              <a:ext cx="4991111" cy="1426895"/>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000" dirty="0">
                  <a:solidFill>
                    <a:schemeClr val="tx1">
                      <a:lumMod val="20000"/>
                      <a:lumOff val="80000"/>
                      <a:alpha val="99000"/>
                    </a:schemeClr>
                  </a:solidFill>
                  <a:latin typeface="Segoe UI" pitchFamily="34" charset="0"/>
                  <a:ea typeface="Segoe UI" pitchFamily="34" charset="0"/>
                  <a:cs typeface="Segoe UI" pitchFamily="34" charset="0"/>
                </a:rPr>
                <a:t>Free advice and assistance in forums</a:t>
              </a:r>
            </a:p>
          </p:txBody>
        </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0" name="Rectangle 29"/>
              <p:cNvSpPr/>
              <p:nvPr/>
            </p:nvSpPr>
            <p:spPr bwMode="white">
              <a:xfrm>
                <a:off x="1022074" y="5257800"/>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chemeClr val="bg1"/>
                    </a:solidFill>
                  </a:rPr>
                  <a:t>http</a:t>
                </a:r>
                <a:r>
                  <a:rPr lang="en-US" dirty="0" smtClean="0">
                    <a:solidFill>
                      <a:schemeClr val="bg1"/>
                    </a:solidFill>
                  </a:rPr>
                  <a:t>://forums.iis.net</a:t>
                </a:r>
                <a:endParaRPr lang="en-US" dirty="0">
                  <a:solidFill>
                    <a:schemeClr val="bg1"/>
                  </a:solidFill>
                </a:endParaRPr>
              </a:p>
            </p:txBody>
          </p:sp>
        </p:grpSp>
        <p:sp>
          <p:nvSpPr>
            <p:cNvPr id="42" name="Freeform 73"/>
            <p:cNvSpPr>
              <a:spLocks noEditPoints="1"/>
            </p:cNvSpPr>
            <p:nvPr/>
          </p:nvSpPr>
          <p:spPr bwMode="auto">
            <a:xfrm>
              <a:off x="1202372" y="5166360"/>
              <a:ext cx="548640" cy="548640"/>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6" name="Group 45"/>
          <p:cNvGrpSpPr/>
          <p:nvPr/>
        </p:nvGrpSpPr>
        <p:grpSpPr>
          <a:xfrm>
            <a:off x="6175639" y="1168386"/>
            <a:ext cx="4997187" cy="2240280"/>
            <a:chOff x="6175639" y="1168386"/>
            <a:chExt cx="4997187" cy="2240280"/>
          </a:xfrm>
        </p:grpSpPr>
        <p:sp>
          <p:nvSpPr>
            <p:cNvPr id="11" name="Arrow Bar"/>
            <p:cNvSpPr/>
            <p:nvPr/>
          </p:nvSpPr>
          <p:spPr bwMode="gray">
            <a:xfrm>
              <a:off x="6175639" y="1168386"/>
              <a:ext cx="4992624" cy="142689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000" dirty="0">
                  <a:solidFill>
                    <a:schemeClr val="tx1">
                      <a:lumMod val="20000"/>
                      <a:lumOff val="80000"/>
                      <a:alpha val="99000"/>
                    </a:schemeClr>
                  </a:solidFill>
                  <a:latin typeface="Segoe UI" pitchFamily="34" charset="0"/>
                  <a:ea typeface="Segoe UI" pitchFamily="34" charset="0"/>
                  <a:cs typeface="Segoe UI" pitchFamily="34" charset="0"/>
                </a:rPr>
                <a:t>Connect with other IIS experts through blogs</a:t>
              </a:r>
            </a:p>
          </p:txBody>
        </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bwMode="white">
              <a:xfrm>
                <a:off x="6181717" y="2819400"/>
                <a:ext cx="4991109" cy="369332"/>
              </a:xfrm>
              <a:prstGeom prst="rect">
                <a:avLst/>
              </a:prstGeom>
            </p:spPr>
            <p:txBody>
              <a:bodyPr wrap="square">
                <a:spAutoFit/>
              </a:bodyPr>
              <a:lstStyle/>
              <a:p>
                <a:pPr algn="ctr"/>
                <a:r>
                  <a:rPr lang="en-US" dirty="0">
                    <a:solidFill>
                      <a:schemeClr val="bg1"/>
                    </a:solidFill>
                  </a:rPr>
                  <a:t>http</a:t>
                </a:r>
                <a:r>
                  <a:rPr lang="en-US" dirty="0" smtClean="0">
                    <a:solidFill>
                      <a:schemeClr val="bg1"/>
                    </a:solidFill>
                  </a:rPr>
                  <a:t>://blogs.iis.net</a:t>
                </a:r>
                <a:endParaRPr lang="en-US" dirty="0">
                  <a:solidFill>
                    <a:schemeClr val="bg1"/>
                  </a:solidFill>
                </a:endParaRPr>
              </a:p>
            </p:txBody>
          </p:sp>
        </p:grpSp>
        <p:sp>
          <p:nvSpPr>
            <p:cNvPr id="43" name="Freeform 72"/>
            <p:cNvSpPr>
              <a:spLocks noEditPoints="1"/>
            </p:cNvSpPr>
            <p:nvPr/>
          </p:nvSpPr>
          <p:spPr bwMode="auto">
            <a:xfrm>
              <a:off x="6285967" y="2727960"/>
              <a:ext cx="548640" cy="548640"/>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8" name="Group 47"/>
          <p:cNvGrpSpPr/>
          <p:nvPr/>
        </p:nvGrpSpPr>
        <p:grpSpPr>
          <a:xfrm>
            <a:off x="6175640" y="3595029"/>
            <a:ext cx="4992624" cy="2240279"/>
            <a:chOff x="6175640" y="3595029"/>
            <a:chExt cx="4992624" cy="2240279"/>
          </a:xfrm>
        </p:grpSpPr>
        <p:sp>
          <p:nvSpPr>
            <p:cNvPr id="32" name="Title Tile"/>
            <p:cNvSpPr/>
            <p:nvPr/>
          </p:nvSpPr>
          <p:spPr bwMode="gray">
            <a:xfrm>
              <a:off x="6175640" y="3595029"/>
              <a:ext cx="4992624" cy="14268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000" dirty="0">
                  <a:solidFill>
                    <a:schemeClr val="tx1">
                      <a:lumMod val="20000"/>
                      <a:lumOff val="80000"/>
                      <a:alpha val="99000"/>
                    </a:schemeClr>
                  </a:solidFill>
                  <a:latin typeface="Segoe UI" pitchFamily="34" charset="0"/>
                  <a:ea typeface="Segoe UI" pitchFamily="34" charset="0"/>
                  <a:cs typeface="Segoe UI" pitchFamily="34" charset="0"/>
                </a:rPr>
                <a:t>Download center with IIS solutions</a:t>
              </a:r>
            </a:p>
          </p:txBody>
        </p:sp>
        <p:grpSp>
          <p:nvGrpSpPr>
            <p:cNvPr id="34" name="MSDN Link"/>
            <p:cNvGrpSpPr/>
            <p:nvPr/>
          </p:nvGrpSpPr>
          <p:grpSpPr>
            <a:xfrm>
              <a:off x="6181716" y="5021924"/>
              <a:ext cx="4974975"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7" name="Rectangle 36"/>
              <p:cNvSpPr/>
              <p:nvPr/>
            </p:nvSpPr>
            <p:spPr bwMode="white">
              <a:xfrm>
                <a:off x="6165582" y="5257800"/>
                <a:ext cx="4991109" cy="369332"/>
              </a:xfrm>
              <a:prstGeom prst="rect">
                <a:avLst/>
              </a:prstGeom>
            </p:spPr>
            <p:txBody>
              <a:bodyPr wrap="square">
                <a:spAutoFit/>
              </a:bodyPr>
              <a:lstStyle/>
              <a:p>
                <a:pPr algn="ctr"/>
                <a:r>
                  <a:rPr lang="en-US" dirty="0">
                    <a:solidFill>
                      <a:schemeClr val="bg1"/>
                    </a:solidFill>
                  </a:rPr>
                  <a:t>http</a:t>
                </a:r>
                <a:r>
                  <a:rPr lang="en-US" dirty="0" smtClean="0">
                    <a:solidFill>
                      <a:schemeClr val="bg1"/>
                    </a:solidFill>
                  </a:rPr>
                  <a:t>://www.iis.net/download</a:t>
                </a:r>
                <a:endParaRPr lang="en-US" dirty="0">
                  <a:solidFill>
                    <a:schemeClr val="bg1"/>
                  </a:solidFill>
                </a:endParaRPr>
              </a:p>
            </p:txBody>
          </p:sp>
        </p:grpSp>
        <p:sp>
          <p:nvSpPr>
            <p:cNvPr id="45" name="Freeform 88"/>
            <p:cNvSpPr>
              <a:spLocks noEditPoints="1"/>
            </p:cNvSpPr>
            <p:nvPr/>
          </p:nvSpPr>
          <p:spPr bwMode="auto">
            <a:xfrm>
              <a:off x="6281304" y="5166360"/>
              <a:ext cx="548640" cy="54864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60480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0" fill="hold"/>
                                        <p:tgtEl>
                                          <p:spTgt spid="47"/>
                                        </p:tgtEl>
                                        <p:attrNameLst>
                                          <p:attrName>ppt_x</p:attrName>
                                        </p:attrNameLst>
                                      </p:cBhvr>
                                      <p:tavLst>
                                        <p:tav tm="0">
                                          <p:val>
                                            <p:strVal val="1+#ppt_w/2"/>
                                          </p:val>
                                        </p:tav>
                                        <p:tav tm="100000">
                                          <p:val>
                                            <p:strVal val="#ppt_x"/>
                                          </p:val>
                                        </p:tav>
                                      </p:tavLst>
                                    </p:anim>
                                    <p:anim calcmode="lin" valueType="num">
                                      <p:cBhvr additive="base">
                                        <p:cTn id="8" dur="20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2000" fill="hold"/>
                                        <p:tgtEl>
                                          <p:spTgt spid="46"/>
                                        </p:tgtEl>
                                        <p:attrNameLst>
                                          <p:attrName>ppt_x</p:attrName>
                                        </p:attrNameLst>
                                      </p:cBhvr>
                                      <p:tavLst>
                                        <p:tav tm="0">
                                          <p:val>
                                            <p:strVal val="0-#ppt_w/2"/>
                                          </p:val>
                                        </p:tav>
                                        <p:tav tm="100000">
                                          <p:val>
                                            <p:strVal val="#ppt_x"/>
                                          </p:val>
                                        </p:tav>
                                      </p:tavLst>
                                    </p:anim>
                                    <p:anim calcmode="lin" valueType="num">
                                      <p:cBhvr additive="base">
                                        <p:cTn id="12" dur="20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2000" fill="hold"/>
                                        <p:tgtEl>
                                          <p:spTgt spid="49"/>
                                        </p:tgtEl>
                                        <p:attrNameLst>
                                          <p:attrName>ppt_x</p:attrName>
                                        </p:attrNameLst>
                                      </p:cBhvr>
                                      <p:tavLst>
                                        <p:tav tm="0">
                                          <p:val>
                                            <p:strVal val="1+#ppt_w/2"/>
                                          </p:val>
                                        </p:tav>
                                        <p:tav tm="100000">
                                          <p:val>
                                            <p:strVal val="#ppt_x"/>
                                          </p:val>
                                        </p:tav>
                                      </p:tavLst>
                                    </p:anim>
                                    <p:anim calcmode="lin" valueType="num">
                                      <p:cBhvr additive="base">
                                        <p:cTn id="16" dur="2000" fill="hold"/>
                                        <p:tgtEl>
                                          <p:spTgt spid="49"/>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2000" fill="hold"/>
                                        <p:tgtEl>
                                          <p:spTgt spid="48"/>
                                        </p:tgtEl>
                                        <p:attrNameLst>
                                          <p:attrName>ppt_x</p:attrName>
                                        </p:attrNameLst>
                                      </p:cBhvr>
                                      <p:tavLst>
                                        <p:tav tm="0">
                                          <p:val>
                                            <p:strVal val="0-#ppt_w/2"/>
                                          </p:val>
                                        </p:tav>
                                        <p:tav tm="100000">
                                          <p:val>
                                            <p:strVal val="#ppt_x"/>
                                          </p:val>
                                        </p:tav>
                                      </p:tavLst>
                                    </p:anim>
                                    <p:anim calcmode="lin" valueType="num">
                                      <p:cBhvr additive="base">
                                        <p:cTn id="20" dur="20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8760" y="1409502"/>
            <a:ext cx="8630817" cy="5250918"/>
          </a:xfrm>
        </p:spPr>
      </p:pic>
      <p:sp>
        <p:nvSpPr>
          <p:cNvPr id="2" name="Title 1"/>
          <p:cNvSpPr>
            <a:spLocks noGrp="1"/>
          </p:cNvSpPr>
          <p:nvPr>
            <p:ph type="title"/>
          </p:nvPr>
        </p:nvSpPr>
        <p:spPr/>
        <p:txBody>
          <a:bodyPr/>
          <a:lstStyle/>
          <a:p>
            <a:r>
              <a:rPr lang="en-US" dirty="0" smtClean="0"/>
              <a:t>Common Web Farm Deployment</a:t>
            </a:r>
            <a:endParaRPr lang="en-US" dirty="0"/>
          </a:p>
        </p:txBody>
      </p:sp>
      <p:sp>
        <p:nvSpPr>
          <p:cNvPr id="9" name="TextBox 8"/>
          <p:cNvSpPr txBox="1"/>
          <p:nvPr/>
        </p:nvSpPr>
        <p:spPr>
          <a:xfrm>
            <a:off x="4799012" y="1128135"/>
            <a:ext cx="2029273"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rgbClr val="FF0000">
                    <a:alpha val="99000"/>
                  </a:srgbClr>
                </a:solidFill>
              </a:rPr>
              <a:t>www.contoso.com</a:t>
            </a:r>
          </a:p>
        </p:txBody>
      </p:sp>
      <p:sp>
        <p:nvSpPr>
          <p:cNvPr id="15" name="TextBox 14"/>
          <p:cNvSpPr txBox="1"/>
          <p:nvPr/>
        </p:nvSpPr>
        <p:spPr>
          <a:xfrm>
            <a:off x="4799012" y="1128135"/>
            <a:ext cx="2029273"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rgbClr val="FF0000">
                    <a:alpha val="99000"/>
                  </a:srgbClr>
                </a:solidFill>
              </a:rPr>
              <a:t>www.contoso.com</a:t>
            </a:r>
          </a:p>
        </p:txBody>
      </p:sp>
      <p:sp>
        <p:nvSpPr>
          <p:cNvPr id="16" name="TextBox 15"/>
          <p:cNvSpPr txBox="1"/>
          <p:nvPr/>
        </p:nvSpPr>
        <p:spPr>
          <a:xfrm>
            <a:off x="4799012" y="1128135"/>
            <a:ext cx="2029273"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rgbClr val="FF0000">
                    <a:alpha val="99000"/>
                  </a:srgbClr>
                </a:solidFill>
              </a:rPr>
              <a:t>www.contoso.com</a:t>
            </a:r>
          </a:p>
        </p:txBody>
      </p:sp>
    </p:spTree>
    <p:extLst>
      <p:ext uri="{BB962C8B-B14F-4D97-AF65-F5344CB8AC3E}">
        <p14:creationId xmlns:p14="http://schemas.microsoft.com/office/powerpoint/2010/main" val="329236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6" presetClass="path" presetSubtype="0" accel="50000" decel="50000" fill="hold" grpId="1" nodeType="withEffect">
                                  <p:stCondLst>
                                    <p:cond delay="0"/>
                                  </p:stCondLst>
                                  <p:childTnLst>
                                    <p:animMotion origin="layout" path="M -2.91667E-6 1.85185E-6 L -2.91667E-6 0.125 C -2.91667E-6 0.18102 -0.08164 0.25 -0.14791 0.25 L -0.2957 0.25 " pathEditMode="relative" rAng="0" ptsTypes="FfFF">
                                      <p:cBhvr>
                                        <p:cTn id="8" dur="2000" fill="hold"/>
                                        <p:tgtEl>
                                          <p:spTgt spid="9"/>
                                        </p:tgtEl>
                                        <p:attrNameLst>
                                          <p:attrName>ppt_x</p:attrName>
                                          <p:attrName>ppt_y</p:attrName>
                                        </p:attrNameLst>
                                      </p:cBhvr>
                                      <p:rCtr x="-14792" y="1250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36" presetClass="path" presetSubtype="0" accel="50000" decel="50000" fill="hold" grpId="1" nodeType="withEffect">
                                  <p:stCondLst>
                                    <p:cond delay="0"/>
                                  </p:stCondLst>
                                  <p:childTnLst>
                                    <p:animMotion origin="layout" path="M -2.91667E-6 1.85185E-6 L -2.91667E-6 0.125 C -2.91667E-6 0.18102 -0.02825 0.25 -0.05104 0.25 L -0.10195 0.25 " pathEditMode="relative" rAng="0" ptsTypes="FfFF">
                                      <p:cBhvr>
                                        <p:cTn id="14" dur="2000" fill="hold"/>
                                        <p:tgtEl>
                                          <p:spTgt spid="15"/>
                                        </p:tgtEl>
                                        <p:attrNameLst>
                                          <p:attrName>ppt_x</p:attrName>
                                          <p:attrName>ppt_y</p:attrName>
                                        </p:attrNameLst>
                                      </p:cBhvr>
                                      <p:rCtr x="-5104" y="1250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36" presetClass="path" presetSubtype="0" accel="50000" decel="50000" fill="hold" grpId="1" nodeType="withEffect">
                                  <p:stCondLst>
                                    <p:cond delay="0"/>
                                  </p:stCondLst>
                                  <p:childTnLst>
                                    <p:animMotion origin="layout" path="M -2.91667E-6 1.85185E-6 L -2.91667E-6 0.125 C -2.91667E-6 0.18102 0.08594 0.25 0.15534 0.25 L 0.31055 0.25 " pathEditMode="relative" rAng="0" ptsTypes="FfFF">
                                      <p:cBhvr>
                                        <p:cTn id="20" dur="2000" fill="hold"/>
                                        <p:tgtEl>
                                          <p:spTgt spid="16"/>
                                        </p:tgtEl>
                                        <p:attrNameLst>
                                          <p:attrName>ppt_x</p:attrName>
                                          <p:attrName>ppt_y</p:attrName>
                                        </p:attrNameLst>
                                      </p:cBhvr>
                                      <p:rCtr x="15521"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15" grpId="1"/>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a:t>
            </a:r>
            <a:endParaRPr lang="en-US" dirty="0"/>
          </a:p>
        </p:txBody>
      </p:sp>
      <p:sp>
        <p:nvSpPr>
          <p:cNvPr id="3" name="Content Placeholder 2"/>
          <p:cNvSpPr>
            <a:spLocks noGrp="1"/>
          </p:cNvSpPr>
          <p:nvPr>
            <p:ph idx="1"/>
          </p:nvPr>
        </p:nvSpPr>
        <p:spPr>
          <a:xfrm>
            <a:off x="519112" y="1447799"/>
            <a:ext cx="11149013" cy="4216539"/>
          </a:xfrm>
        </p:spPr>
        <p:txBody>
          <a:bodyPr/>
          <a:lstStyle/>
          <a:p>
            <a:r>
              <a:rPr lang="en-US" dirty="0" smtClean="0"/>
              <a:t>Pros</a:t>
            </a:r>
          </a:p>
          <a:p>
            <a:pPr lvl="1"/>
            <a:r>
              <a:rPr lang="en-US" dirty="0" smtClean="0"/>
              <a:t>Simple solution.</a:t>
            </a:r>
          </a:p>
          <a:p>
            <a:pPr lvl="1"/>
            <a:r>
              <a:rPr lang="en-US" dirty="0" smtClean="0"/>
              <a:t>Good for scaling-out a dedicated/homogeneous environment.</a:t>
            </a:r>
          </a:p>
          <a:p>
            <a:pPr lvl="1"/>
            <a:endParaRPr lang="en-US" dirty="0"/>
          </a:p>
          <a:p>
            <a:r>
              <a:rPr lang="en-US" dirty="0" smtClean="0"/>
              <a:t>Cons</a:t>
            </a:r>
          </a:p>
          <a:p>
            <a:pPr lvl="1"/>
            <a:r>
              <a:rPr lang="en-US" dirty="0" smtClean="0"/>
              <a:t>Not appropriate for shared/cloud deployment with many customers.</a:t>
            </a:r>
          </a:p>
          <a:p>
            <a:pPr lvl="1"/>
            <a:r>
              <a:rPr lang="en-US" dirty="0" smtClean="0"/>
              <a:t>Difficult to scale-up to achieve high site-density.</a:t>
            </a:r>
          </a:p>
          <a:p>
            <a:pPr lvl="1"/>
            <a:endParaRPr lang="en-US" dirty="0"/>
          </a:p>
        </p:txBody>
      </p:sp>
    </p:spTree>
    <p:extLst>
      <p:ext uri="{BB962C8B-B14F-4D97-AF65-F5344CB8AC3E}">
        <p14:creationId xmlns:p14="http://schemas.microsoft.com/office/powerpoint/2010/main" val="26271553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508760" y="1371403"/>
            <a:ext cx="8630817" cy="5289017"/>
            <a:chOff x="1508760" y="1371403"/>
            <a:chExt cx="8630817" cy="5289017"/>
          </a:xfrm>
        </p:grpSpPr>
        <p:pic>
          <p:nvPicPr>
            <p:cNvPr id="1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 y="1409502"/>
              <a:ext cx="8630817" cy="5250918"/>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b="19563"/>
            <a:stretch/>
          </p:blipFill>
          <p:spPr>
            <a:xfrm>
              <a:off x="5166677" y="1371403"/>
              <a:ext cx="1181100" cy="1211777"/>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79425"/>
            <a:stretch/>
          </p:blipFill>
          <p:spPr>
            <a:xfrm>
              <a:off x="5167346" y="2374587"/>
              <a:ext cx="1181100" cy="309966"/>
            </a:xfrm>
            <a:prstGeom prst="rect">
              <a:avLst/>
            </a:prstGeom>
          </p:spPr>
        </p:pic>
      </p:grpSp>
      <p:sp>
        <p:nvSpPr>
          <p:cNvPr id="2" name="Title 1"/>
          <p:cNvSpPr>
            <a:spLocks noGrp="1"/>
          </p:cNvSpPr>
          <p:nvPr>
            <p:ph type="title"/>
          </p:nvPr>
        </p:nvSpPr>
        <p:spPr>
          <a:xfrm>
            <a:off x="507868" y="230189"/>
            <a:ext cx="11173090" cy="1107996"/>
          </a:xfrm>
        </p:spPr>
        <p:txBody>
          <a:bodyPr/>
          <a:lstStyle/>
          <a:p>
            <a:r>
              <a:rPr lang="en-US" dirty="0"/>
              <a:t>Web Farm Deployment with ARR</a:t>
            </a:r>
            <a:r>
              <a:rPr lang="en-US" dirty="0" smtClean="0"/>
              <a:t/>
            </a:r>
            <a:br>
              <a:rPr lang="en-US" dirty="0" smtClean="0"/>
            </a:br>
            <a:r>
              <a:rPr lang="en-US" sz="3600" dirty="0" smtClean="0">
                <a:solidFill>
                  <a:schemeClr val="accent1"/>
                </a:solidFill>
              </a:rPr>
              <a:t>Application Request Routing (ARR)</a:t>
            </a:r>
            <a:endParaRPr lang="en-US" dirty="0">
              <a:solidFill>
                <a:schemeClr val="accent1"/>
              </a:solidFill>
            </a:endParaRPr>
          </a:p>
        </p:txBody>
      </p:sp>
      <p:sp>
        <p:nvSpPr>
          <p:cNvPr id="9" name="TextBox 8"/>
          <p:cNvSpPr txBox="1"/>
          <p:nvPr/>
        </p:nvSpPr>
        <p:spPr>
          <a:xfrm>
            <a:off x="4799012" y="1128135"/>
            <a:ext cx="2029273"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rgbClr val="FF0000">
                    <a:alpha val="99000"/>
                  </a:srgbClr>
                </a:solidFill>
              </a:rPr>
              <a:t>www.contoso.com</a:t>
            </a:r>
          </a:p>
        </p:txBody>
      </p:sp>
      <p:sp>
        <p:nvSpPr>
          <p:cNvPr id="10" name="TextBox 9"/>
          <p:cNvSpPr txBox="1"/>
          <p:nvPr/>
        </p:nvSpPr>
        <p:spPr>
          <a:xfrm>
            <a:off x="5151437" y="1128135"/>
            <a:ext cx="1311321"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rgbClr val="FF0000">
                    <a:alpha val="99000"/>
                  </a:srgbClr>
                </a:solidFill>
              </a:rPr>
              <a:t>www.iis.net</a:t>
            </a:r>
          </a:p>
        </p:txBody>
      </p:sp>
      <p:sp>
        <p:nvSpPr>
          <p:cNvPr id="11" name="TextBox 10"/>
          <p:cNvSpPr txBox="1"/>
          <p:nvPr/>
        </p:nvSpPr>
        <p:spPr>
          <a:xfrm>
            <a:off x="4799012" y="1128135"/>
            <a:ext cx="2029273"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rgbClr val="FF0000">
                    <a:alpha val="99000"/>
                  </a:srgbClr>
                </a:solidFill>
              </a:rPr>
              <a:t>www.contoso.com</a:t>
            </a:r>
          </a:p>
        </p:txBody>
      </p:sp>
      <p:sp>
        <p:nvSpPr>
          <p:cNvPr id="12" name="TextBox 11"/>
          <p:cNvSpPr txBox="1"/>
          <p:nvPr/>
        </p:nvSpPr>
        <p:spPr>
          <a:xfrm>
            <a:off x="4779962" y="1632960"/>
            <a:ext cx="1452385"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rgbClr val="FF0000">
                    <a:alpha val="99000"/>
                  </a:srgbClr>
                </a:solidFill>
              </a:rPr>
              <a:t>www.asp.net</a:t>
            </a:r>
          </a:p>
        </p:txBody>
      </p:sp>
    </p:spTree>
    <p:extLst>
      <p:ext uri="{BB962C8B-B14F-4D97-AF65-F5344CB8AC3E}">
        <p14:creationId xmlns:p14="http://schemas.microsoft.com/office/powerpoint/2010/main" val="140170051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6" presetClass="path" presetSubtype="0" accel="50000" decel="50000" fill="hold" grpId="1" nodeType="withEffect">
                                  <p:stCondLst>
                                    <p:cond delay="0"/>
                                  </p:stCondLst>
                                  <p:childTnLst>
                                    <p:animMotion origin="layout" path="M -2.91667E-6 1.85185E-6 L -2.91667E-6 0.125 C -2.91667E-6 0.18102 -0.08164 0.25 -0.14791 0.25 L -0.2957 0.25 " pathEditMode="relative" rAng="0" ptsTypes="FfFF">
                                      <p:cBhvr>
                                        <p:cTn id="8" dur="2000" fill="hold"/>
                                        <p:tgtEl>
                                          <p:spTgt spid="9"/>
                                        </p:tgtEl>
                                        <p:attrNameLst>
                                          <p:attrName>ppt_x</p:attrName>
                                          <p:attrName>ppt_y</p:attrName>
                                        </p:attrNameLst>
                                      </p:cBhvr>
                                      <p:rCtr x="-14792" y="1250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36" presetClass="path" presetSubtype="0" accel="50000" decel="50000" fill="hold" grpId="1" nodeType="withEffect">
                                  <p:stCondLst>
                                    <p:cond delay="0"/>
                                  </p:stCondLst>
                                  <p:childTnLst>
                                    <p:animMotion origin="layout" path="M -2.08333E-6 1.85185E-6 L -2.08333E-6 0.125 C -2.08333E-6 0.18102 0.08568 0.25 0.15534 0.25 L 0.31055 0.25 " pathEditMode="relative" rAng="0" ptsTypes="FfFF">
                                      <p:cBhvr>
                                        <p:cTn id="14" dur="2000" fill="hold"/>
                                        <p:tgtEl>
                                          <p:spTgt spid="10"/>
                                        </p:tgtEl>
                                        <p:attrNameLst>
                                          <p:attrName>ppt_x</p:attrName>
                                          <p:attrName>ppt_y</p:attrName>
                                        </p:attrNameLst>
                                      </p:cBhvr>
                                      <p:rCtr x="15521" y="1250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36" presetClass="path" presetSubtype="0" accel="50000" decel="50000" fill="hold" grpId="1" nodeType="withEffect">
                                  <p:stCondLst>
                                    <p:cond delay="0"/>
                                  </p:stCondLst>
                                  <p:childTnLst>
                                    <p:animMotion origin="layout" path="M -2.91667E-6 1.85185E-6 L -2.91667E-6 0.125 C -2.91667E-6 0.18102 -0.08164 0.25 -0.14791 0.25 L -0.2957 0.25 " pathEditMode="relative" rAng="0" ptsTypes="FfFF">
                                      <p:cBhvr>
                                        <p:cTn id="20" dur="2000" fill="hold"/>
                                        <p:tgtEl>
                                          <p:spTgt spid="11"/>
                                        </p:tgtEl>
                                        <p:attrNameLst>
                                          <p:attrName>ppt_x</p:attrName>
                                          <p:attrName>ppt_y</p:attrName>
                                        </p:attrNameLst>
                                      </p:cBhvr>
                                      <p:rCtr x="-14792" y="1250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36" presetClass="path" presetSubtype="0" accel="50000" decel="50000" fill="hold" grpId="1" nodeType="withEffect">
                                  <p:stCondLst>
                                    <p:cond delay="0"/>
                                  </p:stCondLst>
                                  <p:childTnLst>
                                    <p:animMotion origin="layout" path="M 0.025 -0.07361 L 0.025 0.05139 C 0.025 0.10741 0.05261 0.17639 0.07513 0.17639 L 0.12539 0.17639 " pathEditMode="relative" rAng="0" ptsTypes="FfFF">
                                      <p:cBhvr>
                                        <p:cTn id="26" dur="2000" fill="hold"/>
                                        <p:tgtEl>
                                          <p:spTgt spid="12"/>
                                        </p:tgtEl>
                                        <p:attrNameLst>
                                          <p:attrName>ppt_x</p:attrName>
                                          <p:attrName>ppt_y</p:attrName>
                                        </p:attrNameLst>
                                      </p:cBhvr>
                                      <p:rCtr x="5013"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a:t>
            </a:r>
            <a:endParaRPr lang="en-US" dirty="0"/>
          </a:p>
        </p:txBody>
      </p:sp>
      <p:sp>
        <p:nvSpPr>
          <p:cNvPr id="3" name="Content Placeholder 2"/>
          <p:cNvSpPr>
            <a:spLocks noGrp="1"/>
          </p:cNvSpPr>
          <p:nvPr>
            <p:ph idx="1"/>
          </p:nvPr>
        </p:nvSpPr>
        <p:spPr>
          <a:xfrm>
            <a:off x="519112" y="1447799"/>
            <a:ext cx="11149013" cy="4198072"/>
          </a:xfrm>
        </p:spPr>
        <p:txBody>
          <a:bodyPr/>
          <a:lstStyle/>
          <a:p>
            <a:r>
              <a:rPr lang="en-US" dirty="0" smtClean="0"/>
              <a:t>Pros</a:t>
            </a:r>
          </a:p>
          <a:p>
            <a:pPr lvl="1"/>
            <a:r>
              <a:rPr lang="en-US" dirty="0" smtClean="0"/>
              <a:t>Good for managing many customers, such as shared/cloud deployment.</a:t>
            </a:r>
          </a:p>
          <a:p>
            <a:pPr lvl="1"/>
            <a:r>
              <a:rPr lang="en-US" dirty="0" smtClean="0"/>
              <a:t>Server resources are consumed only on </a:t>
            </a:r>
            <a:r>
              <a:rPr lang="en-US" dirty="0" err="1" smtClean="0"/>
              <a:t>affinitized</a:t>
            </a:r>
            <a:r>
              <a:rPr lang="en-US" dirty="0" smtClean="0"/>
              <a:t> servers.</a:t>
            </a:r>
          </a:p>
          <a:p>
            <a:pPr lvl="1"/>
            <a:r>
              <a:rPr lang="en-US" dirty="0" smtClean="0"/>
              <a:t>Addresses both scale-up and scale-out needs.</a:t>
            </a:r>
            <a:endParaRPr lang="en-US" dirty="0"/>
          </a:p>
          <a:p>
            <a:endParaRPr lang="en-US" dirty="0" smtClean="0"/>
          </a:p>
          <a:p>
            <a:r>
              <a:rPr lang="en-US" dirty="0" smtClean="0"/>
              <a:t>Cons</a:t>
            </a:r>
          </a:p>
          <a:p>
            <a:pPr lvl="1"/>
            <a:r>
              <a:rPr lang="en-US" dirty="0" smtClean="0"/>
              <a:t>Requires dynamic awareness of customer’s configuration and content.</a:t>
            </a:r>
            <a:endParaRPr lang="en-US" dirty="0"/>
          </a:p>
        </p:txBody>
      </p:sp>
    </p:spTree>
    <p:extLst>
      <p:ext uri="{BB962C8B-B14F-4D97-AF65-F5344CB8AC3E}">
        <p14:creationId xmlns:p14="http://schemas.microsoft.com/office/powerpoint/2010/main" val="23501849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Application Request Routing</a:t>
            </a:r>
            <a:br>
              <a:rPr lang="en-US" dirty="0" smtClean="0"/>
            </a:br>
            <a:r>
              <a:rPr lang="en-US" dirty="0" smtClean="0"/>
              <a:t>Hostname Affinity</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81641686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IIS 8 Improvements</a:t>
            </a:r>
            <a:endParaRPr lang="en-US" dirty="0"/>
          </a:p>
        </p:txBody>
      </p:sp>
      <p:sp>
        <p:nvSpPr>
          <p:cNvPr id="6" name="Content Placeholder 5"/>
          <p:cNvSpPr>
            <a:spLocks noGrp="1"/>
          </p:cNvSpPr>
          <p:nvPr>
            <p:ph idx="1"/>
          </p:nvPr>
        </p:nvSpPr>
        <p:spPr>
          <a:xfrm>
            <a:off x="519112" y="1447799"/>
            <a:ext cx="11149013" cy="2339102"/>
          </a:xfrm>
        </p:spPr>
        <p:txBody>
          <a:bodyPr/>
          <a:lstStyle/>
          <a:p>
            <a:r>
              <a:rPr lang="en-US" dirty="0" smtClean="0"/>
              <a:t>Must be able to:</a:t>
            </a:r>
          </a:p>
          <a:p>
            <a:pPr lvl="1"/>
            <a:r>
              <a:rPr lang="en-US" dirty="0" smtClean="0"/>
              <a:t>Dynamically retrieve customer’s configuration and content.</a:t>
            </a:r>
          </a:p>
          <a:p>
            <a:pPr lvl="1"/>
            <a:r>
              <a:rPr lang="en-US" dirty="0" smtClean="0"/>
              <a:t>Start a site quickly.</a:t>
            </a:r>
          </a:p>
          <a:p>
            <a:pPr lvl="1"/>
            <a:r>
              <a:rPr lang="en-US" dirty="0" smtClean="0"/>
              <a:t>Achieve high site-density.</a:t>
            </a:r>
          </a:p>
          <a:p>
            <a:pPr lvl="1"/>
            <a:r>
              <a:rPr lang="en-US" dirty="0" smtClean="0"/>
              <a:t>Easy to manage.</a:t>
            </a:r>
            <a:endParaRPr lang="en-US" dirty="0"/>
          </a:p>
        </p:txBody>
      </p:sp>
    </p:spTree>
    <p:extLst>
      <p:ext uri="{BB962C8B-B14F-4D97-AF65-F5344CB8AC3E}">
        <p14:creationId xmlns:p14="http://schemas.microsoft.com/office/powerpoint/2010/main" val="31264060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IIS 8 Improvement</a:t>
            </a:r>
            <a:br>
              <a:rPr lang="en-US" dirty="0" smtClean="0"/>
            </a:br>
            <a:r>
              <a:rPr lang="en-US" sz="3600" dirty="0" smtClean="0">
                <a:solidFill>
                  <a:schemeClr val="accent1"/>
                </a:solidFill>
              </a:rPr>
              <a:t>Configuration Scalability</a:t>
            </a:r>
            <a:endParaRPr lang="en-US" dirty="0">
              <a:solidFill>
                <a:schemeClr val="accent1"/>
              </a:solidFill>
            </a:endParaRPr>
          </a:p>
        </p:txBody>
      </p:sp>
      <p:sp>
        <p:nvSpPr>
          <p:cNvPr id="5" name="TextBox 4"/>
          <p:cNvSpPr txBox="1"/>
          <p:nvPr/>
        </p:nvSpPr>
        <p:spPr>
          <a:xfrm>
            <a:off x="443101" y="1331267"/>
            <a:ext cx="5637697" cy="1261884"/>
          </a:xfrm>
          <a:prstGeom prst="rect">
            <a:avLst/>
          </a:prstGeom>
          <a:noFill/>
        </p:spPr>
        <p:txBody>
          <a:bodyPr wrap="none" rtlCol="0">
            <a:spAutoFit/>
          </a:bodyPr>
          <a:lstStyle/>
          <a:p>
            <a:r>
              <a:rPr lang="en-US" sz="2000" dirty="0" smtClean="0">
                <a:cs typeface="Consolas" pitchFamily="49" charset="0"/>
              </a:rPr>
              <a:t>With a typical hosting configuration (3,500 sites)</a:t>
            </a:r>
          </a:p>
          <a:p>
            <a:r>
              <a:rPr lang="en-US" sz="2800" dirty="0" smtClean="0">
                <a:cs typeface="Consolas" pitchFamily="49" charset="0"/>
              </a:rPr>
              <a:t>WS08 R2:</a:t>
            </a:r>
          </a:p>
          <a:p>
            <a:r>
              <a:rPr lang="en-US" sz="2800" dirty="0" smtClean="0">
                <a:cs typeface="Consolas" pitchFamily="49" charset="0"/>
              </a:rPr>
              <a:t>Windows Server 2012:</a:t>
            </a:r>
            <a:endParaRPr lang="en-US" sz="2800" dirty="0">
              <a:cs typeface="Consolas" pitchFamily="49" charset="0"/>
            </a:endParaRPr>
          </a:p>
        </p:txBody>
      </p:sp>
      <p:sp>
        <p:nvSpPr>
          <p:cNvPr id="7" name="TextBox 6"/>
          <p:cNvSpPr txBox="1"/>
          <p:nvPr/>
        </p:nvSpPr>
        <p:spPr>
          <a:xfrm>
            <a:off x="4904210" y="1639044"/>
            <a:ext cx="4847802" cy="954107"/>
          </a:xfrm>
          <a:prstGeom prst="rect">
            <a:avLst/>
          </a:prstGeom>
          <a:noFill/>
        </p:spPr>
        <p:txBody>
          <a:bodyPr wrap="none" rtlCol="0">
            <a:spAutoFit/>
          </a:bodyPr>
          <a:lstStyle/>
          <a:p>
            <a:r>
              <a:rPr lang="en-US" sz="2800" dirty="0" err="1" smtClean="0"/>
              <a:t>Config</a:t>
            </a:r>
            <a:r>
              <a:rPr lang="en-US" sz="2800" dirty="0" smtClean="0"/>
              <a:t> </a:t>
            </a:r>
            <a:r>
              <a:rPr lang="en-US" sz="2800" dirty="0" err="1" smtClean="0"/>
              <a:t>mem</a:t>
            </a:r>
            <a:r>
              <a:rPr lang="en-US" sz="2800" dirty="0" smtClean="0"/>
              <a:t> usage:     760MB</a:t>
            </a:r>
          </a:p>
          <a:p>
            <a:r>
              <a:rPr lang="en-US" sz="2800" dirty="0" err="1" smtClean="0"/>
              <a:t>Config</a:t>
            </a:r>
            <a:r>
              <a:rPr lang="en-US" sz="2800" dirty="0" smtClean="0"/>
              <a:t> </a:t>
            </a:r>
            <a:r>
              <a:rPr lang="en-US" sz="2800" dirty="0" err="1" smtClean="0"/>
              <a:t>mem</a:t>
            </a:r>
            <a:r>
              <a:rPr lang="en-US" sz="2800" dirty="0" smtClean="0"/>
              <a:t> usage:     340MB</a:t>
            </a:r>
            <a:endParaRPr lang="en-US" sz="2800" dirty="0"/>
          </a:p>
        </p:txBody>
      </p:sp>
      <p:graphicFrame>
        <p:nvGraphicFramePr>
          <p:cNvPr id="8" name="Chart 7"/>
          <p:cNvGraphicFramePr>
            <a:graphicFrameLocks/>
          </p:cNvGraphicFramePr>
          <p:nvPr>
            <p:extLst>
              <p:ext uri="{D42A27DB-BD31-4B8C-83A1-F6EECF244321}">
                <p14:modId xmlns:p14="http://schemas.microsoft.com/office/powerpoint/2010/main" val="2701412560"/>
              </p:ext>
            </p:extLst>
          </p:nvPr>
        </p:nvGraphicFramePr>
        <p:xfrm>
          <a:off x="542221" y="2543175"/>
          <a:ext cx="11114791" cy="4190999"/>
        </p:xfrm>
        <a:graphic>
          <a:graphicData uri="http://schemas.openxmlformats.org/drawingml/2006/chart">
            <c:chart xmlns:c="http://schemas.openxmlformats.org/drawingml/2006/chart" xmlns:r="http://schemas.openxmlformats.org/officeDocument/2006/relationships" r:id="rId3"/>
          </a:graphicData>
        </a:graphic>
      </p:graphicFrame>
      <p:sp>
        <p:nvSpPr>
          <p:cNvPr id="10" name="10-Point Star 9"/>
          <p:cNvSpPr/>
          <p:nvPr/>
        </p:nvSpPr>
        <p:spPr>
          <a:xfrm>
            <a:off x="8921432" y="4570095"/>
            <a:ext cx="1442394" cy="1316355"/>
          </a:xfrm>
          <a:prstGeom prst="star10">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b="1" dirty="0" smtClean="0"/>
              <a:t>166x</a:t>
            </a:r>
            <a:endParaRPr lang="en-US" sz="1400" dirty="0"/>
          </a:p>
          <a:p>
            <a:pPr algn="ctr"/>
            <a:r>
              <a:rPr lang="en-US" sz="1200" dirty="0" smtClean="0"/>
              <a:t>faster</a:t>
            </a:r>
            <a:endParaRPr lang="en-US" sz="1200" dirty="0"/>
          </a:p>
        </p:txBody>
      </p:sp>
      <p:grpSp>
        <p:nvGrpSpPr>
          <p:cNvPr id="12" name="Group 11"/>
          <p:cNvGrpSpPr/>
          <p:nvPr/>
        </p:nvGrpSpPr>
        <p:grpSpPr>
          <a:xfrm>
            <a:off x="1067594" y="6280151"/>
            <a:ext cx="511174" cy="357574"/>
            <a:chOff x="1067594" y="6280151"/>
            <a:chExt cx="511174" cy="357574"/>
          </a:xfrm>
        </p:grpSpPr>
        <p:sp>
          <p:nvSpPr>
            <p:cNvPr id="4" name="TextBox 3"/>
            <p:cNvSpPr txBox="1"/>
            <p:nvPr/>
          </p:nvSpPr>
          <p:spPr>
            <a:xfrm>
              <a:off x="1069975" y="6499226"/>
              <a:ext cx="508793" cy="138499"/>
            </a:xfrm>
            <a:prstGeom prst="rect">
              <a:avLst/>
            </a:prstGeom>
            <a:solidFill>
              <a:srgbClr val="1D4C7C"/>
            </a:solidFill>
          </p:spPr>
          <p:txBody>
            <a:bodyPr wrap="square" lIns="0" tIns="0" rIns="0" bIns="0" rtlCol="0">
              <a:spAutoFit/>
            </a:bodyPr>
            <a:lstStyle/>
            <a:p>
              <a:pPr>
                <a:lnSpc>
                  <a:spcPct val="90000"/>
                </a:lnSpc>
                <a:spcBef>
                  <a:spcPct val="20000"/>
                </a:spcBef>
                <a:buSzPct val="90000"/>
              </a:pPr>
              <a:r>
                <a:rPr lang="en-US" sz="1000" dirty="0" smtClean="0">
                  <a:solidFill>
                    <a:schemeClr val="tx1">
                      <a:alpha val="99000"/>
                    </a:schemeClr>
                  </a:solidFill>
                </a:rPr>
                <a:t>WS2012</a:t>
              </a:r>
            </a:p>
          </p:txBody>
        </p:sp>
        <p:sp>
          <p:nvSpPr>
            <p:cNvPr id="11" name="TextBox 10"/>
            <p:cNvSpPr txBox="1"/>
            <p:nvPr/>
          </p:nvSpPr>
          <p:spPr>
            <a:xfrm>
              <a:off x="1067594" y="6280151"/>
              <a:ext cx="508793" cy="138499"/>
            </a:xfrm>
            <a:prstGeom prst="rect">
              <a:avLst/>
            </a:prstGeom>
            <a:solidFill>
              <a:srgbClr val="1D4C7C"/>
            </a:solidFill>
          </p:spPr>
          <p:txBody>
            <a:bodyPr wrap="square" lIns="0" tIns="0" rIns="0" bIns="0" rtlCol="0">
              <a:spAutoFit/>
            </a:bodyPr>
            <a:lstStyle/>
            <a:p>
              <a:pPr>
                <a:lnSpc>
                  <a:spcPct val="90000"/>
                </a:lnSpc>
                <a:spcBef>
                  <a:spcPct val="20000"/>
                </a:spcBef>
                <a:buSzPct val="90000"/>
              </a:pPr>
              <a:r>
                <a:rPr lang="en-US" sz="1000" dirty="0" smtClean="0">
                  <a:solidFill>
                    <a:schemeClr val="tx1">
                      <a:alpha val="99000"/>
                    </a:schemeClr>
                  </a:solidFill>
                </a:rPr>
                <a:t>WS08 R2</a:t>
              </a:r>
            </a:p>
          </p:txBody>
        </p:sp>
      </p:grpSp>
      <p:sp>
        <p:nvSpPr>
          <p:cNvPr id="13" name="10-Point Star 12"/>
          <p:cNvSpPr/>
          <p:nvPr/>
        </p:nvSpPr>
        <p:spPr>
          <a:xfrm>
            <a:off x="9875520" y="1331267"/>
            <a:ext cx="1460567" cy="1463084"/>
          </a:xfrm>
          <a:prstGeom prst="star10">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b="1" dirty="0" smtClean="0"/>
              <a:t>1/2</a:t>
            </a:r>
            <a:r>
              <a:rPr lang="en-US" sz="2800" dirty="0" smtClean="0"/>
              <a:t> </a:t>
            </a:r>
            <a:endParaRPr lang="en-US" sz="1400" dirty="0"/>
          </a:p>
          <a:p>
            <a:pPr algn="ctr"/>
            <a:r>
              <a:rPr lang="en-US" sz="1200" dirty="0" smtClean="0"/>
              <a:t>memory usage </a:t>
            </a:r>
            <a:r>
              <a:rPr lang="en-US" sz="1200" dirty="0" err="1" smtClean="0"/>
              <a:t>vs</a:t>
            </a:r>
            <a:r>
              <a:rPr lang="en-US" sz="1200" dirty="0" smtClean="0"/>
              <a:t> R2!</a:t>
            </a:r>
            <a:endParaRPr lang="en-US" sz="1200" dirty="0"/>
          </a:p>
        </p:txBody>
      </p:sp>
    </p:spTree>
    <p:extLst>
      <p:ext uri="{BB962C8B-B14F-4D97-AF65-F5344CB8AC3E}">
        <p14:creationId xmlns:p14="http://schemas.microsoft.com/office/powerpoint/2010/main" val="2513051249"/>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Won Yoo</External_x0020_Speaker>
    <Session_x0020_Code xmlns="2295e2e7-0eeb-498e-8716-217bb2ee6ee3">WSV331</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purl.org/dc/dcmitype/"/>
    <ds:schemaRef ds:uri="http://purl.org/dc/elements/1.1/"/>
    <ds:schemaRef ds:uri="http://schemas.microsoft.com/office/2006/documentManagement/types"/>
    <ds:schemaRef ds:uri="2295e2e7-0eeb-498e-8716-217bb2ee6ee3"/>
    <ds:schemaRef ds:uri="http://www.w3.org/XML/1998/namespace"/>
    <ds:schemaRef ds:uri="http://schemas.microsoft.com/office/infopath/2007/PartnerControls"/>
    <ds:schemaRef ds:uri="http://schemas.openxmlformats.org/package/2006/metadata/core-properties"/>
    <ds:schemaRef ds:uri="8b529f77-48ab-4581-b468-93f09345b8aa"/>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483</TotalTime>
  <Words>1695</Words>
  <Application>Microsoft Office PowerPoint</Application>
  <PresentationFormat>Custom</PresentationFormat>
  <Paragraphs>180</Paragraphs>
  <Slides>25</Slides>
  <Notes>17</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TechEd_2012_Template_16x9</vt:lpstr>
      <vt:lpstr>White with Consolas font for code slides</vt:lpstr>
      <vt:lpstr>What’s New with IIS 8: Open Web Platform for Cloud</vt:lpstr>
      <vt:lpstr>Session Objectives and Takeaways</vt:lpstr>
      <vt:lpstr>Common Web Farm Deployment</vt:lpstr>
      <vt:lpstr>Pros and Cons</vt:lpstr>
      <vt:lpstr>Web Farm Deployment with ARR Application Request Routing (ARR)</vt:lpstr>
      <vt:lpstr>Pros and Cons</vt:lpstr>
      <vt:lpstr>Application Request Routing Hostname Affinity</vt:lpstr>
      <vt:lpstr>IIS 8 Improvements</vt:lpstr>
      <vt:lpstr>IIS 8 Improvement Configuration Scalability</vt:lpstr>
      <vt:lpstr>Configuration Scalability</vt:lpstr>
      <vt:lpstr>IIS 8 Improvement Centralized SSL Certificate Support</vt:lpstr>
      <vt:lpstr>Centralized SSL Certificate Support</vt:lpstr>
      <vt:lpstr>Resource Sand-boxing</vt:lpstr>
      <vt:lpstr>Resource Sand-boxing</vt:lpstr>
      <vt:lpstr>Elastic Scalability</vt:lpstr>
      <vt:lpstr>Elastic Scalability</vt:lpstr>
      <vt:lpstr>Session Summary</vt:lpstr>
      <vt:lpstr>Questions?</vt:lpstr>
      <vt:lpstr>SIA, WSV, and VIR Track Resources</vt:lpstr>
      <vt:lpstr>Related Content</vt:lpstr>
      <vt:lpstr>IIS.NET: Home for the IIS Community!</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with Internet Information Services (IIS) 8: Open Web Platform for Cloud</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37</cp:revision>
  <cp:lastPrinted>2012-05-10T16:39:25Z</cp:lastPrinted>
  <dcterms:created xsi:type="dcterms:W3CDTF">2012-03-23T02:48:52Z</dcterms:created>
  <dcterms:modified xsi:type="dcterms:W3CDTF">2012-06-12T22:02:34Z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