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53"/>
  </p:notesMasterIdLst>
  <p:handoutMasterIdLst>
    <p:handoutMasterId r:id="rId54"/>
  </p:handoutMasterIdLst>
  <p:sldIdLst>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8" r:id="rId41"/>
    <p:sldId id="302" r:id="rId42"/>
    <p:sldId id="299" r:id="rId43"/>
    <p:sldId id="300" r:id="rId44"/>
    <p:sldId id="303" r:id="rId45"/>
    <p:sldId id="292" r:id="rId46"/>
    <p:sldId id="293" r:id="rId47"/>
    <p:sldId id="294" r:id="rId48"/>
    <p:sldId id="295" r:id="rId49"/>
    <p:sldId id="296" r:id="rId50"/>
    <p:sldId id="297" r:id="rId51"/>
    <p:sldId id="256" r:id="rId5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snapToObjects="1">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F992D098-9355-4FEE-B549-8C3D0BDA044B}" type="datetime8">
              <a:rPr lang="en-US" b="0" smtClean="0">
                <a:solidFill>
                  <a:prstClr val="black"/>
                </a:solidFill>
                <a:latin typeface="Times New Roman" pitchFamily="18" charset="0"/>
              </a:rPr>
              <a:pPr eaLnBrk="1" hangingPunct="1"/>
              <a:t>6/14/2012 3:06 PM</a:t>
            </a:fld>
            <a:endParaRPr lang="en-US" b="0" dirty="0" smtClean="0">
              <a:solidFill>
                <a:prstClr val="black"/>
              </a:solidFill>
              <a:latin typeface="Times New Roman" pitchFamily="18" charset="0"/>
            </a:endParaRPr>
          </a:p>
        </p:txBody>
      </p:sp>
      <p:sp>
        <p:nvSpPr>
          <p:cNvPr id="14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r>
              <a:rPr lang="en-US" b="0" dirty="0" smtClean="0">
                <a:solidFill>
                  <a:prstClr val="black"/>
                </a:solidFill>
                <a:latin typeface="Segoe" pitchFamily="34" charset="0"/>
              </a:rPr>
              <a:t>©2005 Microsoft Corporation. All rights reserved.</a:t>
            </a:r>
          </a:p>
          <a:p>
            <a:r>
              <a:rPr lang="en-US" b="0" dirty="0" smtClean="0">
                <a:solidFill>
                  <a:prstClr val="black"/>
                </a:solidFill>
                <a:latin typeface="Segoe" pitchFamily="34" charset="0"/>
              </a:rPr>
              <a:t>This presentation is for informational purposes only. Microsoft makes no warranties, express or implied, in this summary.</a:t>
            </a:r>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EF80234D-2F55-4845-8B37-184689D949CA}" type="slidenum">
              <a:rPr lang="en-US" b="0" smtClean="0">
                <a:solidFill>
                  <a:prstClr val="black"/>
                </a:solidFill>
                <a:latin typeface="Times New Roman" pitchFamily="18" charset="0"/>
              </a:rPr>
              <a:pPr eaLnBrk="1" hangingPunct="1"/>
              <a:t>19</a:t>
            </a:fld>
            <a:endParaRPr lang="en-US" b="0" dirty="0" smtClean="0">
              <a:solidFill>
                <a:prstClr val="black"/>
              </a:solidFill>
              <a:latin typeface="Times New Roman" pitchFamily="18" charset="0"/>
            </a:endParaRPr>
          </a:p>
        </p:txBody>
      </p:sp>
      <p:sp>
        <p:nvSpPr>
          <p:cNvPr id="14341" name="Rectangle 2"/>
          <p:cNvSpPr>
            <a:spLocks noGrp="1" noRot="1" noChangeAspect="1" noChangeArrowheads="1" noTextEdit="1"/>
          </p:cNvSpPr>
          <p:nvPr>
            <p:ph type="sldImg"/>
          </p:nvPr>
        </p:nvSpPr>
        <p:spPr>
          <a:xfrm>
            <a:off x="381000" y="685800"/>
            <a:ext cx="6096000" cy="3429000"/>
          </a:xfrm>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F992D098-9355-4FEE-B549-8C3D0BDA044B}" type="datetime8">
              <a:rPr lang="en-US" b="0" smtClean="0">
                <a:solidFill>
                  <a:prstClr val="black"/>
                </a:solidFill>
                <a:latin typeface="Times New Roman" pitchFamily="18" charset="0"/>
              </a:rPr>
              <a:pPr eaLnBrk="1" hangingPunct="1"/>
              <a:t>6/14/2012 3:06 PM</a:t>
            </a:fld>
            <a:endParaRPr lang="en-US" b="0" dirty="0" smtClean="0">
              <a:solidFill>
                <a:prstClr val="black"/>
              </a:solidFill>
              <a:latin typeface="Times New Roman" pitchFamily="18" charset="0"/>
            </a:endParaRPr>
          </a:p>
        </p:txBody>
      </p:sp>
      <p:sp>
        <p:nvSpPr>
          <p:cNvPr id="14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r>
              <a:rPr lang="en-US" b="0" dirty="0" smtClean="0">
                <a:solidFill>
                  <a:prstClr val="black"/>
                </a:solidFill>
                <a:latin typeface="Segoe" pitchFamily="34" charset="0"/>
              </a:rPr>
              <a:t>©2005 Microsoft Corporation. All rights reserved.</a:t>
            </a:r>
          </a:p>
          <a:p>
            <a:r>
              <a:rPr lang="en-US" b="0" dirty="0" smtClean="0">
                <a:solidFill>
                  <a:prstClr val="black"/>
                </a:solidFill>
                <a:latin typeface="Segoe" pitchFamily="34" charset="0"/>
              </a:rPr>
              <a:t>This presentation is for informational purposes only. Microsoft makes no warranties, express or implied, in this summary.</a:t>
            </a:r>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EF80234D-2F55-4845-8B37-184689D949CA}" type="slidenum">
              <a:rPr lang="en-US" b="0" smtClean="0">
                <a:solidFill>
                  <a:prstClr val="black"/>
                </a:solidFill>
                <a:latin typeface="Times New Roman" pitchFamily="18" charset="0"/>
              </a:rPr>
              <a:pPr eaLnBrk="1" hangingPunct="1"/>
              <a:t>21</a:t>
            </a:fld>
            <a:endParaRPr lang="en-US" b="0" dirty="0" smtClean="0">
              <a:solidFill>
                <a:prstClr val="black"/>
              </a:solidFill>
              <a:latin typeface="Times New Roman" pitchFamily="18" charset="0"/>
            </a:endParaRPr>
          </a:p>
        </p:txBody>
      </p:sp>
      <p:sp>
        <p:nvSpPr>
          <p:cNvPr id="14341" name="Rectangle 2"/>
          <p:cNvSpPr>
            <a:spLocks noGrp="1" noRot="1" noChangeAspect="1" noChangeArrowheads="1" noTextEdit="1"/>
          </p:cNvSpPr>
          <p:nvPr>
            <p:ph type="sldImg"/>
          </p:nvPr>
        </p:nvSpPr>
        <p:spPr>
          <a:xfrm>
            <a:off x="381000" y="685800"/>
            <a:ext cx="6096000" cy="3429000"/>
          </a:xfrm>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F992D098-9355-4FEE-B549-8C3D0BDA044B}" type="datetime8">
              <a:rPr lang="en-US" b="0" smtClean="0">
                <a:solidFill>
                  <a:prstClr val="black"/>
                </a:solidFill>
                <a:latin typeface="Times New Roman" pitchFamily="18" charset="0"/>
              </a:rPr>
              <a:pPr eaLnBrk="1" hangingPunct="1"/>
              <a:t>6/14/2012 3:06 PM</a:t>
            </a:fld>
            <a:endParaRPr lang="en-US" b="0" dirty="0" smtClean="0">
              <a:solidFill>
                <a:prstClr val="black"/>
              </a:solidFill>
              <a:latin typeface="Times New Roman" pitchFamily="18" charset="0"/>
            </a:endParaRPr>
          </a:p>
        </p:txBody>
      </p:sp>
      <p:sp>
        <p:nvSpPr>
          <p:cNvPr id="14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r>
              <a:rPr lang="en-US" b="0" dirty="0" smtClean="0">
                <a:solidFill>
                  <a:prstClr val="black"/>
                </a:solidFill>
                <a:latin typeface="Segoe" pitchFamily="34" charset="0"/>
              </a:rPr>
              <a:t>©2005 Microsoft Corporation. All rights reserved.</a:t>
            </a:r>
          </a:p>
          <a:p>
            <a:r>
              <a:rPr lang="en-US" b="0" dirty="0" smtClean="0">
                <a:solidFill>
                  <a:prstClr val="black"/>
                </a:solidFill>
                <a:latin typeface="Segoe" pitchFamily="34" charset="0"/>
              </a:rPr>
              <a:t>This presentation is for informational purposes only. Microsoft makes no warranties, express or implied, in this summary.</a:t>
            </a:r>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Segoe Semibold" pitchFamily="34" charset="0"/>
              </a:defRPr>
            </a:lvl1pPr>
            <a:lvl2pPr marL="742909" indent="-285734" eaLnBrk="0" hangingPunct="0">
              <a:defRPr b="1">
                <a:solidFill>
                  <a:schemeClr val="tx1"/>
                </a:solidFill>
                <a:latin typeface="Segoe Semibold" pitchFamily="34" charset="0"/>
              </a:defRPr>
            </a:lvl2pPr>
            <a:lvl3pPr marL="1142937" indent="-228587" eaLnBrk="0" hangingPunct="0">
              <a:defRPr b="1">
                <a:solidFill>
                  <a:schemeClr val="tx1"/>
                </a:solidFill>
                <a:latin typeface="Segoe Semibold" pitchFamily="34" charset="0"/>
              </a:defRPr>
            </a:lvl3pPr>
            <a:lvl4pPr marL="1600112" indent="-228587" eaLnBrk="0" hangingPunct="0">
              <a:defRPr b="1">
                <a:solidFill>
                  <a:schemeClr val="tx1"/>
                </a:solidFill>
                <a:latin typeface="Segoe Semibold" pitchFamily="34" charset="0"/>
              </a:defRPr>
            </a:lvl4pPr>
            <a:lvl5pPr marL="2057287" indent="-228587" eaLnBrk="0" hangingPunct="0">
              <a:defRPr b="1">
                <a:solidFill>
                  <a:schemeClr val="tx1"/>
                </a:solidFill>
                <a:latin typeface="Segoe Semibold" pitchFamily="34" charset="0"/>
              </a:defRPr>
            </a:lvl5pPr>
            <a:lvl6pPr marL="2514461" indent="-228587" eaLnBrk="0" fontAlgn="base" hangingPunct="0">
              <a:spcBef>
                <a:spcPct val="0"/>
              </a:spcBef>
              <a:spcAft>
                <a:spcPct val="0"/>
              </a:spcAft>
              <a:defRPr b="1">
                <a:solidFill>
                  <a:schemeClr val="tx1"/>
                </a:solidFill>
                <a:latin typeface="Segoe Semibold" pitchFamily="34" charset="0"/>
              </a:defRPr>
            </a:lvl6pPr>
            <a:lvl7pPr marL="2971635" indent="-228587" eaLnBrk="0" fontAlgn="base" hangingPunct="0">
              <a:spcBef>
                <a:spcPct val="0"/>
              </a:spcBef>
              <a:spcAft>
                <a:spcPct val="0"/>
              </a:spcAft>
              <a:defRPr b="1">
                <a:solidFill>
                  <a:schemeClr val="tx1"/>
                </a:solidFill>
                <a:latin typeface="Segoe Semibold" pitchFamily="34" charset="0"/>
              </a:defRPr>
            </a:lvl7pPr>
            <a:lvl8pPr marL="3428810" indent="-228587" eaLnBrk="0" fontAlgn="base" hangingPunct="0">
              <a:spcBef>
                <a:spcPct val="0"/>
              </a:spcBef>
              <a:spcAft>
                <a:spcPct val="0"/>
              </a:spcAft>
              <a:defRPr b="1">
                <a:solidFill>
                  <a:schemeClr val="tx1"/>
                </a:solidFill>
                <a:latin typeface="Segoe Semibold" pitchFamily="34" charset="0"/>
              </a:defRPr>
            </a:lvl8pPr>
            <a:lvl9pPr marL="3885985" indent="-228587" eaLnBrk="0" fontAlgn="base" hangingPunct="0">
              <a:spcBef>
                <a:spcPct val="0"/>
              </a:spcBef>
              <a:spcAft>
                <a:spcPct val="0"/>
              </a:spcAft>
              <a:defRPr b="1">
                <a:solidFill>
                  <a:schemeClr val="tx1"/>
                </a:solidFill>
                <a:latin typeface="Segoe Semibold" pitchFamily="34" charset="0"/>
              </a:defRPr>
            </a:lvl9pPr>
          </a:lstStyle>
          <a:p>
            <a:pPr eaLnBrk="1" hangingPunct="1"/>
            <a:fld id="{EF80234D-2F55-4845-8B37-184689D949CA}" type="slidenum">
              <a:rPr lang="en-US" b="0" smtClean="0">
                <a:solidFill>
                  <a:prstClr val="black"/>
                </a:solidFill>
                <a:latin typeface="Times New Roman" pitchFamily="18" charset="0"/>
              </a:rPr>
              <a:pPr eaLnBrk="1" hangingPunct="1"/>
              <a:t>26</a:t>
            </a:fld>
            <a:endParaRPr lang="en-US" b="0" dirty="0" smtClean="0">
              <a:solidFill>
                <a:prstClr val="black"/>
              </a:solidFill>
              <a:latin typeface="Times New Roman" pitchFamily="18" charset="0"/>
            </a:endParaRPr>
          </a:p>
        </p:txBody>
      </p:sp>
      <p:sp>
        <p:nvSpPr>
          <p:cNvPr id="14341" name="Rectangle 2"/>
          <p:cNvSpPr>
            <a:spLocks noGrp="1" noRot="1" noChangeAspect="1" noChangeArrowheads="1" noTextEdit="1"/>
          </p:cNvSpPr>
          <p:nvPr>
            <p:ph type="sldImg"/>
          </p:nvPr>
        </p:nvSpPr>
        <p:spPr>
          <a:xfrm>
            <a:off x="381000" y="685800"/>
            <a:ext cx="6096000" cy="3429000"/>
          </a:xfrm>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8651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64248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p:spPr>
        <p:txBody>
          <a:bodyPr/>
          <a:lstStyle/>
          <a:p>
            <a:pPr>
              <a:buFontTx/>
              <a:buNone/>
            </a:pPr>
            <a:endParaRPr lang="en-US" dirty="0"/>
          </a:p>
        </p:txBody>
      </p:sp>
      <p:sp>
        <p:nvSpPr>
          <p:cNvPr id="4100" name="Slide Number Placeholder 3"/>
          <p:cNvSpPr>
            <a:spLocks noGrp="1"/>
          </p:cNvSpPr>
          <p:nvPr>
            <p:ph type="sldNum" sz="quarter" idx="5"/>
          </p:nvPr>
        </p:nvSpPr>
        <p:spPr>
          <a:noFill/>
        </p:spPr>
        <p:txBody>
          <a:bodyPr/>
          <a:lstStyle/>
          <a:p>
            <a:fld id="{36D0C893-0D68-493A-8209-919224713F47}" type="slidenum">
              <a:rPr lang="en-US" smtClean="0">
                <a:solidFill>
                  <a:prstClr val="black"/>
                </a:solidFill>
              </a:rPr>
              <a:pPr/>
              <a:t>33</a:t>
            </a:fld>
            <a:endParaRPr lang="en-US"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6/14/2012</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Tree>
    <p:extLst>
      <p:ext uri="{BB962C8B-B14F-4D97-AF65-F5344CB8AC3E}">
        <p14:creationId xmlns:p14="http://schemas.microsoft.com/office/powerpoint/2010/main" val="102213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4406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642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380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5858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4406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316313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59854220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33349578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9584886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963800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6229993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9007460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258576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997446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8500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821003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866207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9488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09772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81065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4666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61216487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2"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5" y="249237"/>
            <a:ext cx="11031627"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725" tIns="60862" rIns="121725" bIns="60862"/>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3" name="Text Placeholder 3"/>
          <p:cNvSpPr>
            <a:spLocks noGrp="1"/>
          </p:cNvSpPr>
          <p:nvPr>
            <p:ph type="body" sz="half" idx="2"/>
          </p:nvPr>
        </p:nvSpPr>
        <p:spPr>
          <a:xfrm>
            <a:off x="609442" y="5943600"/>
            <a:ext cx="9547913" cy="304800"/>
          </a:xfrm>
        </p:spPr>
        <p:txBody>
          <a:bodyPr>
            <a:noAutofit/>
          </a:bodyPr>
          <a:lstStyle>
            <a:lvl1pPr marL="0" indent="0">
              <a:lnSpc>
                <a:spcPts val="1800"/>
              </a:lnSpc>
              <a:spcBef>
                <a:spcPts val="0"/>
              </a:spcBef>
              <a:spcAft>
                <a:spcPts val="0"/>
              </a:spcAft>
              <a:buNone/>
              <a:defRPr sz="1500" spc="-40" baseline="0"/>
            </a:lvl1pPr>
            <a:lvl2pPr marL="457138" indent="0">
              <a:buNone/>
              <a:defRPr sz="1200"/>
            </a:lvl2pPr>
            <a:lvl3pPr marL="914276" indent="0">
              <a:buNone/>
              <a:defRPr sz="1100"/>
            </a:lvl3pPr>
            <a:lvl4pPr marL="1371414" indent="0">
              <a:buNone/>
              <a:defRPr sz="900"/>
            </a:lvl4pPr>
            <a:lvl5pPr marL="1828552" indent="0">
              <a:buNone/>
              <a:defRPr sz="900"/>
            </a:lvl5pPr>
            <a:lvl6pPr marL="2285690" indent="0">
              <a:buNone/>
              <a:defRPr sz="900"/>
            </a:lvl6pPr>
            <a:lvl7pPr marL="2742828" indent="0">
              <a:buNone/>
              <a:defRPr sz="900"/>
            </a:lvl7pPr>
            <a:lvl8pPr marL="3199965" indent="0">
              <a:buNone/>
              <a:defRPr sz="900"/>
            </a:lvl8pPr>
            <a:lvl9pPr marL="365710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6"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99983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Text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userDrawn="1"/>
        </p:nvSpPr>
        <p:spPr bwMode="auto">
          <a:xfrm>
            <a:off x="1015857" y="3187483"/>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Group 15"/>
          <p:cNvGrpSpPr/>
          <p:nvPr userDrawn="1"/>
        </p:nvGrpSpPr>
        <p:grpSpPr>
          <a:xfrm>
            <a:off x="1022073" y="3472216"/>
            <a:ext cx="2839827" cy="2257786"/>
            <a:chOff x="4945617" y="2285356"/>
            <a:chExt cx="2839827" cy="2257786"/>
          </a:xfrm>
        </p:grpSpPr>
        <p:pic>
          <p:nvPicPr>
            <p:cNvPr id="17" name="Picture 4" descr="D:\DVD_ART34\Artwork_Imagery\Icons - Illustrations\Internet Clouds web\cloud 2.png"/>
            <p:cNvPicPr>
              <a:picLocks noChangeAspect="1" noChangeArrowheads="1"/>
            </p:cNvPicPr>
            <p:nvPr/>
          </p:nvPicPr>
          <p:blipFill>
            <a:blip r:embed="rId4">
              <a:duotone>
                <a:prstClr val="black"/>
                <a:schemeClr val="accent1">
                  <a:tint val="45000"/>
                  <a:satMod val="400000"/>
                </a:schemeClr>
              </a:duotone>
            </a:blip>
            <a:srcRect r="6662"/>
            <a:stretch>
              <a:fillRect/>
            </a:stretch>
          </p:blipFill>
          <p:spPr bwMode="auto">
            <a:xfrm>
              <a:off x="4945617" y="3011203"/>
              <a:ext cx="2839827" cy="1531939"/>
            </a:xfrm>
            <a:prstGeom prst="rect">
              <a:avLst/>
            </a:prstGeom>
            <a:noFill/>
            <a:ln w="9525">
              <a:noFill/>
              <a:miter lim="800000"/>
              <a:headEnd/>
              <a:tailEnd/>
            </a:ln>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0234" y="2285356"/>
              <a:ext cx="2176517" cy="2176517"/>
            </a:xfrm>
            <a:prstGeom prst="rect">
              <a:avLst/>
            </a:prstGeom>
          </p:spPr>
        </p:pic>
      </p:grpSp>
    </p:spTree>
    <p:extLst>
      <p:ext uri="{BB962C8B-B14F-4D97-AF65-F5344CB8AC3E}">
        <p14:creationId xmlns:p14="http://schemas.microsoft.com/office/powerpoint/2010/main" val="159334313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Text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userDrawn="1"/>
        </p:nvSpPr>
        <p:spPr bwMode="auto">
          <a:xfrm>
            <a:off x="1015857" y="3187483"/>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9" name="Picture 11"/>
          <p:cNvPicPr>
            <a:picLocks noChangeAspect="1" noChangeArrowheads="1"/>
          </p:cNvPicPr>
          <p:nvPr userDrawn="1"/>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22072" y="3808698"/>
            <a:ext cx="2821037" cy="15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3503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865685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images.faithclipart.com/images/3/1198090166520_67/img_1198090166520_671.jpg" TargetMode="External"/><Relationship Id="rId7"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7.e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7.emf"/><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3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7.e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7.emf"/></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hyperlink" Target="http://www.nappliance.com/"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4.gif"/><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43.gif"/><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47.jpeg"/><Relationship Id="rId1" Type="http://schemas.openxmlformats.org/officeDocument/2006/relationships/slideLayout" Target="../slideLayouts/slideLayout8.xml"/><Relationship Id="rId5" Type="http://schemas.openxmlformats.org/officeDocument/2006/relationships/image" Target="../media/image49.wmf"/><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hyperlink" Target="http://microsoft.com/msdn"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5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5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jpe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8.png"/><Relationship Id="rId1" Type="http://schemas.openxmlformats.org/officeDocument/2006/relationships/slideLayout" Target="../slideLayouts/slideLayout30.xml"/><Relationship Id="rId5" Type="http://schemas.openxmlformats.org/officeDocument/2006/relationships/image" Target="../media/image33.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6.emf"/><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6.em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429000"/>
            <a:ext cx="6718301" cy="1232464"/>
          </a:xfrm>
        </p:spPr>
        <p:txBody>
          <a:bodyPr/>
          <a:lstStyle/>
          <a:p>
            <a:r>
              <a:rPr lang="en-US" dirty="0"/>
              <a:t>Networking for Hybrid Cloud: </a:t>
            </a:r>
            <a:r>
              <a:rPr lang="en-US" dirty="0" err="1"/>
              <a:t>BranchCache</a:t>
            </a:r>
            <a:r>
              <a:rPr lang="en-US" dirty="0"/>
              <a:t> and </a:t>
            </a:r>
            <a:r>
              <a:rPr lang="en-US" dirty="0" smtClean="0"/>
              <a:t>Cross-Premises </a:t>
            </a:r>
            <a:r>
              <a:rPr lang="en-US" dirty="0"/>
              <a:t>Connectivity</a:t>
            </a:r>
          </a:p>
        </p:txBody>
      </p:sp>
      <p:sp>
        <p:nvSpPr>
          <p:cNvPr id="3" name="Subtitle 2"/>
          <p:cNvSpPr>
            <a:spLocks noGrp="1"/>
          </p:cNvSpPr>
          <p:nvPr>
            <p:ph type="subTitle" idx="1"/>
          </p:nvPr>
        </p:nvSpPr>
        <p:spPr>
          <a:xfrm>
            <a:off x="4181452" y="5029200"/>
            <a:ext cx="3513160" cy="463255"/>
          </a:xfrm>
        </p:spPr>
        <p:txBody>
          <a:bodyPr/>
          <a:lstStyle/>
          <a:p>
            <a:r>
              <a:rPr lang="en-US" dirty="0"/>
              <a:t>Bala </a:t>
            </a:r>
            <a:r>
              <a:rPr lang="en-US" dirty="0" smtClean="0"/>
              <a:t>Rajagopalan</a:t>
            </a:r>
          </a:p>
          <a:p>
            <a:r>
              <a:rPr lang="en-US" dirty="0" smtClean="0"/>
              <a:t>Group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7694612" y="5008969"/>
            <a:ext cx="229396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dirty="0" smtClean="0">
                <a:solidFill>
                  <a:srgbClr val="363535">
                    <a:alpha val="99000"/>
                  </a:srgbClr>
                </a:solidFill>
              </a:rPr>
              <a:t>Rob </a:t>
            </a:r>
            <a:r>
              <a:rPr dirty="0" err="1" smtClean="0">
                <a:solidFill>
                  <a:srgbClr val="363535">
                    <a:alpha val="99000"/>
                  </a:srgbClr>
                </a:solidFill>
              </a:rPr>
              <a:t>Kuehfus</a:t>
            </a:r>
            <a:endParaRPr dirty="0" smtClean="0">
              <a:solidFill>
                <a:srgbClr val="363535">
                  <a:alpha val="99000"/>
                </a:srgbClr>
              </a:solidFill>
            </a:endParaRPr>
          </a:p>
          <a:p>
            <a:r>
              <a:rPr dirty="0" smtClean="0">
                <a:solidFill>
                  <a:srgbClr val="363535">
                    <a:alpha val="99000"/>
                  </a:srgbClr>
                </a:solidFill>
              </a:rPr>
              <a:t>Program Manager</a:t>
            </a:r>
          </a:p>
          <a:p>
            <a:r>
              <a:rPr dirty="0" smtClean="0">
                <a:solidFill>
                  <a:srgbClr val="363535">
                    <a:alpha val="99000"/>
                  </a:srgbClr>
                </a:solidFill>
              </a:rPr>
              <a:t>Microsoft Corporation</a:t>
            </a:r>
            <a:endParaRPr dirty="0">
              <a:solidFill>
                <a:srgbClr val="363535">
                  <a:alpha val="99000"/>
                </a:srgbClr>
              </a:solidFill>
            </a:endParaRPr>
          </a:p>
        </p:txBody>
      </p:sp>
      <p:sp>
        <p:nvSpPr>
          <p:cNvPr id="6" name="TextBox 5"/>
          <p:cNvSpPr txBox="1"/>
          <p:nvPr/>
        </p:nvSpPr>
        <p:spPr>
          <a:xfrm>
            <a:off x="521208" y="228600"/>
            <a:ext cx="857607"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WSV333</a:t>
            </a:r>
          </a:p>
        </p:txBody>
      </p:sp>
    </p:spTree>
    <p:extLst>
      <p:ext uri="{BB962C8B-B14F-4D97-AF65-F5344CB8AC3E}">
        <p14:creationId xmlns:p14="http://schemas.microsoft.com/office/powerpoint/2010/main" val="261887591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Deploy &amp; Configure</a:t>
            </a:r>
            <a:endParaRPr lang="en-US" dirty="0"/>
          </a:p>
        </p:txBody>
      </p:sp>
      <p:sp>
        <p:nvSpPr>
          <p:cNvPr id="3" name="Content Placeholder 2"/>
          <p:cNvSpPr>
            <a:spLocks noGrp="1"/>
          </p:cNvSpPr>
          <p:nvPr>
            <p:ph idx="1"/>
          </p:nvPr>
        </p:nvSpPr>
        <p:spPr>
          <a:xfrm>
            <a:off x="481305" y="1201003"/>
            <a:ext cx="11442700" cy="5166815"/>
          </a:xfrm>
        </p:spPr>
        <p:txBody>
          <a:bodyPr>
            <a:normAutofit/>
          </a:bodyPr>
          <a:lstStyle/>
          <a:p>
            <a:r>
              <a:rPr lang="en-US" dirty="0">
                <a:solidFill>
                  <a:srgbClr val="8CC600"/>
                </a:solidFill>
              </a:rPr>
              <a:t>PowerShell</a:t>
            </a:r>
          </a:p>
          <a:p>
            <a:endParaRPr lang="en-US" dirty="0" smtClean="0">
              <a:solidFill>
                <a:srgbClr val="8CC600"/>
              </a:solidFill>
            </a:endParaRPr>
          </a:p>
          <a:p>
            <a:endParaRPr lang="en-US" dirty="0">
              <a:solidFill>
                <a:srgbClr val="8CC600"/>
              </a:solidFill>
            </a:endParaRPr>
          </a:p>
          <a:p>
            <a:r>
              <a:rPr lang="en-US" dirty="0" smtClean="0">
                <a:solidFill>
                  <a:srgbClr val="8CC600"/>
                </a:solidFill>
              </a:rPr>
              <a:t>Easy configuration wizard</a:t>
            </a: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pPr marL="0" indent="0">
              <a:buNone/>
            </a:pPr>
            <a:endParaRPr lang="en-US"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3616225"/>
            <a:ext cx="3617741" cy="283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183" y="3604625"/>
            <a:ext cx="3617160" cy="28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2140" y="3581400"/>
            <a:ext cx="3998793" cy="287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5612" y="1619071"/>
            <a:ext cx="10988036" cy="830997"/>
          </a:xfrm>
          <a:prstGeom prst="rect">
            <a:avLst/>
          </a:prstGeom>
          <a:solidFill>
            <a:srgbClr val="0B2661"/>
          </a:solidFill>
        </p:spPr>
        <p:txBody>
          <a:bodyPr wrap="square" rtlCol="0">
            <a:spAutoFit/>
          </a:bodyPr>
          <a:lstStyle/>
          <a:p>
            <a:r>
              <a:rPr lang="en-US" sz="2400" dirty="0" smtClean="0">
                <a:solidFill>
                  <a:srgbClr val="FFFFFF"/>
                </a:solidFill>
                <a:cs typeface="Consolas" pitchFamily="49" charset="0"/>
              </a:rPr>
              <a:t>PS&gt; </a:t>
            </a:r>
            <a:r>
              <a:rPr lang="en-US" sz="2400" dirty="0" smtClean="0">
                <a:solidFill>
                  <a:srgbClr val="FFFFFF"/>
                </a:solidFill>
                <a:latin typeface="Segoe UI Light" pitchFamily="34" charset="0"/>
                <a:cs typeface="Segoe UI Light" pitchFamily="34" charset="0"/>
              </a:rPr>
              <a:t>Add-VpnS2SInterface </a:t>
            </a:r>
            <a:r>
              <a:rPr lang="en-US" sz="2400" dirty="0">
                <a:solidFill>
                  <a:srgbClr val="FFFFFF"/>
                </a:solidFill>
                <a:latin typeface="Segoe UI Light" pitchFamily="34" charset="0"/>
                <a:cs typeface="Segoe UI Light" pitchFamily="34" charset="0"/>
              </a:rPr>
              <a:t>interfacename destinationip -protocol IKEv2 - Authenticationmethod </a:t>
            </a:r>
            <a:r>
              <a:rPr lang="en-US" sz="2400" dirty="0" smtClean="0">
                <a:solidFill>
                  <a:srgbClr val="FFFFFF"/>
                </a:solidFill>
                <a:latin typeface="Segoe UI Light" pitchFamily="34" charset="0"/>
                <a:cs typeface="Segoe UI Light" pitchFamily="34" charset="0"/>
              </a:rPr>
              <a:t>PSK –</a:t>
            </a:r>
            <a:r>
              <a:rPr lang="en-US" sz="2400" dirty="0" err="1" smtClean="0">
                <a:solidFill>
                  <a:srgbClr val="FFFFFF"/>
                </a:solidFill>
                <a:latin typeface="Segoe UI Light" pitchFamily="34" charset="0"/>
                <a:cs typeface="Segoe UI Light" pitchFamily="34" charset="0"/>
              </a:rPr>
              <a:t>SharedSecret</a:t>
            </a:r>
            <a:r>
              <a:rPr lang="en-US" sz="2400" dirty="0" smtClean="0">
                <a:solidFill>
                  <a:srgbClr val="FFFFFF"/>
                </a:solidFill>
                <a:latin typeface="Segoe UI Light" pitchFamily="34" charset="0"/>
                <a:cs typeface="Segoe UI Light" pitchFamily="34" charset="0"/>
              </a:rPr>
              <a:t> “</a:t>
            </a:r>
            <a:r>
              <a:rPr lang="en-US" sz="2400" b="1" dirty="0" err="1" smtClean="0">
                <a:solidFill>
                  <a:srgbClr val="FFFFFF"/>
                </a:solidFill>
                <a:latin typeface="Segoe UI Light" pitchFamily="34" charset="0"/>
                <a:cs typeface="Segoe UI Light" pitchFamily="34" charset="0"/>
              </a:rPr>
              <a:t>abc</a:t>
            </a:r>
            <a:r>
              <a:rPr lang="en-US" sz="2400" dirty="0" smtClean="0">
                <a:solidFill>
                  <a:srgbClr val="FFFFFF"/>
                </a:solidFill>
                <a:latin typeface="Segoe UI Light" pitchFamily="34" charset="0"/>
                <a:cs typeface="Segoe UI Light" pitchFamily="34" charset="0"/>
              </a:rPr>
              <a:t>” –IPv4Subnet 10.1.1.0/24:10</a:t>
            </a:r>
            <a:endParaRPr lang="en-US" sz="2400" dirty="0">
              <a:solidFill>
                <a:srgbClr val="FFFFFF"/>
              </a:solidFill>
              <a:latin typeface="Segoe UI Light" pitchFamily="34" charset="0"/>
              <a:cs typeface="Segoe UI Light" pitchFamily="34" charset="0"/>
            </a:endParaRPr>
          </a:p>
        </p:txBody>
      </p:sp>
    </p:spTree>
    <p:extLst>
      <p:ext uri="{BB962C8B-B14F-4D97-AF65-F5344CB8AC3E}">
        <p14:creationId xmlns:p14="http://schemas.microsoft.com/office/powerpoint/2010/main" val="3773897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t>
            </a:r>
            <a:endParaRPr lang="en-US" dirty="0"/>
          </a:p>
        </p:txBody>
      </p:sp>
      <p:sp>
        <p:nvSpPr>
          <p:cNvPr id="3" name="Content Placeholder 2"/>
          <p:cNvSpPr>
            <a:spLocks noGrp="1"/>
          </p:cNvSpPr>
          <p:nvPr>
            <p:ph idx="1"/>
          </p:nvPr>
        </p:nvSpPr>
        <p:spPr>
          <a:xfrm>
            <a:off x="379412" y="2133599"/>
            <a:ext cx="5346699" cy="4038601"/>
          </a:xfrm>
          <a:ln>
            <a:solidFill>
              <a:schemeClr val="tx1"/>
            </a:solidFill>
            <a:prstDash val="sysDot"/>
          </a:ln>
        </p:spPr>
        <p:txBody>
          <a:bodyPr>
            <a:normAutofit/>
          </a:bodyPr>
          <a:lstStyle/>
          <a:p>
            <a:r>
              <a:rPr lang="en-US" dirty="0" smtClean="0"/>
              <a:t>Quickly extend / migrate enterprise networks to cloud, and readily avail infrastructure services</a:t>
            </a:r>
          </a:p>
          <a:p>
            <a:r>
              <a:rPr lang="en-US" dirty="0" smtClean="0"/>
              <a:t>Minimal changes to network  infrastructure</a:t>
            </a:r>
          </a:p>
          <a:p>
            <a:r>
              <a:rPr lang="en-US" dirty="0" smtClean="0"/>
              <a:t>Single server to manage all remote access needs </a:t>
            </a:r>
          </a:p>
          <a:p>
            <a:endParaRPr lang="en-US" dirty="0" smtClean="0"/>
          </a:p>
        </p:txBody>
      </p:sp>
      <p:sp>
        <p:nvSpPr>
          <p:cNvPr id="4" name="Content Placeholder 2"/>
          <p:cNvSpPr txBox="1">
            <a:spLocks/>
          </p:cNvSpPr>
          <p:nvPr/>
        </p:nvSpPr>
        <p:spPr>
          <a:xfrm>
            <a:off x="6323012" y="2133600"/>
            <a:ext cx="5486400" cy="4038600"/>
          </a:xfrm>
          <a:prstGeom prst="rect">
            <a:avLst/>
          </a:prstGeom>
          <a:ln>
            <a:solidFill>
              <a:schemeClr val="tx1"/>
            </a:solidFill>
            <a:prstDash val="sysDot"/>
          </a:ln>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Service customers with overlapping address spaces</a:t>
            </a:r>
          </a:p>
          <a:p>
            <a:r>
              <a:rPr lang="en-US" dirty="0" smtClean="0">
                <a:gradFill>
                  <a:gsLst>
                    <a:gs pos="0">
                      <a:srgbClr val="FFFFFF"/>
                    </a:gs>
                    <a:gs pos="86000">
                      <a:srgbClr val="FFFFFF"/>
                    </a:gs>
                  </a:gsLst>
                  <a:lin ang="5400000" scaled="0"/>
                </a:gradFill>
              </a:rPr>
              <a:t>Provide high uptime and scalability to customers</a:t>
            </a:r>
          </a:p>
          <a:p>
            <a:r>
              <a:rPr lang="en-US" dirty="0">
                <a:gradFill>
                  <a:gsLst>
                    <a:gs pos="0">
                      <a:srgbClr val="FFFFFF"/>
                    </a:gs>
                    <a:gs pos="86000">
                      <a:srgbClr val="FFFFFF"/>
                    </a:gs>
                  </a:gsLst>
                  <a:lin ang="5400000" scaled="0"/>
                </a:gradFill>
              </a:rPr>
              <a:t>Protect investment -IPv6 Ready</a:t>
            </a:r>
          </a:p>
          <a:p>
            <a:r>
              <a:rPr lang="en-US" dirty="0" smtClean="0">
                <a:gradFill>
                  <a:gsLst>
                    <a:gs pos="0">
                      <a:srgbClr val="FFFFFF"/>
                    </a:gs>
                    <a:gs pos="86000">
                      <a:srgbClr val="FFFFFF"/>
                    </a:gs>
                  </a:gsLst>
                  <a:lin ang="5400000" scaled="0"/>
                </a:gradFill>
              </a:rPr>
              <a:t>Provide Remote Access service to customers</a:t>
            </a:r>
          </a:p>
        </p:txBody>
      </p:sp>
      <p:sp>
        <p:nvSpPr>
          <p:cNvPr id="5" name="TextBox 4"/>
          <p:cNvSpPr txBox="1"/>
          <p:nvPr/>
        </p:nvSpPr>
        <p:spPr>
          <a:xfrm>
            <a:off x="379412" y="1540267"/>
            <a:ext cx="1227644"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FFFF">
                    <a:alpha val="99000"/>
                  </a:srgbClr>
                </a:solidFill>
              </a:rPr>
              <a:t>IT Pro</a:t>
            </a:r>
          </a:p>
        </p:txBody>
      </p:sp>
      <p:sp>
        <p:nvSpPr>
          <p:cNvPr id="6" name="TextBox 5"/>
          <p:cNvSpPr txBox="1"/>
          <p:nvPr/>
        </p:nvSpPr>
        <p:spPr>
          <a:xfrm>
            <a:off x="6323012" y="1543834"/>
            <a:ext cx="1385316"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FFFF">
                    <a:alpha val="99000"/>
                  </a:srgbClr>
                </a:solidFill>
              </a:rPr>
              <a:t>Hoster</a:t>
            </a:r>
          </a:p>
        </p:txBody>
      </p:sp>
    </p:spTree>
    <p:extLst>
      <p:ext uri="{BB962C8B-B14F-4D97-AF65-F5344CB8AC3E}">
        <p14:creationId xmlns:p14="http://schemas.microsoft.com/office/powerpoint/2010/main" val="42088280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Cross-Premises Demo Scenario</a:t>
            </a:r>
            <a:endParaRPr lang="en-US" dirty="0"/>
          </a:p>
        </p:txBody>
      </p:sp>
      <p:cxnSp>
        <p:nvCxnSpPr>
          <p:cNvPr id="138" name="Straight Arrow Connector 137"/>
          <p:cNvCxnSpPr/>
          <p:nvPr/>
        </p:nvCxnSpPr>
        <p:spPr>
          <a:xfrm flipH="1">
            <a:off x="4794733" y="3463687"/>
            <a:ext cx="1839448" cy="0"/>
          </a:xfrm>
          <a:prstGeom prst="straightConnector1">
            <a:avLst/>
          </a:prstGeom>
          <a:ln w="76200" cap="sq">
            <a:solidFill>
              <a:srgbClr val="FFC000"/>
            </a:solidFill>
            <a:prstDash val="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317645" y="5711547"/>
            <a:ext cx="734580" cy="0"/>
          </a:xfrm>
          <a:prstGeom prst="straightConnector1">
            <a:avLst/>
          </a:prstGeom>
          <a:ln w="38100" cap="sq">
            <a:solidFill>
              <a:srgbClr val="FFC000"/>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317645" y="5952847"/>
            <a:ext cx="749861"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52" name="Text Box 28"/>
          <p:cNvSpPr txBox="1">
            <a:spLocks noChangeArrowheads="1"/>
          </p:cNvSpPr>
          <p:nvPr/>
        </p:nvSpPr>
        <p:spPr bwMode="auto">
          <a:xfrm>
            <a:off x="669101" y="5798958"/>
            <a:ext cx="176771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LAN</a:t>
            </a:r>
          </a:p>
        </p:txBody>
      </p:sp>
      <p:sp>
        <p:nvSpPr>
          <p:cNvPr id="153" name="Text Box 28"/>
          <p:cNvSpPr txBox="1">
            <a:spLocks noChangeArrowheads="1"/>
          </p:cNvSpPr>
          <p:nvPr/>
        </p:nvSpPr>
        <p:spPr bwMode="auto">
          <a:xfrm>
            <a:off x="702583" y="5557658"/>
            <a:ext cx="176771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S2S</a:t>
            </a:r>
          </a:p>
        </p:txBody>
      </p:sp>
      <p:grpSp>
        <p:nvGrpSpPr>
          <p:cNvPr id="11" name="Group 10"/>
          <p:cNvGrpSpPr/>
          <p:nvPr/>
        </p:nvGrpSpPr>
        <p:grpSpPr>
          <a:xfrm rot="10800000">
            <a:off x="6402659" y="2026120"/>
            <a:ext cx="3645823" cy="3322823"/>
            <a:chOff x="6323012" y="457200"/>
            <a:chExt cx="2819400" cy="2654551"/>
          </a:xfrm>
        </p:grpSpPr>
        <p:sp>
          <p:nvSpPr>
            <p:cNvPr id="17" name="Oval 16"/>
            <p:cNvSpPr/>
            <p:nvPr/>
          </p:nvSpPr>
          <p:spPr bwMode="auto">
            <a:xfrm>
              <a:off x="6323012" y="457200"/>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32" name="Group 31"/>
            <p:cNvGrpSpPr/>
            <p:nvPr/>
          </p:nvGrpSpPr>
          <p:grpSpPr>
            <a:xfrm>
              <a:off x="6606181" y="1435541"/>
              <a:ext cx="741156" cy="238361"/>
              <a:chOff x="6648046" y="1064314"/>
              <a:chExt cx="1309755" cy="558853"/>
            </a:xfrm>
          </p:grpSpPr>
          <p:grpSp>
            <p:nvGrpSpPr>
              <p:cNvPr id="29" name="Group 28"/>
              <p:cNvGrpSpPr/>
              <p:nvPr/>
            </p:nvGrpSpPr>
            <p:grpSpPr>
              <a:xfrm>
                <a:off x="6648046" y="1064314"/>
                <a:ext cx="1288385" cy="558839"/>
                <a:chOff x="4838698" y="4934119"/>
                <a:chExt cx="530227" cy="213657"/>
              </a:xfrm>
            </p:grpSpPr>
            <p:sp>
              <p:nvSpPr>
                <p:cNvPr id="25" name="Rectangle 2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 name="Rectangle 25"/>
                <p:cNvSpPr/>
                <p:nvPr/>
              </p:nvSpPr>
              <p:spPr bwMode="auto">
                <a:xfrm>
                  <a:off x="5049889"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 name="Rectangle 26"/>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 name="Rectangle 2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0" name="Rectangle 2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 name="Rectangle 3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sp>
        <p:nvSpPr>
          <p:cNvPr id="106" name="Text Box 28"/>
          <p:cNvSpPr txBox="1">
            <a:spLocks noChangeArrowheads="1"/>
          </p:cNvSpPr>
          <p:nvPr/>
        </p:nvSpPr>
        <p:spPr bwMode="auto">
          <a:xfrm>
            <a:off x="6411130" y="4246433"/>
            <a:ext cx="2285862" cy="44690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Cloud-Edge</a:t>
            </a:r>
          </a:p>
        </p:txBody>
      </p:sp>
      <p:grpSp>
        <p:nvGrpSpPr>
          <p:cNvPr id="128" name="Group 127"/>
          <p:cNvGrpSpPr/>
          <p:nvPr/>
        </p:nvGrpSpPr>
        <p:grpSpPr>
          <a:xfrm>
            <a:off x="8595375" y="3319344"/>
            <a:ext cx="958406" cy="298367"/>
            <a:chOff x="6648042" y="1064314"/>
            <a:chExt cx="1309759" cy="558853"/>
          </a:xfrm>
        </p:grpSpPr>
        <p:grpSp>
          <p:nvGrpSpPr>
            <p:cNvPr id="129" name="Group 128"/>
            <p:cNvGrpSpPr/>
            <p:nvPr/>
          </p:nvGrpSpPr>
          <p:grpSpPr>
            <a:xfrm>
              <a:off x="6648042" y="1064314"/>
              <a:ext cx="1288387" cy="558839"/>
              <a:chOff x="4838698" y="4934119"/>
              <a:chExt cx="530228" cy="213657"/>
            </a:xfrm>
          </p:grpSpPr>
          <p:sp>
            <p:nvSpPr>
              <p:cNvPr id="133" name="Rectangle 132"/>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4" name="Rectangle 133"/>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5" name="Rectangle 134"/>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6" name="Rectangle 135"/>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30" name="Rectangle 12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1" name="Rectangle 13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cxnSp>
        <p:nvCxnSpPr>
          <p:cNvPr id="137" name="Straight Arrow Connector 136"/>
          <p:cNvCxnSpPr/>
          <p:nvPr/>
        </p:nvCxnSpPr>
        <p:spPr>
          <a:xfrm>
            <a:off x="7668248" y="3489418"/>
            <a:ext cx="689750"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6584354" y="3244465"/>
            <a:ext cx="1083894" cy="489906"/>
            <a:chOff x="6551611" y="914400"/>
            <a:chExt cx="1481251" cy="797235"/>
          </a:xfrm>
        </p:grpSpPr>
        <p:grpSp>
          <p:nvGrpSpPr>
            <p:cNvPr id="121" name="Group 120"/>
            <p:cNvGrpSpPr/>
            <p:nvPr/>
          </p:nvGrpSpPr>
          <p:grpSpPr>
            <a:xfrm>
              <a:off x="6551611" y="914400"/>
              <a:ext cx="1481251" cy="797235"/>
              <a:chOff x="4799012" y="4876799"/>
              <a:chExt cx="609600" cy="304801"/>
            </a:xfrm>
          </p:grpSpPr>
          <p:sp>
            <p:nvSpPr>
              <p:cNvPr id="124" name="Rounded Rectangle 123"/>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5" name="Rectangle 12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6" name="Rectangle 12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1" name="Rectangle 14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3" name="Rectangle 142"/>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22" name="Rectangle 12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3" name="Rectangle 12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103" name="Picture 4" descr="\\MAGNUM\Projects\Microsoft\Journey to the Cloud Campaign\Design\Assets\PrivateCloud.png"/>
          <p:cNvPicPr>
            <a:picLocks noChangeAspect="1" noChangeArrowheads="1"/>
          </p:cNvPicPr>
          <p:nvPr/>
        </p:nvPicPr>
        <p:blipFill>
          <a:blip r:embed="rId2" cstate="print">
            <a:lum bright="100000"/>
          </a:blip>
          <a:srcRect/>
          <a:stretch>
            <a:fillRect/>
          </a:stretch>
        </p:blipFill>
        <p:spPr bwMode="auto">
          <a:xfrm>
            <a:off x="9744626" y="3401829"/>
            <a:ext cx="1810044" cy="878791"/>
          </a:xfrm>
          <a:prstGeom prst="rect">
            <a:avLst/>
          </a:prstGeom>
          <a:noFill/>
        </p:spPr>
      </p:pic>
      <p:pic>
        <p:nvPicPr>
          <p:cNvPr id="155" name="Picture 8" descr="http://images.faithclipart.com/images/3/1198090166520_67/img_1198090166520_67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50" y="3547208"/>
            <a:ext cx="1461971" cy="137160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p:cNvPicPr>
            <a:picLocks noChangeAspect="1"/>
          </p:cNvPicPr>
          <p:nvPr/>
        </p:nvPicPr>
        <p:blipFill rotWithShape="1">
          <a:blip r:embed="rId5" cstate="print">
            <a:extLst>
              <a:ext uri="{28A0092B-C50C-407E-A947-70E740481C1C}">
                <a14:useLocalDpi xmlns:a14="http://schemas.microsoft.com/office/drawing/2010/main" val="0"/>
              </a:ext>
            </a:extLst>
          </a:blip>
          <a:srcRect l="67536"/>
          <a:stretch/>
        </p:blipFill>
        <p:spPr>
          <a:xfrm rot="10800000">
            <a:off x="2095034" y="4187005"/>
            <a:ext cx="591214" cy="586992"/>
          </a:xfrm>
          <a:prstGeom prst="rect">
            <a:avLst/>
          </a:prstGeom>
        </p:spPr>
      </p:pic>
      <p:sp>
        <p:nvSpPr>
          <p:cNvPr id="101" name="Text Box 28"/>
          <p:cNvSpPr txBox="1">
            <a:spLocks noChangeArrowheads="1"/>
          </p:cNvSpPr>
          <p:nvPr/>
        </p:nvSpPr>
        <p:spPr bwMode="auto">
          <a:xfrm>
            <a:off x="3025848" y="3875087"/>
            <a:ext cx="2285862" cy="44690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Corp-Edge</a:t>
            </a:r>
          </a:p>
        </p:txBody>
      </p:sp>
      <p:sp>
        <p:nvSpPr>
          <p:cNvPr id="102" name="Text Box 28"/>
          <p:cNvSpPr txBox="1">
            <a:spLocks noChangeArrowheads="1"/>
          </p:cNvSpPr>
          <p:nvPr/>
        </p:nvSpPr>
        <p:spPr bwMode="auto">
          <a:xfrm>
            <a:off x="2089069" y="2075106"/>
            <a:ext cx="2285862" cy="44690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DC1</a:t>
            </a:r>
          </a:p>
        </p:txBody>
      </p:sp>
      <p:sp>
        <p:nvSpPr>
          <p:cNvPr id="105" name="Text Box 28"/>
          <p:cNvSpPr txBox="1">
            <a:spLocks noChangeArrowheads="1"/>
          </p:cNvSpPr>
          <p:nvPr/>
        </p:nvSpPr>
        <p:spPr bwMode="auto">
          <a:xfrm>
            <a:off x="1247709" y="3729555"/>
            <a:ext cx="2285862" cy="44690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App1</a:t>
            </a:r>
          </a:p>
        </p:txBody>
      </p:sp>
      <p:grpSp>
        <p:nvGrpSpPr>
          <p:cNvPr id="112" name="Group 111"/>
          <p:cNvGrpSpPr/>
          <p:nvPr/>
        </p:nvGrpSpPr>
        <p:grpSpPr>
          <a:xfrm>
            <a:off x="2878794" y="4143626"/>
            <a:ext cx="843914" cy="603284"/>
            <a:chOff x="1730794" y="4902300"/>
            <a:chExt cx="1536097" cy="1015653"/>
          </a:xfrm>
        </p:grpSpPr>
        <p:grpSp>
          <p:nvGrpSpPr>
            <p:cNvPr id="114" name="Group 47"/>
            <p:cNvGrpSpPr/>
            <p:nvPr/>
          </p:nvGrpSpPr>
          <p:grpSpPr>
            <a:xfrm>
              <a:off x="1730794" y="4902300"/>
              <a:ext cx="1536097" cy="1015653"/>
              <a:chOff x="6957036" y="4496325"/>
              <a:chExt cx="1498087" cy="1015653"/>
            </a:xfrm>
          </p:grpSpPr>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7036" y="4496325"/>
                <a:ext cx="1498087" cy="1015653"/>
              </a:xfrm>
              <a:prstGeom prst="rect">
                <a:avLst/>
              </a:prstGeom>
            </p:spPr>
          </p:pic>
          <p:sp>
            <p:nvSpPr>
              <p:cNvPr id="119" name="Rounded Rectangle 118"/>
              <p:cNvSpPr/>
              <p:nvPr/>
            </p:nvSpPr>
            <p:spPr>
              <a:xfrm flipV="1">
                <a:off x="7109817" y="5408375"/>
                <a:ext cx="1081321" cy="457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5" name="Picture 1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0929" y="5180093"/>
              <a:ext cx="435828" cy="331883"/>
            </a:xfrm>
            <a:prstGeom prst="rect">
              <a:avLst/>
            </a:prstGeom>
          </p:spPr>
        </p:pic>
        <p:pic>
          <p:nvPicPr>
            <p:cNvPr id="116" name="Picture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857" y="5220299"/>
              <a:ext cx="280606" cy="291667"/>
            </a:xfrm>
            <a:prstGeom prst="rect">
              <a:avLst/>
            </a:prstGeom>
          </p:spPr>
        </p:pic>
        <p:sp>
          <p:nvSpPr>
            <p:cNvPr id="117" name="Rounded Rectangular Callout 116"/>
            <p:cNvSpPr/>
            <p:nvPr/>
          </p:nvSpPr>
          <p:spPr>
            <a:xfrm>
              <a:off x="2722142" y="5405229"/>
              <a:ext cx="180203" cy="128431"/>
            </a:xfrm>
            <a:prstGeom prst="wedgeRoundRectCallout">
              <a:avLst>
                <a:gd name="adj1" fmla="val 1667"/>
                <a:gd name="adj2" fmla="val 90490"/>
                <a:gd name="adj3" fmla="val 16667"/>
              </a:avLst>
            </a:prstGeom>
            <a:solidFill>
              <a:schemeClr val="bg1">
                <a:alpha val="6196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969" tIns="59985" rIns="119969" bIns="59985" rtlCol="0" anchor="ctr"/>
            <a:lstStyle/>
            <a:p>
              <a:pPr algn="ctr"/>
              <a:endParaRPr lang="en-US">
                <a:solidFill>
                  <a:prstClr val="white"/>
                </a:solidFill>
              </a:endParaRPr>
            </a:p>
          </p:txBody>
        </p:sp>
      </p:grpSp>
      <p:sp>
        <p:nvSpPr>
          <p:cNvPr id="127" name="Text Box 28"/>
          <p:cNvSpPr txBox="1">
            <a:spLocks noChangeArrowheads="1"/>
          </p:cNvSpPr>
          <p:nvPr/>
        </p:nvSpPr>
        <p:spPr bwMode="auto">
          <a:xfrm>
            <a:off x="2157821" y="4674760"/>
            <a:ext cx="2285862" cy="446900"/>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Client1</a:t>
            </a:r>
          </a:p>
        </p:txBody>
      </p:sp>
      <p:sp>
        <p:nvSpPr>
          <p:cNvPr id="71" name="Oval 70"/>
          <p:cNvSpPr/>
          <p:nvPr/>
        </p:nvSpPr>
        <p:spPr bwMode="auto">
          <a:xfrm>
            <a:off x="1341034" y="1860477"/>
            <a:ext cx="3645821" cy="3322823"/>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91" name="Group 90"/>
          <p:cNvGrpSpPr/>
          <p:nvPr/>
        </p:nvGrpSpPr>
        <p:grpSpPr>
          <a:xfrm>
            <a:off x="3722708" y="3347923"/>
            <a:ext cx="1083894" cy="489906"/>
            <a:chOff x="6551611" y="914395"/>
            <a:chExt cx="1481251" cy="797235"/>
          </a:xfrm>
        </p:grpSpPr>
        <p:grpSp>
          <p:nvGrpSpPr>
            <p:cNvPr id="92" name="Group 91"/>
            <p:cNvGrpSpPr/>
            <p:nvPr/>
          </p:nvGrpSpPr>
          <p:grpSpPr>
            <a:xfrm>
              <a:off x="6551611" y="914395"/>
              <a:ext cx="1481251" cy="797235"/>
              <a:chOff x="4799012" y="4876797"/>
              <a:chExt cx="609600" cy="304801"/>
            </a:xfrm>
          </p:grpSpPr>
          <p:sp>
            <p:nvSpPr>
              <p:cNvPr id="95" name="Rounded Rectangle 94"/>
              <p:cNvSpPr/>
              <p:nvPr/>
            </p:nvSpPr>
            <p:spPr bwMode="auto">
              <a:xfrm>
                <a:off x="4799012" y="4876797"/>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6" name="Rectangle 95"/>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7" name="Rectangle 96"/>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8" name="Rectangle 97"/>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9" name="Rectangle 98"/>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93" name="Rectangle 92"/>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4" name="Rectangle 93"/>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100" name="Group 99"/>
          <p:cNvGrpSpPr/>
          <p:nvPr/>
        </p:nvGrpSpPr>
        <p:grpSpPr>
          <a:xfrm>
            <a:off x="2625539" y="2523735"/>
            <a:ext cx="1083894" cy="489906"/>
            <a:chOff x="6551611" y="914400"/>
            <a:chExt cx="1481251" cy="797235"/>
          </a:xfrm>
        </p:grpSpPr>
        <p:grpSp>
          <p:nvGrpSpPr>
            <p:cNvPr id="104" name="Group 103"/>
            <p:cNvGrpSpPr/>
            <p:nvPr/>
          </p:nvGrpSpPr>
          <p:grpSpPr>
            <a:xfrm>
              <a:off x="6551611" y="914400"/>
              <a:ext cx="1481251" cy="797235"/>
              <a:chOff x="4799012" y="4876799"/>
              <a:chExt cx="609600" cy="304801"/>
            </a:xfrm>
          </p:grpSpPr>
          <p:sp>
            <p:nvSpPr>
              <p:cNvPr id="111" name="Rounded Rectangle 110"/>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13" name="Rectangle 112"/>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2" name="Rectangle 13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5" name="Rectangle 144"/>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6" name="Rectangle 145"/>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08" name="Rectangle 107"/>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10" name="Rectangle 10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18" name="Group 17"/>
          <p:cNvGrpSpPr/>
          <p:nvPr/>
        </p:nvGrpSpPr>
        <p:grpSpPr>
          <a:xfrm>
            <a:off x="1294059" y="2527142"/>
            <a:ext cx="1881497" cy="1074607"/>
            <a:chOff x="1294059" y="2527142"/>
            <a:chExt cx="1881497" cy="1074607"/>
          </a:xfrm>
        </p:grpSpPr>
        <p:sp>
          <p:nvSpPr>
            <p:cNvPr id="109" name="Text Box 28"/>
            <p:cNvSpPr txBox="1">
              <a:spLocks noChangeArrowheads="1"/>
            </p:cNvSpPr>
            <p:nvPr/>
          </p:nvSpPr>
          <p:spPr bwMode="auto">
            <a:xfrm>
              <a:off x="1294059" y="2527142"/>
              <a:ext cx="1881497" cy="357021"/>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000" dirty="0" smtClean="0">
                  <a:solidFill>
                    <a:srgbClr val="FFFFFF"/>
                  </a:solidFill>
                  <a:latin typeface="Segoe Light"/>
                </a:rPr>
                <a:t>2-App1</a:t>
              </a:r>
            </a:p>
          </p:txBody>
        </p:sp>
        <p:pic>
          <p:nvPicPr>
            <p:cNvPr id="86" name="Picture 85"/>
            <p:cNvPicPr>
              <a:picLocks noChangeAspect="1"/>
            </p:cNvPicPr>
            <p:nvPr/>
          </p:nvPicPr>
          <p:blipFill rotWithShape="1">
            <a:blip r:embed="rId5" cstate="print">
              <a:extLst>
                <a:ext uri="{28A0092B-C50C-407E-A947-70E740481C1C}">
                  <a14:useLocalDpi xmlns:a14="http://schemas.microsoft.com/office/drawing/2010/main" val="0"/>
                </a:ext>
              </a:extLst>
            </a:blip>
            <a:srcRect l="67536"/>
            <a:stretch/>
          </p:blipFill>
          <p:spPr>
            <a:xfrm rot="10800000">
              <a:off x="1939200" y="3014757"/>
              <a:ext cx="591214" cy="586992"/>
            </a:xfrm>
            <a:prstGeom prst="rect">
              <a:avLst/>
            </a:prstGeom>
          </p:spPr>
        </p:pic>
      </p:grpSp>
    </p:spTree>
    <p:extLst>
      <p:ext uri="{BB962C8B-B14F-4D97-AF65-F5344CB8AC3E}">
        <p14:creationId xmlns:p14="http://schemas.microsoft.com/office/powerpoint/2010/main" val="532243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8674E-7 4.44444E-6 L 0.5226 0.00231 " pathEditMode="relative" rAng="0" ptsTypes="AA">
                                      <p:cBhvr>
                                        <p:cTn id="6" dur="2000" fill="hold"/>
                                        <p:tgtEl>
                                          <p:spTgt spid="18"/>
                                        </p:tgtEl>
                                        <p:attrNameLst>
                                          <p:attrName>ppt_x</p:attrName>
                                          <p:attrName>ppt_y</p:attrName>
                                        </p:attrNameLst>
                                      </p:cBhvr>
                                      <p:rCtr x="26130"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3" name="Subtitle 2"/>
          <p:cNvSpPr>
            <a:spLocks noGrp="1"/>
          </p:cNvSpPr>
          <p:nvPr>
            <p:ph type="subTitle" idx="1"/>
          </p:nvPr>
        </p:nvSpPr>
        <p:spPr/>
        <p:txBody>
          <a:bodyPr/>
          <a:lstStyle/>
          <a:p>
            <a:r>
              <a:rPr lang="en-US" dirty="0" smtClean="0"/>
              <a:t>Rob Kuehfus</a:t>
            </a:r>
          </a:p>
          <a:p>
            <a:r>
              <a:rPr lang="en-US" dirty="0" smtClean="0"/>
              <a:t>Program Manager</a:t>
            </a:r>
          </a:p>
          <a:p>
            <a:r>
              <a:rPr lang="en-US" dirty="0" smtClean="0"/>
              <a:t>Wireless and Networking Services</a:t>
            </a:r>
            <a:endParaRPr lang="en-US" dirty="0"/>
          </a:p>
        </p:txBody>
      </p:sp>
      <p:sp>
        <p:nvSpPr>
          <p:cNvPr id="2" name="Title 1"/>
          <p:cNvSpPr>
            <a:spLocks noGrp="1"/>
          </p:cNvSpPr>
          <p:nvPr>
            <p:ph type="ctrTitle"/>
          </p:nvPr>
        </p:nvSpPr>
        <p:spPr/>
        <p:txBody>
          <a:bodyPr/>
          <a:lstStyle/>
          <a:p>
            <a:r>
              <a:rPr lang="en-US" dirty="0" smtClean="0"/>
              <a:t>Setting up Cross-</a:t>
            </a:r>
            <a:r>
              <a:rPr lang="en-US" dirty="0" err="1" smtClean="0"/>
              <a:t>Prem</a:t>
            </a:r>
            <a:r>
              <a:rPr lang="en-US" dirty="0" smtClean="0"/>
              <a:t> Connectivity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9604723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Cross-Premises Connectivity …</a:t>
            </a:r>
            <a:endParaRPr lang="en-US" dirty="0"/>
          </a:p>
        </p:txBody>
      </p:sp>
      <p:sp>
        <p:nvSpPr>
          <p:cNvPr id="3" name="Text Placeholder 2"/>
          <p:cNvSpPr>
            <a:spLocks noGrp="1"/>
          </p:cNvSpPr>
          <p:nvPr>
            <p:ph type="body" sz="quarter" idx="10"/>
          </p:nvPr>
        </p:nvSpPr>
        <p:spPr>
          <a:xfrm>
            <a:off x="519112" y="1447799"/>
            <a:ext cx="11149013" cy="2222147"/>
          </a:xfrm>
        </p:spPr>
        <p:txBody>
          <a:bodyPr/>
          <a:lstStyle/>
          <a:p>
            <a:r>
              <a:rPr lang="en-US" dirty="0" smtClean="0"/>
              <a:t>WSV301: </a:t>
            </a:r>
            <a:r>
              <a:rPr lang="en-US" dirty="0"/>
              <a:t>Building Hosted Public and Private Clouds Using Windows Server 2012</a:t>
            </a:r>
            <a:r>
              <a:rPr lang="en-US" b="1" dirty="0"/>
              <a:t> </a:t>
            </a:r>
            <a:endParaRPr lang="en-US" dirty="0" smtClean="0"/>
          </a:p>
          <a:p>
            <a:pPr lvl="1"/>
            <a:r>
              <a:rPr lang="en-US" dirty="0" smtClean="0"/>
              <a:t>Cross-premises </a:t>
            </a:r>
            <a:r>
              <a:rPr lang="en-US" dirty="0"/>
              <a:t>replication and disaster recovery using </a:t>
            </a:r>
            <a:r>
              <a:rPr lang="en-US" dirty="0" smtClean="0"/>
              <a:t>Hyper-V </a:t>
            </a:r>
            <a:r>
              <a:rPr lang="en-US" dirty="0"/>
              <a:t>R</a:t>
            </a:r>
            <a:r>
              <a:rPr lang="en-US" dirty="0" smtClean="0"/>
              <a:t>eplica</a:t>
            </a:r>
            <a:r>
              <a:rPr lang="en-US" dirty="0"/>
              <a:t>, H</a:t>
            </a:r>
            <a:r>
              <a:rPr lang="en-US" dirty="0" smtClean="0"/>
              <a:t>yper-v </a:t>
            </a:r>
            <a:r>
              <a:rPr lang="en-US" dirty="0"/>
              <a:t>N</a:t>
            </a:r>
            <a:r>
              <a:rPr lang="en-US" dirty="0" smtClean="0"/>
              <a:t>etwork </a:t>
            </a:r>
            <a:r>
              <a:rPr lang="en-US" dirty="0"/>
              <a:t>V</a:t>
            </a:r>
            <a:r>
              <a:rPr lang="en-US" dirty="0" smtClean="0"/>
              <a:t>irtualization </a:t>
            </a:r>
            <a:r>
              <a:rPr lang="en-US" dirty="0"/>
              <a:t>and </a:t>
            </a:r>
            <a:r>
              <a:rPr lang="en-US" dirty="0" smtClean="0"/>
              <a:t>Remote Access </a:t>
            </a:r>
            <a:endParaRPr lang="en-US" dirty="0"/>
          </a:p>
          <a:p>
            <a:pPr lvl="1"/>
            <a:endParaRPr lang="en-US" dirty="0"/>
          </a:p>
        </p:txBody>
      </p:sp>
    </p:spTree>
    <p:extLst>
      <p:ext uri="{BB962C8B-B14F-4D97-AF65-F5344CB8AC3E}">
        <p14:creationId xmlns:p14="http://schemas.microsoft.com/office/powerpoint/2010/main" val="37176920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Branch Cache</a:t>
            </a:r>
            <a:endParaRPr lang="en-US" dirty="0"/>
          </a:p>
        </p:txBody>
      </p:sp>
      <p:sp>
        <p:nvSpPr>
          <p:cNvPr id="5" name="Subtitle 4"/>
          <p:cNvSpPr>
            <a:spLocks noGrp="1"/>
          </p:cNvSpPr>
          <p:nvPr>
            <p:ph type="subTitle" idx="1"/>
          </p:nvPr>
        </p:nvSpPr>
        <p:spPr/>
        <p:txBody>
          <a:bodyPr/>
          <a:lstStyle/>
          <a:p>
            <a:r>
              <a:rPr lang="en-US" dirty="0" smtClean="0"/>
              <a:t>Rob </a:t>
            </a:r>
            <a:r>
              <a:rPr lang="en-US" dirty="0" err="1" smtClean="0"/>
              <a:t>Kuehfus</a:t>
            </a:r>
            <a:endParaRPr lang="en-US" dirty="0"/>
          </a:p>
        </p:txBody>
      </p:sp>
      <p:sp>
        <p:nvSpPr>
          <p:cNvPr id="4" name="Title 3"/>
          <p:cNvSpPr>
            <a:spLocks noGrp="1"/>
          </p:cNvSpPr>
          <p:nvPr>
            <p:ph type="ctrTitle"/>
          </p:nvPr>
        </p:nvSpPr>
        <p:spPr>
          <a:xfrm>
            <a:off x="4179052" y="3277106"/>
            <a:ext cx="6610546" cy="1523494"/>
          </a:xfrm>
        </p:spPr>
        <p:txBody>
          <a:bodyPr/>
          <a:lstStyle/>
          <a:p>
            <a:r>
              <a:rPr lang="en-US" dirty="0"/>
              <a:t>Optimizing Cross-Premises </a:t>
            </a:r>
            <a:r>
              <a:rPr lang="en-US" dirty="0" smtClean="0"/>
              <a:t>Communication</a:t>
            </a:r>
            <a:endParaRPr lang="en-US" dirty="0"/>
          </a:p>
        </p:txBody>
      </p:sp>
    </p:spTree>
    <p:extLst>
      <p:ext uri="{BB962C8B-B14F-4D97-AF65-F5344CB8AC3E}">
        <p14:creationId xmlns:p14="http://schemas.microsoft.com/office/powerpoint/2010/main" val="15705353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8986233" y="4487324"/>
            <a:ext cx="1202712" cy="487907"/>
            <a:chOff x="6551611" y="914400"/>
            <a:chExt cx="1481251" cy="797235"/>
          </a:xfrm>
        </p:grpSpPr>
        <p:grpSp>
          <p:nvGrpSpPr>
            <p:cNvPr id="78" name="Group 77"/>
            <p:cNvGrpSpPr/>
            <p:nvPr/>
          </p:nvGrpSpPr>
          <p:grpSpPr>
            <a:xfrm>
              <a:off x="6551611" y="914400"/>
              <a:ext cx="1481251" cy="797235"/>
              <a:chOff x="4799012" y="4876799"/>
              <a:chExt cx="609600" cy="304801"/>
            </a:xfrm>
          </p:grpSpPr>
          <p:sp>
            <p:nvSpPr>
              <p:cNvPr id="81" name="Rounded Rectangle 80"/>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2" name="Rectangle 81"/>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3" name="Rectangle 82"/>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4" name="Rectangle 8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5" name="Rectangle 8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9" name="Rectangle 78"/>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0" name="Rectangle 7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40" name="TextBox 39"/>
          <p:cNvSpPr txBox="1"/>
          <p:nvPr/>
        </p:nvSpPr>
        <p:spPr>
          <a:xfrm rot="5125511">
            <a:off x="8420756" y="4177339"/>
            <a:ext cx="327122" cy="1354217"/>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2" name="Title 1"/>
          <p:cNvSpPr>
            <a:spLocks noGrp="1"/>
          </p:cNvSpPr>
          <p:nvPr>
            <p:ph type="title"/>
          </p:nvPr>
        </p:nvSpPr>
        <p:spPr/>
        <p:txBody>
          <a:bodyPr/>
          <a:lstStyle/>
          <a:p>
            <a:r>
              <a:rPr lang="en-US" dirty="0" err="1" smtClean="0"/>
              <a:t>BranchCache</a:t>
            </a:r>
            <a:endParaRPr lang="en-US" dirty="0"/>
          </a:p>
        </p:txBody>
      </p:sp>
      <p:sp>
        <p:nvSpPr>
          <p:cNvPr id="14" name="TextBox 13"/>
          <p:cNvSpPr txBox="1"/>
          <p:nvPr/>
        </p:nvSpPr>
        <p:spPr>
          <a:xfrm rot="1921260">
            <a:off x="3752568" y="1231641"/>
            <a:ext cx="327122" cy="4431983"/>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endParaRPr lang="en-US" sz="900" b="1" dirty="0">
              <a:gradFill>
                <a:gsLst>
                  <a:gs pos="0">
                    <a:srgbClr val="FFFFFF"/>
                  </a:gs>
                  <a:gs pos="86000">
                    <a:srgbClr val="FFFFFF"/>
                  </a:gs>
                </a:gsLst>
                <a:lin ang="5400000" scaled="0"/>
              </a:gradFill>
            </a:endParaRP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endParaRPr lang="en-US" sz="900" b="1" dirty="0" smtClean="0">
              <a:gradFill>
                <a:gsLst>
                  <a:gs pos="0">
                    <a:srgbClr val="FFFFFF"/>
                  </a:gs>
                  <a:gs pos="86000">
                    <a:srgbClr val="FFFFFF"/>
                  </a:gs>
                </a:gsLst>
                <a:lin ang="5400000" scaled="0"/>
              </a:gradFill>
            </a:endParaRPr>
          </a:p>
        </p:txBody>
      </p:sp>
      <p:sp>
        <p:nvSpPr>
          <p:cNvPr id="15" name="TextBox 14"/>
          <p:cNvSpPr txBox="1"/>
          <p:nvPr/>
        </p:nvSpPr>
        <p:spPr>
          <a:xfrm rot="1857267">
            <a:off x="3942176" y="1567810"/>
            <a:ext cx="327122" cy="3739485"/>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endParaRPr lang="en-US" sz="900" b="1" dirty="0">
              <a:gradFill>
                <a:gsLst>
                  <a:gs pos="0">
                    <a:srgbClr val="FFFFFF"/>
                  </a:gs>
                  <a:gs pos="86000">
                    <a:srgbClr val="FFFFFF"/>
                  </a:gs>
                </a:gsLst>
                <a:lin ang="5400000" scaled="0"/>
              </a:gradFill>
            </a:endParaRP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16" name="TextBox 15"/>
          <p:cNvSpPr txBox="1"/>
          <p:nvPr/>
        </p:nvSpPr>
        <p:spPr>
          <a:xfrm rot="1736889">
            <a:off x="4049337" y="2452019"/>
            <a:ext cx="327122" cy="2288478"/>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17" name="TextBox 16"/>
          <p:cNvSpPr txBox="1"/>
          <p:nvPr/>
        </p:nvSpPr>
        <p:spPr>
          <a:xfrm rot="1666035">
            <a:off x="4234011" y="2730073"/>
            <a:ext cx="327122" cy="1800493"/>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18" name="TextBox 17"/>
          <p:cNvSpPr txBox="1"/>
          <p:nvPr/>
        </p:nvSpPr>
        <p:spPr>
          <a:xfrm rot="1574199">
            <a:off x="4444552" y="2581691"/>
            <a:ext cx="327122" cy="2077492"/>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br>
              <a:rPr lang="en-US" sz="900" b="1" dirty="0" smtClean="0">
                <a:gradFill>
                  <a:gsLst>
                    <a:gs pos="0">
                      <a:srgbClr val="FFFFFF"/>
                    </a:gs>
                    <a:gs pos="86000">
                      <a:srgbClr val="FFFFFF"/>
                    </a:gs>
                  </a:gsLst>
                  <a:lin ang="5400000" scaled="0"/>
                </a:gradFill>
              </a:rPr>
            </a:br>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19" name="TextBox 18"/>
          <p:cNvSpPr txBox="1"/>
          <p:nvPr/>
        </p:nvSpPr>
        <p:spPr>
          <a:xfrm rot="1468991">
            <a:off x="4553920" y="2995630"/>
            <a:ext cx="327122" cy="1661993"/>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endParaRPr lang="en-US" sz="900" b="1" dirty="0" smtClean="0">
              <a:gradFill>
                <a:gsLst>
                  <a:gs pos="0">
                    <a:srgbClr val="FFFFFF"/>
                  </a:gs>
                  <a:gs pos="86000">
                    <a:srgbClr val="FFFFFF"/>
                  </a:gs>
                </a:gsLst>
                <a:lin ang="5400000" scaled="0"/>
              </a:gradFill>
            </a:endParaRPr>
          </a:p>
        </p:txBody>
      </p:sp>
      <p:sp>
        <p:nvSpPr>
          <p:cNvPr id="20" name="TextBox 19"/>
          <p:cNvSpPr txBox="1"/>
          <p:nvPr/>
        </p:nvSpPr>
        <p:spPr>
          <a:xfrm rot="1329693">
            <a:off x="4684804" y="2583276"/>
            <a:ext cx="327122" cy="2769989"/>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21" name="TextBox 20"/>
          <p:cNvSpPr txBox="1"/>
          <p:nvPr/>
        </p:nvSpPr>
        <p:spPr>
          <a:xfrm rot="1237402">
            <a:off x="4826446" y="2772651"/>
            <a:ext cx="327122" cy="2631490"/>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p:txBody>
      </p:sp>
      <p:sp>
        <p:nvSpPr>
          <p:cNvPr id="22" name="TextBox 21"/>
          <p:cNvSpPr txBox="1"/>
          <p:nvPr/>
        </p:nvSpPr>
        <p:spPr>
          <a:xfrm rot="995427">
            <a:off x="5011120" y="2982188"/>
            <a:ext cx="327122" cy="2215991"/>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23" name="TextBox 22"/>
          <p:cNvSpPr txBox="1"/>
          <p:nvPr/>
        </p:nvSpPr>
        <p:spPr>
          <a:xfrm rot="895653">
            <a:off x="5195794" y="2969248"/>
            <a:ext cx="327122" cy="2288478"/>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24" name="TextBox 23"/>
          <p:cNvSpPr txBox="1"/>
          <p:nvPr/>
        </p:nvSpPr>
        <p:spPr>
          <a:xfrm rot="20429611">
            <a:off x="6615638" y="2221256"/>
            <a:ext cx="327122" cy="3323987"/>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p:txBody>
      </p:sp>
      <p:sp>
        <p:nvSpPr>
          <p:cNvPr id="25" name="TextBox 24"/>
          <p:cNvSpPr txBox="1"/>
          <p:nvPr/>
        </p:nvSpPr>
        <p:spPr>
          <a:xfrm rot="20250612">
            <a:off x="6780099" y="2487412"/>
            <a:ext cx="327122" cy="2769989"/>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26" name="TextBox 25"/>
          <p:cNvSpPr txBox="1"/>
          <p:nvPr/>
        </p:nvSpPr>
        <p:spPr>
          <a:xfrm rot="20130234">
            <a:off x="6896103" y="2618275"/>
            <a:ext cx="327122" cy="2288478"/>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27" name="TextBox 26"/>
          <p:cNvSpPr txBox="1"/>
          <p:nvPr/>
        </p:nvSpPr>
        <p:spPr>
          <a:xfrm rot="20059380">
            <a:off x="7025287" y="2349044"/>
            <a:ext cx="327122" cy="2492990"/>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28" name="TextBox 27"/>
          <p:cNvSpPr txBox="1"/>
          <p:nvPr/>
        </p:nvSpPr>
        <p:spPr>
          <a:xfrm rot="19967544">
            <a:off x="7235927" y="2587945"/>
            <a:ext cx="327122" cy="2077492"/>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br>
              <a:rPr lang="en-US" sz="900" b="1" dirty="0" smtClean="0">
                <a:gradFill>
                  <a:gsLst>
                    <a:gs pos="0">
                      <a:srgbClr val="FFFFFF"/>
                    </a:gs>
                    <a:gs pos="86000">
                      <a:srgbClr val="FFFFFF"/>
                    </a:gs>
                  </a:gsLst>
                  <a:lin ang="5400000" scaled="0"/>
                </a:gradFill>
              </a:rPr>
            </a:br>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29" name="TextBox 28"/>
          <p:cNvSpPr txBox="1"/>
          <p:nvPr/>
        </p:nvSpPr>
        <p:spPr>
          <a:xfrm rot="19862336">
            <a:off x="7403673" y="2360685"/>
            <a:ext cx="327122" cy="2288478"/>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30" name="TextBox 29"/>
          <p:cNvSpPr txBox="1"/>
          <p:nvPr/>
        </p:nvSpPr>
        <p:spPr>
          <a:xfrm rot="19723038">
            <a:off x="7551904" y="2333360"/>
            <a:ext cx="327122" cy="2215991"/>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31" name="TextBox 30"/>
          <p:cNvSpPr txBox="1"/>
          <p:nvPr/>
        </p:nvSpPr>
        <p:spPr>
          <a:xfrm rot="19630747">
            <a:off x="7732760" y="1390883"/>
            <a:ext cx="327122" cy="4016484"/>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endParaRPr lang="en-US" sz="900" b="1" dirty="0">
              <a:gradFill>
                <a:gsLst>
                  <a:gs pos="0">
                    <a:srgbClr val="FFFFFF"/>
                  </a:gs>
                  <a:gs pos="86000">
                    <a:srgbClr val="FFFFFF"/>
                  </a:gs>
                </a:gsLst>
                <a:lin ang="5400000" scaled="0"/>
              </a:gradFill>
            </a:endParaRP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endParaRPr lang="en-US" sz="900" b="1" dirty="0">
              <a:gradFill>
                <a:gsLst>
                  <a:gs pos="0">
                    <a:srgbClr val="FFFFFF"/>
                  </a:gs>
                  <a:gs pos="86000">
                    <a:srgbClr val="FFFFFF"/>
                  </a:gs>
                </a:gsLst>
                <a:lin ang="5400000" scaled="0"/>
              </a:gradFill>
            </a:endParaRP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32" name="TextBox 31"/>
          <p:cNvSpPr txBox="1"/>
          <p:nvPr/>
        </p:nvSpPr>
        <p:spPr>
          <a:xfrm rot="19388772">
            <a:off x="7844189" y="1728351"/>
            <a:ext cx="327122" cy="3046988"/>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endParaRPr lang="en-US" sz="900" b="1" dirty="0" smtClean="0">
              <a:gradFill>
                <a:gsLst>
                  <a:gs pos="0">
                    <a:srgbClr val="FFFFFF"/>
                  </a:gs>
                  <a:gs pos="86000">
                    <a:srgbClr val="FFFFFF"/>
                  </a:gs>
                </a:gsLst>
                <a:lin ang="5400000" scaled="0"/>
              </a:gradFill>
            </a:endParaRPr>
          </a:p>
        </p:txBody>
      </p:sp>
      <p:sp>
        <p:nvSpPr>
          <p:cNvPr id="33" name="TextBox 32"/>
          <p:cNvSpPr txBox="1"/>
          <p:nvPr/>
        </p:nvSpPr>
        <p:spPr>
          <a:xfrm rot="19288998">
            <a:off x="8005175" y="1578428"/>
            <a:ext cx="327122" cy="3185487"/>
          </a:xfrm>
          <a:prstGeom prst="rect">
            <a:avLst/>
          </a:prstGeom>
          <a:noFill/>
        </p:spPr>
        <p:txBody>
          <a:bodyPr wrap="square" lIns="0" tIns="0" rIns="0" bIns="0" rtlCol="0">
            <a:spAutoFit/>
          </a:bodyPr>
          <a:lstStyle/>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p>
          <a:p>
            <a:r>
              <a:rPr lang="en-US" sz="900" b="1" dirty="0" smtClean="0">
                <a:gradFill>
                  <a:gsLst>
                    <a:gs pos="0">
                      <a:srgbClr val="FFFFFF"/>
                    </a:gs>
                    <a:gs pos="86000">
                      <a:srgbClr val="FFFFFF"/>
                    </a:gs>
                  </a:gsLst>
                  <a:lin ang="5400000" scaled="0"/>
                </a:gradFill>
              </a:rPr>
              <a:t>1</a:t>
            </a:r>
          </a:p>
          <a:p>
            <a:r>
              <a:rPr lang="en-US" sz="900" b="1" dirty="0" smtClean="0">
                <a:gradFill>
                  <a:gsLst>
                    <a:gs pos="0">
                      <a:srgbClr val="FFFFFF"/>
                    </a:gs>
                    <a:gs pos="86000">
                      <a:srgbClr val="FFFFFF"/>
                    </a:gs>
                  </a:gsLst>
                  <a:lin ang="5400000" scaled="0"/>
                </a:gradFill>
              </a:rPr>
              <a:t>0</a:t>
            </a:r>
            <a:endParaRPr lang="en-US" sz="900" b="1" dirty="0">
              <a:gradFill>
                <a:gsLst>
                  <a:gs pos="0">
                    <a:srgbClr val="FFFFFF"/>
                  </a:gs>
                  <a:gs pos="86000">
                    <a:srgbClr val="FFFFFF"/>
                  </a:gs>
                </a:gsLst>
                <a:lin ang="5400000" scaled="0"/>
              </a:gradFill>
            </a:endParaRP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1</a:t>
            </a:r>
          </a:p>
          <a:p>
            <a:r>
              <a:rPr lang="en-US" sz="900" b="1" dirty="0">
                <a:gradFill>
                  <a:gsLst>
                    <a:gs pos="0">
                      <a:srgbClr val="FFFFFF"/>
                    </a:gs>
                    <a:gs pos="86000">
                      <a:srgbClr val="FFFFFF"/>
                    </a:gs>
                  </a:gsLst>
                  <a:lin ang="5400000" scaled="0"/>
                </a:gradFill>
              </a:rPr>
              <a:t>0</a:t>
            </a:r>
          </a:p>
          <a:p>
            <a:r>
              <a:rPr lang="en-US" sz="900" b="1" dirty="0">
                <a:gradFill>
                  <a:gsLst>
                    <a:gs pos="0">
                      <a:srgbClr val="FFFFFF"/>
                    </a:gs>
                    <a:gs pos="86000">
                      <a:srgbClr val="FFFFFF"/>
                    </a:gs>
                  </a:gsLst>
                  <a:lin ang="5400000" scaled="0"/>
                </a:gradFill>
              </a:rPr>
              <a:t>1</a:t>
            </a:r>
          </a:p>
          <a:p>
            <a:endParaRPr lang="en-US" sz="900" b="1" dirty="0" smtClean="0">
              <a:gradFill>
                <a:gsLst>
                  <a:gs pos="0">
                    <a:srgbClr val="FFFFFF"/>
                  </a:gs>
                  <a:gs pos="86000">
                    <a:srgbClr val="FFFFFF"/>
                  </a:gs>
                </a:gsLst>
                <a:lin ang="5400000" scaled="0"/>
              </a:gradFill>
            </a:endParaRPr>
          </a:p>
        </p:txBody>
      </p:sp>
      <p:sp>
        <p:nvSpPr>
          <p:cNvPr id="38" name="TextBox 37"/>
          <p:cNvSpPr txBox="1"/>
          <p:nvPr/>
        </p:nvSpPr>
        <p:spPr>
          <a:xfrm rot="1837639">
            <a:off x="3512154" y="4600541"/>
            <a:ext cx="327122" cy="1354217"/>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39" name="TextBox 38"/>
          <p:cNvSpPr txBox="1"/>
          <p:nvPr/>
        </p:nvSpPr>
        <p:spPr>
          <a:xfrm rot="19364204">
            <a:off x="4310048" y="4460569"/>
            <a:ext cx="327122" cy="1354217"/>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01</a:t>
            </a:r>
          </a:p>
          <a:p>
            <a:r>
              <a:rPr lang="en-US" sz="1100" dirty="0" smtClean="0">
                <a:gradFill>
                  <a:gsLst>
                    <a:gs pos="0">
                      <a:srgbClr val="FFFFFF"/>
                    </a:gs>
                    <a:gs pos="86000">
                      <a:srgbClr val="FFFFFF"/>
                    </a:gs>
                  </a:gsLst>
                  <a:lin ang="5400000" scaled="0"/>
                </a:gradFill>
              </a:rPr>
              <a:t>11</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01</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41" name="TextBox 40"/>
          <p:cNvSpPr txBox="1"/>
          <p:nvPr/>
        </p:nvSpPr>
        <p:spPr>
          <a:xfrm rot="3835633">
            <a:off x="8482452" y="4384645"/>
            <a:ext cx="327122" cy="1692771"/>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10</a:t>
            </a:r>
          </a:p>
          <a:p>
            <a:r>
              <a:rPr lang="en-US" sz="1100" dirty="0">
                <a:gradFill>
                  <a:gsLst>
                    <a:gs pos="0">
                      <a:srgbClr val="FFFFFF"/>
                    </a:gs>
                    <a:gs pos="86000">
                      <a:srgbClr val="FFFFFF"/>
                    </a:gs>
                  </a:gsLst>
                  <a:lin ang="5400000" scaled="0"/>
                </a:gradFill>
              </a:rPr>
              <a:t>1</a:t>
            </a:r>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42" name="TextBox 41"/>
          <p:cNvSpPr txBox="1"/>
          <p:nvPr/>
        </p:nvSpPr>
        <p:spPr>
          <a:xfrm rot="1705690">
            <a:off x="9108754" y="4531048"/>
            <a:ext cx="327122" cy="1692771"/>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10</a:t>
            </a:r>
          </a:p>
          <a:p>
            <a:r>
              <a:rPr lang="en-US" sz="1100" dirty="0">
                <a:gradFill>
                  <a:gsLst>
                    <a:gs pos="0">
                      <a:srgbClr val="FFFFFF"/>
                    </a:gs>
                    <a:gs pos="86000">
                      <a:srgbClr val="FFFFFF"/>
                    </a:gs>
                  </a:gsLst>
                  <a:lin ang="5400000" scaled="0"/>
                </a:gradFill>
              </a:rPr>
              <a:t>1</a:t>
            </a:r>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44" name="TextBox 43"/>
          <p:cNvSpPr txBox="1"/>
          <p:nvPr/>
        </p:nvSpPr>
        <p:spPr>
          <a:xfrm rot="3835633">
            <a:off x="3910857" y="5049961"/>
            <a:ext cx="327122" cy="1692771"/>
          </a:xfrm>
          <a:prstGeom prst="rect">
            <a:avLst/>
          </a:prstGeom>
          <a:noFill/>
        </p:spPr>
        <p:txBody>
          <a:bodyPr wrap="square" lIns="0" tIns="0" rIns="0" bIns="0" rtlCol="0">
            <a:spAutoFit/>
          </a:bodyPr>
          <a:lstStyle/>
          <a:p>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0</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br>
              <a:rPr lang="en-US" sz="1100" dirty="0" smtClean="0">
                <a:gradFill>
                  <a:gsLst>
                    <a:gs pos="0">
                      <a:srgbClr val="FFFFFF"/>
                    </a:gs>
                    <a:gs pos="86000">
                      <a:srgbClr val="FFFFFF"/>
                    </a:gs>
                  </a:gsLst>
                  <a:lin ang="5400000" scaled="0"/>
                </a:gradFill>
              </a:rPr>
            </a:br>
            <a:r>
              <a:rPr lang="en-US" sz="1100" dirty="0" smtClean="0">
                <a:gradFill>
                  <a:gsLst>
                    <a:gs pos="0">
                      <a:srgbClr val="FFFFFF"/>
                    </a:gs>
                    <a:gs pos="86000">
                      <a:srgbClr val="FFFFFF"/>
                    </a:gs>
                  </a:gsLst>
                  <a:lin ang="5400000" scaled="0"/>
                </a:gradFill>
              </a:rPr>
              <a:t>10</a:t>
            </a:r>
          </a:p>
          <a:p>
            <a:r>
              <a:rPr lang="en-US" sz="1100" dirty="0">
                <a:gradFill>
                  <a:gsLst>
                    <a:gs pos="0">
                      <a:srgbClr val="FFFFFF"/>
                    </a:gs>
                    <a:gs pos="86000">
                      <a:srgbClr val="FFFFFF"/>
                    </a:gs>
                  </a:gsLst>
                  <a:lin ang="5400000" scaled="0"/>
                </a:gradFill>
              </a:rPr>
              <a:t>1</a:t>
            </a:r>
            <a:r>
              <a:rPr lang="en-US" sz="1100" dirty="0" smtClean="0">
                <a:gradFill>
                  <a:gsLst>
                    <a:gs pos="0">
                      <a:srgbClr val="FFFFFF"/>
                    </a:gs>
                    <a:gs pos="86000">
                      <a:srgbClr val="FFFFFF"/>
                    </a:gs>
                  </a:gsLst>
                  <a:lin ang="5400000" scaled="0"/>
                </a:gradFill>
              </a:rPr>
              <a:t>1</a:t>
            </a:r>
          </a:p>
          <a:p>
            <a:r>
              <a:rPr lang="en-US" sz="1100" dirty="0" smtClean="0">
                <a:gradFill>
                  <a:gsLst>
                    <a:gs pos="0">
                      <a:srgbClr val="FFFFFF"/>
                    </a:gs>
                    <a:gs pos="86000">
                      <a:srgbClr val="FFFFFF"/>
                    </a:gs>
                  </a:gsLst>
                  <a:lin ang="5400000" scaled="0"/>
                </a:gradFill>
              </a:rPr>
              <a:t>11</a:t>
            </a:r>
          </a:p>
          <a:p>
            <a:r>
              <a:rPr lang="en-US" sz="1100" dirty="0" smtClean="0">
                <a:gradFill>
                  <a:gsLst>
                    <a:gs pos="0">
                      <a:srgbClr val="FFFFFF"/>
                    </a:gs>
                    <a:gs pos="86000">
                      <a:srgbClr val="FFFFFF"/>
                    </a:gs>
                  </a:gsLst>
                  <a:lin ang="5400000" scaled="0"/>
                </a:gradFill>
              </a:rPr>
              <a:t>10</a:t>
            </a:r>
          </a:p>
          <a:p>
            <a:r>
              <a:rPr lang="en-US" sz="1100" dirty="0" smtClean="0">
                <a:gradFill>
                  <a:gsLst>
                    <a:gs pos="0">
                      <a:srgbClr val="FFFFFF"/>
                    </a:gs>
                    <a:gs pos="86000">
                      <a:srgbClr val="FFFFFF"/>
                    </a:gs>
                  </a:gsLst>
                  <a:lin ang="5400000" scaled="0"/>
                </a:gradFill>
              </a:rPr>
              <a:t>1</a:t>
            </a:r>
          </a:p>
          <a:p>
            <a:endParaRPr lang="en-US" sz="1100" dirty="0" smtClean="0">
              <a:gradFill>
                <a:gsLst>
                  <a:gs pos="0">
                    <a:srgbClr val="FFFFFF"/>
                  </a:gs>
                  <a:gs pos="86000">
                    <a:srgbClr val="FFFFFF"/>
                  </a:gs>
                </a:gsLst>
                <a:lin ang="5400000" scaled="0"/>
              </a:gradFill>
            </a:endParaRPr>
          </a:p>
        </p:txBody>
      </p:sp>
      <p:sp>
        <p:nvSpPr>
          <p:cNvPr id="46" name="Flowchart: Magnetic Disk 45"/>
          <p:cNvSpPr/>
          <p:nvPr/>
        </p:nvSpPr>
        <p:spPr bwMode="auto">
          <a:xfrm>
            <a:off x="3506134" y="6005427"/>
            <a:ext cx="277792" cy="304663"/>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Flowchart: Magnetic Disk 48"/>
          <p:cNvSpPr/>
          <p:nvPr/>
        </p:nvSpPr>
        <p:spPr bwMode="auto">
          <a:xfrm>
            <a:off x="10036937" y="4676702"/>
            <a:ext cx="365708" cy="387322"/>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8" name="Cloud 57"/>
          <p:cNvSpPr/>
          <p:nvPr/>
        </p:nvSpPr>
        <p:spPr>
          <a:xfrm>
            <a:off x="4069108" y="881512"/>
            <a:ext cx="3376554" cy="1997864"/>
          </a:xfrm>
          <a:prstGeom prst="cloud">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48" name="Group 47"/>
          <p:cNvGrpSpPr/>
          <p:nvPr/>
        </p:nvGrpSpPr>
        <p:grpSpPr>
          <a:xfrm>
            <a:off x="5156029" y="1921607"/>
            <a:ext cx="1202712" cy="487907"/>
            <a:chOff x="6551611" y="914400"/>
            <a:chExt cx="1481251" cy="797235"/>
          </a:xfrm>
        </p:grpSpPr>
        <p:grpSp>
          <p:nvGrpSpPr>
            <p:cNvPr id="50" name="Group 49"/>
            <p:cNvGrpSpPr/>
            <p:nvPr/>
          </p:nvGrpSpPr>
          <p:grpSpPr>
            <a:xfrm>
              <a:off x="6551611" y="914400"/>
              <a:ext cx="1481251" cy="797235"/>
              <a:chOff x="4799012" y="4876799"/>
              <a:chExt cx="609600" cy="304801"/>
            </a:xfrm>
          </p:grpSpPr>
          <p:sp>
            <p:nvSpPr>
              <p:cNvPr id="53" name="Rounded Rectangle 52"/>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4" name="Rectangle 53"/>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5" name="Rectangle 54"/>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6" name="Rectangle 55"/>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7" name="Rectangle 56"/>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51" name="Rectangle 50"/>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2" name="Rectangle 51"/>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59" name="Group 58"/>
          <p:cNvGrpSpPr/>
          <p:nvPr/>
        </p:nvGrpSpPr>
        <p:grpSpPr>
          <a:xfrm>
            <a:off x="4848365" y="1399742"/>
            <a:ext cx="863343" cy="350234"/>
            <a:chOff x="6551611" y="914400"/>
            <a:chExt cx="1481251" cy="797235"/>
          </a:xfrm>
        </p:grpSpPr>
        <p:grpSp>
          <p:nvGrpSpPr>
            <p:cNvPr id="60" name="Group 59"/>
            <p:cNvGrpSpPr/>
            <p:nvPr/>
          </p:nvGrpSpPr>
          <p:grpSpPr>
            <a:xfrm>
              <a:off x="6551611" y="914400"/>
              <a:ext cx="1481251" cy="797235"/>
              <a:chOff x="4799012" y="4876799"/>
              <a:chExt cx="609600" cy="304801"/>
            </a:xfrm>
          </p:grpSpPr>
          <p:sp>
            <p:nvSpPr>
              <p:cNvPr id="63" name="Rounded Rectangle 62"/>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4" name="Rectangle 63"/>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5" name="Rectangle 64"/>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6" name="Rectangle 65"/>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7" name="Rectangle 66"/>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61" name="Rectangle 60"/>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2" name="Rectangle 61"/>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68" name="Group 67"/>
          <p:cNvGrpSpPr/>
          <p:nvPr/>
        </p:nvGrpSpPr>
        <p:grpSpPr>
          <a:xfrm>
            <a:off x="5927069" y="1325052"/>
            <a:ext cx="863343" cy="350234"/>
            <a:chOff x="6551611" y="914400"/>
            <a:chExt cx="1481251" cy="797235"/>
          </a:xfrm>
        </p:grpSpPr>
        <p:grpSp>
          <p:nvGrpSpPr>
            <p:cNvPr id="69" name="Group 68"/>
            <p:cNvGrpSpPr/>
            <p:nvPr/>
          </p:nvGrpSpPr>
          <p:grpSpPr>
            <a:xfrm>
              <a:off x="6551611" y="914400"/>
              <a:ext cx="1481251" cy="797235"/>
              <a:chOff x="4799012" y="4876799"/>
              <a:chExt cx="609600" cy="304801"/>
            </a:xfrm>
          </p:grpSpPr>
          <p:sp>
            <p:nvSpPr>
              <p:cNvPr id="72" name="Rounded Rectangle 71"/>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3" name="Rectangle 72"/>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4" name="Rectangle 73"/>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5" name="Rectangle 74"/>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6" name="Rectangle 75"/>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0" name="Rectangle 6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1" name="Rectangle 7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889" y="5312646"/>
            <a:ext cx="1308927" cy="1041846"/>
          </a:xfrm>
          <a:prstGeom prst="rect">
            <a:avLst/>
          </a:prstGeom>
          <a:solidFill>
            <a:schemeClr val="bg2"/>
          </a:solidFill>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328" y="5229178"/>
            <a:ext cx="744053" cy="592232"/>
          </a:xfrm>
          <a:prstGeom prst="rect">
            <a:avLst/>
          </a:prstGeom>
          <a:solidFill>
            <a:schemeClr val="bg2"/>
          </a:solidFill>
        </p:spPr>
      </p:pic>
      <p:sp>
        <p:nvSpPr>
          <p:cNvPr id="47" name="Flowchart: Magnetic Disk 46"/>
          <p:cNvSpPr/>
          <p:nvPr/>
        </p:nvSpPr>
        <p:spPr bwMode="auto">
          <a:xfrm>
            <a:off x="4995742" y="5571566"/>
            <a:ext cx="162645" cy="178378"/>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8426" y="4436363"/>
            <a:ext cx="574472" cy="457253"/>
          </a:xfrm>
          <a:prstGeom prst="rect">
            <a:avLst/>
          </a:prstGeom>
          <a:solidFill>
            <a:schemeClr val="bg2"/>
          </a:solidFill>
        </p:spPr>
      </p:pic>
      <p:sp>
        <p:nvSpPr>
          <p:cNvPr id="45" name="Flowchart: Magnetic Disk 44"/>
          <p:cNvSpPr/>
          <p:nvPr/>
        </p:nvSpPr>
        <p:spPr bwMode="auto">
          <a:xfrm>
            <a:off x="4069108" y="4766833"/>
            <a:ext cx="231202" cy="253566"/>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941" y="4538206"/>
            <a:ext cx="574472" cy="457253"/>
          </a:xfrm>
          <a:prstGeom prst="rect">
            <a:avLst/>
          </a:prstGeom>
          <a:solidFill>
            <a:schemeClr val="bg2"/>
          </a:solidFill>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259" y="5198755"/>
            <a:ext cx="744053" cy="592232"/>
          </a:xfrm>
          <a:prstGeom prst="rect">
            <a:avLst/>
          </a:prstGeom>
          <a:solidFill>
            <a:schemeClr val="bg2"/>
          </a:solidFill>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822" y="5373414"/>
            <a:ext cx="1308927" cy="1041846"/>
          </a:xfrm>
          <a:prstGeom prst="rect">
            <a:avLst/>
          </a:prstGeom>
          <a:solidFill>
            <a:schemeClr val="bg2"/>
          </a:solidFill>
        </p:spPr>
      </p:pic>
    </p:spTree>
    <p:extLst>
      <p:ext uri="{BB962C8B-B14F-4D97-AF65-F5344CB8AC3E}">
        <p14:creationId xmlns:p14="http://schemas.microsoft.com/office/powerpoint/2010/main" val="27143681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4" presetClass="exit" presetSubtype="10" fill="hold" grpId="0" nodeType="withEffect">
                                  <p:stCondLst>
                                    <p:cond delay="0"/>
                                  </p:stCondLst>
                                  <p:childTnLst>
                                    <p:animEffect transition="out" filter="randombar(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randombar(horizontal)">
                                      <p:cBhvr>
                                        <p:cTn id="49" dur="500"/>
                                        <p:tgtEl>
                                          <p:spTgt spid="4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500"/>
                                        <p:tgtEl>
                                          <p:spTgt spid="4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randombar(horizontal)">
                                      <p:cBhvr>
                                        <p:cTn id="58" dur="500"/>
                                        <p:tgtEl>
                                          <p:spTgt spid="42"/>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P spid="20" grpId="0"/>
      <p:bldP spid="21" grpId="0"/>
      <p:bldP spid="22" grpId="0"/>
      <p:bldP spid="23" grpId="0"/>
      <p:bldP spid="24" grpId="0"/>
      <p:bldP spid="25" grpId="0"/>
      <p:bldP spid="26" grpId="0"/>
      <p:bldP spid="31" grpId="0"/>
      <p:bldP spid="32" grpId="0"/>
      <p:bldP spid="33" grpId="0"/>
      <p:bldP spid="38" grpId="0"/>
      <p:bldP spid="39" grpId="0"/>
      <p:bldP spid="41" grpId="0"/>
      <p:bldP spid="42" grpId="0"/>
      <p:bldP spid="44" grpId="0"/>
      <p:bldP spid="46" grpId="0" animBg="1"/>
      <p:bldP spid="49" grpId="0" animBg="1"/>
      <p:bldP spid="47"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1441946" y="1734495"/>
            <a:ext cx="1913097" cy="776091"/>
            <a:chOff x="6551611" y="914400"/>
            <a:chExt cx="1481251" cy="797235"/>
          </a:xfrm>
        </p:grpSpPr>
        <p:grpSp>
          <p:nvGrpSpPr>
            <p:cNvPr id="84" name="Group 83"/>
            <p:cNvGrpSpPr/>
            <p:nvPr/>
          </p:nvGrpSpPr>
          <p:grpSpPr>
            <a:xfrm>
              <a:off x="6551611" y="914400"/>
              <a:ext cx="1481251" cy="797235"/>
              <a:chOff x="4799012" y="4876799"/>
              <a:chExt cx="609600" cy="304801"/>
            </a:xfrm>
          </p:grpSpPr>
          <p:sp>
            <p:nvSpPr>
              <p:cNvPr id="87" name="Rounded Rectangle 8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8" name="Rectangle 8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9" name="Rectangle 8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0" name="Rectangle 89"/>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1" name="Rectangle 90"/>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85" name="Rectangle 8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6" name="Rectangle 8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1" name="Cloud 70"/>
          <p:cNvSpPr/>
          <p:nvPr/>
        </p:nvSpPr>
        <p:spPr>
          <a:xfrm>
            <a:off x="821369" y="1162158"/>
            <a:ext cx="3376554" cy="1997864"/>
          </a:xfrm>
          <a:prstGeom prst="clou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28"/>
          <p:cNvGrpSpPr/>
          <p:nvPr/>
        </p:nvGrpSpPr>
        <p:grpSpPr>
          <a:xfrm>
            <a:off x="3780789" y="2086060"/>
            <a:ext cx="4088335" cy="853634"/>
            <a:chOff x="2743199" y="3003364"/>
            <a:chExt cx="4016439" cy="750726"/>
          </a:xfrm>
        </p:grpSpPr>
        <p:sp>
          <p:nvSpPr>
            <p:cNvPr id="8" name="Freeform 7"/>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rot="485127">
              <a:off x="4656396" y="3003364"/>
              <a:ext cx="559374" cy="32480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p:txBody>
          <a:bodyPr/>
          <a:lstStyle/>
          <a:p>
            <a:r>
              <a:rPr smtClean="0"/>
              <a:t>BranchCache Hosted Cache</a:t>
            </a:r>
            <a:endParaRPr lang="en-US" dirty="0"/>
          </a:p>
        </p:txBody>
      </p:sp>
      <p:grpSp>
        <p:nvGrpSpPr>
          <p:cNvPr id="7" name="Group 31"/>
          <p:cNvGrpSpPr/>
          <p:nvPr/>
        </p:nvGrpSpPr>
        <p:grpSpPr>
          <a:xfrm rot="250036" flipH="1" flipV="1">
            <a:off x="6358874" y="5573060"/>
            <a:ext cx="3303389" cy="509014"/>
            <a:chOff x="6043190" y="4492387"/>
            <a:chExt cx="1292782" cy="242781"/>
          </a:xfrm>
        </p:grpSpPr>
        <p:sp>
          <p:nvSpPr>
            <p:cNvPr id="16" name="Freeform 15"/>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latin typeface="Segoe" pitchFamily="34" charset="0"/>
              </a:endParaRPr>
            </a:p>
          </p:txBody>
        </p:sp>
        <p:sp>
          <p:nvSpPr>
            <p:cNvPr id="17" name="TextBox 16"/>
            <p:cNvSpPr txBox="1"/>
            <p:nvPr/>
          </p:nvSpPr>
          <p:spPr>
            <a:xfrm rot="10866129">
              <a:off x="6658665" y="4540219"/>
              <a:ext cx="217811" cy="17615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Put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5" name="Group 29"/>
          <p:cNvGrpSpPr/>
          <p:nvPr/>
        </p:nvGrpSpPr>
        <p:grpSpPr>
          <a:xfrm flipH="1" flipV="1">
            <a:off x="2561904" y="2568223"/>
            <a:ext cx="2843889" cy="1558257"/>
            <a:chOff x="4592866" y="2029871"/>
            <a:chExt cx="2315078" cy="1810733"/>
          </a:xfrm>
        </p:grpSpPr>
        <p:sp>
          <p:nvSpPr>
            <p:cNvPr id="25" name="Freeform 24"/>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rot="13007782">
              <a:off x="4823279" y="2779212"/>
              <a:ext cx="463512" cy="429173"/>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8" name="Group 32"/>
          <p:cNvGrpSpPr/>
          <p:nvPr/>
        </p:nvGrpSpPr>
        <p:grpSpPr>
          <a:xfrm>
            <a:off x="2279455" y="2198928"/>
            <a:ext cx="506270" cy="381000"/>
            <a:chOff x="1460206" y="3169920"/>
            <a:chExt cx="379801" cy="381000"/>
          </a:xfrm>
        </p:grpSpPr>
        <p:pic>
          <p:nvPicPr>
            <p:cNvPr id="28" name="Picture 19" descr="page"/>
            <p:cNvPicPr>
              <a:picLocks noChangeAspect="1" noChangeArrowheads="1"/>
            </p:cNvPicPr>
            <p:nvPr/>
          </p:nvPicPr>
          <p:blipFill>
            <a:blip r:embed="rId3" cstate="print"/>
            <a:stretch>
              <a:fillRect/>
            </a:stretch>
          </p:blipFill>
          <p:spPr bwMode="auto">
            <a:xfrm>
              <a:off x="1534434" y="3169920"/>
              <a:ext cx="305573" cy="381000"/>
            </a:xfrm>
            <a:prstGeom prst="rect">
              <a:avLst/>
            </a:prstGeom>
            <a:noFill/>
            <a:ln w="9525">
              <a:noFill/>
              <a:miter lim="800000"/>
              <a:headEnd/>
              <a:tailEnd/>
            </a:ln>
          </p:spPr>
        </p:pic>
        <p:sp>
          <p:nvSpPr>
            <p:cNvPr id="29" name="TextBox 28"/>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24" name="Group 31"/>
          <p:cNvGrpSpPr/>
          <p:nvPr/>
        </p:nvGrpSpPr>
        <p:grpSpPr>
          <a:xfrm rot="10507752" flipV="1">
            <a:off x="7030599" y="4054599"/>
            <a:ext cx="2095270" cy="743931"/>
            <a:chOff x="5847647" y="4275493"/>
            <a:chExt cx="1358097" cy="791969"/>
          </a:xfrm>
        </p:grpSpPr>
        <p:sp>
          <p:nvSpPr>
            <p:cNvPr id="35" name="Freeform 34"/>
            <p:cNvSpPr/>
            <p:nvPr/>
          </p:nvSpPr>
          <p:spPr>
            <a:xfrm>
              <a:off x="5847647" y="4450742"/>
              <a:ext cx="1358097" cy="616720"/>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rot="21307752">
              <a:off x="6388565" y="4275493"/>
              <a:ext cx="618426" cy="39318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27" name="Group 31"/>
          <p:cNvGrpSpPr/>
          <p:nvPr/>
        </p:nvGrpSpPr>
        <p:grpSpPr>
          <a:xfrm rot="14639605" flipV="1">
            <a:off x="8973470" y="3522928"/>
            <a:ext cx="1452489" cy="679151"/>
            <a:chOff x="5956187" y="4255965"/>
            <a:chExt cx="1249555" cy="459748"/>
          </a:xfrm>
        </p:grpSpPr>
        <p:sp>
          <p:nvSpPr>
            <p:cNvPr id="38" name="Freeform 37"/>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rot="20909144">
              <a:off x="6350683" y="4255965"/>
              <a:ext cx="489835" cy="25001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0" name="Group 31"/>
          <p:cNvGrpSpPr/>
          <p:nvPr/>
        </p:nvGrpSpPr>
        <p:grpSpPr>
          <a:xfrm rot="4788695" flipH="1" flipV="1">
            <a:off x="8262796" y="3911810"/>
            <a:ext cx="1351576" cy="607628"/>
            <a:chOff x="6288313" y="4177700"/>
            <a:chExt cx="901309" cy="433431"/>
          </a:xfrm>
        </p:grpSpPr>
        <p:sp>
          <p:nvSpPr>
            <p:cNvPr id="41" name="Freeform 40"/>
            <p:cNvSpPr/>
            <p:nvPr/>
          </p:nvSpPr>
          <p:spPr>
            <a:xfrm>
              <a:off x="6288313" y="4421725"/>
              <a:ext cx="901309" cy="18940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rot="21597780">
              <a:off x="6521526" y="4177700"/>
              <a:ext cx="636254" cy="26345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4" name="Group 48"/>
          <p:cNvGrpSpPr/>
          <p:nvPr/>
        </p:nvGrpSpPr>
        <p:grpSpPr>
          <a:xfrm>
            <a:off x="6421694" y="4941270"/>
            <a:ext cx="2170820" cy="447724"/>
            <a:chOff x="5758525" y="5105945"/>
            <a:chExt cx="1201336" cy="447724"/>
          </a:xfrm>
        </p:grpSpPr>
        <p:sp>
          <p:nvSpPr>
            <p:cNvPr id="44" name="Freeform 43"/>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rot="10997524" flipH="1" flipV="1">
              <a:off x="6254834" y="5105945"/>
              <a:ext cx="606070" cy="369332"/>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Request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7" name="Group 31"/>
          <p:cNvGrpSpPr/>
          <p:nvPr/>
        </p:nvGrpSpPr>
        <p:grpSpPr>
          <a:xfrm rot="10507752" flipV="1">
            <a:off x="6927712" y="4501858"/>
            <a:ext cx="1798639" cy="614654"/>
            <a:chOff x="5979881" y="4258266"/>
            <a:chExt cx="1230369" cy="554640"/>
          </a:xfrm>
        </p:grpSpPr>
        <p:sp>
          <p:nvSpPr>
            <p:cNvPr id="47" name="Freeform 46"/>
            <p:cNvSpPr/>
            <p:nvPr/>
          </p:nvSpPr>
          <p:spPr>
            <a:xfrm>
              <a:off x="5979881" y="4450397"/>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rot="20923483">
              <a:off x="6268121" y="4258266"/>
              <a:ext cx="503533" cy="33327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Offer</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0" name="Group 22"/>
          <p:cNvGrpSpPr/>
          <p:nvPr/>
        </p:nvGrpSpPr>
        <p:grpSpPr>
          <a:xfrm>
            <a:off x="6761957" y="4263182"/>
            <a:ext cx="407323" cy="381000"/>
            <a:chOff x="1454424" y="3048000"/>
            <a:chExt cx="305573" cy="381000"/>
          </a:xfrm>
        </p:grpSpPr>
        <p:pic>
          <p:nvPicPr>
            <p:cNvPr id="50" name="Picture 49" descr="page"/>
            <p:cNvPicPr>
              <a:picLocks noChangeAspect="1" noChangeArrowheads="1"/>
            </p:cNvPicPr>
            <p:nvPr/>
          </p:nvPicPr>
          <p:blipFill>
            <a:blip r:embed="rId4" cstate="print"/>
            <a:stretch>
              <a:fillRect/>
            </a:stretch>
          </p:blipFill>
          <p:spPr bwMode="auto">
            <a:xfrm>
              <a:off x="1454424" y="3048000"/>
              <a:ext cx="305573" cy="381000"/>
            </a:xfrm>
            <a:prstGeom prst="rect">
              <a:avLst/>
            </a:prstGeom>
            <a:noFill/>
            <a:ln w="9525">
              <a:noFill/>
              <a:miter lim="800000"/>
              <a:headEnd/>
              <a:tailEnd/>
            </a:ln>
          </p:spPr>
        </p:pic>
        <p:sp>
          <p:nvSpPr>
            <p:cNvPr id="51" name="TextBox 50"/>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3" name="Group 22"/>
          <p:cNvGrpSpPr/>
          <p:nvPr/>
        </p:nvGrpSpPr>
        <p:grpSpPr>
          <a:xfrm>
            <a:off x="6938604" y="4695718"/>
            <a:ext cx="407323" cy="381000"/>
            <a:chOff x="1454424" y="3048000"/>
            <a:chExt cx="305573" cy="381000"/>
          </a:xfrm>
        </p:grpSpPr>
        <p:pic>
          <p:nvPicPr>
            <p:cNvPr id="53" name="Picture 52" descr="page"/>
            <p:cNvPicPr>
              <a:picLocks noChangeAspect="1" noChangeArrowheads="1"/>
            </p:cNvPicPr>
            <p:nvPr/>
          </p:nvPicPr>
          <p:blipFill>
            <a:blip r:embed="rId4" cstate="print"/>
            <a:stretch>
              <a:fillRect/>
            </a:stretch>
          </p:blipFill>
          <p:spPr bwMode="auto">
            <a:xfrm>
              <a:off x="1454424" y="3048000"/>
              <a:ext cx="305573" cy="381000"/>
            </a:xfrm>
            <a:prstGeom prst="rect">
              <a:avLst/>
            </a:prstGeom>
            <a:noFill/>
            <a:ln w="9525">
              <a:noFill/>
              <a:miter lim="800000"/>
              <a:headEnd/>
              <a:tailEnd/>
            </a:ln>
          </p:spPr>
        </p:pic>
        <p:sp>
          <p:nvSpPr>
            <p:cNvPr id="54" name="TextBox 53"/>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6" name="Group 22"/>
          <p:cNvGrpSpPr/>
          <p:nvPr/>
        </p:nvGrpSpPr>
        <p:grpSpPr>
          <a:xfrm>
            <a:off x="8466624" y="5130094"/>
            <a:ext cx="407323" cy="381000"/>
            <a:chOff x="1454424" y="3048000"/>
            <a:chExt cx="305573" cy="381000"/>
          </a:xfrm>
        </p:grpSpPr>
        <p:pic>
          <p:nvPicPr>
            <p:cNvPr id="56" name="Picture 55" descr="page"/>
            <p:cNvPicPr>
              <a:picLocks noChangeAspect="1" noChangeArrowheads="1"/>
            </p:cNvPicPr>
            <p:nvPr/>
          </p:nvPicPr>
          <p:blipFill>
            <a:blip r:embed="rId4" cstate="print"/>
            <a:stretch>
              <a:fillRect/>
            </a:stretch>
          </p:blipFill>
          <p:spPr bwMode="auto">
            <a:xfrm>
              <a:off x="1454424" y="3048000"/>
              <a:ext cx="305573" cy="381000"/>
            </a:xfrm>
            <a:prstGeom prst="rect">
              <a:avLst/>
            </a:prstGeom>
            <a:noFill/>
            <a:ln w="9525">
              <a:noFill/>
              <a:miter lim="800000"/>
              <a:headEnd/>
              <a:tailEnd/>
            </a:ln>
          </p:spPr>
        </p:pic>
        <p:sp>
          <p:nvSpPr>
            <p:cNvPr id="57" name="TextBox 56"/>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9" name="Group 32"/>
          <p:cNvGrpSpPr/>
          <p:nvPr/>
        </p:nvGrpSpPr>
        <p:grpSpPr>
          <a:xfrm>
            <a:off x="5831613" y="5054595"/>
            <a:ext cx="506270" cy="381000"/>
            <a:chOff x="1460206" y="3169920"/>
            <a:chExt cx="379801" cy="381000"/>
          </a:xfrm>
        </p:grpSpPr>
        <p:pic>
          <p:nvPicPr>
            <p:cNvPr id="59" name="Picture 19" descr="page"/>
            <p:cNvPicPr>
              <a:picLocks noChangeAspect="1" noChangeArrowheads="1"/>
            </p:cNvPicPr>
            <p:nvPr/>
          </p:nvPicPr>
          <p:blipFill>
            <a:blip r:embed="rId3" cstate="print"/>
            <a:stretch>
              <a:fillRect/>
            </a:stretch>
          </p:blipFill>
          <p:spPr bwMode="auto">
            <a:xfrm>
              <a:off x="1534434" y="3169920"/>
              <a:ext cx="305573" cy="381000"/>
            </a:xfrm>
            <a:prstGeom prst="rect">
              <a:avLst/>
            </a:prstGeom>
            <a:noFill/>
            <a:ln w="9525">
              <a:noFill/>
              <a:miter lim="800000"/>
              <a:headEnd/>
              <a:tailEnd/>
            </a:ln>
          </p:spPr>
        </p:pic>
        <p:sp>
          <p:nvSpPr>
            <p:cNvPr id="60" name="TextBox 59"/>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2" name="Group 32"/>
          <p:cNvGrpSpPr/>
          <p:nvPr/>
        </p:nvGrpSpPr>
        <p:grpSpPr>
          <a:xfrm>
            <a:off x="9367333" y="4236153"/>
            <a:ext cx="506270" cy="381000"/>
            <a:chOff x="1460206" y="3169920"/>
            <a:chExt cx="379801" cy="381000"/>
          </a:xfrm>
        </p:grpSpPr>
        <p:pic>
          <p:nvPicPr>
            <p:cNvPr id="65" name="Picture 19" descr="page"/>
            <p:cNvPicPr>
              <a:picLocks noChangeAspect="1" noChangeArrowheads="1"/>
            </p:cNvPicPr>
            <p:nvPr/>
          </p:nvPicPr>
          <p:blipFill>
            <a:blip r:embed="rId3" cstate="print"/>
            <a:stretch>
              <a:fillRect/>
            </a:stretch>
          </p:blipFill>
          <p:spPr bwMode="auto">
            <a:xfrm>
              <a:off x="1534434" y="3169920"/>
              <a:ext cx="305573" cy="381000"/>
            </a:xfrm>
            <a:prstGeom prst="rect">
              <a:avLst/>
            </a:prstGeom>
            <a:noFill/>
            <a:ln w="9525">
              <a:noFill/>
              <a:miter lim="800000"/>
              <a:headEnd/>
              <a:tailEnd/>
            </a:ln>
          </p:spPr>
        </p:pic>
        <p:sp>
          <p:nvSpPr>
            <p:cNvPr id="66" name="TextBox 65"/>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8" name="Group 22"/>
          <p:cNvGrpSpPr/>
          <p:nvPr/>
        </p:nvGrpSpPr>
        <p:grpSpPr>
          <a:xfrm>
            <a:off x="8738746" y="3093153"/>
            <a:ext cx="407323" cy="381000"/>
            <a:chOff x="1454424" y="3048000"/>
            <a:chExt cx="305573" cy="381000"/>
          </a:xfrm>
        </p:grpSpPr>
        <p:pic>
          <p:nvPicPr>
            <p:cNvPr id="62" name="Picture 61" descr="page"/>
            <p:cNvPicPr>
              <a:picLocks noChangeAspect="1" noChangeArrowheads="1"/>
            </p:cNvPicPr>
            <p:nvPr/>
          </p:nvPicPr>
          <p:blipFill>
            <a:blip r:embed="rId4" cstate="print"/>
            <a:stretch>
              <a:fillRect/>
            </a:stretch>
          </p:blipFill>
          <p:spPr bwMode="auto">
            <a:xfrm>
              <a:off x="1454424" y="3048000"/>
              <a:ext cx="305573" cy="381000"/>
            </a:xfrm>
            <a:prstGeom prst="rect">
              <a:avLst/>
            </a:prstGeom>
            <a:noFill/>
            <a:ln w="9525">
              <a:noFill/>
              <a:miter lim="800000"/>
              <a:headEnd/>
              <a:tailEnd/>
            </a:ln>
          </p:spPr>
        </p:pic>
        <p:sp>
          <p:nvSpPr>
            <p:cNvPr id="63" name="TextBox 62"/>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61" name="Group 29"/>
          <p:cNvGrpSpPr/>
          <p:nvPr/>
        </p:nvGrpSpPr>
        <p:grpSpPr>
          <a:xfrm>
            <a:off x="2257186" y="2568221"/>
            <a:ext cx="3099514" cy="1862091"/>
            <a:chOff x="2438400" y="3570303"/>
            <a:chExt cx="2096642" cy="1633491"/>
          </a:xfrm>
        </p:grpSpPr>
        <p:sp>
          <p:nvSpPr>
            <p:cNvPr id="5" name="Freeform 4"/>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rot="1645353">
              <a:off x="2973445" y="4600149"/>
              <a:ext cx="385157" cy="32399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73" name="Group 72"/>
          <p:cNvGrpSpPr/>
          <p:nvPr/>
        </p:nvGrpSpPr>
        <p:grpSpPr>
          <a:xfrm>
            <a:off x="2384379" y="2212458"/>
            <a:ext cx="407323" cy="381000"/>
            <a:chOff x="-305864" y="2598738"/>
            <a:chExt cx="305573" cy="381000"/>
          </a:xfrm>
        </p:grpSpPr>
        <p:grpSp>
          <p:nvGrpSpPr>
            <p:cNvPr id="55" name="Group 25"/>
            <p:cNvGrpSpPr/>
            <p:nvPr/>
          </p:nvGrpSpPr>
          <p:grpSpPr>
            <a:xfrm>
              <a:off x="-305864" y="2598738"/>
              <a:ext cx="305573" cy="381000"/>
              <a:chOff x="1454424" y="3048000"/>
              <a:chExt cx="305573" cy="381000"/>
            </a:xfrm>
          </p:grpSpPr>
          <p:sp>
            <p:nvSpPr>
              <p:cNvPr id="32" name="TextBox 31"/>
              <p:cNvSpPr txBox="1"/>
              <p:nvPr/>
            </p:nvSpPr>
            <p:spPr>
              <a:xfrm>
                <a:off x="1460206" y="3131820"/>
                <a:ext cx="225121" cy="230832"/>
              </a:xfrm>
              <a:prstGeom prst="rect">
                <a:avLst/>
              </a:prstGeom>
              <a:noFill/>
            </p:spPr>
            <p:txBody>
              <a:bodyPr wrap="none" rtlCol="0">
                <a:spAutoFit/>
              </a:bodyPr>
              <a:lstStyle/>
              <a:p>
                <a:r>
                  <a:rPr lang="en-US" sz="900" dirty="0" smtClean="0">
                    <a:solidFill>
                      <a:prstClr val="white"/>
                    </a:solidFill>
                    <a:effectLst>
                      <a:outerShdw blurRad="38100" dist="38100" dir="2700000" algn="tl">
                        <a:srgbClr val="000000">
                          <a:alpha val="43137"/>
                        </a:srgbClr>
                      </a:outerShdw>
                    </a:effectLst>
                    <a:latin typeface="Segoe" pitchFamily="34" charset="0"/>
                  </a:rPr>
                  <a:t>ID</a:t>
                </a:r>
                <a:endParaRPr lang="en-US" sz="900" dirty="0">
                  <a:solidFill>
                    <a:prstClr val="white"/>
                  </a:solidFill>
                  <a:effectLst>
                    <a:outerShdw blurRad="38100" dist="38100" dir="2700000" algn="tl">
                      <a:srgbClr val="000000">
                        <a:alpha val="43137"/>
                      </a:srgbClr>
                    </a:outerShdw>
                  </a:effectLst>
                  <a:latin typeface="Segoe" pitchFamily="34" charset="0"/>
                </a:endParaRPr>
              </a:p>
            </p:txBody>
          </p:sp>
          <p:pic>
            <p:nvPicPr>
              <p:cNvPr id="31" name="Picture 30" descr="page"/>
              <p:cNvPicPr>
                <a:picLocks noChangeAspect="1" noChangeArrowheads="1"/>
              </p:cNvPicPr>
              <p:nvPr/>
            </p:nvPicPr>
            <p:blipFill>
              <a:blip r:embed="rId3" cstate="print"/>
              <a:stretch>
                <a:fillRect/>
              </a:stretch>
            </p:blipFill>
            <p:spPr bwMode="auto">
              <a:xfrm>
                <a:off x="1454424" y="3048000"/>
                <a:ext cx="305573" cy="381000"/>
              </a:xfrm>
              <a:prstGeom prst="rect">
                <a:avLst/>
              </a:prstGeom>
              <a:noFill/>
              <a:ln w="9525">
                <a:noFill/>
                <a:miter lim="800000"/>
                <a:headEnd/>
                <a:tailEnd/>
              </a:ln>
            </p:spPr>
          </p:pic>
        </p:grpSp>
        <p:sp>
          <p:nvSpPr>
            <p:cNvPr id="74" name="TextBox 73"/>
            <p:cNvSpPr txBox="1"/>
            <p:nvPr/>
          </p:nvSpPr>
          <p:spPr>
            <a:xfrm>
              <a:off x="-295274" y="2691031"/>
              <a:ext cx="225121" cy="230832"/>
            </a:xfrm>
            <a:prstGeom prst="rect">
              <a:avLst/>
            </a:prstGeom>
            <a:noFill/>
          </p:spPr>
          <p:txBody>
            <a:bodyPr wrap="none" rtlCol="0">
              <a:spAutoFit/>
            </a:bodyPr>
            <a:lstStyle/>
            <a:p>
              <a:r>
                <a:rPr lang="en-US" sz="900" dirty="0" smtClean="0">
                  <a:solidFill>
                    <a:prstClr val="black"/>
                  </a:solidFill>
                  <a:latin typeface="Segoe" pitchFamily="34" charset="0"/>
                </a:rPr>
                <a:t>ID</a:t>
              </a:r>
              <a:endParaRPr lang="en-US" sz="900" dirty="0">
                <a:solidFill>
                  <a:prstClr val="black"/>
                </a:solidFill>
                <a:latin typeface="Segoe" pitchFamily="34" charset="0"/>
              </a:endParaRPr>
            </a:p>
          </p:txBody>
        </p:sp>
      </p:grpSp>
      <p:grpSp>
        <p:nvGrpSpPr>
          <p:cNvPr id="12" name="Group 32"/>
          <p:cNvGrpSpPr/>
          <p:nvPr/>
        </p:nvGrpSpPr>
        <p:grpSpPr>
          <a:xfrm>
            <a:off x="2287621" y="2198794"/>
            <a:ext cx="506270" cy="381000"/>
            <a:chOff x="1380196" y="3048000"/>
            <a:chExt cx="379801" cy="381000"/>
          </a:xfrm>
        </p:grpSpPr>
        <p:pic>
          <p:nvPicPr>
            <p:cNvPr id="19" name="Picture 19" descr="page"/>
            <p:cNvPicPr>
              <a:picLocks noChangeAspect="1" noChangeArrowheads="1"/>
            </p:cNvPicPr>
            <p:nvPr/>
          </p:nvPicPr>
          <p:blipFill>
            <a:blip r:embed="rId3" cstate="print"/>
            <a:stretch>
              <a:fillRect/>
            </a:stretch>
          </p:blipFill>
          <p:spPr bwMode="auto">
            <a:xfrm>
              <a:off x="1454424" y="3048000"/>
              <a:ext cx="305573" cy="381000"/>
            </a:xfrm>
            <a:prstGeom prst="rect">
              <a:avLst/>
            </a:prstGeom>
            <a:noFill/>
            <a:ln w="9525">
              <a:noFill/>
              <a:miter lim="800000"/>
              <a:headEnd/>
              <a:tailEnd/>
            </a:ln>
          </p:spPr>
        </p:pic>
        <p:sp>
          <p:nvSpPr>
            <p:cNvPr id="20" name="TextBox 19"/>
            <p:cNvSpPr txBox="1"/>
            <p:nvPr/>
          </p:nvSpPr>
          <p:spPr>
            <a:xfrm>
              <a:off x="1380196" y="312420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 name="Group 14"/>
          <p:cNvGrpSpPr/>
          <p:nvPr/>
        </p:nvGrpSpPr>
        <p:grpSpPr>
          <a:xfrm>
            <a:off x="2384769" y="2209427"/>
            <a:ext cx="407325" cy="381000"/>
            <a:chOff x="1454424" y="3048000"/>
            <a:chExt cx="305573" cy="381000"/>
          </a:xfrm>
        </p:grpSpPr>
        <p:pic>
          <p:nvPicPr>
            <p:cNvPr id="13" name="Picture 19" descr="page"/>
            <p:cNvPicPr>
              <a:picLocks noChangeAspect="1" noChangeArrowheads="1"/>
            </p:cNvPicPr>
            <p:nvPr/>
          </p:nvPicPr>
          <p:blipFill>
            <a:blip r:embed="rId4" cstate="print"/>
            <a:stretch>
              <a:fillRect/>
            </a:stretch>
          </p:blipFill>
          <p:spPr bwMode="auto">
            <a:xfrm>
              <a:off x="1454424" y="3048000"/>
              <a:ext cx="305573" cy="381000"/>
            </a:xfrm>
            <a:prstGeom prst="rect">
              <a:avLst/>
            </a:prstGeom>
            <a:noFill/>
            <a:ln w="9525">
              <a:noFill/>
              <a:miter lim="800000"/>
              <a:headEnd/>
              <a:tailEnd/>
            </a:ln>
          </p:spPr>
        </p:pic>
        <p:sp>
          <p:nvSpPr>
            <p:cNvPr id="14" name="TextBox 13"/>
            <p:cNvSpPr txBox="1"/>
            <p:nvPr/>
          </p:nvSpPr>
          <p:spPr>
            <a:xfrm>
              <a:off x="1458912" y="3116580"/>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68" name="Group 67"/>
          <p:cNvGrpSpPr/>
          <p:nvPr/>
        </p:nvGrpSpPr>
        <p:grpSpPr>
          <a:xfrm>
            <a:off x="9195256" y="4910129"/>
            <a:ext cx="1564740" cy="634772"/>
            <a:chOff x="6551611" y="914400"/>
            <a:chExt cx="1481251" cy="797235"/>
          </a:xfrm>
        </p:grpSpPr>
        <p:grpSp>
          <p:nvGrpSpPr>
            <p:cNvPr id="69" name="Group 68"/>
            <p:cNvGrpSpPr/>
            <p:nvPr/>
          </p:nvGrpSpPr>
          <p:grpSpPr>
            <a:xfrm>
              <a:off x="6551611" y="914400"/>
              <a:ext cx="1481251" cy="797235"/>
              <a:chOff x="4799012" y="4876799"/>
              <a:chExt cx="609600" cy="304801"/>
            </a:xfrm>
          </p:grpSpPr>
          <p:sp>
            <p:nvSpPr>
              <p:cNvPr id="76" name="Rounded Rectangle 75"/>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7" name="Rectangle 7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8" name="Rectangle 77"/>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9" name="Rectangle 78"/>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0" name="Rectangle 79"/>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2" name="Rectangle 7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5" name="Rectangle 7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9406" y="3186172"/>
            <a:ext cx="1119792" cy="891303"/>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9233" y="3951573"/>
            <a:ext cx="1308927" cy="1041846"/>
          </a:xfrm>
          <a:prstGeom prst="rect">
            <a:avLst/>
          </a:prstGeom>
        </p:spPr>
      </p:pic>
    </p:spTree>
    <p:extLst>
      <p:ext uri="{BB962C8B-B14F-4D97-AF65-F5344CB8AC3E}">
        <p14:creationId xmlns:p14="http://schemas.microsoft.com/office/powerpoint/2010/main" val="3904714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44444E-6 0.05811 C 0.05573 0.21922 0.09237 0.23033 0.21441 0.30556 " pathEditMode="relative" rAng="0" ptsTypes="ss">
                                      <p:cBhvr>
                                        <p:cTn id="10" dur="1000" fill="hold"/>
                                        <p:tgtEl>
                                          <p:spTgt spid="4"/>
                                        </p:tgtEl>
                                        <p:attrNameLst>
                                          <p:attrName>ppt_x</p:attrName>
                                          <p:attrName>ppt_y</p:attrName>
                                        </p:attrNameLst>
                                      </p:cBhvr>
                                      <p:rCtr x="10700" y="124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226 0.00347 C 0.06268 -0.02292 0.09879 -0.04283 0.18802 0.04606 " pathEditMode="relative" rAng="0" ptsTypes="ss">
                                      <p:cBhvr>
                                        <p:cTn id="20" dur="1000" fill="hold"/>
                                        <p:tgtEl>
                                          <p:spTgt spid="40"/>
                                        </p:tgtEl>
                                        <p:attrNameLst>
                                          <p:attrName>ppt_x</p:attrName>
                                          <p:attrName>ppt_y</p:attrName>
                                        </p:attrNameLst>
                                      </p:cBhvr>
                                      <p:rCtr x="9300" y="-2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4.72222E-6 -4.80111E-6 C 0.02205 0.01457 0.09497 0.05111 0.13178 0.08766 C 0.16858 0.12443 0.20209 0.19219 0.22049 0.21948 " pathEditMode="relative" rAng="0" ptsTypes="aaa">
                                      <p:cBhvr>
                                        <p:cTn id="28" dur="1000" fill="hold"/>
                                        <p:tgtEl>
                                          <p:spTgt spid="18"/>
                                        </p:tgtEl>
                                        <p:attrNameLst>
                                          <p:attrName>ppt_x</p:attrName>
                                          <p:attrName>ppt_y</p:attrName>
                                        </p:attrNameLst>
                                      </p:cBhvr>
                                      <p:rCtr x="11000" y="110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2.22222E-6 -0.0067 C 0.03212 -0.03793 0.08577 -0.02497 0.13334 0.0185 " pathEditMode="relative" rAng="0" ptsTypes="ss">
                                      <p:cBhvr>
                                        <p:cTn id="38" dur="1000" fill="hold"/>
                                        <p:tgtEl>
                                          <p:spTgt spid="43"/>
                                        </p:tgtEl>
                                        <p:attrNameLst>
                                          <p:attrName>ppt_x</p:attrName>
                                          <p:attrName>ppt_y</p:attrName>
                                        </p:attrNameLst>
                                      </p:cBhvr>
                                      <p:rCtr x="6700" y="-3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1.11022E-16 -3.27475E-6 C -0.02865 -0.03954 -0.14201 -0.0555 -0.18576 -0.0215 " pathEditMode="relative" rAng="0" ptsTypes="ss">
                                      <p:cBhvr>
                                        <p:cTn id="48" dur="1000" fill="hold"/>
                                        <p:tgtEl>
                                          <p:spTgt spid="46"/>
                                        </p:tgtEl>
                                        <p:attrNameLst>
                                          <p:attrName>ppt_x</p:attrName>
                                          <p:attrName>ppt_y</p:attrName>
                                        </p:attrNameLst>
                                      </p:cBhvr>
                                      <p:rCtr x="-9300" y="-28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165 0.02663 C 0.03872 0.03635 0.10903 0.08218 0.15209 0.08774 C 0.19532 0.09329 0.24896 0.06413 0.27483 0.05857 " pathEditMode="relative" rAng="0" ptsTypes="aaa">
                                      <p:cBhvr>
                                        <p:cTn id="58" dur="1000" fill="hold"/>
                                        <p:tgtEl>
                                          <p:spTgt spid="49"/>
                                        </p:tgtEl>
                                        <p:attrNameLst>
                                          <p:attrName>ppt_x</p:attrName>
                                          <p:attrName>ppt_y</p:attrName>
                                        </p:attrNameLst>
                                      </p:cBhvr>
                                      <p:rCtr x="12900" y="33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1.11111E-6 2.50694E-6 C 0.04792 -0.00023 0.21684 -0.01388 0.28767 -0.00093 C 0.35851 0.01202 0.39688 0.06198 0.42552 0.0784 " pathEditMode="relative" rAng="0" ptsTypes="aaa">
                                      <p:cBhvr>
                                        <p:cTn id="66" dur="2000" fill="hold"/>
                                        <p:tgtEl>
                                          <p:spTgt spid="73"/>
                                        </p:tgtEl>
                                        <p:attrNameLst>
                                          <p:attrName>ppt_x</p:attrName>
                                          <p:attrName>ppt_y</p:attrName>
                                        </p:attrNameLst>
                                      </p:cBhvr>
                                      <p:rCtr x="21300" y="3200"/>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295 0.01736 C 0.00174 0.01111 -0.00277 0.13056 0.00903 0.16598 C 0.02084 0.20139 0.05348 0.21783 0.06754 0.23033 " pathEditMode="relative" rAng="0" ptsTypes="sas">
                                      <p:cBhvr>
                                        <p:cTn id="76" dur="1000" fill="hold"/>
                                        <p:tgtEl>
                                          <p:spTgt spid="58"/>
                                        </p:tgtEl>
                                        <p:attrNameLst>
                                          <p:attrName>ppt_x</p:attrName>
                                          <p:attrName>ppt_y</p:attrName>
                                        </p:attrNameLst>
                                      </p:cBhvr>
                                      <p:rCtr x="3500" y="10300"/>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33 -0.01736 C -0.00017 -0.05463 0.00312 -0.07268 -0.00486 -0.10116 C -0.01285 -0.12963 -0.03629 -0.16991 -0.04445 -0.18796 " pathEditMode="relative" rAng="0" ptsTypes="sas">
                                      <p:cBhvr>
                                        <p:cTn id="86" dur="1000" fill="hold"/>
                                        <p:tgtEl>
                                          <p:spTgt spid="52"/>
                                        </p:tgtEl>
                                        <p:attrNameLst>
                                          <p:attrName>ppt_x</p:attrName>
                                          <p:attrName>ppt_y</p:attrName>
                                        </p:attrNameLst>
                                      </p:cBhvr>
                                      <p:rCtr x="-2400" y="-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441946" y="1734495"/>
            <a:ext cx="1913097" cy="776091"/>
            <a:chOff x="6551611" y="914400"/>
            <a:chExt cx="1481251" cy="797235"/>
          </a:xfrm>
        </p:grpSpPr>
        <p:grpSp>
          <p:nvGrpSpPr>
            <p:cNvPr id="62" name="Group 61"/>
            <p:cNvGrpSpPr/>
            <p:nvPr/>
          </p:nvGrpSpPr>
          <p:grpSpPr>
            <a:xfrm>
              <a:off x="6551611" y="914400"/>
              <a:ext cx="1481251" cy="797235"/>
              <a:chOff x="4799012" y="4876799"/>
              <a:chExt cx="609600" cy="304801"/>
            </a:xfrm>
          </p:grpSpPr>
          <p:sp>
            <p:nvSpPr>
              <p:cNvPr id="65" name="Rounded Rectangle 64"/>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6" name="Rectangle 65"/>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7" name="Rectangle 66"/>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8" name="Rectangle 67"/>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9" name="Rectangle 68"/>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63" name="Rectangle 62"/>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4" name="Rectangle 63"/>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 name="Group 28"/>
          <p:cNvGrpSpPr/>
          <p:nvPr/>
        </p:nvGrpSpPr>
        <p:grpSpPr>
          <a:xfrm>
            <a:off x="3982630" y="2135496"/>
            <a:ext cx="4666175" cy="946368"/>
            <a:chOff x="2743199" y="2992924"/>
            <a:chExt cx="4016439" cy="891795"/>
          </a:xfrm>
        </p:grpSpPr>
        <p:sp>
          <p:nvSpPr>
            <p:cNvPr id="14" name="Freeform 13"/>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rot="975737">
              <a:off x="4920603" y="2992924"/>
              <a:ext cx="490103" cy="34803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 name="Group 29"/>
          <p:cNvGrpSpPr/>
          <p:nvPr/>
        </p:nvGrpSpPr>
        <p:grpSpPr>
          <a:xfrm>
            <a:off x="3075513" y="2716801"/>
            <a:ext cx="2794795" cy="1633491"/>
            <a:chOff x="2438400" y="3570303"/>
            <a:chExt cx="2096642" cy="1633491"/>
          </a:xfrm>
        </p:grpSpPr>
        <p:sp>
          <p:nvSpPr>
            <p:cNvPr id="11" name="Freeform 10"/>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rot="2099733">
              <a:off x="2917199" y="4587628"/>
              <a:ext cx="427151" cy="369332"/>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 name="Group 29"/>
          <p:cNvGrpSpPr/>
          <p:nvPr/>
        </p:nvGrpSpPr>
        <p:grpSpPr>
          <a:xfrm flipH="1" flipV="1">
            <a:off x="3366979" y="2700866"/>
            <a:ext cx="2608326" cy="1371600"/>
            <a:chOff x="4614025" y="2052546"/>
            <a:chExt cx="2294426" cy="1787584"/>
          </a:xfrm>
        </p:grpSpPr>
        <p:sp>
          <p:nvSpPr>
            <p:cNvPr id="36" name="Freeform 35"/>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rot="12863538">
              <a:off x="5006310" y="2988357"/>
              <a:ext cx="500864" cy="48134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sp>
        <p:nvSpPr>
          <p:cNvPr id="7" name="Title 6"/>
          <p:cNvSpPr>
            <a:spLocks noGrp="1"/>
          </p:cNvSpPr>
          <p:nvPr>
            <p:ph type="title"/>
          </p:nvPr>
        </p:nvSpPr>
        <p:spPr/>
        <p:txBody>
          <a:bodyPr/>
          <a:lstStyle/>
          <a:p>
            <a:r>
              <a:rPr smtClean="0"/>
              <a:t>BranchCache Distributed Cache</a:t>
            </a:r>
            <a:endParaRPr lang="en-US" dirty="0"/>
          </a:p>
        </p:txBody>
      </p:sp>
      <p:grpSp>
        <p:nvGrpSpPr>
          <p:cNvPr id="13" name="Group 31"/>
          <p:cNvGrpSpPr/>
          <p:nvPr/>
        </p:nvGrpSpPr>
        <p:grpSpPr>
          <a:xfrm rot="18881222" flipV="1">
            <a:off x="8324817" y="4238622"/>
            <a:ext cx="1772220" cy="603271"/>
            <a:chOff x="5956187" y="4450742"/>
            <a:chExt cx="1249555" cy="264971"/>
          </a:xfrm>
        </p:grpSpPr>
        <p:sp>
          <p:nvSpPr>
            <p:cNvPr id="19" name="Freeform 18"/>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rot="10713528">
              <a:off x="6475524" y="4534694"/>
              <a:ext cx="401463" cy="162219"/>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6" name="Group 45"/>
          <p:cNvGrpSpPr/>
          <p:nvPr/>
        </p:nvGrpSpPr>
        <p:grpSpPr>
          <a:xfrm rot="605250">
            <a:off x="6922637" y="4377614"/>
            <a:ext cx="1304171" cy="730939"/>
            <a:chOff x="4691270" y="2128838"/>
            <a:chExt cx="978383" cy="730939"/>
          </a:xfrm>
        </p:grpSpPr>
        <p:sp>
          <p:nvSpPr>
            <p:cNvPr id="28" name="Arc 27"/>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Arc 28"/>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Arc 29"/>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7" name="Group 46"/>
          <p:cNvGrpSpPr/>
          <p:nvPr/>
        </p:nvGrpSpPr>
        <p:grpSpPr>
          <a:xfrm rot="21114929" flipH="1">
            <a:off x="4842754" y="4275372"/>
            <a:ext cx="1596951" cy="730939"/>
            <a:chOff x="4691270" y="2128838"/>
            <a:chExt cx="978383" cy="730939"/>
          </a:xfrm>
        </p:grpSpPr>
        <p:sp>
          <p:nvSpPr>
            <p:cNvPr id="32" name="Arc 31"/>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3" name="Arc 32"/>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4" name="Arc 33"/>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8" name="Group 53"/>
          <p:cNvGrpSpPr/>
          <p:nvPr/>
        </p:nvGrpSpPr>
        <p:grpSpPr>
          <a:xfrm rot="305576">
            <a:off x="9460684" y="3376221"/>
            <a:ext cx="1304171" cy="730939"/>
            <a:chOff x="4691270" y="2128838"/>
            <a:chExt cx="978383" cy="730939"/>
          </a:xfrm>
        </p:grpSpPr>
        <p:sp>
          <p:nvSpPr>
            <p:cNvPr id="39" name="Arc 38"/>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Arc 39"/>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Arc 40"/>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1" name="Group 57"/>
          <p:cNvGrpSpPr/>
          <p:nvPr/>
        </p:nvGrpSpPr>
        <p:grpSpPr>
          <a:xfrm rot="1147498" flipH="1">
            <a:off x="7504375" y="3281722"/>
            <a:ext cx="1596951" cy="730939"/>
            <a:chOff x="4691270" y="2128838"/>
            <a:chExt cx="978383" cy="730939"/>
          </a:xfrm>
        </p:grpSpPr>
        <p:sp>
          <p:nvSpPr>
            <p:cNvPr id="43" name="Arc 42"/>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4" name="Arc 43"/>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Arc 44"/>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4" name="Group 22"/>
          <p:cNvGrpSpPr/>
          <p:nvPr/>
        </p:nvGrpSpPr>
        <p:grpSpPr>
          <a:xfrm>
            <a:off x="7824641" y="4255926"/>
            <a:ext cx="429908" cy="381000"/>
            <a:chOff x="1876023" y="3243944"/>
            <a:chExt cx="322513" cy="381000"/>
          </a:xfrm>
        </p:grpSpPr>
        <p:pic>
          <p:nvPicPr>
            <p:cNvPr id="50" name="Picture 49" descr="page"/>
            <p:cNvPicPr>
              <a:picLocks noChangeAspect="1" noChangeArrowheads="1"/>
            </p:cNvPicPr>
            <p:nvPr/>
          </p:nvPicPr>
          <p:blipFill>
            <a:blip r:embed="rId3" cstate="print"/>
            <a:stretch>
              <a:fillRect/>
            </a:stretch>
          </p:blipFill>
          <p:spPr bwMode="auto">
            <a:xfrm>
              <a:off x="1892963" y="3243944"/>
              <a:ext cx="305573" cy="381000"/>
            </a:xfrm>
            <a:prstGeom prst="rect">
              <a:avLst/>
            </a:prstGeom>
            <a:noFill/>
            <a:ln w="9525">
              <a:noFill/>
              <a:miter lim="800000"/>
              <a:headEnd/>
              <a:tailEnd/>
            </a:ln>
          </p:spPr>
        </p:pic>
        <p:sp>
          <p:nvSpPr>
            <p:cNvPr id="51" name="TextBox 50"/>
            <p:cNvSpPr txBox="1"/>
            <p:nvPr/>
          </p:nvSpPr>
          <p:spPr>
            <a:xfrm>
              <a:off x="1876023" y="3320144"/>
              <a:ext cx="309298"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5" name="Group 32"/>
          <p:cNvGrpSpPr/>
          <p:nvPr/>
        </p:nvGrpSpPr>
        <p:grpSpPr>
          <a:xfrm>
            <a:off x="2864619" y="2204595"/>
            <a:ext cx="512624" cy="381000"/>
            <a:chOff x="441979" y="3205162"/>
            <a:chExt cx="384568" cy="381000"/>
          </a:xfrm>
        </p:grpSpPr>
        <p:pic>
          <p:nvPicPr>
            <p:cNvPr id="47" name="Picture 19" descr="page"/>
            <p:cNvPicPr>
              <a:picLocks noChangeAspect="1" noChangeArrowheads="1"/>
            </p:cNvPicPr>
            <p:nvPr/>
          </p:nvPicPr>
          <p:blipFill>
            <a:blip r:embed="rId3" cstate="print"/>
            <a:stretch>
              <a:fillRect/>
            </a:stretch>
          </p:blipFill>
          <p:spPr bwMode="auto">
            <a:xfrm>
              <a:off x="520974" y="3205162"/>
              <a:ext cx="305573" cy="381000"/>
            </a:xfrm>
            <a:prstGeom prst="rect">
              <a:avLst/>
            </a:prstGeom>
            <a:noFill/>
            <a:ln w="9525">
              <a:noFill/>
              <a:miter lim="800000"/>
              <a:headEnd/>
              <a:tailEnd/>
            </a:ln>
          </p:spPr>
        </p:pic>
        <p:sp>
          <p:nvSpPr>
            <p:cNvPr id="48" name="TextBox 47"/>
            <p:cNvSpPr txBox="1"/>
            <p:nvPr/>
          </p:nvSpPr>
          <p:spPr>
            <a:xfrm>
              <a:off x="441979" y="3267075"/>
              <a:ext cx="309299"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6" name="Group 54"/>
          <p:cNvGrpSpPr/>
          <p:nvPr/>
        </p:nvGrpSpPr>
        <p:grpSpPr>
          <a:xfrm>
            <a:off x="2965865" y="2188731"/>
            <a:ext cx="407325" cy="381000"/>
            <a:chOff x="1511574" y="3033712"/>
            <a:chExt cx="305573" cy="381000"/>
          </a:xfrm>
        </p:grpSpPr>
        <p:pic>
          <p:nvPicPr>
            <p:cNvPr id="56" name="Picture 55" descr="page"/>
            <p:cNvPicPr>
              <a:picLocks noChangeAspect="1" noChangeArrowheads="1"/>
            </p:cNvPicPr>
            <p:nvPr/>
          </p:nvPicPr>
          <p:blipFill>
            <a:blip r:embed="rId4" cstate="print"/>
            <a:stretch>
              <a:fillRect/>
            </a:stretch>
          </p:blipFill>
          <p:spPr bwMode="auto">
            <a:xfrm>
              <a:off x="1511574" y="3033712"/>
              <a:ext cx="305573" cy="381000"/>
            </a:xfrm>
            <a:prstGeom prst="rect">
              <a:avLst/>
            </a:prstGeom>
            <a:noFill/>
            <a:ln w="9525">
              <a:noFill/>
              <a:miter lim="800000"/>
              <a:headEnd/>
              <a:tailEnd/>
            </a:ln>
          </p:spPr>
        </p:pic>
        <p:sp>
          <p:nvSpPr>
            <p:cNvPr id="57" name="TextBox 56"/>
            <p:cNvSpPr txBox="1"/>
            <p:nvPr/>
          </p:nvSpPr>
          <p:spPr>
            <a:xfrm>
              <a:off x="1513546" y="3124200"/>
              <a:ext cx="216703" cy="230832"/>
            </a:xfrm>
            <a:prstGeom prst="rect">
              <a:avLst/>
            </a:prstGeom>
            <a:noFill/>
          </p:spPr>
          <p:txBody>
            <a:bodyPr wrap="none" rtlCol="0">
              <a:spAutoFit/>
            </a:bodyPr>
            <a:lstStyle/>
            <a:p>
              <a:r>
                <a:rPr lang="en-US" sz="900" dirty="0" smtClean="0">
                  <a:solidFill>
                    <a:prstClr val="black"/>
                  </a:solidFill>
                </a:rPr>
                <a:t>ID</a:t>
              </a:r>
              <a:endParaRPr lang="en-US" sz="900" dirty="0">
                <a:solidFill>
                  <a:prstClr val="black"/>
                </a:solidFill>
              </a:endParaRPr>
            </a:p>
          </p:txBody>
        </p:sp>
      </p:grpSp>
      <p:grpSp>
        <p:nvGrpSpPr>
          <p:cNvPr id="10" name="Group 32"/>
          <p:cNvGrpSpPr/>
          <p:nvPr/>
        </p:nvGrpSpPr>
        <p:grpSpPr>
          <a:xfrm>
            <a:off x="2859108" y="2191193"/>
            <a:ext cx="512618" cy="381000"/>
            <a:chOff x="1737383" y="2443162"/>
            <a:chExt cx="384564" cy="381000"/>
          </a:xfrm>
        </p:grpSpPr>
        <p:pic>
          <p:nvPicPr>
            <p:cNvPr id="22" name="Picture 19" descr="page"/>
            <p:cNvPicPr>
              <a:picLocks noChangeAspect="1" noChangeArrowheads="1"/>
            </p:cNvPicPr>
            <p:nvPr/>
          </p:nvPicPr>
          <p:blipFill>
            <a:blip r:embed="rId3" cstate="print"/>
            <a:stretch>
              <a:fillRect/>
            </a:stretch>
          </p:blipFill>
          <p:spPr bwMode="auto">
            <a:xfrm>
              <a:off x="1816374" y="2443162"/>
              <a:ext cx="305573" cy="381000"/>
            </a:xfrm>
            <a:prstGeom prst="rect">
              <a:avLst/>
            </a:prstGeom>
            <a:noFill/>
            <a:ln w="9525">
              <a:noFill/>
              <a:miter lim="800000"/>
              <a:headEnd/>
              <a:tailEnd/>
            </a:ln>
          </p:spPr>
        </p:pic>
        <p:sp>
          <p:nvSpPr>
            <p:cNvPr id="23" name="TextBox 22"/>
            <p:cNvSpPr txBox="1"/>
            <p:nvPr/>
          </p:nvSpPr>
          <p:spPr>
            <a:xfrm>
              <a:off x="1737383" y="2514602"/>
              <a:ext cx="333351" cy="230832"/>
            </a:xfrm>
            <a:prstGeom prst="rect">
              <a:avLst/>
            </a:prstGeom>
            <a:noFill/>
          </p:spPr>
          <p:txBody>
            <a:bodyPr wrap="none" rtlCol="0">
              <a:spAutoFit/>
            </a:bodyPr>
            <a:lstStyle/>
            <a:p>
              <a:r>
                <a:rPr lang="en-US" sz="900" dirty="0" smtClean="0">
                  <a:solidFill>
                    <a:prstClr val="black"/>
                  </a:solidFill>
                </a:rPr>
                <a:t> Data</a:t>
              </a:r>
              <a:endParaRPr lang="en-US" sz="900" dirty="0">
                <a:solidFill>
                  <a:prstClr val="black"/>
                </a:solidFill>
              </a:endParaRPr>
            </a:p>
          </p:txBody>
        </p:sp>
      </p:grpSp>
      <p:grpSp>
        <p:nvGrpSpPr>
          <p:cNvPr id="27" name="Group 14"/>
          <p:cNvGrpSpPr/>
          <p:nvPr/>
        </p:nvGrpSpPr>
        <p:grpSpPr>
          <a:xfrm>
            <a:off x="2966397" y="2199364"/>
            <a:ext cx="420962" cy="393756"/>
            <a:chOff x="925075" y="3052763"/>
            <a:chExt cx="315804" cy="393756"/>
          </a:xfrm>
        </p:grpSpPr>
        <p:pic>
          <p:nvPicPr>
            <p:cNvPr id="53" name="Picture 19" descr="page"/>
            <p:cNvPicPr>
              <a:picLocks noChangeAspect="1" noChangeArrowheads="1"/>
            </p:cNvPicPr>
            <p:nvPr/>
          </p:nvPicPr>
          <p:blipFill>
            <a:blip r:embed="rId5" cstate="print"/>
            <a:stretch>
              <a:fillRect/>
            </a:stretch>
          </p:blipFill>
          <p:spPr bwMode="auto">
            <a:xfrm>
              <a:off x="925075" y="3052763"/>
              <a:ext cx="315804" cy="393756"/>
            </a:xfrm>
            <a:prstGeom prst="rect">
              <a:avLst/>
            </a:prstGeom>
            <a:noFill/>
            <a:ln w="9525">
              <a:noFill/>
              <a:miter lim="800000"/>
              <a:headEnd/>
              <a:tailEnd/>
            </a:ln>
          </p:spPr>
        </p:pic>
        <p:sp>
          <p:nvSpPr>
            <p:cNvPr id="54" name="TextBox 53"/>
            <p:cNvSpPr txBox="1"/>
            <p:nvPr/>
          </p:nvSpPr>
          <p:spPr>
            <a:xfrm>
              <a:off x="925075" y="3112722"/>
              <a:ext cx="312941" cy="230832"/>
            </a:xfrm>
            <a:prstGeom prst="rect">
              <a:avLst/>
            </a:prstGeom>
            <a:noFill/>
          </p:spPr>
          <p:txBody>
            <a:bodyPr wrap="square" rtlCol="0">
              <a:spAutoFit/>
            </a:bodyPr>
            <a:lstStyle/>
            <a:p>
              <a:pPr algn="ctr"/>
              <a:r>
                <a:rPr lang="en-US" sz="900" dirty="0" smtClean="0">
                  <a:solidFill>
                    <a:prstClr val="black"/>
                  </a:solidFill>
                </a:rPr>
                <a:t>ID </a:t>
              </a:r>
              <a:endParaRPr lang="en-US" sz="900" dirty="0">
                <a:solidFill>
                  <a:prstClr val="black"/>
                </a:solidFill>
              </a:endParaRPr>
            </a:p>
          </p:txBody>
        </p:sp>
      </p:grpSp>
      <p:sp>
        <p:nvSpPr>
          <p:cNvPr id="70" name="Cloud 69"/>
          <p:cNvSpPr/>
          <p:nvPr/>
        </p:nvSpPr>
        <p:spPr>
          <a:xfrm>
            <a:off x="821369" y="1162158"/>
            <a:ext cx="3376554" cy="1997864"/>
          </a:xfrm>
          <a:prstGeom prst="clou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6503" y="3207036"/>
            <a:ext cx="1119792" cy="891303"/>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4686" y="3977252"/>
            <a:ext cx="1308927" cy="1041846"/>
          </a:xfrm>
          <a:prstGeom prst="rect">
            <a:avLst/>
          </a:prstGeom>
        </p:spPr>
      </p:pic>
    </p:spTree>
    <p:extLst>
      <p:ext uri="{BB962C8B-B14F-4D97-AF65-F5344CB8AC3E}">
        <p14:creationId xmlns:p14="http://schemas.microsoft.com/office/powerpoint/2010/main" val="41590960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1000" fill="hold"/>
                                        <p:tgtEl>
                                          <p:spTgt spid="27"/>
                                        </p:tgtEl>
                                        <p:attrNameLst>
                                          <p:attrName>ppt_x</p:attrName>
                                          <p:attrName>ppt_y</p:attrName>
                                        </p:attrNameLst>
                                      </p:cBhvr>
                                      <p:rCtr x="11300" y="1270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10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vertical)">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5.55556E-7 2.12766E-6 C 0.02326 0.01295 0.10139 0.04348 0.14167 0.07886 C 0.18212 0.11424 0.22049 0.18339 0.24132 0.21114 " pathEditMode="relative" rAng="0" ptsTypes="aaa">
                                      <p:cBhvr>
                                        <p:cTn id="26" dur="2000" fill="hold"/>
                                        <p:tgtEl>
                                          <p:spTgt spid="5"/>
                                        </p:tgtEl>
                                        <p:attrNameLst>
                                          <p:attrName>ppt_x</p:attrName>
                                          <p:attrName>ppt_y</p:attrName>
                                        </p:attrNameLst>
                                      </p:cBhvr>
                                      <p:rCtr x="12100" y="105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6"/>
                                        </p:tgtEl>
                                        <p:attrNameLst>
                                          <p:attrName>ppt_x</p:attrName>
                                          <p:attrName>ppt_y</p:attrName>
                                        </p:attrNameLst>
                                      </p:cBhvr>
                                      <p:rCtr x="21900" y="2700"/>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24"/>
                                        </p:tgtEl>
                                        <p:attrNameLst>
                                          <p:attrName>ppt_x</p:attrName>
                                          <p:attrName>ppt_y</p:attrName>
                                        </p:attrNameLst>
                                      </p:cBhvr>
                                      <p:rCtr x="6600" y="-5900"/>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7" name="Rectangle 21"/>
          <p:cNvSpPr>
            <a:spLocks noGrp="1" noChangeArrowheads="1"/>
          </p:cNvSpPr>
          <p:nvPr>
            <p:ph type="title"/>
          </p:nvPr>
        </p:nvSpPr>
        <p:spPr/>
        <p:txBody>
          <a:bodyPr>
            <a:normAutofit/>
          </a:bodyPr>
          <a:lstStyle/>
          <a:p>
            <a:pPr eaLnBrk="1" hangingPunct="1">
              <a:defRPr/>
            </a:pPr>
            <a:r>
              <a:rPr lang="en-US" dirty="0" smtClean="0"/>
              <a:t>What’s new in Windows 8</a:t>
            </a:r>
            <a:endParaRPr lang="en-US" dirty="0">
              <a:solidFill>
                <a:schemeClr val="accent1"/>
              </a:solidFill>
            </a:endParaRPr>
          </a:p>
        </p:txBody>
      </p:sp>
      <p:grpSp>
        <p:nvGrpSpPr>
          <p:cNvPr id="2" name="Group 1"/>
          <p:cNvGrpSpPr/>
          <p:nvPr/>
        </p:nvGrpSpPr>
        <p:grpSpPr>
          <a:xfrm>
            <a:off x="1937437" y="2096327"/>
            <a:ext cx="2671496" cy="2671496"/>
            <a:chOff x="1937437" y="2096327"/>
            <a:chExt cx="2671496" cy="2671496"/>
          </a:xfrm>
        </p:grpSpPr>
        <p:sp>
          <p:nvSpPr>
            <p:cNvPr id="17" name="Rectangle 16"/>
            <p:cNvSpPr/>
            <p:nvPr/>
          </p:nvSpPr>
          <p:spPr bwMode="auto">
            <a:xfrm>
              <a:off x="1937437"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Performance</a:t>
              </a:r>
            </a:p>
          </p:txBody>
        </p:sp>
        <p:grpSp>
          <p:nvGrpSpPr>
            <p:cNvPr id="20" name="Group 19"/>
            <p:cNvGrpSpPr/>
            <p:nvPr/>
          </p:nvGrpSpPr>
          <p:grpSpPr>
            <a:xfrm>
              <a:off x="2690813" y="2972517"/>
              <a:ext cx="1311275" cy="741362"/>
              <a:chOff x="8172451" y="3778251"/>
              <a:chExt cx="1311275" cy="741362"/>
            </a:xfrm>
            <a:solidFill>
              <a:schemeClr val="tx1"/>
            </a:solidFill>
          </p:grpSpPr>
          <p:sp>
            <p:nvSpPr>
              <p:cNvPr id="21" name="Freeform 624"/>
              <p:cNvSpPr>
                <a:spLocks/>
              </p:cNvSpPr>
              <p:nvPr/>
            </p:nvSpPr>
            <p:spPr bwMode="auto">
              <a:xfrm>
                <a:off x="8172451" y="3778251"/>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 name="Group 3"/>
          <p:cNvGrpSpPr/>
          <p:nvPr/>
        </p:nvGrpSpPr>
        <p:grpSpPr>
          <a:xfrm>
            <a:off x="7579892" y="2096327"/>
            <a:ext cx="2671496" cy="2671496"/>
            <a:chOff x="7579892" y="2096327"/>
            <a:chExt cx="2671496" cy="2671496"/>
          </a:xfrm>
        </p:grpSpPr>
        <p:sp>
          <p:nvSpPr>
            <p:cNvPr id="19" name="Rectangle 18"/>
            <p:cNvSpPr/>
            <p:nvPr/>
          </p:nvSpPr>
          <p:spPr bwMode="auto">
            <a:xfrm>
              <a:off x="7579892"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Scale</a:t>
              </a:r>
            </a:p>
          </p:txBody>
        </p:sp>
        <p:pic>
          <p:nvPicPr>
            <p:cNvPr id="29"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300768" y="2736475"/>
              <a:ext cx="1229744" cy="11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758664" y="2096327"/>
            <a:ext cx="2671496" cy="2671496"/>
            <a:chOff x="4758664" y="2096327"/>
            <a:chExt cx="2671496" cy="2671496"/>
          </a:xfrm>
        </p:grpSpPr>
        <p:sp>
          <p:nvSpPr>
            <p:cNvPr id="18" name="Rectangle 17"/>
            <p:cNvSpPr/>
            <p:nvPr/>
          </p:nvSpPr>
          <p:spPr bwMode="auto">
            <a:xfrm>
              <a:off x="4758664"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Management</a:t>
              </a:r>
            </a:p>
          </p:txBody>
        </p:sp>
        <p:pic>
          <p:nvPicPr>
            <p:cNvPr id="30" name="Picture 1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640387" y="2840963"/>
              <a:ext cx="908049" cy="11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4875212" y="2449830"/>
            <a:ext cx="4724400" cy="1969770"/>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Greater performance gains and bandwidth savings with state-of-the-art content chunking</a:t>
            </a:r>
          </a:p>
          <a:p>
            <a:pPr marL="457200" indent="-457200">
              <a:lnSpc>
                <a:spcPct val="90000"/>
              </a:lnSpc>
              <a:spcBef>
                <a:spcPct val="20000"/>
              </a:spcBef>
              <a:buSzPct val="90000"/>
              <a:buFont typeface="Arial" pitchFamily="34" charset="0"/>
              <a:buChar char="•"/>
            </a:pPr>
            <a:endParaRPr lang="en-US" sz="2000" dirty="0" smtClean="0">
              <a:solidFill>
                <a:srgbClr val="FFFFFF">
                  <a:alpha val="99000"/>
                </a:srgbClr>
              </a:solidFill>
            </a:endParaRPr>
          </a:p>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Deeply integrated with the Windows File Server</a:t>
            </a:r>
          </a:p>
        </p:txBody>
      </p:sp>
    </p:spTree>
    <p:extLst>
      <p:ext uri="{BB962C8B-B14F-4D97-AF65-F5344CB8AC3E}">
        <p14:creationId xmlns:p14="http://schemas.microsoft.com/office/powerpoint/2010/main" val="2589611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3"/>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744194" y="5064158"/>
            <a:ext cx="1551623" cy="10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Problem</a:t>
            </a:r>
            <a:endParaRPr lang="en-US" dirty="0"/>
          </a:p>
        </p:txBody>
      </p:sp>
      <p:pic>
        <p:nvPicPr>
          <p:cNvPr id="5"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2845078" y="3775873"/>
            <a:ext cx="1311791" cy="14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363980" y="5353976"/>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Freeform 5"/>
          <p:cNvSpPr>
            <a:spLocks noEditPoints="1"/>
          </p:cNvSpPr>
          <p:nvPr/>
        </p:nvSpPr>
        <p:spPr bwMode="auto">
          <a:xfrm>
            <a:off x="3995102" y="5353976"/>
            <a:ext cx="335597" cy="324978"/>
          </a:xfrm>
          <a:custGeom>
            <a:avLst/>
            <a:gdLst>
              <a:gd name="T0" fmla="*/ 1087 w 1172"/>
              <a:gd name="T1" fmla="*/ 659 h 1134"/>
              <a:gd name="T2" fmla="*/ 1077 w 1172"/>
              <a:gd name="T3" fmla="*/ 632 h 1134"/>
              <a:gd name="T4" fmla="*/ 1025 w 1172"/>
              <a:gd name="T5" fmla="*/ 620 h 1134"/>
              <a:gd name="T6" fmla="*/ 1118 w 1172"/>
              <a:gd name="T7" fmla="*/ 621 h 1134"/>
              <a:gd name="T8" fmla="*/ 1172 w 1172"/>
              <a:gd name="T9" fmla="*/ 0 h 1134"/>
              <a:gd name="T10" fmla="*/ 418 w 1172"/>
              <a:gd name="T11" fmla="*/ 26 h 1134"/>
              <a:gd name="T12" fmla="*/ 380 w 1172"/>
              <a:gd name="T13" fmla="*/ 549 h 1134"/>
              <a:gd name="T14" fmla="*/ 447 w 1172"/>
              <a:gd name="T15" fmla="*/ 563 h 1134"/>
              <a:gd name="T16" fmla="*/ 404 w 1172"/>
              <a:gd name="T17" fmla="*/ 563 h 1134"/>
              <a:gd name="T18" fmla="*/ 390 w 1172"/>
              <a:gd name="T19" fmla="*/ 590 h 1134"/>
              <a:gd name="T20" fmla="*/ 92 w 1172"/>
              <a:gd name="T21" fmla="*/ 775 h 1134"/>
              <a:gd name="T22" fmla="*/ 4 w 1172"/>
              <a:gd name="T23" fmla="*/ 849 h 1134"/>
              <a:gd name="T24" fmla="*/ 20 w 1172"/>
              <a:gd name="T25" fmla="*/ 914 h 1134"/>
              <a:gd name="T26" fmla="*/ 24 w 1172"/>
              <a:gd name="T27" fmla="*/ 922 h 1134"/>
              <a:gd name="T28" fmla="*/ 33 w 1172"/>
              <a:gd name="T29" fmla="*/ 926 h 1134"/>
              <a:gd name="T30" fmla="*/ 57 w 1172"/>
              <a:gd name="T31" fmla="*/ 944 h 1134"/>
              <a:gd name="T32" fmla="*/ 880 w 1172"/>
              <a:gd name="T33" fmla="*/ 1134 h 1134"/>
              <a:gd name="T34" fmla="*/ 1013 w 1172"/>
              <a:gd name="T35" fmla="*/ 925 h 1134"/>
              <a:gd name="T36" fmla="*/ 1056 w 1172"/>
              <a:gd name="T37" fmla="*/ 851 h 1134"/>
              <a:gd name="T38" fmla="*/ 1075 w 1172"/>
              <a:gd name="T39" fmla="*/ 832 h 1134"/>
              <a:gd name="T40" fmla="*/ 1113 w 1172"/>
              <a:gd name="T41" fmla="*/ 666 h 1134"/>
              <a:gd name="T42" fmla="*/ 1087 w 1172"/>
              <a:gd name="T43" fmla="*/ 659 h 1134"/>
              <a:gd name="T44" fmla="*/ 502 w 1172"/>
              <a:gd name="T45" fmla="*/ 836 h 1134"/>
              <a:gd name="T46" fmla="*/ 359 w 1172"/>
              <a:gd name="T47" fmla="*/ 807 h 1134"/>
              <a:gd name="T48" fmla="*/ 419 w 1172"/>
              <a:gd name="T49" fmla="*/ 763 h 1134"/>
              <a:gd name="T50" fmla="*/ 560 w 1172"/>
              <a:gd name="T51" fmla="*/ 786 h 1134"/>
              <a:gd name="T52" fmla="*/ 502 w 1172"/>
              <a:gd name="T53" fmla="*/ 836 h 1134"/>
              <a:gd name="T54" fmla="*/ 927 w 1172"/>
              <a:gd name="T55" fmla="*/ 812 h 1134"/>
              <a:gd name="T56" fmla="*/ 273 w 1172"/>
              <a:gd name="T57" fmla="*/ 710 h 1134"/>
              <a:gd name="T58" fmla="*/ 412 w 1172"/>
              <a:gd name="T59" fmla="*/ 623 h 1134"/>
              <a:gd name="T60" fmla="*/ 1004 w 1172"/>
              <a:gd name="T61" fmla="*/ 705 h 1134"/>
              <a:gd name="T62" fmla="*/ 927 w 1172"/>
              <a:gd name="T63" fmla="*/ 812 h 1134"/>
              <a:gd name="T64" fmla="*/ 445 w 1172"/>
              <a:gd name="T65" fmla="*/ 511 h 1134"/>
              <a:gd name="T66" fmla="*/ 477 w 1172"/>
              <a:gd name="T67" fmla="*/ 70 h 1134"/>
              <a:gd name="T68" fmla="*/ 1093 w 1172"/>
              <a:gd name="T69" fmla="*/ 54 h 1134"/>
              <a:gd name="T70" fmla="*/ 1046 w 1172"/>
              <a:gd name="T71" fmla="*/ 571 h 1134"/>
              <a:gd name="T72" fmla="*/ 445 w 1172"/>
              <a:gd name="T73" fmla="*/ 51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2" h="1134">
                <a:moveTo>
                  <a:pt x="1087" y="659"/>
                </a:moveTo>
                <a:cubicBezTo>
                  <a:pt x="1081" y="653"/>
                  <a:pt x="1086" y="635"/>
                  <a:pt x="1077" y="632"/>
                </a:cubicBezTo>
                <a:cubicBezTo>
                  <a:pt x="1059" y="629"/>
                  <a:pt x="1033" y="633"/>
                  <a:pt x="1025" y="620"/>
                </a:cubicBezTo>
                <a:cubicBezTo>
                  <a:pt x="1052" y="617"/>
                  <a:pt x="1091" y="625"/>
                  <a:pt x="1118" y="621"/>
                </a:cubicBezTo>
                <a:cubicBezTo>
                  <a:pt x="1138" y="413"/>
                  <a:pt x="1172" y="0"/>
                  <a:pt x="1172" y="0"/>
                </a:cubicBezTo>
                <a:cubicBezTo>
                  <a:pt x="418" y="26"/>
                  <a:pt x="418" y="26"/>
                  <a:pt x="418" y="26"/>
                </a:cubicBezTo>
                <a:cubicBezTo>
                  <a:pt x="418" y="26"/>
                  <a:pt x="390" y="372"/>
                  <a:pt x="380" y="549"/>
                </a:cubicBezTo>
                <a:cubicBezTo>
                  <a:pt x="401" y="553"/>
                  <a:pt x="435" y="549"/>
                  <a:pt x="447" y="563"/>
                </a:cubicBezTo>
                <a:cubicBezTo>
                  <a:pt x="430" y="567"/>
                  <a:pt x="416" y="557"/>
                  <a:pt x="404" y="563"/>
                </a:cubicBezTo>
                <a:cubicBezTo>
                  <a:pt x="395" y="568"/>
                  <a:pt x="396" y="582"/>
                  <a:pt x="390" y="590"/>
                </a:cubicBezTo>
                <a:cubicBezTo>
                  <a:pt x="301" y="647"/>
                  <a:pt x="190" y="714"/>
                  <a:pt x="92" y="775"/>
                </a:cubicBezTo>
                <a:cubicBezTo>
                  <a:pt x="68" y="790"/>
                  <a:pt x="9" y="821"/>
                  <a:pt x="4" y="849"/>
                </a:cubicBezTo>
                <a:cubicBezTo>
                  <a:pt x="0" y="872"/>
                  <a:pt x="16" y="893"/>
                  <a:pt x="20" y="914"/>
                </a:cubicBezTo>
                <a:cubicBezTo>
                  <a:pt x="21" y="917"/>
                  <a:pt x="22" y="920"/>
                  <a:pt x="24" y="922"/>
                </a:cubicBezTo>
                <a:cubicBezTo>
                  <a:pt x="27" y="924"/>
                  <a:pt x="29" y="924"/>
                  <a:pt x="33" y="926"/>
                </a:cubicBezTo>
                <a:cubicBezTo>
                  <a:pt x="42" y="931"/>
                  <a:pt x="46" y="940"/>
                  <a:pt x="57" y="944"/>
                </a:cubicBezTo>
                <a:cubicBezTo>
                  <a:pt x="119" y="963"/>
                  <a:pt x="782" y="1126"/>
                  <a:pt x="880" y="1134"/>
                </a:cubicBezTo>
                <a:cubicBezTo>
                  <a:pt x="927" y="1072"/>
                  <a:pt x="971" y="994"/>
                  <a:pt x="1013" y="925"/>
                </a:cubicBezTo>
                <a:cubicBezTo>
                  <a:pt x="1028" y="901"/>
                  <a:pt x="1040" y="873"/>
                  <a:pt x="1056" y="851"/>
                </a:cubicBezTo>
                <a:cubicBezTo>
                  <a:pt x="1061" y="844"/>
                  <a:pt x="1070" y="839"/>
                  <a:pt x="1075" y="832"/>
                </a:cubicBezTo>
                <a:cubicBezTo>
                  <a:pt x="1108" y="789"/>
                  <a:pt x="1130" y="732"/>
                  <a:pt x="1113" y="666"/>
                </a:cubicBezTo>
                <a:cubicBezTo>
                  <a:pt x="1109" y="657"/>
                  <a:pt x="1090" y="663"/>
                  <a:pt x="1087" y="659"/>
                </a:cubicBezTo>
                <a:close/>
                <a:moveTo>
                  <a:pt x="502" y="836"/>
                </a:moveTo>
                <a:cubicBezTo>
                  <a:pt x="359" y="807"/>
                  <a:pt x="359" y="807"/>
                  <a:pt x="359" y="807"/>
                </a:cubicBezTo>
                <a:cubicBezTo>
                  <a:pt x="419" y="763"/>
                  <a:pt x="419" y="763"/>
                  <a:pt x="419" y="763"/>
                </a:cubicBezTo>
                <a:cubicBezTo>
                  <a:pt x="560" y="786"/>
                  <a:pt x="560" y="786"/>
                  <a:pt x="560" y="786"/>
                </a:cubicBezTo>
                <a:lnTo>
                  <a:pt x="502" y="836"/>
                </a:lnTo>
                <a:close/>
                <a:moveTo>
                  <a:pt x="927" y="812"/>
                </a:moveTo>
                <a:cubicBezTo>
                  <a:pt x="273" y="710"/>
                  <a:pt x="273" y="710"/>
                  <a:pt x="273" y="710"/>
                </a:cubicBezTo>
                <a:cubicBezTo>
                  <a:pt x="412" y="623"/>
                  <a:pt x="412" y="623"/>
                  <a:pt x="412" y="623"/>
                </a:cubicBezTo>
                <a:cubicBezTo>
                  <a:pt x="1004" y="705"/>
                  <a:pt x="1004" y="705"/>
                  <a:pt x="1004" y="705"/>
                </a:cubicBezTo>
                <a:lnTo>
                  <a:pt x="927" y="812"/>
                </a:lnTo>
                <a:close/>
                <a:moveTo>
                  <a:pt x="445" y="511"/>
                </a:moveTo>
                <a:cubicBezTo>
                  <a:pt x="477" y="70"/>
                  <a:pt x="477" y="70"/>
                  <a:pt x="477" y="70"/>
                </a:cubicBezTo>
                <a:cubicBezTo>
                  <a:pt x="1093" y="54"/>
                  <a:pt x="1093" y="54"/>
                  <a:pt x="1093" y="54"/>
                </a:cubicBezTo>
                <a:cubicBezTo>
                  <a:pt x="1046" y="571"/>
                  <a:pt x="1046" y="571"/>
                  <a:pt x="1046" y="571"/>
                </a:cubicBezTo>
                <a:lnTo>
                  <a:pt x="445" y="5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
          <p:cNvSpPr>
            <a:spLocks noEditPoints="1"/>
          </p:cNvSpPr>
          <p:nvPr/>
        </p:nvSpPr>
        <p:spPr bwMode="auto">
          <a:xfrm>
            <a:off x="4435652" y="5230305"/>
            <a:ext cx="335597" cy="324978"/>
          </a:xfrm>
          <a:custGeom>
            <a:avLst/>
            <a:gdLst>
              <a:gd name="T0" fmla="*/ 1087 w 1172"/>
              <a:gd name="T1" fmla="*/ 659 h 1134"/>
              <a:gd name="T2" fmla="*/ 1077 w 1172"/>
              <a:gd name="T3" fmla="*/ 632 h 1134"/>
              <a:gd name="T4" fmla="*/ 1025 w 1172"/>
              <a:gd name="T5" fmla="*/ 620 h 1134"/>
              <a:gd name="T6" fmla="*/ 1118 w 1172"/>
              <a:gd name="T7" fmla="*/ 621 h 1134"/>
              <a:gd name="T8" fmla="*/ 1172 w 1172"/>
              <a:gd name="T9" fmla="*/ 0 h 1134"/>
              <a:gd name="T10" fmla="*/ 418 w 1172"/>
              <a:gd name="T11" fmla="*/ 26 h 1134"/>
              <a:gd name="T12" fmla="*/ 380 w 1172"/>
              <a:gd name="T13" fmla="*/ 549 h 1134"/>
              <a:gd name="T14" fmla="*/ 447 w 1172"/>
              <a:gd name="T15" fmla="*/ 563 h 1134"/>
              <a:gd name="T16" fmla="*/ 404 w 1172"/>
              <a:gd name="T17" fmla="*/ 563 h 1134"/>
              <a:gd name="T18" fmla="*/ 390 w 1172"/>
              <a:gd name="T19" fmla="*/ 590 h 1134"/>
              <a:gd name="T20" fmla="*/ 92 w 1172"/>
              <a:gd name="T21" fmla="*/ 775 h 1134"/>
              <a:gd name="T22" fmla="*/ 4 w 1172"/>
              <a:gd name="T23" fmla="*/ 849 h 1134"/>
              <a:gd name="T24" fmla="*/ 20 w 1172"/>
              <a:gd name="T25" fmla="*/ 914 h 1134"/>
              <a:gd name="T26" fmla="*/ 24 w 1172"/>
              <a:gd name="T27" fmla="*/ 922 h 1134"/>
              <a:gd name="T28" fmla="*/ 33 w 1172"/>
              <a:gd name="T29" fmla="*/ 926 h 1134"/>
              <a:gd name="T30" fmla="*/ 57 w 1172"/>
              <a:gd name="T31" fmla="*/ 944 h 1134"/>
              <a:gd name="T32" fmla="*/ 880 w 1172"/>
              <a:gd name="T33" fmla="*/ 1134 h 1134"/>
              <a:gd name="T34" fmla="*/ 1013 w 1172"/>
              <a:gd name="T35" fmla="*/ 925 h 1134"/>
              <a:gd name="T36" fmla="*/ 1056 w 1172"/>
              <a:gd name="T37" fmla="*/ 851 h 1134"/>
              <a:gd name="T38" fmla="*/ 1075 w 1172"/>
              <a:gd name="T39" fmla="*/ 832 h 1134"/>
              <a:gd name="T40" fmla="*/ 1113 w 1172"/>
              <a:gd name="T41" fmla="*/ 666 h 1134"/>
              <a:gd name="T42" fmla="*/ 1087 w 1172"/>
              <a:gd name="T43" fmla="*/ 659 h 1134"/>
              <a:gd name="T44" fmla="*/ 502 w 1172"/>
              <a:gd name="T45" fmla="*/ 836 h 1134"/>
              <a:gd name="T46" fmla="*/ 359 w 1172"/>
              <a:gd name="T47" fmla="*/ 807 h 1134"/>
              <a:gd name="T48" fmla="*/ 419 w 1172"/>
              <a:gd name="T49" fmla="*/ 763 h 1134"/>
              <a:gd name="T50" fmla="*/ 560 w 1172"/>
              <a:gd name="T51" fmla="*/ 786 h 1134"/>
              <a:gd name="T52" fmla="*/ 502 w 1172"/>
              <a:gd name="T53" fmla="*/ 836 h 1134"/>
              <a:gd name="T54" fmla="*/ 927 w 1172"/>
              <a:gd name="T55" fmla="*/ 812 h 1134"/>
              <a:gd name="T56" fmla="*/ 273 w 1172"/>
              <a:gd name="T57" fmla="*/ 710 h 1134"/>
              <a:gd name="T58" fmla="*/ 412 w 1172"/>
              <a:gd name="T59" fmla="*/ 623 h 1134"/>
              <a:gd name="T60" fmla="*/ 1004 w 1172"/>
              <a:gd name="T61" fmla="*/ 705 h 1134"/>
              <a:gd name="T62" fmla="*/ 927 w 1172"/>
              <a:gd name="T63" fmla="*/ 812 h 1134"/>
              <a:gd name="T64" fmla="*/ 445 w 1172"/>
              <a:gd name="T65" fmla="*/ 511 h 1134"/>
              <a:gd name="T66" fmla="*/ 477 w 1172"/>
              <a:gd name="T67" fmla="*/ 70 h 1134"/>
              <a:gd name="T68" fmla="*/ 1093 w 1172"/>
              <a:gd name="T69" fmla="*/ 54 h 1134"/>
              <a:gd name="T70" fmla="*/ 1046 w 1172"/>
              <a:gd name="T71" fmla="*/ 571 h 1134"/>
              <a:gd name="T72" fmla="*/ 445 w 1172"/>
              <a:gd name="T73" fmla="*/ 51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2" h="1134">
                <a:moveTo>
                  <a:pt x="1087" y="659"/>
                </a:moveTo>
                <a:cubicBezTo>
                  <a:pt x="1081" y="653"/>
                  <a:pt x="1086" y="635"/>
                  <a:pt x="1077" y="632"/>
                </a:cubicBezTo>
                <a:cubicBezTo>
                  <a:pt x="1059" y="629"/>
                  <a:pt x="1033" y="633"/>
                  <a:pt x="1025" y="620"/>
                </a:cubicBezTo>
                <a:cubicBezTo>
                  <a:pt x="1052" y="617"/>
                  <a:pt x="1091" y="625"/>
                  <a:pt x="1118" y="621"/>
                </a:cubicBezTo>
                <a:cubicBezTo>
                  <a:pt x="1138" y="413"/>
                  <a:pt x="1172" y="0"/>
                  <a:pt x="1172" y="0"/>
                </a:cubicBezTo>
                <a:cubicBezTo>
                  <a:pt x="418" y="26"/>
                  <a:pt x="418" y="26"/>
                  <a:pt x="418" y="26"/>
                </a:cubicBezTo>
                <a:cubicBezTo>
                  <a:pt x="418" y="26"/>
                  <a:pt x="390" y="372"/>
                  <a:pt x="380" y="549"/>
                </a:cubicBezTo>
                <a:cubicBezTo>
                  <a:pt x="401" y="553"/>
                  <a:pt x="435" y="549"/>
                  <a:pt x="447" y="563"/>
                </a:cubicBezTo>
                <a:cubicBezTo>
                  <a:pt x="430" y="567"/>
                  <a:pt x="416" y="557"/>
                  <a:pt x="404" y="563"/>
                </a:cubicBezTo>
                <a:cubicBezTo>
                  <a:pt x="395" y="568"/>
                  <a:pt x="396" y="582"/>
                  <a:pt x="390" y="590"/>
                </a:cubicBezTo>
                <a:cubicBezTo>
                  <a:pt x="301" y="647"/>
                  <a:pt x="190" y="714"/>
                  <a:pt x="92" y="775"/>
                </a:cubicBezTo>
                <a:cubicBezTo>
                  <a:pt x="68" y="790"/>
                  <a:pt x="9" y="821"/>
                  <a:pt x="4" y="849"/>
                </a:cubicBezTo>
                <a:cubicBezTo>
                  <a:pt x="0" y="872"/>
                  <a:pt x="16" y="893"/>
                  <a:pt x="20" y="914"/>
                </a:cubicBezTo>
                <a:cubicBezTo>
                  <a:pt x="21" y="917"/>
                  <a:pt x="22" y="920"/>
                  <a:pt x="24" y="922"/>
                </a:cubicBezTo>
                <a:cubicBezTo>
                  <a:pt x="27" y="924"/>
                  <a:pt x="29" y="924"/>
                  <a:pt x="33" y="926"/>
                </a:cubicBezTo>
                <a:cubicBezTo>
                  <a:pt x="42" y="931"/>
                  <a:pt x="46" y="940"/>
                  <a:pt x="57" y="944"/>
                </a:cubicBezTo>
                <a:cubicBezTo>
                  <a:pt x="119" y="963"/>
                  <a:pt x="782" y="1126"/>
                  <a:pt x="880" y="1134"/>
                </a:cubicBezTo>
                <a:cubicBezTo>
                  <a:pt x="927" y="1072"/>
                  <a:pt x="971" y="994"/>
                  <a:pt x="1013" y="925"/>
                </a:cubicBezTo>
                <a:cubicBezTo>
                  <a:pt x="1028" y="901"/>
                  <a:pt x="1040" y="873"/>
                  <a:pt x="1056" y="851"/>
                </a:cubicBezTo>
                <a:cubicBezTo>
                  <a:pt x="1061" y="844"/>
                  <a:pt x="1070" y="839"/>
                  <a:pt x="1075" y="832"/>
                </a:cubicBezTo>
                <a:cubicBezTo>
                  <a:pt x="1108" y="789"/>
                  <a:pt x="1130" y="732"/>
                  <a:pt x="1113" y="666"/>
                </a:cubicBezTo>
                <a:cubicBezTo>
                  <a:pt x="1109" y="657"/>
                  <a:pt x="1090" y="663"/>
                  <a:pt x="1087" y="659"/>
                </a:cubicBezTo>
                <a:close/>
                <a:moveTo>
                  <a:pt x="502" y="836"/>
                </a:moveTo>
                <a:cubicBezTo>
                  <a:pt x="359" y="807"/>
                  <a:pt x="359" y="807"/>
                  <a:pt x="359" y="807"/>
                </a:cubicBezTo>
                <a:cubicBezTo>
                  <a:pt x="419" y="763"/>
                  <a:pt x="419" y="763"/>
                  <a:pt x="419" y="763"/>
                </a:cubicBezTo>
                <a:cubicBezTo>
                  <a:pt x="560" y="786"/>
                  <a:pt x="560" y="786"/>
                  <a:pt x="560" y="786"/>
                </a:cubicBezTo>
                <a:lnTo>
                  <a:pt x="502" y="836"/>
                </a:lnTo>
                <a:close/>
                <a:moveTo>
                  <a:pt x="927" y="812"/>
                </a:moveTo>
                <a:cubicBezTo>
                  <a:pt x="273" y="710"/>
                  <a:pt x="273" y="710"/>
                  <a:pt x="273" y="710"/>
                </a:cubicBezTo>
                <a:cubicBezTo>
                  <a:pt x="412" y="623"/>
                  <a:pt x="412" y="623"/>
                  <a:pt x="412" y="623"/>
                </a:cubicBezTo>
                <a:cubicBezTo>
                  <a:pt x="1004" y="705"/>
                  <a:pt x="1004" y="705"/>
                  <a:pt x="1004" y="705"/>
                </a:cubicBezTo>
                <a:lnTo>
                  <a:pt x="927" y="812"/>
                </a:lnTo>
                <a:close/>
                <a:moveTo>
                  <a:pt x="445" y="511"/>
                </a:moveTo>
                <a:cubicBezTo>
                  <a:pt x="477" y="70"/>
                  <a:pt x="477" y="70"/>
                  <a:pt x="477" y="70"/>
                </a:cubicBezTo>
                <a:cubicBezTo>
                  <a:pt x="1093" y="54"/>
                  <a:pt x="1093" y="54"/>
                  <a:pt x="1093" y="54"/>
                </a:cubicBezTo>
                <a:cubicBezTo>
                  <a:pt x="1046" y="571"/>
                  <a:pt x="1046" y="571"/>
                  <a:pt x="1046" y="571"/>
                </a:cubicBezTo>
                <a:lnTo>
                  <a:pt x="445" y="5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5"/>
          <p:cNvSpPr>
            <a:spLocks noEditPoints="1"/>
          </p:cNvSpPr>
          <p:nvPr/>
        </p:nvSpPr>
        <p:spPr bwMode="auto">
          <a:xfrm>
            <a:off x="4385009" y="5644831"/>
            <a:ext cx="335597" cy="324978"/>
          </a:xfrm>
          <a:custGeom>
            <a:avLst/>
            <a:gdLst>
              <a:gd name="T0" fmla="*/ 1087 w 1172"/>
              <a:gd name="T1" fmla="*/ 659 h 1134"/>
              <a:gd name="T2" fmla="*/ 1077 w 1172"/>
              <a:gd name="T3" fmla="*/ 632 h 1134"/>
              <a:gd name="T4" fmla="*/ 1025 w 1172"/>
              <a:gd name="T5" fmla="*/ 620 h 1134"/>
              <a:gd name="T6" fmla="*/ 1118 w 1172"/>
              <a:gd name="T7" fmla="*/ 621 h 1134"/>
              <a:gd name="T8" fmla="*/ 1172 w 1172"/>
              <a:gd name="T9" fmla="*/ 0 h 1134"/>
              <a:gd name="T10" fmla="*/ 418 w 1172"/>
              <a:gd name="T11" fmla="*/ 26 h 1134"/>
              <a:gd name="T12" fmla="*/ 380 w 1172"/>
              <a:gd name="T13" fmla="*/ 549 h 1134"/>
              <a:gd name="T14" fmla="*/ 447 w 1172"/>
              <a:gd name="T15" fmla="*/ 563 h 1134"/>
              <a:gd name="T16" fmla="*/ 404 w 1172"/>
              <a:gd name="T17" fmla="*/ 563 h 1134"/>
              <a:gd name="T18" fmla="*/ 390 w 1172"/>
              <a:gd name="T19" fmla="*/ 590 h 1134"/>
              <a:gd name="T20" fmla="*/ 92 w 1172"/>
              <a:gd name="T21" fmla="*/ 775 h 1134"/>
              <a:gd name="T22" fmla="*/ 4 w 1172"/>
              <a:gd name="T23" fmla="*/ 849 h 1134"/>
              <a:gd name="T24" fmla="*/ 20 w 1172"/>
              <a:gd name="T25" fmla="*/ 914 h 1134"/>
              <a:gd name="T26" fmla="*/ 24 w 1172"/>
              <a:gd name="T27" fmla="*/ 922 h 1134"/>
              <a:gd name="T28" fmla="*/ 33 w 1172"/>
              <a:gd name="T29" fmla="*/ 926 h 1134"/>
              <a:gd name="T30" fmla="*/ 57 w 1172"/>
              <a:gd name="T31" fmla="*/ 944 h 1134"/>
              <a:gd name="T32" fmla="*/ 880 w 1172"/>
              <a:gd name="T33" fmla="*/ 1134 h 1134"/>
              <a:gd name="T34" fmla="*/ 1013 w 1172"/>
              <a:gd name="T35" fmla="*/ 925 h 1134"/>
              <a:gd name="T36" fmla="*/ 1056 w 1172"/>
              <a:gd name="T37" fmla="*/ 851 h 1134"/>
              <a:gd name="T38" fmla="*/ 1075 w 1172"/>
              <a:gd name="T39" fmla="*/ 832 h 1134"/>
              <a:gd name="T40" fmla="*/ 1113 w 1172"/>
              <a:gd name="T41" fmla="*/ 666 h 1134"/>
              <a:gd name="T42" fmla="*/ 1087 w 1172"/>
              <a:gd name="T43" fmla="*/ 659 h 1134"/>
              <a:gd name="T44" fmla="*/ 502 w 1172"/>
              <a:gd name="T45" fmla="*/ 836 h 1134"/>
              <a:gd name="T46" fmla="*/ 359 w 1172"/>
              <a:gd name="T47" fmla="*/ 807 h 1134"/>
              <a:gd name="T48" fmla="*/ 419 w 1172"/>
              <a:gd name="T49" fmla="*/ 763 h 1134"/>
              <a:gd name="T50" fmla="*/ 560 w 1172"/>
              <a:gd name="T51" fmla="*/ 786 h 1134"/>
              <a:gd name="T52" fmla="*/ 502 w 1172"/>
              <a:gd name="T53" fmla="*/ 836 h 1134"/>
              <a:gd name="T54" fmla="*/ 927 w 1172"/>
              <a:gd name="T55" fmla="*/ 812 h 1134"/>
              <a:gd name="T56" fmla="*/ 273 w 1172"/>
              <a:gd name="T57" fmla="*/ 710 h 1134"/>
              <a:gd name="T58" fmla="*/ 412 w 1172"/>
              <a:gd name="T59" fmla="*/ 623 h 1134"/>
              <a:gd name="T60" fmla="*/ 1004 w 1172"/>
              <a:gd name="T61" fmla="*/ 705 h 1134"/>
              <a:gd name="T62" fmla="*/ 927 w 1172"/>
              <a:gd name="T63" fmla="*/ 812 h 1134"/>
              <a:gd name="T64" fmla="*/ 445 w 1172"/>
              <a:gd name="T65" fmla="*/ 511 h 1134"/>
              <a:gd name="T66" fmla="*/ 477 w 1172"/>
              <a:gd name="T67" fmla="*/ 70 h 1134"/>
              <a:gd name="T68" fmla="*/ 1093 w 1172"/>
              <a:gd name="T69" fmla="*/ 54 h 1134"/>
              <a:gd name="T70" fmla="*/ 1046 w 1172"/>
              <a:gd name="T71" fmla="*/ 571 h 1134"/>
              <a:gd name="T72" fmla="*/ 445 w 1172"/>
              <a:gd name="T73" fmla="*/ 51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2" h="1134">
                <a:moveTo>
                  <a:pt x="1087" y="659"/>
                </a:moveTo>
                <a:cubicBezTo>
                  <a:pt x="1081" y="653"/>
                  <a:pt x="1086" y="635"/>
                  <a:pt x="1077" y="632"/>
                </a:cubicBezTo>
                <a:cubicBezTo>
                  <a:pt x="1059" y="629"/>
                  <a:pt x="1033" y="633"/>
                  <a:pt x="1025" y="620"/>
                </a:cubicBezTo>
                <a:cubicBezTo>
                  <a:pt x="1052" y="617"/>
                  <a:pt x="1091" y="625"/>
                  <a:pt x="1118" y="621"/>
                </a:cubicBezTo>
                <a:cubicBezTo>
                  <a:pt x="1138" y="413"/>
                  <a:pt x="1172" y="0"/>
                  <a:pt x="1172" y="0"/>
                </a:cubicBezTo>
                <a:cubicBezTo>
                  <a:pt x="418" y="26"/>
                  <a:pt x="418" y="26"/>
                  <a:pt x="418" y="26"/>
                </a:cubicBezTo>
                <a:cubicBezTo>
                  <a:pt x="418" y="26"/>
                  <a:pt x="390" y="372"/>
                  <a:pt x="380" y="549"/>
                </a:cubicBezTo>
                <a:cubicBezTo>
                  <a:pt x="401" y="553"/>
                  <a:pt x="435" y="549"/>
                  <a:pt x="447" y="563"/>
                </a:cubicBezTo>
                <a:cubicBezTo>
                  <a:pt x="430" y="567"/>
                  <a:pt x="416" y="557"/>
                  <a:pt x="404" y="563"/>
                </a:cubicBezTo>
                <a:cubicBezTo>
                  <a:pt x="395" y="568"/>
                  <a:pt x="396" y="582"/>
                  <a:pt x="390" y="590"/>
                </a:cubicBezTo>
                <a:cubicBezTo>
                  <a:pt x="301" y="647"/>
                  <a:pt x="190" y="714"/>
                  <a:pt x="92" y="775"/>
                </a:cubicBezTo>
                <a:cubicBezTo>
                  <a:pt x="68" y="790"/>
                  <a:pt x="9" y="821"/>
                  <a:pt x="4" y="849"/>
                </a:cubicBezTo>
                <a:cubicBezTo>
                  <a:pt x="0" y="872"/>
                  <a:pt x="16" y="893"/>
                  <a:pt x="20" y="914"/>
                </a:cubicBezTo>
                <a:cubicBezTo>
                  <a:pt x="21" y="917"/>
                  <a:pt x="22" y="920"/>
                  <a:pt x="24" y="922"/>
                </a:cubicBezTo>
                <a:cubicBezTo>
                  <a:pt x="27" y="924"/>
                  <a:pt x="29" y="924"/>
                  <a:pt x="33" y="926"/>
                </a:cubicBezTo>
                <a:cubicBezTo>
                  <a:pt x="42" y="931"/>
                  <a:pt x="46" y="940"/>
                  <a:pt x="57" y="944"/>
                </a:cubicBezTo>
                <a:cubicBezTo>
                  <a:pt x="119" y="963"/>
                  <a:pt x="782" y="1126"/>
                  <a:pt x="880" y="1134"/>
                </a:cubicBezTo>
                <a:cubicBezTo>
                  <a:pt x="927" y="1072"/>
                  <a:pt x="971" y="994"/>
                  <a:pt x="1013" y="925"/>
                </a:cubicBezTo>
                <a:cubicBezTo>
                  <a:pt x="1028" y="901"/>
                  <a:pt x="1040" y="873"/>
                  <a:pt x="1056" y="851"/>
                </a:cubicBezTo>
                <a:cubicBezTo>
                  <a:pt x="1061" y="844"/>
                  <a:pt x="1070" y="839"/>
                  <a:pt x="1075" y="832"/>
                </a:cubicBezTo>
                <a:cubicBezTo>
                  <a:pt x="1108" y="789"/>
                  <a:pt x="1130" y="732"/>
                  <a:pt x="1113" y="666"/>
                </a:cubicBezTo>
                <a:cubicBezTo>
                  <a:pt x="1109" y="657"/>
                  <a:pt x="1090" y="663"/>
                  <a:pt x="1087" y="659"/>
                </a:cubicBezTo>
                <a:close/>
                <a:moveTo>
                  <a:pt x="502" y="836"/>
                </a:moveTo>
                <a:cubicBezTo>
                  <a:pt x="359" y="807"/>
                  <a:pt x="359" y="807"/>
                  <a:pt x="359" y="807"/>
                </a:cubicBezTo>
                <a:cubicBezTo>
                  <a:pt x="419" y="763"/>
                  <a:pt x="419" y="763"/>
                  <a:pt x="419" y="763"/>
                </a:cubicBezTo>
                <a:cubicBezTo>
                  <a:pt x="560" y="786"/>
                  <a:pt x="560" y="786"/>
                  <a:pt x="560" y="786"/>
                </a:cubicBezTo>
                <a:lnTo>
                  <a:pt x="502" y="836"/>
                </a:lnTo>
                <a:close/>
                <a:moveTo>
                  <a:pt x="927" y="812"/>
                </a:moveTo>
                <a:cubicBezTo>
                  <a:pt x="273" y="710"/>
                  <a:pt x="273" y="710"/>
                  <a:pt x="273" y="710"/>
                </a:cubicBezTo>
                <a:cubicBezTo>
                  <a:pt x="412" y="623"/>
                  <a:pt x="412" y="623"/>
                  <a:pt x="412" y="623"/>
                </a:cubicBezTo>
                <a:cubicBezTo>
                  <a:pt x="1004" y="705"/>
                  <a:pt x="1004" y="705"/>
                  <a:pt x="1004" y="705"/>
                </a:cubicBezTo>
                <a:lnTo>
                  <a:pt x="927" y="812"/>
                </a:lnTo>
                <a:close/>
                <a:moveTo>
                  <a:pt x="445" y="511"/>
                </a:moveTo>
                <a:cubicBezTo>
                  <a:pt x="477" y="70"/>
                  <a:pt x="477" y="70"/>
                  <a:pt x="477" y="70"/>
                </a:cubicBezTo>
                <a:cubicBezTo>
                  <a:pt x="1093" y="54"/>
                  <a:pt x="1093" y="54"/>
                  <a:pt x="1093" y="54"/>
                </a:cubicBezTo>
                <a:cubicBezTo>
                  <a:pt x="1046" y="571"/>
                  <a:pt x="1046" y="571"/>
                  <a:pt x="1046" y="571"/>
                </a:cubicBezTo>
                <a:lnTo>
                  <a:pt x="445" y="5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29" name="Picture 3"/>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864519" y="1123678"/>
            <a:ext cx="2998922" cy="194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545908" y="1334337"/>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040630" y="3165694"/>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696702" y="2018950"/>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64690" y="3467577"/>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00110" y="1060821"/>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161145" y="4358148"/>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4311648" y="2978266"/>
            <a:ext cx="997628" cy="9976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73091" y="2978266"/>
            <a:ext cx="1216529" cy="136332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55281" y="2496903"/>
            <a:ext cx="49881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43813" y="1578144"/>
            <a:ext cx="2585387" cy="2735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63090" y="2278063"/>
            <a:ext cx="981988" cy="16978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29013" y="3126978"/>
            <a:ext cx="4401" cy="517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16540" y="3145487"/>
            <a:ext cx="370010" cy="20848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83088" y="4511242"/>
            <a:ext cx="3398267" cy="3236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10710" y="2070465"/>
            <a:ext cx="1201870" cy="385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435652" y="2536273"/>
            <a:ext cx="5268418" cy="16516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62380" y="2716213"/>
            <a:ext cx="2295930" cy="8116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77390" y="4128294"/>
            <a:ext cx="719312" cy="3649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977390" y="2867797"/>
            <a:ext cx="3051810" cy="96593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435652" y="3833731"/>
            <a:ext cx="5522658" cy="5078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45902" y="5607697"/>
            <a:ext cx="49881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760590" y="3067200"/>
            <a:ext cx="365921" cy="196987"/>
          </a:xfrm>
          <a:prstGeom prst="rect">
            <a:avLst/>
          </a:prstGeom>
          <a:solidFill>
            <a:schemeClr val="tx1"/>
          </a:solidFill>
          <a:ln>
            <a:noFill/>
          </a:ln>
          <a:effectLst/>
          <a:extLst/>
        </p:spPr>
      </p:pic>
      <p:pic>
        <p:nvPicPr>
          <p:cNvPr id="33"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444424" y="1991235"/>
            <a:ext cx="365921" cy="196987"/>
          </a:xfrm>
          <a:prstGeom prst="rect">
            <a:avLst/>
          </a:prstGeom>
          <a:solidFill>
            <a:schemeClr val="tx1"/>
          </a:solidFill>
          <a:ln>
            <a:noFill/>
          </a:ln>
          <a:effectLst/>
          <a:extLst/>
        </p:spPr>
      </p:pic>
      <p:pic>
        <p:nvPicPr>
          <p:cNvPr id="35"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815081" y="3330859"/>
            <a:ext cx="365921" cy="196987"/>
          </a:xfrm>
          <a:prstGeom prst="rect">
            <a:avLst/>
          </a:prstGeom>
          <a:solidFill>
            <a:schemeClr val="tx1"/>
          </a:solidFill>
          <a:ln>
            <a:noFill/>
          </a:ln>
          <a:effectLst/>
          <a:extLst/>
        </p:spPr>
      </p:pic>
      <p:pic>
        <p:nvPicPr>
          <p:cNvPr id="37"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615350" y="3584523"/>
            <a:ext cx="365921" cy="196987"/>
          </a:xfrm>
          <a:prstGeom prst="rect">
            <a:avLst/>
          </a:prstGeom>
          <a:solidFill>
            <a:schemeClr val="tx1"/>
          </a:solidFill>
          <a:ln>
            <a:noFill/>
          </a:ln>
          <a:effectLst/>
          <a:extLst/>
        </p:spPr>
      </p:pic>
      <p:pic>
        <p:nvPicPr>
          <p:cNvPr id="38"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014020" y="3977969"/>
            <a:ext cx="365921" cy="196987"/>
          </a:xfrm>
          <a:prstGeom prst="rect">
            <a:avLst/>
          </a:prstGeom>
          <a:solidFill>
            <a:schemeClr val="tx1"/>
          </a:solidFill>
          <a:ln>
            <a:noFill/>
          </a:ln>
          <a:effectLst/>
          <a:extLst/>
        </p:spPr>
      </p:pic>
      <p:pic>
        <p:nvPicPr>
          <p:cNvPr id="40"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899260" y="4583113"/>
            <a:ext cx="365921" cy="196987"/>
          </a:xfrm>
          <a:prstGeom prst="rect">
            <a:avLst/>
          </a:prstGeom>
          <a:solidFill>
            <a:schemeClr val="tx1"/>
          </a:solidFill>
          <a:ln>
            <a:noFill/>
          </a:ln>
          <a:effectLst/>
          <a:extLst/>
        </p:spPr>
      </p:pic>
      <p:pic>
        <p:nvPicPr>
          <p:cNvPr id="42"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269262" y="3817221"/>
            <a:ext cx="365921" cy="196987"/>
          </a:xfrm>
          <a:prstGeom prst="rect">
            <a:avLst/>
          </a:prstGeom>
          <a:solidFill>
            <a:schemeClr val="tx1"/>
          </a:solidFill>
          <a:ln>
            <a:noFill/>
          </a:ln>
          <a:effectLst/>
          <a:extLst/>
        </p:spPr>
      </p:pic>
      <p:pic>
        <p:nvPicPr>
          <p:cNvPr id="44"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627501" y="3429114"/>
            <a:ext cx="365921" cy="196987"/>
          </a:xfrm>
          <a:prstGeom prst="rect">
            <a:avLst/>
          </a:prstGeom>
          <a:solidFill>
            <a:schemeClr val="tx1"/>
          </a:solidFill>
          <a:ln>
            <a:noFill/>
          </a:ln>
          <a:effectLst/>
          <a:extLst/>
        </p:spPr>
      </p:pic>
      <p:pic>
        <p:nvPicPr>
          <p:cNvPr id="46"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390898" y="3232381"/>
            <a:ext cx="365921" cy="196987"/>
          </a:xfrm>
          <a:prstGeom prst="rect">
            <a:avLst/>
          </a:prstGeom>
          <a:solidFill>
            <a:schemeClr val="tx1"/>
          </a:solidFill>
          <a:ln>
            <a:noFill/>
          </a:ln>
          <a:effectLst/>
          <a:extLst/>
        </p:spPr>
      </p:pic>
      <p:pic>
        <p:nvPicPr>
          <p:cNvPr id="49"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2154085" y="2978266"/>
            <a:ext cx="365921" cy="196987"/>
          </a:xfrm>
          <a:prstGeom prst="rect">
            <a:avLst/>
          </a:prstGeom>
          <a:solidFill>
            <a:schemeClr val="tx1"/>
          </a:solidFill>
          <a:ln>
            <a:noFill/>
          </a:ln>
          <a:effectLst/>
          <a:extLst/>
        </p:spPr>
      </p:pic>
      <p:pic>
        <p:nvPicPr>
          <p:cNvPr id="54"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2167030" y="4200340"/>
            <a:ext cx="365921" cy="196987"/>
          </a:xfrm>
          <a:prstGeom prst="rect">
            <a:avLst/>
          </a:prstGeom>
          <a:solidFill>
            <a:schemeClr val="tx1"/>
          </a:solidFill>
          <a:ln>
            <a:noFill/>
          </a:ln>
          <a:effectLst/>
          <a:extLst/>
        </p:spPr>
      </p:pic>
      <p:pic>
        <p:nvPicPr>
          <p:cNvPr id="55"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491985" y="1616408"/>
            <a:ext cx="365921" cy="196987"/>
          </a:xfrm>
          <a:prstGeom prst="rect">
            <a:avLst/>
          </a:prstGeom>
          <a:solidFill>
            <a:schemeClr val="tx1"/>
          </a:solidFill>
          <a:ln>
            <a:noFill/>
          </a:ln>
          <a:effectLst/>
          <a:extLst/>
        </p:spPr>
      </p:pic>
      <p:pic>
        <p:nvPicPr>
          <p:cNvPr id="56" name="Picture 3"/>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237529" y="2398409"/>
            <a:ext cx="365921" cy="196987"/>
          </a:xfrm>
          <a:prstGeom prst="rect">
            <a:avLst/>
          </a:prstGeom>
          <a:solidFill>
            <a:schemeClr val="tx1"/>
          </a:solidFill>
          <a:ln>
            <a:noFill/>
          </a:ln>
          <a:effectLst/>
          <a:extLst/>
        </p:spPr>
      </p:pic>
      <p:pic>
        <p:nvPicPr>
          <p:cNvPr id="47" name="Picture 14"/>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2139004" y="5192694"/>
            <a:ext cx="984695" cy="90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5951821" y="4511242"/>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7069861" y="3898266"/>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7667910" y="3459017"/>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8813150" y="2951197"/>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8481245" y="1855119"/>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6867641" y="3207443"/>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6321822" y="3702318"/>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443458" y="3129392"/>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2206645" y="2846186"/>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544545" y="1489150"/>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2214689" y="4059628"/>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4274288" y="2278063"/>
            <a:ext cx="260799" cy="35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136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par>
                                <p:cTn id="79" presetID="22" presetClass="entr" presetSubtype="4"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par>
                                <p:cTn id="82" presetID="22" presetClass="entr" presetSubtype="8"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80">
                                          <p:stCondLst>
                                            <p:cond delay="0"/>
                                          </p:stCondLst>
                                        </p:cTn>
                                        <p:tgtEl>
                                          <p:spTgt spid="14"/>
                                        </p:tgtEl>
                                      </p:cBhvr>
                                    </p:animEffect>
                                    <p:anim calcmode="lin" valueType="num">
                                      <p:cBhvr>
                                        <p:cTn id="9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5" dur="26">
                                          <p:stCondLst>
                                            <p:cond delay="650"/>
                                          </p:stCondLst>
                                        </p:cTn>
                                        <p:tgtEl>
                                          <p:spTgt spid="14"/>
                                        </p:tgtEl>
                                      </p:cBhvr>
                                      <p:to x="100000" y="60000"/>
                                    </p:animScale>
                                    <p:animScale>
                                      <p:cBhvr>
                                        <p:cTn id="96" dur="166" decel="50000">
                                          <p:stCondLst>
                                            <p:cond delay="676"/>
                                          </p:stCondLst>
                                        </p:cTn>
                                        <p:tgtEl>
                                          <p:spTgt spid="14"/>
                                        </p:tgtEl>
                                      </p:cBhvr>
                                      <p:to x="100000" y="100000"/>
                                    </p:animScale>
                                    <p:animScale>
                                      <p:cBhvr>
                                        <p:cTn id="97" dur="26">
                                          <p:stCondLst>
                                            <p:cond delay="1312"/>
                                          </p:stCondLst>
                                        </p:cTn>
                                        <p:tgtEl>
                                          <p:spTgt spid="14"/>
                                        </p:tgtEl>
                                      </p:cBhvr>
                                      <p:to x="100000" y="80000"/>
                                    </p:animScale>
                                    <p:animScale>
                                      <p:cBhvr>
                                        <p:cTn id="98" dur="166" decel="50000">
                                          <p:stCondLst>
                                            <p:cond delay="1338"/>
                                          </p:stCondLst>
                                        </p:cTn>
                                        <p:tgtEl>
                                          <p:spTgt spid="14"/>
                                        </p:tgtEl>
                                      </p:cBhvr>
                                      <p:to x="100000" y="100000"/>
                                    </p:animScale>
                                    <p:animScale>
                                      <p:cBhvr>
                                        <p:cTn id="99" dur="26">
                                          <p:stCondLst>
                                            <p:cond delay="1642"/>
                                          </p:stCondLst>
                                        </p:cTn>
                                        <p:tgtEl>
                                          <p:spTgt spid="14"/>
                                        </p:tgtEl>
                                      </p:cBhvr>
                                      <p:to x="100000" y="90000"/>
                                    </p:animScale>
                                    <p:animScale>
                                      <p:cBhvr>
                                        <p:cTn id="100" dur="166" decel="50000">
                                          <p:stCondLst>
                                            <p:cond delay="1668"/>
                                          </p:stCondLst>
                                        </p:cTn>
                                        <p:tgtEl>
                                          <p:spTgt spid="14"/>
                                        </p:tgtEl>
                                      </p:cBhvr>
                                      <p:to x="100000" y="100000"/>
                                    </p:animScale>
                                    <p:animScale>
                                      <p:cBhvr>
                                        <p:cTn id="101" dur="26">
                                          <p:stCondLst>
                                            <p:cond delay="1808"/>
                                          </p:stCondLst>
                                        </p:cTn>
                                        <p:tgtEl>
                                          <p:spTgt spid="14"/>
                                        </p:tgtEl>
                                      </p:cBhvr>
                                      <p:to x="100000" y="95000"/>
                                    </p:animScale>
                                    <p:animScale>
                                      <p:cBhvr>
                                        <p:cTn id="102" dur="166" decel="50000">
                                          <p:stCondLst>
                                            <p:cond delay="1834"/>
                                          </p:stCondLst>
                                        </p:cTn>
                                        <p:tgtEl>
                                          <p:spTgt spid="14"/>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80">
                                          <p:stCondLst>
                                            <p:cond delay="0"/>
                                          </p:stCondLst>
                                        </p:cTn>
                                        <p:tgtEl>
                                          <p:spTgt spid="13"/>
                                        </p:tgtEl>
                                      </p:cBhvr>
                                    </p:animEffect>
                                    <p:anim calcmode="lin" valueType="num">
                                      <p:cBhvr>
                                        <p:cTn id="10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1" dur="26">
                                          <p:stCondLst>
                                            <p:cond delay="650"/>
                                          </p:stCondLst>
                                        </p:cTn>
                                        <p:tgtEl>
                                          <p:spTgt spid="13"/>
                                        </p:tgtEl>
                                      </p:cBhvr>
                                      <p:to x="100000" y="60000"/>
                                    </p:animScale>
                                    <p:animScale>
                                      <p:cBhvr>
                                        <p:cTn id="112" dur="166" decel="50000">
                                          <p:stCondLst>
                                            <p:cond delay="676"/>
                                          </p:stCondLst>
                                        </p:cTn>
                                        <p:tgtEl>
                                          <p:spTgt spid="13"/>
                                        </p:tgtEl>
                                      </p:cBhvr>
                                      <p:to x="100000" y="100000"/>
                                    </p:animScale>
                                    <p:animScale>
                                      <p:cBhvr>
                                        <p:cTn id="113" dur="26">
                                          <p:stCondLst>
                                            <p:cond delay="1312"/>
                                          </p:stCondLst>
                                        </p:cTn>
                                        <p:tgtEl>
                                          <p:spTgt spid="13"/>
                                        </p:tgtEl>
                                      </p:cBhvr>
                                      <p:to x="100000" y="80000"/>
                                    </p:animScale>
                                    <p:animScale>
                                      <p:cBhvr>
                                        <p:cTn id="114" dur="166" decel="50000">
                                          <p:stCondLst>
                                            <p:cond delay="1338"/>
                                          </p:stCondLst>
                                        </p:cTn>
                                        <p:tgtEl>
                                          <p:spTgt spid="13"/>
                                        </p:tgtEl>
                                      </p:cBhvr>
                                      <p:to x="100000" y="100000"/>
                                    </p:animScale>
                                    <p:animScale>
                                      <p:cBhvr>
                                        <p:cTn id="115" dur="26">
                                          <p:stCondLst>
                                            <p:cond delay="1642"/>
                                          </p:stCondLst>
                                        </p:cTn>
                                        <p:tgtEl>
                                          <p:spTgt spid="13"/>
                                        </p:tgtEl>
                                      </p:cBhvr>
                                      <p:to x="100000" y="90000"/>
                                    </p:animScale>
                                    <p:animScale>
                                      <p:cBhvr>
                                        <p:cTn id="116" dur="166" decel="50000">
                                          <p:stCondLst>
                                            <p:cond delay="1668"/>
                                          </p:stCondLst>
                                        </p:cTn>
                                        <p:tgtEl>
                                          <p:spTgt spid="13"/>
                                        </p:tgtEl>
                                      </p:cBhvr>
                                      <p:to x="100000" y="100000"/>
                                    </p:animScale>
                                    <p:animScale>
                                      <p:cBhvr>
                                        <p:cTn id="117" dur="26">
                                          <p:stCondLst>
                                            <p:cond delay="1808"/>
                                          </p:stCondLst>
                                        </p:cTn>
                                        <p:tgtEl>
                                          <p:spTgt spid="13"/>
                                        </p:tgtEl>
                                      </p:cBhvr>
                                      <p:to x="100000" y="95000"/>
                                    </p:animScale>
                                    <p:animScale>
                                      <p:cBhvr>
                                        <p:cTn id="118" dur="166" decel="50000">
                                          <p:stCondLst>
                                            <p:cond delay="1834"/>
                                          </p:stCondLst>
                                        </p:cTn>
                                        <p:tgtEl>
                                          <p:spTgt spid="13"/>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80">
                                          <p:stCondLst>
                                            <p:cond delay="0"/>
                                          </p:stCondLst>
                                        </p:cTn>
                                        <p:tgtEl>
                                          <p:spTgt spid="12"/>
                                        </p:tgtEl>
                                      </p:cBhvr>
                                    </p:animEffect>
                                    <p:anim calcmode="lin" valueType="num">
                                      <p:cBhvr>
                                        <p:cTn id="1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7" dur="26">
                                          <p:stCondLst>
                                            <p:cond delay="650"/>
                                          </p:stCondLst>
                                        </p:cTn>
                                        <p:tgtEl>
                                          <p:spTgt spid="12"/>
                                        </p:tgtEl>
                                      </p:cBhvr>
                                      <p:to x="100000" y="60000"/>
                                    </p:animScale>
                                    <p:animScale>
                                      <p:cBhvr>
                                        <p:cTn id="128" dur="166" decel="50000">
                                          <p:stCondLst>
                                            <p:cond delay="676"/>
                                          </p:stCondLst>
                                        </p:cTn>
                                        <p:tgtEl>
                                          <p:spTgt spid="12"/>
                                        </p:tgtEl>
                                      </p:cBhvr>
                                      <p:to x="100000" y="100000"/>
                                    </p:animScale>
                                    <p:animScale>
                                      <p:cBhvr>
                                        <p:cTn id="129" dur="26">
                                          <p:stCondLst>
                                            <p:cond delay="1312"/>
                                          </p:stCondLst>
                                        </p:cTn>
                                        <p:tgtEl>
                                          <p:spTgt spid="12"/>
                                        </p:tgtEl>
                                      </p:cBhvr>
                                      <p:to x="100000" y="80000"/>
                                    </p:animScale>
                                    <p:animScale>
                                      <p:cBhvr>
                                        <p:cTn id="130" dur="166" decel="50000">
                                          <p:stCondLst>
                                            <p:cond delay="1338"/>
                                          </p:stCondLst>
                                        </p:cTn>
                                        <p:tgtEl>
                                          <p:spTgt spid="12"/>
                                        </p:tgtEl>
                                      </p:cBhvr>
                                      <p:to x="100000" y="100000"/>
                                    </p:animScale>
                                    <p:animScale>
                                      <p:cBhvr>
                                        <p:cTn id="131" dur="26">
                                          <p:stCondLst>
                                            <p:cond delay="1642"/>
                                          </p:stCondLst>
                                        </p:cTn>
                                        <p:tgtEl>
                                          <p:spTgt spid="12"/>
                                        </p:tgtEl>
                                      </p:cBhvr>
                                      <p:to x="100000" y="90000"/>
                                    </p:animScale>
                                    <p:animScale>
                                      <p:cBhvr>
                                        <p:cTn id="132" dur="166" decel="50000">
                                          <p:stCondLst>
                                            <p:cond delay="1668"/>
                                          </p:stCondLst>
                                        </p:cTn>
                                        <p:tgtEl>
                                          <p:spTgt spid="12"/>
                                        </p:tgtEl>
                                      </p:cBhvr>
                                      <p:to x="100000" y="100000"/>
                                    </p:animScale>
                                    <p:animScale>
                                      <p:cBhvr>
                                        <p:cTn id="133" dur="26">
                                          <p:stCondLst>
                                            <p:cond delay="1808"/>
                                          </p:stCondLst>
                                        </p:cTn>
                                        <p:tgtEl>
                                          <p:spTgt spid="12"/>
                                        </p:tgtEl>
                                      </p:cBhvr>
                                      <p:to x="100000" y="95000"/>
                                    </p:animScale>
                                    <p:animScale>
                                      <p:cBhvr>
                                        <p:cTn id="134" dur="166" decel="50000">
                                          <p:stCondLst>
                                            <p:cond delay="1834"/>
                                          </p:stCondLst>
                                        </p:cTn>
                                        <p:tgtEl>
                                          <p:spTgt spid="12"/>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down)">
                                      <p:cBhvr>
                                        <p:cTn id="137" dur="580">
                                          <p:stCondLst>
                                            <p:cond delay="0"/>
                                          </p:stCondLst>
                                        </p:cTn>
                                        <p:tgtEl>
                                          <p:spTgt spid="22"/>
                                        </p:tgtEl>
                                      </p:cBhvr>
                                    </p:animEffect>
                                    <p:anim calcmode="lin" valueType="num">
                                      <p:cBhvr>
                                        <p:cTn id="1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43" dur="26">
                                          <p:stCondLst>
                                            <p:cond delay="650"/>
                                          </p:stCondLst>
                                        </p:cTn>
                                        <p:tgtEl>
                                          <p:spTgt spid="22"/>
                                        </p:tgtEl>
                                      </p:cBhvr>
                                      <p:to x="100000" y="60000"/>
                                    </p:animScale>
                                    <p:animScale>
                                      <p:cBhvr>
                                        <p:cTn id="144" dur="166" decel="50000">
                                          <p:stCondLst>
                                            <p:cond delay="676"/>
                                          </p:stCondLst>
                                        </p:cTn>
                                        <p:tgtEl>
                                          <p:spTgt spid="22"/>
                                        </p:tgtEl>
                                      </p:cBhvr>
                                      <p:to x="100000" y="100000"/>
                                    </p:animScale>
                                    <p:animScale>
                                      <p:cBhvr>
                                        <p:cTn id="145" dur="26">
                                          <p:stCondLst>
                                            <p:cond delay="1312"/>
                                          </p:stCondLst>
                                        </p:cTn>
                                        <p:tgtEl>
                                          <p:spTgt spid="22"/>
                                        </p:tgtEl>
                                      </p:cBhvr>
                                      <p:to x="100000" y="80000"/>
                                    </p:animScale>
                                    <p:animScale>
                                      <p:cBhvr>
                                        <p:cTn id="146" dur="166" decel="50000">
                                          <p:stCondLst>
                                            <p:cond delay="1338"/>
                                          </p:stCondLst>
                                        </p:cTn>
                                        <p:tgtEl>
                                          <p:spTgt spid="22"/>
                                        </p:tgtEl>
                                      </p:cBhvr>
                                      <p:to x="100000" y="100000"/>
                                    </p:animScale>
                                    <p:animScale>
                                      <p:cBhvr>
                                        <p:cTn id="147" dur="26">
                                          <p:stCondLst>
                                            <p:cond delay="1642"/>
                                          </p:stCondLst>
                                        </p:cTn>
                                        <p:tgtEl>
                                          <p:spTgt spid="22"/>
                                        </p:tgtEl>
                                      </p:cBhvr>
                                      <p:to x="100000" y="90000"/>
                                    </p:animScale>
                                    <p:animScale>
                                      <p:cBhvr>
                                        <p:cTn id="148" dur="166" decel="50000">
                                          <p:stCondLst>
                                            <p:cond delay="1668"/>
                                          </p:stCondLst>
                                        </p:cTn>
                                        <p:tgtEl>
                                          <p:spTgt spid="22"/>
                                        </p:tgtEl>
                                      </p:cBhvr>
                                      <p:to x="100000" y="100000"/>
                                    </p:animScale>
                                    <p:animScale>
                                      <p:cBhvr>
                                        <p:cTn id="149" dur="26">
                                          <p:stCondLst>
                                            <p:cond delay="1808"/>
                                          </p:stCondLst>
                                        </p:cTn>
                                        <p:tgtEl>
                                          <p:spTgt spid="22"/>
                                        </p:tgtEl>
                                      </p:cBhvr>
                                      <p:to x="100000" y="95000"/>
                                    </p:animScale>
                                    <p:animScale>
                                      <p:cBhvr>
                                        <p:cTn id="150" dur="166" decel="50000">
                                          <p:stCondLst>
                                            <p:cond delay="1834"/>
                                          </p:stCondLst>
                                        </p:cTn>
                                        <p:tgtEl>
                                          <p:spTgt spid="22"/>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11"/>
                                        </p:tgtEl>
                                        <p:attrNameLst>
                                          <p:attrName>style.visibility</p:attrName>
                                        </p:attrNameLst>
                                      </p:cBhvr>
                                      <p:to>
                                        <p:strVal val="visible"/>
                                      </p:to>
                                    </p:set>
                                    <p:animEffect transition="in" filter="wipe(down)">
                                      <p:cBhvr>
                                        <p:cTn id="153" dur="580">
                                          <p:stCondLst>
                                            <p:cond delay="0"/>
                                          </p:stCondLst>
                                        </p:cTn>
                                        <p:tgtEl>
                                          <p:spTgt spid="11"/>
                                        </p:tgtEl>
                                      </p:cBhvr>
                                    </p:animEffect>
                                    <p:anim calcmode="lin" valueType="num">
                                      <p:cBhvr>
                                        <p:cTn id="15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9" dur="26">
                                          <p:stCondLst>
                                            <p:cond delay="650"/>
                                          </p:stCondLst>
                                        </p:cTn>
                                        <p:tgtEl>
                                          <p:spTgt spid="11"/>
                                        </p:tgtEl>
                                      </p:cBhvr>
                                      <p:to x="100000" y="60000"/>
                                    </p:animScale>
                                    <p:animScale>
                                      <p:cBhvr>
                                        <p:cTn id="160" dur="166" decel="50000">
                                          <p:stCondLst>
                                            <p:cond delay="676"/>
                                          </p:stCondLst>
                                        </p:cTn>
                                        <p:tgtEl>
                                          <p:spTgt spid="11"/>
                                        </p:tgtEl>
                                      </p:cBhvr>
                                      <p:to x="100000" y="100000"/>
                                    </p:animScale>
                                    <p:animScale>
                                      <p:cBhvr>
                                        <p:cTn id="161" dur="26">
                                          <p:stCondLst>
                                            <p:cond delay="1312"/>
                                          </p:stCondLst>
                                        </p:cTn>
                                        <p:tgtEl>
                                          <p:spTgt spid="11"/>
                                        </p:tgtEl>
                                      </p:cBhvr>
                                      <p:to x="100000" y="80000"/>
                                    </p:animScale>
                                    <p:animScale>
                                      <p:cBhvr>
                                        <p:cTn id="162" dur="166" decel="50000">
                                          <p:stCondLst>
                                            <p:cond delay="1338"/>
                                          </p:stCondLst>
                                        </p:cTn>
                                        <p:tgtEl>
                                          <p:spTgt spid="11"/>
                                        </p:tgtEl>
                                      </p:cBhvr>
                                      <p:to x="100000" y="100000"/>
                                    </p:animScale>
                                    <p:animScale>
                                      <p:cBhvr>
                                        <p:cTn id="163" dur="26">
                                          <p:stCondLst>
                                            <p:cond delay="1642"/>
                                          </p:stCondLst>
                                        </p:cTn>
                                        <p:tgtEl>
                                          <p:spTgt spid="11"/>
                                        </p:tgtEl>
                                      </p:cBhvr>
                                      <p:to x="100000" y="90000"/>
                                    </p:animScale>
                                    <p:animScale>
                                      <p:cBhvr>
                                        <p:cTn id="164" dur="166" decel="50000">
                                          <p:stCondLst>
                                            <p:cond delay="1668"/>
                                          </p:stCondLst>
                                        </p:cTn>
                                        <p:tgtEl>
                                          <p:spTgt spid="11"/>
                                        </p:tgtEl>
                                      </p:cBhvr>
                                      <p:to x="100000" y="100000"/>
                                    </p:animScale>
                                    <p:animScale>
                                      <p:cBhvr>
                                        <p:cTn id="165" dur="26">
                                          <p:stCondLst>
                                            <p:cond delay="1808"/>
                                          </p:stCondLst>
                                        </p:cTn>
                                        <p:tgtEl>
                                          <p:spTgt spid="11"/>
                                        </p:tgtEl>
                                      </p:cBhvr>
                                      <p:to x="100000" y="95000"/>
                                    </p:animScale>
                                    <p:animScale>
                                      <p:cBhvr>
                                        <p:cTn id="166" dur="166" decel="50000">
                                          <p:stCondLst>
                                            <p:cond delay="1834"/>
                                          </p:stCondLst>
                                        </p:cTn>
                                        <p:tgtEl>
                                          <p:spTgt spid="11"/>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wipe(down)">
                                      <p:cBhvr>
                                        <p:cTn id="169" dur="580">
                                          <p:stCondLst>
                                            <p:cond delay="0"/>
                                          </p:stCondLst>
                                        </p:cTn>
                                        <p:tgtEl>
                                          <p:spTgt spid="10"/>
                                        </p:tgtEl>
                                      </p:cBhvr>
                                    </p:animEffect>
                                    <p:anim calcmode="lin" valueType="num">
                                      <p:cBhvr>
                                        <p:cTn id="17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5" dur="26">
                                          <p:stCondLst>
                                            <p:cond delay="650"/>
                                          </p:stCondLst>
                                        </p:cTn>
                                        <p:tgtEl>
                                          <p:spTgt spid="10"/>
                                        </p:tgtEl>
                                      </p:cBhvr>
                                      <p:to x="100000" y="60000"/>
                                    </p:animScale>
                                    <p:animScale>
                                      <p:cBhvr>
                                        <p:cTn id="176" dur="166" decel="50000">
                                          <p:stCondLst>
                                            <p:cond delay="676"/>
                                          </p:stCondLst>
                                        </p:cTn>
                                        <p:tgtEl>
                                          <p:spTgt spid="10"/>
                                        </p:tgtEl>
                                      </p:cBhvr>
                                      <p:to x="100000" y="100000"/>
                                    </p:animScale>
                                    <p:animScale>
                                      <p:cBhvr>
                                        <p:cTn id="177" dur="26">
                                          <p:stCondLst>
                                            <p:cond delay="1312"/>
                                          </p:stCondLst>
                                        </p:cTn>
                                        <p:tgtEl>
                                          <p:spTgt spid="10"/>
                                        </p:tgtEl>
                                      </p:cBhvr>
                                      <p:to x="100000" y="80000"/>
                                    </p:animScale>
                                    <p:animScale>
                                      <p:cBhvr>
                                        <p:cTn id="178" dur="166" decel="50000">
                                          <p:stCondLst>
                                            <p:cond delay="1338"/>
                                          </p:stCondLst>
                                        </p:cTn>
                                        <p:tgtEl>
                                          <p:spTgt spid="10"/>
                                        </p:tgtEl>
                                      </p:cBhvr>
                                      <p:to x="100000" y="100000"/>
                                    </p:animScale>
                                    <p:animScale>
                                      <p:cBhvr>
                                        <p:cTn id="179" dur="26">
                                          <p:stCondLst>
                                            <p:cond delay="1642"/>
                                          </p:stCondLst>
                                        </p:cTn>
                                        <p:tgtEl>
                                          <p:spTgt spid="10"/>
                                        </p:tgtEl>
                                      </p:cBhvr>
                                      <p:to x="100000" y="90000"/>
                                    </p:animScale>
                                    <p:animScale>
                                      <p:cBhvr>
                                        <p:cTn id="180" dur="166" decel="50000">
                                          <p:stCondLst>
                                            <p:cond delay="1668"/>
                                          </p:stCondLst>
                                        </p:cTn>
                                        <p:tgtEl>
                                          <p:spTgt spid="10"/>
                                        </p:tgtEl>
                                      </p:cBhvr>
                                      <p:to x="100000" y="100000"/>
                                    </p:animScale>
                                    <p:animScale>
                                      <p:cBhvr>
                                        <p:cTn id="181" dur="26">
                                          <p:stCondLst>
                                            <p:cond delay="1808"/>
                                          </p:stCondLst>
                                        </p:cTn>
                                        <p:tgtEl>
                                          <p:spTgt spid="10"/>
                                        </p:tgtEl>
                                      </p:cBhvr>
                                      <p:to x="100000" y="95000"/>
                                    </p:animScale>
                                    <p:animScale>
                                      <p:cBhvr>
                                        <p:cTn id="182" dur="166" decel="50000">
                                          <p:stCondLst>
                                            <p:cond delay="1834"/>
                                          </p:stCondLst>
                                        </p:cTn>
                                        <p:tgtEl>
                                          <p:spTgt spid="10"/>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wipe(left)">
                                      <p:cBhvr>
                                        <p:cTn id="187" dur="500"/>
                                        <p:tgtEl>
                                          <p:spTgt spid="48"/>
                                        </p:tgtEl>
                                      </p:cBhvr>
                                    </p:animEffect>
                                  </p:childTnLst>
                                </p:cTn>
                              </p:par>
                              <p:par>
                                <p:cTn id="188" presetID="22" presetClass="entr" presetSubtype="8" fill="hold" nodeType="with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wipe(left)">
                                      <p:cBhvr>
                                        <p:cTn id="190" dur="500"/>
                                        <p:tgtEl>
                                          <p:spTgt spid="25"/>
                                        </p:tgtEl>
                                      </p:cBhvr>
                                    </p:animEffect>
                                  </p:childTnLst>
                                </p:cTn>
                              </p:par>
                              <p:par>
                                <p:cTn id="191" presetID="22" presetClass="entr" presetSubtype="8" fill="hold" nodeType="with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wipe(left)">
                                      <p:cBhvr>
                                        <p:cTn id="193" dur="500"/>
                                        <p:tgtEl>
                                          <p:spTgt spid="53"/>
                                        </p:tgtEl>
                                      </p:cBhvr>
                                    </p:animEffect>
                                  </p:childTnLst>
                                </p:cTn>
                              </p:par>
                              <p:par>
                                <p:cTn id="194" presetID="22" presetClass="entr" presetSubtype="8" fill="hold" nodeType="with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left)">
                                      <p:cBhvr>
                                        <p:cTn id="196" dur="500"/>
                                        <p:tgtEl>
                                          <p:spTgt spid="41"/>
                                        </p:tgtEl>
                                      </p:cBhvr>
                                    </p:animEffect>
                                  </p:childTnLst>
                                </p:cTn>
                              </p:par>
                              <p:par>
                                <p:cTn id="197" presetID="22" presetClass="entr" presetSubtype="8" fill="hold" nodeType="withEffect">
                                  <p:stCondLst>
                                    <p:cond delay="0"/>
                                  </p:stCondLst>
                                  <p:childTnLst>
                                    <p:set>
                                      <p:cBhvr>
                                        <p:cTn id="198" dur="1" fill="hold">
                                          <p:stCondLst>
                                            <p:cond delay="0"/>
                                          </p:stCondLst>
                                        </p:cTn>
                                        <p:tgtEl>
                                          <p:spTgt spid="39"/>
                                        </p:tgtEl>
                                        <p:attrNameLst>
                                          <p:attrName>style.visibility</p:attrName>
                                        </p:attrNameLst>
                                      </p:cBhvr>
                                      <p:to>
                                        <p:strVal val="visible"/>
                                      </p:to>
                                    </p:set>
                                    <p:animEffect transition="in" filter="wipe(left)">
                                      <p:cBhvr>
                                        <p:cTn id="199" dur="500"/>
                                        <p:tgtEl>
                                          <p:spTgt spid="39"/>
                                        </p:tgtEl>
                                      </p:cBhvr>
                                    </p:animEffect>
                                  </p:childTnLst>
                                </p:cTn>
                              </p:par>
                              <p:par>
                                <p:cTn id="200" presetID="22" presetClass="entr" presetSubtype="8" fill="hold" nodeType="withEffect">
                                  <p:stCondLst>
                                    <p:cond delay="0"/>
                                  </p:stCondLst>
                                  <p:childTnLst>
                                    <p:set>
                                      <p:cBhvr>
                                        <p:cTn id="201" dur="1" fill="hold">
                                          <p:stCondLst>
                                            <p:cond delay="0"/>
                                          </p:stCondLst>
                                        </p:cTn>
                                        <p:tgtEl>
                                          <p:spTgt spid="45"/>
                                        </p:tgtEl>
                                        <p:attrNameLst>
                                          <p:attrName>style.visibility</p:attrName>
                                        </p:attrNameLst>
                                      </p:cBhvr>
                                      <p:to>
                                        <p:strVal val="visible"/>
                                      </p:to>
                                    </p:set>
                                    <p:animEffect transition="in" filter="wipe(left)">
                                      <p:cBhvr>
                                        <p:cTn id="202" dur="500"/>
                                        <p:tgtEl>
                                          <p:spTgt spid="45"/>
                                        </p:tgtEl>
                                      </p:cBhvr>
                                    </p:animEffect>
                                  </p:childTnLst>
                                </p:cTn>
                              </p:par>
                              <p:par>
                                <p:cTn id="203" presetID="22" presetClass="entr" presetSubtype="4" fill="hold" nodeType="with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wipe(down)">
                                      <p:cBhvr>
                                        <p:cTn id="205" dur="500"/>
                                        <p:tgtEl>
                                          <p:spTgt spid="32"/>
                                        </p:tgtEl>
                                      </p:cBhvr>
                                    </p:animEffect>
                                  </p:childTnLst>
                                </p:cTn>
                              </p:par>
                              <p:par>
                                <p:cTn id="206" presetID="22" presetClass="entr" presetSubtype="4" fill="hold" nodeType="withEffect">
                                  <p:stCondLst>
                                    <p:cond delay="0"/>
                                  </p:stCondLst>
                                  <p:childTnLst>
                                    <p:set>
                                      <p:cBhvr>
                                        <p:cTn id="207" dur="1" fill="hold">
                                          <p:stCondLst>
                                            <p:cond delay="0"/>
                                          </p:stCondLst>
                                        </p:cTn>
                                        <p:tgtEl>
                                          <p:spTgt spid="34"/>
                                        </p:tgtEl>
                                        <p:attrNameLst>
                                          <p:attrName>style.visibility</p:attrName>
                                        </p:attrNameLst>
                                      </p:cBhvr>
                                      <p:to>
                                        <p:strVal val="visible"/>
                                      </p:to>
                                    </p:set>
                                    <p:animEffect transition="in" filter="wipe(down)">
                                      <p:cBhvr>
                                        <p:cTn id="208" dur="500"/>
                                        <p:tgtEl>
                                          <p:spTgt spid="34"/>
                                        </p:tgtEl>
                                      </p:cBhvr>
                                    </p:animEffect>
                                  </p:childTnLst>
                                </p:cTn>
                              </p:par>
                              <p:par>
                                <p:cTn id="209" presetID="22" presetClass="entr" presetSubtype="4" fill="hold" nodeType="withEffect">
                                  <p:stCondLst>
                                    <p:cond delay="0"/>
                                  </p:stCondLst>
                                  <p:childTnLst>
                                    <p:set>
                                      <p:cBhvr>
                                        <p:cTn id="210" dur="1" fill="hold">
                                          <p:stCondLst>
                                            <p:cond delay="0"/>
                                          </p:stCondLst>
                                        </p:cTn>
                                        <p:tgtEl>
                                          <p:spTgt spid="43"/>
                                        </p:tgtEl>
                                        <p:attrNameLst>
                                          <p:attrName>style.visibility</p:attrName>
                                        </p:attrNameLst>
                                      </p:cBhvr>
                                      <p:to>
                                        <p:strVal val="visible"/>
                                      </p:to>
                                    </p:set>
                                    <p:animEffect transition="in" filter="wipe(down)">
                                      <p:cBhvr>
                                        <p:cTn id="211" dur="500"/>
                                        <p:tgtEl>
                                          <p:spTgt spid="43"/>
                                        </p:tgtEl>
                                      </p:cBhvr>
                                    </p:animEffect>
                                  </p:childTnLst>
                                </p:cTn>
                              </p:par>
                              <p:par>
                                <p:cTn id="212" presetID="22" presetClass="entr" presetSubtype="8" fill="hold" nodeType="withEffect">
                                  <p:stCondLst>
                                    <p:cond delay="0"/>
                                  </p:stCondLst>
                                  <p:childTnLst>
                                    <p:set>
                                      <p:cBhvr>
                                        <p:cTn id="213" dur="1" fill="hold">
                                          <p:stCondLst>
                                            <p:cond delay="0"/>
                                          </p:stCondLst>
                                        </p:cTn>
                                        <p:tgtEl>
                                          <p:spTgt spid="27"/>
                                        </p:tgtEl>
                                        <p:attrNameLst>
                                          <p:attrName>style.visibility</p:attrName>
                                        </p:attrNameLst>
                                      </p:cBhvr>
                                      <p:to>
                                        <p:strVal val="visible"/>
                                      </p:to>
                                    </p:set>
                                    <p:animEffect transition="in" filter="wipe(left)">
                                      <p:cBhvr>
                                        <p:cTn id="214" dur="500"/>
                                        <p:tgtEl>
                                          <p:spTgt spid="27"/>
                                        </p:tgtEl>
                                      </p:cBhvr>
                                    </p:animEffect>
                                  </p:childTnLst>
                                </p:cTn>
                              </p:par>
                              <p:par>
                                <p:cTn id="215" presetID="22" presetClass="entr" presetSubtype="4" fill="hold" nodeType="withEffect">
                                  <p:stCondLst>
                                    <p:cond delay="0"/>
                                  </p:stCondLst>
                                  <p:childTnLst>
                                    <p:set>
                                      <p:cBhvr>
                                        <p:cTn id="216" dur="1" fill="hold">
                                          <p:stCondLst>
                                            <p:cond delay="0"/>
                                          </p:stCondLst>
                                        </p:cTn>
                                        <p:tgtEl>
                                          <p:spTgt spid="30"/>
                                        </p:tgtEl>
                                        <p:attrNameLst>
                                          <p:attrName>style.visibility</p:attrName>
                                        </p:attrNameLst>
                                      </p:cBhvr>
                                      <p:to>
                                        <p:strVal val="visible"/>
                                      </p:to>
                                    </p:set>
                                    <p:animEffect transition="in" filter="wipe(down)">
                                      <p:cBhvr>
                                        <p:cTn id="217" dur="500"/>
                                        <p:tgtEl>
                                          <p:spTgt spid="30"/>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ntr" presetSubtype="16" fill="hold" nodeType="clickEffect">
                                  <p:stCondLst>
                                    <p:cond delay="0"/>
                                  </p:stCondLst>
                                  <p:childTnLst>
                                    <p:set>
                                      <p:cBhvr>
                                        <p:cTn id="221" dur="1" fill="hold">
                                          <p:stCondLst>
                                            <p:cond delay="0"/>
                                          </p:stCondLst>
                                        </p:cTn>
                                        <p:tgtEl>
                                          <p:spTgt spid="65"/>
                                        </p:tgtEl>
                                        <p:attrNameLst>
                                          <p:attrName>style.visibility</p:attrName>
                                        </p:attrNameLst>
                                      </p:cBhvr>
                                      <p:to>
                                        <p:strVal val="visible"/>
                                      </p:to>
                                    </p:set>
                                    <p:anim calcmode="lin" valueType="num">
                                      <p:cBhvr>
                                        <p:cTn id="222" dur="500" fill="hold"/>
                                        <p:tgtEl>
                                          <p:spTgt spid="65"/>
                                        </p:tgtEl>
                                        <p:attrNameLst>
                                          <p:attrName>ppt_w</p:attrName>
                                        </p:attrNameLst>
                                      </p:cBhvr>
                                      <p:tavLst>
                                        <p:tav tm="0">
                                          <p:val>
                                            <p:fltVal val="0"/>
                                          </p:val>
                                        </p:tav>
                                        <p:tav tm="100000">
                                          <p:val>
                                            <p:strVal val="#ppt_w"/>
                                          </p:val>
                                        </p:tav>
                                      </p:tavLst>
                                    </p:anim>
                                    <p:anim calcmode="lin" valueType="num">
                                      <p:cBhvr>
                                        <p:cTn id="223" dur="500" fill="hold"/>
                                        <p:tgtEl>
                                          <p:spTgt spid="65"/>
                                        </p:tgtEl>
                                        <p:attrNameLst>
                                          <p:attrName>ppt_h</p:attrName>
                                        </p:attrNameLst>
                                      </p:cBhvr>
                                      <p:tavLst>
                                        <p:tav tm="0">
                                          <p:val>
                                            <p:fltVal val="0"/>
                                          </p:val>
                                        </p:tav>
                                        <p:tav tm="100000">
                                          <p:val>
                                            <p:strVal val="#ppt_h"/>
                                          </p:val>
                                        </p:tav>
                                      </p:tavLst>
                                    </p:anim>
                                    <p:animEffect transition="in" filter="fade">
                                      <p:cBhvr>
                                        <p:cTn id="224" dur="500"/>
                                        <p:tgtEl>
                                          <p:spTgt spid="65"/>
                                        </p:tgtEl>
                                      </p:cBhvr>
                                    </p:animEffect>
                                  </p:childTnLst>
                                </p:cTn>
                              </p:par>
                              <p:par>
                                <p:cTn id="225" presetID="53" presetClass="entr" presetSubtype="16" fill="hold"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p:cTn id="227" dur="500" fill="hold"/>
                                        <p:tgtEl>
                                          <p:spTgt spid="66"/>
                                        </p:tgtEl>
                                        <p:attrNameLst>
                                          <p:attrName>ppt_w</p:attrName>
                                        </p:attrNameLst>
                                      </p:cBhvr>
                                      <p:tavLst>
                                        <p:tav tm="0">
                                          <p:val>
                                            <p:fltVal val="0"/>
                                          </p:val>
                                        </p:tav>
                                        <p:tav tm="100000">
                                          <p:val>
                                            <p:strVal val="#ppt_w"/>
                                          </p:val>
                                        </p:tav>
                                      </p:tavLst>
                                    </p:anim>
                                    <p:anim calcmode="lin" valueType="num">
                                      <p:cBhvr>
                                        <p:cTn id="228" dur="500" fill="hold"/>
                                        <p:tgtEl>
                                          <p:spTgt spid="66"/>
                                        </p:tgtEl>
                                        <p:attrNameLst>
                                          <p:attrName>ppt_h</p:attrName>
                                        </p:attrNameLst>
                                      </p:cBhvr>
                                      <p:tavLst>
                                        <p:tav tm="0">
                                          <p:val>
                                            <p:fltVal val="0"/>
                                          </p:val>
                                        </p:tav>
                                        <p:tav tm="100000">
                                          <p:val>
                                            <p:strVal val="#ppt_h"/>
                                          </p:val>
                                        </p:tav>
                                      </p:tavLst>
                                    </p:anim>
                                    <p:animEffect transition="in" filter="fade">
                                      <p:cBhvr>
                                        <p:cTn id="229" dur="500"/>
                                        <p:tgtEl>
                                          <p:spTgt spid="66"/>
                                        </p:tgtEl>
                                      </p:cBhvr>
                                    </p:animEffect>
                                  </p:childTnLst>
                                </p:cTn>
                              </p:par>
                              <p:par>
                                <p:cTn id="230" presetID="53" presetClass="entr" presetSubtype="16" fill="hold" nodeType="withEffect">
                                  <p:stCondLst>
                                    <p:cond delay="0"/>
                                  </p:stCondLst>
                                  <p:childTnLst>
                                    <p:set>
                                      <p:cBhvr>
                                        <p:cTn id="231" dur="1" fill="hold">
                                          <p:stCondLst>
                                            <p:cond delay="0"/>
                                          </p:stCondLst>
                                        </p:cTn>
                                        <p:tgtEl>
                                          <p:spTgt spid="67"/>
                                        </p:tgtEl>
                                        <p:attrNameLst>
                                          <p:attrName>style.visibility</p:attrName>
                                        </p:attrNameLst>
                                      </p:cBhvr>
                                      <p:to>
                                        <p:strVal val="visible"/>
                                      </p:to>
                                    </p:set>
                                    <p:anim calcmode="lin" valueType="num">
                                      <p:cBhvr>
                                        <p:cTn id="232" dur="500" fill="hold"/>
                                        <p:tgtEl>
                                          <p:spTgt spid="67"/>
                                        </p:tgtEl>
                                        <p:attrNameLst>
                                          <p:attrName>ppt_w</p:attrName>
                                        </p:attrNameLst>
                                      </p:cBhvr>
                                      <p:tavLst>
                                        <p:tav tm="0">
                                          <p:val>
                                            <p:fltVal val="0"/>
                                          </p:val>
                                        </p:tav>
                                        <p:tav tm="100000">
                                          <p:val>
                                            <p:strVal val="#ppt_w"/>
                                          </p:val>
                                        </p:tav>
                                      </p:tavLst>
                                    </p:anim>
                                    <p:anim calcmode="lin" valueType="num">
                                      <p:cBhvr>
                                        <p:cTn id="233" dur="500" fill="hold"/>
                                        <p:tgtEl>
                                          <p:spTgt spid="67"/>
                                        </p:tgtEl>
                                        <p:attrNameLst>
                                          <p:attrName>ppt_h</p:attrName>
                                        </p:attrNameLst>
                                      </p:cBhvr>
                                      <p:tavLst>
                                        <p:tav tm="0">
                                          <p:val>
                                            <p:fltVal val="0"/>
                                          </p:val>
                                        </p:tav>
                                        <p:tav tm="100000">
                                          <p:val>
                                            <p:strVal val="#ppt_h"/>
                                          </p:val>
                                        </p:tav>
                                      </p:tavLst>
                                    </p:anim>
                                    <p:animEffect transition="in" filter="fade">
                                      <p:cBhvr>
                                        <p:cTn id="234" dur="500"/>
                                        <p:tgtEl>
                                          <p:spTgt spid="67"/>
                                        </p:tgtEl>
                                      </p:cBhvr>
                                    </p:animEffect>
                                  </p:childTnLst>
                                </p:cTn>
                              </p:par>
                              <p:par>
                                <p:cTn id="235" presetID="53" presetClass="entr" presetSubtype="16" fill="hold" nodeType="withEffect">
                                  <p:stCondLst>
                                    <p:cond delay="0"/>
                                  </p:stCondLst>
                                  <p:childTnLst>
                                    <p:set>
                                      <p:cBhvr>
                                        <p:cTn id="236" dur="1" fill="hold">
                                          <p:stCondLst>
                                            <p:cond delay="0"/>
                                          </p:stCondLst>
                                        </p:cTn>
                                        <p:tgtEl>
                                          <p:spTgt spid="68"/>
                                        </p:tgtEl>
                                        <p:attrNameLst>
                                          <p:attrName>style.visibility</p:attrName>
                                        </p:attrNameLst>
                                      </p:cBhvr>
                                      <p:to>
                                        <p:strVal val="visible"/>
                                      </p:to>
                                    </p:set>
                                    <p:anim calcmode="lin" valueType="num">
                                      <p:cBhvr>
                                        <p:cTn id="237" dur="500" fill="hold"/>
                                        <p:tgtEl>
                                          <p:spTgt spid="68"/>
                                        </p:tgtEl>
                                        <p:attrNameLst>
                                          <p:attrName>ppt_w</p:attrName>
                                        </p:attrNameLst>
                                      </p:cBhvr>
                                      <p:tavLst>
                                        <p:tav tm="0">
                                          <p:val>
                                            <p:fltVal val="0"/>
                                          </p:val>
                                        </p:tav>
                                        <p:tav tm="100000">
                                          <p:val>
                                            <p:strVal val="#ppt_w"/>
                                          </p:val>
                                        </p:tav>
                                      </p:tavLst>
                                    </p:anim>
                                    <p:anim calcmode="lin" valueType="num">
                                      <p:cBhvr>
                                        <p:cTn id="238" dur="500" fill="hold"/>
                                        <p:tgtEl>
                                          <p:spTgt spid="68"/>
                                        </p:tgtEl>
                                        <p:attrNameLst>
                                          <p:attrName>ppt_h</p:attrName>
                                        </p:attrNameLst>
                                      </p:cBhvr>
                                      <p:tavLst>
                                        <p:tav tm="0">
                                          <p:val>
                                            <p:fltVal val="0"/>
                                          </p:val>
                                        </p:tav>
                                        <p:tav tm="100000">
                                          <p:val>
                                            <p:strVal val="#ppt_h"/>
                                          </p:val>
                                        </p:tav>
                                      </p:tavLst>
                                    </p:anim>
                                    <p:animEffect transition="in" filter="fade">
                                      <p:cBhvr>
                                        <p:cTn id="239" dur="500"/>
                                        <p:tgtEl>
                                          <p:spTgt spid="68"/>
                                        </p:tgtEl>
                                      </p:cBhvr>
                                    </p:animEffect>
                                  </p:childTnLst>
                                </p:cTn>
                              </p:par>
                              <p:par>
                                <p:cTn id="240" presetID="53" presetClass="entr" presetSubtype="16" fill="hold" nodeType="withEffect">
                                  <p:stCondLst>
                                    <p:cond delay="0"/>
                                  </p:stCondLst>
                                  <p:childTnLst>
                                    <p:set>
                                      <p:cBhvr>
                                        <p:cTn id="241" dur="1" fill="hold">
                                          <p:stCondLst>
                                            <p:cond delay="0"/>
                                          </p:stCondLst>
                                        </p:cTn>
                                        <p:tgtEl>
                                          <p:spTgt spid="69"/>
                                        </p:tgtEl>
                                        <p:attrNameLst>
                                          <p:attrName>style.visibility</p:attrName>
                                        </p:attrNameLst>
                                      </p:cBhvr>
                                      <p:to>
                                        <p:strVal val="visible"/>
                                      </p:to>
                                    </p:set>
                                    <p:anim calcmode="lin" valueType="num">
                                      <p:cBhvr>
                                        <p:cTn id="242" dur="500" fill="hold"/>
                                        <p:tgtEl>
                                          <p:spTgt spid="69"/>
                                        </p:tgtEl>
                                        <p:attrNameLst>
                                          <p:attrName>ppt_w</p:attrName>
                                        </p:attrNameLst>
                                      </p:cBhvr>
                                      <p:tavLst>
                                        <p:tav tm="0">
                                          <p:val>
                                            <p:fltVal val="0"/>
                                          </p:val>
                                        </p:tav>
                                        <p:tav tm="100000">
                                          <p:val>
                                            <p:strVal val="#ppt_w"/>
                                          </p:val>
                                        </p:tav>
                                      </p:tavLst>
                                    </p:anim>
                                    <p:anim calcmode="lin" valueType="num">
                                      <p:cBhvr>
                                        <p:cTn id="243" dur="500" fill="hold"/>
                                        <p:tgtEl>
                                          <p:spTgt spid="69"/>
                                        </p:tgtEl>
                                        <p:attrNameLst>
                                          <p:attrName>ppt_h</p:attrName>
                                        </p:attrNameLst>
                                      </p:cBhvr>
                                      <p:tavLst>
                                        <p:tav tm="0">
                                          <p:val>
                                            <p:fltVal val="0"/>
                                          </p:val>
                                        </p:tav>
                                        <p:tav tm="100000">
                                          <p:val>
                                            <p:strVal val="#ppt_h"/>
                                          </p:val>
                                        </p:tav>
                                      </p:tavLst>
                                    </p:anim>
                                    <p:animEffect transition="in" filter="fade">
                                      <p:cBhvr>
                                        <p:cTn id="244" dur="500"/>
                                        <p:tgtEl>
                                          <p:spTgt spid="69"/>
                                        </p:tgtEl>
                                      </p:cBhvr>
                                    </p:animEffect>
                                  </p:childTnLst>
                                </p:cTn>
                              </p:par>
                              <p:par>
                                <p:cTn id="245" presetID="53" presetClass="entr" presetSubtype="16" fill="hold" nodeType="withEffect">
                                  <p:stCondLst>
                                    <p:cond delay="0"/>
                                  </p:stCondLst>
                                  <p:childTnLst>
                                    <p:set>
                                      <p:cBhvr>
                                        <p:cTn id="246" dur="1" fill="hold">
                                          <p:stCondLst>
                                            <p:cond delay="0"/>
                                          </p:stCondLst>
                                        </p:cTn>
                                        <p:tgtEl>
                                          <p:spTgt spid="64"/>
                                        </p:tgtEl>
                                        <p:attrNameLst>
                                          <p:attrName>style.visibility</p:attrName>
                                        </p:attrNameLst>
                                      </p:cBhvr>
                                      <p:to>
                                        <p:strVal val="visible"/>
                                      </p:to>
                                    </p:set>
                                    <p:anim calcmode="lin" valueType="num">
                                      <p:cBhvr>
                                        <p:cTn id="247" dur="500" fill="hold"/>
                                        <p:tgtEl>
                                          <p:spTgt spid="64"/>
                                        </p:tgtEl>
                                        <p:attrNameLst>
                                          <p:attrName>ppt_w</p:attrName>
                                        </p:attrNameLst>
                                      </p:cBhvr>
                                      <p:tavLst>
                                        <p:tav tm="0">
                                          <p:val>
                                            <p:fltVal val="0"/>
                                          </p:val>
                                        </p:tav>
                                        <p:tav tm="100000">
                                          <p:val>
                                            <p:strVal val="#ppt_w"/>
                                          </p:val>
                                        </p:tav>
                                      </p:tavLst>
                                    </p:anim>
                                    <p:anim calcmode="lin" valueType="num">
                                      <p:cBhvr>
                                        <p:cTn id="248" dur="500" fill="hold"/>
                                        <p:tgtEl>
                                          <p:spTgt spid="64"/>
                                        </p:tgtEl>
                                        <p:attrNameLst>
                                          <p:attrName>ppt_h</p:attrName>
                                        </p:attrNameLst>
                                      </p:cBhvr>
                                      <p:tavLst>
                                        <p:tav tm="0">
                                          <p:val>
                                            <p:fltVal val="0"/>
                                          </p:val>
                                        </p:tav>
                                        <p:tav tm="100000">
                                          <p:val>
                                            <p:strVal val="#ppt_h"/>
                                          </p:val>
                                        </p:tav>
                                      </p:tavLst>
                                    </p:anim>
                                    <p:animEffect transition="in" filter="fade">
                                      <p:cBhvr>
                                        <p:cTn id="249" dur="500"/>
                                        <p:tgtEl>
                                          <p:spTgt spid="64"/>
                                        </p:tgtEl>
                                      </p:cBhvr>
                                    </p:animEffect>
                                  </p:childTnLst>
                                </p:cTn>
                              </p:par>
                              <p:par>
                                <p:cTn id="250" presetID="53" presetClass="entr" presetSubtype="16" fill="hold" nodeType="withEffect">
                                  <p:stCondLst>
                                    <p:cond delay="0"/>
                                  </p:stCondLst>
                                  <p:childTnLst>
                                    <p:set>
                                      <p:cBhvr>
                                        <p:cTn id="251" dur="1" fill="hold">
                                          <p:stCondLst>
                                            <p:cond delay="0"/>
                                          </p:stCondLst>
                                        </p:cTn>
                                        <p:tgtEl>
                                          <p:spTgt spid="63"/>
                                        </p:tgtEl>
                                        <p:attrNameLst>
                                          <p:attrName>style.visibility</p:attrName>
                                        </p:attrNameLst>
                                      </p:cBhvr>
                                      <p:to>
                                        <p:strVal val="visible"/>
                                      </p:to>
                                    </p:set>
                                    <p:anim calcmode="lin" valueType="num">
                                      <p:cBhvr>
                                        <p:cTn id="252" dur="500" fill="hold"/>
                                        <p:tgtEl>
                                          <p:spTgt spid="63"/>
                                        </p:tgtEl>
                                        <p:attrNameLst>
                                          <p:attrName>ppt_w</p:attrName>
                                        </p:attrNameLst>
                                      </p:cBhvr>
                                      <p:tavLst>
                                        <p:tav tm="0">
                                          <p:val>
                                            <p:fltVal val="0"/>
                                          </p:val>
                                        </p:tav>
                                        <p:tav tm="100000">
                                          <p:val>
                                            <p:strVal val="#ppt_w"/>
                                          </p:val>
                                        </p:tav>
                                      </p:tavLst>
                                    </p:anim>
                                    <p:anim calcmode="lin" valueType="num">
                                      <p:cBhvr>
                                        <p:cTn id="253" dur="500" fill="hold"/>
                                        <p:tgtEl>
                                          <p:spTgt spid="63"/>
                                        </p:tgtEl>
                                        <p:attrNameLst>
                                          <p:attrName>ppt_h</p:attrName>
                                        </p:attrNameLst>
                                      </p:cBhvr>
                                      <p:tavLst>
                                        <p:tav tm="0">
                                          <p:val>
                                            <p:fltVal val="0"/>
                                          </p:val>
                                        </p:tav>
                                        <p:tav tm="100000">
                                          <p:val>
                                            <p:strVal val="#ppt_h"/>
                                          </p:val>
                                        </p:tav>
                                      </p:tavLst>
                                    </p:anim>
                                    <p:animEffect transition="in" filter="fade">
                                      <p:cBhvr>
                                        <p:cTn id="254" dur="500"/>
                                        <p:tgtEl>
                                          <p:spTgt spid="63"/>
                                        </p:tgtEl>
                                      </p:cBhvr>
                                    </p:animEffect>
                                  </p:childTnLst>
                                </p:cTn>
                              </p:par>
                              <p:par>
                                <p:cTn id="255" presetID="53" presetClass="entr" presetSubtype="16" fill="hold" nodeType="withEffect">
                                  <p:stCondLst>
                                    <p:cond delay="0"/>
                                  </p:stCondLst>
                                  <p:childTnLst>
                                    <p:set>
                                      <p:cBhvr>
                                        <p:cTn id="256" dur="1" fill="hold">
                                          <p:stCondLst>
                                            <p:cond delay="0"/>
                                          </p:stCondLst>
                                        </p:cTn>
                                        <p:tgtEl>
                                          <p:spTgt spid="73"/>
                                        </p:tgtEl>
                                        <p:attrNameLst>
                                          <p:attrName>style.visibility</p:attrName>
                                        </p:attrNameLst>
                                      </p:cBhvr>
                                      <p:to>
                                        <p:strVal val="visible"/>
                                      </p:to>
                                    </p:set>
                                    <p:anim calcmode="lin" valueType="num">
                                      <p:cBhvr>
                                        <p:cTn id="257" dur="500" fill="hold"/>
                                        <p:tgtEl>
                                          <p:spTgt spid="73"/>
                                        </p:tgtEl>
                                        <p:attrNameLst>
                                          <p:attrName>ppt_w</p:attrName>
                                        </p:attrNameLst>
                                      </p:cBhvr>
                                      <p:tavLst>
                                        <p:tav tm="0">
                                          <p:val>
                                            <p:fltVal val="0"/>
                                          </p:val>
                                        </p:tav>
                                        <p:tav tm="100000">
                                          <p:val>
                                            <p:strVal val="#ppt_w"/>
                                          </p:val>
                                        </p:tav>
                                      </p:tavLst>
                                    </p:anim>
                                    <p:anim calcmode="lin" valueType="num">
                                      <p:cBhvr>
                                        <p:cTn id="258" dur="500" fill="hold"/>
                                        <p:tgtEl>
                                          <p:spTgt spid="73"/>
                                        </p:tgtEl>
                                        <p:attrNameLst>
                                          <p:attrName>ppt_h</p:attrName>
                                        </p:attrNameLst>
                                      </p:cBhvr>
                                      <p:tavLst>
                                        <p:tav tm="0">
                                          <p:val>
                                            <p:fltVal val="0"/>
                                          </p:val>
                                        </p:tav>
                                        <p:tav tm="100000">
                                          <p:val>
                                            <p:strVal val="#ppt_h"/>
                                          </p:val>
                                        </p:tav>
                                      </p:tavLst>
                                    </p:anim>
                                    <p:animEffect transition="in" filter="fade">
                                      <p:cBhvr>
                                        <p:cTn id="259" dur="500"/>
                                        <p:tgtEl>
                                          <p:spTgt spid="73"/>
                                        </p:tgtEl>
                                      </p:cBhvr>
                                    </p:animEffect>
                                  </p:childTnLst>
                                </p:cTn>
                              </p:par>
                              <p:par>
                                <p:cTn id="260" presetID="53" presetClass="entr" presetSubtype="16" fill="hold" nodeType="withEffect">
                                  <p:stCondLst>
                                    <p:cond delay="0"/>
                                  </p:stCondLst>
                                  <p:childTnLst>
                                    <p:set>
                                      <p:cBhvr>
                                        <p:cTn id="261" dur="1" fill="hold">
                                          <p:stCondLst>
                                            <p:cond delay="0"/>
                                          </p:stCondLst>
                                        </p:cTn>
                                        <p:tgtEl>
                                          <p:spTgt spid="71"/>
                                        </p:tgtEl>
                                        <p:attrNameLst>
                                          <p:attrName>style.visibility</p:attrName>
                                        </p:attrNameLst>
                                      </p:cBhvr>
                                      <p:to>
                                        <p:strVal val="visible"/>
                                      </p:to>
                                    </p:set>
                                    <p:anim calcmode="lin" valueType="num">
                                      <p:cBhvr>
                                        <p:cTn id="262" dur="500" fill="hold"/>
                                        <p:tgtEl>
                                          <p:spTgt spid="71"/>
                                        </p:tgtEl>
                                        <p:attrNameLst>
                                          <p:attrName>ppt_w</p:attrName>
                                        </p:attrNameLst>
                                      </p:cBhvr>
                                      <p:tavLst>
                                        <p:tav tm="0">
                                          <p:val>
                                            <p:fltVal val="0"/>
                                          </p:val>
                                        </p:tav>
                                        <p:tav tm="100000">
                                          <p:val>
                                            <p:strVal val="#ppt_w"/>
                                          </p:val>
                                        </p:tav>
                                      </p:tavLst>
                                    </p:anim>
                                    <p:anim calcmode="lin" valueType="num">
                                      <p:cBhvr>
                                        <p:cTn id="263" dur="500" fill="hold"/>
                                        <p:tgtEl>
                                          <p:spTgt spid="71"/>
                                        </p:tgtEl>
                                        <p:attrNameLst>
                                          <p:attrName>ppt_h</p:attrName>
                                        </p:attrNameLst>
                                      </p:cBhvr>
                                      <p:tavLst>
                                        <p:tav tm="0">
                                          <p:val>
                                            <p:fltVal val="0"/>
                                          </p:val>
                                        </p:tav>
                                        <p:tav tm="100000">
                                          <p:val>
                                            <p:strVal val="#ppt_h"/>
                                          </p:val>
                                        </p:tav>
                                      </p:tavLst>
                                    </p:anim>
                                    <p:animEffect transition="in" filter="fade">
                                      <p:cBhvr>
                                        <p:cTn id="264" dur="500"/>
                                        <p:tgtEl>
                                          <p:spTgt spid="71"/>
                                        </p:tgtEl>
                                      </p:cBhvr>
                                    </p:animEffect>
                                  </p:childTnLst>
                                </p:cTn>
                              </p:par>
                              <p:par>
                                <p:cTn id="265" presetID="53" presetClass="entr" presetSubtype="16" fill="hold" nodeType="withEffect">
                                  <p:stCondLst>
                                    <p:cond delay="0"/>
                                  </p:stCondLst>
                                  <p:childTnLst>
                                    <p:set>
                                      <p:cBhvr>
                                        <p:cTn id="266" dur="1" fill="hold">
                                          <p:stCondLst>
                                            <p:cond delay="0"/>
                                          </p:stCondLst>
                                        </p:cTn>
                                        <p:tgtEl>
                                          <p:spTgt spid="70"/>
                                        </p:tgtEl>
                                        <p:attrNameLst>
                                          <p:attrName>style.visibility</p:attrName>
                                        </p:attrNameLst>
                                      </p:cBhvr>
                                      <p:to>
                                        <p:strVal val="visible"/>
                                      </p:to>
                                    </p:set>
                                    <p:anim calcmode="lin" valueType="num">
                                      <p:cBhvr>
                                        <p:cTn id="267" dur="500" fill="hold"/>
                                        <p:tgtEl>
                                          <p:spTgt spid="70"/>
                                        </p:tgtEl>
                                        <p:attrNameLst>
                                          <p:attrName>ppt_w</p:attrName>
                                        </p:attrNameLst>
                                      </p:cBhvr>
                                      <p:tavLst>
                                        <p:tav tm="0">
                                          <p:val>
                                            <p:fltVal val="0"/>
                                          </p:val>
                                        </p:tav>
                                        <p:tav tm="100000">
                                          <p:val>
                                            <p:strVal val="#ppt_w"/>
                                          </p:val>
                                        </p:tav>
                                      </p:tavLst>
                                    </p:anim>
                                    <p:anim calcmode="lin" valueType="num">
                                      <p:cBhvr>
                                        <p:cTn id="268" dur="500" fill="hold"/>
                                        <p:tgtEl>
                                          <p:spTgt spid="70"/>
                                        </p:tgtEl>
                                        <p:attrNameLst>
                                          <p:attrName>ppt_h</p:attrName>
                                        </p:attrNameLst>
                                      </p:cBhvr>
                                      <p:tavLst>
                                        <p:tav tm="0">
                                          <p:val>
                                            <p:fltVal val="0"/>
                                          </p:val>
                                        </p:tav>
                                        <p:tav tm="100000">
                                          <p:val>
                                            <p:strVal val="#ppt_h"/>
                                          </p:val>
                                        </p:tav>
                                      </p:tavLst>
                                    </p:anim>
                                    <p:animEffect transition="in" filter="fade">
                                      <p:cBhvr>
                                        <p:cTn id="269" dur="500"/>
                                        <p:tgtEl>
                                          <p:spTgt spid="70"/>
                                        </p:tgtEl>
                                      </p:cBhvr>
                                    </p:animEffect>
                                  </p:childTnLst>
                                </p:cTn>
                              </p:par>
                              <p:par>
                                <p:cTn id="270" presetID="53" presetClass="entr" presetSubtype="16" fill="hold" nodeType="withEffect">
                                  <p:stCondLst>
                                    <p:cond delay="0"/>
                                  </p:stCondLst>
                                  <p:childTnLst>
                                    <p:set>
                                      <p:cBhvr>
                                        <p:cTn id="271" dur="1" fill="hold">
                                          <p:stCondLst>
                                            <p:cond delay="0"/>
                                          </p:stCondLst>
                                        </p:cTn>
                                        <p:tgtEl>
                                          <p:spTgt spid="72"/>
                                        </p:tgtEl>
                                        <p:attrNameLst>
                                          <p:attrName>style.visibility</p:attrName>
                                        </p:attrNameLst>
                                      </p:cBhvr>
                                      <p:to>
                                        <p:strVal val="visible"/>
                                      </p:to>
                                    </p:set>
                                    <p:anim calcmode="lin" valueType="num">
                                      <p:cBhvr>
                                        <p:cTn id="272" dur="500" fill="hold"/>
                                        <p:tgtEl>
                                          <p:spTgt spid="72"/>
                                        </p:tgtEl>
                                        <p:attrNameLst>
                                          <p:attrName>ppt_w</p:attrName>
                                        </p:attrNameLst>
                                      </p:cBhvr>
                                      <p:tavLst>
                                        <p:tav tm="0">
                                          <p:val>
                                            <p:fltVal val="0"/>
                                          </p:val>
                                        </p:tav>
                                        <p:tav tm="100000">
                                          <p:val>
                                            <p:strVal val="#ppt_w"/>
                                          </p:val>
                                        </p:tav>
                                      </p:tavLst>
                                    </p:anim>
                                    <p:anim calcmode="lin" valueType="num">
                                      <p:cBhvr>
                                        <p:cTn id="273" dur="500" fill="hold"/>
                                        <p:tgtEl>
                                          <p:spTgt spid="72"/>
                                        </p:tgtEl>
                                        <p:attrNameLst>
                                          <p:attrName>ppt_h</p:attrName>
                                        </p:attrNameLst>
                                      </p:cBhvr>
                                      <p:tavLst>
                                        <p:tav tm="0">
                                          <p:val>
                                            <p:fltVal val="0"/>
                                          </p:val>
                                        </p:tav>
                                        <p:tav tm="100000">
                                          <p:val>
                                            <p:strVal val="#ppt_h"/>
                                          </p:val>
                                        </p:tav>
                                      </p:tavLst>
                                    </p:anim>
                                    <p:animEffect transition="in" filter="fade">
                                      <p:cBhvr>
                                        <p:cTn id="274" dur="500"/>
                                        <p:tgtEl>
                                          <p:spTgt spid="72"/>
                                        </p:tgtEl>
                                      </p:cBhvr>
                                    </p:animEffect>
                                  </p:childTnLst>
                                </p:cTn>
                              </p:par>
                              <p:par>
                                <p:cTn id="275" presetID="53" presetClass="entr" presetSubtype="16" fill="hold" nodeType="withEffect">
                                  <p:stCondLst>
                                    <p:cond delay="0"/>
                                  </p:stCondLst>
                                  <p:childTnLst>
                                    <p:set>
                                      <p:cBhvr>
                                        <p:cTn id="276" dur="1" fill="hold">
                                          <p:stCondLst>
                                            <p:cond delay="0"/>
                                          </p:stCondLst>
                                        </p:cTn>
                                        <p:tgtEl>
                                          <p:spTgt spid="74"/>
                                        </p:tgtEl>
                                        <p:attrNameLst>
                                          <p:attrName>style.visibility</p:attrName>
                                        </p:attrNameLst>
                                      </p:cBhvr>
                                      <p:to>
                                        <p:strVal val="visible"/>
                                      </p:to>
                                    </p:set>
                                    <p:anim calcmode="lin" valueType="num">
                                      <p:cBhvr>
                                        <p:cTn id="277" dur="500" fill="hold"/>
                                        <p:tgtEl>
                                          <p:spTgt spid="74"/>
                                        </p:tgtEl>
                                        <p:attrNameLst>
                                          <p:attrName>ppt_w</p:attrName>
                                        </p:attrNameLst>
                                      </p:cBhvr>
                                      <p:tavLst>
                                        <p:tav tm="0">
                                          <p:val>
                                            <p:fltVal val="0"/>
                                          </p:val>
                                        </p:tav>
                                        <p:tav tm="100000">
                                          <p:val>
                                            <p:strVal val="#ppt_w"/>
                                          </p:val>
                                        </p:tav>
                                      </p:tavLst>
                                    </p:anim>
                                    <p:anim calcmode="lin" valueType="num">
                                      <p:cBhvr>
                                        <p:cTn id="278" dur="500" fill="hold"/>
                                        <p:tgtEl>
                                          <p:spTgt spid="74"/>
                                        </p:tgtEl>
                                        <p:attrNameLst>
                                          <p:attrName>ppt_h</p:attrName>
                                        </p:attrNameLst>
                                      </p:cBhvr>
                                      <p:tavLst>
                                        <p:tav tm="0">
                                          <p:val>
                                            <p:fltVal val="0"/>
                                          </p:val>
                                        </p:tav>
                                        <p:tav tm="100000">
                                          <p:val>
                                            <p:strVal val="#ppt_h"/>
                                          </p:val>
                                        </p:tav>
                                      </p:tavLst>
                                    </p:anim>
                                    <p:animEffect transition="in" filter="fade">
                                      <p:cBhvr>
                                        <p:cTn id="279" dur="500"/>
                                        <p:tgtEl>
                                          <p:spTgt spid="74"/>
                                        </p:tgtEl>
                                      </p:cBhvr>
                                    </p:animEffect>
                                  </p:childTnLst>
                                </p:cTn>
                              </p:par>
                            </p:childTnLst>
                          </p:cTn>
                        </p:par>
                      </p:childTnLst>
                    </p:cTn>
                  </p:par>
                  <p:par>
                    <p:cTn id="280" fill="hold">
                      <p:stCondLst>
                        <p:cond delay="indefinite"/>
                      </p:stCondLst>
                      <p:childTnLst>
                        <p:par>
                          <p:cTn id="281" fill="hold">
                            <p:stCondLst>
                              <p:cond delay="0"/>
                            </p:stCondLst>
                            <p:childTnLst>
                              <p:par>
                                <p:cTn id="282" presetID="31" presetClass="exit" presetSubtype="0" fill="hold" nodeType="clickEffect">
                                  <p:stCondLst>
                                    <p:cond delay="0"/>
                                  </p:stCondLst>
                                  <p:childTnLst>
                                    <p:anim calcmode="lin" valueType="num">
                                      <p:cBhvr>
                                        <p:cTn id="283" dur="1000"/>
                                        <p:tgtEl>
                                          <p:spTgt spid="65"/>
                                        </p:tgtEl>
                                        <p:attrNameLst>
                                          <p:attrName>ppt_w</p:attrName>
                                        </p:attrNameLst>
                                      </p:cBhvr>
                                      <p:tavLst>
                                        <p:tav tm="0">
                                          <p:val>
                                            <p:strVal val="ppt_w"/>
                                          </p:val>
                                        </p:tav>
                                        <p:tav tm="100000">
                                          <p:val>
                                            <p:fltVal val="0"/>
                                          </p:val>
                                        </p:tav>
                                      </p:tavLst>
                                    </p:anim>
                                    <p:anim calcmode="lin" valueType="num">
                                      <p:cBhvr>
                                        <p:cTn id="284" dur="1000"/>
                                        <p:tgtEl>
                                          <p:spTgt spid="65"/>
                                        </p:tgtEl>
                                        <p:attrNameLst>
                                          <p:attrName>ppt_h</p:attrName>
                                        </p:attrNameLst>
                                      </p:cBhvr>
                                      <p:tavLst>
                                        <p:tav tm="0">
                                          <p:val>
                                            <p:strVal val="ppt_h"/>
                                          </p:val>
                                        </p:tav>
                                        <p:tav tm="100000">
                                          <p:val>
                                            <p:fltVal val="0"/>
                                          </p:val>
                                        </p:tav>
                                      </p:tavLst>
                                    </p:anim>
                                    <p:anim calcmode="lin" valueType="num">
                                      <p:cBhvr>
                                        <p:cTn id="285" dur="1000"/>
                                        <p:tgtEl>
                                          <p:spTgt spid="65"/>
                                        </p:tgtEl>
                                        <p:attrNameLst>
                                          <p:attrName>style.rotation</p:attrName>
                                        </p:attrNameLst>
                                      </p:cBhvr>
                                      <p:tavLst>
                                        <p:tav tm="0">
                                          <p:val>
                                            <p:fltVal val="0"/>
                                          </p:val>
                                        </p:tav>
                                        <p:tav tm="100000">
                                          <p:val>
                                            <p:fltVal val="90"/>
                                          </p:val>
                                        </p:tav>
                                      </p:tavLst>
                                    </p:anim>
                                    <p:animEffect transition="out" filter="fade">
                                      <p:cBhvr>
                                        <p:cTn id="286" dur="1000"/>
                                        <p:tgtEl>
                                          <p:spTgt spid="65"/>
                                        </p:tgtEl>
                                      </p:cBhvr>
                                    </p:animEffect>
                                    <p:set>
                                      <p:cBhvr>
                                        <p:cTn id="287" dur="1" fill="hold">
                                          <p:stCondLst>
                                            <p:cond delay="999"/>
                                          </p:stCondLst>
                                        </p:cTn>
                                        <p:tgtEl>
                                          <p:spTgt spid="65"/>
                                        </p:tgtEl>
                                        <p:attrNameLst>
                                          <p:attrName>style.visibility</p:attrName>
                                        </p:attrNameLst>
                                      </p:cBhvr>
                                      <p:to>
                                        <p:strVal val="hidden"/>
                                      </p:to>
                                    </p:set>
                                  </p:childTnLst>
                                </p:cTn>
                              </p:par>
                              <p:par>
                                <p:cTn id="288" presetID="31" presetClass="exit" presetSubtype="0" fill="hold" nodeType="withEffect">
                                  <p:stCondLst>
                                    <p:cond delay="0"/>
                                  </p:stCondLst>
                                  <p:childTnLst>
                                    <p:anim calcmode="lin" valueType="num">
                                      <p:cBhvr>
                                        <p:cTn id="289" dur="1000"/>
                                        <p:tgtEl>
                                          <p:spTgt spid="66"/>
                                        </p:tgtEl>
                                        <p:attrNameLst>
                                          <p:attrName>ppt_w</p:attrName>
                                        </p:attrNameLst>
                                      </p:cBhvr>
                                      <p:tavLst>
                                        <p:tav tm="0">
                                          <p:val>
                                            <p:strVal val="ppt_w"/>
                                          </p:val>
                                        </p:tav>
                                        <p:tav tm="100000">
                                          <p:val>
                                            <p:fltVal val="0"/>
                                          </p:val>
                                        </p:tav>
                                      </p:tavLst>
                                    </p:anim>
                                    <p:anim calcmode="lin" valueType="num">
                                      <p:cBhvr>
                                        <p:cTn id="290" dur="1000"/>
                                        <p:tgtEl>
                                          <p:spTgt spid="66"/>
                                        </p:tgtEl>
                                        <p:attrNameLst>
                                          <p:attrName>ppt_h</p:attrName>
                                        </p:attrNameLst>
                                      </p:cBhvr>
                                      <p:tavLst>
                                        <p:tav tm="0">
                                          <p:val>
                                            <p:strVal val="ppt_h"/>
                                          </p:val>
                                        </p:tav>
                                        <p:tav tm="100000">
                                          <p:val>
                                            <p:fltVal val="0"/>
                                          </p:val>
                                        </p:tav>
                                      </p:tavLst>
                                    </p:anim>
                                    <p:anim calcmode="lin" valueType="num">
                                      <p:cBhvr>
                                        <p:cTn id="291" dur="1000"/>
                                        <p:tgtEl>
                                          <p:spTgt spid="66"/>
                                        </p:tgtEl>
                                        <p:attrNameLst>
                                          <p:attrName>style.rotation</p:attrName>
                                        </p:attrNameLst>
                                      </p:cBhvr>
                                      <p:tavLst>
                                        <p:tav tm="0">
                                          <p:val>
                                            <p:fltVal val="0"/>
                                          </p:val>
                                        </p:tav>
                                        <p:tav tm="100000">
                                          <p:val>
                                            <p:fltVal val="90"/>
                                          </p:val>
                                        </p:tav>
                                      </p:tavLst>
                                    </p:anim>
                                    <p:animEffect transition="out" filter="fade">
                                      <p:cBhvr>
                                        <p:cTn id="292" dur="1000"/>
                                        <p:tgtEl>
                                          <p:spTgt spid="66"/>
                                        </p:tgtEl>
                                      </p:cBhvr>
                                    </p:animEffect>
                                    <p:set>
                                      <p:cBhvr>
                                        <p:cTn id="293" dur="1" fill="hold">
                                          <p:stCondLst>
                                            <p:cond delay="999"/>
                                          </p:stCondLst>
                                        </p:cTn>
                                        <p:tgtEl>
                                          <p:spTgt spid="66"/>
                                        </p:tgtEl>
                                        <p:attrNameLst>
                                          <p:attrName>style.visibility</p:attrName>
                                        </p:attrNameLst>
                                      </p:cBhvr>
                                      <p:to>
                                        <p:strVal val="hidden"/>
                                      </p:to>
                                    </p:set>
                                  </p:childTnLst>
                                </p:cTn>
                              </p:par>
                              <p:par>
                                <p:cTn id="294" presetID="31" presetClass="exit" presetSubtype="0" fill="hold" nodeType="withEffect">
                                  <p:stCondLst>
                                    <p:cond delay="0"/>
                                  </p:stCondLst>
                                  <p:childTnLst>
                                    <p:anim calcmode="lin" valueType="num">
                                      <p:cBhvr>
                                        <p:cTn id="295" dur="1000"/>
                                        <p:tgtEl>
                                          <p:spTgt spid="67"/>
                                        </p:tgtEl>
                                        <p:attrNameLst>
                                          <p:attrName>ppt_w</p:attrName>
                                        </p:attrNameLst>
                                      </p:cBhvr>
                                      <p:tavLst>
                                        <p:tav tm="0">
                                          <p:val>
                                            <p:strVal val="ppt_w"/>
                                          </p:val>
                                        </p:tav>
                                        <p:tav tm="100000">
                                          <p:val>
                                            <p:fltVal val="0"/>
                                          </p:val>
                                        </p:tav>
                                      </p:tavLst>
                                    </p:anim>
                                    <p:anim calcmode="lin" valueType="num">
                                      <p:cBhvr>
                                        <p:cTn id="296" dur="1000"/>
                                        <p:tgtEl>
                                          <p:spTgt spid="67"/>
                                        </p:tgtEl>
                                        <p:attrNameLst>
                                          <p:attrName>ppt_h</p:attrName>
                                        </p:attrNameLst>
                                      </p:cBhvr>
                                      <p:tavLst>
                                        <p:tav tm="0">
                                          <p:val>
                                            <p:strVal val="ppt_h"/>
                                          </p:val>
                                        </p:tav>
                                        <p:tav tm="100000">
                                          <p:val>
                                            <p:fltVal val="0"/>
                                          </p:val>
                                        </p:tav>
                                      </p:tavLst>
                                    </p:anim>
                                    <p:anim calcmode="lin" valueType="num">
                                      <p:cBhvr>
                                        <p:cTn id="297" dur="1000"/>
                                        <p:tgtEl>
                                          <p:spTgt spid="67"/>
                                        </p:tgtEl>
                                        <p:attrNameLst>
                                          <p:attrName>style.rotation</p:attrName>
                                        </p:attrNameLst>
                                      </p:cBhvr>
                                      <p:tavLst>
                                        <p:tav tm="0">
                                          <p:val>
                                            <p:fltVal val="0"/>
                                          </p:val>
                                        </p:tav>
                                        <p:tav tm="100000">
                                          <p:val>
                                            <p:fltVal val="90"/>
                                          </p:val>
                                        </p:tav>
                                      </p:tavLst>
                                    </p:anim>
                                    <p:animEffect transition="out" filter="fade">
                                      <p:cBhvr>
                                        <p:cTn id="298" dur="1000"/>
                                        <p:tgtEl>
                                          <p:spTgt spid="67"/>
                                        </p:tgtEl>
                                      </p:cBhvr>
                                    </p:animEffect>
                                    <p:set>
                                      <p:cBhvr>
                                        <p:cTn id="299" dur="1" fill="hold">
                                          <p:stCondLst>
                                            <p:cond delay="999"/>
                                          </p:stCondLst>
                                        </p:cTn>
                                        <p:tgtEl>
                                          <p:spTgt spid="67"/>
                                        </p:tgtEl>
                                        <p:attrNameLst>
                                          <p:attrName>style.visibility</p:attrName>
                                        </p:attrNameLst>
                                      </p:cBhvr>
                                      <p:to>
                                        <p:strVal val="hidden"/>
                                      </p:to>
                                    </p:set>
                                  </p:childTnLst>
                                </p:cTn>
                              </p:par>
                              <p:par>
                                <p:cTn id="300" presetID="31" presetClass="exit" presetSubtype="0" fill="hold" nodeType="withEffect">
                                  <p:stCondLst>
                                    <p:cond delay="0"/>
                                  </p:stCondLst>
                                  <p:childTnLst>
                                    <p:anim calcmode="lin" valueType="num">
                                      <p:cBhvr>
                                        <p:cTn id="301" dur="1000"/>
                                        <p:tgtEl>
                                          <p:spTgt spid="68"/>
                                        </p:tgtEl>
                                        <p:attrNameLst>
                                          <p:attrName>ppt_w</p:attrName>
                                        </p:attrNameLst>
                                      </p:cBhvr>
                                      <p:tavLst>
                                        <p:tav tm="0">
                                          <p:val>
                                            <p:strVal val="ppt_w"/>
                                          </p:val>
                                        </p:tav>
                                        <p:tav tm="100000">
                                          <p:val>
                                            <p:fltVal val="0"/>
                                          </p:val>
                                        </p:tav>
                                      </p:tavLst>
                                    </p:anim>
                                    <p:anim calcmode="lin" valueType="num">
                                      <p:cBhvr>
                                        <p:cTn id="302" dur="1000"/>
                                        <p:tgtEl>
                                          <p:spTgt spid="68"/>
                                        </p:tgtEl>
                                        <p:attrNameLst>
                                          <p:attrName>ppt_h</p:attrName>
                                        </p:attrNameLst>
                                      </p:cBhvr>
                                      <p:tavLst>
                                        <p:tav tm="0">
                                          <p:val>
                                            <p:strVal val="ppt_h"/>
                                          </p:val>
                                        </p:tav>
                                        <p:tav tm="100000">
                                          <p:val>
                                            <p:fltVal val="0"/>
                                          </p:val>
                                        </p:tav>
                                      </p:tavLst>
                                    </p:anim>
                                    <p:anim calcmode="lin" valueType="num">
                                      <p:cBhvr>
                                        <p:cTn id="303" dur="1000"/>
                                        <p:tgtEl>
                                          <p:spTgt spid="68"/>
                                        </p:tgtEl>
                                        <p:attrNameLst>
                                          <p:attrName>style.rotation</p:attrName>
                                        </p:attrNameLst>
                                      </p:cBhvr>
                                      <p:tavLst>
                                        <p:tav tm="0">
                                          <p:val>
                                            <p:fltVal val="0"/>
                                          </p:val>
                                        </p:tav>
                                        <p:tav tm="100000">
                                          <p:val>
                                            <p:fltVal val="90"/>
                                          </p:val>
                                        </p:tav>
                                      </p:tavLst>
                                    </p:anim>
                                    <p:animEffect transition="out" filter="fade">
                                      <p:cBhvr>
                                        <p:cTn id="304" dur="1000"/>
                                        <p:tgtEl>
                                          <p:spTgt spid="68"/>
                                        </p:tgtEl>
                                      </p:cBhvr>
                                    </p:animEffect>
                                    <p:set>
                                      <p:cBhvr>
                                        <p:cTn id="305" dur="1" fill="hold">
                                          <p:stCondLst>
                                            <p:cond delay="999"/>
                                          </p:stCondLst>
                                        </p:cTn>
                                        <p:tgtEl>
                                          <p:spTgt spid="68"/>
                                        </p:tgtEl>
                                        <p:attrNameLst>
                                          <p:attrName>style.visibility</p:attrName>
                                        </p:attrNameLst>
                                      </p:cBhvr>
                                      <p:to>
                                        <p:strVal val="hidden"/>
                                      </p:to>
                                    </p:set>
                                  </p:childTnLst>
                                </p:cTn>
                              </p:par>
                              <p:par>
                                <p:cTn id="306" presetID="31" presetClass="exit" presetSubtype="0" fill="hold" nodeType="withEffect">
                                  <p:stCondLst>
                                    <p:cond delay="0"/>
                                  </p:stCondLst>
                                  <p:childTnLst>
                                    <p:anim calcmode="lin" valueType="num">
                                      <p:cBhvr>
                                        <p:cTn id="307" dur="1000"/>
                                        <p:tgtEl>
                                          <p:spTgt spid="69"/>
                                        </p:tgtEl>
                                        <p:attrNameLst>
                                          <p:attrName>ppt_w</p:attrName>
                                        </p:attrNameLst>
                                      </p:cBhvr>
                                      <p:tavLst>
                                        <p:tav tm="0">
                                          <p:val>
                                            <p:strVal val="ppt_w"/>
                                          </p:val>
                                        </p:tav>
                                        <p:tav tm="100000">
                                          <p:val>
                                            <p:fltVal val="0"/>
                                          </p:val>
                                        </p:tav>
                                      </p:tavLst>
                                    </p:anim>
                                    <p:anim calcmode="lin" valueType="num">
                                      <p:cBhvr>
                                        <p:cTn id="308" dur="1000"/>
                                        <p:tgtEl>
                                          <p:spTgt spid="69"/>
                                        </p:tgtEl>
                                        <p:attrNameLst>
                                          <p:attrName>ppt_h</p:attrName>
                                        </p:attrNameLst>
                                      </p:cBhvr>
                                      <p:tavLst>
                                        <p:tav tm="0">
                                          <p:val>
                                            <p:strVal val="ppt_h"/>
                                          </p:val>
                                        </p:tav>
                                        <p:tav tm="100000">
                                          <p:val>
                                            <p:fltVal val="0"/>
                                          </p:val>
                                        </p:tav>
                                      </p:tavLst>
                                    </p:anim>
                                    <p:anim calcmode="lin" valueType="num">
                                      <p:cBhvr>
                                        <p:cTn id="309" dur="1000"/>
                                        <p:tgtEl>
                                          <p:spTgt spid="69"/>
                                        </p:tgtEl>
                                        <p:attrNameLst>
                                          <p:attrName>style.rotation</p:attrName>
                                        </p:attrNameLst>
                                      </p:cBhvr>
                                      <p:tavLst>
                                        <p:tav tm="0">
                                          <p:val>
                                            <p:fltVal val="0"/>
                                          </p:val>
                                        </p:tav>
                                        <p:tav tm="100000">
                                          <p:val>
                                            <p:fltVal val="90"/>
                                          </p:val>
                                        </p:tav>
                                      </p:tavLst>
                                    </p:anim>
                                    <p:animEffect transition="out" filter="fade">
                                      <p:cBhvr>
                                        <p:cTn id="310" dur="1000"/>
                                        <p:tgtEl>
                                          <p:spTgt spid="69"/>
                                        </p:tgtEl>
                                      </p:cBhvr>
                                    </p:animEffect>
                                    <p:set>
                                      <p:cBhvr>
                                        <p:cTn id="311" dur="1" fill="hold">
                                          <p:stCondLst>
                                            <p:cond delay="999"/>
                                          </p:stCondLst>
                                        </p:cTn>
                                        <p:tgtEl>
                                          <p:spTgt spid="69"/>
                                        </p:tgtEl>
                                        <p:attrNameLst>
                                          <p:attrName>style.visibility</p:attrName>
                                        </p:attrNameLst>
                                      </p:cBhvr>
                                      <p:to>
                                        <p:strVal val="hidden"/>
                                      </p:to>
                                    </p:set>
                                  </p:childTnLst>
                                </p:cTn>
                              </p:par>
                              <p:par>
                                <p:cTn id="312" presetID="31" presetClass="exit" presetSubtype="0" fill="hold" nodeType="withEffect">
                                  <p:stCondLst>
                                    <p:cond delay="0"/>
                                  </p:stCondLst>
                                  <p:childTnLst>
                                    <p:anim calcmode="lin" valueType="num">
                                      <p:cBhvr>
                                        <p:cTn id="313" dur="1000"/>
                                        <p:tgtEl>
                                          <p:spTgt spid="64"/>
                                        </p:tgtEl>
                                        <p:attrNameLst>
                                          <p:attrName>ppt_w</p:attrName>
                                        </p:attrNameLst>
                                      </p:cBhvr>
                                      <p:tavLst>
                                        <p:tav tm="0">
                                          <p:val>
                                            <p:strVal val="ppt_w"/>
                                          </p:val>
                                        </p:tav>
                                        <p:tav tm="100000">
                                          <p:val>
                                            <p:fltVal val="0"/>
                                          </p:val>
                                        </p:tav>
                                      </p:tavLst>
                                    </p:anim>
                                    <p:anim calcmode="lin" valueType="num">
                                      <p:cBhvr>
                                        <p:cTn id="314" dur="1000"/>
                                        <p:tgtEl>
                                          <p:spTgt spid="64"/>
                                        </p:tgtEl>
                                        <p:attrNameLst>
                                          <p:attrName>ppt_h</p:attrName>
                                        </p:attrNameLst>
                                      </p:cBhvr>
                                      <p:tavLst>
                                        <p:tav tm="0">
                                          <p:val>
                                            <p:strVal val="ppt_h"/>
                                          </p:val>
                                        </p:tav>
                                        <p:tav tm="100000">
                                          <p:val>
                                            <p:fltVal val="0"/>
                                          </p:val>
                                        </p:tav>
                                      </p:tavLst>
                                    </p:anim>
                                    <p:anim calcmode="lin" valueType="num">
                                      <p:cBhvr>
                                        <p:cTn id="315" dur="1000"/>
                                        <p:tgtEl>
                                          <p:spTgt spid="64"/>
                                        </p:tgtEl>
                                        <p:attrNameLst>
                                          <p:attrName>style.rotation</p:attrName>
                                        </p:attrNameLst>
                                      </p:cBhvr>
                                      <p:tavLst>
                                        <p:tav tm="0">
                                          <p:val>
                                            <p:fltVal val="0"/>
                                          </p:val>
                                        </p:tav>
                                        <p:tav tm="100000">
                                          <p:val>
                                            <p:fltVal val="90"/>
                                          </p:val>
                                        </p:tav>
                                      </p:tavLst>
                                    </p:anim>
                                    <p:animEffect transition="out" filter="fade">
                                      <p:cBhvr>
                                        <p:cTn id="316" dur="1000"/>
                                        <p:tgtEl>
                                          <p:spTgt spid="64"/>
                                        </p:tgtEl>
                                      </p:cBhvr>
                                    </p:animEffect>
                                    <p:set>
                                      <p:cBhvr>
                                        <p:cTn id="317" dur="1" fill="hold">
                                          <p:stCondLst>
                                            <p:cond delay="999"/>
                                          </p:stCondLst>
                                        </p:cTn>
                                        <p:tgtEl>
                                          <p:spTgt spid="64"/>
                                        </p:tgtEl>
                                        <p:attrNameLst>
                                          <p:attrName>style.visibility</p:attrName>
                                        </p:attrNameLst>
                                      </p:cBhvr>
                                      <p:to>
                                        <p:strVal val="hidden"/>
                                      </p:to>
                                    </p:set>
                                  </p:childTnLst>
                                </p:cTn>
                              </p:par>
                              <p:par>
                                <p:cTn id="318" presetID="31" presetClass="exit" presetSubtype="0" fill="hold" nodeType="withEffect">
                                  <p:stCondLst>
                                    <p:cond delay="0"/>
                                  </p:stCondLst>
                                  <p:childTnLst>
                                    <p:anim calcmode="lin" valueType="num">
                                      <p:cBhvr>
                                        <p:cTn id="319" dur="1000"/>
                                        <p:tgtEl>
                                          <p:spTgt spid="63"/>
                                        </p:tgtEl>
                                        <p:attrNameLst>
                                          <p:attrName>ppt_w</p:attrName>
                                        </p:attrNameLst>
                                      </p:cBhvr>
                                      <p:tavLst>
                                        <p:tav tm="0">
                                          <p:val>
                                            <p:strVal val="ppt_w"/>
                                          </p:val>
                                        </p:tav>
                                        <p:tav tm="100000">
                                          <p:val>
                                            <p:fltVal val="0"/>
                                          </p:val>
                                        </p:tav>
                                      </p:tavLst>
                                    </p:anim>
                                    <p:anim calcmode="lin" valueType="num">
                                      <p:cBhvr>
                                        <p:cTn id="320" dur="1000"/>
                                        <p:tgtEl>
                                          <p:spTgt spid="63"/>
                                        </p:tgtEl>
                                        <p:attrNameLst>
                                          <p:attrName>ppt_h</p:attrName>
                                        </p:attrNameLst>
                                      </p:cBhvr>
                                      <p:tavLst>
                                        <p:tav tm="0">
                                          <p:val>
                                            <p:strVal val="ppt_h"/>
                                          </p:val>
                                        </p:tav>
                                        <p:tav tm="100000">
                                          <p:val>
                                            <p:fltVal val="0"/>
                                          </p:val>
                                        </p:tav>
                                      </p:tavLst>
                                    </p:anim>
                                    <p:anim calcmode="lin" valueType="num">
                                      <p:cBhvr>
                                        <p:cTn id="321" dur="1000"/>
                                        <p:tgtEl>
                                          <p:spTgt spid="63"/>
                                        </p:tgtEl>
                                        <p:attrNameLst>
                                          <p:attrName>style.rotation</p:attrName>
                                        </p:attrNameLst>
                                      </p:cBhvr>
                                      <p:tavLst>
                                        <p:tav tm="0">
                                          <p:val>
                                            <p:fltVal val="0"/>
                                          </p:val>
                                        </p:tav>
                                        <p:tav tm="100000">
                                          <p:val>
                                            <p:fltVal val="90"/>
                                          </p:val>
                                        </p:tav>
                                      </p:tavLst>
                                    </p:anim>
                                    <p:animEffect transition="out" filter="fade">
                                      <p:cBhvr>
                                        <p:cTn id="322" dur="1000"/>
                                        <p:tgtEl>
                                          <p:spTgt spid="63"/>
                                        </p:tgtEl>
                                      </p:cBhvr>
                                    </p:animEffect>
                                    <p:set>
                                      <p:cBhvr>
                                        <p:cTn id="323" dur="1" fill="hold">
                                          <p:stCondLst>
                                            <p:cond delay="999"/>
                                          </p:stCondLst>
                                        </p:cTn>
                                        <p:tgtEl>
                                          <p:spTgt spid="63"/>
                                        </p:tgtEl>
                                        <p:attrNameLst>
                                          <p:attrName>style.visibility</p:attrName>
                                        </p:attrNameLst>
                                      </p:cBhvr>
                                      <p:to>
                                        <p:strVal val="hidden"/>
                                      </p:to>
                                    </p:set>
                                  </p:childTnLst>
                                </p:cTn>
                              </p:par>
                              <p:par>
                                <p:cTn id="324" presetID="31" presetClass="exit" presetSubtype="0" fill="hold" nodeType="withEffect">
                                  <p:stCondLst>
                                    <p:cond delay="0"/>
                                  </p:stCondLst>
                                  <p:childTnLst>
                                    <p:anim calcmode="lin" valueType="num">
                                      <p:cBhvr>
                                        <p:cTn id="325" dur="1000"/>
                                        <p:tgtEl>
                                          <p:spTgt spid="73"/>
                                        </p:tgtEl>
                                        <p:attrNameLst>
                                          <p:attrName>ppt_w</p:attrName>
                                        </p:attrNameLst>
                                      </p:cBhvr>
                                      <p:tavLst>
                                        <p:tav tm="0">
                                          <p:val>
                                            <p:strVal val="ppt_w"/>
                                          </p:val>
                                        </p:tav>
                                        <p:tav tm="100000">
                                          <p:val>
                                            <p:fltVal val="0"/>
                                          </p:val>
                                        </p:tav>
                                      </p:tavLst>
                                    </p:anim>
                                    <p:anim calcmode="lin" valueType="num">
                                      <p:cBhvr>
                                        <p:cTn id="326" dur="1000"/>
                                        <p:tgtEl>
                                          <p:spTgt spid="73"/>
                                        </p:tgtEl>
                                        <p:attrNameLst>
                                          <p:attrName>ppt_h</p:attrName>
                                        </p:attrNameLst>
                                      </p:cBhvr>
                                      <p:tavLst>
                                        <p:tav tm="0">
                                          <p:val>
                                            <p:strVal val="ppt_h"/>
                                          </p:val>
                                        </p:tav>
                                        <p:tav tm="100000">
                                          <p:val>
                                            <p:fltVal val="0"/>
                                          </p:val>
                                        </p:tav>
                                      </p:tavLst>
                                    </p:anim>
                                    <p:anim calcmode="lin" valueType="num">
                                      <p:cBhvr>
                                        <p:cTn id="327" dur="1000"/>
                                        <p:tgtEl>
                                          <p:spTgt spid="73"/>
                                        </p:tgtEl>
                                        <p:attrNameLst>
                                          <p:attrName>style.rotation</p:attrName>
                                        </p:attrNameLst>
                                      </p:cBhvr>
                                      <p:tavLst>
                                        <p:tav tm="0">
                                          <p:val>
                                            <p:fltVal val="0"/>
                                          </p:val>
                                        </p:tav>
                                        <p:tav tm="100000">
                                          <p:val>
                                            <p:fltVal val="90"/>
                                          </p:val>
                                        </p:tav>
                                      </p:tavLst>
                                    </p:anim>
                                    <p:animEffect transition="out" filter="fade">
                                      <p:cBhvr>
                                        <p:cTn id="328" dur="1000"/>
                                        <p:tgtEl>
                                          <p:spTgt spid="73"/>
                                        </p:tgtEl>
                                      </p:cBhvr>
                                    </p:animEffect>
                                    <p:set>
                                      <p:cBhvr>
                                        <p:cTn id="329" dur="1" fill="hold">
                                          <p:stCondLst>
                                            <p:cond delay="999"/>
                                          </p:stCondLst>
                                        </p:cTn>
                                        <p:tgtEl>
                                          <p:spTgt spid="73"/>
                                        </p:tgtEl>
                                        <p:attrNameLst>
                                          <p:attrName>style.visibility</p:attrName>
                                        </p:attrNameLst>
                                      </p:cBhvr>
                                      <p:to>
                                        <p:strVal val="hidden"/>
                                      </p:to>
                                    </p:set>
                                  </p:childTnLst>
                                </p:cTn>
                              </p:par>
                              <p:par>
                                <p:cTn id="330" presetID="31" presetClass="exit" presetSubtype="0" fill="hold" nodeType="withEffect">
                                  <p:stCondLst>
                                    <p:cond delay="0"/>
                                  </p:stCondLst>
                                  <p:childTnLst>
                                    <p:anim calcmode="lin" valueType="num">
                                      <p:cBhvr>
                                        <p:cTn id="331" dur="1000"/>
                                        <p:tgtEl>
                                          <p:spTgt spid="71"/>
                                        </p:tgtEl>
                                        <p:attrNameLst>
                                          <p:attrName>ppt_w</p:attrName>
                                        </p:attrNameLst>
                                      </p:cBhvr>
                                      <p:tavLst>
                                        <p:tav tm="0">
                                          <p:val>
                                            <p:strVal val="ppt_w"/>
                                          </p:val>
                                        </p:tav>
                                        <p:tav tm="100000">
                                          <p:val>
                                            <p:fltVal val="0"/>
                                          </p:val>
                                        </p:tav>
                                      </p:tavLst>
                                    </p:anim>
                                    <p:anim calcmode="lin" valueType="num">
                                      <p:cBhvr>
                                        <p:cTn id="332" dur="1000"/>
                                        <p:tgtEl>
                                          <p:spTgt spid="71"/>
                                        </p:tgtEl>
                                        <p:attrNameLst>
                                          <p:attrName>ppt_h</p:attrName>
                                        </p:attrNameLst>
                                      </p:cBhvr>
                                      <p:tavLst>
                                        <p:tav tm="0">
                                          <p:val>
                                            <p:strVal val="ppt_h"/>
                                          </p:val>
                                        </p:tav>
                                        <p:tav tm="100000">
                                          <p:val>
                                            <p:fltVal val="0"/>
                                          </p:val>
                                        </p:tav>
                                      </p:tavLst>
                                    </p:anim>
                                    <p:anim calcmode="lin" valueType="num">
                                      <p:cBhvr>
                                        <p:cTn id="333" dur="1000"/>
                                        <p:tgtEl>
                                          <p:spTgt spid="71"/>
                                        </p:tgtEl>
                                        <p:attrNameLst>
                                          <p:attrName>style.rotation</p:attrName>
                                        </p:attrNameLst>
                                      </p:cBhvr>
                                      <p:tavLst>
                                        <p:tav tm="0">
                                          <p:val>
                                            <p:fltVal val="0"/>
                                          </p:val>
                                        </p:tav>
                                        <p:tav tm="100000">
                                          <p:val>
                                            <p:fltVal val="90"/>
                                          </p:val>
                                        </p:tav>
                                      </p:tavLst>
                                    </p:anim>
                                    <p:animEffect transition="out" filter="fade">
                                      <p:cBhvr>
                                        <p:cTn id="334" dur="1000"/>
                                        <p:tgtEl>
                                          <p:spTgt spid="71"/>
                                        </p:tgtEl>
                                      </p:cBhvr>
                                    </p:animEffect>
                                    <p:set>
                                      <p:cBhvr>
                                        <p:cTn id="335" dur="1" fill="hold">
                                          <p:stCondLst>
                                            <p:cond delay="999"/>
                                          </p:stCondLst>
                                        </p:cTn>
                                        <p:tgtEl>
                                          <p:spTgt spid="71"/>
                                        </p:tgtEl>
                                        <p:attrNameLst>
                                          <p:attrName>style.visibility</p:attrName>
                                        </p:attrNameLst>
                                      </p:cBhvr>
                                      <p:to>
                                        <p:strVal val="hidden"/>
                                      </p:to>
                                    </p:set>
                                  </p:childTnLst>
                                </p:cTn>
                              </p:par>
                              <p:par>
                                <p:cTn id="336" presetID="31" presetClass="exit" presetSubtype="0" fill="hold" nodeType="withEffect">
                                  <p:stCondLst>
                                    <p:cond delay="0"/>
                                  </p:stCondLst>
                                  <p:childTnLst>
                                    <p:anim calcmode="lin" valueType="num">
                                      <p:cBhvr>
                                        <p:cTn id="337" dur="1000"/>
                                        <p:tgtEl>
                                          <p:spTgt spid="70"/>
                                        </p:tgtEl>
                                        <p:attrNameLst>
                                          <p:attrName>ppt_w</p:attrName>
                                        </p:attrNameLst>
                                      </p:cBhvr>
                                      <p:tavLst>
                                        <p:tav tm="0">
                                          <p:val>
                                            <p:strVal val="ppt_w"/>
                                          </p:val>
                                        </p:tav>
                                        <p:tav tm="100000">
                                          <p:val>
                                            <p:fltVal val="0"/>
                                          </p:val>
                                        </p:tav>
                                      </p:tavLst>
                                    </p:anim>
                                    <p:anim calcmode="lin" valueType="num">
                                      <p:cBhvr>
                                        <p:cTn id="338" dur="1000"/>
                                        <p:tgtEl>
                                          <p:spTgt spid="70"/>
                                        </p:tgtEl>
                                        <p:attrNameLst>
                                          <p:attrName>ppt_h</p:attrName>
                                        </p:attrNameLst>
                                      </p:cBhvr>
                                      <p:tavLst>
                                        <p:tav tm="0">
                                          <p:val>
                                            <p:strVal val="ppt_h"/>
                                          </p:val>
                                        </p:tav>
                                        <p:tav tm="100000">
                                          <p:val>
                                            <p:fltVal val="0"/>
                                          </p:val>
                                        </p:tav>
                                      </p:tavLst>
                                    </p:anim>
                                    <p:anim calcmode="lin" valueType="num">
                                      <p:cBhvr>
                                        <p:cTn id="339" dur="1000"/>
                                        <p:tgtEl>
                                          <p:spTgt spid="70"/>
                                        </p:tgtEl>
                                        <p:attrNameLst>
                                          <p:attrName>style.rotation</p:attrName>
                                        </p:attrNameLst>
                                      </p:cBhvr>
                                      <p:tavLst>
                                        <p:tav tm="0">
                                          <p:val>
                                            <p:fltVal val="0"/>
                                          </p:val>
                                        </p:tav>
                                        <p:tav tm="100000">
                                          <p:val>
                                            <p:fltVal val="90"/>
                                          </p:val>
                                        </p:tav>
                                      </p:tavLst>
                                    </p:anim>
                                    <p:animEffect transition="out" filter="fade">
                                      <p:cBhvr>
                                        <p:cTn id="340" dur="1000"/>
                                        <p:tgtEl>
                                          <p:spTgt spid="70"/>
                                        </p:tgtEl>
                                      </p:cBhvr>
                                    </p:animEffect>
                                    <p:set>
                                      <p:cBhvr>
                                        <p:cTn id="341" dur="1" fill="hold">
                                          <p:stCondLst>
                                            <p:cond delay="999"/>
                                          </p:stCondLst>
                                        </p:cTn>
                                        <p:tgtEl>
                                          <p:spTgt spid="70"/>
                                        </p:tgtEl>
                                        <p:attrNameLst>
                                          <p:attrName>style.visibility</p:attrName>
                                        </p:attrNameLst>
                                      </p:cBhvr>
                                      <p:to>
                                        <p:strVal val="hidden"/>
                                      </p:to>
                                    </p:set>
                                  </p:childTnLst>
                                </p:cTn>
                              </p:par>
                              <p:par>
                                <p:cTn id="342" presetID="31" presetClass="exit" presetSubtype="0" fill="hold" nodeType="withEffect">
                                  <p:stCondLst>
                                    <p:cond delay="0"/>
                                  </p:stCondLst>
                                  <p:childTnLst>
                                    <p:anim calcmode="lin" valueType="num">
                                      <p:cBhvr>
                                        <p:cTn id="343" dur="1000"/>
                                        <p:tgtEl>
                                          <p:spTgt spid="72"/>
                                        </p:tgtEl>
                                        <p:attrNameLst>
                                          <p:attrName>ppt_w</p:attrName>
                                        </p:attrNameLst>
                                      </p:cBhvr>
                                      <p:tavLst>
                                        <p:tav tm="0">
                                          <p:val>
                                            <p:strVal val="ppt_w"/>
                                          </p:val>
                                        </p:tav>
                                        <p:tav tm="100000">
                                          <p:val>
                                            <p:fltVal val="0"/>
                                          </p:val>
                                        </p:tav>
                                      </p:tavLst>
                                    </p:anim>
                                    <p:anim calcmode="lin" valueType="num">
                                      <p:cBhvr>
                                        <p:cTn id="344" dur="1000"/>
                                        <p:tgtEl>
                                          <p:spTgt spid="72"/>
                                        </p:tgtEl>
                                        <p:attrNameLst>
                                          <p:attrName>ppt_h</p:attrName>
                                        </p:attrNameLst>
                                      </p:cBhvr>
                                      <p:tavLst>
                                        <p:tav tm="0">
                                          <p:val>
                                            <p:strVal val="ppt_h"/>
                                          </p:val>
                                        </p:tav>
                                        <p:tav tm="100000">
                                          <p:val>
                                            <p:fltVal val="0"/>
                                          </p:val>
                                        </p:tav>
                                      </p:tavLst>
                                    </p:anim>
                                    <p:anim calcmode="lin" valueType="num">
                                      <p:cBhvr>
                                        <p:cTn id="345" dur="1000"/>
                                        <p:tgtEl>
                                          <p:spTgt spid="72"/>
                                        </p:tgtEl>
                                        <p:attrNameLst>
                                          <p:attrName>style.rotation</p:attrName>
                                        </p:attrNameLst>
                                      </p:cBhvr>
                                      <p:tavLst>
                                        <p:tav tm="0">
                                          <p:val>
                                            <p:fltVal val="0"/>
                                          </p:val>
                                        </p:tav>
                                        <p:tav tm="100000">
                                          <p:val>
                                            <p:fltVal val="90"/>
                                          </p:val>
                                        </p:tav>
                                      </p:tavLst>
                                    </p:anim>
                                    <p:animEffect transition="out" filter="fade">
                                      <p:cBhvr>
                                        <p:cTn id="346" dur="1000"/>
                                        <p:tgtEl>
                                          <p:spTgt spid="72"/>
                                        </p:tgtEl>
                                      </p:cBhvr>
                                    </p:animEffect>
                                    <p:set>
                                      <p:cBhvr>
                                        <p:cTn id="347" dur="1" fill="hold">
                                          <p:stCondLst>
                                            <p:cond delay="999"/>
                                          </p:stCondLst>
                                        </p:cTn>
                                        <p:tgtEl>
                                          <p:spTgt spid="72"/>
                                        </p:tgtEl>
                                        <p:attrNameLst>
                                          <p:attrName>style.visibility</p:attrName>
                                        </p:attrNameLst>
                                      </p:cBhvr>
                                      <p:to>
                                        <p:strVal val="hidden"/>
                                      </p:to>
                                    </p:set>
                                  </p:childTnLst>
                                </p:cTn>
                              </p:par>
                              <p:par>
                                <p:cTn id="348" presetID="31" presetClass="exit" presetSubtype="0" fill="hold" nodeType="withEffect">
                                  <p:stCondLst>
                                    <p:cond delay="0"/>
                                  </p:stCondLst>
                                  <p:childTnLst>
                                    <p:anim calcmode="lin" valueType="num">
                                      <p:cBhvr>
                                        <p:cTn id="349" dur="1000"/>
                                        <p:tgtEl>
                                          <p:spTgt spid="74"/>
                                        </p:tgtEl>
                                        <p:attrNameLst>
                                          <p:attrName>ppt_w</p:attrName>
                                        </p:attrNameLst>
                                      </p:cBhvr>
                                      <p:tavLst>
                                        <p:tav tm="0">
                                          <p:val>
                                            <p:strVal val="ppt_w"/>
                                          </p:val>
                                        </p:tav>
                                        <p:tav tm="100000">
                                          <p:val>
                                            <p:fltVal val="0"/>
                                          </p:val>
                                        </p:tav>
                                      </p:tavLst>
                                    </p:anim>
                                    <p:anim calcmode="lin" valueType="num">
                                      <p:cBhvr>
                                        <p:cTn id="350" dur="1000"/>
                                        <p:tgtEl>
                                          <p:spTgt spid="74"/>
                                        </p:tgtEl>
                                        <p:attrNameLst>
                                          <p:attrName>ppt_h</p:attrName>
                                        </p:attrNameLst>
                                      </p:cBhvr>
                                      <p:tavLst>
                                        <p:tav tm="0">
                                          <p:val>
                                            <p:strVal val="ppt_h"/>
                                          </p:val>
                                        </p:tav>
                                        <p:tav tm="100000">
                                          <p:val>
                                            <p:fltVal val="0"/>
                                          </p:val>
                                        </p:tav>
                                      </p:tavLst>
                                    </p:anim>
                                    <p:anim calcmode="lin" valueType="num">
                                      <p:cBhvr>
                                        <p:cTn id="351" dur="1000"/>
                                        <p:tgtEl>
                                          <p:spTgt spid="74"/>
                                        </p:tgtEl>
                                        <p:attrNameLst>
                                          <p:attrName>style.rotation</p:attrName>
                                        </p:attrNameLst>
                                      </p:cBhvr>
                                      <p:tavLst>
                                        <p:tav tm="0">
                                          <p:val>
                                            <p:fltVal val="0"/>
                                          </p:val>
                                        </p:tav>
                                        <p:tav tm="100000">
                                          <p:val>
                                            <p:fltVal val="90"/>
                                          </p:val>
                                        </p:tav>
                                      </p:tavLst>
                                    </p:anim>
                                    <p:animEffect transition="out" filter="fade">
                                      <p:cBhvr>
                                        <p:cTn id="352" dur="1000"/>
                                        <p:tgtEl>
                                          <p:spTgt spid="74"/>
                                        </p:tgtEl>
                                      </p:cBhvr>
                                    </p:animEffect>
                                    <p:set>
                                      <p:cBhvr>
                                        <p:cTn id="353" dur="1" fill="hold">
                                          <p:stCondLst>
                                            <p:cond delay="999"/>
                                          </p:stCondLst>
                                        </p:cTn>
                                        <p:tgtEl>
                                          <p:spTgt spid="74"/>
                                        </p:tgtEl>
                                        <p:attrNameLst>
                                          <p:attrName>style.visibility</p:attrName>
                                        </p:attrNameLst>
                                      </p:cBhvr>
                                      <p:to>
                                        <p:strVal val="hidden"/>
                                      </p:to>
                                    </p:set>
                                  </p:childTnLst>
                                </p:cTn>
                              </p:par>
                            </p:childTnLst>
                          </p:cTn>
                        </p:par>
                      </p:childTnLst>
                    </p:cTn>
                  </p:par>
                  <p:par>
                    <p:cTn id="354" fill="hold">
                      <p:stCondLst>
                        <p:cond delay="indefinite"/>
                      </p:stCondLst>
                      <p:childTnLst>
                        <p:par>
                          <p:cTn id="355" fill="hold">
                            <p:stCondLst>
                              <p:cond delay="0"/>
                            </p:stCondLst>
                            <p:childTnLst>
                              <p:par>
                                <p:cTn id="356" presetID="31" presetClass="entr" presetSubtype="0" fill="hold" nodeType="clickEffect">
                                  <p:stCondLst>
                                    <p:cond delay="0"/>
                                  </p:stCondLst>
                                  <p:childTnLst>
                                    <p:set>
                                      <p:cBhvr>
                                        <p:cTn id="357" dur="1" fill="hold">
                                          <p:stCondLst>
                                            <p:cond delay="0"/>
                                          </p:stCondLst>
                                        </p:cTn>
                                        <p:tgtEl>
                                          <p:spTgt spid="56"/>
                                        </p:tgtEl>
                                        <p:attrNameLst>
                                          <p:attrName>style.visibility</p:attrName>
                                        </p:attrNameLst>
                                      </p:cBhvr>
                                      <p:to>
                                        <p:strVal val="visible"/>
                                      </p:to>
                                    </p:set>
                                    <p:anim calcmode="lin" valueType="num">
                                      <p:cBhvr>
                                        <p:cTn id="358" dur="1000" fill="hold"/>
                                        <p:tgtEl>
                                          <p:spTgt spid="56"/>
                                        </p:tgtEl>
                                        <p:attrNameLst>
                                          <p:attrName>ppt_w</p:attrName>
                                        </p:attrNameLst>
                                      </p:cBhvr>
                                      <p:tavLst>
                                        <p:tav tm="0">
                                          <p:val>
                                            <p:fltVal val="0"/>
                                          </p:val>
                                        </p:tav>
                                        <p:tav tm="100000">
                                          <p:val>
                                            <p:strVal val="#ppt_w"/>
                                          </p:val>
                                        </p:tav>
                                      </p:tavLst>
                                    </p:anim>
                                    <p:anim calcmode="lin" valueType="num">
                                      <p:cBhvr>
                                        <p:cTn id="359" dur="1000" fill="hold"/>
                                        <p:tgtEl>
                                          <p:spTgt spid="56"/>
                                        </p:tgtEl>
                                        <p:attrNameLst>
                                          <p:attrName>ppt_h</p:attrName>
                                        </p:attrNameLst>
                                      </p:cBhvr>
                                      <p:tavLst>
                                        <p:tav tm="0">
                                          <p:val>
                                            <p:fltVal val="0"/>
                                          </p:val>
                                        </p:tav>
                                        <p:tav tm="100000">
                                          <p:val>
                                            <p:strVal val="#ppt_h"/>
                                          </p:val>
                                        </p:tav>
                                      </p:tavLst>
                                    </p:anim>
                                    <p:anim calcmode="lin" valueType="num">
                                      <p:cBhvr>
                                        <p:cTn id="360" dur="1000" fill="hold"/>
                                        <p:tgtEl>
                                          <p:spTgt spid="56"/>
                                        </p:tgtEl>
                                        <p:attrNameLst>
                                          <p:attrName>style.rotation</p:attrName>
                                        </p:attrNameLst>
                                      </p:cBhvr>
                                      <p:tavLst>
                                        <p:tav tm="0">
                                          <p:val>
                                            <p:fltVal val="90"/>
                                          </p:val>
                                        </p:tav>
                                        <p:tav tm="100000">
                                          <p:val>
                                            <p:fltVal val="0"/>
                                          </p:val>
                                        </p:tav>
                                      </p:tavLst>
                                    </p:anim>
                                    <p:animEffect transition="in" filter="fade">
                                      <p:cBhvr>
                                        <p:cTn id="361" dur="1000"/>
                                        <p:tgtEl>
                                          <p:spTgt spid="56"/>
                                        </p:tgtEl>
                                      </p:cBhvr>
                                    </p:animEffect>
                                  </p:childTnLst>
                                </p:cTn>
                              </p:par>
                              <p:par>
                                <p:cTn id="362" presetID="31" presetClass="entr" presetSubtype="0" fill="hold" nodeType="withEffect">
                                  <p:stCondLst>
                                    <p:cond delay="0"/>
                                  </p:stCondLst>
                                  <p:childTnLst>
                                    <p:set>
                                      <p:cBhvr>
                                        <p:cTn id="363" dur="1" fill="hold">
                                          <p:stCondLst>
                                            <p:cond delay="0"/>
                                          </p:stCondLst>
                                        </p:cTn>
                                        <p:tgtEl>
                                          <p:spTgt spid="46"/>
                                        </p:tgtEl>
                                        <p:attrNameLst>
                                          <p:attrName>style.visibility</p:attrName>
                                        </p:attrNameLst>
                                      </p:cBhvr>
                                      <p:to>
                                        <p:strVal val="visible"/>
                                      </p:to>
                                    </p:set>
                                    <p:anim calcmode="lin" valueType="num">
                                      <p:cBhvr>
                                        <p:cTn id="364" dur="1000" fill="hold"/>
                                        <p:tgtEl>
                                          <p:spTgt spid="46"/>
                                        </p:tgtEl>
                                        <p:attrNameLst>
                                          <p:attrName>ppt_w</p:attrName>
                                        </p:attrNameLst>
                                      </p:cBhvr>
                                      <p:tavLst>
                                        <p:tav tm="0">
                                          <p:val>
                                            <p:fltVal val="0"/>
                                          </p:val>
                                        </p:tav>
                                        <p:tav tm="100000">
                                          <p:val>
                                            <p:strVal val="#ppt_w"/>
                                          </p:val>
                                        </p:tav>
                                      </p:tavLst>
                                    </p:anim>
                                    <p:anim calcmode="lin" valueType="num">
                                      <p:cBhvr>
                                        <p:cTn id="365" dur="1000" fill="hold"/>
                                        <p:tgtEl>
                                          <p:spTgt spid="46"/>
                                        </p:tgtEl>
                                        <p:attrNameLst>
                                          <p:attrName>ppt_h</p:attrName>
                                        </p:attrNameLst>
                                      </p:cBhvr>
                                      <p:tavLst>
                                        <p:tav tm="0">
                                          <p:val>
                                            <p:fltVal val="0"/>
                                          </p:val>
                                        </p:tav>
                                        <p:tav tm="100000">
                                          <p:val>
                                            <p:strVal val="#ppt_h"/>
                                          </p:val>
                                        </p:tav>
                                      </p:tavLst>
                                    </p:anim>
                                    <p:anim calcmode="lin" valueType="num">
                                      <p:cBhvr>
                                        <p:cTn id="366" dur="1000" fill="hold"/>
                                        <p:tgtEl>
                                          <p:spTgt spid="46"/>
                                        </p:tgtEl>
                                        <p:attrNameLst>
                                          <p:attrName>style.rotation</p:attrName>
                                        </p:attrNameLst>
                                      </p:cBhvr>
                                      <p:tavLst>
                                        <p:tav tm="0">
                                          <p:val>
                                            <p:fltVal val="90"/>
                                          </p:val>
                                        </p:tav>
                                        <p:tav tm="100000">
                                          <p:val>
                                            <p:fltVal val="0"/>
                                          </p:val>
                                        </p:tav>
                                      </p:tavLst>
                                    </p:anim>
                                    <p:animEffect transition="in" filter="fade">
                                      <p:cBhvr>
                                        <p:cTn id="367" dur="1000"/>
                                        <p:tgtEl>
                                          <p:spTgt spid="46"/>
                                        </p:tgtEl>
                                      </p:cBhvr>
                                    </p:animEffect>
                                  </p:childTnLst>
                                </p:cTn>
                              </p:par>
                              <p:par>
                                <p:cTn id="368" presetID="31" presetClass="entr" presetSubtype="0" fill="hold" nodeType="withEffect">
                                  <p:stCondLst>
                                    <p:cond delay="0"/>
                                  </p:stCondLst>
                                  <p:childTnLst>
                                    <p:set>
                                      <p:cBhvr>
                                        <p:cTn id="369" dur="1" fill="hold">
                                          <p:stCondLst>
                                            <p:cond delay="0"/>
                                          </p:stCondLst>
                                        </p:cTn>
                                        <p:tgtEl>
                                          <p:spTgt spid="44"/>
                                        </p:tgtEl>
                                        <p:attrNameLst>
                                          <p:attrName>style.visibility</p:attrName>
                                        </p:attrNameLst>
                                      </p:cBhvr>
                                      <p:to>
                                        <p:strVal val="visible"/>
                                      </p:to>
                                    </p:set>
                                    <p:anim calcmode="lin" valueType="num">
                                      <p:cBhvr>
                                        <p:cTn id="370" dur="1000" fill="hold"/>
                                        <p:tgtEl>
                                          <p:spTgt spid="44"/>
                                        </p:tgtEl>
                                        <p:attrNameLst>
                                          <p:attrName>ppt_w</p:attrName>
                                        </p:attrNameLst>
                                      </p:cBhvr>
                                      <p:tavLst>
                                        <p:tav tm="0">
                                          <p:val>
                                            <p:fltVal val="0"/>
                                          </p:val>
                                        </p:tav>
                                        <p:tav tm="100000">
                                          <p:val>
                                            <p:strVal val="#ppt_w"/>
                                          </p:val>
                                        </p:tav>
                                      </p:tavLst>
                                    </p:anim>
                                    <p:anim calcmode="lin" valueType="num">
                                      <p:cBhvr>
                                        <p:cTn id="371" dur="1000" fill="hold"/>
                                        <p:tgtEl>
                                          <p:spTgt spid="44"/>
                                        </p:tgtEl>
                                        <p:attrNameLst>
                                          <p:attrName>ppt_h</p:attrName>
                                        </p:attrNameLst>
                                      </p:cBhvr>
                                      <p:tavLst>
                                        <p:tav tm="0">
                                          <p:val>
                                            <p:fltVal val="0"/>
                                          </p:val>
                                        </p:tav>
                                        <p:tav tm="100000">
                                          <p:val>
                                            <p:strVal val="#ppt_h"/>
                                          </p:val>
                                        </p:tav>
                                      </p:tavLst>
                                    </p:anim>
                                    <p:anim calcmode="lin" valueType="num">
                                      <p:cBhvr>
                                        <p:cTn id="372" dur="1000" fill="hold"/>
                                        <p:tgtEl>
                                          <p:spTgt spid="44"/>
                                        </p:tgtEl>
                                        <p:attrNameLst>
                                          <p:attrName>style.rotation</p:attrName>
                                        </p:attrNameLst>
                                      </p:cBhvr>
                                      <p:tavLst>
                                        <p:tav tm="0">
                                          <p:val>
                                            <p:fltVal val="90"/>
                                          </p:val>
                                        </p:tav>
                                        <p:tav tm="100000">
                                          <p:val>
                                            <p:fltVal val="0"/>
                                          </p:val>
                                        </p:tav>
                                      </p:tavLst>
                                    </p:anim>
                                    <p:animEffect transition="in" filter="fade">
                                      <p:cBhvr>
                                        <p:cTn id="373" dur="1000"/>
                                        <p:tgtEl>
                                          <p:spTgt spid="44"/>
                                        </p:tgtEl>
                                      </p:cBhvr>
                                    </p:animEffect>
                                  </p:childTnLst>
                                </p:cTn>
                              </p:par>
                              <p:par>
                                <p:cTn id="374" presetID="31" presetClass="entr" presetSubtype="0" fill="hold" nodeType="withEffect">
                                  <p:stCondLst>
                                    <p:cond delay="0"/>
                                  </p:stCondLst>
                                  <p:childTnLst>
                                    <p:set>
                                      <p:cBhvr>
                                        <p:cTn id="375" dur="1" fill="hold">
                                          <p:stCondLst>
                                            <p:cond delay="0"/>
                                          </p:stCondLst>
                                        </p:cTn>
                                        <p:tgtEl>
                                          <p:spTgt spid="55"/>
                                        </p:tgtEl>
                                        <p:attrNameLst>
                                          <p:attrName>style.visibility</p:attrName>
                                        </p:attrNameLst>
                                      </p:cBhvr>
                                      <p:to>
                                        <p:strVal val="visible"/>
                                      </p:to>
                                    </p:set>
                                    <p:anim calcmode="lin" valueType="num">
                                      <p:cBhvr>
                                        <p:cTn id="376" dur="1000" fill="hold"/>
                                        <p:tgtEl>
                                          <p:spTgt spid="55"/>
                                        </p:tgtEl>
                                        <p:attrNameLst>
                                          <p:attrName>ppt_w</p:attrName>
                                        </p:attrNameLst>
                                      </p:cBhvr>
                                      <p:tavLst>
                                        <p:tav tm="0">
                                          <p:val>
                                            <p:fltVal val="0"/>
                                          </p:val>
                                        </p:tav>
                                        <p:tav tm="100000">
                                          <p:val>
                                            <p:strVal val="#ppt_w"/>
                                          </p:val>
                                        </p:tav>
                                      </p:tavLst>
                                    </p:anim>
                                    <p:anim calcmode="lin" valueType="num">
                                      <p:cBhvr>
                                        <p:cTn id="377" dur="1000" fill="hold"/>
                                        <p:tgtEl>
                                          <p:spTgt spid="55"/>
                                        </p:tgtEl>
                                        <p:attrNameLst>
                                          <p:attrName>ppt_h</p:attrName>
                                        </p:attrNameLst>
                                      </p:cBhvr>
                                      <p:tavLst>
                                        <p:tav tm="0">
                                          <p:val>
                                            <p:fltVal val="0"/>
                                          </p:val>
                                        </p:tav>
                                        <p:tav tm="100000">
                                          <p:val>
                                            <p:strVal val="#ppt_h"/>
                                          </p:val>
                                        </p:tav>
                                      </p:tavLst>
                                    </p:anim>
                                    <p:anim calcmode="lin" valueType="num">
                                      <p:cBhvr>
                                        <p:cTn id="378" dur="1000" fill="hold"/>
                                        <p:tgtEl>
                                          <p:spTgt spid="55"/>
                                        </p:tgtEl>
                                        <p:attrNameLst>
                                          <p:attrName>style.rotation</p:attrName>
                                        </p:attrNameLst>
                                      </p:cBhvr>
                                      <p:tavLst>
                                        <p:tav tm="0">
                                          <p:val>
                                            <p:fltVal val="90"/>
                                          </p:val>
                                        </p:tav>
                                        <p:tav tm="100000">
                                          <p:val>
                                            <p:fltVal val="0"/>
                                          </p:val>
                                        </p:tav>
                                      </p:tavLst>
                                    </p:anim>
                                    <p:animEffect transition="in" filter="fade">
                                      <p:cBhvr>
                                        <p:cTn id="379" dur="1000"/>
                                        <p:tgtEl>
                                          <p:spTgt spid="55"/>
                                        </p:tgtEl>
                                      </p:cBhvr>
                                    </p:animEffect>
                                  </p:childTnLst>
                                </p:cTn>
                              </p:par>
                              <p:par>
                                <p:cTn id="380" presetID="31" presetClass="entr" presetSubtype="0" fill="hold" nodeType="withEffect">
                                  <p:stCondLst>
                                    <p:cond delay="0"/>
                                  </p:stCondLst>
                                  <p:childTnLst>
                                    <p:set>
                                      <p:cBhvr>
                                        <p:cTn id="381" dur="1" fill="hold">
                                          <p:stCondLst>
                                            <p:cond delay="0"/>
                                          </p:stCondLst>
                                        </p:cTn>
                                        <p:tgtEl>
                                          <p:spTgt spid="49"/>
                                        </p:tgtEl>
                                        <p:attrNameLst>
                                          <p:attrName>style.visibility</p:attrName>
                                        </p:attrNameLst>
                                      </p:cBhvr>
                                      <p:to>
                                        <p:strVal val="visible"/>
                                      </p:to>
                                    </p:set>
                                    <p:anim calcmode="lin" valueType="num">
                                      <p:cBhvr>
                                        <p:cTn id="382" dur="1000" fill="hold"/>
                                        <p:tgtEl>
                                          <p:spTgt spid="49"/>
                                        </p:tgtEl>
                                        <p:attrNameLst>
                                          <p:attrName>ppt_w</p:attrName>
                                        </p:attrNameLst>
                                      </p:cBhvr>
                                      <p:tavLst>
                                        <p:tav tm="0">
                                          <p:val>
                                            <p:fltVal val="0"/>
                                          </p:val>
                                        </p:tav>
                                        <p:tav tm="100000">
                                          <p:val>
                                            <p:strVal val="#ppt_w"/>
                                          </p:val>
                                        </p:tav>
                                      </p:tavLst>
                                    </p:anim>
                                    <p:anim calcmode="lin" valueType="num">
                                      <p:cBhvr>
                                        <p:cTn id="383" dur="1000" fill="hold"/>
                                        <p:tgtEl>
                                          <p:spTgt spid="49"/>
                                        </p:tgtEl>
                                        <p:attrNameLst>
                                          <p:attrName>ppt_h</p:attrName>
                                        </p:attrNameLst>
                                      </p:cBhvr>
                                      <p:tavLst>
                                        <p:tav tm="0">
                                          <p:val>
                                            <p:fltVal val="0"/>
                                          </p:val>
                                        </p:tav>
                                        <p:tav tm="100000">
                                          <p:val>
                                            <p:strVal val="#ppt_h"/>
                                          </p:val>
                                        </p:tav>
                                      </p:tavLst>
                                    </p:anim>
                                    <p:anim calcmode="lin" valueType="num">
                                      <p:cBhvr>
                                        <p:cTn id="384" dur="1000" fill="hold"/>
                                        <p:tgtEl>
                                          <p:spTgt spid="49"/>
                                        </p:tgtEl>
                                        <p:attrNameLst>
                                          <p:attrName>style.rotation</p:attrName>
                                        </p:attrNameLst>
                                      </p:cBhvr>
                                      <p:tavLst>
                                        <p:tav tm="0">
                                          <p:val>
                                            <p:fltVal val="90"/>
                                          </p:val>
                                        </p:tav>
                                        <p:tav tm="100000">
                                          <p:val>
                                            <p:fltVal val="0"/>
                                          </p:val>
                                        </p:tav>
                                      </p:tavLst>
                                    </p:anim>
                                    <p:animEffect transition="in" filter="fade">
                                      <p:cBhvr>
                                        <p:cTn id="385" dur="1000"/>
                                        <p:tgtEl>
                                          <p:spTgt spid="49"/>
                                        </p:tgtEl>
                                      </p:cBhvr>
                                    </p:animEffect>
                                  </p:childTnLst>
                                </p:cTn>
                              </p:par>
                              <p:par>
                                <p:cTn id="386" presetID="31" presetClass="entr" presetSubtype="0" fill="hold" nodeType="withEffect">
                                  <p:stCondLst>
                                    <p:cond delay="0"/>
                                  </p:stCondLst>
                                  <p:childTnLst>
                                    <p:set>
                                      <p:cBhvr>
                                        <p:cTn id="387" dur="1" fill="hold">
                                          <p:stCondLst>
                                            <p:cond delay="0"/>
                                          </p:stCondLst>
                                        </p:cTn>
                                        <p:tgtEl>
                                          <p:spTgt spid="54"/>
                                        </p:tgtEl>
                                        <p:attrNameLst>
                                          <p:attrName>style.visibility</p:attrName>
                                        </p:attrNameLst>
                                      </p:cBhvr>
                                      <p:to>
                                        <p:strVal val="visible"/>
                                      </p:to>
                                    </p:set>
                                    <p:anim calcmode="lin" valueType="num">
                                      <p:cBhvr>
                                        <p:cTn id="388" dur="1000" fill="hold"/>
                                        <p:tgtEl>
                                          <p:spTgt spid="54"/>
                                        </p:tgtEl>
                                        <p:attrNameLst>
                                          <p:attrName>ppt_w</p:attrName>
                                        </p:attrNameLst>
                                      </p:cBhvr>
                                      <p:tavLst>
                                        <p:tav tm="0">
                                          <p:val>
                                            <p:fltVal val="0"/>
                                          </p:val>
                                        </p:tav>
                                        <p:tav tm="100000">
                                          <p:val>
                                            <p:strVal val="#ppt_w"/>
                                          </p:val>
                                        </p:tav>
                                      </p:tavLst>
                                    </p:anim>
                                    <p:anim calcmode="lin" valueType="num">
                                      <p:cBhvr>
                                        <p:cTn id="389" dur="1000" fill="hold"/>
                                        <p:tgtEl>
                                          <p:spTgt spid="54"/>
                                        </p:tgtEl>
                                        <p:attrNameLst>
                                          <p:attrName>ppt_h</p:attrName>
                                        </p:attrNameLst>
                                      </p:cBhvr>
                                      <p:tavLst>
                                        <p:tav tm="0">
                                          <p:val>
                                            <p:fltVal val="0"/>
                                          </p:val>
                                        </p:tav>
                                        <p:tav tm="100000">
                                          <p:val>
                                            <p:strVal val="#ppt_h"/>
                                          </p:val>
                                        </p:tav>
                                      </p:tavLst>
                                    </p:anim>
                                    <p:anim calcmode="lin" valueType="num">
                                      <p:cBhvr>
                                        <p:cTn id="390" dur="1000" fill="hold"/>
                                        <p:tgtEl>
                                          <p:spTgt spid="54"/>
                                        </p:tgtEl>
                                        <p:attrNameLst>
                                          <p:attrName>style.rotation</p:attrName>
                                        </p:attrNameLst>
                                      </p:cBhvr>
                                      <p:tavLst>
                                        <p:tav tm="0">
                                          <p:val>
                                            <p:fltVal val="90"/>
                                          </p:val>
                                        </p:tav>
                                        <p:tav tm="100000">
                                          <p:val>
                                            <p:fltVal val="0"/>
                                          </p:val>
                                        </p:tav>
                                      </p:tavLst>
                                    </p:anim>
                                    <p:animEffect transition="in" filter="fade">
                                      <p:cBhvr>
                                        <p:cTn id="391" dur="1000"/>
                                        <p:tgtEl>
                                          <p:spTgt spid="54"/>
                                        </p:tgtEl>
                                      </p:cBhvr>
                                    </p:animEffect>
                                  </p:childTnLst>
                                </p:cTn>
                              </p:par>
                              <p:par>
                                <p:cTn id="392" presetID="31" presetClass="entr" presetSubtype="0" fill="hold" nodeType="withEffect">
                                  <p:stCondLst>
                                    <p:cond delay="0"/>
                                  </p:stCondLst>
                                  <p:childTnLst>
                                    <p:set>
                                      <p:cBhvr>
                                        <p:cTn id="393" dur="1" fill="hold">
                                          <p:stCondLst>
                                            <p:cond delay="0"/>
                                          </p:stCondLst>
                                        </p:cTn>
                                        <p:tgtEl>
                                          <p:spTgt spid="40"/>
                                        </p:tgtEl>
                                        <p:attrNameLst>
                                          <p:attrName>style.visibility</p:attrName>
                                        </p:attrNameLst>
                                      </p:cBhvr>
                                      <p:to>
                                        <p:strVal val="visible"/>
                                      </p:to>
                                    </p:set>
                                    <p:anim calcmode="lin" valueType="num">
                                      <p:cBhvr>
                                        <p:cTn id="394" dur="1000" fill="hold"/>
                                        <p:tgtEl>
                                          <p:spTgt spid="40"/>
                                        </p:tgtEl>
                                        <p:attrNameLst>
                                          <p:attrName>ppt_w</p:attrName>
                                        </p:attrNameLst>
                                      </p:cBhvr>
                                      <p:tavLst>
                                        <p:tav tm="0">
                                          <p:val>
                                            <p:fltVal val="0"/>
                                          </p:val>
                                        </p:tav>
                                        <p:tav tm="100000">
                                          <p:val>
                                            <p:strVal val="#ppt_w"/>
                                          </p:val>
                                        </p:tav>
                                      </p:tavLst>
                                    </p:anim>
                                    <p:anim calcmode="lin" valueType="num">
                                      <p:cBhvr>
                                        <p:cTn id="395" dur="1000" fill="hold"/>
                                        <p:tgtEl>
                                          <p:spTgt spid="40"/>
                                        </p:tgtEl>
                                        <p:attrNameLst>
                                          <p:attrName>ppt_h</p:attrName>
                                        </p:attrNameLst>
                                      </p:cBhvr>
                                      <p:tavLst>
                                        <p:tav tm="0">
                                          <p:val>
                                            <p:fltVal val="0"/>
                                          </p:val>
                                        </p:tav>
                                        <p:tav tm="100000">
                                          <p:val>
                                            <p:strVal val="#ppt_h"/>
                                          </p:val>
                                        </p:tav>
                                      </p:tavLst>
                                    </p:anim>
                                    <p:anim calcmode="lin" valueType="num">
                                      <p:cBhvr>
                                        <p:cTn id="396" dur="1000" fill="hold"/>
                                        <p:tgtEl>
                                          <p:spTgt spid="40"/>
                                        </p:tgtEl>
                                        <p:attrNameLst>
                                          <p:attrName>style.rotation</p:attrName>
                                        </p:attrNameLst>
                                      </p:cBhvr>
                                      <p:tavLst>
                                        <p:tav tm="0">
                                          <p:val>
                                            <p:fltVal val="90"/>
                                          </p:val>
                                        </p:tav>
                                        <p:tav tm="100000">
                                          <p:val>
                                            <p:fltVal val="0"/>
                                          </p:val>
                                        </p:tav>
                                      </p:tavLst>
                                    </p:anim>
                                    <p:animEffect transition="in" filter="fade">
                                      <p:cBhvr>
                                        <p:cTn id="397" dur="1000"/>
                                        <p:tgtEl>
                                          <p:spTgt spid="40"/>
                                        </p:tgtEl>
                                      </p:cBhvr>
                                    </p:animEffect>
                                  </p:childTnLst>
                                </p:cTn>
                              </p:par>
                              <p:par>
                                <p:cTn id="398" presetID="31" presetClass="entr" presetSubtype="0" fill="hold" nodeType="withEffect">
                                  <p:stCondLst>
                                    <p:cond delay="0"/>
                                  </p:stCondLst>
                                  <p:childTnLst>
                                    <p:set>
                                      <p:cBhvr>
                                        <p:cTn id="399" dur="1" fill="hold">
                                          <p:stCondLst>
                                            <p:cond delay="0"/>
                                          </p:stCondLst>
                                        </p:cTn>
                                        <p:tgtEl>
                                          <p:spTgt spid="42"/>
                                        </p:tgtEl>
                                        <p:attrNameLst>
                                          <p:attrName>style.visibility</p:attrName>
                                        </p:attrNameLst>
                                      </p:cBhvr>
                                      <p:to>
                                        <p:strVal val="visible"/>
                                      </p:to>
                                    </p:set>
                                    <p:anim calcmode="lin" valueType="num">
                                      <p:cBhvr>
                                        <p:cTn id="400" dur="1000" fill="hold"/>
                                        <p:tgtEl>
                                          <p:spTgt spid="42"/>
                                        </p:tgtEl>
                                        <p:attrNameLst>
                                          <p:attrName>ppt_w</p:attrName>
                                        </p:attrNameLst>
                                      </p:cBhvr>
                                      <p:tavLst>
                                        <p:tav tm="0">
                                          <p:val>
                                            <p:fltVal val="0"/>
                                          </p:val>
                                        </p:tav>
                                        <p:tav tm="100000">
                                          <p:val>
                                            <p:strVal val="#ppt_w"/>
                                          </p:val>
                                        </p:tav>
                                      </p:tavLst>
                                    </p:anim>
                                    <p:anim calcmode="lin" valueType="num">
                                      <p:cBhvr>
                                        <p:cTn id="401" dur="1000" fill="hold"/>
                                        <p:tgtEl>
                                          <p:spTgt spid="42"/>
                                        </p:tgtEl>
                                        <p:attrNameLst>
                                          <p:attrName>ppt_h</p:attrName>
                                        </p:attrNameLst>
                                      </p:cBhvr>
                                      <p:tavLst>
                                        <p:tav tm="0">
                                          <p:val>
                                            <p:fltVal val="0"/>
                                          </p:val>
                                        </p:tav>
                                        <p:tav tm="100000">
                                          <p:val>
                                            <p:strVal val="#ppt_h"/>
                                          </p:val>
                                        </p:tav>
                                      </p:tavLst>
                                    </p:anim>
                                    <p:anim calcmode="lin" valueType="num">
                                      <p:cBhvr>
                                        <p:cTn id="402" dur="1000" fill="hold"/>
                                        <p:tgtEl>
                                          <p:spTgt spid="42"/>
                                        </p:tgtEl>
                                        <p:attrNameLst>
                                          <p:attrName>style.rotation</p:attrName>
                                        </p:attrNameLst>
                                      </p:cBhvr>
                                      <p:tavLst>
                                        <p:tav tm="0">
                                          <p:val>
                                            <p:fltVal val="90"/>
                                          </p:val>
                                        </p:tav>
                                        <p:tav tm="100000">
                                          <p:val>
                                            <p:fltVal val="0"/>
                                          </p:val>
                                        </p:tav>
                                      </p:tavLst>
                                    </p:anim>
                                    <p:animEffect transition="in" filter="fade">
                                      <p:cBhvr>
                                        <p:cTn id="403" dur="1000"/>
                                        <p:tgtEl>
                                          <p:spTgt spid="42"/>
                                        </p:tgtEl>
                                      </p:cBhvr>
                                    </p:animEffect>
                                  </p:childTnLst>
                                </p:cTn>
                              </p:par>
                              <p:par>
                                <p:cTn id="404" presetID="31" presetClass="entr" presetSubtype="0" fill="hold" nodeType="withEffect">
                                  <p:stCondLst>
                                    <p:cond delay="0"/>
                                  </p:stCondLst>
                                  <p:childTnLst>
                                    <p:set>
                                      <p:cBhvr>
                                        <p:cTn id="405" dur="1" fill="hold">
                                          <p:stCondLst>
                                            <p:cond delay="0"/>
                                          </p:stCondLst>
                                        </p:cTn>
                                        <p:tgtEl>
                                          <p:spTgt spid="38"/>
                                        </p:tgtEl>
                                        <p:attrNameLst>
                                          <p:attrName>style.visibility</p:attrName>
                                        </p:attrNameLst>
                                      </p:cBhvr>
                                      <p:to>
                                        <p:strVal val="visible"/>
                                      </p:to>
                                    </p:set>
                                    <p:anim calcmode="lin" valueType="num">
                                      <p:cBhvr>
                                        <p:cTn id="406" dur="1000" fill="hold"/>
                                        <p:tgtEl>
                                          <p:spTgt spid="38"/>
                                        </p:tgtEl>
                                        <p:attrNameLst>
                                          <p:attrName>ppt_w</p:attrName>
                                        </p:attrNameLst>
                                      </p:cBhvr>
                                      <p:tavLst>
                                        <p:tav tm="0">
                                          <p:val>
                                            <p:fltVal val="0"/>
                                          </p:val>
                                        </p:tav>
                                        <p:tav tm="100000">
                                          <p:val>
                                            <p:strVal val="#ppt_w"/>
                                          </p:val>
                                        </p:tav>
                                      </p:tavLst>
                                    </p:anim>
                                    <p:anim calcmode="lin" valueType="num">
                                      <p:cBhvr>
                                        <p:cTn id="407" dur="1000" fill="hold"/>
                                        <p:tgtEl>
                                          <p:spTgt spid="38"/>
                                        </p:tgtEl>
                                        <p:attrNameLst>
                                          <p:attrName>ppt_h</p:attrName>
                                        </p:attrNameLst>
                                      </p:cBhvr>
                                      <p:tavLst>
                                        <p:tav tm="0">
                                          <p:val>
                                            <p:fltVal val="0"/>
                                          </p:val>
                                        </p:tav>
                                        <p:tav tm="100000">
                                          <p:val>
                                            <p:strVal val="#ppt_h"/>
                                          </p:val>
                                        </p:tav>
                                      </p:tavLst>
                                    </p:anim>
                                    <p:anim calcmode="lin" valueType="num">
                                      <p:cBhvr>
                                        <p:cTn id="408" dur="1000" fill="hold"/>
                                        <p:tgtEl>
                                          <p:spTgt spid="38"/>
                                        </p:tgtEl>
                                        <p:attrNameLst>
                                          <p:attrName>style.rotation</p:attrName>
                                        </p:attrNameLst>
                                      </p:cBhvr>
                                      <p:tavLst>
                                        <p:tav tm="0">
                                          <p:val>
                                            <p:fltVal val="90"/>
                                          </p:val>
                                        </p:tav>
                                        <p:tav tm="100000">
                                          <p:val>
                                            <p:fltVal val="0"/>
                                          </p:val>
                                        </p:tav>
                                      </p:tavLst>
                                    </p:anim>
                                    <p:animEffect transition="in" filter="fade">
                                      <p:cBhvr>
                                        <p:cTn id="409" dur="1000"/>
                                        <p:tgtEl>
                                          <p:spTgt spid="38"/>
                                        </p:tgtEl>
                                      </p:cBhvr>
                                    </p:animEffect>
                                  </p:childTnLst>
                                </p:cTn>
                              </p:par>
                              <p:par>
                                <p:cTn id="410" presetID="31" presetClass="entr" presetSubtype="0" fill="hold" nodeType="withEffect">
                                  <p:stCondLst>
                                    <p:cond delay="0"/>
                                  </p:stCondLst>
                                  <p:childTnLst>
                                    <p:set>
                                      <p:cBhvr>
                                        <p:cTn id="411" dur="1" fill="hold">
                                          <p:stCondLst>
                                            <p:cond delay="0"/>
                                          </p:stCondLst>
                                        </p:cTn>
                                        <p:tgtEl>
                                          <p:spTgt spid="35"/>
                                        </p:tgtEl>
                                        <p:attrNameLst>
                                          <p:attrName>style.visibility</p:attrName>
                                        </p:attrNameLst>
                                      </p:cBhvr>
                                      <p:to>
                                        <p:strVal val="visible"/>
                                      </p:to>
                                    </p:set>
                                    <p:anim calcmode="lin" valueType="num">
                                      <p:cBhvr>
                                        <p:cTn id="412" dur="1000" fill="hold"/>
                                        <p:tgtEl>
                                          <p:spTgt spid="35"/>
                                        </p:tgtEl>
                                        <p:attrNameLst>
                                          <p:attrName>ppt_w</p:attrName>
                                        </p:attrNameLst>
                                      </p:cBhvr>
                                      <p:tavLst>
                                        <p:tav tm="0">
                                          <p:val>
                                            <p:fltVal val="0"/>
                                          </p:val>
                                        </p:tav>
                                        <p:tav tm="100000">
                                          <p:val>
                                            <p:strVal val="#ppt_w"/>
                                          </p:val>
                                        </p:tav>
                                      </p:tavLst>
                                    </p:anim>
                                    <p:anim calcmode="lin" valueType="num">
                                      <p:cBhvr>
                                        <p:cTn id="413" dur="1000" fill="hold"/>
                                        <p:tgtEl>
                                          <p:spTgt spid="35"/>
                                        </p:tgtEl>
                                        <p:attrNameLst>
                                          <p:attrName>ppt_h</p:attrName>
                                        </p:attrNameLst>
                                      </p:cBhvr>
                                      <p:tavLst>
                                        <p:tav tm="0">
                                          <p:val>
                                            <p:fltVal val="0"/>
                                          </p:val>
                                        </p:tav>
                                        <p:tav tm="100000">
                                          <p:val>
                                            <p:strVal val="#ppt_h"/>
                                          </p:val>
                                        </p:tav>
                                      </p:tavLst>
                                    </p:anim>
                                    <p:anim calcmode="lin" valueType="num">
                                      <p:cBhvr>
                                        <p:cTn id="414" dur="1000" fill="hold"/>
                                        <p:tgtEl>
                                          <p:spTgt spid="35"/>
                                        </p:tgtEl>
                                        <p:attrNameLst>
                                          <p:attrName>style.rotation</p:attrName>
                                        </p:attrNameLst>
                                      </p:cBhvr>
                                      <p:tavLst>
                                        <p:tav tm="0">
                                          <p:val>
                                            <p:fltVal val="90"/>
                                          </p:val>
                                        </p:tav>
                                        <p:tav tm="100000">
                                          <p:val>
                                            <p:fltVal val="0"/>
                                          </p:val>
                                        </p:tav>
                                      </p:tavLst>
                                    </p:anim>
                                    <p:animEffect transition="in" filter="fade">
                                      <p:cBhvr>
                                        <p:cTn id="415" dur="1000"/>
                                        <p:tgtEl>
                                          <p:spTgt spid="35"/>
                                        </p:tgtEl>
                                      </p:cBhvr>
                                    </p:animEffect>
                                  </p:childTnLst>
                                </p:cTn>
                              </p:par>
                              <p:par>
                                <p:cTn id="416" presetID="31" presetClass="entr" presetSubtype="0" fill="hold" nodeType="withEffect">
                                  <p:stCondLst>
                                    <p:cond delay="0"/>
                                  </p:stCondLst>
                                  <p:childTnLst>
                                    <p:set>
                                      <p:cBhvr>
                                        <p:cTn id="417" dur="1" fill="hold">
                                          <p:stCondLst>
                                            <p:cond delay="0"/>
                                          </p:stCondLst>
                                        </p:cTn>
                                        <p:tgtEl>
                                          <p:spTgt spid="37"/>
                                        </p:tgtEl>
                                        <p:attrNameLst>
                                          <p:attrName>style.visibility</p:attrName>
                                        </p:attrNameLst>
                                      </p:cBhvr>
                                      <p:to>
                                        <p:strVal val="visible"/>
                                      </p:to>
                                    </p:set>
                                    <p:anim calcmode="lin" valueType="num">
                                      <p:cBhvr>
                                        <p:cTn id="418" dur="1000" fill="hold"/>
                                        <p:tgtEl>
                                          <p:spTgt spid="37"/>
                                        </p:tgtEl>
                                        <p:attrNameLst>
                                          <p:attrName>ppt_w</p:attrName>
                                        </p:attrNameLst>
                                      </p:cBhvr>
                                      <p:tavLst>
                                        <p:tav tm="0">
                                          <p:val>
                                            <p:fltVal val="0"/>
                                          </p:val>
                                        </p:tav>
                                        <p:tav tm="100000">
                                          <p:val>
                                            <p:strVal val="#ppt_w"/>
                                          </p:val>
                                        </p:tav>
                                      </p:tavLst>
                                    </p:anim>
                                    <p:anim calcmode="lin" valueType="num">
                                      <p:cBhvr>
                                        <p:cTn id="419" dur="1000" fill="hold"/>
                                        <p:tgtEl>
                                          <p:spTgt spid="37"/>
                                        </p:tgtEl>
                                        <p:attrNameLst>
                                          <p:attrName>ppt_h</p:attrName>
                                        </p:attrNameLst>
                                      </p:cBhvr>
                                      <p:tavLst>
                                        <p:tav tm="0">
                                          <p:val>
                                            <p:fltVal val="0"/>
                                          </p:val>
                                        </p:tav>
                                        <p:tav tm="100000">
                                          <p:val>
                                            <p:strVal val="#ppt_h"/>
                                          </p:val>
                                        </p:tav>
                                      </p:tavLst>
                                    </p:anim>
                                    <p:anim calcmode="lin" valueType="num">
                                      <p:cBhvr>
                                        <p:cTn id="420" dur="1000" fill="hold"/>
                                        <p:tgtEl>
                                          <p:spTgt spid="37"/>
                                        </p:tgtEl>
                                        <p:attrNameLst>
                                          <p:attrName>style.rotation</p:attrName>
                                        </p:attrNameLst>
                                      </p:cBhvr>
                                      <p:tavLst>
                                        <p:tav tm="0">
                                          <p:val>
                                            <p:fltVal val="90"/>
                                          </p:val>
                                        </p:tav>
                                        <p:tav tm="100000">
                                          <p:val>
                                            <p:fltVal val="0"/>
                                          </p:val>
                                        </p:tav>
                                      </p:tavLst>
                                    </p:anim>
                                    <p:animEffect transition="in" filter="fade">
                                      <p:cBhvr>
                                        <p:cTn id="421" dur="1000"/>
                                        <p:tgtEl>
                                          <p:spTgt spid="37"/>
                                        </p:tgtEl>
                                      </p:cBhvr>
                                    </p:animEffect>
                                  </p:childTnLst>
                                </p:cTn>
                              </p:par>
                              <p:par>
                                <p:cTn id="422" presetID="31" presetClass="entr" presetSubtype="0" fill="hold" nodeType="withEffect">
                                  <p:stCondLst>
                                    <p:cond delay="0"/>
                                  </p:stCondLst>
                                  <p:childTnLst>
                                    <p:set>
                                      <p:cBhvr>
                                        <p:cTn id="423" dur="1" fill="hold">
                                          <p:stCondLst>
                                            <p:cond delay="0"/>
                                          </p:stCondLst>
                                        </p:cTn>
                                        <p:tgtEl>
                                          <p:spTgt spid="31"/>
                                        </p:tgtEl>
                                        <p:attrNameLst>
                                          <p:attrName>style.visibility</p:attrName>
                                        </p:attrNameLst>
                                      </p:cBhvr>
                                      <p:to>
                                        <p:strVal val="visible"/>
                                      </p:to>
                                    </p:set>
                                    <p:anim calcmode="lin" valueType="num">
                                      <p:cBhvr>
                                        <p:cTn id="424" dur="1000" fill="hold"/>
                                        <p:tgtEl>
                                          <p:spTgt spid="31"/>
                                        </p:tgtEl>
                                        <p:attrNameLst>
                                          <p:attrName>ppt_w</p:attrName>
                                        </p:attrNameLst>
                                      </p:cBhvr>
                                      <p:tavLst>
                                        <p:tav tm="0">
                                          <p:val>
                                            <p:fltVal val="0"/>
                                          </p:val>
                                        </p:tav>
                                        <p:tav tm="100000">
                                          <p:val>
                                            <p:strVal val="#ppt_w"/>
                                          </p:val>
                                        </p:tav>
                                      </p:tavLst>
                                    </p:anim>
                                    <p:anim calcmode="lin" valueType="num">
                                      <p:cBhvr>
                                        <p:cTn id="425" dur="1000" fill="hold"/>
                                        <p:tgtEl>
                                          <p:spTgt spid="31"/>
                                        </p:tgtEl>
                                        <p:attrNameLst>
                                          <p:attrName>ppt_h</p:attrName>
                                        </p:attrNameLst>
                                      </p:cBhvr>
                                      <p:tavLst>
                                        <p:tav tm="0">
                                          <p:val>
                                            <p:fltVal val="0"/>
                                          </p:val>
                                        </p:tav>
                                        <p:tav tm="100000">
                                          <p:val>
                                            <p:strVal val="#ppt_h"/>
                                          </p:val>
                                        </p:tav>
                                      </p:tavLst>
                                    </p:anim>
                                    <p:anim calcmode="lin" valueType="num">
                                      <p:cBhvr>
                                        <p:cTn id="426" dur="1000" fill="hold"/>
                                        <p:tgtEl>
                                          <p:spTgt spid="31"/>
                                        </p:tgtEl>
                                        <p:attrNameLst>
                                          <p:attrName>style.rotation</p:attrName>
                                        </p:attrNameLst>
                                      </p:cBhvr>
                                      <p:tavLst>
                                        <p:tav tm="0">
                                          <p:val>
                                            <p:fltVal val="90"/>
                                          </p:val>
                                        </p:tav>
                                        <p:tav tm="100000">
                                          <p:val>
                                            <p:fltVal val="0"/>
                                          </p:val>
                                        </p:tav>
                                      </p:tavLst>
                                    </p:anim>
                                    <p:animEffect transition="in" filter="fade">
                                      <p:cBhvr>
                                        <p:cTn id="427" dur="1000"/>
                                        <p:tgtEl>
                                          <p:spTgt spid="31"/>
                                        </p:tgtEl>
                                      </p:cBhvr>
                                    </p:animEffect>
                                  </p:childTnLst>
                                </p:cTn>
                              </p:par>
                              <p:par>
                                <p:cTn id="428" presetID="31" presetClass="entr" presetSubtype="0" fill="hold" nodeType="withEffect">
                                  <p:stCondLst>
                                    <p:cond delay="0"/>
                                  </p:stCondLst>
                                  <p:childTnLst>
                                    <p:set>
                                      <p:cBhvr>
                                        <p:cTn id="429" dur="1" fill="hold">
                                          <p:stCondLst>
                                            <p:cond delay="0"/>
                                          </p:stCondLst>
                                        </p:cTn>
                                        <p:tgtEl>
                                          <p:spTgt spid="33"/>
                                        </p:tgtEl>
                                        <p:attrNameLst>
                                          <p:attrName>style.visibility</p:attrName>
                                        </p:attrNameLst>
                                      </p:cBhvr>
                                      <p:to>
                                        <p:strVal val="visible"/>
                                      </p:to>
                                    </p:set>
                                    <p:anim calcmode="lin" valueType="num">
                                      <p:cBhvr>
                                        <p:cTn id="430" dur="1000" fill="hold"/>
                                        <p:tgtEl>
                                          <p:spTgt spid="33"/>
                                        </p:tgtEl>
                                        <p:attrNameLst>
                                          <p:attrName>ppt_w</p:attrName>
                                        </p:attrNameLst>
                                      </p:cBhvr>
                                      <p:tavLst>
                                        <p:tav tm="0">
                                          <p:val>
                                            <p:fltVal val="0"/>
                                          </p:val>
                                        </p:tav>
                                        <p:tav tm="100000">
                                          <p:val>
                                            <p:strVal val="#ppt_w"/>
                                          </p:val>
                                        </p:tav>
                                      </p:tavLst>
                                    </p:anim>
                                    <p:anim calcmode="lin" valueType="num">
                                      <p:cBhvr>
                                        <p:cTn id="431" dur="1000" fill="hold"/>
                                        <p:tgtEl>
                                          <p:spTgt spid="33"/>
                                        </p:tgtEl>
                                        <p:attrNameLst>
                                          <p:attrName>ppt_h</p:attrName>
                                        </p:attrNameLst>
                                      </p:cBhvr>
                                      <p:tavLst>
                                        <p:tav tm="0">
                                          <p:val>
                                            <p:fltVal val="0"/>
                                          </p:val>
                                        </p:tav>
                                        <p:tav tm="100000">
                                          <p:val>
                                            <p:strVal val="#ppt_h"/>
                                          </p:val>
                                        </p:tav>
                                      </p:tavLst>
                                    </p:anim>
                                    <p:anim calcmode="lin" valueType="num">
                                      <p:cBhvr>
                                        <p:cTn id="432" dur="1000" fill="hold"/>
                                        <p:tgtEl>
                                          <p:spTgt spid="33"/>
                                        </p:tgtEl>
                                        <p:attrNameLst>
                                          <p:attrName>style.rotation</p:attrName>
                                        </p:attrNameLst>
                                      </p:cBhvr>
                                      <p:tavLst>
                                        <p:tav tm="0">
                                          <p:val>
                                            <p:fltVal val="90"/>
                                          </p:val>
                                        </p:tav>
                                        <p:tav tm="100000">
                                          <p:val>
                                            <p:fltVal val="0"/>
                                          </p:val>
                                        </p:tav>
                                      </p:tavLst>
                                    </p:anim>
                                    <p:animEffect transition="in" filter="fade">
                                      <p:cBhvr>
                                        <p:cTn id="4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5097597"/>
            <a:ext cx="12379277" cy="1195932"/>
            <a:chOff x="0" y="4966045"/>
            <a:chExt cx="9286876" cy="1195932"/>
          </a:xfrm>
          <a:solidFill>
            <a:srgbClr val="0070C0"/>
          </a:solidFill>
        </p:grpSpPr>
        <p:sp>
          <p:nvSpPr>
            <p:cNvPr id="61" name="Round Same Side Corner Rectangle 60"/>
            <p:cNvSpPr/>
            <p:nvPr/>
          </p:nvSpPr>
          <p:spPr>
            <a:xfrm rot="5400000">
              <a:off x="4045472" y="920573"/>
              <a:ext cx="1195932" cy="9286876"/>
            </a:xfrm>
            <a:prstGeom prst="round2SameRect">
              <a:avLst>
                <a:gd name="adj1" fmla="val 0"/>
                <a:gd name="adj2" fmla="val 0"/>
              </a:avLst>
            </a:prstGeom>
            <a:grp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2" name="Rectangle 61"/>
            <p:cNvSpPr/>
            <p:nvPr/>
          </p:nvSpPr>
          <p:spPr>
            <a:xfrm>
              <a:off x="2178756" y="5024793"/>
              <a:ext cx="6965244" cy="1078794"/>
            </a:xfrm>
            <a:prstGeom prst="rect">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p:nvGrpSpPr>
        <p:grpSpPr>
          <a:xfrm>
            <a:off x="0" y="3789847"/>
            <a:ext cx="12379277" cy="1195932"/>
            <a:chOff x="0" y="3658295"/>
            <a:chExt cx="9286876" cy="1195932"/>
          </a:xfrm>
          <a:solidFill>
            <a:srgbClr val="0070C0"/>
          </a:solidFill>
        </p:grpSpPr>
        <p:sp>
          <p:nvSpPr>
            <p:cNvPr id="59" name="Round Same Side Corner Rectangle 58"/>
            <p:cNvSpPr/>
            <p:nvPr/>
          </p:nvSpPr>
          <p:spPr>
            <a:xfrm rot="5400000">
              <a:off x="4045472" y="-387177"/>
              <a:ext cx="1195932" cy="9286876"/>
            </a:xfrm>
            <a:prstGeom prst="round2SameRect">
              <a:avLst>
                <a:gd name="adj1" fmla="val 0"/>
                <a:gd name="adj2" fmla="val 0"/>
              </a:avLst>
            </a:prstGeom>
            <a:grp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0" name="Rectangle 59"/>
            <p:cNvSpPr/>
            <p:nvPr/>
          </p:nvSpPr>
          <p:spPr>
            <a:xfrm>
              <a:off x="2178756" y="3717043"/>
              <a:ext cx="6965244" cy="1078794"/>
            </a:xfrm>
            <a:prstGeom prst="rect">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9" name="Group 68"/>
          <p:cNvGrpSpPr/>
          <p:nvPr/>
        </p:nvGrpSpPr>
        <p:grpSpPr>
          <a:xfrm>
            <a:off x="0" y="2491626"/>
            <a:ext cx="12379277" cy="1195932"/>
            <a:chOff x="0" y="2360074"/>
            <a:chExt cx="9286876" cy="1195932"/>
          </a:xfrm>
        </p:grpSpPr>
        <p:sp>
          <p:nvSpPr>
            <p:cNvPr id="56" name="Round Same Side Corner Rectangle 55"/>
            <p:cNvSpPr/>
            <p:nvPr/>
          </p:nvSpPr>
          <p:spPr>
            <a:xfrm rot="5400000">
              <a:off x="4045472" y="-1685398"/>
              <a:ext cx="1195932" cy="9286876"/>
            </a:xfrm>
            <a:prstGeom prst="round2SameRect">
              <a:avLst>
                <a:gd name="adj1" fmla="val 0"/>
                <a:gd name="adj2" fmla="val 0"/>
              </a:avLst>
            </a:prstGeom>
            <a:solidFill>
              <a:srgbClr val="0070C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57" name="Rectangle 56"/>
            <p:cNvSpPr/>
            <p:nvPr/>
          </p:nvSpPr>
          <p:spPr>
            <a:xfrm>
              <a:off x="2178756" y="2418822"/>
              <a:ext cx="6965244" cy="1078794"/>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98228" y="313905"/>
            <a:ext cx="11030355" cy="609398"/>
          </a:xfrm>
        </p:spPr>
        <p:txBody>
          <a:bodyPr/>
          <a:lstStyle/>
          <a:p>
            <a:r>
              <a:rPr lang="en-US" dirty="0" smtClean="0"/>
              <a:t>Smaller Chunks Improve Performance</a:t>
            </a:r>
            <a:endParaRPr lang="en-US" dirty="0"/>
          </a:p>
        </p:txBody>
      </p:sp>
      <p:sp>
        <p:nvSpPr>
          <p:cNvPr id="59394" name="Rectangle 2"/>
          <p:cNvSpPr>
            <a:spLocks noChangeArrowheads="1"/>
          </p:cNvSpPr>
          <p:nvPr/>
        </p:nvSpPr>
        <p:spPr bwMode="auto">
          <a:xfrm>
            <a:off x="1" y="65658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bwMode="auto">
          <a:xfrm>
            <a:off x="3250354" y="5309181"/>
            <a:ext cx="8532178"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3250353" y="2708230"/>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4164515" y="2708230"/>
            <a:ext cx="2133044"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6297560" y="2708230"/>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7211722" y="2708230"/>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7821163" y="2708230"/>
            <a:ext cx="469397"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8290560" y="2708230"/>
            <a:ext cx="1663646"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9954207" y="2708230"/>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10563647" y="2708230"/>
            <a:ext cx="939589"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11228584" y="2708230"/>
            <a:ext cx="553948"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198226" y="5451152"/>
            <a:ext cx="2614578" cy="46166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rgbClr val="363535"/>
                </a:solidFill>
                <a:latin typeface="Segoe" pitchFamily="34" charset="0"/>
              </a:rPr>
              <a:t>Content</a:t>
            </a:r>
          </a:p>
        </p:txBody>
      </p:sp>
      <p:sp>
        <p:nvSpPr>
          <p:cNvPr id="51" name="TextBox 50"/>
          <p:cNvSpPr txBox="1"/>
          <p:nvPr/>
        </p:nvSpPr>
        <p:spPr>
          <a:xfrm>
            <a:off x="198226" y="3964113"/>
            <a:ext cx="2716151"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rgbClr val="363535"/>
                </a:solidFill>
                <a:latin typeface="Segoe" pitchFamily="34" charset="0"/>
              </a:rPr>
              <a:t>Fingerprint</a:t>
            </a:r>
          </a:p>
          <a:p>
            <a:r>
              <a:rPr lang="en-US" sz="1600" dirty="0" smtClean="0">
                <a:solidFill>
                  <a:srgbClr val="363535"/>
                </a:solidFill>
                <a:latin typeface="Segoe" pitchFamily="34" charset="0"/>
              </a:rPr>
              <a:t>Used to choose boundaries</a:t>
            </a:r>
          </a:p>
        </p:txBody>
      </p:sp>
      <p:sp>
        <p:nvSpPr>
          <p:cNvPr id="52" name="TextBox 51"/>
          <p:cNvSpPr txBox="1"/>
          <p:nvPr/>
        </p:nvSpPr>
        <p:spPr>
          <a:xfrm>
            <a:off x="198226" y="2671540"/>
            <a:ext cx="2509242"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rgbClr val="363535"/>
                </a:solidFill>
                <a:latin typeface="Segoe" pitchFamily="34" charset="0"/>
              </a:rPr>
              <a:t>Blocks</a:t>
            </a:r>
          </a:p>
          <a:p>
            <a:r>
              <a:rPr lang="en-US" sz="1600" dirty="0" smtClean="0">
                <a:solidFill>
                  <a:srgbClr val="363535"/>
                </a:solidFill>
                <a:latin typeface="Segoe" pitchFamily="34" charset="0"/>
              </a:rPr>
              <a:t>Max 128K</a:t>
            </a:r>
          </a:p>
        </p:txBody>
      </p:sp>
      <p:sp>
        <p:nvSpPr>
          <p:cNvPr id="63" name="Down Arrow 62"/>
          <p:cNvSpPr/>
          <p:nvPr/>
        </p:nvSpPr>
        <p:spPr>
          <a:xfrm rot="10800000">
            <a:off x="5627925" y="4805155"/>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Down Arrow 63"/>
          <p:cNvSpPr/>
          <p:nvPr/>
        </p:nvSpPr>
        <p:spPr>
          <a:xfrm rot="10800000">
            <a:off x="5612875" y="3530921"/>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bwMode="auto">
          <a:xfrm>
            <a:off x="3250353" y="4006813"/>
            <a:ext cx="8532178" cy="762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000" y="4172078"/>
            <a:ext cx="4570809"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203" y="4172078"/>
            <a:ext cx="4570809"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6096" y="1193178"/>
            <a:ext cx="12379277" cy="1195932"/>
            <a:chOff x="0" y="2360074"/>
            <a:chExt cx="9286876" cy="1195932"/>
          </a:xfrm>
          <a:solidFill>
            <a:srgbClr val="0070C0"/>
          </a:solidFill>
        </p:grpSpPr>
        <p:sp>
          <p:nvSpPr>
            <p:cNvPr id="33" name="Round Same Side Corner Rectangle 32"/>
            <p:cNvSpPr/>
            <p:nvPr/>
          </p:nvSpPr>
          <p:spPr>
            <a:xfrm rot="5400000">
              <a:off x="4045472" y="-1685398"/>
              <a:ext cx="1195932" cy="9286876"/>
            </a:xfrm>
            <a:prstGeom prst="round2SameRect">
              <a:avLst>
                <a:gd name="adj1" fmla="val 0"/>
                <a:gd name="adj2" fmla="val 0"/>
              </a:avLst>
            </a:prstGeom>
            <a:grp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35" name="Rectangle 34"/>
            <p:cNvSpPr/>
            <p:nvPr/>
          </p:nvSpPr>
          <p:spPr>
            <a:xfrm>
              <a:off x="2178756" y="2418822"/>
              <a:ext cx="6965244" cy="1078794"/>
            </a:xfrm>
            <a:prstGeom prst="rect">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38" name="TextBox 37"/>
          <p:cNvSpPr txBox="1"/>
          <p:nvPr/>
        </p:nvSpPr>
        <p:spPr>
          <a:xfrm>
            <a:off x="192130" y="1251172"/>
            <a:ext cx="2509242"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rgbClr val="363535"/>
                </a:solidFill>
                <a:latin typeface="Segoe" pitchFamily="34" charset="0"/>
              </a:rPr>
              <a:t>Identifiers</a:t>
            </a:r>
          </a:p>
          <a:p>
            <a:r>
              <a:rPr lang="en-US" sz="1600" dirty="0" smtClean="0">
                <a:solidFill>
                  <a:srgbClr val="363535"/>
                </a:solidFill>
                <a:latin typeface="Segoe" pitchFamily="34" charset="0"/>
              </a:rPr>
              <a:t>Block Hashes</a:t>
            </a:r>
          </a:p>
        </p:txBody>
      </p:sp>
      <p:sp>
        <p:nvSpPr>
          <p:cNvPr id="39" name="Down Arrow 38"/>
          <p:cNvSpPr/>
          <p:nvPr/>
        </p:nvSpPr>
        <p:spPr>
          <a:xfrm rot="10800000">
            <a:off x="5606779" y="2208089"/>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40" name="Rectangle 39"/>
          <p:cNvSpPr/>
          <p:nvPr/>
        </p:nvSpPr>
        <p:spPr bwMode="auto">
          <a:xfrm>
            <a:off x="3244257" y="1409782"/>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ID1</a:t>
            </a:r>
          </a:p>
        </p:txBody>
      </p:sp>
      <p:sp>
        <p:nvSpPr>
          <p:cNvPr id="41" name="Rectangle 40"/>
          <p:cNvSpPr/>
          <p:nvPr/>
        </p:nvSpPr>
        <p:spPr bwMode="auto">
          <a:xfrm>
            <a:off x="4158419" y="1409782"/>
            <a:ext cx="2133044"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ID2</a:t>
            </a:r>
          </a:p>
        </p:txBody>
      </p:sp>
      <p:sp>
        <p:nvSpPr>
          <p:cNvPr id="42" name="Rectangle 41"/>
          <p:cNvSpPr/>
          <p:nvPr/>
        </p:nvSpPr>
        <p:spPr bwMode="auto">
          <a:xfrm>
            <a:off x="6291464" y="1409782"/>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ID3</a:t>
            </a:r>
          </a:p>
        </p:txBody>
      </p:sp>
      <p:sp>
        <p:nvSpPr>
          <p:cNvPr id="44" name="Rectangle 43"/>
          <p:cNvSpPr/>
          <p:nvPr/>
        </p:nvSpPr>
        <p:spPr bwMode="auto">
          <a:xfrm>
            <a:off x="7205626" y="1409782"/>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ID4</a:t>
            </a:r>
          </a:p>
        </p:txBody>
      </p:sp>
      <p:sp>
        <p:nvSpPr>
          <p:cNvPr id="46" name="Rectangle 45"/>
          <p:cNvSpPr/>
          <p:nvPr/>
        </p:nvSpPr>
        <p:spPr bwMode="auto">
          <a:xfrm>
            <a:off x="7815067" y="1409782"/>
            <a:ext cx="475493"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ID5</a:t>
            </a:r>
          </a:p>
        </p:txBody>
      </p:sp>
      <p:sp>
        <p:nvSpPr>
          <p:cNvPr id="47" name="Rectangle 46"/>
          <p:cNvSpPr/>
          <p:nvPr/>
        </p:nvSpPr>
        <p:spPr bwMode="auto">
          <a:xfrm>
            <a:off x="8290559" y="1409782"/>
            <a:ext cx="165755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ID6</a:t>
            </a:r>
          </a:p>
        </p:txBody>
      </p:sp>
      <p:sp>
        <p:nvSpPr>
          <p:cNvPr id="49" name="Rectangle 48"/>
          <p:cNvSpPr/>
          <p:nvPr/>
        </p:nvSpPr>
        <p:spPr bwMode="auto">
          <a:xfrm>
            <a:off x="9948111" y="1409782"/>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ID7</a:t>
            </a:r>
          </a:p>
        </p:txBody>
      </p:sp>
      <p:sp>
        <p:nvSpPr>
          <p:cNvPr id="53" name="Rectangle 52"/>
          <p:cNvSpPr/>
          <p:nvPr/>
        </p:nvSpPr>
        <p:spPr bwMode="auto">
          <a:xfrm>
            <a:off x="10557551" y="1409782"/>
            <a:ext cx="671033"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ID8</a:t>
            </a:r>
          </a:p>
        </p:txBody>
      </p:sp>
      <p:sp>
        <p:nvSpPr>
          <p:cNvPr id="54" name="Rectangle 53"/>
          <p:cNvSpPr/>
          <p:nvPr/>
        </p:nvSpPr>
        <p:spPr bwMode="auto">
          <a:xfrm>
            <a:off x="11228584" y="1409782"/>
            <a:ext cx="54785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ID9</a:t>
            </a:r>
          </a:p>
        </p:txBody>
      </p:sp>
    </p:spTree>
    <p:extLst>
      <p:ext uri="{BB962C8B-B14F-4D97-AF65-F5344CB8AC3E}">
        <p14:creationId xmlns:p14="http://schemas.microsoft.com/office/powerpoint/2010/main" val="785374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7437" y="2096327"/>
            <a:ext cx="2671496" cy="2671496"/>
            <a:chOff x="1937437" y="2096327"/>
            <a:chExt cx="2671496" cy="2671496"/>
          </a:xfrm>
        </p:grpSpPr>
        <p:sp>
          <p:nvSpPr>
            <p:cNvPr id="17" name="Rectangle 16"/>
            <p:cNvSpPr/>
            <p:nvPr/>
          </p:nvSpPr>
          <p:spPr bwMode="auto">
            <a:xfrm>
              <a:off x="1937437"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Performance</a:t>
              </a:r>
            </a:p>
          </p:txBody>
        </p:sp>
        <p:grpSp>
          <p:nvGrpSpPr>
            <p:cNvPr id="20" name="Group 19"/>
            <p:cNvGrpSpPr/>
            <p:nvPr/>
          </p:nvGrpSpPr>
          <p:grpSpPr>
            <a:xfrm>
              <a:off x="2690813" y="2972517"/>
              <a:ext cx="1311275" cy="741362"/>
              <a:chOff x="8172451" y="3778251"/>
              <a:chExt cx="1311275" cy="741362"/>
            </a:xfrm>
            <a:solidFill>
              <a:schemeClr val="tx1"/>
            </a:solidFill>
          </p:grpSpPr>
          <p:sp>
            <p:nvSpPr>
              <p:cNvPr id="21" name="Freeform 624"/>
              <p:cNvSpPr>
                <a:spLocks/>
              </p:cNvSpPr>
              <p:nvPr/>
            </p:nvSpPr>
            <p:spPr bwMode="auto">
              <a:xfrm>
                <a:off x="8172451" y="3778251"/>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 name="Group 3"/>
          <p:cNvGrpSpPr/>
          <p:nvPr/>
        </p:nvGrpSpPr>
        <p:grpSpPr>
          <a:xfrm>
            <a:off x="7579892" y="2096327"/>
            <a:ext cx="2671496" cy="2671496"/>
            <a:chOff x="7579892" y="2096327"/>
            <a:chExt cx="2671496" cy="2671496"/>
          </a:xfrm>
        </p:grpSpPr>
        <p:sp>
          <p:nvSpPr>
            <p:cNvPr id="19" name="Rectangle 18"/>
            <p:cNvSpPr/>
            <p:nvPr/>
          </p:nvSpPr>
          <p:spPr bwMode="auto">
            <a:xfrm>
              <a:off x="7579892"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Scale</a:t>
              </a:r>
            </a:p>
          </p:txBody>
        </p:sp>
        <p:pic>
          <p:nvPicPr>
            <p:cNvPr id="29"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300768" y="2736475"/>
              <a:ext cx="1229744" cy="11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758664" y="2096327"/>
            <a:ext cx="2671496" cy="2671496"/>
            <a:chOff x="4758664" y="2096327"/>
            <a:chExt cx="2671496" cy="2671496"/>
          </a:xfrm>
        </p:grpSpPr>
        <p:sp>
          <p:nvSpPr>
            <p:cNvPr id="18" name="Rectangle 17"/>
            <p:cNvSpPr/>
            <p:nvPr/>
          </p:nvSpPr>
          <p:spPr bwMode="auto">
            <a:xfrm>
              <a:off x="4758664"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Management</a:t>
              </a:r>
            </a:p>
          </p:txBody>
        </p:sp>
        <p:pic>
          <p:nvPicPr>
            <p:cNvPr id="30" name="Picture 1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640387" y="2840963"/>
              <a:ext cx="908049" cy="11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4875212" y="2362200"/>
            <a:ext cx="4724400" cy="1969770"/>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No need for branch-by-branch configuration.</a:t>
            </a:r>
          </a:p>
          <a:p>
            <a:pPr marL="457200" indent="-457200">
              <a:lnSpc>
                <a:spcPct val="90000"/>
              </a:lnSpc>
              <a:spcBef>
                <a:spcPct val="20000"/>
              </a:spcBef>
              <a:buSzPct val="90000"/>
              <a:buFont typeface="Arial" pitchFamily="34" charset="0"/>
              <a:buChar char="•"/>
            </a:pPr>
            <a:endParaRPr lang="en-US" sz="2000" dirty="0">
              <a:solidFill>
                <a:srgbClr val="FFFFFF">
                  <a:alpha val="99000"/>
                </a:srgbClr>
              </a:solidFill>
            </a:endParaRPr>
          </a:p>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New tools for configuring </a:t>
            </a:r>
            <a:r>
              <a:rPr lang="en-US" sz="2000" dirty="0" err="1" smtClean="0">
                <a:solidFill>
                  <a:srgbClr val="FFFFFF">
                    <a:alpha val="99000"/>
                  </a:srgbClr>
                </a:solidFill>
              </a:rPr>
              <a:t>BranchCache</a:t>
            </a:r>
            <a:r>
              <a:rPr lang="en-US" sz="2000" dirty="0" smtClean="0">
                <a:solidFill>
                  <a:srgbClr val="FFFFFF">
                    <a:alpha val="99000"/>
                  </a:srgbClr>
                </a:solidFill>
              </a:rPr>
              <a:t> and preloading cache data</a:t>
            </a:r>
          </a:p>
        </p:txBody>
      </p:sp>
    </p:spTree>
    <p:extLst>
      <p:ext uri="{BB962C8B-B14F-4D97-AF65-F5344CB8AC3E}">
        <p14:creationId xmlns:p14="http://schemas.microsoft.com/office/powerpoint/2010/main" val="415052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2.08333E-7 -4.39306E-6 L -0.23125 -0.00046 " pathEditMode="relative" rAng="0" ptsTypes="AA">
                                      <p:cBhvr>
                                        <p:cTn id="13" dur="2000" fill="hold"/>
                                        <p:tgtEl>
                                          <p:spTgt spid="3"/>
                                        </p:tgtEl>
                                        <p:attrNameLst>
                                          <p:attrName>ppt_x</p:attrName>
                                          <p:attrName>ppt_y</p:attrName>
                                        </p:attrNameLst>
                                      </p:cBhvr>
                                      <p:rCtr x="-11563" y="-23"/>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a:off x="8780191" y="2731780"/>
            <a:ext cx="752532" cy="1192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50229" y="2377017"/>
            <a:ext cx="77045" cy="2099249"/>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Deploy </a:t>
            </a:r>
            <a:r>
              <a:rPr lang="en-US" dirty="0" err="1" smtClean="0"/>
              <a:t>BranchCache</a:t>
            </a:r>
            <a:r>
              <a:rPr lang="en-US" dirty="0" smtClean="0"/>
              <a:t> with One GPO</a:t>
            </a:r>
            <a:endParaRPr lang="en-US" dirty="0"/>
          </a:p>
        </p:txBody>
      </p:sp>
      <p:sp>
        <p:nvSpPr>
          <p:cNvPr id="4" name="Text Placeholder 2"/>
          <p:cNvSpPr txBox="1">
            <a:spLocks/>
          </p:cNvSpPr>
          <p:nvPr/>
        </p:nvSpPr>
        <p:spPr>
          <a:xfrm>
            <a:off x="595838" y="1600200"/>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rgbClr val="FFFFFF"/>
                </a:solidFill>
                <a:latin typeface="Segoe" pitchFamily="34" charset="0"/>
              </a:rPr>
              <a:t>Clients use Service Connection Points (SCPs) to discover and connect to hosted cache servers.</a:t>
            </a:r>
          </a:p>
          <a:p>
            <a:r>
              <a:rPr lang="en-US" sz="3200" dirty="0" smtClean="0">
                <a:solidFill>
                  <a:srgbClr val="FFFFFF"/>
                </a:solidFill>
                <a:latin typeface="Segoe" pitchFamily="34" charset="0"/>
              </a:rPr>
              <a:t>Hosted cache servers can automatically create SCPs.</a:t>
            </a:r>
          </a:p>
          <a:p>
            <a:r>
              <a:rPr lang="en-US" sz="3200" dirty="0" smtClean="0">
                <a:solidFill>
                  <a:srgbClr val="FFFFFF"/>
                </a:solidFill>
                <a:latin typeface="Segoe" pitchFamily="34" charset="0"/>
              </a:rPr>
              <a:t>No site-by-site configuration needed.</a:t>
            </a:r>
          </a:p>
          <a:p>
            <a:endParaRPr lang="en-US" sz="3200" dirty="0" smtClean="0">
              <a:solidFill>
                <a:srgbClr val="FFFFFF"/>
              </a:solidFill>
              <a:latin typeface="Segoe" pitchFamily="34" charset="0"/>
            </a:endParaRPr>
          </a:p>
          <a:p>
            <a:endParaRPr lang="en-US" sz="3200" dirty="0" smtClean="0">
              <a:solidFill>
                <a:srgbClr val="FFFFFF"/>
              </a:solidFill>
              <a:latin typeface="Segoe" pitchFamily="34" charset="0"/>
            </a:endParaRPr>
          </a:p>
        </p:txBody>
      </p:sp>
      <p:grpSp>
        <p:nvGrpSpPr>
          <p:cNvPr id="16" name="Group 15"/>
          <p:cNvGrpSpPr/>
          <p:nvPr/>
        </p:nvGrpSpPr>
        <p:grpSpPr>
          <a:xfrm>
            <a:off x="8864493" y="3307949"/>
            <a:ext cx="517955" cy="350929"/>
            <a:chOff x="7790118" y="5943600"/>
            <a:chExt cx="610956" cy="414858"/>
          </a:xfrm>
        </p:grpSpPr>
        <p:sp>
          <p:nvSpPr>
            <p:cNvPr id="14" name="Oval 13"/>
            <p:cNvSpPr/>
            <p:nvPr/>
          </p:nvSpPr>
          <p:spPr>
            <a:xfrm>
              <a:off x="7836810" y="5943600"/>
              <a:ext cx="414858" cy="414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7790118" y="5978597"/>
              <a:ext cx="610956" cy="327460"/>
            </a:xfrm>
            <a:prstGeom prst="rect">
              <a:avLst/>
            </a:prstGeom>
            <a:noFill/>
          </p:spPr>
          <p:txBody>
            <a:bodyPr wrap="square" rtlCol="0">
              <a:spAutoFit/>
            </a:bodyPr>
            <a:lstStyle/>
            <a:p>
              <a:r>
                <a:rPr lang="en-US" sz="1200" dirty="0" smtClean="0">
                  <a:solidFill>
                    <a:srgbClr val="FFFFFF"/>
                  </a:solidFill>
                </a:rPr>
                <a:t>SCP</a:t>
              </a:r>
              <a:endParaRPr lang="en-US" sz="1200" dirty="0">
                <a:solidFill>
                  <a:srgbClr val="FFFFFF"/>
                </a:solidFill>
              </a:endParaRPr>
            </a:p>
          </p:txBody>
        </p:sp>
      </p:grpSp>
      <p:grpSp>
        <p:nvGrpSpPr>
          <p:cNvPr id="17" name="Group 16"/>
          <p:cNvGrpSpPr/>
          <p:nvPr/>
        </p:nvGrpSpPr>
        <p:grpSpPr>
          <a:xfrm>
            <a:off x="10601890" y="3897003"/>
            <a:ext cx="517955" cy="350929"/>
            <a:chOff x="7790118" y="5943600"/>
            <a:chExt cx="610956" cy="414858"/>
          </a:xfrm>
        </p:grpSpPr>
        <p:sp>
          <p:nvSpPr>
            <p:cNvPr id="18" name="Oval 17"/>
            <p:cNvSpPr/>
            <p:nvPr/>
          </p:nvSpPr>
          <p:spPr>
            <a:xfrm>
              <a:off x="7836810" y="5943600"/>
              <a:ext cx="414858" cy="414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TextBox 18"/>
            <p:cNvSpPr txBox="1"/>
            <p:nvPr/>
          </p:nvSpPr>
          <p:spPr>
            <a:xfrm>
              <a:off x="7790118" y="5978597"/>
              <a:ext cx="610956" cy="327460"/>
            </a:xfrm>
            <a:prstGeom prst="rect">
              <a:avLst/>
            </a:prstGeom>
            <a:noFill/>
          </p:spPr>
          <p:txBody>
            <a:bodyPr wrap="square" rtlCol="0">
              <a:spAutoFit/>
            </a:bodyPr>
            <a:lstStyle/>
            <a:p>
              <a:r>
                <a:rPr lang="en-US" sz="1200" dirty="0" smtClean="0">
                  <a:solidFill>
                    <a:srgbClr val="FFFFFF"/>
                  </a:solidFill>
                </a:rPr>
                <a:t>SCP</a:t>
              </a:r>
              <a:endParaRPr lang="en-US" sz="1200" dirty="0">
                <a:solidFill>
                  <a:srgbClr val="FFFFFF"/>
                </a:solidFill>
              </a:endParaRPr>
            </a:p>
          </p:txBody>
        </p:sp>
      </p:grpSp>
      <p:grpSp>
        <p:nvGrpSpPr>
          <p:cNvPr id="22" name="Group 21"/>
          <p:cNvGrpSpPr/>
          <p:nvPr/>
        </p:nvGrpSpPr>
        <p:grpSpPr>
          <a:xfrm>
            <a:off x="8992692" y="1328992"/>
            <a:ext cx="1609198" cy="652808"/>
            <a:chOff x="6551611" y="914400"/>
            <a:chExt cx="1481251" cy="797235"/>
          </a:xfrm>
        </p:grpSpPr>
        <p:grpSp>
          <p:nvGrpSpPr>
            <p:cNvPr id="24" name="Group 23"/>
            <p:cNvGrpSpPr/>
            <p:nvPr/>
          </p:nvGrpSpPr>
          <p:grpSpPr>
            <a:xfrm>
              <a:off x="6551611" y="914400"/>
              <a:ext cx="1481251" cy="797235"/>
              <a:chOff x="4799012" y="4876799"/>
              <a:chExt cx="609600" cy="304801"/>
            </a:xfrm>
          </p:grpSpPr>
          <p:sp>
            <p:nvSpPr>
              <p:cNvPr id="27" name="Rounded Rectangle 2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 name="Rectangle 2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 name="Rectangle 2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 name="Rectangle 29"/>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 name="Rectangle 30"/>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5" name="Rectangle 2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 name="Rectangle 2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2" name="Cloud 31"/>
          <p:cNvSpPr/>
          <p:nvPr/>
        </p:nvSpPr>
        <p:spPr>
          <a:xfrm>
            <a:off x="8152703" y="667266"/>
            <a:ext cx="3376554" cy="1997864"/>
          </a:xfrm>
          <a:prstGeom prst="clou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506" y="3859597"/>
            <a:ext cx="864393" cy="688017"/>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06" y="4142986"/>
            <a:ext cx="1015835" cy="808558"/>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772" y="4699996"/>
            <a:ext cx="1211127" cy="964001"/>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624" y="4434178"/>
            <a:ext cx="864393" cy="688017"/>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494" y="4601873"/>
            <a:ext cx="1015835" cy="808558"/>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6288" y="5421002"/>
            <a:ext cx="1211127" cy="964001"/>
          </a:xfrm>
          <a:prstGeom prst="rect">
            <a:avLst/>
          </a:prstGeom>
        </p:spPr>
      </p:pic>
    </p:spTree>
    <p:extLst>
      <p:ext uri="{BB962C8B-B14F-4D97-AF65-F5344CB8AC3E}">
        <p14:creationId xmlns:p14="http://schemas.microsoft.com/office/powerpoint/2010/main" val="405062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440" y="4104439"/>
            <a:ext cx="1015835" cy="808558"/>
          </a:xfrm>
          <a:prstGeom prst="rect">
            <a:avLst/>
          </a:prstGeom>
        </p:spPr>
      </p:pic>
      <p:sp>
        <p:nvSpPr>
          <p:cNvPr id="3" name="Title 2"/>
          <p:cNvSpPr>
            <a:spLocks noGrp="1"/>
          </p:cNvSpPr>
          <p:nvPr>
            <p:ph type="title"/>
          </p:nvPr>
        </p:nvSpPr>
        <p:spPr/>
        <p:txBody>
          <a:bodyPr/>
          <a:lstStyle/>
          <a:p>
            <a:r>
              <a:rPr lang="en-US" dirty="0" smtClean="0"/>
              <a:t>Data is Always Encrypted</a:t>
            </a:r>
            <a:endParaRPr lang="en-US" dirty="0"/>
          </a:p>
        </p:txBody>
      </p:sp>
      <p:sp>
        <p:nvSpPr>
          <p:cNvPr id="12" name="Text Placeholder 2"/>
          <p:cNvSpPr txBox="1">
            <a:spLocks/>
          </p:cNvSpPr>
          <p:nvPr/>
        </p:nvSpPr>
        <p:spPr>
          <a:xfrm>
            <a:off x="977683" y="1335819"/>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smtClean="0">
                <a:solidFill>
                  <a:srgbClr val="FFFFFF"/>
                </a:solidFill>
                <a:latin typeface="Segoe" pitchFamily="34" charset="0"/>
              </a:rPr>
              <a:t>BranchCache</a:t>
            </a:r>
            <a:r>
              <a:rPr lang="en-US" sz="3200" dirty="0" smtClean="0">
                <a:solidFill>
                  <a:srgbClr val="FFFFFF"/>
                </a:solidFill>
                <a:latin typeface="Segoe" pitchFamily="34" charset="0"/>
              </a:rPr>
              <a:t> cache is encrypted by default.</a:t>
            </a:r>
          </a:p>
          <a:p>
            <a:r>
              <a:rPr lang="en-US" sz="3200" dirty="0" smtClean="0">
                <a:solidFill>
                  <a:srgbClr val="FFFFFF"/>
                </a:solidFill>
                <a:latin typeface="Segoe" pitchFamily="34" charset="0"/>
              </a:rPr>
              <a:t>Certificate no longer required on hosted cache server</a:t>
            </a:r>
          </a:p>
          <a:p>
            <a:r>
              <a:rPr lang="en-US" sz="3200" dirty="0" smtClean="0">
                <a:solidFill>
                  <a:srgbClr val="FFFFFF"/>
                </a:solidFill>
                <a:latin typeface="Segoe" pitchFamily="34" charset="0"/>
              </a:rPr>
              <a:t>Actually a performance improvement!</a:t>
            </a:r>
          </a:p>
        </p:txBody>
      </p:sp>
      <p:grpSp>
        <p:nvGrpSpPr>
          <p:cNvPr id="16" name="Group 15"/>
          <p:cNvGrpSpPr/>
          <p:nvPr/>
        </p:nvGrpSpPr>
        <p:grpSpPr>
          <a:xfrm>
            <a:off x="9158934" y="927558"/>
            <a:ext cx="1609198" cy="652808"/>
            <a:chOff x="6551611" y="914400"/>
            <a:chExt cx="1481251" cy="797235"/>
          </a:xfrm>
        </p:grpSpPr>
        <p:grpSp>
          <p:nvGrpSpPr>
            <p:cNvPr id="17" name="Group 16"/>
            <p:cNvGrpSpPr/>
            <p:nvPr/>
          </p:nvGrpSpPr>
          <p:grpSpPr>
            <a:xfrm>
              <a:off x="6551611" y="914400"/>
              <a:ext cx="1481251" cy="797235"/>
              <a:chOff x="4799012" y="4876799"/>
              <a:chExt cx="609600" cy="304801"/>
            </a:xfrm>
          </p:grpSpPr>
          <p:sp>
            <p:nvSpPr>
              <p:cNvPr id="20" name="Rounded Rectangle 19"/>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 name="Rectangle 20"/>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2" name="Rectangle 2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 name="Rectangle 2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 name="Rectangle 23"/>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8" name="Rectangle 17"/>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9" name="Rectangle 18"/>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2240" y="3821050"/>
            <a:ext cx="864393" cy="688017"/>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5506" y="4661449"/>
            <a:ext cx="1211127" cy="964001"/>
          </a:xfrm>
          <a:prstGeom prst="rect">
            <a:avLst/>
          </a:prstGeom>
        </p:spPr>
      </p:pic>
      <p:pic>
        <p:nvPicPr>
          <p:cNvPr id="29" name="Picture 6"/>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377791" y="1981200"/>
            <a:ext cx="1077299" cy="13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0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loud Callout 60"/>
          <p:cNvSpPr/>
          <p:nvPr/>
        </p:nvSpPr>
        <p:spPr>
          <a:xfrm>
            <a:off x="7901467" y="4606444"/>
            <a:ext cx="3757846" cy="1589586"/>
          </a:xfrm>
          <a:prstGeom prst="cloudCallout">
            <a:avLst>
              <a:gd name="adj1" fmla="val -25635"/>
              <a:gd name="adj2" fmla="val -91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p:cNvSpPr>
            <a:spLocks noGrp="1"/>
          </p:cNvSpPr>
          <p:nvPr>
            <p:ph type="title"/>
          </p:nvPr>
        </p:nvSpPr>
        <p:spPr>
          <a:xfrm>
            <a:off x="198454" y="152400"/>
            <a:ext cx="11030355" cy="1143000"/>
          </a:xfrm>
        </p:spPr>
        <p:txBody>
          <a:bodyPr>
            <a:normAutofit/>
          </a:bodyPr>
          <a:lstStyle/>
          <a:p>
            <a:r>
              <a:rPr lang="en-US" dirty="0" smtClean="0"/>
              <a:t>Preload Data for Speedy First Access</a:t>
            </a:r>
            <a:endParaRPr lang="en-US" dirty="0"/>
          </a:p>
        </p:txBody>
      </p:sp>
      <p:sp>
        <p:nvSpPr>
          <p:cNvPr id="2" name="TextBox 1"/>
          <p:cNvSpPr txBox="1"/>
          <p:nvPr/>
        </p:nvSpPr>
        <p:spPr>
          <a:xfrm>
            <a:off x="1943892" y="3045893"/>
            <a:ext cx="405880" cy="369332"/>
          </a:xfrm>
          <a:prstGeom prst="rect">
            <a:avLst/>
          </a:prstGeom>
          <a:noFill/>
        </p:spPr>
        <p:txBody>
          <a:bodyPr wrap="none" rtlCol="0">
            <a:spAutoFit/>
          </a:bodyPr>
          <a:lstStyle/>
          <a:p>
            <a:r>
              <a:rPr lang="en-US" dirty="0" smtClean="0">
                <a:solidFill>
                  <a:srgbClr val="FFFFFF"/>
                </a:solidFill>
              </a:rPr>
              <a:t>IIS</a:t>
            </a:r>
            <a:endParaRPr lang="en-US" dirty="0">
              <a:solidFill>
                <a:srgbClr val="FFFFFF"/>
              </a:solidFill>
            </a:endParaRPr>
          </a:p>
        </p:txBody>
      </p:sp>
      <p:sp>
        <p:nvSpPr>
          <p:cNvPr id="35" name="TextBox 34"/>
          <p:cNvSpPr txBox="1"/>
          <p:nvPr/>
        </p:nvSpPr>
        <p:spPr>
          <a:xfrm>
            <a:off x="1918436" y="4101025"/>
            <a:ext cx="1189428" cy="369332"/>
          </a:xfrm>
          <a:prstGeom prst="rect">
            <a:avLst/>
          </a:prstGeom>
          <a:noFill/>
        </p:spPr>
        <p:txBody>
          <a:bodyPr wrap="none" rtlCol="0">
            <a:spAutoFit/>
          </a:bodyPr>
          <a:lstStyle/>
          <a:p>
            <a:r>
              <a:rPr lang="en-US" dirty="0" smtClean="0">
                <a:solidFill>
                  <a:srgbClr val="FFFFFF"/>
                </a:solidFill>
              </a:rPr>
              <a:t>File Server</a:t>
            </a:r>
            <a:endParaRPr lang="en-US" dirty="0">
              <a:solidFill>
                <a:srgbClr val="FFFFFF"/>
              </a:solidFill>
            </a:endParaRPr>
          </a:p>
        </p:txBody>
      </p:sp>
      <p:sp>
        <p:nvSpPr>
          <p:cNvPr id="37" name="TextBox 36"/>
          <p:cNvSpPr txBox="1"/>
          <p:nvPr/>
        </p:nvSpPr>
        <p:spPr>
          <a:xfrm>
            <a:off x="3234546" y="883138"/>
            <a:ext cx="1597049" cy="646331"/>
          </a:xfrm>
          <a:prstGeom prst="rect">
            <a:avLst/>
          </a:prstGeom>
          <a:noFill/>
        </p:spPr>
        <p:txBody>
          <a:bodyPr wrap="none" rtlCol="0">
            <a:spAutoFit/>
          </a:bodyPr>
          <a:lstStyle/>
          <a:p>
            <a:pPr algn="ctr"/>
            <a:r>
              <a:rPr lang="en-US" dirty="0" smtClean="0">
                <a:solidFill>
                  <a:srgbClr val="FFFFFF"/>
                </a:solidFill>
              </a:rPr>
              <a:t>Warm </a:t>
            </a:r>
          </a:p>
          <a:p>
            <a:pPr algn="ctr"/>
            <a:r>
              <a:rPr lang="en-US" dirty="0" smtClean="0">
                <a:solidFill>
                  <a:srgbClr val="FFFFFF"/>
                </a:solidFill>
              </a:rPr>
              <a:t>Hosted Cache</a:t>
            </a:r>
            <a:endParaRPr lang="en-US" dirty="0">
              <a:solidFill>
                <a:srgbClr val="FFFFFF"/>
              </a:solidFill>
            </a:endParaRPr>
          </a:p>
        </p:txBody>
      </p:sp>
      <p:sp>
        <p:nvSpPr>
          <p:cNvPr id="42" name="TextBox 41"/>
          <p:cNvSpPr txBox="1"/>
          <p:nvPr/>
        </p:nvSpPr>
        <p:spPr>
          <a:xfrm>
            <a:off x="8404749" y="3499594"/>
            <a:ext cx="1597049" cy="369332"/>
          </a:xfrm>
          <a:prstGeom prst="rect">
            <a:avLst/>
          </a:prstGeom>
          <a:noFill/>
        </p:spPr>
        <p:txBody>
          <a:bodyPr wrap="none" rtlCol="0">
            <a:spAutoFit/>
          </a:bodyPr>
          <a:lstStyle/>
          <a:p>
            <a:r>
              <a:rPr lang="en-US" dirty="0" smtClean="0">
                <a:solidFill>
                  <a:srgbClr val="FFFFFF"/>
                </a:solidFill>
              </a:rPr>
              <a:t>Hosted Cache</a:t>
            </a:r>
            <a:endParaRPr lang="en-US" dirty="0">
              <a:solidFill>
                <a:srgbClr val="FFFFFF"/>
              </a:solidFill>
            </a:endParaRPr>
          </a:p>
        </p:txBody>
      </p:sp>
      <p:sp>
        <p:nvSpPr>
          <p:cNvPr id="4" name="Right Arrow 3"/>
          <p:cNvSpPr/>
          <p:nvPr/>
        </p:nvSpPr>
        <p:spPr>
          <a:xfrm>
            <a:off x="3522837" y="2836925"/>
            <a:ext cx="1221905" cy="1276734"/>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Can 48"/>
          <p:cNvSpPr/>
          <p:nvPr/>
        </p:nvSpPr>
        <p:spPr>
          <a:xfrm>
            <a:off x="5675963" y="3214877"/>
            <a:ext cx="476310" cy="338951"/>
          </a:xfrm>
          <a:prstGeom prst="ca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Can 49"/>
          <p:cNvSpPr/>
          <p:nvPr/>
        </p:nvSpPr>
        <p:spPr>
          <a:xfrm>
            <a:off x="5170267" y="3624193"/>
            <a:ext cx="687820" cy="489466"/>
          </a:xfrm>
          <a:prstGeom prst="ca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Can 50"/>
          <p:cNvSpPr/>
          <p:nvPr/>
        </p:nvSpPr>
        <p:spPr>
          <a:xfrm>
            <a:off x="5307028" y="3087588"/>
            <a:ext cx="294497" cy="209570"/>
          </a:xfrm>
          <a:prstGeom prst="ca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ight Arrow 52"/>
          <p:cNvSpPr/>
          <p:nvPr/>
        </p:nvSpPr>
        <p:spPr>
          <a:xfrm rot="5400000">
            <a:off x="5077857" y="1686635"/>
            <a:ext cx="1219200" cy="1279567"/>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Right Arrow 53"/>
          <p:cNvSpPr/>
          <p:nvPr/>
        </p:nvSpPr>
        <p:spPr>
          <a:xfrm>
            <a:off x="6688135" y="2824291"/>
            <a:ext cx="1221905" cy="1276734"/>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Cloud Callout 7"/>
          <p:cNvSpPr/>
          <p:nvPr/>
        </p:nvSpPr>
        <p:spPr>
          <a:xfrm>
            <a:off x="1696430" y="4890493"/>
            <a:ext cx="3757846" cy="1764895"/>
          </a:xfrm>
          <a:prstGeom prst="cloudCallout">
            <a:avLst>
              <a:gd name="adj1" fmla="val -7197"/>
              <a:gd name="adj2" fmla="val -902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TextBox 54"/>
          <p:cNvSpPr txBox="1"/>
          <p:nvPr/>
        </p:nvSpPr>
        <p:spPr>
          <a:xfrm>
            <a:off x="2001918" y="5372831"/>
            <a:ext cx="3343575" cy="1031051"/>
          </a:xfrm>
          <a:prstGeom prst="rect">
            <a:avLst/>
          </a:prstGeom>
          <a:noFill/>
        </p:spPr>
        <p:txBody>
          <a:bodyPr wrap="square" rtlCol="0">
            <a:spAutoFit/>
          </a:bodyPr>
          <a:lstStyle/>
          <a:p>
            <a:pPr algn="ctr" defTabSz="914400">
              <a:defRPr/>
            </a:pPr>
            <a:r>
              <a:rPr lang="en-US" sz="1400" kern="0" dirty="0" smtClean="0">
                <a:solidFill>
                  <a:srgbClr val="363535"/>
                </a:solidFill>
                <a:latin typeface="Segoe" pitchFamily="34" charset="0"/>
              </a:rPr>
              <a:t>New tools let you </a:t>
            </a:r>
            <a:r>
              <a:rPr lang="en-US" sz="1400" b="1" kern="0" dirty="0" smtClean="0">
                <a:solidFill>
                  <a:srgbClr val="363535"/>
                </a:solidFill>
                <a:latin typeface="Segoe" pitchFamily="34" charset="0"/>
              </a:rPr>
              <a:t>prehash </a:t>
            </a:r>
            <a:r>
              <a:rPr lang="en-US" sz="1400" kern="0" dirty="0" smtClean="0">
                <a:solidFill>
                  <a:srgbClr val="363535"/>
                </a:solidFill>
                <a:latin typeface="Segoe" pitchFamily="34" charset="0"/>
              </a:rPr>
              <a:t>data on both file and web servers, and create data packages.</a:t>
            </a:r>
          </a:p>
          <a:p>
            <a:pPr algn="ctr" defTabSz="914400">
              <a:defRPr/>
            </a:pPr>
            <a:endParaRPr lang="en-US" kern="0" dirty="0">
              <a:solidFill>
                <a:srgbClr val="363535"/>
              </a:solidFill>
              <a:latin typeface="Segoe" pitchFamily="34" charset="0"/>
            </a:endParaRPr>
          </a:p>
        </p:txBody>
      </p:sp>
      <p:sp>
        <p:nvSpPr>
          <p:cNvPr id="56" name="TextBox 55"/>
          <p:cNvSpPr txBox="1"/>
          <p:nvPr/>
        </p:nvSpPr>
        <p:spPr>
          <a:xfrm>
            <a:off x="4831595" y="4237112"/>
            <a:ext cx="1582421" cy="369332"/>
          </a:xfrm>
          <a:prstGeom prst="rect">
            <a:avLst/>
          </a:prstGeom>
          <a:noFill/>
        </p:spPr>
        <p:txBody>
          <a:bodyPr wrap="none" rtlCol="0">
            <a:spAutoFit/>
          </a:bodyPr>
          <a:lstStyle/>
          <a:p>
            <a:r>
              <a:rPr lang="en-US" dirty="0" smtClean="0">
                <a:solidFill>
                  <a:srgbClr val="FFFFFF"/>
                </a:solidFill>
              </a:rPr>
              <a:t>Data Packages</a:t>
            </a:r>
            <a:endParaRPr lang="en-US" dirty="0">
              <a:solidFill>
                <a:srgbClr val="FFFFFF"/>
              </a:solidFill>
            </a:endParaRPr>
          </a:p>
        </p:txBody>
      </p:sp>
      <p:sp>
        <p:nvSpPr>
          <p:cNvPr id="59" name="TextBox 58"/>
          <p:cNvSpPr txBox="1"/>
          <p:nvPr/>
        </p:nvSpPr>
        <p:spPr>
          <a:xfrm>
            <a:off x="8156956" y="5120503"/>
            <a:ext cx="3343575" cy="800219"/>
          </a:xfrm>
          <a:prstGeom prst="rect">
            <a:avLst/>
          </a:prstGeom>
          <a:noFill/>
        </p:spPr>
        <p:txBody>
          <a:bodyPr wrap="square" rtlCol="0">
            <a:spAutoFit/>
          </a:bodyPr>
          <a:lstStyle/>
          <a:p>
            <a:pPr defTabSz="914400">
              <a:defRPr/>
            </a:pPr>
            <a:r>
              <a:rPr lang="en-US" sz="1400" kern="0" dirty="0" smtClean="0">
                <a:solidFill>
                  <a:srgbClr val="363535"/>
                </a:solidFill>
                <a:latin typeface="Segoe" pitchFamily="34" charset="0"/>
              </a:rPr>
              <a:t>Data Packages can be imported on hosted cache servers and clients </a:t>
            </a:r>
          </a:p>
          <a:p>
            <a:pPr defTabSz="914400">
              <a:defRPr/>
            </a:pPr>
            <a:endParaRPr lang="en-US" kern="0" dirty="0">
              <a:solidFill>
                <a:srgbClr val="363535"/>
              </a:solidFill>
              <a:latin typeface="Segoe" pitchFamily="34" charset="0"/>
            </a:endParaRPr>
          </a:p>
        </p:txBody>
      </p:sp>
      <p:sp>
        <p:nvSpPr>
          <p:cNvPr id="60" name="Cloud Callout 59"/>
          <p:cNvSpPr/>
          <p:nvPr/>
        </p:nvSpPr>
        <p:spPr>
          <a:xfrm>
            <a:off x="7910040" y="647021"/>
            <a:ext cx="3757846" cy="1764895"/>
          </a:xfrm>
          <a:prstGeom prst="cloudCallout">
            <a:avLst>
              <a:gd name="adj1" fmla="val -81655"/>
              <a:gd name="adj2" fmla="val -1698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TextBox 56"/>
          <p:cNvSpPr txBox="1"/>
          <p:nvPr/>
        </p:nvSpPr>
        <p:spPr>
          <a:xfrm>
            <a:off x="8324311" y="1241135"/>
            <a:ext cx="3343575" cy="523220"/>
          </a:xfrm>
          <a:prstGeom prst="rect">
            <a:avLst/>
          </a:prstGeom>
          <a:noFill/>
        </p:spPr>
        <p:txBody>
          <a:bodyPr wrap="square" rtlCol="0">
            <a:spAutoFit/>
          </a:bodyPr>
          <a:lstStyle/>
          <a:p>
            <a:pPr defTabSz="914400">
              <a:defRPr/>
            </a:pPr>
            <a:r>
              <a:rPr lang="en-US" sz="1400" kern="0" dirty="0" smtClean="0">
                <a:solidFill>
                  <a:srgbClr val="363535"/>
                </a:solidFill>
                <a:latin typeface="Segoe" pitchFamily="34" charset="0"/>
              </a:rPr>
              <a:t>Data can be exported from “warm” hosted cache servers</a:t>
            </a:r>
          </a:p>
        </p:txBody>
      </p:sp>
      <p:grpSp>
        <p:nvGrpSpPr>
          <p:cNvPr id="30" name="Group 29"/>
          <p:cNvGrpSpPr/>
          <p:nvPr/>
        </p:nvGrpSpPr>
        <p:grpSpPr>
          <a:xfrm>
            <a:off x="1995454" y="2596368"/>
            <a:ext cx="1154515" cy="468355"/>
            <a:chOff x="6551611" y="914400"/>
            <a:chExt cx="1481251" cy="797235"/>
          </a:xfrm>
        </p:grpSpPr>
        <p:grpSp>
          <p:nvGrpSpPr>
            <p:cNvPr id="31" name="Group 30"/>
            <p:cNvGrpSpPr/>
            <p:nvPr/>
          </p:nvGrpSpPr>
          <p:grpSpPr>
            <a:xfrm>
              <a:off x="6551611" y="914400"/>
              <a:ext cx="1481251" cy="797235"/>
              <a:chOff x="4799012" y="4876799"/>
              <a:chExt cx="609600" cy="304801"/>
            </a:xfrm>
          </p:grpSpPr>
          <p:sp>
            <p:nvSpPr>
              <p:cNvPr id="44" name="Rounded Rectangle 43"/>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5" name="Rectangle 4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6" name="Rectangle 4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2" name="Rectangle 51"/>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8" name="Rectangle 5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2" name="Rectangle 3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3" name="Rectangle 4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62" name="Group 61"/>
          <p:cNvGrpSpPr/>
          <p:nvPr/>
        </p:nvGrpSpPr>
        <p:grpSpPr>
          <a:xfrm>
            <a:off x="2012113" y="3555358"/>
            <a:ext cx="1154515" cy="468355"/>
            <a:chOff x="6551611" y="914400"/>
            <a:chExt cx="1481251" cy="797235"/>
          </a:xfrm>
        </p:grpSpPr>
        <p:grpSp>
          <p:nvGrpSpPr>
            <p:cNvPr id="63" name="Group 62"/>
            <p:cNvGrpSpPr/>
            <p:nvPr/>
          </p:nvGrpSpPr>
          <p:grpSpPr>
            <a:xfrm>
              <a:off x="6551611" y="914400"/>
              <a:ext cx="1481251" cy="797235"/>
              <a:chOff x="4799012" y="4876799"/>
              <a:chExt cx="609600" cy="304801"/>
            </a:xfrm>
          </p:grpSpPr>
          <p:sp>
            <p:nvSpPr>
              <p:cNvPr id="66" name="Rounded Rectangle 65"/>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7" name="Rectangle 6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8" name="Rectangle 67"/>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9" name="Rectangle 68"/>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0" name="Rectangle 69"/>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64" name="Rectangle 63"/>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5" name="Rectangle 6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71" name="Group 70"/>
          <p:cNvGrpSpPr/>
          <p:nvPr/>
        </p:nvGrpSpPr>
        <p:grpSpPr>
          <a:xfrm>
            <a:off x="5110199" y="972125"/>
            <a:ext cx="1154515" cy="468355"/>
            <a:chOff x="6551611" y="914400"/>
            <a:chExt cx="1481251" cy="797235"/>
          </a:xfrm>
        </p:grpSpPr>
        <p:grpSp>
          <p:nvGrpSpPr>
            <p:cNvPr id="72" name="Group 71"/>
            <p:cNvGrpSpPr/>
            <p:nvPr/>
          </p:nvGrpSpPr>
          <p:grpSpPr>
            <a:xfrm>
              <a:off x="6551611" y="914400"/>
              <a:ext cx="1481251" cy="797235"/>
              <a:chOff x="4799012" y="4876799"/>
              <a:chExt cx="609600" cy="304801"/>
            </a:xfrm>
          </p:grpSpPr>
          <p:sp>
            <p:nvSpPr>
              <p:cNvPr id="75" name="Rounded Rectangle 74"/>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6" name="Rectangle 75"/>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7" name="Rectangle 76"/>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8" name="Rectangle 77"/>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9" name="Rectangle 78"/>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3" name="Rectangle 72"/>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4" name="Rectangle 73"/>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80" name="Group 79"/>
          <p:cNvGrpSpPr/>
          <p:nvPr/>
        </p:nvGrpSpPr>
        <p:grpSpPr>
          <a:xfrm>
            <a:off x="8625875" y="2915997"/>
            <a:ext cx="1154515" cy="468355"/>
            <a:chOff x="6551611" y="914400"/>
            <a:chExt cx="1481251" cy="797235"/>
          </a:xfrm>
        </p:grpSpPr>
        <p:grpSp>
          <p:nvGrpSpPr>
            <p:cNvPr id="81" name="Group 80"/>
            <p:cNvGrpSpPr/>
            <p:nvPr/>
          </p:nvGrpSpPr>
          <p:grpSpPr>
            <a:xfrm>
              <a:off x="6551611" y="914400"/>
              <a:ext cx="1481251" cy="797235"/>
              <a:chOff x="4799012" y="4876799"/>
              <a:chExt cx="609600" cy="304801"/>
            </a:xfrm>
          </p:grpSpPr>
          <p:sp>
            <p:nvSpPr>
              <p:cNvPr id="84" name="Rounded Rectangle 83"/>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5" name="Rectangle 8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6" name="Rectangle 8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7" name="Rectangle 86"/>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8" name="Rectangle 8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82" name="Rectangle 8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3" name="Rectangle 8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085" y="2849796"/>
            <a:ext cx="459110" cy="365430"/>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6904" y="2965818"/>
            <a:ext cx="539546" cy="429454"/>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085" y="3445562"/>
            <a:ext cx="643273" cy="512016"/>
          </a:xfrm>
          <a:prstGeom prst="rect">
            <a:avLst/>
          </a:prstGeom>
        </p:spPr>
      </p:pic>
    </p:spTree>
    <p:extLst>
      <p:ext uri="{BB962C8B-B14F-4D97-AF65-F5344CB8AC3E}">
        <p14:creationId xmlns:p14="http://schemas.microsoft.com/office/powerpoint/2010/main" val="232001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2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 Remotely with WMI and PowerShell</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167714"/>
            <a:ext cx="907155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03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7437" y="2096327"/>
            <a:ext cx="2671496" cy="2671496"/>
            <a:chOff x="1937437" y="2096327"/>
            <a:chExt cx="2671496" cy="2671496"/>
          </a:xfrm>
        </p:grpSpPr>
        <p:sp>
          <p:nvSpPr>
            <p:cNvPr id="17" name="Rectangle 16"/>
            <p:cNvSpPr/>
            <p:nvPr/>
          </p:nvSpPr>
          <p:spPr bwMode="auto">
            <a:xfrm>
              <a:off x="1937437"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Performance</a:t>
              </a:r>
            </a:p>
          </p:txBody>
        </p:sp>
        <p:grpSp>
          <p:nvGrpSpPr>
            <p:cNvPr id="20" name="Group 19"/>
            <p:cNvGrpSpPr/>
            <p:nvPr/>
          </p:nvGrpSpPr>
          <p:grpSpPr>
            <a:xfrm>
              <a:off x="2690813" y="2972517"/>
              <a:ext cx="1311275" cy="741362"/>
              <a:chOff x="8172451" y="3778251"/>
              <a:chExt cx="1311275" cy="741362"/>
            </a:xfrm>
            <a:solidFill>
              <a:schemeClr val="tx1"/>
            </a:solidFill>
          </p:grpSpPr>
          <p:sp>
            <p:nvSpPr>
              <p:cNvPr id="21" name="Freeform 624"/>
              <p:cNvSpPr>
                <a:spLocks/>
              </p:cNvSpPr>
              <p:nvPr/>
            </p:nvSpPr>
            <p:spPr bwMode="auto">
              <a:xfrm>
                <a:off x="8172451" y="3778251"/>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 name="Group 3"/>
          <p:cNvGrpSpPr/>
          <p:nvPr/>
        </p:nvGrpSpPr>
        <p:grpSpPr>
          <a:xfrm>
            <a:off x="7579892" y="2096327"/>
            <a:ext cx="2671496" cy="2671496"/>
            <a:chOff x="7579892" y="2096327"/>
            <a:chExt cx="2671496" cy="2671496"/>
          </a:xfrm>
        </p:grpSpPr>
        <p:sp>
          <p:nvSpPr>
            <p:cNvPr id="19" name="Rectangle 18"/>
            <p:cNvSpPr/>
            <p:nvPr/>
          </p:nvSpPr>
          <p:spPr bwMode="auto">
            <a:xfrm>
              <a:off x="7579892"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Scale</a:t>
              </a:r>
            </a:p>
          </p:txBody>
        </p:sp>
        <p:pic>
          <p:nvPicPr>
            <p:cNvPr id="29"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300768" y="2736475"/>
              <a:ext cx="1229744" cy="11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758664" y="2096327"/>
            <a:ext cx="2671496" cy="2671496"/>
            <a:chOff x="4758664" y="2096327"/>
            <a:chExt cx="2671496" cy="2671496"/>
          </a:xfrm>
        </p:grpSpPr>
        <p:sp>
          <p:nvSpPr>
            <p:cNvPr id="18" name="Rectangle 17"/>
            <p:cNvSpPr/>
            <p:nvPr/>
          </p:nvSpPr>
          <p:spPr bwMode="auto">
            <a:xfrm>
              <a:off x="4758664" y="2096327"/>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Management</a:t>
              </a:r>
            </a:p>
          </p:txBody>
        </p:sp>
        <p:pic>
          <p:nvPicPr>
            <p:cNvPr id="30" name="Picture 1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640387" y="2840963"/>
              <a:ext cx="908049" cy="11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4875212" y="2590800"/>
            <a:ext cx="5029200" cy="1692771"/>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Use </a:t>
            </a:r>
            <a:r>
              <a:rPr lang="en-US" sz="2000" dirty="0" err="1" smtClean="0">
                <a:solidFill>
                  <a:srgbClr val="FFFFFF">
                    <a:alpha val="99000"/>
                  </a:srgbClr>
                </a:solidFill>
              </a:rPr>
              <a:t>BranchCache</a:t>
            </a:r>
            <a:r>
              <a:rPr lang="en-US" sz="2000" dirty="0" smtClean="0">
                <a:solidFill>
                  <a:srgbClr val="FFFFFF">
                    <a:alpha val="99000"/>
                  </a:srgbClr>
                </a:solidFill>
              </a:rPr>
              <a:t> in offices of any size.</a:t>
            </a:r>
          </a:p>
          <a:p>
            <a:pPr marL="457200" indent="-457200">
              <a:lnSpc>
                <a:spcPct val="90000"/>
              </a:lnSpc>
              <a:spcBef>
                <a:spcPct val="20000"/>
              </a:spcBef>
              <a:buSzPct val="90000"/>
              <a:buFont typeface="Arial" pitchFamily="34" charset="0"/>
              <a:buChar char="•"/>
            </a:pPr>
            <a:endParaRPr lang="en-US" sz="2000" dirty="0">
              <a:solidFill>
                <a:srgbClr val="FFFFFF">
                  <a:alpha val="99000"/>
                </a:srgbClr>
              </a:solidFill>
            </a:endParaRPr>
          </a:p>
          <a:p>
            <a:pPr marL="457200" indent="-457200">
              <a:lnSpc>
                <a:spcPct val="90000"/>
              </a:lnSpc>
              <a:spcBef>
                <a:spcPct val="20000"/>
              </a:spcBef>
              <a:buSzPct val="90000"/>
              <a:buFont typeface="Arial" pitchFamily="34" charset="0"/>
              <a:buChar char="•"/>
            </a:pPr>
            <a:r>
              <a:rPr lang="en-US" sz="2000" dirty="0" smtClean="0">
                <a:solidFill>
                  <a:srgbClr val="FFFFFF">
                    <a:alpha val="99000"/>
                  </a:srgbClr>
                </a:solidFill>
              </a:rPr>
              <a:t>Optimize your network at headquarters for employees connecting to the cloud</a:t>
            </a:r>
          </a:p>
        </p:txBody>
      </p:sp>
    </p:spTree>
    <p:extLst>
      <p:ext uri="{BB962C8B-B14F-4D97-AF65-F5344CB8AC3E}">
        <p14:creationId xmlns:p14="http://schemas.microsoft.com/office/powerpoint/2010/main" val="3980014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1.11022E-16 -4.39306E-6 L -0.45638 -0.00046 " pathEditMode="relative" rAng="0" ptsTypes="AA">
                                      <p:cBhvr>
                                        <p:cTn id="13" dur="2000" fill="hold"/>
                                        <p:tgtEl>
                                          <p:spTgt spid="4"/>
                                        </p:tgtEl>
                                        <p:attrNameLst>
                                          <p:attrName>ppt_x</p:attrName>
                                          <p:attrName>ppt_y</p:attrName>
                                        </p:attrNameLst>
                                      </p:cBhvr>
                                      <p:rCtr x="-22826" y="-23"/>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Cache More Data and Serve More Clients</a:t>
            </a:r>
            <a:endParaRPr lang="en-US" dirty="0"/>
          </a:p>
        </p:txBody>
      </p:sp>
      <p:sp>
        <p:nvSpPr>
          <p:cNvPr id="4" name="Text Placeholder 2"/>
          <p:cNvSpPr txBox="1">
            <a:spLocks/>
          </p:cNvSpPr>
          <p:nvPr/>
        </p:nvSpPr>
        <p:spPr>
          <a:xfrm>
            <a:off x="595838" y="1600200"/>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rgbClr val="FFFFFF"/>
                </a:solidFill>
                <a:latin typeface="Segoe" pitchFamily="34" charset="0"/>
              </a:rPr>
              <a:t>Hosted cache server can store much more data, increasing bandwidth savings.</a:t>
            </a:r>
          </a:p>
          <a:p>
            <a:r>
              <a:rPr lang="en-US" sz="3200" dirty="0" smtClean="0">
                <a:solidFill>
                  <a:srgbClr val="FFFFFF"/>
                </a:solidFill>
                <a:latin typeface="Segoe" pitchFamily="34" charset="0"/>
              </a:rPr>
              <a:t>More efficient architecture based on the Extensible Storage Engine enables a single hosted cache to serve more clients.</a:t>
            </a:r>
          </a:p>
          <a:p>
            <a:r>
              <a:rPr lang="en-US" sz="3200" dirty="0" smtClean="0">
                <a:solidFill>
                  <a:srgbClr val="FFFFFF"/>
                </a:solidFill>
                <a:latin typeface="Segoe" pitchFamily="34" charset="0"/>
              </a:rPr>
              <a:t>Multi-TB cache can be spread across disks.</a:t>
            </a:r>
          </a:p>
        </p:txBody>
      </p:sp>
      <p:sp>
        <p:nvSpPr>
          <p:cNvPr id="5" name="Flowchart: Magnetic Disk 4"/>
          <p:cNvSpPr/>
          <p:nvPr/>
        </p:nvSpPr>
        <p:spPr>
          <a:xfrm>
            <a:off x="9695565" y="2788467"/>
            <a:ext cx="1380893" cy="629110"/>
          </a:xfrm>
          <a:prstGeom prst="flowChartMagneticDisk">
            <a:avLst/>
          </a:prstGeom>
          <a:solidFill>
            <a:srgbClr val="FFC000"/>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prstClr val="white"/>
                </a:solidFill>
                <a:effectLst>
                  <a:outerShdw blurRad="38100" dist="38100" dir="2700000" algn="tl">
                    <a:srgbClr val="000000">
                      <a:alpha val="43137"/>
                    </a:srgbClr>
                  </a:outerShdw>
                </a:effectLst>
              </a:rPr>
              <a:t>ESE</a:t>
            </a:r>
            <a:endParaRPr lang="en-US" b="1" dirty="0">
              <a:solidFill>
                <a:prstClr val="white"/>
              </a:solidFill>
              <a:effectLst>
                <a:outerShdw blurRad="38100" dist="38100" dir="2700000" algn="tl">
                  <a:srgbClr val="000000">
                    <a:alpha val="43137"/>
                  </a:srgbClr>
                </a:outerShdw>
              </a:effectLst>
            </a:endParaRPr>
          </a:p>
        </p:txBody>
      </p:sp>
      <p:grpSp>
        <p:nvGrpSpPr>
          <p:cNvPr id="7" name="Group 6"/>
          <p:cNvGrpSpPr/>
          <p:nvPr/>
        </p:nvGrpSpPr>
        <p:grpSpPr>
          <a:xfrm>
            <a:off x="8512501" y="1593679"/>
            <a:ext cx="2696406" cy="1093859"/>
            <a:chOff x="6551611" y="914400"/>
            <a:chExt cx="1481251" cy="797235"/>
          </a:xfrm>
        </p:grpSpPr>
        <p:grpSp>
          <p:nvGrpSpPr>
            <p:cNvPr id="8" name="Group 7"/>
            <p:cNvGrpSpPr/>
            <p:nvPr/>
          </p:nvGrpSpPr>
          <p:grpSpPr>
            <a:xfrm>
              <a:off x="6551611" y="914400"/>
              <a:ext cx="1481251" cy="797235"/>
              <a:chOff x="4799012" y="4876799"/>
              <a:chExt cx="609600" cy="304801"/>
            </a:xfrm>
          </p:grpSpPr>
          <p:sp>
            <p:nvSpPr>
              <p:cNvPr id="11" name="Rounded Rectangle 10"/>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 name="Rectangle 11"/>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 name="Rectangle 12"/>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 name="Rectangle 1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 name="Rectangle 1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9" name="Rectangle 8"/>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0" name="Rectangle 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401300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Availability and Unlimited Scale</a:t>
            </a:r>
            <a:endParaRPr lang="en-US" dirty="0"/>
          </a:p>
        </p:txBody>
      </p:sp>
      <p:sp>
        <p:nvSpPr>
          <p:cNvPr id="8" name="Text Placeholder 2"/>
          <p:cNvSpPr txBox="1">
            <a:spLocks/>
          </p:cNvSpPr>
          <p:nvPr/>
        </p:nvSpPr>
        <p:spPr>
          <a:xfrm>
            <a:off x="595838" y="1600200"/>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rgbClr val="FFFFFF"/>
                </a:solidFill>
                <a:latin typeface="Segoe" pitchFamily="34" charset="0"/>
              </a:rPr>
              <a:t>Clients can be configured to use multiple hosted cache servers in one branch.</a:t>
            </a:r>
          </a:p>
          <a:p>
            <a:r>
              <a:rPr lang="en-US" sz="3200" dirty="0" smtClean="0">
                <a:solidFill>
                  <a:srgbClr val="FFFFFF"/>
                </a:solidFill>
                <a:latin typeface="Segoe" pitchFamily="34" charset="0"/>
              </a:rPr>
              <a:t>Existing logic enables retrieval from multiple servers.  Uploads done only once.</a:t>
            </a:r>
          </a:p>
          <a:p>
            <a:r>
              <a:rPr lang="en-US" sz="3200" dirty="0" smtClean="0">
                <a:solidFill>
                  <a:srgbClr val="FFFFFF"/>
                </a:solidFill>
                <a:latin typeface="Segoe" pitchFamily="34" charset="0"/>
              </a:rPr>
              <a:t>Improves scale and availability without the complexity of clustering.</a:t>
            </a:r>
          </a:p>
          <a:p>
            <a:endParaRPr lang="en-US" sz="3200" dirty="0" smtClean="0">
              <a:solidFill>
                <a:srgbClr val="FFFFFF"/>
              </a:solidFill>
              <a:latin typeface="Segoe" pitchFamily="34" charset="0"/>
            </a:endParaRPr>
          </a:p>
          <a:p>
            <a:endParaRPr lang="en-US" sz="3200" dirty="0" smtClean="0">
              <a:solidFill>
                <a:srgbClr val="FFFFFF"/>
              </a:solidFill>
              <a:latin typeface="Segoe" pitchFamily="34" charset="0"/>
            </a:endParaRPr>
          </a:p>
        </p:txBody>
      </p:sp>
      <p:cxnSp>
        <p:nvCxnSpPr>
          <p:cNvPr id="9" name="Straight Connector 8"/>
          <p:cNvCxnSpPr/>
          <p:nvPr/>
        </p:nvCxnSpPr>
        <p:spPr>
          <a:xfrm flipH="1">
            <a:off x="9579808" y="2146302"/>
            <a:ext cx="56919" cy="16636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45108" y="2641602"/>
            <a:ext cx="349604" cy="11683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565625" y="2184401"/>
            <a:ext cx="971517" cy="1528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laptop"/>
          <p:cNvPicPr>
            <a:picLocks noChangeAspect="1" noChangeArrowheads="1"/>
          </p:cNvPicPr>
          <p:nvPr/>
        </p:nvPicPr>
        <p:blipFill>
          <a:blip r:embed="rId2" cstate="print"/>
          <a:stretch>
            <a:fillRect/>
          </a:stretch>
        </p:blipFill>
        <p:spPr bwMode="auto">
          <a:xfrm>
            <a:off x="8396348" y="3568700"/>
            <a:ext cx="2366921" cy="1828800"/>
          </a:xfrm>
          <a:prstGeom prst="rect">
            <a:avLst/>
          </a:prstGeom>
          <a:noFill/>
        </p:spPr>
      </p:pic>
      <p:grpSp>
        <p:nvGrpSpPr>
          <p:cNvPr id="12" name="Group 11"/>
          <p:cNvGrpSpPr/>
          <p:nvPr/>
        </p:nvGrpSpPr>
        <p:grpSpPr>
          <a:xfrm>
            <a:off x="9275292" y="1686658"/>
            <a:ext cx="673138" cy="273074"/>
            <a:chOff x="6551611" y="914400"/>
            <a:chExt cx="1481251" cy="797235"/>
          </a:xfrm>
        </p:grpSpPr>
        <p:grpSp>
          <p:nvGrpSpPr>
            <p:cNvPr id="14" name="Group 13"/>
            <p:cNvGrpSpPr/>
            <p:nvPr/>
          </p:nvGrpSpPr>
          <p:grpSpPr>
            <a:xfrm>
              <a:off x="6551611" y="914400"/>
              <a:ext cx="1481251" cy="797235"/>
              <a:chOff x="4799012" y="4876799"/>
              <a:chExt cx="609600" cy="304801"/>
            </a:xfrm>
          </p:grpSpPr>
          <p:sp>
            <p:nvSpPr>
              <p:cNvPr id="17" name="Rounded Rectangle 1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8" name="Rectangle 1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9" name="Rectangle 1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 name="Rectangle 19"/>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 name="Rectangle 20"/>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5" name="Rectangle 1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6" name="Rectangle 1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2" name="Group 21"/>
          <p:cNvGrpSpPr/>
          <p:nvPr/>
        </p:nvGrpSpPr>
        <p:grpSpPr>
          <a:xfrm>
            <a:off x="10893134" y="1646003"/>
            <a:ext cx="1094228" cy="443899"/>
            <a:chOff x="6551611" y="914400"/>
            <a:chExt cx="1481251" cy="797235"/>
          </a:xfrm>
        </p:grpSpPr>
        <p:grpSp>
          <p:nvGrpSpPr>
            <p:cNvPr id="23" name="Group 22"/>
            <p:cNvGrpSpPr/>
            <p:nvPr/>
          </p:nvGrpSpPr>
          <p:grpSpPr>
            <a:xfrm>
              <a:off x="6551611" y="914400"/>
              <a:ext cx="1481251" cy="797235"/>
              <a:chOff x="4799012" y="4876799"/>
              <a:chExt cx="609600" cy="304801"/>
            </a:xfrm>
          </p:grpSpPr>
          <p:sp>
            <p:nvSpPr>
              <p:cNvPr id="26" name="Rounded Rectangle 25"/>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 name="Rectangle 2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 name="Rectangle 27"/>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 name="Rectangle 28"/>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 name="Rectangle 29"/>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4" name="Rectangle 23"/>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31" name="Group 30"/>
          <p:cNvGrpSpPr/>
          <p:nvPr/>
        </p:nvGrpSpPr>
        <p:grpSpPr>
          <a:xfrm>
            <a:off x="9837034" y="2178157"/>
            <a:ext cx="1246628" cy="505723"/>
            <a:chOff x="6551611" y="914400"/>
            <a:chExt cx="1481251" cy="797235"/>
          </a:xfrm>
        </p:grpSpPr>
        <p:grpSp>
          <p:nvGrpSpPr>
            <p:cNvPr id="32" name="Group 31"/>
            <p:cNvGrpSpPr/>
            <p:nvPr/>
          </p:nvGrpSpPr>
          <p:grpSpPr>
            <a:xfrm>
              <a:off x="6551611" y="914400"/>
              <a:ext cx="1481251" cy="797235"/>
              <a:chOff x="4799012" y="4876799"/>
              <a:chExt cx="609600" cy="304801"/>
            </a:xfrm>
          </p:grpSpPr>
          <p:sp>
            <p:nvSpPr>
              <p:cNvPr id="35" name="Rounded Rectangle 34"/>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6" name="Rectangle 35"/>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7" name="Rectangle 36"/>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Rectangle 37"/>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9" name="Rectangle 38"/>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3" name="Rectangle 32"/>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4" name="Rectangle 33"/>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269456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3" name="Subtitle 2"/>
          <p:cNvSpPr>
            <a:spLocks noGrp="1"/>
          </p:cNvSpPr>
          <p:nvPr>
            <p:ph type="subTitle" idx="1"/>
          </p:nvPr>
        </p:nvSpPr>
        <p:spPr/>
        <p:txBody>
          <a:bodyPr/>
          <a:lstStyle/>
          <a:p>
            <a:r>
              <a:rPr lang="en-US" dirty="0" smtClean="0"/>
              <a:t>Rob Kuehfus</a:t>
            </a:r>
          </a:p>
          <a:p>
            <a:r>
              <a:rPr lang="en-US" dirty="0" smtClean="0"/>
              <a:t>Program Manager</a:t>
            </a:r>
          </a:p>
          <a:p>
            <a:r>
              <a:rPr lang="en-US" dirty="0" smtClean="0"/>
              <a:t>Wireless and Networking Services</a:t>
            </a:r>
            <a:endParaRPr lang="en-US" dirty="0"/>
          </a:p>
        </p:txBody>
      </p:sp>
      <p:sp>
        <p:nvSpPr>
          <p:cNvPr id="2" name="Title 1"/>
          <p:cNvSpPr>
            <a:spLocks noGrp="1"/>
          </p:cNvSpPr>
          <p:nvPr>
            <p:ph type="ctrTitle"/>
          </p:nvPr>
        </p:nvSpPr>
        <p:spPr/>
        <p:txBody>
          <a:bodyPr/>
          <a:lstStyle/>
          <a:p>
            <a:r>
              <a:rPr lang="en-US" dirty="0" err="1" smtClean="0"/>
              <a:t>BranchCache</a:t>
            </a:r>
            <a:r>
              <a:rPr lang="en-US" dirty="0" smtClean="0"/>
              <a:t> Deployment and Acceleration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8701681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Oval 213"/>
          <p:cNvSpPr/>
          <p:nvPr/>
        </p:nvSpPr>
        <p:spPr bwMode="auto">
          <a:xfrm>
            <a:off x="5955736" y="4433178"/>
            <a:ext cx="2453954" cy="2310472"/>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08" name="TextBox 107"/>
          <p:cNvSpPr txBox="1"/>
          <p:nvPr/>
        </p:nvSpPr>
        <p:spPr>
          <a:xfrm rot="17407192">
            <a:off x="5005550" y="2896774"/>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10101010110101001101010010101010101</a:t>
            </a:r>
          </a:p>
        </p:txBody>
      </p:sp>
      <p:cxnSp>
        <p:nvCxnSpPr>
          <p:cNvPr id="194" name="Curved Connector 76"/>
          <p:cNvCxnSpPr/>
          <p:nvPr/>
        </p:nvCxnSpPr>
        <p:spPr>
          <a:xfrm flipV="1">
            <a:off x="7141500" y="1455878"/>
            <a:ext cx="1016851" cy="2839654"/>
          </a:xfrm>
          <a:prstGeom prst="straightConnector1">
            <a:avLst/>
          </a:prstGeom>
          <a:ln w="57150">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flipV="1">
            <a:off x="3960812" y="1388911"/>
            <a:ext cx="4197539" cy="817192"/>
          </a:xfrm>
          <a:prstGeom prst="straightConnector1">
            <a:avLst/>
          </a:prstGeom>
          <a:ln w="57150">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a:off x="3960812" y="2482724"/>
            <a:ext cx="2971800" cy="1840996"/>
          </a:xfrm>
          <a:prstGeom prst="straightConnector1">
            <a:avLst/>
          </a:prstGeom>
          <a:ln w="57150">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20938444">
            <a:off x="3114499" y="1648143"/>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10101011010100110101001010101010101011100101010101</a:t>
            </a:r>
          </a:p>
        </p:txBody>
      </p:sp>
      <p:sp>
        <p:nvSpPr>
          <p:cNvPr id="95" name="TextBox 94"/>
          <p:cNvSpPr txBox="1"/>
          <p:nvPr/>
        </p:nvSpPr>
        <p:spPr>
          <a:xfrm rot="20938444">
            <a:off x="3161058" y="1936814"/>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11011011010100110101001010101010101011100101010101</a:t>
            </a:r>
          </a:p>
        </p:txBody>
      </p:sp>
      <p:sp>
        <p:nvSpPr>
          <p:cNvPr id="104" name="TextBox 103"/>
          <p:cNvSpPr txBox="1"/>
          <p:nvPr/>
        </p:nvSpPr>
        <p:spPr>
          <a:xfrm rot="1885823">
            <a:off x="3079230" y="3175725"/>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010101010111101010001001010101010111001010</a:t>
            </a:r>
          </a:p>
        </p:txBody>
      </p:sp>
      <p:sp>
        <p:nvSpPr>
          <p:cNvPr id="107" name="TextBox 106"/>
          <p:cNvSpPr txBox="1"/>
          <p:nvPr/>
        </p:nvSpPr>
        <p:spPr>
          <a:xfrm rot="1885823">
            <a:off x="2853851" y="3404325"/>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01010101011110101000100100101010101010111</a:t>
            </a:r>
          </a:p>
        </p:txBody>
      </p:sp>
      <p:sp>
        <p:nvSpPr>
          <p:cNvPr id="109" name="TextBox 108"/>
          <p:cNvSpPr txBox="1"/>
          <p:nvPr/>
        </p:nvSpPr>
        <p:spPr>
          <a:xfrm rot="17397069">
            <a:off x="5257010" y="2957734"/>
            <a:ext cx="4925657" cy="184666"/>
          </a:xfrm>
          <a:prstGeom prst="rect">
            <a:avLst/>
          </a:prstGeom>
          <a:noFill/>
        </p:spPr>
        <p:txBody>
          <a:bodyPr wrap="square" lIns="0" tIns="0" rIns="0" bIns="0" rtlCol="0">
            <a:spAutoFit/>
          </a:bodyPr>
          <a:lstStyle/>
          <a:p>
            <a:pPr algn="ctr"/>
            <a:r>
              <a:rPr lang="en-US" sz="1200" dirty="0" smtClean="0">
                <a:solidFill>
                  <a:srgbClr val="FFFFFF"/>
                </a:solidFill>
                <a:latin typeface="Segoe UI Light" pitchFamily="34" charset="0"/>
                <a:cs typeface="Segoe UI Light" pitchFamily="34" charset="0"/>
              </a:rPr>
              <a:t>10101010110101001101010010101010101</a:t>
            </a:r>
          </a:p>
        </p:txBody>
      </p:sp>
      <p:sp>
        <p:nvSpPr>
          <p:cNvPr id="129" name="Text Placeholder 5"/>
          <p:cNvSpPr txBox="1">
            <a:spLocks/>
          </p:cNvSpPr>
          <p:nvPr/>
        </p:nvSpPr>
        <p:spPr>
          <a:xfrm>
            <a:off x="210703" y="246324"/>
            <a:ext cx="11149013" cy="3964162"/>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Access and Optimization</a:t>
            </a:r>
          </a:p>
        </p:txBody>
      </p:sp>
      <p:sp>
        <p:nvSpPr>
          <p:cNvPr id="65" name="TextBox 64"/>
          <p:cNvSpPr txBox="1"/>
          <p:nvPr/>
        </p:nvSpPr>
        <p:spPr>
          <a:xfrm>
            <a:off x="1629102" y="3852366"/>
            <a:ext cx="1892505" cy="369332"/>
          </a:xfrm>
          <a:prstGeom prst="rect">
            <a:avLst/>
          </a:prstGeom>
          <a:noFill/>
        </p:spPr>
        <p:txBody>
          <a:bodyPr wrap="square" lIns="0" tIns="0" rIns="0" bIns="0" rtlCol="0">
            <a:spAutoFit/>
          </a:bodyPr>
          <a:lstStyle/>
          <a:p>
            <a:r>
              <a:rPr lang="en-US" sz="2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Headquarters</a:t>
            </a:r>
            <a:endParaRPr lang="en-US" sz="2400" b="1" dirty="0" smtClean="0">
              <a:solidFill>
                <a:srgbClr val="FFFFFF"/>
              </a:solidFill>
              <a:latin typeface="Segoe UI Light" pitchFamily="34" charset="0"/>
              <a:cs typeface="Segoe UI Light" pitchFamily="34" charset="0"/>
            </a:endParaRPr>
          </a:p>
        </p:txBody>
      </p:sp>
      <p:grpSp>
        <p:nvGrpSpPr>
          <p:cNvPr id="66" name="Group 65"/>
          <p:cNvGrpSpPr/>
          <p:nvPr/>
        </p:nvGrpSpPr>
        <p:grpSpPr>
          <a:xfrm>
            <a:off x="1065212" y="1155449"/>
            <a:ext cx="2819400" cy="2654551"/>
            <a:chOff x="4736462" y="823006"/>
            <a:chExt cx="2819400" cy="2654551"/>
          </a:xfrm>
        </p:grpSpPr>
        <p:sp>
          <p:nvSpPr>
            <p:cNvPr id="72" name="Oval 71"/>
            <p:cNvSpPr/>
            <p:nvPr/>
          </p:nvSpPr>
          <p:spPr bwMode="auto">
            <a:xfrm>
              <a:off x="4736462" y="823006"/>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73" name="Group 72"/>
            <p:cNvGrpSpPr/>
            <p:nvPr/>
          </p:nvGrpSpPr>
          <p:grpSpPr>
            <a:xfrm>
              <a:off x="5019628" y="1840104"/>
              <a:ext cx="741158" cy="238361"/>
              <a:chOff x="6648042" y="1064314"/>
              <a:chExt cx="1309759" cy="558853"/>
            </a:xfrm>
          </p:grpSpPr>
          <p:grpSp>
            <p:nvGrpSpPr>
              <p:cNvPr id="97" name="Group 96"/>
              <p:cNvGrpSpPr/>
              <p:nvPr/>
            </p:nvGrpSpPr>
            <p:grpSpPr>
              <a:xfrm>
                <a:off x="6648042" y="1064314"/>
                <a:ext cx="1288387" cy="558839"/>
                <a:chOff x="4838698" y="4934119"/>
                <a:chExt cx="530228" cy="213657"/>
              </a:xfrm>
            </p:grpSpPr>
            <p:sp>
              <p:nvSpPr>
                <p:cNvPr id="101" name="Rectangle 100"/>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02" name="Rectangle 10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03" name="Rectangle 10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05" name="Rectangle 10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98" name="Rectangle 97"/>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9" name="Rectangle 98"/>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74" name="Group 73"/>
            <p:cNvGrpSpPr/>
            <p:nvPr/>
          </p:nvGrpSpPr>
          <p:grpSpPr>
            <a:xfrm>
              <a:off x="5795280" y="2944348"/>
              <a:ext cx="741158" cy="238361"/>
              <a:chOff x="6648042" y="1064314"/>
              <a:chExt cx="1309759" cy="558853"/>
            </a:xfrm>
          </p:grpSpPr>
          <p:grpSp>
            <p:nvGrpSpPr>
              <p:cNvPr id="75" name="Group 74"/>
              <p:cNvGrpSpPr/>
              <p:nvPr/>
            </p:nvGrpSpPr>
            <p:grpSpPr>
              <a:xfrm>
                <a:off x="6648042" y="1064314"/>
                <a:ext cx="1288387" cy="558839"/>
                <a:chOff x="4838698" y="4934119"/>
                <a:chExt cx="530228" cy="213657"/>
              </a:xfrm>
            </p:grpSpPr>
            <p:sp>
              <p:nvSpPr>
                <p:cNvPr id="87" name="Rectangle 8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2" name="Rectangle 9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3" name="Rectangle 9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6" name="Rectangle 95"/>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76" name="Rectangle 75"/>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9" name="Rectangle 78"/>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sp>
        <p:nvSpPr>
          <p:cNvPr id="67" name="TextBox 66"/>
          <p:cNvSpPr txBox="1"/>
          <p:nvPr/>
        </p:nvSpPr>
        <p:spPr>
          <a:xfrm>
            <a:off x="2755633" y="2279361"/>
            <a:ext cx="839669" cy="215444"/>
          </a:xfrm>
          <a:prstGeom prst="rect">
            <a:avLst/>
          </a:prstGeom>
          <a:noFill/>
        </p:spPr>
        <p:txBody>
          <a:bodyPr wrap="square" lIns="0" tIns="0" rIns="0" bIns="0"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URA</a:t>
            </a:r>
          </a:p>
        </p:txBody>
      </p:sp>
      <p:sp>
        <p:nvSpPr>
          <p:cNvPr id="70" name="TextBox 69"/>
          <p:cNvSpPr txBox="1"/>
          <p:nvPr/>
        </p:nvSpPr>
        <p:spPr>
          <a:xfrm>
            <a:off x="1378785" y="2581929"/>
            <a:ext cx="870436" cy="430887"/>
          </a:xfrm>
          <a:prstGeom prst="rect">
            <a:avLst/>
          </a:prstGeom>
          <a:noFill/>
        </p:spPr>
        <p:txBody>
          <a:bodyPr wrap="square" lIns="0" tIns="0" rIns="0" bIns="0"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Hosted Cache</a:t>
            </a:r>
          </a:p>
        </p:txBody>
      </p:sp>
      <p:grpSp>
        <p:nvGrpSpPr>
          <p:cNvPr id="216" name="Group 215"/>
          <p:cNvGrpSpPr/>
          <p:nvPr/>
        </p:nvGrpSpPr>
        <p:grpSpPr>
          <a:xfrm>
            <a:off x="6464291" y="5696920"/>
            <a:ext cx="709492" cy="287821"/>
            <a:chOff x="6551611" y="932932"/>
            <a:chExt cx="1481251" cy="797235"/>
          </a:xfrm>
        </p:grpSpPr>
        <p:grpSp>
          <p:nvGrpSpPr>
            <p:cNvPr id="217" name="Group 216"/>
            <p:cNvGrpSpPr/>
            <p:nvPr/>
          </p:nvGrpSpPr>
          <p:grpSpPr>
            <a:xfrm>
              <a:off x="6551611" y="932932"/>
              <a:ext cx="1481251" cy="797235"/>
              <a:chOff x="4799012" y="4883884"/>
              <a:chExt cx="609600" cy="304801"/>
            </a:xfrm>
          </p:grpSpPr>
          <p:sp>
            <p:nvSpPr>
              <p:cNvPr id="220" name="Rounded Rectangle 219"/>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21" name="Rectangle 220"/>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22" name="Rectangle 22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23" name="Rectangle 22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24" name="Rectangle 223"/>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18" name="Rectangle 217"/>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9" name="Rectangle 218"/>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02" name="TextBox 201"/>
          <p:cNvSpPr txBox="1"/>
          <p:nvPr/>
        </p:nvSpPr>
        <p:spPr>
          <a:xfrm>
            <a:off x="6816161" y="5006270"/>
            <a:ext cx="839669" cy="215444"/>
          </a:xfrm>
          <a:prstGeom prst="rect">
            <a:avLst/>
          </a:prstGeom>
          <a:noFill/>
        </p:spPr>
        <p:txBody>
          <a:bodyPr wrap="square" lIns="0" tIns="0" rIns="0" bIns="0"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URA</a:t>
            </a:r>
          </a:p>
        </p:txBody>
      </p:sp>
      <p:sp>
        <p:nvSpPr>
          <p:cNvPr id="232" name="TextBox 231"/>
          <p:cNvSpPr txBox="1"/>
          <p:nvPr/>
        </p:nvSpPr>
        <p:spPr>
          <a:xfrm>
            <a:off x="8192433" y="2523293"/>
            <a:ext cx="2701380" cy="369332"/>
          </a:xfrm>
          <a:prstGeom prst="rect">
            <a:avLst/>
          </a:prstGeom>
          <a:noFill/>
        </p:spPr>
        <p:txBody>
          <a:bodyPr wrap="square" lIns="0" tIns="0" rIns="0" bIns="0" rtlCol="0">
            <a:spAutoFit/>
          </a:bodyPr>
          <a:lstStyle/>
          <a:p>
            <a:pPr algn="ctr"/>
            <a:r>
              <a:rPr lang="en-US" sz="2400"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Branch Office</a:t>
            </a:r>
          </a:p>
        </p:txBody>
      </p:sp>
      <p:sp>
        <p:nvSpPr>
          <p:cNvPr id="233" name="TextBox 232"/>
          <p:cNvSpPr txBox="1"/>
          <p:nvPr/>
        </p:nvSpPr>
        <p:spPr>
          <a:xfrm>
            <a:off x="8533154" y="5363528"/>
            <a:ext cx="2701380" cy="369332"/>
          </a:xfrm>
          <a:prstGeom prst="rect">
            <a:avLst/>
          </a:prstGeom>
          <a:noFill/>
        </p:spPr>
        <p:txBody>
          <a:bodyPr wrap="square" lIns="0" tIns="0" rIns="0" bIns="0" rtlCol="0">
            <a:spAutoFit/>
          </a:bodyPr>
          <a:lstStyle/>
          <a:p>
            <a:r>
              <a:rPr lang="en-US" sz="2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Cloud</a:t>
            </a:r>
          </a:p>
        </p:txBody>
      </p:sp>
      <p:grpSp>
        <p:nvGrpSpPr>
          <p:cNvPr id="148" name="Group 147"/>
          <p:cNvGrpSpPr/>
          <p:nvPr/>
        </p:nvGrpSpPr>
        <p:grpSpPr>
          <a:xfrm>
            <a:off x="2747961" y="1868830"/>
            <a:ext cx="838201" cy="340035"/>
            <a:chOff x="6551611" y="914400"/>
            <a:chExt cx="1481251" cy="797235"/>
          </a:xfrm>
        </p:grpSpPr>
        <p:grpSp>
          <p:nvGrpSpPr>
            <p:cNvPr id="149" name="Group 148"/>
            <p:cNvGrpSpPr/>
            <p:nvPr/>
          </p:nvGrpSpPr>
          <p:grpSpPr>
            <a:xfrm>
              <a:off x="6551611" y="914400"/>
              <a:ext cx="1481251" cy="797235"/>
              <a:chOff x="4799012" y="4876799"/>
              <a:chExt cx="609600" cy="304801"/>
            </a:xfrm>
          </p:grpSpPr>
          <p:sp>
            <p:nvSpPr>
              <p:cNvPr id="152" name="Rounded Rectangle 151"/>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4" name="Rectangle 233"/>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5" name="Rectangle 234"/>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6" name="Rectangle 235"/>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7" name="Rectangle 236"/>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50" name="Rectangle 14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1" name="Rectangle 15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238" name="Picture 237"/>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rot="10800000">
            <a:off x="1553256" y="1612573"/>
            <a:ext cx="457200" cy="884288"/>
          </a:xfrm>
          <a:prstGeom prst="rect">
            <a:avLst/>
          </a:prstGeom>
        </p:spPr>
      </p:pic>
      <p:grpSp>
        <p:nvGrpSpPr>
          <p:cNvPr id="242" name="Group 241"/>
          <p:cNvGrpSpPr/>
          <p:nvPr/>
        </p:nvGrpSpPr>
        <p:grpSpPr>
          <a:xfrm>
            <a:off x="8533154" y="1081184"/>
            <a:ext cx="838201" cy="340035"/>
            <a:chOff x="6551611" y="914400"/>
            <a:chExt cx="1481251" cy="797235"/>
          </a:xfrm>
        </p:grpSpPr>
        <p:grpSp>
          <p:nvGrpSpPr>
            <p:cNvPr id="243" name="Group 242"/>
            <p:cNvGrpSpPr/>
            <p:nvPr/>
          </p:nvGrpSpPr>
          <p:grpSpPr>
            <a:xfrm>
              <a:off x="6551611" y="914400"/>
              <a:ext cx="1481251" cy="797235"/>
              <a:chOff x="4799012" y="4876799"/>
              <a:chExt cx="609600" cy="304801"/>
            </a:xfrm>
          </p:grpSpPr>
          <p:sp>
            <p:nvSpPr>
              <p:cNvPr id="246" name="Rounded Rectangle 245"/>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7" name="Rectangle 24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8" name="Rectangle 247"/>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9" name="Rectangle 248"/>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0" name="Rectangle 249"/>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44" name="Rectangle 243"/>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5" name="Rectangle 24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60" name="Group 259"/>
          <p:cNvGrpSpPr/>
          <p:nvPr/>
        </p:nvGrpSpPr>
        <p:grpSpPr>
          <a:xfrm>
            <a:off x="6817629" y="4635658"/>
            <a:ext cx="838201" cy="340035"/>
            <a:chOff x="6551611" y="914400"/>
            <a:chExt cx="1481251" cy="797235"/>
          </a:xfrm>
        </p:grpSpPr>
        <p:grpSp>
          <p:nvGrpSpPr>
            <p:cNvPr id="261" name="Group 260"/>
            <p:cNvGrpSpPr/>
            <p:nvPr/>
          </p:nvGrpSpPr>
          <p:grpSpPr>
            <a:xfrm>
              <a:off x="6551611" y="914400"/>
              <a:ext cx="1481251" cy="797235"/>
              <a:chOff x="4799012" y="4876799"/>
              <a:chExt cx="609600" cy="304801"/>
            </a:xfrm>
          </p:grpSpPr>
          <p:sp>
            <p:nvSpPr>
              <p:cNvPr id="264" name="Rounded Rectangle 263"/>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5" name="Rectangle 26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6" name="Rectangle 26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7" name="Rectangle 266"/>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8" name="Rectangle 26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62" name="Rectangle 26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3" name="Rectangle 26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69" name="Flowchart: Magnetic Disk 68"/>
          <p:cNvSpPr/>
          <p:nvPr/>
        </p:nvSpPr>
        <p:spPr bwMode="auto">
          <a:xfrm>
            <a:off x="1808075" y="2172547"/>
            <a:ext cx="365708" cy="387322"/>
          </a:xfrm>
          <a:prstGeom prst="flowChartMagneticDisk">
            <a:avLst/>
          </a:prstGeom>
          <a:solidFill>
            <a:srgbClr val="FFC00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76" name="Picture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228" y="2900757"/>
            <a:ext cx="436255" cy="347239"/>
          </a:xfrm>
          <a:prstGeom prst="rect">
            <a:avLst/>
          </a:prstGeom>
        </p:spPr>
      </p:pic>
      <p:pic>
        <p:nvPicPr>
          <p:cNvPr id="203" name="Picture 2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0929" y="2718264"/>
            <a:ext cx="436255" cy="347239"/>
          </a:xfrm>
          <a:prstGeom prst="rect">
            <a:avLst/>
          </a:prstGeom>
        </p:spPr>
      </p:pic>
      <p:pic>
        <p:nvPicPr>
          <p:cNvPr id="209" name="Picture 2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9522" y="3142542"/>
            <a:ext cx="436255" cy="347239"/>
          </a:xfrm>
          <a:prstGeom prst="rect">
            <a:avLst/>
          </a:prstGeom>
        </p:spPr>
      </p:pic>
      <p:pic>
        <p:nvPicPr>
          <p:cNvPr id="251" name="Picture 2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028" y="1077175"/>
            <a:ext cx="436255" cy="347239"/>
          </a:xfrm>
          <a:prstGeom prst="rect">
            <a:avLst/>
          </a:prstGeom>
        </p:spPr>
      </p:pic>
      <p:pic>
        <p:nvPicPr>
          <p:cNvPr id="252" name="Picture 2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1729" y="894682"/>
            <a:ext cx="436255" cy="347239"/>
          </a:xfrm>
          <a:prstGeom prst="rect">
            <a:avLst/>
          </a:prstGeom>
        </p:spPr>
      </p:pic>
      <p:pic>
        <p:nvPicPr>
          <p:cNvPr id="253" name="Picture 2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322" y="1318960"/>
            <a:ext cx="436255" cy="347239"/>
          </a:xfrm>
          <a:prstGeom prst="rect">
            <a:avLst/>
          </a:prstGeom>
        </p:spPr>
      </p:pic>
      <p:sp>
        <p:nvSpPr>
          <p:cNvPr id="254" name="Flowchart: Magnetic Disk 253"/>
          <p:cNvSpPr/>
          <p:nvPr/>
        </p:nvSpPr>
        <p:spPr bwMode="auto">
          <a:xfrm>
            <a:off x="9729360" y="1273516"/>
            <a:ext cx="184326" cy="195220"/>
          </a:xfrm>
          <a:prstGeom prst="flowChartMagneticDisk">
            <a:avLst/>
          </a:prstGeom>
          <a:solidFill>
            <a:srgbClr val="FFC00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55" name="Flowchart: Magnetic Disk 254"/>
          <p:cNvSpPr/>
          <p:nvPr/>
        </p:nvSpPr>
        <p:spPr bwMode="auto">
          <a:xfrm>
            <a:off x="10233658" y="1091832"/>
            <a:ext cx="184326" cy="195220"/>
          </a:xfrm>
          <a:prstGeom prst="flowChartMagneticDisk">
            <a:avLst/>
          </a:prstGeom>
          <a:solidFill>
            <a:srgbClr val="FFC00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56" name="Flowchart: Magnetic Disk 255"/>
          <p:cNvSpPr/>
          <p:nvPr/>
        </p:nvSpPr>
        <p:spPr bwMode="auto">
          <a:xfrm>
            <a:off x="10185406" y="1533915"/>
            <a:ext cx="184326" cy="195220"/>
          </a:xfrm>
          <a:prstGeom prst="flowChartMagneticDisk">
            <a:avLst/>
          </a:prstGeom>
          <a:solidFill>
            <a:srgbClr val="FFC00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258" name="Group 257"/>
          <p:cNvGrpSpPr/>
          <p:nvPr/>
        </p:nvGrpSpPr>
        <p:grpSpPr>
          <a:xfrm>
            <a:off x="6464291" y="6113542"/>
            <a:ext cx="709492" cy="287821"/>
            <a:chOff x="6551611" y="932932"/>
            <a:chExt cx="1481251" cy="797235"/>
          </a:xfrm>
        </p:grpSpPr>
        <p:grpSp>
          <p:nvGrpSpPr>
            <p:cNvPr id="259" name="Group 258"/>
            <p:cNvGrpSpPr/>
            <p:nvPr/>
          </p:nvGrpSpPr>
          <p:grpSpPr>
            <a:xfrm>
              <a:off x="6551611" y="932932"/>
              <a:ext cx="1481251" cy="797235"/>
              <a:chOff x="4799012" y="4883884"/>
              <a:chExt cx="609600" cy="304801"/>
            </a:xfrm>
          </p:grpSpPr>
          <p:sp>
            <p:nvSpPr>
              <p:cNvPr id="271" name="Rounded Rectangle 270"/>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2" name="Rectangle 271"/>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3" name="Rectangle 272"/>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4" name="Rectangle 27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5" name="Rectangle 27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69" name="Rectangle 268"/>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0" name="Rectangle 26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85" name="Group 284"/>
          <p:cNvGrpSpPr/>
          <p:nvPr/>
        </p:nvGrpSpPr>
        <p:grpSpPr>
          <a:xfrm>
            <a:off x="6464290" y="5283756"/>
            <a:ext cx="709492" cy="287821"/>
            <a:chOff x="6551611" y="932932"/>
            <a:chExt cx="1481251" cy="797235"/>
          </a:xfrm>
        </p:grpSpPr>
        <p:grpSp>
          <p:nvGrpSpPr>
            <p:cNvPr id="286" name="Group 285"/>
            <p:cNvGrpSpPr/>
            <p:nvPr/>
          </p:nvGrpSpPr>
          <p:grpSpPr>
            <a:xfrm>
              <a:off x="6551611" y="932932"/>
              <a:ext cx="1481251" cy="797235"/>
              <a:chOff x="4799012" y="4883884"/>
              <a:chExt cx="609600" cy="304801"/>
            </a:xfrm>
          </p:grpSpPr>
          <p:sp>
            <p:nvSpPr>
              <p:cNvPr id="289" name="Rounded Rectangle 288"/>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0" name="Rectangle 289"/>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1" name="Rectangle 290"/>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2" name="Rectangle 291"/>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3" name="Rectangle 292"/>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87" name="Rectangle 286"/>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8" name="Rectangle 287"/>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94" name="Oval 293"/>
          <p:cNvSpPr/>
          <p:nvPr/>
        </p:nvSpPr>
        <p:spPr bwMode="auto">
          <a:xfrm>
            <a:off x="8292073" y="141059"/>
            <a:ext cx="2502099" cy="2355802"/>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295" name="Group 294"/>
          <p:cNvGrpSpPr/>
          <p:nvPr/>
        </p:nvGrpSpPr>
        <p:grpSpPr>
          <a:xfrm>
            <a:off x="7282235" y="5696920"/>
            <a:ext cx="709492" cy="287821"/>
            <a:chOff x="6551611" y="932932"/>
            <a:chExt cx="1481251" cy="797235"/>
          </a:xfrm>
        </p:grpSpPr>
        <p:grpSp>
          <p:nvGrpSpPr>
            <p:cNvPr id="296" name="Group 295"/>
            <p:cNvGrpSpPr/>
            <p:nvPr/>
          </p:nvGrpSpPr>
          <p:grpSpPr>
            <a:xfrm>
              <a:off x="6551611" y="932932"/>
              <a:ext cx="1481251" cy="797235"/>
              <a:chOff x="4799012" y="4883884"/>
              <a:chExt cx="609600" cy="304801"/>
            </a:xfrm>
          </p:grpSpPr>
          <p:sp>
            <p:nvSpPr>
              <p:cNvPr id="299" name="Rounded Rectangle 298"/>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0" name="Rectangle 299"/>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1" name="Rectangle 300"/>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2" name="Rectangle 301"/>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3" name="Rectangle 302"/>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97" name="Rectangle 296"/>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98" name="Rectangle 297"/>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304" name="Group 303"/>
          <p:cNvGrpSpPr/>
          <p:nvPr/>
        </p:nvGrpSpPr>
        <p:grpSpPr>
          <a:xfrm>
            <a:off x="7282235" y="6113542"/>
            <a:ext cx="709492" cy="287821"/>
            <a:chOff x="6551611" y="932932"/>
            <a:chExt cx="1481251" cy="797235"/>
          </a:xfrm>
        </p:grpSpPr>
        <p:grpSp>
          <p:nvGrpSpPr>
            <p:cNvPr id="305" name="Group 304"/>
            <p:cNvGrpSpPr/>
            <p:nvPr/>
          </p:nvGrpSpPr>
          <p:grpSpPr>
            <a:xfrm>
              <a:off x="6551611" y="932932"/>
              <a:ext cx="1481251" cy="797235"/>
              <a:chOff x="4799012" y="4883884"/>
              <a:chExt cx="609600" cy="304801"/>
            </a:xfrm>
          </p:grpSpPr>
          <p:sp>
            <p:nvSpPr>
              <p:cNvPr id="308" name="Rounded Rectangle 307"/>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9" name="Rectangle 308"/>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0" name="Rectangle 309"/>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1" name="Rectangle 31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2" name="Rectangle 311"/>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06" name="Rectangle 305"/>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7" name="Rectangle 306"/>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313" name="Group 312"/>
          <p:cNvGrpSpPr/>
          <p:nvPr/>
        </p:nvGrpSpPr>
        <p:grpSpPr>
          <a:xfrm>
            <a:off x="7282234" y="5283756"/>
            <a:ext cx="709492" cy="287821"/>
            <a:chOff x="6551611" y="932932"/>
            <a:chExt cx="1481251" cy="797235"/>
          </a:xfrm>
        </p:grpSpPr>
        <p:grpSp>
          <p:nvGrpSpPr>
            <p:cNvPr id="314" name="Group 313"/>
            <p:cNvGrpSpPr/>
            <p:nvPr/>
          </p:nvGrpSpPr>
          <p:grpSpPr>
            <a:xfrm>
              <a:off x="6551611" y="932932"/>
              <a:ext cx="1481251" cy="797235"/>
              <a:chOff x="4799012" y="4883884"/>
              <a:chExt cx="609600" cy="304801"/>
            </a:xfrm>
          </p:grpSpPr>
          <p:sp>
            <p:nvSpPr>
              <p:cNvPr id="317" name="Rounded Rectangle 316"/>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8" name="Rectangle 31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9" name="Rectangle 31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20" name="Rectangle 319"/>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21" name="Rectangle 320"/>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15" name="Rectangle 31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6" name="Rectangle 31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22" name="TextBox 321"/>
          <p:cNvSpPr txBox="1"/>
          <p:nvPr/>
        </p:nvSpPr>
        <p:spPr>
          <a:xfrm>
            <a:off x="8531686" y="1468736"/>
            <a:ext cx="839669" cy="215444"/>
          </a:xfrm>
          <a:prstGeom prst="rect">
            <a:avLst/>
          </a:prstGeom>
          <a:noFill/>
        </p:spPr>
        <p:txBody>
          <a:bodyPr wrap="square" lIns="0" tIns="0" rIns="0" bIns="0"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URA</a:t>
            </a:r>
          </a:p>
        </p:txBody>
      </p:sp>
    </p:spTree>
    <p:extLst>
      <p:ext uri="{BB962C8B-B14F-4D97-AF65-F5344CB8AC3E}">
        <p14:creationId xmlns:p14="http://schemas.microsoft.com/office/powerpoint/2010/main" val="2257956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par>
                                <p:cTn id="8" presetID="22" presetClass="entr" presetSubtype="4"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wipe(down)">
                                      <p:cBhvr>
                                        <p:cTn id="10" dur="500"/>
                                        <p:tgtEl>
                                          <p:spTgt spid="194"/>
                                        </p:tgtEl>
                                      </p:cBhvr>
                                    </p:animEffect>
                                  </p:childTnLst>
                                </p:cTn>
                              </p:par>
                              <p:par>
                                <p:cTn id="11" presetID="22" presetClass="entr" presetSubtype="4"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down)">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randombar(horizontal)">
                                      <p:cBhvr>
                                        <p:cTn id="18" dur="500"/>
                                        <p:tgtEl>
                                          <p:spTgt spid="10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randombar(horizontal)">
                                      <p:cBhvr>
                                        <p:cTn id="21" dur="500"/>
                                        <p:tgtEl>
                                          <p:spTgt spid="10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randombar(horizontal)">
                                      <p:cBhvr>
                                        <p:cTn id="24" dur="500"/>
                                        <p:tgtEl>
                                          <p:spTgt spid="10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randombar(horizontal)">
                                      <p:cBhvr>
                                        <p:cTn id="27" dur="500"/>
                                        <p:tgtEl>
                                          <p:spTgt spid="10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randombar(horizontal)">
                                      <p:cBhvr>
                                        <p:cTn id="30" dur="500"/>
                                        <p:tgtEl>
                                          <p:spTgt spid="9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randombar(horizontal)">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1" nodeType="clickEffect">
                                  <p:stCondLst>
                                    <p:cond delay="0"/>
                                  </p:stCondLst>
                                  <p:childTnLst>
                                    <p:anim calcmode="lin" valueType="num">
                                      <p:cBhvr>
                                        <p:cTn id="37" dur="1000"/>
                                        <p:tgtEl>
                                          <p:spTgt spid="109"/>
                                        </p:tgtEl>
                                        <p:attrNameLst>
                                          <p:attrName>ppt_w</p:attrName>
                                        </p:attrNameLst>
                                      </p:cBhvr>
                                      <p:tavLst>
                                        <p:tav tm="0">
                                          <p:val>
                                            <p:strVal val="ppt_w"/>
                                          </p:val>
                                        </p:tav>
                                        <p:tav tm="100000">
                                          <p:val>
                                            <p:fltVal val="0"/>
                                          </p:val>
                                        </p:tav>
                                      </p:tavLst>
                                    </p:anim>
                                    <p:anim calcmode="lin" valueType="num">
                                      <p:cBhvr>
                                        <p:cTn id="38" dur="1000"/>
                                        <p:tgtEl>
                                          <p:spTgt spid="109"/>
                                        </p:tgtEl>
                                        <p:attrNameLst>
                                          <p:attrName>ppt_h</p:attrName>
                                        </p:attrNameLst>
                                      </p:cBhvr>
                                      <p:tavLst>
                                        <p:tav tm="0">
                                          <p:val>
                                            <p:strVal val="ppt_h"/>
                                          </p:val>
                                        </p:tav>
                                        <p:tav tm="100000">
                                          <p:val>
                                            <p:fltVal val="0"/>
                                          </p:val>
                                        </p:tav>
                                      </p:tavLst>
                                    </p:anim>
                                    <p:anim calcmode="lin" valueType="num">
                                      <p:cBhvr>
                                        <p:cTn id="39" dur="1000"/>
                                        <p:tgtEl>
                                          <p:spTgt spid="109"/>
                                        </p:tgtEl>
                                        <p:attrNameLst>
                                          <p:attrName>style.rotation</p:attrName>
                                        </p:attrNameLst>
                                      </p:cBhvr>
                                      <p:tavLst>
                                        <p:tav tm="0">
                                          <p:val>
                                            <p:fltVal val="0"/>
                                          </p:val>
                                        </p:tav>
                                        <p:tav tm="100000">
                                          <p:val>
                                            <p:fltVal val="90"/>
                                          </p:val>
                                        </p:tav>
                                      </p:tavLst>
                                    </p:anim>
                                    <p:animEffect transition="out" filter="fade">
                                      <p:cBhvr>
                                        <p:cTn id="40" dur="1000"/>
                                        <p:tgtEl>
                                          <p:spTgt spid="109"/>
                                        </p:tgtEl>
                                      </p:cBhvr>
                                    </p:animEffect>
                                    <p:set>
                                      <p:cBhvr>
                                        <p:cTn id="41" dur="1" fill="hold">
                                          <p:stCondLst>
                                            <p:cond delay="999"/>
                                          </p:stCondLst>
                                        </p:cTn>
                                        <p:tgtEl>
                                          <p:spTgt spid="109"/>
                                        </p:tgtEl>
                                        <p:attrNameLst>
                                          <p:attrName>style.visibility</p:attrName>
                                        </p:attrNameLst>
                                      </p:cBhvr>
                                      <p:to>
                                        <p:strVal val="hidden"/>
                                      </p:to>
                                    </p:set>
                                  </p:childTnLst>
                                </p:cTn>
                              </p:par>
                              <p:par>
                                <p:cTn id="42" presetID="31" presetClass="exit" presetSubtype="0" fill="hold" grpId="1" nodeType="withEffect">
                                  <p:stCondLst>
                                    <p:cond delay="0"/>
                                  </p:stCondLst>
                                  <p:childTnLst>
                                    <p:anim calcmode="lin" valueType="num">
                                      <p:cBhvr>
                                        <p:cTn id="43" dur="1000"/>
                                        <p:tgtEl>
                                          <p:spTgt spid="107"/>
                                        </p:tgtEl>
                                        <p:attrNameLst>
                                          <p:attrName>ppt_w</p:attrName>
                                        </p:attrNameLst>
                                      </p:cBhvr>
                                      <p:tavLst>
                                        <p:tav tm="0">
                                          <p:val>
                                            <p:strVal val="ppt_w"/>
                                          </p:val>
                                        </p:tav>
                                        <p:tav tm="100000">
                                          <p:val>
                                            <p:fltVal val="0"/>
                                          </p:val>
                                        </p:tav>
                                      </p:tavLst>
                                    </p:anim>
                                    <p:anim calcmode="lin" valueType="num">
                                      <p:cBhvr>
                                        <p:cTn id="44" dur="1000"/>
                                        <p:tgtEl>
                                          <p:spTgt spid="107"/>
                                        </p:tgtEl>
                                        <p:attrNameLst>
                                          <p:attrName>ppt_h</p:attrName>
                                        </p:attrNameLst>
                                      </p:cBhvr>
                                      <p:tavLst>
                                        <p:tav tm="0">
                                          <p:val>
                                            <p:strVal val="ppt_h"/>
                                          </p:val>
                                        </p:tav>
                                        <p:tav tm="100000">
                                          <p:val>
                                            <p:fltVal val="0"/>
                                          </p:val>
                                        </p:tav>
                                      </p:tavLst>
                                    </p:anim>
                                    <p:anim calcmode="lin" valueType="num">
                                      <p:cBhvr>
                                        <p:cTn id="45" dur="1000"/>
                                        <p:tgtEl>
                                          <p:spTgt spid="107"/>
                                        </p:tgtEl>
                                        <p:attrNameLst>
                                          <p:attrName>style.rotation</p:attrName>
                                        </p:attrNameLst>
                                      </p:cBhvr>
                                      <p:tavLst>
                                        <p:tav tm="0">
                                          <p:val>
                                            <p:fltVal val="0"/>
                                          </p:val>
                                        </p:tav>
                                        <p:tav tm="100000">
                                          <p:val>
                                            <p:fltVal val="90"/>
                                          </p:val>
                                        </p:tav>
                                      </p:tavLst>
                                    </p:anim>
                                    <p:animEffect transition="out" filter="fade">
                                      <p:cBhvr>
                                        <p:cTn id="46" dur="1000"/>
                                        <p:tgtEl>
                                          <p:spTgt spid="107"/>
                                        </p:tgtEl>
                                      </p:cBhvr>
                                    </p:animEffect>
                                    <p:set>
                                      <p:cBhvr>
                                        <p:cTn id="47" dur="1" fill="hold">
                                          <p:stCondLst>
                                            <p:cond delay="999"/>
                                          </p:stCondLst>
                                        </p:cTn>
                                        <p:tgtEl>
                                          <p:spTgt spid="107"/>
                                        </p:tgtEl>
                                        <p:attrNameLst>
                                          <p:attrName>style.visibility</p:attrName>
                                        </p:attrNameLst>
                                      </p:cBhvr>
                                      <p:to>
                                        <p:strVal val="hidden"/>
                                      </p:to>
                                    </p:set>
                                  </p:childTnLst>
                                </p:cTn>
                              </p:par>
                              <p:par>
                                <p:cTn id="48" presetID="31" presetClass="exit" presetSubtype="0" fill="hold" grpId="1" nodeType="withEffect">
                                  <p:stCondLst>
                                    <p:cond delay="0"/>
                                  </p:stCondLst>
                                  <p:childTnLst>
                                    <p:anim calcmode="lin" valueType="num">
                                      <p:cBhvr>
                                        <p:cTn id="49" dur="1000"/>
                                        <p:tgtEl>
                                          <p:spTgt spid="94"/>
                                        </p:tgtEl>
                                        <p:attrNameLst>
                                          <p:attrName>ppt_w</p:attrName>
                                        </p:attrNameLst>
                                      </p:cBhvr>
                                      <p:tavLst>
                                        <p:tav tm="0">
                                          <p:val>
                                            <p:strVal val="ppt_w"/>
                                          </p:val>
                                        </p:tav>
                                        <p:tav tm="100000">
                                          <p:val>
                                            <p:fltVal val="0"/>
                                          </p:val>
                                        </p:tav>
                                      </p:tavLst>
                                    </p:anim>
                                    <p:anim calcmode="lin" valueType="num">
                                      <p:cBhvr>
                                        <p:cTn id="50" dur="1000"/>
                                        <p:tgtEl>
                                          <p:spTgt spid="94"/>
                                        </p:tgtEl>
                                        <p:attrNameLst>
                                          <p:attrName>ppt_h</p:attrName>
                                        </p:attrNameLst>
                                      </p:cBhvr>
                                      <p:tavLst>
                                        <p:tav tm="0">
                                          <p:val>
                                            <p:strVal val="ppt_h"/>
                                          </p:val>
                                        </p:tav>
                                        <p:tav tm="100000">
                                          <p:val>
                                            <p:fltVal val="0"/>
                                          </p:val>
                                        </p:tav>
                                      </p:tavLst>
                                    </p:anim>
                                    <p:anim calcmode="lin" valueType="num">
                                      <p:cBhvr>
                                        <p:cTn id="51" dur="1000"/>
                                        <p:tgtEl>
                                          <p:spTgt spid="94"/>
                                        </p:tgtEl>
                                        <p:attrNameLst>
                                          <p:attrName>style.rotation</p:attrName>
                                        </p:attrNameLst>
                                      </p:cBhvr>
                                      <p:tavLst>
                                        <p:tav tm="0">
                                          <p:val>
                                            <p:fltVal val="0"/>
                                          </p:val>
                                        </p:tav>
                                        <p:tav tm="100000">
                                          <p:val>
                                            <p:fltVal val="90"/>
                                          </p:val>
                                        </p:tav>
                                      </p:tavLst>
                                    </p:anim>
                                    <p:animEffect transition="out" filter="fade">
                                      <p:cBhvr>
                                        <p:cTn id="52" dur="1000"/>
                                        <p:tgtEl>
                                          <p:spTgt spid="94"/>
                                        </p:tgtEl>
                                      </p:cBhvr>
                                    </p:animEffect>
                                    <p:set>
                                      <p:cBhvr>
                                        <p:cTn id="53" dur="1" fill="hold">
                                          <p:stCondLst>
                                            <p:cond delay="9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94" grpId="0"/>
      <p:bldP spid="94" grpId="1"/>
      <p:bldP spid="95" grpId="0"/>
      <p:bldP spid="104" grpId="0"/>
      <p:bldP spid="107" grpId="0"/>
      <p:bldP spid="107" grpId="1"/>
      <p:bldP spid="109" grpId="0"/>
      <p:bldP spid="10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7612" y="3429000"/>
            <a:ext cx="2514600" cy="23622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 name="Text Placeholder 3"/>
          <p:cNvSpPr>
            <a:spLocks noGrp="1"/>
          </p:cNvSpPr>
          <p:nvPr>
            <p:ph type="body" sz="quarter" idx="10"/>
          </p:nvPr>
        </p:nvSpPr>
        <p:spPr/>
        <p:txBody>
          <a:bodyPr/>
          <a:lstStyle/>
          <a:p>
            <a:r>
              <a:rPr dirty="0" err="1" smtClean="0"/>
              <a:t>BranchCache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err="1" smtClean="0"/>
              <a:t>BranchCache</a:t>
            </a:r>
            <a:r>
              <a:rPr dirty="0" smtClean="0"/>
              <a:t> Platform and Ecosystem</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598612" y="3565914"/>
            <a:ext cx="1267110" cy="20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11308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Windows </a:t>
            </a:r>
            <a:r>
              <a:rPr lang="en-US" dirty="0" err="1" smtClean="0"/>
              <a:t>BranchCache</a:t>
            </a:r>
            <a:r>
              <a:rPr lang="en-US" dirty="0" smtClean="0"/>
              <a:t> Framework</a:t>
            </a:r>
            <a:endParaRPr lang="en-US" dirty="0"/>
          </a:p>
        </p:txBody>
      </p:sp>
      <p:sp>
        <p:nvSpPr>
          <p:cNvPr id="7" name="Rounded Rectangle 6"/>
          <p:cNvSpPr/>
          <p:nvPr/>
        </p:nvSpPr>
        <p:spPr>
          <a:xfrm>
            <a:off x="5248166" y="2984368"/>
            <a:ext cx="914162" cy="438069"/>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IE</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4217664" y="3509794"/>
            <a:ext cx="2249195" cy="3810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HTTP</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a:off x="737211" y="3962400"/>
            <a:ext cx="10377848" cy="533400"/>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err="1">
                <a:solidFill>
                  <a:prstClr val="white"/>
                </a:solidFill>
                <a:effectLst>
                  <a:outerShdw blurRad="38100" dist="38100" dir="2700000" algn="tl">
                    <a:srgbClr val="000000">
                      <a:alpha val="43137"/>
                    </a:srgbClr>
                  </a:outerShdw>
                </a:effectLst>
                <a:latin typeface="Segoe" pitchFamily="34" charset="0"/>
              </a:rPr>
              <a:t>BranchCache</a:t>
            </a:r>
            <a:r>
              <a:rPr lang="en-US" sz="1400" b="1" dirty="0">
                <a:solidFill>
                  <a:prstClr val="white"/>
                </a:solidFill>
                <a:effectLst>
                  <a:outerShdw blurRad="38100" dist="38100" dir="2700000" algn="tl">
                    <a:srgbClr val="000000">
                      <a:alpha val="43137"/>
                    </a:srgbClr>
                  </a:outerShdw>
                </a:effectLst>
                <a:latin typeface="Segoe" pitchFamily="34" charset="0"/>
              </a:rPr>
              <a:t>™ Platform</a:t>
            </a:r>
          </a:p>
        </p:txBody>
      </p:sp>
      <p:sp>
        <p:nvSpPr>
          <p:cNvPr id="10" name="Rounded Rectangle 9"/>
          <p:cNvSpPr/>
          <p:nvPr/>
        </p:nvSpPr>
        <p:spPr>
          <a:xfrm>
            <a:off x="737210" y="3505200"/>
            <a:ext cx="3423023" cy="3810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SMB 2</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a:xfrm>
            <a:off x="2815609" y="2984369"/>
            <a:ext cx="1033308"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Explorer</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a:xfrm>
            <a:off x="9743459" y="2970431"/>
            <a:ext cx="1371600" cy="925090"/>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1400" b="1" dirty="0">
                <a:solidFill>
                  <a:prstClr val="white"/>
                </a:solidFill>
                <a:effectLst>
                  <a:outerShdw blurRad="38100" dist="38100" dir="2700000" algn="tl">
                    <a:srgbClr val="000000">
                      <a:alpha val="43137"/>
                    </a:srgbClr>
                  </a:outerShdw>
                </a:effectLst>
                <a:latin typeface="Segoe" pitchFamily="34" charset="0"/>
              </a:rPr>
              <a:t>3</a:t>
            </a:r>
            <a:r>
              <a:rPr lang="en-US" sz="1400" b="1" baseline="30000" dirty="0">
                <a:solidFill>
                  <a:prstClr val="white"/>
                </a:solidFill>
                <a:effectLst>
                  <a:outerShdw blurRad="38100" dist="38100" dir="2700000" algn="tl">
                    <a:srgbClr val="000000">
                      <a:alpha val="43137"/>
                    </a:srgbClr>
                  </a:outerShdw>
                </a:effectLst>
                <a:latin typeface="Segoe" pitchFamily="34" charset="0"/>
              </a:rPr>
              <a:t>rd</a:t>
            </a:r>
            <a:r>
              <a:rPr lang="en-US" sz="1400" b="1" dirty="0">
                <a:solidFill>
                  <a:prstClr val="white"/>
                </a:solidFill>
                <a:effectLst>
                  <a:outerShdw blurRad="38100" dist="38100" dir="2700000" algn="tl">
                    <a:srgbClr val="000000">
                      <a:alpha val="43137"/>
                    </a:srgbClr>
                  </a:outerShdw>
                </a:effectLst>
                <a:latin typeface="Segoe" pitchFamily="34" charset="0"/>
              </a:rPr>
              <a:t> Party </a:t>
            </a:r>
            <a:r>
              <a:rPr lang="en-US" sz="1400" b="1" dirty="0" smtClean="0">
                <a:solidFill>
                  <a:prstClr val="white"/>
                </a:solidFill>
                <a:effectLst>
                  <a:outerShdw blurRad="38100" dist="38100" dir="2700000" algn="tl">
                    <a:srgbClr val="000000">
                      <a:alpha val="43137"/>
                    </a:srgbClr>
                  </a:outerShdw>
                </a:effectLst>
                <a:latin typeface="Segoe" pitchFamily="34" charset="0"/>
              </a:rPr>
              <a:t>Protocols</a:t>
            </a:r>
            <a:endParaRPr lang="en-US" sz="1400" b="1" dirty="0">
              <a:solidFill>
                <a:prstClr val="white"/>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a:xfrm>
            <a:off x="737210" y="2362200"/>
            <a:ext cx="10377849" cy="533400"/>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3</a:t>
            </a:r>
            <a:r>
              <a:rPr lang="en-US" sz="1400" b="1" baseline="30000" dirty="0" smtClean="0">
                <a:solidFill>
                  <a:prstClr val="white"/>
                </a:solidFill>
                <a:effectLst>
                  <a:outerShdw blurRad="38100" dist="38100" dir="2700000" algn="tl">
                    <a:srgbClr val="000000">
                      <a:alpha val="43137"/>
                    </a:srgbClr>
                  </a:outerShdw>
                </a:effectLst>
                <a:latin typeface="Segoe" pitchFamily="34" charset="0"/>
              </a:rPr>
              <a:t>rd</a:t>
            </a:r>
            <a:r>
              <a:rPr lang="en-US" sz="1400" b="1" dirty="0" smtClean="0">
                <a:solidFill>
                  <a:prstClr val="white"/>
                </a:solidFill>
                <a:effectLst>
                  <a:outerShdw blurRad="38100" dist="38100" dir="2700000" algn="tl">
                    <a:srgbClr val="000000">
                      <a:alpha val="43137"/>
                    </a:srgbClr>
                  </a:outerShdw>
                </a:effectLst>
                <a:latin typeface="Segoe" pitchFamily="34" charset="0"/>
              </a:rPr>
              <a:t> Party Applications</a:t>
            </a:r>
          </a:p>
        </p:txBody>
      </p:sp>
      <p:sp>
        <p:nvSpPr>
          <p:cNvPr id="15" name="Rounded Rectangle 14"/>
          <p:cNvSpPr/>
          <p:nvPr/>
        </p:nvSpPr>
        <p:spPr>
          <a:xfrm>
            <a:off x="1736374" y="2978644"/>
            <a:ext cx="1015735"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err="1" smtClean="0">
                <a:solidFill>
                  <a:srgbClr val="FFFFFF"/>
                </a:solidFill>
                <a:effectLst>
                  <a:outerShdw blurRad="38100" dist="38100" dir="2700000" algn="tl">
                    <a:srgbClr val="000000">
                      <a:alpha val="43137"/>
                    </a:srgbClr>
                  </a:outerShdw>
                </a:effectLst>
                <a:latin typeface="Segoe" pitchFamily="34" charset="0"/>
              </a:rPr>
              <a:t>CopyFile</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737210" y="2984369"/>
            <a:ext cx="952962" cy="439397"/>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Office</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a:xfrm>
            <a:off x="4217664" y="2976958"/>
            <a:ext cx="914162"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WMP</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a:xfrm>
            <a:off x="8752859" y="3509794"/>
            <a:ext cx="914400" cy="376406"/>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err="1" smtClean="0">
                <a:solidFill>
                  <a:srgbClr val="FFFFFF"/>
                </a:solidFill>
                <a:effectLst>
                  <a:outerShdw blurRad="38100" dist="38100" dir="2700000" algn="tl">
                    <a:srgbClr val="000000">
                      <a:alpha val="43137"/>
                    </a:srgbClr>
                  </a:outerShdw>
                </a:effectLst>
                <a:latin typeface="Segoe" pitchFamily="34" charset="0"/>
              </a:rPr>
              <a:t>Intune</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a:xfrm>
            <a:off x="6530206" y="3509793"/>
            <a:ext cx="2162330" cy="376407"/>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BITS</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a:xfrm>
            <a:off x="6222382" y="2995078"/>
            <a:ext cx="244477" cy="440766"/>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a:xfrm>
            <a:off x="6530206" y="2976958"/>
            <a:ext cx="914162" cy="438069"/>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SCCM</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a:xfrm>
            <a:off x="7481504" y="2976957"/>
            <a:ext cx="914162" cy="438069"/>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Segoe" pitchFamily="34" charset="0"/>
              </a:rPr>
              <a:t>WSUS</a:t>
            </a: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a:xfrm>
            <a:off x="3915756" y="2984369"/>
            <a:ext cx="244477" cy="451475"/>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a:xfrm>
            <a:off x="8448059" y="2970431"/>
            <a:ext cx="244477" cy="440766"/>
          </a:xfrm>
          <a:prstGeom prst="roundRect">
            <a:avLst/>
          </a:prstGeom>
          <a:solidFill>
            <a:srgbClr val="429A16"/>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524309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12812" y="1052385"/>
            <a:ext cx="10515600" cy="5257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Visit </a:t>
            </a:r>
            <a:r>
              <a:rPr lang="en-US" dirty="0" err="1" smtClean="0"/>
              <a:t>BranchCache</a:t>
            </a:r>
            <a:r>
              <a:rPr lang="en-US" dirty="0" smtClean="0"/>
              <a:t> Partners at </a:t>
            </a:r>
            <a:r>
              <a:rPr lang="en-US" dirty="0" err="1" smtClean="0"/>
              <a:t>TechEd</a:t>
            </a:r>
            <a:endParaRPr lang="en-US" dirty="0"/>
          </a:p>
        </p:txBody>
      </p:sp>
      <p:pic>
        <p:nvPicPr>
          <p:cNvPr id="12" name="Picture 11" descr="http://cloudtimes.org/wp-content/uploads/2011/06/NetApp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012" y="3273983"/>
            <a:ext cx="2263893" cy="2555122"/>
          </a:xfrm>
          <a:prstGeom prst="rect">
            <a:avLst/>
          </a:prstGeom>
          <a:noFill/>
          <a:extLst/>
        </p:spPr>
      </p:pic>
      <p:pic>
        <p:nvPicPr>
          <p:cNvPr id="15" name="Picture 14" descr="http://t2.gstatic.com/images?q=tbn:ANd9GcRvQVxxnL7bCmg1sdbSdhnXhgvCm8ytUR-ChcGDnPgWXbZU8MVV"/>
          <p:cNvPicPr/>
          <p:nvPr/>
        </p:nvPicPr>
        <p:blipFill>
          <a:blip r:embed="rId4">
            <a:extLst>
              <a:ext uri="{28A0092B-C50C-407E-A947-70E740481C1C}">
                <a14:useLocalDpi xmlns:a14="http://schemas.microsoft.com/office/drawing/2010/main" val="0"/>
              </a:ext>
            </a:extLst>
          </a:blip>
          <a:srcRect/>
          <a:stretch>
            <a:fillRect/>
          </a:stretch>
        </p:blipFill>
        <p:spPr bwMode="auto">
          <a:xfrm>
            <a:off x="3732212" y="1375024"/>
            <a:ext cx="3311090" cy="1620001"/>
          </a:xfrm>
          <a:prstGeom prst="rect">
            <a:avLst/>
          </a:prstGeom>
          <a:noFill/>
          <a:extLst/>
        </p:spPr>
      </p:pic>
      <p:pic>
        <p:nvPicPr>
          <p:cNvPr id="16" name="Picture 15" descr="http://media.community.dell.com/en/dtc/eng5emvri5wynm7xh9i04q64327.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0395" y="2577238"/>
            <a:ext cx="2441817" cy="21392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ome">
            <a:hlinkClick r:id="rId6" tooltip="Home"/>
          </p:cNvPr>
          <p:cNvPicPr/>
          <p:nvPr/>
        </p:nvPicPr>
        <p:blipFill>
          <a:blip r:embed="rId7">
            <a:extLst>
              <a:ext uri="{28A0092B-C50C-407E-A947-70E740481C1C}">
                <a14:useLocalDpi xmlns:a14="http://schemas.microsoft.com/office/drawing/2010/main" val="0"/>
              </a:ext>
            </a:extLst>
          </a:blip>
          <a:srcRect/>
          <a:stretch>
            <a:fillRect/>
          </a:stretch>
        </p:blipFill>
        <p:spPr bwMode="auto">
          <a:xfrm>
            <a:off x="7508427" y="1908789"/>
            <a:ext cx="3278037" cy="843714"/>
          </a:xfrm>
          <a:prstGeom prst="rect">
            <a:avLst/>
          </a:prstGeom>
          <a:noFill/>
          <a:extLst/>
        </p:spPr>
      </p:pic>
      <p:pic>
        <p:nvPicPr>
          <p:cNvPr id="2050" name="Picture 2" descr="IVO Networ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625" y="3646872"/>
            <a:ext cx="2395039" cy="14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8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07868" y="230188"/>
            <a:ext cx="11173090" cy="941796"/>
          </a:xfrm>
        </p:spPr>
        <p:txBody>
          <a:bodyPr/>
          <a:lstStyle/>
          <a:p>
            <a:r>
              <a:rPr lang="en-US" sz="4000" dirty="0" smtClean="0">
                <a:solidFill>
                  <a:schemeClr val="tx1"/>
                </a:solidFill>
              </a:rPr>
              <a:t>BranchCache </a:t>
            </a:r>
            <a:r>
              <a:rPr lang="en-US" sz="4000" dirty="0">
                <a:solidFill>
                  <a:schemeClr val="tx1"/>
                </a:solidFill>
              </a:rPr>
              <a:t>on </a:t>
            </a:r>
            <a:r>
              <a:rPr lang="en-US" sz="4000" dirty="0" smtClean="0">
                <a:solidFill>
                  <a:schemeClr val="tx1"/>
                </a:solidFill>
              </a:rPr>
              <a:t>NetApp</a:t>
            </a:r>
            <a:br>
              <a:rPr lang="en-US" sz="4000" dirty="0" smtClean="0">
                <a:solidFill>
                  <a:schemeClr val="tx1"/>
                </a:solidFill>
              </a:rPr>
            </a:br>
            <a:r>
              <a:rPr lang="en-US" sz="2800" dirty="0" smtClean="0">
                <a:solidFill>
                  <a:schemeClr val="tx1"/>
                </a:solidFill>
              </a:rPr>
              <a:t>Enhancing </a:t>
            </a:r>
            <a:r>
              <a:rPr lang="en-US" sz="2800" dirty="0">
                <a:solidFill>
                  <a:schemeClr val="tx1"/>
                </a:solidFill>
              </a:rPr>
              <a:t>your </a:t>
            </a:r>
            <a:r>
              <a:rPr lang="en-US" sz="2800" dirty="0" smtClean="0">
                <a:solidFill>
                  <a:schemeClr val="tx1"/>
                </a:solidFill>
              </a:rPr>
              <a:t>Windows </a:t>
            </a:r>
            <a:r>
              <a:rPr lang="en-US" sz="2800" dirty="0">
                <a:solidFill>
                  <a:schemeClr val="tx1"/>
                </a:solidFill>
              </a:rPr>
              <a:t>f</a:t>
            </a:r>
            <a:r>
              <a:rPr lang="en-US" sz="2800" dirty="0" smtClean="0">
                <a:solidFill>
                  <a:schemeClr val="tx1"/>
                </a:solidFill>
              </a:rPr>
              <a:t>ile experience</a:t>
            </a:r>
            <a:endParaRPr lang="en-US" sz="4000" dirty="0" smtClean="0">
              <a:solidFill>
                <a:schemeClr val="tx1"/>
              </a:solidFill>
            </a:endParaRPr>
          </a:p>
        </p:txBody>
      </p:sp>
      <p:sp>
        <p:nvSpPr>
          <p:cNvPr id="15365" name="Rectangle 3"/>
          <p:cNvSpPr>
            <a:spLocks noGrp="1" noChangeArrowheads="1"/>
          </p:cNvSpPr>
          <p:nvPr>
            <p:ph idx="1"/>
          </p:nvPr>
        </p:nvSpPr>
        <p:spPr>
          <a:xfrm>
            <a:off x="507868" y="1412876"/>
            <a:ext cx="11353930" cy="5445125"/>
          </a:xfrm>
        </p:spPr>
        <p:txBody>
          <a:bodyPr>
            <a:normAutofit/>
          </a:bodyPr>
          <a:lstStyle/>
          <a:p>
            <a:r>
              <a:rPr lang="en-US" sz="2400" dirty="0" smtClean="0">
                <a:solidFill>
                  <a:schemeClr val="tx1"/>
                </a:solidFill>
              </a:rPr>
              <a:t>NetApp offers best-in-class solutions for Windows File Services</a:t>
            </a:r>
          </a:p>
          <a:p>
            <a:pPr lvl="1"/>
            <a:r>
              <a:rPr lang="en-US" sz="2000" dirty="0" smtClean="0">
                <a:solidFill>
                  <a:schemeClr val="tx1"/>
                </a:solidFill>
              </a:rPr>
              <a:t>Leading Storage Vendor, 10,000’s of joint customers, latest SMB versions</a:t>
            </a:r>
          </a:p>
          <a:p>
            <a:r>
              <a:rPr lang="en-US" sz="2400" dirty="0" smtClean="0">
                <a:solidFill>
                  <a:schemeClr val="tx1"/>
                </a:solidFill>
              </a:rPr>
              <a:t>BranchCache — NetApp as a Content Server</a:t>
            </a:r>
          </a:p>
          <a:p>
            <a:pPr lvl="1"/>
            <a:r>
              <a:rPr lang="en-US" sz="2000" dirty="0" smtClean="0">
                <a:solidFill>
                  <a:schemeClr val="tx1"/>
                </a:solidFill>
              </a:rPr>
              <a:t>Increase productivity for Windows users in remote offices</a:t>
            </a:r>
          </a:p>
          <a:p>
            <a:pPr lvl="1"/>
            <a:r>
              <a:rPr lang="en-US" sz="2000" dirty="0" smtClean="0">
                <a:solidFill>
                  <a:schemeClr val="tx1"/>
                </a:solidFill>
              </a:rPr>
              <a:t>Saves bandwidth and administration costs</a:t>
            </a:r>
          </a:p>
          <a:p>
            <a:pPr lvl="1"/>
            <a:r>
              <a:rPr lang="en-US" sz="2000" dirty="0" smtClean="0">
                <a:solidFill>
                  <a:schemeClr val="tx1"/>
                </a:solidFill>
              </a:rPr>
              <a:t>Provides significant performance improvements </a:t>
            </a:r>
            <a:r>
              <a:rPr lang="en-US" sz="2000" dirty="0">
                <a:solidFill>
                  <a:schemeClr val="tx1"/>
                </a:solidFill>
              </a:rPr>
              <a:t>over </a:t>
            </a:r>
            <a:r>
              <a:rPr lang="en-US" sz="2000" dirty="0" smtClean="0">
                <a:solidFill>
                  <a:schemeClr val="tx1"/>
                </a:solidFill>
              </a:rPr>
              <a:t>the WAN</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endParaRPr lang="en-US" sz="2400" dirty="0">
              <a:solidFill>
                <a:schemeClr val="tx1"/>
              </a:solidFill>
            </a:endParaRPr>
          </a:p>
          <a:p>
            <a:endParaRPr lang="en-US" sz="900" dirty="0" smtClean="0">
              <a:solidFill>
                <a:schemeClr val="tx1"/>
              </a:solidFill>
            </a:endParaRPr>
          </a:p>
          <a:p>
            <a:endParaRPr lang="en-US" sz="2400" dirty="0" smtClean="0">
              <a:solidFill>
                <a:schemeClr val="tx1"/>
              </a:solidFill>
            </a:endParaRPr>
          </a:p>
          <a:p>
            <a:r>
              <a:rPr lang="en-US" sz="2400" dirty="0" smtClean="0">
                <a:solidFill>
                  <a:schemeClr val="tx1"/>
                </a:solidFill>
              </a:rPr>
              <a:t>Support for BranchCache V2 with Windows 8/Server 2012</a:t>
            </a:r>
          </a:p>
          <a:p>
            <a:pPr lvl="1"/>
            <a:r>
              <a:rPr lang="en-US" sz="2000" dirty="0" smtClean="0">
                <a:solidFill>
                  <a:schemeClr val="tx1"/>
                </a:solidFill>
              </a:rPr>
              <a:t>Enhances ease-of-use, brings substantial performance improvements</a:t>
            </a:r>
          </a:p>
          <a:p>
            <a:pPr marL="517525" lvl="1" indent="0">
              <a:buNone/>
            </a:pPr>
            <a:endParaRPr lang="en-US" sz="1000" dirty="0" smtClean="0">
              <a:solidFill>
                <a:schemeClr val="tx1"/>
              </a:solidFill>
            </a:endParaRPr>
          </a:p>
          <a:p>
            <a:r>
              <a:rPr lang="en-US" sz="2400" dirty="0" smtClean="0">
                <a:solidFill>
                  <a:schemeClr val="tx1"/>
                </a:solidFill>
              </a:rPr>
              <a:t>NetApp is a Platinum Sponsor here at </a:t>
            </a:r>
            <a:r>
              <a:rPr lang="en-US" sz="2400" dirty="0" err="1" smtClean="0">
                <a:solidFill>
                  <a:schemeClr val="tx1"/>
                </a:solidFill>
              </a:rPr>
              <a:t>TechEd</a:t>
            </a:r>
            <a:r>
              <a:rPr lang="en-US" sz="2400" dirty="0" smtClean="0">
                <a:solidFill>
                  <a:schemeClr val="tx1"/>
                </a:solidFill>
              </a:rPr>
              <a:t> – visit their booth!</a:t>
            </a:r>
          </a:p>
        </p:txBody>
      </p:sp>
      <p:pic>
        <p:nvPicPr>
          <p:cNvPr id="2050" name="Picture 18" descr="office_buildling"/>
          <p:cNvPicPr>
            <a:picLocks noChangeAspect="1" noChangeArrowheads="1"/>
          </p:cNvPicPr>
          <p:nvPr/>
        </p:nvPicPr>
        <p:blipFill>
          <a:blip r:embed="rId3"/>
          <a:srcRect/>
          <a:stretch>
            <a:fillRect/>
          </a:stretch>
        </p:blipFill>
        <p:spPr bwMode="auto">
          <a:xfrm>
            <a:off x="3539046" y="3748413"/>
            <a:ext cx="1329087" cy="855822"/>
          </a:xfrm>
          <a:prstGeom prst="rect">
            <a:avLst/>
          </a:prstGeom>
          <a:noFill/>
          <a:ln w="9525">
            <a:noFill/>
            <a:miter lim="800000"/>
            <a:headEnd/>
            <a:tailEnd/>
          </a:ln>
        </p:spPr>
      </p:pic>
      <p:grpSp>
        <p:nvGrpSpPr>
          <p:cNvPr id="3" name="Group 2"/>
          <p:cNvGrpSpPr>
            <a:grpSpLocks noChangeAspect="1"/>
          </p:cNvGrpSpPr>
          <p:nvPr/>
        </p:nvGrpSpPr>
        <p:grpSpPr>
          <a:xfrm>
            <a:off x="7076778" y="3907794"/>
            <a:ext cx="845958" cy="740406"/>
            <a:chOff x="5171440" y="5164530"/>
            <a:chExt cx="457200" cy="533400"/>
          </a:xfrm>
        </p:grpSpPr>
        <p:pic>
          <p:nvPicPr>
            <p:cNvPr id="2051" name="Picture 20" descr="branch_office"/>
            <p:cNvPicPr>
              <a:picLocks noChangeAspect="1" noChangeArrowheads="1"/>
            </p:cNvPicPr>
            <p:nvPr/>
          </p:nvPicPr>
          <p:blipFill>
            <a:blip r:embed="rId4"/>
            <a:srcRect/>
            <a:stretch>
              <a:fillRect/>
            </a:stretch>
          </p:blipFill>
          <p:spPr bwMode="auto">
            <a:xfrm>
              <a:off x="5323840" y="5164530"/>
              <a:ext cx="304800" cy="406400"/>
            </a:xfrm>
            <a:prstGeom prst="rect">
              <a:avLst/>
            </a:prstGeom>
            <a:noFill/>
            <a:ln w="9525">
              <a:noFill/>
              <a:miter lim="800000"/>
              <a:headEnd/>
              <a:tailEnd/>
            </a:ln>
          </p:spPr>
        </p:pic>
        <p:pic>
          <p:nvPicPr>
            <p:cNvPr id="2055" name="Picture 16" descr="laptop"/>
            <p:cNvPicPr>
              <a:picLocks noChangeAspect="1" noChangeArrowheads="1"/>
            </p:cNvPicPr>
            <p:nvPr/>
          </p:nvPicPr>
          <p:blipFill>
            <a:blip r:embed="rId5"/>
            <a:srcRect/>
            <a:stretch>
              <a:fillRect/>
            </a:stretch>
          </p:blipFill>
          <p:spPr bwMode="auto">
            <a:xfrm>
              <a:off x="5171440" y="5393130"/>
              <a:ext cx="417513" cy="304800"/>
            </a:xfrm>
            <a:prstGeom prst="rect">
              <a:avLst/>
            </a:prstGeom>
            <a:noFill/>
            <a:ln w="9525">
              <a:noFill/>
              <a:miter lim="800000"/>
              <a:headEnd/>
              <a:tailEnd/>
            </a:ln>
          </p:spPr>
        </p:pic>
      </p:grpSp>
      <p:sp>
        <p:nvSpPr>
          <p:cNvPr id="2056" name="TextBox 17"/>
          <p:cNvSpPr txBox="1">
            <a:spLocks noChangeArrowheads="1"/>
          </p:cNvSpPr>
          <p:nvPr/>
        </p:nvSpPr>
        <p:spPr bwMode="auto">
          <a:xfrm>
            <a:off x="8013245" y="3962400"/>
            <a:ext cx="3972433" cy="584775"/>
          </a:xfrm>
          <a:prstGeom prst="rect">
            <a:avLst/>
          </a:prstGeom>
          <a:noFill/>
          <a:ln w="9525">
            <a:noFill/>
            <a:miter lim="800000"/>
            <a:headEnd/>
            <a:tailEnd/>
          </a:ln>
        </p:spPr>
        <p:txBody>
          <a:bodyPr wrap="square">
            <a:spAutoFit/>
          </a:bodyPr>
          <a:lstStyle/>
          <a:p>
            <a:pPr algn="ctr">
              <a:buClr>
                <a:srgbClr val="00994B"/>
              </a:buClr>
              <a:buFont typeface="Wingdings 2" pitchFamily="18" charset="2"/>
              <a:buNone/>
            </a:pPr>
            <a:r>
              <a:rPr lang="en-US" sz="1600" dirty="0" smtClean="0">
                <a:solidFill>
                  <a:srgbClr val="FFFFFF"/>
                </a:solidFill>
                <a:cs typeface="Arial" charset="0"/>
              </a:rPr>
              <a:t>Users </a:t>
            </a:r>
            <a:r>
              <a:rPr lang="en-US" sz="1600" dirty="0">
                <a:solidFill>
                  <a:srgbClr val="FFFFFF"/>
                </a:solidFill>
                <a:cs typeface="Arial" charset="0"/>
              </a:rPr>
              <a:t>at Branch Office</a:t>
            </a:r>
          </a:p>
          <a:p>
            <a:pPr algn="ctr">
              <a:buClr>
                <a:srgbClr val="00994B"/>
              </a:buClr>
              <a:buFont typeface="Wingdings 2" pitchFamily="18" charset="2"/>
              <a:buNone/>
            </a:pPr>
            <a:r>
              <a:rPr lang="en-US" sz="1600" dirty="0">
                <a:solidFill>
                  <a:srgbClr val="FFFFFF"/>
                </a:solidFill>
                <a:cs typeface="Arial" charset="0"/>
              </a:rPr>
              <a:t>(Distributed or Hosted Modes)</a:t>
            </a:r>
          </a:p>
        </p:txBody>
      </p:sp>
      <p:sp>
        <p:nvSpPr>
          <p:cNvPr id="2057" name="TextBox 19"/>
          <p:cNvSpPr txBox="1">
            <a:spLocks noChangeArrowheads="1"/>
          </p:cNvSpPr>
          <p:nvPr/>
        </p:nvSpPr>
        <p:spPr bwMode="auto">
          <a:xfrm>
            <a:off x="406294" y="3911026"/>
            <a:ext cx="2031471" cy="584775"/>
          </a:xfrm>
          <a:prstGeom prst="rect">
            <a:avLst/>
          </a:prstGeom>
          <a:noFill/>
          <a:ln w="9525">
            <a:noFill/>
            <a:miter lim="800000"/>
            <a:headEnd/>
            <a:tailEnd/>
          </a:ln>
        </p:spPr>
        <p:txBody>
          <a:bodyPr wrap="square">
            <a:spAutoFit/>
          </a:bodyPr>
          <a:lstStyle/>
          <a:p>
            <a:pPr algn="ctr">
              <a:buClr>
                <a:srgbClr val="00994B"/>
              </a:buClr>
              <a:buFont typeface="Wingdings 2" pitchFamily="18" charset="2"/>
              <a:buNone/>
            </a:pPr>
            <a:r>
              <a:rPr lang="en-US" sz="1600" dirty="0" smtClean="0">
                <a:solidFill>
                  <a:srgbClr val="FFFFFF"/>
                </a:solidFill>
                <a:cs typeface="Arial" charset="0"/>
              </a:rPr>
              <a:t>NetApp </a:t>
            </a:r>
            <a:r>
              <a:rPr lang="en-US" sz="1600" dirty="0">
                <a:solidFill>
                  <a:srgbClr val="FFFFFF"/>
                </a:solidFill>
                <a:cs typeface="Arial" charset="0"/>
              </a:rPr>
              <a:t>in the </a:t>
            </a:r>
            <a:r>
              <a:rPr lang="en-US" sz="1600" dirty="0" smtClean="0">
                <a:solidFill>
                  <a:srgbClr val="FFFFFF"/>
                </a:solidFill>
                <a:cs typeface="Arial" charset="0"/>
              </a:rPr>
              <a:t>Data Center</a:t>
            </a:r>
            <a:endParaRPr lang="en-US" sz="1600" dirty="0">
              <a:solidFill>
                <a:srgbClr val="FFFFFF"/>
              </a:solidFill>
              <a:cs typeface="Arial" charset="0"/>
            </a:endParaRPr>
          </a:p>
        </p:txBody>
      </p:sp>
      <p:cxnSp>
        <p:nvCxnSpPr>
          <p:cNvPr id="2058" name="Straight Connector 22"/>
          <p:cNvCxnSpPr>
            <a:cxnSpLocks noChangeShapeType="1"/>
          </p:cNvCxnSpPr>
          <p:nvPr/>
        </p:nvCxnSpPr>
        <p:spPr bwMode="auto">
          <a:xfrm>
            <a:off x="5789692" y="4419600"/>
            <a:ext cx="1015735" cy="0"/>
          </a:xfrm>
          <a:prstGeom prst="line">
            <a:avLst/>
          </a:prstGeom>
          <a:noFill/>
          <a:ln w="28575" cap="rnd" algn="ctr">
            <a:solidFill>
              <a:schemeClr val="tx1"/>
            </a:solidFill>
            <a:round/>
            <a:headEnd type="oval" w="med" len="med"/>
            <a:tailEnd type="oval" w="med" len="med"/>
          </a:ln>
        </p:spPr>
      </p:cxnSp>
      <p:grpSp>
        <p:nvGrpSpPr>
          <p:cNvPr id="2" name="Group 1"/>
          <p:cNvGrpSpPr>
            <a:grpSpLocks noChangeAspect="1"/>
          </p:cNvGrpSpPr>
          <p:nvPr/>
        </p:nvGrpSpPr>
        <p:grpSpPr>
          <a:xfrm>
            <a:off x="2386410" y="4178786"/>
            <a:ext cx="3098562" cy="926615"/>
            <a:chOff x="1198530" y="3976641"/>
            <a:chExt cx="4679488" cy="1865361"/>
          </a:xfrm>
        </p:grpSpPr>
        <p:pic>
          <p:nvPicPr>
            <p:cNvPr id="15" name="Picture 14" descr="center.gif"/>
            <p:cNvPicPr>
              <a:picLocks noChangeAspect="1"/>
            </p:cNvPicPr>
            <p:nvPr/>
          </p:nvPicPr>
          <p:blipFill>
            <a:blip r:embed="rId6" cstate="print"/>
            <a:stretch>
              <a:fillRect/>
            </a:stretch>
          </p:blipFill>
          <p:spPr>
            <a:xfrm>
              <a:off x="2726269" y="3976641"/>
              <a:ext cx="1623398" cy="1865361"/>
            </a:xfrm>
            <a:prstGeom prst="rect">
              <a:avLst/>
            </a:prstGeom>
          </p:spPr>
        </p:pic>
        <p:pic>
          <p:nvPicPr>
            <p:cNvPr id="16" name="Picture 15" descr="left.gif"/>
            <p:cNvPicPr>
              <a:picLocks noChangeAspect="1"/>
            </p:cNvPicPr>
            <p:nvPr/>
          </p:nvPicPr>
          <p:blipFill>
            <a:blip r:embed="rId7" cstate="print"/>
            <a:stretch>
              <a:fillRect/>
            </a:stretch>
          </p:blipFill>
          <p:spPr>
            <a:xfrm>
              <a:off x="1198530" y="3976641"/>
              <a:ext cx="1527739" cy="1865361"/>
            </a:xfrm>
            <a:prstGeom prst="rect">
              <a:avLst/>
            </a:prstGeom>
          </p:spPr>
        </p:pic>
        <p:pic>
          <p:nvPicPr>
            <p:cNvPr id="17" name="Picture 16" descr="right.gif"/>
            <p:cNvPicPr>
              <a:picLocks noChangeAspect="1"/>
            </p:cNvPicPr>
            <p:nvPr/>
          </p:nvPicPr>
          <p:blipFill>
            <a:blip r:embed="rId8" cstate="print"/>
            <a:stretch>
              <a:fillRect/>
            </a:stretch>
          </p:blipFill>
          <p:spPr>
            <a:xfrm>
              <a:off x="4350279" y="3976641"/>
              <a:ext cx="1527739" cy="1865361"/>
            </a:xfrm>
            <a:prstGeom prst="rect">
              <a:avLst/>
            </a:prstGeom>
          </p:spPr>
        </p:pic>
      </p:grpSp>
      <p:pic>
        <p:nvPicPr>
          <p:cNvPr id="1026" name="Picture 2" descr="http://event.on24.com/event/22/39/80/rt/1/images/thumbnail/netapp_2__u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3041" y="152401"/>
            <a:ext cx="2031998"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123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customer</a:t>
            </a:r>
            <a:endParaRPr lang="en-US" dirty="0"/>
          </a:p>
        </p:txBody>
      </p:sp>
      <p:sp>
        <p:nvSpPr>
          <p:cNvPr id="3" name="Subtitle 2"/>
          <p:cNvSpPr>
            <a:spLocks noGrp="1"/>
          </p:cNvSpPr>
          <p:nvPr>
            <p:ph type="subTitle" idx="1"/>
          </p:nvPr>
        </p:nvSpPr>
        <p:spPr/>
        <p:txBody>
          <a:bodyPr/>
          <a:lstStyle/>
          <a:p>
            <a:r>
              <a:rPr lang="en-US" dirty="0"/>
              <a:t>Rand </a:t>
            </a:r>
            <a:r>
              <a:rPr lang="en-US" dirty="0" smtClean="0"/>
              <a:t>Morimoto</a:t>
            </a:r>
          </a:p>
          <a:p>
            <a:r>
              <a:rPr lang="en-US" dirty="0" smtClean="0"/>
              <a:t>President</a:t>
            </a:r>
          </a:p>
          <a:p>
            <a:r>
              <a:rPr lang="en-US" dirty="0" smtClean="0"/>
              <a:t>Convergent Computing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Subtitle 2"/>
          <p:cNvSpPr txBox="1">
            <a:spLocks/>
          </p:cNvSpPr>
          <p:nvPr/>
        </p:nvSpPr>
        <p:spPr>
          <a:xfrm>
            <a:off x="4186956" y="3360176"/>
            <a:ext cx="6610546" cy="16002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20000"/>
              </a:spcBef>
              <a:buSzPct val="90000"/>
            </a:pPr>
            <a:r>
              <a:rPr sz="2000">
                <a:solidFill>
                  <a:srgbClr val="363535">
                    <a:alpha val="99000"/>
                  </a:srgbClr>
                </a:solidFill>
              </a:rPr>
              <a:t>“Our remote office users with less than favorable bandwidth connectivity have really benefited from </a:t>
            </a:r>
            <a:r>
              <a:rPr sz="2000" err="1">
                <a:solidFill>
                  <a:srgbClr val="363535">
                    <a:alpha val="99000"/>
                  </a:srgbClr>
                </a:solidFill>
              </a:rPr>
              <a:t>BranchCache</a:t>
            </a:r>
            <a:r>
              <a:rPr sz="2000">
                <a:solidFill>
                  <a:srgbClr val="363535">
                    <a:alpha val="99000"/>
                  </a:srgbClr>
                </a:solidFill>
              </a:rPr>
              <a:t>.  Took our IT guys moments to enable, and have provided huge improvements in time savings and employee productivity, silly for us to not have enabled it sooner!”</a:t>
            </a:r>
          </a:p>
        </p:txBody>
      </p:sp>
    </p:spTree>
    <p:extLst>
      <p:ext uri="{BB962C8B-B14F-4D97-AF65-F5344CB8AC3E}">
        <p14:creationId xmlns:p14="http://schemas.microsoft.com/office/powerpoint/2010/main" val="88947353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8" name="Rectangle 7"/>
          <p:cNvSpPr/>
          <p:nvPr/>
        </p:nvSpPr>
        <p:spPr>
          <a:xfrm>
            <a:off x="550190" y="1483348"/>
            <a:ext cx="11013088" cy="94179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03225" indent="-403225">
              <a:lnSpc>
                <a:spcPct val="90000"/>
              </a:lnSpc>
              <a:spcBef>
                <a:spcPct val="20000"/>
              </a:spcBef>
              <a:buSzPct val="105000"/>
              <a:buFontTx/>
              <a:buBlip>
                <a:blip r:embed="rId3"/>
              </a:buBlip>
            </a:pPr>
            <a:r>
              <a:rPr lang="en-US" sz="2400" dirty="0">
                <a:solidFill>
                  <a:srgbClr val="FFFFFF"/>
                </a:solidFill>
              </a:rPr>
              <a:t>WSV301: Building Hosted Public and Private Clouds Using </a:t>
            </a:r>
            <a:r>
              <a:rPr lang="en-US" sz="2400" dirty="0" smtClean="0">
                <a:solidFill>
                  <a:srgbClr val="FFFFFF"/>
                </a:solidFill>
              </a:rPr>
              <a:t/>
            </a:r>
            <a:br>
              <a:rPr lang="en-US" sz="2400" dirty="0" smtClean="0">
                <a:solidFill>
                  <a:srgbClr val="FFFFFF"/>
                </a:solidFill>
              </a:rPr>
            </a:br>
            <a:r>
              <a:rPr lang="en-US" sz="2400" dirty="0" smtClean="0">
                <a:solidFill>
                  <a:srgbClr val="FFFFFF"/>
                </a:solidFill>
              </a:rPr>
              <a:t>Windows </a:t>
            </a:r>
            <a:r>
              <a:rPr lang="en-US" sz="2400" dirty="0">
                <a:solidFill>
                  <a:srgbClr val="FFFFFF"/>
                </a:solidFill>
              </a:rPr>
              <a:t>Server </a:t>
            </a:r>
            <a:r>
              <a:rPr lang="en-US" sz="2400" dirty="0" smtClean="0">
                <a:solidFill>
                  <a:srgbClr val="FFFFFF"/>
                </a:solidFill>
              </a:rPr>
              <a:t>2012</a:t>
            </a:r>
            <a:endParaRPr lang="en-US" sz="2400" dirty="0">
              <a:solidFill>
                <a:srgbClr val="FFFFFF">
                  <a:alpha val="99000"/>
                </a:srgbClr>
              </a:solidFill>
            </a:endParaRPr>
          </a:p>
        </p:txBody>
      </p:sp>
      <p:sp>
        <p:nvSpPr>
          <p:cNvPr id="13" name="Left Mask"/>
          <p:cNvSpPr/>
          <p:nvPr/>
        </p:nvSpPr>
        <p:spPr bwMode="hidden">
          <a:xfrm>
            <a:off x="0" y="0"/>
            <a:ext cx="550190"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372791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1250"/>
                            </p:stCondLst>
                            <p:childTnLst>
                              <p:par>
                                <p:cTn id="12" presetID="1" presetClass="exit" presetSubtype="0" fill="hold" grpId="1" nodeType="after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40938088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50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11482470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77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455612" y="1447800"/>
            <a:ext cx="11149013" cy="2880789"/>
          </a:xfrm>
        </p:spPr>
        <p:txBody>
          <a:bodyPr/>
          <a:lstStyle/>
          <a:p>
            <a:pPr marL="0" indent="0">
              <a:buNone/>
            </a:pPr>
            <a:r>
              <a:rPr lang="en-US" b="1" dirty="0" smtClean="0"/>
              <a:t>Cross-Premises Connectivity</a:t>
            </a:r>
          </a:p>
          <a:p>
            <a:pPr marL="0" indent="0">
              <a:buNone/>
            </a:pPr>
            <a:r>
              <a:rPr lang="en-US" sz="2400" dirty="0" smtClean="0"/>
              <a:t>Enabling communication between offices and with the cloud</a:t>
            </a:r>
            <a:endParaRPr lang="en-US" sz="2400" dirty="0"/>
          </a:p>
          <a:p>
            <a:endParaRPr lang="en-US" dirty="0" smtClean="0"/>
          </a:p>
          <a:p>
            <a:pPr marL="0" indent="0">
              <a:buNone/>
            </a:pPr>
            <a:r>
              <a:rPr lang="en-US" b="1" dirty="0" smtClean="0"/>
              <a:t>Acceleration with </a:t>
            </a:r>
            <a:r>
              <a:rPr lang="en-US" b="1" dirty="0" err="1" smtClean="0"/>
              <a:t>BranchCache</a:t>
            </a:r>
            <a:endParaRPr lang="en-US" b="1" dirty="0" smtClean="0"/>
          </a:p>
          <a:p>
            <a:pPr marL="0" indent="0">
              <a:buNone/>
            </a:pPr>
            <a:r>
              <a:rPr lang="en-US" sz="2400" dirty="0" smtClean="0"/>
              <a:t>Getting the most out of your WAN links with a cache in the office</a:t>
            </a:r>
            <a:endParaRPr lang="en-US" sz="2400" dirty="0"/>
          </a:p>
          <a:p>
            <a:pPr marL="0" indent="0">
              <a:buNone/>
            </a:pPr>
            <a:endParaRPr lang="en-US" dirty="0" smtClean="0"/>
          </a:p>
        </p:txBody>
      </p:sp>
    </p:spTree>
    <p:extLst>
      <p:ext uri="{BB962C8B-B14F-4D97-AF65-F5344CB8AC3E}">
        <p14:creationId xmlns:p14="http://schemas.microsoft.com/office/powerpoint/2010/main" val="238156901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9795590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
        <p:nvSpPr>
          <p:cNvPr id="2" name="TextBox 1"/>
          <p:cNvSpPr txBox="1"/>
          <p:nvPr/>
        </p:nvSpPr>
        <p:spPr>
          <a:xfrm>
            <a:off x="5346452" y="3029736"/>
            <a:ext cx="1495922"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rgbClr val="FFFFFF">
                    <a:alpha val="99000"/>
                  </a:srgbClr>
                </a:solidFill>
              </a:rPr>
              <a:t>Backup</a:t>
            </a:r>
          </a:p>
        </p:txBody>
      </p:sp>
    </p:spTree>
    <p:extLst>
      <p:ext uri="{BB962C8B-B14F-4D97-AF65-F5344CB8AC3E}">
        <p14:creationId xmlns:p14="http://schemas.microsoft.com/office/powerpoint/2010/main" val="87627172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15" y="68262"/>
            <a:ext cx="11030355" cy="609398"/>
          </a:xfrm>
        </p:spPr>
        <p:txBody>
          <a:bodyPr/>
          <a:lstStyle/>
          <a:p>
            <a:r>
              <a:rPr dirty="0" smtClean="0"/>
              <a:t>Deployment</a:t>
            </a:r>
            <a:endParaRPr lang="en-US" dirty="0"/>
          </a:p>
        </p:txBody>
      </p:sp>
      <p:grpSp>
        <p:nvGrpSpPr>
          <p:cNvPr id="81" name="Group 80"/>
          <p:cNvGrpSpPr/>
          <p:nvPr/>
        </p:nvGrpSpPr>
        <p:grpSpPr>
          <a:xfrm>
            <a:off x="470955" y="300406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3"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4" cstate="print"/>
            <a:stretch>
              <a:fillRect/>
            </a:stretch>
          </p:blipFill>
          <p:spPr bwMode="auto">
            <a:xfrm>
              <a:off x="1501424" y="3173395"/>
              <a:ext cx="1027288" cy="557173"/>
            </a:xfrm>
            <a:prstGeom prst="rect">
              <a:avLst/>
            </a:prstGeom>
            <a:noFill/>
          </p:spPr>
        </p:pic>
        <p:pic>
          <p:nvPicPr>
            <p:cNvPr id="39" name="Picture 24" descr="application server"/>
            <p:cNvPicPr>
              <a:picLocks noChangeAspect="1" noChangeArrowheads="1"/>
            </p:cNvPicPr>
            <p:nvPr/>
          </p:nvPicPr>
          <p:blipFill>
            <a:blip r:embed="rId4" cstate="print"/>
            <a:stretch>
              <a:fillRect/>
            </a:stretch>
          </p:blipFill>
          <p:spPr bwMode="auto">
            <a:xfrm>
              <a:off x="2380282" y="3443543"/>
              <a:ext cx="1187008" cy="643801"/>
            </a:xfrm>
            <a:prstGeom prst="rect">
              <a:avLst/>
            </a:prstGeom>
            <a:noFill/>
          </p:spPr>
        </p:pic>
        <p:pic>
          <p:nvPicPr>
            <p:cNvPr id="40" name="Picture 24" descr="application server"/>
            <p:cNvPicPr>
              <a:picLocks noChangeAspect="1" noChangeArrowheads="1"/>
            </p:cNvPicPr>
            <p:nvPr/>
          </p:nvPicPr>
          <p:blipFill>
            <a:blip r:embed="rId4" cstate="print"/>
            <a:stretch>
              <a:fillRect/>
            </a:stretch>
          </p:blipFill>
          <p:spPr bwMode="auto">
            <a:xfrm>
              <a:off x="1001888" y="3628239"/>
              <a:ext cx="917223" cy="497477"/>
            </a:xfrm>
            <a:prstGeom prst="rect">
              <a:avLst/>
            </a:prstGeom>
            <a:noFill/>
          </p:spPr>
        </p:pic>
        <p:sp>
          <p:nvSpPr>
            <p:cNvPr id="45" name="TextBox 44"/>
            <p:cNvSpPr txBox="1"/>
            <p:nvPr/>
          </p:nvSpPr>
          <p:spPr>
            <a:xfrm>
              <a:off x="1134534" y="3341609"/>
              <a:ext cx="303287" cy="307777"/>
            </a:xfrm>
            <a:prstGeom prst="rect">
              <a:avLst/>
            </a:prstGeom>
            <a:noFill/>
          </p:spPr>
          <p:txBody>
            <a:bodyPr wrap="none" rtlCol="0">
              <a:spAutoFit/>
            </a:bodyPr>
            <a:lstStyle/>
            <a:p>
              <a:pP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IIS</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120421" y="4046695"/>
              <a:ext cx="826403" cy="307777"/>
            </a:xfrm>
            <a:prstGeom prst="rect">
              <a:avLst/>
            </a:prstGeom>
            <a:noFill/>
          </p:spPr>
          <p:txBody>
            <a:bodyPr wrap="none" rtlCol="0">
              <a:spAutoFit/>
            </a:bodyPr>
            <a:lstStyle/>
            <a:p>
              <a:pP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File Server</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2238919" y="4042465"/>
              <a:ext cx="974318" cy="523220"/>
            </a:xfrm>
            <a:prstGeom prst="rect">
              <a:avLst/>
            </a:prstGeom>
            <a:noFill/>
          </p:spPr>
          <p:txBody>
            <a:bodyPr wrap="none" rtlCol="0">
              <a:spAutoFit/>
            </a:bodyPr>
            <a:lstStyle/>
            <a:p>
              <a:pPr algn="ct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Group Policy</a:t>
              </a:r>
            </a:p>
            <a:p>
              <a:pPr algn="ct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Management</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rot="859601">
              <a:off x="862309" y="4601688"/>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srgbClr val="363535"/>
                  </a:solidFill>
                  <a:effectLst>
                    <a:outerShdw blurRad="38100" dist="38100" dir="2700000" algn="tl">
                      <a:srgbClr val="000000">
                        <a:alpha val="43137"/>
                      </a:srgbClr>
                    </a:outerShdw>
                  </a:effectLst>
                  <a:latin typeface="Segoe" pitchFamily="34" charset="0"/>
                </a:rPr>
                <a:t>Main Office</a:t>
              </a:r>
              <a:endParaRPr lang="en-US" sz="1600" b="1" kern="0" dirty="0">
                <a:solidFill>
                  <a:srgbClr val="363535"/>
                </a:solidFill>
                <a:effectLst>
                  <a:outerShdw blurRad="38100" dist="38100" dir="2700000" algn="tl">
                    <a:srgbClr val="000000">
                      <a:alpha val="43137"/>
                    </a:srgbClr>
                  </a:outerShdw>
                </a:effectLst>
                <a:latin typeface="Segoe" pitchFamily="34" charset="0"/>
              </a:endParaRPr>
            </a:p>
          </p:txBody>
        </p:sp>
      </p:grpSp>
      <p:grpSp>
        <p:nvGrpSpPr>
          <p:cNvPr id="82" name="Group 81"/>
          <p:cNvGrpSpPr/>
          <p:nvPr/>
        </p:nvGrpSpPr>
        <p:grpSpPr>
          <a:xfrm>
            <a:off x="5903470" y="2943755"/>
            <a:ext cx="5751540" cy="3114128"/>
            <a:chOff x="4428755" y="2943755"/>
            <a:chExt cx="4314779" cy="3114128"/>
          </a:xfrm>
        </p:grpSpPr>
        <p:pic>
          <p:nvPicPr>
            <p:cNvPr id="35" name="Picture 2" descr="C:\Users\arib\Pictures\Presentation Stuff\Platform4.png"/>
            <p:cNvPicPr>
              <a:picLocks noChangeAspect="1" noChangeArrowheads="1"/>
            </p:cNvPicPr>
            <p:nvPr/>
          </p:nvPicPr>
          <p:blipFill>
            <a:blip r:embed="rId5" cstate="screen"/>
            <a:srcRect/>
            <a:stretch>
              <a:fillRect/>
            </a:stretch>
          </p:blipFill>
          <p:spPr bwMode="auto">
            <a:xfrm>
              <a:off x="4428755" y="3173395"/>
              <a:ext cx="4314779" cy="2884488"/>
            </a:xfrm>
            <a:prstGeom prst="rect">
              <a:avLst/>
            </a:prstGeom>
            <a:noFill/>
          </p:spPr>
        </p:pic>
        <p:sp>
          <p:nvSpPr>
            <p:cNvPr id="66" name="TextBox 65"/>
            <p:cNvSpPr txBox="1"/>
            <p:nvPr/>
          </p:nvSpPr>
          <p:spPr>
            <a:xfrm rot="486341">
              <a:off x="5327407" y="4728529"/>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srgbClr val="363535"/>
                  </a:solidFill>
                  <a:effectLst>
                    <a:outerShdw blurRad="38100" dist="38100" dir="2700000" algn="tl">
                      <a:srgbClr val="000000">
                        <a:alpha val="43137"/>
                      </a:srgbClr>
                    </a:outerShdw>
                  </a:effectLst>
                  <a:latin typeface="Segoe" pitchFamily="34" charset="0"/>
                </a:rPr>
                <a:t>Branch Office</a:t>
              </a:r>
              <a:endParaRPr lang="en-US" sz="1600" b="1" kern="0" dirty="0">
                <a:solidFill>
                  <a:srgbClr val="363535"/>
                </a:solidFill>
                <a:effectLst>
                  <a:outerShdw blurRad="38100" dist="38100" dir="2700000" algn="tl">
                    <a:srgbClr val="000000">
                      <a:alpha val="43137"/>
                    </a:srgbClr>
                  </a:outerShdw>
                </a:effectLst>
                <a:latin typeface="Segoe" pitchFamily="34" charset="0"/>
              </a:endParaRPr>
            </a:p>
          </p:txBody>
        </p:sp>
        <p:pic>
          <p:nvPicPr>
            <p:cNvPr id="68" name="Picture 24" descr="application server"/>
            <p:cNvPicPr>
              <a:picLocks noChangeAspect="1" noChangeArrowheads="1"/>
            </p:cNvPicPr>
            <p:nvPr/>
          </p:nvPicPr>
          <p:blipFill>
            <a:blip r:embed="rId4" cstate="print"/>
            <a:stretch>
              <a:fillRect/>
            </a:stretch>
          </p:blipFill>
          <p:spPr bwMode="auto">
            <a:xfrm>
              <a:off x="5365045" y="3753362"/>
              <a:ext cx="1123950" cy="609600"/>
            </a:xfrm>
            <a:prstGeom prst="rect">
              <a:avLst/>
            </a:prstGeom>
            <a:noFill/>
          </p:spPr>
        </p:pic>
        <p:pic>
          <p:nvPicPr>
            <p:cNvPr id="69" name="Picture 6" descr="laptop"/>
            <p:cNvPicPr>
              <a:picLocks noChangeAspect="1" noChangeArrowheads="1"/>
            </p:cNvPicPr>
            <p:nvPr/>
          </p:nvPicPr>
          <p:blipFill>
            <a:blip r:embed="rId6" cstate="print"/>
            <a:stretch>
              <a:fillRect/>
            </a:stretch>
          </p:blipFill>
          <p:spPr bwMode="auto">
            <a:xfrm>
              <a:off x="7261579" y="3561451"/>
              <a:ext cx="893445" cy="770096"/>
            </a:xfrm>
            <a:prstGeom prst="rect">
              <a:avLst/>
            </a:prstGeom>
            <a:noFill/>
          </p:spPr>
        </p:pic>
        <p:pic>
          <p:nvPicPr>
            <p:cNvPr id="70" name="Picture 6" descr="laptop"/>
            <p:cNvPicPr>
              <a:picLocks noChangeAspect="1" noChangeArrowheads="1"/>
            </p:cNvPicPr>
            <p:nvPr/>
          </p:nvPicPr>
          <p:blipFill>
            <a:blip r:embed="rId6" cstate="print"/>
            <a:stretch>
              <a:fillRect/>
            </a:stretch>
          </p:blipFill>
          <p:spPr bwMode="auto">
            <a:xfrm>
              <a:off x="6118579" y="2943755"/>
              <a:ext cx="893445" cy="770096"/>
            </a:xfrm>
            <a:prstGeom prst="rect">
              <a:avLst/>
            </a:prstGeom>
            <a:noFill/>
          </p:spPr>
        </p:pic>
        <p:pic>
          <p:nvPicPr>
            <p:cNvPr id="52" name="Picture 6" descr="laptop"/>
            <p:cNvPicPr>
              <a:picLocks noChangeAspect="1" noChangeArrowheads="1"/>
            </p:cNvPicPr>
            <p:nvPr/>
          </p:nvPicPr>
          <p:blipFill>
            <a:blip r:embed="rId6" cstate="print"/>
            <a:stretch>
              <a:fillRect/>
            </a:stretch>
          </p:blipFill>
          <p:spPr bwMode="auto">
            <a:xfrm>
              <a:off x="6672934" y="3256651"/>
              <a:ext cx="893445" cy="770096"/>
            </a:xfrm>
            <a:prstGeom prst="rect">
              <a:avLst/>
            </a:prstGeom>
            <a:noFill/>
          </p:spPr>
        </p:pic>
      </p:grpSp>
      <p:grpSp>
        <p:nvGrpSpPr>
          <p:cNvPr id="84" name="Group 83"/>
          <p:cNvGrpSpPr/>
          <p:nvPr/>
        </p:nvGrpSpPr>
        <p:grpSpPr>
          <a:xfrm>
            <a:off x="6583038" y="1743244"/>
            <a:ext cx="3649553" cy="1748741"/>
            <a:chOff x="4938564" y="1743241"/>
            <a:chExt cx="2737878" cy="1748741"/>
          </a:xfrm>
        </p:grpSpPr>
        <p:pic>
          <p:nvPicPr>
            <p:cNvPr id="42" name="Picture 3" descr="C:\Users\arib\Pictures\Presentation Stuff\Platform2.png"/>
            <p:cNvPicPr>
              <a:picLocks noChangeAspect="1" noChangeArrowheads="1"/>
            </p:cNvPicPr>
            <p:nvPr/>
          </p:nvPicPr>
          <p:blipFill>
            <a:blip r:embed="rId7" cstate="screen"/>
            <a:srcRect/>
            <a:stretch>
              <a:fillRect/>
            </a:stretch>
          </p:blipFill>
          <p:spPr bwMode="auto">
            <a:xfrm>
              <a:off x="4938564" y="1743241"/>
              <a:ext cx="2737878" cy="1748741"/>
            </a:xfrm>
            <a:prstGeom prst="rect">
              <a:avLst/>
            </a:prstGeom>
            <a:noFill/>
          </p:spPr>
        </p:pic>
        <p:sp>
          <p:nvSpPr>
            <p:cNvPr id="43" name="TextBox 42"/>
            <p:cNvSpPr txBox="1"/>
            <p:nvPr/>
          </p:nvSpPr>
          <p:spPr>
            <a:xfrm rot="21329748">
              <a:off x="5754233" y="2655749"/>
              <a:ext cx="1165604" cy="128285"/>
            </a:xfrm>
            <a:prstGeom prst="rect">
              <a:avLst/>
            </a:prstGeom>
            <a:noFill/>
          </p:spPr>
          <p:txBody>
            <a:bodyPr wrap="square" rtlCol="0">
              <a:prstTxWarp prst="textArchDown">
                <a:avLst/>
              </a:prstTxWarp>
              <a:spAutoFit/>
            </a:bodyPr>
            <a:lstStyle/>
            <a:p>
              <a:pPr algn="ctr" defTabSz="914400">
                <a:defRPr/>
              </a:pPr>
              <a:r>
                <a:rPr lang="en-US" sz="1200" b="1" kern="0" dirty="0" smtClean="0">
                  <a:solidFill>
                    <a:srgbClr val="363535"/>
                  </a:solidFill>
                  <a:effectLst>
                    <a:outerShdw blurRad="38100" dist="38100" dir="2700000" algn="tl">
                      <a:srgbClr val="000000">
                        <a:alpha val="43137"/>
                      </a:srgbClr>
                    </a:outerShdw>
                  </a:effectLst>
                  <a:latin typeface="Segoe" pitchFamily="34" charset="0"/>
                </a:rPr>
                <a:t>Branch Office</a:t>
              </a:r>
              <a:endParaRPr lang="en-US" sz="1200" b="1" kern="0" dirty="0">
                <a:solidFill>
                  <a:srgbClr val="363535"/>
                </a:solidFill>
                <a:effectLst>
                  <a:outerShdw blurRad="38100" dist="38100" dir="2700000" algn="tl">
                    <a:srgbClr val="000000">
                      <a:alpha val="43137"/>
                    </a:srgbClr>
                  </a:outerShdw>
                </a:effectLst>
                <a:latin typeface="Segoe" pitchFamily="34" charset="0"/>
              </a:endParaRPr>
            </a:p>
          </p:txBody>
        </p:sp>
        <p:pic>
          <p:nvPicPr>
            <p:cNvPr id="71" name="Picture 6" descr="laptop"/>
            <p:cNvPicPr>
              <a:picLocks noChangeAspect="1" noChangeArrowheads="1"/>
            </p:cNvPicPr>
            <p:nvPr/>
          </p:nvPicPr>
          <p:blipFill>
            <a:blip r:embed="rId8" cstate="print"/>
            <a:stretch>
              <a:fillRect/>
            </a:stretch>
          </p:blipFill>
          <p:spPr bwMode="auto">
            <a:xfrm>
              <a:off x="6556020" y="1853682"/>
              <a:ext cx="588645" cy="507377"/>
            </a:xfrm>
            <a:prstGeom prst="rect">
              <a:avLst/>
            </a:prstGeom>
            <a:noFill/>
          </p:spPr>
        </p:pic>
        <p:pic>
          <p:nvPicPr>
            <p:cNvPr id="72" name="Picture 6" descr="laptop"/>
            <p:cNvPicPr>
              <a:picLocks noChangeAspect="1" noChangeArrowheads="1"/>
            </p:cNvPicPr>
            <p:nvPr/>
          </p:nvPicPr>
          <p:blipFill>
            <a:blip r:embed="rId8" cstate="print"/>
            <a:stretch>
              <a:fillRect/>
            </a:stretch>
          </p:blipFill>
          <p:spPr bwMode="auto">
            <a:xfrm>
              <a:off x="5489220" y="1777482"/>
              <a:ext cx="588645" cy="507377"/>
            </a:xfrm>
            <a:prstGeom prst="rect">
              <a:avLst/>
            </a:prstGeom>
            <a:noFill/>
          </p:spPr>
        </p:pic>
        <p:pic>
          <p:nvPicPr>
            <p:cNvPr id="73" name="Picture 6" descr="laptop"/>
            <p:cNvPicPr>
              <a:picLocks noChangeAspect="1" noChangeArrowheads="1"/>
            </p:cNvPicPr>
            <p:nvPr/>
          </p:nvPicPr>
          <p:blipFill>
            <a:blip r:embed="rId8" cstate="print"/>
            <a:stretch>
              <a:fillRect/>
            </a:stretch>
          </p:blipFill>
          <p:spPr bwMode="auto">
            <a:xfrm>
              <a:off x="6114112" y="1788783"/>
              <a:ext cx="437283" cy="376912"/>
            </a:xfrm>
            <a:prstGeom prst="rect">
              <a:avLst/>
            </a:prstGeom>
            <a:noFill/>
          </p:spPr>
        </p:pic>
      </p:grpSp>
      <p:grpSp>
        <p:nvGrpSpPr>
          <p:cNvPr id="83" name="Group 82"/>
          <p:cNvGrpSpPr/>
          <p:nvPr/>
        </p:nvGrpSpPr>
        <p:grpSpPr>
          <a:xfrm>
            <a:off x="3528313" y="1443896"/>
            <a:ext cx="3649553" cy="1748741"/>
            <a:chOff x="2646923" y="1443893"/>
            <a:chExt cx="2737878" cy="1748741"/>
          </a:xfrm>
        </p:grpSpPr>
        <p:pic>
          <p:nvPicPr>
            <p:cNvPr id="41" name="Picture 3" descr="C:\Users\arib\Pictures\Presentation Stuff\Platform2.png"/>
            <p:cNvPicPr>
              <a:picLocks noChangeAspect="1" noChangeArrowheads="1"/>
            </p:cNvPicPr>
            <p:nvPr/>
          </p:nvPicPr>
          <p:blipFill>
            <a:blip r:embed="rId7" cstate="screen"/>
            <a:srcRect/>
            <a:stretch>
              <a:fillRect/>
            </a:stretch>
          </p:blipFill>
          <p:spPr bwMode="auto">
            <a:xfrm>
              <a:off x="2646923" y="1443893"/>
              <a:ext cx="2737878" cy="1748741"/>
            </a:xfrm>
            <a:prstGeom prst="rect">
              <a:avLst/>
            </a:prstGeom>
            <a:noFill/>
          </p:spPr>
        </p:pic>
        <p:sp>
          <p:nvSpPr>
            <p:cNvPr id="44" name="TextBox 43"/>
            <p:cNvSpPr txBox="1"/>
            <p:nvPr/>
          </p:nvSpPr>
          <p:spPr>
            <a:xfrm rot="21278329">
              <a:off x="3473881" y="2345112"/>
              <a:ext cx="1165604" cy="128285"/>
            </a:xfrm>
            <a:prstGeom prst="rect">
              <a:avLst/>
            </a:prstGeom>
            <a:noFill/>
          </p:spPr>
          <p:txBody>
            <a:bodyPr wrap="square" rtlCol="0">
              <a:prstTxWarp prst="textArchDown">
                <a:avLst/>
              </a:prstTxWarp>
              <a:spAutoFit/>
            </a:bodyPr>
            <a:lstStyle/>
            <a:p>
              <a:pPr algn="ctr" defTabSz="914400">
                <a:defRPr/>
              </a:pPr>
              <a:r>
                <a:rPr lang="en-US" sz="1200" b="1" kern="0" dirty="0" smtClean="0">
                  <a:solidFill>
                    <a:srgbClr val="363535"/>
                  </a:solidFill>
                  <a:effectLst>
                    <a:outerShdw blurRad="38100" dist="38100" dir="2700000" algn="tl">
                      <a:srgbClr val="000000">
                        <a:alpha val="43137"/>
                      </a:srgbClr>
                    </a:outerShdw>
                  </a:effectLst>
                  <a:latin typeface="Segoe" pitchFamily="34" charset="0"/>
                </a:rPr>
                <a:t>Branch Office</a:t>
              </a:r>
              <a:endParaRPr lang="en-US" sz="1200" b="1" kern="0" dirty="0">
                <a:solidFill>
                  <a:srgbClr val="363535"/>
                </a:solidFill>
                <a:effectLst>
                  <a:outerShdw blurRad="38100" dist="38100" dir="2700000" algn="tl">
                    <a:srgbClr val="000000">
                      <a:alpha val="43137"/>
                    </a:srgbClr>
                  </a:outerShdw>
                </a:effectLst>
                <a:latin typeface="Segoe" pitchFamily="34" charset="0"/>
              </a:endParaRPr>
            </a:p>
          </p:txBody>
        </p:sp>
        <p:pic>
          <p:nvPicPr>
            <p:cNvPr id="74" name="Picture 6" descr="laptop"/>
            <p:cNvPicPr>
              <a:picLocks noChangeAspect="1" noChangeArrowheads="1"/>
            </p:cNvPicPr>
            <p:nvPr/>
          </p:nvPicPr>
          <p:blipFill>
            <a:blip r:embed="rId8" cstate="print"/>
            <a:stretch>
              <a:fillRect/>
            </a:stretch>
          </p:blipFill>
          <p:spPr bwMode="auto">
            <a:xfrm>
              <a:off x="4166800" y="1535095"/>
              <a:ext cx="588645" cy="507377"/>
            </a:xfrm>
            <a:prstGeom prst="rect">
              <a:avLst/>
            </a:prstGeom>
            <a:noFill/>
          </p:spPr>
        </p:pic>
        <p:pic>
          <p:nvPicPr>
            <p:cNvPr id="75" name="Picture 6" descr="laptop"/>
            <p:cNvPicPr>
              <a:picLocks noChangeAspect="1" noChangeArrowheads="1"/>
            </p:cNvPicPr>
            <p:nvPr/>
          </p:nvPicPr>
          <p:blipFill>
            <a:blip r:embed="rId8" cstate="print"/>
            <a:stretch>
              <a:fillRect/>
            </a:stretch>
          </p:blipFill>
          <p:spPr bwMode="auto">
            <a:xfrm>
              <a:off x="3023800" y="1458895"/>
              <a:ext cx="588645" cy="507377"/>
            </a:xfrm>
            <a:prstGeom prst="rect">
              <a:avLst/>
            </a:prstGeom>
            <a:noFill/>
          </p:spPr>
        </p:pic>
        <p:pic>
          <p:nvPicPr>
            <p:cNvPr id="76" name="Picture 6" descr="laptop"/>
            <p:cNvPicPr>
              <a:picLocks noChangeAspect="1" noChangeArrowheads="1"/>
            </p:cNvPicPr>
            <p:nvPr/>
          </p:nvPicPr>
          <p:blipFill>
            <a:blip r:embed="rId8" cstate="print"/>
            <a:stretch>
              <a:fillRect/>
            </a:stretch>
          </p:blipFill>
          <p:spPr bwMode="auto">
            <a:xfrm>
              <a:off x="3557200" y="1637318"/>
              <a:ext cx="588645" cy="507377"/>
            </a:xfrm>
            <a:prstGeom prst="rect">
              <a:avLst/>
            </a:prstGeom>
            <a:noFill/>
          </p:spPr>
        </p:pic>
      </p:grpSp>
      <p:cxnSp>
        <p:nvCxnSpPr>
          <p:cNvPr id="64" name="Straight Connector 63"/>
          <p:cNvCxnSpPr/>
          <p:nvPr/>
        </p:nvCxnSpPr>
        <p:spPr>
          <a:xfrm flipV="1">
            <a:off x="5071154" y="3888829"/>
            <a:ext cx="1493743" cy="33867"/>
          </a:xfrm>
          <a:prstGeom prst="line">
            <a:avLst/>
          </a:prstGeom>
          <a:noFill/>
          <a:ln w="28575" cap="flat" cmpd="sng" algn="ctr">
            <a:solidFill>
              <a:srgbClr val="FFC000"/>
            </a:solidFill>
            <a:prstDash val="solid"/>
          </a:ln>
          <a:effectLst/>
        </p:spPr>
      </p:cxnSp>
      <p:cxnSp>
        <p:nvCxnSpPr>
          <p:cNvPr id="62" name="Straight Connector 61"/>
          <p:cNvCxnSpPr/>
          <p:nvPr/>
        </p:nvCxnSpPr>
        <p:spPr>
          <a:xfrm rot="5400000" flipH="1" flipV="1">
            <a:off x="3860876" y="2448596"/>
            <a:ext cx="780332" cy="647057"/>
          </a:xfrm>
          <a:prstGeom prst="line">
            <a:avLst/>
          </a:prstGeom>
          <a:noFill/>
          <a:ln w="28575" cap="flat" cmpd="sng" algn="ctr">
            <a:solidFill>
              <a:srgbClr val="FFC000"/>
            </a:solidFill>
            <a:prstDash val="solid"/>
          </a:ln>
          <a:effectLst/>
        </p:spPr>
      </p:cxnSp>
      <p:cxnSp>
        <p:nvCxnSpPr>
          <p:cNvPr id="63" name="Straight Connector 62"/>
          <p:cNvCxnSpPr/>
          <p:nvPr/>
        </p:nvCxnSpPr>
        <p:spPr>
          <a:xfrm flipV="1">
            <a:off x="4800292" y="2527305"/>
            <a:ext cx="2242141" cy="915809"/>
          </a:xfrm>
          <a:prstGeom prst="line">
            <a:avLst/>
          </a:prstGeom>
          <a:noFill/>
          <a:ln w="28575" cap="flat" cmpd="sng" algn="ctr">
            <a:solidFill>
              <a:srgbClr val="FFC000"/>
            </a:solidFill>
            <a:prstDash val="solid"/>
          </a:ln>
          <a:effectLst/>
        </p:spPr>
      </p:cxnSp>
      <p:pic>
        <p:nvPicPr>
          <p:cNvPr id="48" name="Picture 24" descr="application server"/>
          <p:cNvPicPr>
            <a:picLocks noChangeAspect="1" noChangeArrowheads="1"/>
          </p:cNvPicPr>
          <p:nvPr/>
        </p:nvPicPr>
        <p:blipFill>
          <a:blip r:embed="rId4" cstate="print"/>
          <a:stretch>
            <a:fillRect/>
          </a:stretch>
        </p:blipFill>
        <p:spPr bwMode="auto">
          <a:xfrm>
            <a:off x="7828165" y="2255968"/>
            <a:ext cx="888809" cy="361644"/>
          </a:xfrm>
          <a:prstGeom prst="rect">
            <a:avLst/>
          </a:prstGeom>
          <a:noFill/>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2541" y="4168736"/>
            <a:ext cx="457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2864" y="4618511"/>
            <a:ext cx="381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intywhite.com/images/wg/0901/11windows7/bitlocker-to-go-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3274" y="2305107"/>
            <a:ext cx="397363" cy="3973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http://mintywhite.com/images/wg/0901/11windows7/bitlocker-to-go-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0695" y="4276138"/>
            <a:ext cx="397363" cy="39736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493061" y="4275579"/>
            <a:ext cx="1010213" cy="307777"/>
          </a:xfrm>
          <a:prstGeom prst="rect">
            <a:avLst/>
          </a:prstGeom>
          <a:noFill/>
        </p:spPr>
        <p:txBody>
          <a:bodyPr wrap="none" rtlCol="0">
            <a:spAutoFit/>
          </a:bodyPr>
          <a:lstStyle/>
          <a:p>
            <a:pP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BitLocker</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sp>
        <p:nvSpPr>
          <p:cNvPr id="55" name="TextBox 54"/>
          <p:cNvSpPr txBox="1"/>
          <p:nvPr/>
        </p:nvSpPr>
        <p:spPr>
          <a:xfrm>
            <a:off x="8619680" y="4209075"/>
            <a:ext cx="1059906" cy="307777"/>
          </a:xfrm>
          <a:prstGeom prst="rect">
            <a:avLst/>
          </a:prstGeom>
          <a:noFill/>
        </p:spPr>
        <p:txBody>
          <a:bodyPr wrap="none" rtlCol="0">
            <a:spAutoFit/>
          </a:bodyPr>
          <a:lstStyle/>
          <a:p>
            <a:pP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Certificate</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sp>
        <p:nvSpPr>
          <p:cNvPr id="56" name="TextBox 55"/>
          <p:cNvSpPr txBox="1"/>
          <p:nvPr/>
        </p:nvSpPr>
        <p:spPr>
          <a:xfrm>
            <a:off x="10173864" y="4665159"/>
            <a:ext cx="583814" cy="307777"/>
          </a:xfrm>
          <a:prstGeom prst="rect">
            <a:avLst/>
          </a:prstGeom>
          <a:noFill/>
        </p:spPr>
        <p:txBody>
          <a:bodyPr wrap="none" rtlCol="0">
            <a:spAutoFit/>
          </a:bodyPr>
          <a:lstStyle/>
          <a:p>
            <a:pPr defTabSz="914400">
              <a:defRPr/>
            </a:pPr>
            <a:r>
              <a:rPr lang="en-US" sz="1400" b="1" kern="0" dirty="0" smtClean="0">
                <a:solidFill>
                  <a:srgbClr val="363535"/>
                </a:solidFill>
                <a:effectLst>
                  <a:outerShdw blurRad="38100" dist="38100" dir="2700000" algn="tl">
                    <a:srgbClr val="000000">
                      <a:alpha val="43137"/>
                    </a:srgbClr>
                  </a:outerShdw>
                </a:effectLst>
                <a:latin typeface="Segoe" pitchFamily="34" charset="0"/>
              </a:rPr>
              <a:t>GPO</a:t>
            </a:r>
            <a:endParaRPr lang="en-US" sz="1400" b="1" kern="0" dirty="0">
              <a:solidFill>
                <a:srgbClr val="363535"/>
              </a:solidFill>
              <a:effectLst>
                <a:outerShdw blurRad="38100" dist="38100" dir="2700000" algn="tl">
                  <a:srgbClr val="000000">
                    <a:alpha val="43137"/>
                  </a:srgbClr>
                </a:outerShdw>
              </a:effectLst>
              <a:latin typeface="Segoe" pitchFamily="34" charset="0"/>
            </a:endParaRPr>
          </a:p>
        </p:txBody>
      </p:sp>
      <p:pic>
        <p:nvPicPr>
          <p:cNvPr id="5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9240" y="2381959"/>
            <a:ext cx="457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3739" y="1991705"/>
            <a:ext cx="381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ultiply 2"/>
          <p:cNvSpPr/>
          <p:nvPr/>
        </p:nvSpPr>
        <p:spPr bwMode="auto">
          <a:xfrm>
            <a:off x="6418429" y="3972265"/>
            <a:ext cx="914400" cy="914400"/>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sp>
        <p:nvSpPr>
          <p:cNvPr id="65" name="Multiply 64"/>
          <p:cNvSpPr/>
          <p:nvPr/>
        </p:nvSpPr>
        <p:spPr bwMode="auto">
          <a:xfrm>
            <a:off x="8589084" y="3922696"/>
            <a:ext cx="914400" cy="914400"/>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sp>
        <p:nvSpPr>
          <p:cNvPr id="77" name="Multiply 76"/>
          <p:cNvSpPr/>
          <p:nvPr/>
        </p:nvSpPr>
        <p:spPr bwMode="auto">
          <a:xfrm>
            <a:off x="10085879" y="4341590"/>
            <a:ext cx="914400" cy="914400"/>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sp>
        <p:nvSpPr>
          <p:cNvPr id="78" name="Multiply 77"/>
          <p:cNvSpPr/>
          <p:nvPr/>
        </p:nvSpPr>
        <p:spPr bwMode="auto">
          <a:xfrm>
            <a:off x="7439818" y="2246759"/>
            <a:ext cx="455711" cy="455711"/>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sp>
        <p:nvSpPr>
          <p:cNvPr id="85" name="Multiply 84"/>
          <p:cNvSpPr/>
          <p:nvPr/>
        </p:nvSpPr>
        <p:spPr bwMode="auto">
          <a:xfrm>
            <a:off x="8770974" y="2358304"/>
            <a:ext cx="455711" cy="455711"/>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sp>
        <p:nvSpPr>
          <p:cNvPr id="86" name="Multiply 85"/>
          <p:cNvSpPr/>
          <p:nvPr/>
        </p:nvSpPr>
        <p:spPr bwMode="auto">
          <a:xfrm>
            <a:off x="9496037" y="1966275"/>
            <a:ext cx="455711" cy="455711"/>
          </a:xfrm>
          <a:prstGeom prst="mathMultiply">
            <a:avLst/>
          </a:prstGeom>
          <a:solidFill>
            <a:schemeClr val="accent3"/>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363535">
                  <a:alpha val="99000"/>
                </a:srgbClr>
              </a:solidFill>
            </a:endParaRPr>
          </a:p>
        </p:txBody>
      </p:sp>
      <p:pic>
        <p:nvPicPr>
          <p:cNvPr id="8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451" y="4659195"/>
            <a:ext cx="692872" cy="71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3722072" y="4781649"/>
            <a:ext cx="867285" cy="400110"/>
          </a:xfrm>
          <a:prstGeom prst="rect">
            <a:avLst/>
          </a:prstGeom>
          <a:noFill/>
        </p:spPr>
        <p:txBody>
          <a:bodyPr wrap="square" rtlCol="0">
            <a:spAutoFit/>
          </a:bodyPr>
          <a:lstStyle/>
          <a:p>
            <a:pPr defTabSz="914400">
              <a:defRPr/>
            </a:pPr>
            <a:r>
              <a:rPr lang="en-US" sz="2000" b="1" kern="0" dirty="0" smtClean="0">
                <a:solidFill>
                  <a:srgbClr val="FFFFFF"/>
                </a:solidFill>
                <a:effectLst>
                  <a:outerShdw blurRad="38100" dist="38100" dir="2700000" algn="tl">
                    <a:srgbClr val="000000">
                      <a:alpha val="43137"/>
                    </a:srgbClr>
                  </a:outerShdw>
                </a:effectLst>
                <a:latin typeface="Segoe" pitchFamily="34" charset="0"/>
              </a:rPr>
              <a:t>GPO</a:t>
            </a:r>
            <a:endParaRPr lang="en-US" sz="2000" b="1" kern="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560763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p:cTn id="33" dur="500" fill="hold"/>
                                        <p:tgtEl>
                                          <p:spTgt spid="85"/>
                                        </p:tgtEl>
                                        <p:attrNameLst>
                                          <p:attrName>ppt_w</p:attrName>
                                        </p:attrNameLst>
                                      </p:cBhvr>
                                      <p:tavLst>
                                        <p:tav tm="0">
                                          <p:val>
                                            <p:fltVal val="0"/>
                                          </p:val>
                                        </p:tav>
                                        <p:tav tm="100000">
                                          <p:val>
                                            <p:strVal val="#ppt_w"/>
                                          </p:val>
                                        </p:tav>
                                      </p:tavLst>
                                    </p:anim>
                                    <p:anim calcmode="lin" valueType="num">
                                      <p:cBhvr>
                                        <p:cTn id="34" dur="500" fill="hold"/>
                                        <p:tgtEl>
                                          <p:spTgt spid="85"/>
                                        </p:tgtEl>
                                        <p:attrNameLst>
                                          <p:attrName>ppt_h</p:attrName>
                                        </p:attrNameLst>
                                      </p:cBhvr>
                                      <p:tavLst>
                                        <p:tav tm="0">
                                          <p:val>
                                            <p:fltVal val="0"/>
                                          </p:val>
                                        </p:tav>
                                        <p:tav tm="100000">
                                          <p:val>
                                            <p:strVal val="#ppt_h"/>
                                          </p:val>
                                        </p:tav>
                                      </p:tavLst>
                                    </p:anim>
                                    <p:animEffect transition="in" filter="fade">
                                      <p:cBhvr>
                                        <p:cTn id="35" dur="500"/>
                                        <p:tgtEl>
                                          <p:spTgt spid="8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500" fill="hold"/>
                                        <p:tgtEl>
                                          <p:spTgt spid="88"/>
                                        </p:tgtEl>
                                        <p:attrNameLst>
                                          <p:attrName>ppt_w</p:attrName>
                                        </p:attrNameLst>
                                      </p:cBhvr>
                                      <p:tavLst>
                                        <p:tav tm="0">
                                          <p:val>
                                            <p:fltVal val="0"/>
                                          </p:val>
                                        </p:tav>
                                        <p:tav tm="100000">
                                          <p:val>
                                            <p:strVal val="#ppt_w"/>
                                          </p:val>
                                        </p:tav>
                                      </p:tavLst>
                                    </p:anim>
                                    <p:anim calcmode="lin" valueType="num">
                                      <p:cBhvr>
                                        <p:cTn id="46" dur="500" fill="hold"/>
                                        <p:tgtEl>
                                          <p:spTgt spid="88"/>
                                        </p:tgtEl>
                                        <p:attrNameLst>
                                          <p:attrName>ppt_h</p:attrName>
                                        </p:attrNameLst>
                                      </p:cBhvr>
                                      <p:tavLst>
                                        <p:tav tm="0">
                                          <p:val>
                                            <p:fltVal val="0"/>
                                          </p:val>
                                        </p:tav>
                                        <p:tav tm="100000">
                                          <p:val>
                                            <p:strVal val="#ppt_h"/>
                                          </p:val>
                                        </p:tav>
                                      </p:tavLst>
                                    </p:anim>
                                    <p:animEffect transition="in" filter="fade">
                                      <p:cBhvr>
                                        <p:cTn id="47" dur="500"/>
                                        <p:tgtEl>
                                          <p:spTgt spid="88"/>
                                        </p:tgtEl>
                                      </p:cBhvr>
                                    </p:animEffect>
                                  </p:childTnLst>
                                </p:cTn>
                              </p:par>
                              <p:par>
                                <p:cTn id="48" presetID="53" presetClass="entr" presetSubtype="16"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p:cTn id="50" dur="500" fill="hold"/>
                                        <p:tgtEl>
                                          <p:spTgt spid="87"/>
                                        </p:tgtEl>
                                        <p:attrNameLst>
                                          <p:attrName>ppt_w</p:attrName>
                                        </p:attrNameLst>
                                      </p:cBhvr>
                                      <p:tavLst>
                                        <p:tav tm="0">
                                          <p:val>
                                            <p:fltVal val="0"/>
                                          </p:val>
                                        </p:tav>
                                        <p:tav tm="100000">
                                          <p:val>
                                            <p:strVal val="#ppt_w"/>
                                          </p:val>
                                        </p:tav>
                                      </p:tavLst>
                                    </p:anim>
                                    <p:anim calcmode="lin" valueType="num">
                                      <p:cBhvr>
                                        <p:cTn id="51" dur="500" fill="hold"/>
                                        <p:tgtEl>
                                          <p:spTgt spid="87"/>
                                        </p:tgtEl>
                                        <p:attrNameLst>
                                          <p:attrName>ppt_h</p:attrName>
                                        </p:attrNameLst>
                                      </p:cBhvr>
                                      <p:tavLst>
                                        <p:tav tm="0">
                                          <p:val>
                                            <p:fltVal val="0"/>
                                          </p:val>
                                        </p:tav>
                                        <p:tav tm="100000">
                                          <p:val>
                                            <p:strVal val="#ppt_h"/>
                                          </p:val>
                                        </p:tav>
                                      </p:tavLst>
                                    </p:anim>
                                    <p:animEffect transition="in" filter="fade">
                                      <p:cBhvr>
                                        <p:cTn id="5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 grpId="0" animBg="1"/>
      <p:bldP spid="77" grpId="0" animBg="1"/>
      <p:bldP spid="78" grpId="0" animBg="1"/>
      <p:bldP spid="85" grpId="0" animBg="1"/>
      <p:bldP spid="86" grpId="0" animBg="1"/>
      <p:bldP spid="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a:t>
            </a:r>
            <a:endParaRPr lang="en-US" dirty="0"/>
          </a:p>
        </p:txBody>
      </p:sp>
      <p:pic>
        <p:nvPicPr>
          <p:cNvPr id="6" name="Picture 24" descr="application server"/>
          <p:cNvPicPr>
            <a:picLocks noChangeAspect="1" noChangeArrowheads="1"/>
          </p:cNvPicPr>
          <p:nvPr/>
        </p:nvPicPr>
        <p:blipFill>
          <a:blip r:embed="rId2" cstate="print"/>
          <a:stretch>
            <a:fillRect/>
          </a:stretch>
        </p:blipFill>
        <p:spPr bwMode="auto">
          <a:xfrm>
            <a:off x="8547437" y="1335819"/>
            <a:ext cx="1834196" cy="744655"/>
          </a:xfrm>
          <a:prstGeom prst="rect">
            <a:avLst/>
          </a:prstGeom>
          <a:noFill/>
        </p:spPr>
      </p:pic>
      <p:pic>
        <p:nvPicPr>
          <p:cNvPr id="1026" name="Picture 2" descr="http://www.markus-gattol.name/misc/mm/si/content/lo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692386" y="2253805"/>
            <a:ext cx="1599105" cy="1595564"/>
          </a:xfrm>
          <a:prstGeom prst="rect">
            <a:avLst/>
          </a:prstGeom>
          <a:noFill/>
          <a:extLst/>
        </p:spPr>
      </p:pic>
      <p:sp>
        <p:nvSpPr>
          <p:cNvPr id="12" name="Text Placeholder 2"/>
          <p:cNvSpPr txBox="1">
            <a:spLocks/>
          </p:cNvSpPr>
          <p:nvPr/>
        </p:nvSpPr>
        <p:spPr>
          <a:xfrm>
            <a:off x="977684" y="1875853"/>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smtClean="0">
                <a:solidFill>
                  <a:srgbClr val="FFFFFF"/>
                </a:solidFill>
                <a:latin typeface="Segoe" pitchFamily="34" charset="0"/>
              </a:rPr>
              <a:t>BranchCache</a:t>
            </a:r>
            <a:r>
              <a:rPr lang="en-US" sz="3200" dirty="0" smtClean="0">
                <a:solidFill>
                  <a:srgbClr val="FFFFFF"/>
                </a:solidFill>
                <a:latin typeface="Segoe" pitchFamily="34" charset="0"/>
              </a:rPr>
              <a:t> accelerates e2e encrypted traffic (TLS/HTTPS, IPsec)</a:t>
            </a:r>
          </a:p>
          <a:p>
            <a:r>
              <a:rPr lang="en-US" sz="3200" dirty="0" smtClean="0">
                <a:solidFill>
                  <a:srgbClr val="FFFFFF"/>
                </a:solidFill>
                <a:latin typeface="Segoe" pitchFamily="34" charset="0"/>
              </a:rPr>
              <a:t>Cached data encrypted on disk and in transit between clients</a:t>
            </a:r>
          </a:p>
          <a:p>
            <a:r>
              <a:rPr lang="en-US" sz="3200" dirty="0" smtClean="0">
                <a:solidFill>
                  <a:srgbClr val="FFFFFF"/>
                </a:solidFill>
                <a:latin typeface="Segoe" pitchFamily="34" charset="0"/>
              </a:rPr>
              <a:t>Prevents unauthorized access to cached data</a:t>
            </a:r>
          </a:p>
        </p:txBody>
      </p:sp>
      <p:pic>
        <p:nvPicPr>
          <p:cNvPr id="13" name="Picture 6" descr="laptop"/>
          <p:cNvPicPr>
            <a:picLocks noChangeAspect="1" noChangeArrowheads="1"/>
          </p:cNvPicPr>
          <p:nvPr/>
        </p:nvPicPr>
        <p:blipFill>
          <a:blip r:embed="rId5" cstate="print"/>
          <a:stretch>
            <a:fillRect/>
          </a:stretch>
        </p:blipFill>
        <p:spPr bwMode="auto">
          <a:xfrm>
            <a:off x="8637139" y="4343401"/>
            <a:ext cx="713867" cy="551569"/>
          </a:xfrm>
          <a:prstGeom prst="rect">
            <a:avLst/>
          </a:prstGeom>
          <a:noFill/>
        </p:spPr>
      </p:pic>
      <p:pic>
        <p:nvPicPr>
          <p:cNvPr id="14" name="Picture 6" descr="laptop"/>
          <p:cNvPicPr>
            <a:picLocks noChangeAspect="1" noChangeArrowheads="1"/>
          </p:cNvPicPr>
          <p:nvPr/>
        </p:nvPicPr>
        <p:blipFill>
          <a:blip r:embed="rId5" cstate="print"/>
          <a:stretch>
            <a:fillRect/>
          </a:stretch>
        </p:blipFill>
        <p:spPr bwMode="auto">
          <a:xfrm>
            <a:off x="9491939" y="4203700"/>
            <a:ext cx="713867" cy="551569"/>
          </a:xfrm>
          <a:prstGeom prst="rect">
            <a:avLst/>
          </a:prstGeom>
          <a:noFill/>
        </p:spPr>
      </p:pic>
      <p:pic>
        <p:nvPicPr>
          <p:cNvPr id="15" name="Picture 6" descr="laptop"/>
          <p:cNvPicPr>
            <a:picLocks noChangeAspect="1" noChangeArrowheads="1"/>
          </p:cNvPicPr>
          <p:nvPr/>
        </p:nvPicPr>
        <p:blipFill>
          <a:blip r:embed="rId5" cstate="print"/>
          <a:stretch>
            <a:fillRect/>
          </a:stretch>
        </p:blipFill>
        <p:spPr bwMode="auto">
          <a:xfrm>
            <a:off x="9005908" y="4849638"/>
            <a:ext cx="972061" cy="751063"/>
          </a:xfrm>
          <a:prstGeom prst="rect">
            <a:avLst/>
          </a:prstGeom>
          <a:noFill/>
        </p:spPr>
      </p:pic>
    </p:spTree>
    <p:extLst>
      <p:ext uri="{BB962C8B-B14F-4D97-AF65-F5344CB8AC3E}">
        <p14:creationId xmlns:p14="http://schemas.microsoft.com/office/powerpoint/2010/main" val="2677993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29" y="274320"/>
            <a:ext cx="10969943" cy="609398"/>
          </a:xfrm>
        </p:spPr>
        <p:txBody>
          <a:bodyPr/>
          <a:lstStyle/>
          <a:p>
            <a:r>
              <a:rPr lang="en-US" dirty="0" err="1" smtClean="0">
                <a:solidFill>
                  <a:schemeClr val="tx1"/>
                </a:solidFill>
              </a:rPr>
              <a:t>BranchCache</a:t>
            </a:r>
            <a:r>
              <a:rPr lang="en-US" dirty="0" smtClean="0">
                <a:solidFill>
                  <a:schemeClr val="tx1"/>
                </a:solidFill>
              </a:rPr>
              <a:t> Security Model</a:t>
            </a:r>
            <a:endParaRPr lang="en-US" dirty="0">
              <a:solidFill>
                <a:schemeClr val="tx1"/>
              </a:solidFill>
            </a:endParaRPr>
          </a:p>
        </p:txBody>
      </p:sp>
      <p:pic>
        <p:nvPicPr>
          <p:cNvPr id="5" name="Picture 24" descr="application server"/>
          <p:cNvPicPr>
            <a:picLocks noChangeAspect="1" noChangeArrowheads="1"/>
          </p:cNvPicPr>
          <p:nvPr/>
        </p:nvPicPr>
        <p:blipFill>
          <a:blip r:embed="rId2" cstate="print"/>
          <a:stretch>
            <a:fillRect/>
          </a:stretch>
        </p:blipFill>
        <p:spPr bwMode="auto">
          <a:xfrm>
            <a:off x="1047735" y="1127799"/>
            <a:ext cx="1369361" cy="557173"/>
          </a:xfrm>
          <a:prstGeom prst="rect">
            <a:avLst/>
          </a:prstGeom>
          <a:noFill/>
        </p:spPr>
      </p:pic>
      <p:pic>
        <p:nvPicPr>
          <p:cNvPr id="6" name="Picture 24" descr="application server"/>
          <p:cNvPicPr>
            <a:picLocks noChangeAspect="1" noChangeArrowheads="1"/>
          </p:cNvPicPr>
          <p:nvPr/>
        </p:nvPicPr>
        <p:blipFill>
          <a:blip r:embed="rId2" cstate="print"/>
          <a:stretch>
            <a:fillRect/>
          </a:stretch>
        </p:blipFill>
        <p:spPr bwMode="auto">
          <a:xfrm>
            <a:off x="9652948" y="2211608"/>
            <a:ext cx="1582265" cy="643801"/>
          </a:xfrm>
          <a:prstGeom prst="rect">
            <a:avLst/>
          </a:prstGeom>
          <a:noFill/>
        </p:spPr>
      </p:pic>
      <p:pic>
        <p:nvPicPr>
          <p:cNvPr id="10" name="Picture 6" descr="laptop"/>
          <p:cNvPicPr>
            <a:picLocks noChangeAspect="1" noChangeArrowheads="1"/>
          </p:cNvPicPr>
          <p:nvPr/>
        </p:nvPicPr>
        <p:blipFill>
          <a:blip r:embed="rId3" cstate="print"/>
          <a:stretch>
            <a:fillRect/>
          </a:stretch>
        </p:blipFill>
        <p:spPr bwMode="auto">
          <a:xfrm>
            <a:off x="3998990" y="4117427"/>
            <a:ext cx="1190950" cy="770096"/>
          </a:xfrm>
          <a:prstGeom prst="rect">
            <a:avLst/>
          </a:prstGeom>
          <a:noFill/>
        </p:spPr>
      </p:pic>
      <p:pic>
        <p:nvPicPr>
          <p:cNvPr id="11" name="Picture 6" descr="laptop"/>
          <p:cNvPicPr>
            <a:picLocks noChangeAspect="1" noChangeArrowheads="1"/>
          </p:cNvPicPr>
          <p:nvPr/>
        </p:nvPicPr>
        <p:blipFill>
          <a:blip r:embed="rId3" cstate="print"/>
          <a:stretch>
            <a:fillRect/>
          </a:stretch>
        </p:blipFill>
        <p:spPr bwMode="auto">
          <a:xfrm>
            <a:off x="9379049" y="1153674"/>
            <a:ext cx="1190950" cy="770096"/>
          </a:xfrm>
          <a:prstGeom prst="rect">
            <a:avLst/>
          </a:prstGeom>
          <a:noFill/>
        </p:spPr>
      </p:pic>
      <p:sp>
        <p:nvSpPr>
          <p:cNvPr id="12" name="Freeform 11"/>
          <p:cNvSpPr/>
          <p:nvPr/>
        </p:nvSpPr>
        <p:spPr>
          <a:xfrm rot="866364">
            <a:off x="1593216" y="1985723"/>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srgbClr val="FFFFFF"/>
              </a:solidFill>
              <a:effectLst>
                <a:outerShdw blurRad="38100" dist="38100" dir="2700000" algn="tl">
                  <a:srgbClr val="000000">
                    <a:alpha val="43137"/>
                  </a:srgbClr>
                </a:outerShdw>
              </a:effectLst>
              <a:latin typeface="Segoe" pitchFamily="34" charset="0"/>
            </a:endParaRPr>
          </a:p>
        </p:txBody>
      </p:sp>
      <p:sp>
        <p:nvSpPr>
          <p:cNvPr id="13" name="Freeform 12"/>
          <p:cNvSpPr/>
          <p:nvPr/>
        </p:nvSpPr>
        <p:spPr>
          <a:xfrm rot="11703176">
            <a:off x="1827276" y="1981330"/>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rot="10800000" flipV="1">
            <a:off x="203148" y="2502874"/>
            <a:ext cx="3049911" cy="830997"/>
          </a:xfrm>
          <a:prstGeom prst="rect">
            <a:avLst/>
          </a:prstGeom>
          <a:noFill/>
          <a:ln>
            <a:noFill/>
          </a:ln>
        </p:spPr>
        <p:txBody>
          <a:bodyPr wrap="square" rtlCol="0">
            <a:spAutoFit/>
          </a:bodyPr>
          <a:lstStyle/>
          <a:p>
            <a:r>
              <a:rPr lang="en-US" sz="1600" dirty="0">
                <a:solidFill>
                  <a:srgbClr val="FFFFFF"/>
                </a:solidFill>
                <a:latin typeface="Segoe" pitchFamily="34" charset="0"/>
              </a:rPr>
              <a:t>Server </a:t>
            </a:r>
            <a:r>
              <a:rPr lang="en-US" sz="1600" b="1" dirty="0">
                <a:solidFill>
                  <a:srgbClr val="FFFFFF"/>
                </a:solidFill>
                <a:latin typeface="Segoe" pitchFamily="34" charset="0"/>
              </a:rPr>
              <a:t>authenticates</a:t>
            </a:r>
            <a:r>
              <a:rPr lang="en-US" sz="1600" dirty="0">
                <a:solidFill>
                  <a:srgbClr val="FFFFFF"/>
                </a:solidFill>
                <a:latin typeface="Segoe" pitchFamily="34" charset="0"/>
              </a:rPr>
              <a:t> the client and performs </a:t>
            </a:r>
            <a:r>
              <a:rPr lang="en-US" sz="1600" b="1" dirty="0">
                <a:solidFill>
                  <a:srgbClr val="FFFFFF"/>
                </a:solidFill>
                <a:latin typeface="Segoe" pitchFamily="34" charset="0"/>
              </a:rPr>
              <a:t>authorization</a:t>
            </a:r>
            <a:r>
              <a:rPr lang="en-US" sz="1600" dirty="0">
                <a:solidFill>
                  <a:srgbClr val="FFFFFF"/>
                </a:solidFill>
                <a:latin typeface="Segoe" pitchFamily="34" charset="0"/>
              </a:rPr>
              <a:t> </a:t>
            </a:r>
            <a:r>
              <a:rPr lang="en-US" sz="1600" dirty="0" smtClean="0">
                <a:solidFill>
                  <a:srgbClr val="FFFFFF"/>
                </a:solidFill>
                <a:latin typeface="Segoe" pitchFamily="34" charset="0"/>
              </a:rPr>
              <a:t>checks.</a:t>
            </a:r>
            <a:endParaRPr lang="en-US" sz="1600" b="1" dirty="0">
              <a:solidFill>
                <a:srgbClr val="FFFFFF"/>
              </a:solidFill>
              <a:latin typeface="Segoe" pitchFamily="34" charset="0"/>
            </a:endParaRPr>
          </a:p>
        </p:txBody>
      </p:sp>
      <p:sp>
        <p:nvSpPr>
          <p:cNvPr id="15" name="TextBox 14"/>
          <p:cNvSpPr txBox="1"/>
          <p:nvPr/>
        </p:nvSpPr>
        <p:spPr>
          <a:xfrm rot="10800000" flipV="1">
            <a:off x="3359700" y="1432921"/>
            <a:ext cx="4642229" cy="830997"/>
          </a:xfrm>
          <a:prstGeom prst="rect">
            <a:avLst/>
          </a:prstGeom>
          <a:noFill/>
          <a:ln>
            <a:noFill/>
          </a:ln>
        </p:spPr>
        <p:txBody>
          <a:bodyPr wrap="square" rtlCol="0">
            <a:spAutoFit/>
          </a:bodyPr>
          <a:lstStyle/>
          <a:p>
            <a:r>
              <a:rPr lang="en-US" sz="1600" dirty="0">
                <a:solidFill>
                  <a:srgbClr val="FFFFFF"/>
                </a:solidFill>
                <a:latin typeface="Segoe" pitchFamily="34" charset="0"/>
              </a:rPr>
              <a:t>Server transmits content information structure to the client only if the client has access.  Transfer happens over the accelerated protocol.</a:t>
            </a:r>
            <a:endParaRPr lang="en-US" sz="1600" b="1" dirty="0">
              <a:solidFill>
                <a:srgbClr val="FFFFFF"/>
              </a:solidFill>
              <a:latin typeface="Segoe" pitchFamily="34" charset="0"/>
            </a:endParaRPr>
          </a:p>
        </p:txBody>
      </p:sp>
      <p:sp>
        <p:nvSpPr>
          <p:cNvPr id="16" name="TextBox 15"/>
          <p:cNvSpPr txBox="1"/>
          <p:nvPr/>
        </p:nvSpPr>
        <p:spPr>
          <a:xfrm rot="10800000" flipV="1">
            <a:off x="914162" y="4624473"/>
            <a:ext cx="3235064" cy="1323439"/>
          </a:xfrm>
          <a:prstGeom prst="rect">
            <a:avLst/>
          </a:prstGeom>
          <a:noFill/>
          <a:ln>
            <a:noFill/>
          </a:ln>
        </p:spPr>
        <p:txBody>
          <a:bodyPr wrap="square" rtlCol="0">
            <a:spAutoFit/>
          </a:bodyPr>
          <a:lstStyle/>
          <a:p>
            <a:r>
              <a:rPr lang="en-US" sz="1600" dirty="0">
                <a:solidFill>
                  <a:srgbClr val="FFFFFF"/>
                </a:solidFill>
                <a:latin typeface="Segoe" pitchFamily="34" charset="0"/>
              </a:rPr>
              <a:t>Client uses content information structure to calculate:</a:t>
            </a:r>
          </a:p>
          <a:p>
            <a:endParaRPr lang="en-US" sz="1600" dirty="0">
              <a:solidFill>
                <a:srgbClr val="FFFFFF"/>
              </a:solidFill>
              <a:latin typeface="Segoe" pitchFamily="34" charset="0"/>
            </a:endParaRPr>
          </a:p>
          <a:p>
            <a:r>
              <a:rPr lang="en-US" sz="1600" dirty="0">
                <a:solidFill>
                  <a:srgbClr val="FFFFFF"/>
                </a:solidFill>
                <a:latin typeface="Segoe" pitchFamily="34" charset="0"/>
              </a:rPr>
              <a:t>-</a:t>
            </a:r>
            <a:r>
              <a:rPr lang="en-US" sz="1600" b="1" dirty="0">
                <a:solidFill>
                  <a:srgbClr val="FFC000"/>
                </a:solidFill>
                <a:latin typeface="Segoe" pitchFamily="34" charset="0"/>
              </a:rPr>
              <a:t>segment id </a:t>
            </a:r>
            <a:r>
              <a:rPr lang="en-US" sz="1600" dirty="0">
                <a:solidFill>
                  <a:srgbClr val="FFFFFF"/>
                </a:solidFill>
                <a:latin typeface="Segoe" pitchFamily="34" charset="0"/>
              </a:rPr>
              <a:t>(public)</a:t>
            </a:r>
          </a:p>
          <a:p>
            <a:r>
              <a:rPr lang="en-US" sz="1600" dirty="0">
                <a:solidFill>
                  <a:srgbClr val="FFFFFF"/>
                </a:solidFill>
                <a:latin typeface="Segoe" pitchFamily="34" charset="0"/>
              </a:rPr>
              <a:t>-</a:t>
            </a:r>
            <a:r>
              <a:rPr lang="en-US" sz="1600" b="1" dirty="0">
                <a:solidFill>
                  <a:srgbClr val="00B050"/>
                </a:solidFill>
                <a:latin typeface="Segoe" pitchFamily="34" charset="0"/>
              </a:rPr>
              <a:t>encryption key </a:t>
            </a:r>
            <a:r>
              <a:rPr lang="en-US" sz="1600" dirty="0">
                <a:solidFill>
                  <a:srgbClr val="FFFFFF"/>
                </a:solidFill>
                <a:latin typeface="Segoe" pitchFamily="34" charset="0"/>
              </a:rPr>
              <a:t>(private)</a:t>
            </a:r>
          </a:p>
        </p:txBody>
      </p:sp>
      <p:grpSp>
        <p:nvGrpSpPr>
          <p:cNvPr id="17" name="Group 46"/>
          <p:cNvGrpSpPr/>
          <p:nvPr/>
        </p:nvGrpSpPr>
        <p:grpSpPr>
          <a:xfrm rot="11795292" flipH="1">
            <a:off x="4771205" y="4406817"/>
            <a:ext cx="1596951" cy="730939"/>
            <a:chOff x="4691270" y="2128838"/>
            <a:chExt cx="978383" cy="730939"/>
          </a:xfrm>
        </p:grpSpPr>
        <p:sp>
          <p:nvSpPr>
            <p:cNvPr id="18" name="Arc 17"/>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9" name="Arc 18"/>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0" name="Arc 19"/>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21" name="TextBox 20"/>
          <p:cNvSpPr txBox="1"/>
          <p:nvPr/>
        </p:nvSpPr>
        <p:spPr>
          <a:xfrm rot="10800000" flipV="1">
            <a:off x="4887032" y="5421332"/>
            <a:ext cx="3126716" cy="584775"/>
          </a:xfrm>
          <a:prstGeom prst="rect">
            <a:avLst/>
          </a:prstGeom>
          <a:noFill/>
          <a:ln>
            <a:noFill/>
          </a:ln>
        </p:spPr>
        <p:txBody>
          <a:bodyPr wrap="square" rtlCol="0">
            <a:spAutoFit/>
          </a:bodyPr>
          <a:lstStyle/>
          <a:p>
            <a:r>
              <a:rPr lang="en-US" sz="1600" dirty="0">
                <a:solidFill>
                  <a:srgbClr val="FFFFFF"/>
                </a:solidFill>
                <a:latin typeface="Segoe" pitchFamily="34" charset="0"/>
              </a:rPr>
              <a:t>Client multicasts the </a:t>
            </a:r>
            <a:r>
              <a:rPr lang="en-US" sz="1600" b="1" dirty="0">
                <a:solidFill>
                  <a:srgbClr val="FFC000"/>
                </a:solidFill>
                <a:latin typeface="Segoe" pitchFamily="34" charset="0"/>
              </a:rPr>
              <a:t>segment id</a:t>
            </a:r>
            <a:r>
              <a:rPr lang="en-US" sz="1600" dirty="0">
                <a:solidFill>
                  <a:srgbClr val="FFFFFF"/>
                </a:solidFill>
                <a:latin typeface="Segoe" pitchFamily="34" charset="0"/>
              </a:rPr>
              <a:t> to find a peer with the </a:t>
            </a:r>
            <a:r>
              <a:rPr lang="en-US" sz="1600" dirty="0" smtClean="0">
                <a:solidFill>
                  <a:srgbClr val="FFFFFF"/>
                </a:solidFill>
                <a:latin typeface="Segoe" pitchFamily="34" charset="0"/>
              </a:rPr>
              <a:t>data.</a:t>
            </a:r>
            <a:endParaRPr lang="en-US" sz="1600" b="1" dirty="0">
              <a:solidFill>
                <a:srgbClr val="FFFFFF"/>
              </a:solidFill>
              <a:latin typeface="Segoe" pitchFamily="34" charset="0"/>
            </a:endParaRPr>
          </a:p>
        </p:txBody>
      </p:sp>
      <p:sp>
        <p:nvSpPr>
          <p:cNvPr id="22" name="Freeform 21"/>
          <p:cNvSpPr/>
          <p:nvPr/>
        </p:nvSpPr>
        <p:spPr>
          <a:xfrm rot="12497144" flipH="1">
            <a:off x="6142183" y="1662555"/>
            <a:ext cx="2297992" cy="299533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srgbClr val="FFFFFF"/>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10800000" flipV="1">
            <a:off x="7291178" y="3301034"/>
            <a:ext cx="3859795" cy="830997"/>
          </a:xfrm>
          <a:prstGeom prst="rect">
            <a:avLst/>
          </a:prstGeom>
          <a:noFill/>
          <a:ln>
            <a:noFill/>
          </a:ln>
        </p:spPr>
        <p:txBody>
          <a:bodyPr wrap="square" rtlCol="0">
            <a:spAutoFit/>
          </a:bodyPr>
          <a:lstStyle/>
          <a:p>
            <a:r>
              <a:rPr lang="en-US" sz="1600" dirty="0">
                <a:solidFill>
                  <a:srgbClr val="FFFFFF"/>
                </a:solidFill>
                <a:latin typeface="Segoe" pitchFamily="34" charset="0"/>
              </a:rPr>
              <a:t>Client downloads encrypted blocks from a peer or the hosted cache and decrypts them with the </a:t>
            </a:r>
            <a:r>
              <a:rPr lang="en-US" sz="1600" b="1" dirty="0">
                <a:solidFill>
                  <a:srgbClr val="00B050"/>
                </a:solidFill>
                <a:latin typeface="Segoe" pitchFamily="34" charset="0"/>
              </a:rPr>
              <a:t>encryption </a:t>
            </a:r>
            <a:r>
              <a:rPr lang="en-US" sz="1600" b="1" dirty="0" smtClean="0">
                <a:solidFill>
                  <a:srgbClr val="00B050"/>
                </a:solidFill>
                <a:latin typeface="Segoe" pitchFamily="34" charset="0"/>
              </a:rPr>
              <a:t>key</a:t>
            </a:r>
            <a:r>
              <a:rPr lang="en-US" sz="1600" dirty="0">
                <a:solidFill>
                  <a:srgbClr val="FFFFFF"/>
                </a:solidFill>
                <a:latin typeface="Segoe" pitchFamily="34" charset="0"/>
              </a:rPr>
              <a:t>.</a:t>
            </a:r>
            <a:endParaRPr lang="en-US" sz="1600" b="1" dirty="0">
              <a:solidFill>
                <a:srgbClr val="FFFFFF"/>
              </a:solidFill>
              <a:latin typeface="Segoe" pitchFamily="34" charset="0"/>
            </a:endParaRPr>
          </a:p>
        </p:txBody>
      </p:sp>
      <p:sp>
        <p:nvSpPr>
          <p:cNvPr id="24" name="TextBox 23"/>
          <p:cNvSpPr txBox="1"/>
          <p:nvPr/>
        </p:nvSpPr>
        <p:spPr>
          <a:xfrm rot="10800000" flipV="1">
            <a:off x="8677586" y="5421330"/>
            <a:ext cx="3333637" cy="338554"/>
          </a:xfrm>
          <a:prstGeom prst="rect">
            <a:avLst/>
          </a:prstGeom>
          <a:noFill/>
          <a:ln>
            <a:noFill/>
          </a:ln>
        </p:spPr>
        <p:txBody>
          <a:bodyPr wrap="square" rtlCol="0">
            <a:spAutoFit/>
          </a:bodyPr>
          <a:lstStyle/>
          <a:p>
            <a:r>
              <a:rPr lang="en-US" sz="1600" dirty="0">
                <a:solidFill>
                  <a:srgbClr val="FFFFFF"/>
                </a:solidFill>
                <a:latin typeface="Segoe" pitchFamily="34" charset="0"/>
              </a:rPr>
              <a:t>Cached data is stored in </a:t>
            </a:r>
            <a:r>
              <a:rPr lang="en-US" sz="1600" dirty="0" smtClean="0">
                <a:solidFill>
                  <a:srgbClr val="FFFFFF"/>
                </a:solidFill>
                <a:latin typeface="Segoe" pitchFamily="34" charset="0"/>
              </a:rPr>
              <a:t>encrypted.</a:t>
            </a:r>
            <a:endParaRPr lang="en-US" sz="1600" b="1" dirty="0">
              <a:solidFill>
                <a:srgbClr val="FFFFFF"/>
              </a:solidFill>
              <a:latin typeface="Segoe" pitchFamily="34" charset="0"/>
            </a:endParaRPr>
          </a:p>
        </p:txBody>
      </p:sp>
    </p:spTree>
    <p:extLst>
      <p:ext uri="{BB962C8B-B14F-4D97-AF65-F5344CB8AC3E}">
        <p14:creationId xmlns:p14="http://schemas.microsoft.com/office/powerpoint/2010/main" val="1880963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21" grpId="0"/>
      <p:bldP spid="22" grpId="0" animBg="1"/>
      <p:bldP spid="23"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Cache </a:t>
            </a:r>
            <a:r>
              <a:rPr lang="en-US" dirty="0" err="1" smtClean="0"/>
              <a:t>vs</a:t>
            </a:r>
            <a:r>
              <a:rPr lang="en-US" dirty="0" smtClean="0"/>
              <a:t> Distributed Cache</a:t>
            </a:r>
            <a:endParaRPr lang="en-US" dirty="0"/>
          </a:p>
        </p:txBody>
      </p:sp>
      <p:grpSp>
        <p:nvGrpSpPr>
          <p:cNvPr id="10" name="Group 81"/>
          <p:cNvGrpSpPr/>
          <p:nvPr/>
        </p:nvGrpSpPr>
        <p:grpSpPr>
          <a:xfrm>
            <a:off x="-153591" y="3737125"/>
            <a:ext cx="6193428" cy="2527043"/>
            <a:chOff x="-115224" y="3737123"/>
            <a:chExt cx="4646281" cy="2527043"/>
          </a:xfrm>
        </p:grpSpPr>
        <p:sp>
          <p:nvSpPr>
            <p:cNvPr id="26" name="Round Same Side Corner Rectangle 25"/>
            <p:cNvSpPr/>
            <p:nvPr/>
          </p:nvSpPr>
          <p:spPr>
            <a:xfrm>
              <a:off x="458919" y="3737123"/>
              <a:ext cx="4072138" cy="2527043"/>
            </a:xfrm>
            <a:prstGeom prst="round2SameRect">
              <a:avLst>
                <a:gd name="adj1" fmla="val 719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7" name="Round Same Side Corner Rectangle 26"/>
            <p:cNvSpPr/>
            <p:nvPr/>
          </p:nvSpPr>
          <p:spPr>
            <a:xfrm>
              <a:off x="533200" y="3803798"/>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68573" y="4315979"/>
              <a:ext cx="3739655" cy="1674305"/>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Recommended for branches without any infrastructure</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Easy to deploy: Enabled on clients through Group Policy</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Cache availability decreases with laptops that go offline</a:t>
              </a:r>
            </a:p>
          </p:txBody>
        </p:sp>
        <p:grpSp>
          <p:nvGrpSpPr>
            <p:cNvPr id="11" name="Group 14"/>
            <p:cNvGrpSpPr/>
            <p:nvPr/>
          </p:nvGrpSpPr>
          <p:grpSpPr>
            <a:xfrm>
              <a:off x="-115224" y="4153508"/>
              <a:ext cx="4572000" cy="108858"/>
              <a:chOff x="-42012" y="1815192"/>
              <a:chExt cx="9235440" cy="108858"/>
            </a:xfrm>
          </p:grpSpPr>
          <p:sp useBgFill="1">
            <p:nvSpPr>
              <p:cNvPr id="32" name="Rectangle 31"/>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useBgFill="1">
          <p:nvSpPr>
            <p:cNvPr id="30" name="Round Same Side Corner Rectangle 29"/>
            <p:cNvSpPr/>
            <p:nvPr/>
          </p:nvSpPr>
          <p:spPr>
            <a:xfrm>
              <a:off x="533200" y="3803797"/>
              <a:ext cx="3923576" cy="347789"/>
            </a:xfrm>
            <a:prstGeom prst="round2SameRect">
              <a:avLst>
                <a:gd name="adj1" fmla="val 47247"/>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a:spLocks noChangeArrowheads="1"/>
            </p:cNvSpPr>
            <p:nvPr/>
          </p:nvSpPr>
          <p:spPr bwMode="auto">
            <a:xfrm>
              <a:off x="668573" y="3912926"/>
              <a:ext cx="3574998" cy="402843"/>
            </a:xfrm>
            <a:prstGeom prst="rect">
              <a:avLst/>
            </a:prstGeom>
            <a:noFill/>
            <a:ln w="9525">
              <a:noFill/>
              <a:miter lim="800000"/>
              <a:headEnd/>
              <a:tailEnd/>
            </a:ln>
          </p:spPr>
          <p:txBody>
            <a:bodyPr wrap="square" lIns="91413" tIns="45708" rIns="91413" bIns="45708">
              <a:spAutoFit/>
            </a:bodyPr>
            <a:lstStyle/>
            <a:p>
              <a:pPr>
                <a:lnSpc>
                  <a:spcPts val="800"/>
                </a:lnSpc>
                <a:spcBef>
                  <a:spcPct val="50000"/>
                </a:spcBef>
                <a:defRPr/>
              </a:pPr>
              <a:r>
                <a:rPr lang="en-US" sz="2000" dirty="0">
                  <a:solidFill>
                    <a:srgbClr val="FFFFFF"/>
                  </a:solidFill>
                  <a:latin typeface="Segoe Light" pitchFamily="34" charset="0"/>
                </a:rPr>
                <a:t>Distributed </a:t>
              </a:r>
              <a:r>
                <a:rPr lang="en-US" sz="2000" dirty="0" smtClean="0">
                  <a:solidFill>
                    <a:srgbClr val="FFFFFF"/>
                  </a:solidFill>
                  <a:latin typeface="Segoe Light" pitchFamily="34" charset="0"/>
                </a:rPr>
                <a:t>Cache</a:t>
              </a:r>
            </a:p>
            <a:p>
              <a:pPr>
                <a:lnSpc>
                  <a:spcPts val="800"/>
                </a:lnSpc>
                <a:spcBef>
                  <a:spcPct val="50000"/>
                </a:spcBef>
                <a:defRPr/>
              </a:pPr>
              <a:r>
                <a:rPr lang="en-US" sz="1200" dirty="0">
                  <a:solidFill>
                    <a:srgbClr val="FFFFFF"/>
                  </a:solidFill>
                  <a:latin typeface="Segoe Light" pitchFamily="34" charset="0"/>
                </a:rPr>
                <a:t>Data cached amongst clients</a:t>
              </a:r>
            </a:p>
          </p:txBody>
        </p:sp>
      </p:grpSp>
      <p:grpSp>
        <p:nvGrpSpPr>
          <p:cNvPr id="12" name="Group 80"/>
          <p:cNvGrpSpPr/>
          <p:nvPr/>
        </p:nvGrpSpPr>
        <p:grpSpPr>
          <a:xfrm>
            <a:off x="6198543" y="3737124"/>
            <a:ext cx="6193428" cy="2530327"/>
            <a:chOff x="4650118" y="3725747"/>
            <a:chExt cx="4646281" cy="2530327"/>
          </a:xfrm>
        </p:grpSpPr>
        <p:sp>
          <p:nvSpPr>
            <p:cNvPr id="71" name="Round Same Side Corner Rectangle 70"/>
            <p:cNvSpPr/>
            <p:nvPr/>
          </p:nvSpPr>
          <p:spPr>
            <a:xfrm flipH="1">
              <a:off x="4650118" y="3725747"/>
              <a:ext cx="4072138" cy="2530327"/>
            </a:xfrm>
            <a:prstGeom prst="round2SameRect">
              <a:avLst>
                <a:gd name="adj1" fmla="val 844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2" name="Round Same Side Corner Rectangle 71"/>
            <p:cNvSpPr/>
            <p:nvPr/>
          </p:nvSpPr>
          <p:spPr>
            <a:xfrm flipH="1">
              <a:off x="4724399" y="3792423"/>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TextBox 72"/>
            <p:cNvSpPr txBox="1"/>
            <p:nvPr/>
          </p:nvSpPr>
          <p:spPr>
            <a:xfrm flipH="1">
              <a:off x="4882131" y="4304604"/>
              <a:ext cx="3739655" cy="1578894"/>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Recommended for larger branches</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Cache stored centrally: can use existing server in the branch</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Cache availability is high</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gradFill>
                    <a:gsLst>
                      <a:gs pos="0">
                        <a:prstClr val="white"/>
                      </a:gs>
                      <a:gs pos="86000">
                        <a:prstClr val="white"/>
                      </a:gs>
                    </a:gsLst>
                    <a:lin ang="5400000" scaled="0"/>
                  </a:gradFill>
                  <a:latin typeface="Segoe Light"/>
                </a:rPr>
                <a:t>Enables branch-wide caching</a:t>
              </a:r>
            </a:p>
          </p:txBody>
        </p:sp>
        <p:grpSp>
          <p:nvGrpSpPr>
            <p:cNvPr id="13" name="Group 14"/>
            <p:cNvGrpSpPr/>
            <p:nvPr/>
          </p:nvGrpSpPr>
          <p:grpSpPr>
            <a:xfrm flipH="1">
              <a:off x="4724399" y="4142133"/>
              <a:ext cx="4572000" cy="108858"/>
              <a:chOff x="-42012" y="1815192"/>
              <a:chExt cx="9235440" cy="108858"/>
            </a:xfrm>
          </p:grpSpPr>
          <p:sp useBgFill="1">
            <p:nvSpPr>
              <p:cNvPr id="77" name="Rectangle 76"/>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useBgFill="1">
          <p:nvSpPr>
            <p:cNvPr id="75" name="Round Same Side Corner Rectangle 74"/>
            <p:cNvSpPr/>
            <p:nvPr/>
          </p:nvSpPr>
          <p:spPr>
            <a:xfrm flipH="1">
              <a:off x="4724399" y="3792423"/>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a:spLocks noChangeArrowheads="1"/>
            </p:cNvSpPr>
            <p:nvPr/>
          </p:nvSpPr>
          <p:spPr bwMode="auto">
            <a:xfrm flipH="1">
              <a:off x="4882131" y="3785941"/>
              <a:ext cx="3574998" cy="510885"/>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dirty="0">
                  <a:solidFill>
                    <a:srgbClr val="FFFFFF"/>
                  </a:solidFill>
                  <a:latin typeface="Segoe Light" pitchFamily="34" charset="0"/>
                </a:rPr>
                <a:t>Hosted Cache </a:t>
              </a:r>
              <a:r>
                <a:rPr lang="en-US" sz="2000" dirty="0" smtClean="0">
                  <a:solidFill>
                    <a:srgbClr val="FFFFFF"/>
                  </a:solidFill>
                  <a:latin typeface="Segoe Light" pitchFamily="34" charset="0"/>
                </a:rPr>
                <a:t/>
              </a:r>
              <a:br>
                <a:rPr lang="en-US" sz="2000" dirty="0" smtClean="0">
                  <a:solidFill>
                    <a:srgbClr val="FFFFFF"/>
                  </a:solidFill>
                  <a:latin typeface="Segoe Light" pitchFamily="34" charset="0"/>
                </a:rPr>
              </a:br>
              <a:r>
                <a:rPr lang="en-US" sz="1200" dirty="0" smtClean="0">
                  <a:solidFill>
                    <a:srgbClr val="FFFFFF"/>
                  </a:solidFill>
                  <a:latin typeface="Segoe Light" pitchFamily="34" charset="0"/>
                </a:rPr>
                <a:t>Data </a:t>
              </a:r>
              <a:r>
                <a:rPr lang="en-US" sz="1200" dirty="0">
                  <a:solidFill>
                    <a:srgbClr val="FFFFFF"/>
                  </a:solidFill>
                  <a:latin typeface="Segoe Light" pitchFamily="34" charset="0"/>
                </a:rPr>
                <a:t>cached  at hosted cache </a:t>
              </a:r>
              <a:r>
                <a:rPr lang="en-US" sz="1200" dirty="0" smtClean="0">
                  <a:solidFill>
                    <a:srgbClr val="FFFFFF"/>
                  </a:solidFill>
                  <a:latin typeface="Segoe Light" pitchFamily="34" charset="0"/>
                </a:rPr>
                <a:t>server </a:t>
              </a:r>
              <a:endParaRPr lang="en-US" sz="1200" dirty="0">
                <a:solidFill>
                  <a:srgbClr val="FFFFFF"/>
                </a:solidFill>
                <a:latin typeface="Segoe Light" pitchFamily="34" charset="0"/>
              </a:endParaRPr>
            </a:p>
          </p:txBody>
        </p:sp>
      </p:grpSp>
      <p:sp>
        <p:nvSpPr>
          <p:cNvPr id="103" name="Rectangle 102"/>
          <p:cNvSpPr/>
          <p:nvPr/>
        </p:nvSpPr>
        <p:spPr>
          <a:xfrm>
            <a:off x="625380" y="1555483"/>
            <a:ext cx="10867079" cy="646331"/>
          </a:xfrm>
          <a:prstGeom prst="rect">
            <a:avLst/>
          </a:prstGeom>
        </p:spPr>
        <p:txBody>
          <a:bodyPr wrap="square">
            <a:spAutoFit/>
          </a:bodyPr>
          <a:lstStyle/>
          <a:p>
            <a:pPr>
              <a:buFont typeface="Arial" pitchFamily="34" charset="0"/>
              <a:buChar char="•"/>
            </a:pPr>
            <a:endParaRPr lang="en-US" dirty="0" smtClean="0">
              <a:solidFill>
                <a:prstClr val="black"/>
              </a:solidFill>
            </a:endParaRPr>
          </a:p>
          <a:p>
            <a:pPr>
              <a:buFont typeface="Arial" pitchFamily="34" charset="0"/>
              <a:buChar char="•"/>
            </a:pPr>
            <a:endParaRPr lang="en-US" dirty="0" smtClean="0">
              <a:solidFill>
                <a:prstClr val="black"/>
              </a:solidFill>
            </a:endParaRPr>
          </a:p>
        </p:txBody>
      </p:sp>
      <p:pic>
        <p:nvPicPr>
          <p:cNvPr id="104" name="Picture 103" descr="building store retail store small business white.png"/>
          <p:cNvPicPr>
            <a:picLocks noChangeAspect="1"/>
          </p:cNvPicPr>
          <p:nvPr/>
        </p:nvPicPr>
        <p:blipFill>
          <a:blip r:embed="rId4" cstate="screen"/>
          <a:stretch>
            <a:fillRect/>
          </a:stretch>
        </p:blipFill>
        <p:spPr>
          <a:xfrm>
            <a:off x="2420813" y="2628221"/>
            <a:ext cx="1228452" cy="744737"/>
          </a:xfrm>
          <a:prstGeom prst="rect">
            <a:avLst/>
          </a:prstGeom>
        </p:spPr>
      </p:pic>
      <p:grpSp>
        <p:nvGrpSpPr>
          <p:cNvPr id="91" name="Group 90"/>
          <p:cNvGrpSpPr/>
          <p:nvPr/>
        </p:nvGrpSpPr>
        <p:grpSpPr>
          <a:xfrm>
            <a:off x="9141619" y="1809048"/>
            <a:ext cx="2539338" cy="1295400"/>
            <a:chOff x="6858000" y="1809048"/>
            <a:chExt cx="1905000" cy="1295400"/>
          </a:xfrm>
        </p:grpSpPr>
        <p:sp>
          <p:nvSpPr>
            <p:cNvPr id="101" name="Oval 100"/>
            <p:cNvSpPr/>
            <p:nvPr/>
          </p:nvSpPr>
          <p:spPr bwMode="auto">
            <a:xfrm>
              <a:off x="6858000" y="1809048"/>
              <a:ext cx="1905000" cy="12954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05" name="Group 115"/>
            <p:cNvGrpSpPr/>
            <p:nvPr/>
          </p:nvGrpSpPr>
          <p:grpSpPr>
            <a:xfrm>
              <a:off x="6991104" y="2123402"/>
              <a:ext cx="1591249" cy="455540"/>
              <a:chOff x="7162800" y="4343400"/>
              <a:chExt cx="1710424" cy="550095"/>
            </a:xfrm>
          </p:grpSpPr>
          <p:grpSp>
            <p:nvGrpSpPr>
              <p:cNvPr id="106" name="Group 74"/>
              <p:cNvGrpSpPr/>
              <p:nvPr/>
            </p:nvGrpSpPr>
            <p:grpSpPr>
              <a:xfrm>
                <a:off x="7162800" y="4360095"/>
                <a:ext cx="1710424" cy="533400"/>
                <a:chOff x="7052576" y="2133600"/>
                <a:chExt cx="1710424" cy="533400"/>
              </a:xfrm>
            </p:grpSpPr>
            <p:pic>
              <p:nvPicPr>
                <p:cNvPr id="109" name="Picture 108" descr="j0431566.png"/>
                <p:cNvPicPr>
                  <a:picLocks noChangeAspect="1"/>
                </p:cNvPicPr>
                <p:nvPr/>
              </p:nvPicPr>
              <p:blipFill>
                <a:blip r:embed="rId5" cstate="screen"/>
                <a:stretch>
                  <a:fillRect/>
                </a:stretch>
              </p:blipFill>
              <p:spPr>
                <a:xfrm flipH="1">
                  <a:off x="7395476" y="2133600"/>
                  <a:ext cx="338824" cy="335563"/>
                </a:xfrm>
                <a:prstGeom prst="rect">
                  <a:avLst/>
                </a:prstGeom>
              </p:spPr>
            </p:pic>
            <p:pic>
              <p:nvPicPr>
                <p:cNvPr id="110" name="Picture 109" descr="j0431566.png"/>
                <p:cNvPicPr>
                  <a:picLocks noChangeAspect="1"/>
                </p:cNvPicPr>
                <p:nvPr/>
              </p:nvPicPr>
              <p:blipFill>
                <a:blip r:embed="rId5" cstate="screen"/>
                <a:stretch>
                  <a:fillRect/>
                </a:stretch>
              </p:blipFill>
              <p:spPr>
                <a:xfrm flipH="1">
                  <a:off x="8424176" y="2133600"/>
                  <a:ext cx="338824" cy="335563"/>
                </a:xfrm>
                <a:prstGeom prst="rect">
                  <a:avLst/>
                </a:prstGeom>
              </p:spPr>
            </p:pic>
            <p:pic>
              <p:nvPicPr>
                <p:cNvPr id="111" name="Picture 110" descr="j0431566.png"/>
                <p:cNvPicPr>
                  <a:picLocks noChangeAspect="1"/>
                </p:cNvPicPr>
                <p:nvPr/>
              </p:nvPicPr>
              <p:blipFill>
                <a:blip r:embed="rId5" cstate="screen"/>
                <a:stretch>
                  <a:fillRect/>
                </a:stretch>
              </p:blipFill>
              <p:spPr>
                <a:xfrm flipH="1">
                  <a:off x="8081276" y="2133600"/>
                  <a:ext cx="338824" cy="335563"/>
                </a:xfrm>
                <a:prstGeom prst="rect">
                  <a:avLst/>
                </a:prstGeom>
              </p:spPr>
            </p:pic>
            <p:pic>
              <p:nvPicPr>
                <p:cNvPr id="112" name="Picture 111" descr="j0431566.png"/>
                <p:cNvPicPr>
                  <a:picLocks noChangeAspect="1"/>
                </p:cNvPicPr>
                <p:nvPr/>
              </p:nvPicPr>
              <p:blipFill>
                <a:blip r:embed="rId5" cstate="screen"/>
                <a:stretch>
                  <a:fillRect/>
                </a:stretch>
              </p:blipFill>
              <p:spPr>
                <a:xfrm flipH="1">
                  <a:off x="7052576" y="2133600"/>
                  <a:ext cx="338824" cy="335563"/>
                </a:xfrm>
                <a:prstGeom prst="rect">
                  <a:avLst/>
                </a:prstGeom>
              </p:spPr>
            </p:pic>
            <p:cxnSp>
              <p:nvCxnSpPr>
                <p:cNvPr id="113" name="Straight Connector 112"/>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07" name="Picture 106" descr="j0431566.png"/>
              <p:cNvPicPr>
                <a:picLocks noChangeAspect="1"/>
              </p:cNvPicPr>
              <p:nvPr/>
            </p:nvPicPr>
            <p:blipFill>
              <a:blip r:embed="rId5" cstate="screen"/>
              <a:stretch>
                <a:fillRect/>
              </a:stretch>
            </p:blipFill>
            <p:spPr>
              <a:xfrm flipH="1">
                <a:off x="7848600" y="4343400"/>
                <a:ext cx="338824" cy="335563"/>
              </a:xfrm>
              <a:prstGeom prst="rect">
                <a:avLst/>
              </a:prstGeom>
            </p:spPr>
          </p:pic>
          <p:cxnSp>
            <p:nvCxnSpPr>
              <p:cNvPr id="108" name="Straight Connector 107"/>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17" name="Group 139"/>
            <p:cNvGrpSpPr/>
            <p:nvPr/>
          </p:nvGrpSpPr>
          <p:grpSpPr>
            <a:xfrm>
              <a:off x="7536731" y="2438913"/>
              <a:ext cx="490986" cy="567919"/>
              <a:chOff x="7749292" y="4724401"/>
              <a:chExt cx="527758" cy="685800"/>
            </a:xfrm>
          </p:grpSpPr>
          <p:pic>
            <p:nvPicPr>
              <p:cNvPr id="118" name="Picture 20" descr="Host Integration Server (HIS) sm"/>
              <p:cNvPicPr>
                <a:picLocks noChangeAspect="1" noChangeArrowheads="1"/>
              </p:cNvPicPr>
              <p:nvPr/>
            </p:nvPicPr>
            <p:blipFill>
              <a:blip r:embed="rId6" cstate="screen">
                <a:lum bright="-10000" contrast="40000"/>
              </a:blip>
              <a:srcRect/>
              <a:stretch>
                <a:fillRect/>
              </a:stretch>
            </p:blipFill>
            <p:spPr bwMode="auto">
              <a:xfrm>
                <a:off x="7824847" y="4724401"/>
                <a:ext cx="452203" cy="578667"/>
              </a:xfrm>
              <a:prstGeom prst="rect">
                <a:avLst/>
              </a:prstGeom>
              <a:noFill/>
              <a:ln w="9525">
                <a:noFill/>
                <a:miter lim="800000"/>
                <a:headEnd/>
                <a:tailEnd/>
              </a:ln>
            </p:spPr>
          </p:pic>
          <p:pic>
            <p:nvPicPr>
              <p:cNvPr id="119" name="Picture 7"/>
              <p:cNvPicPr>
                <a:picLocks noChangeAspect="1" noChangeArrowheads="1"/>
              </p:cNvPicPr>
              <p:nvPr/>
            </p:nvPicPr>
            <p:blipFill>
              <a:blip r:embed="rId7" cstate="print">
                <a:lum bright="-10000" contrast="40000"/>
              </a:blip>
              <a:srcRect/>
              <a:stretch>
                <a:fillRect/>
              </a:stretch>
            </p:blipFill>
            <p:spPr bwMode="auto">
              <a:xfrm>
                <a:off x="7982174" y="5105401"/>
                <a:ext cx="180442" cy="153155"/>
              </a:xfrm>
              <a:prstGeom prst="rect">
                <a:avLst/>
              </a:prstGeom>
              <a:noFill/>
              <a:ln w="9525">
                <a:noFill/>
                <a:miter lim="800000"/>
                <a:headEnd/>
                <a:tailEnd/>
              </a:ln>
              <a:effectLst/>
            </p:spPr>
          </p:pic>
          <p:pic>
            <p:nvPicPr>
              <p:cNvPr id="120" name="Picture 10"/>
              <p:cNvPicPr>
                <a:picLocks noChangeAspect="1" noChangeArrowheads="1"/>
              </p:cNvPicPr>
              <p:nvPr/>
            </p:nvPicPr>
            <p:blipFill>
              <a:blip r:embed="rId8" cstate="print">
                <a:lum bright="-10000" contrast="40000"/>
              </a:blip>
              <a:srcRect/>
              <a:stretch>
                <a:fillRect/>
              </a:stretch>
            </p:blipFill>
            <p:spPr bwMode="auto">
              <a:xfrm>
                <a:off x="7749292" y="5105401"/>
                <a:ext cx="180442" cy="153155"/>
              </a:xfrm>
              <a:prstGeom prst="rect">
                <a:avLst/>
              </a:prstGeom>
              <a:noFill/>
              <a:ln w="9525">
                <a:noFill/>
                <a:miter lim="800000"/>
                <a:headEnd/>
                <a:tailEnd/>
              </a:ln>
              <a:effectLst/>
            </p:spPr>
          </p:pic>
          <p:pic>
            <p:nvPicPr>
              <p:cNvPr id="121" name="Picture 8"/>
              <p:cNvPicPr>
                <a:picLocks noChangeAspect="1" noChangeArrowheads="1"/>
              </p:cNvPicPr>
              <p:nvPr/>
            </p:nvPicPr>
            <p:blipFill>
              <a:blip r:embed="rId9" cstate="print">
                <a:lum bright="-10000" contrast="40000"/>
              </a:blip>
              <a:srcRect/>
              <a:stretch>
                <a:fillRect/>
              </a:stretch>
            </p:blipFill>
            <p:spPr bwMode="auto">
              <a:xfrm>
                <a:off x="7905243" y="5241159"/>
                <a:ext cx="174264" cy="169042"/>
              </a:xfrm>
              <a:prstGeom prst="rect">
                <a:avLst/>
              </a:prstGeom>
              <a:noFill/>
              <a:ln w="9525">
                <a:noFill/>
                <a:miter lim="800000"/>
                <a:headEnd/>
                <a:tailEnd/>
              </a:ln>
              <a:effectLst/>
            </p:spPr>
          </p:pic>
        </p:grpSp>
      </p:grpSp>
      <p:pic>
        <p:nvPicPr>
          <p:cNvPr id="122" name="Picture 121" descr="building store retail store small business white.png"/>
          <p:cNvPicPr>
            <a:picLocks noChangeAspect="1"/>
          </p:cNvPicPr>
          <p:nvPr/>
        </p:nvPicPr>
        <p:blipFill>
          <a:blip r:embed="rId4" cstate="screen">
            <a:lum bright="-10000"/>
          </a:blip>
          <a:stretch>
            <a:fillRect/>
          </a:stretch>
        </p:blipFill>
        <p:spPr>
          <a:xfrm>
            <a:off x="8563074" y="2628221"/>
            <a:ext cx="1228452" cy="744737"/>
          </a:xfrm>
          <a:prstGeom prst="rect">
            <a:avLst/>
          </a:prstGeom>
        </p:spPr>
      </p:pic>
      <p:grpSp>
        <p:nvGrpSpPr>
          <p:cNvPr id="92" name="Group 91"/>
          <p:cNvGrpSpPr/>
          <p:nvPr/>
        </p:nvGrpSpPr>
        <p:grpSpPr>
          <a:xfrm>
            <a:off x="3260394" y="1176873"/>
            <a:ext cx="5721669" cy="1672205"/>
            <a:chOff x="2445932" y="1176871"/>
            <a:chExt cx="4292370" cy="1672205"/>
          </a:xfrm>
        </p:grpSpPr>
        <p:sp>
          <p:nvSpPr>
            <p:cNvPr id="124" name="Content Placeholder 3"/>
            <p:cNvSpPr txBox="1">
              <a:spLocks/>
            </p:cNvSpPr>
            <p:nvPr/>
          </p:nvSpPr>
          <p:spPr>
            <a:xfrm>
              <a:off x="3245070" y="2318798"/>
              <a:ext cx="2622956" cy="276999"/>
            </a:xfrm>
            <a:prstGeom prst="rect">
              <a:avLst/>
            </a:prstGeom>
          </p:spPr>
          <p:txBody>
            <a:bodyPr vert="horz" wrap="square" lIns="0" tIns="0" rIns="0" bIns="0" rtlCol="0">
              <a:spAutoFit/>
            </a:bodyPr>
            <a:lstStyle/>
            <a:p>
              <a:pPr marL="347914" indent="-347914" algn="ctr">
                <a:lnSpc>
                  <a:spcPct val="90000"/>
                </a:lnSpc>
                <a:spcBef>
                  <a:spcPct val="20000"/>
                </a:spcBef>
                <a:defRPr/>
              </a:pPr>
              <a:r>
                <a:rPr lang="en-US" sz="2000" b="1" dirty="0">
                  <a:solidFill>
                    <a:prstClr val="white"/>
                  </a:solidFill>
                  <a:effectLst>
                    <a:outerShdw blurRad="38100" dist="38100" dir="2700000" algn="tl">
                      <a:srgbClr val="000000">
                        <a:alpha val="43137"/>
                      </a:srgbClr>
                    </a:outerShdw>
                  </a:effectLst>
                  <a:latin typeface="Segoe Light" pitchFamily="34" charset="0"/>
                </a:rPr>
                <a:t>Enterprise</a:t>
              </a:r>
            </a:p>
          </p:txBody>
        </p:sp>
        <p:grpSp>
          <p:nvGrpSpPr>
            <p:cNvPr id="125" name="Group 64"/>
            <p:cNvGrpSpPr/>
            <p:nvPr/>
          </p:nvGrpSpPr>
          <p:grpSpPr>
            <a:xfrm>
              <a:off x="4168929" y="1176871"/>
              <a:ext cx="779798" cy="1103322"/>
              <a:chOff x="4114800" y="2628900"/>
              <a:chExt cx="838200" cy="1332336"/>
            </a:xfrm>
          </p:grpSpPr>
          <p:pic>
            <p:nvPicPr>
              <p:cNvPr id="136" name="Picture 135" descr="highrise, office building skyscraper enterprise sand.png"/>
              <p:cNvPicPr>
                <a:picLocks noChangeAspect="1"/>
              </p:cNvPicPr>
              <p:nvPr/>
            </p:nvPicPr>
            <p:blipFill>
              <a:blip r:embed="rId10" cstate="print">
                <a:grayscl/>
                <a:lum contrast="40000"/>
              </a:blip>
              <a:stretch>
                <a:fillRect/>
              </a:stretch>
            </p:blipFill>
            <p:spPr>
              <a:xfrm>
                <a:off x="4114800" y="2628900"/>
                <a:ext cx="838200" cy="1257300"/>
              </a:xfrm>
              <a:prstGeom prst="rect">
                <a:avLst/>
              </a:prstGeom>
            </p:spPr>
          </p:pic>
          <p:pic>
            <p:nvPicPr>
              <p:cNvPr id="137"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215535" y="3352800"/>
                <a:ext cx="380972" cy="574375"/>
              </a:xfrm>
              <a:prstGeom prst="rect">
                <a:avLst/>
              </a:prstGeom>
              <a:noFill/>
              <a:ln w="9525">
                <a:noFill/>
                <a:miter lim="800000"/>
                <a:headEnd/>
                <a:tailEnd/>
              </a:ln>
            </p:spPr>
          </p:pic>
          <p:pic>
            <p:nvPicPr>
              <p:cNvPr id="138"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495800" y="3386861"/>
                <a:ext cx="380972" cy="574375"/>
              </a:xfrm>
              <a:prstGeom prst="rect">
                <a:avLst/>
              </a:prstGeom>
              <a:noFill/>
              <a:ln w="9525">
                <a:noFill/>
                <a:miter lim="800000"/>
                <a:headEnd/>
                <a:tailEnd/>
              </a:ln>
            </p:spPr>
          </p:pic>
        </p:grpSp>
        <p:pic>
          <p:nvPicPr>
            <p:cNvPr id="126" name="Picture 3" descr="C:\Users\aheaton\Desktop\New Folder (4)\double headed arrow 5b.png"/>
            <p:cNvPicPr>
              <a:picLocks noChangeAspect="1" noChangeArrowheads="1"/>
            </p:cNvPicPr>
            <p:nvPr/>
          </p:nvPicPr>
          <p:blipFill>
            <a:blip r:embed="rId12" cstate="print"/>
            <a:srcRect/>
            <a:stretch>
              <a:fillRect/>
            </a:stretch>
          </p:blipFill>
          <p:spPr bwMode="auto">
            <a:xfrm rot="9188808">
              <a:off x="2445932" y="2132408"/>
              <a:ext cx="2315266" cy="414107"/>
            </a:xfrm>
            <a:prstGeom prst="rect">
              <a:avLst/>
            </a:prstGeom>
            <a:noFill/>
          </p:spPr>
        </p:pic>
        <p:pic>
          <p:nvPicPr>
            <p:cNvPr id="127" name="Picture 3" descr="C:\Users\aheaton\Desktop\New Folder (4)\double headed arrow 5b.png"/>
            <p:cNvPicPr>
              <a:picLocks noChangeAspect="1" noChangeArrowheads="1"/>
            </p:cNvPicPr>
            <p:nvPr/>
          </p:nvPicPr>
          <p:blipFill>
            <a:blip r:embed="rId13" cstate="print"/>
            <a:srcRect/>
            <a:stretch>
              <a:fillRect/>
            </a:stretch>
          </p:blipFill>
          <p:spPr bwMode="auto">
            <a:xfrm rot="12608733">
              <a:off x="4329595" y="2215052"/>
              <a:ext cx="2408707" cy="414107"/>
            </a:xfrm>
            <a:prstGeom prst="rect">
              <a:avLst/>
            </a:prstGeom>
            <a:noFill/>
          </p:spPr>
        </p:pic>
        <p:pic>
          <p:nvPicPr>
            <p:cNvPr id="128"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6082978" y="2609288"/>
              <a:ext cx="106239" cy="113584"/>
            </a:xfrm>
            <a:prstGeom prst="rect">
              <a:avLst/>
            </a:prstGeom>
            <a:noFill/>
          </p:spPr>
        </p:pic>
        <p:pic>
          <p:nvPicPr>
            <p:cNvPr id="129" name="Picture 7"/>
            <p:cNvPicPr>
              <a:picLocks noChangeAspect="1" noChangeArrowheads="1"/>
            </p:cNvPicPr>
            <p:nvPr/>
          </p:nvPicPr>
          <p:blipFill>
            <a:blip r:embed="rId7" cstate="print"/>
            <a:srcRect/>
            <a:stretch>
              <a:fillRect/>
            </a:stretch>
          </p:blipFill>
          <p:spPr bwMode="auto">
            <a:xfrm>
              <a:off x="6295650" y="2722872"/>
              <a:ext cx="141781" cy="126204"/>
            </a:xfrm>
            <a:prstGeom prst="rect">
              <a:avLst/>
            </a:prstGeom>
            <a:noFill/>
            <a:ln w="9525">
              <a:noFill/>
              <a:miter lim="800000"/>
              <a:headEnd/>
              <a:tailEnd/>
            </a:ln>
            <a:effectLst/>
          </p:spPr>
        </p:pic>
        <p:pic>
          <p:nvPicPr>
            <p:cNvPr id="130" name="Picture 8"/>
            <p:cNvPicPr>
              <a:picLocks noChangeAspect="1" noChangeArrowheads="1"/>
            </p:cNvPicPr>
            <p:nvPr/>
          </p:nvPicPr>
          <p:blipFill>
            <a:blip r:embed="rId9" cstate="print"/>
            <a:srcRect/>
            <a:stretch>
              <a:fillRect/>
            </a:stretch>
          </p:blipFill>
          <p:spPr bwMode="auto">
            <a:xfrm>
              <a:off x="5799415" y="2470464"/>
              <a:ext cx="124059" cy="126204"/>
            </a:xfrm>
            <a:prstGeom prst="rect">
              <a:avLst/>
            </a:prstGeom>
            <a:noFill/>
            <a:ln w="9525">
              <a:noFill/>
              <a:miter lim="800000"/>
              <a:headEnd/>
              <a:tailEnd/>
            </a:ln>
            <a:effectLst/>
          </p:spPr>
        </p:pic>
        <p:pic>
          <p:nvPicPr>
            <p:cNvPr id="131" name="Picture 10"/>
            <p:cNvPicPr>
              <a:picLocks noChangeAspect="1" noChangeArrowheads="1"/>
            </p:cNvPicPr>
            <p:nvPr/>
          </p:nvPicPr>
          <p:blipFill>
            <a:blip r:embed="rId8" cstate="print"/>
            <a:srcRect/>
            <a:stretch>
              <a:fillRect/>
            </a:stretch>
          </p:blipFill>
          <p:spPr bwMode="auto">
            <a:xfrm>
              <a:off x="5515852" y="2344259"/>
              <a:ext cx="141781" cy="126204"/>
            </a:xfrm>
            <a:prstGeom prst="rect">
              <a:avLst/>
            </a:prstGeom>
            <a:noFill/>
            <a:ln w="9525">
              <a:noFill/>
              <a:miter lim="800000"/>
              <a:headEnd/>
              <a:tailEnd/>
            </a:ln>
            <a:effectLst/>
          </p:spPr>
        </p:pic>
        <p:pic>
          <p:nvPicPr>
            <p:cNvPr id="132"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2892896" y="2533566"/>
              <a:ext cx="106239" cy="113584"/>
            </a:xfrm>
            <a:prstGeom prst="rect">
              <a:avLst/>
            </a:prstGeom>
            <a:noFill/>
          </p:spPr>
        </p:pic>
        <p:pic>
          <p:nvPicPr>
            <p:cNvPr id="133" name="Picture 7"/>
            <p:cNvPicPr>
              <a:picLocks noChangeAspect="1" noChangeArrowheads="1"/>
            </p:cNvPicPr>
            <p:nvPr/>
          </p:nvPicPr>
          <p:blipFill>
            <a:blip r:embed="rId7" cstate="print"/>
            <a:srcRect/>
            <a:stretch>
              <a:fillRect/>
            </a:stretch>
          </p:blipFill>
          <p:spPr bwMode="auto">
            <a:xfrm>
              <a:off x="3105568" y="2407361"/>
              <a:ext cx="141781" cy="126204"/>
            </a:xfrm>
            <a:prstGeom prst="rect">
              <a:avLst/>
            </a:prstGeom>
            <a:noFill/>
            <a:ln w="9525">
              <a:noFill/>
              <a:miter lim="800000"/>
              <a:headEnd/>
              <a:tailEnd/>
            </a:ln>
            <a:effectLst/>
          </p:spPr>
        </p:pic>
        <p:pic>
          <p:nvPicPr>
            <p:cNvPr id="134" name="Picture 8"/>
            <p:cNvPicPr>
              <a:picLocks noChangeAspect="1" noChangeArrowheads="1"/>
            </p:cNvPicPr>
            <p:nvPr/>
          </p:nvPicPr>
          <p:blipFill>
            <a:blip r:embed="rId9" cstate="print"/>
            <a:srcRect/>
            <a:stretch>
              <a:fillRect/>
            </a:stretch>
          </p:blipFill>
          <p:spPr bwMode="auto">
            <a:xfrm>
              <a:off x="3406854" y="2281157"/>
              <a:ext cx="124059" cy="126204"/>
            </a:xfrm>
            <a:prstGeom prst="rect">
              <a:avLst/>
            </a:prstGeom>
            <a:noFill/>
            <a:ln w="9525">
              <a:noFill/>
              <a:miter lim="800000"/>
              <a:headEnd/>
              <a:tailEnd/>
            </a:ln>
            <a:effectLst/>
          </p:spPr>
        </p:pic>
        <p:pic>
          <p:nvPicPr>
            <p:cNvPr id="135" name="Picture 10"/>
            <p:cNvPicPr>
              <a:picLocks noChangeAspect="1" noChangeArrowheads="1"/>
            </p:cNvPicPr>
            <p:nvPr/>
          </p:nvPicPr>
          <p:blipFill>
            <a:blip r:embed="rId8" cstate="print"/>
            <a:srcRect/>
            <a:stretch>
              <a:fillRect/>
            </a:stretch>
          </p:blipFill>
          <p:spPr bwMode="auto">
            <a:xfrm>
              <a:off x="3672694" y="2154953"/>
              <a:ext cx="141781" cy="126204"/>
            </a:xfrm>
            <a:prstGeom prst="rect">
              <a:avLst/>
            </a:prstGeom>
            <a:noFill/>
            <a:ln w="9525">
              <a:noFill/>
              <a:miter lim="800000"/>
              <a:headEnd/>
              <a:tailEnd/>
            </a:ln>
            <a:effectLst/>
          </p:spPr>
        </p:pic>
        <p:pic>
          <p:nvPicPr>
            <p:cNvPr id="139" name="Picture 9"/>
            <p:cNvPicPr>
              <a:picLocks noChangeAspect="1" noChangeArrowheads="1"/>
            </p:cNvPicPr>
            <p:nvPr/>
          </p:nvPicPr>
          <p:blipFill>
            <a:blip r:embed="rId15" cstate="print"/>
            <a:srcRect/>
            <a:stretch>
              <a:fillRect/>
            </a:stretch>
          </p:blipFill>
          <p:spPr bwMode="auto">
            <a:xfrm>
              <a:off x="2666770" y="2659770"/>
              <a:ext cx="115197" cy="86765"/>
            </a:xfrm>
            <a:prstGeom prst="rect">
              <a:avLst/>
            </a:prstGeom>
            <a:noFill/>
            <a:ln w="9525">
              <a:noFill/>
              <a:miter lim="800000"/>
              <a:headEnd/>
              <a:tailEnd/>
            </a:ln>
            <a:effectLst/>
          </p:spPr>
        </p:pic>
        <p:pic>
          <p:nvPicPr>
            <p:cNvPr id="140" name="Picture 9"/>
            <p:cNvPicPr>
              <a:picLocks noChangeAspect="1" noChangeArrowheads="1"/>
            </p:cNvPicPr>
            <p:nvPr/>
          </p:nvPicPr>
          <p:blipFill>
            <a:blip r:embed="rId15" cstate="print"/>
            <a:srcRect/>
            <a:stretch>
              <a:fillRect/>
            </a:stretch>
          </p:blipFill>
          <p:spPr bwMode="auto">
            <a:xfrm>
              <a:off x="5147945" y="2154953"/>
              <a:ext cx="115197" cy="86765"/>
            </a:xfrm>
            <a:prstGeom prst="rect">
              <a:avLst/>
            </a:prstGeom>
            <a:noFill/>
            <a:ln w="9525">
              <a:noFill/>
              <a:miter lim="800000"/>
              <a:headEnd/>
              <a:tailEnd/>
            </a:ln>
            <a:effectLst/>
          </p:spPr>
        </p:pic>
      </p:grpSp>
      <p:grpSp>
        <p:nvGrpSpPr>
          <p:cNvPr id="90" name="Group 89"/>
          <p:cNvGrpSpPr/>
          <p:nvPr/>
        </p:nvGrpSpPr>
        <p:grpSpPr>
          <a:xfrm>
            <a:off x="609441" y="1809048"/>
            <a:ext cx="2539338" cy="1447800"/>
            <a:chOff x="457200" y="1809048"/>
            <a:chExt cx="1905000" cy="1447800"/>
          </a:xfrm>
        </p:grpSpPr>
        <p:sp>
          <p:nvSpPr>
            <p:cNvPr id="102" name="Oval 101"/>
            <p:cNvSpPr/>
            <p:nvPr/>
          </p:nvSpPr>
          <p:spPr bwMode="auto">
            <a:xfrm>
              <a:off x="457200" y="1809048"/>
              <a:ext cx="1905000" cy="14478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41" name="Group 187"/>
            <p:cNvGrpSpPr/>
            <p:nvPr/>
          </p:nvGrpSpPr>
          <p:grpSpPr>
            <a:xfrm>
              <a:off x="681831" y="1877070"/>
              <a:ext cx="1346923" cy="1350619"/>
              <a:chOff x="381000" y="3855437"/>
              <a:chExt cx="1447800" cy="1630963"/>
            </a:xfrm>
          </p:grpSpPr>
          <p:pic>
            <p:nvPicPr>
              <p:cNvPr id="142" name="Picture 141" descr="j0431566.png"/>
              <p:cNvPicPr>
                <a:picLocks noChangeAspect="1"/>
              </p:cNvPicPr>
              <p:nvPr/>
            </p:nvPicPr>
            <p:blipFill>
              <a:blip r:embed="rId5" cstate="screen"/>
              <a:stretch>
                <a:fillRect/>
              </a:stretch>
            </p:blipFill>
            <p:spPr>
              <a:xfrm flipH="1">
                <a:off x="914400" y="3855437"/>
                <a:ext cx="338824" cy="335563"/>
              </a:xfrm>
              <a:prstGeom prst="rect">
                <a:avLst/>
              </a:prstGeom>
            </p:spPr>
          </p:pic>
          <p:pic>
            <p:nvPicPr>
              <p:cNvPr id="143" name="Picture 142" descr="j0431566.png"/>
              <p:cNvPicPr>
                <a:picLocks noChangeAspect="1"/>
              </p:cNvPicPr>
              <p:nvPr/>
            </p:nvPicPr>
            <p:blipFill>
              <a:blip r:embed="rId5" cstate="screen"/>
              <a:stretch>
                <a:fillRect/>
              </a:stretch>
            </p:blipFill>
            <p:spPr>
              <a:xfrm flipH="1">
                <a:off x="1032776" y="5150837"/>
                <a:ext cx="338824" cy="335563"/>
              </a:xfrm>
              <a:prstGeom prst="rect">
                <a:avLst/>
              </a:prstGeom>
            </p:spPr>
          </p:pic>
          <p:pic>
            <p:nvPicPr>
              <p:cNvPr id="144" name="Picture 143" descr="j0431566.png"/>
              <p:cNvPicPr>
                <a:picLocks noChangeAspect="1"/>
              </p:cNvPicPr>
              <p:nvPr/>
            </p:nvPicPr>
            <p:blipFill>
              <a:blip r:embed="rId5" cstate="screen"/>
              <a:stretch>
                <a:fillRect/>
              </a:stretch>
            </p:blipFill>
            <p:spPr>
              <a:xfrm flipH="1">
                <a:off x="1447800" y="4846037"/>
                <a:ext cx="338824" cy="335563"/>
              </a:xfrm>
              <a:prstGeom prst="rect">
                <a:avLst/>
              </a:prstGeom>
            </p:spPr>
          </p:pic>
          <p:pic>
            <p:nvPicPr>
              <p:cNvPr id="145" name="Picture 144" descr="j0431566.png"/>
              <p:cNvPicPr>
                <a:picLocks noChangeAspect="1"/>
              </p:cNvPicPr>
              <p:nvPr/>
            </p:nvPicPr>
            <p:blipFill>
              <a:blip r:embed="rId5" cstate="screen"/>
              <a:stretch>
                <a:fillRect/>
              </a:stretch>
            </p:blipFill>
            <p:spPr>
              <a:xfrm flipH="1">
                <a:off x="381000" y="4846037"/>
                <a:ext cx="338824" cy="335563"/>
              </a:xfrm>
              <a:prstGeom prst="rect">
                <a:avLst/>
              </a:prstGeom>
            </p:spPr>
          </p:pic>
          <p:pic>
            <p:nvPicPr>
              <p:cNvPr id="146" name="Picture 145" descr="j0431566.png"/>
              <p:cNvPicPr>
                <a:picLocks noChangeAspect="1"/>
              </p:cNvPicPr>
              <p:nvPr/>
            </p:nvPicPr>
            <p:blipFill>
              <a:blip r:embed="rId5" cstate="screen"/>
              <a:stretch>
                <a:fillRect/>
              </a:stretch>
            </p:blipFill>
            <p:spPr>
              <a:xfrm flipH="1">
                <a:off x="381000" y="4236437"/>
                <a:ext cx="338824" cy="335563"/>
              </a:xfrm>
              <a:prstGeom prst="rect">
                <a:avLst/>
              </a:prstGeom>
            </p:spPr>
          </p:pic>
          <p:cxnSp>
            <p:nvCxnSpPr>
              <p:cNvPr id="147" name="Straight Connector 146"/>
              <p:cNvCxnSpPr>
                <a:endCxn id="145"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9" name="Straight Connector 2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51" name="Picture 8"/>
              <p:cNvPicPr>
                <a:picLocks noChangeAspect="1" noChangeArrowheads="1"/>
              </p:cNvPicPr>
              <p:nvPr/>
            </p:nvPicPr>
            <p:blipFill>
              <a:blip r:embed="rId9"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52" name="Picture 151" descr="j0431566.png"/>
              <p:cNvPicPr>
                <a:picLocks noChangeAspect="1"/>
              </p:cNvPicPr>
              <p:nvPr/>
            </p:nvPicPr>
            <p:blipFill>
              <a:blip r:embed="rId5" cstate="screen"/>
              <a:stretch>
                <a:fillRect/>
              </a:stretch>
            </p:blipFill>
            <p:spPr>
              <a:xfrm flipH="1">
                <a:off x="1489976" y="4236437"/>
                <a:ext cx="338824" cy="335563"/>
              </a:xfrm>
              <a:prstGeom prst="rect">
                <a:avLst/>
              </a:prstGeom>
            </p:spPr>
          </p:pic>
          <p:cxnSp>
            <p:nvCxnSpPr>
              <p:cNvPr id="153" name="Straight Connector 152"/>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62" name="Picture 7"/>
              <p:cNvPicPr>
                <a:picLocks noChangeAspect="1" noChangeArrowheads="1"/>
              </p:cNvPicPr>
              <p:nvPr/>
            </p:nvPicPr>
            <p:blipFill>
              <a:blip r:embed="rId7"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163" name="Picture 10"/>
              <p:cNvPicPr>
                <a:picLocks noChangeAspect="1" noChangeArrowheads="1"/>
              </p:cNvPicPr>
              <p:nvPr/>
            </p:nvPicPr>
            <p:blipFill>
              <a:blip r:embed="rId8"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164" name="Straight Connector 163"/>
              <p:cNvCxnSpPr>
                <a:stCxn id="163" idx="0"/>
                <a:endCxn id="162"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6100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2000"/>
                                        <p:tgtEl>
                                          <p:spTgt spid="122"/>
                                        </p:tgtEl>
                                      </p:cBhvr>
                                    </p:animEffect>
                                  </p:childTnLst>
                                </p:cTn>
                              </p:par>
                              <p:par>
                                <p:cTn id="12" presetID="10" presetClass="entr" presetSubtype="0" fill="hold" nodeType="with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2000"/>
                                        <p:tgtEl>
                                          <p:spTgt spid="10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2000"/>
                                        <p:tgtEl>
                                          <p:spTgt spid="90"/>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2000"/>
                                        <p:tgtEl>
                                          <p:spTgt spid="91"/>
                                        </p:tgtEl>
                                      </p:cBhvr>
                                    </p:animEffect>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6559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Cross-Premises </a:t>
            </a:r>
            <a:r>
              <a:rPr lang="en-US" dirty="0"/>
              <a:t>Connectivity</a:t>
            </a:r>
          </a:p>
        </p:txBody>
      </p:sp>
      <p:sp>
        <p:nvSpPr>
          <p:cNvPr id="5" name="Subtitle 4"/>
          <p:cNvSpPr>
            <a:spLocks noGrp="1"/>
          </p:cNvSpPr>
          <p:nvPr>
            <p:ph type="subTitle" idx="1"/>
          </p:nvPr>
        </p:nvSpPr>
        <p:spPr/>
        <p:txBody>
          <a:bodyPr/>
          <a:lstStyle/>
          <a:p>
            <a:r>
              <a:rPr lang="en-US" dirty="0" smtClean="0"/>
              <a:t>Bala </a:t>
            </a:r>
            <a:r>
              <a:rPr lang="en-US" dirty="0" err="1" smtClean="0"/>
              <a:t>Rajagopalan</a:t>
            </a:r>
            <a:endParaRPr lang="en-US" dirty="0"/>
          </a:p>
        </p:txBody>
      </p:sp>
      <p:sp>
        <p:nvSpPr>
          <p:cNvPr id="4" name="Title 3"/>
          <p:cNvSpPr>
            <a:spLocks noGrp="1"/>
          </p:cNvSpPr>
          <p:nvPr>
            <p:ph type="ctrTitle"/>
          </p:nvPr>
        </p:nvSpPr>
        <p:spPr>
          <a:xfrm>
            <a:off x="4179052" y="3277106"/>
            <a:ext cx="6610546" cy="1523494"/>
          </a:xfrm>
        </p:spPr>
        <p:txBody>
          <a:bodyPr/>
          <a:lstStyle/>
          <a:p>
            <a:r>
              <a:rPr lang="en-US" b="0" dirty="0"/>
              <a:t>Enabling communication between offices and </a:t>
            </a:r>
            <a:r>
              <a:rPr lang="en-US" b="0" dirty="0" smtClean="0"/>
              <a:t>the </a:t>
            </a:r>
            <a:r>
              <a:rPr lang="en-US" b="0" dirty="0"/>
              <a:t>cloud</a:t>
            </a:r>
            <a:r>
              <a:rPr lang="en-US" dirty="0"/>
              <a:t/>
            </a:r>
            <a:br>
              <a:rPr lang="en-US" dirty="0"/>
            </a:br>
            <a:endParaRPr lang="en-US" dirty="0"/>
          </a:p>
        </p:txBody>
      </p:sp>
    </p:spTree>
    <p:extLst>
      <p:ext uri="{BB962C8B-B14F-4D97-AF65-F5344CB8AC3E}">
        <p14:creationId xmlns:p14="http://schemas.microsoft.com/office/powerpoint/2010/main" val="31728967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4718415" y="2640910"/>
            <a:ext cx="1147397" cy="276999"/>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10.1.3.0/24</a:t>
            </a:r>
          </a:p>
        </p:txBody>
      </p:sp>
      <p:sp>
        <p:nvSpPr>
          <p:cNvPr id="142" name="TextBox 141"/>
          <p:cNvSpPr txBox="1"/>
          <p:nvPr/>
        </p:nvSpPr>
        <p:spPr>
          <a:xfrm rot="21353054">
            <a:off x="4703955" y="2158393"/>
            <a:ext cx="1147030" cy="276999"/>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10.1.2.0/24</a:t>
            </a:r>
          </a:p>
        </p:txBody>
      </p:sp>
      <p:grpSp>
        <p:nvGrpSpPr>
          <p:cNvPr id="92" name="Group 91"/>
          <p:cNvGrpSpPr/>
          <p:nvPr/>
        </p:nvGrpSpPr>
        <p:grpSpPr>
          <a:xfrm>
            <a:off x="4292012" y="3835008"/>
            <a:ext cx="436255" cy="347239"/>
            <a:chOff x="1692873" y="5004148"/>
            <a:chExt cx="1536100" cy="1015653"/>
          </a:xfrm>
        </p:grpSpPr>
        <p:grpSp>
          <p:nvGrpSpPr>
            <p:cNvPr id="93" name="Group 47"/>
            <p:cNvGrpSpPr/>
            <p:nvPr/>
          </p:nvGrpSpPr>
          <p:grpSpPr>
            <a:xfrm>
              <a:off x="1692873" y="5004148"/>
              <a:ext cx="1536100" cy="1015653"/>
              <a:chOff x="6920044" y="4598173"/>
              <a:chExt cx="1498088" cy="1015653"/>
            </a:xfrm>
          </p:grpSpPr>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044" y="4598173"/>
                <a:ext cx="1498088" cy="1015653"/>
              </a:xfrm>
              <a:prstGeom prst="rect">
                <a:avLst/>
              </a:prstGeom>
            </p:spPr>
          </p:pic>
          <p:sp>
            <p:nvSpPr>
              <p:cNvPr id="98" name="Rounded Rectangle 97"/>
              <p:cNvSpPr/>
              <p:nvPr/>
            </p:nvSpPr>
            <p:spPr>
              <a:xfrm flipV="1">
                <a:off x="7109813" y="5408377"/>
                <a:ext cx="108132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930" y="5180092"/>
              <a:ext cx="435828" cy="331883"/>
            </a:xfrm>
            <a:prstGeom prst="rect">
              <a:avLst/>
            </a:prstGeom>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857" y="5220299"/>
              <a:ext cx="280606" cy="291667"/>
            </a:xfrm>
            <a:prstGeom prst="rect">
              <a:avLst/>
            </a:prstGeom>
          </p:spPr>
        </p:pic>
        <p:sp>
          <p:nvSpPr>
            <p:cNvPr id="96" name="Rounded Rectangular Callout 95"/>
            <p:cNvSpPr/>
            <p:nvPr/>
          </p:nvSpPr>
          <p:spPr>
            <a:xfrm>
              <a:off x="2722142" y="5405229"/>
              <a:ext cx="180203" cy="128431"/>
            </a:xfrm>
            <a:prstGeom prst="wedgeRoundRectCallout">
              <a:avLst>
                <a:gd name="adj1" fmla="val 1667"/>
                <a:gd name="adj2" fmla="val 90490"/>
                <a:gd name="adj3" fmla="val 16667"/>
              </a:avLst>
            </a:prstGeom>
            <a:solidFill>
              <a:schemeClr val="bg1">
                <a:alpha val="6196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969" tIns="59985" rIns="119969" bIns="59985" rtlCol="0" anchor="ctr"/>
            <a:lstStyle/>
            <a:p>
              <a:pPr algn="ctr"/>
              <a:endParaRPr lang="en-US">
                <a:solidFill>
                  <a:prstClr val="white"/>
                </a:solidFill>
              </a:endParaRPr>
            </a:p>
          </p:txBody>
        </p:sp>
      </p:grpSp>
      <p:grpSp>
        <p:nvGrpSpPr>
          <p:cNvPr id="100" name="Group 99"/>
          <p:cNvGrpSpPr/>
          <p:nvPr/>
        </p:nvGrpSpPr>
        <p:grpSpPr>
          <a:xfrm>
            <a:off x="5059343" y="1603829"/>
            <a:ext cx="436255" cy="347239"/>
            <a:chOff x="1692873" y="5004148"/>
            <a:chExt cx="1536100" cy="1015653"/>
          </a:xfrm>
        </p:grpSpPr>
        <p:grpSp>
          <p:nvGrpSpPr>
            <p:cNvPr id="102" name="Group 47"/>
            <p:cNvGrpSpPr/>
            <p:nvPr/>
          </p:nvGrpSpPr>
          <p:grpSpPr>
            <a:xfrm>
              <a:off x="1692873" y="5004148"/>
              <a:ext cx="1536100" cy="1015653"/>
              <a:chOff x="6920044" y="4598173"/>
              <a:chExt cx="1498088" cy="1015653"/>
            </a:xfrm>
          </p:grpSpPr>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044" y="4598173"/>
                <a:ext cx="1498088" cy="1015653"/>
              </a:xfrm>
              <a:prstGeom prst="rect">
                <a:avLst/>
              </a:prstGeom>
            </p:spPr>
          </p:pic>
          <p:sp>
            <p:nvSpPr>
              <p:cNvPr id="107" name="Rounded Rectangle 106"/>
              <p:cNvSpPr/>
              <p:nvPr/>
            </p:nvSpPr>
            <p:spPr>
              <a:xfrm flipV="1">
                <a:off x="7109813" y="5408377"/>
                <a:ext cx="108132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930" y="5180092"/>
              <a:ext cx="435828" cy="331883"/>
            </a:xfrm>
            <a:prstGeom prst="rect">
              <a:avLst/>
            </a:prstGeom>
          </p:spPr>
        </p:pic>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857" y="5220299"/>
              <a:ext cx="280606" cy="291667"/>
            </a:xfrm>
            <a:prstGeom prst="rect">
              <a:avLst/>
            </a:prstGeom>
          </p:spPr>
        </p:pic>
        <p:sp>
          <p:nvSpPr>
            <p:cNvPr id="105" name="Rounded Rectangular Callout 104"/>
            <p:cNvSpPr/>
            <p:nvPr/>
          </p:nvSpPr>
          <p:spPr>
            <a:xfrm>
              <a:off x="2722142" y="5405229"/>
              <a:ext cx="180203" cy="128431"/>
            </a:xfrm>
            <a:prstGeom prst="wedgeRoundRectCallout">
              <a:avLst>
                <a:gd name="adj1" fmla="val 1667"/>
                <a:gd name="adj2" fmla="val 90490"/>
                <a:gd name="adj3" fmla="val 16667"/>
              </a:avLst>
            </a:prstGeom>
            <a:solidFill>
              <a:schemeClr val="bg1">
                <a:alpha val="6196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969" tIns="59985" rIns="119969" bIns="59985" rtlCol="0" anchor="ctr"/>
            <a:lstStyle/>
            <a:p>
              <a:pPr algn="ctr"/>
              <a:endParaRPr lang="en-US">
                <a:solidFill>
                  <a:prstClr val="white"/>
                </a:solidFill>
              </a:endParaRPr>
            </a:p>
          </p:txBody>
        </p:sp>
      </p:grpSp>
      <p:cxnSp>
        <p:nvCxnSpPr>
          <p:cNvPr id="171" name="Straight Arrow Connector 170"/>
          <p:cNvCxnSpPr/>
          <p:nvPr/>
        </p:nvCxnSpPr>
        <p:spPr>
          <a:xfrm flipV="1">
            <a:off x="8886339" y="2547180"/>
            <a:ext cx="3" cy="2380621"/>
          </a:xfrm>
          <a:prstGeom prst="straightConnector1">
            <a:avLst/>
          </a:prstGeom>
          <a:ln w="38100" cap="sq">
            <a:solidFill>
              <a:srgbClr val="FFC000"/>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endCxn id="245" idx="1"/>
          </p:cNvCxnSpPr>
          <p:nvPr/>
        </p:nvCxnSpPr>
        <p:spPr>
          <a:xfrm flipV="1">
            <a:off x="3431103" y="2286748"/>
            <a:ext cx="5218402" cy="336019"/>
          </a:xfrm>
          <a:prstGeom prst="straightConnector1">
            <a:avLst/>
          </a:prstGeom>
          <a:ln w="38100" cap="sq">
            <a:solidFill>
              <a:srgbClr val="FFC000"/>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3476732" y="2869792"/>
            <a:ext cx="5208480" cy="2343450"/>
          </a:xfrm>
          <a:prstGeom prst="straightConnector1">
            <a:avLst/>
          </a:prstGeom>
          <a:ln w="38100" cap="sq">
            <a:solidFill>
              <a:srgbClr val="FFC000"/>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endCxn id="97" idx="1"/>
          </p:cNvCxnSpPr>
          <p:nvPr/>
        </p:nvCxnSpPr>
        <p:spPr>
          <a:xfrm>
            <a:off x="3829286" y="3431468"/>
            <a:ext cx="462726" cy="577160"/>
          </a:xfrm>
          <a:prstGeom prst="straightConnector1">
            <a:avLst/>
          </a:prstGeom>
          <a:ln w="3810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3732212" y="1740955"/>
            <a:ext cx="1323636" cy="653632"/>
          </a:xfrm>
          <a:prstGeom prst="straightConnector1">
            <a:avLst/>
          </a:prstGeom>
          <a:ln w="38100">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17645" y="5557658"/>
            <a:ext cx="1966767" cy="553746"/>
            <a:chOff x="317645" y="5557658"/>
            <a:chExt cx="1966767" cy="553746"/>
          </a:xfrm>
        </p:grpSpPr>
        <p:sp>
          <p:nvSpPr>
            <p:cNvPr id="156" name="Text Box 28"/>
            <p:cNvSpPr txBox="1">
              <a:spLocks noChangeArrowheads="1"/>
            </p:cNvSpPr>
            <p:nvPr/>
          </p:nvSpPr>
          <p:spPr bwMode="auto">
            <a:xfrm>
              <a:off x="516701" y="5803627"/>
              <a:ext cx="176771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LAN</a:t>
              </a:r>
            </a:p>
          </p:txBody>
        </p:sp>
        <p:sp>
          <p:nvSpPr>
            <p:cNvPr id="168" name="Text Box 28"/>
            <p:cNvSpPr txBox="1">
              <a:spLocks noChangeArrowheads="1"/>
            </p:cNvSpPr>
            <p:nvPr/>
          </p:nvSpPr>
          <p:spPr bwMode="auto">
            <a:xfrm>
              <a:off x="516701" y="5557658"/>
              <a:ext cx="176771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S2S</a:t>
              </a:r>
            </a:p>
          </p:txBody>
        </p:sp>
        <p:cxnSp>
          <p:nvCxnSpPr>
            <p:cNvPr id="169" name="Straight Arrow Connector 168"/>
            <p:cNvCxnSpPr/>
            <p:nvPr/>
          </p:nvCxnSpPr>
          <p:spPr>
            <a:xfrm>
              <a:off x="317645" y="5711547"/>
              <a:ext cx="734580" cy="0"/>
            </a:xfrm>
            <a:prstGeom prst="straightConnector1">
              <a:avLst/>
            </a:prstGeom>
            <a:ln w="38100" cap="sq">
              <a:solidFill>
                <a:srgbClr val="FFC000"/>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317645" y="5952847"/>
              <a:ext cx="749861"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009886" y="1138515"/>
            <a:ext cx="2819400" cy="3180463"/>
            <a:chOff x="1009886" y="1138515"/>
            <a:chExt cx="2819400" cy="3180463"/>
          </a:xfrm>
        </p:grpSpPr>
        <p:grpSp>
          <p:nvGrpSpPr>
            <p:cNvPr id="6" name="Group 5"/>
            <p:cNvGrpSpPr/>
            <p:nvPr/>
          </p:nvGrpSpPr>
          <p:grpSpPr>
            <a:xfrm>
              <a:off x="1009886" y="1138515"/>
              <a:ext cx="2819400" cy="3180463"/>
              <a:chOff x="1009886" y="1138515"/>
              <a:chExt cx="2819400" cy="3180463"/>
            </a:xfrm>
          </p:grpSpPr>
          <p:sp>
            <p:nvSpPr>
              <p:cNvPr id="21" name="TextBox 20"/>
              <p:cNvSpPr txBox="1"/>
              <p:nvPr/>
            </p:nvSpPr>
            <p:spPr>
              <a:xfrm>
                <a:off x="1201033" y="1138515"/>
                <a:ext cx="1892505" cy="553998"/>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Contoso Corp. HQ</a:t>
                </a:r>
                <a:r>
                  <a:rPr lang="en-US" b="1" dirty="0" smtClean="0">
                    <a:solidFill>
                      <a:srgbClr val="FFFFFF"/>
                    </a:solidFill>
                    <a:latin typeface="Segoe UI Light" pitchFamily="34" charset="0"/>
                    <a:cs typeface="Segoe UI Light" pitchFamily="34" charset="0"/>
                  </a:rPr>
                  <a:t> (10.0.0.0/16)</a:t>
                </a:r>
              </a:p>
            </p:txBody>
          </p:sp>
          <p:grpSp>
            <p:nvGrpSpPr>
              <p:cNvPr id="3" name="Group 2"/>
              <p:cNvGrpSpPr/>
              <p:nvPr/>
            </p:nvGrpSpPr>
            <p:grpSpPr>
              <a:xfrm>
                <a:off x="1009886" y="1664427"/>
                <a:ext cx="2819400" cy="2654551"/>
                <a:chOff x="4736462" y="823006"/>
                <a:chExt cx="2819400" cy="2654551"/>
              </a:xfrm>
            </p:grpSpPr>
            <p:sp>
              <p:nvSpPr>
                <p:cNvPr id="119" name="Oval 118"/>
                <p:cNvSpPr/>
                <p:nvPr/>
              </p:nvSpPr>
              <p:spPr bwMode="auto">
                <a:xfrm>
                  <a:off x="4736462" y="823006"/>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129" name="Group 128"/>
                <p:cNvGrpSpPr/>
                <p:nvPr/>
              </p:nvGrpSpPr>
              <p:grpSpPr>
                <a:xfrm>
                  <a:off x="5019628" y="1840104"/>
                  <a:ext cx="741158" cy="238361"/>
                  <a:chOff x="6648042" y="1064314"/>
                  <a:chExt cx="1309759" cy="558853"/>
                </a:xfrm>
              </p:grpSpPr>
              <p:grpSp>
                <p:nvGrpSpPr>
                  <p:cNvPr id="130" name="Group 129"/>
                  <p:cNvGrpSpPr/>
                  <p:nvPr/>
                </p:nvGrpSpPr>
                <p:grpSpPr>
                  <a:xfrm>
                    <a:off x="6648042" y="1064314"/>
                    <a:ext cx="1288387" cy="558839"/>
                    <a:chOff x="4838698" y="4934119"/>
                    <a:chExt cx="530228" cy="213657"/>
                  </a:xfrm>
                </p:grpSpPr>
                <p:sp>
                  <p:nvSpPr>
                    <p:cNvPr id="147" name="Rectangle 146"/>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0" name="Rectangle 149"/>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1" name="Rectangle 15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5" name="Rectangle 15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36" name="Rectangle 135"/>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3" name="Rectangle 14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161" name="Group 160"/>
                <p:cNvGrpSpPr/>
                <p:nvPr/>
              </p:nvGrpSpPr>
              <p:grpSpPr>
                <a:xfrm>
                  <a:off x="5740713" y="2880406"/>
                  <a:ext cx="838201" cy="340035"/>
                  <a:chOff x="6551611" y="914400"/>
                  <a:chExt cx="1481251" cy="797235"/>
                </a:xfrm>
              </p:grpSpPr>
              <p:grpSp>
                <p:nvGrpSpPr>
                  <p:cNvPr id="162" name="Group 161"/>
                  <p:cNvGrpSpPr/>
                  <p:nvPr/>
                </p:nvGrpSpPr>
                <p:grpSpPr>
                  <a:xfrm>
                    <a:off x="6551611" y="914400"/>
                    <a:ext cx="1481251" cy="797235"/>
                    <a:chOff x="4799012" y="4876799"/>
                    <a:chExt cx="609600" cy="304801"/>
                  </a:xfrm>
                </p:grpSpPr>
                <p:sp>
                  <p:nvSpPr>
                    <p:cNvPr id="177" name="Rounded Rectangle 17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99" name="Rectangle 198"/>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0" name="Rectangle 199"/>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1" name="Rectangle 20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2" name="Rectangle 201"/>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64" name="Rectangle 163"/>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67" name="Rectangle 166"/>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cxnSp>
            <p:nvCxnSpPr>
              <p:cNvPr id="176" name="Straight Arrow Connector 175"/>
              <p:cNvCxnSpPr/>
              <p:nvPr/>
            </p:nvCxnSpPr>
            <p:spPr>
              <a:xfrm>
                <a:off x="1780978" y="2948318"/>
                <a:ext cx="749861"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grpSp>
        <p:pic>
          <p:nvPicPr>
            <p:cNvPr id="137" name="Picture 136"/>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rot="10800000">
              <a:off x="1246718" y="2547180"/>
              <a:ext cx="457200" cy="884288"/>
            </a:xfrm>
            <a:prstGeom prst="rect">
              <a:avLst/>
            </a:prstGeom>
          </p:spPr>
        </p:pic>
        <p:grpSp>
          <p:nvGrpSpPr>
            <p:cNvPr id="157" name="Group 156"/>
            <p:cNvGrpSpPr/>
            <p:nvPr/>
          </p:nvGrpSpPr>
          <p:grpSpPr>
            <a:xfrm>
              <a:off x="2665412" y="2590800"/>
              <a:ext cx="838201" cy="340035"/>
              <a:chOff x="6551611" y="914400"/>
              <a:chExt cx="1481251" cy="797235"/>
            </a:xfrm>
          </p:grpSpPr>
          <p:grpSp>
            <p:nvGrpSpPr>
              <p:cNvPr id="158" name="Group 157"/>
              <p:cNvGrpSpPr/>
              <p:nvPr/>
            </p:nvGrpSpPr>
            <p:grpSpPr>
              <a:xfrm>
                <a:off x="6551611" y="914400"/>
                <a:ext cx="1481251" cy="797235"/>
                <a:chOff x="4799012" y="4876799"/>
                <a:chExt cx="609600" cy="304801"/>
              </a:xfrm>
            </p:grpSpPr>
            <p:sp>
              <p:nvSpPr>
                <p:cNvPr id="163" name="Rounded Rectangle 162"/>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65" name="Rectangle 16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66" name="Rectangle 16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81" name="Rectangle 18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82" name="Rectangle 181"/>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59" name="Rectangle 158"/>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60" name="Rectangle 15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sp>
        <p:nvSpPr>
          <p:cNvPr id="80" name="TextBox 79"/>
          <p:cNvSpPr txBox="1"/>
          <p:nvPr/>
        </p:nvSpPr>
        <p:spPr>
          <a:xfrm>
            <a:off x="8704072" y="408926"/>
            <a:ext cx="3105757" cy="553998"/>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Contoso </a:t>
            </a:r>
            <a:r>
              <a:rPr lang="en-US"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 </a:t>
            </a:r>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Branch Office</a:t>
            </a:r>
            <a:r>
              <a:rPr lang="en-US" b="1" dirty="0" smtClean="0">
                <a:solidFill>
                  <a:srgbClr val="FFFFFF"/>
                </a:solidFill>
                <a:latin typeface="Segoe UI Light" pitchFamily="34" charset="0"/>
                <a:cs typeface="Segoe UI Light" pitchFamily="34" charset="0"/>
              </a:rPr>
              <a:t> </a:t>
            </a: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a:t>
            </a:r>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10.1.0.0/16</a:t>
            </a:r>
            <a:r>
              <a:rPr lang="en-US" sz="14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a:t>
            </a:r>
            <a:endPar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4" name="TextBox 273"/>
          <p:cNvSpPr txBox="1"/>
          <p:nvPr/>
        </p:nvSpPr>
        <p:spPr>
          <a:xfrm>
            <a:off x="9244303" y="1762908"/>
            <a:ext cx="1147397" cy="276999"/>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10.1.3.0/24</a:t>
            </a:r>
          </a:p>
        </p:txBody>
      </p:sp>
      <p:grpSp>
        <p:nvGrpSpPr>
          <p:cNvPr id="14" name="Group 13"/>
          <p:cNvGrpSpPr/>
          <p:nvPr/>
        </p:nvGrpSpPr>
        <p:grpSpPr>
          <a:xfrm>
            <a:off x="8366338" y="1044044"/>
            <a:ext cx="2819400" cy="2654551"/>
            <a:chOff x="8366338" y="1044044"/>
            <a:chExt cx="2819400" cy="2654551"/>
          </a:xfrm>
        </p:grpSpPr>
        <p:sp>
          <p:nvSpPr>
            <p:cNvPr id="131" name="TextBox 130"/>
            <p:cNvSpPr txBox="1"/>
            <p:nvPr/>
          </p:nvSpPr>
          <p:spPr>
            <a:xfrm>
              <a:off x="9120618" y="1277015"/>
              <a:ext cx="1098743" cy="276999"/>
            </a:xfrm>
            <a:prstGeom prst="rect">
              <a:avLst/>
            </a:prstGeom>
            <a:noFill/>
          </p:spPr>
          <p:txBody>
            <a:bodyPr wrap="square" lIns="0" tIns="0" rIns="0" bIns="0" rtlCol="0">
              <a:spAutoFit/>
            </a:bodyPr>
            <a:lstStyle/>
            <a:p>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10.1.2.0/24</a:t>
              </a:r>
            </a:p>
          </p:txBody>
        </p:sp>
        <p:grpSp>
          <p:nvGrpSpPr>
            <p:cNvPr id="225" name="Group 224"/>
            <p:cNvGrpSpPr/>
            <p:nvPr/>
          </p:nvGrpSpPr>
          <p:grpSpPr>
            <a:xfrm>
              <a:off x="8366338" y="1044044"/>
              <a:ext cx="2819400" cy="2654551"/>
              <a:chOff x="4736462" y="823006"/>
              <a:chExt cx="2819400" cy="2654551"/>
            </a:xfrm>
          </p:grpSpPr>
          <p:sp>
            <p:nvSpPr>
              <p:cNvPr id="227" name="Oval 226"/>
              <p:cNvSpPr/>
              <p:nvPr/>
            </p:nvSpPr>
            <p:spPr bwMode="auto">
              <a:xfrm>
                <a:off x="4736462" y="823006"/>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228" name="Group 227"/>
              <p:cNvGrpSpPr/>
              <p:nvPr/>
            </p:nvGrpSpPr>
            <p:grpSpPr>
              <a:xfrm>
                <a:off x="5019628" y="1840105"/>
                <a:ext cx="741158" cy="238361"/>
                <a:chOff x="6648042" y="1064314"/>
                <a:chExt cx="1309759" cy="558853"/>
              </a:xfrm>
            </p:grpSpPr>
            <p:grpSp>
              <p:nvGrpSpPr>
                <p:cNvPr id="238" name="Group 237"/>
                <p:cNvGrpSpPr/>
                <p:nvPr/>
              </p:nvGrpSpPr>
              <p:grpSpPr>
                <a:xfrm>
                  <a:off x="6648042" y="1064314"/>
                  <a:ext cx="1288387" cy="558839"/>
                  <a:chOff x="4838698" y="4934119"/>
                  <a:chExt cx="530228" cy="213657"/>
                </a:xfrm>
              </p:grpSpPr>
              <p:sp>
                <p:nvSpPr>
                  <p:cNvPr id="242" name="Rectangle 241"/>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3" name="Rectangle 242"/>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4" name="Rectangle 24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5" name="Rectangle 24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39" name="Rectangle 238"/>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0" name="Rectangle 239"/>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29" name="Group 228"/>
              <p:cNvGrpSpPr/>
              <p:nvPr/>
            </p:nvGrpSpPr>
            <p:grpSpPr>
              <a:xfrm>
                <a:off x="5795283" y="2944347"/>
                <a:ext cx="741158" cy="238361"/>
                <a:chOff x="6648043" y="1064314"/>
                <a:chExt cx="1309758" cy="558853"/>
              </a:xfrm>
            </p:grpSpPr>
            <p:grpSp>
              <p:nvGrpSpPr>
                <p:cNvPr id="230" name="Group 229"/>
                <p:cNvGrpSpPr/>
                <p:nvPr/>
              </p:nvGrpSpPr>
              <p:grpSpPr>
                <a:xfrm>
                  <a:off x="6648043" y="1064314"/>
                  <a:ext cx="1288387" cy="558839"/>
                  <a:chOff x="4838698" y="4934119"/>
                  <a:chExt cx="530228" cy="213657"/>
                </a:xfrm>
              </p:grpSpPr>
              <p:sp>
                <p:nvSpPr>
                  <p:cNvPr id="234" name="Rectangle 233"/>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5" name="Rectangle 234"/>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6" name="Rectangle 235"/>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7" name="Rectangle 236"/>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31" name="Rectangle 230"/>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2" name="Rectangle 231"/>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grpSp>
          <p:nvGrpSpPr>
            <p:cNvPr id="114" name="Group 113"/>
            <p:cNvGrpSpPr/>
            <p:nvPr/>
          </p:nvGrpSpPr>
          <p:grpSpPr>
            <a:xfrm>
              <a:off x="10170175" y="2074037"/>
              <a:ext cx="741158" cy="238361"/>
              <a:chOff x="6648042" y="1064314"/>
              <a:chExt cx="1309759" cy="558853"/>
            </a:xfrm>
          </p:grpSpPr>
          <p:grpSp>
            <p:nvGrpSpPr>
              <p:cNvPr id="115" name="Group 114"/>
              <p:cNvGrpSpPr/>
              <p:nvPr/>
            </p:nvGrpSpPr>
            <p:grpSpPr>
              <a:xfrm>
                <a:off x="6648042" y="1064314"/>
                <a:ext cx="1288387" cy="558839"/>
                <a:chOff x="4838698" y="4934119"/>
                <a:chExt cx="530228" cy="213657"/>
              </a:xfrm>
            </p:grpSpPr>
            <p:sp>
              <p:nvSpPr>
                <p:cNvPr id="121" name="Rectangle 120"/>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2" name="Rectangle 12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3" name="Rectangle 12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4" name="Rectangle 123"/>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17" name="Rectangle 116"/>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18" name="Rectangle 117"/>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125" name="Group 124"/>
            <p:cNvGrpSpPr/>
            <p:nvPr/>
          </p:nvGrpSpPr>
          <p:grpSpPr>
            <a:xfrm>
              <a:off x="9398901" y="3233722"/>
              <a:ext cx="838201" cy="340035"/>
              <a:chOff x="6551611" y="914400"/>
              <a:chExt cx="1481251" cy="797235"/>
            </a:xfrm>
          </p:grpSpPr>
          <p:grpSp>
            <p:nvGrpSpPr>
              <p:cNvPr id="126" name="Group 125"/>
              <p:cNvGrpSpPr/>
              <p:nvPr/>
            </p:nvGrpSpPr>
            <p:grpSpPr>
              <a:xfrm>
                <a:off x="6551611" y="914400"/>
                <a:ext cx="1481251" cy="797235"/>
                <a:chOff x="4799012" y="4876799"/>
                <a:chExt cx="609600" cy="304801"/>
              </a:xfrm>
            </p:grpSpPr>
            <p:sp>
              <p:nvSpPr>
                <p:cNvPr id="132" name="Rounded Rectangle 131"/>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3" name="Rectangle 132"/>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4" name="Rectangle 133"/>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5" name="Rectangle 134"/>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38" name="Rectangle 13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27" name="Rectangle 126"/>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8" name="Rectangle 127"/>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cxnSp>
          <p:nvCxnSpPr>
            <p:cNvPr id="178" name="Straight Arrow Connector 177"/>
            <p:cNvCxnSpPr/>
            <p:nvPr/>
          </p:nvCxnSpPr>
          <p:spPr>
            <a:xfrm>
              <a:off x="9522909" y="2435392"/>
              <a:ext cx="749861"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8649507" y="2142379"/>
              <a:ext cx="838201" cy="340035"/>
              <a:chOff x="6551611" y="914400"/>
              <a:chExt cx="1481251" cy="797235"/>
            </a:xfrm>
          </p:grpSpPr>
          <p:grpSp>
            <p:nvGrpSpPr>
              <p:cNvPr id="207" name="Group 206"/>
              <p:cNvGrpSpPr/>
              <p:nvPr/>
            </p:nvGrpSpPr>
            <p:grpSpPr>
              <a:xfrm>
                <a:off x="6551611" y="914400"/>
                <a:ext cx="1481251" cy="797235"/>
                <a:chOff x="4799012" y="4876799"/>
                <a:chExt cx="609600" cy="304801"/>
              </a:xfrm>
            </p:grpSpPr>
            <p:sp>
              <p:nvSpPr>
                <p:cNvPr id="210" name="Rounded Rectangle 209"/>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1" name="Rectangle 210"/>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2" name="Rectangle 211"/>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3" name="Rectangle 212"/>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14" name="Rectangle 213"/>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08" name="Rectangle 207"/>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9" name="Rectangle 208"/>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217" name="Picture 216"/>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rot="10800000">
              <a:off x="10359342" y="1857502"/>
              <a:ext cx="457200" cy="884288"/>
            </a:xfrm>
            <a:prstGeom prst="rect">
              <a:avLst/>
            </a:prstGeom>
          </p:spPr>
        </p:pic>
      </p:grpSp>
      <p:grpSp>
        <p:nvGrpSpPr>
          <p:cNvPr id="15" name="Group 14"/>
          <p:cNvGrpSpPr/>
          <p:nvPr/>
        </p:nvGrpSpPr>
        <p:grpSpPr>
          <a:xfrm>
            <a:off x="7175401" y="3843060"/>
            <a:ext cx="4505180" cy="3014940"/>
            <a:chOff x="7175401" y="3843060"/>
            <a:chExt cx="4505180" cy="3014940"/>
          </a:xfrm>
        </p:grpSpPr>
        <p:sp>
          <p:nvSpPr>
            <p:cNvPr id="101" name="TextBox 100"/>
            <p:cNvSpPr txBox="1"/>
            <p:nvPr/>
          </p:nvSpPr>
          <p:spPr>
            <a:xfrm>
              <a:off x="8574824" y="6581001"/>
              <a:ext cx="3105757" cy="276999"/>
            </a:xfrm>
            <a:prstGeom prst="rect">
              <a:avLst/>
            </a:prstGeom>
            <a:noFill/>
          </p:spPr>
          <p:txBody>
            <a:bodyPr wrap="square" lIns="0" tIns="0" rIns="0" bIns="0" rtlCol="0">
              <a:spAutoFit/>
            </a:bodyPr>
            <a:lstStyle/>
            <a:p>
              <a:r>
                <a:rPr lang="en-US"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 </a:t>
              </a:r>
              <a:r>
                <a:rPr lang="en-US"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Hosters network in cloud</a:t>
              </a:r>
            </a:p>
          </p:txBody>
        </p:sp>
        <p:grpSp>
          <p:nvGrpSpPr>
            <p:cNvPr id="246" name="Group 245"/>
            <p:cNvGrpSpPr/>
            <p:nvPr/>
          </p:nvGrpSpPr>
          <p:grpSpPr>
            <a:xfrm>
              <a:off x="8327724" y="3843060"/>
              <a:ext cx="2819400" cy="2654551"/>
              <a:chOff x="4736462" y="823006"/>
              <a:chExt cx="2819400" cy="2654551"/>
            </a:xfrm>
          </p:grpSpPr>
          <p:sp>
            <p:nvSpPr>
              <p:cNvPr id="248" name="Oval 247"/>
              <p:cNvSpPr/>
              <p:nvPr/>
            </p:nvSpPr>
            <p:spPr bwMode="auto">
              <a:xfrm>
                <a:off x="4736462" y="823006"/>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249" name="Group 248"/>
              <p:cNvGrpSpPr/>
              <p:nvPr/>
            </p:nvGrpSpPr>
            <p:grpSpPr>
              <a:xfrm>
                <a:off x="5019628" y="1840104"/>
                <a:ext cx="741158" cy="238361"/>
                <a:chOff x="6648042" y="1064314"/>
                <a:chExt cx="1309759" cy="558853"/>
              </a:xfrm>
            </p:grpSpPr>
            <p:grpSp>
              <p:nvGrpSpPr>
                <p:cNvPr id="259" name="Group 258"/>
                <p:cNvGrpSpPr/>
                <p:nvPr/>
              </p:nvGrpSpPr>
              <p:grpSpPr>
                <a:xfrm>
                  <a:off x="6648042" y="1064314"/>
                  <a:ext cx="1288387" cy="558839"/>
                  <a:chOff x="4838698" y="4934119"/>
                  <a:chExt cx="530228" cy="213657"/>
                </a:xfrm>
              </p:grpSpPr>
              <p:sp>
                <p:nvSpPr>
                  <p:cNvPr id="263" name="Rectangle 262"/>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4" name="Rectangle 263"/>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5" name="Rectangle 264"/>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6" name="Rectangle 265"/>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60" name="Rectangle 25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1" name="Rectangle 26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50" name="Group 249"/>
              <p:cNvGrpSpPr/>
              <p:nvPr/>
            </p:nvGrpSpPr>
            <p:grpSpPr>
              <a:xfrm>
                <a:off x="5740713" y="2888311"/>
                <a:ext cx="838201" cy="340035"/>
                <a:chOff x="6551611" y="932932"/>
                <a:chExt cx="1481251" cy="797235"/>
              </a:xfrm>
            </p:grpSpPr>
            <p:grpSp>
              <p:nvGrpSpPr>
                <p:cNvPr id="251" name="Group 250"/>
                <p:cNvGrpSpPr/>
                <p:nvPr/>
              </p:nvGrpSpPr>
              <p:grpSpPr>
                <a:xfrm>
                  <a:off x="6551611" y="932932"/>
                  <a:ext cx="1481251" cy="797235"/>
                  <a:chOff x="4799012" y="4883884"/>
                  <a:chExt cx="609600" cy="304801"/>
                </a:xfrm>
              </p:grpSpPr>
              <p:sp>
                <p:nvSpPr>
                  <p:cNvPr id="254" name="Rounded Rectangle 253"/>
                  <p:cNvSpPr/>
                  <p:nvPr/>
                </p:nvSpPr>
                <p:spPr bwMode="auto">
                  <a:xfrm>
                    <a:off x="4799012" y="4883884"/>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5" name="Rectangle 25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6" name="Rectangle 25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7" name="Rectangle 256"/>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8" name="Rectangle 25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252" name="Rectangle 251"/>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3" name="Rectangle 252"/>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grpSp>
          <p:nvGrpSpPr>
            <p:cNvPr id="5" name="Group 4"/>
            <p:cNvGrpSpPr/>
            <p:nvPr/>
          </p:nvGrpSpPr>
          <p:grpSpPr>
            <a:xfrm>
              <a:off x="7175401" y="4559536"/>
              <a:ext cx="3693457" cy="1835012"/>
              <a:chOff x="7175401" y="4559536"/>
              <a:chExt cx="3693457" cy="1835012"/>
            </a:xfrm>
          </p:grpSpPr>
          <p:pic>
            <p:nvPicPr>
              <p:cNvPr id="19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5401" y="5654386"/>
                <a:ext cx="1380563" cy="740162"/>
              </a:xfrm>
              <a:prstGeom prst="rect">
                <a:avLst/>
              </a:prstGeom>
              <a:noFill/>
              <a:ln w="9525">
                <a:noFill/>
                <a:miter lim="800000"/>
                <a:headEnd/>
                <a:tailEnd/>
              </a:ln>
              <a:effectLst/>
            </p:spPr>
          </p:pic>
          <p:grpSp>
            <p:nvGrpSpPr>
              <p:cNvPr id="139" name="Group 138"/>
              <p:cNvGrpSpPr/>
              <p:nvPr/>
            </p:nvGrpSpPr>
            <p:grpSpPr>
              <a:xfrm>
                <a:off x="10127700" y="4559536"/>
                <a:ext cx="741158" cy="238361"/>
                <a:chOff x="6648042" y="1064314"/>
                <a:chExt cx="1309759" cy="558853"/>
              </a:xfrm>
            </p:grpSpPr>
            <p:grpSp>
              <p:nvGrpSpPr>
                <p:cNvPr id="140" name="Group 139"/>
                <p:cNvGrpSpPr/>
                <p:nvPr/>
              </p:nvGrpSpPr>
              <p:grpSpPr>
                <a:xfrm>
                  <a:off x="6648042" y="1064314"/>
                  <a:ext cx="1288387" cy="558839"/>
                  <a:chOff x="4838698" y="4934119"/>
                  <a:chExt cx="530228" cy="213657"/>
                </a:xfrm>
              </p:grpSpPr>
              <p:sp>
                <p:nvSpPr>
                  <p:cNvPr id="148" name="Rectangle 14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9" name="Rectangle 14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2" name="Rectangle 151"/>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53" name="Rectangle 152"/>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41" name="Rectangle 140"/>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45" name="Rectangle 14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cxnSp>
            <p:nvCxnSpPr>
              <p:cNvPr id="179" name="Straight Arrow Connector 178"/>
              <p:cNvCxnSpPr/>
              <p:nvPr/>
            </p:nvCxnSpPr>
            <p:spPr>
              <a:xfrm>
                <a:off x="9543706" y="5098519"/>
                <a:ext cx="749861" cy="0"/>
              </a:xfrm>
              <a:prstGeom prst="straightConnector1">
                <a:avLst/>
              </a:prstGeom>
              <a:ln w="38100" cap="sq">
                <a:solidFill>
                  <a:schemeClr val="tx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8649504" y="4927801"/>
              <a:ext cx="838201" cy="340035"/>
              <a:chOff x="6551611" y="914400"/>
              <a:chExt cx="1481251" cy="797235"/>
            </a:xfrm>
          </p:grpSpPr>
          <p:grpSp>
            <p:nvGrpSpPr>
              <p:cNvPr id="193" name="Group 192"/>
              <p:cNvGrpSpPr/>
              <p:nvPr/>
            </p:nvGrpSpPr>
            <p:grpSpPr>
              <a:xfrm>
                <a:off x="6551611" y="914400"/>
                <a:ext cx="1481251" cy="797235"/>
                <a:chOff x="4799012" y="4876799"/>
                <a:chExt cx="609600" cy="304801"/>
              </a:xfrm>
            </p:grpSpPr>
            <p:sp>
              <p:nvSpPr>
                <p:cNvPr id="196" name="Rounded Rectangle 195"/>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98" name="Rectangle 19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3" name="Rectangle 202"/>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4" name="Rectangle 20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5" name="Rectangle 20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194" name="Rectangle 193"/>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95" name="Rectangle 194"/>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216" name="Picture 215"/>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rot="10800000">
              <a:off x="10327338" y="4544658"/>
              <a:ext cx="457200" cy="884288"/>
            </a:xfrm>
            <a:prstGeom prst="rect">
              <a:avLst/>
            </a:prstGeom>
          </p:spPr>
        </p:pic>
      </p:grpSp>
      <p:sp>
        <p:nvSpPr>
          <p:cNvPr id="4" name="Title 3"/>
          <p:cNvSpPr>
            <a:spLocks noGrp="1"/>
          </p:cNvSpPr>
          <p:nvPr>
            <p:ph type="title"/>
          </p:nvPr>
        </p:nvSpPr>
        <p:spPr>
          <a:xfrm>
            <a:off x="519112" y="228600"/>
            <a:ext cx="8263541" cy="609398"/>
          </a:xfrm>
        </p:spPr>
        <p:txBody>
          <a:bodyPr/>
          <a:lstStyle/>
          <a:p>
            <a:r>
              <a:rPr lang="en-US" dirty="0" smtClean="0"/>
              <a:t>Scenarios</a:t>
            </a:r>
            <a:endParaRPr lang="en-US" dirty="0"/>
          </a:p>
        </p:txBody>
      </p:sp>
      <p:cxnSp>
        <p:nvCxnSpPr>
          <p:cNvPr id="183" name="Straight Arrow Connector 182"/>
          <p:cNvCxnSpPr/>
          <p:nvPr/>
        </p:nvCxnSpPr>
        <p:spPr>
          <a:xfrm>
            <a:off x="332596" y="6172200"/>
            <a:ext cx="734910" cy="0"/>
          </a:xfrm>
          <a:prstGeom prst="straightConnector1">
            <a:avLst/>
          </a:prstGeom>
          <a:ln w="38100">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84" name="Text Box 28"/>
          <p:cNvSpPr txBox="1">
            <a:spLocks noChangeArrowheads="1"/>
          </p:cNvSpPr>
          <p:nvPr/>
        </p:nvSpPr>
        <p:spPr bwMode="auto">
          <a:xfrm>
            <a:off x="606651" y="6024467"/>
            <a:ext cx="2210327"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DirectAccess</a:t>
            </a:r>
          </a:p>
        </p:txBody>
      </p:sp>
    </p:spTree>
    <p:extLst>
      <p:ext uri="{BB962C8B-B14F-4D97-AF65-F5344CB8AC3E}">
        <p14:creationId xmlns:p14="http://schemas.microsoft.com/office/powerpoint/2010/main" val="109304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74"/>
                                        </p:tgtEl>
                                        <p:attrNameLst>
                                          <p:attrName>style.visibility</p:attrName>
                                        </p:attrNameLst>
                                      </p:cBhvr>
                                      <p:to>
                                        <p:strVal val="visible"/>
                                      </p:to>
                                    </p:set>
                                  </p:childTnLst>
                                </p:cTn>
                              </p:par>
                              <p:par>
                                <p:cTn id="20" presetID="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4"/>
                                        </p:tgtEl>
                                        <p:attrNameLst>
                                          <p:attrName>style.visibility</p:attrName>
                                        </p:attrNameLst>
                                      </p:cBhvr>
                                      <p:to>
                                        <p:strVal val="visible"/>
                                      </p:to>
                                    </p:set>
                                  </p:childTnLst>
                                </p:cTn>
                              </p:par>
                              <p:par>
                                <p:cTn id="34" presetID="2" presetClass="entr" presetSubtype="4" fill="hold" nodeType="withEffect">
                                  <p:stCondLst>
                                    <p:cond delay="0"/>
                                  </p:stCondLst>
                                  <p:childTnLst>
                                    <p:set>
                                      <p:cBhvr>
                                        <p:cTn id="35" dur="1" fill="hold">
                                          <p:stCondLst>
                                            <p:cond delay="0"/>
                                          </p:stCondLst>
                                        </p:cTn>
                                        <p:tgtEl>
                                          <p:spTgt spid="183"/>
                                        </p:tgtEl>
                                        <p:attrNameLst>
                                          <p:attrName>style.visibility</p:attrName>
                                        </p:attrNameLst>
                                      </p:cBhvr>
                                      <p:to>
                                        <p:strVal val="visible"/>
                                      </p:to>
                                    </p:set>
                                    <p:anim calcmode="lin" valueType="num">
                                      <p:cBhvr additive="base">
                                        <p:cTn id="36" dur="500" fill="hold"/>
                                        <p:tgtEl>
                                          <p:spTgt spid="183"/>
                                        </p:tgtEl>
                                        <p:attrNameLst>
                                          <p:attrName>ppt_x</p:attrName>
                                        </p:attrNameLst>
                                      </p:cBhvr>
                                      <p:tavLst>
                                        <p:tav tm="0">
                                          <p:val>
                                            <p:strVal val="#ppt_x"/>
                                          </p:val>
                                        </p:tav>
                                        <p:tav tm="100000">
                                          <p:val>
                                            <p:strVal val="#ppt_x"/>
                                          </p:val>
                                        </p:tav>
                                      </p:tavLst>
                                    </p:anim>
                                    <p:anim calcmode="lin" valueType="num">
                                      <p:cBhvr additive="base">
                                        <p:cTn id="37" dur="500" fill="hold"/>
                                        <p:tgtEl>
                                          <p:spTgt spid="18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4"/>
                                        </p:tgtEl>
                                        <p:attrNameLst>
                                          <p:attrName>style.visibility</p:attrName>
                                        </p:attrNameLst>
                                      </p:cBhvr>
                                      <p:to>
                                        <p:strVal val="visible"/>
                                      </p:to>
                                    </p:set>
                                    <p:anim calcmode="lin" valueType="num">
                                      <p:cBhvr additive="base">
                                        <p:cTn id="40" dur="500" fill="hold"/>
                                        <p:tgtEl>
                                          <p:spTgt spid="184"/>
                                        </p:tgtEl>
                                        <p:attrNameLst>
                                          <p:attrName>ppt_x</p:attrName>
                                        </p:attrNameLst>
                                      </p:cBhvr>
                                      <p:tavLst>
                                        <p:tav tm="0">
                                          <p:val>
                                            <p:strVal val="#ppt_x"/>
                                          </p:val>
                                        </p:tav>
                                        <p:tav tm="100000">
                                          <p:val>
                                            <p:strVal val="#ppt_x"/>
                                          </p:val>
                                        </p:tav>
                                      </p:tavLst>
                                    </p:anim>
                                    <p:anim calcmode="lin" valueType="num">
                                      <p:cBhvr additive="base">
                                        <p:cTn id="41"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66667E-6 -3.00578E-6 L 0.00091 0.35584 " pathEditMode="relative" rAng="0" ptsTypes="AA">
                                      <p:cBhvr>
                                        <p:cTn id="55" dur="2000" fill="hold"/>
                                        <p:tgtEl>
                                          <p:spTgt spid="274"/>
                                        </p:tgtEl>
                                        <p:attrNameLst>
                                          <p:attrName>ppt_x</p:attrName>
                                          <p:attrName>ppt_y</p:attrName>
                                        </p:attrNameLst>
                                      </p:cBhvr>
                                      <p:rCtr x="39" y="17780"/>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0" nodeType="clickEffect">
                                  <p:stCondLst>
                                    <p:cond delay="0"/>
                                  </p:stCondLst>
                                  <p:childTnLst>
                                    <p:animMotion origin="layout" path="M -0.00286 -0.00532 L 0.00053 0.17803 " pathEditMode="relative" rAng="0" ptsTypes="AA">
                                      <p:cBhvr>
                                        <p:cTn id="59" dur="2000" fill="hold"/>
                                        <p:tgtEl>
                                          <p:spTgt spid="111"/>
                                        </p:tgtEl>
                                        <p:attrNameLst>
                                          <p:attrName>ppt_x</p:attrName>
                                          <p:attrName>ppt_y</p:attrName>
                                        </p:attrNameLst>
                                      </p:cBhvr>
                                      <p:rCtr x="169" y="91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P spid="142" grpId="0"/>
      <p:bldP spid="80" grpId="0"/>
      <p:bldP spid="274" grpId="0"/>
      <p:bldP spid="274" grpId="1"/>
      <p:bldP spid="1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Cross-Premises Connectivity – Requirements</a:t>
            </a:r>
            <a:endParaRPr lang="en-US" dirty="0"/>
          </a:p>
        </p:txBody>
      </p:sp>
      <p:sp>
        <p:nvSpPr>
          <p:cNvPr id="3" name="Content Placeholder 2"/>
          <p:cNvSpPr>
            <a:spLocks noGrp="1"/>
          </p:cNvSpPr>
          <p:nvPr>
            <p:ph idx="1"/>
          </p:nvPr>
        </p:nvSpPr>
        <p:spPr>
          <a:xfrm>
            <a:off x="455612" y="1295400"/>
            <a:ext cx="11149013" cy="4776692"/>
          </a:xfrm>
        </p:spPr>
        <p:txBody>
          <a:bodyPr/>
          <a:lstStyle/>
          <a:p>
            <a:r>
              <a:rPr lang="en-US" dirty="0" smtClean="0"/>
              <a:t>Customer perspective</a:t>
            </a:r>
          </a:p>
          <a:p>
            <a:pPr lvl="1"/>
            <a:r>
              <a:rPr lang="en-US" dirty="0" smtClean="0"/>
              <a:t>Easy to deploy, configure and use</a:t>
            </a:r>
          </a:p>
          <a:p>
            <a:pPr lvl="1"/>
            <a:r>
              <a:rPr lang="en-US" dirty="0" smtClean="0"/>
              <a:t>Security </a:t>
            </a:r>
          </a:p>
          <a:p>
            <a:pPr lvl="1"/>
            <a:r>
              <a:rPr lang="en-US" dirty="0" smtClean="0"/>
              <a:t>Makes network migration easy</a:t>
            </a:r>
          </a:p>
          <a:p>
            <a:r>
              <a:rPr lang="en-US" dirty="0" smtClean="0"/>
              <a:t>(Additional) Hoster perspective</a:t>
            </a:r>
          </a:p>
          <a:p>
            <a:pPr lvl="1"/>
            <a:r>
              <a:rPr lang="en-US" dirty="0" smtClean="0"/>
              <a:t>AAA</a:t>
            </a:r>
          </a:p>
          <a:p>
            <a:pPr lvl="1"/>
            <a:r>
              <a:rPr lang="en-US" dirty="0" smtClean="0"/>
              <a:t>Availability and scale</a:t>
            </a:r>
          </a:p>
          <a:p>
            <a:pPr lvl="1"/>
            <a:r>
              <a:rPr lang="en-US" dirty="0" smtClean="0"/>
              <a:t>Interoperability</a:t>
            </a:r>
            <a:endParaRPr lang="en-US" dirty="0"/>
          </a:p>
          <a:p>
            <a:pPr lvl="1"/>
            <a:r>
              <a:rPr lang="en-US" dirty="0" smtClean="0"/>
              <a:t>Customer (tenant) isolation</a:t>
            </a:r>
          </a:p>
          <a:p>
            <a:pPr lvl="1"/>
            <a:endParaRPr lang="en-US" dirty="0" smtClean="0"/>
          </a:p>
        </p:txBody>
      </p:sp>
    </p:spTree>
    <p:extLst>
      <p:ext uri="{BB962C8B-B14F-4D97-AF65-F5344CB8AC3E}">
        <p14:creationId xmlns:p14="http://schemas.microsoft.com/office/powerpoint/2010/main" val="203434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7785100" cy="609398"/>
          </a:xfrm>
        </p:spPr>
        <p:txBody>
          <a:bodyPr/>
          <a:lstStyle/>
          <a:p>
            <a:r>
              <a:rPr lang="en-US" dirty="0" smtClean="0"/>
              <a:t>Connectivity to the hybrid cloud:</a:t>
            </a:r>
            <a:endParaRPr lang="en-US" dirty="0"/>
          </a:p>
        </p:txBody>
      </p:sp>
      <p:grpSp>
        <p:nvGrpSpPr>
          <p:cNvPr id="4" name="Group 3"/>
          <p:cNvGrpSpPr/>
          <p:nvPr/>
        </p:nvGrpSpPr>
        <p:grpSpPr>
          <a:xfrm>
            <a:off x="1549850" y="3182428"/>
            <a:ext cx="872510" cy="653669"/>
            <a:chOff x="1692873" y="5004148"/>
            <a:chExt cx="1536100" cy="1015653"/>
          </a:xfrm>
        </p:grpSpPr>
        <p:grpSp>
          <p:nvGrpSpPr>
            <p:cNvPr id="5" name="Group 47"/>
            <p:cNvGrpSpPr/>
            <p:nvPr/>
          </p:nvGrpSpPr>
          <p:grpSpPr>
            <a:xfrm>
              <a:off x="1692873" y="5004148"/>
              <a:ext cx="1536100" cy="1015653"/>
              <a:chOff x="6920044" y="4598173"/>
              <a:chExt cx="1498088" cy="101565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044" y="4598173"/>
                <a:ext cx="1498088" cy="1015653"/>
              </a:xfrm>
              <a:prstGeom prst="rect">
                <a:avLst/>
              </a:prstGeom>
            </p:spPr>
          </p:pic>
          <p:sp>
            <p:nvSpPr>
              <p:cNvPr id="10" name="Rounded Rectangle 9"/>
              <p:cNvSpPr/>
              <p:nvPr/>
            </p:nvSpPr>
            <p:spPr>
              <a:xfrm flipV="1">
                <a:off x="7109813" y="5408377"/>
                <a:ext cx="108132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930" y="5180092"/>
              <a:ext cx="435828" cy="33188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857" y="5220299"/>
              <a:ext cx="280606" cy="291667"/>
            </a:xfrm>
            <a:prstGeom prst="rect">
              <a:avLst/>
            </a:prstGeom>
          </p:spPr>
        </p:pic>
        <p:sp>
          <p:nvSpPr>
            <p:cNvPr id="8" name="Rounded Rectangular Callout 7"/>
            <p:cNvSpPr/>
            <p:nvPr/>
          </p:nvSpPr>
          <p:spPr>
            <a:xfrm>
              <a:off x="2722142" y="5405229"/>
              <a:ext cx="180203" cy="128431"/>
            </a:xfrm>
            <a:prstGeom prst="wedgeRoundRectCallout">
              <a:avLst>
                <a:gd name="adj1" fmla="val 1667"/>
                <a:gd name="adj2" fmla="val 90490"/>
                <a:gd name="adj3" fmla="val 16667"/>
              </a:avLst>
            </a:prstGeom>
            <a:solidFill>
              <a:schemeClr val="bg1">
                <a:alpha val="6196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969" tIns="59985" rIns="119969" bIns="59985" rtlCol="0" anchor="ctr"/>
            <a:lstStyle/>
            <a:p>
              <a:pPr algn="ctr"/>
              <a:endParaRPr lang="en-US">
                <a:solidFill>
                  <a:prstClr val="white"/>
                </a:solidFill>
              </a:endParaRPr>
            </a:p>
          </p:txBody>
        </p:sp>
      </p:gr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a:off x="6737845" y="1521969"/>
            <a:ext cx="457200" cy="884288"/>
          </a:xfrm>
          <a:prstGeom prst="rect">
            <a:avLst/>
          </a:prstGeom>
        </p:spPr>
      </p:pic>
      <p:sp>
        <p:nvSpPr>
          <p:cNvPr id="17" name="Oval 16"/>
          <p:cNvSpPr/>
          <p:nvPr/>
        </p:nvSpPr>
        <p:spPr bwMode="auto">
          <a:xfrm>
            <a:off x="4736462" y="823006"/>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32" name="Group 31"/>
          <p:cNvGrpSpPr/>
          <p:nvPr/>
        </p:nvGrpSpPr>
        <p:grpSpPr>
          <a:xfrm>
            <a:off x="4965061" y="1776163"/>
            <a:ext cx="838201" cy="340035"/>
            <a:chOff x="6551611" y="914400"/>
            <a:chExt cx="1481251" cy="797235"/>
          </a:xfrm>
        </p:grpSpPr>
        <p:grpSp>
          <p:nvGrpSpPr>
            <p:cNvPr id="29" name="Group 28"/>
            <p:cNvGrpSpPr/>
            <p:nvPr/>
          </p:nvGrpSpPr>
          <p:grpSpPr>
            <a:xfrm>
              <a:off x="6551611" y="914400"/>
              <a:ext cx="1481251" cy="797235"/>
              <a:chOff x="4799012" y="4876799"/>
              <a:chExt cx="609600" cy="304801"/>
            </a:xfrm>
          </p:grpSpPr>
          <p:sp>
            <p:nvSpPr>
              <p:cNvPr id="23" name="Rounded Rectangle 22"/>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 name="Rectangle 25"/>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7" name="Rectangle 26"/>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 name="Rectangle 27"/>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0" name="Rectangle 29"/>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 name="Rectangle 30"/>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33" name="Group 32"/>
          <p:cNvGrpSpPr/>
          <p:nvPr/>
        </p:nvGrpSpPr>
        <p:grpSpPr>
          <a:xfrm>
            <a:off x="5740713" y="2880406"/>
            <a:ext cx="838201" cy="340035"/>
            <a:chOff x="6551611" y="914400"/>
            <a:chExt cx="1481251" cy="797235"/>
          </a:xfrm>
        </p:grpSpPr>
        <p:grpSp>
          <p:nvGrpSpPr>
            <p:cNvPr id="34" name="Group 33"/>
            <p:cNvGrpSpPr/>
            <p:nvPr/>
          </p:nvGrpSpPr>
          <p:grpSpPr>
            <a:xfrm>
              <a:off x="6551611" y="914400"/>
              <a:ext cx="1481251" cy="797235"/>
              <a:chOff x="4799012" y="4876799"/>
              <a:chExt cx="609600" cy="304801"/>
            </a:xfrm>
          </p:grpSpPr>
          <p:sp>
            <p:nvSpPr>
              <p:cNvPr id="37" name="Rounded Rectangle 3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Rectangle 37"/>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9" name="Rectangle 38"/>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0" name="Rectangle 39"/>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1" name="Rectangle 40"/>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35" name="Rectangle 3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6" name="Rectangle 3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42" name="Picture 41"/>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a:off x="6737845" y="5258436"/>
            <a:ext cx="457200" cy="884288"/>
          </a:xfrm>
          <a:prstGeom prst="rect">
            <a:avLst/>
          </a:prstGeom>
        </p:spPr>
      </p:pic>
      <p:sp>
        <p:nvSpPr>
          <p:cNvPr id="43" name="Oval 42"/>
          <p:cNvSpPr/>
          <p:nvPr/>
        </p:nvSpPr>
        <p:spPr bwMode="auto">
          <a:xfrm>
            <a:off x="4736462" y="4117329"/>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nvGrpSpPr>
          <p:cNvPr id="44" name="Group 43"/>
          <p:cNvGrpSpPr/>
          <p:nvPr/>
        </p:nvGrpSpPr>
        <p:grpSpPr>
          <a:xfrm>
            <a:off x="4965061" y="5293746"/>
            <a:ext cx="838201" cy="340035"/>
            <a:chOff x="6551611" y="914400"/>
            <a:chExt cx="1481251" cy="797235"/>
          </a:xfrm>
        </p:grpSpPr>
        <p:grpSp>
          <p:nvGrpSpPr>
            <p:cNvPr id="45" name="Group 44"/>
            <p:cNvGrpSpPr/>
            <p:nvPr/>
          </p:nvGrpSpPr>
          <p:grpSpPr>
            <a:xfrm>
              <a:off x="6551611" y="914400"/>
              <a:ext cx="1481251" cy="797235"/>
              <a:chOff x="4799012" y="4876799"/>
              <a:chExt cx="609600" cy="304801"/>
            </a:xfrm>
          </p:grpSpPr>
          <p:sp>
            <p:nvSpPr>
              <p:cNvPr id="48" name="Rounded Rectangle 47"/>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9" name="Rectangle 48"/>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0" name="Rectangle 49"/>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1" name="Rectangle 50"/>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2" name="Rectangle 51"/>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46" name="Rectangle 45"/>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7" name="Rectangle 46"/>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cxnSp>
        <p:nvCxnSpPr>
          <p:cNvPr id="64" name="Straight Arrow Connector 63"/>
          <p:cNvCxnSpPr/>
          <p:nvPr/>
        </p:nvCxnSpPr>
        <p:spPr>
          <a:xfrm>
            <a:off x="5974518" y="1946180"/>
            <a:ext cx="533400" cy="0"/>
          </a:xfrm>
          <a:prstGeom prst="straightConnector1">
            <a:avLst/>
          </a:prstGeom>
          <a:ln w="38100" cap="sq">
            <a:solidFill>
              <a:schemeClr val="accent4"/>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362330" y="2307759"/>
            <a:ext cx="1131882" cy="650708"/>
          </a:xfrm>
          <a:prstGeom prst="straightConnector1">
            <a:avLst/>
          </a:prstGeom>
          <a:ln w="38100" cap="sq">
            <a:solidFill>
              <a:schemeClr val="accent4"/>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84554" y="5532248"/>
            <a:ext cx="533400" cy="0"/>
          </a:xfrm>
          <a:prstGeom prst="straightConnector1">
            <a:avLst/>
          </a:prstGeom>
          <a:ln w="38100" cap="sq">
            <a:solidFill>
              <a:schemeClr val="accent4"/>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72" name="Oval 71"/>
          <p:cNvSpPr/>
          <p:nvPr/>
        </p:nvSpPr>
        <p:spPr bwMode="auto">
          <a:xfrm>
            <a:off x="542928" y="2307759"/>
            <a:ext cx="2819400" cy="2654551"/>
          </a:xfrm>
          <a:prstGeom prst="ellipse">
            <a:avLst/>
          </a:prstGeom>
          <a:noFill/>
          <a:ln w="508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3" name="Text Box 28"/>
          <p:cNvSpPr txBox="1">
            <a:spLocks noChangeArrowheads="1"/>
          </p:cNvSpPr>
          <p:nvPr/>
        </p:nvSpPr>
        <p:spPr bwMode="auto">
          <a:xfrm>
            <a:off x="976800" y="1776163"/>
            <a:ext cx="1767711" cy="4062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2400" dirty="0" smtClean="0">
                <a:solidFill>
                  <a:srgbClr val="FFFFFF"/>
                </a:solidFill>
                <a:latin typeface="Segoe Light"/>
              </a:rPr>
              <a:t>Internet</a:t>
            </a:r>
          </a:p>
        </p:txBody>
      </p:sp>
      <p:grpSp>
        <p:nvGrpSpPr>
          <p:cNvPr id="62" name="Group 61"/>
          <p:cNvGrpSpPr/>
          <p:nvPr/>
        </p:nvGrpSpPr>
        <p:grpSpPr>
          <a:xfrm>
            <a:off x="5740422" y="4335563"/>
            <a:ext cx="838201" cy="340035"/>
            <a:chOff x="6551611" y="914400"/>
            <a:chExt cx="1481251" cy="797235"/>
          </a:xfrm>
        </p:grpSpPr>
        <p:grpSp>
          <p:nvGrpSpPr>
            <p:cNvPr id="63" name="Group 62"/>
            <p:cNvGrpSpPr/>
            <p:nvPr/>
          </p:nvGrpSpPr>
          <p:grpSpPr>
            <a:xfrm>
              <a:off x="6551611" y="914400"/>
              <a:ext cx="1481251" cy="797235"/>
              <a:chOff x="4799012" y="4876799"/>
              <a:chExt cx="609600" cy="304801"/>
            </a:xfrm>
          </p:grpSpPr>
          <p:sp>
            <p:nvSpPr>
              <p:cNvPr id="67" name="Rounded Rectangle 66"/>
              <p:cNvSpPr/>
              <p:nvPr/>
            </p:nvSpPr>
            <p:spPr bwMode="auto">
              <a:xfrm>
                <a:off x="4799012" y="4876799"/>
                <a:ext cx="609600" cy="304801"/>
              </a:xfrm>
              <a:prstGeom prst="round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9" name="Rectangle 68"/>
              <p:cNvSpPr/>
              <p:nvPr/>
            </p:nvSpPr>
            <p:spPr bwMode="auto">
              <a:xfrm>
                <a:off x="4838698" y="4934119"/>
                <a:ext cx="114300"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1" name="Rectangle 70"/>
              <p:cNvSpPr/>
              <p:nvPr/>
            </p:nvSpPr>
            <p:spPr bwMode="auto">
              <a:xfrm>
                <a:off x="5049890" y="4934119"/>
                <a:ext cx="319036" cy="3007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4" name="Rectangle 73"/>
              <p:cNvSpPr/>
              <p:nvPr/>
            </p:nvSpPr>
            <p:spPr bwMode="auto">
              <a:xfrm>
                <a:off x="4838700" y="5080015"/>
                <a:ext cx="265112"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5" name="Rectangle 74"/>
              <p:cNvSpPr/>
              <p:nvPr/>
            </p:nvSpPr>
            <p:spPr bwMode="auto">
              <a:xfrm>
                <a:off x="4838699" y="5124917"/>
                <a:ext cx="265113" cy="22859"/>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65" name="Rectangle 64"/>
            <p:cNvSpPr/>
            <p:nvPr/>
          </p:nvSpPr>
          <p:spPr bwMode="auto">
            <a:xfrm>
              <a:off x="7313611" y="1443689"/>
              <a:ext cx="644189" cy="59791"/>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6" name="Rectangle 65"/>
            <p:cNvSpPr/>
            <p:nvPr/>
          </p:nvSpPr>
          <p:spPr bwMode="auto">
            <a:xfrm>
              <a:off x="7313612" y="1563374"/>
              <a:ext cx="644189" cy="59793"/>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82" name="Round Same Side Corner Rectangle 81"/>
          <p:cNvSpPr/>
          <p:nvPr/>
        </p:nvSpPr>
        <p:spPr>
          <a:xfrm rot="16200000" flipH="1">
            <a:off x="9042826" y="1512168"/>
            <a:ext cx="2057454" cy="2864368"/>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TextBox 82"/>
          <p:cNvSpPr txBox="1"/>
          <p:nvPr/>
        </p:nvSpPr>
        <p:spPr>
          <a:xfrm>
            <a:off x="8770109" y="2022385"/>
            <a:ext cx="2602887" cy="1938992"/>
          </a:xfrm>
          <a:prstGeom prst="rect">
            <a:avLst/>
          </a:prstGeom>
          <a:noFill/>
        </p:spPr>
        <p:txBody>
          <a:bodyPr wrap="square" lIns="0" tIns="0" rIns="0" bIns="0" rtlCol="0">
            <a:spAutoFit/>
          </a:bodyPr>
          <a:lstStyle/>
          <a:p>
            <a:pPr defTabSz="914400">
              <a:lnSpc>
                <a:spcPct val="90000"/>
              </a:lnSpc>
              <a:spcBef>
                <a:spcPct val="0"/>
              </a:spcBef>
            </a:pPr>
            <a:r>
              <a:rPr lang="en-US" sz="2000" dirty="0" err="1" smtClean="0">
                <a:solidFill>
                  <a:srgbClr val="FFFFFF"/>
                </a:solidFill>
                <a:effectLst>
                  <a:outerShdw blurRad="38100" dist="38100" dir="2700000" algn="tl">
                    <a:srgbClr val="000000">
                      <a:alpha val="43137"/>
                    </a:srgbClr>
                  </a:outerShdw>
                </a:effectLst>
                <a:latin typeface="Segoe Light"/>
              </a:rPr>
              <a:t>DirectAccess</a:t>
            </a:r>
            <a:r>
              <a:rPr lang="en-US" sz="2000" dirty="0" smtClean="0">
                <a:solidFill>
                  <a:srgbClr val="FFFFFF"/>
                </a:solidFill>
                <a:effectLst>
                  <a:outerShdw blurRad="38100" dist="38100" dir="2700000" algn="tl">
                    <a:srgbClr val="000000">
                      <a:alpha val="43137"/>
                    </a:srgbClr>
                  </a:outerShdw>
                </a:effectLst>
                <a:latin typeface="Segoe Light"/>
              </a:rPr>
              <a:t> &amp; VPN: </a:t>
            </a:r>
            <a:r>
              <a:rPr lang="en-US" sz="2000" dirty="0">
                <a:solidFill>
                  <a:srgbClr val="FFFFFF"/>
                </a:solidFill>
                <a:effectLst>
                  <a:outerShdw blurRad="38100" dist="38100" dir="2700000" algn="tl">
                    <a:srgbClr val="000000">
                      <a:alpha val="43137"/>
                    </a:srgbClr>
                  </a:outerShdw>
                </a:effectLst>
                <a:latin typeface="Segoe Light"/>
              </a:rPr>
              <a:t>Connecting remote clients to the hybrid cloud for</a:t>
            </a:r>
          </a:p>
          <a:p>
            <a:pPr defTabSz="914400">
              <a:lnSpc>
                <a:spcPct val="90000"/>
              </a:lnSpc>
              <a:spcBef>
                <a:spcPct val="0"/>
              </a:spcBef>
            </a:pPr>
            <a:r>
              <a:rPr lang="en-US" sz="2000" dirty="0">
                <a:solidFill>
                  <a:srgbClr val="FFFFFF"/>
                </a:solidFill>
                <a:effectLst>
                  <a:outerShdw blurRad="38100" dist="38100" dir="2700000" algn="tl">
                    <a:srgbClr val="000000">
                      <a:alpha val="43137"/>
                    </a:srgbClr>
                  </a:outerShdw>
                </a:effectLst>
                <a:latin typeface="Segoe Light"/>
              </a:rPr>
              <a:t> - Managed</a:t>
            </a:r>
          </a:p>
          <a:p>
            <a:pPr defTabSz="914400">
              <a:lnSpc>
                <a:spcPct val="90000"/>
              </a:lnSpc>
              <a:spcBef>
                <a:spcPct val="0"/>
              </a:spcBef>
            </a:pPr>
            <a:r>
              <a:rPr lang="en-US" sz="2000" dirty="0">
                <a:solidFill>
                  <a:srgbClr val="FFFFFF"/>
                </a:solidFill>
                <a:effectLst>
                  <a:outerShdw blurRad="38100" dist="38100" dir="2700000" algn="tl">
                    <a:srgbClr val="000000">
                      <a:alpha val="43137"/>
                    </a:srgbClr>
                  </a:outerShdw>
                </a:effectLst>
                <a:latin typeface="Segoe Light"/>
              </a:rPr>
              <a:t> - Unmanaged</a:t>
            </a:r>
          </a:p>
          <a:p>
            <a:pPr defTabSz="914400">
              <a:lnSpc>
                <a:spcPct val="90000"/>
              </a:lnSpc>
              <a:spcBef>
                <a:spcPct val="0"/>
              </a:spcBef>
            </a:pPr>
            <a:endParaRPr lang="en-US" sz="2000" dirty="0">
              <a:solidFill>
                <a:srgbClr val="FFFFFF"/>
              </a:solidFill>
              <a:effectLst>
                <a:outerShdw blurRad="38100" dist="38100" dir="2700000" algn="tl">
                  <a:srgbClr val="000000">
                    <a:alpha val="43137"/>
                  </a:srgbClr>
                </a:outerShdw>
              </a:effectLst>
              <a:latin typeface="Segoe Light"/>
            </a:endParaRPr>
          </a:p>
        </p:txBody>
      </p:sp>
      <p:sp>
        <p:nvSpPr>
          <p:cNvPr id="85" name="Round Same Side Corner Rectangle 84"/>
          <p:cNvSpPr/>
          <p:nvPr/>
        </p:nvSpPr>
        <p:spPr>
          <a:xfrm rot="16200000" flipH="1">
            <a:off x="9453941" y="3641807"/>
            <a:ext cx="1319536" cy="2864368"/>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6" name="TextBox 85"/>
          <p:cNvSpPr txBox="1"/>
          <p:nvPr/>
        </p:nvSpPr>
        <p:spPr>
          <a:xfrm>
            <a:off x="8869667" y="4506061"/>
            <a:ext cx="2349796" cy="1107996"/>
          </a:xfrm>
          <a:prstGeom prst="rect">
            <a:avLst/>
          </a:prstGeom>
          <a:noFill/>
        </p:spPr>
        <p:txBody>
          <a:bodyPr wrap="square" lIns="0" tIns="0" rIns="0" bIns="0" rtlCol="0">
            <a:spAutoFit/>
          </a:bodyPr>
          <a:lstStyle/>
          <a:p>
            <a:pPr defTabSz="914400">
              <a:lnSpc>
                <a:spcPct val="90000"/>
              </a:lnSpc>
              <a:spcBef>
                <a:spcPct val="0"/>
              </a:spcBef>
            </a:pPr>
            <a:r>
              <a:rPr lang="en-US" sz="2000" dirty="0" smtClean="0">
                <a:solidFill>
                  <a:srgbClr val="FFFFFF"/>
                </a:solidFill>
                <a:effectLst>
                  <a:outerShdw blurRad="38100" dist="38100" dir="2700000" algn="tl">
                    <a:srgbClr val="000000">
                      <a:alpha val="43137"/>
                    </a:srgbClr>
                  </a:outerShdw>
                </a:effectLst>
                <a:latin typeface="Segoe Light"/>
              </a:rPr>
              <a:t>Cross </a:t>
            </a:r>
            <a:r>
              <a:rPr lang="en-US" sz="2000" dirty="0">
                <a:solidFill>
                  <a:srgbClr val="FFFFFF"/>
                </a:solidFill>
                <a:effectLst>
                  <a:outerShdw blurRad="38100" dist="38100" dir="2700000" algn="tl">
                    <a:srgbClr val="000000">
                      <a:alpha val="43137"/>
                    </a:srgbClr>
                  </a:outerShdw>
                </a:effectLst>
                <a:latin typeface="Segoe Light"/>
              </a:rPr>
              <a:t>premise connectivity: Connecting private and public clouds </a:t>
            </a:r>
          </a:p>
        </p:txBody>
      </p:sp>
      <p:sp>
        <p:nvSpPr>
          <p:cNvPr id="87" name="TextBox 86"/>
          <p:cNvSpPr txBox="1"/>
          <p:nvPr/>
        </p:nvSpPr>
        <p:spPr>
          <a:xfrm>
            <a:off x="9020760" y="2224532"/>
            <a:ext cx="2349796" cy="1107996"/>
          </a:xfrm>
          <a:prstGeom prst="rect">
            <a:avLst/>
          </a:prstGeom>
          <a:noFill/>
        </p:spPr>
        <p:txBody>
          <a:bodyPr wrap="square" lIns="0" tIns="0" rIns="0" bIns="0" rtlCol="0">
            <a:spAutoFit/>
          </a:bodyPr>
          <a:lstStyle/>
          <a:p>
            <a:pPr defTabSz="914400">
              <a:lnSpc>
                <a:spcPct val="90000"/>
              </a:lnSpc>
              <a:spcBef>
                <a:spcPct val="0"/>
              </a:spcBef>
            </a:pPr>
            <a:r>
              <a:rPr lang="en-US" sz="2000" dirty="0" smtClean="0">
                <a:solidFill>
                  <a:srgbClr val="FFFFFF"/>
                </a:solidFill>
                <a:effectLst>
                  <a:outerShdw blurRad="38100" dist="38100" dir="2700000" algn="tl">
                    <a:srgbClr val="000000">
                      <a:alpha val="43137"/>
                    </a:srgbClr>
                  </a:outerShdw>
                </a:effectLst>
                <a:latin typeface="Segoe Light"/>
              </a:rPr>
              <a:t>Remote access: Connectivity using dedicated infrastructure</a:t>
            </a:r>
            <a:endParaRPr lang="en-US" sz="2000" dirty="0">
              <a:solidFill>
                <a:srgbClr val="FFFFFF"/>
              </a:solidFill>
              <a:effectLst>
                <a:outerShdw blurRad="38100" dist="38100" dir="2700000" algn="tl">
                  <a:srgbClr val="000000">
                    <a:alpha val="43137"/>
                  </a:srgbClr>
                </a:outerShdw>
              </a:effectLst>
              <a:latin typeface="Segoe Light"/>
            </a:endParaRPr>
          </a:p>
        </p:txBody>
      </p:sp>
      <p:sp>
        <p:nvSpPr>
          <p:cNvPr id="90" name="TextBox 89"/>
          <p:cNvSpPr txBox="1"/>
          <p:nvPr/>
        </p:nvSpPr>
        <p:spPr>
          <a:xfrm>
            <a:off x="8896655" y="4522752"/>
            <a:ext cx="2349796" cy="1107996"/>
          </a:xfrm>
          <a:prstGeom prst="rect">
            <a:avLst/>
          </a:prstGeom>
          <a:noFill/>
        </p:spPr>
        <p:txBody>
          <a:bodyPr wrap="square" lIns="0" tIns="0" rIns="0" bIns="0" rtlCol="0">
            <a:spAutoFit/>
          </a:bodyPr>
          <a:lstStyle/>
          <a:p>
            <a:pPr defTabSz="914400">
              <a:lnSpc>
                <a:spcPct val="90000"/>
              </a:lnSpc>
              <a:spcBef>
                <a:spcPct val="0"/>
              </a:spcBef>
            </a:pPr>
            <a:r>
              <a:rPr lang="en-US" sz="2000" dirty="0" smtClean="0">
                <a:solidFill>
                  <a:srgbClr val="FFFFFF"/>
                </a:solidFill>
                <a:effectLst>
                  <a:outerShdw blurRad="38100" dist="38100" dir="2700000" algn="tl">
                    <a:srgbClr val="000000">
                      <a:alpha val="43137"/>
                    </a:srgbClr>
                  </a:outerShdw>
                </a:effectLst>
                <a:latin typeface="Segoe Light"/>
              </a:rPr>
              <a:t>Site to Site connectivity using dedicated infrastructure</a:t>
            </a:r>
            <a:endParaRPr lang="en-US" sz="2000" dirty="0">
              <a:solidFill>
                <a:srgbClr val="FFFFFF"/>
              </a:solidFill>
              <a:effectLst>
                <a:outerShdw blurRad="38100" dist="38100" dir="2700000" algn="tl">
                  <a:srgbClr val="000000">
                    <a:alpha val="43137"/>
                  </a:srgbClr>
                </a:outerShdw>
              </a:effectLst>
              <a:latin typeface="Segoe Light"/>
            </a:endParaRPr>
          </a:p>
        </p:txBody>
      </p:sp>
      <p:sp>
        <p:nvSpPr>
          <p:cNvPr id="91" name="Title 1"/>
          <p:cNvSpPr txBox="1">
            <a:spLocks/>
          </p:cNvSpPr>
          <p:nvPr/>
        </p:nvSpPr>
        <p:spPr>
          <a:xfrm>
            <a:off x="8380412" y="213608"/>
            <a:ext cx="3365499" cy="609398"/>
          </a:xfrm>
          <a:prstGeom prst="rect">
            <a:avLst/>
          </a:prstGeom>
          <a:noFill/>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dirty="0" smtClean="0">
                <a:solidFill>
                  <a:srgbClr val="E7B921"/>
                </a:solidFill>
              </a:rPr>
              <a:t>Current State</a:t>
            </a:r>
            <a:endParaRPr dirty="0">
              <a:solidFill>
                <a:srgbClr val="E7B921"/>
              </a:solidFill>
            </a:endParaRPr>
          </a:p>
        </p:txBody>
      </p:sp>
      <p:cxnSp>
        <p:nvCxnSpPr>
          <p:cNvPr id="92" name="Straight Arrow Connector 91"/>
          <p:cNvCxnSpPr/>
          <p:nvPr/>
        </p:nvCxnSpPr>
        <p:spPr>
          <a:xfrm>
            <a:off x="6146162" y="3573536"/>
            <a:ext cx="0" cy="429213"/>
          </a:xfrm>
          <a:prstGeom prst="straightConnector1">
            <a:avLst/>
          </a:prstGeom>
          <a:ln w="38100" cap="sq">
            <a:solidFill>
              <a:schemeClr val="accent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3198812" y="4498223"/>
            <a:ext cx="1447800" cy="597452"/>
          </a:xfrm>
          <a:prstGeom prst="straightConnector1">
            <a:avLst/>
          </a:prstGeom>
          <a:ln w="38100" cap="sq">
            <a:solidFill>
              <a:schemeClr val="accent4"/>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17968" y="5977415"/>
            <a:ext cx="952044" cy="0"/>
          </a:xfrm>
          <a:prstGeom prst="straightConnector1">
            <a:avLst/>
          </a:prstGeom>
          <a:ln w="38100" cap="sq">
            <a:solidFill>
              <a:schemeClr val="accent4"/>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97" name="Text Box 28"/>
          <p:cNvSpPr txBox="1">
            <a:spLocks noChangeArrowheads="1"/>
          </p:cNvSpPr>
          <p:nvPr/>
        </p:nvSpPr>
        <p:spPr bwMode="auto">
          <a:xfrm>
            <a:off x="1535562" y="5832402"/>
            <a:ext cx="2120450" cy="332399"/>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r>
              <a:rPr lang="en-US" dirty="0" smtClean="0">
                <a:solidFill>
                  <a:srgbClr val="FFFFFF"/>
                </a:solidFill>
                <a:latin typeface="Segoe Light"/>
              </a:rPr>
              <a:t>Remote Access</a:t>
            </a:r>
          </a:p>
        </p:txBody>
      </p:sp>
      <p:cxnSp>
        <p:nvCxnSpPr>
          <p:cNvPr id="100" name="Straight Arrow Connector 99"/>
          <p:cNvCxnSpPr/>
          <p:nvPr/>
        </p:nvCxnSpPr>
        <p:spPr>
          <a:xfrm flipH="1">
            <a:off x="6389972" y="2406257"/>
            <a:ext cx="347873" cy="330715"/>
          </a:xfrm>
          <a:prstGeom prst="straightConnector1">
            <a:avLst/>
          </a:prstGeom>
          <a:ln w="38100" cap="sq">
            <a:solidFill>
              <a:schemeClr val="accent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6507918" y="4747703"/>
            <a:ext cx="229927" cy="429213"/>
          </a:xfrm>
          <a:prstGeom prst="straightConnector1">
            <a:avLst/>
          </a:prstGeom>
          <a:ln w="38100" cap="sq">
            <a:solidFill>
              <a:schemeClr val="accent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417968" y="6324600"/>
            <a:ext cx="952044" cy="0"/>
          </a:xfrm>
          <a:prstGeom prst="straightConnector1">
            <a:avLst/>
          </a:prstGeom>
          <a:ln w="38100" cap="sq">
            <a:solidFill>
              <a:schemeClr val="accent1"/>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06" name="Text Box 28"/>
          <p:cNvSpPr txBox="1">
            <a:spLocks noChangeArrowheads="1"/>
          </p:cNvSpPr>
          <p:nvPr/>
        </p:nvSpPr>
        <p:spPr bwMode="auto">
          <a:xfrm>
            <a:off x="1549850" y="6167903"/>
            <a:ext cx="2120450" cy="332399"/>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r>
              <a:rPr lang="en-US" dirty="0" smtClean="0">
                <a:solidFill>
                  <a:srgbClr val="FFFFFF"/>
                </a:solidFill>
                <a:latin typeface="Segoe Light"/>
              </a:rPr>
              <a:t>Site to Site</a:t>
            </a:r>
          </a:p>
        </p:txBody>
      </p:sp>
      <p:cxnSp>
        <p:nvCxnSpPr>
          <p:cNvPr id="107" name="Straight Arrow Connector 106"/>
          <p:cNvCxnSpPr/>
          <p:nvPr/>
        </p:nvCxnSpPr>
        <p:spPr>
          <a:xfrm flipH="1">
            <a:off x="3514730" y="3402464"/>
            <a:ext cx="1795289" cy="279739"/>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3514732" y="3682203"/>
            <a:ext cx="1795287" cy="435126"/>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6146162" y="3635035"/>
            <a:ext cx="0" cy="338044"/>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6251254" y="2307759"/>
            <a:ext cx="486591" cy="429213"/>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446603" y="4734442"/>
            <a:ext cx="291242" cy="442474"/>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34658" y="6158400"/>
            <a:ext cx="952044" cy="0"/>
          </a:xfrm>
          <a:prstGeom prst="straightConnector1">
            <a:avLst/>
          </a:prstGeom>
          <a:ln w="38100" cap="sq">
            <a:solidFill>
              <a:schemeClr val="accent6"/>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23" name="Text Box 28"/>
          <p:cNvSpPr txBox="1">
            <a:spLocks noChangeArrowheads="1"/>
          </p:cNvSpPr>
          <p:nvPr/>
        </p:nvSpPr>
        <p:spPr bwMode="auto">
          <a:xfrm>
            <a:off x="1566540" y="6001703"/>
            <a:ext cx="2944362" cy="332399"/>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r>
              <a:rPr lang="en-US" dirty="0" smtClean="0">
                <a:solidFill>
                  <a:srgbClr val="FFFFFF"/>
                </a:solidFill>
                <a:latin typeface="Segoe Light"/>
              </a:rPr>
              <a:t>Unified Remote Access</a:t>
            </a:r>
          </a:p>
        </p:txBody>
      </p:sp>
      <p:cxnSp>
        <p:nvCxnSpPr>
          <p:cNvPr id="124" name="Straight Arrow Connector 123"/>
          <p:cNvCxnSpPr/>
          <p:nvPr/>
        </p:nvCxnSpPr>
        <p:spPr>
          <a:xfrm flipH="1">
            <a:off x="2635674" y="2327194"/>
            <a:ext cx="3847921" cy="1182069"/>
          </a:xfrm>
          <a:prstGeom prst="straightConnector1">
            <a:avLst/>
          </a:prstGeom>
          <a:ln w="38100" cap="sq">
            <a:solidFill>
              <a:schemeClr val="accent3"/>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2635674" y="3573536"/>
            <a:ext cx="3987208" cy="2127045"/>
          </a:xfrm>
          <a:prstGeom prst="straightConnector1">
            <a:avLst/>
          </a:prstGeom>
          <a:ln w="38100" cap="sq">
            <a:solidFill>
              <a:schemeClr val="accent3"/>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6966445" y="2633113"/>
            <a:ext cx="1" cy="2462563"/>
          </a:xfrm>
          <a:prstGeom prst="straightConnector1">
            <a:avLst/>
          </a:prstGeom>
          <a:ln w="38100" cap="sq">
            <a:solidFill>
              <a:schemeClr val="accent3"/>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417968" y="6500302"/>
            <a:ext cx="1032816" cy="0"/>
          </a:xfrm>
          <a:prstGeom prst="straightConnector1">
            <a:avLst/>
          </a:prstGeom>
          <a:ln w="38100" cap="sq">
            <a:solidFill>
              <a:schemeClr val="accent3"/>
            </a:solidFill>
            <a:prstDash val="sysDash"/>
            <a:beve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40" name="Text Box 28"/>
          <p:cNvSpPr txBox="1">
            <a:spLocks noChangeArrowheads="1"/>
          </p:cNvSpPr>
          <p:nvPr/>
        </p:nvSpPr>
        <p:spPr bwMode="auto">
          <a:xfrm>
            <a:off x="1566540" y="6334102"/>
            <a:ext cx="2991506"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r>
              <a:rPr lang="en-US" dirty="0" smtClean="0">
                <a:solidFill>
                  <a:srgbClr val="FFFFFF"/>
                </a:solidFill>
                <a:latin typeface="Segoe Light"/>
              </a:rPr>
              <a:t>End to End Security W/IPsec (Optional)</a:t>
            </a:r>
          </a:p>
        </p:txBody>
      </p:sp>
      <p:sp>
        <p:nvSpPr>
          <p:cNvPr id="141" name="Text Box 28"/>
          <p:cNvSpPr txBox="1">
            <a:spLocks noChangeArrowheads="1"/>
          </p:cNvSpPr>
          <p:nvPr/>
        </p:nvSpPr>
        <p:spPr bwMode="auto">
          <a:xfrm>
            <a:off x="7325029" y="1253957"/>
            <a:ext cx="111348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HQ</a:t>
            </a:r>
          </a:p>
        </p:txBody>
      </p:sp>
      <p:sp>
        <p:nvSpPr>
          <p:cNvPr id="142" name="Text Box 28"/>
          <p:cNvSpPr txBox="1">
            <a:spLocks noChangeArrowheads="1"/>
          </p:cNvSpPr>
          <p:nvPr/>
        </p:nvSpPr>
        <p:spPr bwMode="auto">
          <a:xfrm>
            <a:off x="7266931" y="4306100"/>
            <a:ext cx="111348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Branch</a:t>
            </a:r>
          </a:p>
        </p:txBody>
      </p:sp>
      <p:sp>
        <p:nvSpPr>
          <p:cNvPr id="84" name="Title 1"/>
          <p:cNvSpPr txBox="1">
            <a:spLocks/>
          </p:cNvSpPr>
          <p:nvPr/>
        </p:nvSpPr>
        <p:spPr>
          <a:xfrm>
            <a:off x="8361815" y="205141"/>
            <a:ext cx="3365499" cy="609398"/>
          </a:xfrm>
          <a:prstGeom prst="rect">
            <a:avLst/>
          </a:prstGeom>
          <a:noFill/>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dirty="0" smtClean="0">
                <a:solidFill>
                  <a:srgbClr val="ED5326"/>
                </a:solidFill>
              </a:rPr>
              <a:t>Unified State</a:t>
            </a:r>
            <a:endParaRPr dirty="0">
              <a:solidFill>
                <a:srgbClr val="ED5326"/>
              </a:solidFill>
            </a:endParaRPr>
          </a:p>
        </p:txBody>
      </p:sp>
      <p:sp>
        <p:nvSpPr>
          <p:cNvPr id="3" name="TextBox 2"/>
          <p:cNvSpPr txBox="1"/>
          <p:nvPr/>
        </p:nvSpPr>
        <p:spPr>
          <a:xfrm>
            <a:off x="5803262" y="4693242"/>
            <a:ext cx="630301"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FFFF">
                    <a:alpha val="99000"/>
                  </a:srgbClr>
                </a:solidFill>
              </a:rPr>
              <a:t>URA</a:t>
            </a:r>
          </a:p>
        </p:txBody>
      </p:sp>
      <p:sp>
        <p:nvSpPr>
          <p:cNvPr id="88" name="TextBox 87"/>
          <p:cNvSpPr txBox="1"/>
          <p:nvPr/>
        </p:nvSpPr>
        <p:spPr>
          <a:xfrm>
            <a:off x="5670204" y="2514600"/>
            <a:ext cx="630301"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rgbClr val="FFFFFF">
                    <a:alpha val="99000"/>
                  </a:srgbClr>
                </a:solidFill>
              </a:rPr>
              <a:t>URA</a:t>
            </a:r>
          </a:p>
        </p:txBody>
      </p:sp>
      <p:sp>
        <p:nvSpPr>
          <p:cNvPr id="89" name="Text Box 28"/>
          <p:cNvSpPr txBox="1">
            <a:spLocks noChangeArrowheads="1"/>
          </p:cNvSpPr>
          <p:nvPr/>
        </p:nvSpPr>
        <p:spPr bwMode="auto">
          <a:xfrm>
            <a:off x="7237412" y="4111823"/>
            <a:ext cx="111348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Hoster/</a:t>
            </a:r>
          </a:p>
        </p:txBody>
      </p:sp>
      <p:sp>
        <p:nvSpPr>
          <p:cNvPr id="94" name="Text Box 28"/>
          <p:cNvSpPr txBox="1">
            <a:spLocks noChangeArrowheads="1"/>
          </p:cNvSpPr>
          <p:nvPr/>
        </p:nvSpPr>
        <p:spPr bwMode="auto">
          <a:xfrm>
            <a:off x="7542212" y="990600"/>
            <a:ext cx="1616524"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solidFill>
                  <a:srgbClr val="FFFFFF"/>
                </a:solidFill>
                <a:latin typeface="Segoe Light"/>
              </a:rPr>
              <a:t>Private Cloud/</a:t>
            </a:r>
          </a:p>
        </p:txBody>
      </p:sp>
    </p:spTree>
    <p:extLst>
      <p:ext uri="{BB962C8B-B14F-4D97-AF65-F5344CB8AC3E}">
        <p14:creationId xmlns:p14="http://schemas.microsoft.com/office/powerpoint/2010/main" val="1049144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9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9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9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9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5"/>
                                        </p:tgtEl>
                                        <p:attrNameLst>
                                          <p:attrName>style.visibility</p:attrName>
                                        </p:attrNameLst>
                                      </p:cBhvr>
                                      <p:to>
                                        <p:strVal val="hidden"/>
                                      </p:to>
                                    </p:set>
                                  </p:childTnLst>
                                </p:cTn>
                              </p:par>
                              <p:par>
                                <p:cTn id="85" presetID="42" presetClass="path" presetSubtype="0" accel="50000" decel="50000" fill="hold" nodeType="withEffect">
                                  <p:stCondLst>
                                    <p:cond delay="0"/>
                                  </p:stCondLst>
                                  <p:childTnLst>
                                    <p:animMotion origin="layout" path="M 3.33333E-6 3.7037E-6 L 0.0582 0.16064 " pathEditMode="relative" rAng="0" ptsTypes="AA">
                                      <p:cBhvr>
                                        <p:cTn id="86" dur="2000" fill="hold"/>
                                        <p:tgtEl>
                                          <p:spTgt spid="32"/>
                                        </p:tgtEl>
                                        <p:attrNameLst>
                                          <p:attrName>ppt_x</p:attrName>
                                          <p:attrName>ppt_y</p:attrName>
                                        </p:attrNameLst>
                                      </p:cBhvr>
                                      <p:rCtr x="2904" y="8032"/>
                                    </p:animMotion>
                                  </p:childTnLst>
                                </p:cTn>
                              </p:par>
                              <p:par>
                                <p:cTn id="87" presetID="42" presetClass="path" presetSubtype="0" accel="50000" decel="50000" fill="hold" nodeType="withEffect">
                                  <p:stCondLst>
                                    <p:cond delay="0"/>
                                  </p:stCondLst>
                                  <p:childTnLst>
                                    <p:animMotion origin="layout" path="M 3.33333E-6 7.40741E-7 L 0.0582 -0.1412 " pathEditMode="relative" rAng="0" ptsTypes="AA">
                                      <p:cBhvr>
                                        <p:cTn id="88" dur="2000" fill="hold"/>
                                        <p:tgtEl>
                                          <p:spTgt spid="44"/>
                                        </p:tgtEl>
                                        <p:attrNameLst>
                                          <p:attrName>ppt_x</p:attrName>
                                          <p:attrName>ppt_y</p:attrName>
                                        </p:attrNameLst>
                                      </p:cBhvr>
                                      <p:rCtr x="2904" y="-7060"/>
                                    </p:animMotion>
                                  </p:childTnLst>
                                </p:cTn>
                              </p:par>
                            </p:childTnLst>
                          </p:cTn>
                        </p:par>
                        <p:par>
                          <p:cTn id="89" fill="hold">
                            <p:stCondLst>
                              <p:cond delay="2000"/>
                            </p:stCondLst>
                            <p:childTnLst>
                              <p:par>
                                <p:cTn id="90" presetID="1" presetClass="entr" presetSubtype="0" fill="hold" nodeType="afterEffect">
                                  <p:stCondLst>
                                    <p:cond delay="0"/>
                                  </p:stCondLst>
                                  <p:childTnLst>
                                    <p:set>
                                      <p:cBhvr>
                                        <p:cTn id="91" dur="1" fill="hold">
                                          <p:stCondLst>
                                            <p:cond delay="0"/>
                                          </p:stCondLst>
                                        </p:cTn>
                                        <p:tgtEl>
                                          <p:spTgt spid="10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1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2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2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8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childTnLst>
                                </p:cTn>
                              </p:par>
                              <p:par>
                                <p:cTn id="108" presetID="1" presetClass="exit" presetSubtype="0" fill="hold" grpId="0" nodeType="withEffect">
                                  <p:stCondLst>
                                    <p:cond delay="0"/>
                                  </p:stCondLst>
                                  <p:childTnLst>
                                    <p:set>
                                      <p:cBhvr>
                                        <p:cTn id="109" dur="1" fill="hold">
                                          <p:stCondLst>
                                            <p:cond delay="0"/>
                                          </p:stCondLst>
                                        </p:cTn>
                                        <p:tgtEl>
                                          <p:spTgt spid="91"/>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88"/>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24"/>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nodeType="afterEffect">
                                  <p:stCondLst>
                                    <p:cond delay="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nodeType="afterEffect">
                                  <p:stCondLst>
                                    <p:cond delay="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nodeType="afterEffect">
                                  <p:stCondLst>
                                    <p:cond delay="0"/>
                                  </p:stCondLst>
                                  <p:childTnLst>
                                    <p:set>
                                      <p:cBhvr>
                                        <p:cTn id="132" dur="1" fill="hold">
                                          <p:stCondLst>
                                            <p:cond delay="0"/>
                                          </p:stCondLst>
                                        </p:cTn>
                                        <p:tgtEl>
                                          <p:spTgt spid="13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2" grpId="0" animBg="1"/>
      <p:bldP spid="82" grpId="1" animBg="1"/>
      <p:bldP spid="83" grpId="0"/>
      <p:bldP spid="85" grpId="0" animBg="1"/>
      <p:bldP spid="85" grpId="1" animBg="1"/>
      <p:bldP spid="86" grpId="0"/>
      <p:bldP spid="87" grpId="0"/>
      <p:bldP spid="87" grpId="1"/>
      <p:bldP spid="90" grpId="0"/>
      <p:bldP spid="90" grpId="1"/>
      <p:bldP spid="91" grpId="0"/>
      <p:bldP spid="97" grpId="0"/>
      <p:bldP spid="97" grpId="1"/>
      <p:bldP spid="106" grpId="0"/>
      <p:bldP spid="106" grpId="1"/>
      <p:bldP spid="123" grpId="0"/>
      <p:bldP spid="140" grpId="0"/>
      <p:bldP spid="142" grpId="0"/>
      <p:bldP spid="84" grpId="0"/>
      <p:bldP spid="3" grpId="0"/>
      <p:bldP spid="88" grpId="0"/>
      <p:bldP spid="89"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 Highlights</a:t>
            </a:r>
            <a:endParaRPr lang="en-US" dirty="0"/>
          </a:p>
        </p:txBody>
      </p:sp>
      <p:sp>
        <p:nvSpPr>
          <p:cNvPr id="3" name="Content Placeholder 2"/>
          <p:cNvSpPr>
            <a:spLocks noGrp="1"/>
          </p:cNvSpPr>
          <p:nvPr>
            <p:ph idx="1"/>
          </p:nvPr>
        </p:nvSpPr>
        <p:spPr>
          <a:xfrm>
            <a:off x="519112" y="1295400"/>
            <a:ext cx="11149013" cy="5250668"/>
          </a:xfrm>
        </p:spPr>
        <p:txBody>
          <a:bodyPr/>
          <a:lstStyle/>
          <a:p>
            <a:r>
              <a:rPr lang="en-US" dirty="0" smtClean="0"/>
              <a:t>Interoperability via IKEv2 and </a:t>
            </a:r>
            <a:r>
              <a:rPr lang="en-US" dirty="0" err="1" smtClean="0"/>
              <a:t>IPSec</a:t>
            </a:r>
            <a:r>
              <a:rPr lang="en-US" dirty="0" smtClean="0"/>
              <a:t> </a:t>
            </a:r>
          </a:p>
          <a:p>
            <a:pPr lvl="1"/>
            <a:r>
              <a:rPr lang="en-US" dirty="0" smtClean="0"/>
              <a:t>Support for EAP, PSK, and m/c cert</a:t>
            </a:r>
          </a:p>
          <a:p>
            <a:r>
              <a:rPr lang="en-US" dirty="0" smtClean="0"/>
              <a:t>Easy deployment and configuration via PowerShell and UI</a:t>
            </a:r>
          </a:p>
          <a:p>
            <a:r>
              <a:rPr lang="en-US" dirty="0" smtClean="0"/>
              <a:t>Dynamic distribution of routes (RIPv2)</a:t>
            </a:r>
          </a:p>
          <a:p>
            <a:r>
              <a:rPr lang="en-US" dirty="0" smtClean="0"/>
              <a:t>IPv6-ready (Direct or Tunneled over IPv4)</a:t>
            </a:r>
          </a:p>
          <a:p>
            <a:r>
              <a:rPr lang="en-US" dirty="0" smtClean="0"/>
              <a:t>Auto-detection of remote endpoint reachability</a:t>
            </a:r>
          </a:p>
          <a:p>
            <a:r>
              <a:rPr lang="en-US" dirty="0" smtClean="0"/>
              <a:t>Load-balancing and alternate path routing</a:t>
            </a:r>
          </a:p>
          <a:p>
            <a:r>
              <a:rPr lang="en-US" dirty="0" smtClean="0"/>
              <a:t>Encryption off-load capability</a:t>
            </a:r>
          </a:p>
          <a:p>
            <a:r>
              <a:rPr lang="en-US" dirty="0" smtClean="0"/>
              <a:t>VM-based deployment</a:t>
            </a:r>
          </a:p>
          <a:p>
            <a:r>
              <a:rPr lang="en-US" dirty="0" smtClean="0"/>
              <a:t>On-demand connection establishment</a:t>
            </a:r>
          </a:p>
        </p:txBody>
      </p:sp>
    </p:spTree>
    <p:extLst>
      <p:ext uri="{BB962C8B-B14F-4D97-AF65-F5344CB8AC3E}">
        <p14:creationId xmlns:p14="http://schemas.microsoft.com/office/powerpoint/2010/main" val="2310419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Bala Rajagopalan, Rob Kuehfus</External_x0020_Speaker>
    <Session_x0020_Code xmlns="2295e2e7-0eeb-498e-8716-217bb2ee6ee3"> WSV333</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metadata/properties"/>
    <ds:schemaRef ds:uri="http://purl.org/dc/dcmitype/"/>
    <ds:schemaRef ds:uri="8b529f77-48ab-4581-b468-93f09345b8aa"/>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295e2e7-0eeb-498e-8716-217bb2ee6ee3"/>
    <ds:schemaRef ds:uri="http://www.w3.org/XML/1998/namespac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4</TotalTime>
  <Words>2801</Words>
  <Application>Microsoft Office PowerPoint</Application>
  <PresentationFormat>Custom</PresentationFormat>
  <Paragraphs>830</Paragraphs>
  <Slides>46</Slides>
  <Notes>30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TechEd_2012_Template_16x9</vt:lpstr>
      <vt:lpstr>White with Consolas font for code slides</vt:lpstr>
      <vt:lpstr>TechEd 2012 16-9 template</vt:lpstr>
      <vt:lpstr>Networking for Hybrid Cloud: BranchCache and Cross-Premises Connectivity</vt:lpstr>
      <vt:lpstr>Problem</vt:lpstr>
      <vt:lpstr>PowerPoint Presentation</vt:lpstr>
      <vt:lpstr>Agenda</vt:lpstr>
      <vt:lpstr>Enabling communication between offices and the cloud </vt:lpstr>
      <vt:lpstr>Scenarios</vt:lpstr>
      <vt:lpstr>Cross-Premises Connectivity – Requirements</vt:lpstr>
      <vt:lpstr>Connectivity to the hybrid cloud:</vt:lpstr>
      <vt:lpstr>URA Highlights</vt:lpstr>
      <vt:lpstr>Easy to Deploy &amp; Configure</vt:lpstr>
      <vt:lpstr>Benefits </vt:lpstr>
      <vt:lpstr> Cross-Premises Demo Scenario</vt:lpstr>
      <vt:lpstr>Setting up Cross-Prem Connectivity</vt:lpstr>
      <vt:lpstr>More on Cross-Premises Connectivity …</vt:lpstr>
      <vt:lpstr>Optimizing Cross-Premises Communication</vt:lpstr>
      <vt:lpstr>BranchCache</vt:lpstr>
      <vt:lpstr>BranchCache Hosted Cache</vt:lpstr>
      <vt:lpstr>BranchCache Distributed Cache</vt:lpstr>
      <vt:lpstr>What’s new in Windows 8</vt:lpstr>
      <vt:lpstr>Smaller Chunks Improve Performance</vt:lpstr>
      <vt:lpstr>PowerPoint Presentation</vt:lpstr>
      <vt:lpstr>Deploy BranchCache with One GPO</vt:lpstr>
      <vt:lpstr>Data is Always Encrypted</vt:lpstr>
      <vt:lpstr>Preload Data for Speedy First Access</vt:lpstr>
      <vt:lpstr>Manage Remotely with WMI and PowerShell</vt:lpstr>
      <vt:lpstr>PowerPoint Presentation</vt:lpstr>
      <vt:lpstr>Cache More Data and Serve More Clients</vt:lpstr>
      <vt:lpstr>High Availability and Unlimited Scale</vt:lpstr>
      <vt:lpstr>BranchCache Deployment and Acceleration</vt:lpstr>
      <vt:lpstr>BranchCache Platform and Ecosystem</vt:lpstr>
      <vt:lpstr>The Windows BranchCache Framework</vt:lpstr>
      <vt:lpstr>Visit BranchCache Partners at TechEd</vt:lpstr>
      <vt:lpstr>BranchCache on NetApp Enhancing your Windows file experience</vt:lpstr>
      <vt:lpstr>PowerPoint Presentation</vt:lpstr>
      <vt:lpstr>Related Content</vt:lpstr>
      <vt:lpstr>SIA, WSV, and VIR Track Resources</vt:lpstr>
      <vt:lpstr>Resources</vt:lpstr>
      <vt:lpstr>PowerPoint Presentation</vt:lpstr>
      <vt:lpstr>Please Complete an Evaluation  Your feedback is important! </vt:lpstr>
      <vt:lpstr>PowerPoint Presentation</vt:lpstr>
      <vt:lpstr>PowerPoint Presentation</vt:lpstr>
      <vt:lpstr>Deployment</vt:lpstr>
      <vt:lpstr>Security</vt:lpstr>
      <vt:lpstr>BranchCache Security Model</vt:lpstr>
      <vt:lpstr>Hosted Cache vs Distributed Cache</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Hybrid Cloud: BranchCache and Cross-Premises Connectivity</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6</cp:revision>
  <cp:lastPrinted>2010-05-11T05:02:34Z</cp:lastPrinted>
  <dcterms:created xsi:type="dcterms:W3CDTF">2012-06-14T15:01:59Z</dcterms:created>
  <dcterms:modified xsi:type="dcterms:W3CDTF">2012-06-14T19:07:06Z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