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42" r:id="rId6"/>
  </p:sldMasterIdLst>
  <p:notesMasterIdLst>
    <p:notesMasterId r:id="rId56"/>
  </p:notesMasterIdLst>
  <p:handoutMasterIdLst>
    <p:handoutMasterId r:id="rId57"/>
  </p:handoutMasterIdLst>
  <p:sldIdLst>
    <p:sldId id="320" r:id="rId7"/>
    <p:sldId id="323" r:id="rId8"/>
    <p:sldId id="568" r:id="rId9"/>
    <p:sldId id="569" r:id="rId10"/>
    <p:sldId id="595" r:id="rId11"/>
    <p:sldId id="324" r:id="rId12"/>
    <p:sldId id="602" r:id="rId13"/>
    <p:sldId id="655" r:id="rId14"/>
    <p:sldId id="581" r:id="rId15"/>
    <p:sldId id="519" r:id="rId16"/>
    <p:sldId id="603" r:id="rId17"/>
    <p:sldId id="611" r:id="rId18"/>
    <p:sldId id="648" r:id="rId19"/>
    <p:sldId id="617" r:id="rId20"/>
    <p:sldId id="622" r:id="rId21"/>
    <p:sldId id="604" r:id="rId22"/>
    <p:sldId id="653" r:id="rId23"/>
    <p:sldId id="652" r:id="rId24"/>
    <p:sldId id="656" r:id="rId25"/>
    <p:sldId id="628" r:id="rId26"/>
    <p:sldId id="650" r:id="rId27"/>
    <p:sldId id="629" r:id="rId28"/>
    <p:sldId id="651" r:id="rId29"/>
    <p:sldId id="605" r:id="rId30"/>
    <p:sldId id="638" r:id="rId31"/>
    <p:sldId id="531" r:id="rId32"/>
    <p:sldId id="632" r:id="rId33"/>
    <p:sldId id="633" r:id="rId34"/>
    <p:sldId id="606" r:id="rId35"/>
    <p:sldId id="657" r:id="rId36"/>
    <p:sldId id="658" r:id="rId37"/>
    <p:sldId id="642" r:id="rId38"/>
    <p:sldId id="536" r:id="rId39"/>
    <p:sldId id="660" r:id="rId40"/>
    <p:sldId id="607" r:id="rId41"/>
    <p:sldId id="504" r:id="rId42"/>
    <p:sldId id="645" r:id="rId43"/>
    <p:sldId id="538" r:id="rId44"/>
    <p:sldId id="661" r:id="rId45"/>
    <p:sldId id="644" r:id="rId46"/>
    <p:sldId id="646" r:id="rId47"/>
    <p:sldId id="347" r:id="rId48"/>
    <p:sldId id="654" r:id="rId49"/>
    <p:sldId id="662" r:id="rId50"/>
    <p:sldId id="313" r:id="rId51"/>
    <p:sldId id="314" r:id="rId52"/>
    <p:sldId id="663" r:id="rId53"/>
    <p:sldId id="271" r:id="rId54"/>
    <p:sldId id="256" r:id="rId5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7B"/>
    <a:srgbClr val="63CFEF"/>
    <a:srgbClr val="FFFFFF"/>
    <a:srgbClr val="000000"/>
    <a:srgbClr val="429A16"/>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3402" autoAdjust="0"/>
  </p:normalViewPr>
  <p:slideViewPr>
    <p:cSldViewPr>
      <p:cViewPr varScale="1">
        <p:scale>
          <a:sx n="107" d="100"/>
          <a:sy n="107" d="100"/>
        </p:scale>
        <p:origin x="-828"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30320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414532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94004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3617853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434516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TechEd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dirty="0"/>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373938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326" y="1976438"/>
            <a:ext cx="6928162" cy="2092881"/>
          </a:xfrm>
          <a:prstGeom prst="rect">
            <a:avLst/>
          </a:prstGeom>
        </p:spPr>
        <p:txBody>
          <a:bodyPr lIns="182880" tIns="182880" rIns="182880" bIns="182880"/>
          <a:lstStyle>
            <a:lvl1pPr>
              <a:spcBef>
                <a:spcPts val="0"/>
              </a:spcBef>
              <a:spcAft>
                <a:spcPts val="1200"/>
              </a:spcAft>
              <a:defRPr sz="2000" b="0">
                <a:solidFill>
                  <a:srgbClr val="000000"/>
                </a:solidFill>
                <a:latin typeface="Segoe"/>
                <a:cs typeface="Segoe"/>
              </a:defRPr>
            </a:lvl1pPr>
            <a:lvl2pPr>
              <a:spcBef>
                <a:spcPts val="0"/>
              </a:spcBef>
              <a:spcAft>
                <a:spcPts val="1200"/>
              </a:spcAft>
              <a:defRPr sz="1800" b="0">
                <a:solidFill>
                  <a:srgbClr val="000000"/>
                </a:solidFill>
                <a:latin typeface="Segoe"/>
                <a:cs typeface="Segoe"/>
              </a:defRPr>
            </a:lvl2pPr>
            <a:lvl3pPr>
              <a:spcBef>
                <a:spcPts val="0"/>
              </a:spcBef>
              <a:spcAft>
                <a:spcPts val="1200"/>
              </a:spcAft>
              <a:defRPr sz="1600" b="0">
                <a:solidFill>
                  <a:srgbClr val="000000"/>
                </a:solidFill>
                <a:latin typeface="Segoe"/>
                <a:cs typeface="Segoe"/>
              </a:defRPr>
            </a:lvl3pPr>
            <a:lvl4pPr>
              <a:spcBef>
                <a:spcPts val="0"/>
              </a:spcBef>
              <a:spcAft>
                <a:spcPts val="1200"/>
              </a:spcAft>
              <a:defRPr sz="1400" b="0">
                <a:solidFill>
                  <a:srgbClr val="000000"/>
                </a:solidFill>
                <a:latin typeface="Segoe"/>
                <a:cs typeface="Segoe"/>
              </a:defRPr>
            </a:lvl4pPr>
            <a:lvl5pPr>
              <a:spcBef>
                <a:spcPts val="0"/>
              </a:spcBef>
              <a:spcAft>
                <a:spcPts val="1200"/>
              </a:spcAft>
              <a:defRPr sz="1200" b="0">
                <a:solidFill>
                  <a:srgbClr val="000000"/>
                </a:solidFill>
                <a:latin typeface="Segoe"/>
                <a:cs typeface="Sego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p:nvPr>
        </p:nvSpPr>
        <p:spPr>
          <a:xfrm>
            <a:off x="7715357" y="1976438"/>
            <a:ext cx="3866144" cy="1702004"/>
          </a:xfrm>
          <a:prstGeom prst="rect">
            <a:avLst/>
          </a:prstGeom>
        </p:spPr>
        <p:txBody>
          <a:bodyPr lIns="182880" tIns="182880" rIns="182880" bIns="182880"/>
          <a:lstStyle>
            <a:lvl1pPr>
              <a:spcBef>
                <a:spcPts val="0"/>
              </a:spcBef>
              <a:spcAft>
                <a:spcPts val="1200"/>
              </a:spcAft>
              <a:buFont typeface="Arial"/>
              <a:buChar char="•"/>
              <a:defRPr sz="2000" b="0">
                <a:solidFill>
                  <a:schemeClr val="bg1"/>
                </a:solidFill>
                <a:latin typeface="Segoe"/>
                <a:cs typeface="Segoe"/>
              </a:defRPr>
            </a:lvl1pPr>
            <a:lvl2pPr>
              <a:spcBef>
                <a:spcPts val="0"/>
              </a:spcBef>
              <a:spcAft>
                <a:spcPts val="1200"/>
              </a:spcAft>
              <a:defRPr sz="1800" b="0">
                <a:solidFill>
                  <a:schemeClr val="bg1"/>
                </a:solidFill>
                <a:latin typeface="Segoe"/>
                <a:cs typeface="Segoe"/>
              </a:defRPr>
            </a:lvl2pPr>
            <a:lvl3pPr>
              <a:spcBef>
                <a:spcPts val="0"/>
              </a:spcBef>
              <a:spcAft>
                <a:spcPts val="1200"/>
              </a:spcAft>
              <a:defRPr sz="1600">
                <a:solidFill>
                  <a:schemeClr val="bg1"/>
                </a:solidFill>
                <a:latin typeface="Segoe"/>
                <a:cs typeface="Segoe"/>
              </a:defRPr>
            </a:lvl3pPr>
            <a:lvl4pPr>
              <a:defRPr sz="1600">
                <a:solidFill>
                  <a:schemeClr val="bg1"/>
                </a:solidFill>
                <a:latin typeface="Segoe Light"/>
                <a:cs typeface="Segoe Light"/>
              </a:defRPr>
            </a:lvl4pPr>
            <a:lvl5pPr>
              <a:defRPr sz="1200">
                <a:solidFill>
                  <a:schemeClr val="bg1"/>
                </a:solidFill>
                <a:latin typeface="Segoe Light"/>
                <a:cs typeface="Segoe Ligh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9818171" y="6246254"/>
            <a:ext cx="1879832" cy="215444"/>
          </a:xfrm>
          <a:prstGeom prst="rect">
            <a:avLst/>
          </a:prstGeom>
          <a:noFill/>
        </p:spPr>
        <p:txBody>
          <a:bodyPr wrap="square" rtlCol="0">
            <a:spAutoFit/>
          </a:bodyPr>
          <a:lstStyle/>
          <a:p>
            <a:pPr algn="r"/>
            <a:r>
              <a:rPr lang="en-US" sz="800" b="0" i="0" dirty="0" smtClean="0">
                <a:solidFill>
                  <a:srgbClr val="000000"/>
                </a:solidFill>
                <a:latin typeface="Segoe"/>
                <a:cs typeface="Segoe"/>
              </a:rPr>
              <a:t>Microsoft Confidential.</a:t>
            </a:r>
            <a:endParaRPr lang="en-US" sz="800" b="0" i="0" dirty="0">
              <a:solidFill>
                <a:srgbClr val="000000"/>
              </a:solidFill>
              <a:latin typeface="Segoe"/>
              <a:cs typeface="Segoe"/>
            </a:endParaRPr>
          </a:p>
        </p:txBody>
      </p:sp>
      <p:sp>
        <p:nvSpPr>
          <p:cNvPr id="21" name="Title 13"/>
          <p:cNvSpPr>
            <a:spLocks noGrp="1"/>
          </p:cNvSpPr>
          <p:nvPr>
            <p:ph type="title" hasCustomPrompt="1"/>
          </p:nvPr>
        </p:nvSpPr>
        <p:spPr>
          <a:xfrm>
            <a:off x="607326" y="759217"/>
            <a:ext cx="6928163" cy="484748"/>
          </a:xfrm>
          <a:prstGeom prst="rect">
            <a:avLst/>
          </a:prstGeom>
        </p:spPr>
        <p:txBody>
          <a:bodyPr vert="horz" lIns="182880" tIns="0" rIns="182880" bIns="0" anchor="b"/>
          <a:lstStyle>
            <a:lvl1pPr algn="l">
              <a:defRPr sz="3500">
                <a:solidFill>
                  <a:schemeClr val="tx1"/>
                </a:solidFill>
                <a:effectLst>
                  <a:outerShdw blurRad="25400" dist="12700" dir="3600000">
                    <a:srgbClr val="000000">
                      <a:alpha val="50000"/>
                    </a:srgbClr>
                  </a:outerShdw>
                </a:effectLst>
                <a:latin typeface="Segoe Light"/>
                <a:cs typeface="Segoe Light"/>
              </a:defRPr>
            </a:lvl1pPr>
          </a:lstStyle>
          <a:p>
            <a:r>
              <a:rPr lang="en-US" dirty="0" smtClean="0"/>
              <a:t>Slide Title Goes Here</a:t>
            </a:r>
            <a:endParaRPr lang="en-US" dirty="0"/>
          </a:p>
        </p:txBody>
      </p:sp>
      <p:sp>
        <p:nvSpPr>
          <p:cNvPr id="22" name="Text Placeholder 19"/>
          <p:cNvSpPr>
            <a:spLocks noGrp="1"/>
          </p:cNvSpPr>
          <p:nvPr>
            <p:ph type="body" sz="quarter" idx="11" hasCustomPrompt="1"/>
          </p:nvPr>
        </p:nvSpPr>
        <p:spPr>
          <a:xfrm>
            <a:off x="607326" y="1243965"/>
            <a:ext cx="6928163" cy="346249"/>
          </a:xfrm>
          <a:prstGeom prst="rect">
            <a:avLst/>
          </a:prstGeom>
        </p:spPr>
        <p:txBody>
          <a:bodyPr vert="horz" lIns="182880" tIns="0" rIns="182880" bIns="0"/>
          <a:lstStyle>
            <a:lvl1pPr>
              <a:buNone/>
              <a:defRPr sz="2500" baseline="0">
                <a:solidFill>
                  <a:schemeClr val="tx1"/>
                </a:solidFill>
                <a:effectLst>
                  <a:outerShdw blurRad="12700" dist="25400" dir="3600000">
                    <a:srgbClr val="000000">
                      <a:alpha val="50000"/>
                    </a:srgbClr>
                  </a:outerShdw>
                </a:effectLst>
                <a:latin typeface="Segoe Light"/>
                <a:cs typeface="Segoe Light"/>
              </a:defRPr>
            </a:lvl1pPr>
          </a:lstStyle>
          <a:p>
            <a:pPr lvl="0"/>
            <a:r>
              <a:rPr lang="en-US" dirty="0" smtClean="0"/>
              <a:t>Slide subtitle goes here</a:t>
            </a:r>
            <a:endParaRPr lang="en-US" dirty="0"/>
          </a:p>
        </p:txBody>
      </p:sp>
    </p:spTree>
    <p:extLst>
      <p:ext uri="{BB962C8B-B14F-4D97-AF65-F5344CB8AC3E}">
        <p14:creationId xmlns:p14="http://schemas.microsoft.com/office/powerpoint/2010/main" val="15056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2292268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98812344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304977495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217745801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49819816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413279767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365706038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866177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053357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546530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983925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2159932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2587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8018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96125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904278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4464023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eme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bg1">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hasCustomPrompt="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bg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7605816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Only_With_Grid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0"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1118667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740" r:id="rId8"/>
    <p:sldLayoutId id="2147483739" r:id="rId9"/>
    <p:sldLayoutId id="2147483696" r:id="rId10"/>
    <p:sldLayoutId id="2147483697" r:id="rId11"/>
    <p:sldLayoutId id="2147483698" r:id="rId12"/>
    <p:sldLayoutId id="2147483699" r:id="rId13"/>
    <p:sldLayoutId id="2147483700" r:id="rId14"/>
    <p:sldLayoutId id="2147483701" r:id="rId15"/>
    <p:sldLayoutId id="2147483702" r:id="rId16"/>
    <p:sldLayoutId id="2147483722" r:id="rId17"/>
    <p:sldLayoutId id="2147483703" r:id="rId18"/>
    <p:sldLayoutId id="2147483704" r:id="rId19"/>
    <p:sldLayoutId id="2147483741"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2047101"/>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png"/><Relationship Id="rId9"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2.xml"/><Relationship Id="rId7"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20.png"/><Relationship Id="rId5" Type="http://schemas.openxmlformats.org/officeDocument/2006/relationships/tags" Target="../tags/tag4.xml"/><Relationship Id="rId10" Type="http://schemas.openxmlformats.org/officeDocument/2006/relationships/image" Target="../media/image19.emf"/><Relationship Id="rId4" Type="http://schemas.openxmlformats.org/officeDocument/2006/relationships/tags" Target="../tags/tag3.xml"/><Relationship Id="rId9"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www.microsoft.com/downloads"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8" Type="http://schemas.openxmlformats.org/officeDocument/2006/relationships/hyperlink" Target="http://codeplex.com/Project/ProjectDirectory.aspx?TagName=powershell" TargetMode="External"/><Relationship Id="rId3" Type="http://schemas.openxmlformats.org/officeDocument/2006/relationships/hyperlink" Target="http://blogs.msdn.com/PowerShell" TargetMode="External"/><Relationship Id="rId7" Type="http://schemas.openxmlformats.org/officeDocument/2006/relationships/hyperlink" Target="http://www.microsoft.com/technet/scriptcenter/hubs/msh.mspx"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channel9.msdn.com/wiki/default.aspx/Channel9.WindowsPowerShellWiki" TargetMode="External"/><Relationship Id="rId11" Type="http://schemas.openxmlformats.org/officeDocument/2006/relationships/hyperlink" Target="http://www.wrox.com/WileyCDA/WroxTitle/productCd-0470173939.html" TargetMode="External"/><Relationship Id="rId5" Type="http://schemas.openxmlformats.org/officeDocument/2006/relationships/hyperlink" Target="http://channel9.msdn.com/tags/PowerShell" TargetMode="External"/><Relationship Id="rId10" Type="http://schemas.openxmlformats.org/officeDocument/2006/relationships/hyperlink" Target="http://shop.oreilly.com/product/9780596801519.do" TargetMode="External"/><Relationship Id="rId4" Type="http://schemas.openxmlformats.org/officeDocument/2006/relationships/hyperlink" Target="http://www.powershellcommunity.org/" TargetMode="External"/><Relationship Id="rId9" Type="http://schemas.openxmlformats.org/officeDocument/2006/relationships/hyperlink" Target="http://www.manning.com/payette2/" TargetMode="External"/></Relationships>
</file>

<file path=ppt/slides/_rels/slide4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notesSlide" Target="../notesSlides/notesSlide18.xml"/><Relationship Id="rId18" Type="http://schemas.openxmlformats.org/officeDocument/2006/relationships/image" Target="../media/image23.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Layout" Target="../slideLayouts/slideLayout14.xml"/><Relationship Id="rId17" Type="http://schemas.openxmlformats.org/officeDocument/2006/relationships/image" Target="../media/image22.png"/><Relationship Id="rId2" Type="http://schemas.openxmlformats.org/officeDocument/2006/relationships/tags" Target="../tags/tag6.xml"/><Relationship Id="rId16" Type="http://schemas.openxmlformats.org/officeDocument/2006/relationships/image" Target="../media/image1.png"/><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19.emf"/><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24.jpeg"/><Relationship Id="rId1" Type="http://schemas.openxmlformats.org/officeDocument/2006/relationships/slideLayout" Target="../slideLayouts/slideLayout29.xml"/><Relationship Id="rId5" Type="http://schemas.openxmlformats.org/officeDocument/2006/relationships/image" Target="../media/image26.wmf"/><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http://microsoft.com/msdn"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8.emf"/><Relationship Id="rId11" Type="http://schemas.microsoft.com/office/2007/relationships/hdphoto" Target="../media/hdphoto8.wdp"/><Relationship Id="rId5" Type="http://schemas.openxmlformats.org/officeDocument/2006/relationships/hyperlink" Target="http://northamerica.msteched.com/" TargetMode="External"/><Relationship Id="rId10" Type="http://schemas.openxmlformats.org/officeDocument/2006/relationships/image" Target="../media/image30.png"/><Relationship Id="rId4" Type="http://schemas.microsoft.com/office/2007/relationships/hdphoto" Target="../media/hdphoto7.wdp"/><Relationship Id="rId9" Type="http://schemas.openxmlformats.org/officeDocument/2006/relationships/hyperlink" Target="http://microsoft.com/technet"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jpeg"/></Relationships>
</file>

<file path=ppt/slides/_rels/slide4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Advanced Automation Using Windows PowerShell 3.0</a:t>
            </a:r>
          </a:p>
        </p:txBody>
      </p:sp>
      <p:sp>
        <p:nvSpPr>
          <p:cNvPr id="3" name="Subtitle 2"/>
          <p:cNvSpPr>
            <a:spLocks noGrp="1"/>
          </p:cNvSpPr>
          <p:nvPr>
            <p:ph type="subTitle" idx="1"/>
          </p:nvPr>
        </p:nvSpPr>
        <p:spPr>
          <a:xfrm>
            <a:off x="4181452" y="5029200"/>
            <a:ext cx="3425128" cy="776064"/>
          </a:xfrm>
        </p:spPr>
        <p:txBody>
          <a:bodyPr/>
          <a:lstStyle/>
          <a:p>
            <a:r>
              <a:rPr lang="en-US" dirty="0" smtClean="0"/>
              <a:t>Hemant Mahawar</a:t>
            </a:r>
          </a:p>
          <a:p>
            <a:r>
              <a:rPr lang="en-US" dirty="0" smtClean="0"/>
              <a:t>Program Manager</a:t>
            </a:r>
          </a:p>
          <a:p>
            <a:r>
              <a:rPr lang="en-US" dirty="0" smtClean="0"/>
              <a:t>Microsoft Corporation</a:t>
            </a:r>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Subtitle 2"/>
          <p:cNvSpPr txBox="1">
            <a:spLocks/>
          </p:cNvSpPr>
          <p:nvPr/>
        </p:nvSpPr>
        <p:spPr>
          <a:xfrm>
            <a:off x="7349804" y="5013176"/>
            <a:ext cx="3425128" cy="776064"/>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Travis Jones</a:t>
            </a:r>
          </a:p>
          <a:p>
            <a:r>
              <a:rPr lang="en-US" dirty="0" smtClean="0"/>
              <a:t>Program Manager</a:t>
            </a:r>
          </a:p>
          <a:p>
            <a:r>
              <a:rPr lang="en-US" dirty="0" smtClean="0"/>
              <a:t>Microsoft Corporation</a:t>
            </a:r>
            <a:endParaRPr lang="en-US" dirty="0"/>
          </a:p>
        </p:txBody>
      </p:sp>
      <p:sp>
        <p:nvSpPr>
          <p:cNvPr id="6" name="TextBox 5"/>
          <p:cNvSpPr txBox="1"/>
          <p:nvPr/>
        </p:nvSpPr>
        <p:spPr>
          <a:xfrm>
            <a:off x="521208" y="228600"/>
            <a:ext cx="857607" cy="249299"/>
          </a:xfrm>
          <a:prstGeom prst="rect">
            <a:avLst/>
          </a:prstGeom>
          <a:noFill/>
        </p:spPr>
        <p:txBody>
          <a:bodyPr wrap="none" lIns="0" tIns="0" rIns="0" bIns="0" rtlCol="0">
            <a:spAutoFit/>
          </a:bodyPr>
          <a:lstStyle/>
          <a:p>
            <a:pPr>
              <a:lnSpc>
                <a:spcPct val="90000"/>
              </a:lnSpc>
              <a:spcBef>
                <a:spcPct val="20000"/>
              </a:spcBef>
              <a:buSzPct val="90000"/>
            </a:pPr>
            <a:r>
              <a:rPr lang="en-US" dirty="0" smtClean="0">
                <a:solidFill>
                  <a:schemeClr val="tx1">
                    <a:alpha val="99000"/>
                  </a:schemeClr>
                </a:solidFill>
              </a:rPr>
              <a:t>WSV414</a:t>
            </a:r>
          </a:p>
        </p:txBody>
      </p:sp>
    </p:spTree>
    <p:extLst>
      <p:ext uri="{BB962C8B-B14F-4D97-AF65-F5344CB8AC3E}">
        <p14:creationId xmlns:p14="http://schemas.microsoft.com/office/powerpoint/2010/main" val="2236704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a:t>D</a:t>
            </a:r>
            <a:r>
              <a:rPr dirty="0" smtClean="0"/>
              <a:t>emo</a:t>
            </a:r>
            <a:endParaRPr lang="en-US" dirty="0"/>
          </a:p>
        </p:txBody>
      </p:sp>
      <p:sp>
        <p:nvSpPr>
          <p:cNvPr id="3" name="Subtitle 2"/>
          <p:cNvSpPr>
            <a:spLocks noGrp="1"/>
          </p:cNvSpPr>
          <p:nvPr>
            <p:ph type="subTitle" idx="1"/>
          </p:nvPr>
        </p:nvSpPr>
        <p:spPr>
          <a:xfrm>
            <a:off x="4179053" y="4869160"/>
            <a:ext cx="6610546" cy="774105"/>
          </a:xfrm>
        </p:spPr>
        <p:txBody>
          <a:bodyPr/>
          <a:lstStyle/>
          <a:p>
            <a:r>
              <a:rPr lang="en-US" sz="2000" dirty="0" smtClean="0"/>
              <a:t>Travis Jones</a:t>
            </a:r>
          </a:p>
          <a:p>
            <a:r>
              <a:rPr lang="en-US" sz="2000" dirty="0" smtClean="0"/>
              <a:t>Program Manager</a:t>
            </a:r>
          </a:p>
          <a:p>
            <a:r>
              <a:rPr lang="en-US" sz="2000" dirty="0" smtClean="0"/>
              <a:t>Windows PowerShell</a:t>
            </a:r>
            <a:endParaRPr lang="en-US" sz="2000" dirty="0"/>
          </a:p>
        </p:txBody>
      </p:sp>
      <p:sp>
        <p:nvSpPr>
          <p:cNvPr id="2" name="Title 1"/>
          <p:cNvSpPr>
            <a:spLocks noGrp="1"/>
          </p:cNvSpPr>
          <p:nvPr>
            <p:ph type="ctrTitle"/>
          </p:nvPr>
        </p:nvSpPr>
        <p:spPr/>
        <p:txBody>
          <a:bodyPr>
            <a:normAutofit/>
          </a:bodyPr>
          <a:lstStyle/>
          <a:p>
            <a:r>
              <a:rPr dirty="0" smtClean="0"/>
              <a:t>Simplified Delegated Administration</a:t>
            </a:r>
            <a:endParaRPr lang="en-US" dirty="0"/>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Light Blue"/>
          <p:cNvSpPr/>
          <p:nvPr/>
        </p:nvSpPr>
        <p:spPr bwMode="auto">
          <a:xfrm>
            <a:off x="1014984" y="3191256"/>
            <a:ext cx="2825496" cy="2825496"/>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Simple &amp; Easy</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9" name="Picture 35" descr="C:\Users\sakuu\Documents\Ballmer WPC\AI\Vacation.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948128" y="3714699"/>
            <a:ext cx="977932" cy="129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2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PowerShell 3.0 Themes</a:t>
            </a:r>
            <a:endParaRPr lang="en-US" dirty="0"/>
          </a:p>
        </p:txBody>
      </p:sp>
      <p:grpSp>
        <p:nvGrpSpPr>
          <p:cNvPr id="47" name="Group 46"/>
          <p:cNvGrpSpPr/>
          <p:nvPr/>
        </p:nvGrpSpPr>
        <p:grpSpPr>
          <a:xfrm>
            <a:off x="676656" y="1349832"/>
            <a:ext cx="3493008" cy="2496312"/>
            <a:chOff x="676656" y="1349832"/>
            <a:chExt cx="3493008" cy="2496312"/>
          </a:xfrm>
        </p:grpSpPr>
        <p:sp>
          <p:nvSpPr>
            <p:cNvPr id="8" name="Light Blue"/>
            <p:cNvSpPr/>
            <p:nvPr/>
          </p:nvSpPr>
          <p:spPr bwMode="auto">
            <a:xfrm>
              <a:off x="676656"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Simple &amp; Easy</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10" name="Picture 35" descr="C:\Users\sakuu\Documents\Ballmer WPC\AI\Vacation.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879962" y="1637864"/>
              <a:ext cx="1086396" cy="1442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8020546" y="4015738"/>
            <a:ext cx="3493008" cy="2496312"/>
            <a:chOff x="8045452" y="3949024"/>
            <a:chExt cx="3493008" cy="2496312"/>
          </a:xfrm>
        </p:grpSpPr>
        <p:sp>
          <p:nvSpPr>
            <p:cNvPr id="5" name="Red"/>
            <p:cNvSpPr/>
            <p:nvPr/>
          </p:nvSpPr>
          <p:spPr bwMode="auto">
            <a:xfrm>
              <a:off x="8045452"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PS 3.0  -</a:t>
              </a:r>
              <a:r>
                <a:rPr lang="en-US" sz="2200" dirty="0" err="1" smtClean="0">
                  <a:solidFill>
                    <a:schemeClr val="tx1">
                      <a:alpha val="99000"/>
                    </a:schemeClr>
                  </a:solidFill>
                  <a:latin typeface="Segoe UI" pitchFamily="34" charset="0"/>
                  <a:ea typeface="Segoe UI" pitchFamily="34" charset="0"/>
                  <a:cs typeface="Segoe UI" pitchFamily="34" charset="0"/>
                </a:rPr>
                <a:t>gt</a:t>
              </a:r>
              <a:r>
                <a:rPr lang="en-US" sz="2200" dirty="0" smtClean="0">
                  <a:solidFill>
                    <a:schemeClr val="tx1">
                      <a:alpha val="99000"/>
                    </a:schemeClr>
                  </a:solidFill>
                  <a:latin typeface="Segoe UI" pitchFamily="34" charset="0"/>
                  <a:ea typeface="Segoe UI" pitchFamily="34" charset="0"/>
                  <a:cs typeface="Segoe UI" pitchFamily="34" charset="0"/>
                </a:rPr>
                <a:t>  PS 2.0</a:t>
              </a:r>
            </a:p>
          </p:txBody>
        </p:sp>
        <p:grpSp>
          <p:nvGrpSpPr>
            <p:cNvPr id="11" name="Group 10"/>
            <p:cNvGrpSpPr/>
            <p:nvPr/>
          </p:nvGrpSpPr>
          <p:grpSpPr bwMode="black">
            <a:xfrm>
              <a:off x="9458640" y="4405080"/>
              <a:ext cx="666632" cy="1137216"/>
              <a:chOff x="3233738" y="168276"/>
              <a:chExt cx="2651125" cy="6480174"/>
            </a:xfrm>
          </p:grpSpPr>
          <p:sp>
            <p:nvSpPr>
              <p:cNvPr id="12"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49" name="Group 48"/>
          <p:cNvGrpSpPr/>
          <p:nvPr/>
        </p:nvGrpSpPr>
        <p:grpSpPr>
          <a:xfrm>
            <a:off x="8020546" y="1349832"/>
            <a:ext cx="3493008" cy="2496312"/>
            <a:chOff x="8045452" y="1349832"/>
            <a:chExt cx="3493008" cy="2496312"/>
          </a:xfrm>
        </p:grpSpPr>
        <p:sp>
          <p:nvSpPr>
            <p:cNvPr id="4" name="Green"/>
            <p:cNvSpPr/>
            <p:nvPr/>
          </p:nvSpPr>
          <p:spPr bwMode="auto">
            <a:xfrm>
              <a:off x="8045452"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Robust &amp; Scalable</a:t>
              </a:r>
            </a:p>
          </p:txBody>
        </p:sp>
        <p:sp>
          <p:nvSpPr>
            <p:cNvPr id="15" name="Freeform 35"/>
            <p:cNvSpPr>
              <a:spLocks/>
            </p:cNvSpPr>
            <p:nvPr/>
          </p:nvSpPr>
          <p:spPr bwMode="black">
            <a:xfrm>
              <a:off x="9024221" y="1750933"/>
              <a:ext cx="1535470" cy="130566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48" name="Group 47"/>
          <p:cNvGrpSpPr/>
          <p:nvPr/>
        </p:nvGrpSpPr>
        <p:grpSpPr>
          <a:xfrm>
            <a:off x="4351988" y="1349832"/>
            <a:ext cx="3493008" cy="2496312"/>
            <a:chOff x="4366220" y="1349832"/>
            <a:chExt cx="3493008" cy="2496312"/>
          </a:xfrm>
        </p:grpSpPr>
        <p:sp>
          <p:nvSpPr>
            <p:cNvPr id="6" name="Yellow"/>
            <p:cNvSpPr/>
            <p:nvPr/>
          </p:nvSpPr>
          <p:spPr bwMode="auto">
            <a:xfrm>
              <a:off x="4366220" y="1349832"/>
              <a:ext cx="3493008" cy="2496312"/>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spc="-60" dirty="0" smtClean="0">
                  <a:solidFill>
                    <a:schemeClr val="tx1">
                      <a:alpha val="99000"/>
                    </a:schemeClr>
                  </a:solidFill>
                  <a:latin typeface="Segoe UI" pitchFamily="34" charset="0"/>
                  <a:ea typeface="Segoe UI" pitchFamily="34" charset="0"/>
                  <a:cs typeface="Segoe UI" pitchFamily="34" charset="0"/>
                </a:rPr>
                <a:t>Comprehensive Coverage</a:t>
              </a:r>
            </a:p>
          </p:txBody>
        </p:sp>
        <p:grpSp>
          <p:nvGrpSpPr>
            <p:cNvPr id="16" name="Group 15"/>
            <p:cNvGrpSpPr>
              <a:grpSpLocks noChangeAspect="1"/>
            </p:cNvGrpSpPr>
            <p:nvPr/>
          </p:nvGrpSpPr>
          <p:grpSpPr bwMode="black">
            <a:xfrm>
              <a:off x="5371041" y="1736438"/>
              <a:ext cx="1483366" cy="1287850"/>
              <a:chOff x="2462213" y="1598613"/>
              <a:chExt cx="4222750" cy="3667125"/>
            </a:xfrm>
          </p:grpSpPr>
          <p:sp>
            <p:nvSpPr>
              <p:cNvPr id="17"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50" name="Group 49"/>
          <p:cNvGrpSpPr/>
          <p:nvPr/>
        </p:nvGrpSpPr>
        <p:grpSpPr>
          <a:xfrm>
            <a:off x="676656" y="4015738"/>
            <a:ext cx="3493008" cy="2496312"/>
            <a:chOff x="676656" y="3949024"/>
            <a:chExt cx="3493008" cy="2496312"/>
          </a:xfrm>
        </p:grpSpPr>
        <p:sp>
          <p:nvSpPr>
            <p:cNvPr id="9" name="Dark Blue"/>
            <p:cNvSpPr/>
            <p:nvPr/>
          </p:nvSpPr>
          <p:spPr bwMode="auto">
            <a:xfrm>
              <a:off x="676656"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Rich Platform</a:t>
              </a:r>
            </a:p>
          </p:txBody>
        </p:sp>
        <p:grpSp>
          <p:nvGrpSpPr>
            <p:cNvPr id="43" name="Group 42"/>
            <p:cNvGrpSpPr>
              <a:grpSpLocks noChangeAspect="1"/>
            </p:cNvGrpSpPr>
            <p:nvPr/>
          </p:nvGrpSpPr>
          <p:grpSpPr bwMode="black">
            <a:xfrm>
              <a:off x="1767586" y="4527235"/>
              <a:ext cx="1311149" cy="1014057"/>
              <a:chOff x="813584" y="4312262"/>
              <a:chExt cx="478309" cy="370027"/>
            </a:xfrm>
          </p:grpSpPr>
          <p:sp>
            <p:nvSpPr>
              <p:cNvPr id="44"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45"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grpSp>
      <p:grpSp>
        <p:nvGrpSpPr>
          <p:cNvPr id="51" name="Group 50"/>
          <p:cNvGrpSpPr/>
          <p:nvPr/>
        </p:nvGrpSpPr>
        <p:grpSpPr>
          <a:xfrm>
            <a:off x="4352544" y="4015738"/>
            <a:ext cx="3493008" cy="2496312"/>
            <a:chOff x="4366220" y="3949024"/>
            <a:chExt cx="3493008" cy="2496312"/>
          </a:xfrm>
        </p:grpSpPr>
        <p:sp>
          <p:nvSpPr>
            <p:cNvPr id="7" name="Orange"/>
            <p:cNvSpPr/>
            <p:nvPr/>
          </p:nvSpPr>
          <p:spPr bwMode="auto">
            <a:xfrm>
              <a:off x="4366220"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Standards-based</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6" name="Freeform 15"/>
            <p:cNvSpPr>
              <a:spLocks noChangeAspect="1" noEditPoints="1"/>
            </p:cNvSpPr>
            <p:nvPr/>
          </p:nvSpPr>
          <p:spPr bwMode="black">
            <a:xfrm>
              <a:off x="5519047" y="4352572"/>
              <a:ext cx="1187354" cy="1188720"/>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2765728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Management CEC</a:t>
            </a:r>
            <a:endParaRPr lang="en-US" dirty="0"/>
          </a:p>
        </p:txBody>
      </p:sp>
      <p:sp>
        <p:nvSpPr>
          <p:cNvPr id="4" name="Text Placeholder 3"/>
          <p:cNvSpPr>
            <a:spLocks noGrp="1"/>
          </p:cNvSpPr>
          <p:nvPr>
            <p:ph type="body" sz="quarter" idx="10"/>
          </p:nvPr>
        </p:nvSpPr>
        <p:spPr>
          <a:xfrm>
            <a:off x="519112" y="1387334"/>
            <a:ext cx="11335940" cy="5066002"/>
          </a:xfrm>
        </p:spPr>
        <p:txBody>
          <a:bodyPr/>
          <a:lstStyle/>
          <a:p>
            <a:pPr>
              <a:spcAft>
                <a:spcPts val="1200"/>
              </a:spcAft>
            </a:pPr>
            <a:r>
              <a:rPr lang="en-US" b="1" dirty="0" smtClean="0"/>
              <a:t>CEC:</a:t>
            </a:r>
            <a:r>
              <a:rPr lang="en-US" dirty="0" smtClean="0"/>
              <a:t>  Common Engineering Criteria</a:t>
            </a:r>
          </a:p>
          <a:p>
            <a:pPr>
              <a:spcAft>
                <a:spcPts val="1200"/>
              </a:spcAft>
            </a:pPr>
            <a:r>
              <a:rPr lang="en-US" b="1" dirty="0" smtClean="0"/>
              <a:t>What:  </a:t>
            </a:r>
            <a:r>
              <a:rPr lang="en-US" dirty="0" smtClean="0"/>
              <a:t>All </a:t>
            </a:r>
            <a:r>
              <a:rPr lang="en-US" dirty="0"/>
              <a:t>Microsoft server products are required to comply with a set of engineering requirements as part of the </a:t>
            </a:r>
            <a:r>
              <a:rPr lang="en-US" dirty="0" smtClean="0"/>
              <a:t>CEC</a:t>
            </a:r>
          </a:p>
          <a:p>
            <a:pPr>
              <a:spcAft>
                <a:spcPts val="1200"/>
              </a:spcAft>
            </a:pPr>
            <a:r>
              <a:rPr lang="en-US" b="1" dirty="0" smtClean="0"/>
              <a:t>Goal:  </a:t>
            </a:r>
            <a:r>
              <a:rPr lang="en-US" dirty="0" smtClean="0"/>
              <a:t>Reduce </a:t>
            </a:r>
            <a:r>
              <a:rPr lang="en-US" dirty="0"/>
              <a:t>the overall total cost of ownership </a:t>
            </a:r>
            <a:r>
              <a:rPr lang="en-US" dirty="0" smtClean="0"/>
              <a:t>through </a:t>
            </a:r>
            <a:r>
              <a:rPr lang="en-US" dirty="0"/>
              <a:t>improved integration, manageability, security, reliability, and other critical </a:t>
            </a:r>
            <a:r>
              <a:rPr lang="en-US" dirty="0" smtClean="0"/>
              <a:t>infrastructure</a:t>
            </a:r>
          </a:p>
          <a:p>
            <a:pPr>
              <a:spcAft>
                <a:spcPts val="1200"/>
              </a:spcAft>
            </a:pPr>
            <a:r>
              <a:rPr lang="en-US" b="1" dirty="0" smtClean="0"/>
              <a:t>Requirement:  </a:t>
            </a:r>
            <a:r>
              <a:rPr lang="en-US" dirty="0" smtClean="0"/>
              <a:t>All management surfaces must be exposed via PowerShell cmdlets or providers</a:t>
            </a:r>
          </a:p>
          <a:p>
            <a:pPr>
              <a:spcAft>
                <a:spcPts val="1200"/>
              </a:spcAft>
            </a:pPr>
            <a:r>
              <a:rPr lang="en-US" b="1" dirty="0" smtClean="0"/>
              <a:t>Result:</a:t>
            </a:r>
            <a:r>
              <a:rPr lang="en-US" dirty="0" smtClean="0"/>
              <a:t>   </a:t>
            </a:r>
            <a:r>
              <a:rPr lang="en-US" sz="3600" u="sng" dirty="0" smtClean="0"/>
              <a:t>COVERAGE</a:t>
            </a:r>
            <a:endParaRPr lang="en-US" u="sng" dirty="0"/>
          </a:p>
        </p:txBody>
      </p:sp>
    </p:spTree>
    <p:extLst>
      <p:ext uri="{BB962C8B-B14F-4D97-AF65-F5344CB8AC3E}">
        <p14:creationId xmlns:p14="http://schemas.microsoft.com/office/powerpoint/2010/main" val="404398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Comparison</a:t>
            </a:r>
            <a:endParaRPr lang="en-US" dirty="0">
              <a:solidFill>
                <a:srgbClr val="FF0000"/>
              </a:solidFill>
            </a:endParaRPr>
          </a:p>
        </p:txBody>
      </p:sp>
      <p:sp>
        <p:nvSpPr>
          <p:cNvPr id="5" name="Text Placeholder 4"/>
          <p:cNvSpPr>
            <a:spLocks noGrp="1"/>
          </p:cNvSpPr>
          <p:nvPr>
            <p:ph sz="half" idx="1"/>
          </p:nvPr>
        </p:nvSpPr>
        <p:spPr>
          <a:xfrm>
            <a:off x="519113" y="1447800"/>
            <a:ext cx="5486400" cy="4376583"/>
          </a:xfrm>
        </p:spPr>
        <p:txBody>
          <a:bodyPr/>
          <a:lstStyle/>
          <a:p>
            <a:r>
              <a:rPr lang="en-US" sz="3200" dirty="0">
                <a:solidFill>
                  <a:schemeClr val="tx1"/>
                </a:solidFill>
              </a:rPr>
              <a:t>Windows Server 2008 R2 </a:t>
            </a:r>
            <a:r>
              <a:rPr lang="en-US" sz="3200" dirty="0" smtClean="0">
                <a:solidFill>
                  <a:schemeClr val="tx1"/>
                </a:solidFill>
              </a:rPr>
              <a:t>shipped with 456 </a:t>
            </a:r>
            <a:r>
              <a:rPr lang="en-US" sz="3200" dirty="0" err="1" smtClean="0">
                <a:solidFill>
                  <a:schemeClr val="tx1"/>
                </a:solidFill>
              </a:rPr>
              <a:t>cmdlets</a:t>
            </a:r>
            <a:endParaRPr lang="en-US" sz="3200" dirty="0">
              <a:solidFill>
                <a:schemeClr val="tx1"/>
              </a:solidFill>
            </a:endParaRPr>
          </a:p>
          <a:p>
            <a:pPr marL="0" indent="0">
              <a:buNone/>
            </a:pPr>
            <a:endParaRPr lang="en-US" sz="2000" dirty="0" smtClean="0"/>
          </a:p>
          <a:p>
            <a:r>
              <a:rPr lang="en-US" sz="3200" dirty="0" smtClean="0"/>
              <a:t>How many </a:t>
            </a:r>
            <a:r>
              <a:rPr lang="en-US" sz="3200" dirty="0" err="1" smtClean="0"/>
              <a:t>cmdlets</a:t>
            </a:r>
            <a:r>
              <a:rPr lang="en-US" sz="3200" dirty="0" smtClean="0"/>
              <a:t> shipped in Windows Server 2012 RC?</a:t>
            </a:r>
          </a:p>
          <a:p>
            <a:pPr marL="909638" lvl="1" indent="-514350">
              <a:buFont typeface="+mj-lt"/>
              <a:buAutoNum type="alphaUcPeriod"/>
            </a:pPr>
            <a:r>
              <a:rPr lang="en-US" sz="3200" dirty="0" smtClean="0"/>
              <a:t>2032</a:t>
            </a:r>
          </a:p>
          <a:p>
            <a:pPr marL="909638" lvl="1" indent="-514350">
              <a:buFont typeface="+mj-lt"/>
              <a:buAutoNum type="alphaUcPeriod"/>
            </a:pPr>
            <a:r>
              <a:rPr lang="en-US" sz="3200" dirty="0" smtClean="0"/>
              <a:t>2192</a:t>
            </a:r>
          </a:p>
          <a:p>
            <a:pPr marL="909638" lvl="1" indent="-514350">
              <a:buFont typeface="+mj-lt"/>
              <a:buAutoNum type="alphaUcPeriod"/>
            </a:pPr>
            <a:r>
              <a:rPr lang="en-US" sz="3200" dirty="0" smtClean="0">
                <a:solidFill>
                  <a:schemeClr val="tx1"/>
                </a:solidFill>
              </a:rPr>
              <a:t>2321</a:t>
            </a:r>
          </a:p>
          <a:p>
            <a:pPr marL="909638" lvl="1" indent="-514350">
              <a:buFont typeface="+mj-lt"/>
              <a:buAutoNum type="alphaUcPeriod"/>
            </a:pPr>
            <a:r>
              <a:rPr lang="en-US" sz="3200" dirty="0" smtClean="0"/>
              <a:t>2418</a:t>
            </a:r>
          </a:p>
        </p:txBody>
      </p:sp>
      <p:sp>
        <p:nvSpPr>
          <p:cNvPr id="8" name="Content Placeholder 7"/>
          <p:cNvSpPr>
            <a:spLocks noGrp="1"/>
          </p:cNvSpPr>
          <p:nvPr>
            <p:ph sz="half" idx="2"/>
          </p:nvPr>
        </p:nvSpPr>
        <p:spPr>
          <a:xfrm>
            <a:off x="6181725" y="1447800"/>
            <a:ext cx="5486400" cy="4376583"/>
          </a:xfrm>
        </p:spPr>
        <p:txBody>
          <a:bodyPr/>
          <a:lstStyle/>
          <a:p>
            <a:r>
              <a:rPr lang="en-US" sz="3200" dirty="0">
                <a:solidFill>
                  <a:schemeClr val="tx1"/>
                </a:solidFill>
              </a:rPr>
              <a:t>Windows Server 2008 R2 shipped with </a:t>
            </a:r>
            <a:r>
              <a:rPr lang="en-US" sz="3200" dirty="0" smtClean="0">
                <a:solidFill>
                  <a:schemeClr val="tx1"/>
                </a:solidFill>
              </a:rPr>
              <a:t>10 modules</a:t>
            </a:r>
            <a:endParaRPr lang="en-US" sz="3200" dirty="0">
              <a:solidFill>
                <a:schemeClr val="tx1"/>
              </a:solidFill>
            </a:endParaRPr>
          </a:p>
          <a:p>
            <a:pPr marL="0" indent="0">
              <a:buNone/>
            </a:pPr>
            <a:endParaRPr lang="en-US" sz="2000" dirty="0" smtClean="0"/>
          </a:p>
          <a:p>
            <a:r>
              <a:rPr lang="en-US" sz="3200" dirty="0" smtClean="0"/>
              <a:t>How many modules shipped in Windows Server 2012 RC?</a:t>
            </a:r>
          </a:p>
          <a:p>
            <a:pPr marL="909638" lvl="1" indent="-514350">
              <a:buFont typeface="+mj-lt"/>
              <a:buAutoNum type="alphaUcPeriod"/>
            </a:pPr>
            <a:r>
              <a:rPr lang="en-US" sz="3200" dirty="0" smtClean="0"/>
              <a:t>56</a:t>
            </a:r>
          </a:p>
          <a:p>
            <a:pPr marL="909638" lvl="1" indent="-514350">
              <a:buFont typeface="+mj-lt"/>
              <a:buAutoNum type="alphaUcPeriod"/>
            </a:pPr>
            <a:r>
              <a:rPr lang="en-US" sz="3200" dirty="0" smtClean="0"/>
              <a:t>67</a:t>
            </a:r>
          </a:p>
          <a:p>
            <a:pPr marL="909638" lvl="1" indent="-514350">
              <a:buFont typeface="+mj-lt"/>
              <a:buAutoNum type="alphaUcPeriod"/>
            </a:pPr>
            <a:r>
              <a:rPr lang="en-US" sz="3200" dirty="0" smtClean="0">
                <a:solidFill>
                  <a:schemeClr val="tx1"/>
                </a:solidFill>
              </a:rPr>
              <a:t>79</a:t>
            </a:r>
          </a:p>
          <a:p>
            <a:pPr marL="909638" lvl="1" indent="-514350">
              <a:buFont typeface="+mj-lt"/>
              <a:buAutoNum type="alphaUcPeriod"/>
            </a:pPr>
            <a:r>
              <a:rPr lang="en-US" sz="3200" dirty="0" smtClean="0">
                <a:solidFill>
                  <a:schemeClr val="tx1"/>
                </a:solidFill>
              </a:rPr>
              <a:t>85</a:t>
            </a:r>
            <a:endParaRPr lang="en-US" sz="3200" dirty="0">
              <a:solidFill>
                <a:schemeClr val="tx1"/>
              </a:solidFill>
            </a:endParaRPr>
          </a:p>
        </p:txBody>
      </p:sp>
    </p:spTree>
    <p:extLst>
      <p:ext uri="{BB962C8B-B14F-4D97-AF65-F5344CB8AC3E}">
        <p14:creationId xmlns:p14="http://schemas.microsoft.com/office/powerpoint/2010/main" val="137915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iterate type="lt">
                                    <p:tmAbs val="0"/>
                                  </p:iterate>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iterate type="lt">
                                    <p:tmAbs val="0"/>
                                  </p:iterate>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hidden"/>
                                      </p:to>
                                    </p:set>
                                  </p:childTnLst>
                                </p:cTn>
                              </p:par>
                              <p:par>
                                <p:cTn id="27" presetID="1" presetClass="exit" presetSubtype="0" fill="hold" nodeType="withEffect">
                                  <p:stCondLst>
                                    <p:cond delay="0"/>
                                  </p:stCondLst>
                                  <p:iterate type="lt">
                                    <p:tmAbs val="0"/>
                                  </p:iterate>
                                  <p:childTnLst>
                                    <p:set>
                                      <p:cBhvr>
                                        <p:cTn id="28" dur="1" fill="hold">
                                          <p:stCondLst>
                                            <p:cond delay="0"/>
                                          </p:stCondLst>
                                        </p:cTn>
                                        <p:tgtEl>
                                          <p:spTgt spid="5">
                                            <p:txEl>
                                              <p:pRg st="6" end="6"/>
                                            </p:txEl>
                                          </p:spTgt>
                                        </p:tgtEl>
                                        <p:attrNameLst>
                                          <p:attrName>style.visibility</p:attrName>
                                        </p:attrNameLst>
                                      </p:cBhvr>
                                      <p:to>
                                        <p:strVal val="hidden"/>
                                      </p:to>
                                    </p:set>
                                  </p:childTnLst>
                                </p:cTn>
                              </p:par>
                              <p:par>
                                <p:cTn id="29" presetID="15" presetClass="emph" presetSubtype="0" nodeType="withEffect">
                                  <p:stCondLst>
                                    <p:cond delay="0"/>
                                  </p:stCondLst>
                                  <p:iterate type="lt">
                                    <p:tmAbs val="25"/>
                                  </p:iterate>
                                  <p:childTnLst>
                                    <p:set>
                                      <p:cBhvr override="childStyle">
                                        <p:cTn id="30" dur="indefinite"/>
                                        <p:tgtEl>
                                          <p:spTgt spid="5">
                                            <p:txEl>
                                              <p:pRg st="5" end="5"/>
                                            </p:txEl>
                                          </p:spTgt>
                                        </p:tgtEl>
                                        <p:attrNameLst>
                                          <p:attrName>style.fontWeight</p:attrName>
                                        </p:attrNameLst>
                                      </p:cBhvr>
                                      <p:to>
                                        <p:strVal val="bold"/>
                                      </p:to>
                                    </p:set>
                                  </p:childTnLst>
                                </p:cTn>
                              </p:par>
                              <p:par>
                                <p:cTn id="31" presetID="3" presetClass="emph" presetSubtype="2" fill="hold" nodeType="withEffect">
                                  <p:stCondLst>
                                    <p:cond delay="0"/>
                                  </p:stCondLst>
                                  <p:iterate type="lt">
                                    <p:tmPct val="0"/>
                                  </p:iterate>
                                  <p:childTnLst>
                                    <p:animClr clrSpc="rgb" dir="cw">
                                      <p:cBhvr override="childStyle">
                                        <p:cTn id="32" dur="500" fill="hold"/>
                                        <p:tgtEl>
                                          <p:spTgt spid="5">
                                            <p:txEl>
                                              <p:pRg st="5" end="5"/>
                                            </p:txEl>
                                          </p:spTgt>
                                        </p:tgtEl>
                                        <p:attrNameLst>
                                          <p:attrName>style.color</p:attrName>
                                        </p:attrNameLst>
                                      </p:cBhvr>
                                      <p:to>
                                        <a:srgbClr val="00FF00"/>
                                      </p:to>
                                    </p:animClr>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iterate type="lt">
                                    <p:tmAbs val="0"/>
                                  </p:iterate>
                                  <p:childTnLst>
                                    <p:set>
                                      <p:cBhvr>
                                        <p:cTn id="5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8">
                                            <p:txEl>
                                              <p:pRg st="4" end="4"/>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8">
                                            <p:txEl>
                                              <p:pRg st="5" end="5"/>
                                            </p:txEl>
                                          </p:spTgt>
                                        </p:tgtEl>
                                        <p:attrNameLst>
                                          <p:attrName>style.visibility</p:attrName>
                                        </p:attrNameLst>
                                      </p:cBhvr>
                                      <p:to>
                                        <p:strVal val="hidden"/>
                                      </p:to>
                                    </p:set>
                                  </p:childTnLst>
                                </p:cTn>
                              </p:par>
                              <p:par>
                                <p:cTn id="59" presetID="15" presetClass="emph" presetSubtype="0" nodeType="withEffect">
                                  <p:stCondLst>
                                    <p:cond delay="0"/>
                                  </p:stCondLst>
                                  <p:iterate type="lt">
                                    <p:tmAbs val="25"/>
                                  </p:iterate>
                                  <p:childTnLst>
                                    <p:set>
                                      <p:cBhvr override="childStyle">
                                        <p:cTn id="60" dur="indefinite"/>
                                        <p:tgtEl>
                                          <p:spTgt spid="8">
                                            <p:txEl>
                                              <p:pRg st="6" end="6"/>
                                            </p:txEl>
                                          </p:spTgt>
                                        </p:tgtEl>
                                        <p:attrNameLst>
                                          <p:attrName>style.fontWeight</p:attrName>
                                        </p:attrNameLst>
                                      </p:cBhvr>
                                      <p:to>
                                        <p:strVal val="bold"/>
                                      </p:to>
                                    </p:set>
                                  </p:childTnLst>
                                </p:cTn>
                              </p:par>
                              <p:par>
                                <p:cTn id="61" presetID="3" presetClass="emph" presetSubtype="2" fill="hold" nodeType="withEffect">
                                  <p:stCondLst>
                                    <p:cond delay="0"/>
                                  </p:stCondLst>
                                  <p:iterate type="lt">
                                    <p:tmPct val="0"/>
                                  </p:iterate>
                                  <p:childTnLst>
                                    <p:animClr clrSpc="rgb" dir="cw">
                                      <p:cBhvr override="childStyle">
                                        <p:cTn id="62" dur="500" fill="hold"/>
                                        <p:tgtEl>
                                          <p:spTgt spid="8">
                                            <p:txEl>
                                              <p:pRg st="6" end="6"/>
                                            </p:txEl>
                                          </p:spTgt>
                                        </p:tgtEl>
                                        <p:attrNameLst>
                                          <p:attrName>style.color</p:attrName>
                                        </p:attrNameLst>
                                      </p:cBhvr>
                                      <p:to>
                                        <a:srgbClr val="00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024896"/>
          </a:xfrm>
        </p:spPr>
        <p:txBody>
          <a:bodyPr/>
          <a:lstStyle/>
          <a:p>
            <a:r>
              <a:rPr lang="en-US" dirty="0" smtClean="0"/>
              <a:t>New Cmdlets in Windows PowerShell 3.0</a:t>
            </a:r>
            <a:br>
              <a:rPr lang="en-US" dirty="0" smtClean="0"/>
            </a:br>
            <a:r>
              <a:rPr lang="en-US" sz="3000" dirty="0" smtClean="0">
                <a:solidFill>
                  <a:schemeClr val="accent1"/>
                </a:solidFill>
              </a:rPr>
              <a:t>Thousands more in Windows Server 2012</a:t>
            </a:r>
            <a:endParaRPr lang="en-US" sz="3000" dirty="0">
              <a:solidFill>
                <a:schemeClr val="accent1"/>
              </a:solidFill>
            </a:endParaRPr>
          </a:p>
        </p:txBody>
      </p:sp>
      <p:sp>
        <p:nvSpPr>
          <p:cNvPr id="3" name="Text Placeholder 2"/>
          <p:cNvSpPr>
            <a:spLocks noGrp="1"/>
          </p:cNvSpPr>
          <p:nvPr>
            <p:ph type="body" sz="quarter" idx="4294967295"/>
          </p:nvPr>
        </p:nvSpPr>
        <p:spPr>
          <a:xfrm>
            <a:off x="507868" y="1572814"/>
            <a:ext cx="3138272" cy="5207579"/>
          </a:xfrm>
        </p:spPr>
        <p:txBody>
          <a:bodyPr/>
          <a:lstStyle/>
          <a:p>
            <a:pPr marL="0" indent="0">
              <a:lnSpc>
                <a:spcPct val="80000"/>
              </a:lnSpc>
              <a:buNone/>
            </a:pPr>
            <a:r>
              <a:rPr lang="en-US" sz="2400" dirty="0" smtClean="0">
                <a:gradFill>
                  <a:gsLst>
                    <a:gs pos="0">
                      <a:schemeClr val="tx1"/>
                    </a:gs>
                    <a:gs pos="100000">
                      <a:schemeClr val="tx1"/>
                    </a:gs>
                  </a:gsLst>
                  <a:lin ang="5400000" scaled="0"/>
                </a:gradFill>
              </a:rPr>
              <a:t>Jobs</a:t>
            </a:r>
          </a:p>
          <a:p>
            <a:pPr marL="457200" lvl="1" indent="-342900">
              <a:lnSpc>
                <a:spcPct val="80000"/>
              </a:lnSpc>
            </a:pPr>
            <a:r>
              <a:rPr lang="en-US" sz="1500" spc="20" dirty="0" smtClean="0">
                <a:gradFill>
                  <a:gsLst>
                    <a:gs pos="0">
                      <a:schemeClr val="tx1"/>
                    </a:gs>
                    <a:gs pos="100000">
                      <a:schemeClr val="tx1"/>
                    </a:gs>
                  </a:gsLst>
                  <a:lin ang="5400000" scaled="0"/>
                </a:gradFill>
              </a:rPr>
              <a:t>Add-JobTrigger</a:t>
            </a:r>
          </a:p>
          <a:p>
            <a:pPr marL="457200" lvl="1" indent="-342900">
              <a:lnSpc>
                <a:spcPct val="80000"/>
              </a:lnSpc>
            </a:pPr>
            <a:r>
              <a:rPr lang="en-US" sz="1500" spc="20" dirty="0">
                <a:gradFill>
                  <a:gsLst>
                    <a:gs pos="0">
                      <a:schemeClr val="tx1"/>
                    </a:gs>
                    <a:gs pos="100000">
                      <a:schemeClr val="tx1"/>
                    </a:gs>
                  </a:gsLst>
                  <a:lin ang="5400000" scaled="0"/>
                </a:gradFill>
              </a:rPr>
              <a:t>Disable-JobTrigger</a:t>
            </a:r>
          </a:p>
          <a:p>
            <a:pPr marL="457200" lvl="1" indent="-342900">
              <a:lnSpc>
                <a:spcPct val="80000"/>
              </a:lnSpc>
            </a:pPr>
            <a:r>
              <a:rPr lang="en-US" sz="1500" spc="20" dirty="0">
                <a:gradFill>
                  <a:gsLst>
                    <a:gs pos="0">
                      <a:schemeClr val="tx1"/>
                    </a:gs>
                    <a:gs pos="100000">
                      <a:schemeClr val="tx1"/>
                    </a:gs>
                  </a:gsLst>
                  <a:lin ang="5400000" scaled="0"/>
                </a:gradFill>
              </a:rPr>
              <a:t>Enable-JobTrigger</a:t>
            </a:r>
          </a:p>
          <a:p>
            <a:pPr marL="457200" lvl="1" indent="-342900">
              <a:lnSpc>
                <a:spcPct val="80000"/>
              </a:lnSpc>
            </a:pPr>
            <a:r>
              <a:rPr lang="en-US" sz="1500" spc="20" dirty="0">
                <a:gradFill>
                  <a:gsLst>
                    <a:gs pos="0">
                      <a:schemeClr val="tx1"/>
                    </a:gs>
                    <a:gs pos="100000">
                      <a:schemeClr val="tx1"/>
                    </a:gs>
                  </a:gsLst>
                  <a:lin ang="5400000" scaled="0"/>
                </a:gradFill>
              </a:rPr>
              <a:t>Get-JobTrigger</a:t>
            </a:r>
          </a:p>
          <a:p>
            <a:pPr marL="457200" lvl="1" indent="-342900">
              <a:lnSpc>
                <a:spcPct val="80000"/>
              </a:lnSpc>
            </a:pPr>
            <a:r>
              <a:rPr lang="en-US" sz="1500" spc="20" dirty="0">
                <a:gradFill>
                  <a:gsLst>
                    <a:gs pos="0">
                      <a:schemeClr val="tx1"/>
                    </a:gs>
                    <a:gs pos="100000">
                      <a:schemeClr val="tx1"/>
                    </a:gs>
                  </a:gsLst>
                  <a:lin ang="5400000" scaled="0"/>
                </a:gradFill>
              </a:rPr>
              <a:t>New-JobTrigger</a:t>
            </a:r>
          </a:p>
          <a:p>
            <a:pPr marL="457200" lvl="1" indent="-342900">
              <a:lnSpc>
                <a:spcPct val="80000"/>
              </a:lnSpc>
            </a:pPr>
            <a:r>
              <a:rPr lang="en-US" sz="1500" spc="20" dirty="0">
                <a:gradFill>
                  <a:gsLst>
                    <a:gs pos="0">
                      <a:schemeClr val="tx1"/>
                    </a:gs>
                    <a:gs pos="100000">
                      <a:schemeClr val="tx1"/>
                    </a:gs>
                  </a:gsLst>
                  <a:lin ang="5400000" scaled="0"/>
                </a:gradFill>
              </a:rPr>
              <a:t>Remove-JobTrigger</a:t>
            </a:r>
          </a:p>
          <a:p>
            <a:pPr marL="457200" lvl="1" indent="-342900">
              <a:lnSpc>
                <a:spcPct val="80000"/>
              </a:lnSpc>
            </a:pPr>
            <a:r>
              <a:rPr lang="en-US" sz="1500" spc="20" dirty="0">
                <a:gradFill>
                  <a:gsLst>
                    <a:gs pos="0">
                      <a:schemeClr val="tx1"/>
                    </a:gs>
                    <a:gs pos="100000">
                      <a:schemeClr val="tx1"/>
                    </a:gs>
                  </a:gsLst>
                  <a:lin ang="5400000" scaled="0"/>
                </a:gradFill>
              </a:rPr>
              <a:t>Set-JobTrigger</a:t>
            </a:r>
          </a:p>
          <a:p>
            <a:pPr marL="457200" lvl="1" indent="-342900">
              <a:lnSpc>
                <a:spcPct val="80000"/>
              </a:lnSpc>
            </a:pPr>
            <a:r>
              <a:rPr lang="en-US" sz="1500" spc="20" dirty="0">
                <a:gradFill>
                  <a:gsLst>
                    <a:gs pos="0">
                      <a:schemeClr val="tx1"/>
                    </a:gs>
                    <a:gs pos="100000">
                      <a:schemeClr val="tx1"/>
                    </a:gs>
                  </a:gsLst>
                  <a:lin ang="5400000" scaled="0"/>
                </a:gradFill>
              </a:rPr>
              <a:t>Disable-ScheduledJob</a:t>
            </a:r>
          </a:p>
          <a:p>
            <a:pPr marL="457200" lvl="1" indent="-342900">
              <a:lnSpc>
                <a:spcPct val="80000"/>
              </a:lnSpc>
            </a:pPr>
            <a:r>
              <a:rPr lang="en-US" sz="1500" spc="20" dirty="0">
                <a:gradFill>
                  <a:gsLst>
                    <a:gs pos="0">
                      <a:schemeClr val="tx1"/>
                    </a:gs>
                    <a:gs pos="100000">
                      <a:schemeClr val="tx1"/>
                    </a:gs>
                  </a:gsLst>
                  <a:lin ang="5400000" scaled="0"/>
                </a:gradFill>
              </a:rPr>
              <a:t>Enable-ScheduledJob</a:t>
            </a:r>
          </a:p>
          <a:p>
            <a:pPr marL="457200" lvl="1" indent="-342900">
              <a:lnSpc>
                <a:spcPct val="80000"/>
              </a:lnSpc>
            </a:pPr>
            <a:r>
              <a:rPr lang="en-US" sz="1500" spc="20" dirty="0">
                <a:gradFill>
                  <a:gsLst>
                    <a:gs pos="0">
                      <a:schemeClr val="tx1"/>
                    </a:gs>
                    <a:gs pos="100000">
                      <a:schemeClr val="tx1"/>
                    </a:gs>
                  </a:gsLst>
                  <a:lin ang="5400000" scaled="0"/>
                </a:gradFill>
              </a:rPr>
              <a:t>Get-ScheduledJob</a:t>
            </a:r>
          </a:p>
          <a:p>
            <a:pPr marL="457200" lvl="1" indent="-342900">
              <a:lnSpc>
                <a:spcPct val="80000"/>
              </a:lnSpc>
            </a:pPr>
            <a:r>
              <a:rPr lang="en-US" sz="1500" spc="20" dirty="0">
                <a:gradFill>
                  <a:gsLst>
                    <a:gs pos="0">
                      <a:schemeClr val="tx1"/>
                    </a:gs>
                    <a:gs pos="100000">
                      <a:schemeClr val="tx1"/>
                    </a:gs>
                  </a:gsLst>
                  <a:lin ang="5400000" scaled="0"/>
                </a:gradFill>
              </a:rPr>
              <a:t>Register-ScheduledJob</a:t>
            </a:r>
          </a:p>
          <a:p>
            <a:pPr marL="457200" lvl="1" indent="-342900">
              <a:lnSpc>
                <a:spcPct val="80000"/>
              </a:lnSpc>
            </a:pPr>
            <a:r>
              <a:rPr lang="en-US" sz="1500" spc="20" dirty="0">
                <a:gradFill>
                  <a:gsLst>
                    <a:gs pos="0">
                      <a:schemeClr val="tx1"/>
                    </a:gs>
                    <a:gs pos="100000">
                      <a:schemeClr val="tx1"/>
                    </a:gs>
                  </a:gsLst>
                  <a:lin ang="5400000" scaled="0"/>
                </a:gradFill>
              </a:rPr>
              <a:t>Set-ScheduledJob</a:t>
            </a:r>
          </a:p>
          <a:p>
            <a:pPr marL="457200" lvl="1" indent="-342900">
              <a:lnSpc>
                <a:spcPct val="80000"/>
              </a:lnSpc>
            </a:pPr>
            <a:r>
              <a:rPr lang="en-US" sz="1500" spc="20" dirty="0">
                <a:gradFill>
                  <a:gsLst>
                    <a:gs pos="0">
                      <a:schemeClr val="tx1"/>
                    </a:gs>
                    <a:gs pos="100000">
                      <a:schemeClr val="tx1"/>
                    </a:gs>
                  </a:gsLst>
                  <a:lin ang="5400000" scaled="0"/>
                </a:gradFill>
              </a:rPr>
              <a:t>Unregister-ScheduledJob</a:t>
            </a:r>
          </a:p>
          <a:p>
            <a:pPr marL="457200" lvl="1" indent="-342900">
              <a:lnSpc>
                <a:spcPct val="80000"/>
              </a:lnSpc>
            </a:pPr>
            <a:r>
              <a:rPr lang="en-US" sz="1500" spc="20" dirty="0">
                <a:gradFill>
                  <a:gsLst>
                    <a:gs pos="0">
                      <a:schemeClr val="tx1"/>
                    </a:gs>
                    <a:gs pos="100000">
                      <a:schemeClr val="tx1"/>
                    </a:gs>
                  </a:gsLst>
                  <a:lin ang="5400000" scaled="0"/>
                </a:gradFill>
              </a:rPr>
              <a:t>Get-ScheduledJobOption</a:t>
            </a:r>
          </a:p>
          <a:p>
            <a:pPr marL="457200" lvl="1" indent="-342900">
              <a:lnSpc>
                <a:spcPct val="80000"/>
              </a:lnSpc>
            </a:pPr>
            <a:r>
              <a:rPr lang="en-US" sz="1500" spc="20" dirty="0">
                <a:gradFill>
                  <a:gsLst>
                    <a:gs pos="0">
                      <a:schemeClr val="tx1"/>
                    </a:gs>
                    <a:gs pos="100000">
                      <a:schemeClr val="tx1"/>
                    </a:gs>
                  </a:gsLst>
                  <a:lin ang="5400000" scaled="0"/>
                </a:gradFill>
              </a:rPr>
              <a:t>New-ScheduledJobOption</a:t>
            </a:r>
          </a:p>
          <a:p>
            <a:pPr marL="457200" lvl="1" indent="-342900">
              <a:lnSpc>
                <a:spcPct val="80000"/>
              </a:lnSpc>
            </a:pPr>
            <a:r>
              <a:rPr lang="en-US" sz="1500" spc="20" dirty="0" smtClean="0">
                <a:gradFill>
                  <a:gsLst>
                    <a:gs pos="0">
                      <a:schemeClr val="tx1"/>
                    </a:gs>
                    <a:gs pos="100000">
                      <a:schemeClr val="tx1"/>
                    </a:gs>
                  </a:gsLst>
                  <a:lin ang="5400000" scaled="0"/>
                </a:gradFill>
              </a:rPr>
              <a:t>Set-ScheduledJobOption</a:t>
            </a:r>
            <a:endParaRPr lang="en-US" sz="1500" spc="20" dirty="0">
              <a:gradFill>
                <a:gsLst>
                  <a:gs pos="0">
                    <a:schemeClr val="tx1"/>
                  </a:gs>
                  <a:gs pos="100000">
                    <a:schemeClr val="tx1"/>
                  </a:gs>
                </a:gsLst>
                <a:lin ang="5400000" scaled="0"/>
              </a:gradFill>
            </a:endParaRPr>
          </a:p>
          <a:p>
            <a:pPr marL="1588" lvl="1" indent="0">
              <a:lnSpc>
                <a:spcPct val="80000"/>
              </a:lnSpc>
              <a:spcBef>
                <a:spcPts val="1800"/>
              </a:spcBef>
              <a:buNone/>
            </a:pPr>
            <a:r>
              <a:rPr lang="en-US" sz="2400" dirty="0">
                <a:gradFill>
                  <a:gsLst>
                    <a:gs pos="0">
                      <a:srgbClr val="FFFFFF"/>
                    </a:gs>
                    <a:gs pos="100000">
                      <a:srgbClr val="FFFFFF"/>
                    </a:gs>
                  </a:gsLst>
                  <a:lin ang="5400000" scaled="0"/>
                </a:gradFill>
              </a:rPr>
              <a:t>ISE</a:t>
            </a:r>
          </a:p>
          <a:p>
            <a:pPr marL="457200" lvl="1" indent="-342900">
              <a:lnSpc>
                <a:spcPct val="80000"/>
              </a:lnSpc>
            </a:pPr>
            <a:r>
              <a:rPr lang="en-US" sz="1500" spc="20" dirty="0">
                <a:gradFill>
                  <a:gsLst>
                    <a:gs pos="0">
                      <a:schemeClr val="tx1"/>
                    </a:gs>
                    <a:gs pos="100000">
                      <a:schemeClr val="tx1"/>
                    </a:gs>
                  </a:gsLst>
                  <a:lin ang="5400000" scaled="0"/>
                </a:gradFill>
              </a:rPr>
              <a:t>Get-IseSnippet</a:t>
            </a:r>
          </a:p>
          <a:p>
            <a:pPr marL="457200" lvl="1" indent="-342900">
              <a:lnSpc>
                <a:spcPct val="80000"/>
              </a:lnSpc>
            </a:pPr>
            <a:r>
              <a:rPr lang="en-US" sz="1500" spc="20" dirty="0">
                <a:gradFill>
                  <a:gsLst>
                    <a:gs pos="0">
                      <a:schemeClr val="tx1"/>
                    </a:gs>
                    <a:gs pos="100000">
                      <a:schemeClr val="tx1"/>
                    </a:gs>
                  </a:gsLst>
                  <a:lin ang="5400000" scaled="0"/>
                </a:gradFill>
              </a:rPr>
              <a:t>Import-IseSnippet</a:t>
            </a:r>
          </a:p>
          <a:p>
            <a:pPr marL="457200" lvl="1" indent="-342900">
              <a:lnSpc>
                <a:spcPct val="80000"/>
              </a:lnSpc>
            </a:pPr>
            <a:r>
              <a:rPr lang="en-US" sz="1500" spc="20" dirty="0">
                <a:gradFill>
                  <a:gsLst>
                    <a:gs pos="0">
                      <a:schemeClr val="tx1"/>
                    </a:gs>
                    <a:gs pos="100000">
                      <a:schemeClr val="tx1"/>
                    </a:gs>
                  </a:gsLst>
                  <a:lin ang="5400000" scaled="0"/>
                </a:gradFill>
              </a:rPr>
              <a:t>New-IseSnippet</a:t>
            </a:r>
          </a:p>
        </p:txBody>
      </p:sp>
      <p:sp>
        <p:nvSpPr>
          <p:cNvPr id="5" name="Text Placeholder 2"/>
          <p:cNvSpPr>
            <a:spLocks noGrp="1"/>
          </p:cNvSpPr>
          <p:nvPr>
            <p:ph type="body" sz="quarter" idx="4294967295"/>
          </p:nvPr>
        </p:nvSpPr>
        <p:spPr>
          <a:xfrm>
            <a:off x="4345256" y="1584646"/>
            <a:ext cx="3909396" cy="5123582"/>
          </a:xfrm>
        </p:spPr>
        <p:txBody>
          <a:bodyPr/>
          <a:lstStyle/>
          <a:p>
            <a:pPr marL="0" indent="0">
              <a:lnSpc>
                <a:spcPct val="83000"/>
              </a:lnSpc>
              <a:buNone/>
            </a:pPr>
            <a:r>
              <a:rPr lang="en-US" sz="2400" dirty="0" smtClean="0">
                <a:gradFill>
                  <a:gsLst>
                    <a:gs pos="0">
                      <a:schemeClr val="tx1"/>
                    </a:gs>
                    <a:gs pos="100000">
                      <a:schemeClr val="tx1"/>
                    </a:gs>
                  </a:gsLst>
                  <a:lin ang="5400000" scaled="0"/>
                </a:gradFill>
              </a:rPr>
              <a:t>CIM</a:t>
            </a:r>
          </a:p>
          <a:p>
            <a:pPr marL="457200" lvl="1" indent="-342900">
              <a:lnSpc>
                <a:spcPct val="83000"/>
              </a:lnSpc>
            </a:pPr>
            <a:r>
              <a:rPr lang="en-US" sz="1500" spc="20" dirty="0" smtClean="0">
                <a:gradFill>
                  <a:gsLst>
                    <a:gs pos="0">
                      <a:schemeClr val="tx1"/>
                    </a:gs>
                    <a:gs pos="100000">
                      <a:schemeClr val="tx1"/>
                    </a:gs>
                  </a:gsLst>
                  <a:lin ang="5400000" scaled="0"/>
                </a:gradFill>
              </a:rPr>
              <a:t>Get-CimAssociatedInstance</a:t>
            </a:r>
            <a:endParaRPr lang="en-US" sz="1500" spc="20" dirty="0">
              <a:gradFill>
                <a:gsLst>
                  <a:gs pos="0">
                    <a:schemeClr val="tx1"/>
                  </a:gs>
                  <a:gs pos="100000">
                    <a:schemeClr val="tx1"/>
                  </a:gs>
                </a:gsLst>
                <a:lin ang="5400000" scaled="0"/>
              </a:gradFill>
            </a:endParaRPr>
          </a:p>
          <a:p>
            <a:pPr marL="457200" lvl="1" indent="-342900">
              <a:lnSpc>
                <a:spcPct val="83000"/>
              </a:lnSpc>
            </a:pPr>
            <a:r>
              <a:rPr lang="en-US" sz="1500" spc="20" dirty="0">
                <a:gradFill>
                  <a:gsLst>
                    <a:gs pos="0">
                      <a:schemeClr val="tx1"/>
                    </a:gs>
                    <a:gs pos="100000">
                      <a:schemeClr val="tx1"/>
                    </a:gs>
                  </a:gsLst>
                  <a:lin ang="5400000" scaled="0"/>
                </a:gradFill>
              </a:rPr>
              <a:t>Get-CimClass</a:t>
            </a:r>
          </a:p>
          <a:p>
            <a:pPr marL="457200" lvl="1" indent="-342900">
              <a:lnSpc>
                <a:spcPct val="83000"/>
              </a:lnSpc>
            </a:pPr>
            <a:r>
              <a:rPr lang="en-US" sz="1500" spc="20" dirty="0">
                <a:gradFill>
                  <a:gsLst>
                    <a:gs pos="0">
                      <a:schemeClr val="tx1"/>
                    </a:gs>
                    <a:gs pos="100000">
                      <a:schemeClr val="tx1"/>
                    </a:gs>
                  </a:gsLst>
                  <a:lin ang="5400000" scaled="0"/>
                </a:gradFill>
              </a:rPr>
              <a:t>Get-CimInstance</a:t>
            </a:r>
          </a:p>
          <a:p>
            <a:pPr marL="457200" lvl="1" indent="-342900">
              <a:lnSpc>
                <a:spcPct val="83000"/>
              </a:lnSpc>
            </a:pPr>
            <a:r>
              <a:rPr lang="en-US" sz="1500" spc="20" dirty="0">
                <a:gradFill>
                  <a:gsLst>
                    <a:gs pos="0">
                      <a:schemeClr val="tx1"/>
                    </a:gs>
                    <a:gs pos="100000">
                      <a:schemeClr val="tx1"/>
                    </a:gs>
                  </a:gsLst>
                  <a:lin ang="5400000" scaled="0"/>
                </a:gradFill>
              </a:rPr>
              <a:t>Get-CimSession</a:t>
            </a:r>
          </a:p>
          <a:p>
            <a:pPr marL="457200" lvl="1" indent="-342900">
              <a:lnSpc>
                <a:spcPct val="83000"/>
              </a:lnSpc>
            </a:pPr>
            <a:r>
              <a:rPr lang="en-US" sz="1500" spc="20" dirty="0">
                <a:gradFill>
                  <a:gsLst>
                    <a:gs pos="0">
                      <a:schemeClr val="tx1"/>
                    </a:gs>
                    <a:gs pos="100000">
                      <a:schemeClr val="tx1"/>
                    </a:gs>
                  </a:gsLst>
                  <a:lin ang="5400000" scaled="0"/>
                </a:gradFill>
              </a:rPr>
              <a:t>Invoke-CimMethod</a:t>
            </a:r>
          </a:p>
          <a:p>
            <a:pPr marL="457200" lvl="1" indent="-342900">
              <a:lnSpc>
                <a:spcPct val="83000"/>
              </a:lnSpc>
            </a:pPr>
            <a:r>
              <a:rPr lang="en-US" sz="1500" spc="20" dirty="0">
                <a:gradFill>
                  <a:gsLst>
                    <a:gs pos="0">
                      <a:schemeClr val="tx1"/>
                    </a:gs>
                    <a:gs pos="100000">
                      <a:schemeClr val="tx1"/>
                    </a:gs>
                  </a:gsLst>
                  <a:lin ang="5400000" scaled="0"/>
                </a:gradFill>
              </a:rPr>
              <a:t>New-CimInstance</a:t>
            </a:r>
          </a:p>
          <a:p>
            <a:pPr marL="457200" lvl="1" indent="-342900">
              <a:lnSpc>
                <a:spcPct val="83000"/>
              </a:lnSpc>
            </a:pPr>
            <a:r>
              <a:rPr lang="en-US" sz="1500" spc="20" dirty="0">
                <a:gradFill>
                  <a:gsLst>
                    <a:gs pos="0">
                      <a:schemeClr val="tx1"/>
                    </a:gs>
                    <a:gs pos="100000">
                      <a:schemeClr val="tx1"/>
                    </a:gs>
                  </a:gsLst>
                  <a:lin ang="5400000" scaled="0"/>
                </a:gradFill>
              </a:rPr>
              <a:t>New-CimSession</a:t>
            </a:r>
          </a:p>
          <a:p>
            <a:pPr marL="457200" lvl="1" indent="-342900">
              <a:lnSpc>
                <a:spcPct val="83000"/>
              </a:lnSpc>
            </a:pPr>
            <a:r>
              <a:rPr lang="en-US" sz="1500" spc="20" dirty="0">
                <a:gradFill>
                  <a:gsLst>
                    <a:gs pos="0">
                      <a:schemeClr val="tx1"/>
                    </a:gs>
                    <a:gs pos="100000">
                      <a:schemeClr val="tx1"/>
                    </a:gs>
                  </a:gsLst>
                  <a:lin ang="5400000" scaled="0"/>
                </a:gradFill>
              </a:rPr>
              <a:t>New-CimSessionOption</a:t>
            </a:r>
          </a:p>
          <a:p>
            <a:pPr marL="457200" lvl="1" indent="-342900">
              <a:lnSpc>
                <a:spcPct val="83000"/>
              </a:lnSpc>
            </a:pPr>
            <a:r>
              <a:rPr lang="en-US" sz="1500" spc="20" dirty="0">
                <a:gradFill>
                  <a:gsLst>
                    <a:gs pos="0">
                      <a:schemeClr val="tx1"/>
                    </a:gs>
                    <a:gs pos="100000">
                      <a:schemeClr val="tx1"/>
                    </a:gs>
                  </a:gsLst>
                  <a:lin ang="5400000" scaled="0"/>
                </a:gradFill>
              </a:rPr>
              <a:t>Register-CimIndicationEvent</a:t>
            </a:r>
          </a:p>
          <a:p>
            <a:pPr marL="457200" lvl="1" indent="-342900">
              <a:lnSpc>
                <a:spcPct val="83000"/>
              </a:lnSpc>
            </a:pPr>
            <a:r>
              <a:rPr lang="en-US" sz="1500" spc="20" dirty="0">
                <a:gradFill>
                  <a:gsLst>
                    <a:gs pos="0">
                      <a:schemeClr val="tx1"/>
                    </a:gs>
                    <a:gs pos="100000">
                      <a:schemeClr val="tx1"/>
                    </a:gs>
                  </a:gsLst>
                  <a:lin ang="5400000" scaled="0"/>
                </a:gradFill>
              </a:rPr>
              <a:t>Remove-CimInstance</a:t>
            </a:r>
          </a:p>
          <a:p>
            <a:pPr marL="457200" lvl="1" indent="-342900">
              <a:lnSpc>
                <a:spcPct val="83000"/>
              </a:lnSpc>
            </a:pPr>
            <a:r>
              <a:rPr lang="en-US" sz="1500" spc="20" dirty="0">
                <a:gradFill>
                  <a:gsLst>
                    <a:gs pos="0">
                      <a:schemeClr val="tx1"/>
                    </a:gs>
                    <a:gs pos="100000">
                      <a:schemeClr val="tx1"/>
                    </a:gs>
                  </a:gsLst>
                  <a:lin ang="5400000" scaled="0"/>
                </a:gradFill>
              </a:rPr>
              <a:t>Remove-CimSession</a:t>
            </a:r>
          </a:p>
          <a:p>
            <a:pPr marL="457200" lvl="1" indent="-342900">
              <a:lnSpc>
                <a:spcPct val="83000"/>
              </a:lnSpc>
            </a:pPr>
            <a:r>
              <a:rPr lang="en-US" sz="1500" spc="20" dirty="0" smtClean="0">
                <a:gradFill>
                  <a:gsLst>
                    <a:gs pos="0">
                      <a:schemeClr val="tx1"/>
                    </a:gs>
                    <a:gs pos="100000">
                      <a:schemeClr val="tx1"/>
                    </a:gs>
                  </a:gsLst>
                  <a:lin ang="5400000" scaled="0"/>
                </a:gradFill>
              </a:rPr>
              <a:t>Set-CimInstance</a:t>
            </a:r>
          </a:p>
          <a:p>
            <a:pPr marL="1588" lvl="1" indent="0">
              <a:lnSpc>
                <a:spcPct val="83000"/>
              </a:lnSpc>
              <a:spcBef>
                <a:spcPts val="1800"/>
              </a:spcBef>
              <a:buNone/>
            </a:pPr>
            <a:r>
              <a:rPr lang="en-US" sz="2400" dirty="0" smtClean="0">
                <a:gradFill>
                  <a:gsLst>
                    <a:gs pos="0">
                      <a:schemeClr val="tx1"/>
                    </a:gs>
                    <a:gs pos="100000">
                      <a:schemeClr val="tx1"/>
                    </a:gs>
                  </a:gsLst>
                  <a:lin ang="5400000" scaled="0"/>
                </a:gradFill>
              </a:rPr>
              <a:t>Remoting</a:t>
            </a:r>
            <a:endParaRPr lang="en-US" sz="2400" dirty="0">
              <a:gradFill>
                <a:gsLst>
                  <a:gs pos="0">
                    <a:schemeClr val="tx1"/>
                  </a:gs>
                  <a:gs pos="100000">
                    <a:schemeClr val="tx1"/>
                  </a:gs>
                </a:gsLst>
                <a:lin ang="5400000" scaled="0"/>
              </a:gradFill>
            </a:endParaRPr>
          </a:p>
          <a:p>
            <a:pPr marL="457200" lvl="1" indent="-342900">
              <a:lnSpc>
                <a:spcPct val="83000"/>
              </a:lnSpc>
            </a:pPr>
            <a:r>
              <a:rPr lang="en-US" sz="1500" spc="20" dirty="0">
                <a:gradFill>
                  <a:gsLst>
                    <a:gs pos="0">
                      <a:schemeClr val="tx1"/>
                    </a:gs>
                    <a:gs pos="100000">
                      <a:schemeClr val="tx1"/>
                    </a:gs>
                  </a:gsLst>
                  <a:lin ang="5400000" scaled="0"/>
                </a:gradFill>
              </a:rPr>
              <a:t>Connect-PSSession</a:t>
            </a:r>
          </a:p>
          <a:p>
            <a:pPr marL="457200" lvl="1" indent="-342900">
              <a:lnSpc>
                <a:spcPct val="83000"/>
              </a:lnSpc>
            </a:pPr>
            <a:r>
              <a:rPr lang="en-US" sz="1500" spc="20" dirty="0">
                <a:gradFill>
                  <a:gsLst>
                    <a:gs pos="0">
                      <a:schemeClr val="tx1"/>
                    </a:gs>
                    <a:gs pos="100000">
                      <a:schemeClr val="tx1"/>
                    </a:gs>
                  </a:gsLst>
                  <a:lin ang="5400000" scaled="0"/>
                </a:gradFill>
              </a:rPr>
              <a:t>Disconnect-PSSession</a:t>
            </a:r>
          </a:p>
          <a:p>
            <a:pPr marL="457200" lvl="1" indent="-342900">
              <a:lnSpc>
                <a:spcPct val="83000"/>
              </a:lnSpc>
            </a:pPr>
            <a:r>
              <a:rPr lang="en-US" sz="1500" spc="20" dirty="0">
                <a:gradFill>
                  <a:gsLst>
                    <a:gs pos="0">
                      <a:schemeClr val="tx1"/>
                    </a:gs>
                    <a:gs pos="100000">
                      <a:schemeClr val="tx1"/>
                    </a:gs>
                  </a:gsLst>
                  <a:lin ang="5400000" scaled="0"/>
                </a:gradFill>
              </a:rPr>
              <a:t>Receive-PSSession</a:t>
            </a:r>
          </a:p>
          <a:p>
            <a:pPr marL="457200" lvl="1" indent="-342900">
              <a:lnSpc>
                <a:spcPct val="83000"/>
              </a:lnSpc>
            </a:pPr>
            <a:r>
              <a:rPr lang="en-US" sz="1500" spc="20" dirty="0">
                <a:gradFill>
                  <a:gsLst>
                    <a:gs pos="0">
                      <a:schemeClr val="tx1"/>
                    </a:gs>
                    <a:gs pos="100000">
                      <a:schemeClr val="tx1"/>
                    </a:gs>
                  </a:gsLst>
                  <a:lin ang="5400000" scaled="0"/>
                </a:gradFill>
              </a:rPr>
              <a:t>New-PSSessionConfigurationFile</a:t>
            </a:r>
          </a:p>
          <a:p>
            <a:pPr marL="457200" lvl="1" indent="-342900">
              <a:lnSpc>
                <a:spcPct val="83000"/>
              </a:lnSpc>
            </a:pPr>
            <a:r>
              <a:rPr lang="en-US" sz="1500" spc="20" dirty="0">
                <a:gradFill>
                  <a:gsLst>
                    <a:gs pos="0">
                      <a:schemeClr val="tx1"/>
                    </a:gs>
                    <a:gs pos="100000">
                      <a:schemeClr val="tx1"/>
                    </a:gs>
                  </a:gsLst>
                  <a:lin ang="5400000" scaled="0"/>
                </a:gradFill>
              </a:rPr>
              <a:t>Test-PSSessionConfigurationFile</a:t>
            </a:r>
            <a:endParaRPr lang="en-US" sz="1500" spc="20" dirty="0">
              <a:gradFill>
                <a:gsLst>
                  <a:gs pos="0">
                    <a:srgbClr val="FFFFFF"/>
                  </a:gs>
                  <a:gs pos="100000">
                    <a:srgbClr val="FFFFFF"/>
                  </a:gs>
                </a:gsLst>
                <a:lin ang="5400000" scaled="0"/>
              </a:gradFill>
            </a:endParaRPr>
          </a:p>
          <a:p>
            <a:pPr marL="457200" lvl="1" indent="-342900">
              <a:lnSpc>
                <a:spcPct val="83000"/>
              </a:lnSpc>
            </a:pPr>
            <a:r>
              <a:rPr lang="en-US" sz="1500" spc="20" dirty="0">
                <a:gradFill>
                  <a:gsLst>
                    <a:gs pos="0">
                      <a:schemeClr val="tx1"/>
                    </a:gs>
                    <a:gs pos="100000">
                      <a:schemeClr val="tx1"/>
                    </a:gs>
                  </a:gsLst>
                  <a:lin ang="5400000" scaled="0"/>
                </a:gradFill>
              </a:rPr>
              <a:t>New-PSTransportOption</a:t>
            </a:r>
            <a:endParaRPr lang="en-US" sz="1500" spc="20" dirty="0" smtClean="0">
              <a:gradFill>
                <a:gsLst>
                  <a:gs pos="0">
                    <a:schemeClr val="tx1"/>
                  </a:gs>
                  <a:gs pos="100000">
                    <a:schemeClr val="tx1"/>
                  </a:gs>
                </a:gsLst>
                <a:lin ang="5400000" scaled="0"/>
              </a:gradFill>
            </a:endParaRPr>
          </a:p>
        </p:txBody>
      </p:sp>
      <p:sp>
        <p:nvSpPr>
          <p:cNvPr id="7" name="Text Placeholder 2"/>
          <p:cNvSpPr>
            <a:spLocks noGrp="1"/>
          </p:cNvSpPr>
          <p:nvPr>
            <p:ph type="body" sz="quarter" idx="4294967295"/>
          </p:nvPr>
        </p:nvSpPr>
        <p:spPr>
          <a:xfrm>
            <a:off x="8182644" y="1584646"/>
            <a:ext cx="3646141" cy="5184496"/>
          </a:xfrm>
        </p:spPr>
        <p:txBody>
          <a:bodyPr/>
          <a:lstStyle/>
          <a:p>
            <a:pPr marL="1588" lvl="1" indent="0">
              <a:lnSpc>
                <a:spcPct val="70000"/>
              </a:lnSpc>
              <a:spcBef>
                <a:spcPts val="1800"/>
              </a:spcBef>
              <a:buNone/>
            </a:pPr>
            <a:r>
              <a:rPr lang="en-US" sz="2400" dirty="0">
                <a:gradFill>
                  <a:gsLst>
                    <a:gs pos="0">
                      <a:srgbClr val="FFFFFF"/>
                    </a:gs>
                    <a:gs pos="100000">
                      <a:srgbClr val="FFFFFF"/>
                    </a:gs>
                  </a:gsLst>
                  <a:lin ang="5400000" scaled="0"/>
                </a:gradFill>
              </a:rPr>
              <a:t>Workflow</a:t>
            </a:r>
          </a:p>
          <a:p>
            <a:pPr marL="457200" lvl="1" indent="-342900">
              <a:lnSpc>
                <a:spcPct val="70000"/>
              </a:lnSpc>
            </a:pPr>
            <a:r>
              <a:rPr lang="en-US" sz="1500" spc="20" dirty="0">
                <a:gradFill>
                  <a:gsLst>
                    <a:gs pos="0">
                      <a:srgbClr val="FFFFFF"/>
                    </a:gs>
                    <a:gs pos="100000">
                      <a:srgbClr val="FFFFFF"/>
                    </a:gs>
                  </a:gsLst>
                  <a:lin ang="5400000" scaled="0"/>
                </a:gradFill>
              </a:rPr>
              <a:t>New-PSWorkflowExecutionOption</a:t>
            </a:r>
          </a:p>
          <a:p>
            <a:pPr marL="457200" lvl="1" indent="-342900">
              <a:lnSpc>
                <a:spcPct val="70000"/>
              </a:lnSpc>
            </a:pPr>
            <a:r>
              <a:rPr lang="en-US" sz="1500" spc="20" dirty="0">
                <a:gradFill>
                  <a:gsLst>
                    <a:gs pos="0">
                      <a:srgbClr val="FFFFFF"/>
                    </a:gs>
                    <a:gs pos="100000">
                      <a:srgbClr val="FFFFFF"/>
                    </a:gs>
                  </a:gsLst>
                  <a:lin ang="5400000" scaled="0"/>
                </a:gradFill>
              </a:rPr>
              <a:t>New-PSWorkflowSession</a:t>
            </a:r>
          </a:p>
          <a:p>
            <a:pPr marL="457200" lvl="1" indent="-342900">
              <a:lnSpc>
                <a:spcPct val="70000"/>
              </a:lnSpc>
            </a:pPr>
            <a:r>
              <a:rPr lang="en-US" sz="1500" spc="20" dirty="0">
                <a:gradFill>
                  <a:gsLst>
                    <a:gs pos="0">
                      <a:srgbClr val="FFFFFF"/>
                    </a:gs>
                    <a:gs pos="100000">
                      <a:srgbClr val="FFFFFF"/>
                    </a:gs>
                  </a:gsLst>
                  <a:lin ang="5400000" scaled="0"/>
                </a:gradFill>
              </a:rPr>
              <a:t>Invoke-AsWorkflow</a:t>
            </a:r>
          </a:p>
          <a:p>
            <a:pPr marL="457200" lvl="1" indent="-342900">
              <a:lnSpc>
                <a:spcPct val="70000"/>
              </a:lnSpc>
            </a:pPr>
            <a:r>
              <a:rPr lang="en-US" sz="1500" spc="20" dirty="0">
                <a:gradFill>
                  <a:gsLst>
                    <a:gs pos="0">
                      <a:srgbClr val="FFFFFF"/>
                    </a:gs>
                    <a:gs pos="100000">
                      <a:srgbClr val="FFFFFF"/>
                    </a:gs>
                  </a:gsLst>
                  <a:lin ang="5400000" scaled="0"/>
                </a:gradFill>
              </a:rPr>
              <a:t>Resume-Job</a:t>
            </a:r>
          </a:p>
          <a:p>
            <a:pPr marL="457200" lvl="1" indent="-342900">
              <a:lnSpc>
                <a:spcPct val="70000"/>
              </a:lnSpc>
            </a:pPr>
            <a:r>
              <a:rPr lang="en-US" sz="1500" spc="20" dirty="0">
                <a:gradFill>
                  <a:gsLst>
                    <a:gs pos="0">
                      <a:srgbClr val="FFFFFF"/>
                    </a:gs>
                    <a:gs pos="100000">
                      <a:srgbClr val="FFFFFF"/>
                    </a:gs>
                  </a:gsLst>
                  <a:lin ang="5400000" scaled="0"/>
                </a:gradFill>
              </a:rPr>
              <a:t>Suspend-Job</a:t>
            </a:r>
          </a:p>
          <a:p>
            <a:pPr marL="1588" lvl="1" indent="0">
              <a:lnSpc>
                <a:spcPct val="70000"/>
              </a:lnSpc>
              <a:spcBef>
                <a:spcPts val="1800"/>
              </a:spcBef>
              <a:buNone/>
            </a:pPr>
            <a:r>
              <a:rPr lang="en-US" sz="2400" dirty="0" smtClean="0">
                <a:gradFill>
                  <a:gsLst>
                    <a:gs pos="0">
                      <a:srgbClr val="FFFFFF"/>
                    </a:gs>
                    <a:gs pos="100000">
                      <a:srgbClr val="FFFFFF"/>
                    </a:gs>
                  </a:gsLst>
                  <a:lin ang="5400000" scaled="0"/>
                </a:gradFill>
              </a:rPr>
              <a:t>Web</a:t>
            </a:r>
          </a:p>
          <a:p>
            <a:pPr marL="457200" lvl="1" indent="-342900">
              <a:lnSpc>
                <a:spcPct val="70000"/>
              </a:lnSpc>
            </a:pPr>
            <a:r>
              <a:rPr lang="en-US" sz="1500" spc="20" dirty="0" smtClean="0">
                <a:gradFill>
                  <a:gsLst>
                    <a:gs pos="0">
                      <a:schemeClr val="tx1"/>
                    </a:gs>
                    <a:gs pos="100000">
                      <a:schemeClr val="tx1"/>
                    </a:gs>
                  </a:gsLst>
                  <a:lin ang="5400000" scaled="0"/>
                </a:gradFill>
              </a:rPr>
              <a:t>ConvertFrom-Json</a:t>
            </a:r>
          </a:p>
          <a:p>
            <a:pPr marL="457200" lvl="1" indent="-342900">
              <a:lnSpc>
                <a:spcPct val="70000"/>
              </a:lnSpc>
            </a:pPr>
            <a:r>
              <a:rPr lang="en-US" sz="1500" spc="20" dirty="0" smtClean="0">
                <a:gradFill>
                  <a:gsLst>
                    <a:gs pos="0">
                      <a:schemeClr val="tx1"/>
                    </a:gs>
                    <a:gs pos="100000">
                      <a:schemeClr val="tx1"/>
                    </a:gs>
                  </a:gsLst>
                  <a:lin ang="5400000" scaled="0"/>
                </a:gradFill>
              </a:rPr>
              <a:t>ConvertTo-Json</a:t>
            </a:r>
          </a:p>
          <a:p>
            <a:pPr marL="457200" lvl="1" indent="-342900">
              <a:lnSpc>
                <a:spcPct val="70000"/>
              </a:lnSpc>
            </a:pPr>
            <a:r>
              <a:rPr lang="en-US" sz="1500" spc="20" dirty="0" smtClean="0">
                <a:gradFill>
                  <a:gsLst>
                    <a:gs pos="0">
                      <a:schemeClr val="tx1"/>
                    </a:gs>
                    <a:gs pos="100000">
                      <a:schemeClr val="tx1"/>
                    </a:gs>
                  </a:gsLst>
                  <a:lin ang="5400000" scaled="0"/>
                </a:gradFill>
              </a:rPr>
              <a:t>Invoke-RestMethod</a:t>
            </a:r>
          </a:p>
          <a:p>
            <a:pPr marL="457200" lvl="1" indent="-342900">
              <a:lnSpc>
                <a:spcPct val="70000"/>
              </a:lnSpc>
            </a:pPr>
            <a:r>
              <a:rPr lang="en-US" sz="1500" spc="20" dirty="0" smtClean="0">
                <a:gradFill>
                  <a:gsLst>
                    <a:gs pos="0">
                      <a:schemeClr val="tx1"/>
                    </a:gs>
                    <a:gs pos="100000">
                      <a:schemeClr val="tx1"/>
                    </a:gs>
                  </a:gsLst>
                  <a:lin ang="5400000" scaled="0"/>
                </a:gradFill>
              </a:rPr>
              <a:t>Invoke-WebRequest</a:t>
            </a:r>
            <a:endParaRPr lang="en-US" sz="1500" spc="20" dirty="0">
              <a:gradFill>
                <a:gsLst>
                  <a:gs pos="0">
                    <a:srgbClr val="FFFFFF"/>
                  </a:gs>
                  <a:gs pos="100000">
                    <a:srgbClr val="FFFFFF"/>
                  </a:gs>
                </a:gsLst>
                <a:lin ang="5400000" scaled="0"/>
              </a:gradFill>
            </a:endParaRPr>
          </a:p>
          <a:p>
            <a:pPr marL="1588" lvl="1" indent="0">
              <a:lnSpc>
                <a:spcPct val="70000"/>
              </a:lnSpc>
              <a:spcBef>
                <a:spcPts val="1800"/>
              </a:spcBef>
              <a:buNone/>
            </a:pPr>
            <a:r>
              <a:rPr lang="en-US" sz="2400" dirty="0" smtClean="0">
                <a:gradFill>
                  <a:gsLst>
                    <a:gs pos="0">
                      <a:srgbClr val="FFFFFF"/>
                    </a:gs>
                    <a:gs pos="100000">
                      <a:srgbClr val="FFFFFF"/>
                    </a:gs>
                  </a:gsLst>
                  <a:lin ang="5400000" scaled="0"/>
                </a:gradFill>
              </a:rPr>
              <a:t>Other</a:t>
            </a:r>
            <a:endParaRPr lang="en-US" sz="2400" dirty="0">
              <a:gradFill>
                <a:gsLst>
                  <a:gs pos="0">
                    <a:srgbClr val="FFFFFF"/>
                  </a:gs>
                  <a:gs pos="100000">
                    <a:srgbClr val="FFFFFF"/>
                  </a:gs>
                </a:gsLst>
                <a:lin ang="5400000" scaled="0"/>
              </a:gradFill>
            </a:endParaRPr>
          </a:p>
          <a:p>
            <a:pPr marL="457200" lvl="1" indent="-342900">
              <a:lnSpc>
                <a:spcPct val="70000"/>
              </a:lnSpc>
            </a:pPr>
            <a:r>
              <a:rPr lang="en-US" sz="1500" spc="20" dirty="0" smtClean="0">
                <a:gradFill>
                  <a:gsLst>
                    <a:gs pos="0">
                      <a:schemeClr val="tx1"/>
                    </a:gs>
                    <a:gs pos="100000">
                      <a:schemeClr val="tx1"/>
                    </a:gs>
                  </a:gsLst>
                  <a:lin ang="5400000" scaled="0"/>
                </a:gradFill>
              </a:rPr>
              <a:t>New-WinEvent</a:t>
            </a:r>
            <a:endParaRPr lang="en-US" sz="1500" spc="20" dirty="0">
              <a:gradFill>
                <a:gsLst>
                  <a:gs pos="0">
                    <a:schemeClr val="tx1"/>
                  </a:gs>
                  <a:gs pos="100000">
                    <a:schemeClr val="tx1"/>
                  </a:gs>
                </a:gsLst>
                <a:lin ang="5400000" scaled="0"/>
              </a:gradFill>
            </a:endParaRPr>
          </a:p>
          <a:p>
            <a:pPr marL="457200" lvl="1" indent="-342900">
              <a:lnSpc>
                <a:spcPct val="70000"/>
              </a:lnSpc>
            </a:pPr>
            <a:r>
              <a:rPr lang="en-US" sz="1500" spc="20" dirty="0">
                <a:gradFill>
                  <a:gsLst>
                    <a:gs pos="0">
                      <a:schemeClr val="tx1"/>
                    </a:gs>
                    <a:gs pos="100000">
                      <a:schemeClr val="tx1"/>
                    </a:gs>
                  </a:gsLst>
                  <a:lin ang="5400000" scaled="0"/>
                </a:gradFill>
              </a:rPr>
              <a:t>Unblock-File</a:t>
            </a:r>
          </a:p>
          <a:p>
            <a:pPr marL="457200" lvl="1" indent="-342900">
              <a:lnSpc>
                <a:spcPct val="70000"/>
              </a:lnSpc>
            </a:pPr>
            <a:r>
              <a:rPr lang="en-US" sz="1500" spc="20" dirty="0">
                <a:gradFill>
                  <a:gsLst>
                    <a:gs pos="0">
                      <a:schemeClr val="tx1"/>
                    </a:gs>
                    <a:gs pos="100000">
                      <a:schemeClr val="tx1"/>
                    </a:gs>
                  </a:gsLst>
                  <a:lin ang="5400000" scaled="0"/>
                </a:gradFill>
              </a:rPr>
              <a:t>Show-Command</a:t>
            </a:r>
          </a:p>
          <a:p>
            <a:pPr marL="457200" lvl="1" indent="-342900">
              <a:lnSpc>
                <a:spcPct val="70000"/>
              </a:lnSpc>
            </a:pPr>
            <a:r>
              <a:rPr lang="en-US" sz="1500" spc="20" dirty="0">
                <a:gradFill>
                  <a:gsLst>
                    <a:gs pos="0">
                      <a:schemeClr val="tx1"/>
                    </a:gs>
                    <a:gs pos="100000">
                      <a:schemeClr val="tx1"/>
                    </a:gs>
                  </a:gsLst>
                  <a:lin ang="5400000" scaled="0"/>
                </a:gradFill>
              </a:rPr>
              <a:t>Rename-Computer</a:t>
            </a:r>
          </a:p>
          <a:p>
            <a:pPr marL="457200" lvl="1" indent="-342900">
              <a:lnSpc>
                <a:spcPct val="70000"/>
              </a:lnSpc>
            </a:pPr>
            <a:r>
              <a:rPr lang="en-US" sz="1500" spc="20" dirty="0">
                <a:gradFill>
                  <a:gsLst>
                    <a:gs pos="0">
                      <a:schemeClr val="tx1"/>
                    </a:gs>
                    <a:gs pos="100000">
                      <a:schemeClr val="tx1"/>
                    </a:gs>
                  </a:gsLst>
                  <a:lin ang="5400000" scaled="0"/>
                </a:gradFill>
              </a:rPr>
              <a:t>Save-Help</a:t>
            </a:r>
          </a:p>
          <a:p>
            <a:pPr marL="457200" lvl="1" indent="-342900">
              <a:lnSpc>
                <a:spcPct val="70000"/>
              </a:lnSpc>
            </a:pPr>
            <a:r>
              <a:rPr lang="en-US" sz="1500" spc="20" dirty="0">
                <a:gradFill>
                  <a:gsLst>
                    <a:gs pos="0">
                      <a:schemeClr val="tx1"/>
                    </a:gs>
                    <a:gs pos="100000">
                      <a:schemeClr val="tx1"/>
                    </a:gs>
                  </a:gsLst>
                  <a:lin ang="5400000" scaled="0"/>
                </a:gradFill>
              </a:rPr>
              <a:t>Update-Help</a:t>
            </a:r>
          </a:p>
          <a:p>
            <a:pPr marL="457200" lvl="1" indent="-342900">
              <a:lnSpc>
                <a:spcPct val="70000"/>
              </a:lnSpc>
            </a:pPr>
            <a:r>
              <a:rPr lang="en-US" sz="1500" spc="20" dirty="0">
                <a:gradFill>
                  <a:gsLst>
                    <a:gs pos="0">
                      <a:schemeClr val="tx1"/>
                    </a:gs>
                    <a:gs pos="100000">
                      <a:schemeClr val="tx1"/>
                    </a:gs>
                  </a:gsLst>
                  <a:lin ang="5400000" scaled="0"/>
                </a:gradFill>
              </a:rPr>
              <a:t>Get-TypeData</a:t>
            </a:r>
          </a:p>
          <a:p>
            <a:pPr marL="457200" lvl="1" indent="-342900">
              <a:lnSpc>
                <a:spcPct val="70000"/>
              </a:lnSpc>
            </a:pPr>
            <a:r>
              <a:rPr lang="en-US" sz="1500" spc="20" dirty="0">
                <a:gradFill>
                  <a:gsLst>
                    <a:gs pos="0">
                      <a:schemeClr val="tx1"/>
                    </a:gs>
                    <a:gs pos="100000">
                      <a:schemeClr val="tx1"/>
                    </a:gs>
                  </a:gsLst>
                  <a:lin ang="5400000" scaled="0"/>
                </a:gradFill>
              </a:rPr>
              <a:t>Remove-TypeData</a:t>
            </a:r>
          </a:p>
          <a:p>
            <a:pPr marL="457200" lvl="1" indent="-342900">
              <a:lnSpc>
                <a:spcPct val="70000"/>
              </a:lnSpc>
            </a:pPr>
            <a:r>
              <a:rPr lang="en-US" sz="1500" spc="20" dirty="0">
                <a:gradFill>
                  <a:gsLst>
                    <a:gs pos="0">
                      <a:schemeClr val="tx1"/>
                    </a:gs>
                    <a:gs pos="100000">
                      <a:schemeClr val="tx1"/>
                    </a:gs>
                  </a:gsLst>
                  <a:lin ang="5400000" scaled="0"/>
                </a:gradFill>
              </a:rPr>
              <a:t>Get-ControlPanelItem</a:t>
            </a:r>
          </a:p>
          <a:p>
            <a:pPr marL="457200" lvl="1" indent="-342900">
              <a:lnSpc>
                <a:spcPct val="70000"/>
              </a:lnSpc>
            </a:pPr>
            <a:r>
              <a:rPr lang="en-US" sz="1500" spc="20" dirty="0" smtClean="0">
                <a:gradFill>
                  <a:gsLst>
                    <a:gs pos="0">
                      <a:schemeClr val="tx1"/>
                    </a:gs>
                    <a:gs pos="100000">
                      <a:schemeClr val="tx1"/>
                    </a:gs>
                  </a:gsLst>
                  <a:lin ang="5400000" scaled="0"/>
                </a:gradFill>
              </a:rPr>
              <a:t>Show-ControlPanelItem</a:t>
            </a:r>
          </a:p>
        </p:txBody>
      </p:sp>
    </p:spTree>
    <p:extLst>
      <p:ext uri="{BB962C8B-B14F-4D97-AF65-F5344CB8AC3E}">
        <p14:creationId xmlns:p14="http://schemas.microsoft.com/office/powerpoint/2010/main" val="142980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Everywhere</a:t>
            </a:r>
            <a:endParaRPr lang="en-US" dirty="0"/>
          </a:p>
        </p:txBody>
      </p:sp>
      <p:sp>
        <p:nvSpPr>
          <p:cNvPr id="3" name="Text Placeholder 2"/>
          <p:cNvSpPr>
            <a:spLocks noGrp="1"/>
          </p:cNvSpPr>
          <p:nvPr>
            <p:ph type="body" sz="quarter" idx="10"/>
          </p:nvPr>
        </p:nvSpPr>
        <p:spPr>
          <a:xfrm>
            <a:off x="519112" y="1447799"/>
            <a:ext cx="11335957" cy="4515082"/>
          </a:xfrm>
        </p:spPr>
        <p:txBody>
          <a:bodyPr/>
          <a:lstStyle/>
          <a:p>
            <a:pPr>
              <a:spcBef>
                <a:spcPts val="600"/>
              </a:spcBef>
              <a:spcAft>
                <a:spcPts val="600"/>
              </a:spcAft>
            </a:pPr>
            <a:r>
              <a:rPr lang="en-US" dirty="0" smtClean="0"/>
              <a:t>Windows 8, Windows RT, &amp; Windows Server 2012 Full Server</a:t>
            </a:r>
          </a:p>
          <a:p>
            <a:pPr lvl="1">
              <a:spcBef>
                <a:spcPts val="600"/>
              </a:spcBef>
              <a:spcAft>
                <a:spcPts val="1200"/>
              </a:spcAft>
            </a:pPr>
            <a:r>
              <a:rPr lang="en-US" sz="2400" dirty="0"/>
              <a:t>PowerShell Remoting enabled by default on server SKUs</a:t>
            </a:r>
          </a:p>
          <a:p>
            <a:pPr>
              <a:spcAft>
                <a:spcPts val="600"/>
              </a:spcAft>
            </a:pPr>
            <a:r>
              <a:rPr lang="en-US" dirty="0" smtClean="0"/>
              <a:t>Server Core</a:t>
            </a:r>
          </a:p>
          <a:p>
            <a:pPr lvl="1">
              <a:lnSpc>
                <a:spcPct val="60000"/>
              </a:lnSpc>
              <a:spcAft>
                <a:spcPts val="1200"/>
              </a:spcAft>
            </a:pPr>
            <a:r>
              <a:rPr lang="en-US" sz="2400" dirty="0"/>
              <a:t>With or without Server Graphical Shell or Graphical Management Tools</a:t>
            </a:r>
          </a:p>
          <a:p>
            <a:pPr lvl="1">
              <a:lnSpc>
                <a:spcPct val="60000"/>
              </a:lnSpc>
              <a:spcAft>
                <a:spcPts val="1200"/>
              </a:spcAft>
            </a:pPr>
            <a:r>
              <a:rPr lang="en-US" sz="2400" dirty="0" smtClean="0"/>
              <a:t>CIM modules remotable without PowerShell or .NET Framework installed</a:t>
            </a:r>
          </a:p>
          <a:p>
            <a:pPr>
              <a:spcAft>
                <a:spcPts val="1200"/>
              </a:spcAft>
            </a:pPr>
            <a:r>
              <a:rPr lang="en-US" dirty="0" smtClean="0"/>
              <a:t>Windows Preinstallation Environment (WinPE) 4.0</a:t>
            </a:r>
          </a:p>
          <a:p>
            <a:pPr>
              <a:spcAft>
                <a:spcPts val="1200"/>
              </a:spcAft>
            </a:pPr>
            <a:r>
              <a:rPr lang="en-US" dirty="0" smtClean="0"/>
              <a:t>Windows Management Framework 3.0</a:t>
            </a:r>
          </a:p>
          <a:p>
            <a:pPr lvl="1">
              <a:lnSpc>
                <a:spcPct val="80000"/>
              </a:lnSpc>
              <a:spcAft>
                <a:spcPts val="1200"/>
              </a:spcAft>
            </a:pPr>
            <a:r>
              <a:rPr lang="en-US" sz="2400" dirty="0" smtClean="0"/>
              <a:t>Windows Server 2008 / Windows 7 / Windows Server 2008 R2 (+Server Core)</a:t>
            </a:r>
          </a:p>
        </p:txBody>
      </p:sp>
    </p:spTree>
    <p:extLst>
      <p:ext uri="{BB962C8B-B14F-4D97-AF65-F5344CB8AC3E}">
        <p14:creationId xmlns:p14="http://schemas.microsoft.com/office/powerpoint/2010/main" val="2002101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PowerShell 3.0 Themes</a:t>
            </a:r>
            <a:endParaRPr lang="en-US" dirty="0"/>
          </a:p>
        </p:txBody>
      </p:sp>
      <p:grpSp>
        <p:nvGrpSpPr>
          <p:cNvPr id="47" name="Group 46"/>
          <p:cNvGrpSpPr/>
          <p:nvPr/>
        </p:nvGrpSpPr>
        <p:grpSpPr>
          <a:xfrm>
            <a:off x="676656" y="1349832"/>
            <a:ext cx="3493008" cy="2496312"/>
            <a:chOff x="676656" y="1349832"/>
            <a:chExt cx="3493008" cy="2496312"/>
          </a:xfrm>
        </p:grpSpPr>
        <p:sp>
          <p:nvSpPr>
            <p:cNvPr id="8" name="Light Blue"/>
            <p:cNvSpPr/>
            <p:nvPr/>
          </p:nvSpPr>
          <p:spPr bwMode="auto">
            <a:xfrm>
              <a:off x="676656"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Simple &amp; Easy</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10" name="Picture 35" descr="C:\Users\sakuu\Documents\Ballmer WPC\AI\Vacation.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879962" y="1637864"/>
              <a:ext cx="1086396" cy="1442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8020546" y="4015738"/>
            <a:ext cx="3493008" cy="2496312"/>
            <a:chOff x="8045452" y="3949024"/>
            <a:chExt cx="3493008" cy="2496312"/>
          </a:xfrm>
        </p:grpSpPr>
        <p:sp>
          <p:nvSpPr>
            <p:cNvPr id="5" name="Red"/>
            <p:cNvSpPr/>
            <p:nvPr/>
          </p:nvSpPr>
          <p:spPr bwMode="auto">
            <a:xfrm>
              <a:off x="8045452"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PS 3.0  -</a:t>
              </a:r>
              <a:r>
                <a:rPr lang="en-US" sz="2200" dirty="0" err="1" smtClean="0">
                  <a:solidFill>
                    <a:schemeClr val="tx1">
                      <a:alpha val="99000"/>
                    </a:schemeClr>
                  </a:solidFill>
                  <a:latin typeface="Segoe UI" pitchFamily="34" charset="0"/>
                  <a:ea typeface="Segoe UI" pitchFamily="34" charset="0"/>
                  <a:cs typeface="Segoe UI" pitchFamily="34" charset="0"/>
                </a:rPr>
                <a:t>gt</a:t>
              </a:r>
              <a:r>
                <a:rPr lang="en-US" sz="2200" dirty="0" smtClean="0">
                  <a:solidFill>
                    <a:schemeClr val="tx1">
                      <a:alpha val="99000"/>
                    </a:schemeClr>
                  </a:solidFill>
                  <a:latin typeface="Segoe UI" pitchFamily="34" charset="0"/>
                  <a:ea typeface="Segoe UI" pitchFamily="34" charset="0"/>
                  <a:cs typeface="Segoe UI" pitchFamily="34" charset="0"/>
                </a:rPr>
                <a:t>  PS 2.0</a:t>
              </a:r>
            </a:p>
          </p:txBody>
        </p:sp>
        <p:grpSp>
          <p:nvGrpSpPr>
            <p:cNvPr id="11" name="Group 10"/>
            <p:cNvGrpSpPr/>
            <p:nvPr/>
          </p:nvGrpSpPr>
          <p:grpSpPr bwMode="black">
            <a:xfrm>
              <a:off x="9458640" y="4405080"/>
              <a:ext cx="666632" cy="1137216"/>
              <a:chOff x="3233738" y="168276"/>
              <a:chExt cx="2651125" cy="6480174"/>
            </a:xfrm>
          </p:grpSpPr>
          <p:sp>
            <p:nvSpPr>
              <p:cNvPr id="12"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3"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4"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49" name="Group 48"/>
          <p:cNvGrpSpPr/>
          <p:nvPr/>
        </p:nvGrpSpPr>
        <p:grpSpPr>
          <a:xfrm>
            <a:off x="8020546" y="1349832"/>
            <a:ext cx="3493008" cy="2496312"/>
            <a:chOff x="8045452" y="1349832"/>
            <a:chExt cx="3493008" cy="2496312"/>
          </a:xfrm>
        </p:grpSpPr>
        <p:sp>
          <p:nvSpPr>
            <p:cNvPr id="4" name="Green"/>
            <p:cNvSpPr/>
            <p:nvPr/>
          </p:nvSpPr>
          <p:spPr bwMode="auto">
            <a:xfrm>
              <a:off x="8045452" y="1349832"/>
              <a:ext cx="3493008" cy="2496312"/>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Robust &amp; Scalable</a:t>
              </a:r>
            </a:p>
          </p:txBody>
        </p:sp>
        <p:sp>
          <p:nvSpPr>
            <p:cNvPr id="15" name="Freeform 35"/>
            <p:cNvSpPr>
              <a:spLocks/>
            </p:cNvSpPr>
            <p:nvPr/>
          </p:nvSpPr>
          <p:spPr bwMode="black">
            <a:xfrm>
              <a:off x="9024221" y="1750933"/>
              <a:ext cx="1535470" cy="130566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grpSp>
      <p:grpSp>
        <p:nvGrpSpPr>
          <p:cNvPr id="48" name="Group 47"/>
          <p:cNvGrpSpPr/>
          <p:nvPr/>
        </p:nvGrpSpPr>
        <p:grpSpPr>
          <a:xfrm>
            <a:off x="4351988" y="1349832"/>
            <a:ext cx="3493008" cy="2496312"/>
            <a:chOff x="4366220" y="1349832"/>
            <a:chExt cx="3493008" cy="2496312"/>
          </a:xfrm>
        </p:grpSpPr>
        <p:sp>
          <p:nvSpPr>
            <p:cNvPr id="6" name="Yellow"/>
            <p:cNvSpPr/>
            <p:nvPr/>
          </p:nvSpPr>
          <p:spPr bwMode="auto">
            <a:xfrm>
              <a:off x="4366220"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spc="-60" dirty="0" smtClean="0">
                  <a:solidFill>
                    <a:schemeClr val="tx1">
                      <a:alpha val="99000"/>
                    </a:schemeClr>
                  </a:solidFill>
                  <a:latin typeface="Segoe UI" pitchFamily="34" charset="0"/>
                  <a:ea typeface="Segoe UI" pitchFamily="34" charset="0"/>
                  <a:cs typeface="Segoe UI" pitchFamily="34" charset="0"/>
                </a:rPr>
                <a:t>Comprehensive Coverage</a:t>
              </a:r>
            </a:p>
          </p:txBody>
        </p:sp>
        <p:grpSp>
          <p:nvGrpSpPr>
            <p:cNvPr id="16" name="Group 15"/>
            <p:cNvGrpSpPr>
              <a:grpSpLocks noChangeAspect="1"/>
            </p:cNvGrpSpPr>
            <p:nvPr/>
          </p:nvGrpSpPr>
          <p:grpSpPr bwMode="black">
            <a:xfrm>
              <a:off x="5371041" y="1736438"/>
              <a:ext cx="1483366" cy="1287850"/>
              <a:chOff x="2462213" y="1598613"/>
              <a:chExt cx="4222750" cy="3667125"/>
            </a:xfrm>
          </p:grpSpPr>
          <p:sp>
            <p:nvSpPr>
              <p:cNvPr id="17"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8"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9"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0"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1"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2"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3"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4"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5"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6"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7"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8"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9"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0"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1"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2"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3"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4"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5"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6"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7"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8"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9"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0"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1"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2"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50" name="Group 49"/>
          <p:cNvGrpSpPr/>
          <p:nvPr/>
        </p:nvGrpSpPr>
        <p:grpSpPr>
          <a:xfrm>
            <a:off x="676656" y="4015738"/>
            <a:ext cx="3493008" cy="2496312"/>
            <a:chOff x="676656" y="3949024"/>
            <a:chExt cx="3493008" cy="2496312"/>
          </a:xfrm>
        </p:grpSpPr>
        <p:sp>
          <p:nvSpPr>
            <p:cNvPr id="9" name="Dark Blue"/>
            <p:cNvSpPr/>
            <p:nvPr/>
          </p:nvSpPr>
          <p:spPr bwMode="auto">
            <a:xfrm>
              <a:off x="676656"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Rich Platform</a:t>
              </a:r>
            </a:p>
          </p:txBody>
        </p:sp>
        <p:grpSp>
          <p:nvGrpSpPr>
            <p:cNvPr id="43" name="Group 42"/>
            <p:cNvGrpSpPr>
              <a:grpSpLocks noChangeAspect="1"/>
            </p:cNvGrpSpPr>
            <p:nvPr/>
          </p:nvGrpSpPr>
          <p:grpSpPr bwMode="black">
            <a:xfrm>
              <a:off x="1767586" y="4527235"/>
              <a:ext cx="1311149" cy="1014057"/>
              <a:chOff x="813584" y="4312262"/>
              <a:chExt cx="478309" cy="370027"/>
            </a:xfrm>
          </p:grpSpPr>
          <p:sp>
            <p:nvSpPr>
              <p:cNvPr id="44"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45"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51" name="Group 50"/>
          <p:cNvGrpSpPr/>
          <p:nvPr/>
        </p:nvGrpSpPr>
        <p:grpSpPr>
          <a:xfrm>
            <a:off x="4352544" y="4015738"/>
            <a:ext cx="3493008" cy="2496312"/>
            <a:chOff x="4366220" y="3949024"/>
            <a:chExt cx="3493008" cy="2496312"/>
          </a:xfrm>
        </p:grpSpPr>
        <p:sp>
          <p:nvSpPr>
            <p:cNvPr id="7" name="Orange"/>
            <p:cNvSpPr/>
            <p:nvPr/>
          </p:nvSpPr>
          <p:spPr bwMode="auto">
            <a:xfrm>
              <a:off x="4366220"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Standards-based</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6" name="Freeform 15"/>
            <p:cNvSpPr>
              <a:spLocks noChangeAspect="1" noEditPoints="1"/>
            </p:cNvSpPr>
            <p:nvPr/>
          </p:nvSpPr>
          <p:spPr bwMode="black">
            <a:xfrm>
              <a:off x="5519047" y="4352572"/>
              <a:ext cx="1187354" cy="1188720"/>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grpSp>
    </p:spTree>
    <p:extLst>
      <p:ext uri="{BB962C8B-B14F-4D97-AF65-F5344CB8AC3E}">
        <p14:creationId xmlns:p14="http://schemas.microsoft.com/office/powerpoint/2010/main" val="210210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PowerShell Workflow</a:t>
            </a:r>
            <a:endParaRPr lang="en-US" dirty="0"/>
          </a:p>
        </p:txBody>
      </p:sp>
      <p:sp>
        <p:nvSpPr>
          <p:cNvPr id="2" name="Content Placeholder 1"/>
          <p:cNvSpPr>
            <a:spLocks noGrp="1"/>
          </p:cNvSpPr>
          <p:nvPr>
            <p:ph type="body" sz="quarter" idx="10"/>
          </p:nvPr>
        </p:nvSpPr>
        <p:spPr>
          <a:xfrm>
            <a:off x="519112" y="1447799"/>
            <a:ext cx="11149013" cy="5005537"/>
          </a:xfrm>
        </p:spPr>
        <p:txBody>
          <a:bodyPr>
            <a:noAutofit/>
          </a:bodyPr>
          <a:lstStyle/>
          <a:p>
            <a:pPr lvl="0">
              <a:spcBef>
                <a:spcPts val="600"/>
              </a:spcBef>
              <a:spcAft>
                <a:spcPts val="600"/>
              </a:spcAft>
            </a:pPr>
            <a:r>
              <a:rPr lang="en-US" sz="2800" b="1" dirty="0" smtClean="0"/>
              <a:t>What:</a:t>
            </a:r>
            <a:r>
              <a:rPr lang="en-US" sz="2800" dirty="0" smtClean="0"/>
              <a:t> </a:t>
            </a:r>
            <a:r>
              <a:rPr lang="en-US" sz="2800" dirty="0"/>
              <a:t>Multi-machine orchestration engine built on Windows Workflow Foundation and .NET 4.0</a:t>
            </a:r>
          </a:p>
          <a:p>
            <a:pPr lvl="0">
              <a:spcBef>
                <a:spcPts val="600"/>
              </a:spcBef>
              <a:spcAft>
                <a:spcPts val="600"/>
              </a:spcAft>
            </a:pPr>
            <a:r>
              <a:rPr lang="en-US" sz="2800" b="1" dirty="0" smtClean="0"/>
              <a:t>Why: </a:t>
            </a:r>
            <a:r>
              <a:rPr lang="en-US" sz="2800" dirty="0" smtClean="0"/>
              <a:t>Reliably </a:t>
            </a:r>
            <a:r>
              <a:rPr lang="en-US" sz="2800" dirty="0"/>
              <a:t>execute long-running management tasks across multiple machines or IT </a:t>
            </a:r>
            <a:r>
              <a:rPr lang="en-US" sz="2800" dirty="0" smtClean="0"/>
              <a:t>processes</a:t>
            </a:r>
          </a:p>
          <a:p>
            <a:pPr lvl="0">
              <a:spcBef>
                <a:spcPts val="600"/>
              </a:spcBef>
            </a:pPr>
            <a:r>
              <a:rPr lang="en-US" sz="2800" b="1" dirty="0" smtClean="0"/>
              <a:t>How:</a:t>
            </a:r>
            <a:endParaRPr lang="en-US" sz="2800" b="1" dirty="0"/>
          </a:p>
          <a:p>
            <a:pPr lvl="1">
              <a:spcBef>
                <a:spcPts val="600"/>
              </a:spcBef>
            </a:pPr>
            <a:r>
              <a:rPr lang="en-US" sz="2400" b="1" dirty="0" smtClean="0"/>
              <a:t>Robust: </a:t>
            </a:r>
            <a:r>
              <a:rPr lang="en-US" sz="2400" dirty="0" smtClean="0"/>
              <a:t>Suspend </a:t>
            </a:r>
            <a:r>
              <a:rPr lang="en-US" sz="2400" dirty="0"/>
              <a:t>&amp; resume </a:t>
            </a:r>
            <a:r>
              <a:rPr lang="en-US" sz="2400" dirty="0" smtClean="0"/>
              <a:t>workflows</a:t>
            </a:r>
            <a:r>
              <a:rPr lang="en-US" sz="2400" dirty="0"/>
              <a:t>, </a:t>
            </a:r>
            <a:r>
              <a:rPr lang="en-US" sz="2400" dirty="0" smtClean="0"/>
              <a:t>survives </a:t>
            </a:r>
            <a:r>
              <a:rPr lang="en-US" sz="2400" dirty="0"/>
              <a:t>machine </a:t>
            </a:r>
            <a:r>
              <a:rPr lang="en-US" sz="2400" dirty="0" smtClean="0"/>
              <a:t>reboots</a:t>
            </a:r>
          </a:p>
          <a:p>
            <a:pPr lvl="1">
              <a:spcBef>
                <a:spcPts val="600"/>
              </a:spcBef>
            </a:pPr>
            <a:r>
              <a:rPr lang="en-US" sz="2400" b="1" dirty="0" smtClean="0"/>
              <a:t>Performance: </a:t>
            </a:r>
            <a:r>
              <a:rPr lang="en-US" sz="2400" dirty="0" smtClean="0"/>
              <a:t>Connection </a:t>
            </a:r>
            <a:r>
              <a:rPr lang="en-US" sz="2400" dirty="0"/>
              <a:t>pooling, workflow throttling, </a:t>
            </a:r>
            <a:r>
              <a:rPr lang="en-US" sz="2400" dirty="0" smtClean="0"/>
              <a:t>and shared </a:t>
            </a:r>
            <a:r>
              <a:rPr lang="en-US" sz="2400" dirty="0"/>
              <a:t>hosting</a:t>
            </a:r>
          </a:p>
          <a:p>
            <a:pPr lvl="1">
              <a:spcBef>
                <a:spcPts val="600"/>
              </a:spcBef>
            </a:pPr>
            <a:r>
              <a:rPr lang="en-US" sz="2400" b="1" dirty="0" smtClean="0"/>
              <a:t>Scalable: </a:t>
            </a:r>
            <a:r>
              <a:rPr lang="en-US" sz="2400" dirty="0" smtClean="0"/>
              <a:t>Execute </a:t>
            </a:r>
            <a:r>
              <a:rPr lang="en-US" sz="2400" dirty="0"/>
              <a:t>multiple tasks in parallel, common parameters for multi-machine</a:t>
            </a:r>
          </a:p>
          <a:p>
            <a:pPr lvl="1">
              <a:spcBef>
                <a:spcPts val="600"/>
              </a:spcBef>
            </a:pPr>
            <a:r>
              <a:rPr lang="en-US" sz="2400" b="1" dirty="0" smtClean="0"/>
              <a:t>Reliable: </a:t>
            </a:r>
            <a:r>
              <a:rPr lang="en-US" sz="2400" dirty="0" smtClean="0"/>
              <a:t>Automatic </a:t>
            </a:r>
            <a:r>
              <a:rPr lang="en-US" sz="2400" dirty="0"/>
              <a:t>connection and action retry with configurable intervals</a:t>
            </a:r>
          </a:p>
          <a:p>
            <a:pPr lvl="1">
              <a:spcBef>
                <a:spcPts val="600"/>
              </a:spcBef>
            </a:pPr>
            <a:r>
              <a:rPr lang="en-US" sz="2400" b="1" dirty="0" smtClean="0"/>
              <a:t>Familiar: </a:t>
            </a:r>
            <a:r>
              <a:rPr lang="en-US" sz="2400" dirty="0" smtClean="0"/>
              <a:t>Author </a:t>
            </a:r>
            <a:r>
              <a:rPr lang="en-US" sz="2400" dirty="0"/>
              <a:t>workflows as PowerShell scripts or using XAML, </a:t>
            </a:r>
            <a:r>
              <a:rPr lang="en-US" sz="2400" dirty="0" smtClean="0"/>
              <a:t>management through *-Job </a:t>
            </a:r>
            <a:r>
              <a:rPr lang="en-US" sz="2400" dirty="0" err="1" smtClean="0"/>
              <a:t>cmdlets</a:t>
            </a:r>
            <a:endParaRPr lang="en-US" sz="2400" dirty="0"/>
          </a:p>
        </p:txBody>
      </p:sp>
    </p:spTree>
    <p:extLst>
      <p:ext uri="{BB962C8B-B14F-4D97-AF65-F5344CB8AC3E}">
        <p14:creationId xmlns:p14="http://schemas.microsoft.com/office/powerpoint/2010/main" val="768200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a:t>
            </a:r>
            <a:r>
              <a:rPr lang="en-US" dirty="0" smtClean="0"/>
              <a:t>emo </a:t>
            </a:r>
            <a:endParaRPr lang="en-US" dirty="0"/>
          </a:p>
        </p:txBody>
      </p:sp>
      <p:sp>
        <p:nvSpPr>
          <p:cNvPr id="3" name="Subtitle 2"/>
          <p:cNvSpPr>
            <a:spLocks noGrp="1"/>
          </p:cNvSpPr>
          <p:nvPr>
            <p:ph type="subTitle" idx="1"/>
          </p:nvPr>
        </p:nvSpPr>
        <p:spPr>
          <a:xfrm>
            <a:off x="4179053" y="4797152"/>
            <a:ext cx="6610546" cy="846113"/>
          </a:xfrm>
        </p:spPr>
        <p:txBody>
          <a:bodyPr/>
          <a:lstStyle/>
          <a:p>
            <a:r>
              <a:rPr lang="en-US" sz="2000" dirty="0" err="1" smtClean="0"/>
              <a:t>Hemant</a:t>
            </a:r>
            <a:r>
              <a:rPr lang="en-US" sz="2000" dirty="0" smtClean="0"/>
              <a:t> </a:t>
            </a:r>
            <a:r>
              <a:rPr lang="en-US" sz="2000" dirty="0" err="1" smtClean="0"/>
              <a:t>Mahawar</a:t>
            </a:r>
            <a:endParaRPr lang="en-US" sz="2000" dirty="0"/>
          </a:p>
          <a:p>
            <a:r>
              <a:rPr lang="en-US" sz="2000" dirty="0"/>
              <a:t>Program Manager</a:t>
            </a:r>
          </a:p>
          <a:p>
            <a:r>
              <a:rPr lang="en-US" sz="2000" dirty="0"/>
              <a:t>Windows </a:t>
            </a:r>
            <a:r>
              <a:rPr lang="en-US" sz="2000" dirty="0" smtClean="0"/>
              <a:t>PowerShell</a:t>
            </a:r>
          </a:p>
        </p:txBody>
      </p:sp>
      <p:sp>
        <p:nvSpPr>
          <p:cNvPr id="2" name="Title 1"/>
          <p:cNvSpPr>
            <a:spLocks noGrp="1"/>
          </p:cNvSpPr>
          <p:nvPr>
            <p:ph type="ctrTitle"/>
          </p:nvPr>
        </p:nvSpPr>
        <p:spPr>
          <a:xfrm>
            <a:off x="4179052" y="3187136"/>
            <a:ext cx="7027928" cy="1826040"/>
          </a:xfrm>
        </p:spPr>
        <p:txBody>
          <a:bodyPr/>
          <a:lstStyle/>
          <a:p>
            <a:r>
              <a:rPr lang="en-US" dirty="0"/>
              <a:t>PowerShell Workflow</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Green"/>
          <p:cNvSpPr/>
          <p:nvPr/>
        </p:nvSpPr>
        <p:spPr bwMode="auto">
          <a:xfrm>
            <a:off x="1014984" y="3191256"/>
            <a:ext cx="2825496" cy="2825496"/>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Robust &amp; Scalable</a:t>
            </a:r>
          </a:p>
        </p:txBody>
      </p:sp>
      <p:sp>
        <p:nvSpPr>
          <p:cNvPr id="9" name="Freeform 35"/>
          <p:cNvSpPr>
            <a:spLocks/>
          </p:cNvSpPr>
          <p:nvPr/>
        </p:nvSpPr>
        <p:spPr bwMode="black">
          <a:xfrm>
            <a:off x="1659997" y="3789040"/>
            <a:ext cx="1535470" cy="130566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395907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smtClean="0">
                <a:solidFill>
                  <a:schemeClr val="tx1"/>
                </a:solidFill>
              </a:rPr>
              <a:t>Demo Setu</a:t>
            </a:r>
            <a:r>
              <a:rPr lang="en-US" dirty="0">
                <a:solidFill>
                  <a:schemeClr val="tx1"/>
                </a:solidFill>
              </a:rPr>
              <a:t>p</a:t>
            </a:r>
          </a:p>
        </p:txBody>
      </p:sp>
      <p:sp>
        <p:nvSpPr>
          <p:cNvPr id="24" name="TextBox 23"/>
          <p:cNvSpPr txBox="1"/>
          <p:nvPr/>
        </p:nvSpPr>
        <p:spPr>
          <a:xfrm>
            <a:off x="608072" y="1417342"/>
            <a:ext cx="3840438" cy="923330"/>
          </a:xfrm>
          <a:prstGeom prst="rect">
            <a:avLst/>
          </a:prstGeom>
          <a:noFill/>
        </p:spPr>
        <p:txBody>
          <a:bodyPr wrap="square" rtlCol="0">
            <a:spAutoFit/>
          </a:bodyPr>
          <a:lstStyle/>
          <a:p>
            <a:r>
              <a:rPr lang="en-US" b="1" dirty="0" smtClean="0"/>
              <a:t>Client</a:t>
            </a:r>
          </a:p>
          <a:p>
            <a:pPr marL="285750" indent="-285750">
              <a:buFont typeface="Arial" pitchFamily="34" charset="0"/>
              <a:buChar char="•"/>
            </a:pPr>
            <a:r>
              <a:rPr lang="en-US" dirty="0" smtClean="0"/>
              <a:t>Where the IT Pro does their work</a:t>
            </a:r>
          </a:p>
          <a:p>
            <a:pPr marL="285750" indent="-285750">
              <a:buFont typeface="Arial" pitchFamily="34" charset="0"/>
              <a:buChar char="•"/>
            </a:pPr>
            <a:r>
              <a:rPr lang="en-US" dirty="0" smtClean="0"/>
              <a:t>Connects </a:t>
            </a:r>
            <a:r>
              <a:rPr lang="en-US" dirty="0"/>
              <a:t>to the workflow </a:t>
            </a:r>
            <a:r>
              <a:rPr lang="en-US" dirty="0" smtClean="0"/>
              <a:t>server</a:t>
            </a:r>
            <a:endParaRPr lang="en-US" dirty="0"/>
          </a:p>
        </p:txBody>
      </p:sp>
      <p:sp>
        <p:nvSpPr>
          <p:cNvPr id="25" name="TextBox 24"/>
          <p:cNvSpPr txBox="1"/>
          <p:nvPr/>
        </p:nvSpPr>
        <p:spPr>
          <a:xfrm>
            <a:off x="8101591" y="1417342"/>
            <a:ext cx="3383243" cy="646331"/>
          </a:xfrm>
          <a:prstGeom prst="rect">
            <a:avLst/>
          </a:prstGeom>
          <a:noFill/>
        </p:spPr>
        <p:txBody>
          <a:bodyPr wrap="square" rtlCol="0">
            <a:spAutoFit/>
          </a:bodyPr>
          <a:lstStyle/>
          <a:p>
            <a:r>
              <a:rPr lang="en-US" b="1" dirty="0" smtClean="0"/>
              <a:t>Managed Nodes</a:t>
            </a:r>
          </a:p>
          <a:p>
            <a:pPr marL="285750" indent="-285750">
              <a:buFont typeface="Arial" pitchFamily="34" charset="0"/>
              <a:buChar char="•"/>
            </a:pPr>
            <a:r>
              <a:rPr lang="en-US" dirty="0" smtClean="0"/>
              <a:t>Target of the IT Pro workflow</a:t>
            </a:r>
            <a:endParaRPr lang="en-US" dirty="0"/>
          </a:p>
        </p:txBody>
      </p:sp>
      <p:pic>
        <p:nvPicPr>
          <p:cNvPr id="26" name="Picture 6" descr="C:\Users\Hemantm\AppData\Local\Microsoft\Windows\Temporary Internet Files\Content.IE5\SJ90TZ7J\MC9004413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67" y="2531982"/>
            <a:ext cx="1920219" cy="185191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a:stCxn id="39" idx="3"/>
            <a:endCxn id="32" idx="1"/>
          </p:cNvCxnSpPr>
          <p:nvPr/>
        </p:nvCxnSpPr>
        <p:spPr>
          <a:xfrm flipV="1">
            <a:off x="6643046" y="2814022"/>
            <a:ext cx="2307204" cy="6184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9" idx="3"/>
            <a:endCxn id="43" idx="1"/>
          </p:cNvCxnSpPr>
          <p:nvPr/>
        </p:nvCxnSpPr>
        <p:spPr>
          <a:xfrm>
            <a:off x="6643046" y="3432427"/>
            <a:ext cx="2328437" cy="1164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950250" y="1879007"/>
            <a:ext cx="1643460" cy="1870029"/>
          </a:xfrm>
          <a:prstGeom prst="rect">
            <a:avLst/>
          </a:prstGeom>
          <a:noFill/>
          <a:ln>
            <a:noFill/>
          </a:ln>
        </p:spPr>
      </p:pic>
      <p:cxnSp>
        <p:nvCxnSpPr>
          <p:cNvPr id="22" name="Straight Arrow Connector 21"/>
          <p:cNvCxnSpPr>
            <a:stCxn id="26" idx="3"/>
            <a:endCxn id="39" idx="1"/>
          </p:cNvCxnSpPr>
          <p:nvPr/>
        </p:nvCxnSpPr>
        <p:spPr>
          <a:xfrm flipV="1">
            <a:off x="2985486" y="3432427"/>
            <a:ext cx="2103097" cy="25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59803" y="4474797"/>
            <a:ext cx="4754829" cy="1477328"/>
          </a:xfrm>
          <a:prstGeom prst="rect">
            <a:avLst/>
          </a:prstGeom>
          <a:noFill/>
        </p:spPr>
        <p:txBody>
          <a:bodyPr wrap="square" rtlCol="0">
            <a:spAutoFit/>
          </a:bodyPr>
          <a:lstStyle/>
          <a:p>
            <a:r>
              <a:rPr lang="en-US" b="1" dirty="0" smtClean="0"/>
              <a:t>Management Server</a:t>
            </a:r>
          </a:p>
          <a:p>
            <a:pPr marL="285750" indent="-285750">
              <a:buFont typeface="Arial" pitchFamily="34" charset="0"/>
              <a:buChar char="•"/>
            </a:pPr>
            <a:r>
              <a:rPr lang="en-US" dirty="0" smtClean="0"/>
              <a:t>Stores and manages PowerShell Workflow</a:t>
            </a:r>
          </a:p>
          <a:p>
            <a:pPr marL="285750" indent="-285750">
              <a:buFont typeface="Arial" pitchFamily="34" charset="0"/>
              <a:buChar char="•"/>
            </a:pPr>
            <a:r>
              <a:rPr lang="en-US" dirty="0" smtClean="0"/>
              <a:t>Remotely  connects from various clients</a:t>
            </a:r>
          </a:p>
          <a:p>
            <a:pPr marL="285750" indent="-285750">
              <a:buFont typeface="Arial" pitchFamily="34" charset="0"/>
              <a:buChar char="•"/>
            </a:pPr>
            <a:r>
              <a:rPr lang="en-US" dirty="0" smtClean="0"/>
              <a:t>Runs PowerShell Workflow targeting </a:t>
            </a:r>
            <a:r>
              <a:rPr lang="en-US" dirty="0"/>
              <a:t>multiple </a:t>
            </a:r>
            <a:r>
              <a:rPr lang="en-US" dirty="0" smtClean="0"/>
              <a:t>managed nodes</a:t>
            </a:r>
            <a:endParaRPr lang="en-US" dirty="0"/>
          </a:p>
        </p:txBody>
      </p:sp>
      <p:sp>
        <p:nvSpPr>
          <p:cNvPr id="13" name="Rectangle 12"/>
          <p:cNvSpPr/>
          <p:nvPr/>
        </p:nvSpPr>
        <p:spPr bwMode="auto">
          <a:xfrm>
            <a:off x="608072" y="1417342"/>
            <a:ext cx="7315120" cy="4663389"/>
          </a:xfrm>
          <a:prstGeom prst="rect">
            <a:avLst/>
          </a:prstGeom>
          <a:noFill/>
          <a:ln w="38100">
            <a:solidFill>
              <a:schemeClr val="accent3"/>
            </a:solidFill>
            <a:prstDash val="sysDash"/>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39" name="Picture 38"/>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3607" b="89836" l="10000" r="90000">
                        <a14:foregroundMark x1="40500" y1="3607" x2="40500" y2="3607"/>
                      </a14:backgroundRemoval>
                    </a14:imgEffect>
                  </a14:imgLayer>
                </a14:imgProps>
              </a:ext>
              <a:ext uri="{28A0092B-C50C-407E-A947-70E740481C1C}">
                <a14:useLocalDpi xmlns:a14="http://schemas.microsoft.com/office/drawing/2010/main" val="0"/>
              </a:ext>
            </a:extLst>
          </a:blip>
          <a:stretch>
            <a:fillRect/>
          </a:stretch>
        </p:blipFill>
        <p:spPr>
          <a:xfrm>
            <a:off x="5088583" y="2247147"/>
            <a:ext cx="1554463" cy="2370560"/>
          </a:xfrm>
          <a:prstGeom prst="rect">
            <a:avLst/>
          </a:prstGeom>
          <a:noFill/>
          <a:ln>
            <a:noFill/>
          </a:ln>
        </p:spPr>
      </p:pic>
      <p:pic>
        <p:nvPicPr>
          <p:cNvPr id="43" name="Picture 42"/>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971483" y="3662068"/>
            <a:ext cx="1643460" cy="1870029"/>
          </a:xfrm>
          <a:prstGeom prst="rect">
            <a:avLst/>
          </a:prstGeom>
          <a:noFill/>
          <a:ln>
            <a:noFill/>
          </a:ln>
        </p:spPr>
      </p:pic>
    </p:spTree>
    <p:extLst>
      <p:ext uri="{BB962C8B-B14F-4D97-AF65-F5344CB8AC3E}">
        <p14:creationId xmlns:p14="http://schemas.microsoft.com/office/powerpoint/2010/main" val="833962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371330"/>
            <a:ext cx="11149013" cy="664797"/>
          </a:xfrm>
        </p:spPr>
        <p:txBody>
          <a:bodyPr/>
          <a:lstStyle/>
          <a:p>
            <a:r>
              <a:rPr lang="en-US" sz="4800" dirty="0"/>
              <a:t>Session Overview</a:t>
            </a:r>
          </a:p>
        </p:txBody>
      </p:sp>
      <p:sp>
        <p:nvSpPr>
          <p:cNvPr id="6" name="Text Placeholder 2"/>
          <p:cNvSpPr>
            <a:spLocks noGrp="1"/>
          </p:cNvSpPr>
          <p:nvPr>
            <p:ph type="body" sz="quarter" idx="10"/>
          </p:nvPr>
        </p:nvSpPr>
        <p:spPr>
          <a:xfrm>
            <a:off x="521208" y="1556792"/>
            <a:ext cx="11405852" cy="3970318"/>
          </a:xfrm>
        </p:spPr>
        <p:txBody>
          <a:bodyPr/>
          <a:lstStyle/>
          <a:p>
            <a:pPr>
              <a:lnSpc>
                <a:spcPct val="110000"/>
              </a:lnSpc>
            </a:pPr>
            <a:r>
              <a:rPr lang="en-US" sz="3600" b="1" dirty="0" smtClean="0"/>
              <a:t>Technical Level: </a:t>
            </a:r>
            <a:r>
              <a:rPr lang="en-US" sz="3600" dirty="0" smtClean="0"/>
              <a:t>400</a:t>
            </a:r>
          </a:p>
          <a:p>
            <a:pPr>
              <a:lnSpc>
                <a:spcPct val="110000"/>
              </a:lnSpc>
            </a:pPr>
            <a:r>
              <a:rPr lang="en-US" sz="3600" b="1" dirty="0" smtClean="0"/>
              <a:t>Intended Audience:</a:t>
            </a:r>
            <a:r>
              <a:rPr lang="en-US" sz="3600" dirty="0" smtClean="0"/>
              <a:t> IT administrators &amp; scripters</a:t>
            </a:r>
          </a:p>
          <a:p>
            <a:pPr>
              <a:lnSpc>
                <a:spcPct val="110000"/>
              </a:lnSpc>
            </a:pPr>
            <a:r>
              <a:rPr lang="en-US" sz="3600" b="1" dirty="0" smtClean="0"/>
              <a:t>Learning Objectives:</a:t>
            </a:r>
          </a:p>
          <a:p>
            <a:pPr lvl="1">
              <a:lnSpc>
                <a:spcPct val="110000"/>
              </a:lnSpc>
            </a:pPr>
            <a:r>
              <a:rPr lang="en-US" sz="3200" dirty="0" smtClean="0"/>
              <a:t>Learn about the improvements in Windows PowerShell 3.0</a:t>
            </a:r>
          </a:p>
          <a:p>
            <a:pPr lvl="1">
              <a:lnSpc>
                <a:spcPct val="110000"/>
              </a:lnSpc>
            </a:pPr>
            <a:r>
              <a:rPr lang="en-US" sz="3200" dirty="0" smtClean="0"/>
              <a:t>Understand how to use advanced automation techniques</a:t>
            </a:r>
          </a:p>
          <a:p>
            <a:pPr lvl="1">
              <a:lnSpc>
                <a:spcPct val="110000"/>
              </a:lnSpc>
            </a:pPr>
            <a:r>
              <a:rPr lang="en-US" sz="3200" dirty="0" smtClean="0"/>
              <a:t>See how PowerShell features work in common scenarios</a:t>
            </a:r>
          </a:p>
        </p:txBody>
      </p:sp>
    </p:spTree>
    <p:extLst>
      <p:ext uri="{BB962C8B-B14F-4D97-AF65-F5344CB8AC3E}">
        <p14:creationId xmlns:p14="http://schemas.microsoft.com/office/powerpoint/2010/main" val="1468904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Scheduled Jobs</a:t>
            </a:r>
            <a:endParaRPr lang="en-US" dirty="0"/>
          </a:p>
        </p:txBody>
      </p:sp>
      <p:sp>
        <p:nvSpPr>
          <p:cNvPr id="3" name="Content Placeholder 2"/>
          <p:cNvSpPr>
            <a:spLocks noGrp="1"/>
          </p:cNvSpPr>
          <p:nvPr>
            <p:ph type="body" sz="quarter" idx="10"/>
          </p:nvPr>
        </p:nvSpPr>
        <p:spPr>
          <a:xfrm>
            <a:off x="519113" y="1447799"/>
            <a:ext cx="8318470" cy="886397"/>
          </a:xfrm>
        </p:spPr>
        <p:txBody>
          <a:bodyPr/>
          <a:lstStyle/>
          <a:p>
            <a:pPr>
              <a:spcBef>
                <a:spcPts val="600"/>
              </a:spcBef>
              <a:spcAft>
                <a:spcPts val="600"/>
              </a:spcAft>
            </a:pPr>
            <a:r>
              <a:rPr lang="en-US" dirty="0"/>
              <a:t>Job Scheduling allows you to schedule </a:t>
            </a:r>
            <a:r>
              <a:rPr lang="en-US" dirty="0" smtClean="0"/>
              <a:t>the execution </a:t>
            </a:r>
            <a:r>
              <a:rPr lang="en-US" dirty="0"/>
              <a:t>of a PowerShell background </a:t>
            </a:r>
            <a:r>
              <a:rPr lang="en-US" dirty="0" smtClean="0"/>
              <a:t>job</a:t>
            </a:r>
          </a:p>
        </p:txBody>
      </p:sp>
      <p:grpSp>
        <p:nvGrpSpPr>
          <p:cNvPr id="8" name="Group 7"/>
          <p:cNvGrpSpPr>
            <a:grpSpLocks noChangeAspect="1"/>
          </p:cNvGrpSpPr>
          <p:nvPr/>
        </p:nvGrpSpPr>
        <p:grpSpPr>
          <a:xfrm>
            <a:off x="8827846" y="591896"/>
            <a:ext cx="2478589" cy="2379909"/>
            <a:chOff x="9571116" y="3861048"/>
            <a:chExt cx="1784353" cy="1826779"/>
          </a:xfrm>
        </p:grpSpPr>
        <p:pic>
          <p:nvPicPr>
            <p:cNvPr id="5" name="Picture 4" descr="C:\Users\sakuu\Documents\Ballmer MGX 2011\Tile Icons\Calend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9910836" y="4365104"/>
              <a:ext cx="1444633" cy="132272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571116" y="3861048"/>
              <a:ext cx="792088" cy="1162175"/>
              <a:chOff x="9515468" y="3784016"/>
              <a:chExt cx="792088" cy="1162175"/>
            </a:xfrm>
          </p:grpSpPr>
          <p:sp>
            <p:nvSpPr>
              <p:cNvPr id="6" name="Oval 5"/>
              <p:cNvSpPr/>
              <p:nvPr/>
            </p:nvSpPr>
            <p:spPr bwMode="auto">
              <a:xfrm>
                <a:off x="9515468" y="4143942"/>
                <a:ext cx="792088" cy="792089"/>
              </a:xfrm>
              <a:prstGeom prst="ellips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4" name="Picture 3" descr="C:\Users\sakuu\Documents\Ballmer WPC\PNGS\Tim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9534436" y="3784016"/>
                <a:ext cx="773120" cy="116217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 name="Content Placeholder 2"/>
          <p:cNvSpPr txBox="1">
            <a:spLocks/>
          </p:cNvSpPr>
          <p:nvPr/>
        </p:nvSpPr>
        <p:spPr>
          <a:xfrm>
            <a:off x="521208" y="2606049"/>
            <a:ext cx="11327555" cy="311316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Support for a rich set of triggers</a:t>
            </a:r>
          </a:p>
          <a:p>
            <a:pPr lvl="1">
              <a:spcAft>
                <a:spcPts val="1200"/>
              </a:spcAft>
            </a:pPr>
            <a:r>
              <a:rPr lang="en-US" sz="2400" dirty="0" smtClean="0"/>
              <a:t>Run commands according to schedule or in response to an event</a:t>
            </a:r>
          </a:p>
          <a:p>
            <a:pPr>
              <a:spcBef>
                <a:spcPts val="900"/>
              </a:spcBef>
            </a:pPr>
            <a:r>
              <a:rPr lang="en-US" dirty="0" err="1" smtClean="0"/>
              <a:t>PSScheduledJob</a:t>
            </a:r>
            <a:r>
              <a:rPr lang="en-US" dirty="0" smtClean="0"/>
              <a:t> module with 16 cmdlets</a:t>
            </a:r>
          </a:p>
          <a:p>
            <a:pPr lvl="1">
              <a:lnSpc>
                <a:spcPct val="85000"/>
              </a:lnSpc>
            </a:pPr>
            <a:r>
              <a:rPr lang="en-US" sz="2400" dirty="0" smtClean="0"/>
              <a:t>*-JobTrigger  to create scheduled triggers</a:t>
            </a:r>
          </a:p>
          <a:p>
            <a:pPr lvl="1">
              <a:lnSpc>
                <a:spcPct val="85000"/>
              </a:lnSpc>
            </a:pPr>
            <a:r>
              <a:rPr lang="en-US" sz="2400" dirty="0" smtClean="0"/>
              <a:t>*-ScheduledJob to register, unregister, and change scheduled job definitions</a:t>
            </a:r>
          </a:p>
          <a:p>
            <a:pPr lvl="1">
              <a:lnSpc>
                <a:spcPct val="85000"/>
              </a:lnSpc>
            </a:pPr>
            <a:r>
              <a:rPr lang="en-US" sz="2400" dirty="0" smtClean="0"/>
              <a:t>*-ScheduledJobOption to configure advanced settings</a:t>
            </a:r>
          </a:p>
          <a:p>
            <a:pPr lvl="1">
              <a:lnSpc>
                <a:spcPct val="85000"/>
              </a:lnSpc>
            </a:pPr>
            <a:r>
              <a:rPr lang="en-US" sz="2400" dirty="0" smtClean="0"/>
              <a:t>*-Job to retrieve results</a:t>
            </a:r>
            <a:endParaRPr lang="en-US" dirty="0" smtClean="0"/>
          </a:p>
        </p:txBody>
      </p:sp>
    </p:spTree>
    <p:extLst>
      <p:ext uri="{BB962C8B-B14F-4D97-AF65-F5344CB8AC3E}">
        <p14:creationId xmlns:p14="http://schemas.microsoft.com/office/powerpoint/2010/main" val="10421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a:t>
            </a:r>
            <a:r>
              <a:rPr lang="en-US" dirty="0" smtClean="0"/>
              <a:t>emo </a:t>
            </a:r>
            <a:endParaRPr lang="en-US" dirty="0"/>
          </a:p>
        </p:txBody>
      </p:sp>
      <p:sp>
        <p:nvSpPr>
          <p:cNvPr id="3" name="Subtitle 2"/>
          <p:cNvSpPr>
            <a:spLocks noGrp="1"/>
          </p:cNvSpPr>
          <p:nvPr>
            <p:ph type="subTitle" idx="1"/>
          </p:nvPr>
        </p:nvSpPr>
        <p:spPr>
          <a:xfrm>
            <a:off x="4179053" y="4797152"/>
            <a:ext cx="6610546" cy="846113"/>
          </a:xfrm>
        </p:spPr>
        <p:txBody>
          <a:bodyPr/>
          <a:lstStyle/>
          <a:p>
            <a:r>
              <a:rPr lang="en-US" sz="2000" dirty="0" smtClean="0"/>
              <a:t>Travis Jones</a:t>
            </a:r>
            <a:endParaRPr lang="en-US" sz="2000" dirty="0"/>
          </a:p>
          <a:p>
            <a:r>
              <a:rPr lang="en-US" sz="2000" dirty="0"/>
              <a:t>Program Manager</a:t>
            </a:r>
          </a:p>
          <a:p>
            <a:r>
              <a:rPr lang="en-US" sz="2000" dirty="0"/>
              <a:t>Windows </a:t>
            </a:r>
            <a:r>
              <a:rPr lang="en-US" sz="2000" dirty="0" smtClean="0"/>
              <a:t>PowerShell</a:t>
            </a:r>
          </a:p>
        </p:txBody>
      </p:sp>
      <p:sp>
        <p:nvSpPr>
          <p:cNvPr id="2" name="Title 1"/>
          <p:cNvSpPr>
            <a:spLocks noGrp="1"/>
          </p:cNvSpPr>
          <p:nvPr>
            <p:ph type="ctrTitle"/>
          </p:nvPr>
        </p:nvSpPr>
        <p:spPr>
          <a:xfrm>
            <a:off x="4179052" y="3187136"/>
            <a:ext cx="7027928" cy="1826040"/>
          </a:xfrm>
        </p:spPr>
        <p:txBody>
          <a:bodyPr/>
          <a:lstStyle/>
          <a:p>
            <a:r>
              <a:rPr lang="en-US" dirty="0" smtClean="0"/>
              <a:t>Scheduled Jobs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Green"/>
          <p:cNvSpPr/>
          <p:nvPr/>
        </p:nvSpPr>
        <p:spPr bwMode="auto">
          <a:xfrm>
            <a:off x="1014984" y="3191256"/>
            <a:ext cx="2825496" cy="2825496"/>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Robust &amp; Scalable</a:t>
            </a:r>
          </a:p>
        </p:txBody>
      </p:sp>
      <p:sp>
        <p:nvSpPr>
          <p:cNvPr id="9" name="Freeform 35"/>
          <p:cNvSpPr>
            <a:spLocks/>
          </p:cNvSpPr>
          <p:nvPr/>
        </p:nvSpPr>
        <p:spPr bwMode="black">
          <a:xfrm>
            <a:off x="1659997" y="3789040"/>
            <a:ext cx="1535470" cy="130566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3044863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 Session Connectivity</a:t>
            </a:r>
            <a:endParaRPr lang="en-US" dirty="0"/>
          </a:p>
        </p:txBody>
      </p:sp>
      <p:sp>
        <p:nvSpPr>
          <p:cNvPr id="3" name="Content Placeholder 2"/>
          <p:cNvSpPr>
            <a:spLocks noGrp="1"/>
          </p:cNvSpPr>
          <p:nvPr>
            <p:ph type="body" sz="quarter" idx="10"/>
          </p:nvPr>
        </p:nvSpPr>
        <p:spPr>
          <a:xfrm>
            <a:off x="519112" y="1447799"/>
            <a:ext cx="11149013" cy="4501481"/>
          </a:xfrm>
        </p:spPr>
        <p:txBody>
          <a:bodyPr/>
          <a:lstStyle/>
          <a:p>
            <a:pPr>
              <a:spcAft>
                <a:spcPts val="1200"/>
              </a:spcAft>
            </a:pPr>
            <a:r>
              <a:rPr lang="en-US" sz="2800" dirty="0"/>
              <a:t>Remote sessions remain in a </a:t>
            </a:r>
            <a:r>
              <a:rPr lang="en-US" sz="2800" dirty="0" smtClean="0"/>
              <a:t>"Connected" </a:t>
            </a:r>
            <a:r>
              <a:rPr lang="en-US" sz="2800" dirty="0"/>
              <a:t>state during transient network glitches or </a:t>
            </a:r>
            <a:r>
              <a:rPr lang="en-US" sz="2800" dirty="0" smtClean="0"/>
              <a:t>failures for up to 4 minutes</a:t>
            </a:r>
          </a:p>
          <a:p>
            <a:pPr>
              <a:spcAft>
                <a:spcPts val="1200"/>
              </a:spcAft>
            </a:pPr>
            <a:r>
              <a:rPr lang="en-US" sz="2800" dirty="0" smtClean="0"/>
              <a:t>After 4 minutes, remote sessions automatically transition to a new "Disconnected" state</a:t>
            </a:r>
          </a:p>
          <a:p>
            <a:pPr>
              <a:spcAft>
                <a:spcPts val="1200"/>
              </a:spcAft>
            </a:pPr>
            <a:r>
              <a:rPr lang="en-US" sz="2800" dirty="0"/>
              <a:t>Persistent commands and jobs </a:t>
            </a:r>
            <a:r>
              <a:rPr lang="en-US" sz="2800" dirty="0" smtClean="0"/>
              <a:t>can continue </a:t>
            </a:r>
            <a:r>
              <a:rPr lang="en-US" sz="2800" dirty="0"/>
              <a:t>to run even if the session is </a:t>
            </a:r>
            <a:r>
              <a:rPr lang="en-US" sz="2800" dirty="0" smtClean="0"/>
              <a:t>disconnected</a:t>
            </a:r>
          </a:p>
          <a:p>
            <a:pPr>
              <a:spcAft>
                <a:spcPts val="1200"/>
              </a:spcAft>
            </a:pPr>
            <a:r>
              <a:rPr lang="en-US" sz="2800" dirty="0" smtClean="0"/>
              <a:t>Client can reconnect to a disconnected session after network connectivity with the server has been restored</a:t>
            </a:r>
          </a:p>
          <a:p>
            <a:pPr>
              <a:spcAft>
                <a:spcPts val="1200"/>
              </a:spcAft>
            </a:pPr>
            <a:r>
              <a:rPr lang="en-US" sz="2800" dirty="0" smtClean="0"/>
              <a:t>Cmdlets for managing disconnected sessions</a:t>
            </a:r>
          </a:p>
        </p:txBody>
      </p:sp>
    </p:spTree>
    <p:extLst>
      <p:ext uri="{BB962C8B-B14F-4D97-AF65-F5344CB8AC3E}">
        <p14:creationId xmlns:p14="http://schemas.microsoft.com/office/powerpoint/2010/main" val="191455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a:t>
            </a:r>
            <a:r>
              <a:rPr lang="en-US" dirty="0" smtClean="0"/>
              <a:t>emo </a:t>
            </a:r>
            <a:endParaRPr lang="en-US" dirty="0"/>
          </a:p>
        </p:txBody>
      </p:sp>
      <p:sp>
        <p:nvSpPr>
          <p:cNvPr id="3" name="Subtitle 2"/>
          <p:cNvSpPr>
            <a:spLocks noGrp="1"/>
          </p:cNvSpPr>
          <p:nvPr>
            <p:ph type="subTitle" idx="1"/>
          </p:nvPr>
        </p:nvSpPr>
        <p:spPr>
          <a:xfrm>
            <a:off x="4179053" y="4797152"/>
            <a:ext cx="6610546" cy="846113"/>
          </a:xfrm>
        </p:spPr>
        <p:txBody>
          <a:bodyPr/>
          <a:lstStyle/>
          <a:p>
            <a:r>
              <a:rPr lang="en-US" sz="2000" dirty="0" smtClean="0"/>
              <a:t>Travis Jones</a:t>
            </a:r>
            <a:endParaRPr lang="en-US" sz="2000" dirty="0"/>
          </a:p>
          <a:p>
            <a:r>
              <a:rPr lang="en-US" sz="2000" dirty="0"/>
              <a:t>Program Manager</a:t>
            </a:r>
          </a:p>
          <a:p>
            <a:r>
              <a:rPr lang="en-US" sz="2000" dirty="0"/>
              <a:t>Windows PowerShell</a:t>
            </a:r>
          </a:p>
        </p:txBody>
      </p:sp>
      <p:sp>
        <p:nvSpPr>
          <p:cNvPr id="2" name="Title 1"/>
          <p:cNvSpPr>
            <a:spLocks noGrp="1"/>
          </p:cNvSpPr>
          <p:nvPr>
            <p:ph type="ctrTitle"/>
          </p:nvPr>
        </p:nvSpPr>
        <p:spPr/>
        <p:txBody>
          <a:bodyPr/>
          <a:lstStyle/>
          <a:p>
            <a:r>
              <a:rPr lang="en-US" dirty="0" smtClean="0"/>
              <a:t>Disconnected Sessions</a:t>
            </a:r>
            <a:endParaRPr lang="en-US" dirty="0"/>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Green"/>
          <p:cNvSpPr/>
          <p:nvPr/>
        </p:nvSpPr>
        <p:spPr bwMode="auto">
          <a:xfrm>
            <a:off x="1014984" y="3191256"/>
            <a:ext cx="2825496" cy="2825496"/>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Robust &amp; Scalable</a:t>
            </a:r>
          </a:p>
        </p:txBody>
      </p:sp>
      <p:sp>
        <p:nvSpPr>
          <p:cNvPr id="9" name="Freeform 35"/>
          <p:cNvSpPr>
            <a:spLocks/>
          </p:cNvSpPr>
          <p:nvPr/>
        </p:nvSpPr>
        <p:spPr bwMode="black">
          <a:xfrm>
            <a:off x="1659997" y="3789040"/>
            <a:ext cx="1535470" cy="130566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3044863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PowerShell 3.0 Themes</a:t>
            </a:r>
            <a:endParaRPr lang="en-US" dirty="0"/>
          </a:p>
        </p:txBody>
      </p:sp>
      <p:grpSp>
        <p:nvGrpSpPr>
          <p:cNvPr id="47" name="Group 46"/>
          <p:cNvGrpSpPr/>
          <p:nvPr/>
        </p:nvGrpSpPr>
        <p:grpSpPr>
          <a:xfrm>
            <a:off x="676656" y="1349832"/>
            <a:ext cx="3493008" cy="2496312"/>
            <a:chOff x="676656" y="1349832"/>
            <a:chExt cx="3493008" cy="2496312"/>
          </a:xfrm>
        </p:grpSpPr>
        <p:sp>
          <p:nvSpPr>
            <p:cNvPr id="8" name="Light Blue"/>
            <p:cNvSpPr/>
            <p:nvPr/>
          </p:nvSpPr>
          <p:spPr bwMode="auto">
            <a:xfrm>
              <a:off x="676656"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Simple &amp; Easy</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10" name="Picture 35" descr="C:\Users\sakuu\Documents\Ballmer WPC\AI\Vacation.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879962" y="1637864"/>
              <a:ext cx="1086396" cy="1442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8020546" y="4015738"/>
            <a:ext cx="3493008" cy="2496312"/>
            <a:chOff x="8045452" y="3949024"/>
            <a:chExt cx="3493008" cy="2496312"/>
          </a:xfrm>
        </p:grpSpPr>
        <p:sp>
          <p:nvSpPr>
            <p:cNvPr id="5" name="Red"/>
            <p:cNvSpPr/>
            <p:nvPr/>
          </p:nvSpPr>
          <p:spPr bwMode="auto">
            <a:xfrm>
              <a:off x="8045452"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PS 3.0  -</a:t>
              </a:r>
              <a:r>
                <a:rPr lang="en-US" sz="2200" dirty="0" err="1" smtClean="0">
                  <a:solidFill>
                    <a:schemeClr val="tx1">
                      <a:alpha val="99000"/>
                    </a:schemeClr>
                  </a:solidFill>
                  <a:latin typeface="Segoe UI" pitchFamily="34" charset="0"/>
                  <a:ea typeface="Segoe UI" pitchFamily="34" charset="0"/>
                  <a:cs typeface="Segoe UI" pitchFamily="34" charset="0"/>
                </a:rPr>
                <a:t>gt</a:t>
              </a:r>
              <a:r>
                <a:rPr lang="en-US" sz="2200" dirty="0" smtClean="0">
                  <a:solidFill>
                    <a:schemeClr val="tx1">
                      <a:alpha val="99000"/>
                    </a:schemeClr>
                  </a:solidFill>
                  <a:latin typeface="Segoe UI" pitchFamily="34" charset="0"/>
                  <a:ea typeface="Segoe UI" pitchFamily="34" charset="0"/>
                  <a:cs typeface="Segoe UI" pitchFamily="34" charset="0"/>
                </a:rPr>
                <a:t>  PS 2.0</a:t>
              </a:r>
            </a:p>
          </p:txBody>
        </p:sp>
        <p:grpSp>
          <p:nvGrpSpPr>
            <p:cNvPr id="11" name="Group 10"/>
            <p:cNvGrpSpPr/>
            <p:nvPr/>
          </p:nvGrpSpPr>
          <p:grpSpPr bwMode="black">
            <a:xfrm>
              <a:off x="9458640" y="4405080"/>
              <a:ext cx="666632" cy="1137216"/>
              <a:chOff x="3233738" y="168276"/>
              <a:chExt cx="2651125" cy="6480174"/>
            </a:xfrm>
          </p:grpSpPr>
          <p:sp>
            <p:nvSpPr>
              <p:cNvPr id="12"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3"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4"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49" name="Group 48"/>
          <p:cNvGrpSpPr/>
          <p:nvPr/>
        </p:nvGrpSpPr>
        <p:grpSpPr>
          <a:xfrm>
            <a:off x="8020546" y="1349832"/>
            <a:ext cx="3493008" cy="2496312"/>
            <a:chOff x="8045452" y="1349832"/>
            <a:chExt cx="3493008" cy="2496312"/>
          </a:xfrm>
        </p:grpSpPr>
        <p:sp>
          <p:nvSpPr>
            <p:cNvPr id="4" name="Green"/>
            <p:cNvSpPr/>
            <p:nvPr/>
          </p:nvSpPr>
          <p:spPr bwMode="auto">
            <a:xfrm>
              <a:off x="8045452"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Robust &amp; Scalable</a:t>
              </a:r>
            </a:p>
          </p:txBody>
        </p:sp>
        <p:sp>
          <p:nvSpPr>
            <p:cNvPr id="15" name="Freeform 35"/>
            <p:cNvSpPr>
              <a:spLocks/>
            </p:cNvSpPr>
            <p:nvPr/>
          </p:nvSpPr>
          <p:spPr bwMode="black">
            <a:xfrm>
              <a:off x="9024221" y="1750933"/>
              <a:ext cx="1535470" cy="130566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grpSp>
      <p:grpSp>
        <p:nvGrpSpPr>
          <p:cNvPr id="48" name="Group 47"/>
          <p:cNvGrpSpPr/>
          <p:nvPr/>
        </p:nvGrpSpPr>
        <p:grpSpPr>
          <a:xfrm>
            <a:off x="4351988" y="1349832"/>
            <a:ext cx="3493008" cy="2496312"/>
            <a:chOff x="4366220" y="1349832"/>
            <a:chExt cx="3493008" cy="2496312"/>
          </a:xfrm>
        </p:grpSpPr>
        <p:sp>
          <p:nvSpPr>
            <p:cNvPr id="6" name="Yellow"/>
            <p:cNvSpPr/>
            <p:nvPr/>
          </p:nvSpPr>
          <p:spPr bwMode="auto">
            <a:xfrm>
              <a:off x="4366220"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spc="-60" dirty="0" smtClean="0">
                  <a:solidFill>
                    <a:schemeClr val="tx1">
                      <a:alpha val="99000"/>
                    </a:schemeClr>
                  </a:solidFill>
                  <a:latin typeface="Segoe UI" pitchFamily="34" charset="0"/>
                  <a:ea typeface="Segoe UI" pitchFamily="34" charset="0"/>
                  <a:cs typeface="Segoe UI" pitchFamily="34" charset="0"/>
                </a:rPr>
                <a:t>Comprehensive Coverage</a:t>
              </a:r>
            </a:p>
          </p:txBody>
        </p:sp>
        <p:grpSp>
          <p:nvGrpSpPr>
            <p:cNvPr id="16" name="Group 15"/>
            <p:cNvGrpSpPr>
              <a:grpSpLocks noChangeAspect="1"/>
            </p:cNvGrpSpPr>
            <p:nvPr/>
          </p:nvGrpSpPr>
          <p:grpSpPr bwMode="black">
            <a:xfrm>
              <a:off x="5371041" y="1736438"/>
              <a:ext cx="1483366" cy="1287850"/>
              <a:chOff x="2462213" y="1598613"/>
              <a:chExt cx="4222750" cy="3667125"/>
            </a:xfrm>
          </p:grpSpPr>
          <p:sp>
            <p:nvSpPr>
              <p:cNvPr id="17"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8"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9"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0"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1"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2"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3"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4"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5"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6"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7"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8"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9"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0"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1"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2"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3"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4"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5"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6"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7"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8"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9"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0"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1"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2"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2" name="Group 1"/>
          <p:cNvGrpSpPr/>
          <p:nvPr/>
        </p:nvGrpSpPr>
        <p:grpSpPr>
          <a:xfrm>
            <a:off x="676656" y="4015738"/>
            <a:ext cx="3493008" cy="2496312"/>
            <a:chOff x="676656" y="4015738"/>
            <a:chExt cx="3493008" cy="2496312"/>
          </a:xfrm>
        </p:grpSpPr>
        <p:sp>
          <p:nvSpPr>
            <p:cNvPr id="9" name="Dark Blue"/>
            <p:cNvSpPr/>
            <p:nvPr/>
          </p:nvSpPr>
          <p:spPr bwMode="auto">
            <a:xfrm>
              <a:off x="676656" y="4015738"/>
              <a:ext cx="3493008" cy="2496312"/>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Rich Platform</a:t>
              </a:r>
            </a:p>
          </p:txBody>
        </p:sp>
        <p:grpSp>
          <p:nvGrpSpPr>
            <p:cNvPr id="43" name="Group 42"/>
            <p:cNvGrpSpPr>
              <a:grpSpLocks noChangeAspect="1"/>
            </p:cNvGrpSpPr>
            <p:nvPr/>
          </p:nvGrpSpPr>
          <p:grpSpPr bwMode="black">
            <a:xfrm>
              <a:off x="1767586" y="4593949"/>
              <a:ext cx="1311149" cy="1014057"/>
              <a:chOff x="813584" y="4312262"/>
              <a:chExt cx="478309" cy="370027"/>
            </a:xfrm>
          </p:grpSpPr>
          <p:sp>
            <p:nvSpPr>
              <p:cNvPr id="44"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45"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51" name="Group 50"/>
          <p:cNvGrpSpPr/>
          <p:nvPr/>
        </p:nvGrpSpPr>
        <p:grpSpPr>
          <a:xfrm>
            <a:off x="4352544" y="4015738"/>
            <a:ext cx="3493008" cy="2496312"/>
            <a:chOff x="4366220" y="3949024"/>
            <a:chExt cx="3493008" cy="2496312"/>
          </a:xfrm>
        </p:grpSpPr>
        <p:sp>
          <p:nvSpPr>
            <p:cNvPr id="7" name="Orange"/>
            <p:cNvSpPr/>
            <p:nvPr/>
          </p:nvSpPr>
          <p:spPr bwMode="auto">
            <a:xfrm>
              <a:off x="4366220"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Standards-based</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6" name="Freeform 15"/>
            <p:cNvSpPr>
              <a:spLocks noChangeAspect="1" noEditPoints="1"/>
            </p:cNvSpPr>
            <p:nvPr/>
          </p:nvSpPr>
          <p:spPr bwMode="black">
            <a:xfrm>
              <a:off x="5519047" y="4352572"/>
              <a:ext cx="1187354" cy="1188720"/>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grpSp>
    </p:spTree>
    <p:extLst>
      <p:ext uri="{BB962C8B-B14F-4D97-AF65-F5344CB8AC3E}">
        <p14:creationId xmlns:p14="http://schemas.microsoft.com/office/powerpoint/2010/main" val="2422123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PowerShell Web Access</a:t>
            </a:r>
            <a:endParaRPr lang="en-US" dirty="0"/>
          </a:p>
        </p:txBody>
      </p:sp>
      <p:grpSp>
        <p:nvGrpSpPr>
          <p:cNvPr id="9" name="Group 8"/>
          <p:cNvGrpSpPr/>
          <p:nvPr/>
        </p:nvGrpSpPr>
        <p:grpSpPr>
          <a:xfrm>
            <a:off x="3195042" y="4888210"/>
            <a:ext cx="1780428" cy="515426"/>
            <a:chOff x="2718479" y="1405333"/>
            <a:chExt cx="1208329" cy="402878"/>
          </a:xfrm>
        </p:grpSpPr>
        <p:grpSp>
          <p:nvGrpSpPr>
            <p:cNvPr id="4" name="Group 3"/>
            <p:cNvGrpSpPr/>
            <p:nvPr/>
          </p:nvGrpSpPr>
          <p:grpSpPr bwMode="black">
            <a:xfrm>
              <a:off x="2718479" y="1405333"/>
              <a:ext cx="408356" cy="402878"/>
              <a:chOff x="2916435" y="3914152"/>
              <a:chExt cx="930763" cy="918513"/>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6"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grpSp>
        <p:sp>
          <p:nvSpPr>
            <p:cNvPr id="7" name="Freeform 20" hidden="1"/>
            <p:cNvSpPr>
              <a:spLocks noEditPoints="1"/>
            </p:cNvSpPr>
            <p:nvPr/>
          </p:nvSpPr>
          <p:spPr bwMode="black">
            <a:xfrm>
              <a:off x="3184647" y="1411891"/>
              <a:ext cx="508115" cy="35326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pic>
          <p:nvPicPr>
            <p:cNvPr id="8" name="Picture 7" hidden="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3742893" y="1411890"/>
              <a:ext cx="183915" cy="353259"/>
            </a:xfrm>
            <a:prstGeom prst="rect">
              <a:avLst/>
            </a:prstGeom>
          </p:spPr>
        </p:pic>
      </p:grpSp>
      <p:pic>
        <p:nvPicPr>
          <p:cNvPr id="10" name="Picture 2" descr="C:\Users\chrisw\Desktop\Cloud Services 3.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646557" y="4675079"/>
            <a:ext cx="1332334" cy="91866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bwMode="black">
          <a:xfrm>
            <a:off x="8069667" y="4797152"/>
            <a:ext cx="977073" cy="654892"/>
            <a:chOff x="7010400" y="2133600"/>
            <a:chExt cx="1379538" cy="1065213"/>
          </a:xfrm>
        </p:grpSpPr>
        <p:sp>
          <p:nvSpPr>
            <p:cNvPr id="12"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5"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6"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7"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8"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79" name="Group 78"/>
          <p:cNvGrpSpPr/>
          <p:nvPr/>
        </p:nvGrpSpPr>
        <p:grpSpPr>
          <a:xfrm>
            <a:off x="9622804" y="4192064"/>
            <a:ext cx="2465054" cy="2549304"/>
            <a:chOff x="6731689" y="1407486"/>
            <a:chExt cx="1062343" cy="1445450"/>
          </a:xfrm>
        </p:grpSpPr>
        <p:grpSp>
          <p:nvGrpSpPr>
            <p:cNvPr id="68" name="Group 67"/>
            <p:cNvGrpSpPr/>
            <p:nvPr/>
          </p:nvGrpSpPr>
          <p:grpSpPr>
            <a:xfrm>
              <a:off x="6731689" y="1407486"/>
              <a:ext cx="648072" cy="658470"/>
              <a:chOff x="6886500" y="1274847"/>
              <a:chExt cx="648072" cy="658470"/>
            </a:xfrm>
          </p:grpSpPr>
          <p:sp>
            <p:nvSpPr>
              <p:cNvPr id="60" name="Freeform 82"/>
              <p:cNvSpPr>
                <a:spLocks noEditPoints="1"/>
              </p:cNvSpPr>
              <p:nvPr/>
            </p:nvSpPr>
            <p:spPr bwMode="black">
              <a:xfrm>
                <a:off x="6886500" y="1274847"/>
                <a:ext cx="642153" cy="641985"/>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67" name="Rectangle 66"/>
              <p:cNvSpPr/>
              <p:nvPr/>
            </p:nvSpPr>
            <p:spPr bwMode="auto">
              <a:xfrm>
                <a:off x="6886500" y="1540125"/>
                <a:ext cx="648072" cy="393192"/>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grpSp>
          <p:nvGrpSpPr>
            <p:cNvPr id="69" name="Group 68"/>
            <p:cNvGrpSpPr/>
            <p:nvPr/>
          </p:nvGrpSpPr>
          <p:grpSpPr>
            <a:xfrm>
              <a:off x="7145960" y="1815262"/>
              <a:ext cx="648072" cy="658470"/>
              <a:chOff x="6886500" y="1274847"/>
              <a:chExt cx="648072" cy="658470"/>
            </a:xfrm>
          </p:grpSpPr>
          <p:sp>
            <p:nvSpPr>
              <p:cNvPr id="70" name="Freeform 82"/>
              <p:cNvSpPr>
                <a:spLocks noEditPoints="1"/>
              </p:cNvSpPr>
              <p:nvPr/>
            </p:nvSpPr>
            <p:spPr bwMode="black">
              <a:xfrm>
                <a:off x="6887969" y="1274847"/>
                <a:ext cx="642153" cy="641985"/>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71" name="Rectangle 70"/>
              <p:cNvSpPr/>
              <p:nvPr/>
            </p:nvSpPr>
            <p:spPr bwMode="auto">
              <a:xfrm>
                <a:off x="6886500" y="1540125"/>
                <a:ext cx="648072" cy="393192"/>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grpSp>
          <p:nvGrpSpPr>
            <p:cNvPr id="72" name="Group 71"/>
            <p:cNvGrpSpPr/>
            <p:nvPr/>
          </p:nvGrpSpPr>
          <p:grpSpPr>
            <a:xfrm>
              <a:off x="6731689" y="2194466"/>
              <a:ext cx="648072" cy="658470"/>
              <a:chOff x="6886500" y="1274847"/>
              <a:chExt cx="648072" cy="658470"/>
            </a:xfrm>
          </p:grpSpPr>
          <p:sp>
            <p:nvSpPr>
              <p:cNvPr id="73" name="Freeform 82"/>
              <p:cNvSpPr>
                <a:spLocks noEditPoints="1"/>
              </p:cNvSpPr>
              <p:nvPr/>
            </p:nvSpPr>
            <p:spPr bwMode="black">
              <a:xfrm>
                <a:off x="6886500" y="1274847"/>
                <a:ext cx="642153" cy="641985"/>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74" name="Rectangle 73"/>
              <p:cNvSpPr/>
              <p:nvPr/>
            </p:nvSpPr>
            <p:spPr bwMode="auto">
              <a:xfrm>
                <a:off x="6886500" y="1540125"/>
                <a:ext cx="648072" cy="393192"/>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sp>
          <p:nvSpPr>
            <p:cNvPr id="75" name="Oval 74"/>
            <p:cNvSpPr/>
            <p:nvPr/>
          </p:nvSpPr>
          <p:spPr bwMode="auto">
            <a:xfrm>
              <a:off x="6983717" y="1866253"/>
              <a:ext cx="144016" cy="137929"/>
            </a:xfrm>
            <a:prstGeom prst="ellipse">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6" name="Rectangle 75"/>
            <p:cNvSpPr/>
            <p:nvPr/>
          </p:nvSpPr>
          <p:spPr bwMode="auto">
            <a:xfrm>
              <a:off x="7042009" y="1666522"/>
              <a:ext cx="27432" cy="2076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7" name="Rectangle 76"/>
            <p:cNvSpPr/>
            <p:nvPr/>
          </p:nvSpPr>
          <p:spPr bwMode="auto">
            <a:xfrm>
              <a:off x="7042009" y="1989896"/>
              <a:ext cx="27432" cy="2076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8" name="Rectangle 77"/>
            <p:cNvSpPr/>
            <p:nvPr/>
          </p:nvSpPr>
          <p:spPr bwMode="auto">
            <a:xfrm rot="5400000">
              <a:off x="7204013" y="1836020"/>
              <a:ext cx="27432" cy="2076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80" name="Picture 35" descr="C:\Users\sakuu\Documents\Ballmer WPC\AI\Vacation.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3938136" y="4614993"/>
            <a:ext cx="719427" cy="955240"/>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Arrow Connector 81"/>
          <p:cNvCxnSpPr/>
          <p:nvPr/>
        </p:nvCxnSpPr>
        <p:spPr>
          <a:xfrm flipV="1">
            <a:off x="4798268" y="5123290"/>
            <a:ext cx="731520" cy="0"/>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7163092" y="5123643"/>
            <a:ext cx="731520" cy="0"/>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9251324" y="5123290"/>
            <a:ext cx="731520" cy="0"/>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Text Placeholder 2"/>
          <p:cNvSpPr>
            <a:spLocks noGrp="1"/>
          </p:cNvSpPr>
          <p:nvPr>
            <p:ph type="body" sz="quarter" idx="10"/>
          </p:nvPr>
        </p:nvSpPr>
        <p:spPr>
          <a:xfrm>
            <a:off x="519112" y="1380017"/>
            <a:ext cx="11149013" cy="5010602"/>
          </a:xfrm>
        </p:spPr>
        <p:txBody>
          <a:bodyPr/>
          <a:lstStyle/>
          <a:p>
            <a:r>
              <a:rPr lang="en-US" dirty="0" smtClean="0"/>
              <a:t>Provides access to Windows PowerShell from anywhere</a:t>
            </a:r>
          </a:p>
          <a:p>
            <a:r>
              <a:rPr lang="en-US" dirty="0" smtClean="0"/>
              <a:t>Increases the value of your investment in PowerShell</a:t>
            </a:r>
          </a:p>
          <a:p>
            <a:r>
              <a:rPr lang="en-US" dirty="0" smtClean="0"/>
              <a:t>Write cmdlets, get web-based management for free</a:t>
            </a:r>
          </a:p>
          <a:p>
            <a:r>
              <a:rPr lang="en-US" dirty="0" smtClean="0"/>
              <a:t>Built for phones, tablets, and mobile devices as well as PCs</a:t>
            </a:r>
          </a:p>
          <a:p>
            <a:r>
              <a:rPr lang="en-US" dirty="0" smtClean="0"/>
              <a:t>Cross-platform support</a:t>
            </a:r>
          </a:p>
          <a:p>
            <a:pPr lvl="1">
              <a:lnSpc>
                <a:spcPct val="100000"/>
              </a:lnSpc>
            </a:pPr>
            <a:r>
              <a:rPr lang="en-US" sz="2600" dirty="0" smtClean="0"/>
              <a:t>IE</a:t>
            </a:r>
          </a:p>
          <a:p>
            <a:pPr lvl="1">
              <a:lnSpc>
                <a:spcPct val="100000"/>
              </a:lnSpc>
            </a:pPr>
            <a:r>
              <a:rPr lang="en-US" sz="2600" dirty="0" smtClean="0"/>
              <a:t>Firefox</a:t>
            </a:r>
          </a:p>
          <a:p>
            <a:pPr lvl="1">
              <a:lnSpc>
                <a:spcPct val="100000"/>
              </a:lnSpc>
            </a:pPr>
            <a:r>
              <a:rPr lang="en-US" sz="2600" dirty="0" smtClean="0"/>
              <a:t>Safari</a:t>
            </a:r>
          </a:p>
          <a:p>
            <a:pPr lvl="1">
              <a:lnSpc>
                <a:spcPct val="100000"/>
              </a:lnSpc>
            </a:pPr>
            <a:r>
              <a:rPr lang="en-US" sz="2600" dirty="0" smtClean="0"/>
              <a:t>Chrome</a:t>
            </a:r>
          </a:p>
          <a:p>
            <a:pPr lvl="1">
              <a:lnSpc>
                <a:spcPct val="100000"/>
              </a:lnSpc>
            </a:pPr>
            <a:r>
              <a:rPr lang="en-US" sz="2600" dirty="0" smtClean="0"/>
              <a:t>Opera</a:t>
            </a:r>
          </a:p>
        </p:txBody>
      </p:sp>
    </p:spTree>
    <p:extLst>
      <p:ext uri="{BB962C8B-B14F-4D97-AF65-F5344CB8AC3E}">
        <p14:creationId xmlns:p14="http://schemas.microsoft.com/office/powerpoint/2010/main" val="36086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a:t>
            </a:r>
            <a:r>
              <a:rPr lang="en-US" dirty="0" smtClean="0"/>
              <a:t>emo</a:t>
            </a:r>
            <a:endParaRPr lang="en-US" dirty="0"/>
          </a:p>
        </p:txBody>
      </p:sp>
      <p:sp>
        <p:nvSpPr>
          <p:cNvPr id="3" name="Subtitle 2"/>
          <p:cNvSpPr>
            <a:spLocks noGrp="1"/>
          </p:cNvSpPr>
          <p:nvPr>
            <p:ph type="subTitle" idx="1"/>
          </p:nvPr>
        </p:nvSpPr>
        <p:spPr>
          <a:xfrm>
            <a:off x="4179053" y="4797152"/>
            <a:ext cx="6610546" cy="846113"/>
          </a:xfrm>
        </p:spPr>
        <p:txBody>
          <a:bodyPr/>
          <a:lstStyle/>
          <a:p>
            <a:r>
              <a:rPr lang="en-US" sz="2000" dirty="0" smtClean="0"/>
              <a:t>Travis Jones</a:t>
            </a:r>
          </a:p>
          <a:p>
            <a:r>
              <a:rPr lang="en-US" sz="2000" dirty="0" smtClean="0"/>
              <a:t>Program Manager</a:t>
            </a:r>
          </a:p>
          <a:p>
            <a:r>
              <a:rPr lang="en-US" sz="2000" dirty="0" smtClean="0"/>
              <a:t>Windows PowerShell</a:t>
            </a:r>
            <a:endParaRPr lang="en-US" sz="2000" dirty="0"/>
          </a:p>
        </p:txBody>
      </p:sp>
      <p:sp>
        <p:nvSpPr>
          <p:cNvPr id="2" name="Title 1"/>
          <p:cNvSpPr>
            <a:spLocks noGrp="1"/>
          </p:cNvSpPr>
          <p:nvPr>
            <p:ph type="ctrTitle"/>
          </p:nvPr>
        </p:nvSpPr>
        <p:spPr/>
        <p:txBody>
          <a:bodyPr/>
          <a:lstStyle/>
          <a:p>
            <a:r>
              <a:rPr lang="en-US" dirty="0" smtClean="0"/>
              <a:t>PowerShell Web Access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Dark Blue"/>
          <p:cNvSpPr/>
          <p:nvPr/>
        </p:nvSpPr>
        <p:spPr bwMode="auto">
          <a:xfrm>
            <a:off x="1011192" y="3191256"/>
            <a:ext cx="2825496" cy="2825496"/>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Rich Platform</a:t>
            </a:r>
          </a:p>
        </p:txBody>
      </p:sp>
      <p:grpSp>
        <p:nvGrpSpPr>
          <p:cNvPr id="13" name="Group 12"/>
          <p:cNvGrpSpPr>
            <a:grpSpLocks noChangeAspect="1"/>
          </p:cNvGrpSpPr>
          <p:nvPr/>
        </p:nvGrpSpPr>
        <p:grpSpPr bwMode="black">
          <a:xfrm>
            <a:off x="1768365" y="3987010"/>
            <a:ext cx="1311149" cy="1014057"/>
            <a:chOff x="813584" y="4312262"/>
            <a:chExt cx="478309" cy="370027"/>
          </a:xfrm>
        </p:grpSpPr>
        <p:sp>
          <p:nvSpPr>
            <p:cNvPr id="14"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5"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grpSp>
    </p:spTree>
    <p:extLst>
      <p:ext uri="{BB962C8B-B14F-4D97-AF65-F5344CB8AC3E}">
        <p14:creationId xmlns:p14="http://schemas.microsoft.com/office/powerpoint/2010/main" val="3152864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24896"/>
          </a:xfrm>
        </p:spPr>
        <p:txBody>
          <a:bodyPr/>
          <a:lstStyle/>
          <a:p>
            <a:r>
              <a:rPr lang="en-US" dirty="0" smtClean="0"/>
              <a:t>Windows PowerShell ISE</a:t>
            </a:r>
            <a:br>
              <a:rPr lang="en-US" dirty="0" smtClean="0"/>
            </a:br>
            <a:r>
              <a:rPr lang="en-US" sz="3000" dirty="0" smtClean="0">
                <a:solidFill>
                  <a:srgbClr val="3397D3"/>
                </a:solidFill>
              </a:rPr>
              <a:t>Integrated Scripting Environment</a:t>
            </a:r>
            <a:endParaRPr lang="en-US" dirty="0"/>
          </a:p>
        </p:txBody>
      </p:sp>
      <p:sp>
        <p:nvSpPr>
          <p:cNvPr id="3" name="Text Placeholder 2"/>
          <p:cNvSpPr>
            <a:spLocks noGrp="1"/>
          </p:cNvSpPr>
          <p:nvPr>
            <p:ph type="body" sz="quarter" idx="10"/>
          </p:nvPr>
        </p:nvSpPr>
        <p:spPr>
          <a:xfrm>
            <a:off x="519113" y="1756074"/>
            <a:ext cx="5759206" cy="4050340"/>
          </a:xfrm>
        </p:spPr>
        <p:txBody>
          <a:bodyPr/>
          <a:lstStyle/>
          <a:p>
            <a:r>
              <a:rPr lang="en-US" sz="2600" dirty="0" smtClean="0"/>
              <a:t>IntelliSense</a:t>
            </a:r>
          </a:p>
          <a:p>
            <a:pPr lvl="1"/>
            <a:r>
              <a:rPr lang="en-US" sz="2200" i="1" dirty="0" smtClean="0">
                <a:solidFill>
                  <a:srgbClr val="FFFF00"/>
                </a:solidFill>
              </a:rPr>
              <a:t>AST &amp; Command Completion</a:t>
            </a:r>
          </a:p>
          <a:p>
            <a:r>
              <a:rPr lang="en-US" sz="2600" dirty="0" smtClean="0"/>
              <a:t>Show-Command pane</a:t>
            </a:r>
          </a:p>
          <a:p>
            <a:pPr lvl="1"/>
            <a:r>
              <a:rPr lang="en-US" sz="2200" i="1" dirty="0" smtClean="0">
                <a:solidFill>
                  <a:srgbClr val="FFFF00"/>
                </a:solidFill>
              </a:rPr>
              <a:t>Get-Command</a:t>
            </a:r>
          </a:p>
          <a:p>
            <a:r>
              <a:rPr lang="en-US" sz="2600" dirty="0" smtClean="0"/>
              <a:t>Regions</a:t>
            </a:r>
          </a:p>
          <a:p>
            <a:pPr lvl="1"/>
            <a:r>
              <a:rPr lang="en-US" sz="2200" i="1" dirty="0" smtClean="0">
                <a:solidFill>
                  <a:srgbClr val="FFFF00"/>
                </a:solidFill>
              </a:rPr>
              <a:t>AST</a:t>
            </a:r>
          </a:p>
          <a:p>
            <a:r>
              <a:rPr lang="en-US" sz="2600" dirty="0" smtClean="0"/>
              <a:t>F1 Help window</a:t>
            </a:r>
          </a:p>
          <a:p>
            <a:pPr lvl="1"/>
            <a:r>
              <a:rPr lang="en-US" sz="2200" i="1" dirty="0" smtClean="0">
                <a:solidFill>
                  <a:srgbClr val="FFFF00"/>
                </a:solidFill>
              </a:rPr>
              <a:t>Get-Help</a:t>
            </a:r>
          </a:p>
          <a:p>
            <a:r>
              <a:rPr lang="en-US" sz="2600" dirty="0" smtClean="0"/>
              <a:t>Rich copy</a:t>
            </a:r>
          </a:p>
          <a:p>
            <a:pPr lvl="1"/>
            <a:r>
              <a:rPr lang="en-US" sz="2200" i="1" dirty="0" smtClean="0">
                <a:solidFill>
                  <a:srgbClr val="FFFF00"/>
                </a:solidFill>
              </a:rPr>
              <a:t>AST</a:t>
            </a:r>
          </a:p>
        </p:txBody>
      </p:sp>
      <p:grpSp>
        <p:nvGrpSpPr>
          <p:cNvPr id="16" name="Group 15"/>
          <p:cNvGrpSpPr/>
          <p:nvPr/>
        </p:nvGrpSpPr>
        <p:grpSpPr>
          <a:xfrm>
            <a:off x="5590356" y="1628801"/>
            <a:ext cx="6164631" cy="4320480"/>
            <a:chOff x="6384234" y="908720"/>
            <a:chExt cx="5398810" cy="3886743"/>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141" y="908720"/>
              <a:ext cx="5391903" cy="3886743"/>
            </a:xfrm>
            <a:prstGeom prst="rect">
              <a:avLst/>
            </a:prstGeom>
          </p:spPr>
        </p:pic>
        <p:sp>
          <p:nvSpPr>
            <p:cNvPr id="12" name="Right Arrow 11"/>
            <p:cNvSpPr/>
            <p:nvPr/>
          </p:nvSpPr>
          <p:spPr bwMode="auto">
            <a:xfrm>
              <a:off x="6384234" y="3356992"/>
              <a:ext cx="3272478" cy="1008112"/>
            </a:xfrm>
            <a:prstGeom prst="rightArrow">
              <a:avLst>
                <a:gd name="adj1" fmla="val 50000"/>
                <a:gd name="adj2" fmla="val 62283"/>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alpha val="98824"/>
                    </a:srgbClr>
                  </a:solidFill>
                  <a:latin typeface="Segoe UI" pitchFamily="34" charset="0"/>
                  <a:ea typeface="Segoe UI" pitchFamily="34" charset="0"/>
                  <a:cs typeface="Segoe UI" pitchFamily="34" charset="0"/>
                </a:rPr>
                <a:t>IntelliSense</a:t>
              </a:r>
            </a:p>
          </p:txBody>
        </p:sp>
      </p:grpSp>
    </p:spTree>
    <p:extLst>
      <p:ext uri="{BB962C8B-B14F-4D97-AF65-F5344CB8AC3E}">
        <p14:creationId xmlns:p14="http://schemas.microsoft.com/office/powerpoint/2010/main" val="2094987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609398"/>
          </a:xfrm>
        </p:spPr>
        <p:txBody>
          <a:bodyPr/>
          <a:lstStyle/>
          <a:p>
            <a:r>
              <a:rPr lang="en-US" dirty="0" smtClean="0"/>
              <a:t>Rich Platform Enables Script Sharing</a:t>
            </a:r>
            <a:endParaRPr lang="en-US" dirty="0"/>
          </a:p>
        </p:txBody>
      </p:sp>
      <p:sp>
        <p:nvSpPr>
          <p:cNvPr id="4" name="Text Placeholder 3"/>
          <p:cNvSpPr>
            <a:spLocks noGrp="1"/>
          </p:cNvSpPr>
          <p:nvPr>
            <p:ph type="body" sz="quarter" idx="10"/>
          </p:nvPr>
        </p:nvSpPr>
        <p:spPr>
          <a:xfrm>
            <a:off x="519112" y="1309170"/>
            <a:ext cx="11149013" cy="5130635"/>
          </a:xfrm>
        </p:spPr>
        <p:txBody>
          <a:bodyPr/>
          <a:lstStyle/>
          <a:p>
            <a:pPr>
              <a:lnSpc>
                <a:spcPct val="85000"/>
              </a:lnSpc>
              <a:spcAft>
                <a:spcPts val="600"/>
              </a:spcAft>
            </a:pPr>
            <a:r>
              <a:rPr lang="en-US" sz="2800" dirty="0" smtClean="0"/>
              <a:t>TechNet Script Center</a:t>
            </a:r>
          </a:p>
          <a:p>
            <a:pPr>
              <a:lnSpc>
                <a:spcPct val="85000"/>
              </a:lnSpc>
              <a:spcAft>
                <a:spcPts val="600"/>
              </a:spcAft>
            </a:pPr>
            <a:r>
              <a:rPr lang="en-US" sz="2800" dirty="0" smtClean="0"/>
              <a:t>Script Repository</a:t>
            </a:r>
          </a:p>
          <a:p>
            <a:pPr>
              <a:lnSpc>
                <a:spcPct val="85000"/>
              </a:lnSpc>
              <a:spcAft>
                <a:spcPts val="600"/>
              </a:spcAft>
            </a:pPr>
            <a:r>
              <a:rPr lang="en-US" sz="2800" dirty="0" smtClean="0"/>
              <a:t>Script Explorer</a:t>
            </a:r>
          </a:p>
          <a:p>
            <a:pPr>
              <a:lnSpc>
                <a:spcPct val="85000"/>
              </a:lnSpc>
              <a:spcAft>
                <a:spcPts val="600"/>
              </a:spcAft>
            </a:pPr>
            <a:r>
              <a:rPr lang="en-US" sz="2800" dirty="0" smtClean="0"/>
              <a:t>ISE Add-ons Website</a:t>
            </a:r>
          </a:p>
          <a:p>
            <a:pPr>
              <a:lnSpc>
                <a:spcPct val="85000"/>
              </a:lnSpc>
              <a:spcAft>
                <a:spcPts val="600"/>
              </a:spcAft>
            </a:pPr>
            <a:r>
              <a:rPr lang="en-US" sz="2800" dirty="0" smtClean="0"/>
              <a:t>PowerShell Modules</a:t>
            </a:r>
          </a:p>
          <a:p>
            <a:pPr>
              <a:lnSpc>
                <a:spcPct val="85000"/>
              </a:lnSpc>
              <a:spcAft>
                <a:spcPts val="600"/>
              </a:spcAft>
            </a:pPr>
            <a:r>
              <a:rPr lang="en-US" sz="2800" dirty="0" smtClean="0"/>
              <a:t>PoshCode.org</a:t>
            </a:r>
          </a:p>
          <a:p>
            <a:pPr>
              <a:lnSpc>
                <a:spcPct val="85000"/>
              </a:lnSpc>
              <a:spcAft>
                <a:spcPts val="600"/>
              </a:spcAft>
            </a:pPr>
            <a:r>
              <a:rPr lang="en-US" sz="2800" dirty="0" smtClean="0"/>
              <a:t>PowerShellCommunity.org</a:t>
            </a:r>
          </a:p>
          <a:p>
            <a:pPr>
              <a:lnSpc>
                <a:spcPct val="85000"/>
              </a:lnSpc>
              <a:spcAft>
                <a:spcPts val="600"/>
              </a:spcAft>
            </a:pPr>
            <a:r>
              <a:rPr lang="en-US" sz="2800" dirty="0" smtClean="0"/>
              <a:t>PowerShell.com</a:t>
            </a:r>
          </a:p>
          <a:p>
            <a:pPr>
              <a:lnSpc>
                <a:spcPct val="85000"/>
              </a:lnSpc>
              <a:spcAft>
                <a:spcPts val="600"/>
              </a:spcAft>
            </a:pPr>
            <a:r>
              <a:rPr lang="en-US" sz="2800" dirty="0" smtClean="0"/>
              <a:t>PowerShellGroup.org</a:t>
            </a:r>
          </a:p>
          <a:p>
            <a:pPr>
              <a:lnSpc>
                <a:spcPct val="85000"/>
              </a:lnSpc>
              <a:spcAft>
                <a:spcPts val="600"/>
              </a:spcAft>
            </a:pPr>
            <a:r>
              <a:rPr lang="en-US" sz="2800" dirty="0" smtClean="0"/>
              <a:t>Windows PowerShell ISVs</a:t>
            </a:r>
            <a:endParaRPr lang="en-US" sz="2800" dirty="0"/>
          </a:p>
        </p:txBody>
      </p:sp>
      <p:grpSp>
        <p:nvGrpSpPr>
          <p:cNvPr id="10" name="Group 9"/>
          <p:cNvGrpSpPr/>
          <p:nvPr/>
        </p:nvGrpSpPr>
        <p:grpSpPr>
          <a:xfrm>
            <a:off x="6814492" y="980728"/>
            <a:ext cx="4857699" cy="5465759"/>
            <a:chOff x="6892527" y="1052736"/>
            <a:chExt cx="4962525" cy="5665645"/>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527" y="1052736"/>
              <a:ext cx="4962525"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7036543" y="3212976"/>
              <a:ext cx="1008112" cy="1492598"/>
            </a:xfrm>
            <a:prstGeom prst="rect">
              <a:avLst/>
            </a:prstGeom>
            <a:noFill/>
            <a:ln w="57150">
              <a:solidFill>
                <a:srgbClr val="63CFEF"/>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6" name="Straight Connector 5"/>
            <p:cNvCxnSpPr/>
            <p:nvPr/>
          </p:nvCxnSpPr>
          <p:spPr>
            <a:xfrm>
              <a:off x="8044655" y="3212976"/>
              <a:ext cx="3392424" cy="539496"/>
            </a:xfrm>
            <a:prstGeom prst="line">
              <a:avLst/>
            </a:prstGeom>
            <a:ln w="57150">
              <a:solidFill>
                <a:srgbClr val="63CFE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36543" y="4706701"/>
              <a:ext cx="2194560" cy="2011680"/>
            </a:xfrm>
            <a:prstGeom prst="line">
              <a:avLst/>
            </a:prstGeom>
            <a:ln w="57150">
              <a:solidFill>
                <a:srgbClr val="63CFEF"/>
              </a:solidFill>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791" y="3789040"/>
              <a:ext cx="2114550" cy="2895600"/>
            </a:xfrm>
            <a:prstGeom prst="rect">
              <a:avLst/>
            </a:prstGeom>
            <a:noFill/>
            <a:ln w="57150">
              <a:solidFill>
                <a:srgbClr val="63CFE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0538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PowerShell 3.0 Themes</a:t>
            </a:r>
            <a:endParaRPr lang="en-US" dirty="0"/>
          </a:p>
        </p:txBody>
      </p:sp>
      <p:grpSp>
        <p:nvGrpSpPr>
          <p:cNvPr id="47" name="Group 46"/>
          <p:cNvGrpSpPr/>
          <p:nvPr/>
        </p:nvGrpSpPr>
        <p:grpSpPr>
          <a:xfrm>
            <a:off x="676656" y="1349832"/>
            <a:ext cx="3493008" cy="2496312"/>
            <a:chOff x="676656" y="1349832"/>
            <a:chExt cx="3493008" cy="2496312"/>
          </a:xfrm>
        </p:grpSpPr>
        <p:sp>
          <p:nvSpPr>
            <p:cNvPr id="8" name="Light Blue"/>
            <p:cNvSpPr/>
            <p:nvPr/>
          </p:nvSpPr>
          <p:spPr bwMode="auto">
            <a:xfrm>
              <a:off x="676656"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Simple &amp; Easy</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10" name="Picture 35" descr="C:\Users\sakuu\Documents\Ballmer WPC\AI\Vacation.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879962" y="1637864"/>
              <a:ext cx="1086396" cy="1442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8020546" y="4015738"/>
            <a:ext cx="3493008" cy="2496312"/>
            <a:chOff x="8045452" y="3949024"/>
            <a:chExt cx="3493008" cy="2496312"/>
          </a:xfrm>
        </p:grpSpPr>
        <p:sp>
          <p:nvSpPr>
            <p:cNvPr id="5" name="Red"/>
            <p:cNvSpPr/>
            <p:nvPr/>
          </p:nvSpPr>
          <p:spPr bwMode="auto">
            <a:xfrm>
              <a:off x="8045452"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PS 3.0  -</a:t>
              </a:r>
              <a:r>
                <a:rPr lang="en-US" sz="2200" dirty="0" err="1" smtClean="0">
                  <a:solidFill>
                    <a:schemeClr val="tx1">
                      <a:alpha val="99000"/>
                    </a:schemeClr>
                  </a:solidFill>
                  <a:latin typeface="Segoe UI" pitchFamily="34" charset="0"/>
                  <a:ea typeface="Segoe UI" pitchFamily="34" charset="0"/>
                  <a:cs typeface="Segoe UI" pitchFamily="34" charset="0"/>
                </a:rPr>
                <a:t>gt</a:t>
              </a:r>
              <a:r>
                <a:rPr lang="en-US" sz="2200" dirty="0" smtClean="0">
                  <a:solidFill>
                    <a:schemeClr val="tx1">
                      <a:alpha val="99000"/>
                    </a:schemeClr>
                  </a:solidFill>
                  <a:latin typeface="Segoe UI" pitchFamily="34" charset="0"/>
                  <a:ea typeface="Segoe UI" pitchFamily="34" charset="0"/>
                  <a:cs typeface="Segoe UI" pitchFamily="34" charset="0"/>
                </a:rPr>
                <a:t>  PS 2.0</a:t>
              </a:r>
            </a:p>
          </p:txBody>
        </p:sp>
        <p:grpSp>
          <p:nvGrpSpPr>
            <p:cNvPr id="11" name="Group 10"/>
            <p:cNvGrpSpPr/>
            <p:nvPr/>
          </p:nvGrpSpPr>
          <p:grpSpPr bwMode="black">
            <a:xfrm>
              <a:off x="9458640" y="4405080"/>
              <a:ext cx="666632" cy="1137216"/>
              <a:chOff x="3233738" y="168276"/>
              <a:chExt cx="2651125" cy="6480174"/>
            </a:xfrm>
          </p:grpSpPr>
          <p:sp>
            <p:nvSpPr>
              <p:cNvPr id="12"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3"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4"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49" name="Group 48"/>
          <p:cNvGrpSpPr/>
          <p:nvPr/>
        </p:nvGrpSpPr>
        <p:grpSpPr>
          <a:xfrm>
            <a:off x="8020546" y="1349832"/>
            <a:ext cx="3493008" cy="2496312"/>
            <a:chOff x="8045452" y="1349832"/>
            <a:chExt cx="3493008" cy="2496312"/>
          </a:xfrm>
        </p:grpSpPr>
        <p:sp>
          <p:nvSpPr>
            <p:cNvPr id="4" name="Green"/>
            <p:cNvSpPr/>
            <p:nvPr/>
          </p:nvSpPr>
          <p:spPr bwMode="auto">
            <a:xfrm>
              <a:off x="8045452"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Robust &amp; Scalable</a:t>
              </a:r>
            </a:p>
          </p:txBody>
        </p:sp>
        <p:sp>
          <p:nvSpPr>
            <p:cNvPr id="15" name="Freeform 35"/>
            <p:cNvSpPr>
              <a:spLocks/>
            </p:cNvSpPr>
            <p:nvPr/>
          </p:nvSpPr>
          <p:spPr bwMode="black">
            <a:xfrm>
              <a:off x="9024221" y="1750933"/>
              <a:ext cx="1535470" cy="130566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grpSp>
      <p:grpSp>
        <p:nvGrpSpPr>
          <p:cNvPr id="48" name="Group 47"/>
          <p:cNvGrpSpPr/>
          <p:nvPr/>
        </p:nvGrpSpPr>
        <p:grpSpPr>
          <a:xfrm>
            <a:off x="4351988" y="1349832"/>
            <a:ext cx="3493008" cy="2496312"/>
            <a:chOff x="4366220" y="1349832"/>
            <a:chExt cx="3493008" cy="2496312"/>
          </a:xfrm>
        </p:grpSpPr>
        <p:sp>
          <p:nvSpPr>
            <p:cNvPr id="6" name="Yellow"/>
            <p:cNvSpPr/>
            <p:nvPr/>
          </p:nvSpPr>
          <p:spPr bwMode="auto">
            <a:xfrm>
              <a:off x="4366220"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spc="-60" dirty="0" smtClean="0">
                  <a:solidFill>
                    <a:schemeClr val="tx1">
                      <a:alpha val="99000"/>
                    </a:schemeClr>
                  </a:solidFill>
                  <a:latin typeface="Segoe UI" pitchFamily="34" charset="0"/>
                  <a:ea typeface="Segoe UI" pitchFamily="34" charset="0"/>
                  <a:cs typeface="Segoe UI" pitchFamily="34" charset="0"/>
                </a:rPr>
                <a:t>Comprehensive Coverage</a:t>
              </a:r>
            </a:p>
          </p:txBody>
        </p:sp>
        <p:grpSp>
          <p:nvGrpSpPr>
            <p:cNvPr id="16" name="Group 15"/>
            <p:cNvGrpSpPr>
              <a:grpSpLocks noChangeAspect="1"/>
            </p:cNvGrpSpPr>
            <p:nvPr/>
          </p:nvGrpSpPr>
          <p:grpSpPr bwMode="black">
            <a:xfrm>
              <a:off x="5371041" y="1736438"/>
              <a:ext cx="1483366" cy="1287850"/>
              <a:chOff x="2462213" y="1598613"/>
              <a:chExt cx="4222750" cy="3667125"/>
            </a:xfrm>
          </p:grpSpPr>
          <p:sp>
            <p:nvSpPr>
              <p:cNvPr id="17"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8"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9"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0"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1"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2"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3"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4"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5"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6"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7"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8"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9"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0"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1"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2"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3"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4"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5"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6"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7"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8"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9"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0"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1"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2"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50" name="Group 49"/>
          <p:cNvGrpSpPr/>
          <p:nvPr/>
        </p:nvGrpSpPr>
        <p:grpSpPr>
          <a:xfrm>
            <a:off x="676656" y="4015738"/>
            <a:ext cx="3493008" cy="2496312"/>
            <a:chOff x="676656" y="3949024"/>
            <a:chExt cx="3493008" cy="2496312"/>
          </a:xfrm>
        </p:grpSpPr>
        <p:sp>
          <p:nvSpPr>
            <p:cNvPr id="9" name="Dark Blue"/>
            <p:cNvSpPr/>
            <p:nvPr/>
          </p:nvSpPr>
          <p:spPr bwMode="auto">
            <a:xfrm>
              <a:off x="676656"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Rich Platform</a:t>
              </a:r>
            </a:p>
          </p:txBody>
        </p:sp>
        <p:grpSp>
          <p:nvGrpSpPr>
            <p:cNvPr id="43" name="Group 42"/>
            <p:cNvGrpSpPr>
              <a:grpSpLocks noChangeAspect="1"/>
            </p:cNvGrpSpPr>
            <p:nvPr/>
          </p:nvGrpSpPr>
          <p:grpSpPr bwMode="black">
            <a:xfrm>
              <a:off x="1767586" y="4527235"/>
              <a:ext cx="1311149" cy="1014057"/>
              <a:chOff x="813584" y="4312262"/>
              <a:chExt cx="478309" cy="370027"/>
            </a:xfrm>
          </p:grpSpPr>
          <p:sp>
            <p:nvSpPr>
              <p:cNvPr id="44"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45"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2" name="Group 1"/>
          <p:cNvGrpSpPr/>
          <p:nvPr/>
        </p:nvGrpSpPr>
        <p:grpSpPr>
          <a:xfrm>
            <a:off x="4352544" y="4015738"/>
            <a:ext cx="3493008" cy="2496312"/>
            <a:chOff x="4352544" y="4015738"/>
            <a:chExt cx="3493008" cy="2496312"/>
          </a:xfrm>
        </p:grpSpPr>
        <p:sp>
          <p:nvSpPr>
            <p:cNvPr id="7" name="Orange"/>
            <p:cNvSpPr/>
            <p:nvPr/>
          </p:nvSpPr>
          <p:spPr bwMode="auto">
            <a:xfrm>
              <a:off x="4352544" y="4015738"/>
              <a:ext cx="3493008" cy="2496312"/>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Standards-based</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6" name="Freeform 15"/>
            <p:cNvSpPr>
              <a:spLocks noChangeAspect="1" noEditPoints="1"/>
            </p:cNvSpPr>
            <p:nvPr/>
          </p:nvSpPr>
          <p:spPr bwMode="black">
            <a:xfrm>
              <a:off x="5505371" y="4419286"/>
              <a:ext cx="1187354" cy="1188720"/>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grpSp>
    </p:spTree>
    <p:extLst>
      <p:ext uri="{BB962C8B-B14F-4D97-AF65-F5344CB8AC3E}">
        <p14:creationId xmlns:p14="http://schemas.microsoft.com/office/powerpoint/2010/main" val="166271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Management Philosophy</a:t>
            </a:r>
            <a:endParaRPr lang="en-US" dirty="0"/>
          </a:p>
        </p:txBody>
      </p:sp>
      <p:sp>
        <p:nvSpPr>
          <p:cNvPr id="3" name="Text Placeholder 2"/>
          <p:cNvSpPr>
            <a:spLocks noGrp="1"/>
          </p:cNvSpPr>
          <p:nvPr>
            <p:ph type="body" sz="quarter" idx="10"/>
          </p:nvPr>
        </p:nvSpPr>
        <p:spPr>
          <a:xfrm>
            <a:off x="549796" y="1503128"/>
            <a:ext cx="11377264" cy="4665893"/>
          </a:xfrm>
        </p:spPr>
        <p:txBody>
          <a:bodyPr/>
          <a:lstStyle/>
          <a:p>
            <a:pPr marL="0" indent="0">
              <a:buNone/>
            </a:pPr>
            <a:r>
              <a:rPr lang="en-US" sz="3500" dirty="0" smtClean="0"/>
              <a:t>In the past, Windows Server was a great operating system</a:t>
            </a:r>
          </a:p>
          <a:p>
            <a:pPr marL="917575" lvl="0"/>
            <a:r>
              <a:rPr lang="en-US" dirty="0" smtClean="0">
                <a:gradFill>
                  <a:gsLst>
                    <a:gs pos="0">
                      <a:srgbClr val="FFFFFF"/>
                    </a:gs>
                    <a:gs pos="86000">
                      <a:srgbClr val="FFFFFF"/>
                    </a:gs>
                  </a:gsLst>
                  <a:lin ang="5400000" scaled="0"/>
                </a:gradFill>
              </a:rPr>
              <a:t>for a </a:t>
            </a:r>
            <a:r>
              <a:rPr lang="en-US" b="1" i="1" dirty="0" smtClean="0">
                <a:solidFill>
                  <a:srgbClr val="3397D3"/>
                </a:solidFill>
              </a:rPr>
              <a:t>single</a:t>
            </a:r>
            <a:r>
              <a:rPr lang="en-US" dirty="0" smtClean="0">
                <a:solidFill>
                  <a:srgbClr val="3397D3"/>
                </a:solidFill>
              </a:rPr>
              <a:t> </a:t>
            </a:r>
            <a:r>
              <a:rPr lang="en-US" dirty="0" smtClean="0">
                <a:gradFill>
                  <a:gsLst>
                    <a:gs pos="0">
                      <a:srgbClr val="FFFFFF"/>
                    </a:gs>
                    <a:gs pos="86000">
                      <a:srgbClr val="FFFFFF"/>
                    </a:gs>
                  </a:gsLst>
                  <a:lin ang="5400000" scaled="0"/>
                </a:gradFill>
              </a:rPr>
              <a:t>server</a:t>
            </a:r>
          </a:p>
          <a:p>
            <a:pPr marL="917575" lvl="0"/>
            <a:r>
              <a:rPr lang="en-US" dirty="0" smtClean="0">
                <a:gradFill>
                  <a:gsLst>
                    <a:gs pos="0">
                      <a:srgbClr val="FFFFFF"/>
                    </a:gs>
                    <a:gs pos="86000">
                      <a:srgbClr val="FFFFFF"/>
                    </a:gs>
                  </a:gsLst>
                  <a:lin ang="5400000" scaled="0"/>
                </a:gradFill>
              </a:rPr>
              <a:t>and </a:t>
            </a:r>
            <a:r>
              <a:rPr lang="en-US" b="1" i="1" dirty="0">
                <a:solidFill>
                  <a:schemeClr val="accent1"/>
                </a:solidFill>
              </a:rPr>
              <a:t>its devices</a:t>
            </a:r>
            <a:endParaRPr lang="en-US" dirty="0">
              <a:gradFill>
                <a:gsLst>
                  <a:gs pos="0">
                    <a:srgbClr val="FFFFFF"/>
                  </a:gs>
                  <a:gs pos="86000">
                    <a:srgbClr val="FFFFFF"/>
                  </a:gs>
                </a:gsLst>
                <a:lin ang="5400000" scaled="0"/>
              </a:gradFill>
            </a:endParaRPr>
          </a:p>
          <a:p>
            <a:pPr marL="0" indent="0">
              <a:buNone/>
            </a:pPr>
            <a:endParaRPr lang="en-US" sz="2000" dirty="0" smtClean="0"/>
          </a:p>
          <a:p>
            <a:pPr marL="0" indent="0">
              <a:buNone/>
            </a:pPr>
            <a:r>
              <a:rPr lang="en-US" sz="3500" dirty="0" smtClean="0"/>
              <a:t>Windows Server 2012 is a great operating system</a:t>
            </a:r>
          </a:p>
          <a:p>
            <a:pPr marL="917575"/>
            <a:r>
              <a:rPr lang="en-US" dirty="0" smtClean="0"/>
              <a:t>for </a:t>
            </a:r>
            <a:r>
              <a:rPr lang="en-US" b="1" i="1" dirty="0" smtClean="0">
                <a:solidFill>
                  <a:schemeClr val="accent1"/>
                </a:solidFill>
              </a:rPr>
              <a:t>many</a:t>
            </a:r>
            <a:r>
              <a:rPr lang="en-US" dirty="0" smtClean="0">
                <a:solidFill>
                  <a:schemeClr val="accent1"/>
                </a:solidFill>
              </a:rPr>
              <a:t> </a:t>
            </a:r>
            <a:r>
              <a:rPr lang="en-US" dirty="0" smtClean="0"/>
              <a:t>servers</a:t>
            </a:r>
          </a:p>
          <a:p>
            <a:pPr marL="917575"/>
            <a:r>
              <a:rPr lang="en-US" dirty="0" smtClean="0"/>
              <a:t>and the devices that </a:t>
            </a:r>
            <a:r>
              <a:rPr lang="en-US" b="1" i="1" dirty="0" smtClean="0">
                <a:solidFill>
                  <a:schemeClr val="accent1"/>
                </a:solidFill>
              </a:rPr>
              <a:t>connect</a:t>
            </a:r>
            <a:r>
              <a:rPr lang="en-US" dirty="0" smtClean="0">
                <a:solidFill>
                  <a:schemeClr val="accent1"/>
                </a:solidFill>
              </a:rPr>
              <a:t> </a:t>
            </a:r>
            <a:r>
              <a:rPr lang="en-US" dirty="0" smtClean="0"/>
              <a:t>them</a:t>
            </a:r>
          </a:p>
          <a:p>
            <a:pPr marL="917575"/>
            <a:r>
              <a:rPr lang="en-US" dirty="0" smtClean="0"/>
              <a:t>whether they are </a:t>
            </a:r>
            <a:r>
              <a:rPr lang="en-US" b="1" i="1" dirty="0" smtClean="0">
                <a:solidFill>
                  <a:schemeClr val="accent1"/>
                </a:solidFill>
              </a:rPr>
              <a:t>physical</a:t>
            </a:r>
            <a:r>
              <a:rPr lang="en-US" dirty="0" smtClean="0">
                <a:solidFill>
                  <a:schemeClr val="accent1"/>
                </a:solidFill>
              </a:rPr>
              <a:t> </a:t>
            </a:r>
            <a:r>
              <a:rPr lang="en-US" dirty="0" smtClean="0"/>
              <a:t>or </a:t>
            </a:r>
            <a:r>
              <a:rPr lang="en-US" b="1" i="1" dirty="0" smtClean="0">
                <a:solidFill>
                  <a:schemeClr val="accent1"/>
                </a:solidFill>
              </a:rPr>
              <a:t>virtual</a:t>
            </a:r>
          </a:p>
          <a:p>
            <a:pPr marL="917575"/>
            <a:r>
              <a:rPr lang="en-US" b="1" i="1" dirty="0" smtClean="0">
                <a:solidFill>
                  <a:schemeClr val="accent1"/>
                </a:solidFill>
              </a:rPr>
              <a:t>on</a:t>
            </a:r>
            <a:r>
              <a:rPr lang="en-US" dirty="0" smtClean="0">
                <a:solidFill>
                  <a:schemeClr val="accent1"/>
                </a:solidFill>
              </a:rPr>
              <a:t> </a:t>
            </a:r>
            <a:r>
              <a:rPr lang="en-US" dirty="0" smtClean="0"/>
              <a:t>premises or </a:t>
            </a:r>
            <a:r>
              <a:rPr lang="en-US" b="1" i="1" dirty="0" smtClean="0">
                <a:solidFill>
                  <a:schemeClr val="accent1"/>
                </a:solidFill>
              </a:rPr>
              <a:t>off</a:t>
            </a:r>
            <a:r>
              <a:rPr lang="en-US" dirty="0" smtClean="0">
                <a:solidFill>
                  <a:schemeClr val="accent1"/>
                </a:solidFill>
              </a:rPr>
              <a:t> </a:t>
            </a:r>
            <a:r>
              <a:rPr lang="en-US" dirty="0" smtClean="0"/>
              <a:t>premises</a:t>
            </a:r>
            <a:endParaRPr lang="en-US" dirty="0"/>
          </a:p>
        </p:txBody>
      </p:sp>
    </p:spTree>
    <p:extLst>
      <p:ext uri="{BB962C8B-B14F-4D97-AF65-F5344CB8AC3E}">
        <p14:creationId xmlns:p14="http://schemas.microsoft.com/office/powerpoint/2010/main" val="295748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Standard-Based Management</a:t>
            </a:r>
          </a:p>
        </p:txBody>
      </p:sp>
      <p:sp>
        <p:nvSpPr>
          <p:cNvPr id="3" name="Text Placeholder 2"/>
          <p:cNvSpPr>
            <a:spLocks noGrp="1"/>
          </p:cNvSpPr>
          <p:nvPr>
            <p:ph type="body" sz="quarter" idx="10"/>
          </p:nvPr>
        </p:nvSpPr>
        <p:spPr>
          <a:xfrm>
            <a:off x="519112" y="1325903"/>
            <a:ext cx="11149013" cy="4571950"/>
          </a:xfrm>
        </p:spPr>
        <p:txBody>
          <a:bodyPr>
            <a:normAutofit/>
          </a:bodyPr>
          <a:lstStyle/>
          <a:p>
            <a:pPr>
              <a:spcAft>
                <a:spcPts val="1200"/>
              </a:spcAft>
            </a:pPr>
            <a:r>
              <a:rPr lang="en-US" dirty="0" smtClean="0"/>
              <a:t>Provides management </a:t>
            </a:r>
            <a:r>
              <a:rPr lang="en-US" dirty="0"/>
              <a:t>interoperability </a:t>
            </a:r>
            <a:r>
              <a:rPr lang="en-US" dirty="0" smtClean="0"/>
              <a:t>with </a:t>
            </a:r>
            <a:r>
              <a:rPr lang="en-US" b="1" i="1" dirty="0" smtClean="0"/>
              <a:t>standard </a:t>
            </a:r>
            <a:r>
              <a:rPr lang="en-US" b="1" i="1" dirty="0"/>
              <a:t>interface and protocol</a:t>
            </a:r>
          </a:p>
          <a:p>
            <a:r>
              <a:rPr lang="en-US" dirty="0" smtClean="0"/>
              <a:t>DMTF </a:t>
            </a:r>
            <a:r>
              <a:rPr lang="en-US" dirty="0"/>
              <a:t>standards</a:t>
            </a:r>
          </a:p>
          <a:p>
            <a:pPr lvl="1"/>
            <a:r>
              <a:rPr lang="en-US" dirty="0" smtClean="0"/>
              <a:t>CIM (</a:t>
            </a:r>
            <a:r>
              <a:rPr lang="en-US" dirty="0"/>
              <a:t>Common Information </a:t>
            </a:r>
            <a:r>
              <a:rPr lang="en-US" dirty="0" smtClean="0"/>
              <a:t>Model) </a:t>
            </a:r>
            <a:r>
              <a:rPr lang="en-US" dirty="0"/>
              <a:t>=&gt; </a:t>
            </a:r>
            <a:r>
              <a:rPr lang="pl-PL" dirty="0"/>
              <a:t>interface </a:t>
            </a:r>
            <a:r>
              <a:rPr lang="pl-PL" dirty="0" smtClean="0"/>
              <a:t>semantics</a:t>
            </a:r>
            <a:endParaRPr lang="en-US" dirty="0" smtClean="0"/>
          </a:p>
          <a:p>
            <a:pPr lvl="2"/>
            <a:r>
              <a:rPr lang="en-US" dirty="0" smtClean="0"/>
              <a:t>WMI </a:t>
            </a:r>
            <a:r>
              <a:rPr lang="en-US" dirty="0"/>
              <a:t>v2: Access to CIM over WS-Man</a:t>
            </a:r>
          </a:p>
          <a:p>
            <a:pPr lvl="2"/>
            <a:r>
              <a:rPr lang="en-US" dirty="0"/>
              <a:t>PowerShell </a:t>
            </a:r>
            <a:r>
              <a:rPr lang="en-US" dirty="0" err="1"/>
              <a:t>cmdlets</a:t>
            </a:r>
            <a:r>
              <a:rPr lang="en-US" dirty="0"/>
              <a:t> automatically generated from WMI v2 </a:t>
            </a:r>
            <a:r>
              <a:rPr lang="en-US" dirty="0" smtClean="0"/>
              <a:t>providers by authoring simple XML (*.</a:t>
            </a:r>
            <a:r>
              <a:rPr lang="en-US" dirty="0" err="1" smtClean="0"/>
              <a:t>cdxml</a:t>
            </a:r>
            <a:r>
              <a:rPr lang="en-US" dirty="0" smtClean="0"/>
              <a:t>) file</a:t>
            </a:r>
            <a:endParaRPr lang="en-US" dirty="0"/>
          </a:p>
          <a:p>
            <a:pPr lvl="1"/>
            <a:r>
              <a:rPr lang="en-US" dirty="0"/>
              <a:t>WS-Man (Web Services for </a:t>
            </a:r>
            <a:r>
              <a:rPr lang="en-US" dirty="0" smtClean="0"/>
              <a:t>Management) </a:t>
            </a:r>
            <a:r>
              <a:rPr lang="en-US" dirty="0"/>
              <a:t>=&gt; </a:t>
            </a:r>
            <a:r>
              <a:rPr lang="en-US" dirty="0" smtClean="0"/>
              <a:t>protocol</a:t>
            </a:r>
          </a:p>
          <a:p>
            <a:pPr lvl="2"/>
            <a:r>
              <a:rPr lang="en-US" sz="2200" dirty="0" err="1" smtClean="0"/>
              <a:t>WinRM</a:t>
            </a:r>
            <a:r>
              <a:rPr lang="en-US" sz="2200" dirty="0" smtClean="0"/>
              <a:t>: Microsoft </a:t>
            </a:r>
            <a:r>
              <a:rPr lang="en-US" sz="2200" dirty="0"/>
              <a:t>implementation of the </a:t>
            </a:r>
            <a:r>
              <a:rPr lang="en-US" sz="2200" dirty="0" err="1"/>
              <a:t>WSMan</a:t>
            </a:r>
            <a:r>
              <a:rPr lang="en-US" sz="2200" dirty="0"/>
              <a:t> protocol</a:t>
            </a:r>
          </a:p>
          <a:p>
            <a:pPr lvl="2"/>
            <a:r>
              <a:rPr lang="en-US" dirty="0"/>
              <a:t>Microsoft extensions to </a:t>
            </a:r>
            <a:r>
              <a:rPr lang="en-US" dirty="0" err="1"/>
              <a:t>WSMan</a:t>
            </a:r>
            <a:r>
              <a:rPr lang="en-US" dirty="0"/>
              <a:t> enable PowerShell </a:t>
            </a:r>
            <a:r>
              <a:rPr lang="en-US" dirty="0" err="1" smtClean="0"/>
              <a:t>remoting</a:t>
            </a:r>
            <a:endParaRPr lang="en-US" dirty="0"/>
          </a:p>
        </p:txBody>
      </p:sp>
    </p:spTree>
    <p:extLst>
      <p:ext uri="{BB962C8B-B14F-4D97-AF65-F5344CB8AC3E}">
        <p14:creationId xmlns:p14="http://schemas.microsoft.com/office/powerpoint/2010/main" val="2905111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236872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7" name="Text Placeholder 6"/>
          <p:cNvSpPr>
            <a:spLocks noGrp="1"/>
          </p:cNvSpPr>
          <p:nvPr>
            <p:ph type="body" sz="quarter" idx="10"/>
            <p:custDataLst>
              <p:tags r:id="rId3"/>
            </p:custDataLst>
          </p:nvPr>
        </p:nvSpPr>
        <p:spPr/>
        <p:txBody>
          <a:bodyPr/>
          <a:lstStyle/>
          <a:p>
            <a:r>
              <a:rPr lang="en-US" dirty="0" smtClean="0"/>
              <a:t>Learn More</a:t>
            </a:r>
            <a:endParaRPr lang="en-US" dirty="0"/>
          </a:p>
        </p:txBody>
      </p:sp>
      <p:sp>
        <p:nvSpPr>
          <p:cNvPr id="6" name="Subtitle 5"/>
          <p:cNvSpPr>
            <a:spLocks noGrp="1"/>
          </p:cNvSpPr>
          <p:nvPr>
            <p:ph type="subTitle" idx="1"/>
            <p:custDataLst>
              <p:tags r:id="rId4"/>
            </p:custDataLst>
          </p:nvPr>
        </p:nvSpPr>
        <p:spPr/>
        <p:txBody>
          <a:bodyPr/>
          <a:lstStyle/>
          <a:p>
            <a:endParaRPr lang="en-US"/>
          </a:p>
        </p:txBody>
      </p:sp>
      <p:sp>
        <p:nvSpPr>
          <p:cNvPr id="5" name="Title 4"/>
          <p:cNvSpPr>
            <a:spLocks noGrp="1"/>
          </p:cNvSpPr>
          <p:nvPr>
            <p:ph type="ctrTitle"/>
            <p:custDataLst>
              <p:tags r:id="rId5"/>
            </p:custDataLst>
          </p:nvPr>
        </p:nvSpPr>
        <p:spPr/>
        <p:txBody>
          <a:bodyPr/>
          <a:lstStyle/>
          <a:p>
            <a:endParaRPr lang="en-US" dirty="0"/>
          </a:p>
        </p:txBody>
      </p:sp>
      <p:pic>
        <p:nvPicPr>
          <p:cNvPr id="1027" name="Picture 3"/>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170362" y="3505200"/>
            <a:ext cx="676725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047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Standard-Based </a:t>
            </a:r>
            <a:r>
              <a:rPr lang="en-US" dirty="0" smtClean="0"/>
              <a:t>Management</a:t>
            </a:r>
            <a:endParaRPr lang="en-US" dirty="0"/>
          </a:p>
        </p:txBody>
      </p:sp>
      <p:sp>
        <p:nvSpPr>
          <p:cNvPr id="3" name="Text Placeholder 2"/>
          <p:cNvSpPr>
            <a:spLocks noGrp="1"/>
          </p:cNvSpPr>
          <p:nvPr>
            <p:ph type="body" sz="quarter" idx="10"/>
          </p:nvPr>
        </p:nvSpPr>
        <p:spPr>
          <a:xfrm>
            <a:off x="519112" y="1196752"/>
            <a:ext cx="11149013" cy="5341174"/>
          </a:xfrm>
        </p:spPr>
        <p:txBody>
          <a:bodyPr>
            <a:normAutofit lnSpcReduction="10000"/>
          </a:bodyPr>
          <a:lstStyle/>
          <a:p>
            <a:r>
              <a:rPr lang="en-US" dirty="0" err="1"/>
              <a:t>OData</a:t>
            </a:r>
            <a:r>
              <a:rPr lang="en-US" dirty="0"/>
              <a:t> (Open Data Protocol) </a:t>
            </a:r>
          </a:p>
          <a:p>
            <a:pPr lvl="1"/>
            <a:r>
              <a:rPr lang="en-US" dirty="0" err="1"/>
              <a:t>RESTful</a:t>
            </a:r>
            <a:r>
              <a:rPr lang="en-US" dirty="0"/>
              <a:t> web protocol based on HTTP for querying and updating </a:t>
            </a:r>
            <a:r>
              <a:rPr lang="en-US" dirty="0" smtClean="0"/>
              <a:t>data</a:t>
            </a:r>
            <a:endParaRPr lang="en-US" dirty="0"/>
          </a:p>
          <a:p>
            <a:pPr>
              <a:spcAft>
                <a:spcPts val="600"/>
              </a:spcAft>
            </a:pPr>
            <a:r>
              <a:rPr lang="en-US" dirty="0" smtClean="0"/>
              <a:t>Management </a:t>
            </a:r>
            <a:r>
              <a:rPr lang="en-US" dirty="0" err="1"/>
              <a:t>OData</a:t>
            </a:r>
            <a:r>
              <a:rPr lang="en-US" dirty="0"/>
              <a:t> IIS Extension</a:t>
            </a:r>
          </a:p>
          <a:p>
            <a:pPr lvl="1">
              <a:spcAft>
                <a:spcPts val="600"/>
              </a:spcAft>
            </a:pPr>
            <a:r>
              <a:rPr lang="en-US" sz="2400" dirty="0" smtClean="0"/>
              <a:t>Provides </a:t>
            </a:r>
            <a:r>
              <a:rPr lang="en-US" sz="2400" dirty="0"/>
              <a:t>an ability to manage Windows Servers from various type of devices : Windows, Non Windows </a:t>
            </a:r>
            <a:endParaRPr lang="en-US" sz="2400" dirty="0" smtClean="0"/>
          </a:p>
          <a:p>
            <a:pPr lvl="1">
              <a:spcAft>
                <a:spcPts val="600"/>
              </a:spcAft>
            </a:pPr>
            <a:r>
              <a:rPr lang="en-US" sz="2400" dirty="0" smtClean="0"/>
              <a:t>Allows </a:t>
            </a:r>
            <a:r>
              <a:rPr lang="en-US" sz="2400" dirty="0"/>
              <a:t>to plugin Windows Server management via PowerShell into a simplified management application experience:</a:t>
            </a:r>
          </a:p>
          <a:p>
            <a:pPr lvl="1">
              <a:spcAft>
                <a:spcPts val="600"/>
              </a:spcAft>
            </a:pPr>
            <a:r>
              <a:rPr lang="en-US" sz="2400" dirty="0" smtClean="0"/>
              <a:t>Processes </a:t>
            </a:r>
            <a:r>
              <a:rPr lang="en-US" sz="2400" dirty="0"/>
              <a:t>OData requests and converts them into PowerShell invocations to perform the management function</a:t>
            </a:r>
          </a:p>
          <a:p>
            <a:pPr lvl="1">
              <a:spcAft>
                <a:spcPts val="600"/>
              </a:spcAft>
            </a:pPr>
            <a:r>
              <a:rPr lang="en-US" sz="2400" dirty="0"/>
              <a:t>Optional feature  on Windows Server 8 for hosting PowerShell cmdlets as OData endpoints.</a:t>
            </a:r>
          </a:p>
          <a:p>
            <a:pPr lvl="1">
              <a:spcAft>
                <a:spcPts val="600"/>
              </a:spcAft>
            </a:pPr>
            <a:r>
              <a:rPr lang="en-US" sz="2400" dirty="0"/>
              <a:t>Hosted in IIS; resource schema and authorization module supplied by the customer</a:t>
            </a:r>
          </a:p>
        </p:txBody>
      </p:sp>
    </p:spTree>
    <p:extLst>
      <p:ext uri="{BB962C8B-B14F-4D97-AF65-F5344CB8AC3E}">
        <p14:creationId xmlns:p14="http://schemas.microsoft.com/office/powerpoint/2010/main" val="2537226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a:t>D</a:t>
            </a:r>
            <a:r>
              <a:rPr dirty="0" smtClean="0"/>
              <a:t>emo</a:t>
            </a:r>
            <a:endParaRPr lang="en-US" dirty="0"/>
          </a:p>
        </p:txBody>
      </p:sp>
      <p:sp>
        <p:nvSpPr>
          <p:cNvPr id="3" name="Subtitle 2"/>
          <p:cNvSpPr>
            <a:spLocks noGrp="1"/>
          </p:cNvSpPr>
          <p:nvPr>
            <p:ph type="subTitle" idx="1"/>
          </p:nvPr>
        </p:nvSpPr>
        <p:spPr>
          <a:xfrm>
            <a:off x="4179053" y="4797152"/>
            <a:ext cx="6610546" cy="846113"/>
          </a:xfrm>
        </p:spPr>
        <p:txBody>
          <a:bodyPr/>
          <a:lstStyle/>
          <a:p>
            <a:r>
              <a:rPr lang="en-US" sz="2000" dirty="0" err="1" smtClean="0"/>
              <a:t>Hemant</a:t>
            </a:r>
            <a:r>
              <a:rPr lang="en-US" sz="2000" dirty="0" smtClean="0"/>
              <a:t> </a:t>
            </a:r>
            <a:r>
              <a:rPr lang="en-US" sz="2000" dirty="0" err="1" smtClean="0"/>
              <a:t>Mahawar</a:t>
            </a:r>
            <a:endParaRPr lang="en-US" sz="2000" dirty="0" smtClean="0"/>
          </a:p>
          <a:p>
            <a:r>
              <a:rPr lang="en-US" sz="2000" dirty="0" smtClean="0"/>
              <a:t>Program Manager</a:t>
            </a:r>
          </a:p>
          <a:p>
            <a:r>
              <a:rPr lang="en-US" sz="2000" dirty="0" smtClean="0"/>
              <a:t>Windows PowerShell</a:t>
            </a:r>
          </a:p>
        </p:txBody>
      </p:sp>
      <p:sp>
        <p:nvSpPr>
          <p:cNvPr id="2" name="Title 1"/>
          <p:cNvSpPr>
            <a:spLocks noGrp="1"/>
          </p:cNvSpPr>
          <p:nvPr>
            <p:ph type="ctrTitle"/>
          </p:nvPr>
        </p:nvSpPr>
        <p:spPr/>
        <p:txBody>
          <a:bodyPr/>
          <a:lstStyle/>
          <a:p>
            <a:r>
              <a:rPr lang="en-US" dirty="0" smtClean="0"/>
              <a:t>Management </a:t>
            </a:r>
            <a:r>
              <a:rPr lang="en-US" dirty="0" err="1" smtClean="0"/>
              <a:t>OData</a:t>
            </a:r>
            <a:r>
              <a:rPr lang="en-US" dirty="0" smtClean="0"/>
              <a:t> IIS Extension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Orange"/>
          <p:cNvSpPr/>
          <p:nvPr/>
        </p:nvSpPr>
        <p:spPr bwMode="auto">
          <a:xfrm>
            <a:off x="1014984" y="3191256"/>
            <a:ext cx="2825496" cy="2825496"/>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Standards-based</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9" name="Freeform 15"/>
          <p:cNvSpPr>
            <a:spLocks noChangeAspect="1" noEditPoints="1"/>
          </p:cNvSpPr>
          <p:nvPr/>
        </p:nvSpPr>
        <p:spPr bwMode="black">
          <a:xfrm>
            <a:off x="1834055" y="3824926"/>
            <a:ext cx="1187354" cy="1188720"/>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299405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smtClean="0">
                <a:solidFill>
                  <a:schemeClr val="tx1"/>
                </a:solidFill>
              </a:rPr>
              <a:t>Demo Setu</a:t>
            </a:r>
            <a:r>
              <a:rPr lang="en-US" dirty="0">
                <a:solidFill>
                  <a:schemeClr val="tx1"/>
                </a:solidFill>
              </a:rPr>
              <a:t>p</a:t>
            </a:r>
          </a:p>
        </p:txBody>
      </p:sp>
      <p:sp>
        <p:nvSpPr>
          <p:cNvPr id="24" name="TextBox 23"/>
          <p:cNvSpPr txBox="1"/>
          <p:nvPr/>
        </p:nvSpPr>
        <p:spPr>
          <a:xfrm>
            <a:off x="608072" y="1417342"/>
            <a:ext cx="3840438" cy="923330"/>
          </a:xfrm>
          <a:prstGeom prst="rect">
            <a:avLst/>
          </a:prstGeom>
          <a:noFill/>
        </p:spPr>
        <p:txBody>
          <a:bodyPr wrap="square" rtlCol="0">
            <a:spAutoFit/>
          </a:bodyPr>
          <a:lstStyle/>
          <a:p>
            <a:r>
              <a:rPr lang="en-US" b="1" dirty="0" smtClean="0"/>
              <a:t>Client</a:t>
            </a:r>
          </a:p>
          <a:p>
            <a:pPr marL="285750" indent="-285750">
              <a:buFont typeface="Arial" pitchFamily="34" charset="0"/>
              <a:buChar char="•"/>
            </a:pPr>
            <a:r>
              <a:rPr lang="en-US" dirty="0" smtClean="0"/>
              <a:t>Where the IT Pro does their work</a:t>
            </a:r>
          </a:p>
          <a:p>
            <a:pPr marL="285750" indent="-285750">
              <a:buFont typeface="Arial" pitchFamily="34" charset="0"/>
              <a:buChar char="•"/>
            </a:pPr>
            <a:r>
              <a:rPr lang="en-US" dirty="0" smtClean="0"/>
              <a:t>Connects </a:t>
            </a:r>
            <a:r>
              <a:rPr lang="en-US" dirty="0"/>
              <a:t>to the workflow </a:t>
            </a:r>
            <a:r>
              <a:rPr lang="en-US" dirty="0" smtClean="0"/>
              <a:t>server</a:t>
            </a:r>
            <a:endParaRPr lang="en-US" dirty="0"/>
          </a:p>
        </p:txBody>
      </p:sp>
      <p:sp>
        <p:nvSpPr>
          <p:cNvPr id="25" name="TextBox 24"/>
          <p:cNvSpPr txBox="1"/>
          <p:nvPr/>
        </p:nvSpPr>
        <p:spPr>
          <a:xfrm>
            <a:off x="8101591" y="1417342"/>
            <a:ext cx="3383243" cy="646331"/>
          </a:xfrm>
          <a:prstGeom prst="rect">
            <a:avLst/>
          </a:prstGeom>
          <a:noFill/>
        </p:spPr>
        <p:txBody>
          <a:bodyPr wrap="square" rtlCol="0">
            <a:spAutoFit/>
          </a:bodyPr>
          <a:lstStyle/>
          <a:p>
            <a:r>
              <a:rPr lang="en-US" b="1" dirty="0" smtClean="0"/>
              <a:t>Managed Nodes</a:t>
            </a:r>
          </a:p>
          <a:p>
            <a:pPr marL="285750" indent="-285750">
              <a:buFont typeface="Arial" pitchFamily="34" charset="0"/>
              <a:buChar char="•"/>
            </a:pPr>
            <a:r>
              <a:rPr lang="en-US" dirty="0" smtClean="0"/>
              <a:t>Target of the IT Pro workflow</a:t>
            </a:r>
            <a:endParaRPr lang="en-US" dirty="0"/>
          </a:p>
        </p:txBody>
      </p:sp>
      <p:pic>
        <p:nvPicPr>
          <p:cNvPr id="26" name="Picture 6" descr="C:\Users\Hemantm\AppData\Local\Microsoft\Windows\Temporary Internet Files\Content.IE5\SJ90TZ7J\MC9004413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67" y="2531982"/>
            <a:ext cx="1920219" cy="185191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a:stCxn id="39" idx="3"/>
            <a:endCxn id="32" idx="1"/>
          </p:cNvCxnSpPr>
          <p:nvPr/>
        </p:nvCxnSpPr>
        <p:spPr>
          <a:xfrm flipV="1">
            <a:off x="6643046" y="2814022"/>
            <a:ext cx="2307204" cy="6184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9" idx="3"/>
            <a:endCxn id="43" idx="1"/>
          </p:cNvCxnSpPr>
          <p:nvPr/>
        </p:nvCxnSpPr>
        <p:spPr>
          <a:xfrm>
            <a:off x="6643046" y="3432427"/>
            <a:ext cx="2328437" cy="1164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950250" y="1879007"/>
            <a:ext cx="1643460" cy="1870029"/>
          </a:xfrm>
          <a:prstGeom prst="rect">
            <a:avLst/>
          </a:prstGeom>
          <a:noFill/>
          <a:ln>
            <a:noFill/>
          </a:ln>
        </p:spPr>
      </p:pic>
      <p:cxnSp>
        <p:nvCxnSpPr>
          <p:cNvPr id="22" name="Straight Arrow Connector 21"/>
          <p:cNvCxnSpPr>
            <a:stCxn id="26" idx="3"/>
            <a:endCxn id="39" idx="1"/>
          </p:cNvCxnSpPr>
          <p:nvPr/>
        </p:nvCxnSpPr>
        <p:spPr>
          <a:xfrm flipV="1">
            <a:off x="2985486" y="3432427"/>
            <a:ext cx="2103097" cy="25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59803" y="4474797"/>
            <a:ext cx="4754829" cy="1477328"/>
          </a:xfrm>
          <a:prstGeom prst="rect">
            <a:avLst/>
          </a:prstGeom>
          <a:noFill/>
        </p:spPr>
        <p:txBody>
          <a:bodyPr wrap="square" rtlCol="0">
            <a:spAutoFit/>
          </a:bodyPr>
          <a:lstStyle/>
          <a:p>
            <a:r>
              <a:rPr lang="en-US" b="1" dirty="0" smtClean="0"/>
              <a:t>Management Server</a:t>
            </a:r>
          </a:p>
          <a:p>
            <a:pPr marL="285750" indent="-285750">
              <a:buFont typeface="Arial" pitchFamily="34" charset="0"/>
              <a:buChar char="•"/>
            </a:pPr>
            <a:r>
              <a:rPr lang="en-US" dirty="0" smtClean="0"/>
              <a:t>Stores and manages PowerShell Workflow</a:t>
            </a:r>
          </a:p>
          <a:p>
            <a:pPr marL="285750" indent="-285750">
              <a:buFont typeface="Arial" pitchFamily="34" charset="0"/>
              <a:buChar char="•"/>
            </a:pPr>
            <a:r>
              <a:rPr lang="en-US" dirty="0" smtClean="0"/>
              <a:t>Remotely  connects from various clients</a:t>
            </a:r>
          </a:p>
          <a:p>
            <a:pPr marL="285750" indent="-285750">
              <a:buFont typeface="Arial" pitchFamily="34" charset="0"/>
              <a:buChar char="•"/>
            </a:pPr>
            <a:r>
              <a:rPr lang="en-US" dirty="0" smtClean="0"/>
              <a:t>Runs PowerShell Workflow targeting </a:t>
            </a:r>
            <a:r>
              <a:rPr lang="en-US" dirty="0"/>
              <a:t>multiple </a:t>
            </a:r>
            <a:r>
              <a:rPr lang="en-US" dirty="0" smtClean="0"/>
              <a:t>managed nodes</a:t>
            </a:r>
            <a:endParaRPr lang="en-US" dirty="0"/>
          </a:p>
        </p:txBody>
      </p:sp>
      <p:sp>
        <p:nvSpPr>
          <p:cNvPr id="13" name="Rectangle 12"/>
          <p:cNvSpPr/>
          <p:nvPr/>
        </p:nvSpPr>
        <p:spPr bwMode="auto">
          <a:xfrm>
            <a:off x="608072" y="1417342"/>
            <a:ext cx="7315120" cy="4663389"/>
          </a:xfrm>
          <a:prstGeom prst="rect">
            <a:avLst/>
          </a:prstGeom>
          <a:noFill/>
          <a:ln w="38100">
            <a:solidFill>
              <a:schemeClr val="accent3"/>
            </a:solidFill>
            <a:prstDash val="sysDash"/>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39" name="Picture 38"/>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3607" b="89836" l="10000" r="90000">
                        <a14:foregroundMark x1="40500" y1="3607" x2="40500" y2="3607"/>
                      </a14:backgroundRemoval>
                    </a14:imgEffect>
                  </a14:imgLayer>
                </a14:imgProps>
              </a:ext>
              <a:ext uri="{28A0092B-C50C-407E-A947-70E740481C1C}">
                <a14:useLocalDpi xmlns:a14="http://schemas.microsoft.com/office/drawing/2010/main" val="0"/>
              </a:ext>
            </a:extLst>
          </a:blip>
          <a:stretch>
            <a:fillRect/>
          </a:stretch>
        </p:blipFill>
        <p:spPr>
          <a:xfrm>
            <a:off x="5088583" y="2247147"/>
            <a:ext cx="1554463" cy="2370560"/>
          </a:xfrm>
          <a:prstGeom prst="rect">
            <a:avLst/>
          </a:prstGeom>
          <a:noFill/>
          <a:ln>
            <a:noFill/>
          </a:ln>
        </p:spPr>
      </p:pic>
      <p:pic>
        <p:nvPicPr>
          <p:cNvPr id="43" name="Picture 42"/>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971483" y="3662068"/>
            <a:ext cx="1643460" cy="1870029"/>
          </a:xfrm>
          <a:prstGeom prst="rect">
            <a:avLst/>
          </a:prstGeom>
          <a:noFill/>
          <a:ln>
            <a:noFill/>
          </a:ln>
        </p:spPr>
      </p:pic>
      <p:sp>
        <p:nvSpPr>
          <p:cNvPr id="3" name="Cloud Callout 2"/>
          <p:cNvSpPr/>
          <p:nvPr/>
        </p:nvSpPr>
        <p:spPr bwMode="auto">
          <a:xfrm>
            <a:off x="5820095" y="1417342"/>
            <a:ext cx="1554463" cy="927292"/>
          </a:xfrm>
          <a:prstGeom prst="cloudCallout">
            <a:avLst>
              <a:gd name="adj1" fmla="val -43620"/>
              <a:gd name="adj2" fmla="val 64554"/>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smtClean="0">
                <a:solidFill>
                  <a:sysClr val="windowText" lastClr="000000">
                    <a:alpha val="98824"/>
                  </a:sysClr>
                </a:solidFill>
                <a:latin typeface="Segoe UI" pitchFamily="34" charset="0"/>
                <a:ea typeface="Segoe UI" pitchFamily="34" charset="0"/>
                <a:cs typeface="Segoe UI" pitchFamily="34" charset="0"/>
              </a:rPr>
              <a:t>OData</a:t>
            </a:r>
            <a:r>
              <a:rPr lang="en-US" sz="2200" dirty="0" smtClean="0">
                <a:solidFill>
                  <a:sysClr val="windowText" lastClr="000000">
                    <a:alpha val="98824"/>
                  </a:sysClr>
                </a:solidFill>
                <a:latin typeface="Segoe UI" pitchFamily="34" charset="0"/>
                <a:ea typeface="Segoe UI" pitchFamily="34" charset="0"/>
                <a:cs typeface="Segoe UI" pitchFamily="34" charset="0"/>
              </a:rPr>
              <a:t> IIS Ext.</a:t>
            </a:r>
          </a:p>
        </p:txBody>
      </p:sp>
      <p:cxnSp>
        <p:nvCxnSpPr>
          <p:cNvPr id="16" name="Straight Arrow Connector 15"/>
          <p:cNvCxnSpPr>
            <a:stCxn id="26" idx="3"/>
            <a:endCxn id="3" idx="0"/>
          </p:cNvCxnSpPr>
          <p:nvPr/>
        </p:nvCxnSpPr>
        <p:spPr>
          <a:xfrm flipV="1">
            <a:off x="2985486" y="1880988"/>
            <a:ext cx="2839431" cy="15769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57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PowerShell 3.0 Themes</a:t>
            </a:r>
            <a:endParaRPr lang="en-US" dirty="0"/>
          </a:p>
        </p:txBody>
      </p:sp>
      <p:grpSp>
        <p:nvGrpSpPr>
          <p:cNvPr id="47" name="Group 46"/>
          <p:cNvGrpSpPr/>
          <p:nvPr/>
        </p:nvGrpSpPr>
        <p:grpSpPr>
          <a:xfrm>
            <a:off x="676656" y="1349832"/>
            <a:ext cx="3493008" cy="2496312"/>
            <a:chOff x="676656" y="1349832"/>
            <a:chExt cx="3493008" cy="2496312"/>
          </a:xfrm>
        </p:grpSpPr>
        <p:sp>
          <p:nvSpPr>
            <p:cNvPr id="8" name="Light Blue"/>
            <p:cNvSpPr/>
            <p:nvPr/>
          </p:nvSpPr>
          <p:spPr bwMode="auto">
            <a:xfrm>
              <a:off x="676656"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Simple &amp; Easy</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10" name="Picture 35" descr="C:\Users\sakuu\Documents\Ballmer WPC\AI\Vacation.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879962" y="1637864"/>
              <a:ext cx="1086396" cy="1442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8020546" y="4015738"/>
            <a:ext cx="3493008" cy="2496312"/>
            <a:chOff x="8020546" y="4015738"/>
            <a:chExt cx="3493008" cy="2496312"/>
          </a:xfrm>
        </p:grpSpPr>
        <p:sp>
          <p:nvSpPr>
            <p:cNvPr id="5" name="Red"/>
            <p:cNvSpPr/>
            <p:nvPr/>
          </p:nvSpPr>
          <p:spPr bwMode="auto">
            <a:xfrm>
              <a:off x="8020546" y="4015738"/>
              <a:ext cx="3493008" cy="2496312"/>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PS 3.0  -</a:t>
              </a:r>
              <a:r>
                <a:rPr lang="en-US" sz="2200" dirty="0" err="1" smtClean="0">
                  <a:solidFill>
                    <a:schemeClr val="tx1">
                      <a:alpha val="99000"/>
                    </a:schemeClr>
                  </a:solidFill>
                  <a:latin typeface="Segoe UI" pitchFamily="34" charset="0"/>
                  <a:ea typeface="Segoe UI" pitchFamily="34" charset="0"/>
                  <a:cs typeface="Segoe UI" pitchFamily="34" charset="0"/>
                </a:rPr>
                <a:t>gt</a:t>
              </a:r>
              <a:r>
                <a:rPr lang="en-US" sz="2200" dirty="0" smtClean="0">
                  <a:solidFill>
                    <a:schemeClr val="tx1">
                      <a:alpha val="99000"/>
                    </a:schemeClr>
                  </a:solidFill>
                  <a:latin typeface="Segoe UI" pitchFamily="34" charset="0"/>
                  <a:ea typeface="Segoe UI" pitchFamily="34" charset="0"/>
                  <a:cs typeface="Segoe UI" pitchFamily="34" charset="0"/>
                </a:rPr>
                <a:t>  PS 2.0</a:t>
              </a:r>
            </a:p>
          </p:txBody>
        </p:sp>
        <p:grpSp>
          <p:nvGrpSpPr>
            <p:cNvPr id="11" name="Group 10"/>
            <p:cNvGrpSpPr/>
            <p:nvPr/>
          </p:nvGrpSpPr>
          <p:grpSpPr bwMode="black">
            <a:xfrm>
              <a:off x="9433734" y="4471794"/>
              <a:ext cx="666632" cy="1137216"/>
              <a:chOff x="3233738" y="168276"/>
              <a:chExt cx="2651125" cy="6480174"/>
            </a:xfrm>
          </p:grpSpPr>
          <p:sp>
            <p:nvSpPr>
              <p:cNvPr id="12"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49" name="Group 48"/>
          <p:cNvGrpSpPr/>
          <p:nvPr/>
        </p:nvGrpSpPr>
        <p:grpSpPr>
          <a:xfrm>
            <a:off x="8020546" y="1349832"/>
            <a:ext cx="3493008" cy="2496312"/>
            <a:chOff x="8045452" y="1349832"/>
            <a:chExt cx="3493008" cy="2496312"/>
          </a:xfrm>
        </p:grpSpPr>
        <p:sp>
          <p:nvSpPr>
            <p:cNvPr id="4" name="Green"/>
            <p:cNvSpPr/>
            <p:nvPr/>
          </p:nvSpPr>
          <p:spPr bwMode="auto">
            <a:xfrm>
              <a:off x="8045452"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Robust &amp; Scalable</a:t>
              </a:r>
            </a:p>
          </p:txBody>
        </p:sp>
        <p:sp>
          <p:nvSpPr>
            <p:cNvPr id="15" name="Freeform 35"/>
            <p:cNvSpPr>
              <a:spLocks/>
            </p:cNvSpPr>
            <p:nvPr/>
          </p:nvSpPr>
          <p:spPr bwMode="black">
            <a:xfrm>
              <a:off x="9024221" y="1750933"/>
              <a:ext cx="1535470" cy="130566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48" name="Group 47"/>
          <p:cNvGrpSpPr/>
          <p:nvPr/>
        </p:nvGrpSpPr>
        <p:grpSpPr>
          <a:xfrm>
            <a:off x="4351988" y="1349832"/>
            <a:ext cx="3493008" cy="2496312"/>
            <a:chOff x="4366220" y="1349832"/>
            <a:chExt cx="3493008" cy="2496312"/>
          </a:xfrm>
        </p:grpSpPr>
        <p:sp>
          <p:nvSpPr>
            <p:cNvPr id="6" name="Yellow"/>
            <p:cNvSpPr/>
            <p:nvPr/>
          </p:nvSpPr>
          <p:spPr bwMode="auto">
            <a:xfrm>
              <a:off x="4366220"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spc="-60" dirty="0" smtClean="0">
                  <a:solidFill>
                    <a:schemeClr val="tx1">
                      <a:alpha val="99000"/>
                    </a:schemeClr>
                  </a:solidFill>
                  <a:latin typeface="Segoe UI" pitchFamily="34" charset="0"/>
                  <a:ea typeface="Segoe UI" pitchFamily="34" charset="0"/>
                  <a:cs typeface="Segoe UI" pitchFamily="34" charset="0"/>
                </a:rPr>
                <a:t>Comprehensive Coverage</a:t>
              </a:r>
            </a:p>
          </p:txBody>
        </p:sp>
        <p:grpSp>
          <p:nvGrpSpPr>
            <p:cNvPr id="16" name="Group 15"/>
            <p:cNvGrpSpPr>
              <a:grpSpLocks noChangeAspect="1"/>
            </p:cNvGrpSpPr>
            <p:nvPr/>
          </p:nvGrpSpPr>
          <p:grpSpPr bwMode="black">
            <a:xfrm>
              <a:off x="5371041" y="1736438"/>
              <a:ext cx="1483366" cy="1287850"/>
              <a:chOff x="2462213" y="1598613"/>
              <a:chExt cx="4222750" cy="3667125"/>
            </a:xfrm>
          </p:grpSpPr>
          <p:sp>
            <p:nvSpPr>
              <p:cNvPr id="17"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50" name="Group 49"/>
          <p:cNvGrpSpPr/>
          <p:nvPr/>
        </p:nvGrpSpPr>
        <p:grpSpPr>
          <a:xfrm>
            <a:off x="676656" y="4015738"/>
            <a:ext cx="3493008" cy="2496312"/>
            <a:chOff x="676656" y="3949024"/>
            <a:chExt cx="3493008" cy="2496312"/>
          </a:xfrm>
        </p:grpSpPr>
        <p:sp>
          <p:nvSpPr>
            <p:cNvPr id="9" name="Dark Blue"/>
            <p:cNvSpPr/>
            <p:nvPr/>
          </p:nvSpPr>
          <p:spPr bwMode="auto">
            <a:xfrm>
              <a:off x="676656"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Rich Platform</a:t>
              </a:r>
            </a:p>
          </p:txBody>
        </p:sp>
        <p:grpSp>
          <p:nvGrpSpPr>
            <p:cNvPr id="43" name="Group 42"/>
            <p:cNvGrpSpPr>
              <a:grpSpLocks noChangeAspect="1"/>
            </p:cNvGrpSpPr>
            <p:nvPr/>
          </p:nvGrpSpPr>
          <p:grpSpPr bwMode="black">
            <a:xfrm>
              <a:off x="1767586" y="4527235"/>
              <a:ext cx="1311149" cy="1014057"/>
              <a:chOff x="813584" y="4312262"/>
              <a:chExt cx="478309" cy="370027"/>
            </a:xfrm>
          </p:grpSpPr>
          <p:sp>
            <p:nvSpPr>
              <p:cNvPr id="44"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45"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grpSp>
      <p:grpSp>
        <p:nvGrpSpPr>
          <p:cNvPr id="51" name="Group 50"/>
          <p:cNvGrpSpPr/>
          <p:nvPr/>
        </p:nvGrpSpPr>
        <p:grpSpPr>
          <a:xfrm>
            <a:off x="4352544" y="4015738"/>
            <a:ext cx="3493008" cy="2496312"/>
            <a:chOff x="4366220" y="3949024"/>
            <a:chExt cx="3493008" cy="2496312"/>
          </a:xfrm>
        </p:grpSpPr>
        <p:sp>
          <p:nvSpPr>
            <p:cNvPr id="7" name="Orange"/>
            <p:cNvSpPr/>
            <p:nvPr/>
          </p:nvSpPr>
          <p:spPr bwMode="auto">
            <a:xfrm>
              <a:off x="4366220"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Standards-based</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6" name="Freeform 15"/>
            <p:cNvSpPr>
              <a:spLocks noChangeAspect="1" noEditPoints="1"/>
            </p:cNvSpPr>
            <p:nvPr/>
          </p:nvSpPr>
          <p:spPr bwMode="black">
            <a:xfrm>
              <a:off x="5519047" y="4352572"/>
              <a:ext cx="1187354" cy="1188720"/>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175881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Journey</a:t>
            </a:r>
            <a:endParaRPr lang="en-US" dirty="0"/>
          </a:p>
        </p:txBody>
      </p:sp>
      <p:sp>
        <p:nvSpPr>
          <p:cNvPr id="9" name="Text Placeholder 8"/>
          <p:cNvSpPr>
            <a:spLocks noGrp="1"/>
          </p:cNvSpPr>
          <p:nvPr>
            <p:ph type="body" sz="quarter" idx="10"/>
          </p:nvPr>
        </p:nvSpPr>
        <p:spPr>
          <a:xfrm>
            <a:off x="519112" y="1219200"/>
            <a:ext cx="11149013" cy="5416868"/>
          </a:xfrm>
        </p:spPr>
        <p:txBody>
          <a:bodyPr/>
          <a:lstStyle/>
          <a:p>
            <a:pPr lvl="1"/>
            <a:r>
              <a:rPr lang="en-US" dirty="0" smtClean="0"/>
              <a:t>PowerShell 1.0</a:t>
            </a:r>
          </a:p>
          <a:p>
            <a:pPr lvl="2"/>
            <a:r>
              <a:rPr lang="en-US" dirty="0" smtClean="0"/>
              <a:t>Introduced a great scripting language for local machine management</a:t>
            </a:r>
          </a:p>
          <a:p>
            <a:pPr lvl="2"/>
            <a:r>
              <a:rPr lang="en-US" dirty="0" smtClean="0"/>
              <a:t>Great APIs for developers to write cmdlets and providers</a:t>
            </a:r>
          </a:p>
          <a:p>
            <a:pPr lvl="2"/>
            <a:r>
              <a:rPr lang="en-US" dirty="0" smtClean="0"/>
              <a:t>Microsoft Exchange made a big bet on PowerShell</a:t>
            </a:r>
          </a:p>
          <a:p>
            <a:pPr lvl="2">
              <a:spcAft>
                <a:spcPts val="1200"/>
              </a:spcAft>
            </a:pPr>
            <a:r>
              <a:rPr lang="en-US" dirty="0"/>
              <a:t>Shipped with </a:t>
            </a:r>
            <a:r>
              <a:rPr lang="en-US" dirty="0" smtClean="0"/>
              <a:t>Windows </a:t>
            </a:r>
            <a:r>
              <a:rPr lang="en-US" dirty="0"/>
              <a:t>Server </a:t>
            </a:r>
            <a:r>
              <a:rPr lang="en-US" dirty="0" smtClean="0"/>
              <a:t>2008</a:t>
            </a:r>
            <a:endParaRPr lang="en-US" sz="1050" dirty="0" smtClean="0"/>
          </a:p>
          <a:p>
            <a:pPr lvl="1"/>
            <a:r>
              <a:rPr lang="en-US" dirty="0" smtClean="0"/>
              <a:t>PowerShell 2.0</a:t>
            </a:r>
          </a:p>
          <a:p>
            <a:pPr lvl="2"/>
            <a:r>
              <a:rPr lang="en-US" dirty="0" smtClean="0"/>
              <a:t>Shipped with Windows 7 and Windows Server 2008 R2</a:t>
            </a:r>
          </a:p>
          <a:p>
            <a:pPr lvl="2"/>
            <a:r>
              <a:rPr lang="en-US" dirty="0" smtClean="0"/>
              <a:t>Remoting introduced:  1:1, Fan-out, </a:t>
            </a:r>
            <a:r>
              <a:rPr lang="en-US" dirty="0"/>
              <a:t>F</a:t>
            </a:r>
            <a:r>
              <a:rPr lang="en-US" dirty="0" smtClean="0"/>
              <a:t>an-in, </a:t>
            </a:r>
            <a:r>
              <a:rPr lang="en-US" dirty="0"/>
              <a:t>I</a:t>
            </a:r>
            <a:r>
              <a:rPr lang="en-US" dirty="0" smtClean="0"/>
              <a:t>mplicit </a:t>
            </a:r>
            <a:r>
              <a:rPr lang="en-US" dirty="0" err="1" smtClean="0"/>
              <a:t>remoting</a:t>
            </a:r>
            <a:endParaRPr lang="en-US" dirty="0" smtClean="0"/>
          </a:p>
          <a:p>
            <a:pPr lvl="2"/>
            <a:r>
              <a:rPr lang="en-US" dirty="0" smtClean="0"/>
              <a:t>Introduced ISE: Syntax coloring, Graphical debugging, Intl. support</a:t>
            </a:r>
          </a:p>
          <a:p>
            <a:pPr lvl="2"/>
            <a:r>
              <a:rPr lang="en-US" dirty="0" smtClean="0"/>
              <a:t>Introduced Modules: Self containing packaging mechanism</a:t>
            </a:r>
          </a:p>
          <a:p>
            <a:pPr lvl="2"/>
            <a:r>
              <a:rPr lang="en-US" dirty="0"/>
              <a:t>IT Pros can create PowerShell cmdlets using PowerShell script</a:t>
            </a:r>
          </a:p>
          <a:p>
            <a:pPr lvl="2"/>
            <a:r>
              <a:rPr lang="en-US" dirty="0" smtClean="0"/>
              <a:t>Huge feature set: </a:t>
            </a:r>
          </a:p>
          <a:p>
            <a:pPr lvl="3"/>
            <a:r>
              <a:rPr lang="en-US" dirty="0" smtClean="0"/>
              <a:t>Background Jobs, Restricted Sessions, Transactions, Out-</a:t>
            </a:r>
            <a:r>
              <a:rPr lang="en-US" dirty="0" err="1" smtClean="0"/>
              <a:t>GridView</a:t>
            </a:r>
            <a:r>
              <a:rPr lang="en-US" dirty="0" smtClean="0"/>
              <a:t>, </a:t>
            </a:r>
            <a:r>
              <a:rPr lang="en-US" dirty="0" err="1" smtClean="0"/>
              <a:t>Eventing</a:t>
            </a:r>
            <a:endParaRPr lang="en-US" dirty="0" smtClean="0"/>
          </a:p>
        </p:txBody>
      </p:sp>
    </p:spTree>
    <p:extLst>
      <p:ext uri="{BB962C8B-B14F-4D97-AF65-F5344CB8AC3E}">
        <p14:creationId xmlns:p14="http://schemas.microsoft.com/office/powerpoint/2010/main" val="679193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155306"/>
            <a:ext cx="11149013" cy="609398"/>
          </a:xfrm>
        </p:spPr>
        <p:txBody>
          <a:bodyPr/>
          <a:lstStyle/>
          <a:p>
            <a:r>
              <a:rPr lang="en-US" dirty="0" smtClean="0"/>
              <a:t>Top Votes on Connect</a:t>
            </a:r>
            <a:endParaRPr lang="en-US" dirty="0"/>
          </a:p>
        </p:txBody>
      </p:sp>
      <p:sp>
        <p:nvSpPr>
          <p:cNvPr id="3" name="Text Placeholder 2"/>
          <p:cNvSpPr>
            <a:spLocks noGrp="1"/>
          </p:cNvSpPr>
          <p:nvPr>
            <p:ph type="body" sz="quarter" idx="10"/>
          </p:nvPr>
        </p:nvSpPr>
        <p:spPr>
          <a:xfrm>
            <a:off x="519113" y="1412776"/>
            <a:ext cx="5575300" cy="5284524"/>
          </a:xfrm>
        </p:spPr>
        <p:txBody>
          <a:bodyPr/>
          <a:lstStyle/>
          <a:p>
            <a:pPr>
              <a:lnSpc>
                <a:spcPct val="80000"/>
              </a:lnSpc>
            </a:pPr>
            <a:r>
              <a:rPr lang="en-US" sz="1700" dirty="0"/>
              <a:t>Bug with Default Formatter</a:t>
            </a:r>
          </a:p>
          <a:p>
            <a:pPr>
              <a:lnSpc>
                <a:spcPct val="80000"/>
              </a:lnSpc>
            </a:pPr>
            <a:r>
              <a:rPr lang="en-US" sz="1700" dirty="0"/>
              <a:t>*-item cmdlets ignore items containing "[]" </a:t>
            </a:r>
          </a:p>
          <a:p>
            <a:pPr>
              <a:lnSpc>
                <a:spcPct val="80000"/>
              </a:lnSpc>
            </a:pPr>
            <a:r>
              <a:rPr lang="en-US" sz="1700" dirty="0"/>
              <a:t>Square Bracket "Range" </a:t>
            </a:r>
            <a:r>
              <a:rPr lang="en-US" sz="1700" dirty="0" err="1"/>
              <a:t>globbing</a:t>
            </a:r>
            <a:r>
              <a:rPr lang="en-US" sz="1700" dirty="0"/>
              <a:t> is a BUG not a FEATURE</a:t>
            </a:r>
          </a:p>
          <a:p>
            <a:pPr>
              <a:lnSpc>
                <a:spcPct val="80000"/>
              </a:lnSpc>
            </a:pPr>
            <a:r>
              <a:rPr lang="en-US" sz="1700" dirty="0"/>
              <a:t>Can’t redirect all the output pipelines</a:t>
            </a:r>
          </a:p>
          <a:p>
            <a:pPr>
              <a:lnSpc>
                <a:spcPct val="80000"/>
              </a:lnSpc>
            </a:pPr>
            <a:r>
              <a:rPr lang="en-US" sz="1700" dirty="0"/>
              <a:t>Get-ACL (and some other cmdlets) need support for the </a:t>
            </a:r>
            <a:r>
              <a:rPr lang="en-US" sz="1700" dirty="0" err="1"/>
              <a:t>LiteralPath</a:t>
            </a:r>
            <a:r>
              <a:rPr lang="en-US" sz="1700" dirty="0"/>
              <a:t> parameter</a:t>
            </a:r>
          </a:p>
          <a:p>
            <a:pPr>
              <a:lnSpc>
                <a:spcPct val="80000"/>
              </a:lnSpc>
            </a:pPr>
            <a:r>
              <a:rPr lang="en-US" sz="1700" dirty="0"/>
              <a:t>Get-Command doesn't show function if 2 modules are loaded that have same function name</a:t>
            </a:r>
          </a:p>
          <a:p>
            <a:pPr>
              <a:lnSpc>
                <a:spcPct val="80000"/>
              </a:lnSpc>
            </a:pPr>
            <a:r>
              <a:rPr lang="en-US" sz="1700" dirty="0"/>
              <a:t>Get-Command doesn't display information about duplicate commands</a:t>
            </a:r>
          </a:p>
          <a:p>
            <a:pPr>
              <a:lnSpc>
                <a:spcPct val="80000"/>
              </a:lnSpc>
            </a:pPr>
            <a:r>
              <a:rPr lang="en-US" sz="1700" dirty="0"/>
              <a:t>Foreach should not execute the loop body for a scalar value of $null</a:t>
            </a:r>
          </a:p>
          <a:p>
            <a:pPr>
              <a:lnSpc>
                <a:spcPct val="80000"/>
              </a:lnSpc>
            </a:pPr>
            <a:r>
              <a:rPr lang="en-US" sz="1700" dirty="0"/>
              <a:t>Default properties on custom objects </a:t>
            </a:r>
          </a:p>
          <a:p>
            <a:pPr>
              <a:lnSpc>
                <a:spcPct val="80000"/>
              </a:lnSpc>
            </a:pPr>
            <a:r>
              <a:rPr lang="en-US" sz="1700" dirty="0"/>
              <a:t>Select-Object optimization</a:t>
            </a:r>
          </a:p>
          <a:p>
            <a:pPr>
              <a:lnSpc>
                <a:spcPct val="80000"/>
              </a:lnSpc>
            </a:pPr>
            <a:r>
              <a:rPr lang="en-US" sz="1700" dirty="0"/>
              <a:t>Set-</a:t>
            </a:r>
            <a:r>
              <a:rPr lang="en-US" sz="1700" dirty="0" err="1"/>
              <a:t>AuthenticodeSignature</a:t>
            </a:r>
            <a:r>
              <a:rPr lang="en-US" sz="1700" dirty="0"/>
              <a:t> fails on scripts created from ISE</a:t>
            </a:r>
          </a:p>
          <a:p>
            <a:pPr>
              <a:lnSpc>
                <a:spcPct val="80000"/>
              </a:lnSpc>
            </a:pPr>
            <a:r>
              <a:rPr lang="en-US" sz="1700" dirty="0"/>
              <a:t>Multiple ambiguous overloads</a:t>
            </a:r>
          </a:p>
          <a:p>
            <a:pPr>
              <a:lnSpc>
                <a:spcPct val="80000"/>
              </a:lnSpc>
            </a:pPr>
            <a:r>
              <a:rPr lang="en-US" sz="1700" dirty="0"/>
              <a:t>Move-Item cmdlet can’t move items between different </a:t>
            </a:r>
            <a:r>
              <a:rPr lang="en-US" sz="1700" dirty="0" err="1"/>
              <a:t>PSDrives</a:t>
            </a:r>
            <a:endParaRPr lang="en-US" sz="1700" dirty="0"/>
          </a:p>
          <a:p>
            <a:pPr>
              <a:lnSpc>
                <a:spcPct val="80000"/>
              </a:lnSpc>
            </a:pPr>
            <a:r>
              <a:rPr lang="en-US" sz="1700" dirty="0"/>
              <a:t>Same command with different output fails if run in </a:t>
            </a:r>
            <a:r>
              <a:rPr lang="en-US" sz="1700" dirty="0" smtClean="0"/>
              <a:t>sequence</a:t>
            </a:r>
            <a:endParaRPr lang="en-US" sz="1700" dirty="0"/>
          </a:p>
        </p:txBody>
      </p:sp>
      <p:sp>
        <p:nvSpPr>
          <p:cNvPr id="4" name="Text Placeholder 2"/>
          <p:cNvSpPr txBox="1">
            <a:spLocks/>
          </p:cNvSpPr>
          <p:nvPr/>
        </p:nvSpPr>
        <p:spPr>
          <a:xfrm>
            <a:off x="6279752" y="1412776"/>
            <a:ext cx="5575300" cy="533684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700" dirty="0"/>
              <a:t>Capture Warning, Verbose, Debug and Host Output via alternate streams</a:t>
            </a:r>
          </a:p>
          <a:p>
            <a:pPr>
              <a:lnSpc>
                <a:spcPct val="80000"/>
              </a:lnSpc>
            </a:pPr>
            <a:r>
              <a:rPr lang="en-US" sz="1700" dirty="0"/>
              <a:t>Add enumeration parameter to Get-ChildItem cmdlet to specify Container/Non-container/Both</a:t>
            </a:r>
          </a:p>
          <a:p>
            <a:pPr>
              <a:lnSpc>
                <a:spcPct val="80000"/>
              </a:lnSpc>
            </a:pPr>
            <a:r>
              <a:rPr lang="en-US" sz="1700" dirty="0"/>
              <a:t>dir -ad and other Get-ChildItem improvements </a:t>
            </a:r>
          </a:p>
          <a:p>
            <a:pPr>
              <a:lnSpc>
                <a:spcPct val="80000"/>
              </a:lnSpc>
            </a:pPr>
            <a:r>
              <a:rPr lang="en-US" sz="1700" dirty="0"/>
              <a:t>Make it easier to create custom objects</a:t>
            </a:r>
          </a:p>
          <a:p>
            <a:pPr>
              <a:lnSpc>
                <a:spcPct val="80000"/>
              </a:lnSpc>
            </a:pPr>
            <a:r>
              <a:rPr lang="en-US" sz="1700" dirty="0"/>
              <a:t>Ordered hashes as an option</a:t>
            </a:r>
          </a:p>
          <a:p>
            <a:pPr>
              <a:lnSpc>
                <a:spcPct val="80000"/>
              </a:lnSpc>
            </a:pPr>
            <a:r>
              <a:rPr lang="en-US" sz="1700" dirty="0"/>
              <a:t>Modules: Unable to determine script module filename at load time (there should be a $</a:t>
            </a:r>
            <a:r>
              <a:rPr lang="en-US" sz="1700" dirty="0" err="1"/>
              <a:t>psmoduleinfo</a:t>
            </a:r>
            <a:r>
              <a:rPr lang="en-US" sz="1700" dirty="0"/>
              <a:t>)</a:t>
            </a:r>
          </a:p>
          <a:p>
            <a:pPr>
              <a:lnSpc>
                <a:spcPct val="80000"/>
              </a:lnSpc>
            </a:pPr>
            <a:r>
              <a:rPr lang="en-US" sz="1700" dirty="0"/>
              <a:t>Get-Command and Get-Help should display the ModuleName</a:t>
            </a:r>
          </a:p>
          <a:p>
            <a:pPr>
              <a:lnSpc>
                <a:spcPct val="80000"/>
              </a:lnSpc>
            </a:pPr>
            <a:r>
              <a:rPr lang="en-US" sz="1700" dirty="0"/>
              <a:t>MVP: Get-Module output should sort by name by default</a:t>
            </a:r>
          </a:p>
          <a:p>
            <a:pPr>
              <a:lnSpc>
                <a:spcPct val="80000"/>
              </a:lnSpc>
            </a:pPr>
            <a:r>
              <a:rPr lang="en-US" sz="1700" dirty="0"/>
              <a:t>PSV2: Lazy pipeline - ability for cmdlets to say "NO MORE"</a:t>
            </a:r>
          </a:p>
          <a:p>
            <a:pPr>
              <a:lnSpc>
                <a:spcPct val="80000"/>
              </a:lnSpc>
            </a:pPr>
            <a:r>
              <a:rPr lang="en-US" sz="1700" dirty="0"/>
              <a:t>Add auto-variable $</a:t>
            </a:r>
            <a:r>
              <a:rPr lang="en-US" sz="1700" dirty="0" err="1"/>
              <a:t>PSScriptRoot</a:t>
            </a:r>
            <a:endParaRPr lang="en-US" sz="1700" dirty="0"/>
          </a:p>
          <a:p>
            <a:pPr>
              <a:lnSpc>
                <a:spcPct val="80000"/>
              </a:lnSpc>
            </a:pPr>
            <a:r>
              <a:rPr lang="en-US" sz="1700" dirty="0"/>
              <a:t>Script Logging needs to be improved</a:t>
            </a:r>
          </a:p>
          <a:p>
            <a:pPr>
              <a:lnSpc>
                <a:spcPct val="80000"/>
              </a:lnSpc>
            </a:pPr>
            <a:r>
              <a:rPr lang="en-US" sz="1700" dirty="0"/>
              <a:t>Import-</a:t>
            </a:r>
            <a:r>
              <a:rPr lang="en-US" sz="1700" dirty="0" err="1"/>
              <a:t>Csv</a:t>
            </a:r>
            <a:r>
              <a:rPr lang="en-US" sz="1700" dirty="0"/>
              <a:t> should have -Encoding parameter</a:t>
            </a:r>
          </a:p>
          <a:p>
            <a:pPr>
              <a:lnSpc>
                <a:spcPct val="80000"/>
              </a:lnSpc>
            </a:pPr>
            <a:r>
              <a:rPr lang="en-US" sz="1700" dirty="0"/>
              <a:t>add an -Append Switch to Export-CSV</a:t>
            </a:r>
          </a:p>
          <a:p>
            <a:pPr>
              <a:lnSpc>
                <a:spcPct val="80000"/>
              </a:lnSpc>
            </a:pPr>
            <a:r>
              <a:rPr lang="en-US" sz="1700" dirty="0"/>
              <a:t>Tee-Object Needs -Append parameter</a:t>
            </a:r>
          </a:p>
          <a:p>
            <a:pPr>
              <a:lnSpc>
                <a:spcPct val="80000"/>
              </a:lnSpc>
            </a:pPr>
            <a:r>
              <a:rPr lang="en-US" sz="1700" dirty="0"/>
              <a:t>Add "</a:t>
            </a:r>
            <a:r>
              <a:rPr lang="en-US" sz="1700" dirty="0" err="1"/>
              <a:t>sst</a:t>
            </a:r>
            <a:r>
              <a:rPr lang="en-US" sz="1700" dirty="0"/>
              <a:t>" alias for Select-String </a:t>
            </a:r>
            <a:r>
              <a:rPr lang="en-US" sz="1700" dirty="0" smtClean="0"/>
              <a:t>cmdlet</a:t>
            </a:r>
            <a:endParaRPr lang="en-US" sz="1700" dirty="0"/>
          </a:p>
        </p:txBody>
      </p:sp>
      <p:sp>
        <p:nvSpPr>
          <p:cNvPr id="5" name="Title 1"/>
          <p:cNvSpPr txBox="1">
            <a:spLocks/>
          </p:cNvSpPr>
          <p:nvPr/>
        </p:nvSpPr>
        <p:spPr>
          <a:xfrm>
            <a:off x="477788" y="836712"/>
            <a:ext cx="11149013"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200" dirty="0" smtClean="0">
                <a:solidFill>
                  <a:schemeClr val="tx2"/>
                </a:solidFill>
              </a:rPr>
              <a:t>Bugs			                              Suggestions</a:t>
            </a:r>
            <a:endParaRPr lang="en-US" sz="3200" dirty="0">
              <a:solidFill>
                <a:schemeClr val="tx2"/>
              </a:solidFill>
            </a:endParaRPr>
          </a:p>
        </p:txBody>
      </p:sp>
    </p:spTree>
    <p:extLst>
      <p:ext uri="{BB962C8B-B14F-4D97-AF65-F5344CB8AC3E}">
        <p14:creationId xmlns:p14="http://schemas.microsoft.com/office/powerpoint/2010/main" val="3104265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a:t>D</a:t>
            </a:r>
            <a:r>
              <a:rPr dirty="0" smtClean="0"/>
              <a:t>emo</a:t>
            </a:r>
            <a:endParaRPr lang="en-US" dirty="0"/>
          </a:p>
        </p:txBody>
      </p:sp>
      <p:sp>
        <p:nvSpPr>
          <p:cNvPr id="3" name="Subtitle 2"/>
          <p:cNvSpPr>
            <a:spLocks noGrp="1"/>
          </p:cNvSpPr>
          <p:nvPr>
            <p:ph type="subTitle" idx="1"/>
          </p:nvPr>
        </p:nvSpPr>
        <p:spPr>
          <a:xfrm>
            <a:off x="4179053" y="4791497"/>
            <a:ext cx="6610546" cy="851769"/>
          </a:xfrm>
        </p:spPr>
        <p:txBody>
          <a:bodyPr/>
          <a:lstStyle/>
          <a:p>
            <a:r>
              <a:rPr lang="en-US" sz="2000" dirty="0" smtClean="0"/>
              <a:t>Hemant Mahawar and Travis Jones</a:t>
            </a:r>
          </a:p>
          <a:p>
            <a:r>
              <a:rPr lang="en-US" sz="2000" dirty="0" smtClean="0"/>
              <a:t>Program Manager</a:t>
            </a:r>
          </a:p>
          <a:p>
            <a:r>
              <a:rPr lang="en-US" sz="2000" dirty="0" smtClean="0"/>
              <a:t>Windows PowerShell</a:t>
            </a:r>
            <a:endParaRPr lang="en-US" sz="2000" dirty="0"/>
          </a:p>
        </p:txBody>
      </p:sp>
      <p:sp>
        <p:nvSpPr>
          <p:cNvPr id="2" name="Title 1"/>
          <p:cNvSpPr>
            <a:spLocks noGrp="1"/>
          </p:cNvSpPr>
          <p:nvPr>
            <p:ph type="ctrTitle"/>
          </p:nvPr>
        </p:nvSpPr>
        <p:spPr/>
        <p:txBody>
          <a:bodyPr/>
          <a:lstStyle/>
          <a:p>
            <a:r>
              <a:rPr lang="en-US" dirty="0" smtClean="0"/>
              <a:t>PS 3.0 -</a:t>
            </a:r>
            <a:r>
              <a:rPr lang="en-US" dirty="0" err="1" smtClean="0"/>
              <a:t>gt</a:t>
            </a:r>
            <a:r>
              <a:rPr lang="en-US" dirty="0" smtClean="0"/>
              <a:t> PS 2.0</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d"/>
          <p:cNvSpPr/>
          <p:nvPr/>
        </p:nvSpPr>
        <p:spPr bwMode="auto">
          <a:xfrm>
            <a:off x="1014984" y="3191256"/>
            <a:ext cx="2825496" cy="2825496"/>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PS 3.0 -</a:t>
            </a:r>
            <a:r>
              <a:rPr lang="en-US" sz="2200" dirty="0" err="1" smtClean="0">
                <a:solidFill>
                  <a:schemeClr val="tx1">
                    <a:alpha val="99000"/>
                  </a:schemeClr>
                </a:solidFill>
                <a:latin typeface="Segoe UI" pitchFamily="34" charset="0"/>
                <a:ea typeface="Segoe UI" pitchFamily="34" charset="0"/>
                <a:cs typeface="Segoe UI" pitchFamily="34" charset="0"/>
              </a:rPr>
              <a:t>gt</a:t>
            </a:r>
            <a:r>
              <a:rPr lang="en-US" sz="2200" dirty="0" smtClean="0">
                <a:solidFill>
                  <a:schemeClr val="tx1">
                    <a:alpha val="99000"/>
                  </a:schemeClr>
                </a:solidFill>
                <a:latin typeface="Segoe UI" pitchFamily="34" charset="0"/>
                <a:ea typeface="Segoe UI" pitchFamily="34" charset="0"/>
                <a:cs typeface="Segoe UI" pitchFamily="34" charset="0"/>
              </a:rPr>
              <a:t> PS 2.0</a:t>
            </a:r>
          </a:p>
        </p:txBody>
      </p:sp>
      <p:grpSp>
        <p:nvGrpSpPr>
          <p:cNvPr id="12" name="Group 11"/>
          <p:cNvGrpSpPr/>
          <p:nvPr/>
        </p:nvGrpSpPr>
        <p:grpSpPr bwMode="black">
          <a:xfrm>
            <a:off x="2094416" y="4035396"/>
            <a:ext cx="666632" cy="1137216"/>
            <a:chOff x="3233738" y="168276"/>
            <a:chExt cx="2651125" cy="6480174"/>
          </a:xfrm>
        </p:grpSpPr>
        <p:sp>
          <p:nvSpPr>
            <p:cNvPr id="13"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3364475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976" y="1143025"/>
            <a:ext cx="4392655" cy="5486340"/>
          </a:xfrm>
          <a:prstGeom prst="rect">
            <a:avLst/>
          </a:prstGeom>
        </p:spPr>
      </p:pic>
      <p:sp>
        <p:nvSpPr>
          <p:cNvPr id="14" name="Title 13"/>
          <p:cNvSpPr>
            <a:spLocks noGrp="1"/>
          </p:cNvSpPr>
          <p:nvPr>
            <p:ph type="title"/>
          </p:nvPr>
        </p:nvSpPr>
        <p:spPr/>
        <p:txBody>
          <a:bodyPr/>
          <a:lstStyle/>
          <a:p>
            <a:r>
              <a:rPr lang="en-US" dirty="0" smtClean="0"/>
              <a:t>Get-Involved</a:t>
            </a:r>
            <a:endParaRPr lang="en-US" dirty="0"/>
          </a:p>
        </p:txBody>
      </p:sp>
    </p:spTree>
    <p:extLst>
      <p:ext uri="{BB962C8B-B14F-4D97-AF65-F5344CB8AC3E}">
        <p14:creationId xmlns:p14="http://schemas.microsoft.com/office/powerpoint/2010/main" val="335434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style.rotation</p:attrName>
                                        </p:attrNameLst>
                                      </p:cBhvr>
                                      <p:tavLst>
                                        <p:tav tm="0">
                                          <p:val>
                                            <p:fltVal val="90"/>
                                          </p:val>
                                        </p:tav>
                                        <p:tav tm="100000">
                                          <p:val>
                                            <p:fltVal val="0"/>
                                          </p:val>
                                        </p:tav>
                                      </p:tavLst>
                                    </p:anim>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Managing a Cloud-Optimized OS</a:t>
            </a:r>
            <a:endParaRPr lang="en-US" dirty="0"/>
          </a:p>
        </p:txBody>
      </p:sp>
      <p:grpSp>
        <p:nvGrpSpPr>
          <p:cNvPr id="4" name="Group 3"/>
          <p:cNvGrpSpPr/>
          <p:nvPr/>
        </p:nvGrpSpPr>
        <p:grpSpPr>
          <a:xfrm>
            <a:off x="4957394" y="2913438"/>
            <a:ext cx="2273506" cy="1966674"/>
            <a:chOff x="4449394" y="1788692"/>
            <a:chExt cx="2273506" cy="1966674"/>
          </a:xfrm>
        </p:grpSpPr>
        <p:sp>
          <p:nvSpPr>
            <p:cNvPr id="28" name="Hexagon 27"/>
            <p:cNvSpPr/>
            <p:nvPr/>
          </p:nvSpPr>
          <p:spPr>
            <a:xfrm>
              <a:off x="4449394" y="1788692"/>
              <a:ext cx="2273506" cy="1966674"/>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Hexagon 4"/>
            <p:cNvSpPr/>
            <p:nvPr/>
          </p:nvSpPr>
          <p:spPr>
            <a:xfrm>
              <a:off x="4826146" y="2114597"/>
              <a:ext cx="1520002" cy="1314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27940" tIns="27940" rIns="0" bIns="0" numCol="1" spcCol="1270" anchor="ctr" anchorCtr="0">
              <a:noAutofit/>
            </a:bodyPr>
            <a:lstStyle/>
            <a:p>
              <a:pPr lvl="0" algn="ctr" defTabSz="977900">
                <a:lnSpc>
                  <a:spcPct val="90000"/>
                </a:lnSpc>
                <a:spcBef>
                  <a:spcPct val="0"/>
                </a:spcBef>
                <a:spcAft>
                  <a:spcPct val="35000"/>
                </a:spcAft>
              </a:pPr>
              <a:r>
                <a:rPr lang="en-US" sz="2800" b="1" kern="1200" dirty="0" smtClean="0"/>
                <a:t>PowerShell</a:t>
              </a:r>
              <a:endParaRPr lang="en-US" sz="2800" b="1" kern="1200" dirty="0"/>
            </a:p>
          </p:txBody>
        </p:sp>
      </p:grpSp>
      <p:sp>
        <p:nvSpPr>
          <p:cNvPr id="5" name="Hexagon 4"/>
          <p:cNvSpPr/>
          <p:nvPr/>
        </p:nvSpPr>
        <p:spPr>
          <a:xfrm>
            <a:off x="6381046" y="1972517"/>
            <a:ext cx="857787" cy="739097"/>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5166817" y="1124746"/>
            <a:ext cx="1863122" cy="1611819"/>
            <a:chOff x="4658817" y="0"/>
            <a:chExt cx="1863122" cy="1611819"/>
          </a:xfrm>
        </p:grpSpPr>
        <p:sp>
          <p:nvSpPr>
            <p:cNvPr id="26" name="Hexagon 25"/>
            <p:cNvSpPr/>
            <p:nvPr/>
          </p:nvSpPr>
          <p:spPr>
            <a:xfrm>
              <a:off x="4658817" y="0"/>
              <a:ext cx="1863122" cy="1611819"/>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Hexagon 7"/>
            <p:cNvSpPr/>
            <p:nvPr/>
          </p:nvSpPr>
          <p:spPr>
            <a:xfrm>
              <a:off x="4967576" y="267113"/>
              <a:ext cx="1245604" cy="1077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27940" tIns="45720" rIns="0" bIns="0" numCol="1" spcCol="1270" anchor="ctr" anchorCtr="0">
              <a:noAutofit/>
            </a:bodyPr>
            <a:lstStyle/>
            <a:p>
              <a:pPr lvl="0" algn="ctr" defTabSz="977900">
                <a:lnSpc>
                  <a:spcPct val="90000"/>
                </a:lnSpc>
                <a:spcBef>
                  <a:spcPct val="0"/>
                </a:spcBef>
                <a:spcAft>
                  <a:spcPct val="35000"/>
                </a:spcAft>
              </a:pPr>
              <a:r>
                <a:rPr lang="en-US" sz="2800" b="0" kern="1200" dirty="0" smtClean="0"/>
                <a:t>Robust</a:t>
              </a:r>
              <a:endParaRPr lang="en-US" sz="2800" b="0" kern="1200" dirty="0"/>
            </a:p>
          </p:txBody>
        </p:sp>
      </p:grpSp>
      <p:sp>
        <p:nvSpPr>
          <p:cNvPr id="7" name="Hexagon 6"/>
          <p:cNvSpPr/>
          <p:nvPr/>
        </p:nvSpPr>
        <p:spPr>
          <a:xfrm>
            <a:off x="7382150" y="3354235"/>
            <a:ext cx="857787" cy="739097"/>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6875517" y="2116123"/>
            <a:ext cx="1863122" cy="1611819"/>
            <a:chOff x="6367517" y="991377"/>
            <a:chExt cx="1863122" cy="1611819"/>
          </a:xfrm>
        </p:grpSpPr>
        <p:sp>
          <p:nvSpPr>
            <p:cNvPr id="24" name="Hexagon 23"/>
            <p:cNvSpPr/>
            <p:nvPr/>
          </p:nvSpPr>
          <p:spPr>
            <a:xfrm>
              <a:off x="6367517" y="991377"/>
              <a:ext cx="1863122" cy="1611819"/>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Hexagon 10"/>
            <p:cNvSpPr/>
            <p:nvPr/>
          </p:nvSpPr>
          <p:spPr>
            <a:xfrm>
              <a:off x="6676276" y="1258490"/>
              <a:ext cx="1245604" cy="1077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27940" tIns="45720" rIns="0" bIns="0" numCol="1" spcCol="1270" anchor="ctr" anchorCtr="0">
              <a:noAutofit/>
            </a:bodyPr>
            <a:lstStyle/>
            <a:p>
              <a:pPr lvl="0" algn="ctr" defTabSz="977900">
                <a:lnSpc>
                  <a:spcPct val="90000"/>
                </a:lnSpc>
                <a:spcBef>
                  <a:spcPct val="0"/>
                </a:spcBef>
                <a:spcAft>
                  <a:spcPct val="35000"/>
                </a:spcAft>
              </a:pPr>
              <a:r>
                <a:rPr lang="en-US" sz="2800" b="0" kern="1200" dirty="0" smtClean="0"/>
                <a:t>Agile</a:t>
              </a:r>
              <a:endParaRPr lang="en-US" sz="2800" b="0" kern="1200" dirty="0"/>
            </a:p>
          </p:txBody>
        </p:sp>
      </p:grpSp>
      <p:sp>
        <p:nvSpPr>
          <p:cNvPr id="9" name="Hexagon 8"/>
          <p:cNvSpPr/>
          <p:nvPr/>
        </p:nvSpPr>
        <p:spPr>
          <a:xfrm>
            <a:off x="6686719" y="4913935"/>
            <a:ext cx="857787" cy="739097"/>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6875517" y="4065055"/>
            <a:ext cx="1863122" cy="1611819"/>
            <a:chOff x="6367517" y="2940309"/>
            <a:chExt cx="1863122" cy="1611819"/>
          </a:xfrm>
        </p:grpSpPr>
        <p:sp>
          <p:nvSpPr>
            <p:cNvPr id="22" name="Hexagon 21"/>
            <p:cNvSpPr/>
            <p:nvPr/>
          </p:nvSpPr>
          <p:spPr>
            <a:xfrm>
              <a:off x="6367517" y="2940309"/>
              <a:ext cx="1863122" cy="1611819"/>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Hexagon 13"/>
            <p:cNvSpPr/>
            <p:nvPr/>
          </p:nvSpPr>
          <p:spPr>
            <a:xfrm>
              <a:off x="6676276" y="3207422"/>
              <a:ext cx="1245604" cy="1077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45720" rIns="0" bIns="0" numCol="1" spcCol="1270" anchor="ctr" anchorCtr="0">
              <a:noAutofit/>
            </a:bodyPr>
            <a:lstStyle/>
            <a:p>
              <a:pPr lvl="0" algn="ctr" defTabSz="977900">
                <a:lnSpc>
                  <a:spcPct val="90000"/>
                </a:lnSpc>
                <a:spcBef>
                  <a:spcPct val="0"/>
                </a:spcBef>
                <a:spcAft>
                  <a:spcPct val="35000"/>
                </a:spcAft>
              </a:pPr>
              <a:r>
                <a:rPr lang="en-US" sz="2800" b="0" kern="1200" dirty="0" smtClean="0"/>
                <a:t>Standards</a:t>
              </a:r>
              <a:endParaRPr lang="en-US" sz="2800" b="0" kern="1200" dirty="0"/>
            </a:p>
          </p:txBody>
        </p:sp>
      </p:grpSp>
      <p:sp>
        <p:nvSpPr>
          <p:cNvPr id="11" name="Hexagon 10"/>
          <p:cNvSpPr/>
          <p:nvPr/>
        </p:nvSpPr>
        <p:spPr>
          <a:xfrm>
            <a:off x="4961625" y="5075838"/>
            <a:ext cx="857787" cy="739097"/>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5166817" y="5057541"/>
            <a:ext cx="1863122" cy="1611819"/>
            <a:chOff x="4658817" y="3932795"/>
            <a:chExt cx="1863122" cy="1611819"/>
          </a:xfrm>
        </p:grpSpPr>
        <p:sp>
          <p:nvSpPr>
            <p:cNvPr id="20" name="Hexagon 19"/>
            <p:cNvSpPr/>
            <p:nvPr/>
          </p:nvSpPr>
          <p:spPr>
            <a:xfrm>
              <a:off x="4658817" y="3932795"/>
              <a:ext cx="1863122" cy="1611819"/>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Hexagon 16"/>
            <p:cNvSpPr/>
            <p:nvPr/>
          </p:nvSpPr>
          <p:spPr>
            <a:xfrm>
              <a:off x="4967576" y="4199908"/>
              <a:ext cx="1245604" cy="1077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27940" tIns="45720" rIns="0" bIns="0" numCol="1" spcCol="1270" anchor="ctr" anchorCtr="0">
              <a:noAutofit/>
            </a:bodyPr>
            <a:lstStyle/>
            <a:p>
              <a:pPr lvl="0" algn="ctr" defTabSz="977900">
                <a:lnSpc>
                  <a:spcPct val="90000"/>
                </a:lnSpc>
                <a:spcBef>
                  <a:spcPct val="0"/>
                </a:spcBef>
                <a:spcAft>
                  <a:spcPct val="35000"/>
                </a:spcAft>
              </a:pPr>
              <a:r>
                <a:rPr lang="en-US" sz="2800" b="0" kern="1200" dirty="0" smtClean="0"/>
                <a:t>Automate</a:t>
              </a:r>
              <a:endParaRPr lang="en-US" sz="2800" b="0" kern="1200" dirty="0"/>
            </a:p>
          </p:txBody>
        </p:sp>
      </p:grpSp>
      <p:sp>
        <p:nvSpPr>
          <p:cNvPr id="13" name="Hexagon 12"/>
          <p:cNvSpPr/>
          <p:nvPr/>
        </p:nvSpPr>
        <p:spPr>
          <a:xfrm>
            <a:off x="3944127" y="3694675"/>
            <a:ext cx="857787" cy="739097"/>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3450185" y="4066164"/>
            <a:ext cx="1863122" cy="1611819"/>
            <a:chOff x="2942185" y="2941418"/>
            <a:chExt cx="1863122" cy="1611819"/>
          </a:xfrm>
        </p:grpSpPr>
        <p:sp>
          <p:nvSpPr>
            <p:cNvPr id="18" name="Hexagon 17"/>
            <p:cNvSpPr/>
            <p:nvPr/>
          </p:nvSpPr>
          <p:spPr>
            <a:xfrm>
              <a:off x="2942185" y="2941418"/>
              <a:ext cx="1863122" cy="1611819"/>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Hexagon 19"/>
            <p:cNvSpPr/>
            <p:nvPr/>
          </p:nvSpPr>
          <p:spPr>
            <a:xfrm>
              <a:off x="3250944" y="3208531"/>
              <a:ext cx="1245604" cy="1077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27940" tIns="45720" rIns="0" bIns="0" numCol="1" spcCol="1270" anchor="ctr" anchorCtr="0">
              <a:noAutofit/>
            </a:bodyPr>
            <a:lstStyle/>
            <a:p>
              <a:pPr lvl="0" algn="ctr" defTabSz="977900">
                <a:lnSpc>
                  <a:spcPct val="90000"/>
                </a:lnSpc>
                <a:spcBef>
                  <a:spcPct val="0"/>
                </a:spcBef>
                <a:spcAft>
                  <a:spcPct val="35000"/>
                </a:spcAft>
              </a:pPr>
              <a:r>
                <a:rPr lang="en-US" sz="2800" b="0" kern="1200" dirty="0" smtClean="0"/>
                <a:t>Scale</a:t>
              </a:r>
              <a:endParaRPr lang="en-US" sz="2800" b="0" kern="1200" dirty="0"/>
            </a:p>
          </p:txBody>
        </p:sp>
      </p:grpSp>
      <p:grpSp>
        <p:nvGrpSpPr>
          <p:cNvPr id="15" name="Group 14"/>
          <p:cNvGrpSpPr/>
          <p:nvPr/>
        </p:nvGrpSpPr>
        <p:grpSpPr>
          <a:xfrm>
            <a:off x="3450185" y="2113905"/>
            <a:ext cx="1863122" cy="1611819"/>
            <a:chOff x="2942185" y="989159"/>
            <a:chExt cx="1863122" cy="1611819"/>
          </a:xfrm>
        </p:grpSpPr>
        <p:sp>
          <p:nvSpPr>
            <p:cNvPr id="16" name="Hexagon 15"/>
            <p:cNvSpPr/>
            <p:nvPr/>
          </p:nvSpPr>
          <p:spPr>
            <a:xfrm>
              <a:off x="2942185" y="989159"/>
              <a:ext cx="1863122" cy="1611819"/>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Hexagon 21"/>
            <p:cNvSpPr/>
            <p:nvPr/>
          </p:nvSpPr>
          <p:spPr>
            <a:xfrm>
              <a:off x="3250944" y="1256272"/>
              <a:ext cx="1245604" cy="1077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27940" tIns="45720" rIns="0" bIns="0" numCol="1" spcCol="1270" anchor="ctr" anchorCtr="0">
              <a:noAutofit/>
            </a:bodyPr>
            <a:lstStyle/>
            <a:p>
              <a:pPr lvl="0" algn="ctr" defTabSz="977900">
                <a:lnSpc>
                  <a:spcPct val="90000"/>
                </a:lnSpc>
                <a:spcBef>
                  <a:spcPct val="0"/>
                </a:spcBef>
                <a:spcAft>
                  <a:spcPct val="35000"/>
                </a:spcAft>
              </a:pPr>
              <a:r>
                <a:rPr lang="en-US" sz="2800" b="0" kern="1200" dirty="0" smtClean="0"/>
                <a:t>Remote</a:t>
              </a:r>
              <a:endParaRPr lang="en-US" sz="2800" b="0" kern="1200" dirty="0"/>
            </a:p>
          </p:txBody>
        </p:sp>
      </p:grpSp>
    </p:spTree>
    <p:extLst>
      <p:ext uri="{BB962C8B-B14F-4D97-AF65-F5344CB8AC3E}">
        <p14:creationId xmlns:p14="http://schemas.microsoft.com/office/powerpoint/2010/main" val="288498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Text Placeholder 2"/>
          <p:cNvSpPr>
            <a:spLocks noGrp="1"/>
          </p:cNvSpPr>
          <p:nvPr>
            <p:ph type="body" sz="quarter" idx="10"/>
          </p:nvPr>
        </p:nvSpPr>
        <p:spPr>
          <a:xfrm>
            <a:off x="519112" y="1196752"/>
            <a:ext cx="11149013" cy="4912114"/>
          </a:xfrm>
        </p:spPr>
        <p:txBody>
          <a:bodyPr/>
          <a:lstStyle/>
          <a:p>
            <a:pPr>
              <a:lnSpc>
                <a:spcPct val="100000"/>
              </a:lnSpc>
            </a:pPr>
            <a:r>
              <a:rPr lang="en-US" dirty="0" smtClean="0"/>
              <a:t>Windows PowerShell 3.0 provides a comprehensive, resilient, and simple way to automate the management of servers in your network</a:t>
            </a:r>
          </a:p>
          <a:p>
            <a:pPr>
              <a:lnSpc>
                <a:spcPct val="100000"/>
              </a:lnSpc>
            </a:pPr>
            <a:r>
              <a:rPr lang="en-US" dirty="0" smtClean="0"/>
              <a:t>Pick up the RC bits today</a:t>
            </a:r>
          </a:p>
          <a:p>
            <a:pPr lvl="1">
              <a:lnSpc>
                <a:spcPct val="100000"/>
              </a:lnSpc>
            </a:pPr>
            <a:r>
              <a:rPr lang="en-US" dirty="0" smtClean="0"/>
              <a:t>Windows 8 Release Preview and Windows Server 2012 RC</a:t>
            </a:r>
          </a:p>
          <a:p>
            <a:pPr lvl="1">
              <a:lnSpc>
                <a:spcPct val="100000"/>
              </a:lnSpc>
            </a:pPr>
            <a:r>
              <a:rPr lang="en-US" dirty="0" smtClean="0"/>
              <a:t>Windows Management Framework 3.0 RC</a:t>
            </a:r>
          </a:p>
          <a:p>
            <a:pPr lvl="2">
              <a:lnSpc>
                <a:spcPct val="100000"/>
              </a:lnSpc>
            </a:pPr>
            <a:r>
              <a:rPr lang="en-US" dirty="0" smtClean="0">
                <a:hlinkClick r:id="rId3"/>
              </a:rPr>
              <a:t>http://www.microsoft.com/downloads</a:t>
            </a:r>
            <a:r>
              <a:rPr lang="en-US" dirty="0" smtClean="0"/>
              <a:t>  search </a:t>
            </a:r>
            <a:r>
              <a:rPr lang="en-US" dirty="0"/>
              <a:t>for “Windows Management Framework 3.0”</a:t>
            </a:r>
          </a:p>
          <a:p>
            <a:pPr>
              <a:lnSpc>
                <a:spcPct val="100000"/>
              </a:lnSpc>
            </a:pPr>
            <a:r>
              <a:rPr lang="en-US" sz="5400" dirty="0" smtClean="0"/>
              <a:t>Give </a:t>
            </a:r>
            <a:r>
              <a:rPr lang="en-US" sz="5400" dirty="0"/>
              <a:t>us </a:t>
            </a:r>
            <a:r>
              <a:rPr lang="en-US" sz="5400" dirty="0" smtClean="0"/>
              <a:t>feedback | Have </a:t>
            </a:r>
            <a:r>
              <a:rPr lang="en-US" sz="5400" dirty="0"/>
              <a:t>fun</a:t>
            </a:r>
            <a:r>
              <a:rPr lang="en-US" sz="5400" dirty="0" smtClean="0"/>
              <a:t>!!</a:t>
            </a:r>
            <a:endParaRPr lang="en-US" sz="5400" dirty="0"/>
          </a:p>
        </p:txBody>
      </p:sp>
    </p:spTree>
    <p:extLst>
      <p:ext uri="{BB962C8B-B14F-4D97-AF65-F5344CB8AC3E}">
        <p14:creationId xmlns:p14="http://schemas.microsoft.com/office/powerpoint/2010/main" val="1709965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4092" y="2708920"/>
            <a:ext cx="5616624" cy="1015663"/>
          </a:xfrm>
          <a:prstGeom prst="rect">
            <a:avLst/>
          </a:prstGeom>
          <a:noFill/>
        </p:spPr>
        <p:txBody>
          <a:bodyPr wrap="square" lIns="91440" tIns="91440" rIns="91440" bIns="91440" rtlCol="0">
            <a:spAutoFit/>
          </a:bodyPr>
          <a:lstStyle/>
          <a:p>
            <a:pPr>
              <a:lnSpc>
                <a:spcPct val="90000"/>
              </a:lnSpc>
              <a:spcBef>
                <a:spcPct val="20000"/>
              </a:spcBef>
              <a:buSzPct val="90000"/>
            </a:pPr>
            <a:r>
              <a:rPr lang="en-US" sz="6000" dirty="0" smtClean="0">
                <a:solidFill>
                  <a:schemeClr val="tx1">
                    <a:alpha val="99000"/>
                  </a:schemeClr>
                </a:solidFill>
              </a:rPr>
              <a:t>Questions ?</a:t>
            </a:r>
          </a:p>
        </p:txBody>
      </p:sp>
    </p:spTree>
    <p:extLst>
      <p:ext uri="{BB962C8B-B14F-4D97-AF65-F5344CB8AC3E}">
        <p14:creationId xmlns:p14="http://schemas.microsoft.com/office/powerpoint/2010/main" val="2161834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Resources</a:t>
            </a:r>
            <a:endParaRPr lang="en-US" dirty="0">
              <a:solidFill>
                <a:schemeClr val="tx2"/>
              </a:solidFill>
            </a:endParaRPr>
          </a:p>
        </p:txBody>
      </p:sp>
      <p:sp>
        <p:nvSpPr>
          <p:cNvPr id="3" name="Text Placeholder 2"/>
          <p:cNvSpPr>
            <a:spLocks noGrp="1"/>
          </p:cNvSpPr>
          <p:nvPr>
            <p:ph idx="1"/>
          </p:nvPr>
        </p:nvSpPr>
        <p:spPr>
          <a:xfrm>
            <a:off x="519112" y="1447799"/>
            <a:ext cx="11149013" cy="4785926"/>
          </a:xfrm>
        </p:spPr>
        <p:txBody>
          <a:bodyPr/>
          <a:lstStyle/>
          <a:p>
            <a:pPr marL="280988" indent="-280988"/>
            <a:r>
              <a:rPr lang="en-US" sz="2200" dirty="0" smtClean="0"/>
              <a:t>Team blog:  </a:t>
            </a:r>
            <a:r>
              <a:rPr lang="en-US" sz="2200" dirty="0" smtClean="0">
                <a:hlinkClick r:id="rId3"/>
              </a:rPr>
              <a:t>http://blogs.msdn.com/PowerShell</a:t>
            </a:r>
            <a:endParaRPr lang="en-US" sz="2200" dirty="0" smtClean="0"/>
          </a:p>
          <a:p>
            <a:pPr marL="280988" indent="-280988"/>
            <a:r>
              <a:rPr lang="en-US" sz="2200" dirty="0" smtClean="0"/>
              <a:t>PowerShell Community:  </a:t>
            </a:r>
            <a:r>
              <a:rPr lang="en-US" sz="2200" dirty="0" smtClean="0">
                <a:hlinkClick r:id="rId4"/>
              </a:rPr>
              <a:t>http://www.powershellcommunity.org</a:t>
            </a:r>
            <a:endParaRPr lang="en-US" sz="2200" dirty="0" smtClean="0"/>
          </a:p>
          <a:p>
            <a:pPr marL="280988" indent="-280988"/>
            <a:r>
              <a:rPr lang="en-US" sz="2200" dirty="0" smtClean="0"/>
              <a:t>Channel 9:  </a:t>
            </a:r>
            <a:r>
              <a:rPr lang="en-US" sz="2200" dirty="0" smtClean="0">
                <a:hlinkClick r:id="rId5"/>
              </a:rPr>
              <a:t>http://channel9.msdn.com/tags/PowerShell</a:t>
            </a:r>
            <a:endParaRPr lang="en-US" sz="2200" dirty="0" smtClean="0"/>
          </a:p>
          <a:p>
            <a:pPr marL="280988" indent="-280988"/>
            <a:r>
              <a:rPr lang="en-US" sz="2200" dirty="0" smtClean="0"/>
              <a:t>Wiki: </a:t>
            </a:r>
            <a:r>
              <a:rPr lang="en-US" sz="2200" dirty="0" smtClean="0">
                <a:hlinkClick r:id="rId6"/>
              </a:rPr>
              <a:t>http://channel9.msdn.com/wiki/default.aspx/Channel9.WindowsPowerShellWiki</a:t>
            </a:r>
            <a:endParaRPr lang="en-US" sz="2200" dirty="0" smtClean="0"/>
          </a:p>
          <a:p>
            <a:pPr marL="280988" indent="-280988"/>
            <a:r>
              <a:rPr lang="en-US" sz="2200" dirty="0" smtClean="0"/>
              <a:t>Script Center:  </a:t>
            </a:r>
            <a:r>
              <a:rPr lang="en-US" sz="2200" dirty="0" smtClean="0">
                <a:hlinkClick r:id="rId7"/>
              </a:rPr>
              <a:t>http://www.microsoft.com/technet/scriptcenter/hubs/msh.mspx</a:t>
            </a:r>
            <a:endParaRPr lang="en-US" sz="2200" dirty="0" smtClean="0"/>
          </a:p>
          <a:p>
            <a:pPr marL="280988" indent="-280988"/>
            <a:r>
              <a:rPr lang="en-US" sz="2200" dirty="0" smtClean="0"/>
              <a:t>CodePlex: </a:t>
            </a:r>
            <a:r>
              <a:rPr lang="en-US" sz="2200" dirty="0" smtClean="0">
                <a:hlinkClick r:id="rId8"/>
              </a:rPr>
              <a:t>http://codeplex.com/Project/ProjectDirectory.aspx?TagName=powershell</a:t>
            </a:r>
            <a:endParaRPr lang="en-US" sz="2200" dirty="0" smtClean="0"/>
          </a:p>
          <a:p>
            <a:pPr marL="280988" indent="-280988"/>
            <a:r>
              <a:rPr lang="en-US" sz="2200" dirty="0" smtClean="0"/>
              <a:t>Books</a:t>
            </a:r>
          </a:p>
          <a:p>
            <a:pPr marL="574675" lvl="1" indent="-293688">
              <a:spcBef>
                <a:spcPts val="600"/>
              </a:spcBef>
            </a:pPr>
            <a:r>
              <a:rPr lang="en-US" sz="2000" dirty="0" smtClean="0"/>
              <a:t>Windows PowerShell in Action, Second Edition, by Bruce Payette</a:t>
            </a:r>
          </a:p>
          <a:p>
            <a:pPr marL="574675" lvl="1" indent="-293688">
              <a:spcBef>
                <a:spcPts val="0"/>
              </a:spcBef>
              <a:buNone/>
            </a:pPr>
            <a:r>
              <a:rPr lang="en-US" sz="2000" dirty="0" smtClean="0"/>
              <a:t>	</a:t>
            </a:r>
            <a:r>
              <a:rPr lang="en-US" sz="2000" dirty="0">
                <a:hlinkClick r:id="rId9"/>
              </a:rPr>
              <a:t>http://www.manning.com/payette2</a:t>
            </a:r>
            <a:r>
              <a:rPr lang="en-US" sz="2000" dirty="0" smtClean="0">
                <a:hlinkClick r:id="rId9"/>
              </a:rPr>
              <a:t>/</a:t>
            </a:r>
            <a:r>
              <a:rPr lang="en-US" sz="2000" dirty="0" smtClean="0"/>
              <a:t> </a:t>
            </a:r>
          </a:p>
          <a:p>
            <a:pPr marL="574675" lvl="1" indent="-293688">
              <a:spcBef>
                <a:spcPts val="600"/>
              </a:spcBef>
            </a:pPr>
            <a:r>
              <a:rPr lang="en-US" sz="2000" dirty="0" smtClean="0"/>
              <a:t>Windows PowerShell Cookbook, Second Edition, by Lee Holmes </a:t>
            </a:r>
            <a:r>
              <a:rPr lang="en-US" sz="2000" dirty="0">
                <a:hlinkClick r:id="rId10"/>
              </a:rPr>
              <a:t>http://</a:t>
            </a:r>
            <a:r>
              <a:rPr lang="en-US" sz="2000" dirty="0" smtClean="0">
                <a:hlinkClick r:id="rId10"/>
              </a:rPr>
              <a:t>shop.oreilly.com/product/9780596801519.do</a:t>
            </a:r>
            <a:r>
              <a:rPr lang="en-US" sz="2000" dirty="0" smtClean="0"/>
              <a:t> </a:t>
            </a:r>
          </a:p>
          <a:p>
            <a:pPr marL="574675" lvl="1" indent="-293688">
              <a:spcBef>
                <a:spcPts val="600"/>
              </a:spcBef>
            </a:pPr>
            <a:r>
              <a:rPr lang="en-US" sz="2000" dirty="0" smtClean="0"/>
              <a:t>Professional Windows PowerShell Programming </a:t>
            </a:r>
            <a:r>
              <a:rPr lang="en-US" sz="2000" dirty="0" smtClean="0">
                <a:hlinkClick r:id="rId11"/>
              </a:rPr>
              <a:t>http://www.wrox.com/WileyCDA/WroxTitle/productCd-0470173939.html</a:t>
            </a:r>
            <a:endParaRPr lang="en-US" sz="2000" dirty="0" smtClean="0"/>
          </a:p>
          <a:p>
            <a:pPr marL="574675" lvl="1" indent="-293688">
              <a:spcBef>
                <a:spcPts val="600"/>
              </a:spcBef>
            </a:pPr>
            <a:r>
              <a:rPr lang="en-US" sz="2000" dirty="0" smtClean="0"/>
              <a:t>Many others…</a:t>
            </a:r>
          </a:p>
        </p:txBody>
      </p:sp>
    </p:spTree>
    <p:extLst>
      <p:ext uri="{BB962C8B-B14F-4D97-AF65-F5344CB8AC3E}">
        <p14:creationId xmlns:p14="http://schemas.microsoft.com/office/powerpoint/2010/main" val="86682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29559806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3"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a:cs typeface="Segoe UI"/>
              </a:rPr>
              <a:t>Related Content</a:t>
            </a:r>
          </a:p>
        </p:txBody>
      </p:sp>
      <p:grpSp>
        <p:nvGrpSpPr>
          <p:cNvPr id="12" name="Group 11"/>
          <p:cNvGrpSpPr/>
          <p:nvPr/>
        </p:nvGrpSpPr>
        <p:grpSpPr>
          <a:xfrm>
            <a:off x="507868" y="980728"/>
            <a:ext cx="11173090" cy="2744311"/>
            <a:chOff x="507868" y="1357913"/>
            <a:chExt cx="11173090" cy="2744311"/>
          </a:xfrm>
        </p:grpSpPr>
        <p:sp>
          <p:nvSpPr>
            <p:cNvPr id="3" name="Rectangle 2"/>
            <p:cNvSpPr/>
            <p:nvPr>
              <p:custDataLst>
                <p:tags r:id="rId10"/>
              </p:custDataLst>
            </p:nvPr>
          </p:nvSpPr>
          <p:spPr bwMode="auto">
            <a:xfrm>
              <a:off x="507868" y="1359024"/>
              <a:ext cx="11160257" cy="27432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8" name="Rectangle 7"/>
            <p:cNvSpPr/>
            <p:nvPr>
              <p:custDataLst>
                <p:tags r:id="rId11"/>
              </p:custDataLst>
            </p:nvPr>
          </p:nvSpPr>
          <p:spPr>
            <a:xfrm>
              <a:off x="667869" y="1357913"/>
              <a:ext cx="11013089" cy="2671501"/>
            </a:xfrm>
            <a:prstGeom prst="rect">
              <a:avLst/>
            </a:prstGeom>
          </p:spPr>
          <p:txBody>
            <a:bodyPr wrap="square">
              <a:spAutoFit/>
            </a:bodyPr>
            <a:lstStyle/>
            <a:p>
              <a:pPr marL="403225" lvl="0" indent="-403225">
                <a:lnSpc>
                  <a:spcPct val="90000"/>
                </a:lnSpc>
                <a:spcBef>
                  <a:spcPct val="20000"/>
                </a:spcBef>
                <a:buSzPct val="105000"/>
                <a:buBlip>
                  <a:blip r:embed="rId16"/>
                </a:buBlip>
              </a:pPr>
              <a:r>
                <a:rPr lang="en-US" sz="2400" b="1" dirty="0">
                  <a:solidFill>
                    <a:schemeClr val="tx1">
                      <a:alpha val="99000"/>
                    </a:schemeClr>
                  </a:solidFill>
                </a:rPr>
                <a:t>Breakout </a:t>
              </a:r>
              <a:r>
                <a:rPr lang="en-US" sz="2400" b="1" dirty="0" smtClean="0">
                  <a:solidFill>
                    <a:schemeClr val="tx1">
                      <a:alpha val="99000"/>
                    </a:schemeClr>
                  </a:solidFill>
                </a:rPr>
                <a:t>Sessions</a:t>
              </a:r>
            </a:p>
            <a:p>
              <a:pPr marL="403225" lvl="0" indent="-403225">
                <a:lnSpc>
                  <a:spcPct val="90000"/>
                </a:lnSpc>
                <a:spcBef>
                  <a:spcPct val="20000"/>
                </a:spcBef>
                <a:buSzPct val="105000"/>
                <a:buBlip>
                  <a:blip r:embed="rId16"/>
                </a:buBlip>
              </a:pPr>
              <a:r>
                <a:rPr lang="en-US" sz="2000" dirty="0"/>
                <a:t>WSV306: Inside Windows Server </a:t>
              </a:r>
              <a:r>
                <a:rPr lang="en-US" sz="2000" dirty="0" smtClean="0"/>
                <a:t>2012 Multi-server </a:t>
              </a:r>
              <a:r>
                <a:rPr lang="en-US" sz="2000" dirty="0"/>
                <a:t>Management Capabilities</a:t>
              </a:r>
            </a:p>
            <a:p>
              <a:pPr marL="403225" lvl="0" indent="-403225">
                <a:lnSpc>
                  <a:spcPct val="90000"/>
                </a:lnSpc>
                <a:spcBef>
                  <a:spcPct val="20000"/>
                </a:spcBef>
                <a:buSzPct val="105000"/>
                <a:buBlip>
                  <a:blip r:embed="rId16"/>
                </a:buBlip>
              </a:pPr>
              <a:r>
                <a:rPr lang="en-US" sz="2000" dirty="0" smtClean="0"/>
                <a:t>WSV321: Windows PowerShell Crash Course</a:t>
              </a:r>
              <a:endParaRPr lang="en-US" sz="2000" dirty="0"/>
            </a:p>
            <a:p>
              <a:pPr marL="403225" indent="-403225">
                <a:lnSpc>
                  <a:spcPct val="90000"/>
                </a:lnSpc>
                <a:spcBef>
                  <a:spcPct val="20000"/>
                </a:spcBef>
                <a:buSzPct val="105000"/>
                <a:buBlip>
                  <a:blip r:embed="rId16"/>
                </a:buBlip>
              </a:pPr>
              <a:r>
                <a:rPr lang="en-US" sz="2000" dirty="0" smtClean="0"/>
                <a:t>WSV301: Building Hosted Public and Private Clouds Using Windows Server 2012</a:t>
              </a:r>
            </a:p>
            <a:p>
              <a:pPr marL="403225" lvl="0" indent="-403225">
                <a:lnSpc>
                  <a:spcPct val="90000"/>
                </a:lnSpc>
                <a:spcBef>
                  <a:spcPct val="20000"/>
                </a:spcBef>
                <a:buSzPct val="105000"/>
                <a:buBlip>
                  <a:blip r:embed="rId16"/>
                </a:buBlip>
              </a:pPr>
              <a:r>
                <a:rPr lang="en-US" sz="2000" dirty="0" smtClean="0"/>
                <a:t>WSV308: Standards Support and Interoperability in Windows Server 2012: Storage, Networking, and Management</a:t>
              </a:r>
            </a:p>
            <a:p>
              <a:pPr marL="403225" lvl="0" indent="-403225">
                <a:lnSpc>
                  <a:spcPct val="90000"/>
                </a:lnSpc>
                <a:spcBef>
                  <a:spcPct val="20000"/>
                </a:spcBef>
                <a:buSzPct val="105000"/>
                <a:buBlip>
                  <a:blip r:embed="rId16"/>
                </a:buBlip>
              </a:pPr>
              <a:r>
                <a:rPr lang="en-US" sz="2000" dirty="0" smtClean="0"/>
                <a:t>WSV335: Using the Windows Server 2012 Server Manager for Remote and Multi-Server Management</a:t>
              </a:r>
            </a:p>
          </p:txBody>
        </p:sp>
      </p:grpSp>
      <p:grpSp>
        <p:nvGrpSpPr>
          <p:cNvPr id="14" name="Group 13"/>
          <p:cNvGrpSpPr/>
          <p:nvPr/>
        </p:nvGrpSpPr>
        <p:grpSpPr>
          <a:xfrm>
            <a:off x="507868" y="3789040"/>
            <a:ext cx="11173090" cy="1717393"/>
            <a:chOff x="507868" y="3861048"/>
            <a:chExt cx="11173090" cy="1717393"/>
          </a:xfrm>
        </p:grpSpPr>
        <p:sp>
          <p:nvSpPr>
            <p:cNvPr id="4" name="Rectangle 3"/>
            <p:cNvSpPr/>
            <p:nvPr>
              <p:custDataLst>
                <p:tags r:id="rId8"/>
              </p:custDataLst>
            </p:nvPr>
          </p:nvSpPr>
          <p:spPr bwMode="auto">
            <a:xfrm>
              <a:off x="507868" y="3880056"/>
              <a:ext cx="11173090" cy="164592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17"/>
                </a:buBlip>
              </a:pPr>
              <a:endParaRPr lang="en-US" sz="2400" dirty="0">
                <a:gradFill>
                  <a:gsLst>
                    <a:gs pos="0">
                      <a:schemeClr val="tx1"/>
                    </a:gs>
                    <a:gs pos="100000">
                      <a:schemeClr val="tx1"/>
                    </a:gs>
                  </a:gsLst>
                  <a:lin ang="5400000" scaled="0"/>
                </a:gradFill>
              </a:endParaRPr>
            </a:p>
          </p:txBody>
        </p:sp>
        <p:sp>
          <p:nvSpPr>
            <p:cNvPr id="9" name="Rectangle 8"/>
            <p:cNvSpPr/>
            <p:nvPr>
              <p:custDataLst>
                <p:tags r:id="rId9"/>
              </p:custDataLst>
            </p:nvPr>
          </p:nvSpPr>
          <p:spPr>
            <a:xfrm>
              <a:off x="667870" y="3861048"/>
              <a:ext cx="11013088" cy="1717393"/>
            </a:xfrm>
            <a:prstGeom prst="rect">
              <a:avLst/>
            </a:prstGeom>
          </p:spPr>
          <p:txBody>
            <a:bodyPr wrap="square">
              <a:spAutoFit/>
            </a:bodyPr>
            <a:lstStyle/>
            <a:p>
              <a:pPr marL="403225" indent="-403225">
                <a:lnSpc>
                  <a:spcPct val="90000"/>
                </a:lnSpc>
                <a:spcBef>
                  <a:spcPct val="20000"/>
                </a:spcBef>
                <a:buSzPct val="105000"/>
                <a:buBlip>
                  <a:blip r:embed="rId16"/>
                </a:buBlip>
              </a:pPr>
              <a:r>
                <a:rPr lang="en-US" sz="2400" b="1" dirty="0">
                  <a:solidFill>
                    <a:schemeClr val="tx1">
                      <a:alpha val="99000"/>
                    </a:schemeClr>
                  </a:solidFill>
                </a:rPr>
                <a:t>Hands-on </a:t>
              </a:r>
              <a:r>
                <a:rPr lang="en-US" sz="2400" b="1" dirty="0" smtClean="0">
                  <a:solidFill>
                    <a:schemeClr val="tx1">
                      <a:alpha val="99000"/>
                    </a:schemeClr>
                  </a:solidFill>
                </a:rPr>
                <a:t>Labs</a:t>
              </a:r>
            </a:p>
            <a:p>
              <a:pPr marL="403225" indent="-403225">
                <a:lnSpc>
                  <a:spcPct val="90000"/>
                </a:lnSpc>
                <a:spcBef>
                  <a:spcPct val="20000"/>
                </a:spcBef>
                <a:buSzPct val="105000"/>
                <a:buBlip>
                  <a:blip r:embed="rId16"/>
                </a:buBlip>
              </a:pPr>
              <a:r>
                <a:rPr lang="en-US" sz="2000" dirty="0" smtClean="0">
                  <a:solidFill>
                    <a:schemeClr val="tx1">
                      <a:alpha val="99000"/>
                    </a:schemeClr>
                  </a:solidFill>
                </a:rPr>
                <a:t>WSV11-HOL: What's New in Windows PowerShell 3.0 </a:t>
              </a:r>
            </a:p>
            <a:p>
              <a:pPr marL="403225" indent="-403225">
                <a:lnSpc>
                  <a:spcPct val="90000"/>
                </a:lnSpc>
                <a:spcBef>
                  <a:spcPct val="20000"/>
                </a:spcBef>
                <a:buSzPct val="105000"/>
                <a:buBlip>
                  <a:blip r:embed="rId16"/>
                </a:buBlip>
              </a:pPr>
              <a:r>
                <a:rPr lang="en-US" sz="2000" dirty="0" smtClean="0">
                  <a:solidFill>
                    <a:schemeClr val="tx1">
                      <a:alpha val="99000"/>
                    </a:schemeClr>
                  </a:solidFill>
                </a:rPr>
                <a:t>WSV12-HOL</a:t>
              </a:r>
              <a:r>
                <a:rPr lang="en-US" sz="2000" dirty="0">
                  <a:solidFill>
                    <a:schemeClr val="tx1">
                      <a:alpha val="99000"/>
                    </a:schemeClr>
                  </a:solidFill>
                </a:rPr>
                <a:t>: Introduction to Windows PowerShell Fundamentals 3.0</a:t>
              </a:r>
            </a:p>
            <a:p>
              <a:pPr marL="403225" indent="-403225">
                <a:lnSpc>
                  <a:spcPct val="90000"/>
                </a:lnSpc>
                <a:spcBef>
                  <a:spcPct val="20000"/>
                </a:spcBef>
                <a:buSzPct val="105000"/>
                <a:buBlip>
                  <a:blip r:embed="rId16"/>
                </a:buBlip>
              </a:pPr>
              <a:r>
                <a:rPr lang="en-US" sz="2000" dirty="0" smtClean="0">
                  <a:solidFill>
                    <a:schemeClr val="tx1">
                      <a:alpha val="99000"/>
                    </a:schemeClr>
                  </a:solidFill>
                </a:rPr>
                <a:t>WSV25-HOL: Multi-Server Management with Windows Server 2012 Server Manager and PowerShell 3.0 </a:t>
              </a:r>
            </a:p>
          </p:txBody>
        </p:sp>
      </p:grpSp>
      <p:grpSp>
        <p:nvGrpSpPr>
          <p:cNvPr id="11" name="Group 10"/>
          <p:cNvGrpSpPr/>
          <p:nvPr/>
        </p:nvGrpSpPr>
        <p:grpSpPr>
          <a:xfrm>
            <a:off x="507868" y="5543258"/>
            <a:ext cx="11173090" cy="766062"/>
            <a:chOff x="507868" y="5361090"/>
            <a:chExt cx="11173090" cy="766062"/>
          </a:xfrm>
        </p:grpSpPr>
        <p:sp>
          <p:nvSpPr>
            <p:cNvPr id="5" name="Rectangle 4"/>
            <p:cNvSpPr/>
            <p:nvPr>
              <p:custDataLst>
                <p:tags r:id="rId6"/>
              </p:custDataLst>
            </p:nvPr>
          </p:nvSpPr>
          <p:spPr bwMode="auto">
            <a:xfrm>
              <a:off x="507868" y="5361090"/>
              <a:ext cx="11173090" cy="73152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17"/>
                </a:buBlip>
              </a:pPr>
              <a:endParaRPr lang="en-US" sz="2400" dirty="0">
                <a:gradFill>
                  <a:gsLst>
                    <a:gs pos="0">
                      <a:schemeClr val="tx1"/>
                    </a:gs>
                    <a:gs pos="100000">
                      <a:schemeClr val="tx1"/>
                    </a:gs>
                  </a:gsLst>
                  <a:lin ang="5400000" scaled="0"/>
                </a:gradFill>
              </a:endParaRPr>
            </a:p>
          </p:txBody>
        </p:sp>
        <p:sp>
          <p:nvSpPr>
            <p:cNvPr id="10" name="Rectangle 9"/>
            <p:cNvSpPr/>
            <p:nvPr>
              <p:custDataLst>
                <p:tags r:id="rId7"/>
              </p:custDataLst>
            </p:nvPr>
          </p:nvSpPr>
          <p:spPr>
            <a:xfrm>
              <a:off x="667870" y="5363866"/>
              <a:ext cx="11013088" cy="763286"/>
            </a:xfrm>
            <a:prstGeom prst="rect">
              <a:avLst/>
            </a:prstGeom>
          </p:spPr>
          <p:txBody>
            <a:bodyPr wrap="square">
              <a:spAutoFit/>
            </a:bodyPr>
            <a:lstStyle/>
            <a:p>
              <a:pPr marL="403225" indent="-403225">
                <a:lnSpc>
                  <a:spcPct val="90000"/>
                </a:lnSpc>
                <a:spcBef>
                  <a:spcPct val="20000"/>
                </a:spcBef>
                <a:buSzPct val="105000"/>
                <a:buBlip>
                  <a:blip r:embed="rId16"/>
                </a:buBlip>
              </a:pPr>
              <a:r>
                <a:rPr lang="en-US" sz="2400" b="1" dirty="0">
                  <a:solidFill>
                    <a:schemeClr val="tx1">
                      <a:alpha val="99000"/>
                    </a:schemeClr>
                  </a:solidFill>
                </a:rPr>
                <a:t>Product Demo </a:t>
              </a:r>
              <a:r>
                <a:rPr lang="en-US" sz="2400" b="1" dirty="0" smtClean="0">
                  <a:solidFill>
                    <a:schemeClr val="tx1">
                      <a:alpha val="99000"/>
                    </a:schemeClr>
                  </a:solidFill>
                </a:rPr>
                <a:t>Stations / Find us Later at…</a:t>
              </a:r>
            </a:p>
            <a:p>
              <a:pPr marL="860407" lvl="1" indent="-403225">
                <a:lnSpc>
                  <a:spcPct val="90000"/>
                </a:lnSpc>
                <a:spcBef>
                  <a:spcPct val="20000"/>
                </a:spcBef>
                <a:buSzPct val="105000"/>
                <a:buBlip>
                  <a:blip r:embed="rId16"/>
                </a:buBlip>
              </a:pPr>
              <a:r>
                <a:rPr lang="en-US" sz="2000" dirty="0" smtClean="0">
                  <a:solidFill>
                    <a:schemeClr val="tx1">
                      <a:alpha val="99000"/>
                    </a:schemeClr>
                  </a:solidFill>
                </a:rPr>
                <a:t>Windows </a:t>
              </a:r>
              <a:r>
                <a:rPr lang="en-US" sz="2000" dirty="0">
                  <a:solidFill>
                    <a:schemeClr val="tx1">
                      <a:alpha val="99000"/>
                    </a:schemeClr>
                  </a:solidFill>
                </a:rPr>
                <a:t>Server 2012 Server Manager &amp; </a:t>
              </a:r>
              <a:r>
                <a:rPr lang="en-US" sz="2000" dirty="0" smtClean="0">
                  <a:solidFill>
                    <a:schemeClr val="tx1">
                      <a:alpha val="99000"/>
                    </a:schemeClr>
                  </a:solidFill>
                </a:rPr>
                <a:t>PowerShell</a:t>
              </a:r>
            </a:p>
          </p:txBody>
        </p:sp>
      </p:grpSp>
      <p:sp>
        <p:nvSpPr>
          <p:cNvPr id="13" name="Left Mask"/>
          <p:cNvSpPr/>
          <p:nvPr>
            <p:custDataLst>
              <p:tags r:id="rId4"/>
            </p:custDataLst>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custDataLst>
              <p:tags r:id="rId5"/>
            </p:custDataLst>
          </p:nvPr>
        </p:nvPicPr>
        <p:blipFill>
          <a:blip r:embed="rId18">
            <a:extLst>
              <a:ext uri="{28A0092B-C50C-407E-A947-70E740481C1C}">
                <a14:useLocalDpi xmlns:a14="http://schemas.microsoft.com/office/drawing/2010/main" val="0"/>
              </a:ext>
            </a:extLst>
          </a:blip>
          <a:srcRect/>
          <a:stretch>
            <a:fillRect/>
          </a:stretch>
        </p:blipFill>
        <p:spPr bwMode="black">
          <a:xfrm>
            <a:off x="515815" y="6452971"/>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36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rgbClr val="FFFFFF">
                    <a:alpha val="98824"/>
                  </a:srgbClr>
                </a:solidFill>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a:solidFill>
                  <a:srgbClr val="FFFFFF"/>
                </a:solidFill>
                <a:ea typeface="Segoe UI" pitchFamily="34" charset="0"/>
                <a:cs typeface="Segoe UI" pitchFamily="34" charset="0"/>
              </a:rPr>
              <a:t>#TE(</a:t>
            </a:r>
            <a:r>
              <a:rPr lang="en-US" dirty="0" err="1">
                <a:solidFill>
                  <a:srgbClr val="FFFFFF"/>
                </a:solidFill>
                <a:ea typeface="Segoe UI" pitchFamily="34" charset="0"/>
                <a:cs typeface="Segoe UI" pitchFamily="34" charset="0"/>
              </a:rPr>
              <a:t>sessioncode</a:t>
            </a:r>
            <a:r>
              <a:rPr lang="en-US" dirty="0">
                <a:solidFill>
                  <a:srgbClr val="FFFFFF"/>
                </a:solidFill>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microsoft.com/</a:t>
            </a:r>
            <a:r>
              <a:rPr lang="en-US" sz="1050" u="sng" dirty="0" err="1">
                <a:solidFill>
                  <a:srgbClr val="FFFFFF"/>
                </a:solidFill>
                <a:ea typeface="Segoe UI" pitchFamily="34" charset="0"/>
                <a:cs typeface="Segoe UI" pitchFamily="34" charset="0"/>
              </a:rPr>
              <a:t>windowsserver</a:t>
            </a:r>
            <a:endParaRPr lang="en-US" sz="1050" dirty="0">
              <a:solidFill>
                <a:srgbClr val="FFFFFF"/>
              </a:solidFill>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050" u="sng" dirty="0" err="1">
                <a:solidFill>
                  <a:srgbClr val="FFFFFF"/>
                </a:solidFill>
                <a:ea typeface="Segoe UI" pitchFamily="34" charset="0"/>
                <a:cs typeface="Segoe UI" pitchFamily="34" charset="0"/>
              </a:rPr>
              <a:t>teched</a:t>
            </a:r>
            <a:endParaRPr lang="en-US" sz="1050" u="sng" dirty="0">
              <a:solidFill>
                <a:srgbClr val="FFFFFF"/>
              </a:solidFill>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69740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2" name="Group 1"/>
          <p:cNvGrpSpPr>
            <a:grpSpLocks noChangeAspect="1"/>
          </p:cNvGrpSpPr>
          <p:nvPr/>
        </p:nvGrpSpPr>
        <p:grpSpPr>
          <a:xfrm>
            <a:off x="2772289" y="1905000"/>
            <a:ext cx="9189522" cy="4519865"/>
            <a:chOff x="1899172" y="2233440"/>
            <a:chExt cx="7852839" cy="3862418"/>
          </a:xfrm>
        </p:grpSpPr>
        <p:sp>
          <p:nvSpPr>
            <p:cNvPr id="45" name="Rectangle 44"/>
            <p:cNvSpPr/>
            <p:nvPr/>
          </p:nvSpPr>
          <p:spPr bwMode="auto">
            <a:xfrm>
              <a:off x="3879024" y="4218722"/>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rgbClr val="FFFFFF"/>
                      </a:gs>
                      <a:gs pos="100000">
                        <a:srgbClr val="FFFFFF"/>
                      </a:gs>
                    </a:gsLst>
                    <a:lin ang="5400000" scaled="0"/>
                  </a:gradFill>
                  <a:ea typeface="Segoe UI" pitchFamily="34" charset="0"/>
                  <a:cs typeface="Segoe UI" pitchFamily="34" charset="0"/>
                </a:rPr>
                <a:t>Scan the Tag</a:t>
              </a:r>
            </a:p>
            <a:p>
              <a:r>
                <a:rPr lang="en-US" sz="2400" dirty="0">
                  <a:solidFill>
                    <a:srgbClr val="FFFFFF">
                      <a:alpha val="99000"/>
                    </a:srgbClr>
                  </a:solidFill>
                  <a:ea typeface="Segoe UI" pitchFamily="34" charset="0"/>
                  <a:cs typeface="Segoe UI" pitchFamily="34" charset="0"/>
                </a:rPr>
                <a:t>to evaluate this</a:t>
              </a:r>
            </a:p>
            <a:p>
              <a:r>
                <a:rPr lang="en-US" sz="2400" dirty="0">
                  <a:solidFill>
                    <a:srgbClr val="FFFFFF">
                      <a:alpha val="99000"/>
                    </a:srgbClr>
                  </a:solidFill>
                  <a:ea typeface="Segoe UI" pitchFamily="34" charset="0"/>
                  <a:cs typeface="Segoe UI" pitchFamily="34" charset="0"/>
                </a:rPr>
                <a:t>session now </a:t>
              </a:r>
              <a:r>
                <a:rPr lang="en-US" sz="2400" dirty="0" smtClean="0">
                  <a:solidFill>
                    <a:srgbClr val="FFFFFF">
                      <a:alpha val="99000"/>
                    </a:srgbClr>
                  </a:solidFill>
                  <a:ea typeface="Segoe UI" pitchFamily="34" charset="0"/>
                  <a:cs typeface="Segoe UI" pitchFamily="34" charset="0"/>
                </a:rPr>
                <a:t/>
              </a:r>
              <a:br>
                <a:rPr lang="en-US" sz="2400" dirty="0" smtClean="0">
                  <a:solidFill>
                    <a:srgbClr val="FFFFFF">
                      <a:alpha val="99000"/>
                    </a:srgbClr>
                  </a:solidFill>
                  <a:ea typeface="Segoe UI" pitchFamily="34" charset="0"/>
                  <a:cs typeface="Segoe UI" pitchFamily="34" charset="0"/>
                </a:rPr>
              </a:br>
              <a:r>
                <a:rPr lang="en-US" sz="2400" dirty="0" smtClean="0">
                  <a:solidFill>
                    <a:srgbClr val="FFFFFF">
                      <a:alpha val="99000"/>
                    </a:srgbClr>
                  </a:solidFill>
                  <a:ea typeface="Segoe UI" pitchFamily="34" charset="0"/>
                  <a:cs typeface="Segoe UI" pitchFamily="34" charset="0"/>
                </a:rPr>
                <a:t>on </a:t>
              </a:r>
              <a:r>
                <a:rPr lang="en-US" sz="2400" b="1" dirty="0" err="1" smtClean="0">
                  <a:gradFill>
                    <a:gsLst>
                      <a:gs pos="0">
                        <a:srgbClr val="FFFFFF"/>
                      </a:gs>
                      <a:gs pos="100000">
                        <a:srgbClr val="FFFFFF"/>
                      </a:gs>
                    </a:gsLst>
                    <a:lin ang="5400000" scaled="0"/>
                  </a:gradFill>
                  <a:ea typeface="Segoe UI" pitchFamily="34" charset="0"/>
                  <a:cs typeface="Segoe UI" pitchFamily="34" charset="0"/>
                </a:rPr>
                <a:t>myTechEd</a:t>
              </a:r>
              <a:r>
                <a:rPr lang="en-US" sz="2400" b="1" dirty="0" smtClean="0">
                  <a:gradFill>
                    <a:gsLst>
                      <a:gs pos="0">
                        <a:srgbClr val="FFFFFF"/>
                      </a:gs>
                      <a:gs pos="100000">
                        <a:srgbClr val="FFFFFF"/>
                      </a:gs>
                    </a:gsLst>
                    <a:lin ang="5400000" scaled="0"/>
                  </a:gradFill>
                  <a:ea typeface="Segoe UI" pitchFamily="34" charset="0"/>
                  <a:cs typeface="Segoe UI" pitchFamily="34" charset="0"/>
                </a:rPr>
                <a:t> </a:t>
              </a:r>
              <a:r>
                <a:rPr lang="en-US" sz="2400" b="1" dirty="0">
                  <a:gradFill>
                    <a:gsLst>
                      <a:gs pos="0">
                        <a:srgbClr val="FFFFFF"/>
                      </a:gs>
                      <a:gs pos="100000">
                        <a:srgbClr val="FFFFFF"/>
                      </a:gs>
                    </a:gsLst>
                    <a:lin ang="5400000" scaled="0"/>
                  </a:gradFill>
                  <a:ea typeface="Segoe UI" pitchFamily="34" charset="0"/>
                  <a:cs typeface="Segoe UI" pitchFamily="34" charset="0"/>
                </a:rPr>
                <a:t>Mobile</a:t>
              </a:r>
            </a:p>
          </p:txBody>
        </p:sp>
        <p:grpSp>
          <p:nvGrpSpPr>
            <p:cNvPr id="9" name="Group 8"/>
            <p:cNvGrpSpPr/>
            <p:nvPr/>
          </p:nvGrpSpPr>
          <p:grpSpPr>
            <a:xfrm>
              <a:off x="3879023" y="2233443"/>
              <a:ext cx="1877135" cy="1877135"/>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1899173" y="2233440"/>
              <a:ext cx="1877135" cy="1877135"/>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1899172" y="4218723"/>
              <a:ext cx="1877135" cy="1877135"/>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9597" y="2233443"/>
              <a:ext cx="3862414" cy="38624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PowerShell 3.0 Themes</a:t>
            </a:r>
            <a:endParaRPr lang="en-US" dirty="0"/>
          </a:p>
        </p:txBody>
      </p:sp>
      <p:grpSp>
        <p:nvGrpSpPr>
          <p:cNvPr id="47" name="Group 46"/>
          <p:cNvGrpSpPr/>
          <p:nvPr/>
        </p:nvGrpSpPr>
        <p:grpSpPr>
          <a:xfrm>
            <a:off x="676656" y="1349832"/>
            <a:ext cx="3493008" cy="2496312"/>
            <a:chOff x="676656" y="1349832"/>
            <a:chExt cx="3493008" cy="2496312"/>
          </a:xfrm>
        </p:grpSpPr>
        <p:sp>
          <p:nvSpPr>
            <p:cNvPr id="8" name="Light Blue"/>
            <p:cNvSpPr/>
            <p:nvPr/>
          </p:nvSpPr>
          <p:spPr bwMode="auto">
            <a:xfrm>
              <a:off x="676656" y="1349832"/>
              <a:ext cx="3493008" cy="2496312"/>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Simple &amp; Easy</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10" name="Picture 35" descr="C:\Users\sakuu\Documents\Ballmer WPC\AI\Vacation.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879962" y="1637864"/>
              <a:ext cx="1086396" cy="1442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8020546" y="4015738"/>
            <a:ext cx="3493008" cy="2496312"/>
            <a:chOff x="8045452" y="3949024"/>
            <a:chExt cx="3493008" cy="2496312"/>
          </a:xfrm>
        </p:grpSpPr>
        <p:sp>
          <p:nvSpPr>
            <p:cNvPr id="5" name="Red"/>
            <p:cNvSpPr/>
            <p:nvPr/>
          </p:nvSpPr>
          <p:spPr bwMode="auto">
            <a:xfrm>
              <a:off x="8045452" y="3949024"/>
              <a:ext cx="3493008" cy="2496312"/>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PS 3.0  -</a:t>
              </a:r>
              <a:r>
                <a:rPr lang="en-US" sz="2200" dirty="0" err="1" smtClean="0">
                  <a:solidFill>
                    <a:schemeClr val="tx1">
                      <a:alpha val="99000"/>
                    </a:schemeClr>
                  </a:solidFill>
                  <a:latin typeface="Segoe UI" pitchFamily="34" charset="0"/>
                  <a:ea typeface="Segoe UI" pitchFamily="34" charset="0"/>
                  <a:cs typeface="Segoe UI" pitchFamily="34" charset="0"/>
                </a:rPr>
                <a:t>gt</a:t>
              </a:r>
              <a:r>
                <a:rPr lang="en-US" sz="2200" dirty="0" smtClean="0">
                  <a:solidFill>
                    <a:schemeClr val="tx1">
                      <a:alpha val="99000"/>
                    </a:schemeClr>
                  </a:solidFill>
                  <a:latin typeface="Segoe UI" pitchFamily="34" charset="0"/>
                  <a:ea typeface="Segoe UI" pitchFamily="34" charset="0"/>
                  <a:cs typeface="Segoe UI" pitchFamily="34" charset="0"/>
                </a:rPr>
                <a:t>  PS 2.0</a:t>
              </a:r>
            </a:p>
          </p:txBody>
        </p:sp>
        <p:grpSp>
          <p:nvGrpSpPr>
            <p:cNvPr id="11" name="Group 10"/>
            <p:cNvGrpSpPr/>
            <p:nvPr/>
          </p:nvGrpSpPr>
          <p:grpSpPr bwMode="black">
            <a:xfrm>
              <a:off x="9458640" y="4405080"/>
              <a:ext cx="666632" cy="1137216"/>
              <a:chOff x="3233738" y="168276"/>
              <a:chExt cx="2651125" cy="6480174"/>
            </a:xfrm>
          </p:grpSpPr>
          <p:sp>
            <p:nvSpPr>
              <p:cNvPr id="12"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3"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4"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49" name="Group 48"/>
          <p:cNvGrpSpPr/>
          <p:nvPr/>
        </p:nvGrpSpPr>
        <p:grpSpPr>
          <a:xfrm>
            <a:off x="8020546" y="1349832"/>
            <a:ext cx="3493008" cy="2496312"/>
            <a:chOff x="8045452" y="1349832"/>
            <a:chExt cx="3493008" cy="2496312"/>
          </a:xfrm>
        </p:grpSpPr>
        <p:sp>
          <p:nvSpPr>
            <p:cNvPr id="4" name="Green"/>
            <p:cNvSpPr/>
            <p:nvPr/>
          </p:nvSpPr>
          <p:spPr bwMode="auto">
            <a:xfrm>
              <a:off x="8045452" y="1349832"/>
              <a:ext cx="3493008" cy="2496312"/>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Robust &amp; Scalable</a:t>
              </a:r>
            </a:p>
          </p:txBody>
        </p:sp>
        <p:sp>
          <p:nvSpPr>
            <p:cNvPr id="15" name="Freeform 35"/>
            <p:cNvSpPr>
              <a:spLocks/>
            </p:cNvSpPr>
            <p:nvPr/>
          </p:nvSpPr>
          <p:spPr bwMode="black">
            <a:xfrm>
              <a:off x="9024221" y="1750933"/>
              <a:ext cx="1535470" cy="130566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grpSp>
      <p:grpSp>
        <p:nvGrpSpPr>
          <p:cNvPr id="53" name="Group 52"/>
          <p:cNvGrpSpPr/>
          <p:nvPr/>
        </p:nvGrpSpPr>
        <p:grpSpPr>
          <a:xfrm>
            <a:off x="4351988" y="1349832"/>
            <a:ext cx="3493008" cy="2496312"/>
            <a:chOff x="4351988" y="1349832"/>
            <a:chExt cx="3493008" cy="2496312"/>
          </a:xfrm>
        </p:grpSpPr>
        <p:sp>
          <p:nvSpPr>
            <p:cNvPr id="6" name="Yellow"/>
            <p:cNvSpPr/>
            <p:nvPr/>
          </p:nvSpPr>
          <p:spPr bwMode="auto">
            <a:xfrm>
              <a:off x="4351988" y="1349832"/>
              <a:ext cx="3493008" cy="2496312"/>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spc="-60" dirty="0" smtClean="0">
                  <a:solidFill>
                    <a:schemeClr val="tx1">
                      <a:alpha val="99000"/>
                    </a:schemeClr>
                  </a:solidFill>
                  <a:latin typeface="Segoe UI" pitchFamily="34" charset="0"/>
                  <a:ea typeface="Segoe UI" pitchFamily="34" charset="0"/>
                  <a:cs typeface="Segoe UI" pitchFamily="34" charset="0"/>
                </a:rPr>
                <a:t>Comprehensive Coverage</a:t>
              </a:r>
            </a:p>
          </p:txBody>
        </p:sp>
        <p:grpSp>
          <p:nvGrpSpPr>
            <p:cNvPr id="16" name="Group 15"/>
            <p:cNvGrpSpPr>
              <a:grpSpLocks noChangeAspect="1"/>
            </p:cNvGrpSpPr>
            <p:nvPr/>
          </p:nvGrpSpPr>
          <p:grpSpPr bwMode="black">
            <a:xfrm>
              <a:off x="5356809" y="1736438"/>
              <a:ext cx="1483366" cy="1287850"/>
              <a:chOff x="2462213" y="1598613"/>
              <a:chExt cx="4222750" cy="3667125"/>
            </a:xfrm>
          </p:grpSpPr>
          <p:sp>
            <p:nvSpPr>
              <p:cNvPr id="17"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8"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9"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0"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1"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2"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3"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4"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5"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6"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7"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8"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9"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0"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1"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2"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3"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4"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5"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6"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7"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8"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9"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0"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1"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2"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50" name="Group 49"/>
          <p:cNvGrpSpPr/>
          <p:nvPr/>
        </p:nvGrpSpPr>
        <p:grpSpPr>
          <a:xfrm>
            <a:off x="676656" y="4015738"/>
            <a:ext cx="3493008" cy="2496312"/>
            <a:chOff x="676656" y="3949024"/>
            <a:chExt cx="3493008" cy="2496312"/>
          </a:xfrm>
        </p:grpSpPr>
        <p:sp>
          <p:nvSpPr>
            <p:cNvPr id="9" name="Dark Blue"/>
            <p:cNvSpPr/>
            <p:nvPr/>
          </p:nvSpPr>
          <p:spPr bwMode="auto">
            <a:xfrm>
              <a:off x="676656" y="3949024"/>
              <a:ext cx="3493008" cy="2496312"/>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Rich Platform</a:t>
              </a:r>
            </a:p>
          </p:txBody>
        </p:sp>
        <p:grpSp>
          <p:nvGrpSpPr>
            <p:cNvPr id="43" name="Group 42"/>
            <p:cNvGrpSpPr>
              <a:grpSpLocks noChangeAspect="1"/>
            </p:cNvGrpSpPr>
            <p:nvPr/>
          </p:nvGrpSpPr>
          <p:grpSpPr bwMode="black">
            <a:xfrm>
              <a:off x="1767586" y="4527235"/>
              <a:ext cx="1311149" cy="1014057"/>
              <a:chOff x="813584" y="4312262"/>
              <a:chExt cx="478309" cy="370027"/>
            </a:xfrm>
          </p:grpSpPr>
          <p:sp>
            <p:nvSpPr>
              <p:cNvPr id="44"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45"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grpSp>
        <p:nvGrpSpPr>
          <p:cNvPr id="51" name="Group 50"/>
          <p:cNvGrpSpPr/>
          <p:nvPr/>
        </p:nvGrpSpPr>
        <p:grpSpPr>
          <a:xfrm>
            <a:off x="4352544" y="4015738"/>
            <a:ext cx="3493008" cy="2496312"/>
            <a:chOff x="4366220" y="3949024"/>
            <a:chExt cx="3493008" cy="2496312"/>
          </a:xfrm>
        </p:grpSpPr>
        <p:sp>
          <p:nvSpPr>
            <p:cNvPr id="7" name="Orange"/>
            <p:cNvSpPr/>
            <p:nvPr/>
          </p:nvSpPr>
          <p:spPr bwMode="auto">
            <a:xfrm>
              <a:off x="4366220" y="3949024"/>
              <a:ext cx="3493008" cy="2496312"/>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Standards-based</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6" name="Freeform 15"/>
            <p:cNvSpPr>
              <a:spLocks noChangeAspect="1" noEditPoints="1"/>
            </p:cNvSpPr>
            <p:nvPr/>
          </p:nvSpPr>
          <p:spPr bwMode="black">
            <a:xfrm>
              <a:off x="5519047" y="4352572"/>
              <a:ext cx="1187354" cy="1188720"/>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grpSp>
    </p:spTree>
    <p:extLst>
      <p:ext uri="{BB962C8B-B14F-4D97-AF65-F5344CB8AC3E}">
        <p14:creationId xmlns:p14="http://schemas.microsoft.com/office/powerpoint/2010/main" val="2228736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Windows PowerShell 3.0 Features</a:t>
            </a:r>
            <a:endParaRPr lang="en-US" dirty="0">
              <a:solidFill>
                <a:srgbClr val="FF0000"/>
              </a:solidFill>
            </a:endParaRPr>
          </a:p>
        </p:txBody>
      </p:sp>
      <p:sp>
        <p:nvSpPr>
          <p:cNvPr id="3" name="Text Placeholder 2"/>
          <p:cNvSpPr>
            <a:spLocks noGrp="1"/>
          </p:cNvSpPr>
          <p:nvPr>
            <p:ph type="body" sz="quarter" idx="10"/>
          </p:nvPr>
        </p:nvSpPr>
        <p:spPr>
          <a:xfrm>
            <a:off x="231080" y="1052736"/>
            <a:ext cx="3343052" cy="5745163"/>
          </a:xfrm>
        </p:spPr>
        <p:txBody>
          <a:bodyPr/>
          <a:lstStyle/>
          <a:p>
            <a:pPr marL="0" indent="0">
              <a:lnSpc>
                <a:spcPts val="1600"/>
              </a:lnSpc>
              <a:spcBef>
                <a:spcPts val="0"/>
              </a:spcBef>
              <a:buNone/>
            </a:pPr>
            <a:r>
              <a:rPr lang="en-US" sz="1300" dirty="0" smtClean="0"/>
              <a:t>Windows </a:t>
            </a:r>
            <a:r>
              <a:rPr lang="en-US" sz="1300" dirty="0"/>
              <a:t>PowerShell Workflow</a:t>
            </a:r>
          </a:p>
          <a:p>
            <a:pPr marL="0" indent="0">
              <a:lnSpc>
                <a:spcPts val="1600"/>
              </a:lnSpc>
              <a:spcBef>
                <a:spcPts val="0"/>
              </a:spcBef>
              <a:buNone/>
            </a:pPr>
            <a:r>
              <a:rPr lang="en-US" sz="1300" dirty="0"/>
              <a:t>.NET Framework 4 support</a:t>
            </a:r>
          </a:p>
          <a:p>
            <a:pPr marL="0" indent="0">
              <a:lnSpc>
                <a:spcPts val="1600"/>
              </a:lnSpc>
              <a:spcBef>
                <a:spcPts val="0"/>
              </a:spcBef>
              <a:buNone/>
            </a:pPr>
            <a:r>
              <a:rPr lang="en-US" sz="1300" dirty="0"/>
              <a:t>Add-Member improvements</a:t>
            </a:r>
          </a:p>
          <a:p>
            <a:pPr marL="0" indent="0">
              <a:lnSpc>
                <a:spcPts val="1600"/>
              </a:lnSpc>
              <a:spcBef>
                <a:spcPts val="0"/>
              </a:spcBef>
              <a:buNone/>
            </a:pPr>
            <a:r>
              <a:rPr lang="en-US" sz="1300" dirty="0"/>
              <a:t>Computer cmdlets</a:t>
            </a:r>
          </a:p>
          <a:p>
            <a:pPr marL="0" indent="0">
              <a:lnSpc>
                <a:spcPts val="1600"/>
              </a:lnSpc>
              <a:spcBef>
                <a:spcPts val="0"/>
              </a:spcBef>
              <a:buNone/>
            </a:pPr>
            <a:r>
              <a:rPr lang="en-US" sz="1300" dirty="0"/>
              <a:t>CSV handling improvements</a:t>
            </a:r>
          </a:p>
          <a:p>
            <a:pPr marL="0" indent="0">
              <a:lnSpc>
                <a:spcPts val="1600"/>
              </a:lnSpc>
              <a:spcBef>
                <a:spcPts val="0"/>
              </a:spcBef>
              <a:buNone/>
            </a:pPr>
            <a:r>
              <a:rPr lang="en-US" sz="1300" dirty="0"/>
              <a:t>Get-ChildItem attributes</a:t>
            </a:r>
          </a:p>
          <a:p>
            <a:pPr marL="0" indent="0">
              <a:lnSpc>
                <a:spcPts val="1600"/>
              </a:lnSpc>
              <a:spcBef>
                <a:spcPts val="0"/>
              </a:spcBef>
              <a:buNone/>
            </a:pPr>
            <a:r>
              <a:rPr lang="en-US" sz="1300" dirty="0"/>
              <a:t>Get-Command improvements</a:t>
            </a:r>
          </a:p>
          <a:p>
            <a:pPr marL="0" indent="0">
              <a:lnSpc>
                <a:spcPts val="1600"/>
              </a:lnSpc>
              <a:spcBef>
                <a:spcPts val="0"/>
              </a:spcBef>
              <a:buNone/>
            </a:pPr>
            <a:r>
              <a:rPr lang="en-US" sz="1300" dirty="0"/>
              <a:t>Get-Content -Tail</a:t>
            </a:r>
          </a:p>
          <a:p>
            <a:pPr marL="0" indent="0">
              <a:lnSpc>
                <a:spcPts val="1600"/>
              </a:lnSpc>
              <a:spcBef>
                <a:spcPts val="0"/>
              </a:spcBef>
              <a:buNone/>
            </a:pPr>
            <a:r>
              <a:rPr lang="en-US" sz="1300" dirty="0"/>
              <a:t>Disconnected sessions</a:t>
            </a:r>
          </a:p>
          <a:p>
            <a:pPr marL="0" indent="0">
              <a:lnSpc>
                <a:spcPts val="1600"/>
              </a:lnSpc>
              <a:spcBef>
                <a:spcPts val="0"/>
              </a:spcBef>
              <a:buNone/>
            </a:pPr>
            <a:r>
              <a:rPr lang="en-US" sz="1300" dirty="0" smtClean="0"/>
              <a:t>Better </a:t>
            </a:r>
            <a:r>
              <a:rPr lang="en-US" sz="1300" dirty="0"/>
              <a:t>history support</a:t>
            </a:r>
          </a:p>
          <a:p>
            <a:pPr marL="0" indent="0">
              <a:lnSpc>
                <a:spcPts val="1600"/>
              </a:lnSpc>
              <a:spcBef>
                <a:spcPts val="0"/>
              </a:spcBef>
              <a:buNone/>
            </a:pPr>
            <a:r>
              <a:rPr lang="en-US" sz="1300" dirty="0"/>
              <a:t>Security cmdlet fixes</a:t>
            </a:r>
          </a:p>
          <a:p>
            <a:pPr marL="0" indent="0">
              <a:lnSpc>
                <a:spcPts val="1600"/>
              </a:lnSpc>
              <a:spcBef>
                <a:spcPts val="0"/>
              </a:spcBef>
              <a:buNone/>
            </a:pPr>
            <a:r>
              <a:rPr lang="en-US" sz="1300" dirty="0"/>
              <a:t>Select-Object optimizations</a:t>
            </a:r>
          </a:p>
          <a:p>
            <a:pPr marL="0" indent="0">
              <a:lnSpc>
                <a:spcPts val="1600"/>
              </a:lnSpc>
              <a:spcBef>
                <a:spcPts val="0"/>
              </a:spcBef>
              <a:buNone/>
            </a:pPr>
            <a:r>
              <a:rPr lang="en-US" sz="1300" dirty="0"/>
              <a:t>Select-String improvements</a:t>
            </a:r>
          </a:p>
          <a:p>
            <a:pPr marL="0" indent="0">
              <a:lnSpc>
                <a:spcPts val="1600"/>
              </a:lnSpc>
              <a:spcBef>
                <a:spcPts val="0"/>
              </a:spcBef>
              <a:buNone/>
            </a:pPr>
            <a:r>
              <a:rPr lang="en-US" sz="1300" dirty="0"/>
              <a:t>Tee-Object -Append</a:t>
            </a:r>
          </a:p>
          <a:p>
            <a:pPr marL="0" indent="0">
              <a:lnSpc>
                <a:spcPts val="1600"/>
              </a:lnSpc>
              <a:spcBef>
                <a:spcPts val="0"/>
              </a:spcBef>
              <a:buNone/>
            </a:pPr>
            <a:r>
              <a:rPr lang="en-US" sz="1300" dirty="0" smtClean="0"/>
              <a:t>Idle </a:t>
            </a:r>
            <a:r>
              <a:rPr lang="en-US" sz="1300" dirty="0"/>
              <a:t>timeout &amp; server buffering control</a:t>
            </a:r>
          </a:p>
          <a:p>
            <a:pPr marL="0" indent="0">
              <a:lnSpc>
                <a:spcPts val="1600"/>
              </a:lnSpc>
              <a:spcBef>
                <a:spcPts val="0"/>
              </a:spcBef>
              <a:buNone/>
            </a:pPr>
            <a:r>
              <a:rPr lang="en-US" sz="1300" dirty="0"/>
              <a:t>Invoke-Command </a:t>
            </a:r>
            <a:r>
              <a:rPr lang="en-US" sz="1300" dirty="0" smtClean="0"/>
              <a:t>in disconnected sessions</a:t>
            </a:r>
            <a:endParaRPr lang="en-US" sz="1300" dirty="0"/>
          </a:p>
          <a:p>
            <a:pPr marL="0" indent="0">
              <a:lnSpc>
                <a:spcPts val="1600"/>
              </a:lnSpc>
              <a:spcBef>
                <a:spcPts val="0"/>
              </a:spcBef>
              <a:buNone/>
            </a:pPr>
            <a:r>
              <a:rPr lang="en-US" sz="1300" dirty="0"/>
              <a:t>Disconnected jobs</a:t>
            </a:r>
          </a:p>
          <a:p>
            <a:pPr marL="0" indent="0">
              <a:lnSpc>
                <a:spcPts val="1600"/>
              </a:lnSpc>
              <a:spcBef>
                <a:spcPts val="0"/>
              </a:spcBef>
              <a:buNone/>
            </a:pPr>
            <a:r>
              <a:rPr lang="en-US" sz="1300" dirty="0"/>
              <a:t>STA mode by default</a:t>
            </a:r>
          </a:p>
          <a:p>
            <a:pPr marL="0" indent="0">
              <a:lnSpc>
                <a:spcPts val="1600"/>
              </a:lnSpc>
              <a:spcBef>
                <a:spcPts val="0"/>
              </a:spcBef>
              <a:buNone/>
            </a:pPr>
            <a:r>
              <a:rPr lang="en-US" sz="1300" dirty="0"/>
              <a:t>Run with PowerShell context menu</a:t>
            </a:r>
          </a:p>
          <a:p>
            <a:pPr marL="0" indent="0">
              <a:lnSpc>
                <a:spcPts val="1600"/>
              </a:lnSpc>
              <a:spcBef>
                <a:spcPts val="0"/>
              </a:spcBef>
              <a:buNone/>
            </a:pPr>
            <a:r>
              <a:rPr lang="en-US" sz="1300" dirty="0"/>
              <a:t>Updated console font &amp; branding</a:t>
            </a:r>
          </a:p>
          <a:p>
            <a:pPr marL="0" indent="0">
              <a:lnSpc>
                <a:spcPts val="1600"/>
              </a:lnSpc>
              <a:spcBef>
                <a:spcPts val="0"/>
              </a:spcBef>
              <a:buNone/>
            </a:pPr>
            <a:r>
              <a:rPr lang="en-US" sz="1300" dirty="0"/>
              <a:t>Console host start perf improvements</a:t>
            </a:r>
          </a:p>
          <a:p>
            <a:pPr marL="0" indent="0">
              <a:lnSpc>
                <a:spcPts val="1600"/>
              </a:lnSpc>
              <a:spcBef>
                <a:spcPts val="0"/>
              </a:spcBef>
              <a:buNone/>
            </a:pPr>
            <a:r>
              <a:rPr lang="en-US" sz="1300" dirty="0"/>
              <a:t>ETW logging and tracing</a:t>
            </a:r>
          </a:p>
          <a:p>
            <a:pPr marL="0" indent="0">
              <a:lnSpc>
                <a:spcPts val="1600"/>
              </a:lnSpc>
              <a:spcBef>
                <a:spcPts val="0"/>
              </a:spcBef>
              <a:buNone/>
            </a:pPr>
            <a:r>
              <a:rPr lang="en-US" sz="1300" dirty="0" smtClean="0"/>
              <a:t>Scheduled jobs</a:t>
            </a:r>
            <a:endParaRPr lang="en-US" sz="1300" dirty="0"/>
          </a:p>
          <a:p>
            <a:pPr marL="0" indent="0">
              <a:lnSpc>
                <a:spcPts val="1600"/>
              </a:lnSpc>
              <a:spcBef>
                <a:spcPts val="0"/>
              </a:spcBef>
              <a:buNone/>
            </a:pPr>
            <a:r>
              <a:rPr lang="en-US" sz="1300" dirty="0"/>
              <a:t>New Group Policy settings</a:t>
            </a:r>
          </a:p>
          <a:p>
            <a:pPr marL="0" indent="0">
              <a:lnSpc>
                <a:spcPts val="1600"/>
              </a:lnSpc>
              <a:spcBef>
                <a:spcPts val="0"/>
              </a:spcBef>
              <a:buNone/>
            </a:pPr>
            <a:r>
              <a:rPr lang="en-US" sz="1300" dirty="0"/>
              <a:t>Output redirection for all streams</a:t>
            </a:r>
          </a:p>
          <a:p>
            <a:pPr marL="0" indent="0">
              <a:lnSpc>
                <a:spcPts val="1600"/>
              </a:lnSpc>
              <a:spcBef>
                <a:spcPts val="0"/>
              </a:spcBef>
              <a:buNone/>
            </a:pPr>
            <a:r>
              <a:rPr lang="en-US" sz="1300" dirty="0"/>
              <a:t>Dynamic types &amp; formats</a:t>
            </a:r>
          </a:p>
          <a:p>
            <a:pPr marL="0" indent="0">
              <a:lnSpc>
                <a:spcPts val="1600"/>
              </a:lnSpc>
              <a:spcBef>
                <a:spcPts val="0"/>
              </a:spcBef>
              <a:buNone/>
            </a:pPr>
            <a:r>
              <a:rPr lang="en-US" sz="1300" dirty="0"/>
              <a:t>Word wrap</a:t>
            </a:r>
          </a:p>
          <a:p>
            <a:pPr marL="0" indent="0">
              <a:lnSpc>
                <a:spcPts val="1600"/>
              </a:lnSpc>
              <a:spcBef>
                <a:spcPts val="0"/>
              </a:spcBef>
              <a:buNone/>
            </a:pPr>
            <a:r>
              <a:rPr lang="en-US" sz="1300" dirty="0"/>
              <a:t>Default properties on custom </a:t>
            </a:r>
            <a:r>
              <a:rPr lang="en-US" sz="1300" dirty="0" smtClean="0"/>
              <a:t>objects</a:t>
            </a:r>
            <a:endParaRPr lang="en-US" sz="1300" dirty="0"/>
          </a:p>
        </p:txBody>
      </p:sp>
      <p:sp>
        <p:nvSpPr>
          <p:cNvPr id="4" name="Text Placeholder 2"/>
          <p:cNvSpPr txBox="1">
            <a:spLocks/>
          </p:cNvSpPr>
          <p:nvPr/>
        </p:nvSpPr>
        <p:spPr>
          <a:xfrm>
            <a:off x="3543448" y="1052736"/>
            <a:ext cx="3343052" cy="574516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300" dirty="0"/>
              <a:t>Updatable help system</a:t>
            </a:r>
          </a:p>
          <a:p>
            <a:pPr marL="0" indent="0">
              <a:lnSpc>
                <a:spcPts val="1600"/>
              </a:lnSpc>
              <a:spcBef>
                <a:spcPts val="0"/>
              </a:spcBef>
              <a:buNone/>
            </a:pPr>
            <a:r>
              <a:rPr lang="en-US" sz="1300" dirty="0"/>
              <a:t>Method overload discovery</a:t>
            </a:r>
          </a:p>
          <a:p>
            <a:pPr marL="0" indent="0">
              <a:lnSpc>
                <a:spcPts val="1600"/>
              </a:lnSpc>
              <a:spcBef>
                <a:spcPts val="0"/>
              </a:spcBef>
              <a:buNone/>
            </a:pPr>
            <a:r>
              <a:rPr lang="en-US" sz="1300" dirty="0" err="1"/>
              <a:t>HelpUri</a:t>
            </a:r>
            <a:r>
              <a:rPr lang="en-US" sz="1300" dirty="0"/>
              <a:t> attribute support</a:t>
            </a:r>
          </a:p>
          <a:p>
            <a:pPr marL="0" indent="0">
              <a:lnSpc>
                <a:spcPts val="1600"/>
              </a:lnSpc>
              <a:spcBef>
                <a:spcPts val="0"/>
              </a:spcBef>
              <a:buNone/>
            </a:pPr>
            <a:r>
              <a:rPr lang="en-US" sz="1300" dirty="0" err="1"/>
              <a:t>HelpFile</a:t>
            </a:r>
            <a:r>
              <a:rPr lang="en-US" sz="1300" dirty="0"/>
              <a:t> property on </a:t>
            </a:r>
            <a:r>
              <a:rPr lang="en-US" sz="1300" dirty="0" err="1"/>
              <a:t>FunctionInfo</a:t>
            </a:r>
            <a:endParaRPr lang="en-US" sz="1300" dirty="0"/>
          </a:p>
          <a:p>
            <a:pPr marL="0" indent="0">
              <a:lnSpc>
                <a:spcPts val="1600"/>
              </a:lnSpc>
              <a:spcBef>
                <a:spcPts val="0"/>
              </a:spcBef>
              <a:buNone/>
            </a:pPr>
            <a:r>
              <a:rPr lang="en-US" sz="1300" dirty="0"/>
              <a:t>Custom parameter value defaults</a:t>
            </a:r>
          </a:p>
          <a:p>
            <a:pPr marL="0" indent="0">
              <a:lnSpc>
                <a:spcPts val="1600"/>
              </a:lnSpc>
              <a:spcBef>
                <a:spcPts val="0"/>
              </a:spcBef>
              <a:buNone/>
            </a:pPr>
            <a:r>
              <a:rPr lang="en-US" sz="1300" dirty="0" smtClean="0"/>
              <a:t>Simplified </a:t>
            </a:r>
            <a:r>
              <a:rPr lang="en-US" sz="1300" dirty="0"/>
              <a:t>Where and </a:t>
            </a:r>
            <a:r>
              <a:rPr lang="en-US" sz="1300" dirty="0" err="1"/>
              <a:t>ForEach</a:t>
            </a:r>
            <a:endParaRPr lang="en-US" sz="1300" dirty="0"/>
          </a:p>
          <a:p>
            <a:pPr marL="0" indent="0">
              <a:lnSpc>
                <a:spcPts val="1600"/>
              </a:lnSpc>
              <a:spcBef>
                <a:spcPts val="0"/>
              </a:spcBef>
              <a:buNone/>
            </a:pPr>
            <a:r>
              <a:rPr lang="en-US" sz="1300" dirty="0"/>
              <a:t>Remoting local variables via $using</a:t>
            </a:r>
          </a:p>
          <a:p>
            <a:pPr marL="0" indent="0">
              <a:lnSpc>
                <a:spcPts val="1600"/>
              </a:lnSpc>
              <a:spcBef>
                <a:spcPts val="0"/>
              </a:spcBef>
              <a:buNone/>
            </a:pPr>
            <a:r>
              <a:rPr lang="en-US" sz="1300" dirty="0"/>
              <a:t>Array syntax for scalars</a:t>
            </a:r>
          </a:p>
          <a:p>
            <a:pPr marL="0" indent="0">
              <a:lnSpc>
                <a:spcPts val="1600"/>
              </a:lnSpc>
              <a:spcBef>
                <a:spcPts val="0"/>
              </a:spcBef>
              <a:buNone/>
            </a:pPr>
            <a:r>
              <a:rPr lang="en-US" sz="1300" dirty="0"/>
              <a:t>New parser built on DLR</a:t>
            </a:r>
          </a:p>
          <a:p>
            <a:pPr marL="0" indent="0">
              <a:lnSpc>
                <a:spcPts val="1600"/>
              </a:lnSpc>
              <a:spcBef>
                <a:spcPts val="0"/>
              </a:spcBef>
              <a:buNone/>
            </a:pPr>
            <a:r>
              <a:rPr lang="en-US" sz="1300" dirty="0" smtClean="0"/>
              <a:t>Generic </a:t>
            </a:r>
            <a:r>
              <a:rPr lang="en-US" sz="1300" dirty="0"/>
              <a:t>method invocation</a:t>
            </a:r>
          </a:p>
          <a:p>
            <a:pPr marL="0" indent="0">
              <a:lnSpc>
                <a:spcPts val="1600"/>
              </a:lnSpc>
              <a:spcBef>
                <a:spcPts val="0"/>
              </a:spcBef>
              <a:buNone/>
            </a:pPr>
            <a:r>
              <a:rPr lang="en-US" sz="1300" dirty="0"/>
              <a:t>Typecasting </a:t>
            </a:r>
            <a:r>
              <a:rPr lang="en-US" sz="1300" dirty="0" err="1"/>
              <a:t>deserialized</a:t>
            </a:r>
            <a:r>
              <a:rPr lang="en-US" sz="1300" dirty="0"/>
              <a:t> objects</a:t>
            </a:r>
          </a:p>
          <a:p>
            <a:pPr marL="0" indent="0">
              <a:lnSpc>
                <a:spcPts val="1600"/>
              </a:lnSpc>
              <a:spcBef>
                <a:spcPts val="0"/>
              </a:spcBef>
              <a:buNone/>
            </a:pPr>
            <a:r>
              <a:rPr lang="en-US" sz="1300" dirty="0"/>
              <a:t>Improved method overload selection</a:t>
            </a:r>
          </a:p>
          <a:p>
            <a:pPr marL="0" indent="0">
              <a:lnSpc>
                <a:spcPts val="1600"/>
              </a:lnSpc>
              <a:spcBef>
                <a:spcPts val="0"/>
              </a:spcBef>
              <a:buNone/>
            </a:pPr>
            <a:r>
              <a:rPr lang="en-US" sz="1300" dirty="0"/>
              <a:t>New objects from hash tables</a:t>
            </a:r>
          </a:p>
          <a:p>
            <a:pPr marL="0" indent="0">
              <a:lnSpc>
                <a:spcPts val="1600"/>
              </a:lnSpc>
              <a:spcBef>
                <a:spcPts val="0"/>
              </a:spcBef>
              <a:buNone/>
            </a:pPr>
            <a:r>
              <a:rPr lang="en-US" sz="1300" dirty="0"/>
              <a:t>Ordered </a:t>
            </a:r>
            <a:r>
              <a:rPr lang="en-US" sz="1300" dirty="0" smtClean="0"/>
              <a:t>hash tables</a:t>
            </a:r>
            <a:endParaRPr lang="en-US" sz="1300" dirty="0"/>
          </a:p>
          <a:p>
            <a:pPr marL="0" indent="0">
              <a:lnSpc>
                <a:spcPts val="1600"/>
              </a:lnSpc>
              <a:spcBef>
                <a:spcPts val="0"/>
              </a:spcBef>
              <a:buNone/>
            </a:pPr>
            <a:r>
              <a:rPr lang="en-US" sz="1300" dirty="0" smtClean="0"/>
              <a:t>Typecasting </a:t>
            </a:r>
            <a:r>
              <a:rPr lang="en-US" sz="1300" dirty="0"/>
              <a:t>for parameter values</a:t>
            </a:r>
          </a:p>
          <a:p>
            <a:pPr marL="0" indent="0">
              <a:lnSpc>
                <a:spcPts val="1600"/>
              </a:lnSpc>
              <a:spcBef>
                <a:spcPts val="0"/>
              </a:spcBef>
              <a:buNone/>
            </a:pPr>
            <a:r>
              <a:rPr lang="en-US" sz="1300" dirty="0"/>
              <a:t>Pipeline paging APIs</a:t>
            </a:r>
          </a:p>
          <a:p>
            <a:pPr marL="0" indent="0">
              <a:lnSpc>
                <a:spcPts val="1600"/>
              </a:lnSpc>
              <a:spcBef>
                <a:spcPts val="0"/>
              </a:spcBef>
              <a:buNone/>
            </a:pPr>
            <a:r>
              <a:rPr lang="en-US" sz="1300" dirty="0"/>
              <a:t>Nested pipeline APIs</a:t>
            </a:r>
          </a:p>
          <a:p>
            <a:pPr marL="0" indent="0">
              <a:lnSpc>
                <a:spcPts val="1600"/>
              </a:lnSpc>
              <a:spcBef>
                <a:spcPts val="0"/>
              </a:spcBef>
              <a:buNone/>
            </a:pPr>
            <a:r>
              <a:rPr lang="en-US" sz="1300" dirty="0" smtClean="0"/>
              <a:t>$</a:t>
            </a:r>
            <a:r>
              <a:rPr lang="en-US" sz="1300" dirty="0" err="1"/>
              <a:t>PSScriptRoot</a:t>
            </a:r>
            <a:r>
              <a:rPr lang="en-US" sz="1300" dirty="0"/>
              <a:t> and $</a:t>
            </a:r>
            <a:r>
              <a:rPr lang="en-US" sz="1300" dirty="0" err="1"/>
              <a:t>PSCommandPath</a:t>
            </a:r>
            <a:endParaRPr lang="en-US" sz="1300" dirty="0"/>
          </a:p>
          <a:p>
            <a:pPr marL="0" indent="0">
              <a:lnSpc>
                <a:spcPts val="1600"/>
              </a:lnSpc>
              <a:spcBef>
                <a:spcPts val="0"/>
              </a:spcBef>
              <a:buNone/>
            </a:pPr>
            <a:r>
              <a:rPr lang="en-US" sz="1300" dirty="0"/>
              <a:t>Improved module discovery &amp; import</a:t>
            </a:r>
          </a:p>
          <a:p>
            <a:pPr marL="0" indent="0">
              <a:lnSpc>
                <a:spcPts val="1600"/>
              </a:lnSpc>
              <a:spcBef>
                <a:spcPts val="0"/>
              </a:spcBef>
              <a:buNone/>
            </a:pPr>
            <a:r>
              <a:rPr lang="en-US" sz="1300" dirty="0"/>
              <a:t>New module manifest keys</a:t>
            </a:r>
          </a:p>
          <a:p>
            <a:pPr marL="0" indent="0">
              <a:lnSpc>
                <a:spcPts val="1600"/>
              </a:lnSpc>
              <a:spcBef>
                <a:spcPts val="0"/>
              </a:spcBef>
              <a:buNone/>
            </a:pPr>
            <a:r>
              <a:rPr lang="en-US" sz="1300" dirty="0"/>
              <a:t>Public abstract syntax tree</a:t>
            </a:r>
          </a:p>
          <a:p>
            <a:pPr marL="0" indent="0">
              <a:lnSpc>
                <a:spcPts val="1600"/>
              </a:lnSpc>
              <a:spcBef>
                <a:spcPts val="0"/>
              </a:spcBef>
              <a:buNone/>
            </a:pPr>
            <a:r>
              <a:rPr lang="en-US" sz="1300" dirty="0" smtClean="0"/>
              <a:t>Runspace </a:t>
            </a:r>
            <a:r>
              <a:rPr lang="en-US" sz="1300" dirty="0"/>
              <a:t>pool cleanup API</a:t>
            </a:r>
          </a:p>
          <a:p>
            <a:pPr marL="0" indent="0">
              <a:lnSpc>
                <a:spcPts val="1600"/>
              </a:lnSpc>
              <a:spcBef>
                <a:spcPts val="0"/>
              </a:spcBef>
              <a:buNone/>
            </a:pPr>
            <a:r>
              <a:rPr lang="en-US" sz="1300" dirty="0"/>
              <a:t>Public tab completion</a:t>
            </a:r>
          </a:p>
          <a:p>
            <a:pPr marL="0" indent="0">
              <a:lnSpc>
                <a:spcPts val="1600"/>
              </a:lnSpc>
              <a:spcBef>
                <a:spcPts val="0"/>
              </a:spcBef>
              <a:buNone/>
            </a:pPr>
            <a:r>
              <a:rPr lang="en-US" sz="1300" dirty="0" smtClean="0"/>
              <a:t>Windows RT </a:t>
            </a:r>
            <a:r>
              <a:rPr lang="en-US" sz="1300" dirty="0"/>
              <a:t>API support</a:t>
            </a:r>
          </a:p>
          <a:p>
            <a:pPr marL="0" indent="0">
              <a:lnSpc>
                <a:spcPts val="1600"/>
              </a:lnSpc>
              <a:spcBef>
                <a:spcPts val="0"/>
              </a:spcBef>
              <a:buNone/>
            </a:pPr>
            <a:r>
              <a:rPr lang="en-US" sz="1300" dirty="0"/>
              <a:t>Obsolete cmdlet attribute</a:t>
            </a:r>
          </a:p>
          <a:p>
            <a:pPr marL="0" indent="0">
              <a:lnSpc>
                <a:spcPts val="1600"/>
              </a:lnSpc>
              <a:spcBef>
                <a:spcPts val="0"/>
              </a:spcBef>
              <a:buNone/>
            </a:pPr>
            <a:r>
              <a:rPr lang="en-US" sz="1300" dirty="0"/>
              <a:t>Verb &amp; </a:t>
            </a:r>
            <a:r>
              <a:rPr lang="en-US" sz="1300" dirty="0" smtClean="0"/>
              <a:t>noun on </a:t>
            </a:r>
            <a:r>
              <a:rPr lang="en-US" sz="1300" dirty="0" err="1"/>
              <a:t>FunctionInfo</a:t>
            </a:r>
            <a:endParaRPr lang="en-US" sz="1300" dirty="0"/>
          </a:p>
          <a:p>
            <a:pPr marL="0" indent="0">
              <a:lnSpc>
                <a:spcPts val="1600"/>
              </a:lnSpc>
              <a:spcBef>
                <a:spcPts val="0"/>
              </a:spcBef>
              <a:buNone/>
            </a:pPr>
            <a:r>
              <a:rPr lang="en-US" sz="1300" dirty="0"/>
              <a:t>Web &amp; REST cmdlets</a:t>
            </a:r>
          </a:p>
          <a:p>
            <a:pPr marL="0" indent="0">
              <a:lnSpc>
                <a:spcPts val="1600"/>
              </a:lnSpc>
              <a:spcBef>
                <a:spcPts val="0"/>
              </a:spcBef>
              <a:buNone/>
            </a:pPr>
            <a:r>
              <a:rPr lang="en-US" sz="1300" dirty="0"/>
              <a:t>JSON </a:t>
            </a:r>
            <a:r>
              <a:rPr lang="en-US" sz="1300" dirty="0" smtClean="0"/>
              <a:t>cmdlets</a:t>
            </a:r>
            <a:endParaRPr lang="en-US" sz="1300" dirty="0"/>
          </a:p>
        </p:txBody>
      </p:sp>
      <p:sp>
        <p:nvSpPr>
          <p:cNvPr id="5" name="Text Placeholder 2"/>
          <p:cNvSpPr txBox="1">
            <a:spLocks/>
          </p:cNvSpPr>
          <p:nvPr/>
        </p:nvSpPr>
        <p:spPr>
          <a:xfrm>
            <a:off x="6495776" y="1052736"/>
            <a:ext cx="3343052" cy="595034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300" dirty="0"/>
              <a:t>CIM cmdlet authoring from WMI v2</a:t>
            </a:r>
          </a:p>
          <a:p>
            <a:pPr marL="0" indent="0">
              <a:lnSpc>
                <a:spcPts val="1600"/>
              </a:lnSpc>
              <a:spcBef>
                <a:spcPts val="0"/>
              </a:spcBef>
              <a:buNone/>
            </a:pPr>
            <a:r>
              <a:rPr lang="en-US" sz="1300" dirty="0"/>
              <a:t>CIM .NET APIs</a:t>
            </a:r>
          </a:p>
          <a:p>
            <a:pPr marL="0" indent="0">
              <a:lnSpc>
                <a:spcPts val="1600"/>
              </a:lnSpc>
              <a:spcBef>
                <a:spcPts val="0"/>
              </a:spcBef>
              <a:buNone/>
            </a:pPr>
            <a:r>
              <a:rPr lang="en-US" sz="1300" dirty="0"/>
              <a:t>Core CIM cmdlets</a:t>
            </a:r>
          </a:p>
          <a:p>
            <a:pPr marL="0" indent="0">
              <a:lnSpc>
                <a:spcPts val="1600"/>
              </a:lnSpc>
              <a:spcBef>
                <a:spcPts val="0"/>
              </a:spcBef>
              <a:buNone/>
            </a:pPr>
            <a:r>
              <a:rPr lang="en-US" sz="1300" dirty="0"/>
              <a:t>Runtime script compilation</a:t>
            </a:r>
          </a:p>
          <a:p>
            <a:pPr marL="0" indent="0">
              <a:lnSpc>
                <a:spcPts val="1600"/>
              </a:lnSpc>
              <a:spcBef>
                <a:spcPts val="0"/>
              </a:spcBef>
              <a:buNone/>
            </a:pPr>
            <a:r>
              <a:rPr lang="en-US" sz="1300" dirty="0"/>
              <a:t>Engine reliability improvements</a:t>
            </a:r>
          </a:p>
          <a:p>
            <a:pPr marL="0" indent="0">
              <a:lnSpc>
                <a:spcPts val="1600"/>
              </a:lnSpc>
              <a:spcBef>
                <a:spcPts val="0"/>
              </a:spcBef>
              <a:buNone/>
            </a:pPr>
            <a:r>
              <a:rPr lang="en-US" sz="1300" dirty="0"/>
              <a:t>Better Get-ChildItem network perf</a:t>
            </a:r>
          </a:p>
          <a:p>
            <a:pPr marL="0" indent="0">
              <a:lnSpc>
                <a:spcPts val="1600"/>
              </a:lnSpc>
              <a:spcBef>
                <a:spcPts val="0"/>
              </a:spcBef>
              <a:buNone/>
            </a:pPr>
            <a:r>
              <a:rPr lang="en-US" sz="1300" dirty="0"/>
              <a:t>Cmdlet definition files</a:t>
            </a:r>
          </a:p>
          <a:p>
            <a:pPr marL="0" indent="0">
              <a:lnSpc>
                <a:spcPts val="1600"/>
              </a:lnSpc>
              <a:spcBef>
                <a:spcPts val="0"/>
              </a:spcBef>
              <a:buNone/>
            </a:pPr>
            <a:r>
              <a:rPr lang="en-US" sz="1300" dirty="0"/>
              <a:t>Certificate provider improvements</a:t>
            </a:r>
          </a:p>
          <a:p>
            <a:pPr marL="0" indent="0">
              <a:lnSpc>
                <a:spcPts val="1600"/>
              </a:lnSpc>
              <a:spcBef>
                <a:spcPts val="0"/>
              </a:spcBef>
              <a:buNone/>
            </a:pPr>
            <a:r>
              <a:rPr lang="en-US" sz="1300" dirty="0" smtClean="0"/>
              <a:t>Credentials </a:t>
            </a:r>
            <a:r>
              <a:rPr lang="en-US" sz="1300" dirty="0"/>
              <a:t>for </a:t>
            </a:r>
            <a:r>
              <a:rPr lang="en-US" sz="1300" dirty="0" err="1" smtClean="0"/>
              <a:t>FileSystem</a:t>
            </a:r>
            <a:r>
              <a:rPr lang="en-US" sz="1300" dirty="0" smtClean="0"/>
              <a:t> </a:t>
            </a:r>
            <a:r>
              <a:rPr lang="en-US" sz="1300" dirty="0"/>
              <a:t>provider</a:t>
            </a:r>
          </a:p>
          <a:p>
            <a:pPr marL="0" indent="0">
              <a:lnSpc>
                <a:spcPts val="1600"/>
              </a:lnSpc>
              <a:spcBef>
                <a:spcPts val="0"/>
              </a:spcBef>
              <a:buNone/>
            </a:pPr>
            <a:r>
              <a:rPr lang="en-US" sz="1300" dirty="0"/>
              <a:t>Alternate NTFS data stream support</a:t>
            </a:r>
          </a:p>
          <a:p>
            <a:pPr marL="0" indent="0">
              <a:lnSpc>
                <a:spcPts val="1600"/>
              </a:lnSpc>
              <a:spcBef>
                <a:spcPts val="0"/>
              </a:spcBef>
              <a:buNone/>
            </a:pPr>
            <a:r>
              <a:rPr lang="en-US" sz="1300" dirty="0"/>
              <a:t>Move-Item across drives</a:t>
            </a:r>
          </a:p>
          <a:p>
            <a:pPr marL="0" indent="0">
              <a:lnSpc>
                <a:spcPts val="1600"/>
              </a:lnSpc>
              <a:spcBef>
                <a:spcPts val="0"/>
              </a:spcBef>
              <a:buNone/>
            </a:pPr>
            <a:r>
              <a:rPr lang="en-US" sz="1300" dirty="0"/>
              <a:t>Remote module discovery &amp; import</a:t>
            </a:r>
          </a:p>
          <a:p>
            <a:pPr marL="0" indent="0">
              <a:lnSpc>
                <a:spcPts val="1600"/>
              </a:lnSpc>
              <a:spcBef>
                <a:spcPts val="0"/>
              </a:spcBef>
              <a:buNone/>
            </a:pPr>
            <a:r>
              <a:rPr lang="en-US" sz="1300" dirty="0"/>
              <a:t>Remote session </a:t>
            </a:r>
            <a:r>
              <a:rPr lang="en-US" sz="1300" dirty="0" err="1"/>
              <a:t>autodisconnect</a:t>
            </a:r>
            <a:r>
              <a:rPr lang="en-US" sz="1300" dirty="0"/>
              <a:t> &amp; retry</a:t>
            </a:r>
          </a:p>
          <a:p>
            <a:pPr marL="0" indent="0">
              <a:lnSpc>
                <a:spcPts val="1600"/>
              </a:lnSpc>
              <a:spcBef>
                <a:spcPts val="0"/>
              </a:spcBef>
              <a:buNone/>
            </a:pPr>
            <a:r>
              <a:rPr lang="en-US" sz="1300" dirty="0"/>
              <a:t>Transport options for remote sessions</a:t>
            </a:r>
          </a:p>
          <a:p>
            <a:pPr marL="0" indent="0">
              <a:lnSpc>
                <a:spcPts val="1600"/>
              </a:lnSpc>
              <a:spcBef>
                <a:spcPts val="0"/>
              </a:spcBef>
              <a:buNone/>
            </a:pPr>
            <a:r>
              <a:rPr lang="en-US" sz="1300" dirty="0"/>
              <a:t>Module logging</a:t>
            </a:r>
          </a:p>
          <a:p>
            <a:pPr marL="0" indent="0">
              <a:lnSpc>
                <a:spcPts val="1600"/>
              </a:lnSpc>
              <a:spcBef>
                <a:spcPts val="0"/>
              </a:spcBef>
              <a:buNone/>
            </a:pPr>
            <a:r>
              <a:rPr lang="en-US" sz="1300" dirty="0" smtClean="0"/>
              <a:t>RunAs </a:t>
            </a:r>
            <a:r>
              <a:rPr lang="en-US" sz="1300" dirty="0"/>
              <a:t>and SharedHost support</a:t>
            </a:r>
          </a:p>
          <a:p>
            <a:pPr marL="0" indent="0">
              <a:lnSpc>
                <a:spcPts val="1600"/>
              </a:lnSpc>
              <a:spcBef>
                <a:spcPts val="0"/>
              </a:spcBef>
              <a:buNone/>
            </a:pPr>
            <a:r>
              <a:rPr lang="en-US" sz="1300" dirty="0" smtClean="0"/>
              <a:t>Job </a:t>
            </a:r>
            <a:r>
              <a:rPr lang="en-US" sz="1300" dirty="0"/>
              <a:t>integration with Task Scheduler</a:t>
            </a:r>
          </a:p>
          <a:p>
            <a:pPr marL="0" indent="0">
              <a:lnSpc>
                <a:spcPts val="1600"/>
              </a:lnSpc>
              <a:spcBef>
                <a:spcPts val="0"/>
              </a:spcBef>
              <a:buNone/>
            </a:pPr>
            <a:r>
              <a:rPr lang="en-US" sz="1300" dirty="0"/>
              <a:t>Alternate credential support for jobs</a:t>
            </a:r>
          </a:p>
          <a:p>
            <a:pPr marL="0" indent="0">
              <a:lnSpc>
                <a:spcPts val="1600"/>
              </a:lnSpc>
              <a:spcBef>
                <a:spcPts val="0"/>
              </a:spcBef>
              <a:buNone/>
            </a:pPr>
            <a:r>
              <a:rPr lang="en-US" sz="1300" dirty="0" smtClean="0"/>
              <a:t>Module </a:t>
            </a:r>
            <a:r>
              <a:rPr lang="en-US" sz="1300" dirty="0" err="1"/>
              <a:t>autoloading</a:t>
            </a:r>
            <a:endParaRPr lang="en-US" sz="1300" dirty="0"/>
          </a:p>
          <a:p>
            <a:pPr marL="0" indent="0">
              <a:lnSpc>
                <a:spcPts val="1600"/>
              </a:lnSpc>
              <a:spcBef>
                <a:spcPts val="0"/>
              </a:spcBef>
              <a:buNone/>
            </a:pPr>
            <a:r>
              <a:rPr lang="en-US" sz="1300" dirty="0"/>
              <a:t>Command discovery </a:t>
            </a:r>
            <a:r>
              <a:rPr lang="en-US" sz="1300" dirty="0" smtClean="0"/>
              <a:t>improvements</a:t>
            </a:r>
          </a:p>
          <a:p>
            <a:pPr marL="0" indent="0">
              <a:lnSpc>
                <a:spcPts val="1600"/>
              </a:lnSpc>
              <a:spcBef>
                <a:spcPts val="0"/>
              </a:spcBef>
              <a:buNone/>
            </a:pPr>
            <a:r>
              <a:rPr lang="en-US" sz="1300" dirty="0" smtClean="0"/>
              <a:t>Special </a:t>
            </a:r>
            <a:r>
              <a:rPr lang="en-US" sz="1300" dirty="0"/>
              <a:t>character handling</a:t>
            </a:r>
          </a:p>
          <a:p>
            <a:pPr marL="0" indent="0">
              <a:lnSpc>
                <a:spcPts val="1600"/>
              </a:lnSpc>
              <a:spcBef>
                <a:spcPts val="0"/>
              </a:spcBef>
              <a:buNone/>
            </a:pPr>
            <a:r>
              <a:rPr lang="en-US" sz="1300" dirty="0" err="1"/>
              <a:t>LiteralPath</a:t>
            </a:r>
            <a:r>
              <a:rPr lang="en-US" sz="1300" dirty="0"/>
              <a:t> support for core cmdlets</a:t>
            </a:r>
          </a:p>
          <a:p>
            <a:pPr marL="0" indent="0">
              <a:lnSpc>
                <a:spcPts val="1600"/>
              </a:lnSpc>
              <a:spcBef>
                <a:spcPts val="0"/>
              </a:spcBef>
              <a:buNone/>
            </a:pPr>
            <a:r>
              <a:rPr lang="en-US" sz="1300" dirty="0"/>
              <a:t>Improved tab </a:t>
            </a:r>
            <a:r>
              <a:rPr lang="en-US" sz="1300" dirty="0" smtClean="0"/>
              <a:t>completion</a:t>
            </a:r>
          </a:p>
          <a:p>
            <a:pPr marL="0" indent="0">
              <a:lnSpc>
                <a:spcPts val="1600"/>
              </a:lnSpc>
              <a:spcBef>
                <a:spcPts val="0"/>
              </a:spcBef>
              <a:buNone/>
            </a:pPr>
            <a:r>
              <a:rPr lang="en-US" sz="1300" dirty="0" smtClean="0"/>
              <a:t>Session configuration files</a:t>
            </a:r>
            <a:endParaRPr lang="en-US" sz="1300" dirty="0"/>
          </a:p>
          <a:p>
            <a:pPr marL="0" indent="0">
              <a:lnSpc>
                <a:spcPts val="1600"/>
              </a:lnSpc>
              <a:spcBef>
                <a:spcPts val="0"/>
              </a:spcBef>
              <a:buNone/>
            </a:pPr>
            <a:r>
              <a:rPr lang="en-US" sz="1300" dirty="0"/>
              <a:t>Intellisense</a:t>
            </a:r>
          </a:p>
          <a:p>
            <a:pPr marL="0" indent="0">
              <a:lnSpc>
                <a:spcPts val="1600"/>
              </a:lnSpc>
              <a:spcBef>
                <a:spcPts val="0"/>
              </a:spcBef>
              <a:buNone/>
            </a:pPr>
            <a:r>
              <a:rPr lang="en-US" sz="1300" dirty="0"/>
              <a:t>Windows Management Framework 3.0</a:t>
            </a:r>
          </a:p>
          <a:p>
            <a:pPr marL="0" indent="0">
              <a:lnSpc>
                <a:spcPts val="1600"/>
              </a:lnSpc>
              <a:spcBef>
                <a:spcPts val="0"/>
              </a:spcBef>
              <a:buNone/>
            </a:pPr>
            <a:r>
              <a:rPr lang="en-US" sz="1300" dirty="0"/>
              <a:t>WinPE support</a:t>
            </a:r>
          </a:p>
          <a:p>
            <a:pPr marL="0" indent="0">
              <a:lnSpc>
                <a:spcPts val="1600"/>
              </a:lnSpc>
              <a:spcBef>
                <a:spcPts val="0"/>
              </a:spcBef>
              <a:buNone/>
            </a:pPr>
            <a:r>
              <a:rPr lang="en-US" sz="1300" dirty="0"/>
              <a:t>Windows RT </a:t>
            </a:r>
            <a:r>
              <a:rPr lang="en-US" sz="1300" dirty="0" smtClean="0"/>
              <a:t>support</a:t>
            </a:r>
            <a:endParaRPr lang="en-US" sz="1300" dirty="0"/>
          </a:p>
        </p:txBody>
      </p:sp>
      <p:sp>
        <p:nvSpPr>
          <p:cNvPr id="6" name="Text Placeholder 2"/>
          <p:cNvSpPr txBox="1">
            <a:spLocks/>
          </p:cNvSpPr>
          <p:nvPr/>
        </p:nvSpPr>
        <p:spPr>
          <a:xfrm>
            <a:off x="9550796" y="1052736"/>
            <a:ext cx="2596705" cy="574516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300" dirty="0"/>
              <a:t>Windows PowerShell Web Access</a:t>
            </a:r>
          </a:p>
          <a:p>
            <a:pPr marL="0" indent="0">
              <a:lnSpc>
                <a:spcPts val="1600"/>
              </a:lnSpc>
              <a:spcBef>
                <a:spcPts val="0"/>
              </a:spcBef>
              <a:buFontTx/>
              <a:buNone/>
            </a:pPr>
            <a:r>
              <a:rPr lang="en-US" sz="1300" dirty="0" smtClean="0"/>
              <a:t>XAML-based workflows</a:t>
            </a:r>
          </a:p>
          <a:p>
            <a:pPr marL="0" indent="0">
              <a:lnSpc>
                <a:spcPts val="1600"/>
              </a:lnSpc>
              <a:spcBef>
                <a:spcPts val="0"/>
              </a:spcBef>
              <a:buFontTx/>
              <a:buNone/>
            </a:pPr>
            <a:r>
              <a:rPr lang="en-US" sz="1300" dirty="0" smtClean="0"/>
              <a:t>Script-based workflows</a:t>
            </a:r>
          </a:p>
          <a:p>
            <a:pPr marL="0" indent="0">
              <a:lnSpc>
                <a:spcPts val="1600"/>
              </a:lnSpc>
              <a:spcBef>
                <a:spcPts val="0"/>
              </a:spcBef>
              <a:buNone/>
            </a:pPr>
            <a:r>
              <a:rPr lang="en-US" sz="1300" dirty="0"/>
              <a:t>Control Panel cmdlets</a:t>
            </a:r>
          </a:p>
          <a:p>
            <a:pPr marL="0" indent="0">
              <a:lnSpc>
                <a:spcPts val="1600"/>
              </a:lnSpc>
              <a:spcBef>
                <a:spcPts val="0"/>
              </a:spcBef>
              <a:buNone/>
            </a:pPr>
            <a:r>
              <a:rPr lang="en-US" sz="1300" dirty="0"/>
              <a:t>Unblock-File cmdlet</a:t>
            </a:r>
          </a:p>
          <a:p>
            <a:pPr marL="0" indent="0">
              <a:lnSpc>
                <a:spcPts val="1600"/>
              </a:lnSpc>
              <a:spcBef>
                <a:spcPts val="0"/>
              </a:spcBef>
              <a:buFontTx/>
              <a:buNone/>
            </a:pPr>
            <a:r>
              <a:rPr lang="en-US" sz="1300" dirty="0" smtClean="0"/>
              <a:t>Workflow help</a:t>
            </a:r>
          </a:p>
          <a:p>
            <a:pPr marL="0" indent="0">
              <a:lnSpc>
                <a:spcPts val="1600"/>
              </a:lnSpc>
              <a:spcBef>
                <a:spcPts val="0"/>
              </a:spcBef>
              <a:buFontTx/>
              <a:buNone/>
            </a:pPr>
            <a:r>
              <a:rPr lang="en-US" sz="1300" dirty="0" smtClean="0"/>
              <a:t>Cmdlet to activity conversion</a:t>
            </a:r>
          </a:p>
          <a:p>
            <a:pPr marL="0" indent="0">
              <a:lnSpc>
                <a:spcPts val="1600"/>
              </a:lnSpc>
              <a:spcBef>
                <a:spcPts val="0"/>
              </a:spcBef>
              <a:buFontTx/>
              <a:buNone/>
            </a:pPr>
            <a:r>
              <a:rPr lang="en-US" sz="1300" dirty="0" smtClean="0"/>
              <a:t>Workflow persistence</a:t>
            </a:r>
          </a:p>
          <a:p>
            <a:pPr marL="0" indent="0">
              <a:lnSpc>
                <a:spcPts val="1600"/>
              </a:lnSpc>
              <a:spcBef>
                <a:spcPts val="0"/>
              </a:spcBef>
              <a:buNone/>
            </a:pPr>
            <a:r>
              <a:rPr lang="en-US" sz="1300" dirty="0"/>
              <a:t>Improved WMI object formatting</a:t>
            </a:r>
          </a:p>
          <a:p>
            <a:pPr marL="0" indent="0">
              <a:lnSpc>
                <a:spcPts val="1600"/>
              </a:lnSpc>
              <a:spcBef>
                <a:spcPts val="0"/>
              </a:spcBef>
              <a:buNone/>
            </a:pPr>
            <a:r>
              <a:rPr lang="en-US" sz="1300" dirty="0"/>
              <a:t>Heterogeneous object formatting</a:t>
            </a:r>
          </a:p>
          <a:p>
            <a:pPr marL="0" indent="0">
              <a:lnSpc>
                <a:spcPts val="1600"/>
              </a:lnSpc>
              <a:spcBef>
                <a:spcPts val="0"/>
              </a:spcBef>
              <a:buFontTx/>
              <a:buNone/>
            </a:pPr>
            <a:r>
              <a:rPr lang="en-US" sz="1300" dirty="0" smtClean="0"/>
              <a:t>Workflow logging</a:t>
            </a:r>
          </a:p>
          <a:p>
            <a:pPr marL="0" indent="0">
              <a:lnSpc>
                <a:spcPts val="1600"/>
              </a:lnSpc>
              <a:spcBef>
                <a:spcPts val="0"/>
              </a:spcBef>
              <a:buFontTx/>
              <a:buNone/>
            </a:pPr>
            <a:r>
              <a:rPr lang="en-US" sz="1300" dirty="0" smtClean="0"/>
              <a:t>Workflow extensibility</a:t>
            </a:r>
          </a:p>
          <a:p>
            <a:pPr marL="0" indent="0">
              <a:lnSpc>
                <a:spcPts val="1600"/>
              </a:lnSpc>
              <a:spcBef>
                <a:spcPts val="0"/>
              </a:spcBef>
              <a:buFontTx/>
              <a:buNone/>
            </a:pPr>
            <a:r>
              <a:rPr lang="en-US" sz="1300" dirty="0" smtClean="0"/>
              <a:t>Common workflow parameters</a:t>
            </a:r>
          </a:p>
          <a:p>
            <a:pPr marL="0" indent="0">
              <a:lnSpc>
                <a:spcPts val="1600"/>
              </a:lnSpc>
              <a:spcBef>
                <a:spcPts val="0"/>
              </a:spcBef>
              <a:buFontTx/>
              <a:buNone/>
            </a:pPr>
            <a:r>
              <a:rPr lang="en-US" sz="1300" dirty="0" smtClean="0"/>
              <a:t>Workflow execution environment</a:t>
            </a:r>
          </a:p>
          <a:p>
            <a:pPr marL="0" indent="0">
              <a:lnSpc>
                <a:spcPts val="1600"/>
              </a:lnSpc>
              <a:spcBef>
                <a:spcPts val="0"/>
              </a:spcBef>
              <a:buNone/>
            </a:pPr>
            <a:r>
              <a:rPr lang="en-US" sz="1300" dirty="0"/>
              <a:t>Windows PowerShell Web Services</a:t>
            </a:r>
          </a:p>
          <a:p>
            <a:pPr marL="0" indent="0">
              <a:lnSpc>
                <a:spcPts val="1600"/>
              </a:lnSpc>
              <a:spcBef>
                <a:spcPts val="0"/>
              </a:spcBef>
              <a:buFontTx/>
              <a:buNone/>
            </a:pPr>
            <a:r>
              <a:rPr lang="en-US" sz="1300" dirty="0" smtClean="0"/>
              <a:t>Snippets</a:t>
            </a:r>
          </a:p>
          <a:p>
            <a:pPr marL="0" indent="0">
              <a:lnSpc>
                <a:spcPts val="1600"/>
              </a:lnSpc>
              <a:spcBef>
                <a:spcPts val="0"/>
              </a:spcBef>
              <a:buFontTx/>
              <a:buNone/>
            </a:pPr>
            <a:r>
              <a:rPr lang="en-US" sz="1300" dirty="0" smtClean="0"/>
              <a:t>ISE Add-ons</a:t>
            </a:r>
          </a:p>
          <a:p>
            <a:pPr marL="0" indent="0">
              <a:lnSpc>
                <a:spcPts val="1600"/>
              </a:lnSpc>
              <a:spcBef>
                <a:spcPts val="0"/>
              </a:spcBef>
              <a:buFontTx/>
              <a:buNone/>
            </a:pPr>
            <a:r>
              <a:rPr lang="en-US" sz="1300" dirty="0" smtClean="0"/>
              <a:t>IntelliSense support</a:t>
            </a:r>
          </a:p>
          <a:p>
            <a:pPr marL="0" indent="0">
              <a:lnSpc>
                <a:spcPts val="1600"/>
              </a:lnSpc>
              <a:spcBef>
                <a:spcPts val="0"/>
              </a:spcBef>
              <a:buFontTx/>
              <a:buNone/>
            </a:pPr>
            <a:r>
              <a:rPr lang="en-US" sz="1300" dirty="0" smtClean="0"/>
              <a:t>Show-Command</a:t>
            </a:r>
          </a:p>
          <a:p>
            <a:pPr marL="0" indent="0">
              <a:lnSpc>
                <a:spcPts val="1600"/>
              </a:lnSpc>
              <a:spcBef>
                <a:spcPts val="0"/>
              </a:spcBef>
              <a:buFontTx/>
              <a:buNone/>
            </a:pPr>
            <a:r>
              <a:rPr lang="en-US" sz="1300" dirty="0" smtClean="0"/>
              <a:t>Get-Help -ShowWindow</a:t>
            </a:r>
          </a:p>
          <a:p>
            <a:pPr marL="0" indent="0">
              <a:lnSpc>
                <a:spcPts val="1600"/>
              </a:lnSpc>
              <a:spcBef>
                <a:spcPts val="0"/>
              </a:spcBef>
              <a:buFontTx/>
              <a:buNone/>
            </a:pPr>
            <a:r>
              <a:rPr lang="en-US" sz="1300" dirty="0" smtClean="0"/>
              <a:t>Restart Manager support</a:t>
            </a:r>
          </a:p>
          <a:p>
            <a:pPr marL="0" indent="0">
              <a:lnSpc>
                <a:spcPts val="1600"/>
              </a:lnSpc>
              <a:spcBef>
                <a:spcPts val="0"/>
              </a:spcBef>
              <a:buFontTx/>
              <a:buNone/>
            </a:pPr>
            <a:r>
              <a:rPr lang="en-US" sz="1300" dirty="0" smtClean="0"/>
              <a:t>Script </a:t>
            </a:r>
            <a:r>
              <a:rPr lang="en-US" sz="1300" dirty="0" err="1" smtClean="0"/>
              <a:t>autosave</a:t>
            </a:r>
            <a:r>
              <a:rPr lang="en-US" sz="1300" dirty="0" smtClean="0"/>
              <a:t> support</a:t>
            </a:r>
          </a:p>
          <a:p>
            <a:pPr marL="0" indent="0">
              <a:lnSpc>
                <a:spcPts val="1600"/>
              </a:lnSpc>
              <a:spcBef>
                <a:spcPts val="0"/>
              </a:spcBef>
              <a:buFontTx/>
              <a:buNone/>
            </a:pPr>
            <a:r>
              <a:rPr lang="en-US" sz="1300" dirty="0" smtClean="0"/>
              <a:t>Out-GridView -</a:t>
            </a:r>
            <a:r>
              <a:rPr lang="en-US" sz="1300" dirty="0" err="1" smtClean="0"/>
              <a:t>PassThru</a:t>
            </a:r>
            <a:endParaRPr lang="en-US" sz="1300" dirty="0" smtClean="0"/>
          </a:p>
          <a:p>
            <a:pPr marL="0" indent="0">
              <a:lnSpc>
                <a:spcPts val="1600"/>
              </a:lnSpc>
              <a:spcBef>
                <a:spcPts val="0"/>
              </a:spcBef>
              <a:buFontTx/>
              <a:buNone/>
            </a:pPr>
            <a:r>
              <a:rPr lang="en-US" sz="1300" dirty="0" smtClean="0"/>
              <a:t>XML syntax highlighting</a:t>
            </a:r>
          </a:p>
          <a:p>
            <a:pPr marL="0" indent="0">
              <a:lnSpc>
                <a:spcPts val="1600"/>
              </a:lnSpc>
              <a:spcBef>
                <a:spcPts val="0"/>
              </a:spcBef>
              <a:buFontTx/>
              <a:buNone/>
            </a:pPr>
            <a:r>
              <a:rPr lang="en-US" sz="1300" dirty="0" smtClean="0"/>
              <a:t>Block select</a:t>
            </a:r>
          </a:p>
          <a:p>
            <a:pPr marL="0" indent="0">
              <a:lnSpc>
                <a:spcPts val="1600"/>
              </a:lnSpc>
              <a:spcBef>
                <a:spcPts val="0"/>
              </a:spcBef>
              <a:buFontTx/>
              <a:buNone/>
            </a:pPr>
            <a:r>
              <a:rPr lang="en-US" sz="1300" dirty="0" smtClean="0"/>
              <a:t>Collapsible regions</a:t>
            </a:r>
          </a:p>
          <a:p>
            <a:pPr marL="0" indent="0">
              <a:lnSpc>
                <a:spcPts val="1600"/>
              </a:lnSpc>
              <a:spcBef>
                <a:spcPts val="0"/>
              </a:spcBef>
              <a:buNone/>
            </a:pPr>
            <a:r>
              <a:rPr lang="en-US" sz="1300" dirty="0"/>
              <a:t>Contextual F1 support</a:t>
            </a:r>
          </a:p>
          <a:p>
            <a:pPr marL="0" indent="0">
              <a:lnSpc>
                <a:spcPts val="1600"/>
              </a:lnSpc>
              <a:spcBef>
                <a:spcPts val="0"/>
              </a:spcBef>
              <a:buNone/>
            </a:pPr>
            <a:r>
              <a:rPr lang="en-US" sz="1300" dirty="0" smtClean="0"/>
              <a:t>Script Explorer</a:t>
            </a:r>
            <a:endParaRPr lang="en-US" sz="1300" dirty="0"/>
          </a:p>
        </p:txBody>
      </p:sp>
      <p:grpSp>
        <p:nvGrpSpPr>
          <p:cNvPr id="22" name="Group 21"/>
          <p:cNvGrpSpPr/>
          <p:nvPr/>
        </p:nvGrpSpPr>
        <p:grpSpPr>
          <a:xfrm>
            <a:off x="117748" y="980728"/>
            <a:ext cx="3312368" cy="504056"/>
            <a:chOff x="117748" y="980728"/>
            <a:chExt cx="3312368" cy="504056"/>
          </a:xfrm>
        </p:grpSpPr>
        <p:sp>
          <p:nvSpPr>
            <p:cNvPr id="7" name="Rectangle 6"/>
            <p:cNvSpPr/>
            <p:nvPr/>
          </p:nvSpPr>
          <p:spPr bwMode="auto">
            <a:xfrm>
              <a:off x="117748" y="980728"/>
              <a:ext cx="3312368" cy="5040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defTabSz="914099"/>
              <a:r>
                <a:rPr lang="en-US" b="1" dirty="0" smtClean="0">
                  <a:solidFill>
                    <a:srgbClr val="FFFFFF">
                      <a:alpha val="98824"/>
                    </a:srgbClr>
                  </a:solidFill>
                  <a:latin typeface="Segoe UI" pitchFamily="34" charset="0"/>
                  <a:ea typeface="Segoe UI" pitchFamily="34" charset="0"/>
                  <a:cs typeface="Segoe UI" pitchFamily="34" charset="0"/>
                </a:rPr>
                <a:t>DEMO:</a:t>
              </a:r>
              <a:r>
                <a:rPr lang="en-US" dirty="0" smtClean="0">
                  <a:solidFill>
                    <a:srgbClr val="FFFFFF">
                      <a:alpha val="98824"/>
                    </a:srgbClr>
                  </a:solidFill>
                  <a:latin typeface="Segoe UI" pitchFamily="34" charset="0"/>
                  <a:ea typeface="Segoe UI" pitchFamily="34" charset="0"/>
                  <a:cs typeface="Segoe UI" pitchFamily="34" charset="0"/>
                </a:rPr>
                <a:t>  PowerShell Workflow</a:t>
              </a:r>
            </a:p>
          </p:txBody>
        </p:sp>
        <p:sp>
          <p:nvSpPr>
            <p:cNvPr id="19" name="Rectangle 18"/>
            <p:cNvSpPr/>
            <p:nvPr/>
          </p:nvSpPr>
          <p:spPr bwMode="auto">
            <a:xfrm>
              <a:off x="117748" y="980728"/>
              <a:ext cx="864096" cy="5040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latin typeface="Segoe UI" pitchFamily="34" charset="0"/>
                  <a:ea typeface="Segoe UI" pitchFamily="34" charset="0"/>
                  <a:cs typeface="Segoe UI" pitchFamily="34" charset="0"/>
                </a:rPr>
                <a:t>DEMO</a:t>
              </a:r>
            </a:p>
          </p:txBody>
        </p:sp>
      </p:grpSp>
      <p:grpSp>
        <p:nvGrpSpPr>
          <p:cNvPr id="23" name="Group 22"/>
          <p:cNvGrpSpPr/>
          <p:nvPr/>
        </p:nvGrpSpPr>
        <p:grpSpPr>
          <a:xfrm>
            <a:off x="141243" y="2564904"/>
            <a:ext cx="3312368" cy="504056"/>
            <a:chOff x="117748" y="980728"/>
            <a:chExt cx="3312368" cy="504056"/>
          </a:xfrm>
        </p:grpSpPr>
        <p:sp>
          <p:nvSpPr>
            <p:cNvPr id="24" name="Rectangle 23"/>
            <p:cNvSpPr/>
            <p:nvPr/>
          </p:nvSpPr>
          <p:spPr bwMode="auto">
            <a:xfrm>
              <a:off x="117748" y="980728"/>
              <a:ext cx="3312368" cy="5040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defTabSz="914099"/>
              <a:r>
                <a:rPr lang="en-US" b="1" dirty="0" smtClean="0">
                  <a:solidFill>
                    <a:srgbClr val="FFFFFF">
                      <a:alpha val="98824"/>
                    </a:srgbClr>
                  </a:solidFill>
                  <a:latin typeface="Segoe UI" pitchFamily="34" charset="0"/>
                  <a:ea typeface="Segoe UI" pitchFamily="34" charset="0"/>
                  <a:cs typeface="Segoe UI" pitchFamily="34" charset="0"/>
                </a:rPr>
                <a:t>DEMO:</a:t>
              </a:r>
              <a:r>
                <a:rPr lang="en-US" dirty="0" smtClean="0">
                  <a:solidFill>
                    <a:srgbClr val="FFFFFF">
                      <a:alpha val="98824"/>
                    </a:srgbClr>
                  </a:solidFill>
                  <a:latin typeface="Segoe UI" pitchFamily="34" charset="0"/>
                  <a:ea typeface="Segoe UI" pitchFamily="34" charset="0"/>
                  <a:cs typeface="Segoe UI" pitchFamily="34" charset="0"/>
                </a:rPr>
                <a:t>  Disconnected Sessions</a:t>
              </a:r>
            </a:p>
          </p:txBody>
        </p:sp>
        <p:sp>
          <p:nvSpPr>
            <p:cNvPr id="25" name="Rectangle 24"/>
            <p:cNvSpPr/>
            <p:nvPr/>
          </p:nvSpPr>
          <p:spPr bwMode="auto">
            <a:xfrm>
              <a:off x="117748" y="980728"/>
              <a:ext cx="864096" cy="5040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latin typeface="Segoe UI" pitchFamily="34" charset="0"/>
                  <a:ea typeface="Segoe UI" pitchFamily="34" charset="0"/>
                  <a:cs typeface="Segoe UI" pitchFamily="34" charset="0"/>
                </a:rPr>
                <a:t>DEMO</a:t>
              </a:r>
            </a:p>
          </p:txBody>
        </p:sp>
      </p:grpSp>
      <p:grpSp>
        <p:nvGrpSpPr>
          <p:cNvPr id="26" name="Group 25"/>
          <p:cNvGrpSpPr/>
          <p:nvPr/>
        </p:nvGrpSpPr>
        <p:grpSpPr>
          <a:xfrm>
            <a:off x="117748" y="5373216"/>
            <a:ext cx="3312368" cy="504056"/>
            <a:chOff x="117748" y="980728"/>
            <a:chExt cx="3312368" cy="504056"/>
          </a:xfrm>
        </p:grpSpPr>
        <p:sp>
          <p:nvSpPr>
            <p:cNvPr id="27" name="Rectangle 26"/>
            <p:cNvSpPr/>
            <p:nvPr/>
          </p:nvSpPr>
          <p:spPr bwMode="auto">
            <a:xfrm>
              <a:off x="117748" y="980728"/>
              <a:ext cx="3312368" cy="5040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defTabSz="914099"/>
              <a:r>
                <a:rPr lang="en-US" b="1" dirty="0" smtClean="0">
                  <a:solidFill>
                    <a:srgbClr val="FFFFFF">
                      <a:alpha val="98824"/>
                    </a:srgbClr>
                  </a:solidFill>
                  <a:latin typeface="Segoe UI" pitchFamily="34" charset="0"/>
                  <a:ea typeface="Segoe UI" pitchFamily="34" charset="0"/>
                  <a:cs typeface="Segoe UI" pitchFamily="34" charset="0"/>
                </a:rPr>
                <a:t>DEMO:</a:t>
              </a:r>
              <a:r>
                <a:rPr lang="en-US" dirty="0" smtClean="0">
                  <a:solidFill>
                    <a:srgbClr val="FFFFFF">
                      <a:alpha val="98824"/>
                    </a:srgbClr>
                  </a:solidFill>
                  <a:latin typeface="Segoe UI" pitchFamily="34" charset="0"/>
                  <a:ea typeface="Segoe UI" pitchFamily="34" charset="0"/>
                  <a:cs typeface="Segoe UI" pitchFamily="34" charset="0"/>
                </a:rPr>
                <a:t>  Scheduled Jobs</a:t>
              </a:r>
            </a:p>
          </p:txBody>
        </p:sp>
        <p:sp>
          <p:nvSpPr>
            <p:cNvPr id="28" name="Rectangle 27"/>
            <p:cNvSpPr/>
            <p:nvPr/>
          </p:nvSpPr>
          <p:spPr bwMode="auto">
            <a:xfrm>
              <a:off x="117748" y="980728"/>
              <a:ext cx="864096" cy="5040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latin typeface="Segoe UI" pitchFamily="34" charset="0"/>
                  <a:ea typeface="Segoe UI" pitchFamily="34" charset="0"/>
                  <a:cs typeface="Segoe UI" pitchFamily="34" charset="0"/>
                </a:rPr>
                <a:t>DEMO</a:t>
              </a:r>
            </a:p>
          </p:txBody>
        </p:sp>
      </p:grpSp>
      <p:grpSp>
        <p:nvGrpSpPr>
          <p:cNvPr id="9" name="Group 8"/>
          <p:cNvGrpSpPr/>
          <p:nvPr/>
        </p:nvGrpSpPr>
        <p:grpSpPr>
          <a:xfrm>
            <a:off x="3430116" y="3527885"/>
            <a:ext cx="3065660" cy="504056"/>
            <a:chOff x="3430116" y="3527885"/>
            <a:chExt cx="3065660" cy="504056"/>
          </a:xfrm>
        </p:grpSpPr>
        <p:sp>
          <p:nvSpPr>
            <p:cNvPr id="14" name="Rectangle 13"/>
            <p:cNvSpPr/>
            <p:nvPr/>
          </p:nvSpPr>
          <p:spPr bwMode="auto">
            <a:xfrm>
              <a:off x="3430116" y="3527885"/>
              <a:ext cx="3065660" cy="5040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defTabSz="914099"/>
              <a:r>
                <a:rPr lang="en-US" b="1" dirty="0" smtClean="0">
                  <a:solidFill>
                    <a:srgbClr val="FFFFFF">
                      <a:alpha val="98824"/>
                    </a:srgbClr>
                  </a:solidFill>
                  <a:latin typeface="Segoe UI" pitchFamily="34" charset="0"/>
                  <a:ea typeface="Segoe UI" pitchFamily="34" charset="0"/>
                  <a:cs typeface="Segoe UI" pitchFamily="34" charset="0"/>
                </a:rPr>
                <a:t>DEMO:  </a:t>
              </a:r>
              <a:r>
                <a:rPr lang="en-US" dirty="0" smtClean="0">
                  <a:solidFill>
                    <a:srgbClr val="FFFFFF">
                      <a:alpha val="98824"/>
                    </a:srgbClr>
                  </a:solidFill>
                  <a:latin typeface="Segoe UI" pitchFamily="34" charset="0"/>
                  <a:ea typeface="Segoe UI" pitchFamily="34" charset="0"/>
                  <a:cs typeface="Segoe UI" pitchFamily="34" charset="0"/>
                </a:rPr>
                <a:t>Ordered Hash tables</a:t>
              </a:r>
            </a:p>
          </p:txBody>
        </p:sp>
        <p:sp>
          <p:nvSpPr>
            <p:cNvPr id="29" name="Rectangle 28"/>
            <p:cNvSpPr/>
            <p:nvPr/>
          </p:nvSpPr>
          <p:spPr bwMode="auto">
            <a:xfrm>
              <a:off x="3430116" y="3527885"/>
              <a:ext cx="864096" cy="5040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latin typeface="Segoe UI" pitchFamily="34" charset="0"/>
                  <a:ea typeface="Segoe UI" pitchFamily="34" charset="0"/>
                  <a:cs typeface="Segoe UI" pitchFamily="34" charset="0"/>
                </a:rPr>
                <a:t>DEMO</a:t>
              </a:r>
            </a:p>
          </p:txBody>
        </p:sp>
      </p:grpSp>
      <p:grpSp>
        <p:nvGrpSpPr>
          <p:cNvPr id="31" name="Group 30"/>
          <p:cNvGrpSpPr/>
          <p:nvPr/>
        </p:nvGrpSpPr>
        <p:grpSpPr>
          <a:xfrm>
            <a:off x="3430116" y="4581128"/>
            <a:ext cx="2952328" cy="504056"/>
            <a:chOff x="3430116" y="2276872"/>
            <a:chExt cx="2952328" cy="504056"/>
          </a:xfrm>
        </p:grpSpPr>
        <p:sp>
          <p:nvSpPr>
            <p:cNvPr id="32" name="Rectangle 31"/>
            <p:cNvSpPr/>
            <p:nvPr/>
          </p:nvSpPr>
          <p:spPr bwMode="auto">
            <a:xfrm>
              <a:off x="3430116" y="2276872"/>
              <a:ext cx="2952328" cy="5040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defTabSz="914099"/>
              <a:r>
                <a:rPr lang="en-US" b="1" dirty="0" smtClean="0">
                  <a:solidFill>
                    <a:srgbClr val="FFFFFF">
                      <a:alpha val="98824"/>
                    </a:srgbClr>
                  </a:solidFill>
                  <a:latin typeface="Segoe UI" pitchFamily="34" charset="0"/>
                  <a:ea typeface="Segoe UI" pitchFamily="34" charset="0"/>
                  <a:cs typeface="Segoe UI" pitchFamily="34" charset="0"/>
                </a:rPr>
                <a:t>DEMO:  </a:t>
              </a:r>
              <a:r>
                <a:rPr lang="en-US" dirty="0" smtClean="0">
                  <a:solidFill>
                    <a:srgbClr val="FFFFFF">
                      <a:alpha val="98824"/>
                    </a:srgbClr>
                  </a:solidFill>
                  <a:latin typeface="Segoe UI" pitchFamily="34" charset="0"/>
                  <a:ea typeface="Segoe UI" pitchFamily="34" charset="0"/>
                  <a:cs typeface="Segoe UI" pitchFamily="34" charset="0"/>
                </a:rPr>
                <a:t>Modules</a:t>
              </a:r>
            </a:p>
          </p:txBody>
        </p:sp>
        <p:sp>
          <p:nvSpPr>
            <p:cNvPr id="33" name="Rectangle 32"/>
            <p:cNvSpPr/>
            <p:nvPr/>
          </p:nvSpPr>
          <p:spPr bwMode="auto">
            <a:xfrm>
              <a:off x="3430116" y="2276872"/>
              <a:ext cx="864096" cy="5040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latin typeface="Segoe UI" pitchFamily="34" charset="0"/>
                  <a:ea typeface="Segoe UI" pitchFamily="34" charset="0"/>
                  <a:cs typeface="Segoe UI" pitchFamily="34" charset="0"/>
                </a:rPr>
                <a:t>DEMO</a:t>
              </a:r>
            </a:p>
          </p:txBody>
        </p:sp>
      </p:grpSp>
      <p:grpSp>
        <p:nvGrpSpPr>
          <p:cNvPr id="43" name="Group 42"/>
          <p:cNvGrpSpPr/>
          <p:nvPr/>
        </p:nvGrpSpPr>
        <p:grpSpPr>
          <a:xfrm>
            <a:off x="6454452" y="3933056"/>
            <a:ext cx="2960814" cy="504056"/>
            <a:chOff x="6454452" y="1284318"/>
            <a:chExt cx="2960814" cy="504056"/>
          </a:xfrm>
        </p:grpSpPr>
        <p:sp>
          <p:nvSpPr>
            <p:cNvPr id="44" name="Rectangle 43"/>
            <p:cNvSpPr/>
            <p:nvPr/>
          </p:nvSpPr>
          <p:spPr bwMode="auto">
            <a:xfrm>
              <a:off x="6462938" y="1284318"/>
              <a:ext cx="2952328" cy="5040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defTabSz="914099"/>
              <a:r>
                <a:rPr lang="en-US" b="1" dirty="0" smtClean="0">
                  <a:solidFill>
                    <a:srgbClr val="FFFFFF">
                      <a:alpha val="98824"/>
                    </a:srgbClr>
                  </a:solidFill>
                  <a:latin typeface="Segoe UI" pitchFamily="34" charset="0"/>
                  <a:ea typeface="Segoe UI" pitchFamily="34" charset="0"/>
                  <a:cs typeface="Segoe UI" pitchFamily="34" charset="0"/>
                </a:rPr>
                <a:t>DEMO: </a:t>
              </a:r>
              <a:r>
                <a:rPr lang="en-US" dirty="0" smtClean="0">
                  <a:solidFill>
                    <a:srgbClr val="FFFFFF">
                      <a:alpha val="98824"/>
                    </a:srgbClr>
                  </a:solidFill>
                  <a:latin typeface="Segoe UI" pitchFamily="34" charset="0"/>
                  <a:ea typeface="Segoe UI" pitchFamily="34" charset="0"/>
                  <a:cs typeface="Segoe UI" pitchFamily="34" charset="0"/>
                </a:rPr>
                <a:t> RunAs Support</a:t>
              </a:r>
            </a:p>
          </p:txBody>
        </p:sp>
        <p:sp>
          <p:nvSpPr>
            <p:cNvPr id="45" name="Rectangle 44"/>
            <p:cNvSpPr/>
            <p:nvPr/>
          </p:nvSpPr>
          <p:spPr bwMode="auto">
            <a:xfrm>
              <a:off x="6454452" y="1284318"/>
              <a:ext cx="864096" cy="5040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latin typeface="Segoe UI" pitchFamily="34" charset="0"/>
                  <a:ea typeface="Segoe UI" pitchFamily="34" charset="0"/>
                  <a:cs typeface="Segoe UI" pitchFamily="34" charset="0"/>
                </a:rPr>
                <a:t>DEMO</a:t>
              </a:r>
            </a:p>
          </p:txBody>
        </p:sp>
      </p:grpSp>
      <p:grpSp>
        <p:nvGrpSpPr>
          <p:cNvPr id="46" name="Group 45"/>
          <p:cNvGrpSpPr/>
          <p:nvPr/>
        </p:nvGrpSpPr>
        <p:grpSpPr>
          <a:xfrm>
            <a:off x="6445966" y="5549485"/>
            <a:ext cx="2960814" cy="504056"/>
            <a:chOff x="6454452" y="1284318"/>
            <a:chExt cx="2960814" cy="504056"/>
          </a:xfrm>
        </p:grpSpPr>
        <p:sp>
          <p:nvSpPr>
            <p:cNvPr id="47" name="Rectangle 46"/>
            <p:cNvSpPr/>
            <p:nvPr/>
          </p:nvSpPr>
          <p:spPr bwMode="auto">
            <a:xfrm>
              <a:off x="6462938" y="1284318"/>
              <a:ext cx="2952328" cy="5040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defTabSz="914099"/>
              <a:r>
                <a:rPr lang="en-US" b="1" dirty="0" smtClean="0">
                  <a:solidFill>
                    <a:srgbClr val="FFFFFF">
                      <a:alpha val="98824"/>
                    </a:srgbClr>
                  </a:solidFill>
                  <a:latin typeface="Segoe UI" pitchFamily="34" charset="0"/>
                  <a:ea typeface="Segoe UI" pitchFamily="34" charset="0"/>
                  <a:cs typeface="Segoe UI" pitchFamily="34" charset="0"/>
                </a:rPr>
                <a:t>DEMO: </a:t>
              </a:r>
              <a:r>
                <a:rPr lang="en-US" dirty="0" smtClean="0">
                  <a:solidFill>
                    <a:srgbClr val="FFFFFF">
                      <a:alpha val="98824"/>
                    </a:srgbClr>
                  </a:solidFill>
                  <a:latin typeface="Segoe UI" pitchFamily="34" charset="0"/>
                  <a:ea typeface="Segoe UI" pitchFamily="34" charset="0"/>
                  <a:cs typeface="Segoe UI" pitchFamily="34" charset="0"/>
                </a:rPr>
                <a:t> Session Config Files</a:t>
              </a:r>
            </a:p>
          </p:txBody>
        </p:sp>
        <p:sp>
          <p:nvSpPr>
            <p:cNvPr id="48" name="Rectangle 47"/>
            <p:cNvSpPr/>
            <p:nvPr/>
          </p:nvSpPr>
          <p:spPr bwMode="auto">
            <a:xfrm>
              <a:off x="6454452" y="1284318"/>
              <a:ext cx="864096" cy="5040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latin typeface="Segoe UI" pitchFamily="34" charset="0"/>
                  <a:ea typeface="Segoe UI" pitchFamily="34" charset="0"/>
                  <a:cs typeface="Segoe UI" pitchFamily="34" charset="0"/>
                </a:rPr>
                <a:t>DEMO</a:t>
              </a:r>
            </a:p>
          </p:txBody>
        </p:sp>
      </p:grpSp>
      <p:grpSp>
        <p:nvGrpSpPr>
          <p:cNvPr id="53" name="Group 52"/>
          <p:cNvGrpSpPr/>
          <p:nvPr/>
        </p:nvGrpSpPr>
        <p:grpSpPr>
          <a:xfrm>
            <a:off x="9485605" y="980728"/>
            <a:ext cx="2664296" cy="504056"/>
            <a:chOff x="9485605" y="980728"/>
            <a:chExt cx="2664296" cy="504056"/>
          </a:xfrm>
        </p:grpSpPr>
        <p:sp>
          <p:nvSpPr>
            <p:cNvPr id="10" name="Rectangle 9"/>
            <p:cNvSpPr/>
            <p:nvPr/>
          </p:nvSpPr>
          <p:spPr bwMode="auto">
            <a:xfrm>
              <a:off x="9485605" y="980728"/>
              <a:ext cx="2664296" cy="5040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defTabSz="914099"/>
              <a:r>
                <a:rPr lang="en-US" b="1" dirty="0" smtClean="0">
                  <a:solidFill>
                    <a:srgbClr val="FFFFFF">
                      <a:alpha val="98824"/>
                    </a:srgbClr>
                  </a:solidFill>
                  <a:latin typeface="Segoe UI" pitchFamily="34" charset="0"/>
                  <a:ea typeface="Segoe UI" pitchFamily="34" charset="0"/>
                  <a:cs typeface="Segoe UI" pitchFamily="34" charset="0"/>
                </a:rPr>
                <a:t>DEMO:  </a:t>
              </a:r>
              <a:r>
                <a:rPr lang="en-US" dirty="0" smtClean="0">
                  <a:solidFill>
                    <a:srgbClr val="FFFFFF">
                      <a:alpha val="98824"/>
                    </a:srgbClr>
                  </a:solidFill>
                  <a:latin typeface="Segoe UI" pitchFamily="34" charset="0"/>
                  <a:ea typeface="Segoe UI" pitchFamily="34" charset="0"/>
                  <a:cs typeface="Segoe UI" pitchFamily="34" charset="0"/>
                </a:rPr>
                <a:t>PS Web Access</a:t>
              </a:r>
            </a:p>
          </p:txBody>
        </p:sp>
        <p:sp>
          <p:nvSpPr>
            <p:cNvPr id="52" name="Rectangle 51"/>
            <p:cNvSpPr/>
            <p:nvPr/>
          </p:nvSpPr>
          <p:spPr bwMode="auto">
            <a:xfrm>
              <a:off x="9485605" y="980728"/>
              <a:ext cx="864096" cy="5040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latin typeface="Segoe UI" pitchFamily="34" charset="0"/>
                  <a:ea typeface="Segoe UI" pitchFamily="34" charset="0"/>
                  <a:cs typeface="Segoe UI" pitchFamily="34" charset="0"/>
                </a:rPr>
                <a:t>DEMO</a:t>
              </a:r>
            </a:p>
          </p:txBody>
        </p:sp>
      </p:grpSp>
      <p:grpSp>
        <p:nvGrpSpPr>
          <p:cNvPr id="54" name="Group 53"/>
          <p:cNvGrpSpPr/>
          <p:nvPr/>
        </p:nvGrpSpPr>
        <p:grpSpPr>
          <a:xfrm>
            <a:off x="9478788" y="3717032"/>
            <a:ext cx="2664296" cy="504056"/>
            <a:chOff x="9485605" y="980728"/>
            <a:chExt cx="2664296" cy="504056"/>
          </a:xfrm>
        </p:grpSpPr>
        <p:sp>
          <p:nvSpPr>
            <p:cNvPr id="55" name="Rectangle 54"/>
            <p:cNvSpPr/>
            <p:nvPr/>
          </p:nvSpPr>
          <p:spPr bwMode="auto">
            <a:xfrm>
              <a:off x="9485605" y="980728"/>
              <a:ext cx="2664296" cy="5040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defTabSz="914099"/>
              <a:r>
                <a:rPr lang="en-US" b="1" dirty="0" smtClean="0">
                  <a:solidFill>
                    <a:srgbClr val="FFFFFF">
                      <a:alpha val="98824"/>
                    </a:srgbClr>
                  </a:solidFill>
                  <a:latin typeface="Segoe UI" pitchFamily="34" charset="0"/>
                  <a:ea typeface="Segoe UI" pitchFamily="34" charset="0"/>
                  <a:cs typeface="Segoe UI" pitchFamily="34" charset="0"/>
                </a:rPr>
                <a:t>DEMO:  </a:t>
              </a:r>
              <a:r>
                <a:rPr lang="en-US" dirty="0" smtClean="0">
                  <a:solidFill>
                    <a:srgbClr val="FFFFFF">
                      <a:alpha val="98824"/>
                    </a:srgbClr>
                  </a:solidFill>
                  <a:latin typeface="Segoe UI" pitchFamily="34" charset="0"/>
                  <a:ea typeface="Segoe UI" pitchFamily="34" charset="0"/>
                  <a:cs typeface="Segoe UI" pitchFamily="34" charset="0"/>
                </a:rPr>
                <a:t>PS Web Services</a:t>
              </a:r>
            </a:p>
          </p:txBody>
        </p:sp>
        <p:sp>
          <p:nvSpPr>
            <p:cNvPr id="56" name="Rectangle 55"/>
            <p:cNvSpPr/>
            <p:nvPr/>
          </p:nvSpPr>
          <p:spPr bwMode="auto">
            <a:xfrm>
              <a:off x="9485605" y="980728"/>
              <a:ext cx="864096" cy="5040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latin typeface="Segoe UI" pitchFamily="34" charset="0"/>
                  <a:ea typeface="Segoe UI" pitchFamily="34" charset="0"/>
                  <a:cs typeface="Segoe UI" pitchFamily="34" charset="0"/>
                </a:rPr>
                <a:t>DEMO</a:t>
              </a:r>
            </a:p>
          </p:txBody>
        </p:sp>
      </p:grpSp>
      <p:grpSp>
        <p:nvGrpSpPr>
          <p:cNvPr id="8" name="Group 7"/>
          <p:cNvGrpSpPr/>
          <p:nvPr/>
        </p:nvGrpSpPr>
        <p:grpSpPr>
          <a:xfrm>
            <a:off x="3427337" y="1783098"/>
            <a:ext cx="2926047" cy="504056"/>
            <a:chOff x="3430116" y="1700808"/>
            <a:chExt cx="2279448" cy="504056"/>
          </a:xfrm>
        </p:grpSpPr>
        <p:sp>
          <p:nvSpPr>
            <p:cNvPr id="50" name="Rectangle 49"/>
            <p:cNvSpPr/>
            <p:nvPr/>
          </p:nvSpPr>
          <p:spPr bwMode="auto">
            <a:xfrm>
              <a:off x="3430116" y="1700808"/>
              <a:ext cx="2279448" cy="50405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defTabSz="914099"/>
              <a:r>
                <a:rPr lang="en-US" b="1" dirty="0" smtClean="0">
                  <a:solidFill>
                    <a:srgbClr val="FFFFFF">
                      <a:alpha val="98824"/>
                    </a:srgbClr>
                  </a:solidFill>
                  <a:latin typeface="Segoe UI" pitchFamily="34" charset="0"/>
                  <a:ea typeface="Segoe UI" pitchFamily="34" charset="0"/>
                  <a:cs typeface="Segoe UI" pitchFamily="34" charset="0"/>
                </a:rPr>
                <a:t>DEMO:  </a:t>
              </a:r>
              <a:r>
                <a:rPr lang="en-US" dirty="0" smtClean="0">
                  <a:solidFill>
                    <a:srgbClr val="FFFFFF">
                      <a:alpha val="98824"/>
                    </a:srgbClr>
                  </a:solidFill>
                  <a:latin typeface="Segoe UI" pitchFamily="34" charset="0"/>
                  <a:ea typeface="Segoe UI" pitchFamily="34" charset="0"/>
                  <a:cs typeface="Segoe UI" pitchFamily="34" charset="0"/>
                </a:rPr>
                <a:t>Parameter Defaults</a:t>
              </a:r>
            </a:p>
          </p:txBody>
        </p:sp>
        <p:sp>
          <p:nvSpPr>
            <p:cNvPr id="51" name="Rectangle 50"/>
            <p:cNvSpPr/>
            <p:nvPr/>
          </p:nvSpPr>
          <p:spPr bwMode="auto">
            <a:xfrm>
              <a:off x="3430117" y="1700808"/>
              <a:ext cx="740223" cy="5040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b="1" dirty="0" smtClean="0">
                  <a:solidFill>
                    <a:srgbClr val="FFFFFF">
                      <a:alpha val="98824"/>
                    </a:srgbClr>
                  </a:solidFill>
                  <a:latin typeface="Segoe UI" pitchFamily="34" charset="0"/>
                  <a:ea typeface="Segoe UI" pitchFamily="34" charset="0"/>
                  <a:cs typeface="Segoe UI" pitchFamily="34" charset="0"/>
                </a:rPr>
                <a:t>DEMO</a:t>
              </a:r>
            </a:p>
          </p:txBody>
        </p:sp>
      </p:grpSp>
    </p:spTree>
    <p:extLst>
      <p:ext uri="{BB962C8B-B14F-4D97-AF65-F5344CB8AC3E}">
        <p14:creationId xmlns:p14="http://schemas.microsoft.com/office/powerpoint/2010/main" val="2064841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2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20000">
                                          <p:cBhvr additive="base">
                                            <p:cTn id="7" dur="500" fill="hold"/>
                                            <p:tgtEl>
                                              <p:spTgt spid="22"/>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20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20000">
                                          <p:cBhvr additive="base">
                                            <p:cTn id="11" dur="500" fill="hold"/>
                                            <p:tgtEl>
                                              <p:spTgt spid="23"/>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20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20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20000">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20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20000">
                                          <p:cBhvr additive="base">
                                            <p:cTn id="19" dur="500" fill="hold"/>
                                            <p:tgtEl>
                                              <p:spTgt spid="31"/>
                                            </p:tgtEl>
                                            <p:attrNameLst>
                                              <p:attrName>ppt_x</p:attrName>
                                            </p:attrNameLst>
                                          </p:cBhvr>
                                          <p:tavLst>
                                            <p:tav tm="0">
                                              <p:val>
                                                <p:strVal val="0-#ppt_w/2"/>
                                              </p:val>
                                            </p:tav>
                                            <p:tav tm="100000">
                                              <p:val>
                                                <p:strVal val="#ppt_x"/>
                                              </p:val>
                                            </p:tav>
                                          </p:tavLst>
                                        </p:anim>
                                        <p:anim calcmode="lin" valueType="num" p14:bounceEnd="20000">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20000">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14:bounceEnd="20000">
                                          <p:cBhvr additive="base">
                                            <p:cTn id="23" dur="500" fill="hold"/>
                                            <p:tgtEl>
                                              <p:spTgt spid="46"/>
                                            </p:tgtEl>
                                            <p:attrNameLst>
                                              <p:attrName>ppt_x</p:attrName>
                                            </p:attrNameLst>
                                          </p:cBhvr>
                                          <p:tavLst>
                                            <p:tav tm="0">
                                              <p:val>
                                                <p:strVal val="0-#ppt_w/2"/>
                                              </p:val>
                                            </p:tav>
                                            <p:tav tm="100000">
                                              <p:val>
                                                <p:strVal val="#ppt_x"/>
                                              </p:val>
                                            </p:tav>
                                          </p:tavLst>
                                        </p:anim>
                                        <p:anim calcmode="lin" valueType="num" p14:bounceEnd="20000">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20000">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14:bounceEnd="20000">
                                          <p:cBhvr additive="base">
                                            <p:cTn id="27" dur="500" fill="hold"/>
                                            <p:tgtEl>
                                              <p:spTgt spid="43"/>
                                            </p:tgtEl>
                                            <p:attrNameLst>
                                              <p:attrName>ppt_x</p:attrName>
                                            </p:attrNameLst>
                                          </p:cBhvr>
                                          <p:tavLst>
                                            <p:tav tm="0">
                                              <p:val>
                                                <p:strVal val="0-#ppt_w/2"/>
                                              </p:val>
                                            </p:tav>
                                            <p:tav tm="100000">
                                              <p:val>
                                                <p:strVal val="#ppt_x"/>
                                              </p:val>
                                            </p:tav>
                                          </p:tavLst>
                                        </p:anim>
                                        <p:anim calcmode="lin" valueType="num" p14:bounceEnd="20000">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20000">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14:bounceEnd="20000">
                                          <p:cBhvr additive="base">
                                            <p:cTn id="31" dur="500" fill="hold"/>
                                            <p:tgtEl>
                                              <p:spTgt spid="53"/>
                                            </p:tgtEl>
                                            <p:attrNameLst>
                                              <p:attrName>ppt_x</p:attrName>
                                            </p:attrNameLst>
                                          </p:cBhvr>
                                          <p:tavLst>
                                            <p:tav tm="0">
                                              <p:val>
                                                <p:strVal val="0-#ppt_w/2"/>
                                              </p:val>
                                            </p:tav>
                                            <p:tav tm="100000">
                                              <p:val>
                                                <p:strVal val="#ppt_x"/>
                                              </p:val>
                                            </p:tav>
                                          </p:tavLst>
                                        </p:anim>
                                        <p:anim calcmode="lin" valueType="num" p14:bounceEnd="20000">
                                          <p:cBhvr additive="base">
                                            <p:cTn id="32" dur="500" fill="hold"/>
                                            <p:tgtEl>
                                              <p:spTgt spid="5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20000">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14:bounceEnd="20000">
                                          <p:cBhvr additive="base">
                                            <p:cTn id="35" dur="500" fill="hold"/>
                                            <p:tgtEl>
                                              <p:spTgt spid="54"/>
                                            </p:tgtEl>
                                            <p:attrNameLst>
                                              <p:attrName>ppt_x</p:attrName>
                                            </p:attrNameLst>
                                          </p:cBhvr>
                                          <p:tavLst>
                                            <p:tav tm="0">
                                              <p:val>
                                                <p:strVal val="0-#ppt_w/2"/>
                                              </p:val>
                                            </p:tav>
                                            <p:tav tm="100000">
                                              <p:val>
                                                <p:strVal val="#ppt_x"/>
                                              </p:val>
                                            </p:tav>
                                          </p:tavLst>
                                        </p:anim>
                                        <p:anim calcmode="lin" valueType="num" p14:bounceEnd="20000">
                                          <p:cBhvr additive="base">
                                            <p:cTn id="36" dur="500" fill="hold"/>
                                            <p:tgtEl>
                                              <p:spTgt spid="5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0-#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0-#ppt_w/2"/>
                                              </p:val>
                                            </p:tav>
                                            <p:tav tm="100000">
                                              <p:val>
                                                <p:strVal val="#ppt_x"/>
                                              </p:val>
                                            </p:tav>
                                          </p:tavLst>
                                        </p:anim>
                                        <p:anim calcmode="lin" valueType="num">
                                          <p:cBhvr additive="base">
                                            <p:cTn id="36" dur="500" fill="hold"/>
                                            <p:tgtEl>
                                              <p:spTgt spid="5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PowerShell 3.0 Themes</a:t>
            </a:r>
            <a:endParaRPr lang="en-US" dirty="0"/>
          </a:p>
        </p:txBody>
      </p:sp>
      <p:grpSp>
        <p:nvGrpSpPr>
          <p:cNvPr id="47" name="Group 46"/>
          <p:cNvGrpSpPr/>
          <p:nvPr/>
        </p:nvGrpSpPr>
        <p:grpSpPr>
          <a:xfrm>
            <a:off x="676656" y="1349832"/>
            <a:ext cx="3493008" cy="2496312"/>
            <a:chOff x="676656" y="1349832"/>
            <a:chExt cx="3493008" cy="2496312"/>
          </a:xfrm>
        </p:grpSpPr>
        <p:sp>
          <p:nvSpPr>
            <p:cNvPr id="8" name="Light Blue"/>
            <p:cNvSpPr/>
            <p:nvPr/>
          </p:nvSpPr>
          <p:spPr bwMode="auto">
            <a:xfrm>
              <a:off x="676656" y="1349832"/>
              <a:ext cx="3493008" cy="2496312"/>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Simple &amp; Easy</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10" name="Picture 35" descr="C:\Users\sakuu\Documents\Ballmer WPC\AI\Vacation.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879962" y="1637864"/>
              <a:ext cx="1086396" cy="1442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8020546" y="4015738"/>
            <a:ext cx="3493008" cy="2496312"/>
            <a:chOff x="8045452" y="3949024"/>
            <a:chExt cx="3493008" cy="2496312"/>
          </a:xfrm>
        </p:grpSpPr>
        <p:sp>
          <p:nvSpPr>
            <p:cNvPr id="5" name="Red"/>
            <p:cNvSpPr/>
            <p:nvPr/>
          </p:nvSpPr>
          <p:spPr bwMode="auto">
            <a:xfrm>
              <a:off x="8045452"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PS 3.0  -</a:t>
              </a:r>
              <a:r>
                <a:rPr lang="en-US" sz="2200" dirty="0" err="1" smtClean="0">
                  <a:solidFill>
                    <a:schemeClr val="tx1">
                      <a:alpha val="99000"/>
                    </a:schemeClr>
                  </a:solidFill>
                  <a:latin typeface="Segoe UI" pitchFamily="34" charset="0"/>
                  <a:ea typeface="Segoe UI" pitchFamily="34" charset="0"/>
                  <a:cs typeface="Segoe UI" pitchFamily="34" charset="0"/>
                </a:rPr>
                <a:t>gt</a:t>
              </a:r>
              <a:r>
                <a:rPr lang="en-US" sz="2200" dirty="0" smtClean="0">
                  <a:solidFill>
                    <a:schemeClr val="tx1">
                      <a:alpha val="99000"/>
                    </a:schemeClr>
                  </a:solidFill>
                  <a:latin typeface="Segoe UI" pitchFamily="34" charset="0"/>
                  <a:ea typeface="Segoe UI" pitchFamily="34" charset="0"/>
                  <a:cs typeface="Segoe UI" pitchFamily="34" charset="0"/>
                </a:rPr>
                <a:t>  PS 2.0</a:t>
              </a:r>
            </a:p>
          </p:txBody>
        </p:sp>
        <p:grpSp>
          <p:nvGrpSpPr>
            <p:cNvPr id="11" name="Group 10"/>
            <p:cNvGrpSpPr/>
            <p:nvPr/>
          </p:nvGrpSpPr>
          <p:grpSpPr bwMode="black">
            <a:xfrm>
              <a:off x="9458640" y="4405080"/>
              <a:ext cx="666632" cy="1137216"/>
              <a:chOff x="3233738" y="168276"/>
              <a:chExt cx="2651125" cy="6480174"/>
            </a:xfrm>
          </p:grpSpPr>
          <p:sp>
            <p:nvSpPr>
              <p:cNvPr id="12"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49" name="Group 48"/>
          <p:cNvGrpSpPr/>
          <p:nvPr/>
        </p:nvGrpSpPr>
        <p:grpSpPr>
          <a:xfrm>
            <a:off x="8020546" y="1349832"/>
            <a:ext cx="3493008" cy="2496312"/>
            <a:chOff x="8045452" y="1349832"/>
            <a:chExt cx="3493008" cy="2496312"/>
          </a:xfrm>
        </p:grpSpPr>
        <p:sp>
          <p:nvSpPr>
            <p:cNvPr id="4" name="Green"/>
            <p:cNvSpPr/>
            <p:nvPr/>
          </p:nvSpPr>
          <p:spPr bwMode="auto">
            <a:xfrm>
              <a:off x="8045452"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Robust &amp; Scalable</a:t>
              </a:r>
            </a:p>
          </p:txBody>
        </p:sp>
        <p:sp>
          <p:nvSpPr>
            <p:cNvPr id="15" name="Freeform 35"/>
            <p:cNvSpPr>
              <a:spLocks/>
            </p:cNvSpPr>
            <p:nvPr/>
          </p:nvSpPr>
          <p:spPr bwMode="black">
            <a:xfrm>
              <a:off x="9024221" y="1750933"/>
              <a:ext cx="1535470" cy="130566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48" name="Group 47"/>
          <p:cNvGrpSpPr/>
          <p:nvPr/>
        </p:nvGrpSpPr>
        <p:grpSpPr>
          <a:xfrm>
            <a:off x="4351988" y="1349832"/>
            <a:ext cx="3493008" cy="2496312"/>
            <a:chOff x="4366220" y="1349832"/>
            <a:chExt cx="3493008" cy="2496312"/>
          </a:xfrm>
        </p:grpSpPr>
        <p:sp>
          <p:nvSpPr>
            <p:cNvPr id="6" name="Yellow"/>
            <p:cNvSpPr/>
            <p:nvPr/>
          </p:nvSpPr>
          <p:spPr bwMode="auto">
            <a:xfrm>
              <a:off x="4366220" y="1349832"/>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z="2200" spc="-20" dirty="0" smtClean="0">
                <a:solidFill>
                  <a:schemeClr val="tx1">
                    <a:alpha val="99000"/>
                  </a:schemeClr>
                </a:solidFill>
                <a:latin typeface="Segoe UI" pitchFamily="34" charset="0"/>
                <a:ea typeface="Segoe UI" pitchFamily="34" charset="0"/>
                <a:cs typeface="Segoe UI" pitchFamily="34" charset="0"/>
              </a:endParaRPr>
            </a:p>
            <a:p>
              <a:pPr algn="ctr" defTabSz="914099" fontAlgn="base">
                <a:spcBef>
                  <a:spcPct val="0"/>
                </a:spcBef>
                <a:spcAft>
                  <a:spcPct val="0"/>
                </a:spcAft>
              </a:pPr>
              <a:r>
                <a:rPr lang="en-US" sz="2200" spc="-60" dirty="0" smtClean="0">
                  <a:solidFill>
                    <a:schemeClr val="tx1">
                      <a:alpha val="99000"/>
                    </a:schemeClr>
                  </a:solidFill>
                  <a:latin typeface="Segoe UI" pitchFamily="34" charset="0"/>
                  <a:ea typeface="Segoe UI" pitchFamily="34" charset="0"/>
                  <a:cs typeface="Segoe UI" pitchFamily="34" charset="0"/>
                </a:rPr>
                <a:t>Comprehensive Coverage</a:t>
              </a:r>
            </a:p>
          </p:txBody>
        </p:sp>
        <p:grpSp>
          <p:nvGrpSpPr>
            <p:cNvPr id="16" name="Group 15"/>
            <p:cNvGrpSpPr>
              <a:grpSpLocks noChangeAspect="1"/>
            </p:cNvGrpSpPr>
            <p:nvPr/>
          </p:nvGrpSpPr>
          <p:grpSpPr bwMode="black">
            <a:xfrm>
              <a:off x="5371041" y="1736438"/>
              <a:ext cx="1483366" cy="1287850"/>
              <a:chOff x="2462213" y="1598613"/>
              <a:chExt cx="4222750" cy="3667125"/>
            </a:xfrm>
          </p:grpSpPr>
          <p:sp>
            <p:nvSpPr>
              <p:cNvPr id="17"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50" name="Group 49"/>
          <p:cNvGrpSpPr/>
          <p:nvPr/>
        </p:nvGrpSpPr>
        <p:grpSpPr>
          <a:xfrm>
            <a:off x="676656" y="4015738"/>
            <a:ext cx="3493008" cy="2496312"/>
            <a:chOff x="676656" y="3949024"/>
            <a:chExt cx="3493008" cy="2496312"/>
          </a:xfrm>
        </p:grpSpPr>
        <p:sp>
          <p:nvSpPr>
            <p:cNvPr id="9" name="Dark Blue"/>
            <p:cNvSpPr/>
            <p:nvPr/>
          </p:nvSpPr>
          <p:spPr bwMode="auto">
            <a:xfrm>
              <a:off x="676656"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Rich Platform</a:t>
              </a:r>
            </a:p>
          </p:txBody>
        </p:sp>
        <p:grpSp>
          <p:nvGrpSpPr>
            <p:cNvPr id="43" name="Group 42"/>
            <p:cNvGrpSpPr>
              <a:grpSpLocks noChangeAspect="1"/>
            </p:cNvGrpSpPr>
            <p:nvPr/>
          </p:nvGrpSpPr>
          <p:grpSpPr bwMode="black">
            <a:xfrm>
              <a:off x="1767586" y="4527235"/>
              <a:ext cx="1311149" cy="1014057"/>
              <a:chOff x="813584" y="4312262"/>
              <a:chExt cx="478309" cy="370027"/>
            </a:xfrm>
          </p:grpSpPr>
          <p:sp>
            <p:nvSpPr>
              <p:cNvPr id="44"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45"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grpSp>
      <p:grpSp>
        <p:nvGrpSpPr>
          <p:cNvPr id="51" name="Group 50"/>
          <p:cNvGrpSpPr/>
          <p:nvPr/>
        </p:nvGrpSpPr>
        <p:grpSpPr>
          <a:xfrm>
            <a:off x="4352544" y="4015738"/>
            <a:ext cx="3493008" cy="2496312"/>
            <a:chOff x="4366220" y="3949024"/>
            <a:chExt cx="3493008" cy="2496312"/>
          </a:xfrm>
        </p:grpSpPr>
        <p:sp>
          <p:nvSpPr>
            <p:cNvPr id="7" name="Orange"/>
            <p:cNvSpPr/>
            <p:nvPr/>
          </p:nvSpPr>
          <p:spPr bwMode="auto">
            <a:xfrm>
              <a:off x="4366220" y="3949024"/>
              <a:ext cx="3493008" cy="2496312"/>
            </a:xfrm>
            <a:prstGeom prst="roundRect">
              <a:avLst>
                <a:gd name="adj" fmla="val 0"/>
              </a:avLst>
            </a:prstGeom>
            <a:solidFill>
              <a:schemeClr val="bg1">
                <a:lumMod val="40000"/>
                <a:lumOff val="6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smtClean="0">
                <a:solidFill>
                  <a:schemeClr val="tx1">
                    <a:alpha val="99000"/>
                  </a:schemeClr>
                </a:solidFill>
                <a:latin typeface="Segoe UI" pitchFamily="34" charset="0"/>
                <a:ea typeface="Segoe UI" pitchFamily="34" charset="0"/>
                <a:cs typeface="Segoe UI" pitchFamily="34" charset="0"/>
              </a:endParaRPr>
            </a:p>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Standards-based</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6" name="Freeform 15"/>
            <p:cNvSpPr>
              <a:spLocks noChangeAspect="1" noEditPoints="1"/>
            </p:cNvSpPr>
            <p:nvPr/>
          </p:nvSpPr>
          <p:spPr bwMode="black">
            <a:xfrm>
              <a:off x="5519047" y="4352572"/>
              <a:ext cx="1187354" cy="1188720"/>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2341039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Simple &amp; Easy</a:t>
            </a:r>
            <a:endParaRPr lang="en-US" dirty="0"/>
          </a:p>
        </p:txBody>
      </p:sp>
      <p:sp>
        <p:nvSpPr>
          <p:cNvPr id="10" name="Pentagon 9"/>
          <p:cNvSpPr/>
          <p:nvPr/>
        </p:nvSpPr>
        <p:spPr bwMode="auto">
          <a:xfrm>
            <a:off x="477788" y="1366651"/>
            <a:ext cx="5486400" cy="5003316"/>
          </a:xfrm>
          <a:prstGeom prst="roundRect">
            <a:avLst/>
          </a:prstGeom>
          <a:solidFill>
            <a:schemeClr val="accent3"/>
          </a:solidFill>
          <a:ln w="25400">
            <a:solidFill>
              <a:schemeClr val="lt1">
                <a:hueOff val="0"/>
                <a:satOff val="0"/>
                <a:lumOff val="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nvSpPr>
        <p:spPr>
          <a:xfrm>
            <a:off x="485070" y="1340769"/>
            <a:ext cx="516310" cy="5029196"/>
          </a:xfrm>
          <a:prstGeom prst="roundRect">
            <a:avLst/>
          </a:prstGeom>
          <a:noFill/>
        </p:spPr>
        <p:txBody>
          <a:bodyPr vert="vert" wrap="none" lIns="91440" tIns="91440" rIns="0" bIns="91440" rtlCol="0" anchor="t" anchorCtr="1">
            <a:noAutofit/>
          </a:bodyPr>
          <a:lstStyle/>
          <a:p>
            <a:pPr>
              <a:lnSpc>
                <a:spcPct val="90000"/>
              </a:lnSpc>
              <a:spcBef>
                <a:spcPct val="20000"/>
              </a:spcBef>
              <a:buSzPct val="90000"/>
            </a:pPr>
            <a:r>
              <a:rPr lang="en-US" sz="3200" b="1" dirty="0" smtClean="0">
                <a:solidFill>
                  <a:schemeClr val="tx1">
                    <a:alpha val="99000"/>
                  </a:schemeClr>
                </a:solidFill>
              </a:rPr>
              <a:t>New Users</a:t>
            </a:r>
          </a:p>
        </p:txBody>
      </p:sp>
      <p:sp>
        <p:nvSpPr>
          <p:cNvPr id="12" name="TextBox 11"/>
          <p:cNvSpPr txBox="1"/>
          <p:nvPr/>
        </p:nvSpPr>
        <p:spPr>
          <a:xfrm>
            <a:off x="760902" y="1352129"/>
            <a:ext cx="5333510" cy="5029198"/>
          </a:xfrm>
          <a:prstGeom prst="roundRect">
            <a:avLst/>
          </a:prstGeom>
          <a:noFill/>
        </p:spPr>
        <p:txBody>
          <a:bodyPr wrap="square" lIns="91440" tIns="91440" rIns="0" bIns="91440" rtlCol="0" anchor="ctr">
            <a:noAutofit/>
          </a:bodyPr>
          <a:lstStyle/>
          <a:p>
            <a:pPr marL="457200" lvl="1" indent="-339725">
              <a:lnSpc>
                <a:spcPct val="90000"/>
              </a:lnSpc>
              <a:spcBef>
                <a:spcPct val="20000"/>
              </a:spcBef>
              <a:buSzPct val="90000"/>
              <a:buBlip>
                <a:blip r:embed="rId2"/>
              </a:buBlip>
            </a:pPr>
            <a:r>
              <a:rPr lang="en-US" sz="2000" dirty="0" smtClean="0"/>
              <a:t>Windows PowerShell ISE: </a:t>
            </a:r>
          </a:p>
          <a:p>
            <a:pPr marL="914381" lvl="2" indent="-339725">
              <a:lnSpc>
                <a:spcPct val="90000"/>
              </a:lnSpc>
              <a:spcBef>
                <a:spcPct val="20000"/>
              </a:spcBef>
              <a:buSzPct val="90000"/>
              <a:buBlip>
                <a:blip r:embed="rId2"/>
              </a:buBlip>
            </a:pPr>
            <a:r>
              <a:rPr lang="en-US" sz="2000" dirty="0" smtClean="0"/>
              <a:t>IntelliSense, Tab completion,&amp; Snippets</a:t>
            </a:r>
            <a:endParaRPr lang="en-US" sz="2000" dirty="0"/>
          </a:p>
          <a:p>
            <a:pPr marL="457200" lvl="1" indent="-3397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Command </a:t>
            </a:r>
            <a:r>
              <a:rPr lang="en-US" sz="2000" dirty="0" smtClean="0">
                <a:gradFill>
                  <a:gsLst>
                    <a:gs pos="0">
                      <a:srgbClr val="FFFFFF"/>
                    </a:gs>
                    <a:gs pos="86000">
                      <a:srgbClr val="FFFFFF"/>
                    </a:gs>
                  </a:gsLst>
                  <a:lin ang="5400000" scaled="0"/>
                </a:gradFill>
              </a:rPr>
              <a:t>Discovery:</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Get-Command </a:t>
            </a:r>
            <a:r>
              <a:rPr lang="en-US" sz="2000" dirty="0">
                <a:gradFill>
                  <a:gsLst>
                    <a:gs pos="0">
                      <a:srgbClr val="FFFFFF"/>
                    </a:gs>
                    <a:gs pos="86000">
                      <a:srgbClr val="FFFFFF"/>
                    </a:gs>
                  </a:gsLst>
                  <a:lin ang="5400000" scaled="0"/>
                </a:gradFill>
              </a:rPr>
              <a:t>discovery </a:t>
            </a:r>
            <a:r>
              <a:rPr lang="en-US" sz="2000" dirty="0" smtClean="0">
                <a:gradFill>
                  <a:gsLst>
                    <a:gs pos="0">
                      <a:srgbClr val="FFFFFF"/>
                    </a:gs>
                    <a:gs pos="86000">
                      <a:srgbClr val="FFFFFF"/>
                    </a:gs>
                  </a:gsLst>
                  <a:lin ang="5400000" scaled="0"/>
                </a:gradFill>
              </a:rPr>
              <a:t>cache</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Automatic </a:t>
            </a:r>
            <a:r>
              <a:rPr lang="en-US" sz="2000" dirty="0">
                <a:gradFill>
                  <a:gsLst>
                    <a:gs pos="0">
                      <a:srgbClr val="FFFFFF"/>
                    </a:gs>
                    <a:gs pos="86000">
                      <a:srgbClr val="FFFFFF"/>
                    </a:gs>
                  </a:gsLst>
                  <a:lin ang="5400000" scaled="0"/>
                </a:gradFill>
              </a:rPr>
              <a:t>module </a:t>
            </a:r>
            <a:r>
              <a:rPr lang="en-US" sz="2000" dirty="0" smtClean="0">
                <a:gradFill>
                  <a:gsLst>
                    <a:gs pos="0">
                      <a:srgbClr val="FFFFFF"/>
                    </a:gs>
                    <a:gs pos="86000">
                      <a:srgbClr val="FFFFFF"/>
                    </a:gs>
                  </a:gsLst>
                  <a:lin ang="5400000" scaled="0"/>
                </a:gradFill>
              </a:rPr>
              <a:t>importing</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Show-Command</a:t>
            </a:r>
            <a:endParaRPr lang="en-US" sz="2000" dirty="0">
              <a:gradFill>
                <a:gsLst>
                  <a:gs pos="0">
                    <a:srgbClr val="FFFFFF"/>
                  </a:gs>
                  <a:gs pos="86000">
                    <a:srgbClr val="FFFFFF"/>
                  </a:gs>
                </a:gsLst>
                <a:lin ang="5400000" scaled="0"/>
              </a:gradFill>
            </a:endParaRPr>
          </a:p>
          <a:p>
            <a:pPr marL="457200" lvl="1" indent="-3397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Help System </a:t>
            </a:r>
            <a:r>
              <a:rPr lang="en-US" sz="2000" dirty="0" smtClean="0">
                <a:gradFill>
                  <a:gsLst>
                    <a:gs pos="0">
                      <a:srgbClr val="FFFFFF"/>
                    </a:gs>
                    <a:gs pos="86000">
                      <a:srgbClr val="FFFFFF"/>
                    </a:gs>
                  </a:gsLst>
                  <a:lin ang="5400000" scaled="0"/>
                </a:gradFill>
              </a:rPr>
              <a:t>Improvements:</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Updatable help</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Contextual F1</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Get-Help </a:t>
            </a:r>
            <a:r>
              <a:rPr lang="en-US" sz="2000" dirty="0">
                <a:gradFill>
                  <a:gsLst>
                    <a:gs pos="0">
                      <a:srgbClr val="FFFFFF"/>
                    </a:gs>
                    <a:gs pos="86000">
                      <a:srgbClr val="FFFFFF"/>
                    </a:gs>
                  </a:gsLst>
                  <a:lin ang="5400000" scaled="0"/>
                </a:gradFill>
              </a:rPr>
              <a:t>˗</a:t>
            </a:r>
            <a:r>
              <a:rPr lang="en-US" sz="2000" dirty="0" err="1">
                <a:gradFill>
                  <a:gsLst>
                    <a:gs pos="0">
                      <a:srgbClr val="FFFFFF"/>
                    </a:gs>
                    <a:gs pos="86000">
                      <a:srgbClr val="FFFFFF"/>
                    </a:gs>
                  </a:gsLst>
                  <a:lin ang="5400000" scaled="0"/>
                </a:gradFill>
              </a:rPr>
              <a:t>ShowWindow</a:t>
            </a:r>
            <a:endParaRPr lang="en-US" sz="2000" dirty="0">
              <a:gradFill>
                <a:gsLst>
                  <a:gs pos="0">
                    <a:srgbClr val="FFFFFF"/>
                  </a:gs>
                  <a:gs pos="86000">
                    <a:srgbClr val="FFFFFF"/>
                  </a:gs>
                </a:gsLst>
                <a:lin ang="5400000" scaled="0"/>
              </a:gradFill>
            </a:endParaRPr>
          </a:p>
          <a:p>
            <a:pPr marL="457200" lvl="1"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Syntax </a:t>
            </a:r>
            <a:r>
              <a:rPr lang="en-US" sz="2000" dirty="0">
                <a:gradFill>
                  <a:gsLst>
                    <a:gs pos="0">
                      <a:srgbClr val="FFFFFF"/>
                    </a:gs>
                    <a:gs pos="86000">
                      <a:srgbClr val="FFFFFF"/>
                    </a:gs>
                  </a:gsLst>
                  <a:lin ang="5400000" scaled="0"/>
                </a:gradFill>
              </a:rPr>
              <a:t>&amp; </a:t>
            </a:r>
            <a:r>
              <a:rPr lang="en-US" sz="2000" dirty="0" smtClean="0">
                <a:gradFill>
                  <a:gsLst>
                    <a:gs pos="0">
                      <a:srgbClr val="FFFFFF"/>
                    </a:gs>
                    <a:gs pos="86000">
                      <a:srgbClr val="FFFFFF"/>
                    </a:gs>
                  </a:gsLst>
                  <a:lin ang="5400000" scaled="0"/>
                </a:gradFill>
              </a:rPr>
              <a:t>Language:</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Simplified </a:t>
            </a:r>
            <a:r>
              <a:rPr lang="en-US" sz="2000" dirty="0">
                <a:gradFill>
                  <a:gsLst>
                    <a:gs pos="0">
                      <a:srgbClr val="FFFFFF"/>
                    </a:gs>
                    <a:gs pos="86000">
                      <a:srgbClr val="FFFFFF"/>
                    </a:gs>
                  </a:gsLst>
                  <a:lin ang="5400000" scaled="0"/>
                </a:gradFill>
              </a:rPr>
              <a:t>Where &amp; </a:t>
            </a:r>
            <a:r>
              <a:rPr lang="en-US" sz="2000" dirty="0" err="1" smtClean="0">
                <a:gradFill>
                  <a:gsLst>
                    <a:gs pos="0">
                      <a:srgbClr val="FFFFFF"/>
                    </a:gs>
                    <a:gs pos="86000">
                      <a:srgbClr val="FFFFFF"/>
                    </a:gs>
                  </a:gsLst>
                  <a:lin ang="5400000" scaled="0"/>
                </a:gradFill>
              </a:rPr>
              <a:t>ForEach</a:t>
            </a:r>
            <a:endParaRPr lang="en-US" sz="2000" dirty="0" smtClean="0">
              <a:gradFill>
                <a:gsLst>
                  <a:gs pos="0">
                    <a:srgbClr val="FFFFFF"/>
                  </a:gs>
                  <a:gs pos="86000">
                    <a:srgbClr val="FFFFFF"/>
                  </a:gs>
                </a:gsLst>
                <a:lin ang="5400000" scaled="0"/>
              </a:gradFill>
            </a:endParaRP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a:t>
            </a:r>
            <a:r>
              <a:rPr lang="en-US" sz="2000" dirty="0" err="1" smtClean="0">
                <a:gradFill>
                  <a:gsLst>
                    <a:gs pos="0">
                      <a:srgbClr val="FFFFFF"/>
                    </a:gs>
                    <a:gs pos="86000">
                      <a:srgbClr val="FFFFFF"/>
                    </a:gs>
                  </a:gsLst>
                  <a:lin ang="5400000" scaled="0"/>
                </a:gradFill>
              </a:rPr>
              <a:t>PSItem</a:t>
            </a:r>
            <a:r>
              <a:rPr lang="en-US" sz="2000" dirty="0" smtClean="0">
                <a:gradFill>
                  <a:gsLst>
                    <a:gs pos="0">
                      <a:srgbClr val="FFFFFF"/>
                    </a:gs>
                    <a:gs pos="86000">
                      <a:srgbClr val="FFFFFF"/>
                    </a:gs>
                  </a:gsLst>
                  <a:lin ang="5400000" scaled="0"/>
                </a:gradFill>
              </a:rPr>
              <a:t> </a:t>
            </a:r>
            <a:r>
              <a:rPr lang="en-US" sz="2000" dirty="0">
                <a:gradFill>
                  <a:gsLst>
                    <a:gs pos="0">
                      <a:srgbClr val="FFFFFF"/>
                    </a:gs>
                    <a:gs pos="86000">
                      <a:srgbClr val="FFFFFF"/>
                    </a:gs>
                  </a:gsLst>
                  <a:lin ang="5400000" scaled="0"/>
                </a:gradFill>
              </a:rPr>
              <a:t>alias for </a:t>
            </a:r>
            <a:r>
              <a:rPr lang="en-US" sz="2000" dirty="0" smtClean="0">
                <a:gradFill>
                  <a:gsLst>
                    <a:gs pos="0">
                      <a:srgbClr val="FFFFFF"/>
                    </a:gs>
                    <a:gs pos="86000">
                      <a:srgbClr val="FFFFFF"/>
                    </a:gs>
                  </a:gsLst>
                  <a:lin ang="5400000" scaled="0"/>
                </a:gradFill>
              </a:rPr>
              <a:t>$_</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Array </a:t>
            </a:r>
            <a:r>
              <a:rPr lang="en-US" sz="2000" dirty="0">
                <a:gradFill>
                  <a:gsLst>
                    <a:gs pos="0">
                      <a:srgbClr val="FFFFFF"/>
                    </a:gs>
                    <a:gs pos="86000">
                      <a:srgbClr val="FFFFFF"/>
                    </a:gs>
                  </a:gsLst>
                  <a:lin ang="5400000" scaled="0"/>
                </a:gradFill>
              </a:rPr>
              <a:t>syntax for </a:t>
            </a:r>
            <a:r>
              <a:rPr lang="en-US" sz="2000" dirty="0" smtClean="0">
                <a:gradFill>
                  <a:gsLst>
                    <a:gs pos="0">
                      <a:srgbClr val="FFFFFF"/>
                    </a:gs>
                    <a:gs pos="86000">
                      <a:srgbClr val="FFFFFF"/>
                    </a:gs>
                  </a:gsLst>
                  <a:lin ang="5400000" scaled="0"/>
                </a:gradFill>
              </a:rPr>
              <a:t>singletons</a:t>
            </a:r>
            <a:endParaRPr lang="en-US" sz="2000" dirty="0">
              <a:gradFill>
                <a:gsLst>
                  <a:gs pos="0">
                    <a:srgbClr val="FFFFFF"/>
                  </a:gs>
                  <a:gs pos="86000">
                    <a:srgbClr val="FFFFFF"/>
                  </a:gs>
                </a:gsLst>
                <a:lin ang="5400000" scaled="0"/>
              </a:gradFill>
            </a:endParaRPr>
          </a:p>
        </p:txBody>
      </p:sp>
      <p:sp>
        <p:nvSpPr>
          <p:cNvPr id="19" name="Pentagon 18"/>
          <p:cNvSpPr/>
          <p:nvPr/>
        </p:nvSpPr>
        <p:spPr bwMode="auto">
          <a:xfrm>
            <a:off x="6224636" y="1366651"/>
            <a:ext cx="5486400" cy="5003315"/>
          </a:xfrm>
          <a:prstGeom prst="roundRect">
            <a:avLst/>
          </a:prstGeom>
          <a:solidFill>
            <a:schemeClr val="accent3"/>
          </a:solidFill>
          <a:ln w="25400">
            <a:solidFill>
              <a:schemeClr val="lt1">
                <a:hueOff val="0"/>
                <a:satOff val="0"/>
                <a:lumOff val="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nvSpPr>
        <p:spPr>
          <a:xfrm>
            <a:off x="11134972" y="1340769"/>
            <a:ext cx="527789" cy="5029195"/>
          </a:xfrm>
          <a:prstGeom prst="roundRect">
            <a:avLst/>
          </a:prstGeom>
          <a:noFill/>
        </p:spPr>
        <p:txBody>
          <a:bodyPr vert="vert" wrap="none" lIns="91440" tIns="91440" rIns="0" bIns="91440" rtlCol="0" anchor="t" anchorCtr="1">
            <a:noAutofit/>
          </a:bodyPr>
          <a:lstStyle/>
          <a:p>
            <a:pPr>
              <a:lnSpc>
                <a:spcPct val="90000"/>
              </a:lnSpc>
              <a:spcBef>
                <a:spcPct val="20000"/>
              </a:spcBef>
              <a:buSzPct val="90000"/>
            </a:pPr>
            <a:r>
              <a:rPr lang="en-US" sz="3200" b="1" dirty="0" smtClean="0">
                <a:solidFill>
                  <a:schemeClr val="tx1">
                    <a:alpha val="99000"/>
                  </a:schemeClr>
                </a:solidFill>
              </a:rPr>
              <a:t>Existing Users</a:t>
            </a:r>
          </a:p>
        </p:txBody>
      </p:sp>
      <p:sp>
        <p:nvSpPr>
          <p:cNvPr id="21" name="TextBox 20"/>
          <p:cNvSpPr txBox="1"/>
          <p:nvPr/>
        </p:nvSpPr>
        <p:spPr>
          <a:xfrm>
            <a:off x="6059710" y="1628800"/>
            <a:ext cx="5521042" cy="5029197"/>
          </a:xfrm>
          <a:prstGeom prst="roundRect">
            <a:avLst/>
          </a:prstGeom>
          <a:noFill/>
        </p:spPr>
        <p:txBody>
          <a:bodyPr wrap="square" lIns="91440" tIns="91440" rIns="0" bIns="91440" rtlCol="0" anchor="ctr">
            <a:noAutofit/>
          </a:bodyPr>
          <a:lstStyle/>
          <a:p>
            <a:pPr marL="457200" lvl="1"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ETS:</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Ordered </a:t>
            </a:r>
            <a:r>
              <a:rPr lang="en-US" sz="2000" dirty="0">
                <a:gradFill>
                  <a:gsLst>
                    <a:gs pos="0">
                      <a:srgbClr val="FFFFFF"/>
                    </a:gs>
                    <a:gs pos="86000">
                      <a:srgbClr val="FFFFFF"/>
                    </a:gs>
                  </a:gsLst>
                  <a:lin ang="5400000" scaled="0"/>
                </a:gradFill>
              </a:rPr>
              <a:t>hash tables</a:t>
            </a:r>
          </a:p>
          <a:p>
            <a:pPr marL="914381" lvl="2" indent="-3397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New objects </a:t>
            </a:r>
            <a:r>
              <a:rPr lang="en-US" sz="2000" dirty="0" smtClean="0">
                <a:gradFill>
                  <a:gsLst>
                    <a:gs pos="0">
                      <a:srgbClr val="FFFFFF"/>
                    </a:gs>
                    <a:gs pos="86000">
                      <a:srgbClr val="FFFFFF"/>
                    </a:gs>
                  </a:gsLst>
                  <a:lin ang="5400000" scaled="0"/>
                </a:gradFill>
              </a:rPr>
              <a:t>from hash tables</a:t>
            </a:r>
            <a:endParaRPr lang="en-US" sz="2000" dirty="0">
              <a:gradFill>
                <a:gsLst>
                  <a:gs pos="0">
                    <a:srgbClr val="FFFFFF"/>
                  </a:gs>
                  <a:gs pos="86000">
                    <a:srgbClr val="FFFFFF"/>
                  </a:gs>
                </a:gsLst>
                <a:lin ang="5400000" scaled="0"/>
              </a:gradFill>
            </a:endParaRPr>
          </a:p>
          <a:p>
            <a:pPr marL="457200" lvl="1" indent="-339725">
              <a:lnSpc>
                <a:spcPct val="90000"/>
              </a:lnSpc>
              <a:spcBef>
                <a:spcPct val="20000"/>
              </a:spcBef>
              <a:buSzPct val="90000"/>
              <a:buBlip>
                <a:blip r:embed="rId2"/>
              </a:buBlip>
            </a:pPr>
            <a:r>
              <a:rPr lang="en-US" sz="2000" dirty="0" err="1" smtClean="0">
                <a:gradFill>
                  <a:gsLst>
                    <a:gs pos="0">
                      <a:srgbClr val="FFFFFF"/>
                    </a:gs>
                    <a:gs pos="86000">
                      <a:srgbClr val="FFFFFF"/>
                    </a:gs>
                  </a:gsLst>
                  <a:lin ang="5400000" scaled="0"/>
                </a:gradFill>
              </a:rPr>
              <a:t>Cmdlets</a:t>
            </a:r>
            <a:r>
              <a:rPr lang="en-US" sz="2000" dirty="0" smtClean="0">
                <a:gradFill>
                  <a:gsLst>
                    <a:gs pos="0">
                      <a:srgbClr val="FFFFFF"/>
                    </a:gs>
                    <a:gs pos="86000">
                      <a:srgbClr val="FFFFFF"/>
                    </a:gs>
                  </a:gsLst>
                  <a:lin ang="5400000" scaled="0"/>
                </a:gradFill>
              </a:rPr>
              <a:t>:</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Custom parameter value </a:t>
            </a:r>
            <a:r>
              <a:rPr lang="en-US" sz="2000" dirty="0">
                <a:gradFill>
                  <a:gsLst>
                    <a:gs pos="0">
                      <a:srgbClr val="FFFFFF"/>
                    </a:gs>
                    <a:gs pos="86000">
                      <a:srgbClr val="FFFFFF"/>
                    </a:gs>
                  </a:gsLst>
                  <a:lin ang="5400000" scaled="0"/>
                </a:gradFill>
              </a:rPr>
              <a:t>defaults</a:t>
            </a:r>
          </a:p>
          <a:p>
            <a:pPr marL="914381" lvl="2" indent="-3397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Select-String improvements</a:t>
            </a:r>
          </a:p>
          <a:p>
            <a:pPr marL="457200" lvl="1"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Types &amp; Formats</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Dynamic </a:t>
            </a:r>
            <a:r>
              <a:rPr lang="en-US" sz="2000" dirty="0">
                <a:gradFill>
                  <a:gsLst>
                    <a:gs pos="0">
                      <a:srgbClr val="FFFFFF"/>
                    </a:gs>
                    <a:gs pos="86000">
                      <a:srgbClr val="FFFFFF"/>
                    </a:gs>
                  </a:gsLst>
                  <a:lin ang="5400000" scaled="0"/>
                </a:gradFill>
              </a:rPr>
              <a:t>types &amp; formats</a:t>
            </a:r>
          </a:p>
          <a:p>
            <a:pPr marL="914381" lvl="2" indent="-3397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Typecasting </a:t>
            </a:r>
            <a:r>
              <a:rPr lang="en-US" sz="2000" dirty="0" err="1">
                <a:gradFill>
                  <a:gsLst>
                    <a:gs pos="0">
                      <a:srgbClr val="FFFFFF"/>
                    </a:gs>
                    <a:gs pos="86000">
                      <a:srgbClr val="FFFFFF"/>
                    </a:gs>
                  </a:gsLst>
                  <a:lin ang="5400000" scaled="0"/>
                </a:gradFill>
              </a:rPr>
              <a:t>deserialized</a:t>
            </a:r>
            <a:r>
              <a:rPr lang="en-US" sz="2000" dirty="0">
                <a:gradFill>
                  <a:gsLst>
                    <a:gs pos="0">
                      <a:srgbClr val="FFFFFF"/>
                    </a:gs>
                    <a:gs pos="86000">
                      <a:srgbClr val="FFFFFF"/>
                    </a:gs>
                  </a:gsLst>
                  <a:lin ang="5400000" scaled="0"/>
                </a:gradFill>
              </a:rPr>
              <a:t> objects</a:t>
            </a:r>
          </a:p>
          <a:p>
            <a:pPr marL="457200" lvl="1"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ISE:</a:t>
            </a: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Command </a:t>
            </a:r>
            <a:r>
              <a:rPr lang="en-US" sz="2000" dirty="0">
                <a:gradFill>
                  <a:gsLst>
                    <a:gs pos="0">
                      <a:srgbClr val="FFFFFF"/>
                    </a:gs>
                    <a:gs pos="86000">
                      <a:srgbClr val="FFFFFF"/>
                    </a:gs>
                  </a:gsLst>
                  <a:lin ang="5400000" scaled="0"/>
                </a:gradFill>
              </a:rPr>
              <a:t>+ output </a:t>
            </a:r>
            <a:r>
              <a:rPr lang="en-US" sz="2000" dirty="0" smtClean="0">
                <a:gradFill>
                  <a:gsLst>
                    <a:gs pos="0">
                      <a:srgbClr val="FFFFFF"/>
                    </a:gs>
                    <a:gs pos="86000">
                      <a:srgbClr val="FFFFFF"/>
                    </a:gs>
                  </a:gsLst>
                  <a:lin ang="5400000" scaled="0"/>
                </a:gradFill>
              </a:rPr>
              <a:t>in single pane</a:t>
            </a:r>
            <a:endParaRPr lang="en-US" sz="2000" dirty="0">
              <a:gradFill>
                <a:gsLst>
                  <a:gs pos="0">
                    <a:srgbClr val="FFFFFF"/>
                  </a:gs>
                  <a:gs pos="86000">
                    <a:srgbClr val="FFFFFF"/>
                  </a:gs>
                </a:gsLst>
                <a:lin ang="5400000" scaled="0"/>
              </a:gradFill>
            </a:endParaRPr>
          </a:p>
          <a:p>
            <a:pPr marL="914381" lvl="2" indent="-3397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Out-</a:t>
            </a:r>
            <a:r>
              <a:rPr lang="en-US" sz="2000" dirty="0" err="1">
                <a:gradFill>
                  <a:gsLst>
                    <a:gs pos="0">
                      <a:srgbClr val="FFFFFF"/>
                    </a:gs>
                    <a:gs pos="86000">
                      <a:srgbClr val="FFFFFF"/>
                    </a:gs>
                  </a:gsLst>
                  <a:lin ang="5400000" scaled="0"/>
                </a:gradFill>
              </a:rPr>
              <a:t>GridView</a:t>
            </a:r>
            <a:r>
              <a:rPr lang="en-US" sz="2000" dirty="0">
                <a:gradFill>
                  <a:gsLst>
                    <a:gs pos="0">
                      <a:srgbClr val="FFFFFF"/>
                    </a:gs>
                    <a:gs pos="86000">
                      <a:srgbClr val="FFFFFF"/>
                    </a:gs>
                  </a:gsLst>
                  <a:lin ang="5400000" scaled="0"/>
                </a:gradFill>
              </a:rPr>
              <a:t> -</a:t>
            </a:r>
            <a:r>
              <a:rPr lang="en-US" sz="2000" dirty="0" err="1" smtClean="0">
                <a:gradFill>
                  <a:gsLst>
                    <a:gs pos="0">
                      <a:srgbClr val="FFFFFF"/>
                    </a:gs>
                    <a:gs pos="86000">
                      <a:srgbClr val="FFFFFF"/>
                    </a:gs>
                  </a:gsLst>
                  <a:lin ang="5400000" scaled="0"/>
                </a:gradFill>
              </a:rPr>
              <a:t>PassThru</a:t>
            </a:r>
            <a:endParaRPr lang="en-US" sz="2000" dirty="0" smtClean="0">
              <a:gradFill>
                <a:gsLst>
                  <a:gs pos="0">
                    <a:srgbClr val="FFFFFF"/>
                  </a:gs>
                  <a:gs pos="86000">
                    <a:srgbClr val="FFFFFF"/>
                  </a:gs>
                </a:gsLst>
                <a:lin ang="5400000" scaled="0"/>
              </a:gradFill>
            </a:endParaRPr>
          </a:p>
          <a:p>
            <a:pPr marL="914381" lvl="2" indent="-3397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Restart Manager support</a:t>
            </a:r>
          </a:p>
          <a:p>
            <a:pPr marL="457200" lvl="1" indent="-339725">
              <a:lnSpc>
                <a:spcPct val="90000"/>
              </a:lnSpc>
              <a:spcBef>
                <a:spcPct val="20000"/>
              </a:spcBef>
              <a:buSzPct val="90000"/>
              <a:buBlip>
                <a:blip r:embed="rId2"/>
              </a:buBlip>
            </a:pPr>
            <a:endParaRPr lang="en-US" sz="2000" dirty="0" smtClean="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21432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1">
                                            <p:txEl>
                                              <p:pRg st="1" end="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
                                            <p:txEl>
                                              <p:pRg st="3" end="3"/>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1">
                                            <p:txEl>
                                              <p:pRg st="4" end="4"/>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1">
                                            <p:txEl>
                                              <p:pRg st="6" end="6"/>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1">
                                            <p:txEl>
                                              <p:pRg st="7" end="7"/>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1">
                                            <p:txEl>
                                              <p:pRg st="9" end="9"/>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1">
                                            <p:txEl>
                                              <p:pRg st="10" end="10"/>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1">
                                            <p:txEl>
                                              <p:pRg st="11" end="11"/>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&amp; Easy Delegated Administration</a:t>
            </a:r>
            <a:endParaRPr lang="en-US" dirty="0"/>
          </a:p>
        </p:txBody>
      </p:sp>
      <p:sp>
        <p:nvSpPr>
          <p:cNvPr id="3" name="Text Placeholder 2"/>
          <p:cNvSpPr>
            <a:spLocks noGrp="1"/>
          </p:cNvSpPr>
          <p:nvPr>
            <p:ph type="body" sz="quarter" idx="10"/>
          </p:nvPr>
        </p:nvSpPr>
        <p:spPr/>
        <p:txBody>
          <a:bodyPr/>
          <a:lstStyle/>
          <a:p>
            <a:r>
              <a:rPr lang="en-US" dirty="0" smtClean="0"/>
              <a:t>Session Configuration Files</a:t>
            </a:r>
          </a:p>
          <a:p>
            <a:pPr lvl="1"/>
            <a:r>
              <a:rPr lang="en-US" sz="2400" dirty="0" smtClean="0"/>
              <a:t>Easy remote endpoint creation</a:t>
            </a:r>
          </a:p>
          <a:p>
            <a:pPr lvl="1"/>
            <a:r>
              <a:rPr lang="en-US" sz="2400" dirty="0" smtClean="0"/>
              <a:t>Uses .psd1 PowerShell data files</a:t>
            </a:r>
          </a:p>
          <a:p>
            <a:pPr lvl="1"/>
            <a:r>
              <a:rPr lang="en-US" sz="2400" dirty="0" smtClean="0"/>
              <a:t>Declarative name-value pairs</a:t>
            </a:r>
          </a:p>
          <a:p>
            <a:pPr lvl="1">
              <a:spcAft>
                <a:spcPts val="600"/>
              </a:spcAft>
            </a:pPr>
            <a:r>
              <a:rPr lang="en-US" sz="2400" dirty="0" smtClean="0"/>
              <a:t>No scripting required</a:t>
            </a:r>
          </a:p>
          <a:p>
            <a:r>
              <a:rPr lang="en-US" dirty="0" err="1" smtClean="0"/>
              <a:t>RunAs</a:t>
            </a:r>
            <a:endParaRPr lang="en-US" dirty="0" smtClean="0"/>
          </a:p>
          <a:p>
            <a:pPr lvl="1"/>
            <a:r>
              <a:rPr lang="en-US" sz="2400" dirty="0" smtClean="0"/>
              <a:t>New settings within </a:t>
            </a:r>
            <a:r>
              <a:rPr lang="en-US" sz="2400" dirty="0" err="1" smtClean="0"/>
              <a:t>WSMan</a:t>
            </a:r>
            <a:r>
              <a:rPr lang="en-US" sz="2400" dirty="0" smtClean="0"/>
              <a:t> plug-in</a:t>
            </a:r>
          </a:p>
          <a:p>
            <a:pPr lvl="1"/>
            <a:r>
              <a:rPr lang="en-US" sz="2400" dirty="0" err="1" smtClean="0"/>
              <a:t>RunAsUser</a:t>
            </a:r>
            <a:r>
              <a:rPr lang="en-US" sz="2400" dirty="0" smtClean="0"/>
              <a:t> &amp; </a:t>
            </a:r>
            <a:r>
              <a:rPr lang="en-US" sz="2400" dirty="0" err="1" smtClean="0"/>
              <a:t>RunAsPassword</a:t>
            </a:r>
            <a:endParaRPr lang="en-US" sz="2400" dirty="0" smtClean="0"/>
          </a:p>
          <a:p>
            <a:pPr lvl="1">
              <a:spcAft>
                <a:spcPts val="600"/>
              </a:spcAft>
            </a:pPr>
            <a:r>
              <a:rPr lang="en-US" sz="2400" dirty="0" smtClean="0"/>
              <a:t>Allows running remote sessions with different </a:t>
            </a:r>
            <a:r>
              <a:rPr lang="en-US" sz="2400" dirty="0" err="1" smtClean="0"/>
              <a:t>creds</a:t>
            </a:r>
            <a:endParaRPr lang="en-US" sz="2400" dirty="0" smtClean="0"/>
          </a:p>
        </p:txBody>
      </p:sp>
      <p:grpSp>
        <p:nvGrpSpPr>
          <p:cNvPr id="7" name="Group 6"/>
          <p:cNvGrpSpPr/>
          <p:nvPr/>
        </p:nvGrpSpPr>
        <p:grpSpPr>
          <a:xfrm>
            <a:off x="8902724" y="1367160"/>
            <a:ext cx="2562047" cy="3285976"/>
            <a:chOff x="7910091" y="1387811"/>
            <a:chExt cx="2562047" cy="3285976"/>
          </a:xfrm>
        </p:grpSpPr>
        <p:sp>
          <p:nvSpPr>
            <p:cNvPr id="4" name="Freeform 3"/>
            <p:cNvSpPr>
              <a:spLocks noChangeAspect="1" noEditPoints="1"/>
            </p:cNvSpPr>
            <p:nvPr/>
          </p:nvSpPr>
          <p:spPr bwMode="black">
            <a:xfrm>
              <a:off x="7941642" y="2519139"/>
              <a:ext cx="2530496" cy="2154648"/>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p>
          </p:txBody>
        </p:sp>
        <p:sp>
          <p:nvSpPr>
            <p:cNvPr id="6" name="Rectangle 5"/>
            <p:cNvSpPr/>
            <p:nvPr/>
          </p:nvSpPr>
          <p:spPr bwMode="auto">
            <a:xfrm>
              <a:off x="7910091" y="2519139"/>
              <a:ext cx="2562047" cy="1335648"/>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Freeform 4"/>
            <p:cNvSpPr>
              <a:spLocks noChangeAspect="1" noEditPoints="1"/>
            </p:cNvSpPr>
            <p:nvPr/>
          </p:nvSpPr>
          <p:spPr bwMode="black">
            <a:xfrm>
              <a:off x="7910091" y="1387811"/>
              <a:ext cx="2436292" cy="2466976"/>
            </a:xfrm>
            <a:custGeom>
              <a:avLst/>
              <a:gdLst>
                <a:gd name="T0" fmla="*/ 189 w 296"/>
                <a:gd name="T1" fmla="*/ 136 h 300"/>
                <a:gd name="T2" fmla="*/ 202 w 296"/>
                <a:gd name="T3" fmla="*/ 132 h 300"/>
                <a:gd name="T4" fmla="*/ 206 w 296"/>
                <a:gd name="T5" fmla="*/ 128 h 300"/>
                <a:gd name="T6" fmla="*/ 210 w 296"/>
                <a:gd name="T7" fmla="*/ 116 h 300"/>
                <a:gd name="T8" fmla="*/ 214 w 296"/>
                <a:gd name="T9" fmla="*/ 120 h 300"/>
                <a:gd name="T10" fmla="*/ 227 w 296"/>
                <a:gd name="T11" fmla="*/ 99 h 300"/>
                <a:gd name="T12" fmla="*/ 185 w 296"/>
                <a:gd name="T13" fmla="*/ 205 h 300"/>
                <a:gd name="T14" fmla="*/ 189 w 296"/>
                <a:gd name="T15" fmla="*/ 210 h 300"/>
                <a:gd name="T16" fmla="*/ 202 w 296"/>
                <a:gd name="T17" fmla="*/ 214 h 300"/>
                <a:gd name="T18" fmla="*/ 197 w 296"/>
                <a:gd name="T19" fmla="*/ 218 h 300"/>
                <a:gd name="T20" fmla="*/ 218 w 296"/>
                <a:gd name="T21" fmla="*/ 230 h 300"/>
                <a:gd name="T22" fmla="*/ 222 w 296"/>
                <a:gd name="T23" fmla="*/ 243 h 300"/>
                <a:gd name="T24" fmla="*/ 227 w 296"/>
                <a:gd name="T25" fmla="*/ 247 h 300"/>
                <a:gd name="T26" fmla="*/ 111 w 296"/>
                <a:gd name="T27" fmla="*/ 205 h 300"/>
                <a:gd name="T28" fmla="*/ 107 w 296"/>
                <a:gd name="T29" fmla="*/ 201 h 300"/>
                <a:gd name="T30" fmla="*/ 94 w 296"/>
                <a:gd name="T31" fmla="*/ 222 h 300"/>
                <a:gd name="T32" fmla="*/ 82 w 296"/>
                <a:gd name="T33" fmla="*/ 226 h 300"/>
                <a:gd name="T34" fmla="*/ 77 w 296"/>
                <a:gd name="T35" fmla="*/ 230 h 300"/>
                <a:gd name="T36" fmla="*/ 73 w 296"/>
                <a:gd name="T37" fmla="*/ 243 h 300"/>
                <a:gd name="T38" fmla="*/ 69 w 296"/>
                <a:gd name="T39" fmla="*/ 239 h 300"/>
                <a:gd name="T40" fmla="*/ 102 w 296"/>
                <a:gd name="T41" fmla="*/ 141 h 300"/>
                <a:gd name="T42" fmla="*/ 98 w 296"/>
                <a:gd name="T43" fmla="*/ 128 h 300"/>
                <a:gd name="T44" fmla="*/ 94 w 296"/>
                <a:gd name="T45" fmla="*/ 124 h 300"/>
                <a:gd name="T46" fmla="*/ 82 w 296"/>
                <a:gd name="T47" fmla="*/ 120 h 300"/>
                <a:gd name="T48" fmla="*/ 86 w 296"/>
                <a:gd name="T49" fmla="*/ 116 h 300"/>
                <a:gd name="T50" fmla="*/ 65 w 296"/>
                <a:gd name="T51" fmla="*/ 103 h 300"/>
                <a:gd name="T52" fmla="*/ 72 w 296"/>
                <a:gd name="T53" fmla="*/ 64 h 300"/>
                <a:gd name="T54" fmla="*/ 5 w 296"/>
                <a:gd name="T55" fmla="*/ 89 h 300"/>
                <a:gd name="T56" fmla="*/ 23 w 296"/>
                <a:gd name="T57" fmla="*/ 48 h 300"/>
                <a:gd name="T58" fmla="*/ 72 w 296"/>
                <a:gd name="T59" fmla="*/ 64 h 300"/>
                <a:gd name="T60" fmla="*/ 36 w 296"/>
                <a:gd name="T61" fmla="*/ 0 h 300"/>
                <a:gd name="T62" fmla="*/ 296 w 296"/>
                <a:gd name="T63" fmla="*/ 64 h 300"/>
                <a:gd name="T64" fmla="*/ 229 w 296"/>
                <a:gd name="T65" fmla="*/ 89 h 300"/>
                <a:gd name="T66" fmla="*/ 247 w 296"/>
                <a:gd name="T67" fmla="*/ 48 h 300"/>
                <a:gd name="T68" fmla="*/ 296 w 296"/>
                <a:gd name="T69" fmla="*/ 64 h 300"/>
                <a:gd name="T70" fmla="*/ 260 w 296"/>
                <a:gd name="T71" fmla="*/ 0 h 300"/>
                <a:gd name="T72" fmla="*/ 296 w 296"/>
                <a:gd name="T73" fmla="*/ 275 h 300"/>
                <a:gd name="T74" fmla="*/ 229 w 296"/>
                <a:gd name="T75" fmla="*/ 300 h 300"/>
                <a:gd name="T76" fmla="*/ 247 w 296"/>
                <a:gd name="T77" fmla="*/ 259 h 300"/>
                <a:gd name="T78" fmla="*/ 296 w 296"/>
                <a:gd name="T79" fmla="*/ 275 h 300"/>
                <a:gd name="T80" fmla="*/ 260 w 296"/>
                <a:gd name="T81" fmla="*/ 211 h 300"/>
                <a:gd name="T82" fmla="*/ 72 w 296"/>
                <a:gd name="T83" fmla="*/ 275 h 300"/>
                <a:gd name="T84" fmla="*/ 5 w 296"/>
                <a:gd name="T85" fmla="*/ 300 h 300"/>
                <a:gd name="T86" fmla="*/ 23 w 296"/>
                <a:gd name="T87" fmla="*/ 259 h 300"/>
                <a:gd name="T88" fmla="*/ 72 w 296"/>
                <a:gd name="T89" fmla="*/ 275 h 300"/>
                <a:gd name="T90" fmla="*/ 36 w 296"/>
                <a:gd name="T91" fmla="*/ 211 h 300"/>
                <a:gd name="T92" fmla="*/ 125 w 296"/>
                <a:gd name="T93" fmla="*/ 116 h 300"/>
                <a:gd name="T94" fmla="*/ 147 w 296"/>
                <a:gd name="T95" fmla="*/ 145 h 300"/>
                <a:gd name="T96" fmla="*/ 150 w 296"/>
                <a:gd name="T97" fmla="*/ 176 h 300"/>
                <a:gd name="T98" fmla="*/ 190 w 296"/>
                <a:gd name="T99" fmla="*/ 164 h 300"/>
                <a:gd name="T100" fmla="*/ 110 w 296"/>
                <a:gd name="T101" fmla="*/ 194 h 300"/>
                <a:gd name="T102" fmla="*/ 131 w 296"/>
                <a:gd name="T103" fmla="*/ 145 h 300"/>
                <a:gd name="T104" fmla="*/ 145 w 296"/>
                <a:gd name="T105" fmla="*/ 156 h 300"/>
                <a:gd name="T106" fmla="*/ 144 w 296"/>
                <a:gd name="T107" fmla="*/ 150 h 300"/>
                <a:gd name="T108" fmla="*/ 147 w 296"/>
                <a:gd name="T109" fmla="*/ 150 h 300"/>
                <a:gd name="T110" fmla="*/ 149 w 296"/>
                <a:gd name="T111" fmla="*/ 1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00">
                  <a:moveTo>
                    <a:pt x="189" y="145"/>
                  </a:moveTo>
                  <a:cubicBezTo>
                    <a:pt x="185" y="141"/>
                    <a:pt x="185" y="141"/>
                    <a:pt x="185" y="141"/>
                  </a:cubicBezTo>
                  <a:cubicBezTo>
                    <a:pt x="189" y="136"/>
                    <a:pt x="189" y="136"/>
                    <a:pt x="189" y="136"/>
                  </a:cubicBezTo>
                  <a:cubicBezTo>
                    <a:pt x="193" y="141"/>
                    <a:pt x="193" y="141"/>
                    <a:pt x="193" y="141"/>
                  </a:cubicBezTo>
                  <a:cubicBezTo>
                    <a:pt x="189" y="145"/>
                    <a:pt x="189" y="145"/>
                    <a:pt x="189" y="145"/>
                  </a:cubicBezTo>
                  <a:close/>
                  <a:moveTo>
                    <a:pt x="202" y="132"/>
                  </a:moveTo>
                  <a:cubicBezTo>
                    <a:pt x="197" y="128"/>
                    <a:pt x="197" y="128"/>
                    <a:pt x="197" y="128"/>
                  </a:cubicBezTo>
                  <a:cubicBezTo>
                    <a:pt x="202" y="124"/>
                    <a:pt x="202" y="124"/>
                    <a:pt x="202" y="124"/>
                  </a:cubicBezTo>
                  <a:cubicBezTo>
                    <a:pt x="206" y="128"/>
                    <a:pt x="206" y="128"/>
                    <a:pt x="206" y="128"/>
                  </a:cubicBezTo>
                  <a:cubicBezTo>
                    <a:pt x="202" y="132"/>
                    <a:pt x="202" y="132"/>
                    <a:pt x="202" y="132"/>
                  </a:cubicBezTo>
                  <a:close/>
                  <a:moveTo>
                    <a:pt x="214" y="120"/>
                  </a:moveTo>
                  <a:cubicBezTo>
                    <a:pt x="210" y="116"/>
                    <a:pt x="210" y="116"/>
                    <a:pt x="210" y="116"/>
                  </a:cubicBezTo>
                  <a:cubicBezTo>
                    <a:pt x="214" y="111"/>
                    <a:pt x="214" y="111"/>
                    <a:pt x="214" y="111"/>
                  </a:cubicBezTo>
                  <a:cubicBezTo>
                    <a:pt x="218" y="116"/>
                    <a:pt x="218" y="116"/>
                    <a:pt x="218" y="116"/>
                  </a:cubicBezTo>
                  <a:cubicBezTo>
                    <a:pt x="214" y="120"/>
                    <a:pt x="214" y="120"/>
                    <a:pt x="214" y="120"/>
                  </a:cubicBezTo>
                  <a:close/>
                  <a:moveTo>
                    <a:pt x="227" y="107"/>
                  </a:moveTo>
                  <a:cubicBezTo>
                    <a:pt x="222" y="103"/>
                    <a:pt x="222" y="103"/>
                    <a:pt x="222" y="103"/>
                  </a:cubicBezTo>
                  <a:cubicBezTo>
                    <a:pt x="227" y="99"/>
                    <a:pt x="227" y="99"/>
                    <a:pt x="227" y="99"/>
                  </a:cubicBezTo>
                  <a:cubicBezTo>
                    <a:pt x="231" y="103"/>
                    <a:pt x="231" y="103"/>
                    <a:pt x="231" y="103"/>
                  </a:cubicBezTo>
                  <a:cubicBezTo>
                    <a:pt x="227" y="107"/>
                    <a:pt x="227" y="107"/>
                    <a:pt x="227" y="107"/>
                  </a:cubicBezTo>
                  <a:close/>
                  <a:moveTo>
                    <a:pt x="185" y="205"/>
                  </a:moveTo>
                  <a:cubicBezTo>
                    <a:pt x="189" y="201"/>
                    <a:pt x="189" y="201"/>
                    <a:pt x="189" y="201"/>
                  </a:cubicBezTo>
                  <a:cubicBezTo>
                    <a:pt x="193" y="205"/>
                    <a:pt x="193" y="205"/>
                    <a:pt x="193" y="205"/>
                  </a:cubicBezTo>
                  <a:cubicBezTo>
                    <a:pt x="189" y="210"/>
                    <a:pt x="189" y="210"/>
                    <a:pt x="189" y="210"/>
                  </a:cubicBezTo>
                  <a:cubicBezTo>
                    <a:pt x="185" y="205"/>
                    <a:pt x="185" y="205"/>
                    <a:pt x="185" y="205"/>
                  </a:cubicBezTo>
                  <a:close/>
                  <a:moveTo>
                    <a:pt x="197" y="218"/>
                  </a:moveTo>
                  <a:cubicBezTo>
                    <a:pt x="202" y="214"/>
                    <a:pt x="202" y="214"/>
                    <a:pt x="202" y="214"/>
                  </a:cubicBezTo>
                  <a:cubicBezTo>
                    <a:pt x="206" y="218"/>
                    <a:pt x="206" y="218"/>
                    <a:pt x="206" y="218"/>
                  </a:cubicBezTo>
                  <a:cubicBezTo>
                    <a:pt x="202" y="222"/>
                    <a:pt x="202" y="222"/>
                    <a:pt x="202" y="222"/>
                  </a:cubicBezTo>
                  <a:cubicBezTo>
                    <a:pt x="197" y="218"/>
                    <a:pt x="197" y="218"/>
                    <a:pt x="197" y="218"/>
                  </a:cubicBezTo>
                  <a:close/>
                  <a:moveTo>
                    <a:pt x="210" y="230"/>
                  </a:moveTo>
                  <a:cubicBezTo>
                    <a:pt x="214" y="226"/>
                    <a:pt x="214" y="226"/>
                    <a:pt x="214" y="226"/>
                  </a:cubicBezTo>
                  <a:cubicBezTo>
                    <a:pt x="218" y="230"/>
                    <a:pt x="218" y="230"/>
                    <a:pt x="218" y="230"/>
                  </a:cubicBezTo>
                  <a:cubicBezTo>
                    <a:pt x="214" y="235"/>
                    <a:pt x="214" y="235"/>
                    <a:pt x="214" y="235"/>
                  </a:cubicBezTo>
                  <a:cubicBezTo>
                    <a:pt x="210" y="230"/>
                    <a:pt x="210" y="230"/>
                    <a:pt x="210" y="230"/>
                  </a:cubicBezTo>
                  <a:close/>
                  <a:moveTo>
                    <a:pt x="222" y="243"/>
                  </a:moveTo>
                  <a:cubicBezTo>
                    <a:pt x="227" y="239"/>
                    <a:pt x="227" y="239"/>
                    <a:pt x="227" y="239"/>
                  </a:cubicBezTo>
                  <a:cubicBezTo>
                    <a:pt x="231" y="243"/>
                    <a:pt x="231" y="243"/>
                    <a:pt x="231" y="243"/>
                  </a:cubicBezTo>
                  <a:cubicBezTo>
                    <a:pt x="227" y="247"/>
                    <a:pt x="227" y="247"/>
                    <a:pt x="227" y="247"/>
                  </a:cubicBezTo>
                  <a:cubicBezTo>
                    <a:pt x="222" y="243"/>
                    <a:pt x="222" y="243"/>
                    <a:pt x="222" y="243"/>
                  </a:cubicBezTo>
                  <a:close/>
                  <a:moveTo>
                    <a:pt x="107" y="201"/>
                  </a:moveTo>
                  <a:cubicBezTo>
                    <a:pt x="111" y="205"/>
                    <a:pt x="111" y="205"/>
                    <a:pt x="111" y="205"/>
                  </a:cubicBezTo>
                  <a:cubicBezTo>
                    <a:pt x="107" y="210"/>
                    <a:pt x="107" y="210"/>
                    <a:pt x="107" y="210"/>
                  </a:cubicBezTo>
                  <a:cubicBezTo>
                    <a:pt x="102" y="205"/>
                    <a:pt x="102" y="205"/>
                    <a:pt x="102" y="205"/>
                  </a:cubicBezTo>
                  <a:cubicBezTo>
                    <a:pt x="107" y="201"/>
                    <a:pt x="107" y="201"/>
                    <a:pt x="107" y="201"/>
                  </a:cubicBezTo>
                  <a:close/>
                  <a:moveTo>
                    <a:pt x="94" y="214"/>
                  </a:moveTo>
                  <a:cubicBezTo>
                    <a:pt x="98" y="218"/>
                    <a:pt x="98" y="218"/>
                    <a:pt x="98" y="218"/>
                  </a:cubicBezTo>
                  <a:cubicBezTo>
                    <a:pt x="94" y="222"/>
                    <a:pt x="94" y="222"/>
                    <a:pt x="94" y="222"/>
                  </a:cubicBezTo>
                  <a:cubicBezTo>
                    <a:pt x="90" y="218"/>
                    <a:pt x="90" y="218"/>
                    <a:pt x="90" y="218"/>
                  </a:cubicBezTo>
                  <a:cubicBezTo>
                    <a:pt x="94" y="214"/>
                    <a:pt x="94" y="214"/>
                    <a:pt x="94" y="214"/>
                  </a:cubicBezTo>
                  <a:close/>
                  <a:moveTo>
                    <a:pt x="82" y="226"/>
                  </a:moveTo>
                  <a:cubicBezTo>
                    <a:pt x="86" y="230"/>
                    <a:pt x="86" y="230"/>
                    <a:pt x="86" y="230"/>
                  </a:cubicBezTo>
                  <a:cubicBezTo>
                    <a:pt x="82" y="235"/>
                    <a:pt x="82" y="235"/>
                    <a:pt x="82" y="235"/>
                  </a:cubicBezTo>
                  <a:cubicBezTo>
                    <a:pt x="77" y="230"/>
                    <a:pt x="77" y="230"/>
                    <a:pt x="77" y="230"/>
                  </a:cubicBezTo>
                  <a:cubicBezTo>
                    <a:pt x="82" y="226"/>
                    <a:pt x="82" y="226"/>
                    <a:pt x="82" y="226"/>
                  </a:cubicBezTo>
                  <a:close/>
                  <a:moveTo>
                    <a:pt x="69" y="239"/>
                  </a:moveTo>
                  <a:cubicBezTo>
                    <a:pt x="73" y="243"/>
                    <a:pt x="73" y="243"/>
                    <a:pt x="73" y="243"/>
                  </a:cubicBezTo>
                  <a:cubicBezTo>
                    <a:pt x="69" y="247"/>
                    <a:pt x="69" y="247"/>
                    <a:pt x="69" y="247"/>
                  </a:cubicBezTo>
                  <a:cubicBezTo>
                    <a:pt x="65" y="243"/>
                    <a:pt x="65" y="243"/>
                    <a:pt x="65" y="243"/>
                  </a:cubicBezTo>
                  <a:cubicBezTo>
                    <a:pt x="69" y="239"/>
                    <a:pt x="69" y="239"/>
                    <a:pt x="69" y="239"/>
                  </a:cubicBezTo>
                  <a:close/>
                  <a:moveTo>
                    <a:pt x="111" y="141"/>
                  </a:moveTo>
                  <a:cubicBezTo>
                    <a:pt x="107" y="145"/>
                    <a:pt x="107" y="145"/>
                    <a:pt x="107" y="145"/>
                  </a:cubicBezTo>
                  <a:cubicBezTo>
                    <a:pt x="102" y="141"/>
                    <a:pt x="102" y="141"/>
                    <a:pt x="102" y="141"/>
                  </a:cubicBezTo>
                  <a:cubicBezTo>
                    <a:pt x="107" y="136"/>
                    <a:pt x="107" y="136"/>
                    <a:pt x="107" y="136"/>
                  </a:cubicBezTo>
                  <a:cubicBezTo>
                    <a:pt x="111" y="141"/>
                    <a:pt x="111" y="141"/>
                    <a:pt x="111" y="141"/>
                  </a:cubicBezTo>
                  <a:close/>
                  <a:moveTo>
                    <a:pt x="98" y="128"/>
                  </a:moveTo>
                  <a:cubicBezTo>
                    <a:pt x="94" y="132"/>
                    <a:pt x="94" y="132"/>
                    <a:pt x="94" y="132"/>
                  </a:cubicBezTo>
                  <a:cubicBezTo>
                    <a:pt x="90" y="128"/>
                    <a:pt x="90" y="128"/>
                    <a:pt x="90" y="128"/>
                  </a:cubicBezTo>
                  <a:cubicBezTo>
                    <a:pt x="94" y="124"/>
                    <a:pt x="94" y="124"/>
                    <a:pt x="94" y="124"/>
                  </a:cubicBezTo>
                  <a:cubicBezTo>
                    <a:pt x="98" y="128"/>
                    <a:pt x="98" y="128"/>
                    <a:pt x="98" y="128"/>
                  </a:cubicBezTo>
                  <a:close/>
                  <a:moveTo>
                    <a:pt x="86" y="116"/>
                  </a:moveTo>
                  <a:cubicBezTo>
                    <a:pt x="82" y="120"/>
                    <a:pt x="82" y="120"/>
                    <a:pt x="82" y="120"/>
                  </a:cubicBezTo>
                  <a:cubicBezTo>
                    <a:pt x="77" y="116"/>
                    <a:pt x="77" y="116"/>
                    <a:pt x="77" y="116"/>
                  </a:cubicBezTo>
                  <a:cubicBezTo>
                    <a:pt x="82" y="111"/>
                    <a:pt x="82" y="111"/>
                    <a:pt x="82" y="111"/>
                  </a:cubicBezTo>
                  <a:cubicBezTo>
                    <a:pt x="86" y="116"/>
                    <a:pt x="86" y="116"/>
                    <a:pt x="86" y="116"/>
                  </a:cubicBezTo>
                  <a:close/>
                  <a:moveTo>
                    <a:pt x="73" y="103"/>
                  </a:moveTo>
                  <a:cubicBezTo>
                    <a:pt x="69" y="107"/>
                    <a:pt x="69" y="107"/>
                    <a:pt x="69" y="107"/>
                  </a:cubicBezTo>
                  <a:cubicBezTo>
                    <a:pt x="65" y="103"/>
                    <a:pt x="65" y="103"/>
                    <a:pt x="65" y="103"/>
                  </a:cubicBezTo>
                  <a:cubicBezTo>
                    <a:pt x="69" y="99"/>
                    <a:pt x="69" y="99"/>
                    <a:pt x="69" y="99"/>
                  </a:cubicBezTo>
                  <a:cubicBezTo>
                    <a:pt x="73" y="103"/>
                    <a:pt x="73" y="103"/>
                    <a:pt x="73" y="103"/>
                  </a:cubicBezTo>
                  <a:close/>
                  <a:moveTo>
                    <a:pt x="72" y="64"/>
                  </a:moveTo>
                  <a:cubicBezTo>
                    <a:pt x="72" y="74"/>
                    <a:pt x="72" y="74"/>
                    <a:pt x="72" y="74"/>
                  </a:cubicBezTo>
                  <a:cubicBezTo>
                    <a:pt x="72" y="89"/>
                    <a:pt x="72" y="89"/>
                    <a:pt x="67" y="89"/>
                  </a:cubicBezTo>
                  <a:cubicBezTo>
                    <a:pt x="5" y="89"/>
                    <a:pt x="5" y="89"/>
                    <a:pt x="5" y="89"/>
                  </a:cubicBezTo>
                  <a:cubicBezTo>
                    <a:pt x="0" y="89"/>
                    <a:pt x="0" y="89"/>
                    <a:pt x="0" y="74"/>
                  </a:cubicBezTo>
                  <a:cubicBezTo>
                    <a:pt x="0" y="64"/>
                    <a:pt x="0" y="64"/>
                    <a:pt x="0" y="64"/>
                  </a:cubicBezTo>
                  <a:cubicBezTo>
                    <a:pt x="0" y="53"/>
                    <a:pt x="12" y="51"/>
                    <a:pt x="23" y="48"/>
                  </a:cubicBezTo>
                  <a:cubicBezTo>
                    <a:pt x="27" y="52"/>
                    <a:pt x="32" y="54"/>
                    <a:pt x="36" y="54"/>
                  </a:cubicBezTo>
                  <a:cubicBezTo>
                    <a:pt x="40" y="54"/>
                    <a:pt x="45" y="52"/>
                    <a:pt x="49" y="48"/>
                  </a:cubicBezTo>
                  <a:cubicBezTo>
                    <a:pt x="59" y="51"/>
                    <a:pt x="72" y="53"/>
                    <a:pt x="72" y="64"/>
                  </a:cubicBezTo>
                  <a:close/>
                  <a:moveTo>
                    <a:pt x="36" y="48"/>
                  </a:moveTo>
                  <a:cubicBezTo>
                    <a:pt x="42" y="48"/>
                    <a:pt x="54" y="37"/>
                    <a:pt x="54" y="24"/>
                  </a:cubicBezTo>
                  <a:cubicBezTo>
                    <a:pt x="54" y="11"/>
                    <a:pt x="49" y="0"/>
                    <a:pt x="36" y="0"/>
                  </a:cubicBezTo>
                  <a:cubicBezTo>
                    <a:pt x="23" y="0"/>
                    <a:pt x="18" y="11"/>
                    <a:pt x="18" y="24"/>
                  </a:cubicBezTo>
                  <a:cubicBezTo>
                    <a:pt x="18" y="37"/>
                    <a:pt x="30" y="48"/>
                    <a:pt x="36" y="48"/>
                  </a:cubicBezTo>
                  <a:close/>
                  <a:moveTo>
                    <a:pt x="296" y="64"/>
                  </a:moveTo>
                  <a:cubicBezTo>
                    <a:pt x="296" y="74"/>
                    <a:pt x="296" y="74"/>
                    <a:pt x="296" y="74"/>
                  </a:cubicBezTo>
                  <a:cubicBezTo>
                    <a:pt x="296" y="89"/>
                    <a:pt x="296" y="89"/>
                    <a:pt x="290" y="89"/>
                  </a:cubicBezTo>
                  <a:cubicBezTo>
                    <a:pt x="229" y="89"/>
                    <a:pt x="229" y="89"/>
                    <a:pt x="229" y="89"/>
                  </a:cubicBezTo>
                  <a:cubicBezTo>
                    <a:pt x="224" y="89"/>
                    <a:pt x="224" y="89"/>
                    <a:pt x="224" y="74"/>
                  </a:cubicBezTo>
                  <a:cubicBezTo>
                    <a:pt x="224" y="64"/>
                    <a:pt x="224" y="64"/>
                    <a:pt x="224" y="64"/>
                  </a:cubicBezTo>
                  <a:cubicBezTo>
                    <a:pt x="224" y="53"/>
                    <a:pt x="236" y="51"/>
                    <a:pt x="247" y="48"/>
                  </a:cubicBezTo>
                  <a:cubicBezTo>
                    <a:pt x="251" y="52"/>
                    <a:pt x="256" y="54"/>
                    <a:pt x="260" y="54"/>
                  </a:cubicBezTo>
                  <a:cubicBezTo>
                    <a:pt x="263" y="54"/>
                    <a:pt x="268" y="52"/>
                    <a:pt x="273" y="48"/>
                  </a:cubicBezTo>
                  <a:cubicBezTo>
                    <a:pt x="283" y="51"/>
                    <a:pt x="296" y="53"/>
                    <a:pt x="296" y="64"/>
                  </a:cubicBezTo>
                  <a:close/>
                  <a:moveTo>
                    <a:pt x="260" y="48"/>
                  </a:moveTo>
                  <a:cubicBezTo>
                    <a:pt x="266" y="48"/>
                    <a:pt x="278" y="37"/>
                    <a:pt x="278" y="24"/>
                  </a:cubicBezTo>
                  <a:cubicBezTo>
                    <a:pt x="278" y="11"/>
                    <a:pt x="273" y="0"/>
                    <a:pt x="260" y="0"/>
                  </a:cubicBezTo>
                  <a:cubicBezTo>
                    <a:pt x="246" y="0"/>
                    <a:pt x="241" y="11"/>
                    <a:pt x="241" y="24"/>
                  </a:cubicBezTo>
                  <a:cubicBezTo>
                    <a:pt x="241" y="37"/>
                    <a:pt x="254" y="48"/>
                    <a:pt x="260" y="48"/>
                  </a:cubicBezTo>
                  <a:close/>
                  <a:moveTo>
                    <a:pt x="296" y="275"/>
                  </a:moveTo>
                  <a:cubicBezTo>
                    <a:pt x="296" y="285"/>
                    <a:pt x="296" y="285"/>
                    <a:pt x="296" y="285"/>
                  </a:cubicBezTo>
                  <a:cubicBezTo>
                    <a:pt x="296" y="300"/>
                    <a:pt x="296" y="300"/>
                    <a:pt x="290" y="300"/>
                  </a:cubicBezTo>
                  <a:cubicBezTo>
                    <a:pt x="229" y="300"/>
                    <a:pt x="229" y="300"/>
                    <a:pt x="229" y="300"/>
                  </a:cubicBezTo>
                  <a:cubicBezTo>
                    <a:pt x="224" y="300"/>
                    <a:pt x="224" y="300"/>
                    <a:pt x="224" y="285"/>
                  </a:cubicBezTo>
                  <a:cubicBezTo>
                    <a:pt x="224" y="275"/>
                    <a:pt x="224" y="275"/>
                    <a:pt x="224" y="275"/>
                  </a:cubicBezTo>
                  <a:cubicBezTo>
                    <a:pt x="224" y="264"/>
                    <a:pt x="236" y="263"/>
                    <a:pt x="247" y="259"/>
                  </a:cubicBezTo>
                  <a:cubicBezTo>
                    <a:pt x="251" y="263"/>
                    <a:pt x="256" y="265"/>
                    <a:pt x="260" y="265"/>
                  </a:cubicBezTo>
                  <a:cubicBezTo>
                    <a:pt x="264" y="265"/>
                    <a:pt x="268" y="263"/>
                    <a:pt x="273" y="259"/>
                  </a:cubicBezTo>
                  <a:cubicBezTo>
                    <a:pt x="283" y="263"/>
                    <a:pt x="296" y="264"/>
                    <a:pt x="296" y="275"/>
                  </a:cubicBezTo>
                  <a:close/>
                  <a:moveTo>
                    <a:pt x="260" y="259"/>
                  </a:moveTo>
                  <a:cubicBezTo>
                    <a:pt x="266" y="259"/>
                    <a:pt x="278" y="248"/>
                    <a:pt x="278" y="235"/>
                  </a:cubicBezTo>
                  <a:cubicBezTo>
                    <a:pt x="278" y="222"/>
                    <a:pt x="273" y="211"/>
                    <a:pt x="260" y="211"/>
                  </a:cubicBezTo>
                  <a:cubicBezTo>
                    <a:pt x="246" y="211"/>
                    <a:pt x="241" y="222"/>
                    <a:pt x="241" y="235"/>
                  </a:cubicBezTo>
                  <a:cubicBezTo>
                    <a:pt x="241" y="248"/>
                    <a:pt x="254" y="259"/>
                    <a:pt x="260" y="259"/>
                  </a:cubicBezTo>
                  <a:close/>
                  <a:moveTo>
                    <a:pt x="72" y="275"/>
                  </a:moveTo>
                  <a:cubicBezTo>
                    <a:pt x="72" y="285"/>
                    <a:pt x="72" y="285"/>
                    <a:pt x="72" y="285"/>
                  </a:cubicBezTo>
                  <a:cubicBezTo>
                    <a:pt x="72" y="300"/>
                    <a:pt x="72" y="300"/>
                    <a:pt x="67" y="300"/>
                  </a:cubicBezTo>
                  <a:cubicBezTo>
                    <a:pt x="5" y="300"/>
                    <a:pt x="5" y="300"/>
                    <a:pt x="5" y="300"/>
                  </a:cubicBezTo>
                  <a:cubicBezTo>
                    <a:pt x="0" y="300"/>
                    <a:pt x="0" y="300"/>
                    <a:pt x="0" y="285"/>
                  </a:cubicBezTo>
                  <a:cubicBezTo>
                    <a:pt x="0" y="275"/>
                    <a:pt x="0" y="275"/>
                    <a:pt x="0" y="275"/>
                  </a:cubicBezTo>
                  <a:cubicBezTo>
                    <a:pt x="0" y="264"/>
                    <a:pt x="12" y="263"/>
                    <a:pt x="23" y="259"/>
                  </a:cubicBezTo>
                  <a:cubicBezTo>
                    <a:pt x="27" y="263"/>
                    <a:pt x="32" y="265"/>
                    <a:pt x="36" y="265"/>
                  </a:cubicBezTo>
                  <a:cubicBezTo>
                    <a:pt x="40" y="265"/>
                    <a:pt x="45" y="263"/>
                    <a:pt x="49" y="259"/>
                  </a:cubicBezTo>
                  <a:cubicBezTo>
                    <a:pt x="59" y="263"/>
                    <a:pt x="72" y="264"/>
                    <a:pt x="72" y="275"/>
                  </a:cubicBezTo>
                  <a:close/>
                  <a:moveTo>
                    <a:pt x="36" y="259"/>
                  </a:moveTo>
                  <a:cubicBezTo>
                    <a:pt x="42" y="259"/>
                    <a:pt x="54" y="248"/>
                    <a:pt x="54" y="235"/>
                  </a:cubicBezTo>
                  <a:cubicBezTo>
                    <a:pt x="54" y="222"/>
                    <a:pt x="49" y="211"/>
                    <a:pt x="36" y="211"/>
                  </a:cubicBezTo>
                  <a:cubicBezTo>
                    <a:pt x="23" y="211"/>
                    <a:pt x="18" y="222"/>
                    <a:pt x="18" y="235"/>
                  </a:cubicBezTo>
                  <a:cubicBezTo>
                    <a:pt x="18" y="248"/>
                    <a:pt x="30" y="259"/>
                    <a:pt x="36" y="259"/>
                  </a:cubicBezTo>
                  <a:close/>
                  <a:moveTo>
                    <a:pt x="125" y="116"/>
                  </a:moveTo>
                  <a:cubicBezTo>
                    <a:pt x="125" y="100"/>
                    <a:pt x="131" y="87"/>
                    <a:pt x="147" y="87"/>
                  </a:cubicBezTo>
                  <a:cubicBezTo>
                    <a:pt x="163" y="87"/>
                    <a:pt x="169" y="100"/>
                    <a:pt x="169" y="116"/>
                  </a:cubicBezTo>
                  <a:cubicBezTo>
                    <a:pt x="169" y="132"/>
                    <a:pt x="154" y="145"/>
                    <a:pt x="147" y="145"/>
                  </a:cubicBezTo>
                  <a:cubicBezTo>
                    <a:pt x="140" y="145"/>
                    <a:pt x="125" y="132"/>
                    <a:pt x="125" y="116"/>
                  </a:cubicBezTo>
                  <a:close/>
                  <a:moveTo>
                    <a:pt x="148" y="156"/>
                  </a:moveTo>
                  <a:cubicBezTo>
                    <a:pt x="150" y="176"/>
                    <a:pt x="150" y="176"/>
                    <a:pt x="150" y="176"/>
                  </a:cubicBezTo>
                  <a:cubicBezTo>
                    <a:pt x="153" y="168"/>
                    <a:pt x="155" y="159"/>
                    <a:pt x="159" y="151"/>
                  </a:cubicBezTo>
                  <a:cubicBezTo>
                    <a:pt x="159" y="150"/>
                    <a:pt x="159" y="150"/>
                    <a:pt x="162" y="145"/>
                  </a:cubicBezTo>
                  <a:cubicBezTo>
                    <a:pt x="174" y="149"/>
                    <a:pt x="190" y="151"/>
                    <a:pt x="190" y="164"/>
                  </a:cubicBezTo>
                  <a:cubicBezTo>
                    <a:pt x="190" y="176"/>
                    <a:pt x="190" y="176"/>
                    <a:pt x="190" y="176"/>
                  </a:cubicBezTo>
                  <a:cubicBezTo>
                    <a:pt x="190" y="194"/>
                    <a:pt x="190" y="194"/>
                    <a:pt x="183" y="194"/>
                  </a:cubicBezTo>
                  <a:cubicBezTo>
                    <a:pt x="110" y="194"/>
                    <a:pt x="110" y="194"/>
                    <a:pt x="110" y="194"/>
                  </a:cubicBezTo>
                  <a:cubicBezTo>
                    <a:pt x="104" y="194"/>
                    <a:pt x="104" y="194"/>
                    <a:pt x="104" y="176"/>
                  </a:cubicBezTo>
                  <a:cubicBezTo>
                    <a:pt x="104" y="164"/>
                    <a:pt x="104" y="164"/>
                    <a:pt x="104" y="164"/>
                  </a:cubicBezTo>
                  <a:cubicBezTo>
                    <a:pt x="104" y="151"/>
                    <a:pt x="118" y="149"/>
                    <a:pt x="131" y="145"/>
                  </a:cubicBezTo>
                  <a:cubicBezTo>
                    <a:pt x="134" y="150"/>
                    <a:pt x="134" y="150"/>
                    <a:pt x="135" y="151"/>
                  </a:cubicBezTo>
                  <a:cubicBezTo>
                    <a:pt x="138" y="159"/>
                    <a:pt x="141" y="168"/>
                    <a:pt x="143" y="176"/>
                  </a:cubicBezTo>
                  <a:cubicBezTo>
                    <a:pt x="145" y="156"/>
                    <a:pt x="145" y="156"/>
                    <a:pt x="145" y="156"/>
                  </a:cubicBezTo>
                  <a:cubicBezTo>
                    <a:pt x="145" y="155"/>
                    <a:pt x="145" y="155"/>
                    <a:pt x="145" y="155"/>
                  </a:cubicBezTo>
                  <a:cubicBezTo>
                    <a:pt x="141" y="149"/>
                    <a:pt x="141" y="149"/>
                    <a:pt x="141" y="149"/>
                  </a:cubicBezTo>
                  <a:cubicBezTo>
                    <a:pt x="144" y="150"/>
                    <a:pt x="144" y="150"/>
                    <a:pt x="144" y="150"/>
                  </a:cubicBezTo>
                  <a:cubicBezTo>
                    <a:pt x="145" y="150"/>
                    <a:pt x="145" y="150"/>
                    <a:pt x="146" y="150"/>
                  </a:cubicBezTo>
                  <a:cubicBezTo>
                    <a:pt x="146" y="150"/>
                    <a:pt x="146" y="150"/>
                    <a:pt x="147" y="150"/>
                  </a:cubicBezTo>
                  <a:cubicBezTo>
                    <a:pt x="147" y="150"/>
                    <a:pt x="147" y="150"/>
                    <a:pt x="147" y="150"/>
                  </a:cubicBezTo>
                  <a:cubicBezTo>
                    <a:pt x="149" y="150"/>
                    <a:pt x="149" y="150"/>
                    <a:pt x="149" y="150"/>
                  </a:cubicBezTo>
                  <a:cubicBezTo>
                    <a:pt x="152" y="149"/>
                    <a:pt x="152" y="149"/>
                    <a:pt x="152" y="149"/>
                  </a:cubicBezTo>
                  <a:cubicBezTo>
                    <a:pt x="149" y="155"/>
                    <a:pt x="149" y="155"/>
                    <a:pt x="149" y="155"/>
                  </a:cubicBezTo>
                  <a:lnTo>
                    <a:pt x="148" y="15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p>
          </p:txBody>
        </p:sp>
      </p:grpSp>
    </p:spTree>
    <p:extLst>
      <p:ext uri="{BB962C8B-B14F-4D97-AF65-F5344CB8AC3E}">
        <p14:creationId xmlns:p14="http://schemas.microsoft.com/office/powerpoint/2010/main" val="53790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fAG7KRsxkWFPtPkyhOza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1VGpxE4orUy2p7NnVVr4d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byWtw2tBU.LbZNxoUkMk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W3o5YyXN70CMrpqI9rxcg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VmXovTWVEOwEhwNXG5u4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7OZA0XCmvEGUctcjxyzy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WWhtw1EoEGreSC1oZvO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EOseUqU3UmCy9jzJT.P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9pS5ndCRUy6DfaIHNDAi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fQENKAh3UioK.tiu.vf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kpnmcQr6Ue00fb8MGRwf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6.TNHtRZ0uCGokr3sWp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ji07SoVakyj.Giiw6UpIQ"/>
</p:tagLst>
</file>

<file path=ppt/theme/theme1.xml><?xml version="1.0" encoding="utf-8"?>
<a:theme xmlns:a="http://schemas.openxmlformats.org/drawingml/2006/main" name="TechEd_2012_Template_16x9 (4)">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2012-06-14T03:00:00-04:00</Event_x0020_End_x0020_Date>
    <Event_x0020_Start_x0020_Date xmlns="2295e2e7-0eeb-498e-8716-217bb2ee6ee3">2012-06-11T03:00:00-04:00</Event_x0020_Start_x0020_Date>
    <MS_x0020_Speaker xmlns="2295e2e7-0eeb-498e-8716-217bb2ee6ee3">
      <UserInfo>
        <DisplayName/>
        <AccountId xsi:nil="true"/>
        <AccountType/>
      </UserInfo>
    </MS_x0020_Speaker>
    <External_x0020_Speaker xmlns="2295e2e7-0eeb-498e-8716-217bb2ee6ee3">Hemant Mahawar, Travis Jones</External_x0020_Speaker>
    <Session_x0020_Code xmlns="2295e2e7-0eeb-498e-8716-217bb2ee6ee3"> WSV414</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8b529f77-48ab-4581-b468-93f09345b8aa"/>
    <ds:schemaRef ds:uri="http://www.w3.org/XML/1998/namespace"/>
    <ds:schemaRef ds:uri="http://purl.org/dc/elements/1.1/"/>
    <ds:schemaRef ds:uri="http://purl.org/dc/dcmitype/"/>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TechEd_2012_Template_16x9 (4)</Template>
  <TotalTime>5279</TotalTime>
  <Words>3832</Words>
  <Application>Microsoft Office PowerPoint</Application>
  <PresentationFormat>Custom</PresentationFormat>
  <Paragraphs>862</Paragraphs>
  <Slides>49</Slides>
  <Notes>23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53" baseType="lpstr">
      <vt:lpstr>TechEd_2012_Template_16x9 (4)</vt:lpstr>
      <vt:lpstr>White with Consolas font for code slides</vt:lpstr>
      <vt:lpstr>TechEd_2012_Template_16x9</vt:lpstr>
      <vt:lpstr>think-cell Slide</vt:lpstr>
      <vt:lpstr>Advanced Automation Using Windows PowerShell 3.0</vt:lpstr>
      <vt:lpstr>Session Overview</vt:lpstr>
      <vt:lpstr>Windows Server Management Philosophy</vt:lpstr>
      <vt:lpstr>Managing a Cloud-Optimized OS</vt:lpstr>
      <vt:lpstr>Windows PowerShell 3.0 Themes</vt:lpstr>
      <vt:lpstr>Windows PowerShell 3.0 Features</vt:lpstr>
      <vt:lpstr>Windows PowerShell 3.0 Themes</vt:lpstr>
      <vt:lpstr>Simple &amp; Easy</vt:lpstr>
      <vt:lpstr>Simple &amp; Easy Delegated Administration</vt:lpstr>
      <vt:lpstr>Simplified Delegated Administration</vt:lpstr>
      <vt:lpstr>Windows PowerShell 3.0 Themes</vt:lpstr>
      <vt:lpstr>Management CEC</vt:lpstr>
      <vt:lpstr>Coverage Comparison</vt:lpstr>
      <vt:lpstr>New Cmdlets in Windows PowerShell 3.0 Thousands more in Windows Server 2012</vt:lpstr>
      <vt:lpstr>Available Everywhere</vt:lpstr>
      <vt:lpstr>Windows PowerShell 3.0 Themes</vt:lpstr>
      <vt:lpstr>Windows PowerShell Workflow</vt:lpstr>
      <vt:lpstr>PowerShell Workflow</vt:lpstr>
      <vt:lpstr>Demo Setup</vt:lpstr>
      <vt:lpstr>Scheduled Jobs</vt:lpstr>
      <vt:lpstr>Scheduled Jobs</vt:lpstr>
      <vt:lpstr>Robust Session Connectivity</vt:lpstr>
      <vt:lpstr>Disconnected Sessions</vt:lpstr>
      <vt:lpstr>Windows PowerShell 3.0 Themes</vt:lpstr>
      <vt:lpstr>Windows PowerShell Web Access</vt:lpstr>
      <vt:lpstr>PowerShell Web Access</vt:lpstr>
      <vt:lpstr>Windows PowerShell ISE Integrated Scripting Environment</vt:lpstr>
      <vt:lpstr>Rich Platform Enables Script Sharing</vt:lpstr>
      <vt:lpstr>Windows PowerShell 3.0 Themes</vt:lpstr>
      <vt:lpstr>Standard-Based Management</vt:lpstr>
      <vt:lpstr>PowerPoint Presentation</vt:lpstr>
      <vt:lpstr>Standard-Based Management</vt:lpstr>
      <vt:lpstr>Management OData IIS Extension</vt:lpstr>
      <vt:lpstr>Demo Setup</vt:lpstr>
      <vt:lpstr>Windows PowerShell 3.0 Themes</vt:lpstr>
      <vt:lpstr>The Journey</vt:lpstr>
      <vt:lpstr>Top Votes on Connect</vt:lpstr>
      <vt:lpstr>PS 3.0 -gt PS 2.0</vt:lpstr>
      <vt:lpstr>Get-Involved</vt:lpstr>
      <vt:lpstr>Call to Action</vt:lpstr>
      <vt:lpstr>PowerPoint Presentation</vt:lpstr>
      <vt:lpstr>Community Resources</vt:lpstr>
      <vt:lpstr>Related Content</vt:lpstr>
      <vt:lpstr>SIA, WSV, and VIR 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Automation Using Windows PowerShell 3.0</dc:title>
  <dc:subject>TechEd 2012</dc:subject>
  <dc:creator>Smanther</dc:creator>
  <cp:keywords>TechEd 2012</cp:keywords>
  <dc:description>Template: Jordan Cayabyab, Artitudes Design
Formatting:
Event Date: June 11-14, 2012
Event Location: Orlando, FL
Audience Type: IT Pros, Developers</dc:description>
  <cp:lastModifiedBy>Shows</cp:lastModifiedBy>
  <cp:revision>717</cp:revision>
  <cp:lastPrinted>2010-05-11T05:02:34Z</cp:lastPrinted>
  <dcterms:created xsi:type="dcterms:W3CDTF">2012-05-03T15:33:54Z</dcterms:created>
  <dcterms:modified xsi:type="dcterms:W3CDTF">2012-06-13T23:08:43Z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