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19.xml" ContentType="application/vnd.openxmlformats-officedocument.presentationml.slideLayout+xml"/>
  <Override PartName="/ppt/theme/theme2.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4.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1.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2.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15.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6.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7.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8.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19.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20.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21.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2.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3.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24.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25.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26.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27.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28.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29.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30.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31.xml" ContentType="application/vnd.openxmlformats-officedocument.presentationml.notesSlide+xml"/>
  <Override PartName="/ppt/tags/tag344.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9" r:id="rId6"/>
  </p:sldMasterIdLst>
  <p:notesMasterIdLst>
    <p:notesMasterId r:id="rId40"/>
  </p:notesMasterIdLst>
  <p:handoutMasterIdLst>
    <p:handoutMasterId r:id="rId41"/>
  </p:handoutMasterIdLst>
  <p:sldIdLst>
    <p:sldId id="257" r:id="rId7"/>
    <p:sldId id="374" r:id="rId8"/>
    <p:sldId id="326" r:id="rId9"/>
    <p:sldId id="375" r:id="rId10"/>
    <p:sldId id="329" r:id="rId11"/>
    <p:sldId id="376" r:id="rId12"/>
    <p:sldId id="349" r:id="rId13"/>
    <p:sldId id="385" r:id="rId14"/>
    <p:sldId id="377" r:id="rId15"/>
    <p:sldId id="383" r:id="rId16"/>
    <p:sldId id="360" r:id="rId17"/>
    <p:sldId id="350" r:id="rId18"/>
    <p:sldId id="330" r:id="rId19"/>
    <p:sldId id="384" r:id="rId20"/>
    <p:sldId id="345" r:id="rId21"/>
    <p:sldId id="378" r:id="rId22"/>
    <p:sldId id="340" r:id="rId23"/>
    <p:sldId id="346" r:id="rId24"/>
    <p:sldId id="357" r:id="rId25"/>
    <p:sldId id="355" r:id="rId26"/>
    <p:sldId id="356" r:id="rId27"/>
    <p:sldId id="353" r:id="rId28"/>
    <p:sldId id="341" r:id="rId29"/>
    <p:sldId id="347" r:id="rId30"/>
    <p:sldId id="327" r:id="rId31"/>
    <p:sldId id="335" r:id="rId32"/>
    <p:sldId id="379" r:id="rId33"/>
    <p:sldId id="386" r:id="rId34"/>
    <p:sldId id="370" r:id="rId35"/>
    <p:sldId id="371" r:id="rId36"/>
    <p:sldId id="372" r:id="rId37"/>
    <p:sldId id="373" r:id="rId38"/>
    <p:sldId id="256" r:id="rId39"/>
  </p:sldIdLst>
  <p:sldSz cx="12188825" cy="6858000"/>
  <p:notesSz cx="6858000" cy="9144000"/>
  <p:custDataLst>
    <p:tags r:id="rId42"/>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FFFFF"/>
    <a:srgbClr val="000000"/>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5" autoAdjust="0"/>
    <p:restoredTop sz="99098" autoAdjust="0"/>
  </p:normalViewPr>
  <p:slideViewPr>
    <p:cSldViewPr snapToGrid="0" snapToObjects="1">
      <p:cViewPr varScale="1">
        <p:scale>
          <a:sx n="113" d="100"/>
          <a:sy n="113" d="100"/>
        </p:scale>
        <p:origin x="-840" y="-114"/>
      </p:cViewPr>
      <p:guideLst>
        <p:guide orient="horz" pos="144"/>
        <p:guide orient="horz" pos="1200"/>
        <p:guide orient="horz" pos="2368"/>
        <p:guide orient="horz" pos="4206"/>
        <p:guide orient="horz" pos="912"/>
        <p:guide orient="horz" pos="3887"/>
        <p:guide pos="3849"/>
        <p:guide pos="335"/>
        <p:guide pos="1199"/>
        <p:guide pos="7350"/>
        <p:guide pos="7063"/>
        <p:guide pos="62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3693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80316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24254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72047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87480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07948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904073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42806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179947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83483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577717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56770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226166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6608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21590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10304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746082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785099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866774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37358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92824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65591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20274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44021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20228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7674970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Master" Target="../slideMasters/slideMaster1.xml"/><Relationship Id="rId3" Type="http://schemas.openxmlformats.org/officeDocument/2006/relationships/tags" Target="../tags/tag6.xml"/><Relationship Id="rId21" Type="http://schemas.openxmlformats.org/officeDocument/2006/relationships/image" Target="../media/image1.emf"/><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3.jp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2.xml"/><Relationship Id="rId7" Type="http://schemas.openxmlformats.org/officeDocument/2006/relationships/oleObject" Target="../embeddings/oleObject11.bin"/><Relationship Id="rId2" Type="http://schemas.openxmlformats.org/officeDocument/2006/relationships/tags" Target="../tags/tag111.xml"/><Relationship Id="rId1" Type="http://schemas.openxmlformats.org/officeDocument/2006/relationships/vmlDrawing" Target="../drawings/vmlDrawing11.v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vmlDrawing" Target="../drawings/vmlDrawing12.vml"/><Relationship Id="rId6" Type="http://schemas.openxmlformats.org/officeDocument/2006/relationships/tags" Target="../tags/tag119.xml"/><Relationship Id="rId5" Type="http://schemas.openxmlformats.org/officeDocument/2006/relationships/tags" Target="../tags/tag118.xml"/><Relationship Id="rId10" Type="http://schemas.openxmlformats.org/officeDocument/2006/relationships/image" Target="../media/image1.emf"/><Relationship Id="rId4" Type="http://schemas.openxmlformats.org/officeDocument/2006/relationships/tags" Target="../tags/tag117.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3.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4.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5.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128.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30.xml"/><Relationship Id="rId7" Type="http://schemas.openxmlformats.org/officeDocument/2006/relationships/oleObject" Target="../embeddings/oleObject18.bin"/><Relationship Id="rId2" Type="http://schemas.openxmlformats.org/officeDocument/2006/relationships/tags" Target="../tags/tag129.xml"/><Relationship Id="rId1" Type="http://schemas.openxmlformats.org/officeDocument/2006/relationships/vmlDrawing" Target="../drawings/vmlDrawing18.vml"/><Relationship Id="rId6" Type="http://schemas.openxmlformats.org/officeDocument/2006/relationships/slideMaster" Target="../slideMasters/slideMaster1.xml"/><Relationship Id="rId5" Type="http://schemas.openxmlformats.org/officeDocument/2006/relationships/tags" Target="../tags/tag132.xml"/><Relationship Id="rId4" Type="http://schemas.openxmlformats.org/officeDocument/2006/relationships/tags" Target="../tags/tag13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1.emf"/><Relationship Id="rId2" Type="http://schemas.openxmlformats.org/officeDocument/2006/relationships/tags" Target="../tags/tag133.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1.xml"/><Relationship Id="rId4" Type="http://schemas.openxmlformats.org/officeDocument/2006/relationships/tags" Target="../tags/tag13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Master" Target="../slideMasters/slideMaster2.xml"/><Relationship Id="rId4" Type="http://schemas.openxmlformats.org/officeDocument/2006/relationships/tags" Target="../tags/tag14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3.jpg"/><Relationship Id="rId2" Type="http://schemas.openxmlformats.org/officeDocument/2006/relationships/tags" Target="../tags/tag21.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3.v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1.emf"/><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3.jpg"/><Relationship Id="rId2" Type="http://schemas.openxmlformats.org/officeDocument/2006/relationships/tags" Target="../tags/tag35.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4.v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image" Target="../media/image1.emf"/><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oleObject" Target="../embeddings/oleObject5.bin"/><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3.jpg"/><Relationship Id="rId2" Type="http://schemas.openxmlformats.org/officeDocument/2006/relationships/tags" Target="../tags/tag49.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5.v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19" Type="http://schemas.openxmlformats.org/officeDocument/2006/relationships/image" Target="../media/image1.emf"/><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oleObject" Target="../embeddings/oleObject6.bin"/><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image" Target="../media/image3.jpg"/><Relationship Id="rId2" Type="http://schemas.openxmlformats.org/officeDocument/2006/relationships/tags" Target="../tags/tag63.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6.v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image" Target="../media/image1.emf"/><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oleObject" Target="../embeddings/oleObject7.bin"/><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image" Target="../media/image3.jpg"/><Relationship Id="rId2" Type="http://schemas.openxmlformats.org/officeDocument/2006/relationships/tags" Target="../tags/tag77.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7.v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image" Target="../media/image1.emf"/><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oleObject" Target="../embeddings/oleObject8.bin"/><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image" Target="../media/image3.jpg"/><Relationship Id="rId2" Type="http://schemas.openxmlformats.org/officeDocument/2006/relationships/tags" Target="../tags/tag91.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8.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image" Target="../media/image1.emf"/><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1.emf"/><Relationship Id="rId2" Type="http://schemas.openxmlformats.org/officeDocument/2006/relationships/tags" Target="../tags/tag10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1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04610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2"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custDataLst>
              <p:tags r:id="rId4"/>
            </p:custDataLst>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custDataLst>
              <p:tags r:id="rId5"/>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custDataLst>
              <p:tags r:id="rId6"/>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custDataLst>
              <p:tags r:id="rId7"/>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custDataLst>
              <p:tags r:id="rId8"/>
            </p:custDataLst>
          </p:nvPr>
        </p:nvPicPr>
        <p:blipFill rotWithShape="1">
          <a:blip r:embed="rId22">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custDataLst>
              <p:tags r:id="rId9"/>
            </p:custDataLst>
          </p:nvPr>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custDataLst>
              <p:tags r:id="rId10"/>
            </p:custDataLst>
          </p:nvPr>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custDataLst>
              <p:tags r:id="rId11"/>
            </p:custDataLst>
          </p:nvPr>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custDataLst>
              <p:tags r:id="rId12"/>
            </p:custDataLst>
          </p:nvPr>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custDataLst>
              <p:tags r:id="rId13"/>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custDataLst>
              <p:tags r:id="rId14"/>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5"/>
            </p:custDataLst>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custDataLst>
              <p:tags r:id="rId16"/>
            </p:custDataLst>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custDataLst>
              <p:tags r:id="rId17"/>
            </p:custDataLst>
          </p:nvPr>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180976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custDataLst>
              <p:tags r:id="rId4"/>
            </p:custDataLst>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custDataLst>
              <p:tags r:id="rId5"/>
            </p:custDataLst>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5344607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custDataLst>
              <p:tags r:id="rId4"/>
            </p:custDataLst>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custDataLst>
              <p:tags r:id="rId5"/>
            </p:custDataLst>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custDataLst>
              <p:tags r:id="rId6"/>
            </p:custDataLst>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7"/>
            </p:custDataLst>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659317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9136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01623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828381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0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70856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3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custDataLst>
              <p:tags r:id="rId4"/>
            </p:custDataLst>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0331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5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custDataLst>
              <p:tags r:id="rId4"/>
            </p:custDataLst>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custDataLst>
              <p:tags r:id="rId5"/>
            </p:custDataLst>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7165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8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custDataLst>
              <p:tags r:id="rId4"/>
            </p:custDataLst>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36456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9928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2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custDataLst>
              <p:tags r:id="rId4"/>
            </p:custDataLst>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95859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6"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custDataLst>
              <p:tags r:id="rId13"/>
            </p:custDataLst>
          </p:nvPr>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custDataLst>
              <p:tags r:id="rId14"/>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5"/>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5960778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9002294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239689798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111022689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07029769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260093060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121014524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632881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59032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86917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743834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0"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custDataLst>
              <p:tags r:id="rId15"/>
            </p:custDataLst>
          </p:nvPr>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63811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46763782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6999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5966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0886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87199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946082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006035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4"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custDataLst>
              <p:tags r:id="rId15"/>
            </p:custDataLst>
          </p:nvPr>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6300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custDataLst>
              <p:tags r:id="rId15"/>
            </p:custDataLst>
          </p:nvPr>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78998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2"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custDataLst>
              <p:tags r:id="rId15"/>
            </p:custDataLst>
          </p:nvPr>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12099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6"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custDataLst>
              <p:tags r:id="rId6"/>
            </p:custDataLst>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custDataLst>
              <p:tags r:id="rId15"/>
            </p:custDataLst>
          </p:nvPr>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273130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983323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custDataLst>
              <p:tags r:id="rId4"/>
            </p:custDataLst>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vmlDrawing" Target="../drawings/vmlDrawing20.vml"/><Relationship Id="rId7"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1"/>
            </p:custDataLst>
            <p:extLst>
              <p:ext uri="{D42A27DB-BD31-4B8C-83A1-F6EECF244321}">
                <p14:modId xmlns:p14="http://schemas.microsoft.com/office/powerpoint/2010/main" val="4088341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custDataLst>
              <p:tags r:id="rId22"/>
            </p:custDataLst>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custDataLst>
              <p:tags r:id="rId23"/>
            </p:custDataLst>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Segoe UI" pitchFamily="34" charset="0"/>
        </a:defRPr>
      </a:lvl1pPr>
    </p:titleStyle>
    <p:bodyStyle>
      <a:lvl1pPr marL="460375" indent="-460375" algn="l" defTabSz="914363" rtl="0" eaLnBrk="1" latinLnBrk="0" hangingPunct="1">
        <a:lnSpc>
          <a:spcPct val="90000"/>
        </a:lnSpc>
        <a:spcBef>
          <a:spcPct val="20000"/>
        </a:spcBef>
        <a:buSzPct val="90000"/>
        <a:buFontTx/>
        <a:buBlip>
          <a:blip r:embed="rId2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
            </p:custDataLst>
            <p:extLst>
              <p:ext uri="{D42A27DB-BD31-4B8C-83A1-F6EECF244321}">
                <p14:modId xmlns:p14="http://schemas.microsoft.com/office/powerpoint/2010/main" val="7306713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4"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custDataLst>
              <p:tags r:id="rId5"/>
            </p:custDataLst>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custDataLst>
              <p:tags r:id="rId6"/>
            </p:custDataLst>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8944668"/>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43.xml"/><Relationship Id="rId7" Type="http://schemas.openxmlformats.org/officeDocument/2006/relationships/slideLayout" Target="../slideLayouts/slideLayout1.xml"/><Relationship Id="rId2" Type="http://schemas.openxmlformats.org/officeDocument/2006/relationships/tags" Target="../tags/tag142.xml"/><Relationship Id="rId1" Type="http://schemas.openxmlformats.org/officeDocument/2006/relationships/vmlDrawing" Target="../drawings/vmlDrawing22.v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image" Target="../media/image1.emf"/><Relationship Id="rId4" Type="http://schemas.openxmlformats.org/officeDocument/2006/relationships/tags" Target="../tags/tag144.xml"/><Relationship Id="rId9" Type="http://schemas.openxmlformats.org/officeDocument/2006/relationships/oleObject" Target="../embeddings/oleObject22.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27.xml"/><Relationship Id="rId7" Type="http://schemas.openxmlformats.org/officeDocument/2006/relationships/notesSlide" Target="../notesSlides/notesSlide11.xml"/><Relationship Id="rId2" Type="http://schemas.openxmlformats.org/officeDocument/2006/relationships/tags" Target="../tags/tag226.xml"/><Relationship Id="rId1" Type="http://schemas.openxmlformats.org/officeDocument/2006/relationships/vmlDrawing" Target="../drawings/vmlDrawing30.vml"/><Relationship Id="rId6" Type="http://schemas.openxmlformats.org/officeDocument/2006/relationships/slideLayout" Target="../slideLayouts/slideLayout2.xml"/><Relationship Id="rId5" Type="http://schemas.openxmlformats.org/officeDocument/2006/relationships/tags" Target="../tags/tag229.xml"/><Relationship Id="rId4" Type="http://schemas.openxmlformats.org/officeDocument/2006/relationships/tags" Target="../tags/tag228.xml"/><Relationship Id="rId9"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231.xml"/><Relationship Id="rId7" Type="http://schemas.openxmlformats.org/officeDocument/2006/relationships/notesSlide" Target="../notesSlides/notesSlide12.xml"/><Relationship Id="rId2" Type="http://schemas.openxmlformats.org/officeDocument/2006/relationships/tags" Target="../tags/tag230.xml"/><Relationship Id="rId1" Type="http://schemas.openxmlformats.org/officeDocument/2006/relationships/vmlDrawing" Target="../drawings/vmlDrawing31.vml"/><Relationship Id="rId6" Type="http://schemas.openxmlformats.org/officeDocument/2006/relationships/slideLayout" Target="../slideLayouts/slideLayout12.xml"/><Relationship Id="rId5" Type="http://schemas.openxmlformats.org/officeDocument/2006/relationships/tags" Target="../tags/tag233.xml"/><Relationship Id="rId10" Type="http://schemas.openxmlformats.org/officeDocument/2006/relationships/image" Target="../media/image2.png"/><Relationship Id="rId4" Type="http://schemas.openxmlformats.org/officeDocument/2006/relationships/tags" Target="../tags/tag232.xml"/><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image" Target="../media/image8.png"/><Relationship Id="rId2" Type="http://schemas.openxmlformats.org/officeDocument/2006/relationships/tags" Target="../tags/tag234.xml"/><Relationship Id="rId1" Type="http://schemas.openxmlformats.org/officeDocument/2006/relationships/vmlDrawing" Target="../drawings/vmlDrawing32.vml"/><Relationship Id="rId6" Type="http://schemas.openxmlformats.org/officeDocument/2006/relationships/tags" Target="../tags/tag238.xml"/><Relationship Id="rId11" Type="http://schemas.openxmlformats.org/officeDocument/2006/relationships/image" Target="../media/image1.emf"/><Relationship Id="rId5" Type="http://schemas.openxmlformats.org/officeDocument/2006/relationships/tags" Target="../tags/tag237.xml"/><Relationship Id="rId10" Type="http://schemas.openxmlformats.org/officeDocument/2006/relationships/oleObject" Target="../embeddings/oleObject32.bin"/><Relationship Id="rId4" Type="http://schemas.openxmlformats.org/officeDocument/2006/relationships/tags" Target="../tags/tag236.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241.xml"/><Relationship Id="rId7" Type="http://schemas.openxmlformats.org/officeDocument/2006/relationships/notesSlide" Target="../notesSlides/notesSlide15.xml"/><Relationship Id="rId2" Type="http://schemas.openxmlformats.org/officeDocument/2006/relationships/tags" Target="../tags/tag240.xml"/><Relationship Id="rId1" Type="http://schemas.openxmlformats.org/officeDocument/2006/relationships/vmlDrawing" Target="../drawings/vmlDrawing33.vml"/><Relationship Id="rId6" Type="http://schemas.openxmlformats.org/officeDocument/2006/relationships/slideLayout" Target="../slideLayouts/slideLayout2.xml"/><Relationship Id="rId5" Type="http://schemas.openxmlformats.org/officeDocument/2006/relationships/tags" Target="../tags/tag243.xml"/><Relationship Id="rId4" Type="http://schemas.openxmlformats.org/officeDocument/2006/relationships/tags" Target="../tags/tag242.xml"/><Relationship Id="rId9"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18" Type="http://schemas.openxmlformats.org/officeDocument/2006/relationships/oleObject" Target="../embeddings/oleObject34.bin"/><Relationship Id="rId3" Type="http://schemas.openxmlformats.org/officeDocument/2006/relationships/tags" Target="../tags/tag245.xml"/><Relationship Id="rId21" Type="http://schemas.openxmlformats.org/officeDocument/2006/relationships/image" Target="../media/image8.png"/><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notesSlide" Target="../notesSlides/notesSlide16.xml"/><Relationship Id="rId2" Type="http://schemas.openxmlformats.org/officeDocument/2006/relationships/tags" Target="../tags/tag244.xml"/><Relationship Id="rId16" Type="http://schemas.openxmlformats.org/officeDocument/2006/relationships/slideLayout" Target="../slideLayouts/slideLayout12.xml"/><Relationship Id="rId20" Type="http://schemas.openxmlformats.org/officeDocument/2006/relationships/image" Target="../media/image2.png"/><Relationship Id="rId1" Type="http://schemas.openxmlformats.org/officeDocument/2006/relationships/vmlDrawing" Target="../drawings/vmlDrawing34.v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5" Type="http://schemas.openxmlformats.org/officeDocument/2006/relationships/tags" Target="../tags/tag257.xml"/><Relationship Id="rId10" Type="http://schemas.openxmlformats.org/officeDocument/2006/relationships/tags" Target="../tags/tag252.xml"/><Relationship Id="rId19" Type="http://schemas.openxmlformats.org/officeDocument/2006/relationships/image" Target="../media/image1.emf"/><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9.xml"/><Relationship Id="rId7" Type="http://schemas.openxmlformats.org/officeDocument/2006/relationships/oleObject" Target="../embeddings/oleObject35.bin"/><Relationship Id="rId2" Type="http://schemas.openxmlformats.org/officeDocument/2006/relationships/tags" Target="../tags/tag258.xml"/><Relationship Id="rId1" Type="http://schemas.openxmlformats.org/officeDocument/2006/relationships/vmlDrawing" Target="../drawings/vmlDrawing35.vml"/><Relationship Id="rId6" Type="http://schemas.openxmlformats.org/officeDocument/2006/relationships/notesSlide" Target="../notesSlides/notesSlide17.xml"/><Relationship Id="rId5" Type="http://schemas.openxmlformats.org/officeDocument/2006/relationships/slideLayout" Target="../slideLayouts/slideLayout19.xml"/><Relationship Id="rId4" Type="http://schemas.openxmlformats.org/officeDocument/2006/relationships/tags" Target="../tags/tag260.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262.xml"/><Relationship Id="rId7" Type="http://schemas.openxmlformats.org/officeDocument/2006/relationships/notesSlide" Target="../notesSlides/notesSlide18.xml"/><Relationship Id="rId2" Type="http://schemas.openxmlformats.org/officeDocument/2006/relationships/tags" Target="../tags/tag261.xml"/><Relationship Id="rId1" Type="http://schemas.openxmlformats.org/officeDocument/2006/relationships/vmlDrawing" Target="../drawings/vmlDrawing36.vml"/><Relationship Id="rId6" Type="http://schemas.openxmlformats.org/officeDocument/2006/relationships/slideLayout" Target="../slideLayouts/slideLayout2.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image" Target="../media/image1.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66.xml"/><Relationship Id="rId7" Type="http://schemas.openxmlformats.org/officeDocument/2006/relationships/notesSlide" Target="../notesSlides/notesSlide19.xml"/><Relationship Id="rId2" Type="http://schemas.openxmlformats.org/officeDocument/2006/relationships/tags" Target="../tags/tag265.xml"/><Relationship Id="rId1" Type="http://schemas.openxmlformats.org/officeDocument/2006/relationships/vmlDrawing" Target="../drawings/vmlDrawing37.vml"/><Relationship Id="rId6" Type="http://schemas.openxmlformats.org/officeDocument/2006/relationships/slideLayout" Target="../slideLayouts/slideLayout12.xml"/><Relationship Id="rId5" Type="http://schemas.openxmlformats.org/officeDocument/2006/relationships/tags" Target="../tags/tag268.xml"/><Relationship Id="rId10" Type="http://schemas.openxmlformats.org/officeDocument/2006/relationships/image" Target="../media/image2.png"/><Relationship Id="rId4" Type="http://schemas.openxmlformats.org/officeDocument/2006/relationships/tags" Target="../tags/tag267.xml"/><Relationship Id="rId9"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slideLayout" Target="../slideLayouts/slideLayout12.xml"/><Relationship Id="rId3" Type="http://schemas.openxmlformats.org/officeDocument/2006/relationships/tags" Target="../tags/tag148.xml"/><Relationship Id="rId21" Type="http://schemas.openxmlformats.org/officeDocument/2006/relationships/image" Target="../media/image1.emf"/><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oleObject" Target="../embeddings/oleObject23.bin"/><Relationship Id="rId1" Type="http://schemas.openxmlformats.org/officeDocument/2006/relationships/vmlDrawing" Target="../drawings/vmlDrawing23.v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image" Target="../media/image8.png"/><Relationship Id="rId10" Type="http://schemas.openxmlformats.org/officeDocument/2006/relationships/tags" Target="../tags/tag155.xml"/><Relationship Id="rId19" Type="http://schemas.openxmlformats.org/officeDocument/2006/relationships/notesSlide" Target="../notesSlides/notesSlide2.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70.xml"/><Relationship Id="rId7" Type="http://schemas.openxmlformats.org/officeDocument/2006/relationships/oleObject" Target="../embeddings/oleObject38.bin"/><Relationship Id="rId2" Type="http://schemas.openxmlformats.org/officeDocument/2006/relationships/tags" Target="../tags/tag269.xml"/><Relationship Id="rId1" Type="http://schemas.openxmlformats.org/officeDocument/2006/relationships/vmlDrawing" Target="../drawings/vmlDrawing38.vml"/><Relationship Id="rId6" Type="http://schemas.openxmlformats.org/officeDocument/2006/relationships/notesSlide" Target="../notesSlides/notesSlide20.xml"/><Relationship Id="rId5" Type="http://schemas.openxmlformats.org/officeDocument/2006/relationships/slideLayout" Target="../slideLayouts/slideLayout19.xml"/><Relationship Id="rId4" Type="http://schemas.openxmlformats.org/officeDocument/2006/relationships/tags" Target="../tags/tag27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273.xml"/><Relationship Id="rId7" Type="http://schemas.openxmlformats.org/officeDocument/2006/relationships/notesSlide" Target="../notesSlides/notesSlide21.xml"/><Relationship Id="rId2" Type="http://schemas.openxmlformats.org/officeDocument/2006/relationships/tags" Target="../tags/tag272.xml"/><Relationship Id="rId1" Type="http://schemas.openxmlformats.org/officeDocument/2006/relationships/vmlDrawing" Target="../drawings/vmlDrawing39.vml"/><Relationship Id="rId6" Type="http://schemas.openxmlformats.org/officeDocument/2006/relationships/slideLayout" Target="../slideLayouts/slideLayout2.xml"/><Relationship Id="rId5" Type="http://schemas.openxmlformats.org/officeDocument/2006/relationships/tags" Target="../tags/tag275.xml"/><Relationship Id="rId4" Type="http://schemas.openxmlformats.org/officeDocument/2006/relationships/tags" Target="../tags/tag274.xml"/><Relationship Id="rId9"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277.xml"/><Relationship Id="rId7" Type="http://schemas.openxmlformats.org/officeDocument/2006/relationships/notesSlide" Target="../notesSlides/notesSlide22.xml"/><Relationship Id="rId2" Type="http://schemas.openxmlformats.org/officeDocument/2006/relationships/tags" Target="../tags/tag276.xml"/><Relationship Id="rId1" Type="http://schemas.openxmlformats.org/officeDocument/2006/relationships/vmlDrawing" Target="../drawings/vmlDrawing40.vml"/><Relationship Id="rId6" Type="http://schemas.openxmlformats.org/officeDocument/2006/relationships/slideLayout" Target="../slideLayouts/slideLayout9.xml"/><Relationship Id="rId5" Type="http://schemas.openxmlformats.org/officeDocument/2006/relationships/tags" Target="../tags/tag279.xml"/><Relationship Id="rId10" Type="http://schemas.openxmlformats.org/officeDocument/2006/relationships/image" Target="../media/image9.png"/><Relationship Id="rId4" Type="http://schemas.openxmlformats.org/officeDocument/2006/relationships/tags" Target="../tags/tag278.xml"/><Relationship Id="rId9" Type="http://schemas.openxmlformats.org/officeDocument/2006/relationships/image" Target="../media/image1.emf"/></Relationships>
</file>

<file path=ppt/slides/_rels/slide2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81.xml"/><Relationship Id="rId7" Type="http://schemas.openxmlformats.org/officeDocument/2006/relationships/oleObject" Target="../embeddings/oleObject41.bin"/><Relationship Id="rId2" Type="http://schemas.openxmlformats.org/officeDocument/2006/relationships/tags" Target="../tags/tag280.xml"/><Relationship Id="rId1" Type="http://schemas.openxmlformats.org/officeDocument/2006/relationships/vmlDrawing" Target="../drawings/vmlDrawing41.vml"/><Relationship Id="rId6" Type="http://schemas.openxmlformats.org/officeDocument/2006/relationships/notesSlide" Target="../notesSlides/notesSlide23.xml"/><Relationship Id="rId5" Type="http://schemas.openxmlformats.org/officeDocument/2006/relationships/slideLayout" Target="../slideLayouts/slideLayout19.xml"/><Relationship Id="rId4" Type="http://schemas.openxmlformats.org/officeDocument/2006/relationships/tags" Target="../tags/tag28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284.xml"/><Relationship Id="rId7" Type="http://schemas.openxmlformats.org/officeDocument/2006/relationships/notesSlide" Target="../notesSlides/notesSlide24.xml"/><Relationship Id="rId2" Type="http://schemas.openxmlformats.org/officeDocument/2006/relationships/tags" Target="../tags/tag283.xml"/><Relationship Id="rId1" Type="http://schemas.openxmlformats.org/officeDocument/2006/relationships/vmlDrawing" Target="../drawings/vmlDrawing42.vml"/><Relationship Id="rId6" Type="http://schemas.openxmlformats.org/officeDocument/2006/relationships/slideLayout" Target="../slideLayouts/slideLayout2.xml"/><Relationship Id="rId5" Type="http://schemas.openxmlformats.org/officeDocument/2006/relationships/tags" Target="../tags/tag286.xml"/><Relationship Id="rId4" Type="http://schemas.openxmlformats.org/officeDocument/2006/relationships/tags" Target="../tags/tag285.xml"/><Relationship Id="rId9"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288.xml"/><Relationship Id="rId7" Type="http://schemas.openxmlformats.org/officeDocument/2006/relationships/notesSlide" Target="../notesSlides/notesSlide25.xml"/><Relationship Id="rId2" Type="http://schemas.openxmlformats.org/officeDocument/2006/relationships/tags" Target="../tags/tag287.xml"/><Relationship Id="rId1" Type="http://schemas.openxmlformats.org/officeDocument/2006/relationships/vmlDrawing" Target="../drawings/vmlDrawing43.vml"/><Relationship Id="rId6" Type="http://schemas.openxmlformats.org/officeDocument/2006/relationships/slideLayout" Target="../slideLayouts/slideLayout9.xml"/><Relationship Id="rId5" Type="http://schemas.openxmlformats.org/officeDocument/2006/relationships/tags" Target="../tags/tag290.xml"/><Relationship Id="rId4" Type="http://schemas.openxmlformats.org/officeDocument/2006/relationships/tags" Target="../tags/tag289.xml"/><Relationship Id="rId9" Type="http://schemas.openxmlformats.org/officeDocument/2006/relationships/image" Target="../media/image1.emf"/></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292.xml"/><Relationship Id="rId7" Type="http://schemas.openxmlformats.org/officeDocument/2006/relationships/slideLayout" Target="../slideLayouts/slideLayout9.xml"/><Relationship Id="rId12" Type="http://schemas.openxmlformats.org/officeDocument/2006/relationships/image" Target="../media/image11.jpeg"/><Relationship Id="rId2" Type="http://schemas.openxmlformats.org/officeDocument/2006/relationships/tags" Target="../tags/tag291.xml"/><Relationship Id="rId1" Type="http://schemas.openxmlformats.org/officeDocument/2006/relationships/vmlDrawing" Target="../drawings/vmlDrawing44.vml"/><Relationship Id="rId6" Type="http://schemas.openxmlformats.org/officeDocument/2006/relationships/tags" Target="../tags/tag295.xml"/><Relationship Id="rId11" Type="http://schemas.openxmlformats.org/officeDocument/2006/relationships/image" Target="../media/image10.png"/><Relationship Id="rId5" Type="http://schemas.openxmlformats.org/officeDocument/2006/relationships/tags" Target="../tags/tag294.xml"/><Relationship Id="rId10" Type="http://schemas.openxmlformats.org/officeDocument/2006/relationships/image" Target="../media/image1.emf"/><Relationship Id="rId4" Type="http://schemas.openxmlformats.org/officeDocument/2006/relationships/tags" Target="../tags/tag293.xml"/><Relationship Id="rId9" Type="http://schemas.openxmlformats.org/officeDocument/2006/relationships/oleObject" Target="../embeddings/oleObject44.bin"/></Relationships>
</file>

<file path=ppt/slides/_rels/slide27.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image" Target="../media/image1.emf"/><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oleObject" Target="../embeddings/oleObject45.bin"/><Relationship Id="rId2" Type="http://schemas.openxmlformats.org/officeDocument/2006/relationships/tags" Target="../tags/tag296.xml"/><Relationship Id="rId1" Type="http://schemas.openxmlformats.org/officeDocument/2006/relationships/vmlDrawing" Target="../drawings/vmlDrawing45.vml"/><Relationship Id="rId6" Type="http://schemas.openxmlformats.org/officeDocument/2006/relationships/tags" Target="../tags/tag300.xml"/><Relationship Id="rId11" Type="http://schemas.openxmlformats.org/officeDocument/2006/relationships/notesSlide" Target="../notesSlides/notesSlide27.xml"/><Relationship Id="rId5" Type="http://schemas.openxmlformats.org/officeDocument/2006/relationships/tags" Target="../tags/tag299.xml"/><Relationship Id="rId15" Type="http://schemas.openxmlformats.org/officeDocument/2006/relationships/image" Target="../media/image12.png"/><Relationship Id="rId10" Type="http://schemas.openxmlformats.org/officeDocument/2006/relationships/slideLayout" Target="../slideLayouts/slideLayout12.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13.jpeg"/><Relationship Id="rId1" Type="http://schemas.openxmlformats.org/officeDocument/2006/relationships/slideLayout" Target="../slideLayouts/slideLayout27.xml"/><Relationship Id="rId5" Type="http://schemas.openxmlformats.org/officeDocument/2006/relationships/image" Target="../media/image15.wmf"/><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tags" Target="../tags/tag315.xml"/><Relationship Id="rId18" Type="http://schemas.openxmlformats.org/officeDocument/2006/relationships/image" Target="../media/image1.emf"/><Relationship Id="rId26" Type="http://schemas.openxmlformats.org/officeDocument/2006/relationships/image" Target="../media/image19.png"/><Relationship Id="rId3" Type="http://schemas.openxmlformats.org/officeDocument/2006/relationships/tags" Target="../tags/tag305.xml"/><Relationship Id="rId21" Type="http://schemas.openxmlformats.org/officeDocument/2006/relationships/hyperlink" Target="http://northamerica.msteched.com/" TargetMode="External"/><Relationship Id="rId7" Type="http://schemas.openxmlformats.org/officeDocument/2006/relationships/tags" Target="../tags/tag309.xml"/><Relationship Id="rId12" Type="http://schemas.openxmlformats.org/officeDocument/2006/relationships/tags" Target="../tags/tag314.xml"/><Relationship Id="rId17" Type="http://schemas.openxmlformats.org/officeDocument/2006/relationships/oleObject" Target="../embeddings/oleObject46.bin"/><Relationship Id="rId25" Type="http://schemas.openxmlformats.org/officeDocument/2006/relationships/hyperlink" Target="http://microsoft.com/technet" TargetMode="External"/><Relationship Id="rId2" Type="http://schemas.openxmlformats.org/officeDocument/2006/relationships/tags" Target="../tags/tag304.xml"/><Relationship Id="rId16" Type="http://schemas.openxmlformats.org/officeDocument/2006/relationships/notesSlide" Target="../notesSlides/notesSlide28.xml"/><Relationship Id="rId20" Type="http://schemas.microsoft.com/office/2007/relationships/hdphoto" Target="../media/hdphoto1.wdp"/><Relationship Id="rId29" Type="http://schemas.openxmlformats.org/officeDocument/2006/relationships/image" Target="../media/image20.png"/><Relationship Id="rId1" Type="http://schemas.openxmlformats.org/officeDocument/2006/relationships/vmlDrawing" Target="../drawings/vmlDrawing46.vml"/><Relationship Id="rId6" Type="http://schemas.openxmlformats.org/officeDocument/2006/relationships/tags" Target="../tags/tag308.xml"/><Relationship Id="rId11" Type="http://schemas.openxmlformats.org/officeDocument/2006/relationships/tags" Target="../tags/tag313.xml"/><Relationship Id="rId24" Type="http://schemas.openxmlformats.org/officeDocument/2006/relationships/hyperlink" Target="http://www.microsoft.com/learning" TargetMode="External"/><Relationship Id="rId5" Type="http://schemas.openxmlformats.org/officeDocument/2006/relationships/tags" Target="../tags/tag307.xml"/><Relationship Id="rId15" Type="http://schemas.openxmlformats.org/officeDocument/2006/relationships/slideLayout" Target="../slideLayouts/slideLayout12.xml"/><Relationship Id="rId23" Type="http://schemas.openxmlformats.org/officeDocument/2006/relationships/image" Target="../media/image18.png"/><Relationship Id="rId28" Type="http://schemas.openxmlformats.org/officeDocument/2006/relationships/hyperlink" Target="http://microsoft.com/msdn" TargetMode="External"/><Relationship Id="rId10" Type="http://schemas.openxmlformats.org/officeDocument/2006/relationships/tags" Target="../tags/tag312.xml"/><Relationship Id="rId19" Type="http://schemas.openxmlformats.org/officeDocument/2006/relationships/image" Target="../media/image16.png"/><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 Id="rId22" Type="http://schemas.openxmlformats.org/officeDocument/2006/relationships/image" Target="../media/image17.emf"/><Relationship Id="rId27"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image" Target="../media/image1.emf"/><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oleObject" Target="../embeddings/oleObject24.bin"/><Relationship Id="rId2" Type="http://schemas.openxmlformats.org/officeDocument/2006/relationships/tags" Target="../tags/tag163.xml"/><Relationship Id="rId1" Type="http://schemas.openxmlformats.org/officeDocument/2006/relationships/vmlDrawing" Target="../drawings/vmlDrawing24.vml"/><Relationship Id="rId6" Type="http://schemas.openxmlformats.org/officeDocument/2006/relationships/tags" Target="../tags/tag167.xml"/><Relationship Id="rId11" Type="http://schemas.openxmlformats.org/officeDocument/2006/relationships/notesSlide" Target="../notesSlides/notesSlide3.xml"/><Relationship Id="rId5" Type="http://schemas.openxmlformats.org/officeDocument/2006/relationships/tags" Target="../tags/tag166.xml"/><Relationship Id="rId15" Type="http://schemas.openxmlformats.org/officeDocument/2006/relationships/image" Target="../media/image8.png"/><Relationship Id="rId10" Type="http://schemas.openxmlformats.org/officeDocument/2006/relationships/slideLayout" Target="../slideLayouts/slideLayout9.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tags" Target="../tags/tag323.xml"/><Relationship Id="rId13" Type="http://schemas.openxmlformats.org/officeDocument/2006/relationships/tags" Target="../tags/tag328.xml"/><Relationship Id="rId18" Type="http://schemas.openxmlformats.org/officeDocument/2006/relationships/tags" Target="../tags/tag333.xml"/><Relationship Id="rId26" Type="http://schemas.openxmlformats.org/officeDocument/2006/relationships/image" Target="../media/image24.jpeg"/><Relationship Id="rId3" Type="http://schemas.openxmlformats.org/officeDocument/2006/relationships/tags" Target="../tags/tag318.xml"/><Relationship Id="rId21" Type="http://schemas.openxmlformats.org/officeDocument/2006/relationships/oleObject" Target="../embeddings/oleObject47.bin"/><Relationship Id="rId7" Type="http://schemas.openxmlformats.org/officeDocument/2006/relationships/tags" Target="../tags/tag322.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image" Target="../media/image23.jpeg"/><Relationship Id="rId2" Type="http://schemas.openxmlformats.org/officeDocument/2006/relationships/tags" Target="../tags/tag317.xml"/><Relationship Id="rId16" Type="http://schemas.openxmlformats.org/officeDocument/2006/relationships/tags" Target="../tags/tag331.xml"/><Relationship Id="rId20" Type="http://schemas.openxmlformats.org/officeDocument/2006/relationships/notesSlide" Target="../notesSlides/notesSlide29.xml"/><Relationship Id="rId29" Type="http://schemas.openxmlformats.org/officeDocument/2006/relationships/image" Target="../media/image27.jpeg"/><Relationship Id="rId1" Type="http://schemas.openxmlformats.org/officeDocument/2006/relationships/vmlDrawing" Target="../drawings/vmlDrawing47.vml"/><Relationship Id="rId6" Type="http://schemas.openxmlformats.org/officeDocument/2006/relationships/tags" Target="../tags/tag321.xml"/><Relationship Id="rId11" Type="http://schemas.openxmlformats.org/officeDocument/2006/relationships/tags" Target="../tags/tag326.xml"/><Relationship Id="rId24" Type="http://schemas.openxmlformats.org/officeDocument/2006/relationships/image" Target="../media/image22.png"/><Relationship Id="rId5" Type="http://schemas.openxmlformats.org/officeDocument/2006/relationships/tags" Target="../tags/tag320.xml"/><Relationship Id="rId15" Type="http://schemas.openxmlformats.org/officeDocument/2006/relationships/tags" Target="../tags/tag330.xml"/><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tags" Target="../tags/tag325.xml"/><Relationship Id="rId19" Type="http://schemas.openxmlformats.org/officeDocument/2006/relationships/slideLayout" Target="../slideLayouts/slideLayout13.xml"/><Relationship Id="rId4" Type="http://schemas.openxmlformats.org/officeDocument/2006/relationships/tags" Target="../tags/tag319.xml"/><Relationship Id="rId9" Type="http://schemas.openxmlformats.org/officeDocument/2006/relationships/tags" Target="../tags/tag324.xml"/><Relationship Id="rId14" Type="http://schemas.openxmlformats.org/officeDocument/2006/relationships/tags" Target="../tags/tag329.xml"/><Relationship Id="rId22" Type="http://schemas.openxmlformats.org/officeDocument/2006/relationships/image" Target="../media/image1.emf"/><Relationship Id="rId27" Type="http://schemas.openxmlformats.org/officeDocument/2006/relationships/image" Target="../media/image25.jpeg"/></Relationships>
</file>

<file path=ppt/slides/_rels/slide31.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image" Target="../media/image28.png"/><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image" Target="../media/image1.emf"/><Relationship Id="rId2" Type="http://schemas.openxmlformats.org/officeDocument/2006/relationships/tags" Target="../tags/tag334.xml"/><Relationship Id="rId1" Type="http://schemas.openxmlformats.org/officeDocument/2006/relationships/vmlDrawing" Target="../drawings/vmlDrawing48.vml"/><Relationship Id="rId6" Type="http://schemas.openxmlformats.org/officeDocument/2006/relationships/tags" Target="../tags/tag338.xml"/><Relationship Id="rId11" Type="http://schemas.openxmlformats.org/officeDocument/2006/relationships/oleObject" Target="../embeddings/oleObject48.bin"/><Relationship Id="rId5" Type="http://schemas.openxmlformats.org/officeDocument/2006/relationships/tags" Target="../tags/tag337.xml"/><Relationship Id="rId15" Type="http://schemas.openxmlformats.org/officeDocument/2006/relationships/image" Target="../media/image20.png"/><Relationship Id="rId10" Type="http://schemas.openxmlformats.org/officeDocument/2006/relationships/notesSlide" Target="../notesSlides/notesSlide30.xml"/><Relationship Id="rId4" Type="http://schemas.openxmlformats.org/officeDocument/2006/relationships/tags" Target="../tags/tag336.xml"/><Relationship Id="rId9" Type="http://schemas.openxmlformats.org/officeDocument/2006/relationships/slideLayout" Target="../slideLayouts/slideLayout12.xml"/><Relationship Id="rId1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42.xml"/><Relationship Id="rId7" Type="http://schemas.openxmlformats.org/officeDocument/2006/relationships/oleObject" Target="../embeddings/oleObject49.bin"/><Relationship Id="rId2" Type="http://schemas.openxmlformats.org/officeDocument/2006/relationships/tags" Target="../tags/tag341.xml"/><Relationship Id="rId1" Type="http://schemas.openxmlformats.org/officeDocument/2006/relationships/vmlDrawing" Target="../drawings/vmlDrawing49.vml"/><Relationship Id="rId6" Type="http://schemas.openxmlformats.org/officeDocument/2006/relationships/notesSlide" Target="../notesSlides/notesSlide31.xml"/><Relationship Id="rId5" Type="http://schemas.openxmlformats.org/officeDocument/2006/relationships/slideLayout" Target="../slideLayouts/slideLayout15.xml"/><Relationship Id="rId4" Type="http://schemas.openxmlformats.org/officeDocument/2006/relationships/tags" Target="../tags/tag343.xml"/><Relationship Id="rId9"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44.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oleObject" Target="../embeddings/oleObject25.bin"/><Relationship Id="rId3" Type="http://schemas.openxmlformats.org/officeDocument/2006/relationships/tags" Target="../tags/tag172.xml"/><Relationship Id="rId21" Type="http://schemas.openxmlformats.org/officeDocument/2006/relationships/image" Target="../media/image8.png"/><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notesSlide" Target="../notesSlides/notesSlide4.xml"/><Relationship Id="rId2" Type="http://schemas.openxmlformats.org/officeDocument/2006/relationships/tags" Target="../tags/tag171.xml"/><Relationship Id="rId16" Type="http://schemas.openxmlformats.org/officeDocument/2006/relationships/slideLayout" Target="../slideLayouts/slideLayout12.xml"/><Relationship Id="rId20" Type="http://schemas.openxmlformats.org/officeDocument/2006/relationships/image" Target="../media/image2.png"/><Relationship Id="rId1" Type="http://schemas.openxmlformats.org/officeDocument/2006/relationships/vmlDrawing" Target="../drawings/vmlDrawing25.v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tags" Target="../tags/tag184.xml"/><Relationship Id="rId10" Type="http://schemas.openxmlformats.org/officeDocument/2006/relationships/tags" Target="../tags/tag179.xml"/><Relationship Id="rId19" Type="http://schemas.openxmlformats.org/officeDocument/2006/relationships/image" Target="../media/image1.emf"/><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s>
</file>

<file path=ppt/slides/_rels/slide5.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image" Target="../media/image1.emf"/><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oleObject" Target="../embeddings/oleObject26.bin"/><Relationship Id="rId2" Type="http://schemas.openxmlformats.org/officeDocument/2006/relationships/tags" Target="../tags/tag185.xml"/><Relationship Id="rId1" Type="http://schemas.openxmlformats.org/officeDocument/2006/relationships/vmlDrawing" Target="../drawings/vmlDrawing26.vml"/><Relationship Id="rId6" Type="http://schemas.openxmlformats.org/officeDocument/2006/relationships/tags" Target="../tags/tag189.xml"/><Relationship Id="rId11" Type="http://schemas.openxmlformats.org/officeDocument/2006/relationships/notesSlide" Target="../notesSlides/notesSlide5.xml"/><Relationship Id="rId5" Type="http://schemas.openxmlformats.org/officeDocument/2006/relationships/tags" Target="../tags/tag188.xml"/><Relationship Id="rId10" Type="http://schemas.openxmlformats.org/officeDocument/2006/relationships/slideLayout" Target="../slideLayouts/slideLayout9.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notesSlide" Target="../notesSlides/notesSlide6.xml"/><Relationship Id="rId3" Type="http://schemas.openxmlformats.org/officeDocument/2006/relationships/tags" Target="../tags/tag194.xml"/><Relationship Id="rId21" Type="http://schemas.openxmlformats.org/officeDocument/2006/relationships/image" Target="../media/image2.png"/><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slideLayout" Target="../slideLayouts/slideLayout12.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image" Target="../media/image1.emf"/><Relationship Id="rId1" Type="http://schemas.openxmlformats.org/officeDocument/2006/relationships/vmlDrawing" Target="../drawings/vmlDrawing27.v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tags" Target="../tags/tag206.xml"/><Relationship Id="rId10" Type="http://schemas.openxmlformats.org/officeDocument/2006/relationships/tags" Target="../tags/tag201.xml"/><Relationship Id="rId19" Type="http://schemas.openxmlformats.org/officeDocument/2006/relationships/oleObject" Target="../embeddings/oleObject27.bin"/><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09.xml"/><Relationship Id="rId7" Type="http://schemas.openxmlformats.org/officeDocument/2006/relationships/notesSlide" Target="../notesSlides/notesSlide7.xml"/><Relationship Id="rId2" Type="http://schemas.openxmlformats.org/officeDocument/2006/relationships/tags" Target="../tags/tag208.xml"/><Relationship Id="rId1" Type="http://schemas.openxmlformats.org/officeDocument/2006/relationships/vmlDrawing" Target="../drawings/vmlDrawing28.vml"/><Relationship Id="rId6" Type="http://schemas.openxmlformats.org/officeDocument/2006/relationships/slideLayout" Target="../slideLayouts/slideLayout12.xml"/><Relationship Id="rId5" Type="http://schemas.openxmlformats.org/officeDocument/2006/relationships/tags" Target="../tags/tag211.xml"/><Relationship Id="rId10" Type="http://schemas.openxmlformats.org/officeDocument/2006/relationships/image" Target="../media/image2.png"/><Relationship Id="rId4" Type="http://schemas.openxmlformats.org/officeDocument/2006/relationships/tags" Target="../tags/tag210.xml"/><Relationship Id="rId9"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oleObject" Target="../embeddings/oleObject29.bin"/><Relationship Id="rId3" Type="http://schemas.openxmlformats.org/officeDocument/2006/relationships/tags" Target="../tags/tag213.xml"/><Relationship Id="rId21" Type="http://schemas.openxmlformats.org/officeDocument/2006/relationships/image" Target="../media/image8.png"/><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notesSlide" Target="../notesSlides/notesSlide9.xml"/><Relationship Id="rId2" Type="http://schemas.openxmlformats.org/officeDocument/2006/relationships/tags" Target="../tags/tag212.xml"/><Relationship Id="rId16" Type="http://schemas.openxmlformats.org/officeDocument/2006/relationships/slideLayout" Target="../slideLayouts/slideLayout12.xml"/><Relationship Id="rId20" Type="http://schemas.openxmlformats.org/officeDocument/2006/relationships/image" Target="../media/image2.png"/><Relationship Id="rId1" Type="http://schemas.openxmlformats.org/officeDocument/2006/relationships/vmlDrawing" Target="../drawings/vmlDrawing29.v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tags" Target="../tags/tag225.xml"/><Relationship Id="rId10" Type="http://schemas.openxmlformats.org/officeDocument/2006/relationships/tags" Target="../tags/tag220.xml"/><Relationship Id="rId19" Type="http://schemas.openxmlformats.org/officeDocument/2006/relationships/image" Target="../media/image1.emf"/><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3787584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7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custDataLst>
              <p:tags r:id="rId3"/>
            </p:custDataLst>
          </p:nvPr>
        </p:nvSpPr>
        <p:spPr>
          <a:xfrm>
            <a:off x="4181452" y="3337074"/>
            <a:ext cx="6718301" cy="1492426"/>
          </a:xfrm>
        </p:spPr>
        <p:txBody>
          <a:bodyPr/>
          <a:lstStyle/>
          <a:p>
            <a:r>
              <a:rPr lang="en-US" dirty="0" smtClean="0"/>
              <a:t>Group Policy Reporting and Analysis with Windows PowerShell</a:t>
            </a:r>
            <a:endParaRPr lang="en-US" dirty="0"/>
          </a:p>
        </p:txBody>
      </p:sp>
      <p:sp>
        <p:nvSpPr>
          <p:cNvPr id="3" name="Subtitle 2"/>
          <p:cNvSpPr>
            <a:spLocks noGrp="1"/>
          </p:cNvSpPr>
          <p:nvPr>
            <p:ph type="subTitle" idx="1"/>
            <p:custDataLst>
              <p:tags r:id="rId4"/>
            </p:custDataLst>
          </p:nvPr>
        </p:nvSpPr>
        <p:spPr>
          <a:xfrm>
            <a:off x="4181452" y="5029200"/>
            <a:ext cx="2446360" cy="762000"/>
          </a:xfrm>
        </p:spPr>
        <p:txBody>
          <a:bodyPr/>
          <a:lstStyle/>
          <a:p>
            <a:r>
              <a:rPr lang="en-US" dirty="0" smtClean="0"/>
              <a:t>Jeremy </a:t>
            </a:r>
            <a:r>
              <a:rPr lang="en-US" dirty="0" err="1" smtClean="0"/>
              <a:t>Moskowitz</a:t>
            </a:r>
            <a:endParaRPr lang="en-US" dirty="0" smtClean="0"/>
          </a:p>
          <a:p>
            <a:r>
              <a:rPr lang="en-US" dirty="0" smtClean="0"/>
              <a:t>Chief Propeller-Head</a:t>
            </a:r>
          </a:p>
          <a:p>
            <a:r>
              <a:rPr lang="en-US" dirty="0" smtClean="0"/>
              <a:t>GPAnswers.com / </a:t>
            </a:r>
          </a:p>
          <a:p>
            <a:r>
              <a:rPr lang="en-US" dirty="0" err="1" smtClean="0"/>
              <a:t>PolicyPak</a:t>
            </a:r>
            <a:r>
              <a:rPr lang="en-US" dirty="0" smtClean="0"/>
              <a:t> Software</a:t>
            </a:r>
            <a:endParaRPr lang="en-US" dirty="0"/>
          </a:p>
        </p:txBody>
      </p:sp>
      <p:sp useBgFill="1">
        <p:nvSpPr>
          <p:cNvPr id="4"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custDataLst>
              <p:tags r:id="rId6"/>
            </p:custDataLst>
          </p:nvPr>
        </p:nvSpPr>
        <p:spPr>
          <a:xfrm>
            <a:off x="7389812" y="4989616"/>
            <a:ext cx="3505200" cy="76200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Jeffery Hicks</a:t>
            </a:r>
          </a:p>
          <a:p>
            <a:r>
              <a:rPr lang="en-US" dirty="0" smtClean="0"/>
              <a:t>Prof. PowerShell</a:t>
            </a:r>
          </a:p>
          <a:p>
            <a:r>
              <a:rPr lang="en-US" dirty="0" smtClean="0"/>
              <a:t>JDH Information Technology Solutions</a:t>
            </a:r>
            <a:endParaRPr lang="en-US" dirty="0"/>
          </a:p>
        </p:txBody>
      </p:sp>
      <p:sp>
        <p:nvSpPr>
          <p:cNvPr id="7" name="TextBox 6"/>
          <p:cNvSpPr txBox="1"/>
          <p:nvPr/>
        </p:nvSpPr>
        <p:spPr>
          <a:xfrm>
            <a:off x="531813" y="228600"/>
            <a:ext cx="2198687"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WSV415</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GPO Report Sample</a:t>
            </a:r>
            <a:endParaRPr lang="en-US" dirty="0"/>
          </a:p>
        </p:txBody>
      </p:sp>
      <p:sp>
        <p:nvSpPr>
          <p:cNvPr id="3" name="Text Placeholder 2"/>
          <p:cNvSpPr>
            <a:spLocks noGrp="1"/>
          </p:cNvSpPr>
          <p:nvPr>
            <p:ph type="body" sz="quarter" idx="10"/>
          </p:nvPr>
        </p:nvSpPr>
        <p:spPr>
          <a:xfrm>
            <a:off x="519114" y="1066800"/>
            <a:ext cx="11149012" cy="4343400"/>
          </a:xfrm>
        </p:spPr>
        <p:txBody>
          <a:bodyPr/>
          <a:lstStyle/>
          <a:p>
            <a:r>
              <a:rPr lang="en-US" dirty="0"/>
              <a:t>get-</a:t>
            </a:r>
            <a:r>
              <a:rPr lang="en-US" dirty="0" err="1"/>
              <a:t>gpo</a:t>
            </a:r>
            <a:r>
              <a:rPr lang="en-US" dirty="0"/>
              <a:t> -all | Where {$_.</a:t>
            </a:r>
            <a:r>
              <a:rPr lang="en-US" dirty="0" err="1"/>
              <a:t>ModificationTime</a:t>
            </a:r>
            <a:r>
              <a:rPr lang="en-US" dirty="0"/>
              <a:t> -</a:t>
            </a:r>
            <a:r>
              <a:rPr lang="en-US" dirty="0" err="1"/>
              <a:t>gt</a:t>
            </a:r>
            <a:r>
              <a:rPr lang="en-US" dirty="0"/>
              <a:t> (Get-Date).</a:t>
            </a:r>
            <a:r>
              <a:rPr lang="en-US" dirty="0" err="1"/>
              <a:t>AddDays</a:t>
            </a:r>
            <a:r>
              <a:rPr lang="en-US" dirty="0"/>
              <a:t>(-30</a:t>
            </a:r>
            <a:r>
              <a:rPr lang="en-US" dirty="0" smtClean="0"/>
              <a:t>)}</a:t>
            </a:r>
          </a:p>
          <a:p>
            <a:endParaRPr lang="en-US" dirty="0"/>
          </a:p>
          <a:p>
            <a:r>
              <a:rPr lang="en-US" dirty="0" smtClean="0"/>
              <a:t>... | Sort </a:t>
            </a:r>
            <a:r>
              <a:rPr lang="en-US" dirty="0" err="1" smtClean="0"/>
              <a:t>ModificationTime</a:t>
            </a:r>
            <a:r>
              <a:rPr lang="en-US" dirty="0" smtClean="0"/>
              <a:t> -Descending </a:t>
            </a:r>
            <a:r>
              <a:rPr lang="en-US" dirty="0"/>
              <a:t>| Where {$_.</a:t>
            </a:r>
            <a:r>
              <a:rPr lang="en-US" dirty="0" err="1"/>
              <a:t>ModificationTime</a:t>
            </a:r>
            <a:r>
              <a:rPr lang="en-US" dirty="0"/>
              <a:t> -</a:t>
            </a:r>
            <a:r>
              <a:rPr lang="en-US" dirty="0" err="1" smtClean="0"/>
              <a:t>ge</a:t>
            </a:r>
            <a:r>
              <a:rPr lang="en-US" dirty="0" smtClean="0"/>
              <a:t> </a:t>
            </a:r>
            <a:r>
              <a:rPr lang="en-US" dirty="0"/>
              <a:t>(Get-Date).</a:t>
            </a:r>
            <a:r>
              <a:rPr lang="en-US" dirty="0" err="1"/>
              <a:t>AddDays</a:t>
            </a:r>
            <a:r>
              <a:rPr lang="en-US" dirty="0"/>
              <a:t>(-30)} | </a:t>
            </a:r>
            <a:r>
              <a:rPr lang="en-US" dirty="0" smtClean="0"/>
              <a:t>Select </a:t>
            </a:r>
            <a:r>
              <a:rPr lang="en-US" dirty="0" err="1" smtClean="0"/>
              <a:t>Displayname,ModificationTime,Description</a:t>
            </a:r>
            <a:endParaRPr lang="en-US" dirty="0" smtClean="0"/>
          </a:p>
          <a:p>
            <a:endParaRPr lang="en-US" dirty="0"/>
          </a:p>
          <a:p>
            <a:r>
              <a:rPr lang="en-US" dirty="0" smtClean="0"/>
              <a:t>... | Export-CSV R:\GPOModReport.csv</a:t>
            </a:r>
            <a:endParaRPr lang="en-US" dirty="0"/>
          </a:p>
        </p:txBody>
      </p:sp>
    </p:spTree>
    <p:extLst>
      <p:ext uri="{BB962C8B-B14F-4D97-AF65-F5344CB8AC3E}">
        <p14:creationId xmlns:p14="http://schemas.microsoft.com/office/powerpoint/2010/main" val="2623700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879714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ext Placeholder 1"/>
          <p:cNvSpPr>
            <a:spLocks noGrp="1"/>
          </p:cNvSpPr>
          <p:nvPr>
            <p:ph type="body" sz="quarter" idx="10"/>
            <p:custDataLst>
              <p:tags r:id="rId3"/>
            </p:custDataLst>
          </p:nvPr>
        </p:nvSpPr>
        <p:spPr/>
        <p:txBody>
          <a:bodyPr/>
          <a:lstStyle/>
          <a:p>
            <a:endParaRPr lang="en-US"/>
          </a:p>
        </p:txBody>
      </p:sp>
      <p:sp>
        <p:nvSpPr>
          <p:cNvPr id="3" name="Subtitle 2"/>
          <p:cNvSpPr>
            <a:spLocks noGrp="1"/>
          </p:cNvSpPr>
          <p:nvPr>
            <p:ph type="subTitle" idx="1"/>
            <p:custDataLst>
              <p:tags r:id="rId4"/>
            </p:custDataLst>
          </p:nvPr>
        </p:nvSpPr>
        <p:spPr/>
        <p:txBody>
          <a:bodyPr/>
          <a:lstStyle/>
          <a:p>
            <a:endParaRPr lang="en-US"/>
          </a:p>
        </p:txBody>
      </p:sp>
      <p:sp>
        <p:nvSpPr>
          <p:cNvPr id="4" name="Title 3"/>
          <p:cNvSpPr>
            <a:spLocks noGrp="1"/>
          </p:cNvSpPr>
          <p:nvPr>
            <p:ph type="ctrTitle"/>
            <p:custDataLst>
              <p:tags r:id="rId5"/>
            </p:custDataLst>
          </p:nvPr>
        </p:nvSpPr>
        <p:spPr/>
        <p:txBody>
          <a:bodyPr/>
          <a:lstStyle/>
          <a:p>
            <a:r>
              <a:rPr lang="en-US" dirty="0" smtClean="0"/>
              <a:t>GPO Reports with PowerShell</a:t>
            </a:r>
            <a:endParaRPr lang="en-US" dirty="0"/>
          </a:p>
        </p:txBody>
      </p:sp>
    </p:spTree>
    <p:extLst>
      <p:ext uri="{BB962C8B-B14F-4D97-AF65-F5344CB8AC3E}">
        <p14:creationId xmlns:p14="http://schemas.microsoft.com/office/powerpoint/2010/main" val="37175927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958909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4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5" name="Rectangle 4"/>
          <p:cNvSpPr/>
          <p:nvPr>
            <p:custDataLst>
              <p:tags r:id="rId3"/>
            </p:custDataLst>
          </p:nvPr>
        </p:nvSpPr>
        <p:spPr bwMode="auto">
          <a:xfrm>
            <a:off x="507868" y="1438738"/>
            <a:ext cx="11173090" cy="1178340"/>
          </a:xfrm>
          <a:prstGeom prst="rect">
            <a:avLst/>
          </a:prstGeom>
          <a:solidFill>
            <a:schemeClr val="accent6"/>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0"/>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custDataLst>
              <p:tags r:id="rId4"/>
            </p:custDataLst>
          </p:nvPr>
        </p:nvSpPr>
        <p:spPr/>
        <p:txBody>
          <a:bodyPr/>
          <a:lstStyle/>
          <a:p>
            <a:r>
              <a:rPr lang="en-US" dirty="0">
                <a:cs typeface="Segoe UI"/>
              </a:rPr>
              <a:t>Problem #2:</a:t>
            </a:r>
          </a:p>
        </p:txBody>
      </p:sp>
      <p:sp>
        <p:nvSpPr>
          <p:cNvPr id="6" name="Rectangle 5"/>
          <p:cNvSpPr/>
          <p:nvPr>
            <p:custDataLst>
              <p:tags r:id="rId5"/>
            </p:custDataLst>
          </p:nvPr>
        </p:nvSpPr>
        <p:spPr>
          <a:xfrm>
            <a:off x="587869" y="1550855"/>
            <a:ext cx="11013088" cy="954107"/>
          </a:xfrm>
          <a:prstGeom prst="rect">
            <a:avLst/>
          </a:prstGeom>
        </p:spPr>
        <p:txBody>
          <a:bodyPr wrap="square" lIns="182880" rIns="182880">
            <a:spAutoFit/>
          </a:bodyPr>
          <a:lstStyle/>
          <a:p>
            <a:pPr marL="403225" lvl="0" indent="-403225">
              <a:buSzPct val="105000"/>
              <a:buBlip>
                <a:blip r:embed="rId10"/>
              </a:buBlip>
            </a:pPr>
            <a:r>
              <a:rPr lang="en-US" sz="2800" dirty="0">
                <a:solidFill>
                  <a:schemeClr val="tx1">
                    <a:alpha val="99000"/>
                  </a:schemeClr>
                </a:solidFill>
              </a:rPr>
              <a:t>Boss says “There are too many GPOs, some don’t appear to be </a:t>
            </a:r>
            <a:r>
              <a:rPr lang="en-US" sz="2800" dirty="0" smtClean="0">
                <a:solidFill>
                  <a:schemeClr val="tx1">
                    <a:alpha val="99000"/>
                  </a:schemeClr>
                </a:solidFill>
              </a:rPr>
              <a:t>used”</a:t>
            </a:r>
            <a:endParaRPr lang="en-US" sz="2800" dirty="0">
              <a:solidFill>
                <a:schemeClr val="tx1">
                  <a:alpha val="99000"/>
                </a:schemeClr>
              </a:solidFill>
            </a:endParaRPr>
          </a:p>
        </p:txBody>
      </p:sp>
    </p:spTree>
    <p:extLst>
      <p:ext uri="{BB962C8B-B14F-4D97-AF65-F5344CB8AC3E}">
        <p14:creationId xmlns:p14="http://schemas.microsoft.com/office/powerpoint/2010/main" val="15131305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2331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6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p:cNvSpPr/>
          <p:nvPr>
            <p:custDataLst>
              <p:tags r:id="rId3"/>
            </p:custDataLst>
          </p:nvPr>
        </p:nvSpPr>
        <p:spPr bwMode="auto">
          <a:xfrm>
            <a:off x="507868" y="2208393"/>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2"/>
              </a:buBlip>
            </a:pPr>
            <a:endParaRPr lang="en-US" sz="2400" dirty="0">
              <a:gradFill>
                <a:gsLst>
                  <a:gs pos="0">
                    <a:schemeClr val="tx1"/>
                  </a:gs>
                  <a:gs pos="100000">
                    <a:schemeClr val="tx1"/>
                  </a:gs>
                </a:gsLst>
                <a:lin ang="5400000" scaled="0"/>
              </a:gradFill>
            </a:endParaRPr>
          </a:p>
        </p:txBody>
      </p:sp>
      <p:sp>
        <p:nvSpPr>
          <p:cNvPr id="5" name="Rectangle 4"/>
          <p:cNvSpPr/>
          <p:nvPr>
            <p:custDataLst>
              <p:tags r:id="rId4"/>
            </p:custDataLst>
          </p:nvPr>
        </p:nvSpPr>
        <p:spPr bwMode="auto">
          <a:xfrm>
            <a:off x="507868" y="1438738"/>
            <a:ext cx="11173090" cy="64008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3"/>
              </a:buBlip>
            </a:pPr>
            <a:endParaRPr lang="en-US" sz="2400" dirty="0">
              <a:gradFill>
                <a:gsLst>
                  <a:gs pos="0">
                    <a:schemeClr val="tx1"/>
                  </a:gs>
                  <a:gs pos="100000">
                    <a:schemeClr val="tx1"/>
                  </a:gs>
                </a:gsLst>
                <a:lin ang="5400000" scaled="0"/>
              </a:gradFill>
            </a:endParaRPr>
          </a:p>
        </p:txBody>
      </p:sp>
      <p:sp>
        <p:nvSpPr>
          <p:cNvPr id="7" name="Rectangle 6"/>
          <p:cNvSpPr/>
          <p:nvPr>
            <p:custDataLst>
              <p:tags r:id="rId5"/>
            </p:custDataLst>
          </p:nvPr>
        </p:nvSpPr>
        <p:spPr>
          <a:xfrm>
            <a:off x="587869" y="1497168"/>
            <a:ext cx="11013088" cy="523220"/>
          </a:xfrm>
          <a:prstGeom prst="rect">
            <a:avLst/>
          </a:prstGeom>
        </p:spPr>
        <p:txBody>
          <a:bodyPr wrap="square">
            <a:spAutoFit/>
          </a:bodyPr>
          <a:lstStyle/>
          <a:p>
            <a:pPr marL="403225" lvl="0" indent="-403225">
              <a:buSzPct val="105000"/>
              <a:buBlip>
                <a:blip r:embed="rId13"/>
              </a:buBlip>
            </a:pPr>
            <a:r>
              <a:rPr lang="en-US" sz="2800" dirty="0">
                <a:solidFill>
                  <a:schemeClr val="tx1">
                    <a:alpha val="99000"/>
                  </a:schemeClr>
                </a:solidFill>
              </a:rPr>
              <a:t>Identify Group Policy Objects with no settings</a:t>
            </a:r>
          </a:p>
        </p:txBody>
      </p:sp>
      <p:sp>
        <p:nvSpPr>
          <p:cNvPr id="8" name="Rectangle 7"/>
          <p:cNvSpPr/>
          <p:nvPr>
            <p:custDataLst>
              <p:tags r:id="rId6"/>
            </p:custDataLst>
          </p:nvPr>
        </p:nvSpPr>
        <p:spPr>
          <a:xfrm>
            <a:off x="587869" y="2266823"/>
            <a:ext cx="11013088" cy="523220"/>
          </a:xfrm>
          <a:prstGeom prst="rect">
            <a:avLst/>
          </a:prstGeom>
        </p:spPr>
        <p:txBody>
          <a:bodyPr wrap="square">
            <a:spAutoFit/>
          </a:bodyPr>
          <a:lstStyle/>
          <a:p>
            <a:pPr marL="403225" indent="-403225">
              <a:buSzPct val="105000"/>
              <a:buBlip>
                <a:blip r:embed="rId13"/>
              </a:buBlip>
            </a:pPr>
            <a:r>
              <a:rPr lang="en-US" sz="2800" dirty="0">
                <a:solidFill>
                  <a:schemeClr val="tx1">
                    <a:alpha val="99000"/>
                  </a:schemeClr>
                </a:solidFill>
              </a:rPr>
              <a:t>Look for XML </a:t>
            </a:r>
            <a:r>
              <a:rPr lang="en-US" sz="2800" dirty="0" err="1">
                <a:solidFill>
                  <a:schemeClr val="tx1">
                    <a:alpha val="99000"/>
                  </a:schemeClr>
                </a:solidFill>
              </a:rPr>
              <a:t>ExtensionData</a:t>
            </a:r>
            <a:endParaRPr lang="en-US" sz="2800" dirty="0">
              <a:solidFill>
                <a:schemeClr val="tx1">
                  <a:alpha val="99000"/>
                </a:schemeClr>
              </a:solidFill>
            </a:endParaRPr>
          </a:p>
        </p:txBody>
      </p:sp>
      <p:sp>
        <p:nvSpPr>
          <p:cNvPr id="2" name="Title 1"/>
          <p:cNvSpPr>
            <a:spLocks noGrp="1"/>
          </p:cNvSpPr>
          <p:nvPr>
            <p:ph type="title"/>
            <p:custDataLst>
              <p:tags r:id="rId7"/>
            </p:custDataLst>
          </p:nvPr>
        </p:nvSpPr>
        <p:spPr/>
        <p:txBody>
          <a:bodyPr/>
          <a:lstStyle/>
          <a:p>
            <a:r>
              <a:rPr lang="en-US" dirty="0">
                <a:cs typeface="Segoe UI"/>
              </a:rPr>
              <a:t>Solution: Find Empty GPOs</a:t>
            </a:r>
          </a:p>
        </p:txBody>
      </p:sp>
    </p:spTree>
    <p:extLst>
      <p:ext uri="{BB962C8B-B14F-4D97-AF65-F5344CB8AC3E}">
        <p14:creationId xmlns:p14="http://schemas.microsoft.com/office/powerpoint/2010/main" val="36236288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GPOs &lt;&gt; </a:t>
            </a:r>
            <a:r>
              <a:rPr lang="en-US" dirty="0" err="1" smtClean="0"/>
              <a:t>ExtensionData</a:t>
            </a:r>
            <a:endParaRPr lang="en-US" dirty="0"/>
          </a:p>
        </p:txBody>
      </p:sp>
      <p:sp>
        <p:nvSpPr>
          <p:cNvPr id="3" name="Text Placeholder 2"/>
          <p:cNvSpPr>
            <a:spLocks noGrp="1"/>
          </p:cNvSpPr>
          <p:nvPr>
            <p:ph type="body" sz="quarter" idx="10"/>
          </p:nvPr>
        </p:nvSpPr>
        <p:spPr>
          <a:xfrm>
            <a:off x="519114" y="1905000"/>
            <a:ext cx="11290298" cy="3785652"/>
          </a:xfrm>
        </p:spPr>
        <p:txBody>
          <a:bodyPr/>
          <a:lstStyle/>
          <a:p>
            <a:r>
              <a:rPr lang="en-US" dirty="0" smtClean="0"/>
              <a:t>PS C:\&gt; Import-Module </a:t>
            </a:r>
            <a:r>
              <a:rPr lang="en-US" dirty="0" err="1" smtClean="0"/>
              <a:t>GroupPolicy</a:t>
            </a:r>
            <a:endParaRPr lang="en-US" dirty="0" smtClean="0"/>
          </a:p>
          <a:p>
            <a:r>
              <a:rPr lang="en-US" dirty="0" smtClean="0"/>
              <a:t>PS C:\&gt; [xml</a:t>
            </a:r>
            <a:r>
              <a:rPr lang="en-US" dirty="0"/>
              <a:t>]$</a:t>
            </a:r>
            <a:r>
              <a:rPr lang="en-US" dirty="0" smtClean="0"/>
              <a:t>r = Get-</a:t>
            </a:r>
            <a:r>
              <a:rPr lang="en-US" dirty="0" err="1" smtClean="0"/>
              <a:t>GPOReport</a:t>
            </a:r>
            <a:r>
              <a:rPr lang="en-US" dirty="0" smtClean="0"/>
              <a:t> </a:t>
            </a:r>
            <a:r>
              <a:rPr lang="en-US" dirty="0"/>
              <a:t>-Name </a:t>
            </a:r>
            <a:r>
              <a:rPr lang="en-US" dirty="0" err="1" smtClean="0"/>
              <a:t>MyGPO</a:t>
            </a:r>
            <a:r>
              <a:rPr lang="en-US" dirty="0" smtClean="0"/>
              <a:t> </a:t>
            </a:r>
            <a:br>
              <a:rPr lang="en-US" dirty="0" smtClean="0"/>
            </a:br>
            <a:r>
              <a:rPr lang="en-US" dirty="0" smtClean="0"/>
              <a:t>-</a:t>
            </a:r>
            <a:r>
              <a:rPr lang="en-US" dirty="0" err="1" smtClean="0"/>
              <a:t>ReportType</a:t>
            </a:r>
            <a:r>
              <a:rPr lang="en-US" dirty="0" smtClean="0"/>
              <a:t> XML</a:t>
            </a:r>
          </a:p>
          <a:p>
            <a:r>
              <a:rPr lang="en-US" dirty="0"/>
              <a:t>PS C:\&gt; if ((-Not $</a:t>
            </a:r>
            <a:r>
              <a:rPr lang="en-US" dirty="0" err="1" smtClean="0"/>
              <a:t>r.gpo.user.extensiondata</a:t>
            </a:r>
            <a:r>
              <a:rPr lang="en-US" dirty="0"/>
              <a:t>) -AND (-not $</a:t>
            </a:r>
            <a:r>
              <a:rPr lang="en-US" dirty="0" err="1" smtClean="0"/>
              <a:t>r.gpo.computer.extensiondata</a:t>
            </a:r>
            <a:r>
              <a:rPr lang="en-US" dirty="0"/>
              <a:t>)) </a:t>
            </a:r>
            <a:r>
              <a:rPr lang="en-US" dirty="0" smtClean="0"/>
              <a:t>{</a:t>
            </a:r>
          </a:p>
          <a:p>
            <a:r>
              <a:rPr lang="en-US" dirty="0" smtClean="0"/>
              <a:t> "GPO is empty"</a:t>
            </a:r>
            <a:endParaRPr lang="en-US" dirty="0"/>
          </a:p>
          <a:p>
            <a:r>
              <a:rPr lang="en-US" dirty="0" smtClean="0"/>
              <a:t> }</a:t>
            </a:r>
          </a:p>
          <a:p>
            <a:endParaRPr lang="en-US" dirty="0"/>
          </a:p>
        </p:txBody>
      </p:sp>
    </p:spTree>
    <p:extLst>
      <p:ext uri="{BB962C8B-B14F-4D97-AF65-F5344CB8AC3E}">
        <p14:creationId xmlns:p14="http://schemas.microsoft.com/office/powerpoint/2010/main" val="15150189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94900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12"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ext Placeholder 1"/>
          <p:cNvSpPr>
            <a:spLocks noGrp="1"/>
          </p:cNvSpPr>
          <p:nvPr>
            <p:ph type="body" sz="quarter" idx="10"/>
            <p:custDataLst>
              <p:tags r:id="rId3"/>
            </p:custDataLst>
          </p:nvPr>
        </p:nvSpPr>
        <p:spPr/>
        <p:txBody>
          <a:bodyPr/>
          <a:lstStyle/>
          <a:p>
            <a:endParaRPr lang="en-US"/>
          </a:p>
        </p:txBody>
      </p:sp>
      <p:sp>
        <p:nvSpPr>
          <p:cNvPr id="3" name="Subtitle 2"/>
          <p:cNvSpPr>
            <a:spLocks noGrp="1"/>
          </p:cNvSpPr>
          <p:nvPr>
            <p:ph type="subTitle" idx="1"/>
            <p:custDataLst>
              <p:tags r:id="rId4"/>
            </p:custDataLst>
          </p:nvPr>
        </p:nvSpPr>
        <p:spPr/>
        <p:txBody>
          <a:bodyPr/>
          <a:lstStyle/>
          <a:p>
            <a:endParaRPr lang="en-US"/>
          </a:p>
        </p:txBody>
      </p:sp>
      <p:sp>
        <p:nvSpPr>
          <p:cNvPr id="4" name="Title 3"/>
          <p:cNvSpPr>
            <a:spLocks noGrp="1"/>
          </p:cNvSpPr>
          <p:nvPr>
            <p:ph type="ctrTitle"/>
            <p:custDataLst>
              <p:tags r:id="rId5"/>
            </p:custDataLst>
          </p:nvPr>
        </p:nvSpPr>
        <p:spPr/>
        <p:txBody>
          <a:bodyPr/>
          <a:lstStyle/>
          <a:p>
            <a:r>
              <a:rPr lang="en-US" dirty="0" smtClean="0"/>
              <a:t>Find Empty GPOs</a:t>
            </a:r>
            <a:endParaRPr lang="en-US" dirty="0"/>
          </a:p>
        </p:txBody>
      </p:sp>
    </p:spTree>
    <p:extLst>
      <p:ext uri="{BB962C8B-B14F-4D97-AF65-F5344CB8AC3E}">
        <p14:creationId xmlns:p14="http://schemas.microsoft.com/office/powerpoint/2010/main" val="226452814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90507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6"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cs typeface="Segoe UI"/>
              </a:rPr>
              <a:t>Problems #3A, 3B, and 3C:</a:t>
            </a:r>
          </a:p>
        </p:txBody>
      </p:sp>
      <p:grpSp>
        <p:nvGrpSpPr>
          <p:cNvPr id="4" name="Group 3"/>
          <p:cNvGrpSpPr/>
          <p:nvPr>
            <p:custDataLst>
              <p:tags r:id="rId4"/>
            </p:custDataLst>
          </p:nvPr>
        </p:nvGrpSpPr>
        <p:grpSpPr>
          <a:xfrm>
            <a:off x="507868" y="1438738"/>
            <a:ext cx="11173090" cy="1005840"/>
            <a:chOff x="507868" y="1438738"/>
            <a:chExt cx="11173090" cy="1005840"/>
          </a:xfrm>
        </p:grpSpPr>
        <p:sp>
          <p:nvSpPr>
            <p:cNvPr id="7" name="Rectangle 6"/>
            <p:cNvSpPr/>
            <p:nvPr>
              <p:custDataLst>
                <p:tags r:id="rId14"/>
              </p:custDataLst>
            </p:nvPr>
          </p:nvSpPr>
          <p:spPr bwMode="auto">
            <a:xfrm>
              <a:off x="507868" y="1438738"/>
              <a:ext cx="11173090" cy="1005840"/>
            </a:xfrm>
            <a:prstGeom prst="rect">
              <a:avLst/>
            </a:prstGeom>
            <a:solidFill>
              <a:schemeClr val="accent4"/>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0"/>
                </a:buBlip>
              </a:pPr>
              <a:endParaRPr lang="en-US" sz="2400" dirty="0">
                <a:gradFill>
                  <a:gsLst>
                    <a:gs pos="0">
                      <a:schemeClr val="tx1"/>
                    </a:gs>
                    <a:gs pos="100000">
                      <a:schemeClr val="tx1"/>
                    </a:gs>
                  </a:gsLst>
                  <a:lin ang="5400000" scaled="0"/>
                </a:gradFill>
              </a:endParaRPr>
            </a:p>
          </p:txBody>
        </p:sp>
        <p:sp>
          <p:nvSpPr>
            <p:cNvPr id="8" name="Rectangle 7"/>
            <p:cNvSpPr/>
            <p:nvPr>
              <p:custDataLst>
                <p:tags r:id="rId15"/>
              </p:custDataLst>
            </p:nvPr>
          </p:nvSpPr>
          <p:spPr>
            <a:xfrm>
              <a:off x="587869" y="1680048"/>
              <a:ext cx="11013088" cy="523220"/>
            </a:xfrm>
            <a:prstGeom prst="rect">
              <a:avLst/>
            </a:prstGeom>
          </p:spPr>
          <p:txBody>
            <a:bodyPr wrap="square" lIns="182880" rIns="182880">
              <a:spAutoFit/>
            </a:bodyPr>
            <a:lstStyle/>
            <a:p>
              <a:pPr marL="403225" lvl="0" indent="-403225">
                <a:buSzPct val="105000"/>
                <a:buBlip>
                  <a:blip r:embed="rId20"/>
                </a:buBlip>
              </a:pPr>
              <a:r>
                <a:rPr lang="en-US" sz="2800" dirty="0">
                  <a:solidFill>
                    <a:schemeClr val="tx1">
                      <a:alpha val="99000"/>
                    </a:schemeClr>
                  </a:solidFill>
                </a:rPr>
                <a:t>(Three problems solved for the price of one line of </a:t>
              </a:r>
              <a:r>
                <a:rPr lang="en-US" sz="2800" dirty="0" smtClean="0">
                  <a:solidFill>
                    <a:schemeClr val="tx1">
                      <a:alpha val="99000"/>
                    </a:schemeClr>
                  </a:solidFill>
                </a:rPr>
                <a:t>code)</a:t>
              </a:r>
              <a:endParaRPr lang="en-US" sz="2800" dirty="0">
                <a:solidFill>
                  <a:schemeClr val="tx1">
                    <a:alpha val="99000"/>
                  </a:schemeClr>
                </a:solidFill>
              </a:endParaRPr>
            </a:p>
          </p:txBody>
        </p:sp>
      </p:grpSp>
      <p:grpSp>
        <p:nvGrpSpPr>
          <p:cNvPr id="5" name="Group 4"/>
          <p:cNvGrpSpPr/>
          <p:nvPr>
            <p:custDataLst>
              <p:tags r:id="rId5"/>
            </p:custDataLst>
          </p:nvPr>
        </p:nvGrpSpPr>
        <p:grpSpPr>
          <a:xfrm>
            <a:off x="507868" y="2562875"/>
            <a:ext cx="11173090" cy="1005840"/>
            <a:chOff x="507868" y="2533545"/>
            <a:chExt cx="11173090" cy="1005840"/>
          </a:xfrm>
        </p:grpSpPr>
        <p:sp>
          <p:nvSpPr>
            <p:cNvPr id="10" name="Rectangle 9"/>
            <p:cNvSpPr/>
            <p:nvPr>
              <p:custDataLst>
                <p:tags r:id="rId12"/>
              </p:custDataLst>
            </p:nvPr>
          </p:nvSpPr>
          <p:spPr bwMode="auto">
            <a:xfrm>
              <a:off x="507868" y="2533545"/>
              <a:ext cx="11173090" cy="100584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11" name="Rectangle 10"/>
            <p:cNvSpPr/>
            <p:nvPr>
              <p:custDataLst>
                <p:tags r:id="rId13"/>
              </p:custDataLst>
            </p:nvPr>
          </p:nvSpPr>
          <p:spPr>
            <a:xfrm>
              <a:off x="587869" y="2559412"/>
              <a:ext cx="11013088" cy="954107"/>
            </a:xfrm>
            <a:prstGeom prst="rect">
              <a:avLst/>
            </a:prstGeom>
          </p:spPr>
          <p:txBody>
            <a:bodyPr wrap="square" lIns="182880" rIns="182880">
              <a:spAutoFit/>
            </a:bodyPr>
            <a:lstStyle/>
            <a:p>
              <a:pPr marL="403225" indent="-403225">
                <a:buSzPct val="105000"/>
                <a:buBlip>
                  <a:blip r:embed="rId20"/>
                </a:buBlip>
              </a:pPr>
              <a:r>
                <a:rPr lang="en-US" sz="2800" dirty="0">
                  <a:solidFill>
                    <a:schemeClr val="tx1">
                      <a:alpha val="99000"/>
                    </a:schemeClr>
                  </a:solidFill>
                </a:rPr>
                <a:t>Boss says “When was the last time anyone touched </a:t>
              </a:r>
              <a:r>
                <a:rPr lang="en-US" sz="2800" dirty="0" smtClean="0">
                  <a:solidFill>
                    <a:schemeClr val="tx1">
                      <a:alpha val="99000"/>
                    </a:schemeClr>
                  </a:solidFill>
                </a:rPr>
                <a:t/>
              </a:r>
              <a:br>
                <a:rPr lang="en-US" sz="2800" dirty="0" smtClean="0">
                  <a:solidFill>
                    <a:schemeClr val="tx1">
                      <a:alpha val="99000"/>
                    </a:schemeClr>
                  </a:solidFill>
                </a:rPr>
              </a:br>
              <a:r>
                <a:rPr lang="en-US" sz="2800" dirty="0" smtClean="0">
                  <a:solidFill>
                    <a:schemeClr val="tx1">
                      <a:alpha val="99000"/>
                    </a:schemeClr>
                  </a:solidFill>
                </a:rPr>
                <a:t>[</a:t>
              </a:r>
              <a:r>
                <a:rPr lang="en-US" sz="2800" dirty="0">
                  <a:solidFill>
                    <a:schemeClr val="tx1">
                      <a:alpha val="99000"/>
                    </a:schemeClr>
                  </a:solidFill>
                </a:rPr>
                <a:t>Group Policy Object X]?”</a:t>
              </a:r>
            </a:p>
          </p:txBody>
        </p:sp>
      </p:grpSp>
      <p:grpSp>
        <p:nvGrpSpPr>
          <p:cNvPr id="6" name="Group 5"/>
          <p:cNvGrpSpPr/>
          <p:nvPr>
            <p:custDataLst>
              <p:tags r:id="rId6"/>
            </p:custDataLst>
          </p:nvPr>
        </p:nvGrpSpPr>
        <p:grpSpPr>
          <a:xfrm>
            <a:off x="507868" y="3687012"/>
            <a:ext cx="11173090" cy="1005840"/>
            <a:chOff x="507868" y="3529352"/>
            <a:chExt cx="11173090" cy="1005840"/>
          </a:xfrm>
        </p:grpSpPr>
        <p:sp>
          <p:nvSpPr>
            <p:cNvPr id="13" name="Rectangle 12"/>
            <p:cNvSpPr/>
            <p:nvPr>
              <p:custDataLst>
                <p:tags r:id="rId10"/>
              </p:custDataLst>
            </p:nvPr>
          </p:nvSpPr>
          <p:spPr bwMode="auto">
            <a:xfrm>
              <a:off x="507868" y="3529352"/>
              <a:ext cx="11173090" cy="1005840"/>
            </a:xfrm>
            <a:prstGeom prst="rect">
              <a:avLst/>
            </a:prstGeom>
            <a:solidFill>
              <a:schemeClr val="accent6"/>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0"/>
                </a:buBlip>
              </a:pPr>
              <a:endParaRPr lang="en-US" sz="2400" dirty="0">
                <a:gradFill>
                  <a:gsLst>
                    <a:gs pos="0">
                      <a:schemeClr val="tx1"/>
                    </a:gs>
                    <a:gs pos="100000">
                      <a:schemeClr val="tx1"/>
                    </a:gs>
                  </a:gsLst>
                  <a:lin ang="5400000" scaled="0"/>
                </a:gradFill>
              </a:endParaRPr>
            </a:p>
          </p:txBody>
        </p:sp>
        <p:sp>
          <p:nvSpPr>
            <p:cNvPr id="14" name="Rectangle 13"/>
            <p:cNvSpPr/>
            <p:nvPr>
              <p:custDataLst>
                <p:tags r:id="rId11"/>
              </p:custDataLst>
            </p:nvPr>
          </p:nvSpPr>
          <p:spPr>
            <a:xfrm>
              <a:off x="587869" y="3770662"/>
              <a:ext cx="11013088" cy="523220"/>
            </a:xfrm>
            <a:prstGeom prst="rect">
              <a:avLst/>
            </a:prstGeom>
          </p:spPr>
          <p:txBody>
            <a:bodyPr wrap="square" lIns="182880" rIns="182880">
              <a:spAutoFit/>
            </a:bodyPr>
            <a:lstStyle/>
            <a:p>
              <a:pPr marL="403225" lvl="0" indent="-403225">
                <a:buSzPct val="105000"/>
                <a:buBlip>
                  <a:blip r:embed="rId20"/>
                </a:buBlip>
              </a:pPr>
              <a:r>
                <a:rPr lang="en-US" sz="2800" dirty="0">
                  <a:solidFill>
                    <a:schemeClr val="tx1">
                      <a:alpha val="99000"/>
                    </a:schemeClr>
                  </a:solidFill>
                </a:rPr>
                <a:t>“Are there any GPOs with ‘half’ the policy disabled?”</a:t>
              </a:r>
            </a:p>
          </p:txBody>
        </p:sp>
      </p:grpSp>
      <p:grpSp>
        <p:nvGrpSpPr>
          <p:cNvPr id="9" name="Group 8"/>
          <p:cNvGrpSpPr/>
          <p:nvPr>
            <p:custDataLst>
              <p:tags r:id="rId7"/>
            </p:custDataLst>
          </p:nvPr>
        </p:nvGrpSpPr>
        <p:grpSpPr>
          <a:xfrm>
            <a:off x="507868" y="4811149"/>
            <a:ext cx="11173090" cy="1005840"/>
            <a:chOff x="507868" y="4448531"/>
            <a:chExt cx="11173090" cy="1005840"/>
          </a:xfrm>
        </p:grpSpPr>
        <p:sp>
          <p:nvSpPr>
            <p:cNvPr id="16" name="Rectangle 15"/>
            <p:cNvSpPr/>
            <p:nvPr>
              <p:custDataLst>
                <p:tags r:id="rId8"/>
              </p:custDataLst>
            </p:nvPr>
          </p:nvSpPr>
          <p:spPr bwMode="auto">
            <a:xfrm>
              <a:off x="507868" y="4448531"/>
              <a:ext cx="11173090" cy="100584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17" name="Rectangle 16"/>
            <p:cNvSpPr/>
            <p:nvPr>
              <p:custDataLst>
                <p:tags r:id="rId9"/>
              </p:custDataLst>
            </p:nvPr>
          </p:nvSpPr>
          <p:spPr>
            <a:xfrm>
              <a:off x="587869" y="4689841"/>
              <a:ext cx="11013088" cy="523220"/>
            </a:xfrm>
            <a:prstGeom prst="rect">
              <a:avLst/>
            </a:prstGeom>
          </p:spPr>
          <p:txBody>
            <a:bodyPr wrap="square" lIns="182880" rIns="182880">
              <a:spAutoFit/>
            </a:bodyPr>
            <a:lstStyle/>
            <a:p>
              <a:pPr marL="403225" indent="-403225">
                <a:buSzPct val="105000"/>
                <a:buBlip>
                  <a:blip r:embed="rId20"/>
                </a:buBlip>
              </a:pPr>
              <a:r>
                <a:rPr lang="en-US" sz="2800" dirty="0">
                  <a:solidFill>
                    <a:schemeClr val="tx1">
                      <a:alpha val="99000"/>
                    </a:schemeClr>
                  </a:solidFill>
                </a:rPr>
                <a:t>“Are there any GPOs with ‘all’ the policy disabled?”</a:t>
              </a:r>
            </a:p>
          </p:txBody>
        </p:sp>
      </p:grpSp>
    </p:spTree>
    <p:extLst>
      <p:ext uri="{BB962C8B-B14F-4D97-AF65-F5344CB8AC3E}">
        <p14:creationId xmlns:p14="http://schemas.microsoft.com/office/powerpoint/2010/main" val="21318451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733584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6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Filter GPOs by </a:t>
            </a:r>
            <a:r>
              <a:rPr lang="en-US" dirty="0" err="1" smtClean="0"/>
              <a:t>GPOStatus</a:t>
            </a:r>
            <a:endParaRPr lang="en-US" dirty="0"/>
          </a:p>
        </p:txBody>
      </p:sp>
      <p:sp>
        <p:nvSpPr>
          <p:cNvPr id="3" name="Text Placeholder 2"/>
          <p:cNvSpPr>
            <a:spLocks noGrp="1"/>
          </p:cNvSpPr>
          <p:nvPr>
            <p:ph type="body" sz="quarter" idx="10"/>
            <p:custDataLst>
              <p:tags r:id="rId4"/>
            </p:custDataLst>
          </p:nvPr>
        </p:nvSpPr>
        <p:spPr>
          <a:xfrm>
            <a:off x="519114" y="1447800"/>
            <a:ext cx="11149012" cy="3657600"/>
          </a:xfrm>
        </p:spPr>
        <p:txBody>
          <a:bodyPr lIns="182880" tIns="45720" rIns="91440" bIns="45720"/>
          <a:lstStyle/>
          <a:p>
            <a:pPr>
              <a:lnSpc>
                <a:spcPct val="100000"/>
              </a:lnSpc>
              <a:spcBef>
                <a:spcPts val="1200"/>
              </a:spcBef>
            </a:pPr>
            <a:r>
              <a:rPr lang="en-US" spc="-70" dirty="0"/>
              <a:t>PS C:\&gt; get-</a:t>
            </a:r>
            <a:r>
              <a:rPr lang="en-US" spc="-70" dirty="0" err="1"/>
              <a:t>gpo</a:t>
            </a:r>
            <a:r>
              <a:rPr lang="en-US" spc="-70" dirty="0"/>
              <a:t> -all | Sort </a:t>
            </a:r>
            <a:r>
              <a:rPr lang="en-US" spc="-70" dirty="0" err="1"/>
              <a:t>GPOStatus</a:t>
            </a:r>
            <a:r>
              <a:rPr lang="en-US" spc="-70" dirty="0"/>
              <a:t> | format-table -</a:t>
            </a:r>
            <a:r>
              <a:rPr lang="en-US" spc="-70" dirty="0" err="1"/>
              <a:t>GroupBy</a:t>
            </a:r>
            <a:r>
              <a:rPr lang="en-US" spc="-70" dirty="0"/>
              <a:t> </a:t>
            </a:r>
            <a:r>
              <a:rPr lang="en-US" spc="-70" dirty="0" err="1"/>
              <a:t>GPOStatus</a:t>
            </a:r>
            <a:r>
              <a:rPr lang="en-US" spc="-70" dirty="0"/>
              <a:t> </a:t>
            </a:r>
            <a:r>
              <a:rPr lang="en-US" spc="-70" dirty="0" err="1"/>
              <a:t>Displayname</a:t>
            </a:r>
            <a:r>
              <a:rPr lang="en-US" spc="-70" dirty="0"/>
              <a:t>,*Time</a:t>
            </a:r>
          </a:p>
          <a:p>
            <a:pPr>
              <a:lnSpc>
                <a:spcPct val="100000"/>
              </a:lnSpc>
              <a:spcBef>
                <a:spcPts val="1200"/>
              </a:spcBef>
            </a:pPr>
            <a:r>
              <a:rPr lang="en-US" spc="-70" dirty="0"/>
              <a:t>PS C:\&gt; get-</a:t>
            </a:r>
            <a:r>
              <a:rPr lang="en-US" spc="-70" dirty="0" err="1"/>
              <a:t>gpo</a:t>
            </a:r>
            <a:r>
              <a:rPr lang="en-US" spc="-70" dirty="0"/>
              <a:t> -all | where {$_.</a:t>
            </a:r>
            <a:r>
              <a:rPr lang="en-US" spc="-70" dirty="0" err="1"/>
              <a:t>GPOStatus</a:t>
            </a:r>
            <a:r>
              <a:rPr lang="en-US" spc="-70" dirty="0"/>
              <a:t> -match "disabled"} | Select </a:t>
            </a:r>
            <a:r>
              <a:rPr lang="en-US" spc="-70" dirty="0" err="1"/>
              <a:t>GPOStatus,Displayname</a:t>
            </a:r>
            <a:endParaRPr lang="en-US" spc="-70" dirty="0"/>
          </a:p>
          <a:p>
            <a:pPr>
              <a:lnSpc>
                <a:spcPct val="100000"/>
              </a:lnSpc>
              <a:spcBef>
                <a:spcPts val="1200"/>
              </a:spcBef>
            </a:pPr>
            <a:r>
              <a:rPr lang="en-US" spc="-70" dirty="0"/>
              <a:t>PS C:\&gt; get-</a:t>
            </a:r>
            <a:r>
              <a:rPr lang="en-US" spc="-70" dirty="0" err="1"/>
              <a:t>gpo</a:t>
            </a:r>
            <a:r>
              <a:rPr lang="en-US" spc="-70" dirty="0"/>
              <a:t> -all | where {$_.</a:t>
            </a:r>
            <a:r>
              <a:rPr lang="en-US" spc="-70" dirty="0" err="1"/>
              <a:t>GPOStatus</a:t>
            </a:r>
            <a:r>
              <a:rPr lang="en-US" spc="-70" dirty="0"/>
              <a:t> -match "</a:t>
            </a:r>
            <a:r>
              <a:rPr lang="en-US" spc="-70" dirty="0" err="1"/>
              <a:t>AllSettingsDisabled</a:t>
            </a:r>
            <a:r>
              <a:rPr lang="en-US" spc="-70" dirty="0" smtClean="0"/>
              <a:t>"}</a:t>
            </a:r>
            <a:endParaRPr lang="en-US" spc="-70" dirty="0"/>
          </a:p>
        </p:txBody>
      </p:sp>
    </p:spTree>
    <p:extLst>
      <p:ext uri="{BB962C8B-B14F-4D97-AF65-F5344CB8AC3E}">
        <p14:creationId xmlns:p14="http://schemas.microsoft.com/office/powerpoint/2010/main" val="28945921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851621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4"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ext Placeholder 1"/>
          <p:cNvSpPr>
            <a:spLocks noGrp="1"/>
          </p:cNvSpPr>
          <p:nvPr>
            <p:ph type="body" sz="quarter" idx="10"/>
            <p:custDataLst>
              <p:tags r:id="rId3"/>
            </p:custDataLst>
          </p:nvPr>
        </p:nvSpPr>
        <p:spPr/>
        <p:txBody>
          <a:bodyPr/>
          <a:lstStyle/>
          <a:p>
            <a:endParaRPr lang="en-US"/>
          </a:p>
        </p:txBody>
      </p:sp>
      <p:sp>
        <p:nvSpPr>
          <p:cNvPr id="3" name="Subtitle 2"/>
          <p:cNvSpPr>
            <a:spLocks noGrp="1"/>
          </p:cNvSpPr>
          <p:nvPr>
            <p:ph type="subTitle" idx="1"/>
            <p:custDataLst>
              <p:tags r:id="rId4"/>
            </p:custDataLst>
          </p:nvPr>
        </p:nvSpPr>
        <p:spPr/>
        <p:txBody>
          <a:bodyPr/>
          <a:lstStyle/>
          <a:p>
            <a:endParaRPr lang="en-US"/>
          </a:p>
        </p:txBody>
      </p:sp>
      <p:sp>
        <p:nvSpPr>
          <p:cNvPr id="4" name="Title 3"/>
          <p:cNvSpPr>
            <a:spLocks noGrp="1"/>
          </p:cNvSpPr>
          <p:nvPr>
            <p:ph type="ctrTitle"/>
            <p:custDataLst>
              <p:tags r:id="rId5"/>
            </p:custDataLst>
          </p:nvPr>
        </p:nvSpPr>
        <p:spPr/>
        <p:txBody>
          <a:bodyPr/>
          <a:lstStyle/>
          <a:p>
            <a:r>
              <a:rPr lang="en-US" dirty="0" smtClean="0"/>
              <a:t>Filter GPOs by Node Status</a:t>
            </a:r>
            <a:endParaRPr lang="en-US" dirty="0"/>
          </a:p>
        </p:txBody>
      </p:sp>
    </p:spTree>
    <p:extLst>
      <p:ext uri="{BB962C8B-B14F-4D97-AF65-F5344CB8AC3E}">
        <p14:creationId xmlns:p14="http://schemas.microsoft.com/office/powerpoint/2010/main" val="10226986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3349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0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Rectangle 5"/>
          <p:cNvSpPr/>
          <p:nvPr>
            <p:custDataLst>
              <p:tags r:id="rId3"/>
            </p:custDataLst>
          </p:nvPr>
        </p:nvSpPr>
        <p:spPr bwMode="auto">
          <a:xfrm>
            <a:off x="507868" y="1431583"/>
            <a:ext cx="11173090"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0"/>
              </a:buBlip>
            </a:pPr>
            <a:endParaRPr lang="en-US" sz="2400" dirty="0">
              <a:gradFill>
                <a:gsLst>
                  <a:gs pos="0">
                    <a:schemeClr val="tx1"/>
                  </a:gs>
                  <a:gs pos="100000">
                    <a:schemeClr val="tx1"/>
                  </a:gs>
                </a:gsLst>
                <a:lin ang="5400000" scaled="0"/>
              </a:gradFill>
            </a:endParaRPr>
          </a:p>
        </p:txBody>
      </p:sp>
      <p:sp>
        <p:nvSpPr>
          <p:cNvPr id="7" name="Rectangle 6"/>
          <p:cNvSpPr/>
          <p:nvPr>
            <p:custDataLst>
              <p:tags r:id="rId4"/>
            </p:custDataLst>
          </p:nvPr>
        </p:nvSpPr>
        <p:spPr>
          <a:xfrm>
            <a:off x="587869" y="1457450"/>
            <a:ext cx="11013088" cy="954107"/>
          </a:xfrm>
          <a:prstGeom prst="rect">
            <a:avLst/>
          </a:prstGeom>
        </p:spPr>
        <p:txBody>
          <a:bodyPr wrap="square" lIns="182880" rIns="182880">
            <a:spAutoFit/>
          </a:bodyPr>
          <a:lstStyle/>
          <a:p>
            <a:pPr marL="403225" lvl="0" indent="-403225">
              <a:buSzPct val="105000"/>
              <a:buBlip>
                <a:blip r:embed="rId10"/>
              </a:buBlip>
            </a:pPr>
            <a:r>
              <a:rPr lang="en-US" sz="2800" dirty="0">
                <a:solidFill>
                  <a:schemeClr val="tx1">
                    <a:alpha val="99000"/>
                  </a:schemeClr>
                </a:solidFill>
              </a:rPr>
              <a:t>Why have GPOs which “have stuff” but aren’t being utilized anywhere</a:t>
            </a:r>
            <a:r>
              <a:rPr lang="en-US" sz="2800" dirty="0" smtClean="0">
                <a:solidFill>
                  <a:schemeClr val="tx1">
                    <a:alpha val="99000"/>
                  </a:schemeClr>
                </a:solidFill>
              </a:rPr>
              <a:t>?</a:t>
            </a:r>
            <a:endParaRPr lang="en-US" sz="2800" dirty="0">
              <a:solidFill>
                <a:schemeClr val="tx1">
                  <a:alpha val="99000"/>
                </a:schemeClr>
              </a:solidFill>
            </a:endParaRPr>
          </a:p>
        </p:txBody>
      </p:sp>
      <p:sp>
        <p:nvSpPr>
          <p:cNvPr id="2" name="Title 1"/>
          <p:cNvSpPr>
            <a:spLocks noGrp="1"/>
          </p:cNvSpPr>
          <p:nvPr>
            <p:ph type="title"/>
            <p:custDataLst>
              <p:tags r:id="rId5"/>
            </p:custDataLst>
          </p:nvPr>
        </p:nvSpPr>
        <p:spPr/>
        <p:txBody>
          <a:bodyPr/>
          <a:lstStyle/>
          <a:p>
            <a:r>
              <a:rPr lang="en-US" dirty="0">
                <a:cs typeface="Segoe UI"/>
              </a:rPr>
              <a:t>Problem 4: </a:t>
            </a:r>
          </a:p>
        </p:txBody>
      </p:sp>
    </p:spTree>
    <p:extLst>
      <p:ext uri="{BB962C8B-B14F-4D97-AF65-F5344CB8AC3E}">
        <p14:creationId xmlns:p14="http://schemas.microsoft.com/office/powerpoint/2010/main" val="308645904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08375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0"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Why are you here?</a:t>
            </a:r>
            <a:endParaRPr lang="en-US" dirty="0"/>
          </a:p>
        </p:txBody>
      </p:sp>
      <p:grpSp>
        <p:nvGrpSpPr>
          <p:cNvPr id="14" name="Group 13"/>
          <p:cNvGrpSpPr/>
          <p:nvPr>
            <p:custDataLst>
              <p:tags r:id="rId4"/>
            </p:custDataLst>
          </p:nvPr>
        </p:nvGrpSpPr>
        <p:grpSpPr>
          <a:xfrm>
            <a:off x="507867" y="1438738"/>
            <a:ext cx="10704645" cy="868680"/>
            <a:chOff x="507868" y="1375674"/>
            <a:chExt cx="8227918" cy="868680"/>
          </a:xfrm>
        </p:grpSpPr>
        <p:sp>
          <p:nvSpPr>
            <p:cNvPr id="10" name="Rectangle 9"/>
            <p:cNvSpPr/>
            <p:nvPr>
              <p:custDataLst>
                <p:tags r:id="rId16"/>
              </p:custDataLst>
            </p:nvPr>
          </p:nvSpPr>
          <p:spPr bwMode="auto">
            <a:xfrm>
              <a:off x="507868" y="1375674"/>
              <a:ext cx="8227918" cy="8686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2"/>
                </a:buBlip>
              </a:pPr>
              <a:endParaRPr lang="en-US" sz="2400" dirty="0">
                <a:gradFill>
                  <a:gsLst>
                    <a:gs pos="0">
                      <a:schemeClr val="tx1"/>
                    </a:gs>
                    <a:gs pos="100000">
                      <a:schemeClr val="tx1"/>
                    </a:gs>
                  </a:gsLst>
                  <a:lin ang="5400000" scaled="0"/>
                </a:gradFill>
              </a:endParaRPr>
            </a:p>
          </p:txBody>
        </p:sp>
        <p:sp>
          <p:nvSpPr>
            <p:cNvPr id="11" name="Rectangle 10"/>
            <p:cNvSpPr/>
            <p:nvPr>
              <p:custDataLst>
                <p:tags r:id="rId17"/>
              </p:custDataLst>
            </p:nvPr>
          </p:nvSpPr>
          <p:spPr>
            <a:xfrm>
              <a:off x="566781" y="1569949"/>
              <a:ext cx="8110092" cy="480131"/>
            </a:xfrm>
            <a:prstGeom prst="rect">
              <a:avLst/>
            </a:prstGeom>
          </p:spPr>
          <p:txBody>
            <a:bodyPr wrap="square" lIns="182880" rIns="182880">
              <a:spAutoFit/>
            </a:bodyPr>
            <a:lstStyle/>
            <a:p>
              <a:pPr marL="403225" lvl="0" indent="-403225">
                <a:lnSpc>
                  <a:spcPct val="90000"/>
                </a:lnSpc>
                <a:spcBef>
                  <a:spcPct val="20000"/>
                </a:spcBef>
                <a:buSzPct val="105000"/>
                <a:buBlip>
                  <a:blip r:embed="rId22"/>
                </a:buBlip>
              </a:pPr>
              <a:r>
                <a:rPr lang="en-US" sz="2800" dirty="0">
                  <a:solidFill>
                    <a:schemeClr val="tx1">
                      <a:alpha val="99000"/>
                    </a:schemeClr>
                  </a:solidFill>
                </a:rPr>
                <a:t>You are the Group Policy Go-To "Guy"</a:t>
              </a:r>
            </a:p>
          </p:txBody>
        </p:sp>
      </p:grpSp>
      <p:grpSp>
        <p:nvGrpSpPr>
          <p:cNvPr id="13" name="Group 12"/>
          <p:cNvGrpSpPr/>
          <p:nvPr>
            <p:custDataLst>
              <p:tags r:id="rId5"/>
            </p:custDataLst>
          </p:nvPr>
        </p:nvGrpSpPr>
        <p:grpSpPr>
          <a:xfrm>
            <a:off x="507867" y="2397192"/>
            <a:ext cx="10704645" cy="868680"/>
            <a:chOff x="507868" y="2200257"/>
            <a:chExt cx="8227918" cy="868680"/>
          </a:xfrm>
        </p:grpSpPr>
        <p:sp>
          <p:nvSpPr>
            <p:cNvPr id="9" name="Rectangle 8"/>
            <p:cNvSpPr/>
            <p:nvPr>
              <p:custDataLst>
                <p:tags r:id="rId14"/>
              </p:custDataLst>
            </p:nvPr>
          </p:nvSpPr>
          <p:spPr bwMode="auto">
            <a:xfrm>
              <a:off x="507868" y="2200257"/>
              <a:ext cx="8227918" cy="8686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3"/>
                </a:buBlip>
              </a:pPr>
              <a:endParaRPr lang="en-US" sz="2400" dirty="0">
                <a:gradFill>
                  <a:gsLst>
                    <a:gs pos="0">
                      <a:schemeClr val="tx1"/>
                    </a:gs>
                    <a:gs pos="100000">
                      <a:schemeClr val="tx1"/>
                    </a:gs>
                  </a:gsLst>
                  <a:lin ang="5400000" scaled="0"/>
                </a:gradFill>
              </a:endParaRPr>
            </a:p>
          </p:txBody>
        </p:sp>
        <p:sp>
          <p:nvSpPr>
            <p:cNvPr id="12" name="Rectangle 11"/>
            <p:cNvSpPr/>
            <p:nvPr>
              <p:custDataLst>
                <p:tags r:id="rId15"/>
              </p:custDataLst>
            </p:nvPr>
          </p:nvSpPr>
          <p:spPr>
            <a:xfrm>
              <a:off x="566781" y="2394532"/>
              <a:ext cx="8110092" cy="480131"/>
            </a:xfrm>
            <a:prstGeom prst="rect">
              <a:avLst/>
            </a:prstGeom>
          </p:spPr>
          <p:txBody>
            <a:bodyPr wrap="square" lIns="182880" rIns="182880">
              <a:spAutoFit/>
            </a:bodyPr>
            <a:lstStyle/>
            <a:p>
              <a:pPr marL="403225" indent="-403225">
                <a:lnSpc>
                  <a:spcPct val="90000"/>
                </a:lnSpc>
                <a:spcBef>
                  <a:spcPct val="20000"/>
                </a:spcBef>
                <a:buSzPct val="105000"/>
                <a:buBlip>
                  <a:blip r:embed="rId22"/>
                </a:buBlip>
              </a:pPr>
              <a:r>
                <a:rPr lang="en-US" sz="2800" dirty="0">
                  <a:solidFill>
                    <a:schemeClr val="tx1">
                      <a:alpha val="99000"/>
                    </a:schemeClr>
                  </a:solidFill>
                </a:rPr>
                <a:t>You know a little PowerShell </a:t>
              </a:r>
            </a:p>
          </p:txBody>
        </p:sp>
      </p:grpSp>
      <p:sp>
        <p:nvSpPr>
          <p:cNvPr id="17" name="Rectangle 16"/>
          <p:cNvSpPr/>
          <p:nvPr>
            <p:custDataLst>
              <p:tags r:id="rId6"/>
            </p:custDataLst>
          </p:nvPr>
        </p:nvSpPr>
        <p:spPr bwMode="auto">
          <a:xfrm>
            <a:off x="507867" y="3355646"/>
            <a:ext cx="10704645" cy="868680"/>
          </a:xfrm>
          <a:prstGeom prst="rect">
            <a:avLst/>
          </a:prstGeom>
          <a:solidFill>
            <a:schemeClr val="accent4"/>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2"/>
              </a:buBlip>
            </a:pPr>
            <a:endParaRPr lang="en-US" sz="2400" dirty="0">
              <a:gradFill>
                <a:gsLst>
                  <a:gs pos="0">
                    <a:schemeClr val="tx1"/>
                  </a:gs>
                  <a:gs pos="100000">
                    <a:schemeClr val="tx1"/>
                  </a:gs>
                </a:gsLst>
                <a:lin ang="5400000" scaled="0"/>
              </a:gradFill>
            </a:endParaRPr>
          </a:p>
        </p:txBody>
      </p:sp>
      <p:sp>
        <p:nvSpPr>
          <p:cNvPr id="18" name="Rectangle 17"/>
          <p:cNvSpPr/>
          <p:nvPr>
            <p:custDataLst>
              <p:tags r:id="rId7"/>
            </p:custDataLst>
          </p:nvPr>
        </p:nvSpPr>
        <p:spPr>
          <a:xfrm>
            <a:off x="584514" y="3549920"/>
            <a:ext cx="10551352" cy="480131"/>
          </a:xfrm>
          <a:prstGeom prst="rect">
            <a:avLst/>
          </a:prstGeom>
        </p:spPr>
        <p:txBody>
          <a:bodyPr wrap="square" lIns="182880" rIns="182880" anchor="ctr">
            <a:spAutoFit/>
          </a:bodyPr>
          <a:lstStyle/>
          <a:p>
            <a:pPr marL="403225" lvl="0" indent="-403225">
              <a:lnSpc>
                <a:spcPct val="90000"/>
              </a:lnSpc>
              <a:spcBef>
                <a:spcPct val="20000"/>
              </a:spcBef>
              <a:buSzPct val="105000"/>
              <a:buBlip>
                <a:blip r:embed="rId22"/>
              </a:buBlip>
            </a:pPr>
            <a:r>
              <a:rPr lang="en-US" sz="2800" dirty="0">
                <a:solidFill>
                  <a:schemeClr val="tx1">
                    <a:alpha val="99000"/>
                  </a:schemeClr>
                </a:solidFill>
              </a:rPr>
              <a:t>You want to blend the two. Solve problems </a:t>
            </a:r>
            <a:r>
              <a:rPr lang="en-US" sz="2800" dirty="0" smtClean="0">
                <a:solidFill>
                  <a:schemeClr val="tx1">
                    <a:alpha val="99000"/>
                  </a:schemeClr>
                </a:solidFill>
              </a:rPr>
              <a:t>proactively</a:t>
            </a:r>
            <a:endParaRPr lang="en-US" sz="2800" dirty="0">
              <a:solidFill>
                <a:schemeClr val="tx1">
                  <a:alpha val="99000"/>
                </a:schemeClr>
              </a:solidFill>
            </a:endParaRPr>
          </a:p>
        </p:txBody>
      </p:sp>
      <p:sp>
        <p:nvSpPr>
          <p:cNvPr id="16" name="Rectangle 15"/>
          <p:cNvSpPr/>
          <p:nvPr>
            <p:custDataLst>
              <p:tags r:id="rId8"/>
            </p:custDataLst>
          </p:nvPr>
        </p:nvSpPr>
        <p:spPr bwMode="auto">
          <a:xfrm>
            <a:off x="507867" y="4314100"/>
            <a:ext cx="10704645" cy="8686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3"/>
              </a:buBlip>
            </a:pPr>
            <a:endParaRPr lang="en-US" sz="2400" dirty="0">
              <a:gradFill>
                <a:gsLst>
                  <a:gs pos="0">
                    <a:schemeClr val="tx1"/>
                  </a:gs>
                  <a:gs pos="100000">
                    <a:schemeClr val="tx1"/>
                  </a:gs>
                </a:gsLst>
                <a:lin ang="5400000" scaled="0"/>
              </a:gradFill>
            </a:endParaRPr>
          </a:p>
        </p:txBody>
      </p:sp>
      <p:sp>
        <p:nvSpPr>
          <p:cNvPr id="19" name="Rectangle 18"/>
          <p:cNvSpPr/>
          <p:nvPr>
            <p:custDataLst>
              <p:tags r:id="rId9"/>
            </p:custDataLst>
          </p:nvPr>
        </p:nvSpPr>
        <p:spPr>
          <a:xfrm>
            <a:off x="584514" y="4508374"/>
            <a:ext cx="10551352" cy="480131"/>
          </a:xfrm>
          <a:prstGeom prst="rect">
            <a:avLst/>
          </a:prstGeom>
        </p:spPr>
        <p:txBody>
          <a:bodyPr wrap="square" lIns="182880" rIns="182880" anchor="ctr">
            <a:spAutoFit/>
          </a:bodyPr>
          <a:lstStyle/>
          <a:p>
            <a:pPr marL="403225" indent="-403225">
              <a:lnSpc>
                <a:spcPct val="90000"/>
              </a:lnSpc>
              <a:spcBef>
                <a:spcPct val="20000"/>
              </a:spcBef>
              <a:buSzPct val="105000"/>
              <a:buBlip>
                <a:blip r:embed="rId22"/>
              </a:buBlip>
            </a:pPr>
            <a:r>
              <a:rPr lang="en-US" sz="2800" dirty="0">
                <a:solidFill>
                  <a:schemeClr val="tx1">
                    <a:alpha val="99000"/>
                  </a:schemeClr>
                </a:solidFill>
              </a:rPr>
              <a:t>Jeremy, Group Policy MVP: Mr. Problem </a:t>
            </a:r>
            <a:r>
              <a:rPr lang="en-US" sz="2800" dirty="0" smtClean="0">
                <a:solidFill>
                  <a:schemeClr val="tx1">
                    <a:alpha val="99000"/>
                  </a:schemeClr>
                </a:solidFill>
              </a:rPr>
              <a:t>Explainer </a:t>
            </a:r>
            <a:endParaRPr lang="en-US" sz="2800" dirty="0">
              <a:solidFill>
                <a:schemeClr val="tx1">
                  <a:alpha val="99000"/>
                </a:schemeClr>
              </a:solidFill>
            </a:endParaRPr>
          </a:p>
        </p:txBody>
      </p:sp>
      <p:grpSp>
        <p:nvGrpSpPr>
          <p:cNvPr id="7" name="Group 6"/>
          <p:cNvGrpSpPr/>
          <p:nvPr>
            <p:custDataLst>
              <p:tags r:id="rId10"/>
            </p:custDataLst>
          </p:nvPr>
        </p:nvGrpSpPr>
        <p:grpSpPr>
          <a:xfrm>
            <a:off x="10673135" y="176050"/>
            <a:ext cx="1330671" cy="1065437"/>
            <a:chOff x="9917113" y="1470092"/>
            <a:chExt cx="1370441" cy="1097280"/>
          </a:xfrm>
        </p:grpSpPr>
        <p:sp>
          <p:nvSpPr>
            <p:cNvPr id="4" name="Freeform 79"/>
            <p:cNvSpPr>
              <a:spLocks noEditPoints="1"/>
            </p:cNvSpPr>
            <p:nvPr/>
          </p:nvSpPr>
          <p:spPr bwMode="auto">
            <a:xfrm>
              <a:off x="9917113" y="1470092"/>
              <a:ext cx="1295400" cy="1097280"/>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84"/>
            <p:cNvSpPr>
              <a:spLocks noEditPoints="1"/>
            </p:cNvSpPr>
            <p:nvPr/>
          </p:nvSpPr>
          <p:spPr bwMode="auto">
            <a:xfrm>
              <a:off x="10564813" y="1622493"/>
              <a:ext cx="722741" cy="739707"/>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custDataLst>
              <p:tags r:id="rId11"/>
            </p:custDataLst>
          </p:nvPr>
        </p:nvGrpSpPr>
        <p:grpSpPr>
          <a:xfrm>
            <a:off x="507867" y="5272552"/>
            <a:ext cx="10704645" cy="868680"/>
            <a:chOff x="507868" y="5241020"/>
            <a:chExt cx="8227918" cy="868680"/>
          </a:xfrm>
        </p:grpSpPr>
        <p:sp>
          <p:nvSpPr>
            <p:cNvPr id="20" name="Rectangle 19"/>
            <p:cNvSpPr/>
            <p:nvPr>
              <p:custDataLst>
                <p:tags r:id="rId12"/>
              </p:custDataLst>
            </p:nvPr>
          </p:nvSpPr>
          <p:spPr bwMode="auto">
            <a:xfrm>
              <a:off x="507868" y="5241020"/>
              <a:ext cx="8227918" cy="8686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3"/>
                </a:buBlip>
              </a:pPr>
              <a:endParaRPr lang="en-US" sz="2400" dirty="0">
                <a:gradFill>
                  <a:gsLst>
                    <a:gs pos="0">
                      <a:schemeClr val="tx1"/>
                    </a:gs>
                    <a:gs pos="100000">
                      <a:schemeClr val="tx1"/>
                    </a:gs>
                  </a:gsLst>
                  <a:lin ang="5400000" scaled="0"/>
                </a:gradFill>
              </a:endParaRPr>
            </a:p>
          </p:txBody>
        </p:sp>
        <p:sp>
          <p:nvSpPr>
            <p:cNvPr id="21" name="Rectangle 20"/>
            <p:cNvSpPr/>
            <p:nvPr>
              <p:custDataLst>
                <p:tags r:id="rId13"/>
              </p:custDataLst>
            </p:nvPr>
          </p:nvSpPr>
          <p:spPr>
            <a:xfrm>
              <a:off x="566781" y="5435295"/>
              <a:ext cx="8110092" cy="480131"/>
            </a:xfrm>
            <a:prstGeom prst="rect">
              <a:avLst/>
            </a:prstGeom>
          </p:spPr>
          <p:txBody>
            <a:bodyPr wrap="square" lIns="182880" rIns="182880">
              <a:spAutoFit/>
            </a:bodyPr>
            <a:lstStyle/>
            <a:p>
              <a:pPr marL="403225" indent="-403225">
                <a:lnSpc>
                  <a:spcPct val="90000"/>
                </a:lnSpc>
                <a:spcBef>
                  <a:spcPct val="20000"/>
                </a:spcBef>
                <a:buSzPct val="105000"/>
                <a:buBlip>
                  <a:blip r:embed="rId22"/>
                </a:buBlip>
              </a:pPr>
              <a:r>
                <a:rPr lang="en-US" sz="2800" dirty="0">
                  <a:solidFill>
                    <a:schemeClr val="tx1">
                      <a:alpha val="99000"/>
                    </a:schemeClr>
                  </a:solidFill>
                </a:rPr>
                <a:t>Jeff, PowerShell MVP: Mr. Solutions </a:t>
              </a:r>
              <a:r>
                <a:rPr lang="en-US" sz="2800" dirty="0" smtClean="0">
                  <a:solidFill>
                    <a:schemeClr val="tx1">
                      <a:alpha val="99000"/>
                    </a:schemeClr>
                  </a:solidFill>
                </a:rPr>
                <a:t>guy</a:t>
              </a:r>
              <a:endParaRPr lang="en-US" sz="2800" dirty="0">
                <a:solidFill>
                  <a:schemeClr val="tx1">
                    <a:alpha val="99000"/>
                  </a:schemeClr>
                </a:solidFill>
              </a:endParaRPr>
            </a:p>
          </p:txBody>
        </p:sp>
      </p:grpSp>
    </p:spTree>
    <p:extLst>
      <p:ext uri="{BB962C8B-B14F-4D97-AF65-F5344CB8AC3E}">
        <p14:creationId xmlns:p14="http://schemas.microsoft.com/office/powerpoint/2010/main" val="210096322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45103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Find Unlinked GPOs</a:t>
            </a:r>
            <a:endParaRPr lang="en-US" dirty="0"/>
          </a:p>
        </p:txBody>
      </p:sp>
      <p:sp>
        <p:nvSpPr>
          <p:cNvPr id="8" name="Text Placeholder 2"/>
          <p:cNvSpPr txBox="1">
            <a:spLocks/>
          </p:cNvSpPr>
          <p:nvPr>
            <p:custDataLst>
              <p:tags r:id="rId4"/>
            </p:custDataLst>
          </p:nvPr>
        </p:nvSpPr>
        <p:spPr>
          <a:xfrm>
            <a:off x="531812" y="1066800"/>
            <a:ext cx="11149012" cy="4755148"/>
          </a:xfrm>
          <a:prstGeom prst="rect">
            <a:avLst/>
          </a:prstGeom>
        </p:spPr>
        <p:txBody>
          <a:bodyPr vert="horz" wrap="square" lIns="182880" tIns="45720" rIns="91440" bIns="4572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Import-Module </a:t>
            </a:r>
            <a:r>
              <a:rPr lang="en-US" dirty="0" err="1" smtClean="0"/>
              <a:t>ActiveDirectory</a:t>
            </a:r>
            <a:endParaRPr lang="en-US" dirty="0" smtClean="0"/>
          </a:p>
          <a:p>
            <a:r>
              <a:rPr lang="en-US" dirty="0" smtClean="0"/>
              <a:t>Get-</a:t>
            </a:r>
            <a:r>
              <a:rPr lang="en-US" dirty="0" err="1" smtClean="0"/>
              <a:t>ADOrganizationalUnit</a:t>
            </a:r>
            <a:r>
              <a:rPr lang="en-US" dirty="0" smtClean="0"/>
              <a:t> -filter * | select-object</a:t>
            </a:r>
            <a:br>
              <a:rPr lang="en-US" dirty="0" smtClean="0"/>
            </a:br>
            <a:r>
              <a:rPr lang="en-US" dirty="0" smtClean="0"/>
              <a:t>-</a:t>
            </a:r>
            <a:r>
              <a:rPr lang="en-US" dirty="0" err="1" smtClean="0"/>
              <a:t>ExpandProperty</a:t>
            </a:r>
            <a:r>
              <a:rPr lang="en-US" dirty="0" smtClean="0"/>
              <a:t> </a:t>
            </a:r>
            <a:r>
              <a:rPr lang="en-US" dirty="0" err="1" smtClean="0"/>
              <a:t>DistinguishedName</a:t>
            </a:r>
            <a:r>
              <a:rPr lang="en-US" dirty="0" smtClean="0"/>
              <a:t> | get-</a:t>
            </a:r>
            <a:r>
              <a:rPr lang="en-US" dirty="0" err="1" smtClean="0"/>
              <a:t>adobject</a:t>
            </a:r>
            <a:r>
              <a:rPr lang="en-US" dirty="0" smtClean="0"/>
              <a:t> </a:t>
            </a:r>
            <a:br>
              <a:rPr lang="en-US" dirty="0" smtClean="0"/>
            </a:br>
            <a:r>
              <a:rPr lang="en-US" dirty="0" smtClean="0"/>
              <a:t>-prop </a:t>
            </a:r>
            <a:r>
              <a:rPr lang="en-US" dirty="0" err="1" smtClean="0"/>
              <a:t>gplink</a:t>
            </a:r>
            <a:r>
              <a:rPr lang="en-US" dirty="0" smtClean="0"/>
              <a:t> | where {$_.</a:t>
            </a:r>
            <a:r>
              <a:rPr lang="en-US" dirty="0" err="1" smtClean="0"/>
              <a:t>gplink</a:t>
            </a:r>
            <a:r>
              <a:rPr lang="en-US" dirty="0" smtClean="0"/>
              <a:t>} | Select-object </a:t>
            </a:r>
            <a:br>
              <a:rPr lang="en-US" dirty="0" smtClean="0"/>
            </a:br>
            <a:r>
              <a:rPr lang="en-US" dirty="0" smtClean="0"/>
              <a:t>-expand </a:t>
            </a:r>
            <a:r>
              <a:rPr lang="en-US" dirty="0" err="1" smtClean="0"/>
              <a:t>gplink</a:t>
            </a:r>
            <a:r>
              <a:rPr lang="en-US" dirty="0" smtClean="0"/>
              <a:t> | </a:t>
            </a:r>
            <a:r>
              <a:rPr lang="en-US" dirty="0" err="1" smtClean="0"/>
              <a:t>foreach</a:t>
            </a:r>
            <a:r>
              <a:rPr lang="en-US" dirty="0" smtClean="0"/>
              <a:t>-object { </a:t>
            </a:r>
          </a:p>
          <a:p>
            <a:r>
              <a:rPr lang="en-US" dirty="0" err="1" smtClean="0"/>
              <a:t>foreach</a:t>
            </a:r>
            <a:r>
              <a:rPr lang="en-US" dirty="0" smtClean="0"/>
              <a:t> ($item in ($_.Split("]["))) {</a:t>
            </a:r>
          </a:p>
          <a:p>
            <a:r>
              <a:rPr lang="en-US" dirty="0" smtClean="0"/>
              <a:t>$links+=$</a:t>
            </a:r>
            <a:r>
              <a:rPr lang="en-US" dirty="0" err="1" smtClean="0"/>
              <a:t>regex.match</a:t>
            </a:r>
            <a:r>
              <a:rPr lang="en-US" dirty="0" smtClean="0"/>
              <a:t>($item).Value</a:t>
            </a:r>
          </a:p>
          <a:p>
            <a:r>
              <a:rPr lang="en-US" dirty="0" smtClean="0"/>
              <a:t>   } </a:t>
            </a:r>
          </a:p>
          <a:p>
            <a:r>
              <a:rPr lang="en-US" dirty="0" smtClean="0"/>
              <a:t>} </a:t>
            </a:r>
          </a:p>
          <a:p>
            <a:r>
              <a:rPr lang="en-US" dirty="0" smtClean="0"/>
              <a:t>Get-GPO -All | Where {$links -</a:t>
            </a:r>
            <a:r>
              <a:rPr lang="en-US" dirty="0" err="1" smtClean="0"/>
              <a:t>notcontains</a:t>
            </a:r>
            <a:r>
              <a:rPr lang="en-US" dirty="0" smtClean="0"/>
              <a:t> $_.id} </a:t>
            </a:r>
          </a:p>
        </p:txBody>
      </p:sp>
    </p:spTree>
    <p:extLst>
      <p:ext uri="{BB962C8B-B14F-4D97-AF65-F5344CB8AC3E}">
        <p14:creationId xmlns:p14="http://schemas.microsoft.com/office/powerpoint/2010/main" val="29362999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68802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ext Placeholder 1"/>
          <p:cNvSpPr>
            <a:spLocks noGrp="1"/>
          </p:cNvSpPr>
          <p:nvPr>
            <p:ph type="body" sz="quarter" idx="10"/>
            <p:custDataLst>
              <p:tags r:id="rId3"/>
            </p:custDataLst>
          </p:nvPr>
        </p:nvSpPr>
        <p:spPr/>
        <p:txBody>
          <a:bodyPr/>
          <a:lstStyle/>
          <a:p>
            <a:endParaRPr lang="en-US"/>
          </a:p>
        </p:txBody>
      </p:sp>
      <p:sp>
        <p:nvSpPr>
          <p:cNvPr id="3" name="Subtitle 2"/>
          <p:cNvSpPr>
            <a:spLocks noGrp="1"/>
          </p:cNvSpPr>
          <p:nvPr>
            <p:ph type="subTitle" idx="1"/>
            <p:custDataLst>
              <p:tags r:id="rId4"/>
            </p:custDataLst>
          </p:nvPr>
        </p:nvSpPr>
        <p:spPr/>
        <p:txBody>
          <a:bodyPr/>
          <a:lstStyle/>
          <a:p>
            <a:endParaRPr lang="en-US"/>
          </a:p>
        </p:txBody>
      </p:sp>
      <p:sp>
        <p:nvSpPr>
          <p:cNvPr id="4" name="Title 3"/>
          <p:cNvSpPr>
            <a:spLocks noGrp="1"/>
          </p:cNvSpPr>
          <p:nvPr>
            <p:ph type="ctrTitle"/>
            <p:custDataLst>
              <p:tags r:id="rId5"/>
            </p:custDataLst>
          </p:nvPr>
        </p:nvSpPr>
        <p:spPr/>
        <p:txBody>
          <a:bodyPr/>
          <a:lstStyle/>
          <a:p>
            <a:r>
              <a:rPr lang="en-US" dirty="0" smtClean="0"/>
              <a:t>Find Unlinked GPOs</a:t>
            </a:r>
            <a:endParaRPr lang="en-US" dirty="0"/>
          </a:p>
        </p:txBody>
      </p:sp>
    </p:spTree>
    <p:extLst>
      <p:ext uri="{BB962C8B-B14F-4D97-AF65-F5344CB8AC3E}">
        <p14:creationId xmlns:p14="http://schemas.microsoft.com/office/powerpoint/2010/main" val="37053284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892935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8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2" y="228600"/>
            <a:ext cx="11149013" cy="609398"/>
          </a:xfrm>
        </p:spPr>
        <p:txBody>
          <a:bodyPr/>
          <a:lstStyle/>
          <a:p>
            <a:r>
              <a:rPr lang="en-US" dirty="0">
                <a:cs typeface="Segoe UI"/>
              </a:rPr>
              <a:t>Problem #5: GPOs with “Extra Registry Settings</a:t>
            </a:r>
            <a:r>
              <a:rPr lang="en-US" dirty="0" smtClean="0">
                <a:cs typeface="Segoe UI"/>
              </a:rPr>
              <a:t>”</a:t>
            </a:r>
            <a:endParaRPr lang="en-US" dirty="0">
              <a:cs typeface="Segoe UI"/>
            </a:endParaRPr>
          </a:p>
        </p:txBody>
      </p:sp>
      <p:sp>
        <p:nvSpPr>
          <p:cNvPr id="3" name="Content Placeholder 2"/>
          <p:cNvSpPr>
            <a:spLocks noGrp="1"/>
          </p:cNvSpPr>
          <p:nvPr>
            <p:ph idx="1"/>
            <p:custDataLst>
              <p:tags r:id="rId4"/>
            </p:custDataLst>
          </p:nvPr>
        </p:nvSpPr>
        <p:spPr>
          <a:xfrm>
            <a:off x="519112" y="1447799"/>
            <a:ext cx="11149013" cy="1526572"/>
          </a:xfrm>
        </p:spPr>
        <p:txBody>
          <a:bodyPr/>
          <a:lstStyle/>
          <a:p>
            <a:endParaRPr lang="en-US" dirty="0"/>
          </a:p>
          <a:p>
            <a:endParaRPr lang="en-US" dirty="0" smtClean="0"/>
          </a:p>
          <a:p>
            <a:endParaRPr lang="en-US" dirty="0"/>
          </a:p>
        </p:txBody>
      </p:sp>
      <p:pic>
        <p:nvPicPr>
          <p:cNvPr id="1026"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bwMode="auto">
          <a:xfrm>
            <a:off x="531812" y="1464644"/>
            <a:ext cx="11077264" cy="402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4711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122518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2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Find Extra Registry Settings</a:t>
            </a:r>
            <a:endParaRPr lang="en-US" dirty="0"/>
          </a:p>
        </p:txBody>
      </p:sp>
      <p:sp>
        <p:nvSpPr>
          <p:cNvPr id="3" name="Text Placeholder 2"/>
          <p:cNvSpPr>
            <a:spLocks noGrp="1"/>
          </p:cNvSpPr>
          <p:nvPr>
            <p:ph type="body" sz="quarter" idx="10"/>
            <p:custDataLst>
              <p:tags r:id="rId4"/>
            </p:custDataLst>
          </p:nvPr>
        </p:nvSpPr>
        <p:spPr>
          <a:xfrm>
            <a:off x="519114" y="1371601"/>
            <a:ext cx="11149012" cy="4118050"/>
          </a:xfrm>
        </p:spPr>
        <p:txBody>
          <a:bodyPr lIns="182880" tIns="54864" rIns="91440" bIns="45720"/>
          <a:lstStyle/>
          <a:p>
            <a:r>
              <a:rPr lang="en-US" dirty="0" smtClean="0">
                <a:solidFill>
                  <a:srgbClr val="429A16">
                    <a:alpha val="99000"/>
                  </a:srgbClr>
                </a:solidFill>
              </a:rPr>
              <a:t>#Use </a:t>
            </a:r>
            <a:r>
              <a:rPr lang="en-US" dirty="0" err="1" smtClean="0">
                <a:solidFill>
                  <a:srgbClr val="429A16">
                    <a:alpha val="99000"/>
                  </a:srgbClr>
                </a:solidFill>
              </a:rPr>
              <a:t>Xpath</a:t>
            </a:r>
            <a:r>
              <a:rPr lang="en-US" dirty="0" smtClean="0">
                <a:solidFill>
                  <a:srgbClr val="429A16">
                    <a:alpha val="99000"/>
                  </a:srgbClr>
                </a:solidFill>
              </a:rPr>
              <a:t> with the XML report data</a:t>
            </a:r>
          </a:p>
          <a:p>
            <a:r>
              <a:rPr lang="en-US" dirty="0" smtClean="0"/>
              <a:t>PS C:\&gt; [xml</a:t>
            </a:r>
            <a:r>
              <a:rPr lang="en-US" dirty="0"/>
              <a:t>]$</a:t>
            </a:r>
            <a:r>
              <a:rPr lang="en-US" dirty="0" smtClean="0"/>
              <a:t>report = Get-</a:t>
            </a:r>
            <a:r>
              <a:rPr lang="en-US" dirty="0" err="1" smtClean="0"/>
              <a:t>GPOReport</a:t>
            </a:r>
            <a:r>
              <a:rPr lang="en-US" dirty="0" smtClean="0"/>
              <a:t> </a:t>
            </a:r>
            <a:r>
              <a:rPr lang="en-US" dirty="0"/>
              <a:t>-Name </a:t>
            </a:r>
            <a:r>
              <a:rPr lang="en-US" dirty="0" err="1" smtClean="0"/>
              <a:t>MyGPO</a:t>
            </a:r>
            <a:r>
              <a:rPr lang="en-US" dirty="0" smtClean="0"/>
              <a:t> </a:t>
            </a:r>
            <a:br>
              <a:rPr lang="en-US" dirty="0" smtClean="0"/>
            </a:br>
            <a:r>
              <a:rPr lang="en-US" dirty="0" smtClean="0"/>
              <a:t>-</a:t>
            </a:r>
            <a:r>
              <a:rPr lang="en-US" dirty="0" err="1" smtClean="0"/>
              <a:t>ReportType</a:t>
            </a:r>
            <a:r>
              <a:rPr lang="en-US" dirty="0" smtClean="0"/>
              <a:t> XML</a:t>
            </a:r>
            <a:endParaRPr lang="en-US" dirty="0"/>
          </a:p>
          <a:p>
            <a:r>
              <a:rPr lang="en-US" dirty="0" smtClean="0"/>
              <a:t>PS C:\&gt; $ns = @{q3 = "</a:t>
            </a:r>
            <a:r>
              <a:rPr lang="en-US" dirty="0"/>
              <a:t>http://www.microsoft.com/GroupPolicy/Settings/Registry"}</a:t>
            </a:r>
          </a:p>
          <a:p>
            <a:r>
              <a:rPr lang="en-US" dirty="0" smtClean="0"/>
              <a:t>PS C:\&gt; $nodes = Select-Xml </a:t>
            </a:r>
            <a:r>
              <a:rPr lang="en-US" dirty="0"/>
              <a:t>-Xml $report -Namespace $ns -</a:t>
            </a:r>
            <a:r>
              <a:rPr lang="en-US" dirty="0" err="1"/>
              <a:t>XPath</a:t>
            </a:r>
            <a:r>
              <a:rPr lang="en-US" dirty="0"/>
              <a:t> "//q3:RegistrySetting" | </a:t>
            </a:r>
            <a:r>
              <a:rPr lang="en-US" dirty="0" smtClean="0"/>
              <a:t>select </a:t>
            </a:r>
            <a:r>
              <a:rPr lang="en-US" dirty="0"/>
              <a:t>-expand Node | Where {$_.</a:t>
            </a:r>
            <a:r>
              <a:rPr lang="en-US" dirty="0" err="1"/>
              <a:t>AdmSetting</a:t>
            </a:r>
            <a:r>
              <a:rPr lang="en-US" dirty="0"/>
              <a:t> -</a:t>
            </a:r>
            <a:r>
              <a:rPr lang="en-US" dirty="0" err="1"/>
              <a:t>eq</a:t>
            </a:r>
            <a:r>
              <a:rPr lang="en-US" dirty="0"/>
              <a:t> 'false</a:t>
            </a:r>
            <a:r>
              <a:rPr lang="en-US" dirty="0" smtClean="0"/>
              <a:t>'}</a:t>
            </a:r>
          </a:p>
        </p:txBody>
      </p:sp>
    </p:spTree>
    <p:extLst>
      <p:ext uri="{BB962C8B-B14F-4D97-AF65-F5344CB8AC3E}">
        <p14:creationId xmlns:p14="http://schemas.microsoft.com/office/powerpoint/2010/main" val="14440176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9583448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52"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ext Placeholder 1"/>
          <p:cNvSpPr>
            <a:spLocks noGrp="1"/>
          </p:cNvSpPr>
          <p:nvPr>
            <p:ph type="body" sz="quarter" idx="10"/>
            <p:custDataLst>
              <p:tags r:id="rId3"/>
            </p:custDataLst>
          </p:nvPr>
        </p:nvSpPr>
        <p:spPr/>
        <p:txBody>
          <a:bodyPr/>
          <a:lstStyle/>
          <a:p>
            <a:endParaRPr lang="en-US"/>
          </a:p>
        </p:txBody>
      </p:sp>
      <p:sp>
        <p:nvSpPr>
          <p:cNvPr id="3" name="Subtitle 2"/>
          <p:cNvSpPr>
            <a:spLocks noGrp="1"/>
          </p:cNvSpPr>
          <p:nvPr>
            <p:ph type="subTitle" idx="1"/>
            <p:custDataLst>
              <p:tags r:id="rId4"/>
            </p:custDataLst>
          </p:nvPr>
        </p:nvSpPr>
        <p:spPr/>
        <p:txBody>
          <a:bodyPr/>
          <a:lstStyle/>
          <a:p>
            <a:endParaRPr lang="en-US"/>
          </a:p>
        </p:txBody>
      </p:sp>
      <p:sp>
        <p:nvSpPr>
          <p:cNvPr id="4" name="Title 3"/>
          <p:cNvSpPr>
            <a:spLocks noGrp="1"/>
          </p:cNvSpPr>
          <p:nvPr>
            <p:ph type="ctrTitle"/>
            <p:custDataLst>
              <p:tags r:id="rId5"/>
            </p:custDataLst>
          </p:nvPr>
        </p:nvSpPr>
        <p:spPr/>
        <p:txBody>
          <a:bodyPr/>
          <a:lstStyle/>
          <a:p>
            <a:r>
              <a:rPr lang="en-US" dirty="0" smtClean="0"/>
              <a:t>Find Extra Registry Settings</a:t>
            </a:r>
            <a:endParaRPr lang="en-US" dirty="0"/>
          </a:p>
        </p:txBody>
      </p:sp>
    </p:spTree>
    <p:extLst>
      <p:ext uri="{BB962C8B-B14F-4D97-AF65-F5344CB8AC3E}">
        <p14:creationId xmlns:p14="http://schemas.microsoft.com/office/powerpoint/2010/main" val="221136425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3157807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7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10" name="Rectangle 9"/>
          <p:cNvSpPr/>
          <p:nvPr>
            <p:custDataLst>
              <p:tags r:id="rId3"/>
            </p:custDataLst>
          </p:nvPr>
        </p:nvSpPr>
        <p:spPr bwMode="auto">
          <a:xfrm rot="10800000" flipH="1" flipV="1">
            <a:off x="4037012" y="2221992"/>
            <a:ext cx="8151813" cy="24140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en-US" dirty="0">
                <a:cs typeface="Segoe UI"/>
              </a:rPr>
              <a:t>Your Turn</a:t>
            </a:r>
          </a:p>
        </p:txBody>
      </p:sp>
      <p:sp>
        <p:nvSpPr>
          <p:cNvPr id="3" name="Content Placeholder 2"/>
          <p:cNvSpPr>
            <a:spLocks noGrp="1"/>
          </p:cNvSpPr>
          <p:nvPr>
            <p:ph idx="1"/>
            <p:custDataLst>
              <p:tags r:id="rId5"/>
            </p:custDataLst>
          </p:nvPr>
        </p:nvSpPr>
        <p:spPr>
          <a:xfrm>
            <a:off x="4492625" y="3090446"/>
            <a:ext cx="7696200" cy="677108"/>
          </a:xfrm>
        </p:spPr>
        <p:txBody>
          <a:bodyPr/>
          <a:lstStyle/>
          <a:p>
            <a:pPr marL="0" indent="0">
              <a:lnSpc>
                <a:spcPct val="100000"/>
              </a:lnSpc>
              <a:spcBef>
                <a:spcPct val="0"/>
              </a:spcBef>
              <a:buNone/>
            </a:pPr>
            <a:r>
              <a:rPr lang="en-US" sz="4400" spc="-100" dirty="0">
                <a:ln w="3175">
                  <a:noFill/>
                </a:ln>
                <a:solidFill>
                  <a:schemeClr val="tx1">
                    <a:alpha val="99000"/>
                  </a:schemeClr>
                </a:solidFill>
                <a:latin typeface="Segoe UI Light" pitchFamily="34" charset="0"/>
                <a:cs typeface="Segoe UI"/>
              </a:rPr>
              <a:t>Get-Question | Out-Answer </a:t>
            </a:r>
          </a:p>
        </p:txBody>
      </p:sp>
      <p:grpSp>
        <p:nvGrpSpPr>
          <p:cNvPr id="13" name="Group 12"/>
          <p:cNvGrpSpPr/>
          <p:nvPr/>
        </p:nvGrpSpPr>
        <p:grpSpPr>
          <a:xfrm>
            <a:off x="1763846" y="2649553"/>
            <a:ext cx="1797038" cy="1544076"/>
            <a:chOff x="2332947" y="2958800"/>
            <a:chExt cx="1094465" cy="940401"/>
          </a:xfrm>
        </p:grpSpPr>
        <p:sp>
          <p:nvSpPr>
            <p:cNvPr id="6" name="Rectangle 96"/>
            <p:cNvSpPr>
              <a:spLocks noChangeArrowheads="1"/>
            </p:cNvSpPr>
            <p:nvPr/>
          </p:nvSpPr>
          <p:spPr bwMode="black">
            <a:xfrm>
              <a:off x="2878772" y="3762041"/>
              <a:ext cx="548640" cy="109728"/>
            </a:xfrm>
            <a:prstGeom prst="rect">
              <a:avLst/>
            </a:pr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Chevron 3"/>
            <p:cNvSpPr/>
            <p:nvPr/>
          </p:nvSpPr>
          <p:spPr bwMode="auto">
            <a:xfrm>
              <a:off x="2332947" y="2958800"/>
              <a:ext cx="820145" cy="940401"/>
            </a:xfrm>
            <a:prstGeom prst="chevron">
              <a:avLst>
                <a:gd name="adj" fmla="val 75193"/>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sp>
        <p:nvSpPr>
          <p:cNvPr id="11" name="Rounded Rectangle 10"/>
          <p:cNvSpPr/>
          <p:nvPr/>
        </p:nvSpPr>
        <p:spPr bwMode="auto">
          <a:xfrm>
            <a:off x="1446212" y="2207172"/>
            <a:ext cx="2432304" cy="2428836"/>
          </a:xfrm>
          <a:prstGeom prst="rect">
            <a:avLst/>
          </a:prstGeom>
          <a:no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861569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911107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TextBox 5"/>
          <p:cNvSpPr txBox="1"/>
          <p:nvPr>
            <p:custDataLst>
              <p:tags r:id="rId3"/>
            </p:custDataLst>
          </p:nvPr>
        </p:nvSpPr>
        <p:spPr>
          <a:xfrm>
            <a:off x="519111" y="1295400"/>
            <a:ext cx="11669713" cy="4875213"/>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2" name="Title 1"/>
          <p:cNvSpPr>
            <a:spLocks noGrp="1"/>
          </p:cNvSpPr>
          <p:nvPr>
            <p:ph type="title"/>
            <p:custDataLst>
              <p:tags r:id="rId4"/>
            </p:custDataLst>
          </p:nvPr>
        </p:nvSpPr>
        <p:spPr/>
        <p:txBody>
          <a:bodyPr/>
          <a:lstStyle/>
          <a:p>
            <a:r>
              <a:rPr lang="en-US" dirty="0" smtClean="0"/>
              <a:t>Our Resources</a:t>
            </a:r>
            <a:endParaRPr lang="en-US" dirty="0"/>
          </a:p>
        </p:txBody>
      </p:sp>
      <p:sp>
        <p:nvSpPr>
          <p:cNvPr id="3" name="Content Placeholder 2"/>
          <p:cNvSpPr>
            <a:spLocks noGrp="1"/>
          </p:cNvSpPr>
          <p:nvPr>
            <p:ph idx="1"/>
            <p:custDataLst>
              <p:tags r:id="rId5"/>
            </p:custDataLst>
          </p:nvPr>
        </p:nvSpPr>
        <p:spPr>
          <a:xfrm>
            <a:off x="519113" y="1447799"/>
            <a:ext cx="5956300" cy="3847207"/>
          </a:xfrm>
        </p:spPr>
        <p:txBody>
          <a:bodyPr lIns="182880" tIns="45720" rIns="91440" bIns="45720"/>
          <a:lstStyle/>
          <a:p>
            <a:pPr marL="0" indent="0">
              <a:lnSpc>
                <a:spcPct val="100000"/>
              </a:lnSpc>
              <a:spcBef>
                <a:spcPts val="1200"/>
              </a:spcBef>
              <a:buNone/>
            </a:pPr>
            <a:r>
              <a:rPr lang="en-US" spc="-70" dirty="0"/>
              <a:t>Managing Active Directory with Windows PowerShell: TFM 2nd Ed. (SAPIEN Press 2010) </a:t>
            </a:r>
          </a:p>
          <a:p>
            <a:pPr marL="0" indent="0">
              <a:lnSpc>
                <a:spcPct val="100000"/>
              </a:lnSpc>
              <a:spcBef>
                <a:spcPts val="1200"/>
              </a:spcBef>
              <a:buNone/>
            </a:pPr>
            <a:r>
              <a:rPr lang="en-US" spc="-70" dirty="0"/>
              <a:t>Group Policy Fundamentals, Security &amp; the Managed Desktop</a:t>
            </a:r>
          </a:p>
          <a:p>
            <a:pPr marL="460375" lvl="1" indent="-460375">
              <a:lnSpc>
                <a:spcPct val="100000"/>
              </a:lnSpc>
              <a:spcBef>
                <a:spcPts val="600"/>
              </a:spcBef>
            </a:pPr>
            <a:r>
              <a:rPr lang="en-US" sz="3200" spc="-70" dirty="0"/>
              <a:t>www.GPanswers.com/book</a:t>
            </a:r>
          </a:p>
        </p:txBody>
      </p:sp>
      <p:grpSp>
        <p:nvGrpSpPr>
          <p:cNvPr id="4" name="Group 3"/>
          <p:cNvGrpSpPr/>
          <p:nvPr>
            <p:custDataLst>
              <p:tags r:id="rId6"/>
            </p:custDataLst>
          </p:nvPr>
        </p:nvGrpSpPr>
        <p:grpSpPr>
          <a:xfrm>
            <a:off x="6332339" y="1675606"/>
            <a:ext cx="5345084" cy="4114800"/>
            <a:chOff x="6332339" y="1447800"/>
            <a:chExt cx="5345084" cy="4114800"/>
          </a:xfrm>
        </p:grpSpPr>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762801" y="2235995"/>
              <a:ext cx="2914622" cy="332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Jeff\Pictures\ADBook-large.jpg"/>
            <p:cNvPicPr>
              <a:picLocks noChangeAspect="1" noChangeArrowheads="1"/>
            </p:cNvPicPr>
            <p:nvPr/>
          </p:nvPicPr>
          <p:blipFill rotWithShape="1">
            <a:blip r:embed="rId12">
              <a:extLst>
                <a:ext uri="{28A0092B-C50C-407E-A947-70E740481C1C}">
                  <a14:useLocalDpi xmlns:a14="http://schemas.microsoft.com/office/drawing/2010/main" val="0"/>
                </a:ext>
              </a:extLst>
            </a:blip>
            <a:srcRect l="3483" t="2392" r="2672" b="1197"/>
            <a:stretch/>
          </p:blipFill>
          <p:spPr bwMode="auto">
            <a:xfrm>
              <a:off x="6332339" y="1447800"/>
              <a:ext cx="2325687" cy="3413205"/>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276185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21522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97"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9" name="TextBox 8"/>
          <p:cNvSpPr txBox="1"/>
          <p:nvPr>
            <p:custDataLst>
              <p:tags r:id="rId3"/>
            </p:custDataLst>
          </p:nvPr>
        </p:nvSpPr>
        <p:spPr>
          <a:xfrm>
            <a:off x="519111" y="1426032"/>
            <a:ext cx="5486400" cy="472744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11" name="TextBox 10"/>
          <p:cNvSpPr txBox="1"/>
          <p:nvPr>
            <p:custDataLst>
              <p:tags r:id="rId4"/>
            </p:custDataLst>
          </p:nvPr>
        </p:nvSpPr>
        <p:spPr>
          <a:xfrm>
            <a:off x="6076240" y="1426032"/>
            <a:ext cx="5486400" cy="472744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2" name="Title 1"/>
          <p:cNvSpPr>
            <a:spLocks noGrp="1"/>
          </p:cNvSpPr>
          <p:nvPr>
            <p:ph type="title"/>
            <p:custDataLst>
              <p:tags r:id="rId5"/>
            </p:custDataLst>
          </p:nvPr>
        </p:nvSpPr>
        <p:spPr/>
        <p:txBody>
          <a:bodyPr/>
          <a:lstStyle/>
          <a:p>
            <a:r>
              <a:rPr lang="en-US" dirty="0" smtClean="0"/>
              <a:t>Connect with us!</a:t>
            </a:r>
            <a:endParaRPr lang="en-US" dirty="0"/>
          </a:p>
        </p:txBody>
      </p:sp>
      <p:sp>
        <p:nvSpPr>
          <p:cNvPr id="10" name="Content Placeholder 9"/>
          <p:cNvSpPr>
            <a:spLocks noGrp="1"/>
          </p:cNvSpPr>
          <p:nvPr>
            <p:ph idx="4294967295"/>
            <p:custDataLst>
              <p:tags r:id="rId6"/>
            </p:custDataLst>
          </p:nvPr>
        </p:nvSpPr>
        <p:spPr>
          <a:xfrm>
            <a:off x="519111" y="1447800"/>
            <a:ext cx="5486400" cy="3462486"/>
          </a:xfrm>
        </p:spPr>
        <p:txBody>
          <a:bodyPr lIns="182880" tIns="45720" rIns="91440" bIns="45720"/>
          <a:lstStyle/>
          <a:p>
            <a:pPr marL="0" indent="0">
              <a:lnSpc>
                <a:spcPct val="100000"/>
              </a:lnSpc>
              <a:spcBef>
                <a:spcPts val="1200"/>
              </a:spcBef>
              <a:buNone/>
            </a:pPr>
            <a:r>
              <a:rPr lang="es-ES" spc="-70" dirty="0">
                <a:solidFill>
                  <a:schemeClr val="tx1">
                    <a:alpha val="99000"/>
                  </a:schemeClr>
                </a:solidFill>
              </a:rPr>
              <a:t>Jeff </a:t>
            </a:r>
            <a:r>
              <a:rPr lang="es-ES" spc="-70" dirty="0" err="1">
                <a:solidFill>
                  <a:schemeClr val="tx1">
                    <a:alpha val="99000"/>
                  </a:schemeClr>
                </a:solidFill>
              </a:rPr>
              <a:t>Hicks</a:t>
            </a:r>
            <a:endParaRPr lang="es-ES" spc="-70" dirty="0">
              <a:solidFill>
                <a:schemeClr val="tx1">
                  <a:alpha val="99000"/>
                </a:schemeClr>
              </a:solidFill>
            </a:endParaRPr>
          </a:p>
          <a:p>
            <a:pPr marL="411163" lvl="1">
              <a:lnSpc>
                <a:spcPct val="100000"/>
              </a:lnSpc>
              <a:spcBef>
                <a:spcPts val="600"/>
              </a:spcBef>
            </a:pPr>
            <a:r>
              <a:rPr lang="es-ES" sz="2400" spc="-40" dirty="0">
                <a:solidFill>
                  <a:schemeClr val="tx1">
                    <a:alpha val="99000"/>
                  </a:schemeClr>
                </a:solidFill>
              </a:rPr>
              <a:t>http://</a:t>
            </a:r>
            <a:r>
              <a:rPr lang="es-ES" sz="2400" spc="-40" dirty="0" smtClean="0">
                <a:solidFill>
                  <a:schemeClr val="tx1">
                    <a:alpha val="99000"/>
                  </a:schemeClr>
                </a:solidFill>
              </a:rPr>
              <a:t>jdhitsolutions.com/blog</a:t>
            </a:r>
            <a:endParaRPr lang="es-ES" sz="2400" spc="-40" dirty="0">
              <a:solidFill>
                <a:schemeClr val="tx1">
                  <a:alpha val="99000"/>
                </a:schemeClr>
              </a:solidFill>
            </a:endParaRPr>
          </a:p>
          <a:p>
            <a:pPr marL="411163" lvl="1">
              <a:lnSpc>
                <a:spcPct val="100000"/>
              </a:lnSpc>
              <a:spcBef>
                <a:spcPts val="600"/>
              </a:spcBef>
            </a:pPr>
            <a:r>
              <a:rPr lang="es-ES" sz="2400" spc="-40" dirty="0">
                <a:solidFill>
                  <a:schemeClr val="tx1">
                    <a:alpha val="99000"/>
                  </a:schemeClr>
                </a:solidFill>
              </a:rPr>
              <a:t>@</a:t>
            </a:r>
            <a:r>
              <a:rPr lang="es-ES" sz="2400" spc="-40" dirty="0" err="1">
                <a:solidFill>
                  <a:schemeClr val="tx1">
                    <a:alpha val="99000"/>
                  </a:schemeClr>
                </a:solidFill>
              </a:rPr>
              <a:t>JeffHicks</a:t>
            </a:r>
            <a:endParaRPr lang="es-ES" sz="2400" spc="-40" dirty="0">
              <a:solidFill>
                <a:schemeClr val="tx1">
                  <a:alpha val="99000"/>
                </a:schemeClr>
              </a:solidFill>
            </a:endParaRPr>
          </a:p>
          <a:p>
            <a:pPr marL="0" lvl="1" indent="0">
              <a:lnSpc>
                <a:spcPct val="100000"/>
              </a:lnSpc>
              <a:spcBef>
                <a:spcPts val="1200"/>
              </a:spcBef>
              <a:buNone/>
            </a:pPr>
            <a:r>
              <a:rPr lang="es-ES" sz="3200" spc="-70" dirty="0">
                <a:solidFill>
                  <a:schemeClr val="tx1">
                    <a:alpha val="99000"/>
                  </a:schemeClr>
                </a:solidFill>
              </a:rPr>
              <a:t>Jeremy </a:t>
            </a:r>
            <a:r>
              <a:rPr lang="es-ES" sz="3200" spc="-70" dirty="0" err="1">
                <a:solidFill>
                  <a:schemeClr val="tx1">
                    <a:alpha val="99000"/>
                  </a:schemeClr>
                </a:solidFill>
              </a:rPr>
              <a:t>Moskowitz</a:t>
            </a:r>
            <a:endParaRPr lang="es-ES" sz="3200" spc="-70" dirty="0">
              <a:solidFill>
                <a:schemeClr val="tx1">
                  <a:alpha val="99000"/>
                </a:schemeClr>
              </a:solidFill>
            </a:endParaRPr>
          </a:p>
          <a:p>
            <a:pPr marL="411163" lvl="1">
              <a:lnSpc>
                <a:spcPct val="100000"/>
              </a:lnSpc>
              <a:spcBef>
                <a:spcPts val="600"/>
              </a:spcBef>
            </a:pPr>
            <a:r>
              <a:rPr lang="es-ES" sz="2400" spc="-40" dirty="0">
                <a:solidFill>
                  <a:schemeClr val="tx1">
                    <a:alpha val="99000"/>
                  </a:schemeClr>
                </a:solidFill>
              </a:rPr>
              <a:t>http://gpanswers.com </a:t>
            </a:r>
          </a:p>
          <a:p>
            <a:pPr marL="411163" lvl="1">
              <a:lnSpc>
                <a:spcPct val="100000"/>
              </a:lnSpc>
              <a:spcBef>
                <a:spcPts val="600"/>
              </a:spcBef>
            </a:pPr>
            <a:r>
              <a:rPr lang="es-ES" sz="2400" spc="-40" dirty="0">
                <a:solidFill>
                  <a:schemeClr val="tx1">
                    <a:alpha val="99000"/>
                  </a:schemeClr>
                </a:solidFill>
              </a:rPr>
              <a:t>http://www.policypak.com </a:t>
            </a:r>
          </a:p>
          <a:p>
            <a:pPr marL="411163" lvl="1">
              <a:lnSpc>
                <a:spcPct val="100000"/>
              </a:lnSpc>
              <a:spcBef>
                <a:spcPts val="600"/>
              </a:spcBef>
            </a:pPr>
            <a:r>
              <a:rPr lang="es-ES" sz="2400" spc="-40" dirty="0">
                <a:solidFill>
                  <a:schemeClr val="tx1">
                    <a:alpha val="99000"/>
                  </a:schemeClr>
                </a:solidFill>
              </a:rPr>
              <a:t>@</a:t>
            </a:r>
            <a:r>
              <a:rPr lang="es-ES" sz="2400" spc="-40" dirty="0" err="1" smtClean="0">
                <a:solidFill>
                  <a:schemeClr val="tx1">
                    <a:alpha val="99000"/>
                  </a:schemeClr>
                </a:solidFill>
              </a:rPr>
              <a:t>jeremymoskowitz</a:t>
            </a:r>
            <a:endParaRPr lang="es-ES" sz="2400" spc="-40" dirty="0">
              <a:solidFill>
                <a:schemeClr val="tx1">
                  <a:alpha val="99000"/>
                </a:schemeClr>
              </a:solidFill>
            </a:endParaRPr>
          </a:p>
        </p:txBody>
      </p:sp>
      <p:sp>
        <p:nvSpPr>
          <p:cNvPr id="6" name="Freeform 13"/>
          <p:cNvSpPr>
            <a:spLocks noEditPoints="1"/>
          </p:cNvSpPr>
          <p:nvPr>
            <p:custDataLst>
              <p:tags r:id="rId7"/>
            </p:custDataLst>
          </p:nvPr>
        </p:nvSpPr>
        <p:spPr bwMode="auto">
          <a:xfrm>
            <a:off x="8493251" y="4617898"/>
            <a:ext cx="652379" cy="1371991"/>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6"/>
          <p:cNvSpPr>
            <a:spLocks noEditPoints="1"/>
          </p:cNvSpPr>
          <p:nvPr>
            <p:custDataLst>
              <p:tags r:id="rId8"/>
            </p:custDataLst>
          </p:nvPr>
        </p:nvSpPr>
        <p:spPr bwMode="auto">
          <a:xfrm>
            <a:off x="9594169" y="4405323"/>
            <a:ext cx="542756" cy="542756"/>
          </a:xfrm>
          <a:custGeom>
            <a:avLst/>
            <a:gdLst>
              <a:gd name="T0" fmla="*/ 345 w 345"/>
              <a:gd name="T1" fmla="*/ 335 h 345"/>
              <a:gd name="T2" fmla="*/ 117 w 345"/>
              <a:gd name="T3" fmla="*/ 107 h 345"/>
              <a:gd name="T4" fmla="*/ 212 w 345"/>
              <a:gd name="T5" fmla="*/ 13 h 345"/>
              <a:gd name="T6" fmla="*/ 213 w 345"/>
              <a:gd name="T7" fmla="*/ 5 h 345"/>
              <a:gd name="T8" fmla="*/ 206 w 345"/>
              <a:gd name="T9" fmla="*/ 0 h 345"/>
              <a:gd name="T10" fmla="*/ 7 w 345"/>
              <a:gd name="T11" fmla="*/ 0 h 345"/>
              <a:gd name="T12" fmla="*/ 0 w 345"/>
              <a:gd name="T13" fmla="*/ 7 h 345"/>
              <a:gd name="T14" fmla="*/ 0 w 345"/>
              <a:gd name="T15" fmla="*/ 207 h 345"/>
              <a:gd name="T16" fmla="*/ 4 w 345"/>
              <a:gd name="T17" fmla="*/ 214 h 345"/>
              <a:gd name="T18" fmla="*/ 7 w 345"/>
              <a:gd name="T19" fmla="*/ 214 h 345"/>
              <a:gd name="T20" fmla="*/ 12 w 345"/>
              <a:gd name="T21" fmla="*/ 212 h 345"/>
              <a:gd name="T22" fmla="*/ 107 w 345"/>
              <a:gd name="T23" fmla="*/ 117 h 345"/>
              <a:gd name="T24" fmla="*/ 335 w 345"/>
              <a:gd name="T25" fmla="*/ 345 h 345"/>
              <a:gd name="T26" fmla="*/ 345 w 345"/>
              <a:gd name="T27" fmla="*/ 335 h 345"/>
              <a:gd name="T28" fmla="*/ 15 w 345"/>
              <a:gd name="T29" fmla="*/ 15 h 345"/>
              <a:gd name="T30" fmla="*/ 189 w 345"/>
              <a:gd name="T31" fmla="*/ 15 h 345"/>
              <a:gd name="T32" fmla="*/ 15 w 345"/>
              <a:gd name="T33" fmla="*/ 189 h 345"/>
              <a:gd name="T34" fmla="*/ 15 w 345"/>
              <a:gd name="T35" fmla="*/ 1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45">
                <a:moveTo>
                  <a:pt x="345" y="335"/>
                </a:moveTo>
                <a:cubicBezTo>
                  <a:pt x="117" y="107"/>
                  <a:pt x="117" y="107"/>
                  <a:pt x="117" y="107"/>
                </a:cubicBezTo>
                <a:cubicBezTo>
                  <a:pt x="212" y="13"/>
                  <a:pt x="212" y="13"/>
                  <a:pt x="212" y="13"/>
                </a:cubicBezTo>
                <a:cubicBezTo>
                  <a:pt x="214" y="10"/>
                  <a:pt x="214" y="7"/>
                  <a:pt x="213" y="5"/>
                </a:cubicBezTo>
                <a:cubicBezTo>
                  <a:pt x="212" y="2"/>
                  <a:pt x="209" y="0"/>
                  <a:pt x="206" y="0"/>
                </a:cubicBezTo>
                <a:cubicBezTo>
                  <a:pt x="7" y="0"/>
                  <a:pt x="7" y="0"/>
                  <a:pt x="7" y="0"/>
                </a:cubicBezTo>
                <a:cubicBezTo>
                  <a:pt x="3" y="0"/>
                  <a:pt x="0" y="3"/>
                  <a:pt x="0" y="7"/>
                </a:cubicBezTo>
                <a:cubicBezTo>
                  <a:pt x="0" y="207"/>
                  <a:pt x="0" y="207"/>
                  <a:pt x="0" y="207"/>
                </a:cubicBezTo>
                <a:cubicBezTo>
                  <a:pt x="0" y="210"/>
                  <a:pt x="2" y="212"/>
                  <a:pt x="4" y="214"/>
                </a:cubicBezTo>
                <a:cubicBezTo>
                  <a:pt x="5" y="214"/>
                  <a:pt x="6" y="214"/>
                  <a:pt x="7" y="214"/>
                </a:cubicBezTo>
                <a:cubicBezTo>
                  <a:pt x="9" y="214"/>
                  <a:pt x="11" y="213"/>
                  <a:pt x="12" y="212"/>
                </a:cubicBezTo>
                <a:cubicBezTo>
                  <a:pt x="107" y="117"/>
                  <a:pt x="107" y="117"/>
                  <a:pt x="107" y="117"/>
                </a:cubicBezTo>
                <a:cubicBezTo>
                  <a:pt x="335" y="345"/>
                  <a:pt x="335" y="345"/>
                  <a:pt x="335" y="345"/>
                </a:cubicBezTo>
                <a:lnTo>
                  <a:pt x="345" y="335"/>
                </a:lnTo>
                <a:close/>
                <a:moveTo>
                  <a:pt x="15" y="15"/>
                </a:moveTo>
                <a:cubicBezTo>
                  <a:pt x="189" y="15"/>
                  <a:pt x="189" y="15"/>
                  <a:pt x="189" y="15"/>
                </a:cubicBezTo>
                <a:cubicBezTo>
                  <a:pt x="15" y="189"/>
                  <a:pt x="15" y="189"/>
                  <a:pt x="15" y="189"/>
                </a:cubicBez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Content Placeholder 9"/>
          <p:cNvSpPr txBox="1">
            <a:spLocks/>
          </p:cNvSpPr>
          <p:nvPr>
            <p:custDataLst>
              <p:tags r:id="rId9"/>
            </p:custDataLst>
          </p:nvPr>
        </p:nvSpPr>
        <p:spPr>
          <a:xfrm>
            <a:off x="6076240" y="1447800"/>
            <a:ext cx="5486400" cy="3170099"/>
          </a:xfrm>
          <a:prstGeom prst="rect">
            <a:avLst/>
          </a:prstGeom>
        </p:spPr>
        <p:txBody>
          <a:bodyPr vert="horz" wrap="square" lIns="182880" tIns="45720" rIns="91440" bIns="45720" rtlCol="0">
            <a:spAutoFit/>
          </a:bodyPr>
          <a:lstStyle>
            <a:lvl1pPr marL="460375" indent="-460375" algn="l" defTabSz="914363" rtl="0" eaLnBrk="1" latinLnBrk="0" hangingPunct="1">
              <a:lnSpc>
                <a:spcPct val="90000"/>
              </a:lnSpc>
              <a:spcBef>
                <a:spcPct val="20000"/>
              </a:spcBef>
              <a:buSzPct val="9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pc="-70" dirty="0">
                <a:solidFill>
                  <a:schemeClr val="tx1">
                    <a:alpha val="99000"/>
                  </a:schemeClr>
                </a:solidFill>
              </a:rPr>
              <a:t>Get Examples</a:t>
            </a:r>
          </a:p>
          <a:p>
            <a:pPr marL="0" indent="0">
              <a:lnSpc>
                <a:spcPct val="100000"/>
              </a:lnSpc>
              <a:spcBef>
                <a:spcPts val="1200"/>
              </a:spcBef>
              <a:buNone/>
            </a:pPr>
            <a:r>
              <a:rPr lang="en-US" spc="-70" dirty="0">
                <a:solidFill>
                  <a:schemeClr val="tx1">
                    <a:alpha val="99000"/>
                  </a:schemeClr>
                </a:solidFill>
              </a:rPr>
              <a:t>Get Help</a:t>
            </a:r>
          </a:p>
          <a:p>
            <a:pPr marL="0" indent="0">
              <a:lnSpc>
                <a:spcPct val="100000"/>
              </a:lnSpc>
              <a:spcBef>
                <a:spcPts val="1200"/>
              </a:spcBef>
              <a:buNone/>
            </a:pPr>
            <a:r>
              <a:rPr lang="en-US" spc="-70" dirty="0">
                <a:solidFill>
                  <a:schemeClr val="tx1">
                    <a:alpha val="99000"/>
                  </a:schemeClr>
                </a:solidFill>
              </a:rPr>
              <a:t>Get Smarter</a:t>
            </a:r>
          </a:p>
          <a:p>
            <a:pPr marL="0" indent="0">
              <a:lnSpc>
                <a:spcPct val="100000"/>
              </a:lnSpc>
              <a:spcBef>
                <a:spcPts val="1200"/>
              </a:spcBef>
              <a:buNone/>
            </a:pPr>
            <a:r>
              <a:rPr lang="en-US" spc="-70" dirty="0">
                <a:solidFill>
                  <a:schemeClr val="tx1">
                    <a:alpha val="99000"/>
                  </a:schemeClr>
                </a:solidFill>
              </a:rPr>
              <a:t>FREE </a:t>
            </a:r>
            <a:r>
              <a:rPr lang="en-US" spc="-70" dirty="0" err="1">
                <a:solidFill>
                  <a:schemeClr val="tx1">
                    <a:alpha val="99000"/>
                  </a:schemeClr>
                </a:solidFill>
              </a:rPr>
              <a:t>PS+Group</a:t>
            </a:r>
            <a:r>
              <a:rPr lang="en-US" spc="-70" dirty="0">
                <a:solidFill>
                  <a:schemeClr val="tx1">
                    <a:alpha val="99000"/>
                  </a:schemeClr>
                </a:solidFill>
              </a:rPr>
              <a:t> Policy </a:t>
            </a:r>
            <a:r>
              <a:rPr lang="en-US" spc="-70" dirty="0" err="1">
                <a:solidFill>
                  <a:schemeClr val="tx1">
                    <a:alpha val="99000"/>
                  </a:schemeClr>
                </a:solidFill>
              </a:rPr>
              <a:t>chaper</a:t>
            </a:r>
            <a:r>
              <a:rPr lang="en-US" spc="-70" dirty="0">
                <a:solidFill>
                  <a:schemeClr val="tx1">
                    <a:alpha val="99000"/>
                  </a:schemeClr>
                </a:solidFill>
              </a:rPr>
              <a:t>:</a:t>
            </a:r>
          </a:p>
          <a:p>
            <a:pPr marL="0" indent="0">
              <a:lnSpc>
                <a:spcPct val="100000"/>
              </a:lnSpc>
              <a:spcBef>
                <a:spcPts val="1200"/>
              </a:spcBef>
              <a:buNone/>
            </a:pPr>
            <a:r>
              <a:rPr lang="en-US" b="1" spc="-70" dirty="0">
                <a:solidFill>
                  <a:schemeClr val="tx1">
                    <a:alpha val="99000"/>
                  </a:schemeClr>
                </a:solidFill>
              </a:rPr>
              <a:t>tinyurl.com/teps1</a:t>
            </a:r>
          </a:p>
        </p:txBody>
      </p:sp>
      <p:pic>
        <p:nvPicPr>
          <p:cNvPr id="54281" name="Picture 9" descr="E:\Eric Suchiang FD\Icons\Metro Icon\Metro icons ALL WHITE\twitter.png"/>
          <p:cNvPicPr>
            <a:picLocks noChangeAspect="1" noChangeArrowheads="1"/>
          </p:cNvPicPr>
          <p:nvPr/>
        </p:nvPicPr>
        <p:blipFill rotWithShape="1">
          <a:blip r:embed="rId15">
            <a:extLst>
              <a:ext uri="{28A0092B-C50C-407E-A947-70E740481C1C}">
                <a14:useLocalDpi xmlns:a14="http://schemas.microsoft.com/office/drawing/2010/main" val="0"/>
              </a:ext>
            </a:extLst>
          </a:blip>
          <a:srcRect l="12549" t="21317" r="10219" b="18415"/>
          <a:stretch/>
        </p:blipFill>
        <p:spPr bwMode="auto">
          <a:xfrm>
            <a:off x="2583371" y="2521484"/>
            <a:ext cx="463418" cy="361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E:\Eric Suchiang FD\Icons\Metro Icon\Metro icons ALL WHITE\twitter.png"/>
          <p:cNvPicPr>
            <a:picLocks noChangeAspect="1" noChangeArrowheads="1"/>
          </p:cNvPicPr>
          <p:nvPr/>
        </p:nvPicPr>
        <p:blipFill rotWithShape="1">
          <a:blip r:embed="rId15">
            <a:extLst>
              <a:ext uri="{28A0092B-C50C-407E-A947-70E740481C1C}">
                <a14:useLocalDpi xmlns:a14="http://schemas.microsoft.com/office/drawing/2010/main" val="0"/>
              </a:ext>
            </a:extLst>
          </a:blip>
          <a:srcRect l="12549" t="21317" r="10219" b="18415"/>
          <a:stretch/>
        </p:blipFill>
        <p:spPr bwMode="auto">
          <a:xfrm>
            <a:off x="3766138" y="4476718"/>
            <a:ext cx="463418" cy="36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0719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6330841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extLst>
              <p:ext uri="{D42A27DB-BD31-4B8C-83A1-F6EECF244321}">
                <p14:modId xmlns:p14="http://schemas.microsoft.com/office/powerpoint/2010/main" val="2204000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68"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Resources</a:t>
            </a:r>
            <a:endParaRPr lang="en-US" dirty="0"/>
          </a:p>
        </p:txBody>
      </p:sp>
      <p:grpSp>
        <p:nvGrpSpPr>
          <p:cNvPr id="3" name="myTechEd Tile"/>
          <p:cNvGrpSpPr/>
          <p:nvPr>
            <p:custDataLst>
              <p:tags r:id="rId4"/>
            </p:custDataLst>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19">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custDataLst>
              <p:tags r:id="rId5"/>
            </p:custDataLst>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21"/>
                </a:rPr>
                <a:t>http://northamerica.msteched.com</a:t>
              </a:r>
              <a:endParaRPr lang="en-US" dirty="0">
                <a:solidFill>
                  <a:srgbClr val="FFFFFF"/>
                </a:solidFill>
              </a:endParaRPr>
            </a:p>
          </p:txBody>
        </p:sp>
      </p:grpSp>
      <p:grpSp>
        <p:nvGrpSpPr>
          <p:cNvPr id="10" name="MS Learning Tile"/>
          <p:cNvGrpSpPr/>
          <p:nvPr>
            <p:custDataLst>
              <p:tags r:id="rId6"/>
            </p:custDataLst>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22"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UI"/>
                    <a:sym typeface="Segoe UI"/>
                  </a:rPr>
                  <a:t>Learning</a:t>
                </a:r>
              </a:p>
            </p:txBody>
          </p:sp>
          <p:pic>
            <p:nvPicPr>
              <p:cNvPr id="15" name="Picture 2" descr="Microsoft logo and tagline"/>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custDataLst>
              <p:tags r:id="rId7"/>
            </p:custDataLst>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24"/>
                </a:rPr>
                <a:t>www.microsoft.com/learning </a:t>
              </a:r>
              <a:endParaRPr lang="en-US" sz="1600" dirty="0"/>
            </a:p>
          </p:txBody>
        </p:sp>
      </p:grpSp>
      <p:sp>
        <p:nvSpPr>
          <p:cNvPr id="20" name="Left Mask"/>
          <p:cNvSpPr/>
          <p:nvPr>
            <p:custDataLst>
              <p:tags r:id="rId8"/>
            </p:custDataLst>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custDataLst>
              <p:tags r:id="rId9"/>
            </p:custDataLst>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22"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UI"/>
                    <a:sym typeface="Segoe UI"/>
                  </a:rPr>
                  <a:t>TechNet</a:t>
                </a:r>
              </a:p>
            </p:txBody>
          </p:sp>
          <p:pic>
            <p:nvPicPr>
              <p:cNvPr id="26" name="Picture 2" descr="Microsoft logo and tagline"/>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custDataLst>
              <p:tags r:id="rId10"/>
            </p:custDataLst>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25"/>
                </a:rPr>
                <a:t>http://</a:t>
              </a:r>
              <a:r>
                <a:rPr lang="en-US" dirty="0" smtClean="0">
                  <a:solidFill>
                    <a:srgbClr val="FFFFFF"/>
                  </a:solidFill>
                  <a:hlinkClick r:id="rId25"/>
                </a:rPr>
                <a:t>microsoft.com/technet </a:t>
              </a:r>
              <a:endParaRPr lang="en-US" dirty="0">
                <a:solidFill>
                  <a:srgbClr val="FFFFFF"/>
                </a:solidFill>
              </a:endParaRPr>
            </a:p>
          </p:txBody>
        </p:sp>
      </p:grpSp>
      <p:grpSp>
        <p:nvGrpSpPr>
          <p:cNvPr id="31" name="MSDN Tile"/>
          <p:cNvGrpSpPr/>
          <p:nvPr>
            <p:custDataLst>
              <p:tags r:id="rId11"/>
            </p:custDataLst>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26">
              <a:extLst>
                <a:ext uri="{BEBA8EAE-BF5A-486C-A8C5-ECC9F3942E4B}">
                  <a14:imgProps xmlns:a14="http://schemas.microsoft.com/office/drawing/2010/main">
                    <a14:imgLayer r:embed="rId27">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custDataLst>
              <p:tags r:id="rId12"/>
            </p:custDataLst>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28"/>
                </a:rPr>
                <a:t>http://microsoft.com/msdn </a:t>
              </a:r>
              <a:endParaRPr lang="en-US" dirty="0">
                <a:solidFill>
                  <a:srgbClr val="FFFFFF"/>
                </a:solidFill>
              </a:endParaRPr>
            </a:p>
          </p:txBody>
        </p:sp>
      </p:grpSp>
      <p:sp useBgFill="1">
        <p:nvSpPr>
          <p:cNvPr id="38" name="Left Mask"/>
          <p:cNvSpPr/>
          <p:nvPr>
            <p:custDataLst>
              <p:tags r:id="rId13"/>
            </p:custDataLst>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custDataLst>
              <p:tags r:id="rId14"/>
            </p:custDataLst>
          </p:nvPr>
        </p:nvPicPr>
        <p:blipFill>
          <a:blip r:embed="rId29">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57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3809162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24"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cs typeface="Segoe UI"/>
              </a:rPr>
              <a:t>Action Items</a:t>
            </a:r>
          </a:p>
        </p:txBody>
      </p:sp>
      <p:sp>
        <p:nvSpPr>
          <p:cNvPr id="8" name="Rectangle 7"/>
          <p:cNvSpPr/>
          <p:nvPr>
            <p:custDataLst>
              <p:tags r:id="rId4"/>
            </p:custDataLst>
          </p:nvPr>
        </p:nvSpPr>
        <p:spPr bwMode="auto">
          <a:xfrm>
            <a:off x="507867" y="1438738"/>
            <a:ext cx="10704645" cy="8686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4"/>
              </a:buBlip>
            </a:pPr>
            <a:endParaRPr lang="en-US" sz="2400" dirty="0">
              <a:gradFill>
                <a:gsLst>
                  <a:gs pos="0">
                    <a:schemeClr val="tx1"/>
                  </a:gs>
                  <a:gs pos="100000">
                    <a:schemeClr val="tx1"/>
                  </a:gs>
                </a:gsLst>
                <a:lin ang="5400000" scaled="0"/>
              </a:gradFill>
            </a:endParaRPr>
          </a:p>
        </p:txBody>
      </p:sp>
      <p:sp>
        <p:nvSpPr>
          <p:cNvPr id="9" name="Rectangle 8"/>
          <p:cNvSpPr/>
          <p:nvPr>
            <p:custDataLst>
              <p:tags r:id="rId5"/>
            </p:custDataLst>
          </p:nvPr>
        </p:nvSpPr>
        <p:spPr>
          <a:xfrm>
            <a:off x="584514" y="1633013"/>
            <a:ext cx="10551352" cy="480131"/>
          </a:xfrm>
          <a:prstGeom prst="rect">
            <a:avLst/>
          </a:prstGeom>
        </p:spPr>
        <p:txBody>
          <a:bodyPr wrap="square" lIns="182880" rIns="182880">
            <a:spAutoFit/>
          </a:bodyPr>
          <a:lstStyle/>
          <a:p>
            <a:pPr marL="403225" lvl="0" indent="-403225">
              <a:lnSpc>
                <a:spcPct val="90000"/>
              </a:lnSpc>
              <a:spcBef>
                <a:spcPct val="20000"/>
              </a:spcBef>
              <a:buSzPct val="105000"/>
              <a:buBlip>
                <a:blip r:embed="rId14"/>
              </a:buBlip>
            </a:pPr>
            <a:r>
              <a:rPr lang="en-US" sz="2800" dirty="0">
                <a:solidFill>
                  <a:schemeClr val="tx1">
                    <a:alpha val="99000"/>
                  </a:schemeClr>
                </a:solidFill>
              </a:rPr>
              <a:t>PowerShell and Group Policy Requirements (Myths and Facts)</a:t>
            </a:r>
          </a:p>
        </p:txBody>
      </p:sp>
      <p:sp>
        <p:nvSpPr>
          <p:cNvPr id="11" name="Rectangle 10"/>
          <p:cNvSpPr/>
          <p:nvPr>
            <p:custDataLst>
              <p:tags r:id="rId6"/>
            </p:custDataLst>
          </p:nvPr>
        </p:nvSpPr>
        <p:spPr bwMode="auto">
          <a:xfrm>
            <a:off x="507867" y="2491785"/>
            <a:ext cx="10704645" cy="8686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5"/>
              </a:buBlip>
            </a:pPr>
            <a:endParaRPr lang="en-US" sz="2400" dirty="0">
              <a:gradFill>
                <a:gsLst>
                  <a:gs pos="0">
                    <a:schemeClr val="tx1"/>
                  </a:gs>
                  <a:gs pos="100000">
                    <a:schemeClr val="tx1"/>
                  </a:gs>
                </a:gsLst>
                <a:lin ang="5400000" scaled="0"/>
              </a:gradFill>
            </a:endParaRPr>
          </a:p>
        </p:txBody>
      </p:sp>
      <p:sp>
        <p:nvSpPr>
          <p:cNvPr id="12" name="Rectangle 11"/>
          <p:cNvSpPr/>
          <p:nvPr>
            <p:custDataLst>
              <p:tags r:id="rId7"/>
            </p:custDataLst>
          </p:nvPr>
        </p:nvSpPr>
        <p:spPr>
          <a:xfrm>
            <a:off x="584514" y="2686060"/>
            <a:ext cx="10551352" cy="480131"/>
          </a:xfrm>
          <a:prstGeom prst="rect">
            <a:avLst/>
          </a:prstGeom>
        </p:spPr>
        <p:txBody>
          <a:bodyPr wrap="square" lIns="182880" rIns="182880">
            <a:spAutoFit/>
          </a:bodyPr>
          <a:lstStyle/>
          <a:p>
            <a:pPr marL="403225" indent="-403225">
              <a:lnSpc>
                <a:spcPct val="90000"/>
              </a:lnSpc>
              <a:spcBef>
                <a:spcPct val="20000"/>
              </a:spcBef>
              <a:buSzPct val="105000"/>
              <a:buBlip>
                <a:blip r:embed="rId14"/>
              </a:buBlip>
            </a:pPr>
            <a:r>
              <a:rPr lang="en-US" sz="2800" dirty="0">
                <a:solidFill>
                  <a:schemeClr val="tx1">
                    <a:alpha val="99000"/>
                  </a:schemeClr>
                </a:solidFill>
              </a:rPr>
              <a:t>Group Policy Reporting</a:t>
            </a:r>
          </a:p>
        </p:txBody>
      </p:sp>
      <p:sp>
        <p:nvSpPr>
          <p:cNvPr id="13" name="Rectangle 12"/>
          <p:cNvSpPr/>
          <p:nvPr>
            <p:custDataLst>
              <p:tags r:id="rId8"/>
            </p:custDataLst>
          </p:nvPr>
        </p:nvSpPr>
        <p:spPr bwMode="auto">
          <a:xfrm>
            <a:off x="507867" y="3544831"/>
            <a:ext cx="10704645" cy="1831210"/>
          </a:xfrm>
          <a:prstGeom prst="rect">
            <a:avLst/>
          </a:prstGeom>
          <a:solidFill>
            <a:schemeClr val="accent4"/>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4"/>
              </a:buBlip>
            </a:pPr>
            <a:endParaRPr lang="en-US" sz="2400" dirty="0">
              <a:gradFill>
                <a:gsLst>
                  <a:gs pos="0">
                    <a:schemeClr val="tx1"/>
                  </a:gs>
                  <a:gs pos="100000">
                    <a:schemeClr val="tx1"/>
                  </a:gs>
                </a:gsLst>
                <a:lin ang="5400000" scaled="0"/>
              </a:gradFill>
            </a:endParaRPr>
          </a:p>
        </p:txBody>
      </p:sp>
      <p:sp>
        <p:nvSpPr>
          <p:cNvPr id="14" name="Rectangle 13"/>
          <p:cNvSpPr/>
          <p:nvPr>
            <p:custDataLst>
              <p:tags r:id="rId9"/>
            </p:custDataLst>
          </p:nvPr>
        </p:nvSpPr>
        <p:spPr>
          <a:xfrm>
            <a:off x="584514" y="3610973"/>
            <a:ext cx="10551352" cy="1698927"/>
          </a:xfrm>
          <a:prstGeom prst="rect">
            <a:avLst/>
          </a:prstGeom>
        </p:spPr>
        <p:txBody>
          <a:bodyPr wrap="square" lIns="182880" rIns="182880" anchor="ctr">
            <a:spAutoFit/>
          </a:bodyPr>
          <a:lstStyle/>
          <a:p>
            <a:pPr marL="403225" lvl="0" indent="-403225">
              <a:lnSpc>
                <a:spcPct val="90000"/>
              </a:lnSpc>
              <a:spcBef>
                <a:spcPct val="20000"/>
              </a:spcBef>
              <a:buSzPct val="105000"/>
              <a:buBlip>
                <a:blip r:embed="rId14"/>
              </a:buBlip>
            </a:pPr>
            <a:r>
              <a:rPr lang="en-US" sz="2800" dirty="0">
                <a:solidFill>
                  <a:schemeClr val="tx1">
                    <a:alpha val="99000"/>
                  </a:schemeClr>
                </a:solidFill>
              </a:rPr>
              <a:t>Group Policy Analysis (</a:t>
            </a:r>
            <a:r>
              <a:rPr lang="en-US" sz="2800" dirty="0" err="1">
                <a:solidFill>
                  <a:schemeClr val="tx1">
                    <a:alpha val="99000"/>
                  </a:schemeClr>
                </a:solidFill>
              </a:rPr>
              <a:t>ie</a:t>
            </a:r>
            <a:r>
              <a:rPr lang="en-US" sz="2800" dirty="0">
                <a:solidFill>
                  <a:schemeClr val="tx1">
                    <a:alpha val="99000"/>
                  </a:schemeClr>
                </a:solidFill>
              </a:rPr>
              <a:t>: Find “oops-</a:t>
            </a:r>
            <a:r>
              <a:rPr lang="en-US" sz="2800" dirty="0" err="1">
                <a:solidFill>
                  <a:schemeClr val="tx1">
                    <a:alpha val="99000"/>
                  </a:schemeClr>
                </a:solidFill>
              </a:rPr>
              <a:t>ed</a:t>
            </a:r>
            <a:r>
              <a:rPr lang="en-US" sz="2800" dirty="0">
                <a:solidFill>
                  <a:schemeClr val="tx1">
                    <a:alpha val="99000"/>
                  </a:schemeClr>
                </a:solidFill>
              </a:rPr>
              <a:t>” GPOs</a:t>
            </a:r>
            <a:r>
              <a:rPr lang="en-US" sz="2800" dirty="0" smtClean="0">
                <a:solidFill>
                  <a:schemeClr val="tx1">
                    <a:alpha val="99000"/>
                  </a:schemeClr>
                </a:solidFill>
              </a:rPr>
              <a:t>)</a:t>
            </a:r>
          </a:p>
          <a:p>
            <a:pPr marL="860407" lvl="1" indent="-403225">
              <a:lnSpc>
                <a:spcPct val="90000"/>
              </a:lnSpc>
              <a:spcBef>
                <a:spcPct val="20000"/>
              </a:spcBef>
              <a:buSzPct val="105000"/>
              <a:buBlip>
                <a:blip r:embed="rId14"/>
              </a:buBlip>
            </a:pPr>
            <a:r>
              <a:rPr lang="en-US" sz="2400" dirty="0">
                <a:solidFill>
                  <a:schemeClr val="tx1">
                    <a:alpha val="99000"/>
                  </a:schemeClr>
                </a:solidFill>
              </a:rPr>
              <a:t>Find Extra Registry Settings</a:t>
            </a:r>
          </a:p>
          <a:p>
            <a:pPr marL="860407" lvl="1" indent="-403225">
              <a:lnSpc>
                <a:spcPct val="90000"/>
              </a:lnSpc>
              <a:spcBef>
                <a:spcPct val="20000"/>
              </a:spcBef>
              <a:buSzPct val="105000"/>
              <a:buBlip>
                <a:blip r:embed="rId14"/>
              </a:buBlip>
            </a:pPr>
            <a:r>
              <a:rPr lang="en-US" sz="2400" dirty="0">
                <a:solidFill>
                  <a:schemeClr val="tx1">
                    <a:alpha val="99000"/>
                  </a:schemeClr>
                </a:solidFill>
              </a:rPr>
              <a:t>Find GPO with ADM Files</a:t>
            </a:r>
          </a:p>
          <a:p>
            <a:pPr marL="860407" lvl="1" indent="-403225">
              <a:lnSpc>
                <a:spcPct val="90000"/>
              </a:lnSpc>
              <a:spcBef>
                <a:spcPct val="20000"/>
              </a:spcBef>
              <a:buSzPct val="105000"/>
              <a:buBlip>
                <a:blip r:embed="rId14"/>
              </a:buBlip>
            </a:pPr>
            <a:r>
              <a:rPr lang="en-US" sz="2400" dirty="0">
                <a:solidFill>
                  <a:schemeClr val="tx1">
                    <a:alpha val="99000"/>
                  </a:schemeClr>
                </a:solidFill>
              </a:rPr>
              <a:t>Find Unlinked </a:t>
            </a:r>
            <a:r>
              <a:rPr lang="en-US" sz="2400" dirty="0" smtClean="0">
                <a:solidFill>
                  <a:schemeClr val="tx1">
                    <a:alpha val="99000"/>
                  </a:schemeClr>
                </a:solidFill>
              </a:rPr>
              <a:t>GPOs</a:t>
            </a:r>
            <a:endParaRPr lang="en-US" sz="2400" dirty="0">
              <a:solidFill>
                <a:schemeClr val="tx1">
                  <a:alpha val="99000"/>
                </a:schemeClr>
              </a:solidFill>
            </a:endParaRPr>
          </a:p>
        </p:txBody>
      </p:sp>
    </p:spTree>
    <p:extLst>
      <p:ext uri="{BB962C8B-B14F-4D97-AF65-F5344CB8AC3E}">
        <p14:creationId xmlns:p14="http://schemas.microsoft.com/office/powerpoint/2010/main" val="14941935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62222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92"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3" name="Rectangle 2"/>
          <p:cNvSpPr/>
          <p:nvPr>
            <p:custDataLst>
              <p:tags r:id="rId3"/>
            </p:custDataLst>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custDataLst>
              <p:tags r:id="rId4"/>
            </p:custDataLst>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custDataLst>
              <p:tags r:id="rId6"/>
            </p:custDataLst>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custDataLst>
              <p:tags r:id="rId7"/>
            </p:custDataLst>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custDataLst>
              <p:tags r:id="rId8"/>
            </p:custDataLst>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custDataLst>
              <p:tags r:id="rId9"/>
            </p:custDataLst>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custDataLst>
              <p:tags r:id="rId10"/>
            </p:custDataLst>
          </p:nvPr>
        </p:nvPicPr>
        <p:blipFill rotWithShape="1">
          <a:blip r:embed="rId2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custDataLst>
              <p:tags r:id="rId11"/>
            </p:custDataLst>
          </p:nvPr>
        </p:nvPicPr>
        <p:blipFill>
          <a:blip r:embed="rId2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custDataLst>
              <p:tags r:id="rId12"/>
            </p:custDataLst>
          </p:nvPr>
        </p:nvPicPr>
        <p:blipFill>
          <a:blip r:embed="rId2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custDataLst>
              <p:tags r:id="rId13"/>
            </p:custDataLst>
          </p:nvPr>
        </p:nvPicPr>
        <p:blipFill>
          <a:blip r:embed="rId2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custDataLst>
              <p:tags r:id="rId14"/>
            </p:custDataLst>
          </p:nvPr>
        </p:nvPicPr>
        <p:blipFill>
          <a:blip r:embed="rId2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custDataLst>
              <p:tags r:id="rId15"/>
            </p:custDataLst>
          </p:nvPr>
        </p:nvPicPr>
        <p:blipFill>
          <a:blip r:embed="rId2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custDataLst>
              <p:tags r:id="rId16"/>
            </p:custDataLst>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custDataLst>
              <p:tags r:id="rId17"/>
            </p:custDataLst>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custDataLst>
              <p:tags r:id="rId18"/>
            </p:custDataLst>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048627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699506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1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MS Tag</a:t>
            </a:r>
            <a:endParaRPr lang="en-US" dirty="0"/>
          </a:p>
        </p:txBody>
      </p:sp>
      <p:sp>
        <p:nvSpPr>
          <p:cNvPr id="3" name="Isosceles Triangle 3"/>
          <p:cNvSpPr/>
          <p:nvPr>
            <p:custDataLst>
              <p:tags r:id="rId4"/>
            </p:custDataLst>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custDataLst>
              <p:tags r:id="rId5"/>
            </p:custDataLst>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9936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1470887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4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4" name="Picture 2" descr="Microsoft logo and tagline"/>
          <p:cNvPicPr>
            <a:picLocks noChangeAspect="1" noChangeArrowheads="1"/>
          </p:cNvPicPr>
          <p:nvPr>
            <p:custDataLst>
              <p:tags r:id="rId3"/>
            </p:custDataLst>
          </p:nvPr>
        </p:nvPicPr>
        <p:blipFill rotWithShape="1">
          <a:blip r:embed="rId9"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custDataLst>
              <p:tags r:id="rId4"/>
            </p:custDataLst>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Segoe UI" pitchFamily="34" charset="0"/>
              </a:rPr>
              <a:t>© </a:t>
            </a:r>
            <a:r>
              <a:rPr lang="en-US" sz="700" dirty="0" smtClean="0">
                <a:gradFill>
                  <a:gsLst>
                    <a:gs pos="0">
                      <a:schemeClr val="tx1"/>
                    </a:gs>
                    <a:gs pos="100000">
                      <a:schemeClr val="tx1"/>
                    </a:gs>
                  </a:gsLst>
                  <a:lin ang="5400000" scaled="0"/>
                </a:gradFill>
                <a:latin typeface="Segoe UI" pitchFamily="34" charset="0"/>
                <a:cs typeface="Segoe UI" pitchFamily="34" charset="0"/>
              </a:rPr>
              <a:t>2012 Microsoft </a:t>
            </a:r>
            <a:r>
              <a:rPr lang="en-US" sz="700" dirty="0">
                <a:gradFill>
                  <a:gsLst>
                    <a:gs pos="0">
                      <a:schemeClr val="tx1"/>
                    </a:gs>
                    <a:gs pos="100000">
                      <a:schemeClr val="tx1"/>
                    </a:gs>
                  </a:gsLst>
                  <a:lin ang="5400000" scaled="0"/>
                </a:gradFill>
                <a:latin typeface="Segoe UI" pitchFamily="34" charset="0"/>
                <a:cs typeface="Segoe UI" pitchFamily="34"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Segoe UI" pitchFamily="34" charset="0"/>
              </a:rPr>
              <a:t>The information herein is for informational purposes only and represents the current view of Microsoft Corporation as of the date of this presentation</a:t>
            </a:r>
            <a:r>
              <a:rPr lang="en-US" sz="700" dirty="0" smtClean="0">
                <a:gradFill>
                  <a:gsLst>
                    <a:gs pos="0">
                      <a:schemeClr val="tx1"/>
                    </a:gs>
                    <a:gs pos="100000">
                      <a:schemeClr val="tx1"/>
                    </a:gs>
                  </a:gsLst>
                  <a:lin ang="5400000" scaled="0"/>
                </a:gradFill>
                <a:latin typeface="Segoe UI" pitchFamily="34" charset="0"/>
                <a:cs typeface="Segoe UI" pitchFamily="34" charset="0"/>
              </a:rPr>
              <a:t>. Because </a:t>
            </a:r>
            <a:r>
              <a:rPr lang="en-US" sz="700" dirty="0">
                <a:gradFill>
                  <a:gsLst>
                    <a:gs pos="0">
                      <a:schemeClr val="tx1"/>
                    </a:gs>
                    <a:gs pos="100000">
                      <a:schemeClr val="tx1"/>
                    </a:gs>
                  </a:gsLst>
                  <a:lin ang="5400000" scaled="0"/>
                </a:gradFill>
                <a:latin typeface="Segoe UI" pitchFamily="34" charset="0"/>
                <a:cs typeface="Segoe UI" pitchFamily="34" charset="0"/>
              </a:rPr>
              <a:t>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Segoe UI" pitchFamily="34" charset="0"/>
              </a:rPr>
              <a:t/>
            </a:r>
            <a:br>
              <a:rPr lang="en-US" sz="700" dirty="0" smtClean="0">
                <a:gradFill>
                  <a:gsLst>
                    <a:gs pos="0">
                      <a:schemeClr val="tx1"/>
                    </a:gs>
                    <a:gs pos="100000">
                      <a:schemeClr val="tx1"/>
                    </a:gs>
                  </a:gsLst>
                  <a:lin ang="5400000" scaled="0"/>
                </a:gradFill>
                <a:latin typeface="Segoe UI" pitchFamily="34" charset="0"/>
                <a:cs typeface="Segoe UI" pitchFamily="34" charset="0"/>
              </a:rPr>
            </a:br>
            <a:r>
              <a:rPr lang="en-US" sz="700" dirty="0" smtClean="0">
                <a:gradFill>
                  <a:gsLst>
                    <a:gs pos="0">
                      <a:schemeClr val="tx1"/>
                    </a:gs>
                    <a:gs pos="100000">
                      <a:schemeClr val="tx1"/>
                    </a:gs>
                  </a:gsLst>
                  <a:lin ang="5400000" scaled="0"/>
                </a:gradFill>
                <a:latin typeface="Segoe UI" pitchFamily="34" charset="0"/>
                <a:cs typeface="Segoe UI" pitchFamily="34" charset="0"/>
              </a:rPr>
              <a:t>part </a:t>
            </a:r>
            <a:r>
              <a:rPr lang="en-US" sz="700" dirty="0">
                <a:gradFill>
                  <a:gsLst>
                    <a:gs pos="0">
                      <a:schemeClr val="tx1"/>
                    </a:gs>
                    <a:gs pos="100000">
                      <a:schemeClr val="tx1"/>
                    </a:gs>
                  </a:gsLst>
                  <a:lin ang="5400000" scaled="0"/>
                </a:gradFill>
                <a:latin typeface="Segoe UI" pitchFamily="34" charset="0"/>
                <a:cs typeface="Segoe UI" pitchFamily="34" charset="0"/>
              </a:rPr>
              <a:t>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Segoe UI" pitchFamily="34" charset="0"/>
              </a:rPr>
              <a:t>. MICROSOFT </a:t>
            </a:r>
            <a:r>
              <a:rPr lang="en-US" sz="700" dirty="0">
                <a:gradFill>
                  <a:gsLst>
                    <a:gs pos="0">
                      <a:schemeClr val="tx1"/>
                    </a:gs>
                    <a:gs pos="100000">
                      <a:schemeClr val="tx1"/>
                    </a:gs>
                  </a:gsLst>
                  <a:lin ang="5400000" scaled="0"/>
                </a:gradFill>
                <a:latin typeface="Segoe UI" pitchFamily="34" charset="0"/>
                <a:cs typeface="Segoe UI" pitchFamily="34" charset="0"/>
              </a:rPr>
              <a:t>MAKES NO WARRANTIES, EXPRESS, IMPLIED OR STATUTORY, AS TO THE INFORMATION IN THIS PRESENTATION.</a:t>
            </a:r>
          </a:p>
        </p:txBody>
      </p:sp>
    </p:spTree>
    <p:extLst>
      <p:ext uri="{BB962C8B-B14F-4D97-AF65-F5344CB8AC3E}">
        <p14:creationId xmlns:p14="http://schemas.microsoft.com/office/powerpoint/2010/main" val="235263270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6918970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996890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4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grpSp>
        <p:nvGrpSpPr>
          <p:cNvPr id="19" name="Group 18"/>
          <p:cNvGrpSpPr/>
          <p:nvPr>
            <p:custDataLst>
              <p:tags r:id="rId3"/>
            </p:custDataLst>
          </p:nvPr>
        </p:nvGrpSpPr>
        <p:grpSpPr>
          <a:xfrm>
            <a:off x="507867" y="1438738"/>
            <a:ext cx="10704645" cy="868680"/>
            <a:chOff x="507868" y="1438738"/>
            <a:chExt cx="8229600" cy="868680"/>
          </a:xfrm>
        </p:grpSpPr>
        <p:sp>
          <p:nvSpPr>
            <p:cNvPr id="8" name="Rectangle 7"/>
            <p:cNvSpPr/>
            <p:nvPr>
              <p:custDataLst>
                <p:tags r:id="rId14"/>
              </p:custDataLst>
            </p:nvPr>
          </p:nvSpPr>
          <p:spPr bwMode="auto">
            <a:xfrm>
              <a:off x="507868" y="1438738"/>
              <a:ext cx="8229600" cy="86868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0"/>
                </a:buBlip>
              </a:pPr>
              <a:endParaRPr lang="en-US" sz="2400" dirty="0">
                <a:gradFill>
                  <a:gsLst>
                    <a:gs pos="0">
                      <a:schemeClr val="tx1"/>
                    </a:gs>
                    <a:gs pos="100000">
                      <a:schemeClr val="tx1"/>
                    </a:gs>
                  </a:gsLst>
                  <a:lin ang="5400000" scaled="0"/>
                </a:gradFill>
              </a:endParaRPr>
            </a:p>
          </p:txBody>
        </p:sp>
        <p:sp>
          <p:nvSpPr>
            <p:cNvPr id="9" name="Rectangle 8"/>
            <p:cNvSpPr/>
            <p:nvPr>
              <p:custDataLst>
                <p:tags r:id="rId15"/>
              </p:custDataLst>
            </p:nvPr>
          </p:nvSpPr>
          <p:spPr>
            <a:xfrm>
              <a:off x="566793" y="1611468"/>
              <a:ext cx="8111750" cy="523220"/>
            </a:xfrm>
            <a:prstGeom prst="rect">
              <a:avLst/>
            </a:prstGeom>
          </p:spPr>
          <p:txBody>
            <a:bodyPr wrap="square">
              <a:spAutoFit/>
            </a:bodyPr>
            <a:lstStyle/>
            <a:p>
              <a:pPr marL="403225" lvl="0" indent="-403225">
                <a:buSzPct val="105000"/>
                <a:buBlip>
                  <a:blip r:embed="rId20"/>
                </a:buBlip>
              </a:pPr>
              <a:r>
                <a:rPr lang="en-US" sz="2800" dirty="0">
                  <a:solidFill>
                    <a:schemeClr val="tx1">
                      <a:alpha val="99000"/>
                    </a:schemeClr>
                  </a:solidFill>
                </a:rPr>
                <a:t>Want the demos &amp; samples?</a:t>
              </a:r>
            </a:p>
          </p:txBody>
        </p:sp>
      </p:grpSp>
      <p:grpSp>
        <p:nvGrpSpPr>
          <p:cNvPr id="16" name="Group 15"/>
          <p:cNvGrpSpPr/>
          <p:nvPr>
            <p:custDataLst>
              <p:tags r:id="rId4"/>
            </p:custDataLst>
          </p:nvPr>
        </p:nvGrpSpPr>
        <p:grpSpPr>
          <a:xfrm>
            <a:off x="507867" y="2491355"/>
            <a:ext cx="10704645" cy="868680"/>
            <a:chOff x="507868" y="2491355"/>
            <a:chExt cx="8229600" cy="868680"/>
          </a:xfrm>
        </p:grpSpPr>
        <p:sp>
          <p:nvSpPr>
            <p:cNvPr id="11" name="Rectangle 10"/>
            <p:cNvSpPr/>
            <p:nvPr>
              <p:custDataLst>
                <p:tags r:id="rId12"/>
              </p:custDataLst>
            </p:nvPr>
          </p:nvSpPr>
          <p:spPr bwMode="auto">
            <a:xfrm>
              <a:off x="507868" y="2491355"/>
              <a:ext cx="8229600" cy="8686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12" name="Rectangle 11"/>
            <p:cNvSpPr/>
            <p:nvPr>
              <p:custDataLst>
                <p:tags r:id="rId13"/>
              </p:custDataLst>
            </p:nvPr>
          </p:nvSpPr>
          <p:spPr>
            <a:xfrm>
              <a:off x="566793" y="2664085"/>
              <a:ext cx="8111750" cy="523220"/>
            </a:xfrm>
            <a:prstGeom prst="rect">
              <a:avLst/>
            </a:prstGeom>
          </p:spPr>
          <p:txBody>
            <a:bodyPr wrap="square">
              <a:spAutoFit/>
            </a:bodyPr>
            <a:lstStyle/>
            <a:p>
              <a:pPr marL="403225" indent="-403225">
                <a:buSzPct val="105000"/>
                <a:buBlip>
                  <a:blip r:embed="rId20"/>
                </a:buBlip>
              </a:pPr>
              <a:r>
                <a:rPr lang="en-US" sz="2800" dirty="0">
                  <a:solidFill>
                    <a:schemeClr val="tx1">
                      <a:alpha val="99000"/>
                    </a:schemeClr>
                  </a:solidFill>
                </a:rPr>
                <a:t>Sign up: </a:t>
              </a:r>
              <a:r>
                <a:rPr lang="en-US" sz="2800" b="1" dirty="0" smtClean="0">
                  <a:solidFill>
                    <a:schemeClr val="tx1">
                      <a:alpha val="99000"/>
                    </a:schemeClr>
                  </a:solidFill>
                </a:rPr>
                <a:t>tinyurl.com/teps1</a:t>
              </a:r>
              <a:r>
                <a:rPr lang="en-US" sz="2800" dirty="0" smtClean="0">
                  <a:solidFill>
                    <a:schemeClr val="tx1">
                      <a:alpha val="99000"/>
                    </a:schemeClr>
                  </a:solidFill>
                </a:rPr>
                <a:t> </a:t>
              </a:r>
              <a:endParaRPr lang="en-US" sz="2800" dirty="0">
                <a:solidFill>
                  <a:schemeClr val="tx1">
                    <a:alpha val="99000"/>
                  </a:schemeClr>
                </a:solidFill>
              </a:endParaRPr>
            </a:p>
          </p:txBody>
        </p:sp>
      </p:grpSp>
      <p:grpSp>
        <p:nvGrpSpPr>
          <p:cNvPr id="13" name="Group 12"/>
          <p:cNvGrpSpPr/>
          <p:nvPr>
            <p:custDataLst>
              <p:tags r:id="rId5"/>
            </p:custDataLst>
          </p:nvPr>
        </p:nvGrpSpPr>
        <p:grpSpPr>
          <a:xfrm>
            <a:off x="507867" y="3543972"/>
            <a:ext cx="10704645" cy="868680"/>
            <a:chOff x="507868" y="3543972"/>
            <a:chExt cx="8229600" cy="868680"/>
          </a:xfrm>
        </p:grpSpPr>
        <p:sp>
          <p:nvSpPr>
            <p:cNvPr id="14" name="Rectangle 13"/>
            <p:cNvSpPr/>
            <p:nvPr>
              <p:custDataLst>
                <p:tags r:id="rId10"/>
              </p:custDataLst>
            </p:nvPr>
          </p:nvSpPr>
          <p:spPr bwMode="auto">
            <a:xfrm>
              <a:off x="507868" y="3543972"/>
              <a:ext cx="8229600" cy="868680"/>
            </a:xfrm>
            <a:prstGeom prst="rect">
              <a:avLst/>
            </a:prstGeom>
            <a:solidFill>
              <a:schemeClr val="accent4"/>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0"/>
                </a:buBlip>
              </a:pPr>
              <a:endParaRPr lang="en-US" sz="2400" dirty="0">
                <a:gradFill>
                  <a:gsLst>
                    <a:gs pos="0">
                      <a:schemeClr val="tx1"/>
                    </a:gs>
                    <a:gs pos="100000">
                      <a:schemeClr val="tx1"/>
                    </a:gs>
                  </a:gsLst>
                  <a:lin ang="5400000" scaled="0"/>
                </a:gradFill>
              </a:endParaRPr>
            </a:p>
          </p:txBody>
        </p:sp>
        <p:sp>
          <p:nvSpPr>
            <p:cNvPr id="15" name="Rectangle 14"/>
            <p:cNvSpPr/>
            <p:nvPr>
              <p:custDataLst>
                <p:tags r:id="rId11"/>
              </p:custDataLst>
            </p:nvPr>
          </p:nvSpPr>
          <p:spPr>
            <a:xfrm>
              <a:off x="566793" y="3716702"/>
              <a:ext cx="8111750" cy="523220"/>
            </a:xfrm>
            <a:prstGeom prst="rect">
              <a:avLst/>
            </a:prstGeom>
          </p:spPr>
          <p:txBody>
            <a:bodyPr wrap="square">
              <a:spAutoFit/>
            </a:bodyPr>
            <a:lstStyle/>
            <a:p>
              <a:pPr marL="403225" lvl="0" indent="-403225">
                <a:buSzPct val="105000"/>
                <a:buBlip>
                  <a:blip r:embed="rId20"/>
                </a:buBlip>
              </a:pPr>
              <a:r>
                <a:rPr lang="en-US" sz="2800" dirty="0">
                  <a:solidFill>
                    <a:schemeClr val="tx1">
                      <a:alpha val="99000"/>
                    </a:schemeClr>
                  </a:solidFill>
                </a:rPr>
                <a:t>Problems with the signup? Just email </a:t>
              </a:r>
              <a:r>
                <a:rPr lang="en-US" sz="2800" dirty="0" smtClean="0">
                  <a:solidFill>
                    <a:schemeClr val="tx1">
                      <a:alpha val="99000"/>
                    </a:schemeClr>
                  </a:solidFill>
                </a:rPr>
                <a:t>us</a:t>
              </a:r>
              <a:endParaRPr lang="en-US" sz="2800" dirty="0">
                <a:solidFill>
                  <a:schemeClr val="tx1">
                    <a:alpha val="99000"/>
                  </a:schemeClr>
                </a:solidFill>
              </a:endParaRPr>
            </a:p>
          </p:txBody>
        </p:sp>
      </p:grpSp>
      <p:sp>
        <p:nvSpPr>
          <p:cNvPr id="17" name="Rectangle 16"/>
          <p:cNvSpPr/>
          <p:nvPr>
            <p:custDataLst>
              <p:tags r:id="rId6"/>
            </p:custDataLst>
          </p:nvPr>
        </p:nvSpPr>
        <p:spPr bwMode="auto">
          <a:xfrm>
            <a:off x="507867" y="4618133"/>
            <a:ext cx="10704645" cy="8686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18" name="Rectangle 17"/>
          <p:cNvSpPr/>
          <p:nvPr>
            <p:custDataLst>
              <p:tags r:id="rId7"/>
            </p:custDataLst>
          </p:nvPr>
        </p:nvSpPr>
        <p:spPr>
          <a:xfrm>
            <a:off x="584514" y="4790863"/>
            <a:ext cx="10551352" cy="523220"/>
          </a:xfrm>
          <a:prstGeom prst="rect">
            <a:avLst/>
          </a:prstGeom>
        </p:spPr>
        <p:txBody>
          <a:bodyPr wrap="square">
            <a:spAutoFit/>
          </a:bodyPr>
          <a:lstStyle/>
          <a:p>
            <a:pPr marL="403225" indent="-403225">
              <a:buSzPct val="105000"/>
              <a:buBlip>
                <a:blip r:embed="rId20"/>
              </a:buBlip>
            </a:pPr>
            <a:r>
              <a:rPr lang="en-US" sz="2800" dirty="0">
                <a:solidFill>
                  <a:schemeClr val="tx1">
                    <a:alpha val="99000"/>
                  </a:schemeClr>
                </a:solidFill>
              </a:rPr>
              <a:t>(URL will show up again later, but write it down </a:t>
            </a:r>
            <a:r>
              <a:rPr lang="en-US" sz="2800" dirty="0" smtClean="0">
                <a:solidFill>
                  <a:schemeClr val="tx1">
                    <a:alpha val="99000"/>
                  </a:schemeClr>
                </a:solidFill>
              </a:rPr>
              <a:t>now) </a:t>
            </a:r>
            <a:endParaRPr lang="en-US" sz="2800" dirty="0">
              <a:solidFill>
                <a:schemeClr val="tx1">
                  <a:alpha val="99000"/>
                </a:schemeClr>
              </a:solidFill>
            </a:endParaRPr>
          </a:p>
        </p:txBody>
      </p:sp>
      <p:sp>
        <p:nvSpPr>
          <p:cNvPr id="4" name="Freeform 72"/>
          <p:cNvSpPr>
            <a:spLocks noEditPoints="1"/>
          </p:cNvSpPr>
          <p:nvPr>
            <p:custDataLst>
              <p:tags r:id="rId8"/>
            </p:custDataLst>
          </p:nvPr>
        </p:nvSpPr>
        <p:spPr bwMode="auto">
          <a:xfrm>
            <a:off x="10247586" y="2551734"/>
            <a:ext cx="756743" cy="758303"/>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custDataLst>
              <p:tags r:id="rId9"/>
            </p:custDataLst>
          </p:nvPr>
        </p:nvSpPr>
        <p:spPr/>
        <p:txBody>
          <a:bodyPr/>
          <a:lstStyle/>
          <a:p>
            <a:r>
              <a:rPr lang="en-US" dirty="0">
                <a:cs typeface="Segoe UI"/>
              </a:rPr>
              <a:t>A word about demos</a:t>
            </a:r>
          </a:p>
        </p:txBody>
      </p:sp>
    </p:spTree>
    <p:extLst>
      <p:ext uri="{BB962C8B-B14F-4D97-AF65-F5344CB8AC3E}">
        <p14:creationId xmlns:p14="http://schemas.microsoft.com/office/powerpoint/2010/main" val="37668283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959086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72"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cs typeface="Segoe UI"/>
              </a:rPr>
              <a:t>PowerShell and Group Policy Requirements</a:t>
            </a:r>
          </a:p>
        </p:txBody>
      </p:sp>
      <p:grpSp>
        <p:nvGrpSpPr>
          <p:cNvPr id="13" name="Group 12"/>
          <p:cNvGrpSpPr/>
          <p:nvPr/>
        </p:nvGrpSpPr>
        <p:grpSpPr>
          <a:xfrm>
            <a:off x="507867" y="1447800"/>
            <a:ext cx="10704645" cy="964324"/>
            <a:chOff x="507867" y="1447800"/>
            <a:chExt cx="10704645" cy="964324"/>
          </a:xfrm>
        </p:grpSpPr>
        <p:sp>
          <p:nvSpPr>
            <p:cNvPr id="7" name="Rectangle 6"/>
            <p:cNvSpPr/>
            <p:nvPr>
              <p:custDataLst>
                <p:tags r:id="rId8"/>
              </p:custDataLst>
            </p:nvPr>
          </p:nvSpPr>
          <p:spPr bwMode="auto">
            <a:xfrm>
              <a:off x="507867" y="1447800"/>
              <a:ext cx="10704645" cy="964324"/>
            </a:xfrm>
            <a:prstGeom prst="rect">
              <a:avLst/>
            </a:prstGeom>
            <a:solidFill>
              <a:schemeClr val="accent4"/>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4"/>
                </a:buBlip>
              </a:pPr>
              <a:endParaRPr lang="en-US" sz="2400" dirty="0">
                <a:gradFill>
                  <a:gsLst>
                    <a:gs pos="0">
                      <a:schemeClr val="tx1"/>
                    </a:gs>
                    <a:gs pos="100000">
                      <a:schemeClr val="tx1"/>
                    </a:gs>
                  </a:gsLst>
                  <a:lin ang="5400000" scaled="0"/>
                </a:gradFill>
              </a:endParaRPr>
            </a:p>
          </p:txBody>
        </p:sp>
        <p:sp>
          <p:nvSpPr>
            <p:cNvPr id="8" name="Rectangle 7"/>
            <p:cNvSpPr/>
            <p:nvPr>
              <p:custDataLst>
                <p:tags r:id="rId9"/>
              </p:custDataLst>
            </p:nvPr>
          </p:nvSpPr>
          <p:spPr>
            <a:xfrm>
              <a:off x="584514" y="1486764"/>
              <a:ext cx="10551352" cy="886397"/>
            </a:xfrm>
            <a:prstGeom prst="rect">
              <a:avLst/>
            </a:prstGeom>
          </p:spPr>
          <p:txBody>
            <a:bodyPr wrap="square" lIns="182880" rIns="182880" anchor="ctr">
              <a:spAutoFit/>
            </a:bodyPr>
            <a:lstStyle/>
            <a:p>
              <a:pPr marL="403225" lvl="0" indent="-403225">
                <a:lnSpc>
                  <a:spcPct val="90000"/>
                </a:lnSpc>
                <a:spcBef>
                  <a:spcPct val="20000"/>
                </a:spcBef>
                <a:buSzPct val="105000"/>
                <a:buBlip>
                  <a:blip r:embed="rId14"/>
                </a:buBlip>
              </a:pPr>
              <a:r>
                <a:rPr lang="en-US" sz="2800" dirty="0">
                  <a:solidFill>
                    <a:schemeClr val="tx1">
                      <a:alpha val="99000"/>
                    </a:schemeClr>
                  </a:solidFill>
                </a:rPr>
                <a:t>Myth Busted:</a:t>
              </a:r>
            </a:p>
            <a:p>
              <a:pPr marL="860407" lvl="1" indent="-403225">
                <a:lnSpc>
                  <a:spcPct val="90000"/>
                </a:lnSpc>
                <a:spcBef>
                  <a:spcPct val="20000"/>
                </a:spcBef>
                <a:buSzPct val="105000"/>
                <a:buBlip>
                  <a:blip r:embed="rId14"/>
                </a:buBlip>
              </a:pPr>
              <a:r>
                <a:rPr lang="en-US" sz="2400" dirty="0">
                  <a:solidFill>
                    <a:schemeClr val="tx1">
                      <a:alpha val="99000"/>
                    </a:schemeClr>
                  </a:solidFill>
                </a:rPr>
                <a:t>Any Active Directory is </a:t>
              </a:r>
              <a:r>
                <a:rPr lang="en-US" sz="2400" dirty="0" smtClean="0">
                  <a:solidFill>
                    <a:schemeClr val="tx1">
                      <a:alpha val="99000"/>
                    </a:schemeClr>
                  </a:solidFill>
                </a:rPr>
                <a:t>A-OK</a:t>
              </a:r>
              <a:endParaRPr lang="en-US" sz="2400" dirty="0">
                <a:solidFill>
                  <a:schemeClr val="tx1">
                    <a:alpha val="99000"/>
                  </a:schemeClr>
                </a:solidFill>
              </a:endParaRPr>
            </a:p>
          </p:txBody>
        </p:sp>
      </p:grpSp>
      <p:grpSp>
        <p:nvGrpSpPr>
          <p:cNvPr id="14" name="Group 13"/>
          <p:cNvGrpSpPr/>
          <p:nvPr/>
        </p:nvGrpSpPr>
        <p:grpSpPr>
          <a:xfrm>
            <a:off x="507867" y="2559269"/>
            <a:ext cx="10704645" cy="1815663"/>
            <a:chOff x="507867" y="2551384"/>
            <a:chExt cx="10704645" cy="1815663"/>
          </a:xfrm>
        </p:grpSpPr>
        <p:sp>
          <p:nvSpPr>
            <p:cNvPr id="9" name="Rectangle 8"/>
            <p:cNvSpPr/>
            <p:nvPr>
              <p:custDataLst>
                <p:tags r:id="rId6"/>
              </p:custDataLst>
            </p:nvPr>
          </p:nvSpPr>
          <p:spPr bwMode="auto">
            <a:xfrm>
              <a:off x="507867" y="2551384"/>
              <a:ext cx="10704645" cy="1815663"/>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4"/>
                </a:buBlip>
              </a:pPr>
              <a:endParaRPr lang="en-US" sz="2400" dirty="0">
                <a:gradFill>
                  <a:gsLst>
                    <a:gs pos="0">
                      <a:schemeClr val="tx1"/>
                    </a:gs>
                    <a:gs pos="100000">
                      <a:schemeClr val="tx1"/>
                    </a:gs>
                  </a:gsLst>
                  <a:lin ang="5400000" scaled="0"/>
                </a:gradFill>
              </a:endParaRPr>
            </a:p>
          </p:txBody>
        </p:sp>
        <p:sp>
          <p:nvSpPr>
            <p:cNvPr id="10" name="Rectangle 9"/>
            <p:cNvSpPr/>
            <p:nvPr>
              <p:custDataLst>
                <p:tags r:id="rId7"/>
              </p:custDataLst>
            </p:nvPr>
          </p:nvSpPr>
          <p:spPr>
            <a:xfrm>
              <a:off x="584514" y="2609752"/>
              <a:ext cx="10551352" cy="1698927"/>
            </a:xfrm>
            <a:prstGeom prst="rect">
              <a:avLst/>
            </a:prstGeom>
          </p:spPr>
          <p:txBody>
            <a:bodyPr wrap="square" lIns="182880" rIns="182880" anchor="ctr">
              <a:spAutoFit/>
            </a:bodyPr>
            <a:lstStyle/>
            <a:p>
              <a:pPr marL="403225" lvl="0" indent="-403225">
                <a:lnSpc>
                  <a:spcPct val="90000"/>
                </a:lnSpc>
                <a:spcBef>
                  <a:spcPct val="20000"/>
                </a:spcBef>
                <a:buSzPct val="105000"/>
                <a:buBlip>
                  <a:blip r:embed="rId14"/>
                </a:buBlip>
              </a:pPr>
              <a:r>
                <a:rPr lang="en-US" sz="2800" dirty="0">
                  <a:solidFill>
                    <a:schemeClr val="tx1">
                      <a:alpha val="99000"/>
                    </a:schemeClr>
                  </a:solidFill>
                </a:rPr>
                <a:t>Requirements:</a:t>
              </a:r>
            </a:p>
            <a:p>
              <a:pPr marL="860407" lvl="1" indent="-403225">
                <a:lnSpc>
                  <a:spcPct val="90000"/>
                </a:lnSpc>
                <a:spcBef>
                  <a:spcPct val="20000"/>
                </a:spcBef>
                <a:buSzPct val="105000"/>
                <a:buBlip>
                  <a:blip r:embed="rId14"/>
                </a:buBlip>
              </a:pPr>
              <a:r>
                <a:rPr lang="en-US" sz="2400" dirty="0">
                  <a:solidFill>
                    <a:schemeClr val="tx1">
                      <a:alpha val="99000"/>
                    </a:schemeClr>
                  </a:solidFill>
                </a:rPr>
                <a:t>Windows 7 or later on management machine (preferred)</a:t>
              </a:r>
            </a:p>
            <a:p>
              <a:pPr marL="860407" lvl="1" indent="-403225">
                <a:lnSpc>
                  <a:spcPct val="90000"/>
                </a:lnSpc>
                <a:spcBef>
                  <a:spcPct val="20000"/>
                </a:spcBef>
                <a:buSzPct val="105000"/>
                <a:buBlip>
                  <a:blip r:embed="rId14"/>
                </a:buBlip>
              </a:pPr>
              <a:r>
                <a:rPr lang="en-US" sz="2400" dirty="0">
                  <a:solidFill>
                    <a:schemeClr val="tx1">
                      <a:alpha val="99000"/>
                    </a:schemeClr>
                  </a:solidFill>
                </a:rPr>
                <a:t>RSAT for Windows 7</a:t>
              </a:r>
            </a:p>
            <a:p>
              <a:pPr marL="860407" lvl="1" indent="-403225">
                <a:lnSpc>
                  <a:spcPct val="90000"/>
                </a:lnSpc>
                <a:spcBef>
                  <a:spcPct val="20000"/>
                </a:spcBef>
                <a:buSzPct val="105000"/>
                <a:buBlip>
                  <a:blip r:embed="rId14"/>
                </a:buBlip>
              </a:pPr>
              <a:r>
                <a:rPr lang="en-US" sz="2400" dirty="0">
                  <a:solidFill>
                    <a:schemeClr val="tx1">
                      <a:alpha val="99000"/>
                    </a:schemeClr>
                  </a:solidFill>
                </a:rPr>
                <a:t>PowerShell v2.0 or later</a:t>
              </a:r>
            </a:p>
          </p:txBody>
        </p:sp>
      </p:grpSp>
      <p:grpSp>
        <p:nvGrpSpPr>
          <p:cNvPr id="15" name="Group 14"/>
          <p:cNvGrpSpPr/>
          <p:nvPr/>
        </p:nvGrpSpPr>
        <p:grpSpPr>
          <a:xfrm>
            <a:off x="507867" y="4522076"/>
            <a:ext cx="10704645" cy="964324"/>
            <a:chOff x="507867" y="4522076"/>
            <a:chExt cx="10704645" cy="964324"/>
          </a:xfrm>
        </p:grpSpPr>
        <p:sp>
          <p:nvSpPr>
            <p:cNvPr id="11" name="Rectangle 10"/>
            <p:cNvSpPr/>
            <p:nvPr>
              <p:custDataLst>
                <p:tags r:id="rId4"/>
              </p:custDataLst>
            </p:nvPr>
          </p:nvSpPr>
          <p:spPr bwMode="auto">
            <a:xfrm>
              <a:off x="507867" y="4522076"/>
              <a:ext cx="10704645" cy="964324"/>
            </a:xfrm>
            <a:prstGeom prst="rect">
              <a:avLst/>
            </a:prstGeom>
            <a:solidFill>
              <a:schemeClr val="accent3"/>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4"/>
                </a:buBlip>
              </a:pPr>
              <a:endParaRPr lang="en-US" sz="2400" dirty="0">
                <a:gradFill>
                  <a:gsLst>
                    <a:gs pos="0">
                      <a:schemeClr val="tx1"/>
                    </a:gs>
                    <a:gs pos="100000">
                      <a:schemeClr val="tx1"/>
                    </a:gs>
                  </a:gsLst>
                  <a:lin ang="5400000" scaled="0"/>
                </a:gradFill>
              </a:endParaRPr>
            </a:p>
          </p:txBody>
        </p:sp>
        <p:sp>
          <p:nvSpPr>
            <p:cNvPr id="12" name="Rectangle 11"/>
            <p:cNvSpPr/>
            <p:nvPr>
              <p:custDataLst>
                <p:tags r:id="rId5"/>
              </p:custDataLst>
            </p:nvPr>
          </p:nvSpPr>
          <p:spPr>
            <a:xfrm>
              <a:off x="584514" y="4561040"/>
              <a:ext cx="10551352" cy="886397"/>
            </a:xfrm>
            <a:prstGeom prst="rect">
              <a:avLst/>
            </a:prstGeom>
          </p:spPr>
          <p:txBody>
            <a:bodyPr wrap="square" lIns="182880" rIns="182880" anchor="ctr">
              <a:spAutoFit/>
            </a:bodyPr>
            <a:lstStyle/>
            <a:p>
              <a:pPr marL="403225" lvl="0" indent="-403225">
                <a:lnSpc>
                  <a:spcPct val="90000"/>
                </a:lnSpc>
                <a:spcBef>
                  <a:spcPct val="20000"/>
                </a:spcBef>
                <a:buSzPct val="105000"/>
                <a:buBlip>
                  <a:blip r:embed="rId14"/>
                </a:buBlip>
              </a:pPr>
              <a:r>
                <a:rPr lang="en-US" sz="2800" dirty="0">
                  <a:solidFill>
                    <a:schemeClr val="tx1">
                      <a:alpha val="99000"/>
                    </a:schemeClr>
                  </a:solidFill>
                </a:rPr>
                <a:t>Optional:</a:t>
              </a:r>
            </a:p>
            <a:p>
              <a:pPr marL="860407" lvl="1" indent="-403225">
                <a:lnSpc>
                  <a:spcPct val="90000"/>
                </a:lnSpc>
                <a:spcBef>
                  <a:spcPct val="20000"/>
                </a:spcBef>
                <a:buSzPct val="105000"/>
                <a:buBlip>
                  <a:blip r:embed="rId14"/>
                </a:buBlip>
              </a:pPr>
              <a:r>
                <a:rPr lang="en-US" sz="2400" dirty="0">
                  <a:solidFill>
                    <a:schemeClr val="tx1">
                      <a:alpha val="99000"/>
                    </a:schemeClr>
                  </a:solidFill>
                </a:rPr>
                <a:t>Microsoft Active Directory Provider recommended</a:t>
              </a:r>
            </a:p>
          </p:txBody>
        </p:sp>
      </p:grpSp>
    </p:spTree>
    <p:extLst>
      <p:ext uri="{BB962C8B-B14F-4D97-AF65-F5344CB8AC3E}">
        <p14:creationId xmlns:p14="http://schemas.microsoft.com/office/powerpoint/2010/main" val="10825351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085118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6"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p:cNvSpPr/>
          <p:nvPr>
            <p:custDataLst>
              <p:tags r:id="rId3"/>
            </p:custDataLst>
          </p:nvPr>
        </p:nvSpPr>
        <p:spPr bwMode="auto">
          <a:xfrm>
            <a:off x="507868" y="1438738"/>
            <a:ext cx="10704646" cy="64008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9" name="Rectangle 8"/>
          <p:cNvSpPr/>
          <p:nvPr>
            <p:custDataLst>
              <p:tags r:id="rId4"/>
            </p:custDataLst>
          </p:nvPr>
        </p:nvSpPr>
        <p:spPr>
          <a:xfrm>
            <a:off x="566792" y="1497168"/>
            <a:ext cx="11000439" cy="523220"/>
          </a:xfrm>
          <a:prstGeom prst="rect">
            <a:avLst/>
          </a:prstGeom>
        </p:spPr>
        <p:txBody>
          <a:bodyPr wrap="square" lIns="182880" rIns="182880">
            <a:spAutoFit/>
          </a:bodyPr>
          <a:lstStyle/>
          <a:p>
            <a:pPr marL="403225" lvl="0" indent="-403225">
              <a:buSzPct val="105000"/>
              <a:buBlip>
                <a:blip r:embed="rId21"/>
              </a:buBlip>
            </a:pPr>
            <a:r>
              <a:rPr lang="en-US" sz="2800" dirty="0">
                <a:solidFill>
                  <a:schemeClr val="tx1">
                    <a:alpha val="99000"/>
                  </a:schemeClr>
                </a:solidFill>
              </a:rPr>
              <a:t>Import-module </a:t>
            </a:r>
            <a:r>
              <a:rPr lang="en-US" sz="2800" dirty="0" err="1">
                <a:solidFill>
                  <a:schemeClr val="tx1">
                    <a:alpha val="99000"/>
                  </a:schemeClr>
                </a:solidFill>
              </a:rPr>
              <a:t>GroupPolicy</a:t>
            </a:r>
            <a:endParaRPr lang="en-US" sz="2800" dirty="0">
              <a:solidFill>
                <a:schemeClr val="tx1">
                  <a:alpha val="99000"/>
                </a:schemeClr>
              </a:solidFill>
            </a:endParaRPr>
          </a:p>
        </p:txBody>
      </p:sp>
      <p:sp>
        <p:nvSpPr>
          <p:cNvPr id="11" name="Rectangle 10"/>
          <p:cNvSpPr/>
          <p:nvPr>
            <p:custDataLst>
              <p:tags r:id="rId5"/>
            </p:custDataLst>
          </p:nvPr>
        </p:nvSpPr>
        <p:spPr bwMode="auto">
          <a:xfrm>
            <a:off x="507868" y="2252230"/>
            <a:ext cx="10704646" cy="64008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2"/>
              </a:buBlip>
            </a:pPr>
            <a:endParaRPr lang="en-US" sz="2400" dirty="0">
              <a:gradFill>
                <a:gsLst>
                  <a:gs pos="0">
                    <a:schemeClr val="tx1"/>
                  </a:gs>
                  <a:gs pos="100000">
                    <a:schemeClr val="tx1"/>
                  </a:gs>
                </a:gsLst>
                <a:lin ang="5400000" scaled="0"/>
              </a:gradFill>
            </a:endParaRPr>
          </a:p>
        </p:txBody>
      </p:sp>
      <p:sp>
        <p:nvSpPr>
          <p:cNvPr id="12" name="Rectangle 11"/>
          <p:cNvSpPr/>
          <p:nvPr>
            <p:custDataLst>
              <p:tags r:id="rId6"/>
            </p:custDataLst>
          </p:nvPr>
        </p:nvSpPr>
        <p:spPr>
          <a:xfrm>
            <a:off x="566792" y="2310660"/>
            <a:ext cx="11000439" cy="523220"/>
          </a:xfrm>
          <a:prstGeom prst="rect">
            <a:avLst/>
          </a:prstGeom>
        </p:spPr>
        <p:txBody>
          <a:bodyPr wrap="square" lIns="182880" rIns="182880">
            <a:spAutoFit/>
          </a:bodyPr>
          <a:lstStyle/>
          <a:p>
            <a:pPr marL="403225" indent="-403225">
              <a:buSzPct val="105000"/>
              <a:buBlip>
                <a:blip r:embed="rId21"/>
              </a:buBlip>
            </a:pPr>
            <a:r>
              <a:rPr lang="en-US" sz="2800" dirty="0">
                <a:solidFill>
                  <a:schemeClr val="tx1">
                    <a:alpha val="99000"/>
                  </a:schemeClr>
                </a:solidFill>
              </a:rPr>
              <a:t>Get a GPO PowerShell Object</a:t>
            </a:r>
          </a:p>
        </p:txBody>
      </p:sp>
      <p:sp>
        <p:nvSpPr>
          <p:cNvPr id="14" name="Rectangle 13"/>
          <p:cNvSpPr/>
          <p:nvPr>
            <p:custDataLst>
              <p:tags r:id="rId7"/>
            </p:custDataLst>
          </p:nvPr>
        </p:nvSpPr>
        <p:spPr bwMode="auto">
          <a:xfrm>
            <a:off x="507868" y="3065722"/>
            <a:ext cx="10704646" cy="64008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15" name="Rectangle 14"/>
          <p:cNvSpPr/>
          <p:nvPr>
            <p:custDataLst>
              <p:tags r:id="rId8"/>
            </p:custDataLst>
          </p:nvPr>
        </p:nvSpPr>
        <p:spPr>
          <a:xfrm>
            <a:off x="566792" y="3124152"/>
            <a:ext cx="11000439" cy="523220"/>
          </a:xfrm>
          <a:prstGeom prst="rect">
            <a:avLst/>
          </a:prstGeom>
        </p:spPr>
        <p:txBody>
          <a:bodyPr wrap="square" lIns="182880" rIns="182880">
            <a:spAutoFit/>
          </a:bodyPr>
          <a:lstStyle/>
          <a:p>
            <a:pPr marL="403225" lvl="0" indent="-403225">
              <a:buSzPct val="105000"/>
              <a:buBlip>
                <a:blip r:embed="rId21"/>
              </a:buBlip>
            </a:pPr>
            <a:r>
              <a:rPr lang="en-US" sz="2800" dirty="0">
                <a:solidFill>
                  <a:schemeClr val="tx1">
                    <a:alpha val="99000"/>
                  </a:schemeClr>
                </a:solidFill>
              </a:rPr>
              <a:t>Build a report based on the object</a:t>
            </a:r>
          </a:p>
        </p:txBody>
      </p:sp>
      <p:sp>
        <p:nvSpPr>
          <p:cNvPr id="17" name="Rectangle 16"/>
          <p:cNvSpPr/>
          <p:nvPr>
            <p:custDataLst>
              <p:tags r:id="rId9"/>
            </p:custDataLst>
          </p:nvPr>
        </p:nvSpPr>
        <p:spPr bwMode="auto">
          <a:xfrm>
            <a:off x="507868" y="3879214"/>
            <a:ext cx="10704646"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2"/>
              </a:buBlip>
            </a:pPr>
            <a:endParaRPr lang="en-US" sz="2400" dirty="0">
              <a:gradFill>
                <a:gsLst>
                  <a:gs pos="0">
                    <a:schemeClr val="tx1"/>
                  </a:gs>
                  <a:gs pos="100000">
                    <a:schemeClr val="tx1"/>
                  </a:gs>
                </a:gsLst>
                <a:lin ang="5400000" scaled="0"/>
              </a:gradFill>
            </a:endParaRPr>
          </a:p>
        </p:txBody>
      </p:sp>
      <p:sp>
        <p:nvSpPr>
          <p:cNvPr id="18" name="Rectangle 17"/>
          <p:cNvSpPr/>
          <p:nvPr>
            <p:custDataLst>
              <p:tags r:id="rId10"/>
            </p:custDataLst>
          </p:nvPr>
        </p:nvSpPr>
        <p:spPr>
          <a:xfrm>
            <a:off x="566792" y="3937644"/>
            <a:ext cx="11000439" cy="523220"/>
          </a:xfrm>
          <a:prstGeom prst="rect">
            <a:avLst/>
          </a:prstGeom>
        </p:spPr>
        <p:txBody>
          <a:bodyPr wrap="square" lIns="182880" rIns="182880">
            <a:spAutoFit/>
          </a:bodyPr>
          <a:lstStyle/>
          <a:p>
            <a:pPr marL="403225" indent="-403225">
              <a:buSzPct val="105000"/>
              <a:buBlip>
                <a:blip r:embed="rId21"/>
              </a:buBlip>
            </a:pPr>
            <a:r>
              <a:rPr lang="en-US" sz="2800" dirty="0">
                <a:solidFill>
                  <a:schemeClr val="tx1">
                    <a:alpha val="99000"/>
                  </a:schemeClr>
                </a:solidFill>
              </a:rPr>
              <a:t>Build HTML/XML GPO Reports</a:t>
            </a:r>
          </a:p>
        </p:txBody>
      </p:sp>
      <p:sp>
        <p:nvSpPr>
          <p:cNvPr id="20" name="Rectangle 19"/>
          <p:cNvSpPr/>
          <p:nvPr>
            <p:custDataLst>
              <p:tags r:id="rId11"/>
            </p:custDataLst>
          </p:nvPr>
        </p:nvSpPr>
        <p:spPr bwMode="auto">
          <a:xfrm>
            <a:off x="507868" y="4692706"/>
            <a:ext cx="10704646"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2"/>
              </a:buBlip>
            </a:pPr>
            <a:endParaRPr lang="en-US" sz="2400" dirty="0">
              <a:gradFill>
                <a:gsLst>
                  <a:gs pos="0">
                    <a:schemeClr val="tx1"/>
                  </a:gs>
                  <a:gs pos="100000">
                    <a:schemeClr val="tx1"/>
                  </a:gs>
                </a:gsLst>
                <a:lin ang="5400000" scaled="0"/>
              </a:gradFill>
            </a:endParaRPr>
          </a:p>
        </p:txBody>
      </p:sp>
      <p:sp>
        <p:nvSpPr>
          <p:cNvPr id="21" name="Rectangle 20"/>
          <p:cNvSpPr/>
          <p:nvPr>
            <p:custDataLst>
              <p:tags r:id="rId12"/>
            </p:custDataLst>
          </p:nvPr>
        </p:nvSpPr>
        <p:spPr>
          <a:xfrm>
            <a:off x="566792" y="4751136"/>
            <a:ext cx="11000439" cy="523220"/>
          </a:xfrm>
          <a:prstGeom prst="rect">
            <a:avLst/>
          </a:prstGeom>
        </p:spPr>
        <p:txBody>
          <a:bodyPr wrap="square" lIns="182880" rIns="182880">
            <a:spAutoFit/>
          </a:bodyPr>
          <a:lstStyle/>
          <a:p>
            <a:pPr marL="403225" indent="-403225">
              <a:buSzPct val="105000"/>
              <a:buBlip>
                <a:blip r:embed="rId21"/>
              </a:buBlip>
            </a:pPr>
            <a:r>
              <a:rPr lang="en-US" sz="2800" dirty="0">
                <a:solidFill>
                  <a:schemeClr val="tx1">
                    <a:alpha val="99000"/>
                  </a:schemeClr>
                </a:solidFill>
              </a:rPr>
              <a:t>Parse and search the XML for analysis</a:t>
            </a:r>
          </a:p>
        </p:txBody>
      </p:sp>
      <p:sp>
        <p:nvSpPr>
          <p:cNvPr id="2" name="Title 1"/>
          <p:cNvSpPr>
            <a:spLocks noGrp="1"/>
          </p:cNvSpPr>
          <p:nvPr>
            <p:ph type="title"/>
            <p:custDataLst>
              <p:tags r:id="rId13"/>
            </p:custDataLst>
          </p:nvPr>
        </p:nvSpPr>
        <p:spPr/>
        <p:txBody>
          <a:bodyPr/>
          <a:lstStyle/>
          <a:p>
            <a:r>
              <a:rPr lang="en-US" dirty="0" smtClean="0"/>
              <a:t>Group Policy Module Basics</a:t>
            </a:r>
            <a:endParaRPr lang="en-US" dirty="0"/>
          </a:p>
        </p:txBody>
      </p:sp>
      <p:sp>
        <p:nvSpPr>
          <p:cNvPr id="4" name="Freeform 13"/>
          <p:cNvSpPr>
            <a:spLocks noEditPoints="1"/>
          </p:cNvSpPr>
          <p:nvPr>
            <p:custDataLst>
              <p:tags r:id="rId14"/>
            </p:custDataLst>
          </p:nvPr>
        </p:nvSpPr>
        <p:spPr bwMode="auto">
          <a:xfrm>
            <a:off x="11382703" y="228600"/>
            <a:ext cx="551594" cy="1027784"/>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p:custDataLst>
              <p:tags r:id="rId15"/>
            </p:custDataLst>
          </p:nvPr>
        </p:nvSpPr>
        <p:spPr bwMode="auto">
          <a:xfrm>
            <a:off x="507868" y="5506198"/>
            <a:ext cx="10704646"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2"/>
              </a:buBlip>
            </a:pPr>
            <a:endParaRPr lang="en-US" sz="2400" dirty="0">
              <a:gradFill>
                <a:gsLst>
                  <a:gs pos="0">
                    <a:schemeClr val="tx1"/>
                  </a:gs>
                  <a:gs pos="100000">
                    <a:schemeClr val="tx1"/>
                  </a:gs>
                </a:gsLst>
                <a:lin ang="5400000" scaled="0"/>
              </a:gradFill>
            </a:endParaRPr>
          </a:p>
        </p:txBody>
      </p:sp>
      <p:sp>
        <p:nvSpPr>
          <p:cNvPr id="24" name="Rectangle 23"/>
          <p:cNvSpPr/>
          <p:nvPr>
            <p:custDataLst>
              <p:tags r:id="rId16"/>
            </p:custDataLst>
          </p:nvPr>
        </p:nvSpPr>
        <p:spPr>
          <a:xfrm>
            <a:off x="566792" y="5564628"/>
            <a:ext cx="11000439" cy="523220"/>
          </a:xfrm>
          <a:prstGeom prst="rect">
            <a:avLst/>
          </a:prstGeom>
        </p:spPr>
        <p:txBody>
          <a:bodyPr wrap="square" lIns="182880" rIns="182880">
            <a:spAutoFit/>
          </a:bodyPr>
          <a:lstStyle/>
          <a:p>
            <a:pPr marL="403225" indent="-403225">
              <a:buSzPct val="105000"/>
              <a:buBlip>
                <a:blip r:embed="rId21"/>
              </a:buBlip>
            </a:pPr>
            <a:r>
              <a:rPr lang="en-US" sz="2800" dirty="0">
                <a:solidFill>
                  <a:schemeClr val="tx1">
                    <a:alpha val="99000"/>
                  </a:schemeClr>
                </a:solidFill>
              </a:rPr>
              <a:t>Select-XML and </a:t>
            </a:r>
            <a:r>
              <a:rPr lang="en-US" sz="2800" dirty="0" err="1">
                <a:solidFill>
                  <a:schemeClr val="tx1">
                    <a:alpha val="99000"/>
                  </a:schemeClr>
                </a:solidFill>
              </a:rPr>
              <a:t>Xpath</a:t>
            </a:r>
            <a:r>
              <a:rPr lang="en-US" sz="2800" dirty="0">
                <a:solidFill>
                  <a:schemeClr val="tx1">
                    <a:alpha val="99000"/>
                  </a:schemeClr>
                </a:solidFill>
              </a:rPr>
              <a:t> searches are helpful</a:t>
            </a:r>
          </a:p>
        </p:txBody>
      </p:sp>
    </p:spTree>
    <p:extLst>
      <p:ext uri="{BB962C8B-B14F-4D97-AF65-F5344CB8AC3E}">
        <p14:creationId xmlns:p14="http://schemas.microsoft.com/office/powerpoint/2010/main" val="6749606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600429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2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Rectangle 5"/>
          <p:cNvSpPr/>
          <p:nvPr>
            <p:custDataLst>
              <p:tags r:id="rId3"/>
            </p:custDataLst>
          </p:nvPr>
        </p:nvSpPr>
        <p:spPr bwMode="auto">
          <a:xfrm>
            <a:off x="507868" y="1438738"/>
            <a:ext cx="11173090" cy="1099512"/>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0"/>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custDataLst>
              <p:tags r:id="rId4"/>
            </p:custDataLst>
          </p:nvPr>
        </p:nvSpPr>
        <p:spPr/>
        <p:txBody>
          <a:bodyPr/>
          <a:lstStyle/>
          <a:p>
            <a:r>
              <a:rPr lang="en-US" dirty="0"/>
              <a:t>Problem #1:</a:t>
            </a:r>
          </a:p>
        </p:txBody>
      </p:sp>
      <p:sp>
        <p:nvSpPr>
          <p:cNvPr id="7" name="Rectangle 6"/>
          <p:cNvSpPr/>
          <p:nvPr>
            <p:custDataLst>
              <p:tags r:id="rId5"/>
            </p:custDataLst>
          </p:nvPr>
        </p:nvSpPr>
        <p:spPr>
          <a:xfrm>
            <a:off x="587869" y="1511441"/>
            <a:ext cx="11013088" cy="954107"/>
          </a:xfrm>
          <a:prstGeom prst="rect">
            <a:avLst/>
          </a:prstGeom>
        </p:spPr>
        <p:txBody>
          <a:bodyPr wrap="square" lIns="182880" rIns="182880">
            <a:spAutoFit/>
          </a:bodyPr>
          <a:lstStyle/>
          <a:p>
            <a:pPr marL="403225" lvl="0" indent="-403225">
              <a:buSzPct val="105000"/>
              <a:buBlip>
                <a:blip r:embed="rId10"/>
              </a:buBlip>
            </a:pPr>
            <a:r>
              <a:rPr lang="en-US" sz="2800" dirty="0">
                <a:solidFill>
                  <a:schemeClr val="tx1">
                    <a:alpha val="99000"/>
                  </a:schemeClr>
                </a:solidFill>
              </a:rPr>
              <a:t>Boss wants there to be a “paper record” of what’s currently in Group Policy </a:t>
            </a:r>
          </a:p>
        </p:txBody>
      </p:sp>
    </p:spTree>
    <p:extLst>
      <p:ext uri="{BB962C8B-B14F-4D97-AF65-F5344CB8AC3E}">
        <p14:creationId xmlns:p14="http://schemas.microsoft.com/office/powerpoint/2010/main" val="33320271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GPO PowerShell Object</a:t>
            </a:r>
            <a:endParaRPr lang="en-US" dirty="0"/>
          </a:p>
        </p:txBody>
      </p:sp>
      <p:sp>
        <p:nvSpPr>
          <p:cNvPr id="6" name="Text Placeholder 5"/>
          <p:cNvSpPr>
            <a:spLocks noGrp="1"/>
          </p:cNvSpPr>
          <p:nvPr>
            <p:ph type="body" sz="quarter" idx="10"/>
          </p:nvPr>
        </p:nvSpPr>
        <p:spPr>
          <a:xfrm>
            <a:off x="519114" y="1066800"/>
            <a:ext cx="11149012" cy="6121676"/>
          </a:xfrm>
        </p:spPr>
        <p:txBody>
          <a:bodyPr/>
          <a:lstStyle/>
          <a:p>
            <a:r>
              <a:rPr lang="en-US" sz="2400" dirty="0" smtClean="0"/>
              <a:t>PS C:\&gt; Import-Module </a:t>
            </a:r>
            <a:r>
              <a:rPr lang="en-US" sz="2400" dirty="0" err="1" smtClean="0"/>
              <a:t>GroupPolicy</a:t>
            </a:r>
            <a:endParaRPr lang="en-US" sz="2400" dirty="0" smtClean="0"/>
          </a:p>
          <a:p>
            <a:r>
              <a:rPr lang="en-US" sz="2400" dirty="0" smtClean="0"/>
              <a:t>PS C:\&gt; Get-GPO </a:t>
            </a:r>
            <a:r>
              <a:rPr lang="en-US" sz="2400" dirty="0" err="1" smtClean="0"/>
              <a:t>JeremyGPO</a:t>
            </a:r>
            <a:endParaRPr lang="en-US" sz="2400" dirty="0" smtClean="0"/>
          </a:p>
          <a:p>
            <a:endParaRPr lang="en-US" sz="2400" dirty="0" smtClean="0"/>
          </a:p>
          <a:p>
            <a:r>
              <a:rPr lang="en-US" sz="2400" dirty="0" err="1" smtClean="0"/>
              <a:t>DisplayName</a:t>
            </a:r>
            <a:r>
              <a:rPr lang="en-US" sz="2400" dirty="0" smtClean="0"/>
              <a:t>      </a:t>
            </a:r>
            <a:r>
              <a:rPr lang="en-US" sz="2400" dirty="0"/>
              <a:t>: </a:t>
            </a:r>
            <a:r>
              <a:rPr lang="en-US" sz="2400" dirty="0" err="1"/>
              <a:t>JeremyGPO</a:t>
            </a:r>
            <a:endParaRPr lang="en-US" sz="2400" dirty="0"/>
          </a:p>
          <a:p>
            <a:r>
              <a:rPr lang="en-US" sz="2400" dirty="0" err="1"/>
              <a:t>DomainName</a:t>
            </a:r>
            <a:r>
              <a:rPr lang="en-US" sz="2400" dirty="0"/>
              <a:t>       : </a:t>
            </a:r>
            <a:r>
              <a:rPr lang="en-US" sz="2400" dirty="0" err="1"/>
              <a:t>GLOBOMANTICS.local</a:t>
            </a:r>
            <a:endParaRPr lang="en-US" sz="2400" dirty="0"/>
          </a:p>
          <a:p>
            <a:r>
              <a:rPr lang="en-US" sz="2400" dirty="0"/>
              <a:t>Owner            : GLOBOMANTICS\Domain Admins</a:t>
            </a:r>
          </a:p>
          <a:p>
            <a:r>
              <a:rPr lang="en-US" sz="2400" dirty="0"/>
              <a:t>Id               : cd73c562-5bfe-40e2-b81e-28da10da425c</a:t>
            </a:r>
          </a:p>
          <a:p>
            <a:r>
              <a:rPr lang="en-US" sz="2400" dirty="0" err="1"/>
              <a:t>GpoStatus</a:t>
            </a:r>
            <a:r>
              <a:rPr lang="en-US" sz="2400" dirty="0"/>
              <a:t>        : </a:t>
            </a:r>
            <a:r>
              <a:rPr lang="en-US" sz="2400" dirty="0" err="1"/>
              <a:t>ComputerSettingsDisabled</a:t>
            </a:r>
            <a:endParaRPr lang="en-US" sz="2400" dirty="0"/>
          </a:p>
          <a:p>
            <a:r>
              <a:rPr lang="en-US" sz="2400" dirty="0"/>
              <a:t>Description      :</a:t>
            </a:r>
          </a:p>
          <a:p>
            <a:r>
              <a:rPr lang="en-US" sz="2400" dirty="0" err="1"/>
              <a:t>CreationTime</a:t>
            </a:r>
            <a:r>
              <a:rPr lang="en-US" sz="2400" dirty="0"/>
              <a:t>     : 12/28/2011 2:52:37 PM</a:t>
            </a:r>
          </a:p>
          <a:p>
            <a:r>
              <a:rPr lang="en-US" sz="2400" dirty="0" err="1"/>
              <a:t>ModificationTime</a:t>
            </a:r>
            <a:r>
              <a:rPr lang="en-US" sz="2400" dirty="0"/>
              <a:t> : 5/21/2012 11:08:26 AM</a:t>
            </a:r>
          </a:p>
          <a:p>
            <a:r>
              <a:rPr lang="en-US" sz="2400" dirty="0" err="1"/>
              <a:t>UserVersion</a:t>
            </a:r>
            <a:r>
              <a:rPr lang="en-US" sz="2400" dirty="0"/>
              <a:t>      : AD Version: 4, </a:t>
            </a:r>
            <a:r>
              <a:rPr lang="en-US" sz="2400" dirty="0" err="1"/>
              <a:t>SysVol</a:t>
            </a:r>
            <a:r>
              <a:rPr lang="en-US" sz="2400" dirty="0"/>
              <a:t> Version: 4</a:t>
            </a:r>
          </a:p>
          <a:p>
            <a:r>
              <a:rPr lang="en-US" sz="2400" dirty="0" err="1"/>
              <a:t>ComputerVersion</a:t>
            </a:r>
            <a:r>
              <a:rPr lang="en-US" sz="2400" dirty="0"/>
              <a:t>  : AD Version: 1, </a:t>
            </a:r>
            <a:r>
              <a:rPr lang="en-US" sz="2400" dirty="0" err="1"/>
              <a:t>SysVol</a:t>
            </a:r>
            <a:r>
              <a:rPr lang="en-US" sz="2400" dirty="0"/>
              <a:t> Version: 1</a:t>
            </a:r>
          </a:p>
          <a:p>
            <a:r>
              <a:rPr lang="en-US" sz="2400" dirty="0" err="1"/>
              <a:t>WmiFilter</a:t>
            </a:r>
            <a:r>
              <a:rPr lang="en-US" sz="2400" dirty="0"/>
              <a:t>        :</a:t>
            </a:r>
          </a:p>
          <a:p>
            <a:endParaRPr lang="en-US" dirty="0"/>
          </a:p>
        </p:txBody>
      </p:sp>
    </p:spTree>
    <p:extLst>
      <p:ext uri="{BB962C8B-B14F-4D97-AF65-F5344CB8AC3E}">
        <p14:creationId xmlns:p14="http://schemas.microsoft.com/office/powerpoint/2010/main" val="29351149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95001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6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cs typeface="Segoe UI"/>
              </a:rPr>
              <a:t>Solution: Create GPO Reports</a:t>
            </a:r>
          </a:p>
        </p:txBody>
      </p:sp>
      <p:grpSp>
        <p:nvGrpSpPr>
          <p:cNvPr id="4" name="Group 3"/>
          <p:cNvGrpSpPr/>
          <p:nvPr>
            <p:custDataLst>
              <p:tags r:id="rId4"/>
            </p:custDataLst>
          </p:nvPr>
        </p:nvGrpSpPr>
        <p:grpSpPr>
          <a:xfrm>
            <a:off x="507868" y="1438738"/>
            <a:ext cx="11173090" cy="640080"/>
            <a:chOff x="507868" y="1438738"/>
            <a:chExt cx="11173090" cy="640080"/>
          </a:xfrm>
        </p:grpSpPr>
        <p:sp>
          <p:nvSpPr>
            <p:cNvPr id="7" name="Rectangle 6"/>
            <p:cNvSpPr/>
            <p:nvPr>
              <p:custDataLst>
                <p:tags r:id="rId14"/>
              </p:custDataLst>
            </p:nvPr>
          </p:nvSpPr>
          <p:spPr bwMode="auto">
            <a:xfrm>
              <a:off x="507868" y="1438738"/>
              <a:ext cx="11173090" cy="640080"/>
            </a:xfrm>
            <a:prstGeom prst="rect">
              <a:avLst/>
            </a:prstGeom>
            <a:solidFill>
              <a:schemeClr val="accent6"/>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0"/>
                </a:buBlip>
              </a:pPr>
              <a:endParaRPr lang="en-US" sz="2400" dirty="0">
                <a:gradFill>
                  <a:gsLst>
                    <a:gs pos="0">
                      <a:schemeClr val="tx1"/>
                    </a:gs>
                    <a:gs pos="100000">
                      <a:schemeClr val="tx1"/>
                    </a:gs>
                  </a:gsLst>
                  <a:lin ang="5400000" scaled="0"/>
                </a:gradFill>
              </a:endParaRPr>
            </a:p>
          </p:txBody>
        </p:sp>
        <p:sp>
          <p:nvSpPr>
            <p:cNvPr id="8" name="Rectangle 7"/>
            <p:cNvSpPr/>
            <p:nvPr>
              <p:custDataLst>
                <p:tags r:id="rId15"/>
              </p:custDataLst>
            </p:nvPr>
          </p:nvSpPr>
          <p:spPr>
            <a:xfrm>
              <a:off x="587869" y="1497168"/>
              <a:ext cx="11013088" cy="523220"/>
            </a:xfrm>
            <a:prstGeom prst="rect">
              <a:avLst/>
            </a:prstGeom>
          </p:spPr>
          <p:txBody>
            <a:bodyPr wrap="square" lIns="182880" rIns="182880">
              <a:spAutoFit/>
            </a:bodyPr>
            <a:lstStyle/>
            <a:p>
              <a:pPr marL="403225" lvl="0" indent="-403225">
                <a:buSzPct val="105000"/>
                <a:buBlip>
                  <a:blip r:embed="rId20"/>
                </a:buBlip>
              </a:pPr>
              <a:r>
                <a:rPr lang="en-US" sz="2800" dirty="0">
                  <a:solidFill>
                    <a:schemeClr val="tx1">
                      <a:alpha val="99000"/>
                    </a:schemeClr>
                  </a:solidFill>
                </a:rPr>
                <a:t>Get-</a:t>
              </a:r>
              <a:r>
                <a:rPr lang="en-US" sz="2800" dirty="0" err="1">
                  <a:solidFill>
                    <a:schemeClr val="tx1">
                      <a:alpha val="99000"/>
                    </a:schemeClr>
                  </a:solidFill>
                </a:rPr>
                <a:t>GPOReport</a:t>
              </a:r>
              <a:r>
                <a:rPr lang="en-US" sz="2800" dirty="0">
                  <a:solidFill>
                    <a:schemeClr val="tx1">
                      <a:alpha val="99000"/>
                    </a:schemeClr>
                  </a:solidFill>
                </a:rPr>
                <a:t> (HTML and XML)</a:t>
              </a:r>
            </a:p>
          </p:txBody>
        </p:sp>
      </p:grpSp>
      <p:grpSp>
        <p:nvGrpSpPr>
          <p:cNvPr id="5" name="Group 4"/>
          <p:cNvGrpSpPr/>
          <p:nvPr>
            <p:custDataLst>
              <p:tags r:id="rId5"/>
            </p:custDataLst>
          </p:nvPr>
        </p:nvGrpSpPr>
        <p:grpSpPr>
          <a:xfrm>
            <a:off x="507868" y="2242300"/>
            <a:ext cx="11173090" cy="640080"/>
            <a:chOff x="507868" y="2200257"/>
            <a:chExt cx="11173090" cy="640080"/>
          </a:xfrm>
        </p:grpSpPr>
        <p:sp>
          <p:nvSpPr>
            <p:cNvPr id="10" name="Rectangle 9"/>
            <p:cNvSpPr/>
            <p:nvPr>
              <p:custDataLst>
                <p:tags r:id="rId12"/>
              </p:custDataLst>
            </p:nvPr>
          </p:nvSpPr>
          <p:spPr bwMode="auto">
            <a:xfrm>
              <a:off x="507868" y="2200257"/>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11" name="Rectangle 10"/>
            <p:cNvSpPr/>
            <p:nvPr>
              <p:custDataLst>
                <p:tags r:id="rId13"/>
              </p:custDataLst>
            </p:nvPr>
          </p:nvSpPr>
          <p:spPr>
            <a:xfrm>
              <a:off x="587869" y="2258687"/>
              <a:ext cx="11013088" cy="523220"/>
            </a:xfrm>
            <a:prstGeom prst="rect">
              <a:avLst/>
            </a:prstGeom>
          </p:spPr>
          <p:txBody>
            <a:bodyPr wrap="square" lIns="182880" rIns="182880">
              <a:spAutoFit/>
            </a:bodyPr>
            <a:lstStyle/>
            <a:p>
              <a:pPr marL="403225" indent="-403225">
                <a:buSzPct val="105000"/>
                <a:buBlip>
                  <a:blip r:embed="rId20"/>
                </a:buBlip>
              </a:pPr>
              <a:r>
                <a:rPr lang="en-US" sz="2800" dirty="0">
                  <a:solidFill>
                    <a:schemeClr val="tx1">
                      <a:alpha val="99000"/>
                    </a:schemeClr>
                  </a:solidFill>
                </a:rPr>
                <a:t>GPOs Modified and Created</a:t>
              </a:r>
            </a:p>
          </p:txBody>
        </p:sp>
      </p:grpSp>
      <p:grpSp>
        <p:nvGrpSpPr>
          <p:cNvPr id="6" name="Group 5"/>
          <p:cNvGrpSpPr/>
          <p:nvPr>
            <p:custDataLst>
              <p:tags r:id="rId6"/>
            </p:custDataLst>
          </p:nvPr>
        </p:nvGrpSpPr>
        <p:grpSpPr>
          <a:xfrm>
            <a:off x="507868" y="3045862"/>
            <a:ext cx="11173090" cy="640080"/>
            <a:chOff x="507868" y="3024840"/>
            <a:chExt cx="11173090" cy="640080"/>
          </a:xfrm>
        </p:grpSpPr>
        <p:sp>
          <p:nvSpPr>
            <p:cNvPr id="13" name="Rectangle 12"/>
            <p:cNvSpPr/>
            <p:nvPr>
              <p:custDataLst>
                <p:tags r:id="rId10"/>
              </p:custDataLst>
            </p:nvPr>
          </p:nvSpPr>
          <p:spPr bwMode="auto">
            <a:xfrm>
              <a:off x="507868" y="3024840"/>
              <a:ext cx="11173090" cy="640080"/>
            </a:xfrm>
            <a:prstGeom prst="rect">
              <a:avLst/>
            </a:prstGeom>
            <a:solidFill>
              <a:schemeClr val="accent3"/>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0"/>
                </a:buBlip>
              </a:pPr>
              <a:endParaRPr lang="en-US" sz="2400" dirty="0">
                <a:gradFill>
                  <a:gsLst>
                    <a:gs pos="0">
                      <a:schemeClr val="tx1"/>
                    </a:gs>
                    <a:gs pos="100000">
                      <a:schemeClr val="tx1"/>
                    </a:gs>
                  </a:gsLst>
                  <a:lin ang="5400000" scaled="0"/>
                </a:gradFill>
              </a:endParaRPr>
            </a:p>
          </p:txBody>
        </p:sp>
        <p:sp>
          <p:nvSpPr>
            <p:cNvPr id="14" name="Rectangle 13"/>
            <p:cNvSpPr/>
            <p:nvPr>
              <p:custDataLst>
                <p:tags r:id="rId11"/>
              </p:custDataLst>
            </p:nvPr>
          </p:nvSpPr>
          <p:spPr>
            <a:xfrm>
              <a:off x="587869" y="3083270"/>
              <a:ext cx="11013088" cy="523220"/>
            </a:xfrm>
            <a:prstGeom prst="rect">
              <a:avLst/>
            </a:prstGeom>
          </p:spPr>
          <p:txBody>
            <a:bodyPr wrap="square" lIns="182880" rIns="182880">
              <a:spAutoFit/>
            </a:bodyPr>
            <a:lstStyle/>
            <a:p>
              <a:pPr marL="403225" lvl="0" indent="-403225">
                <a:buSzPct val="105000"/>
                <a:buBlip>
                  <a:blip r:embed="rId20"/>
                </a:buBlip>
              </a:pPr>
              <a:r>
                <a:rPr lang="en-US" sz="2800" dirty="0">
                  <a:solidFill>
                    <a:schemeClr val="tx1">
                      <a:alpha val="99000"/>
                    </a:schemeClr>
                  </a:solidFill>
                </a:rPr>
                <a:t>Automated HTML GPO Reports</a:t>
              </a:r>
            </a:p>
          </p:txBody>
        </p:sp>
      </p:grpSp>
      <p:grpSp>
        <p:nvGrpSpPr>
          <p:cNvPr id="9" name="Group 8"/>
          <p:cNvGrpSpPr/>
          <p:nvPr>
            <p:custDataLst>
              <p:tags r:id="rId7"/>
            </p:custDataLst>
          </p:nvPr>
        </p:nvGrpSpPr>
        <p:grpSpPr>
          <a:xfrm>
            <a:off x="507868" y="3849423"/>
            <a:ext cx="11173090" cy="640080"/>
            <a:chOff x="507868" y="3849423"/>
            <a:chExt cx="11173090" cy="640080"/>
          </a:xfrm>
        </p:grpSpPr>
        <p:sp>
          <p:nvSpPr>
            <p:cNvPr id="16" name="Rectangle 15"/>
            <p:cNvSpPr/>
            <p:nvPr>
              <p:custDataLst>
                <p:tags r:id="rId8"/>
              </p:custDataLst>
            </p:nvPr>
          </p:nvSpPr>
          <p:spPr bwMode="auto">
            <a:xfrm>
              <a:off x="507868" y="3849423"/>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1"/>
                </a:buBlip>
              </a:pPr>
              <a:endParaRPr lang="en-US" sz="2400" dirty="0">
                <a:gradFill>
                  <a:gsLst>
                    <a:gs pos="0">
                      <a:schemeClr val="tx1"/>
                    </a:gs>
                    <a:gs pos="100000">
                      <a:schemeClr val="tx1"/>
                    </a:gs>
                  </a:gsLst>
                  <a:lin ang="5400000" scaled="0"/>
                </a:gradFill>
              </a:endParaRPr>
            </a:p>
          </p:txBody>
        </p:sp>
        <p:sp>
          <p:nvSpPr>
            <p:cNvPr id="17" name="Rectangle 16"/>
            <p:cNvSpPr/>
            <p:nvPr>
              <p:custDataLst>
                <p:tags r:id="rId9"/>
              </p:custDataLst>
            </p:nvPr>
          </p:nvSpPr>
          <p:spPr>
            <a:xfrm>
              <a:off x="587869" y="3907853"/>
              <a:ext cx="11013088" cy="523220"/>
            </a:xfrm>
            <a:prstGeom prst="rect">
              <a:avLst/>
            </a:prstGeom>
          </p:spPr>
          <p:txBody>
            <a:bodyPr wrap="square" lIns="182880" rIns="182880">
              <a:spAutoFit/>
            </a:bodyPr>
            <a:lstStyle/>
            <a:p>
              <a:pPr marL="403225" indent="-403225">
                <a:buSzPct val="105000"/>
                <a:buBlip>
                  <a:blip r:embed="rId20"/>
                </a:buBlip>
              </a:pPr>
              <a:r>
                <a:rPr lang="en-US" sz="2800" dirty="0">
                  <a:solidFill>
                    <a:schemeClr val="tx1">
                      <a:alpha val="99000"/>
                    </a:schemeClr>
                  </a:solidFill>
                </a:rPr>
                <a:t>GPOs by Container</a:t>
              </a:r>
            </a:p>
          </p:txBody>
        </p:sp>
      </p:grpSp>
    </p:spTree>
    <p:extLst>
      <p:ext uri="{BB962C8B-B14F-4D97-AF65-F5344CB8AC3E}">
        <p14:creationId xmlns:p14="http://schemas.microsoft.com/office/powerpoint/2010/main" val="232615958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TmwEd24WkuEkRQrkAnG_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D5y5tfKbJ0WqXnY.NciVn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pNtaKsEV60K8RN9URO8QA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KmhoBRScPEGLlAk9FvUD7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P.A1wB7vkeMtnYckWp_l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Nvs5b6uf90GnEzHZyfB3Q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gyz7YEhmqUaxQG.kDgL49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eGZqa.4MEkWjKmr_SVs1h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vpV03gDdqkWyhyJyAZ44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3gslAT.8AUKAfNzUzQIUt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SsmfXm3gN0mrRgtg1N_3_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0NLunb99k2o3nOE1h12.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03IJGl2p00Sd_g7cEda3G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tTAGdRwHk2vkaJrXEvZ2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jQZ98NYH1U.nxjnmJUBsX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Ee7vlEbgDUys0GvujCZTg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dJZmA8Xwpkq.BIbjavg2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kxk2C8Gjekm4cVovZ_qzI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KoZGuEOL0.6LkB3l3ocZ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Nz6WafqG.UGVYG0VVkDOZ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e.TA226PhEWIXsSJCTyEV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_zJtFQxEUkWLeZ9GnbCFv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lwyJbqaikqKlpJdhk7AZ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JnBfOfOQkKGaymV8y5_7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aQeWOsNgmEW1xunCXDS3l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7rpC8d0Sl0.ui1JX1WKTS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3BqAllcf0a6MXh9criCt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n5ZYtjic4EC9zVAzSrvE_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oan8gY8xHkWs.oI_dhuae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N2aiD4ikm0adn4N_MvtUu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k9FHjkK3lEee2JdoJsi5x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d0EyS.KWUqVatMFiM.vL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XZMe_CQO50agOB94dqG.v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ko0h_xNWeUKWhsB0KidKc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jLm.Ft13mE6MBgMBU4oOs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jr10vXpTE.Mb5d1tp905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orHYQC44fEiGnWPRn2OzJ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Fa_06q6Z02lthokHSJyx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qqh.uzYegEW8rd7ZGcz13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uf9tlaM3qEi7_WR9jil05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Qc3GH_wZUOS_w6HTHaRj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nkYhip8.0EedSxPH5X9T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3P.gc4DHPki47WoRM8yK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0cCn0N4_aUCaeiXhjm49N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KbrjSzq0UuOhUx_7sUTt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HMH_dXlsrUmrCYk5Hvdes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J7RBpUI6EWsWRCmbRIa4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wsqGy2cp7E68QdJppirtV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ZhW8nGoPUkirdCUaHzdKD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y7ULrRrn1kSMyWtEQSr.T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DI.QOKhEIka_pm9NfPe9R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H6L2r6HTQ0mydIldPMiS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7Ya1IZ7CkmeA_S6Tg6Dr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b3gLOK0VUS7885aNvkp2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pVV8UU_UmWgDxgYtpQB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YQMZpmB_E6scGLRD0RUh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jtdnt_tF0GIA13olZw0j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pSvZSvd7x0SjVr0OqJe5.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Dm0SlLaQkqyQ7fYRZFOg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XMi.USelEeY2_IIOEP4G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Skqa.iing0CYEXY37tjx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6xNYlmRZk.mNoDte.9sw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UplVSx6skeZwCPna0zXW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3f23.dgS1UyupOZsysUme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ZsBJoRkA30uTcnm4sSFoN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ASnC7Kge2Ea54IdyQjtrd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Em_.QUsDEaoDc1Us80Tu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PI6_iNI6FkO.e17Qww9zx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L9rVXlMUiEGX9qlF764eE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t5JOhR51vEGUQs9Fvs1Z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2x93.T7sdUGWXM9s8iTkR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l_EwIzhhSkaXD7f2XEkmh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M0nEmCSD2U.obU8QAofed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98jDZZA2XUiGe7NOh.iK2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EEfPJYn30WwYSZfvVUmD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h5xzxn5RE66XhZzkLiiH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X5NDGhbGi0qSxH0UCxTBE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3j.WnLd9bkKXipj8GIL1K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oRInSos9kWvRx2Wug7CK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dCj3AsRzYUmB8W4oNaImM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P012ZTmQEWM6rdbk24iN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9y0pJj0r7EyE.l5pI4IN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nqwgi_FOEGdsTAnUxad_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IOb6eTQ_sUqO6ThWl4Ma1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hHYYT2q01E.iYg7Ap0Mvd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xqoFakV90yFHkZuGiovy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9txOCrj.WkG1K.Y7dwnQo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zVrWHSqWFUOCwmIg8sl.G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ZgyMiVGERkC6Y17GKIYVm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KzajiKhd0qHcD2nEnhFS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EK.8kHZkwUCbO13H88Bv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xmnqOQj2ESgfTe.RruBB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aiXT2NTSHUuf9OcMUIEsw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4X1zx1EopEefUy4lWjCWj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klo..uIij0OQJqh3LbNo_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6Cfr8hpy6EaPgMY9Vrr9Y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5_QtbvuYPUuyiB.8mZ2c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_zr80TmMzE2BiqeZR0CX1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LFCkPetPaE616QffJXkOM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GRgOxo9bvEmXAof4GMT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d.cAMVakOSHY4PjQ1IJ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bCELTWVUW063fLqT8oT7q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tJH7MpQMHUOVYYKHsW5kT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7gpGOE_s2kCiN.gHzK_j4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J1aFot8HGkyIYmGBf1i4M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XH78EbUNdEmJ6gkGRYwhm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V6HS1Oh5kutZtXp.FNXU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mAurZqPiu0.8wN288LJR4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ZIV2xpNUI02.eIQDMNrRx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m_L2JfDZtky1dQwJRJz0R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zcirrEjWGESKKoqOQ8lnP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H_QUrZ8HSkWqgL0inVZ_H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prfh6i1ztkWylgedgPyD4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UY50AcqZEUGfKmnhV5o.x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6LtgTgy3mkuNVzqtCV5Sc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aB6T1tOBiUe.Z._FKclEz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zfvrmOqpUa_5_gfmuUsp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IDZh22zSqUmfi6qcBMIKy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tboFR6WfNUqwgqGwBpdpR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SV_HqyXwP0SgNrG_YjlRz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c.7YpTL8r0ej9vriPdz9c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2tk_ImW5CU6A31xc0OCmd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PIHKL3x_TU.VU9JMKR.Ky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GgNPoG0kUuUElnKB9Rbp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cdMf6cFkO0akGsQgn7xG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E3X2goIs9kee.mMUaK_kb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uanEHPRwuUiWMKH6Zu.RE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gVhQ4tJEwkCngPFAT4kiT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V2ZjquB7iEiVxJuAzNQrn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TyOSG_xrrkqtBzMsdwGsu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Vw6K5SPcmEK4v68qvUfCf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fOenzN1LEu8pTC80HXs9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GSyEQ4jvAE6TYHB3RBY4V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iqD7cWPPTkKz8YQSa3cqk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lixswwpafUaHmmExeUlf3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_fAOHOXOEUCGrgA83hCrN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mNpioE05AkCvhfsPP.WG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sh7Q57aXwU.K22XcOEiHk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BLonZMKY806DUZDNj6iWl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G8ARoRzVckS72CZN9zP6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yFF7.25eUG.BYA5ptzU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xkMDLIg_02VWM3gEytuH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Y9aUOGGhkkeb8C72ujhNk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xdOSbR_1Bk60VW3MsDXRj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lyDiIElz2EiptRu2RlcKY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_.lb3fupwkSPF8XQ7kQOe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iLmOEsJTwUOJSZVnHYbt_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Xsl0t52wxECAzBZIVZbHp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WQWNqtOM0UynFDTVFdwiN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7lYNb9cbRkWv6XwIPMk_p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dbYncWV3AUWdE6wjjR6ZF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kPCHE.W5kuM7oHV.onCu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yC74vycVrU6IqIIVtSrqC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Wn6C1klmm0exGRTIEpbUs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j0u9VkUZqU.XAKfIKbkFG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chKD01SgLE.T2f1S.GJZT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ZatsQSFn0EyeKbg2MgvW2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I1hEWTRj0qY86pKmuHRu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ynujPZpX2E2qVhkY45HvT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6ssSbrvpmUiFJMCUsteLi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1TqhOktxRkmpj_7vI42sm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iLTkI3CEkWVpYDPtZ0Lx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9jarKWFrHk.zxmGbFOAMq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JcMd7LhC9U6mPiyCWET_a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KmRJjmZbqEOpLax620hYX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ohJqu6wiW02Z.DuVaqdIz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_2J8trcuvkeBAdd20.alR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OgaZ4WXmOEmqJZnfAoV8a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yoINOWKPESnqEyABhkpB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SBuJhKVfBEC175M2TogDd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ipWg5OGBQkyocJi9URlBs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uO4ezY3uuk6T.L9zNX4W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d.CWv2ap0mx8oYZmxukL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nzN6i1DmNkSsxF3v2gbwH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ahTzmSnpD0yFXeDxhn4vW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dpU_Ionmv0u5FMZ5IPaS9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cVGnZrUKeUGjDYzeWZqRT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5i8SkxTKdk667YtE6eYx4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pUJ5sYL1fUKcsz_kAdvGL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SyeSHlwT4UGsfguum13Fc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wRn9ji5k40CIEbNhkG19l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dNNtH9AS1Ue8l4o8muuN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zt0SskYPPE2EAw05aBU_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PZKFrKdasUelEv3caRo6g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uquerSDp4keDYGPmcbuwp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x8X_w0smX0Cin.ClF5sgf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7vhQw2jQ0an0nCsNwrrF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IERR2AEbEOrSGA8Qwh0I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PdbAt4_UGvzN4RqgUa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cUcuG7Z.kOCcu_c5OSp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MHBX7QNdEyWbQdYYXdH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ZHcAKhB2_0Sgw73R8KdL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9HtAKTKaEiSG9zizlm0P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caSeSHKQFk6YgrDBovS9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_uSVC_6UkaUhS4ai9_SS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GmRjc.WqEmUXJ_qQ.Mvt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J_mUPwHh0.m5q53QPBe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UPJRJ3usmEqpK4k2jdYKy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_dPid1x3EaDy5VZmp0YA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ToNTYL6iVUS.i5HWnxrO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mR5nvtc0WGYE2kovS_e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QEgBkVveUWrmi0zeSEzN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eJOKcNIfUu2.J.1YwOQa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aNmo6uMy0ms2jze.BAa9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D5Cw6l93jUa0lUWd7Qy24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71v_SKZWx0aT37RIpZmo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TZL57naYE2yox0vwaozv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0kJ6.shcik.DPC8YX2Lpx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S7ll1Lq6UiP_V4BKKrzZ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1gKXjoO_EWgDxBJs8IK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iYUHUQGuUmwHXXxWhbcs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v6lxKvllEePR6jmDPnV9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E5_RzgaGUWX1ZxouAbB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1_7gw_9iPUO..Z.ESCYt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CAE7CxHfN0aBatZmz6ns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42hU_1hGESJtWtMnzZrL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vjAmZbZIEy_ood30yGmy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32bFfNg.0GNIByeTO35R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ND0Vh3tU0WxrCzuCIr4H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ttyfuG4EmbWbaJ4mbqC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9bBMqh9OEuf.iC8NFuvM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GWgufUjU06JSU7rpsCxM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hn63woz71ku7yQ6.DYBTw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jb4uZGYoT0GyftSj0oFk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3B_htbRxEm4ExujomKI9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py2Jch8zHEC9sh0OYiuA2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NUuvCVI_p0C1rytfnijA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gr8YDmhJk2ekXjdsirBX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MlWQLzQqF0SeI1Rm1HZKp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n09dkVRyOkSRzMapRgJz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1zJVNb0x0eP_k8DtPsY2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7s2BblccPUmvgf5h2jeQ6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HZYaNWbREqzc3a4.yGN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R8Xpm5.Pk2S2Ve.AjDiR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jtP2G4wXlEmEa5k4xxbtr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PcRnMRq2vE2skTO6DxF1P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9mFksTO030y9a2cjXFaU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1YCsWuBHUij86POlOEdd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PRCbzE9y.kmwYywgL63sm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cOWD_.JMEinSAas48Hl5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Ts7CIvKWvEaVpLHH82KE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pIjvN.Lu02.411qIiwPC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2YDEheblE.n_p2OiGspO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5gR9po8KU0yGLyX3bjAQH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vh5QbiekJEaxrQXS24c1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UxXzcCwPikWJQ24Za7EVZ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kNOztCDpREGOZPuKx2g2M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ndxVNL56Uepa4tbEKMav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42SlKk7jFkuYHGqq52o_R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8izRmm2vkKQ.h7x4RR3v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duMUukMlQ0.mHYCosbCqCA"/>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Jeremy Moskowitz;  Jeffery Hicks</External_x0020_Speaker>
    <Session_x0020_Code xmlns="2295e2e7-0eeb-498e-8716-217bb2ee6ee3"> WSV415</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microsoft.com/office/2006/metadata/properties"/>
    <ds:schemaRef ds:uri="http://purl.org/dc/term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8b529f77-48ab-4581-b468-93f09345b8aa"/>
    <ds:schemaRef ds:uri="2295e2e7-0eeb-498e-8716-217bb2ee6ee3"/>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961</TotalTime>
  <Words>1199</Words>
  <Application>Microsoft Office PowerPoint</Application>
  <PresentationFormat>Custom</PresentationFormat>
  <Paragraphs>205</Paragraphs>
  <Slides>33</Slides>
  <Notes>32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TechEd_2012_Template_16x9</vt:lpstr>
      <vt:lpstr>White with Consolas font for code slides</vt:lpstr>
      <vt:lpstr>1_TechEd_2012_Template_16x9</vt:lpstr>
      <vt:lpstr>think-cell Slide</vt:lpstr>
      <vt:lpstr>Group Policy Reporting and Analysis with Windows PowerShell</vt:lpstr>
      <vt:lpstr>Why are you here?</vt:lpstr>
      <vt:lpstr>Action Items</vt:lpstr>
      <vt:lpstr>A word about demos</vt:lpstr>
      <vt:lpstr>PowerShell and Group Policy Requirements</vt:lpstr>
      <vt:lpstr>Group Policy Module Basics</vt:lpstr>
      <vt:lpstr>Problem #1:</vt:lpstr>
      <vt:lpstr>The GPO PowerShell Object</vt:lpstr>
      <vt:lpstr>Solution: Create GPO Reports</vt:lpstr>
      <vt:lpstr>GPO Report Sample</vt:lpstr>
      <vt:lpstr>GPO Reports with PowerShell</vt:lpstr>
      <vt:lpstr>Problem #2:</vt:lpstr>
      <vt:lpstr>Solution: Find Empty GPOs</vt:lpstr>
      <vt:lpstr>Empty GPOs &lt;&gt; ExtensionData</vt:lpstr>
      <vt:lpstr>Find Empty GPOs</vt:lpstr>
      <vt:lpstr>Problems #3A, 3B, and 3C:</vt:lpstr>
      <vt:lpstr>Filter GPOs by GPOStatus</vt:lpstr>
      <vt:lpstr>Filter GPOs by Node Status</vt:lpstr>
      <vt:lpstr>Problem 4: </vt:lpstr>
      <vt:lpstr>Find Unlinked GPOs</vt:lpstr>
      <vt:lpstr>Find Unlinked GPOs</vt:lpstr>
      <vt:lpstr>Problem #5: GPOs with “Extra Registry Settings”</vt:lpstr>
      <vt:lpstr>Find Extra Registry Settings</vt:lpstr>
      <vt:lpstr>Find Extra Registry Settings</vt:lpstr>
      <vt:lpstr>Your Turn</vt:lpstr>
      <vt:lpstr>Our Resources</vt:lpstr>
      <vt:lpstr>Connect with us!</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Policy Reporting and Analysis with Windows PowerShell</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212</cp:revision>
  <cp:lastPrinted>2010-05-11T05:02:34Z</cp:lastPrinted>
  <dcterms:created xsi:type="dcterms:W3CDTF">2012-03-23T02:48:52Z</dcterms:created>
  <dcterms:modified xsi:type="dcterms:W3CDTF">2012-06-13T15:45:06Z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