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charts/chart2.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56"/>
  </p:notesMasterIdLst>
  <p:handoutMasterIdLst>
    <p:handoutMasterId r:id="rId57"/>
  </p:handoutMasterIdLst>
  <p:sldIdLst>
    <p:sldId id="257" r:id="rId6"/>
    <p:sldId id="386" r:id="rId7"/>
    <p:sldId id="320" r:id="rId8"/>
    <p:sldId id="387" r:id="rId9"/>
    <p:sldId id="322" r:id="rId10"/>
    <p:sldId id="323" r:id="rId11"/>
    <p:sldId id="324" r:id="rId12"/>
    <p:sldId id="372" r:id="rId13"/>
    <p:sldId id="325" r:id="rId14"/>
    <p:sldId id="326" r:id="rId15"/>
    <p:sldId id="402" r:id="rId16"/>
    <p:sldId id="330" r:id="rId17"/>
    <p:sldId id="331" r:id="rId18"/>
    <p:sldId id="332" r:id="rId19"/>
    <p:sldId id="328" r:id="rId20"/>
    <p:sldId id="366" r:id="rId21"/>
    <p:sldId id="367" r:id="rId22"/>
    <p:sldId id="334" r:id="rId23"/>
    <p:sldId id="335" r:id="rId24"/>
    <p:sldId id="336" r:id="rId25"/>
    <p:sldId id="337" r:id="rId26"/>
    <p:sldId id="390" r:id="rId27"/>
    <p:sldId id="338" r:id="rId28"/>
    <p:sldId id="368" r:id="rId29"/>
    <p:sldId id="397" r:id="rId30"/>
    <p:sldId id="401" r:id="rId31"/>
    <p:sldId id="342" r:id="rId32"/>
    <p:sldId id="403" r:id="rId33"/>
    <p:sldId id="346" r:id="rId34"/>
    <p:sldId id="343" r:id="rId35"/>
    <p:sldId id="347" r:id="rId36"/>
    <p:sldId id="370" r:id="rId37"/>
    <p:sldId id="395" r:id="rId38"/>
    <p:sldId id="356" r:id="rId39"/>
    <p:sldId id="371" r:id="rId40"/>
    <p:sldId id="396" r:id="rId41"/>
    <p:sldId id="400" r:id="rId42"/>
    <p:sldId id="381" r:id="rId43"/>
    <p:sldId id="398" r:id="rId44"/>
    <p:sldId id="406" r:id="rId45"/>
    <p:sldId id="376" r:id="rId46"/>
    <p:sldId id="359" r:id="rId47"/>
    <p:sldId id="405" r:id="rId48"/>
    <p:sldId id="364" r:id="rId49"/>
    <p:sldId id="407" r:id="rId50"/>
    <p:sldId id="360" r:id="rId51"/>
    <p:sldId id="361" r:id="rId52"/>
    <p:sldId id="362" r:id="rId53"/>
    <p:sldId id="363" r:id="rId54"/>
    <p:sldId id="256" r:id="rId5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F6AE1E"/>
    <a:srgbClr val="59D01E"/>
    <a:srgbClr val="ACE58F"/>
    <a:srgbClr val="F8F57B"/>
    <a:srgbClr val="000000"/>
    <a:srgbClr val="FFFFFF"/>
    <a:srgbClr val="292929"/>
    <a:srgbClr val="3333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4633" autoAdjust="0"/>
  </p:normalViewPr>
  <p:slideViewPr>
    <p:cSldViewPr>
      <p:cViewPr varScale="1">
        <p:scale>
          <a:sx n="123" d="100"/>
          <a:sy n="123" d="100"/>
        </p:scale>
        <p:origin x="-216"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imself-ssdw7fs4\ssd_userdata_ntdev\clausjor\Documents\_file%20server\SQL\SQLPerf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Windows Server 2008 R2</c:v>
                </c:pt>
              </c:strCache>
            </c:strRef>
          </c:tx>
          <c:spPr>
            <a:solidFill>
              <a:schemeClr val="accent3"/>
            </a:solidFill>
          </c:spPr>
          <c:invertIfNegative val="0"/>
          <c:cat>
            <c:strRef>
              <c:f>Sheet1!$A$2:$A$4</c:f>
              <c:strCache>
                <c:ptCount val="3"/>
                <c:pt idx="0">
                  <c:v>100 Million Files</c:v>
                </c:pt>
                <c:pt idx="1">
                  <c:v>200 Million Files</c:v>
                </c:pt>
                <c:pt idx="2">
                  <c:v>300 Million Files</c:v>
                </c:pt>
              </c:strCache>
            </c:strRef>
          </c:cat>
          <c:val>
            <c:numRef>
              <c:f>Sheet1!$B$2:$B$4</c:f>
              <c:numCache>
                <c:formatCode>General</c:formatCode>
                <c:ptCount val="3"/>
                <c:pt idx="0">
                  <c:v>109</c:v>
                </c:pt>
                <c:pt idx="1">
                  <c:v>292</c:v>
                </c:pt>
                <c:pt idx="2">
                  <c:v>376</c:v>
                </c:pt>
              </c:numCache>
            </c:numRef>
          </c:val>
        </c:ser>
        <c:ser>
          <c:idx val="1"/>
          <c:order val="1"/>
          <c:tx>
            <c:strRef>
              <c:f>Sheet1!$C$1</c:f>
              <c:strCache>
                <c:ptCount val="1"/>
                <c:pt idx="0">
                  <c:v>Windows Server 2012</c:v>
                </c:pt>
              </c:strCache>
            </c:strRef>
          </c:tx>
          <c:spPr>
            <a:solidFill>
              <a:schemeClr val="accent1"/>
            </a:solidFill>
          </c:spPr>
          <c:invertIfNegative val="0"/>
          <c:cat>
            <c:strRef>
              <c:f>Sheet1!$A$2:$A$4</c:f>
              <c:strCache>
                <c:ptCount val="3"/>
                <c:pt idx="0">
                  <c:v>100 Million Files</c:v>
                </c:pt>
                <c:pt idx="1">
                  <c:v>200 Million Files</c:v>
                </c:pt>
                <c:pt idx="2">
                  <c:v>300 Million Files</c:v>
                </c:pt>
              </c:strCache>
            </c:strRef>
          </c:cat>
          <c:val>
            <c:numRef>
              <c:f>Sheet1!$C$2:$C$4</c:f>
              <c:numCache>
                <c:formatCode>General</c:formatCode>
                <c:ptCount val="3"/>
                <c:pt idx="0">
                  <c:v>0.13</c:v>
                </c:pt>
                <c:pt idx="1">
                  <c:v>0.13</c:v>
                </c:pt>
                <c:pt idx="2">
                  <c:v>0.13</c:v>
                </c:pt>
              </c:numCache>
            </c:numRef>
          </c:val>
        </c:ser>
        <c:dLbls>
          <c:showLegendKey val="0"/>
          <c:showVal val="0"/>
          <c:showCatName val="0"/>
          <c:showSerName val="0"/>
          <c:showPercent val="0"/>
          <c:showBubbleSize val="0"/>
        </c:dLbls>
        <c:gapWidth val="150"/>
        <c:axId val="202928896"/>
        <c:axId val="202930432"/>
      </c:barChart>
      <c:catAx>
        <c:axId val="202928896"/>
        <c:scaling>
          <c:orientation val="minMax"/>
        </c:scaling>
        <c:delete val="0"/>
        <c:axPos val="b"/>
        <c:majorTickMark val="out"/>
        <c:minorTickMark val="none"/>
        <c:tickLblPos val="nextTo"/>
        <c:crossAx val="202930432"/>
        <c:crosses val="autoZero"/>
        <c:auto val="1"/>
        <c:lblAlgn val="ctr"/>
        <c:lblOffset val="100"/>
        <c:noMultiLvlLbl val="0"/>
      </c:catAx>
      <c:valAx>
        <c:axId val="202930432"/>
        <c:scaling>
          <c:orientation val="minMax"/>
        </c:scaling>
        <c:delete val="0"/>
        <c:axPos val="l"/>
        <c:majorGridlines/>
        <c:title>
          <c:tx>
            <c:rich>
              <a:bodyPr rot="-5400000" vert="horz"/>
              <a:lstStyle/>
              <a:p>
                <a:pPr>
                  <a:defRPr/>
                </a:pPr>
                <a:r>
                  <a:rPr lang="en-US" dirty="0" smtClean="0"/>
                  <a:t>Minutes</a:t>
                </a:r>
                <a:endParaRPr lang="en-US" dirty="0"/>
              </a:p>
            </c:rich>
          </c:tx>
          <c:layout/>
          <c:overlay val="0"/>
        </c:title>
        <c:numFmt formatCode="General" sourceLinked="1"/>
        <c:majorTickMark val="out"/>
        <c:minorTickMark val="none"/>
        <c:tickLblPos val="nextTo"/>
        <c:crossAx val="202928896"/>
        <c:crosses val="autoZero"/>
        <c:crossBetween val="between"/>
      </c:valAx>
    </c:plotArea>
    <c:legend>
      <c:legendPos val="r"/>
      <c:layout>
        <c:manualLayout>
          <c:xMode val="edge"/>
          <c:yMode val="edge"/>
          <c:x val="0.66422769028871387"/>
          <c:y val="0.27795928553262067"/>
          <c:w val="0.33577234030040576"/>
          <c:h val="0.40672717976394468"/>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Sheet1!$B$6</c:f>
              <c:strCache>
                <c:ptCount val="1"/>
                <c:pt idx="0">
                  <c:v>SQL TPC-C transactions/s</c:v>
                </c:pt>
              </c:strCache>
            </c:strRef>
          </c:tx>
          <c:invertIfNegative val="0"/>
          <c:dLbls>
            <c:dLbl>
              <c:idx val="0"/>
              <c:layout>
                <c:manualLayout>
                  <c:x val="2.2222222222222223E-2"/>
                  <c:y val="-4.1666666666666664E-2"/>
                </c:manualLayout>
              </c:layout>
              <c:tx>
                <c:rich>
                  <a:bodyPr/>
                  <a:lstStyle/>
                  <a:p>
                    <a:r>
                      <a:rPr lang="en-US" dirty="0"/>
                      <a:t>1175 (27%)</a:t>
                    </a:r>
                  </a:p>
                </c:rich>
              </c:tx>
              <c:showLegendKey val="0"/>
              <c:showVal val="1"/>
              <c:showCatName val="0"/>
              <c:showSerName val="0"/>
              <c:showPercent val="0"/>
              <c:showBubbleSize val="0"/>
            </c:dLbl>
            <c:dLbl>
              <c:idx val="1"/>
              <c:layout>
                <c:manualLayout>
                  <c:x val="2.5000000000000001E-2"/>
                  <c:y val="-2.7777777777777821E-2"/>
                </c:manualLayout>
              </c:layout>
              <c:tx>
                <c:rich>
                  <a:bodyPr/>
                  <a:lstStyle/>
                  <a:p>
                    <a:r>
                      <a:rPr lang="en-US" dirty="0"/>
                      <a:t>4270 (98%)</a:t>
                    </a:r>
                  </a:p>
                </c:rich>
              </c:tx>
              <c:showLegendKey val="0"/>
              <c:showVal val="1"/>
              <c:showCatName val="0"/>
              <c:showSerName val="0"/>
              <c:showPercent val="0"/>
              <c:showBubbleSize val="0"/>
            </c:dLbl>
            <c:dLbl>
              <c:idx val="2"/>
              <c:layout>
                <c:manualLayout>
                  <c:x val="2.7777777777777776E-2"/>
                  <c:y val="-1.8518518518518517E-2"/>
                </c:manualLayout>
              </c:layout>
              <c:tx>
                <c:rich>
                  <a:bodyPr/>
                  <a:lstStyle/>
                  <a:p>
                    <a:r>
                      <a:rPr lang="en-US" dirty="0"/>
                      <a:t>4315 (100%)</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Sheet1!$A$7:$A$9</c:f>
              <c:strCache>
                <c:ptCount val="3"/>
                <c:pt idx="0">
                  <c:v>SMB</c:v>
                </c:pt>
                <c:pt idx="1">
                  <c:v>SMB +</c:v>
                </c:pt>
                <c:pt idx="2">
                  <c:v>DAS</c:v>
                </c:pt>
              </c:strCache>
            </c:strRef>
          </c:cat>
          <c:val>
            <c:numRef>
              <c:f>Sheet1!$B$7:$B$9</c:f>
              <c:numCache>
                <c:formatCode>General</c:formatCode>
                <c:ptCount val="3"/>
                <c:pt idx="0">
                  <c:v>1175</c:v>
                </c:pt>
                <c:pt idx="1">
                  <c:v>4270</c:v>
                </c:pt>
                <c:pt idx="2">
                  <c:v>4315</c:v>
                </c:pt>
              </c:numCache>
            </c:numRef>
          </c:val>
        </c:ser>
        <c:dLbls>
          <c:showLegendKey val="0"/>
          <c:showVal val="0"/>
          <c:showCatName val="0"/>
          <c:showSerName val="0"/>
          <c:showPercent val="0"/>
          <c:showBubbleSize val="0"/>
        </c:dLbls>
        <c:gapWidth val="150"/>
        <c:shape val="box"/>
        <c:axId val="35502720"/>
        <c:axId val="114771456"/>
        <c:axId val="0"/>
      </c:bar3DChart>
      <c:catAx>
        <c:axId val="35502720"/>
        <c:scaling>
          <c:orientation val="minMax"/>
        </c:scaling>
        <c:delete val="0"/>
        <c:axPos val="b"/>
        <c:majorTickMark val="out"/>
        <c:minorTickMark val="none"/>
        <c:tickLblPos val="nextTo"/>
        <c:crossAx val="114771456"/>
        <c:crosses val="autoZero"/>
        <c:auto val="1"/>
        <c:lblAlgn val="ctr"/>
        <c:lblOffset val="100"/>
        <c:noMultiLvlLbl val="0"/>
      </c:catAx>
      <c:valAx>
        <c:axId val="114771456"/>
        <c:scaling>
          <c:orientation val="minMax"/>
        </c:scaling>
        <c:delete val="0"/>
        <c:axPos val="l"/>
        <c:majorGridlines/>
        <c:numFmt formatCode="General" sourceLinked="1"/>
        <c:majorTickMark val="out"/>
        <c:minorTickMark val="none"/>
        <c:tickLblPos val="nextTo"/>
        <c:crossAx val="3550272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25E1BF-3F1B-435E-BF26-D9A0A9F3FA56}"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C92B184D-85B4-477D-ACED-85A38E3049CD}">
      <dgm:prSet phldrT="[Text]" custT="1"/>
      <dgm:spPr>
        <a:effectLst/>
        <a:scene3d>
          <a:camera prst="orthographicFront"/>
          <a:lightRig rig="threePt" dir="t">
            <a:rot lat="0" lon="0" rev="7500000"/>
          </a:lightRig>
        </a:scene3d>
        <a:sp3d prstMaterial="plastic"/>
      </dgm:spPr>
      <dgm:t>
        <a:bodyPr/>
        <a:lstStyle/>
        <a:p>
          <a:r>
            <a:rPr lang="en-US" sz="2800" dirty="0" smtClean="0"/>
            <a:t>Key Takeaways</a:t>
          </a:r>
          <a:endParaRPr lang="en-US" sz="1900" dirty="0" smtClean="0"/>
        </a:p>
        <a:p>
          <a:r>
            <a:rPr lang="en-US" sz="1900" dirty="0" smtClean="0"/>
            <a:t>Metadata updates are small operations that happen infrequently for VMs</a:t>
          </a:r>
        </a:p>
        <a:p>
          <a:r>
            <a:rPr lang="en-US" sz="1900" dirty="0" smtClean="0"/>
            <a:t>Parallel metadata updates that are non-disruptive for applications</a:t>
          </a:r>
          <a:endParaRPr lang="en-US" sz="1900" dirty="0"/>
        </a:p>
      </dgm:t>
    </dgm:pt>
    <dgm:pt modelId="{1CB7DC4F-4180-4597-AED5-3B6BA7436DFA}" type="parTrans" cxnId="{738F4A9B-204F-4E7B-8B56-FB7E197499A7}">
      <dgm:prSet/>
      <dgm:spPr/>
      <dgm:t>
        <a:bodyPr/>
        <a:lstStyle/>
        <a:p>
          <a:endParaRPr lang="en-US"/>
        </a:p>
      </dgm:t>
    </dgm:pt>
    <dgm:pt modelId="{016DC7F5-215D-44A2-A4D3-54B132E9256D}" type="sibTrans" cxnId="{738F4A9B-204F-4E7B-8B56-FB7E197499A7}">
      <dgm:prSet/>
      <dgm:spPr/>
      <dgm:t>
        <a:bodyPr/>
        <a:lstStyle/>
        <a:p>
          <a:endParaRPr lang="en-US"/>
        </a:p>
      </dgm:t>
    </dgm:pt>
    <dgm:pt modelId="{2D04F3F3-6714-4BDD-B8FF-EC136A72E8D5}" type="pres">
      <dgm:prSet presAssocID="{3C25E1BF-3F1B-435E-BF26-D9A0A9F3FA56}" presName="linear" presStyleCnt="0">
        <dgm:presLayoutVars>
          <dgm:animLvl val="lvl"/>
          <dgm:resizeHandles val="exact"/>
        </dgm:presLayoutVars>
      </dgm:prSet>
      <dgm:spPr/>
      <dgm:t>
        <a:bodyPr/>
        <a:lstStyle/>
        <a:p>
          <a:endParaRPr lang="en-US"/>
        </a:p>
      </dgm:t>
    </dgm:pt>
    <dgm:pt modelId="{F0D0D35F-10D2-4E11-91F3-9F06D0ACD5FD}" type="pres">
      <dgm:prSet presAssocID="{C92B184D-85B4-477D-ACED-85A38E3049CD}" presName="parentText" presStyleLbl="node1" presStyleIdx="0" presStyleCnt="1">
        <dgm:presLayoutVars>
          <dgm:chMax val="0"/>
          <dgm:bulletEnabled val="1"/>
        </dgm:presLayoutVars>
      </dgm:prSet>
      <dgm:spPr/>
      <dgm:t>
        <a:bodyPr/>
        <a:lstStyle/>
        <a:p>
          <a:endParaRPr lang="en-US"/>
        </a:p>
      </dgm:t>
    </dgm:pt>
  </dgm:ptLst>
  <dgm:cxnLst>
    <dgm:cxn modelId="{E2FAA35C-7368-4090-94EA-2A3E4224C685}" type="presOf" srcId="{3C25E1BF-3F1B-435E-BF26-D9A0A9F3FA56}" destId="{2D04F3F3-6714-4BDD-B8FF-EC136A72E8D5}" srcOrd="0" destOrd="0" presId="urn:microsoft.com/office/officeart/2005/8/layout/vList2"/>
    <dgm:cxn modelId="{7BF804B8-0D11-4976-8ABA-5A5A37AD6F8E}" type="presOf" srcId="{C92B184D-85B4-477D-ACED-85A38E3049CD}" destId="{F0D0D35F-10D2-4E11-91F3-9F06D0ACD5FD}" srcOrd="0" destOrd="0" presId="urn:microsoft.com/office/officeart/2005/8/layout/vList2"/>
    <dgm:cxn modelId="{738F4A9B-204F-4E7B-8B56-FB7E197499A7}" srcId="{3C25E1BF-3F1B-435E-BF26-D9A0A9F3FA56}" destId="{C92B184D-85B4-477D-ACED-85A38E3049CD}" srcOrd="0" destOrd="0" parTransId="{1CB7DC4F-4180-4597-AED5-3B6BA7436DFA}" sibTransId="{016DC7F5-215D-44A2-A4D3-54B132E9256D}"/>
    <dgm:cxn modelId="{E3D2C418-5580-420E-8CF3-3B833ECF145D}" type="presParOf" srcId="{2D04F3F3-6714-4BDD-B8FF-EC136A72E8D5}" destId="{F0D0D35F-10D2-4E11-91F3-9F06D0ACD5F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BB004E-1B9B-45BF-8B80-FE9E139E46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0334804-81AD-40AF-8B01-08B50B08092B}">
      <dgm:prSet phldrT="[Text]" custT="1">
        <dgm:style>
          <a:lnRef idx="0">
            <a:schemeClr val="accent1"/>
          </a:lnRef>
          <a:fillRef idx="3">
            <a:schemeClr val="accent1"/>
          </a:fillRef>
          <a:effectRef idx="3">
            <a:schemeClr val="accent1"/>
          </a:effectRef>
          <a:fontRef idx="minor">
            <a:schemeClr val="lt1"/>
          </a:fontRef>
        </dgm:style>
      </dgm:prSet>
      <dgm:spPr>
        <a:effectLst/>
        <a:scene3d>
          <a:camera prst="orthographicFront">
            <a:rot lat="0" lon="0" rev="0"/>
          </a:camera>
          <a:lightRig rig="threePt" dir="t">
            <a:rot lat="0" lon="0" rev="20400000"/>
          </a:lightRig>
        </a:scene3d>
        <a:sp3d contourW="6350">
          <a:contourClr>
            <a:schemeClr val="accent1">
              <a:shade val="25000"/>
              <a:satMod val="150000"/>
            </a:schemeClr>
          </a:contourClr>
        </a:sp3d>
      </dgm:spPr>
      <dgm:t>
        <a:bodyPr/>
        <a:lstStyle/>
        <a:p>
          <a:r>
            <a:rPr lang="en-US" sz="3200" dirty="0" smtClean="0"/>
            <a:t>Distributed write-through cache</a:t>
          </a:r>
          <a:endParaRPr lang="en-US" sz="3200" dirty="0"/>
        </a:p>
      </dgm:t>
    </dgm:pt>
    <dgm:pt modelId="{4A4CA1CC-7801-478C-90F4-D3C3A04060E3}" type="parTrans" cxnId="{674BB7FB-DDBC-42C9-8B07-C15400D1ED8A}">
      <dgm:prSet/>
      <dgm:spPr/>
      <dgm:t>
        <a:bodyPr/>
        <a:lstStyle/>
        <a:p>
          <a:endParaRPr lang="en-US"/>
        </a:p>
      </dgm:t>
    </dgm:pt>
    <dgm:pt modelId="{B98E91F5-90FE-4AD8-8849-DB0558713CAE}" type="sibTrans" cxnId="{674BB7FB-DDBC-42C9-8B07-C15400D1ED8A}">
      <dgm:prSet/>
      <dgm:spPr/>
      <dgm:t>
        <a:bodyPr/>
        <a:lstStyle/>
        <a:p>
          <a:endParaRPr lang="en-US"/>
        </a:p>
      </dgm:t>
    </dgm:pt>
    <dgm:pt modelId="{24C9FA2D-B3E4-4D7A-BEB7-572B2C9D7658}">
      <dgm:prSet phldrT="[Text]" custT="1"/>
      <dgm:spPr/>
      <dgm:t>
        <a:bodyPr/>
        <a:lstStyle/>
        <a:p>
          <a:r>
            <a:rPr lang="en-US" sz="2800" dirty="0" smtClean="0"/>
            <a:t>Consistent across cluster</a:t>
          </a:r>
          <a:endParaRPr lang="en-US" sz="2800" dirty="0"/>
        </a:p>
      </dgm:t>
    </dgm:pt>
    <dgm:pt modelId="{ACB6649A-C7C5-4B66-96E8-0A4FFF45FC6E}" type="parTrans" cxnId="{59E45C91-285E-4641-B87B-FA1E4FC0A4D0}">
      <dgm:prSet/>
      <dgm:spPr/>
      <dgm:t>
        <a:bodyPr/>
        <a:lstStyle/>
        <a:p>
          <a:endParaRPr lang="en-US"/>
        </a:p>
      </dgm:t>
    </dgm:pt>
    <dgm:pt modelId="{FBA80539-1A6E-4439-B220-5C68D7C7411F}" type="sibTrans" cxnId="{59E45C91-285E-4641-B87B-FA1E4FC0A4D0}">
      <dgm:prSet/>
      <dgm:spPr/>
      <dgm:t>
        <a:bodyPr/>
        <a:lstStyle/>
        <a:p>
          <a:endParaRPr lang="en-US"/>
        </a:p>
      </dgm:t>
    </dgm:pt>
    <dgm:pt modelId="{7860E0F6-7BCF-4B22-949A-F0B4E8DA93A1}">
      <dgm:prSet phldrT="[Text]" custT="1"/>
      <dgm:spPr/>
      <dgm:t>
        <a:bodyPr/>
        <a:lstStyle/>
        <a:p>
          <a:r>
            <a:rPr lang="en-US" sz="2800" dirty="0" smtClean="0"/>
            <a:t>Unbuffered I/O (excluded from Windows Cache Manager)</a:t>
          </a:r>
          <a:endParaRPr lang="en-US" sz="2800" dirty="0"/>
        </a:p>
      </dgm:t>
    </dgm:pt>
    <dgm:pt modelId="{7B0C1F74-66B5-4DF8-8ACE-6A941A4794C5}" type="parTrans" cxnId="{0495FEA8-46BB-4A68-A00F-38D8A52D137E}">
      <dgm:prSet/>
      <dgm:spPr/>
      <dgm:t>
        <a:bodyPr/>
        <a:lstStyle/>
        <a:p>
          <a:endParaRPr lang="en-US"/>
        </a:p>
      </dgm:t>
    </dgm:pt>
    <dgm:pt modelId="{9D331E28-23E0-42F5-A998-BD93A3EBDFF6}" type="sibTrans" cxnId="{0495FEA8-46BB-4A68-A00F-38D8A52D137E}">
      <dgm:prSet/>
      <dgm:spPr/>
      <dgm:t>
        <a:bodyPr/>
        <a:lstStyle/>
        <a:p>
          <a:endParaRPr lang="en-US"/>
        </a:p>
      </dgm:t>
    </dgm:pt>
    <dgm:pt modelId="{2FB79F58-8D14-4F00-81A8-CF5EAC9C7B7B}" type="pres">
      <dgm:prSet presAssocID="{9FBB004E-1B9B-45BF-8B80-FE9E139E46C7}" presName="linear" presStyleCnt="0">
        <dgm:presLayoutVars>
          <dgm:animLvl val="lvl"/>
          <dgm:resizeHandles val="exact"/>
        </dgm:presLayoutVars>
      </dgm:prSet>
      <dgm:spPr/>
      <dgm:t>
        <a:bodyPr/>
        <a:lstStyle/>
        <a:p>
          <a:endParaRPr lang="en-US"/>
        </a:p>
      </dgm:t>
    </dgm:pt>
    <dgm:pt modelId="{9981597A-0425-49ED-B760-B7EC8AB61B27}" type="pres">
      <dgm:prSet presAssocID="{E0334804-81AD-40AF-8B01-08B50B08092B}" presName="parentText" presStyleLbl="node1" presStyleIdx="0" presStyleCnt="1">
        <dgm:presLayoutVars>
          <dgm:chMax val="0"/>
          <dgm:bulletEnabled val="1"/>
        </dgm:presLayoutVars>
      </dgm:prSet>
      <dgm:spPr/>
      <dgm:t>
        <a:bodyPr/>
        <a:lstStyle/>
        <a:p>
          <a:endParaRPr lang="en-US"/>
        </a:p>
      </dgm:t>
    </dgm:pt>
    <dgm:pt modelId="{0C8DAF0A-F9D4-4CC8-A2BD-5508A189E0EE}" type="pres">
      <dgm:prSet presAssocID="{E0334804-81AD-40AF-8B01-08B50B08092B}" presName="childText" presStyleLbl="revTx" presStyleIdx="0" presStyleCnt="1">
        <dgm:presLayoutVars>
          <dgm:bulletEnabled val="1"/>
        </dgm:presLayoutVars>
      </dgm:prSet>
      <dgm:spPr/>
      <dgm:t>
        <a:bodyPr/>
        <a:lstStyle/>
        <a:p>
          <a:endParaRPr lang="en-US"/>
        </a:p>
      </dgm:t>
    </dgm:pt>
  </dgm:ptLst>
  <dgm:cxnLst>
    <dgm:cxn modelId="{22E62985-FD83-4958-BB9D-8AC36102396A}" type="presOf" srcId="{7860E0F6-7BCF-4B22-949A-F0B4E8DA93A1}" destId="{0C8DAF0A-F9D4-4CC8-A2BD-5508A189E0EE}" srcOrd="0" destOrd="0" presId="urn:microsoft.com/office/officeart/2005/8/layout/vList2"/>
    <dgm:cxn modelId="{7DD90573-67A0-4BC4-B522-9E54573088A7}" type="presOf" srcId="{24C9FA2D-B3E4-4D7A-BEB7-572B2C9D7658}" destId="{0C8DAF0A-F9D4-4CC8-A2BD-5508A189E0EE}" srcOrd="0" destOrd="1" presId="urn:microsoft.com/office/officeart/2005/8/layout/vList2"/>
    <dgm:cxn modelId="{59E45C91-285E-4641-B87B-FA1E4FC0A4D0}" srcId="{E0334804-81AD-40AF-8B01-08B50B08092B}" destId="{24C9FA2D-B3E4-4D7A-BEB7-572B2C9D7658}" srcOrd="1" destOrd="0" parTransId="{ACB6649A-C7C5-4B66-96E8-0A4FFF45FC6E}" sibTransId="{FBA80539-1A6E-4439-B220-5C68D7C7411F}"/>
    <dgm:cxn modelId="{1DF22BE2-5BEC-4657-88AA-2EA462E55108}" type="presOf" srcId="{E0334804-81AD-40AF-8B01-08B50B08092B}" destId="{9981597A-0425-49ED-B760-B7EC8AB61B27}" srcOrd="0" destOrd="0" presId="urn:microsoft.com/office/officeart/2005/8/layout/vList2"/>
    <dgm:cxn modelId="{0495FEA8-46BB-4A68-A00F-38D8A52D137E}" srcId="{E0334804-81AD-40AF-8B01-08B50B08092B}" destId="{7860E0F6-7BCF-4B22-949A-F0B4E8DA93A1}" srcOrd="0" destOrd="0" parTransId="{7B0C1F74-66B5-4DF8-8ACE-6A941A4794C5}" sibTransId="{9D331E28-23E0-42F5-A998-BD93A3EBDFF6}"/>
    <dgm:cxn modelId="{1E5F69DF-6E4B-4DEA-8459-5654FCEDC1BE}" type="presOf" srcId="{9FBB004E-1B9B-45BF-8B80-FE9E139E46C7}" destId="{2FB79F58-8D14-4F00-81A8-CF5EAC9C7B7B}" srcOrd="0" destOrd="0" presId="urn:microsoft.com/office/officeart/2005/8/layout/vList2"/>
    <dgm:cxn modelId="{674BB7FB-DDBC-42C9-8B07-C15400D1ED8A}" srcId="{9FBB004E-1B9B-45BF-8B80-FE9E139E46C7}" destId="{E0334804-81AD-40AF-8B01-08B50B08092B}" srcOrd="0" destOrd="0" parTransId="{4A4CA1CC-7801-478C-90F4-D3C3A04060E3}" sibTransId="{B98E91F5-90FE-4AD8-8849-DB0558713CAE}"/>
    <dgm:cxn modelId="{9ACCB5EC-ED56-4643-8B0B-EB46F788938F}" type="presParOf" srcId="{2FB79F58-8D14-4F00-81A8-CF5EAC9C7B7B}" destId="{9981597A-0425-49ED-B760-B7EC8AB61B27}" srcOrd="0" destOrd="0" presId="urn:microsoft.com/office/officeart/2005/8/layout/vList2"/>
    <dgm:cxn modelId="{E35665E0-96C5-4CAE-83F3-42F64756E34A}" type="presParOf" srcId="{2FB79F58-8D14-4F00-81A8-CF5EAC9C7B7B}" destId="{0C8DAF0A-F9D4-4CC8-A2BD-5508A189E0EE}" srcOrd="1" destOrd="0" presId="urn:microsoft.com/office/officeart/2005/8/layout/vList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BB004E-1B9B-45BF-8B80-FE9E139E46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0334804-81AD-40AF-8B01-08B50B08092B}">
      <dgm:prSet phldrT="[Text]" custT="1">
        <dgm:style>
          <a:lnRef idx="0">
            <a:schemeClr val="accent2"/>
          </a:lnRef>
          <a:fillRef idx="3">
            <a:schemeClr val="accent2"/>
          </a:fillRef>
          <a:effectRef idx="3">
            <a:schemeClr val="accent2"/>
          </a:effectRef>
          <a:fontRef idx="minor">
            <a:schemeClr val="lt1"/>
          </a:fontRef>
        </dgm:style>
      </dgm:prSet>
      <dgm:spPr>
        <a:solidFill>
          <a:schemeClr val="accent2"/>
        </a:solidFill>
        <a:effectLst/>
        <a:scene3d>
          <a:camera prst="orthographicFront">
            <a:rot lat="0" lon="0" rev="0"/>
          </a:camera>
          <a:lightRig rig="threePt" dir="t">
            <a:rot lat="0" lon="0" rev="20400000"/>
          </a:lightRig>
        </a:scene3d>
        <a:sp3d contourW="6350">
          <a:contourClr>
            <a:schemeClr val="accent2">
              <a:shade val="25000"/>
              <a:satMod val="150000"/>
            </a:schemeClr>
          </a:contourClr>
        </a:sp3d>
      </dgm:spPr>
      <dgm:t>
        <a:bodyPr/>
        <a:lstStyle/>
        <a:p>
          <a:r>
            <a:rPr lang="en-US" sz="3200" dirty="0" smtClean="0"/>
            <a:t>Windows Cache Manager integration</a:t>
          </a:r>
          <a:endParaRPr lang="en-US" sz="3200" dirty="0"/>
        </a:p>
      </dgm:t>
    </dgm:pt>
    <dgm:pt modelId="{4A4CA1CC-7801-478C-90F4-D3C3A04060E3}" type="parTrans" cxnId="{674BB7FB-DDBC-42C9-8B07-C15400D1ED8A}">
      <dgm:prSet/>
      <dgm:spPr/>
      <dgm:t>
        <a:bodyPr/>
        <a:lstStyle/>
        <a:p>
          <a:endParaRPr lang="en-US"/>
        </a:p>
      </dgm:t>
    </dgm:pt>
    <dgm:pt modelId="{B98E91F5-90FE-4AD8-8849-DB0558713CAE}" type="sibTrans" cxnId="{674BB7FB-DDBC-42C9-8B07-C15400D1ED8A}">
      <dgm:prSet/>
      <dgm:spPr/>
      <dgm:t>
        <a:bodyPr/>
        <a:lstStyle/>
        <a:p>
          <a:endParaRPr lang="en-US"/>
        </a:p>
      </dgm:t>
    </dgm:pt>
    <dgm:pt modelId="{24C9FA2D-B3E4-4D7A-BEB7-572B2C9D7658}">
      <dgm:prSet phldrT="[Text]" custT="1"/>
      <dgm:spPr/>
      <dgm:t>
        <a:bodyPr/>
        <a:lstStyle/>
        <a:p>
          <a:r>
            <a:rPr lang="en-US" sz="2800" dirty="0" smtClean="0"/>
            <a:t>Same as traditional NTFS</a:t>
          </a:r>
          <a:endParaRPr lang="en-US" sz="2800" dirty="0"/>
        </a:p>
      </dgm:t>
    </dgm:pt>
    <dgm:pt modelId="{ACB6649A-C7C5-4B66-96E8-0A4FFF45FC6E}" type="parTrans" cxnId="{59E45C91-285E-4641-B87B-FA1E4FC0A4D0}">
      <dgm:prSet/>
      <dgm:spPr/>
      <dgm:t>
        <a:bodyPr/>
        <a:lstStyle/>
        <a:p>
          <a:endParaRPr lang="en-US"/>
        </a:p>
      </dgm:t>
    </dgm:pt>
    <dgm:pt modelId="{FBA80539-1A6E-4439-B220-5C68D7C7411F}" type="sibTrans" cxnId="{59E45C91-285E-4641-B87B-FA1E4FC0A4D0}">
      <dgm:prSet/>
      <dgm:spPr/>
      <dgm:t>
        <a:bodyPr/>
        <a:lstStyle/>
        <a:p>
          <a:endParaRPr lang="en-US"/>
        </a:p>
      </dgm:t>
    </dgm:pt>
    <dgm:pt modelId="{7860E0F6-7BCF-4B22-949A-F0B4E8DA93A1}">
      <dgm:prSet phldrT="[Text]" custT="1"/>
      <dgm:spPr/>
      <dgm:t>
        <a:bodyPr/>
        <a:lstStyle/>
        <a:p>
          <a:r>
            <a:rPr lang="en-US" sz="2800" dirty="0" smtClean="0"/>
            <a:t>Buffered I/O</a:t>
          </a:r>
          <a:endParaRPr lang="en-US" sz="2800" dirty="0"/>
        </a:p>
      </dgm:t>
    </dgm:pt>
    <dgm:pt modelId="{7B0C1F74-66B5-4DF8-8ACE-6A941A4794C5}" type="parTrans" cxnId="{0495FEA8-46BB-4A68-A00F-38D8A52D137E}">
      <dgm:prSet/>
      <dgm:spPr/>
      <dgm:t>
        <a:bodyPr/>
        <a:lstStyle/>
        <a:p>
          <a:endParaRPr lang="en-US"/>
        </a:p>
      </dgm:t>
    </dgm:pt>
    <dgm:pt modelId="{9D331E28-23E0-42F5-A998-BD93A3EBDFF6}" type="sibTrans" cxnId="{0495FEA8-46BB-4A68-A00F-38D8A52D137E}">
      <dgm:prSet/>
      <dgm:spPr/>
      <dgm:t>
        <a:bodyPr/>
        <a:lstStyle/>
        <a:p>
          <a:endParaRPr lang="en-US"/>
        </a:p>
      </dgm:t>
    </dgm:pt>
    <dgm:pt modelId="{2FB79F58-8D14-4F00-81A8-CF5EAC9C7B7B}" type="pres">
      <dgm:prSet presAssocID="{9FBB004E-1B9B-45BF-8B80-FE9E139E46C7}" presName="linear" presStyleCnt="0">
        <dgm:presLayoutVars>
          <dgm:animLvl val="lvl"/>
          <dgm:resizeHandles val="exact"/>
        </dgm:presLayoutVars>
      </dgm:prSet>
      <dgm:spPr/>
      <dgm:t>
        <a:bodyPr/>
        <a:lstStyle/>
        <a:p>
          <a:endParaRPr lang="en-US"/>
        </a:p>
      </dgm:t>
    </dgm:pt>
    <dgm:pt modelId="{9981597A-0425-49ED-B760-B7EC8AB61B27}" type="pres">
      <dgm:prSet presAssocID="{E0334804-81AD-40AF-8B01-08B50B08092B}" presName="parentText" presStyleLbl="node1" presStyleIdx="0" presStyleCnt="1">
        <dgm:presLayoutVars>
          <dgm:chMax val="0"/>
          <dgm:bulletEnabled val="1"/>
        </dgm:presLayoutVars>
      </dgm:prSet>
      <dgm:spPr/>
      <dgm:t>
        <a:bodyPr/>
        <a:lstStyle/>
        <a:p>
          <a:endParaRPr lang="en-US"/>
        </a:p>
      </dgm:t>
    </dgm:pt>
    <dgm:pt modelId="{0C8DAF0A-F9D4-4CC8-A2BD-5508A189E0EE}" type="pres">
      <dgm:prSet presAssocID="{E0334804-81AD-40AF-8B01-08B50B08092B}" presName="childText" presStyleLbl="revTx" presStyleIdx="0" presStyleCnt="1">
        <dgm:presLayoutVars>
          <dgm:bulletEnabled val="1"/>
        </dgm:presLayoutVars>
      </dgm:prSet>
      <dgm:spPr/>
      <dgm:t>
        <a:bodyPr/>
        <a:lstStyle/>
        <a:p>
          <a:endParaRPr lang="en-US"/>
        </a:p>
      </dgm:t>
    </dgm:pt>
  </dgm:ptLst>
  <dgm:cxnLst>
    <dgm:cxn modelId="{59E45C91-285E-4641-B87B-FA1E4FC0A4D0}" srcId="{E0334804-81AD-40AF-8B01-08B50B08092B}" destId="{24C9FA2D-B3E4-4D7A-BEB7-572B2C9D7658}" srcOrd="1" destOrd="0" parTransId="{ACB6649A-C7C5-4B66-96E8-0A4FFF45FC6E}" sibTransId="{FBA80539-1A6E-4439-B220-5C68D7C7411F}"/>
    <dgm:cxn modelId="{B3F629ED-BAA7-4360-AF64-82BEADFABD39}" type="presOf" srcId="{24C9FA2D-B3E4-4D7A-BEB7-572B2C9D7658}" destId="{0C8DAF0A-F9D4-4CC8-A2BD-5508A189E0EE}" srcOrd="0" destOrd="1" presId="urn:microsoft.com/office/officeart/2005/8/layout/vList2"/>
    <dgm:cxn modelId="{DD3261A7-338C-4A99-95A4-39CAA16917C6}" type="presOf" srcId="{E0334804-81AD-40AF-8B01-08B50B08092B}" destId="{9981597A-0425-49ED-B760-B7EC8AB61B27}" srcOrd="0" destOrd="0" presId="urn:microsoft.com/office/officeart/2005/8/layout/vList2"/>
    <dgm:cxn modelId="{0495FEA8-46BB-4A68-A00F-38D8A52D137E}" srcId="{E0334804-81AD-40AF-8B01-08B50B08092B}" destId="{7860E0F6-7BCF-4B22-949A-F0B4E8DA93A1}" srcOrd="0" destOrd="0" parTransId="{7B0C1F74-66B5-4DF8-8ACE-6A941A4794C5}" sibTransId="{9D331E28-23E0-42F5-A998-BD93A3EBDFF6}"/>
    <dgm:cxn modelId="{F6F8C146-3B3E-48A4-A428-ED1E6F5E74E2}" type="presOf" srcId="{7860E0F6-7BCF-4B22-949A-F0B4E8DA93A1}" destId="{0C8DAF0A-F9D4-4CC8-A2BD-5508A189E0EE}" srcOrd="0" destOrd="0" presId="urn:microsoft.com/office/officeart/2005/8/layout/vList2"/>
    <dgm:cxn modelId="{674BB7FB-DDBC-42C9-8B07-C15400D1ED8A}" srcId="{9FBB004E-1B9B-45BF-8B80-FE9E139E46C7}" destId="{E0334804-81AD-40AF-8B01-08B50B08092B}" srcOrd="0" destOrd="0" parTransId="{4A4CA1CC-7801-478C-90F4-D3C3A04060E3}" sibTransId="{B98E91F5-90FE-4AD8-8849-DB0558713CAE}"/>
    <dgm:cxn modelId="{9656C3D4-89E4-4F1A-880A-17093D5D79E6}" type="presOf" srcId="{9FBB004E-1B9B-45BF-8B80-FE9E139E46C7}" destId="{2FB79F58-8D14-4F00-81A8-CF5EAC9C7B7B}" srcOrd="0" destOrd="0" presId="urn:microsoft.com/office/officeart/2005/8/layout/vList2"/>
    <dgm:cxn modelId="{F51C8DE5-1CA9-4357-A56D-4807B9EF26F1}" type="presParOf" srcId="{2FB79F58-8D14-4F00-81A8-CF5EAC9C7B7B}" destId="{9981597A-0425-49ED-B760-B7EC8AB61B27}" srcOrd="0" destOrd="0" presId="urn:microsoft.com/office/officeart/2005/8/layout/vList2"/>
    <dgm:cxn modelId="{A74FE109-613F-487D-81AC-9D1297AA1872}" type="presParOf" srcId="{2FB79F58-8D14-4F00-81A8-CF5EAC9C7B7B}" destId="{0C8DAF0A-F9D4-4CC8-A2BD-5508A189E0EE}" srcOrd="1" destOrd="0" presId="urn:microsoft.com/office/officeart/2005/8/layout/vList2"/>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BB004E-1B9B-45BF-8B80-FE9E139E46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0334804-81AD-40AF-8B01-08B50B08092B}">
      <dgm:prSet phldrT="[Text]" custT="1">
        <dgm:style>
          <a:lnRef idx="0">
            <a:schemeClr val="accent3"/>
          </a:lnRef>
          <a:fillRef idx="3">
            <a:schemeClr val="accent3"/>
          </a:fillRef>
          <a:effectRef idx="3">
            <a:schemeClr val="accent3"/>
          </a:effectRef>
          <a:fontRef idx="minor">
            <a:schemeClr val="lt1"/>
          </a:fontRef>
        </dgm:style>
      </dgm:prSet>
      <dgm:spPr>
        <a:solidFill>
          <a:srgbClr val="429A16"/>
        </a:solidFill>
        <a:effectLst/>
        <a:scene3d>
          <a:camera prst="orthographicFront">
            <a:rot lat="0" lon="0" rev="0"/>
          </a:camera>
          <a:lightRig rig="threePt" dir="t">
            <a:rot lat="0" lon="0" rev="20400000"/>
          </a:lightRig>
        </a:scene3d>
        <a:sp3d contourW="6350">
          <a:contourClr>
            <a:schemeClr val="accent3">
              <a:shade val="25000"/>
              <a:satMod val="150000"/>
            </a:schemeClr>
          </a:contourClr>
        </a:sp3d>
      </dgm:spPr>
      <dgm:t>
        <a:bodyPr/>
        <a:lstStyle/>
        <a:p>
          <a:r>
            <a:rPr lang="en-US" sz="3200" dirty="0" smtClean="0"/>
            <a:t>Huge value for Pooled VDI VM scenario</a:t>
          </a:r>
          <a:endParaRPr lang="en-US" sz="3200" dirty="0"/>
        </a:p>
      </dgm:t>
    </dgm:pt>
    <dgm:pt modelId="{4A4CA1CC-7801-478C-90F4-D3C3A04060E3}" type="parTrans" cxnId="{674BB7FB-DDBC-42C9-8B07-C15400D1ED8A}">
      <dgm:prSet/>
      <dgm:spPr/>
      <dgm:t>
        <a:bodyPr/>
        <a:lstStyle/>
        <a:p>
          <a:endParaRPr lang="en-US"/>
        </a:p>
      </dgm:t>
    </dgm:pt>
    <dgm:pt modelId="{B98E91F5-90FE-4AD8-8849-DB0558713CAE}" type="sibTrans" cxnId="{674BB7FB-DDBC-42C9-8B07-C15400D1ED8A}">
      <dgm:prSet/>
      <dgm:spPr/>
      <dgm:t>
        <a:bodyPr/>
        <a:lstStyle/>
        <a:p>
          <a:endParaRPr lang="en-US"/>
        </a:p>
      </dgm:t>
    </dgm:pt>
    <dgm:pt modelId="{24C9FA2D-B3E4-4D7A-BEB7-572B2C9D7658}">
      <dgm:prSet phldrT="[Text]" custT="1"/>
      <dgm:spPr/>
      <dgm:t>
        <a:bodyPr/>
        <a:lstStyle/>
        <a:p>
          <a:r>
            <a:rPr lang="en-US" sz="2800" dirty="0" smtClean="0"/>
            <a:t>Read-write differencing VHDs</a:t>
          </a:r>
          <a:endParaRPr lang="en-US" sz="2800" dirty="0"/>
        </a:p>
      </dgm:t>
    </dgm:pt>
    <dgm:pt modelId="{ACB6649A-C7C5-4B66-96E8-0A4FFF45FC6E}" type="parTrans" cxnId="{59E45C91-285E-4641-B87B-FA1E4FC0A4D0}">
      <dgm:prSet/>
      <dgm:spPr/>
      <dgm:t>
        <a:bodyPr/>
        <a:lstStyle/>
        <a:p>
          <a:endParaRPr lang="en-US"/>
        </a:p>
      </dgm:t>
    </dgm:pt>
    <dgm:pt modelId="{FBA80539-1A6E-4439-B220-5C68D7C7411F}" type="sibTrans" cxnId="{59E45C91-285E-4641-B87B-FA1E4FC0A4D0}">
      <dgm:prSet/>
      <dgm:spPr/>
      <dgm:t>
        <a:bodyPr/>
        <a:lstStyle/>
        <a:p>
          <a:endParaRPr lang="en-US"/>
        </a:p>
      </dgm:t>
    </dgm:pt>
    <dgm:pt modelId="{7860E0F6-7BCF-4B22-949A-F0B4E8DA93A1}">
      <dgm:prSet phldrT="[Text]" custT="1"/>
      <dgm:spPr/>
      <dgm:t>
        <a:bodyPr/>
        <a:lstStyle/>
        <a:p>
          <a:r>
            <a:rPr lang="en-US" sz="2800" dirty="0" smtClean="0"/>
            <a:t>Read-only parent VHD</a:t>
          </a:r>
          <a:endParaRPr lang="en-US" sz="2800" dirty="0"/>
        </a:p>
      </dgm:t>
    </dgm:pt>
    <dgm:pt modelId="{7B0C1F74-66B5-4DF8-8ACE-6A941A4794C5}" type="parTrans" cxnId="{0495FEA8-46BB-4A68-A00F-38D8A52D137E}">
      <dgm:prSet/>
      <dgm:spPr/>
      <dgm:t>
        <a:bodyPr/>
        <a:lstStyle/>
        <a:p>
          <a:endParaRPr lang="en-US"/>
        </a:p>
      </dgm:t>
    </dgm:pt>
    <dgm:pt modelId="{9D331E28-23E0-42F5-A998-BD93A3EBDFF6}" type="sibTrans" cxnId="{0495FEA8-46BB-4A68-A00F-38D8A52D137E}">
      <dgm:prSet/>
      <dgm:spPr/>
      <dgm:t>
        <a:bodyPr/>
        <a:lstStyle/>
        <a:p>
          <a:endParaRPr lang="en-US"/>
        </a:p>
      </dgm:t>
    </dgm:pt>
    <dgm:pt modelId="{2FB79F58-8D14-4F00-81A8-CF5EAC9C7B7B}" type="pres">
      <dgm:prSet presAssocID="{9FBB004E-1B9B-45BF-8B80-FE9E139E46C7}" presName="linear" presStyleCnt="0">
        <dgm:presLayoutVars>
          <dgm:animLvl val="lvl"/>
          <dgm:resizeHandles val="exact"/>
        </dgm:presLayoutVars>
      </dgm:prSet>
      <dgm:spPr/>
      <dgm:t>
        <a:bodyPr/>
        <a:lstStyle/>
        <a:p>
          <a:endParaRPr lang="en-US"/>
        </a:p>
      </dgm:t>
    </dgm:pt>
    <dgm:pt modelId="{9981597A-0425-49ED-B760-B7EC8AB61B27}" type="pres">
      <dgm:prSet presAssocID="{E0334804-81AD-40AF-8B01-08B50B08092B}" presName="parentText" presStyleLbl="node1" presStyleIdx="0" presStyleCnt="1" custLinFactNeighborY="-171">
        <dgm:presLayoutVars>
          <dgm:chMax val="0"/>
          <dgm:bulletEnabled val="1"/>
        </dgm:presLayoutVars>
      </dgm:prSet>
      <dgm:spPr/>
      <dgm:t>
        <a:bodyPr/>
        <a:lstStyle/>
        <a:p>
          <a:endParaRPr lang="en-US"/>
        </a:p>
      </dgm:t>
    </dgm:pt>
    <dgm:pt modelId="{0C8DAF0A-F9D4-4CC8-A2BD-5508A189E0EE}" type="pres">
      <dgm:prSet presAssocID="{E0334804-81AD-40AF-8B01-08B50B08092B}" presName="childText" presStyleLbl="revTx" presStyleIdx="0" presStyleCnt="1">
        <dgm:presLayoutVars>
          <dgm:bulletEnabled val="1"/>
        </dgm:presLayoutVars>
      </dgm:prSet>
      <dgm:spPr/>
      <dgm:t>
        <a:bodyPr/>
        <a:lstStyle/>
        <a:p>
          <a:endParaRPr lang="en-US"/>
        </a:p>
      </dgm:t>
    </dgm:pt>
  </dgm:ptLst>
  <dgm:cxnLst>
    <dgm:cxn modelId="{59E45C91-285E-4641-B87B-FA1E4FC0A4D0}" srcId="{E0334804-81AD-40AF-8B01-08B50B08092B}" destId="{24C9FA2D-B3E4-4D7A-BEB7-572B2C9D7658}" srcOrd="1" destOrd="0" parTransId="{ACB6649A-C7C5-4B66-96E8-0A4FFF45FC6E}" sibTransId="{FBA80539-1A6E-4439-B220-5C68D7C7411F}"/>
    <dgm:cxn modelId="{0495FEA8-46BB-4A68-A00F-38D8A52D137E}" srcId="{E0334804-81AD-40AF-8B01-08B50B08092B}" destId="{7860E0F6-7BCF-4B22-949A-F0B4E8DA93A1}" srcOrd="0" destOrd="0" parTransId="{7B0C1F74-66B5-4DF8-8ACE-6A941A4794C5}" sibTransId="{9D331E28-23E0-42F5-A998-BD93A3EBDFF6}"/>
    <dgm:cxn modelId="{F11C6B6F-0025-468B-9DD9-898C8CE5CC4F}" type="presOf" srcId="{E0334804-81AD-40AF-8B01-08B50B08092B}" destId="{9981597A-0425-49ED-B760-B7EC8AB61B27}" srcOrd="0" destOrd="0" presId="urn:microsoft.com/office/officeart/2005/8/layout/vList2"/>
    <dgm:cxn modelId="{4DDD1636-CEE6-48CA-86CF-18CA7ED6E8C8}" type="presOf" srcId="{9FBB004E-1B9B-45BF-8B80-FE9E139E46C7}" destId="{2FB79F58-8D14-4F00-81A8-CF5EAC9C7B7B}" srcOrd="0" destOrd="0" presId="urn:microsoft.com/office/officeart/2005/8/layout/vList2"/>
    <dgm:cxn modelId="{C2CDE200-7DC0-412D-9446-904813AD507C}" type="presOf" srcId="{24C9FA2D-B3E4-4D7A-BEB7-572B2C9D7658}" destId="{0C8DAF0A-F9D4-4CC8-A2BD-5508A189E0EE}" srcOrd="0" destOrd="1" presId="urn:microsoft.com/office/officeart/2005/8/layout/vList2"/>
    <dgm:cxn modelId="{674BB7FB-DDBC-42C9-8B07-C15400D1ED8A}" srcId="{9FBB004E-1B9B-45BF-8B80-FE9E139E46C7}" destId="{E0334804-81AD-40AF-8B01-08B50B08092B}" srcOrd="0" destOrd="0" parTransId="{4A4CA1CC-7801-478C-90F4-D3C3A04060E3}" sibTransId="{B98E91F5-90FE-4AD8-8849-DB0558713CAE}"/>
    <dgm:cxn modelId="{E17D727B-5730-49AB-876C-C88F97B4A2C3}" type="presOf" srcId="{7860E0F6-7BCF-4B22-949A-F0B4E8DA93A1}" destId="{0C8DAF0A-F9D4-4CC8-A2BD-5508A189E0EE}" srcOrd="0" destOrd="0" presId="urn:microsoft.com/office/officeart/2005/8/layout/vList2"/>
    <dgm:cxn modelId="{65078520-26F1-482B-9809-93F08BC8F5D5}" type="presParOf" srcId="{2FB79F58-8D14-4F00-81A8-CF5EAC9C7B7B}" destId="{9981597A-0425-49ED-B760-B7EC8AB61B27}" srcOrd="0" destOrd="0" presId="urn:microsoft.com/office/officeart/2005/8/layout/vList2"/>
    <dgm:cxn modelId="{6BB121C4-A130-4240-A57F-798FB6FFD76D}" type="presParOf" srcId="{2FB79F58-8D14-4F00-81A8-CF5EAC9C7B7B}" destId="{0C8DAF0A-F9D4-4CC8-A2BD-5508A189E0EE}" srcOrd="1" destOrd="0" presId="urn:microsoft.com/office/officeart/2005/8/layout/vList2"/>
  </dgm:cxnLst>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005F21-F8BE-4A85-B11D-C91C7C3B9208}"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2ACA614E-A5B3-4EA6-ABE4-D74689D5C625}">
      <dgm:prSet/>
      <dgm:spPr>
        <a:ln>
          <a:noFill/>
        </a:ln>
      </dgm:spPr>
      <dgm:t>
        <a:bodyPr/>
        <a:lstStyle/>
        <a:p>
          <a:r>
            <a:rPr lang="en-US" dirty="0" smtClean="0">
              <a:solidFill>
                <a:schemeClr val="tx1"/>
              </a:solidFill>
            </a:rPr>
            <a:t>Direct I/O</a:t>
          </a:r>
          <a:endParaRPr lang="en-US" dirty="0">
            <a:solidFill>
              <a:schemeClr val="tx1"/>
            </a:solidFill>
          </a:endParaRPr>
        </a:p>
      </dgm:t>
    </dgm:pt>
    <dgm:pt modelId="{66BC41AC-E17D-43F8-9B16-DFFF1ABCC741}" type="parTrans" cxnId="{432F8248-51EB-4A2F-9586-D2C1F328E1E7}">
      <dgm:prSet/>
      <dgm:spPr/>
      <dgm:t>
        <a:bodyPr/>
        <a:lstStyle/>
        <a:p>
          <a:endParaRPr lang="en-US"/>
        </a:p>
      </dgm:t>
    </dgm:pt>
    <dgm:pt modelId="{20A99E02-5DF5-4AB9-B8E2-B7884E378C86}" type="sibTrans" cxnId="{432F8248-51EB-4A2F-9586-D2C1F328E1E7}">
      <dgm:prSet/>
      <dgm:spPr/>
      <dgm:t>
        <a:bodyPr/>
        <a:lstStyle/>
        <a:p>
          <a:endParaRPr lang="en-US"/>
        </a:p>
      </dgm:t>
    </dgm:pt>
    <dgm:pt modelId="{B9096BD3-EFC5-440B-BA80-EDA7761F4955}">
      <dgm:prSet/>
      <dgm:spPr>
        <a:ln>
          <a:noFill/>
        </a:ln>
      </dgm:spPr>
      <dgm:t>
        <a:bodyPr/>
        <a:lstStyle/>
        <a:p>
          <a:r>
            <a:rPr lang="en-US" dirty="0" smtClean="0">
              <a:solidFill>
                <a:schemeClr val="tx1"/>
              </a:solidFill>
            </a:rPr>
            <a:t>Redirected I/O</a:t>
          </a:r>
          <a:endParaRPr lang="en-US" dirty="0">
            <a:solidFill>
              <a:schemeClr val="tx1"/>
            </a:solidFill>
          </a:endParaRPr>
        </a:p>
      </dgm:t>
    </dgm:pt>
    <dgm:pt modelId="{12C35194-D262-4FFF-9895-2E77E5B92209}" type="parTrans" cxnId="{8C9C3663-F855-4527-A81F-73829A558E89}">
      <dgm:prSet/>
      <dgm:spPr/>
      <dgm:t>
        <a:bodyPr/>
        <a:lstStyle/>
        <a:p>
          <a:endParaRPr lang="en-US"/>
        </a:p>
      </dgm:t>
    </dgm:pt>
    <dgm:pt modelId="{67713A76-D7B1-4481-A258-DA111BD6D5A0}" type="sibTrans" cxnId="{8C9C3663-F855-4527-A81F-73829A558E89}">
      <dgm:prSet/>
      <dgm:spPr/>
      <dgm:t>
        <a:bodyPr/>
        <a:lstStyle/>
        <a:p>
          <a:endParaRPr lang="en-US"/>
        </a:p>
      </dgm:t>
    </dgm:pt>
    <dgm:pt modelId="{3EF9DDB5-6534-4BED-A495-604D3EC4EE9C}">
      <dgm:prSet/>
      <dgm:spPr>
        <a:solidFill>
          <a:schemeClr val="tx2">
            <a:alpha val="90000"/>
          </a:schemeClr>
        </a:solidFill>
        <a:ln>
          <a:noFill/>
        </a:ln>
      </dgm:spPr>
      <dgm:t>
        <a:bodyPr/>
        <a:lstStyle/>
        <a:p>
          <a:r>
            <a:rPr lang="en-US" dirty="0" smtClean="0">
              <a:solidFill>
                <a:schemeClr val="tx1"/>
              </a:solidFill>
            </a:rPr>
            <a:t>Block level I/O performance parity</a:t>
          </a:r>
          <a:endParaRPr lang="en-US" dirty="0">
            <a:solidFill>
              <a:schemeClr val="tx1"/>
            </a:solidFill>
          </a:endParaRPr>
        </a:p>
      </dgm:t>
    </dgm:pt>
    <dgm:pt modelId="{3FDFD5B3-44B2-4A2A-B048-6A44D28B0B88}" type="parTrans" cxnId="{D5E71B48-BDAB-4183-97FA-55BEB008A930}">
      <dgm:prSet/>
      <dgm:spPr/>
      <dgm:t>
        <a:bodyPr/>
        <a:lstStyle/>
        <a:p>
          <a:endParaRPr lang="en-US"/>
        </a:p>
      </dgm:t>
    </dgm:pt>
    <dgm:pt modelId="{E5077E2D-BF4D-49FC-AC79-8E070B3E1A1F}" type="sibTrans" cxnId="{D5E71B48-BDAB-4183-97FA-55BEB008A930}">
      <dgm:prSet/>
      <dgm:spPr/>
      <dgm:t>
        <a:bodyPr/>
        <a:lstStyle/>
        <a:p>
          <a:endParaRPr lang="en-US"/>
        </a:p>
      </dgm:t>
    </dgm:pt>
    <dgm:pt modelId="{DA38B493-2BAC-4D33-8A0D-D295D398ACAA}">
      <dgm:prSet/>
      <dgm:spPr>
        <a:solidFill>
          <a:schemeClr val="accent1">
            <a:alpha val="90000"/>
          </a:schemeClr>
        </a:solidFill>
        <a:ln>
          <a:noFill/>
        </a:ln>
      </dgm:spPr>
      <dgm:t>
        <a:bodyPr/>
        <a:lstStyle/>
        <a:p>
          <a:r>
            <a:rPr lang="en-US" dirty="0" smtClean="0">
              <a:solidFill>
                <a:schemeClr val="tx1"/>
              </a:solidFill>
            </a:rPr>
            <a:t>Remote file system (SMB) performance parity</a:t>
          </a:r>
          <a:endParaRPr lang="en-US" dirty="0">
            <a:solidFill>
              <a:schemeClr val="tx1"/>
            </a:solidFill>
          </a:endParaRPr>
        </a:p>
      </dgm:t>
    </dgm:pt>
    <dgm:pt modelId="{4D38F9AA-5313-4F06-A06D-45F2ECA75614}" type="parTrans" cxnId="{68BA81FD-6787-44BD-8BD7-45F08285A5BB}">
      <dgm:prSet/>
      <dgm:spPr/>
      <dgm:t>
        <a:bodyPr/>
        <a:lstStyle/>
        <a:p>
          <a:endParaRPr lang="en-US"/>
        </a:p>
      </dgm:t>
    </dgm:pt>
    <dgm:pt modelId="{3AA245CE-BD1D-49D7-868A-A411D4845918}" type="sibTrans" cxnId="{68BA81FD-6787-44BD-8BD7-45F08285A5BB}">
      <dgm:prSet/>
      <dgm:spPr/>
      <dgm:t>
        <a:bodyPr/>
        <a:lstStyle/>
        <a:p>
          <a:endParaRPr lang="en-US"/>
        </a:p>
      </dgm:t>
    </dgm:pt>
    <dgm:pt modelId="{EC4D8DEF-C98D-4911-A9E4-0F3F746039F2}" type="pres">
      <dgm:prSet presAssocID="{69005F21-F8BE-4A85-B11D-C91C7C3B9208}" presName="Name0" presStyleCnt="0">
        <dgm:presLayoutVars>
          <dgm:dir/>
          <dgm:animLvl val="lvl"/>
          <dgm:resizeHandles val="exact"/>
        </dgm:presLayoutVars>
      </dgm:prSet>
      <dgm:spPr/>
      <dgm:t>
        <a:bodyPr/>
        <a:lstStyle/>
        <a:p>
          <a:endParaRPr lang="en-US"/>
        </a:p>
      </dgm:t>
    </dgm:pt>
    <dgm:pt modelId="{B1639DA0-E91A-4114-8240-03ECE74B64A8}" type="pres">
      <dgm:prSet presAssocID="{2ACA614E-A5B3-4EA6-ABE4-D74689D5C625}" presName="linNode" presStyleCnt="0"/>
      <dgm:spPr/>
      <dgm:t>
        <a:bodyPr/>
        <a:lstStyle/>
        <a:p>
          <a:endParaRPr lang="en-US"/>
        </a:p>
      </dgm:t>
    </dgm:pt>
    <dgm:pt modelId="{BA86A0EE-80BC-4DD0-AC05-C07B4606585D}" type="pres">
      <dgm:prSet presAssocID="{2ACA614E-A5B3-4EA6-ABE4-D74689D5C625}" presName="parentText" presStyleLbl="node1" presStyleIdx="0" presStyleCnt="2">
        <dgm:presLayoutVars>
          <dgm:chMax val="1"/>
          <dgm:bulletEnabled val="1"/>
        </dgm:presLayoutVars>
      </dgm:prSet>
      <dgm:spPr/>
      <dgm:t>
        <a:bodyPr/>
        <a:lstStyle/>
        <a:p>
          <a:endParaRPr lang="en-US"/>
        </a:p>
      </dgm:t>
    </dgm:pt>
    <dgm:pt modelId="{EC801124-839B-44BF-A001-579641AA8BB7}" type="pres">
      <dgm:prSet presAssocID="{2ACA614E-A5B3-4EA6-ABE4-D74689D5C625}" presName="descendantText" presStyleLbl="alignAccFollowNode1" presStyleIdx="0" presStyleCnt="2">
        <dgm:presLayoutVars>
          <dgm:bulletEnabled val="1"/>
        </dgm:presLayoutVars>
      </dgm:prSet>
      <dgm:spPr/>
      <dgm:t>
        <a:bodyPr/>
        <a:lstStyle/>
        <a:p>
          <a:endParaRPr lang="en-US"/>
        </a:p>
      </dgm:t>
    </dgm:pt>
    <dgm:pt modelId="{A5C42294-913D-426C-8A2D-286B7F12798E}" type="pres">
      <dgm:prSet presAssocID="{20A99E02-5DF5-4AB9-B8E2-B7884E378C86}" presName="sp" presStyleCnt="0"/>
      <dgm:spPr/>
      <dgm:t>
        <a:bodyPr/>
        <a:lstStyle/>
        <a:p>
          <a:endParaRPr lang="en-US"/>
        </a:p>
      </dgm:t>
    </dgm:pt>
    <dgm:pt modelId="{A80F06CC-9A23-4F40-9D77-F1106094A4A9}" type="pres">
      <dgm:prSet presAssocID="{B9096BD3-EFC5-440B-BA80-EDA7761F4955}" presName="linNode" presStyleCnt="0"/>
      <dgm:spPr/>
      <dgm:t>
        <a:bodyPr/>
        <a:lstStyle/>
        <a:p>
          <a:endParaRPr lang="en-US"/>
        </a:p>
      </dgm:t>
    </dgm:pt>
    <dgm:pt modelId="{4183A069-59F2-4A1D-A448-54DC64443F3B}" type="pres">
      <dgm:prSet presAssocID="{B9096BD3-EFC5-440B-BA80-EDA7761F4955}" presName="parentText" presStyleLbl="node1" presStyleIdx="1" presStyleCnt="2">
        <dgm:presLayoutVars>
          <dgm:chMax val="1"/>
          <dgm:bulletEnabled val="1"/>
        </dgm:presLayoutVars>
      </dgm:prSet>
      <dgm:spPr/>
      <dgm:t>
        <a:bodyPr/>
        <a:lstStyle/>
        <a:p>
          <a:endParaRPr lang="en-US"/>
        </a:p>
      </dgm:t>
    </dgm:pt>
    <dgm:pt modelId="{0DA8D87A-8B96-451A-87B4-716408ADC111}" type="pres">
      <dgm:prSet presAssocID="{B9096BD3-EFC5-440B-BA80-EDA7761F4955}" presName="descendantText" presStyleLbl="alignAccFollowNode1" presStyleIdx="1" presStyleCnt="2">
        <dgm:presLayoutVars>
          <dgm:bulletEnabled val="1"/>
        </dgm:presLayoutVars>
      </dgm:prSet>
      <dgm:spPr/>
      <dgm:t>
        <a:bodyPr/>
        <a:lstStyle/>
        <a:p>
          <a:endParaRPr lang="en-US"/>
        </a:p>
      </dgm:t>
    </dgm:pt>
  </dgm:ptLst>
  <dgm:cxnLst>
    <dgm:cxn modelId="{8C9C3663-F855-4527-A81F-73829A558E89}" srcId="{69005F21-F8BE-4A85-B11D-C91C7C3B9208}" destId="{B9096BD3-EFC5-440B-BA80-EDA7761F4955}" srcOrd="1" destOrd="0" parTransId="{12C35194-D262-4FFF-9895-2E77E5B92209}" sibTransId="{67713A76-D7B1-4481-A258-DA111BD6D5A0}"/>
    <dgm:cxn modelId="{CD300AF3-3147-45FB-8DC2-9E223D92E316}" type="presOf" srcId="{3EF9DDB5-6534-4BED-A495-604D3EC4EE9C}" destId="{EC801124-839B-44BF-A001-579641AA8BB7}" srcOrd="0" destOrd="0" presId="urn:microsoft.com/office/officeart/2005/8/layout/vList5"/>
    <dgm:cxn modelId="{B9805F19-A3DF-4C15-B3A0-E574B6BA4E7D}" type="presOf" srcId="{2ACA614E-A5B3-4EA6-ABE4-D74689D5C625}" destId="{BA86A0EE-80BC-4DD0-AC05-C07B4606585D}" srcOrd="0" destOrd="0" presId="urn:microsoft.com/office/officeart/2005/8/layout/vList5"/>
    <dgm:cxn modelId="{6A4328DA-70FF-4D13-AAC1-DF83FD96C899}" type="presOf" srcId="{DA38B493-2BAC-4D33-8A0D-D295D398ACAA}" destId="{0DA8D87A-8B96-451A-87B4-716408ADC111}" srcOrd="0" destOrd="0" presId="urn:microsoft.com/office/officeart/2005/8/layout/vList5"/>
    <dgm:cxn modelId="{68BA81FD-6787-44BD-8BD7-45F08285A5BB}" srcId="{B9096BD3-EFC5-440B-BA80-EDA7761F4955}" destId="{DA38B493-2BAC-4D33-8A0D-D295D398ACAA}" srcOrd="0" destOrd="0" parTransId="{4D38F9AA-5313-4F06-A06D-45F2ECA75614}" sibTransId="{3AA245CE-BD1D-49D7-868A-A411D4845918}"/>
    <dgm:cxn modelId="{EAF560F9-AC45-4804-AD6D-1BDE1E27C422}" type="presOf" srcId="{B9096BD3-EFC5-440B-BA80-EDA7761F4955}" destId="{4183A069-59F2-4A1D-A448-54DC64443F3B}" srcOrd="0" destOrd="0" presId="urn:microsoft.com/office/officeart/2005/8/layout/vList5"/>
    <dgm:cxn modelId="{432F8248-51EB-4A2F-9586-D2C1F328E1E7}" srcId="{69005F21-F8BE-4A85-B11D-C91C7C3B9208}" destId="{2ACA614E-A5B3-4EA6-ABE4-D74689D5C625}" srcOrd="0" destOrd="0" parTransId="{66BC41AC-E17D-43F8-9B16-DFFF1ABCC741}" sibTransId="{20A99E02-5DF5-4AB9-B8E2-B7884E378C86}"/>
    <dgm:cxn modelId="{D5E71B48-BDAB-4183-97FA-55BEB008A930}" srcId="{2ACA614E-A5B3-4EA6-ABE4-D74689D5C625}" destId="{3EF9DDB5-6534-4BED-A495-604D3EC4EE9C}" srcOrd="0" destOrd="0" parTransId="{3FDFD5B3-44B2-4A2A-B048-6A44D28B0B88}" sibTransId="{E5077E2D-BF4D-49FC-AC79-8E070B3E1A1F}"/>
    <dgm:cxn modelId="{8B0B1D67-895C-4B71-BF3B-8283238D104D}" type="presOf" srcId="{69005F21-F8BE-4A85-B11D-C91C7C3B9208}" destId="{EC4D8DEF-C98D-4911-A9E4-0F3F746039F2}" srcOrd="0" destOrd="0" presId="urn:microsoft.com/office/officeart/2005/8/layout/vList5"/>
    <dgm:cxn modelId="{6EA6E4FD-F68D-428A-8B46-37540DA32D00}" type="presParOf" srcId="{EC4D8DEF-C98D-4911-A9E4-0F3F746039F2}" destId="{B1639DA0-E91A-4114-8240-03ECE74B64A8}" srcOrd="0" destOrd="0" presId="urn:microsoft.com/office/officeart/2005/8/layout/vList5"/>
    <dgm:cxn modelId="{3DDE86E2-E2E8-44E7-8966-5819B5F4DBAD}" type="presParOf" srcId="{B1639DA0-E91A-4114-8240-03ECE74B64A8}" destId="{BA86A0EE-80BC-4DD0-AC05-C07B4606585D}" srcOrd="0" destOrd="0" presId="urn:microsoft.com/office/officeart/2005/8/layout/vList5"/>
    <dgm:cxn modelId="{1A603DCB-257B-4ED6-9690-3A933BE84B32}" type="presParOf" srcId="{B1639DA0-E91A-4114-8240-03ECE74B64A8}" destId="{EC801124-839B-44BF-A001-579641AA8BB7}" srcOrd="1" destOrd="0" presId="urn:microsoft.com/office/officeart/2005/8/layout/vList5"/>
    <dgm:cxn modelId="{E73EAA06-19BA-483C-889F-4E08CF2CDAEC}" type="presParOf" srcId="{EC4D8DEF-C98D-4911-A9E4-0F3F746039F2}" destId="{A5C42294-913D-426C-8A2D-286B7F12798E}" srcOrd="1" destOrd="0" presId="urn:microsoft.com/office/officeart/2005/8/layout/vList5"/>
    <dgm:cxn modelId="{7C3DAD6E-2469-4BAE-A6E8-D85A3AA8797A}" type="presParOf" srcId="{EC4D8DEF-C98D-4911-A9E4-0F3F746039F2}" destId="{A80F06CC-9A23-4F40-9D77-F1106094A4A9}" srcOrd="2" destOrd="0" presId="urn:microsoft.com/office/officeart/2005/8/layout/vList5"/>
    <dgm:cxn modelId="{634694BC-F59D-43C7-803B-E9529A13A9FC}" type="presParOf" srcId="{A80F06CC-9A23-4F40-9D77-F1106094A4A9}" destId="{4183A069-59F2-4A1D-A448-54DC64443F3B}" srcOrd="0" destOrd="0" presId="urn:microsoft.com/office/officeart/2005/8/layout/vList5"/>
    <dgm:cxn modelId="{C84041CE-63E2-4872-86B2-876C4F759F63}" type="presParOf" srcId="{A80F06CC-9A23-4F40-9D77-F1106094A4A9}" destId="{0DA8D87A-8B96-451A-87B4-716408ADC11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56F846-B38B-4129-A384-679176D51ED3}" type="doc">
      <dgm:prSet loTypeId="urn:microsoft.com/office/officeart/2005/8/layout/cycle3" loCatId="cycle" qsTypeId="urn:microsoft.com/office/officeart/2005/8/quickstyle/simple1" qsCatId="simple" csTypeId="urn:microsoft.com/office/officeart/2005/8/colors/accent1_2" csCatId="accent1" phldr="1"/>
      <dgm:spPr/>
    </dgm:pt>
    <dgm:pt modelId="{CC4B845A-4D0E-445C-9B0A-141B4A4010F2}">
      <dgm:prSet phldrT="[Text]"/>
      <dgm:spPr>
        <a:ln>
          <a:noFill/>
        </a:ln>
      </dgm:spPr>
      <dgm:t>
        <a:bodyPr/>
        <a:lstStyle/>
        <a:p>
          <a:r>
            <a:rPr lang="en-US" dirty="0" smtClean="0"/>
            <a:t>I/O redirection needed less often</a:t>
          </a:r>
          <a:endParaRPr lang="en-US" dirty="0"/>
        </a:p>
      </dgm:t>
    </dgm:pt>
    <dgm:pt modelId="{F598DC31-D162-4F01-A418-BE40C54C573C}" type="parTrans" cxnId="{1AE225DC-A3CA-4CA6-BF0E-D14E096B42EA}">
      <dgm:prSet/>
      <dgm:spPr/>
      <dgm:t>
        <a:bodyPr/>
        <a:lstStyle/>
        <a:p>
          <a:endParaRPr lang="en-US"/>
        </a:p>
      </dgm:t>
    </dgm:pt>
    <dgm:pt modelId="{44EA3C74-C829-4098-81C0-BDB9B32F2ED7}" type="sibTrans" cxnId="{1AE225DC-A3CA-4CA6-BF0E-D14E096B42EA}">
      <dgm:prSet/>
      <dgm:spPr/>
      <dgm:t>
        <a:bodyPr/>
        <a:lstStyle/>
        <a:p>
          <a:endParaRPr lang="en-US"/>
        </a:p>
      </dgm:t>
    </dgm:pt>
    <dgm:pt modelId="{CC951487-0AE5-4C3B-9677-45B3FCF99796}">
      <dgm:prSet/>
      <dgm:spPr>
        <a:ln>
          <a:noFill/>
        </a:ln>
      </dgm:spPr>
      <dgm:t>
        <a:bodyPr/>
        <a:lstStyle/>
        <a:p>
          <a:r>
            <a:rPr lang="en-US" dirty="0" smtClean="0"/>
            <a:t>CSV Block Level Redirection</a:t>
          </a:r>
        </a:p>
      </dgm:t>
    </dgm:pt>
    <dgm:pt modelId="{83F5844D-1B60-4ED9-BB46-ECC262A5F382}" type="parTrans" cxnId="{6C121B3B-115C-40EE-94E0-C79A9FD93018}">
      <dgm:prSet/>
      <dgm:spPr/>
      <dgm:t>
        <a:bodyPr/>
        <a:lstStyle/>
        <a:p>
          <a:endParaRPr lang="en-US"/>
        </a:p>
      </dgm:t>
    </dgm:pt>
    <dgm:pt modelId="{8ABB474C-1959-4FFB-BB35-E3816205793D}" type="sibTrans" cxnId="{6C121B3B-115C-40EE-94E0-C79A9FD93018}">
      <dgm:prSet/>
      <dgm:spPr/>
      <dgm:t>
        <a:bodyPr/>
        <a:lstStyle/>
        <a:p>
          <a:endParaRPr lang="en-US"/>
        </a:p>
      </dgm:t>
    </dgm:pt>
    <dgm:pt modelId="{CCF3F4E4-8CA8-46BE-91BC-A5AD7BC95502}">
      <dgm:prSet/>
      <dgm:spPr>
        <a:ln>
          <a:noFill/>
        </a:ln>
      </dgm:spPr>
      <dgm:t>
        <a:bodyPr/>
        <a:lstStyle/>
        <a:p>
          <a:r>
            <a:rPr lang="en-US" dirty="0" smtClean="0"/>
            <a:t>SMB 3.0 </a:t>
          </a:r>
        </a:p>
        <a:p>
          <a:r>
            <a:rPr lang="en-US" dirty="0" smtClean="0"/>
            <a:t>Multi-Channel</a:t>
          </a:r>
        </a:p>
      </dgm:t>
    </dgm:pt>
    <dgm:pt modelId="{509EB66C-2EC4-493E-A7F0-B94C02C44B2C}" type="parTrans" cxnId="{B154EB93-AFE0-439F-8C76-5402DBB7F49A}">
      <dgm:prSet/>
      <dgm:spPr/>
      <dgm:t>
        <a:bodyPr/>
        <a:lstStyle/>
        <a:p>
          <a:endParaRPr lang="en-US"/>
        </a:p>
      </dgm:t>
    </dgm:pt>
    <dgm:pt modelId="{420585AB-3F2F-4155-9135-711A6FBB40CF}" type="sibTrans" cxnId="{B154EB93-AFE0-439F-8C76-5402DBB7F49A}">
      <dgm:prSet/>
      <dgm:spPr/>
      <dgm:t>
        <a:bodyPr/>
        <a:lstStyle/>
        <a:p>
          <a:endParaRPr lang="en-US"/>
        </a:p>
      </dgm:t>
    </dgm:pt>
    <dgm:pt modelId="{626B964C-F687-4E4B-AA80-77D71CC696B5}">
      <dgm:prSet/>
      <dgm:spPr>
        <a:ln>
          <a:noFill/>
        </a:ln>
      </dgm:spPr>
      <dgm:t>
        <a:bodyPr/>
        <a:lstStyle/>
        <a:p>
          <a:r>
            <a:rPr lang="en-US" dirty="0" smtClean="0"/>
            <a:t>SMB 3.0 Direct (RDMA)</a:t>
          </a:r>
        </a:p>
      </dgm:t>
    </dgm:pt>
    <dgm:pt modelId="{074BC04B-4395-4A67-8795-B39A7E41F05E}" type="parTrans" cxnId="{EE95AC4B-56FB-4D92-9076-C9DFDFE5109E}">
      <dgm:prSet/>
      <dgm:spPr/>
      <dgm:t>
        <a:bodyPr/>
        <a:lstStyle/>
        <a:p>
          <a:endParaRPr lang="en-US"/>
        </a:p>
      </dgm:t>
    </dgm:pt>
    <dgm:pt modelId="{FD92D2E9-9730-4282-8D78-525207172892}" type="sibTrans" cxnId="{EE95AC4B-56FB-4D92-9076-C9DFDFE5109E}">
      <dgm:prSet/>
      <dgm:spPr/>
      <dgm:t>
        <a:bodyPr/>
        <a:lstStyle/>
        <a:p>
          <a:endParaRPr lang="en-US"/>
        </a:p>
      </dgm:t>
    </dgm:pt>
    <dgm:pt modelId="{6C35635C-EAA4-4EB2-BF1A-9CA96E58AAEC}">
      <dgm:prSet/>
      <dgm:spPr>
        <a:ln>
          <a:noFill/>
        </a:ln>
      </dgm:spPr>
      <dgm:t>
        <a:bodyPr/>
        <a:lstStyle/>
        <a:p>
          <a:r>
            <a:rPr lang="en-US" dirty="0" smtClean="0"/>
            <a:t>CSV Block Cache</a:t>
          </a:r>
        </a:p>
      </dgm:t>
    </dgm:pt>
    <dgm:pt modelId="{1B7BA9C2-6B19-46A9-8D4C-CE1F3162E10B}" type="parTrans" cxnId="{B371C988-B0B7-4BFB-AD50-6553CE99F333}">
      <dgm:prSet/>
      <dgm:spPr/>
      <dgm:t>
        <a:bodyPr/>
        <a:lstStyle/>
        <a:p>
          <a:endParaRPr lang="en-US"/>
        </a:p>
      </dgm:t>
    </dgm:pt>
    <dgm:pt modelId="{7DF33FC0-308E-46BE-BE68-D811C161FD3A}" type="sibTrans" cxnId="{B371C988-B0B7-4BFB-AD50-6553CE99F333}">
      <dgm:prSet/>
      <dgm:spPr/>
      <dgm:t>
        <a:bodyPr/>
        <a:lstStyle/>
        <a:p>
          <a:endParaRPr lang="en-US"/>
        </a:p>
      </dgm:t>
    </dgm:pt>
    <dgm:pt modelId="{E3ED9C3E-087F-41F4-A878-627C205649A0}" type="pres">
      <dgm:prSet presAssocID="{6356F846-B38B-4129-A384-679176D51ED3}" presName="Name0" presStyleCnt="0">
        <dgm:presLayoutVars>
          <dgm:dir/>
          <dgm:resizeHandles val="exact"/>
        </dgm:presLayoutVars>
      </dgm:prSet>
      <dgm:spPr/>
    </dgm:pt>
    <dgm:pt modelId="{DB2A5914-A6DD-4AB5-BD82-F03700C00FB3}" type="pres">
      <dgm:prSet presAssocID="{6356F846-B38B-4129-A384-679176D51ED3}" presName="cycle" presStyleCnt="0"/>
      <dgm:spPr/>
    </dgm:pt>
    <dgm:pt modelId="{403CC32A-EB81-4179-9964-F626F0DC8FDE}" type="pres">
      <dgm:prSet presAssocID="{CC4B845A-4D0E-445C-9B0A-141B4A4010F2}" presName="nodeFirstNode" presStyleLbl="node1" presStyleIdx="0" presStyleCnt="5" custRadScaleRad="100005" custRadScaleInc="-967">
        <dgm:presLayoutVars>
          <dgm:bulletEnabled val="1"/>
        </dgm:presLayoutVars>
      </dgm:prSet>
      <dgm:spPr/>
      <dgm:t>
        <a:bodyPr/>
        <a:lstStyle/>
        <a:p>
          <a:endParaRPr lang="en-US"/>
        </a:p>
      </dgm:t>
    </dgm:pt>
    <dgm:pt modelId="{D648DFDE-3EB5-4788-B812-0713EB5AA9CE}" type="pres">
      <dgm:prSet presAssocID="{44EA3C74-C829-4098-81C0-BDB9B32F2ED7}" presName="sibTransFirstNode" presStyleLbl="bgShp" presStyleIdx="0" presStyleCnt="1"/>
      <dgm:spPr/>
      <dgm:t>
        <a:bodyPr/>
        <a:lstStyle/>
        <a:p>
          <a:endParaRPr lang="en-US"/>
        </a:p>
      </dgm:t>
    </dgm:pt>
    <dgm:pt modelId="{9BCF7403-642D-4794-8064-79889A8B7D53}" type="pres">
      <dgm:prSet presAssocID="{CC951487-0AE5-4C3B-9677-45B3FCF99796}" presName="nodeFollowingNodes" presStyleLbl="node1" presStyleIdx="1" presStyleCnt="5" custRadScaleRad="106991" custRadScaleInc="2021">
        <dgm:presLayoutVars>
          <dgm:bulletEnabled val="1"/>
        </dgm:presLayoutVars>
      </dgm:prSet>
      <dgm:spPr/>
      <dgm:t>
        <a:bodyPr/>
        <a:lstStyle/>
        <a:p>
          <a:endParaRPr lang="en-US"/>
        </a:p>
      </dgm:t>
    </dgm:pt>
    <dgm:pt modelId="{066859B5-FEBD-4312-AC0D-03CC302FAECA}" type="pres">
      <dgm:prSet presAssocID="{6C35635C-EAA4-4EB2-BF1A-9CA96E58AAEC}" presName="nodeFollowingNodes" presStyleLbl="node1" presStyleIdx="2" presStyleCnt="5" custRadScaleRad="96069" custRadScaleInc="-31432">
        <dgm:presLayoutVars>
          <dgm:bulletEnabled val="1"/>
        </dgm:presLayoutVars>
      </dgm:prSet>
      <dgm:spPr/>
      <dgm:t>
        <a:bodyPr/>
        <a:lstStyle/>
        <a:p>
          <a:endParaRPr lang="en-US"/>
        </a:p>
      </dgm:t>
    </dgm:pt>
    <dgm:pt modelId="{1022174E-81E5-4355-AB95-193557C6DCC5}" type="pres">
      <dgm:prSet presAssocID="{626B964C-F687-4E4B-AA80-77D71CC696B5}" presName="nodeFollowingNodes" presStyleLbl="node1" presStyleIdx="3" presStyleCnt="5" custRadScaleRad="94627" custRadScaleInc="30087">
        <dgm:presLayoutVars>
          <dgm:bulletEnabled val="1"/>
        </dgm:presLayoutVars>
      </dgm:prSet>
      <dgm:spPr/>
      <dgm:t>
        <a:bodyPr/>
        <a:lstStyle/>
        <a:p>
          <a:endParaRPr lang="en-US"/>
        </a:p>
      </dgm:t>
    </dgm:pt>
    <dgm:pt modelId="{2893ACA6-64FF-491E-B1B3-3EAF1CC17143}" type="pres">
      <dgm:prSet presAssocID="{CCF3F4E4-8CA8-46BE-91BC-A5AD7BC95502}" presName="nodeFollowingNodes" presStyleLbl="node1" presStyleIdx="4" presStyleCnt="5" custRadScaleRad="108442" custRadScaleInc="-2407">
        <dgm:presLayoutVars>
          <dgm:bulletEnabled val="1"/>
        </dgm:presLayoutVars>
      </dgm:prSet>
      <dgm:spPr/>
      <dgm:t>
        <a:bodyPr/>
        <a:lstStyle/>
        <a:p>
          <a:endParaRPr lang="en-US"/>
        </a:p>
      </dgm:t>
    </dgm:pt>
  </dgm:ptLst>
  <dgm:cxnLst>
    <dgm:cxn modelId="{A02FC340-605E-47EA-BFB9-73F1E04253FD}" type="presOf" srcId="{6C35635C-EAA4-4EB2-BF1A-9CA96E58AAEC}" destId="{066859B5-FEBD-4312-AC0D-03CC302FAECA}" srcOrd="0" destOrd="0" presId="urn:microsoft.com/office/officeart/2005/8/layout/cycle3"/>
    <dgm:cxn modelId="{B371C988-B0B7-4BFB-AD50-6553CE99F333}" srcId="{6356F846-B38B-4129-A384-679176D51ED3}" destId="{6C35635C-EAA4-4EB2-BF1A-9CA96E58AAEC}" srcOrd="2" destOrd="0" parTransId="{1B7BA9C2-6B19-46A9-8D4C-CE1F3162E10B}" sibTransId="{7DF33FC0-308E-46BE-BE68-D811C161FD3A}"/>
    <dgm:cxn modelId="{B31B91C5-597E-4F3D-BF88-E1F6C49F55C8}" type="presOf" srcId="{CCF3F4E4-8CA8-46BE-91BC-A5AD7BC95502}" destId="{2893ACA6-64FF-491E-B1B3-3EAF1CC17143}" srcOrd="0" destOrd="0" presId="urn:microsoft.com/office/officeart/2005/8/layout/cycle3"/>
    <dgm:cxn modelId="{62F392C3-7954-4CE7-8ED2-E8F7F9C7467B}" type="presOf" srcId="{6356F846-B38B-4129-A384-679176D51ED3}" destId="{E3ED9C3E-087F-41F4-A878-627C205649A0}" srcOrd="0" destOrd="0" presId="urn:microsoft.com/office/officeart/2005/8/layout/cycle3"/>
    <dgm:cxn modelId="{EE95AC4B-56FB-4D92-9076-C9DFDFE5109E}" srcId="{6356F846-B38B-4129-A384-679176D51ED3}" destId="{626B964C-F687-4E4B-AA80-77D71CC696B5}" srcOrd="3" destOrd="0" parTransId="{074BC04B-4395-4A67-8795-B39A7E41F05E}" sibTransId="{FD92D2E9-9730-4282-8D78-525207172892}"/>
    <dgm:cxn modelId="{B154EB93-AFE0-439F-8C76-5402DBB7F49A}" srcId="{6356F846-B38B-4129-A384-679176D51ED3}" destId="{CCF3F4E4-8CA8-46BE-91BC-A5AD7BC95502}" srcOrd="4" destOrd="0" parTransId="{509EB66C-2EC4-493E-A7F0-B94C02C44B2C}" sibTransId="{420585AB-3F2F-4155-9135-711A6FBB40CF}"/>
    <dgm:cxn modelId="{B3794674-5D01-46F6-9BD4-F2F30224A51B}" type="presOf" srcId="{CC4B845A-4D0E-445C-9B0A-141B4A4010F2}" destId="{403CC32A-EB81-4179-9964-F626F0DC8FDE}" srcOrd="0" destOrd="0" presId="urn:microsoft.com/office/officeart/2005/8/layout/cycle3"/>
    <dgm:cxn modelId="{71FA6EE8-EF7A-4102-8D6D-183A71E3DCB2}" type="presOf" srcId="{CC951487-0AE5-4C3B-9677-45B3FCF99796}" destId="{9BCF7403-642D-4794-8064-79889A8B7D53}" srcOrd="0" destOrd="0" presId="urn:microsoft.com/office/officeart/2005/8/layout/cycle3"/>
    <dgm:cxn modelId="{A25328FA-529D-483F-8B86-571F20032BC8}" type="presOf" srcId="{44EA3C74-C829-4098-81C0-BDB9B32F2ED7}" destId="{D648DFDE-3EB5-4788-B812-0713EB5AA9CE}" srcOrd="0" destOrd="0" presId="urn:microsoft.com/office/officeart/2005/8/layout/cycle3"/>
    <dgm:cxn modelId="{1AE225DC-A3CA-4CA6-BF0E-D14E096B42EA}" srcId="{6356F846-B38B-4129-A384-679176D51ED3}" destId="{CC4B845A-4D0E-445C-9B0A-141B4A4010F2}" srcOrd="0" destOrd="0" parTransId="{F598DC31-D162-4F01-A418-BE40C54C573C}" sibTransId="{44EA3C74-C829-4098-81C0-BDB9B32F2ED7}"/>
    <dgm:cxn modelId="{6C121B3B-115C-40EE-94E0-C79A9FD93018}" srcId="{6356F846-B38B-4129-A384-679176D51ED3}" destId="{CC951487-0AE5-4C3B-9677-45B3FCF99796}" srcOrd="1" destOrd="0" parTransId="{83F5844D-1B60-4ED9-BB46-ECC262A5F382}" sibTransId="{8ABB474C-1959-4FFB-BB35-E3816205793D}"/>
    <dgm:cxn modelId="{3EED68B0-185F-4747-AF11-2409CEC21B71}" type="presOf" srcId="{626B964C-F687-4E4B-AA80-77D71CC696B5}" destId="{1022174E-81E5-4355-AB95-193557C6DCC5}" srcOrd="0" destOrd="0" presId="urn:microsoft.com/office/officeart/2005/8/layout/cycle3"/>
    <dgm:cxn modelId="{AAA32C20-77DB-4C76-996D-3795D4930059}" type="presParOf" srcId="{E3ED9C3E-087F-41F4-A878-627C205649A0}" destId="{DB2A5914-A6DD-4AB5-BD82-F03700C00FB3}" srcOrd="0" destOrd="0" presId="urn:microsoft.com/office/officeart/2005/8/layout/cycle3"/>
    <dgm:cxn modelId="{4C19650D-29D4-4B3E-B831-190C8AF138A7}" type="presParOf" srcId="{DB2A5914-A6DD-4AB5-BD82-F03700C00FB3}" destId="{403CC32A-EB81-4179-9964-F626F0DC8FDE}" srcOrd="0" destOrd="0" presId="urn:microsoft.com/office/officeart/2005/8/layout/cycle3"/>
    <dgm:cxn modelId="{CAAF9F0D-6CDE-42E2-885A-FD3AFD6FEFA3}" type="presParOf" srcId="{DB2A5914-A6DD-4AB5-BD82-F03700C00FB3}" destId="{D648DFDE-3EB5-4788-B812-0713EB5AA9CE}" srcOrd="1" destOrd="0" presId="urn:microsoft.com/office/officeart/2005/8/layout/cycle3"/>
    <dgm:cxn modelId="{F9384C07-29B3-4AE0-B020-BCB00EAC953E}" type="presParOf" srcId="{DB2A5914-A6DD-4AB5-BD82-F03700C00FB3}" destId="{9BCF7403-642D-4794-8064-79889A8B7D53}" srcOrd="2" destOrd="0" presId="urn:microsoft.com/office/officeart/2005/8/layout/cycle3"/>
    <dgm:cxn modelId="{1FE53FD3-4124-4F74-AD20-452E6B639959}" type="presParOf" srcId="{DB2A5914-A6DD-4AB5-BD82-F03700C00FB3}" destId="{066859B5-FEBD-4312-AC0D-03CC302FAECA}" srcOrd="3" destOrd="0" presId="urn:microsoft.com/office/officeart/2005/8/layout/cycle3"/>
    <dgm:cxn modelId="{122947A2-508C-47AC-AA3E-3E8141BDD7DF}" type="presParOf" srcId="{DB2A5914-A6DD-4AB5-BD82-F03700C00FB3}" destId="{1022174E-81E5-4355-AB95-193557C6DCC5}" srcOrd="4" destOrd="0" presId="urn:microsoft.com/office/officeart/2005/8/layout/cycle3"/>
    <dgm:cxn modelId="{CE912AF8-D6B8-40B9-86DC-8EAFEC009706}" type="presParOf" srcId="{DB2A5914-A6DD-4AB5-BD82-F03700C00FB3}" destId="{2893ACA6-64FF-491E-B1B3-3EAF1CC17143}"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0D35F-10D2-4E11-91F3-9F06D0ACD5FD}">
      <dsp:nvSpPr>
        <dsp:cNvPr id="0" name=""/>
        <dsp:cNvSpPr/>
      </dsp:nvSpPr>
      <dsp:spPr>
        <a:xfrm>
          <a:off x="0" y="60563"/>
          <a:ext cx="11353800" cy="16731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Key Takeaways</a:t>
          </a:r>
          <a:endParaRPr lang="en-US" sz="1900" kern="1200" dirty="0" smtClean="0"/>
        </a:p>
        <a:p>
          <a:pPr lvl="0" algn="l" defTabSz="1244600">
            <a:lnSpc>
              <a:spcPct val="90000"/>
            </a:lnSpc>
            <a:spcBef>
              <a:spcPct val="0"/>
            </a:spcBef>
            <a:spcAft>
              <a:spcPct val="35000"/>
            </a:spcAft>
          </a:pPr>
          <a:r>
            <a:rPr lang="en-US" sz="1900" kern="1200" dirty="0" smtClean="0"/>
            <a:t>Metadata updates are small operations that happen infrequently for VMs</a:t>
          </a:r>
        </a:p>
        <a:p>
          <a:pPr lvl="0" algn="l" defTabSz="1244600">
            <a:lnSpc>
              <a:spcPct val="90000"/>
            </a:lnSpc>
            <a:spcBef>
              <a:spcPct val="0"/>
            </a:spcBef>
            <a:spcAft>
              <a:spcPct val="35000"/>
            </a:spcAft>
          </a:pPr>
          <a:r>
            <a:rPr lang="en-US" sz="1900" kern="1200" dirty="0" smtClean="0"/>
            <a:t>Parallel metadata updates that are non-disruptive for applications</a:t>
          </a:r>
          <a:endParaRPr lang="en-US" sz="1900" kern="1200" dirty="0"/>
        </a:p>
      </dsp:txBody>
      <dsp:txXfrm>
        <a:off x="81674" y="142237"/>
        <a:ext cx="11190452" cy="1509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1597A-0425-49ED-B760-B7EC8AB61B27}">
      <dsp:nvSpPr>
        <dsp:cNvPr id="0" name=""/>
        <dsp:cNvSpPr/>
      </dsp:nvSpPr>
      <dsp:spPr>
        <a:xfrm>
          <a:off x="0" y="1524"/>
          <a:ext cx="10896600" cy="705537"/>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20400000"/>
          </a:lightRig>
        </a:scene3d>
        <a:sp3d contourW="6350">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Distributed write-through cache</a:t>
          </a:r>
          <a:endParaRPr lang="en-US" sz="3200" kern="1200" dirty="0"/>
        </a:p>
      </dsp:txBody>
      <dsp:txXfrm>
        <a:off x="34441" y="35965"/>
        <a:ext cx="10827718" cy="636655"/>
      </dsp:txXfrm>
    </dsp:sp>
    <dsp:sp modelId="{0C8DAF0A-F9D4-4CC8-A2BD-5508A189E0EE}">
      <dsp:nvSpPr>
        <dsp:cNvPr id="0" name=""/>
        <dsp:cNvSpPr/>
      </dsp:nvSpPr>
      <dsp:spPr>
        <a:xfrm>
          <a:off x="0" y="707062"/>
          <a:ext cx="10896600" cy="891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967"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Unbuffered I/O (excluded from Windows Cache Manager)</a:t>
          </a:r>
          <a:endParaRPr lang="en-US" sz="2800" kern="1200" dirty="0"/>
        </a:p>
        <a:p>
          <a:pPr marL="285750" lvl="1" indent="-285750" algn="l" defTabSz="1244600">
            <a:lnSpc>
              <a:spcPct val="90000"/>
            </a:lnSpc>
            <a:spcBef>
              <a:spcPct val="0"/>
            </a:spcBef>
            <a:spcAft>
              <a:spcPct val="20000"/>
            </a:spcAft>
            <a:buChar char="••"/>
          </a:pPr>
          <a:r>
            <a:rPr lang="en-US" sz="2800" kern="1200" dirty="0" smtClean="0"/>
            <a:t>Consistent across cluster</a:t>
          </a:r>
          <a:endParaRPr lang="en-US" sz="2800" kern="1200" dirty="0"/>
        </a:p>
      </dsp:txBody>
      <dsp:txXfrm>
        <a:off x="0" y="707062"/>
        <a:ext cx="10896600" cy="891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1597A-0425-49ED-B760-B7EC8AB61B27}">
      <dsp:nvSpPr>
        <dsp:cNvPr id="0" name=""/>
        <dsp:cNvSpPr/>
      </dsp:nvSpPr>
      <dsp:spPr>
        <a:xfrm>
          <a:off x="0" y="1524"/>
          <a:ext cx="10896600" cy="705537"/>
        </a:xfrm>
        <a:prstGeom prst="roundRect">
          <a:avLst/>
        </a:prstGeom>
        <a:solidFill>
          <a:schemeClr val="accent2"/>
        </a:solidFill>
        <a:ln>
          <a:noFill/>
        </a:ln>
        <a:effectLst/>
        <a:scene3d>
          <a:camera prst="orthographicFront">
            <a:rot lat="0" lon="0" rev="0"/>
          </a:camera>
          <a:lightRig rig="threePt" dir="t">
            <a:rot lat="0" lon="0" rev="20400000"/>
          </a:lightRig>
        </a:scene3d>
        <a:sp3d contourW="6350">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Windows Cache Manager integration</a:t>
          </a:r>
          <a:endParaRPr lang="en-US" sz="3200" kern="1200" dirty="0"/>
        </a:p>
      </dsp:txBody>
      <dsp:txXfrm>
        <a:off x="34441" y="35965"/>
        <a:ext cx="10827718" cy="636655"/>
      </dsp:txXfrm>
    </dsp:sp>
    <dsp:sp modelId="{0C8DAF0A-F9D4-4CC8-A2BD-5508A189E0EE}">
      <dsp:nvSpPr>
        <dsp:cNvPr id="0" name=""/>
        <dsp:cNvSpPr/>
      </dsp:nvSpPr>
      <dsp:spPr>
        <a:xfrm>
          <a:off x="0" y="707062"/>
          <a:ext cx="10896600" cy="891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967"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Buffered I/O</a:t>
          </a:r>
          <a:endParaRPr lang="en-US" sz="2800" kern="1200" dirty="0"/>
        </a:p>
        <a:p>
          <a:pPr marL="285750" lvl="1" indent="-285750" algn="l" defTabSz="1244600">
            <a:lnSpc>
              <a:spcPct val="90000"/>
            </a:lnSpc>
            <a:spcBef>
              <a:spcPct val="0"/>
            </a:spcBef>
            <a:spcAft>
              <a:spcPct val="20000"/>
            </a:spcAft>
            <a:buChar char="••"/>
          </a:pPr>
          <a:r>
            <a:rPr lang="en-US" sz="2800" kern="1200" dirty="0" smtClean="0"/>
            <a:t>Same as traditional NTFS</a:t>
          </a:r>
          <a:endParaRPr lang="en-US" sz="2800" kern="1200" dirty="0"/>
        </a:p>
      </dsp:txBody>
      <dsp:txXfrm>
        <a:off x="0" y="707062"/>
        <a:ext cx="10896600" cy="8916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1597A-0425-49ED-B760-B7EC8AB61B27}">
      <dsp:nvSpPr>
        <dsp:cNvPr id="0" name=""/>
        <dsp:cNvSpPr/>
      </dsp:nvSpPr>
      <dsp:spPr>
        <a:xfrm>
          <a:off x="0" y="0"/>
          <a:ext cx="10896600" cy="705537"/>
        </a:xfrm>
        <a:prstGeom prst="roundRect">
          <a:avLst/>
        </a:prstGeom>
        <a:solidFill>
          <a:srgbClr val="429A16"/>
        </a:solidFill>
        <a:ln>
          <a:noFill/>
        </a:ln>
        <a:effectLst/>
        <a:scene3d>
          <a:camera prst="orthographicFront">
            <a:rot lat="0" lon="0" rev="0"/>
          </a:camera>
          <a:lightRig rig="threePt" dir="t">
            <a:rot lat="0" lon="0" rev="20400000"/>
          </a:lightRig>
        </a:scene3d>
        <a:sp3d contourW="6350">
          <a:contourClr>
            <a:schemeClr val="accent3">
              <a:shade val="25000"/>
              <a:satMod val="15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Huge value for Pooled VDI VM scenario</a:t>
          </a:r>
          <a:endParaRPr lang="en-US" sz="3200" kern="1200" dirty="0"/>
        </a:p>
      </dsp:txBody>
      <dsp:txXfrm>
        <a:off x="34441" y="34441"/>
        <a:ext cx="10827718" cy="636655"/>
      </dsp:txXfrm>
    </dsp:sp>
    <dsp:sp modelId="{0C8DAF0A-F9D4-4CC8-A2BD-5508A189E0EE}">
      <dsp:nvSpPr>
        <dsp:cNvPr id="0" name=""/>
        <dsp:cNvSpPr/>
      </dsp:nvSpPr>
      <dsp:spPr>
        <a:xfrm>
          <a:off x="0" y="707062"/>
          <a:ext cx="10896600" cy="891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967"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Read-only parent VHD</a:t>
          </a:r>
          <a:endParaRPr lang="en-US" sz="2800" kern="1200" dirty="0"/>
        </a:p>
        <a:p>
          <a:pPr marL="285750" lvl="1" indent="-285750" algn="l" defTabSz="1244600">
            <a:lnSpc>
              <a:spcPct val="90000"/>
            </a:lnSpc>
            <a:spcBef>
              <a:spcPct val="0"/>
            </a:spcBef>
            <a:spcAft>
              <a:spcPct val="20000"/>
            </a:spcAft>
            <a:buChar char="••"/>
          </a:pPr>
          <a:r>
            <a:rPr lang="en-US" sz="2800" kern="1200" dirty="0" smtClean="0"/>
            <a:t>Read-write differencing VHDs</a:t>
          </a:r>
          <a:endParaRPr lang="en-US" sz="2800" kern="1200" dirty="0"/>
        </a:p>
      </dsp:txBody>
      <dsp:txXfrm>
        <a:off x="0" y="707062"/>
        <a:ext cx="10896600" cy="891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01124-839B-44BF-A001-579641AA8BB7}">
      <dsp:nvSpPr>
        <dsp:cNvPr id="0" name=""/>
        <dsp:cNvSpPr/>
      </dsp:nvSpPr>
      <dsp:spPr>
        <a:xfrm rot="5400000">
          <a:off x="6685978" y="-2972505"/>
          <a:ext cx="446037" cy="6502586"/>
        </a:xfrm>
        <a:prstGeom prst="round2SameRect">
          <a:avLst/>
        </a:prstGeom>
        <a:solidFill>
          <a:schemeClr val="tx2">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tx1"/>
              </a:solidFill>
            </a:rPr>
            <a:t>Block level I/O performance parity</a:t>
          </a:r>
          <a:endParaRPr lang="en-US" sz="2100" kern="1200" dirty="0">
            <a:solidFill>
              <a:schemeClr val="tx1"/>
            </a:solidFill>
          </a:endParaRPr>
        </a:p>
      </dsp:txBody>
      <dsp:txXfrm rot="-5400000">
        <a:off x="3657704" y="77543"/>
        <a:ext cx="6480812" cy="402489"/>
      </dsp:txXfrm>
    </dsp:sp>
    <dsp:sp modelId="{BA86A0EE-80BC-4DD0-AC05-C07B4606585D}">
      <dsp:nvSpPr>
        <dsp:cNvPr id="0" name=""/>
        <dsp:cNvSpPr/>
      </dsp:nvSpPr>
      <dsp:spPr>
        <a:xfrm>
          <a:off x="0" y="13"/>
          <a:ext cx="3657704" cy="557547"/>
        </a:xfrm>
        <a:prstGeom prst="round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Direct I/O</a:t>
          </a:r>
          <a:endParaRPr lang="en-US" sz="2600" kern="1200" dirty="0">
            <a:solidFill>
              <a:schemeClr val="tx1"/>
            </a:solidFill>
          </a:endParaRPr>
        </a:p>
      </dsp:txBody>
      <dsp:txXfrm>
        <a:off x="27217" y="27230"/>
        <a:ext cx="3603270" cy="503113"/>
      </dsp:txXfrm>
    </dsp:sp>
    <dsp:sp modelId="{0DA8D87A-8B96-451A-87B4-716408ADC111}">
      <dsp:nvSpPr>
        <dsp:cNvPr id="0" name=""/>
        <dsp:cNvSpPr/>
      </dsp:nvSpPr>
      <dsp:spPr>
        <a:xfrm rot="5400000">
          <a:off x="6685978" y="-2387080"/>
          <a:ext cx="446037" cy="6502586"/>
        </a:xfrm>
        <a:prstGeom prst="round2SameRect">
          <a:avLst/>
        </a:prstGeom>
        <a:solidFill>
          <a:schemeClr val="accent1">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tx1"/>
              </a:solidFill>
            </a:rPr>
            <a:t>Remote file system (SMB) performance parity</a:t>
          </a:r>
          <a:endParaRPr lang="en-US" sz="2100" kern="1200" dirty="0">
            <a:solidFill>
              <a:schemeClr val="tx1"/>
            </a:solidFill>
          </a:endParaRPr>
        </a:p>
      </dsp:txBody>
      <dsp:txXfrm rot="-5400000">
        <a:off x="3657704" y="662968"/>
        <a:ext cx="6480812" cy="402489"/>
      </dsp:txXfrm>
    </dsp:sp>
    <dsp:sp modelId="{4183A069-59F2-4A1D-A448-54DC64443F3B}">
      <dsp:nvSpPr>
        <dsp:cNvPr id="0" name=""/>
        <dsp:cNvSpPr/>
      </dsp:nvSpPr>
      <dsp:spPr>
        <a:xfrm>
          <a:off x="0" y="585438"/>
          <a:ext cx="3657704" cy="557547"/>
        </a:xfrm>
        <a:prstGeom prst="round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Redirected I/O</a:t>
          </a:r>
          <a:endParaRPr lang="en-US" sz="2600" kern="1200" dirty="0">
            <a:solidFill>
              <a:schemeClr val="tx1"/>
            </a:solidFill>
          </a:endParaRPr>
        </a:p>
      </dsp:txBody>
      <dsp:txXfrm>
        <a:off x="27217" y="612655"/>
        <a:ext cx="3603270" cy="5031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8DFDE-3EB5-4788-B812-0713EB5AA9CE}">
      <dsp:nvSpPr>
        <dsp:cNvPr id="0" name=""/>
        <dsp:cNvSpPr/>
      </dsp:nvSpPr>
      <dsp:spPr>
        <a:xfrm>
          <a:off x="3215104" y="-28118"/>
          <a:ext cx="4491269" cy="4491269"/>
        </a:xfrm>
        <a:prstGeom prst="circularArrow">
          <a:avLst>
            <a:gd name="adj1" fmla="val 5544"/>
            <a:gd name="adj2" fmla="val 330680"/>
            <a:gd name="adj3" fmla="val 13731394"/>
            <a:gd name="adj4" fmla="val 1741312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CC32A-EB81-4179-9964-F626F0DC8FDE}">
      <dsp:nvSpPr>
        <dsp:cNvPr id="0" name=""/>
        <dsp:cNvSpPr/>
      </dsp:nvSpPr>
      <dsp:spPr>
        <a:xfrm>
          <a:off x="4389062" y="2681"/>
          <a:ext cx="2143353" cy="1071676"/>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I/O redirection needed less often</a:t>
          </a:r>
          <a:endParaRPr lang="en-US" sz="1900" kern="1200" dirty="0"/>
        </a:p>
      </dsp:txBody>
      <dsp:txXfrm>
        <a:off x="4441377" y="54996"/>
        <a:ext cx="2038723" cy="967046"/>
      </dsp:txXfrm>
    </dsp:sp>
    <dsp:sp modelId="{9BCF7403-642D-4794-8064-79889A8B7D53}">
      <dsp:nvSpPr>
        <dsp:cNvPr id="0" name=""/>
        <dsp:cNvSpPr/>
      </dsp:nvSpPr>
      <dsp:spPr>
        <a:xfrm>
          <a:off x="6370278" y="1326094"/>
          <a:ext cx="2143353" cy="1071676"/>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CSV Block Level Redirection</a:t>
          </a:r>
        </a:p>
      </dsp:txBody>
      <dsp:txXfrm>
        <a:off x="6422593" y="1378409"/>
        <a:ext cx="2038723" cy="967046"/>
      </dsp:txXfrm>
    </dsp:sp>
    <dsp:sp modelId="{066859B5-FEBD-4312-AC0D-03CC302FAECA}">
      <dsp:nvSpPr>
        <dsp:cNvPr id="0" name=""/>
        <dsp:cNvSpPr/>
      </dsp:nvSpPr>
      <dsp:spPr>
        <a:xfrm>
          <a:off x="5913070" y="2976993"/>
          <a:ext cx="2143353" cy="1071676"/>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CSV Block Cache</a:t>
          </a:r>
        </a:p>
      </dsp:txBody>
      <dsp:txXfrm>
        <a:off x="5965385" y="3029308"/>
        <a:ext cx="2038723" cy="967046"/>
      </dsp:txXfrm>
    </dsp:sp>
    <dsp:sp modelId="{1022174E-81E5-4355-AB95-193557C6DCC5}">
      <dsp:nvSpPr>
        <dsp:cNvPr id="0" name=""/>
        <dsp:cNvSpPr/>
      </dsp:nvSpPr>
      <dsp:spPr>
        <a:xfrm>
          <a:off x="2941268" y="2981867"/>
          <a:ext cx="2143353" cy="1071676"/>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SMB 3.0 Direct (RDMA)</a:t>
          </a:r>
        </a:p>
      </dsp:txBody>
      <dsp:txXfrm>
        <a:off x="2993583" y="3034182"/>
        <a:ext cx="2038723" cy="967046"/>
      </dsp:txXfrm>
    </dsp:sp>
    <dsp:sp modelId="{2893ACA6-64FF-491E-B1B3-3EAF1CC17143}">
      <dsp:nvSpPr>
        <dsp:cNvPr id="0" name=""/>
        <dsp:cNvSpPr/>
      </dsp:nvSpPr>
      <dsp:spPr>
        <a:xfrm>
          <a:off x="2417622" y="1326110"/>
          <a:ext cx="2143353" cy="1071676"/>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SMB 3.0 </a:t>
          </a:r>
        </a:p>
        <a:p>
          <a:pPr lvl="0" algn="ctr" defTabSz="844550">
            <a:lnSpc>
              <a:spcPct val="90000"/>
            </a:lnSpc>
            <a:spcBef>
              <a:spcPct val="0"/>
            </a:spcBef>
            <a:spcAft>
              <a:spcPct val="35000"/>
            </a:spcAft>
          </a:pPr>
          <a:r>
            <a:rPr lang="en-US" sz="1900" kern="1200" dirty="0" smtClean="0"/>
            <a:t>Multi-Channel</a:t>
          </a:r>
        </a:p>
      </dsp:txBody>
      <dsp:txXfrm>
        <a:off x="2469937" y="1378425"/>
        <a:ext cx="2038723" cy="9670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0.28246</cdr:x>
      <cdr:y>0.74911</cdr:y>
    </cdr:from>
    <cdr:to>
      <cdr:x>0.34847</cdr:x>
      <cdr:y>0.75566</cdr:y>
    </cdr:to>
    <cdr:sp macro="" textlink="">
      <cdr:nvSpPr>
        <cdr:cNvPr id="2" name="Rectangle 1"/>
        <cdr:cNvSpPr/>
      </cdr:nvSpPr>
      <cdr:spPr bwMode="auto">
        <a:xfrm xmlns:a="http://schemas.openxmlformats.org/drawingml/2006/main">
          <a:off x="1523683" y="3561688"/>
          <a:ext cx="356079" cy="31142"/>
        </a:xfrm>
        <a:prstGeom xmlns:a="http://schemas.openxmlformats.org/drawingml/2006/main" prst="rect">
          <a:avLst/>
        </a:prstGeom>
        <a:solidFill xmlns:a="http://schemas.openxmlformats.org/drawingml/2006/main">
          <a:schemeClr val="accent1"/>
        </a:solidFill>
        <a:ln xmlns:a="http://schemas.openxmlformats.org/drawingml/2006/main">
          <a:noFill/>
          <a:headEnd type="none" w="med" len="med"/>
          <a:tailEnd type="none" w="med" len="med"/>
        </a:ln>
        <a:effectLst xmlns:a="http://schemas.openxmlformats.org/drawingml/2006/main"/>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vertOverflow="clip"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0.43785</cdr:x>
      <cdr:y>0.74751</cdr:y>
    </cdr:from>
    <cdr:to>
      <cdr:x>0.50386</cdr:x>
      <cdr:y>0.75406</cdr:y>
    </cdr:to>
    <cdr:sp macro="" textlink="">
      <cdr:nvSpPr>
        <cdr:cNvPr id="3" name="Rectangle 2"/>
        <cdr:cNvSpPr/>
      </cdr:nvSpPr>
      <cdr:spPr bwMode="auto">
        <a:xfrm xmlns:a="http://schemas.openxmlformats.org/drawingml/2006/main">
          <a:off x="2361883" y="3554068"/>
          <a:ext cx="356079" cy="31142"/>
        </a:xfrm>
        <a:prstGeom xmlns:a="http://schemas.openxmlformats.org/drawingml/2006/main" prst="rect">
          <a:avLst/>
        </a:prstGeom>
        <a:solidFill xmlns:a="http://schemas.openxmlformats.org/drawingml/2006/main">
          <a:schemeClr val="accent1"/>
        </a:solidFill>
        <a:ln xmlns:a="http://schemas.openxmlformats.org/drawingml/2006/main">
          <a:noFill/>
          <a:headEnd type="none" w="med" len="med"/>
          <a:tailEnd type="none" w="med" len="med"/>
        </a:ln>
        <a:effectLst xmlns:a="http://schemas.openxmlformats.org/drawingml/2006/main"/>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0.59323</cdr:x>
      <cdr:y>0.74911</cdr:y>
    </cdr:from>
    <cdr:to>
      <cdr:x>0.65924</cdr:x>
      <cdr:y>0.75566</cdr:y>
    </cdr:to>
    <cdr:sp macro="" textlink="">
      <cdr:nvSpPr>
        <cdr:cNvPr id="4" name="Rectangle 3"/>
        <cdr:cNvSpPr/>
      </cdr:nvSpPr>
      <cdr:spPr bwMode="auto">
        <a:xfrm xmlns:a="http://schemas.openxmlformats.org/drawingml/2006/main">
          <a:off x="3200083" y="3561688"/>
          <a:ext cx="356079" cy="31142"/>
        </a:xfrm>
        <a:prstGeom xmlns:a="http://schemas.openxmlformats.org/drawingml/2006/main" prst="rect">
          <a:avLst/>
        </a:prstGeom>
        <a:solidFill xmlns:a="http://schemas.openxmlformats.org/drawingml/2006/main">
          <a:schemeClr val="accent1"/>
        </a:solidFill>
        <a:ln xmlns:a="http://schemas.openxmlformats.org/drawingml/2006/main">
          <a:noFill/>
          <a:headEnd type="none" w="med" len="med"/>
          <a:tailEnd type="none" w="med" len="med"/>
        </a:ln>
        <a:effectLst xmlns:a="http://schemas.openxmlformats.org/drawingml/2006/main"/>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solidFill>
                  <a:schemeClr val="tx1">
                    <a:alpha val="99000"/>
                  </a:schemeClr>
                </a:solidFill>
                <a:latin typeface="Segoe UI" pitchFamily="34" charset="0"/>
              </a:rPr>
              <a:t>TechEd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dirty="0"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2:32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4007790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2:32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2:32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2:32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2:32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50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2:32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93790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2:32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2:32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6/12/2012 2:32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6/12/2012 2:32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6/12/2012 2:32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2:32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18.gif"/><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7.emf"/><Relationship Id="rId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image" Target="../media/image8.emf"/><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notesSlide" Target="../notesSlides/notesSlide7.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7.emf"/><Relationship Id="rId5" Type="http://schemas.openxmlformats.org/officeDocument/2006/relationships/image" Target="../media/image10.png"/><Relationship Id="rId10" Type="http://schemas.openxmlformats.org/officeDocument/2006/relationships/image" Target="../media/image23.png"/><Relationship Id="rId4" Type="http://schemas.openxmlformats.org/officeDocument/2006/relationships/image" Target="../media/image8.emf"/><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notesSlide" Target="../notesSlides/notesSlide8.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7.emf"/><Relationship Id="rId5" Type="http://schemas.openxmlformats.org/officeDocument/2006/relationships/image" Target="../media/image10.png"/><Relationship Id="rId10" Type="http://schemas.openxmlformats.org/officeDocument/2006/relationships/image" Target="../media/image23.png"/><Relationship Id="rId4" Type="http://schemas.openxmlformats.org/officeDocument/2006/relationships/image" Target="../media/image8.emf"/><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4.emf"/><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8.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6.pn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emf"/><Relationship Id="rId1" Type="http://schemas.openxmlformats.org/officeDocument/2006/relationships/slideLayout" Target="../slideLayouts/slideLayout8.xml"/><Relationship Id="rId4" Type="http://schemas.openxmlformats.org/officeDocument/2006/relationships/image" Target="../media/image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33.jpeg"/><Relationship Id="rId1" Type="http://schemas.openxmlformats.org/officeDocument/2006/relationships/slideLayout" Target="../slideLayouts/slideLayout8.xml"/><Relationship Id="rId5" Type="http://schemas.openxmlformats.org/officeDocument/2006/relationships/image" Target="../media/image35.wmf"/><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31.pn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hyperlink" Target="http://microsoft.com/msdn"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7.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39.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 Id="rId9" Type="http://schemas.openxmlformats.org/officeDocument/2006/relationships/image" Target="../media/image46.jpe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429000"/>
            <a:ext cx="6718301" cy="1232464"/>
          </a:xfrm>
        </p:spPr>
        <p:txBody>
          <a:bodyPr/>
          <a:lstStyle/>
          <a:p>
            <a:r>
              <a:rPr lang="en-US" sz="3600" dirty="0" smtClean="0"/>
              <a:t>Cluster </a:t>
            </a:r>
            <a:r>
              <a:rPr lang="en-US" sz="3600" dirty="0"/>
              <a:t>Shared Volumes Reborn in Windows Server 2012: Deep Dive</a:t>
            </a:r>
          </a:p>
        </p:txBody>
      </p:sp>
      <p:sp>
        <p:nvSpPr>
          <p:cNvPr id="3" name="Subtitle 2"/>
          <p:cNvSpPr>
            <a:spLocks noGrp="1"/>
          </p:cNvSpPr>
          <p:nvPr>
            <p:ph type="subTitle" idx="1"/>
          </p:nvPr>
        </p:nvSpPr>
        <p:spPr/>
        <p:txBody>
          <a:bodyPr/>
          <a:lstStyle/>
          <a:p>
            <a:r>
              <a:rPr lang="en-US" dirty="0" smtClean="0"/>
              <a:t>Amitabh Tamhane                                                  Vineeth Karinta</a:t>
            </a:r>
          </a:p>
          <a:p>
            <a:r>
              <a:rPr lang="en-US" dirty="0" smtClean="0"/>
              <a:t>Program Manager 2                                               Senior Engineer</a:t>
            </a:r>
          </a:p>
          <a:p>
            <a:r>
              <a:rPr lang="en-US" dirty="0" smtClean="0"/>
              <a:t>Microsoft Corporation                                           NetApp</a:t>
            </a:r>
            <a:endParaRPr lang="en-US" dirty="0"/>
          </a:p>
        </p:txBody>
      </p:sp>
      <p:sp>
        <p:nvSpPr>
          <p:cNvPr id="4" name="Rectangle 3"/>
          <p:cNvSpPr/>
          <p:nvPr/>
        </p:nvSpPr>
        <p:spPr>
          <a:xfrm>
            <a:off x="519113" y="228600"/>
            <a:ext cx="1104790" cy="369332"/>
          </a:xfrm>
          <a:prstGeom prst="rect">
            <a:avLst/>
          </a:prstGeom>
        </p:spPr>
        <p:txBody>
          <a:bodyPr wrap="none">
            <a:spAutoFit/>
          </a:bodyPr>
          <a:lstStyle/>
          <a:p>
            <a:r>
              <a:rPr lang="en-US" dirty="0">
                <a:gradFill>
                  <a:gsLst>
                    <a:gs pos="0">
                      <a:schemeClr val="tx1"/>
                    </a:gs>
                    <a:gs pos="100000">
                      <a:schemeClr val="tx1"/>
                    </a:gs>
                  </a:gsLst>
                  <a:lin ang="5400000" scaled="0"/>
                </a:gradFill>
              </a:rPr>
              <a:t>WSV430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When do Metadata Updates Occur</a:t>
            </a:r>
            <a:endParaRPr lang="en-US" sz="3600" dirty="0">
              <a:solidFill>
                <a:schemeClr val="accent1"/>
              </a:solidFill>
            </a:endParaRPr>
          </a:p>
        </p:txBody>
      </p:sp>
      <p:sp>
        <p:nvSpPr>
          <p:cNvPr id="3" name="Text Placeholder 2"/>
          <p:cNvSpPr>
            <a:spLocks noGrp="1"/>
          </p:cNvSpPr>
          <p:nvPr>
            <p:ph type="body" sz="quarter" idx="10"/>
          </p:nvPr>
        </p:nvSpPr>
        <p:spPr>
          <a:xfrm>
            <a:off x="486138" y="1447800"/>
            <a:ext cx="11149012" cy="2825389"/>
          </a:xfrm>
        </p:spPr>
        <p:txBody>
          <a:bodyPr/>
          <a:lstStyle/>
          <a:p>
            <a:r>
              <a:rPr lang="en-US" sz="2800" dirty="0" smtClean="0"/>
              <a:t>Scenarios where metadata updates occur:</a:t>
            </a:r>
          </a:p>
          <a:p>
            <a:pPr lvl="1"/>
            <a:r>
              <a:rPr lang="en-US" sz="2400" dirty="0" smtClean="0"/>
              <a:t>VM creation/deletion</a:t>
            </a:r>
          </a:p>
          <a:p>
            <a:pPr lvl="1"/>
            <a:r>
              <a:rPr lang="en-US" sz="2400" dirty="0" smtClean="0"/>
              <a:t>VM </a:t>
            </a:r>
            <a:r>
              <a:rPr lang="en-US" sz="2400" dirty="0"/>
              <a:t>power </a:t>
            </a:r>
            <a:r>
              <a:rPr lang="en-US" sz="2400" dirty="0" smtClean="0"/>
              <a:t>on/off</a:t>
            </a:r>
          </a:p>
          <a:p>
            <a:pPr lvl="1"/>
            <a:r>
              <a:rPr lang="en-US" sz="2400" dirty="0" smtClean="0"/>
              <a:t>VM mobility (live migration or storage live migration)</a:t>
            </a:r>
            <a:endParaRPr lang="en-US" sz="2400" dirty="0"/>
          </a:p>
          <a:p>
            <a:pPr lvl="1"/>
            <a:r>
              <a:rPr lang="en-US" sz="2400" dirty="0" smtClean="0"/>
              <a:t>Snapshot creation</a:t>
            </a:r>
          </a:p>
          <a:p>
            <a:pPr lvl="1"/>
            <a:r>
              <a:rPr lang="en-US" sz="2400" dirty="0" smtClean="0"/>
              <a:t>Extending a dynamic VHD</a:t>
            </a:r>
          </a:p>
          <a:p>
            <a:pPr lvl="1"/>
            <a:r>
              <a:rPr lang="en-US" sz="2400" dirty="0" smtClean="0"/>
              <a:t>Renaming a VHD</a:t>
            </a:r>
          </a:p>
        </p:txBody>
      </p:sp>
      <p:graphicFrame>
        <p:nvGraphicFramePr>
          <p:cNvPr id="5" name="Diagram 4"/>
          <p:cNvGraphicFramePr/>
          <p:nvPr>
            <p:extLst>
              <p:ext uri="{D42A27DB-BD31-4B8C-83A1-F6EECF244321}">
                <p14:modId xmlns:p14="http://schemas.microsoft.com/office/powerpoint/2010/main" val="1660251356"/>
              </p:ext>
            </p:extLst>
          </p:nvPr>
        </p:nvGraphicFramePr>
        <p:xfrm>
          <a:off x="455612" y="4724400"/>
          <a:ext cx="11353800" cy="1794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9294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6399211" y="1934119"/>
            <a:ext cx="3276600" cy="4116633"/>
          </a:xfrm>
          <a:prstGeom prst="rect">
            <a:avLst/>
          </a:prstGeom>
          <a:solidFill>
            <a:schemeClr val="tx1">
              <a:lumMod val="95000"/>
            </a:schemeClr>
          </a:solidFill>
        </p:spPr>
        <p:style>
          <a:lnRef idx="2">
            <a:schemeClr val="dk1"/>
          </a:lnRef>
          <a:fillRef idx="1">
            <a:schemeClr val="lt1"/>
          </a:fillRef>
          <a:effectRef idx="0">
            <a:schemeClr val="dk1"/>
          </a:effectRef>
          <a:fontRef idx="minor">
            <a:schemeClr val="dk1"/>
          </a:fontRef>
        </p:style>
        <p:txBody>
          <a:bodyPr lIns="91559" tIns="45779" rIns="91559" bIns="45779" rtlCol="0" anchor="ctr"/>
          <a:lstStyle/>
          <a:p>
            <a:pPr algn="ctr"/>
            <a:endParaRPr lang="en-US" dirty="0">
              <a:solidFill>
                <a:prstClr val="black"/>
              </a:solidFill>
            </a:endParaRPr>
          </a:p>
        </p:txBody>
      </p:sp>
      <p:sp>
        <p:nvSpPr>
          <p:cNvPr id="138" name="TextBox 137"/>
          <p:cNvSpPr txBox="1"/>
          <p:nvPr/>
        </p:nvSpPr>
        <p:spPr>
          <a:xfrm>
            <a:off x="6399212" y="2286000"/>
            <a:ext cx="3276599" cy="277118"/>
          </a:xfrm>
          <a:prstGeom prst="rect">
            <a:avLst/>
          </a:prstGeom>
          <a:solidFill>
            <a:srgbClr val="FFFF00"/>
          </a:solidFill>
        </p:spPr>
        <p:txBody>
          <a:bodyPr wrap="square" lIns="91559" tIns="45779" rIns="91559" bIns="45779" rtlCol="0">
            <a:spAutoFit/>
          </a:bodyPr>
          <a:lstStyle/>
          <a:p>
            <a:pPr algn="ctr"/>
            <a:r>
              <a:rPr lang="en-US" sz="1200" dirty="0" smtClean="0">
                <a:solidFill>
                  <a:prstClr val="black"/>
                </a:solidFill>
              </a:rPr>
              <a:t>Coordinator </a:t>
            </a:r>
            <a:r>
              <a:rPr lang="en-US" sz="1200" dirty="0">
                <a:solidFill>
                  <a:prstClr val="black"/>
                </a:solidFill>
              </a:rPr>
              <a:t>Node</a:t>
            </a:r>
          </a:p>
        </p:txBody>
      </p:sp>
      <p:sp>
        <p:nvSpPr>
          <p:cNvPr id="53" name="Rectangle 52"/>
          <p:cNvSpPr/>
          <p:nvPr/>
        </p:nvSpPr>
        <p:spPr>
          <a:xfrm>
            <a:off x="1141412" y="1961180"/>
            <a:ext cx="3276600" cy="4116633"/>
          </a:xfrm>
          <a:prstGeom prst="rect">
            <a:avLst/>
          </a:prstGeom>
          <a:solidFill>
            <a:schemeClr val="tx1">
              <a:lumMod val="95000"/>
            </a:schemeClr>
          </a:solidFill>
        </p:spPr>
        <p:style>
          <a:lnRef idx="2">
            <a:schemeClr val="dk1"/>
          </a:lnRef>
          <a:fillRef idx="1">
            <a:schemeClr val="lt1"/>
          </a:fillRef>
          <a:effectRef idx="0">
            <a:schemeClr val="dk1"/>
          </a:effectRef>
          <a:fontRef idx="minor">
            <a:schemeClr val="dk1"/>
          </a:fontRef>
        </p:style>
        <p:txBody>
          <a:bodyPr lIns="91559" tIns="45779" rIns="91559" bIns="45779" rtlCol="0" anchor="ctr"/>
          <a:lstStyle/>
          <a:p>
            <a:pPr algn="ctr"/>
            <a:endParaRPr lang="en-US" dirty="0">
              <a:solidFill>
                <a:prstClr val="black"/>
              </a:solidFill>
            </a:endParaRPr>
          </a:p>
        </p:txBody>
      </p:sp>
      <p:cxnSp>
        <p:nvCxnSpPr>
          <p:cNvPr id="134" name="Straight Arrow Connector 133"/>
          <p:cNvCxnSpPr>
            <a:endCxn id="132" idx="0"/>
          </p:cNvCxnSpPr>
          <p:nvPr/>
        </p:nvCxnSpPr>
        <p:spPr>
          <a:xfrm>
            <a:off x="1916472" y="1732645"/>
            <a:ext cx="1" cy="1484231"/>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endCxn id="77" idx="0"/>
          </p:cNvCxnSpPr>
          <p:nvPr/>
        </p:nvCxnSpPr>
        <p:spPr>
          <a:xfrm>
            <a:off x="7166928" y="1752600"/>
            <a:ext cx="7345" cy="1464276"/>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p:txBody>
          <a:bodyPr>
            <a:normAutofit fontScale="90000"/>
          </a:bodyPr>
          <a:lstStyle/>
          <a:p>
            <a:r>
              <a:rPr lang="en-US" sz="5400" dirty="0">
                <a:solidFill>
                  <a:schemeClr val="tx1"/>
                </a:solidFill>
              </a:rPr>
              <a:t>CSVFS </a:t>
            </a:r>
            <a:r>
              <a:rPr lang="en-US" sz="5400" dirty="0" smtClean="0">
                <a:solidFill>
                  <a:schemeClr val="tx1"/>
                </a:solidFill>
              </a:rPr>
              <a:t>A</a:t>
            </a:r>
            <a:r>
              <a:rPr lang="en-US" sz="4900" dirty="0" smtClean="0"/>
              <a:t>rchitecture - </a:t>
            </a:r>
            <a:r>
              <a:rPr lang="en-US" sz="4800" dirty="0" smtClean="0">
                <a:solidFill>
                  <a:schemeClr val="tx1"/>
                </a:solidFill>
              </a:rPr>
              <a:t>Proxy File System</a:t>
            </a:r>
            <a:r>
              <a:rPr lang="en-US" sz="4900" dirty="0"/>
              <a:t/>
            </a:r>
            <a:br>
              <a:rPr lang="en-US" sz="4900" dirty="0"/>
            </a:br>
            <a:endParaRPr lang="en-US" sz="4000" dirty="0">
              <a:solidFill>
                <a:schemeClr val="accent1"/>
              </a:solidFill>
            </a:endParaRPr>
          </a:p>
        </p:txBody>
      </p:sp>
      <p:pic>
        <p:nvPicPr>
          <p:cNvPr id="88" name="Picture 18" descr="Database blue"/>
          <p:cNvPicPr>
            <a:picLocks noChangeAspect="1" noChangeArrowheads="1"/>
          </p:cNvPicPr>
          <p:nvPr/>
        </p:nvPicPr>
        <p:blipFill>
          <a:blip r:embed="rId2" cstate="print"/>
          <a:srcRect/>
          <a:stretch>
            <a:fillRect/>
          </a:stretch>
        </p:blipFill>
        <p:spPr bwMode="auto">
          <a:xfrm>
            <a:off x="5049187" y="5945433"/>
            <a:ext cx="594669" cy="760167"/>
          </a:xfrm>
          <a:prstGeom prst="rect">
            <a:avLst/>
          </a:prstGeom>
          <a:noFill/>
        </p:spPr>
      </p:pic>
      <p:grpSp>
        <p:nvGrpSpPr>
          <p:cNvPr id="90" name="Group 89"/>
          <p:cNvGrpSpPr/>
          <p:nvPr/>
        </p:nvGrpSpPr>
        <p:grpSpPr>
          <a:xfrm>
            <a:off x="8228012" y="3124200"/>
            <a:ext cx="1265955" cy="1905000"/>
            <a:chOff x="3200400" y="2819400"/>
            <a:chExt cx="906162" cy="1670744"/>
          </a:xfrm>
        </p:grpSpPr>
        <p:sp>
          <p:nvSpPr>
            <p:cNvPr id="91" name="Rectangle 90"/>
            <p:cNvSpPr/>
            <p:nvPr/>
          </p:nvSpPr>
          <p:spPr>
            <a:xfrm>
              <a:off x="3200400" y="2819400"/>
              <a:ext cx="906162" cy="167074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2" name="Rectangle 91"/>
            <p:cNvSpPr/>
            <p:nvPr/>
          </p:nvSpPr>
          <p:spPr>
            <a:xfrm>
              <a:off x="3276600" y="4038646"/>
              <a:ext cx="762000" cy="384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rPr>
                <a:t>Volume Manager</a:t>
              </a:r>
              <a:endParaRPr lang="en-US" sz="3600" dirty="0">
                <a:solidFill>
                  <a:prstClr val="white"/>
                </a:solidFill>
              </a:endParaRPr>
            </a:p>
          </p:txBody>
        </p:sp>
        <p:sp>
          <p:nvSpPr>
            <p:cNvPr id="93" name="Rectangle 92"/>
            <p:cNvSpPr/>
            <p:nvPr/>
          </p:nvSpPr>
          <p:spPr>
            <a:xfrm>
              <a:off x="3276600" y="3554527"/>
              <a:ext cx="76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rPr>
                <a:t>NTFS</a:t>
              </a:r>
              <a:endParaRPr lang="en-US" sz="3200" dirty="0">
                <a:solidFill>
                  <a:prstClr val="white"/>
                </a:solidFill>
              </a:endParaRPr>
            </a:p>
          </p:txBody>
        </p:sp>
        <p:sp>
          <p:nvSpPr>
            <p:cNvPr id="94" name="Rectangle 93"/>
            <p:cNvSpPr/>
            <p:nvPr/>
          </p:nvSpPr>
          <p:spPr>
            <a:xfrm>
              <a:off x="3276600" y="2886230"/>
              <a:ext cx="762000" cy="4290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CSV File System Filter</a:t>
              </a:r>
              <a:endParaRPr lang="en-US" sz="900" dirty="0">
                <a:solidFill>
                  <a:schemeClr val="tx1"/>
                </a:solidFill>
              </a:endParaRPr>
            </a:p>
          </p:txBody>
        </p:sp>
      </p:grpSp>
      <p:sp>
        <p:nvSpPr>
          <p:cNvPr id="102" name="Rectangle 101"/>
          <p:cNvSpPr/>
          <p:nvPr/>
        </p:nvSpPr>
        <p:spPr>
          <a:xfrm>
            <a:off x="8234343" y="2683206"/>
            <a:ext cx="1264799" cy="2885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559" tIns="45779" rIns="91559" bIns="45779" rtlCol="0" anchor="ctr"/>
          <a:lstStyle/>
          <a:p>
            <a:pPr algn="ctr"/>
            <a:r>
              <a:rPr lang="en-US" sz="1200" dirty="0">
                <a:solidFill>
                  <a:prstClr val="white"/>
                </a:solidFill>
              </a:rPr>
              <a:t>Server / SMB</a:t>
            </a:r>
            <a:endParaRPr lang="en-US" sz="2000" dirty="0">
              <a:solidFill>
                <a:prstClr val="white"/>
              </a:solidFill>
            </a:endParaRPr>
          </a:p>
        </p:txBody>
      </p:sp>
      <p:cxnSp>
        <p:nvCxnSpPr>
          <p:cNvPr id="103" name="Straight Arrow Connector 102"/>
          <p:cNvCxnSpPr>
            <a:stCxn id="84" idx="2"/>
            <a:endCxn id="88" idx="3"/>
          </p:cNvCxnSpPr>
          <p:nvPr/>
        </p:nvCxnSpPr>
        <p:spPr>
          <a:xfrm rot="5400000">
            <a:off x="5989507" y="5140750"/>
            <a:ext cx="839117" cy="1530417"/>
          </a:xfrm>
          <a:prstGeom prst="bentConnector2">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8945953" y="5780732"/>
            <a:ext cx="709089" cy="277118"/>
          </a:xfrm>
          <a:prstGeom prst="rect">
            <a:avLst/>
          </a:prstGeom>
          <a:noFill/>
        </p:spPr>
        <p:txBody>
          <a:bodyPr wrap="none" lIns="91559" tIns="45779" rIns="91559" bIns="45779" rtlCol="0">
            <a:spAutoFit/>
          </a:bodyPr>
          <a:lstStyle/>
          <a:p>
            <a:r>
              <a:rPr lang="en-US" sz="1200" b="1" dirty="0">
                <a:solidFill>
                  <a:prstClr val="black"/>
                </a:solidFill>
              </a:rPr>
              <a:t>Node 2</a:t>
            </a:r>
          </a:p>
        </p:txBody>
      </p:sp>
      <p:sp>
        <p:nvSpPr>
          <p:cNvPr id="106" name="Rectangle 105"/>
          <p:cNvSpPr/>
          <p:nvPr/>
        </p:nvSpPr>
        <p:spPr>
          <a:xfrm>
            <a:off x="1319933" y="5161580"/>
            <a:ext cx="119307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559" tIns="45779" rIns="91559" bIns="45779" rtlCol="0" anchor="ctr"/>
          <a:lstStyle/>
          <a:p>
            <a:pPr algn="ctr"/>
            <a:r>
              <a:rPr lang="en-US" sz="1400" dirty="0">
                <a:solidFill>
                  <a:prstClr val="white"/>
                </a:solidFill>
              </a:rPr>
              <a:t>Disk</a:t>
            </a:r>
            <a:endParaRPr lang="en-US" dirty="0">
              <a:solidFill>
                <a:prstClr val="white"/>
              </a:solidFill>
            </a:endParaRPr>
          </a:p>
        </p:txBody>
      </p:sp>
      <p:grpSp>
        <p:nvGrpSpPr>
          <p:cNvPr id="107" name="Group 132"/>
          <p:cNvGrpSpPr/>
          <p:nvPr/>
        </p:nvGrpSpPr>
        <p:grpSpPr>
          <a:xfrm>
            <a:off x="1966206" y="1156722"/>
            <a:ext cx="762000" cy="672078"/>
            <a:chOff x="6019800" y="1524000"/>
            <a:chExt cx="428500" cy="428500"/>
          </a:xfrm>
        </p:grpSpPr>
        <p:pic>
          <p:nvPicPr>
            <p:cNvPr id="108" name="Picture 4" descr="C:\Users\agoodman\Documents\Carmine\V1\Product Icons - PNG\Carmine117_VirtualMachine_32.png"/>
            <p:cNvPicPr>
              <a:picLocks noChangeAspect="1" noChangeArrowheads="1"/>
            </p:cNvPicPr>
            <p:nvPr/>
          </p:nvPicPr>
          <p:blipFill>
            <a:blip r:embed="rId3" cstate="print"/>
            <a:srcRect/>
            <a:stretch>
              <a:fillRect/>
            </a:stretch>
          </p:blipFill>
          <p:spPr bwMode="auto">
            <a:xfrm>
              <a:off x="6019800" y="1524000"/>
              <a:ext cx="428500" cy="428500"/>
            </a:xfrm>
            <a:prstGeom prst="rect">
              <a:avLst/>
            </a:prstGeom>
            <a:ln>
              <a:headEnd type="none" w="med" len="med"/>
              <a:tailEnd type="none" w="med" len="med"/>
            </a:ln>
          </p:spPr>
        </p:pic>
        <p:sp>
          <p:nvSpPr>
            <p:cNvPr id="109" name="TextBox 108"/>
            <p:cNvSpPr txBox="1"/>
            <p:nvPr/>
          </p:nvSpPr>
          <p:spPr>
            <a:xfrm>
              <a:off x="6072387" y="1637651"/>
              <a:ext cx="271001" cy="163290"/>
            </a:xfrm>
            <a:prstGeom prst="rect">
              <a:avLst/>
            </a:prstGeom>
          </p:spPr>
          <p:txBody>
            <a:bodyPr wrap="square" rtlCol="0">
              <a:spAutoFit/>
            </a:bodyPr>
            <a:lstStyle/>
            <a:p>
              <a:r>
                <a:rPr lang="en-US" sz="1200" dirty="0">
                  <a:solidFill>
                    <a:prstClr val="black"/>
                  </a:solidFill>
                </a:rPr>
                <a:t>VM</a:t>
              </a:r>
              <a:endParaRPr lang="en-US" sz="2000" dirty="0">
                <a:solidFill>
                  <a:prstClr val="black"/>
                </a:solidFill>
              </a:endParaRPr>
            </a:p>
          </p:txBody>
        </p:sp>
      </p:grpSp>
      <p:grpSp>
        <p:nvGrpSpPr>
          <p:cNvPr id="111" name="Group 136"/>
          <p:cNvGrpSpPr/>
          <p:nvPr/>
        </p:nvGrpSpPr>
        <p:grpSpPr>
          <a:xfrm>
            <a:off x="1217612" y="1135007"/>
            <a:ext cx="672394" cy="608320"/>
            <a:chOff x="3600840" y="1828800"/>
            <a:chExt cx="446836" cy="381000"/>
          </a:xfrm>
        </p:grpSpPr>
        <p:pic>
          <p:nvPicPr>
            <p:cNvPr id="112" name="Picture 6" descr="\\imself-ssdw7fs4\ssd_userdata_ntdev\matd\Pictures\PPT\Icons - Illustrations\_WINDOWS SERVER ICONS\Documents\Virtual Folder file open.png"/>
            <p:cNvPicPr>
              <a:picLocks noChangeAspect="1" noChangeArrowheads="1"/>
            </p:cNvPicPr>
            <p:nvPr/>
          </p:nvPicPr>
          <p:blipFill>
            <a:blip r:embed="rId4" cstate="print"/>
            <a:srcRect/>
            <a:stretch>
              <a:fillRect/>
            </a:stretch>
          </p:blipFill>
          <p:spPr bwMode="auto">
            <a:xfrm>
              <a:off x="3600840" y="1828800"/>
              <a:ext cx="404774" cy="381000"/>
            </a:xfrm>
            <a:prstGeom prst="rect">
              <a:avLst/>
            </a:prstGeom>
            <a:noFill/>
          </p:spPr>
        </p:pic>
        <p:sp>
          <p:nvSpPr>
            <p:cNvPr id="113" name="TextBox 112"/>
            <p:cNvSpPr txBox="1"/>
            <p:nvPr/>
          </p:nvSpPr>
          <p:spPr>
            <a:xfrm>
              <a:off x="3604393" y="1966385"/>
              <a:ext cx="443283" cy="184887"/>
            </a:xfrm>
            <a:prstGeom prst="rect">
              <a:avLst/>
            </a:prstGeom>
            <a:noFill/>
          </p:spPr>
          <p:txBody>
            <a:bodyPr wrap="none" rtlCol="0">
              <a:spAutoFit/>
            </a:bodyPr>
            <a:lstStyle/>
            <a:p>
              <a:r>
                <a:rPr lang="en-US" sz="1200" dirty="0">
                  <a:solidFill>
                    <a:prstClr val="black"/>
                  </a:solidFill>
                </a:rPr>
                <a:t>Share</a:t>
              </a:r>
              <a:endParaRPr lang="en-US" dirty="0">
                <a:solidFill>
                  <a:prstClr val="black"/>
                </a:solidFill>
              </a:endParaRPr>
            </a:p>
          </p:txBody>
        </p:sp>
      </p:grpSp>
      <p:sp>
        <p:nvSpPr>
          <p:cNvPr id="115" name="TextBox 114"/>
          <p:cNvSpPr txBox="1"/>
          <p:nvPr/>
        </p:nvSpPr>
        <p:spPr>
          <a:xfrm>
            <a:off x="3720295" y="5806866"/>
            <a:ext cx="709089" cy="277118"/>
          </a:xfrm>
          <a:prstGeom prst="rect">
            <a:avLst/>
          </a:prstGeom>
          <a:noFill/>
        </p:spPr>
        <p:txBody>
          <a:bodyPr wrap="none" lIns="91559" tIns="45779" rIns="91559" bIns="45779" rtlCol="0">
            <a:spAutoFit/>
          </a:bodyPr>
          <a:lstStyle/>
          <a:p>
            <a:r>
              <a:rPr lang="en-US" sz="1200" b="1" dirty="0">
                <a:solidFill>
                  <a:prstClr val="black"/>
                </a:solidFill>
              </a:rPr>
              <a:t>Node 1</a:t>
            </a:r>
          </a:p>
        </p:txBody>
      </p:sp>
      <p:sp>
        <p:nvSpPr>
          <p:cNvPr id="128" name="TextBox 127"/>
          <p:cNvSpPr txBox="1"/>
          <p:nvPr/>
        </p:nvSpPr>
        <p:spPr>
          <a:xfrm>
            <a:off x="1190449" y="6397704"/>
            <a:ext cx="1017763" cy="307896"/>
          </a:xfrm>
          <a:prstGeom prst="rect">
            <a:avLst/>
          </a:prstGeom>
          <a:noFill/>
        </p:spPr>
        <p:txBody>
          <a:bodyPr wrap="none" lIns="91559" tIns="45779" rIns="91559" bIns="45779" rtlCol="0">
            <a:spAutoFit/>
          </a:bodyPr>
          <a:lstStyle/>
          <a:p>
            <a:r>
              <a:rPr lang="en-US" sz="1400" b="1" dirty="0"/>
              <a:t>Direct I/O</a:t>
            </a:r>
          </a:p>
        </p:txBody>
      </p:sp>
      <p:grpSp>
        <p:nvGrpSpPr>
          <p:cNvPr id="129" name="Group 128"/>
          <p:cNvGrpSpPr/>
          <p:nvPr/>
        </p:nvGrpSpPr>
        <p:grpSpPr>
          <a:xfrm>
            <a:off x="1319933" y="3124200"/>
            <a:ext cx="1193079" cy="1572399"/>
            <a:chOff x="990600" y="2802924"/>
            <a:chExt cx="914400" cy="1572399"/>
          </a:xfrm>
        </p:grpSpPr>
        <p:sp>
          <p:nvSpPr>
            <p:cNvPr id="130" name="Rectangle 129"/>
            <p:cNvSpPr/>
            <p:nvPr/>
          </p:nvSpPr>
          <p:spPr>
            <a:xfrm>
              <a:off x="1066800" y="3817483"/>
              <a:ext cx="762000" cy="4981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CSV VolumeMgr</a:t>
              </a:r>
              <a:endParaRPr lang="en-US" sz="900" dirty="0">
                <a:solidFill>
                  <a:schemeClr val="tx1"/>
                </a:solidFill>
              </a:endParaRPr>
            </a:p>
          </p:txBody>
        </p:sp>
        <p:grpSp>
          <p:nvGrpSpPr>
            <p:cNvPr id="131" name="Group 130"/>
            <p:cNvGrpSpPr/>
            <p:nvPr/>
          </p:nvGrpSpPr>
          <p:grpSpPr>
            <a:xfrm>
              <a:off x="990600" y="2802924"/>
              <a:ext cx="914400" cy="1572399"/>
              <a:chOff x="990600" y="2802924"/>
              <a:chExt cx="914400" cy="1572399"/>
            </a:xfrm>
          </p:grpSpPr>
          <p:sp>
            <p:nvSpPr>
              <p:cNvPr id="132" name="Rectangle 131"/>
              <p:cNvSpPr/>
              <p:nvPr/>
            </p:nvSpPr>
            <p:spPr>
              <a:xfrm>
                <a:off x="1066800" y="2895600"/>
                <a:ext cx="762000" cy="4409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CSV Proxy File System</a:t>
                </a:r>
                <a:endParaRPr lang="en-US" sz="900" dirty="0">
                  <a:solidFill>
                    <a:schemeClr val="tx1"/>
                  </a:solidFill>
                </a:endParaRPr>
              </a:p>
            </p:txBody>
          </p:sp>
          <p:sp>
            <p:nvSpPr>
              <p:cNvPr id="133" name="Rectangle 132"/>
              <p:cNvSpPr/>
              <p:nvPr/>
            </p:nvSpPr>
            <p:spPr>
              <a:xfrm>
                <a:off x="990600" y="2802924"/>
                <a:ext cx="914400" cy="1572399"/>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cxnSp>
        <p:nvCxnSpPr>
          <p:cNvPr id="149" name="Straight Arrow Connector 148"/>
          <p:cNvCxnSpPr>
            <a:stCxn id="132" idx="3"/>
            <a:endCxn id="65" idx="2"/>
          </p:cNvCxnSpPr>
          <p:nvPr/>
        </p:nvCxnSpPr>
        <p:spPr>
          <a:xfrm flipV="1">
            <a:off x="2413589" y="2971800"/>
            <a:ext cx="1189023" cy="465573"/>
          </a:xfrm>
          <a:prstGeom prst="bentConnector2">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65" idx="3"/>
            <a:endCxn id="102" idx="1"/>
          </p:cNvCxnSpPr>
          <p:nvPr/>
        </p:nvCxnSpPr>
        <p:spPr>
          <a:xfrm>
            <a:off x="4235011" y="2827503"/>
            <a:ext cx="3999332"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91" idx="2"/>
            <a:endCxn id="84" idx="3"/>
          </p:cNvCxnSpPr>
          <p:nvPr/>
        </p:nvCxnSpPr>
        <p:spPr>
          <a:xfrm rot="5400000">
            <a:off x="8163501" y="4636511"/>
            <a:ext cx="304800" cy="1090178"/>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endCxn id="106" idx="0"/>
          </p:cNvCxnSpPr>
          <p:nvPr/>
        </p:nvCxnSpPr>
        <p:spPr>
          <a:xfrm>
            <a:off x="1916472" y="4724400"/>
            <a:ext cx="1" cy="4371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94" idx="0"/>
          </p:cNvCxnSpPr>
          <p:nvPr/>
        </p:nvCxnSpPr>
        <p:spPr>
          <a:xfrm flipH="1" flipV="1">
            <a:off x="8860990" y="2971801"/>
            <a:ext cx="5754" cy="228599"/>
          </a:xfrm>
          <a:prstGeom prst="straightConnector1">
            <a:avLst/>
          </a:prstGeom>
          <a:ln w="22225">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77" idx="3"/>
            <a:endCxn id="94" idx="1"/>
          </p:cNvCxnSpPr>
          <p:nvPr/>
        </p:nvCxnSpPr>
        <p:spPr>
          <a:xfrm>
            <a:off x="7671389" y="3437373"/>
            <a:ext cx="663078" cy="7606"/>
          </a:xfrm>
          <a:prstGeom prst="straightConnector1">
            <a:avLst/>
          </a:prstGeom>
          <a:ln w="222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1165968" y="2057400"/>
            <a:ext cx="8509843" cy="228600"/>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lIns="91559" tIns="45779" rIns="91559" bIns="45779" rtlCol="0" anchor="ctr"/>
          <a:lstStyle/>
          <a:p>
            <a:pPr algn="ctr"/>
            <a:r>
              <a:rPr lang="en-US" sz="1500" b="1" dirty="0">
                <a:solidFill>
                  <a:prstClr val="white"/>
                </a:solidFill>
              </a:rPr>
              <a:t>CSVFS</a:t>
            </a:r>
          </a:p>
        </p:txBody>
      </p:sp>
      <p:sp>
        <p:nvSpPr>
          <p:cNvPr id="160" name="TextBox 159"/>
          <p:cNvSpPr txBox="1"/>
          <p:nvPr/>
        </p:nvSpPr>
        <p:spPr>
          <a:xfrm>
            <a:off x="5561012" y="6504682"/>
            <a:ext cx="521224" cy="277118"/>
          </a:xfrm>
          <a:prstGeom prst="rect">
            <a:avLst/>
          </a:prstGeom>
          <a:noFill/>
        </p:spPr>
        <p:txBody>
          <a:bodyPr wrap="square" lIns="91559" tIns="45779" rIns="91559" bIns="45779" rtlCol="0">
            <a:spAutoFit/>
          </a:bodyPr>
          <a:lstStyle/>
          <a:p>
            <a:pPr algn="r"/>
            <a:r>
              <a:rPr lang="en-US" sz="1200" b="1" dirty="0"/>
              <a:t>SAN</a:t>
            </a:r>
            <a:endParaRPr lang="en-US" sz="1100" b="1" dirty="0"/>
          </a:p>
        </p:txBody>
      </p:sp>
      <p:cxnSp>
        <p:nvCxnSpPr>
          <p:cNvPr id="62" name="Straight Arrow Connector 61"/>
          <p:cNvCxnSpPr>
            <a:stCxn id="106" idx="2"/>
            <a:endCxn id="88" idx="1"/>
          </p:cNvCxnSpPr>
          <p:nvPr/>
        </p:nvCxnSpPr>
        <p:spPr>
          <a:xfrm rot="16200000" flipH="1">
            <a:off x="3053262" y="4329591"/>
            <a:ext cx="859137" cy="3132714"/>
          </a:xfrm>
          <a:prstGeom prst="bentConnector2">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2970212" y="2683206"/>
            <a:ext cx="1264799" cy="2885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559" tIns="45779" rIns="91559" bIns="45779" rtlCol="0" anchor="ctr"/>
          <a:lstStyle/>
          <a:p>
            <a:pPr algn="ctr"/>
            <a:r>
              <a:rPr lang="en-US" sz="1200" dirty="0" smtClean="0">
                <a:solidFill>
                  <a:prstClr val="white"/>
                </a:solidFill>
              </a:rPr>
              <a:t>Client </a:t>
            </a:r>
            <a:r>
              <a:rPr lang="en-US" sz="1200" dirty="0">
                <a:solidFill>
                  <a:prstClr val="white"/>
                </a:solidFill>
              </a:rPr>
              <a:t>/ SMB</a:t>
            </a:r>
            <a:endParaRPr lang="en-US" sz="2000" dirty="0">
              <a:solidFill>
                <a:prstClr val="white"/>
              </a:solidFill>
            </a:endParaRPr>
          </a:p>
        </p:txBody>
      </p:sp>
      <p:grpSp>
        <p:nvGrpSpPr>
          <p:cNvPr id="74" name="Group 73"/>
          <p:cNvGrpSpPr/>
          <p:nvPr/>
        </p:nvGrpSpPr>
        <p:grpSpPr>
          <a:xfrm>
            <a:off x="6577733" y="3124200"/>
            <a:ext cx="1193079" cy="1572399"/>
            <a:chOff x="990600" y="2802924"/>
            <a:chExt cx="914400" cy="1572399"/>
          </a:xfrm>
        </p:grpSpPr>
        <p:sp>
          <p:nvSpPr>
            <p:cNvPr id="75" name="Rectangle 74"/>
            <p:cNvSpPr/>
            <p:nvPr/>
          </p:nvSpPr>
          <p:spPr>
            <a:xfrm>
              <a:off x="1066800" y="3817483"/>
              <a:ext cx="762000" cy="4981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CSV VolumeMgr</a:t>
              </a:r>
              <a:endParaRPr lang="en-US" sz="900" dirty="0">
                <a:solidFill>
                  <a:schemeClr val="tx1"/>
                </a:solidFill>
              </a:endParaRPr>
            </a:p>
          </p:txBody>
        </p:sp>
        <p:grpSp>
          <p:nvGrpSpPr>
            <p:cNvPr id="76" name="Group 75"/>
            <p:cNvGrpSpPr/>
            <p:nvPr/>
          </p:nvGrpSpPr>
          <p:grpSpPr>
            <a:xfrm>
              <a:off x="990600" y="2802924"/>
              <a:ext cx="914400" cy="1572399"/>
              <a:chOff x="990600" y="2802924"/>
              <a:chExt cx="914400" cy="1572399"/>
            </a:xfrm>
          </p:grpSpPr>
          <p:sp>
            <p:nvSpPr>
              <p:cNvPr id="77" name="Rectangle 76"/>
              <p:cNvSpPr/>
              <p:nvPr/>
            </p:nvSpPr>
            <p:spPr>
              <a:xfrm>
                <a:off x="1066800" y="2895600"/>
                <a:ext cx="762000" cy="4409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CSV Proxy File System</a:t>
                </a:r>
                <a:endParaRPr lang="en-US" sz="900" dirty="0">
                  <a:solidFill>
                    <a:schemeClr val="tx1"/>
                  </a:solidFill>
                </a:endParaRPr>
              </a:p>
            </p:txBody>
          </p:sp>
          <p:sp>
            <p:nvSpPr>
              <p:cNvPr id="78" name="Rectangle 77"/>
              <p:cNvSpPr/>
              <p:nvPr/>
            </p:nvSpPr>
            <p:spPr>
              <a:xfrm>
                <a:off x="990600" y="2802924"/>
                <a:ext cx="914400" cy="1572399"/>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84" name="Rectangle 83"/>
          <p:cNvSpPr/>
          <p:nvPr/>
        </p:nvSpPr>
        <p:spPr>
          <a:xfrm>
            <a:off x="6577733" y="5181600"/>
            <a:ext cx="119307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559" tIns="45779" rIns="91559" bIns="45779" rtlCol="0" anchor="ctr"/>
          <a:lstStyle/>
          <a:p>
            <a:pPr algn="ctr"/>
            <a:r>
              <a:rPr lang="en-US" sz="1400" dirty="0">
                <a:solidFill>
                  <a:prstClr val="white"/>
                </a:solidFill>
              </a:rPr>
              <a:t>Disk</a:t>
            </a:r>
            <a:endParaRPr lang="en-US" dirty="0">
              <a:solidFill>
                <a:prstClr val="white"/>
              </a:solidFill>
            </a:endParaRPr>
          </a:p>
        </p:txBody>
      </p:sp>
      <p:grpSp>
        <p:nvGrpSpPr>
          <p:cNvPr id="95" name="Group 132"/>
          <p:cNvGrpSpPr/>
          <p:nvPr/>
        </p:nvGrpSpPr>
        <p:grpSpPr>
          <a:xfrm>
            <a:off x="7224006" y="1164715"/>
            <a:ext cx="762000" cy="672078"/>
            <a:chOff x="6019800" y="1524000"/>
            <a:chExt cx="428500" cy="428500"/>
          </a:xfrm>
        </p:grpSpPr>
        <p:pic>
          <p:nvPicPr>
            <p:cNvPr id="96" name="Picture 4" descr="C:\Users\agoodman\Documents\Carmine\V1\Product Icons - PNG\Carmine117_VirtualMachine_32.png"/>
            <p:cNvPicPr>
              <a:picLocks noChangeAspect="1" noChangeArrowheads="1"/>
            </p:cNvPicPr>
            <p:nvPr/>
          </p:nvPicPr>
          <p:blipFill>
            <a:blip r:embed="rId3" cstate="print"/>
            <a:srcRect/>
            <a:stretch>
              <a:fillRect/>
            </a:stretch>
          </p:blipFill>
          <p:spPr bwMode="auto">
            <a:xfrm>
              <a:off x="6019800" y="1524000"/>
              <a:ext cx="428500" cy="428500"/>
            </a:xfrm>
            <a:prstGeom prst="rect">
              <a:avLst/>
            </a:prstGeom>
            <a:ln>
              <a:headEnd type="none" w="med" len="med"/>
              <a:tailEnd type="none" w="med" len="med"/>
            </a:ln>
          </p:spPr>
        </p:pic>
        <p:sp>
          <p:nvSpPr>
            <p:cNvPr id="97" name="TextBox 96"/>
            <p:cNvSpPr txBox="1"/>
            <p:nvPr/>
          </p:nvSpPr>
          <p:spPr>
            <a:xfrm>
              <a:off x="6072387" y="1637651"/>
              <a:ext cx="271001" cy="163290"/>
            </a:xfrm>
            <a:prstGeom prst="rect">
              <a:avLst/>
            </a:prstGeom>
          </p:spPr>
          <p:txBody>
            <a:bodyPr wrap="square" rtlCol="0">
              <a:spAutoFit/>
            </a:bodyPr>
            <a:lstStyle/>
            <a:p>
              <a:r>
                <a:rPr lang="en-US" sz="1200" dirty="0">
                  <a:solidFill>
                    <a:prstClr val="black"/>
                  </a:solidFill>
                </a:rPr>
                <a:t>VM</a:t>
              </a:r>
              <a:endParaRPr lang="en-US" sz="2000" dirty="0">
                <a:solidFill>
                  <a:prstClr val="black"/>
                </a:solidFill>
              </a:endParaRPr>
            </a:p>
          </p:txBody>
        </p:sp>
      </p:grpSp>
      <p:grpSp>
        <p:nvGrpSpPr>
          <p:cNvPr id="99" name="Group 136"/>
          <p:cNvGrpSpPr/>
          <p:nvPr/>
        </p:nvGrpSpPr>
        <p:grpSpPr>
          <a:xfrm>
            <a:off x="6475412" y="1143000"/>
            <a:ext cx="672394" cy="608320"/>
            <a:chOff x="3600840" y="1828800"/>
            <a:chExt cx="446836" cy="381000"/>
          </a:xfrm>
        </p:grpSpPr>
        <p:pic>
          <p:nvPicPr>
            <p:cNvPr id="100" name="Picture 6" descr="\\imself-ssdw7fs4\ssd_userdata_ntdev\matd\Pictures\PPT\Icons - Illustrations\_WINDOWS SERVER ICONS\Documents\Virtual Folder file open.png"/>
            <p:cNvPicPr>
              <a:picLocks noChangeAspect="1" noChangeArrowheads="1"/>
            </p:cNvPicPr>
            <p:nvPr/>
          </p:nvPicPr>
          <p:blipFill>
            <a:blip r:embed="rId4" cstate="print"/>
            <a:srcRect/>
            <a:stretch>
              <a:fillRect/>
            </a:stretch>
          </p:blipFill>
          <p:spPr bwMode="auto">
            <a:xfrm>
              <a:off x="3600840" y="1828800"/>
              <a:ext cx="404774" cy="381000"/>
            </a:xfrm>
            <a:prstGeom prst="rect">
              <a:avLst/>
            </a:prstGeom>
            <a:noFill/>
          </p:spPr>
        </p:pic>
        <p:sp>
          <p:nvSpPr>
            <p:cNvPr id="101" name="TextBox 100"/>
            <p:cNvSpPr txBox="1"/>
            <p:nvPr/>
          </p:nvSpPr>
          <p:spPr>
            <a:xfrm>
              <a:off x="3604393" y="1966385"/>
              <a:ext cx="443283" cy="184887"/>
            </a:xfrm>
            <a:prstGeom prst="rect">
              <a:avLst/>
            </a:prstGeom>
            <a:noFill/>
          </p:spPr>
          <p:txBody>
            <a:bodyPr wrap="none" rtlCol="0">
              <a:spAutoFit/>
            </a:bodyPr>
            <a:lstStyle/>
            <a:p>
              <a:r>
                <a:rPr lang="en-US" sz="1200" dirty="0">
                  <a:solidFill>
                    <a:prstClr val="black"/>
                  </a:solidFill>
                </a:rPr>
                <a:t>Share</a:t>
              </a:r>
              <a:endParaRPr lang="en-US" dirty="0">
                <a:solidFill>
                  <a:prstClr val="black"/>
                </a:solidFill>
              </a:endParaRPr>
            </a:p>
          </p:txBody>
        </p:sp>
      </p:grpSp>
      <p:cxnSp>
        <p:nvCxnSpPr>
          <p:cNvPr id="119" name="Straight Arrow Connector 118"/>
          <p:cNvCxnSpPr>
            <a:endCxn id="84" idx="0"/>
          </p:cNvCxnSpPr>
          <p:nvPr/>
        </p:nvCxnSpPr>
        <p:spPr>
          <a:xfrm flipH="1">
            <a:off x="7174273" y="4724400"/>
            <a:ext cx="1384" cy="4572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54982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a:t>Single Namespace</a:t>
            </a:r>
            <a:br>
              <a:rPr lang="en-US" dirty="0"/>
            </a:br>
            <a:r>
              <a:rPr lang="en-US" sz="3600" dirty="0">
                <a:solidFill>
                  <a:schemeClr val="accent1"/>
                </a:solidFill>
              </a:rPr>
              <a:t>Consistent view across the </a:t>
            </a:r>
            <a:r>
              <a:rPr lang="en-US" sz="3600" dirty="0" smtClean="0">
                <a:solidFill>
                  <a:schemeClr val="accent1"/>
                </a:solidFill>
              </a:rPr>
              <a:t>cluster</a:t>
            </a:r>
            <a:endParaRPr lang="en-US" sz="3600" dirty="0">
              <a:solidFill>
                <a:schemeClr val="accent1"/>
              </a:solidFill>
            </a:endParaRPr>
          </a:p>
        </p:txBody>
      </p:sp>
      <p:sp>
        <p:nvSpPr>
          <p:cNvPr id="6" name="Content Placeholder 2"/>
          <p:cNvSpPr>
            <a:spLocks noGrp="1"/>
          </p:cNvSpPr>
          <p:nvPr>
            <p:ph type="body" sz="quarter" idx="10"/>
          </p:nvPr>
        </p:nvSpPr>
        <p:spPr>
          <a:xfrm>
            <a:off x="519113" y="1447800"/>
            <a:ext cx="11149012" cy="5059847"/>
          </a:xfrm>
        </p:spPr>
        <p:txBody>
          <a:bodyPr/>
          <a:lstStyle/>
          <a:p>
            <a:r>
              <a:rPr lang="en-US" sz="2800" dirty="0"/>
              <a:t>S</a:t>
            </a:r>
            <a:r>
              <a:rPr lang="en-US" sz="2800" dirty="0" smtClean="0"/>
              <a:t>ingle consistent file name space across cluster nodes</a:t>
            </a:r>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r>
              <a:rPr lang="en-US" sz="2800" dirty="0" smtClean="0"/>
              <a:t>Volumes exposed under “ClusterStorage” root directory</a:t>
            </a:r>
          </a:p>
          <a:p>
            <a:pPr lvl="1"/>
            <a:r>
              <a:rPr lang="en-US" sz="2400" dirty="0" smtClean="0"/>
              <a:t>VolumeX directory name can be renamed</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2133600"/>
            <a:ext cx="7620000" cy="328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15850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CSV Namespace</a:t>
            </a:r>
            <a:r>
              <a:rPr lang="en-US" dirty="0"/>
              <a:t/>
            </a:r>
            <a:br>
              <a:rPr lang="en-US" dirty="0"/>
            </a:br>
            <a:r>
              <a:rPr lang="en-US" sz="4000" dirty="0" smtClean="0">
                <a:solidFill>
                  <a:schemeClr val="accent1"/>
                </a:solidFill>
              </a:rPr>
              <a:t>Mount Points</a:t>
            </a:r>
            <a:endParaRPr lang="en-US" sz="4000" dirty="0">
              <a:solidFill>
                <a:schemeClr val="accent1"/>
              </a:solidFill>
            </a:endParaRPr>
          </a:p>
        </p:txBody>
      </p:sp>
      <p:sp>
        <p:nvSpPr>
          <p:cNvPr id="5" name="Content Placeholder 1"/>
          <p:cNvSpPr>
            <a:spLocks noGrp="1"/>
          </p:cNvSpPr>
          <p:nvPr>
            <p:ph type="body" sz="quarter" idx="10"/>
          </p:nvPr>
        </p:nvSpPr>
        <p:spPr>
          <a:xfrm>
            <a:off x="519113" y="1827038"/>
            <a:ext cx="11149012" cy="3964162"/>
          </a:xfrm>
        </p:spPr>
        <p:txBody>
          <a:bodyPr/>
          <a:lstStyle/>
          <a:p>
            <a:r>
              <a:rPr lang="en-US" dirty="0"/>
              <a:t>U</a:t>
            </a:r>
            <a:r>
              <a:rPr lang="en-US" dirty="0" smtClean="0"/>
              <a:t>sed custom reparse points in Windows Server 2008 R2</a:t>
            </a:r>
          </a:p>
          <a:p>
            <a:pPr marL="0" indent="0">
              <a:buNone/>
            </a:pPr>
            <a:endParaRPr lang="en-US" dirty="0" smtClean="0"/>
          </a:p>
          <a:p>
            <a:r>
              <a:rPr lang="en-US" dirty="0" smtClean="0"/>
              <a:t>Windows Server 2012 uses standard Mount Points </a:t>
            </a:r>
          </a:p>
          <a:p>
            <a:pPr marL="0" indent="0">
              <a:buNone/>
            </a:pPr>
            <a:endParaRPr lang="en-US" dirty="0" smtClean="0"/>
          </a:p>
          <a:p>
            <a:r>
              <a:rPr lang="en-US" dirty="0" smtClean="0"/>
              <a:t>Delivers better interoperability with:</a:t>
            </a:r>
          </a:p>
          <a:p>
            <a:pPr lvl="1"/>
            <a:r>
              <a:rPr lang="en-US" sz="2000" dirty="0" smtClean="0"/>
              <a:t>Performance Counters</a:t>
            </a:r>
          </a:p>
          <a:p>
            <a:pPr lvl="1"/>
            <a:r>
              <a:rPr lang="en-US" sz="2000" dirty="0" smtClean="0"/>
              <a:t>System Center Operations Manager</a:t>
            </a:r>
          </a:p>
          <a:p>
            <a:pPr lvl="1"/>
            <a:r>
              <a:rPr lang="en-US" sz="2000" dirty="0" smtClean="0"/>
              <a:t>Monitoring free space on CSV volumes</a:t>
            </a:r>
          </a:p>
          <a:p>
            <a:pPr lvl="1"/>
            <a:r>
              <a:rPr lang="en-US" sz="2000" dirty="0" smtClean="0"/>
              <a:t>Backup software</a:t>
            </a:r>
          </a:p>
        </p:txBody>
      </p:sp>
    </p:spTree>
    <p:extLst>
      <p:ext uri="{BB962C8B-B14F-4D97-AF65-F5344CB8AC3E}">
        <p14:creationId xmlns:p14="http://schemas.microsoft.com/office/powerpoint/2010/main" val="243342420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CSV Proxy File System </a:t>
            </a:r>
            <a:endParaRPr lang="en-US" dirty="0"/>
          </a:p>
        </p:txBody>
      </p:sp>
      <p:sp>
        <p:nvSpPr>
          <p:cNvPr id="2" name="Content Placeholder 1"/>
          <p:cNvSpPr>
            <a:spLocks noGrp="1"/>
          </p:cNvSpPr>
          <p:nvPr>
            <p:ph type="body" sz="quarter" idx="10"/>
          </p:nvPr>
        </p:nvSpPr>
        <p:spPr>
          <a:xfrm>
            <a:off x="519112" y="1295400"/>
            <a:ext cx="11149013" cy="2068259"/>
          </a:xfrm>
        </p:spPr>
        <p:txBody>
          <a:bodyPr/>
          <a:lstStyle/>
          <a:p>
            <a:r>
              <a:rPr lang="en-US" dirty="0" smtClean="0"/>
              <a:t>CSV enabled volumes now appear as “CSVFS”</a:t>
            </a:r>
          </a:p>
          <a:p>
            <a:pPr lvl="1"/>
            <a:r>
              <a:rPr lang="en-US" sz="2000" dirty="0" smtClean="0"/>
              <a:t>NTFS file system under the covers</a:t>
            </a:r>
          </a:p>
          <a:p>
            <a:pPr lvl="1"/>
            <a:r>
              <a:rPr lang="en-US" sz="2000" dirty="0" smtClean="0"/>
              <a:t>Volumes are still formatted with NTFS file system</a:t>
            </a:r>
          </a:p>
          <a:p>
            <a:r>
              <a:rPr lang="en-US" dirty="0" smtClean="0"/>
              <a:t>Enables applications to be CSV aware</a:t>
            </a:r>
          </a:p>
          <a:p>
            <a:pPr lvl="1"/>
            <a:r>
              <a:rPr lang="en-US" sz="2000" dirty="0" smtClean="0"/>
              <a:t>Ensures compatibility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481" y="3657600"/>
            <a:ext cx="7396731" cy="30094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149070" y="5700342"/>
            <a:ext cx="2147554" cy="7063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7" name="Oval 6"/>
          <p:cNvSpPr/>
          <p:nvPr/>
        </p:nvSpPr>
        <p:spPr>
          <a:xfrm>
            <a:off x="6880658" y="4094092"/>
            <a:ext cx="957693" cy="270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Tree>
    <p:extLst>
      <p:ext uri="{BB962C8B-B14F-4D97-AF65-F5344CB8AC3E}">
        <p14:creationId xmlns:p14="http://schemas.microsoft.com/office/powerpoint/2010/main" val="36830979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609398"/>
          </a:xfrm>
        </p:spPr>
        <p:txBody>
          <a:bodyPr/>
          <a:lstStyle/>
          <a:p>
            <a:r>
              <a:rPr lang="en-US" dirty="0" smtClean="0"/>
              <a:t>Simplified CSV Setup</a:t>
            </a:r>
            <a:endParaRPr lang="en-US" sz="3600" dirty="0">
              <a:solidFill>
                <a:schemeClr val="accent1"/>
              </a:solidFill>
            </a:endParaRPr>
          </a:p>
        </p:txBody>
      </p:sp>
      <p:sp>
        <p:nvSpPr>
          <p:cNvPr id="7" name="Content Placeholder 1"/>
          <p:cNvSpPr>
            <a:spLocks noGrp="1"/>
          </p:cNvSpPr>
          <p:nvPr>
            <p:ph type="body" sz="quarter" idx="10"/>
          </p:nvPr>
        </p:nvSpPr>
        <p:spPr>
          <a:xfrm>
            <a:off x="519113" y="1447800"/>
            <a:ext cx="11149012" cy="5213735"/>
          </a:xfrm>
        </p:spPr>
        <p:txBody>
          <a:bodyPr/>
          <a:lstStyle/>
          <a:p>
            <a:r>
              <a:rPr lang="en-US" dirty="0" smtClean="0"/>
              <a:t>Integrated into Failover Cluster Manager Storage view</a:t>
            </a:r>
          </a:p>
          <a:p>
            <a:pPr lvl="1"/>
            <a:r>
              <a:rPr lang="en-US" sz="2000" dirty="0" smtClean="0"/>
              <a:t>“Cluster Shared Volumes” container removed</a:t>
            </a:r>
          </a:p>
          <a:p>
            <a:pPr marL="460375" lvl="1" indent="0">
              <a:buNone/>
            </a:pPr>
            <a:endParaRPr lang="en-US" sz="2000" dirty="0" smtClean="0"/>
          </a:p>
          <a:p>
            <a:r>
              <a:rPr lang="en-US" dirty="0" smtClean="0"/>
              <a:t>CSV integrated into Failover Cluster core feature</a:t>
            </a:r>
          </a:p>
          <a:p>
            <a:pPr lvl="1"/>
            <a:r>
              <a:rPr lang="en-US" sz="2000" dirty="0" smtClean="0"/>
              <a:t>No longer needs to be explicitly enabled</a:t>
            </a:r>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a:lnSpc>
                <a:spcPct val="100000"/>
              </a:lnSpc>
            </a:pPr>
            <a:endParaRPr lang="en-US" dirty="0" smtClean="0"/>
          </a:p>
          <a:p>
            <a:pPr>
              <a:lnSpc>
                <a:spcPct val="100000"/>
              </a:lnSpc>
            </a:pPr>
            <a:r>
              <a:rPr lang="en-US" dirty="0" smtClean="0"/>
              <a:t>Simple right-click to add to CSV</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2" y="3581400"/>
            <a:ext cx="8267285" cy="187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6780212" y="4099259"/>
            <a:ext cx="2933284"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Tree>
    <p:extLst>
      <p:ext uri="{BB962C8B-B14F-4D97-AF65-F5344CB8AC3E}">
        <p14:creationId xmlns:p14="http://schemas.microsoft.com/office/powerpoint/2010/main" val="35489898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3" name="Subtitle 2"/>
          <p:cNvSpPr>
            <a:spLocks noGrp="1"/>
          </p:cNvSpPr>
          <p:nvPr>
            <p:ph type="subTitle" idx="1"/>
          </p:nvPr>
        </p:nvSpPr>
        <p:spPr/>
        <p:txBody>
          <a:bodyPr/>
          <a:lstStyle/>
          <a:p>
            <a:r>
              <a:rPr lang="en-US" dirty="0" smtClean="0"/>
              <a:t>Amitabh Tamhane</a:t>
            </a:r>
          </a:p>
          <a:p>
            <a:r>
              <a:rPr lang="en-US" dirty="0" smtClean="0"/>
              <a:t>Program Manager 2</a:t>
            </a:r>
          </a:p>
          <a:p>
            <a:r>
              <a:rPr lang="en-US" dirty="0" smtClean="0"/>
              <a:t>Clustering and High Availability</a:t>
            </a:r>
            <a:endParaRPr lang="en-US" dirty="0"/>
          </a:p>
        </p:txBody>
      </p:sp>
      <p:sp>
        <p:nvSpPr>
          <p:cNvPr id="2" name="Title 1"/>
          <p:cNvSpPr>
            <a:spLocks noGrp="1"/>
          </p:cNvSpPr>
          <p:nvPr>
            <p:ph type="ctrTitle"/>
          </p:nvPr>
        </p:nvSpPr>
        <p:spPr/>
        <p:txBody>
          <a:bodyPr/>
          <a:lstStyle/>
          <a:p>
            <a:r>
              <a:rPr lang="en-US" dirty="0" smtClean="0"/>
              <a:t>Setting up Clustered Shared Volumes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3881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Resiliency</a:t>
            </a:r>
            <a:endParaRPr lang="en-US" dirty="0"/>
          </a:p>
        </p:txBody>
      </p:sp>
      <p:sp>
        <p:nvSpPr>
          <p:cNvPr id="2" name="Title 1"/>
          <p:cNvSpPr>
            <a:spLocks noGrp="1"/>
          </p:cNvSpPr>
          <p:nvPr>
            <p:ph type="ctrTitle"/>
          </p:nvPr>
        </p:nvSpPr>
        <p:spPr/>
        <p:txBody>
          <a:bodyPr/>
          <a:lstStyle/>
          <a:p>
            <a:r>
              <a:rPr lang="en-US" dirty="0" smtClean="0"/>
              <a:t>How CSV Enables Even </a:t>
            </a:r>
            <a:r>
              <a:rPr lang="en-US" dirty="0"/>
              <a:t>H</a:t>
            </a:r>
            <a:r>
              <a:rPr lang="en-US" dirty="0" smtClean="0"/>
              <a:t>igher </a:t>
            </a:r>
            <a:r>
              <a:rPr lang="en-US" dirty="0"/>
              <a:t>A</a:t>
            </a:r>
            <a:r>
              <a:rPr lang="en-US" dirty="0" smtClean="0"/>
              <a:t>vailability</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68297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Fault Tolerant Application Handles</a:t>
            </a:r>
            <a:br>
              <a:rPr lang="en-US" dirty="0" smtClean="0"/>
            </a:br>
            <a:r>
              <a:rPr lang="en-US" sz="3600" dirty="0" smtClean="0">
                <a:solidFill>
                  <a:schemeClr val="accent1"/>
                </a:solidFill>
              </a:rPr>
              <a:t>CSV Resiliency</a:t>
            </a:r>
            <a:endParaRPr lang="en-US" sz="3600" dirty="0">
              <a:solidFill>
                <a:schemeClr val="accent1"/>
              </a:solidFill>
            </a:endParaRPr>
          </a:p>
        </p:txBody>
      </p:sp>
      <p:sp>
        <p:nvSpPr>
          <p:cNvPr id="3" name="Content Placeholder 2"/>
          <p:cNvSpPr>
            <a:spLocks noGrp="1"/>
          </p:cNvSpPr>
          <p:nvPr>
            <p:ph type="body" sz="quarter" idx="10"/>
          </p:nvPr>
        </p:nvSpPr>
        <p:spPr>
          <a:xfrm>
            <a:off x="519113" y="1657457"/>
            <a:ext cx="11149012" cy="4235006"/>
          </a:xfrm>
        </p:spPr>
        <p:txBody>
          <a:bodyPr/>
          <a:lstStyle/>
          <a:p>
            <a:r>
              <a:rPr lang="en-US" dirty="0" smtClean="0"/>
              <a:t>CSV provides I/O fault tolerance</a:t>
            </a:r>
          </a:p>
          <a:p>
            <a:pPr lvl="1"/>
            <a:r>
              <a:rPr lang="en-US" sz="2400" dirty="0" smtClean="0"/>
              <a:t>Transparently handles node, network, and HBA failures</a:t>
            </a:r>
          </a:p>
          <a:p>
            <a:endParaRPr lang="en-US" dirty="0" smtClean="0"/>
          </a:p>
          <a:p>
            <a:r>
              <a:rPr lang="en-US" dirty="0" smtClean="0"/>
              <a:t>CSV virtualizes file handles to applications</a:t>
            </a:r>
          </a:p>
          <a:p>
            <a:pPr lvl="1"/>
            <a:r>
              <a:rPr lang="en-US" sz="2400" dirty="0" smtClean="0"/>
              <a:t>Volume Paused - I/O queued</a:t>
            </a:r>
          </a:p>
          <a:p>
            <a:pPr lvl="1"/>
            <a:r>
              <a:rPr lang="en-US" sz="2400" dirty="0" smtClean="0"/>
              <a:t>Reopens “true” files handles and remaps the “virtual” handles</a:t>
            </a:r>
          </a:p>
          <a:p>
            <a:pPr lvl="1"/>
            <a:r>
              <a:rPr lang="en-US" sz="2400" dirty="0" smtClean="0"/>
              <a:t>Volume Resumed – I/O completed</a:t>
            </a:r>
          </a:p>
          <a:p>
            <a:endParaRPr lang="en-US" dirty="0" smtClean="0"/>
          </a:p>
          <a:p>
            <a:r>
              <a:rPr lang="en-US" dirty="0" smtClean="0"/>
              <a:t>Failover is transparent to application!</a:t>
            </a:r>
          </a:p>
        </p:txBody>
      </p:sp>
    </p:spTree>
    <p:extLst>
      <p:ext uri="{BB962C8B-B14F-4D97-AF65-F5344CB8AC3E}">
        <p14:creationId xmlns:p14="http://schemas.microsoft.com/office/powerpoint/2010/main" val="357080136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981651" y="3877056"/>
            <a:ext cx="990567" cy="10094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155908" y="3877056"/>
            <a:ext cx="1023749" cy="10094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5704468" y="4803066"/>
            <a:ext cx="743991" cy="109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 name="Group 50"/>
          <p:cNvGrpSpPr/>
          <p:nvPr/>
        </p:nvGrpSpPr>
        <p:grpSpPr>
          <a:xfrm>
            <a:off x="5868817" y="5104477"/>
            <a:ext cx="418704" cy="524416"/>
            <a:chOff x="1145861" y="6690311"/>
            <a:chExt cx="502445" cy="629299"/>
          </a:xfrm>
        </p:grpSpPr>
        <p:sp>
          <p:nvSpPr>
            <p:cNvPr id="60" name="Rounded Rectangle 59"/>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687">
                <a:defRPr/>
              </a:pPr>
              <a:endParaRPr lang="en-US" dirty="0">
                <a:solidFill>
                  <a:schemeClr val="tx1"/>
                </a:solidFill>
                <a:latin typeface="Segoe" pitchFamily="34" charset="0"/>
              </a:endParaRPr>
            </a:p>
          </p:txBody>
        </p:sp>
        <p:pic>
          <p:nvPicPr>
            <p:cNvPr id="61" name="Picture 4" descr="C:\Users\agoodman\Documents\Carmine\V1\Product Icons - PNG\Carmine117_VirtualMachine_32.png"/>
            <p:cNvPicPr>
              <a:picLocks noChangeAspect="1" noChangeArrowheads="1"/>
            </p:cNvPicPr>
            <p:nvPr/>
          </p:nvPicPr>
          <p:blipFill>
            <a:blip r:embed="rId5"/>
            <a:stretch>
              <a:fillRect/>
            </a:stretch>
          </p:blipFill>
          <p:spPr bwMode="auto">
            <a:xfrm>
              <a:off x="1261164" y="6690311"/>
              <a:ext cx="304800" cy="304800"/>
            </a:xfrm>
            <a:prstGeom prst="rect">
              <a:avLst/>
            </a:prstGeom>
            <a:ln>
              <a:headEnd type="none" w="med" len="med"/>
              <a:tailEnd type="none" w="med" len="med"/>
            </a:ln>
          </p:spPr>
        </p:pic>
        <p:sp>
          <p:nvSpPr>
            <p:cNvPr id="62" name="TextBox 61"/>
            <p:cNvSpPr txBox="1"/>
            <p:nvPr/>
          </p:nvSpPr>
          <p:spPr>
            <a:xfrm>
              <a:off x="1145861" y="7042612"/>
              <a:ext cx="502445" cy="276998"/>
            </a:xfrm>
            <a:prstGeom prst="rect">
              <a:avLst/>
            </a:prstGeom>
          </p:spPr>
          <p:txBody>
            <a:bodyPr wrap="none" rtlCol="0">
              <a:spAutoFit/>
            </a:bodyPr>
            <a:lstStyle/>
            <a:p>
              <a:pPr>
                <a:buNone/>
              </a:pPr>
              <a:r>
                <a:rPr lang="en-US" sz="900" dirty="0"/>
                <a:t>VHD</a:t>
              </a:r>
              <a:endParaRPr lang="en-US" sz="2000" dirty="0"/>
            </a:p>
          </p:txBody>
        </p:sp>
      </p:grpSp>
      <p:pic>
        <p:nvPicPr>
          <p:cNvPr id="32" name="Picture 5"/>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7007333" y="2155977"/>
            <a:ext cx="1067430" cy="183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4196450" y="2155977"/>
            <a:ext cx="1067430" cy="183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1794" name="Rectangle 2"/>
          <p:cNvSpPr>
            <a:spLocks noGrp="1" noChangeArrowheads="1"/>
          </p:cNvSpPr>
          <p:nvPr>
            <p:ph type="title"/>
          </p:nvPr>
        </p:nvSpPr>
        <p:spPr/>
        <p:txBody>
          <a:bodyPr>
            <a:normAutofit/>
          </a:bodyPr>
          <a:lstStyle/>
          <a:p>
            <a:r>
              <a:rPr dirty="0" smtClean="0"/>
              <a:t>I/O Connectivity Fault Tolerance</a:t>
            </a:r>
            <a:endParaRPr lang="en-US" dirty="0"/>
          </a:p>
        </p:txBody>
      </p:sp>
      <p:sp>
        <p:nvSpPr>
          <p:cNvPr id="51" name="Line Callout 1 (Border and Accent Bar) 50"/>
          <p:cNvSpPr/>
          <p:nvPr/>
        </p:nvSpPr>
        <p:spPr bwMode="auto">
          <a:xfrm>
            <a:off x="9167362" y="2467162"/>
            <a:ext cx="2159705" cy="650876"/>
          </a:xfrm>
          <a:prstGeom prst="accentBorderCallout1">
            <a:avLst>
              <a:gd name="adj1" fmla="val 17557"/>
              <a:gd name="adj2" fmla="val -2850"/>
              <a:gd name="adj3" fmla="val 70871"/>
              <a:gd name="adj4" fmla="val -44683"/>
            </a:avLst>
          </a:prstGeom>
          <a:solidFill>
            <a:srgbClr val="92D050"/>
          </a:solidFill>
          <a:ln w="25400" cap="rnd">
            <a:solidFill>
              <a:srgbClr val="92D050"/>
            </a:solidFill>
            <a:headEnd type="none" w="med" len="med"/>
            <a:tailEnd type="oval" w="med" len="med"/>
          </a:ln>
          <a:effectLst/>
        </p:spPr>
        <p:style>
          <a:lnRef idx="0">
            <a:schemeClr val="accent4"/>
          </a:lnRef>
          <a:fillRef idx="3">
            <a:schemeClr val="accent4"/>
          </a:fillRef>
          <a:effectRef idx="3">
            <a:schemeClr val="accent4"/>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5"/>
            <a:r>
              <a:rPr lang="en-US" sz="1300" b="1" dirty="0">
                <a:solidFill>
                  <a:schemeClr val="bg1"/>
                </a:solidFill>
              </a:rPr>
              <a:t>VM running on Node 2 is unaffected</a:t>
            </a:r>
          </a:p>
        </p:txBody>
      </p:sp>
      <p:sp>
        <p:nvSpPr>
          <p:cNvPr id="52" name="Line Callout 1 (Border and Accent Bar) 51"/>
          <p:cNvSpPr/>
          <p:nvPr/>
        </p:nvSpPr>
        <p:spPr bwMode="auto">
          <a:xfrm>
            <a:off x="2057350" y="4047033"/>
            <a:ext cx="1349764" cy="550047"/>
          </a:xfrm>
          <a:prstGeom prst="accentBorderCallout1">
            <a:avLst>
              <a:gd name="adj1" fmla="val 27181"/>
              <a:gd name="adj2" fmla="val 107948"/>
              <a:gd name="adj3" fmla="val -9221"/>
              <a:gd name="adj4" fmla="val 154109"/>
            </a:avLst>
          </a:prstGeom>
          <a:solidFill>
            <a:srgbClr val="92D050"/>
          </a:solidFill>
          <a:ln w="25400" cap="rnd">
            <a:solidFill>
              <a:srgbClr val="92D050"/>
            </a:solidFill>
            <a:headEnd type="none" w="med" len="med"/>
            <a:tailEnd type="oval" w="med" len="med"/>
          </a:ln>
          <a:effectLst/>
        </p:spPr>
        <p:style>
          <a:lnRef idx="0">
            <a:schemeClr val="accent4"/>
          </a:lnRef>
          <a:fillRef idx="3">
            <a:schemeClr val="accent4"/>
          </a:fillRef>
          <a:effectRef idx="3">
            <a:schemeClr val="accent4"/>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5"/>
            <a:r>
              <a:rPr lang="en-US" sz="1300" b="1" dirty="0">
                <a:solidFill>
                  <a:schemeClr val="bg1"/>
                </a:solidFill>
              </a:rPr>
              <a:t>Coordination Node</a:t>
            </a:r>
          </a:p>
        </p:txBody>
      </p:sp>
      <p:sp>
        <p:nvSpPr>
          <p:cNvPr id="55" name="Line Callout 1 (Border and Accent Bar) 54"/>
          <p:cNvSpPr/>
          <p:nvPr/>
        </p:nvSpPr>
        <p:spPr bwMode="auto">
          <a:xfrm>
            <a:off x="7669599" y="4717320"/>
            <a:ext cx="1744808" cy="442417"/>
          </a:xfrm>
          <a:prstGeom prst="accentBorderCallout1">
            <a:avLst>
              <a:gd name="adj1" fmla="val 18750"/>
              <a:gd name="adj2" fmla="val -6054"/>
              <a:gd name="adj3" fmla="val -52380"/>
              <a:gd name="adj4" fmla="val -40695"/>
            </a:avLst>
          </a:prstGeom>
          <a:solidFill>
            <a:srgbClr val="92D050"/>
          </a:solidFill>
          <a:ln w="25400" cap="rnd">
            <a:solidFill>
              <a:srgbClr val="92D050"/>
            </a:solidFill>
            <a:headEnd type="none" w="med" len="med"/>
            <a:tailEnd type="oval" w="med" len="med"/>
          </a:ln>
          <a:effectLst/>
        </p:spPr>
        <p:style>
          <a:lnRef idx="0">
            <a:schemeClr val="accent4"/>
          </a:lnRef>
          <a:fillRef idx="3">
            <a:schemeClr val="accent4"/>
          </a:fillRef>
          <a:effectRef idx="3">
            <a:schemeClr val="accent4"/>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5"/>
            <a:r>
              <a:rPr lang="en-US" sz="1300" b="1" dirty="0">
                <a:solidFill>
                  <a:schemeClr val="bg1"/>
                </a:solidFill>
              </a:rPr>
              <a:t>SAN Connectivity Failure</a:t>
            </a:r>
          </a:p>
        </p:txBody>
      </p:sp>
      <p:sp>
        <p:nvSpPr>
          <p:cNvPr id="64" name="Left-Right Arrow 63"/>
          <p:cNvSpPr/>
          <p:nvPr/>
        </p:nvSpPr>
        <p:spPr bwMode="auto">
          <a:xfrm>
            <a:off x="5370610" y="3118038"/>
            <a:ext cx="1560352" cy="50335"/>
          </a:xfrm>
          <a:prstGeom prst="leftRightArrow">
            <a:avLst/>
          </a:prstGeom>
          <a:solidFill>
            <a:srgbClr val="FF0000"/>
          </a:solidFill>
          <a:ln>
            <a:solidFill>
              <a:srgbClr val="FF0000"/>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66" name="Picture 7" descr="http://z.about.com/d/gocaribbean/1/0/N/0/-/-/heart_clipart.gif"/>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080061" y="3073793"/>
            <a:ext cx="151694" cy="136524"/>
          </a:xfrm>
          <a:prstGeom prst="rect">
            <a:avLst/>
          </a:prstGeom>
          <a:noFill/>
        </p:spPr>
      </p:pic>
      <p:cxnSp>
        <p:nvCxnSpPr>
          <p:cNvPr id="67" name="Straight Arrow Connector 66"/>
          <p:cNvCxnSpPr/>
          <p:nvPr/>
        </p:nvCxnSpPr>
        <p:spPr>
          <a:xfrm>
            <a:off x="5337055" y="4042773"/>
            <a:ext cx="251761" cy="289478"/>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0800000">
            <a:off x="5530339" y="2908005"/>
            <a:ext cx="375552" cy="1455"/>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1" name="Line Callout 1 (Border and Accent Bar) 70"/>
          <p:cNvSpPr/>
          <p:nvPr/>
        </p:nvSpPr>
        <p:spPr bwMode="auto">
          <a:xfrm>
            <a:off x="3780865" y="1333519"/>
            <a:ext cx="1483015" cy="467447"/>
          </a:xfrm>
          <a:prstGeom prst="accentBorderCallout1">
            <a:avLst>
              <a:gd name="adj1" fmla="val 77431"/>
              <a:gd name="adj2" fmla="val 105978"/>
              <a:gd name="adj3" fmla="val 303048"/>
              <a:gd name="adj4" fmla="val 145573"/>
            </a:avLst>
          </a:prstGeom>
          <a:solidFill>
            <a:schemeClr val="accent5"/>
          </a:solidFill>
          <a:ln w="25400" cap="rnd">
            <a:solidFill>
              <a:srgbClr val="92D050"/>
            </a:solidFill>
            <a:headEnd type="none" w="med" len="med"/>
            <a:tailEnd type="oval" w="med" len="med"/>
          </a:ln>
          <a:effectLst/>
        </p:spPr>
        <p:style>
          <a:lnRef idx="0">
            <a:schemeClr val="accent4"/>
          </a:lnRef>
          <a:fillRef idx="3">
            <a:schemeClr val="accent4"/>
          </a:fillRef>
          <a:effectRef idx="3">
            <a:schemeClr val="accent4"/>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5"/>
            <a:r>
              <a:rPr lang="en-US" sz="1300" b="1" dirty="0">
                <a:solidFill>
                  <a:schemeClr val="bg1"/>
                </a:solidFill>
              </a:rPr>
              <a:t>I/O Redirected via network</a:t>
            </a:r>
          </a:p>
        </p:txBody>
      </p:sp>
      <p:sp>
        <p:nvSpPr>
          <p:cNvPr id="72" name="TextBox 71"/>
          <p:cNvSpPr txBox="1"/>
          <p:nvPr/>
        </p:nvSpPr>
        <p:spPr>
          <a:xfrm>
            <a:off x="7568208" y="6077637"/>
            <a:ext cx="3860204" cy="323163"/>
          </a:xfrm>
          <a:prstGeom prst="rect">
            <a:avLst/>
          </a:prstGeom>
          <a:noFill/>
        </p:spPr>
        <p:txBody>
          <a:bodyPr wrap="square" lIns="91436" tIns="45719" rIns="91436" bIns="45719" rtlCol="0">
            <a:spAutoFit/>
          </a:bodyPr>
          <a:lstStyle/>
          <a:p>
            <a:pPr>
              <a:buNone/>
            </a:pPr>
            <a:r>
              <a:rPr lang="en-US" sz="1500" b="1" dirty="0" smtClean="0"/>
              <a:t>VM live migration with </a:t>
            </a:r>
            <a:r>
              <a:rPr lang="en-US" sz="1500" b="1" dirty="0"/>
              <a:t>zero </a:t>
            </a:r>
            <a:r>
              <a:rPr lang="en-US" sz="1500" b="1" dirty="0" smtClean="0"/>
              <a:t>downtime</a:t>
            </a:r>
            <a:endParaRPr lang="en-US" sz="1500" b="1" dirty="0"/>
          </a:p>
        </p:txBody>
      </p:sp>
      <p:pic>
        <p:nvPicPr>
          <p:cNvPr id="73" name="Picture 20" descr="D:\Pennie's documents\MS Image\NEWFeb15\Windows_Vista_Icons_ for_Marketing_use\Error.png"/>
          <p:cNvPicPr>
            <a:picLocks noChangeAspect="1" noChangeArrowheads="1"/>
          </p:cNvPicPr>
          <p:nvPr/>
        </p:nvPicPr>
        <p:blipFill>
          <a:blip r:embed="rId8" cstate="print"/>
          <a:srcRect/>
          <a:stretch>
            <a:fillRect/>
          </a:stretch>
        </p:blipFill>
        <p:spPr bwMode="auto">
          <a:xfrm>
            <a:off x="6503523" y="4168085"/>
            <a:ext cx="427439" cy="427439"/>
          </a:xfrm>
          <a:prstGeom prst="rect">
            <a:avLst/>
          </a:prstGeom>
          <a:noFill/>
        </p:spPr>
      </p:pic>
      <p:cxnSp>
        <p:nvCxnSpPr>
          <p:cNvPr id="75" name="Straight Arrow Connector 74"/>
          <p:cNvCxnSpPr/>
          <p:nvPr/>
        </p:nvCxnSpPr>
        <p:spPr>
          <a:xfrm rot="5400000">
            <a:off x="4959281" y="3431207"/>
            <a:ext cx="320939" cy="794"/>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0800000">
            <a:off x="6686623" y="2906606"/>
            <a:ext cx="375552" cy="1455"/>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78" name="Picture 3" descr="C:\Users\shonsh\Desktop\images\VM.png"/>
          <p:cNvPicPr>
            <a:picLocks noChangeAspect="1" noChangeArrowheads="1"/>
          </p:cNvPicPr>
          <p:nvPr/>
        </p:nvPicPr>
        <p:blipFill>
          <a:blip r:embed="rId9" cstate="print"/>
          <a:srcRect/>
          <a:stretch>
            <a:fillRect/>
          </a:stretch>
        </p:blipFill>
        <p:spPr bwMode="auto">
          <a:xfrm>
            <a:off x="7593369" y="2563330"/>
            <a:ext cx="464995" cy="753364"/>
          </a:xfrm>
          <a:prstGeom prst="rect">
            <a:avLst/>
          </a:prstGeom>
          <a:noFill/>
        </p:spPr>
      </p:pic>
      <p:pic>
        <p:nvPicPr>
          <p:cNvPr id="79" name="Picture 13" descr="D:\Pennie's documents\MS Image\NEWFeb15\Windows_Vista_Icons_ for_Marketing_use\Complete.png"/>
          <p:cNvPicPr>
            <a:picLocks noChangeAspect="1" noChangeArrowheads="1"/>
          </p:cNvPicPr>
          <p:nvPr/>
        </p:nvPicPr>
        <p:blipFill>
          <a:blip r:embed="rId10" cstate="print"/>
          <a:srcRect/>
          <a:stretch>
            <a:fillRect/>
          </a:stretch>
        </p:blipFill>
        <p:spPr bwMode="auto">
          <a:xfrm>
            <a:off x="7836556" y="2940706"/>
            <a:ext cx="412223" cy="412223"/>
          </a:xfrm>
          <a:prstGeom prst="rect">
            <a:avLst/>
          </a:prstGeom>
          <a:noFill/>
        </p:spPr>
      </p:pic>
      <p:cxnSp>
        <p:nvCxnSpPr>
          <p:cNvPr id="83" name="Straight Arrow Connector 82"/>
          <p:cNvCxnSpPr/>
          <p:nvPr/>
        </p:nvCxnSpPr>
        <p:spPr>
          <a:xfrm rot="5400000">
            <a:off x="5823346" y="5042299"/>
            <a:ext cx="320939" cy="794"/>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98310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wipe(right)">
                                      <p:cBhvr>
                                        <p:cTn id="15" dur="500"/>
                                        <p:tgtEl>
                                          <p:spTgt spid="7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right)">
                                      <p:cBhvr>
                                        <p:cTn id="19" dur="500"/>
                                        <p:tgtEl>
                                          <p:spTgt spid="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up)">
                                      <p:cBhvr>
                                        <p:cTn id="26" dur="500"/>
                                        <p:tgtEl>
                                          <p:spTgt spid="75"/>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wipe(up)">
                                      <p:cBhvr>
                                        <p:cTn id="30" dur="500"/>
                                        <p:tgtEl>
                                          <p:spTgt spid="67"/>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up)">
                                      <p:cBhvr>
                                        <p:cTn id="34" dur="500"/>
                                        <p:tgtEl>
                                          <p:spTgt spid="83"/>
                                        </p:tgtEl>
                                      </p:cBhvr>
                                    </p:animEffect>
                                  </p:childTnLst>
                                </p:cTn>
                              </p:par>
                            </p:childTnLst>
                          </p:cTn>
                        </p:par>
                        <p:par>
                          <p:cTn id="35" fill="hold">
                            <p:stCondLst>
                              <p:cond delay="4000"/>
                            </p:stCondLst>
                            <p:childTnLst>
                              <p:par>
                                <p:cTn id="36" presetID="23" presetClass="entr" presetSubtype="16" fill="hold" nodeType="after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ppt_w</p:attrName>
                                        </p:attrNameLst>
                                      </p:cBhvr>
                                      <p:tavLst>
                                        <p:tav tm="0">
                                          <p:val>
                                            <p:fltVal val="0"/>
                                          </p:val>
                                        </p:tav>
                                        <p:tav tm="100000">
                                          <p:val>
                                            <p:strVal val="#ppt_w"/>
                                          </p:val>
                                        </p:tav>
                                      </p:tavLst>
                                    </p:anim>
                                    <p:anim calcmode="lin" valueType="num">
                                      <p:cBhvr>
                                        <p:cTn id="39" dur="500" fill="hold"/>
                                        <p:tgtEl>
                                          <p:spTgt spid="79"/>
                                        </p:tgtEl>
                                        <p:attrNameLst>
                                          <p:attrName>ppt_h</p:attrName>
                                        </p:attrNameLst>
                                      </p:cBhvr>
                                      <p:tavLst>
                                        <p:tav tm="0">
                                          <p:val>
                                            <p:fltVal val="0"/>
                                          </p:val>
                                        </p:tav>
                                        <p:tav tm="100000">
                                          <p:val>
                                            <p:strVal val="#ppt_h"/>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additive="base">
                                        <p:cTn id="45" dur="500" fill="hold"/>
                                        <p:tgtEl>
                                          <p:spTgt spid="72"/>
                                        </p:tgtEl>
                                        <p:attrNameLst>
                                          <p:attrName>ppt_x</p:attrName>
                                        </p:attrNameLst>
                                      </p:cBhvr>
                                      <p:tavLst>
                                        <p:tav tm="0">
                                          <p:val>
                                            <p:strVal val="#ppt_x"/>
                                          </p:val>
                                        </p:tav>
                                        <p:tav tm="100000">
                                          <p:val>
                                            <p:strVal val="#ppt_x"/>
                                          </p:val>
                                        </p:tav>
                                      </p:tavLst>
                                    </p:anim>
                                    <p:anim calcmode="lin" valueType="num">
                                      <p:cBhvr additive="base">
                                        <p:cTn id="4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animBg="1"/>
      <p:bldP spid="71" grpId="0" animBg="1"/>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519112" y="228600"/>
            <a:ext cx="11149013" cy="1107996"/>
          </a:xfrm>
        </p:spPr>
        <p:txBody>
          <a:bodyPr/>
          <a:lstStyle/>
          <a:p>
            <a:r>
              <a:rPr lang="en-US" dirty="0" smtClean="0"/>
              <a:t>Agenda</a:t>
            </a:r>
            <a:br>
              <a:rPr lang="en-US" dirty="0" smtClean="0"/>
            </a:br>
            <a:r>
              <a:rPr lang="en-US" sz="3600" dirty="0" smtClean="0">
                <a:solidFill>
                  <a:schemeClr val="accent1"/>
                </a:solidFill>
              </a:rPr>
              <a:t>Cluster Shared Volumes (CSV) in Windows Server 2012</a:t>
            </a:r>
          </a:p>
        </p:txBody>
      </p:sp>
      <p:sp>
        <p:nvSpPr>
          <p:cNvPr id="3" name="Text Placeholder 2"/>
          <p:cNvSpPr>
            <a:spLocks noGrp="1"/>
          </p:cNvSpPr>
          <p:nvPr>
            <p:ph type="body" sz="quarter" idx="10"/>
          </p:nvPr>
        </p:nvSpPr>
        <p:spPr>
          <a:xfrm>
            <a:off x="519113" y="1700308"/>
            <a:ext cx="11149012" cy="4776692"/>
          </a:xfrm>
        </p:spPr>
        <p:txBody>
          <a:bodyPr/>
          <a:lstStyle/>
          <a:p>
            <a:r>
              <a:rPr lang="en-US" dirty="0" smtClean="0"/>
              <a:t>Overview</a:t>
            </a:r>
          </a:p>
          <a:p>
            <a:pPr marL="0" indent="0">
              <a:buNone/>
            </a:pPr>
            <a:endParaRPr lang="en-US" dirty="0" smtClean="0"/>
          </a:p>
          <a:p>
            <a:r>
              <a:rPr lang="en-US" dirty="0" smtClean="0"/>
              <a:t>What’s changed in Windows Server 2012</a:t>
            </a:r>
          </a:p>
          <a:p>
            <a:pPr marL="0" indent="0">
              <a:buNone/>
            </a:pPr>
            <a:endParaRPr lang="en-US" dirty="0" smtClean="0"/>
          </a:p>
          <a:p>
            <a:r>
              <a:rPr lang="en-US" dirty="0" smtClean="0"/>
              <a:t>New architecture</a:t>
            </a:r>
          </a:p>
          <a:p>
            <a:pPr marL="0" indent="0">
              <a:buNone/>
            </a:pPr>
            <a:endParaRPr lang="en-US" dirty="0" smtClean="0"/>
          </a:p>
          <a:p>
            <a:r>
              <a:rPr lang="en-US" dirty="0"/>
              <a:t>P</a:t>
            </a:r>
            <a:r>
              <a:rPr lang="en-US" dirty="0" smtClean="0"/>
              <a:t>erformance enhancements</a:t>
            </a:r>
          </a:p>
          <a:p>
            <a:pPr marL="0" indent="0">
              <a:buNone/>
            </a:pPr>
            <a:endParaRPr lang="en-US" dirty="0" smtClean="0"/>
          </a:p>
          <a:p>
            <a:r>
              <a:rPr lang="en-US" dirty="0" smtClean="0"/>
              <a:t>Improved Backup &amp; Restore of </a:t>
            </a:r>
            <a:r>
              <a:rPr lang="en-US" dirty="0"/>
              <a:t>v</a:t>
            </a:r>
            <a:r>
              <a:rPr lang="en-US" dirty="0" smtClean="0"/>
              <a:t>olumes</a:t>
            </a:r>
            <a:endParaRPr lang="en-US" dirty="0"/>
          </a:p>
        </p:txBody>
      </p:sp>
    </p:spTree>
    <p:extLst>
      <p:ext uri="{BB962C8B-B14F-4D97-AF65-F5344CB8AC3E}">
        <p14:creationId xmlns:p14="http://schemas.microsoft.com/office/powerpoint/2010/main" val="129840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4981651" y="3877056"/>
            <a:ext cx="990567" cy="10094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155908" y="3877056"/>
            <a:ext cx="1023749" cy="10094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5704468" y="4803066"/>
            <a:ext cx="743991" cy="109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50"/>
          <p:cNvGrpSpPr/>
          <p:nvPr/>
        </p:nvGrpSpPr>
        <p:grpSpPr>
          <a:xfrm>
            <a:off x="5868817" y="5104477"/>
            <a:ext cx="418704" cy="524416"/>
            <a:chOff x="1145861" y="6690311"/>
            <a:chExt cx="502445" cy="629299"/>
          </a:xfrm>
        </p:grpSpPr>
        <p:sp>
          <p:nvSpPr>
            <p:cNvPr id="38" name="Rounded Rectangle 3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687">
                <a:defRPr/>
              </a:pPr>
              <a:endParaRPr lang="en-US" dirty="0">
                <a:solidFill>
                  <a:schemeClr val="tx1"/>
                </a:solidFill>
                <a:latin typeface="Segoe" pitchFamily="34" charset="0"/>
              </a:endParaRPr>
            </a:p>
          </p:txBody>
        </p:sp>
        <p:pic>
          <p:nvPicPr>
            <p:cNvPr id="39" name="Picture 4" descr="C:\Users\agoodman\Documents\Carmine\V1\Product Icons - PNG\Carmine117_VirtualMachine_32.png"/>
            <p:cNvPicPr>
              <a:picLocks noChangeAspect="1" noChangeArrowheads="1"/>
            </p:cNvPicPr>
            <p:nvPr/>
          </p:nvPicPr>
          <p:blipFill>
            <a:blip r:embed="rId5"/>
            <a:stretch>
              <a:fillRect/>
            </a:stretch>
          </p:blipFill>
          <p:spPr bwMode="auto">
            <a:xfrm>
              <a:off x="1261164" y="6690311"/>
              <a:ext cx="304800" cy="304800"/>
            </a:xfrm>
            <a:prstGeom prst="rect">
              <a:avLst/>
            </a:prstGeom>
            <a:ln>
              <a:headEnd type="none" w="med" len="med"/>
              <a:tailEnd type="none" w="med" len="med"/>
            </a:ln>
          </p:spPr>
        </p:pic>
        <p:sp>
          <p:nvSpPr>
            <p:cNvPr id="40" name="TextBox 39"/>
            <p:cNvSpPr txBox="1"/>
            <p:nvPr/>
          </p:nvSpPr>
          <p:spPr>
            <a:xfrm>
              <a:off x="1145861" y="7042612"/>
              <a:ext cx="502445" cy="276998"/>
            </a:xfrm>
            <a:prstGeom prst="rect">
              <a:avLst/>
            </a:prstGeom>
          </p:spPr>
          <p:txBody>
            <a:bodyPr wrap="none" rtlCol="0">
              <a:spAutoFit/>
            </a:bodyPr>
            <a:lstStyle/>
            <a:p>
              <a:pPr>
                <a:buNone/>
              </a:pPr>
              <a:r>
                <a:rPr lang="en-US" sz="900" dirty="0"/>
                <a:t>VHD</a:t>
              </a:r>
              <a:endParaRPr lang="en-US" sz="2000" dirty="0"/>
            </a:p>
          </p:txBody>
        </p:sp>
      </p:grpSp>
      <p:pic>
        <p:nvPicPr>
          <p:cNvPr id="28" name="Picture 5"/>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7007333" y="2155977"/>
            <a:ext cx="1067430" cy="183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4196450" y="2155977"/>
            <a:ext cx="1067430" cy="183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1794" name="Rectangle 2"/>
          <p:cNvSpPr>
            <a:spLocks noGrp="1" noChangeArrowheads="1"/>
          </p:cNvSpPr>
          <p:nvPr>
            <p:ph type="title"/>
          </p:nvPr>
        </p:nvSpPr>
        <p:spPr/>
        <p:txBody>
          <a:bodyPr>
            <a:normAutofit/>
          </a:bodyPr>
          <a:lstStyle/>
          <a:p>
            <a:r>
              <a:rPr lang="en-US" dirty="0" smtClean="0"/>
              <a:t>Node Fault Tolerance</a:t>
            </a:r>
            <a:endParaRPr lang="en-US" dirty="0"/>
          </a:p>
        </p:txBody>
      </p:sp>
      <p:pic>
        <p:nvPicPr>
          <p:cNvPr id="46" name="Picture 3" descr="C:\Users\shonsh\Desktop\images\VM.png"/>
          <p:cNvPicPr>
            <a:picLocks noChangeAspect="1" noChangeArrowheads="1"/>
          </p:cNvPicPr>
          <p:nvPr/>
        </p:nvPicPr>
        <p:blipFill>
          <a:blip r:embed="rId7"/>
          <a:srcRect/>
          <a:stretch>
            <a:fillRect/>
          </a:stretch>
        </p:blipFill>
        <p:spPr bwMode="auto">
          <a:xfrm>
            <a:off x="7520219" y="2563330"/>
            <a:ext cx="464995" cy="753364"/>
          </a:xfrm>
          <a:prstGeom prst="rect">
            <a:avLst/>
          </a:prstGeom>
          <a:noFill/>
        </p:spPr>
      </p:pic>
      <p:sp>
        <p:nvSpPr>
          <p:cNvPr id="47" name="Line Callout 1 (Border and Accent Bar) 46"/>
          <p:cNvSpPr/>
          <p:nvPr/>
        </p:nvSpPr>
        <p:spPr bwMode="auto">
          <a:xfrm>
            <a:off x="2195376" y="4804226"/>
            <a:ext cx="1887055" cy="632999"/>
          </a:xfrm>
          <a:prstGeom prst="accentBorderCallout1">
            <a:avLst>
              <a:gd name="adj1" fmla="val 27181"/>
              <a:gd name="adj2" fmla="val 103952"/>
              <a:gd name="adj3" fmla="val -49474"/>
              <a:gd name="adj4" fmla="val 143291"/>
            </a:avLst>
          </a:prstGeom>
          <a:solidFill>
            <a:srgbClr val="92D050"/>
          </a:solidFill>
          <a:ln w="25400" cap="rnd">
            <a:solidFill>
              <a:srgbClr val="92D050"/>
            </a:solidFill>
            <a:headEnd type="none" w="med" len="med"/>
            <a:tailEnd type="oval" w="med" len="med"/>
          </a:ln>
          <a:effectLst/>
        </p:spPr>
        <p:style>
          <a:lnRef idx="0">
            <a:schemeClr val="accent4"/>
          </a:lnRef>
          <a:fillRef idx="3">
            <a:schemeClr val="accent4"/>
          </a:fillRef>
          <a:effectRef idx="3">
            <a:schemeClr val="accent4"/>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5"/>
            <a:r>
              <a:rPr lang="en-US" sz="1300" b="1" dirty="0">
                <a:solidFill>
                  <a:schemeClr val="bg1"/>
                </a:solidFill>
              </a:rPr>
              <a:t>Volume relocates to a healthy node</a:t>
            </a:r>
          </a:p>
        </p:txBody>
      </p:sp>
      <p:sp>
        <p:nvSpPr>
          <p:cNvPr id="51" name="Line Callout 1 (Border and Accent Bar) 50"/>
          <p:cNvSpPr/>
          <p:nvPr/>
        </p:nvSpPr>
        <p:spPr bwMode="auto">
          <a:xfrm>
            <a:off x="8563378" y="4515357"/>
            <a:ext cx="2222764" cy="627091"/>
          </a:xfrm>
          <a:prstGeom prst="accentBorderCallout1">
            <a:avLst>
              <a:gd name="adj1" fmla="val 16192"/>
              <a:gd name="adj2" fmla="val -3932"/>
              <a:gd name="adj3" fmla="val -111996"/>
              <a:gd name="adj4" fmla="val -46369"/>
            </a:avLst>
          </a:prstGeom>
          <a:solidFill>
            <a:srgbClr val="92D050"/>
          </a:solidFill>
          <a:ln w="25400" cap="rnd">
            <a:solidFill>
              <a:srgbClr val="92D050"/>
            </a:solidFill>
            <a:headEnd type="none" w="med" len="med"/>
            <a:tailEnd type="oval" w="med" len="med"/>
          </a:ln>
          <a:effectLst/>
        </p:spPr>
        <p:style>
          <a:lnRef idx="0">
            <a:schemeClr val="accent4"/>
          </a:lnRef>
          <a:fillRef idx="3">
            <a:schemeClr val="accent4"/>
          </a:fillRef>
          <a:effectRef idx="3">
            <a:schemeClr val="accent4"/>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5"/>
            <a:r>
              <a:rPr lang="en-US" sz="1300" b="1" dirty="0">
                <a:solidFill>
                  <a:schemeClr val="bg1"/>
                </a:solidFill>
              </a:rPr>
              <a:t>Brief queuing of I/O while volume ownership is changed</a:t>
            </a:r>
          </a:p>
        </p:txBody>
      </p:sp>
      <p:sp>
        <p:nvSpPr>
          <p:cNvPr id="58" name="Left-Right Arrow 57"/>
          <p:cNvSpPr/>
          <p:nvPr/>
        </p:nvSpPr>
        <p:spPr bwMode="auto">
          <a:xfrm>
            <a:off x="5370610" y="3118038"/>
            <a:ext cx="1560352" cy="50335"/>
          </a:xfrm>
          <a:prstGeom prst="leftRightArrow">
            <a:avLst/>
          </a:prstGeom>
          <a:solidFill>
            <a:srgbClr val="FF0000"/>
          </a:solidFill>
          <a:ln>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59" name="Picture 7" descr="http://z.about.com/d/gocaribbean/1/0/N/0/-/-/heart_clipart.gif"/>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080061" y="3073793"/>
            <a:ext cx="151694" cy="136524"/>
          </a:xfrm>
          <a:prstGeom prst="rect">
            <a:avLst/>
          </a:prstGeom>
          <a:noFill/>
        </p:spPr>
      </p:pic>
      <p:sp>
        <p:nvSpPr>
          <p:cNvPr id="60" name="Line Callout 1 (Border and Accent Bar) 59"/>
          <p:cNvSpPr/>
          <p:nvPr/>
        </p:nvSpPr>
        <p:spPr bwMode="auto">
          <a:xfrm>
            <a:off x="1860903" y="1976778"/>
            <a:ext cx="1277454" cy="467447"/>
          </a:xfrm>
          <a:prstGeom prst="accentBorderCallout1">
            <a:avLst>
              <a:gd name="adj1" fmla="val 77431"/>
              <a:gd name="adj2" fmla="val 105978"/>
              <a:gd name="adj3" fmla="val 216036"/>
              <a:gd name="adj4" fmla="val 180851"/>
            </a:avLst>
          </a:prstGeom>
          <a:solidFill>
            <a:srgbClr val="92D050"/>
          </a:solidFill>
          <a:ln w="25400" cap="rnd">
            <a:solidFill>
              <a:srgbClr val="92D050"/>
            </a:solidFill>
            <a:headEnd type="none" w="med" len="med"/>
            <a:tailEnd type="oval" w="med" len="med"/>
          </a:ln>
          <a:effectLst/>
        </p:spPr>
        <p:style>
          <a:lnRef idx="0">
            <a:schemeClr val="accent4"/>
          </a:lnRef>
          <a:fillRef idx="3">
            <a:schemeClr val="accent4"/>
          </a:fillRef>
          <a:effectRef idx="3">
            <a:schemeClr val="accent4"/>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5"/>
            <a:r>
              <a:rPr lang="en-US" sz="1300" b="1" dirty="0">
                <a:solidFill>
                  <a:schemeClr val="bg1"/>
                </a:solidFill>
              </a:rPr>
              <a:t>Node Failure</a:t>
            </a:r>
          </a:p>
        </p:txBody>
      </p:sp>
      <p:pic>
        <p:nvPicPr>
          <p:cNvPr id="61" name="Picture 20" descr="D:\Pennie's documents\MS Image\NEWFeb15\Windows_Vista_Icons_ for_Marketing_use\Error.png"/>
          <p:cNvPicPr>
            <a:picLocks noChangeAspect="1" noChangeArrowheads="1"/>
          </p:cNvPicPr>
          <p:nvPr/>
        </p:nvPicPr>
        <p:blipFill>
          <a:blip r:embed="rId9"/>
          <a:srcRect/>
          <a:stretch>
            <a:fillRect/>
          </a:stretch>
        </p:blipFill>
        <p:spPr bwMode="auto">
          <a:xfrm>
            <a:off x="4755637" y="3135215"/>
            <a:ext cx="754539" cy="754540"/>
          </a:xfrm>
          <a:prstGeom prst="rect">
            <a:avLst/>
          </a:prstGeom>
          <a:noFill/>
        </p:spPr>
      </p:pic>
      <p:sp>
        <p:nvSpPr>
          <p:cNvPr id="62" name="Line Callout 1 (Border and Accent Bar) 61"/>
          <p:cNvSpPr/>
          <p:nvPr/>
        </p:nvSpPr>
        <p:spPr bwMode="auto">
          <a:xfrm>
            <a:off x="8647618" y="2362200"/>
            <a:ext cx="1332994" cy="650876"/>
          </a:xfrm>
          <a:prstGeom prst="accentBorderCallout1">
            <a:avLst>
              <a:gd name="adj1" fmla="val 18750"/>
              <a:gd name="adj2" fmla="val -6445"/>
              <a:gd name="adj3" fmla="val 70871"/>
              <a:gd name="adj4" fmla="val -44683"/>
            </a:avLst>
          </a:prstGeom>
          <a:solidFill>
            <a:srgbClr val="92D050"/>
          </a:solidFill>
          <a:ln w="25400" cap="rnd">
            <a:solidFill>
              <a:srgbClr val="92D050"/>
            </a:solidFill>
            <a:headEnd type="none" w="med" len="med"/>
            <a:tailEnd type="oval" w="med" len="med"/>
          </a:ln>
          <a:effectLst/>
        </p:spPr>
        <p:style>
          <a:lnRef idx="0">
            <a:schemeClr val="accent4"/>
          </a:lnRef>
          <a:fillRef idx="3">
            <a:schemeClr val="accent4"/>
          </a:fillRef>
          <a:effectRef idx="3">
            <a:schemeClr val="accent4"/>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5"/>
            <a:r>
              <a:rPr lang="en-US" sz="1300" b="1" dirty="0">
                <a:solidFill>
                  <a:schemeClr val="bg1"/>
                </a:solidFill>
              </a:rPr>
              <a:t>VM running on Node 2 is unaffected</a:t>
            </a:r>
          </a:p>
        </p:txBody>
      </p:sp>
      <p:pic>
        <p:nvPicPr>
          <p:cNvPr id="64" name="Picture 13" descr="D:\Pennie's documents\MS Image\NEWFeb15\Windows_Vista_Icons_ for_Marketing_use\Complete.png"/>
          <p:cNvPicPr>
            <a:picLocks noChangeAspect="1" noChangeArrowheads="1"/>
          </p:cNvPicPr>
          <p:nvPr/>
        </p:nvPicPr>
        <p:blipFill>
          <a:blip r:embed="rId10"/>
          <a:srcRect/>
          <a:stretch>
            <a:fillRect/>
          </a:stretch>
        </p:blipFill>
        <p:spPr bwMode="auto">
          <a:xfrm>
            <a:off x="7763406" y="2940706"/>
            <a:ext cx="412223" cy="412223"/>
          </a:xfrm>
          <a:prstGeom prst="rect">
            <a:avLst/>
          </a:prstGeom>
          <a:noFill/>
        </p:spPr>
      </p:pic>
      <p:sp>
        <p:nvSpPr>
          <p:cNvPr id="68" name="Curved Up Arrow 67"/>
          <p:cNvSpPr/>
          <p:nvPr/>
        </p:nvSpPr>
        <p:spPr bwMode="auto">
          <a:xfrm>
            <a:off x="4616057" y="3996115"/>
            <a:ext cx="2955850" cy="822008"/>
          </a:xfrm>
          <a:prstGeom prst="curved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dirty="0">
              <a:solidFill>
                <a:schemeClr val="tx1"/>
              </a:solidFill>
              <a:latin typeface="Segoe" pitchFamily="34" charset="0"/>
            </a:endParaRPr>
          </a:p>
        </p:txBody>
      </p:sp>
      <p:pic>
        <p:nvPicPr>
          <p:cNvPr id="71" name="Picture 4" descr="C:\Users\agoodman\Documents\Carmine\V1\Product Icons - PNG\Carmine117_VirtualMachine_32.png"/>
          <p:cNvPicPr>
            <a:picLocks noChangeAspect="1" noChangeArrowheads="1"/>
          </p:cNvPicPr>
          <p:nvPr/>
        </p:nvPicPr>
        <p:blipFill>
          <a:blip r:embed="rId5"/>
          <a:stretch>
            <a:fillRect/>
          </a:stretch>
        </p:blipFill>
        <p:spPr bwMode="auto">
          <a:xfrm>
            <a:off x="6748393" y="4378186"/>
            <a:ext cx="334416" cy="334415"/>
          </a:xfrm>
          <a:prstGeom prst="rect">
            <a:avLst/>
          </a:prstGeom>
          <a:ln>
            <a:headEnd type="none" w="med" len="med"/>
            <a:tailEnd type="none" w="med" len="med"/>
          </a:ln>
        </p:spPr>
      </p:pic>
      <p:sp>
        <p:nvSpPr>
          <p:cNvPr id="23" name="Line Callout 1 (Border and Accent Bar) 22"/>
          <p:cNvSpPr/>
          <p:nvPr/>
        </p:nvSpPr>
        <p:spPr bwMode="auto">
          <a:xfrm>
            <a:off x="2132012" y="3886200"/>
            <a:ext cx="1349764" cy="550047"/>
          </a:xfrm>
          <a:prstGeom prst="accentBorderCallout1">
            <a:avLst>
              <a:gd name="adj1" fmla="val 27181"/>
              <a:gd name="adj2" fmla="val 107948"/>
              <a:gd name="adj3" fmla="val -9221"/>
              <a:gd name="adj4" fmla="val 154109"/>
            </a:avLst>
          </a:prstGeom>
          <a:solidFill>
            <a:srgbClr val="92D050"/>
          </a:solidFill>
          <a:ln w="25400" cap="rnd">
            <a:solidFill>
              <a:srgbClr val="92D050"/>
            </a:solidFill>
            <a:headEnd type="none" w="med" len="med"/>
            <a:tailEnd type="oval" w="med" len="med"/>
          </a:ln>
          <a:effectLst/>
        </p:spPr>
        <p:style>
          <a:lnRef idx="0">
            <a:schemeClr val="accent4"/>
          </a:lnRef>
          <a:fillRef idx="3">
            <a:schemeClr val="accent4"/>
          </a:fillRef>
          <a:effectRef idx="3">
            <a:schemeClr val="accent4"/>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5"/>
            <a:r>
              <a:rPr lang="en-US" sz="1300" b="1" dirty="0">
                <a:solidFill>
                  <a:schemeClr val="bg1"/>
                </a:solidFill>
              </a:rPr>
              <a:t>Coordination Node</a:t>
            </a:r>
          </a:p>
        </p:txBody>
      </p:sp>
      <p:sp>
        <p:nvSpPr>
          <p:cNvPr id="25" name="Line Callout 1 (Border and Accent Bar) 24"/>
          <p:cNvSpPr/>
          <p:nvPr/>
        </p:nvSpPr>
        <p:spPr bwMode="auto">
          <a:xfrm>
            <a:off x="7896881" y="1219200"/>
            <a:ext cx="1332994" cy="609600"/>
          </a:xfrm>
          <a:prstGeom prst="accentBorderCallout1">
            <a:avLst>
              <a:gd name="adj1" fmla="val 18750"/>
              <a:gd name="adj2" fmla="val -6445"/>
              <a:gd name="adj3" fmla="val 149229"/>
              <a:gd name="adj4" fmla="val -35469"/>
            </a:avLst>
          </a:prstGeom>
          <a:solidFill>
            <a:srgbClr val="92D050"/>
          </a:solidFill>
          <a:ln w="25400" cap="rnd">
            <a:solidFill>
              <a:srgbClr val="92D050"/>
            </a:solidFill>
            <a:headEnd type="none" w="med" len="med"/>
            <a:tailEnd type="oval" w="med" len="med"/>
          </a:ln>
          <a:effectLst/>
        </p:spPr>
        <p:style>
          <a:lnRef idx="0">
            <a:schemeClr val="accent4"/>
          </a:lnRef>
          <a:fillRef idx="3">
            <a:schemeClr val="accent4"/>
          </a:fillRef>
          <a:effectRef idx="3">
            <a:schemeClr val="accent4"/>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5"/>
            <a:r>
              <a:rPr lang="en-US" sz="1300" b="1" dirty="0" smtClean="0">
                <a:solidFill>
                  <a:schemeClr val="bg1"/>
                </a:solidFill>
              </a:rPr>
              <a:t>New Coordination</a:t>
            </a:r>
          </a:p>
          <a:p>
            <a:pPr algn="ctr" defTabSz="914025"/>
            <a:r>
              <a:rPr lang="en-US" sz="1300" b="1" dirty="0" smtClean="0">
                <a:solidFill>
                  <a:schemeClr val="bg1"/>
                </a:solidFill>
              </a:rPr>
              <a:t>Node</a:t>
            </a:r>
            <a:endParaRPr lang="en-US" sz="1300" b="1" dirty="0">
              <a:solidFill>
                <a:schemeClr val="bg1"/>
              </a:solidFill>
            </a:endParaRPr>
          </a:p>
        </p:txBody>
      </p:sp>
    </p:spTree>
    <p:custDataLst>
      <p:tags r:id="rId1"/>
    </p:custDataLst>
    <p:extLst>
      <p:ext uri="{BB962C8B-B14F-4D97-AF65-F5344CB8AC3E}">
        <p14:creationId xmlns:p14="http://schemas.microsoft.com/office/powerpoint/2010/main" val="782227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2000"/>
                                        <p:tgtEl>
                                          <p:spTgt spid="60"/>
                                        </p:tgtEl>
                                      </p:cBhvr>
                                    </p:animEffect>
                                  </p:childTnLst>
                                </p:cTn>
                              </p:par>
                              <p:par>
                                <p:cTn id="12" presetID="22" presetClass="exit" presetSubtype="4" fill="hold" grpId="0" nodeType="withEffect">
                                  <p:stCondLst>
                                    <p:cond delay="0"/>
                                  </p:stCondLst>
                                  <p:childTnLst>
                                    <p:animEffect transition="out" filter="wipe(down)">
                                      <p:cBhvr>
                                        <p:cTn id="13" dur="500"/>
                                        <p:tgtEl>
                                          <p:spTgt spid="23"/>
                                        </p:tgtEl>
                                      </p:cBhvr>
                                    </p:animEffect>
                                    <p:set>
                                      <p:cBhvr>
                                        <p:cTn id="14" dur="1" fill="hold">
                                          <p:stCondLst>
                                            <p:cond delay="499"/>
                                          </p:stCondLst>
                                        </p:cTn>
                                        <p:tgtEl>
                                          <p:spTgt spid="23"/>
                                        </p:tgtEl>
                                        <p:attrNameLst>
                                          <p:attrName>style.visibility</p:attrName>
                                        </p:attrNameLst>
                                      </p:cBhvr>
                                      <p:to>
                                        <p:strVal val="hidden"/>
                                      </p:to>
                                    </p:se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left)">
                                      <p:cBhvr>
                                        <p:cTn id="23" dur="1000"/>
                                        <p:tgtEl>
                                          <p:spTgt spid="6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childTnLst>
                                </p:cTn>
                              </p:par>
                              <p:par>
                                <p:cTn id="27" presetID="10" presetClass="entr" presetSubtype="0" fill="hold" nodeType="with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2000"/>
                                        <p:tgtEl>
                                          <p:spTgt spid="71"/>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60" grpId="0" animBg="1"/>
      <p:bldP spid="62" grpId="0" animBg="1"/>
      <p:bldP spid="68" grpId="0" animBg="1"/>
      <p:bldP spid="23"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4981651" y="3877056"/>
            <a:ext cx="990567" cy="10094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155908" y="3877056"/>
            <a:ext cx="1023749" cy="10094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5704468" y="4803066"/>
            <a:ext cx="743991" cy="109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Group 50"/>
          <p:cNvGrpSpPr/>
          <p:nvPr/>
        </p:nvGrpSpPr>
        <p:grpSpPr>
          <a:xfrm>
            <a:off x="5868817" y="5104477"/>
            <a:ext cx="418704" cy="524416"/>
            <a:chOff x="1145861" y="6690311"/>
            <a:chExt cx="502445" cy="629299"/>
          </a:xfrm>
        </p:grpSpPr>
        <p:sp>
          <p:nvSpPr>
            <p:cNvPr id="49" name="Rounded Rectangle 4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687">
                <a:defRPr/>
              </a:pPr>
              <a:endParaRPr lang="en-US" dirty="0">
                <a:solidFill>
                  <a:schemeClr val="tx1"/>
                </a:solidFill>
                <a:latin typeface="Segoe" pitchFamily="34" charset="0"/>
              </a:endParaRPr>
            </a:p>
          </p:txBody>
        </p:sp>
        <p:pic>
          <p:nvPicPr>
            <p:cNvPr id="50" name="Picture 4" descr="C:\Users\agoodman\Documents\Carmine\V1\Product Icons - PNG\Carmine117_VirtualMachine_32.png"/>
            <p:cNvPicPr>
              <a:picLocks noChangeAspect="1" noChangeArrowheads="1"/>
            </p:cNvPicPr>
            <p:nvPr/>
          </p:nvPicPr>
          <p:blipFill>
            <a:blip r:embed="rId5"/>
            <a:stretch>
              <a:fillRect/>
            </a:stretch>
          </p:blipFill>
          <p:spPr bwMode="auto">
            <a:xfrm>
              <a:off x="1261164" y="6690311"/>
              <a:ext cx="304800" cy="304800"/>
            </a:xfrm>
            <a:prstGeom prst="rect">
              <a:avLst/>
            </a:prstGeom>
            <a:ln>
              <a:headEnd type="none" w="med" len="med"/>
              <a:tailEnd type="none" w="med" len="med"/>
            </a:ln>
          </p:spPr>
        </p:pic>
        <p:sp>
          <p:nvSpPr>
            <p:cNvPr id="51" name="TextBox 50"/>
            <p:cNvSpPr txBox="1"/>
            <p:nvPr/>
          </p:nvSpPr>
          <p:spPr>
            <a:xfrm>
              <a:off x="1145861" y="7042612"/>
              <a:ext cx="502445" cy="276998"/>
            </a:xfrm>
            <a:prstGeom prst="rect">
              <a:avLst/>
            </a:prstGeom>
          </p:spPr>
          <p:txBody>
            <a:bodyPr wrap="none" rtlCol="0">
              <a:spAutoFit/>
            </a:bodyPr>
            <a:lstStyle/>
            <a:p>
              <a:pPr>
                <a:buNone/>
              </a:pPr>
              <a:r>
                <a:rPr lang="en-US" sz="900" dirty="0"/>
                <a:t>VHD</a:t>
              </a:r>
              <a:endParaRPr lang="en-US" sz="2000" dirty="0"/>
            </a:p>
          </p:txBody>
        </p:sp>
      </p:grpSp>
      <p:pic>
        <p:nvPicPr>
          <p:cNvPr id="37" name="Picture 5"/>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7007333" y="2155977"/>
            <a:ext cx="1067430" cy="183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4196450" y="2155977"/>
            <a:ext cx="1067430" cy="183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1794" name="Rectangle 2"/>
          <p:cNvSpPr>
            <a:spLocks noGrp="1" noChangeArrowheads="1"/>
          </p:cNvSpPr>
          <p:nvPr>
            <p:ph type="title"/>
          </p:nvPr>
        </p:nvSpPr>
        <p:spPr/>
        <p:txBody>
          <a:bodyPr>
            <a:normAutofit/>
          </a:bodyPr>
          <a:lstStyle/>
          <a:p>
            <a:r>
              <a:rPr dirty="0" smtClean="0"/>
              <a:t>Network Fault Tolerance</a:t>
            </a:r>
            <a:endParaRPr lang="en-US" dirty="0"/>
          </a:p>
        </p:txBody>
      </p:sp>
      <p:pic>
        <p:nvPicPr>
          <p:cNvPr id="60" name="Picture 3" descr="C:\Users\shonsh\Desktop\images\VM.png"/>
          <p:cNvPicPr>
            <a:picLocks noChangeAspect="1" noChangeArrowheads="1"/>
          </p:cNvPicPr>
          <p:nvPr/>
        </p:nvPicPr>
        <p:blipFill>
          <a:blip r:embed="rId7"/>
          <a:srcRect/>
          <a:stretch>
            <a:fillRect/>
          </a:stretch>
        </p:blipFill>
        <p:spPr bwMode="auto">
          <a:xfrm>
            <a:off x="7637259" y="2742210"/>
            <a:ext cx="464995" cy="753364"/>
          </a:xfrm>
          <a:prstGeom prst="rect">
            <a:avLst/>
          </a:prstGeom>
          <a:noFill/>
        </p:spPr>
      </p:pic>
      <p:sp>
        <p:nvSpPr>
          <p:cNvPr id="62" name="Line Callout 1 (Border and Accent Bar) 61"/>
          <p:cNvSpPr/>
          <p:nvPr/>
        </p:nvSpPr>
        <p:spPr bwMode="auto">
          <a:xfrm>
            <a:off x="7473455" y="4687404"/>
            <a:ext cx="1885220" cy="442417"/>
          </a:xfrm>
          <a:prstGeom prst="accentBorderCallout1">
            <a:avLst>
              <a:gd name="adj1" fmla="val 18750"/>
              <a:gd name="adj2" fmla="val -3583"/>
              <a:gd name="adj3" fmla="val -270676"/>
              <a:gd name="adj4" fmla="val -58806"/>
            </a:avLst>
          </a:prstGeom>
          <a:solidFill>
            <a:srgbClr val="92D050"/>
          </a:solidFill>
          <a:ln w="25400" cap="rnd">
            <a:solidFill>
              <a:srgbClr val="92D050"/>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5"/>
            <a:r>
              <a:rPr lang="en-US" sz="1300" b="1" dirty="0">
                <a:solidFill>
                  <a:schemeClr val="bg1"/>
                </a:solidFill>
              </a:rPr>
              <a:t>Network Path Connectivity Failure</a:t>
            </a:r>
          </a:p>
        </p:txBody>
      </p:sp>
      <p:sp>
        <p:nvSpPr>
          <p:cNvPr id="73" name="Left-Right Arrow 72"/>
          <p:cNvSpPr/>
          <p:nvPr/>
        </p:nvSpPr>
        <p:spPr bwMode="auto">
          <a:xfrm>
            <a:off x="5370610" y="3296918"/>
            <a:ext cx="1560352" cy="50335"/>
          </a:xfrm>
          <a:prstGeom prst="leftRightArrow">
            <a:avLst/>
          </a:prstGeom>
          <a:solidFill>
            <a:srgbClr val="FF0000"/>
          </a:solidFill>
          <a:ln>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4" name="Picture 7" descr="http://z.about.com/d/gocaribbean/1/0/N/0/-/-/heart_clipart.gif"/>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080061" y="3252673"/>
            <a:ext cx="151694" cy="136524"/>
          </a:xfrm>
          <a:prstGeom prst="rect">
            <a:avLst/>
          </a:prstGeom>
          <a:noFill/>
        </p:spPr>
      </p:pic>
      <p:cxnSp>
        <p:nvCxnSpPr>
          <p:cNvPr id="75" name="Straight Arrow Connector 74"/>
          <p:cNvCxnSpPr/>
          <p:nvPr/>
        </p:nvCxnSpPr>
        <p:spPr>
          <a:xfrm rot="10800000">
            <a:off x="6650954" y="1619843"/>
            <a:ext cx="375552" cy="1455"/>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88260" y="4119243"/>
            <a:ext cx="241908" cy="289478"/>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4959281" y="3610087"/>
            <a:ext cx="320939" cy="794"/>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0800000">
            <a:off x="5551388" y="1592886"/>
            <a:ext cx="375552" cy="1455"/>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9" name="Line Callout 1 (Border and Accent Bar) 78"/>
          <p:cNvSpPr/>
          <p:nvPr/>
        </p:nvSpPr>
        <p:spPr bwMode="auto">
          <a:xfrm>
            <a:off x="2117291" y="1000118"/>
            <a:ext cx="1846294" cy="621180"/>
          </a:xfrm>
          <a:prstGeom prst="accentBorderCallout1">
            <a:avLst>
              <a:gd name="adj1" fmla="val 78572"/>
              <a:gd name="adj2" fmla="val 104275"/>
              <a:gd name="adj3" fmla="val 104082"/>
              <a:gd name="adj4" fmla="val 143923"/>
            </a:avLst>
          </a:prstGeom>
          <a:solidFill>
            <a:srgbClr val="92D050"/>
          </a:solidFill>
          <a:ln w="25400" cap="rnd">
            <a:solidFill>
              <a:srgbClr val="92D050"/>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5"/>
            <a:r>
              <a:rPr lang="en-US" sz="1300" b="1" dirty="0">
                <a:solidFill>
                  <a:schemeClr val="bg1"/>
                </a:solidFill>
              </a:rPr>
              <a:t>Metadata Updates Rerouted to redundant network</a:t>
            </a:r>
          </a:p>
        </p:txBody>
      </p:sp>
      <p:sp>
        <p:nvSpPr>
          <p:cNvPr id="81" name="Freeform 12"/>
          <p:cNvSpPr>
            <a:spLocks/>
          </p:cNvSpPr>
          <p:nvPr/>
        </p:nvSpPr>
        <p:spPr bwMode="auto">
          <a:xfrm>
            <a:off x="6774222" y="1743696"/>
            <a:ext cx="609600" cy="430213"/>
          </a:xfrm>
          <a:custGeom>
            <a:avLst/>
            <a:gdLst/>
            <a:ahLst/>
            <a:cxnLst>
              <a:cxn ang="0">
                <a:pos x="1680" y="366"/>
              </a:cxn>
              <a:cxn ang="0">
                <a:pos x="1680" y="256"/>
              </a:cxn>
              <a:cxn ang="0">
                <a:pos x="0" y="256"/>
              </a:cxn>
              <a:cxn ang="0">
                <a:pos x="0" y="0"/>
              </a:cxn>
            </a:cxnLst>
            <a:rect l="0" t="0" r="r" b="b"/>
            <a:pathLst>
              <a:path w="1681" h="367">
                <a:moveTo>
                  <a:pt x="1680" y="366"/>
                </a:moveTo>
                <a:lnTo>
                  <a:pt x="1680" y="256"/>
                </a:lnTo>
                <a:lnTo>
                  <a:pt x="0" y="256"/>
                </a:lnTo>
                <a:lnTo>
                  <a:pt x="0" y="0"/>
                </a:lnTo>
              </a:path>
            </a:pathLst>
          </a:custGeom>
          <a:noFill/>
          <a:ln w="25400" cap="rnd" cmpd="sng">
            <a:solidFill>
              <a:schemeClr val="accent2"/>
            </a:solidFill>
            <a:prstDash val="solid"/>
            <a:round/>
            <a:headEnd type="triangle" w="med" len="med"/>
            <a:tailEnd type="none" w="med" len="lg"/>
          </a:ln>
          <a:effectLst>
            <a:outerShdw blurRad="50800" dist="38100" dir="2700000" algn="tl" rotWithShape="0">
              <a:prstClr val="black">
                <a:alpha val="40000"/>
              </a:prstClr>
            </a:outerShdw>
          </a:effectLst>
        </p:spPr>
        <p:txBody>
          <a:bodyPr lIns="91432" tIns="45716" rIns="91432" bIns="45716"/>
          <a:lstStyle/>
          <a:p>
            <a:endParaRPr lang="en-US" dirty="0"/>
          </a:p>
        </p:txBody>
      </p:sp>
      <p:sp>
        <p:nvSpPr>
          <p:cNvPr id="82" name="Freeform 13"/>
          <p:cNvSpPr>
            <a:spLocks/>
          </p:cNvSpPr>
          <p:nvPr/>
        </p:nvSpPr>
        <p:spPr bwMode="auto">
          <a:xfrm>
            <a:off x="4922421" y="1743696"/>
            <a:ext cx="685800" cy="430213"/>
          </a:xfrm>
          <a:custGeom>
            <a:avLst/>
            <a:gdLst/>
            <a:ahLst/>
            <a:cxnLst>
              <a:cxn ang="0">
                <a:pos x="0" y="366"/>
              </a:cxn>
              <a:cxn ang="0">
                <a:pos x="0" y="256"/>
              </a:cxn>
              <a:cxn ang="0">
                <a:pos x="1680" y="256"/>
              </a:cxn>
              <a:cxn ang="0">
                <a:pos x="1680" y="0"/>
              </a:cxn>
            </a:cxnLst>
            <a:rect l="0" t="0" r="r" b="b"/>
            <a:pathLst>
              <a:path w="1681" h="367">
                <a:moveTo>
                  <a:pt x="0" y="366"/>
                </a:moveTo>
                <a:lnTo>
                  <a:pt x="0" y="256"/>
                </a:lnTo>
                <a:lnTo>
                  <a:pt x="1680" y="256"/>
                </a:lnTo>
                <a:lnTo>
                  <a:pt x="1680" y="0"/>
                </a:lnTo>
              </a:path>
            </a:pathLst>
          </a:custGeom>
          <a:noFill/>
          <a:ln w="25400" cap="rnd" cmpd="sng">
            <a:solidFill>
              <a:schemeClr val="accent2"/>
            </a:solidFill>
            <a:prstDash val="solid"/>
            <a:round/>
            <a:headEnd type="triangle" w="med" len="med"/>
            <a:tailEnd type="none" w="med" len="lg"/>
          </a:ln>
          <a:effectLst>
            <a:outerShdw blurRad="50800" dist="38100" dir="2700000" algn="tl" rotWithShape="0">
              <a:prstClr val="black">
                <a:alpha val="40000"/>
              </a:prstClr>
            </a:outerShdw>
          </a:effectLst>
        </p:spPr>
        <p:txBody>
          <a:bodyPr lIns="91432" tIns="45716" rIns="91432" bIns="45716"/>
          <a:lstStyle/>
          <a:p>
            <a:endParaRPr lang="en-US" dirty="0"/>
          </a:p>
        </p:txBody>
      </p:sp>
      <p:sp>
        <p:nvSpPr>
          <p:cNvPr id="83" name="Line 14"/>
          <p:cNvSpPr>
            <a:spLocks noChangeShapeType="1"/>
          </p:cNvSpPr>
          <p:nvPr/>
        </p:nvSpPr>
        <p:spPr bwMode="auto">
          <a:xfrm>
            <a:off x="4702661" y="1743696"/>
            <a:ext cx="3200400" cy="0"/>
          </a:xfrm>
          <a:prstGeom prst="line">
            <a:avLst/>
          </a:prstGeom>
          <a:noFill/>
          <a:ln w="57150" cap="rnd">
            <a:solidFill>
              <a:schemeClr val="accent2"/>
            </a:solidFill>
            <a:round/>
            <a:headEnd type="none" w="sm" len="sm"/>
            <a:tailEnd type="none" w="sm" len="sm"/>
          </a:ln>
          <a:effectLst>
            <a:outerShdw blurRad="50800" dist="38100" dir="2700000" algn="tl" rotWithShape="0">
              <a:prstClr val="black">
                <a:alpha val="40000"/>
              </a:prstClr>
            </a:outerShdw>
          </a:effectLst>
        </p:spPr>
        <p:txBody>
          <a:bodyPr wrap="none" lIns="91432" tIns="45716" rIns="91432" bIns="45716" anchor="ctr"/>
          <a:lstStyle/>
          <a:p>
            <a:endParaRPr lang="en-US" dirty="0"/>
          </a:p>
        </p:txBody>
      </p:sp>
      <p:cxnSp>
        <p:nvCxnSpPr>
          <p:cNvPr id="84" name="Straight Arrow Connector 83"/>
          <p:cNvCxnSpPr/>
          <p:nvPr/>
        </p:nvCxnSpPr>
        <p:spPr>
          <a:xfrm rot="16200000" flipV="1">
            <a:off x="7322279" y="1956305"/>
            <a:ext cx="321051" cy="2687"/>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4636533" y="2014896"/>
            <a:ext cx="320939" cy="794"/>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6" name="Picture 20" descr="D:\Pennie's documents\MS Image\NEWFeb15\Windows_Vista_Icons_ for_Marketing_use\Error.png"/>
          <p:cNvPicPr>
            <a:picLocks noChangeAspect="1" noChangeArrowheads="1"/>
          </p:cNvPicPr>
          <p:nvPr/>
        </p:nvPicPr>
        <p:blipFill>
          <a:blip r:embed="rId9"/>
          <a:srcRect/>
          <a:stretch>
            <a:fillRect/>
          </a:stretch>
        </p:blipFill>
        <p:spPr bwMode="auto">
          <a:xfrm>
            <a:off x="5921708" y="3137882"/>
            <a:ext cx="427439" cy="427439"/>
          </a:xfrm>
          <a:prstGeom prst="rect">
            <a:avLst/>
          </a:prstGeom>
          <a:noFill/>
        </p:spPr>
      </p:pic>
      <p:sp>
        <p:nvSpPr>
          <p:cNvPr id="87" name="Line Callout 1 (Border and Accent Bar) 86"/>
          <p:cNvSpPr/>
          <p:nvPr/>
        </p:nvSpPr>
        <p:spPr bwMode="auto">
          <a:xfrm>
            <a:off x="9203799" y="2487006"/>
            <a:ext cx="1947282" cy="650876"/>
          </a:xfrm>
          <a:prstGeom prst="accentBorderCallout1">
            <a:avLst>
              <a:gd name="adj1" fmla="val 18750"/>
              <a:gd name="adj2" fmla="val -2857"/>
              <a:gd name="adj3" fmla="val 76817"/>
              <a:gd name="adj4" fmla="val -53128"/>
            </a:avLst>
          </a:prstGeom>
          <a:solidFill>
            <a:srgbClr val="92D050"/>
          </a:solidFill>
          <a:ln w="25400" cap="rnd">
            <a:solidFill>
              <a:srgbClr val="92D050"/>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5"/>
            <a:r>
              <a:rPr lang="en-US" sz="1300" b="1" dirty="0">
                <a:solidFill>
                  <a:schemeClr val="bg1"/>
                </a:solidFill>
              </a:rPr>
              <a:t>VM running on Node 2 is unaffected</a:t>
            </a:r>
          </a:p>
        </p:txBody>
      </p:sp>
      <p:pic>
        <p:nvPicPr>
          <p:cNvPr id="88" name="Picture 13" descr="D:\Pennie's documents\MS Image\NEWFeb15\Windows_Vista_Icons_ for_Marketing_use\Complete.png"/>
          <p:cNvPicPr>
            <a:picLocks noChangeAspect="1" noChangeArrowheads="1"/>
          </p:cNvPicPr>
          <p:nvPr/>
        </p:nvPicPr>
        <p:blipFill>
          <a:blip r:embed="rId10"/>
          <a:srcRect/>
          <a:stretch>
            <a:fillRect/>
          </a:stretch>
        </p:blipFill>
        <p:spPr bwMode="auto">
          <a:xfrm>
            <a:off x="7880446" y="3119543"/>
            <a:ext cx="412223" cy="412223"/>
          </a:xfrm>
          <a:prstGeom prst="rect">
            <a:avLst/>
          </a:prstGeom>
          <a:noFill/>
        </p:spPr>
      </p:pic>
      <p:cxnSp>
        <p:nvCxnSpPr>
          <p:cNvPr id="92" name="Straight Arrow Connector 91"/>
          <p:cNvCxnSpPr/>
          <p:nvPr/>
        </p:nvCxnSpPr>
        <p:spPr>
          <a:xfrm rot="5400000">
            <a:off x="5823346" y="5023674"/>
            <a:ext cx="320939" cy="794"/>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Line Callout 1 (Border and Accent Bar) 31"/>
          <p:cNvSpPr/>
          <p:nvPr/>
        </p:nvSpPr>
        <p:spPr bwMode="auto">
          <a:xfrm>
            <a:off x="2153848" y="3886200"/>
            <a:ext cx="1349764" cy="550047"/>
          </a:xfrm>
          <a:prstGeom prst="accentBorderCallout1">
            <a:avLst>
              <a:gd name="adj1" fmla="val 27181"/>
              <a:gd name="adj2" fmla="val 107948"/>
              <a:gd name="adj3" fmla="val -9221"/>
              <a:gd name="adj4" fmla="val 154109"/>
            </a:avLst>
          </a:prstGeom>
          <a:solidFill>
            <a:srgbClr val="92D050"/>
          </a:solidFill>
          <a:ln w="25400" cap="rnd">
            <a:solidFill>
              <a:srgbClr val="92D050"/>
            </a:solidFill>
            <a:headEnd type="none" w="med" len="med"/>
            <a:tailEnd type="oval" w="med" len="med"/>
          </a:ln>
          <a:effectLst/>
        </p:spPr>
        <p:style>
          <a:lnRef idx="0">
            <a:schemeClr val="accent4"/>
          </a:lnRef>
          <a:fillRef idx="3">
            <a:schemeClr val="accent4"/>
          </a:fillRef>
          <a:effectRef idx="3">
            <a:schemeClr val="accent4"/>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5"/>
            <a:r>
              <a:rPr lang="en-US" sz="1300" b="1" dirty="0">
                <a:solidFill>
                  <a:schemeClr val="bg1"/>
                </a:solidFill>
              </a:rPr>
              <a:t>Coordination Node</a:t>
            </a:r>
          </a:p>
        </p:txBody>
      </p:sp>
    </p:spTree>
    <p:custDataLst>
      <p:tags r:id="rId1"/>
    </p:custDataLst>
    <p:extLst>
      <p:ext uri="{BB962C8B-B14F-4D97-AF65-F5344CB8AC3E}">
        <p14:creationId xmlns:p14="http://schemas.microsoft.com/office/powerpoint/2010/main" val="1246962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wipe(down)">
                                      <p:cBhvr>
                                        <p:cTn id="15" dur="500"/>
                                        <p:tgtEl>
                                          <p:spTgt spid="8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right)">
                                      <p:cBhvr>
                                        <p:cTn id="19" dur="500"/>
                                        <p:tgtEl>
                                          <p:spTgt spid="7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wipe(right)">
                                      <p:cBhvr>
                                        <p:cTn id="23" dur="500"/>
                                        <p:tgtEl>
                                          <p:spTgt spid="7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1000"/>
                                        <p:tgtEl>
                                          <p:spTgt spid="79"/>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wipe(up)">
                                      <p:cBhvr>
                                        <p:cTn id="30" dur="500"/>
                                        <p:tgtEl>
                                          <p:spTgt spid="85"/>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up)">
                                      <p:cBhvr>
                                        <p:cTn id="34" dur="500"/>
                                        <p:tgtEl>
                                          <p:spTgt spid="77"/>
                                        </p:tgtEl>
                                      </p:cBhvr>
                                    </p:animEffec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wipe(up)">
                                      <p:cBhvr>
                                        <p:cTn id="38" dur="500"/>
                                        <p:tgtEl>
                                          <p:spTgt spid="76"/>
                                        </p:tgtEl>
                                      </p:cBhvr>
                                    </p:animEffect>
                                  </p:childTnLst>
                                </p:cTn>
                              </p:par>
                            </p:childTnLst>
                          </p:cTn>
                        </p:par>
                        <p:par>
                          <p:cTn id="39" fill="hold">
                            <p:stCondLst>
                              <p:cond delay="4500"/>
                            </p:stCondLst>
                            <p:childTnLst>
                              <p:par>
                                <p:cTn id="40" presetID="22" presetClass="entr" presetSubtype="1" fill="hold" nodeType="after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wipe(up)">
                                      <p:cBhvr>
                                        <p:cTn id="42" dur="500"/>
                                        <p:tgtEl>
                                          <p:spTgt spid="92"/>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p:cTn id="46" dur="500" fill="hold"/>
                                        <p:tgtEl>
                                          <p:spTgt spid="88"/>
                                        </p:tgtEl>
                                        <p:attrNameLst>
                                          <p:attrName>ppt_w</p:attrName>
                                        </p:attrNameLst>
                                      </p:cBhvr>
                                      <p:tavLst>
                                        <p:tav tm="0">
                                          <p:val>
                                            <p:fltVal val="0"/>
                                          </p:val>
                                        </p:tav>
                                        <p:tav tm="100000">
                                          <p:val>
                                            <p:strVal val="#ppt_w"/>
                                          </p:val>
                                        </p:tav>
                                      </p:tavLst>
                                    </p:anim>
                                    <p:anim calcmode="lin" valueType="num">
                                      <p:cBhvr>
                                        <p:cTn id="47" dur="500" fill="hold"/>
                                        <p:tgtEl>
                                          <p:spTgt spid="88"/>
                                        </p:tgtEl>
                                        <p:attrNameLst>
                                          <p:attrName>ppt_h</p:attrName>
                                        </p:attrNameLst>
                                      </p:cBhvr>
                                      <p:tavLst>
                                        <p:tav tm="0">
                                          <p:val>
                                            <p:fltVal val="0"/>
                                          </p:val>
                                        </p:tav>
                                        <p:tav tm="100000">
                                          <p:val>
                                            <p:strVal val="#ppt_h"/>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9" grpId="0" animBg="1"/>
      <p:bldP spid="8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621991" y="4675128"/>
            <a:ext cx="3095780" cy="2182872"/>
          </a:xfrm>
          <a:prstGeom prst="roundRect">
            <a:avLst/>
          </a:prstGeom>
          <a:no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 name="Rounded Rectangle 3"/>
          <p:cNvSpPr/>
          <p:nvPr/>
        </p:nvSpPr>
        <p:spPr bwMode="auto">
          <a:xfrm>
            <a:off x="2650457" y="3429000"/>
            <a:ext cx="7097832" cy="762000"/>
          </a:xfrm>
          <a:prstGeom prst="roundRect">
            <a:avLst/>
          </a:prstGeom>
          <a:no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5" name="Title 1"/>
          <p:cNvSpPr>
            <a:spLocks noGrp="1"/>
          </p:cNvSpPr>
          <p:nvPr>
            <p:ph type="title"/>
          </p:nvPr>
        </p:nvSpPr>
        <p:spPr>
          <a:xfrm>
            <a:off x="519112" y="228600"/>
            <a:ext cx="11149013" cy="609398"/>
          </a:xfrm>
        </p:spPr>
        <p:txBody>
          <a:bodyPr>
            <a:normAutofit fontScale="90000"/>
          </a:bodyPr>
          <a:lstStyle/>
          <a:p>
            <a:r>
              <a:rPr lang="en-US" sz="4900" dirty="0" smtClean="0"/>
              <a:t>Continuously </a:t>
            </a:r>
            <a:r>
              <a:rPr lang="en-US" sz="4900" dirty="0"/>
              <a:t>A</a:t>
            </a:r>
            <a:r>
              <a:rPr lang="en-US" sz="4900" dirty="0" smtClean="0"/>
              <a:t>vailable Scale out File Server</a:t>
            </a:r>
            <a:r>
              <a:rPr lang="en-US" dirty="0"/>
              <a:t/>
            </a:r>
            <a:br>
              <a:rPr lang="en-US" dirty="0"/>
            </a:br>
            <a:r>
              <a:rPr lang="en-US" sz="4000" dirty="0">
                <a:solidFill>
                  <a:schemeClr val="accent1"/>
                </a:solidFill>
              </a:rPr>
              <a:t>Flexible </a:t>
            </a:r>
            <a:r>
              <a:rPr lang="en-US" sz="4000" dirty="0" smtClean="0">
                <a:solidFill>
                  <a:schemeClr val="accent1"/>
                </a:solidFill>
              </a:rPr>
              <a:t>storage </a:t>
            </a:r>
            <a:r>
              <a:rPr lang="en-US" sz="4000" dirty="0">
                <a:solidFill>
                  <a:schemeClr val="accent1"/>
                </a:solidFill>
              </a:rPr>
              <a:t>c</a:t>
            </a:r>
            <a:r>
              <a:rPr lang="en-US" sz="4000" dirty="0" smtClean="0">
                <a:solidFill>
                  <a:schemeClr val="accent1"/>
                </a:solidFill>
              </a:rPr>
              <a:t>hoices </a:t>
            </a:r>
            <a:r>
              <a:rPr lang="en-US" sz="4000" dirty="0">
                <a:solidFill>
                  <a:schemeClr val="accent1"/>
                </a:solidFill>
              </a:rPr>
              <a:t>for the private </a:t>
            </a:r>
            <a:r>
              <a:rPr lang="en-US" sz="4000" dirty="0" smtClean="0">
                <a:solidFill>
                  <a:schemeClr val="accent1"/>
                </a:solidFill>
              </a:rPr>
              <a:t>cloud </a:t>
            </a:r>
            <a:endParaRPr lang="en-US" dirty="0">
              <a:solidFill>
                <a:schemeClr val="accent1"/>
              </a:solidFill>
            </a:endParaRPr>
          </a:p>
        </p:txBody>
      </p:sp>
      <p:sp>
        <p:nvSpPr>
          <p:cNvPr id="6" name="Content Placeholder 2"/>
          <p:cNvSpPr txBox="1">
            <a:spLocks/>
          </p:cNvSpPr>
          <p:nvPr/>
        </p:nvSpPr>
        <p:spPr>
          <a:xfrm>
            <a:off x="519113" y="1447800"/>
            <a:ext cx="11149012" cy="1698927"/>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Cluster platform for a continuously available scale out file server</a:t>
            </a:r>
          </a:p>
          <a:p>
            <a:pPr lvl="1"/>
            <a:r>
              <a:rPr lang="en-US" sz="1600" dirty="0" smtClean="0"/>
              <a:t>Cluster-wide client access point </a:t>
            </a:r>
          </a:p>
          <a:p>
            <a:pPr lvl="1"/>
            <a:r>
              <a:rPr lang="en-US" sz="1600" dirty="0" smtClean="0"/>
              <a:t>Consistent cluster-wide file server configuration</a:t>
            </a:r>
          </a:p>
          <a:p>
            <a:pPr lvl="1"/>
            <a:r>
              <a:rPr lang="en-US" sz="1600" dirty="0" smtClean="0"/>
              <a:t>CSV cluster-wide file system </a:t>
            </a:r>
          </a:p>
          <a:p>
            <a:pPr marL="460375" lvl="1" indent="0">
              <a:buFontTx/>
              <a:buNone/>
            </a:pPr>
            <a:endParaRPr lang="en-US" sz="1600" dirty="0" smtClean="0"/>
          </a:p>
          <a:p>
            <a:r>
              <a:rPr lang="en-US" sz="2000" dirty="0" smtClean="0"/>
              <a:t>Zero client downtime failover – both planned and unplanned downtime</a:t>
            </a:r>
            <a:endParaRPr lang="en-US" sz="2000" dirty="0"/>
          </a:p>
        </p:txBody>
      </p:sp>
      <p:sp>
        <p:nvSpPr>
          <p:cNvPr id="7" name="Isosceles Triangle 6"/>
          <p:cNvSpPr/>
          <p:nvPr/>
        </p:nvSpPr>
        <p:spPr>
          <a:xfrm rot="10800000">
            <a:off x="4929744" y="6045438"/>
            <a:ext cx="2538972" cy="422448"/>
          </a:xfrm>
          <a:prstGeom prst="triangle">
            <a:avLst/>
          </a:prstGeom>
          <a:solidFill>
            <a:schemeClr val="accent3"/>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TextBox 7"/>
          <p:cNvSpPr txBox="1"/>
          <p:nvPr/>
        </p:nvSpPr>
        <p:spPr>
          <a:xfrm>
            <a:off x="5300677" y="5993523"/>
            <a:ext cx="1784335" cy="276999"/>
          </a:xfrm>
          <a:prstGeom prst="rect">
            <a:avLst/>
          </a:prstGeom>
          <a:noFill/>
        </p:spPr>
        <p:txBody>
          <a:bodyPr wrap="none" rtlCol="0">
            <a:spAutoFit/>
          </a:bodyPr>
          <a:lstStyle/>
          <a:p>
            <a:r>
              <a:rPr lang="en-US" sz="1200" dirty="0" smtClean="0"/>
              <a:t>Cluster Shared Volumes</a:t>
            </a:r>
            <a:endParaRPr lang="en-US" sz="1200" dirty="0"/>
          </a:p>
        </p:txBody>
      </p:sp>
      <p:sp>
        <p:nvSpPr>
          <p:cNvPr id="9" name="Rounded Rectangle 8"/>
          <p:cNvSpPr/>
          <p:nvPr/>
        </p:nvSpPr>
        <p:spPr>
          <a:xfrm>
            <a:off x="4856152" y="4710988"/>
            <a:ext cx="2612565" cy="262692"/>
          </a:xfrm>
          <a:prstGeom prst="roundRect">
            <a:avLst/>
          </a:prstGeom>
          <a:solidFill>
            <a:schemeClr val="accent2"/>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solidFill>
                  <a:schemeClr val="tx1"/>
                </a:solidFill>
              </a:rPr>
              <a:t>Single Logical Server  (\\Foo\Share)</a:t>
            </a:r>
            <a:endParaRPr lang="en-US" sz="1200" dirty="0">
              <a:solidFill>
                <a:schemeClr val="tx1"/>
              </a:solidFill>
            </a:endParaRPr>
          </a:p>
        </p:txBody>
      </p:sp>
      <p:sp>
        <p:nvSpPr>
          <p:cNvPr id="10" name="TextBox 9"/>
          <p:cNvSpPr txBox="1"/>
          <p:nvPr/>
        </p:nvSpPr>
        <p:spPr>
          <a:xfrm>
            <a:off x="5165883" y="4295001"/>
            <a:ext cx="2071529" cy="276999"/>
          </a:xfrm>
          <a:prstGeom prst="rect">
            <a:avLst/>
          </a:prstGeom>
          <a:noFill/>
        </p:spPr>
        <p:txBody>
          <a:bodyPr wrap="none" rtlCol="0">
            <a:spAutoFit/>
          </a:bodyPr>
          <a:lstStyle/>
          <a:p>
            <a:r>
              <a:rPr lang="en-US" sz="1200" b="1" dirty="0" smtClean="0"/>
              <a:t>Accessing VHDs over SMB</a:t>
            </a:r>
            <a:endParaRPr lang="en-US" b="1" dirty="0"/>
          </a:p>
        </p:txBody>
      </p:sp>
      <p:sp>
        <p:nvSpPr>
          <p:cNvPr id="11" name="Line Callout 1 (Border and Accent Bar) 10"/>
          <p:cNvSpPr/>
          <p:nvPr/>
        </p:nvSpPr>
        <p:spPr bwMode="auto">
          <a:xfrm>
            <a:off x="10062849" y="4384683"/>
            <a:ext cx="1555666" cy="263517"/>
          </a:xfrm>
          <a:prstGeom prst="accentBorderCallout1">
            <a:avLst>
              <a:gd name="adj1" fmla="val 28496"/>
              <a:gd name="adj2" fmla="val -2837"/>
              <a:gd name="adj3" fmla="val -49919"/>
              <a:gd name="adj4" fmla="val -23184"/>
            </a:avLst>
          </a:prstGeom>
          <a:solidFill>
            <a:srgbClr val="92D050"/>
          </a:solidFill>
          <a:ln w="25400" cap="rnd">
            <a:solidFill>
              <a:srgbClr val="92D050"/>
            </a:solidFill>
            <a:headEnd type="none" w="med" len="med"/>
            <a:tailEnd type="oval" w="med" len="med"/>
          </a:ln>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en-US" sz="1400" b="1" dirty="0" smtClean="0">
                <a:solidFill>
                  <a:schemeClr val="bg1"/>
                </a:solidFill>
              </a:rPr>
              <a:t>Hyper-V Cluster</a:t>
            </a:r>
            <a:endParaRPr lang="en-US" sz="1400" b="1" dirty="0" smtClean="0">
              <a:solidFill>
                <a:schemeClr val="bg1"/>
              </a:solidFill>
              <a:effectLst/>
            </a:endParaRPr>
          </a:p>
        </p:txBody>
      </p:sp>
      <p:sp>
        <p:nvSpPr>
          <p:cNvPr id="12" name="Line Callout 1 (Border and Accent Bar) 11"/>
          <p:cNvSpPr/>
          <p:nvPr/>
        </p:nvSpPr>
        <p:spPr bwMode="auto">
          <a:xfrm>
            <a:off x="8292856" y="5939617"/>
            <a:ext cx="1916355" cy="263517"/>
          </a:xfrm>
          <a:prstGeom prst="accentBorderCallout1">
            <a:avLst>
              <a:gd name="adj1" fmla="val 28496"/>
              <a:gd name="adj2" fmla="val -2837"/>
              <a:gd name="adj3" fmla="val -5694"/>
              <a:gd name="adj4" fmla="val -29537"/>
            </a:avLst>
          </a:prstGeom>
          <a:solidFill>
            <a:srgbClr val="92D050"/>
          </a:solidFill>
          <a:ln w="25400" cap="rnd">
            <a:solidFill>
              <a:srgbClr val="92D050"/>
            </a:solidFill>
            <a:headEnd type="none" w="med" len="med"/>
            <a:tailEnd type="oval" w="med" len="med"/>
          </a:ln>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en-US" sz="1400" b="1" dirty="0" smtClean="0">
                <a:solidFill>
                  <a:schemeClr val="bg1"/>
                </a:solidFill>
              </a:rPr>
              <a:t>File Server Cluster</a:t>
            </a:r>
            <a:endParaRPr lang="en-US" sz="1400" b="1" dirty="0" smtClean="0">
              <a:solidFill>
                <a:schemeClr val="bg1"/>
              </a:solidFill>
              <a:effectLst/>
            </a:endParaRPr>
          </a:p>
        </p:txBody>
      </p:sp>
      <p:pic>
        <p:nvPicPr>
          <p:cNvPr id="1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6226222" y="5026541"/>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541187" y="5026541"/>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4856152" y="5026541"/>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6911258" y="5026541"/>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4856152" y="5340820"/>
            <a:ext cx="2612565" cy="304800"/>
          </a:xfrm>
          <a:prstGeom prst="roundRect">
            <a:avLst/>
          </a:prstGeom>
          <a:solidFill>
            <a:schemeClr val="accent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solidFill>
                  <a:schemeClr val="tx1"/>
                </a:solidFill>
              </a:rPr>
              <a:t>Single File System Namespace</a:t>
            </a:r>
            <a:endParaRPr lang="en-US" sz="1400" dirty="0">
              <a:solidFill>
                <a:schemeClr val="tx1"/>
              </a:solidFill>
            </a:endParaRPr>
          </a:p>
        </p:txBody>
      </p:sp>
      <p:pic>
        <p:nvPicPr>
          <p:cNvPr id="18" name="Picture 17"/>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6023899" y="6273494"/>
            <a:ext cx="396423" cy="58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2835087" y="3461570"/>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3714014" y="3461570"/>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5471868" y="3461570"/>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6350795" y="3461570"/>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7229722" y="3461570"/>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8108649" y="3461570"/>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4592941" y="3461570"/>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8987577" y="3461570"/>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04736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1052596"/>
          </a:xfrm>
        </p:spPr>
        <p:txBody>
          <a:bodyPr/>
          <a:lstStyle/>
          <a:p>
            <a:r>
              <a:rPr lang="en-US" dirty="0"/>
              <a:t>Maximized File System Availability</a:t>
            </a:r>
            <a:br>
              <a:rPr lang="en-US" dirty="0"/>
            </a:br>
            <a:r>
              <a:rPr lang="en-US" sz="3200" dirty="0" smtClean="0">
                <a:solidFill>
                  <a:schemeClr val="accent1"/>
                </a:solidFill>
              </a:rPr>
              <a:t>CHKDSK / SPOTFIX Integration</a:t>
            </a:r>
            <a:endParaRPr lang="en-US" dirty="0">
              <a:solidFill>
                <a:schemeClr val="accent1"/>
              </a:solidFill>
            </a:endParaRPr>
          </a:p>
        </p:txBody>
      </p:sp>
      <p:sp>
        <p:nvSpPr>
          <p:cNvPr id="4" name="Content Placeholder 3"/>
          <p:cNvSpPr>
            <a:spLocks noGrp="1"/>
          </p:cNvSpPr>
          <p:nvPr>
            <p:ph idx="1"/>
          </p:nvPr>
        </p:nvSpPr>
        <p:spPr>
          <a:xfrm>
            <a:off x="379412" y="1698819"/>
            <a:ext cx="6489700" cy="4930581"/>
          </a:xfrm>
        </p:spPr>
        <p:txBody>
          <a:bodyPr/>
          <a:lstStyle/>
          <a:p>
            <a:r>
              <a:rPr lang="en-US" dirty="0" smtClean="0"/>
              <a:t>Disk scanning separated from disk repair</a:t>
            </a:r>
          </a:p>
          <a:p>
            <a:endParaRPr lang="en-US" dirty="0" smtClean="0"/>
          </a:p>
          <a:p>
            <a:r>
              <a:rPr lang="en-US" dirty="0" smtClean="0"/>
              <a:t>Online volume scanning </a:t>
            </a:r>
          </a:p>
          <a:p>
            <a:pPr lvl="1"/>
            <a:r>
              <a:rPr lang="en-US" dirty="0" smtClean="0"/>
              <a:t>Volume offline only to repair</a:t>
            </a:r>
          </a:p>
          <a:p>
            <a:pPr lvl="1"/>
            <a:r>
              <a:rPr lang="en-US" dirty="0" smtClean="0"/>
              <a:t>Based on number of errors to fix rather than size of volume</a:t>
            </a:r>
          </a:p>
          <a:p>
            <a:endParaRPr lang="en-US" dirty="0" smtClean="0"/>
          </a:p>
          <a:p>
            <a:r>
              <a:rPr lang="en-US" dirty="0" smtClean="0"/>
              <a:t>Zero offline time with CSV</a:t>
            </a:r>
          </a:p>
          <a:p>
            <a:endParaRPr lang="en-US" dirty="0"/>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1172056599"/>
              </p:ext>
            </p:extLst>
          </p:nvPr>
        </p:nvGraphicFramePr>
        <p:xfrm>
          <a:off x="6794500" y="1447800"/>
          <a:ext cx="5394325"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p:cNvSpPr/>
          <p:nvPr/>
        </p:nvSpPr>
        <p:spPr>
          <a:xfrm>
            <a:off x="9035732" y="4846320"/>
            <a:ext cx="640080" cy="3657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dirty="0">
              <a:solidFill>
                <a:prstClr val="white"/>
              </a:solidFill>
            </a:endParaRPr>
          </a:p>
        </p:txBody>
      </p:sp>
      <p:sp>
        <p:nvSpPr>
          <p:cNvPr id="9" name="Oval 8"/>
          <p:cNvSpPr/>
          <p:nvPr/>
        </p:nvSpPr>
        <p:spPr>
          <a:xfrm>
            <a:off x="9873932" y="4829175"/>
            <a:ext cx="640080" cy="3657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dirty="0">
              <a:solidFill>
                <a:prstClr val="white"/>
              </a:solidFill>
            </a:endParaRPr>
          </a:p>
        </p:txBody>
      </p:sp>
      <p:sp>
        <p:nvSpPr>
          <p:cNvPr id="10" name="Oval 9"/>
          <p:cNvSpPr/>
          <p:nvPr/>
        </p:nvSpPr>
        <p:spPr>
          <a:xfrm>
            <a:off x="8197532" y="4857750"/>
            <a:ext cx="640080" cy="3657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dirty="0">
              <a:solidFill>
                <a:prstClr val="white"/>
              </a:solidFill>
            </a:endParaRPr>
          </a:p>
        </p:txBody>
      </p:sp>
      <p:sp>
        <p:nvSpPr>
          <p:cNvPr id="13" name="TextBox 12"/>
          <p:cNvSpPr txBox="1"/>
          <p:nvPr/>
        </p:nvSpPr>
        <p:spPr>
          <a:xfrm>
            <a:off x="8770261" y="1182413"/>
            <a:ext cx="2389372" cy="307777"/>
          </a:xfrm>
          <a:prstGeom prst="rect">
            <a:avLst/>
          </a:prstGeom>
          <a:noFill/>
        </p:spPr>
        <p:txBody>
          <a:bodyPr wrap="none" lIns="0" tIns="0" rIns="0" bIns="0" rtlCol="0">
            <a:spAutoFit/>
          </a:bodyPr>
          <a:lstStyle/>
          <a:p>
            <a:r>
              <a:rPr lang="en-US" sz="2000" b="1" dirty="0" smtClean="0">
                <a:solidFill>
                  <a:srgbClr val="FFFF00"/>
                </a:solidFill>
              </a:rPr>
              <a:t>&lt;3 sec of downtime</a:t>
            </a:r>
          </a:p>
        </p:txBody>
      </p:sp>
      <p:sp>
        <p:nvSpPr>
          <p:cNvPr id="2" name="TextBox 1"/>
          <p:cNvSpPr txBox="1"/>
          <p:nvPr/>
        </p:nvSpPr>
        <p:spPr>
          <a:xfrm>
            <a:off x="7596350" y="6324600"/>
            <a:ext cx="3679662" cy="517065"/>
          </a:xfrm>
          <a:prstGeom prst="rect">
            <a:avLst/>
          </a:prstGeom>
          <a:noFill/>
        </p:spPr>
        <p:txBody>
          <a:bodyPr wrap="none" lIns="91440" tIns="91440" rIns="91440" bIns="91440" rtlCol="0">
            <a:spAutoFit/>
          </a:bodyPr>
          <a:lstStyle/>
          <a:p>
            <a:pPr>
              <a:lnSpc>
                <a:spcPct val="90000"/>
              </a:lnSpc>
              <a:spcBef>
                <a:spcPct val="20000"/>
              </a:spcBef>
              <a:buSzPct val="90000"/>
            </a:pPr>
            <a:r>
              <a:rPr lang="en-US" sz="2400" dirty="0" smtClean="0">
                <a:solidFill>
                  <a:srgbClr val="FFFF00">
                    <a:alpha val="99000"/>
                  </a:srgbClr>
                </a:solidFill>
              </a:rPr>
              <a:t>From Hours to Seconds …</a:t>
            </a:r>
            <a:endParaRPr lang="en-US" sz="3200" dirty="0" smtClean="0">
              <a:solidFill>
                <a:srgbClr val="FFFF00">
                  <a:alpha val="99000"/>
                </a:srgbClr>
              </a:solidFill>
            </a:endParaRPr>
          </a:p>
        </p:txBody>
      </p:sp>
    </p:spTree>
    <p:extLst>
      <p:ext uri="{BB962C8B-B14F-4D97-AF65-F5344CB8AC3E}">
        <p14:creationId xmlns:p14="http://schemas.microsoft.com/office/powerpoint/2010/main" val="2159249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9" grpId="0" animBg="1"/>
      <p:bldP spid="10" grpId="0" animBg="1"/>
      <p:bldP spid="1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Performance</a:t>
            </a:r>
            <a:endParaRPr lang="en-US" dirty="0"/>
          </a:p>
        </p:txBody>
      </p:sp>
      <p:sp>
        <p:nvSpPr>
          <p:cNvPr id="2" name="Title 1"/>
          <p:cNvSpPr>
            <a:spLocks noGrp="1"/>
          </p:cNvSpPr>
          <p:nvPr>
            <p:ph type="ctrTitle"/>
          </p:nvPr>
        </p:nvSpPr>
        <p:spPr/>
        <p:txBody>
          <a:bodyPr/>
          <a:lstStyle/>
          <a:p>
            <a:r>
              <a:rPr lang="en-US" dirty="0" smtClean="0"/>
              <a:t>Improved CSV Performance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6829712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CSV Block Cache</a:t>
            </a:r>
            <a:endParaRPr lang="en-US" dirty="0"/>
          </a:p>
        </p:txBody>
      </p:sp>
      <p:graphicFrame>
        <p:nvGraphicFramePr>
          <p:cNvPr id="4" name="Diagram 3"/>
          <p:cNvGraphicFramePr/>
          <p:nvPr>
            <p:extLst>
              <p:ext uri="{D42A27DB-BD31-4B8C-83A1-F6EECF244321}">
                <p14:modId xmlns:p14="http://schemas.microsoft.com/office/powerpoint/2010/main" val="606749149"/>
              </p:ext>
            </p:extLst>
          </p:nvPr>
        </p:nvGraphicFramePr>
        <p:xfrm>
          <a:off x="684212" y="1066800"/>
          <a:ext cx="108966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627605528"/>
              </p:ext>
            </p:extLst>
          </p:nvPr>
        </p:nvGraphicFramePr>
        <p:xfrm>
          <a:off x="684212" y="3048000"/>
          <a:ext cx="10896600" cy="160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2126875683"/>
              </p:ext>
            </p:extLst>
          </p:nvPr>
        </p:nvGraphicFramePr>
        <p:xfrm>
          <a:off x="684212" y="5029200"/>
          <a:ext cx="10896600" cy="1600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223516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Graphic spid="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CSV Block Cache</a:t>
            </a:r>
            <a:endParaRPr lang="en-US" dirty="0"/>
          </a:p>
        </p:txBody>
      </p:sp>
      <p:sp>
        <p:nvSpPr>
          <p:cNvPr id="5" name="Content Placeholder 1"/>
          <p:cNvSpPr>
            <a:spLocks noGrp="1"/>
          </p:cNvSpPr>
          <p:nvPr>
            <p:ph type="body" sz="quarter" idx="10"/>
          </p:nvPr>
        </p:nvSpPr>
        <p:spPr>
          <a:xfrm>
            <a:off x="519113" y="1447800"/>
            <a:ext cx="11149012" cy="3717941"/>
          </a:xfrm>
        </p:spPr>
        <p:txBody>
          <a:bodyPr/>
          <a:lstStyle/>
          <a:p>
            <a:r>
              <a:rPr lang="en-US" sz="2400" dirty="0" smtClean="0"/>
              <a:t>Configuring Size of Cache</a:t>
            </a:r>
            <a:endParaRPr lang="en-US" sz="2400" dirty="0"/>
          </a:p>
          <a:p>
            <a:pPr lvl="1"/>
            <a:r>
              <a:rPr lang="en-US" sz="2000" b="1" dirty="0" err="1" smtClean="0">
                <a:latin typeface="Courier New" pitchFamily="49" charset="0"/>
                <a:cs typeface="Courier New" pitchFamily="49" charset="0"/>
              </a:rPr>
              <a:t>SharedVolumeBlockCacheSizeInMB</a:t>
            </a:r>
            <a:r>
              <a:rPr lang="en-US" sz="2000" dirty="0" smtClean="0"/>
              <a:t> </a:t>
            </a:r>
            <a:r>
              <a:rPr lang="en-US" sz="2000" dirty="0"/>
              <a:t>– Cluster common </a:t>
            </a:r>
            <a:r>
              <a:rPr lang="en-US" sz="2000" dirty="0" smtClean="0"/>
              <a:t>property</a:t>
            </a:r>
          </a:p>
          <a:p>
            <a:pPr lvl="2"/>
            <a:r>
              <a:rPr lang="en-US" sz="1600" dirty="0"/>
              <a:t>0 = </a:t>
            </a:r>
            <a:r>
              <a:rPr lang="en-US" sz="1600" dirty="0" smtClean="0"/>
              <a:t>Disabled</a:t>
            </a:r>
          </a:p>
          <a:p>
            <a:pPr lvl="2"/>
            <a:r>
              <a:rPr lang="en-US" sz="1600" dirty="0"/>
              <a:t>Non-zero = </a:t>
            </a:r>
            <a:r>
              <a:rPr lang="en-US" sz="1600" dirty="0" smtClean="0"/>
              <a:t>Amount </a:t>
            </a:r>
            <a:r>
              <a:rPr lang="en-US" sz="1600" dirty="0"/>
              <a:t>of RAM in MB to be used for </a:t>
            </a:r>
            <a:r>
              <a:rPr lang="en-US" sz="1600" dirty="0" smtClean="0"/>
              <a:t>cache on all nodes in cluster</a:t>
            </a:r>
            <a:endParaRPr lang="en-US" sz="1600" dirty="0"/>
          </a:p>
          <a:p>
            <a:pPr marL="863600" lvl="2" indent="-460375"/>
            <a:r>
              <a:rPr lang="en-US" sz="1600" dirty="0"/>
              <a:t>512 MB recommended value</a:t>
            </a:r>
          </a:p>
          <a:p>
            <a:endParaRPr lang="en-US" sz="2400" dirty="0" smtClean="0"/>
          </a:p>
          <a:p>
            <a:r>
              <a:rPr lang="en-US" sz="2400" dirty="0" smtClean="0"/>
              <a:t>Enabling CSV Caching</a:t>
            </a:r>
          </a:p>
          <a:p>
            <a:pPr lvl="1"/>
            <a:r>
              <a:rPr lang="en-US" sz="2000" dirty="0" smtClean="0"/>
              <a:t>Per CSV Volume</a:t>
            </a:r>
          </a:p>
          <a:p>
            <a:pPr lvl="1"/>
            <a:r>
              <a:rPr lang="en-US" sz="2000" b="1" dirty="0" err="1">
                <a:latin typeface="Courier New" pitchFamily="49" charset="0"/>
                <a:cs typeface="Courier New" pitchFamily="49" charset="0"/>
              </a:rPr>
              <a:t>CsvEnableBlockCache</a:t>
            </a:r>
            <a:r>
              <a:rPr lang="en-US" sz="2000" dirty="0"/>
              <a:t> - Physical Disk resource private </a:t>
            </a:r>
            <a:r>
              <a:rPr lang="en-US" sz="2000" dirty="0" smtClean="0"/>
              <a:t>property</a:t>
            </a:r>
          </a:p>
          <a:p>
            <a:pPr lvl="2"/>
            <a:r>
              <a:rPr lang="en-US" sz="1600" dirty="0"/>
              <a:t>0 = Disabled (default</a:t>
            </a:r>
            <a:r>
              <a:rPr lang="en-US" sz="1600" dirty="0" smtClean="0"/>
              <a:t>)</a:t>
            </a:r>
          </a:p>
          <a:p>
            <a:pPr lvl="2"/>
            <a:r>
              <a:rPr lang="en-US" sz="1600" dirty="0"/>
              <a:t>1 = Enabled for that </a:t>
            </a:r>
            <a:r>
              <a:rPr lang="en-US" sz="1600" dirty="0" smtClean="0"/>
              <a:t>LUN</a:t>
            </a:r>
          </a:p>
          <a:p>
            <a:pPr lvl="3"/>
            <a:r>
              <a:rPr lang="en-US" sz="1200" dirty="0" smtClean="0"/>
              <a:t>Requires recycling the resource to take effect</a:t>
            </a:r>
          </a:p>
        </p:txBody>
      </p:sp>
    </p:spTree>
    <p:extLst>
      <p:ext uri="{BB962C8B-B14F-4D97-AF65-F5344CB8AC3E}">
        <p14:creationId xmlns:p14="http://schemas.microsoft.com/office/powerpoint/2010/main" val="135200760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1107996"/>
          </a:xfrm>
        </p:spPr>
        <p:txBody>
          <a:bodyPr/>
          <a:lstStyle/>
          <a:p>
            <a:r>
              <a:rPr lang="en-US" dirty="0" smtClean="0"/>
              <a:t>Redirected I/O Less Often</a:t>
            </a:r>
            <a:br>
              <a:rPr lang="en-US" dirty="0" smtClean="0"/>
            </a:br>
            <a:r>
              <a:rPr lang="en-US" sz="3600" dirty="0" smtClean="0">
                <a:solidFill>
                  <a:schemeClr val="accent1"/>
                </a:solidFill>
              </a:rPr>
              <a:t>CSV Optimizations</a:t>
            </a:r>
            <a:endParaRPr lang="en-US" dirty="0">
              <a:solidFill>
                <a:schemeClr val="accent1"/>
              </a:solidFill>
            </a:endParaRPr>
          </a:p>
        </p:txBody>
      </p:sp>
      <p:sp>
        <p:nvSpPr>
          <p:cNvPr id="2" name="Content Placeholder 1"/>
          <p:cNvSpPr>
            <a:spLocks noGrp="1"/>
          </p:cNvSpPr>
          <p:nvPr>
            <p:ph type="body" sz="quarter" idx="10"/>
          </p:nvPr>
        </p:nvSpPr>
        <p:spPr>
          <a:xfrm>
            <a:off x="519113" y="1608856"/>
            <a:ext cx="11149012" cy="2886944"/>
          </a:xfrm>
        </p:spPr>
        <p:txBody>
          <a:bodyPr/>
          <a:lstStyle/>
          <a:p>
            <a:r>
              <a:rPr lang="en-US" sz="2800" dirty="0" smtClean="0"/>
              <a:t>Direct I/O for more scenarios</a:t>
            </a:r>
          </a:p>
          <a:p>
            <a:pPr lvl="1"/>
            <a:r>
              <a:rPr lang="en-US" sz="2400" dirty="0" smtClean="0"/>
              <a:t>Delivers faster I/O performance and lower network overhead</a:t>
            </a:r>
          </a:p>
          <a:p>
            <a:pPr lvl="1"/>
            <a:r>
              <a:rPr lang="en-US" sz="2400" dirty="0" smtClean="0"/>
              <a:t>Better VM creation and copy performance</a:t>
            </a:r>
          </a:p>
          <a:p>
            <a:endParaRPr lang="en-US" sz="2800" dirty="0" smtClean="0"/>
          </a:p>
          <a:p>
            <a:r>
              <a:rPr lang="en-US" sz="2800" dirty="0" smtClean="0"/>
              <a:t>New algorithm for determining what types of I/O is redirected</a:t>
            </a:r>
          </a:p>
          <a:p>
            <a:pPr lvl="1"/>
            <a:r>
              <a:rPr lang="en-US" sz="2400" dirty="0" smtClean="0"/>
              <a:t>Uses oplocks as a distributed locking mechanism to determine if I/O can go via direct path</a:t>
            </a:r>
          </a:p>
        </p:txBody>
      </p:sp>
      <p:graphicFrame>
        <p:nvGraphicFramePr>
          <p:cNvPr id="5" name="Diagram 4"/>
          <p:cNvGraphicFramePr/>
          <p:nvPr>
            <p:extLst>
              <p:ext uri="{D42A27DB-BD31-4B8C-83A1-F6EECF244321}">
                <p14:modId xmlns:p14="http://schemas.microsoft.com/office/powerpoint/2010/main" val="1771746503"/>
              </p:ext>
            </p:extLst>
          </p:nvPr>
        </p:nvGraphicFramePr>
        <p:xfrm>
          <a:off x="1059269" y="5029200"/>
          <a:ext cx="10160291"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149032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726033" y="1961180"/>
            <a:ext cx="3276600" cy="4116633"/>
          </a:xfrm>
          <a:prstGeom prst="rect">
            <a:avLst/>
          </a:prstGeom>
          <a:solidFill>
            <a:schemeClr val="tx1">
              <a:lumMod val="95000"/>
            </a:schemeClr>
          </a:solidFill>
        </p:spPr>
        <p:style>
          <a:lnRef idx="2">
            <a:schemeClr val="dk1"/>
          </a:lnRef>
          <a:fillRef idx="1">
            <a:schemeClr val="lt1"/>
          </a:fillRef>
          <a:effectRef idx="0">
            <a:schemeClr val="dk1"/>
          </a:effectRef>
          <a:fontRef idx="minor">
            <a:schemeClr val="dk1"/>
          </a:fontRef>
        </p:style>
        <p:txBody>
          <a:bodyPr lIns="91559" tIns="45779" rIns="91559" bIns="45779" rtlCol="0" anchor="ctr"/>
          <a:lstStyle/>
          <a:p>
            <a:pPr algn="ctr"/>
            <a:endParaRPr lang="en-US" dirty="0">
              <a:solidFill>
                <a:prstClr val="black"/>
              </a:solidFill>
            </a:endParaRPr>
          </a:p>
        </p:txBody>
      </p:sp>
      <p:cxnSp>
        <p:nvCxnSpPr>
          <p:cNvPr id="134" name="Straight Arrow Connector 133"/>
          <p:cNvCxnSpPr>
            <a:endCxn id="132" idx="0"/>
          </p:cNvCxnSpPr>
          <p:nvPr/>
        </p:nvCxnSpPr>
        <p:spPr>
          <a:xfrm>
            <a:off x="1501093" y="1732645"/>
            <a:ext cx="1" cy="1484231"/>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5983832" y="1934119"/>
            <a:ext cx="3276600" cy="4116633"/>
          </a:xfrm>
          <a:prstGeom prst="rect">
            <a:avLst/>
          </a:prstGeom>
          <a:solidFill>
            <a:schemeClr val="tx1">
              <a:lumMod val="95000"/>
            </a:schemeClr>
          </a:solidFill>
        </p:spPr>
        <p:style>
          <a:lnRef idx="2">
            <a:schemeClr val="dk1"/>
          </a:lnRef>
          <a:fillRef idx="1">
            <a:schemeClr val="lt1"/>
          </a:fillRef>
          <a:effectRef idx="0">
            <a:schemeClr val="dk1"/>
          </a:effectRef>
          <a:fontRef idx="minor">
            <a:schemeClr val="dk1"/>
          </a:fontRef>
        </p:style>
        <p:txBody>
          <a:bodyPr lIns="91559" tIns="45779" rIns="91559" bIns="45779" rtlCol="0" anchor="ctr"/>
          <a:lstStyle/>
          <a:p>
            <a:pPr algn="ctr"/>
            <a:endParaRPr lang="en-US" dirty="0">
              <a:solidFill>
                <a:prstClr val="black"/>
              </a:solidFill>
            </a:endParaRPr>
          </a:p>
        </p:txBody>
      </p:sp>
      <p:cxnSp>
        <p:nvCxnSpPr>
          <p:cNvPr id="118" name="Straight Arrow Connector 117"/>
          <p:cNvCxnSpPr>
            <a:endCxn id="77" idx="0"/>
          </p:cNvCxnSpPr>
          <p:nvPr/>
        </p:nvCxnSpPr>
        <p:spPr>
          <a:xfrm>
            <a:off x="6751549" y="1752600"/>
            <a:ext cx="7345" cy="1464276"/>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5983833" y="2286000"/>
            <a:ext cx="3276599" cy="277118"/>
          </a:xfrm>
          <a:prstGeom prst="rect">
            <a:avLst/>
          </a:prstGeom>
          <a:solidFill>
            <a:srgbClr val="FFFF00"/>
          </a:solidFill>
        </p:spPr>
        <p:txBody>
          <a:bodyPr wrap="square" lIns="91559" tIns="45779" rIns="91559" bIns="45779" rtlCol="0">
            <a:spAutoFit/>
          </a:bodyPr>
          <a:lstStyle/>
          <a:p>
            <a:pPr algn="ctr"/>
            <a:r>
              <a:rPr lang="en-US" sz="1200" dirty="0" smtClean="0">
                <a:solidFill>
                  <a:prstClr val="black"/>
                </a:solidFill>
              </a:rPr>
              <a:t>Coordinator </a:t>
            </a:r>
            <a:r>
              <a:rPr lang="en-US" sz="1200" dirty="0">
                <a:solidFill>
                  <a:prstClr val="black"/>
                </a:solidFill>
              </a:rPr>
              <a:t>Node</a:t>
            </a:r>
          </a:p>
        </p:txBody>
      </p:sp>
      <p:sp>
        <p:nvSpPr>
          <p:cNvPr id="10" name="Title 9"/>
          <p:cNvSpPr>
            <a:spLocks noGrp="1"/>
          </p:cNvSpPr>
          <p:nvPr>
            <p:ph type="title"/>
          </p:nvPr>
        </p:nvSpPr>
        <p:spPr/>
        <p:txBody>
          <a:bodyPr>
            <a:normAutofit fontScale="90000"/>
          </a:bodyPr>
          <a:lstStyle/>
          <a:p>
            <a:r>
              <a:rPr lang="en-US" sz="4800" dirty="0" smtClean="0"/>
              <a:t>High Performance Block </a:t>
            </a:r>
            <a:r>
              <a:rPr lang="en-US" sz="4800" dirty="0"/>
              <a:t>Level I/O Redirection</a:t>
            </a:r>
            <a:r>
              <a:rPr lang="en-US" sz="4900" dirty="0"/>
              <a:t/>
            </a:r>
            <a:br>
              <a:rPr lang="en-US" sz="4900" dirty="0"/>
            </a:br>
            <a:endParaRPr lang="en-US" sz="4000" dirty="0">
              <a:solidFill>
                <a:schemeClr val="accent1"/>
              </a:solidFill>
            </a:endParaRPr>
          </a:p>
        </p:txBody>
      </p:sp>
      <p:pic>
        <p:nvPicPr>
          <p:cNvPr id="88" name="Picture 18" descr="Database blue"/>
          <p:cNvPicPr>
            <a:picLocks noChangeAspect="1" noChangeArrowheads="1"/>
          </p:cNvPicPr>
          <p:nvPr/>
        </p:nvPicPr>
        <p:blipFill>
          <a:blip r:embed="rId2" cstate="print"/>
          <a:srcRect/>
          <a:stretch>
            <a:fillRect/>
          </a:stretch>
        </p:blipFill>
        <p:spPr bwMode="auto">
          <a:xfrm>
            <a:off x="4633808" y="5945433"/>
            <a:ext cx="594669" cy="760167"/>
          </a:xfrm>
          <a:prstGeom prst="rect">
            <a:avLst/>
          </a:prstGeom>
          <a:noFill/>
        </p:spPr>
      </p:pic>
      <p:grpSp>
        <p:nvGrpSpPr>
          <p:cNvPr id="90" name="Group 89"/>
          <p:cNvGrpSpPr/>
          <p:nvPr/>
        </p:nvGrpSpPr>
        <p:grpSpPr>
          <a:xfrm>
            <a:off x="7812633" y="3124200"/>
            <a:ext cx="1265955" cy="1905000"/>
            <a:chOff x="3200400" y="2819400"/>
            <a:chExt cx="906162" cy="1670744"/>
          </a:xfrm>
        </p:grpSpPr>
        <p:sp>
          <p:nvSpPr>
            <p:cNvPr id="91" name="Rectangle 90"/>
            <p:cNvSpPr/>
            <p:nvPr/>
          </p:nvSpPr>
          <p:spPr>
            <a:xfrm>
              <a:off x="3200400" y="2819400"/>
              <a:ext cx="906162" cy="167074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2" name="Rectangle 91"/>
            <p:cNvSpPr/>
            <p:nvPr/>
          </p:nvSpPr>
          <p:spPr>
            <a:xfrm>
              <a:off x="3276600" y="4038646"/>
              <a:ext cx="762000" cy="384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rPr>
                <a:t>Volume Manager</a:t>
              </a:r>
              <a:endParaRPr lang="en-US" sz="3600" dirty="0">
                <a:solidFill>
                  <a:prstClr val="white"/>
                </a:solidFill>
              </a:endParaRPr>
            </a:p>
          </p:txBody>
        </p:sp>
        <p:sp>
          <p:nvSpPr>
            <p:cNvPr id="93" name="Rectangle 92"/>
            <p:cNvSpPr/>
            <p:nvPr/>
          </p:nvSpPr>
          <p:spPr>
            <a:xfrm>
              <a:off x="3276600" y="3554527"/>
              <a:ext cx="76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rPr>
                <a:t>NTFS</a:t>
              </a:r>
              <a:endParaRPr lang="en-US" sz="3200" dirty="0">
                <a:solidFill>
                  <a:prstClr val="white"/>
                </a:solidFill>
              </a:endParaRPr>
            </a:p>
          </p:txBody>
        </p:sp>
        <p:sp>
          <p:nvSpPr>
            <p:cNvPr id="94" name="Rectangle 93"/>
            <p:cNvSpPr/>
            <p:nvPr/>
          </p:nvSpPr>
          <p:spPr>
            <a:xfrm>
              <a:off x="3276600" y="2886230"/>
              <a:ext cx="762000" cy="4290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CSV File System Filter</a:t>
              </a:r>
              <a:endParaRPr lang="en-US" sz="900" dirty="0">
                <a:solidFill>
                  <a:schemeClr val="tx1"/>
                </a:solidFill>
              </a:endParaRPr>
            </a:p>
          </p:txBody>
        </p:sp>
      </p:grpSp>
      <p:sp>
        <p:nvSpPr>
          <p:cNvPr id="102" name="Rectangle 101"/>
          <p:cNvSpPr/>
          <p:nvPr/>
        </p:nvSpPr>
        <p:spPr>
          <a:xfrm>
            <a:off x="7818964" y="2683206"/>
            <a:ext cx="1264799" cy="2885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559" tIns="45779" rIns="91559" bIns="45779" rtlCol="0" anchor="ctr"/>
          <a:lstStyle/>
          <a:p>
            <a:pPr algn="ctr"/>
            <a:r>
              <a:rPr lang="en-US" sz="1200" dirty="0">
                <a:solidFill>
                  <a:prstClr val="white"/>
                </a:solidFill>
              </a:rPr>
              <a:t>Server / SMB</a:t>
            </a:r>
            <a:endParaRPr lang="en-US" sz="2000" dirty="0">
              <a:solidFill>
                <a:prstClr val="white"/>
              </a:solidFill>
            </a:endParaRPr>
          </a:p>
        </p:txBody>
      </p:sp>
      <p:cxnSp>
        <p:nvCxnSpPr>
          <p:cNvPr id="103" name="Straight Arrow Connector 102"/>
          <p:cNvCxnSpPr>
            <a:stCxn id="84" idx="2"/>
            <a:endCxn id="88" idx="3"/>
          </p:cNvCxnSpPr>
          <p:nvPr/>
        </p:nvCxnSpPr>
        <p:spPr>
          <a:xfrm rot="5400000">
            <a:off x="5574128" y="5140750"/>
            <a:ext cx="839117" cy="1530417"/>
          </a:xfrm>
          <a:prstGeom prst="bentConnector2">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8530574" y="5780732"/>
            <a:ext cx="709089" cy="277118"/>
          </a:xfrm>
          <a:prstGeom prst="rect">
            <a:avLst/>
          </a:prstGeom>
          <a:noFill/>
        </p:spPr>
        <p:txBody>
          <a:bodyPr wrap="none" lIns="91559" tIns="45779" rIns="91559" bIns="45779" rtlCol="0">
            <a:spAutoFit/>
          </a:bodyPr>
          <a:lstStyle/>
          <a:p>
            <a:r>
              <a:rPr lang="en-US" sz="1200" b="1" dirty="0">
                <a:solidFill>
                  <a:prstClr val="black"/>
                </a:solidFill>
              </a:rPr>
              <a:t>Node 2</a:t>
            </a:r>
          </a:p>
        </p:txBody>
      </p:sp>
      <p:grpSp>
        <p:nvGrpSpPr>
          <p:cNvPr id="107" name="Group 132"/>
          <p:cNvGrpSpPr/>
          <p:nvPr/>
        </p:nvGrpSpPr>
        <p:grpSpPr>
          <a:xfrm>
            <a:off x="1550827" y="1156722"/>
            <a:ext cx="762000" cy="672078"/>
            <a:chOff x="6019800" y="1524000"/>
            <a:chExt cx="428500" cy="428500"/>
          </a:xfrm>
        </p:grpSpPr>
        <p:pic>
          <p:nvPicPr>
            <p:cNvPr id="108" name="Picture 4" descr="C:\Users\agoodman\Documents\Carmine\V1\Product Icons - PNG\Carmine117_VirtualMachine_32.png"/>
            <p:cNvPicPr>
              <a:picLocks noChangeAspect="1" noChangeArrowheads="1"/>
            </p:cNvPicPr>
            <p:nvPr/>
          </p:nvPicPr>
          <p:blipFill>
            <a:blip r:embed="rId3" cstate="print"/>
            <a:srcRect/>
            <a:stretch>
              <a:fillRect/>
            </a:stretch>
          </p:blipFill>
          <p:spPr bwMode="auto">
            <a:xfrm>
              <a:off x="6019800" y="1524000"/>
              <a:ext cx="428500" cy="428500"/>
            </a:xfrm>
            <a:prstGeom prst="rect">
              <a:avLst/>
            </a:prstGeom>
            <a:ln>
              <a:headEnd type="none" w="med" len="med"/>
              <a:tailEnd type="none" w="med" len="med"/>
            </a:ln>
          </p:spPr>
        </p:pic>
        <p:sp>
          <p:nvSpPr>
            <p:cNvPr id="109" name="TextBox 108"/>
            <p:cNvSpPr txBox="1"/>
            <p:nvPr/>
          </p:nvSpPr>
          <p:spPr>
            <a:xfrm>
              <a:off x="6072387" y="1637651"/>
              <a:ext cx="271001" cy="163290"/>
            </a:xfrm>
            <a:prstGeom prst="rect">
              <a:avLst/>
            </a:prstGeom>
          </p:spPr>
          <p:txBody>
            <a:bodyPr wrap="square" rtlCol="0">
              <a:spAutoFit/>
            </a:bodyPr>
            <a:lstStyle/>
            <a:p>
              <a:r>
                <a:rPr lang="en-US" sz="1200" dirty="0">
                  <a:solidFill>
                    <a:prstClr val="black"/>
                  </a:solidFill>
                </a:rPr>
                <a:t>VM</a:t>
              </a:r>
              <a:endParaRPr lang="en-US" sz="2000" dirty="0">
                <a:solidFill>
                  <a:prstClr val="black"/>
                </a:solidFill>
              </a:endParaRPr>
            </a:p>
          </p:txBody>
        </p:sp>
      </p:grpSp>
      <p:grpSp>
        <p:nvGrpSpPr>
          <p:cNvPr id="111" name="Group 136"/>
          <p:cNvGrpSpPr/>
          <p:nvPr/>
        </p:nvGrpSpPr>
        <p:grpSpPr>
          <a:xfrm>
            <a:off x="802233" y="1135007"/>
            <a:ext cx="672394" cy="608320"/>
            <a:chOff x="3600840" y="1828800"/>
            <a:chExt cx="446836" cy="381000"/>
          </a:xfrm>
        </p:grpSpPr>
        <p:pic>
          <p:nvPicPr>
            <p:cNvPr id="112" name="Picture 6" descr="\\imself-ssdw7fs4\ssd_userdata_ntdev\matd\Pictures\PPT\Icons - Illustrations\_WINDOWS SERVER ICONS\Documents\Virtual Folder file open.png"/>
            <p:cNvPicPr>
              <a:picLocks noChangeAspect="1" noChangeArrowheads="1"/>
            </p:cNvPicPr>
            <p:nvPr/>
          </p:nvPicPr>
          <p:blipFill>
            <a:blip r:embed="rId4" cstate="print"/>
            <a:srcRect/>
            <a:stretch>
              <a:fillRect/>
            </a:stretch>
          </p:blipFill>
          <p:spPr bwMode="auto">
            <a:xfrm>
              <a:off x="3600840" y="1828800"/>
              <a:ext cx="404774" cy="381000"/>
            </a:xfrm>
            <a:prstGeom prst="rect">
              <a:avLst/>
            </a:prstGeom>
            <a:noFill/>
          </p:spPr>
        </p:pic>
        <p:sp>
          <p:nvSpPr>
            <p:cNvPr id="113" name="TextBox 112"/>
            <p:cNvSpPr txBox="1"/>
            <p:nvPr/>
          </p:nvSpPr>
          <p:spPr>
            <a:xfrm>
              <a:off x="3604393" y="1966385"/>
              <a:ext cx="443283" cy="184887"/>
            </a:xfrm>
            <a:prstGeom prst="rect">
              <a:avLst/>
            </a:prstGeom>
            <a:noFill/>
          </p:spPr>
          <p:txBody>
            <a:bodyPr wrap="none" rtlCol="0">
              <a:spAutoFit/>
            </a:bodyPr>
            <a:lstStyle/>
            <a:p>
              <a:r>
                <a:rPr lang="en-US" sz="1200" dirty="0">
                  <a:solidFill>
                    <a:prstClr val="black"/>
                  </a:solidFill>
                </a:rPr>
                <a:t>Share</a:t>
              </a:r>
              <a:endParaRPr lang="en-US" dirty="0">
                <a:solidFill>
                  <a:prstClr val="black"/>
                </a:solidFill>
              </a:endParaRPr>
            </a:p>
          </p:txBody>
        </p:sp>
      </p:grpSp>
      <p:sp>
        <p:nvSpPr>
          <p:cNvPr id="115" name="TextBox 114"/>
          <p:cNvSpPr txBox="1"/>
          <p:nvPr/>
        </p:nvSpPr>
        <p:spPr>
          <a:xfrm>
            <a:off x="3304916" y="5806866"/>
            <a:ext cx="709089" cy="277118"/>
          </a:xfrm>
          <a:prstGeom prst="rect">
            <a:avLst/>
          </a:prstGeom>
          <a:noFill/>
        </p:spPr>
        <p:txBody>
          <a:bodyPr wrap="none" lIns="91559" tIns="45779" rIns="91559" bIns="45779" rtlCol="0">
            <a:spAutoFit/>
          </a:bodyPr>
          <a:lstStyle/>
          <a:p>
            <a:r>
              <a:rPr lang="en-US" sz="1200" b="1" dirty="0">
                <a:solidFill>
                  <a:prstClr val="black"/>
                </a:solidFill>
              </a:rPr>
              <a:t>Node 1</a:t>
            </a:r>
          </a:p>
        </p:txBody>
      </p:sp>
      <p:grpSp>
        <p:nvGrpSpPr>
          <p:cNvPr id="129" name="Group 128"/>
          <p:cNvGrpSpPr/>
          <p:nvPr/>
        </p:nvGrpSpPr>
        <p:grpSpPr>
          <a:xfrm>
            <a:off x="904554" y="3124200"/>
            <a:ext cx="1193079" cy="1572399"/>
            <a:chOff x="990600" y="2802924"/>
            <a:chExt cx="914400" cy="1572399"/>
          </a:xfrm>
        </p:grpSpPr>
        <p:sp>
          <p:nvSpPr>
            <p:cNvPr id="130" name="Rectangle 129"/>
            <p:cNvSpPr/>
            <p:nvPr/>
          </p:nvSpPr>
          <p:spPr>
            <a:xfrm>
              <a:off x="1066800" y="3817483"/>
              <a:ext cx="762000" cy="4981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CSV VolumeMgr</a:t>
              </a:r>
              <a:endParaRPr lang="en-US" sz="900" dirty="0">
                <a:solidFill>
                  <a:schemeClr val="tx1"/>
                </a:solidFill>
              </a:endParaRPr>
            </a:p>
          </p:txBody>
        </p:sp>
        <p:grpSp>
          <p:nvGrpSpPr>
            <p:cNvPr id="131" name="Group 130"/>
            <p:cNvGrpSpPr/>
            <p:nvPr/>
          </p:nvGrpSpPr>
          <p:grpSpPr>
            <a:xfrm>
              <a:off x="990600" y="2802924"/>
              <a:ext cx="914400" cy="1572399"/>
              <a:chOff x="990600" y="2802924"/>
              <a:chExt cx="914400" cy="1572399"/>
            </a:xfrm>
          </p:grpSpPr>
          <p:sp>
            <p:nvSpPr>
              <p:cNvPr id="132" name="Rectangle 131"/>
              <p:cNvSpPr/>
              <p:nvPr/>
            </p:nvSpPr>
            <p:spPr>
              <a:xfrm>
                <a:off x="1066800" y="2895600"/>
                <a:ext cx="762000" cy="4409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CSV Proxy File System</a:t>
                </a:r>
                <a:endParaRPr lang="en-US" sz="900" dirty="0">
                  <a:solidFill>
                    <a:schemeClr val="tx1"/>
                  </a:solidFill>
                </a:endParaRPr>
              </a:p>
            </p:txBody>
          </p:sp>
          <p:sp>
            <p:nvSpPr>
              <p:cNvPr id="133" name="Rectangle 132"/>
              <p:cNvSpPr/>
              <p:nvPr/>
            </p:nvSpPr>
            <p:spPr>
              <a:xfrm>
                <a:off x="990600" y="2802924"/>
                <a:ext cx="914400" cy="1572399"/>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cxnSp>
        <p:nvCxnSpPr>
          <p:cNvPr id="149" name="Straight Arrow Connector 148"/>
          <p:cNvCxnSpPr>
            <a:stCxn id="132" idx="3"/>
            <a:endCxn id="65" idx="2"/>
          </p:cNvCxnSpPr>
          <p:nvPr/>
        </p:nvCxnSpPr>
        <p:spPr>
          <a:xfrm flipV="1">
            <a:off x="1998210" y="2971800"/>
            <a:ext cx="1189023" cy="465573"/>
          </a:xfrm>
          <a:prstGeom prst="bentConnector2">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65" idx="3"/>
            <a:endCxn id="102" idx="1"/>
          </p:cNvCxnSpPr>
          <p:nvPr/>
        </p:nvCxnSpPr>
        <p:spPr>
          <a:xfrm>
            <a:off x="3819632" y="2827503"/>
            <a:ext cx="3999332"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91" idx="2"/>
            <a:endCxn id="84" idx="3"/>
          </p:cNvCxnSpPr>
          <p:nvPr/>
        </p:nvCxnSpPr>
        <p:spPr>
          <a:xfrm rot="5400000">
            <a:off x="7748122" y="4636511"/>
            <a:ext cx="304800" cy="1090178"/>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94" idx="0"/>
          </p:cNvCxnSpPr>
          <p:nvPr/>
        </p:nvCxnSpPr>
        <p:spPr>
          <a:xfrm flipH="1" flipV="1">
            <a:off x="8445611" y="2971801"/>
            <a:ext cx="5754" cy="228599"/>
          </a:xfrm>
          <a:prstGeom prst="straightConnector1">
            <a:avLst/>
          </a:prstGeom>
          <a:ln w="22225">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77" idx="3"/>
            <a:endCxn id="94" idx="1"/>
          </p:cNvCxnSpPr>
          <p:nvPr/>
        </p:nvCxnSpPr>
        <p:spPr>
          <a:xfrm>
            <a:off x="7256010" y="3437373"/>
            <a:ext cx="663078" cy="7606"/>
          </a:xfrm>
          <a:prstGeom prst="straightConnector1">
            <a:avLst/>
          </a:prstGeom>
          <a:ln w="222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750589" y="2057400"/>
            <a:ext cx="8509843" cy="228600"/>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lIns="91559" tIns="45779" rIns="91559" bIns="45779" rtlCol="0" anchor="ctr"/>
          <a:lstStyle/>
          <a:p>
            <a:pPr algn="ctr"/>
            <a:r>
              <a:rPr lang="en-US" sz="1500" b="1" dirty="0">
                <a:solidFill>
                  <a:prstClr val="white"/>
                </a:solidFill>
              </a:rPr>
              <a:t>CSVFS</a:t>
            </a:r>
          </a:p>
        </p:txBody>
      </p:sp>
      <p:sp>
        <p:nvSpPr>
          <p:cNvPr id="160" name="TextBox 159"/>
          <p:cNvSpPr txBox="1"/>
          <p:nvPr/>
        </p:nvSpPr>
        <p:spPr>
          <a:xfrm>
            <a:off x="5145633" y="6504682"/>
            <a:ext cx="521224" cy="277118"/>
          </a:xfrm>
          <a:prstGeom prst="rect">
            <a:avLst/>
          </a:prstGeom>
          <a:noFill/>
        </p:spPr>
        <p:txBody>
          <a:bodyPr wrap="square" lIns="91559" tIns="45779" rIns="91559" bIns="45779" rtlCol="0">
            <a:spAutoFit/>
          </a:bodyPr>
          <a:lstStyle/>
          <a:p>
            <a:pPr algn="r"/>
            <a:r>
              <a:rPr lang="en-US" sz="1200" b="1" dirty="0"/>
              <a:t>SAN</a:t>
            </a:r>
            <a:endParaRPr lang="en-US" sz="1100" b="1" dirty="0"/>
          </a:p>
        </p:txBody>
      </p:sp>
      <p:cxnSp>
        <p:nvCxnSpPr>
          <p:cNvPr id="62" name="Straight Arrow Connector 61"/>
          <p:cNvCxnSpPr/>
          <p:nvPr/>
        </p:nvCxnSpPr>
        <p:spPr>
          <a:xfrm>
            <a:off x="1501095" y="4636876"/>
            <a:ext cx="4661261" cy="697124"/>
          </a:xfrm>
          <a:prstGeom prst="bentConnector3">
            <a:avLst>
              <a:gd name="adj1" fmla="val -51"/>
            </a:avLst>
          </a:prstGeom>
          <a:ln w="28575">
            <a:solidFill>
              <a:schemeClr val="accent5">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2554833" y="2683206"/>
            <a:ext cx="1264799" cy="2885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559" tIns="45779" rIns="91559" bIns="45779" rtlCol="0" anchor="ctr"/>
          <a:lstStyle/>
          <a:p>
            <a:pPr algn="ctr"/>
            <a:r>
              <a:rPr lang="en-US" sz="1200" dirty="0" smtClean="0">
                <a:solidFill>
                  <a:prstClr val="white"/>
                </a:solidFill>
              </a:rPr>
              <a:t>Client </a:t>
            </a:r>
            <a:r>
              <a:rPr lang="en-US" sz="1200" dirty="0">
                <a:solidFill>
                  <a:prstClr val="white"/>
                </a:solidFill>
              </a:rPr>
              <a:t>/ SMB</a:t>
            </a:r>
            <a:endParaRPr lang="en-US" sz="2000" dirty="0">
              <a:solidFill>
                <a:prstClr val="white"/>
              </a:solidFill>
            </a:endParaRPr>
          </a:p>
        </p:txBody>
      </p:sp>
      <p:grpSp>
        <p:nvGrpSpPr>
          <p:cNvPr id="74" name="Group 73"/>
          <p:cNvGrpSpPr/>
          <p:nvPr/>
        </p:nvGrpSpPr>
        <p:grpSpPr>
          <a:xfrm>
            <a:off x="6162354" y="3124200"/>
            <a:ext cx="1193079" cy="1572399"/>
            <a:chOff x="990600" y="2802924"/>
            <a:chExt cx="914400" cy="1572399"/>
          </a:xfrm>
        </p:grpSpPr>
        <p:sp>
          <p:nvSpPr>
            <p:cNvPr id="75" name="Rectangle 74"/>
            <p:cNvSpPr/>
            <p:nvPr/>
          </p:nvSpPr>
          <p:spPr>
            <a:xfrm>
              <a:off x="1066800" y="3817483"/>
              <a:ext cx="762000" cy="4981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CSV VolumeMgr</a:t>
              </a:r>
              <a:endParaRPr lang="en-US" sz="900" dirty="0">
                <a:solidFill>
                  <a:schemeClr val="tx1"/>
                </a:solidFill>
              </a:endParaRPr>
            </a:p>
          </p:txBody>
        </p:sp>
        <p:grpSp>
          <p:nvGrpSpPr>
            <p:cNvPr id="76" name="Group 75"/>
            <p:cNvGrpSpPr/>
            <p:nvPr/>
          </p:nvGrpSpPr>
          <p:grpSpPr>
            <a:xfrm>
              <a:off x="990600" y="2802924"/>
              <a:ext cx="914400" cy="1572399"/>
              <a:chOff x="990600" y="2802924"/>
              <a:chExt cx="914400" cy="1572399"/>
            </a:xfrm>
          </p:grpSpPr>
          <p:sp>
            <p:nvSpPr>
              <p:cNvPr id="77" name="Rectangle 76"/>
              <p:cNvSpPr/>
              <p:nvPr/>
            </p:nvSpPr>
            <p:spPr>
              <a:xfrm>
                <a:off x="1066800" y="2895600"/>
                <a:ext cx="762000" cy="4409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CSV Proxy File System</a:t>
                </a:r>
                <a:endParaRPr lang="en-US" sz="900" dirty="0">
                  <a:solidFill>
                    <a:schemeClr val="tx1"/>
                  </a:solidFill>
                </a:endParaRPr>
              </a:p>
            </p:txBody>
          </p:sp>
          <p:sp>
            <p:nvSpPr>
              <p:cNvPr id="78" name="Rectangle 77"/>
              <p:cNvSpPr/>
              <p:nvPr/>
            </p:nvSpPr>
            <p:spPr>
              <a:xfrm>
                <a:off x="990600" y="2802924"/>
                <a:ext cx="914400" cy="1572399"/>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84" name="Rectangle 83"/>
          <p:cNvSpPr/>
          <p:nvPr/>
        </p:nvSpPr>
        <p:spPr>
          <a:xfrm>
            <a:off x="6162354" y="5181600"/>
            <a:ext cx="119307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559" tIns="45779" rIns="91559" bIns="45779" rtlCol="0" anchor="ctr"/>
          <a:lstStyle/>
          <a:p>
            <a:pPr algn="ctr"/>
            <a:r>
              <a:rPr lang="en-US" sz="1400" dirty="0">
                <a:solidFill>
                  <a:prstClr val="white"/>
                </a:solidFill>
              </a:rPr>
              <a:t>Disk</a:t>
            </a:r>
            <a:endParaRPr lang="en-US" dirty="0">
              <a:solidFill>
                <a:prstClr val="white"/>
              </a:solidFill>
            </a:endParaRPr>
          </a:p>
        </p:txBody>
      </p:sp>
      <p:grpSp>
        <p:nvGrpSpPr>
          <p:cNvPr id="95" name="Group 132"/>
          <p:cNvGrpSpPr/>
          <p:nvPr/>
        </p:nvGrpSpPr>
        <p:grpSpPr>
          <a:xfrm>
            <a:off x="6808627" y="1164715"/>
            <a:ext cx="762000" cy="672078"/>
            <a:chOff x="6019800" y="1524000"/>
            <a:chExt cx="428500" cy="428500"/>
          </a:xfrm>
        </p:grpSpPr>
        <p:pic>
          <p:nvPicPr>
            <p:cNvPr id="96" name="Picture 4" descr="C:\Users\agoodman\Documents\Carmine\V1\Product Icons - PNG\Carmine117_VirtualMachine_32.png"/>
            <p:cNvPicPr>
              <a:picLocks noChangeAspect="1" noChangeArrowheads="1"/>
            </p:cNvPicPr>
            <p:nvPr/>
          </p:nvPicPr>
          <p:blipFill>
            <a:blip r:embed="rId3" cstate="print"/>
            <a:srcRect/>
            <a:stretch>
              <a:fillRect/>
            </a:stretch>
          </p:blipFill>
          <p:spPr bwMode="auto">
            <a:xfrm>
              <a:off x="6019800" y="1524000"/>
              <a:ext cx="428500" cy="428500"/>
            </a:xfrm>
            <a:prstGeom prst="rect">
              <a:avLst/>
            </a:prstGeom>
            <a:ln>
              <a:headEnd type="none" w="med" len="med"/>
              <a:tailEnd type="none" w="med" len="med"/>
            </a:ln>
          </p:spPr>
        </p:pic>
        <p:sp>
          <p:nvSpPr>
            <p:cNvPr id="97" name="TextBox 96"/>
            <p:cNvSpPr txBox="1"/>
            <p:nvPr/>
          </p:nvSpPr>
          <p:spPr>
            <a:xfrm>
              <a:off x="6072387" y="1637651"/>
              <a:ext cx="271001" cy="163290"/>
            </a:xfrm>
            <a:prstGeom prst="rect">
              <a:avLst/>
            </a:prstGeom>
          </p:spPr>
          <p:txBody>
            <a:bodyPr wrap="square" rtlCol="0">
              <a:spAutoFit/>
            </a:bodyPr>
            <a:lstStyle/>
            <a:p>
              <a:r>
                <a:rPr lang="en-US" sz="1200" dirty="0">
                  <a:solidFill>
                    <a:prstClr val="black"/>
                  </a:solidFill>
                </a:rPr>
                <a:t>VM</a:t>
              </a:r>
              <a:endParaRPr lang="en-US" sz="2000" dirty="0">
                <a:solidFill>
                  <a:prstClr val="black"/>
                </a:solidFill>
              </a:endParaRPr>
            </a:p>
          </p:txBody>
        </p:sp>
      </p:grpSp>
      <p:grpSp>
        <p:nvGrpSpPr>
          <p:cNvPr id="99" name="Group 136"/>
          <p:cNvGrpSpPr/>
          <p:nvPr/>
        </p:nvGrpSpPr>
        <p:grpSpPr>
          <a:xfrm>
            <a:off x="6060033" y="1143000"/>
            <a:ext cx="672394" cy="608320"/>
            <a:chOff x="3600840" y="1828800"/>
            <a:chExt cx="446836" cy="381000"/>
          </a:xfrm>
        </p:grpSpPr>
        <p:pic>
          <p:nvPicPr>
            <p:cNvPr id="100" name="Picture 6" descr="\\imself-ssdw7fs4\ssd_userdata_ntdev\matd\Pictures\PPT\Icons - Illustrations\_WINDOWS SERVER ICONS\Documents\Virtual Folder file open.png"/>
            <p:cNvPicPr>
              <a:picLocks noChangeAspect="1" noChangeArrowheads="1"/>
            </p:cNvPicPr>
            <p:nvPr/>
          </p:nvPicPr>
          <p:blipFill>
            <a:blip r:embed="rId4" cstate="print"/>
            <a:srcRect/>
            <a:stretch>
              <a:fillRect/>
            </a:stretch>
          </p:blipFill>
          <p:spPr bwMode="auto">
            <a:xfrm>
              <a:off x="3600840" y="1828800"/>
              <a:ext cx="404774" cy="381000"/>
            </a:xfrm>
            <a:prstGeom prst="rect">
              <a:avLst/>
            </a:prstGeom>
            <a:noFill/>
          </p:spPr>
        </p:pic>
        <p:sp>
          <p:nvSpPr>
            <p:cNvPr id="101" name="TextBox 100"/>
            <p:cNvSpPr txBox="1"/>
            <p:nvPr/>
          </p:nvSpPr>
          <p:spPr>
            <a:xfrm>
              <a:off x="3604393" y="1966385"/>
              <a:ext cx="443283" cy="184887"/>
            </a:xfrm>
            <a:prstGeom prst="rect">
              <a:avLst/>
            </a:prstGeom>
            <a:noFill/>
          </p:spPr>
          <p:txBody>
            <a:bodyPr wrap="none" rtlCol="0">
              <a:spAutoFit/>
            </a:bodyPr>
            <a:lstStyle/>
            <a:p>
              <a:r>
                <a:rPr lang="en-US" sz="1200" dirty="0">
                  <a:solidFill>
                    <a:prstClr val="black"/>
                  </a:solidFill>
                </a:rPr>
                <a:t>Share</a:t>
              </a:r>
              <a:endParaRPr lang="en-US" dirty="0">
                <a:solidFill>
                  <a:prstClr val="black"/>
                </a:solidFill>
              </a:endParaRPr>
            </a:p>
          </p:txBody>
        </p:sp>
      </p:grpSp>
      <p:cxnSp>
        <p:nvCxnSpPr>
          <p:cNvPr id="119" name="Straight Arrow Connector 118"/>
          <p:cNvCxnSpPr>
            <a:endCxn id="84" idx="0"/>
          </p:cNvCxnSpPr>
          <p:nvPr/>
        </p:nvCxnSpPr>
        <p:spPr>
          <a:xfrm flipH="1">
            <a:off x="6758894" y="4724400"/>
            <a:ext cx="1384" cy="4572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989012" y="6182261"/>
            <a:ext cx="2480222" cy="523339"/>
          </a:xfrm>
          <a:prstGeom prst="rect">
            <a:avLst/>
          </a:prstGeom>
          <a:noFill/>
        </p:spPr>
        <p:txBody>
          <a:bodyPr wrap="square" lIns="91559" tIns="45779" rIns="91559" bIns="45779" rtlCol="0">
            <a:spAutoFit/>
          </a:bodyPr>
          <a:lstStyle/>
          <a:p>
            <a:r>
              <a:rPr lang="en-US" sz="1400" b="1" dirty="0"/>
              <a:t>Storage </a:t>
            </a:r>
            <a:r>
              <a:rPr lang="en-US" sz="1400" b="1" dirty="0" smtClean="0"/>
              <a:t>Connection Broken</a:t>
            </a:r>
          </a:p>
          <a:p>
            <a:r>
              <a:rPr lang="en-US" sz="1400" b="1" dirty="0" smtClean="0"/>
              <a:t>or  not present</a:t>
            </a:r>
            <a:endParaRPr lang="en-US" sz="1400" b="1" dirty="0"/>
          </a:p>
        </p:txBody>
      </p:sp>
      <p:sp>
        <p:nvSpPr>
          <p:cNvPr id="61" name="Rounded Rectangle 60"/>
          <p:cNvSpPr/>
          <p:nvPr/>
        </p:nvSpPr>
        <p:spPr>
          <a:xfrm>
            <a:off x="9675812" y="2424559"/>
            <a:ext cx="2362200" cy="1312389"/>
          </a:xfrm>
          <a:prstGeom prst="roundRect">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1900" dirty="0" smtClean="0">
                <a:solidFill>
                  <a:schemeClr val="tx1"/>
                </a:solidFill>
              </a:rPr>
              <a:t>Avoids traversing File System stack twice</a:t>
            </a:r>
            <a:endParaRPr lang="en-US" sz="1400" dirty="0">
              <a:solidFill>
                <a:schemeClr val="tx1"/>
              </a:solidFill>
            </a:endParaRPr>
          </a:p>
        </p:txBody>
      </p:sp>
      <p:sp>
        <p:nvSpPr>
          <p:cNvPr id="63" name="Rounded Rectangle 62"/>
          <p:cNvSpPr/>
          <p:nvPr/>
        </p:nvSpPr>
        <p:spPr>
          <a:xfrm>
            <a:off x="9675812" y="4097811"/>
            <a:ext cx="2362200" cy="1312389"/>
          </a:xfrm>
          <a:prstGeom prst="roundRect">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1900" dirty="0" smtClean="0">
                <a:solidFill>
                  <a:schemeClr val="tx1"/>
                </a:solidFill>
              </a:rPr>
              <a:t>Delivers 2x</a:t>
            </a:r>
          </a:p>
          <a:p>
            <a:pPr algn="ctr"/>
            <a:r>
              <a:rPr lang="en-US" sz="1900" dirty="0" smtClean="0">
                <a:solidFill>
                  <a:schemeClr val="tx1"/>
                </a:solidFill>
              </a:rPr>
              <a:t>performance</a:t>
            </a:r>
            <a:endParaRPr lang="en-US" sz="1400" dirty="0">
              <a:solidFill>
                <a:schemeClr val="tx1"/>
              </a:solidFill>
            </a:endParaRPr>
          </a:p>
        </p:txBody>
      </p:sp>
      <p:sp>
        <p:nvSpPr>
          <p:cNvPr id="55" name="Rectangle 54"/>
          <p:cNvSpPr/>
          <p:nvPr/>
        </p:nvSpPr>
        <p:spPr>
          <a:xfrm>
            <a:off x="878087" y="5595975"/>
            <a:ext cx="119307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559" tIns="45779" rIns="91559" bIns="45779" rtlCol="0" anchor="ctr"/>
          <a:lstStyle/>
          <a:p>
            <a:r>
              <a:rPr lang="en-US" sz="1400" dirty="0">
                <a:solidFill>
                  <a:prstClr val="white"/>
                </a:solidFill>
              </a:rPr>
              <a:t>Disk</a:t>
            </a:r>
            <a:endParaRPr lang="en-US" dirty="0">
              <a:solidFill>
                <a:prstClr val="white"/>
              </a:solidFill>
            </a:endParaRPr>
          </a:p>
        </p:txBody>
      </p:sp>
      <p:pic>
        <p:nvPicPr>
          <p:cNvPr id="58" name="Picture 20" descr="D:\Pennie's documents\MS Image\NEWFeb15\Windows_Vista_Icons_ for_Marketing_use\Error.png"/>
          <p:cNvPicPr>
            <a:picLocks noChangeAspect="1" noChangeArrowheads="1"/>
          </p:cNvPicPr>
          <p:nvPr/>
        </p:nvPicPr>
        <p:blipFill>
          <a:blip r:embed="rId5" cstate="print"/>
          <a:srcRect/>
          <a:stretch>
            <a:fillRect/>
          </a:stretch>
        </p:blipFill>
        <p:spPr bwMode="auto">
          <a:xfrm>
            <a:off x="1644342" y="5588142"/>
            <a:ext cx="399151" cy="385180"/>
          </a:xfrm>
          <a:prstGeom prst="rect">
            <a:avLst/>
          </a:prstGeom>
          <a:noFill/>
        </p:spPr>
      </p:pic>
    </p:spTree>
    <p:extLst>
      <p:ext uri="{BB962C8B-B14F-4D97-AF65-F5344CB8AC3E}">
        <p14:creationId xmlns:p14="http://schemas.microsoft.com/office/powerpoint/2010/main" val="597379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8"/>
          <p:cNvPicPr>
            <a:picLocks noChangeAspect="1" noChangeArrowheads="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5854580" y="5870668"/>
            <a:ext cx="669627" cy="98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bwMode="auto">
          <a:xfrm>
            <a:off x="3298234" y="3187737"/>
            <a:ext cx="5322988" cy="2100641"/>
          </a:xfrm>
          <a:prstGeom prst="roundRect">
            <a:avLst/>
          </a:prstGeom>
          <a:no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endParaRPr lang="en-US" dirty="0">
              <a:solidFill>
                <a:schemeClr val="tx1"/>
              </a:solidFill>
              <a:latin typeface="Segoe" pitchFamily="34" charset="0"/>
            </a:endParaRPr>
          </a:p>
        </p:txBody>
      </p:sp>
      <p:pic>
        <p:nvPicPr>
          <p:cNvPr id="21"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3698880" y="3269228"/>
            <a:ext cx="1067430" cy="183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162553" y="3269228"/>
            <a:ext cx="1067430" cy="183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sz="4900" dirty="0" smtClean="0"/>
              <a:t>High Speed CSV I/O </a:t>
            </a:r>
            <a:r>
              <a:rPr lang="en-US" sz="4900" dirty="0"/>
              <a:t>Redirection</a:t>
            </a:r>
            <a:r>
              <a:rPr lang="en-US" dirty="0"/>
              <a:t/>
            </a:r>
            <a:br>
              <a:rPr lang="en-US" dirty="0"/>
            </a:br>
            <a:r>
              <a:rPr lang="en-US" sz="4000" dirty="0" smtClean="0">
                <a:solidFill>
                  <a:schemeClr val="accent1"/>
                </a:solidFill>
              </a:rPr>
              <a:t>SMB 3.0 integration</a:t>
            </a:r>
            <a:r>
              <a:rPr lang="en-US" dirty="0"/>
              <a:t/>
            </a:r>
            <a:br>
              <a:rPr lang="en-US" dirty="0"/>
            </a:br>
            <a:endParaRPr lang="en-US" dirty="0"/>
          </a:p>
        </p:txBody>
      </p:sp>
      <p:sp>
        <p:nvSpPr>
          <p:cNvPr id="51" name="Content Placeholder 50"/>
          <p:cNvSpPr>
            <a:spLocks noGrp="1"/>
          </p:cNvSpPr>
          <p:nvPr>
            <p:ph type="body" sz="quarter" idx="10"/>
          </p:nvPr>
        </p:nvSpPr>
        <p:spPr>
          <a:xfrm>
            <a:off x="519113" y="1447800"/>
            <a:ext cx="11149012" cy="1077218"/>
          </a:xfrm>
        </p:spPr>
        <p:txBody>
          <a:bodyPr/>
          <a:lstStyle/>
          <a:p>
            <a:r>
              <a:rPr lang="en-US" sz="2400" dirty="0" smtClean="0"/>
              <a:t>CSV traffic streamed across multiple networks with SMB multi-channel</a:t>
            </a:r>
          </a:p>
          <a:p>
            <a:pPr lvl="1"/>
            <a:r>
              <a:rPr lang="en-US" sz="2000" dirty="0" smtClean="0"/>
              <a:t>Improved I/O performance in redirected mode</a:t>
            </a:r>
          </a:p>
          <a:p>
            <a:r>
              <a:rPr lang="en-US" sz="2400" dirty="0"/>
              <a:t>CSV will also leverage SMB Direct (SMB 3.0 over RDMA</a:t>
            </a:r>
            <a:r>
              <a:rPr lang="en-US" sz="2400" dirty="0" smtClean="0"/>
              <a:t>)</a:t>
            </a:r>
            <a:endParaRPr lang="en-US" sz="2400" dirty="0"/>
          </a:p>
        </p:txBody>
      </p:sp>
      <p:sp>
        <p:nvSpPr>
          <p:cNvPr id="14" name="Line Callout 1 (Border and Accent Bar) 13"/>
          <p:cNvSpPr/>
          <p:nvPr/>
        </p:nvSpPr>
        <p:spPr bwMode="auto">
          <a:xfrm>
            <a:off x="2581177" y="5737771"/>
            <a:ext cx="2061159" cy="563080"/>
          </a:xfrm>
          <a:prstGeom prst="accentBorderCallout1">
            <a:avLst>
              <a:gd name="adj1" fmla="val 42284"/>
              <a:gd name="adj2" fmla="val 104657"/>
              <a:gd name="adj3" fmla="val -173704"/>
              <a:gd name="adj4" fmla="val 144961"/>
            </a:avLst>
          </a:prstGeom>
          <a:solidFill>
            <a:schemeClr val="accent5"/>
          </a:solidFill>
          <a:ln w="25400" cap="rnd">
            <a:solidFill>
              <a:schemeClr val="accent5"/>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551" tIns="45776" rIns="91551" bIns="45776" numCol="1" rtlCol="0" anchor="ctr" anchorCtr="0" compatLnSpc="1">
            <a:prstTxWarp prst="textNoShape">
              <a:avLst/>
            </a:prstTxWarp>
          </a:bodyPr>
          <a:lstStyle/>
          <a:p>
            <a:pPr algn="ctr" defTabSz="915244"/>
            <a:r>
              <a:rPr lang="en-US" sz="1300" b="1" dirty="0">
                <a:solidFill>
                  <a:schemeClr val="bg1"/>
                </a:solidFill>
              </a:rPr>
              <a:t>CSV Streaming I/O Across Multiple Networks</a:t>
            </a:r>
          </a:p>
        </p:txBody>
      </p:sp>
      <p:pic>
        <p:nvPicPr>
          <p:cNvPr id="16" name="Picture 3" descr="C:\Users\shonsh\Desktop\images\VM.png"/>
          <p:cNvPicPr>
            <a:picLocks noChangeAspect="1" noChangeArrowheads="1"/>
          </p:cNvPicPr>
          <p:nvPr/>
        </p:nvPicPr>
        <p:blipFill>
          <a:blip r:embed="rId4" cstate="print"/>
          <a:srcRect/>
          <a:stretch>
            <a:fillRect/>
          </a:stretch>
        </p:blipFill>
        <p:spPr bwMode="auto">
          <a:xfrm>
            <a:off x="4211339" y="3593989"/>
            <a:ext cx="466027" cy="753364"/>
          </a:xfrm>
          <a:prstGeom prst="rect">
            <a:avLst/>
          </a:prstGeom>
          <a:noFill/>
        </p:spPr>
      </p:pic>
      <p:sp>
        <p:nvSpPr>
          <p:cNvPr id="34" name="Right Arrow 33"/>
          <p:cNvSpPr/>
          <p:nvPr/>
        </p:nvSpPr>
        <p:spPr bwMode="auto">
          <a:xfrm>
            <a:off x="4642337" y="4524027"/>
            <a:ext cx="2488628" cy="145936"/>
          </a:xfrm>
          <a:prstGeom prst="rightArrow">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555" tIns="45777" rIns="91555" bIns="45777" numCol="1" rtlCol="0" anchor="ctr" anchorCtr="0" compatLnSpc="1">
            <a:prstTxWarp prst="textNoShape">
              <a:avLst/>
            </a:prstTxWarp>
          </a:bodyPr>
          <a:lstStyle/>
          <a:p>
            <a:pPr algn="ctr" defTabSz="915280"/>
            <a:endParaRPr lang="en-US" dirty="0">
              <a:solidFill>
                <a:schemeClr val="tx1"/>
              </a:solidFill>
              <a:latin typeface="Segoe" pitchFamily="34" charset="0"/>
            </a:endParaRPr>
          </a:p>
        </p:txBody>
      </p:sp>
      <p:sp>
        <p:nvSpPr>
          <p:cNvPr id="40" name="Line Callout 1 (Border and Accent Bar) 39"/>
          <p:cNvSpPr/>
          <p:nvPr/>
        </p:nvSpPr>
        <p:spPr bwMode="auto">
          <a:xfrm>
            <a:off x="9125339" y="3787715"/>
            <a:ext cx="1702810" cy="398579"/>
          </a:xfrm>
          <a:prstGeom prst="accentBorderCallout1">
            <a:avLst>
              <a:gd name="adj1" fmla="val 70064"/>
              <a:gd name="adj2" fmla="val -4141"/>
              <a:gd name="adj3" fmla="val 145750"/>
              <a:gd name="adj4" fmla="val -41921"/>
            </a:avLst>
          </a:prstGeom>
          <a:solidFill>
            <a:schemeClr val="accent5"/>
          </a:solidFill>
          <a:ln w="25400" cap="rnd">
            <a:solidFill>
              <a:schemeClr val="accent5"/>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1500" b="1" dirty="0">
                <a:solidFill>
                  <a:schemeClr val="bg1"/>
                </a:solidFill>
              </a:rPr>
              <a:t>Coordinator Node</a:t>
            </a:r>
          </a:p>
        </p:txBody>
      </p:sp>
      <p:sp>
        <p:nvSpPr>
          <p:cNvPr id="41" name="Right Arrow 40"/>
          <p:cNvSpPr/>
          <p:nvPr/>
        </p:nvSpPr>
        <p:spPr bwMode="auto">
          <a:xfrm>
            <a:off x="4642337" y="4168421"/>
            <a:ext cx="2488628" cy="145936"/>
          </a:xfrm>
          <a:prstGeom prst="rightArrow">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555" tIns="45777" rIns="91555" bIns="45777" numCol="1" rtlCol="0" anchor="ctr" anchorCtr="0" compatLnSpc="1">
            <a:prstTxWarp prst="textNoShape">
              <a:avLst/>
            </a:prstTxWarp>
          </a:bodyPr>
          <a:lstStyle/>
          <a:p>
            <a:pPr algn="ctr" defTabSz="915280"/>
            <a:endParaRPr lang="en-US" dirty="0">
              <a:solidFill>
                <a:schemeClr val="tx1"/>
              </a:solidFill>
              <a:latin typeface="Segoe" pitchFamily="34" charset="0"/>
            </a:endParaRPr>
          </a:p>
        </p:txBody>
      </p:sp>
      <p:grpSp>
        <p:nvGrpSpPr>
          <p:cNvPr id="44" name="Group 50"/>
          <p:cNvGrpSpPr/>
          <p:nvPr/>
        </p:nvGrpSpPr>
        <p:grpSpPr>
          <a:xfrm>
            <a:off x="5965813" y="6146850"/>
            <a:ext cx="418704" cy="524416"/>
            <a:chOff x="1145861" y="6690311"/>
            <a:chExt cx="501332" cy="629299"/>
          </a:xfrm>
        </p:grpSpPr>
        <p:sp>
          <p:nvSpPr>
            <p:cNvPr id="45" name="Rounded Rectangle 44"/>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2703">
                <a:defRPr/>
              </a:pPr>
              <a:endParaRPr lang="en-US" dirty="0">
                <a:solidFill>
                  <a:schemeClr val="tx1"/>
                </a:solidFill>
                <a:latin typeface="Segoe" pitchFamily="34" charset="0"/>
              </a:endParaRPr>
            </a:p>
          </p:txBody>
        </p:sp>
        <p:pic>
          <p:nvPicPr>
            <p:cNvPr id="46" name="Picture 4" descr="C:\Users\agoodman\Documents\Carmine\V1\Product Icons - PNG\Carmine117_VirtualMachine_32.png"/>
            <p:cNvPicPr>
              <a:picLocks noChangeAspect="1" noChangeArrowheads="1"/>
            </p:cNvPicPr>
            <p:nvPr/>
          </p:nvPicPr>
          <p:blipFill>
            <a:blip r:embed="rId5"/>
            <a:stretch>
              <a:fillRect/>
            </a:stretch>
          </p:blipFill>
          <p:spPr bwMode="auto">
            <a:xfrm>
              <a:off x="1261164" y="6690311"/>
              <a:ext cx="304800" cy="304800"/>
            </a:xfrm>
            <a:prstGeom prst="rect">
              <a:avLst/>
            </a:prstGeom>
            <a:ln>
              <a:headEnd type="none" w="med" len="med"/>
              <a:tailEnd type="none" w="med" len="med"/>
            </a:ln>
          </p:spPr>
        </p:pic>
        <p:sp>
          <p:nvSpPr>
            <p:cNvPr id="47" name="TextBox 46"/>
            <p:cNvSpPr txBox="1"/>
            <p:nvPr/>
          </p:nvSpPr>
          <p:spPr>
            <a:xfrm>
              <a:off x="1145861" y="7042612"/>
              <a:ext cx="501332" cy="276998"/>
            </a:xfrm>
            <a:prstGeom prst="rect">
              <a:avLst/>
            </a:prstGeom>
          </p:spPr>
          <p:txBody>
            <a:bodyPr wrap="none" rtlCol="0">
              <a:spAutoFit/>
            </a:bodyPr>
            <a:lstStyle/>
            <a:p>
              <a:pPr>
                <a:buNone/>
              </a:pPr>
              <a:r>
                <a:rPr lang="en-US" sz="900" dirty="0"/>
                <a:t>VHD</a:t>
              </a:r>
              <a:endParaRPr lang="en-US" sz="2000" dirty="0"/>
            </a:p>
          </p:txBody>
        </p:sp>
      </p:grpSp>
      <p:sp>
        <p:nvSpPr>
          <p:cNvPr id="35" name="Right Arrow 34"/>
          <p:cNvSpPr/>
          <p:nvPr/>
        </p:nvSpPr>
        <p:spPr bwMode="auto">
          <a:xfrm rot="7880667">
            <a:off x="6164881" y="5258240"/>
            <a:ext cx="1475081" cy="171984"/>
          </a:xfrm>
          <a:prstGeom prst="rightArrow">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555" tIns="45777" rIns="91555" bIns="45777" numCol="1" rtlCol="0" anchor="ctr" anchorCtr="0" compatLnSpc="1">
            <a:prstTxWarp prst="textNoShape">
              <a:avLst/>
            </a:prstTxWarp>
          </a:bodyPr>
          <a:lstStyle/>
          <a:p>
            <a:pPr algn="ctr" defTabSz="915280"/>
            <a:endParaRPr lang="en-US" dirty="0">
              <a:solidFill>
                <a:schemeClr val="tx1"/>
              </a:solidFill>
              <a:latin typeface="Segoe" pitchFamily="34" charset="0"/>
            </a:endParaRPr>
          </a:p>
        </p:txBody>
      </p:sp>
      <p:sp>
        <p:nvSpPr>
          <p:cNvPr id="48" name="TextBox 47"/>
          <p:cNvSpPr txBox="1"/>
          <p:nvPr/>
        </p:nvSpPr>
        <p:spPr>
          <a:xfrm>
            <a:off x="5394079" y="3933612"/>
            <a:ext cx="1048925" cy="323285"/>
          </a:xfrm>
          <a:prstGeom prst="rect">
            <a:avLst/>
          </a:prstGeom>
          <a:noFill/>
        </p:spPr>
        <p:txBody>
          <a:bodyPr wrap="none" lIns="91559" tIns="45779" rIns="91559" bIns="45779" rtlCol="0">
            <a:spAutoFit/>
          </a:bodyPr>
          <a:lstStyle/>
          <a:p>
            <a:r>
              <a:rPr lang="en-US" sz="1500" dirty="0"/>
              <a:t>10.10.10.X</a:t>
            </a:r>
          </a:p>
        </p:txBody>
      </p:sp>
      <p:sp>
        <p:nvSpPr>
          <p:cNvPr id="49" name="TextBox 48"/>
          <p:cNvSpPr txBox="1"/>
          <p:nvPr/>
        </p:nvSpPr>
        <p:spPr>
          <a:xfrm>
            <a:off x="5399733" y="4311792"/>
            <a:ext cx="1048925" cy="323285"/>
          </a:xfrm>
          <a:prstGeom prst="rect">
            <a:avLst/>
          </a:prstGeom>
          <a:noFill/>
        </p:spPr>
        <p:txBody>
          <a:bodyPr wrap="none" lIns="91559" tIns="45779" rIns="91559" bIns="45779" rtlCol="0">
            <a:spAutoFit/>
          </a:bodyPr>
          <a:lstStyle/>
          <a:p>
            <a:r>
              <a:rPr lang="en-US" sz="1500" dirty="0"/>
              <a:t>20.20.20.X</a:t>
            </a:r>
          </a:p>
        </p:txBody>
      </p:sp>
      <p:sp>
        <p:nvSpPr>
          <p:cNvPr id="52" name="Line Callout 1 (Border and Accent Bar) 51"/>
          <p:cNvSpPr/>
          <p:nvPr/>
        </p:nvSpPr>
        <p:spPr bwMode="auto">
          <a:xfrm>
            <a:off x="1470813" y="3770136"/>
            <a:ext cx="1514030" cy="563080"/>
          </a:xfrm>
          <a:prstGeom prst="accentBorderCallout1">
            <a:avLst>
              <a:gd name="adj1" fmla="val 59063"/>
              <a:gd name="adj2" fmla="val 104657"/>
              <a:gd name="adj3" fmla="val 32489"/>
              <a:gd name="adj4" fmla="val 177372"/>
            </a:avLst>
          </a:prstGeom>
          <a:solidFill>
            <a:schemeClr val="accent5"/>
          </a:solidFill>
          <a:ln w="25400" cap="rnd">
            <a:solidFill>
              <a:schemeClr val="accent5"/>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551" tIns="45776" rIns="91551" bIns="45776" numCol="1" rtlCol="0" anchor="ctr" anchorCtr="0" compatLnSpc="1">
            <a:prstTxWarp prst="textNoShape">
              <a:avLst/>
            </a:prstTxWarp>
          </a:bodyPr>
          <a:lstStyle/>
          <a:p>
            <a:pPr algn="ctr" defTabSz="915244"/>
            <a:r>
              <a:rPr lang="en-US" sz="1300" b="1" dirty="0">
                <a:solidFill>
                  <a:schemeClr val="bg1"/>
                </a:solidFill>
              </a:rPr>
              <a:t>VM with I/O being redirected</a:t>
            </a:r>
          </a:p>
        </p:txBody>
      </p:sp>
    </p:spTree>
    <p:extLst>
      <p:ext uri="{BB962C8B-B14F-4D97-AF65-F5344CB8AC3E}">
        <p14:creationId xmlns:p14="http://schemas.microsoft.com/office/powerpoint/2010/main" val="298033044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8841713" y="4267200"/>
            <a:ext cx="3272499" cy="1219200"/>
          </a:xfrm>
          <a:prstGeom prst="roundRect">
            <a:avLst/>
          </a:prstGeom>
          <a:no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endParaRPr lang="en-US" dirty="0">
              <a:solidFill>
                <a:schemeClr val="tx1"/>
              </a:solidFill>
              <a:latin typeface="Segoe" pitchFamily="34" charset="0"/>
            </a:endParaRPr>
          </a:p>
        </p:txBody>
      </p:sp>
      <p:sp>
        <p:nvSpPr>
          <p:cNvPr id="2" name="Title 1"/>
          <p:cNvSpPr>
            <a:spLocks noGrp="1"/>
          </p:cNvSpPr>
          <p:nvPr>
            <p:ph type="title"/>
          </p:nvPr>
        </p:nvSpPr>
        <p:spPr/>
        <p:txBody>
          <a:bodyPr/>
          <a:lstStyle/>
          <a:p>
            <a:r>
              <a:rPr lang="en-US" dirty="0" smtClean="0"/>
              <a:t>What is Cluster Shared Volumes (CSV)</a:t>
            </a:r>
            <a:endParaRPr lang="en-US" dirty="0"/>
          </a:p>
        </p:txBody>
      </p:sp>
      <p:sp>
        <p:nvSpPr>
          <p:cNvPr id="26" name="Right Arrow 25"/>
          <p:cNvSpPr/>
          <p:nvPr/>
        </p:nvSpPr>
        <p:spPr bwMode="auto">
          <a:xfrm rot="2645282">
            <a:off x="9284249" y="5534648"/>
            <a:ext cx="1131962" cy="104524"/>
          </a:xfrm>
          <a:prstGeom prst="rightArrow">
            <a:avLst/>
          </a:prstGeom>
          <a:solidFill>
            <a:schemeClr val="tx1"/>
          </a:solidFill>
          <a:ln>
            <a:noFill/>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endParaRPr lang="en-US" dirty="0">
              <a:solidFill>
                <a:schemeClr val="tx1"/>
              </a:solidFill>
              <a:latin typeface="Segoe" pitchFamily="34" charset="0"/>
            </a:endParaRPr>
          </a:p>
        </p:txBody>
      </p:sp>
      <p:sp>
        <p:nvSpPr>
          <p:cNvPr id="27" name="Right Arrow 26"/>
          <p:cNvSpPr/>
          <p:nvPr/>
        </p:nvSpPr>
        <p:spPr bwMode="auto">
          <a:xfrm rot="5400000">
            <a:off x="10110031" y="5558439"/>
            <a:ext cx="708578" cy="146106"/>
          </a:xfrm>
          <a:prstGeom prst="rightArrow">
            <a:avLst/>
          </a:prstGeom>
          <a:solidFill>
            <a:schemeClr val="tx1"/>
          </a:solidFill>
          <a:ln>
            <a:noFill/>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endParaRPr lang="en-US" dirty="0">
              <a:solidFill>
                <a:schemeClr val="tx1"/>
              </a:solidFill>
              <a:latin typeface="Segoe" pitchFamily="34" charset="0"/>
            </a:endParaRPr>
          </a:p>
        </p:txBody>
      </p:sp>
      <p:sp>
        <p:nvSpPr>
          <p:cNvPr id="28" name="Right Arrow 27"/>
          <p:cNvSpPr/>
          <p:nvPr/>
        </p:nvSpPr>
        <p:spPr bwMode="auto">
          <a:xfrm rot="7987142" flipV="1">
            <a:off x="10672325" y="5613678"/>
            <a:ext cx="1031352" cy="122439"/>
          </a:xfrm>
          <a:prstGeom prst="rightArrow">
            <a:avLst/>
          </a:prstGeom>
          <a:solidFill>
            <a:schemeClr val="tx1"/>
          </a:solidFill>
          <a:ln>
            <a:noFill/>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endParaRPr lang="en-US" dirty="0">
              <a:solidFill>
                <a:schemeClr val="tx1"/>
              </a:solidFill>
              <a:latin typeface="Segoe" pitchFamily="34" charset="0"/>
            </a:endParaRPr>
          </a:p>
        </p:txBody>
      </p:sp>
      <p:pic>
        <p:nvPicPr>
          <p:cNvPr id="12"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122465" y="4391794"/>
            <a:ext cx="519412" cy="89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133621" y="4391794"/>
            <a:ext cx="515292" cy="88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1144776" y="4391794"/>
            <a:ext cx="519412" cy="89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251835" y="5985779"/>
            <a:ext cx="571078" cy="84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2"/>
          <p:cNvSpPr>
            <a:spLocks noGrp="1"/>
          </p:cNvSpPr>
          <p:nvPr>
            <p:ph type="body" sz="quarter" idx="10"/>
          </p:nvPr>
        </p:nvSpPr>
        <p:spPr>
          <a:xfrm>
            <a:off x="519113" y="1283017"/>
            <a:ext cx="11149012" cy="4721292"/>
          </a:xfrm>
        </p:spPr>
        <p:txBody>
          <a:bodyPr/>
          <a:lstStyle/>
          <a:p>
            <a:r>
              <a:rPr lang="en-US" sz="2800" dirty="0"/>
              <a:t>C</a:t>
            </a:r>
            <a:r>
              <a:rPr lang="en-US" sz="2800" dirty="0" smtClean="0"/>
              <a:t>lustered file system in Windows Server 2012</a:t>
            </a:r>
          </a:p>
          <a:p>
            <a:pPr lvl="1"/>
            <a:r>
              <a:rPr lang="en-US" sz="2000" dirty="0" smtClean="0"/>
              <a:t>Layer of abstraction above NTFS</a:t>
            </a:r>
            <a:endParaRPr lang="en-US" sz="2400" dirty="0" smtClean="0"/>
          </a:p>
          <a:p>
            <a:endParaRPr lang="en-US" sz="2800" dirty="0" smtClean="0"/>
          </a:p>
          <a:p>
            <a:r>
              <a:rPr lang="en-US" sz="2800" dirty="0" smtClean="0"/>
              <a:t>All cluster nodes can read/write to the CSV volume</a:t>
            </a:r>
          </a:p>
          <a:p>
            <a:endParaRPr lang="en-US" sz="2800" dirty="0" smtClean="0"/>
          </a:p>
          <a:p>
            <a:r>
              <a:rPr lang="en-US" sz="2800" dirty="0" smtClean="0"/>
              <a:t>LUN ownership by node abstracted from application</a:t>
            </a:r>
          </a:p>
          <a:p>
            <a:endParaRPr lang="en-US" sz="2800" dirty="0" smtClean="0"/>
          </a:p>
          <a:p>
            <a:r>
              <a:rPr lang="en-US" sz="2800" dirty="0" smtClean="0"/>
              <a:t>Applications failover without</a:t>
            </a:r>
          </a:p>
          <a:p>
            <a:pPr marL="0" indent="0">
              <a:buNone/>
            </a:pPr>
            <a:r>
              <a:rPr lang="en-US" sz="2800" dirty="0"/>
              <a:t> </a:t>
            </a:r>
            <a:r>
              <a:rPr lang="en-US" sz="2800" dirty="0" smtClean="0"/>
              <a:t>    drive ownership changes</a:t>
            </a:r>
          </a:p>
          <a:p>
            <a:pPr lvl="1"/>
            <a:r>
              <a:rPr lang="en-US" sz="2000" dirty="0" smtClean="0"/>
              <a:t>No dismounting and remounting of volumes</a:t>
            </a:r>
          </a:p>
          <a:p>
            <a:pPr lvl="1"/>
            <a:r>
              <a:rPr lang="en-US" sz="2000" dirty="0" smtClean="0"/>
              <a:t>Faster failover times (less downtime)</a:t>
            </a:r>
            <a:endParaRPr lang="en-US" sz="2000" dirty="0"/>
          </a:p>
        </p:txBody>
      </p:sp>
    </p:spTree>
    <p:extLst>
      <p:ext uri="{BB962C8B-B14F-4D97-AF65-F5344CB8AC3E}">
        <p14:creationId xmlns:p14="http://schemas.microsoft.com/office/powerpoint/2010/main" val="147411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1107996"/>
          </a:xfrm>
        </p:spPr>
        <p:txBody>
          <a:bodyPr/>
          <a:lstStyle/>
          <a:p>
            <a:r>
              <a:rPr lang="en-US" dirty="0" smtClean="0"/>
              <a:t>SMB Performance Improvements</a:t>
            </a:r>
            <a:br>
              <a:rPr lang="en-US" dirty="0" smtClean="0"/>
            </a:br>
            <a:r>
              <a:rPr lang="en-US" sz="3600" dirty="0">
                <a:solidFill>
                  <a:schemeClr val="accent1"/>
                </a:solidFill>
              </a:rPr>
              <a:t>Inherit </a:t>
            </a:r>
            <a:r>
              <a:rPr lang="en-US" sz="3600" dirty="0" smtClean="0">
                <a:solidFill>
                  <a:schemeClr val="accent1"/>
                </a:solidFill>
              </a:rPr>
              <a:t>gains </a:t>
            </a:r>
            <a:r>
              <a:rPr lang="en-US" sz="3600" dirty="0">
                <a:solidFill>
                  <a:schemeClr val="accent1"/>
                </a:solidFill>
              </a:rPr>
              <a:t>for CSV </a:t>
            </a:r>
            <a:r>
              <a:rPr lang="en-US" sz="3600" dirty="0" smtClean="0">
                <a:solidFill>
                  <a:schemeClr val="accent1"/>
                </a:solidFill>
              </a:rPr>
              <a:t>redirection </a:t>
            </a:r>
            <a:r>
              <a:rPr lang="en-US" sz="3600" dirty="0">
                <a:solidFill>
                  <a:schemeClr val="accent1"/>
                </a:solidFill>
              </a:rPr>
              <a:t>p</a:t>
            </a:r>
            <a:r>
              <a:rPr lang="en-US" sz="3600" dirty="0" smtClean="0">
                <a:solidFill>
                  <a:schemeClr val="accent1"/>
                </a:solidFill>
              </a:rPr>
              <a:t>erformance</a:t>
            </a:r>
            <a:endParaRPr lang="en-US" sz="3600" dirty="0">
              <a:solidFill>
                <a:schemeClr val="accent1"/>
              </a:solidFill>
              <a:latin typeface="+mn-lt"/>
            </a:endParaRPr>
          </a:p>
        </p:txBody>
      </p:sp>
      <p:sp>
        <p:nvSpPr>
          <p:cNvPr id="5" name="Content Placeholder 4"/>
          <p:cNvSpPr>
            <a:spLocks noGrp="1"/>
          </p:cNvSpPr>
          <p:nvPr>
            <p:ph sz="quarter" idx="10"/>
          </p:nvPr>
        </p:nvSpPr>
        <p:spPr>
          <a:xfrm>
            <a:off x="212917" y="1548715"/>
            <a:ext cx="11204726" cy="4736681"/>
          </a:xfrm>
        </p:spPr>
        <p:txBody>
          <a:bodyPr/>
          <a:lstStyle/>
          <a:p>
            <a:r>
              <a:rPr lang="en-US" sz="2800" dirty="0" smtClean="0"/>
              <a:t>Improved Performance of refactored SMB client (98%)</a:t>
            </a:r>
            <a:br>
              <a:rPr lang="en-US" sz="2800" dirty="0" smtClean="0"/>
            </a:br>
            <a:endParaRPr lang="en-US" sz="2800" dirty="0" smtClean="0"/>
          </a:p>
          <a:p>
            <a:endParaRPr lang="en-US" dirty="0" smtClean="0"/>
          </a:p>
          <a:p>
            <a:endParaRPr lang="en-US" dirty="0"/>
          </a:p>
          <a:p>
            <a:endParaRPr lang="en-US" dirty="0" smtClean="0"/>
          </a:p>
          <a:p>
            <a:endParaRPr lang="en-US" dirty="0" smtClean="0"/>
          </a:p>
          <a:p>
            <a:endParaRPr lang="en-US" sz="2800" dirty="0" smtClean="0"/>
          </a:p>
          <a:p>
            <a:endParaRPr lang="en-US" sz="2800" dirty="0"/>
          </a:p>
          <a:p>
            <a:r>
              <a:rPr lang="en-US" sz="1800" dirty="0" smtClean="0"/>
              <a:t>Network transport optimizations</a:t>
            </a:r>
          </a:p>
          <a:p>
            <a:pPr lvl="1"/>
            <a:r>
              <a:rPr lang="en-US" sz="1600" dirty="0" smtClean="0"/>
              <a:t>TCP/IP – SMB multi-channel &amp; NIC Teaming, </a:t>
            </a:r>
            <a:r>
              <a:rPr lang="en-US" sz="1600" dirty="0"/>
              <a:t>TCP offloads, </a:t>
            </a:r>
            <a:r>
              <a:rPr lang="en-US" sz="1600" dirty="0" smtClean="0"/>
              <a:t>DC-TCP</a:t>
            </a:r>
          </a:p>
          <a:p>
            <a:pPr lvl="1"/>
            <a:r>
              <a:rPr lang="en-US" sz="1600" dirty="0" smtClean="0"/>
              <a:t>RDMA – Lowest network CPU overhead (cycles/byte)</a:t>
            </a:r>
            <a:endParaRPr lang="en-US" sz="1600" dirty="0"/>
          </a:p>
        </p:txBody>
      </p:sp>
      <p:graphicFrame>
        <p:nvGraphicFramePr>
          <p:cNvPr id="6" name="Chart 5"/>
          <p:cNvGraphicFramePr>
            <a:graphicFrameLocks/>
          </p:cNvGraphicFramePr>
          <p:nvPr>
            <p:extLst>
              <p:ext uri="{D42A27DB-BD31-4B8C-83A1-F6EECF244321}">
                <p14:modId xmlns:p14="http://schemas.microsoft.com/office/powerpoint/2010/main" val="2408231329"/>
              </p:ext>
            </p:extLst>
          </p:nvPr>
        </p:nvGraphicFramePr>
        <p:xfrm>
          <a:off x="2132012" y="2133600"/>
          <a:ext cx="60960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882841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900" dirty="0" smtClean="0"/>
              <a:t>Performance Improvements – </a:t>
            </a:r>
            <a:r>
              <a:rPr lang="en-US" sz="4900" dirty="0"/>
              <a:t>Recap</a:t>
            </a:r>
            <a:r>
              <a:rPr lang="en-US" dirty="0"/>
              <a:t/>
            </a:r>
            <a:br>
              <a:rPr lang="en-US" dirty="0"/>
            </a:br>
            <a:r>
              <a:rPr lang="en-US" sz="4000" dirty="0">
                <a:solidFill>
                  <a:schemeClr val="accent1"/>
                </a:solidFill>
              </a:rPr>
              <a:t>CSV Redirected </a:t>
            </a:r>
            <a:r>
              <a:rPr lang="en-US" sz="4000" dirty="0" smtClean="0">
                <a:solidFill>
                  <a:schemeClr val="accent1"/>
                </a:solidFill>
              </a:rPr>
              <a:t>mode</a:t>
            </a:r>
            <a:endParaRPr lang="en-US" dirty="0">
              <a:solidFill>
                <a:schemeClr val="accent1"/>
              </a:solidFill>
            </a:endParaRPr>
          </a:p>
        </p:txBody>
      </p:sp>
      <p:graphicFrame>
        <p:nvGraphicFramePr>
          <p:cNvPr id="8" name="Diagram 7"/>
          <p:cNvGraphicFramePr/>
          <p:nvPr>
            <p:extLst>
              <p:ext uri="{D42A27DB-BD31-4B8C-83A1-F6EECF244321}">
                <p14:modId xmlns:p14="http://schemas.microsoft.com/office/powerpoint/2010/main" val="542073797"/>
              </p:ext>
            </p:extLst>
          </p:nvPr>
        </p:nvGraphicFramePr>
        <p:xfrm>
          <a:off x="628788" y="2047337"/>
          <a:ext cx="10960269" cy="4541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eventsql\dvd\Online_ART\DVD_ART36\Artwork_Imagery\Icons - Illustrations\_ REAL VISTA STYLE\clipboard checklist inventory.png"/>
          <p:cNvPicPr>
            <a:picLocks noChangeAspect="1" noChangeArrowheads="1"/>
          </p:cNvPicPr>
          <p:nvPr/>
        </p:nvPicPr>
        <p:blipFill>
          <a:blip r:embed="rId7"/>
          <a:srcRect/>
          <a:stretch>
            <a:fillRect/>
          </a:stretch>
        </p:blipFill>
        <p:spPr bwMode="auto">
          <a:xfrm>
            <a:off x="10271694" y="183862"/>
            <a:ext cx="1727053" cy="1727503"/>
          </a:xfrm>
          <a:prstGeom prst="rect">
            <a:avLst/>
          </a:prstGeom>
          <a:noFill/>
        </p:spPr>
      </p:pic>
      <p:sp>
        <p:nvSpPr>
          <p:cNvPr id="9" name="TextBox 8"/>
          <p:cNvSpPr txBox="1"/>
          <p:nvPr/>
        </p:nvSpPr>
        <p:spPr>
          <a:xfrm>
            <a:off x="3258068" y="1548119"/>
            <a:ext cx="5554170" cy="400087"/>
          </a:xfrm>
          <a:prstGeom prst="rect">
            <a:avLst/>
          </a:prstGeom>
          <a:noFill/>
        </p:spPr>
        <p:txBody>
          <a:bodyPr wrap="none" lIns="121899" tIns="60949" rIns="121899" bIns="60949" rtlCol="0">
            <a:spAutoFit/>
          </a:bodyPr>
          <a:lstStyle/>
          <a:p>
            <a:r>
              <a:rPr lang="en-US" i="1" dirty="0" smtClean="0"/>
              <a:t>Many Pieces Come Together for Radical Improvement</a:t>
            </a:r>
            <a:endParaRPr lang="en-US" i="1" dirty="0"/>
          </a:p>
        </p:txBody>
      </p:sp>
    </p:spTree>
    <p:extLst>
      <p:ext uri="{BB962C8B-B14F-4D97-AF65-F5344CB8AC3E}">
        <p14:creationId xmlns:p14="http://schemas.microsoft.com/office/powerpoint/2010/main" val="285432730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Deployment Considerations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68297121"/>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9412" y="228600"/>
            <a:ext cx="11149013" cy="1107996"/>
          </a:xfrm>
        </p:spPr>
        <p:txBody>
          <a:bodyPr/>
          <a:lstStyle/>
          <a:p>
            <a:r>
              <a:rPr lang="en-US" dirty="0" smtClean="0"/>
              <a:t>Planning VM Density Per CSV Volume</a:t>
            </a:r>
            <a:br>
              <a:rPr lang="en-US" dirty="0" smtClean="0"/>
            </a:br>
            <a:r>
              <a:rPr lang="en-US" sz="3600" dirty="0" smtClean="0">
                <a:solidFill>
                  <a:schemeClr val="accent1"/>
                </a:solidFill>
              </a:rPr>
              <a:t>Deployment considerations</a:t>
            </a:r>
            <a:endParaRPr lang="en-US" sz="3600" dirty="0">
              <a:solidFill>
                <a:schemeClr val="accent1"/>
              </a:solidFill>
            </a:endParaRPr>
          </a:p>
        </p:txBody>
      </p:sp>
      <p:sp>
        <p:nvSpPr>
          <p:cNvPr id="5" name="Text Placeholder 2"/>
          <p:cNvSpPr>
            <a:spLocks noGrp="1"/>
          </p:cNvSpPr>
          <p:nvPr>
            <p:ph type="body" sz="quarter" idx="10"/>
          </p:nvPr>
        </p:nvSpPr>
        <p:spPr>
          <a:xfrm>
            <a:off x="379413" y="1447800"/>
            <a:ext cx="11149012" cy="1652760"/>
          </a:xfrm>
        </p:spPr>
        <p:txBody>
          <a:bodyPr/>
          <a:lstStyle/>
          <a:p>
            <a:r>
              <a:rPr lang="en-US" sz="2400" b="1" dirty="0" smtClean="0"/>
              <a:t>How many VMs per CSV volume? </a:t>
            </a:r>
          </a:p>
          <a:p>
            <a:pPr lvl="1"/>
            <a:r>
              <a:rPr lang="en-US" sz="2000" dirty="0"/>
              <a:t>N</a:t>
            </a:r>
            <a:r>
              <a:rPr lang="en-US" sz="2000" dirty="0" smtClean="0"/>
              <a:t>o CSV volume restrictions </a:t>
            </a:r>
          </a:p>
          <a:p>
            <a:pPr lvl="1"/>
            <a:r>
              <a:rPr lang="en-US" sz="1800" dirty="0" smtClean="0"/>
              <a:t>VMFS limitations do </a:t>
            </a:r>
            <a:r>
              <a:rPr lang="en-US" sz="1800" b="1" dirty="0" smtClean="0"/>
              <a:t>not</a:t>
            </a:r>
            <a:r>
              <a:rPr lang="en-US" sz="1800" dirty="0" smtClean="0"/>
              <a:t> apply to CSV</a:t>
            </a:r>
          </a:p>
          <a:p>
            <a:pPr lvl="1"/>
            <a:r>
              <a:rPr lang="en-US" sz="2000" dirty="0" smtClean="0"/>
              <a:t>CSV volume Metadata updates orchestrated server side and parallelized </a:t>
            </a:r>
            <a:endParaRPr lang="en-US" sz="2400" dirty="0"/>
          </a:p>
          <a:p>
            <a:pPr lvl="1"/>
            <a:endParaRPr lang="en-US" sz="2000" dirty="0" smtClean="0"/>
          </a:p>
        </p:txBody>
      </p:sp>
      <p:sp>
        <p:nvSpPr>
          <p:cNvPr id="6" name="TextBox 5"/>
          <p:cNvSpPr txBox="1"/>
          <p:nvPr/>
        </p:nvSpPr>
        <p:spPr>
          <a:xfrm>
            <a:off x="392112" y="5595820"/>
            <a:ext cx="4070011" cy="738664"/>
          </a:xfrm>
          <a:prstGeom prst="rect">
            <a:avLst/>
          </a:prstGeom>
          <a:noFill/>
        </p:spPr>
        <p:txBody>
          <a:bodyPr wrap="square" lIns="0" tIns="0" rIns="0" bIns="0" rtlCol="0">
            <a:spAutoFit/>
          </a:bodyPr>
          <a:lstStyle/>
          <a:p>
            <a:pPr algn="ctr"/>
            <a:r>
              <a:rPr lang="en-US" sz="2400" dirty="0" smtClean="0">
                <a:gradFill>
                  <a:gsLst>
                    <a:gs pos="0">
                      <a:schemeClr val="tx1"/>
                    </a:gs>
                    <a:gs pos="86000">
                      <a:schemeClr val="tx1"/>
                    </a:gs>
                  </a:gsLst>
                  <a:lin ang="5400000" scaled="0"/>
                </a:gradFill>
              </a:rPr>
              <a:t>How many IOPS can your storage array handle?</a:t>
            </a:r>
          </a:p>
        </p:txBody>
      </p:sp>
      <p:grpSp>
        <p:nvGrpSpPr>
          <p:cNvPr id="7" name="Group 6"/>
          <p:cNvGrpSpPr/>
          <p:nvPr/>
        </p:nvGrpSpPr>
        <p:grpSpPr>
          <a:xfrm>
            <a:off x="1916113" y="3068810"/>
            <a:ext cx="10056968" cy="3581400"/>
            <a:chOff x="5359735" y="4491533"/>
            <a:chExt cx="6753045" cy="2366467"/>
          </a:xfrm>
        </p:grpSpPr>
        <p:pic>
          <p:nvPicPr>
            <p:cNvPr id="8" name="Picture 18"/>
            <p:cNvPicPr>
              <a:picLocks noChangeAspect="1" noChangeArrowheads="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8454469" y="6067675"/>
              <a:ext cx="536013" cy="79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5359735" y="4491533"/>
              <a:ext cx="6753045" cy="2217003"/>
              <a:chOff x="5359735" y="4491533"/>
              <a:chExt cx="6753045" cy="2217003"/>
            </a:xfrm>
          </p:grpSpPr>
          <p:sp>
            <p:nvSpPr>
              <p:cNvPr id="10" name="Rounded Rectangle 9"/>
              <p:cNvSpPr/>
              <p:nvPr/>
            </p:nvSpPr>
            <p:spPr bwMode="auto">
              <a:xfrm>
                <a:off x="5359735" y="4491533"/>
                <a:ext cx="6753045" cy="1161742"/>
              </a:xfrm>
              <a:prstGeom prst="roundRect">
                <a:avLst/>
              </a:prstGeom>
              <a:no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cxnSp>
            <p:nvCxnSpPr>
              <p:cNvPr id="11" name="Straight Arrow Connector 10"/>
              <p:cNvCxnSpPr>
                <a:stCxn id="23" idx="2"/>
              </p:cNvCxnSpPr>
              <p:nvPr/>
            </p:nvCxnSpPr>
            <p:spPr>
              <a:xfrm>
                <a:off x="5730919" y="5537465"/>
                <a:ext cx="2676817" cy="112545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3" idx="2"/>
              </p:cNvCxnSpPr>
              <p:nvPr/>
            </p:nvCxnSpPr>
            <p:spPr>
              <a:xfrm>
                <a:off x="6329790" y="5537465"/>
                <a:ext cx="2077945" cy="97305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4" idx="2"/>
              </p:cNvCxnSpPr>
              <p:nvPr/>
            </p:nvCxnSpPr>
            <p:spPr>
              <a:xfrm>
                <a:off x="6928661" y="5537465"/>
                <a:ext cx="1479076" cy="7444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5" idx="2"/>
              </p:cNvCxnSpPr>
              <p:nvPr/>
            </p:nvCxnSpPr>
            <p:spPr>
              <a:xfrm>
                <a:off x="7527532" y="5537465"/>
                <a:ext cx="956403" cy="59205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9" idx="2"/>
              </p:cNvCxnSpPr>
              <p:nvPr/>
            </p:nvCxnSpPr>
            <p:spPr>
              <a:xfrm flipH="1">
                <a:off x="8941137" y="5537465"/>
                <a:ext cx="981879" cy="51586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8" idx="2"/>
              </p:cNvCxnSpPr>
              <p:nvPr/>
            </p:nvCxnSpPr>
            <p:spPr>
              <a:xfrm flipH="1">
                <a:off x="8864937" y="5537465"/>
                <a:ext cx="459208" cy="51586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7" idx="2"/>
              </p:cNvCxnSpPr>
              <p:nvPr/>
            </p:nvCxnSpPr>
            <p:spPr>
              <a:xfrm flipH="1">
                <a:off x="8712535" y="5537465"/>
                <a:ext cx="12739" cy="4968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6" idx="2"/>
              </p:cNvCxnSpPr>
              <p:nvPr/>
            </p:nvCxnSpPr>
            <p:spPr>
              <a:xfrm>
                <a:off x="8126403" y="5537465"/>
                <a:ext cx="509934" cy="5158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0" idx="2"/>
              </p:cNvCxnSpPr>
              <p:nvPr/>
            </p:nvCxnSpPr>
            <p:spPr>
              <a:xfrm flipH="1">
                <a:off x="9017337" y="5537465"/>
                <a:ext cx="1504550" cy="74446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1" idx="2"/>
              </p:cNvCxnSpPr>
              <p:nvPr/>
            </p:nvCxnSpPr>
            <p:spPr>
              <a:xfrm flipH="1">
                <a:off x="9017337" y="5537465"/>
                <a:ext cx="2103421" cy="97306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2" idx="2"/>
              </p:cNvCxnSpPr>
              <p:nvPr/>
            </p:nvCxnSpPr>
            <p:spPr>
              <a:xfrm flipH="1">
                <a:off x="9017337" y="5537465"/>
                <a:ext cx="2702290" cy="11254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2" name="Picture 21" descr="Warning.png"/>
              <p:cNvPicPr>
                <a:picLocks noChangeAspect="1"/>
              </p:cNvPicPr>
              <p:nvPr/>
            </p:nvPicPr>
            <p:blipFill>
              <a:blip r:embed="rId3"/>
              <a:stretch>
                <a:fillRect/>
              </a:stretch>
            </p:blipFill>
            <p:spPr>
              <a:xfrm>
                <a:off x="8522554" y="6349856"/>
                <a:ext cx="409222" cy="358680"/>
              </a:xfrm>
              <a:prstGeom prst="rect">
                <a:avLst/>
              </a:prstGeom>
            </p:spPr>
          </p:pic>
          <p:pic>
            <p:nvPicPr>
              <p:cNvPr id="23"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5452190" y="4579602"/>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6649932" y="4579602"/>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48803" y="4579602"/>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847674" y="4579602"/>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8446545" y="4579602"/>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045416" y="4579602"/>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644287" y="4579602"/>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0243158" y="4579602"/>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0842029" y="4579602"/>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1440898" y="4579602"/>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6051061" y="4579602"/>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30241921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Networking Planning</a:t>
            </a:r>
            <a:endParaRPr lang="en-US" dirty="0">
              <a:solidFill>
                <a:schemeClr val="accent1"/>
              </a:solidFill>
            </a:endParaRPr>
          </a:p>
        </p:txBody>
      </p:sp>
      <p:sp>
        <p:nvSpPr>
          <p:cNvPr id="3" name="Text Placeholder 2"/>
          <p:cNvSpPr>
            <a:spLocks noGrp="1"/>
          </p:cNvSpPr>
          <p:nvPr>
            <p:ph type="body" sz="quarter" idx="10"/>
          </p:nvPr>
        </p:nvSpPr>
        <p:spPr>
          <a:xfrm>
            <a:off x="519113" y="1066800"/>
            <a:ext cx="11149012" cy="5570756"/>
          </a:xfrm>
        </p:spPr>
        <p:txBody>
          <a:bodyPr/>
          <a:lstStyle/>
          <a:p>
            <a:r>
              <a:rPr lang="en-US" dirty="0" smtClean="0"/>
              <a:t>Network path leveraged when…</a:t>
            </a:r>
          </a:p>
          <a:p>
            <a:pPr lvl="1"/>
            <a:r>
              <a:rPr lang="en-US" b="1" dirty="0" smtClean="0"/>
              <a:t>Metadata updates to files</a:t>
            </a:r>
          </a:p>
          <a:p>
            <a:pPr lvl="2"/>
            <a:r>
              <a:rPr lang="en-US" dirty="0" smtClean="0"/>
              <a:t>Very infrequent for VM workload</a:t>
            </a:r>
          </a:p>
          <a:p>
            <a:pPr lvl="1"/>
            <a:r>
              <a:rPr lang="en-US" b="1" dirty="0" smtClean="0"/>
              <a:t>No storage connectivity</a:t>
            </a:r>
          </a:p>
          <a:p>
            <a:pPr lvl="2"/>
            <a:r>
              <a:rPr lang="en-US" dirty="0" smtClean="0"/>
              <a:t>Failure recovery</a:t>
            </a:r>
          </a:p>
          <a:p>
            <a:pPr lvl="2"/>
            <a:r>
              <a:rPr lang="en-US" dirty="0" smtClean="0"/>
              <a:t>Asymmetric storage configurations</a:t>
            </a:r>
          </a:p>
          <a:p>
            <a:endParaRPr lang="en-US" dirty="0" smtClean="0"/>
          </a:p>
          <a:p>
            <a:r>
              <a:rPr lang="en-US" dirty="0" smtClean="0"/>
              <a:t>Multi-path </a:t>
            </a:r>
            <a:r>
              <a:rPr lang="en-US" dirty="0"/>
              <a:t>networks</a:t>
            </a:r>
          </a:p>
          <a:p>
            <a:pPr lvl="1"/>
            <a:r>
              <a:rPr lang="en-US" dirty="0"/>
              <a:t>Delivers performance</a:t>
            </a:r>
          </a:p>
          <a:p>
            <a:pPr lvl="1"/>
            <a:r>
              <a:rPr lang="en-US" dirty="0"/>
              <a:t>Avoids CSV traffic flowing over the public </a:t>
            </a:r>
            <a:r>
              <a:rPr lang="en-US" dirty="0" smtClean="0"/>
              <a:t>network</a:t>
            </a:r>
            <a:br>
              <a:rPr lang="en-US" dirty="0" smtClean="0"/>
            </a:br>
            <a:endParaRPr lang="en-US" dirty="0"/>
          </a:p>
          <a:p>
            <a:r>
              <a:rPr lang="en-US" dirty="0" smtClean="0"/>
              <a:t>Disable iSCSI networks for cluster use (auto disabled)</a:t>
            </a:r>
          </a:p>
        </p:txBody>
      </p:sp>
    </p:spTree>
    <p:extLst>
      <p:ext uri="{BB962C8B-B14F-4D97-AF65-F5344CB8AC3E}">
        <p14:creationId xmlns:p14="http://schemas.microsoft.com/office/powerpoint/2010/main" val="398322340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Backup</a:t>
            </a:r>
            <a:endParaRPr lang="en-US" dirty="0"/>
          </a:p>
        </p:txBody>
      </p:sp>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CSV Backup and Restore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68297121"/>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CSV Backup Key Wins</a:t>
            </a:r>
          </a:p>
        </p:txBody>
      </p:sp>
      <p:sp>
        <p:nvSpPr>
          <p:cNvPr id="3" name="Rounded Rectangle 2"/>
          <p:cNvSpPr/>
          <p:nvPr/>
        </p:nvSpPr>
        <p:spPr bwMode="auto">
          <a:xfrm>
            <a:off x="303212" y="1219200"/>
            <a:ext cx="3733800" cy="2438400"/>
          </a:xfrm>
          <a:prstGeom prst="roundRect">
            <a:avLst/>
          </a:prstGeom>
          <a:ln>
            <a:headEnd type="none" w="med" len="med"/>
            <a:tailEnd type="none" w="med" len="med"/>
          </a:ln>
          <a:effectLst/>
          <a:scene3d>
            <a:camera prst="orthographicFront">
              <a:rot lat="0" lon="0" rev="0"/>
            </a:camera>
            <a:lightRig rig="threePt" dir="t">
              <a:rot lat="0" lon="0" rev="20400000"/>
            </a:lightRig>
          </a:scene3d>
          <a:sp3d contourW="6350">
            <a:contourClr>
              <a:schemeClr val="accent1">
                <a:shade val="25000"/>
                <a:satMod val="15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Distributed Snapshots</a:t>
            </a:r>
          </a:p>
          <a:p>
            <a:pPr defTabSz="914099" fontAlgn="base">
              <a:spcBef>
                <a:spcPct val="0"/>
              </a:spcBef>
              <a:spcAft>
                <a:spcPct val="0"/>
              </a:spcAft>
            </a:pPr>
            <a:endParaRPr lang="en-US" sz="2000" b="1"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marL="285750" indent="-285750" defTabSz="914099" fontAlgn="base">
              <a:spcBef>
                <a:spcPct val="0"/>
              </a:spcBef>
              <a:spcAft>
                <a:spcPct val="0"/>
              </a:spcAft>
              <a:buFont typeface="Arial" pitchFamily="34" charset="0"/>
              <a:buChar char="•"/>
            </a:pPr>
            <a:r>
              <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Distributed app consistent snapshot creation across cluster</a:t>
            </a:r>
          </a:p>
        </p:txBody>
      </p:sp>
      <p:sp>
        <p:nvSpPr>
          <p:cNvPr id="4" name="Rounded Rectangle 3"/>
          <p:cNvSpPr/>
          <p:nvPr/>
        </p:nvSpPr>
        <p:spPr bwMode="auto">
          <a:xfrm>
            <a:off x="303212" y="4038600"/>
            <a:ext cx="3733800" cy="2438400"/>
          </a:xfrm>
          <a:prstGeom prst="roundRect">
            <a:avLst/>
          </a:prstGeom>
          <a:ln>
            <a:headEnd type="none" w="med" len="med"/>
            <a:tailEnd type="none" w="med" len="med"/>
          </a:ln>
          <a:effectLst/>
          <a:scene3d>
            <a:camera prst="orthographicFront">
              <a:rot lat="0" lon="0" rev="0"/>
            </a:camera>
            <a:lightRig rig="threePt" dir="t">
              <a:rot lat="0" lon="0" rev="20400000"/>
            </a:lightRig>
          </a:scene3d>
          <a:sp3d contourW="6350">
            <a:contourClr>
              <a:schemeClr val="accent2">
                <a:shade val="25000"/>
                <a:satMod val="15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Non-disruptive backups</a:t>
            </a:r>
          </a:p>
          <a:p>
            <a:pPr defTabSz="914099" fontAlgn="base">
              <a:spcBef>
                <a:spcPct val="0"/>
              </a:spcBef>
              <a:spcAft>
                <a:spcPct val="0"/>
              </a:spcAft>
            </a:pPr>
            <a:endParaRPr lang="en-US" sz="2000" b="1"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marL="285750" indent="-285750" defTabSz="914099" fontAlgn="base">
              <a:spcBef>
                <a:spcPct val="0"/>
              </a:spcBef>
              <a:spcAft>
                <a:spcPct val="0"/>
              </a:spcAft>
              <a:buFont typeface="Arial" pitchFamily="34" charset="0"/>
              <a:buChar char="•"/>
            </a:pPr>
            <a:r>
              <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CSV volume ownership does not change during backup</a:t>
            </a:r>
          </a:p>
        </p:txBody>
      </p:sp>
      <p:sp>
        <p:nvSpPr>
          <p:cNvPr id="5" name="Rounded Rectangle 4"/>
          <p:cNvSpPr/>
          <p:nvPr/>
        </p:nvSpPr>
        <p:spPr bwMode="auto">
          <a:xfrm>
            <a:off x="4341812" y="1219200"/>
            <a:ext cx="3733800" cy="2438400"/>
          </a:xfrm>
          <a:prstGeom prst="roundRect">
            <a:avLst/>
          </a:prstGeom>
          <a:ln>
            <a:headEnd type="none" w="med" len="med"/>
            <a:tailEnd type="none" w="med" len="med"/>
          </a:ln>
          <a:effectLst/>
          <a:scene3d>
            <a:camera prst="orthographicFront">
              <a:rot lat="0" lon="0" rev="0"/>
            </a:camera>
            <a:lightRig rig="threePt" dir="t">
              <a:rot lat="0" lon="0" rev="20400000"/>
            </a:lightRig>
          </a:scene3d>
          <a:sp3d contourW="6350">
            <a:contourClr>
              <a:schemeClr val="accent3">
                <a:shade val="25000"/>
                <a:satMod val="150000"/>
              </a:schemeClr>
            </a:contourClr>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Parallel Backups </a:t>
            </a:r>
          </a:p>
          <a:p>
            <a:pPr defTabSz="914099" fontAlgn="base">
              <a:spcBef>
                <a:spcPct val="0"/>
              </a:spcBef>
              <a:spcAft>
                <a:spcPct val="0"/>
              </a:spcAft>
            </a:pPr>
            <a:endParaRPr lang="en-US" sz="2000" b="1"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marL="285750" indent="-285750" defTabSz="914099" fontAlgn="base">
              <a:spcBef>
                <a:spcPct val="0"/>
              </a:spcBef>
              <a:spcAft>
                <a:spcPct val="0"/>
              </a:spcAft>
              <a:buFont typeface="Arial" pitchFamily="34" charset="0"/>
              <a:buChar char="•"/>
            </a:pPr>
            <a:r>
              <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On same or </a:t>
            </a:r>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different</a:t>
            </a:r>
          </a:p>
          <a:p>
            <a:pPr marL="742932" lvl="1" indent="-285750" defTabSz="914099" fontAlgn="base">
              <a:spcBef>
                <a:spcPct val="0"/>
              </a:spcBef>
              <a:spcAft>
                <a:spcPct val="0"/>
              </a:spcAft>
              <a:buFont typeface="Arial" pitchFamily="34" charset="0"/>
              <a:buChar char="•"/>
            </a:pPr>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CSV volumes</a:t>
            </a:r>
          </a:p>
          <a:p>
            <a:pPr marL="742932" lvl="1" indent="-285750" defTabSz="914099" fontAlgn="base">
              <a:spcBef>
                <a:spcPct val="0"/>
              </a:spcBef>
              <a:spcAft>
                <a:spcPct val="0"/>
              </a:spcAft>
              <a:buFont typeface="Arial" pitchFamily="34" charset="0"/>
              <a:buChar char="•"/>
            </a:pPr>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Cluster nodes</a:t>
            </a:r>
            <a:endPar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ounded Rectangle 5"/>
          <p:cNvSpPr/>
          <p:nvPr/>
        </p:nvSpPr>
        <p:spPr bwMode="auto">
          <a:xfrm>
            <a:off x="8304212" y="2313295"/>
            <a:ext cx="3733800" cy="2438400"/>
          </a:xfrm>
          <a:prstGeom prst="roundRect">
            <a:avLst/>
          </a:prstGeom>
          <a:ln>
            <a:headEnd type="none" w="med" len="med"/>
            <a:tailEnd type="none" w="med" len="med"/>
          </a:ln>
          <a:effectLst/>
          <a:scene3d>
            <a:camera prst="orthographicFront">
              <a:rot lat="0" lon="0" rev="0"/>
            </a:camera>
            <a:lightRig rig="threePt" dir="t">
              <a:rot lat="0" lon="0" rev="20400000"/>
            </a:lightRig>
          </a:scene3d>
          <a:sp3d contourW="6350">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Improved Interoperability</a:t>
            </a:r>
          </a:p>
          <a:p>
            <a:pPr defTabSz="914099" fontAlgn="base">
              <a:spcBef>
                <a:spcPct val="0"/>
              </a:spcBef>
              <a:spcAft>
                <a:spcPct val="0"/>
              </a:spcAft>
            </a:pPr>
            <a:endParaRPr lang="en-US" sz="2000" b="1"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marL="285750" indent="-285750" defTabSz="914099" fontAlgn="base">
              <a:spcBef>
                <a:spcPct val="0"/>
              </a:spcBef>
              <a:spcAft>
                <a:spcPct val="0"/>
              </a:spcAft>
              <a:buFont typeface="Arial" pitchFamily="34" charset="0"/>
              <a:buChar char="•"/>
            </a:pPr>
            <a:r>
              <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Backup </a:t>
            </a:r>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applications</a:t>
            </a:r>
          </a:p>
          <a:p>
            <a:pPr marL="285750" indent="-285750" defTabSz="914099" fontAlgn="base">
              <a:spcBef>
                <a:spcPct val="0"/>
              </a:spcBef>
              <a:spcAft>
                <a:spcPct val="0"/>
              </a:spcAft>
              <a:buFont typeface="Arial" pitchFamily="34" charset="0"/>
              <a:buChar char="•"/>
            </a:pPr>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Requestors </a:t>
            </a:r>
            <a:r>
              <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not required to be ‘CSV aware</a:t>
            </a:r>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t>
            </a:r>
          </a:p>
        </p:txBody>
      </p:sp>
      <p:sp>
        <p:nvSpPr>
          <p:cNvPr id="7" name="Rounded Rectangle 6"/>
          <p:cNvSpPr/>
          <p:nvPr/>
        </p:nvSpPr>
        <p:spPr bwMode="auto">
          <a:xfrm>
            <a:off x="4323164" y="4038600"/>
            <a:ext cx="3733800" cy="2438400"/>
          </a:xfrm>
          <a:prstGeom prst="roundRect">
            <a:avLst/>
          </a:prstGeom>
          <a:solidFill>
            <a:schemeClr val="accent6">
              <a:lumMod val="75000"/>
            </a:schemeClr>
          </a:solidFill>
          <a:ln>
            <a:headEnd type="none" w="med" len="med"/>
            <a:tailEnd type="none" w="med" len="med"/>
          </a:ln>
          <a:effectLst/>
          <a:scene3d>
            <a:camera prst="orthographicFront">
              <a:rot lat="0" lon="0" rev="0"/>
            </a:camera>
            <a:lightRig rig="threePt" dir="t">
              <a:rot lat="0" lon="0" rev="20400000"/>
            </a:lightRig>
          </a:scene3d>
          <a:sp3d contourW="6350">
            <a:contourClr>
              <a:schemeClr val="accent6">
                <a:shade val="25000"/>
                <a:satMod val="15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Improved I/O performance</a:t>
            </a:r>
          </a:p>
          <a:p>
            <a:pPr defTabSz="914099" fontAlgn="base">
              <a:spcBef>
                <a:spcPct val="0"/>
              </a:spcBef>
              <a:spcAft>
                <a:spcPct val="0"/>
              </a:spcAft>
            </a:pPr>
            <a:endParaRPr lang="en-US" sz="2000" b="1"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marL="285750" indent="-285750" defTabSz="914099" fontAlgn="base">
              <a:spcBef>
                <a:spcPct val="0"/>
              </a:spcBef>
              <a:spcAft>
                <a:spcPct val="0"/>
              </a:spcAft>
              <a:buFont typeface="Arial" pitchFamily="34" charset="0"/>
              <a:buChar char="•"/>
            </a:pPr>
            <a:r>
              <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Direct I/O mode for software </a:t>
            </a:r>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snapshots</a:t>
            </a:r>
            <a:endPar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473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NetApp</a:t>
            </a:r>
            <a:endParaRPr lang="en-US" dirty="0"/>
          </a:p>
        </p:txBody>
      </p:sp>
      <p:sp>
        <p:nvSpPr>
          <p:cNvPr id="4" name="Subtitle 3"/>
          <p:cNvSpPr>
            <a:spLocks noGrp="1"/>
          </p:cNvSpPr>
          <p:nvPr>
            <p:ph type="subTitle" idx="1"/>
          </p:nvPr>
        </p:nvSpPr>
        <p:spPr/>
        <p:txBody>
          <a:bodyPr/>
          <a:lstStyle/>
          <a:p>
            <a:r>
              <a:rPr lang="en-US" dirty="0" smtClean="0"/>
              <a:t>Vineeth Karinta</a:t>
            </a:r>
          </a:p>
          <a:p>
            <a:r>
              <a:rPr lang="en-US" dirty="0" smtClean="0"/>
              <a:t>Senior Engineer</a:t>
            </a:r>
          </a:p>
          <a:p>
            <a:r>
              <a:rPr lang="en-US" dirty="0" smtClean="0"/>
              <a:t>NetApp</a:t>
            </a:r>
            <a:endParaRPr lang="en-US" dirty="0"/>
          </a:p>
        </p:txBody>
      </p:sp>
      <p:sp>
        <p:nvSpPr>
          <p:cNvPr id="3" name="Title 2"/>
          <p:cNvSpPr>
            <a:spLocks noGrp="1"/>
          </p:cNvSpPr>
          <p:nvPr>
            <p:ph type="ctrTitle"/>
          </p:nvPr>
        </p:nvSpPr>
        <p:spPr/>
        <p:txBody>
          <a:bodyPr/>
          <a:lstStyle/>
          <a:p>
            <a:r>
              <a:rPr lang="en-US" dirty="0" smtClean="0"/>
              <a:t>CSV Backup using NetApp SnapManager</a:t>
            </a:r>
            <a:endParaRPr lang="en-US" dirty="0"/>
          </a:p>
        </p:txBody>
      </p:sp>
    </p:spTree>
    <p:extLst>
      <p:ext uri="{BB962C8B-B14F-4D97-AF65-F5344CB8AC3E}">
        <p14:creationId xmlns:p14="http://schemas.microsoft.com/office/powerpoint/2010/main" val="30566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NetApp and Windows Server 2012 CSV</a:t>
            </a:r>
          </a:p>
        </p:txBody>
      </p:sp>
      <p:sp>
        <p:nvSpPr>
          <p:cNvPr id="3" name="Text Placeholder 2"/>
          <p:cNvSpPr>
            <a:spLocks noGrp="1"/>
          </p:cNvSpPr>
          <p:nvPr>
            <p:ph type="body" sz="quarter" idx="10"/>
          </p:nvPr>
        </p:nvSpPr>
        <p:spPr>
          <a:xfrm>
            <a:off x="519112" y="1447799"/>
            <a:ext cx="11149013" cy="4982903"/>
          </a:xfrm>
        </p:spPr>
        <p:txBody>
          <a:bodyPr/>
          <a:lstStyle/>
          <a:p>
            <a:r>
              <a:rPr lang="en-US" dirty="0"/>
              <a:t>NetApp</a:t>
            </a:r>
          </a:p>
          <a:p>
            <a:pPr lvl="1"/>
            <a:r>
              <a:rPr lang="en-US" sz="2000" dirty="0"/>
              <a:t>Developer of storage and data management solutions</a:t>
            </a:r>
          </a:p>
          <a:p>
            <a:pPr lvl="1"/>
            <a:r>
              <a:rPr lang="en-US" sz="2000" dirty="0"/>
              <a:t>US$6.23bn in Revenue in FY2012</a:t>
            </a:r>
          </a:p>
          <a:p>
            <a:pPr marL="460375" lvl="1" indent="0">
              <a:buNone/>
            </a:pPr>
            <a:endParaRPr lang="en-US" sz="2000" dirty="0"/>
          </a:p>
          <a:p>
            <a:r>
              <a:rPr lang="en-US" dirty="0"/>
              <a:t>SnapManager</a:t>
            </a:r>
            <a:r>
              <a:rPr lang="en-US" baseline="30000" dirty="0"/>
              <a:t>®</a:t>
            </a:r>
            <a:r>
              <a:rPr lang="en-US" dirty="0"/>
              <a:t> for Hyper-V (SMHV)</a:t>
            </a:r>
          </a:p>
          <a:p>
            <a:pPr lvl="1"/>
            <a:r>
              <a:rPr lang="en-US" sz="2000" dirty="0"/>
              <a:t>Policy-based Backup and Restore of Hyper-V VMs</a:t>
            </a:r>
          </a:p>
          <a:p>
            <a:pPr lvl="1"/>
            <a:r>
              <a:rPr lang="en-US" sz="2000" dirty="0"/>
              <a:t>Protects VMs running on multiple Hyper-V clusters and/or nodes</a:t>
            </a:r>
          </a:p>
          <a:p>
            <a:pPr lvl="2"/>
            <a:r>
              <a:rPr lang="en-US" sz="1800" dirty="0"/>
              <a:t>Single pane of glass for multi-host  Hyper-V backups</a:t>
            </a:r>
          </a:p>
          <a:p>
            <a:pPr lvl="1"/>
            <a:r>
              <a:rPr lang="en-US" sz="2000" dirty="0"/>
              <a:t>VMs grouped into “Datasets” for ease of backup administration</a:t>
            </a:r>
          </a:p>
          <a:p>
            <a:pPr lvl="2"/>
            <a:r>
              <a:rPr lang="en-US" sz="2000" dirty="0"/>
              <a:t>Data-protection policies applied to datasets</a:t>
            </a:r>
          </a:p>
          <a:p>
            <a:pPr marL="300038" lvl="1" indent="0">
              <a:buNone/>
            </a:pPr>
            <a:endParaRPr lang="en-US" sz="2000" dirty="0"/>
          </a:p>
          <a:p>
            <a:pPr marL="0" indent="0">
              <a:buNone/>
            </a:pPr>
            <a:r>
              <a:rPr lang="en-US" dirty="0" smtClean="0"/>
              <a:t/>
            </a:r>
            <a:br>
              <a:rPr lang="en-US" dirty="0" smtClean="0"/>
            </a:br>
            <a:r>
              <a:rPr lang="en-US" dirty="0" smtClean="0"/>
              <a:t>Visit </a:t>
            </a:r>
            <a:r>
              <a:rPr lang="en-US" dirty="0"/>
              <a:t>us in the TechExpo in booth </a:t>
            </a:r>
            <a:r>
              <a:rPr lang="en-US" dirty="0" smtClean="0"/>
              <a:t>1505</a:t>
            </a:r>
            <a:endParaRPr lang="en-US" dirty="0"/>
          </a:p>
        </p:txBody>
      </p:sp>
    </p:spTree>
    <p:extLst>
      <p:ext uri="{BB962C8B-B14F-4D97-AF65-F5344CB8AC3E}">
        <p14:creationId xmlns:p14="http://schemas.microsoft.com/office/powerpoint/2010/main" val="53556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CSV Backups in Windows Server 2012</a:t>
            </a:r>
          </a:p>
        </p:txBody>
      </p:sp>
      <p:sp>
        <p:nvSpPr>
          <p:cNvPr id="3" name="Text Placeholder 2"/>
          <p:cNvSpPr>
            <a:spLocks noGrp="1"/>
          </p:cNvSpPr>
          <p:nvPr>
            <p:ph type="body" sz="quarter" idx="10"/>
          </p:nvPr>
        </p:nvSpPr>
        <p:spPr>
          <a:xfrm>
            <a:off x="519112" y="1447799"/>
            <a:ext cx="11149013" cy="5084469"/>
          </a:xfrm>
        </p:spPr>
        <p:txBody>
          <a:bodyPr/>
          <a:lstStyle/>
          <a:p>
            <a:r>
              <a:rPr lang="en-US" dirty="0"/>
              <a:t>Distributed application consistent backups of VMs in the cluster using the New ‘VSS CSV Writer’ and ‘VSS CSV Provider</a:t>
            </a:r>
            <a:r>
              <a:rPr lang="en-US" dirty="0" smtClean="0"/>
              <a:t>’</a:t>
            </a:r>
          </a:p>
          <a:p>
            <a:pPr marL="0" indent="0">
              <a:buNone/>
            </a:pPr>
            <a:endParaRPr lang="en-US" dirty="0"/>
          </a:p>
          <a:p>
            <a:r>
              <a:rPr lang="en-US" dirty="0"/>
              <a:t>CSV value for Hyper-V backups </a:t>
            </a:r>
          </a:p>
          <a:p>
            <a:pPr lvl="1"/>
            <a:r>
              <a:rPr lang="en-US" dirty="0"/>
              <a:t>Multiple VMs running in the local/partner cluster nodes on the same ‘CSV volume’ is now consistent with in a single </a:t>
            </a:r>
            <a:r>
              <a:rPr lang="en-US" dirty="0" smtClean="0"/>
              <a:t>snapshot</a:t>
            </a:r>
            <a:endParaRPr lang="en-US" dirty="0"/>
          </a:p>
          <a:p>
            <a:pPr lvl="1"/>
            <a:r>
              <a:rPr lang="en-US" dirty="0"/>
              <a:t>Initializes VSS backup once on the </a:t>
            </a:r>
            <a:br>
              <a:rPr lang="en-US" dirty="0"/>
            </a:br>
            <a:r>
              <a:rPr lang="en-US" dirty="0"/>
              <a:t>‘backup node’</a:t>
            </a:r>
          </a:p>
          <a:p>
            <a:pPr lvl="1"/>
            <a:r>
              <a:rPr lang="en-US" dirty="0"/>
              <a:t>VSS providers is only called on ‘backup node’</a:t>
            </a:r>
          </a:p>
          <a:p>
            <a:pPr lvl="1"/>
            <a:r>
              <a:rPr lang="en-US" dirty="0"/>
              <a:t>Faster backups, Fewer </a:t>
            </a:r>
            <a:r>
              <a:rPr lang="en-US" dirty="0" smtClean="0"/>
              <a:t>snapshots</a:t>
            </a:r>
            <a:endParaRPr lang="en-US" dirty="0"/>
          </a:p>
        </p:txBody>
      </p:sp>
    </p:spTree>
    <p:extLst>
      <p:ext uri="{BB962C8B-B14F-4D97-AF65-F5344CB8AC3E}">
        <p14:creationId xmlns:p14="http://schemas.microsoft.com/office/powerpoint/2010/main" val="82735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n-in-distress"/>
          <p:cNvPicPr>
            <a:picLocks noChangeAspect="1" noChangeArrowheads="1"/>
          </p:cNvPicPr>
          <p:nvPr/>
        </p:nvPicPr>
        <p:blipFill>
          <a:blip r:embed="rId2"/>
          <a:srcRect/>
          <a:stretch>
            <a:fillRect/>
          </a:stretch>
        </p:blipFill>
        <p:spPr bwMode="auto">
          <a:xfrm>
            <a:off x="4328643" y="2146099"/>
            <a:ext cx="3196590" cy="3524251"/>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sz="4900" dirty="0" smtClean="0"/>
              <a:t>CSV reduces Management Complexity</a:t>
            </a:r>
            <a:br>
              <a:rPr sz="4900" dirty="0" smtClean="0"/>
            </a:br>
            <a:endParaRPr lang="en-US" sz="4000" dirty="0">
              <a:solidFill>
                <a:schemeClr val="accent1"/>
              </a:solidFill>
            </a:endParaRPr>
          </a:p>
        </p:txBody>
      </p:sp>
      <p:sp>
        <p:nvSpPr>
          <p:cNvPr id="4" name="Rectangle 3"/>
          <p:cNvSpPr/>
          <p:nvPr/>
        </p:nvSpPr>
        <p:spPr>
          <a:xfrm>
            <a:off x="455612" y="1752600"/>
            <a:ext cx="3960812" cy="984885"/>
          </a:xfrm>
          <a:prstGeom prst="rect">
            <a:avLst/>
          </a:prstGeom>
        </p:spPr>
        <p:txBody>
          <a:bodyPr wrap="square">
            <a:spAutoFit/>
          </a:bodyPr>
          <a:lstStyle/>
          <a:p>
            <a:pPr lvl="0" defTabSz="1422400">
              <a:lnSpc>
                <a:spcPct val="90000"/>
              </a:lnSpc>
              <a:spcBef>
                <a:spcPct val="0"/>
              </a:spcBef>
              <a:spcAft>
                <a:spcPct val="35000"/>
              </a:spcAft>
            </a:pPr>
            <a:r>
              <a:rPr lang="en-US" sz="3200" i="1" dirty="0">
                <a:effectLst>
                  <a:outerShdw blurRad="38100" dist="38100" dir="2700000" algn="tl">
                    <a:srgbClr val="000000">
                      <a:alpha val="43137"/>
                    </a:srgbClr>
                  </a:outerShdw>
                </a:effectLst>
              </a:rPr>
              <a:t>Flexibility</a:t>
            </a:r>
          </a:p>
          <a:p>
            <a:pPr marL="0" lvl="1" defTabSz="889000">
              <a:lnSpc>
                <a:spcPct val="90000"/>
              </a:lnSpc>
              <a:spcBef>
                <a:spcPct val="0"/>
              </a:spcBef>
              <a:spcAft>
                <a:spcPct val="15000"/>
              </a:spcAft>
            </a:pPr>
            <a:r>
              <a:rPr lang="en-US" sz="2000" dirty="0" smtClean="0"/>
              <a:t>No LUN per Application</a:t>
            </a:r>
            <a:endParaRPr lang="en-US" sz="2000" dirty="0"/>
          </a:p>
        </p:txBody>
      </p:sp>
      <p:sp>
        <p:nvSpPr>
          <p:cNvPr id="6" name="Rectangle 5"/>
          <p:cNvSpPr/>
          <p:nvPr/>
        </p:nvSpPr>
        <p:spPr>
          <a:xfrm>
            <a:off x="455612" y="5415915"/>
            <a:ext cx="3674579" cy="984885"/>
          </a:xfrm>
          <a:prstGeom prst="rect">
            <a:avLst/>
          </a:prstGeom>
        </p:spPr>
        <p:txBody>
          <a:bodyPr wrap="square">
            <a:spAutoFit/>
          </a:bodyPr>
          <a:lstStyle/>
          <a:p>
            <a:pPr lvl="0" defTabSz="1422400">
              <a:lnSpc>
                <a:spcPct val="90000"/>
              </a:lnSpc>
              <a:spcBef>
                <a:spcPct val="0"/>
              </a:spcBef>
              <a:spcAft>
                <a:spcPct val="35000"/>
              </a:spcAft>
            </a:pPr>
            <a:r>
              <a:rPr lang="en-US" sz="3200" i="1" dirty="0">
                <a:effectLst>
                  <a:outerShdw blurRad="38100" dist="38100" dir="2700000" algn="tl">
                    <a:srgbClr val="000000">
                      <a:alpha val="43137"/>
                    </a:srgbClr>
                  </a:outerShdw>
                </a:effectLst>
              </a:rPr>
              <a:t>Scalability</a:t>
            </a:r>
          </a:p>
          <a:p>
            <a:pPr marL="0" lvl="1" defTabSz="889000">
              <a:lnSpc>
                <a:spcPct val="90000"/>
              </a:lnSpc>
              <a:spcBef>
                <a:spcPct val="0"/>
              </a:spcBef>
              <a:spcAft>
                <a:spcPct val="15000"/>
              </a:spcAft>
            </a:pPr>
            <a:r>
              <a:rPr lang="en-US" sz="2000" dirty="0" smtClean="0"/>
              <a:t>No drive letter limitation</a:t>
            </a:r>
            <a:endParaRPr lang="en-US" sz="2000" dirty="0"/>
          </a:p>
        </p:txBody>
      </p:sp>
      <p:sp>
        <p:nvSpPr>
          <p:cNvPr id="7" name="Rectangle 6"/>
          <p:cNvSpPr/>
          <p:nvPr/>
        </p:nvSpPr>
        <p:spPr>
          <a:xfrm>
            <a:off x="8380413" y="5334000"/>
            <a:ext cx="3352799" cy="984885"/>
          </a:xfrm>
          <a:prstGeom prst="rect">
            <a:avLst/>
          </a:prstGeom>
        </p:spPr>
        <p:txBody>
          <a:bodyPr wrap="square">
            <a:spAutoFit/>
          </a:bodyPr>
          <a:lstStyle/>
          <a:p>
            <a:pPr lvl="0" defTabSz="1422400">
              <a:lnSpc>
                <a:spcPct val="90000"/>
              </a:lnSpc>
              <a:spcBef>
                <a:spcPct val="0"/>
              </a:spcBef>
              <a:spcAft>
                <a:spcPct val="35000"/>
              </a:spcAft>
            </a:pPr>
            <a:r>
              <a:rPr lang="en-US" sz="3200" i="1" dirty="0">
                <a:effectLst>
                  <a:outerShdw blurRad="38100" dist="38100" dir="2700000" algn="tl">
                    <a:srgbClr val="000000">
                      <a:alpha val="43137"/>
                    </a:srgbClr>
                  </a:outerShdw>
                </a:effectLst>
              </a:rPr>
              <a:t>Capacity</a:t>
            </a:r>
          </a:p>
          <a:p>
            <a:pPr marL="0" lvl="1" defTabSz="889000">
              <a:lnSpc>
                <a:spcPct val="90000"/>
              </a:lnSpc>
              <a:spcBef>
                <a:spcPct val="0"/>
              </a:spcBef>
              <a:spcAft>
                <a:spcPct val="15000"/>
              </a:spcAft>
            </a:pPr>
            <a:r>
              <a:rPr lang="en-US" sz="2000" dirty="0" smtClean="0"/>
              <a:t>Better </a:t>
            </a:r>
            <a:r>
              <a:rPr lang="en-US" sz="2000" dirty="0"/>
              <a:t>SAN space utilization</a:t>
            </a:r>
          </a:p>
        </p:txBody>
      </p:sp>
      <p:sp>
        <p:nvSpPr>
          <p:cNvPr id="8" name="Rectangle 7"/>
          <p:cNvSpPr/>
          <p:nvPr/>
        </p:nvSpPr>
        <p:spPr>
          <a:xfrm>
            <a:off x="7694612" y="1682115"/>
            <a:ext cx="4267200" cy="984885"/>
          </a:xfrm>
          <a:prstGeom prst="rect">
            <a:avLst/>
          </a:prstGeom>
        </p:spPr>
        <p:txBody>
          <a:bodyPr wrap="square">
            <a:spAutoFit/>
          </a:bodyPr>
          <a:lstStyle/>
          <a:p>
            <a:pPr lvl="0" defTabSz="1422400">
              <a:lnSpc>
                <a:spcPct val="90000"/>
              </a:lnSpc>
              <a:spcBef>
                <a:spcPct val="0"/>
              </a:spcBef>
              <a:spcAft>
                <a:spcPct val="35000"/>
              </a:spcAft>
            </a:pPr>
            <a:r>
              <a:rPr lang="en-US" sz="3200" i="1" dirty="0">
                <a:effectLst>
                  <a:outerShdw blurRad="38100" dist="38100" dir="2700000" algn="tl">
                    <a:srgbClr val="000000">
                      <a:alpha val="43137"/>
                    </a:srgbClr>
                  </a:outerShdw>
                </a:effectLst>
              </a:rPr>
              <a:t>Manageability</a:t>
            </a:r>
          </a:p>
          <a:p>
            <a:pPr marL="0" lvl="1" defTabSz="889000">
              <a:lnSpc>
                <a:spcPct val="90000"/>
              </a:lnSpc>
              <a:spcBef>
                <a:spcPct val="0"/>
              </a:spcBef>
              <a:spcAft>
                <a:spcPct val="15000"/>
              </a:spcAft>
            </a:pPr>
            <a:r>
              <a:rPr lang="en-US" sz="2000" dirty="0" smtClean="0"/>
              <a:t>Fewer LUNs reduce SAN complexity</a:t>
            </a:r>
            <a:endParaRPr lang="en-US" sz="2000" dirty="0"/>
          </a:p>
        </p:txBody>
      </p:sp>
    </p:spTree>
    <p:extLst>
      <p:ext uri="{BB962C8B-B14F-4D97-AF65-F5344CB8AC3E}">
        <p14:creationId xmlns:p14="http://schemas.microsoft.com/office/powerpoint/2010/main" val="38989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Architecture</a:t>
            </a:r>
            <a:endParaRPr lang="en-US" dirty="0"/>
          </a:p>
        </p:txBody>
      </p:sp>
      <p:pic>
        <p:nvPicPr>
          <p:cNvPr id="100" name="Picture 2" descr="C:\Users\shonsh\Desktop\images\host.png"/>
          <p:cNvPicPr>
            <a:picLocks noChangeAspect="1" noChangeArrowheads="1"/>
          </p:cNvPicPr>
          <p:nvPr/>
        </p:nvPicPr>
        <p:blipFill>
          <a:blip r:embed="rId2"/>
          <a:srcRect/>
          <a:stretch>
            <a:fillRect/>
          </a:stretch>
        </p:blipFill>
        <p:spPr bwMode="auto">
          <a:xfrm>
            <a:off x="2286000" y="4081046"/>
            <a:ext cx="1487186" cy="1343799"/>
          </a:xfrm>
          <a:prstGeom prst="rect">
            <a:avLst/>
          </a:prstGeom>
          <a:noFill/>
        </p:spPr>
      </p:pic>
      <p:pic>
        <p:nvPicPr>
          <p:cNvPr id="101" name="Picture 3" descr="C:\Users\shonsh\Desktop\images\VM.png"/>
          <p:cNvPicPr>
            <a:picLocks noChangeAspect="1" noChangeArrowheads="1"/>
          </p:cNvPicPr>
          <p:nvPr/>
        </p:nvPicPr>
        <p:blipFill>
          <a:blip r:embed="rId3"/>
          <a:srcRect/>
          <a:stretch>
            <a:fillRect/>
          </a:stretch>
        </p:blipFill>
        <p:spPr bwMode="auto">
          <a:xfrm>
            <a:off x="2946831" y="4192187"/>
            <a:ext cx="558369" cy="498459"/>
          </a:xfrm>
          <a:prstGeom prst="rect">
            <a:avLst/>
          </a:prstGeom>
          <a:noFill/>
        </p:spPr>
      </p:pic>
      <p:pic>
        <p:nvPicPr>
          <p:cNvPr id="102" name="Picture 3" descr="C:\Users\shonsh\Desktop\images\VM.png"/>
          <p:cNvPicPr>
            <a:picLocks noChangeAspect="1" noChangeArrowheads="1"/>
          </p:cNvPicPr>
          <p:nvPr/>
        </p:nvPicPr>
        <p:blipFill>
          <a:blip r:embed="rId3"/>
          <a:srcRect/>
          <a:stretch>
            <a:fillRect/>
          </a:stretch>
        </p:blipFill>
        <p:spPr bwMode="auto">
          <a:xfrm>
            <a:off x="3251631" y="4545386"/>
            <a:ext cx="558369" cy="678660"/>
          </a:xfrm>
          <a:prstGeom prst="rect">
            <a:avLst/>
          </a:prstGeom>
          <a:noFill/>
        </p:spPr>
      </p:pic>
      <p:pic>
        <p:nvPicPr>
          <p:cNvPr id="103" name="Picture 2" descr="C:\Users\shonsh\Desktop\images\host.png"/>
          <p:cNvPicPr>
            <a:picLocks noChangeAspect="1" noChangeArrowheads="1"/>
          </p:cNvPicPr>
          <p:nvPr/>
        </p:nvPicPr>
        <p:blipFill>
          <a:blip r:embed="rId2"/>
          <a:srcRect/>
          <a:stretch>
            <a:fillRect/>
          </a:stretch>
        </p:blipFill>
        <p:spPr bwMode="auto">
          <a:xfrm>
            <a:off x="7123414" y="4155901"/>
            <a:ext cx="1519181" cy="1344168"/>
          </a:xfrm>
          <a:prstGeom prst="rect">
            <a:avLst/>
          </a:prstGeom>
          <a:noFill/>
        </p:spPr>
      </p:pic>
      <p:pic>
        <p:nvPicPr>
          <p:cNvPr id="104" name="Picture 3" descr="C:\Users\shonsh\Desktop\images\VM.png"/>
          <p:cNvPicPr>
            <a:picLocks noChangeAspect="1" noChangeArrowheads="1"/>
          </p:cNvPicPr>
          <p:nvPr/>
        </p:nvPicPr>
        <p:blipFill>
          <a:blip r:embed="rId3"/>
          <a:srcRect/>
          <a:stretch>
            <a:fillRect/>
          </a:stretch>
        </p:blipFill>
        <p:spPr bwMode="auto">
          <a:xfrm>
            <a:off x="7899831" y="4252562"/>
            <a:ext cx="558369" cy="678660"/>
          </a:xfrm>
          <a:prstGeom prst="rect">
            <a:avLst/>
          </a:prstGeom>
          <a:noFill/>
        </p:spPr>
      </p:pic>
      <p:pic>
        <p:nvPicPr>
          <p:cNvPr id="105" name="Picture 10" descr="C:\Documents and Settings\Pennie\My Documents\ACERDATA (D)\Pennie's documents\MS Image\Shapes and Graphics\Internet Cloud\cloud 1.png"/>
          <p:cNvPicPr>
            <a:picLocks noChangeAspect="1" noChangeArrowheads="1"/>
          </p:cNvPicPr>
          <p:nvPr/>
        </p:nvPicPr>
        <p:blipFill>
          <a:blip r:embed="rId4" cstate="print"/>
          <a:srcRect/>
          <a:stretch>
            <a:fillRect/>
          </a:stretch>
        </p:blipFill>
        <p:spPr bwMode="auto">
          <a:xfrm>
            <a:off x="6400069" y="5910555"/>
            <a:ext cx="1031773" cy="575012"/>
          </a:xfrm>
          <a:prstGeom prst="rect">
            <a:avLst/>
          </a:prstGeom>
          <a:noFill/>
        </p:spPr>
      </p:pic>
      <p:pic>
        <p:nvPicPr>
          <p:cNvPr id="106" name="Picture 3" descr="C:\Users\shonsh\Desktop\images\VM.png"/>
          <p:cNvPicPr>
            <a:picLocks noChangeAspect="1" noChangeArrowheads="1"/>
          </p:cNvPicPr>
          <p:nvPr/>
        </p:nvPicPr>
        <p:blipFill>
          <a:blip r:embed="rId3"/>
          <a:srcRect/>
          <a:stretch>
            <a:fillRect/>
          </a:stretch>
        </p:blipFill>
        <p:spPr bwMode="auto">
          <a:xfrm>
            <a:off x="8204631" y="4564502"/>
            <a:ext cx="558369" cy="678660"/>
          </a:xfrm>
          <a:prstGeom prst="rect">
            <a:avLst/>
          </a:prstGeom>
          <a:noFill/>
        </p:spPr>
      </p:pic>
      <p:sp>
        <p:nvSpPr>
          <p:cNvPr id="107" name="AutoShape 79"/>
          <p:cNvSpPr>
            <a:spLocks noChangeArrowheads="1"/>
          </p:cNvSpPr>
          <p:nvPr/>
        </p:nvSpPr>
        <p:spPr bwMode="auto">
          <a:xfrm>
            <a:off x="4648200" y="1022866"/>
            <a:ext cx="1889466" cy="619780"/>
          </a:xfrm>
          <a:prstGeom prst="roundRect">
            <a:avLst>
              <a:gd name="adj" fmla="val 16667"/>
            </a:avLst>
          </a:prstGeom>
          <a:solidFill>
            <a:srgbClr val="0067C5"/>
          </a:solidFill>
          <a:ln w="38100" cap="flat" cmpd="sng" algn="ctr">
            <a:noFill/>
            <a:prstDash val="solid"/>
            <a:headEnd/>
            <a:tailEnd/>
          </a:ln>
          <a:effectLst>
            <a:outerShdw blurRad="40000" dist="20000" dir="5400000" rotWithShape="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SMHV MMC Snap 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PowerShell CLI</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08" name="AutoShape 63"/>
          <p:cNvSpPr>
            <a:spLocks noChangeArrowheads="1"/>
          </p:cNvSpPr>
          <p:nvPr/>
        </p:nvSpPr>
        <p:spPr bwMode="auto">
          <a:xfrm>
            <a:off x="1523999" y="1718846"/>
            <a:ext cx="3329509" cy="2057400"/>
          </a:xfrm>
          <a:prstGeom prst="roundRect">
            <a:avLst>
              <a:gd name="adj" fmla="val 16667"/>
            </a:avLst>
          </a:prstGeom>
          <a:solidFill>
            <a:schemeClr val="bg2">
              <a:lumMod val="40000"/>
              <a:lumOff val="60000"/>
            </a:schemeClr>
          </a:solidFill>
          <a:ln w="9525" cap="flat" cmpd="sng" algn="ctr">
            <a:solidFill>
              <a:srgbClr val="0067C5">
                <a:shade val="95000"/>
                <a:satMod val="105000"/>
              </a:srgbClr>
            </a:solidFill>
            <a:prstDash val="solid"/>
            <a:headEnd/>
            <a:tailEnd/>
          </a:ln>
          <a:effectLst/>
        </p:spPr>
        <p:txBody>
          <a:bodyPr wrap="none" anchor="ctr"/>
          <a:lstStyle/>
          <a:p>
            <a:pPr marL="0" marR="0" lvl="0" indent="0" defTabSz="914400" eaLnBrk="0" fontAlgn="auto" latinLnBrk="0" hangingPunct="0">
              <a:lnSpc>
                <a:spcPct val="90000"/>
              </a:lnSpc>
              <a:spcBef>
                <a:spcPct val="20000"/>
              </a:spcBef>
              <a:spcAft>
                <a:spcPts val="0"/>
              </a:spcAft>
              <a:buClrTx/>
              <a:buSzTx/>
              <a:buFontTx/>
              <a:buNone/>
              <a:tabLst/>
              <a:defRPr/>
            </a:pPr>
            <a:endParaRPr kumimoji="0" lang="en-US" sz="1600" b="1" i="0" u="none" strike="noStrike" kern="0" cap="none" spc="0" normalizeH="0" baseline="0" noProof="0" dirty="0">
              <a:ln>
                <a:noFill/>
              </a:ln>
              <a:solidFill>
                <a:srgbClr val="005EB8"/>
              </a:solidFill>
              <a:effectLst/>
              <a:uLnTx/>
              <a:uFillTx/>
              <a:latin typeface="Calibri" pitchFamily="34" charset="0"/>
              <a:ea typeface="ＭＳ Ｐゴシック" charset="-128"/>
              <a:cs typeface="+mn-cs"/>
            </a:endParaRPr>
          </a:p>
        </p:txBody>
      </p:sp>
      <p:sp>
        <p:nvSpPr>
          <p:cNvPr id="109" name="Text Box 9"/>
          <p:cNvSpPr txBox="1">
            <a:spLocks noChangeArrowheads="1"/>
          </p:cNvSpPr>
          <p:nvPr/>
        </p:nvSpPr>
        <p:spPr bwMode="auto">
          <a:xfrm>
            <a:off x="1676399" y="1795046"/>
            <a:ext cx="3071325" cy="307777"/>
          </a:xfrm>
          <a:prstGeom prst="rect">
            <a:avLst/>
          </a:prstGeom>
          <a:solidFill>
            <a:srgbClr val="0067C5"/>
          </a:solidFill>
          <a:ln w="38100" cap="flat" cmpd="sng" algn="ctr">
            <a:noFill/>
            <a:prstDash val="solid"/>
            <a:headEnd/>
            <a:tailEnd/>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SMHV Service </a:t>
            </a:r>
            <a:r>
              <a:rPr kumimoji="0" lang="en-US" sz="1400" b="1" i="0" u="none" strike="noStrike" kern="0" cap="none" spc="0" normalizeH="0" baseline="0" noProof="0" dirty="0" smtClean="0">
                <a:ln>
                  <a:noFill/>
                </a:ln>
                <a:solidFill>
                  <a:srgbClr val="FFFFFF"/>
                </a:solidFill>
                <a:effectLst/>
                <a:uLnTx/>
                <a:uFillTx/>
                <a:latin typeface="Arial"/>
                <a:ea typeface="+mn-ea"/>
                <a:cs typeface="+mn-cs"/>
              </a:rPr>
              <a:t>(VSS Requester)</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10" name="Text Box 7"/>
          <p:cNvSpPr txBox="1">
            <a:spLocks noChangeArrowheads="1"/>
          </p:cNvSpPr>
          <p:nvPr/>
        </p:nvSpPr>
        <p:spPr bwMode="auto">
          <a:xfrm>
            <a:off x="1766010" y="2176046"/>
            <a:ext cx="2882190" cy="307777"/>
          </a:xfrm>
          <a:prstGeom prst="rect">
            <a:avLst/>
          </a:prstGeom>
          <a:solidFill>
            <a:srgbClr val="512D6D"/>
          </a:solidFill>
          <a:ln w="38100" cap="flat" cmpd="sng" algn="ctr">
            <a:noFill/>
            <a:prstDash val="solid"/>
            <a:headEnd/>
            <a:tailEnd/>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VSS Service</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11" name="Text Box 8"/>
          <p:cNvSpPr txBox="1">
            <a:spLocks noChangeArrowheads="1"/>
          </p:cNvSpPr>
          <p:nvPr/>
        </p:nvSpPr>
        <p:spPr bwMode="auto">
          <a:xfrm>
            <a:off x="1689809" y="3316069"/>
            <a:ext cx="3057916" cy="307777"/>
          </a:xfrm>
          <a:prstGeom prst="rect">
            <a:avLst/>
          </a:prstGeom>
          <a:solidFill>
            <a:srgbClr val="0067C5"/>
          </a:solidFill>
          <a:ln w="38100" cap="flat" cmpd="sng" algn="ctr">
            <a:noFill/>
            <a:prstDash val="solid"/>
            <a:headEnd/>
            <a:tailEnd/>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 Data ONTAP Hardware provider</a:t>
            </a:r>
          </a:p>
        </p:txBody>
      </p:sp>
      <p:sp>
        <p:nvSpPr>
          <p:cNvPr id="112" name="Line 33"/>
          <p:cNvSpPr>
            <a:spLocks noChangeShapeType="1"/>
          </p:cNvSpPr>
          <p:nvPr/>
        </p:nvSpPr>
        <p:spPr bwMode="auto">
          <a:xfrm flipH="1">
            <a:off x="4747725" y="1652826"/>
            <a:ext cx="205274" cy="142220"/>
          </a:xfrm>
          <a:prstGeom prst="line">
            <a:avLst/>
          </a:prstGeom>
          <a:noFill/>
          <a:ln w="9525">
            <a:solidFill>
              <a:srgbClr val="000000"/>
            </a:solidFill>
            <a:round/>
            <a:headEnd type="triangle" w="med" len="me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3" name="Isosceles Triangle 112"/>
          <p:cNvSpPr/>
          <p:nvPr/>
        </p:nvSpPr>
        <p:spPr bwMode="auto">
          <a:xfrm flipV="1">
            <a:off x="1766010" y="3776246"/>
            <a:ext cx="2805990" cy="304800"/>
          </a:xfrm>
          <a:prstGeom prst="triangle">
            <a:avLst/>
          </a:prstGeom>
          <a:gradFill rotWithShape="1">
            <a:gsLst>
              <a:gs pos="0">
                <a:srgbClr val="F2A900">
                  <a:shade val="51000"/>
                  <a:satMod val="130000"/>
                </a:srgbClr>
              </a:gs>
              <a:gs pos="80000">
                <a:srgbClr val="F2A900">
                  <a:shade val="93000"/>
                  <a:satMod val="130000"/>
                </a:srgbClr>
              </a:gs>
              <a:gs pos="100000">
                <a:srgbClr val="F2A900">
                  <a:shade val="94000"/>
                  <a:satMod val="135000"/>
                </a:srgbClr>
              </a:gs>
            </a:gsLst>
            <a:lin ang="16200000" scaled="0"/>
          </a:gradFill>
          <a:ln>
            <a:noFill/>
            <a:headEnd type="none" w="med" len="med"/>
            <a:tailEnd type="none" w="med" len="med"/>
          </a:ln>
          <a:effectLst/>
          <a:scene3d>
            <a:camera prst="orthographicFront">
              <a:rot lat="0" lon="0" rev="0"/>
            </a:camera>
            <a:lightRig rig="threePt" dir="t">
              <a:rot lat="0" lon="0" rev="1200000"/>
            </a:lightRig>
          </a:scene3d>
          <a:sp3d/>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84BD00"/>
              </a:buClr>
              <a:buSzTx/>
              <a:buFont typeface="Wingdings 2" pitchFamily="18" charset="2"/>
              <a:buNone/>
              <a:tabLst/>
              <a:defRPr/>
            </a:pPr>
            <a:endParaRPr kumimoji="0" lang="en-US" sz="2000" b="0" i="0" u="none" strike="noStrike" kern="0" cap="none" spc="0" normalizeH="0" baseline="0" noProof="0" smtClean="0">
              <a:ln>
                <a:noFill/>
              </a:ln>
              <a:solidFill>
                <a:srgbClr val="000000"/>
              </a:solidFill>
              <a:effectLst/>
              <a:uLnTx/>
              <a:uFillTx/>
              <a:latin typeface="Arial" charset="0"/>
              <a:ea typeface="+mn-ea"/>
              <a:cs typeface="+mn-cs"/>
            </a:endParaRPr>
          </a:p>
        </p:txBody>
      </p:sp>
      <p:sp>
        <p:nvSpPr>
          <p:cNvPr id="114" name="TextBox 113"/>
          <p:cNvSpPr txBox="1"/>
          <p:nvPr/>
        </p:nvSpPr>
        <p:spPr>
          <a:xfrm>
            <a:off x="3429000" y="4719191"/>
            <a:ext cx="436338" cy="246221"/>
          </a:xfrm>
          <a:prstGeom prst="rect">
            <a:avLst/>
          </a:prstGeom>
        </p:spPr>
        <p:txBody>
          <a:bodyPr wrap="none" rtlCol="0">
            <a:spAutoFit/>
          </a:bodyPr>
          <a:lstStyle/>
          <a:p>
            <a:r>
              <a:rPr lang="en-US" sz="1000" b="1" dirty="0" smtClean="0">
                <a:latin typeface="Trebuchet MS" pitchFamily="34" charset="0"/>
              </a:rPr>
              <a:t>VM2</a:t>
            </a:r>
          </a:p>
        </p:txBody>
      </p:sp>
      <p:sp>
        <p:nvSpPr>
          <p:cNvPr id="115" name="TextBox 114"/>
          <p:cNvSpPr txBox="1"/>
          <p:nvPr/>
        </p:nvSpPr>
        <p:spPr>
          <a:xfrm>
            <a:off x="3145062" y="4157246"/>
            <a:ext cx="436338" cy="246221"/>
          </a:xfrm>
          <a:prstGeom prst="rect">
            <a:avLst/>
          </a:prstGeom>
        </p:spPr>
        <p:txBody>
          <a:bodyPr wrap="none" rtlCol="0">
            <a:spAutoFit/>
          </a:bodyPr>
          <a:lstStyle/>
          <a:p>
            <a:r>
              <a:rPr lang="en-US" sz="1000" b="1" dirty="0" smtClean="0">
                <a:latin typeface="Trebuchet MS" pitchFamily="34" charset="0"/>
              </a:rPr>
              <a:t>VM1</a:t>
            </a:r>
          </a:p>
        </p:txBody>
      </p:sp>
      <p:sp>
        <p:nvSpPr>
          <p:cNvPr id="116" name="TextBox 115"/>
          <p:cNvSpPr txBox="1"/>
          <p:nvPr/>
        </p:nvSpPr>
        <p:spPr>
          <a:xfrm>
            <a:off x="8021862" y="4233446"/>
            <a:ext cx="436338" cy="246221"/>
          </a:xfrm>
          <a:prstGeom prst="rect">
            <a:avLst/>
          </a:prstGeom>
        </p:spPr>
        <p:txBody>
          <a:bodyPr wrap="none" rtlCol="0">
            <a:spAutoFit/>
          </a:bodyPr>
          <a:lstStyle/>
          <a:p>
            <a:r>
              <a:rPr lang="en-US" sz="1000" b="1" dirty="0" smtClean="0">
                <a:latin typeface="Trebuchet MS" pitchFamily="34" charset="0"/>
              </a:rPr>
              <a:t>VM3</a:t>
            </a:r>
          </a:p>
        </p:txBody>
      </p:sp>
      <p:sp>
        <p:nvSpPr>
          <p:cNvPr id="117" name="TextBox 116"/>
          <p:cNvSpPr txBox="1"/>
          <p:nvPr/>
        </p:nvSpPr>
        <p:spPr>
          <a:xfrm>
            <a:off x="8326662" y="4673025"/>
            <a:ext cx="436338" cy="246221"/>
          </a:xfrm>
          <a:prstGeom prst="rect">
            <a:avLst/>
          </a:prstGeom>
        </p:spPr>
        <p:txBody>
          <a:bodyPr wrap="none" rtlCol="0">
            <a:spAutoFit/>
          </a:bodyPr>
          <a:lstStyle/>
          <a:p>
            <a:r>
              <a:rPr lang="en-US" sz="1000" b="1" dirty="0" smtClean="0">
                <a:latin typeface="Trebuchet MS" pitchFamily="34" charset="0"/>
              </a:rPr>
              <a:t>VM4</a:t>
            </a:r>
          </a:p>
        </p:txBody>
      </p:sp>
      <p:sp>
        <p:nvSpPr>
          <p:cNvPr id="118" name="Text Box 7"/>
          <p:cNvSpPr txBox="1">
            <a:spLocks noChangeArrowheads="1"/>
          </p:cNvSpPr>
          <p:nvPr/>
        </p:nvSpPr>
        <p:spPr bwMode="auto">
          <a:xfrm>
            <a:off x="1765795" y="2554069"/>
            <a:ext cx="1536206" cy="307777"/>
          </a:xfrm>
          <a:prstGeom prst="rect">
            <a:avLst/>
          </a:prstGeom>
          <a:solidFill>
            <a:srgbClr val="512D6D"/>
          </a:solidFill>
          <a:ln w="38100" cap="flat" cmpd="sng" algn="ctr">
            <a:noFill/>
            <a:prstDash val="solid"/>
            <a:headEnd/>
            <a:tailEnd/>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Hyper-V writer</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19" name="Text Box 7"/>
          <p:cNvSpPr txBox="1">
            <a:spLocks noChangeArrowheads="1"/>
          </p:cNvSpPr>
          <p:nvPr/>
        </p:nvSpPr>
        <p:spPr bwMode="auto">
          <a:xfrm>
            <a:off x="1752600" y="2935069"/>
            <a:ext cx="2895600" cy="307777"/>
          </a:xfrm>
          <a:prstGeom prst="rect">
            <a:avLst/>
          </a:prstGeom>
          <a:solidFill>
            <a:schemeClr val="accent4"/>
          </a:solidFill>
          <a:ln w="38100" cap="flat" cmpd="sng" algn="ctr">
            <a:noFill/>
            <a:prstDash val="solid"/>
            <a:headEnd/>
            <a:tailEnd/>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CSV Providers </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20" name="Text Box 7"/>
          <p:cNvSpPr txBox="1">
            <a:spLocks noChangeArrowheads="1"/>
          </p:cNvSpPr>
          <p:nvPr/>
        </p:nvSpPr>
        <p:spPr bwMode="auto">
          <a:xfrm>
            <a:off x="3365995" y="2557047"/>
            <a:ext cx="1282205" cy="304800"/>
          </a:xfrm>
          <a:prstGeom prst="rect">
            <a:avLst/>
          </a:prstGeom>
          <a:solidFill>
            <a:schemeClr val="accent4"/>
          </a:solidFill>
          <a:ln w="38100" cap="flat" cmpd="sng" algn="ctr">
            <a:noFill/>
            <a:prstDash val="solid"/>
            <a:headEnd/>
            <a:tailEnd/>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    CSV writer</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21" name="AutoShape 63"/>
          <p:cNvSpPr>
            <a:spLocks noChangeArrowheads="1"/>
          </p:cNvSpPr>
          <p:nvPr/>
        </p:nvSpPr>
        <p:spPr bwMode="auto">
          <a:xfrm>
            <a:off x="6324600" y="1718846"/>
            <a:ext cx="3505931" cy="2133600"/>
          </a:xfrm>
          <a:prstGeom prst="roundRect">
            <a:avLst>
              <a:gd name="adj" fmla="val 16667"/>
            </a:avLst>
          </a:prstGeom>
          <a:solidFill>
            <a:schemeClr val="bg2">
              <a:lumMod val="40000"/>
              <a:lumOff val="60000"/>
            </a:schemeClr>
          </a:solidFill>
          <a:ln w="9525" cap="flat" cmpd="sng" algn="ctr">
            <a:solidFill>
              <a:srgbClr val="0067C5">
                <a:shade val="95000"/>
                <a:satMod val="105000"/>
              </a:srgbClr>
            </a:solidFill>
            <a:prstDash val="solid"/>
            <a:headEnd/>
            <a:tailEnd/>
          </a:ln>
          <a:effectLst/>
        </p:spPr>
        <p:txBody>
          <a:bodyPr wrap="none" anchor="ctr"/>
          <a:lstStyle/>
          <a:p>
            <a:pPr marL="0" marR="0" lvl="0" indent="0" defTabSz="914400" eaLnBrk="0" fontAlgn="auto" latinLnBrk="0" hangingPunct="0">
              <a:lnSpc>
                <a:spcPct val="90000"/>
              </a:lnSpc>
              <a:spcBef>
                <a:spcPct val="20000"/>
              </a:spcBef>
              <a:spcAft>
                <a:spcPts val="0"/>
              </a:spcAft>
              <a:buClrTx/>
              <a:buSzTx/>
              <a:buFontTx/>
              <a:buNone/>
              <a:tabLst/>
              <a:defRPr/>
            </a:pPr>
            <a:endParaRPr kumimoji="0" lang="en-US" sz="1600" b="1" i="0" u="none" strike="noStrike" kern="0" cap="none" spc="0" normalizeH="0" baseline="0" noProof="0" dirty="0">
              <a:ln>
                <a:noFill/>
              </a:ln>
              <a:solidFill>
                <a:srgbClr val="005EB8"/>
              </a:solidFill>
              <a:effectLst/>
              <a:uLnTx/>
              <a:uFillTx/>
              <a:latin typeface="Calibri" pitchFamily="34" charset="0"/>
              <a:ea typeface="ＭＳ Ｐゴシック" charset="-128"/>
              <a:cs typeface="+mn-cs"/>
            </a:endParaRPr>
          </a:p>
        </p:txBody>
      </p:sp>
      <p:sp>
        <p:nvSpPr>
          <p:cNvPr id="122" name="Text Box 9"/>
          <p:cNvSpPr txBox="1">
            <a:spLocks noChangeArrowheads="1"/>
          </p:cNvSpPr>
          <p:nvPr/>
        </p:nvSpPr>
        <p:spPr bwMode="auto">
          <a:xfrm>
            <a:off x="6553200" y="1795046"/>
            <a:ext cx="3057915" cy="307777"/>
          </a:xfrm>
          <a:prstGeom prst="rect">
            <a:avLst/>
          </a:prstGeom>
          <a:solidFill>
            <a:srgbClr val="FFFFFF">
              <a:lumMod val="85000"/>
            </a:srgbClr>
          </a:solidFill>
          <a:ln w="38100" cap="flat" cmpd="sng" algn="ctr">
            <a:noFill/>
            <a:prstDash val="solid"/>
            <a:headEnd/>
            <a:tailEnd/>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chemeClr val="tx1">
                    <a:lumMod val="50000"/>
                  </a:schemeClr>
                </a:solidFill>
                <a:effectLst/>
                <a:uLnTx/>
                <a:uFillTx/>
                <a:latin typeface="Arial"/>
                <a:ea typeface="+mn-ea"/>
                <a:cs typeface="+mn-cs"/>
              </a:rPr>
              <a:t>VSS Requester  (no participation)</a:t>
            </a:r>
            <a:endParaRPr kumimoji="0" lang="en-US" sz="1400" b="1" i="0" u="none" strike="noStrike" kern="0" cap="none" spc="0" normalizeH="0" baseline="0" noProof="0" dirty="0">
              <a:ln>
                <a:noFill/>
              </a:ln>
              <a:solidFill>
                <a:schemeClr val="tx1">
                  <a:lumMod val="50000"/>
                </a:schemeClr>
              </a:solidFill>
              <a:effectLst/>
              <a:uLnTx/>
              <a:uFillTx/>
              <a:latin typeface="Arial"/>
              <a:ea typeface="+mn-ea"/>
              <a:cs typeface="+mn-cs"/>
            </a:endParaRPr>
          </a:p>
        </p:txBody>
      </p:sp>
      <p:sp>
        <p:nvSpPr>
          <p:cNvPr id="123" name="Text Box 7"/>
          <p:cNvSpPr txBox="1">
            <a:spLocks noChangeArrowheads="1"/>
          </p:cNvSpPr>
          <p:nvPr/>
        </p:nvSpPr>
        <p:spPr bwMode="auto">
          <a:xfrm>
            <a:off x="6629400" y="2252246"/>
            <a:ext cx="2882190" cy="307777"/>
          </a:xfrm>
          <a:prstGeom prst="rect">
            <a:avLst/>
          </a:prstGeom>
          <a:solidFill>
            <a:srgbClr val="512D6D"/>
          </a:solidFill>
          <a:ln w="38100" cap="flat" cmpd="sng" algn="ctr">
            <a:noFill/>
            <a:prstDash val="solid"/>
            <a:headEnd/>
            <a:tailEnd/>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VSS Service</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24" name="Text Box 8"/>
          <p:cNvSpPr txBox="1">
            <a:spLocks noChangeArrowheads="1"/>
          </p:cNvSpPr>
          <p:nvPr/>
        </p:nvSpPr>
        <p:spPr bwMode="auto">
          <a:xfrm>
            <a:off x="6477000" y="3395246"/>
            <a:ext cx="3299926" cy="307777"/>
          </a:xfrm>
          <a:prstGeom prst="rect">
            <a:avLst/>
          </a:prstGeom>
          <a:solidFill>
            <a:srgbClr val="FFFFFF">
              <a:lumMod val="85000"/>
            </a:srgbClr>
          </a:solidFill>
          <a:ln w="38100" cap="flat" cmpd="sng" algn="ctr">
            <a:noFill/>
            <a:prstDash val="solid"/>
            <a:headEnd/>
            <a:tailEnd/>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chemeClr val="tx1">
                    <a:lumMod val="50000"/>
                  </a:schemeClr>
                </a:solidFill>
                <a:effectLst/>
                <a:uLnTx/>
                <a:uFillTx/>
                <a:latin typeface="Arial"/>
                <a:ea typeface="+mn-ea"/>
                <a:cs typeface="+mn-cs"/>
              </a:rPr>
              <a:t>Hardware provider </a:t>
            </a:r>
            <a:r>
              <a:rPr kumimoji="0" lang="en-US" sz="1400" b="1" i="0" u="none" strike="noStrike" kern="0" cap="none" spc="0" normalizeH="0" baseline="0" noProof="0" dirty="0">
                <a:ln>
                  <a:noFill/>
                </a:ln>
                <a:solidFill>
                  <a:schemeClr val="tx1">
                    <a:lumMod val="50000"/>
                  </a:schemeClr>
                </a:solidFill>
                <a:effectLst/>
                <a:uLnTx/>
                <a:uFillTx/>
                <a:latin typeface="Arial"/>
                <a:ea typeface="+mn-ea"/>
                <a:cs typeface="+mn-cs"/>
              </a:rPr>
              <a:t>(</a:t>
            </a:r>
            <a:r>
              <a:rPr kumimoji="0" lang="en-US" sz="1400" b="1" i="0" u="none" strike="noStrike" kern="0" cap="none" spc="0" normalizeH="0" baseline="0" noProof="0" dirty="0" smtClean="0">
                <a:ln>
                  <a:noFill/>
                </a:ln>
                <a:solidFill>
                  <a:schemeClr val="tx1">
                    <a:lumMod val="50000"/>
                  </a:schemeClr>
                </a:solidFill>
                <a:effectLst/>
                <a:uLnTx/>
                <a:uFillTx/>
                <a:latin typeface="Arial"/>
                <a:ea typeface="+mn-ea"/>
                <a:cs typeface="+mn-cs"/>
              </a:rPr>
              <a:t>no participation)</a:t>
            </a:r>
          </a:p>
        </p:txBody>
      </p:sp>
      <p:sp>
        <p:nvSpPr>
          <p:cNvPr id="125" name="Isosceles Triangle 124"/>
          <p:cNvSpPr/>
          <p:nvPr/>
        </p:nvSpPr>
        <p:spPr bwMode="auto">
          <a:xfrm flipV="1">
            <a:off x="6781800" y="3852446"/>
            <a:ext cx="2805990" cy="304800"/>
          </a:xfrm>
          <a:prstGeom prst="triangle">
            <a:avLst/>
          </a:prstGeom>
          <a:gradFill rotWithShape="1">
            <a:gsLst>
              <a:gs pos="0">
                <a:srgbClr val="F2A900">
                  <a:shade val="51000"/>
                  <a:satMod val="130000"/>
                </a:srgbClr>
              </a:gs>
              <a:gs pos="80000">
                <a:srgbClr val="F2A900">
                  <a:shade val="93000"/>
                  <a:satMod val="130000"/>
                </a:srgbClr>
              </a:gs>
              <a:gs pos="100000">
                <a:srgbClr val="F2A900">
                  <a:shade val="94000"/>
                  <a:satMod val="135000"/>
                </a:srgbClr>
              </a:gs>
            </a:gsLst>
            <a:lin ang="16200000" scaled="0"/>
          </a:gradFill>
          <a:ln>
            <a:noFill/>
            <a:headEnd type="none" w="med" len="med"/>
            <a:tailEnd type="none" w="med" len="med"/>
          </a:ln>
          <a:effectLst/>
          <a:scene3d>
            <a:camera prst="orthographicFront">
              <a:rot lat="0" lon="0" rev="0"/>
            </a:camera>
            <a:lightRig rig="threePt" dir="t">
              <a:rot lat="0" lon="0" rev="1200000"/>
            </a:lightRig>
          </a:scene3d>
          <a:sp3d/>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84BD00"/>
              </a:buClr>
              <a:buSzTx/>
              <a:buFont typeface="Wingdings 2" pitchFamily="18" charset="2"/>
              <a:buNone/>
              <a:tabLst/>
              <a:defRPr/>
            </a:pPr>
            <a:endParaRPr kumimoji="0" lang="en-US" sz="2000" b="0" i="0" u="none" strike="noStrike" kern="0" cap="none" spc="0" normalizeH="0" baseline="0" noProof="0" smtClean="0">
              <a:ln>
                <a:noFill/>
              </a:ln>
              <a:solidFill>
                <a:srgbClr val="000000"/>
              </a:solidFill>
              <a:effectLst/>
              <a:uLnTx/>
              <a:uFillTx/>
              <a:latin typeface="Arial" charset="0"/>
              <a:ea typeface="+mn-ea"/>
              <a:cs typeface="+mn-cs"/>
            </a:endParaRPr>
          </a:p>
        </p:txBody>
      </p:sp>
      <p:sp>
        <p:nvSpPr>
          <p:cNvPr id="126" name="Text Box 7"/>
          <p:cNvSpPr txBox="1">
            <a:spLocks noChangeArrowheads="1"/>
          </p:cNvSpPr>
          <p:nvPr/>
        </p:nvSpPr>
        <p:spPr bwMode="auto">
          <a:xfrm>
            <a:off x="6629400" y="2633246"/>
            <a:ext cx="1536206" cy="307777"/>
          </a:xfrm>
          <a:prstGeom prst="rect">
            <a:avLst/>
          </a:prstGeom>
          <a:solidFill>
            <a:srgbClr val="512D6D"/>
          </a:solidFill>
          <a:ln w="38100" cap="flat" cmpd="sng" algn="ctr">
            <a:noFill/>
            <a:prstDash val="solid"/>
            <a:headEnd/>
            <a:tailEnd/>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Hyper-V writer</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27" name="Text Box 7"/>
          <p:cNvSpPr txBox="1">
            <a:spLocks noChangeArrowheads="1"/>
          </p:cNvSpPr>
          <p:nvPr/>
        </p:nvSpPr>
        <p:spPr bwMode="auto">
          <a:xfrm>
            <a:off x="6629400" y="3011269"/>
            <a:ext cx="2895600" cy="307777"/>
          </a:xfrm>
          <a:prstGeom prst="rect">
            <a:avLst/>
          </a:prstGeom>
          <a:solidFill>
            <a:schemeClr val="accent4"/>
          </a:solidFill>
          <a:ln w="38100" cap="flat" cmpd="sng" algn="ctr">
            <a:noFill/>
            <a:prstDash val="solid"/>
            <a:headEnd/>
            <a:tailEnd/>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CSV Providers </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28" name="Text Box 7"/>
          <p:cNvSpPr txBox="1">
            <a:spLocks noChangeArrowheads="1"/>
          </p:cNvSpPr>
          <p:nvPr/>
        </p:nvSpPr>
        <p:spPr bwMode="auto">
          <a:xfrm>
            <a:off x="8229600" y="2633247"/>
            <a:ext cx="1282205" cy="304800"/>
          </a:xfrm>
          <a:prstGeom prst="rect">
            <a:avLst/>
          </a:prstGeom>
          <a:solidFill>
            <a:schemeClr val="accent4"/>
          </a:solidFill>
          <a:ln w="38100" cap="flat" cmpd="sng" algn="ctr">
            <a:noFill/>
            <a:prstDash val="solid"/>
            <a:headEnd/>
            <a:tailEnd/>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CSV writer</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29" name="Elbow Connector 128"/>
          <p:cNvCxnSpPr/>
          <p:nvPr/>
        </p:nvCxnSpPr>
        <p:spPr bwMode="auto">
          <a:xfrm flipV="1">
            <a:off x="4648200" y="2935068"/>
            <a:ext cx="1981200" cy="113558"/>
          </a:xfrm>
          <a:prstGeom prst="bentConnector3">
            <a:avLst>
              <a:gd name="adj1" fmla="val 45693"/>
            </a:avLst>
          </a:prstGeom>
          <a:noFill/>
          <a:ln w="38100" cap="flat" cmpd="sng" algn="ctr">
            <a:solidFill>
              <a:srgbClr val="0067C5"/>
            </a:solidFill>
            <a:prstDash val="solid"/>
            <a:headEnd type="arrow"/>
            <a:tailEnd type="arrow"/>
          </a:ln>
          <a:effectLst>
            <a:outerShdw blurRad="40000" dist="23000" dir="5400000" rotWithShape="0">
              <a:srgbClr val="000000">
                <a:alpha val="35000"/>
              </a:srgbClr>
            </a:outerShdw>
          </a:effectLst>
        </p:spPr>
      </p:cxnSp>
      <p:sp>
        <p:nvSpPr>
          <p:cNvPr id="131" name="TextBox 130"/>
          <p:cNvSpPr txBox="1"/>
          <p:nvPr/>
        </p:nvSpPr>
        <p:spPr>
          <a:xfrm>
            <a:off x="6963510" y="1261646"/>
            <a:ext cx="2303836" cy="338554"/>
          </a:xfrm>
          <a:prstGeom prst="rect">
            <a:avLst/>
          </a:prstGeom>
          <a:noFill/>
        </p:spPr>
        <p:txBody>
          <a:bodyPr wrap="none" rtlCol="0">
            <a:spAutoFit/>
          </a:bodyPr>
          <a:lstStyle/>
          <a:p>
            <a:pPr marL="0" lvl="1" defTabSz="914400">
              <a:defRPr/>
            </a:pPr>
            <a:r>
              <a:rPr lang="en-US" sz="1600" b="1" kern="0" dirty="0" smtClean="0"/>
              <a:t>Non Requestor Nodes</a:t>
            </a:r>
            <a:endParaRPr lang="en-US" sz="1400" b="1" kern="0" dirty="0">
              <a:effectLst>
                <a:glow rad="228600">
                  <a:srgbClr val="FFFFFF">
                    <a:alpha val="40000"/>
                  </a:srgbClr>
                </a:glow>
              </a:effectLst>
              <a:latin typeface="Times New Roman" pitchFamily="18" charset="0"/>
              <a:cs typeface="Times New Roman" pitchFamily="18" charset="0"/>
            </a:endParaRPr>
          </a:p>
        </p:txBody>
      </p:sp>
      <p:sp>
        <p:nvSpPr>
          <p:cNvPr id="132" name="Line 33"/>
          <p:cNvSpPr>
            <a:spLocks noChangeShapeType="1"/>
          </p:cNvSpPr>
          <p:nvPr/>
        </p:nvSpPr>
        <p:spPr bwMode="auto">
          <a:xfrm>
            <a:off x="6324600" y="1642646"/>
            <a:ext cx="152400" cy="152400"/>
          </a:xfrm>
          <a:prstGeom prst="line">
            <a:avLst/>
          </a:prstGeom>
          <a:noFill/>
          <a:ln w="9525">
            <a:solidFill>
              <a:srgbClr val="000000"/>
            </a:solidFill>
            <a:round/>
            <a:headEnd type="triangle" w="med" len="me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cxnSp>
        <p:nvCxnSpPr>
          <p:cNvPr id="133" name="Elbow Connector 132"/>
          <p:cNvCxnSpPr>
            <a:endCxn id="126" idx="1"/>
          </p:cNvCxnSpPr>
          <p:nvPr/>
        </p:nvCxnSpPr>
        <p:spPr bwMode="auto">
          <a:xfrm>
            <a:off x="4648200" y="2710935"/>
            <a:ext cx="1981200" cy="103100"/>
          </a:xfrm>
          <a:prstGeom prst="bentConnector3">
            <a:avLst>
              <a:gd name="adj1" fmla="val 50000"/>
            </a:avLst>
          </a:prstGeom>
          <a:noFill/>
          <a:ln w="38100" cap="flat" cmpd="sng" algn="ctr">
            <a:solidFill>
              <a:srgbClr val="0067C5"/>
            </a:solidFill>
            <a:prstDash val="solid"/>
            <a:headEnd type="arrow"/>
            <a:tailEnd type="arrow"/>
          </a:ln>
          <a:effectLst>
            <a:outerShdw blurRad="40000" dist="23000" dir="5400000" rotWithShape="0">
              <a:srgbClr val="000000">
                <a:alpha val="35000"/>
              </a:srgbClr>
            </a:outerShdw>
          </a:effectLst>
        </p:spPr>
      </p:cxnSp>
      <p:sp>
        <p:nvSpPr>
          <p:cNvPr id="134" name="AutoShape 66"/>
          <p:cNvSpPr>
            <a:spLocks noChangeArrowheads="1"/>
          </p:cNvSpPr>
          <p:nvPr/>
        </p:nvSpPr>
        <p:spPr bwMode="auto">
          <a:xfrm>
            <a:off x="3352800" y="2557046"/>
            <a:ext cx="228600" cy="228600"/>
          </a:xfrm>
          <a:prstGeom prst="irregularSeal1">
            <a:avLst/>
          </a:prstGeom>
          <a:solidFill>
            <a:srgbClr val="FFFF00"/>
          </a:solidFill>
          <a:ln w="9525" algn="ctr">
            <a:solidFill>
              <a:srgbClr val="333333"/>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5" name="AutoShape 66"/>
          <p:cNvSpPr>
            <a:spLocks noChangeArrowheads="1"/>
          </p:cNvSpPr>
          <p:nvPr/>
        </p:nvSpPr>
        <p:spPr bwMode="auto">
          <a:xfrm>
            <a:off x="2133600" y="2938046"/>
            <a:ext cx="228600" cy="228600"/>
          </a:xfrm>
          <a:prstGeom prst="irregularSeal1">
            <a:avLst/>
          </a:prstGeom>
          <a:solidFill>
            <a:srgbClr val="FFFF00"/>
          </a:solidFill>
          <a:ln w="9525" algn="ctr">
            <a:solidFill>
              <a:srgbClr val="333333"/>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6" name="5-Point Star 135"/>
          <p:cNvSpPr/>
          <p:nvPr/>
        </p:nvSpPr>
        <p:spPr bwMode="auto">
          <a:xfrm>
            <a:off x="5317283" y="2281203"/>
            <a:ext cx="507868" cy="381000"/>
          </a:xfrm>
          <a:prstGeom prst="star5">
            <a:avLst/>
          </a:prstGeom>
          <a:solidFill>
            <a:srgbClr val="00B050"/>
          </a:solidFill>
          <a:ln w="38100" cap="flat" cmpd="sng" algn="ctr">
            <a:solidFill>
              <a:srgbClr val="003B5C"/>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137" name="Rounded Rectangle 136"/>
          <p:cNvSpPr/>
          <p:nvPr/>
        </p:nvSpPr>
        <p:spPr bwMode="auto">
          <a:xfrm>
            <a:off x="4572000" y="1033047"/>
            <a:ext cx="2057400" cy="690890"/>
          </a:xfrm>
          <a:prstGeom prst="roundRect">
            <a:avLst/>
          </a:prstGeom>
          <a:noFill/>
          <a:ln w="47625" cap="flat" cmpd="sng" algn="ctr">
            <a:solidFill>
              <a:srgbClr val="FF000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alpha val="99000"/>
                </a:srgbClr>
              </a:solidFill>
              <a:effectLst/>
              <a:uLnTx/>
              <a:uFillTx/>
              <a:latin typeface="Arial"/>
              <a:ea typeface="+mn-ea"/>
              <a:cs typeface="+mn-cs"/>
            </a:endParaRPr>
          </a:p>
        </p:txBody>
      </p:sp>
      <p:sp>
        <p:nvSpPr>
          <p:cNvPr id="138" name="Rounded Rectangle 137"/>
          <p:cNvSpPr/>
          <p:nvPr/>
        </p:nvSpPr>
        <p:spPr bwMode="auto">
          <a:xfrm>
            <a:off x="1371600" y="1575904"/>
            <a:ext cx="3687221" cy="2276542"/>
          </a:xfrm>
          <a:prstGeom prst="roundRect">
            <a:avLst/>
          </a:prstGeom>
          <a:noFill/>
          <a:ln w="47625" cap="flat" cmpd="sng" algn="ctr">
            <a:solidFill>
              <a:srgbClr val="FF000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alpha val="99000"/>
                </a:srgbClr>
              </a:solidFill>
              <a:effectLst/>
              <a:uLnTx/>
              <a:uFillTx/>
              <a:latin typeface="Arial"/>
              <a:ea typeface="+mn-ea"/>
              <a:cs typeface="+mn-cs"/>
            </a:endParaRPr>
          </a:p>
        </p:txBody>
      </p:sp>
      <p:sp>
        <p:nvSpPr>
          <p:cNvPr id="139" name="Rounded Rectangle 138"/>
          <p:cNvSpPr/>
          <p:nvPr/>
        </p:nvSpPr>
        <p:spPr bwMode="auto">
          <a:xfrm>
            <a:off x="1537683" y="1723936"/>
            <a:ext cx="3263934" cy="442652"/>
          </a:xfrm>
          <a:prstGeom prst="roundRect">
            <a:avLst/>
          </a:prstGeom>
          <a:noFill/>
          <a:ln w="47625" cap="flat" cmpd="sng" algn="ctr">
            <a:solidFill>
              <a:srgbClr val="FF000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alpha val="99000"/>
                </a:srgbClr>
              </a:solidFill>
              <a:effectLst/>
              <a:uLnTx/>
              <a:uFillTx/>
              <a:latin typeface="Arial"/>
              <a:ea typeface="+mn-ea"/>
              <a:cs typeface="+mn-cs"/>
            </a:endParaRPr>
          </a:p>
        </p:txBody>
      </p:sp>
      <p:sp>
        <p:nvSpPr>
          <p:cNvPr id="140" name="Rounded Rectangle 139"/>
          <p:cNvSpPr/>
          <p:nvPr/>
        </p:nvSpPr>
        <p:spPr bwMode="auto">
          <a:xfrm>
            <a:off x="1524000" y="2114394"/>
            <a:ext cx="3263934" cy="442652"/>
          </a:xfrm>
          <a:prstGeom prst="roundRect">
            <a:avLst/>
          </a:prstGeom>
          <a:noFill/>
          <a:ln w="47625" cap="flat" cmpd="sng" algn="ctr">
            <a:solidFill>
              <a:srgbClr val="FF000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alpha val="99000"/>
                </a:srgbClr>
              </a:solidFill>
              <a:effectLst/>
              <a:uLnTx/>
              <a:uFillTx/>
              <a:latin typeface="Arial"/>
              <a:ea typeface="+mn-ea"/>
              <a:cs typeface="+mn-cs"/>
            </a:endParaRPr>
          </a:p>
        </p:txBody>
      </p:sp>
      <p:sp>
        <p:nvSpPr>
          <p:cNvPr id="141" name="Rounded Rectangle 140"/>
          <p:cNvSpPr/>
          <p:nvPr/>
        </p:nvSpPr>
        <p:spPr bwMode="auto">
          <a:xfrm>
            <a:off x="1536666" y="2571594"/>
            <a:ext cx="1816134" cy="363474"/>
          </a:xfrm>
          <a:prstGeom prst="roundRect">
            <a:avLst/>
          </a:prstGeom>
          <a:noFill/>
          <a:ln w="47625" cap="flat" cmpd="sng" algn="ctr">
            <a:solidFill>
              <a:srgbClr val="FF000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alpha val="99000"/>
                </a:srgbClr>
              </a:solidFill>
              <a:effectLst/>
              <a:uLnTx/>
              <a:uFillTx/>
              <a:latin typeface="Arial"/>
              <a:ea typeface="+mn-ea"/>
              <a:cs typeface="+mn-cs"/>
            </a:endParaRPr>
          </a:p>
        </p:txBody>
      </p:sp>
      <p:sp>
        <p:nvSpPr>
          <p:cNvPr id="142" name="Rounded Rectangle 141"/>
          <p:cNvSpPr/>
          <p:nvPr/>
        </p:nvSpPr>
        <p:spPr bwMode="auto">
          <a:xfrm>
            <a:off x="3365466" y="2557046"/>
            <a:ext cx="1422468" cy="363474"/>
          </a:xfrm>
          <a:prstGeom prst="roundRect">
            <a:avLst/>
          </a:prstGeom>
          <a:noFill/>
          <a:ln w="47625" cap="flat" cmpd="sng" algn="ctr">
            <a:solidFill>
              <a:srgbClr val="FF000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alpha val="99000"/>
                </a:srgbClr>
              </a:solidFill>
              <a:effectLst/>
              <a:uLnTx/>
              <a:uFillTx/>
              <a:latin typeface="Arial"/>
              <a:ea typeface="+mn-ea"/>
              <a:cs typeface="+mn-cs"/>
            </a:endParaRPr>
          </a:p>
        </p:txBody>
      </p:sp>
      <p:sp>
        <p:nvSpPr>
          <p:cNvPr id="143" name="Rounded Rectangle 142"/>
          <p:cNvSpPr/>
          <p:nvPr/>
        </p:nvSpPr>
        <p:spPr bwMode="auto">
          <a:xfrm>
            <a:off x="6629400" y="2633246"/>
            <a:ext cx="1575232" cy="310754"/>
          </a:xfrm>
          <a:prstGeom prst="roundRect">
            <a:avLst/>
          </a:prstGeom>
          <a:noFill/>
          <a:ln w="47625" cap="flat" cmpd="sng" algn="ctr">
            <a:solidFill>
              <a:srgbClr val="FF000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alpha val="99000"/>
                </a:srgbClr>
              </a:solidFill>
              <a:effectLst/>
              <a:uLnTx/>
              <a:uFillTx/>
              <a:latin typeface="Arial"/>
              <a:ea typeface="+mn-ea"/>
              <a:cs typeface="+mn-cs"/>
            </a:endParaRPr>
          </a:p>
        </p:txBody>
      </p:sp>
      <p:sp>
        <p:nvSpPr>
          <p:cNvPr id="144" name="Rounded Rectangle 143"/>
          <p:cNvSpPr/>
          <p:nvPr/>
        </p:nvSpPr>
        <p:spPr bwMode="auto">
          <a:xfrm>
            <a:off x="1524000" y="2952594"/>
            <a:ext cx="3263934" cy="366452"/>
          </a:xfrm>
          <a:prstGeom prst="roundRect">
            <a:avLst/>
          </a:prstGeom>
          <a:noFill/>
          <a:ln w="47625" cap="flat" cmpd="sng" algn="ctr">
            <a:solidFill>
              <a:srgbClr val="FF000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alpha val="99000"/>
                </a:srgbClr>
              </a:solidFill>
              <a:effectLst/>
              <a:uLnTx/>
              <a:uFillTx/>
              <a:latin typeface="Arial"/>
              <a:ea typeface="+mn-ea"/>
              <a:cs typeface="+mn-cs"/>
            </a:endParaRPr>
          </a:p>
        </p:txBody>
      </p:sp>
      <p:sp>
        <p:nvSpPr>
          <p:cNvPr id="145" name="Rounded Rectangle 144"/>
          <p:cNvSpPr/>
          <p:nvPr/>
        </p:nvSpPr>
        <p:spPr bwMode="auto">
          <a:xfrm>
            <a:off x="6578168" y="2627292"/>
            <a:ext cx="1575232" cy="310754"/>
          </a:xfrm>
          <a:prstGeom prst="roundRect">
            <a:avLst/>
          </a:prstGeom>
          <a:noFill/>
          <a:ln w="47625" cap="flat" cmpd="sng" algn="ctr">
            <a:solidFill>
              <a:srgbClr val="FF000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alpha val="99000"/>
                </a:srgbClr>
              </a:solidFill>
              <a:effectLst/>
              <a:uLnTx/>
              <a:uFillTx/>
              <a:latin typeface="Arial"/>
              <a:ea typeface="+mn-ea"/>
              <a:cs typeface="+mn-cs"/>
            </a:endParaRPr>
          </a:p>
        </p:txBody>
      </p:sp>
      <p:sp>
        <p:nvSpPr>
          <p:cNvPr id="146" name="Rounded Rectangle 145"/>
          <p:cNvSpPr/>
          <p:nvPr/>
        </p:nvSpPr>
        <p:spPr bwMode="auto">
          <a:xfrm>
            <a:off x="2895600" y="4157246"/>
            <a:ext cx="939370" cy="1066800"/>
          </a:xfrm>
          <a:prstGeom prst="roundRect">
            <a:avLst/>
          </a:prstGeom>
          <a:noFill/>
          <a:ln w="47625" cap="flat" cmpd="sng" algn="ctr">
            <a:solidFill>
              <a:srgbClr val="FF000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alpha val="99000"/>
                </a:srgbClr>
              </a:solidFill>
              <a:effectLst/>
              <a:uLnTx/>
              <a:uFillTx/>
              <a:latin typeface="Arial"/>
              <a:ea typeface="+mn-ea"/>
              <a:cs typeface="+mn-cs"/>
            </a:endParaRPr>
          </a:p>
        </p:txBody>
      </p:sp>
      <p:sp>
        <p:nvSpPr>
          <p:cNvPr id="147" name="Rounded Rectangle 146"/>
          <p:cNvSpPr/>
          <p:nvPr/>
        </p:nvSpPr>
        <p:spPr bwMode="auto">
          <a:xfrm>
            <a:off x="4648200" y="2785646"/>
            <a:ext cx="1981200" cy="381000"/>
          </a:xfrm>
          <a:prstGeom prst="roundRect">
            <a:avLst/>
          </a:prstGeom>
          <a:noFill/>
          <a:ln w="47625" cap="flat" cmpd="sng" algn="ctr">
            <a:solidFill>
              <a:srgbClr val="FF000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alpha val="99000"/>
                </a:srgbClr>
              </a:solidFill>
              <a:effectLst/>
              <a:uLnTx/>
              <a:uFillTx/>
              <a:latin typeface="Arial"/>
              <a:ea typeface="+mn-ea"/>
              <a:cs typeface="+mn-cs"/>
            </a:endParaRPr>
          </a:p>
        </p:txBody>
      </p:sp>
      <p:sp>
        <p:nvSpPr>
          <p:cNvPr id="148" name="Rounded Rectangle 147"/>
          <p:cNvSpPr/>
          <p:nvPr/>
        </p:nvSpPr>
        <p:spPr bwMode="auto">
          <a:xfrm>
            <a:off x="4648200" y="2557046"/>
            <a:ext cx="1981200" cy="363474"/>
          </a:xfrm>
          <a:prstGeom prst="roundRect">
            <a:avLst/>
          </a:prstGeom>
          <a:noFill/>
          <a:ln w="47625" cap="flat" cmpd="sng" algn="ctr">
            <a:solidFill>
              <a:srgbClr val="FF000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alpha val="99000"/>
                </a:srgbClr>
              </a:solidFill>
              <a:effectLst/>
              <a:uLnTx/>
              <a:uFillTx/>
              <a:latin typeface="Arial"/>
              <a:ea typeface="+mn-ea"/>
              <a:cs typeface="+mn-cs"/>
            </a:endParaRPr>
          </a:p>
        </p:txBody>
      </p:sp>
      <p:sp>
        <p:nvSpPr>
          <p:cNvPr id="149" name="Rounded Rectangle 148"/>
          <p:cNvSpPr/>
          <p:nvPr/>
        </p:nvSpPr>
        <p:spPr bwMode="auto">
          <a:xfrm>
            <a:off x="7823630" y="4157245"/>
            <a:ext cx="939370" cy="1038787"/>
          </a:xfrm>
          <a:prstGeom prst="roundRect">
            <a:avLst/>
          </a:prstGeom>
          <a:noFill/>
          <a:ln w="47625" cap="flat" cmpd="sng" algn="ctr">
            <a:solidFill>
              <a:srgbClr val="FF000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alpha val="99000"/>
                </a:srgbClr>
              </a:solidFill>
              <a:effectLst/>
              <a:uLnTx/>
              <a:uFillTx/>
              <a:latin typeface="Arial"/>
              <a:ea typeface="+mn-ea"/>
              <a:cs typeface="+mn-cs"/>
            </a:endParaRPr>
          </a:p>
        </p:txBody>
      </p:sp>
      <p:sp>
        <p:nvSpPr>
          <p:cNvPr id="150" name="Rounded Rectangle 149"/>
          <p:cNvSpPr/>
          <p:nvPr/>
        </p:nvSpPr>
        <p:spPr bwMode="auto">
          <a:xfrm>
            <a:off x="1523999" y="3242846"/>
            <a:ext cx="3326363" cy="445629"/>
          </a:xfrm>
          <a:prstGeom prst="roundRect">
            <a:avLst/>
          </a:prstGeom>
          <a:noFill/>
          <a:ln w="47625" cap="flat" cmpd="sng" algn="ctr">
            <a:solidFill>
              <a:srgbClr val="FF000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alpha val="99000"/>
                </a:srgbClr>
              </a:solidFill>
              <a:effectLst/>
              <a:uLnTx/>
              <a:uFillTx/>
              <a:latin typeface="Arial"/>
              <a:ea typeface="+mn-ea"/>
              <a:cs typeface="+mn-cs"/>
            </a:endParaRPr>
          </a:p>
        </p:txBody>
      </p:sp>
      <p:sp>
        <p:nvSpPr>
          <p:cNvPr id="151" name="Rounded Rectangle 150"/>
          <p:cNvSpPr/>
          <p:nvPr/>
        </p:nvSpPr>
        <p:spPr bwMode="auto">
          <a:xfrm>
            <a:off x="3759201" y="5243162"/>
            <a:ext cx="3309154" cy="1242405"/>
          </a:xfrm>
          <a:prstGeom prst="roundRect">
            <a:avLst/>
          </a:prstGeom>
          <a:solidFill>
            <a:schemeClr val="bg2">
              <a:lumMod val="40000"/>
              <a:lumOff val="60000"/>
            </a:schemeClr>
          </a:solidFill>
          <a:ln w="9525" cap="flat" cmpd="sng" algn="ctr">
            <a:solidFill>
              <a:srgbClr val="0067C5">
                <a:shade val="95000"/>
                <a:satMod val="105000"/>
              </a:srgbClr>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84BD00"/>
              </a:buClr>
              <a:buSzTx/>
              <a:buFont typeface="Wingdings 2" pitchFamily="18" charset="2"/>
              <a:buNone/>
              <a:tabLst/>
              <a:defRPr/>
            </a:pPr>
            <a:endParaRPr kumimoji="0" lang="en-US" sz="2000" b="0" i="0" u="none" strike="noStrike" kern="0" cap="none" spc="0" normalizeH="0" baseline="0" noProof="0" smtClean="0">
              <a:ln>
                <a:noFill/>
              </a:ln>
              <a:solidFill>
                <a:srgbClr val="000000"/>
              </a:solidFill>
              <a:effectLst/>
              <a:uLnTx/>
              <a:uFillTx/>
              <a:latin typeface="Arial" charset="0"/>
              <a:ea typeface="+mn-ea"/>
              <a:cs typeface="+mn-cs"/>
            </a:endParaRPr>
          </a:p>
        </p:txBody>
      </p:sp>
      <p:sp>
        <p:nvSpPr>
          <p:cNvPr id="152" name="TextBox 151"/>
          <p:cNvSpPr txBox="1"/>
          <p:nvPr/>
        </p:nvSpPr>
        <p:spPr>
          <a:xfrm>
            <a:off x="4728522" y="6214646"/>
            <a:ext cx="1596078"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3B5C"/>
                </a:solidFill>
                <a:effectLst>
                  <a:glow rad="228600">
                    <a:srgbClr val="FFFFFF">
                      <a:alpha val="40000"/>
                    </a:srgbClr>
                  </a:glow>
                </a:effectLst>
                <a:uLnTx/>
                <a:uFillTx/>
              </a:rPr>
              <a:t> </a:t>
            </a:r>
            <a:r>
              <a:rPr kumimoji="0" lang="en-US" sz="1600" b="1" i="0" u="none" strike="noStrike" kern="0" cap="none" spc="0" normalizeH="0" baseline="0" noProof="0" dirty="0">
                <a:ln>
                  <a:noFill/>
                </a:ln>
                <a:solidFill>
                  <a:srgbClr val="005EB8"/>
                </a:solidFill>
                <a:effectLst/>
                <a:uLnTx/>
                <a:uFillTx/>
              </a:rPr>
              <a:t>Data </a:t>
            </a:r>
            <a:r>
              <a:rPr kumimoji="0" lang="en-US" sz="1600" b="1" i="0" u="none" strike="noStrike" kern="0" cap="none" spc="0" normalizeH="0" baseline="0" noProof="0" dirty="0" smtClean="0">
                <a:ln>
                  <a:noFill/>
                </a:ln>
                <a:solidFill>
                  <a:srgbClr val="005EB8"/>
                </a:solidFill>
                <a:effectLst/>
                <a:uLnTx/>
                <a:uFillTx/>
              </a:rPr>
              <a:t>ONTAP</a:t>
            </a:r>
            <a:r>
              <a:rPr kumimoji="0" lang="en-US" sz="1600" b="1" i="0" u="none" strike="noStrike" kern="0" cap="none" spc="0" normalizeH="0" baseline="30000" noProof="0" dirty="0" smtClean="0">
                <a:ln>
                  <a:noFill/>
                </a:ln>
                <a:solidFill>
                  <a:srgbClr val="005EB8"/>
                </a:solidFill>
                <a:effectLst/>
                <a:uLnTx/>
                <a:uFillTx/>
              </a:rPr>
              <a:t>®</a:t>
            </a:r>
            <a:endParaRPr kumimoji="0" lang="en-US" sz="1600" b="1" i="0" u="none" strike="noStrike" kern="0" cap="none" spc="0" normalizeH="0" baseline="30000" noProof="0" dirty="0">
              <a:ln>
                <a:noFill/>
              </a:ln>
              <a:solidFill>
                <a:srgbClr val="005EB8"/>
              </a:solidFill>
              <a:effectLst/>
              <a:uLnTx/>
              <a:uFillTx/>
            </a:endParaRPr>
          </a:p>
        </p:txBody>
      </p:sp>
      <p:sp>
        <p:nvSpPr>
          <p:cNvPr id="153" name="Rectangle 17"/>
          <p:cNvSpPr>
            <a:spLocks noChangeArrowheads="1"/>
          </p:cNvSpPr>
          <p:nvPr/>
        </p:nvSpPr>
        <p:spPr bwMode="auto">
          <a:xfrm>
            <a:off x="3873693" y="5438265"/>
            <a:ext cx="3136707" cy="776381"/>
          </a:xfrm>
          <a:prstGeom prst="roundRect">
            <a:avLst/>
          </a:prstGeom>
          <a:gradFill rotWithShape="1">
            <a:gsLst>
              <a:gs pos="0">
                <a:srgbClr val="84BD00">
                  <a:shade val="51000"/>
                  <a:satMod val="130000"/>
                </a:srgbClr>
              </a:gs>
              <a:gs pos="80000">
                <a:srgbClr val="84BD00">
                  <a:shade val="93000"/>
                  <a:satMod val="130000"/>
                </a:srgbClr>
              </a:gs>
              <a:gs pos="100000">
                <a:srgbClr val="84BD00">
                  <a:shade val="94000"/>
                  <a:satMod val="135000"/>
                </a:srgbClr>
              </a:gs>
            </a:gsLst>
            <a:lin ang="16200000" scaled="0"/>
          </a:gradFill>
          <a:ln>
            <a:noFill/>
            <a:headEnd/>
            <a:tailEnd/>
          </a:ln>
          <a:effectLst/>
          <a:scene3d>
            <a:camera prst="orthographicFront">
              <a:rot lat="0" lon="0" rev="0"/>
            </a:camera>
            <a:lightRig rig="threePt" dir="t">
              <a:rot lat="0" lon="0" rev="1200000"/>
            </a:lightRig>
          </a:scene3d>
          <a:sp3d/>
        </p:spPr>
        <p:txBody>
          <a:bodyPr wrap="none" lIns="91432" tIns="45717" rIns="91432" bIns="45717"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54" name="Group 153"/>
          <p:cNvGrpSpPr/>
          <p:nvPr/>
        </p:nvGrpSpPr>
        <p:grpSpPr>
          <a:xfrm>
            <a:off x="4800600" y="5452646"/>
            <a:ext cx="1805475" cy="657998"/>
            <a:chOff x="3985725" y="5590401"/>
            <a:chExt cx="1805475" cy="657998"/>
          </a:xfrm>
        </p:grpSpPr>
        <p:sp>
          <p:nvSpPr>
            <p:cNvPr id="155" name="Can 154"/>
            <p:cNvSpPr/>
            <p:nvPr/>
          </p:nvSpPr>
          <p:spPr>
            <a:xfrm>
              <a:off x="3985725" y="5623998"/>
              <a:ext cx="1805475" cy="624401"/>
            </a:xfrm>
            <a:prstGeom prst="can">
              <a:avLst>
                <a:gd name="adj" fmla="val 29594"/>
              </a:avLst>
            </a:prstGeom>
            <a:solidFill>
              <a:srgbClr val="F2A900"/>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vert="horz" wrap="square" lIns="76194" tIns="38097" rIns="76194" bIns="38097" numCol="1" rtlCol="0" anchor="ctr" anchorCtr="0" compatLnSpc="1">
              <a:prstTxWarp prst="textNoShape">
                <a:avLst/>
              </a:prstTxWarp>
            </a:bodyPr>
            <a:lstStyle/>
            <a:p>
              <a:pPr marL="0" marR="0" lvl="0" indent="0" algn="ctr" defTabSz="76171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Segoe" pitchFamily="34" charset="0"/>
                <a:ea typeface="+mn-ea"/>
                <a:cs typeface="+mn-cs"/>
              </a:endParaRPr>
            </a:p>
          </p:txBody>
        </p:sp>
        <p:sp>
          <p:nvSpPr>
            <p:cNvPr id="156" name="Rounded Rectangle 155"/>
            <p:cNvSpPr/>
            <p:nvPr/>
          </p:nvSpPr>
          <p:spPr bwMode="auto">
            <a:xfrm>
              <a:off x="4343400" y="5843266"/>
              <a:ext cx="243738" cy="280674"/>
            </a:xfrm>
            <a:prstGeom prst="roundRect">
              <a:avLst>
                <a:gd name="adj" fmla="val 9033"/>
              </a:avLst>
            </a:prstGeom>
            <a:gradFill rotWithShape="1">
              <a:gsLst>
                <a:gs pos="0">
                  <a:srgbClr val="0067C5">
                    <a:shade val="51000"/>
                    <a:satMod val="130000"/>
                  </a:srgbClr>
                </a:gs>
                <a:gs pos="80000">
                  <a:srgbClr val="0067C5">
                    <a:shade val="93000"/>
                    <a:satMod val="130000"/>
                  </a:srgbClr>
                </a:gs>
                <a:gs pos="100000">
                  <a:srgbClr val="0067C5">
                    <a:shade val="94000"/>
                    <a:satMod val="135000"/>
                  </a:srgb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76171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rebuchet MS" pitchFamily="34" charset="0"/>
                <a:ea typeface="+mn-ea"/>
                <a:cs typeface="+mn-cs"/>
              </a:endParaRPr>
            </a:p>
          </p:txBody>
        </p:sp>
        <p:pic>
          <p:nvPicPr>
            <p:cNvPr id="157" name="Picture 4" descr="C:\Users\agoodman\Documents\Carmine\V1\Product Icons - PNG\Carmine117_VirtualMachine_32.png"/>
            <p:cNvPicPr>
              <a:picLocks noChangeAspect="1" noChangeArrowheads="1"/>
            </p:cNvPicPr>
            <p:nvPr/>
          </p:nvPicPr>
          <p:blipFill>
            <a:blip r:embed="rId5"/>
            <a:stretch>
              <a:fillRect/>
            </a:stretch>
          </p:blipFill>
          <p:spPr bwMode="auto">
            <a:xfrm>
              <a:off x="4434291" y="5819140"/>
              <a:ext cx="162492" cy="160385"/>
            </a:xfrm>
            <a:prstGeom prst="rect">
              <a:avLst/>
            </a:prstGeom>
            <a:ln>
              <a:noFill/>
              <a:headEnd type="none" w="med" len="med"/>
              <a:tailEnd type="none" w="med" len="med"/>
            </a:ln>
          </p:spPr>
        </p:pic>
        <p:sp>
          <p:nvSpPr>
            <p:cNvPr id="158" name="TextBox 157"/>
            <p:cNvSpPr txBox="1"/>
            <p:nvPr/>
          </p:nvSpPr>
          <p:spPr>
            <a:xfrm>
              <a:off x="4296821" y="6000085"/>
              <a:ext cx="351379" cy="200055"/>
            </a:xfrm>
            <a:prstGeom prst="rect">
              <a:avLst/>
            </a:prstGeom>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ysClr val="windowText" lastClr="000000"/>
                  </a:solidFill>
                  <a:effectLst/>
                  <a:uLnTx/>
                  <a:uFillTx/>
                  <a:latin typeface="Trebuchet MS" pitchFamily="34" charset="0"/>
                </a:rPr>
                <a:t>VHD</a:t>
              </a:r>
              <a:endParaRPr kumimoji="0" lang="en-US" sz="1600" b="0" i="0" u="none" strike="noStrike" kern="0" cap="none" spc="0" normalizeH="0" baseline="0" noProof="0" dirty="0" smtClean="0">
                <a:ln>
                  <a:noFill/>
                </a:ln>
                <a:solidFill>
                  <a:sysClr val="windowText" lastClr="000000"/>
                </a:solidFill>
                <a:effectLst/>
                <a:uLnTx/>
                <a:uFillTx/>
                <a:latin typeface="Trebuchet MS" pitchFamily="34" charset="0"/>
              </a:endParaRPr>
            </a:p>
          </p:txBody>
        </p:sp>
        <p:sp>
          <p:nvSpPr>
            <p:cNvPr id="159" name="Rounded Rectangle 158"/>
            <p:cNvSpPr/>
            <p:nvPr/>
          </p:nvSpPr>
          <p:spPr bwMode="auto">
            <a:xfrm>
              <a:off x="4731072" y="5855679"/>
              <a:ext cx="243738" cy="280674"/>
            </a:xfrm>
            <a:prstGeom prst="roundRect">
              <a:avLst>
                <a:gd name="adj" fmla="val 9033"/>
              </a:avLst>
            </a:prstGeom>
            <a:gradFill rotWithShape="1">
              <a:gsLst>
                <a:gs pos="0">
                  <a:srgbClr val="0067C5">
                    <a:shade val="51000"/>
                    <a:satMod val="130000"/>
                  </a:srgbClr>
                </a:gs>
                <a:gs pos="80000">
                  <a:srgbClr val="0067C5">
                    <a:shade val="93000"/>
                    <a:satMod val="130000"/>
                  </a:srgbClr>
                </a:gs>
                <a:gs pos="100000">
                  <a:srgbClr val="0067C5">
                    <a:shade val="94000"/>
                    <a:satMod val="135000"/>
                  </a:srgb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76171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rebuchet MS" pitchFamily="34" charset="0"/>
                <a:ea typeface="+mn-ea"/>
                <a:cs typeface="+mn-cs"/>
              </a:endParaRPr>
            </a:p>
          </p:txBody>
        </p:sp>
        <p:pic>
          <p:nvPicPr>
            <p:cNvPr id="160" name="Picture 4" descr="C:\Users\agoodman\Documents\Carmine\V1\Product Icons - PNG\Carmine117_VirtualMachine_32.png"/>
            <p:cNvPicPr>
              <a:picLocks noChangeAspect="1" noChangeArrowheads="1"/>
            </p:cNvPicPr>
            <p:nvPr/>
          </p:nvPicPr>
          <p:blipFill>
            <a:blip r:embed="rId5"/>
            <a:stretch>
              <a:fillRect/>
            </a:stretch>
          </p:blipFill>
          <p:spPr bwMode="auto">
            <a:xfrm>
              <a:off x="4778025" y="5815583"/>
              <a:ext cx="162492" cy="160385"/>
            </a:xfrm>
            <a:prstGeom prst="rect">
              <a:avLst/>
            </a:prstGeom>
            <a:ln>
              <a:noFill/>
              <a:headEnd type="none" w="med" len="med"/>
              <a:tailEnd type="none" w="med" len="med"/>
            </a:ln>
          </p:spPr>
        </p:pic>
        <p:sp>
          <p:nvSpPr>
            <p:cNvPr id="161" name="TextBox 160"/>
            <p:cNvSpPr txBox="1"/>
            <p:nvPr/>
          </p:nvSpPr>
          <p:spPr>
            <a:xfrm>
              <a:off x="4716556" y="6000085"/>
              <a:ext cx="351379" cy="200055"/>
            </a:xfrm>
            <a:prstGeom prst="rect">
              <a:avLst/>
            </a:prstGeom>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ysClr val="windowText" lastClr="000000"/>
                  </a:solidFill>
                  <a:effectLst/>
                  <a:uLnTx/>
                  <a:uFillTx/>
                  <a:latin typeface="Trebuchet MS" pitchFamily="34" charset="0"/>
                </a:rPr>
                <a:t>VHD</a:t>
              </a:r>
              <a:endParaRPr kumimoji="0" lang="en-US" sz="1600" b="0" i="0" u="none" strike="noStrike" kern="0" cap="none" spc="0" normalizeH="0" baseline="0" noProof="0" dirty="0" smtClean="0">
                <a:ln>
                  <a:noFill/>
                </a:ln>
                <a:solidFill>
                  <a:sysClr val="windowText" lastClr="000000"/>
                </a:solidFill>
                <a:effectLst/>
                <a:uLnTx/>
                <a:uFillTx/>
                <a:latin typeface="Trebuchet MS" pitchFamily="34" charset="0"/>
              </a:endParaRPr>
            </a:p>
          </p:txBody>
        </p:sp>
        <p:sp>
          <p:nvSpPr>
            <p:cNvPr id="162" name="Rounded Rectangle 161"/>
            <p:cNvSpPr/>
            <p:nvPr/>
          </p:nvSpPr>
          <p:spPr bwMode="auto">
            <a:xfrm>
              <a:off x="5090262" y="5855684"/>
              <a:ext cx="243738" cy="280675"/>
            </a:xfrm>
            <a:prstGeom prst="roundRect">
              <a:avLst>
                <a:gd name="adj" fmla="val 9033"/>
              </a:avLst>
            </a:prstGeom>
            <a:gradFill rotWithShape="1">
              <a:gsLst>
                <a:gs pos="0">
                  <a:srgbClr val="0067C5">
                    <a:shade val="51000"/>
                    <a:satMod val="130000"/>
                  </a:srgbClr>
                </a:gs>
                <a:gs pos="80000">
                  <a:srgbClr val="0067C5">
                    <a:shade val="93000"/>
                    <a:satMod val="130000"/>
                  </a:srgbClr>
                </a:gs>
                <a:gs pos="100000">
                  <a:srgbClr val="0067C5">
                    <a:shade val="94000"/>
                    <a:satMod val="135000"/>
                  </a:srgb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76171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rebuchet MS" pitchFamily="34" charset="0"/>
                <a:ea typeface="+mn-ea"/>
                <a:cs typeface="+mn-cs"/>
              </a:endParaRPr>
            </a:p>
          </p:txBody>
        </p:sp>
        <p:pic>
          <p:nvPicPr>
            <p:cNvPr id="163" name="Picture 4" descr="C:\Users\agoodman\Documents\Carmine\V1\Product Icons - PNG\Carmine117_VirtualMachine_32.png"/>
            <p:cNvPicPr>
              <a:picLocks noChangeAspect="1" noChangeArrowheads="1"/>
            </p:cNvPicPr>
            <p:nvPr/>
          </p:nvPicPr>
          <p:blipFill>
            <a:blip r:embed="rId5"/>
            <a:stretch>
              <a:fillRect/>
            </a:stretch>
          </p:blipFill>
          <p:spPr bwMode="auto">
            <a:xfrm>
              <a:off x="5094081" y="5815588"/>
              <a:ext cx="162492" cy="160386"/>
            </a:xfrm>
            <a:prstGeom prst="rect">
              <a:avLst/>
            </a:prstGeom>
            <a:ln>
              <a:noFill/>
              <a:headEnd type="none" w="med" len="med"/>
              <a:tailEnd type="none" w="med" len="med"/>
            </a:ln>
          </p:spPr>
        </p:pic>
        <p:sp>
          <p:nvSpPr>
            <p:cNvPr id="164" name="TextBox 163"/>
            <p:cNvSpPr txBox="1"/>
            <p:nvPr/>
          </p:nvSpPr>
          <p:spPr>
            <a:xfrm>
              <a:off x="5032612" y="6000084"/>
              <a:ext cx="351379" cy="200056"/>
            </a:xfrm>
            <a:prstGeom prst="rect">
              <a:avLst/>
            </a:prstGeom>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ysClr val="windowText" lastClr="000000"/>
                  </a:solidFill>
                  <a:effectLst/>
                  <a:uLnTx/>
                  <a:uFillTx/>
                  <a:latin typeface="Trebuchet MS" pitchFamily="34" charset="0"/>
                </a:rPr>
                <a:t>VHD</a:t>
              </a:r>
              <a:endParaRPr kumimoji="0" lang="en-US" sz="1600" b="0" i="0" u="none" strike="noStrike" kern="0" cap="none" spc="0" normalizeH="0" baseline="0" noProof="0" dirty="0" smtClean="0">
                <a:ln>
                  <a:noFill/>
                </a:ln>
                <a:solidFill>
                  <a:sysClr val="windowText" lastClr="000000"/>
                </a:solidFill>
                <a:effectLst/>
                <a:uLnTx/>
                <a:uFillTx/>
                <a:latin typeface="Trebuchet MS" pitchFamily="34" charset="0"/>
              </a:endParaRPr>
            </a:p>
          </p:txBody>
        </p:sp>
        <p:sp>
          <p:nvSpPr>
            <p:cNvPr id="165" name="TextBox 164"/>
            <p:cNvSpPr txBox="1"/>
            <p:nvPr/>
          </p:nvSpPr>
          <p:spPr>
            <a:xfrm>
              <a:off x="4647717" y="5590401"/>
              <a:ext cx="533883" cy="276999"/>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CSV</a:t>
              </a:r>
              <a:endParaRPr kumimoji="0" lang="en-US" sz="1200" b="1" i="0" u="none" strike="noStrike" kern="0" cap="none" spc="0" normalizeH="0" baseline="0" noProof="0" dirty="0">
                <a:ln>
                  <a:noFill/>
                </a:ln>
                <a:solidFill>
                  <a:sysClr val="windowText" lastClr="000000"/>
                </a:solidFill>
                <a:effectLst/>
                <a:uLnTx/>
                <a:uFillTx/>
              </a:endParaRPr>
            </a:p>
          </p:txBody>
        </p:sp>
      </p:grpSp>
      <p:grpSp>
        <p:nvGrpSpPr>
          <p:cNvPr id="166" name="Group 165"/>
          <p:cNvGrpSpPr/>
          <p:nvPr/>
        </p:nvGrpSpPr>
        <p:grpSpPr>
          <a:xfrm>
            <a:off x="3962400" y="5528846"/>
            <a:ext cx="533803" cy="222160"/>
            <a:chOff x="4138125" y="5776398"/>
            <a:chExt cx="1805475" cy="624401"/>
          </a:xfrm>
        </p:grpSpPr>
        <p:sp>
          <p:nvSpPr>
            <p:cNvPr id="167" name="Can 166"/>
            <p:cNvSpPr/>
            <p:nvPr/>
          </p:nvSpPr>
          <p:spPr>
            <a:xfrm>
              <a:off x="4138125" y="5776398"/>
              <a:ext cx="1805475" cy="624401"/>
            </a:xfrm>
            <a:prstGeom prst="can">
              <a:avLst>
                <a:gd name="adj" fmla="val 29594"/>
              </a:avLst>
            </a:prstGeom>
            <a:solidFill>
              <a:srgbClr val="F2A900"/>
            </a:solidFill>
            <a:ln w="22225" cap="flat" cmpd="sng" algn="ctr">
              <a:noFill/>
              <a:prstDash val="solid"/>
              <a:headEnd type="none" w="med" len="med"/>
              <a:tailEnd type="none" w="med" len="med"/>
            </a:ln>
            <a:effectLst>
              <a:outerShdw blurRad="40000" dist="20000" dir="5400000" rotWithShape="0">
                <a:srgbClr val="000000">
                  <a:alpha val="38000"/>
                </a:srgbClr>
              </a:outerShdw>
            </a:effectLst>
          </p:spPr>
          <p:txBody>
            <a:bodyPr vert="horz" wrap="square" lIns="76194" tIns="38097" rIns="76194" bIns="38097" numCol="1" rtlCol="0" anchor="ctr" anchorCtr="0" compatLnSpc="1">
              <a:prstTxWarp prst="textNoShape">
                <a:avLst/>
              </a:prstTxWarp>
            </a:bodyPr>
            <a:lstStyle/>
            <a:p>
              <a:pPr marL="0" marR="0" lvl="0" indent="0" algn="ctr" defTabSz="76171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Segoe" pitchFamily="34" charset="0"/>
                <a:ea typeface="+mn-ea"/>
                <a:cs typeface="+mn-cs"/>
              </a:endParaRPr>
            </a:p>
          </p:txBody>
        </p:sp>
        <p:sp>
          <p:nvSpPr>
            <p:cNvPr id="168" name="Rounded Rectangle 167"/>
            <p:cNvSpPr/>
            <p:nvPr/>
          </p:nvSpPr>
          <p:spPr bwMode="auto">
            <a:xfrm>
              <a:off x="4495800" y="5995666"/>
              <a:ext cx="243738" cy="280674"/>
            </a:xfrm>
            <a:prstGeom prst="roundRect">
              <a:avLst>
                <a:gd name="adj" fmla="val 9033"/>
              </a:avLst>
            </a:prstGeom>
            <a:gradFill rotWithShape="1">
              <a:gsLst>
                <a:gs pos="0">
                  <a:srgbClr val="0067C5">
                    <a:shade val="51000"/>
                    <a:satMod val="130000"/>
                  </a:srgbClr>
                </a:gs>
                <a:gs pos="80000">
                  <a:srgbClr val="0067C5">
                    <a:shade val="93000"/>
                    <a:satMod val="130000"/>
                  </a:srgbClr>
                </a:gs>
                <a:gs pos="100000">
                  <a:srgbClr val="0067C5">
                    <a:shade val="94000"/>
                    <a:satMod val="135000"/>
                  </a:srgb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76171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rebuchet MS" pitchFamily="34" charset="0"/>
                <a:ea typeface="+mn-ea"/>
                <a:cs typeface="+mn-cs"/>
              </a:endParaRPr>
            </a:p>
          </p:txBody>
        </p:sp>
        <p:pic>
          <p:nvPicPr>
            <p:cNvPr id="169" name="Picture 4" descr="C:\Users\agoodman\Documents\Carmine\V1\Product Icons - PNG\Carmine117_VirtualMachine_32.png"/>
            <p:cNvPicPr>
              <a:picLocks noChangeAspect="1" noChangeArrowheads="1"/>
            </p:cNvPicPr>
            <p:nvPr/>
          </p:nvPicPr>
          <p:blipFill>
            <a:blip r:embed="rId5"/>
            <a:stretch>
              <a:fillRect/>
            </a:stretch>
          </p:blipFill>
          <p:spPr bwMode="auto">
            <a:xfrm>
              <a:off x="4586691" y="5971540"/>
              <a:ext cx="162492" cy="160385"/>
            </a:xfrm>
            <a:prstGeom prst="rect">
              <a:avLst/>
            </a:prstGeom>
            <a:ln>
              <a:noFill/>
              <a:headEnd type="none" w="med" len="med"/>
              <a:tailEnd type="none" w="med" len="med"/>
            </a:ln>
          </p:spPr>
        </p:pic>
        <p:sp>
          <p:nvSpPr>
            <p:cNvPr id="170" name="Rounded Rectangle 169"/>
            <p:cNvSpPr/>
            <p:nvPr/>
          </p:nvSpPr>
          <p:spPr bwMode="auto">
            <a:xfrm>
              <a:off x="4883472" y="6008079"/>
              <a:ext cx="243738" cy="280674"/>
            </a:xfrm>
            <a:prstGeom prst="roundRect">
              <a:avLst>
                <a:gd name="adj" fmla="val 9033"/>
              </a:avLst>
            </a:prstGeom>
            <a:gradFill rotWithShape="1">
              <a:gsLst>
                <a:gs pos="0">
                  <a:srgbClr val="0067C5">
                    <a:shade val="51000"/>
                    <a:satMod val="130000"/>
                  </a:srgbClr>
                </a:gs>
                <a:gs pos="80000">
                  <a:srgbClr val="0067C5">
                    <a:shade val="93000"/>
                    <a:satMod val="130000"/>
                  </a:srgbClr>
                </a:gs>
                <a:gs pos="100000">
                  <a:srgbClr val="0067C5">
                    <a:shade val="94000"/>
                    <a:satMod val="135000"/>
                  </a:srgb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76171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rebuchet MS" pitchFamily="34" charset="0"/>
                <a:ea typeface="+mn-ea"/>
                <a:cs typeface="+mn-cs"/>
              </a:endParaRPr>
            </a:p>
          </p:txBody>
        </p:sp>
        <p:pic>
          <p:nvPicPr>
            <p:cNvPr id="171" name="Picture 4" descr="C:\Users\agoodman\Documents\Carmine\V1\Product Icons - PNG\Carmine117_VirtualMachine_32.png"/>
            <p:cNvPicPr>
              <a:picLocks noChangeAspect="1" noChangeArrowheads="1"/>
            </p:cNvPicPr>
            <p:nvPr/>
          </p:nvPicPr>
          <p:blipFill>
            <a:blip r:embed="rId5"/>
            <a:stretch>
              <a:fillRect/>
            </a:stretch>
          </p:blipFill>
          <p:spPr bwMode="auto">
            <a:xfrm>
              <a:off x="4930425" y="5967983"/>
              <a:ext cx="162492" cy="160385"/>
            </a:xfrm>
            <a:prstGeom prst="rect">
              <a:avLst/>
            </a:prstGeom>
            <a:ln>
              <a:noFill/>
              <a:headEnd type="none" w="med" len="med"/>
              <a:tailEnd type="none" w="med" len="med"/>
            </a:ln>
          </p:spPr>
        </p:pic>
        <p:sp>
          <p:nvSpPr>
            <p:cNvPr id="172" name="Rounded Rectangle 171"/>
            <p:cNvSpPr/>
            <p:nvPr/>
          </p:nvSpPr>
          <p:spPr bwMode="auto">
            <a:xfrm>
              <a:off x="5242662" y="6008084"/>
              <a:ext cx="243738" cy="280675"/>
            </a:xfrm>
            <a:prstGeom prst="roundRect">
              <a:avLst>
                <a:gd name="adj" fmla="val 9033"/>
              </a:avLst>
            </a:prstGeom>
            <a:gradFill rotWithShape="1">
              <a:gsLst>
                <a:gs pos="0">
                  <a:srgbClr val="0067C5">
                    <a:shade val="51000"/>
                    <a:satMod val="130000"/>
                  </a:srgbClr>
                </a:gs>
                <a:gs pos="80000">
                  <a:srgbClr val="0067C5">
                    <a:shade val="93000"/>
                    <a:satMod val="130000"/>
                  </a:srgbClr>
                </a:gs>
                <a:gs pos="100000">
                  <a:srgbClr val="0067C5">
                    <a:shade val="94000"/>
                    <a:satMod val="135000"/>
                  </a:srgb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76171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rebuchet MS" pitchFamily="34" charset="0"/>
                <a:ea typeface="+mn-ea"/>
                <a:cs typeface="+mn-cs"/>
              </a:endParaRPr>
            </a:p>
          </p:txBody>
        </p:sp>
        <p:pic>
          <p:nvPicPr>
            <p:cNvPr id="173" name="Picture 4" descr="C:\Users\agoodman\Documents\Carmine\V1\Product Icons - PNG\Carmine117_VirtualMachine_32.png"/>
            <p:cNvPicPr>
              <a:picLocks noChangeAspect="1" noChangeArrowheads="1"/>
            </p:cNvPicPr>
            <p:nvPr/>
          </p:nvPicPr>
          <p:blipFill>
            <a:blip r:embed="rId5"/>
            <a:stretch>
              <a:fillRect/>
            </a:stretch>
          </p:blipFill>
          <p:spPr bwMode="auto">
            <a:xfrm>
              <a:off x="5246481" y="5967988"/>
              <a:ext cx="162492" cy="160386"/>
            </a:xfrm>
            <a:prstGeom prst="rect">
              <a:avLst/>
            </a:prstGeom>
            <a:ln>
              <a:noFill/>
              <a:headEnd type="none" w="med" len="med"/>
              <a:tailEnd type="none" w="med" len="med"/>
            </a:ln>
          </p:spPr>
        </p:pic>
      </p:grpSp>
      <p:grpSp>
        <p:nvGrpSpPr>
          <p:cNvPr id="174" name="Group 173"/>
          <p:cNvGrpSpPr/>
          <p:nvPr/>
        </p:nvGrpSpPr>
        <p:grpSpPr>
          <a:xfrm>
            <a:off x="4191000" y="5727595"/>
            <a:ext cx="533803" cy="222160"/>
            <a:chOff x="4138125" y="5776398"/>
            <a:chExt cx="1805475" cy="624401"/>
          </a:xfrm>
        </p:grpSpPr>
        <p:sp>
          <p:nvSpPr>
            <p:cNvPr id="175" name="Can 174"/>
            <p:cNvSpPr/>
            <p:nvPr/>
          </p:nvSpPr>
          <p:spPr>
            <a:xfrm>
              <a:off x="4138125" y="5776398"/>
              <a:ext cx="1805475" cy="624401"/>
            </a:xfrm>
            <a:prstGeom prst="can">
              <a:avLst>
                <a:gd name="adj" fmla="val 29594"/>
              </a:avLst>
            </a:prstGeom>
            <a:solidFill>
              <a:srgbClr val="F2A900"/>
            </a:solidFill>
            <a:ln w="22225" cap="flat" cmpd="sng" algn="ctr">
              <a:noFill/>
              <a:prstDash val="solid"/>
              <a:headEnd type="none" w="med" len="med"/>
              <a:tailEnd type="none" w="med" len="med"/>
            </a:ln>
            <a:effectLst>
              <a:outerShdw blurRad="40000" dist="20000" dir="5400000" rotWithShape="0">
                <a:srgbClr val="000000">
                  <a:alpha val="38000"/>
                </a:srgbClr>
              </a:outerShdw>
            </a:effectLst>
          </p:spPr>
          <p:txBody>
            <a:bodyPr vert="horz" wrap="square" lIns="76194" tIns="38097" rIns="76194" bIns="38097" numCol="1" rtlCol="0" anchor="ctr" anchorCtr="0" compatLnSpc="1">
              <a:prstTxWarp prst="textNoShape">
                <a:avLst/>
              </a:prstTxWarp>
            </a:bodyPr>
            <a:lstStyle/>
            <a:p>
              <a:pPr marL="0" marR="0" lvl="0" indent="0" algn="ctr" defTabSz="76171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Segoe" pitchFamily="34" charset="0"/>
                <a:ea typeface="+mn-ea"/>
                <a:cs typeface="+mn-cs"/>
              </a:endParaRPr>
            </a:p>
          </p:txBody>
        </p:sp>
        <p:sp>
          <p:nvSpPr>
            <p:cNvPr id="176" name="Rounded Rectangle 175"/>
            <p:cNvSpPr/>
            <p:nvPr/>
          </p:nvSpPr>
          <p:spPr bwMode="auto">
            <a:xfrm>
              <a:off x="4495800" y="5995666"/>
              <a:ext cx="243738" cy="280674"/>
            </a:xfrm>
            <a:prstGeom prst="roundRect">
              <a:avLst>
                <a:gd name="adj" fmla="val 9033"/>
              </a:avLst>
            </a:prstGeom>
            <a:gradFill rotWithShape="1">
              <a:gsLst>
                <a:gs pos="0">
                  <a:srgbClr val="0067C5">
                    <a:shade val="51000"/>
                    <a:satMod val="130000"/>
                  </a:srgbClr>
                </a:gs>
                <a:gs pos="80000">
                  <a:srgbClr val="0067C5">
                    <a:shade val="93000"/>
                    <a:satMod val="130000"/>
                  </a:srgbClr>
                </a:gs>
                <a:gs pos="100000">
                  <a:srgbClr val="0067C5">
                    <a:shade val="94000"/>
                    <a:satMod val="135000"/>
                  </a:srgb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76171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rebuchet MS" pitchFamily="34" charset="0"/>
                <a:ea typeface="+mn-ea"/>
                <a:cs typeface="+mn-cs"/>
              </a:endParaRPr>
            </a:p>
          </p:txBody>
        </p:sp>
        <p:pic>
          <p:nvPicPr>
            <p:cNvPr id="177" name="Picture 4" descr="C:\Users\agoodman\Documents\Carmine\V1\Product Icons - PNG\Carmine117_VirtualMachine_32.png"/>
            <p:cNvPicPr>
              <a:picLocks noChangeAspect="1" noChangeArrowheads="1"/>
            </p:cNvPicPr>
            <p:nvPr/>
          </p:nvPicPr>
          <p:blipFill>
            <a:blip r:embed="rId5"/>
            <a:stretch>
              <a:fillRect/>
            </a:stretch>
          </p:blipFill>
          <p:spPr bwMode="auto">
            <a:xfrm>
              <a:off x="4586691" y="5971540"/>
              <a:ext cx="162492" cy="160385"/>
            </a:xfrm>
            <a:prstGeom prst="rect">
              <a:avLst/>
            </a:prstGeom>
            <a:ln>
              <a:noFill/>
              <a:headEnd type="none" w="med" len="med"/>
              <a:tailEnd type="none" w="med" len="med"/>
            </a:ln>
          </p:spPr>
        </p:pic>
        <p:sp>
          <p:nvSpPr>
            <p:cNvPr id="178" name="Rounded Rectangle 177"/>
            <p:cNvSpPr/>
            <p:nvPr/>
          </p:nvSpPr>
          <p:spPr bwMode="auto">
            <a:xfrm>
              <a:off x="4883472" y="6008079"/>
              <a:ext cx="243738" cy="280674"/>
            </a:xfrm>
            <a:prstGeom prst="roundRect">
              <a:avLst>
                <a:gd name="adj" fmla="val 9033"/>
              </a:avLst>
            </a:prstGeom>
            <a:gradFill rotWithShape="1">
              <a:gsLst>
                <a:gs pos="0">
                  <a:srgbClr val="0067C5">
                    <a:shade val="51000"/>
                    <a:satMod val="130000"/>
                  </a:srgbClr>
                </a:gs>
                <a:gs pos="80000">
                  <a:srgbClr val="0067C5">
                    <a:shade val="93000"/>
                    <a:satMod val="130000"/>
                  </a:srgbClr>
                </a:gs>
                <a:gs pos="100000">
                  <a:srgbClr val="0067C5">
                    <a:shade val="94000"/>
                    <a:satMod val="135000"/>
                  </a:srgb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76171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rebuchet MS" pitchFamily="34" charset="0"/>
                <a:ea typeface="+mn-ea"/>
                <a:cs typeface="+mn-cs"/>
              </a:endParaRPr>
            </a:p>
          </p:txBody>
        </p:sp>
        <p:pic>
          <p:nvPicPr>
            <p:cNvPr id="179" name="Picture 4" descr="C:\Users\agoodman\Documents\Carmine\V1\Product Icons - PNG\Carmine117_VirtualMachine_32.png"/>
            <p:cNvPicPr>
              <a:picLocks noChangeAspect="1" noChangeArrowheads="1"/>
            </p:cNvPicPr>
            <p:nvPr/>
          </p:nvPicPr>
          <p:blipFill>
            <a:blip r:embed="rId5"/>
            <a:stretch>
              <a:fillRect/>
            </a:stretch>
          </p:blipFill>
          <p:spPr bwMode="auto">
            <a:xfrm>
              <a:off x="4930425" y="5967983"/>
              <a:ext cx="162492" cy="160385"/>
            </a:xfrm>
            <a:prstGeom prst="rect">
              <a:avLst/>
            </a:prstGeom>
            <a:ln>
              <a:noFill/>
              <a:headEnd type="none" w="med" len="med"/>
              <a:tailEnd type="none" w="med" len="med"/>
            </a:ln>
          </p:spPr>
        </p:pic>
        <p:sp>
          <p:nvSpPr>
            <p:cNvPr id="180" name="Rounded Rectangle 179"/>
            <p:cNvSpPr/>
            <p:nvPr/>
          </p:nvSpPr>
          <p:spPr bwMode="auto">
            <a:xfrm>
              <a:off x="5242662" y="6008084"/>
              <a:ext cx="243738" cy="280675"/>
            </a:xfrm>
            <a:prstGeom prst="roundRect">
              <a:avLst>
                <a:gd name="adj" fmla="val 9033"/>
              </a:avLst>
            </a:prstGeom>
            <a:gradFill rotWithShape="1">
              <a:gsLst>
                <a:gs pos="0">
                  <a:srgbClr val="0067C5">
                    <a:shade val="51000"/>
                    <a:satMod val="130000"/>
                  </a:srgbClr>
                </a:gs>
                <a:gs pos="80000">
                  <a:srgbClr val="0067C5">
                    <a:shade val="93000"/>
                    <a:satMod val="130000"/>
                  </a:srgbClr>
                </a:gs>
                <a:gs pos="100000">
                  <a:srgbClr val="0067C5">
                    <a:shade val="94000"/>
                    <a:satMod val="135000"/>
                  </a:srgb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76171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rebuchet MS" pitchFamily="34" charset="0"/>
                <a:ea typeface="+mn-ea"/>
                <a:cs typeface="+mn-cs"/>
              </a:endParaRPr>
            </a:p>
          </p:txBody>
        </p:sp>
        <p:pic>
          <p:nvPicPr>
            <p:cNvPr id="181" name="Picture 4" descr="C:\Users\agoodman\Documents\Carmine\V1\Product Icons - PNG\Carmine117_VirtualMachine_32.png"/>
            <p:cNvPicPr>
              <a:picLocks noChangeAspect="1" noChangeArrowheads="1"/>
            </p:cNvPicPr>
            <p:nvPr/>
          </p:nvPicPr>
          <p:blipFill>
            <a:blip r:embed="rId5"/>
            <a:stretch>
              <a:fillRect/>
            </a:stretch>
          </p:blipFill>
          <p:spPr bwMode="auto">
            <a:xfrm>
              <a:off x="5246481" y="5967988"/>
              <a:ext cx="162492" cy="160386"/>
            </a:xfrm>
            <a:prstGeom prst="rect">
              <a:avLst/>
            </a:prstGeom>
            <a:ln>
              <a:noFill/>
              <a:headEnd type="none" w="med" len="med"/>
              <a:tailEnd type="none" w="med" len="med"/>
            </a:ln>
          </p:spPr>
        </p:pic>
      </p:grpSp>
      <p:grpSp>
        <p:nvGrpSpPr>
          <p:cNvPr id="182" name="Group 181"/>
          <p:cNvGrpSpPr/>
          <p:nvPr/>
        </p:nvGrpSpPr>
        <p:grpSpPr>
          <a:xfrm>
            <a:off x="3962400" y="5879995"/>
            <a:ext cx="533803" cy="222160"/>
            <a:chOff x="4138125" y="5776398"/>
            <a:chExt cx="1805475" cy="624401"/>
          </a:xfrm>
        </p:grpSpPr>
        <p:sp>
          <p:nvSpPr>
            <p:cNvPr id="183" name="Can 182"/>
            <p:cNvSpPr/>
            <p:nvPr/>
          </p:nvSpPr>
          <p:spPr>
            <a:xfrm>
              <a:off x="4138125" y="5776398"/>
              <a:ext cx="1805475" cy="624401"/>
            </a:xfrm>
            <a:prstGeom prst="can">
              <a:avLst>
                <a:gd name="adj" fmla="val 29594"/>
              </a:avLst>
            </a:prstGeom>
            <a:solidFill>
              <a:srgbClr val="F2A900"/>
            </a:solidFill>
            <a:ln w="22225" cap="flat" cmpd="sng" algn="ctr">
              <a:noFill/>
              <a:prstDash val="solid"/>
              <a:headEnd type="none" w="med" len="med"/>
              <a:tailEnd type="none" w="med" len="med"/>
            </a:ln>
            <a:effectLst>
              <a:outerShdw blurRad="40000" dist="20000" dir="5400000" rotWithShape="0">
                <a:srgbClr val="000000">
                  <a:alpha val="38000"/>
                </a:srgbClr>
              </a:outerShdw>
            </a:effectLst>
          </p:spPr>
          <p:txBody>
            <a:bodyPr vert="horz" wrap="square" lIns="76194" tIns="38097" rIns="76194" bIns="38097" numCol="1" rtlCol="0" anchor="ctr" anchorCtr="0" compatLnSpc="1">
              <a:prstTxWarp prst="textNoShape">
                <a:avLst/>
              </a:prstTxWarp>
            </a:bodyPr>
            <a:lstStyle/>
            <a:p>
              <a:pPr marL="0" marR="0" lvl="0" indent="0" algn="ctr" defTabSz="76171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Segoe" pitchFamily="34" charset="0"/>
                <a:ea typeface="+mn-ea"/>
                <a:cs typeface="+mn-cs"/>
              </a:endParaRPr>
            </a:p>
          </p:txBody>
        </p:sp>
        <p:sp>
          <p:nvSpPr>
            <p:cNvPr id="184" name="Rounded Rectangle 183"/>
            <p:cNvSpPr/>
            <p:nvPr/>
          </p:nvSpPr>
          <p:spPr bwMode="auto">
            <a:xfrm>
              <a:off x="4495800" y="5995666"/>
              <a:ext cx="243738" cy="280674"/>
            </a:xfrm>
            <a:prstGeom prst="roundRect">
              <a:avLst>
                <a:gd name="adj" fmla="val 9033"/>
              </a:avLst>
            </a:prstGeom>
            <a:gradFill rotWithShape="1">
              <a:gsLst>
                <a:gs pos="0">
                  <a:srgbClr val="0067C5">
                    <a:shade val="51000"/>
                    <a:satMod val="130000"/>
                  </a:srgbClr>
                </a:gs>
                <a:gs pos="80000">
                  <a:srgbClr val="0067C5">
                    <a:shade val="93000"/>
                    <a:satMod val="130000"/>
                  </a:srgbClr>
                </a:gs>
                <a:gs pos="100000">
                  <a:srgbClr val="0067C5">
                    <a:shade val="94000"/>
                    <a:satMod val="135000"/>
                  </a:srgb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76171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rebuchet MS" pitchFamily="34" charset="0"/>
                <a:ea typeface="+mn-ea"/>
                <a:cs typeface="+mn-cs"/>
              </a:endParaRPr>
            </a:p>
          </p:txBody>
        </p:sp>
        <p:pic>
          <p:nvPicPr>
            <p:cNvPr id="185" name="Picture 4" descr="C:\Users\agoodman\Documents\Carmine\V1\Product Icons - PNG\Carmine117_VirtualMachine_32.png"/>
            <p:cNvPicPr>
              <a:picLocks noChangeAspect="1" noChangeArrowheads="1"/>
            </p:cNvPicPr>
            <p:nvPr/>
          </p:nvPicPr>
          <p:blipFill>
            <a:blip r:embed="rId5"/>
            <a:stretch>
              <a:fillRect/>
            </a:stretch>
          </p:blipFill>
          <p:spPr bwMode="auto">
            <a:xfrm>
              <a:off x="4586691" y="5971540"/>
              <a:ext cx="162492" cy="160385"/>
            </a:xfrm>
            <a:prstGeom prst="rect">
              <a:avLst/>
            </a:prstGeom>
            <a:ln>
              <a:noFill/>
              <a:headEnd type="none" w="med" len="med"/>
              <a:tailEnd type="none" w="med" len="med"/>
            </a:ln>
          </p:spPr>
        </p:pic>
        <p:sp>
          <p:nvSpPr>
            <p:cNvPr id="186" name="Rounded Rectangle 185"/>
            <p:cNvSpPr/>
            <p:nvPr/>
          </p:nvSpPr>
          <p:spPr bwMode="auto">
            <a:xfrm>
              <a:off x="4883472" y="6008079"/>
              <a:ext cx="243738" cy="280674"/>
            </a:xfrm>
            <a:prstGeom prst="roundRect">
              <a:avLst>
                <a:gd name="adj" fmla="val 9033"/>
              </a:avLst>
            </a:prstGeom>
            <a:gradFill rotWithShape="1">
              <a:gsLst>
                <a:gs pos="0">
                  <a:srgbClr val="0067C5">
                    <a:shade val="51000"/>
                    <a:satMod val="130000"/>
                  </a:srgbClr>
                </a:gs>
                <a:gs pos="80000">
                  <a:srgbClr val="0067C5">
                    <a:shade val="93000"/>
                    <a:satMod val="130000"/>
                  </a:srgbClr>
                </a:gs>
                <a:gs pos="100000">
                  <a:srgbClr val="0067C5">
                    <a:shade val="94000"/>
                    <a:satMod val="135000"/>
                  </a:srgb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76171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rebuchet MS" pitchFamily="34" charset="0"/>
                <a:ea typeface="+mn-ea"/>
                <a:cs typeface="+mn-cs"/>
              </a:endParaRPr>
            </a:p>
          </p:txBody>
        </p:sp>
        <p:pic>
          <p:nvPicPr>
            <p:cNvPr id="187" name="Picture 4" descr="C:\Users\agoodman\Documents\Carmine\V1\Product Icons - PNG\Carmine117_VirtualMachine_32.png"/>
            <p:cNvPicPr>
              <a:picLocks noChangeAspect="1" noChangeArrowheads="1"/>
            </p:cNvPicPr>
            <p:nvPr/>
          </p:nvPicPr>
          <p:blipFill>
            <a:blip r:embed="rId5"/>
            <a:stretch>
              <a:fillRect/>
            </a:stretch>
          </p:blipFill>
          <p:spPr bwMode="auto">
            <a:xfrm>
              <a:off x="4930425" y="5967983"/>
              <a:ext cx="162492" cy="160385"/>
            </a:xfrm>
            <a:prstGeom prst="rect">
              <a:avLst/>
            </a:prstGeom>
            <a:ln>
              <a:noFill/>
              <a:headEnd type="none" w="med" len="med"/>
              <a:tailEnd type="none" w="med" len="med"/>
            </a:ln>
          </p:spPr>
        </p:pic>
        <p:sp>
          <p:nvSpPr>
            <p:cNvPr id="188" name="Rounded Rectangle 187"/>
            <p:cNvSpPr/>
            <p:nvPr/>
          </p:nvSpPr>
          <p:spPr bwMode="auto">
            <a:xfrm>
              <a:off x="5242662" y="6008084"/>
              <a:ext cx="243738" cy="280675"/>
            </a:xfrm>
            <a:prstGeom prst="roundRect">
              <a:avLst>
                <a:gd name="adj" fmla="val 9033"/>
              </a:avLst>
            </a:prstGeom>
            <a:gradFill rotWithShape="1">
              <a:gsLst>
                <a:gs pos="0">
                  <a:srgbClr val="0067C5">
                    <a:shade val="51000"/>
                    <a:satMod val="130000"/>
                  </a:srgbClr>
                </a:gs>
                <a:gs pos="80000">
                  <a:srgbClr val="0067C5">
                    <a:shade val="93000"/>
                    <a:satMod val="130000"/>
                  </a:srgbClr>
                </a:gs>
                <a:gs pos="100000">
                  <a:srgbClr val="0067C5">
                    <a:shade val="94000"/>
                    <a:satMod val="135000"/>
                  </a:srgb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76171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rebuchet MS" pitchFamily="34" charset="0"/>
                <a:ea typeface="+mn-ea"/>
                <a:cs typeface="+mn-cs"/>
              </a:endParaRPr>
            </a:p>
          </p:txBody>
        </p:sp>
        <p:pic>
          <p:nvPicPr>
            <p:cNvPr id="189" name="Picture 4" descr="C:\Users\agoodman\Documents\Carmine\V1\Product Icons - PNG\Carmine117_VirtualMachine_32.png"/>
            <p:cNvPicPr>
              <a:picLocks noChangeAspect="1" noChangeArrowheads="1"/>
            </p:cNvPicPr>
            <p:nvPr/>
          </p:nvPicPr>
          <p:blipFill>
            <a:blip r:embed="rId5"/>
            <a:stretch>
              <a:fillRect/>
            </a:stretch>
          </p:blipFill>
          <p:spPr bwMode="auto">
            <a:xfrm>
              <a:off x="5246481" y="5967988"/>
              <a:ext cx="162492" cy="160386"/>
            </a:xfrm>
            <a:prstGeom prst="rect">
              <a:avLst/>
            </a:prstGeom>
            <a:ln>
              <a:noFill/>
              <a:headEnd type="none" w="med" len="med"/>
              <a:tailEnd type="none" w="med" len="med"/>
            </a:ln>
          </p:spPr>
        </p:pic>
      </p:grpSp>
      <p:sp>
        <p:nvSpPr>
          <p:cNvPr id="190" name="Line Callout 1 (Border and Accent Bar) 189"/>
          <p:cNvSpPr/>
          <p:nvPr/>
        </p:nvSpPr>
        <p:spPr bwMode="auto">
          <a:xfrm>
            <a:off x="7652971" y="5977958"/>
            <a:ext cx="1042996" cy="355132"/>
          </a:xfrm>
          <a:prstGeom prst="accentBorderCallout1">
            <a:avLst>
              <a:gd name="adj1" fmla="val 51820"/>
              <a:gd name="adj2" fmla="val -1684"/>
              <a:gd name="adj3" fmla="val -35069"/>
              <a:gd name="adj4" fmla="val -84759"/>
            </a:avLst>
          </a:prstGeom>
          <a:gradFill rotWithShape="1">
            <a:gsLst>
              <a:gs pos="0">
                <a:srgbClr val="E87722">
                  <a:shade val="51000"/>
                  <a:satMod val="130000"/>
                </a:srgbClr>
              </a:gs>
              <a:gs pos="80000">
                <a:srgbClr val="E87722">
                  <a:shade val="93000"/>
                  <a:satMod val="130000"/>
                </a:srgbClr>
              </a:gs>
              <a:gs pos="100000">
                <a:srgbClr val="E87722">
                  <a:shade val="94000"/>
                  <a:satMod val="135000"/>
                </a:srgbClr>
              </a:gs>
            </a:gsLst>
            <a:lin ang="16200000" scaled="0"/>
          </a:gradFill>
          <a:ln w="25400" cap="rnd">
            <a:solidFill>
              <a:srgbClr val="E87722"/>
            </a:solidFill>
            <a:headEnd type="none" w="med" len="med"/>
            <a:tailEnd type="oval" w="med" len="med"/>
          </a:ln>
          <a:effectLst/>
          <a:scene3d>
            <a:camera prst="orthographicFront">
              <a:rot lat="0" lon="0" rev="0"/>
            </a:camera>
            <a:lightRig rig="threePt" dir="t">
              <a:rot lat="0" lon="0" rev="1200000"/>
            </a:lightRig>
          </a:scene3d>
          <a:sp3d>
            <a:bevelT w="63500" h="25400"/>
          </a:sp3d>
        </p:spPr>
        <p:txBody>
          <a:bodyPr vert="horz" wrap="square" lIns="91432" tIns="45717" rIns="91432" bIns="45717" numCol="1" rtlCol="0" anchor="ctr" anchorCtr="0" compatLnSpc="1">
            <a:prstTxWarp prst="textNoShape">
              <a:avLst/>
            </a:prstTxWarp>
          </a:bodyPr>
          <a:lstStyle/>
          <a:p>
            <a:pPr marL="0" marR="0" lvl="0" indent="0" algn="ctr" defTabSz="914063"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rebuchet MS" pitchFamily="34" charset="0"/>
                <a:ea typeface="+mn-ea"/>
                <a:cs typeface="+mn-cs"/>
              </a:rPr>
              <a:t>Single Windows Volume</a:t>
            </a:r>
          </a:p>
        </p:txBody>
      </p:sp>
      <p:cxnSp>
        <p:nvCxnSpPr>
          <p:cNvPr id="191" name="Straight Connector 190"/>
          <p:cNvCxnSpPr/>
          <p:nvPr/>
        </p:nvCxnSpPr>
        <p:spPr bwMode="auto">
          <a:xfrm>
            <a:off x="3145062" y="5300246"/>
            <a:ext cx="664938" cy="457200"/>
          </a:xfrm>
          <a:prstGeom prst="line">
            <a:avLst/>
          </a:prstGeom>
          <a:solidFill>
            <a:srgbClr val="F2A900"/>
          </a:solidFill>
          <a:ln w="12700" cap="flat" cmpd="sng" algn="ctr">
            <a:solidFill>
              <a:srgbClr val="00B0F0"/>
            </a:solidFill>
            <a:prstDash val="solid"/>
            <a:round/>
            <a:headEnd type="none" w="med" len="med"/>
            <a:tailEnd type="none" w="med" len="med"/>
          </a:ln>
          <a:effectLst/>
        </p:spPr>
      </p:cxnSp>
      <p:sp>
        <p:nvSpPr>
          <p:cNvPr id="192" name="TextBox 191"/>
          <p:cNvSpPr txBox="1"/>
          <p:nvPr/>
        </p:nvSpPr>
        <p:spPr>
          <a:xfrm rot="1933009">
            <a:off x="2642615" y="5639125"/>
            <a:ext cx="1175322"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
                <a:srgbClr val="84BD00"/>
              </a:buClr>
              <a:buSzTx/>
              <a:buFont typeface="Wingdings" pitchFamily="2" charset="2"/>
              <a:buNone/>
              <a:tabLst/>
              <a:defRPr/>
            </a:pPr>
            <a:r>
              <a:rPr kumimoji="0" lang="en-US" sz="1100" b="0" i="0" u="none" strike="noStrike" kern="0" cap="none" spc="0" normalizeH="0" baseline="0" noProof="0" dirty="0" smtClean="0">
                <a:ln>
                  <a:noFill/>
                </a:ln>
                <a:effectLst/>
                <a:uLnTx/>
                <a:uFillTx/>
              </a:rPr>
              <a:t>iSCSI, FCP, FCoE</a:t>
            </a:r>
          </a:p>
        </p:txBody>
      </p:sp>
      <p:sp>
        <p:nvSpPr>
          <p:cNvPr id="193" name="Rounded Rectangle 192"/>
          <p:cNvSpPr/>
          <p:nvPr/>
        </p:nvSpPr>
        <p:spPr bwMode="auto">
          <a:xfrm>
            <a:off x="4750836" y="5438265"/>
            <a:ext cx="1916931" cy="776381"/>
          </a:xfrm>
          <a:prstGeom prst="roundRect">
            <a:avLst/>
          </a:prstGeom>
          <a:noFill/>
          <a:ln w="47625" cap="flat" cmpd="sng" algn="ctr">
            <a:solidFill>
              <a:srgbClr val="FF000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alpha val="99000"/>
                </a:srgbClr>
              </a:solidFill>
              <a:effectLst/>
              <a:uLnTx/>
              <a:uFillTx/>
              <a:latin typeface="Arial"/>
              <a:ea typeface="+mn-ea"/>
              <a:cs typeface="+mn-cs"/>
            </a:endParaRPr>
          </a:p>
        </p:txBody>
      </p:sp>
      <p:sp>
        <p:nvSpPr>
          <p:cNvPr id="194" name="TextBox 193"/>
          <p:cNvSpPr txBox="1"/>
          <p:nvPr/>
        </p:nvSpPr>
        <p:spPr>
          <a:xfrm>
            <a:off x="1072597" y="4385846"/>
            <a:ext cx="1592815" cy="584775"/>
          </a:xfrm>
          <a:prstGeom prst="rect">
            <a:avLst/>
          </a:prstGeom>
          <a:no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effectLst/>
                <a:uLnTx/>
                <a:uFillTx/>
              </a:rPr>
              <a:t>“Host1”</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rPr>
              <a:t>Demosvr-01</a:t>
            </a:r>
            <a:endParaRPr kumimoji="0" lang="en-US" sz="1400" b="1" i="0" u="none" strike="noStrike" kern="0" cap="none" spc="0" normalizeH="0" baseline="0" noProof="0" dirty="0">
              <a:ln>
                <a:noFill/>
              </a:ln>
              <a:effectLst>
                <a:glow rad="228600">
                  <a:srgbClr val="FFFFFF">
                    <a:alpha val="40000"/>
                  </a:srgbClr>
                </a:glow>
              </a:effectLst>
              <a:uLnTx/>
              <a:uFillTx/>
              <a:latin typeface="Times New Roman" pitchFamily="18" charset="0"/>
              <a:cs typeface="Times New Roman" pitchFamily="18" charset="0"/>
            </a:endParaRPr>
          </a:p>
        </p:txBody>
      </p:sp>
      <p:sp>
        <p:nvSpPr>
          <p:cNvPr id="195" name="TextBox 194"/>
          <p:cNvSpPr txBox="1"/>
          <p:nvPr/>
        </p:nvSpPr>
        <p:spPr>
          <a:xfrm>
            <a:off x="8823668" y="4420850"/>
            <a:ext cx="1309344" cy="1046440"/>
          </a:xfrm>
          <a:prstGeom prst="rect">
            <a:avLst/>
          </a:prstGeom>
          <a:no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effectLst/>
                <a:uLnTx/>
                <a:uFillTx/>
              </a:rPr>
              <a:t>“Host2”</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rPr>
              <a:t>Demosvr-02</a:t>
            </a:r>
            <a:endParaRPr kumimoji="0" lang="en-US" sz="1400" b="1" i="0" u="none" strike="noStrike" kern="0" cap="none" spc="0" normalizeH="0" baseline="0" noProof="0" dirty="0">
              <a:ln>
                <a:noFill/>
              </a:ln>
              <a:effectLst>
                <a:glow rad="228600">
                  <a:srgbClr val="FFFFFF">
                    <a:alpha val="40000"/>
                  </a:srgbClr>
                </a:glow>
              </a:effectLst>
              <a:uLnTx/>
              <a:uFillTx/>
              <a:latin typeface="Times New Roman" pitchFamily="18" charset="0"/>
              <a:cs typeface="Times New Roman" pitchFamily="18" charset="0"/>
            </a:endParaRP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70C0"/>
              </a:solidFill>
              <a:effectLst>
                <a:glow rad="228600">
                  <a:srgbClr val="FFFFFF">
                    <a:alpha val="40000"/>
                  </a:srgbClr>
                </a:glow>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70C0"/>
              </a:solidFill>
              <a:effectLst>
                <a:glow rad="228600">
                  <a:srgbClr val="FFFFFF">
                    <a:alpha val="40000"/>
                  </a:srgbClr>
                </a:glow>
              </a:effectLst>
              <a:uLnTx/>
              <a:uFillTx/>
              <a:latin typeface="Times New Roman" pitchFamily="18" charset="0"/>
              <a:cs typeface="Times New Roman" pitchFamily="18" charset="0"/>
            </a:endParaRPr>
          </a:p>
        </p:txBody>
      </p:sp>
      <p:sp>
        <p:nvSpPr>
          <p:cNvPr id="199" name="TextBox 198"/>
          <p:cNvSpPr txBox="1"/>
          <p:nvPr/>
        </p:nvSpPr>
        <p:spPr>
          <a:xfrm>
            <a:off x="2107076" y="1227892"/>
            <a:ext cx="1470274" cy="338554"/>
          </a:xfrm>
          <a:prstGeom prst="rect">
            <a:avLst/>
          </a:prstGeom>
          <a:noFill/>
        </p:spPr>
        <p:txBody>
          <a:bodyPr wrap="none" rtlCol="0">
            <a:spAutoFit/>
          </a:bodyPr>
          <a:lstStyle/>
          <a:p>
            <a:pPr marL="0" lvl="1" defTabSz="914400">
              <a:defRPr/>
            </a:pPr>
            <a:r>
              <a:rPr lang="en-US" sz="1600" b="1" kern="0" dirty="0" smtClean="0"/>
              <a:t>Backup Node</a:t>
            </a:r>
            <a:endParaRPr lang="en-US" sz="1400" b="1" kern="0" dirty="0">
              <a:effectLst>
                <a:glow rad="228600">
                  <a:srgbClr val="FFFFFF">
                    <a:alpha val="40000"/>
                  </a:srgb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04106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subTnLst>
                                    <p:set>
                                      <p:cBhvr override="childStyle">
                                        <p:cTn dur="1" fill="hold" display="0" masterRel="nextClick" afterEffect="1"/>
                                        <p:tgtEl>
                                          <p:spTgt spid="13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subTnLst>
                                    <p:set>
                                      <p:cBhvr override="childStyle">
                                        <p:cTn dur="1" fill="hold" display="0" masterRel="nextClick" afterEffect="1"/>
                                        <p:tgtEl>
                                          <p:spTgt spid="13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
                                        </p:tgtEl>
                                        <p:attrNameLst>
                                          <p:attrName>style.visibility</p:attrName>
                                        </p:attrNameLst>
                                      </p:cBhvr>
                                      <p:to>
                                        <p:strVal val="visible"/>
                                      </p:to>
                                    </p:set>
                                  </p:childTnLst>
                                  <p:subTnLst>
                                    <p:set>
                                      <p:cBhvr override="childStyle">
                                        <p:cTn dur="1" fill="hold" display="0" masterRel="nextClick" afterEffect="1"/>
                                        <p:tgtEl>
                                          <p:spTgt spid="13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
                                        </p:tgtEl>
                                        <p:attrNameLst>
                                          <p:attrName>style.visibility</p:attrName>
                                        </p:attrNameLst>
                                      </p:cBhvr>
                                      <p:to>
                                        <p:strVal val="visible"/>
                                      </p:to>
                                    </p:set>
                                  </p:childTnLst>
                                  <p:subTnLst>
                                    <p:set>
                                      <p:cBhvr override="childStyle">
                                        <p:cTn dur="1" fill="hold" display="0" masterRel="nextClick" afterEffect="1"/>
                                        <p:tgtEl>
                                          <p:spTgt spid="14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1"/>
                                        </p:tgtEl>
                                        <p:attrNameLst>
                                          <p:attrName>style.visibility</p:attrName>
                                        </p:attrNameLst>
                                      </p:cBhvr>
                                      <p:to>
                                        <p:strVal val="visible"/>
                                      </p:to>
                                    </p:set>
                                  </p:childTnLst>
                                  <p:subTnLst>
                                    <p:set>
                                      <p:cBhvr override="childStyle">
                                        <p:cTn dur="1" fill="hold" display="0" masterRel="nextClick" afterEffect="1"/>
                                        <p:tgtEl>
                                          <p:spTgt spid="14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2"/>
                                        </p:tgtEl>
                                        <p:attrNameLst>
                                          <p:attrName>style.visibility</p:attrName>
                                        </p:attrNameLst>
                                      </p:cBhvr>
                                      <p:to>
                                        <p:strVal val="visible"/>
                                      </p:to>
                                    </p:set>
                                  </p:childTnLst>
                                  <p:subTnLst>
                                    <p:set>
                                      <p:cBhvr override="childStyle">
                                        <p:cTn dur="1" fill="hold" display="0" masterRel="nextClick" afterEffect="1"/>
                                        <p:tgtEl>
                                          <p:spTgt spid="14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8"/>
                                        </p:tgtEl>
                                        <p:attrNameLst>
                                          <p:attrName>style.visibility</p:attrName>
                                        </p:attrNameLst>
                                      </p:cBhvr>
                                      <p:to>
                                        <p:strVal val="visible"/>
                                      </p:to>
                                    </p:set>
                                  </p:childTnLst>
                                  <p:subTnLst>
                                    <p:set>
                                      <p:cBhvr override="childStyle">
                                        <p:cTn dur="1" fill="hold" display="0" masterRel="nextClick" afterEffect="1"/>
                                        <p:tgtEl>
                                          <p:spTgt spid="14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
                                        </p:tgtEl>
                                        <p:attrNameLst>
                                          <p:attrName>style.visibility</p:attrName>
                                        </p:attrNameLst>
                                      </p:cBhvr>
                                      <p:to>
                                        <p:strVal val="visible"/>
                                      </p:to>
                                    </p:set>
                                  </p:childTnLst>
                                  <p:subTnLst>
                                    <p:set>
                                      <p:cBhvr override="childStyle">
                                        <p:cTn dur="1" fill="hold" display="0" masterRel="nextClick" afterEffect="1"/>
                                        <p:tgtEl>
                                          <p:spTgt spid="143"/>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4"/>
                                        </p:tgtEl>
                                        <p:attrNameLst>
                                          <p:attrName>style.visibility</p:attrName>
                                        </p:attrNameLst>
                                      </p:cBhvr>
                                      <p:to>
                                        <p:strVal val="visible"/>
                                      </p:to>
                                    </p:set>
                                  </p:childTnLst>
                                  <p:subTnLst>
                                    <p:set>
                                      <p:cBhvr override="childStyle">
                                        <p:cTn dur="1" fill="hold" display="0" masterRel="nextClick" afterEffect="1"/>
                                        <p:tgtEl>
                                          <p:spTgt spid="144"/>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7"/>
                                        </p:tgtEl>
                                        <p:attrNameLst>
                                          <p:attrName>style.visibility</p:attrName>
                                        </p:attrNameLst>
                                      </p:cBhvr>
                                      <p:to>
                                        <p:strVal val="visible"/>
                                      </p:to>
                                    </p:set>
                                  </p:childTnLst>
                                  <p:subTnLst>
                                    <p:set>
                                      <p:cBhvr override="childStyle">
                                        <p:cTn dur="1" fill="hold" display="0" masterRel="nextClick" afterEffect="1"/>
                                        <p:tgtEl>
                                          <p:spTgt spid="14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5"/>
                                        </p:tgtEl>
                                        <p:attrNameLst>
                                          <p:attrName>style.visibility</p:attrName>
                                        </p:attrNameLst>
                                      </p:cBhvr>
                                      <p:to>
                                        <p:strVal val="visible"/>
                                      </p:to>
                                    </p:set>
                                  </p:childTnLst>
                                  <p:subTnLst>
                                    <p:set>
                                      <p:cBhvr override="childStyle">
                                        <p:cTn dur="1" fill="hold" display="0" masterRel="nextClick" afterEffect="1"/>
                                        <p:tgtEl>
                                          <p:spTgt spid="145"/>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9"/>
                                        </p:tgtEl>
                                        <p:attrNameLst>
                                          <p:attrName>style.visibility</p:attrName>
                                        </p:attrNameLst>
                                      </p:cBhvr>
                                      <p:to>
                                        <p:strVal val="visible"/>
                                      </p:to>
                                    </p:set>
                                  </p:childTnLst>
                                  <p:subTnLst>
                                    <p:set>
                                      <p:cBhvr override="childStyle">
                                        <p:cTn dur="1" fill="hold" display="0" masterRel="nextClick" afterEffect="1"/>
                                        <p:tgtEl>
                                          <p:spTgt spid="149"/>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6"/>
                                        </p:tgtEl>
                                        <p:attrNameLst>
                                          <p:attrName>style.visibility</p:attrName>
                                        </p:attrNameLst>
                                      </p:cBhvr>
                                      <p:to>
                                        <p:strVal val="visible"/>
                                      </p:to>
                                    </p:set>
                                  </p:childTnLst>
                                  <p:subTnLst>
                                    <p:set>
                                      <p:cBhvr override="childStyle">
                                        <p:cTn dur="1" fill="hold" display="0" masterRel="nextClick" afterEffect="1"/>
                                        <p:tgtEl>
                                          <p:spTgt spid="146"/>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0"/>
                                        </p:tgtEl>
                                        <p:attrNameLst>
                                          <p:attrName>style.visibility</p:attrName>
                                        </p:attrNameLst>
                                      </p:cBhvr>
                                      <p:to>
                                        <p:strVal val="visible"/>
                                      </p:to>
                                    </p:set>
                                  </p:childTnLst>
                                  <p:subTnLst>
                                    <p:set>
                                      <p:cBhvr override="childStyle">
                                        <p:cTn dur="1" fill="hold" display="0" masterRel="nextClick" afterEffect="1"/>
                                        <p:tgtEl>
                                          <p:spTgt spid="150"/>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3"/>
                                        </p:tgtEl>
                                        <p:attrNameLst>
                                          <p:attrName>style.visibility</p:attrName>
                                        </p:attrNameLst>
                                      </p:cBhvr>
                                      <p:to>
                                        <p:strVal val="visible"/>
                                      </p:to>
                                    </p:set>
                                  </p:childTnLst>
                                  <p:subTnLst>
                                    <p:set>
                                      <p:cBhvr override="childStyle">
                                        <p:cTn dur="1" fill="hold" display="0" masterRel="nextClick" afterEffect="1"/>
                                        <p:tgtEl>
                                          <p:spTgt spid="19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9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Backup Demo</a:t>
            </a:r>
            <a:endParaRPr lang="en-US" dirty="0"/>
          </a:p>
        </p:txBody>
      </p:sp>
      <p:sp>
        <p:nvSpPr>
          <p:cNvPr id="4" name="Subtitle 3"/>
          <p:cNvSpPr>
            <a:spLocks noGrp="1"/>
          </p:cNvSpPr>
          <p:nvPr>
            <p:ph type="subTitle" idx="1"/>
          </p:nvPr>
        </p:nvSpPr>
        <p:spPr/>
        <p:txBody>
          <a:bodyPr/>
          <a:lstStyle/>
          <a:p>
            <a:r>
              <a:rPr lang="en-US" dirty="0" smtClean="0"/>
              <a:t>Vineeth Karinta</a:t>
            </a:r>
          </a:p>
          <a:p>
            <a:r>
              <a:rPr lang="en-US" dirty="0" smtClean="0"/>
              <a:t>Senior Engineer</a:t>
            </a:r>
          </a:p>
          <a:p>
            <a:r>
              <a:rPr lang="en-US" dirty="0" smtClean="0"/>
              <a:t>NetApp</a:t>
            </a:r>
            <a:endParaRPr lang="en-US" dirty="0"/>
          </a:p>
        </p:txBody>
      </p:sp>
      <p:sp>
        <p:nvSpPr>
          <p:cNvPr id="3" name="Title 2"/>
          <p:cNvSpPr>
            <a:spLocks noGrp="1"/>
          </p:cNvSpPr>
          <p:nvPr>
            <p:ph type="ctrTitle"/>
          </p:nvPr>
        </p:nvSpPr>
        <p:spPr>
          <a:xfrm>
            <a:off x="4208266" y="3353306"/>
            <a:ext cx="6610546" cy="1523494"/>
          </a:xfrm>
        </p:spPr>
        <p:txBody>
          <a:bodyPr/>
          <a:lstStyle/>
          <a:p>
            <a:r>
              <a:rPr lang="en-US" dirty="0" smtClean="0"/>
              <a:t>CSV Backup using </a:t>
            </a:r>
            <a:br>
              <a:rPr lang="en-US" dirty="0" smtClean="0"/>
            </a:br>
            <a:r>
              <a:rPr lang="en-US" dirty="0" smtClean="0"/>
              <a:t>NetApp SnapManager</a:t>
            </a:r>
            <a:br>
              <a:rPr lang="en-US" dirty="0" smtClean="0"/>
            </a:br>
            <a:r>
              <a:rPr lang="en-US" dirty="0" smtClean="0"/>
              <a:t>for Hyper-V</a:t>
            </a:r>
            <a:endParaRPr lang="en-US" dirty="0"/>
          </a:p>
        </p:txBody>
      </p:sp>
    </p:spTree>
    <p:extLst>
      <p:ext uri="{BB962C8B-B14F-4D97-AF65-F5344CB8AC3E}">
        <p14:creationId xmlns:p14="http://schemas.microsoft.com/office/powerpoint/2010/main" val="352231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Summary</a:t>
            </a:r>
            <a:r>
              <a:rPr lang="en-US" dirty="0"/>
              <a:t/>
            </a:r>
            <a:br>
              <a:rPr lang="en-US" dirty="0"/>
            </a:br>
            <a:r>
              <a:rPr lang="en-US" sz="4000" dirty="0">
                <a:solidFill>
                  <a:schemeClr val="accent1"/>
                </a:solidFill>
              </a:rPr>
              <a:t>Key </a:t>
            </a:r>
            <a:r>
              <a:rPr lang="en-US" sz="4000" dirty="0" smtClean="0">
                <a:solidFill>
                  <a:schemeClr val="accent1"/>
                </a:solidFill>
              </a:rPr>
              <a:t>Takeaways</a:t>
            </a:r>
            <a:endParaRPr lang="en-US" sz="4000" dirty="0">
              <a:solidFill>
                <a:schemeClr val="accent1"/>
              </a:solidFill>
            </a:endParaRPr>
          </a:p>
        </p:txBody>
      </p:sp>
      <p:sp>
        <p:nvSpPr>
          <p:cNvPr id="3" name="Content Placeholder 2"/>
          <p:cNvSpPr>
            <a:spLocks noGrp="1"/>
          </p:cNvSpPr>
          <p:nvPr>
            <p:ph type="body" sz="quarter" idx="10"/>
          </p:nvPr>
        </p:nvSpPr>
        <p:spPr>
          <a:xfrm>
            <a:off x="519113" y="1447800"/>
            <a:ext cx="11149012" cy="3053144"/>
          </a:xfrm>
        </p:spPr>
        <p:txBody>
          <a:bodyPr/>
          <a:lstStyle/>
          <a:p>
            <a:r>
              <a:rPr lang="en-US" dirty="0" smtClean="0"/>
              <a:t>Cluster Shared Volumes is significantly enhanced in Windows Server 2012</a:t>
            </a:r>
          </a:p>
          <a:p>
            <a:r>
              <a:rPr lang="en-US" dirty="0" smtClean="0"/>
              <a:t>Supports more workloads</a:t>
            </a:r>
          </a:p>
          <a:p>
            <a:r>
              <a:rPr lang="en-US" dirty="0" smtClean="0"/>
              <a:t>High performance</a:t>
            </a:r>
          </a:p>
          <a:p>
            <a:pPr lvl="1"/>
            <a:r>
              <a:rPr lang="en-US" dirty="0" smtClean="0"/>
              <a:t>CSV Block Cache</a:t>
            </a:r>
          </a:p>
          <a:p>
            <a:r>
              <a:rPr lang="en-US" dirty="0" smtClean="0"/>
              <a:t>CSV is core infrastructure to enable your private cloud</a:t>
            </a:r>
            <a:endParaRPr lang="en-US" dirty="0"/>
          </a:p>
        </p:txBody>
      </p:sp>
      <p:sp>
        <p:nvSpPr>
          <p:cNvPr id="6" name="TextBox 5"/>
          <p:cNvSpPr txBox="1"/>
          <p:nvPr/>
        </p:nvSpPr>
        <p:spPr>
          <a:xfrm>
            <a:off x="0" y="5159170"/>
            <a:ext cx="12188825" cy="1170516"/>
          </a:xfrm>
          <a:prstGeom prst="rect">
            <a:avLst/>
          </a:prstGeom>
          <a:gradFill flip="none" rotWithShape="1">
            <a:gsLst>
              <a:gs pos="7000">
                <a:srgbClr val="000000">
                  <a:alpha val="50000"/>
                </a:srgbClr>
              </a:gs>
              <a:gs pos="39000">
                <a:srgbClr val="000000">
                  <a:alpha val="25000"/>
                </a:srgbClr>
              </a:gs>
              <a:gs pos="72000">
                <a:srgbClr val="000000">
                  <a:alpha val="25000"/>
                </a:srgbClr>
              </a:gs>
              <a:gs pos="100000">
                <a:srgbClr val="000000">
                  <a:alpha val="50000"/>
                </a:srgbClr>
              </a:gs>
            </a:gsLst>
            <a:path path="circle">
              <a:fillToRect t="100000" r="100000"/>
            </a:path>
            <a:tileRect l="-100000" b="-100000"/>
          </a:gradFill>
          <a:ln w="6350" cap="flat" cmpd="sng" algn="ctr">
            <a:gradFill flip="none" rotWithShape="1">
              <a:gsLst>
                <a:gs pos="0">
                  <a:schemeClr val="tx1"/>
                </a:gs>
                <a:gs pos="50000">
                  <a:schemeClr val="tx1">
                    <a:alpha val="0"/>
                  </a:schemeClr>
                </a:gs>
                <a:gs pos="100000">
                  <a:schemeClr val="tx1"/>
                </a:gs>
              </a:gsLst>
              <a:lin ang="0" scaled="1"/>
              <a:tileRect/>
            </a:gradFill>
            <a:prstDash val="solid"/>
            <a:round/>
            <a:headEnd type="none" w="med" len="med"/>
            <a:tailEnd type="none" w="med" len="med"/>
          </a:ln>
          <a:effectLst/>
        </p:spPr>
        <p:txBody>
          <a:bodyPr vert="horz" wrap="square" lIns="0" tIns="91559" rIns="0" bIns="0" numCol="1" rtlCol="0" anchor="t" anchorCtr="0" compatLnSpc="1">
            <a:prstTxWarp prst="textNoShape">
              <a:avLst/>
            </a:prstTxWarp>
          </a:bodyPr>
          <a:lstStyle>
            <a:defPPr>
              <a:defRPr lang="en-US"/>
            </a:defPPr>
            <a:lvl1pPr algn="ctr">
              <a:defRPr sz="2000" kern="0">
                <a:gradFill>
                  <a:gsLst>
                    <a:gs pos="0">
                      <a:srgbClr val="FFFFFF"/>
                    </a:gs>
                    <a:gs pos="86000">
                      <a:srgbClr val="FFFFFF"/>
                    </a:gs>
                  </a:gsLst>
                  <a:lin ang="5400000" scaled="0"/>
                </a:gra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dirty="0"/>
          </a:p>
        </p:txBody>
      </p:sp>
      <p:sp>
        <p:nvSpPr>
          <p:cNvPr id="7" name="Rectangle 6"/>
          <p:cNvSpPr/>
          <p:nvPr/>
        </p:nvSpPr>
        <p:spPr>
          <a:xfrm>
            <a:off x="3611413" y="5274649"/>
            <a:ext cx="4483711" cy="590931"/>
          </a:xfrm>
          <a:prstGeom prst="rect">
            <a:avLst/>
          </a:prstGeom>
        </p:spPr>
        <p:txBody>
          <a:bodyPr wrap="square" lIns="91559" tIns="45779" rIns="91559" bIns="45779">
            <a:spAutoFit/>
          </a:bodyPr>
          <a:lstStyle/>
          <a:p>
            <a:pPr indent="-174832" defTabSz="915478" eaLnBrk="0" hangingPunct="0">
              <a:lnSpc>
                <a:spcPct val="90000"/>
              </a:lnSpc>
              <a:spcBef>
                <a:spcPts val="1201"/>
              </a:spcBef>
            </a:pPr>
            <a:r>
              <a:rPr lang="en-US" sz="3600" spc="-100" dirty="0">
                <a:ln w="3175">
                  <a:noFill/>
                </a:ln>
                <a:latin typeface="Segoe Light" pitchFamily="34" charset="0"/>
                <a:cs typeface="Arial" charset="0"/>
              </a:rPr>
              <a:t>INFRASTRUCTURE</a:t>
            </a:r>
          </a:p>
        </p:txBody>
      </p:sp>
      <p:sp>
        <p:nvSpPr>
          <p:cNvPr id="8" name="Rectangle 7"/>
          <p:cNvSpPr/>
          <p:nvPr/>
        </p:nvSpPr>
        <p:spPr>
          <a:xfrm>
            <a:off x="5379498" y="5737981"/>
            <a:ext cx="3694948" cy="480131"/>
          </a:xfrm>
          <a:prstGeom prst="rect">
            <a:avLst/>
          </a:prstGeom>
        </p:spPr>
        <p:txBody>
          <a:bodyPr wrap="square" lIns="91559" tIns="45779" rIns="91559" bIns="45779">
            <a:spAutoFit/>
          </a:bodyPr>
          <a:lstStyle/>
          <a:p>
            <a:pPr indent="-174832" defTabSz="915478" eaLnBrk="0" hangingPunct="0">
              <a:lnSpc>
                <a:spcPct val="90000"/>
              </a:lnSpc>
              <a:spcBef>
                <a:spcPts val="1201"/>
              </a:spcBef>
            </a:pPr>
            <a:r>
              <a:rPr lang="en-US" sz="2800" spc="601" dirty="0">
                <a:ln w="3175">
                  <a:noFill/>
                </a:ln>
                <a:latin typeface="Segoe Light" pitchFamily="34" charset="0"/>
                <a:cs typeface="Arial" charset="0"/>
              </a:rPr>
              <a:t>as a SERVICE</a:t>
            </a:r>
          </a:p>
        </p:txBody>
      </p:sp>
      <p:grpSp>
        <p:nvGrpSpPr>
          <p:cNvPr id="9" name="Group 8"/>
          <p:cNvGrpSpPr/>
          <p:nvPr/>
        </p:nvGrpSpPr>
        <p:grpSpPr>
          <a:xfrm>
            <a:off x="1152336" y="5278853"/>
            <a:ext cx="1406028" cy="931151"/>
            <a:chOff x="314427" y="4003348"/>
            <a:chExt cx="1249012" cy="829002"/>
          </a:xfrm>
        </p:grpSpPr>
        <p:pic>
          <p:nvPicPr>
            <p:cNvPr id="10" name="Picture 4" descr="\\MAGNUM\Projects\Microsoft\Journey to the Cloud Campaign\Design\Assets\towe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834"/>
            <a:stretch/>
          </p:blipFill>
          <p:spPr bwMode="auto">
            <a:xfrm>
              <a:off x="1023891" y="4003348"/>
              <a:ext cx="539548" cy="82900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0"/>
            <p:cNvSpPr>
              <a:spLocks/>
            </p:cNvSpPr>
            <p:nvPr/>
          </p:nvSpPr>
          <p:spPr bwMode="auto">
            <a:xfrm>
              <a:off x="314427" y="4231948"/>
              <a:ext cx="572424" cy="371802"/>
            </a:xfrm>
            <a:custGeom>
              <a:avLst/>
              <a:gdLst>
                <a:gd name="T0" fmla="*/ 1910 w 2173"/>
                <a:gd name="T1" fmla="*/ 531 h 1411"/>
                <a:gd name="T2" fmla="*/ 1814 w 2173"/>
                <a:gd name="T3" fmla="*/ 550 h 1411"/>
                <a:gd name="T4" fmla="*/ 1816 w 2173"/>
                <a:gd name="T5" fmla="*/ 507 h 1411"/>
                <a:gd name="T6" fmla="*/ 1309 w 2173"/>
                <a:gd name="T7" fmla="*/ 0 h 1411"/>
                <a:gd name="T8" fmla="*/ 862 w 2173"/>
                <a:gd name="T9" fmla="*/ 269 h 1411"/>
                <a:gd name="T10" fmla="*/ 615 w 2173"/>
                <a:gd name="T11" fmla="*/ 161 h 1411"/>
                <a:gd name="T12" fmla="*/ 280 w 2173"/>
                <a:gd name="T13" fmla="*/ 496 h 1411"/>
                <a:gd name="T14" fmla="*/ 295 w 2173"/>
                <a:gd name="T15" fmla="*/ 594 h 1411"/>
                <a:gd name="T16" fmla="*/ 267 w 2173"/>
                <a:gd name="T17" fmla="*/ 592 h 1411"/>
                <a:gd name="T18" fmla="*/ 0 w 2173"/>
                <a:gd name="T19" fmla="*/ 860 h 1411"/>
                <a:gd name="T20" fmla="*/ 267 w 2173"/>
                <a:gd name="T21" fmla="*/ 1127 h 1411"/>
                <a:gd name="T22" fmla="*/ 394 w 2173"/>
                <a:gd name="T23" fmla="*/ 1095 h 1411"/>
                <a:gd name="T24" fmla="*/ 753 w 2173"/>
                <a:gd name="T25" fmla="*/ 1411 h 1411"/>
                <a:gd name="T26" fmla="*/ 1059 w 2173"/>
                <a:gd name="T27" fmla="*/ 1242 h 1411"/>
                <a:gd name="T28" fmla="*/ 1267 w 2173"/>
                <a:gd name="T29" fmla="*/ 1366 h 1411"/>
                <a:gd name="T30" fmla="*/ 1501 w 2173"/>
                <a:gd name="T31" fmla="*/ 1165 h 1411"/>
                <a:gd name="T32" fmla="*/ 1623 w 2173"/>
                <a:gd name="T33" fmla="*/ 1204 h 1411"/>
                <a:gd name="T34" fmla="*/ 1828 w 2173"/>
                <a:gd name="T35" fmla="*/ 1043 h 1411"/>
                <a:gd name="T36" fmla="*/ 1910 w 2173"/>
                <a:gd name="T37" fmla="*/ 1056 h 1411"/>
                <a:gd name="T38" fmla="*/ 2173 w 2173"/>
                <a:gd name="T39" fmla="*/ 794 h 1411"/>
                <a:gd name="T40" fmla="*/ 1910 w 2173"/>
                <a:gd name="T41" fmla="*/ 531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3" h="1411">
                  <a:moveTo>
                    <a:pt x="1910" y="531"/>
                  </a:moveTo>
                  <a:cubicBezTo>
                    <a:pt x="1876" y="531"/>
                    <a:pt x="1844" y="538"/>
                    <a:pt x="1814" y="550"/>
                  </a:cubicBezTo>
                  <a:cubicBezTo>
                    <a:pt x="1815" y="536"/>
                    <a:pt x="1816" y="521"/>
                    <a:pt x="1816" y="507"/>
                  </a:cubicBezTo>
                  <a:cubicBezTo>
                    <a:pt x="1816" y="227"/>
                    <a:pt x="1589" y="0"/>
                    <a:pt x="1309" y="0"/>
                  </a:cubicBezTo>
                  <a:cubicBezTo>
                    <a:pt x="1115" y="0"/>
                    <a:pt x="947" y="109"/>
                    <a:pt x="862" y="269"/>
                  </a:cubicBezTo>
                  <a:cubicBezTo>
                    <a:pt x="801" y="203"/>
                    <a:pt x="713" y="161"/>
                    <a:pt x="615" y="161"/>
                  </a:cubicBezTo>
                  <a:cubicBezTo>
                    <a:pt x="430" y="161"/>
                    <a:pt x="280" y="311"/>
                    <a:pt x="280" y="496"/>
                  </a:cubicBezTo>
                  <a:cubicBezTo>
                    <a:pt x="280" y="530"/>
                    <a:pt x="285" y="563"/>
                    <a:pt x="295" y="594"/>
                  </a:cubicBezTo>
                  <a:cubicBezTo>
                    <a:pt x="286" y="593"/>
                    <a:pt x="276" y="592"/>
                    <a:pt x="267" y="592"/>
                  </a:cubicBezTo>
                  <a:cubicBezTo>
                    <a:pt x="119" y="592"/>
                    <a:pt x="0" y="712"/>
                    <a:pt x="0" y="860"/>
                  </a:cubicBezTo>
                  <a:cubicBezTo>
                    <a:pt x="0" y="1007"/>
                    <a:pt x="119" y="1127"/>
                    <a:pt x="267" y="1127"/>
                  </a:cubicBezTo>
                  <a:cubicBezTo>
                    <a:pt x="313" y="1127"/>
                    <a:pt x="356" y="1116"/>
                    <a:pt x="394" y="1095"/>
                  </a:cubicBezTo>
                  <a:cubicBezTo>
                    <a:pt x="417" y="1273"/>
                    <a:pt x="569" y="1411"/>
                    <a:pt x="753" y="1411"/>
                  </a:cubicBezTo>
                  <a:cubicBezTo>
                    <a:pt x="882" y="1411"/>
                    <a:pt x="995" y="1344"/>
                    <a:pt x="1059" y="1242"/>
                  </a:cubicBezTo>
                  <a:cubicBezTo>
                    <a:pt x="1099" y="1316"/>
                    <a:pt x="1177" y="1366"/>
                    <a:pt x="1267" y="1366"/>
                  </a:cubicBezTo>
                  <a:cubicBezTo>
                    <a:pt x="1386" y="1366"/>
                    <a:pt x="1484" y="1279"/>
                    <a:pt x="1501" y="1165"/>
                  </a:cubicBezTo>
                  <a:cubicBezTo>
                    <a:pt x="1535" y="1190"/>
                    <a:pt x="1578" y="1204"/>
                    <a:pt x="1623" y="1204"/>
                  </a:cubicBezTo>
                  <a:cubicBezTo>
                    <a:pt x="1723" y="1204"/>
                    <a:pt x="1806" y="1135"/>
                    <a:pt x="1828" y="1043"/>
                  </a:cubicBezTo>
                  <a:cubicBezTo>
                    <a:pt x="1854" y="1051"/>
                    <a:pt x="1882" y="1056"/>
                    <a:pt x="1910" y="1056"/>
                  </a:cubicBezTo>
                  <a:cubicBezTo>
                    <a:pt x="2055" y="1056"/>
                    <a:pt x="2173" y="939"/>
                    <a:pt x="2173" y="794"/>
                  </a:cubicBezTo>
                  <a:cubicBezTo>
                    <a:pt x="2173" y="649"/>
                    <a:pt x="2055" y="531"/>
                    <a:pt x="1910" y="531"/>
                  </a:cubicBezTo>
                  <a:close/>
                </a:path>
              </a:pathLst>
            </a:custGeom>
            <a:noFill/>
            <a:ln w="25400" cap="flat" cmpd="sng" algn="ctr">
              <a:solidFill>
                <a:srgbClr val="FFFFFF"/>
              </a:solidFill>
              <a:prstDash val="solid"/>
              <a:miter lim="800000"/>
            </a:ln>
            <a:effectLst>
              <a:outerShdw blurRad="50800" dist="38100" dir="2700000" algn="tl" rotWithShape="0">
                <a:prstClr val="black">
                  <a:alpha val="10000"/>
                </a:prstClr>
              </a:outerShdw>
            </a:effectLst>
          </p:spPr>
          <p:txBody>
            <a:bodyPr anchor="ctr"/>
            <a:lstStyle/>
            <a:p>
              <a:pPr algn="ctr" defTabSz="915581"/>
              <a:endParaRPr lang="en-US" kern="0" dirty="0">
                <a:solidFill>
                  <a:sysClr val="window" lastClr="FFFFFF"/>
                </a:solidFill>
              </a:endParaRPr>
            </a:p>
          </p:txBody>
        </p:sp>
      </p:grpSp>
    </p:spTree>
    <p:extLst>
      <p:ext uri="{BB962C8B-B14F-4D97-AF65-F5344CB8AC3E}">
        <p14:creationId xmlns:p14="http://schemas.microsoft.com/office/powerpoint/2010/main" val="415255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743402"/>
            <a:ext cx="11137900" cy="609398"/>
          </a:xfrm>
        </p:spPr>
        <p:txBody>
          <a:bodyPr/>
          <a:lstStyle/>
          <a:p>
            <a:pPr algn="ctr"/>
            <a:r>
              <a:rPr lang="en-US" dirty="0" smtClean="0"/>
              <a:t>Question &amp; Answers</a:t>
            </a:r>
            <a:endParaRPr lang="en-US" dirty="0"/>
          </a:p>
        </p:txBody>
      </p:sp>
    </p:spTree>
    <p:extLst>
      <p:ext uri="{BB962C8B-B14F-4D97-AF65-F5344CB8AC3E}">
        <p14:creationId xmlns:p14="http://schemas.microsoft.com/office/powerpoint/2010/main" val="220758942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a:off x="7542212" y="6170565"/>
            <a:ext cx="4515201"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17" name="Rectangle 16"/>
          <p:cNvSpPr/>
          <p:nvPr/>
        </p:nvSpPr>
        <p:spPr bwMode="auto">
          <a:xfrm>
            <a:off x="1598612" y="6172200"/>
            <a:ext cx="586740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18" name="Rectangle 17"/>
          <p:cNvSpPr/>
          <p:nvPr/>
        </p:nvSpPr>
        <p:spPr>
          <a:xfrm>
            <a:off x="1598612" y="6301989"/>
            <a:ext cx="5883742" cy="424732"/>
          </a:xfrm>
          <a:prstGeom prst="rect">
            <a:avLst/>
          </a:prstGeom>
        </p:spPr>
        <p:txBody>
          <a:bodyPr wrap="square">
            <a:spAutoFit/>
          </a:bodyPr>
          <a:lstStyle/>
          <a:p>
            <a:pPr marL="403225" indent="-403225">
              <a:lnSpc>
                <a:spcPct val="90000"/>
              </a:lnSpc>
              <a:spcBef>
                <a:spcPct val="20000"/>
              </a:spcBef>
              <a:buSzPct val="105000"/>
              <a:buBlip>
                <a:blip r:embed="rId5"/>
              </a:buBlip>
            </a:pPr>
            <a:r>
              <a:rPr lang="en-US" sz="2400" dirty="0" smtClean="0">
                <a:solidFill>
                  <a:schemeClr val="tx1">
                    <a:alpha val="99000"/>
                  </a:schemeClr>
                </a:solidFill>
              </a:rPr>
              <a:t>Find Us Later at the “Availability” Booth</a:t>
            </a:r>
            <a:endParaRPr lang="en-US" sz="2400" dirty="0">
              <a:solidFill>
                <a:schemeClr val="tx1">
                  <a:alpha val="99000"/>
                </a:schemeClr>
              </a:solidFill>
            </a:endParaRPr>
          </a:p>
        </p:txBody>
      </p:sp>
      <p:sp>
        <p:nvSpPr>
          <p:cNvPr id="19" name="Rectangle 18"/>
          <p:cNvSpPr/>
          <p:nvPr/>
        </p:nvSpPr>
        <p:spPr>
          <a:xfrm>
            <a:off x="7634754" y="6301989"/>
            <a:ext cx="4422659" cy="424732"/>
          </a:xfrm>
          <a:prstGeom prst="rect">
            <a:avLst/>
          </a:prstGeom>
        </p:spPr>
        <p:txBody>
          <a:bodyPr wrap="square">
            <a:spAutoFit/>
          </a:bodyPr>
          <a:lstStyle/>
          <a:p>
            <a:pPr marL="403225" indent="-403225">
              <a:lnSpc>
                <a:spcPct val="90000"/>
              </a:lnSpc>
              <a:spcBef>
                <a:spcPct val="20000"/>
              </a:spcBef>
              <a:buSzPct val="105000"/>
              <a:buBlip>
                <a:blip r:embed="rId5"/>
              </a:buBlip>
            </a:pPr>
            <a:r>
              <a:rPr lang="en-US" sz="2400" dirty="0" smtClean="0"/>
              <a:t> </a:t>
            </a:r>
            <a:r>
              <a:rPr lang="en-US" dirty="0" smtClean="0"/>
              <a:t>http</a:t>
            </a:r>
            <a:r>
              <a:rPr lang="en-US" dirty="0"/>
              <a:t>://blogs.msdn.com/b/clustering</a:t>
            </a:r>
            <a:r>
              <a:rPr lang="en-US" dirty="0" smtClean="0"/>
              <a:t>/</a:t>
            </a:r>
            <a:endParaRPr lang="en-US" sz="2400" dirty="0"/>
          </a:p>
        </p:txBody>
      </p:sp>
      <p:sp>
        <p:nvSpPr>
          <p:cNvPr id="20" name="Rectangle 19"/>
          <p:cNvSpPr/>
          <p:nvPr/>
        </p:nvSpPr>
        <p:spPr bwMode="auto">
          <a:xfrm>
            <a:off x="507672" y="3905000"/>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5"/>
              </a:buBlip>
            </a:pPr>
            <a:endParaRPr lang="en-US" sz="2400" dirty="0">
              <a:gradFill>
                <a:gsLst>
                  <a:gs pos="0">
                    <a:schemeClr val="tx1"/>
                  </a:gs>
                  <a:gs pos="100000">
                    <a:schemeClr val="tx1"/>
                  </a:gs>
                </a:gsLst>
                <a:lin ang="5400000" scaled="0"/>
              </a:gradFill>
            </a:endParaRPr>
          </a:p>
        </p:txBody>
      </p:sp>
      <p:sp>
        <p:nvSpPr>
          <p:cNvPr id="21" name="Rectangle 20"/>
          <p:cNvSpPr/>
          <p:nvPr/>
        </p:nvSpPr>
        <p:spPr bwMode="auto">
          <a:xfrm>
            <a:off x="507868" y="838200"/>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5"/>
              </a:buBlip>
            </a:pPr>
            <a:endParaRPr lang="en-US" sz="2400" dirty="0">
              <a:gradFill>
                <a:gsLst>
                  <a:gs pos="0">
                    <a:schemeClr val="tx1"/>
                  </a:gs>
                  <a:gs pos="100000">
                    <a:schemeClr val="tx1"/>
                  </a:gs>
                </a:gsLst>
                <a:lin ang="5400000" scaled="0"/>
              </a:gradFill>
            </a:endParaRPr>
          </a:p>
        </p:txBody>
      </p:sp>
      <p:sp>
        <p:nvSpPr>
          <p:cNvPr id="22" name="Rectangle 21"/>
          <p:cNvSpPr/>
          <p:nvPr/>
        </p:nvSpPr>
        <p:spPr bwMode="auto">
          <a:xfrm>
            <a:off x="500747" y="4677095"/>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5"/>
              </a:buBlip>
            </a:pPr>
            <a:endParaRPr lang="en-US" sz="2400" dirty="0">
              <a:gradFill>
                <a:gsLst>
                  <a:gs pos="0">
                    <a:schemeClr val="tx1"/>
                  </a:gs>
                  <a:gs pos="100000">
                    <a:schemeClr val="tx1"/>
                  </a:gs>
                </a:gsLst>
                <a:lin ang="5400000" scaled="0"/>
              </a:gradFill>
            </a:endParaRPr>
          </a:p>
        </p:txBody>
      </p:sp>
      <p:sp>
        <p:nvSpPr>
          <p:cNvPr id="23" name="Rectangle 22"/>
          <p:cNvSpPr/>
          <p:nvPr/>
        </p:nvSpPr>
        <p:spPr bwMode="auto">
          <a:xfrm>
            <a:off x="515815" y="1596126"/>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5"/>
              </a:buBlip>
            </a:pPr>
            <a:endParaRPr lang="en-US" sz="2400" dirty="0">
              <a:gradFill>
                <a:gsLst>
                  <a:gs pos="0">
                    <a:schemeClr val="tx1"/>
                  </a:gs>
                  <a:gs pos="100000">
                    <a:schemeClr val="tx1"/>
                  </a:gs>
                </a:gsLst>
                <a:lin ang="5400000" scaled="0"/>
              </a:gradFill>
            </a:endParaRPr>
          </a:p>
        </p:txBody>
      </p:sp>
      <p:sp>
        <p:nvSpPr>
          <p:cNvPr id="24" name="Rectangle 23"/>
          <p:cNvSpPr/>
          <p:nvPr/>
        </p:nvSpPr>
        <p:spPr bwMode="auto">
          <a:xfrm>
            <a:off x="519937" y="2358126"/>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5"/>
              </a:buBlip>
            </a:pPr>
            <a:endParaRPr lang="en-US" sz="2400" dirty="0">
              <a:gradFill>
                <a:gsLst>
                  <a:gs pos="0">
                    <a:schemeClr val="tx1"/>
                  </a:gs>
                  <a:gs pos="100000">
                    <a:schemeClr val="tx1"/>
                  </a:gs>
                </a:gsLst>
                <a:lin ang="5400000" scaled="0"/>
              </a:gradFill>
            </a:endParaRPr>
          </a:p>
        </p:txBody>
      </p:sp>
      <p:sp>
        <p:nvSpPr>
          <p:cNvPr id="25" name="Rectangle 24"/>
          <p:cNvSpPr/>
          <p:nvPr/>
        </p:nvSpPr>
        <p:spPr bwMode="auto">
          <a:xfrm>
            <a:off x="519937" y="3124200"/>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5"/>
              </a:buBlip>
            </a:pPr>
            <a:endParaRPr lang="en-US" sz="2400" dirty="0">
              <a:gradFill>
                <a:gsLst>
                  <a:gs pos="0">
                    <a:schemeClr val="tx1"/>
                  </a:gs>
                  <a:gs pos="100000">
                    <a:schemeClr val="tx1"/>
                  </a:gs>
                </a:gsLst>
                <a:lin ang="5400000" scaled="0"/>
              </a:gradFill>
            </a:endParaRPr>
          </a:p>
        </p:txBody>
      </p:sp>
      <p:sp>
        <p:nvSpPr>
          <p:cNvPr id="26" name="Rectangle 25"/>
          <p:cNvSpPr/>
          <p:nvPr/>
        </p:nvSpPr>
        <p:spPr bwMode="auto">
          <a:xfrm>
            <a:off x="483922" y="5455920"/>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5"/>
              </a:buBlip>
            </a:pPr>
            <a:endParaRPr lang="en-US" sz="2400" dirty="0">
              <a:gradFill>
                <a:gsLst>
                  <a:gs pos="0">
                    <a:schemeClr val="tx1"/>
                  </a:gs>
                  <a:gs pos="100000">
                    <a:schemeClr val="tx1"/>
                  </a:gs>
                </a:gsLst>
                <a:lin ang="5400000" scaled="0"/>
              </a:gradFill>
            </a:endParaRPr>
          </a:p>
        </p:txBody>
      </p:sp>
      <p:sp>
        <p:nvSpPr>
          <p:cNvPr id="27" name="Rectangle 26"/>
          <p:cNvSpPr/>
          <p:nvPr/>
        </p:nvSpPr>
        <p:spPr>
          <a:xfrm>
            <a:off x="679939" y="945874"/>
            <a:ext cx="11013088" cy="424732"/>
          </a:xfrm>
          <a:prstGeom prst="rect">
            <a:avLst/>
          </a:prstGeom>
        </p:spPr>
        <p:txBody>
          <a:bodyPr wrap="square">
            <a:spAutoFit/>
          </a:bodyPr>
          <a:lstStyle/>
          <a:p>
            <a:pPr marL="403225" lvl="0" indent="-403225">
              <a:lnSpc>
                <a:spcPct val="90000"/>
              </a:lnSpc>
              <a:spcBef>
                <a:spcPct val="20000"/>
              </a:spcBef>
              <a:buSzPct val="105000"/>
              <a:buBlip>
                <a:blip r:embed="rId5"/>
              </a:buBlip>
            </a:pPr>
            <a:r>
              <a:rPr lang="en-US" sz="2400" dirty="0" smtClean="0">
                <a:solidFill>
                  <a:schemeClr val="tx1">
                    <a:alpha val="99000"/>
                  </a:schemeClr>
                </a:solidFill>
              </a:rPr>
              <a:t>WSV315 </a:t>
            </a:r>
            <a:r>
              <a:rPr lang="en-US" sz="2000" dirty="0" smtClean="0">
                <a:solidFill>
                  <a:schemeClr val="tx1">
                    <a:alpha val="99000"/>
                  </a:schemeClr>
                </a:solidFill>
              </a:rPr>
              <a:t>Windows Server 2012 File System Enhancements: Redefining File Storage</a:t>
            </a:r>
            <a:endParaRPr lang="en-US" sz="2000" dirty="0">
              <a:solidFill>
                <a:schemeClr val="tx1">
                  <a:alpha val="99000"/>
                </a:schemeClr>
              </a:solidFill>
            </a:endParaRPr>
          </a:p>
        </p:txBody>
      </p:sp>
      <p:sp>
        <p:nvSpPr>
          <p:cNvPr id="28" name="Rectangle 27"/>
          <p:cNvSpPr/>
          <p:nvPr/>
        </p:nvSpPr>
        <p:spPr>
          <a:xfrm>
            <a:off x="684212" y="1752600"/>
            <a:ext cx="11013088" cy="424732"/>
          </a:xfrm>
          <a:prstGeom prst="rect">
            <a:avLst/>
          </a:prstGeom>
        </p:spPr>
        <p:txBody>
          <a:bodyPr wrap="square">
            <a:spAutoFit/>
          </a:bodyPr>
          <a:lstStyle/>
          <a:p>
            <a:pPr marL="403225" lvl="0" indent="-403225">
              <a:lnSpc>
                <a:spcPct val="90000"/>
              </a:lnSpc>
              <a:spcBef>
                <a:spcPct val="20000"/>
              </a:spcBef>
              <a:buSzPct val="105000"/>
              <a:buBlip>
                <a:blip r:embed="rId5"/>
              </a:buBlip>
            </a:pPr>
            <a:r>
              <a:rPr lang="en-US" sz="2400" dirty="0">
                <a:solidFill>
                  <a:schemeClr val="tx1">
                    <a:alpha val="99000"/>
                  </a:schemeClr>
                </a:solidFill>
              </a:rPr>
              <a:t>VIR401 </a:t>
            </a:r>
            <a:r>
              <a:rPr lang="en-US" dirty="0">
                <a:solidFill>
                  <a:schemeClr val="tx1">
                    <a:alpha val="99000"/>
                  </a:schemeClr>
                </a:solidFill>
              </a:rPr>
              <a:t>Hyper-V High Availability and Mobility: Designing the Infrastructure for Your Private Cloud</a:t>
            </a:r>
            <a:endParaRPr lang="en-US" sz="2000" dirty="0">
              <a:solidFill>
                <a:schemeClr val="tx1">
                  <a:alpha val="99000"/>
                </a:schemeClr>
              </a:solidFill>
            </a:endParaRPr>
          </a:p>
        </p:txBody>
      </p:sp>
      <p:sp>
        <p:nvSpPr>
          <p:cNvPr id="29" name="Rectangle 28"/>
          <p:cNvSpPr/>
          <p:nvPr/>
        </p:nvSpPr>
        <p:spPr>
          <a:xfrm>
            <a:off x="667870" y="2482132"/>
            <a:ext cx="11013088" cy="424732"/>
          </a:xfrm>
          <a:prstGeom prst="rect">
            <a:avLst/>
          </a:prstGeom>
        </p:spPr>
        <p:txBody>
          <a:bodyPr wrap="square">
            <a:spAutoFit/>
          </a:bodyPr>
          <a:lstStyle/>
          <a:p>
            <a:pPr marL="403225" lvl="0" indent="-403225">
              <a:lnSpc>
                <a:spcPct val="90000"/>
              </a:lnSpc>
              <a:spcBef>
                <a:spcPct val="20000"/>
              </a:spcBef>
              <a:buSzPct val="105000"/>
              <a:buBlip>
                <a:blip r:embed="rId5"/>
              </a:buBlip>
            </a:pPr>
            <a:r>
              <a:rPr lang="en-US" sz="2400" dirty="0" smtClean="0">
                <a:solidFill>
                  <a:schemeClr val="tx1">
                    <a:alpha val="99000"/>
                  </a:schemeClr>
                </a:solidFill>
              </a:rPr>
              <a:t>WSV324 </a:t>
            </a:r>
            <a:r>
              <a:rPr lang="en-US" sz="1600" dirty="0" smtClean="0">
                <a:solidFill>
                  <a:schemeClr val="tx1">
                    <a:alpha val="99000"/>
                  </a:schemeClr>
                </a:solidFill>
              </a:rPr>
              <a:t>Building a Highly Available Failover Cluster Solution with Windows Server 2012 from the Ground UP</a:t>
            </a:r>
            <a:endParaRPr lang="en-US" sz="2400" dirty="0">
              <a:solidFill>
                <a:schemeClr val="tx1">
                  <a:alpha val="99000"/>
                </a:schemeClr>
              </a:solidFill>
            </a:endParaRPr>
          </a:p>
        </p:txBody>
      </p:sp>
      <p:sp>
        <p:nvSpPr>
          <p:cNvPr id="30" name="Rectangle 29"/>
          <p:cNvSpPr/>
          <p:nvPr/>
        </p:nvSpPr>
        <p:spPr>
          <a:xfrm>
            <a:off x="679939" y="4002058"/>
            <a:ext cx="11013088" cy="424732"/>
          </a:xfrm>
          <a:prstGeom prst="rect">
            <a:avLst/>
          </a:prstGeom>
        </p:spPr>
        <p:txBody>
          <a:bodyPr wrap="square">
            <a:spAutoFit/>
          </a:bodyPr>
          <a:lstStyle/>
          <a:p>
            <a:pPr marL="403225" lvl="0" indent="-403225">
              <a:lnSpc>
                <a:spcPct val="90000"/>
              </a:lnSpc>
              <a:spcBef>
                <a:spcPct val="20000"/>
              </a:spcBef>
              <a:buSzPct val="105000"/>
              <a:buBlip>
                <a:blip r:embed="rId5"/>
              </a:buBlip>
            </a:pPr>
            <a:r>
              <a:rPr lang="en-US" sz="2400" dirty="0" smtClean="0">
                <a:solidFill>
                  <a:schemeClr val="tx1">
                    <a:alpha val="99000"/>
                  </a:schemeClr>
                </a:solidFill>
              </a:rPr>
              <a:t>VIR301 Windows Server 2012 Hyper-V Storage</a:t>
            </a:r>
            <a:endParaRPr lang="en-US" sz="2400" dirty="0">
              <a:solidFill>
                <a:schemeClr val="tx1">
                  <a:alpha val="99000"/>
                </a:schemeClr>
              </a:solidFill>
            </a:endParaRPr>
          </a:p>
        </p:txBody>
      </p:sp>
      <p:sp>
        <p:nvSpPr>
          <p:cNvPr id="31" name="Rectangle 30"/>
          <p:cNvSpPr/>
          <p:nvPr/>
        </p:nvSpPr>
        <p:spPr>
          <a:xfrm>
            <a:off x="679939" y="5574858"/>
            <a:ext cx="11013088" cy="424732"/>
          </a:xfrm>
          <a:prstGeom prst="rect">
            <a:avLst/>
          </a:prstGeom>
        </p:spPr>
        <p:txBody>
          <a:bodyPr wrap="square">
            <a:spAutoFit/>
          </a:bodyPr>
          <a:lstStyle/>
          <a:p>
            <a:pPr marL="403225" lvl="0" indent="-403225">
              <a:lnSpc>
                <a:spcPct val="90000"/>
              </a:lnSpc>
              <a:spcBef>
                <a:spcPct val="20000"/>
              </a:spcBef>
              <a:buSzPct val="105000"/>
              <a:buBlip>
                <a:blip r:embed="rId5"/>
              </a:buBlip>
            </a:pPr>
            <a:r>
              <a:rPr lang="en-US" sz="2400" dirty="0" smtClean="0">
                <a:solidFill>
                  <a:schemeClr val="tx1">
                    <a:alpha val="99000"/>
                  </a:schemeClr>
                </a:solidFill>
              </a:rPr>
              <a:t>VIR306 </a:t>
            </a:r>
            <a:r>
              <a:rPr lang="en-US" sz="2000" dirty="0" smtClean="0">
                <a:solidFill>
                  <a:schemeClr val="tx1">
                    <a:alpha val="99000"/>
                  </a:schemeClr>
                </a:solidFill>
              </a:rPr>
              <a:t>Hyper-V over SMB: Remote File Storage Support in Windows Server 2012 Hyper-V</a:t>
            </a:r>
            <a:endParaRPr lang="en-US" sz="2000" dirty="0">
              <a:solidFill>
                <a:schemeClr val="tx1">
                  <a:alpha val="99000"/>
                </a:schemeClr>
              </a:solidFill>
            </a:endParaRPr>
          </a:p>
        </p:txBody>
      </p:sp>
      <p:sp>
        <p:nvSpPr>
          <p:cNvPr id="32" name="Rectangle 31"/>
          <p:cNvSpPr/>
          <p:nvPr/>
        </p:nvSpPr>
        <p:spPr>
          <a:xfrm>
            <a:off x="684212" y="4812858"/>
            <a:ext cx="11013088" cy="424732"/>
          </a:xfrm>
          <a:prstGeom prst="rect">
            <a:avLst/>
          </a:prstGeom>
        </p:spPr>
        <p:txBody>
          <a:bodyPr wrap="square">
            <a:spAutoFit/>
          </a:bodyPr>
          <a:lstStyle/>
          <a:p>
            <a:pPr marL="403225" lvl="0" indent="-403225">
              <a:lnSpc>
                <a:spcPct val="90000"/>
              </a:lnSpc>
              <a:spcBef>
                <a:spcPct val="20000"/>
              </a:spcBef>
              <a:buSzPct val="105000"/>
              <a:buBlip>
                <a:blip r:embed="rId5"/>
              </a:buBlip>
            </a:pPr>
            <a:r>
              <a:rPr lang="en-US" sz="2400" dirty="0" smtClean="0">
                <a:solidFill>
                  <a:schemeClr val="tx1">
                    <a:alpha val="99000"/>
                  </a:schemeClr>
                </a:solidFill>
              </a:rPr>
              <a:t>VIR304 </a:t>
            </a:r>
            <a:r>
              <a:rPr lang="en-US" sz="1400" dirty="0" smtClean="0">
                <a:solidFill>
                  <a:schemeClr val="tx1">
                    <a:alpha val="99000"/>
                  </a:schemeClr>
                </a:solidFill>
              </a:rPr>
              <a:t>Building Flexible Hyper-V Environments Windows Server 2012 Hyper-V Live Migration and Live Storage Migration</a:t>
            </a:r>
            <a:endParaRPr lang="en-US" sz="1200" dirty="0">
              <a:solidFill>
                <a:schemeClr val="tx1">
                  <a:alpha val="99000"/>
                </a:schemeClr>
              </a:solidFill>
            </a:endParaRPr>
          </a:p>
        </p:txBody>
      </p:sp>
      <p:sp>
        <p:nvSpPr>
          <p:cNvPr id="33" name="Rectangle 32"/>
          <p:cNvSpPr/>
          <p:nvPr/>
        </p:nvSpPr>
        <p:spPr>
          <a:xfrm>
            <a:off x="643924" y="3271532"/>
            <a:ext cx="11013088" cy="424732"/>
          </a:xfrm>
          <a:prstGeom prst="rect">
            <a:avLst/>
          </a:prstGeom>
        </p:spPr>
        <p:txBody>
          <a:bodyPr wrap="square">
            <a:spAutoFit/>
          </a:bodyPr>
          <a:lstStyle/>
          <a:p>
            <a:pPr marL="403225" lvl="0" indent="-403225">
              <a:lnSpc>
                <a:spcPct val="90000"/>
              </a:lnSpc>
              <a:spcBef>
                <a:spcPct val="20000"/>
              </a:spcBef>
              <a:buSzPct val="105000"/>
              <a:buBlip>
                <a:blip r:embed="rId5"/>
              </a:buBlip>
            </a:pPr>
            <a:r>
              <a:rPr lang="en-US" sz="2400" dirty="0" smtClean="0">
                <a:solidFill>
                  <a:schemeClr val="tx1">
                    <a:alpha val="99000"/>
                  </a:schemeClr>
                </a:solidFill>
              </a:rPr>
              <a:t>WSV411 Guest Clustering and VM Monitoring in Windows Server 2012</a:t>
            </a:r>
            <a:endParaRPr lang="en-US" sz="2400" dirty="0">
              <a:solidFill>
                <a:schemeClr val="tx1">
                  <a:alpha val="99000"/>
                </a:schemeClr>
              </a:solidFill>
            </a:endParaRPr>
          </a:p>
        </p:txBody>
      </p:sp>
    </p:spTree>
    <p:extLst>
      <p:ext uri="{BB962C8B-B14F-4D97-AF65-F5344CB8AC3E}">
        <p14:creationId xmlns:p14="http://schemas.microsoft.com/office/powerpoint/2010/main" val="398152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chemeClr val="tx1">
                    <a:alpha val="98824"/>
                  </a:schemeClr>
                </a:solidFill>
                <a:latin typeface="Segoe UI" pitchFamily="34" charset="0"/>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latin typeface="Segoe UI" pitchFamily="34" charset="0"/>
              <a:ea typeface="Segoe UI" pitchFamily="34" charset="0"/>
              <a:cs typeface="Segoe UI" pitchFamily="34" charset="0"/>
            </a:endParaRPr>
          </a:p>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#TE(</a:t>
            </a:r>
            <a:r>
              <a:rPr lang="en-US" dirty="0" err="1">
                <a:solidFill>
                  <a:schemeClr val="tx1"/>
                </a:solidFill>
                <a:latin typeface="Segoe UI" pitchFamily="34" charset="0"/>
                <a:ea typeface="Segoe UI" pitchFamily="34" charset="0"/>
                <a:cs typeface="Segoe UI" pitchFamily="34" charset="0"/>
              </a:rPr>
              <a:t>sessioncode</a:t>
            </a:r>
            <a:r>
              <a:rPr lang="en-US" dirty="0">
                <a:solidFill>
                  <a:schemeClr val="tx1"/>
                </a:solidFill>
                <a:latin typeface="Segoe UI" pitchFamily="34" charset="0"/>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microsoft.com/</a:t>
            </a:r>
            <a:r>
              <a:rPr lang="en-US" sz="1050" u="sng" dirty="0" err="1">
                <a:solidFill>
                  <a:schemeClr val="tx1"/>
                </a:solidFill>
                <a:latin typeface="Segoe UI" pitchFamily="34" charset="0"/>
                <a:ea typeface="Segoe UI" pitchFamily="34" charset="0"/>
                <a:cs typeface="Segoe UI" pitchFamily="34" charset="0"/>
              </a:rPr>
              <a:t>windowsserver</a:t>
            </a:r>
            <a:endParaRPr lang="en-US" sz="1050" dirty="0">
              <a:solidFill>
                <a:schemeClr val="tx1"/>
              </a:solidFill>
              <a:latin typeface="Segoe UI" pitchFamily="34" charset="0"/>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chemeClr val="tx1"/>
                </a:solidFill>
                <a:latin typeface="Segoe UI" pitchFamily="34" charset="0"/>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Azure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Windowsazure.com/</a:t>
            </a:r>
          </a:p>
          <a:p>
            <a:pPr defTabSz="685666" fontAlgn="base">
              <a:spcBef>
                <a:spcPct val="0"/>
              </a:spcBef>
              <a:spcAft>
                <a:spcPct val="0"/>
              </a:spcAft>
            </a:pPr>
            <a:r>
              <a:rPr lang="en-US" sz="1050" u="sng" dirty="0" err="1">
                <a:solidFill>
                  <a:schemeClr val="tx1"/>
                </a:solidFill>
                <a:latin typeface="Segoe UI" pitchFamily="34" charset="0"/>
                <a:ea typeface="Segoe UI" pitchFamily="34" charset="0"/>
                <a:cs typeface="Segoe UI" pitchFamily="34" charset="0"/>
              </a:rPr>
              <a:t>teched</a:t>
            </a:r>
            <a:endParaRPr lang="en-US" sz="1050" u="sng" dirty="0">
              <a:solidFill>
                <a:schemeClr val="tx1"/>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169770195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212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80963451"/>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smtClean="0">
                <a:solidFill>
                  <a:schemeClr val="accent1">
                    <a:alpha val="99000"/>
                  </a:schemeClr>
                </a:solidFill>
                <a:latin typeface="Segoe UI" pitchFamily="34" charset="0"/>
                <a:ea typeface="Segoe UI" pitchFamily="34" charset="0"/>
                <a:cs typeface="Segoe UI" pitchFamily="34" charset="0"/>
              </a:rPr>
              <a:t>myTechEd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84736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168327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900" dirty="0" smtClean="0"/>
              <a:t>CSV in Windows Server 2008 R2</a:t>
            </a:r>
            <a:endParaRPr lang="en-US" sz="4000" dirty="0">
              <a:solidFill>
                <a:schemeClr val="accent1"/>
              </a:solidFill>
            </a:endParaRPr>
          </a:p>
        </p:txBody>
      </p:sp>
      <p:sp>
        <p:nvSpPr>
          <p:cNvPr id="3" name="Text Placeholder 2"/>
          <p:cNvSpPr>
            <a:spLocks noGrp="1"/>
          </p:cNvSpPr>
          <p:nvPr>
            <p:ph type="body" sz="quarter" idx="10"/>
          </p:nvPr>
        </p:nvSpPr>
        <p:spPr>
          <a:xfrm>
            <a:off x="519113" y="1959281"/>
            <a:ext cx="11149012" cy="3422475"/>
          </a:xfrm>
        </p:spPr>
        <p:txBody>
          <a:bodyPr/>
          <a:lstStyle/>
          <a:p>
            <a:r>
              <a:rPr lang="en-US" dirty="0" smtClean="0"/>
              <a:t>Focused v1 release first introduced</a:t>
            </a:r>
          </a:p>
          <a:p>
            <a:pPr marL="0" indent="0">
              <a:buNone/>
            </a:pPr>
            <a:endParaRPr lang="en-US" dirty="0"/>
          </a:p>
          <a:p>
            <a:r>
              <a:rPr lang="en-US" dirty="0" smtClean="0"/>
              <a:t>Only Hyper-V workload supported</a:t>
            </a:r>
            <a:endParaRPr lang="en-US" dirty="0"/>
          </a:p>
          <a:p>
            <a:pPr lvl="1"/>
            <a:r>
              <a:rPr lang="en-US" sz="2400" dirty="0" smtClean="0"/>
              <a:t>Targeted at enabling Hyper-V</a:t>
            </a:r>
            <a:endParaRPr lang="en-US" dirty="0" smtClean="0"/>
          </a:p>
          <a:p>
            <a:endParaRPr lang="en-US" dirty="0" smtClean="0"/>
          </a:p>
          <a:p>
            <a:r>
              <a:rPr lang="en-US" dirty="0" smtClean="0"/>
              <a:t>Implemented as a file </a:t>
            </a:r>
            <a:r>
              <a:rPr lang="en-US" dirty="0"/>
              <a:t>s</a:t>
            </a:r>
            <a:r>
              <a:rPr lang="en-US" dirty="0" smtClean="0"/>
              <a:t>ystem mini-filter</a:t>
            </a:r>
          </a:p>
          <a:p>
            <a:pPr lvl="1"/>
            <a:r>
              <a:rPr lang="en-US" sz="2400" dirty="0"/>
              <a:t>I</a:t>
            </a:r>
            <a:r>
              <a:rPr lang="en-US" sz="2400" dirty="0" smtClean="0"/>
              <a:t>ntercepts and routes I/O</a:t>
            </a:r>
            <a:endParaRPr lang="en-US" dirty="0"/>
          </a:p>
        </p:txBody>
      </p:sp>
    </p:spTree>
    <p:extLst>
      <p:ext uri="{BB962C8B-B14F-4D97-AF65-F5344CB8AC3E}">
        <p14:creationId xmlns:p14="http://schemas.microsoft.com/office/powerpoint/2010/main" val="140134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CSV Motivations for Windows Server 2012</a:t>
            </a:r>
            <a:endParaRPr lang="en-US" dirty="0"/>
          </a:p>
        </p:txBody>
      </p:sp>
      <p:sp>
        <p:nvSpPr>
          <p:cNvPr id="3" name="Content Placeholder 2"/>
          <p:cNvSpPr>
            <a:spLocks noGrp="1"/>
          </p:cNvSpPr>
          <p:nvPr>
            <p:ph type="body" sz="quarter" idx="10"/>
          </p:nvPr>
        </p:nvSpPr>
        <p:spPr>
          <a:xfrm>
            <a:off x="379412" y="1143000"/>
            <a:ext cx="11506200" cy="5312223"/>
          </a:xfrm>
        </p:spPr>
        <p:txBody>
          <a:bodyPr/>
          <a:lstStyle/>
          <a:p>
            <a:r>
              <a:rPr lang="en-US" dirty="0" smtClean="0"/>
              <a:t>Expand CSV to support more workloads</a:t>
            </a:r>
          </a:p>
          <a:p>
            <a:pPr lvl="1"/>
            <a:r>
              <a:rPr lang="en-US" sz="2400" dirty="0" smtClean="0"/>
              <a:t>File Server in addition to Hyper-V</a:t>
            </a:r>
            <a:r>
              <a:rPr lang="en-US" dirty="0" smtClean="0"/>
              <a:t> </a:t>
            </a:r>
            <a:br>
              <a:rPr lang="en-US" dirty="0" smtClean="0"/>
            </a:br>
            <a:endParaRPr lang="en-US" dirty="0" smtClean="0"/>
          </a:p>
          <a:p>
            <a:r>
              <a:rPr lang="en-US" dirty="0" smtClean="0"/>
              <a:t>Improve Backup / Restore </a:t>
            </a:r>
            <a:br>
              <a:rPr lang="en-US" dirty="0" smtClean="0"/>
            </a:br>
            <a:endParaRPr lang="en-US" dirty="0" smtClean="0"/>
          </a:p>
          <a:p>
            <a:r>
              <a:rPr lang="en-US" dirty="0" smtClean="0"/>
              <a:t>Improved performance</a:t>
            </a:r>
          </a:p>
          <a:p>
            <a:pPr lvl="1"/>
            <a:r>
              <a:rPr lang="en-US" sz="2000" dirty="0"/>
              <a:t>Block Level I/O redirection</a:t>
            </a:r>
          </a:p>
          <a:p>
            <a:pPr lvl="1"/>
            <a:r>
              <a:rPr lang="en-US" sz="2000" dirty="0"/>
              <a:t>Direct I/O for more </a:t>
            </a:r>
            <a:r>
              <a:rPr lang="en-US" sz="2000" dirty="0" smtClean="0"/>
              <a:t>scenarios</a:t>
            </a:r>
            <a:br>
              <a:rPr lang="en-US" sz="2000" dirty="0" smtClean="0"/>
            </a:br>
            <a:endParaRPr lang="en-US" sz="2000" dirty="0"/>
          </a:p>
          <a:p>
            <a:r>
              <a:rPr lang="en-US" dirty="0" smtClean="0"/>
              <a:t>CSV on top of Storage Spaces</a:t>
            </a:r>
            <a:br>
              <a:rPr lang="en-US" dirty="0" smtClean="0"/>
            </a:br>
            <a:endParaRPr lang="en-US" dirty="0" smtClean="0"/>
          </a:p>
          <a:p>
            <a:r>
              <a:rPr lang="en-US" dirty="0" smtClean="0"/>
              <a:t>Leverage SMB 3.0 &amp; new File System features</a:t>
            </a:r>
          </a:p>
        </p:txBody>
      </p:sp>
    </p:spTree>
    <p:extLst>
      <p:ext uri="{BB962C8B-B14F-4D97-AF65-F5344CB8AC3E}">
        <p14:creationId xmlns:p14="http://schemas.microsoft.com/office/powerpoint/2010/main" val="142521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1107996"/>
          </a:xfrm>
        </p:spPr>
        <p:txBody>
          <a:bodyPr/>
          <a:lstStyle/>
          <a:p>
            <a:r>
              <a:rPr lang="en-US" dirty="0" smtClean="0"/>
              <a:t>New CSV Architecture in Windows Server 2012</a:t>
            </a:r>
            <a:br>
              <a:rPr lang="en-US" dirty="0" smtClean="0"/>
            </a:br>
            <a:r>
              <a:rPr lang="en-US" sz="3600" dirty="0" smtClean="0">
                <a:solidFill>
                  <a:schemeClr val="accent1"/>
                </a:solidFill>
              </a:rPr>
              <a:t>What it delivers</a:t>
            </a:r>
            <a:endParaRPr lang="en-US" sz="3600" dirty="0">
              <a:solidFill>
                <a:schemeClr val="accent1"/>
              </a:solidFill>
            </a:endParaRPr>
          </a:p>
        </p:txBody>
      </p:sp>
      <p:sp>
        <p:nvSpPr>
          <p:cNvPr id="4" name="Content Placeholder 3"/>
          <p:cNvSpPr>
            <a:spLocks noGrp="1"/>
          </p:cNvSpPr>
          <p:nvPr>
            <p:ph type="body" sz="quarter" idx="10"/>
          </p:nvPr>
        </p:nvSpPr>
        <p:spPr>
          <a:xfrm>
            <a:off x="519113" y="1447800"/>
            <a:ext cx="11149012" cy="4456605"/>
          </a:xfrm>
        </p:spPr>
        <p:txBody>
          <a:bodyPr/>
          <a:lstStyle/>
          <a:p>
            <a:r>
              <a:rPr lang="en-US" sz="2400" dirty="0" smtClean="0"/>
              <a:t>Improved interoperability with file system mini-filter drivers</a:t>
            </a:r>
          </a:p>
          <a:p>
            <a:pPr lvl="1"/>
            <a:r>
              <a:rPr lang="en-US" sz="2000" dirty="0" smtClean="0"/>
              <a:t>Anti-virus software</a:t>
            </a:r>
          </a:p>
          <a:p>
            <a:pPr lvl="1"/>
            <a:r>
              <a:rPr lang="en-US" sz="2000" dirty="0" smtClean="0"/>
              <a:t>Backup software</a:t>
            </a:r>
          </a:p>
          <a:p>
            <a:r>
              <a:rPr lang="en-US" sz="2400" dirty="0" smtClean="0"/>
              <a:t>Infrastructure for Application </a:t>
            </a:r>
            <a:r>
              <a:rPr lang="en-US" sz="2400" dirty="0"/>
              <a:t>C</a:t>
            </a:r>
            <a:r>
              <a:rPr lang="en-US" sz="2400" dirty="0" smtClean="0"/>
              <a:t>onsistent distributed backups</a:t>
            </a:r>
          </a:p>
          <a:p>
            <a:r>
              <a:rPr lang="en-US" sz="2400" dirty="0"/>
              <a:t>Integrate with new File System features</a:t>
            </a:r>
          </a:p>
          <a:p>
            <a:pPr lvl="1"/>
            <a:r>
              <a:rPr lang="en-US" sz="2000" dirty="0"/>
              <a:t>Support for Offloaded Data Transfer (ODX)</a:t>
            </a:r>
          </a:p>
          <a:p>
            <a:pPr lvl="1"/>
            <a:r>
              <a:rPr lang="en-US" sz="2000" dirty="0"/>
              <a:t>Spot-fixing integrated to do online correction </a:t>
            </a:r>
          </a:p>
          <a:p>
            <a:r>
              <a:rPr lang="en-US" sz="2400" dirty="0" smtClean="0"/>
              <a:t>Significant </a:t>
            </a:r>
            <a:r>
              <a:rPr lang="en-US" sz="2400" dirty="0"/>
              <a:t>p</a:t>
            </a:r>
            <a:r>
              <a:rPr lang="en-US" sz="2400" dirty="0" smtClean="0"/>
              <a:t>erformance improvements</a:t>
            </a:r>
          </a:p>
          <a:p>
            <a:r>
              <a:rPr lang="en-US" sz="2400" dirty="0" smtClean="0"/>
              <a:t>Supports </a:t>
            </a:r>
            <a:r>
              <a:rPr lang="en-US" sz="2400" dirty="0"/>
              <a:t>BitLocker encrypted volumes</a:t>
            </a:r>
          </a:p>
          <a:p>
            <a:r>
              <a:rPr lang="en-US" sz="2400" dirty="0" smtClean="0"/>
              <a:t>Memory mapped files now supported</a:t>
            </a:r>
          </a:p>
          <a:p>
            <a:r>
              <a:rPr lang="en-US" sz="2400" dirty="0" smtClean="0"/>
              <a:t>No longer Active Directory dependencies for improved performance and resiliency</a:t>
            </a:r>
          </a:p>
        </p:txBody>
      </p:sp>
    </p:spTree>
    <p:extLst>
      <p:ext uri="{BB962C8B-B14F-4D97-AF65-F5344CB8AC3E}">
        <p14:creationId xmlns:p14="http://schemas.microsoft.com/office/powerpoint/2010/main" val="312940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Under the hood </a:t>
            </a:r>
            <a:endParaRPr lang="en-US" dirty="0"/>
          </a:p>
        </p:txBody>
      </p:sp>
      <p:sp>
        <p:nvSpPr>
          <p:cNvPr id="2" name="Title 1"/>
          <p:cNvSpPr>
            <a:spLocks noGrp="1"/>
          </p:cNvSpPr>
          <p:nvPr>
            <p:ph type="ctrTitle"/>
          </p:nvPr>
        </p:nvSpPr>
        <p:spPr/>
        <p:txBody>
          <a:bodyPr/>
          <a:lstStyle/>
          <a:p>
            <a:r>
              <a:rPr lang="en-US" dirty="0" smtClean="0"/>
              <a:t>CSV Architecture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40471631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900" dirty="0" smtClean="0"/>
              <a:t>Cluster Shared Volumes  (CSV</a:t>
            </a:r>
            <a:r>
              <a:rPr lang="en-US" sz="4900" dirty="0"/>
              <a:t>)</a:t>
            </a:r>
            <a:br>
              <a:rPr lang="en-US" sz="4900" dirty="0"/>
            </a:br>
            <a:r>
              <a:rPr lang="en-US" sz="4000" dirty="0" smtClean="0">
                <a:solidFill>
                  <a:schemeClr val="accent1"/>
                </a:solidFill>
              </a:rPr>
              <a:t>I/O synchronization overview</a:t>
            </a:r>
            <a:endParaRPr lang="en-US" sz="4000" dirty="0">
              <a:solidFill>
                <a:schemeClr val="accent1"/>
              </a:solidFill>
            </a:endParaRPr>
          </a:p>
        </p:txBody>
      </p:sp>
      <p:sp>
        <p:nvSpPr>
          <p:cNvPr id="6" name="Rounded Rectangle 5"/>
          <p:cNvSpPr/>
          <p:nvPr/>
        </p:nvSpPr>
        <p:spPr bwMode="auto">
          <a:xfrm>
            <a:off x="5653685" y="1930059"/>
            <a:ext cx="5597998" cy="2321943"/>
          </a:xfrm>
          <a:prstGeom prst="roundRect">
            <a:avLst/>
          </a:prstGeom>
          <a:no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endParaRPr lang="en-US" dirty="0">
              <a:solidFill>
                <a:schemeClr val="tx1"/>
              </a:solidFill>
              <a:latin typeface="Segoe" pitchFamily="34" charset="0"/>
            </a:endParaRPr>
          </a:p>
        </p:txBody>
      </p:sp>
      <p:sp>
        <p:nvSpPr>
          <p:cNvPr id="10" name="Text Box 20"/>
          <p:cNvSpPr txBox="1">
            <a:spLocks noChangeArrowheads="1"/>
          </p:cNvSpPr>
          <p:nvPr/>
        </p:nvSpPr>
        <p:spPr bwMode="auto">
          <a:xfrm>
            <a:off x="9566087" y="5648974"/>
            <a:ext cx="1074200" cy="584905"/>
          </a:xfrm>
          <a:prstGeom prst="rect">
            <a:avLst/>
          </a:prstGeom>
          <a:noFill/>
          <a:ln w="9525">
            <a:noFill/>
            <a:miter lim="800000"/>
            <a:headEnd/>
            <a:tailEnd/>
          </a:ln>
          <a:effectLst/>
        </p:spPr>
        <p:txBody>
          <a:bodyPr wrap="square" lIns="91551" tIns="45776" rIns="91551" bIns="45776">
            <a:spAutoFit/>
          </a:bodyPr>
          <a:lstStyle/>
          <a:p>
            <a:pPr>
              <a:lnSpc>
                <a:spcPct val="100000"/>
              </a:lnSpc>
              <a:spcBef>
                <a:spcPct val="0"/>
              </a:spcBef>
            </a:pPr>
            <a:r>
              <a:rPr lang="en-US" sz="1600" dirty="0"/>
              <a:t>Shared Storage</a:t>
            </a:r>
          </a:p>
        </p:txBody>
      </p:sp>
      <p:sp>
        <p:nvSpPr>
          <p:cNvPr id="17" name="Can 16"/>
          <p:cNvSpPr/>
          <p:nvPr/>
        </p:nvSpPr>
        <p:spPr>
          <a:xfrm>
            <a:off x="7370456" y="5456309"/>
            <a:ext cx="2181992" cy="812240"/>
          </a:xfrm>
          <a:prstGeom prst="can">
            <a:avLst>
              <a:gd name="adj" fmla="val 29594"/>
            </a:avLst>
          </a:prstGeom>
          <a:solidFill>
            <a:schemeClr val="tx1">
              <a:lumMod val="5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76292" tIns="38147" rIns="76292" bIns="38147" numCol="1" rtlCol="0" anchor="ctr" anchorCtr="0" compatLnSpc="1">
            <a:prstTxWarp prst="textNoShape">
              <a:avLst/>
            </a:prstTxWarp>
          </a:bodyPr>
          <a:lstStyle/>
          <a:p>
            <a:pPr algn="ctr" defTabSz="762703"/>
            <a:endParaRPr lang="en-US" dirty="0" smtClean="0">
              <a:solidFill>
                <a:schemeClr val="tx1"/>
              </a:solidFill>
              <a:latin typeface="Segoe" pitchFamily="34" charset="0"/>
            </a:endParaRPr>
          </a:p>
        </p:txBody>
      </p:sp>
      <p:grpSp>
        <p:nvGrpSpPr>
          <p:cNvPr id="18" name="Group 50"/>
          <p:cNvGrpSpPr/>
          <p:nvPr/>
        </p:nvGrpSpPr>
        <p:grpSpPr>
          <a:xfrm>
            <a:off x="7647683" y="5655680"/>
            <a:ext cx="418704" cy="524427"/>
            <a:chOff x="1145867" y="6690311"/>
            <a:chExt cx="501334" cy="629314"/>
          </a:xfrm>
          <a:effectLst/>
        </p:grpSpPr>
        <p:sp>
          <p:nvSpPr>
            <p:cNvPr id="19" name="Rounded Rectangle 1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2703">
                <a:defRPr/>
              </a:pPr>
              <a:endParaRPr lang="en-US" dirty="0">
                <a:solidFill>
                  <a:schemeClr val="tx1"/>
                </a:solidFill>
                <a:latin typeface="Segoe" pitchFamily="34" charset="0"/>
              </a:endParaRPr>
            </a:p>
          </p:txBody>
        </p:sp>
        <p:pic>
          <p:nvPicPr>
            <p:cNvPr id="20"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21" name="TextBox 20"/>
            <p:cNvSpPr txBox="1"/>
            <p:nvPr/>
          </p:nvSpPr>
          <p:spPr>
            <a:xfrm>
              <a:off x="1145867" y="7042626"/>
              <a:ext cx="501334" cy="276999"/>
            </a:xfrm>
            <a:prstGeom prst="rect">
              <a:avLst/>
            </a:prstGeom>
          </p:spPr>
          <p:txBody>
            <a:bodyPr wrap="none" rtlCol="0">
              <a:spAutoFit/>
            </a:bodyPr>
            <a:lstStyle/>
            <a:p>
              <a:r>
                <a:rPr lang="en-US" sz="900" dirty="0"/>
                <a:t>VHD</a:t>
              </a:r>
              <a:endParaRPr lang="en-US" sz="2000" dirty="0"/>
            </a:p>
          </p:txBody>
        </p:sp>
      </p:grpSp>
      <p:grpSp>
        <p:nvGrpSpPr>
          <p:cNvPr id="22" name="Group 51"/>
          <p:cNvGrpSpPr/>
          <p:nvPr/>
        </p:nvGrpSpPr>
        <p:grpSpPr>
          <a:xfrm>
            <a:off x="8186183" y="5657075"/>
            <a:ext cx="418704" cy="524427"/>
            <a:chOff x="1145867" y="6690311"/>
            <a:chExt cx="501334" cy="629314"/>
          </a:xfrm>
          <a:effectLst/>
        </p:grpSpPr>
        <p:sp>
          <p:nvSpPr>
            <p:cNvPr id="23" name="Rounded Rectangle 22"/>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2703">
                <a:defRPr/>
              </a:pPr>
              <a:endParaRPr lang="en-US" dirty="0">
                <a:solidFill>
                  <a:schemeClr val="tx1"/>
                </a:solidFill>
                <a:latin typeface="Segoe" pitchFamily="34" charset="0"/>
              </a:endParaRPr>
            </a:p>
          </p:txBody>
        </p:sp>
        <p:pic>
          <p:nvPicPr>
            <p:cNvPr id="24"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25" name="TextBox 24"/>
            <p:cNvSpPr txBox="1"/>
            <p:nvPr/>
          </p:nvSpPr>
          <p:spPr>
            <a:xfrm>
              <a:off x="1145867" y="7042626"/>
              <a:ext cx="501334" cy="276999"/>
            </a:xfrm>
            <a:prstGeom prst="rect">
              <a:avLst/>
            </a:prstGeom>
          </p:spPr>
          <p:txBody>
            <a:bodyPr wrap="none" rtlCol="0">
              <a:spAutoFit/>
            </a:bodyPr>
            <a:lstStyle/>
            <a:p>
              <a:r>
                <a:rPr lang="en-US" sz="900" dirty="0"/>
                <a:t>VHD</a:t>
              </a:r>
              <a:endParaRPr lang="en-US" sz="2000" dirty="0"/>
            </a:p>
          </p:txBody>
        </p:sp>
      </p:grpSp>
      <p:grpSp>
        <p:nvGrpSpPr>
          <p:cNvPr id="26" name="Group 55"/>
          <p:cNvGrpSpPr/>
          <p:nvPr/>
        </p:nvGrpSpPr>
        <p:grpSpPr>
          <a:xfrm>
            <a:off x="8681323" y="5657076"/>
            <a:ext cx="418704" cy="524427"/>
            <a:chOff x="1145867" y="6690311"/>
            <a:chExt cx="501334" cy="629314"/>
          </a:xfrm>
          <a:effectLst/>
        </p:grpSpPr>
        <p:sp>
          <p:nvSpPr>
            <p:cNvPr id="27" name="Rounded Rectangle 26"/>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2703">
                <a:defRPr/>
              </a:pPr>
              <a:endParaRPr lang="en-US" dirty="0">
                <a:solidFill>
                  <a:schemeClr val="tx1"/>
                </a:solidFill>
                <a:latin typeface="Segoe" pitchFamily="34" charset="0"/>
              </a:endParaRPr>
            </a:p>
          </p:txBody>
        </p:sp>
        <p:pic>
          <p:nvPicPr>
            <p:cNvPr id="28"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29" name="TextBox 28"/>
            <p:cNvSpPr txBox="1"/>
            <p:nvPr/>
          </p:nvSpPr>
          <p:spPr>
            <a:xfrm>
              <a:off x="1145867" y="7042626"/>
              <a:ext cx="501334" cy="276999"/>
            </a:xfrm>
            <a:prstGeom prst="rect">
              <a:avLst/>
            </a:prstGeom>
          </p:spPr>
          <p:txBody>
            <a:bodyPr wrap="none" rtlCol="0">
              <a:spAutoFit/>
            </a:bodyPr>
            <a:lstStyle/>
            <a:p>
              <a:r>
                <a:rPr lang="en-US" sz="900" dirty="0"/>
                <a:t>VHD</a:t>
              </a:r>
              <a:endParaRPr lang="en-US" sz="2000" dirty="0"/>
            </a:p>
          </p:txBody>
        </p:sp>
      </p:grpSp>
      <p:sp>
        <p:nvSpPr>
          <p:cNvPr id="31" name="Right Arrow 30"/>
          <p:cNvSpPr/>
          <p:nvPr/>
        </p:nvSpPr>
        <p:spPr bwMode="auto">
          <a:xfrm rot="5773966">
            <a:off x="7472721" y="4291512"/>
            <a:ext cx="2221747" cy="135712"/>
          </a:xfrm>
          <a:prstGeom prst="rightArrow">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555" tIns="45777" rIns="91555" bIns="45777" numCol="1" rtlCol="0" anchor="ctr" anchorCtr="0" compatLnSpc="1">
            <a:prstTxWarp prst="textNoShape">
              <a:avLst/>
            </a:prstTxWarp>
          </a:bodyPr>
          <a:lstStyle/>
          <a:p>
            <a:pPr algn="ctr" defTabSz="915280"/>
            <a:endParaRPr lang="en-US" dirty="0">
              <a:solidFill>
                <a:schemeClr val="tx1"/>
              </a:solidFill>
              <a:latin typeface="Segoe" pitchFamily="34" charset="0"/>
            </a:endParaRPr>
          </a:p>
        </p:txBody>
      </p:sp>
      <p:sp>
        <p:nvSpPr>
          <p:cNvPr id="32" name="Right Arrow 31"/>
          <p:cNvSpPr/>
          <p:nvPr/>
        </p:nvSpPr>
        <p:spPr bwMode="auto">
          <a:xfrm rot="6969093">
            <a:off x="8674182" y="4626329"/>
            <a:ext cx="1758008" cy="146476"/>
          </a:xfrm>
          <a:prstGeom prst="rightArrow">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555" tIns="45777" rIns="91555" bIns="45777" numCol="1" rtlCol="0" anchor="ctr" anchorCtr="0" compatLnSpc="1">
            <a:prstTxWarp prst="textNoShape">
              <a:avLst/>
            </a:prstTxWarp>
          </a:bodyPr>
          <a:lstStyle/>
          <a:p>
            <a:pPr algn="ctr" defTabSz="915280"/>
            <a:endParaRPr lang="en-US" dirty="0">
              <a:solidFill>
                <a:schemeClr val="tx1"/>
              </a:solidFill>
              <a:latin typeface="Segoe" pitchFamily="34" charset="0"/>
            </a:endParaRPr>
          </a:p>
        </p:txBody>
      </p:sp>
      <p:sp>
        <p:nvSpPr>
          <p:cNvPr id="34" name="Curved Up Arrow 33"/>
          <p:cNvSpPr/>
          <p:nvPr/>
        </p:nvSpPr>
        <p:spPr bwMode="auto">
          <a:xfrm rot="10800000">
            <a:off x="6833746" y="1679796"/>
            <a:ext cx="1619294" cy="527539"/>
          </a:xfrm>
          <a:prstGeom prst="curved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endParaRPr lang="en-US" dirty="0">
              <a:solidFill>
                <a:schemeClr val="tx1"/>
              </a:solidFill>
              <a:latin typeface="Segoe" pitchFamily="34" charset="0"/>
            </a:endParaRPr>
          </a:p>
        </p:txBody>
      </p:sp>
      <p:sp>
        <p:nvSpPr>
          <p:cNvPr id="35" name="Curved Up Arrow 34"/>
          <p:cNvSpPr/>
          <p:nvPr/>
        </p:nvSpPr>
        <p:spPr bwMode="auto">
          <a:xfrm rot="10800000">
            <a:off x="6378068" y="1143001"/>
            <a:ext cx="3795374" cy="800564"/>
          </a:xfrm>
          <a:prstGeom prst="curved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endParaRPr lang="en-US" dirty="0">
              <a:solidFill>
                <a:schemeClr val="tx1"/>
              </a:solidFill>
              <a:latin typeface="Segoe" pitchFamily="34" charset="0"/>
            </a:endParaRPr>
          </a:p>
        </p:txBody>
      </p:sp>
      <p:sp>
        <p:nvSpPr>
          <p:cNvPr id="42" name="Line Callout 1 (Border and Accent Bar) 41"/>
          <p:cNvSpPr/>
          <p:nvPr/>
        </p:nvSpPr>
        <p:spPr bwMode="auto">
          <a:xfrm>
            <a:off x="5180012" y="6064691"/>
            <a:ext cx="1198056" cy="252625"/>
          </a:xfrm>
          <a:prstGeom prst="accentBorderCallout1">
            <a:avLst>
              <a:gd name="adj1" fmla="val 29197"/>
              <a:gd name="adj2" fmla="val 103907"/>
              <a:gd name="adj3" fmla="val -20315"/>
              <a:gd name="adj4" fmla="val 176346"/>
            </a:avLst>
          </a:prstGeom>
          <a:solidFill>
            <a:srgbClr val="92D050"/>
          </a:solidFill>
          <a:ln w="25400" cap="rnd">
            <a:solidFill>
              <a:srgbClr val="92D050"/>
            </a:solidFill>
            <a:headEnd type="none" w="med" len="med"/>
            <a:tailEnd type="oval" w="med" len="med"/>
          </a:ln>
          <a:effectLst/>
        </p:spPr>
        <p:style>
          <a:lnRef idx="0">
            <a:schemeClr val="accent4"/>
          </a:lnRef>
          <a:fillRef idx="3">
            <a:schemeClr val="accent4"/>
          </a:fillRef>
          <a:effectRef idx="3">
            <a:schemeClr val="accent4"/>
          </a:effectRef>
          <a:fontRef idx="minor">
            <a:schemeClr val="lt1"/>
          </a:fontRef>
        </p:style>
        <p:txBody>
          <a:bodyPr vert="horz" wrap="square" lIns="91551" tIns="45776" rIns="91551" bIns="45776" numCol="1" rtlCol="0" anchor="ctr" anchorCtr="0" compatLnSpc="1">
            <a:prstTxWarp prst="textNoShape">
              <a:avLst/>
            </a:prstTxWarp>
          </a:bodyPr>
          <a:lstStyle/>
          <a:p>
            <a:pPr algn="ctr" defTabSz="915244"/>
            <a:r>
              <a:rPr lang="en-US" sz="1300" dirty="0" smtClean="0">
                <a:solidFill>
                  <a:schemeClr val="bg1"/>
                </a:solidFill>
              </a:rPr>
              <a:t>Shared LUN</a:t>
            </a:r>
            <a:endParaRPr lang="en-US" sz="1300" dirty="0">
              <a:solidFill>
                <a:schemeClr val="bg1"/>
              </a:solidFill>
            </a:endParaRPr>
          </a:p>
        </p:txBody>
      </p:sp>
      <p:sp>
        <p:nvSpPr>
          <p:cNvPr id="43" name="Line Callout 1 (Border and Accent Bar) 42"/>
          <p:cNvSpPr/>
          <p:nvPr/>
        </p:nvSpPr>
        <p:spPr bwMode="auto">
          <a:xfrm>
            <a:off x="10235421" y="4733662"/>
            <a:ext cx="1254683" cy="316553"/>
          </a:xfrm>
          <a:prstGeom prst="accentBorderCallout1">
            <a:avLst>
              <a:gd name="adj1" fmla="val 25080"/>
              <a:gd name="adj2" fmla="val -4141"/>
              <a:gd name="adj3" fmla="val -7193"/>
              <a:gd name="adj4" fmla="val -41164"/>
            </a:avLst>
          </a:prstGeom>
          <a:solidFill>
            <a:srgbClr val="92D050"/>
          </a:solidFill>
          <a:ln w="25400" cap="rnd">
            <a:solidFill>
              <a:srgbClr val="92D050"/>
            </a:solidFill>
            <a:headEnd type="none" w="med" len="med"/>
            <a:tailEnd type="oval" w="med" len="med"/>
          </a:ln>
          <a:effectLst/>
        </p:spPr>
        <p:style>
          <a:lnRef idx="0">
            <a:schemeClr val="accent4"/>
          </a:lnRef>
          <a:fillRef idx="3">
            <a:schemeClr val="accent4"/>
          </a:fillRef>
          <a:effectRef idx="3">
            <a:schemeClr val="accent4"/>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1500" dirty="0">
                <a:solidFill>
                  <a:schemeClr val="bg1"/>
                </a:solidFill>
              </a:rPr>
              <a:t>Read/Write</a:t>
            </a:r>
          </a:p>
        </p:txBody>
      </p:sp>
      <p:sp>
        <p:nvSpPr>
          <p:cNvPr id="44" name="Line Callout 1 (Border and Accent Bar) 43"/>
          <p:cNvSpPr/>
          <p:nvPr/>
        </p:nvSpPr>
        <p:spPr bwMode="auto">
          <a:xfrm>
            <a:off x="10098396" y="1138426"/>
            <a:ext cx="1187676" cy="316553"/>
          </a:xfrm>
          <a:prstGeom prst="accentBorderCallout1">
            <a:avLst>
              <a:gd name="adj1" fmla="val 64728"/>
              <a:gd name="adj2" fmla="val -4141"/>
              <a:gd name="adj3" fmla="val 123078"/>
              <a:gd name="adj4" fmla="val -23765"/>
            </a:avLst>
          </a:prstGeom>
          <a:solidFill>
            <a:srgbClr val="92D050"/>
          </a:solidFill>
          <a:ln w="25400" cap="rnd">
            <a:solidFill>
              <a:srgbClr val="92D050"/>
            </a:solidFill>
            <a:headEnd type="none" w="med" len="med"/>
            <a:tailEnd type="oval" w="med" len="med"/>
          </a:ln>
          <a:effectLst/>
        </p:spPr>
        <p:style>
          <a:lnRef idx="0">
            <a:schemeClr val="accent4"/>
          </a:lnRef>
          <a:fillRef idx="3">
            <a:schemeClr val="accent4"/>
          </a:fillRef>
          <a:effectRef idx="3">
            <a:schemeClr val="accent4"/>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1500" dirty="0">
                <a:solidFill>
                  <a:schemeClr val="bg1"/>
                </a:solidFill>
              </a:rPr>
              <a:t>Metadata</a:t>
            </a:r>
          </a:p>
        </p:txBody>
      </p:sp>
      <p:pic>
        <p:nvPicPr>
          <p:cNvPr id="36"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6007994" y="2172059"/>
            <a:ext cx="1067430" cy="183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shonsh\Desktop\images\VM.png"/>
          <p:cNvPicPr>
            <a:picLocks noChangeAspect="1" noChangeArrowheads="1"/>
          </p:cNvPicPr>
          <p:nvPr/>
        </p:nvPicPr>
        <p:blipFill>
          <a:blip r:embed="rId5" cstate="print"/>
          <a:srcRect/>
          <a:stretch>
            <a:fillRect/>
          </a:stretch>
        </p:blipFill>
        <p:spPr bwMode="auto">
          <a:xfrm>
            <a:off x="6600733" y="2442059"/>
            <a:ext cx="466027" cy="753364"/>
          </a:xfrm>
          <a:prstGeom prst="rect">
            <a:avLst/>
          </a:prstGeom>
          <a:noFill/>
        </p:spPr>
      </p:pic>
      <p:pic>
        <p:nvPicPr>
          <p:cNvPr id="37"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837468" y="2172059"/>
            <a:ext cx="1067430" cy="183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descr="C:\Users\shonsh\Desktop\images\VM.png"/>
          <p:cNvPicPr>
            <a:picLocks noChangeAspect="1" noChangeArrowheads="1"/>
          </p:cNvPicPr>
          <p:nvPr/>
        </p:nvPicPr>
        <p:blipFill>
          <a:blip r:embed="rId5" cstate="print"/>
          <a:srcRect/>
          <a:stretch>
            <a:fillRect/>
          </a:stretch>
        </p:blipFill>
        <p:spPr bwMode="auto">
          <a:xfrm>
            <a:off x="8507154" y="2460203"/>
            <a:ext cx="466027" cy="753364"/>
          </a:xfrm>
          <a:prstGeom prst="rect">
            <a:avLst/>
          </a:prstGeom>
          <a:noFill/>
        </p:spPr>
      </p:pic>
      <p:pic>
        <p:nvPicPr>
          <p:cNvPr id="38"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701706" y="2172059"/>
            <a:ext cx="1067430" cy="183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descr="C:\Users\shonsh\Desktop\images\VM.png"/>
          <p:cNvPicPr>
            <a:picLocks noChangeAspect="1" noChangeArrowheads="1"/>
          </p:cNvPicPr>
          <p:nvPr/>
        </p:nvPicPr>
        <p:blipFill>
          <a:blip r:embed="rId5" cstate="print"/>
          <a:srcRect/>
          <a:stretch>
            <a:fillRect/>
          </a:stretch>
        </p:blipFill>
        <p:spPr bwMode="auto">
          <a:xfrm>
            <a:off x="10388406" y="2478345"/>
            <a:ext cx="466027" cy="753364"/>
          </a:xfrm>
          <a:prstGeom prst="rect">
            <a:avLst/>
          </a:prstGeom>
          <a:noFill/>
        </p:spPr>
      </p:pic>
      <p:sp>
        <p:nvSpPr>
          <p:cNvPr id="2" name="Rounded Rectangle 1"/>
          <p:cNvSpPr/>
          <p:nvPr/>
        </p:nvSpPr>
        <p:spPr bwMode="auto">
          <a:xfrm>
            <a:off x="303212" y="2154615"/>
            <a:ext cx="4648200" cy="1579185"/>
          </a:xfrm>
          <a:prstGeom prst="roundRect">
            <a:avLst/>
          </a:prstGeom>
          <a:solidFill>
            <a:schemeClr val="accent3">
              <a:lumMod val="75000"/>
            </a:schemeClr>
          </a:solidFill>
          <a:ln>
            <a:headEnd type="none" w="med" len="med"/>
            <a:tailEnd type="none" w="med" len="med"/>
          </a:ln>
          <a:effectLst/>
          <a:scene3d>
            <a:camera prst="orthographicFront">
              <a:rot lat="0" lon="0" rev="0"/>
            </a:camera>
            <a:lightRig rig="threePt" dir="t">
              <a:rot lat="0" lon="0" rev="20400000"/>
            </a:lightRig>
          </a:scene3d>
          <a:sp3d contourW="6350">
            <a:contourClr>
              <a:schemeClr val="accent3">
                <a:shade val="25000"/>
                <a:satMod val="150000"/>
              </a:schemeClr>
            </a:contourClr>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b="1" dirty="0" smtClean="0">
                <a:solidFill>
                  <a:srgbClr val="FFFFFF">
                    <a:alpha val="98824"/>
                  </a:srgbClr>
                </a:solidFill>
                <a:latin typeface="Segoe UI" pitchFamily="34" charset="0"/>
                <a:ea typeface="Segoe UI" pitchFamily="34" charset="0"/>
                <a:cs typeface="Segoe UI" pitchFamily="34" charset="0"/>
              </a:rPr>
              <a:t>Simultaneous read/write access</a:t>
            </a:r>
            <a:endParaRPr lang="en-US" sz="2200" dirty="0">
              <a:solidFill>
                <a:srgbClr val="FFFFFF">
                  <a:alpha val="98824"/>
                </a:srgbClr>
              </a:solidFill>
              <a:latin typeface="Segoe UI" pitchFamily="34" charset="0"/>
              <a:ea typeface="Segoe UI" pitchFamily="34" charset="0"/>
              <a:cs typeface="Segoe UI" pitchFamily="34" charset="0"/>
            </a:endParaRPr>
          </a:p>
          <a:p>
            <a:pPr marL="342900" indent="-342900" algn="ctr" defTabSz="914099">
              <a:buFont typeface="Arial" pitchFamily="34" charset="0"/>
              <a:buChar char="•"/>
            </a:pPr>
            <a:r>
              <a:rPr lang="en-US" sz="2200" dirty="0" smtClean="0">
                <a:solidFill>
                  <a:srgbClr val="FFFFFF">
                    <a:alpha val="98824"/>
                  </a:srgbClr>
                </a:solidFill>
                <a:latin typeface="Segoe UI" pitchFamily="34" charset="0"/>
                <a:ea typeface="Segoe UI" pitchFamily="34" charset="0"/>
                <a:cs typeface="Segoe UI" pitchFamily="34" charset="0"/>
              </a:rPr>
              <a:t>All cluster nodes</a:t>
            </a:r>
          </a:p>
        </p:txBody>
      </p:sp>
      <p:sp>
        <p:nvSpPr>
          <p:cNvPr id="39" name="Rounded Rectangle 38"/>
          <p:cNvSpPr/>
          <p:nvPr/>
        </p:nvSpPr>
        <p:spPr bwMode="auto">
          <a:xfrm>
            <a:off x="303212" y="4364415"/>
            <a:ext cx="4648200" cy="1579185"/>
          </a:xfrm>
          <a:prstGeom prst="roundRect">
            <a:avLst/>
          </a:prstGeom>
          <a:ln>
            <a:headEnd type="none" w="med" len="med"/>
            <a:tailEnd type="none" w="med" len="med"/>
          </a:ln>
          <a:effectLst/>
          <a:scene3d>
            <a:camera prst="orthographicFront">
              <a:rot lat="0" lon="0" rev="0"/>
            </a:camera>
            <a:lightRig rig="threePt" dir="t">
              <a:rot lat="0" lon="0" rev="20400000"/>
            </a:lightRig>
          </a:scene3d>
          <a:sp3d contourW="6350">
            <a:contourClr>
              <a:schemeClr val="accent1">
                <a:shade val="25000"/>
                <a:satMod val="15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100" b="1" dirty="0" smtClean="0">
                <a:solidFill>
                  <a:srgbClr val="FFFFFF">
                    <a:alpha val="98824"/>
                  </a:srgbClr>
                </a:solidFill>
                <a:latin typeface="Segoe UI" pitchFamily="34" charset="0"/>
                <a:ea typeface="Segoe UI" pitchFamily="34" charset="0"/>
                <a:cs typeface="Segoe UI" pitchFamily="34" charset="0"/>
              </a:rPr>
              <a:t>Server side metadata sync</a:t>
            </a:r>
            <a:endParaRPr lang="en-US" sz="2100" dirty="0">
              <a:solidFill>
                <a:srgbClr val="FFFFFF">
                  <a:alpha val="98824"/>
                </a:srgbClr>
              </a:solidFill>
              <a:latin typeface="Segoe UI" pitchFamily="34" charset="0"/>
              <a:ea typeface="Segoe UI" pitchFamily="34" charset="0"/>
              <a:cs typeface="Segoe UI" pitchFamily="34" charset="0"/>
            </a:endParaRPr>
          </a:p>
          <a:p>
            <a:pPr marL="342900" indent="-342900" algn="ctr" defTabSz="914099">
              <a:buFont typeface="Arial" pitchFamily="34" charset="0"/>
              <a:buChar char="•"/>
            </a:pPr>
            <a:r>
              <a:rPr lang="en-US" sz="2200" dirty="0" smtClean="0">
                <a:solidFill>
                  <a:srgbClr val="FFFFFF">
                    <a:alpha val="98824"/>
                  </a:srgbClr>
                </a:solidFill>
                <a:latin typeface="Segoe UI" pitchFamily="34" charset="0"/>
                <a:ea typeface="Segoe UI" pitchFamily="34" charset="0"/>
                <a:cs typeface="Segoe UI" pitchFamily="34" charset="0"/>
              </a:rPr>
              <a:t>Avoids I/O interruptions</a:t>
            </a:r>
          </a:p>
        </p:txBody>
      </p:sp>
      <p:sp>
        <p:nvSpPr>
          <p:cNvPr id="40" name="Right Arrow 39"/>
          <p:cNvSpPr/>
          <p:nvPr/>
        </p:nvSpPr>
        <p:spPr bwMode="auto">
          <a:xfrm rot="4092211">
            <a:off x="6012340" y="4402057"/>
            <a:ext cx="2221747" cy="135712"/>
          </a:xfrm>
          <a:prstGeom prst="rightArrow">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555" tIns="45777" rIns="91555" bIns="45777" numCol="1" rtlCol="0" anchor="ctr" anchorCtr="0" compatLnSpc="1">
            <a:prstTxWarp prst="textNoShape">
              <a:avLst/>
            </a:prstTxWarp>
          </a:bodyPr>
          <a:lstStyle/>
          <a:p>
            <a:pPr algn="ctr" defTabSz="915280"/>
            <a:endParaRPr lang="en-US" dirty="0">
              <a:solidFill>
                <a:schemeClr val="tx1"/>
              </a:solidFill>
              <a:latin typeface="Segoe" pitchFamily="34" charset="0"/>
            </a:endParaRPr>
          </a:p>
        </p:txBody>
      </p:sp>
      <p:sp>
        <p:nvSpPr>
          <p:cNvPr id="30" name="Right Arrow 29"/>
          <p:cNvSpPr/>
          <p:nvPr/>
        </p:nvSpPr>
        <p:spPr bwMode="auto">
          <a:xfrm rot="3325685">
            <a:off x="5899199" y="4745024"/>
            <a:ext cx="1889067" cy="148054"/>
          </a:xfrm>
          <a:prstGeom prst="rightArrow">
            <a:avLst/>
          </a:prstGeom>
          <a:solidFill>
            <a:schemeClr val="accent2"/>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555" tIns="45777" rIns="91555" bIns="45777" numCol="1" rtlCol="0" anchor="ctr" anchorCtr="0" compatLnSpc="1">
            <a:prstTxWarp prst="textNoShape">
              <a:avLst/>
            </a:prstTxWarp>
          </a:bodyPr>
          <a:lstStyle/>
          <a:p>
            <a:pPr algn="ctr" defTabSz="915280"/>
            <a:endParaRPr lang="en-US" dirty="0">
              <a:solidFill>
                <a:schemeClr val="tx1"/>
              </a:solidFill>
              <a:latin typeface="Segoe" pitchFamily="34" charset="0"/>
            </a:endParaRPr>
          </a:p>
        </p:txBody>
      </p:sp>
    </p:spTree>
    <p:extLst>
      <p:ext uri="{BB962C8B-B14F-4D97-AF65-F5344CB8AC3E}">
        <p14:creationId xmlns:p14="http://schemas.microsoft.com/office/powerpoint/2010/main" val="1948031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42" grpId="0" animBg="1"/>
      <p:bldP spid="43" grpId="0" animBg="1"/>
      <p:bldP spid="44" grpId="0" animBg="1"/>
      <p:bldP spid="2" grpId="0" animBg="1"/>
      <p:bldP spid="39"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TechEd 2012 16-9 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Amitabh Tamhane; Rob Hindman</External_x0020_Speaker>
    <Session_x0020_Code xmlns="2295e2e7-0eeb-498e-8716-217bb2ee6ee3">WSV430</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purl.org/dc/dcmitype/"/>
    <ds:schemaRef ds:uri="http://purl.org/dc/terms/"/>
    <ds:schemaRef ds:uri="http://www.w3.org/XML/1998/namespace"/>
    <ds:schemaRef ds:uri="http://schemas.microsoft.com/office/infopath/2007/PartnerControls"/>
    <ds:schemaRef ds:uri="8b529f77-48ab-4581-b468-93f09345b8aa"/>
    <ds:schemaRef ds:uri="http://schemas.microsoft.com/office/2006/metadata/properties"/>
    <ds:schemaRef ds:uri="http://schemas.microsoft.com/office/2006/documentManagement/types"/>
    <ds:schemaRef ds:uri="http://schemas.openxmlformats.org/package/2006/metadata/core-properties"/>
    <ds:schemaRef ds:uri="2295e2e7-0eeb-498e-8716-217bb2ee6ee3"/>
    <ds:schemaRef ds:uri="http://purl.org/dc/elements/1.1/"/>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4856</TotalTime>
  <Words>2717</Words>
  <Application>Microsoft Office PowerPoint</Application>
  <PresentationFormat>Custom</PresentationFormat>
  <Paragraphs>510</Paragraphs>
  <Slides>50</Slides>
  <Notes>18</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TechEd 2012 16-9 template</vt:lpstr>
      <vt:lpstr>White with Consolas font for code slides</vt:lpstr>
      <vt:lpstr>Cluster Shared Volumes Reborn in Windows Server 2012: Deep Dive</vt:lpstr>
      <vt:lpstr>Agenda Cluster Shared Volumes (CSV) in Windows Server 2012</vt:lpstr>
      <vt:lpstr>What is Cluster Shared Volumes (CSV)</vt:lpstr>
      <vt:lpstr>CSV reduces Management Complexity </vt:lpstr>
      <vt:lpstr>CSV in Windows Server 2008 R2</vt:lpstr>
      <vt:lpstr>CSV Motivations for Windows Server 2012</vt:lpstr>
      <vt:lpstr>New CSV Architecture in Windows Server 2012 What it delivers</vt:lpstr>
      <vt:lpstr>CSV Architecture</vt:lpstr>
      <vt:lpstr>Cluster Shared Volumes  (CSV) I/O synchronization overview</vt:lpstr>
      <vt:lpstr>When do Metadata Updates Occur</vt:lpstr>
      <vt:lpstr>CSVFS Architecture - Proxy File System </vt:lpstr>
      <vt:lpstr>Single Namespace Consistent view across the cluster</vt:lpstr>
      <vt:lpstr>CSV Namespace Mount Points</vt:lpstr>
      <vt:lpstr>CSV Proxy File System </vt:lpstr>
      <vt:lpstr>Simplified CSV Setup</vt:lpstr>
      <vt:lpstr>Setting up Clustered Shared Volumes</vt:lpstr>
      <vt:lpstr>How CSV Enables Even Higher Availability</vt:lpstr>
      <vt:lpstr>Fault Tolerant Application Handles CSV Resiliency</vt:lpstr>
      <vt:lpstr>I/O Connectivity Fault Tolerance</vt:lpstr>
      <vt:lpstr>Node Fault Tolerance</vt:lpstr>
      <vt:lpstr>Network Fault Tolerance</vt:lpstr>
      <vt:lpstr>Continuously Available Scale out File Server Flexible storage choices for the private cloud </vt:lpstr>
      <vt:lpstr>Maximized File System Availability CHKDSK / SPOTFIX Integration</vt:lpstr>
      <vt:lpstr>Improved CSV Performance</vt:lpstr>
      <vt:lpstr>CSV Block Cache</vt:lpstr>
      <vt:lpstr>Configuring CSV Block Cache</vt:lpstr>
      <vt:lpstr>Redirected I/O Less Often CSV Optimizations</vt:lpstr>
      <vt:lpstr>High Performance Block Level I/O Redirection </vt:lpstr>
      <vt:lpstr>High Speed CSV I/O Redirection SMB 3.0 integration </vt:lpstr>
      <vt:lpstr>SMB Performance Improvements Inherit gains for CSV redirection performance</vt:lpstr>
      <vt:lpstr>Performance Improvements – Recap CSV Redirected mode</vt:lpstr>
      <vt:lpstr>Deployment Considerations</vt:lpstr>
      <vt:lpstr>Planning VM Density Per CSV Volume Deployment considerations</vt:lpstr>
      <vt:lpstr>Networking Planning</vt:lpstr>
      <vt:lpstr>CSV Backup and Restore</vt:lpstr>
      <vt:lpstr>CSV Backup Key Wins</vt:lpstr>
      <vt:lpstr>CSV Backup using NetApp SnapManager</vt:lpstr>
      <vt:lpstr>NetApp and Windows Server 2012 CSV</vt:lpstr>
      <vt:lpstr>CSV Backups in Windows Server 2012</vt:lpstr>
      <vt:lpstr>Backup Architecture</vt:lpstr>
      <vt:lpstr>CSV Backup using  NetApp SnapManager for Hyper-V</vt:lpstr>
      <vt:lpstr>Summary Key Takeaways</vt:lpstr>
      <vt:lpstr>Question &amp; Answers</vt:lpstr>
      <vt:lpstr>Related Content</vt:lpstr>
      <vt:lpstr>SIA, WSV, and VIR Track Resources</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 Shared Volumes Reborn in Windows Server 2012: Deep Dive</dc:title>
  <dc:subject>TechEd 2012</dc:subject>
  <dc:creator>&lt;Speaker Name Here&gt;</dc:creator>
  <cp:keywords>TechEd 2012</cp:keywords>
  <dc:description>Template: Jordan Cayabyab, Artitudes Design
Formatting:
Event Date: June 11-14, 2012
Event Location: Orlando, FL
Audience Type: IT Pros, Developers</dc:description>
  <cp:lastModifiedBy>Shows</cp:lastModifiedBy>
  <cp:revision>551</cp:revision>
  <cp:lastPrinted>2010-05-11T05:02:34Z</cp:lastPrinted>
  <dcterms:created xsi:type="dcterms:W3CDTF">2007-08-15T21:15:21Z</dcterms:created>
  <dcterms:modified xsi:type="dcterms:W3CDTF">2012-06-12T18:33:25Z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