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6"/>
  </p:notesMasterIdLst>
  <p:sldIdLst>
    <p:sldId id="279" r:id="rId2"/>
    <p:sldId id="280" r:id="rId3"/>
    <p:sldId id="260" r:id="rId4"/>
    <p:sldId id="285" r:id="rId5"/>
    <p:sldId id="261" r:id="rId6"/>
    <p:sldId id="286" r:id="rId7"/>
    <p:sldId id="287" r:id="rId8"/>
    <p:sldId id="288" r:id="rId9"/>
    <p:sldId id="289" r:id="rId10"/>
    <p:sldId id="290" r:id="rId11"/>
    <p:sldId id="291" r:id="rId12"/>
    <p:sldId id="292" r:id="rId13"/>
    <p:sldId id="296"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C44"/>
    <a:srgbClr val="00C2F1"/>
    <a:srgbClr val="03C2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352" autoAdjust="0"/>
    <p:restoredTop sz="92411" autoAdjust="0"/>
  </p:normalViewPr>
  <p:slideViewPr>
    <p:cSldViewPr>
      <p:cViewPr>
        <p:scale>
          <a:sx n="43" d="100"/>
          <a:sy n="43" d="100"/>
        </p:scale>
        <p:origin x="-504" y="-5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19BB0-C51C-4C9A-8C99-63F45BC88E63}" type="datetimeFigureOut">
              <a:rPr lang="en-AU" smtClean="0"/>
              <a:pPr/>
              <a:t>31/08/2011</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AC48C-614D-46D0-90EB-1AE9301A1F8C}" type="slidenum">
              <a:rPr lang="en-AU" smtClean="0"/>
              <a:pPr/>
              <a:t>‹#›</a:t>
            </a:fld>
            <a:endParaRPr lang="en-AU" dirty="0"/>
          </a:p>
        </p:txBody>
      </p:sp>
    </p:spTree>
    <p:extLst>
      <p:ext uri="{BB962C8B-B14F-4D97-AF65-F5344CB8AC3E}">
        <p14:creationId xmlns:p14="http://schemas.microsoft.com/office/powerpoint/2010/main" val="426468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34AC48C-614D-46D0-90EB-1AE9301A1F8C}" type="slidenum">
              <a:rPr lang="en-AU" smtClean="0"/>
              <a:pPr/>
              <a:t>2</a:t>
            </a:fld>
            <a:endParaRPr lang="en-AU" dirty="0"/>
          </a:p>
        </p:txBody>
      </p:sp>
    </p:spTree>
    <p:extLst>
      <p:ext uri="{BB962C8B-B14F-4D97-AF65-F5344CB8AC3E}">
        <p14:creationId xmlns:p14="http://schemas.microsoft.com/office/powerpoint/2010/main" val="2413184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4:06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t>31/08/2011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ln>
                <a:noFill/>
              </a:ln>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t>31/08/2011</a:t>
            </a:fld>
            <a:endParaRPr lang="en-AU"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t>31/08/2011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t>31/08/2011</a:t>
            </a:fld>
            <a:endParaRPr lang="en-AU" dirty="0"/>
          </a:p>
        </p:txBody>
      </p:sp>
      <p:sp>
        <p:nvSpPr>
          <p:cNvPr id="8" name="Footer Placeholder 7"/>
          <p:cNvSpPr>
            <a:spLocks noGrp="1"/>
          </p:cNvSpPr>
          <p:nvPr>
            <p:ph type="ftr" sz="quarter" idx="11"/>
          </p:nvPr>
        </p:nvSpPr>
        <p:spPr/>
        <p:txBody>
          <a:bodyPr/>
          <a:lstStyle/>
          <a:p>
            <a:r>
              <a:rPr lang="en-AU" smtClean="0"/>
              <a:t>(c) 2011 Microsoft. All rights reserved.</a:t>
            </a:r>
            <a:endParaRPr lang="en-AU" dirty="0"/>
          </a:p>
        </p:txBody>
      </p:sp>
      <p:sp>
        <p:nvSpPr>
          <p:cNvPr id="9" name="Slide Number Placeholder 8"/>
          <p:cNvSpPr>
            <a:spLocks noGrp="1"/>
          </p:cNvSpPr>
          <p:nvPr>
            <p:ph type="sldNum" sz="quarter" idx="12"/>
          </p:nvPr>
        </p:nvSpPr>
        <p:spPr/>
        <p:txBody>
          <a:bodyPr/>
          <a:lstStyle/>
          <a:p>
            <a:fld id="{2721943D-A7F9-4474-AC48-B5E8E9B2DDB3}" type="slidenum">
              <a:rPr lang="en-AU" smtClean="0"/>
              <a:pPr/>
              <a:t>‹#›</a:t>
            </a:fld>
            <a:endParaRPr lang="en-AU" dirty="0"/>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Slide Number Placeholder 4"/>
          <p:cNvSpPr>
            <a:spLocks noGrp="1"/>
          </p:cNvSpPr>
          <p:nvPr>
            <p:ph type="sldNum" sz="quarter" idx="12"/>
          </p:nvPr>
        </p:nvSpPr>
        <p:spPr/>
        <p:txBody>
          <a:bodyPr/>
          <a:lstStyle/>
          <a:p>
            <a:fld id="{2721943D-A7F9-4474-AC48-B5E8E9B2DDB3}" type="slidenum">
              <a:rPr lang="en-AU" smtClean="0"/>
              <a:pPr/>
              <a:t>‹#›</a:t>
            </a:fld>
            <a:endParaRPr lang="en-AU" dirty="0"/>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
        <p:nvSpPr>
          <p:cNvPr id="4" name="Slide Number Placeholder 3"/>
          <p:cNvSpPr>
            <a:spLocks noGrp="1"/>
          </p:cNvSpPr>
          <p:nvPr>
            <p:ph type="sldNum" sz="quarter" idx="12"/>
          </p:nvPr>
        </p:nvSpPr>
        <p:spPr/>
        <p:txBody>
          <a:bodyPr/>
          <a:lstStyle/>
          <a:p>
            <a:fld id="{2721943D-A7F9-4474-AC48-B5E8E9B2DDB3}" type="slidenum">
              <a:rPr lang="en-AU" smtClean="0"/>
              <a:pPr/>
              <a:t>‹#›</a:t>
            </a:fld>
            <a:endParaRPr lang="en-AU" dirty="0"/>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t>31/08/2011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5"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t>31/08/2011</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t>(c) 2011 Microsoft. All rights reserved.</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microsoftvirtualacademy.com/Home.aspx?WT.mc_id=otc-n-au-jtc-DPR-4078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How do I adopt Disposable Architecture</a:t>
            </a:r>
            <a:r>
              <a:rPr lang="en-US" dirty="0" smtClean="0"/>
              <a:t/>
            </a:r>
            <a:br>
              <a:rPr lang="en-US" dirty="0" smtClean="0"/>
            </a:br>
            <a:r>
              <a:rPr lang="en-US" dirty="0" smtClean="0">
                <a:solidFill>
                  <a:srgbClr val="F15C44"/>
                </a:solidFill>
              </a:rPr>
              <a:t>Disposable Architecture</a:t>
            </a:r>
            <a:endParaRPr sz="3600" dirty="0">
              <a:solidFill>
                <a:schemeClr val="accent2"/>
              </a:solidFill>
            </a:endParaRPr>
          </a:p>
        </p:txBody>
      </p:sp>
      <p:sp>
        <p:nvSpPr>
          <p:cNvPr id="3" name="Text Placeholder 2"/>
          <p:cNvSpPr>
            <a:spLocks noGrp="1"/>
          </p:cNvSpPr>
          <p:nvPr>
            <p:ph idx="1"/>
          </p:nvPr>
        </p:nvSpPr>
        <p:spPr/>
        <p:txBody>
          <a:bodyPr>
            <a:normAutofit fontScale="77500" lnSpcReduction="20000"/>
          </a:bodyPr>
          <a:lstStyle/>
          <a:p>
            <a:r>
              <a:rPr lang="en-AU" dirty="0" smtClean="0"/>
              <a:t>Think differently - 10 </a:t>
            </a:r>
            <a:r>
              <a:rPr lang="en-AU" dirty="0"/>
              <a:t>years ago, remember the boilerplate code</a:t>
            </a:r>
          </a:p>
          <a:p>
            <a:endParaRPr lang="en-AU" dirty="0"/>
          </a:p>
          <a:p>
            <a:r>
              <a:rPr lang="en-AU" dirty="0"/>
              <a:t>You have to champion the idea that disposability = flexibility</a:t>
            </a:r>
          </a:p>
          <a:p>
            <a:endParaRPr lang="en-AU" dirty="0"/>
          </a:p>
          <a:p>
            <a:r>
              <a:rPr lang="en-AU" dirty="0"/>
              <a:t>Start with your development or product selection team</a:t>
            </a:r>
          </a:p>
          <a:p>
            <a:endParaRPr lang="en-AU" dirty="0"/>
          </a:p>
          <a:p>
            <a:r>
              <a:rPr lang="en-AU" dirty="0"/>
              <a:t>Create the political space for solutions to be temporary as one of the main criteria</a:t>
            </a:r>
          </a:p>
          <a:p>
            <a:endParaRPr lang="en-AU" dirty="0"/>
          </a:p>
          <a:p>
            <a:r>
              <a:rPr lang="en-AU" dirty="0"/>
              <a:t>Draw on all the examples around you, Access &amp; Excel powering organisations for 15 years</a:t>
            </a:r>
            <a:endParaRPr lang="en-US" dirty="0" smtClean="0"/>
          </a:p>
        </p:txBody>
      </p:sp>
      <p:sp>
        <p:nvSpPr>
          <p:cNvPr id="5" name="Footer Placeholder 4"/>
          <p:cNvSpPr>
            <a:spLocks noGrp="1"/>
          </p:cNvSpPr>
          <p:nvPr>
            <p:ph type="ftr" sz="quarter" idx="11"/>
          </p:nvPr>
        </p:nvSpPr>
        <p:spPr/>
        <p:txBody>
          <a:bodyPr/>
          <a:lstStyle/>
          <a:p>
            <a:r>
              <a:rPr lang="en-AU" dirty="0" smtClean="0"/>
              <a:t>(c) 2011 Microsoft. All rights reserved.</a:t>
            </a:r>
            <a:endParaRPr lang="en-AU" dirty="0"/>
          </a:p>
        </p:txBody>
      </p:sp>
    </p:spTree>
    <p:extLst>
      <p:ext uri="{BB962C8B-B14F-4D97-AF65-F5344CB8AC3E}">
        <p14:creationId xmlns:p14="http://schemas.microsoft.com/office/powerpoint/2010/main" val="4452684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Sweet Spot</a:t>
            </a:r>
            <a:br>
              <a:rPr lang="en-US" dirty="0"/>
            </a:br>
            <a:r>
              <a:rPr lang="en-US" dirty="0" smtClean="0">
                <a:solidFill>
                  <a:srgbClr val="F15C44"/>
                </a:solidFill>
              </a:rPr>
              <a:t>Disposable Architecture</a:t>
            </a:r>
            <a:endParaRPr sz="3600" dirty="0">
              <a:solidFill>
                <a:schemeClr val="accent2"/>
              </a:solidFill>
            </a:endParaRPr>
          </a:p>
        </p:txBody>
      </p:sp>
      <p:sp>
        <p:nvSpPr>
          <p:cNvPr id="6" name="Text Placeholder 2"/>
          <p:cNvSpPr txBox="1">
            <a:spLocks/>
          </p:cNvSpPr>
          <p:nvPr/>
        </p:nvSpPr>
        <p:spPr>
          <a:xfrm>
            <a:off x="507868" y="2335886"/>
            <a:ext cx="9824772" cy="43088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0375" lvl="1" indent="0">
              <a:buFont typeface="Arial" pitchFamily="34" charset="0"/>
              <a:buNone/>
            </a:pPr>
            <a:endParaRPr lang="en-US" smtClean="0">
              <a:gradFill>
                <a:gsLst>
                  <a:gs pos="0">
                    <a:schemeClr val="tx1"/>
                  </a:gs>
                  <a:gs pos="100000">
                    <a:schemeClr val="tx1"/>
                  </a:gs>
                </a:gsLst>
                <a:lin ang="5400000" scaled="0"/>
              </a:gradFill>
            </a:endParaRPr>
          </a:p>
          <a:p>
            <a:pPr lvl="1"/>
            <a:endParaRPr lang="en-US" dirty="0" smtClean="0">
              <a:gradFill>
                <a:gsLst>
                  <a:gs pos="0">
                    <a:schemeClr val="tx1"/>
                  </a:gs>
                  <a:gs pos="100000">
                    <a:schemeClr val="tx1"/>
                  </a:gs>
                </a:gsLst>
                <a:lin ang="5400000" scaled="0"/>
              </a:gradFill>
            </a:endParaRPr>
          </a:p>
        </p:txBody>
      </p:sp>
      <p:sp>
        <p:nvSpPr>
          <p:cNvPr id="21" name="AutoShape 5"/>
          <p:cNvSpPr>
            <a:spLocks noChangeArrowheads="1"/>
          </p:cNvSpPr>
          <p:nvPr/>
        </p:nvSpPr>
        <p:spPr bwMode="auto">
          <a:xfrm>
            <a:off x="3635896" y="4674630"/>
            <a:ext cx="1584325" cy="791845"/>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anchor="ctr"/>
          <a:lstStyle/>
          <a:p>
            <a:pPr algn="ctr" fontAlgn="base">
              <a:spcAft>
                <a:spcPts val="0"/>
              </a:spcAft>
            </a:pPr>
            <a:r>
              <a:rPr lang="en-AU" sz="1200" kern="1200">
                <a:solidFill>
                  <a:srgbClr val="000000"/>
                </a:solidFill>
                <a:effectLst/>
                <a:latin typeface="Arial"/>
                <a:ea typeface="Times New Roman"/>
                <a:cs typeface="Times New Roman"/>
              </a:rPr>
              <a:t>Core Systems</a:t>
            </a:r>
            <a:endParaRPr lang="en-AU" sz="1200">
              <a:effectLst/>
              <a:latin typeface="Times New Roman"/>
              <a:ea typeface="Times New Roman"/>
            </a:endParaRPr>
          </a:p>
        </p:txBody>
      </p:sp>
      <p:sp>
        <p:nvSpPr>
          <p:cNvPr id="22" name="AutoShape 6"/>
          <p:cNvSpPr>
            <a:spLocks noChangeArrowheads="1"/>
          </p:cNvSpPr>
          <p:nvPr/>
        </p:nvSpPr>
        <p:spPr bwMode="auto">
          <a:xfrm>
            <a:off x="5365001" y="4674630"/>
            <a:ext cx="1584325" cy="791845"/>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anchor="ctr"/>
          <a:lstStyle/>
          <a:p>
            <a:pPr algn="ctr" fontAlgn="base">
              <a:spcAft>
                <a:spcPts val="0"/>
              </a:spcAft>
            </a:pPr>
            <a:r>
              <a:rPr lang="en-AU" sz="1200" kern="1200">
                <a:solidFill>
                  <a:srgbClr val="000000"/>
                </a:solidFill>
                <a:effectLst/>
                <a:latin typeface="Arial"/>
                <a:ea typeface="Times New Roman"/>
                <a:cs typeface="Times New Roman"/>
              </a:rPr>
              <a:t>Data Components</a:t>
            </a:r>
            <a:endParaRPr lang="en-AU" sz="1200">
              <a:effectLst/>
              <a:latin typeface="Times New Roman"/>
              <a:ea typeface="Times New Roman"/>
            </a:endParaRPr>
          </a:p>
        </p:txBody>
      </p:sp>
      <p:sp>
        <p:nvSpPr>
          <p:cNvPr id="23" name="AutoShape 7"/>
          <p:cNvSpPr>
            <a:spLocks noChangeArrowheads="1"/>
          </p:cNvSpPr>
          <p:nvPr/>
        </p:nvSpPr>
        <p:spPr bwMode="auto">
          <a:xfrm>
            <a:off x="7092201" y="4674630"/>
            <a:ext cx="1657350" cy="791845"/>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anchor="ctr"/>
          <a:lstStyle/>
          <a:p>
            <a:pPr algn="ctr" fontAlgn="base">
              <a:spcAft>
                <a:spcPts val="0"/>
              </a:spcAft>
            </a:pPr>
            <a:r>
              <a:rPr lang="en-AU" sz="1200" kern="1200" dirty="0" smtClean="0">
                <a:solidFill>
                  <a:srgbClr val="000000"/>
                </a:solidFill>
                <a:effectLst/>
                <a:latin typeface="Arial"/>
                <a:ea typeface="Times New Roman"/>
                <a:cs typeface="Times New Roman"/>
              </a:rPr>
              <a:t>Mastering Data</a:t>
            </a:r>
            <a:endParaRPr lang="en-AU" sz="1200" dirty="0">
              <a:effectLst/>
              <a:latin typeface="Times New Roman"/>
              <a:ea typeface="Times New Roman"/>
            </a:endParaRPr>
          </a:p>
        </p:txBody>
      </p:sp>
      <p:sp>
        <p:nvSpPr>
          <p:cNvPr id="24" name="AutoShape 8"/>
          <p:cNvSpPr>
            <a:spLocks noChangeArrowheads="1"/>
          </p:cNvSpPr>
          <p:nvPr/>
        </p:nvSpPr>
        <p:spPr bwMode="auto">
          <a:xfrm>
            <a:off x="2267471" y="4529850"/>
            <a:ext cx="1007745" cy="1800225"/>
          </a:xfrm>
          <a:prstGeom prst="downArrow">
            <a:avLst>
              <a:gd name="adj1" fmla="val 50000"/>
              <a:gd name="adj2" fmla="val 44646"/>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AU"/>
          </a:p>
        </p:txBody>
      </p:sp>
      <p:sp>
        <p:nvSpPr>
          <p:cNvPr id="25" name="Text Box 9"/>
          <p:cNvSpPr txBox="1">
            <a:spLocks noChangeArrowheads="1"/>
          </p:cNvSpPr>
          <p:nvPr/>
        </p:nvSpPr>
        <p:spPr bwMode="auto">
          <a:xfrm>
            <a:off x="180226" y="4674630"/>
            <a:ext cx="2303145" cy="1077218"/>
          </a:xfrm>
          <a:prstGeom prst="rect">
            <a:avLst/>
          </a:prstGeom>
          <a:noFill/>
          <a:ln w="9525">
            <a:noFill/>
            <a:miter lim="800000"/>
            <a:headEnd/>
            <a:tailEnd/>
          </a:ln>
          <a:effectLst/>
        </p:spPr>
        <p:txBody>
          <a:bodyPr>
            <a:spAutoFit/>
          </a:bodyPr>
          <a:lstStyle/>
          <a:p>
            <a:pPr fontAlgn="base">
              <a:spcAft>
                <a:spcPts val="0"/>
              </a:spcAft>
            </a:pPr>
            <a:r>
              <a:rPr lang="en-AU" sz="1600" i="1" kern="1200" dirty="0">
                <a:effectLst/>
                <a:latin typeface="Arial"/>
                <a:ea typeface="Times New Roman"/>
                <a:cs typeface="Times New Roman"/>
              </a:rPr>
              <a:t>Maximise Re-use and long-term ROI</a:t>
            </a:r>
            <a:endParaRPr lang="en-AU" sz="1600" dirty="0">
              <a:effectLst/>
              <a:latin typeface="Times New Roman"/>
              <a:ea typeface="Times New Roman"/>
            </a:endParaRPr>
          </a:p>
          <a:p>
            <a:pPr fontAlgn="base">
              <a:spcAft>
                <a:spcPts val="0"/>
              </a:spcAft>
            </a:pPr>
            <a:r>
              <a:rPr lang="en-AU" sz="1600" kern="1200" dirty="0">
                <a:effectLst/>
                <a:latin typeface="Arial"/>
                <a:ea typeface="Times New Roman"/>
                <a:cs typeface="Times New Roman"/>
              </a:rPr>
              <a:t>heavyweight, controlled, slow</a:t>
            </a:r>
            <a:endParaRPr lang="en-AU" sz="1600" dirty="0">
              <a:effectLst/>
              <a:latin typeface="Times New Roman"/>
              <a:ea typeface="Times New Roman"/>
            </a:endParaRPr>
          </a:p>
        </p:txBody>
      </p:sp>
      <p:sp>
        <p:nvSpPr>
          <p:cNvPr id="26" name="AutoShape 10"/>
          <p:cNvSpPr>
            <a:spLocks noChangeArrowheads="1"/>
          </p:cNvSpPr>
          <p:nvPr/>
        </p:nvSpPr>
        <p:spPr bwMode="auto">
          <a:xfrm flipV="1">
            <a:off x="2267471" y="2010805"/>
            <a:ext cx="1007745" cy="1800225"/>
          </a:xfrm>
          <a:prstGeom prst="downArrow">
            <a:avLst>
              <a:gd name="adj1" fmla="val 50000"/>
              <a:gd name="adj2" fmla="val 44646"/>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AU"/>
          </a:p>
        </p:txBody>
      </p:sp>
      <p:sp>
        <p:nvSpPr>
          <p:cNvPr id="27" name="AutoShape 11"/>
          <p:cNvSpPr>
            <a:spLocks noChangeArrowheads="1"/>
          </p:cNvSpPr>
          <p:nvPr/>
        </p:nvSpPr>
        <p:spPr bwMode="auto">
          <a:xfrm>
            <a:off x="3635896" y="2370850"/>
            <a:ext cx="1584325" cy="791845"/>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Aft>
                <a:spcPts val="0"/>
              </a:spcAft>
            </a:pPr>
            <a:r>
              <a:rPr lang="en-AU" sz="1200" kern="1200" dirty="0">
                <a:solidFill>
                  <a:srgbClr val="000000"/>
                </a:solidFill>
                <a:effectLst/>
                <a:latin typeface="Arial"/>
                <a:ea typeface="Times New Roman"/>
                <a:cs typeface="Times New Roman"/>
              </a:rPr>
              <a:t>Front-End Systems</a:t>
            </a:r>
            <a:endParaRPr lang="en-AU" sz="1200" dirty="0">
              <a:effectLst/>
              <a:latin typeface="Times New Roman"/>
              <a:ea typeface="Times New Roman"/>
            </a:endParaRPr>
          </a:p>
        </p:txBody>
      </p:sp>
      <p:sp>
        <p:nvSpPr>
          <p:cNvPr id="28" name="AutoShape 12"/>
          <p:cNvSpPr>
            <a:spLocks noChangeArrowheads="1"/>
          </p:cNvSpPr>
          <p:nvPr/>
        </p:nvSpPr>
        <p:spPr bwMode="auto">
          <a:xfrm>
            <a:off x="5365001" y="2370850"/>
            <a:ext cx="1584325" cy="791845"/>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Aft>
                <a:spcPts val="0"/>
              </a:spcAft>
            </a:pPr>
            <a:r>
              <a:rPr lang="en-AU" sz="1200" kern="1200">
                <a:solidFill>
                  <a:srgbClr val="000000"/>
                </a:solidFill>
                <a:effectLst/>
                <a:latin typeface="Arial"/>
                <a:ea typeface="Times New Roman"/>
                <a:cs typeface="Times New Roman"/>
              </a:rPr>
              <a:t>Channel applications</a:t>
            </a:r>
            <a:endParaRPr lang="en-AU" sz="1200">
              <a:effectLst/>
              <a:latin typeface="Times New Roman"/>
              <a:ea typeface="Times New Roman"/>
            </a:endParaRPr>
          </a:p>
        </p:txBody>
      </p:sp>
      <p:sp>
        <p:nvSpPr>
          <p:cNvPr id="29" name="AutoShape 13"/>
          <p:cNvSpPr>
            <a:spLocks noChangeArrowheads="1"/>
          </p:cNvSpPr>
          <p:nvPr/>
        </p:nvSpPr>
        <p:spPr bwMode="auto">
          <a:xfrm>
            <a:off x="7092201" y="2370850"/>
            <a:ext cx="1657350" cy="791845"/>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anchor="ctr"/>
          <a:lstStyle/>
          <a:p>
            <a:pPr algn="ctr" fontAlgn="base">
              <a:spcAft>
                <a:spcPts val="0"/>
              </a:spcAft>
            </a:pPr>
            <a:r>
              <a:rPr lang="en-AU" sz="1200" kern="1200">
                <a:solidFill>
                  <a:srgbClr val="000000"/>
                </a:solidFill>
                <a:effectLst/>
                <a:latin typeface="Arial"/>
                <a:ea typeface="Times New Roman"/>
                <a:cs typeface="Times New Roman"/>
              </a:rPr>
              <a:t>Useful business tools</a:t>
            </a:r>
            <a:endParaRPr lang="en-AU" sz="1200">
              <a:effectLst/>
              <a:latin typeface="Times New Roman"/>
              <a:ea typeface="Times New Roman"/>
            </a:endParaRPr>
          </a:p>
        </p:txBody>
      </p:sp>
      <p:sp>
        <p:nvSpPr>
          <p:cNvPr id="30" name="Text Box 14"/>
          <p:cNvSpPr txBox="1">
            <a:spLocks noChangeArrowheads="1"/>
          </p:cNvSpPr>
          <p:nvPr/>
        </p:nvSpPr>
        <p:spPr bwMode="auto">
          <a:xfrm>
            <a:off x="180226" y="1866025"/>
            <a:ext cx="2484120" cy="1323439"/>
          </a:xfrm>
          <a:prstGeom prst="rect">
            <a:avLst/>
          </a:prstGeom>
          <a:noFill/>
          <a:ln w="9525">
            <a:noFill/>
            <a:miter lim="800000"/>
            <a:headEnd/>
            <a:tailEnd/>
          </a:ln>
          <a:effectLst/>
        </p:spPr>
        <p:txBody>
          <a:bodyPr>
            <a:spAutoFit/>
          </a:bodyPr>
          <a:lstStyle/>
          <a:p>
            <a:pPr fontAlgn="base">
              <a:spcAft>
                <a:spcPts val="0"/>
              </a:spcAft>
            </a:pPr>
            <a:r>
              <a:rPr lang="en-AU" sz="1600" i="1" kern="1200" dirty="0">
                <a:effectLst/>
                <a:latin typeface="Arial"/>
                <a:ea typeface="Times New Roman"/>
                <a:cs typeface="Times New Roman"/>
              </a:rPr>
              <a:t>Maximise Agility and Speed-to-Market at Minimal cost</a:t>
            </a:r>
            <a:endParaRPr lang="en-AU" sz="1600" dirty="0">
              <a:effectLst/>
              <a:latin typeface="Times New Roman"/>
              <a:ea typeface="Times New Roman"/>
            </a:endParaRPr>
          </a:p>
          <a:p>
            <a:pPr fontAlgn="base">
              <a:spcAft>
                <a:spcPts val="0"/>
              </a:spcAft>
            </a:pPr>
            <a:r>
              <a:rPr lang="en-AU" sz="1600" kern="1200" dirty="0">
                <a:effectLst/>
                <a:latin typeface="Arial"/>
                <a:ea typeface="Times New Roman"/>
                <a:cs typeface="Times New Roman"/>
              </a:rPr>
              <a:t>lightweight, throwaway, disposable</a:t>
            </a:r>
            <a:endParaRPr lang="en-AU" sz="1600" dirty="0">
              <a:effectLst/>
              <a:latin typeface="Times New Roman"/>
              <a:ea typeface="Times New Roman"/>
            </a:endParaRPr>
          </a:p>
        </p:txBody>
      </p:sp>
      <p:sp>
        <p:nvSpPr>
          <p:cNvPr id="31" name="AutoShape 15"/>
          <p:cNvSpPr>
            <a:spLocks noChangeArrowheads="1"/>
          </p:cNvSpPr>
          <p:nvPr/>
        </p:nvSpPr>
        <p:spPr bwMode="auto">
          <a:xfrm>
            <a:off x="4428376" y="5611255"/>
            <a:ext cx="1584325" cy="791845"/>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anchor="ctr"/>
          <a:lstStyle/>
          <a:p>
            <a:pPr algn="ctr" fontAlgn="base">
              <a:spcAft>
                <a:spcPts val="0"/>
              </a:spcAft>
            </a:pPr>
            <a:r>
              <a:rPr lang="en-AU" sz="1200" kern="1200">
                <a:solidFill>
                  <a:srgbClr val="000000"/>
                </a:solidFill>
                <a:effectLst/>
                <a:latin typeface="Arial"/>
                <a:ea typeface="Times New Roman"/>
                <a:cs typeface="Times New Roman"/>
              </a:rPr>
              <a:t>Enterprise Reporting</a:t>
            </a:r>
            <a:endParaRPr lang="en-AU" sz="1200">
              <a:effectLst/>
              <a:latin typeface="Times New Roman"/>
              <a:ea typeface="Times New Roman"/>
            </a:endParaRPr>
          </a:p>
        </p:txBody>
      </p:sp>
      <p:sp>
        <p:nvSpPr>
          <p:cNvPr id="32" name="AutoShape 16"/>
          <p:cNvSpPr>
            <a:spLocks noChangeArrowheads="1"/>
          </p:cNvSpPr>
          <p:nvPr/>
        </p:nvSpPr>
        <p:spPr bwMode="auto">
          <a:xfrm>
            <a:off x="6299721" y="5611255"/>
            <a:ext cx="1584325" cy="791845"/>
          </a:xfrm>
          <a:prstGeom prst="roundRect">
            <a:avLst>
              <a:gd name="adj" fmla="val 16667"/>
            </a:avLst>
          </a:prstGeom>
          <a:ln>
            <a:headEnd/>
            <a:tailEnd/>
          </a:ln>
        </p:spPr>
        <p:style>
          <a:lnRef idx="3">
            <a:schemeClr val="lt1"/>
          </a:lnRef>
          <a:fillRef idx="1">
            <a:schemeClr val="accent1"/>
          </a:fillRef>
          <a:effectRef idx="1">
            <a:schemeClr val="accent1"/>
          </a:effectRef>
          <a:fontRef idx="minor">
            <a:schemeClr val="lt1"/>
          </a:fontRef>
        </p:style>
        <p:txBody>
          <a:bodyPr anchor="ctr"/>
          <a:lstStyle/>
          <a:p>
            <a:pPr algn="ctr" fontAlgn="base">
              <a:spcAft>
                <a:spcPts val="0"/>
              </a:spcAft>
            </a:pPr>
            <a:r>
              <a:rPr lang="en-AU" sz="1200" kern="1200">
                <a:solidFill>
                  <a:srgbClr val="000000"/>
                </a:solidFill>
                <a:effectLst/>
                <a:latin typeface="Arial"/>
                <a:ea typeface="Times New Roman"/>
                <a:cs typeface="Times New Roman"/>
              </a:rPr>
              <a:t>Finance</a:t>
            </a:r>
            <a:endParaRPr lang="en-AU" sz="1200">
              <a:effectLst/>
              <a:latin typeface="Times New Roman"/>
              <a:ea typeface="Times New Roman"/>
            </a:endParaRPr>
          </a:p>
        </p:txBody>
      </p:sp>
      <p:sp>
        <p:nvSpPr>
          <p:cNvPr id="33" name="AutoShape 17"/>
          <p:cNvSpPr>
            <a:spLocks noChangeArrowheads="1"/>
          </p:cNvSpPr>
          <p:nvPr/>
        </p:nvSpPr>
        <p:spPr bwMode="auto">
          <a:xfrm>
            <a:off x="3635896" y="3379230"/>
            <a:ext cx="5111750" cy="10795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anchor="ctr"/>
          <a:lstStyle/>
          <a:p>
            <a:pPr algn="ctr" fontAlgn="base">
              <a:spcAft>
                <a:spcPts val="0"/>
              </a:spcAft>
            </a:pPr>
            <a:r>
              <a:rPr lang="en-AU" sz="1200" kern="1200">
                <a:solidFill>
                  <a:srgbClr val="000000"/>
                </a:solidFill>
                <a:effectLst/>
                <a:latin typeface="Arial"/>
                <a:ea typeface="Times New Roman"/>
                <a:cs typeface="Times New Roman"/>
              </a:rPr>
              <a:t>Integration Layers</a:t>
            </a:r>
            <a:endParaRPr lang="en-AU" sz="1200">
              <a:effectLst/>
              <a:latin typeface="Times New Roman"/>
              <a:ea typeface="Times New Roman"/>
            </a:endParaRPr>
          </a:p>
        </p:txBody>
      </p:sp>
      <p:sp>
        <p:nvSpPr>
          <p:cNvPr id="34" name="AutoShape 18"/>
          <p:cNvSpPr>
            <a:spLocks noChangeArrowheads="1"/>
          </p:cNvSpPr>
          <p:nvPr/>
        </p:nvSpPr>
        <p:spPr bwMode="auto">
          <a:xfrm>
            <a:off x="3348876" y="1794905"/>
            <a:ext cx="5616575" cy="2376170"/>
          </a:xfrm>
          <a:prstGeom prst="roundRect">
            <a:avLst>
              <a:gd name="adj" fmla="val 11218"/>
            </a:avLst>
          </a:prstGeom>
          <a:noFill/>
          <a:ln w="9525">
            <a:solidFill>
              <a:schemeClr val="tx1"/>
            </a:solidFill>
            <a:prstDash val="dash"/>
            <a:round/>
            <a:headEnd/>
            <a:tailEnd/>
          </a:ln>
          <a:effectLst/>
        </p:spPr>
        <p:txBody>
          <a:bodyPr/>
          <a:lstStyle/>
          <a:p>
            <a:pPr algn="ctr" fontAlgn="base">
              <a:spcAft>
                <a:spcPts val="0"/>
              </a:spcAft>
            </a:pPr>
            <a:r>
              <a:rPr lang="en-AU" sz="1200" kern="1200" dirty="0">
                <a:effectLst/>
                <a:latin typeface="Arial"/>
                <a:ea typeface="Times New Roman"/>
                <a:cs typeface="Times New Roman"/>
              </a:rPr>
              <a:t>Disposable Architecture</a:t>
            </a:r>
            <a:endParaRPr lang="en-AU" sz="1200" dirty="0">
              <a:effectLst/>
              <a:latin typeface="Times New Roman"/>
              <a:ea typeface="Times New Roman"/>
            </a:endParaRPr>
          </a:p>
        </p:txBody>
      </p:sp>
    </p:spTree>
    <p:extLst>
      <p:ext uri="{BB962C8B-B14F-4D97-AF65-F5344CB8AC3E}">
        <p14:creationId xmlns:p14="http://schemas.microsoft.com/office/powerpoint/2010/main" val="428041604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Cheat Sheet</a:t>
            </a:r>
            <a:r>
              <a:rPr lang="en-US" dirty="0" smtClean="0"/>
              <a:t/>
            </a:r>
            <a:br>
              <a:rPr lang="en-US" dirty="0" smtClean="0"/>
            </a:br>
            <a:r>
              <a:rPr lang="en-US" dirty="0" smtClean="0">
                <a:solidFill>
                  <a:srgbClr val="F15C44"/>
                </a:solidFill>
              </a:rPr>
              <a:t>Disposable Architecture</a:t>
            </a:r>
            <a:endParaRPr sz="3600" dirty="0">
              <a:solidFill>
                <a:schemeClr val="accent2"/>
              </a:solidFill>
            </a:endParaRPr>
          </a:p>
        </p:txBody>
      </p:sp>
      <p:sp>
        <p:nvSpPr>
          <p:cNvPr id="3" name="Text Placeholder 2"/>
          <p:cNvSpPr>
            <a:spLocks noGrp="1"/>
          </p:cNvSpPr>
          <p:nvPr>
            <p:ph idx="1"/>
          </p:nvPr>
        </p:nvSpPr>
        <p:spPr/>
        <p:txBody>
          <a:bodyPr>
            <a:normAutofit fontScale="85000" lnSpcReduction="10000"/>
          </a:bodyPr>
          <a:lstStyle/>
          <a:p>
            <a:r>
              <a:rPr lang="en-AU" dirty="0"/>
              <a:t>New staff will always want to do it there own way, so why not build that into your architecture?</a:t>
            </a:r>
          </a:p>
          <a:p>
            <a:endParaRPr lang="en-AU" dirty="0"/>
          </a:p>
          <a:p>
            <a:r>
              <a:rPr lang="en-AU" dirty="0"/>
              <a:t>Encourage the adoption of new technology and systems with the primary motive being business value not technical </a:t>
            </a:r>
            <a:r>
              <a:rPr lang="en-AU" dirty="0" smtClean="0"/>
              <a:t>preference</a:t>
            </a:r>
            <a:endParaRPr lang="en-AU" dirty="0"/>
          </a:p>
          <a:p>
            <a:endParaRPr lang="en-AU" dirty="0"/>
          </a:p>
          <a:p>
            <a:r>
              <a:rPr lang="en-AU" dirty="0"/>
              <a:t>Technology debt exists no matter what, get over it and spend as little as you can to achieve the smooth adoption of technology your organisation is </a:t>
            </a:r>
            <a:r>
              <a:rPr lang="en-AU" dirty="0" smtClean="0"/>
              <a:t>demanding</a:t>
            </a:r>
            <a:endParaRPr lang="en-US" dirty="0" smtClean="0"/>
          </a:p>
        </p:txBody>
      </p:sp>
      <p:sp>
        <p:nvSpPr>
          <p:cNvPr id="5" name="Footer Placeholder 4"/>
          <p:cNvSpPr>
            <a:spLocks noGrp="1"/>
          </p:cNvSpPr>
          <p:nvPr>
            <p:ph type="ftr" sz="quarter" idx="11"/>
          </p:nvPr>
        </p:nvSpPr>
        <p:spPr/>
        <p:txBody>
          <a:bodyPr/>
          <a:lstStyle/>
          <a:p>
            <a:r>
              <a:rPr lang="en-AU" dirty="0" smtClean="0"/>
              <a:t>(c) 2011 Microsoft. All rights reserved.</a:t>
            </a:r>
            <a:endParaRPr lang="en-AU" dirty="0"/>
          </a:p>
        </p:txBody>
      </p:sp>
    </p:spTree>
    <p:extLst>
      <p:ext uri="{BB962C8B-B14F-4D97-AF65-F5344CB8AC3E}">
        <p14:creationId xmlns:p14="http://schemas.microsoft.com/office/powerpoint/2010/main" val="5428703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172" y="274637"/>
            <a:ext cx="8471316" cy="1143000"/>
          </a:xfrm>
        </p:spPr>
        <p:txBody>
          <a:bodyPr>
            <a:normAutofit/>
          </a:bodyPr>
          <a:lstStyle/>
          <a:p>
            <a:r>
              <a:rPr lang="en-GB" sz="3200" dirty="0" smtClean="0"/>
              <a:t>Enrol in Microsoft Virtual Academy Today</a:t>
            </a:r>
            <a:endParaRPr lang="en-GB" sz="3200" dirty="0"/>
          </a:p>
        </p:txBody>
      </p:sp>
      <p:sp>
        <p:nvSpPr>
          <p:cNvPr id="8" name="TextBox 7"/>
          <p:cNvSpPr txBox="1"/>
          <p:nvPr/>
        </p:nvSpPr>
        <p:spPr>
          <a:xfrm>
            <a:off x="493172" y="1412777"/>
            <a:ext cx="8471316" cy="1138773"/>
          </a:xfrm>
          <a:prstGeom prst="rect">
            <a:avLst/>
          </a:prstGeom>
          <a:noFill/>
          <a:effectLst>
            <a:innerShdw blurRad="63500" dist="50800" dir="2700000">
              <a:prstClr val="black">
                <a:alpha val="50000"/>
              </a:prstClr>
            </a:innerShdw>
          </a:effectLst>
          <a:scene3d>
            <a:camera prst="orthographicFront"/>
            <a:lightRig rig="threePt" dir="t"/>
          </a:scene3d>
          <a:sp3d>
            <a:bevelT/>
          </a:sp3d>
        </p:spPr>
        <p:txBody>
          <a:bodyPr wrap="square" rtlCol="0">
            <a:spAutoFit/>
          </a:bodyPr>
          <a:lstStyle/>
          <a:p>
            <a:r>
              <a:rPr lang="en-US" sz="2000" b="1" dirty="0" smtClean="0">
                <a:solidFill>
                  <a:schemeClr val="bg1"/>
                </a:solidFill>
                <a:latin typeface="Segoe UI" pitchFamily="34" charset="0"/>
                <a:cs typeface="Segoe UI" pitchFamily="34" charset="0"/>
              </a:rPr>
              <a:t>Why Enroll, other than it being free?</a:t>
            </a:r>
          </a:p>
          <a:p>
            <a:r>
              <a:rPr lang="en-US" sz="1600" dirty="0" smtClean="0">
                <a:solidFill>
                  <a:schemeClr val="bg1"/>
                </a:solidFill>
                <a:latin typeface="Segoe UI" pitchFamily="34" charset="0"/>
                <a:cs typeface="Segoe UI" pitchFamily="34" charset="0"/>
              </a:rPr>
              <a:t>The MVA helps improve </a:t>
            </a:r>
            <a:r>
              <a:rPr lang="en-US" sz="1600" dirty="0">
                <a:solidFill>
                  <a:schemeClr val="bg1"/>
                </a:solidFill>
                <a:latin typeface="Segoe UI" pitchFamily="34" charset="0"/>
                <a:cs typeface="Segoe UI" pitchFamily="34" charset="0"/>
              </a:rPr>
              <a:t>your IT skill set and advance your career with </a:t>
            </a:r>
            <a:r>
              <a:rPr lang="en-US" sz="1600" dirty="0" smtClean="0">
                <a:solidFill>
                  <a:schemeClr val="bg1"/>
                </a:solidFill>
                <a:latin typeface="Segoe UI" pitchFamily="34" charset="0"/>
                <a:cs typeface="Segoe UI" pitchFamily="34" charset="0"/>
              </a:rPr>
              <a:t>a </a:t>
            </a:r>
            <a:r>
              <a:rPr lang="en-US" sz="1600" dirty="0">
                <a:solidFill>
                  <a:schemeClr val="bg1"/>
                </a:solidFill>
                <a:latin typeface="Segoe UI" pitchFamily="34" charset="0"/>
                <a:cs typeface="Segoe UI" pitchFamily="34" charset="0"/>
              </a:rPr>
              <a:t>free, easy to access training portal that allows you to learn at your own pace, focusing on Microsoft </a:t>
            </a:r>
            <a:r>
              <a:rPr lang="en-US" sz="1600" dirty="0" smtClean="0">
                <a:solidFill>
                  <a:schemeClr val="bg1"/>
                </a:solidFill>
                <a:latin typeface="Segoe UI" pitchFamily="34" charset="0"/>
                <a:cs typeface="Segoe UI" pitchFamily="34" charset="0"/>
              </a:rPr>
              <a:t>technologies.</a:t>
            </a:r>
            <a:endParaRPr lang="en-GB" sz="1600" dirty="0">
              <a:solidFill>
                <a:schemeClr val="bg1"/>
              </a:solidFill>
              <a:latin typeface="Segoe UI" pitchFamily="34" charset="0"/>
              <a:cs typeface="Segoe UI" pitchFamily="34" charset="0"/>
            </a:endParaRPr>
          </a:p>
        </p:txBody>
      </p:sp>
      <p:sp>
        <p:nvSpPr>
          <p:cNvPr id="9" name="TextBox 8"/>
          <p:cNvSpPr txBox="1"/>
          <p:nvPr/>
        </p:nvSpPr>
        <p:spPr>
          <a:xfrm>
            <a:off x="493173" y="2697734"/>
            <a:ext cx="8038829" cy="1323439"/>
          </a:xfrm>
          <a:prstGeom prst="rect">
            <a:avLst/>
          </a:prstGeom>
          <a:noFill/>
        </p:spPr>
        <p:txBody>
          <a:bodyPr wrap="square" rtlCol="0">
            <a:spAutoFit/>
          </a:bodyPr>
          <a:lstStyle/>
          <a:p>
            <a:r>
              <a:rPr lang="en-GB" sz="2000" b="1" dirty="0">
                <a:solidFill>
                  <a:schemeClr val="bg1"/>
                </a:solidFill>
                <a:latin typeface="Segoe UI" pitchFamily="34" charset="0"/>
                <a:cs typeface="Segoe UI" pitchFamily="34" charset="0"/>
              </a:rPr>
              <a:t>What Do I </a:t>
            </a:r>
            <a:r>
              <a:rPr lang="en-GB" sz="2000" b="1" dirty="0" smtClean="0">
                <a:solidFill>
                  <a:schemeClr val="bg1"/>
                </a:solidFill>
                <a:latin typeface="Segoe UI" pitchFamily="34" charset="0"/>
                <a:cs typeface="Segoe UI" pitchFamily="34" charset="0"/>
              </a:rPr>
              <a:t>get for enrolment?</a:t>
            </a:r>
            <a:r>
              <a:rPr lang="en-GB" sz="2000" b="1" dirty="0">
                <a:solidFill>
                  <a:schemeClr val="bg1"/>
                </a:solidFill>
                <a:latin typeface="Segoe UI" pitchFamily="34" charset="0"/>
                <a:cs typeface="Segoe UI" pitchFamily="34" charset="0"/>
              </a:rPr>
              <a:t>	</a:t>
            </a:r>
          </a:p>
          <a:p>
            <a:pPr marL="342900" indent="-342900">
              <a:spcBef>
                <a:spcPct val="20000"/>
              </a:spcBef>
              <a:buClr>
                <a:srgbClr val="03C2F1"/>
              </a:buClr>
              <a:buFont typeface="Segoe UI" pitchFamily="34" charset="0"/>
              <a:buChar char="►"/>
            </a:pPr>
            <a:r>
              <a:rPr lang="en-GB" sz="1600" dirty="0">
                <a:solidFill>
                  <a:schemeClr val="bg1"/>
                </a:solidFill>
                <a:latin typeface="Segoe UI" pitchFamily="34" charset="0"/>
                <a:ea typeface="Segoe UI" pitchFamily="34" charset="0"/>
                <a:cs typeface="Segoe UI" pitchFamily="34" charset="0"/>
              </a:rPr>
              <a:t>Free training to make you become the Cloud-Hero in my Organization</a:t>
            </a:r>
          </a:p>
          <a:p>
            <a:pPr marL="342900" indent="-342900">
              <a:spcBef>
                <a:spcPct val="20000"/>
              </a:spcBef>
              <a:buClr>
                <a:srgbClr val="03C2F1"/>
              </a:buClr>
              <a:buFont typeface="Segoe UI" pitchFamily="34" charset="0"/>
              <a:buChar char="►"/>
            </a:pPr>
            <a:r>
              <a:rPr lang="en-GB" sz="1600" dirty="0">
                <a:solidFill>
                  <a:schemeClr val="bg1"/>
                </a:solidFill>
                <a:latin typeface="Segoe UI" pitchFamily="34" charset="0"/>
                <a:ea typeface="Segoe UI" pitchFamily="34" charset="0"/>
                <a:cs typeface="Segoe UI" pitchFamily="34" charset="0"/>
              </a:rPr>
              <a:t>Help mastering your Training Path and get the recognition</a:t>
            </a:r>
          </a:p>
          <a:p>
            <a:pPr marL="342900" indent="-342900">
              <a:spcBef>
                <a:spcPct val="20000"/>
              </a:spcBef>
              <a:buClr>
                <a:srgbClr val="03C2F1"/>
              </a:buClr>
              <a:buFont typeface="Segoe UI" pitchFamily="34" charset="0"/>
              <a:buChar char="►"/>
            </a:pPr>
            <a:r>
              <a:rPr lang="en-GB" sz="1600" dirty="0">
                <a:solidFill>
                  <a:schemeClr val="bg1"/>
                </a:solidFill>
                <a:latin typeface="Segoe UI" pitchFamily="34" charset="0"/>
                <a:ea typeface="Segoe UI" pitchFamily="34" charset="0"/>
                <a:cs typeface="Segoe UI" pitchFamily="34" charset="0"/>
              </a:rPr>
              <a:t>Connect with other IT Pros and discuss The Cloud </a:t>
            </a:r>
          </a:p>
        </p:txBody>
      </p:sp>
      <p:sp>
        <p:nvSpPr>
          <p:cNvPr id="12" name="TextBox 11"/>
          <p:cNvSpPr txBox="1"/>
          <p:nvPr/>
        </p:nvSpPr>
        <p:spPr>
          <a:xfrm>
            <a:off x="493172" y="4167356"/>
            <a:ext cx="7416824" cy="817245"/>
          </a:xfrm>
          <a:prstGeom prst="roundRect">
            <a:avLst/>
          </a:prstGeom>
          <a:noFill/>
        </p:spPr>
        <p:txBody>
          <a:bodyPr wrap="square" rtlCol="0">
            <a:spAutoFit/>
          </a:bodyPr>
          <a:lstStyle/>
          <a:p>
            <a:r>
              <a:rPr lang="en-GB" b="1" dirty="0">
                <a:solidFill>
                  <a:schemeClr val="bg1"/>
                </a:solidFill>
                <a:latin typeface="Segoe UI" pitchFamily="34" charset="0"/>
                <a:cs typeface="Segoe UI" pitchFamily="34" charset="0"/>
              </a:rPr>
              <a:t>Where do I </a:t>
            </a:r>
            <a:r>
              <a:rPr lang="en-GB" b="1" dirty="0" smtClean="0">
                <a:solidFill>
                  <a:schemeClr val="bg1"/>
                </a:solidFill>
                <a:latin typeface="Segoe UI" pitchFamily="34" charset="0"/>
                <a:cs typeface="Segoe UI" pitchFamily="34" charset="0"/>
              </a:rPr>
              <a:t>Enrol?</a:t>
            </a:r>
            <a:endParaRPr lang="en-GB" sz="1600" b="1" dirty="0">
              <a:solidFill>
                <a:schemeClr val="bg1"/>
              </a:solidFill>
              <a:latin typeface="Segoe UI" pitchFamily="34" charset="0"/>
              <a:cs typeface="Segoe UI" pitchFamily="34" charset="0"/>
            </a:endParaRPr>
          </a:p>
          <a:p>
            <a:r>
              <a:rPr lang="en-GB" sz="2400" b="1" dirty="0" smtClean="0">
                <a:solidFill>
                  <a:srgbClr val="00B0F0"/>
                </a:solidFill>
                <a:latin typeface="Segoe UI" pitchFamily="34" charset="0"/>
                <a:cs typeface="Segoe UI" pitchFamily="34" charset="0"/>
                <a:hlinkClick r:id="rId2"/>
              </a:rPr>
              <a:t>www.microsoftvirtualacademy.com</a:t>
            </a:r>
            <a:r>
              <a:rPr lang="en-GB" sz="2400" b="1" dirty="0" smtClean="0">
                <a:solidFill>
                  <a:srgbClr val="00B0F0"/>
                </a:solidFill>
                <a:latin typeface="Segoe UI" pitchFamily="34" charset="0"/>
                <a:cs typeface="Segoe UI" pitchFamily="34" charset="0"/>
              </a:rPr>
              <a:t> </a:t>
            </a:r>
            <a:endParaRPr lang="en-GB" sz="2400" b="1" dirty="0">
              <a:solidFill>
                <a:srgbClr val="00B0F0"/>
              </a:solidFill>
              <a:latin typeface="Segoe UI" pitchFamily="34" charset="0"/>
              <a:cs typeface="Segoe UI" pitchFamily="34" charset="0"/>
            </a:endParaRPr>
          </a:p>
        </p:txBody>
      </p:sp>
      <p:sp>
        <p:nvSpPr>
          <p:cNvPr id="13" name="TextBox 12"/>
          <p:cNvSpPr txBox="1"/>
          <p:nvPr/>
        </p:nvSpPr>
        <p:spPr>
          <a:xfrm>
            <a:off x="521747" y="5213559"/>
            <a:ext cx="7416824" cy="400110"/>
          </a:xfrm>
          <a:prstGeom prst="rect">
            <a:avLst/>
          </a:prstGeom>
          <a:noFill/>
        </p:spPr>
        <p:txBody>
          <a:bodyPr wrap="square" rtlCol="0">
            <a:spAutoFit/>
          </a:bodyPr>
          <a:lstStyle/>
          <a:p>
            <a:r>
              <a:rPr lang="en-GB" sz="2000" b="1" dirty="0">
                <a:solidFill>
                  <a:schemeClr val="bg1"/>
                </a:solidFill>
                <a:latin typeface="Segoe UI" pitchFamily="34" charset="0"/>
                <a:cs typeface="Segoe UI" pitchFamily="34" charset="0"/>
              </a:rPr>
              <a:t>Then tell us what you </a:t>
            </a:r>
            <a:r>
              <a:rPr lang="en-GB" sz="2000" b="1" dirty="0" smtClean="0">
                <a:solidFill>
                  <a:schemeClr val="bg1"/>
                </a:solidFill>
                <a:latin typeface="Segoe UI" pitchFamily="34" charset="0"/>
                <a:cs typeface="Segoe UI" pitchFamily="34" charset="0"/>
              </a:rPr>
              <a:t>think. </a:t>
            </a:r>
            <a:r>
              <a:rPr lang="en-GB" sz="1600" dirty="0" smtClean="0">
                <a:solidFill>
                  <a:schemeClr val="bg1"/>
                </a:solidFill>
                <a:latin typeface="Segoe UI" pitchFamily="34" charset="0"/>
                <a:cs typeface="Segoe UI" pitchFamily="34" charset="0"/>
              </a:rPr>
              <a:t>TellTheDean@microsoft.com</a:t>
            </a:r>
          </a:p>
        </p:txBody>
      </p:sp>
      <p:grpSp>
        <p:nvGrpSpPr>
          <p:cNvPr id="5" name="Group 4"/>
          <p:cNvGrpSpPr/>
          <p:nvPr/>
        </p:nvGrpSpPr>
        <p:grpSpPr>
          <a:xfrm>
            <a:off x="6228184" y="3621020"/>
            <a:ext cx="2549302" cy="1258207"/>
            <a:chOff x="6732240" y="2211710"/>
            <a:chExt cx="2160240" cy="799639"/>
          </a:xfrm>
          <a:effectLst>
            <a:reflection blurRad="6350" stA="52000" endA="300" endPos="35000" dir="5400000" sy="-100000" algn="bl" rotWithShape="0"/>
          </a:effectLst>
        </p:grpSpPr>
        <p:sp>
          <p:nvSpPr>
            <p:cNvPr id="3" name="Rounded Rectangle 2"/>
            <p:cNvSpPr/>
            <p:nvPr/>
          </p:nvSpPr>
          <p:spPr>
            <a:xfrm>
              <a:off x="6732240" y="2211710"/>
              <a:ext cx="2160240" cy="7996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2302400"/>
              <a:ext cx="2031581" cy="629389"/>
            </a:xfrm>
            <a:prstGeom prst="roundRect">
              <a:avLst>
                <a:gd name="adj" fmla="val 12264"/>
              </a:avLst>
            </a:prstGeom>
          </p:spPr>
        </p:pic>
      </p:grpSp>
    </p:spTree>
    <p:extLst>
      <p:ext uri="{BB962C8B-B14F-4D97-AF65-F5344CB8AC3E}">
        <p14:creationId xmlns:p14="http://schemas.microsoft.com/office/powerpoint/2010/main" val="3189820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5536" y="5301208"/>
            <a:ext cx="8382000" cy="707872"/>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800" dirty="0">
                <a:solidFill>
                  <a:schemeClr val="bg2"/>
                </a:solidFill>
                <a:latin typeface="Calibri" pitchFamily="34" charset="0"/>
                <a:cs typeface="Arial" charset="0"/>
              </a:rPr>
              <a:t>© </a:t>
            </a:r>
            <a:r>
              <a:rPr lang="en-US" sz="800" dirty="0" smtClean="0">
                <a:solidFill>
                  <a:schemeClr val="bg2"/>
                </a:solidFill>
                <a:latin typeface="Calibri" pitchFamily="34" charset="0"/>
                <a:cs typeface="Arial" charset="0"/>
              </a:rPr>
              <a:t>2010 Microsoft </a:t>
            </a:r>
            <a:r>
              <a:rPr lang="en-US" sz="800" dirty="0">
                <a:solidFill>
                  <a:schemeClr val="bg2"/>
                </a:solidFill>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800" dirty="0">
                <a:solidFill>
                  <a:schemeClr val="bg2"/>
                </a:solidFill>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800" dirty="0" smtClean="0">
                <a:solidFill>
                  <a:schemeClr val="bg2"/>
                </a:solidFill>
                <a:latin typeface="Calibri" pitchFamily="34" charset="0"/>
                <a:cs typeface="Arial" charset="0"/>
              </a:rPr>
              <a:t>MICROSOFT </a:t>
            </a:r>
            <a:r>
              <a:rPr lang="en-US" sz="800" dirty="0">
                <a:solidFill>
                  <a:schemeClr val="bg2"/>
                </a:solidFill>
                <a:latin typeface="Calibri" pitchFamily="34" charset="0"/>
                <a:cs typeface="Arial" charset="0"/>
              </a:rPr>
              <a:t>MAKES NO WARRANTIES, EXPRESS, IMPLIED OR STATUTORY, AS TO THE INFORMATION IN THIS PRESENTATION.</a:t>
            </a:r>
          </a:p>
        </p:txBody>
      </p:sp>
      <p:pic>
        <p:nvPicPr>
          <p:cNvPr id="7" name="Picture 2" descr="Microsoft logo and tagline"/>
          <p:cNvPicPr>
            <a:picLocks noChangeAspect="1" noChangeArrowheads="1"/>
          </p:cNvPicPr>
          <p:nvPr/>
        </p:nvPicPr>
        <p:blipFill>
          <a:blip r:embed="rId3" cstate="print"/>
          <a:srcRect r="25754" b="36106"/>
          <a:stretch>
            <a:fillRect/>
          </a:stretch>
        </p:blipFill>
        <p:spPr bwMode="black">
          <a:xfrm>
            <a:off x="2213840" y="2666735"/>
            <a:ext cx="4718061" cy="875731"/>
          </a:xfrm>
          <a:prstGeom prst="rect">
            <a:avLst/>
          </a:prstGeom>
          <a:noFill/>
          <a:ln>
            <a:noFill/>
          </a:ln>
        </p:spPr>
      </p:pic>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dirty="0" smtClean="0"/>
              <a:t>Disposable Architecture</a:t>
            </a:r>
            <a:endParaRPr lang="en-AU" dirty="0"/>
          </a:p>
        </p:txBody>
      </p:sp>
      <p:sp>
        <p:nvSpPr>
          <p:cNvPr id="3" name="Text Placeholder 2"/>
          <p:cNvSpPr>
            <a:spLocks noGrp="1"/>
          </p:cNvSpPr>
          <p:nvPr>
            <p:ph type="body" idx="1"/>
          </p:nvPr>
        </p:nvSpPr>
        <p:spPr/>
        <p:txBody>
          <a:bodyPr/>
          <a:lstStyle/>
          <a:p>
            <a:pPr lvl="0">
              <a:defRPr/>
            </a:pPr>
            <a:r>
              <a:rPr lang="en-US" dirty="0" smtClean="0"/>
              <a:t>Daniel Beaty</a:t>
            </a:r>
          </a:p>
          <a:p>
            <a:pPr lvl="0">
              <a:defRPr/>
            </a:pPr>
            <a:r>
              <a:rPr lang="en-US" dirty="0" smtClean="0"/>
              <a:t>Disposable Architect</a:t>
            </a:r>
          </a:p>
          <a:p>
            <a:pPr lvl="0">
              <a:defRPr/>
            </a:pPr>
            <a:r>
              <a:rPr lang="en-US" dirty="0" smtClean="0"/>
              <a:t>Objectify/</a:t>
            </a:r>
            <a:r>
              <a:rPr lang="en-US" dirty="0" err="1" smtClean="0"/>
              <a:t>Xamling</a:t>
            </a:r>
            <a:endParaRPr lang="en-US" dirty="0" smtClean="0"/>
          </a:p>
          <a:p>
            <a:pPr lvl="0">
              <a:defRPr/>
            </a:pPr>
            <a:r>
              <a:rPr lang="en-US" dirty="0" smtClean="0"/>
              <a:t>DisposableArchitect.com</a:t>
            </a:r>
            <a:endParaRPr lang="en-US" dirty="0"/>
          </a:p>
        </p:txBody>
      </p:sp>
      <p:sp>
        <p:nvSpPr>
          <p:cNvPr id="6" name="Title 1"/>
          <p:cNvSpPr txBox="1">
            <a:spLocks/>
          </p:cNvSpPr>
          <p:nvPr/>
        </p:nvSpPr>
        <p:spPr>
          <a:xfrm>
            <a:off x="334200" y="447366"/>
            <a:ext cx="3605471" cy="249299"/>
          </a:xfrm>
          <a:prstGeom prst="rect">
            <a:avLst/>
          </a:prstGeom>
        </p:spPr>
        <p:txBody>
          <a:bodyPr vert="horz" wrap="square" lIns="0" tIns="0" rIns="0" bIns="0" rtlCol="0" anchor="t">
            <a:spAutoFit/>
          </a:bodyPr>
          <a:lstStyle/>
          <a:p>
            <a:pPr lvl="0" defTabSz="914363">
              <a:lnSpc>
                <a:spcPct val="90000"/>
              </a:lnSpc>
              <a:spcBef>
                <a:spcPct val="0"/>
              </a:spcBef>
              <a:defRPr/>
            </a:pPr>
            <a:r>
              <a:rPr kumimoji="0" lang="en-US" b="1" i="0" u="none" strike="noStrike" kern="600" cap="none" spc="40" normalizeH="0" baseline="0" noProof="0" dirty="0" smtClean="0">
                <a:ln w="3175">
                  <a:noFill/>
                </a:ln>
                <a:solidFill>
                  <a:schemeClr val="bg1"/>
                </a:solidFill>
                <a:effectLst/>
                <a:uLnTx/>
                <a:uFillTx/>
                <a:latin typeface="Calibri" pitchFamily="34" charset="0"/>
                <a:ea typeface="+mn-ea"/>
                <a:cs typeface="Arial" charset="0"/>
              </a:rPr>
              <a:t>SESSION CODE: </a:t>
            </a:r>
            <a:r>
              <a:rPr lang="en-US" b="1" kern="600" spc="40" dirty="0">
                <a:ln w="3175">
                  <a:noFill/>
                </a:ln>
                <a:solidFill>
                  <a:schemeClr val="bg1"/>
                </a:solidFill>
                <a:latin typeface="Calibri" pitchFamily="34" charset="0"/>
                <a:cs typeface="Arial" charset="0"/>
              </a:rPr>
              <a:t>#ARC-MID204</a:t>
            </a:r>
            <a:endParaRPr kumimoji="0" lang="en-US" b="1" i="0" u="none" strike="noStrike" kern="600" cap="none" spc="40" normalizeH="0" baseline="0" noProof="0" dirty="0">
              <a:ln w="3175">
                <a:noFill/>
              </a:ln>
              <a:solidFill>
                <a:schemeClr val="bg1"/>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What are we talking about </a:t>
            </a:r>
            <a:r>
              <a:rPr lang="en-AU" dirty="0" smtClean="0"/>
              <a:t>today?</a:t>
            </a:r>
            <a:r>
              <a:rPr lang="en-US" dirty="0" smtClean="0"/>
              <a:t/>
            </a:r>
            <a:br>
              <a:rPr lang="en-US" dirty="0" smtClean="0"/>
            </a:br>
            <a:r>
              <a:rPr lang="en-US" dirty="0" smtClean="0">
                <a:solidFill>
                  <a:srgbClr val="F15C44"/>
                </a:solidFill>
              </a:rPr>
              <a:t>Disposable Architecture</a:t>
            </a:r>
            <a:endParaRPr lang="en-US" dirty="0">
              <a:solidFill>
                <a:schemeClr val="accent2"/>
              </a:solidFill>
            </a:endParaRPr>
          </a:p>
        </p:txBody>
      </p:sp>
      <p:sp>
        <p:nvSpPr>
          <p:cNvPr id="3" name="Text Placeholder 2"/>
          <p:cNvSpPr>
            <a:spLocks noGrp="1"/>
          </p:cNvSpPr>
          <p:nvPr>
            <p:ph idx="1"/>
          </p:nvPr>
        </p:nvSpPr>
        <p:spPr/>
        <p:txBody>
          <a:bodyPr>
            <a:normAutofit fontScale="85000" lnSpcReduction="10000"/>
          </a:bodyPr>
          <a:lstStyle/>
          <a:p>
            <a:pPr lvl="1"/>
            <a:r>
              <a:rPr lang="en-US" sz="1800" dirty="0">
                <a:gradFill>
                  <a:gsLst>
                    <a:gs pos="0">
                      <a:schemeClr val="tx1"/>
                    </a:gs>
                    <a:gs pos="100000">
                      <a:schemeClr val="tx1"/>
                    </a:gs>
                  </a:gsLst>
                  <a:lin ang="5400000" scaled="0"/>
                </a:gradFill>
              </a:rPr>
              <a:t>What is Disposable Architecture?</a:t>
            </a:r>
          </a:p>
          <a:p>
            <a:pPr lvl="1"/>
            <a:endParaRPr lang="en-US" sz="1800" dirty="0">
              <a:gradFill>
                <a:gsLst>
                  <a:gs pos="0">
                    <a:schemeClr val="tx1"/>
                  </a:gs>
                  <a:gs pos="100000">
                    <a:schemeClr val="tx1"/>
                  </a:gs>
                </a:gsLst>
                <a:lin ang="5400000" scaled="0"/>
              </a:gradFill>
            </a:endParaRPr>
          </a:p>
          <a:p>
            <a:pPr lvl="1"/>
            <a:r>
              <a:rPr lang="en-US" sz="1800" dirty="0" smtClean="0">
                <a:gradFill>
                  <a:gsLst>
                    <a:gs pos="0">
                      <a:schemeClr val="tx1"/>
                    </a:gs>
                    <a:gs pos="100000">
                      <a:schemeClr val="tx1"/>
                    </a:gs>
                  </a:gsLst>
                  <a:lin ang="5400000" scaled="0"/>
                </a:gradFill>
              </a:rPr>
              <a:t>When does it become In-Disposable</a:t>
            </a:r>
            <a:endParaRPr lang="en-US" sz="1800" dirty="0">
              <a:gradFill>
                <a:gsLst>
                  <a:gs pos="0">
                    <a:schemeClr val="tx1"/>
                  </a:gs>
                  <a:gs pos="100000">
                    <a:schemeClr val="tx1"/>
                  </a:gs>
                </a:gsLst>
                <a:lin ang="5400000" scaled="0"/>
              </a:gradFill>
            </a:endParaRPr>
          </a:p>
          <a:p>
            <a:pPr lvl="1"/>
            <a:endParaRPr lang="en-US" sz="1800" dirty="0">
              <a:gradFill>
                <a:gsLst>
                  <a:gs pos="0">
                    <a:schemeClr val="tx1"/>
                  </a:gs>
                  <a:gs pos="100000">
                    <a:schemeClr val="tx1"/>
                  </a:gs>
                </a:gsLst>
                <a:lin ang="5400000" scaled="0"/>
              </a:gradFill>
            </a:endParaRPr>
          </a:p>
          <a:p>
            <a:pPr lvl="1"/>
            <a:r>
              <a:rPr lang="en-US" sz="1800" dirty="0" smtClean="0">
                <a:gradFill>
                  <a:gsLst>
                    <a:gs pos="0">
                      <a:schemeClr val="tx1"/>
                    </a:gs>
                    <a:gs pos="100000">
                      <a:schemeClr val="tx1"/>
                    </a:gs>
                  </a:gsLst>
                  <a:lin ang="5400000" scaled="0"/>
                </a:gradFill>
              </a:rPr>
              <a:t>Dis-</a:t>
            </a:r>
            <a:r>
              <a:rPr lang="en-US" sz="1800" dirty="0" err="1" smtClean="0">
                <a:gradFill>
                  <a:gsLst>
                    <a:gs pos="0">
                      <a:schemeClr val="tx1"/>
                    </a:gs>
                    <a:gs pos="100000">
                      <a:schemeClr val="tx1"/>
                    </a:gs>
                  </a:gsLst>
                  <a:lin ang="5400000" scaled="0"/>
                </a:gradFill>
              </a:rPr>
              <a:t>Economys</a:t>
            </a:r>
            <a:r>
              <a:rPr lang="en-US" sz="1800" dirty="0" smtClean="0">
                <a:gradFill>
                  <a:gsLst>
                    <a:gs pos="0">
                      <a:schemeClr val="tx1"/>
                    </a:gs>
                    <a:gs pos="100000">
                      <a:schemeClr val="tx1"/>
                    </a:gs>
                  </a:gsLst>
                  <a:lin ang="5400000" scaled="0"/>
                </a:gradFill>
              </a:rPr>
              <a:t> </a:t>
            </a:r>
            <a:r>
              <a:rPr lang="en-US" sz="1800" dirty="0">
                <a:gradFill>
                  <a:gsLst>
                    <a:gs pos="0">
                      <a:schemeClr val="tx1"/>
                    </a:gs>
                    <a:gs pos="100000">
                      <a:schemeClr val="tx1"/>
                    </a:gs>
                  </a:gsLst>
                  <a:lin ang="5400000" scaled="0"/>
                </a:gradFill>
              </a:rPr>
              <a:t>of Scale</a:t>
            </a:r>
          </a:p>
          <a:p>
            <a:pPr lvl="1"/>
            <a:endParaRPr lang="en-US" sz="1800" dirty="0">
              <a:gradFill>
                <a:gsLst>
                  <a:gs pos="0">
                    <a:schemeClr val="tx1"/>
                  </a:gs>
                  <a:gs pos="100000">
                    <a:schemeClr val="tx1"/>
                  </a:gs>
                </a:gsLst>
                <a:lin ang="5400000" scaled="0"/>
              </a:gradFill>
            </a:endParaRPr>
          </a:p>
          <a:p>
            <a:pPr lvl="1"/>
            <a:r>
              <a:rPr lang="en-US" sz="1800" dirty="0" smtClean="0">
                <a:gradFill>
                  <a:gsLst>
                    <a:gs pos="0">
                      <a:schemeClr val="tx1"/>
                    </a:gs>
                    <a:gs pos="100000">
                      <a:schemeClr val="tx1"/>
                    </a:gs>
                  </a:gsLst>
                  <a:lin ang="5400000" scaled="0"/>
                </a:gradFill>
              </a:rPr>
              <a:t>Are we at the Project </a:t>
            </a:r>
            <a:r>
              <a:rPr lang="en-US" sz="1800" dirty="0">
                <a:gradFill>
                  <a:gsLst>
                    <a:gs pos="0">
                      <a:schemeClr val="tx1"/>
                    </a:gs>
                    <a:gs pos="100000">
                      <a:schemeClr val="tx1"/>
                    </a:gs>
                  </a:gsLst>
                  <a:lin ang="5400000" scaled="0"/>
                </a:gradFill>
              </a:rPr>
              <a:t>Tipping </a:t>
            </a:r>
            <a:r>
              <a:rPr lang="en-US" sz="1800" dirty="0" smtClean="0">
                <a:gradFill>
                  <a:gsLst>
                    <a:gs pos="0">
                      <a:schemeClr val="tx1"/>
                    </a:gs>
                    <a:gs pos="100000">
                      <a:schemeClr val="tx1"/>
                    </a:gs>
                  </a:gsLst>
                  <a:lin ang="5400000" scaled="0"/>
                </a:gradFill>
              </a:rPr>
              <a:t>point?</a:t>
            </a:r>
            <a:endParaRPr lang="en-US" sz="1800" dirty="0">
              <a:gradFill>
                <a:gsLst>
                  <a:gs pos="0">
                    <a:schemeClr val="tx1"/>
                  </a:gs>
                  <a:gs pos="100000">
                    <a:schemeClr val="tx1"/>
                  </a:gs>
                </a:gsLst>
                <a:lin ang="5400000" scaled="0"/>
              </a:gradFill>
            </a:endParaRPr>
          </a:p>
          <a:p>
            <a:pPr lvl="1"/>
            <a:endParaRPr lang="en-US" sz="1800" dirty="0">
              <a:gradFill>
                <a:gsLst>
                  <a:gs pos="0">
                    <a:schemeClr val="tx1"/>
                  </a:gs>
                  <a:gs pos="100000">
                    <a:schemeClr val="tx1"/>
                  </a:gs>
                </a:gsLst>
                <a:lin ang="5400000" scaled="0"/>
              </a:gradFill>
            </a:endParaRPr>
          </a:p>
          <a:p>
            <a:pPr lvl="1"/>
            <a:r>
              <a:rPr lang="en-US" sz="1800" dirty="0">
                <a:gradFill>
                  <a:gsLst>
                    <a:gs pos="0">
                      <a:schemeClr val="tx1"/>
                    </a:gs>
                    <a:gs pos="100000">
                      <a:schemeClr val="tx1"/>
                    </a:gs>
                  </a:gsLst>
                  <a:lin ang="5400000" scaled="0"/>
                </a:gradFill>
              </a:rPr>
              <a:t>Architecture </a:t>
            </a:r>
            <a:r>
              <a:rPr lang="en-US" sz="1800" dirty="0" smtClean="0">
                <a:gradFill>
                  <a:gsLst>
                    <a:gs pos="0">
                      <a:schemeClr val="tx1"/>
                    </a:gs>
                    <a:gs pos="100000">
                      <a:schemeClr val="tx1"/>
                    </a:gs>
                  </a:gsLst>
                  <a:lin ang="5400000" scaled="0"/>
                </a:gradFill>
              </a:rPr>
              <a:t>Debt – Are we bankrupt?</a:t>
            </a:r>
            <a:endParaRPr lang="en-US" sz="1800" dirty="0">
              <a:gradFill>
                <a:gsLst>
                  <a:gs pos="0">
                    <a:schemeClr val="tx1"/>
                  </a:gs>
                  <a:gs pos="100000">
                    <a:schemeClr val="tx1"/>
                  </a:gs>
                </a:gsLst>
                <a:lin ang="5400000" scaled="0"/>
              </a:gradFill>
            </a:endParaRPr>
          </a:p>
          <a:p>
            <a:pPr lvl="1"/>
            <a:endParaRPr lang="en-US" sz="1800" dirty="0">
              <a:gradFill>
                <a:gsLst>
                  <a:gs pos="0">
                    <a:schemeClr val="tx1"/>
                  </a:gs>
                  <a:gs pos="100000">
                    <a:schemeClr val="tx1"/>
                  </a:gs>
                </a:gsLst>
                <a:lin ang="5400000" scaled="0"/>
              </a:gradFill>
            </a:endParaRPr>
          </a:p>
          <a:p>
            <a:pPr lvl="1"/>
            <a:r>
              <a:rPr lang="en-US" sz="1800" dirty="0">
                <a:gradFill>
                  <a:gsLst>
                    <a:gs pos="0">
                      <a:schemeClr val="tx1"/>
                    </a:gs>
                    <a:gs pos="100000">
                      <a:schemeClr val="tx1"/>
                    </a:gs>
                  </a:gsLst>
                  <a:lin ang="5400000" scaled="0"/>
                </a:gradFill>
              </a:rPr>
              <a:t>How do I adopt Disposable Architecture?</a:t>
            </a:r>
          </a:p>
          <a:p>
            <a:pPr marL="460375" lvl="1" indent="0">
              <a:buNone/>
            </a:pPr>
            <a:endParaRPr lang="en-US" sz="1800" dirty="0">
              <a:gradFill>
                <a:gsLst>
                  <a:gs pos="0">
                    <a:schemeClr val="tx1"/>
                  </a:gs>
                  <a:gs pos="100000">
                    <a:schemeClr val="tx1"/>
                  </a:gs>
                </a:gsLst>
                <a:lin ang="5400000" scaled="0"/>
              </a:gradFill>
            </a:endParaRPr>
          </a:p>
          <a:p>
            <a:pPr lvl="1"/>
            <a:r>
              <a:rPr lang="en-US" sz="1800" dirty="0">
                <a:gradFill>
                  <a:gsLst>
                    <a:gs pos="0">
                      <a:schemeClr val="tx1"/>
                    </a:gs>
                    <a:gs pos="100000">
                      <a:schemeClr val="tx1"/>
                    </a:gs>
                  </a:gsLst>
                  <a:lin ang="5400000" scaled="0"/>
                </a:gradFill>
              </a:rPr>
              <a:t>Sweet Spot</a:t>
            </a:r>
          </a:p>
          <a:p>
            <a:pPr lvl="1"/>
            <a:endParaRPr lang="en-US" sz="1800" dirty="0">
              <a:gradFill>
                <a:gsLst>
                  <a:gs pos="0">
                    <a:schemeClr val="tx1"/>
                  </a:gs>
                  <a:gs pos="100000">
                    <a:schemeClr val="tx1"/>
                  </a:gs>
                </a:gsLst>
                <a:lin ang="5400000" scaled="0"/>
              </a:gradFill>
            </a:endParaRPr>
          </a:p>
          <a:p>
            <a:pPr lvl="1"/>
            <a:r>
              <a:rPr lang="en-US" sz="1800" dirty="0">
                <a:gradFill>
                  <a:gsLst>
                    <a:gs pos="0">
                      <a:schemeClr val="tx1"/>
                    </a:gs>
                    <a:gs pos="100000">
                      <a:schemeClr val="tx1"/>
                    </a:gs>
                  </a:gsLst>
                  <a:lin ang="5400000" scaled="0"/>
                </a:gradFill>
              </a:rPr>
              <a:t>Cheat Sheet</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ahoma" pitchFamily="34" charset="0"/>
                <a:ea typeface="Tahoma" pitchFamily="34" charset="0"/>
                <a:cs typeface="Tahoma" pitchFamily="34" charset="0"/>
              </a:rPr>
              <a:t>QUOTE</a:t>
            </a:r>
            <a:r>
              <a:rPr lang="en-US" dirty="0" smtClean="0"/>
              <a:t/>
            </a:r>
            <a:br>
              <a:rPr lang="en-US" dirty="0" smtClean="0"/>
            </a:br>
            <a:r>
              <a:rPr lang="en-US" dirty="0">
                <a:solidFill>
                  <a:srgbClr val="F15C44"/>
                </a:solidFill>
              </a:rPr>
              <a:t>Disposable Architecture</a:t>
            </a:r>
            <a:endParaRPr sz="3600" dirty="0">
              <a:solidFill>
                <a:schemeClr val="accent2"/>
              </a:solidFill>
            </a:endParaRPr>
          </a:p>
        </p:txBody>
      </p:sp>
      <p:sp>
        <p:nvSpPr>
          <p:cNvPr id="3" name="Text Placeholder 2"/>
          <p:cNvSpPr>
            <a:spLocks noGrp="1"/>
          </p:cNvSpPr>
          <p:nvPr>
            <p:ph idx="1"/>
          </p:nvPr>
        </p:nvSpPr>
        <p:spPr/>
        <p:txBody>
          <a:bodyPr>
            <a:normAutofit/>
          </a:bodyPr>
          <a:lstStyle/>
          <a:p>
            <a:pPr marL="0" indent="0" algn="ctr">
              <a:buNone/>
            </a:pPr>
            <a:r>
              <a:rPr lang="en-AU" dirty="0"/>
              <a:t>There is no such thing as a perfect architecture decision, </a:t>
            </a:r>
            <a:r>
              <a:rPr lang="en-AU" dirty="0" smtClean="0"/>
              <a:t>just opinions all </a:t>
            </a:r>
            <a:r>
              <a:rPr lang="en-AU" dirty="0"/>
              <a:t>dependant on where your standing in time. </a:t>
            </a:r>
            <a:br>
              <a:rPr lang="en-AU" dirty="0"/>
            </a:br>
            <a:r>
              <a:rPr lang="en-AU" dirty="0"/>
              <a:t>(modified </a:t>
            </a:r>
            <a:r>
              <a:rPr lang="en-AU" dirty="0" err="1"/>
              <a:t>Richardo</a:t>
            </a:r>
            <a:r>
              <a:rPr lang="en-AU" dirty="0"/>
              <a:t> </a:t>
            </a:r>
            <a:r>
              <a:rPr lang="en-AU" dirty="0" err="1"/>
              <a:t>Semler</a:t>
            </a:r>
            <a:r>
              <a:rPr lang="en-AU" dirty="0"/>
              <a:t>)</a:t>
            </a:r>
          </a:p>
          <a:p>
            <a:pPr algn="ctr"/>
            <a:endParaRPr lang="en-AU" dirty="0"/>
          </a:p>
          <a:p>
            <a:pPr marL="0" indent="0" algn="ctr">
              <a:buNone/>
            </a:pPr>
            <a:r>
              <a:rPr lang="en-AU" dirty="0"/>
              <a:t>Not 10, not 5 </a:t>
            </a:r>
          </a:p>
          <a:p>
            <a:pPr marL="0" indent="0" algn="ctr">
              <a:buNone/>
            </a:pPr>
            <a:r>
              <a:rPr lang="en-AU" dirty="0"/>
              <a:t>Maybe </a:t>
            </a:r>
            <a:r>
              <a:rPr lang="en-AU" dirty="0" smtClean="0"/>
              <a:t>2 </a:t>
            </a:r>
            <a:r>
              <a:rPr lang="en-AU" dirty="0"/>
              <a:t>years</a:t>
            </a:r>
          </a:p>
          <a:p>
            <a:pPr algn="ctr"/>
            <a:endParaRPr lang="en-US" dirty="0" smtClean="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22796313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ahoma" pitchFamily="34" charset="0"/>
                <a:ea typeface="Tahoma" pitchFamily="34" charset="0"/>
                <a:cs typeface="Tahoma" pitchFamily="34" charset="0"/>
              </a:rPr>
              <a:t>What </a:t>
            </a:r>
            <a:r>
              <a:rPr lang="en-US" dirty="0" smtClean="0">
                <a:latin typeface="Tahoma" pitchFamily="34" charset="0"/>
                <a:ea typeface="Tahoma" pitchFamily="34" charset="0"/>
                <a:cs typeface="Tahoma" pitchFamily="34" charset="0"/>
              </a:rPr>
              <a:t>is</a:t>
            </a:r>
            <a:r>
              <a:rPr lang="en-US" dirty="0" smtClean="0"/>
              <a:t/>
            </a:r>
            <a:br>
              <a:rPr lang="en-US" dirty="0" smtClean="0"/>
            </a:br>
            <a:r>
              <a:rPr lang="en-US" dirty="0">
                <a:solidFill>
                  <a:srgbClr val="F15C44"/>
                </a:solidFill>
              </a:rPr>
              <a:t>Disposable Architecture</a:t>
            </a:r>
            <a:endParaRPr sz="3600" dirty="0">
              <a:solidFill>
                <a:schemeClr val="accent2"/>
              </a:solidFill>
            </a:endParaRPr>
          </a:p>
        </p:txBody>
      </p:sp>
      <p:sp>
        <p:nvSpPr>
          <p:cNvPr id="3" name="Text Placeholder 2"/>
          <p:cNvSpPr>
            <a:spLocks noGrp="1"/>
          </p:cNvSpPr>
          <p:nvPr>
            <p:ph idx="1"/>
          </p:nvPr>
        </p:nvSpPr>
        <p:spPr/>
        <p:txBody>
          <a:bodyPr>
            <a:normAutofit fontScale="77500" lnSpcReduction="20000"/>
          </a:bodyPr>
          <a:lstStyle/>
          <a:p>
            <a:r>
              <a:rPr lang="en-AU" dirty="0" smtClean="0"/>
              <a:t>Language to communicate with your business</a:t>
            </a:r>
          </a:p>
          <a:p>
            <a:endParaRPr lang="en-AU" dirty="0"/>
          </a:p>
          <a:p>
            <a:r>
              <a:rPr lang="en-AU" dirty="0" smtClean="0"/>
              <a:t>Thinking with the end in mind</a:t>
            </a:r>
            <a:endParaRPr lang="en-AU" dirty="0"/>
          </a:p>
          <a:p>
            <a:endParaRPr lang="en-AU" dirty="0"/>
          </a:p>
          <a:p>
            <a:r>
              <a:rPr lang="en-AU" dirty="0"/>
              <a:t>DA is to SOA, like Agile is to Waterfall</a:t>
            </a:r>
          </a:p>
          <a:p>
            <a:endParaRPr lang="en-AU" dirty="0"/>
          </a:p>
          <a:p>
            <a:r>
              <a:rPr lang="en-AU" dirty="0"/>
              <a:t>Compliments traditional architecture, doesn’t replace it</a:t>
            </a:r>
          </a:p>
          <a:p>
            <a:endParaRPr lang="en-AU" dirty="0"/>
          </a:p>
          <a:p>
            <a:r>
              <a:rPr lang="en-AU" dirty="0"/>
              <a:t>It puts business enablement first, technical purity second</a:t>
            </a:r>
          </a:p>
          <a:p>
            <a:endParaRPr lang="en-AU" dirty="0"/>
          </a:p>
          <a:p>
            <a:r>
              <a:rPr lang="en-AU" dirty="0"/>
              <a:t>Ratification of what's already happening today</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When does it become </a:t>
            </a:r>
            <a:r>
              <a:rPr lang="en-AU" dirty="0" smtClean="0"/>
              <a:t>In-</a:t>
            </a:r>
            <a:r>
              <a:rPr lang="en-US" dirty="0" smtClean="0"/>
              <a:t/>
            </a:r>
            <a:br>
              <a:rPr lang="en-US" dirty="0" smtClean="0"/>
            </a:br>
            <a:r>
              <a:rPr lang="en-US" dirty="0">
                <a:solidFill>
                  <a:srgbClr val="F15C44"/>
                </a:solidFill>
              </a:rPr>
              <a:t>Disposable Architecture</a:t>
            </a:r>
            <a:endParaRPr sz="3600" dirty="0">
              <a:solidFill>
                <a:schemeClr val="accent2"/>
              </a:solidFill>
            </a:endParaRPr>
          </a:p>
        </p:txBody>
      </p:sp>
      <p:sp>
        <p:nvSpPr>
          <p:cNvPr id="3" name="Text Placeholder 2"/>
          <p:cNvSpPr>
            <a:spLocks noGrp="1"/>
          </p:cNvSpPr>
          <p:nvPr>
            <p:ph idx="1"/>
          </p:nvPr>
        </p:nvSpPr>
        <p:spPr/>
        <p:txBody>
          <a:bodyPr>
            <a:normAutofit fontScale="85000" lnSpcReduction="20000"/>
          </a:bodyPr>
          <a:lstStyle/>
          <a:p>
            <a:r>
              <a:rPr lang="en-AU" dirty="0"/>
              <a:t>Tactical </a:t>
            </a:r>
            <a:r>
              <a:rPr lang="en-AU" dirty="0" err="1"/>
              <a:t>vs</a:t>
            </a:r>
            <a:r>
              <a:rPr lang="en-AU" dirty="0"/>
              <a:t> Strategic</a:t>
            </a:r>
          </a:p>
          <a:p>
            <a:endParaRPr lang="en-AU" dirty="0"/>
          </a:p>
          <a:p>
            <a:r>
              <a:rPr lang="en-AU" dirty="0" smtClean="0"/>
              <a:t>Situational Apps</a:t>
            </a:r>
            <a:endParaRPr lang="en-AU" dirty="0"/>
          </a:p>
          <a:p>
            <a:endParaRPr lang="en-AU" dirty="0"/>
          </a:p>
          <a:p>
            <a:r>
              <a:rPr lang="en-AU" dirty="0"/>
              <a:t>Convention over Configuration</a:t>
            </a:r>
          </a:p>
          <a:p>
            <a:endParaRPr lang="en-AU" dirty="0"/>
          </a:p>
          <a:p>
            <a:r>
              <a:rPr lang="en-AU" dirty="0"/>
              <a:t>Good architecture isn't about good technology, its about good business outcomes</a:t>
            </a:r>
          </a:p>
          <a:p>
            <a:endParaRPr lang="en-AU" dirty="0"/>
          </a:p>
          <a:p>
            <a:r>
              <a:rPr lang="en-AU" dirty="0"/>
              <a:t>When you start to chain you need to switch</a:t>
            </a:r>
            <a:endParaRPr lang="en-US" dirty="0" smtClean="0"/>
          </a:p>
          <a:p>
            <a:pPr lvl="1"/>
            <a:endParaRPr lang="en-US" dirty="0" smtClean="0"/>
          </a:p>
          <a:p>
            <a:pPr lvl="1"/>
            <a:endParaRPr lang="en-US" dirty="0" smtClean="0"/>
          </a:p>
          <a:p>
            <a:pPr lvl="1"/>
            <a:endParaRPr lang="en-US" dirty="0" smtClean="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4434293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t>
            </a:r>
            <a:r>
              <a:rPr lang="en-US" dirty="0" err="1" smtClean="0"/>
              <a:t>Economys</a:t>
            </a:r>
            <a:r>
              <a:rPr lang="en-US" dirty="0" smtClean="0"/>
              <a:t> </a:t>
            </a:r>
            <a:r>
              <a:rPr lang="en-US" dirty="0"/>
              <a:t>of </a:t>
            </a:r>
            <a:r>
              <a:rPr lang="en-US" dirty="0" smtClean="0"/>
              <a:t>Scale</a:t>
            </a:r>
            <a:br>
              <a:rPr lang="en-US" dirty="0" smtClean="0"/>
            </a:br>
            <a:r>
              <a:rPr lang="en-US" dirty="0">
                <a:solidFill>
                  <a:srgbClr val="F15C44"/>
                </a:solidFill>
              </a:rPr>
              <a:t>Disposable Architecture</a:t>
            </a:r>
            <a:endParaRPr sz="3600" dirty="0">
              <a:solidFill>
                <a:schemeClr val="accent2"/>
              </a:solidFill>
            </a:endParaRPr>
          </a:p>
        </p:txBody>
      </p:sp>
      <p:sp>
        <p:nvSpPr>
          <p:cNvPr id="3" name="Text Placeholder 2"/>
          <p:cNvSpPr>
            <a:spLocks noGrp="1"/>
          </p:cNvSpPr>
          <p:nvPr>
            <p:ph idx="1"/>
          </p:nvPr>
        </p:nvSpPr>
        <p:spPr/>
        <p:txBody>
          <a:bodyPr>
            <a:normAutofit fontScale="92500" lnSpcReduction="10000"/>
          </a:bodyPr>
          <a:lstStyle/>
          <a:p>
            <a:r>
              <a:rPr lang="en-AU" sz="2400" dirty="0" smtClean="0"/>
              <a:t>When </a:t>
            </a:r>
            <a:r>
              <a:rPr lang="en-AU" sz="2400" dirty="0"/>
              <a:t>you spend more time talking about the project than working on it</a:t>
            </a:r>
          </a:p>
          <a:p>
            <a:endParaRPr lang="en-AU" sz="2400" dirty="0"/>
          </a:p>
          <a:p>
            <a:r>
              <a:rPr lang="en-AU" sz="2400" dirty="0"/>
              <a:t>Duplication of effort</a:t>
            </a:r>
          </a:p>
          <a:p>
            <a:endParaRPr lang="en-AU" sz="2400" dirty="0"/>
          </a:p>
          <a:p>
            <a:r>
              <a:rPr lang="en-AU" sz="2400" dirty="0"/>
              <a:t>Increasing our communication overheads</a:t>
            </a:r>
          </a:p>
          <a:p>
            <a:endParaRPr lang="en-AU" sz="2400" dirty="0"/>
          </a:p>
          <a:p>
            <a:r>
              <a:rPr lang="en-AU" sz="2400" dirty="0"/>
              <a:t>Slowing down the decision </a:t>
            </a:r>
            <a:r>
              <a:rPr lang="en-AU" sz="2400" dirty="0" smtClean="0"/>
              <a:t>path</a:t>
            </a:r>
          </a:p>
          <a:p>
            <a:endParaRPr lang="en-AU" sz="2400" dirty="0"/>
          </a:p>
          <a:p>
            <a:r>
              <a:rPr lang="en-AU" sz="2400" dirty="0" smtClean="0"/>
              <a:t>Value doesn’t go up because you spend more</a:t>
            </a:r>
            <a:endParaRPr lang="en-AU" sz="2400" dirty="0"/>
          </a:p>
          <a:p>
            <a:endParaRPr lang="en-US" dirty="0" smtClean="0"/>
          </a:p>
          <a:p>
            <a:endParaRPr lang="en-US" dirty="0" smtClean="0"/>
          </a:p>
          <a:p>
            <a:endParaRPr lang="en-US" dirty="0" smtClean="0"/>
          </a:p>
          <a:p>
            <a:endParaRPr lang="en-US" dirty="0" smtClean="0"/>
          </a:p>
          <a:p>
            <a:pPr lvl="1"/>
            <a:endParaRPr lang="en-US" dirty="0" smtClean="0"/>
          </a:p>
          <a:p>
            <a:pPr lvl="1"/>
            <a:endParaRPr lang="en-US" dirty="0" smtClean="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5083401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Are we at the Project Tipping point?</a:t>
            </a:r>
            <a:r>
              <a:rPr lang="en-US" dirty="0" smtClean="0"/>
              <a:t/>
            </a:r>
            <a:br>
              <a:rPr lang="en-US" dirty="0" smtClean="0"/>
            </a:br>
            <a:r>
              <a:rPr lang="en-US" dirty="0">
                <a:solidFill>
                  <a:srgbClr val="F15C44"/>
                </a:solidFill>
              </a:rPr>
              <a:t>Disposable Architecture</a:t>
            </a:r>
            <a:endParaRPr sz="3600" dirty="0">
              <a:solidFill>
                <a:schemeClr val="accent2"/>
              </a:solidFill>
            </a:endParaRPr>
          </a:p>
        </p:txBody>
      </p:sp>
      <p:sp>
        <p:nvSpPr>
          <p:cNvPr id="3" name="Text Placeholder 2"/>
          <p:cNvSpPr>
            <a:spLocks noGrp="1"/>
          </p:cNvSpPr>
          <p:nvPr>
            <p:ph idx="1"/>
          </p:nvPr>
        </p:nvSpPr>
        <p:spPr/>
        <p:txBody>
          <a:bodyPr>
            <a:normAutofit fontScale="92500" lnSpcReduction="10000"/>
          </a:bodyPr>
          <a:lstStyle/>
          <a:p>
            <a:r>
              <a:rPr lang="en-US" dirty="0">
                <a:solidFill>
                  <a:schemeClr val="bg1">
                    <a:lumMod val="50000"/>
                  </a:schemeClr>
                </a:solidFill>
              </a:rPr>
              <a:t>3-4 years in, you ask yourself what was our business intent again?</a:t>
            </a:r>
          </a:p>
          <a:p>
            <a:endParaRPr lang="en-US" dirty="0">
              <a:solidFill>
                <a:schemeClr val="bg1">
                  <a:lumMod val="50000"/>
                </a:schemeClr>
              </a:solidFill>
            </a:endParaRPr>
          </a:p>
          <a:p>
            <a:r>
              <a:rPr lang="en-US" dirty="0">
                <a:solidFill>
                  <a:schemeClr val="bg1">
                    <a:lumMod val="50000"/>
                  </a:schemeClr>
                </a:solidFill>
              </a:rPr>
              <a:t>We cant stop now, we have already spent so much</a:t>
            </a:r>
          </a:p>
          <a:p>
            <a:endParaRPr lang="en-US" dirty="0">
              <a:solidFill>
                <a:schemeClr val="bg1">
                  <a:lumMod val="50000"/>
                </a:schemeClr>
              </a:solidFill>
            </a:endParaRPr>
          </a:p>
          <a:p>
            <a:r>
              <a:rPr lang="en-US" dirty="0">
                <a:solidFill>
                  <a:schemeClr val="bg1">
                    <a:lumMod val="50000"/>
                  </a:schemeClr>
                </a:solidFill>
              </a:rPr>
              <a:t>Don’t worry about it, we will just Amortize it</a:t>
            </a:r>
          </a:p>
          <a:p>
            <a:endParaRPr lang="en-US" dirty="0">
              <a:solidFill>
                <a:schemeClr val="bg1">
                  <a:lumMod val="50000"/>
                </a:schemeClr>
              </a:solidFill>
            </a:endParaRPr>
          </a:p>
          <a:p>
            <a:r>
              <a:rPr lang="en-US" dirty="0">
                <a:solidFill>
                  <a:schemeClr val="bg1">
                    <a:lumMod val="50000"/>
                  </a:schemeClr>
                </a:solidFill>
              </a:rPr>
              <a:t>You present an alternative that is </a:t>
            </a:r>
            <a:r>
              <a:rPr lang="en-US" dirty="0" smtClean="0">
                <a:solidFill>
                  <a:schemeClr val="bg1">
                    <a:lumMod val="50000"/>
                  </a:schemeClr>
                </a:solidFill>
              </a:rPr>
              <a:t>cheaper </a:t>
            </a:r>
            <a:r>
              <a:rPr lang="en-US" dirty="0">
                <a:solidFill>
                  <a:schemeClr val="bg1">
                    <a:lumMod val="50000"/>
                  </a:schemeClr>
                </a:solidFill>
              </a:rPr>
              <a:t>and more effective but its ignored</a:t>
            </a:r>
            <a:endParaRPr lang="en-US" dirty="0" smtClean="0">
              <a:solidFill>
                <a:schemeClr val="bg1">
                  <a:lumMod val="50000"/>
                </a:schemeClr>
              </a:solidFill>
            </a:endParaRPr>
          </a:p>
          <a:p>
            <a:endParaRPr lang="en-US" dirty="0" smtClean="0"/>
          </a:p>
          <a:p>
            <a:endParaRPr lang="en-US" dirty="0" smtClean="0"/>
          </a:p>
          <a:p>
            <a:pPr lvl="1"/>
            <a:endParaRPr lang="en-US" dirty="0" smtClean="0"/>
          </a:p>
          <a:p>
            <a:pPr lvl="1"/>
            <a:endParaRPr lang="en-US" dirty="0" smtClean="0"/>
          </a:p>
        </p:txBody>
      </p:sp>
      <p:sp>
        <p:nvSpPr>
          <p:cNvPr id="5" name="Footer Placeholder 4"/>
          <p:cNvSpPr>
            <a:spLocks noGrp="1"/>
          </p:cNvSpPr>
          <p:nvPr>
            <p:ph type="ftr" sz="quarter" idx="11"/>
          </p:nvPr>
        </p:nvSpPr>
        <p:spPr/>
        <p:txBody>
          <a:bodyPr/>
          <a:lstStyle/>
          <a:p>
            <a:r>
              <a:rPr lang="en-AU" dirty="0" smtClean="0"/>
              <a:t>(c) 2011 Microsoft. All rights reserved.</a:t>
            </a:r>
            <a:endParaRPr lang="en-AU" dirty="0"/>
          </a:p>
        </p:txBody>
      </p:sp>
    </p:spTree>
    <p:extLst>
      <p:ext uri="{BB962C8B-B14F-4D97-AF65-F5344CB8AC3E}">
        <p14:creationId xmlns:p14="http://schemas.microsoft.com/office/powerpoint/2010/main" val="9533058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Architecture </a:t>
            </a:r>
            <a:r>
              <a:rPr lang="en-US" dirty="0" smtClean="0"/>
              <a:t>Debt</a:t>
            </a:r>
            <a:br>
              <a:rPr lang="en-US" dirty="0" smtClean="0"/>
            </a:br>
            <a:r>
              <a:rPr lang="en-US" dirty="0" smtClean="0">
                <a:solidFill>
                  <a:srgbClr val="F15C44"/>
                </a:solidFill>
              </a:rPr>
              <a:t>Disposable Architecture</a:t>
            </a:r>
            <a:endParaRPr sz="3600" dirty="0">
              <a:solidFill>
                <a:schemeClr val="accent2"/>
              </a:solidFill>
            </a:endParaRPr>
          </a:p>
        </p:txBody>
      </p:sp>
      <p:sp>
        <p:nvSpPr>
          <p:cNvPr id="3" name="Text Placeholder 2"/>
          <p:cNvSpPr>
            <a:spLocks noGrp="1"/>
          </p:cNvSpPr>
          <p:nvPr>
            <p:ph idx="1"/>
          </p:nvPr>
        </p:nvSpPr>
        <p:spPr/>
        <p:txBody>
          <a:bodyPr>
            <a:normAutofit fontScale="77500" lnSpcReduction="20000"/>
          </a:bodyPr>
          <a:lstStyle/>
          <a:p>
            <a:r>
              <a:rPr lang="en-AU" sz="3100" dirty="0"/>
              <a:t>I have created architecture debt, all architecture becomes debt eventually</a:t>
            </a:r>
          </a:p>
          <a:p>
            <a:endParaRPr lang="en-AU" sz="3100" dirty="0"/>
          </a:p>
          <a:p>
            <a:r>
              <a:rPr lang="en-AU" sz="3100" dirty="0"/>
              <a:t>What am I really signing our organisation up for?</a:t>
            </a:r>
          </a:p>
          <a:p>
            <a:endParaRPr lang="en-AU" sz="3100" dirty="0"/>
          </a:p>
          <a:p>
            <a:r>
              <a:rPr lang="en-AU" sz="3100" dirty="0"/>
              <a:t>How many companies have the time and resources to fully implement any architecture pattern and practices such as SOA?</a:t>
            </a:r>
          </a:p>
          <a:p>
            <a:endParaRPr lang="en-AU" sz="3100" dirty="0"/>
          </a:p>
          <a:p>
            <a:r>
              <a:rPr lang="en-AU" sz="3100" dirty="0"/>
              <a:t>If its so expensive to setup, chances are its going to cost a whole lot more to maintain</a:t>
            </a:r>
          </a:p>
          <a:p>
            <a:endParaRPr lang="en-US" dirty="0" smtClean="0"/>
          </a:p>
          <a:p>
            <a:endParaRPr lang="en-US" dirty="0" smtClean="0"/>
          </a:p>
          <a:p>
            <a:pPr lvl="1"/>
            <a:endParaRPr lang="en-US" dirty="0" smtClean="0"/>
          </a:p>
          <a:p>
            <a:pPr lvl="1"/>
            <a:endParaRPr lang="en-US" dirty="0" smtClean="0"/>
          </a:p>
        </p:txBody>
      </p:sp>
      <p:sp>
        <p:nvSpPr>
          <p:cNvPr id="5" name="Footer Placeholder 4"/>
          <p:cNvSpPr>
            <a:spLocks noGrp="1"/>
          </p:cNvSpPr>
          <p:nvPr>
            <p:ph type="ftr" sz="quarter" idx="11"/>
          </p:nvPr>
        </p:nvSpPr>
        <p:spPr/>
        <p:txBody>
          <a:bodyPr/>
          <a:lstStyle/>
          <a:p>
            <a:r>
              <a:rPr lang="en-AU" dirty="0" smtClean="0"/>
              <a:t>(c) 2011 Microsoft. All rights reserved.</a:t>
            </a:r>
            <a:endParaRPr lang="en-AU" dirty="0"/>
          </a:p>
        </p:txBody>
      </p:sp>
    </p:spTree>
    <p:extLst>
      <p:ext uri="{BB962C8B-B14F-4D97-AF65-F5344CB8AC3E}">
        <p14:creationId xmlns:p14="http://schemas.microsoft.com/office/powerpoint/2010/main" val="22694813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TEch Ed 2011">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3C2F1"/>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1919</Words>
  <Application>Microsoft Office PowerPoint</Application>
  <PresentationFormat>On-screen Show (4:3)</PresentationFormat>
  <Paragraphs>183</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Disposable Architecture</vt:lpstr>
      <vt:lpstr>What are we talking about today? Disposable Architecture</vt:lpstr>
      <vt:lpstr>QUOTE Disposable Architecture</vt:lpstr>
      <vt:lpstr>What is Disposable Architecture</vt:lpstr>
      <vt:lpstr>When does it become In- Disposable Architecture</vt:lpstr>
      <vt:lpstr>Dis-Economys of Scale Disposable Architecture</vt:lpstr>
      <vt:lpstr>Are we at the Project Tipping point? Disposable Architecture</vt:lpstr>
      <vt:lpstr>Architecture Debt Disposable Architecture</vt:lpstr>
      <vt:lpstr>How do I adopt Disposable Architecture Disposable Architecture</vt:lpstr>
      <vt:lpstr>Sweet Spot Disposable Architecture</vt:lpstr>
      <vt:lpstr>Cheat Sheet Disposable Architecture</vt:lpstr>
      <vt:lpstr>Enrol in Microsoft Virtual Academy Today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2011-08-31T06:06:53Z</dcterms:created>
  <dcterms:modified xsi:type="dcterms:W3CDTF">2011-08-31T06:06:58Z</dcterms:modified>
</cp:coreProperties>
</file>