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1" r:id="rId3"/>
  </p:sldMasterIdLst>
  <p:notesMasterIdLst>
    <p:notesMasterId r:id="rId44"/>
  </p:notesMasterIdLst>
  <p:handoutMasterIdLst>
    <p:handoutMasterId r:id="rId45"/>
  </p:handoutMasterIdLst>
  <p:sldIdLst>
    <p:sldId id="275" r:id="rId4"/>
    <p:sldId id="338" r:id="rId5"/>
    <p:sldId id="276" r:id="rId6"/>
    <p:sldId id="257" r:id="rId7"/>
    <p:sldId id="282" r:id="rId8"/>
    <p:sldId id="314" r:id="rId9"/>
    <p:sldId id="321" r:id="rId10"/>
    <p:sldId id="288" r:id="rId11"/>
    <p:sldId id="287" r:id="rId12"/>
    <p:sldId id="296" r:id="rId13"/>
    <p:sldId id="280" r:id="rId14"/>
    <p:sldId id="302" r:id="rId15"/>
    <p:sldId id="322" r:id="rId16"/>
    <p:sldId id="334" r:id="rId17"/>
    <p:sldId id="315" r:id="rId18"/>
    <p:sldId id="337" r:id="rId19"/>
    <p:sldId id="303" r:id="rId20"/>
    <p:sldId id="270" r:id="rId21"/>
    <p:sldId id="336" r:id="rId22"/>
    <p:sldId id="323" r:id="rId23"/>
    <p:sldId id="326" r:id="rId24"/>
    <p:sldId id="328" r:id="rId25"/>
    <p:sldId id="324" r:id="rId26"/>
    <p:sldId id="327" r:id="rId27"/>
    <p:sldId id="335" r:id="rId28"/>
    <p:sldId id="311" r:id="rId29"/>
    <p:sldId id="292" r:id="rId30"/>
    <p:sldId id="320" r:id="rId31"/>
    <p:sldId id="293" r:id="rId32"/>
    <p:sldId id="294" r:id="rId33"/>
    <p:sldId id="264" r:id="rId34"/>
    <p:sldId id="281" r:id="rId35"/>
    <p:sldId id="274" r:id="rId36"/>
    <p:sldId id="310" r:id="rId37"/>
    <p:sldId id="312" r:id="rId38"/>
    <p:sldId id="331" r:id="rId39"/>
    <p:sldId id="313" r:id="rId40"/>
    <p:sldId id="339" r:id="rId41"/>
    <p:sldId id="340" r:id="rId42"/>
    <p:sldId id="341" r:id="rId4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76529" autoAdjust="0"/>
  </p:normalViewPr>
  <p:slideViewPr>
    <p:cSldViewPr>
      <p:cViewPr varScale="1">
        <p:scale>
          <a:sx n="63" d="100"/>
          <a:sy n="63" d="100"/>
        </p:scale>
        <p:origin x="-3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98"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F21D3-F74B-45D2-9787-0E4BA7B8F5CD}" type="doc">
      <dgm:prSet loTypeId="urn:microsoft.com/office/officeart/2005/8/layout/cycle8" loCatId="cycle" qsTypeId="urn:microsoft.com/office/officeart/2005/8/quickstyle/simple1" qsCatId="simple" csTypeId="urn:microsoft.com/office/officeart/2005/8/colors/colorful3" csCatId="colorful" phldr="1"/>
      <dgm:spPr/>
      <dgm:t>
        <a:bodyPr/>
        <a:lstStyle/>
        <a:p>
          <a:endParaRPr lang="en-AU"/>
        </a:p>
      </dgm:t>
    </dgm:pt>
    <dgm:pt modelId="{235F102B-8DB3-4D72-ACB0-7145CE1E23C8}">
      <dgm:prSet phldrT="[Text]"/>
      <dgm:spPr/>
      <dgm:t>
        <a:bodyPr/>
        <a:lstStyle/>
        <a:p>
          <a:r>
            <a:rPr lang="en-AU" dirty="0" smtClean="0"/>
            <a:t>Correct</a:t>
          </a:r>
          <a:endParaRPr lang="en-AU" dirty="0"/>
        </a:p>
      </dgm:t>
    </dgm:pt>
    <dgm:pt modelId="{64CB8A97-4348-42FD-ACE6-EB861DF708EA}" type="parTrans" cxnId="{5FE38453-64AE-487B-AF2F-84546A76F3D4}">
      <dgm:prSet/>
      <dgm:spPr/>
      <dgm:t>
        <a:bodyPr/>
        <a:lstStyle/>
        <a:p>
          <a:endParaRPr lang="en-AU"/>
        </a:p>
      </dgm:t>
    </dgm:pt>
    <dgm:pt modelId="{388170D2-3F2B-4EF1-806B-071EFEEA49C9}" type="sibTrans" cxnId="{5FE38453-64AE-487B-AF2F-84546A76F3D4}">
      <dgm:prSet/>
      <dgm:spPr/>
      <dgm:t>
        <a:bodyPr/>
        <a:lstStyle/>
        <a:p>
          <a:endParaRPr lang="en-AU"/>
        </a:p>
      </dgm:t>
    </dgm:pt>
    <dgm:pt modelId="{21EA73B9-2D96-47E2-87D4-01684F022F8D}">
      <dgm:prSet phldrT="[Text]"/>
      <dgm:spPr/>
      <dgm:t>
        <a:bodyPr/>
        <a:lstStyle/>
        <a:p>
          <a:r>
            <a:rPr lang="en-AU" dirty="0" smtClean="0"/>
            <a:t>Custom</a:t>
          </a:r>
          <a:endParaRPr lang="en-AU" dirty="0"/>
        </a:p>
      </dgm:t>
    </dgm:pt>
    <dgm:pt modelId="{2F0F79B5-1CAF-4F0A-9C4C-D04722751F80}" type="parTrans" cxnId="{E4B2E55C-B544-40F1-BA45-CC328A03BAAB}">
      <dgm:prSet/>
      <dgm:spPr/>
      <dgm:t>
        <a:bodyPr/>
        <a:lstStyle/>
        <a:p>
          <a:endParaRPr lang="en-AU"/>
        </a:p>
      </dgm:t>
    </dgm:pt>
    <dgm:pt modelId="{07F84157-5B78-4466-939D-CC535847F832}" type="sibTrans" cxnId="{E4B2E55C-B544-40F1-BA45-CC328A03BAAB}">
      <dgm:prSet/>
      <dgm:spPr/>
      <dgm:t>
        <a:bodyPr/>
        <a:lstStyle/>
        <a:p>
          <a:endParaRPr lang="en-AU"/>
        </a:p>
      </dgm:t>
    </dgm:pt>
    <dgm:pt modelId="{102EEC4D-542E-4FE3-AA11-F1071D4035EB}">
      <dgm:prSet phldrT="[Text]"/>
      <dgm:spPr/>
      <dgm:t>
        <a:bodyPr/>
        <a:lstStyle/>
        <a:p>
          <a:r>
            <a:rPr lang="en-AU" dirty="0" smtClean="0"/>
            <a:t>Robust</a:t>
          </a:r>
          <a:endParaRPr lang="en-AU" dirty="0"/>
        </a:p>
      </dgm:t>
    </dgm:pt>
    <dgm:pt modelId="{9AA52296-1614-4A75-AABD-ED48880E9517}" type="parTrans" cxnId="{A547664D-23B5-4311-BC16-37988354FE9D}">
      <dgm:prSet/>
      <dgm:spPr/>
      <dgm:t>
        <a:bodyPr/>
        <a:lstStyle/>
        <a:p>
          <a:endParaRPr lang="en-AU"/>
        </a:p>
      </dgm:t>
    </dgm:pt>
    <dgm:pt modelId="{5F7D84F2-10C8-445D-A55C-1B925242A9F0}" type="sibTrans" cxnId="{A547664D-23B5-4311-BC16-37988354FE9D}">
      <dgm:prSet/>
      <dgm:spPr/>
      <dgm:t>
        <a:bodyPr/>
        <a:lstStyle/>
        <a:p>
          <a:endParaRPr lang="en-AU"/>
        </a:p>
      </dgm:t>
    </dgm:pt>
    <dgm:pt modelId="{3456E1D1-5BED-4FAB-8852-B608F8197F42}">
      <dgm:prSet phldrT="[Text]"/>
      <dgm:spPr/>
      <dgm:t>
        <a:bodyPr/>
        <a:lstStyle/>
        <a:p>
          <a:r>
            <a:rPr lang="en-AU" dirty="0" smtClean="0"/>
            <a:t>Fast</a:t>
          </a:r>
          <a:endParaRPr lang="en-AU" dirty="0"/>
        </a:p>
      </dgm:t>
    </dgm:pt>
    <dgm:pt modelId="{95124B84-1FA3-4650-9F57-CE043BC67035}" type="parTrans" cxnId="{2C5523EB-E461-4E75-85CE-CE5B60E4DE24}">
      <dgm:prSet/>
      <dgm:spPr/>
      <dgm:t>
        <a:bodyPr/>
        <a:lstStyle/>
        <a:p>
          <a:endParaRPr lang="en-AU"/>
        </a:p>
      </dgm:t>
    </dgm:pt>
    <dgm:pt modelId="{BA098E5A-1AA4-4962-BE0B-3B7178132180}" type="sibTrans" cxnId="{2C5523EB-E461-4E75-85CE-CE5B60E4DE24}">
      <dgm:prSet/>
      <dgm:spPr/>
      <dgm:t>
        <a:bodyPr/>
        <a:lstStyle/>
        <a:p>
          <a:endParaRPr lang="en-AU"/>
        </a:p>
      </dgm:t>
    </dgm:pt>
    <dgm:pt modelId="{898C3824-6FE1-4C45-A4CE-05375379787D}" type="pres">
      <dgm:prSet presAssocID="{1A5F21D3-F74B-45D2-9787-0E4BA7B8F5CD}" presName="compositeShape" presStyleCnt="0">
        <dgm:presLayoutVars>
          <dgm:chMax val="7"/>
          <dgm:dir/>
          <dgm:resizeHandles val="exact"/>
        </dgm:presLayoutVars>
      </dgm:prSet>
      <dgm:spPr/>
      <dgm:t>
        <a:bodyPr/>
        <a:lstStyle/>
        <a:p>
          <a:endParaRPr lang="en-AU"/>
        </a:p>
      </dgm:t>
    </dgm:pt>
    <dgm:pt modelId="{C34A7895-3780-4D92-B382-6C57E04E3962}" type="pres">
      <dgm:prSet presAssocID="{1A5F21D3-F74B-45D2-9787-0E4BA7B8F5CD}" presName="wedge1" presStyleLbl="node1" presStyleIdx="0" presStyleCnt="4"/>
      <dgm:spPr/>
      <dgm:t>
        <a:bodyPr/>
        <a:lstStyle/>
        <a:p>
          <a:endParaRPr lang="en-AU"/>
        </a:p>
      </dgm:t>
    </dgm:pt>
    <dgm:pt modelId="{25BB6059-70FB-4DBD-B548-5C7CC120FEBD}" type="pres">
      <dgm:prSet presAssocID="{1A5F21D3-F74B-45D2-9787-0E4BA7B8F5CD}" presName="dummy1a" presStyleCnt="0"/>
      <dgm:spPr/>
    </dgm:pt>
    <dgm:pt modelId="{89AFAC04-981E-4824-9524-60A9ACA1424A}" type="pres">
      <dgm:prSet presAssocID="{1A5F21D3-F74B-45D2-9787-0E4BA7B8F5CD}" presName="dummy1b" presStyleCnt="0"/>
      <dgm:spPr/>
    </dgm:pt>
    <dgm:pt modelId="{206D43D7-4C19-4B7B-9B3B-02FCA1B8332B}" type="pres">
      <dgm:prSet presAssocID="{1A5F21D3-F74B-45D2-9787-0E4BA7B8F5CD}" presName="wedge1Tx" presStyleLbl="node1" presStyleIdx="0" presStyleCnt="4">
        <dgm:presLayoutVars>
          <dgm:chMax val="0"/>
          <dgm:chPref val="0"/>
          <dgm:bulletEnabled val="1"/>
        </dgm:presLayoutVars>
      </dgm:prSet>
      <dgm:spPr/>
      <dgm:t>
        <a:bodyPr/>
        <a:lstStyle/>
        <a:p>
          <a:endParaRPr lang="en-AU"/>
        </a:p>
      </dgm:t>
    </dgm:pt>
    <dgm:pt modelId="{861D25FD-0438-4634-8A9C-1A2A4E0ADC7C}" type="pres">
      <dgm:prSet presAssocID="{1A5F21D3-F74B-45D2-9787-0E4BA7B8F5CD}" presName="wedge2" presStyleLbl="node1" presStyleIdx="1" presStyleCnt="4"/>
      <dgm:spPr/>
      <dgm:t>
        <a:bodyPr/>
        <a:lstStyle/>
        <a:p>
          <a:endParaRPr lang="en-AU"/>
        </a:p>
      </dgm:t>
    </dgm:pt>
    <dgm:pt modelId="{C35376EF-AAA4-4D27-BCF8-91FABEBA3F17}" type="pres">
      <dgm:prSet presAssocID="{1A5F21D3-F74B-45D2-9787-0E4BA7B8F5CD}" presName="dummy2a" presStyleCnt="0"/>
      <dgm:spPr/>
    </dgm:pt>
    <dgm:pt modelId="{A76760A9-9E0E-4607-A74C-2EA855C1EA16}" type="pres">
      <dgm:prSet presAssocID="{1A5F21D3-F74B-45D2-9787-0E4BA7B8F5CD}" presName="dummy2b" presStyleCnt="0"/>
      <dgm:spPr/>
    </dgm:pt>
    <dgm:pt modelId="{056958AE-3F7D-45C0-929F-4DE147EDE1C3}" type="pres">
      <dgm:prSet presAssocID="{1A5F21D3-F74B-45D2-9787-0E4BA7B8F5CD}" presName="wedge2Tx" presStyleLbl="node1" presStyleIdx="1" presStyleCnt="4">
        <dgm:presLayoutVars>
          <dgm:chMax val="0"/>
          <dgm:chPref val="0"/>
          <dgm:bulletEnabled val="1"/>
        </dgm:presLayoutVars>
      </dgm:prSet>
      <dgm:spPr/>
      <dgm:t>
        <a:bodyPr/>
        <a:lstStyle/>
        <a:p>
          <a:endParaRPr lang="en-AU"/>
        </a:p>
      </dgm:t>
    </dgm:pt>
    <dgm:pt modelId="{02FAAD1D-9D32-4572-AC42-4AAEC47FA9D3}" type="pres">
      <dgm:prSet presAssocID="{1A5F21D3-F74B-45D2-9787-0E4BA7B8F5CD}" presName="wedge3" presStyleLbl="node1" presStyleIdx="2" presStyleCnt="4"/>
      <dgm:spPr/>
      <dgm:t>
        <a:bodyPr/>
        <a:lstStyle/>
        <a:p>
          <a:endParaRPr lang="en-AU"/>
        </a:p>
      </dgm:t>
    </dgm:pt>
    <dgm:pt modelId="{591A4211-A506-4B16-BCF7-094A276A990A}" type="pres">
      <dgm:prSet presAssocID="{1A5F21D3-F74B-45D2-9787-0E4BA7B8F5CD}" presName="dummy3a" presStyleCnt="0"/>
      <dgm:spPr/>
    </dgm:pt>
    <dgm:pt modelId="{E1E14CEF-093E-4905-9704-F296D880C598}" type="pres">
      <dgm:prSet presAssocID="{1A5F21D3-F74B-45D2-9787-0E4BA7B8F5CD}" presName="dummy3b" presStyleCnt="0"/>
      <dgm:spPr/>
    </dgm:pt>
    <dgm:pt modelId="{F86D27DA-4A45-4B64-B806-2BB0FD4DE305}" type="pres">
      <dgm:prSet presAssocID="{1A5F21D3-F74B-45D2-9787-0E4BA7B8F5CD}" presName="wedge3Tx" presStyleLbl="node1" presStyleIdx="2" presStyleCnt="4">
        <dgm:presLayoutVars>
          <dgm:chMax val="0"/>
          <dgm:chPref val="0"/>
          <dgm:bulletEnabled val="1"/>
        </dgm:presLayoutVars>
      </dgm:prSet>
      <dgm:spPr/>
      <dgm:t>
        <a:bodyPr/>
        <a:lstStyle/>
        <a:p>
          <a:endParaRPr lang="en-AU"/>
        </a:p>
      </dgm:t>
    </dgm:pt>
    <dgm:pt modelId="{ECF660F7-A48C-4461-94D3-FF09A18FAA58}" type="pres">
      <dgm:prSet presAssocID="{1A5F21D3-F74B-45D2-9787-0E4BA7B8F5CD}" presName="wedge4" presStyleLbl="node1" presStyleIdx="3" presStyleCnt="4"/>
      <dgm:spPr/>
      <dgm:t>
        <a:bodyPr/>
        <a:lstStyle/>
        <a:p>
          <a:endParaRPr lang="en-AU"/>
        </a:p>
      </dgm:t>
    </dgm:pt>
    <dgm:pt modelId="{E7DF30FE-51F9-4330-99AE-BE4BEC68B16B}" type="pres">
      <dgm:prSet presAssocID="{1A5F21D3-F74B-45D2-9787-0E4BA7B8F5CD}" presName="dummy4a" presStyleCnt="0"/>
      <dgm:spPr/>
    </dgm:pt>
    <dgm:pt modelId="{AB423C8B-117E-4C0A-977E-E0BD0A8DD616}" type="pres">
      <dgm:prSet presAssocID="{1A5F21D3-F74B-45D2-9787-0E4BA7B8F5CD}" presName="dummy4b" presStyleCnt="0"/>
      <dgm:spPr/>
    </dgm:pt>
    <dgm:pt modelId="{C7B1BB0A-FD80-4406-8F3D-57E31643D87A}" type="pres">
      <dgm:prSet presAssocID="{1A5F21D3-F74B-45D2-9787-0E4BA7B8F5CD}" presName="wedge4Tx" presStyleLbl="node1" presStyleIdx="3" presStyleCnt="4">
        <dgm:presLayoutVars>
          <dgm:chMax val="0"/>
          <dgm:chPref val="0"/>
          <dgm:bulletEnabled val="1"/>
        </dgm:presLayoutVars>
      </dgm:prSet>
      <dgm:spPr/>
      <dgm:t>
        <a:bodyPr/>
        <a:lstStyle/>
        <a:p>
          <a:endParaRPr lang="en-AU"/>
        </a:p>
      </dgm:t>
    </dgm:pt>
    <dgm:pt modelId="{C7762B1D-0C47-4BA8-A0FA-20DA2C5A1840}" type="pres">
      <dgm:prSet presAssocID="{388170D2-3F2B-4EF1-806B-071EFEEA49C9}" presName="arrowWedge1" presStyleLbl="fgSibTrans2D1" presStyleIdx="0" presStyleCnt="4" custLinFactNeighborY="1773"/>
      <dgm:spPr/>
    </dgm:pt>
    <dgm:pt modelId="{3C946704-BE1C-4ADB-AFE4-47B8447C9DA6}" type="pres">
      <dgm:prSet presAssocID="{07F84157-5B78-4466-939D-CC535847F832}" presName="arrowWedge2" presStyleLbl="fgSibTrans2D1" presStyleIdx="1" presStyleCnt="4"/>
      <dgm:spPr/>
    </dgm:pt>
    <dgm:pt modelId="{9FA15DE3-155D-4B3C-AA52-D37EF74AE5B1}" type="pres">
      <dgm:prSet presAssocID="{5F7D84F2-10C8-445D-A55C-1B925242A9F0}" presName="arrowWedge3" presStyleLbl="fgSibTrans2D1" presStyleIdx="2" presStyleCnt="4"/>
      <dgm:spPr/>
    </dgm:pt>
    <dgm:pt modelId="{C8E7471F-819E-4521-B1EA-A8292F7E8CD8}" type="pres">
      <dgm:prSet presAssocID="{BA098E5A-1AA4-4962-BE0B-3B7178132180}" presName="arrowWedge4" presStyleLbl="fgSibTrans2D1" presStyleIdx="3" presStyleCnt="4"/>
      <dgm:spPr/>
    </dgm:pt>
  </dgm:ptLst>
  <dgm:cxnLst>
    <dgm:cxn modelId="{2B7C4370-F5A9-43D5-B36F-ED8472A67565}" type="presOf" srcId="{21EA73B9-2D96-47E2-87D4-01684F022F8D}" destId="{861D25FD-0438-4634-8A9C-1A2A4E0ADC7C}" srcOrd="0" destOrd="0" presId="urn:microsoft.com/office/officeart/2005/8/layout/cycle8"/>
    <dgm:cxn modelId="{08427CB4-88F8-4018-BD65-0416358351EF}" type="presOf" srcId="{102EEC4D-542E-4FE3-AA11-F1071D4035EB}" destId="{02FAAD1D-9D32-4572-AC42-4AAEC47FA9D3}" srcOrd="0" destOrd="0" presId="urn:microsoft.com/office/officeart/2005/8/layout/cycle8"/>
    <dgm:cxn modelId="{26C33699-D9E0-49F0-B889-4725B62CB4A9}" type="presOf" srcId="{1A5F21D3-F74B-45D2-9787-0E4BA7B8F5CD}" destId="{898C3824-6FE1-4C45-A4CE-05375379787D}" srcOrd="0" destOrd="0" presId="urn:microsoft.com/office/officeart/2005/8/layout/cycle8"/>
    <dgm:cxn modelId="{A130CF8C-3BC0-4672-A97F-DB202F28D620}" type="presOf" srcId="{3456E1D1-5BED-4FAB-8852-B608F8197F42}" destId="{C7B1BB0A-FD80-4406-8F3D-57E31643D87A}" srcOrd="1" destOrd="0" presId="urn:microsoft.com/office/officeart/2005/8/layout/cycle8"/>
    <dgm:cxn modelId="{DDEB9896-8F2A-4254-9DEF-AB04B9A43AD7}" type="presOf" srcId="{3456E1D1-5BED-4FAB-8852-B608F8197F42}" destId="{ECF660F7-A48C-4461-94D3-FF09A18FAA58}" srcOrd="0" destOrd="0" presId="urn:microsoft.com/office/officeart/2005/8/layout/cycle8"/>
    <dgm:cxn modelId="{A4D3015C-7471-4F50-AA00-D3D24D2F0461}" type="presOf" srcId="{102EEC4D-542E-4FE3-AA11-F1071D4035EB}" destId="{F86D27DA-4A45-4B64-B806-2BB0FD4DE305}" srcOrd="1" destOrd="0" presId="urn:microsoft.com/office/officeart/2005/8/layout/cycle8"/>
    <dgm:cxn modelId="{5FE38453-64AE-487B-AF2F-84546A76F3D4}" srcId="{1A5F21D3-F74B-45D2-9787-0E4BA7B8F5CD}" destId="{235F102B-8DB3-4D72-ACB0-7145CE1E23C8}" srcOrd="0" destOrd="0" parTransId="{64CB8A97-4348-42FD-ACE6-EB861DF708EA}" sibTransId="{388170D2-3F2B-4EF1-806B-071EFEEA49C9}"/>
    <dgm:cxn modelId="{4F95C510-7E31-4EF0-8DAD-9506725F83E8}" type="presOf" srcId="{21EA73B9-2D96-47E2-87D4-01684F022F8D}" destId="{056958AE-3F7D-45C0-929F-4DE147EDE1C3}" srcOrd="1" destOrd="0" presId="urn:microsoft.com/office/officeart/2005/8/layout/cycle8"/>
    <dgm:cxn modelId="{2C5523EB-E461-4E75-85CE-CE5B60E4DE24}" srcId="{1A5F21D3-F74B-45D2-9787-0E4BA7B8F5CD}" destId="{3456E1D1-5BED-4FAB-8852-B608F8197F42}" srcOrd="3" destOrd="0" parTransId="{95124B84-1FA3-4650-9F57-CE043BC67035}" sibTransId="{BA098E5A-1AA4-4962-BE0B-3B7178132180}"/>
    <dgm:cxn modelId="{E4B2E55C-B544-40F1-BA45-CC328A03BAAB}" srcId="{1A5F21D3-F74B-45D2-9787-0E4BA7B8F5CD}" destId="{21EA73B9-2D96-47E2-87D4-01684F022F8D}" srcOrd="1" destOrd="0" parTransId="{2F0F79B5-1CAF-4F0A-9C4C-D04722751F80}" sibTransId="{07F84157-5B78-4466-939D-CC535847F832}"/>
    <dgm:cxn modelId="{F11D1FE4-269B-457D-8AC6-292D79169C86}" type="presOf" srcId="{235F102B-8DB3-4D72-ACB0-7145CE1E23C8}" destId="{206D43D7-4C19-4B7B-9B3B-02FCA1B8332B}" srcOrd="1" destOrd="0" presId="urn:microsoft.com/office/officeart/2005/8/layout/cycle8"/>
    <dgm:cxn modelId="{C186C9F1-76CF-47A8-A80A-E2F1C774F462}" type="presOf" srcId="{235F102B-8DB3-4D72-ACB0-7145CE1E23C8}" destId="{C34A7895-3780-4D92-B382-6C57E04E3962}" srcOrd="0" destOrd="0" presId="urn:microsoft.com/office/officeart/2005/8/layout/cycle8"/>
    <dgm:cxn modelId="{A547664D-23B5-4311-BC16-37988354FE9D}" srcId="{1A5F21D3-F74B-45D2-9787-0E4BA7B8F5CD}" destId="{102EEC4D-542E-4FE3-AA11-F1071D4035EB}" srcOrd="2" destOrd="0" parTransId="{9AA52296-1614-4A75-AABD-ED48880E9517}" sibTransId="{5F7D84F2-10C8-445D-A55C-1B925242A9F0}"/>
    <dgm:cxn modelId="{E7BE9A61-ECDD-4988-BC94-1F6DD05726D4}" type="presParOf" srcId="{898C3824-6FE1-4C45-A4CE-05375379787D}" destId="{C34A7895-3780-4D92-B382-6C57E04E3962}" srcOrd="0" destOrd="0" presId="urn:microsoft.com/office/officeart/2005/8/layout/cycle8"/>
    <dgm:cxn modelId="{38B41493-5C5A-4E31-B175-D96847F649C9}" type="presParOf" srcId="{898C3824-6FE1-4C45-A4CE-05375379787D}" destId="{25BB6059-70FB-4DBD-B548-5C7CC120FEBD}" srcOrd="1" destOrd="0" presId="urn:microsoft.com/office/officeart/2005/8/layout/cycle8"/>
    <dgm:cxn modelId="{620F3B53-2F04-4964-BF45-C59E42CBA297}" type="presParOf" srcId="{898C3824-6FE1-4C45-A4CE-05375379787D}" destId="{89AFAC04-981E-4824-9524-60A9ACA1424A}" srcOrd="2" destOrd="0" presId="urn:microsoft.com/office/officeart/2005/8/layout/cycle8"/>
    <dgm:cxn modelId="{715EA16A-834D-4DF7-A423-EF949B0C8379}" type="presParOf" srcId="{898C3824-6FE1-4C45-A4CE-05375379787D}" destId="{206D43D7-4C19-4B7B-9B3B-02FCA1B8332B}" srcOrd="3" destOrd="0" presId="urn:microsoft.com/office/officeart/2005/8/layout/cycle8"/>
    <dgm:cxn modelId="{296526C3-B41E-4DD4-AB52-674715841DF9}" type="presParOf" srcId="{898C3824-6FE1-4C45-A4CE-05375379787D}" destId="{861D25FD-0438-4634-8A9C-1A2A4E0ADC7C}" srcOrd="4" destOrd="0" presId="urn:microsoft.com/office/officeart/2005/8/layout/cycle8"/>
    <dgm:cxn modelId="{B1E41028-C218-4FD7-BBBC-7E23F9C1A21A}" type="presParOf" srcId="{898C3824-6FE1-4C45-A4CE-05375379787D}" destId="{C35376EF-AAA4-4D27-BCF8-91FABEBA3F17}" srcOrd="5" destOrd="0" presId="urn:microsoft.com/office/officeart/2005/8/layout/cycle8"/>
    <dgm:cxn modelId="{D197748E-8FD5-4ACD-93F2-6CEBB77D9F84}" type="presParOf" srcId="{898C3824-6FE1-4C45-A4CE-05375379787D}" destId="{A76760A9-9E0E-4607-A74C-2EA855C1EA16}" srcOrd="6" destOrd="0" presId="urn:microsoft.com/office/officeart/2005/8/layout/cycle8"/>
    <dgm:cxn modelId="{DF8CF411-E2D1-4121-AC2E-44772165ED83}" type="presParOf" srcId="{898C3824-6FE1-4C45-A4CE-05375379787D}" destId="{056958AE-3F7D-45C0-929F-4DE147EDE1C3}" srcOrd="7" destOrd="0" presId="urn:microsoft.com/office/officeart/2005/8/layout/cycle8"/>
    <dgm:cxn modelId="{5A45EDFF-0865-4CA6-AF71-F15383664A7D}" type="presParOf" srcId="{898C3824-6FE1-4C45-A4CE-05375379787D}" destId="{02FAAD1D-9D32-4572-AC42-4AAEC47FA9D3}" srcOrd="8" destOrd="0" presId="urn:microsoft.com/office/officeart/2005/8/layout/cycle8"/>
    <dgm:cxn modelId="{6647E1D2-33CA-4507-BA5C-65BC2B2BDDC8}" type="presParOf" srcId="{898C3824-6FE1-4C45-A4CE-05375379787D}" destId="{591A4211-A506-4B16-BCF7-094A276A990A}" srcOrd="9" destOrd="0" presId="urn:microsoft.com/office/officeart/2005/8/layout/cycle8"/>
    <dgm:cxn modelId="{988AA7A9-461B-4DA3-B721-992276E9247E}" type="presParOf" srcId="{898C3824-6FE1-4C45-A4CE-05375379787D}" destId="{E1E14CEF-093E-4905-9704-F296D880C598}" srcOrd="10" destOrd="0" presId="urn:microsoft.com/office/officeart/2005/8/layout/cycle8"/>
    <dgm:cxn modelId="{6E9E2779-46E6-4A0A-A002-5CB39B13DF05}" type="presParOf" srcId="{898C3824-6FE1-4C45-A4CE-05375379787D}" destId="{F86D27DA-4A45-4B64-B806-2BB0FD4DE305}" srcOrd="11" destOrd="0" presId="urn:microsoft.com/office/officeart/2005/8/layout/cycle8"/>
    <dgm:cxn modelId="{C5090768-6A7C-4CAB-A25A-B34D32D8DC2F}" type="presParOf" srcId="{898C3824-6FE1-4C45-A4CE-05375379787D}" destId="{ECF660F7-A48C-4461-94D3-FF09A18FAA58}" srcOrd="12" destOrd="0" presId="urn:microsoft.com/office/officeart/2005/8/layout/cycle8"/>
    <dgm:cxn modelId="{A7B1F149-9A26-4E5B-895D-6043F789E502}" type="presParOf" srcId="{898C3824-6FE1-4C45-A4CE-05375379787D}" destId="{E7DF30FE-51F9-4330-99AE-BE4BEC68B16B}" srcOrd="13" destOrd="0" presId="urn:microsoft.com/office/officeart/2005/8/layout/cycle8"/>
    <dgm:cxn modelId="{364AF961-B9CF-47F5-98BC-EACF33886AF9}" type="presParOf" srcId="{898C3824-6FE1-4C45-A4CE-05375379787D}" destId="{AB423C8B-117E-4C0A-977E-E0BD0A8DD616}" srcOrd="14" destOrd="0" presId="urn:microsoft.com/office/officeart/2005/8/layout/cycle8"/>
    <dgm:cxn modelId="{EAADDFDB-ECDF-400E-97CE-0486E69C2422}" type="presParOf" srcId="{898C3824-6FE1-4C45-A4CE-05375379787D}" destId="{C7B1BB0A-FD80-4406-8F3D-57E31643D87A}" srcOrd="15" destOrd="0" presId="urn:microsoft.com/office/officeart/2005/8/layout/cycle8"/>
    <dgm:cxn modelId="{BC941D53-72DA-4CAE-A3B6-F8C5BDB22B92}" type="presParOf" srcId="{898C3824-6FE1-4C45-A4CE-05375379787D}" destId="{C7762B1D-0C47-4BA8-A0FA-20DA2C5A1840}" srcOrd="16" destOrd="0" presId="urn:microsoft.com/office/officeart/2005/8/layout/cycle8"/>
    <dgm:cxn modelId="{D31E0362-3DBB-4F13-8EF7-46DCF4171BB3}" type="presParOf" srcId="{898C3824-6FE1-4C45-A4CE-05375379787D}" destId="{3C946704-BE1C-4ADB-AFE4-47B8447C9DA6}" srcOrd="17" destOrd="0" presId="urn:microsoft.com/office/officeart/2005/8/layout/cycle8"/>
    <dgm:cxn modelId="{CF89D4F9-6535-481F-B022-84E2AB9A51D9}" type="presParOf" srcId="{898C3824-6FE1-4C45-A4CE-05375379787D}" destId="{9FA15DE3-155D-4B3C-AA52-D37EF74AE5B1}" srcOrd="18" destOrd="0" presId="urn:microsoft.com/office/officeart/2005/8/layout/cycle8"/>
    <dgm:cxn modelId="{178838EC-D3A4-4F3D-B3F6-233ACBCF7528}" type="presParOf" srcId="{898C3824-6FE1-4C45-A4CE-05375379787D}" destId="{C8E7471F-819E-4521-B1EA-A8292F7E8CD8}"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A7895-3780-4D92-B382-6C57E04E3962}">
      <dsp:nvSpPr>
        <dsp:cNvPr id="0" name=""/>
        <dsp:cNvSpPr/>
      </dsp:nvSpPr>
      <dsp:spPr>
        <a:xfrm>
          <a:off x="1853696" y="309427"/>
          <a:ext cx="4173583" cy="4173583"/>
        </a:xfrm>
        <a:prstGeom prst="pie">
          <a:avLst>
            <a:gd name="adj1" fmla="val 162000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Correct</a:t>
          </a:r>
          <a:endParaRPr lang="en-AU" sz="3600" kern="1200" dirty="0"/>
        </a:p>
      </dsp:txBody>
      <dsp:txXfrm>
        <a:off x="4069174" y="1174452"/>
        <a:ext cx="1540251" cy="1142766"/>
      </dsp:txXfrm>
    </dsp:sp>
    <dsp:sp modelId="{861D25FD-0438-4634-8A9C-1A2A4E0ADC7C}">
      <dsp:nvSpPr>
        <dsp:cNvPr id="0" name=""/>
        <dsp:cNvSpPr/>
      </dsp:nvSpPr>
      <dsp:spPr>
        <a:xfrm>
          <a:off x="1853696" y="449540"/>
          <a:ext cx="4173583" cy="4173583"/>
        </a:xfrm>
        <a:prstGeom prst="pie">
          <a:avLst>
            <a:gd name="adj1" fmla="val 0"/>
            <a:gd name="adj2" fmla="val 5400000"/>
          </a:avLst>
        </a:prstGeom>
        <a:solidFill>
          <a:schemeClr val="accent3">
            <a:hueOff val="4267908"/>
            <a:satOff val="8494"/>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Custom</a:t>
          </a:r>
          <a:endParaRPr lang="en-AU" sz="3600" kern="1200" dirty="0"/>
        </a:p>
      </dsp:txBody>
      <dsp:txXfrm>
        <a:off x="4069174" y="2615332"/>
        <a:ext cx="1540251" cy="1142766"/>
      </dsp:txXfrm>
    </dsp:sp>
    <dsp:sp modelId="{02FAAD1D-9D32-4572-AC42-4AAEC47FA9D3}">
      <dsp:nvSpPr>
        <dsp:cNvPr id="0" name=""/>
        <dsp:cNvSpPr/>
      </dsp:nvSpPr>
      <dsp:spPr>
        <a:xfrm>
          <a:off x="1713583" y="449540"/>
          <a:ext cx="4173583" cy="4173583"/>
        </a:xfrm>
        <a:prstGeom prst="pie">
          <a:avLst>
            <a:gd name="adj1" fmla="val 5400000"/>
            <a:gd name="adj2" fmla="val 10800000"/>
          </a:avLst>
        </a:prstGeom>
        <a:solidFill>
          <a:schemeClr val="accent3">
            <a:hueOff val="8535817"/>
            <a:satOff val="1698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Robust</a:t>
          </a:r>
          <a:endParaRPr lang="en-AU" sz="3600" kern="1200" dirty="0"/>
        </a:p>
      </dsp:txBody>
      <dsp:txXfrm>
        <a:off x="2131438" y="2615332"/>
        <a:ext cx="1540251" cy="1142766"/>
      </dsp:txXfrm>
    </dsp:sp>
    <dsp:sp modelId="{ECF660F7-A48C-4461-94D3-FF09A18FAA58}">
      <dsp:nvSpPr>
        <dsp:cNvPr id="0" name=""/>
        <dsp:cNvSpPr/>
      </dsp:nvSpPr>
      <dsp:spPr>
        <a:xfrm>
          <a:off x="1713583" y="309427"/>
          <a:ext cx="4173583" cy="4173583"/>
        </a:xfrm>
        <a:prstGeom prst="pie">
          <a:avLst>
            <a:gd name="adj1" fmla="val 10800000"/>
            <a:gd name="adj2" fmla="val 16200000"/>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Fast</a:t>
          </a:r>
          <a:endParaRPr lang="en-AU" sz="3600" kern="1200" dirty="0"/>
        </a:p>
      </dsp:txBody>
      <dsp:txXfrm>
        <a:off x="2131438" y="1174452"/>
        <a:ext cx="1540251" cy="1142766"/>
      </dsp:txXfrm>
    </dsp:sp>
    <dsp:sp modelId="{C7762B1D-0C47-4BA8-A0FA-20DA2C5A1840}">
      <dsp:nvSpPr>
        <dsp:cNvPr id="0" name=""/>
        <dsp:cNvSpPr/>
      </dsp:nvSpPr>
      <dsp:spPr>
        <a:xfrm>
          <a:off x="1595332" y="134222"/>
          <a:ext cx="4690313" cy="4690313"/>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946704-BE1C-4ADB-AFE4-47B8447C9DA6}">
      <dsp:nvSpPr>
        <dsp:cNvPr id="0" name=""/>
        <dsp:cNvSpPr/>
      </dsp:nvSpPr>
      <dsp:spPr>
        <a:xfrm>
          <a:off x="1595332" y="191176"/>
          <a:ext cx="4690313" cy="4690313"/>
        </a:xfrm>
        <a:prstGeom prst="circularArrow">
          <a:avLst>
            <a:gd name="adj1" fmla="val 5085"/>
            <a:gd name="adj2" fmla="val 327528"/>
            <a:gd name="adj3" fmla="val 5072472"/>
            <a:gd name="adj4" fmla="val 0"/>
            <a:gd name="adj5" fmla="val 5932"/>
          </a:avLst>
        </a:prstGeom>
        <a:solidFill>
          <a:schemeClr val="accent3">
            <a:hueOff val="4267908"/>
            <a:satOff val="8494"/>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A15DE3-155D-4B3C-AA52-D37EF74AE5B1}">
      <dsp:nvSpPr>
        <dsp:cNvPr id="0" name=""/>
        <dsp:cNvSpPr/>
      </dsp:nvSpPr>
      <dsp:spPr>
        <a:xfrm>
          <a:off x="1455218" y="191176"/>
          <a:ext cx="4690313" cy="4690313"/>
        </a:xfrm>
        <a:prstGeom prst="circularArrow">
          <a:avLst>
            <a:gd name="adj1" fmla="val 5085"/>
            <a:gd name="adj2" fmla="val 327528"/>
            <a:gd name="adj3" fmla="val 10472472"/>
            <a:gd name="adj4" fmla="val 5400000"/>
            <a:gd name="adj5" fmla="val 5932"/>
          </a:avLst>
        </a:prstGeom>
        <a:solidFill>
          <a:schemeClr val="accent3">
            <a:hueOff val="8535817"/>
            <a:satOff val="1698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E7471F-819E-4521-B1EA-A8292F7E8CD8}">
      <dsp:nvSpPr>
        <dsp:cNvPr id="0" name=""/>
        <dsp:cNvSpPr/>
      </dsp:nvSpPr>
      <dsp:spPr>
        <a:xfrm>
          <a:off x="1455218" y="51062"/>
          <a:ext cx="4690313" cy="4690313"/>
        </a:xfrm>
        <a:prstGeom prst="circularArrow">
          <a:avLst>
            <a:gd name="adj1" fmla="val 5085"/>
            <a:gd name="adj2" fmla="val 327528"/>
            <a:gd name="adj3" fmla="val 15872472"/>
            <a:gd name="adj4" fmla="val 10800000"/>
            <a:gd name="adj5" fmla="val 5932"/>
          </a:avLst>
        </a:prstGeom>
        <a:solidFill>
          <a:schemeClr val="accent3">
            <a:hueOff val="12803725"/>
            <a:satOff val="25481"/>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E644CEC-3EB1-49EC-90A0-15F4FB8485E1}" type="datetimeFigureOut">
              <a:rPr lang="en-AU" smtClean="0"/>
              <a:t>1/09/2011</a:t>
            </a:fld>
            <a:endParaRPr lang="en-AU"/>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6466167-D345-40BB-BB07-815FD9CF0552}" type="slidenum">
              <a:rPr lang="en-AU" smtClean="0"/>
              <a:t>‹#›</a:t>
            </a:fld>
            <a:endParaRPr lang="en-AU"/>
          </a:p>
        </p:txBody>
      </p:sp>
    </p:spTree>
    <p:extLst>
      <p:ext uri="{BB962C8B-B14F-4D97-AF65-F5344CB8AC3E}">
        <p14:creationId xmlns:p14="http://schemas.microsoft.com/office/powerpoint/2010/main" val="123622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4C2D08C-0531-4B9B-BBA6-920E0EFE95CE}" type="datetimeFigureOut">
              <a:rPr lang="en-AU" smtClean="0"/>
              <a:t>1/09/2011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A6C161B-FFEE-4787-A9B2-11BDC593BD46}" type="slidenum">
              <a:rPr lang="en-AU" smtClean="0"/>
              <a:t>‹#›</a:t>
            </a:fld>
            <a:endParaRPr lang="en-AU"/>
          </a:p>
        </p:txBody>
      </p:sp>
    </p:spTree>
    <p:extLst>
      <p:ext uri="{BB962C8B-B14F-4D97-AF65-F5344CB8AC3E}">
        <p14:creationId xmlns:p14="http://schemas.microsoft.com/office/powerpoint/2010/main" val="9455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15</a:t>
            </a:fld>
            <a:endParaRPr lang="en-AU"/>
          </a:p>
        </p:txBody>
      </p:sp>
    </p:spTree>
    <p:extLst>
      <p:ext uri="{BB962C8B-B14F-4D97-AF65-F5344CB8AC3E}">
        <p14:creationId xmlns:p14="http://schemas.microsoft.com/office/powerpoint/2010/main" val="333616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16</a:t>
            </a:fld>
            <a:endParaRPr lang="en-AU"/>
          </a:p>
        </p:txBody>
      </p:sp>
    </p:spTree>
    <p:extLst>
      <p:ext uri="{BB962C8B-B14F-4D97-AF65-F5344CB8AC3E}">
        <p14:creationId xmlns:p14="http://schemas.microsoft.com/office/powerpoint/2010/main" val="2005683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19</a:t>
            </a:fld>
            <a:endParaRPr lang="en-AU"/>
          </a:p>
        </p:txBody>
      </p:sp>
    </p:spTree>
    <p:extLst>
      <p:ext uri="{BB962C8B-B14F-4D97-AF65-F5344CB8AC3E}">
        <p14:creationId xmlns:p14="http://schemas.microsoft.com/office/powerpoint/2010/main" val="258152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20</a:t>
            </a:fld>
            <a:endParaRPr lang="en-AU"/>
          </a:p>
        </p:txBody>
      </p:sp>
    </p:spTree>
    <p:extLst>
      <p:ext uri="{BB962C8B-B14F-4D97-AF65-F5344CB8AC3E}">
        <p14:creationId xmlns:p14="http://schemas.microsoft.com/office/powerpoint/2010/main" val="258152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22</a:t>
            </a:fld>
            <a:endParaRPr lang="en-AU"/>
          </a:p>
        </p:txBody>
      </p:sp>
    </p:spTree>
    <p:extLst>
      <p:ext uri="{BB962C8B-B14F-4D97-AF65-F5344CB8AC3E}">
        <p14:creationId xmlns:p14="http://schemas.microsoft.com/office/powerpoint/2010/main" val="61205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25</a:t>
            </a:fld>
            <a:endParaRPr lang="en-AU"/>
          </a:p>
        </p:txBody>
      </p:sp>
    </p:spTree>
    <p:extLst>
      <p:ext uri="{BB962C8B-B14F-4D97-AF65-F5344CB8AC3E}">
        <p14:creationId xmlns:p14="http://schemas.microsoft.com/office/powerpoint/2010/main" val="339072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26</a:t>
            </a:fld>
            <a:endParaRPr lang="en-AU"/>
          </a:p>
        </p:txBody>
      </p:sp>
    </p:spTree>
    <p:extLst>
      <p:ext uri="{BB962C8B-B14F-4D97-AF65-F5344CB8AC3E}">
        <p14:creationId xmlns:p14="http://schemas.microsoft.com/office/powerpoint/2010/main" val="369266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27</a:t>
            </a:fld>
            <a:endParaRPr lang="en-AU"/>
          </a:p>
        </p:txBody>
      </p:sp>
    </p:spTree>
    <p:extLst>
      <p:ext uri="{BB962C8B-B14F-4D97-AF65-F5344CB8AC3E}">
        <p14:creationId xmlns:p14="http://schemas.microsoft.com/office/powerpoint/2010/main" val="342759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28</a:t>
            </a:fld>
            <a:endParaRPr lang="en-AU"/>
          </a:p>
        </p:txBody>
      </p:sp>
    </p:spTree>
    <p:extLst>
      <p:ext uri="{BB962C8B-B14F-4D97-AF65-F5344CB8AC3E}">
        <p14:creationId xmlns:p14="http://schemas.microsoft.com/office/powerpoint/2010/main" val="342759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29</a:t>
            </a:fld>
            <a:endParaRPr lang="en-AU"/>
          </a:p>
        </p:txBody>
      </p:sp>
    </p:spTree>
    <p:extLst>
      <p:ext uri="{BB962C8B-B14F-4D97-AF65-F5344CB8AC3E}">
        <p14:creationId xmlns:p14="http://schemas.microsoft.com/office/powerpoint/2010/main" val="342759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4</a:t>
            </a:fld>
            <a:endParaRPr lang="en-AU"/>
          </a:p>
        </p:txBody>
      </p:sp>
    </p:spTree>
    <p:extLst>
      <p:ext uri="{BB962C8B-B14F-4D97-AF65-F5344CB8AC3E}">
        <p14:creationId xmlns:p14="http://schemas.microsoft.com/office/powerpoint/2010/main" val="193293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A6C161B-FFEE-4787-A9B2-11BDC593BD46}" type="slidenum">
              <a:rPr lang="en-AU" smtClean="0"/>
              <a:t>30</a:t>
            </a:fld>
            <a:endParaRPr lang="en-AU"/>
          </a:p>
        </p:txBody>
      </p:sp>
    </p:spTree>
    <p:extLst>
      <p:ext uri="{BB962C8B-B14F-4D97-AF65-F5344CB8AC3E}">
        <p14:creationId xmlns:p14="http://schemas.microsoft.com/office/powerpoint/2010/main" val="342759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31</a:t>
            </a:fld>
            <a:endParaRPr lang="en-AU"/>
          </a:p>
        </p:txBody>
      </p:sp>
    </p:spTree>
    <p:extLst>
      <p:ext uri="{BB962C8B-B14F-4D97-AF65-F5344CB8AC3E}">
        <p14:creationId xmlns:p14="http://schemas.microsoft.com/office/powerpoint/2010/main" val="375265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32</a:t>
            </a:fld>
            <a:endParaRPr lang="en-AU"/>
          </a:p>
        </p:txBody>
      </p:sp>
    </p:spTree>
    <p:extLst>
      <p:ext uri="{BB962C8B-B14F-4D97-AF65-F5344CB8AC3E}">
        <p14:creationId xmlns:p14="http://schemas.microsoft.com/office/powerpoint/2010/main" val="1537495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33</a:t>
            </a:fld>
            <a:endParaRPr lang="en-AU"/>
          </a:p>
        </p:txBody>
      </p:sp>
    </p:spTree>
    <p:extLst>
      <p:ext uri="{BB962C8B-B14F-4D97-AF65-F5344CB8AC3E}">
        <p14:creationId xmlns:p14="http://schemas.microsoft.com/office/powerpoint/2010/main" val="3121076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34</a:t>
            </a:fld>
            <a:endParaRPr lang="en-AU"/>
          </a:p>
        </p:txBody>
      </p:sp>
    </p:spTree>
    <p:extLst>
      <p:ext uri="{BB962C8B-B14F-4D97-AF65-F5344CB8AC3E}">
        <p14:creationId xmlns:p14="http://schemas.microsoft.com/office/powerpoint/2010/main" val="1626390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39</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2:39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2" name="Slide Image Placeholder 11"/>
          <p:cNvSpPr>
            <a:spLocks noGrp="1" noRot="1" noChangeAspect="1"/>
          </p:cNvSpPr>
          <p:nvPr>
            <p:ph type="sldImg"/>
          </p:nvPr>
        </p:nvSpPr>
        <p:spPr>
          <a:xfrm>
            <a:off x="1521610" y="496411"/>
            <a:ext cx="3704103" cy="30422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5</a:t>
            </a:fld>
            <a:endParaRPr lang="en-AU"/>
          </a:p>
        </p:txBody>
      </p:sp>
    </p:spTree>
    <p:extLst>
      <p:ext uri="{BB962C8B-B14F-4D97-AF65-F5344CB8AC3E}">
        <p14:creationId xmlns:p14="http://schemas.microsoft.com/office/powerpoint/2010/main" val="342759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6</a:t>
            </a:fld>
            <a:endParaRPr lang="en-AU"/>
          </a:p>
        </p:txBody>
      </p:sp>
    </p:spTree>
    <p:extLst>
      <p:ext uri="{BB962C8B-B14F-4D97-AF65-F5344CB8AC3E}">
        <p14:creationId xmlns:p14="http://schemas.microsoft.com/office/powerpoint/2010/main" val="94063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7</a:t>
            </a:fld>
            <a:endParaRPr lang="en-AU"/>
          </a:p>
        </p:txBody>
      </p:sp>
    </p:spTree>
    <p:extLst>
      <p:ext uri="{BB962C8B-B14F-4D97-AF65-F5344CB8AC3E}">
        <p14:creationId xmlns:p14="http://schemas.microsoft.com/office/powerpoint/2010/main" val="273337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A6C161B-FFEE-4787-A9B2-11BDC593BD46}" type="slidenum">
              <a:rPr lang="en-AU" smtClean="0"/>
              <a:t>9</a:t>
            </a:fld>
            <a:endParaRPr lang="en-AU"/>
          </a:p>
        </p:txBody>
      </p:sp>
    </p:spTree>
    <p:extLst>
      <p:ext uri="{BB962C8B-B14F-4D97-AF65-F5344CB8AC3E}">
        <p14:creationId xmlns:p14="http://schemas.microsoft.com/office/powerpoint/2010/main" val="399575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10</a:t>
            </a:fld>
            <a:endParaRPr lang="en-AU"/>
          </a:p>
        </p:txBody>
      </p:sp>
    </p:spTree>
    <p:extLst>
      <p:ext uri="{BB962C8B-B14F-4D97-AF65-F5344CB8AC3E}">
        <p14:creationId xmlns:p14="http://schemas.microsoft.com/office/powerpoint/2010/main" val="273337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A6C161B-FFEE-4787-A9B2-11BDC593BD46}" type="slidenum">
              <a:rPr lang="en-AU" smtClean="0"/>
              <a:t>11</a:t>
            </a:fld>
            <a:endParaRPr lang="en-AU"/>
          </a:p>
        </p:txBody>
      </p:sp>
    </p:spTree>
    <p:extLst>
      <p:ext uri="{BB962C8B-B14F-4D97-AF65-F5344CB8AC3E}">
        <p14:creationId xmlns:p14="http://schemas.microsoft.com/office/powerpoint/2010/main" val="287141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6C161B-FFEE-4787-A9B2-11BDC593BD46}" type="slidenum">
              <a:rPr lang="en-AU" smtClean="0"/>
              <a:t>14</a:t>
            </a:fld>
            <a:endParaRPr lang="en-AU"/>
          </a:p>
        </p:txBody>
      </p:sp>
    </p:spTree>
    <p:extLst>
      <p:ext uri="{BB962C8B-B14F-4D97-AF65-F5344CB8AC3E}">
        <p14:creationId xmlns:p14="http://schemas.microsoft.com/office/powerpoint/2010/main" val="68055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D76FFA0-9C7D-4E14-9A25-73FA954353F8}" type="datetimeFigureOut">
              <a:rPr lang="en-AU" smtClean="0"/>
              <a:t>1/09/2011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D277C-C423-4554-A105-DC8D647FD77E}"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6FFA0-9C7D-4E14-9A25-73FA954353F8}" type="datetimeFigureOut">
              <a:rPr lang="en-AU" smtClean="0"/>
              <a:t>1/09/2011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DD277C-C423-4554-A105-DC8D647FD77E}" type="slidenum">
              <a:rPr lang="en-AU" smtClean="0"/>
              <a:t>‹#›</a:t>
            </a:fld>
            <a:endParaRPr lang="en-AU"/>
          </a:p>
        </p:txBody>
      </p:sp>
      <p:pic>
        <p:nvPicPr>
          <p:cNvPr id="8"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76FFA0-9C7D-4E14-9A25-73FA954353F8}" type="datetimeFigureOut">
              <a:rPr lang="en-AU" smtClean="0"/>
              <a:t>1/09/2011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D277C-C423-4554-A105-DC8D647FD77E}" type="slidenum">
              <a:rPr lang="en-AU" smtClean="0"/>
              <a:t>‹#›</a:t>
            </a:fld>
            <a:endParaRPr lang="en-AU"/>
          </a:p>
        </p:txBody>
      </p:sp>
      <p:pic>
        <p:nvPicPr>
          <p:cNvPr id="7"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BD76FFA0-9C7D-4E14-9A25-73FA954353F8}" type="datetimeFigureOut">
              <a:rPr lang="en-AU" smtClean="0"/>
              <a:t>1/09/2011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D277C-C423-4554-A105-DC8D647FD77E}" type="slidenum">
              <a:rPr lang="en-AU" smtClean="0"/>
              <a:t>‹#›</a:t>
            </a:fld>
            <a:endParaRPr lang="en-AU"/>
          </a:p>
        </p:txBody>
      </p:sp>
      <p:pic>
        <p:nvPicPr>
          <p:cNvPr id="7"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99057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4263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526649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766147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5087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1327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BD76FFA0-9C7D-4E14-9A25-73FA954353F8}" type="datetimeFigureOut">
              <a:rPr lang="en-AU" smtClean="0"/>
              <a:t>1/09/2011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D277C-C423-4554-A105-DC8D647FD77E}" type="slidenum">
              <a:rPr lang="en-AU" smtClean="0"/>
              <a:t>‹#›</a:t>
            </a:fld>
            <a:endParaRPr lang="en-AU"/>
          </a:p>
        </p:txBody>
      </p:sp>
      <p:pic>
        <p:nvPicPr>
          <p:cNvPr id="7"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4049738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73315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23862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55280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941715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4787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375615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777159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1012122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0943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BD76FFA0-9C7D-4E14-9A25-73FA954353F8}" type="datetimeFigureOut">
              <a:rPr lang="en-AU" smtClean="0"/>
              <a:t>1/09/2011</a:t>
            </a:fld>
            <a:endParaRPr lang="en-AU"/>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CDD277C-C423-4554-A105-DC8D647FD77E}" type="slidenum">
              <a:rPr lang="en-AU" smtClean="0"/>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277520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414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949267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42707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6883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754060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991728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91429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77916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34772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6FFA0-9C7D-4E14-9A25-73FA954353F8}" type="datetimeFigureOut">
              <a:rPr lang="en-AU" smtClean="0"/>
              <a:t>1/09/2011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D277C-C423-4554-A105-DC8D647FD77E}" type="slidenum">
              <a:rPr lang="en-AU" smtClean="0"/>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08594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583042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95997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D76FFA0-9C7D-4E14-9A25-73FA954353F8}" type="datetimeFigureOut">
              <a:rPr lang="en-AU" smtClean="0"/>
              <a:t>1/09/2011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DD277C-C423-4554-A105-DC8D647FD77E}" type="slidenum">
              <a:rPr lang="en-AU" smtClean="0"/>
              <a:t>‹#›</a:t>
            </a:fld>
            <a:endParaRPr lang="en-AU"/>
          </a:p>
        </p:txBody>
      </p:sp>
      <p:pic>
        <p:nvPicPr>
          <p:cNvPr id="8"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p>
            <a:fld id="{BD76FFA0-9C7D-4E14-9A25-73FA954353F8}" type="datetimeFigureOut">
              <a:rPr lang="en-AU" smtClean="0"/>
              <a:t>1/09/2011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CDD277C-C423-4554-A105-DC8D647FD77E}" type="slidenum">
              <a:rPr lang="en-AU" smtClean="0"/>
              <a:t>‹#›</a:t>
            </a:fld>
            <a:endParaRPr lang="en-AU"/>
          </a:p>
        </p:txBody>
      </p:sp>
      <p:pic>
        <p:nvPicPr>
          <p:cNvPr id="11"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CDD277C-C423-4554-A105-DC8D647FD77E}" type="slidenum">
              <a:rPr lang="en-AU" smtClean="0"/>
              <a:t>‹#›</a:t>
            </a:fld>
            <a:endParaRPr lang="en-AU"/>
          </a:p>
        </p:txBody>
      </p:sp>
      <p:pic>
        <p:nvPicPr>
          <p:cNvPr id="6146"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CDD277C-C423-4554-A105-DC8D647FD77E}" type="slidenum">
              <a:rPr lang="en-AU" smtClean="0"/>
              <a:t>‹#›</a:t>
            </a:fld>
            <a:endParaRPr lang="en-AU"/>
          </a:p>
        </p:txBody>
      </p:sp>
      <p:pic>
        <p:nvPicPr>
          <p:cNvPr id="5"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6FFA0-9C7D-4E14-9A25-73FA954353F8}" type="datetimeFigureOut">
              <a:rPr lang="en-AU" smtClean="0"/>
              <a:t>1/09/2011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DD277C-C423-4554-A105-DC8D647FD77E}" type="slidenum">
              <a:rPr lang="en-AU" smtClean="0"/>
              <a:t>‹#›</a:t>
            </a:fld>
            <a:endParaRPr lang="en-AU"/>
          </a:p>
        </p:txBody>
      </p:sp>
      <p:pic>
        <p:nvPicPr>
          <p:cNvPr id="8" name="Picture 2" descr="O:\Wunderman\CLIENTS\Microsoft\_SMIC_FY11\SMIC1062 TechEd 2011\Creative\Digital\2_concept\powerpoint\elements\teched11_powerpoint_logosmall.png"/>
          <p:cNvPicPr>
            <a:picLocks noChangeAspect="1" noChangeArrowheads="1"/>
          </p:cNvPicPr>
          <p:nvPr/>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4.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extLst/>
          </a:blip>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BD76FFA0-9C7D-4E14-9A25-73FA954353F8}" type="datetimeFigureOut">
              <a:rPr lang="en-AU" smtClean="0"/>
              <a:t>1/09/2011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FCDD277C-C423-4554-A105-DC8D647FD77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461818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627406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ausalgo.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hyperlink" Target="http://m.ausalg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ausalgo.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mnajder.blogspot.com/2011/05/rx-projects-update.html" TargetMode="External"/><Relationship Id="rId2" Type="http://schemas.openxmlformats.org/officeDocument/2006/relationships/hyperlink" Target="http://msdn.microsoft.com/en-us/data/gg577609"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tinyurl.com/45ybngy" TargetMode="External"/><Relationship Id="rId7" Type="http://schemas.openxmlformats.org/officeDocument/2006/relationships/hyperlink" Target="http://techedau11arc206.codeplex.com/" TargetMode="External"/><Relationship Id="rId2" Type="http://schemas.openxmlformats.org/officeDocument/2006/relationships/hyperlink" Target="http://social.msdn.microsoft.com/Forums/en-au/rx/threads" TargetMode="External"/><Relationship Id="rId1" Type="http://schemas.openxmlformats.org/officeDocument/2006/relationships/slideLayout" Target="../slideLayouts/slideLayout3.xml"/><Relationship Id="rId6" Type="http://schemas.openxmlformats.org/officeDocument/2006/relationships/hyperlink" Target="http://rxx.codeplex.com/" TargetMode="External"/><Relationship Id="rId5" Type="http://schemas.openxmlformats.org/officeDocument/2006/relationships/hyperlink" Target="http://rxpowertoys.codeplex.com/" TargetMode="External"/><Relationship Id="rId4" Type="http://schemas.openxmlformats.org/officeDocument/2006/relationships/hyperlink" Target="http://channel9.msdn.com/Tags/r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technet.microsoft.com/en-au" TargetMode="External"/><Relationship Id="rId10" Type="http://schemas.openxmlformats.org/officeDocument/2006/relationships/image" Target="../media/image20.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7" y="6351711"/>
            <a:ext cx="6840760" cy="461665"/>
          </a:xfrm>
          <a:prstGeom prst="rect">
            <a:avLst/>
          </a:prstGeom>
          <a:solidFill>
            <a:schemeClr val="bg1"/>
          </a:solidFill>
        </p:spPr>
        <p:txBody>
          <a:bodyPr wrap="square" rtlCol="0">
            <a:spAutoFit/>
          </a:bodyPr>
          <a:lstStyle/>
          <a:p>
            <a:r>
              <a:rPr lang="en-AU" sz="2400" dirty="0" smtClean="0"/>
              <a:t>Please visit </a:t>
            </a:r>
            <a:r>
              <a:rPr lang="en-AU" sz="2400" dirty="0" smtClean="0">
                <a:hlinkClick r:id="rId2"/>
              </a:rPr>
              <a:t>m.ausalgo.com</a:t>
            </a:r>
            <a:r>
              <a:rPr lang="en-AU" sz="2400" dirty="0" smtClean="0"/>
              <a:t> on your device and sign in</a:t>
            </a:r>
            <a:endParaRPr lang="en-AU" sz="2400" dirty="0"/>
          </a:p>
        </p:txBody>
      </p:sp>
    </p:spTree>
    <p:extLst>
      <p:ext uri="{BB962C8B-B14F-4D97-AF65-F5344CB8AC3E}">
        <p14:creationId xmlns:p14="http://schemas.microsoft.com/office/powerpoint/2010/main" val="1135638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4" y="0"/>
            <a:ext cx="3394720" cy="1143000"/>
          </a:xfrm>
        </p:spPr>
        <p:txBody>
          <a:bodyPr>
            <a:normAutofit/>
          </a:bodyPr>
          <a:lstStyle/>
          <a:p>
            <a:pPr algn="l"/>
            <a:r>
              <a:rPr lang="en-US" dirty="0" smtClean="0"/>
              <a:t>Loose Coupling</a:t>
            </a:r>
            <a:endParaRPr lang="en-AU" dirty="0"/>
          </a:p>
        </p:txBody>
      </p:sp>
      <p:sp>
        <p:nvSpPr>
          <p:cNvPr id="5" name="Flowchart: Process 4"/>
          <p:cNvSpPr/>
          <p:nvPr/>
        </p:nvSpPr>
        <p:spPr>
          <a:xfrm>
            <a:off x="3563888" y="844220"/>
            <a:ext cx="1368152"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 Data Processor</a:t>
            </a:r>
            <a:endParaRPr lang="en-AU" dirty="0"/>
          </a:p>
        </p:txBody>
      </p:sp>
      <p:sp>
        <p:nvSpPr>
          <p:cNvPr id="9" name="Flowchart: Process 8"/>
          <p:cNvSpPr/>
          <p:nvPr/>
        </p:nvSpPr>
        <p:spPr>
          <a:xfrm>
            <a:off x="2527697" y="2924944"/>
            <a:ext cx="1368152" cy="108012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Decision Maker</a:t>
            </a:r>
            <a:endParaRPr lang="en-AU" dirty="0"/>
          </a:p>
        </p:txBody>
      </p:sp>
      <p:sp>
        <p:nvSpPr>
          <p:cNvPr id="10" name="Flowchart: Process 9"/>
          <p:cNvSpPr/>
          <p:nvPr/>
        </p:nvSpPr>
        <p:spPr>
          <a:xfrm>
            <a:off x="5256076" y="2918548"/>
            <a:ext cx="1368152" cy="108012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Risk </a:t>
            </a:r>
          </a:p>
          <a:p>
            <a:pPr algn="ctr"/>
            <a:r>
              <a:rPr lang="en-US" dirty="0" smtClean="0"/>
              <a:t>Manager</a:t>
            </a:r>
            <a:endParaRPr lang="en-AU" dirty="0"/>
          </a:p>
        </p:txBody>
      </p:sp>
      <p:sp>
        <p:nvSpPr>
          <p:cNvPr id="11" name="Flowchart: Process 10"/>
          <p:cNvSpPr/>
          <p:nvPr/>
        </p:nvSpPr>
        <p:spPr>
          <a:xfrm>
            <a:off x="3921829" y="4797152"/>
            <a:ext cx="1368152" cy="108012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Trade Gateway</a:t>
            </a:r>
            <a:endParaRPr lang="en-AU" dirty="0"/>
          </a:p>
        </p:txBody>
      </p:sp>
      <p:sp>
        <p:nvSpPr>
          <p:cNvPr id="13" name="Flowchart: Data 12"/>
          <p:cNvSpPr/>
          <p:nvPr/>
        </p:nvSpPr>
        <p:spPr>
          <a:xfrm>
            <a:off x="4588281" y="4182727"/>
            <a:ext cx="720872" cy="222420"/>
          </a:xfrm>
          <a:prstGeom prst="flowChartInputOutp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4" name="Flowchart: Data 13"/>
          <p:cNvSpPr/>
          <p:nvPr/>
        </p:nvSpPr>
        <p:spPr>
          <a:xfrm>
            <a:off x="3880402" y="2264248"/>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lowchart: Data 14"/>
          <p:cNvSpPr/>
          <p:nvPr/>
        </p:nvSpPr>
        <p:spPr>
          <a:xfrm>
            <a:off x="5436096" y="2264248"/>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lowchart: Data 17"/>
          <p:cNvSpPr/>
          <p:nvPr/>
        </p:nvSpPr>
        <p:spPr>
          <a:xfrm>
            <a:off x="2473514" y="2243386"/>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lowchart: Data 18"/>
          <p:cNvSpPr/>
          <p:nvPr/>
        </p:nvSpPr>
        <p:spPr>
          <a:xfrm>
            <a:off x="3920008" y="4182727"/>
            <a:ext cx="720872" cy="222420"/>
          </a:xfrm>
          <a:prstGeom prst="flowChartInputOutp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34" name="Elbow Connector 33"/>
          <p:cNvCxnSpPr>
            <a:stCxn id="5" idx="2"/>
            <a:endCxn id="14" idx="0"/>
          </p:cNvCxnSpPr>
          <p:nvPr/>
        </p:nvCxnSpPr>
        <p:spPr>
          <a:xfrm rot="16200000" flipH="1">
            <a:off x="4110490" y="2061813"/>
            <a:ext cx="339908" cy="649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5" idx="1"/>
            <a:endCxn id="18" idx="0"/>
          </p:cNvCxnSpPr>
          <p:nvPr/>
        </p:nvCxnSpPr>
        <p:spPr>
          <a:xfrm rot="10800000" flipV="1">
            <a:off x="2906038" y="1384280"/>
            <a:ext cx="657851" cy="8591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15" idx="0"/>
          </p:cNvCxnSpPr>
          <p:nvPr/>
        </p:nvCxnSpPr>
        <p:spPr>
          <a:xfrm>
            <a:off x="4932040" y="1384280"/>
            <a:ext cx="936579" cy="8799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8" idx="4"/>
            <a:endCxn id="9" idx="0"/>
          </p:cNvCxnSpPr>
          <p:nvPr/>
        </p:nvCxnSpPr>
        <p:spPr>
          <a:xfrm rot="16200000" flipH="1">
            <a:off x="2793292" y="2506463"/>
            <a:ext cx="459138" cy="3778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4" idx="4"/>
            <a:endCxn id="9" idx="0"/>
          </p:cNvCxnSpPr>
          <p:nvPr/>
        </p:nvCxnSpPr>
        <p:spPr>
          <a:xfrm rot="5400000">
            <a:off x="3507168" y="2191274"/>
            <a:ext cx="438276" cy="102906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5" idx="4"/>
            <a:endCxn id="10" idx="0"/>
          </p:cNvCxnSpPr>
          <p:nvPr/>
        </p:nvCxnSpPr>
        <p:spPr>
          <a:xfrm rot="16200000" flipH="1">
            <a:off x="5652402" y="2630798"/>
            <a:ext cx="431880" cy="1436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Flowchart: Data 50"/>
          <p:cNvSpPr/>
          <p:nvPr/>
        </p:nvSpPr>
        <p:spPr>
          <a:xfrm>
            <a:off x="5796532" y="4797152"/>
            <a:ext cx="720872" cy="222420"/>
          </a:xfrm>
          <a:prstGeom prst="flowChartInputOutp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53" name="Straight Arrow Connector 52"/>
          <p:cNvCxnSpPr/>
          <p:nvPr/>
        </p:nvCxnSpPr>
        <p:spPr>
          <a:xfrm>
            <a:off x="4240839" y="587727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932040" y="587727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69468" y="19614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9" idx="3"/>
            <a:endCxn id="19" idx="1"/>
          </p:cNvCxnSpPr>
          <p:nvPr/>
        </p:nvCxnSpPr>
        <p:spPr>
          <a:xfrm>
            <a:off x="3895849" y="3465004"/>
            <a:ext cx="384595" cy="7177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0" idx="1"/>
            <a:endCxn id="13" idx="0"/>
          </p:cNvCxnSpPr>
          <p:nvPr/>
        </p:nvCxnSpPr>
        <p:spPr>
          <a:xfrm rot="10800000" flipV="1">
            <a:off x="5020804" y="3458607"/>
            <a:ext cx="235272" cy="72411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9" idx="4"/>
            <a:endCxn id="11" idx="0"/>
          </p:cNvCxnSpPr>
          <p:nvPr/>
        </p:nvCxnSpPr>
        <p:spPr>
          <a:xfrm rot="16200000" flipH="1">
            <a:off x="4247172" y="4438418"/>
            <a:ext cx="392005" cy="3254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3" idx="3"/>
            <a:endCxn id="11" idx="0"/>
          </p:cNvCxnSpPr>
          <p:nvPr/>
        </p:nvCxnSpPr>
        <p:spPr>
          <a:xfrm rot="5400000">
            <a:off x="4545266" y="4465787"/>
            <a:ext cx="392005" cy="27072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1" idx="3"/>
            <a:endCxn id="51" idx="4"/>
          </p:cNvCxnSpPr>
          <p:nvPr/>
        </p:nvCxnSpPr>
        <p:spPr>
          <a:xfrm flipV="1">
            <a:off x="5289981" y="5019572"/>
            <a:ext cx="866987" cy="3176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1" idx="1"/>
            <a:endCxn id="10" idx="3"/>
          </p:cNvCxnSpPr>
          <p:nvPr/>
        </p:nvCxnSpPr>
        <p:spPr>
          <a:xfrm rot="5400000" flipH="1" flipV="1">
            <a:off x="5721326" y="3894250"/>
            <a:ext cx="1338544" cy="467260"/>
          </a:xfrm>
          <a:prstGeom prst="bentConnector4">
            <a:avLst>
              <a:gd name="adj1" fmla="val 29827"/>
              <a:gd name="adj2" fmla="val 14892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18" idx="2"/>
            <a:endCxn id="11" idx="1"/>
          </p:cNvCxnSpPr>
          <p:nvPr/>
        </p:nvCxnSpPr>
        <p:spPr>
          <a:xfrm rot="10800000" flipH="1" flipV="1">
            <a:off x="2545601" y="2354596"/>
            <a:ext cx="1376228" cy="2982616"/>
          </a:xfrm>
          <a:prstGeom prst="bentConnector3">
            <a:avLst>
              <a:gd name="adj1" fmla="val -21849"/>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354926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p:cNvSpPr/>
          <p:nvPr/>
        </p:nvSpPr>
        <p:spPr>
          <a:xfrm>
            <a:off x="395536" y="1664556"/>
            <a:ext cx="3960440" cy="3708660"/>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Monitoring</a:t>
            </a:r>
            <a:endParaRPr lang="en-AU" dirty="0"/>
          </a:p>
        </p:txBody>
      </p:sp>
      <p:grpSp>
        <p:nvGrpSpPr>
          <p:cNvPr id="30" name="Group 29"/>
          <p:cNvGrpSpPr/>
          <p:nvPr/>
        </p:nvGrpSpPr>
        <p:grpSpPr>
          <a:xfrm>
            <a:off x="1032346" y="1995433"/>
            <a:ext cx="2717864" cy="2880320"/>
            <a:chOff x="2473514" y="196148"/>
            <a:chExt cx="4150714" cy="6329196"/>
          </a:xfrm>
        </p:grpSpPr>
        <p:sp>
          <p:nvSpPr>
            <p:cNvPr id="4" name="Flowchart: Process 3"/>
            <p:cNvSpPr/>
            <p:nvPr/>
          </p:nvSpPr>
          <p:spPr>
            <a:xfrm>
              <a:off x="3563888" y="844220"/>
              <a:ext cx="1368152" cy="1080120"/>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Flowchart: Process 4"/>
            <p:cNvSpPr/>
            <p:nvPr/>
          </p:nvSpPr>
          <p:spPr>
            <a:xfrm>
              <a:off x="2527697" y="2924944"/>
              <a:ext cx="1368152" cy="1080120"/>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400" dirty="0" smtClean="0"/>
                <a:t>?</a:t>
              </a:r>
              <a:endParaRPr lang="en-AU" sz="2400" dirty="0"/>
            </a:p>
          </p:txBody>
        </p:sp>
        <p:sp>
          <p:nvSpPr>
            <p:cNvPr id="6" name="Flowchart: Process 5"/>
            <p:cNvSpPr/>
            <p:nvPr/>
          </p:nvSpPr>
          <p:spPr>
            <a:xfrm>
              <a:off x="5256076" y="2918548"/>
              <a:ext cx="1368152" cy="1080120"/>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7" name="Flowchart: Process 6"/>
            <p:cNvSpPr/>
            <p:nvPr/>
          </p:nvSpPr>
          <p:spPr>
            <a:xfrm>
              <a:off x="3921829" y="4797152"/>
              <a:ext cx="1368152" cy="1080120"/>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8" name="Flowchart: Data 7"/>
            <p:cNvSpPr/>
            <p:nvPr/>
          </p:nvSpPr>
          <p:spPr>
            <a:xfrm>
              <a:off x="4588281" y="4182727"/>
              <a:ext cx="720872" cy="222420"/>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Flowchart: Data 8"/>
            <p:cNvSpPr/>
            <p:nvPr/>
          </p:nvSpPr>
          <p:spPr>
            <a:xfrm>
              <a:off x="3880402" y="2264248"/>
              <a:ext cx="720872" cy="222420"/>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lowchart: Data 9"/>
            <p:cNvSpPr/>
            <p:nvPr/>
          </p:nvSpPr>
          <p:spPr>
            <a:xfrm>
              <a:off x="5436096" y="2264248"/>
              <a:ext cx="720872" cy="222420"/>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lowchart: Data 10"/>
            <p:cNvSpPr/>
            <p:nvPr/>
          </p:nvSpPr>
          <p:spPr>
            <a:xfrm>
              <a:off x="2473514" y="2243386"/>
              <a:ext cx="720872" cy="222420"/>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lowchart: Data 11"/>
            <p:cNvSpPr/>
            <p:nvPr/>
          </p:nvSpPr>
          <p:spPr>
            <a:xfrm>
              <a:off x="3920008" y="4182727"/>
              <a:ext cx="720872" cy="222420"/>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13" name="Elbow Connector 12"/>
            <p:cNvCxnSpPr>
              <a:stCxn id="4" idx="2"/>
              <a:endCxn id="9" idx="0"/>
            </p:cNvCxnSpPr>
            <p:nvPr/>
          </p:nvCxnSpPr>
          <p:spPr>
            <a:xfrm rot="16200000" flipH="1">
              <a:off x="4110490" y="2061813"/>
              <a:ext cx="339908" cy="6496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1"/>
              <a:endCxn id="11" idx="0"/>
            </p:cNvCxnSpPr>
            <p:nvPr/>
          </p:nvCxnSpPr>
          <p:spPr>
            <a:xfrm rot="10800000" flipV="1">
              <a:off x="2906038" y="1384280"/>
              <a:ext cx="657851" cy="859106"/>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3"/>
              <a:endCxn id="10" idx="0"/>
            </p:cNvCxnSpPr>
            <p:nvPr/>
          </p:nvCxnSpPr>
          <p:spPr>
            <a:xfrm>
              <a:off x="4932040" y="1384280"/>
              <a:ext cx="936579" cy="879968"/>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1" idx="4"/>
              <a:endCxn id="5" idx="0"/>
            </p:cNvCxnSpPr>
            <p:nvPr/>
          </p:nvCxnSpPr>
          <p:spPr>
            <a:xfrm rot="16200000" flipH="1">
              <a:off x="2793292" y="2506463"/>
              <a:ext cx="459138" cy="377823"/>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4"/>
              <a:endCxn id="5" idx="0"/>
            </p:cNvCxnSpPr>
            <p:nvPr/>
          </p:nvCxnSpPr>
          <p:spPr>
            <a:xfrm rot="5400000">
              <a:off x="3507168" y="2191274"/>
              <a:ext cx="438276" cy="1029065"/>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0" idx="4"/>
              <a:endCxn id="6" idx="0"/>
            </p:cNvCxnSpPr>
            <p:nvPr/>
          </p:nvCxnSpPr>
          <p:spPr>
            <a:xfrm rot="16200000" flipH="1">
              <a:off x="5652402" y="2630798"/>
              <a:ext cx="431880" cy="14362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19" name="Flowchart: Data 18"/>
            <p:cNvSpPr/>
            <p:nvPr/>
          </p:nvSpPr>
          <p:spPr>
            <a:xfrm>
              <a:off x="5796532" y="4797152"/>
              <a:ext cx="720872" cy="222420"/>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20" name="Straight Arrow Connector 19"/>
            <p:cNvCxnSpPr/>
            <p:nvPr/>
          </p:nvCxnSpPr>
          <p:spPr>
            <a:xfrm>
              <a:off x="4240839" y="5877272"/>
              <a:ext cx="0" cy="648072"/>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932040" y="5877272"/>
              <a:ext cx="0" cy="648072"/>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269468" y="196148"/>
              <a:ext cx="0" cy="648072"/>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5" idx="3"/>
              <a:endCxn id="12" idx="1"/>
            </p:cNvCxnSpPr>
            <p:nvPr/>
          </p:nvCxnSpPr>
          <p:spPr>
            <a:xfrm>
              <a:off x="3895849" y="3465004"/>
              <a:ext cx="384595" cy="717723"/>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1"/>
              <a:endCxn id="8" idx="0"/>
            </p:cNvCxnSpPr>
            <p:nvPr/>
          </p:nvCxnSpPr>
          <p:spPr>
            <a:xfrm rot="10800000" flipV="1">
              <a:off x="5020804" y="3458607"/>
              <a:ext cx="235272" cy="724119"/>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2" idx="4"/>
              <a:endCxn id="7" idx="0"/>
            </p:cNvCxnSpPr>
            <p:nvPr/>
          </p:nvCxnSpPr>
          <p:spPr>
            <a:xfrm rot="16200000" flipH="1">
              <a:off x="4247172" y="4438418"/>
              <a:ext cx="392005" cy="32546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8" idx="3"/>
              <a:endCxn id="7" idx="0"/>
            </p:cNvCxnSpPr>
            <p:nvPr/>
          </p:nvCxnSpPr>
          <p:spPr>
            <a:xfrm rot="5400000">
              <a:off x="4545266" y="4465787"/>
              <a:ext cx="392005" cy="270725"/>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3"/>
              <a:endCxn id="19" idx="4"/>
            </p:cNvCxnSpPr>
            <p:nvPr/>
          </p:nvCxnSpPr>
          <p:spPr>
            <a:xfrm flipV="1">
              <a:off x="5289981" y="5019572"/>
              <a:ext cx="866987" cy="317640"/>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9" idx="1"/>
              <a:endCxn id="6" idx="3"/>
            </p:cNvCxnSpPr>
            <p:nvPr/>
          </p:nvCxnSpPr>
          <p:spPr>
            <a:xfrm rot="5400000" flipH="1" flipV="1">
              <a:off x="5721326" y="3894250"/>
              <a:ext cx="1338544" cy="467260"/>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1" idx="2"/>
              <a:endCxn id="7" idx="1"/>
            </p:cNvCxnSpPr>
            <p:nvPr/>
          </p:nvCxnSpPr>
          <p:spPr>
            <a:xfrm rot="10800000" flipH="1" flipV="1">
              <a:off x="2545601" y="2354596"/>
              <a:ext cx="1376228" cy="2982616"/>
            </a:xfrm>
            <a:prstGeom prst="bentConnector3">
              <a:avLst>
                <a:gd name="adj1" fmla="val -21849"/>
              </a:avLst>
            </a:prstGeom>
            <a:ln w="12700" cmpd="sng">
              <a:tailEnd type="arrow"/>
            </a:ln>
          </p:spPr>
          <p:style>
            <a:lnRef idx="1">
              <a:schemeClr val="accent1"/>
            </a:lnRef>
            <a:fillRef idx="0">
              <a:schemeClr val="accent1"/>
            </a:fillRef>
            <a:effectRef idx="0">
              <a:schemeClr val="accent1"/>
            </a:effectRef>
            <a:fontRef idx="minor">
              <a:schemeClr val="tx1"/>
            </a:fontRef>
          </p:style>
        </p:cxnSp>
      </p:grpSp>
      <p:pic>
        <p:nvPicPr>
          <p:cNvPr id="1027" name="Picture 3" descr="C:\Users\chewitt\AppData\Local\Microsoft\Windows\Temporary Internet Files\Content.IE5\RY5POPR8\MC9004339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131" y="345777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ewitt\AppData\Local\Microsoft\Windows\Temporary Internet Files\Content.IE5\DEEMD60T\MC90043394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00" y="139593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4544747" y="3639033"/>
            <a:ext cx="1767764" cy="1645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Changing state of modules *</a:t>
            </a:r>
            <a:endParaRPr lang="en-AU" dirty="0"/>
          </a:p>
        </p:txBody>
      </p:sp>
      <p:sp>
        <p:nvSpPr>
          <p:cNvPr id="37" name="Right Arrow 36"/>
          <p:cNvSpPr/>
          <p:nvPr/>
        </p:nvSpPr>
        <p:spPr>
          <a:xfrm>
            <a:off x="4544747" y="1664556"/>
            <a:ext cx="1767764" cy="1645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Data flowing between modules *</a:t>
            </a:r>
            <a:endParaRPr lang="en-AU" dirty="0"/>
          </a:p>
        </p:txBody>
      </p:sp>
      <p:sp>
        <p:nvSpPr>
          <p:cNvPr id="34" name="Left Arrow 33"/>
          <p:cNvSpPr/>
          <p:nvPr/>
        </p:nvSpPr>
        <p:spPr>
          <a:xfrm>
            <a:off x="4006068" y="3309823"/>
            <a:ext cx="2448272" cy="347336"/>
          </a:xfrm>
          <a:prstGeom prst="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Commands</a:t>
            </a:r>
            <a:endParaRPr lang="en-AU" dirty="0"/>
          </a:p>
        </p:txBody>
      </p:sp>
      <p:sp>
        <p:nvSpPr>
          <p:cNvPr id="36" name="Rectangle 35"/>
          <p:cNvSpPr/>
          <p:nvPr/>
        </p:nvSpPr>
        <p:spPr>
          <a:xfrm>
            <a:off x="4063415" y="5823848"/>
            <a:ext cx="2652846" cy="27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 Observables over WCF</a:t>
            </a:r>
            <a:endParaRPr lang="en-AU" dirty="0"/>
          </a:p>
        </p:txBody>
      </p:sp>
      <p:sp>
        <p:nvSpPr>
          <p:cNvPr id="41" name="Rounded Rectangle 40"/>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1566880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63" name="Rounded Rectangle 62"/>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
        <p:nvSpPr>
          <p:cNvPr id="4" name="TextBox 3"/>
          <p:cNvSpPr txBox="1"/>
          <p:nvPr/>
        </p:nvSpPr>
        <p:spPr>
          <a:xfrm>
            <a:off x="1835696" y="3212976"/>
            <a:ext cx="5400600" cy="830997"/>
          </a:xfrm>
          <a:prstGeom prst="rect">
            <a:avLst/>
          </a:prstGeom>
          <a:solidFill>
            <a:schemeClr val="bg1"/>
          </a:solidFill>
        </p:spPr>
        <p:txBody>
          <a:bodyPr wrap="square" rtlCol="0">
            <a:spAutoFit/>
          </a:bodyPr>
          <a:lstStyle/>
          <a:p>
            <a:r>
              <a:rPr lang="en-AU" sz="2400" dirty="0" smtClean="0"/>
              <a:t>Please visit </a:t>
            </a:r>
            <a:r>
              <a:rPr lang="en-AU" sz="2400" dirty="0" smtClean="0">
                <a:hlinkClick r:id="rId2"/>
              </a:rPr>
              <a:t>m.ausalgo.com</a:t>
            </a:r>
            <a:r>
              <a:rPr lang="en-AU" sz="2400" dirty="0" smtClean="0"/>
              <a:t> on your device </a:t>
            </a:r>
            <a:br>
              <a:rPr lang="en-AU" sz="2400" dirty="0" smtClean="0"/>
            </a:br>
            <a:r>
              <a:rPr lang="en-AU" sz="2400" dirty="0" smtClean="0"/>
              <a:t>and sign in</a:t>
            </a:r>
            <a:endParaRPr lang="en-AU" sz="2400" dirty="0"/>
          </a:p>
        </p:txBody>
      </p:sp>
    </p:spTree>
    <p:extLst>
      <p:ext uri="{BB962C8B-B14F-4D97-AF65-F5344CB8AC3E}">
        <p14:creationId xmlns:p14="http://schemas.microsoft.com/office/powerpoint/2010/main" val="415469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971600" y="1340768"/>
            <a:ext cx="6264696" cy="3096344"/>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Elbow Connector 20"/>
          <p:cNvCxnSpPr>
            <a:stCxn id="1026" idx="0"/>
          </p:cNvCxnSpPr>
          <p:nvPr/>
        </p:nvCxnSpPr>
        <p:spPr>
          <a:xfrm rot="5400000" flipH="1" flipV="1">
            <a:off x="1544206" y="3840194"/>
            <a:ext cx="1636344" cy="386796"/>
          </a:xfrm>
          <a:prstGeom prst="bentConnector3">
            <a:avLst/>
          </a:prstGeom>
          <a:ln>
            <a:headEnd type="arrow"/>
            <a:tailEnd type="arrow"/>
          </a:ln>
        </p:spPr>
        <p:style>
          <a:lnRef idx="2">
            <a:schemeClr val="accent3"/>
          </a:lnRef>
          <a:fillRef idx="0">
            <a:schemeClr val="accent3"/>
          </a:fillRef>
          <a:effectRef idx="1">
            <a:schemeClr val="accent3"/>
          </a:effectRef>
          <a:fontRef idx="minor">
            <a:schemeClr val="tx1"/>
          </a:fontRef>
        </p:style>
      </p:cxnSp>
      <p:pic>
        <p:nvPicPr>
          <p:cNvPr id="20" name="Picture 2" descr="C:\Users\mgranell\AppData\Local\Microsoft\Windows\Temporary Internet Files\Content.IE5\Q7U283PK\MC90043983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112" y="5051624"/>
            <a:ext cx="969664" cy="969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Azure Trader Demo</a:t>
            </a:r>
            <a:endParaRPr lang="en-AU" dirty="0"/>
          </a:p>
        </p:txBody>
      </p:sp>
      <p:sp>
        <p:nvSpPr>
          <p:cNvPr id="8" name="Flowchart: Direct Access Storage 7"/>
          <p:cNvSpPr/>
          <p:nvPr/>
        </p:nvSpPr>
        <p:spPr>
          <a:xfrm>
            <a:off x="3347864" y="1988840"/>
            <a:ext cx="1303024" cy="504056"/>
          </a:xfrm>
          <a:prstGeom prst="flowChartMagneticDrum">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en-AU" dirty="0"/>
          </a:p>
        </p:txBody>
      </p:sp>
      <p:pic>
        <p:nvPicPr>
          <p:cNvPr id="1026" name="Picture 2" descr="C:\Users\mgranell\AppData\Local\Microsoft\Windows\Temporary Internet Files\Content.IE5\Q7U283PK\MC90043983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148" y="4851764"/>
            <a:ext cx="969664" cy="96966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Elbow Connector 14"/>
          <p:cNvCxnSpPr>
            <a:stCxn id="7" idx="3"/>
            <a:endCxn id="8" idx="1"/>
          </p:cNvCxnSpPr>
          <p:nvPr/>
        </p:nvCxnSpPr>
        <p:spPr>
          <a:xfrm flipV="1">
            <a:off x="2987824" y="2240868"/>
            <a:ext cx="360040" cy="594066"/>
          </a:xfrm>
          <a:prstGeom prst="bentConnector3">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Elbow Connector 16"/>
          <p:cNvCxnSpPr>
            <a:stCxn id="8" idx="4"/>
            <a:endCxn id="27" idx="1"/>
          </p:cNvCxnSpPr>
          <p:nvPr/>
        </p:nvCxnSpPr>
        <p:spPr>
          <a:xfrm>
            <a:off x="4650888" y="2240868"/>
            <a:ext cx="425168" cy="499327"/>
          </a:xfrm>
          <a:prstGeom prst="bentConnector3">
            <a:avLst/>
          </a:prstGeom>
          <a:ln>
            <a:tailEnd type="arrow"/>
          </a:ln>
        </p:spPr>
        <p:style>
          <a:lnRef idx="2">
            <a:schemeClr val="accent3"/>
          </a:lnRef>
          <a:fillRef idx="0">
            <a:schemeClr val="accent3"/>
          </a:fillRef>
          <a:effectRef idx="1">
            <a:schemeClr val="accent3"/>
          </a:effectRef>
          <a:fontRef idx="minor">
            <a:schemeClr val="tx1"/>
          </a:fontRef>
        </p:style>
      </p:cxnSp>
      <p:sp>
        <p:nvSpPr>
          <p:cNvPr id="27" name="Flowchart: Process 26"/>
          <p:cNvSpPr/>
          <p:nvPr/>
        </p:nvSpPr>
        <p:spPr>
          <a:xfrm>
            <a:off x="5076056" y="2303418"/>
            <a:ext cx="1080120" cy="873554"/>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Worker Role</a:t>
            </a:r>
            <a:endParaRPr lang="en-AU" dirty="0"/>
          </a:p>
        </p:txBody>
      </p:sp>
      <p:sp>
        <p:nvSpPr>
          <p:cNvPr id="18" name="Flowchart: Process 17"/>
          <p:cNvSpPr/>
          <p:nvPr/>
        </p:nvSpPr>
        <p:spPr>
          <a:xfrm>
            <a:off x="1880948" y="2150858"/>
            <a:ext cx="864096" cy="684076"/>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1029" name="Picture 5" descr="C:\Users\mgranell\AppData\Local\Microsoft\Windows\Temporary Internet Files\Content.IE5\ZPNY9O2O\MC9004415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502" y="5431497"/>
            <a:ext cx="1181248" cy="683674"/>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Process 34"/>
          <p:cNvSpPr/>
          <p:nvPr/>
        </p:nvSpPr>
        <p:spPr>
          <a:xfrm>
            <a:off x="1979712" y="2348880"/>
            <a:ext cx="864096" cy="684076"/>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7" name="Flowchart: Process 6"/>
          <p:cNvSpPr/>
          <p:nvPr/>
        </p:nvSpPr>
        <p:spPr>
          <a:xfrm>
            <a:off x="2123728" y="2492896"/>
            <a:ext cx="864096" cy="684076"/>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Web </a:t>
            </a:r>
            <a:br>
              <a:rPr lang="en-US" dirty="0" smtClean="0"/>
            </a:br>
            <a:r>
              <a:rPr lang="en-US" dirty="0" smtClean="0"/>
              <a:t>Role(s)</a:t>
            </a:r>
            <a:endParaRPr lang="en-AU" dirty="0"/>
          </a:p>
        </p:txBody>
      </p:sp>
      <p:sp>
        <p:nvSpPr>
          <p:cNvPr id="19" name="Flowchart: Direct Access Storage 18"/>
          <p:cNvSpPr/>
          <p:nvPr/>
        </p:nvSpPr>
        <p:spPr>
          <a:xfrm>
            <a:off x="3321026" y="3356992"/>
            <a:ext cx="1329862" cy="432742"/>
          </a:xfrm>
          <a:prstGeom prst="flowChartMagneticDrum">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9" name="Elbow Connector 28"/>
          <p:cNvCxnSpPr>
            <a:stCxn id="19" idx="1"/>
            <a:endCxn id="7" idx="3"/>
          </p:cNvCxnSpPr>
          <p:nvPr/>
        </p:nvCxnSpPr>
        <p:spPr>
          <a:xfrm rot="10800000">
            <a:off x="2987824" y="2834935"/>
            <a:ext cx="333202" cy="738429"/>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8" name="Elbow Connector 37"/>
          <p:cNvCxnSpPr>
            <a:stCxn id="19" idx="2"/>
            <a:endCxn id="1029" idx="0"/>
          </p:cNvCxnSpPr>
          <p:nvPr/>
        </p:nvCxnSpPr>
        <p:spPr>
          <a:xfrm rot="16200000" flipH="1">
            <a:off x="4034160" y="3741530"/>
            <a:ext cx="1641763" cy="1738169"/>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Elbow Connector 35"/>
          <p:cNvCxnSpPr>
            <a:stCxn id="27" idx="2"/>
            <a:endCxn id="19" idx="4"/>
          </p:cNvCxnSpPr>
          <p:nvPr/>
        </p:nvCxnSpPr>
        <p:spPr>
          <a:xfrm rot="5400000">
            <a:off x="4935307" y="2892553"/>
            <a:ext cx="396391" cy="965228"/>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sp>
        <p:nvSpPr>
          <p:cNvPr id="30" name="Rounded Rectangle 29"/>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14385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should you care?</a:t>
            </a:r>
            <a:endParaRPr lang="en-AU" dirty="0"/>
          </a:p>
        </p:txBody>
      </p:sp>
      <p:sp>
        <p:nvSpPr>
          <p:cNvPr id="7" name="Rectangle 6"/>
          <p:cNvSpPr/>
          <p:nvPr/>
        </p:nvSpPr>
        <p:spPr>
          <a:xfrm>
            <a:off x="2339752" y="5988422"/>
            <a:ext cx="325892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err="1" smtClean="0">
                <a:solidFill>
                  <a:schemeClr val="bg1">
                    <a:lumMod val="85000"/>
                  </a:schemeClr>
                </a:solidFill>
              </a:rPr>
              <a:t>Stateful</a:t>
            </a:r>
            <a:endParaRPr lang="en-AU" sz="2400" dirty="0">
              <a:solidFill>
                <a:schemeClr val="bg1">
                  <a:lumMod val="85000"/>
                </a:schemeClr>
              </a:solidFill>
            </a:endParaRPr>
          </a:p>
        </p:txBody>
      </p:sp>
      <p:sp>
        <p:nvSpPr>
          <p:cNvPr id="9" name="Rectangle 8"/>
          <p:cNvSpPr/>
          <p:nvPr/>
        </p:nvSpPr>
        <p:spPr>
          <a:xfrm>
            <a:off x="7353132" y="5988422"/>
            <a:ext cx="1728192"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dirty="0" smtClean="0">
                <a:solidFill>
                  <a:schemeClr val="bg1">
                    <a:lumMod val="85000"/>
                  </a:schemeClr>
                </a:solidFill>
              </a:rPr>
              <a:t>Functional</a:t>
            </a:r>
            <a:endParaRPr lang="en-AU" sz="2400" dirty="0">
              <a:solidFill>
                <a:schemeClr val="bg1">
                  <a:lumMod val="85000"/>
                </a:schemeClr>
              </a:solidFill>
            </a:endParaRPr>
          </a:p>
        </p:txBody>
      </p:sp>
      <p:sp>
        <p:nvSpPr>
          <p:cNvPr id="10" name="Left-Right Arrow 9"/>
          <p:cNvSpPr/>
          <p:nvPr/>
        </p:nvSpPr>
        <p:spPr>
          <a:xfrm rot="16200000">
            <a:off x="438843" y="3673723"/>
            <a:ext cx="3585795" cy="360043"/>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Rectangle 10"/>
          <p:cNvSpPr/>
          <p:nvPr/>
        </p:nvSpPr>
        <p:spPr>
          <a:xfrm>
            <a:off x="233469" y="4511879"/>
            <a:ext cx="1872205"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AU" sz="2400" dirty="0" smtClean="0">
                <a:solidFill>
                  <a:schemeClr val="accent2">
                    <a:lumMod val="75000"/>
                  </a:schemeClr>
                </a:solidFill>
              </a:rPr>
              <a:t>Synchronous</a:t>
            </a:r>
            <a:endParaRPr lang="en-AU" sz="2400" dirty="0">
              <a:solidFill>
                <a:schemeClr val="accent2">
                  <a:lumMod val="75000"/>
                </a:schemeClr>
              </a:solidFill>
            </a:endParaRPr>
          </a:p>
        </p:txBody>
      </p:sp>
      <p:sp>
        <p:nvSpPr>
          <p:cNvPr id="12" name="Rectangle 11"/>
          <p:cNvSpPr/>
          <p:nvPr/>
        </p:nvSpPr>
        <p:spPr>
          <a:xfrm>
            <a:off x="0" y="2733842"/>
            <a:ext cx="2105674"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AU" sz="2400" dirty="0" smtClean="0">
                <a:solidFill>
                  <a:schemeClr val="accent3">
                    <a:lumMod val="75000"/>
                  </a:schemeClr>
                </a:solidFill>
              </a:rPr>
              <a:t>Asynchronous</a:t>
            </a:r>
            <a:endParaRPr lang="en-AU" sz="2400" dirty="0">
              <a:solidFill>
                <a:schemeClr val="accent3">
                  <a:lumMod val="75000"/>
                </a:schemeClr>
              </a:solidFill>
            </a:endParaRPr>
          </a:p>
        </p:txBody>
      </p:sp>
      <p:grpSp>
        <p:nvGrpSpPr>
          <p:cNvPr id="65" name="Group 64"/>
          <p:cNvGrpSpPr/>
          <p:nvPr/>
        </p:nvGrpSpPr>
        <p:grpSpPr>
          <a:xfrm>
            <a:off x="2811151" y="3842780"/>
            <a:ext cx="1083467" cy="432048"/>
            <a:chOff x="2811151" y="3861048"/>
            <a:chExt cx="1083467" cy="432048"/>
          </a:xfrm>
        </p:grpSpPr>
        <p:sp>
          <p:nvSpPr>
            <p:cNvPr id="13" name="Oval 12"/>
            <p:cNvSpPr/>
            <p:nvPr/>
          </p:nvSpPr>
          <p:spPr>
            <a:xfrm>
              <a:off x="2811151" y="3944517"/>
              <a:ext cx="288032" cy="2651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14" name="Rectangle 13"/>
            <p:cNvSpPr/>
            <p:nvPr/>
          </p:nvSpPr>
          <p:spPr>
            <a:xfrm>
              <a:off x="3099183" y="3861048"/>
              <a:ext cx="795435"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000" dirty="0" smtClean="0">
                  <a:solidFill>
                    <a:schemeClr val="tx1"/>
                  </a:solidFill>
                </a:rPr>
                <a:t>C++</a:t>
              </a:r>
              <a:endParaRPr lang="en-AU" sz="2000" dirty="0">
                <a:solidFill>
                  <a:schemeClr val="tx1"/>
                </a:solidFill>
              </a:endParaRPr>
            </a:p>
          </p:txBody>
        </p:sp>
      </p:grpSp>
      <p:grpSp>
        <p:nvGrpSpPr>
          <p:cNvPr id="61" name="Group 60"/>
          <p:cNvGrpSpPr/>
          <p:nvPr/>
        </p:nvGrpSpPr>
        <p:grpSpPr>
          <a:xfrm>
            <a:off x="4067944" y="4250694"/>
            <a:ext cx="1386712" cy="432048"/>
            <a:chOff x="4067944" y="4149080"/>
            <a:chExt cx="1386712" cy="432048"/>
          </a:xfrm>
        </p:grpSpPr>
        <p:sp>
          <p:nvSpPr>
            <p:cNvPr id="15" name="Oval 14"/>
            <p:cNvSpPr/>
            <p:nvPr/>
          </p:nvSpPr>
          <p:spPr>
            <a:xfrm>
              <a:off x="4067944" y="4232549"/>
              <a:ext cx="288032" cy="2651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16" name="Rectangle 15"/>
            <p:cNvSpPr/>
            <p:nvPr/>
          </p:nvSpPr>
          <p:spPr>
            <a:xfrm>
              <a:off x="4355976" y="4149080"/>
              <a:ext cx="109868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VB / C#</a:t>
              </a:r>
              <a:endParaRPr lang="en-AU" sz="2400" dirty="0">
                <a:solidFill>
                  <a:schemeClr val="tx1"/>
                </a:solidFill>
              </a:endParaRPr>
            </a:p>
          </p:txBody>
        </p:sp>
      </p:grpSp>
      <p:grpSp>
        <p:nvGrpSpPr>
          <p:cNvPr id="62" name="Group 61"/>
          <p:cNvGrpSpPr/>
          <p:nvPr/>
        </p:nvGrpSpPr>
        <p:grpSpPr>
          <a:xfrm>
            <a:off x="5670680" y="4658608"/>
            <a:ext cx="1133568" cy="432048"/>
            <a:chOff x="5670680" y="4581128"/>
            <a:chExt cx="1133568" cy="432048"/>
          </a:xfrm>
        </p:grpSpPr>
        <p:sp>
          <p:nvSpPr>
            <p:cNvPr id="17" name="Oval 16"/>
            <p:cNvSpPr/>
            <p:nvPr/>
          </p:nvSpPr>
          <p:spPr>
            <a:xfrm>
              <a:off x="5670680" y="4700088"/>
              <a:ext cx="288032" cy="2651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18" name="Rectangle 17"/>
            <p:cNvSpPr/>
            <p:nvPr/>
          </p:nvSpPr>
          <p:spPr>
            <a:xfrm>
              <a:off x="5958712" y="4581128"/>
              <a:ext cx="84553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LINQ</a:t>
              </a:r>
              <a:endParaRPr lang="en-AU" sz="2400" dirty="0">
                <a:solidFill>
                  <a:schemeClr val="tx1"/>
                </a:solidFill>
              </a:endParaRPr>
            </a:p>
          </p:txBody>
        </p:sp>
      </p:grpSp>
      <p:grpSp>
        <p:nvGrpSpPr>
          <p:cNvPr id="63" name="Group 62"/>
          <p:cNvGrpSpPr/>
          <p:nvPr/>
        </p:nvGrpSpPr>
        <p:grpSpPr>
          <a:xfrm>
            <a:off x="7259755" y="5066522"/>
            <a:ext cx="1150033" cy="432048"/>
            <a:chOff x="7259755" y="5157192"/>
            <a:chExt cx="1150033" cy="432048"/>
          </a:xfrm>
        </p:grpSpPr>
        <p:sp>
          <p:nvSpPr>
            <p:cNvPr id="19" name="Oval 18"/>
            <p:cNvSpPr/>
            <p:nvPr/>
          </p:nvSpPr>
          <p:spPr>
            <a:xfrm>
              <a:off x="7259755" y="5240661"/>
              <a:ext cx="288032" cy="2651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20" name="Rectangle 19"/>
            <p:cNvSpPr/>
            <p:nvPr/>
          </p:nvSpPr>
          <p:spPr>
            <a:xfrm>
              <a:off x="7564252" y="5157192"/>
              <a:ext cx="84553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SQL</a:t>
              </a:r>
              <a:endParaRPr lang="en-AU" sz="2400" dirty="0">
                <a:solidFill>
                  <a:schemeClr val="tx1"/>
                </a:solidFill>
              </a:endParaRPr>
            </a:p>
          </p:txBody>
        </p:sp>
      </p:grpSp>
      <p:grpSp>
        <p:nvGrpSpPr>
          <p:cNvPr id="60" name="Group 59"/>
          <p:cNvGrpSpPr/>
          <p:nvPr/>
        </p:nvGrpSpPr>
        <p:grpSpPr>
          <a:xfrm>
            <a:off x="5670680" y="2619038"/>
            <a:ext cx="1133568" cy="432048"/>
            <a:chOff x="5670680" y="2778572"/>
            <a:chExt cx="1133568" cy="432048"/>
          </a:xfrm>
        </p:grpSpPr>
        <p:sp>
          <p:nvSpPr>
            <p:cNvPr id="23" name="Oval 22"/>
            <p:cNvSpPr/>
            <p:nvPr/>
          </p:nvSpPr>
          <p:spPr>
            <a:xfrm>
              <a:off x="5670680" y="2862041"/>
              <a:ext cx="288032" cy="26511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24" name="Rectangle 23"/>
            <p:cNvSpPr/>
            <p:nvPr/>
          </p:nvSpPr>
          <p:spPr>
            <a:xfrm>
              <a:off x="5958712" y="2778572"/>
              <a:ext cx="84553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b="1" dirty="0" smtClean="0">
                  <a:solidFill>
                    <a:schemeClr val="tx1"/>
                  </a:solidFill>
                </a:rPr>
                <a:t>Rx</a:t>
              </a:r>
              <a:endParaRPr lang="en-AU" sz="2400" b="1" dirty="0">
                <a:solidFill>
                  <a:schemeClr val="tx1"/>
                </a:solidFill>
              </a:endParaRPr>
            </a:p>
          </p:txBody>
        </p:sp>
      </p:grpSp>
      <p:grpSp>
        <p:nvGrpSpPr>
          <p:cNvPr id="59" name="Group 58"/>
          <p:cNvGrpSpPr/>
          <p:nvPr/>
        </p:nvGrpSpPr>
        <p:grpSpPr>
          <a:xfrm>
            <a:off x="4067944" y="3026952"/>
            <a:ext cx="1530728" cy="432048"/>
            <a:chOff x="4067944" y="3257993"/>
            <a:chExt cx="1530728" cy="432048"/>
          </a:xfrm>
        </p:grpSpPr>
        <p:sp>
          <p:nvSpPr>
            <p:cNvPr id="25" name="Oval 24"/>
            <p:cNvSpPr/>
            <p:nvPr/>
          </p:nvSpPr>
          <p:spPr>
            <a:xfrm>
              <a:off x="4067944" y="3341462"/>
              <a:ext cx="288032" cy="26511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26" name="Rectangle 25"/>
            <p:cNvSpPr/>
            <p:nvPr/>
          </p:nvSpPr>
          <p:spPr>
            <a:xfrm>
              <a:off x="4355976" y="3257993"/>
              <a:ext cx="124269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await</a:t>
              </a:r>
              <a:endParaRPr lang="en-AU" sz="2400" dirty="0">
                <a:solidFill>
                  <a:schemeClr val="tx1"/>
                </a:solidFill>
              </a:endParaRPr>
            </a:p>
          </p:txBody>
        </p:sp>
      </p:grpSp>
      <p:grpSp>
        <p:nvGrpSpPr>
          <p:cNvPr id="58" name="Group 57"/>
          <p:cNvGrpSpPr/>
          <p:nvPr/>
        </p:nvGrpSpPr>
        <p:grpSpPr>
          <a:xfrm>
            <a:off x="4063040" y="2204864"/>
            <a:ext cx="1229040" cy="432048"/>
            <a:chOff x="4063040" y="2204864"/>
            <a:chExt cx="1229040" cy="432048"/>
          </a:xfrm>
        </p:grpSpPr>
        <p:sp>
          <p:nvSpPr>
            <p:cNvPr id="29" name="Oval 28"/>
            <p:cNvSpPr/>
            <p:nvPr/>
          </p:nvSpPr>
          <p:spPr>
            <a:xfrm>
              <a:off x="4063040" y="2288333"/>
              <a:ext cx="288032" cy="265111"/>
            </a:xfrm>
            <a:prstGeom prst="ellipse">
              <a:avLst/>
            </a:prstGeom>
            <a:gradFill>
              <a:gsLst>
                <a:gs pos="0">
                  <a:schemeClr val="accent3">
                    <a:shade val="51000"/>
                    <a:satMod val="130000"/>
                    <a:alpha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30" name="Rectangle 29"/>
            <p:cNvSpPr/>
            <p:nvPr/>
          </p:nvSpPr>
          <p:spPr>
            <a:xfrm>
              <a:off x="4351072" y="2204864"/>
              <a:ext cx="941008"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WWF</a:t>
              </a:r>
              <a:endParaRPr lang="en-AU" sz="2400" dirty="0">
                <a:solidFill>
                  <a:schemeClr val="tx1"/>
                </a:solidFill>
              </a:endParaRPr>
            </a:p>
          </p:txBody>
        </p:sp>
      </p:grpSp>
      <p:grpSp>
        <p:nvGrpSpPr>
          <p:cNvPr id="64" name="Group 63"/>
          <p:cNvGrpSpPr/>
          <p:nvPr/>
        </p:nvGrpSpPr>
        <p:grpSpPr>
          <a:xfrm>
            <a:off x="7251034" y="2204864"/>
            <a:ext cx="1344693" cy="432048"/>
            <a:chOff x="7259755" y="2132856"/>
            <a:chExt cx="1344693" cy="432048"/>
          </a:xfrm>
        </p:grpSpPr>
        <p:sp>
          <p:nvSpPr>
            <p:cNvPr id="38" name="Oval 37"/>
            <p:cNvSpPr/>
            <p:nvPr/>
          </p:nvSpPr>
          <p:spPr>
            <a:xfrm>
              <a:off x="7259755" y="2216325"/>
              <a:ext cx="288032" cy="26511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39" name="Rectangle 38"/>
            <p:cNvSpPr/>
            <p:nvPr/>
          </p:nvSpPr>
          <p:spPr>
            <a:xfrm>
              <a:off x="7564252" y="2132856"/>
              <a:ext cx="104019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dirty="0" smtClean="0">
                  <a:solidFill>
                    <a:schemeClr val="tx1"/>
                  </a:solidFill>
                </a:rPr>
                <a:t>Stream Insight</a:t>
              </a:r>
              <a:endParaRPr lang="en-AU" dirty="0">
                <a:solidFill>
                  <a:schemeClr val="tx1"/>
                </a:solidFill>
              </a:endParaRPr>
            </a:p>
          </p:txBody>
        </p:sp>
      </p:grpSp>
      <p:sp>
        <p:nvSpPr>
          <p:cNvPr id="40" name="Rectangle 39"/>
          <p:cNvSpPr/>
          <p:nvPr/>
        </p:nvSpPr>
        <p:spPr>
          <a:xfrm>
            <a:off x="145030" y="3622860"/>
            <a:ext cx="1960644"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AU" sz="2400" dirty="0" smtClean="0">
                <a:solidFill>
                  <a:schemeClr val="bg1">
                    <a:lumMod val="85000"/>
                  </a:schemeClr>
                </a:solidFill>
              </a:rPr>
              <a:t>Native</a:t>
            </a:r>
            <a:endParaRPr lang="en-AU" sz="2400" dirty="0">
              <a:solidFill>
                <a:schemeClr val="bg1">
                  <a:lumMod val="85000"/>
                </a:schemeClr>
              </a:solidFill>
            </a:endParaRPr>
          </a:p>
        </p:txBody>
      </p:sp>
      <p:cxnSp>
        <p:nvCxnSpPr>
          <p:cNvPr id="42" name="Straight Connector 41"/>
          <p:cNvCxnSpPr>
            <a:stCxn id="10" idx="1"/>
          </p:cNvCxnSpPr>
          <p:nvPr/>
        </p:nvCxnSpPr>
        <p:spPr>
          <a:xfrm>
            <a:off x="2141730" y="3853744"/>
            <a:ext cx="6894766" cy="57907"/>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5030" y="5400898"/>
            <a:ext cx="1960644"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AU" sz="2400" dirty="0" smtClean="0">
                <a:solidFill>
                  <a:schemeClr val="bg1">
                    <a:lumMod val="85000"/>
                  </a:schemeClr>
                </a:solidFill>
              </a:rPr>
              <a:t>Declarative</a:t>
            </a:r>
            <a:endParaRPr lang="en-AU" sz="2400" dirty="0">
              <a:solidFill>
                <a:schemeClr val="bg1">
                  <a:lumMod val="85000"/>
                </a:schemeClr>
              </a:solidFill>
            </a:endParaRPr>
          </a:p>
        </p:txBody>
      </p:sp>
      <p:sp>
        <p:nvSpPr>
          <p:cNvPr id="51" name="Rectangle 50"/>
          <p:cNvSpPr/>
          <p:nvPr/>
        </p:nvSpPr>
        <p:spPr>
          <a:xfrm>
            <a:off x="145030" y="1844824"/>
            <a:ext cx="1960644"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AU" sz="2400" dirty="0" smtClean="0">
                <a:solidFill>
                  <a:schemeClr val="bg1">
                    <a:lumMod val="85000"/>
                  </a:schemeClr>
                </a:solidFill>
              </a:rPr>
              <a:t>Declarative</a:t>
            </a:r>
            <a:endParaRPr lang="en-AU" sz="2400" dirty="0">
              <a:solidFill>
                <a:schemeClr val="bg1">
                  <a:lumMod val="85000"/>
                </a:schemeClr>
              </a:solidFill>
            </a:endParaRPr>
          </a:p>
        </p:txBody>
      </p:sp>
      <p:grpSp>
        <p:nvGrpSpPr>
          <p:cNvPr id="66" name="Group 65"/>
          <p:cNvGrpSpPr/>
          <p:nvPr/>
        </p:nvGrpSpPr>
        <p:grpSpPr>
          <a:xfrm>
            <a:off x="6686500" y="3272443"/>
            <a:ext cx="1530728" cy="432048"/>
            <a:chOff x="4067944" y="3257993"/>
            <a:chExt cx="1530728" cy="432048"/>
          </a:xfrm>
        </p:grpSpPr>
        <p:sp>
          <p:nvSpPr>
            <p:cNvPr id="67" name="Oval 66"/>
            <p:cNvSpPr/>
            <p:nvPr/>
          </p:nvSpPr>
          <p:spPr>
            <a:xfrm>
              <a:off x="4067944" y="3341462"/>
              <a:ext cx="288032" cy="26511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68" name="Rectangle 67"/>
            <p:cNvSpPr/>
            <p:nvPr/>
          </p:nvSpPr>
          <p:spPr>
            <a:xfrm>
              <a:off x="4355976" y="3257993"/>
              <a:ext cx="124269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F#</a:t>
              </a:r>
              <a:endParaRPr lang="en-AU" sz="2400" dirty="0">
                <a:solidFill>
                  <a:schemeClr val="tx1"/>
                </a:solidFill>
              </a:endParaRPr>
            </a:p>
          </p:txBody>
        </p:sp>
      </p:grpSp>
      <p:grpSp>
        <p:nvGrpSpPr>
          <p:cNvPr id="69" name="Group 68"/>
          <p:cNvGrpSpPr/>
          <p:nvPr/>
        </p:nvGrpSpPr>
        <p:grpSpPr>
          <a:xfrm>
            <a:off x="6686500" y="4209628"/>
            <a:ext cx="1530728" cy="432048"/>
            <a:chOff x="4067944" y="3257993"/>
            <a:chExt cx="1530728" cy="432048"/>
          </a:xfrm>
        </p:grpSpPr>
        <p:sp>
          <p:nvSpPr>
            <p:cNvPr id="70" name="Oval 69"/>
            <p:cNvSpPr/>
            <p:nvPr/>
          </p:nvSpPr>
          <p:spPr>
            <a:xfrm>
              <a:off x="4067944" y="3341462"/>
              <a:ext cx="288032" cy="26511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solidFill>
                  <a:schemeClr val="tx1"/>
                </a:solidFill>
              </a:endParaRPr>
            </a:p>
          </p:txBody>
        </p:sp>
        <p:sp>
          <p:nvSpPr>
            <p:cNvPr id="71" name="Rectangle 70"/>
            <p:cNvSpPr/>
            <p:nvPr/>
          </p:nvSpPr>
          <p:spPr>
            <a:xfrm>
              <a:off x="4355976" y="3257993"/>
              <a:ext cx="1242696"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400" dirty="0" smtClean="0">
                  <a:solidFill>
                    <a:schemeClr val="tx1"/>
                  </a:solidFill>
                </a:rPr>
                <a:t>F#</a:t>
              </a:r>
              <a:endParaRPr lang="en-AU" sz="2400" dirty="0">
                <a:solidFill>
                  <a:schemeClr val="tx1"/>
                </a:solidFill>
              </a:endParaRPr>
            </a:p>
          </p:txBody>
        </p:sp>
      </p:grpSp>
      <p:sp>
        <p:nvSpPr>
          <p:cNvPr id="73" name="Rectangle 72"/>
          <p:cNvSpPr/>
          <p:nvPr/>
        </p:nvSpPr>
        <p:spPr>
          <a:xfrm>
            <a:off x="6686500" y="1844824"/>
            <a:ext cx="2205978" cy="365374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5" name="Group 74"/>
          <p:cNvGrpSpPr/>
          <p:nvPr/>
        </p:nvGrpSpPr>
        <p:grpSpPr>
          <a:xfrm>
            <a:off x="2811151" y="3434866"/>
            <a:ext cx="1251889" cy="432048"/>
            <a:chOff x="2811151" y="3861048"/>
            <a:chExt cx="1251889" cy="432048"/>
          </a:xfrm>
        </p:grpSpPr>
        <p:sp>
          <p:nvSpPr>
            <p:cNvPr id="76" name="Oval 75"/>
            <p:cNvSpPr/>
            <p:nvPr/>
          </p:nvSpPr>
          <p:spPr>
            <a:xfrm>
              <a:off x="2811151" y="3944517"/>
              <a:ext cx="288032" cy="26511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solidFill>
                  <a:schemeClr val="tx1"/>
                </a:solidFill>
              </a:endParaRPr>
            </a:p>
          </p:txBody>
        </p:sp>
        <p:sp>
          <p:nvSpPr>
            <p:cNvPr id="77" name="Rectangle 76"/>
            <p:cNvSpPr/>
            <p:nvPr/>
          </p:nvSpPr>
          <p:spPr>
            <a:xfrm>
              <a:off x="3099183" y="3861048"/>
              <a:ext cx="963857"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AU" sz="2000" dirty="0" smtClean="0">
                  <a:solidFill>
                    <a:schemeClr val="tx1"/>
                  </a:solidFill>
                </a:rPr>
                <a:t>MPI</a:t>
              </a:r>
              <a:endParaRPr lang="en-AU" sz="2400" dirty="0">
                <a:solidFill>
                  <a:schemeClr val="tx1"/>
                </a:solidFill>
              </a:endParaRPr>
            </a:p>
          </p:txBody>
        </p:sp>
      </p:grpSp>
      <p:sp>
        <p:nvSpPr>
          <p:cNvPr id="79" name="Right Arrow 78"/>
          <p:cNvSpPr/>
          <p:nvPr/>
        </p:nvSpPr>
        <p:spPr>
          <a:xfrm>
            <a:off x="2411762" y="5616922"/>
            <a:ext cx="6480717" cy="37150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p:cNvSpPr/>
          <p:nvPr/>
        </p:nvSpPr>
        <p:spPr>
          <a:xfrm>
            <a:off x="2431838" y="1992896"/>
            <a:ext cx="3022818" cy="365374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p:cNvSpPr/>
          <p:nvPr/>
        </p:nvSpPr>
        <p:spPr>
          <a:xfrm>
            <a:off x="5598672" y="4295005"/>
            <a:ext cx="1087828" cy="12302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ounded Rectangle 48"/>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Tree>
    <p:extLst>
      <p:ext uri="{BB962C8B-B14F-4D97-AF65-F5344CB8AC3E}">
        <p14:creationId xmlns:p14="http://schemas.microsoft.com/office/powerpoint/2010/main" val="2713298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556792"/>
          </a:xfrm>
          <a:prstGeom prst="rect">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smtClean="0"/>
              <a:t>Reactive Extensions</a:t>
            </a:r>
            <a:endParaRPr lang="en-AU" dirty="0"/>
          </a:p>
        </p:txBody>
      </p:sp>
      <p:sp>
        <p:nvSpPr>
          <p:cNvPr id="3" name="Content Placeholder 2"/>
          <p:cNvSpPr>
            <a:spLocks noGrp="1"/>
          </p:cNvSpPr>
          <p:nvPr>
            <p:ph idx="1"/>
          </p:nvPr>
        </p:nvSpPr>
        <p:spPr/>
        <p:txBody>
          <a:bodyPr/>
          <a:lstStyle/>
          <a:p>
            <a:pPr marL="0" lvl="1" indent="0">
              <a:buNone/>
            </a:pPr>
            <a:endParaRPr lang="en-AU" dirty="0"/>
          </a:p>
          <a:p>
            <a:pPr marL="0" lvl="1" indent="0">
              <a:buNone/>
            </a:pPr>
            <a:r>
              <a:rPr lang="en-AU" sz="3600" dirty="0" smtClean="0"/>
              <a:t>Rx </a:t>
            </a:r>
            <a:r>
              <a:rPr lang="en-AU" sz="3600" dirty="0"/>
              <a:t>is a library for </a:t>
            </a:r>
            <a:r>
              <a:rPr lang="en-AU" sz="3600" dirty="0">
                <a:solidFill>
                  <a:schemeClr val="accent3"/>
                </a:solidFill>
              </a:rPr>
              <a:t>composing</a:t>
            </a:r>
            <a:r>
              <a:rPr lang="en-AU" sz="3600" dirty="0"/>
              <a:t> asynchronous and event-based programs using </a:t>
            </a:r>
            <a:r>
              <a:rPr lang="en-AU" sz="3600" dirty="0">
                <a:solidFill>
                  <a:schemeClr val="accent6"/>
                </a:solidFill>
              </a:rPr>
              <a:t>observable </a:t>
            </a:r>
            <a:r>
              <a:rPr lang="en-AU" sz="3600" dirty="0" smtClean="0">
                <a:solidFill>
                  <a:schemeClr val="accent6"/>
                </a:solidFill>
              </a:rPr>
              <a:t>sequences</a:t>
            </a:r>
            <a:r>
              <a:rPr lang="en-AU" sz="3600" dirty="0" smtClean="0"/>
              <a:t>. </a:t>
            </a:r>
            <a:endParaRPr lang="en-US" sz="3600" dirty="0" smtClean="0"/>
          </a:p>
          <a:p>
            <a:pPr marL="342900" lvl="1" indent="-342900">
              <a:buFont typeface="Arial" pitchFamily="34" charset="0"/>
              <a:buChar char="•"/>
            </a:pPr>
            <a:endParaRPr lang="en-US" dirty="0" smtClean="0"/>
          </a:p>
          <a:p>
            <a:pPr marL="342900" lvl="1" indent="-342900">
              <a:buFont typeface="Arial" pitchFamily="34" charset="0"/>
              <a:buChar char="•"/>
            </a:pPr>
            <a:endParaRPr lang="en-US" dirty="0" smtClean="0"/>
          </a:p>
          <a:p>
            <a:pPr marL="0" lvl="1" indent="0" algn="ctr">
              <a:buNone/>
            </a:pPr>
            <a:r>
              <a:rPr lang="en-US" dirty="0" smtClean="0"/>
              <a:t>Rx = Observables + </a:t>
            </a:r>
            <a:r>
              <a:rPr lang="en-US" b="1" dirty="0" smtClean="0"/>
              <a:t>LINQ</a:t>
            </a:r>
            <a:r>
              <a:rPr lang="en-US" dirty="0" smtClean="0"/>
              <a:t> + Schedulers</a:t>
            </a:r>
            <a:endParaRPr lang="en-AU" dirty="0" smtClean="0"/>
          </a:p>
          <a:p>
            <a:endParaRPr lang="en-AU" dirty="0"/>
          </a:p>
        </p:txBody>
      </p:sp>
      <p:pic>
        <p:nvPicPr>
          <p:cNvPr id="4" name="Picture 3" descr="VoltaIcon.png"/>
          <p:cNvPicPr>
            <a:picLocks noChangeAspect="1"/>
          </p:cNvPicPr>
          <p:nvPr/>
        </p:nvPicPr>
        <p:blipFill>
          <a:blip r:embed="rId3" cstate="print"/>
          <a:stretch>
            <a:fillRect/>
          </a:stretch>
        </p:blipFill>
        <p:spPr>
          <a:xfrm>
            <a:off x="5076056" y="116632"/>
            <a:ext cx="1584176" cy="1584176"/>
          </a:xfrm>
          <a:prstGeom prst="rect">
            <a:avLst/>
          </a:prstGeom>
        </p:spPr>
      </p:pic>
      <p:sp>
        <p:nvSpPr>
          <p:cNvPr id="5" name="TextBox 4"/>
          <p:cNvSpPr txBox="1"/>
          <p:nvPr/>
        </p:nvSpPr>
        <p:spPr>
          <a:xfrm>
            <a:off x="8117393" y="6422836"/>
            <a:ext cx="841449" cy="369332"/>
          </a:xfrm>
          <a:prstGeom prst="rect">
            <a:avLst/>
          </a:prstGeom>
          <a:noFill/>
        </p:spPr>
        <p:txBody>
          <a:bodyPr wrap="none" rtlCol="0">
            <a:spAutoFit/>
          </a:bodyPr>
          <a:lstStyle/>
          <a:p>
            <a:r>
              <a:rPr lang="en-AU" dirty="0" smtClean="0">
                <a:solidFill>
                  <a:schemeClr val="bg1"/>
                </a:solidFill>
              </a:rPr>
              <a:t>Theory</a:t>
            </a:r>
            <a:endParaRPr lang="en-AU" dirty="0">
              <a:solidFill>
                <a:schemeClr val="bg1"/>
              </a:solidFill>
            </a:endParaRPr>
          </a:p>
        </p:txBody>
      </p:sp>
      <p:sp>
        <p:nvSpPr>
          <p:cNvPr id="9" name="Rounded Rectangle 8"/>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Tree>
    <p:extLst>
      <p:ext uri="{BB962C8B-B14F-4D97-AF65-F5344CB8AC3E}">
        <p14:creationId xmlns:p14="http://schemas.microsoft.com/office/powerpoint/2010/main" val="308596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Composing Observables</a:t>
            </a:r>
            <a:endParaRPr lang="en-AU" dirty="0"/>
          </a:p>
        </p:txBody>
      </p:sp>
      <p:pic>
        <p:nvPicPr>
          <p:cNvPr id="106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4" y="14439"/>
            <a:ext cx="9124748" cy="684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77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88" y="1907629"/>
            <a:ext cx="56673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bwMode="auto">
          <a:xfrm>
            <a:off x="7117024" y="928648"/>
            <a:ext cx="1487424" cy="772160"/>
          </a:xfrm>
          <a:prstGeom prst="wedgeRoundRectCallout">
            <a:avLst>
              <a:gd name="adj1" fmla="val -57321"/>
              <a:gd name="adj2" fmla="val 79347"/>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5983" tIns="60947" rIns="95983" bIns="60947" numCol="1" rtlCol="0" anchor="ctr" anchorCtr="0" compatLnSpc="1">
            <a:prstTxWarp prst="textNoShape">
              <a:avLst/>
            </a:prstTxWarp>
          </a:bodyPr>
          <a:lstStyle/>
          <a:p>
            <a:pPr algn="ctr" defTabSz="1218585"/>
            <a:r>
              <a:rPr lang="en-US" sz="2400" dirty="0">
                <a:solidFill>
                  <a:schemeClr val="tx1"/>
                </a:solidFill>
                <a:latin typeface="Calibri" pitchFamily="34" charset="0"/>
              </a:rPr>
              <a:t>5 years ago</a:t>
            </a:r>
          </a:p>
        </p:txBody>
      </p:sp>
      <p:sp>
        <p:nvSpPr>
          <p:cNvPr id="2" name="Title 1"/>
          <p:cNvSpPr>
            <a:spLocks noGrp="1"/>
          </p:cNvSpPr>
          <p:nvPr>
            <p:ph type="title"/>
          </p:nvPr>
        </p:nvSpPr>
        <p:spPr/>
        <p:txBody>
          <a:bodyPr/>
          <a:lstStyle/>
          <a:p>
            <a:r>
              <a:rPr lang="en-US" dirty="0" smtClean="0"/>
              <a:t>A Historical Perspective</a:t>
            </a:r>
            <a:endParaRPr lang="en-US" dirty="0"/>
          </a:p>
        </p:txBody>
      </p:sp>
      <p:sp>
        <p:nvSpPr>
          <p:cNvPr id="8" name="Rounded Rectangle 7"/>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Tree>
    <p:extLst>
      <p:ext uri="{BB962C8B-B14F-4D97-AF65-F5344CB8AC3E}">
        <p14:creationId xmlns:p14="http://schemas.microsoft.com/office/powerpoint/2010/main" val="339450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AU" dirty="0"/>
          </a:p>
        </p:txBody>
      </p:sp>
      <p:sp>
        <p:nvSpPr>
          <p:cNvPr id="3" name="Content Placeholder 2"/>
          <p:cNvSpPr>
            <a:spLocks noGrp="1"/>
          </p:cNvSpPr>
          <p:nvPr>
            <p:ph idx="1"/>
          </p:nvPr>
        </p:nvSpPr>
        <p:spPr/>
        <p:txBody>
          <a:bodyPr>
            <a:normAutofit/>
          </a:bodyPr>
          <a:lstStyle/>
          <a:p>
            <a:pPr marL="0" indent="0">
              <a:buNone/>
            </a:pPr>
            <a:r>
              <a:rPr lang="en-AU" sz="4400" dirty="0">
                <a:solidFill>
                  <a:schemeClr val="accent6"/>
                </a:solidFill>
              </a:rPr>
              <a:t>from</a:t>
            </a:r>
            <a:r>
              <a:rPr lang="en-AU" sz="4400" dirty="0"/>
              <a:t> x </a:t>
            </a:r>
            <a:r>
              <a:rPr lang="en-AU" sz="4400" dirty="0">
                <a:solidFill>
                  <a:schemeClr val="accent6"/>
                </a:solidFill>
              </a:rPr>
              <a:t>in</a:t>
            </a:r>
            <a:r>
              <a:rPr lang="en-AU" sz="4400" dirty="0"/>
              <a:t> </a:t>
            </a:r>
            <a:r>
              <a:rPr lang="en-AU" sz="4400" dirty="0">
                <a:solidFill>
                  <a:schemeClr val="accent4"/>
                </a:solidFill>
              </a:rPr>
              <a:t>a</a:t>
            </a:r>
            <a:r>
              <a:rPr lang="en-AU" sz="4400" dirty="0"/>
              <a:t/>
            </a:r>
            <a:br>
              <a:rPr lang="en-AU" sz="4400" dirty="0"/>
            </a:br>
            <a:r>
              <a:rPr lang="en-AU" sz="4400" dirty="0">
                <a:solidFill>
                  <a:schemeClr val="accent6"/>
                </a:solidFill>
              </a:rPr>
              <a:t>from</a:t>
            </a:r>
            <a:r>
              <a:rPr lang="en-AU" sz="4400" dirty="0"/>
              <a:t> y </a:t>
            </a:r>
            <a:r>
              <a:rPr lang="en-AU" sz="4400" dirty="0">
                <a:solidFill>
                  <a:schemeClr val="accent6"/>
                </a:solidFill>
              </a:rPr>
              <a:t>in</a:t>
            </a:r>
            <a:r>
              <a:rPr lang="en-AU" sz="4400" dirty="0"/>
              <a:t> </a:t>
            </a:r>
            <a:r>
              <a:rPr lang="en-AU" sz="4400" dirty="0">
                <a:solidFill>
                  <a:schemeClr val="accent4"/>
                </a:solidFill>
              </a:rPr>
              <a:t>b</a:t>
            </a:r>
            <a:r>
              <a:rPr lang="en-AU" sz="4400" dirty="0"/>
              <a:t/>
            </a:r>
            <a:br>
              <a:rPr lang="en-AU" sz="4400" dirty="0"/>
            </a:br>
            <a:r>
              <a:rPr lang="en-AU" sz="4400" dirty="0">
                <a:solidFill>
                  <a:schemeClr val="accent6"/>
                </a:solidFill>
              </a:rPr>
              <a:t>select</a:t>
            </a:r>
            <a:r>
              <a:rPr lang="en-AU" sz="4400" dirty="0"/>
              <a:t> </a:t>
            </a:r>
            <a:r>
              <a:rPr lang="en-AU" sz="4400" dirty="0">
                <a:solidFill>
                  <a:schemeClr val="tx1"/>
                </a:solidFill>
              </a:rPr>
              <a:t>x + </a:t>
            </a:r>
            <a:r>
              <a:rPr lang="en-AU" sz="4400" dirty="0" smtClean="0">
                <a:solidFill>
                  <a:schemeClr val="tx1"/>
                </a:solidFill>
              </a:rPr>
              <a:t>y</a:t>
            </a:r>
            <a:r>
              <a:rPr lang="en-AU" sz="4400" dirty="0"/>
              <a:t/>
            </a:r>
            <a:br>
              <a:rPr lang="en-AU" sz="4400" dirty="0"/>
            </a:br>
            <a:endParaRPr lang="en-AU" sz="4400" dirty="0"/>
          </a:p>
        </p:txBody>
      </p:sp>
      <p:sp>
        <p:nvSpPr>
          <p:cNvPr id="4" name="TextBox 3"/>
          <p:cNvSpPr txBox="1"/>
          <p:nvPr/>
        </p:nvSpPr>
        <p:spPr>
          <a:xfrm>
            <a:off x="8117393" y="6422836"/>
            <a:ext cx="841449" cy="369332"/>
          </a:xfrm>
          <a:prstGeom prst="rect">
            <a:avLst/>
          </a:prstGeom>
          <a:noFill/>
        </p:spPr>
        <p:txBody>
          <a:bodyPr wrap="none" rtlCol="0">
            <a:spAutoFit/>
          </a:bodyPr>
          <a:lstStyle/>
          <a:p>
            <a:r>
              <a:rPr lang="en-AU" dirty="0" smtClean="0">
                <a:solidFill>
                  <a:schemeClr val="bg1"/>
                </a:solidFill>
              </a:rPr>
              <a:t>Theory</a:t>
            </a:r>
            <a:endParaRPr lang="en-AU" dirty="0">
              <a:solidFill>
                <a:schemeClr val="bg1"/>
              </a:solidFill>
            </a:endParaRPr>
          </a:p>
        </p:txBody>
      </p:sp>
      <p:sp>
        <p:nvSpPr>
          <p:cNvPr id="6" name="Rounded Rectangle 5"/>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Tree>
    <p:extLst>
      <p:ext uri="{BB962C8B-B14F-4D97-AF65-F5344CB8AC3E}">
        <p14:creationId xmlns:p14="http://schemas.microsoft.com/office/powerpoint/2010/main" val="634674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a:t>
            </a:r>
            <a:endParaRPr lang="en-AU" dirty="0"/>
          </a:p>
        </p:txBody>
      </p:sp>
      <p:sp>
        <p:nvSpPr>
          <p:cNvPr id="3" name="Content Placeholder 2"/>
          <p:cNvSpPr>
            <a:spLocks noGrp="1"/>
          </p:cNvSpPr>
          <p:nvPr>
            <p:ph idx="1"/>
          </p:nvPr>
        </p:nvSpPr>
        <p:spPr/>
        <p:txBody>
          <a:bodyPr>
            <a:normAutofit/>
          </a:bodyPr>
          <a:lstStyle/>
          <a:p>
            <a:pPr marL="0" indent="0">
              <a:buNone/>
            </a:pPr>
            <a:r>
              <a:rPr lang="en-AU" sz="4000" dirty="0" smtClean="0">
                <a:solidFill>
                  <a:schemeClr val="accent4"/>
                </a:solidFill>
              </a:rPr>
              <a:t> </a:t>
            </a:r>
            <a:r>
              <a:rPr lang="en-AU" sz="4000" dirty="0" err="1" smtClean="0">
                <a:solidFill>
                  <a:schemeClr val="accent1"/>
                </a:solidFill>
              </a:rPr>
              <a:t>a</a:t>
            </a:r>
            <a:r>
              <a:rPr lang="en-AU" sz="4000" dirty="0" err="1" smtClean="0"/>
              <a:t>.</a:t>
            </a:r>
            <a:r>
              <a:rPr lang="en-AU" sz="4000" dirty="0" err="1" smtClean="0">
                <a:solidFill>
                  <a:schemeClr val="accent6"/>
                </a:solidFill>
              </a:rPr>
              <a:t>Select</a:t>
            </a:r>
            <a:r>
              <a:rPr lang="en-AU" sz="4000" dirty="0" smtClean="0">
                <a:solidFill>
                  <a:schemeClr val="accent6"/>
                </a:solidFill>
              </a:rPr>
              <a:t>(</a:t>
            </a:r>
            <a:r>
              <a:rPr lang="en-AU" sz="4000" dirty="0" smtClean="0"/>
              <a:t>x =&gt; </a:t>
            </a:r>
            <a:r>
              <a:rPr lang="en-AU" sz="4000" dirty="0" smtClean="0">
                <a:solidFill>
                  <a:schemeClr val="tx1"/>
                </a:solidFill>
              </a:rPr>
              <a:t>x + 1</a:t>
            </a:r>
            <a:r>
              <a:rPr lang="en-AU" sz="4000" dirty="0" smtClean="0"/>
              <a:t>)</a:t>
            </a:r>
          </a:p>
          <a:p>
            <a:pPr marL="0" indent="0">
              <a:buNone/>
            </a:pPr>
            <a:endParaRPr lang="en-AU" sz="4000" dirty="0" smtClean="0"/>
          </a:p>
        </p:txBody>
      </p:sp>
      <p:sp>
        <p:nvSpPr>
          <p:cNvPr id="4" name="TextBox 3"/>
          <p:cNvSpPr txBox="1"/>
          <p:nvPr/>
        </p:nvSpPr>
        <p:spPr>
          <a:xfrm>
            <a:off x="8117393" y="6422836"/>
            <a:ext cx="841449" cy="369332"/>
          </a:xfrm>
          <a:prstGeom prst="rect">
            <a:avLst/>
          </a:prstGeom>
          <a:noFill/>
        </p:spPr>
        <p:txBody>
          <a:bodyPr wrap="none" rtlCol="0">
            <a:spAutoFit/>
          </a:bodyPr>
          <a:lstStyle/>
          <a:p>
            <a:r>
              <a:rPr lang="en-AU" dirty="0" smtClean="0">
                <a:solidFill>
                  <a:schemeClr val="bg1"/>
                </a:solidFill>
              </a:rPr>
              <a:t>Theory</a:t>
            </a:r>
            <a:endParaRPr lang="en-AU" dirty="0">
              <a:solidFill>
                <a:schemeClr val="bg1"/>
              </a:solidFill>
            </a:endParaRPr>
          </a:p>
        </p:txBody>
      </p:sp>
      <p:sp>
        <p:nvSpPr>
          <p:cNvPr id="6" name="Rounded Rectangle 5"/>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cxnSp>
        <p:nvCxnSpPr>
          <p:cNvPr id="8" name="Straight Connector 7"/>
          <p:cNvCxnSpPr/>
          <p:nvPr/>
        </p:nvCxnSpPr>
        <p:spPr>
          <a:xfrm>
            <a:off x="1187624" y="3825044"/>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187624" y="5517232"/>
            <a:ext cx="6696744" cy="0"/>
          </a:xfrm>
          <a:prstGeom prst="line">
            <a:avLst/>
          </a:prstGeom>
        </p:spPr>
        <p:style>
          <a:lnRef idx="3">
            <a:schemeClr val="dk1"/>
          </a:lnRef>
          <a:fillRef idx="0">
            <a:schemeClr val="dk1"/>
          </a:fillRef>
          <a:effectRef idx="2">
            <a:schemeClr val="dk1"/>
          </a:effectRef>
          <a:fontRef idx="minor">
            <a:schemeClr val="tx1"/>
          </a:fontRef>
        </p:style>
      </p:cxnSp>
      <p:sp>
        <p:nvSpPr>
          <p:cNvPr id="11" name="Oval 10"/>
          <p:cNvSpPr/>
          <p:nvPr/>
        </p:nvSpPr>
        <p:spPr>
          <a:xfrm>
            <a:off x="1331640"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1</a:t>
            </a:r>
            <a:endParaRPr lang="en-AU" dirty="0"/>
          </a:p>
        </p:txBody>
      </p:sp>
      <p:sp>
        <p:nvSpPr>
          <p:cNvPr id="12" name="Oval 11"/>
          <p:cNvSpPr/>
          <p:nvPr/>
        </p:nvSpPr>
        <p:spPr>
          <a:xfrm>
            <a:off x="2123728"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2</a:t>
            </a:r>
          </a:p>
        </p:txBody>
      </p:sp>
      <p:sp>
        <p:nvSpPr>
          <p:cNvPr id="13" name="Oval 12"/>
          <p:cNvSpPr/>
          <p:nvPr/>
        </p:nvSpPr>
        <p:spPr>
          <a:xfrm>
            <a:off x="3995936" y="357382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3</a:t>
            </a:r>
          </a:p>
        </p:txBody>
      </p:sp>
      <p:sp>
        <p:nvSpPr>
          <p:cNvPr id="19" name="Oval 18"/>
          <p:cNvSpPr/>
          <p:nvPr/>
        </p:nvSpPr>
        <p:spPr>
          <a:xfrm>
            <a:off x="1331640" y="5228389"/>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a:t>2</a:t>
            </a:r>
          </a:p>
        </p:txBody>
      </p:sp>
      <p:sp>
        <p:nvSpPr>
          <p:cNvPr id="20" name="Oval 19"/>
          <p:cNvSpPr/>
          <p:nvPr/>
        </p:nvSpPr>
        <p:spPr>
          <a:xfrm>
            <a:off x="2123728" y="5228389"/>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3</a:t>
            </a:r>
            <a:endParaRPr lang="en-AU" dirty="0"/>
          </a:p>
        </p:txBody>
      </p:sp>
      <p:sp>
        <p:nvSpPr>
          <p:cNvPr id="21" name="Oval 20"/>
          <p:cNvSpPr/>
          <p:nvPr/>
        </p:nvSpPr>
        <p:spPr>
          <a:xfrm>
            <a:off x="3995936" y="5229200"/>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4</a:t>
            </a:r>
            <a:endParaRPr lang="en-AU" dirty="0"/>
          </a:p>
        </p:txBody>
      </p:sp>
    </p:spTree>
    <p:extLst>
      <p:ext uri="{BB962C8B-B14F-4D97-AF65-F5344CB8AC3E}">
        <p14:creationId xmlns:p14="http://schemas.microsoft.com/office/powerpoint/2010/main" val="1764021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TextBox 2"/>
          <p:cNvSpPr txBox="1"/>
          <p:nvPr/>
        </p:nvSpPr>
        <p:spPr>
          <a:xfrm>
            <a:off x="1043607" y="6351711"/>
            <a:ext cx="6840760" cy="461665"/>
          </a:xfrm>
          <a:prstGeom prst="rect">
            <a:avLst/>
          </a:prstGeom>
          <a:solidFill>
            <a:schemeClr val="bg1"/>
          </a:solidFill>
        </p:spPr>
        <p:txBody>
          <a:bodyPr wrap="square" rtlCol="0">
            <a:spAutoFit/>
          </a:bodyPr>
          <a:lstStyle/>
          <a:p>
            <a:r>
              <a:rPr lang="en-AU" sz="2400" dirty="0" smtClean="0"/>
              <a:t>Please visit </a:t>
            </a:r>
            <a:r>
              <a:rPr lang="en-AU" sz="2400" dirty="0" smtClean="0">
                <a:hlinkClick r:id="rId2"/>
              </a:rPr>
              <a:t>m.ausalgo.com</a:t>
            </a:r>
            <a:r>
              <a:rPr lang="en-AU" sz="2400" dirty="0" smtClean="0"/>
              <a:t> on your device and sign in</a:t>
            </a:r>
            <a:endParaRPr lang="en-AU"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734" y="138301"/>
            <a:ext cx="6027003" cy="602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7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r>
              <a:rPr lang="en-US" dirty="0" smtClean="0"/>
              <a:t>Operators (</a:t>
            </a:r>
            <a:r>
              <a:rPr lang="en-US" dirty="0"/>
              <a:t>OR</a:t>
            </a:r>
            <a:r>
              <a:rPr lang="en-US" dirty="0" smtClean="0"/>
              <a:t>)</a:t>
            </a:r>
            <a:endParaRPr lang="en-AU" dirty="0"/>
          </a:p>
        </p:txBody>
      </p:sp>
      <p:sp>
        <p:nvSpPr>
          <p:cNvPr id="3" name="Content Placeholder 2"/>
          <p:cNvSpPr>
            <a:spLocks noGrp="1"/>
          </p:cNvSpPr>
          <p:nvPr>
            <p:ph idx="1"/>
          </p:nvPr>
        </p:nvSpPr>
        <p:spPr/>
        <p:txBody>
          <a:bodyPr>
            <a:normAutofit/>
          </a:bodyPr>
          <a:lstStyle/>
          <a:p>
            <a:pPr marL="0" indent="0">
              <a:buNone/>
            </a:pPr>
            <a:r>
              <a:rPr lang="en-AU" sz="4000" dirty="0" smtClean="0">
                <a:solidFill>
                  <a:schemeClr val="accent4"/>
                </a:solidFill>
              </a:rPr>
              <a:t> </a:t>
            </a:r>
            <a:r>
              <a:rPr lang="en-AU" sz="4000" dirty="0" err="1" smtClean="0">
                <a:solidFill>
                  <a:schemeClr val="accent1"/>
                </a:solidFill>
              </a:rPr>
              <a:t>a</a:t>
            </a:r>
            <a:r>
              <a:rPr lang="en-AU" sz="4000" dirty="0" err="1" smtClean="0"/>
              <a:t>.</a:t>
            </a:r>
            <a:r>
              <a:rPr lang="en-AU" sz="4000" dirty="0" err="1" smtClean="0">
                <a:solidFill>
                  <a:schemeClr val="accent6"/>
                </a:solidFill>
              </a:rPr>
              <a:t>CombineLatest</a:t>
            </a:r>
            <a:r>
              <a:rPr lang="en-AU" sz="4000" dirty="0" smtClean="0">
                <a:solidFill>
                  <a:schemeClr val="accent6"/>
                </a:solidFill>
              </a:rPr>
              <a:t>(</a:t>
            </a:r>
            <a:r>
              <a:rPr lang="en-AU" sz="4000" dirty="0" smtClean="0">
                <a:solidFill>
                  <a:schemeClr val="accent3"/>
                </a:solidFill>
              </a:rPr>
              <a:t>b</a:t>
            </a:r>
            <a:r>
              <a:rPr lang="en-AU" sz="4000" dirty="0" smtClean="0"/>
              <a:t>, (x, y) =&gt; </a:t>
            </a:r>
            <a:r>
              <a:rPr lang="en-AU" sz="4000" dirty="0" smtClean="0">
                <a:solidFill>
                  <a:schemeClr val="tx1"/>
                </a:solidFill>
              </a:rPr>
              <a:t>x * y</a:t>
            </a:r>
            <a:r>
              <a:rPr lang="en-AU" sz="4000" dirty="0" smtClean="0"/>
              <a:t>)</a:t>
            </a:r>
          </a:p>
          <a:p>
            <a:pPr marL="0" indent="0">
              <a:buNone/>
            </a:pPr>
            <a:endParaRPr lang="en-AU" sz="4000" dirty="0" smtClean="0"/>
          </a:p>
        </p:txBody>
      </p:sp>
      <p:sp>
        <p:nvSpPr>
          <p:cNvPr id="4" name="TextBox 3"/>
          <p:cNvSpPr txBox="1"/>
          <p:nvPr/>
        </p:nvSpPr>
        <p:spPr>
          <a:xfrm>
            <a:off x="8117393" y="6422836"/>
            <a:ext cx="841449" cy="369332"/>
          </a:xfrm>
          <a:prstGeom prst="rect">
            <a:avLst/>
          </a:prstGeom>
          <a:noFill/>
        </p:spPr>
        <p:txBody>
          <a:bodyPr wrap="none" rtlCol="0">
            <a:spAutoFit/>
          </a:bodyPr>
          <a:lstStyle/>
          <a:p>
            <a:r>
              <a:rPr lang="en-AU" dirty="0" smtClean="0">
                <a:solidFill>
                  <a:schemeClr val="bg1"/>
                </a:solidFill>
              </a:rPr>
              <a:t>Theory</a:t>
            </a:r>
            <a:endParaRPr lang="en-AU" dirty="0">
              <a:solidFill>
                <a:schemeClr val="bg1"/>
              </a:solidFill>
            </a:endParaRPr>
          </a:p>
        </p:txBody>
      </p:sp>
      <p:sp>
        <p:nvSpPr>
          <p:cNvPr id="6" name="Rounded Rectangle 5"/>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cxnSp>
        <p:nvCxnSpPr>
          <p:cNvPr id="8" name="Straight Connector 7"/>
          <p:cNvCxnSpPr/>
          <p:nvPr/>
        </p:nvCxnSpPr>
        <p:spPr>
          <a:xfrm>
            <a:off x="1187624" y="3825044"/>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187624" y="4725144"/>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187624" y="5517232"/>
            <a:ext cx="6696744" cy="0"/>
          </a:xfrm>
          <a:prstGeom prst="line">
            <a:avLst/>
          </a:prstGeom>
        </p:spPr>
        <p:style>
          <a:lnRef idx="3">
            <a:schemeClr val="dk1"/>
          </a:lnRef>
          <a:fillRef idx="0">
            <a:schemeClr val="dk1"/>
          </a:fillRef>
          <a:effectRef idx="2">
            <a:schemeClr val="dk1"/>
          </a:effectRef>
          <a:fontRef idx="minor">
            <a:schemeClr val="tx1"/>
          </a:fontRef>
        </p:style>
      </p:cxnSp>
      <p:sp>
        <p:nvSpPr>
          <p:cNvPr id="11" name="Oval 10"/>
          <p:cNvSpPr/>
          <p:nvPr/>
        </p:nvSpPr>
        <p:spPr>
          <a:xfrm>
            <a:off x="1331640"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$1</a:t>
            </a:r>
            <a:endParaRPr lang="en-AU" dirty="0"/>
          </a:p>
        </p:txBody>
      </p:sp>
      <p:sp>
        <p:nvSpPr>
          <p:cNvPr id="12" name="Oval 11"/>
          <p:cNvSpPr/>
          <p:nvPr/>
        </p:nvSpPr>
        <p:spPr>
          <a:xfrm>
            <a:off x="2123728"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$2</a:t>
            </a:r>
            <a:endParaRPr lang="en-AU" dirty="0"/>
          </a:p>
        </p:txBody>
      </p:sp>
      <p:sp>
        <p:nvSpPr>
          <p:cNvPr id="13" name="Oval 12"/>
          <p:cNvSpPr/>
          <p:nvPr/>
        </p:nvSpPr>
        <p:spPr>
          <a:xfrm>
            <a:off x="3995936" y="357382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$1</a:t>
            </a:r>
            <a:endParaRPr lang="en-AU" dirty="0"/>
          </a:p>
        </p:txBody>
      </p:sp>
      <p:sp>
        <p:nvSpPr>
          <p:cNvPr id="15" name="Oval 14"/>
          <p:cNvSpPr/>
          <p:nvPr/>
        </p:nvSpPr>
        <p:spPr>
          <a:xfrm>
            <a:off x="3203848" y="4473116"/>
            <a:ext cx="576064"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dirty="0"/>
              <a:t>2</a:t>
            </a:r>
          </a:p>
        </p:txBody>
      </p:sp>
      <p:sp>
        <p:nvSpPr>
          <p:cNvPr id="16" name="Oval 15"/>
          <p:cNvSpPr/>
          <p:nvPr/>
        </p:nvSpPr>
        <p:spPr>
          <a:xfrm>
            <a:off x="2555776" y="4473116"/>
            <a:ext cx="576064"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dirty="0" smtClean="0"/>
              <a:t>1</a:t>
            </a:r>
            <a:endParaRPr lang="en-AU" dirty="0"/>
          </a:p>
        </p:txBody>
      </p:sp>
      <p:sp>
        <p:nvSpPr>
          <p:cNvPr id="17" name="Oval 16"/>
          <p:cNvSpPr/>
          <p:nvPr/>
        </p:nvSpPr>
        <p:spPr>
          <a:xfrm>
            <a:off x="4860032" y="4473927"/>
            <a:ext cx="576064"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dirty="0"/>
              <a:t>3</a:t>
            </a:r>
          </a:p>
        </p:txBody>
      </p:sp>
      <p:sp>
        <p:nvSpPr>
          <p:cNvPr id="24" name="Oval 23"/>
          <p:cNvSpPr/>
          <p:nvPr/>
        </p:nvSpPr>
        <p:spPr>
          <a:xfrm>
            <a:off x="3203848" y="5265204"/>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$4</a:t>
            </a:r>
            <a:endParaRPr lang="en-AU" dirty="0"/>
          </a:p>
        </p:txBody>
      </p:sp>
      <p:sp>
        <p:nvSpPr>
          <p:cNvPr id="25" name="Oval 24"/>
          <p:cNvSpPr/>
          <p:nvPr/>
        </p:nvSpPr>
        <p:spPr>
          <a:xfrm>
            <a:off x="2555776" y="5265204"/>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$2</a:t>
            </a:r>
            <a:endParaRPr lang="en-AU" dirty="0"/>
          </a:p>
        </p:txBody>
      </p:sp>
      <p:sp>
        <p:nvSpPr>
          <p:cNvPr id="26" name="Oval 25"/>
          <p:cNvSpPr/>
          <p:nvPr/>
        </p:nvSpPr>
        <p:spPr>
          <a:xfrm>
            <a:off x="4860032" y="5266015"/>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$3</a:t>
            </a:r>
            <a:endParaRPr lang="en-AU" dirty="0"/>
          </a:p>
        </p:txBody>
      </p:sp>
      <p:sp>
        <p:nvSpPr>
          <p:cNvPr id="28" name="Oval 27"/>
          <p:cNvSpPr/>
          <p:nvPr/>
        </p:nvSpPr>
        <p:spPr>
          <a:xfrm>
            <a:off x="3995936" y="5266015"/>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$2</a:t>
            </a:r>
            <a:endParaRPr lang="en-AU" dirty="0"/>
          </a:p>
        </p:txBody>
      </p:sp>
    </p:spTree>
    <p:extLst>
      <p:ext uri="{BB962C8B-B14F-4D97-AF65-F5344CB8AC3E}">
        <p14:creationId xmlns:p14="http://schemas.microsoft.com/office/powerpoint/2010/main" val="2129131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r>
              <a:rPr lang="en-US" dirty="0" smtClean="0"/>
              <a:t>Operators (</a:t>
            </a:r>
            <a:r>
              <a:rPr lang="en-US" dirty="0"/>
              <a:t>AND</a:t>
            </a:r>
            <a:r>
              <a:rPr lang="en-US" dirty="0" smtClean="0"/>
              <a:t>)</a:t>
            </a:r>
            <a:endParaRPr lang="en-AU" dirty="0"/>
          </a:p>
        </p:txBody>
      </p:sp>
      <p:sp>
        <p:nvSpPr>
          <p:cNvPr id="3" name="Content Placeholder 2"/>
          <p:cNvSpPr>
            <a:spLocks noGrp="1"/>
          </p:cNvSpPr>
          <p:nvPr>
            <p:ph idx="1"/>
          </p:nvPr>
        </p:nvSpPr>
        <p:spPr/>
        <p:txBody>
          <a:bodyPr>
            <a:normAutofit/>
          </a:bodyPr>
          <a:lstStyle/>
          <a:p>
            <a:pPr marL="0" indent="0" algn="ctr">
              <a:buNone/>
            </a:pPr>
            <a:r>
              <a:rPr lang="en-AU" sz="4000" dirty="0" err="1" smtClean="0">
                <a:solidFill>
                  <a:schemeClr val="accent1"/>
                </a:solidFill>
              </a:rPr>
              <a:t>a</a:t>
            </a:r>
            <a:r>
              <a:rPr lang="en-AU" sz="4000" dirty="0" err="1" smtClean="0"/>
              <a:t>.</a:t>
            </a:r>
            <a:r>
              <a:rPr lang="en-AU" sz="4000" dirty="0" err="1" smtClean="0">
                <a:solidFill>
                  <a:schemeClr val="accent6"/>
                </a:solidFill>
              </a:rPr>
              <a:t>Zip</a:t>
            </a:r>
            <a:r>
              <a:rPr lang="en-AU" sz="4000" dirty="0" smtClean="0">
                <a:solidFill>
                  <a:schemeClr val="accent6"/>
                </a:solidFill>
              </a:rPr>
              <a:t>(</a:t>
            </a:r>
            <a:r>
              <a:rPr lang="en-AU" sz="4000" dirty="0" smtClean="0">
                <a:solidFill>
                  <a:schemeClr val="accent3"/>
                </a:solidFill>
              </a:rPr>
              <a:t>b</a:t>
            </a:r>
            <a:r>
              <a:rPr lang="en-AU" sz="4000" dirty="0" smtClean="0"/>
              <a:t>,</a:t>
            </a:r>
            <a:r>
              <a:rPr lang="en-AU" sz="4000" dirty="0"/>
              <a:t>	</a:t>
            </a:r>
            <a:r>
              <a:rPr lang="en-AU" sz="4000" dirty="0" smtClean="0"/>
              <a:t>(x, y) =&gt; </a:t>
            </a:r>
            <a:r>
              <a:rPr lang="en-AU" sz="4000" dirty="0" smtClean="0">
                <a:solidFill>
                  <a:schemeClr val="tx1"/>
                </a:solidFill>
              </a:rPr>
              <a:t>x + y</a:t>
            </a:r>
            <a:r>
              <a:rPr lang="en-AU" sz="4000" dirty="0" smtClean="0"/>
              <a:t>)</a:t>
            </a:r>
          </a:p>
          <a:p>
            <a:pPr marL="0" indent="0">
              <a:buNone/>
            </a:pPr>
            <a:endParaRPr lang="en-AU" sz="4000" dirty="0"/>
          </a:p>
        </p:txBody>
      </p:sp>
      <p:sp>
        <p:nvSpPr>
          <p:cNvPr id="4" name="TextBox 3"/>
          <p:cNvSpPr txBox="1"/>
          <p:nvPr/>
        </p:nvSpPr>
        <p:spPr>
          <a:xfrm>
            <a:off x="8117393" y="6422836"/>
            <a:ext cx="841449" cy="369332"/>
          </a:xfrm>
          <a:prstGeom prst="rect">
            <a:avLst/>
          </a:prstGeom>
          <a:noFill/>
        </p:spPr>
        <p:txBody>
          <a:bodyPr wrap="none" rtlCol="0">
            <a:spAutoFit/>
          </a:bodyPr>
          <a:lstStyle/>
          <a:p>
            <a:r>
              <a:rPr lang="en-AU" dirty="0" smtClean="0">
                <a:solidFill>
                  <a:schemeClr val="bg1"/>
                </a:solidFill>
              </a:rPr>
              <a:t>Theory</a:t>
            </a:r>
            <a:endParaRPr lang="en-AU" dirty="0">
              <a:solidFill>
                <a:schemeClr val="bg1"/>
              </a:solidFill>
            </a:endParaRPr>
          </a:p>
        </p:txBody>
      </p:sp>
      <p:sp>
        <p:nvSpPr>
          <p:cNvPr id="6" name="Rounded Rectangle 5"/>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cxnSp>
        <p:nvCxnSpPr>
          <p:cNvPr id="7" name="Straight Connector 6"/>
          <p:cNvCxnSpPr/>
          <p:nvPr/>
        </p:nvCxnSpPr>
        <p:spPr>
          <a:xfrm>
            <a:off x="1187624" y="3825044"/>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187624" y="4725144"/>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187624" y="5517232"/>
            <a:ext cx="6696744" cy="0"/>
          </a:xfrm>
          <a:prstGeom prst="line">
            <a:avLst/>
          </a:prstGeom>
        </p:spPr>
        <p:style>
          <a:lnRef idx="3">
            <a:schemeClr val="dk1"/>
          </a:lnRef>
          <a:fillRef idx="0">
            <a:schemeClr val="dk1"/>
          </a:fillRef>
          <a:effectRef idx="2">
            <a:schemeClr val="dk1"/>
          </a:effectRef>
          <a:fontRef idx="minor">
            <a:schemeClr val="tx1"/>
          </a:fontRef>
        </p:style>
      </p:cxnSp>
      <p:sp>
        <p:nvSpPr>
          <p:cNvPr id="10" name="Oval 9"/>
          <p:cNvSpPr/>
          <p:nvPr/>
        </p:nvSpPr>
        <p:spPr>
          <a:xfrm>
            <a:off x="1331640"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f</a:t>
            </a:r>
            <a:endParaRPr lang="en-AU" dirty="0"/>
          </a:p>
        </p:txBody>
      </p:sp>
      <p:sp>
        <p:nvSpPr>
          <p:cNvPr id="11" name="Oval 10"/>
          <p:cNvSpPr/>
          <p:nvPr/>
        </p:nvSpPr>
        <p:spPr>
          <a:xfrm>
            <a:off x="2411760"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g</a:t>
            </a:r>
            <a:endParaRPr lang="en-AU" dirty="0"/>
          </a:p>
        </p:txBody>
      </p:sp>
      <p:sp>
        <p:nvSpPr>
          <p:cNvPr id="12" name="Oval 11"/>
          <p:cNvSpPr/>
          <p:nvPr/>
        </p:nvSpPr>
        <p:spPr>
          <a:xfrm>
            <a:off x="4716016" y="357382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h</a:t>
            </a:r>
          </a:p>
        </p:txBody>
      </p:sp>
      <p:sp>
        <p:nvSpPr>
          <p:cNvPr id="14" name="Oval 13"/>
          <p:cNvSpPr/>
          <p:nvPr/>
        </p:nvSpPr>
        <p:spPr>
          <a:xfrm>
            <a:off x="3203848" y="4473116"/>
            <a:ext cx="576064"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dirty="0" smtClean="0"/>
              <a:t>y</a:t>
            </a:r>
            <a:endParaRPr lang="en-AU" dirty="0"/>
          </a:p>
        </p:txBody>
      </p:sp>
      <p:sp>
        <p:nvSpPr>
          <p:cNvPr id="15" name="Oval 14"/>
          <p:cNvSpPr/>
          <p:nvPr/>
        </p:nvSpPr>
        <p:spPr>
          <a:xfrm>
            <a:off x="2555776" y="4473116"/>
            <a:ext cx="576064"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dirty="0" smtClean="0"/>
              <a:t>x</a:t>
            </a:r>
            <a:endParaRPr lang="en-AU" dirty="0"/>
          </a:p>
        </p:txBody>
      </p:sp>
      <p:sp>
        <p:nvSpPr>
          <p:cNvPr id="16" name="Oval 15"/>
          <p:cNvSpPr/>
          <p:nvPr/>
        </p:nvSpPr>
        <p:spPr>
          <a:xfrm>
            <a:off x="3995936" y="4473927"/>
            <a:ext cx="576064" cy="504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dirty="0" smtClean="0"/>
              <a:t>z</a:t>
            </a:r>
            <a:endParaRPr lang="en-AU" dirty="0"/>
          </a:p>
        </p:txBody>
      </p:sp>
      <p:sp>
        <p:nvSpPr>
          <p:cNvPr id="18" name="Oval 17"/>
          <p:cNvSpPr/>
          <p:nvPr/>
        </p:nvSpPr>
        <p:spPr>
          <a:xfrm>
            <a:off x="3203848" y="5265204"/>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err="1"/>
              <a:t>g</a:t>
            </a:r>
            <a:r>
              <a:rPr lang="en-AU" dirty="0" err="1" smtClean="0"/>
              <a:t>y</a:t>
            </a:r>
            <a:endParaRPr lang="en-AU" dirty="0"/>
          </a:p>
        </p:txBody>
      </p:sp>
      <p:sp>
        <p:nvSpPr>
          <p:cNvPr id="19" name="Oval 18"/>
          <p:cNvSpPr/>
          <p:nvPr/>
        </p:nvSpPr>
        <p:spPr>
          <a:xfrm>
            <a:off x="2555776" y="5265204"/>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err="1"/>
              <a:t>f</a:t>
            </a:r>
            <a:r>
              <a:rPr lang="en-AU" dirty="0" err="1" smtClean="0"/>
              <a:t>x</a:t>
            </a:r>
            <a:endParaRPr lang="en-AU" dirty="0"/>
          </a:p>
        </p:txBody>
      </p:sp>
      <p:sp>
        <p:nvSpPr>
          <p:cNvPr id="20" name="Oval 19"/>
          <p:cNvSpPr/>
          <p:nvPr/>
        </p:nvSpPr>
        <p:spPr>
          <a:xfrm>
            <a:off x="4788024" y="5266015"/>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err="1"/>
              <a:t>h</a:t>
            </a:r>
            <a:r>
              <a:rPr lang="en-AU" dirty="0" err="1" smtClean="0"/>
              <a:t>z</a:t>
            </a:r>
            <a:endParaRPr lang="en-AU" dirty="0"/>
          </a:p>
        </p:txBody>
      </p:sp>
    </p:spTree>
    <p:extLst>
      <p:ext uri="{BB962C8B-B14F-4D97-AF65-F5344CB8AC3E}">
        <p14:creationId xmlns:p14="http://schemas.microsoft.com/office/powerpoint/2010/main" val="203385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 Operators</a:t>
            </a:r>
            <a:endParaRPr lang="en-AU" dirty="0"/>
          </a:p>
        </p:txBody>
      </p:sp>
      <p:sp>
        <p:nvSpPr>
          <p:cNvPr id="3" name="Content Placeholder 2"/>
          <p:cNvSpPr>
            <a:spLocks noGrp="1"/>
          </p:cNvSpPr>
          <p:nvPr>
            <p:ph idx="1"/>
          </p:nvPr>
        </p:nvSpPr>
        <p:spPr/>
        <p:txBody>
          <a:bodyPr>
            <a:normAutofit/>
          </a:bodyPr>
          <a:lstStyle/>
          <a:p>
            <a:pPr marL="0" indent="0" algn="ctr">
              <a:buNone/>
            </a:pPr>
            <a:r>
              <a:rPr lang="en-AU" sz="4000" dirty="0" err="1" smtClean="0">
                <a:solidFill>
                  <a:schemeClr val="accent1"/>
                </a:solidFill>
              </a:rPr>
              <a:t>a</a:t>
            </a:r>
            <a:r>
              <a:rPr lang="en-AU" sz="4000" dirty="0" err="1" smtClean="0">
                <a:solidFill>
                  <a:schemeClr val="accent6"/>
                </a:solidFill>
              </a:rPr>
              <a:t>.Delay</a:t>
            </a:r>
            <a:r>
              <a:rPr lang="en-AU" sz="4000" dirty="0" smtClean="0">
                <a:solidFill>
                  <a:schemeClr val="accent6"/>
                </a:solidFill>
              </a:rPr>
              <a:t>(</a:t>
            </a:r>
            <a:r>
              <a:rPr lang="en-AU" sz="4000" dirty="0" smtClean="0">
                <a:solidFill>
                  <a:schemeClr val="bg1">
                    <a:lumMod val="50000"/>
                  </a:schemeClr>
                </a:solidFill>
              </a:rPr>
              <a:t>timespan</a:t>
            </a:r>
            <a:r>
              <a:rPr lang="en-AU" sz="4000" dirty="0" smtClean="0">
                <a:solidFill>
                  <a:schemeClr val="accent6"/>
                </a:solidFill>
              </a:rPr>
              <a:t>)</a:t>
            </a:r>
          </a:p>
          <a:p>
            <a:pPr marL="0" indent="0">
              <a:buNone/>
            </a:pPr>
            <a:r>
              <a:rPr lang="en-AU" sz="4400" dirty="0" smtClean="0">
                <a:solidFill>
                  <a:schemeClr val="accent6"/>
                </a:solidFill>
              </a:rPr>
              <a:t/>
            </a:r>
            <a:br>
              <a:rPr lang="en-AU" sz="4400" dirty="0" smtClean="0">
                <a:solidFill>
                  <a:schemeClr val="accent6"/>
                </a:solidFill>
              </a:rPr>
            </a:br>
            <a:endParaRPr lang="en-AU" sz="4400" dirty="0"/>
          </a:p>
          <a:p>
            <a:pPr marL="0" indent="0">
              <a:buNone/>
            </a:pPr>
            <a:endParaRPr lang="en-AU" sz="4400" dirty="0"/>
          </a:p>
        </p:txBody>
      </p:sp>
      <p:sp>
        <p:nvSpPr>
          <p:cNvPr id="5" name="Rounded Rectangle 4"/>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cxnSp>
        <p:nvCxnSpPr>
          <p:cNvPr id="6" name="Straight Connector 5"/>
          <p:cNvCxnSpPr/>
          <p:nvPr/>
        </p:nvCxnSpPr>
        <p:spPr>
          <a:xfrm>
            <a:off x="1187624" y="3825044"/>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187624" y="4725144"/>
            <a:ext cx="6696744" cy="0"/>
          </a:xfrm>
          <a:prstGeom prst="line">
            <a:avLst/>
          </a:prstGeom>
        </p:spPr>
        <p:style>
          <a:lnRef idx="3">
            <a:schemeClr val="dk1"/>
          </a:lnRef>
          <a:fillRef idx="0">
            <a:schemeClr val="dk1"/>
          </a:fillRef>
          <a:effectRef idx="2">
            <a:schemeClr val="dk1"/>
          </a:effectRef>
          <a:fontRef idx="minor">
            <a:schemeClr val="tx1"/>
          </a:fontRef>
        </p:style>
      </p:cxnSp>
      <p:sp>
        <p:nvSpPr>
          <p:cNvPr id="9" name="Oval 8"/>
          <p:cNvSpPr/>
          <p:nvPr/>
        </p:nvSpPr>
        <p:spPr>
          <a:xfrm>
            <a:off x="1331640"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1</a:t>
            </a:r>
          </a:p>
        </p:txBody>
      </p:sp>
      <p:sp>
        <p:nvSpPr>
          <p:cNvPr id="10" name="Oval 9"/>
          <p:cNvSpPr/>
          <p:nvPr/>
        </p:nvSpPr>
        <p:spPr>
          <a:xfrm>
            <a:off x="2123728" y="357301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2</a:t>
            </a:r>
            <a:endParaRPr lang="en-AU" dirty="0"/>
          </a:p>
        </p:txBody>
      </p:sp>
      <p:sp>
        <p:nvSpPr>
          <p:cNvPr id="11" name="Oval 10"/>
          <p:cNvSpPr/>
          <p:nvPr/>
        </p:nvSpPr>
        <p:spPr>
          <a:xfrm>
            <a:off x="4716016" y="357382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3</a:t>
            </a:r>
            <a:endParaRPr lang="en-AU" dirty="0"/>
          </a:p>
        </p:txBody>
      </p:sp>
      <p:sp>
        <p:nvSpPr>
          <p:cNvPr id="18" name="Oval 17"/>
          <p:cNvSpPr/>
          <p:nvPr/>
        </p:nvSpPr>
        <p:spPr>
          <a:xfrm>
            <a:off x="3163077" y="4473116"/>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1</a:t>
            </a:r>
            <a:endParaRPr lang="en-AU" dirty="0"/>
          </a:p>
        </p:txBody>
      </p:sp>
      <p:sp>
        <p:nvSpPr>
          <p:cNvPr id="19" name="Oval 18"/>
          <p:cNvSpPr/>
          <p:nvPr/>
        </p:nvSpPr>
        <p:spPr>
          <a:xfrm>
            <a:off x="3955165" y="4473116"/>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2</a:t>
            </a:r>
            <a:endParaRPr lang="en-AU" dirty="0"/>
          </a:p>
        </p:txBody>
      </p:sp>
      <p:sp>
        <p:nvSpPr>
          <p:cNvPr id="20" name="Oval 19"/>
          <p:cNvSpPr/>
          <p:nvPr/>
        </p:nvSpPr>
        <p:spPr>
          <a:xfrm>
            <a:off x="6547453" y="4473927"/>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3</a:t>
            </a:r>
            <a:endParaRPr lang="en-AU" dirty="0"/>
          </a:p>
        </p:txBody>
      </p:sp>
    </p:spTree>
    <p:extLst>
      <p:ext uri="{BB962C8B-B14F-4D97-AF65-F5344CB8AC3E}">
        <p14:creationId xmlns:p14="http://schemas.microsoft.com/office/powerpoint/2010/main" val="4024535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 Time Operations</a:t>
            </a:r>
            <a:endParaRPr lang="en-AU" dirty="0"/>
          </a:p>
        </p:txBody>
      </p:sp>
      <p:sp>
        <p:nvSpPr>
          <p:cNvPr id="4" name="TextBox 3"/>
          <p:cNvSpPr txBox="1"/>
          <p:nvPr/>
        </p:nvSpPr>
        <p:spPr>
          <a:xfrm>
            <a:off x="8117393" y="6422836"/>
            <a:ext cx="841449" cy="369332"/>
          </a:xfrm>
          <a:prstGeom prst="rect">
            <a:avLst/>
          </a:prstGeom>
          <a:noFill/>
        </p:spPr>
        <p:txBody>
          <a:bodyPr wrap="none" rtlCol="0">
            <a:spAutoFit/>
          </a:bodyPr>
          <a:lstStyle/>
          <a:p>
            <a:r>
              <a:rPr lang="en-AU" dirty="0" smtClean="0">
                <a:solidFill>
                  <a:schemeClr val="bg1"/>
                </a:solidFill>
              </a:rPr>
              <a:t>Theory</a:t>
            </a:r>
            <a:endParaRPr lang="en-AU" dirty="0">
              <a:solidFill>
                <a:schemeClr val="bg1"/>
              </a:solidFill>
            </a:endParaRPr>
          </a:p>
        </p:txBody>
      </p:sp>
      <p:sp>
        <p:nvSpPr>
          <p:cNvPr id="6" name="Rounded Rectangle 5"/>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
        <p:nvSpPr>
          <p:cNvPr id="7" name="Content Placeholder 2"/>
          <p:cNvSpPr>
            <a:spLocks noGrp="1"/>
          </p:cNvSpPr>
          <p:nvPr>
            <p:ph idx="1"/>
          </p:nvPr>
        </p:nvSpPr>
        <p:spPr>
          <a:xfrm>
            <a:off x="457200" y="1628800"/>
            <a:ext cx="8229600" cy="3849291"/>
          </a:xfrm>
        </p:spPr>
        <p:txBody>
          <a:bodyPr>
            <a:normAutofit/>
          </a:bodyPr>
          <a:lstStyle/>
          <a:p>
            <a:pPr marL="0" indent="0">
              <a:buNone/>
            </a:pPr>
            <a:r>
              <a:rPr lang="en-AU" sz="4000" dirty="0" err="1" smtClean="0">
                <a:solidFill>
                  <a:schemeClr val="accent1"/>
                </a:solidFill>
              </a:rPr>
              <a:t>a</a:t>
            </a:r>
            <a:r>
              <a:rPr lang="en-AU" sz="4000" dirty="0" err="1" smtClean="0">
                <a:solidFill>
                  <a:schemeClr val="accent6"/>
                </a:solidFill>
              </a:rPr>
              <a:t>.Delay</a:t>
            </a:r>
            <a:r>
              <a:rPr lang="en-AU" sz="4000" dirty="0" smtClean="0">
                <a:solidFill>
                  <a:schemeClr val="accent6"/>
                </a:solidFill>
              </a:rPr>
              <a:t>(</a:t>
            </a:r>
            <a:r>
              <a:rPr lang="en-AU" sz="4000" dirty="0" smtClean="0">
                <a:solidFill>
                  <a:schemeClr val="bg1">
                    <a:lumMod val="50000"/>
                  </a:schemeClr>
                </a:solidFill>
              </a:rPr>
              <a:t>3s</a:t>
            </a:r>
            <a:r>
              <a:rPr lang="en-AU" sz="4000" dirty="0" smtClean="0">
                <a:solidFill>
                  <a:schemeClr val="accent6"/>
                </a:solidFill>
              </a:rPr>
              <a:t>)</a:t>
            </a:r>
            <a:r>
              <a:rPr lang="en-AU" sz="4000" dirty="0" smtClean="0">
                <a:solidFill>
                  <a:schemeClr val="bg1">
                    <a:lumMod val="75000"/>
                  </a:schemeClr>
                </a:solidFill>
              </a:rPr>
              <a:t>.</a:t>
            </a:r>
            <a:r>
              <a:rPr lang="en-AU" sz="4000" dirty="0" err="1" smtClean="0">
                <a:solidFill>
                  <a:schemeClr val="bg1">
                    <a:lumMod val="75000"/>
                  </a:schemeClr>
                </a:solidFill>
              </a:rPr>
              <a:t>StartWith</a:t>
            </a:r>
            <a:r>
              <a:rPr lang="en-AU" sz="4000" dirty="0" smtClean="0">
                <a:solidFill>
                  <a:schemeClr val="bg1">
                    <a:lumMod val="75000"/>
                  </a:schemeClr>
                </a:solidFill>
              </a:rPr>
              <a:t>(0)</a:t>
            </a:r>
          </a:p>
          <a:p>
            <a:pPr marL="0" indent="0">
              <a:buNone/>
            </a:pPr>
            <a:r>
              <a:rPr lang="en-AU" sz="4000" dirty="0" smtClean="0">
                <a:solidFill>
                  <a:schemeClr val="accent6"/>
                </a:solidFill>
              </a:rPr>
              <a:t>  .</a:t>
            </a:r>
            <a:r>
              <a:rPr lang="en-AU" sz="4000" dirty="0" err="1" smtClean="0">
                <a:solidFill>
                  <a:schemeClr val="accent6"/>
                </a:solidFill>
              </a:rPr>
              <a:t>CombineLatest</a:t>
            </a:r>
            <a:r>
              <a:rPr lang="en-AU" sz="4000" dirty="0" smtClean="0">
                <a:solidFill>
                  <a:schemeClr val="accent6"/>
                </a:solidFill>
              </a:rPr>
              <a:t>(</a:t>
            </a:r>
            <a:r>
              <a:rPr lang="en-AU" sz="4000" dirty="0" smtClean="0">
                <a:solidFill>
                  <a:schemeClr val="accent1"/>
                </a:solidFill>
              </a:rPr>
              <a:t>a</a:t>
            </a:r>
            <a:r>
              <a:rPr lang="en-AU" sz="4000" dirty="0" smtClean="0">
                <a:solidFill>
                  <a:schemeClr val="accent6"/>
                </a:solidFill>
              </a:rPr>
              <a:t>, </a:t>
            </a:r>
          </a:p>
          <a:p>
            <a:pPr marL="0" indent="0">
              <a:buNone/>
            </a:pPr>
            <a:r>
              <a:rPr lang="en-AU" sz="4000" dirty="0" smtClean="0">
                <a:solidFill>
                  <a:schemeClr val="accent6"/>
                </a:solidFill>
              </a:rPr>
              <a:t>    </a:t>
            </a:r>
            <a:r>
              <a:rPr lang="en-AU" sz="4000" dirty="0" smtClean="0"/>
              <a:t>(</a:t>
            </a:r>
            <a:r>
              <a:rPr lang="en-AU" sz="4000" dirty="0" err="1" smtClean="0"/>
              <a:t>prev</a:t>
            </a:r>
            <a:r>
              <a:rPr lang="en-AU" sz="4000" dirty="0" smtClean="0"/>
              <a:t>, now) =&gt; </a:t>
            </a:r>
            <a:r>
              <a:rPr lang="en-AU" sz="4000" dirty="0" smtClean="0">
                <a:solidFill>
                  <a:schemeClr val="tx1"/>
                </a:solidFill>
              </a:rPr>
              <a:t>now – </a:t>
            </a:r>
            <a:r>
              <a:rPr lang="en-AU" sz="4000" dirty="0" err="1" smtClean="0">
                <a:solidFill>
                  <a:schemeClr val="tx1"/>
                </a:solidFill>
              </a:rPr>
              <a:t>prev</a:t>
            </a:r>
            <a:r>
              <a:rPr lang="en-AU" sz="4000" dirty="0" smtClean="0">
                <a:solidFill>
                  <a:schemeClr val="accent6"/>
                </a:solidFill>
              </a:rPr>
              <a:t>)</a:t>
            </a:r>
          </a:p>
        </p:txBody>
      </p:sp>
      <p:cxnSp>
        <p:nvCxnSpPr>
          <p:cNvPr id="8" name="Straight Connector 7"/>
          <p:cNvCxnSpPr/>
          <p:nvPr/>
        </p:nvCxnSpPr>
        <p:spPr>
          <a:xfrm>
            <a:off x="1187624" y="4292285"/>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187624" y="5192385"/>
            <a:ext cx="6696744"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187624" y="5984473"/>
            <a:ext cx="6696744" cy="0"/>
          </a:xfrm>
          <a:prstGeom prst="line">
            <a:avLst/>
          </a:prstGeom>
        </p:spPr>
        <p:style>
          <a:lnRef idx="3">
            <a:schemeClr val="dk1"/>
          </a:lnRef>
          <a:fillRef idx="0">
            <a:schemeClr val="dk1"/>
          </a:fillRef>
          <a:effectRef idx="2">
            <a:schemeClr val="dk1"/>
          </a:effectRef>
          <a:fontRef idx="minor">
            <a:schemeClr val="tx1"/>
          </a:fontRef>
        </p:style>
      </p:cxnSp>
      <p:sp>
        <p:nvSpPr>
          <p:cNvPr id="21" name="Oval 20"/>
          <p:cNvSpPr/>
          <p:nvPr/>
        </p:nvSpPr>
        <p:spPr>
          <a:xfrm>
            <a:off x="3131840" y="494035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1</a:t>
            </a:r>
          </a:p>
        </p:txBody>
      </p:sp>
      <p:sp>
        <p:nvSpPr>
          <p:cNvPr id="22" name="Oval 21"/>
          <p:cNvSpPr/>
          <p:nvPr/>
        </p:nvSpPr>
        <p:spPr>
          <a:xfrm>
            <a:off x="3923928" y="494035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2</a:t>
            </a:r>
            <a:endParaRPr lang="en-AU" dirty="0"/>
          </a:p>
        </p:txBody>
      </p:sp>
      <p:sp>
        <p:nvSpPr>
          <p:cNvPr id="23" name="Oval 22"/>
          <p:cNvSpPr/>
          <p:nvPr/>
        </p:nvSpPr>
        <p:spPr>
          <a:xfrm>
            <a:off x="6588224" y="4941168"/>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3</a:t>
            </a:r>
          </a:p>
        </p:txBody>
      </p:sp>
      <p:sp>
        <p:nvSpPr>
          <p:cNvPr id="24" name="Oval 23"/>
          <p:cNvSpPr/>
          <p:nvPr/>
        </p:nvSpPr>
        <p:spPr>
          <a:xfrm>
            <a:off x="3120403" y="573244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1</a:t>
            </a:r>
          </a:p>
        </p:txBody>
      </p:sp>
      <p:sp>
        <p:nvSpPr>
          <p:cNvPr id="25" name="Oval 24"/>
          <p:cNvSpPr/>
          <p:nvPr/>
        </p:nvSpPr>
        <p:spPr>
          <a:xfrm>
            <a:off x="3912491" y="573244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0</a:t>
            </a:r>
            <a:endParaRPr lang="en-AU" dirty="0"/>
          </a:p>
        </p:txBody>
      </p:sp>
      <p:sp>
        <p:nvSpPr>
          <p:cNvPr id="26" name="Oval 25"/>
          <p:cNvSpPr/>
          <p:nvPr/>
        </p:nvSpPr>
        <p:spPr>
          <a:xfrm>
            <a:off x="6576787" y="5733256"/>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0</a:t>
            </a:r>
            <a:endParaRPr lang="en-AU" dirty="0"/>
          </a:p>
        </p:txBody>
      </p:sp>
      <p:sp>
        <p:nvSpPr>
          <p:cNvPr id="27" name="Oval 26"/>
          <p:cNvSpPr/>
          <p:nvPr/>
        </p:nvSpPr>
        <p:spPr>
          <a:xfrm>
            <a:off x="4736839" y="573244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1</a:t>
            </a:r>
            <a:endParaRPr lang="en-AU" dirty="0"/>
          </a:p>
        </p:txBody>
      </p:sp>
      <p:sp>
        <p:nvSpPr>
          <p:cNvPr id="36" name="Oval 35"/>
          <p:cNvSpPr/>
          <p:nvPr/>
        </p:nvSpPr>
        <p:spPr>
          <a:xfrm>
            <a:off x="744240" y="494035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0</a:t>
            </a:r>
            <a:endParaRPr lang="en-AU" dirty="0"/>
          </a:p>
        </p:txBody>
      </p:sp>
      <p:grpSp>
        <p:nvGrpSpPr>
          <p:cNvPr id="91" name="Group 90"/>
          <p:cNvGrpSpPr/>
          <p:nvPr/>
        </p:nvGrpSpPr>
        <p:grpSpPr>
          <a:xfrm>
            <a:off x="3919" y="3861048"/>
            <a:ext cx="1903785" cy="936104"/>
            <a:chOff x="3919" y="3933056"/>
            <a:chExt cx="1903785" cy="936104"/>
          </a:xfrm>
        </p:grpSpPr>
        <p:cxnSp>
          <p:nvCxnSpPr>
            <p:cNvPr id="84" name="Straight Connector 83"/>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1259951" y="404025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1</a:t>
            </a:r>
          </a:p>
        </p:txBody>
      </p:sp>
      <p:sp>
        <p:nvSpPr>
          <p:cNvPr id="87" name="Oval 86"/>
          <p:cNvSpPr/>
          <p:nvPr/>
        </p:nvSpPr>
        <p:spPr>
          <a:xfrm>
            <a:off x="2052039" y="404025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2</a:t>
            </a:r>
            <a:endParaRPr lang="en-AU" dirty="0"/>
          </a:p>
        </p:txBody>
      </p:sp>
      <p:sp>
        <p:nvSpPr>
          <p:cNvPr id="88" name="Oval 87"/>
          <p:cNvSpPr/>
          <p:nvPr/>
        </p:nvSpPr>
        <p:spPr>
          <a:xfrm>
            <a:off x="4716335" y="4041068"/>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3</a:t>
            </a:r>
          </a:p>
        </p:txBody>
      </p:sp>
      <p:sp>
        <p:nvSpPr>
          <p:cNvPr id="89" name="Oval 88"/>
          <p:cNvSpPr/>
          <p:nvPr/>
        </p:nvSpPr>
        <p:spPr>
          <a:xfrm>
            <a:off x="1259951" y="573244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1</a:t>
            </a:r>
          </a:p>
        </p:txBody>
      </p:sp>
      <p:sp>
        <p:nvSpPr>
          <p:cNvPr id="90" name="Oval 89"/>
          <p:cNvSpPr/>
          <p:nvPr/>
        </p:nvSpPr>
        <p:spPr>
          <a:xfrm>
            <a:off x="2052039" y="573244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2</a:t>
            </a:r>
            <a:endParaRPr lang="en-AU" dirty="0"/>
          </a:p>
        </p:txBody>
      </p:sp>
      <p:grpSp>
        <p:nvGrpSpPr>
          <p:cNvPr id="92" name="Group 91"/>
          <p:cNvGrpSpPr/>
          <p:nvPr/>
        </p:nvGrpSpPr>
        <p:grpSpPr>
          <a:xfrm>
            <a:off x="827584" y="3861048"/>
            <a:ext cx="1903785" cy="936104"/>
            <a:chOff x="3919" y="3933056"/>
            <a:chExt cx="1903785" cy="936104"/>
          </a:xfrm>
        </p:grpSpPr>
        <p:cxnSp>
          <p:nvCxnSpPr>
            <p:cNvPr id="93" name="Straight Connector 92"/>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907704" y="3861048"/>
            <a:ext cx="1903785" cy="936104"/>
            <a:chOff x="3919" y="3933056"/>
            <a:chExt cx="1903785" cy="936104"/>
          </a:xfrm>
        </p:grpSpPr>
        <p:cxnSp>
          <p:nvCxnSpPr>
            <p:cNvPr id="96" name="Straight Connector 95"/>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2668215" y="3861048"/>
            <a:ext cx="1903785" cy="936104"/>
            <a:chOff x="3919" y="3933056"/>
            <a:chExt cx="1903785" cy="936104"/>
          </a:xfrm>
        </p:grpSpPr>
        <p:cxnSp>
          <p:nvCxnSpPr>
            <p:cNvPr id="99" name="Straight Connector 98"/>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460303" y="3861048"/>
            <a:ext cx="1903785" cy="936104"/>
            <a:chOff x="3919" y="3933056"/>
            <a:chExt cx="1903785" cy="936104"/>
          </a:xfrm>
        </p:grpSpPr>
        <p:cxnSp>
          <p:nvCxnSpPr>
            <p:cNvPr id="102" name="Straight Connector 101"/>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180383" y="3861048"/>
            <a:ext cx="1903785" cy="936104"/>
            <a:chOff x="3919" y="3933056"/>
            <a:chExt cx="1903785" cy="936104"/>
          </a:xfrm>
        </p:grpSpPr>
        <p:cxnSp>
          <p:nvCxnSpPr>
            <p:cNvPr id="105" name="Straight Connector 104"/>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364088" y="3861048"/>
            <a:ext cx="1903785" cy="936104"/>
            <a:chOff x="3919" y="3933056"/>
            <a:chExt cx="1903785" cy="936104"/>
          </a:xfrm>
        </p:grpSpPr>
        <p:cxnSp>
          <p:nvCxnSpPr>
            <p:cNvPr id="108" name="Straight Connector 107"/>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6340623" y="3861048"/>
            <a:ext cx="1903785" cy="936104"/>
            <a:chOff x="3919" y="3933056"/>
            <a:chExt cx="1903785" cy="936104"/>
          </a:xfrm>
        </p:grpSpPr>
        <p:cxnSp>
          <p:nvCxnSpPr>
            <p:cNvPr id="117" name="Straight Connector 116"/>
            <p:cNvCxnSpPr/>
            <p:nvPr/>
          </p:nvCxnSpPr>
          <p:spPr>
            <a:xfrm>
              <a:off x="3919"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907704" y="3933056"/>
              <a:ext cx="0" cy="9361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56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1"/>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07"/>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6" grpId="0" animBg="1"/>
      <p:bldP spid="86" grpId="0" animBg="1"/>
      <p:bldP spid="87" grpId="0" animBg="1"/>
      <p:bldP spid="88" grpId="0" animBg="1"/>
      <p:bldP spid="89"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Windows</a:t>
            </a:r>
            <a:endParaRPr lang="en-AU" dirty="0"/>
          </a:p>
        </p:txBody>
      </p:sp>
      <p:sp>
        <p:nvSpPr>
          <p:cNvPr id="3" name="Content Placeholder 2"/>
          <p:cNvSpPr>
            <a:spLocks noGrp="1"/>
          </p:cNvSpPr>
          <p:nvPr>
            <p:ph idx="1"/>
          </p:nvPr>
        </p:nvSpPr>
        <p:spPr>
          <a:xfrm>
            <a:off x="457200" y="1844824"/>
            <a:ext cx="8229600" cy="4281339"/>
          </a:xfrm>
        </p:spPr>
        <p:txBody>
          <a:bodyPr>
            <a:normAutofit/>
          </a:bodyPr>
          <a:lstStyle/>
          <a:p>
            <a:pPr marL="0" indent="0">
              <a:buNone/>
            </a:pPr>
            <a:r>
              <a:rPr lang="en-AU" sz="4000" dirty="0">
                <a:solidFill>
                  <a:schemeClr val="accent6"/>
                </a:solidFill>
              </a:rPr>
              <a:t>from</a:t>
            </a:r>
            <a:r>
              <a:rPr lang="en-AU" sz="4000" dirty="0"/>
              <a:t> </a:t>
            </a:r>
            <a:r>
              <a:rPr lang="en-AU" sz="4000" dirty="0" smtClean="0">
                <a:solidFill>
                  <a:schemeClr val="accent4"/>
                </a:solidFill>
              </a:rPr>
              <a:t>w</a:t>
            </a:r>
            <a:r>
              <a:rPr lang="en-AU" sz="4000" dirty="0"/>
              <a:t> </a:t>
            </a:r>
            <a:r>
              <a:rPr lang="en-AU" sz="4000" dirty="0">
                <a:solidFill>
                  <a:schemeClr val="accent6"/>
                </a:solidFill>
              </a:rPr>
              <a:t>in</a:t>
            </a:r>
            <a:r>
              <a:rPr lang="en-AU" sz="4000" dirty="0"/>
              <a:t> </a:t>
            </a:r>
            <a:r>
              <a:rPr lang="en-AU" sz="4000" dirty="0" err="1" smtClean="0">
                <a:solidFill>
                  <a:schemeClr val="accent1"/>
                </a:solidFill>
              </a:rPr>
              <a:t>a</a:t>
            </a:r>
            <a:r>
              <a:rPr lang="en-AU" sz="4000" dirty="0" err="1" smtClean="0">
                <a:solidFill>
                  <a:schemeClr val="accent4"/>
                </a:solidFill>
              </a:rPr>
              <a:t>.</a:t>
            </a:r>
            <a:r>
              <a:rPr lang="en-AU" sz="4000" dirty="0" err="1" smtClean="0">
                <a:solidFill>
                  <a:schemeClr val="accent6"/>
                </a:solidFill>
              </a:rPr>
              <a:t>Window</a:t>
            </a:r>
            <a:r>
              <a:rPr lang="en-AU" sz="4000" dirty="0" smtClean="0">
                <a:solidFill>
                  <a:schemeClr val="accent6"/>
                </a:solidFill>
              </a:rPr>
              <a:t>(</a:t>
            </a:r>
            <a:r>
              <a:rPr lang="en-AU" sz="4000" dirty="0" smtClean="0">
                <a:solidFill>
                  <a:schemeClr val="bg1">
                    <a:lumMod val="50000"/>
                  </a:schemeClr>
                </a:solidFill>
              </a:rPr>
              <a:t>period</a:t>
            </a:r>
            <a:r>
              <a:rPr lang="en-AU" sz="4000" dirty="0" smtClean="0">
                <a:solidFill>
                  <a:schemeClr val="accent6"/>
                </a:solidFill>
              </a:rPr>
              <a:t>)</a:t>
            </a:r>
            <a:r>
              <a:rPr lang="en-AU" sz="4000" dirty="0"/>
              <a:t/>
            </a:r>
            <a:br>
              <a:rPr lang="en-AU" sz="4000" dirty="0"/>
            </a:br>
            <a:r>
              <a:rPr lang="en-AU" sz="4000" dirty="0">
                <a:solidFill>
                  <a:schemeClr val="accent6"/>
                </a:solidFill>
              </a:rPr>
              <a:t>from</a:t>
            </a:r>
            <a:r>
              <a:rPr lang="en-AU" sz="4000" dirty="0"/>
              <a:t> </a:t>
            </a:r>
            <a:r>
              <a:rPr lang="en-AU" sz="4000" dirty="0" smtClean="0"/>
              <a:t>total</a:t>
            </a:r>
            <a:r>
              <a:rPr lang="en-AU" sz="4000" dirty="0"/>
              <a:t> </a:t>
            </a:r>
            <a:r>
              <a:rPr lang="en-AU" sz="4000" dirty="0">
                <a:solidFill>
                  <a:schemeClr val="accent6"/>
                </a:solidFill>
              </a:rPr>
              <a:t>in</a:t>
            </a:r>
            <a:r>
              <a:rPr lang="en-AU" sz="4000" dirty="0"/>
              <a:t> </a:t>
            </a:r>
            <a:r>
              <a:rPr lang="en-AU" sz="4000" dirty="0" err="1" smtClean="0">
                <a:solidFill>
                  <a:schemeClr val="accent4"/>
                </a:solidFill>
              </a:rPr>
              <a:t>w</a:t>
            </a:r>
            <a:r>
              <a:rPr lang="en-AU" sz="4000" dirty="0" err="1" smtClean="0"/>
              <a:t>.</a:t>
            </a:r>
            <a:r>
              <a:rPr lang="en-AU" sz="4000" dirty="0" err="1" smtClean="0">
                <a:solidFill>
                  <a:schemeClr val="accent6"/>
                </a:solidFill>
              </a:rPr>
              <a:t>Sum</a:t>
            </a:r>
            <a:r>
              <a:rPr lang="en-AU" sz="4000" dirty="0" smtClean="0">
                <a:solidFill>
                  <a:schemeClr val="accent6"/>
                </a:solidFill>
              </a:rPr>
              <a:t>()</a:t>
            </a:r>
            <a:r>
              <a:rPr lang="en-AU" sz="4000" dirty="0"/>
              <a:t/>
            </a:r>
            <a:br>
              <a:rPr lang="en-AU" sz="4000" dirty="0"/>
            </a:br>
            <a:r>
              <a:rPr lang="en-AU" sz="4000" dirty="0">
                <a:solidFill>
                  <a:schemeClr val="accent6"/>
                </a:solidFill>
              </a:rPr>
              <a:t>select</a:t>
            </a:r>
            <a:r>
              <a:rPr lang="en-AU" sz="4000" dirty="0"/>
              <a:t> </a:t>
            </a:r>
            <a:r>
              <a:rPr lang="en-AU" sz="4000" dirty="0" smtClean="0"/>
              <a:t>total;</a:t>
            </a:r>
            <a:endParaRPr lang="en-AU" sz="4000" dirty="0"/>
          </a:p>
        </p:txBody>
      </p:sp>
      <p:sp>
        <p:nvSpPr>
          <p:cNvPr id="5" name="Rounded Rectangle 4"/>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cxnSp>
        <p:nvCxnSpPr>
          <p:cNvPr id="6" name="Straight Connector 5"/>
          <p:cNvCxnSpPr/>
          <p:nvPr/>
        </p:nvCxnSpPr>
        <p:spPr>
          <a:xfrm>
            <a:off x="1187624" y="4617132"/>
            <a:ext cx="6509944" cy="0"/>
          </a:xfrm>
          <a:prstGeom prst="line">
            <a:avLst/>
          </a:prstGeom>
        </p:spPr>
        <p:style>
          <a:lnRef idx="3">
            <a:schemeClr val="dk1"/>
          </a:lnRef>
          <a:fillRef idx="0">
            <a:schemeClr val="dk1"/>
          </a:fillRef>
          <a:effectRef idx="2">
            <a:schemeClr val="dk1"/>
          </a:effectRef>
          <a:fontRef idx="minor">
            <a:schemeClr val="tx1"/>
          </a:fontRef>
        </p:style>
      </p:cxnSp>
      <p:sp>
        <p:nvSpPr>
          <p:cNvPr id="7" name="Oval 6"/>
          <p:cNvSpPr/>
          <p:nvPr/>
        </p:nvSpPr>
        <p:spPr>
          <a:xfrm>
            <a:off x="1331640" y="436510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1</a:t>
            </a:r>
            <a:endParaRPr lang="en-AU" dirty="0"/>
          </a:p>
        </p:txBody>
      </p:sp>
      <p:sp>
        <p:nvSpPr>
          <p:cNvPr id="8" name="Oval 7"/>
          <p:cNvSpPr/>
          <p:nvPr/>
        </p:nvSpPr>
        <p:spPr>
          <a:xfrm>
            <a:off x="2123728" y="436510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smtClean="0"/>
              <a:t>1</a:t>
            </a:r>
            <a:endParaRPr lang="en-AU" dirty="0"/>
          </a:p>
        </p:txBody>
      </p:sp>
      <p:sp>
        <p:nvSpPr>
          <p:cNvPr id="9" name="Oval 8"/>
          <p:cNvSpPr/>
          <p:nvPr/>
        </p:nvSpPr>
        <p:spPr>
          <a:xfrm>
            <a:off x="4932040" y="436591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1</a:t>
            </a:r>
          </a:p>
        </p:txBody>
      </p:sp>
      <p:cxnSp>
        <p:nvCxnSpPr>
          <p:cNvPr id="10" name="Straight Connector 9"/>
          <p:cNvCxnSpPr/>
          <p:nvPr/>
        </p:nvCxnSpPr>
        <p:spPr>
          <a:xfrm>
            <a:off x="1187624" y="5142114"/>
            <a:ext cx="1872208"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019534" y="5430146"/>
            <a:ext cx="1872208"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891742" y="5718178"/>
            <a:ext cx="187220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6822992" y="6059556"/>
            <a:ext cx="874576" cy="0"/>
          </a:xfrm>
          <a:prstGeom prst="line">
            <a:avLst/>
          </a:prstGeom>
        </p:spPr>
        <p:style>
          <a:lnRef idx="3">
            <a:schemeClr val="dk1"/>
          </a:lnRef>
          <a:fillRef idx="0">
            <a:schemeClr val="dk1"/>
          </a:fillRef>
          <a:effectRef idx="2">
            <a:schemeClr val="dk1"/>
          </a:effectRef>
          <a:fontRef idx="minor">
            <a:schemeClr val="tx1"/>
          </a:fontRef>
        </p:style>
      </p:cxnSp>
      <p:sp>
        <p:nvSpPr>
          <p:cNvPr id="18" name="Oval 17"/>
          <p:cNvSpPr/>
          <p:nvPr/>
        </p:nvSpPr>
        <p:spPr>
          <a:xfrm>
            <a:off x="2696343" y="4869160"/>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2</a:t>
            </a:r>
            <a:endParaRPr lang="en-AU" dirty="0"/>
          </a:p>
        </p:txBody>
      </p:sp>
      <p:sp>
        <p:nvSpPr>
          <p:cNvPr id="19" name="Oval 18"/>
          <p:cNvSpPr/>
          <p:nvPr/>
        </p:nvSpPr>
        <p:spPr>
          <a:xfrm>
            <a:off x="6475918" y="5466150"/>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a:t>1</a:t>
            </a:r>
          </a:p>
        </p:txBody>
      </p:sp>
      <p:sp>
        <p:nvSpPr>
          <p:cNvPr id="16" name="Oval 15"/>
          <p:cNvSpPr/>
          <p:nvPr/>
        </p:nvSpPr>
        <p:spPr>
          <a:xfrm>
            <a:off x="4499992" y="5178118"/>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0</a:t>
            </a:r>
            <a:endParaRPr lang="en-AU" dirty="0"/>
          </a:p>
        </p:txBody>
      </p:sp>
      <p:sp>
        <p:nvSpPr>
          <p:cNvPr id="17" name="Oval 16"/>
          <p:cNvSpPr/>
          <p:nvPr/>
        </p:nvSpPr>
        <p:spPr>
          <a:xfrm>
            <a:off x="7308304" y="5807528"/>
            <a:ext cx="576064" cy="504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en-AU" dirty="0" smtClean="0"/>
              <a:t>0</a:t>
            </a:r>
            <a:endParaRPr lang="en-AU" dirty="0"/>
          </a:p>
        </p:txBody>
      </p:sp>
    </p:spTree>
    <p:extLst>
      <p:ext uri="{BB962C8B-B14F-4D97-AF65-F5344CB8AC3E}">
        <p14:creationId xmlns:p14="http://schemas.microsoft.com/office/powerpoint/2010/main" val="1549748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Sushi Gatherer</a:t>
            </a:r>
            <a:endParaRPr lang="en-AU"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AU" dirty="0" err="1" smtClean="0"/>
              <a:t>sushi.</a:t>
            </a:r>
            <a:r>
              <a:rPr lang="en-AU" dirty="0" err="1" smtClean="0">
                <a:solidFill>
                  <a:schemeClr val="accent6"/>
                </a:solidFill>
              </a:rPr>
              <a:t>Where</a:t>
            </a:r>
            <a:r>
              <a:rPr lang="en-AU" dirty="0" smtClean="0"/>
              <a:t>(</a:t>
            </a:r>
            <a:r>
              <a:rPr lang="en-AU" dirty="0" err="1" smtClean="0"/>
              <a:t>KidsWillEat</a:t>
            </a:r>
            <a:r>
              <a:rPr lang="en-AU" dirty="0" smtClean="0"/>
              <a:t>)</a:t>
            </a:r>
            <a:br>
              <a:rPr lang="en-AU" dirty="0" smtClean="0"/>
            </a:br>
            <a:r>
              <a:rPr lang="en-AU" dirty="0" smtClean="0"/>
              <a:t>        .</a:t>
            </a:r>
            <a:r>
              <a:rPr lang="en-AU" dirty="0" smtClean="0">
                <a:solidFill>
                  <a:schemeClr val="accent6"/>
                </a:solidFill>
              </a:rPr>
              <a:t>Scan</a:t>
            </a:r>
            <a:r>
              <a:rPr lang="en-AU" dirty="0" smtClean="0"/>
              <a:t>(</a:t>
            </a:r>
            <a:r>
              <a:rPr lang="en-AU" dirty="0" err="1" smtClean="0"/>
              <a:t>SumUpCost</a:t>
            </a:r>
            <a:r>
              <a:rPr lang="en-AU" dirty="0" smtClean="0"/>
              <a:t>)</a:t>
            </a:r>
            <a:br>
              <a:rPr lang="en-AU" dirty="0" smtClean="0"/>
            </a:br>
            <a:r>
              <a:rPr lang="en-AU" dirty="0" smtClean="0"/>
              <a:t>        .</a:t>
            </a:r>
            <a:r>
              <a:rPr lang="en-AU" dirty="0" err="1" smtClean="0">
                <a:solidFill>
                  <a:schemeClr val="accent6"/>
                </a:solidFill>
              </a:rPr>
              <a:t>TakeWhile</a:t>
            </a:r>
            <a:r>
              <a:rPr lang="en-AU" dirty="0" smtClean="0"/>
              <a:t>(</a:t>
            </a:r>
            <a:r>
              <a:rPr lang="en-AU" dirty="0" err="1" smtClean="0"/>
              <a:t>CanPay</a:t>
            </a:r>
            <a:r>
              <a:rPr lang="en-AU" dirty="0" smtClean="0"/>
              <a:t>)</a:t>
            </a:r>
            <a:br>
              <a:rPr lang="en-AU" dirty="0" smtClean="0"/>
            </a:br>
            <a:r>
              <a:rPr lang="en-AU" dirty="0" smtClean="0"/>
              <a:t>        .</a:t>
            </a:r>
            <a:r>
              <a:rPr lang="en-AU" dirty="0" smtClean="0">
                <a:solidFill>
                  <a:schemeClr val="accent6"/>
                </a:solidFill>
              </a:rPr>
              <a:t>Select</a:t>
            </a:r>
            <a:r>
              <a:rPr lang="en-AU" dirty="0" smtClean="0"/>
              <a:t>(</a:t>
            </a:r>
            <a:r>
              <a:rPr lang="en-AU" dirty="0" err="1" smtClean="0"/>
              <a:t>TakeOffPlate</a:t>
            </a:r>
            <a:r>
              <a:rPr lang="en-AU" dirty="0" smtClean="0"/>
              <a:t>)</a:t>
            </a:r>
            <a:br>
              <a:rPr lang="en-AU" dirty="0" smtClean="0"/>
            </a:br>
            <a:r>
              <a:rPr lang="en-AU" dirty="0" smtClean="0"/>
              <a:t>        .</a:t>
            </a:r>
            <a:r>
              <a:rPr lang="en-AU" dirty="0" smtClean="0">
                <a:solidFill>
                  <a:schemeClr val="accent6"/>
                </a:solidFill>
              </a:rPr>
              <a:t>Buffer</a:t>
            </a:r>
            <a:r>
              <a:rPr lang="en-AU" dirty="0" smtClean="0"/>
              <a:t>(</a:t>
            </a:r>
            <a:r>
              <a:rPr lang="en-AU" dirty="0" err="1" smtClean="0"/>
              <a:t>KidCount</a:t>
            </a:r>
            <a:r>
              <a:rPr lang="en-AU" dirty="0" smtClean="0"/>
              <a:t>, </a:t>
            </a:r>
            <a:r>
              <a:rPr lang="en-AU" dirty="0" err="1" smtClean="0"/>
              <a:t>MaxDelayTime</a:t>
            </a:r>
            <a:r>
              <a:rPr lang="en-AU" dirty="0" smtClean="0"/>
              <a:t>)</a:t>
            </a:r>
            <a:br>
              <a:rPr lang="en-AU" dirty="0" smtClean="0"/>
            </a:br>
            <a:r>
              <a:rPr lang="en-AU" dirty="0" smtClean="0"/>
              <a:t>        .</a:t>
            </a:r>
            <a:r>
              <a:rPr lang="en-AU" dirty="0" smtClean="0">
                <a:solidFill>
                  <a:schemeClr val="accent6"/>
                </a:solidFill>
              </a:rPr>
              <a:t>Do</a:t>
            </a:r>
            <a:r>
              <a:rPr lang="en-AU" dirty="0" smtClean="0"/>
              <a:t>(</a:t>
            </a:r>
            <a:r>
              <a:rPr lang="en-AU" dirty="0" err="1" smtClean="0"/>
              <a:t>DeliverSushi</a:t>
            </a:r>
            <a:r>
              <a:rPr lang="en-AU" dirty="0" smtClean="0"/>
              <a:t>)</a:t>
            </a:r>
            <a:endParaRPr lang="en-AU" dirty="0"/>
          </a:p>
        </p:txBody>
      </p:sp>
      <p:sp>
        <p:nvSpPr>
          <p:cNvPr id="5" name="Rounded Rectangle 4"/>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Tree>
    <p:extLst>
      <p:ext uri="{BB962C8B-B14F-4D97-AF65-F5344CB8AC3E}">
        <p14:creationId xmlns:p14="http://schemas.microsoft.com/office/powerpoint/2010/main" val="995459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Temporal Design Patterns</a:t>
            </a:r>
            <a:endParaRPr lang="en-AU" dirty="0"/>
          </a:p>
        </p:txBody>
      </p:sp>
      <p:sp>
        <p:nvSpPr>
          <p:cNvPr id="3" name="Content Placeholder 2"/>
          <p:cNvSpPr>
            <a:spLocks noGrp="1"/>
          </p:cNvSpPr>
          <p:nvPr>
            <p:ph idx="1"/>
          </p:nvPr>
        </p:nvSpPr>
        <p:spPr/>
        <p:txBody>
          <a:bodyPr/>
          <a:lstStyle/>
          <a:p>
            <a:r>
              <a:rPr lang="en-AU" dirty="0" smtClean="0"/>
              <a:t>Splitting</a:t>
            </a:r>
          </a:p>
          <a:p>
            <a:r>
              <a:rPr lang="en-AU" dirty="0" smtClean="0"/>
              <a:t>Combining</a:t>
            </a:r>
            <a:endParaRPr lang="en-AU" dirty="0"/>
          </a:p>
          <a:p>
            <a:r>
              <a:rPr lang="en-AU" dirty="0" smtClean="0"/>
              <a:t>Time </a:t>
            </a:r>
            <a:r>
              <a:rPr lang="en-AU" dirty="0"/>
              <a:t>v</a:t>
            </a:r>
            <a:r>
              <a:rPr lang="en-AU" dirty="0" smtClean="0"/>
              <a:t>arying</a:t>
            </a:r>
          </a:p>
          <a:p>
            <a:r>
              <a:rPr lang="en-AU" dirty="0" smtClean="0"/>
              <a:t>Windowing</a:t>
            </a:r>
            <a:endParaRPr lang="en-AU" dirty="0"/>
          </a:p>
          <a:p>
            <a:endParaRPr lang="en-AU" dirty="0" smtClean="0"/>
          </a:p>
          <a:p>
            <a:endParaRPr lang="en-AU" dirty="0"/>
          </a:p>
        </p:txBody>
      </p:sp>
      <p:sp>
        <p:nvSpPr>
          <p:cNvPr id="5" name="Rounded Rectangle 4"/>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bg1"/>
                </a:solidFill>
              </a:rPr>
              <a:t>Patterns</a:t>
            </a:r>
            <a:r>
              <a:rPr lang="en-AU" sz="1600" dirty="0" smtClean="0">
                <a:solidFill>
                  <a:schemeClr val="tx2">
                    <a:lumMod val="50000"/>
                    <a:lumOff val="50000"/>
                  </a:schemeClr>
                </a:solidFill>
              </a:rPr>
              <a:t>                   Virtual Time                  Guidance</a:t>
            </a:r>
            <a:endParaRPr lang="en-AU" sz="1600" dirty="0">
              <a:solidFill>
                <a:schemeClr val="tx2">
                  <a:lumMod val="50000"/>
                  <a:lumOff val="50000"/>
                </a:schemeClr>
              </a:solidFill>
            </a:endParaRPr>
          </a:p>
        </p:txBody>
      </p:sp>
    </p:spTree>
    <p:extLst>
      <p:ext uri="{BB962C8B-B14F-4D97-AF65-F5344CB8AC3E}">
        <p14:creationId xmlns:p14="http://schemas.microsoft.com/office/powerpoint/2010/main" val="3445338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 as an Aspect</a:t>
            </a:r>
            <a:endParaRPr lang="en-AU" dirty="0"/>
          </a:p>
        </p:txBody>
      </p:sp>
      <p:sp>
        <p:nvSpPr>
          <p:cNvPr id="36" name="Flowchart: Process 35"/>
          <p:cNvSpPr/>
          <p:nvPr/>
        </p:nvSpPr>
        <p:spPr>
          <a:xfrm>
            <a:off x="3859153" y="2924944"/>
            <a:ext cx="1368152" cy="108012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Decision Maker</a:t>
            </a:r>
            <a:endParaRPr lang="en-AU" dirty="0"/>
          </a:p>
        </p:txBody>
      </p:sp>
      <p:sp>
        <p:nvSpPr>
          <p:cNvPr id="37" name="Flowchart: Data 36"/>
          <p:cNvSpPr/>
          <p:nvPr/>
        </p:nvSpPr>
        <p:spPr>
          <a:xfrm>
            <a:off x="5211858" y="2264248"/>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Data 37"/>
          <p:cNvSpPr/>
          <p:nvPr/>
        </p:nvSpPr>
        <p:spPr>
          <a:xfrm>
            <a:off x="3804970" y="2243386"/>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lowchart: Data 38"/>
          <p:cNvSpPr/>
          <p:nvPr/>
        </p:nvSpPr>
        <p:spPr>
          <a:xfrm>
            <a:off x="5251464" y="4182727"/>
            <a:ext cx="720872" cy="222420"/>
          </a:xfrm>
          <a:prstGeom prst="flowChartInputOutp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40" name="Elbow Connector 39"/>
          <p:cNvCxnSpPr>
            <a:stCxn id="38" idx="4"/>
            <a:endCxn id="36" idx="0"/>
          </p:cNvCxnSpPr>
          <p:nvPr/>
        </p:nvCxnSpPr>
        <p:spPr>
          <a:xfrm rot="16200000" flipH="1">
            <a:off x="4124748" y="2506463"/>
            <a:ext cx="459138" cy="3778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7" idx="4"/>
            <a:endCxn id="36" idx="0"/>
          </p:cNvCxnSpPr>
          <p:nvPr/>
        </p:nvCxnSpPr>
        <p:spPr>
          <a:xfrm rot="5400000">
            <a:off x="4838624" y="2191274"/>
            <a:ext cx="438276" cy="102906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6" idx="3"/>
            <a:endCxn id="39" idx="1"/>
          </p:cNvCxnSpPr>
          <p:nvPr/>
        </p:nvCxnSpPr>
        <p:spPr>
          <a:xfrm>
            <a:off x="5227305" y="3465004"/>
            <a:ext cx="384595" cy="7177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907704" y="2563788"/>
            <a:ext cx="1512168" cy="373586"/>
          </a:xfrm>
          <a:prstGeom prst="roundRect">
            <a:avLst/>
          </a:prstGeom>
          <a:solidFill>
            <a:schemeClr val="accent4">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Logging</a:t>
            </a:r>
            <a:endParaRPr lang="en-AU" dirty="0"/>
          </a:p>
        </p:txBody>
      </p:sp>
      <p:sp>
        <p:nvSpPr>
          <p:cNvPr id="44" name="Rounded Rectangle 43"/>
          <p:cNvSpPr/>
          <p:nvPr/>
        </p:nvSpPr>
        <p:spPr>
          <a:xfrm>
            <a:off x="1907704" y="3050121"/>
            <a:ext cx="1512168" cy="373586"/>
          </a:xfrm>
          <a:prstGeom prst="roundRect">
            <a:avLst/>
          </a:prstGeom>
          <a:solidFill>
            <a:schemeClr val="accent4">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Data Access</a:t>
            </a:r>
            <a:endParaRPr lang="en-AU" dirty="0"/>
          </a:p>
        </p:txBody>
      </p:sp>
      <p:sp>
        <p:nvSpPr>
          <p:cNvPr id="45" name="Rounded Rectangle 44"/>
          <p:cNvSpPr/>
          <p:nvPr/>
        </p:nvSpPr>
        <p:spPr>
          <a:xfrm>
            <a:off x="1907704" y="4022787"/>
            <a:ext cx="1512168" cy="37358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Time</a:t>
            </a:r>
            <a:endParaRPr lang="en-AU" dirty="0"/>
          </a:p>
        </p:txBody>
      </p:sp>
      <p:cxnSp>
        <p:nvCxnSpPr>
          <p:cNvPr id="6" name="Elbow Connector 5"/>
          <p:cNvCxnSpPr>
            <a:stCxn id="3" idx="3"/>
            <a:endCxn id="36" idx="1"/>
          </p:cNvCxnSpPr>
          <p:nvPr/>
        </p:nvCxnSpPr>
        <p:spPr>
          <a:xfrm>
            <a:off x="3419872" y="2750581"/>
            <a:ext cx="439281" cy="7144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44" idx="3"/>
            <a:endCxn id="36" idx="1"/>
          </p:cNvCxnSpPr>
          <p:nvPr/>
        </p:nvCxnSpPr>
        <p:spPr>
          <a:xfrm>
            <a:off x="3419872" y="3236914"/>
            <a:ext cx="439281" cy="22809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5" idx="3"/>
            <a:endCxn id="36" idx="1"/>
          </p:cNvCxnSpPr>
          <p:nvPr/>
        </p:nvCxnSpPr>
        <p:spPr>
          <a:xfrm flipV="1">
            <a:off x="3419872" y="3465004"/>
            <a:ext cx="439281" cy="74457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1907704" y="2077455"/>
            <a:ext cx="1512168" cy="373586"/>
          </a:xfrm>
          <a:prstGeom prst="roundRect">
            <a:avLst/>
          </a:prstGeom>
          <a:solidFill>
            <a:schemeClr val="accent4">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Configuration</a:t>
            </a:r>
            <a:endParaRPr lang="en-AU" dirty="0"/>
          </a:p>
        </p:txBody>
      </p:sp>
      <p:cxnSp>
        <p:nvCxnSpPr>
          <p:cNvPr id="67" name="Elbow Connector 66"/>
          <p:cNvCxnSpPr>
            <a:stCxn id="57" idx="3"/>
            <a:endCxn id="36" idx="1"/>
          </p:cNvCxnSpPr>
          <p:nvPr/>
        </p:nvCxnSpPr>
        <p:spPr>
          <a:xfrm>
            <a:off x="3419872" y="2264248"/>
            <a:ext cx="439281" cy="12007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1907704" y="3536454"/>
            <a:ext cx="1512168" cy="37358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Control Flow</a:t>
            </a:r>
            <a:endParaRPr lang="en-AU" dirty="0"/>
          </a:p>
        </p:txBody>
      </p:sp>
      <p:cxnSp>
        <p:nvCxnSpPr>
          <p:cNvPr id="72" name="Elbow Connector 71"/>
          <p:cNvCxnSpPr>
            <a:stCxn id="70" idx="3"/>
            <a:endCxn id="36" idx="1"/>
          </p:cNvCxnSpPr>
          <p:nvPr/>
        </p:nvCxnSpPr>
        <p:spPr>
          <a:xfrm flipV="1">
            <a:off x="3419872" y="3465004"/>
            <a:ext cx="439281" cy="25824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lumMod val="50000"/>
                    <a:lumOff val="50000"/>
                  </a:schemeClr>
                </a:solidFill>
              </a:rPr>
              <a:t>Foundations</a:t>
            </a:r>
            <a:r>
              <a:rPr lang="en-AU" sz="1600" dirty="0" smtClean="0"/>
              <a:t>              </a:t>
            </a:r>
            <a:r>
              <a:rPr lang="en-AU" sz="1600" dirty="0" smtClean="0">
                <a:solidFill>
                  <a:schemeClr val="tx1">
                    <a:lumMod val="50000"/>
                    <a:lumOff val="50000"/>
                  </a:schemeClr>
                </a:solidFill>
              </a:rPr>
              <a:t>  Patterns                   </a:t>
            </a:r>
            <a:r>
              <a:rPr lang="en-AU" sz="1600" dirty="0" smtClean="0">
                <a:solidFill>
                  <a:schemeClr val="bg1"/>
                </a:solidFill>
              </a:rPr>
              <a:t>Virtual Time</a:t>
            </a:r>
            <a:r>
              <a:rPr lang="en-AU" sz="1600" dirty="0" smtClean="0">
                <a:solidFill>
                  <a:schemeClr val="tx1">
                    <a:lumMod val="50000"/>
                    <a:lumOff val="50000"/>
                  </a:schemeClr>
                </a:solidFill>
              </a:rPr>
              <a:t>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38328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Testing</a:t>
            </a:r>
            <a:endParaRPr lang="en-AU" dirty="0"/>
          </a:p>
        </p:txBody>
      </p:sp>
      <p:sp>
        <p:nvSpPr>
          <p:cNvPr id="36" name="Flowchart: Process 35"/>
          <p:cNvSpPr/>
          <p:nvPr/>
        </p:nvSpPr>
        <p:spPr>
          <a:xfrm>
            <a:off x="4907089" y="2902231"/>
            <a:ext cx="1368152" cy="108012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Decision Maker</a:t>
            </a:r>
            <a:endParaRPr lang="en-AU" dirty="0"/>
          </a:p>
        </p:txBody>
      </p:sp>
      <p:sp>
        <p:nvSpPr>
          <p:cNvPr id="38" name="Flowchart: Data 37"/>
          <p:cNvSpPr/>
          <p:nvPr/>
        </p:nvSpPr>
        <p:spPr>
          <a:xfrm>
            <a:off x="4852906" y="2243386"/>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lowchart: Data 38"/>
          <p:cNvSpPr/>
          <p:nvPr/>
        </p:nvSpPr>
        <p:spPr>
          <a:xfrm>
            <a:off x="6299400" y="4182727"/>
            <a:ext cx="720872" cy="222420"/>
          </a:xfrm>
          <a:prstGeom prst="flowChartInputOutp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40" name="Elbow Connector 39"/>
          <p:cNvCxnSpPr>
            <a:stCxn id="38" idx="4"/>
            <a:endCxn id="36" idx="0"/>
          </p:cNvCxnSpPr>
          <p:nvPr/>
        </p:nvCxnSpPr>
        <p:spPr>
          <a:xfrm rot="16200000" flipH="1">
            <a:off x="5184041" y="2495106"/>
            <a:ext cx="436425" cy="3778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6" idx="3"/>
            <a:endCxn id="39" idx="1"/>
          </p:cNvCxnSpPr>
          <p:nvPr/>
        </p:nvCxnSpPr>
        <p:spPr>
          <a:xfrm>
            <a:off x="6275241" y="3442291"/>
            <a:ext cx="384595" cy="7404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lowchart: Process 18"/>
          <p:cNvSpPr/>
          <p:nvPr/>
        </p:nvSpPr>
        <p:spPr>
          <a:xfrm>
            <a:off x="1547664" y="2902231"/>
            <a:ext cx="1368152" cy="108012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Test </a:t>
            </a:r>
          </a:p>
        </p:txBody>
      </p:sp>
      <p:cxnSp>
        <p:nvCxnSpPr>
          <p:cNvPr id="20" name="Elbow Connector 19"/>
          <p:cNvCxnSpPr>
            <a:stCxn id="19" idx="0"/>
            <a:endCxn id="38" idx="1"/>
          </p:cNvCxnSpPr>
          <p:nvPr/>
        </p:nvCxnSpPr>
        <p:spPr>
          <a:xfrm rot="5400000" flipH="1" flipV="1">
            <a:off x="3393119" y="1082008"/>
            <a:ext cx="658845" cy="2981602"/>
          </a:xfrm>
          <a:prstGeom prst="bentConnector3">
            <a:avLst>
              <a:gd name="adj1" fmla="val 134697"/>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14811" y="2079582"/>
            <a:ext cx="1369157" cy="369332"/>
          </a:xfrm>
          <a:prstGeom prst="rect">
            <a:avLst/>
          </a:prstGeom>
          <a:noFill/>
        </p:spPr>
        <p:txBody>
          <a:bodyPr wrap="none" rtlCol="0">
            <a:spAutoFit/>
          </a:bodyPr>
          <a:lstStyle/>
          <a:p>
            <a:r>
              <a:rPr lang="en-AU" dirty="0" smtClean="0">
                <a:solidFill>
                  <a:schemeClr val="bg1"/>
                </a:solidFill>
              </a:rPr>
              <a:t>Mock Events</a:t>
            </a:r>
            <a:endParaRPr lang="en-AU" dirty="0">
              <a:solidFill>
                <a:schemeClr val="bg1"/>
              </a:solidFill>
            </a:endParaRPr>
          </a:p>
        </p:txBody>
      </p:sp>
      <p:cxnSp>
        <p:nvCxnSpPr>
          <p:cNvPr id="25" name="Elbow Connector 24"/>
          <p:cNvCxnSpPr>
            <a:stCxn id="39" idx="4"/>
            <a:endCxn id="19" idx="2"/>
          </p:cNvCxnSpPr>
          <p:nvPr/>
        </p:nvCxnSpPr>
        <p:spPr>
          <a:xfrm rot="5400000" flipH="1">
            <a:off x="4234390" y="1979701"/>
            <a:ext cx="422796" cy="4428096"/>
          </a:xfrm>
          <a:prstGeom prst="bentConnector3">
            <a:avLst>
              <a:gd name="adj1" fmla="val -54069"/>
            </a:avLst>
          </a:prstGeom>
          <a:ln w="50800">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7784" y="4653136"/>
            <a:ext cx="1794081" cy="369332"/>
          </a:xfrm>
          <a:prstGeom prst="rect">
            <a:avLst/>
          </a:prstGeom>
          <a:noFill/>
        </p:spPr>
        <p:txBody>
          <a:bodyPr wrap="none" rtlCol="0">
            <a:spAutoFit/>
          </a:bodyPr>
          <a:lstStyle/>
          <a:p>
            <a:r>
              <a:rPr lang="en-AU" dirty="0" smtClean="0">
                <a:solidFill>
                  <a:schemeClr val="bg1"/>
                </a:solidFill>
              </a:rPr>
              <a:t>Output Decisions</a:t>
            </a:r>
            <a:endParaRPr lang="en-AU" dirty="0">
              <a:solidFill>
                <a:schemeClr val="bg1"/>
              </a:solidFill>
            </a:endParaRPr>
          </a:p>
        </p:txBody>
      </p:sp>
      <p:cxnSp>
        <p:nvCxnSpPr>
          <p:cNvPr id="31" name="Elbow Connector 30"/>
          <p:cNvCxnSpPr>
            <a:stCxn id="19" idx="3"/>
            <a:endCxn id="36" idx="1"/>
          </p:cNvCxnSpPr>
          <p:nvPr/>
        </p:nvCxnSpPr>
        <p:spPr>
          <a:xfrm>
            <a:off x="2915816" y="3442291"/>
            <a:ext cx="1991273" cy="12700"/>
          </a:xfrm>
          <a:prstGeom prst="bentConnector3">
            <a:avLst>
              <a:gd name="adj1" fmla="val -137"/>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TextBox 33"/>
          <p:cNvSpPr txBox="1"/>
          <p:nvPr/>
        </p:nvSpPr>
        <p:spPr>
          <a:xfrm>
            <a:off x="3418407" y="3410588"/>
            <a:ext cx="649537" cy="369332"/>
          </a:xfrm>
          <a:prstGeom prst="rect">
            <a:avLst/>
          </a:prstGeom>
          <a:noFill/>
        </p:spPr>
        <p:txBody>
          <a:bodyPr wrap="none" rtlCol="0">
            <a:spAutoFit/>
          </a:bodyPr>
          <a:lstStyle/>
          <a:p>
            <a:r>
              <a:rPr lang="en-AU" dirty="0" smtClean="0">
                <a:solidFill>
                  <a:schemeClr val="bg1"/>
                </a:solidFill>
              </a:rPr>
              <a:t>Time</a:t>
            </a:r>
            <a:endParaRPr lang="en-AU" dirty="0">
              <a:solidFill>
                <a:schemeClr val="bg1"/>
              </a:solidFill>
            </a:endParaRPr>
          </a:p>
        </p:txBody>
      </p:sp>
      <p:sp>
        <p:nvSpPr>
          <p:cNvPr id="18" name="TextBox 17"/>
          <p:cNvSpPr txBox="1"/>
          <p:nvPr/>
        </p:nvSpPr>
        <p:spPr>
          <a:xfrm>
            <a:off x="3644337" y="1124744"/>
            <a:ext cx="1747210" cy="461665"/>
          </a:xfrm>
          <a:prstGeom prst="rect">
            <a:avLst/>
          </a:prstGeom>
          <a:noFill/>
        </p:spPr>
        <p:txBody>
          <a:bodyPr wrap="none" rtlCol="0">
            <a:spAutoFit/>
          </a:bodyPr>
          <a:lstStyle/>
          <a:p>
            <a:r>
              <a:rPr lang="en-AU" sz="2400" dirty="0" smtClean="0">
                <a:solidFill>
                  <a:schemeClr val="bg1"/>
                </a:solidFill>
              </a:rPr>
              <a:t>Time &lt;= Test</a:t>
            </a:r>
            <a:endParaRPr lang="en-AU" sz="2400" dirty="0">
              <a:solidFill>
                <a:schemeClr val="bg1"/>
              </a:solidFill>
            </a:endParaRPr>
          </a:p>
        </p:txBody>
      </p:sp>
      <p:sp>
        <p:nvSpPr>
          <p:cNvPr id="23" name="Rounded Rectangle 22"/>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lumMod val="50000"/>
                    <a:lumOff val="50000"/>
                  </a:schemeClr>
                </a:solidFill>
              </a:rPr>
              <a:t>Foundations</a:t>
            </a:r>
            <a:r>
              <a:rPr lang="en-AU" sz="1600" dirty="0" smtClean="0"/>
              <a:t>              </a:t>
            </a:r>
            <a:r>
              <a:rPr lang="en-AU" sz="1600" dirty="0" smtClean="0">
                <a:solidFill>
                  <a:schemeClr val="tx1">
                    <a:lumMod val="50000"/>
                    <a:lumOff val="50000"/>
                  </a:schemeClr>
                </a:solidFill>
              </a:rPr>
              <a:t>  Patterns                   </a:t>
            </a:r>
            <a:r>
              <a:rPr lang="en-AU" sz="1600" dirty="0" smtClean="0">
                <a:solidFill>
                  <a:schemeClr val="bg1"/>
                </a:solidFill>
              </a:rPr>
              <a:t>Virtual Time</a:t>
            </a:r>
            <a:r>
              <a:rPr lang="en-AU" sz="1600" dirty="0" smtClean="0">
                <a:solidFill>
                  <a:schemeClr val="tx1">
                    <a:lumMod val="50000"/>
                    <a:lumOff val="50000"/>
                  </a:schemeClr>
                </a:solidFill>
              </a:rPr>
              <a:t>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637467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Simulation</a:t>
            </a:r>
            <a:endParaRPr lang="en-AU" dirty="0"/>
          </a:p>
        </p:txBody>
      </p:sp>
      <p:grpSp>
        <p:nvGrpSpPr>
          <p:cNvPr id="44" name="Group 43"/>
          <p:cNvGrpSpPr/>
          <p:nvPr/>
        </p:nvGrpSpPr>
        <p:grpSpPr>
          <a:xfrm>
            <a:off x="538749" y="3319446"/>
            <a:ext cx="1631207" cy="1224136"/>
            <a:chOff x="1716657" y="4941168"/>
            <a:chExt cx="1631207" cy="1224136"/>
          </a:xfrm>
        </p:grpSpPr>
        <p:sp>
          <p:nvSpPr>
            <p:cNvPr id="4" name="Cloud 3"/>
            <p:cNvSpPr/>
            <p:nvPr/>
          </p:nvSpPr>
          <p:spPr>
            <a:xfrm>
              <a:off x="1716657" y="4941168"/>
              <a:ext cx="1631207" cy="1224136"/>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3" name="Group 42"/>
            <p:cNvGrpSpPr/>
            <p:nvPr/>
          </p:nvGrpSpPr>
          <p:grpSpPr>
            <a:xfrm>
              <a:off x="1990618" y="5047026"/>
              <a:ext cx="1200685" cy="978773"/>
              <a:chOff x="1327644" y="2578510"/>
              <a:chExt cx="1200685" cy="978773"/>
            </a:xfrm>
          </p:grpSpPr>
          <p:sp>
            <p:nvSpPr>
              <p:cNvPr id="10" name="Flowchart: Process 9"/>
              <p:cNvSpPr/>
              <p:nvPr/>
            </p:nvSpPr>
            <p:spPr>
              <a:xfrm>
                <a:off x="1643059" y="2578510"/>
                <a:ext cx="395768" cy="162284"/>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lowchart: Process 10"/>
              <p:cNvSpPr/>
              <p:nvPr/>
            </p:nvSpPr>
            <p:spPr>
              <a:xfrm>
                <a:off x="1343318" y="2972273"/>
                <a:ext cx="395768" cy="162284"/>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000" dirty="0" smtClean="0"/>
                  <a:t>?</a:t>
                </a:r>
                <a:endParaRPr lang="en-AU" sz="1000" dirty="0"/>
              </a:p>
            </p:txBody>
          </p:sp>
          <p:sp>
            <p:nvSpPr>
              <p:cNvPr id="12" name="Flowchart: Process 11"/>
              <p:cNvSpPr/>
              <p:nvPr/>
            </p:nvSpPr>
            <p:spPr>
              <a:xfrm>
                <a:off x="2132561" y="2971312"/>
                <a:ext cx="395768" cy="162284"/>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3" name="Flowchart: Process 12"/>
              <p:cNvSpPr/>
              <p:nvPr/>
            </p:nvSpPr>
            <p:spPr>
              <a:xfrm>
                <a:off x="1734617" y="3394999"/>
                <a:ext cx="395768" cy="162284"/>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4" name="Flowchart: Data 13"/>
              <p:cNvSpPr/>
              <p:nvPr/>
            </p:nvSpPr>
            <p:spPr>
              <a:xfrm>
                <a:off x="1939387" y="3161251"/>
                <a:ext cx="208528" cy="33418"/>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5" name="Flowchart: Data 14"/>
              <p:cNvSpPr/>
              <p:nvPr/>
            </p:nvSpPr>
            <p:spPr>
              <a:xfrm>
                <a:off x="1734617"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lowchart: Data 15"/>
              <p:cNvSpPr/>
              <p:nvPr/>
            </p:nvSpPr>
            <p:spPr>
              <a:xfrm>
                <a:off x="2184636"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lowchart: Data 16"/>
              <p:cNvSpPr/>
              <p:nvPr/>
            </p:nvSpPr>
            <p:spPr>
              <a:xfrm>
                <a:off x="1327644" y="2806899"/>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lowchart: Data 17"/>
              <p:cNvSpPr/>
              <p:nvPr/>
            </p:nvSpPr>
            <p:spPr>
              <a:xfrm>
                <a:off x="1746074" y="3161251"/>
                <a:ext cx="208528" cy="33418"/>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19" name="Elbow Connector 18"/>
              <p:cNvCxnSpPr>
                <a:stCxn id="10" idx="2"/>
                <a:endCxn id="15" idx="0"/>
              </p:cNvCxnSpPr>
              <p:nvPr/>
            </p:nvCxnSpPr>
            <p:spPr>
              <a:xfrm rot="16200000" flipH="1">
                <a:off x="1784232" y="2797504"/>
                <a:ext cx="132212" cy="1879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1"/>
                <a:endCxn id="17" idx="0"/>
              </p:cNvCxnSpPr>
              <p:nvPr/>
            </p:nvCxnSpPr>
            <p:spPr>
              <a:xfrm rot="10800000" flipV="1">
                <a:off x="1452761" y="2659651"/>
                <a:ext cx="190298" cy="14724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3"/>
                <a:endCxn id="16" idx="0"/>
              </p:cNvCxnSpPr>
              <p:nvPr/>
            </p:nvCxnSpPr>
            <p:spPr>
              <a:xfrm>
                <a:off x="2038827" y="2659652"/>
                <a:ext cx="270926" cy="213354"/>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7" idx="4"/>
                <a:endCxn id="11" idx="0"/>
              </p:cNvCxnSpPr>
              <p:nvPr/>
            </p:nvCxnSpPr>
            <p:spPr>
              <a:xfrm rot="16200000" flipH="1">
                <a:off x="1420577" y="2851648"/>
                <a:ext cx="131956" cy="109294"/>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5" idx="4"/>
                <a:endCxn id="11" idx="0"/>
              </p:cNvCxnSpPr>
              <p:nvPr/>
            </p:nvCxnSpPr>
            <p:spPr>
              <a:xfrm rot="5400000">
                <a:off x="1657117" y="2790509"/>
                <a:ext cx="65850" cy="29768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4"/>
                <a:endCxn id="12" idx="0"/>
              </p:cNvCxnSpPr>
              <p:nvPr/>
            </p:nvCxnSpPr>
            <p:spPr>
              <a:xfrm rot="16200000" flipH="1">
                <a:off x="2277229" y="2918096"/>
                <a:ext cx="64888" cy="41545"/>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25" name="Flowchart: Data 24"/>
              <p:cNvSpPr/>
              <p:nvPr/>
            </p:nvSpPr>
            <p:spPr>
              <a:xfrm>
                <a:off x="2288900" y="3253566"/>
                <a:ext cx="208528" cy="33418"/>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29" name="Elbow Connector 28"/>
              <p:cNvCxnSpPr>
                <a:stCxn id="11" idx="3"/>
                <a:endCxn id="18" idx="1"/>
              </p:cNvCxnSpPr>
              <p:nvPr/>
            </p:nvCxnSpPr>
            <p:spPr>
              <a:xfrm>
                <a:off x="1739086" y="3053415"/>
                <a:ext cx="111253" cy="10783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1"/>
                <a:endCxn id="14" idx="0"/>
              </p:cNvCxnSpPr>
              <p:nvPr/>
            </p:nvCxnSpPr>
            <p:spPr>
              <a:xfrm rot="10800000" flipV="1">
                <a:off x="2064504" y="3052454"/>
                <a:ext cx="68058" cy="108796"/>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8" idx="4"/>
                <a:endCxn id="13" idx="0"/>
              </p:cNvCxnSpPr>
              <p:nvPr/>
            </p:nvCxnSpPr>
            <p:spPr>
              <a:xfrm rot="16200000" flipH="1">
                <a:off x="1791254" y="3253752"/>
                <a:ext cx="200330" cy="82163"/>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4" idx="3"/>
                <a:endCxn id="13" idx="0"/>
              </p:cNvCxnSpPr>
              <p:nvPr/>
            </p:nvCxnSpPr>
            <p:spPr>
              <a:xfrm rot="5400000">
                <a:off x="1877485" y="3249686"/>
                <a:ext cx="200330" cy="9029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3" idx="3"/>
                <a:endCxn id="25" idx="4"/>
              </p:cNvCxnSpPr>
              <p:nvPr/>
            </p:nvCxnSpPr>
            <p:spPr>
              <a:xfrm flipV="1">
                <a:off x="2130385" y="3286984"/>
                <a:ext cx="262779" cy="18915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5" idx="1"/>
                <a:endCxn id="12" idx="3"/>
              </p:cNvCxnSpPr>
              <p:nvPr/>
            </p:nvCxnSpPr>
            <p:spPr>
              <a:xfrm rot="5400000" flipH="1" flipV="1">
                <a:off x="2360191" y="3085427"/>
                <a:ext cx="201111" cy="135165"/>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7" idx="2"/>
                <a:endCxn id="13" idx="1"/>
              </p:cNvCxnSpPr>
              <p:nvPr/>
            </p:nvCxnSpPr>
            <p:spPr>
              <a:xfrm rot="10800000" flipH="1" flipV="1">
                <a:off x="1348497" y="2823607"/>
                <a:ext cx="386120" cy="652533"/>
              </a:xfrm>
              <a:prstGeom prst="bentConnector3">
                <a:avLst>
                  <a:gd name="adj1" fmla="val -13021"/>
                </a:avLst>
              </a:prstGeom>
              <a:ln w="12700" cmpd="sng">
                <a:tailEnd type="arrow"/>
              </a:ln>
            </p:spPr>
            <p:style>
              <a:lnRef idx="1">
                <a:schemeClr val="accent1"/>
              </a:lnRef>
              <a:fillRef idx="0">
                <a:schemeClr val="accent1"/>
              </a:fillRef>
              <a:effectRef idx="0">
                <a:schemeClr val="accent1"/>
              </a:effectRef>
              <a:fontRef idx="minor">
                <a:schemeClr val="tx1"/>
              </a:fontRef>
            </p:style>
          </p:cxnSp>
        </p:grpSp>
      </p:grpSp>
      <p:cxnSp>
        <p:nvCxnSpPr>
          <p:cNvPr id="8" name="Elbow Connector 7"/>
          <p:cNvCxnSpPr>
            <a:stCxn id="45" idx="2"/>
            <a:endCxn id="10" idx="0"/>
          </p:cNvCxnSpPr>
          <p:nvPr/>
        </p:nvCxnSpPr>
        <p:spPr>
          <a:xfrm rot="10800000" flipV="1">
            <a:off x="1326010" y="2302740"/>
            <a:ext cx="2304293" cy="1122564"/>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29" idx="2"/>
            <a:endCxn id="13" idx="2"/>
          </p:cNvCxnSpPr>
          <p:nvPr/>
        </p:nvCxnSpPr>
        <p:spPr>
          <a:xfrm rot="10800000">
            <a:off x="1417567" y="4404078"/>
            <a:ext cx="2371184" cy="899273"/>
          </a:xfrm>
          <a:prstGeom prst="bentConnector2">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1344800" y="1834688"/>
            <a:ext cx="1721497" cy="369332"/>
          </a:xfrm>
          <a:prstGeom prst="rect">
            <a:avLst/>
          </a:prstGeom>
          <a:noFill/>
        </p:spPr>
        <p:txBody>
          <a:bodyPr wrap="none" rtlCol="0">
            <a:spAutoFit/>
          </a:bodyPr>
          <a:lstStyle/>
          <a:p>
            <a:r>
              <a:rPr lang="en-AU" dirty="0" smtClean="0">
                <a:solidFill>
                  <a:schemeClr val="bg1"/>
                </a:solidFill>
              </a:rPr>
              <a:t>Historical Events</a:t>
            </a:r>
            <a:endParaRPr lang="en-AU" dirty="0">
              <a:solidFill>
                <a:schemeClr val="bg1"/>
              </a:solidFill>
            </a:endParaRPr>
          </a:p>
        </p:txBody>
      </p:sp>
      <p:sp>
        <p:nvSpPr>
          <p:cNvPr id="60" name="TextBox 59"/>
          <p:cNvSpPr txBox="1"/>
          <p:nvPr/>
        </p:nvSpPr>
        <p:spPr>
          <a:xfrm>
            <a:off x="5523523" y="5417295"/>
            <a:ext cx="1807995" cy="369332"/>
          </a:xfrm>
          <a:prstGeom prst="rect">
            <a:avLst/>
          </a:prstGeom>
          <a:noFill/>
        </p:spPr>
        <p:txBody>
          <a:bodyPr wrap="none" rtlCol="0">
            <a:spAutoFit/>
          </a:bodyPr>
          <a:lstStyle/>
          <a:p>
            <a:r>
              <a:rPr lang="en-AU" dirty="0" smtClean="0">
                <a:solidFill>
                  <a:schemeClr val="bg1"/>
                </a:solidFill>
              </a:rPr>
              <a:t>Simulated Orders</a:t>
            </a:r>
            <a:endParaRPr lang="en-AU" dirty="0">
              <a:solidFill>
                <a:schemeClr val="bg1"/>
              </a:solidFill>
            </a:endParaRPr>
          </a:p>
        </p:txBody>
      </p:sp>
      <p:grpSp>
        <p:nvGrpSpPr>
          <p:cNvPr id="49" name="Group 48"/>
          <p:cNvGrpSpPr/>
          <p:nvPr/>
        </p:nvGrpSpPr>
        <p:grpSpPr>
          <a:xfrm>
            <a:off x="2523730" y="3267315"/>
            <a:ext cx="1631207" cy="1224136"/>
            <a:chOff x="1716657" y="4941168"/>
            <a:chExt cx="1631207" cy="1224136"/>
          </a:xfrm>
        </p:grpSpPr>
        <p:sp>
          <p:nvSpPr>
            <p:cNvPr id="51" name="Cloud 50"/>
            <p:cNvSpPr/>
            <p:nvPr/>
          </p:nvSpPr>
          <p:spPr>
            <a:xfrm>
              <a:off x="1716657" y="4941168"/>
              <a:ext cx="1631207" cy="1224136"/>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2" name="Group 51"/>
            <p:cNvGrpSpPr/>
            <p:nvPr/>
          </p:nvGrpSpPr>
          <p:grpSpPr>
            <a:xfrm>
              <a:off x="1990618" y="5047026"/>
              <a:ext cx="1200685" cy="978773"/>
              <a:chOff x="1327644" y="2578510"/>
              <a:chExt cx="1200685" cy="978773"/>
            </a:xfrm>
          </p:grpSpPr>
          <p:sp>
            <p:nvSpPr>
              <p:cNvPr id="53" name="Flowchart: Process 52"/>
              <p:cNvSpPr/>
              <p:nvPr/>
            </p:nvSpPr>
            <p:spPr>
              <a:xfrm>
                <a:off x="1643059" y="2578510"/>
                <a:ext cx="395768" cy="162284"/>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Flowchart: Process 53"/>
              <p:cNvSpPr/>
              <p:nvPr/>
            </p:nvSpPr>
            <p:spPr>
              <a:xfrm>
                <a:off x="1343318" y="2972273"/>
                <a:ext cx="395768" cy="162284"/>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000" dirty="0" smtClean="0"/>
                  <a:t>?</a:t>
                </a:r>
                <a:endParaRPr lang="en-AU" sz="1000" dirty="0"/>
              </a:p>
            </p:txBody>
          </p:sp>
          <p:sp>
            <p:nvSpPr>
              <p:cNvPr id="55" name="Flowchart: Process 54"/>
              <p:cNvSpPr/>
              <p:nvPr/>
            </p:nvSpPr>
            <p:spPr>
              <a:xfrm>
                <a:off x="2132561" y="2971312"/>
                <a:ext cx="395768" cy="162284"/>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56" name="Flowchart: Process 55"/>
              <p:cNvSpPr/>
              <p:nvPr/>
            </p:nvSpPr>
            <p:spPr>
              <a:xfrm>
                <a:off x="1734617" y="3394999"/>
                <a:ext cx="395768" cy="162284"/>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57" name="Flowchart: Data 56"/>
              <p:cNvSpPr/>
              <p:nvPr/>
            </p:nvSpPr>
            <p:spPr>
              <a:xfrm>
                <a:off x="1939387" y="3161251"/>
                <a:ext cx="208528" cy="33418"/>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8" name="Flowchart: Data 57"/>
              <p:cNvSpPr/>
              <p:nvPr/>
            </p:nvSpPr>
            <p:spPr>
              <a:xfrm>
                <a:off x="1734617"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lowchart: Data 58"/>
              <p:cNvSpPr/>
              <p:nvPr/>
            </p:nvSpPr>
            <p:spPr>
              <a:xfrm>
                <a:off x="2184636"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lowchart: Data 60"/>
              <p:cNvSpPr/>
              <p:nvPr/>
            </p:nvSpPr>
            <p:spPr>
              <a:xfrm>
                <a:off x="1327644" y="2806899"/>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lowchart: Data 61"/>
              <p:cNvSpPr/>
              <p:nvPr/>
            </p:nvSpPr>
            <p:spPr>
              <a:xfrm>
                <a:off x="1746074" y="3161251"/>
                <a:ext cx="208528" cy="33418"/>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63" name="Elbow Connector 62"/>
              <p:cNvCxnSpPr>
                <a:stCxn id="53" idx="2"/>
                <a:endCxn id="58" idx="0"/>
              </p:cNvCxnSpPr>
              <p:nvPr/>
            </p:nvCxnSpPr>
            <p:spPr>
              <a:xfrm rot="16200000" flipH="1">
                <a:off x="1784232" y="2797504"/>
                <a:ext cx="132212" cy="1879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53" idx="1"/>
                <a:endCxn id="61" idx="0"/>
              </p:cNvCxnSpPr>
              <p:nvPr/>
            </p:nvCxnSpPr>
            <p:spPr>
              <a:xfrm rot="10800000" flipV="1">
                <a:off x="1452761" y="2659651"/>
                <a:ext cx="190298" cy="14724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3" idx="3"/>
                <a:endCxn id="59" idx="0"/>
              </p:cNvCxnSpPr>
              <p:nvPr/>
            </p:nvCxnSpPr>
            <p:spPr>
              <a:xfrm>
                <a:off x="2038827" y="2659652"/>
                <a:ext cx="270926" cy="213354"/>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1" idx="4"/>
                <a:endCxn id="54" idx="0"/>
              </p:cNvCxnSpPr>
              <p:nvPr/>
            </p:nvCxnSpPr>
            <p:spPr>
              <a:xfrm rot="16200000" flipH="1">
                <a:off x="1420577" y="2851648"/>
                <a:ext cx="131956" cy="109294"/>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8" idx="4"/>
                <a:endCxn id="54" idx="0"/>
              </p:cNvCxnSpPr>
              <p:nvPr/>
            </p:nvCxnSpPr>
            <p:spPr>
              <a:xfrm rot="5400000">
                <a:off x="1657117" y="2790509"/>
                <a:ext cx="65850" cy="29768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9" idx="4"/>
                <a:endCxn id="55" idx="0"/>
              </p:cNvCxnSpPr>
              <p:nvPr/>
            </p:nvCxnSpPr>
            <p:spPr>
              <a:xfrm rot="16200000" flipH="1">
                <a:off x="2277229" y="2918096"/>
                <a:ext cx="64888" cy="41545"/>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69" name="Flowchart: Data 68"/>
              <p:cNvSpPr/>
              <p:nvPr/>
            </p:nvSpPr>
            <p:spPr>
              <a:xfrm>
                <a:off x="2288900" y="3253566"/>
                <a:ext cx="208528" cy="33418"/>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70" name="Elbow Connector 69"/>
              <p:cNvCxnSpPr>
                <a:stCxn id="54" idx="3"/>
                <a:endCxn id="62" idx="1"/>
              </p:cNvCxnSpPr>
              <p:nvPr/>
            </p:nvCxnSpPr>
            <p:spPr>
              <a:xfrm>
                <a:off x="1739086" y="3053415"/>
                <a:ext cx="111253" cy="10783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5" idx="1"/>
                <a:endCxn id="57" idx="0"/>
              </p:cNvCxnSpPr>
              <p:nvPr/>
            </p:nvCxnSpPr>
            <p:spPr>
              <a:xfrm rot="10800000" flipV="1">
                <a:off x="2064504" y="3052454"/>
                <a:ext cx="68058" cy="108796"/>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62" idx="4"/>
                <a:endCxn id="56" idx="0"/>
              </p:cNvCxnSpPr>
              <p:nvPr/>
            </p:nvCxnSpPr>
            <p:spPr>
              <a:xfrm rot="16200000" flipH="1">
                <a:off x="1791254" y="3253752"/>
                <a:ext cx="200330" cy="82163"/>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57" idx="3"/>
                <a:endCxn id="56" idx="0"/>
              </p:cNvCxnSpPr>
              <p:nvPr/>
            </p:nvCxnSpPr>
            <p:spPr>
              <a:xfrm rot="5400000">
                <a:off x="1877485" y="3249686"/>
                <a:ext cx="200330" cy="9029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56" idx="3"/>
                <a:endCxn id="69" idx="4"/>
              </p:cNvCxnSpPr>
              <p:nvPr/>
            </p:nvCxnSpPr>
            <p:spPr>
              <a:xfrm flipV="1">
                <a:off x="2130385" y="3286984"/>
                <a:ext cx="262779" cy="18915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69" idx="1"/>
                <a:endCxn id="55" idx="3"/>
              </p:cNvCxnSpPr>
              <p:nvPr/>
            </p:nvCxnSpPr>
            <p:spPr>
              <a:xfrm rot="5400000" flipH="1" flipV="1">
                <a:off x="2360191" y="3085427"/>
                <a:ext cx="201111" cy="135165"/>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61" idx="2"/>
                <a:endCxn id="56" idx="1"/>
              </p:cNvCxnSpPr>
              <p:nvPr/>
            </p:nvCxnSpPr>
            <p:spPr>
              <a:xfrm rot="10800000" flipH="1" flipV="1">
                <a:off x="1348497" y="2823607"/>
                <a:ext cx="386120" cy="652533"/>
              </a:xfrm>
              <a:prstGeom prst="bentConnector3">
                <a:avLst>
                  <a:gd name="adj1" fmla="val -13021"/>
                </a:avLst>
              </a:prstGeom>
              <a:ln w="12700" cmpd="sng">
                <a:tailEnd type="arrow"/>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7188895" y="3177601"/>
            <a:ext cx="1631207" cy="1224136"/>
            <a:chOff x="1716657" y="4941168"/>
            <a:chExt cx="1631207" cy="1224136"/>
          </a:xfrm>
        </p:grpSpPr>
        <p:sp>
          <p:nvSpPr>
            <p:cNvPr id="78" name="Cloud 77"/>
            <p:cNvSpPr/>
            <p:nvPr/>
          </p:nvSpPr>
          <p:spPr>
            <a:xfrm>
              <a:off x="1716657" y="4941168"/>
              <a:ext cx="1631207" cy="1224136"/>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78"/>
            <p:cNvGrpSpPr/>
            <p:nvPr/>
          </p:nvGrpSpPr>
          <p:grpSpPr>
            <a:xfrm>
              <a:off x="1990618" y="5047026"/>
              <a:ext cx="1200685" cy="978773"/>
              <a:chOff x="1327644" y="2578510"/>
              <a:chExt cx="1200685" cy="978773"/>
            </a:xfrm>
          </p:grpSpPr>
          <p:sp>
            <p:nvSpPr>
              <p:cNvPr id="80" name="Flowchart: Process 79"/>
              <p:cNvSpPr/>
              <p:nvPr/>
            </p:nvSpPr>
            <p:spPr>
              <a:xfrm>
                <a:off x="1643059" y="2578510"/>
                <a:ext cx="395768" cy="162284"/>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1" name="Flowchart: Process 80"/>
              <p:cNvSpPr/>
              <p:nvPr/>
            </p:nvSpPr>
            <p:spPr>
              <a:xfrm>
                <a:off x="1343318" y="2972273"/>
                <a:ext cx="395768" cy="162284"/>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000" dirty="0" smtClean="0"/>
                  <a:t>?</a:t>
                </a:r>
                <a:endParaRPr lang="en-AU" sz="1000" dirty="0"/>
              </a:p>
            </p:txBody>
          </p:sp>
          <p:sp>
            <p:nvSpPr>
              <p:cNvPr id="82" name="Flowchart: Process 81"/>
              <p:cNvSpPr/>
              <p:nvPr/>
            </p:nvSpPr>
            <p:spPr>
              <a:xfrm>
                <a:off x="2132561" y="2971312"/>
                <a:ext cx="395768" cy="162284"/>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83" name="Flowchart: Process 82"/>
              <p:cNvSpPr/>
              <p:nvPr/>
            </p:nvSpPr>
            <p:spPr>
              <a:xfrm>
                <a:off x="1734617" y="3394999"/>
                <a:ext cx="395768" cy="162284"/>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84" name="Flowchart: Data 83"/>
              <p:cNvSpPr/>
              <p:nvPr/>
            </p:nvSpPr>
            <p:spPr>
              <a:xfrm>
                <a:off x="1939387" y="3161251"/>
                <a:ext cx="208528" cy="33418"/>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85" name="Flowchart: Data 84"/>
              <p:cNvSpPr/>
              <p:nvPr/>
            </p:nvSpPr>
            <p:spPr>
              <a:xfrm>
                <a:off x="1734617"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lowchart: Data 85"/>
              <p:cNvSpPr/>
              <p:nvPr/>
            </p:nvSpPr>
            <p:spPr>
              <a:xfrm>
                <a:off x="2184636"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lowchart: Data 86"/>
              <p:cNvSpPr/>
              <p:nvPr/>
            </p:nvSpPr>
            <p:spPr>
              <a:xfrm>
                <a:off x="1327644" y="2806899"/>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lowchart: Data 87"/>
              <p:cNvSpPr/>
              <p:nvPr/>
            </p:nvSpPr>
            <p:spPr>
              <a:xfrm>
                <a:off x="1746074" y="3161251"/>
                <a:ext cx="208528" cy="33418"/>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89" name="Elbow Connector 88"/>
              <p:cNvCxnSpPr>
                <a:stCxn id="80" idx="2"/>
                <a:endCxn id="85" idx="0"/>
              </p:cNvCxnSpPr>
              <p:nvPr/>
            </p:nvCxnSpPr>
            <p:spPr>
              <a:xfrm rot="16200000" flipH="1">
                <a:off x="1784232" y="2797504"/>
                <a:ext cx="132212" cy="1879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80" idx="1"/>
                <a:endCxn id="87" idx="0"/>
              </p:cNvCxnSpPr>
              <p:nvPr/>
            </p:nvCxnSpPr>
            <p:spPr>
              <a:xfrm rot="10800000" flipV="1">
                <a:off x="1452761" y="2659651"/>
                <a:ext cx="190298" cy="14724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80" idx="3"/>
                <a:endCxn id="86" idx="0"/>
              </p:cNvCxnSpPr>
              <p:nvPr/>
            </p:nvCxnSpPr>
            <p:spPr>
              <a:xfrm>
                <a:off x="2038827" y="2659652"/>
                <a:ext cx="270926" cy="213354"/>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87" idx="4"/>
                <a:endCxn id="81" idx="0"/>
              </p:cNvCxnSpPr>
              <p:nvPr/>
            </p:nvCxnSpPr>
            <p:spPr>
              <a:xfrm rot="16200000" flipH="1">
                <a:off x="1420577" y="2851648"/>
                <a:ext cx="131956" cy="109294"/>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5" idx="4"/>
                <a:endCxn id="81" idx="0"/>
              </p:cNvCxnSpPr>
              <p:nvPr/>
            </p:nvCxnSpPr>
            <p:spPr>
              <a:xfrm rot="5400000">
                <a:off x="1657117" y="2790509"/>
                <a:ext cx="65850" cy="29768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4"/>
                <a:endCxn id="82" idx="0"/>
              </p:cNvCxnSpPr>
              <p:nvPr/>
            </p:nvCxnSpPr>
            <p:spPr>
              <a:xfrm rot="16200000" flipH="1">
                <a:off x="2277229" y="2918096"/>
                <a:ext cx="64888" cy="41545"/>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95" name="Flowchart: Data 94"/>
              <p:cNvSpPr/>
              <p:nvPr/>
            </p:nvSpPr>
            <p:spPr>
              <a:xfrm>
                <a:off x="2288900" y="3253566"/>
                <a:ext cx="208528" cy="33418"/>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96" name="Elbow Connector 95"/>
              <p:cNvCxnSpPr>
                <a:stCxn id="81" idx="3"/>
                <a:endCxn id="88" idx="1"/>
              </p:cNvCxnSpPr>
              <p:nvPr/>
            </p:nvCxnSpPr>
            <p:spPr>
              <a:xfrm>
                <a:off x="1739086" y="3053415"/>
                <a:ext cx="111253" cy="10783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82" idx="1"/>
                <a:endCxn id="84" idx="0"/>
              </p:cNvCxnSpPr>
              <p:nvPr/>
            </p:nvCxnSpPr>
            <p:spPr>
              <a:xfrm rot="10800000" flipV="1">
                <a:off x="2064504" y="3052454"/>
                <a:ext cx="68058" cy="108796"/>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8" idx="4"/>
                <a:endCxn id="83" idx="0"/>
              </p:cNvCxnSpPr>
              <p:nvPr/>
            </p:nvCxnSpPr>
            <p:spPr>
              <a:xfrm rot="16200000" flipH="1">
                <a:off x="1791254" y="3253752"/>
                <a:ext cx="200330" cy="82163"/>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84" idx="3"/>
                <a:endCxn id="83" idx="0"/>
              </p:cNvCxnSpPr>
              <p:nvPr/>
            </p:nvCxnSpPr>
            <p:spPr>
              <a:xfrm rot="5400000">
                <a:off x="1877485" y="3249686"/>
                <a:ext cx="200330" cy="9029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3" idx="3"/>
                <a:endCxn id="95" idx="4"/>
              </p:cNvCxnSpPr>
              <p:nvPr/>
            </p:nvCxnSpPr>
            <p:spPr>
              <a:xfrm flipV="1">
                <a:off x="2130385" y="3286984"/>
                <a:ext cx="262779" cy="18915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95" idx="1"/>
                <a:endCxn id="82" idx="3"/>
              </p:cNvCxnSpPr>
              <p:nvPr/>
            </p:nvCxnSpPr>
            <p:spPr>
              <a:xfrm rot="5400000" flipH="1" flipV="1">
                <a:off x="2360191" y="3085427"/>
                <a:ext cx="201111" cy="135165"/>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87" idx="2"/>
                <a:endCxn id="83" idx="1"/>
              </p:cNvCxnSpPr>
              <p:nvPr/>
            </p:nvCxnSpPr>
            <p:spPr>
              <a:xfrm rot="10800000" flipH="1" flipV="1">
                <a:off x="1348497" y="2823607"/>
                <a:ext cx="386120" cy="652533"/>
              </a:xfrm>
              <a:prstGeom prst="bentConnector3">
                <a:avLst>
                  <a:gd name="adj1" fmla="val -13021"/>
                </a:avLst>
              </a:prstGeom>
              <a:ln w="12700" cmpd="sng">
                <a:tailEnd type="arrow"/>
              </a:ln>
            </p:spPr>
            <p:style>
              <a:lnRef idx="1">
                <a:schemeClr val="accent1"/>
              </a:lnRef>
              <a:fillRef idx="0">
                <a:schemeClr val="accent1"/>
              </a:fillRef>
              <a:effectRef idx="0">
                <a:schemeClr val="accent1"/>
              </a:effectRef>
              <a:fontRef idx="minor">
                <a:schemeClr val="tx1"/>
              </a:fontRef>
            </p:style>
          </p:cxnSp>
        </p:grpSp>
      </p:grpSp>
      <p:grpSp>
        <p:nvGrpSpPr>
          <p:cNvPr id="103" name="Group 102"/>
          <p:cNvGrpSpPr/>
          <p:nvPr/>
        </p:nvGrpSpPr>
        <p:grpSpPr>
          <a:xfrm>
            <a:off x="4959081" y="3227083"/>
            <a:ext cx="1631207" cy="1224136"/>
            <a:chOff x="1716657" y="4941168"/>
            <a:chExt cx="1631207" cy="1224136"/>
          </a:xfrm>
        </p:grpSpPr>
        <p:sp>
          <p:nvSpPr>
            <p:cNvPr id="104" name="Cloud 103"/>
            <p:cNvSpPr/>
            <p:nvPr/>
          </p:nvSpPr>
          <p:spPr>
            <a:xfrm>
              <a:off x="1716657" y="4941168"/>
              <a:ext cx="1631207" cy="1224136"/>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5" name="Group 104"/>
            <p:cNvGrpSpPr/>
            <p:nvPr/>
          </p:nvGrpSpPr>
          <p:grpSpPr>
            <a:xfrm>
              <a:off x="1990618" y="5047026"/>
              <a:ext cx="1200685" cy="978773"/>
              <a:chOff x="1327644" y="2578510"/>
              <a:chExt cx="1200685" cy="978773"/>
            </a:xfrm>
          </p:grpSpPr>
          <p:sp>
            <p:nvSpPr>
              <p:cNvPr id="106" name="Flowchart: Process 105"/>
              <p:cNvSpPr/>
              <p:nvPr/>
            </p:nvSpPr>
            <p:spPr>
              <a:xfrm>
                <a:off x="1643059" y="2578510"/>
                <a:ext cx="395768" cy="162284"/>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7" name="Flowchart: Process 106"/>
              <p:cNvSpPr/>
              <p:nvPr/>
            </p:nvSpPr>
            <p:spPr>
              <a:xfrm>
                <a:off x="1343318" y="2972273"/>
                <a:ext cx="395768" cy="162284"/>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000" dirty="0" smtClean="0"/>
                  <a:t>?</a:t>
                </a:r>
                <a:endParaRPr lang="en-AU" sz="1000" dirty="0"/>
              </a:p>
            </p:txBody>
          </p:sp>
          <p:sp>
            <p:nvSpPr>
              <p:cNvPr id="108" name="Flowchart: Process 107"/>
              <p:cNvSpPr/>
              <p:nvPr/>
            </p:nvSpPr>
            <p:spPr>
              <a:xfrm>
                <a:off x="2132561" y="2971312"/>
                <a:ext cx="395768" cy="162284"/>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09" name="Flowchart: Process 108"/>
              <p:cNvSpPr/>
              <p:nvPr/>
            </p:nvSpPr>
            <p:spPr>
              <a:xfrm>
                <a:off x="1734617" y="3394999"/>
                <a:ext cx="395768" cy="162284"/>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10" name="Flowchart: Data 109"/>
              <p:cNvSpPr/>
              <p:nvPr/>
            </p:nvSpPr>
            <p:spPr>
              <a:xfrm>
                <a:off x="1939387" y="3161251"/>
                <a:ext cx="208528" cy="33418"/>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11" name="Flowchart: Data 110"/>
              <p:cNvSpPr/>
              <p:nvPr/>
            </p:nvSpPr>
            <p:spPr>
              <a:xfrm>
                <a:off x="1734617"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lowchart: Data 111"/>
              <p:cNvSpPr/>
              <p:nvPr/>
            </p:nvSpPr>
            <p:spPr>
              <a:xfrm>
                <a:off x="2184636" y="2873006"/>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lowchart: Data 112"/>
              <p:cNvSpPr/>
              <p:nvPr/>
            </p:nvSpPr>
            <p:spPr>
              <a:xfrm>
                <a:off x="1327644" y="2806899"/>
                <a:ext cx="208528" cy="33418"/>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lowchart: Data 113"/>
              <p:cNvSpPr/>
              <p:nvPr/>
            </p:nvSpPr>
            <p:spPr>
              <a:xfrm>
                <a:off x="1746074" y="3161251"/>
                <a:ext cx="208528" cy="33418"/>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115" name="Elbow Connector 114"/>
              <p:cNvCxnSpPr>
                <a:stCxn id="106" idx="2"/>
                <a:endCxn id="111" idx="0"/>
              </p:cNvCxnSpPr>
              <p:nvPr/>
            </p:nvCxnSpPr>
            <p:spPr>
              <a:xfrm rot="16200000" flipH="1">
                <a:off x="1784232" y="2797504"/>
                <a:ext cx="132212" cy="1879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6" idx="1"/>
                <a:endCxn id="113" idx="0"/>
              </p:cNvCxnSpPr>
              <p:nvPr/>
            </p:nvCxnSpPr>
            <p:spPr>
              <a:xfrm rot="10800000" flipV="1">
                <a:off x="1452761" y="2659651"/>
                <a:ext cx="190298" cy="14724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06" idx="3"/>
                <a:endCxn id="112" idx="0"/>
              </p:cNvCxnSpPr>
              <p:nvPr/>
            </p:nvCxnSpPr>
            <p:spPr>
              <a:xfrm>
                <a:off x="2038827" y="2659652"/>
                <a:ext cx="270926" cy="213354"/>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3" idx="4"/>
                <a:endCxn id="107" idx="0"/>
              </p:cNvCxnSpPr>
              <p:nvPr/>
            </p:nvCxnSpPr>
            <p:spPr>
              <a:xfrm rot="16200000" flipH="1">
                <a:off x="1420577" y="2851648"/>
                <a:ext cx="131956" cy="109294"/>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11" idx="4"/>
                <a:endCxn id="107" idx="0"/>
              </p:cNvCxnSpPr>
              <p:nvPr/>
            </p:nvCxnSpPr>
            <p:spPr>
              <a:xfrm rot="5400000">
                <a:off x="1657117" y="2790509"/>
                <a:ext cx="65850" cy="29768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112" idx="4"/>
                <a:endCxn id="108" idx="0"/>
              </p:cNvCxnSpPr>
              <p:nvPr/>
            </p:nvCxnSpPr>
            <p:spPr>
              <a:xfrm rot="16200000" flipH="1">
                <a:off x="2277229" y="2918096"/>
                <a:ext cx="64888" cy="41545"/>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121" name="Flowchart: Data 120"/>
              <p:cNvSpPr/>
              <p:nvPr/>
            </p:nvSpPr>
            <p:spPr>
              <a:xfrm>
                <a:off x="2288900" y="3253566"/>
                <a:ext cx="208528" cy="33418"/>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122" name="Elbow Connector 121"/>
              <p:cNvCxnSpPr>
                <a:stCxn id="107" idx="3"/>
                <a:endCxn id="114" idx="1"/>
              </p:cNvCxnSpPr>
              <p:nvPr/>
            </p:nvCxnSpPr>
            <p:spPr>
              <a:xfrm>
                <a:off x="1739086" y="3053415"/>
                <a:ext cx="111253" cy="10783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08" idx="1"/>
                <a:endCxn id="110" idx="0"/>
              </p:cNvCxnSpPr>
              <p:nvPr/>
            </p:nvCxnSpPr>
            <p:spPr>
              <a:xfrm rot="10800000" flipV="1">
                <a:off x="2064504" y="3052454"/>
                <a:ext cx="68058" cy="108796"/>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114" idx="4"/>
                <a:endCxn id="109" idx="0"/>
              </p:cNvCxnSpPr>
              <p:nvPr/>
            </p:nvCxnSpPr>
            <p:spPr>
              <a:xfrm rot="16200000" flipH="1">
                <a:off x="1791254" y="3253752"/>
                <a:ext cx="200330" cy="82163"/>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10" idx="3"/>
                <a:endCxn id="109" idx="0"/>
              </p:cNvCxnSpPr>
              <p:nvPr/>
            </p:nvCxnSpPr>
            <p:spPr>
              <a:xfrm rot="5400000">
                <a:off x="1877485" y="3249686"/>
                <a:ext cx="200330" cy="9029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09" idx="3"/>
                <a:endCxn id="121" idx="4"/>
              </p:cNvCxnSpPr>
              <p:nvPr/>
            </p:nvCxnSpPr>
            <p:spPr>
              <a:xfrm flipV="1">
                <a:off x="2130385" y="3286984"/>
                <a:ext cx="262779" cy="189157"/>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21" idx="1"/>
                <a:endCxn id="108" idx="3"/>
              </p:cNvCxnSpPr>
              <p:nvPr/>
            </p:nvCxnSpPr>
            <p:spPr>
              <a:xfrm rot="5400000" flipH="1" flipV="1">
                <a:off x="2360191" y="3085427"/>
                <a:ext cx="201111" cy="135165"/>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13" idx="2"/>
                <a:endCxn id="109" idx="1"/>
              </p:cNvCxnSpPr>
              <p:nvPr/>
            </p:nvCxnSpPr>
            <p:spPr>
              <a:xfrm rot="10800000" flipH="1" flipV="1">
                <a:off x="1348497" y="2823607"/>
                <a:ext cx="386120" cy="652533"/>
              </a:xfrm>
              <a:prstGeom prst="bentConnector3">
                <a:avLst>
                  <a:gd name="adj1" fmla="val -13021"/>
                </a:avLst>
              </a:prstGeom>
              <a:ln w="12700" cmpd="sng">
                <a:tailEnd type="arrow"/>
              </a:ln>
            </p:spPr>
            <p:style>
              <a:lnRef idx="1">
                <a:schemeClr val="accent1"/>
              </a:lnRef>
              <a:fillRef idx="0">
                <a:schemeClr val="accent1"/>
              </a:fillRef>
              <a:effectRef idx="0">
                <a:schemeClr val="accent1"/>
              </a:effectRef>
              <a:fontRef idx="minor">
                <a:schemeClr val="tx1"/>
              </a:fontRef>
            </p:style>
          </p:cxnSp>
        </p:grpSp>
      </p:grpSp>
      <p:sp>
        <p:nvSpPr>
          <p:cNvPr id="45" name="Can 44"/>
          <p:cNvSpPr/>
          <p:nvPr/>
        </p:nvSpPr>
        <p:spPr>
          <a:xfrm>
            <a:off x="3630302" y="1834688"/>
            <a:ext cx="1945503" cy="936104"/>
          </a:xfrm>
          <a:prstGeom prst="can">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Historical</a:t>
            </a:r>
          </a:p>
          <a:p>
            <a:pPr algn="ctr"/>
            <a:r>
              <a:rPr lang="en-AU" dirty="0" smtClean="0">
                <a:solidFill>
                  <a:schemeClr val="tx1"/>
                </a:solidFill>
              </a:rPr>
              <a:t>Data</a:t>
            </a:r>
            <a:endParaRPr lang="en-AU" dirty="0">
              <a:solidFill>
                <a:schemeClr val="tx1"/>
              </a:solidFill>
            </a:endParaRPr>
          </a:p>
        </p:txBody>
      </p:sp>
      <p:sp>
        <p:nvSpPr>
          <p:cNvPr id="129" name="Can 128"/>
          <p:cNvSpPr/>
          <p:nvPr/>
        </p:nvSpPr>
        <p:spPr>
          <a:xfrm>
            <a:off x="3788751" y="4883579"/>
            <a:ext cx="1567511" cy="839541"/>
          </a:xfrm>
          <a:prstGeom prst="can">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Simulation </a:t>
            </a:r>
          </a:p>
          <a:p>
            <a:pPr algn="ctr"/>
            <a:r>
              <a:rPr lang="en-AU" dirty="0" smtClean="0">
                <a:solidFill>
                  <a:schemeClr val="tx1"/>
                </a:solidFill>
              </a:rPr>
              <a:t>Results </a:t>
            </a:r>
            <a:endParaRPr lang="en-AU" dirty="0">
              <a:solidFill>
                <a:schemeClr val="tx1"/>
              </a:solidFill>
            </a:endParaRPr>
          </a:p>
        </p:txBody>
      </p:sp>
      <p:cxnSp>
        <p:nvCxnSpPr>
          <p:cNvPr id="131" name="Elbow Connector 130"/>
          <p:cNvCxnSpPr>
            <a:stCxn id="45" idx="2"/>
            <a:endCxn id="53" idx="0"/>
          </p:cNvCxnSpPr>
          <p:nvPr/>
        </p:nvCxnSpPr>
        <p:spPr>
          <a:xfrm rot="10800000" flipV="1">
            <a:off x="3310990" y="2302739"/>
            <a:ext cx="319312" cy="107043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45" idx="4"/>
            <a:endCxn id="80" idx="0"/>
          </p:cNvCxnSpPr>
          <p:nvPr/>
        </p:nvCxnSpPr>
        <p:spPr>
          <a:xfrm>
            <a:off x="5575805" y="2302740"/>
            <a:ext cx="2400350" cy="980719"/>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45" idx="4"/>
            <a:endCxn id="106" idx="0"/>
          </p:cNvCxnSpPr>
          <p:nvPr/>
        </p:nvCxnSpPr>
        <p:spPr>
          <a:xfrm>
            <a:off x="5575805" y="2302740"/>
            <a:ext cx="170536" cy="1030201"/>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129" idx="2"/>
            <a:endCxn id="56" idx="2"/>
          </p:cNvCxnSpPr>
          <p:nvPr/>
        </p:nvCxnSpPr>
        <p:spPr>
          <a:xfrm rot="10800000">
            <a:off x="3402549" y="4351946"/>
            <a:ext cx="386203" cy="951404"/>
          </a:xfrm>
          <a:prstGeom prst="bentConnector2">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9" idx="4"/>
            <a:endCxn id="109" idx="2"/>
          </p:cNvCxnSpPr>
          <p:nvPr/>
        </p:nvCxnSpPr>
        <p:spPr>
          <a:xfrm flipV="1">
            <a:off x="5356262" y="4311714"/>
            <a:ext cx="481637" cy="991636"/>
          </a:xfrm>
          <a:prstGeom prst="bentConnector2">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stCxn id="129" idx="4"/>
            <a:endCxn id="83" idx="2"/>
          </p:cNvCxnSpPr>
          <p:nvPr/>
        </p:nvCxnSpPr>
        <p:spPr>
          <a:xfrm flipV="1">
            <a:off x="5356262" y="4262232"/>
            <a:ext cx="2711451" cy="1041118"/>
          </a:xfrm>
          <a:prstGeom prst="bentConnector2">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3644337" y="1124744"/>
            <a:ext cx="1830694" cy="461665"/>
          </a:xfrm>
          <a:prstGeom prst="rect">
            <a:avLst/>
          </a:prstGeom>
          <a:noFill/>
        </p:spPr>
        <p:txBody>
          <a:bodyPr wrap="none" rtlCol="0">
            <a:spAutoFit/>
          </a:bodyPr>
          <a:lstStyle/>
          <a:p>
            <a:r>
              <a:rPr lang="en-AU" sz="2400" dirty="0" smtClean="0">
                <a:solidFill>
                  <a:schemeClr val="bg1"/>
                </a:solidFill>
              </a:rPr>
              <a:t>Time &lt;= Data</a:t>
            </a:r>
            <a:endParaRPr lang="en-AU" sz="2400" dirty="0">
              <a:solidFill>
                <a:schemeClr val="bg1"/>
              </a:solidFill>
            </a:endParaRPr>
          </a:p>
        </p:txBody>
      </p:sp>
      <p:sp>
        <p:nvSpPr>
          <p:cNvPr id="153" name="TextBox 152"/>
          <p:cNvSpPr txBox="1"/>
          <p:nvPr/>
        </p:nvSpPr>
        <p:spPr>
          <a:xfrm>
            <a:off x="2733508" y="5920665"/>
            <a:ext cx="4033925" cy="461665"/>
          </a:xfrm>
          <a:prstGeom prst="rect">
            <a:avLst/>
          </a:prstGeom>
          <a:noFill/>
        </p:spPr>
        <p:txBody>
          <a:bodyPr wrap="none" rtlCol="0">
            <a:spAutoFit/>
          </a:bodyPr>
          <a:lstStyle/>
          <a:p>
            <a:r>
              <a:rPr lang="en-AU" sz="2400" dirty="0" smtClean="0">
                <a:solidFill>
                  <a:schemeClr val="bg1"/>
                </a:solidFill>
              </a:rPr>
              <a:t>100s of concurrent simulations</a:t>
            </a:r>
            <a:endParaRPr lang="en-AU" sz="2400" dirty="0">
              <a:solidFill>
                <a:schemeClr val="bg1"/>
              </a:solidFill>
            </a:endParaRPr>
          </a:p>
        </p:txBody>
      </p:sp>
      <p:sp>
        <p:nvSpPr>
          <p:cNvPr id="132" name="Rounded Rectangle 131"/>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lumMod val="50000"/>
                    <a:lumOff val="50000"/>
                  </a:schemeClr>
                </a:solidFill>
              </a:rPr>
              <a:t>Foundations</a:t>
            </a:r>
            <a:r>
              <a:rPr lang="en-AU" sz="1600" dirty="0" smtClean="0"/>
              <a:t>              </a:t>
            </a:r>
            <a:r>
              <a:rPr lang="en-AU" sz="1600" dirty="0" smtClean="0">
                <a:solidFill>
                  <a:schemeClr val="tx1">
                    <a:lumMod val="50000"/>
                    <a:lumOff val="50000"/>
                  </a:schemeClr>
                </a:solidFill>
              </a:rPr>
              <a:t>  Patterns                   </a:t>
            </a:r>
            <a:r>
              <a:rPr lang="en-AU" sz="1600" dirty="0" smtClean="0">
                <a:solidFill>
                  <a:schemeClr val="bg1"/>
                </a:solidFill>
              </a:rPr>
              <a:t>Virtual Time</a:t>
            </a:r>
            <a:r>
              <a:rPr lang="en-AU" sz="1600" dirty="0" smtClean="0">
                <a:solidFill>
                  <a:schemeClr val="tx1">
                    <a:lumMod val="50000"/>
                    <a:lumOff val="50000"/>
                  </a:schemeClr>
                </a:solidFill>
              </a:rPr>
              <a:t>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345534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42176" cy="1362075"/>
          </a:xfrm>
        </p:spPr>
        <p:txBody>
          <a:bodyPr>
            <a:normAutofit/>
          </a:bodyPr>
          <a:lstStyle/>
          <a:p>
            <a:pPr lvl="0"/>
            <a:r>
              <a:rPr lang="en-US" sz="3600" dirty="0" smtClean="0"/>
              <a:t>Processing the future</a:t>
            </a:r>
            <a:br>
              <a:rPr lang="en-US" sz="3600" dirty="0" smtClean="0"/>
            </a:br>
            <a:r>
              <a:rPr lang="en-US" sz="2700" dirty="0" smtClean="0">
                <a:solidFill>
                  <a:schemeClr val="bg1"/>
                </a:solidFill>
                <a:latin typeface="Segoe UI Light" pitchFamily="34" charset="0"/>
              </a:rPr>
              <a:t>War stories from the trading floor</a:t>
            </a:r>
            <a:endParaRPr lang="en-AU" sz="2700" dirty="0">
              <a:solidFill>
                <a:schemeClr val="bg1"/>
              </a:solidFill>
              <a:latin typeface="Segoe UI Light" pitchFamily="34" charset="0"/>
            </a:endParaRPr>
          </a:p>
        </p:txBody>
      </p:sp>
      <p:sp>
        <p:nvSpPr>
          <p:cNvPr id="3" name="Text Placeholder 2"/>
          <p:cNvSpPr>
            <a:spLocks noGrp="1"/>
          </p:cNvSpPr>
          <p:nvPr>
            <p:ph type="body" idx="1"/>
          </p:nvPr>
        </p:nvSpPr>
        <p:spPr>
          <a:xfrm>
            <a:off x="722312" y="2708920"/>
            <a:ext cx="3849687" cy="1500187"/>
          </a:xfrm>
        </p:spPr>
        <p:txBody>
          <a:bodyPr/>
          <a:lstStyle/>
          <a:p>
            <a:pPr lvl="0">
              <a:defRPr/>
            </a:pPr>
            <a:r>
              <a:rPr lang="en-US" b="1" dirty="0"/>
              <a:t>Martin Granell</a:t>
            </a:r>
          </a:p>
          <a:p>
            <a:pPr lvl="0">
              <a:defRPr/>
            </a:pPr>
            <a:r>
              <a:rPr lang="en-US" dirty="0"/>
              <a:t>Quant Analyst</a:t>
            </a:r>
          </a:p>
          <a:p>
            <a:pPr lvl="0">
              <a:defRPr/>
            </a:pPr>
            <a:r>
              <a:rPr lang="en-US" dirty="0" smtClean="0"/>
              <a:t>martin@ausalgo.com</a:t>
            </a:r>
            <a:endParaRPr lang="en-US" dirty="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rPr>
              <a:t>SESSION CODE: </a:t>
            </a:r>
            <a:r>
              <a:rPr lang="en-US" b="1" kern="600" spc="40" dirty="0" smtClean="0">
                <a:ln w="3175">
                  <a:noFill/>
                </a:ln>
                <a:solidFill>
                  <a:schemeClr val="bg1"/>
                </a:solidFill>
                <a:latin typeface="Calibri" pitchFamily="34" charset="0"/>
                <a:cs typeface="Arial" charset="0"/>
              </a:rPr>
              <a:t>ARC-MID206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Text Placeholder 2"/>
          <p:cNvSpPr txBox="1">
            <a:spLocks/>
          </p:cNvSpPr>
          <p:nvPr/>
        </p:nvSpPr>
        <p:spPr>
          <a:xfrm>
            <a:off x="4283968" y="2727151"/>
            <a:ext cx="3849687"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b="1" dirty="0"/>
              <a:t>Chris Hewitt</a:t>
            </a:r>
          </a:p>
          <a:p>
            <a:pPr>
              <a:defRPr/>
            </a:pPr>
            <a:r>
              <a:rPr lang="en-US" dirty="0"/>
              <a:t>Quant Analyst</a:t>
            </a:r>
          </a:p>
          <a:p>
            <a:pPr>
              <a:defRPr/>
            </a:pPr>
            <a:r>
              <a:rPr lang="en-US" dirty="0" smtClean="0"/>
              <a:t>chris@ausalgo.com</a:t>
            </a:r>
            <a:endParaRPr lang="en-US" dirty="0"/>
          </a:p>
        </p:txBody>
      </p:sp>
    </p:spTree>
    <p:extLst>
      <p:ext uri="{BB962C8B-B14F-4D97-AF65-F5344CB8AC3E}">
        <p14:creationId xmlns:p14="http://schemas.microsoft.com/office/powerpoint/2010/main" val="2674820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8072" y="2513360"/>
            <a:ext cx="2978579" cy="2363303"/>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Production</a:t>
            </a:r>
            <a:endParaRPr lang="en-AU" dirty="0"/>
          </a:p>
        </p:txBody>
      </p:sp>
      <p:sp>
        <p:nvSpPr>
          <p:cNvPr id="10" name="Flowchart: Process 9"/>
          <p:cNvSpPr/>
          <p:nvPr/>
        </p:nvSpPr>
        <p:spPr>
          <a:xfrm>
            <a:off x="2116419" y="2845691"/>
            <a:ext cx="816774" cy="368660"/>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lowchart: Process 10"/>
          <p:cNvSpPr/>
          <p:nvPr/>
        </p:nvSpPr>
        <p:spPr>
          <a:xfrm>
            <a:off x="1497823" y="3555870"/>
            <a:ext cx="816774" cy="368660"/>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400" dirty="0" smtClean="0"/>
              <a:t>?</a:t>
            </a:r>
            <a:endParaRPr lang="en-AU" sz="2400" dirty="0"/>
          </a:p>
        </p:txBody>
      </p:sp>
      <p:sp>
        <p:nvSpPr>
          <p:cNvPr id="12" name="Flowchart: Process 11"/>
          <p:cNvSpPr/>
          <p:nvPr/>
        </p:nvSpPr>
        <p:spPr>
          <a:xfrm>
            <a:off x="3126639" y="3553687"/>
            <a:ext cx="816774" cy="368660"/>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3" name="Flowchart: Process 12"/>
          <p:cNvSpPr/>
          <p:nvPr/>
        </p:nvSpPr>
        <p:spPr>
          <a:xfrm>
            <a:off x="2330106" y="4194880"/>
            <a:ext cx="816774" cy="368660"/>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4" name="Flowchart: Data 13"/>
          <p:cNvSpPr/>
          <p:nvPr/>
        </p:nvSpPr>
        <p:spPr>
          <a:xfrm>
            <a:off x="2727972" y="3985168"/>
            <a:ext cx="430354" cy="75915"/>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5" name="Flowchart: Data 14"/>
          <p:cNvSpPr/>
          <p:nvPr/>
        </p:nvSpPr>
        <p:spPr>
          <a:xfrm>
            <a:off x="2305375" y="3330365"/>
            <a:ext cx="430354" cy="75915"/>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lowchart: Data 15"/>
          <p:cNvSpPr/>
          <p:nvPr/>
        </p:nvSpPr>
        <p:spPr>
          <a:xfrm>
            <a:off x="3234109" y="3330365"/>
            <a:ext cx="430354" cy="75915"/>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lowchart: Data 16"/>
          <p:cNvSpPr/>
          <p:nvPr/>
        </p:nvSpPr>
        <p:spPr>
          <a:xfrm>
            <a:off x="1465476" y="3323245"/>
            <a:ext cx="430354" cy="75915"/>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lowchart: Data 17"/>
          <p:cNvSpPr/>
          <p:nvPr/>
        </p:nvSpPr>
        <p:spPr>
          <a:xfrm>
            <a:off x="2329019" y="3985168"/>
            <a:ext cx="430354" cy="75915"/>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19" name="Elbow Connector 18"/>
          <p:cNvCxnSpPr>
            <a:stCxn id="10" idx="2"/>
            <a:endCxn id="15" idx="0"/>
          </p:cNvCxnSpPr>
          <p:nvPr/>
        </p:nvCxnSpPr>
        <p:spPr>
          <a:xfrm rot="16200000" flipH="1">
            <a:off x="2486189" y="3252967"/>
            <a:ext cx="116015" cy="3878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1"/>
            <a:endCxn id="17" idx="0"/>
          </p:cNvCxnSpPr>
          <p:nvPr/>
        </p:nvCxnSpPr>
        <p:spPr>
          <a:xfrm rot="10800000" flipV="1">
            <a:off x="1723689" y="3030020"/>
            <a:ext cx="392731" cy="293224"/>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3"/>
            <a:endCxn id="16" idx="0"/>
          </p:cNvCxnSpPr>
          <p:nvPr/>
        </p:nvCxnSpPr>
        <p:spPr>
          <a:xfrm>
            <a:off x="2933193" y="3030020"/>
            <a:ext cx="559129" cy="30034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7" idx="4"/>
            <a:endCxn id="11" idx="0"/>
          </p:cNvCxnSpPr>
          <p:nvPr/>
        </p:nvCxnSpPr>
        <p:spPr>
          <a:xfrm rot="16200000" flipH="1">
            <a:off x="1715076" y="3364736"/>
            <a:ext cx="156710" cy="22555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5" idx="4"/>
            <a:endCxn id="11" idx="0"/>
          </p:cNvCxnSpPr>
          <p:nvPr/>
        </p:nvCxnSpPr>
        <p:spPr>
          <a:xfrm rot="5400000">
            <a:off x="2138586" y="3173904"/>
            <a:ext cx="149590" cy="614342"/>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4"/>
            <a:endCxn id="12" idx="0"/>
          </p:cNvCxnSpPr>
          <p:nvPr/>
        </p:nvCxnSpPr>
        <p:spPr>
          <a:xfrm rot="16200000" flipH="1">
            <a:off x="3418453" y="3437114"/>
            <a:ext cx="147406" cy="8574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25" name="Flowchart: Data 24"/>
          <p:cNvSpPr/>
          <p:nvPr/>
        </p:nvSpPr>
        <p:spPr>
          <a:xfrm>
            <a:off x="3449286" y="4194880"/>
            <a:ext cx="430354" cy="75915"/>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29" name="Elbow Connector 28"/>
          <p:cNvCxnSpPr>
            <a:stCxn id="11" idx="3"/>
            <a:endCxn id="18" idx="1"/>
          </p:cNvCxnSpPr>
          <p:nvPr/>
        </p:nvCxnSpPr>
        <p:spPr>
          <a:xfrm>
            <a:off x="2314597" y="3740200"/>
            <a:ext cx="229600" cy="244969"/>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1"/>
            <a:endCxn id="14" idx="0"/>
          </p:cNvCxnSpPr>
          <p:nvPr/>
        </p:nvCxnSpPr>
        <p:spPr>
          <a:xfrm rot="10800000" flipV="1">
            <a:off x="2986184" y="3738016"/>
            <a:ext cx="140455" cy="247152"/>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8" idx="4"/>
            <a:endCxn id="13" idx="0"/>
          </p:cNvCxnSpPr>
          <p:nvPr/>
        </p:nvCxnSpPr>
        <p:spPr>
          <a:xfrm rot="16200000" flipH="1">
            <a:off x="2574446" y="4030833"/>
            <a:ext cx="133797" cy="19429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4" idx="3"/>
            <a:endCxn id="13" idx="0"/>
          </p:cNvCxnSpPr>
          <p:nvPr/>
        </p:nvCxnSpPr>
        <p:spPr>
          <a:xfrm rot="5400000">
            <a:off x="2752406" y="4047171"/>
            <a:ext cx="133797" cy="16162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3" idx="3"/>
            <a:endCxn id="25" idx="4"/>
          </p:cNvCxnSpPr>
          <p:nvPr/>
        </p:nvCxnSpPr>
        <p:spPr>
          <a:xfrm flipV="1">
            <a:off x="3146880" y="4270795"/>
            <a:ext cx="517583" cy="10841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5" idx="1"/>
            <a:endCxn id="12" idx="3"/>
          </p:cNvCxnSpPr>
          <p:nvPr/>
        </p:nvCxnSpPr>
        <p:spPr>
          <a:xfrm rot="5400000" flipH="1" flipV="1">
            <a:off x="3575507" y="3826973"/>
            <a:ext cx="456863" cy="278950"/>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7" idx="2"/>
            <a:endCxn id="13" idx="1"/>
          </p:cNvCxnSpPr>
          <p:nvPr/>
        </p:nvCxnSpPr>
        <p:spPr>
          <a:xfrm rot="10800000" flipH="1" flipV="1">
            <a:off x="1508511" y="3361202"/>
            <a:ext cx="821595" cy="1018007"/>
          </a:xfrm>
          <a:prstGeom prst="bentConnector3">
            <a:avLst>
              <a:gd name="adj1" fmla="val -21849"/>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075" idx="0"/>
            <a:endCxn id="10" idx="0"/>
          </p:cNvCxnSpPr>
          <p:nvPr/>
        </p:nvCxnSpPr>
        <p:spPr>
          <a:xfrm rot="16200000" flipV="1">
            <a:off x="4601317" y="769181"/>
            <a:ext cx="20679" cy="4173699"/>
          </a:xfrm>
          <a:prstGeom prst="bentConnector3">
            <a:avLst>
              <a:gd name="adj1" fmla="val 3438295"/>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075" idx="2"/>
            <a:endCxn id="13" idx="2"/>
          </p:cNvCxnSpPr>
          <p:nvPr/>
        </p:nvCxnSpPr>
        <p:spPr>
          <a:xfrm rot="5400000" flipH="1">
            <a:off x="4695438" y="2606595"/>
            <a:ext cx="46121" cy="3960012"/>
          </a:xfrm>
          <a:prstGeom prst="bentConnector3">
            <a:avLst>
              <a:gd name="adj1" fmla="val -1653815"/>
            </a:avLst>
          </a:prstGeom>
          <a:ln w="508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3664463" y="1789260"/>
            <a:ext cx="1976823" cy="369332"/>
          </a:xfrm>
          <a:prstGeom prst="rect">
            <a:avLst/>
          </a:prstGeom>
          <a:noFill/>
        </p:spPr>
        <p:txBody>
          <a:bodyPr wrap="none" rtlCol="0">
            <a:spAutoFit/>
          </a:bodyPr>
          <a:lstStyle/>
          <a:p>
            <a:r>
              <a:rPr lang="en-AU" dirty="0" smtClean="0">
                <a:solidFill>
                  <a:schemeClr val="bg1"/>
                </a:solidFill>
              </a:rPr>
              <a:t>Real Market Events</a:t>
            </a:r>
            <a:endParaRPr lang="en-AU" dirty="0">
              <a:solidFill>
                <a:schemeClr val="bg1"/>
              </a:solidFill>
            </a:endParaRPr>
          </a:p>
        </p:txBody>
      </p:sp>
      <p:sp>
        <p:nvSpPr>
          <p:cNvPr id="60" name="TextBox 59"/>
          <p:cNvSpPr txBox="1"/>
          <p:nvPr/>
        </p:nvSpPr>
        <p:spPr>
          <a:xfrm>
            <a:off x="3828760" y="5331439"/>
            <a:ext cx="1854162" cy="369332"/>
          </a:xfrm>
          <a:prstGeom prst="rect">
            <a:avLst/>
          </a:prstGeom>
          <a:noFill/>
        </p:spPr>
        <p:txBody>
          <a:bodyPr wrap="none" rtlCol="0">
            <a:spAutoFit/>
          </a:bodyPr>
          <a:lstStyle/>
          <a:p>
            <a:r>
              <a:rPr lang="en-AU" dirty="0" smtClean="0">
                <a:solidFill>
                  <a:schemeClr val="bg1"/>
                </a:solidFill>
              </a:rPr>
              <a:t>Orders and Status</a:t>
            </a:r>
            <a:endParaRPr lang="en-AU" dirty="0">
              <a:solidFill>
                <a:schemeClr val="bg1"/>
              </a:solidFill>
            </a:endParaRPr>
          </a:p>
        </p:txBody>
      </p:sp>
      <p:pic>
        <p:nvPicPr>
          <p:cNvPr id="2075" name="Picture 9" descr="C:\Users\chewitt\AppData\Local\Microsoft\Windows\Temporary Internet Files\Content.IE5\DEEMD60T\MP900443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353" y="2866370"/>
            <a:ext cx="2736304" cy="174329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3752553" y="1062027"/>
            <a:ext cx="2152769" cy="461665"/>
          </a:xfrm>
          <a:prstGeom prst="rect">
            <a:avLst/>
          </a:prstGeom>
          <a:noFill/>
        </p:spPr>
        <p:txBody>
          <a:bodyPr wrap="none" rtlCol="0">
            <a:spAutoFit/>
          </a:bodyPr>
          <a:lstStyle/>
          <a:p>
            <a:r>
              <a:rPr lang="en-AU" sz="2400" dirty="0" smtClean="0">
                <a:solidFill>
                  <a:schemeClr val="bg1"/>
                </a:solidFill>
              </a:rPr>
              <a:t>Time &lt;= Market</a:t>
            </a:r>
            <a:endParaRPr lang="en-AU" sz="2400" dirty="0">
              <a:solidFill>
                <a:schemeClr val="bg1"/>
              </a:solidFill>
            </a:endParaRPr>
          </a:p>
        </p:txBody>
      </p:sp>
      <p:sp>
        <p:nvSpPr>
          <p:cNvPr id="37" name="Rounded Rectangle 36"/>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lumMod val="50000"/>
                    <a:lumOff val="50000"/>
                  </a:schemeClr>
                </a:solidFill>
              </a:rPr>
              <a:t>Foundations</a:t>
            </a:r>
            <a:r>
              <a:rPr lang="en-AU" sz="1600" dirty="0" smtClean="0"/>
              <a:t>              </a:t>
            </a:r>
            <a:r>
              <a:rPr lang="en-AU" sz="1600" dirty="0" smtClean="0">
                <a:solidFill>
                  <a:schemeClr val="tx1">
                    <a:lumMod val="50000"/>
                    <a:lumOff val="50000"/>
                  </a:schemeClr>
                </a:solidFill>
              </a:rPr>
              <a:t>  Patterns                   </a:t>
            </a:r>
            <a:r>
              <a:rPr lang="en-AU" sz="1600" dirty="0" smtClean="0">
                <a:solidFill>
                  <a:schemeClr val="bg1"/>
                </a:solidFill>
              </a:rPr>
              <a:t>Virtual Time</a:t>
            </a:r>
            <a:r>
              <a:rPr lang="en-AU" sz="1600" dirty="0" smtClean="0">
                <a:solidFill>
                  <a:schemeClr val="tx1">
                    <a:lumMod val="50000"/>
                    <a:lumOff val="50000"/>
                  </a:schemeClr>
                </a:solidFill>
              </a:rPr>
              <a:t>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682231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Schedulers</a:t>
            </a:r>
            <a:endParaRPr lang="en-AU" dirty="0"/>
          </a:p>
        </p:txBody>
      </p:sp>
      <p:sp>
        <p:nvSpPr>
          <p:cNvPr id="3" name="Content Placeholder 2"/>
          <p:cNvSpPr>
            <a:spLocks noGrp="1"/>
          </p:cNvSpPr>
          <p:nvPr>
            <p:ph idx="1"/>
          </p:nvPr>
        </p:nvSpPr>
        <p:spPr>
          <a:xfrm>
            <a:off x="467544" y="1592042"/>
            <a:ext cx="8229600" cy="4141213"/>
          </a:xfrm>
          <a:solidFill>
            <a:schemeClr val="bg1"/>
          </a:solidFill>
        </p:spPr>
        <p:txBody>
          <a:bodyPr/>
          <a:lstStyle/>
          <a:p>
            <a:pPr>
              <a:lnSpc>
                <a:spcPct val="150000"/>
              </a:lnSpc>
            </a:pPr>
            <a:r>
              <a:rPr lang="en-US" dirty="0" smtClean="0">
                <a:solidFill>
                  <a:schemeClr val="tx1">
                    <a:lumMod val="50000"/>
                    <a:lumOff val="50000"/>
                  </a:schemeClr>
                </a:solidFill>
              </a:rPr>
              <a:t>Abstract Time</a:t>
            </a:r>
          </a:p>
          <a:p>
            <a:pPr>
              <a:lnSpc>
                <a:spcPct val="150000"/>
              </a:lnSpc>
            </a:pPr>
            <a:r>
              <a:rPr lang="en-US" dirty="0" smtClean="0">
                <a:solidFill>
                  <a:schemeClr val="tx1">
                    <a:lumMod val="50000"/>
                    <a:lumOff val="50000"/>
                  </a:schemeClr>
                </a:solidFill>
              </a:rPr>
              <a:t>Abstract Processing location</a:t>
            </a:r>
          </a:p>
          <a:p>
            <a:pPr marL="0" indent="0">
              <a:lnSpc>
                <a:spcPct val="150000"/>
              </a:lnSpc>
              <a:buNone/>
            </a:pPr>
            <a:r>
              <a:rPr lang="en-AU" dirty="0" smtClean="0">
                <a:solidFill>
                  <a:schemeClr val="accent4"/>
                </a:solidFill>
              </a:rPr>
              <a:t/>
            </a:r>
            <a:br>
              <a:rPr lang="en-AU" dirty="0" smtClean="0">
                <a:solidFill>
                  <a:schemeClr val="accent4"/>
                </a:solidFill>
              </a:rPr>
            </a:br>
            <a:r>
              <a:rPr lang="en-AU" dirty="0" smtClean="0">
                <a:solidFill>
                  <a:schemeClr val="accent4"/>
                </a:solidFill>
              </a:rPr>
              <a:t>		</a:t>
            </a:r>
            <a:r>
              <a:rPr lang="en-AU" dirty="0" err="1" smtClean="0">
                <a:solidFill>
                  <a:schemeClr val="accent4"/>
                </a:solidFill>
              </a:rPr>
              <a:t>a.</a:t>
            </a:r>
            <a:r>
              <a:rPr lang="en-AU" dirty="0" err="1" smtClean="0">
                <a:solidFill>
                  <a:schemeClr val="accent6"/>
                </a:solidFill>
              </a:rPr>
              <a:t>Delay</a:t>
            </a:r>
            <a:r>
              <a:rPr lang="en-AU" dirty="0" smtClean="0">
                <a:solidFill>
                  <a:schemeClr val="accent6"/>
                </a:solidFill>
              </a:rPr>
              <a:t>(</a:t>
            </a:r>
            <a:r>
              <a:rPr lang="en-AU" dirty="0" smtClean="0">
                <a:solidFill>
                  <a:schemeClr val="bg1">
                    <a:lumMod val="50000"/>
                  </a:schemeClr>
                </a:solidFill>
              </a:rPr>
              <a:t>period, </a:t>
            </a:r>
            <a:r>
              <a:rPr lang="en-AU" b="1" dirty="0" smtClean="0">
                <a:solidFill>
                  <a:schemeClr val="tx1"/>
                </a:solidFill>
              </a:rPr>
              <a:t>scheduler</a:t>
            </a:r>
            <a:r>
              <a:rPr lang="en-AU" dirty="0" smtClean="0">
                <a:solidFill>
                  <a:schemeClr val="accent6"/>
                </a:solidFill>
              </a:rPr>
              <a:t>)</a:t>
            </a:r>
            <a:endParaRPr lang="en-AU" dirty="0"/>
          </a:p>
        </p:txBody>
      </p:sp>
      <p:sp>
        <p:nvSpPr>
          <p:cNvPr id="4" name="Rounded Rectangle 3"/>
          <p:cNvSpPr/>
          <p:nvPr/>
        </p:nvSpPr>
        <p:spPr>
          <a:xfrm>
            <a:off x="6475525" y="1759270"/>
            <a:ext cx="1512168" cy="37358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Time</a:t>
            </a:r>
            <a:endParaRPr lang="en-AU" dirty="0"/>
          </a:p>
        </p:txBody>
      </p:sp>
      <p:sp>
        <p:nvSpPr>
          <p:cNvPr id="5" name="Rounded Rectangle 4"/>
          <p:cNvSpPr/>
          <p:nvPr/>
        </p:nvSpPr>
        <p:spPr>
          <a:xfrm>
            <a:off x="6509196" y="2434434"/>
            <a:ext cx="1512168" cy="37358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Processor</a:t>
            </a:r>
            <a:endParaRPr lang="en-AU" dirty="0"/>
          </a:p>
        </p:txBody>
      </p:sp>
      <p:sp>
        <p:nvSpPr>
          <p:cNvPr id="8" name="Rounded Rectangle 7"/>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lumMod val="50000"/>
                    <a:lumOff val="50000"/>
                  </a:schemeClr>
                </a:solidFill>
              </a:rPr>
              <a:t>Foundations</a:t>
            </a:r>
            <a:r>
              <a:rPr lang="en-AU" sz="1600" dirty="0" smtClean="0"/>
              <a:t>              </a:t>
            </a:r>
            <a:r>
              <a:rPr lang="en-AU" sz="1600" dirty="0" smtClean="0">
                <a:solidFill>
                  <a:schemeClr val="tx1">
                    <a:lumMod val="50000"/>
                    <a:lumOff val="50000"/>
                  </a:schemeClr>
                </a:solidFill>
              </a:rPr>
              <a:t>  Patterns                   </a:t>
            </a:r>
            <a:r>
              <a:rPr lang="en-AU" sz="1600" dirty="0" smtClean="0">
                <a:solidFill>
                  <a:schemeClr val="bg1"/>
                </a:solidFill>
              </a:rPr>
              <a:t>Virtual Time</a:t>
            </a:r>
            <a:r>
              <a:rPr lang="en-AU" sz="1600" dirty="0" smtClean="0">
                <a:solidFill>
                  <a:schemeClr val="tx1">
                    <a:lumMod val="50000"/>
                    <a:lumOff val="50000"/>
                  </a:schemeClr>
                </a:solidFill>
              </a:rPr>
              <a:t>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338297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thumb/0/04/NYC_subway-4D.svg/2000px-NYC_subway-4D.svg.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5000"/>
                    </a14:imgEffect>
                    <a14:imgEffect>
                      <a14:brightnessContrast contrast="-75000"/>
                    </a14:imgEffect>
                  </a14:imgLayer>
                </a14:imgProps>
              </a:ext>
              <a:ext uri="{28A0092B-C50C-407E-A947-70E740481C1C}">
                <a14:useLocalDpi xmlns:a14="http://schemas.microsoft.com/office/drawing/2010/main" val="0"/>
              </a:ext>
            </a:extLst>
          </a:blip>
          <a:srcRect l="2" t="23933" r="45197" b="41071"/>
          <a:stretch/>
        </p:blipFill>
        <p:spPr bwMode="auto">
          <a:xfrm>
            <a:off x="-813792" y="0"/>
            <a:ext cx="10440000" cy="72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Our Experience</a:t>
            </a:r>
            <a:endParaRPr lang="en-AU" dirty="0"/>
          </a:p>
        </p:txBody>
      </p:sp>
      <p:sp>
        <p:nvSpPr>
          <p:cNvPr id="5" name="TextBox 4"/>
          <p:cNvSpPr txBox="1"/>
          <p:nvPr/>
        </p:nvSpPr>
        <p:spPr>
          <a:xfrm>
            <a:off x="6012160" y="4719047"/>
            <a:ext cx="1882247" cy="707886"/>
          </a:xfrm>
          <a:prstGeom prst="rect">
            <a:avLst/>
          </a:prstGeom>
          <a:solidFill>
            <a:schemeClr val="tx1">
              <a:alpha val="50000"/>
            </a:schemeClr>
          </a:solidFill>
        </p:spPr>
        <p:txBody>
          <a:bodyPr wrap="none" rtlCol="0">
            <a:spAutoFit/>
          </a:bodyPr>
          <a:lstStyle/>
          <a:p>
            <a:r>
              <a:rPr lang="en-AU" sz="4000" dirty="0" smtClean="0">
                <a:solidFill>
                  <a:schemeClr val="accent3"/>
                </a:solidFill>
                <a:latin typeface="Segoe UI" pitchFamily="34" charset="0"/>
                <a:ea typeface="Segoe UI" pitchFamily="34" charset="0"/>
                <a:cs typeface="Segoe UI" pitchFamily="34" charset="0"/>
              </a:rPr>
              <a:t>Flexible</a:t>
            </a:r>
            <a:endParaRPr lang="en-AU" sz="4000" dirty="0">
              <a:solidFill>
                <a:schemeClr val="accent3"/>
              </a:solidFill>
              <a:latin typeface="Segoe UI" pitchFamily="34" charset="0"/>
              <a:ea typeface="Segoe UI" pitchFamily="34" charset="0"/>
              <a:cs typeface="Segoe UI" pitchFamily="34" charset="0"/>
            </a:endParaRPr>
          </a:p>
        </p:txBody>
      </p:sp>
      <p:sp>
        <p:nvSpPr>
          <p:cNvPr id="6" name="TextBox 5"/>
          <p:cNvSpPr txBox="1"/>
          <p:nvPr/>
        </p:nvSpPr>
        <p:spPr>
          <a:xfrm>
            <a:off x="3131840" y="1628800"/>
            <a:ext cx="2015360" cy="707886"/>
          </a:xfrm>
          <a:prstGeom prst="rect">
            <a:avLst/>
          </a:prstGeom>
          <a:solidFill>
            <a:schemeClr val="tx1">
              <a:alpha val="50000"/>
            </a:schemeClr>
          </a:solidFill>
        </p:spPr>
        <p:txBody>
          <a:bodyPr wrap="none" rtlCol="0">
            <a:spAutoFit/>
          </a:bodyPr>
          <a:lstStyle/>
          <a:p>
            <a:r>
              <a:rPr lang="en-AU" sz="4000" dirty="0" smtClean="0">
                <a:solidFill>
                  <a:schemeClr val="accent3"/>
                </a:solidFill>
                <a:latin typeface="Segoe UI" pitchFamily="34" charset="0"/>
                <a:ea typeface="Segoe UI" pitchFamily="34" charset="0"/>
                <a:cs typeface="Segoe UI" pitchFamily="34" charset="0"/>
              </a:rPr>
              <a:t>Testable</a:t>
            </a:r>
            <a:endParaRPr lang="en-AU" sz="4000" dirty="0">
              <a:solidFill>
                <a:schemeClr val="accent3"/>
              </a:solidFill>
              <a:latin typeface="Segoe UI" pitchFamily="34" charset="0"/>
              <a:ea typeface="Segoe UI" pitchFamily="34" charset="0"/>
              <a:cs typeface="Segoe UI" pitchFamily="34" charset="0"/>
            </a:endParaRPr>
          </a:p>
        </p:txBody>
      </p:sp>
      <p:sp>
        <p:nvSpPr>
          <p:cNvPr id="7" name="TextBox 6"/>
          <p:cNvSpPr txBox="1"/>
          <p:nvPr/>
        </p:nvSpPr>
        <p:spPr>
          <a:xfrm>
            <a:off x="6703195" y="2204864"/>
            <a:ext cx="1766830" cy="707886"/>
          </a:xfrm>
          <a:prstGeom prst="rect">
            <a:avLst/>
          </a:prstGeom>
          <a:solidFill>
            <a:schemeClr val="tx1">
              <a:alpha val="50000"/>
            </a:schemeClr>
          </a:solidFill>
        </p:spPr>
        <p:txBody>
          <a:bodyPr wrap="none" rtlCol="0">
            <a:spAutoFit/>
          </a:bodyPr>
          <a:lstStyle/>
          <a:p>
            <a:r>
              <a:rPr lang="en-AU" sz="4000" dirty="0" smtClean="0">
                <a:solidFill>
                  <a:schemeClr val="accent3"/>
                </a:solidFill>
                <a:latin typeface="Segoe UI" pitchFamily="34" charset="0"/>
                <a:ea typeface="Segoe UI" pitchFamily="34" charset="0"/>
                <a:cs typeface="Segoe UI" pitchFamily="34" charset="0"/>
              </a:rPr>
              <a:t>Explicit</a:t>
            </a:r>
            <a:endParaRPr lang="en-AU" sz="4000" dirty="0">
              <a:solidFill>
                <a:schemeClr val="accent3"/>
              </a:solidFill>
              <a:latin typeface="Segoe UI" pitchFamily="34" charset="0"/>
              <a:ea typeface="Segoe UI" pitchFamily="34" charset="0"/>
              <a:cs typeface="Segoe UI" pitchFamily="34" charset="0"/>
            </a:endParaRPr>
          </a:p>
        </p:txBody>
      </p:sp>
      <p:sp>
        <p:nvSpPr>
          <p:cNvPr id="11" name="TextBox 10"/>
          <p:cNvSpPr txBox="1"/>
          <p:nvPr/>
        </p:nvSpPr>
        <p:spPr>
          <a:xfrm>
            <a:off x="1187624" y="4365104"/>
            <a:ext cx="2369238" cy="707886"/>
          </a:xfrm>
          <a:prstGeom prst="rect">
            <a:avLst/>
          </a:prstGeom>
          <a:solidFill>
            <a:schemeClr val="tx1">
              <a:alpha val="50000"/>
            </a:schemeClr>
          </a:solidFill>
        </p:spPr>
        <p:txBody>
          <a:bodyPr wrap="none" rtlCol="0">
            <a:spAutoFit/>
          </a:bodyPr>
          <a:lstStyle/>
          <a:p>
            <a:r>
              <a:rPr lang="en-AU" sz="4000" dirty="0" smtClean="0">
                <a:solidFill>
                  <a:schemeClr val="accent2"/>
                </a:solidFill>
                <a:latin typeface="Segoe UI" pitchFamily="34" charset="0"/>
                <a:ea typeface="Segoe UI" pitchFamily="34" charset="0"/>
                <a:cs typeface="Segoe UI" pitchFamily="34" charset="0"/>
              </a:rPr>
              <a:t>Immature</a:t>
            </a:r>
            <a:endParaRPr lang="en-AU" sz="4000" dirty="0">
              <a:solidFill>
                <a:schemeClr val="accent2"/>
              </a:solidFill>
              <a:latin typeface="Segoe UI" pitchFamily="34" charset="0"/>
              <a:ea typeface="Segoe UI" pitchFamily="34" charset="0"/>
              <a:cs typeface="Segoe UI" pitchFamily="34" charset="0"/>
            </a:endParaRPr>
          </a:p>
        </p:txBody>
      </p:sp>
      <p:sp>
        <p:nvSpPr>
          <p:cNvPr id="14" name="Rounded Rectangle 13"/>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tx1">
                    <a:lumMod val="50000"/>
                    <a:lumOff val="50000"/>
                  </a:schemeClr>
                </a:solidFill>
              </a:rPr>
              <a:t>Patterns</a:t>
            </a:r>
            <a:r>
              <a:rPr lang="en-AU" sz="1600" dirty="0" smtClean="0">
                <a:solidFill>
                  <a:schemeClr val="tx2">
                    <a:lumMod val="50000"/>
                    <a:lumOff val="50000"/>
                  </a:schemeClr>
                </a:solidFill>
              </a:rPr>
              <a:t>                   Virtual Time                  </a:t>
            </a:r>
            <a:r>
              <a:rPr lang="en-AU" sz="1600" dirty="0" smtClean="0">
                <a:solidFill>
                  <a:schemeClr val="bg1"/>
                </a:solidFill>
              </a:rPr>
              <a:t>Guidance</a:t>
            </a:r>
            <a:endParaRPr lang="en-AU" sz="1600" dirty="0">
              <a:solidFill>
                <a:schemeClr val="bg1"/>
              </a:solidFill>
            </a:endParaRPr>
          </a:p>
        </p:txBody>
      </p:sp>
    </p:spTree>
    <p:extLst>
      <p:ext uri="{BB962C8B-B14F-4D97-AF65-F5344CB8AC3E}">
        <p14:creationId xmlns:p14="http://schemas.microsoft.com/office/powerpoint/2010/main" val="3514912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endParaRPr lang="en-AU" dirty="0"/>
          </a:p>
        </p:txBody>
      </p:sp>
      <p:sp>
        <p:nvSpPr>
          <p:cNvPr id="3" name="Content Placeholder 2"/>
          <p:cNvSpPr>
            <a:spLocks noGrp="1"/>
          </p:cNvSpPr>
          <p:nvPr>
            <p:ph idx="1"/>
          </p:nvPr>
        </p:nvSpPr>
        <p:spPr/>
        <p:txBody>
          <a:bodyPr>
            <a:normAutofit/>
          </a:bodyPr>
          <a:lstStyle/>
          <a:p>
            <a:r>
              <a:rPr lang="en-US" dirty="0" smtClean="0">
                <a:solidFill>
                  <a:schemeClr val="tx2"/>
                </a:solidFill>
              </a:rPr>
              <a:t>Automatic Parallelism</a:t>
            </a:r>
          </a:p>
          <a:p>
            <a:endParaRPr lang="en-US" dirty="0" smtClean="0">
              <a:solidFill>
                <a:schemeClr val="tx2"/>
              </a:solidFill>
            </a:endParaRPr>
          </a:p>
          <a:p>
            <a:r>
              <a:rPr lang="en-US" dirty="0" smtClean="0">
                <a:solidFill>
                  <a:schemeClr val="tx2"/>
                </a:solidFill>
              </a:rPr>
              <a:t>Automatic State Persistence</a:t>
            </a:r>
          </a:p>
          <a:p>
            <a:endParaRPr lang="en-US" dirty="0">
              <a:solidFill>
                <a:schemeClr val="tx2"/>
              </a:solidFill>
            </a:endParaRPr>
          </a:p>
          <a:p>
            <a:r>
              <a:rPr lang="en-US" dirty="0" smtClean="0">
                <a:solidFill>
                  <a:schemeClr val="tx2"/>
                </a:solidFill>
              </a:rPr>
              <a:t>Procedural </a:t>
            </a:r>
            <a:r>
              <a:rPr lang="en-US" dirty="0">
                <a:solidFill>
                  <a:schemeClr val="tx2"/>
                </a:solidFill>
              </a:rPr>
              <a:t>Asynchronous</a:t>
            </a:r>
          </a:p>
          <a:p>
            <a:endParaRPr lang="en-US" dirty="0" smtClean="0">
              <a:solidFill>
                <a:schemeClr val="tx2"/>
              </a:solidFill>
            </a:endParaRPr>
          </a:p>
        </p:txBody>
      </p:sp>
      <p:sp>
        <p:nvSpPr>
          <p:cNvPr id="4" name="TextBox 3"/>
          <p:cNvSpPr txBox="1"/>
          <p:nvPr/>
        </p:nvSpPr>
        <p:spPr>
          <a:xfrm>
            <a:off x="8117393" y="6422836"/>
            <a:ext cx="1072730" cy="369332"/>
          </a:xfrm>
          <a:prstGeom prst="rect">
            <a:avLst/>
          </a:prstGeom>
          <a:noFill/>
        </p:spPr>
        <p:txBody>
          <a:bodyPr wrap="none" rtlCol="0">
            <a:spAutoFit/>
          </a:bodyPr>
          <a:lstStyle/>
          <a:p>
            <a:r>
              <a:rPr lang="en-AU" dirty="0" smtClean="0">
                <a:solidFill>
                  <a:schemeClr val="bg1"/>
                </a:solidFill>
              </a:rPr>
              <a:t>Guidance</a:t>
            </a:r>
            <a:endParaRPr lang="en-AU" dirty="0">
              <a:solidFill>
                <a:schemeClr val="bg1"/>
              </a:solidFill>
            </a:endParaRPr>
          </a:p>
        </p:txBody>
      </p:sp>
      <p:sp>
        <p:nvSpPr>
          <p:cNvPr id="5" name="Rounded Rectangle 4"/>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tx1">
                    <a:lumMod val="50000"/>
                    <a:lumOff val="50000"/>
                  </a:schemeClr>
                </a:solidFill>
              </a:rPr>
              <a:t>Patterns</a:t>
            </a:r>
            <a:r>
              <a:rPr lang="en-AU" sz="1600" dirty="0" smtClean="0">
                <a:solidFill>
                  <a:schemeClr val="tx2">
                    <a:lumMod val="50000"/>
                    <a:lumOff val="50000"/>
                  </a:schemeClr>
                </a:solidFill>
              </a:rPr>
              <a:t>                   Virtual Time                  </a:t>
            </a:r>
            <a:r>
              <a:rPr lang="en-AU" sz="1600" dirty="0" smtClean="0">
                <a:solidFill>
                  <a:schemeClr val="bg1"/>
                </a:solidFill>
              </a:rPr>
              <a:t>Guidance</a:t>
            </a:r>
            <a:endParaRPr lang="en-AU" sz="1600" dirty="0">
              <a:solidFill>
                <a:schemeClr val="bg1"/>
              </a:solidFill>
            </a:endParaRPr>
          </a:p>
        </p:txBody>
      </p:sp>
    </p:spTree>
    <p:extLst>
      <p:ext uri="{BB962C8B-B14F-4D97-AF65-F5344CB8AC3E}">
        <p14:creationId xmlns:p14="http://schemas.microsoft.com/office/powerpoint/2010/main" val="3898455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Guidance ++</a:t>
            </a:r>
            <a:endParaRPr lang="en-AU" dirty="0"/>
          </a:p>
        </p:txBody>
      </p:sp>
      <p:sp>
        <p:nvSpPr>
          <p:cNvPr id="3" name="Content Placeholder 2"/>
          <p:cNvSpPr>
            <a:spLocks noGrp="1"/>
          </p:cNvSpPr>
          <p:nvPr>
            <p:ph idx="1"/>
          </p:nvPr>
        </p:nvSpPr>
        <p:spPr/>
        <p:txBody>
          <a:bodyPr>
            <a:normAutofit/>
          </a:bodyPr>
          <a:lstStyle/>
          <a:p>
            <a:r>
              <a:rPr lang="en-AU" dirty="0">
                <a:solidFill>
                  <a:schemeClr val="tx2"/>
                </a:solidFill>
              </a:rPr>
              <a:t>Declarative Asynchronous</a:t>
            </a:r>
          </a:p>
          <a:p>
            <a:endParaRPr lang="en-US" dirty="0" smtClean="0">
              <a:solidFill>
                <a:schemeClr val="tx2"/>
              </a:solidFill>
            </a:endParaRPr>
          </a:p>
          <a:p>
            <a:r>
              <a:rPr lang="en-US" dirty="0" smtClean="0">
                <a:solidFill>
                  <a:schemeClr val="tx2"/>
                </a:solidFill>
              </a:rPr>
              <a:t>Multiple events or sources</a:t>
            </a:r>
          </a:p>
          <a:p>
            <a:endParaRPr lang="en-AU" dirty="0" smtClean="0">
              <a:solidFill>
                <a:schemeClr val="tx2"/>
              </a:solidFill>
            </a:endParaRPr>
          </a:p>
          <a:p>
            <a:r>
              <a:rPr lang="en-AU" dirty="0" smtClean="0">
                <a:solidFill>
                  <a:schemeClr val="tx2"/>
                </a:solidFill>
              </a:rPr>
              <a:t>Time </a:t>
            </a:r>
            <a:r>
              <a:rPr lang="en-AU" dirty="0">
                <a:solidFill>
                  <a:schemeClr val="tx2"/>
                </a:solidFill>
              </a:rPr>
              <a:t>dependent behaviour</a:t>
            </a:r>
          </a:p>
          <a:p>
            <a:endParaRPr lang="en-AU" dirty="0" smtClean="0">
              <a:solidFill>
                <a:schemeClr val="tx2"/>
              </a:solidFill>
            </a:endParaRPr>
          </a:p>
          <a:p>
            <a:r>
              <a:rPr lang="en-AU" dirty="0" smtClean="0">
                <a:solidFill>
                  <a:schemeClr val="tx2"/>
                </a:solidFill>
              </a:rPr>
              <a:t>Query </a:t>
            </a:r>
            <a:r>
              <a:rPr lang="en-AU" dirty="0">
                <a:solidFill>
                  <a:schemeClr val="tx2"/>
                </a:solidFill>
              </a:rPr>
              <a:t>off-loading</a:t>
            </a:r>
          </a:p>
          <a:p>
            <a:endParaRPr lang="en-AU" dirty="0"/>
          </a:p>
        </p:txBody>
      </p:sp>
      <p:sp>
        <p:nvSpPr>
          <p:cNvPr id="4" name="TextBox 3"/>
          <p:cNvSpPr txBox="1"/>
          <p:nvPr/>
        </p:nvSpPr>
        <p:spPr>
          <a:xfrm>
            <a:off x="8117393" y="6422836"/>
            <a:ext cx="1072730" cy="369332"/>
          </a:xfrm>
          <a:prstGeom prst="rect">
            <a:avLst/>
          </a:prstGeom>
          <a:noFill/>
        </p:spPr>
        <p:txBody>
          <a:bodyPr wrap="none" rtlCol="0">
            <a:spAutoFit/>
          </a:bodyPr>
          <a:lstStyle/>
          <a:p>
            <a:r>
              <a:rPr lang="en-AU" dirty="0" smtClean="0">
                <a:solidFill>
                  <a:schemeClr val="bg1"/>
                </a:solidFill>
              </a:rPr>
              <a:t>Guidance</a:t>
            </a:r>
            <a:endParaRPr lang="en-AU" dirty="0">
              <a:solidFill>
                <a:schemeClr val="bg1"/>
              </a:solidFill>
            </a:endParaRPr>
          </a:p>
        </p:txBody>
      </p:sp>
      <p:sp>
        <p:nvSpPr>
          <p:cNvPr id="5" name="Rounded Rectangle 4"/>
          <p:cNvSpPr/>
          <p:nvPr/>
        </p:nvSpPr>
        <p:spPr>
          <a:xfrm>
            <a:off x="1446432" y="6569359"/>
            <a:ext cx="6251136" cy="28803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2">
                    <a:lumMod val="50000"/>
                    <a:lumOff val="50000"/>
                  </a:schemeClr>
                </a:solidFill>
              </a:rPr>
              <a:t>Foundations                </a:t>
            </a:r>
            <a:r>
              <a:rPr lang="en-AU" sz="1600" dirty="0" smtClean="0">
                <a:solidFill>
                  <a:schemeClr val="tx1">
                    <a:lumMod val="50000"/>
                    <a:lumOff val="50000"/>
                  </a:schemeClr>
                </a:solidFill>
              </a:rPr>
              <a:t>Patterns</a:t>
            </a:r>
            <a:r>
              <a:rPr lang="en-AU" sz="1600" dirty="0" smtClean="0">
                <a:solidFill>
                  <a:schemeClr val="tx2">
                    <a:lumMod val="50000"/>
                    <a:lumOff val="50000"/>
                  </a:schemeClr>
                </a:solidFill>
              </a:rPr>
              <a:t>                   Virtual Time                  </a:t>
            </a:r>
            <a:r>
              <a:rPr lang="en-AU" sz="1600" dirty="0" smtClean="0">
                <a:solidFill>
                  <a:schemeClr val="bg1"/>
                </a:solidFill>
              </a:rPr>
              <a:t>Guidance</a:t>
            </a:r>
            <a:endParaRPr lang="en-AU" sz="1600" dirty="0">
              <a:solidFill>
                <a:schemeClr val="bg1"/>
              </a:solidFill>
            </a:endParaRPr>
          </a:p>
        </p:txBody>
      </p:sp>
    </p:spTree>
    <p:extLst>
      <p:ext uri="{BB962C8B-B14F-4D97-AF65-F5344CB8AC3E}">
        <p14:creationId xmlns:p14="http://schemas.microsoft.com/office/powerpoint/2010/main" val="1349732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 &amp; Answers</a:t>
            </a:r>
            <a:endParaRPr lang="en-AU" dirty="0"/>
          </a:p>
        </p:txBody>
      </p:sp>
      <p:pic>
        <p:nvPicPr>
          <p:cNvPr id="4" name="Picture 3" descr="VoltaIcon.png"/>
          <p:cNvPicPr>
            <a:picLocks noChangeAspect="1"/>
          </p:cNvPicPr>
          <p:nvPr/>
        </p:nvPicPr>
        <p:blipFill>
          <a:blip r:embed="rId2" cstate="print"/>
          <a:stretch>
            <a:fillRect/>
          </a:stretch>
        </p:blipFill>
        <p:spPr>
          <a:xfrm>
            <a:off x="3475484" y="2204864"/>
            <a:ext cx="2232248" cy="2232248"/>
          </a:xfrm>
          <a:prstGeom prst="rect">
            <a:avLst/>
          </a:prstGeom>
        </p:spPr>
      </p:pic>
    </p:spTree>
    <p:extLst>
      <p:ext uri="{BB962C8B-B14F-4D97-AF65-F5344CB8AC3E}">
        <p14:creationId xmlns:p14="http://schemas.microsoft.com/office/powerpoint/2010/main" val="3639831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Next Steps</a:t>
            </a:r>
            <a:endParaRPr lang="en-AU" dirty="0"/>
          </a:p>
        </p:txBody>
      </p:sp>
      <p:sp>
        <p:nvSpPr>
          <p:cNvPr id="3" name="Content Placeholder 2"/>
          <p:cNvSpPr>
            <a:spLocks noGrp="1"/>
          </p:cNvSpPr>
          <p:nvPr>
            <p:ph idx="1"/>
          </p:nvPr>
        </p:nvSpPr>
        <p:spPr/>
        <p:txBody>
          <a:bodyPr>
            <a:normAutofit fontScale="77500" lnSpcReduction="20000"/>
          </a:bodyPr>
          <a:lstStyle/>
          <a:p>
            <a:r>
              <a:rPr lang="en-AU" sz="3600" dirty="0"/>
              <a:t>Install with </a:t>
            </a:r>
            <a:r>
              <a:rPr lang="en-AU" sz="3600" dirty="0" err="1"/>
              <a:t>NuGet</a:t>
            </a:r>
            <a:r>
              <a:rPr lang="en-AU" sz="3600" dirty="0"/>
              <a:t> </a:t>
            </a:r>
          </a:p>
          <a:p>
            <a:pPr lvl="1"/>
            <a:r>
              <a:rPr lang="en-AU" sz="3200" dirty="0" err="1" smtClean="0"/>
              <a:t>Rx_Experimental</a:t>
            </a:r>
            <a:endParaRPr lang="en-AU" sz="3200" dirty="0" smtClean="0"/>
          </a:p>
          <a:p>
            <a:pPr lvl="1"/>
            <a:endParaRPr lang="en-AU" sz="3200" dirty="0"/>
          </a:p>
          <a:p>
            <a:r>
              <a:rPr lang="en-AU" sz="3600" dirty="0" smtClean="0"/>
              <a:t>Watch </a:t>
            </a:r>
            <a:r>
              <a:rPr lang="en-AU" sz="3600" dirty="0"/>
              <a:t>videos on Rx </a:t>
            </a:r>
            <a:r>
              <a:rPr lang="en-AU" sz="3600" dirty="0" err="1"/>
              <a:t>Lauch</a:t>
            </a:r>
            <a:r>
              <a:rPr lang="en-AU" sz="3600" dirty="0"/>
              <a:t> Page</a:t>
            </a:r>
          </a:p>
          <a:p>
            <a:pPr lvl="1"/>
            <a:r>
              <a:rPr lang="en-AU" sz="3200" dirty="0">
                <a:hlinkClick r:id="rId2"/>
              </a:rPr>
              <a:t>http://</a:t>
            </a:r>
            <a:r>
              <a:rPr lang="en-AU" sz="3200" dirty="0" smtClean="0">
                <a:hlinkClick r:id="rId2"/>
              </a:rPr>
              <a:t>msdn.microsoft.com/en-us/data/gg577609</a:t>
            </a:r>
            <a:endParaRPr lang="en-AU" sz="3200" dirty="0" smtClean="0"/>
          </a:p>
          <a:p>
            <a:pPr lvl="1"/>
            <a:endParaRPr lang="en-AU" sz="3200" dirty="0"/>
          </a:p>
          <a:p>
            <a:r>
              <a:rPr lang="en-AU" sz="3600" dirty="0" smtClean="0"/>
              <a:t>Play </a:t>
            </a:r>
            <a:r>
              <a:rPr lang="en-AU" sz="3600" dirty="0"/>
              <a:t>with </a:t>
            </a:r>
            <a:r>
              <a:rPr lang="en-AU" sz="3600" dirty="0" err="1"/>
              <a:t>RxSandbox</a:t>
            </a:r>
            <a:endParaRPr lang="en-AU" sz="3600" dirty="0"/>
          </a:p>
          <a:p>
            <a:pPr lvl="1"/>
            <a:r>
              <a:rPr lang="en-AU" sz="3200" dirty="0">
                <a:hlinkClick r:id="rId3"/>
              </a:rPr>
              <a:t>http://</a:t>
            </a:r>
            <a:r>
              <a:rPr lang="en-AU" sz="3200" dirty="0" smtClean="0">
                <a:hlinkClick r:id="rId3"/>
              </a:rPr>
              <a:t>mnajder.blogspot.com/2011/05/rx-projects-update.html</a:t>
            </a:r>
            <a:r>
              <a:rPr lang="en-AU" sz="3200" dirty="0" smtClean="0"/>
              <a:t>  </a:t>
            </a:r>
          </a:p>
          <a:p>
            <a:pPr lvl="1"/>
            <a:endParaRPr lang="en-AU" sz="3200" dirty="0"/>
          </a:p>
          <a:p>
            <a:endParaRPr lang="en-AU" sz="3600" dirty="0"/>
          </a:p>
        </p:txBody>
      </p:sp>
    </p:spTree>
    <p:extLst>
      <p:ext uri="{BB962C8B-B14F-4D97-AF65-F5344CB8AC3E}">
        <p14:creationId xmlns:p14="http://schemas.microsoft.com/office/powerpoint/2010/main" val="3023683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p:txBody>
          <a:bodyPr>
            <a:normAutofit/>
          </a:bodyPr>
          <a:lstStyle/>
          <a:p>
            <a:r>
              <a:rPr lang="en-AU" dirty="0" smtClean="0"/>
              <a:t>Forum </a:t>
            </a:r>
            <a:br>
              <a:rPr lang="en-AU" dirty="0" smtClean="0"/>
            </a:br>
            <a:r>
              <a:rPr lang="en-AU" sz="2000" dirty="0" smtClean="0">
                <a:hlinkClick r:id="rId2"/>
              </a:rPr>
              <a:t>http</a:t>
            </a:r>
            <a:r>
              <a:rPr lang="en-AU" sz="2000" dirty="0">
                <a:hlinkClick r:id="rId2"/>
              </a:rPr>
              <a:t>://</a:t>
            </a:r>
            <a:r>
              <a:rPr lang="en-AU" sz="2000" dirty="0" smtClean="0">
                <a:hlinkClick r:id="rId2"/>
              </a:rPr>
              <a:t>social.msdn.microsoft.com/Forums/en-au/rx/threads</a:t>
            </a:r>
            <a:endParaRPr lang="en-AU" sz="2000" dirty="0" smtClean="0"/>
          </a:p>
          <a:p>
            <a:r>
              <a:rPr lang="en-AU" dirty="0"/>
              <a:t>Resource List </a:t>
            </a:r>
            <a:r>
              <a:rPr lang="en-AU" dirty="0" smtClean="0"/>
              <a:t>- </a:t>
            </a:r>
            <a:r>
              <a:rPr lang="en-AU" sz="2000" dirty="0">
                <a:hlinkClick r:id="rId3"/>
              </a:rPr>
              <a:t>http://</a:t>
            </a:r>
            <a:r>
              <a:rPr lang="en-AU" sz="2000" dirty="0" smtClean="0">
                <a:hlinkClick r:id="rId3"/>
              </a:rPr>
              <a:t>tinyurl.com/45ybngy</a:t>
            </a:r>
            <a:r>
              <a:rPr lang="en-AU" b="1" dirty="0" smtClean="0"/>
              <a:t> </a:t>
            </a:r>
            <a:endParaRPr lang="en-AU" dirty="0" smtClean="0"/>
          </a:p>
          <a:p>
            <a:r>
              <a:rPr lang="en-AU" dirty="0" smtClean="0"/>
              <a:t>Channel </a:t>
            </a:r>
            <a:r>
              <a:rPr lang="en-AU" dirty="0"/>
              <a:t>9 videos - </a:t>
            </a:r>
            <a:r>
              <a:rPr lang="en-AU" sz="2000" dirty="0">
                <a:hlinkClick r:id="rId4"/>
              </a:rPr>
              <a:t>http://</a:t>
            </a:r>
            <a:r>
              <a:rPr lang="en-AU" sz="2000" dirty="0" smtClean="0">
                <a:hlinkClick r:id="rId4"/>
              </a:rPr>
              <a:t>channel9.msdn.com/Tags/rx</a:t>
            </a:r>
            <a:r>
              <a:rPr lang="en-AU" dirty="0" smtClean="0"/>
              <a:t> </a:t>
            </a:r>
          </a:p>
          <a:p>
            <a:r>
              <a:rPr lang="en-AU" dirty="0" smtClean="0"/>
              <a:t>Rx </a:t>
            </a:r>
            <a:r>
              <a:rPr lang="en-AU" dirty="0"/>
              <a:t>power </a:t>
            </a:r>
            <a:r>
              <a:rPr lang="en-AU" dirty="0" smtClean="0"/>
              <a:t>toys - </a:t>
            </a:r>
            <a:r>
              <a:rPr lang="en-AU" sz="2000" dirty="0" smtClean="0">
                <a:hlinkClick r:id="rId5"/>
              </a:rPr>
              <a:t>http</a:t>
            </a:r>
            <a:r>
              <a:rPr lang="en-AU" sz="2000" dirty="0">
                <a:hlinkClick r:id="rId5"/>
              </a:rPr>
              <a:t>://rxpowertoys.codeplex.com</a:t>
            </a:r>
            <a:r>
              <a:rPr lang="en-AU" sz="2000" dirty="0" smtClean="0">
                <a:hlinkClick r:id="rId5"/>
              </a:rPr>
              <a:t>/</a:t>
            </a:r>
            <a:r>
              <a:rPr lang="en-AU" dirty="0" smtClean="0"/>
              <a:t> </a:t>
            </a:r>
          </a:p>
          <a:p>
            <a:r>
              <a:rPr lang="en-AU" dirty="0" err="1"/>
              <a:t>Rxx</a:t>
            </a:r>
            <a:r>
              <a:rPr lang="en-AU" dirty="0"/>
              <a:t> - </a:t>
            </a:r>
            <a:r>
              <a:rPr lang="en-AU" sz="2000" dirty="0">
                <a:hlinkClick r:id="rId6"/>
              </a:rPr>
              <a:t>http://rxx.codeplex.com</a:t>
            </a:r>
            <a:r>
              <a:rPr lang="en-AU" sz="2000" dirty="0" smtClean="0">
                <a:hlinkClick r:id="rId6"/>
              </a:rPr>
              <a:t>/</a:t>
            </a:r>
            <a:r>
              <a:rPr lang="en-AU" dirty="0" smtClean="0"/>
              <a:t> </a:t>
            </a:r>
          </a:p>
          <a:p>
            <a:r>
              <a:rPr lang="en-AU" dirty="0"/>
              <a:t>Demos - </a:t>
            </a:r>
            <a:r>
              <a:rPr lang="en-AU" sz="2000" dirty="0">
                <a:hlinkClick r:id="rId7"/>
              </a:rPr>
              <a:t>http://techedau11arc206.codeplex.com</a:t>
            </a:r>
            <a:r>
              <a:rPr lang="en-AU" sz="2000" dirty="0" smtClean="0">
                <a:hlinkClick r:id="rId7"/>
              </a:rPr>
              <a:t>/</a:t>
            </a:r>
            <a:r>
              <a:rPr lang="en-AU" dirty="0" smtClean="0"/>
              <a:t> </a:t>
            </a:r>
            <a:endParaRPr lang="en-AU" dirty="0"/>
          </a:p>
          <a:p>
            <a:endParaRPr lang="en-AU" dirty="0" smtClean="0"/>
          </a:p>
          <a:p>
            <a:endParaRPr lang="en-AU" dirty="0"/>
          </a:p>
        </p:txBody>
      </p:sp>
    </p:spTree>
    <p:extLst>
      <p:ext uri="{BB962C8B-B14F-4D97-AF65-F5344CB8AC3E}">
        <p14:creationId xmlns:p14="http://schemas.microsoft.com/office/powerpoint/2010/main" val="1422884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3060104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983545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AU" dirty="0"/>
          </a:p>
        </p:txBody>
      </p:sp>
      <p:sp>
        <p:nvSpPr>
          <p:cNvPr id="3" name="Content Placeholder 2"/>
          <p:cNvSpPr>
            <a:spLocks noGrp="1"/>
          </p:cNvSpPr>
          <p:nvPr>
            <p:ph idx="1"/>
          </p:nvPr>
        </p:nvSpPr>
        <p:spPr/>
        <p:txBody>
          <a:bodyPr>
            <a:normAutofit/>
          </a:bodyPr>
          <a:lstStyle/>
          <a:p>
            <a:r>
              <a:rPr lang="en-US" sz="3600" dirty="0" smtClean="0"/>
              <a:t> Foundations</a:t>
            </a:r>
          </a:p>
          <a:p>
            <a:r>
              <a:rPr lang="en-US" sz="3600" dirty="0" smtClean="0"/>
              <a:t> Patterns</a:t>
            </a:r>
          </a:p>
          <a:p>
            <a:r>
              <a:rPr lang="en-US" sz="3600" dirty="0" smtClean="0"/>
              <a:t> Virtual Time</a:t>
            </a:r>
          </a:p>
          <a:p>
            <a:r>
              <a:rPr lang="en-US" sz="3600" dirty="0" smtClean="0"/>
              <a:t> Guidance</a:t>
            </a:r>
            <a:endParaRPr lang="en-US" sz="3600" dirty="0"/>
          </a:p>
          <a:p>
            <a:endParaRPr lang="en-AU" dirty="0"/>
          </a:p>
        </p:txBody>
      </p:sp>
    </p:spTree>
    <p:extLst>
      <p:ext uri="{BB962C8B-B14F-4D97-AF65-F5344CB8AC3E}">
        <p14:creationId xmlns:p14="http://schemas.microsoft.com/office/powerpoint/2010/main" val="1830043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323219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8072" y="2513360"/>
            <a:ext cx="2978579" cy="2363303"/>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The Project</a:t>
            </a:r>
            <a:endParaRPr lang="en-AU" dirty="0"/>
          </a:p>
        </p:txBody>
      </p:sp>
      <p:sp>
        <p:nvSpPr>
          <p:cNvPr id="10" name="Flowchart: Process 9"/>
          <p:cNvSpPr/>
          <p:nvPr/>
        </p:nvSpPr>
        <p:spPr>
          <a:xfrm>
            <a:off x="2116419" y="2845691"/>
            <a:ext cx="816774" cy="368660"/>
          </a:xfrm>
          <a:prstGeom prst="flowChartProcess">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lowchart: Process 10"/>
          <p:cNvSpPr/>
          <p:nvPr/>
        </p:nvSpPr>
        <p:spPr>
          <a:xfrm>
            <a:off x="1497823" y="3555870"/>
            <a:ext cx="816774" cy="368660"/>
          </a:xfrm>
          <a:prstGeom prst="flowChartProcess">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400" dirty="0" smtClean="0"/>
              <a:t>?</a:t>
            </a:r>
            <a:endParaRPr lang="en-AU" sz="2400" dirty="0"/>
          </a:p>
        </p:txBody>
      </p:sp>
      <p:sp>
        <p:nvSpPr>
          <p:cNvPr id="12" name="Flowchart: Process 11"/>
          <p:cNvSpPr/>
          <p:nvPr/>
        </p:nvSpPr>
        <p:spPr>
          <a:xfrm>
            <a:off x="3126639" y="3553687"/>
            <a:ext cx="816774" cy="368660"/>
          </a:xfrm>
          <a:prstGeom prst="flowChartProcess">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3" name="Flowchart: Process 12"/>
          <p:cNvSpPr/>
          <p:nvPr/>
        </p:nvSpPr>
        <p:spPr>
          <a:xfrm>
            <a:off x="2330106" y="4194880"/>
            <a:ext cx="816774" cy="368660"/>
          </a:xfrm>
          <a:prstGeom prst="flowChartProcess">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4" name="Flowchart: Data 13"/>
          <p:cNvSpPr/>
          <p:nvPr/>
        </p:nvSpPr>
        <p:spPr>
          <a:xfrm>
            <a:off x="2727972" y="3985168"/>
            <a:ext cx="430354" cy="75915"/>
          </a:xfrm>
          <a:prstGeom prst="flowChartInputOutput">
            <a:avLst/>
          </a:prstGeom>
          <a:ln w="12700"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5" name="Flowchart: Data 14"/>
          <p:cNvSpPr/>
          <p:nvPr/>
        </p:nvSpPr>
        <p:spPr>
          <a:xfrm>
            <a:off x="2305375" y="3330365"/>
            <a:ext cx="430354" cy="75915"/>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lowchart: Data 15"/>
          <p:cNvSpPr/>
          <p:nvPr/>
        </p:nvSpPr>
        <p:spPr>
          <a:xfrm>
            <a:off x="3234109" y="3330365"/>
            <a:ext cx="430354" cy="75915"/>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lowchart: Data 16"/>
          <p:cNvSpPr/>
          <p:nvPr/>
        </p:nvSpPr>
        <p:spPr>
          <a:xfrm>
            <a:off x="1465476" y="3323245"/>
            <a:ext cx="430354" cy="75915"/>
          </a:xfrm>
          <a:prstGeom prst="flowChartInputOutpu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lowchart: Data 17"/>
          <p:cNvSpPr/>
          <p:nvPr/>
        </p:nvSpPr>
        <p:spPr>
          <a:xfrm>
            <a:off x="2329019" y="3985168"/>
            <a:ext cx="430354" cy="75915"/>
          </a:xfrm>
          <a:prstGeom prst="flowChartInputOutput">
            <a:avLst/>
          </a:prstGeom>
          <a:ln w="12700"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19" name="Elbow Connector 18"/>
          <p:cNvCxnSpPr>
            <a:stCxn id="10" idx="2"/>
            <a:endCxn id="15" idx="0"/>
          </p:cNvCxnSpPr>
          <p:nvPr/>
        </p:nvCxnSpPr>
        <p:spPr>
          <a:xfrm rot="16200000" flipH="1">
            <a:off x="2486189" y="3252967"/>
            <a:ext cx="116015" cy="38781"/>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1"/>
            <a:endCxn id="17" idx="0"/>
          </p:cNvCxnSpPr>
          <p:nvPr/>
        </p:nvCxnSpPr>
        <p:spPr>
          <a:xfrm rot="10800000" flipV="1">
            <a:off x="1723689" y="3030020"/>
            <a:ext cx="392731" cy="293224"/>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3"/>
            <a:endCxn id="16" idx="0"/>
          </p:cNvCxnSpPr>
          <p:nvPr/>
        </p:nvCxnSpPr>
        <p:spPr>
          <a:xfrm>
            <a:off x="2933193" y="3030020"/>
            <a:ext cx="559129" cy="30034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7" idx="4"/>
            <a:endCxn id="11" idx="0"/>
          </p:cNvCxnSpPr>
          <p:nvPr/>
        </p:nvCxnSpPr>
        <p:spPr>
          <a:xfrm rot="16200000" flipH="1">
            <a:off x="1715076" y="3364736"/>
            <a:ext cx="156710" cy="22555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5" idx="4"/>
            <a:endCxn id="11" idx="0"/>
          </p:cNvCxnSpPr>
          <p:nvPr/>
        </p:nvCxnSpPr>
        <p:spPr>
          <a:xfrm rot="5400000">
            <a:off x="2138586" y="3173904"/>
            <a:ext cx="149590" cy="614342"/>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4"/>
            <a:endCxn id="12" idx="0"/>
          </p:cNvCxnSpPr>
          <p:nvPr/>
        </p:nvCxnSpPr>
        <p:spPr>
          <a:xfrm rot="16200000" flipH="1">
            <a:off x="3418453" y="3437114"/>
            <a:ext cx="147406" cy="8574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25" name="Flowchart: Data 24"/>
          <p:cNvSpPr/>
          <p:nvPr/>
        </p:nvSpPr>
        <p:spPr>
          <a:xfrm>
            <a:off x="3449286" y="4194880"/>
            <a:ext cx="430354" cy="75915"/>
          </a:xfrm>
          <a:prstGeom prst="flowChartInputOutpu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29" name="Elbow Connector 28"/>
          <p:cNvCxnSpPr>
            <a:stCxn id="11" idx="3"/>
            <a:endCxn id="18" idx="1"/>
          </p:cNvCxnSpPr>
          <p:nvPr/>
        </p:nvCxnSpPr>
        <p:spPr>
          <a:xfrm>
            <a:off x="2314597" y="3740200"/>
            <a:ext cx="229600" cy="244969"/>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1"/>
            <a:endCxn id="14" idx="0"/>
          </p:cNvCxnSpPr>
          <p:nvPr/>
        </p:nvCxnSpPr>
        <p:spPr>
          <a:xfrm rot="10800000" flipV="1">
            <a:off x="2986184" y="3738016"/>
            <a:ext cx="140455" cy="247152"/>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8" idx="4"/>
            <a:endCxn id="13" idx="0"/>
          </p:cNvCxnSpPr>
          <p:nvPr/>
        </p:nvCxnSpPr>
        <p:spPr>
          <a:xfrm rot="16200000" flipH="1">
            <a:off x="2574446" y="4030833"/>
            <a:ext cx="133797" cy="194297"/>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4" idx="3"/>
            <a:endCxn id="13" idx="0"/>
          </p:cNvCxnSpPr>
          <p:nvPr/>
        </p:nvCxnSpPr>
        <p:spPr>
          <a:xfrm rot="5400000">
            <a:off x="2752406" y="4047171"/>
            <a:ext cx="133797" cy="161620"/>
          </a:xfrm>
          <a:prstGeom prst="bentConnector3">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3" idx="3"/>
            <a:endCxn id="25" idx="4"/>
          </p:cNvCxnSpPr>
          <p:nvPr/>
        </p:nvCxnSpPr>
        <p:spPr>
          <a:xfrm flipV="1">
            <a:off x="3146880" y="4270795"/>
            <a:ext cx="517583" cy="108415"/>
          </a:xfrm>
          <a:prstGeom prst="bentConnector2">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5" idx="1"/>
            <a:endCxn id="12" idx="3"/>
          </p:cNvCxnSpPr>
          <p:nvPr/>
        </p:nvCxnSpPr>
        <p:spPr>
          <a:xfrm rot="5400000" flipH="1" flipV="1">
            <a:off x="3575507" y="3826973"/>
            <a:ext cx="456863" cy="278950"/>
          </a:xfrm>
          <a:prstGeom prst="bentConnector4">
            <a:avLst>
              <a:gd name="adj1" fmla="val 29827"/>
              <a:gd name="adj2" fmla="val 148924"/>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7" idx="2"/>
            <a:endCxn id="13" idx="1"/>
          </p:cNvCxnSpPr>
          <p:nvPr/>
        </p:nvCxnSpPr>
        <p:spPr>
          <a:xfrm rot="10800000" flipH="1" flipV="1">
            <a:off x="1508511" y="3361202"/>
            <a:ext cx="821595" cy="1018007"/>
          </a:xfrm>
          <a:prstGeom prst="bentConnector3">
            <a:avLst>
              <a:gd name="adj1" fmla="val -21849"/>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075" idx="0"/>
            <a:endCxn id="10" idx="0"/>
          </p:cNvCxnSpPr>
          <p:nvPr/>
        </p:nvCxnSpPr>
        <p:spPr>
          <a:xfrm rot="16200000" flipV="1">
            <a:off x="4601317" y="769181"/>
            <a:ext cx="20679" cy="4173699"/>
          </a:xfrm>
          <a:prstGeom prst="bentConnector3">
            <a:avLst>
              <a:gd name="adj1" fmla="val 3438295"/>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075" idx="2"/>
            <a:endCxn id="13" idx="2"/>
          </p:cNvCxnSpPr>
          <p:nvPr/>
        </p:nvCxnSpPr>
        <p:spPr>
          <a:xfrm rot="5400000" flipH="1">
            <a:off x="4695438" y="2606595"/>
            <a:ext cx="46121" cy="3960012"/>
          </a:xfrm>
          <a:prstGeom prst="bentConnector3">
            <a:avLst>
              <a:gd name="adj1" fmla="val -1653815"/>
            </a:avLst>
          </a:prstGeom>
          <a:ln w="508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3664463" y="1789260"/>
            <a:ext cx="2025555" cy="369332"/>
          </a:xfrm>
          <a:prstGeom prst="rect">
            <a:avLst/>
          </a:prstGeom>
          <a:noFill/>
        </p:spPr>
        <p:txBody>
          <a:bodyPr wrap="none" rtlCol="0">
            <a:spAutoFit/>
          </a:bodyPr>
          <a:lstStyle/>
          <a:p>
            <a:r>
              <a:rPr lang="en-AU" dirty="0" smtClean="0">
                <a:solidFill>
                  <a:schemeClr val="bg1"/>
                </a:solidFill>
              </a:rPr>
              <a:t>Market Information</a:t>
            </a:r>
            <a:endParaRPr lang="en-AU" dirty="0">
              <a:solidFill>
                <a:schemeClr val="bg1"/>
              </a:solidFill>
            </a:endParaRPr>
          </a:p>
        </p:txBody>
      </p:sp>
      <p:sp>
        <p:nvSpPr>
          <p:cNvPr id="60" name="TextBox 59"/>
          <p:cNvSpPr txBox="1"/>
          <p:nvPr/>
        </p:nvSpPr>
        <p:spPr>
          <a:xfrm>
            <a:off x="3828760" y="5331439"/>
            <a:ext cx="1854162" cy="369332"/>
          </a:xfrm>
          <a:prstGeom prst="rect">
            <a:avLst/>
          </a:prstGeom>
          <a:noFill/>
        </p:spPr>
        <p:txBody>
          <a:bodyPr wrap="none" rtlCol="0">
            <a:spAutoFit/>
          </a:bodyPr>
          <a:lstStyle/>
          <a:p>
            <a:r>
              <a:rPr lang="en-AU" dirty="0" smtClean="0">
                <a:solidFill>
                  <a:schemeClr val="bg1"/>
                </a:solidFill>
              </a:rPr>
              <a:t>Orders and Status</a:t>
            </a:r>
            <a:endParaRPr lang="en-AU" dirty="0">
              <a:solidFill>
                <a:schemeClr val="bg1"/>
              </a:solidFill>
            </a:endParaRPr>
          </a:p>
        </p:txBody>
      </p:sp>
      <p:pic>
        <p:nvPicPr>
          <p:cNvPr id="2075" name="Picture 9" descr="C:\Users\chewitt\AppData\Local\Microsoft\Windows\Temporary Internet Files\Content.IE5\DEEMD60T\MP9004432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353" y="2866370"/>
            <a:ext cx="2736304" cy="1743291"/>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33870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Non-Functional Requirements</a:t>
            </a:r>
            <a:endParaRPr lang="en-AU" dirty="0"/>
          </a:p>
        </p:txBody>
      </p:sp>
      <p:graphicFrame>
        <p:nvGraphicFramePr>
          <p:cNvPr id="4" name="Diagram 3"/>
          <p:cNvGraphicFramePr/>
          <p:nvPr>
            <p:extLst>
              <p:ext uri="{D42A27DB-BD31-4B8C-83A1-F6EECF244321}">
                <p14:modId xmlns:p14="http://schemas.microsoft.com/office/powerpoint/2010/main" val="4018338606"/>
              </p:ext>
            </p:extLst>
          </p:nvPr>
        </p:nvGraphicFramePr>
        <p:xfrm>
          <a:off x="755576" y="1268760"/>
          <a:ext cx="77768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754537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Who has</a:t>
            </a:r>
            <a:br>
              <a:rPr lang="en-AU" dirty="0" smtClean="0"/>
            </a:br>
            <a:r>
              <a:rPr lang="en-AU" dirty="0" smtClean="0"/>
              <a:t>Control?</a:t>
            </a:r>
            <a:endParaRPr lang="en-AU" dirty="0"/>
          </a:p>
        </p:txBody>
      </p:sp>
      <p:sp>
        <p:nvSpPr>
          <p:cNvPr id="5" name="Flowchart: Process 4"/>
          <p:cNvSpPr/>
          <p:nvPr/>
        </p:nvSpPr>
        <p:spPr>
          <a:xfrm>
            <a:off x="3563888" y="844220"/>
            <a:ext cx="1368152"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 Data Processor</a:t>
            </a:r>
            <a:endParaRPr lang="en-AU" dirty="0"/>
          </a:p>
        </p:txBody>
      </p:sp>
      <p:sp>
        <p:nvSpPr>
          <p:cNvPr id="9" name="Flowchart: Process 8"/>
          <p:cNvSpPr/>
          <p:nvPr/>
        </p:nvSpPr>
        <p:spPr>
          <a:xfrm>
            <a:off x="2527697" y="2924944"/>
            <a:ext cx="1368152" cy="108012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Decision Maker</a:t>
            </a:r>
            <a:endParaRPr lang="en-AU" dirty="0"/>
          </a:p>
        </p:txBody>
      </p:sp>
      <p:sp>
        <p:nvSpPr>
          <p:cNvPr id="10" name="Flowchart: Process 9"/>
          <p:cNvSpPr/>
          <p:nvPr/>
        </p:nvSpPr>
        <p:spPr>
          <a:xfrm>
            <a:off x="5256076" y="2918548"/>
            <a:ext cx="1368152" cy="108012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Risk </a:t>
            </a:r>
          </a:p>
          <a:p>
            <a:pPr algn="ctr"/>
            <a:r>
              <a:rPr lang="en-US" dirty="0" smtClean="0"/>
              <a:t>Manager</a:t>
            </a:r>
            <a:endParaRPr lang="en-AU" dirty="0"/>
          </a:p>
        </p:txBody>
      </p:sp>
      <p:sp>
        <p:nvSpPr>
          <p:cNvPr id="11" name="Flowchart: Process 10"/>
          <p:cNvSpPr/>
          <p:nvPr/>
        </p:nvSpPr>
        <p:spPr>
          <a:xfrm>
            <a:off x="3921829" y="4797152"/>
            <a:ext cx="1368152" cy="108012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Trade Gateway</a:t>
            </a:r>
            <a:endParaRPr lang="en-AU" dirty="0"/>
          </a:p>
        </p:txBody>
      </p:sp>
      <p:sp>
        <p:nvSpPr>
          <p:cNvPr id="13" name="Flowchart: Data 12"/>
          <p:cNvSpPr/>
          <p:nvPr/>
        </p:nvSpPr>
        <p:spPr>
          <a:xfrm>
            <a:off x="4588281" y="4182727"/>
            <a:ext cx="720872" cy="222420"/>
          </a:xfrm>
          <a:prstGeom prst="flowChartInputOutp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4" name="Flowchart: Data 13"/>
          <p:cNvSpPr/>
          <p:nvPr/>
        </p:nvSpPr>
        <p:spPr>
          <a:xfrm>
            <a:off x="3880402" y="2264248"/>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lowchart: Data 14"/>
          <p:cNvSpPr/>
          <p:nvPr/>
        </p:nvSpPr>
        <p:spPr>
          <a:xfrm>
            <a:off x="5436096" y="2264248"/>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lowchart: Data 17"/>
          <p:cNvSpPr/>
          <p:nvPr/>
        </p:nvSpPr>
        <p:spPr>
          <a:xfrm>
            <a:off x="2473514" y="2243386"/>
            <a:ext cx="720872" cy="2224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lowchart: Data 18"/>
          <p:cNvSpPr/>
          <p:nvPr/>
        </p:nvSpPr>
        <p:spPr>
          <a:xfrm>
            <a:off x="3920008" y="4182727"/>
            <a:ext cx="720872" cy="222420"/>
          </a:xfrm>
          <a:prstGeom prst="flowChartInputOutp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cxnSp>
        <p:nvCxnSpPr>
          <p:cNvPr id="34" name="Elbow Connector 33"/>
          <p:cNvCxnSpPr>
            <a:stCxn id="5" idx="2"/>
            <a:endCxn id="14" idx="0"/>
          </p:cNvCxnSpPr>
          <p:nvPr/>
        </p:nvCxnSpPr>
        <p:spPr>
          <a:xfrm rot="16200000" flipH="1">
            <a:off x="4110490" y="2061813"/>
            <a:ext cx="339908" cy="649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5" idx="1"/>
            <a:endCxn id="18" idx="0"/>
          </p:cNvCxnSpPr>
          <p:nvPr/>
        </p:nvCxnSpPr>
        <p:spPr>
          <a:xfrm rot="10800000" flipV="1">
            <a:off x="2906038" y="1384280"/>
            <a:ext cx="657851" cy="8591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15" idx="0"/>
          </p:cNvCxnSpPr>
          <p:nvPr/>
        </p:nvCxnSpPr>
        <p:spPr>
          <a:xfrm>
            <a:off x="4932040" y="1384280"/>
            <a:ext cx="936579" cy="8799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8" idx="4"/>
            <a:endCxn id="9" idx="0"/>
          </p:cNvCxnSpPr>
          <p:nvPr/>
        </p:nvCxnSpPr>
        <p:spPr>
          <a:xfrm rot="16200000" flipH="1">
            <a:off x="2793292" y="2506463"/>
            <a:ext cx="459138" cy="3778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4" idx="4"/>
            <a:endCxn id="9" idx="0"/>
          </p:cNvCxnSpPr>
          <p:nvPr/>
        </p:nvCxnSpPr>
        <p:spPr>
          <a:xfrm rot="5400000">
            <a:off x="3507168" y="2191274"/>
            <a:ext cx="438276" cy="102906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5" idx="4"/>
            <a:endCxn id="10" idx="0"/>
          </p:cNvCxnSpPr>
          <p:nvPr/>
        </p:nvCxnSpPr>
        <p:spPr>
          <a:xfrm rot="16200000" flipH="1">
            <a:off x="5652402" y="2630798"/>
            <a:ext cx="431880" cy="1436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Flowchart: Data 50"/>
          <p:cNvSpPr/>
          <p:nvPr/>
        </p:nvSpPr>
        <p:spPr>
          <a:xfrm>
            <a:off x="5796532" y="4797152"/>
            <a:ext cx="720872" cy="222420"/>
          </a:xfrm>
          <a:prstGeom prst="flowChartInputOutp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cxnSp>
        <p:nvCxnSpPr>
          <p:cNvPr id="53" name="Straight Arrow Connector 52"/>
          <p:cNvCxnSpPr/>
          <p:nvPr/>
        </p:nvCxnSpPr>
        <p:spPr>
          <a:xfrm>
            <a:off x="4240839" y="587727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932040" y="587727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69468" y="19614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9" idx="3"/>
            <a:endCxn id="19" idx="1"/>
          </p:cNvCxnSpPr>
          <p:nvPr/>
        </p:nvCxnSpPr>
        <p:spPr>
          <a:xfrm>
            <a:off x="3895849" y="3465004"/>
            <a:ext cx="384595" cy="7177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0" idx="1"/>
            <a:endCxn id="13" idx="0"/>
          </p:cNvCxnSpPr>
          <p:nvPr/>
        </p:nvCxnSpPr>
        <p:spPr>
          <a:xfrm rot="10800000" flipV="1">
            <a:off x="5020804" y="3458607"/>
            <a:ext cx="235272" cy="72411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9" idx="4"/>
            <a:endCxn id="11" idx="0"/>
          </p:cNvCxnSpPr>
          <p:nvPr/>
        </p:nvCxnSpPr>
        <p:spPr>
          <a:xfrm rot="16200000" flipH="1">
            <a:off x="4247172" y="4438418"/>
            <a:ext cx="392005" cy="3254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3" idx="3"/>
            <a:endCxn id="11" idx="0"/>
          </p:cNvCxnSpPr>
          <p:nvPr/>
        </p:nvCxnSpPr>
        <p:spPr>
          <a:xfrm rot="5400000">
            <a:off x="4545266" y="4465787"/>
            <a:ext cx="392005" cy="27072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1" idx="3"/>
            <a:endCxn id="51" idx="4"/>
          </p:cNvCxnSpPr>
          <p:nvPr/>
        </p:nvCxnSpPr>
        <p:spPr>
          <a:xfrm flipV="1">
            <a:off x="5289981" y="5019572"/>
            <a:ext cx="866987" cy="3176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1" idx="1"/>
            <a:endCxn id="10" idx="3"/>
          </p:cNvCxnSpPr>
          <p:nvPr/>
        </p:nvCxnSpPr>
        <p:spPr>
          <a:xfrm rot="5400000" flipH="1" flipV="1">
            <a:off x="5721326" y="3894250"/>
            <a:ext cx="1338544" cy="467260"/>
          </a:xfrm>
          <a:prstGeom prst="bentConnector4">
            <a:avLst>
              <a:gd name="adj1" fmla="val 29827"/>
              <a:gd name="adj2" fmla="val 14892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18" idx="2"/>
            <a:endCxn id="11" idx="1"/>
          </p:cNvCxnSpPr>
          <p:nvPr/>
        </p:nvCxnSpPr>
        <p:spPr>
          <a:xfrm rot="10800000" flipH="1" flipV="1">
            <a:off x="2545601" y="2354596"/>
            <a:ext cx="1376228" cy="2982616"/>
          </a:xfrm>
          <a:prstGeom prst="bentConnector3">
            <a:avLst>
              <a:gd name="adj1" fmla="val -21849"/>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95544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Enumerables</a:t>
            </a:r>
            <a:endParaRPr lang="en-AU" dirty="0"/>
          </a:p>
        </p:txBody>
      </p:sp>
      <p:sp>
        <p:nvSpPr>
          <p:cNvPr id="4" name="Rectangle 3"/>
          <p:cNvSpPr/>
          <p:nvPr/>
        </p:nvSpPr>
        <p:spPr>
          <a:xfrm>
            <a:off x="968666" y="1700808"/>
            <a:ext cx="288032" cy="252028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427984" y="1196752"/>
            <a:ext cx="288032" cy="4217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849165" y="2822330"/>
            <a:ext cx="288032" cy="2592288"/>
          </a:xfrm>
          <a:prstGeom prst="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a:off x="1256698" y="1772816"/>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75656" y="2234972"/>
            <a:ext cx="2775466" cy="369332"/>
          </a:xfrm>
          <a:prstGeom prst="rect">
            <a:avLst/>
          </a:prstGeom>
          <a:noFill/>
        </p:spPr>
        <p:txBody>
          <a:bodyPr wrap="square" rtlCol="0">
            <a:spAutoFit/>
          </a:bodyPr>
          <a:lstStyle/>
          <a:p>
            <a:r>
              <a:rPr lang="en-AU" dirty="0" err="1" smtClean="0">
                <a:solidFill>
                  <a:schemeClr val="bg1"/>
                </a:solidFill>
              </a:rPr>
              <a:t>MoveNext</a:t>
            </a:r>
            <a:r>
              <a:rPr lang="en-AU" dirty="0" smtClean="0">
                <a:solidFill>
                  <a:schemeClr val="bg1"/>
                </a:solidFill>
              </a:rPr>
              <a:t> + Current(a)</a:t>
            </a:r>
            <a:endParaRPr lang="en-AU" dirty="0">
              <a:solidFill>
                <a:schemeClr val="bg1"/>
              </a:solidFill>
            </a:endParaRPr>
          </a:p>
        </p:txBody>
      </p:sp>
      <p:cxnSp>
        <p:nvCxnSpPr>
          <p:cNvPr id="11" name="Straight Arrow Connector 10"/>
          <p:cNvCxnSpPr/>
          <p:nvPr/>
        </p:nvCxnSpPr>
        <p:spPr>
          <a:xfrm>
            <a:off x="4715982" y="3902135"/>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75656" y="1349780"/>
            <a:ext cx="1637884" cy="369332"/>
          </a:xfrm>
          <a:prstGeom prst="rect">
            <a:avLst/>
          </a:prstGeom>
          <a:noFill/>
        </p:spPr>
        <p:txBody>
          <a:bodyPr wrap="none" rtlCol="0">
            <a:spAutoFit/>
          </a:bodyPr>
          <a:lstStyle/>
          <a:p>
            <a:r>
              <a:rPr lang="en-AU" dirty="0" err="1" smtClean="0">
                <a:solidFill>
                  <a:schemeClr val="bg1"/>
                </a:solidFill>
              </a:rPr>
              <a:t>GetEnumerator</a:t>
            </a:r>
            <a:endParaRPr lang="en-AU" dirty="0">
              <a:solidFill>
                <a:schemeClr val="bg1"/>
              </a:solidFill>
            </a:endParaRPr>
          </a:p>
        </p:txBody>
      </p:sp>
      <p:cxnSp>
        <p:nvCxnSpPr>
          <p:cNvPr id="13" name="Straight Arrow Connector 12"/>
          <p:cNvCxnSpPr/>
          <p:nvPr/>
        </p:nvCxnSpPr>
        <p:spPr>
          <a:xfrm>
            <a:off x="1260247" y="4077072"/>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75656" y="3000945"/>
            <a:ext cx="2806437" cy="369332"/>
          </a:xfrm>
          <a:prstGeom prst="rect">
            <a:avLst/>
          </a:prstGeom>
          <a:noFill/>
        </p:spPr>
        <p:txBody>
          <a:bodyPr wrap="square" rtlCol="0">
            <a:spAutoFit/>
          </a:bodyPr>
          <a:lstStyle/>
          <a:p>
            <a:r>
              <a:rPr lang="en-AU" dirty="0" err="1" smtClean="0">
                <a:solidFill>
                  <a:schemeClr val="bg1"/>
                </a:solidFill>
              </a:rPr>
              <a:t>MoveNext</a:t>
            </a:r>
            <a:r>
              <a:rPr lang="en-AU" dirty="0" smtClean="0">
                <a:solidFill>
                  <a:schemeClr val="bg1"/>
                </a:solidFill>
              </a:rPr>
              <a:t> + Current(b)</a:t>
            </a:r>
            <a:endParaRPr lang="en-AU" dirty="0">
              <a:solidFill>
                <a:schemeClr val="bg1"/>
              </a:solidFill>
            </a:endParaRPr>
          </a:p>
        </p:txBody>
      </p:sp>
      <p:cxnSp>
        <p:nvCxnSpPr>
          <p:cNvPr id="15" name="Straight Arrow Connector 14"/>
          <p:cNvCxnSpPr/>
          <p:nvPr/>
        </p:nvCxnSpPr>
        <p:spPr>
          <a:xfrm>
            <a:off x="4715982" y="3366935"/>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66167" y="3704977"/>
            <a:ext cx="918841" cy="369332"/>
          </a:xfrm>
          <a:prstGeom prst="rect">
            <a:avLst/>
          </a:prstGeom>
          <a:noFill/>
        </p:spPr>
        <p:txBody>
          <a:bodyPr wrap="none" rtlCol="0">
            <a:spAutoFit/>
          </a:bodyPr>
          <a:lstStyle/>
          <a:p>
            <a:r>
              <a:rPr lang="en-AU" dirty="0" smtClean="0">
                <a:solidFill>
                  <a:schemeClr val="bg1"/>
                </a:solidFill>
              </a:rPr>
              <a:t>Dispose</a:t>
            </a:r>
            <a:endParaRPr lang="en-AU" dirty="0">
              <a:solidFill>
                <a:schemeClr val="bg1"/>
              </a:solidFill>
            </a:endParaRPr>
          </a:p>
        </p:txBody>
      </p:sp>
      <p:sp>
        <p:nvSpPr>
          <p:cNvPr id="17" name="TextBox 16"/>
          <p:cNvSpPr txBox="1"/>
          <p:nvPr/>
        </p:nvSpPr>
        <p:spPr>
          <a:xfrm>
            <a:off x="5688925" y="2605398"/>
            <a:ext cx="1637884" cy="369332"/>
          </a:xfrm>
          <a:prstGeom prst="rect">
            <a:avLst/>
          </a:prstGeom>
          <a:noFill/>
        </p:spPr>
        <p:txBody>
          <a:bodyPr wrap="none" rtlCol="0">
            <a:spAutoFit/>
          </a:bodyPr>
          <a:lstStyle/>
          <a:p>
            <a:r>
              <a:rPr lang="en-AU" dirty="0" err="1" smtClean="0">
                <a:solidFill>
                  <a:schemeClr val="bg1"/>
                </a:solidFill>
              </a:rPr>
              <a:t>GetEnumerator</a:t>
            </a:r>
            <a:endParaRPr lang="en-AU" dirty="0">
              <a:solidFill>
                <a:schemeClr val="bg1"/>
              </a:solidFill>
            </a:endParaRPr>
          </a:p>
        </p:txBody>
      </p:sp>
      <p:cxnSp>
        <p:nvCxnSpPr>
          <p:cNvPr id="18" name="Straight Arrow Connector 17"/>
          <p:cNvCxnSpPr/>
          <p:nvPr/>
        </p:nvCxnSpPr>
        <p:spPr>
          <a:xfrm>
            <a:off x="4757551" y="2935330"/>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60247" y="2590947"/>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44951" y="3371135"/>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48688" y="5517232"/>
            <a:ext cx="1316451" cy="369332"/>
          </a:xfrm>
          <a:prstGeom prst="rect">
            <a:avLst/>
          </a:prstGeom>
          <a:noFill/>
        </p:spPr>
        <p:txBody>
          <a:bodyPr wrap="none" rtlCol="0">
            <a:spAutoFit/>
          </a:bodyPr>
          <a:lstStyle/>
          <a:p>
            <a:r>
              <a:rPr lang="en-AU" dirty="0" smtClean="0">
                <a:solidFill>
                  <a:schemeClr val="accent1"/>
                </a:solidFill>
              </a:rPr>
              <a:t>Enumerable</a:t>
            </a:r>
            <a:endParaRPr lang="en-AU" dirty="0">
              <a:solidFill>
                <a:schemeClr val="accent1"/>
              </a:solidFill>
            </a:endParaRPr>
          </a:p>
        </p:txBody>
      </p:sp>
      <p:sp>
        <p:nvSpPr>
          <p:cNvPr id="26" name="TextBox 25"/>
          <p:cNvSpPr txBox="1"/>
          <p:nvPr/>
        </p:nvSpPr>
        <p:spPr>
          <a:xfrm>
            <a:off x="489370" y="4303140"/>
            <a:ext cx="1313180" cy="369332"/>
          </a:xfrm>
          <a:prstGeom prst="rect">
            <a:avLst/>
          </a:prstGeom>
          <a:noFill/>
        </p:spPr>
        <p:txBody>
          <a:bodyPr wrap="none" rtlCol="0">
            <a:spAutoFit/>
          </a:bodyPr>
          <a:lstStyle/>
          <a:p>
            <a:r>
              <a:rPr lang="en-AU" dirty="0" smtClean="0">
                <a:solidFill>
                  <a:schemeClr val="accent2"/>
                </a:solidFill>
              </a:rPr>
              <a:t>Consumer 1</a:t>
            </a:r>
            <a:endParaRPr lang="en-AU" dirty="0">
              <a:solidFill>
                <a:schemeClr val="accent2"/>
              </a:solidFill>
            </a:endParaRPr>
          </a:p>
        </p:txBody>
      </p:sp>
      <p:sp>
        <p:nvSpPr>
          <p:cNvPr id="27" name="TextBox 26"/>
          <p:cNvSpPr txBox="1"/>
          <p:nvPr/>
        </p:nvSpPr>
        <p:spPr>
          <a:xfrm>
            <a:off x="7386925" y="5517232"/>
            <a:ext cx="1313180" cy="369332"/>
          </a:xfrm>
          <a:prstGeom prst="rect">
            <a:avLst/>
          </a:prstGeom>
          <a:noFill/>
        </p:spPr>
        <p:txBody>
          <a:bodyPr wrap="none" rtlCol="0">
            <a:spAutoFit/>
          </a:bodyPr>
          <a:lstStyle/>
          <a:p>
            <a:r>
              <a:rPr lang="en-AU" dirty="0" smtClean="0">
                <a:solidFill>
                  <a:schemeClr val="accent3"/>
                </a:solidFill>
              </a:rPr>
              <a:t>Consumer 2</a:t>
            </a:r>
            <a:endParaRPr lang="en-AU" dirty="0">
              <a:solidFill>
                <a:schemeClr val="accent3"/>
              </a:solidFill>
            </a:endParaRPr>
          </a:p>
        </p:txBody>
      </p:sp>
      <p:cxnSp>
        <p:nvCxnSpPr>
          <p:cNvPr id="28" name="Straight Arrow Connector 27"/>
          <p:cNvCxnSpPr/>
          <p:nvPr/>
        </p:nvCxnSpPr>
        <p:spPr>
          <a:xfrm>
            <a:off x="4754618" y="4440027"/>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25754" y="4939286"/>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55210" y="2993743"/>
            <a:ext cx="2357116" cy="369332"/>
          </a:xfrm>
          <a:prstGeom prst="rect">
            <a:avLst/>
          </a:prstGeom>
          <a:noFill/>
        </p:spPr>
        <p:txBody>
          <a:bodyPr wrap="square" rtlCol="0">
            <a:spAutoFit/>
          </a:bodyPr>
          <a:lstStyle/>
          <a:p>
            <a:r>
              <a:rPr lang="en-AU" dirty="0" err="1" smtClean="0">
                <a:solidFill>
                  <a:schemeClr val="bg1"/>
                </a:solidFill>
              </a:rPr>
              <a:t>MoveNext</a:t>
            </a:r>
            <a:r>
              <a:rPr lang="en-AU" dirty="0" smtClean="0">
                <a:solidFill>
                  <a:schemeClr val="bg1"/>
                </a:solidFill>
              </a:rPr>
              <a:t> + Current(a)</a:t>
            </a:r>
            <a:endParaRPr lang="en-AU" dirty="0">
              <a:solidFill>
                <a:schemeClr val="bg1"/>
              </a:solidFill>
            </a:endParaRPr>
          </a:p>
        </p:txBody>
      </p:sp>
      <p:sp>
        <p:nvSpPr>
          <p:cNvPr id="31" name="TextBox 30"/>
          <p:cNvSpPr txBox="1"/>
          <p:nvPr/>
        </p:nvSpPr>
        <p:spPr>
          <a:xfrm>
            <a:off x="5458143" y="3506385"/>
            <a:ext cx="2357116" cy="369332"/>
          </a:xfrm>
          <a:prstGeom prst="rect">
            <a:avLst/>
          </a:prstGeom>
          <a:noFill/>
        </p:spPr>
        <p:txBody>
          <a:bodyPr wrap="square" rtlCol="0">
            <a:spAutoFit/>
          </a:bodyPr>
          <a:lstStyle/>
          <a:p>
            <a:r>
              <a:rPr lang="en-AU" dirty="0" err="1" smtClean="0">
                <a:solidFill>
                  <a:schemeClr val="bg1"/>
                </a:solidFill>
              </a:rPr>
              <a:t>MoveNext</a:t>
            </a:r>
            <a:r>
              <a:rPr lang="en-AU" dirty="0" smtClean="0">
                <a:solidFill>
                  <a:schemeClr val="bg1"/>
                </a:solidFill>
              </a:rPr>
              <a:t> + Current(b)</a:t>
            </a:r>
            <a:endParaRPr lang="en-AU" dirty="0">
              <a:solidFill>
                <a:schemeClr val="bg1"/>
              </a:solidFill>
            </a:endParaRPr>
          </a:p>
        </p:txBody>
      </p:sp>
      <p:sp>
        <p:nvSpPr>
          <p:cNvPr id="32" name="TextBox 31"/>
          <p:cNvSpPr txBox="1"/>
          <p:nvPr/>
        </p:nvSpPr>
        <p:spPr>
          <a:xfrm>
            <a:off x="5455210" y="4065330"/>
            <a:ext cx="2357116" cy="369332"/>
          </a:xfrm>
          <a:prstGeom prst="rect">
            <a:avLst/>
          </a:prstGeom>
          <a:noFill/>
        </p:spPr>
        <p:txBody>
          <a:bodyPr wrap="square" rtlCol="0">
            <a:spAutoFit/>
          </a:bodyPr>
          <a:lstStyle/>
          <a:p>
            <a:r>
              <a:rPr lang="en-AU" dirty="0" err="1" smtClean="0">
                <a:solidFill>
                  <a:schemeClr val="bg1"/>
                </a:solidFill>
              </a:rPr>
              <a:t>MoveNext</a:t>
            </a:r>
            <a:r>
              <a:rPr lang="en-AU" dirty="0" smtClean="0">
                <a:solidFill>
                  <a:schemeClr val="bg1"/>
                </a:solidFill>
              </a:rPr>
              <a:t> + Current(c)</a:t>
            </a:r>
            <a:endParaRPr lang="en-AU" dirty="0">
              <a:solidFill>
                <a:schemeClr val="bg1"/>
              </a:solidFill>
            </a:endParaRPr>
          </a:p>
        </p:txBody>
      </p:sp>
      <p:sp>
        <p:nvSpPr>
          <p:cNvPr id="33" name="TextBox 32"/>
          <p:cNvSpPr txBox="1"/>
          <p:nvPr/>
        </p:nvSpPr>
        <p:spPr>
          <a:xfrm>
            <a:off x="5452277" y="4531371"/>
            <a:ext cx="2357116" cy="369332"/>
          </a:xfrm>
          <a:prstGeom prst="rect">
            <a:avLst/>
          </a:prstGeom>
          <a:noFill/>
        </p:spPr>
        <p:txBody>
          <a:bodyPr wrap="square" rtlCol="0">
            <a:spAutoFit/>
          </a:bodyPr>
          <a:lstStyle/>
          <a:p>
            <a:r>
              <a:rPr lang="en-AU" dirty="0" err="1" smtClean="0">
                <a:solidFill>
                  <a:schemeClr val="bg1"/>
                </a:solidFill>
              </a:rPr>
              <a:t>MoveNext</a:t>
            </a:r>
            <a:endParaRPr lang="en-AU" dirty="0">
              <a:solidFill>
                <a:schemeClr val="bg1"/>
              </a:solidFill>
            </a:endParaRPr>
          </a:p>
        </p:txBody>
      </p:sp>
      <p:cxnSp>
        <p:nvCxnSpPr>
          <p:cNvPr id="34" name="Straight Arrow Connector 33"/>
          <p:cNvCxnSpPr/>
          <p:nvPr/>
        </p:nvCxnSpPr>
        <p:spPr>
          <a:xfrm>
            <a:off x="4725754" y="5414618"/>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52277" y="5006703"/>
            <a:ext cx="2357116" cy="369332"/>
          </a:xfrm>
          <a:prstGeom prst="rect">
            <a:avLst/>
          </a:prstGeom>
          <a:noFill/>
        </p:spPr>
        <p:txBody>
          <a:bodyPr wrap="square" rtlCol="0">
            <a:spAutoFit/>
          </a:bodyPr>
          <a:lstStyle/>
          <a:p>
            <a:r>
              <a:rPr lang="en-AU" dirty="0" smtClean="0">
                <a:solidFill>
                  <a:schemeClr val="bg1"/>
                </a:solidFill>
              </a:rPr>
              <a:t>Dispose</a:t>
            </a:r>
            <a:endParaRPr lang="en-AU" dirty="0">
              <a:solidFill>
                <a:schemeClr val="bg1"/>
              </a:solidFill>
            </a:endParaRPr>
          </a:p>
        </p:txBody>
      </p:sp>
      <p:sp>
        <p:nvSpPr>
          <p:cNvPr id="37" name="Rounded Rectangle 36"/>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256385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Observables</a:t>
            </a:r>
            <a:endParaRPr lang="en-AU" dirty="0"/>
          </a:p>
        </p:txBody>
      </p:sp>
      <p:sp>
        <p:nvSpPr>
          <p:cNvPr id="4" name="Rectangle 3"/>
          <p:cNvSpPr/>
          <p:nvPr/>
        </p:nvSpPr>
        <p:spPr>
          <a:xfrm>
            <a:off x="968666" y="1700808"/>
            <a:ext cx="288032" cy="252028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427984" y="1196752"/>
            <a:ext cx="288032" cy="4217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849165" y="2822330"/>
            <a:ext cx="288032" cy="2592288"/>
          </a:xfrm>
          <a:prstGeom prst="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a:off x="1256698" y="1772816"/>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3014" y="2234972"/>
            <a:ext cx="1148520" cy="369332"/>
          </a:xfrm>
          <a:prstGeom prst="rect">
            <a:avLst/>
          </a:prstGeom>
          <a:noFill/>
        </p:spPr>
        <p:txBody>
          <a:bodyPr wrap="none" rtlCol="0">
            <a:spAutoFit/>
          </a:bodyPr>
          <a:lstStyle/>
          <a:p>
            <a:r>
              <a:rPr lang="en-AU" dirty="0" err="1" smtClean="0">
                <a:solidFill>
                  <a:schemeClr val="bg1"/>
                </a:solidFill>
              </a:rPr>
              <a:t>OnNext</a:t>
            </a:r>
            <a:r>
              <a:rPr lang="en-AU" dirty="0" smtClean="0">
                <a:solidFill>
                  <a:schemeClr val="bg1"/>
                </a:solidFill>
              </a:rPr>
              <a:t>(a)</a:t>
            </a:r>
            <a:endParaRPr lang="en-AU" dirty="0">
              <a:solidFill>
                <a:schemeClr val="bg1"/>
              </a:solidFill>
            </a:endParaRPr>
          </a:p>
        </p:txBody>
      </p:sp>
      <p:cxnSp>
        <p:nvCxnSpPr>
          <p:cNvPr id="11" name="Straight Arrow Connector 10"/>
          <p:cNvCxnSpPr/>
          <p:nvPr/>
        </p:nvCxnSpPr>
        <p:spPr>
          <a:xfrm>
            <a:off x="1331640" y="2564904"/>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63014" y="1433592"/>
            <a:ext cx="1090811" cy="369332"/>
          </a:xfrm>
          <a:prstGeom prst="rect">
            <a:avLst/>
          </a:prstGeom>
          <a:noFill/>
        </p:spPr>
        <p:txBody>
          <a:bodyPr wrap="none" rtlCol="0">
            <a:spAutoFit/>
          </a:bodyPr>
          <a:lstStyle/>
          <a:p>
            <a:r>
              <a:rPr lang="en-AU" dirty="0" smtClean="0">
                <a:solidFill>
                  <a:schemeClr val="bg1"/>
                </a:solidFill>
              </a:rPr>
              <a:t>Subscribe</a:t>
            </a:r>
            <a:endParaRPr lang="en-AU" dirty="0">
              <a:solidFill>
                <a:schemeClr val="bg1"/>
              </a:solidFill>
            </a:endParaRPr>
          </a:p>
        </p:txBody>
      </p:sp>
      <p:cxnSp>
        <p:nvCxnSpPr>
          <p:cNvPr id="13" name="Straight Arrow Connector 12"/>
          <p:cNvCxnSpPr/>
          <p:nvPr/>
        </p:nvCxnSpPr>
        <p:spPr>
          <a:xfrm>
            <a:off x="1260247" y="4077072"/>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63014" y="3000945"/>
            <a:ext cx="1159741" cy="369332"/>
          </a:xfrm>
          <a:prstGeom prst="rect">
            <a:avLst/>
          </a:prstGeom>
          <a:noFill/>
        </p:spPr>
        <p:txBody>
          <a:bodyPr wrap="none" rtlCol="0">
            <a:spAutoFit/>
          </a:bodyPr>
          <a:lstStyle/>
          <a:p>
            <a:r>
              <a:rPr lang="en-AU" dirty="0" err="1" smtClean="0">
                <a:solidFill>
                  <a:schemeClr val="bg1"/>
                </a:solidFill>
              </a:rPr>
              <a:t>OnNext</a:t>
            </a:r>
            <a:r>
              <a:rPr lang="en-AU" dirty="0" smtClean="0">
                <a:solidFill>
                  <a:schemeClr val="bg1"/>
                </a:solidFill>
              </a:rPr>
              <a:t>(b)</a:t>
            </a:r>
            <a:endParaRPr lang="en-AU" dirty="0">
              <a:solidFill>
                <a:schemeClr val="bg1"/>
              </a:solidFill>
            </a:endParaRPr>
          </a:p>
        </p:txBody>
      </p:sp>
      <p:cxnSp>
        <p:nvCxnSpPr>
          <p:cNvPr id="15" name="Straight Arrow Connector 14"/>
          <p:cNvCxnSpPr/>
          <p:nvPr/>
        </p:nvCxnSpPr>
        <p:spPr>
          <a:xfrm>
            <a:off x="1331640" y="3330877"/>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63014" y="3717469"/>
            <a:ext cx="918841" cy="369332"/>
          </a:xfrm>
          <a:prstGeom prst="rect">
            <a:avLst/>
          </a:prstGeom>
          <a:noFill/>
        </p:spPr>
        <p:txBody>
          <a:bodyPr wrap="none" rtlCol="0">
            <a:spAutoFit/>
          </a:bodyPr>
          <a:lstStyle/>
          <a:p>
            <a:r>
              <a:rPr lang="en-AU" dirty="0" smtClean="0">
                <a:solidFill>
                  <a:schemeClr val="bg1"/>
                </a:solidFill>
              </a:rPr>
              <a:t>Dispose</a:t>
            </a:r>
            <a:endParaRPr lang="en-AU" dirty="0">
              <a:solidFill>
                <a:schemeClr val="bg1"/>
              </a:solidFill>
            </a:endParaRPr>
          </a:p>
        </p:txBody>
      </p:sp>
      <p:sp>
        <p:nvSpPr>
          <p:cNvPr id="17" name="TextBox 16"/>
          <p:cNvSpPr txBox="1"/>
          <p:nvPr/>
        </p:nvSpPr>
        <p:spPr>
          <a:xfrm>
            <a:off x="5688925" y="2605398"/>
            <a:ext cx="1090811" cy="369332"/>
          </a:xfrm>
          <a:prstGeom prst="rect">
            <a:avLst/>
          </a:prstGeom>
          <a:noFill/>
        </p:spPr>
        <p:txBody>
          <a:bodyPr wrap="none" rtlCol="0">
            <a:spAutoFit/>
          </a:bodyPr>
          <a:lstStyle/>
          <a:p>
            <a:r>
              <a:rPr lang="en-AU" dirty="0" smtClean="0">
                <a:solidFill>
                  <a:schemeClr val="bg1"/>
                </a:solidFill>
              </a:rPr>
              <a:t>Subscribe</a:t>
            </a:r>
            <a:endParaRPr lang="en-AU" dirty="0">
              <a:solidFill>
                <a:schemeClr val="bg1"/>
              </a:solidFill>
            </a:endParaRPr>
          </a:p>
        </p:txBody>
      </p:sp>
      <p:cxnSp>
        <p:nvCxnSpPr>
          <p:cNvPr id="18" name="Straight Arrow Connector 17"/>
          <p:cNvCxnSpPr/>
          <p:nvPr/>
        </p:nvCxnSpPr>
        <p:spPr>
          <a:xfrm>
            <a:off x="4757551" y="2935330"/>
            <a:ext cx="3096344" cy="0"/>
          </a:xfrm>
          <a:prstGeom prst="straightConnector1">
            <a:avLst/>
          </a:prstGeom>
          <a:ln w="25400">
            <a:solidFill>
              <a:schemeClr val="accent4"/>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16016" y="3330877"/>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08329" y="2981629"/>
            <a:ext cx="1159741" cy="369332"/>
          </a:xfrm>
          <a:prstGeom prst="rect">
            <a:avLst/>
          </a:prstGeom>
          <a:noFill/>
        </p:spPr>
        <p:txBody>
          <a:bodyPr wrap="none" rtlCol="0">
            <a:spAutoFit/>
          </a:bodyPr>
          <a:lstStyle/>
          <a:p>
            <a:r>
              <a:rPr lang="en-AU" dirty="0" err="1" smtClean="0">
                <a:solidFill>
                  <a:schemeClr val="bg1"/>
                </a:solidFill>
              </a:rPr>
              <a:t>OnNext</a:t>
            </a:r>
            <a:r>
              <a:rPr lang="en-AU" dirty="0" smtClean="0">
                <a:solidFill>
                  <a:schemeClr val="bg1"/>
                </a:solidFill>
              </a:rPr>
              <a:t>(b)</a:t>
            </a:r>
            <a:endParaRPr lang="en-AU" dirty="0">
              <a:solidFill>
                <a:schemeClr val="bg1"/>
              </a:solidFill>
            </a:endParaRPr>
          </a:p>
        </p:txBody>
      </p:sp>
      <p:cxnSp>
        <p:nvCxnSpPr>
          <p:cNvPr id="21" name="Straight Arrow Connector 20"/>
          <p:cNvCxnSpPr/>
          <p:nvPr/>
        </p:nvCxnSpPr>
        <p:spPr>
          <a:xfrm>
            <a:off x="4716016" y="4467722"/>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08329" y="4118474"/>
            <a:ext cx="1135696" cy="369332"/>
          </a:xfrm>
          <a:prstGeom prst="rect">
            <a:avLst/>
          </a:prstGeom>
          <a:noFill/>
        </p:spPr>
        <p:txBody>
          <a:bodyPr wrap="none" rtlCol="0">
            <a:spAutoFit/>
          </a:bodyPr>
          <a:lstStyle/>
          <a:p>
            <a:r>
              <a:rPr lang="en-AU" dirty="0" err="1" smtClean="0">
                <a:solidFill>
                  <a:schemeClr val="bg1"/>
                </a:solidFill>
              </a:rPr>
              <a:t>OnNext</a:t>
            </a:r>
            <a:r>
              <a:rPr lang="en-AU" dirty="0" smtClean="0">
                <a:solidFill>
                  <a:schemeClr val="bg1"/>
                </a:solidFill>
              </a:rPr>
              <a:t>(c)</a:t>
            </a:r>
            <a:endParaRPr lang="en-AU" dirty="0">
              <a:solidFill>
                <a:schemeClr val="bg1"/>
              </a:solidFill>
            </a:endParaRPr>
          </a:p>
        </p:txBody>
      </p:sp>
      <p:cxnSp>
        <p:nvCxnSpPr>
          <p:cNvPr id="23" name="Straight Arrow Connector 22"/>
          <p:cNvCxnSpPr/>
          <p:nvPr/>
        </p:nvCxnSpPr>
        <p:spPr>
          <a:xfrm>
            <a:off x="4716016" y="5378815"/>
            <a:ext cx="3096344"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08329" y="5029567"/>
            <a:ext cx="1488997" cy="369332"/>
          </a:xfrm>
          <a:prstGeom prst="rect">
            <a:avLst/>
          </a:prstGeom>
          <a:noFill/>
        </p:spPr>
        <p:txBody>
          <a:bodyPr wrap="none" rtlCol="0">
            <a:spAutoFit/>
          </a:bodyPr>
          <a:lstStyle/>
          <a:p>
            <a:r>
              <a:rPr lang="en-AU" dirty="0" err="1" smtClean="0">
                <a:solidFill>
                  <a:schemeClr val="bg1"/>
                </a:solidFill>
              </a:rPr>
              <a:t>OnCompleted</a:t>
            </a:r>
            <a:endParaRPr lang="en-AU" dirty="0">
              <a:solidFill>
                <a:schemeClr val="bg1"/>
              </a:solidFill>
            </a:endParaRPr>
          </a:p>
        </p:txBody>
      </p:sp>
      <p:sp>
        <p:nvSpPr>
          <p:cNvPr id="25" name="TextBox 24"/>
          <p:cNvSpPr txBox="1"/>
          <p:nvPr/>
        </p:nvSpPr>
        <p:spPr>
          <a:xfrm>
            <a:off x="3948688" y="5517232"/>
            <a:ext cx="1246623" cy="369332"/>
          </a:xfrm>
          <a:prstGeom prst="rect">
            <a:avLst/>
          </a:prstGeom>
          <a:noFill/>
        </p:spPr>
        <p:txBody>
          <a:bodyPr wrap="none" rtlCol="0">
            <a:spAutoFit/>
          </a:bodyPr>
          <a:lstStyle/>
          <a:p>
            <a:r>
              <a:rPr lang="en-AU" dirty="0" smtClean="0">
                <a:solidFill>
                  <a:schemeClr val="accent1"/>
                </a:solidFill>
              </a:rPr>
              <a:t>Observable</a:t>
            </a:r>
            <a:endParaRPr lang="en-AU" dirty="0">
              <a:solidFill>
                <a:schemeClr val="accent1"/>
              </a:solidFill>
            </a:endParaRPr>
          </a:p>
        </p:txBody>
      </p:sp>
      <p:sp>
        <p:nvSpPr>
          <p:cNvPr id="26" name="TextBox 25"/>
          <p:cNvSpPr txBox="1"/>
          <p:nvPr/>
        </p:nvSpPr>
        <p:spPr>
          <a:xfrm>
            <a:off x="489370" y="4303140"/>
            <a:ext cx="1212511" cy="369332"/>
          </a:xfrm>
          <a:prstGeom prst="rect">
            <a:avLst/>
          </a:prstGeom>
          <a:noFill/>
        </p:spPr>
        <p:txBody>
          <a:bodyPr wrap="none" rtlCol="0">
            <a:spAutoFit/>
          </a:bodyPr>
          <a:lstStyle/>
          <a:p>
            <a:r>
              <a:rPr lang="en-AU" dirty="0" smtClean="0">
                <a:solidFill>
                  <a:schemeClr val="accent2"/>
                </a:solidFill>
              </a:rPr>
              <a:t>Observer 1</a:t>
            </a:r>
            <a:endParaRPr lang="en-AU" dirty="0">
              <a:solidFill>
                <a:schemeClr val="accent2"/>
              </a:solidFill>
            </a:endParaRPr>
          </a:p>
        </p:txBody>
      </p:sp>
      <p:sp>
        <p:nvSpPr>
          <p:cNvPr id="27" name="TextBox 26"/>
          <p:cNvSpPr txBox="1"/>
          <p:nvPr/>
        </p:nvSpPr>
        <p:spPr>
          <a:xfrm>
            <a:off x="7386925" y="5517232"/>
            <a:ext cx="1212511" cy="369332"/>
          </a:xfrm>
          <a:prstGeom prst="rect">
            <a:avLst/>
          </a:prstGeom>
          <a:noFill/>
        </p:spPr>
        <p:txBody>
          <a:bodyPr wrap="none" rtlCol="0">
            <a:spAutoFit/>
          </a:bodyPr>
          <a:lstStyle/>
          <a:p>
            <a:r>
              <a:rPr lang="en-AU" dirty="0" smtClean="0">
                <a:solidFill>
                  <a:schemeClr val="accent3"/>
                </a:solidFill>
              </a:rPr>
              <a:t>Observer 2</a:t>
            </a:r>
            <a:endParaRPr lang="en-AU" dirty="0">
              <a:solidFill>
                <a:schemeClr val="accent3"/>
              </a:solidFill>
            </a:endParaRPr>
          </a:p>
        </p:txBody>
      </p:sp>
      <p:sp>
        <p:nvSpPr>
          <p:cNvPr id="29" name="Rounded Rectangle 28"/>
          <p:cNvSpPr/>
          <p:nvPr/>
        </p:nvSpPr>
        <p:spPr>
          <a:xfrm>
            <a:off x="2339752" y="6425343"/>
            <a:ext cx="6251136" cy="28803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Foundations              </a:t>
            </a:r>
            <a:r>
              <a:rPr lang="en-AU" sz="1600" dirty="0" smtClean="0">
                <a:solidFill>
                  <a:schemeClr val="tx1">
                    <a:lumMod val="50000"/>
                    <a:lumOff val="50000"/>
                  </a:schemeClr>
                </a:solidFill>
              </a:rPr>
              <a:t>  Patterns                   Virtual Time                  Guidance</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1309703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Ed 2011 Presentation Template Speakers">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8513</TotalTime>
  <Words>1000</Words>
  <Application>Microsoft Office PowerPoint</Application>
  <PresentationFormat>On-screen Show (4:3)</PresentationFormat>
  <Paragraphs>344</Paragraphs>
  <Slides>40</Slides>
  <Notes>26</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Tech.Ed 2011 Presentation Template Speakers</vt:lpstr>
      <vt:lpstr>1_Office Theme</vt:lpstr>
      <vt:lpstr>Office Theme</vt:lpstr>
      <vt:lpstr>PowerPoint Presentation</vt:lpstr>
      <vt:lpstr>PowerPoint Presentation</vt:lpstr>
      <vt:lpstr>Processing the future War stories from the trading floor</vt:lpstr>
      <vt:lpstr>Agenda</vt:lpstr>
      <vt:lpstr>The Project</vt:lpstr>
      <vt:lpstr>Non-Functional Requirements</vt:lpstr>
      <vt:lpstr>Who has Control?</vt:lpstr>
      <vt:lpstr>Enumerables</vt:lpstr>
      <vt:lpstr>Observables</vt:lpstr>
      <vt:lpstr>Loose Coupling</vt:lpstr>
      <vt:lpstr>Monitoring</vt:lpstr>
      <vt:lpstr>Demo</vt:lpstr>
      <vt:lpstr>Azure Trader Demo</vt:lpstr>
      <vt:lpstr>Why should you care?</vt:lpstr>
      <vt:lpstr>Reactive Extensions</vt:lpstr>
      <vt:lpstr>Composing Observables</vt:lpstr>
      <vt:lpstr>A Historical Perspective</vt:lpstr>
      <vt:lpstr>Quiz</vt:lpstr>
      <vt:lpstr>Projection</vt:lpstr>
      <vt:lpstr>Combining Operators (OR)</vt:lpstr>
      <vt:lpstr>Combining Operators (AND)</vt:lpstr>
      <vt:lpstr>Time Operators</vt:lpstr>
      <vt:lpstr>Combining + Time Operations</vt:lpstr>
      <vt:lpstr>Windows</vt:lpstr>
      <vt:lpstr>Sushi Gatherer</vt:lpstr>
      <vt:lpstr>Temporal Design Patterns</vt:lpstr>
      <vt:lpstr>Time as an Aspect</vt:lpstr>
      <vt:lpstr>Testing</vt:lpstr>
      <vt:lpstr>Simulation</vt:lpstr>
      <vt:lpstr>Production</vt:lpstr>
      <vt:lpstr>Schedulers</vt:lpstr>
      <vt:lpstr>Our Experience</vt:lpstr>
      <vt:lpstr>Guidance --</vt:lpstr>
      <vt:lpstr>Guidance ++</vt:lpstr>
      <vt:lpstr>Questions &amp; Answers</vt:lpstr>
      <vt:lpstr>Next Steps</vt:lpstr>
      <vt:lpstr>Resources</vt:lpstr>
      <vt:lpstr>Enrol in Microsoft Virtual Academy Today</vt:lpstr>
      <vt:lpstr>Resources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Reactive Systems</dc:title>
  <dc:creator>mgranell</dc:creator>
  <cp:lastModifiedBy>Event Staff</cp:lastModifiedBy>
  <cp:revision>204</cp:revision>
  <cp:lastPrinted>2011-07-29T06:05:30Z</cp:lastPrinted>
  <dcterms:created xsi:type="dcterms:W3CDTF">2011-07-17T23:28:48Z</dcterms:created>
  <dcterms:modified xsi:type="dcterms:W3CDTF">2011-09-01T04:40:09Z</dcterms:modified>
</cp:coreProperties>
</file>