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31"/>
  </p:notesMasterIdLst>
  <p:sldIdLst>
    <p:sldId id="279" r:id="rId2"/>
    <p:sldId id="280" r:id="rId3"/>
    <p:sldId id="260" r:id="rId4"/>
    <p:sldId id="307" r:id="rId5"/>
    <p:sldId id="289" r:id="rId6"/>
    <p:sldId id="298" r:id="rId7"/>
    <p:sldId id="297" r:id="rId8"/>
    <p:sldId id="295" r:id="rId9"/>
    <p:sldId id="306" r:id="rId10"/>
    <p:sldId id="300" r:id="rId11"/>
    <p:sldId id="287" r:id="rId12"/>
    <p:sldId id="291" r:id="rId13"/>
    <p:sldId id="293" r:id="rId14"/>
    <p:sldId id="292" r:id="rId15"/>
    <p:sldId id="294" r:id="rId16"/>
    <p:sldId id="296" r:id="rId17"/>
    <p:sldId id="285" r:id="rId18"/>
    <p:sldId id="305" r:id="rId19"/>
    <p:sldId id="288" r:id="rId20"/>
    <p:sldId id="290" r:id="rId21"/>
    <p:sldId id="301" r:id="rId22"/>
    <p:sldId id="302" r:id="rId23"/>
    <p:sldId id="303" r:id="rId24"/>
    <p:sldId id="304" r:id="rId25"/>
    <p:sldId id="286" r:id="rId26"/>
    <p:sldId id="299" r:id="rId27"/>
    <p:sldId id="308" r:id="rId28"/>
    <p:sldId id="270" r:id="rId29"/>
    <p:sldId id="27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2F1"/>
    <a:srgbClr val="03C2F1"/>
    <a:srgbClr val="F15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2" autoAdjust="0"/>
    <p:restoredTop sz="72457" autoAdjust="0"/>
  </p:normalViewPr>
  <p:slideViewPr>
    <p:cSldViewPr>
      <p:cViewPr>
        <p:scale>
          <a:sx n="51" d="100"/>
          <a:sy n="51" d="100"/>
        </p:scale>
        <p:origin x="-72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9DADE2-5274-4314-BB30-3B3B805900F9}" type="doc">
      <dgm:prSet loTypeId="urn:microsoft.com/office/officeart/2005/8/layout/vList5" loCatId="list" qsTypeId="urn:microsoft.com/office/officeart/2005/8/quickstyle/3d2" qsCatId="3D" csTypeId="urn:microsoft.com/office/officeart/2005/8/colors/accent1_5" csCatId="accent1" phldr="1"/>
      <dgm:spPr/>
      <dgm:t>
        <a:bodyPr/>
        <a:lstStyle/>
        <a:p>
          <a:endParaRPr lang="en-AU"/>
        </a:p>
      </dgm:t>
    </dgm:pt>
    <dgm:pt modelId="{081CC8D1-E579-4D38-8D8C-0F190DC767E2}">
      <dgm:prSet/>
      <dgm:spPr/>
      <dgm:t>
        <a:bodyPr/>
        <a:lstStyle/>
        <a:p>
          <a:pPr rtl="0"/>
          <a:r>
            <a:rPr lang="en-AU" dirty="0" smtClean="0"/>
            <a:t>Privileged User Access</a:t>
          </a:r>
          <a:endParaRPr lang="en-US" dirty="0"/>
        </a:p>
      </dgm:t>
    </dgm:pt>
    <dgm:pt modelId="{002173B2-BF7F-4029-B15B-A51449257815}" type="parTrans" cxnId="{305680B6-495E-425C-8395-8CE379E120DA}">
      <dgm:prSet/>
      <dgm:spPr/>
      <dgm:t>
        <a:bodyPr/>
        <a:lstStyle/>
        <a:p>
          <a:endParaRPr lang="en-AU"/>
        </a:p>
      </dgm:t>
    </dgm:pt>
    <dgm:pt modelId="{70C51EDE-781C-4EB4-A01A-0E5C890A889C}" type="sibTrans" cxnId="{305680B6-495E-425C-8395-8CE379E120DA}">
      <dgm:prSet/>
      <dgm:spPr/>
      <dgm:t>
        <a:bodyPr/>
        <a:lstStyle/>
        <a:p>
          <a:endParaRPr lang="en-AU"/>
        </a:p>
      </dgm:t>
    </dgm:pt>
    <dgm:pt modelId="{4842D4C7-AA30-431C-B705-F8EECE3EE917}">
      <dgm:prSet/>
      <dgm:spPr/>
      <dgm:t>
        <a:bodyPr/>
        <a:lstStyle/>
        <a:p>
          <a:pPr rtl="0"/>
          <a:r>
            <a:rPr lang="en-AU" dirty="0" smtClean="0"/>
            <a:t>Data location (Data Sovereignty)</a:t>
          </a:r>
          <a:endParaRPr lang="en-US" dirty="0"/>
        </a:p>
      </dgm:t>
    </dgm:pt>
    <dgm:pt modelId="{104D8BB3-97A6-4462-B162-D256A346EC1C}" type="parTrans" cxnId="{2990259F-BB06-4AE9-ABD5-609A33AAA25D}">
      <dgm:prSet/>
      <dgm:spPr/>
      <dgm:t>
        <a:bodyPr/>
        <a:lstStyle/>
        <a:p>
          <a:endParaRPr lang="en-AU"/>
        </a:p>
      </dgm:t>
    </dgm:pt>
    <dgm:pt modelId="{3BB70624-1CEB-454B-9F30-38E551395BA2}" type="sibTrans" cxnId="{2990259F-BB06-4AE9-ABD5-609A33AAA25D}">
      <dgm:prSet/>
      <dgm:spPr/>
      <dgm:t>
        <a:bodyPr/>
        <a:lstStyle/>
        <a:p>
          <a:endParaRPr lang="en-AU"/>
        </a:p>
      </dgm:t>
    </dgm:pt>
    <dgm:pt modelId="{76030184-04DE-48E8-89CA-AD33EFB85ECA}">
      <dgm:prSet/>
      <dgm:spPr/>
      <dgm:t>
        <a:bodyPr/>
        <a:lstStyle/>
        <a:p>
          <a:pPr rtl="0"/>
          <a:r>
            <a:rPr lang="en-AU" dirty="0" smtClean="0"/>
            <a:t>Data Segregation</a:t>
          </a:r>
          <a:endParaRPr lang="en-US" dirty="0"/>
        </a:p>
      </dgm:t>
    </dgm:pt>
    <dgm:pt modelId="{C5D85FCD-9F40-4C30-B333-5AE3CFC7A38F}" type="parTrans" cxnId="{5ECEDF01-D3B6-4AD4-B318-5E385EF124A1}">
      <dgm:prSet/>
      <dgm:spPr/>
      <dgm:t>
        <a:bodyPr/>
        <a:lstStyle/>
        <a:p>
          <a:endParaRPr lang="en-AU"/>
        </a:p>
      </dgm:t>
    </dgm:pt>
    <dgm:pt modelId="{65AC10B7-0484-499C-ADE4-2DE9FFCE270E}" type="sibTrans" cxnId="{5ECEDF01-D3B6-4AD4-B318-5E385EF124A1}">
      <dgm:prSet/>
      <dgm:spPr/>
      <dgm:t>
        <a:bodyPr/>
        <a:lstStyle/>
        <a:p>
          <a:endParaRPr lang="en-AU"/>
        </a:p>
      </dgm:t>
    </dgm:pt>
    <dgm:pt modelId="{20C6EEDB-DD75-4563-9C75-8AF9C105C11A}">
      <dgm:prSet/>
      <dgm:spPr/>
      <dgm:t>
        <a:bodyPr/>
        <a:lstStyle/>
        <a:p>
          <a:pPr rtl="0"/>
          <a:r>
            <a:rPr lang="en-AU" dirty="0" smtClean="0"/>
            <a:t>Recovery</a:t>
          </a:r>
          <a:endParaRPr lang="en-US" dirty="0"/>
        </a:p>
      </dgm:t>
    </dgm:pt>
    <dgm:pt modelId="{4440A092-5EC5-47BD-BCCD-A6101FA56DDB}" type="parTrans" cxnId="{62CBA552-E210-4E7A-B9C2-300ECA7E02C3}">
      <dgm:prSet/>
      <dgm:spPr/>
      <dgm:t>
        <a:bodyPr/>
        <a:lstStyle/>
        <a:p>
          <a:endParaRPr lang="en-AU"/>
        </a:p>
      </dgm:t>
    </dgm:pt>
    <dgm:pt modelId="{F2BB74A5-E7E1-452B-A7E6-14AD2DCC07B5}" type="sibTrans" cxnId="{62CBA552-E210-4E7A-B9C2-300ECA7E02C3}">
      <dgm:prSet/>
      <dgm:spPr/>
      <dgm:t>
        <a:bodyPr/>
        <a:lstStyle/>
        <a:p>
          <a:endParaRPr lang="en-AU"/>
        </a:p>
      </dgm:t>
    </dgm:pt>
    <dgm:pt modelId="{F3F3A6C2-FC7A-47ED-8B92-0C50C8F31F7D}">
      <dgm:prSet/>
      <dgm:spPr/>
      <dgm:t>
        <a:bodyPr/>
        <a:lstStyle/>
        <a:p>
          <a:pPr rtl="0"/>
          <a:r>
            <a:rPr lang="en-AU" dirty="0" smtClean="0"/>
            <a:t>Investigative support</a:t>
          </a:r>
          <a:endParaRPr lang="en-US" dirty="0"/>
        </a:p>
      </dgm:t>
    </dgm:pt>
    <dgm:pt modelId="{002B3204-DC7D-4C62-BBC5-83FCCCECF076}" type="parTrans" cxnId="{E5782936-6852-49D4-98CD-F7C7C622075A}">
      <dgm:prSet/>
      <dgm:spPr/>
      <dgm:t>
        <a:bodyPr/>
        <a:lstStyle/>
        <a:p>
          <a:endParaRPr lang="en-AU"/>
        </a:p>
      </dgm:t>
    </dgm:pt>
    <dgm:pt modelId="{CB0D97CF-6EB6-4914-B08D-3B1DF19E77CD}" type="sibTrans" cxnId="{E5782936-6852-49D4-98CD-F7C7C622075A}">
      <dgm:prSet/>
      <dgm:spPr/>
      <dgm:t>
        <a:bodyPr/>
        <a:lstStyle/>
        <a:p>
          <a:endParaRPr lang="en-AU"/>
        </a:p>
      </dgm:t>
    </dgm:pt>
    <dgm:pt modelId="{931F3C3D-0A8C-4FD4-AE24-578C16BE257A}">
      <dgm:prSet/>
      <dgm:spPr/>
      <dgm:t>
        <a:bodyPr/>
        <a:lstStyle/>
        <a:p>
          <a:pPr rtl="0"/>
          <a:r>
            <a:rPr lang="en-AU" dirty="0" smtClean="0"/>
            <a:t>Long-term viability</a:t>
          </a:r>
          <a:endParaRPr lang="en-US" dirty="0"/>
        </a:p>
      </dgm:t>
    </dgm:pt>
    <dgm:pt modelId="{06BE3342-207F-4807-B2D2-EC773D3487E3}" type="parTrans" cxnId="{2475D036-FEE7-4DA2-9340-CE69740BAD85}">
      <dgm:prSet/>
      <dgm:spPr/>
      <dgm:t>
        <a:bodyPr/>
        <a:lstStyle/>
        <a:p>
          <a:endParaRPr lang="en-AU"/>
        </a:p>
      </dgm:t>
    </dgm:pt>
    <dgm:pt modelId="{B024289E-8D9A-4E8D-8B10-8484C4D66D4C}" type="sibTrans" cxnId="{2475D036-FEE7-4DA2-9340-CE69740BAD85}">
      <dgm:prSet/>
      <dgm:spPr/>
      <dgm:t>
        <a:bodyPr/>
        <a:lstStyle/>
        <a:p>
          <a:endParaRPr lang="en-AU"/>
        </a:p>
      </dgm:t>
    </dgm:pt>
    <dgm:pt modelId="{480D3A56-D2FA-44BA-B053-CAF710D55735}">
      <dgm:prSet/>
      <dgm:spPr/>
      <dgm:t>
        <a:bodyPr/>
        <a:lstStyle/>
        <a:p>
          <a:pPr rtl="0"/>
          <a:r>
            <a:rPr lang="en-AU" smtClean="0"/>
            <a:t>Get as much information as you can about the people who manage your data.</a:t>
          </a:r>
          <a:endParaRPr lang="en-US" dirty="0"/>
        </a:p>
      </dgm:t>
    </dgm:pt>
    <dgm:pt modelId="{2048AEED-E45A-49BA-A21A-0928FF1E1B84}" type="parTrans" cxnId="{16338FEB-2738-46AA-A83C-D07DFF7FCEDD}">
      <dgm:prSet/>
      <dgm:spPr/>
      <dgm:t>
        <a:bodyPr/>
        <a:lstStyle/>
        <a:p>
          <a:endParaRPr lang="en-AU"/>
        </a:p>
      </dgm:t>
    </dgm:pt>
    <dgm:pt modelId="{FAFEF886-CF8D-4CCC-A9C3-2F1223570FC6}" type="sibTrans" cxnId="{16338FEB-2738-46AA-A83C-D07DFF7FCEDD}">
      <dgm:prSet/>
      <dgm:spPr/>
      <dgm:t>
        <a:bodyPr/>
        <a:lstStyle/>
        <a:p>
          <a:endParaRPr lang="en-AU"/>
        </a:p>
      </dgm:t>
    </dgm:pt>
    <dgm:pt modelId="{86B124C7-84C6-4130-BC2A-CC5244885C83}">
      <dgm:prSet/>
      <dgm:spPr/>
      <dgm:t>
        <a:bodyPr/>
        <a:lstStyle/>
        <a:p>
          <a:pPr rtl="0"/>
          <a:r>
            <a:rPr lang="en-AU" smtClean="0"/>
            <a:t>Regulatory Compliance</a:t>
          </a:r>
          <a:endParaRPr lang="en-US" dirty="0"/>
        </a:p>
      </dgm:t>
    </dgm:pt>
    <dgm:pt modelId="{41B2E50F-BD26-4D11-88FC-71B13A76D974}" type="parTrans" cxnId="{115C0DF2-AD4E-41EA-8A65-A491B6533885}">
      <dgm:prSet/>
      <dgm:spPr/>
      <dgm:t>
        <a:bodyPr/>
        <a:lstStyle/>
        <a:p>
          <a:endParaRPr lang="en-AU"/>
        </a:p>
      </dgm:t>
    </dgm:pt>
    <dgm:pt modelId="{6FAB446E-64F3-4FCB-9267-FA45ECF41C32}" type="sibTrans" cxnId="{115C0DF2-AD4E-41EA-8A65-A491B6533885}">
      <dgm:prSet/>
      <dgm:spPr/>
      <dgm:t>
        <a:bodyPr/>
        <a:lstStyle/>
        <a:p>
          <a:endParaRPr lang="en-AU"/>
        </a:p>
      </dgm:t>
    </dgm:pt>
    <dgm:pt modelId="{AD9568C4-E80B-4F2A-A56D-B35E7D00459B}">
      <dgm:prSet/>
      <dgm:spPr/>
      <dgm:t>
        <a:bodyPr/>
        <a:lstStyle/>
        <a:p>
          <a:pPr rtl="0"/>
          <a:r>
            <a:rPr lang="en-AU" smtClean="0"/>
            <a:t>Customers are ultimately responsible for the security and integrity of their own data.</a:t>
          </a:r>
          <a:endParaRPr lang="en-US" dirty="0"/>
        </a:p>
      </dgm:t>
    </dgm:pt>
    <dgm:pt modelId="{7536D331-4B8E-42A2-9A71-9D58A76A1397}" type="parTrans" cxnId="{29630214-8C2B-4983-93B1-C910CDBB4CDB}">
      <dgm:prSet/>
      <dgm:spPr/>
      <dgm:t>
        <a:bodyPr/>
        <a:lstStyle/>
        <a:p>
          <a:endParaRPr lang="en-AU"/>
        </a:p>
      </dgm:t>
    </dgm:pt>
    <dgm:pt modelId="{145D83CD-41D1-423D-9074-C2BE649962EF}" type="sibTrans" cxnId="{29630214-8C2B-4983-93B1-C910CDBB4CDB}">
      <dgm:prSet/>
      <dgm:spPr/>
      <dgm:t>
        <a:bodyPr/>
        <a:lstStyle/>
        <a:p>
          <a:endParaRPr lang="en-AU"/>
        </a:p>
      </dgm:t>
    </dgm:pt>
    <dgm:pt modelId="{18E742D1-0C19-4285-A276-E8D9F7DEF6BD}">
      <dgm:prSet/>
      <dgm:spPr/>
      <dgm:t>
        <a:bodyPr/>
        <a:lstStyle/>
        <a:p>
          <a:pPr rtl="0"/>
          <a:r>
            <a:rPr lang="en-AU" smtClean="0"/>
            <a:t>Ask providers if they will commit to storing and processing data in specific jurisdictions</a:t>
          </a:r>
          <a:endParaRPr lang="en-US" dirty="0"/>
        </a:p>
      </dgm:t>
    </dgm:pt>
    <dgm:pt modelId="{CF38A40A-5A01-4629-A5A1-5AE40C0FB194}" type="parTrans" cxnId="{38E5B9EC-20A7-4B50-B89F-C4059E53FC2A}">
      <dgm:prSet/>
      <dgm:spPr/>
      <dgm:t>
        <a:bodyPr/>
        <a:lstStyle/>
        <a:p>
          <a:endParaRPr lang="en-AU"/>
        </a:p>
      </dgm:t>
    </dgm:pt>
    <dgm:pt modelId="{755EF5C4-1E21-42A5-BD8D-3E461563199F}" type="sibTrans" cxnId="{38E5B9EC-20A7-4B50-B89F-C4059E53FC2A}">
      <dgm:prSet/>
      <dgm:spPr/>
      <dgm:t>
        <a:bodyPr/>
        <a:lstStyle/>
        <a:p>
          <a:endParaRPr lang="en-AU"/>
        </a:p>
      </dgm:t>
    </dgm:pt>
    <dgm:pt modelId="{DF81B25A-9CBE-488E-A58B-431F248E18A4}">
      <dgm:prSet/>
      <dgm:spPr/>
      <dgm:t>
        <a:bodyPr/>
        <a:lstStyle/>
        <a:p>
          <a:pPr rtl="0"/>
          <a:r>
            <a:rPr lang="en-AU" smtClean="0"/>
            <a:t>Data in the cloud is typically in a shared environment alongside data from other customers. </a:t>
          </a:r>
          <a:endParaRPr lang="en-US" dirty="0"/>
        </a:p>
      </dgm:t>
    </dgm:pt>
    <dgm:pt modelId="{0DDB2E25-4886-43B7-832B-6B32E1A57ABE}" type="parTrans" cxnId="{E30B3BAF-1ED4-477B-A99C-AABDF5AC9AB8}">
      <dgm:prSet/>
      <dgm:spPr/>
      <dgm:t>
        <a:bodyPr/>
        <a:lstStyle/>
        <a:p>
          <a:endParaRPr lang="en-AU"/>
        </a:p>
      </dgm:t>
    </dgm:pt>
    <dgm:pt modelId="{E9BD5ED7-E455-4474-966F-2A42601F7DE6}" type="sibTrans" cxnId="{E30B3BAF-1ED4-477B-A99C-AABDF5AC9AB8}">
      <dgm:prSet/>
      <dgm:spPr/>
      <dgm:t>
        <a:bodyPr/>
        <a:lstStyle/>
        <a:p>
          <a:endParaRPr lang="en-AU"/>
        </a:p>
      </dgm:t>
    </dgm:pt>
    <dgm:pt modelId="{B2D4FD13-FF9C-4809-A653-A5A365F1EAC4}">
      <dgm:prSet/>
      <dgm:spPr/>
      <dgm:t>
        <a:bodyPr/>
        <a:lstStyle/>
        <a:p>
          <a:pPr rtl="0"/>
          <a:r>
            <a:rPr lang="en-US" smtClean="0"/>
            <a:t>What are the data recovery capabilities?</a:t>
          </a:r>
          <a:endParaRPr lang="en-US" dirty="0"/>
        </a:p>
      </dgm:t>
    </dgm:pt>
    <dgm:pt modelId="{8A9D8573-B9DC-4D38-9180-087B8AD1F63E}" type="parTrans" cxnId="{78177605-050A-417D-886C-B267B742F6C9}">
      <dgm:prSet/>
      <dgm:spPr/>
      <dgm:t>
        <a:bodyPr/>
        <a:lstStyle/>
        <a:p>
          <a:endParaRPr lang="en-AU"/>
        </a:p>
      </dgm:t>
    </dgm:pt>
    <dgm:pt modelId="{FDFCE3EC-A116-4D87-989E-52C5B0BE5F8C}" type="sibTrans" cxnId="{78177605-050A-417D-886C-B267B742F6C9}">
      <dgm:prSet/>
      <dgm:spPr/>
      <dgm:t>
        <a:bodyPr/>
        <a:lstStyle/>
        <a:p>
          <a:endParaRPr lang="en-AU"/>
        </a:p>
      </dgm:t>
    </dgm:pt>
    <dgm:pt modelId="{74827A1D-21C2-411E-BE04-7528009C373F}">
      <dgm:prSet/>
      <dgm:spPr/>
      <dgm:t>
        <a:bodyPr/>
        <a:lstStyle/>
        <a:p>
          <a:pPr rtl="0"/>
          <a:r>
            <a:rPr lang="en-US" smtClean="0"/>
            <a:t>What kind of support does your cloud provider offer to help you investigate a problem?</a:t>
          </a:r>
          <a:endParaRPr lang="en-US" dirty="0"/>
        </a:p>
      </dgm:t>
    </dgm:pt>
    <dgm:pt modelId="{88B0A131-EF31-4478-9C46-3E0E437338AB}" type="parTrans" cxnId="{305EF6B1-9116-48A5-98C9-404FAFB14E4A}">
      <dgm:prSet/>
      <dgm:spPr/>
      <dgm:t>
        <a:bodyPr/>
        <a:lstStyle/>
        <a:p>
          <a:endParaRPr lang="en-AU"/>
        </a:p>
      </dgm:t>
    </dgm:pt>
    <dgm:pt modelId="{92914BEB-9DF8-4B49-AD63-DB4DDC6B4F80}" type="sibTrans" cxnId="{305EF6B1-9116-48A5-98C9-404FAFB14E4A}">
      <dgm:prSet/>
      <dgm:spPr/>
      <dgm:t>
        <a:bodyPr/>
        <a:lstStyle/>
        <a:p>
          <a:endParaRPr lang="en-AU"/>
        </a:p>
      </dgm:t>
    </dgm:pt>
    <dgm:pt modelId="{F7E07C0B-FD90-46E1-985E-7EAF244D6538}">
      <dgm:prSet/>
      <dgm:spPr/>
      <dgm:t>
        <a:bodyPr/>
        <a:lstStyle/>
        <a:p>
          <a:pPr rtl="0"/>
          <a:r>
            <a:rPr lang="en-US" smtClean="0"/>
            <a:t>Make sure they are not going to go bust overnight, or won’t keep services in perpetual beta so they can turn them off</a:t>
          </a:r>
          <a:endParaRPr lang="en-US" dirty="0"/>
        </a:p>
      </dgm:t>
    </dgm:pt>
    <dgm:pt modelId="{6CB450C7-42B1-40B5-AD01-E1F4EAAB0462}" type="parTrans" cxnId="{2D7B4157-B8B3-420F-87BD-6FBB7D3F0FA0}">
      <dgm:prSet/>
      <dgm:spPr/>
      <dgm:t>
        <a:bodyPr/>
        <a:lstStyle/>
        <a:p>
          <a:endParaRPr lang="en-AU"/>
        </a:p>
      </dgm:t>
    </dgm:pt>
    <dgm:pt modelId="{202CE041-56D2-4180-8DE4-09957A59630D}" type="sibTrans" cxnId="{2D7B4157-B8B3-420F-87BD-6FBB7D3F0FA0}">
      <dgm:prSet/>
      <dgm:spPr/>
      <dgm:t>
        <a:bodyPr/>
        <a:lstStyle/>
        <a:p>
          <a:endParaRPr lang="en-AU"/>
        </a:p>
      </dgm:t>
    </dgm:pt>
    <dgm:pt modelId="{19F2BFCD-2017-48A4-8914-E5774DA55D00}" type="pres">
      <dgm:prSet presAssocID="{619DADE2-5274-4314-BB30-3B3B805900F9}" presName="Name0" presStyleCnt="0">
        <dgm:presLayoutVars>
          <dgm:dir/>
          <dgm:animLvl val="lvl"/>
          <dgm:resizeHandles val="exact"/>
        </dgm:presLayoutVars>
      </dgm:prSet>
      <dgm:spPr/>
      <dgm:t>
        <a:bodyPr/>
        <a:lstStyle/>
        <a:p>
          <a:endParaRPr lang="en-AU"/>
        </a:p>
      </dgm:t>
    </dgm:pt>
    <dgm:pt modelId="{60A5DB69-0A95-4723-A07A-00F2B2077D73}" type="pres">
      <dgm:prSet presAssocID="{081CC8D1-E579-4D38-8D8C-0F190DC767E2}" presName="linNode" presStyleCnt="0"/>
      <dgm:spPr/>
      <dgm:t>
        <a:bodyPr/>
        <a:lstStyle/>
        <a:p>
          <a:endParaRPr lang="en-AU"/>
        </a:p>
      </dgm:t>
    </dgm:pt>
    <dgm:pt modelId="{1C7DAA2C-CB53-4DAF-BAC5-012DACBA95B0}" type="pres">
      <dgm:prSet presAssocID="{081CC8D1-E579-4D38-8D8C-0F190DC767E2}" presName="parentText" presStyleLbl="node1" presStyleIdx="0" presStyleCnt="7">
        <dgm:presLayoutVars>
          <dgm:chMax val="1"/>
          <dgm:bulletEnabled val="1"/>
        </dgm:presLayoutVars>
      </dgm:prSet>
      <dgm:spPr/>
      <dgm:t>
        <a:bodyPr/>
        <a:lstStyle/>
        <a:p>
          <a:endParaRPr lang="en-AU"/>
        </a:p>
      </dgm:t>
    </dgm:pt>
    <dgm:pt modelId="{BF9C74C2-107B-479E-AFC2-D5D2FC386E93}" type="pres">
      <dgm:prSet presAssocID="{081CC8D1-E579-4D38-8D8C-0F190DC767E2}" presName="descendantText" presStyleLbl="alignAccFollowNode1" presStyleIdx="0" presStyleCnt="7">
        <dgm:presLayoutVars>
          <dgm:bulletEnabled val="1"/>
        </dgm:presLayoutVars>
      </dgm:prSet>
      <dgm:spPr/>
      <dgm:t>
        <a:bodyPr/>
        <a:lstStyle/>
        <a:p>
          <a:endParaRPr lang="en-AU"/>
        </a:p>
      </dgm:t>
    </dgm:pt>
    <dgm:pt modelId="{0299DBEC-BEB2-45DA-83AE-6B2883E7DAB2}" type="pres">
      <dgm:prSet presAssocID="{70C51EDE-781C-4EB4-A01A-0E5C890A889C}" presName="sp" presStyleCnt="0"/>
      <dgm:spPr/>
      <dgm:t>
        <a:bodyPr/>
        <a:lstStyle/>
        <a:p>
          <a:endParaRPr lang="en-AU"/>
        </a:p>
      </dgm:t>
    </dgm:pt>
    <dgm:pt modelId="{04198211-B086-4597-9D41-B0129F16455E}" type="pres">
      <dgm:prSet presAssocID="{86B124C7-84C6-4130-BC2A-CC5244885C83}" presName="linNode" presStyleCnt="0"/>
      <dgm:spPr/>
      <dgm:t>
        <a:bodyPr/>
        <a:lstStyle/>
        <a:p>
          <a:endParaRPr lang="en-AU"/>
        </a:p>
      </dgm:t>
    </dgm:pt>
    <dgm:pt modelId="{BC1DAF31-1477-4976-922B-8673D0114473}" type="pres">
      <dgm:prSet presAssocID="{86B124C7-84C6-4130-BC2A-CC5244885C83}" presName="parentText" presStyleLbl="node1" presStyleIdx="1" presStyleCnt="7">
        <dgm:presLayoutVars>
          <dgm:chMax val="1"/>
          <dgm:bulletEnabled val="1"/>
        </dgm:presLayoutVars>
      </dgm:prSet>
      <dgm:spPr/>
      <dgm:t>
        <a:bodyPr/>
        <a:lstStyle/>
        <a:p>
          <a:endParaRPr lang="en-AU"/>
        </a:p>
      </dgm:t>
    </dgm:pt>
    <dgm:pt modelId="{0454B124-9198-4688-8FD4-9E97E7C8DF5F}" type="pres">
      <dgm:prSet presAssocID="{86B124C7-84C6-4130-BC2A-CC5244885C83}" presName="descendantText" presStyleLbl="alignAccFollowNode1" presStyleIdx="1" presStyleCnt="7">
        <dgm:presLayoutVars>
          <dgm:bulletEnabled val="1"/>
        </dgm:presLayoutVars>
      </dgm:prSet>
      <dgm:spPr/>
      <dgm:t>
        <a:bodyPr/>
        <a:lstStyle/>
        <a:p>
          <a:endParaRPr lang="en-AU"/>
        </a:p>
      </dgm:t>
    </dgm:pt>
    <dgm:pt modelId="{5D4F6753-B6F7-4F06-8FCC-914513483048}" type="pres">
      <dgm:prSet presAssocID="{6FAB446E-64F3-4FCB-9267-FA45ECF41C32}" presName="sp" presStyleCnt="0"/>
      <dgm:spPr/>
      <dgm:t>
        <a:bodyPr/>
        <a:lstStyle/>
        <a:p>
          <a:endParaRPr lang="en-AU"/>
        </a:p>
      </dgm:t>
    </dgm:pt>
    <dgm:pt modelId="{2E3014DA-4AD9-43FF-9812-BFBC4187C5C6}" type="pres">
      <dgm:prSet presAssocID="{4842D4C7-AA30-431C-B705-F8EECE3EE917}" presName="linNode" presStyleCnt="0"/>
      <dgm:spPr/>
      <dgm:t>
        <a:bodyPr/>
        <a:lstStyle/>
        <a:p>
          <a:endParaRPr lang="en-AU"/>
        </a:p>
      </dgm:t>
    </dgm:pt>
    <dgm:pt modelId="{F5406734-940D-4EFF-B5A7-1A1E7C5E27D8}" type="pres">
      <dgm:prSet presAssocID="{4842D4C7-AA30-431C-B705-F8EECE3EE917}" presName="parentText" presStyleLbl="node1" presStyleIdx="2" presStyleCnt="7">
        <dgm:presLayoutVars>
          <dgm:chMax val="1"/>
          <dgm:bulletEnabled val="1"/>
        </dgm:presLayoutVars>
      </dgm:prSet>
      <dgm:spPr/>
      <dgm:t>
        <a:bodyPr/>
        <a:lstStyle/>
        <a:p>
          <a:endParaRPr lang="en-AU"/>
        </a:p>
      </dgm:t>
    </dgm:pt>
    <dgm:pt modelId="{F1B8FE07-CB06-4620-8F37-88227A4FD8F5}" type="pres">
      <dgm:prSet presAssocID="{4842D4C7-AA30-431C-B705-F8EECE3EE917}" presName="descendantText" presStyleLbl="alignAccFollowNode1" presStyleIdx="2" presStyleCnt="7">
        <dgm:presLayoutVars>
          <dgm:bulletEnabled val="1"/>
        </dgm:presLayoutVars>
      </dgm:prSet>
      <dgm:spPr/>
      <dgm:t>
        <a:bodyPr/>
        <a:lstStyle/>
        <a:p>
          <a:endParaRPr lang="en-AU"/>
        </a:p>
      </dgm:t>
    </dgm:pt>
    <dgm:pt modelId="{E2FF17E4-7C44-49C6-9334-1E524B4993A7}" type="pres">
      <dgm:prSet presAssocID="{3BB70624-1CEB-454B-9F30-38E551395BA2}" presName="sp" presStyleCnt="0"/>
      <dgm:spPr/>
      <dgm:t>
        <a:bodyPr/>
        <a:lstStyle/>
        <a:p>
          <a:endParaRPr lang="en-AU"/>
        </a:p>
      </dgm:t>
    </dgm:pt>
    <dgm:pt modelId="{577C6000-330F-4BB4-9CB2-847B3C4C2528}" type="pres">
      <dgm:prSet presAssocID="{76030184-04DE-48E8-89CA-AD33EFB85ECA}" presName="linNode" presStyleCnt="0"/>
      <dgm:spPr/>
      <dgm:t>
        <a:bodyPr/>
        <a:lstStyle/>
        <a:p>
          <a:endParaRPr lang="en-AU"/>
        </a:p>
      </dgm:t>
    </dgm:pt>
    <dgm:pt modelId="{1F39C917-5AC4-423B-A736-3A3B7A4F3CB2}" type="pres">
      <dgm:prSet presAssocID="{76030184-04DE-48E8-89CA-AD33EFB85ECA}" presName="parentText" presStyleLbl="node1" presStyleIdx="3" presStyleCnt="7">
        <dgm:presLayoutVars>
          <dgm:chMax val="1"/>
          <dgm:bulletEnabled val="1"/>
        </dgm:presLayoutVars>
      </dgm:prSet>
      <dgm:spPr/>
      <dgm:t>
        <a:bodyPr/>
        <a:lstStyle/>
        <a:p>
          <a:endParaRPr lang="en-AU"/>
        </a:p>
      </dgm:t>
    </dgm:pt>
    <dgm:pt modelId="{737222D6-9055-4BCF-AAEC-B3BF56F36A68}" type="pres">
      <dgm:prSet presAssocID="{76030184-04DE-48E8-89CA-AD33EFB85ECA}" presName="descendantText" presStyleLbl="alignAccFollowNode1" presStyleIdx="3" presStyleCnt="7">
        <dgm:presLayoutVars>
          <dgm:bulletEnabled val="1"/>
        </dgm:presLayoutVars>
      </dgm:prSet>
      <dgm:spPr/>
      <dgm:t>
        <a:bodyPr/>
        <a:lstStyle/>
        <a:p>
          <a:endParaRPr lang="en-AU"/>
        </a:p>
      </dgm:t>
    </dgm:pt>
    <dgm:pt modelId="{3C6B44F7-B66F-4F46-BFF2-A5C0762DA9EE}" type="pres">
      <dgm:prSet presAssocID="{65AC10B7-0484-499C-ADE4-2DE9FFCE270E}" presName="sp" presStyleCnt="0"/>
      <dgm:spPr/>
      <dgm:t>
        <a:bodyPr/>
        <a:lstStyle/>
        <a:p>
          <a:endParaRPr lang="en-AU"/>
        </a:p>
      </dgm:t>
    </dgm:pt>
    <dgm:pt modelId="{A18D8BC6-66A2-4270-9F59-EB10A79469BB}" type="pres">
      <dgm:prSet presAssocID="{20C6EEDB-DD75-4563-9C75-8AF9C105C11A}" presName="linNode" presStyleCnt="0"/>
      <dgm:spPr/>
      <dgm:t>
        <a:bodyPr/>
        <a:lstStyle/>
        <a:p>
          <a:endParaRPr lang="en-AU"/>
        </a:p>
      </dgm:t>
    </dgm:pt>
    <dgm:pt modelId="{A416C4B6-B1F6-4536-8F50-F3D1D47B5950}" type="pres">
      <dgm:prSet presAssocID="{20C6EEDB-DD75-4563-9C75-8AF9C105C11A}" presName="parentText" presStyleLbl="node1" presStyleIdx="4" presStyleCnt="7">
        <dgm:presLayoutVars>
          <dgm:chMax val="1"/>
          <dgm:bulletEnabled val="1"/>
        </dgm:presLayoutVars>
      </dgm:prSet>
      <dgm:spPr/>
      <dgm:t>
        <a:bodyPr/>
        <a:lstStyle/>
        <a:p>
          <a:endParaRPr lang="en-AU"/>
        </a:p>
      </dgm:t>
    </dgm:pt>
    <dgm:pt modelId="{460B96D8-B325-4464-ABAD-8FC72318202F}" type="pres">
      <dgm:prSet presAssocID="{20C6EEDB-DD75-4563-9C75-8AF9C105C11A}" presName="descendantText" presStyleLbl="alignAccFollowNode1" presStyleIdx="4" presStyleCnt="7">
        <dgm:presLayoutVars>
          <dgm:bulletEnabled val="1"/>
        </dgm:presLayoutVars>
      </dgm:prSet>
      <dgm:spPr/>
      <dgm:t>
        <a:bodyPr/>
        <a:lstStyle/>
        <a:p>
          <a:endParaRPr lang="en-AU"/>
        </a:p>
      </dgm:t>
    </dgm:pt>
    <dgm:pt modelId="{2E85FBA3-CDFD-4158-A660-027614010C57}" type="pres">
      <dgm:prSet presAssocID="{F2BB74A5-E7E1-452B-A7E6-14AD2DCC07B5}" presName="sp" presStyleCnt="0"/>
      <dgm:spPr/>
      <dgm:t>
        <a:bodyPr/>
        <a:lstStyle/>
        <a:p>
          <a:endParaRPr lang="en-AU"/>
        </a:p>
      </dgm:t>
    </dgm:pt>
    <dgm:pt modelId="{5CD4CB8C-81BE-4D36-AA33-9BFCF7C50E21}" type="pres">
      <dgm:prSet presAssocID="{F3F3A6C2-FC7A-47ED-8B92-0C50C8F31F7D}" presName="linNode" presStyleCnt="0"/>
      <dgm:spPr/>
      <dgm:t>
        <a:bodyPr/>
        <a:lstStyle/>
        <a:p>
          <a:endParaRPr lang="en-AU"/>
        </a:p>
      </dgm:t>
    </dgm:pt>
    <dgm:pt modelId="{6481DA81-4AB9-4F25-AB87-6944142ACB20}" type="pres">
      <dgm:prSet presAssocID="{F3F3A6C2-FC7A-47ED-8B92-0C50C8F31F7D}" presName="parentText" presStyleLbl="node1" presStyleIdx="5" presStyleCnt="7">
        <dgm:presLayoutVars>
          <dgm:chMax val="1"/>
          <dgm:bulletEnabled val="1"/>
        </dgm:presLayoutVars>
      </dgm:prSet>
      <dgm:spPr/>
      <dgm:t>
        <a:bodyPr/>
        <a:lstStyle/>
        <a:p>
          <a:endParaRPr lang="en-AU"/>
        </a:p>
      </dgm:t>
    </dgm:pt>
    <dgm:pt modelId="{58BC012B-BAEA-46A9-926C-F11F0B688F10}" type="pres">
      <dgm:prSet presAssocID="{F3F3A6C2-FC7A-47ED-8B92-0C50C8F31F7D}" presName="descendantText" presStyleLbl="alignAccFollowNode1" presStyleIdx="5" presStyleCnt="7">
        <dgm:presLayoutVars>
          <dgm:bulletEnabled val="1"/>
        </dgm:presLayoutVars>
      </dgm:prSet>
      <dgm:spPr/>
      <dgm:t>
        <a:bodyPr/>
        <a:lstStyle/>
        <a:p>
          <a:endParaRPr lang="en-AU"/>
        </a:p>
      </dgm:t>
    </dgm:pt>
    <dgm:pt modelId="{3407C096-D7C5-4CF2-843E-E952C0623DF2}" type="pres">
      <dgm:prSet presAssocID="{CB0D97CF-6EB6-4914-B08D-3B1DF19E77CD}" presName="sp" presStyleCnt="0"/>
      <dgm:spPr/>
      <dgm:t>
        <a:bodyPr/>
        <a:lstStyle/>
        <a:p>
          <a:endParaRPr lang="en-AU"/>
        </a:p>
      </dgm:t>
    </dgm:pt>
    <dgm:pt modelId="{2CAC28F6-6F1E-464B-913B-3FF2C06993C9}" type="pres">
      <dgm:prSet presAssocID="{931F3C3D-0A8C-4FD4-AE24-578C16BE257A}" presName="linNode" presStyleCnt="0"/>
      <dgm:spPr/>
      <dgm:t>
        <a:bodyPr/>
        <a:lstStyle/>
        <a:p>
          <a:endParaRPr lang="en-AU"/>
        </a:p>
      </dgm:t>
    </dgm:pt>
    <dgm:pt modelId="{B82E8798-B455-4D2C-B1CA-1216708341C6}" type="pres">
      <dgm:prSet presAssocID="{931F3C3D-0A8C-4FD4-AE24-578C16BE257A}" presName="parentText" presStyleLbl="node1" presStyleIdx="6" presStyleCnt="7">
        <dgm:presLayoutVars>
          <dgm:chMax val="1"/>
          <dgm:bulletEnabled val="1"/>
        </dgm:presLayoutVars>
      </dgm:prSet>
      <dgm:spPr/>
      <dgm:t>
        <a:bodyPr/>
        <a:lstStyle/>
        <a:p>
          <a:endParaRPr lang="en-AU"/>
        </a:p>
      </dgm:t>
    </dgm:pt>
    <dgm:pt modelId="{AE7C06D1-4C13-4BA4-9ECE-7BECBA496882}" type="pres">
      <dgm:prSet presAssocID="{931F3C3D-0A8C-4FD4-AE24-578C16BE257A}" presName="descendantText" presStyleLbl="alignAccFollowNode1" presStyleIdx="6" presStyleCnt="7">
        <dgm:presLayoutVars>
          <dgm:bulletEnabled val="1"/>
        </dgm:presLayoutVars>
      </dgm:prSet>
      <dgm:spPr/>
      <dgm:t>
        <a:bodyPr/>
        <a:lstStyle/>
        <a:p>
          <a:endParaRPr lang="en-AU"/>
        </a:p>
      </dgm:t>
    </dgm:pt>
  </dgm:ptLst>
  <dgm:cxnLst>
    <dgm:cxn modelId="{16338FEB-2738-46AA-A83C-D07DFF7FCEDD}" srcId="{081CC8D1-E579-4D38-8D8C-0F190DC767E2}" destId="{480D3A56-D2FA-44BA-B053-CAF710D55735}" srcOrd="0" destOrd="0" parTransId="{2048AEED-E45A-49BA-A21A-0928FF1E1B84}" sibTransId="{FAFEF886-CF8D-4CCC-A9C3-2F1223570FC6}"/>
    <dgm:cxn modelId="{115C0DF2-AD4E-41EA-8A65-A491B6533885}" srcId="{619DADE2-5274-4314-BB30-3B3B805900F9}" destId="{86B124C7-84C6-4130-BC2A-CC5244885C83}" srcOrd="1" destOrd="0" parTransId="{41B2E50F-BD26-4D11-88FC-71B13A76D974}" sibTransId="{6FAB446E-64F3-4FCB-9267-FA45ECF41C32}"/>
    <dgm:cxn modelId="{2475D036-FEE7-4DA2-9340-CE69740BAD85}" srcId="{619DADE2-5274-4314-BB30-3B3B805900F9}" destId="{931F3C3D-0A8C-4FD4-AE24-578C16BE257A}" srcOrd="6" destOrd="0" parTransId="{06BE3342-207F-4807-B2D2-EC773D3487E3}" sibTransId="{B024289E-8D9A-4E8D-8B10-8484C4D66D4C}"/>
    <dgm:cxn modelId="{1791F7B7-3D34-4BBE-AA1E-1AF8B802D956}" type="presOf" srcId="{931F3C3D-0A8C-4FD4-AE24-578C16BE257A}" destId="{B82E8798-B455-4D2C-B1CA-1216708341C6}" srcOrd="0" destOrd="0" presId="urn:microsoft.com/office/officeart/2005/8/layout/vList5"/>
    <dgm:cxn modelId="{E30B3BAF-1ED4-477B-A99C-AABDF5AC9AB8}" srcId="{76030184-04DE-48E8-89CA-AD33EFB85ECA}" destId="{DF81B25A-9CBE-488E-A58B-431F248E18A4}" srcOrd="0" destOrd="0" parTransId="{0DDB2E25-4886-43B7-832B-6B32E1A57ABE}" sibTransId="{E9BD5ED7-E455-4474-966F-2A42601F7DE6}"/>
    <dgm:cxn modelId="{269FC096-5828-40BF-BA92-3E66D12F7425}" type="presOf" srcId="{B2D4FD13-FF9C-4809-A653-A5A365F1EAC4}" destId="{460B96D8-B325-4464-ABAD-8FC72318202F}" srcOrd="0" destOrd="0" presId="urn:microsoft.com/office/officeart/2005/8/layout/vList5"/>
    <dgm:cxn modelId="{29630214-8C2B-4983-93B1-C910CDBB4CDB}" srcId="{86B124C7-84C6-4130-BC2A-CC5244885C83}" destId="{AD9568C4-E80B-4F2A-A56D-B35E7D00459B}" srcOrd="0" destOrd="0" parTransId="{7536D331-4B8E-42A2-9A71-9D58A76A1397}" sibTransId="{145D83CD-41D1-423D-9074-C2BE649962EF}"/>
    <dgm:cxn modelId="{AF0BD57D-1D12-4C04-97F7-44BAD373122A}" type="presOf" srcId="{480D3A56-D2FA-44BA-B053-CAF710D55735}" destId="{BF9C74C2-107B-479E-AFC2-D5D2FC386E93}" srcOrd="0" destOrd="0" presId="urn:microsoft.com/office/officeart/2005/8/layout/vList5"/>
    <dgm:cxn modelId="{2990259F-BB06-4AE9-ABD5-609A33AAA25D}" srcId="{619DADE2-5274-4314-BB30-3B3B805900F9}" destId="{4842D4C7-AA30-431C-B705-F8EECE3EE917}" srcOrd="2" destOrd="0" parTransId="{104D8BB3-97A6-4462-B162-D256A346EC1C}" sibTransId="{3BB70624-1CEB-454B-9F30-38E551395BA2}"/>
    <dgm:cxn modelId="{9FBD7C5A-AA8C-4930-AA48-D08320FDFC9A}" type="presOf" srcId="{20C6EEDB-DD75-4563-9C75-8AF9C105C11A}" destId="{A416C4B6-B1F6-4536-8F50-F3D1D47B5950}" srcOrd="0" destOrd="0" presId="urn:microsoft.com/office/officeart/2005/8/layout/vList5"/>
    <dgm:cxn modelId="{29DD5045-2822-434C-9719-0B65C600978F}" type="presOf" srcId="{F3F3A6C2-FC7A-47ED-8B92-0C50C8F31F7D}" destId="{6481DA81-4AB9-4F25-AB87-6944142ACB20}" srcOrd="0" destOrd="0" presId="urn:microsoft.com/office/officeart/2005/8/layout/vList5"/>
    <dgm:cxn modelId="{989BFD19-BE3A-4B56-A6C5-0FEECA0C637B}" type="presOf" srcId="{081CC8D1-E579-4D38-8D8C-0F190DC767E2}" destId="{1C7DAA2C-CB53-4DAF-BAC5-012DACBA95B0}" srcOrd="0" destOrd="0" presId="urn:microsoft.com/office/officeart/2005/8/layout/vList5"/>
    <dgm:cxn modelId="{6A8050CE-8920-4C71-B243-60353E68B076}" type="presOf" srcId="{18E742D1-0C19-4285-A276-E8D9F7DEF6BD}" destId="{F1B8FE07-CB06-4620-8F37-88227A4FD8F5}" srcOrd="0" destOrd="0" presId="urn:microsoft.com/office/officeart/2005/8/layout/vList5"/>
    <dgm:cxn modelId="{0945E992-C8B1-45CC-A760-5E25F356CD43}" type="presOf" srcId="{619DADE2-5274-4314-BB30-3B3B805900F9}" destId="{19F2BFCD-2017-48A4-8914-E5774DA55D00}" srcOrd="0" destOrd="0" presId="urn:microsoft.com/office/officeart/2005/8/layout/vList5"/>
    <dgm:cxn modelId="{764CBA0D-3DA2-47BC-B17B-3A70355C6870}" type="presOf" srcId="{74827A1D-21C2-411E-BE04-7528009C373F}" destId="{58BC012B-BAEA-46A9-926C-F11F0B688F10}" srcOrd="0" destOrd="0" presId="urn:microsoft.com/office/officeart/2005/8/layout/vList5"/>
    <dgm:cxn modelId="{78177605-050A-417D-886C-B267B742F6C9}" srcId="{20C6EEDB-DD75-4563-9C75-8AF9C105C11A}" destId="{B2D4FD13-FF9C-4809-A653-A5A365F1EAC4}" srcOrd="0" destOrd="0" parTransId="{8A9D8573-B9DC-4D38-9180-087B8AD1F63E}" sibTransId="{FDFCE3EC-A116-4D87-989E-52C5B0BE5F8C}"/>
    <dgm:cxn modelId="{2D7B4157-B8B3-420F-87BD-6FBB7D3F0FA0}" srcId="{931F3C3D-0A8C-4FD4-AE24-578C16BE257A}" destId="{F7E07C0B-FD90-46E1-985E-7EAF244D6538}" srcOrd="0" destOrd="0" parTransId="{6CB450C7-42B1-40B5-AD01-E1F4EAAB0462}" sibTransId="{202CE041-56D2-4180-8DE4-09957A59630D}"/>
    <dgm:cxn modelId="{5ECEDF01-D3B6-4AD4-B318-5E385EF124A1}" srcId="{619DADE2-5274-4314-BB30-3B3B805900F9}" destId="{76030184-04DE-48E8-89CA-AD33EFB85ECA}" srcOrd="3" destOrd="0" parTransId="{C5D85FCD-9F40-4C30-B333-5AE3CFC7A38F}" sibTransId="{65AC10B7-0484-499C-ADE4-2DE9FFCE270E}"/>
    <dgm:cxn modelId="{305EF6B1-9116-48A5-98C9-404FAFB14E4A}" srcId="{F3F3A6C2-FC7A-47ED-8B92-0C50C8F31F7D}" destId="{74827A1D-21C2-411E-BE04-7528009C373F}" srcOrd="0" destOrd="0" parTransId="{88B0A131-EF31-4478-9C46-3E0E437338AB}" sibTransId="{92914BEB-9DF8-4B49-AD63-DB4DDC6B4F80}"/>
    <dgm:cxn modelId="{299F950F-D1C0-4306-8A0E-674A76E1ADD0}" type="presOf" srcId="{DF81B25A-9CBE-488E-A58B-431F248E18A4}" destId="{737222D6-9055-4BCF-AAEC-B3BF56F36A68}" srcOrd="0" destOrd="0" presId="urn:microsoft.com/office/officeart/2005/8/layout/vList5"/>
    <dgm:cxn modelId="{FDBDD9B8-DFAC-42C5-B4A0-C599FABA7C1E}" type="presOf" srcId="{4842D4C7-AA30-431C-B705-F8EECE3EE917}" destId="{F5406734-940D-4EFF-B5A7-1A1E7C5E27D8}" srcOrd="0" destOrd="0" presId="urn:microsoft.com/office/officeart/2005/8/layout/vList5"/>
    <dgm:cxn modelId="{62CBA552-E210-4E7A-B9C2-300ECA7E02C3}" srcId="{619DADE2-5274-4314-BB30-3B3B805900F9}" destId="{20C6EEDB-DD75-4563-9C75-8AF9C105C11A}" srcOrd="4" destOrd="0" parTransId="{4440A092-5EC5-47BD-BCCD-A6101FA56DDB}" sibTransId="{F2BB74A5-E7E1-452B-A7E6-14AD2DCC07B5}"/>
    <dgm:cxn modelId="{E5782936-6852-49D4-98CD-F7C7C622075A}" srcId="{619DADE2-5274-4314-BB30-3B3B805900F9}" destId="{F3F3A6C2-FC7A-47ED-8B92-0C50C8F31F7D}" srcOrd="5" destOrd="0" parTransId="{002B3204-DC7D-4C62-BBC5-83FCCCECF076}" sibTransId="{CB0D97CF-6EB6-4914-B08D-3B1DF19E77CD}"/>
    <dgm:cxn modelId="{38E5B9EC-20A7-4B50-B89F-C4059E53FC2A}" srcId="{4842D4C7-AA30-431C-B705-F8EECE3EE917}" destId="{18E742D1-0C19-4285-A276-E8D9F7DEF6BD}" srcOrd="0" destOrd="0" parTransId="{CF38A40A-5A01-4629-A5A1-5AE40C0FB194}" sibTransId="{755EF5C4-1E21-42A5-BD8D-3E461563199F}"/>
    <dgm:cxn modelId="{18941672-705E-49CC-AFD7-FA3EB47BA758}" type="presOf" srcId="{86B124C7-84C6-4130-BC2A-CC5244885C83}" destId="{BC1DAF31-1477-4976-922B-8673D0114473}" srcOrd="0" destOrd="0" presId="urn:microsoft.com/office/officeart/2005/8/layout/vList5"/>
    <dgm:cxn modelId="{F7496580-3886-4AAB-8C59-7CF9D202FC86}" type="presOf" srcId="{76030184-04DE-48E8-89CA-AD33EFB85ECA}" destId="{1F39C917-5AC4-423B-A736-3A3B7A4F3CB2}" srcOrd="0" destOrd="0" presId="urn:microsoft.com/office/officeart/2005/8/layout/vList5"/>
    <dgm:cxn modelId="{305680B6-495E-425C-8395-8CE379E120DA}" srcId="{619DADE2-5274-4314-BB30-3B3B805900F9}" destId="{081CC8D1-E579-4D38-8D8C-0F190DC767E2}" srcOrd="0" destOrd="0" parTransId="{002173B2-BF7F-4029-B15B-A51449257815}" sibTransId="{70C51EDE-781C-4EB4-A01A-0E5C890A889C}"/>
    <dgm:cxn modelId="{B9450A3C-89B1-4EDD-989F-99C5F6905F65}" type="presOf" srcId="{F7E07C0B-FD90-46E1-985E-7EAF244D6538}" destId="{AE7C06D1-4C13-4BA4-9ECE-7BECBA496882}" srcOrd="0" destOrd="0" presId="urn:microsoft.com/office/officeart/2005/8/layout/vList5"/>
    <dgm:cxn modelId="{958005C6-A46E-401D-A42F-00CE2A75104C}" type="presOf" srcId="{AD9568C4-E80B-4F2A-A56D-B35E7D00459B}" destId="{0454B124-9198-4688-8FD4-9E97E7C8DF5F}" srcOrd="0" destOrd="0" presId="urn:microsoft.com/office/officeart/2005/8/layout/vList5"/>
    <dgm:cxn modelId="{B63B42A0-78A2-4733-979F-E0705C539416}" type="presParOf" srcId="{19F2BFCD-2017-48A4-8914-E5774DA55D00}" destId="{60A5DB69-0A95-4723-A07A-00F2B2077D73}" srcOrd="0" destOrd="0" presId="urn:microsoft.com/office/officeart/2005/8/layout/vList5"/>
    <dgm:cxn modelId="{63B8222C-22E6-45C1-A6F8-BCCAC514400D}" type="presParOf" srcId="{60A5DB69-0A95-4723-A07A-00F2B2077D73}" destId="{1C7DAA2C-CB53-4DAF-BAC5-012DACBA95B0}" srcOrd="0" destOrd="0" presId="urn:microsoft.com/office/officeart/2005/8/layout/vList5"/>
    <dgm:cxn modelId="{A0E1A529-86D5-4E61-964A-BEBF288661D0}" type="presParOf" srcId="{60A5DB69-0A95-4723-A07A-00F2B2077D73}" destId="{BF9C74C2-107B-479E-AFC2-D5D2FC386E93}" srcOrd="1" destOrd="0" presId="urn:microsoft.com/office/officeart/2005/8/layout/vList5"/>
    <dgm:cxn modelId="{E9FF5E73-F8D3-45DD-A842-0E0E00E1B484}" type="presParOf" srcId="{19F2BFCD-2017-48A4-8914-E5774DA55D00}" destId="{0299DBEC-BEB2-45DA-83AE-6B2883E7DAB2}" srcOrd="1" destOrd="0" presId="urn:microsoft.com/office/officeart/2005/8/layout/vList5"/>
    <dgm:cxn modelId="{0CA2B428-C8DA-48BD-A617-30677189D417}" type="presParOf" srcId="{19F2BFCD-2017-48A4-8914-E5774DA55D00}" destId="{04198211-B086-4597-9D41-B0129F16455E}" srcOrd="2" destOrd="0" presId="urn:microsoft.com/office/officeart/2005/8/layout/vList5"/>
    <dgm:cxn modelId="{BEE29C30-AC88-4131-8584-257F666349B9}" type="presParOf" srcId="{04198211-B086-4597-9D41-B0129F16455E}" destId="{BC1DAF31-1477-4976-922B-8673D0114473}" srcOrd="0" destOrd="0" presId="urn:microsoft.com/office/officeart/2005/8/layout/vList5"/>
    <dgm:cxn modelId="{8A04A185-C714-4E38-9B97-4EF47E6CCD9D}" type="presParOf" srcId="{04198211-B086-4597-9D41-B0129F16455E}" destId="{0454B124-9198-4688-8FD4-9E97E7C8DF5F}" srcOrd="1" destOrd="0" presId="urn:microsoft.com/office/officeart/2005/8/layout/vList5"/>
    <dgm:cxn modelId="{0ABE6D6E-E58D-43B3-A252-AEC36A71404C}" type="presParOf" srcId="{19F2BFCD-2017-48A4-8914-E5774DA55D00}" destId="{5D4F6753-B6F7-4F06-8FCC-914513483048}" srcOrd="3" destOrd="0" presId="urn:microsoft.com/office/officeart/2005/8/layout/vList5"/>
    <dgm:cxn modelId="{A61A2337-9A22-42DB-A591-C8AF53CA5389}" type="presParOf" srcId="{19F2BFCD-2017-48A4-8914-E5774DA55D00}" destId="{2E3014DA-4AD9-43FF-9812-BFBC4187C5C6}" srcOrd="4" destOrd="0" presId="urn:microsoft.com/office/officeart/2005/8/layout/vList5"/>
    <dgm:cxn modelId="{F4B516AF-2657-450F-BFDD-D89AFCF236E1}" type="presParOf" srcId="{2E3014DA-4AD9-43FF-9812-BFBC4187C5C6}" destId="{F5406734-940D-4EFF-B5A7-1A1E7C5E27D8}" srcOrd="0" destOrd="0" presId="urn:microsoft.com/office/officeart/2005/8/layout/vList5"/>
    <dgm:cxn modelId="{4E583C53-80B2-4A9A-8CB6-6B64BE4C9689}" type="presParOf" srcId="{2E3014DA-4AD9-43FF-9812-BFBC4187C5C6}" destId="{F1B8FE07-CB06-4620-8F37-88227A4FD8F5}" srcOrd="1" destOrd="0" presId="urn:microsoft.com/office/officeart/2005/8/layout/vList5"/>
    <dgm:cxn modelId="{EE2141C4-AC8F-4602-899D-F86B09F82156}" type="presParOf" srcId="{19F2BFCD-2017-48A4-8914-E5774DA55D00}" destId="{E2FF17E4-7C44-49C6-9334-1E524B4993A7}" srcOrd="5" destOrd="0" presId="urn:microsoft.com/office/officeart/2005/8/layout/vList5"/>
    <dgm:cxn modelId="{17260180-4662-477D-AC5C-2BE8C613EEAA}" type="presParOf" srcId="{19F2BFCD-2017-48A4-8914-E5774DA55D00}" destId="{577C6000-330F-4BB4-9CB2-847B3C4C2528}" srcOrd="6" destOrd="0" presId="urn:microsoft.com/office/officeart/2005/8/layout/vList5"/>
    <dgm:cxn modelId="{EC30730A-9932-4944-B5F4-0A1890F94642}" type="presParOf" srcId="{577C6000-330F-4BB4-9CB2-847B3C4C2528}" destId="{1F39C917-5AC4-423B-A736-3A3B7A4F3CB2}" srcOrd="0" destOrd="0" presId="urn:microsoft.com/office/officeart/2005/8/layout/vList5"/>
    <dgm:cxn modelId="{41BA2E82-00B2-4086-88F5-2E4FAF0B0EFA}" type="presParOf" srcId="{577C6000-330F-4BB4-9CB2-847B3C4C2528}" destId="{737222D6-9055-4BCF-AAEC-B3BF56F36A68}" srcOrd="1" destOrd="0" presId="urn:microsoft.com/office/officeart/2005/8/layout/vList5"/>
    <dgm:cxn modelId="{3998826E-9B91-4BAC-8C99-964708D11E31}" type="presParOf" srcId="{19F2BFCD-2017-48A4-8914-E5774DA55D00}" destId="{3C6B44F7-B66F-4F46-BFF2-A5C0762DA9EE}" srcOrd="7" destOrd="0" presId="urn:microsoft.com/office/officeart/2005/8/layout/vList5"/>
    <dgm:cxn modelId="{EE82764D-4F9E-4493-8A0C-1353A29E5885}" type="presParOf" srcId="{19F2BFCD-2017-48A4-8914-E5774DA55D00}" destId="{A18D8BC6-66A2-4270-9F59-EB10A79469BB}" srcOrd="8" destOrd="0" presId="urn:microsoft.com/office/officeart/2005/8/layout/vList5"/>
    <dgm:cxn modelId="{1866CB72-699B-4549-BC64-0FB90A80FD16}" type="presParOf" srcId="{A18D8BC6-66A2-4270-9F59-EB10A79469BB}" destId="{A416C4B6-B1F6-4536-8F50-F3D1D47B5950}" srcOrd="0" destOrd="0" presId="urn:microsoft.com/office/officeart/2005/8/layout/vList5"/>
    <dgm:cxn modelId="{F6D577C8-9D28-49C4-A37A-A006885EB882}" type="presParOf" srcId="{A18D8BC6-66A2-4270-9F59-EB10A79469BB}" destId="{460B96D8-B325-4464-ABAD-8FC72318202F}" srcOrd="1" destOrd="0" presId="urn:microsoft.com/office/officeart/2005/8/layout/vList5"/>
    <dgm:cxn modelId="{6620C863-1C6E-47B6-A16D-A4CA7EB70041}" type="presParOf" srcId="{19F2BFCD-2017-48A4-8914-E5774DA55D00}" destId="{2E85FBA3-CDFD-4158-A660-027614010C57}" srcOrd="9" destOrd="0" presId="urn:microsoft.com/office/officeart/2005/8/layout/vList5"/>
    <dgm:cxn modelId="{32977BF3-2F6E-4839-8239-E8D8B6AFEB81}" type="presParOf" srcId="{19F2BFCD-2017-48A4-8914-E5774DA55D00}" destId="{5CD4CB8C-81BE-4D36-AA33-9BFCF7C50E21}" srcOrd="10" destOrd="0" presId="urn:microsoft.com/office/officeart/2005/8/layout/vList5"/>
    <dgm:cxn modelId="{B4495239-224A-402E-AC6E-8AB2EEFCEBF4}" type="presParOf" srcId="{5CD4CB8C-81BE-4D36-AA33-9BFCF7C50E21}" destId="{6481DA81-4AB9-4F25-AB87-6944142ACB20}" srcOrd="0" destOrd="0" presId="urn:microsoft.com/office/officeart/2005/8/layout/vList5"/>
    <dgm:cxn modelId="{EC6190CF-2599-443E-B285-417F62197F9E}" type="presParOf" srcId="{5CD4CB8C-81BE-4D36-AA33-9BFCF7C50E21}" destId="{58BC012B-BAEA-46A9-926C-F11F0B688F10}" srcOrd="1" destOrd="0" presId="urn:microsoft.com/office/officeart/2005/8/layout/vList5"/>
    <dgm:cxn modelId="{3C1E20EC-342E-4389-85DE-FDFD71AB53BA}" type="presParOf" srcId="{19F2BFCD-2017-48A4-8914-E5774DA55D00}" destId="{3407C096-D7C5-4CF2-843E-E952C0623DF2}" srcOrd="11" destOrd="0" presId="urn:microsoft.com/office/officeart/2005/8/layout/vList5"/>
    <dgm:cxn modelId="{BDB59328-62E7-46C4-BAE2-A59552F57F50}" type="presParOf" srcId="{19F2BFCD-2017-48A4-8914-E5774DA55D00}" destId="{2CAC28F6-6F1E-464B-913B-3FF2C06993C9}" srcOrd="12" destOrd="0" presId="urn:microsoft.com/office/officeart/2005/8/layout/vList5"/>
    <dgm:cxn modelId="{760CB024-F2E5-44AE-A6BE-1427449BA37B}" type="presParOf" srcId="{2CAC28F6-6F1E-464B-913B-3FF2C06993C9}" destId="{B82E8798-B455-4D2C-B1CA-1216708341C6}" srcOrd="0" destOrd="0" presId="urn:microsoft.com/office/officeart/2005/8/layout/vList5"/>
    <dgm:cxn modelId="{FD68AE3A-9E24-446A-A1E0-A59283D84FE5}" type="presParOf" srcId="{2CAC28F6-6F1E-464B-913B-3FF2C06993C9}" destId="{AE7C06D1-4C13-4BA4-9ECE-7BECBA49688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C74C2-107B-479E-AFC2-D5D2FC386E93}">
      <dsp:nvSpPr>
        <dsp:cNvPr id="0" name=""/>
        <dsp:cNvSpPr/>
      </dsp:nvSpPr>
      <dsp:spPr>
        <a:xfrm rot="5400000">
          <a:off x="5381355" y="-2315773"/>
          <a:ext cx="554766" cy="532587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AU" sz="1500" kern="1200" smtClean="0"/>
            <a:t>Get as much information as you can about the people who manage your data.</a:t>
          </a:r>
          <a:endParaRPr lang="en-US" sz="1500" kern="1200" dirty="0"/>
        </a:p>
      </dsp:txBody>
      <dsp:txXfrm rot="-5400000">
        <a:off x="2995803" y="96860"/>
        <a:ext cx="5298791" cy="500604"/>
      </dsp:txXfrm>
    </dsp:sp>
    <dsp:sp modelId="{1C7DAA2C-CB53-4DAF-BAC5-012DACBA95B0}">
      <dsp:nvSpPr>
        <dsp:cNvPr id="0" name=""/>
        <dsp:cNvSpPr/>
      </dsp:nvSpPr>
      <dsp:spPr>
        <a:xfrm>
          <a:off x="0" y="432"/>
          <a:ext cx="2995803" cy="693458"/>
        </a:xfrm>
        <a:prstGeom prst="roundRect">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en-AU" sz="1900" kern="1200" dirty="0" smtClean="0"/>
            <a:t>Privileged User Access</a:t>
          </a:r>
          <a:endParaRPr lang="en-US" sz="1900" kern="1200" dirty="0"/>
        </a:p>
      </dsp:txBody>
      <dsp:txXfrm>
        <a:off x="33852" y="34284"/>
        <a:ext cx="2928099" cy="625754"/>
      </dsp:txXfrm>
    </dsp:sp>
    <dsp:sp modelId="{0454B124-9198-4688-8FD4-9E97E7C8DF5F}">
      <dsp:nvSpPr>
        <dsp:cNvPr id="0" name=""/>
        <dsp:cNvSpPr/>
      </dsp:nvSpPr>
      <dsp:spPr>
        <a:xfrm rot="5400000">
          <a:off x="5381355" y="-1587642"/>
          <a:ext cx="554766" cy="532587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AU" sz="1500" kern="1200" smtClean="0"/>
            <a:t>Customers are ultimately responsible for the security and integrity of their own data.</a:t>
          </a:r>
          <a:endParaRPr lang="en-US" sz="1500" kern="1200" dirty="0"/>
        </a:p>
      </dsp:txBody>
      <dsp:txXfrm rot="-5400000">
        <a:off x="2995803" y="824991"/>
        <a:ext cx="5298791" cy="500604"/>
      </dsp:txXfrm>
    </dsp:sp>
    <dsp:sp modelId="{BC1DAF31-1477-4976-922B-8673D0114473}">
      <dsp:nvSpPr>
        <dsp:cNvPr id="0" name=""/>
        <dsp:cNvSpPr/>
      </dsp:nvSpPr>
      <dsp:spPr>
        <a:xfrm>
          <a:off x="0" y="728564"/>
          <a:ext cx="2995803" cy="693458"/>
        </a:xfrm>
        <a:prstGeom prst="roundRect">
          <a:avLst/>
        </a:prstGeom>
        <a:gradFill rotWithShape="0">
          <a:gsLst>
            <a:gs pos="0">
              <a:schemeClr val="accent1">
                <a:alpha val="90000"/>
                <a:hueOff val="0"/>
                <a:satOff val="0"/>
                <a:lumOff val="0"/>
                <a:alphaOff val="-6667"/>
                <a:shade val="51000"/>
                <a:satMod val="130000"/>
              </a:schemeClr>
            </a:gs>
            <a:gs pos="80000">
              <a:schemeClr val="accent1">
                <a:alpha val="90000"/>
                <a:hueOff val="0"/>
                <a:satOff val="0"/>
                <a:lumOff val="0"/>
                <a:alphaOff val="-6667"/>
                <a:shade val="93000"/>
                <a:satMod val="130000"/>
              </a:schemeClr>
            </a:gs>
            <a:gs pos="100000">
              <a:schemeClr val="accent1">
                <a:alpha val="90000"/>
                <a:hueOff val="0"/>
                <a:satOff val="0"/>
                <a:lumOff val="0"/>
                <a:alphaOff val="-666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en-AU" sz="1900" kern="1200" smtClean="0"/>
            <a:t>Regulatory Compliance</a:t>
          </a:r>
          <a:endParaRPr lang="en-US" sz="1900" kern="1200" dirty="0"/>
        </a:p>
      </dsp:txBody>
      <dsp:txXfrm>
        <a:off x="33852" y="762416"/>
        <a:ext cx="2928099" cy="625754"/>
      </dsp:txXfrm>
    </dsp:sp>
    <dsp:sp modelId="{F1B8FE07-CB06-4620-8F37-88227A4FD8F5}">
      <dsp:nvSpPr>
        <dsp:cNvPr id="0" name=""/>
        <dsp:cNvSpPr/>
      </dsp:nvSpPr>
      <dsp:spPr>
        <a:xfrm rot="5400000">
          <a:off x="5381355" y="-859510"/>
          <a:ext cx="554766" cy="532587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AU" sz="1500" kern="1200" smtClean="0"/>
            <a:t>Ask providers if they will commit to storing and processing data in specific jurisdictions</a:t>
          </a:r>
          <a:endParaRPr lang="en-US" sz="1500" kern="1200" dirty="0"/>
        </a:p>
      </dsp:txBody>
      <dsp:txXfrm rot="-5400000">
        <a:off x="2995803" y="1553123"/>
        <a:ext cx="5298791" cy="500604"/>
      </dsp:txXfrm>
    </dsp:sp>
    <dsp:sp modelId="{F5406734-940D-4EFF-B5A7-1A1E7C5E27D8}">
      <dsp:nvSpPr>
        <dsp:cNvPr id="0" name=""/>
        <dsp:cNvSpPr/>
      </dsp:nvSpPr>
      <dsp:spPr>
        <a:xfrm>
          <a:off x="0" y="1456695"/>
          <a:ext cx="2995803" cy="693458"/>
        </a:xfrm>
        <a:prstGeom prst="roundRect">
          <a:avLst/>
        </a:prstGeom>
        <a:gradFill rotWithShape="0">
          <a:gsLst>
            <a:gs pos="0">
              <a:schemeClr val="accent1">
                <a:alpha val="90000"/>
                <a:hueOff val="0"/>
                <a:satOff val="0"/>
                <a:lumOff val="0"/>
                <a:alphaOff val="-13333"/>
                <a:shade val="51000"/>
                <a:satMod val="130000"/>
              </a:schemeClr>
            </a:gs>
            <a:gs pos="80000">
              <a:schemeClr val="accent1">
                <a:alpha val="90000"/>
                <a:hueOff val="0"/>
                <a:satOff val="0"/>
                <a:lumOff val="0"/>
                <a:alphaOff val="-13333"/>
                <a:shade val="93000"/>
                <a:satMod val="130000"/>
              </a:schemeClr>
            </a:gs>
            <a:gs pos="100000">
              <a:schemeClr val="accent1">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en-AU" sz="1900" kern="1200" dirty="0" smtClean="0"/>
            <a:t>Data location (Data Sovereignty)</a:t>
          </a:r>
          <a:endParaRPr lang="en-US" sz="1900" kern="1200" dirty="0"/>
        </a:p>
      </dsp:txBody>
      <dsp:txXfrm>
        <a:off x="33852" y="1490547"/>
        <a:ext cx="2928099" cy="625754"/>
      </dsp:txXfrm>
    </dsp:sp>
    <dsp:sp modelId="{737222D6-9055-4BCF-AAEC-B3BF56F36A68}">
      <dsp:nvSpPr>
        <dsp:cNvPr id="0" name=""/>
        <dsp:cNvSpPr/>
      </dsp:nvSpPr>
      <dsp:spPr>
        <a:xfrm rot="5400000">
          <a:off x="5381355" y="-131379"/>
          <a:ext cx="554766" cy="532587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AU" sz="1500" kern="1200" smtClean="0"/>
            <a:t>Data in the cloud is typically in a shared environment alongside data from other customers. </a:t>
          </a:r>
          <a:endParaRPr lang="en-US" sz="1500" kern="1200" dirty="0"/>
        </a:p>
      </dsp:txBody>
      <dsp:txXfrm rot="-5400000">
        <a:off x="2995803" y="2281254"/>
        <a:ext cx="5298791" cy="500604"/>
      </dsp:txXfrm>
    </dsp:sp>
    <dsp:sp modelId="{1F39C917-5AC4-423B-A736-3A3B7A4F3CB2}">
      <dsp:nvSpPr>
        <dsp:cNvPr id="0" name=""/>
        <dsp:cNvSpPr/>
      </dsp:nvSpPr>
      <dsp:spPr>
        <a:xfrm>
          <a:off x="0" y="2184827"/>
          <a:ext cx="2995803" cy="693458"/>
        </a:xfrm>
        <a:prstGeom prst="roundRect">
          <a:avLst/>
        </a:prstGeom>
        <a:gradFill rotWithShape="0">
          <a:gsLst>
            <a:gs pos="0">
              <a:schemeClr val="accent1">
                <a:alpha val="90000"/>
                <a:hueOff val="0"/>
                <a:satOff val="0"/>
                <a:lumOff val="0"/>
                <a:alphaOff val="-20000"/>
                <a:shade val="51000"/>
                <a:satMod val="130000"/>
              </a:schemeClr>
            </a:gs>
            <a:gs pos="80000">
              <a:schemeClr val="accent1">
                <a:alpha val="90000"/>
                <a:hueOff val="0"/>
                <a:satOff val="0"/>
                <a:lumOff val="0"/>
                <a:alphaOff val="-20000"/>
                <a:shade val="93000"/>
                <a:satMod val="130000"/>
              </a:schemeClr>
            </a:gs>
            <a:gs pos="100000">
              <a:schemeClr val="accent1">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en-AU" sz="1900" kern="1200" dirty="0" smtClean="0"/>
            <a:t>Data Segregation</a:t>
          </a:r>
          <a:endParaRPr lang="en-US" sz="1900" kern="1200" dirty="0"/>
        </a:p>
      </dsp:txBody>
      <dsp:txXfrm>
        <a:off x="33852" y="2218679"/>
        <a:ext cx="2928099" cy="625754"/>
      </dsp:txXfrm>
    </dsp:sp>
    <dsp:sp modelId="{460B96D8-B325-4464-ABAD-8FC72318202F}">
      <dsp:nvSpPr>
        <dsp:cNvPr id="0" name=""/>
        <dsp:cNvSpPr/>
      </dsp:nvSpPr>
      <dsp:spPr>
        <a:xfrm rot="5400000">
          <a:off x="5381355" y="596752"/>
          <a:ext cx="554766" cy="532587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kern="1200" smtClean="0"/>
            <a:t>What are the data recovery capabilities?</a:t>
          </a:r>
          <a:endParaRPr lang="en-US" sz="1500" kern="1200" dirty="0"/>
        </a:p>
      </dsp:txBody>
      <dsp:txXfrm rot="-5400000">
        <a:off x="2995803" y="3009386"/>
        <a:ext cx="5298791" cy="500604"/>
      </dsp:txXfrm>
    </dsp:sp>
    <dsp:sp modelId="{A416C4B6-B1F6-4536-8F50-F3D1D47B5950}">
      <dsp:nvSpPr>
        <dsp:cNvPr id="0" name=""/>
        <dsp:cNvSpPr/>
      </dsp:nvSpPr>
      <dsp:spPr>
        <a:xfrm>
          <a:off x="0" y="2912959"/>
          <a:ext cx="2995803" cy="693458"/>
        </a:xfrm>
        <a:prstGeom prst="roundRect">
          <a:avLst/>
        </a:prstGeom>
        <a:gradFill rotWithShape="0">
          <a:gsLst>
            <a:gs pos="0">
              <a:schemeClr val="accent1">
                <a:alpha val="90000"/>
                <a:hueOff val="0"/>
                <a:satOff val="0"/>
                <a:lumOff val="0"/>
                <a:alphaOff val="-26667"/>
                <a:shade val="51000"/>
                <a:satMod val="130000"/>
              </a:schemeClr>
            </a:gs>
            <a:gs pos="80000">
              <a:schemeClr val="accent1">
                <a:alpha val="90000"/>
                <a:hueOff val="0"/>
                <a:satOff val="0"/>
                <a:lumOff val="0"/>
                <a:alphaOff val="-26667"/>
                <a:shade val="93000"/>
                <a:satMod val="130000"/>
              </a:schemeClr>
            </a:gs>
            <a:gs pos="100000">
              <a:schemeClr val="accent1">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en-AU" sz="1900" kern="1200" dirty="0" smtClean="0"/>
            <a:t>Recovery</a:t>
          </a:r>
          <a:endParaRPr lang="en-US" sz="1900" kern="1200" dirty="0"/>
        </a:p>
      </dsp:txBody>
      <dsp:txXfrm>
        <a:off x="33852" y="2946811"/>
        <a:ext cx="2928099" cy="625754"/>
      </dsp:txXfrm>
    </dsp:sp>
    <dsp:sp modelId="{58BC012B-BAEA-46A9-926C-F11F0B688F10}">
      <dsp:nvSpPr>
        <dsp:cNvPr id="0" name=""/>
        <dsp:cNvSpPr/>
      </dsp:nvSpPr>
      <dsp:spPr>
        <a:xfrm rot="5400000">
          <a:off x="5381355" y="1324884"/>
          <a:ext cx="554766" cy="532587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kern="1200" smtClean="0"/>
            <a:t>What kind of support does your cloud provider offer to help you investigate a problem?</a:t>
          </a:r>
          <a:endParaRPr lang="en-US" sz="1500" kern="1200" dirty="0"/>
        </a:p>
      </dsp:txBody>
      <dsp:txXfrm rot="-5400000">
        <a:off x="2995803" y="3737518"/>
        <a:ext cx="5298791" cy="500604"/>
      </dsp:txXfrm>
    </dsp:sp>
    <dsp:sp modelId="{6481DA81-4AB9-4F25-AB87-6944142ACB20}">
      <dsp:nvSpPr>
        <dsp:cNvPr id="0" name=""/>
        <dsp:cNvSpPr/>
      </dsp:nvSpPr>
      <dsp:spPr>
        <a:xfrm>
          <a:off x="0" y="3641090"/>
          <a:ext cx="2995803" cy="693458"/>
        </a:xfrm>
        <a:prstGeom prst="roundRect">
          <a:avLst/>
        </a:prstGeom>
        <a:gradFill rotWithShape="0">
          <a:gsLst>
            <a:gs pos="0">
              <a:schemeClr val="accent1">
                <a:alpha val="90000"/>
                <a:hueOff val="0"/>
                <a:satOff val="0"/>
                <a:lumOff val="0"/>
                <a:alphaOff val="-33333"/>
                <a:shade val="51000"/>
                <a:satMod val="130000"/>
              </a:schemeClr>
            </a:gs>
            <a:gs pos="80000">
              <a:schemeClr val="accent1">
                <a:alpha val="90000"/>
                <a:hueOff val="0"/>
                <a:satOff val="0"/>
                <a:lumOff val="0"/>
                <a:alphaOff val="-33333"/>
                <a:shade val="93000"/>
                <a:satMod val="130000"/>
              </a:schemeClr>
            </a:gs>
            <a:gs pos="100000">
              <a:schemeClr val="accent1">
                <a:alpha val="90000"/>
                <a:hueOff val="0"/>
                <a:satOff val="0"/>
                <a:lumOff val="0"/>
                <a:alphaOff val="-3333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en-AU" sz="1900" kern="1200" dirty="0" smtClean="0"/>
            <a:t>Investigative support</a:t>
          </a:r>
          <a:endParaRPr lang="en-US" sz="1900" kern="1200" dirty="0"/>
        </a:p>
      </dsp:txBody>
      <dsp:txXfrm>
        <a:off x="33852" y="3674942"/>
        <a:ext cx="2928099" cy="625754"/>
      </dsp:txXfrm>
    </dsp:sp>
    <dsp:sp modelId="{AE7C06D1-4C13-4BA4-9ECE-7BECBA496882}">
      <dsp:nvSpPr>
        <dsp:cNvPr id="0" name=""/>
        <dsp:cNvSpPr/>
      </dsp:nvSpPr>
      <dsp:spPr>
        <a:xfrm rot="5400000">
          <a:off x="5381355" y="2053015"/>
          <a:ext cx="554766" cy="532587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kern="1200" smtClean="0"/>
            <a:t>Make sure they are not going to go bust overnight, or won’t keep services in perpetual beta so they can turn them off</a:t>
          </a:r>
          <a:endParaRPr lang="en-US" sz="1500" kern="1200" dirty="0"/>
        </a:p>
      </dsp:txBody>
      <dsp:txXfrm rot="-5400000">
        <a:off x="2995803" y="4465649"/>
        <a:ext cx="5298791" cy="500604"/>
      </dsp:txXfrm>
    </dsp:sp>
    <dsp:sp modelId="{B82E8798-B455-4D2C-B1CA-1216708341C6}">
      <dsp:nvSpPr>
        <dsp:cNvPr id="0" name=""/>
        <dsp:cNvSpPr/>
      </dsp:nvSpPr>
      <dsp:spPr>
        <a:xfrm>
          <a:off x="0" y="4369222"/>
          <a:ext cx="2995803" cy="693458"/>
        </a:xfrm>
        <a:prstGeom prst="roundRect">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en-AU" sz="1900" kern="1200" dirty="0" smtClean="0"/>
            <a:t>Long-term viability</a:t>
          </a:r>
          <a:endParaRPr lang="en-US" sz="1900" kern="1200" dirty="0"/>
        </a:p>
      </dsp:txBody>
      <dsp:txXfrm>
        <a:off x="33852" y="4403074"/>
        <a:ext cx="2928099" cy="62575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 Id="rId5" Type="http://schemas.openxmlformats.org/officeDocument/2006/relationships/image" Target="../media/image21.emf"/><Relationship Id="rId4"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17.emf"/><Relationship Id="rId5" Type="http://schemas.openxmlformats.org/officeDocument/2006/relationships/image" Target="../media/image33.emf"/><Relationship Id="rId4"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36.emf"/><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21.emf"/><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21.emf"/><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19BB0-C51C-4C9A-8C99-63F45BC88E63}" type="datetimeFigureOut">
              <a:rPr lang="en-AU" smtClean="0"/>
              <a:pPr/>
              <a:t>31/08/2011</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AC48C-614D-46D0-90EB-1AE9301A1F8C}" type="slidenum">
              <a:rPr lang="en-AU" smtClean="0"/>
              <a:pPr/>
              <a:t>‹#›</a:t>
            </a:fld>
            <a:endParaRPr lang="en-AU" dirty="0"/>
          </a:p>
        </p:txBody>
      </p:sp>
    </p:spTree>
    <p:extLst>
      <p:ext uri="{BB962C8B-B14F-4D97-AF65-F5344CB8AC3E}">
        <p14:creationId xmlns:p14="http://schemas.microsoft.com/office/powerpoint/2010/main" val="42646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a:t>
            </a:fld>
            <a:endParaRPr lang="en-AU" dirty="0"/>
          </a:p>
        </p:txBody>
      </p:sp>
    </p:spTree>
    <p:extLst>
      <p:ext uri="{BB962C8B-B14F-4D97-AF65-F5344CB8AC3E}">
        <p14:creationId xmlns:p14="http://schemas.microsoft.com/office/powerpoint/2010/main" val="4094631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34112BF-CC53-4BD3-B71B-638534610DBF}" type="slidenum">
              <a:rPr lang="en-US" smtClean="0"/>
              <a:pPr>
                <a:defRPr/>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34AC48C-614D-46D0-90EB-1AE9301A1F8C}" type="slidenum">
              <a:rPr lang="en-AU" smtClean="0"/>
              <a:pPr/>
              <a:t>2</a:t>
            </a:fld>
            <a:endParaRPr lang="en-AU" dirty="0"/>
          </a:p>
        </p:txBody>
      </p:sp>
    </p:spTree>
    <p:extLst>
      <p:ext uri="{BB962C8B-B14F-4D97-AF65-F5344CB8AC3E}">
        <p14:creationId xmlns:p14="http://schemas.microsoft.com/office/powerpoint/2010/main" val="2413184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4:05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AU" dirty="0"/>
          </a:p>
        </p:txBody>
      </p:sp>
      <p:sp>
        <p:nvSpPr>
          <p:cNvPr id="4" name="Slide Number Placeholder 3"/>
          <p:cNvSpPr>
            <a:spLocks noGrp="1"/>
          </p:cNvSpPr>
          <p:nvPr>
            <p:ph type="sldNum" sz="quarter" idx="10"/>
          </p:nvPr>
        </p:nvSpPr>
        <p:spPr/>
        <p:txBody>
          <a:bodyPr/>
          <a:lstStyle/>
          <a:p>
            <a:fld id="{537ED7AC-D90E-44FA-813E-55CE8F1A06C9}" type="slidenum">
              <a:rPr lang="en-US" smtClean="0"/>
              <a:pPr/>
              <a:t>7</a:t>
            </a:fld>
            <a:endParaRPr lang="en-US"/>
          </a:p>
        </p:txBody>
      </p:sp>
    </p:spTree>
    <p:extLst>
      <p:ext uri="{BB962C8B-B14F-4D97-AF65-F5344CB8AC3E}">
        <p14:creationId xmlns:p14="http://schemas.microsoft.com/office/powerpoint/2010/main" val="433545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5DE3CD-E5C9-4F9C-B503-AF9542233F0C}"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17</a:t>
            </a:fld>
            <a:endParaRPr lang="en-AU" dirty="0"/>
          </a:p>
        </p:txBody>
      </p:sp>
    </p:spTree>
    <p:extLst>
      <p:ext uri="{BB962C8B-B14F-4D97-AF65-F5344CB8AC3E}">
        <p14:creationId xmlns:p14="http://schemas.microsoft.com/office/powerpoint/2010/main" val="1786452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noProof="0" dirty="0" smtClean="0"/>
          </a:p>
        </p:txBody>
      </p:sp>
      <p:sp>
        <p:nvSpPr>
          <p:cNvPr id="4" name="Slide Number Placeholder 3"/>
          <p:cNvSpPr>
            <a:spLocks noGrp="1"/>
          </p:cNvSpPr>
          <p:nvPr>
            <p:ph type="sldNum" sz="quarter" idx="10"/>
          </p:nvPr>
        </p:nvSpPr>
        <p:spPr/>
        <p:txBody>
          <a:bodyPr/>
          <a:lstStyle/>
          <a:p>
            <a:fld id="{186DBD34-7F41-481A-8BF0-FA20712FB0F7}" type="slidenum">
              <a:rPr lang="en-AU" smtClean="0"/>
              <a:t>20</a:t>
            </a:fld>
            <a:endParaRPr lang="en-AU" dirty="0"/>
          </a:p>
        </p:txBody>
      </p:sp>
    </p:spTree>
    <p:extLst>
      <p:ext uri="{BB962C8B-B14F-4D97-AF65-F5344CB8AC3E}">
        <p14:creationId xmlns:p14="http://schemas.microsoft.com/office/powerpoint/2010/main" val="758595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2287612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4:05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t>31/08/2011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Main Title And Content">
    <p:spTree>
      <p:nvGrpSpPr>
        <p:cNvPr id="1" name=""/>
        <p:cNvGrpSpPr/>
        <p:nvPr/>
      </p:nvGrpSpPr>
      <p:grpSpPr>
        <a:xfrm>
          <a:off x="0" y="0"/>
          <a:ext cx="0" cy="0"/>
          <a:chOff x="0" y="0"/>
          <a:chExt cx="0" cy="0"/>
        </a:xfrm>
      </p:grpSpPr>
      <p:sp>
        <p:nvSpPr>
          <p:cNvPr id="9" name="Rectangle 8"/>
          <p:cNvSpPr/>
          <p:nvPr userDrawn="1"/>
        </p:nvSpPr>
        <p:spPr>
          <a:xfrm>
            <a:off x="3313" y="0"/>
            <a:ext cx="9144000" cy="6858000"/>
          </a:xfrm>
          <a:prstGeom prst="rect">
            <a:avLst/>
          </a:prstGeom>
          <a:gradFill>
            <a:gsLst>
              <a:gs pos="0">
                <a:srgbClr val="ABD9E9"/>
              </a:gs>
              <a:gs pos="100000">
                <a:srgbClr val="41C4D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570165"/>
            <a:ext cx="835127" cy="135435"/>
          </a:xfrm>
          <a:prstGeom prst="rect">
            <a:avLst/>
          </a:prstGeom>
        </p:spPr>
      </p:pic>
      <p:sp>
        <p:nvSpPr>
          <p:cNvPr id="7" name="Title 1"/>
          <p:cNvSpPr>
            <a:spLocks noGrp="1"/>
          </p:cNvSpPr>
          <p:nvPr>
            <p:ph type="title"/>
          </p:nvPr>
        </p:nvSpPr>
        <p:spPr>
          <a:xfrm>
            <a:off x="171856" y="295072"/>
            <a:ext cx="7371944" cy="914400"/>
          </a:xfrm>
        </p:spPr>
        <p:txBody>
          <a:bodyPr/>
          <a:lstStyle/>
          <a:p>
            <a:r>
              <a:rPr lang="en-US" smtClean="0"/>
              <a:t>Click to edit Master title style</a:t>
            </a:r>
            <a:endParaRPr lang="en-US"/>
          </a:p>
        </p:txBody>
      </p:sp>
      <p:sp>
        <p:nvSpPr>
          <p:cNvPr id="11" name="Content Placeholder 2"/>
          <p:cNvSpPr>
            <a:spLocks noGrp="1"/>
          </p:cNvSpPr>
          <p:nvPr>
            <p:ph idx="1"/>
          </p:nvPr>
        </p:nvSpPr>
        <p:spPr>
          <a:xfrm>
            <a:off x="457200" y="1295400"/>
            <a:ext cx="8229600" cy="39339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Slide Number Placeholder 5"/>
          <p:cNvSpPr>
            <a:spLocks noGrp="1"/>
          </p:cNvSpPr>
          <p:nvPr>
            <p:ph type="sldNum" sz="quarter" idx="12"/>
          </p:nvPr>
        </p:nvSpPr>
        <p:spPr>
          <a:xfrm>
            <a:off x="6741381" y="6492875"/>
            <a:ext cx="2346960" cy="365125"/>
          </a:xfrm>
        </p:spPr>
        <p:txBody>
          <a:bodyPr/>
          <a:lstStyle/>
          <a:p>
            <a:r>
              <a:rPr lang="en-US" dirty="0" smtClean="0"/>
              <a:t>Slide </a:t>
            </a:r>
            <a:fld id="{40E23B03-6AFE-40A9-BC2C-E89E0B2C5091}" type="slidenum">
              <a:rPr lang="en-US" smtClean="0"/>
              <a:t>‹#›</a:t>
            </a:fld>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6466" y="116632"/>
            <a:ext cx="922332" cy="782559"/>
          </a:xfrm>
          <a:prstGeom prst="rect">
            <a:avLst/>
          </a:prstGeom>
        </p:spPr>
      </p:pic>
    </p:spTree>
    <p:extLst>
      <p:ext uri="{BB962C8B-B14F-4D97-AF65-F5344CB8AC3E}">
        <p14:creationId xmlns:p14="http://schemas.microsoft.com/office/powerpoint/2010/main" val="393338405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olid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1324" y="498475"/>
            <a:ext cx="8321675" cy="553998"/>
          </a:xfrm>
        </p:spPr>
        <p:txBody>
          <a:bodyPr wrap="square">
            <a:spAutoFit/>
          </a:bodyPr>
          <a:lstStyle>
            <a:lvl1pPr>
              <a:defRPr>
                <a:solidFill>
                  <a:schemeClr val="tx1">
                    <a:lumMod val="25000"/>
                  </a:schemeClr>
                </a:solidFill>
              </a:defRPr>
            </a:lvl1pPr>
          </a:lstStyle>
          <a:p>
            <a:r>
              <a:rPr lang="en-US" dirty="0" smtClean="0"/>
              <a:t>Click to edit Master title style</a:t>
            </a:r>
            <a:endParaRPr lang="en-US" dirty="0"/>
          </a:p>
        </p:txBody>
      </p:sp>
      <p:sp>
        <p:nvSpPr>
          <p:cNvPr id="3" name="Text Placeholder 6"/>
          <p:cNvSpPr>
            <a:spLocks noGrp="1"/>
          </p:cNvSpPr>
          <p:nvPr>
            <p:ph type="body" sz="quarter" idx="13"/>
          </p:nvPr>
        </p:nvSpPr>
        <p:spPr>
          <a:xfrm>
            <a:off x="441324" y="1420813"/>
            <a:ext cx="8321675" cy="1615827"/>
          </a:xfrm>
        </p:spPr>
        <p:txBody>
          <a:bodyPr vert="horz" wrap="square" lIns="0" tIns="0" rIns="0" bIns="0" rtlCol="0">
            <a:spAutoFit/>
          </a:bodyPr>
          <a:lstStyle>
            <a:lvl1pPr marL="282575" indent="-282575" algn="l" defTabSz="457200" rtl="0" eaLnBrk="1" latinLnBrk="0" hangingPunct="1">
              <a:lnSpc>
                <a:spcPct val="100000"/>
              </a:lnSpc>
              <a:spcBef>
                <a:spcPts val="300"/>
              </a:spcBef>
              <a:spcAft>
                <a:spcPts val="300"/>
              </a:spcAft>
              <a:buClr>
                <a:schemeClr val="bg2">
                  <a:lumMod val="50000"/>
                </a:schemeClr>
              </a:buClr>
              <a:buFont typeface="Wingdings" pitchFamily="2" charset="2"/>
              <a:buChar char="§"/>
              <a:defRPr lang="en-US" sz="2800" kern="1200" dirty="0" smtClean="0">
                <a:solidFill>
                  <a:schemeClr val="bg2">
                    <a:lumMod val="50000"/>
                  </a:schemeClr>
                </a:solidFill>
                <a:effectLst/>
                <a:latin typeface="+mn-lt"/>
                <a:ea typeface="+mn-ea"/>
                <a:cs typeface="+mn-cs"/>
              </a:defRPr>
            </a:lvl1pPr>
            <a:lvl2pPr marL="512763" indent="-231775" algn="l" defTabSz="457200" rtl="0" eaLnBrk="1" latinLnBrk="0" hangingPunct="1">
              <a:lnSpc>
                <a:spcPct val="100000"/>
              </a:lnSpc>
              <a:spcBef>
                <a:spcPts val="300"/>
              </a:spcBef>
              <a:spcAft>
                <a:spcPts val="300"/>
              </a:spcAft>
              <a:buClr>
                <a:schemeClr val="bg2">
                  <a:lumMod val="50000"/>
                </a:schemeClr>
              </a:buClr>
              <a:buSzPct val="110000"/>
              <a:buFont typeface="Wingdings" pitchFamily="2" charset="2"/>
              <a:buChar char="§"/>
              <a:defRPr lang="en-US" sz="2400" kern="1200" dirty="0" smtClean="0">
                <a:solidFill>
                  <a:schemeClr val="bg2">
                    <a:lumMod val="50000"/>
                  </a:schemeClr>
                </a:solidFill>
                <a:latin typeface="+mn-lt"/>
                <a:ea typeface="+mn-ea"/>
                <a:cs typeface="+mn-cs"/>
              </a:defRPr>
            </a:lvl2pPr>
            <a:lvl3pPr algn="l" defTabSz="457200" rtl="0" eaLnBrk="1" latinLnBrk="0" hangingPunct="1">
              <a:lnSpc>
                <a:spcPct val="100000"/>
              </a:lnSpc>
              <a:spcBef>
                <a:spcPts val="300"/>
              </a:spcBef>
              <a:spcAft>
                <a:spcPts val="300"/>
              </a:spcAft>
              <a:buClr>
                <a:schemeClr val="bg2">
                  <a:lumMod val="50000"/>
                </a:schemeClr>
              </a:buClr>
              <a:buFont typeface="Wingdings" pitchFamily="2" charset="2"/>
              <a:buChar char="§"/>
              <a:defRPr lang="en-US" sz="2000" kern="1200" dirty="0" smtClean="0">
                <a:solidFill>
                  <a:schemeClr val="bg2">
                    <a:lumMod val="50000"/>
                  </a:schemeClr>
                </a:solidFill>
                <a:latin typeface="+mn-lt"/>
                <a:ea typeface="+mn-ea"/>
                <a:cs typeface="+mn-cs"/>
              </a:defRPr>
            </a:lvl3pPr>
            <a:lvl4pPr marL="742950" indent="-230188" algn="l" defTabSz="457200" rtl="0" eaLnBrk="1" latinLnBrk="0" hangingPunct="1">
              <a:lnSpc>
                <a:spcPct val="100000"/>
              </a:lnSpc>
              <a:spcBef>
                <a:spcPts val="300"/>
              </a:spcBef>
              <a:spcAft>
                <a:spcPts val="300"/>
              </a:spcAft>
              <a:buClr>
                <a:schemeClr val="bg2">
                  <a:lumMod val="50000"/>
                </a:schemeClr>
              </a:buClr>
              <a:buFont typeface="Wingdings" pitchFamily="2" charset="2"/>
              <a:buChar char="§"/>
              <a:defRPr lang="en-US" sz="1800" kern="1200" dirty="0" smtClean="0">
                <a:solidFill>
                  <a:schemeClr val="bg2">
                    <a:lumMod val="50000"/>
                  </a:schemeClr>
                </a:solidFill>
                <a:latin typeface="+mn-lt"/>
                <a:ea typeface="+mn-ea"/>
                <a:cs typeface="+mn-cs"/>
              </a:defRPr>
            </a:lvl4pPr>
            <a:lvl5pPr marL="973138" indent="-230188">
              <a:lnSpc>
                <a:spcPct val="100000"/>
              </a:lnSpc>
              <a:spcAft>
                <a:spcPts val="600"/>
              </a:spcAft>
              <a:buClr>
                <a:schemeClr val="bg1"/>
              </a:buClr>
              <a:buFont typeface="Segoe" pitchFamily="34" charset="0"/>
              <a:buChar char="–"/>
              <a:defRPr sz="1600">
                <a:gradFill>
                  <a:gsLst>
                    <a:gs pos="0">
                      <a:srgbClr val="000000"/>
                    </a:gs>
                    <a:gs pos="100000">
                      <a:srgbClr val="000000"/>
                    </a:gs>
                  </a:gsLst>
                  <a:lin ang="5400000" scaled="0"/>
                </a:gradFill>
              </a:defRPr>
            </a:lvl5pPr>
          </a:lstStyle>
          <a:p>
            <a:pPr lvl="0"/>
            <a:r>
              <a:rPr lang="en-US" dirty="0" smtClean="0"/>
              <a:t>Click to edit Master text styles</a:t>
            </a:r>
          </a:p>
          <a:p>
            <a:pPr marL="573088" lvl="1" indent="-290513" algn="l" defTabSz="457200" rtl="0" eaLnBrk="1" latinLnBrk="0" hangingPunct="1">
              <a:lnSpc>
                <a:spcPct val="100000"/>
              </a:lnSpc>
              <a:spcBef>
                <a:spcPts val="300"/>
              </a:spcBef>
              <a:spcAft>
                <a:spcPts val="300"/>
              </a:spcAft>
              <a:buClr>
                <a:schemeClr val="bg2">
                  <a:lumMod val="50000"/>
                </a:schemeClr>
              </a:buClr>
              <a:buSzPct val="100000"/>
              <a:buFont typeface="Wingdings" pitchFamily="2" charset="2"/>
              <a:buChar char="§"/>
            </a:pPr>
            <a:r>
              <a:rPr lang="en-US" dirty="0" smtClean="0"/>
              <a:t>Second level</a:t>
            </a:r>
          </a:p>
          <a:p>
            <a:pPr marL="855663" lvl="2" indent="-282575" algn="l" defTabSz="457200" rtl="0" eaLnBrk="1" latinLnBrk="0" hangingPunct="1">
              <a:lnSpc>
                <a:spcPct val="100000"/>
              </a:lnSpc>
              <a:spcBef>
                <a:spcPts val="300"/>
              </a:spcBef>
              <a:spcAft>
                <a:spcPts val="300"/>
              </a:spcAft>
              <a:buClr>
                <a:schemeClr val="bg2">
                  <a:lumMod val="50000"/>
                </a:schemeClr>
              </a:buClr>
              <a:buFont typeface="Wingdings" pitchFamily="2" charset="2"/>
              <a:buChar char="§"/>
            </a:pPr>
            <a:r>
              <a:rPr lang="en-US" dirty="0" smtClean="0"/>
              <a:t>Third level</a:t>
            </a:r>
          </a:p>
          <a:p>
            <a:pPr marL="1144588" lvl="3" indent="-288925" algn="l" defTabSz="457200" rtl="0" eaLnBrk="1" latinLnBrk="0" hangingPunct="1">
              <a:lnSpc>
                <a:spcPct val="100000"/>
              </a:lnSpc>
              <a:spcBef>
                <a:spcPts val="300"/>
              </a:spcBef>
              <a:spcAft>
                <a:spcPts val="300"/>
              </a:spcAft>
              <a:buClr>
                <a:schemeClr val="bg2">
                  <a:lumMod val="50000"/>
                </a:schemeClr>
              </a:buClr>
              <a:buFont typeface="Wingdings" pitchFamily="2" charset="2"/>
              <a:buChar char="§"/>
            </a:pPr>
            <a:r>
              <a:rPr lang="en-US" dirty="0" smtClean="0"/>
              <a:t>Fourth level</a:t>
            </a:r>
          </a:p>
        </p:txBody>
      </p:sp>
    </p:spTree>
    <p:extLst>
      <p:ext uri="{BB962C8B-B14F-4D97-AF65-F5344CB8AC3E}">
        <p14:creationId xmlns:p14="http://schemas.microsoft.com/office/powerpoint/2010/main" val="107168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Page (Whit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13687"/>
            <a:ext cx="9144095" cy="457200"/>
          </a:xfrm>
          <a:prstGeom prst="rect">
            <a:avLst/>
          </a:prstGeom>
        </p:spPr>
      </p:pic>
      <p:sp>
        <p:nvSpPr>
          <p:cNvPr id="2" name="Title 1"/>
          <p:cNvSpPr>
            <a:spLocks noGrp="1"/>
          </p:cNvSpPr>
          <p:nvPr>
            <p:ph type="title" hasCustomPrompt="1"/>
          </p:nvPr>
        </p:nvSpPr>
        <p:spPr>
          <a:xfrm>
            <a:off x="389436" y="360402"/>
            <a:ext cx="8363938" cy="553998"/>
          </a:xfrm>
        </p:spPr>
        <p:txBody>
          <a:bodyPr anchor="t"/>
          <a:lstStyle>
            <a:lvl1pPr algn="l" defTabSz="914363" rtl="0" eaLnBrk="1" latinLnBrk="0" hangingPunct="1">
              <a:lnSpc>
                <a:spcPct val="90000"/>
              </a:lnSpc>
              <a:spcBef>
                <a:spcPct val="0"/>
              </a:spcBef>
              <a:buNone/>
              <a:defRPr lang="en-US" sz="4000" b="0" kern="1200" cap="none" spc="-100" baseline="0" dirty="0">
                <a:ln w="3175">
                  <a:noFill/>
                </a:ln>
                <a:solidFill>
                  <a:schemeClr val="tx1"/>
                </a:solidFill>
                <a:effectLst/>
                <a:latin typeface="Segoe UI Light" pitchFamily="34" charset="0"/>
                <a:ea typeface="Verdana" pitchFamily="34" charset="0"/>
                <a:cs typeface="Verdana" pitchFamily="34" charset="0"/>
              </a:defRPr>
            </a:lvl1pPr>
          </a:lstStyle>
          <a:p>
            <a:r>
              <a:rPr lang="en-US" dirty="0" smtClean="0"/>
              <a:t>Click to edit Master title style </a:t>
            </a:r>
            <a:endParaRPr lang="en-US" dirty="0"/>
          </a:p>
        </p:txBody>
      </p:sp>
      <p:sp>
        <p:nvSpPr>
          <p:cNvPr id="21" name="Text Placeholder 2"/>
          <p:cNvSpPr>
            <a:spLocks noGrp="1"/>
          </p:cNvSpPr>
          <p:nvPr>
            <p:ph type="body" idx="14"/>
          </p:nvPr>
        </p:nvSpPr>
        <p:spPr>
          <a:xfrm>
            <a:off x="389675" y="929640"/>
            <a:ext cx="8355363" cy="369332"/>
          </a:xfrm>
        </p:spPr>
        <p:txBody>
          <a:bodyPr anchor="b"/>
          <a:lstStyle>
            <a:lvl1pPr marL="0" indent="0">
              <a:buNone/>
              <a:tabLst>
                <a:tab pos="628650" algn="l"/>
              </a:tabLst>
              <a:defRPr sz="2400" b="0">
                <a:solidFill>
                  <a:srgbClr val="949699"/>
                </a:solidFill>
                <a:latin typeface="Segoe UI Light"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4" name="Content Placeholder 2"/>
          <p:cNvSpPr>
            <a:spLocks noGrp="1"/>
          </p:cNvSpPr>
          <p:nvPr>
            <p:ph idx="1"/>
          </p:nvPr>
        </p:nvSpPr>
        <p:spPr>
          <a:xfrm>
            <a:off x="648742" y="1676401"/>
            <a:ext cx="7924800" cy="1323439"/>
          </a:xfrm>
        </p:spPr>
        <p:txBody>
          <a:bodyPr/>
          <a:lstStyle>
            <a:lvl1pPr marL="274320" indent="-274320">
              <a:buClr>
                <a:srgbClr val="5191CD"/>
              </a:buClr>
              <a:buFontTx/>
              <a:buBlip>
                <a:blip r:embed="rId3"/>
              </a:buBlip>
              <a:defRPr sz="1600">
                <a:solidFill>
                  <a:srgbClr val="595959"/>
                </a:solidFill>
                <a:latin typeface="Segoe UI" pitchFamily="34" charset="0"/>
                <a:ea typeface="Segoe UI" pitchFamily="34" charset="0"/>
                <a:cs typeface="Segoe UI" pitchFamily="34" charset="0"/>
              </a:defRPr>
            </a:lvl1pPr>
            <a:lvl2pPr marL="548640" indent="-274320">
              <a:buClr>
                <a:srgbClr val="5191CD"/>
              </a:buClr>
              <a:buSzPct val="75000"/>
              <a:buFontTx/>
              <a:buBlip>
                <a:blip r:embed="rId3"/>
              </a:buBlip>
              <a:defRPr sz="1400">
                <a:solidFill>
                  <a:srgbClr val="595959"/>
                </a:solidFill>
                <a:latin typeface="Segoe UI" pitchFamily="34" charset="0"/>
                <a:ea typeface="Segoe UI" pitchFamily="34" charset="0"/>
                <a:cs typeface="Segoe UI" pitchFamily="34" charset="0"/>
              </a:defRPr>
            </a:lvl2pPr>
            <a:lvl3pPr marL="822960" indent="-274320">
              <a:buClr>
                <a:srgbClr val="5191CD"/>
              </a:buClr>
              <a:buFont typeface="Segoe" charset="0"/>
              <a:buChar char="–"/>
              <a:defRPr sz="1200">
                <a:solidFill>
                  <a:srgbClr val="595959"/>
                </a:solidFill>
                <a:latin typeface="Segoe UI" pitchFamily="34" charset="0"/>
                <a:ea typeface="Segoe UI" pitchFamily="34" charset="0"/>
                <a:cs typeface="Segoe UI" pitchFamily="34" charset="0"/>
              </a:defRPr>
            </a:lvl3pPr>
            <a:lvl4pPr marL="1097280" indent="-274320">
              <a:buClr>
                <a:srgbClr val="5191CD"/>
              </a:buClr>
              <a:buFont typeface="Segoe" charset="0"/>
              <a:buChar char="–"/>
              <a:defRPr sz="1200">
                <a:solidFill>
                  <a:srgbClr val="595959"/>
                </a:solidFill>
                <a:latin typeface="Segoe UI" pitchFamily="34" charset="0"/>
                <a:ea typeface="Segoe UI" pitchFamily="34" charset="0"/>
                <a:cs typeface="Segoe UI" pitchFamily="34" charset="0"/>
              </a:defRPr>
            </a:lvl4pPr>
            <a:lvl5pPr marL="1371600" indent="-274320">
              <a:buClr>
                <a:srgbClr val="5191CD"/>
              </a:buClr>
              <a:buFont typeface="Segoe" charset="0"/>
              <a:buChar char="–"/>
              <a:defRPr sz="1200">
                <a:solidFill>
                  <a:srgbClr val="595959"/>
                </a:soli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37393" y="3390900"/>
            <a:ext cx="1669215" cy="76200"/>
          </a:xfrm>
          <a:prstGeom prst="rect">
            <a:avLst/>
          </a:prstGeom>
        </p:spPr>
      </p:pic>
      <p:pic>
        <p:nvPicPr>
          <p:cNvPr id="12" name="Pictur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98963" y="6592046"/>
            <a:ext cx="1771883" cy="82296"/>
          </a:xfrm>
          <a:prstGeom prst="rect">
            <a:avLst/>
          </a:prstGeom>
        </p:spPr>
      </p:pic>
      <p:sp>
        <p:nvSpPr>
          <p:cNvPr id="17" name="TextBox 16"/>
          <p:cNvSpPr txBox="1"/>
          <p:nvPr userDrawn="1"/>
        </p:nvSpPr>
        <p:spPr>
          <a:xfrm>
            <a:off x="4340743" y="6518078"/>
            <a:ext cx="462609" cy="246221"/>
          </a:xfrm>
          <a:prstGeom prst="rect">
            <a:avLst/>
          </a:prstGeom>
          <a:noFill/>
        </p:spPr>
        <p:txBody>
          <a:bodyPr wrap="square" rtlCol="0">
            <a:spAutoFit/>
          </a:bodyPr>
          <a:lstStyle/>
          <a:p>
            <a:pPr algn="ctr"/>
            <a:fld id="{0462CC3E-48DD-4274-8616-D549FD7B2C15}" type="slidenum">
              <a:rPr lang="en-US" sz="1000" smtClean="0">
                <a:solidFill>
                  <a:srgbClr val="000000"/>
                </a:solidFill>
                <a:latin typeface="Segoe UI" pitchFamily="34" charset="0"/>
                <a:ea typeface="Segoe UI" pitchFamily="34" charset="0"/>
                <a:cs typeface="Segoe UI" pitchFamily="34" charset="0"/>
              </a:rPr>
              <a:pPr algn="ctr"/>
              <a:t>‹#›</a:t>
            </a:fld>
            <a:endParaRPr lang="en-US" sz="1000" dirty="0">
              <a:solidFill>
                <a:srgbClr val="000000"/>
              </a:solidFill>
              <a:latin typeface="Segoe UI" pitchFamily="34" charset="0"/>
              <a:ea typeface="Segoe UI" pitchFamily="34" charset="0"/>
              <a:cs typeface="Segoe UI" pitchFamily="34" charset="0"/>
            </a:endParaRPr>
          </a:p>
        </p:txBody>
      </p:sp>
      <p:pic>
        <p:nvPicPr>
          <p:cNvPr id="11" name="Picture 10"/>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727503" y="6510002"/>
            <a:ext cx="1111285" cy="246384"/>
          </a:xfrm>
          <a:prstGeom prst="rect">
            <a:avLst/>
          </a:prstGeom>
        </p:spPr>
      </p:pic>
    </p:spTree>
    <p:extLst>
      <p:ext uri="{BB962C8B-B14F-4D97-AF65-F5344CB8AC3E}">
        <p14:creationId xmlns:p14="http://schemas.microsoft.com/office/powerpoint/2010/main" val="3769672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ln>
                <a:noFill/>
              </a:ln>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t>31/08/2011</a:t>
            </a:fld>
            <a:endParaRPr lang="en-AU"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t>31/08/2011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t>31/08/2011</a:t>
            </a:fld>
            <a:endParaRPr lang="en-AU" dirty="0"/>
          </a:p>
        </p:txBody>
      </p:sp>
      <p:sp>
        <p:nvSpPr>
          <p:cNvPr id="8" name="Footer Placeholder 7"/>
          <p:cNvSpPr>
            <a:spLocks noGrp="1"/>
          </p:cNvSpPr>
          <p:nvPr>
            <p:ph type="ftr" sz="quarter" idx="11"/>
          </p:nvPr>
        </p:nvSpPr>
        <p:spPr/>
        <p:txBody>
          <a:bodyPr/>
          <a:lstStyle/>
          <a:p>
            <a:r>
              <a:rPr lang="en-AU" smtClean="0"/>
              <a:t>(c) 2011 Microsoft. All rights reserved.</a:t>
            </a:r>
            <a:endParaRPr lang="en-AU" dirty="0"/>
          </a:p>
        </p:txBody>
      </p:sp>
      <p:sp>
        <p:nvSpPr>
          <p:cNvPr id="9" name="Slide Number Placeholder 8"/>
          <p:cNvSpPr>
            <a:spLocks noGrp="1"/>
          </p:cNvSpPr>
          <p:nvPr>
            <p:ph type="sldNum" sz="quarter" idx="12"/>
          </p:nvPr>
        </p:nvSpPr>
        <p:spPr/>
        <p:txBody>
          <a:bodyPr/>
          <a:lstStyle/>
          <a:p>
            <a:fld id="{2721943D-A7F9-4474-AC48-B5E8E9B2DDB3}" type="slidenum">
              <a:rPr lang="en-AU" smtClean="0"/>
              <a:pPr/>
              <a:t>‹#›</a:t>
            </a:fld>
            <a:endParaRPr lang="en-AU" dirty="0"/>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Slide Number Placeholder 4"/>
          <p:cNvSpPr>
            <a:spLocks noGrp="1"/>
          </p:cNvSpPr>
          <p:nvPr>
            <p:ph type="sldNum" sz="quarter" idx="12"/>
          </p:nvPr>
        </p:nvSpPr>
        <p:spPr/>
        <p:txBody>
          <a:bodyPr/>
          <a:lstStyle/>
          <a:p>
            <a:fld id="{2721943D-A7F9-4474-AC48-B5E8E9B2DDB3}" type="slidenum">
              <a:rPr lang="en-AU" smtClean="0"/>
              <a:pPr/>
              <a:t>‹#›</a:t>
            </a:fld>
            <a:endParaRPr lang="en-AU" dirty="0"/>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
        <p:nvSpPr>
          <p:cNvPr id="4" name="Slide Number Placeholder 3"/>
          <p:cNvSpPr>
            <a:spLocks noGrp="1"/>
          </p:cNvSpPr>
          <p:nvPr>
            <p:ph type="sldNum" sz="quarter" idx="12"/>
          </p:nvPr>
        </p:nvSpPr>
        <p:spPr/>
        <p:txBody>
          <a:bodyPr/>
          <a:lstStyle/>
          <a:p>
            <a:fld id="{2721943D-A7F9-4474-AC48-B5E8E9B2DDB3}" type="slidenum">
              <a:rPr lang="en-AU" smtClean="0"/>
              <a:pPr/>
              <a:t>‹#›</a:t>
            </a:fld>
            <a:endParaRPr lang="en-AU" dirty="0"/>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t>31/08/2011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8"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t>31/08/2011</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t>(c) 2011 Microsoft. All rights reserved.</a:t>
            </a:r>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3" r:id="rId14"/>
    <p:sldLayoutId id="2147483664" r:id="rId15"/>
    <p:sldLayoutId id="2147483665" r:id="rId16"/>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image" Target="../media/image20.e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8.emf"/><Relationship Id="rId11" Type="http://schemas.openxmlformats.org/officeDocument/2006/relationships/oleObject" Target="../embeddings/oleObject4.bin"/><Relationship Id="rId5" Type="http://schemas.openxmlformats.org/officeDocument/2006/relationships/oleObject" Target="../embeddings/oleObject2.bin"/><Relationship Id="rId15" Type="http://schemas.openxmlformats.org/officeDocument/2006/relationships/image" Target="../media/image21.emf"/><Relationship Id="rId10" Type="http://schemas.openxmlformats.org/officeDocument/2006/relationships/image" Target="../media/image23.png"/><Relationship Id="rId4" Type="http://schemas.openxmlformats.org/officeDocument/2006/relationships/image" Target="../media/image17.emf"/><Relationship Id="rId9" Type="http://schemas.openxmlformats.org/officeDocument/2006/relationships/image" Target="../media/image22.png"/><Relationship Id="rId1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31.emf"/><Relationship Id="rId13" Type="http://schemas.openxmlformats.org/officeDocument/2006/relationships/oleObject" Target="../embeddings/oleObject12.bin"/><Relationship Id="rId18" Type="http://schemas.openxmlformats.org/officeDocument/2006/relationships/oleObject" Target="../embeddings/oleObject14.bin"/><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33.emf"/><Relationship Id="rId17" Type="http://schemas.openxmlformats.org/officeDocument/2006/relationships/image" Target="../media/image35.png"/><Relationship Id="rId2" Type="http://schemas.openxmlformats.org/officeDocument/2006/relationships/slideLayout" Target="../slideLayouts/slideLayout7.xml"/><Relationship Id="rId16" Type="http://schemas.openxmlformats.org/officeDocument/2006/relationships/image" Target="../media/image34.png"/><Relationship Id="rId1" Type="http://schemas.openxmlformats.org/officeDocument/2006/relationships/vmlDrawing" Target="../drawings/vmlDrawing2.vml"/><Relationship Id="rId6" Type="http://schemas.openxmlformats.org/officeDocument/2006/relationships/image" Target="../media/image30.emf"/><Relationship Id="rId11" Type="http://schemas.openxmlformats.org/officeDocument/2006/relationships/oleObject" Target="../embeddings/oleObject11.bin"/><Relationship Id="rId5" Type="http://schemas.openxmlformats.org/officeDocument/2006/relationships/oleObject" Target="../embeddings/oleObject8.bin"/><Relationship Id="rId15" Type="http://schemas.openxmlformats.org/officeDocument/2006/relationships/image" Target="../media/image22.png"/><Relationship Id="rId10" Type="http://schemas.openxmlformats.org/officeDocument/2006/relationships/image" Target="../media/image32.emf"/><Relationship Id="rId4" Type="http://schemas.openxmlformats.org/officeDocument/2006/relationships/image" Target="../media/image17.emf"/><Relationship Id="rId9" Type="http://schemas.openxmlformats.org/officeDocument/2006/relationships/oleObject" Target="../embeddings/oleObject10.bin"/><Relationship Id="rId14" Type="http://schemas.openxmlformats.org/officeDocument/2006/relationships/oleObject" Target="../embeddings/oleObject13.bin"/></Relationships>
</file>

<file path=ppt/slides/_rels/slide22.xml.rels><?xml version="1.0" encoding="UTF-8" standalone="yes"?>
<Relationships xmlns="http://schemas.openxmlformats.org/package/2006/relationships"><Relationship Id="rId8" Type="http://schemas.openxmlformats.org/officeDocument/2006/relationships/image" Target="../media/image36.emf"/><Relationship Id="rId13" Type="http://schemas.openxmlformats.org/officeDocument/2006/relationships/image" Target="../media/image20.emf"/><Relationship Id="rId3" Type="http://schemas.openxmlformats.org/officeDocument/2006/relationships/oleObject" Target="../embeddings/oleObject15.bin"/><Relationship Id="rId7" Type="http://schemas.openxmlformats.org/officeDocument/2006/relationships/oleObject" Target="../embeddings/oleObject16.bin"/><Relationship Id="rId12"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2.png"/><Relationship Id="rId11" Type="http://schemas.openxmlformats.org/officeDocument/2006/relationships/image" Target="../media/image38.png"/><Relationship Id="rId5" Type="http://schemas.openxmlformats.org/officeDocument/2006/relationships/image" Target="../media/image34.png"/><Relationship Id="rId15" Type="http://schemas.openxmlformats.org/officeDocument/2006/relationships/image" Target="../media/image40.jpeg"/><Relationship Id="rId10" Type="http://schemas.openxmlformats.org/officeDocument/2006/relationships/hyperlink" Target="http://en.wikipedia.org/wiki/File:WLIDLogo.PNG" TargetMode="External"/><Relationship Id="rId4" Type="http://schemas.openxmlformats.org/officeDocument/2006/relationships/image" Target="../media/image17.emf"/><Relationship Id="rId9" Type="http://schemas.openxmlformats.org/officeDocument/2006/relationships/image" Target="../media/image37.jpeg"/><Relationship Id="rId14" Type="http://schemas.openxmlformats.org/officeDocument/2006/relationships/image" Target="../media/image39.jpe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8.xml"/><Relationship Id="rId7" Type="http://schemas.openxmlformats.org/officeDocument/2006/relationships/oleObject" Target="../embeddings/oleObject19.bin"/><Relationship Id="rId12" Type="http://schemas.openxmlformats.org/officeDocument/2006/relationships/image" Target="../media/image41.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0.emf"/><Relationship Id="rId11" Type="http://schemas.openxmlformats.org/officeDocument/2006/relationships/oleObject" Target="../embeddings/oleObject22.bin"/><Relationship Id="rId5" Type="http://schemas.openxmlformats.org/officeDocument/2006/relationships/oleObject" Target="../embeddings/oleObject18.bin"/><Relationship Id="rId10" Type="http://schemas.openxmlformats.org/officeDocument/2006/relationships/image" Target="../media/image21.emf"/><Relationship Id="rId4" Type="http://schemas.openxmlformats.org/officeDocument/2006/relationships/image" Target="../media/image42.png"/><Relationship Id="rId9" Type="http://schemas.openxmlformats.org/officeDocument/2006/relationships/oleObject" Target="../embeddings/oleObject21.bin"/></Relationships>
</file>

<file path=ppt/slides/_rels/slide24.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47.png"/><Relationship Id="rId3" Type="http://schemas.openxmlformats.org/officeDocument/2006/relationships/oleObject" Target="../embeddings/oleObject23.bin"/><Relationship Id="rId7" Type="http://schemas.openxmlformats.org/officeDocument/2006/relationships/image" Target="../media/image45.png"/><Relationship Id="rId12" Type="http://schemas.openxmlformats.org/officeDocument/2006/relationships/image" Target="../media/image41.e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44.png"/><Relationship Id="rId11" Type="http://schemas.openxmlformats.org/officeDocument/2006/relationships/oleObject" Target="../embeddings/oleObject25.bin"/><Relationship Id="rId5" Type="http://schemas.openxmlformats.org/officeDocument/2006/relationships/image" Target="../media/image43.png"/><Relationship Id="rId15" Type="http://schemas.openxmlformats.org/officeDocument/2006/relationships/image" Target="../media/image49.png"/><Relationship Id="rId10" Type="http://schemas.openxmlformats.org/officeDocument/2006/relationships/image" Target="../media/image21.emf"/><Relationship Id="rId4" Type="http://schemas.openxmlformats.org/officeDocument/2006/relationships/image" Target="../media/image17.emf"/><Relationship Id="rId9" Type="http://schemas.openxmlformats.org/officeDocument/2006/relationships/oleObject" Target="../embeddings/oleObject24.bin"/><Relationship Id="rId14" Type="http://schemas.openxmlformats.org/officeDocument/2006/relationships/image" Target="../media/image48.png"/></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www.microsoftvirtualacademy.com/Home.aspx?WT.mc_id=otc-n-au-jtc-DPR-40787"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8" Type="http://schemas.openxmlformats.org/officeDocument/2006/relationships/hyperlink" Target="http://msdn.microsoft.com/en-au" TargetMode="External"/><Relationship Id="rId3" Type="http://schemas.openxmlformats.org/officeDocument/2006/relationships/image" Target="../media/image51.png"/><Relationship Id="rId7"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5.png"/><Relationship Id="rId5" Type="http://schemas.openxmlformats.org/officeDocument/2006/relationships/hyperlink" Target="http://technet.microsoft.com/en-au" TargetMode="External"/><Relationship Id="rId10" Type="http://schemas.openxmlformats.org/officeDocument/2006/relationships/image" Target="../media/image54.emf"/><Relationship Id="rId4" Type="http://schemas.openxmlformats.org/officeDocument/2006/relationships/hyperlink" Target="http://www.msteched.com/Australia" TargetMode="External"/><Relationship Id="rId9" Type="http://schemas.openxmlformats.org/officeDocument/2006/relationships/hyperlink" Target="http://www.microsoft.com/australia/learnin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Start with a data classification scheme</a:t>
            </a:r>
            <a:endParaRPr lang="en-AU" dirty="0"/>
          </a:p>
        </p:txBody>
      </p:sp>
      <p:sp>
        <p:nvSpPr>
          <p:cNvPr id="3" name="Content Placeholder 2"/>
          <p:cNvSpPr>
            <a:spLocks noGrp="1"/>
          </p:cNvSpPr>
          <p:nvPr>
            <p:ph idx="1"/>
          </p:nvPr>
        </p:nvSpPr>
        <p:spPr/>
        <p:txBody>
          <a:bodyPr/>
          <a:lstStyle/>
          <a:p>
            <a:r>
              <a:rPr lang="en-AU" dirty="0" smtClean="0"/>
              <a:t>If you don’t know what data is classified in your system, the rest is pointless</a:t>
            </a:r>
          </a:p>
          <a:p>
            <a:r>
              <a:rPr lang="en-AU" dirty="0" smtClean="0"/>
              <a:t>You have to be able to clearly define what you want to send off-site and what needs to be kept in-house</a:t>
            </a:r>
          </a:p>
          <a:p>
            <a:r>
              <a:rPr lang="en-AU" dirty="0" smtClean="0"/>
              <a:t>Rule of thumb – anything below highly protected can probably be put in a cloud provider’s data </a:t>
            </a:r>
            <a:r>
              <a:rPr lang="en-AU" dirty="0" err="1" smtClean="0"/>
              <a:t>center</a:t>
            </a:r>
            <a:endParaRPr lang="en-AU" dirty="0" smtClean="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182602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ounded Rectangle 67"/>
          <p:cNvSpPr/>
          <p:nvPr/>
        </p:nvSpPr>
        <p:spPr bwMode="auto">
          <a:xfrm rot="10800000">
            <a:off x="5490944" y="951287"/>
            <a:ext cx="3302055" cy="5502049"/>
          </a:xfrm>
          <a:prstGeom prst="roundRect">
            <a:avLst>
              <a:gd name="adj" fmla="val 4737"/>
            </a:avLst>
          </a:prstGeom>
          <a:gradFill>
            <a:gsLst>
              <a:gs pos="0">
                <a:srgbClr val="007AB0">
                  <a:alpha val="40000"/>
                </a:srgbClr>
              </a:gs>
              <a:gs pos="87000">
                <a:srgbClr val="09B3FF">
                  <a:alpha val="38000"/>
                </a:srgbClr>
              </a:gs>
            </a:gsLst>
            <a:lin ang="5400000" scaled="0"/>
          </a:gradFill>
          <a:ln w="9525" cap="flat" cmpd="sng" algn="ctr">
            <a:noFill/>
            <a:prstDash val="solid"/>
            <a:headEnd type="none" w="med" len="med"/>
            <a:tailEnd type="none" w="med" len="med"/>
          </a:ln>
          <a:effectLst/>
          <a:scene3d>
            <a:camera prst="orthographicFront">
              <a:rot lat="0" lon="0" rev="0"/>
            </a:camera>
            <a:lightRig rig="threePt" dir="t"/>
          </a:scene3d>
          <a:sp3d prstMaterial="matte">
            <a:bevelT w="63500" h="50800"/>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GB" sz="2000" dirty="0" smtClean="0">
              <a:solidFill>
                <a:prstClr val="white"/>
              </a:solidFill>
              <a:effectLst>
                <a:outerShdw blurRad="38100" dist="38100" dir="2700000" algn="tl">
                  <a:srgbClr val="000000">
                    <a:alpha val="43137"/>
                  </a:srgbClr>
                </a:outerShdw>
              </a:effectLst>
              <a:latin typeface="Segoe" pitchFamily="34" charset="0"/>
            </a:endParaRPr>
          </a:p>
        </p:txBody>
      </p:sp>
      <p:sp>
        <p:nvSpPr>
          <p:cNvPr id="144" name="Round Same Side Corner Rectangle 143"/>
          <p:cNvSpPr/>
          <p:nvPr/>
        </p:nvSpPr>
        <p:spPr bwMode="auto">
          <a:xfrm>
            <a:off x="5506106" y="963677"/>
            <a:ext cx="3268937" cy="631677"/>
          </a:xfrm>
          <a:prstGeom prst="round2SameRect">
            <a:avLst>
              <a:gd name="adj1" fmla="val 36082"/>
              <a:gd name="adj2" fmla="val 0"/>
            </a:avLst>
          </a:prstGeom>
          <a:gradFill>
            <a:gsLst>
              <a:gs pos="0">
                <a:schemeClr val="bg2"/>
              </a:gs>
              <a:gs pos="87000">
                <a:srgbClr val="09B3FF">
                  <a:alpha val="0"/>
                </a:srgbClr>
              </a:gs>
            </a:gsLst>
            <a:lin ang="5400000" scaled="0"/>
          </a:gradFill>
          <a:ln w="9525" cap="flat" cmpd="sng" algn="ctr">
            <a:noFill/>
            <a:prstDash val="solid"/>
            <a:headEnd type="none" w="med" len="med"/>
            <a:tailEnd type="none" w="med" len="med"/>
          </a:ln>
          <a:effectLst/>
          <a:scene3d>
            <a:camera prst="orthographicFront">
              <a:rot lat="0" lon="0" rev="0"/>
            </a:camera>
            <a:lightRig rig="threePt" dir="t"/>
          </a:scene3d>
          <a:sp3d prstMaterial="matte"/>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GB" sz="2000" dirty="0" smtClean="0">
              <a:solidFill>
                <a:prstClr val="white"/>
              </a:solidFill>
              <a:effectLst>
                <a:outerShdw blurRad="38100" dist="38100" dir="2700000" algn="tl">
                  <a:srgbClr val="000000">
                    <a:alpha val="43137"/>
                  </a:srgbClr>
                </a:outerShdw>
              </a:effectLst>
              <a:latin typeface="Segoe" pitchFamily="34" charset="0"/>
            </a:endParaRPr>
          </a:p>
        </p:txBody>
      </p:sp>
      <p:sp>
        <p:nvSpPr>
          <p:cNvPr id="60" name="Rounded Rectangle 59"/>
          <p:cNvSpPr/>
          <p:nvPr/>
        </p:nvSpPr>
        <p:spPr bwMode="auto">
          <a:xfrm rot="10800000">
            <a:off x="359468" y="951287"/>
            <a:ext cx="2535894" cy="5502049"/>
          </a:xfrm>
          <a:prstGeom prst="roundRect">
            <a:avLst>
              <a:gd name="adj" fmla="val 6626"/>
            </a:avLst>
          </a:prstGeom>
          <a:gradFill>
            <a:gsLst>
              <a:gs pos="0">
                <a:srgbClr val="007AB0">
                  <a:alpha val="40000"/>
                </a:srgbClr>
              </a:gs>
              <a:gs pos="87000">
                <a:srgbClr val="09B3FF">
                  <a:alpha val="38000"/>
                </a:srgbClr>
              </a:gs>
            </a:gsLst>
            <a:lin ang="5400000" scaled="0"/>
          </a:gradFill>
          <a:ln w="9525" cap="flat" cmpd="sng" algn="ctr">
            <a:noFill/>
            <a:prstDash val="solid"/>
            <a:headEnd type="none" w="med" len="med"/>
            <a:tailEnd type="none" w="med" len="med"/>
          </a:ln>
          <a:effectLst/>
          <a:scene3d>
            <a:camera prst="orthographicFront">
              <a:rot lat="0" lon="0" rev="0"/>
            </a:camera>
            <a:lightRig rig="threePt" dir="t"/>
          </a:scene3d>
          <a:sp3d prstMaterial="matte">
            <a:bevelT w="63500" h="50800"/>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GB" sz="2000" dirty="0" smtClean="0">
              <a:solidFill>
                <a:prstClr val="white"/>
              </a:solidFill>
              <a:effectLst>
                <a:outerShdw blurRad="38100" dist="38100" dir="2700000" algn="tl">
                  <a:srgbClr val="000000">
                    <a:alpha val="43137"/>
                  </a:srgbClr>
                </a:outerShdw>
              </a:effectLst>
              <a:latin typeface="Segoe" pitchFamily="34" charset="0"/>
            </a:endParaRPr>
          </a:p>
        </p:txBody>
      </p:sp>
      <p:sp>
        <p:nvSpPr>
          <p:cNvPr id="142" name="Round Same Side Corner Rectangle 141"/>
          <p:cNvSpPr/>
          <p:nvPr/>
        </p:nvSpPr>
        <p:spPr bwMode="auto">
          <a:xfrm>
            <a:off x="373488" y="970993"/>
            <a:ext cx="2511237" cy="631677"/>
          </a:xfrm>
          <a:prstGeom prst="round2SameRect">
            <a:avLst>
              <a:gd name="adj1" fmla="val 36082"/>
              <a:gd name="adj2" fmla="val 0"/>
            </a:avLst>
          </a:prstGeom>
          <a:gradFill>
            <a:gsLst>
              <a:gs pos="0">
                <a:schemeClr val="bg2"/>
              </a:gs>
              <a:gs pos="87000">
                <a:srgbClr val="09B3FF">
                  <a:alpha val="0"/>
                </a:srgbClr>
              </a:gs>
            </a:gsLst>
            <a:lin ang="5400000" scaled="0"/>
          </a:gradFill>
          <a:ln w="9525" cap="flat" cmpd="sng" algn="ctr">
            <a:noFill/>
            <a:prstDash val="solid"/>
            <a:headEnd type="none" w="med" len="med"/>
            <a:tailEnd type="none" w="med" len="med"/>
          </a:ln>
          <a:effectLst/>
          <a:scene3d>
            <a:camera prst="orthographicFront">
              <a:rot lat="0" lon="0" rev="0"/>
            </a:camera>
            <a:lightRig rig="threePt" dir="t"/>
          </a:scene3d>
          <a:sp3d prstMaterial="matte"/>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GB" sz="2000" dirty="0" smtClean="0">
              <a:solidFill>
                <a:prstClr val="white"/>
              </a:solidFill>
              <a:effectLst>
                <a:outerShdw blurRad="38100" dist="38100" dir="2700000" algn="tl">
                  <a:srgbClr val="000000">
                    <a:alpha val="43137"/>
                  </a:srgbClr>
                </a:outerShdw>
              </a:effectLst>
              <a:latin typeface="Segoe" pitchFamily="34" charset="0"/>
            </a:endParaRPr>
          </a:p>
        </p:txBody>
      </p:sp>
      <p:sp>
        <p:nvSpPr>
          <p:cNvPr id="62" name="Rounded Rectangle 61"/>
          <p:cNvSpPr/>
          <p:nvPr/>
        </p:nvSpPr>
        <p:spPr bwMode="auto">
          <a:xfrm rot="10800000">
            <a:off x="3038050" y="951285"/>
            <a:ext cx="2295362" cy="5502049"/>
          </a:xfrm>
          <a:prstGeom prst="roundRect">
            <a:avLst>
              <a:gd name="adj" fmla="val 6626"/>
            </a:avLst>
          </a:prstGeom>
          <a:gradFill>
            <a:gsLst>
              <a:gs pos="0">
                <a:srgbClr val="007AB0">
                  <a:alpha val="40000"/>
                </a:srgbClr>
              </a:gs>
              <a:gs pos="87000">
                <a:srgbClr val="09B3FF">
                  <a:alpha val="38000"/>
                </a:srgbClr>
              </a:gs>
            </a:gsLst>
            <a:lin ang="5400000" scaled="0"/>
          </a:gradFill>
          <a:ln w="9525" cap="flat" cmpd="sng" algn="ctr">
            <a:noFill/>
            <a:prstDash val="solid"/>
            <a:headEnd type="none" w="med" len="med"/>
            <a:tailEnd type="none" w="med" len="med"/>
          </a:ln>
          <a:effectLst/>
          <a:scene3d>
            <a:camera prst="orthographicFront">
              <a:rot lat="0" lon="0" rev="0"/>
            </a:camera>
            <a:lightRig rig="threePt" dir="t"/>
          </a:scene3d>
          <a:sp3d prstMaterial="matte">
            <a:bevelT w="63500" h="50800"/>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GB" sz="2000" dirty="0" smtClean="0">
              <a:solidFill>
                <a:prstClr val="white"/>
              </a:solidFill>
              <a:effectLst>
                <a:outerShdw blurRad="38100" dist="38100" dir="2700000" algn="tl">
                  <a:srgbClr val="000000">
                    <a:alpha val="43137"/>
                  </a:srgbClr>
                </a:outerShdw>
              </a:effectLst>
              <a:latin typeface="Segoe" pitchFamily="34" charset="0"/>
            </a:endParaRPr>
          </a:p>
        </p:txBody>
      </p:sp>
      <p:sp>
        <p:nvSpPr>
          <p:cNvPr id="143" name="Round Same Side Corner Rectangle 142"/>
          <p:cNvSpPr/>
          <p:nvPr/>
        </p:nvSpPr>
        <p:spPr bwMode="auto">
          <a:xfrm>
            <a:off x="3050719" y="970993"/>
            <a:ext cx="2270153" cy="631677"/>
          </a:xfrm>
          <a:prstGeom prst="round2SameRect">
            <a:avLst>
              <a:gd name="adj1" fmla="val 36082"/>
              <a:gd name="adj2" fmla="val 0"/>
            </a:avLst>
          </a:prstGeom>
          <a:gradFill>
            <a:gsLst>
              <a:gs pos="0">
                <a:schemeClr val="bg2"/>
              </a:gs>
              <a:gs pos="87000">
                <a:srgbClr val="09B3FF">
                  <a:alpha val="0"/>
                </a:srgbClr>
              </a:gs>
            </a:gsLst>
            <a:lin ang="5400000" scaled="0"/>
          </a:gradFill>
          <a:ln w="9525" cap="flat" cmpd="sng" algn="ctr">
            <a:noFill/>
            <a:prstDash val="solid"/>
            <a:headEnd type="none" w="med" len="med"/>
            <a:tailEnd type="none" w="med" len="med"/>
          </a:ln>
          <a:effectLst/>
          <a:scene3d>
            <a:camera prst="orthographicFront">
              <a:rot lat="0" lon="0" rev="0"/>
            </a:camera>
            <a:lightRig rig="threePt" dir="t"/>
          </a:scene3d>
          <a:sp3d prstMaterial="matte"/>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GB" sz="2000" dirty="0" smtClean="0">
              <a:solidFill>
                <a:prstClr val="white"/>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normAutofit fontScale="90000"/>
          </a:bodyPr>
          <a:lstStyle/>
          <a:p>
            <a:r>
              <a:rPr lang="en-US" dirty="0" smtClean="0"/>
              <a:t>Application Topologies</a:t>
            </a:r>
            <a:br>
              <a:rPr lang="en-US" dirty="0" smtClean="0"/>
            </a:br>
            <a:endParaRPr lang="en-US" dirty="0"/>
          </a:p>
        </p:txBody>
      </p:sp>
      <p:sp>
        <p:nvSpPr>
          <p:cNvPr id="55" name="TextBox 54"/>
          <p:cNvSpPr txBox="1"/>
          <p:nvPr/>
        </p:nvSpPr>
        <p:spPr>
          <a:xfrm>
            <a:off x="368127" y="980728"/>
            <a:ext cx="2535896" cy="553998"/>
          </a:xfrm>
          <a:prstGeom prst="rect">
            <a:avLst/>
          </a:prstGeom>
          <a:noFill/>
        </p:spPr>
        <p:txBody>
          <a:bodyPr wrap="square" rtlCol="0">
            <a:spAutoFit/>
          </a:bodyPr>
          <a:lstStyle/>
          <a:p>
            <a:pPr algn="ctr"/>
            <a:r>
              <a:rPr lang="en-US" sz="1500" dirty="0" smtClean="0">
                <a:solidFill>
                  <a:schemeClr val="tx2">
                    <a:lumMod val="50000"/>
                  </a:schemeClr>
                </a:solidFill>
                <a:effectLst>
                  <a:outerShdw blurRad="38100" dist="38100" dir="2700000" algn="tl">
                    <a:srgbClr val="000000">
                      <a:alpha val="43137"/>
                    </a:srgbClr>
                  </a:outerShdw>
                </a:effectLst>
                <a:latin typeface="Segoe" pitchFamily="34" charset="0"/>
              </a:rPr>
              <a:t>From </a:t>
            </a:r>
            <a:br>
              <a:rPr lang="en-US" sz="1500" dirty="0" smtClean="0">
                <a:solidFill>
                  <a:schemeClr val="tx2">
                    <a:lumMod val="50000"/>
                  </a:schemeClr>
                </a:solidFill>
                <a:effectLst>
                  <a:outerShdw blurRad="38100" dist="38100" dir="2700000" algn="tl">
                    <a:srgbClr val="000000">
                      <a:alpha val="43137"/>
                    </a:srgbClr>
                  </a:outerShdw>
                </a:effectLst>
                <a:latin typeface="Segoe" pitchFamily="34" charset="0"/>
              </a:rPr>
            </a:br>
            <a:r>
              <a:rPr lang="en-US" sz="1500" dirty="0" smtClean="0">
                <a:solidFill>
                  <a:schemeClr val="tx2">
                    <a:lumMod val="50000"/>
                  </a:schemeClr>
                </a:solidFill>
                <a:effectLst>
                  <a:outerShdw blurRad="38100" dist="38100" dir="2700000" algn="tl">
                    <a:srgbClr val="000000">
                      <a:alpha val="43137"/>
                    </a:srgbClr>
                  </a:outerShdw>
                </a:effectLst>
                <a:latin typeface="Segoe" pitchFamily="34" charset="0"/>
              </a:rPr>
              <a:t>Windows Azure</a:t>
            </a:r>
            <a:endParaRPr lang="en-US" sz="1500" dirty="0">
              <a:solidFill>
                <a:schemeClr val="tx2">
                  <a:lumMod val="50000"/>
                </a:schemeClr>
              </a:solidFill>
              <a:effectLst>
                <a:outerShdw blurRad="38100" dist="38100" dir="2700000" algn="tl">
                  <a:srgbClr val="000000">
                    <a:alpha val="43137"/>
                  </a:srgbClr>
                </a:outerShdw>
              </a:effectLst>
              <a:latin typeface="Segoe" pitchFamily="34" charset="0"/>
            </a:endParaRPr>
          </a:p>
        </p:txBody>
      </p:sp>
      <p:sp>
        <p:nvSpPr>
          <p:cNvPr id="70" name="TextBox 69"/>
          <p:cNvSpPr txBox="1"/>
          <p:nvPr/>
        </p:nvSpPr>
        <p:spPr>
          <a:xfrm>
            <a:off x="2837173" y="1000434"/>
            <a:ext cx="2603570" cy="553998"/>
          </a:xfrm>
          <a:prstGeom prst="rect">
            <a:avLst/>
          </a:prstGeom>
          <a:noFill/>
        </p:spPr>
        <p:txBody>
          <a:bodyPr wrap="square" rtlCol="0">
            <a:spAutoFit/>
          </a:bodyPr>
          <a:lstStyle/>
          <a:p>
            <a:pPr algn="ctr"/>
            <a:r>
              <a:rPr lang="en-US" sz="1500" dirty="0" smtClean="0">
                <a:solidFill>
                  <a:schemeClr val="tx2">
                    <a:lumMod val="50000"/>
                  </a:schemeClr>
                </a:solidFill>
                <a:effectLst>
                  <a:outerShdw blurRad="38100" dist="38100" dir="2700000" algn="tl">
                    <a:srgbClr val="000000">
                      <a:alpha val="43137"/>
                    </a:srgbClr>
                  </a:outerShdw>
                </a:effectLst>
                <a:latin typeface="Segoe" pitchFamily="34" charset="0"/>
              </a:rPr>
              <a:t>From Outside </a:t>
            </a:r>
            <a:br>
              <a:rPr lang="en-US" sz="1500" dirty="0" smtClean="0">
                <a:solidFill>
                  <a:schemeClr val="tx2">
                    <a:lumMod val="50000"/>
                  </a:schemeClr>
                </a:solidFill>
                <a:effectLst>
                  <a:outerShdw blurRad="38100" dist="38100" dir="2700000" algn="tl">
                    <a:srgbClr val="000000">
                      <a:alpha val="43137"/>
                    </a:srgbClr>
                  </a:outerShdw>
                </a:effectLst>
                <a:latin typeface="Segoe" pitchFamily="34" charset="0"/>
              </a:rPr>
            </a:br>
            <a:r>
              <a:rPr lang="en-US" sz="1500" dirty="0" smtClean="0">
                <a:solidFill>
                  <a:schemeClr val="tx2">
                    <a:lumMod val="50000"/>
                  </a:schemeClr>
                </a:solidFill>
                <a:effectLst>
                  <a:outerShdw blurRad="38100" dist="38100" dir="2700000" algn="tl">
                    <a:srgbClr val="000000">
                      <a:alpha val="43137"/>
                    </a:srgbClr>
                  </a:outerShdw>
                </a:effectLst>
                <a:latin typeface="Segoe" pitchFamily="34" charset="0"/>
              </a:rPr>
              <a:t>Microsoft Datacenter  </a:t>
            </a:r>
            <a:endParaRPr lang="en-US" sz="1500" dirty="0">
              <a:solidFill>
                <a:schemeClr val="tx2">
                  <a:lumMod val="50000"/>
                </a:schemeClr>
              </a:solidFill>
              <a:effectLst>
                <a:outerShdw blurRad="38100" dist="38100" dir="2700000" algn="tl">
                  <a:srgbClr val="000000">
                    <a:alpha val="43137"/>
                  </a:srgbClr>
                </a:outerShdw>
              </a:effectLst>
              <a:latin typeface="Segoe" pitchFamily="34" charset="0"/>
            </a:endParaRPr>
          </a:p>
        </p:txBody>
      </p:sp>
      <p:sp>
        <p:nvSpPr>
          <p:cNvPr id="43" name="TextBox 42"/>
          <p:cNvSpPr txBox="1"/>
          <p:nvPr/>
        </p:nvSpPr>
        <p:spPr>
          <a:xfrm>
            <a:off x="5319872" y="1000434"/>
            <a:ext cx="3559386" cy="553998"/>
          </a:xfrm>
          <a:prstGeom prst="rect">
            <a:avLst/>
          </a:prstGeom>
          <a:noFill/>
        </p:spPr>
        <p:txBody>
          <a:bodyPr wrap="square" rtlCol="0">
            <a:spAutoFit/>
          </a:bodyPr>
          <a:lstStyle/>
          <a:p>
            <a:pPr algn="ctr"/>
            <a:r>
              <a:rPr lang="en-US" sz="1500" dirty="0" smtClean="0">
                <a:solidFill>
                  <a:schemeClr val="tx2">
                    <a:lumMod val="50000"/>
                  </a:schemeClr>
                </a:solidFill>
                <a:effectLst>
                  <a:outerShdw blurRad="38100" dist="38100" dir="2700000" algn="tl">
                    <a:srgbClr val="000000">
                      <a:alpha val="43137"/>
                    </a:srgbClr>
                  </a:outerShdw>
                </a:effectLst>
                <a:latin typeface="Segoe" pitchFamily="34" charset="0"/>
              </a:rPr>
              <a:t>From Windows Azure &amp; Outside </a:t>
            </a:r>
            <a:br>
              <a:rPr lang="en-US" sz="1500" dirty="0" smtClean="0">
                <a:solidFill>
                  <a:schemeClr val="tx2">
                    <a:lumMod val="50000"/>
                  </a:schemeClr>
                </a:solidFill>
                <a:effectLst>
                  <a:outerShdw blurRad="38100" dist="38100" dir="2700000" algn="tl">
                    <a:srgbClr val="000000">
                      <a:alpha val="43137"/>
                    </a:srgbClr>
                  </a:outerShdw>
                </a:effectLst>
                <a:latin typeface="Segoe" pitchFamily="34" charset="0"/>
              </a:rPr>
            </a:br>
            <a:r>
              <a:rPr lang="en-US" sz="1500" dirty="0" smtClean="0">
                <a:solidFill>
                  <a:schemeClr val="tx2">
                    <a:lumMod val="50000"/>
                  </a:schemeClr>
                </a:solidFill>
                <a:effectLst>
                  <a:outerShdw blurRad="38100" dist="38100" dir="2700000" algn="tl">
                    <a:srgbClr val="000000">
                      <a:alpha val="43137"/>
                    </a:srgbClr>
                  </a:outerShdw>
                </a:effectLst>
                <a:latin typeface="Segoe" pitchFamily="34" charset="0"/>
              </a:rPr>
              <a:t>Microsoft </a:t>
            </a:r>
            <a:r>
              <a:rPr lang="en-US" sz="1500" dirty="0">
                <a:solidFill>
                  <a:schemeClr val="tx2">
                    <a:lumMod val="50000"/>
                  </a:schemeClr>
                </a:solidFill>
                <a:effectLst>
                  <a:outerShdw blurRad="38100" dist="38100" dir="2700000" algn="tl">
                    <a:srgbClr val="000000">
                      <a:alpha val="43137"/>
                    </a:srgbClr>
                  </a:outerShdw>
                </a:effectLst>
                <a:latin typeface="Segoe" pitchFamily="34" charset="0"/>
              </a:rPr>
              <a:t>Datacenter </a:t>
            </a:r>
          </a:p>
        </p:txBody>
      </p:sp>
      <p:grpSp>
        <p:nvGrpSpPr>
          <p:cNvPr id="4" name="Group 3"/>
          <p:cNvGrpSpPr/>
          <p:nvPr/>
        </p:nvGrpSpPr>
        <p:grpSpPr>
          <a:xfrm>
            <a:off x="694993" y="4781900"/>
            <a:ext cx="1897830" cy="756892"/>
            <a:chOff x="680667" y="2041152"/>
            <a:chExt cx="1897830" cy="756892"/>
          </a:xfrm>
        </p:grpSpPr>
        <p:sp>
          <p:nvSpPr>
            <p:cNvPr id="75" name="Rounded Rectangle 74"/>
            <p:cNvSpPr/>
            <p:nvPr/>
          </p:nvSpPr>
          <p:spPr bwMode="auto">
            <a:xfrm>
              <a:off x="680670" y="2041152"/>
              <a:ext cx="1897827" cy="756892"/>
            </a:xfrm>
            <a:prstGeom prst="roundRect">
              <a:avLst>
                <a:gd name="adj" fmla="val 12139"/>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GB" sz="2000" dirty="0">
                <a:solidFill>
                  <a:srgbClr val="FFFFFF"/>
                </a:solidFill>
                <a:latin typeface="Calibri" pitchFamily="34" charset="0"/>
              </a:endParaRPr>
            </a:p>
          </p:txBody>
        </p:sp>
        <p:pic>
          <p:nvPicPr>
            <p:cNvPr id="79" name="Picture 2" descr="D:\0Projects\Microsoft\SearchAtWork\FlashDemo\images\Default.jpg"/>
            <p:cNvPicPr>
              <a:picLocks noChangeAspect="1" noChangeArrowheads="1"/>
            </p:cNvPicPr>
            <p:nvPr/>
          </p:nvPicPr>
          <p:blipFill>
            <a:blip r:embed="rId3"/>
            <a:srcRect b="23893"/>
            <a:stretch>
              <a:fillRect/>
            </a:stretch>
          </p:blipFill>
          <p:spPr bwMode="auto">
            <a:xfrm>
              <a:off x="1359481" y="2096512"/>
              <a:ext cx="573734" cy="396600"/>
            </a:xfrm>
            <a:prstGeom prst="rect">
              <a:avLst/>
            </a:prstGeom>
            <a:noFill/>
            <a:effectLst>
              <a:outerShdw blurRad="50800" dist="38100" dir="2700000" algn="tl" rotWithShape="0">
                <a:prstClr val="black">
                  <a:alpha val="40000"/>
                </a:prstClr>
              </a:outerShdw>
            </a:effectLst>
          </p:spPr>
        </p:pic>
        <p:sp>
          <p:nvSpPr>
            <p:cNvPr id="81" name="Rectangle 80"/>
            <p:cNvSpPr/>
            <p:nvPr/>
          </p:nvSpPr>
          <p:spPr>
            <a:xfrm>
              <a:off x="680667" y="2511148"/>
              <a:ext cx="1897826" cy="276999"/>
            </a:xfrm>
            <a:prstGeom prst="rect">
              <a:avLst/>
            </a:prstGeom>
          </p:spPr>
          <p:txBody>
            <a:bodyPr wrap="square">
              <a:spAutoFit/>
            </a:bodyPr>
            <a:lstStyle/>
            <a:p>
              <a:pPr algn="ctr"/>
              <a:r>
                <a:rPr lang="en-US" sz="1200" dirty="0" smtClean="0">
                  <a:solidFill>
                    <a:srgbClr val="000000"/>
                  </a:solidFill>
                  <a:latin typeface="Segoe" pitchFamily="34" charset="0"/>
                </a:rPr>
                <a:t>Application / Browser</a:t>
              </a:r>
            </a:p>
          </p:txBody>
        </p:sp>
      </p:grpSp>
      <p:sp>
        <p:nvSpPr>
          <p:cNvPr id="116" name="TextBox 115"/>
          <p:cNvSpPr txBox="1"/>
          <p:nvPr/>
        </p:nvSpPr>
        <p:spPr>
          <a:xfrm>
            <a:off x="547702" y="5734755"/>
            <a:ext cx="2176747"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latin typeface="Segoe" pitchFamily="34" charset="0"/>
              </a:rPr>
              <a:t>Code Near</a:t>
            </a:r>
          </a:p>
        </p:txBody>
      </p:sp>
      <p:grpSp>
        <p:nvGrpSpPr>
          <p:cNvPr id="12" name="Group 11"/>
          <p:cNvGrpSpPr/>
          <p:nvPr/>
        </p:nvGrpSpPr>
        <p:grpSpPr>
          <a:xfrm>
            <a:off x="3203848" y="1571689"/>
            <a:ext cx="1944216" cy="2196623"/>
            <a:chOff x="3429000" y="3548938"/>
            <a:chExt cx="1524000" cy="2169312"/>
          </a:xfrm>
        </p:grpSpPr>
        <p:sp>
          <p:nvSpPr>
            <p:cNvPr id="121" name="Rounded Rectangle 120"/>
            <p:cNvSpPr/>
            <p:nvPr/>
          </p:nvSpPr>
          <p:spPr bwMode="auto">
            <a:xfrm>
              <a:off x="3429000" y="3548938"/>
              <a:ext cx="1524000" cy="2169312"/>
            </a:xfrm>
            <a:prstGeom prst="roundRect">
              <a:avLst>
                <a:gd name="adj" fmla="val 688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GB" sz="2000" dirty="0">
                <a:solidFill>
                  <a:srgbClr val="FFFFFF"/>
                </a:solidFill>
                <a:latin typeface="Calibri" pitchFamily="34" charset="0"/>
              </a:endParaRPr>
            </a:p>
          </p:txBody>
        </p:sp>
        <p:grpSp>
          <p:nvGrpSpPr>
            <p:cNvPr id="11" name="Group 10"/>
            <p:cNvGrpSpPr/>
            <p:nvPr/>
          </p:nvGrpSpPr>
          <p:grpSpPr>
            <a:xfrm>
              <a:off x="3555245" y="5148237"/>
              <a:ext cx="1261454" cy="415637"/>
              <a:chOff x="3555245" y="5148237"/>
              <a:chExt cx="1261454" cy="415637"/>
            </a:xfrm>
          </p:grpSpPr>
          <p:sp>
            <p:nvSpPr>
              <p:cNvPr id="135" name="Rounded Rectangle 134"/>
              <p:cNvSpPr/>
              <p:nvPr/>
            </p:nvSpPr>
            <p:spPr bwMode="auto">
              <a:xfrm>
                <a:off x="3555245" y="5148237"/>
                <a:ext cx="1261454" cy="415637"/>
              </a:xfrm>
              <a:prstGeom prst="roundRect">
                <a:avLst>
                  <a:gd name="adj" fmla="val 17355"/>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GB" sz="2000" dirty="0">
                  <a:solidFill>
                    <a:srgbClr val="FFFFFF"/>
                  </a:solidFill>
                  <a:latin typeface="Calibri" pitchFamily="34" charset="0"/>
                </a:endParaRPr>
              </a:p>
            </p:txBody>
          </p:sp>
          <p:sp>
            <p:nvSpPr>
              <p:cNvPr id="136" name="TextBox 135"/>
              <p:cNvSpPr txBox="1"/>
              <p:nvPr/>
            </p:nvSpPr>
            <p:spPr>
              <a:xfrm>
                <a:off x="3652169" y="5181947"/>
                <a:ext cx="1129511" cy="307777"/>
              </a:xfrm>
              <a:prstGeom prst="rect">
                <a:avLst/>
              </a:prstGeom>
              <a:noFill/>
            </p:spPr>
            <p:txBody>
              <a:bodyPr wrap="square" rtlCol="0">
                <a:spAutoFit/>
              </a:bodyPr>
              <a:lstStyle/>
              <a:p>
                <a:pPr algn="ctr"/>
                <a:r>
                  <a:rPr lang="en-US" sz="1400" dirty="0" smtClean="0">
                    <a:solidFill>
                      <a:schemeClr val="bg1"/>
                    </a:solidFill>
                    <a:latin typeface="Segoe" pitchFamily="34" charset="0"/>
                  </a:rPr>
                  <a:t>SQL Azure </a:t>
                </a:r>
              </a:p>
            </p:txBody>
          </p:sp>
        </p:grpSp>
      </p:grpSp>
      <p:sp>
        <p:nvSpPr>
          <p:cNvPr id="137" name="TextBox 136"/>
          <p:cNvSpPr txBox="1"/>
          <p:nvPr/>
        </p:nvSpPr>
        <p:spPr>
          <a:xfrm>
            <a:off x="3203848" y="1577501"/>
            <a:ext cx="1944215" cy="253916"/>
          </a:xfrm>
          <a:prstGeom prst="rect">
            <a:avLst/>
          </a:prstGeom>
          <a:noFill/>
        </p:spPr>
        <p:txBody>
          <a:bodyPr wrap="square" rtlCol="0">
            <a:spAutoFit/>
          </a:bodyPr>
          <a:lstStyle/>
          <a:p>
            <a:pPr algn="ctr"/>
            <a:r>
              <a:rPr lang="en-US" sz="1050" b="1" dirty="0" smtClean="0">
                <a:solidFill>
                  <a:schemeClr val="bg1"/>
                </a:solidFill>
                <a:latin typeface="Segoe" pitchFamily="34" charset="0"/>
              </a:rPr>
              <a:t>Microsoft Datacenter</a:t>
            </a:r>
            <a:endParaRPr lang="en-US" sz="1050" b="1" dirty="0">
              <a:solidFill>
                <a:schemeClr val="bg1"/>
              </a:solidFill>
              <a:latin typeface="Segoe" pitchFamily="34" charset="0"/>
            </a:endParaRPr>
          </a:p>
        </p:txBody>
      </p:sp>
      <p:sp>
        <p:nvSpPr>
          <p:cNvPr id="138" name="TextBox 137"/>
          <p:cNvSpPr txBox="1"/>
          <p:nvPr/>
        </p:nvSpPr>
        <p:spPr>
          <a:xfrm>
            <a:off x="3507105" y="5734755"/>
            <a:ext cx="1371278"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latin typeface="Segoe" pitchFamily="34" charset="0"/>
              </a:rPr>
              <a:t>Code Far</a:t>
            </a:r>
          </a:p>
        </p:txBody>
      </p:sp>
      <p:grpSp>
        <p:nvGrpSpPr>
          <p:cNvPr id="10" name="Group 9"/>
          <p:cNvGrpSpPr/>
          <p:nvPr/>
        </p:nvGrpSpPr>
        <p:grpSpPr>
          <a:xfrm>
            <a:off x="3527125" y="4772003"/>
            <a:ext cx="1351075" cy="756892"/>
            <a:chOff x="3513095" y="2041152"/>
            <a:chExt cx="1351075" cy="756892"/>
          </a:xfrm>
        </p:grpSpPr>
        <p:sp>
          <p:nvSpPr>
            <p:cNvPr id="118" name="Rounded Rectangle 117"/>
            <p:cNvSpPr/>
            <p:nvPr/>
          </p:nvSpPr>
          <p:spPr bwMode="auto">
            <a:xfrm>
              <a:off x="3576816" y="2041152"/>
              <a:ext cx="1223633" cy="756892"/>
            </a:xfrm>
            <a:prstGeom prst="roundRect">
              <a:avLst>
                <a:gd name="adj" fmla="val 12139"/>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GB" sz="2000" dirty="0">
                <a:solidFill>
                  <a:srgbClr val="FFFFFF"/>
                </a:solidFill>
                <a:latin typeface="Calibri" pitchFamily="34" charset="0"/>
              </a:endParaRPr>
            </a:p>
          </p:txBody>
        </p:sp>
        <p:sp>
          <p:nvSpPr>
            <p:cNvPr id="120" name="Rectangle 119"/>
            <p:cNvSpPr/>
            <p:nvPr/>
          </p:nvSpPr>
          <p:spPr>
            <a:xfrm>
              <a:off x="3513095" y="2479482"/>
              <a:ext cx="1351075" cy="276999"/>
            </a:xfrm>
            <a:prstGeom prst="rect">
              <a:avLst/>
            </a:prstGeom>
          </p:spPr>
          <p:txBody>
            <a:bodyPr wrap="none">
              <a:spAutoFit/>
            </a:bodyPr>
            <a:lstStyle/>
            <a:p>
              <a:pPr algn="ctr"/>
              <a:r>
                <a:rPr lang="en-US" sz="1200" dirty="0" smtClean="0">
                  <a:solidFill>
                    <a:srgbClr val="000000"/>
                  </a:solidFill>
                  <a:latin typeface="Segoe" pitchFamily="34" charset="0"/>
                </a:rPr>
                <a:t>App Code / Tools</a:t>
              </a:r>
            </a:p>
          </p:txBody>
        </p:sp>
        <p:pic>
          <p:nvPicPr>
            <p:cNvPr id="141" name="Picture 4" descr="C:\0Projects\Microsoft\BizTalk\images\messaegs.png"/>
            <p:cNvPicPr>
              <a:picLocks noChangeAspect="1" noChangeArrowheads="1"/>
            </p:cNvPicPr>
            <p:nvPr/>
          </p:nvPicPr>
          <p:blipFill>
            <a:blip r:embed="rId4" cstate="print"/>
            <a:srcRect/>
            <a:stretch>
              <a:fillRect/>
            </a:stretch>
          </p:blipFill>
          <p:spPr bwMode="auto">
            <a:xfrm>
              <a:off x="4067454" y="2089547"/>
              <a:ext cx="242357" cy="380376"/>
            </a:xfrm>
            <a:prstGeom prst="rect">
              <a:avLst/>
            </a:prstGeom>
            <a:noFill/>
            <a:effectLst/>
            <a:scene3d>
              <a:camera prst="isometricOffAxis1Right"/>
              <a:lightRig rig="threePt" dir="t"/>
            </a:scene3d>
          </p:spPr>
        </p:pic>
      </p:grpSp>
      <p:sp>
        <p:nvSpPr>
          <p:cNvPr id="82" name="Rounded Rectangle 81"/>
          <p:cNvSpPr/>
          <p:nvPr/>
        </p:nvSpPr>
        <p:spPr bwMode="auto">
          <a:xfrm>
            <a:off x="547702" y="1571690"/>
            <a:ext cx="2176747" cy="2169312"/>
          </a:xfrm>
          <a:prstGeom prst="roundRect">
            <a:avLst>
              <a:gd name="adj" fmla="val 688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GB" sz="2000" dirty="0">
              <a:solidFill>
                <a:srgbClr val="FFFFFF"/>
              </a:solidFill>
              <a:latin typeface="Calibri" pitchFamily="34" charset="0"/>
            </a:endParaRPr>
          </a:p>
        </p:txBody>
      </p:sp>
      <p:grpSp>
        <p:nvGrpSpPr>
          <p:cNvPr id="7" name="Group 6"/>
          <p:cNvGrpSpPr/>
          <p:nvPr/>
        </p:nvGrpSpPr>
        <p:grpSpPr>
          <a:xfrm>
            <a:off x="832010" y="3068960"/>
            <a:ext cx="1145227" cy="601103"/>
            <a:chOff x="762000" y="1718146"/>
            <a:chExt cx="1145227" cy="601103"/>
          </a:xfrm>
        </p:grpSpPr>
        <p:sp>
          <p:nvSpPr>
            <p:cNvPr id="91" name="Rounded Rectangle 90"/>
            <p:cNvSpPr/>
            <p:nvPr/>
          </p:nvSpPr>
          <p:spPr>
            <a:xfrm>
              <a:off x="1004835" y="1786238"/>
              <a:ext cx="902392" cy="533011"/>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sz="2000" dirty="0">
                <a:solidFill>
                  <a:srgbClr val="FFFFFF"/>
                </a:solidFill>
                <a:latin typeface="Calibri" pitchFamily="34" charset="0"/>
              </a:endParaRPr>
            </a:p>
          </p:txBody>
        </p:sp>
        <p:sp>
          <p:nvSpPr>
            <p:cNvPr id="92" name="Rounded Rectangle 91"/>
            <p:cNvSpPr/>
            <p:nvPr/>
          </p:nvSpPr>
          <p:spPr>
            <a:xfrm>
              <a:off x="762000" y="1718146"/>
              <a:ext cx="1035764" cy="533011"/>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sz="1600" dirty="0">
                  <a:solidFill>
                    <a:srgbClr val="FFFFFF"/>
                  </a:solidFill>
                  <a:latin typeface="Calibri" pitchFamily="34" charset="0"/>
                </a:rPr>
                <a:t>Windows Azure</a:t>
              </a:r>
            </a:p>
          </p:txBody>
        </p:sp>
      </p:grpSp>
      <p:sp>
        <p:nvSpPr>
          <p:cNvPr id="98" name="Left-Right Arrow 97"/>
          <p:cNvSpPr/>
          <p:nvPr/>
        </p:nvSpPr>
        <p:spPr bwMode="auto">
          <a:xfrm rot="5400000">
            <a:off x="1124575" y="2637582"/>
            <a:ext cx="569708" cy="228058"/>
          </a:xfrm>
          <a:prstGeom prst="lef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sz="2000" dirty="0">
              <a:solidFill>
                <a:srgbClr val="FFFFFF"/>
              </a:solidFill>
              <a:latin typeface="Calibri" pitchFamily="34" charset="0"/>
            </a:endParaRPr>
          </a:p>
        </p:txBody>
      </p:sp>
      <p:grpSp>
        <p:nvGrpSpPr>
          <p:cNvPr id="6" name="Group 5"/>
          <p:cNvGrpSpPr/>
          <p:nvPr/>
        </p:nvGrpSpPr>
        <p:grpSpPr>
          <a:xfrm>
            <a:off x="650979" y="2005251"/>
            <a:ext cx="1296562" cy="415637"/>
            <a:chOff x="680666" y="3201969"/>
            <a:chExt cx="1394636" cy="415637"/>
          </a:xfrm>
        </p:grpSpPr>
        <p:sp>
          <p:nvSpPr>
            <p:cNvPr id="102" name="Rounded Rectangle 101"/>
            <p:cNvSpPr/>
            <p:nvPr/>
          </p:nvSpPr>
          <p:spPr bwMode="auto">
            <a:xfrm>
              <a:off x="680666" y="3201969"/>
              <a:ext cx="1394636" cy="415637"/>
            </a:xfrm>
            <a:prstGeom prst="roundRect">
              <a:avLst>
                <a:gd name="adj" fmla="val 17355"/>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GB" sz="2000" dirty="0">
                <a:solidFill>
                  <a:srgbClr val="FFFFFF"/>
                </a:solidFill>
                <a:latin typeface="Calibri" pitchFamily="34" charset="0"/>
              </a:endParaRPr>
            </a:p>
          </p:txBody>
        </p:sp>
        <p:sp>
          <p:nvSpPr>
            <p:cNvPr id="113" name="TextBox 112"/>
            <p:cNvSpPr txBox="1"/>
            <p:nvPr/>
          </p:nvSpPr>
          <p:spPr>
            <a:xfrm>
              <a:off x="778740" y="3238108"/>
              <a:ext cx="1198497" cy="307777"/>
            </a:xfrm>
            <a:prstGeom prst="rect">
              <a:avLst/>
            </a:prstGeom>
            <a:noFill/>
          </p:spPr>
          <p:txBody>
            <a:bodyPr wrap="square" rtlCol="0">
              <a:spAutoFit/>
            </a:bodyPr>
            <a:lstStyle/>
            <a:p>
              <a:pPr algn="ctr"/>
              <a:r>
                <a:rPr lang="en-US" sz="1400" dirty="0" smtClean="0">
                  <a:solidFill>
                    <a:schemeClr val="bg1"/>
                  </a:solidFill>
                  <a:latin typeface="Segoe" pitchFamily="34" charset="0"/>
                </a:rPr>
                <a:t>SQL Azure </a:t>
              </a:r>
            </a:p>
          </p:txBody>
        </p:sp>
      </p:grpSp>
      <p:sp>
        <p:nvSpPr>
          <p:cNvPr id="74" name="TextBox 73"/>
          <p:cNvSpPr txBox="1"/>
          <p:nvPr/>
        </p:nvSpPr>
        <p:spPr>
          <a:xfrm>
            <a:off x="547702" y="1577501"/>
            <a:ext cx="2195498" cy="253916"/>
          </a:xfrm>
          <a:prstGeom prst="rect">
            <a:avLst/>
          </a:prstGeom>
          <a:noFill/>
        </p:spPr>
        <p:txBody>
          <a:bodyPr wrap="square" rtlCol="0">
            <a:spAutoFit/>
          </a:bodyPr>
          <a:lstStyle/>
          <a:p>
            <a:pPr algn="ctr"/>
            <a:r>
              <a:rPr lang="en-US" sz="1050" b="1" dirty="0" smtClean="0">
                <a:solidFill>
                  <a:schemeClr val="bg1"/>
                </a:solidFill>
                <a:latin typeface="Segoe" pitchFamily="34" charset="0"/>
              </a:rPr>
              <a:t>Microsoft Datacenter</a:t>
            </a:r>
            <a:endParaRPr lang="en-US" sz="1050" b="1" dirty="0">
              <a:solidFill>
                <a:schemeClr val="bg1"/>
              </a:solidFill>
              <a:latin typeface="Segoe" pitchFamily="34" charset="0"/>
            </a:endParaRPr>
          </a:p>
        </p:txBody>
      </p:sp>
      <p:cxnSp>
        <p:nvCxnSpPr>
          <p:cNvPr id="88" name="Straight Arrow Connector 87"/>
          <p:cNvCxnSpPr/>
          <p:nvPr/>
        </p:nvCxnSpPr>
        <p:spPr>
          <a:xfrm flipV="1">
            <a:off x="1349892" y="3702311"/>
            <a:ext cx="0" cy="1079589"/>
          </a:xfrm>
          <a:prstGeom prst="straightConnector1">
            <a:avLst/>
          </a:prstGeom>
          <a:ln w="47625">
            <a:solidFill>
              <a:srgbClr val="002060"/>
            </a:solidFill>
            <a:tailEnd type="arrow"/>
          </a:ln>
        </p:spPr>
        <p:style>
          <a:lnRef idx="1">
            <a:schemeClr val="dk1"/>
          </a:lnRef>
          <a:fillRef idx="0">
            <a:schemeClr val="dk1"/>
          </a:fillRef>
          <a:effectRef idx="0">
            <a:schemeClr val="dk1"/>
          </a:effectRef>
          <a:fontRef idx="minor">
            <a:schemeClr val="tx1"/>
          </a:fontRef>
        </p:style>
      </p:cxnSp>
      <p:sp>
        <p:nvSpPr>
          <p:cNvPr id="132" name="Left-Right Arrow 131"/>
          <p:cNvSpPr/>
          <p:nvPr/>
        </p:nvSpPr>
        <p:spPr bwMode="auto">
          <a:xfrm rot="5400000">
            <a:off x="3667116" y="4093040"/>
            <a:ext cx="1079590" cy="298130"/>
          </a:xfrm>
          <a:prstGeom prst="lef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sz="2000" dirty="0">
              <a:solidFill>
                <a:srgbClr val="FFFFFF"/>
              </a:solidFill>
              <a:latin typeface="Calibri" pitchFamily="34" charset="0"/>
            </a:endParaRPr>
          </a:p>
        </p:txBody>
      </p:sp>
      <p:grpSp>
        <p:nvGrpSpPr>
          <p:cNvPr id="18" name="Group 17"/>
          <p:cNvGrpSpPr/>
          <p:nvPr/>
        </p:nvGrpSpPr>
        <p:grpSpPr>
          <a:xfrm>
            <a:off x="5549433" y="1556792"/>
            <a:ext cx="3056481" cy="4547295"/>
            <a:chOff x="5549433" y="1556792"/>
            <a:chExt cx="3056481" cy="4547295"/>
          </a:xfrm>
        </p:grpSpPr>
        <p:sp>
          <p:nvSpPr>
            <p:cNvPr id="145" name="Rounded Rectangle 144"/>
            <p:cNvSpPr/>
            <p:nvPr/>
          </p:nvSpPr>
          <p:spPr bwMode="auto">
            <a:xfrm>
              <a:off x="5630176" y="1556792"/>
              <a:ext cx="2975738" cy="2169312"/>
            </a:xfrm>
            <a:prstGeom prst="roundRect">
              <a:avLst>
                <a:gd name="adj" fmla="val 688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GB" sz="2000" dirty="0">
                <a:solidFill>
                  <a:srgbClr val="FFFFFF"/>
                </a:solidFill>
                <a:latin typeface="Calibri" pitchFamily="34" charset="0"/>
              </a:endParaRPr>
            </a:p>
          </p:txBody>
        </p:sp>
        <p:sp>
          <p:nvSpPr>
            <p:cNvPr id="146" name="TextBox 145"/>
            <p:cNvSpPr txBox="1"/>
            <p:nvPr/>
          </p:nvSpPr>
          <p:spPr>
            <a:xfrm>
              <a:off x="6608570" y="5734755"/>
              <a:ext cx="1066800"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latin typeface="Segoe" pitchFamily="34" charset="0"/>
                </a:rPr>
                <a:t>Hybrid</a:t>
              </a:r>
            </a:p>
          </p:txBody>
        </p:sp>
        <p:sp>
          <p:nvSpPr>
            <p:cNvPr id="159" name="TextBox 158"/>
            <p:cNvSpPr txBox="1"/>
            <p:nvPr/>
          </p:nvSpPr>
          <p:spPr>
            <a:xfrm>
              <a:off x="5630176" y="1577501"/>
              <a:ext cx="2959596" cy="253916"/>
            </a:xfrm>
            <a:prstGeom prst="rect">
              <a:avLst/>
            </a:prstGeom>
            <a:noFill/>
          </p:spPr>
          <p:txBody>
            <a:bodyPr wrap="square" rtlCol="0">
              <a:spAutoFit/>
            </a:bodyPr>
            <a:lstStyle/>
            <a:p>
              <a:pPr algn="ctr"/>
              <a:r>
                <a:rPr lang="en-US" sz="1050" b="1" dirty="0" smtClean="0">
                  <a:solidFill>
                    <a:schemeClr val="bg1"/>
                  </a:solidFill>
                  <a:latin typeface="Segoe" pitchFamily="34" charset="0"/>
                </a:rPr>
                <a:t>Microsoft Datacenter</a:t>
              </a:r>
              <a:endParaRPr lang="en-US" sz="1050" b="1" dirty="0">
                <a:solidFill>
                  <a:schemeClr val="bg1"/>
                </a:solidFill>
                <a:latin typeface="Segoe" pitchFamily="34" charset="0"/>
              </a:endParaRPr>
            </a:p>
          </p:txBody>
        </p:sp>
        <p:grpSp>
          <p:nvGrpSpPr>
            <p:cNvPr id="14" name="Group 13"/>
            <p:cNvGrpSpPr/>
            <p:nvPr/>
          </p:nvGrpSpPr>
          <p:grpSpPr>
            <a:xfrm>
              <a:off x="5717116" y="1844824"/>
              <a:ext cx="2805650" cy="415637"/>
              <a:chOff x="5717116" y="1844824"/>
              <a:chExt cx="2805650" cy="415637"/>
            </a:xfrm>
          </p:grpSpPr>
          <p:sp>
            <p:nvSpPr>
              <p:cNvPr id="158" name="Rounded Rectangle 157"/>
              <p:cNvSpPr/>
              <p:nvPr/>
            </p:nvSpPr>
            <p:spPr bwMode="auto">
              <a:xfrm>
                <a:off x="5717116" y="1844824"/>
                <a:ext cx="2805650" cy="415637"/>
              </a:xfrm>
              <a:prstGeom prst="roundRect">
                <a:avLst>
                  <a:gd name="adj" fmla="val 17355"/>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GB" sz="2000" dirty="0">
                  <a:solidFill>
                    <a:srgbClr val="FFFFFF"/>
                  </a:solidFill>
                  <a:latin typeface="Calibri" pitchFamily="34" charset="0"/>
                </a:endParaRPr>
              </a:p>
            </p:txBody>
          </p:sp>
          <p:sp>
            <p:nvSpPr>
              <p:cNvPr id="162" name="TextBox 161"/>
              <p:cNvSpPr txBox="1"/>
              <p:nvPr/>
            </p:nvSpPr>
            <p:spPr>
              <a:xfrm>
                <a:off x="6098730" y="1895647"/>
                <a:ext cx="2001670" cy="307777"/>
              </a:xfrm>
              <a:prstGeom prst="rect">
                <a:avLst/>
              </a:prstGeom>
              <a:noFill/>
            </p:spPr>
            <p:txBody>
              <a:bodyPr wrap="square" rtlCol="0">
                <a:spAutoFit/>
              </a:bodyPr>
              <a:lstStyle/>
              <a:p>
                <a:pPr algn="ctr"/>
                <a:r>
                  <a:rPr lang="en-US" sz="1400" dirty="0" smtClean="0">
                    <a:solidFill>
                      <a:schemeClr val="bg1"/>
                    </a:solidFill>
                    <a:latin typeface="Segoe" pitchFamily="34" charset="0"/>
                  </a:rPr>
                  <a:t>SQL Azure </a:t>
                </a:r>
              </a:p>
            </p:txBody>
          </p:sp>
        </p:grpSp>
        <p:cxnSp>
          <p:nvCxnSpPr>
            <p:cNvPr id="185" name="Straight Arrow Connector 184"/>
            <p:cNvCxnSpPr>
              <a:endCxn id="78" idx="2"/>
            </p:cNvCxnSpPr>
            <p:nvPr/>
          </p:nvCxnSpPr>
          <p:spPr>
            <a:xfrm flipV="1">
              <a:off x="7171031" y="3598055"/>
              <a:ext cx="0" cy="926571"/>
            </a:xfrm>
            <a:prstGeom prst="straightConnector1">
              <a:avLst/>
            </a:prstGeom>
            <a:ln w="47625">
              <a:solidFill>
                <a:srgbClr val="002060"/>
              </a:solidFill>
              <a:tailEnd type="arrow"/>
            </a:ln>
          </p:spPr>
          <p:style>
            <a:lnRef idx="1">
              <a:schemeClr val="dk1"/>
            </a:lnRef>
            <a:fillRef idx="0">
              <a:schemeClr val="dk1"/>
            </a:fillRef>
            <a:effectRef idx="0">
              <a:schemeClr val="dk1"/>
            </a:effectRef>
            <a:fontRef idx="minor">
              <a:schemeClr val="tx1"/>
            </a:fontRef>
          </p:style>
        </p:cxnSp>
        <p:grpSp>
          <p:nvGrpSpPr>
            <p:cNvPr id="15" name="Group 14"/>
            <p:cNvGrpSpPr/>
            <p:nvPr/>
          </p:nvGrpSpPr>
          <p:grpSpPr>
            <a:xfrm>
              <a:off x="6477000" y="2996952"/>
              <a:ext cx="1145227" cy="601103"/>
              <a:chOff x="6477000" y="3672910"/>
              <a:chExt cx="1145227" cy="601103"/>
            </a:xfrm>
          </p:grpSpPr>
          <p:sp>
            <p:nvSpPr>
              <p:cNvPr id="78" name="Rounded Rectangle 77"/>
              <p:cNvSpPr/>
              <p:nvPr/>
            </p:nvSpPr>
            <p:spPr>
              <a:xfrm>
                <a:off x="6719835" y="3741002"/>
                <a:ext cx="902392" cy="533011"/>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sz="2000" dirty="0">
                  <a:solidFill>
                    <a:srgbClr val="FFFFFF"/>
                  </a:solidFill>
                  <a:latin typeface="Calibri" pitchFamily="34" charset="0"/>
                </a:endParaRPr>
              </a:p>
            </p:txBody>
          </p:sp>
          <p:sp>
            <p:nvSpPr>
              <p:cNvPr id="80" name="Rounded Rectangle 79"/>
              <p:cNvSpPr/>
              <p:nvPr/>
            </p:nvSpPr>
            <p:spPr>
              <a:xfrm>
                <a:off x="6477000" y="3672910"/>
                <a:ext cx="1035764" cy="533011"/>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sz="1600" dirty="0">
                    <a:solidFill>
                      <a:srgbClr val="FFFFFF"/>
                    </a:solidFill>
                    <a:latin typeface="Calibri" pitchFamily="34" charset="0"/>
                  </a:rPr>
                  <a:t>Windows Azure</a:t>
                </a:r>
              </a:p>
            </p:txBody>
          </p:sp>
        </p:grpSp>
        <p:sp>
          <p:nvSpPr>
            <p:cNvPr id="95" name="Left-Right Arrow 94"/>
            <p:cNvSpPr/>
            <p:nvPr/>
          </p:nvSpPr>
          <p:spPr bwMode="auto">
            <a:xfrm rot="5400000">
              <a:off x="6671973" y="3272340"/>
              <a:ext cx="2276515" cy="228057"/>
            </a:xfrm>
            <a:prstGeom prst="lef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sz="2000" dirty="0">
                <a:solidFill>
                  <a:srgbClr val="FFFFFF"/>
                </a:solidFill>
                <a:latin typeface="Calibri" pitchFamily="34" charset="0"/>
              </a:endParaRPr>
            </a:p>
          </p:txBody>
        </p:sp>
        <p:grpSp>
          <p:nvGrpSpPr>
            <p:cNvPr id="170" name="Group 169"/>
            <p:cNvGrpSpPr/>
            <p:nvPr/>
          </p:nvGrpSpPr>
          <p:grpSpPr>
            <a:xfrm>
              <a:off x="5549433" y="4525485"/>
              <a:ext cx="1208198" cy="754039"/>
              <a:chOff x="7869382" y="1732258"/>
              <a:chExt cx="1059675" cy="754039"/>
            </a:xfrm>
          </p:grpSpPr>
          <p:grpSp>
            <p:nvGrpSpPr>
              <p:cNvPr id="163" name="Group 16"/>
              <p:cNvGrpSpPr/>
              <p:nvPr/>
            </p:nvGrpSpPr>
            <p:grpSpPr>
              <a:xfrm>
                <a:off x="7869382" y="1732258"/>
                <a:ext cx="1059675" cy="754039"/>
                <a:chOff x="6680672" y="3530724"/>
                <a:chExt cx="1282751" cy="1370163"/>
              </a:xfrm>
            </p:grpSpPr>
            <p:sp>
              <p:nvSpPr>
                <p:cNvPr id="164" name="Oval 163"/>
                <p:cNvSpPr/>
                <p:nvPr/>
              </p:nvSpPr>
              <p:spPr>
                <a:xfrm>
                  <a:off x="6680672" y="4407757"/>
                  <a:ext cx="1282751" cy="493130"/>
                </a:xfrm>
                <a:prstGeom prst="ellipse">
                  <a:avLst/>
                </a:prstGeom>
                <a:gradFill flip="none" rotWithShape="1">
                  <a:gsLst>
                    <a:gs pos="0">
                      <a:srgbClr val="000000">
                        <a:lumMod val="95000"/>
                        <a:lumOff val="5000"/>
                      </a:srgbClr>
                    </a:gs>
                    <a:gs pos="100000">
                      <a:sysClr val="windowText" lastClr="000000">
                        <a:lumMod val="50000"/>
                        <a:lumOff val="50000"/>
                        <a:alpha val="3000"/>
                      </a:sysClr>
                    </a:gs>
                  </a:gsLst>
                  <a:path path="shape">
                    <a:fillToRect l="50000" t="50000" r="50000" b="50000"/>
                  </a:path>
                  <a:tileRect/>
                </a:gradFill>
                <a:ln w="38100" cap="flat" cmpd="sng" algn="ctr">
                  <a:noFill/>
                  <a:prstDash val="solid"/>
                </a:ln>
                <a:effectLst/>
              </p:spPr>
              <p:txBody>
                <a:bodyPr rtlCol="0" anchor="ctr"/>
                <a:lstStyle/>
                <a:p>
                  <a:pPr algn="ctr" defTabSz="914400">
                    <a:defRPr/>
                  </a:pPr>
                  <a:endParaRPr lang="en-US" kern="0" dirty="0">
                    <a:solidFill>
                      <a:sysClr val="window" lastClr="FFFFFF"/>
                    </a:solidFill>
                    <a:latin typeface="Segoe" pitchFamily="34" charset="0"/>
                  </a:endParaRPr>
                </a:p>
              </p:txBody>
            </p:sp>
            <p:grpSp>
              <p:nvGrpSpPr>
                <p:cNvPr id="165" name="Group 17"/>
                <p:cNvGrpSpPr/>
                <p:nvPr/>
              </p:nvGrpSpPr>
              <p:grpSpPr>
                <a:xfrm flipH="1">
                  <a:off x="6802955" y="3530724"/>
                  <a:ext cx="915230" cy="1249931"/>
                  <a:chOff x="8100716" y="3769433"/>
                  <a:chExt cx="441437" cy="602871"/>
                </a:xfrm>
              </p:grpSpPr>
              <p:sp>
                <p:nvSpPr>
                  <p:cNvPr id="166" name="Flowchart: Magnetic Disk 165"/>
                  <p:cNvSpPr/>
                  <p:nvPr/>
                </p:nvSpPr>
                <p:spPr>
                  <a:xfrm>
                    <a:off x="8100718" y="3773214"/>
                    <a:ext cx="441435" cy="599090"/>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defTabSz="914400">
                      <a:defRPr/>
                    </a:pPr>
                    <a:endParaRPr lang="en-US" kern="0" dirty="0">
                      <a:solidFill>
                        <a:sysClr val="window" lastClr="FFFFFF"/>
                      </a:solidFill>
                      <a:latin typeface="Segoe" pitchFamily="34" charset="0"/>
                    </a:endParaRPr>
                  </a:p>
                </p:txBody>
              </p:sp>
              <p:sp>
                <p:nvSpPr>
                  <p:cNvPr id="167" name="Oval 166"/>
                  <p:cNvSpPr/>
                  <p:nvPr/>
                </p:nvSpPr>
                <p:spPr>
                  <a:xfrm>
                    <a:off x="8100716" y="3769433"/>
                    <a:ext cx="438912" cy="173818"/>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defTabSz="914400">
                      <a:defRPr/>
                    </a:pPr>
                    <a:endParaRPr lang="en-US" kern="0" dirty="0">
                      <a:solidFill>
                        <a:sysClr val="window" lastClr="FFFFFF"/>
                      </a:solidFill>
                      <a:latin typeface="Segoe" pitchFamily="34" charset="0"/>
                    </a:endParaRPr>
                  </a:p>
                </p:txBody>
              </p:sp>
            </p:grpSp>
          </p:grpSp>
          <p:sp>
            <p:nvSpPr>
              <p:cNvPr id="169" name="Rectangle 168"/>
              <p:cNvSpPr/>
              <p:nvPr/>
            </p:nvSpPr>
            <p:spPr>
              <a:xfrm>
                <a:off x="8006121" y="1942013"/>
                <a:ext cx="733244" cy="477054"/>
              </a:xfrm>
              <a:prstGeom prst="rect">
                <a:avLst/>
              </a:prstGeom>
            </p:spPr>
            <p:txBody>
              <a:bodyPr wrap="square">
                <a:spAutoFit/>
              </a:bodyPr>
              <a:lstStyle/>
              <a:p>
                <a:pPr algn="ctr" defTabSz="914099">
                  <a:lnSpc>
                    <a:spcPts val="1500"/>
                  </a:lnSpc>
                </a:pPr>
                <a:r>
                  <a:rPr lang="en-US" sz="1400" dirty="0" smtClean="0">
                    <a:solidFill>
                      <a:srgbClr val="000000">
                        <a:alpha val="99000"/>
                      </a:srgbClr>
                    </a:solidFill>
                    <a:latin typeface="Segoe" pitchFamily="34" charset="0"/>
                  </a:rPr>
                  <a:t>SQL Server</a:t>
                </a:r>
              </a:p>
            </p:txBody>
          </p:sp>
        </p:grpSp>
        <p:cxnSp>
          <p:nvCxnSpPr>
            <p:cNvPr id="184" name="Straight Arrow Connector 183"/>
            <p:cNvCxnSpPr/>
            <p:nvPr/>
          </p:nvCxnSpPr>
          <p:spPr>
            <a:xfrm flipH="1">
              <a:off x="6510679" y="4895858"/>
              <a:ext cx="246952" cy="0"/>
            </a:xfrm>
            <a:prstGeom prst="straightConnector1">
              <a:avLst/>
            </a:prstGeom>
            <a:ln w="47625">
              <a:solidFill>
                <a:srgbClr val="002060"/>
              </a:solidFill>
              <a:tailEnd type="none"/>
            </a:ln>
          </p:spPr>
          <p:style>
            <a:lnRef idx="1">
              <a:schemeClr val="dk1"/>
            </a:lnRef>
            <a:fillRef idx="0">
              <a:schemeClr val="dk1"/>
            </a:fillRef>
            <a:effectRef idx="0">
              <a:schemeClr val="dk1"/>
            </a:effectRef>
            <a:fontRef idx="minor">
              <a:schemeClr val="tx1"/>
            </a:fontRef>
          </p:style>
        </p:cxnSp>
        <p:sp>
          <p:nvSpPr>
            <p:cNvPr id="171" name="Rounded Rectangle 170"/>
            <p:cNvSpPr/>
            <p:nvPr/>
          </p:nvSpPr>
          <p:spPr bwMode="auto">
            <a:xfrm>
              <a:off x="6768649" y="4545919"/>
              <a:ext cx="1642192" cy="756892"/>
            </a:xfrm>
            <a:prstGeom prst="roundRect">
              <a:avLst>
                <a:gd name="adj" fmla="val 12139"/>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GB" sz="2000" dirty="0">
                <a:solidFill>
                  <a:srgbClr val="FFFFFF"/>
                </a:solidFill>
                <a:latin typeface="Calibri" pitchFamily="34" charset="0"/>
              </a:endParaRPr>
            </a:p>
          </p:txBody>
        </p:sp>
        <p:grpSp>
          <p:nvGrpSpPr>
            <p:cNvPr id="187" name="Group 186"/>
            <p:cNvGrpSpPr/>
            <p:nvPr/>
          </p:nvGrpSpPr>
          <p:grpSpPr>
            <a:xfrm>
              <a:off x="6914211" y="4594318"/>
              <a:ext cx="1351075" cy="666931"/>
              <a:chOff x="9404931" y="1693419"/>
              <a:chExt cx="1800964" cy="666931"/>
            </a:xfrm>
          </p:grpSpPr>
          <p:sp>
            <p:nvSpPr>
              <p:cNvPr id="172" name="Rectangle 171"/>
              <p:cNvSpPr/>
              <p:nvPr/>
            </p:nvSpPr>
            <p:spPr>
              <a:xfrm>
                <a:off x="9404931" y="2083351"/>
                <a:ext cx="1800964" cy="276999"/>
              </a:xfrm>
              <a:prstGeom prst="rect">
                <a:avLst/>
              </a:prstGeom>
            </p:spPr>
            <p:txBody>
              <a:bodyPr wrap="none">
                <a:spAutoFit/>
              </a:bodyPr>
              <a:lstStyle/>
              <a:p>
                <a:pPr algn="ctr"/>
                <a:r>
                  <a:rPr lang="en-US" sz="1200" dirty="0" smtClean="0">
                    <a:solidFill>
                      <a:srgbClr val="000000"/>
                    </a:solidFill>
                    <a:latin typeface="Segoe" pitchFamily="34" charset="0"/>
                  </a:rPr>
                  <a:t>App </a:t>
                </a:r>
                <a:r>
                  <a:rPr lang="en-US" sz="1200" dirty="0">
                    <a:solidFill>
                      <a:srgbClr val="000000"/>
                    </a:solidFill>
                    <a:latin typeface="Segoe" pitchFamily="34" charset="0"/>
                  </a:rPr>
                  <a:t>C</a:t>
                </a:r>
                <a:r>
                  <a:rPr lang="en-US" sz="1200" dirty="0" smtClean="0">
                    <a:solidFill>
                      <a:srgbClr val="000000"/>
                    </a:solidFill>
                    <a:latin typeface="Segoe" pitchFamily="34" charset="0"/>
                  </a:rPr>
                  <a:t>ode / Tools</a:t>
                </a:r>
              </a:p>
            </p:txBody>
          </p:sp>
          <p:pic>
            <p:nvPicPr>
              <p:cNvPr id="173" name="Picture 4" descr="C:\0Projects\Microsoft\BizTalk\images\messaegs.png"/>
              <p:cNvPicPr>
                <a:picLocks noChangeAspect="1" noChangeArrowheads="1"/>
              </p:cNvPicPr>
              <p:nvPr/>
            </p:nvPicPr>
            <p:blipFill>
              <a:blip r:embed="rId4" cstate="print"/>
              <a:srcRect/>
              <a:stretch>
                <a:fillRect/>
              </a:stretch>
            </p:blipFill>
            <p:spPr bwMode="auto">
              <a:xfrm>
                <a:off x="10176710" y="1693419"/>
                <a:ext cx="323059" cy="380376"/>
              </a:xfrm>
              <a:prstGeom prst="rect">
                <a:avLst/>
              </a:prstGeom>
              <a:noFill/>
              <a:effectLst/>
              <a:scene3d>
                <a:camera prst="isometricOffAxis1Right"/>
                <a:lightRig rig="threePt" dir="t"/>
              </a:scene3d>
            </p:spPr>
          </p:pic>
        </p:grpSp>
        <p:sp>
          <p:nvSpPr>
            <p:cNvPr id="179" name="Left-Right Arrow 178"/>
            <p:cNvSpPr/>
            <p:nvPr/>
          </p:nvSpPr>
          <p:spPr bwMode="auto">
            <a:xfrm rot="5400000">
              <a:off x="6677575" y="2503497"/>
              <a:ext cx="792088" cy="194823"/>
            </a:xfrm>
            <a:prstGeom prst="lef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sz="2000" dirty="0">
                <a:solidFill>
                  <a:srgbClr val="FFFFFF"/>
                </a:solidFill>
                <a:latin typeface="Calibri" pitchFamily="34" charset="0"/>
              </a:endParaRPr>
            </a:p>
          </p:txBody>
        </p:sp>
        <p:sp>
          <p:nvSpPr>
            <p:cNvPr id="155" name="Left-Right Arrow 154"/>
            <p:cNvSpPr/>
            <p:nvPr/>
          </p:nvSpPr>
          <p:spPr bwMode="auto">
            <a:xfrm rot="5400000">
              <a:off x="4917885" y="3222423"/>
              <a:ext cx="2407191" cy="228057"/>
            </a:xfrm>
            <a:prstGeom prst="lef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sz="2000" dirty="0">
                <a:solidFill>
                  <a:srgbClr val="FFFFFF"/>
                </a:solidFill>
                <a:latin typeface="Calibri" pitchFamily="34" charset="0"/>
              </a:endParaRPr>
            </a:p>
          </p:txBody>
        </p:sp>
        <p:sp>
          <p:nvSpPr>
            <p:cNvPr id="90" name="TextBox 89"/>
            <p:cNvSpPr txBox="1"/>
            <p:nvPr/>
          </p:nvSpPr>
          <p:spPr>
            <a:xfrm>
              <a:off x="6143000" y="3789040"/>
              <a:ext cx="877272" cy="369332"/>
            </a:xfrm>
            <a:prstGeom prst="rect">
              <a:avLst/>
            </a:prstGeom>
            <a:noFill/>
          </p:spPr>
          <p:txBody>
            <a:bodyPr wrap="square" rtlCol="0">
              <a:spAutoFit/>
            </a:bodyPr>
            <a:lstStyle/>
            <a:p>
              <a:pPr algn="ctr"/>
              <a:r>
                <a:rPr lang="en-US" sz="900" b="1" dirty="0" smtClean="0">
                  <a:solidFill>
                    <a:srgbClr val="FFFFFF"/>
                  </a:solidFill>
                  <a:latin typeface="Segoe" pitchFamily="34" charset="0"/>
                </a:rPr>
                <a:t>SQL Azure </a:t>
              </a:r>
            </a:p>
            <a:p>
              <a:pPr algn="ctr"/>
              <a:r>
                <a:rPr lang="en-US" sz="900" b="1" dirty="0" smtClean="0">
                  <a:solidFill>
                    <a:srgbClr val="FFFFFF"/>
                  </a:solidFill>
                  <a:latin typeface="Segoe" pitchFamily="34" charset="0"/>
                </a:rPr>
                <a:t>Data Sync</a:t>
              </a:r>
              <a:endParaRPr lang="en-US" sz="900" b="1" dirty="0">
                <a:solidFill>
                  <a:srgbClr val="FFFFFF"/>
                </a:solidFill>
                <a:latin typeface="Segoe" pitchFamily="34" charset="0"/>
              </a:endParaRPr>
            </a:p>
          </p:txBody>
        </p:sp>
        <p:pic>
          <p:nvPicPr>
            <p:cNvPr id="1026" name="Picture 2" descr="Description: C:\Program Files\Microsoft Resource DVD Artwork\DVD_ART\Artwork_Imagery\HARDWARE_IMAGERY\Illustration - Misc Hardware\Windows Vista Illustration Icons\Syn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1087" y="3789040"/>
              <a:ext cx="346838" cy="357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31364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Closer Look At </a:t>
            </a:r>
            <a:r>
              <a:rPr lang="en-AU" dirty="0"/>
              <a:t>H</a:t>
            </a:r>
            <a:r>
              <a:rPr lang="en-AU" dirty="0" smtClean="0"/>
              <a:t>ybrid Apps</a:t>
            </a:r>
            <a:endParaRPr lang="en-AU" dirty="0"/>
          </a:p>
        </p:txBody>
      </p:sp>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
        <p:nvSpPr>
          <p:cNvPr id="32" name="Rounded Rectangle 31"/>
          <p:cNvSpPr/>
          <p:nvPr/>
        </p:nvSpPr>
        <p:spPr bwMode="auto">
          <a:xfrm rot="10800000">
            <a:off x="5490942" y="1196751"/>
            <a:ext cx="3302055" cy="5040561"/>
          </a:xfrm>
          <a:prstGeom prst="roundRect">
            <a:avLst>
              <a:gd name="adj" fmla="val 4737"/>
            </a:avLst>
          </a:prstGeom>
          <a:gradFill>
            <a:gsLst>
              <a:gs pos="0">
                <a:srgbClr val="007AB0">
                  <a:alpha val="40000"/>
                </a:srgbClr>
              </a:gs>
              <a:gs pos="87000">
                <a:srgbClr val="09B3FF">
                  <a:alpha val="38000"/>
                </a:srgbClr>
              </a:gs>
            </a:gsLst>
            <a:lin ang="5400000" scaled="0"/>
          </a:gradFill>
          <a:ln w="9525" cap="flat" cmpd="sng" algn="ctr">
            <a:noFill/>
            <a:prstDash val="solid"/>
            <a:headEnd type="none" w="med" len="med"/>
            <a:tailEnd type="none" w="med" len="med"/>
          </a:ln>
          <a:effectLst/>
          <a:scene3d>
            <a:camera prst="orthographicFront">
              <a:rot lat="0" lon="0" rev="0"/>
            </a:camera>
            <a:lightRig rig="threePt" dir="t"/>
          </a:scene3d>
          <a:sp3d prstMaterial="matte">
            <a:bevelT w="63500" h="50800"/>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GB" sz="2000" dirty="0" smtClean="0">
              <a:solidFill>
                <a:prstClr val="white"/>
              </a:solidFill>
              <a:effectLst>
                <a:outerShdw blurRad="38100" dist="38100" dir="2700000" algn="tl">
                  <a:srgbClr val="000000">
                    <a:alpha val="43137"/>
                  </a:srgbClr>
                </a:outerShdw>
              </a:effectLst>
              <a:latin typeface="Segoe" pitchFamily="34" charset="0"/>
            </a:endParaRPr>
          </a:p>
        </p:txBody>
      </p:sp>
      <p:sp>
        <p:nvSpPr>
          <p:cNvPr id="34" name="Rounded Rectangle 33"/>
          <p:cNvSpPr/>
          <p:nvPr/>
        </p:nvSpPr>
        <p:spPr bwMode="auto">
          <a:xfrm>
            <a:off x="5630176" y="1556792"/>
            <a:ext cx="2975738" cy="2169312"/>
          </a:xfrm>
          <a:prstGeom prst="roundRect">
            <a:avLst>
              <a:gd name="adj" fmla="val 688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GB" sz="2000" dirty="0">
              <a:solidFill>
                <a:srgbClr val="FFFFFF"/>
              </a:solidFill>
              <a:latin typeface="Calibri" pitchFamily="34" charset="0"/>
            </a:endParaRPr>
          </a:p>
        </p:txBody>
      </p:sp>
      <p:sp>
        <p:nvSpPr>
          <p:cNvPr id="35" name="TextBox 34"/>
          <p:cNvSpPr txBox="1"/>
          <p:nvPr/>
        </p:nvSpPr>
        <p:spPr>
          <a:xfrm>
            <a:off x="6679822" y="5544750"/>
            <a:ext cx="1066800"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latin typeface="Segoe" pitchFamily="34" charset="0"/>
              </a:rPr>
              <a:t>Hybrid</a:t>
            </a:r>
          </a:p>
        </p:txBody>
      </p:sp>
      <p:sp>
        <p:nvSpPr>
          <p:cNvPr id="36" name="TextBox 35"/>
          <p:cNvSpPr txBox="1"/>
          <p:nvPr/>
        </p:nvSpPr>
        <p:spPr>
          <a:xfrm>
            <a:off x="5630176" y="1577501"/>
            <a:ext cx="2959596" cy="253916"/>
          </a:xfrm>
          <a:prstGeom prst="rect">
            <a:avLst/>
          </a:prstGeom>
          <a:noFill/>
        </p:spPr>
        <p:txBody>
          <a:bodyPr wrap="square" rtlCol="0">
            <a:spAutoFit/>
          </a:bodyPr>
          <a:lstStyle/>
          <a:p>
            <a:pPr algn="ctr"/>
            <a:r>
              <a:rPr lang="en-US" sz="1050" b="1" dirty="0" smtClean="0">
                <a:solidFill>
                  <a:schemeClr val="bg1"/>
                </a:solidFill>
                <a:latin typeface="Segoe" pitchFamily="34" charset="0"/>
              </a:rPr>
              <a:t>Microsoft Datacenter</a:t>
            </a:r>
            <a:endParaRPr lang="en-US" sz="1050" b="1" dirty="0">
              <a:solidFill>
                <a:schemeClr val="bg1"/>
              </a:solidFill>
              <a:latin typeface="Segoe" pitchFamily="34" charset="0"/>
            </a:endParaRPr>
          </a:p>
        </p:txBody>
      </p:sp>
      <p:grpSp>
        <p:nvGrpSpPr>
          <p:cNvPr id="37" name="Group 36"/>
          <p:cNvGrpSpPr/>
          <p:nvPr/>
        </p:nvGrpSpPr>
        <p:grpSpPr>
          <a:xfrm>
            <a:off x="5717116" y="1844824"/>
            <a:ext cx="2805650" cy="415637"/>
            <a:chOff x="5717116" y="1844824"/>
            <a:chExt cx="2805650" cy="415637"/>
          </a:xfrm>
        </p:grpSpPr>
        <p:sp>
          <p:nvSpPr>
            <p:cNvPr id="59" name="Rounded Rectangle 58"/>
            <p:cNvSpPr/>
            <p:nvPr/>
          </p:nvSpPr>
          <p:spPr bwMode="auto">
            <a:xfrm>
              <a:off x="5717116" y="1844824"/>
              <a:ext cx="2805650" cy="415637"/>
            </a:xfrm>
            <a:prstGeom prst="roundRect">
              <a:avLst>
                <a:gd name="adj" fmla="val 17355"/>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GB" sz="2000" dirty="0">
                <a:solidFill>
                  <a:srgbClr val="FFFFFF"/>
                </a:solidFill>
                <a:latin typeface="Calibri" pitchFamily="34" charset="0"/>
              </a:endParaRPr>
            </a:p>
          </p:txBody>
        </p:sp>
        <p:sp>
          <p:nvSpPr>
            <p:cNvPr id="60" name="TextBox 59"/>
            <p:cNvSpPr txBox="1"/>
            <p:nvPr/>
          </p:nvSpPr>
          <p:spPr>
            <a:xfrm>
              <a:off x="6098730" y="1895647"/>
              <a:ext cx="2001670" cy="307777"/>
            </a:xfrm>
            <a:prstGeom prst="rect">
              <a:avLst/>
            </a:prstGeom>
            <a:noFill/>
          </p:spPr>
          <p:txBody>
            <a:bodyPr wrap="square" rtlCol="0">
              <a:spAutoFit/>
            </a:bodyPr>
            <a:lstStyle/>
            <a:p>
              <a:pPr algn="ctr"/>
              <a:r>
                <a:rPr lang="en-US" sz="1400" dirty="0" smtClean="0">
                  <a:solidFill>
                    <a:schemeClr val="bg1"/>
                  </a:solidFill>
                  <a:latin typeface="Segoe" pitchFamily="34" charset="0"/>
                </a:rPr>
                <a:t>SQL Azure </a:t>
              </a:r>
            </a:p>
          </p:txBody>
        </p:sp>
      </p:grpSp>
      <p:cxnSp>
        <p:nvCxnSpPr>
          <p:cNvPr id="38" name="Straight Arrow Connector 37"/>
          <p:cNvCxnSpPr>
            <a:endCxn id="57" idx="2"/>
          </p:cNvCxnSpPr>
          <p:nvPr/>
        </p:nvCxnSpPr>
        <p:spPr>
          <a:xfrm flipV="1">
            <a:off x="7171031" y="3598055"/>
            <a:ext cx="0" cy="926571"/>
          </a:xfrm>
          <a:prstGeom prst="straightConnector1">
            <a:avLst/>
          </a:prstGeom>
          <a:ln w="47625">
            <a:solidFill>
              <a:srgbClr val="002060"/>
            </a:solidFill>
            <a:tailEnd type="arrow"/>
          </a:ln>
        </p:spPr>
        <p:style>
          <a:lnRef idx="1">
            <a:schemeClr val="dk1"/>
          </a:lnRef>
          <a:fillRef idx="0">
            <a:schemeClr val="dk1"/>
          </a:fillRef>
          <a:effectRef idx="0">
            <a:schemeClr val="dk1"/>
          </a:effectRef>
          <a:fontRef idx="minor">
            <a:schemeClr val="tx1"/>
          </a:fontRef>
        </p:style>
      </p:cxnSp>
      <p:grpSp>
        <p:nvGrpSpPr>
          <p:cNvPr id="39" name="Group 38"/>
          <p:cNvGrpSpPr/>
          <p:nvPr/>
        </p:nvGrpSpPr>
        <p:grpSpPr>
          <a:xfrm>
            <a:off x="6477000" y="2996952"/>
            <a:ext cx="1145227" cy="601103"/>
            <a:chOff x="6477000" y="3672910"/>
            <a:chExt cx="1145227" cy="601103"/>
          </a:xfrm>
        </p:grpSpPr>
        <p:sp>
          <p:nvSpPr>
            <p:cNvPr id="57" name="Rounded Rectangle 56"/>
            <p:cNvSpPr/>
            <p:nvPr/>
          </p:nvSpPr>
          <p:spPr>
            <a:xfrm>
              <a:off x="6719835" y="3741002"/>
              <a:ext cx="902392" cy="533011"/>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sz="2000" dirty="0">
                <a:solidFill>
                  <a:srgbClr val="FFFFFF"/>
                </a:solidFill>
                <a:latin typeface="Calibri" pitchFamily="34" charset="0"/>
              </a:endParaRPr>
            </a:p>
          </p:txBody>
        </p:sp>
        <p:sp>
          <p:nvSpPr>
            <p:cNvPr id="58" name="Rounded Rectangle 57"/>
            <p:cNvSpPr/>
            <p:nvPr/>
          </p:nvSpPr>
          <p:spPr>
            <a:xfrm>
              <a:off x="6477000" y="3672910"/>
              <a:ext cx="1035764" cy="533011"/>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sz="1600" dirty="0">
                  <a:solidFill>
                    <a:srgbClr val="FFFFFF"/>
                  </a:solidFill>
                  <a:latin typeface="Calibri" pitchFamily="34" charset="0"/>
                </a:rPr>
                <a:t>Windows Azure</a:t>
              </a:r>
            </a:p>
          </p:txBody>
        </p:sp>
      </p:grpSp>
      <p:sp>
        <p:nvSpPr>
          <p:cNvPr id="40" name="Left-Right Arrow 39"/>
          <p:cNvSpPr/>
          <p:nvPr/>
        </p:nvSpPr>
        <p:spPr bwMode="auto">
          <a:xfrm rot="5400000">
            <a:off x="6671973" y="3272340"/>
            <a:ext cx="2276515" cy="228057"/>
          </a:xfrm>
          <a:prstGeom prst="lef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sz="2000" dirty="0">
              <a:solidFill>
                <a:srgbClr val="FFFFFF"/>
              </a:solidFill>
              <a:latin typeface="Calibri" pitchFamily="34" charset="0"/>
            </a:endParaRPr>
          </a:p>
        </p:txBody>
      </p:sp>
      <p:grpSp>
        <p:nvGrpSpPr>
          <p:cNvPr id="41" name="Group 40"/>
          <p:cNvGrpSpPr/>
          <p:nvPr/>
        </p:nvGrpSpPr>
        <p:grpSpPr>
          <a:xfrm>
            <a:off x="5549433" y="4525485"/>
            <a:ext cx="1208198" cy="754039"/>
            <a:chOff x="7869382" y="1732258"/>
            <a:chExt cx="1059675" cy="754039"/>
          </a:xfrm>
        </p:grpSpPr>
        <p:grpSp>
          <p:nvGrpSpPr>
            <p:cNvPr id="51" name="Group 16"/>
            <p:cNvGrpSpPr/>
            <p:nvPr/>
          </p:nvGrpSpPr>
          <p:grpSpPr>
            <a:xfrm>
              <a:off x="7869382" y="1732258"/>
              <a:ext cx="1059675" cy="754039"/>
              <a:chOff x="6680672" y="3530724"/>
              <a:chExt cx="1282751" cy="1370163"/>
            </a:xfrm>
          </p:grpSpPr>
          <p:sp>
            <p:nvSpPr>
              <p:cNvPr id="53" name="Oval 52"/>
              <p:cNvSpPr/>
              <p:nvPr/>
            </p:nvSpPr>
            <p:spPr>
              <a:xfrm>
                <a:off x="6680672" y="4407757"/>
                <a:ext cx="1282751" cy="493130"/>
              </a:xfrm>
              <a:prstGeom prst="ellipse">
                <a:avLst/>
              </a:prstGeom>
              <a:gradFill flip="none" rotWithShape="1">
                <a:gsLst>
                  <a:gs pos="0">
                    <a:srgbClr val="000000">
                      <a:lumMod val="95000"/>
                      <a:lumOff val="5000"/>
                    </a:srgbClr>
                  </a:gs>
                  <a:gs pos="100000">
                    <a:sysClr val="windowText" lastClr="000000">
                      <a:lumMod val="50000"/>
                      <a:lumOff val="50000"/>
                      <a:alpha val="3000"/>
                    </a:sysClr>
                  </a:gs>
                </a:gsLst>
                <a:path path="shape">
                  <a:fillToRect l="50000" t="50000" r="50000" b="50000"/>
                </a:path>
                <a:tileRect/>
              </a:gradFill>
              <a:ln w="38100" cap="flat" cmpd="sng" algn="ctr">
                <a:noFill/>
                <a:prstDash val="solid"/>
              </a:ln>
              <a:effectLst/>
            </p:spPr>
            <p:txBody>
              <a:bodyPr rtlCol="0" anchor="ctr"/>
              <a:lstStyle/>
              <a:p>
                <a:pPr algn="ctr" defTabSz="914400">
                  <a:defRPr/>
                </a:pPr>
                <a:endParaRPr lang="en-US" kern="0" dirty="0">
                  <a:solidFill>
                    <a:sysClr val="window" lastClr="FFFFFF"/>
                  </a:solidFill>
                  <a:latin typeface="Segoe" pitchFamily="34" charset="0"/>
                </a:endParaRPr>
              </a:p>
            </p:txBody>
          </p:sp>
          <p:grpSp>
            <p:nvGrpSpPr>
              <p:cNvPr id="54" name="Group 17"/>
              <p:cNvGrpSpPr/>
              <p:nvPr/>
            </p:nvGrpSpPr>
            <p:grpSpPr>
              <a:xfrm flipH="1">
                <a:off x="6802955" y="3530724"/>
                <a:ext cx="915230" cy="1249931"/>
                <a:chOff x="8100716" y="3769433"/>
                <a:chExt cx="441437" cy="602871"/>
              </a:xfrm>
            </p:grpSpPr>
            <p:sp>
              <p:nvSpPr>
                <p:cNvPr id="55" name="Flowchart: Magnetic Disk 54"/>
                <p:cNvSpPr/>
                <p:nvPr/>
              </p:nvSpPr>
              <p:spPr>
                <a:xfrm>
                  <a:off x="8100718" y="3773214"/>
                  <a:ext cx="441435" cy="599090"/>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defTabSz="914400">
                    <a:defRPr/>
                  </a:pPr>
                  <a:endParaRPr lang="en-US" kern="0" dirty="0">
                    <a:solidFill>
                      <a:sysClr val="window" lastClr="FFFFFF"/>
                    </a:solidFill>
                    <a:latin typeface="Segoe" pitchFamily="34" charset="0"/>
                  </a:endParaRPr>
                </a:p>
              </p:txBody>
            </p:sp>
            <p:sp>
              <p:nvSpPr>
                <p:cNvPr id="56" name="Oval 55"/>
                <p:cNvSpPr/>
                <p:nvPr/>
              </p:nvSpPr>
              <p:spPr>
                <a:xfrm>
                  <a:off x="8100716" y="3769433"/>
                  <a:ext cx="438912" cy="173818"/>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defTabSz="914400">
                    <a:defRPr/>
                  </a:pPr>
                  <a:endParaRPr lang="en-US" kern="0" dirty="0">
                    <a:solidFill>
                      <a:sysClr val="window" lastClr="FFFFFF"/>
                    </a:solidFill>
                    <a:latin typeface="Segoe" pitchFamily="34" charset="0"/>
                  </a:endParaRPr>
                </a:p>
              </p:txBody>
            </p:sp>
          </p:grpSp>
        </p:grpSp>
        <p:sp>
          <p:nvSpPr>
            <p:cNvPr id="52" name="Rectangle 51"/>
            <p:cNvSpPr/>
            <p:nvPr/>
          </p:nvSpPr>
          <p:spPr>
            <a:xfrm>
              <a:off x="8006121" y="1942013"/>
              <a:ext cx="733244" cy="477054"/>
            </a:xfrm>
            <a:prstGeom prst="rect">
              <a:avLst/>
            </a:prstGeom>
          </p:spPr>
          <p:txBody>
            <a:bodyPr wrap="square">
              <a:spAutoFit/>
            </a:bodyPr>
            <a:lstStyle/>
            <a:p>
              <a:pPr algn="ctr" defTabSz="914099">
                <a:lnSpc>
                  <a:spcPts val="1500"/>
                </a:lnSpc>
              </a:pPr>
              <a:r>
                <a:rPr lang="en-US" sz="1400" dirty="0" smtClean="0">
                  <a:solidFill>
                    <a:srgbClr val="000000">
                      <a:alpha val="99000"/>
                    </a:srgbClr>
                  </a:solidFill>
                  <a:latin typeface="Segoe" pitchFamily="34" charset="0"/>
                </a:rPr>
                <a:t>SQL Server</a:t>
              </a:r>
            </a:p>
          </p:txBody>
        </p:sp>
      </p:grpSp>
      <p:cxnSp>
        <p:nvCxnSpPr>
          <p:cNvPr id="42" name="Straight Arrow Connector 41"/>
          <p:cNvCxnSpPr/>
          <p:nvPr/>
        </p:nvCxnSpPr>
        <p:spPr>
          <a:xfrm flipH="1">
            <a:off x="6510679" y="4895858"/>
            <a:ext cx="246952" cy="0"/>
          </a:xfrm>
          <a:prstGeom prst="straightConnector1">
            <a:avLst/>
          </a:prstGeom>
          <a:ln w="47625">
            <a:solidFill>
              <a:srgbClr val="002060"/>
            </a:solidFill>
            <a:tailEnd type="none"/>
          </a:ln>
        </p:spPr>
        <p:style>
          <a:lnRef idx="1">
            <a:schemeClr val="dk1"/>
          </a:lnRef>
          <a:fillRef idx="0">
            <a:schemeClr val="dk1"/>
          </a:fillRef>
          <a:effectRef idx="0">
            <a:schemeClr val="dk1"/>
          </a:effectRef>
          <a:fontRef idx="minor">
            <a:schemeClr val="tx1"/>
          </a:fontRef>
        </p:style>
      </p:cxnSp>
      <p:sp>
        <p:nvSpPr>
          <p:cNvPr id="43" name="Rounded Rectangle 42"/>
          <p:cNvSpPr/>
          <p:nvPr/>
        </p:nvSpPr>
        <p:spPr bwMode="auto">
          <a:xfrm>
            <a:off x="6768649" y="4545919"/>
            <a:ext cx="1642192" cy="756892"/>
          </a:xfrm>
          <a:prstGeom prst="roundRect">
            <a:avLst>
              <a:gd name="adj" fmla="val 12139"/>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GB" sz="2000" dirty="0">
              <a:solidFill>
                <a:srgbClr val="FFFFFF"/>
              </a:solidFill>
              <a:latin typeface="Calibri" pitchFamily="34" charset="0"/>
            </a:endParaRPr>
          </a:p>
        </p:txBody>
      </p:sp>
      <p:grpSp>
        <p:nvGrpSpPr>
          <p:cNvPr id="44" name="Group 43"/>
          <p:cNvGrpSpPr/>
          <p:nvPr/>
        </p:nvGrpSpPr>
        <p:grpSpPr>
          <a:xfrm>
            <a:off x="6914211" y="4594318"/>
            <a:ext cx="1351075" cy="666931"/>
            <a:chOff x="9404931" y="1693419"/>
            <a:chExt cx="1800964" cy="666931"/>
          </a:xfrm>
        </p:grpSpPr>
        <p:sp>
          <p:nvSpPr>
            <p:cNvPr id="49" name="Rectangle 48"/>
            <p:cNvSpPr/>
            <p:nvPr/>
          </p:nvSpPr>
          <p:spPr>
            <a:xfrm>
              <a:off x="9404931" y="2083351"/>
              <a:ext cx="1800964" cy="276999"/>
            </a:xfrm>
            <a:prstGeom prst="rect">
              <a:avLst/>
            </a:prstGeom>
          </p:spPr>
          <p:txBody>
            <a:bodyPr wrap="none">
              <a:spAutoFit/>
            </a:bodyPr>
            <a:lstStyle/>
            <a:p>
              <a:pPr algn="ctr"/>
              <a:r>
                <a:rPr lang="en-US" sz="1200" dirty="0" smtClean="0">
                  <a:solidFill>
                    <a:srgbClr val="000000"/>
                  </a:solidFill>
                  <a:latin typeface="Segoe" pitchFamily="34" charset="0"/>
                </a:rPr>
                <a:t>App </a:t>
              </a:r>
              <a:r>
                <a:rPr lang="en-US" sz="1200" dirty="0">
                  <a:solidFill>
                    <a:srgbClr val="000000"/>
                  </a:solidFill>
                  <a:latin typeface="Segoe" pitchFamily="34" charset="0"/>
                </a:rPr>
                <a:t>C</a:t>
              </a:r>
              <a:r>
                <a:rPr lang="en-US" sz="1200" dirty="0" smtClean="0">
                  <a:solidFill>
                    <a:srgbClr val="000000"/>
                  </a:solidFill>
                  <a:latin typeface="Segoe" pitchFamily="34" charset="0"/>
                </a:rPr>
                <a:t>ode / Tools</a:t>
              </a:r>
            </a:p>
          </p:txBody>
        </p:sp>
        <p:pic>
          <p:nvPicPr>
            <p:cNvPr id="50" name="Picture 4" descr="C:\0Projects\Microsoft\BizTalk\images\messaegs.png"/>
            <p:cNvPicPr>
              <a:picLocks noChangeAspect="1" noChangeArrowheads="1"/>
            </p:cNvPicPr>
            <p:nvPr/>
          </p:nvPicPr>
          <p:blipFill>
            <a:blip r:embed="rId2" cstate="print"/>
            <a:srcRect/>
            <a:stretch>
              <a:fillRect/>
            </a:stretch>
          </p:blipFill>
          <p:spPr bwMode="auto">
            <a:xfrm>
              <a:off x="10176710" y="1693419"/>
              <a:ext cx="323059" cy="380376"/>
            </a:xfrm>
            <a:prstGeom prst="rect">
              <a:avLst/>
            </a:prstGeom>
            <a:noFill/>
            <a:effectLst/>
            <a:scene3d>
              <a:camera prst="isometricOffAxis1Right"/>
              <a:lightRig rig="threePt" dir="t"/>
            </a:scene3d>
          </p:spPr>
        </p:pic>
      </p:grpSp>
      <p:sp>
        <p:nvSpPr>
          <p:cNvPr id="45" name="Left-Right Arrow 44"/>
          <p:cNvSpPr/>
          <p:nvPr/>
        </p:nvSpPr>
        <p:spPr bwMode="auto">
          <a:xfrm rot="5400000">
            <a:off x="6677575" y="2503497"/>
            <a:ext cx="792088" cy="194823"/>
          </a:xfrm>
          <a:prstGeom prst="lef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sz="2000" dirty="0">
              <a:solidFill>
                <a:srgbClr val="FFFFFF"/>
              </a:solidFill>
              <a:latin typeface="Calibri" pitchFamily="34" charset="0"/>
            </a:endParaRPr>
          </a:p>
        </p:txBody>
      </p:sp>
      <p:sp>
        <p:nvSpPr>
          <p:cNvPr id="46" name="Left-Right Arrow 45"/>
          <p:cNvSpPr/>
          <p:nvPr/>
        </p:nvSpPr>
        <p:spPr bwMode="auto">
          <a:xfrm rot="5400000">
            <a:off x="4917885" y="3222423"/>
            <a:ext cx="2407191" cy="228057"/>
          </a:xfrm>
          <a:prstGeom prst="lef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sz="2000" dirty="0">
              <a:solidFill>
                <a:srgbClr val="FFFFFF"/>
              </a:solidFill>
              <a:latin typeface="Calibri" pitchFamily="34" charset="0"/>
            </a:endParaRPr>
          </a:p>
        </p:txBody>
      </p:sp>
      <p:sp>
        <p:nvSpPr>
          <p:cNvPr id="47" name="TextBox 46"/>
          <p:cNvSpPr txBox="1"/>
          <p:nvPr/>
        </p:nvSpPr>
        <p:spPr>
          <a:xfrm>
            <a:off x="6143000" y="3789040"/>
            <a:ext cx="877272" cy="369332"/>
          </a:xfrm>
          <a:prstGeom prst="rect">
            <a:avLst/>
          </a:prstGeom>
          <a:noFill/>
        </p:spPr>
        <p:txBody>
          <a:bodyPr wrap="square" rtlCol="0">
            <a:spAutoFit/>
          </a:bodyPr>
          <a:lstStyle/>
          <a:p>
            <a:pPr algn="ctr"/>
            <a:r>
              <a:rPr lang="en-US" sz="900" b="1" dirty="0" smtClean="0">
                <a:solidFill>
                  <a:srgbClr val="FFFFFF"/>
                </a:solidFill>
                <a:latin typeface="Segoe" pitchFamily="34" charset="0"/>
              </a:rPr>
              <a:t>SQL Azure </a:t>
            </a:r>
          </a:p>
          <a:p>
            <a:pPr algn="ctr"/>
            <a:r>
              <a:rPr lang="en-US" sz="900" b="1" dirty="0" smtClean="0">
                <a:solidFill>
                  <a:srgbClr val="FFFFFF"/>
                </a:solidFill>
                <a:latin typeface="Segoe" pitchFamily="34" charset="0"/>
              </a:rPr>
              <a:t>Data Sync</a:t>
            </a:r>
            <a:endParaRPr lang="en-US" sz="900" b="1" dirty="0">
              <a:solidFill>
                <a:srgbClr val="FFFFFF"/>
              </a:solidFill>
              <a:latin typeface="Segoe" pitchFamily="34" charset="0"/>
            </a:endParaRPr>
          </a:p>
        </p:txBody>
      </p:sp>
      <p:pic>
        <p:nvPicPr>
          <p:cNvPr id="48" name="Picture 2" descr="Description: C:\Program Files\Microsoft Resource DVD Artwork\DVD_ART\Artwork_Imagery\HARDWARE_IMAGERY\Illustration - Misc Hardware\Windows Vista Illustration Icons\Syn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1087" y="3789040"/>
            <a:ext cx="346838" cy="357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95537" y="1704459"/>
            <a:ext cx="5095406" cy="3970318"/>
          </a:xfrm>
          <a:prstGeom prst="rect">
            <a:avLst/>
          </a:prstGeom>
          <a:noFill/>
        </p:spPr>
        <p:txBody>
          <a:bodyPr wrap="square" rtlCol="0">
            <a:spAutoFit/>
          </a:bodyPr>
          <a:lstStyle/>
          <a:p>
            <a:pPr marL="285750" indent="-285750">
              <a:buClr>
                <a:schemeClr val="accent1"/>
              </a:buClr>
              <a:buFont typeface="Segoe UI" pitchFamily="34" charset="0"/>
              <a:buChar char="►"/>
            </a:pPr>
            <a:r>
              <a:rPr lang="en-AU" sz="2800" dirty="0" smtClean="0">
                <a:solidFill>
                  <a:schemeClr val="bg1"/>
                </a:solidFill>
                <a:latin typeface="Segoe UI" pitchFamily="34" charset="0"/>
                <a:ea typeface="Segoe UI" pitchFamily="34" charset="0"/>
                <a:cs typeface="Segoe UI" pitchFamily="34" charset="0"/>
              </a:rPr>
              <a:t>A combination of on-premises and cloud based components</a:t>
            </a:r>
          </a:p>
          <a:p>
            <a:pPr marL="285750" indent="-285750">
              <a:buClr>
                <a:schemeClr val="accent1"/>
              </a:buClr>
              <a:buFont typeface="Segoe UI" pitchFamily="34" charset="0"/>
              <a:buChar char="►"/>
            </a:pPr>
            <a:r>
              <a:rPr lang="en-AU" sz="2800" dirty="0" smtClean="0">
                <a:solidFill>
                  <a:schemeClr val="bg1"/>
                </a:solidFill>
                <a:latin typeface="Segoe UI" pitchFamily="34" charset="0"/>
                <a:ea typeface="Segoe UI" pitchFamily="34" charset="0"/>
                <a:cs typeface="Segoe UI" pitchFamily="34" charset="0"/>
              </a:rPr>
              <a:t>Cloud based apps can access local systems and services, and vice versa</a:t>
            </a:r>
          </a:p>
          <a:p>
            <a:pPr marL="285750" indent="-285750">
              <a:buClr>
                <a:schemeClr val="accent1"/>
              </a:buClr>
              <a:buFont typeface="Segoe UI" pitchFamily="34" charset="0"/>
              <a:buChar char="►"/>
            </a:pPr>
            <a:r>
              <a:rPr lang="en-AU" sz="2800" dirty="0" smtClean="0">
                <a:solidFill>
                  <a:schemeClr val="bg1"/>
                </a:solidFill>
                <a:latin typeface="Segoe UI" pitchFamily="34" charset="0"/>
                <a:ea typeface="Segoe UI" pitchFamily="34" charset="0"/>
                <a:cs typeface="Segoe UI" pitchFamily="34" charset="0"/>
              </a:rPr>
              <a:t>Provides the most flexibility in relation to cloud advantages and data security</a:t>
            </a:r>
            <a:endParaRPr lang="en-AU" sz="2800" dirty="0">
              <a:solidFill>
                <a:schemeClr val="bg1"/>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67657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rot="10800000">
            <a:off x="5490942" y="1196751"/>
            <a:ext cx="3302055" cy="5040561"/>
          </a:xfrm>
          <a:prstGeom prst="roundRect">
            <a:avLst>
              <a:gd name="adj" fmla="val 4737"/>
            </a:avLst>
          </a:prstGeom>
          <a:gradFill>
            <a:gsLst>
              <a:gs pos="0">
                <a:srgbClr val="007AB0">
                  <a:alpha val="40000"/>
                </a:srgbClr>
              </a:gs>
              <a:gs pos="87000">
                <a:srgbClr val="09B3FF">
                  <a:alpha val="38000"/>
                </a:srgbClr>
              </a:gs>
            </a:gsLst>
            <a:lin ang="5400000" scaled="0"/>
          </a:gradFill>
          <a:ln w="9525" cap="flat" cmpd="sng" algn="ctr">
            <a:noFill/>
            <a:prstDash val="solid"/>
            <a:headEnd type="none" w="med" len="med"/>
            <a:tailEnd type="none" w="med" len="med"/>
          </a:ln>
          <a:effectLst/>
          <a:scene3d>
            <a:camera prst="orthographicFront">
              <a:rot lat="0" lon="0" rev="0"/>
            </a:camera>
            <a:lightRig rig="threePt" dir="t"/>
          </a:scene3d>
          <a:sp3d prstMaterial="matte">
            <a:bevelT w="63500" h="50800"/>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GB" sz="2000" dirty="0" smtClean="0">
              <a:solidFill>
                <a:prstClr val="white"/>
              </a:solidFill>
              <a:effectLst>
                <a:outerShdw blurRad="38100" dist="38100" dir="2700000" algn="tl">
                  <a:srgbClr val="000000">
                    <a:alpha val="43137"/>
                  </a:srgbClr>
                </a:outerShdw>
              </a:effectLst>
              <a:latin typeface="Segoe" pitchFamily="34" charset="0"/>
            </a:endParaRPr>
          </a:p>
        </p:txBody>
      </p:sp>
      <p:sp>
        <p:nvSpPr>
          <p:cNvPr id="44" name="Rounded Rectangle 43"/>
          <p:cNvSpPr/>
          <p:nvPr/>
        </p:nvSpPr>
        <p:spPr bwMode="auto">
          <a:xfrm>
            <a:off x="5652345" y="3158135"/>
            <a:ext cx="1982290" cy="2386615"/>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sz="2000" dirty="0" smtClean="0">
              <a:solidFill>
                <a:srgbClr val="FFFFFF"/>
              </a:solidFill>
              <a:latin typeface="Calibri" pitchFamily="34" charset="0"/>
            </a:endParaRPr>
          </a:p>
        </p:txBody>
      </p:sp>
      <p:sp>
        <p:nvSpPr>
          <p:cNvPr id="2" name="Title 1"/>
          <p:cNvSpPr>
            <a:spLocks noGrp="1"/>
          </p:cNvSpPr>
          <p:nvPr>
            <p:ph type="title"/>
          </p:nvPr>
        </p:nvSpPr>
        <p:spPr/>
        <p:txBody>
          <a:bodyPr/>
          <a:lstStyle/>
          <a:p>
            <a:r>
              <a:rPr lang="en-AU" dirty="0" smtClean="0"/>
              <a:t>Common Deployments</a:t>
            </a:r>
            <a:endParaRPr lang="en-AU" dirty="0"/>
          </a:p>
        </p:txBody>
      </p:sp>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
        <p:nvSpPr>
          <p:cNvPr id="6" name="Rounded Rectangle 5"/>
          <p:cNvSpPr/>
          <p:nvPr/>
        </p:nvSpPr>
        <p:spPr bwMode="auto">
          <a:xfrm>
            <a:off x="5630176" y="1556792"/>
            <a:ext cx="2038168" cy="1512168"/>
          </a:xfrm>
          <a:prstGeom prst="roundRect">
            <a:avLst>
              <a:gd name="adj" fmla="val 688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GB" sz="2000" dirty="0">
              <a:solidFill>
                <a:srgbClr val="FFFFFF"/>
              </a:solidFill>
              <a:latin typeface="Calibri" pitchFamily="34" charset="0"/>
            </a:endParaRPr>
          </a:p>
        </p:txBody>
      </p:sp>
      <p:sp>
        <p:nvSpPr>
          <p:cNvPr id="7" name="TextBox 6"/>
          <p:cNvSpPr txBox="1"/>
          <p:nvPr/>
        </p:nvSpPr>
        <p:spPr>
          <a:xfrm>
            <a:off x="5490943" y="5729585"/>
            <a:ext cx="3302054"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latin typeface="Segoe" pitchFamily="34" charset="0"/>
              </a:rPr>
              <a:t>Hybrid – UI as Boundary</a:t>
            </a:r>
          </a:p>
        </p:txBody>
      </p:sp>
      <p:sp>
        <p:nvSpPr>
          <p:cNvPr id="8" name="TextBox 7"/>
          <p:cNvSpPr txBox="1"/>
          <p:nvPr/>
        </p:nvSpPr>
        <p:spPr>
          <a:xfrm>
            <a:off x="5630175" y="1577501"/>
            <a:ext cx="2038169" cy="253916"/>
          </a:xfrm>
          <a:prstGeom prst="rect">
            <a:avLst/>
          </a:prstGeom>
          <a:noFill/>
        </p:spPr>
        <p:txBody>
          <a:bodyPr wrap="square" rtlCol="0">
            <a:spAutoFit/>
          </a:bodyPr>
          <a:lstStyle/>
          <a:p>
            <a:pPr algn="ctr"/>
            <a:r>
              <a:rPr lang="en-US" sz="1050" b="1" dirty="0" smtClean="0">
                <a:solidFill>
                  <a:schemeClr val="bg1"/>
                </a:solidFill>
                <a:latin typeface="Segoe" pitchFamily="34" charset="0"/>
              </a:rPr>
              <a:t>Microsoft Datacenter</a:t>
            </a:r>
            <a:endParaRPr lang="en-US" sz="1050" b="1" dirty="0">
              <a:solidFill>
                <a:schemeClr val="bg1"/>
              </a:solidFill>
              <a:latin typeface="Segoe" pitchFamily="34" charset="0"/>
            </a:endParaRPr>
          </a:p>
        </p:txBody>
      </p:sp>
      <p:grpSp>
        <p:nvGrpSpPr>
          <p:cNvPr id="13" name="Group 12"/>
          <p:cNvGrpSpPr/>
          <p:nvPr/>
        </p:nvGrpSpPr>
        <p:grpSpPr>
          <a:xfrm>
            <a:off x="6091069" y="2105077"/>
            <a:ext cx="1145227" cy="601103"/>
            <a:chOff x="6477000" y="3672910"/>
            <a:chExt cx="1145227" cy="601103"/>
          </a:xfrm>
        </p:grpSpPr>
        <p:sp>
          <p:nvSpPr>
            <p:cNvPr id="14" name="Rounded Rectangle 13"/>
            <p:cNvSpPr/>
            <p:nvPr/>
          </p:nvSpPr>
          <p:spPr>
            <a:xfrm>
              <a:off x="6719835" y="3741002"/>
              <a:ext cx="902392" cy="533011"/>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sz="2000" dirty="0">
                <a:solidFill>
                  <a:srgbClr val="FFFFFF"/>
                </a:solidFill>
                <a:latin typeface="Calibri" pitchFamily="34" charset="0"/>
              </a:endParaRPr>
            </a:p>
          </p:txBody>
        </p:sp>
        <p:sp>
          <p:nvSpPr>
            <p:cNvPr id="15" name="Rounded Rectangle 14"/>
            <p:cNvSpPr/>
            <p:nvPr/>
          </p:nvSpPr>
          <p:spPr>
            <a:xfrm>
              <a:off x="6477000" y="3672910"/>
              <a:ext cx="1035764" cy="533011"/>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sz="1600" dirty="0">
                  <a:solidFill>
                    <a:srgbClr val="FFFFFF"/>
                  </a:solidFill>
                  <a:latin typeface="Calibri" pitchFamily="34" charset="0"/>
                </a:rPr>
                <a:t>Windows </a:t>
              </a:r>
              <a:r>
                <a:rPr lang="en-US" sz="1600" dirty="0" smtClean="0">
                  <a:solidFill>
                    <a:srgbClr val="FFFFFF"/>
                  </a:solidFill>
                  <a:latin typeface="Calibri" pitchFamily="34" charset="0"/>
                </a:rPr>
                <a:t>Azure UI</a:t>
              </a:r>
              <a:endParaRPr lang="en-US" sz="1600" dirty="0">
                <a:solidFill>
                  <a:srgbClr val="FFFFFF"/>
                </a:solidFill>
                <a:latin typeface="Calibri" pitchFamily="34" charset="0"/>
              </a:endParaRPr>
            </a:p>
          </p:txBody>
        </p:sp>
      </p:grpSp>
      <p:sp>
        <p:nvSpPr>
          <p:cNvPr id="25" name="Rounded Rectangle 24"/>
          <p:cNvSpPr/>
          <p:nvPr/>
        </p:nvSpPr>
        <p:spPr bwMode="auto">
          <a:xfrm>
            <a:off x="5850333" y="3253919"/>
            <a:ext cx="1642192" cy="756892"/>
          </a:xfrm>
          <a:prstGeom prst="roundRect">
            <a:avLst>
              <a:gd name="adj" fmla="val 12139"/>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GB" sz="2000" dirty="0">
              <a:solidFill>
                <a:srgbClr val="FFFFFF"/>
              </a:solidFill>
              <a:latin typeface="Calibri" pitchFamily="34" charset="0"/>
            </a:endParaRPr>
          </a:p>
        </p:txBody>
      </p:sp>
      <p:sp>
        <p:nvSpPr>
          <p:cNvPr id="27" name="Rectangle 26"/>
          <p:cNvSpPr/>
          <p:nvPr/>
        </p:nvSpPr>
        <p:spPr>
          <a:xfrm>
            <a:off x="5974706" y="3463088"/>
            <a:ext cx="1393458" cy="338554"/>
          </a:xfrm>
          <a:prstGeom prst="rect">
            <a:avLst/>
          </a:prstGeom>
        </p:spPr>
        <p:txBody>
          <a:bodyPr wrap="none">
            <a:spAutoFit/>
          </a:bodyPr>
          <a:lstStyle/>
          <a:p>
            <a:pPr algn="ctr"/>
            <a:r>
              <a:rPr lang="en-US" sz="1600" dirty="0" smtClean="0">
                <a:solidFill>
                  <a:schemeClr val="bg1"/>
                </a:solidFill>
                <a:latin typeface="+mj-lt"/>
              </a:rPr>
              <a:t>Business Layer</a:t>
            </a:r>
          </a:p>
        </p:txBody>
      </p:sp>
      <p:sp>
        <p:nvSpPr>
          <p:cNvPr id="29" name="Left-Right Arrow 28"/>
          <p:cNvSpPr/>
          <p:nvPr/>
        </p:nvSpPr>
        <p:spPr bwMode="auto">
          <a:xfrm rot="5400000">
            <a:off x="6294643" y="2959078"/>
            <a:ext cx="792088" cy="194823"/>
          </a:xfrm>
          <a:prstGeom prst="lef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sz="2000" dirty="0">
              <a:solidFill>
                <a:srgbClr val="FFFFFF"/>
              </a:solidFill>
              <a:latin typeface="Calibri" pitchFamily="34" charset="0"/>
            </a:endParaRPr>
          </a:p>
        </p:txBody>
      </p:sp>
      <p:grpSp>
        <p:nvGrpSpPr>
          <p:cNvPr id="46" name="Group 45"/>
          <p:cNvGrpSpPr/>
          <p:nvPr/>
        </p:nvGrpSpPr>
        <p:grpSpPr>
          <a:xfrm>
            <a:off x="6124716" y="4351442"/>
            <a:ext cx="1208198" cy="754039"/>
            <a:chOff x="11298188" y="6281195"/>
            <a:chExt cx="1208198" cy="754039"/>
          </a:xfrm>
        </p:grpSpPr>
        <p:grpSp>
          <p:nvGrpSpPr>
            <p:cNvPr id="18" name="Group 16"/>
            <p:cNvGrpSpPr/>
            <p:nvPr/>
          </p:nvGrpSpPr>
          <p:grpSpPr>
            <a:xfrm>
              <a:off x="11298188" y="6281195"/>
              <a:ext cx="1208198" cy="754039"/>
              <a:chOff x="6680672" y="3530724"/>
              <a:chExt cx="1282751" cy="1370163"/>
            </a:xfrm>
          </p:grpSpPr>
          <p:sp>
            <p:nvSpPr>
              <p:cNvPr id="20" name="Oval 19"/>
              <p:cNvSpPr/>
              <p:nvPr/>
            </p:nvSpPr>
            <p:spPr>
              <a:xfrm>
                <a:off x="6680672" y="4407757"/>
                <a:ext cx="1282751" cy="493130"/>
              </a:xfrm>
              <a:prstGeom prst="ellipse">
                <a:avLst/>
              </a:prstGeom>
              <a:gradFill flip="none" rotWithShape="1">
                <a:gsLst>
                  <a:gs pos="0">
                    <a:srgbClr val="000000">
                      <a:lumMod val="95000"/>
                      <a:lumOff val="5000"/>
                    </a:srgbClr>
                  </a:gs>
                  <a:gs pos="100000">
                    <a:sysClr val="windowText" lastClr="000000">
                      <a:lumMod val="50000"/>
                      <a:lumOff val="50000"/>
                      <a:alpha val="3000"/>
                    </a:sysClr>
                  </a:gs>
                </a:gsLst>
                <a:path path="shape">
                  <a:fillToRect l="50000" t="50000" r="50000" b="50000"/>
                </a:path>
                <a:tileRect/>
              </a:gradFill>
              <a:ln w="38100" cap="flat" cmpd="sng" algn="ctr">
                <a:noFill/>
                <a:prstDash val="solid"/>
              </a:ln>
              <a:effectLst/>
            </p:spPr>
            <p:txBody>
              <a:bodyPr rtlCol="0" anchor="ctr"/>
              <a:lstStyle/>
              <a:p>
                <a:pPr algn="ctr" defTabSz="914400">
                  <a:defRPr/>
                </a:pPr>
                <a:endParaRPr lang="en-US" kern="0" dirty="0">
                  <a:solidFill>
                    <a:sysClr val="window" lastClr="FFFFFF"/>
                  </a:solidFill>
                  <a:latin typeface="Segoe" pitchFamily="34" charset="0"/>
                </a:endParaRPr>
              </a:p>
            </p:txBody>
          </p:sp>
          <p:grpSp>
            <p:nvGrpSpPr>
              <p:cNvPr id="21" name="Group 17"/>
              <p:cNvGrpSpPr/>
              <p:nvPr/>
            </p:nvGrpSpPr>
            <p:grpSpPr>
              <a:xfrm flipH="1">
                <a:off x="6802955" y="3530724"/>
                <a:ext cx="915230" cy="1249931"/>
                <a:chOff x="8100716" y="3769433"/>
                <a:chExt cx="441437" cy="602871"/>
              </a:xfrm>
            </p:grpSpPr>
            <p:sp>
              <p:nvSpPr>
                <p:cNvPr id="22" name="Flowchart: Magnetic Disk 21"/>
                <p:cNvSpPr/>
                <p:nvPr/>
              </p:nvSpPr>
              <p:spPr>
                <a:xfrm>
                  <a:off x="8100718" y="3773214"/>
                  <a:ext cx="441435" cy="599090"/>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defTabSz="914400">
                    <a:defRPr/>
                  </a:pPr>
                  <a:endParaRPr lang="en-US" kern="0" dirty="0">
                    <a:solidFill>
                      <a:sysClr val="window" lastClr="FFFFFF"/>
                    </a:solidFill>
                    <a:latin typeface="Segoe" pitchFamily="34" charset="0"/>
                  </a:endParaRPr>
                </a:p>
              </p:txBody>
            </p:sp>
            <p:sp>
              <p:nvSpPr>
                <p:cNvPr id="23" name="Oval 22"/>
                <p:cNvSpPr/>
                <p:nvPr/>
              </p:nvSpPr>
              <p:spPr>
                <a:xfrm>
                  <a:off x="8100716" y="3769433"/>
                  <a:ext cx="438912" cy="173818"/>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defTabSz="914400">
                    <a:defRPr/>
                  </a:pPr>
                  <a:endParaRPr lang="en-US" kern="0" dirty="0">
                    <a:solidFill>
                      <a:sysClr val="window" lastClr="FFFFFF"/>
                    </a:solidFill>
                    <a:latin typeface="Segoe" pitchFamily="34" charset="0"/>
                  </a:endParaRPr>
                </a:p>
              </p:txBody>
            </p:sp>
          </p:grpSp>
        </p:grpSp>
        <p:sp>
          <p:nvSpPr>
            <p:cNvPr id="19" name="Rectangle 18"/>
            <p:cNvSpPr/>
            <p:nvPr/>
          </p:nvSpPr>
          <p:spPr>
            <a:xfrm>
              <a:off x="11454092" y="6490950"/>
              <a:ext cx="836015" cy="477054"/>
            </a:xfrm>
            <a:prstGeom prst="rect">
              <a:avLst/>
            </a:prstGeom>
          </p:spPr>
          <p:txBody>
            <a:bodyPr wrap="square">
              <a:spAutoFit/>
            </a:bodyPr>
            <a:lstStyle/>
            <a:p>
              <a:pPr algn="ctr" defTabSz="914099">
                <a:lnSpc>
                  <a:spcPts val="1500"/>
                </a:lnSpc>
              </a:pPr>
              <a:r>
                <a:rPr lang="en-US" sz="1400" dirty="0" smtClean="0">
                  <a:solidFill>
                    <a:srgbClr val="000000">
                      <a:alpha val="99000"/>
                    </a:srgbClr>
                  </a:solidFill>
                  <a:latin typeface="Segoe" pitchFamily="34" charset="0"/>
                </a:rPr>
                <a:t>SQL Server</a:t>
              </a:r>
            </a:p>
          </p:txBody>
        </p:sp>
      </p:grpSp>
      <p:cxnSp>
        <p:nvCxnSpPr>
          <p:cNvPr id="24" name="Straight Arrow Connector 23"/>
          <p:cNvCxnSpPr>
            <a:stCxn id="23" idx="0"/>
            <a:endCxn id="25" idx="2"/>
          </p:cNvCxnSpPr>
          <p:nvPr/>
        </p:nvCxnSpPr>
        <p:spPr>
          <a:xfrm flipH="1" flipV="1">
            <a:off x="6671429" y="4010811"/>
            <a:ext cx="1947" cy="340631"/>
          </a:xfrm>
          <a:prstGeom prst="straightConnector1">
            <a:avLst/>
          </a:prstGeom>
          <a:ln w="47625">
            <a:solidFill>
              <a:srgbClr val="002060"/>
            </a:solidFill>
            <a:tailEnd type="none"/>
          </a:ln>
        </p:spPr>
        <p:style>
          <a:lnRef idx="1">
            <a:schemeClr val="dk1"/>
          </a:lnRef>
          <a:fillRef idx="0">
            <a:schemeClr val="dk1"/>
          </a:fillRef>
          <a:effectRef idx="0">
            <a:schemeClr val="dk1"/>
          </a:effectRef>
          <a:fontRef idx="minor">
            <a:schemeClr val="tx1"/>
          </a:fontRef>
        </p:style>
      </p:cxnSp>
      <p:sp>
        <p:nvSpPr>
          <p:cNvPr id="35" name="laptop"/>
          <p:cNvSpPr>
            <a:spLocks noEditPoints="1" noChangeArrowheads="1"/>
          </p:cNvSpPr>
          <p:nvPr/>
        </p:nvSpPr>
        <p:spPr bwMode="auto">
          <a:xfrm>
            <a:off x="7956376" y="2317737"/>
            <a:ext cx="492125" cy="428354"/>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36" name="Straight Arrow Connector 35"/>
          <p:cNvCxnSpPr>
            <a:stCxn id="35" idx="1"/>
            <a:endCxn id="14" idx="3"/>
          </p:cNvCxnSpPr>
          <p:nvPr/>
        </p:nvCxnSpPr>
        <p:spPr>
          <a:xfrm flipH="1" flipV="1">
            <a:off x="7236296" y="2439675"/>
            <a:ext cx="796678" cy="20311"/>
          </a:xfrm>
          <a:prstGeom prst="straightConnector1">
            <a:avLst/>
          </a:prstGeom>
          <a:ln w="47625">
            <a:solidFill>
              <a:srgbClr val="002060"/>
            </a:solidFill>
            <a:tailEnd type="arrow"/>
          </a:ln>
        </p:spPr>
        <p:style>
          <a:lnRef idx="1">
            <a:schemeClr val="dk1"/>
          </a:lnRef>
          <a:fillRef idx="0">
            <a:schemeClr val="dk1"/>
          </a:fillRef>
          <a:effectRef idx="0">
            <a:schemeClr val="dk1"/>
          </a:effectRef>
          <a:fontRef idx="minor">
            <a:schemeClr val="tx1"/>
          </a:fontRef>
        </p:style>
      </p:cxnSp>
      <p:sp>
        <p:nvSpPr>
          <p:cNvPr id="40" name="TextBox 39"/>
          <p:cNvSpPr txBox="1"/>
          <p:nvPr/>
        </p:nvSpPr>
        <p:spPr>
          <a:xfrm>
            <a:off x="395537" y="1268760"/>
            <a:ext cx="5095406" cy="3970318"/>
          </a:xfrm>
          <a:prstGeom prst="rect">
            <a:avLst/>
          </a:prstGeom>
          <a:noFill/>
        </p:spPr>
        <p:txBody>
          <a:bodyPr wrap="square" rtlCol="0">
            <a:spAutoFit/>
          </a:bodyPr>
          <a:lstStyle/>
          <a:p>
            <a:pPr marL="285750" indent="-285750">
              <a:buClr>
                <a:schemeClr val="accent1"/>
              </a:buClr>
              <a:buFont typeface="Segoe UI" pitchFamily="34" charset="0"/>
              <a:buChar char="►"/>
            </a:pPr>
            <a:r>
              <a:rPr lang="en-AU" sz="2800" dirty="0" smtClean="0">
                <a:solidFill>
                  <a:schemeClr val="bg1"/>
                </a:solidFill>
                <a:latin typeface="Segoe UI" pitchFamily="34" charset="0"/>
                <a:ea typeface="Segoe UI" pitchFamily="34" charset="0"/>
                <a:cs typeface="Segoe UI" pitchFamily="34" charset="0"/>
              </a:rPr>
              <a:t>UI based in the cloud including static content (CDN)</a:t>
            </a:r>
          </a:p>
          <a:p>
            <a:pPr marL="285750" indent="-285750">
              <a:buClr>
                <a:schemeClr val="accent1"/>
              </a:buClr>
              <a:buFont typeface="Segoe UI" pitchFamily="34" charset="0"/>
              <a:buChar char="►"/>
            </a:pPr>
            <a:r>
              <a:rPr lang="en-AU" sz="2800" dirty="0" smtClean="0">
                <a:solidFill>
                  <a:schemeClr val="bg1"/>
                </a:solidFill>
                <a:latin typeface="Segoe UI" pitchFamily="34" charset="0"/>
                <a:ea typeface="Segoe UI" pitchFamily="34" charset="0"/>
                <a:cs typeface="Segoe UI" pitchFamily="34" charset="0"/>
              </a:rPr>
              <a:t>Good for applications with low back-end support</a:t>
            </a:r>
          </a:p>
          <a:p>
            <a:pPr marL="285750" indent="-285750">
              <a:buClr>
                <a:schemeClr val="accent1"/>
              </a:buClr>
              <a:buFont typeface="Segoe UI" pitchFamily="34" charset="0"/>
              <a:buChar char="►"/>
            </a:pPr>
            <a:r>
              <a:rPr lang="en-AU" sz="2800" dirty="0" smtClean="0">
                <a:solidFill>
                  <a:schemeClr val="bg1"/>
                </a:solidFill>
                <a:latin typeface="Segoe UI" pitchFamily="34" charset="0"/>
                <a:ea typeface="Segoe UI" pitchFamily="34" charset="0"/>
                <a:cs typeface="Segoe UI" pitchFamily="34" charset="0"/>
              </a:rPr>
              <a:t>Web Services at the BL still hosted on-premises</a:t>
            </a:r>
          </a:p>
          <a:p>
            <a:pPr marL="285750" indent="-285750">
              <a:buClr>
                <a:schemeClr val="accent1"/>
              </a:buClr>
              <a:buFont typeface="Segoe UI" pitchFamily="34" charset="0"/>
              <a:buChar char="►"/>
            </a:pPr>
            <a:r>
              <a:rPr lang="en-AU" sz="2800" dirty="0" smtClean="0">
                <a:solidFill>
                  <a:schemeClr val="bg1"/>
                </a:solidFill>
                <a:latin typeface="Segoe UI" pitchFamily="34" charset="0"/>
                <a:ea typeface="Segoe UI" pitchFamily="34" charset="0"/>
                <a:cs typeface="Segoe UI" pitchFamily="34" charset="0"/>
              </a:rPr>
              <a:t>Keeps the bad guys (end user clients) off your network</a:t>
            </a:r>
            <a:endParaRPr lang="en-AU" sz="2800" dirty="0">
              <a:solidFill>
                <a:schemeClr val="bg1"/>
              </a:solidFill>
              <a:latin typeface="Segoe UI" pitchFamily="34" charset="0"/>
              <a:ea typeface="Segoe UI" pitchFamily="34" charset="0"/>
              <a:cs typeface="Segoe UI" pitchFamily="34" charset="0"/>
            </a:endParaRPr>
          </a:p>
        </p:txBody>
      </p:sp>
      <p:sp>
        <p:nvSpPr>
          <p:cNvPr id="45" name="TextBox 44"/>
          <p:cNvSpPr txBox="1"/>
          <p:nvPr/>
        </p:nvSpPr>
        <p:spPr>
          <a:xfrm>
            <a:off x="5652345" y="5290834"/>
            <a:ext cx="2038169" cy="253916"/>
          </a:xfrm>
          <a:prstGeom prst="rect">
            <a:avLst/>
          </a:prstGeom>
          <a:noFill/>
        </p:spPr>
        <p:txBody>
          <a:bodyPr wrap="square" rtlCol="0">
            <a:spAutoFit/>
          </a:bodyPr>
          <a:lstStyle/>
          <a:p>
            <a:pPr algn="ctr"/>
            <a:r>
              <a:rPr lang="en-US" sz="1050" b="1" dirty="0" smtClean="0">
                <a:solidFill>
                  <a:schemeClr val="bg1"/>
                </a:solidFill>
                <a:latin typeface="Segoe" pitchFamily="34" charset="0"/>
              </a:rPr>
              <a:t>On Premises</a:t>
            </a:r>
            <a:endParaRPr lang="en-US" sz="1050" b="1" dirty="0">
              <a:solidFill>
                <a:schemeClr val="bg1"/>
              </a:solidFill>
              <a:latin typeface="Segoe" pitchFamily="34" charset="0"/>
            </a:endParaRPr>
          </a:p>
        </p:txBody>
      </p:sp>
      <p:sp>
        <p:nvSpPr>
          <p:cNvPr id="37" name="TextBox 36"/>
          <p:cNvSpPr txBox="1"/>
          <p:nvPr/>
        </p:nvSpPr>
        <p:spPr>
          <a:xfrm>
            <a:off x="7884368" y="2796616"/>
            <a:ext cx="632573" cy="253916"/>
          </a:xfrm>
          <a:prstGeom prst="rect">
            <a:avLst/>
          </a:prstGeom>
          <a:noFill/>
        </p:spPr>
        <p:txBody>
          <a:bodyPr wrap="square" rtlCol="0">
            <a:spAutoFit/>
          </a:bodyPr>
          <a:lstStyle/>
          <a:p>
            <a:pPr algn="ctr"/>
            <a:r>
              <a:rPr lang="en-US" sz="1050" b="1" dirty="0" smtClean="0">
                <a:solidFill>
                  <a:schemeClr val="bg1"/>
                </a:solidFill>
                <a:latin typeface="Segoe" pitchFamily="34" charset="0"/>
              </a:rPr>
              <a:t>Client</a:t>
            </a:r>
            <a:endParaRPr lang="en-US" sz="1050" b="1" dirty="0">
              <a:solidFill>
                <a:schemeClr val="bg1"/>
              </a:solidFill>
              <a:latin typeface="Segoe" pitchFamily="34" charset="0"/>
            </a:endParaRPr>
          </a:p>
        </p:txBody>
      </p:sp>
    </p:spTree>
    <p:extLst>
      <p:ext uri="{BB962C8B-B14F-4D97-AF65-F5344CB8AC3E}">
        <p14:creationId xmlns:p14="http://schemas.microsoft.com/office/powerpoint/2010/main" val="2878431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rot="10800000">
            <a:off x="5490942" y="1196751"/>
            <a:ext cx="3302055" cy="5040561"/>
          </a:xfrm>
          <a:prstGeom prst="roundRect">
            <a:avLst>
              <a:gd name="adj" fmla="val 4737"/>
            </a:avLst>
          </a:prstGeom>
          <a:gradFill>
            <a:gsLst>
              <a:gs pos="0">
                <a:srgbClr val="007AB0">
                  <a:alpha val="40000"/>
                </a:srgbClr>
              </a:gs>
              <a:gs pos="87000">
                <a:srgbClr val="09B3FF">
                  <a:alpha val="38000"/>
                </a:srgbClr>
              </a:gs>
            </a:gsLst>
            <a:lin ang="5400000" scaled="0"/>
          </a:gradFill>
          <a:ln w="9525" cap="flat" cmpd="sng" algn="ctr">
            <a:noFill/>
            <a:prstDash val="solid"/>
            <a:headEnd type="none" w="med" len="med"/>
            <a:tailEnd type="none" w="med" len="med"/>
          </a:ln>
          <a:effectLst/>
          <a:scene3d>
            <a:camera prst="orthographicFront">
              <a:rot lat="0" lon="0" rev="0"/>
            </a:camera>
            <a:lightRig rig="threePt" dir="t"/>
          </a:scene3d>
          <a:sp3d prstMaterial="matte">
            <a:bevelT w="63500" h="50800"/>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GB" sz="2000" dirty="0" smtClean="0">
              <a:solidFill>
                <a:prstClr val="white"/>
              </a:solidFill>
              <a:effectLst>
                <a:outerShdw blurRad="38100" dist="38100" dir="2700000" algn="tl">
                  <a:srgbClr val="000000">
                    <a:alpha val="43137"/>
                  </a:srgbClr>
                </a:outerShdw>
              </a:effectLst>
              <a:latin typeface="Segoe" pitchFamily="34" charset="0"/>
            </a:endParaRPr>
          </a:p>
        </p:txBody>
      </p:sp>
      <p:sp>
        <p:nvSpPr>
          <p:cNvPr id="44" name="Rounded Rectangle 43"/>
          <p:cNvSpPr/>
          <p:nvPr/>
        </p:nvSpPr>
        <p:spPr bwMode="auto">
          <a:xfrm>
            <a:off x="5652345" y="4181126"/>
            <a:ext cx="1982290" cy="1363624"/>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sz="2000" dirty="0" smtClean="0">
              <a:solidFill>
                <a:srgbClr val="FFFFFF"/>
              </a:solidFill>
              <a:latin typeface="Calibri" pitchFamily="34" charset="0"/>
            </a:endParaRPr>
          </a:p>
        </p:txBody>
      </p:sp>
      <p:sp>
        <p:nvSpPr>
          <p:cNvPr id="2" name="Title 1"/>
          <p:cNvSpPr>
            <a:spLocks noGrp="1"/>
          </p:cNvSpPr>
          <p:nvPr>
            <p:ph type="title"/>
          </p:nvPr>
        </p:nvSpPr>
        <p:spPr/>
        <p:txBody>
          <a:bodyPr/>
          <a:lstStyle/>
          <a:p>
            <a:r>
              <a:rPr lang="en-AU" dirty="0" smtClean="0"/>
              <a:t>Common Deployments</a:t>
            </a:r>
            <a:endParaRPr lang="en-AU" dirty="0"/>
          </a:p>
        </p:txBody>
      </p:sp>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
        <p:nvSpPr>
          <p:cNvPr id="6" name="Rounded Rectangle 5"/>
          <p:cNvSpPr/>
          <p:nvPr/>
        </p:nvSpPr>
        <p:spPr bwMode="auto">
          <a:xfrm>
            <a:off x="5630176" y="1556791"/>
            <a:ext cx="2038168" cy="2526967"/>
          </a:xfrm>
          <a:prstGeom prst="roundRect">
            <a:avLst>
              <a:gd name="adj" fmla="val 688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GB" sz="2000" dirty="0">
              <a:solidFill>
                <a:srgbClr val="FFFFFF"/>
              </a:solidFill>
              <a:latin typeface="Calibri" pitchFamily="34" charset="0"/>
            </a:endParaRPr>
          </a:p>
        </p:txBody>
      </p:sp>
      <p:sp>
        <p:nvSpPr>
          <p:cNvPr id="7" name="TextBox 6"/>
          <p:cNvSpPr txBox="1"/>
          <p:nvPr/>
        </p:nvSpPr>
        <p:spPr>
          <a:xfrm>
            <a:off x="5490943" y="5729585"/>
            <a:ext cx="3302054"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latin typeface="Segoe" pitchFamily="34" charset="0"/>
              </a:rPr>
              <a:t>Hybrid – UI BL cloud Based</a:t>
            </a:r>
          </a:p>
        </p:txBody>
      </p:sp>
      <p:sp>
        <p:nvSpPr>
          <p:cNvPr id="8" name="TextBox 7"/>
          <p:cNvSpPr txBox="1"/>
          <p:nvPr/>
        </p:nvSpPr>
        <p:spPr>
          <a:xfrm>
            <a:off x="5630175" y="1577501"/>
            <a:ext cx="2038169" cy="253916"/>
          </a:xfrm>
          <a:prstGeom prst="rect">
            <a:avLst/>
          </a:prstGeom>
          <a:noFill/>
        </p:spPr>
        <p:txBody>
          <a:bodyPr wrap="square" rtlCol="0">
            <a:spAutoFit/>
          </a:bodyPr>
          <a:lstStyle/>
          <a:p>
            <a:pPr algn="ctr"/>
            <a:r>
              <a:rPr lang="en-US" sz="1050" b="1" dirty="0" smtClean="0">
                <a:solidFill>
                  <a:schemeClr val="bg1"/>
                </a:solidFill>
                <a:latin typeface="Segoe" pitchFamily="34" charset="0"/>
              </a:rPr>
              <a:t>Microsoft Datacenter</a:t>
            </a:r>
            <a:endParaRPr lang="en-US" sz="1050" b="1" dirty="0">
              <a:solidFill>
                <a:schemeClr val="bg1"/>
              </a:solidFill>
              <a:latin typeface="Segoe" pitchFamily="34" charset="0"/>
            </a:endParaRPr>
          </a:p>
        </p:txBody>
      </p:sp>
      <p:grpSp>
        <p:nvGrpSpPr>
          <p:cNvPr id="13" name="Group 12"/>
          <p:cNvGrpSpPr/>
          <p:nvPr/>
        </p:nvGrpSpPr>
        <p:grpSpPr>
          <a:xfrm>
            <a:off x="5724127" y="1831417"/>
            <a:ext cx="1910507" cy="988857"/>
            <a:chOff x="6477000" y="3672910"/>
            <a:chExt cx="1419376" cy="601103"/>
          </a:xfrm>
        </p:grpSpPr>
        <p:sp>
          <p:nvSpPr>
            <p:cNvPr id="14" name="Rounded Rectangle 13"/>
            <p:cNvSpPr/>
            <p:nvPr/>
          </p:nvSpPr>
          <p:spPr>
            <a:xfrm>
              <a:off x="6719834" y="3741002"/>
              <a:ext cx="1176542" cy="533011"/>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sz="2000" dirty="0">
                <a:solidFill>
                  <a:srgbClr val="FFFFFF"/>
                </a:solidFill>
                <a:latin typeface="Calibri" pitchFamily="34" charset="0"/>
              </a:endParaRPr>
            </a:p>
          </p:txBody>
        </p:sp>
        <p:sp>
          <p:nvSpPr>
            <p:cNvPr id="15" name="Rounded Rectangle 14"/>
            <p:cNvSpPr/>
            <p:nvPr/>
          </p:nvSpPr>
          <p:spPr>
            <a:xfrm>
              <a:off x="6477000" y="3672910"/>
              <a:ext cx="1298523" cy="533011"/>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sz="1600" dirty="0" smtClean="0">
                  <a:solidFill>
                    <a:srgbClr val="FFFFFF"/>
                  </a:solidFill>
                  <a:latin typeface="Calibri" pitchFamily="34" charset="0"/>
                </a:rPr>
                <a:t>UI </a:t>
              </a:r>
            </a:p>
            <a:p>
              <a:pPr algn="ctr" defTabSz="914099"/>
              <a:r>
                <a:rPr lang="en-US" sz="1600" dirty="0" smtClean="0">
                  <a:solidFill>
                    <a:srgbClr val="FFFFFF"/>
                  </a:solidFill>
                  <a:latin typeface="Calibri" pitchFamily="34" charset="0"/>
                </a:rPr>
                <a:t>Windows Azure</a:t>
              </a:r>
              <a:br>
                <a:rPr lang="en-US" sz="1600" dirty="0" smtClean="0">
                  <a:solidFill>
                    <a:srgbClr val="FFFFFF"/>
                  </a:solidFill>
                  <a:latin typeface="Calibri" pitchFamily="34" charset="0"/>
                </a:rPr>
              </a:br>
              <a:r>
                <a:rPr lang="en-US" sz="1600" dirty="0" smtClean="0">
                  <a:solidFill>
                    <a:srgbClr val="FFFFFF"/>
                  </a:solidFill>
                  <a:latin typeface="Calibri" pitchFamily="34" charset="0"/>
                </a:rPr>
                <a:t>Web Roles</a:t>
              </a:r>
              <a:endParaRPr lang="en-US" sz="1600" dirty="0">
                <a:solidFill>
                  <a:srgbClr val="FFFFFF"/>
                </a:solidFill>
                <a:latin typeface="Calibri" pitchFamily="34" charset="0"/>
              </a:endParaRPr>
            </a:p>
          </p:txBody>
        </p:sp>
      </p:grpSp>
      <p:grpSp>
        <p:nvGrpSpPr>
          <p:cNvPr id="49" name="Group 48"/>
          <p:cNvGrpSpPr/>
          <p:nvPr/>
        </p:nvGrpSpPr>
        <p:grpSpPr>
          <a:xfrm>
            <a:off x="5796136" y="3140968"/>
            <a:ext cx="1642192" cy="832292"/>
            <a:chOff x="5850333" y="3253919"/>
            <a:chExt cx="1642192" cy="832292"/>
          </a:xfrm>
        </p:grpSpPr>
        <p:sp>
          <p:nvSpPr>
            <p:cNvPr id="25" name="Rounded Rectangle 24"/>
            <p:cNvSpPr/>
            <p:nvPr/>
          </p:nvSpPr>
          <p:spPr bwMode="auto">
            <a:xfrm>
              <a:off x="5850333" y="3253919"/>
              <a:ext cx="1642192" cy="756892"/>
            </a:xfrm>
            <a:prstGeom prst="roundRect">
              <a:avLst>
                <a:gd name="adj" fmla="val 12139"/>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GB" sz="2000" dirty="0">
                <a:solidFill>
                  <a:srgbClr val="FFFFFF"/>
                </a:solidFill>
                <a:latin typeface="Calibri" pitchFamily="34" charset="0"/>
              </a:endParaRPr>
            </a:p>
          </p:txBody>
        </p:sp>
        <p:sp>
          <p:nvSpPr>
            <p:cNvPr id="27" name="Rectangle 26"/>
            <p:cNvSpPr/>
            <p:nvPr/>
          </p:nvSpPr>
          <p:spPr>
            <a:xfrm>
              <a:off x="5931398" y="3255214"/>
              <a:ext cx="1534458" cy="830997"/>
            </a:xfrm>
            <a:prstGeom prst="rect">
              <a:avLst/>
            </a:prstGeom>
          </p:spPr>
          <p:txBody>
            <a:bodyPr wrap="none">
              <a:spAutoFit/>
            </a:bodyPr>
            <a:lstStyle/>
            <a:p>
              <a:pPr algn="ctr"/>
              <a:r>
                <a:rPr lang="en-US" sz="1600" dirty="0" smtClean="0">
                  <a:solidFill>
                    <a:schemeClr val="bg1"/>
                  </a:solidFill>
                  <a:latin typeface="+mj-lt"/>
                </a:rPr>
                <a:t>Business Layer</a:t>
              </a:r>
              <a:br>
                <a:rPr lang="en-US" sz="1600" dirty="0" smtClean="0">
                  <a:solidFill>
                    <a:schemeClr val="bg1"/>
                  </a:solidFill>
                  <a:latin typeface="+mj-lt"/>
                </a:rPr>
              </a:br>
              <a:r>
                <a:rPr lang="en-US" sz="1600" dirty="0" smtClean="0">
                  <a:solidFill>
                    <a:schemeClr val="bg1"/>
                  </a:solidFill>
                  <a:latin typeface="+mj-lt"/>
                </a:rPr>
                <a:t>Windows Azure </a:t>
              </a:r>
            </a:p>
            <a:p>
              <a:pPr algn="ctr"/>
              <a:r>
                <a:rPr lang="en-US" sz="1600" dirty="0" smtClean="0">
                  <a:solidFill>
                    <a:schemeClr val="bg1"/>
                  </a:solidFill>
                  <a:latin typeface="+mj-lt"/>
                </a:rPr>
                <a:t>Worker Roles</a:t>
              </a:r>
            </a:p>
          </p:txBody>
        </p:sp>
      </p:grpSp>
      <p:grpSp>
        <p:nvGrpSpPr>
          <p:cNvPr id="46" name="Group 45"/>
          <p:cNvGrpSpPr/>
          <p:nvPr/>
        </p:nvGrpSpPr>
        <p:grpSpPr>
          <a:xfrm>
            <a:off x="6124716" y="4351442"/>
            <a:ext cx="1208198" cy="754039"/>
            <a:chOff x="11298188" y="6281195"/>
            <a:chExt cx="1208198" cy="754039"/>
          </a:xfrm>
        </p:grpSpPr>
        <p:grpSp>
          <p:nvGrpSpPr>
            <p:cNvPr id="18" name="Group 16"/>
            <p:cNvGrpSpPr/>
            <p:nvPr/>
          </p:nvGrpSpPr>
          <p:grpSpPr>
            <a:xfrm>
              <a:off x="11298188" y="6281195"/>
              <a:ext cx="1208198" cy="754039"/>
              <a:chOff x="6680672" y="3530724"/>
              <a:chExt cx="1282751" cy="1370163"/>
            </a:xfrm>
          </p:grpSpPr>
          <p:sp>
            <p:nvSpPr>
              <p:cNvPr id="20" name="Oval 19"/>
              <p:cNvSpPr/>
              <p:nvPr/>
            </p:nvSpPr>
            <p:spPr>
              <a:xfrm>
                <a:off x="6680672" y="4407757"/>
                <a:ext cx="1282751" cy="493130"/>
              </a:xfrm>
              <a:prstGeom prst="ellipse">
                <a:avLst/>
              </a:prstGeom>
              <a:gradFill flip="none" rotWithShape="1">
                <a:gsLst>
                  <a:gs pos="0">
                    <a:srgbClr val="000000">
                      <a:lumMod val="95000"/>
                      <a:lumOff val="5000"/>
                    </a:srgbClr>
                  </a:gs>
                  <a:gs pos="100000">
                    <a:sysClr val="windowText" lastClr="000000">
                      <a:lumMod val="50000"/>
                      <a:lumOff val="50000"/>
                      <a:alpha val="3000"/>
                    </a:sysClr>
                  </a:gs>
                </a:gsLst>
                <a:path path="shape">
                  <a:fillToRect l="50000" t="50000" r="50000" b="50000"/>
                </a:path>
                <a:tileRect/>
              </a:gradFill>
              <a:ln w="38100" cap="flat" cmpd="sng" algn="ctr">
                <a:noFill/>
                <a:prstDash val="solid"/>
              </a:ln>
              <a:effectLst/>
            </p:spPr>
            <p:txBody>
              <a:bodyPr rtlCol="0" anchor="ctr"/>
              <a:lstStyle/>
              <a:p>
                <a:pPr algn="ctr" defTabSz="914400">
                  <a:defRPr/>
                </a:pPr>
                <a:endParaRPr lang="en-US" kern="0" dirty="0">
                  <a:solidFill>
                    <a:sysClr val="window" lastClr="FFFFFF"/>
                  </a:solidFill>
                  <a:latin typeface="Segoe" pitchFamily="34" charset="0"/>
                </a:endParaRPr>
              </a:p>
            </p:txBody>
          </p:sp>
          <p:grpSp>
            <p:nvGrpSpPr>
              <p:cNvPr id="21" name="Group 17"/>
              <p:cNvGrpSpPr/>
              <p:nvPr/>
            </p:nvGrpSpPr>
            <p:grpSpPr>
              <a:xfrm flipH="1">
                <a:off x="6802955" y="3530724"/>
                <a:ext cx="915230" cy="1249931"/>
                <a:chOff x="8100716" y="3769433"/>
                <a:chExt cx="441437" cy="602871"/>
              </a:xfrm>
            </p:grpSpPr>
            <p:sp>
              <p:nvSpPr>
                <p:cNvPr id="22" name="Flowchart: Magnetic Disk 21"/>
                <p:cNvSpPr/>
                <p:nvPr/>
              </p:nvSpPr>
              <p:spPr>
                <a:xfrm>
                  <a:off x="8100718" y="3773214"/>
                  <a:ext cx="441435" cy="599090"/>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defTabSz="914400">
                    <a:defRPr/>
                  </a:pPr>
                  <a:endParaRPr lang="en-US" kern="0" dirty="0">
                    <a:solidFill>
                      <a:sysClr val="window" lastClr="FFFFFF"/>
                    </a:solidFill>
                    <a:latin typeface="Segoe" pitchFamily="34" charset="0"/>
                  </a:endParaRPr>
                </a:p>
              </p:txBody>
            </p:sp>
            <p:sp>
              <p:nvSpPr>
                <p:cNvPr id="23" name="Oval 22"/>
                <p:cNvSpPr/>
                <p:nvPr/>
              </p:nvSpPr>
              <p:spPr>
                <a:xfrm>
                  <a:off x="8100716" y="3769433"/>
                  <a:ext cx="438912" cy="173818"/>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defTabSz="914400">
                    <a:defRPr/>
                  </a:pPr>
                  <a:endParaRPr lang="en-US" kern="0" dirty="0">
                    <a:solidFill>
                      <a:sysClr val="window" lastClr="FFFFFF"/>
                    </a:solidFill>
                    <a:latin typeface="Segoe" pitchFamily="34" charset="0"/>
                  </a:endParaRPr>
                </a:p>
              </p:txBody>
            </p:sp>
          </p:grpSp>
        </p:grpSp>
        <p:sp>
          <p:nvSpPr>
            <p:cNvPr id="19" name="Rectangle 18"/>
            <p:cNvSpPr/>
            <p:nvPr/>
          </p:nvSpPr>
          <p:spPr>
            <a:xfrm>
              <a:off x="11454092" y="6490950"/>
              <a:ext cx="836015" cy="477054"/>
            </a:xfrm>
            <a:prstGeom prst="rect">
              <a:avLst/>
            </a:prstGeom>
          </p:spPr>
          <p:txBody>
            <a:bodyPr wrap="square">
              <a:spAutoFit/>
            </a:bodyPr>
            <a:lstStyle/>
            <a:p>
              <a:pPr algn="ctr" defTabSz="914099">
                <a:lnSpc>
                  <a:spcPts val="1500"/>
                </a:lnSpc>
              </a:pPr>
              <a:r>
                <a:rPr lang="en-US" sz="1400" dirty="0" smtClean="0">
                  <a:solidFill>
                    <a:srgbClr val="000000">
                      <a:alpha val="99000"/>
                    </a:srgbClr>
                  </a:solidFill>
                  <a:latin typeface="Segoe" pitchFamily="34" charset="0"/>
                </a:rPr>
                <a:t>SQL Server</a:t>
              </a:r>
            </a:p>
          </p:txBody>
        </p:sp>
      </p:grpSp>
      <p:cxnSp>
        <p:nvCxnSpPr>
          <p:cNvPr id="24" name="Straight Arrow Connector 23"/>
          <p:cNvCxnSpPr>
            <a:stCxn id="25" idx="0"/>
            <a:endCxn id="15" idx="2"/>
          </p:cNvCxnSpPr>
          <p:nvPr/>
        </p:nvCxnSpPr>
        <p:spPr>
          <a:xfrm flipH="1" flipV="1">
            <a:off x="6598046" y="2708258"/>
            <a:ext cx="19186" cy="432710"/>
          </a:xfrm>
          <a:prstGeom prst="straightConnector1">
            <a:avLst/>
          </a:prstGeom>
          <a:ln w="47625">
            <a:solidFill>
              <a:srgbClr val="002060"/>
            </a:solidFill>
            <a:tailEnd type="none"/>
          </a:ln>
        </p:spPr>
        <p:style>
          <a:lnRef idx="1">
            <a:schemeClr val="dk1"/>
          </a:lnRef>
          <a:fillRef idx="0">
            <a:schemeClr val="dk1"/>
          </a:fillRef>
          <a:effectRef idx="0">
            <a:schemeClr val="dk1"/>
          </a:effectRef>
          <a:fontRef idx="minor">
            <a:schemeClr val="tx1"/>
          </a:fontRef>
        </p:style>
      </p:cxnSp>
      <p:sp>
        <p:nvSpPr>
          <p:cNvPr id="35" name="laptop"/>
          <p:cNvSpPr>
            <a:spLocks noEditPoints="1" noChangeArrowheads="1"/>
          </p:cNvSpPr>
          <p:nvPr/>
        </p:nvSpPr>
        <p:spPr bwMode="auto">
          <a:xfrm>
            <a:off x="7956376" y="2317737"/>
            <a:ext cx="492125" cy="428354"/>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36" name="Straight Arrow Connector 35"/>
          <p:cNvCxnSpPr>
            <a:stCxn id="35" idx="1"/>
            <a:endCxn id="14" idx="3"/>
          </p:cNvCxnSpPr>
          <p:nvPr/>
        </p:nvCxnSpPr>
        <p:spPr>
          <a:xfrm flipH="1" flipV="1">
            <a:off x="7634634" y="2381854"/>
            <a:ext cx="398340" cy="78132"/>
          </a:xfrm>
          <a:prstGeom prst="straightConnector1">
            <a:avLst/>
          </a:prstGeom>
          <a:ln w="47625">
            <a:solidFill>
              <a:srgbClr val="002060"/>
            </a:solidFill>
            <a:tailEnd type="arrow"/>
          </a:ln>
        </p:spPr>
        <p:style>
          <a:lnRef idx="1">
            <a:schemeClr val="dk1"/>
          </a:lnRef>
          <a:fillRef idx="0">
            <a:schemeClr val="dk1"/>
          </a:fillRef>
          <a:effectRef idx="0">
            <a:schemeClr val="dk1"/>
          </a:effectRef>
          <a:fontRef idx="minor">
            <a:schemeClr val="tx1"/>
          </a:fontRef>
        </p:style>
      </p:cxnSp>
      <p:sp>
        <p:nvSpPr>
          <p:cNvPr id="40" name="TextBox 39"/>
          <p:cNvSpPr txBox="1"/>
          <p:nvPr/>
        </p:nvSpPr>
        <p:spPr>
          <a:xfrm>
            <a:off x="395537" y="1268760"/>
            <a:ext cx="5095406" cy="3539430"/>
          </a:xfrm>
          <a:prstGeom prst="rect">
            <a:avLst/>
          </a:prstGeom>
          <a:noFill/>
        </p:spPr>
        <p:txBody>
          <a:bodyPr wrap="square" rtlCol="0">
            <a:spAutoFit/>
          </a:bodyPr>
          <a:lstStyle/>
          <a:p>
            <a:pPr marL="285750" indent="-285750">
              <a:buClr>
                <a:schemeClr val="accent1"/>
              </a:buClr>
              <a:buFont typeface="Segoe UI" pitchFamily="34" charset="0"/>
              <a:buChar char="►"/>
            </a:pPr>
            <a:r>
              <a:rPr lang="en-AU" sz="2800" dirty="0" smtClean="0">
                <a:solidFill>
                  <a:schemeClr val="bg1"/>
                </a:solidFill>
                <a:latin typeface="Segoe UI" pitchFamily="34" charset="0"/>
                <a:ea typeface="Segoe UI" pitchFamily="34" charset="0"/>
                <a:cs typeface="Segoe UI" pitchFamily="34" charset="0"/>
              </a:rPr>
              <a:t>UI &amp; BL based in the cloud</a:t>
            </a:r>
          </a:p>
          <a:p>
            <a:pPr marL="285750" indent="-285750">
              <a:buClr>
                <a:schemeClr val="accent1"/>
              </a:buClr>
              <a:buFont typeface="Segoe UI" pitchFamily="34" charset="0"/>
              <a:buChar char="►"/>
            </a:pPr>
            <a:r>
              <a:rPr lang="en-AU" sz="2800" dirty="0" smtClean="0">
                <a:solidFill>
                  <a:schemeClr val="bg1"/>
                </a:solidFill>
                <a:latin typeface="Segoe UI" pitchFamily="34" charset="0"/>
                <a:ea typeface="Segoe UI" pitchFamily="34" charset="0"/>
                <a:cs typeface="Segoe UI" pitchFamily="34" charset="0"/>
              </a:rPr>
              <a:t>Good for applications that do form filing, or CPU bound</a:t>
            </a:r>
          </a:p>
          <a:p>
            <a:pPr marL="285750" indent="-285750">
              <a:buClr>
                <a:schemeClr val="accent1"/>
              </a:buClr>
              <a:buFont typeface="Segoe UI" pitchFamily="34" charset="0"/>
              <a:buChar char="►"/>
            </a:pPr>
            <a:r>
              <a:rPr lang="en-AU" sz="2800" dirty="0" smtClean="0">
                <a:solidFill>
                  <a:schemeClr val="bg1"/>
                </a:solidFill>
                <a:latin typeface="Segoe UI" pitchFamily="34" charset="0"/>
                <a:ea typeface="Segoe UI" pitchFamily="34" charset="0"/>
                <a:cs typeface="Segoe UI" pitchFamily="34" charset="0"/>
              </a:rPr>
              <a:t>Web Services at the BL hosted in cloud</a:t>
            </a:r>
          </a:p>
          <a:p>
            <a:pPr marL="285750" indent="-285750">
              <a:buClr>
                <a:schemeClr val="accent1"/>
              </a:buClr>
              <a:buFont typeface="Segoe UI" pitchFamily="34" charset="0"/>
              <a:buChar char="►"/>
            </a:pPr>
            <a:r>
              <a:rPr lang="en-AU" sz="2800" dirty="0" smtClean="0">
                <a:solidFill>
                  <a:schemeClr val="bg1"/>
                </a:solidFill>
                <a:latin typeface="Segoe UI" pitchFamily="34" charset="0"/>
                <a:ea typeface="Segoe UI" pitchFamily="34" charset="0"/>
                <a:cs typeface="Segoe UI" pitchFamily="34" charset="0"/>
              </a:rPr>
              <a:t>Keeps the bad guys (end users and service calls) off your network</a:t>
            </a:r>
            <a:endParaRPr lang="en-AU" sz="2800" dirty="0">
              <a:solidFill>
                <a:schemeClr val="bg1"/>
              </a:solidFill>
              <a:latin typeface="Segoe UI" pitchFamily="34" charset="0"/>
              <a:ea typeface="Segoe UI" pitchFamily="34" charset="0"/>
              <a:cs typeface="Segoe UI" pitchFamily="34" charset="0"/>
            </a:endParaRPr>
          </a:p>
        </p:txBody>
      </p:sp>
      <p:sp>
        <p:nvSpPr>
          <p:cNvPr id="45" name="TextBox 44"/>
          <p:cNvSpPr txBox="1"/>
          <p:nvPr/>
        </p:nvSpPr>
        <p:spPr>
          <a:xfrm>
            <a:off x="5652345" y="5290834"/>
            <a:ext cx="2038169" cy="253916"/>
          </a:xfrm>
          <a:prstGeom prst="rect">
            <a:avLst/>
          </a:prstGeom>
          <a:noFill/>
        </p:spPr>
        <p:txBody>
          <a:bodyPr wrap="square" rtlCol="0">
            <a:spAutoFit/>
          </a:bodyPr>
          <a:lstStyle/>
          <a:p>
            <a:pPr algn="ctr"/>
            <a:r>
              <a:rPr lang="en-US" sz="1050" b="1" dirty="0" smtClean="0">
                <a:solidFill>
                  <a:schemeClr val="bg1"/>
                </a:solidFill>
                <a:latin typeface="Segoe" pitchFamily="34" charset="0"/>
              </a:rPr>
              <a:t>On Premises</a:t>
            </a:r>
            <a:endParaRPr lang="en-US" sz="1050" b="1" dirty="0">
              <a:solidFill>
                <a:schemeClr val="bg1"/>
              </a:solidFill>
              <a:latin typeface="Segoe" pitchFamily="34" charset="0"/>
            </a:endParaRPr>
          </a:p>
        </p:txBody>
      </p:sp>
      <p:sp>
        <p:nvSpPr>
          <p:cNvPr id="29" name="Left-Right Arrow 28"/>
          <p:cNvSpPr/>
          <p:nvPr/>
        </p:nvSpPr>
        <p:spPr bwMode="auto">
          <a:xfrm rot="5400000">
            <a:off x="6428859" y="4055976"/>
            <a:ext cx="533502" cy="217276"/>
          </a:xfrm>
          <a:prstGeom prst="lef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sz="2000" dirty="0">
              <a:solidFill>
                <a:srgbClr val="FFFFFF"/>
              </a:solidFill>
              <a:latin typeface="Calibri" pitchFamily="34" charset="0"/>
            </a:endParaRPr>
          </a:p>
        </p:txBody>
      </p:sp>
      <p:sp>
        <p:nvSpPr>
          <p:cNvPr id="52" name="TextBox 51"/>
          <p:cNvSpPr txBox="1"/>
          <p:nvPr/>
        </p:nvSpPr>
        <p:spPr>
          <a:xfrm>
            <a:off x="7884368" y="2796616"/>
            <a:ext cx="632573" cy="253916"/>
          </a:xfrm>
          <a:prstGeom prst="rect">
            <a:avLst/>
          </a:prstGeom>
          <a:noFill/>
        </p:spPr>
        <p:txBody>
          <a:bodyPr wrap="square" rtlCol="0">
            <a:spAutoFit/>
          </a:bodyPr>
          <a:lstStyle/>
          <a:p>
            <a:pPr algn="ctr"/>
            <a:r>
              <a:rPr lang="en-US" sz="1050" b="1" dirty="0" smtClean="0">
                <a:solidFill>
                  <a:schemeClr val="bg1"/>
                </a:solidFill>
                <a:latin typeface="Segoe" pitchFamily="34" charset="0"/>
              </a:rPr>
              <a:t>Client</a:t>
            </a:r>
            <a:endParaRPr lang="en-US" sz="1050" b="1" dirty="0">
              <a:solidFill>
                <a:schemeClr val="bg1"/>
              </a:solidFill>
              <a:latin typeface="Segoe" pitchFamily="34" charset="0"/>
            </a:endParaRPr>
          </a:p>
        </p:txBody>
      </p:sp>
    </p:spTree>
    <p:extLst>
      <p:ext uri="{BB962C8B-B14F-4D97-AF65-F5344CB8AC3E}">
        <p14:creationId xmlns:p14="http://schemas.microsoft.com/office/powerpoint/2010/main" val="2604479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rot="10800000">
            <a:off x="5490942" y="1196751"/>
            <a:ext cx="3302055" cy="5040561"/>
          </a:xfrm>
          <a:prstGeom prst="roundRect">
            <a:avLst>
              <a:gd name="adj" fmla="val 4737"/>
            </a:avLst>
          </a:prstGeom>
          <a:gradFill>
            <a:gsLst>
              <a:gs pos="0">
                <a:srgbClr val="007AB0">
                  <a:alpha val="40000"/>
                </a:srgbClr>
              </a:gs>
              <a:gs pos="87000">
                <a:srgbClr val="09B3FF">
                  <a:alpha val="38000"/>
                </a:srgbClr>
              </a:gs>
            </a:gsLst>
            <a:lin ang="5400000" scaled="0"/>
          </a:gradFill>
          <a:ln w="9525" cap="flat" cmpd="sng" algn="ctr">
            <a:noFill/>
            <a:prstDash val="solid"/>
            <a:headEnd type="none" w="med" len="med"/>
            <a:tailEnd type="none" w="med" len="med"/>
          </a:ln>
          <a:effectLst/>
          <a:scene3d>
            <a:camera prst="orthographicFront">
              <a:rot lat="0" lon="0" rev="0"/>
            </a:camera>
            <a:lightRig rig="threePt" dir="t"/>
          </a:scene3d>
          <a:sp3d prstMaterial="matte">
            <a:bevelT w="63500" h="50800"/>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GB" sz="2000" dirty="0" smtClean="0">
              <a:solidFill>
                <a:prstClr val="white"/>
              </a:solidFill>
              <a:effectLst>
                <a:outerShdw blurRad="38100" dist="38100" dir="2700000" algn="tl">
                  <a:srgbClr val="000000">
                    <a:alpha val="43137"/>
                  </a:srgbClr>
                </a:outerShdw>
              </a:effectLst>
              <a:latin typeface="Segoe" pitchFamily="34" charset="0"/>
            </a:endParaRPr>
          </a:p>
        </p:txBody>
      </p:sp>
      <p:sp>
        <p:nvSpPr>
          <p:cNvPr id="44" name="Rounded Rectangle 43"/>
          <p:cNvSpPr/>
          <p:nvPr/>
        </p:nvSpPr>
        <p:spPr bwMode="auto">
          <a:xfrm>
            <a:off x="5652345" y="4725144"/>
            <a:ext cx="1982290" cy="1008112"/>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sz="2000" dirty="0" smtClean="0">
              <a:solidFill>
                <a:srgbClr val="FFFFFF"/>
              </a:solidFill>
              <a:latin typeface="Calibri" pitchFamily="34" charset="0"/>
            </a:endParaRPr>
          </a:p>
        </p:txBody>
      </p:sp>
      <p:sp>
        <p:nvSpPr>
          <p:cNvPr id="2" name="Title 1"/>
          <p:cNvSpPr>
            <a:spLocks noGrp="1"/>
          </p:cNvSpPr>
          <p:nvPr>
            <p:ph type="title"/>
          </p:nvPr>
        </p:nvSpPr>
        <p:spPr/>
        <p:txBody>
          <a:bodyPr/>
          <a:lstStyle/>
          <a:p>
            <a:r>
              <a:rPr lang="en-AU" dirty="0" smtClean="0"/>
              <a:t>Common Deployments</a:t>
            </a:r>
            <a:endParaRPr lang="en-AU" dirty="0"/>
          </a:p>
        </p:txBody>
      </p:sp>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
        <p:nvSpPr>
          <p:cNvPr id="6" name="Rounded Rectangle 5"/>
          <p:cNvSpPr/>
          <p:nvPr/>
        </p:nvSpPr>
        <p:spPr bwMode="auto">
          <a:xfrm>
            <a:off x="5630176" y="1556791"/>
            <a:ext cx="2038168" cy="3024337"/>
          </a:xfrm>
          <a:prstGeom prst="roundRect">
            <a:avLst>
              <a:gd name="adj" fmla="val 688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GB" sz="2000" dirty="0">
              <a:solidFill>
                <a:srgbClr val="FFFFFF"/>
              </a:solidFill>
              <a:latin typeface="Calibri" pitchFamily="34" charset="0"/>
            </a:endParaRPr>
          </a:p>
        </p:txBody>
      </p:sp>
      <p:sp>
        <p:nvSpPr>
          <p:cNvPr id="7" name="TextBox 6"/>
          <p:cNvSpPr txBox="1"/>
          <p:nvPr/>
        </p:nvSpPr>
        <p:spPr>
          <a:xfrm>
            <a:off x="5490943" y="5729585"/>
            <a:ext cx="3302054"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latin typeface="Segoe" pitchFamily="34" charset="0"/>
              </a:rPr>
              <a:t>Hybrid – UI BL cloud Based</a:t>
            </a:r>
          </a:p>
        </p:txBody>
      </p:sp>
      <p:sp>
        <p:nvSpPr>
          <p:cNvPr id="8" name="TextBox 7"/>
          <p:cNvSpPr txBox="1"/>
          <p:nvPr/>
        </p:nvSpPr>
        <p:spPr>
          <a:xfrm>
            <a:off x="5630175" y="1577501"/>
            <a:ext cx="2038169" cy="253916"/>
          </a:xfrm>
          <a:prstGeom prst="rect">
            <a:avLst/>
          </a:prstGeom>
          <a:noFill/>
        </p:spPr>
        <p:txBody>
          <a:bodyPr wrap="square" rtlCol="0">
            <a:spAutoFit/>
          </a:bodyPr>
          <a:lstStyle/>
          <a:p>
            <a:pPr algn="ctr"/>
            <a:r>
              <a:rPr lang="en-US" sz="1050" b="1" dirty="0" smtClean="0">
                <a:solidFill>
                  <a:schemeClr val="bg1"/>
                </a:solidFill>
                <a:latin typeface="Segoe" pitchFamily="34" charset="0"/>
              </a:rPr>
              <a:t>Microsoft Datacenter</a:t>
            </a:r>
            <a:endParaRPr lang="en-US" sz="1050" b="1" dirty="0">
              <a:solidFill>
                <a:schemeClr val="bg1"/>
              </a:solidFill>
              <a:latin typeface="Segoe" pitchFamily="34" charset="0"/>
            </a:endParaRPr>
          </a:p>
        </p:txBody>
      </p:sp>
      <p:grpSp>
        <p:nvGrpSpPr>
          <p:cNvPr id="13" name="Group 12"/>
          <p:cNvGrpSpPr/>
          <p:nvPr/>
        </p:nvGrpSpPr>
        <p:grpSpPr>
          <a:xfrm>
            <a:off x="5724127" y="1772816"/>
            <a:ext cx="1910507" cy="988857"/>
            <a:chOff x="6477000" y="3672910"/>
            <a:chExt cx="1419376" cy="601103"/>
          </a:xfrm>
        </p:grpSpPr>
        <p:sp>
          <p:nvSpPr>
            <p:cNvPr id="14" name="Rounded Rectangle 13"/>
            <p:cNvSpPr/>
            <p:nvPr/>
          </p:nvSpPr>
          <p:spPr>
            <a:xfrm>
              <a:off x="6719834" y="3741002"/>
              <a:ext cx="1176542" cy="533011"/>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sz="2000" dirty="0">
                <a:solidFill>
                  <a:srgbClr val="FFFFFF"/>
                </a:solidFill>
                <a:latin typeface="Calibri" pitchFamily="34" charset="0"/>
              </a:endParaRPr>
            </a:p>
          </p:txBody>
        </p:sp>
        <p:sp>
          <p:nvSpPr>
            <p:cNvPr id="15" name="Rounded Rectangle 14"/>
            <p:cNvSpPr/>
            <p:nvPr/>
          </p:nvSpPr>
          <p:spPr>
            <a:xfrm>
              <a:off x="6477000" y="3672910"/>
              <a:ext cx="1298523" cy="533011"/>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sz="1600" dirty="0" smtClean="0">
                  <a:solidFill>
                    <a:srgbClr val="FFFFFF"/>
                  </a:solidFill>
                  <a:latin typeface="Calibri" pitchFamily="34" charset="0"/>
                </a:rPr>
                <a:t>UI </a:t>
              </a:r>
            </a:p>
            <a:p>
              <a:pPr algn="ctr" defTabSz="914099"/>
              <a:r>
                <a:rPr lang="en-US" sz="1600" dirty="0" smtClean="0">
                  <a:solidFill>
                    <a:srgbClr val="FFFFFF"/>
                  </a:solidFill>
                  <a:latin typeface="Calibri" pitchFamily="34" charset="0"/>
                </a:rPr>
                <a:t>Windows Azure</a:t>
              </a:r>
              <a:br>
                <a:rPr lang="en-US" sz="1600" dirty="0" smtClean="0">
                  <a:solidFill>
                    <a:srgbClr val="FFFFFF"/>
                  </a:solidFill>
                  <a:latin typeface="Calibri" pitchFamily="34" charset="0"/>
                </a:rPr>
              </a:br>
              <a:r>
                <a:rPr lang="en-US" sz="1600" dirty="0" smtClean="0">
                  <a:solidFill>
                    <a:srgbClr val="FFFFFF"/>
                  </a:solidFill>
                  <a:latin typeface="Calibri" pitchFamily="34" charset="0"/>
                </a:rPr>
                <a:t>Web Roles</a:t>
              </a:r>
              <a:endParaRPr lang="en-US" sz="1600" dirty="0">
                <a:solidFill>
                  <a:srgbClr val="FFFFFF"/>
                </a:solidFill>
                <a:latin typeface="Calibri" pitchFamily="34" charset="0"/>
              </a:endParaRPr>
            </a:p>
          </p:txBody>
        </p:sp>
      </p:grpSp>
      <p:grpSp>
        <p:nvGrpSpPr>
          <p:cNvPr id="49" name="Group 48"/>
          <p:cNvGrpSpPr/>
          <p:nvPr/>
        </p:nvGrpSpPr>
        <p:grpSpPr>
          <a:xfrm>
            <a:off x="5796136" y="2852936"/>
            <a:ext cx="1642192" cy="832292"/>
            <a:chOff x="5850333" y="3253919"/>
            <a:chExt cx="1642192" cy="832292"/>
          </a:xfrm>
        </p:grpSpPr>
        <p:sp>
          <p:nvSpPr>
            <p:cNvPr id="25" name="Rounded Rectangle 24"/>
            <p:cNvSpPr/>
            <p:nvPr/>
          </p:nvSpPr>
          <p:spPr bwMode="auto">
            <a:xfrm>
              <a:off x="5850333" y="3253919"/>
              <a:ext cx="1642192" cy="756892"/>
            </a:xfrm>
            <a:prstGeom prst="roundRect">
              <a:avLst>
                <a:gd name="adj" fmla="val 12139"/>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GB" sz="2000" dirty="0">
                <a:solidFill>
                  <a:srgbClr val="FFFFFF"/>
                </a:solidFill>
                <a:latin typeface="Calibri" pitchFamily="34" charset="0"/>
              </a:endParaRPr>
            </a:p>
          </p:txBody>
        </p:sp>
        <p:sp>
          <p:nvSpPr>
            <p:cNvPr id="27" name="Rectangle 26"/>
            <p:cNvSpPr/>
            <p:nvPr/>
          </p:nvSpPr>
          <p:spPr>
            <a:xfrm>
              <a:off x="5931398" y="3255214"/>
              <a:ext cx="1534458" cy="830997"/>
            </a:xfrm>
            <a:prstGeom prst="rect">
              <a:avLst/>
            </a:prstGeom>
          </p:spPr>
          <p:txBody>
            <a:bodyPr wrap="none">
              <a:spAutoFit/>
            </a:bodyPr>
            <a:lstStyle/>
            <a:p>
              <a:pPr algn="ctr"/>
              <a:r>
                <a:rPr lang="en-US" sz="1600" dirty="0" smtClean="0">
                  <a:solidFill>
                    <a:schemeClr val="bg1"/>
                  </a:solidFill>
                  <a:latin typeface="+mj-lt"/>
                </a:rPr>
                <a:t>Business Layer</a:t>
              </a:r>
              <a:br>
                <a:rPr lang="en-US" sz="1600" dirty="0" smtClean="0">
                  <a:solidFill>
                    <a:schemeClr val="bg1"/>
                  </a:solidFill>
                  <a:latin typeface="+mj-lt"/>
                </a:rPr>
              </a:br>
              <a:r>
                <a:rPr lang="en-US" sz="1600" dirty="0" smtClean="0">
                  <a:solidFill>
                    <a:schemeClr val="bg1"/>
                  </a:solidFill>
                  <a:latin typeface="+mj-lt"/>
                </a:rPr>
                <a:t>Windows Azure </a:t>
              </a:r>
            </a:p>
            <a:p>
              <a:pPr algn="ctr"/>
              <a:r>
                <a:rPr lang="en-US" sz="1600" dirty="0" smtClean="0">
                  <a:solidFill>
                    <a:schemeClr val="bg1"/>
                  </a:solidFill>
                  <a:latin typeface="+mj-lt"/>
                </a:rPr>
                <a:t>Worker Roles</a:t>
              </a:r>
            </a:p>
          </p:txBody>
        </p:sp>
      </p:grpSp>
      <p:grpSp>
        <p:nvGrpSpPr>
          <p:cNvPr id="46" name="Group 45"/>
          <p:cNvGrpSpPr/>
          <p:nvPr/>
        </p:nvGrpSpPr>
        <p:grpSpPr>
          <a:xfrm>
            <a:off x="5832425" y="4808769"/>
            <a:ext cx="1835919" cy="749725"/>
            <a:chOff x="11298188" y="6281195"/>
            <a:chExt cx="1208198" cy="754039"/>
          </a:xfrm>
        </p:grpSpPr>
        <p:grpSp>
          <p:nvGrpSpPr>
            <p:cNvPr id="18" name="Group 16"/>
            <p:cNvGrpSpPr/>
            <p:nvPr/>
          </p:nvGrpSpPr>
          <p:grpSpPr>
            <a:xfrm>
              <a:off x="11298188" y="6281195"/>
              <a:ext cx="1208198" cy="754039"/>
              <a:chOff x="6680672" y="3530724"/>
              <a:chExt cx="1282751" cy="1370163"/>
            </a:xfrm>
          </p:grpSpPr>
          <p:sp>
            <p:nvSpPr>
              <p:cNvPr id="20" name="Oval 19"/>
              <p:cNvSpPr/>
              <p:nvPr/>
            </p:nvSpPr>
            <p:spPr>
              <a:xfrm>
                <a:off x="6680672" y="4407757"/>
                <a:ext cx="1282751" cy="493130"/>
              </a:xfrm>
              <a:prstGeom prst="ellipse">
                <a:avLst/>
              </a:prstGeom>
              <a:gradFill flip="none" rotWithShape="1">
                <a:gsLst>
                  <a:gs pos="0">
                    <a:srgbClr val="000000">
                      <a:lumMod val="95000"/>
                      <a:lumOff val="5000"/>
                    </a:srgbClr>
                  </a:gs>
                  <a:gs pos="100000">
                    <a:sysClr val="windowText" lastClr="000000">
                      <a:lumMod val="50000"/>
                      <a:lumOff val="50000"/>
                      <a:alpha val="3000"/>
                    </a:sysClr>
                  </a:gs>
                </a:gsLst>
                <a:path path="shape">
                  <a:fillToRect l="50000" t="50000" r="50000" b="50000"/>
                </a:path>
                <a:tileRect/>
              </a:gradFill>
              <a:ln w="38100" cap="flat" cmpd="sng" algn="ctr">
                <a:noFill/>
                <a:prstDash val="solid"/>
              </a:ln>
              <a:effectLst/>
            </p:spPr>
            <p:txBody>
              <a:bodyPr rtlCol="0" anchor="ctr"/>
              <a:lstStyle/>
              <a:p>
                <a:pPr algn="ctr" defTabSz="914400">
                  <a:defRPr/>
                </a:pPr>
                <a:endParaRPr lang="en-US" kern="0" dirty="0">
                  <a:solidFill>
                    <a:sysClr val="window" lastClr="FFFFFF"/>
                  </a:solidFill>
                  <a:latin typeface="Segoe" pitchFamily="34" charset="0"/>
                </a:endParaRPr>
              </a:p>
            </p:txBody>
          </p:sp>
          <p:grpSp>
            <p:nvGrpSpPr>
              <p:cNvPr id="21" name="Group 17"/>
              <p:cNvGrpSpPr/>
              <p:nvPr/>
            </p:nvGrpSpPr>
            <p:grpSpPr>
              <a:xfrm flipH="1">
                <a:off x="6802955" y="3530724"/>
                <a:ext cx="915230" cy="1249931"/>
                <a:chOff x="8100716" y="3769433"/>
                <a:chExt cx="441437" cy="602871"/>
              </a:xfrm>
            </p:grpSpPr>
            <p:sp>
              <p:nvSpPr>
                <p:cNvPr id="22" name="Flowchart: Magnetic Disk 21"/>
                <p:cNvSpPr/>
                <p:nvPr/>
              </p:nvSpPr>
              <p:spPr>
                <a:xfrm>
                  <a:off x="8100718" y="3773214"/>
                  <a:ext cx="441435" cy="599090"/>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defTabSz="914400">
                    <a:defRPr/>
                  </a:pPr>
                  <a:endParaRPr lang="en-US" kern="0" dirty="0">
                    <a:solidFill>
                      <a:sysClr val="window" lastClr="FFFFFF"/>
                    </a:solidFill>
                    <a:latin typeface="Segoe" pitchFamily="34" charset="0"/>
                  </a:endParaRPr>
                </a:p>
              </p:txBody>
            </p:sp>
            <p:sp>
              <p:nvSpPr>
                <p:cNvPr id="23" name="Oval 22"/>
                <p:cNvSpPr/>
                <p:nvPr/>
              </p:nvSpPr>
              <p:spPr>
                <a:xfrm>
                  <a:off x="8100716" y="3769433"/>
                  <a:ext cx="438912" cy="173818"/>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defTabSz="914400">
                    <a:defRPr/>
                  </a:pPr>
                  <a:endParaRPr lang="en-US" kern="0" dirty="0">
                    <a:solidFill>
                      <a:sysClr val="window" lastClr="FFFFFF"/>
                    </a:solidFill>
                    <a:latin typeface="Segoe" pitchFamily="34" charset="0"/>
                  </a:endParaRPr>
                </a:p>
              </p:txBody>
            </p:sp>
          </p:grpSp>
        </p:grpSp>
        <p:sp>
          <p:nvSpPr>
            <p:cNvPr id="19" name="Rectangle 18"/>
            <p:cNvSpPr/>
            <p:nvPr/>
          </p:nvSpPr>
          <p:spPr>
            <a:xfrm>
              <a:off x="11454092" y="6490950"/>
              <a:ext cx="836015" cy="477054"/>
            </a:xfrm>
            <a:prstGeom prst="rect">
              <a:avLst/>
            </a:prstGeom>
          </p:spPr>
          <p:txBody>
            <a:bodyPr wrap="square">
              <a:spAutoFit/>
            </a:bodyPr>
            <a:lstStyle/>
            <a:p>
              <a:pPr algn="ctr" defTabSz="914099">
                <a:lnSpc>
                  <a:spcPts val="1500"/>
                </a:lnSpc>
              </a:pPr>
              <a:r>
                <a:rPr lang="en-US" sz="1400" dirty="0" smtClean="0">
                  <a:solidFill>
                    <a:srgbClr val="000000">
                      <a:alpha val="99000"/>
                    </a:srgbClr>
                  </a:solidFill>
                  <a:latin typeface="Segoe" pitchFamily="34" charset="0"/>
                </a:rPr>
                <a:t>SQL Server</a:t>
              </a:r>
            </a:p>
          </p:txBody>
        </p:sp>
      </p:grpSp>
      <p:cxnSp>
        <p:nvCxnSpPr>
          <p:cNvPr id="24" name="Straight Arrow Connector 23"/>
          <p:cNvCxnSpPr>
            <a:stCxn id="25" idx="0"/>
            <a:endCxn id="15" idx="2"/>
          </p:cNvCxnSpPr>
          <p:nvPr/>
        </p:nvCxnSpPr>
        <p:spPr>
          <a:xfrm flipH="1" flipV="1">
            <a:off x="6598046" y="2649657"/>
            <a:ext cx="19186" cy="203279"/>
          </a:xfrm>
          <a:prstGeom prst="straightConnector1">
            <a:avLst/>
          </a:prstGeom>
          <a:ln w="47625">
            <a:solidFill>
              <a:srgbClr val="002060"/>
            </a:solidFill>
            <a:tailEnd type="none"/>
          </a:ln>
        </p:spPr>
        <p:style>
          <a:lnRef idx="1">
            <a:schemeClr val="dk1"/>
          </a:lnRef>
          <a:fillRef idx="0">
            <a:schemeClr val="dk1"/>
          </a:fillRef>
          <a:effectRef idx="0">
            <a:schemeClr val="dk1"/>
          </a:effectRef>
          <a:fontRef idx="minor">
            <a:schemeClr val="tx1"/>
          </a:fontRef>
        </p:style>
      </p:cxnSp>
      <p:sp>
        <p:nvSpPr>
          <p:cNvPr id="35" name="laptop"/>
          <p:cNvSpPr>
            <a:spLocks noEditPoints="1" noChangeArrowheads="1"/>
          </p:cNvSpPr>
          <p:nvPr/>
        </p:nvSpPr>
        <p:spPr bwMode="auto">
          <a:xfrm>
            <a:off x="7956376" y="2317737"/>
            <a:ext cx="492125" cy="428354"/>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36" name="Straight Arrow Connector 35"/>
          <p:cNvCxnSpPr>
            <a:stCxn id="35" idx="1"/>
            <a:endCxn id="14" idx="3"/>
          </p:cNvCxnSpPr>
          <p:nvPr/>
        </p:nvCxnSpPr>
        <p:spPr>
          <a:xfrm flipH="1" flipV="1">
            <a:off x="7634634" y="2323253"/>
            <a:ext cx="398340" cy="136733"/>
          </a:xfrm>
          <a:prstGeom prst="straightConnector1">
            <a:avLst/>
          </a:prstGeom>
          <a:ln w="47625">
            <a:solidFill>
              <a:srgbClr val="002060"/>
            </a:solidFill>
            <a:tailEnd type="arrow"/>
          </a:ln>
        </p:spPr>
        <p:style>
          <a:lnRef idx="1">
            <a:schemeClr val="dk1"/>
          </a:lnRef>
          <a:fillRef idx="0">
            <a:schemeClr val="dk1"/>
          </a:fillRef>
          <a:effectRef idx="0">
            <a:schemeClr val="dk1"/>
          </a:effectRef>
          <a:fontRef idx="minor">
            <a:schemeClr val="tx1"/>
          </a:fontRef>
        </p:style>
      </p:cxnSp>
      <p:sp>
        <p:nvSpPr>
          <p:cNvPr id="40" name="TextBox 39"/>
          <p:cNvSpPr txBox="1"/>
          <p:nvPr/>
        </p:nvSpPr>
        <p:spPr>
          <a:xfrm>
            <a:off x="395537" y="1268760"/>
            <a:ext cx="5095406" cy="4401205"/>
          </a:xfrm>
          <a:prstGeom prst="rect">
            <a:avLst/>
          </a:prstGeom>
          <a:noFill/>
        </p:spPr>
        <p:txBody>
          <a:bodyPr wrap="square" rtlCol="0">
            <a:spAutoFit/>
          </a:bodyPr>
          <a:lstStyle/>
          <a:p>
            <a:pPr marL="285750" indent="-285750">
              <a:buClr>
                <a:schemeClr val="accent1"/>
              </a:buClr>
              <a:buFont typeface="Segoe UI" pitchFamily="34" charset="0"/>
              <a:buChar char="►"/>
            </a:pPr>
            <a:r>
              <a:rPr lang="en-AU" sz="2800" dirty="0" smtClean="0">
                <a:solidFill>
                  <a:schemeClr val="bg1"/>
                </a:solidFill>
                <a:latin typeface="Segoe UI" pitchFamily="34" charset="0"/>
                <a:ea typeface="Segoe UI" pitchFamily="34" charset="0"/>
                <a:cs typeface="Segoe UI" pitchFamily="34" charset="0"/>
              </a:rPr>
              <a:t>UI &amp; BL &amp; </a:t>
            </a:r>
            <a:r>
              <a:rPr lang="en-AU" sz="2800" dirty="0" err="1" smtClean="0">
                <a:solidFill>
                  <a:schemeClr val="bg1"/>
                </a:solidFill>
                <a:latin typeface="Segoe UI" pitchFamily="34" charset="0"/>
                <a:ea typeface="Segoe UI" pitchFamily="34" charset="0"/>
                <a:cs typeface="Segoe UI" pitchFamily="34" charset="0"/>
              </a:rPr>
              <a:t>Unclass</a:t>
            </a:r>
            <a:r>
              <a:rPr lang="en-AU" sz="2800" dirty="0" smtClean="0">
                <a:solidFill>
                  <a:schemeClr val="bg1"/>
                </a:solidFill>
                <a:latin typeface="Segoe UI" pitchFamily="34" charset="0"/>
                <a:ea typeface="Segoe UI" pitchFamily="34" charset="0"/>
                <a:cs typeface="Segoe UI" pitchFamily="34" charset="0"/>
              </a:rPr>
              <a:t>. Data  based in the cloud</a:t>
            </a:r>
          </a:p>
          <a:p>
            <a:pPr marL="285750" indent="-285750">
              <a:buClr>
                <a:schemeClr val="accent1"/>
              </a:buClr>
              <a:buFont typeface="Segoe UI" pitchFamily="34" charset="0"/>
              <a:buChar char="►"/>
            </a:pPr>
            <a:r>
              <a:rPr lang="en-AU" sz="2800" dirty="0" smtClean="0">
                <a:solidFill>
                  <a:schemeClr val="bg1"/>
                </a:solidFill>
                <a:latin typeface="Segoe UI" pitchFamily="34" charset="0"/>
                <a:ea typeface="Segoe UI" pitchFamily="34" charset="0"/>
                <a:cs typeface="Segoe UI" pitchFamily="34" charset="0"/>
              </a:rPr>
              <a:t>Good for applications that do form filing, CPU bound, client data lookup</a:t>
            </a:r>
          </a:p>
          <a:p>
            <a:pPr marL="285750" indent="-285750">
              <a:buClr>
                <a:schemeClr val="accent1"/>
              </a:buClr>
              <a:buFont typeface="Segoe UI" pitchFamily="34" charset="0"/>
              <a:buChar char="►"/>
            </a:pPr>
            <a:r>
              <a:rPr lang="en-AU" sz="2800" dirty="0" smtClean="0">
                <a:solidFill>
                  <a:schemeClr val="bg1"/>
                </a:solidFill>
                <a:latin typeface="Segoe UI" pitchFamily="34" charset="0"/>
                <a:ea typeface="Segoe UI" pitchFamily="34" charset="0"/>
                <a:cs typeface="Segoe UI" pitchFamily="34" charset="0"/>
              </a:rPr>
              <a:t>Web Services at the BL hosted in cloud</a:t>
            </a:r>
          </a:p>
          <a:p>
            <a:pPr marL="285750" indent="-285750">
              <a:buClr>
                <a:schemeClr val="accent1"/>
              </a:buClr>
              <a:buFont typeface="Segoe UI" pitchFamily="34" charset="0"/>
              <a:buChar char="►"/>
            </a:pPr>
            <a:r>
              <a:rPr lang="en-AU" sz="2800" dirty="0" smtClean="0">
                <a:solidFill>
                  <a:schemeClr val="bg1"/>
                </a:solidFill>
                <a:latin typeface="Segoe UI" pitchFamily="34" charset="0"/>
                <a:ea typeface="Segoe UI" pitchFamily="34" charset="0"/>
                <a:cs typeface="Segoe UI" pitchFamily="34" charset="0"/>
              </a:rPr>
              <a:t>Keeps the bad guys (end users and service calls) off your network</a:t>
            </a:r>
            <a:endParaRPr lang="en-AU" sz="2800" dirty="0">
              <a:solidFill>
                <a:schemeClr val="bg1"/>
              </a:solidFill>
              <a:latin typeface="Segoe UI" pitchFamily="34" charset="0"/>
              <a:ea typeface="Segoe UI" pitchFamily="34" charset="0"/>
              <a:cs typeface="Segoe UI" pitchFamily="34" charset="0"/>
            </a:endParaRPr>
          </a:p>
        </p:txBody>
      </p:sp>
      <p:sp>
        <p:nvSpPr>
          <p:cNvPr id="45" name="TextBox 44"/>
          <p:cNvSpPr txBox="1"/>
          <p:nvPr/>
        </p:nvSpPr>
        <p:spPr>
          <a:xfrm>
            <a:off x="5652345" y="5479340"/>
            <a:ext cx="2038169" cy="253916"/>
          </a:xfrm>
          <a:prstGeom prst="rect">
            <a:avLst/>
          </a:prstGeom>
          <a:noFill/>
        </p:spPr>
        <p:txBody>
          <a:bodyPr wrap="square" rtlCol="0">
            <a:spAutoFit/>
          </a:bodyPr>
          <a:lstStyle/>
          <a:p>
            <a:pPr algn="ctr"/>
            <a:r>
              <a:rPr lang="en-US" sz="1050" b="1" dirty="0" smtClean="0">
                <a:solidFill>
                  <a:schemeClr val="bg1"/>
                </a:solidFill>
                <a:latin typeface="Segoe" pitchFamily="34" charset="0"/>
              </a:rPr>
              <a:t>On Premises</a:t>
            </a:r>
            <a:endParaRPr lang="en-US" sz="1050" b="1" dirty="0">
              <a:solidFill>
                <a:schemeClr val="bg1"/>
              </a:solidFill>
              <a:latin typeface="Segoe" pitchFamily="34" charset="0"/>
            </a:endParaRPr>
          </a:p>
        </p:txBody>
      </p:sp>
      <p:sp>
        <p:nvSpPr>
          <p:cNvPr id="29" name="Left-Right Arrow 28"/>
          <p:cNvSpPr/>
          <p:nvPr/>
        </p:nvSpPr>
        <p:spPr bwMode="auto">
          <a:xfrm rot="5400000">
            <a:off x="6383887" y="4149281"/>
            <a:ext cx="1298889" cy="217276"/>
          </a:xfrm>
          <a:prstGeom prst="lef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sz="2000" dirty="0">
              <a:solidFill>
                <a:srgbClr val="FFFFFF"/>
              </a:solidFill>
              <a:latin typeface="Calibri" pitchFamily="34" charset="0"/>
            </a:endParaRPr>
          </a:p>
        </p:txBody>
      </p:sp>
      <p:sp>
        <p:nvSpPr>
          <p:cNvPr id="52" name="TextBox 51"/>
          <p:cNvSpPr txBox="1"/>
          <p:nvPr/>
        </p:nvSpPr>
        <p:spPr>
          <a:xfrm>
            <a:off x="7884368" y="2796616"/>
            <a:ext cx="632573" cy="253916"/>
          </a:xfrm>
          <a:prstGeom prst="rect">
            <a:avLst/>
          </a:prstGeom>
          <a:noFill/>
        </p:spPr>
        <p:txBody>
          <a:bodyPr wrap="square" rtlCol="0">
            <a:spAutoFit/>
          </a:bodyPr>
          <a:lstStyle/>
          <a:p>
            <a:pPr algn="ctr"/>
            <a:r>
              <a:rPr lang="en-US" sz="1050" b="1" dirty="0" smtClean="0">
                <a:solidFill>
                  <a:schemeClr val="bg1"/>
                </a:solidFill>
                <a:latin typeface="Segoe" pitchFamily="34" charset="0"/>
              </a:rPr>
              <a:t>Client</a:t>
            </a:r>
            <a:endParaRPr lang="en-US" sz="1050" b="1" dirty="0">
              <a:solidFill>
                <a:schemeClr val="bg1"/>
              </a:solidFill>
              <a:latin typeface="Segoe" pitchFamily="34" charset="0"/>
            </a:endParaRPr>
          </a:p>
        </p:txBody>
      </p:sp>
      <p:grpSp>
        <p:nvGrpSpPr>
          <p:cNvPr id="39" name="Group 38"/>
          <p:cNvGrpSpPr/>
          <p:nvPr/>
        </p:nvGrpSpPr>
        <p:grpSpPr>
          <a:xfrm>
            <a:off x="5676521" y="3706740"/>
            <a:ext cx="1208198" cy="749725"/>
            <a:chOff x="11298188" y="6281195"/>
            <a:chExt cx="1208198" cy="754039"/>
          </a:xfrm>
        </p:grpSpPr>
        <p:grpSp>
          <p:nvGrpSpPr>
            <p:cNvPr id="47" name="Group 16"/>
            <p:cNvGrpSpPr/>
            <p:nvPr/>
          </p:nvGrpSpPr>
          <p:grpSpPr>
            <a:xfrm>
              <a:off x="11298188" y="6281195"/>
              <a:ext cx="1208198" cy="754039"/>
              <a:chOff x="6680672" y="3530724"/>
              <a:chExt cx="1282751" cy="1370163"/>
            </a:xfrm>
          </p:grpSpPr>
          <p:sp>
            <p:nvSpPr>
              <p:cNvPr id="50" name="Oval 49"/>
              <p:cNvSpPr/>
              <p:nvPr/>
            </p:nvSpPr>
            <p:spPr>
              <a:xfrm>
                <a:off x="6680672" y="4407757"/>
                <a:ext cx="1282751" cy="493130"/>
              </a:xfrm>
              <a:prstGeom prst="ellipse">
                <a:avLst/>
              </a:prstGeom>
              <a:gradFill flip="none" rotWithShape="1">
                <a:gsLst>
                  <a:gs pos="0">
                    <a:srgbClr val="000000">
                      <a:lumMod val="95000"/>
                      <a:lumOff val="5000"/>
                    </a:srgbClr>
                  </a:gs>
                  <a:gs pos="100000">
                    <a:sysClr val="windowText" lastClr="000000">
                      <a:lumMod val="50000"/>
                      <a:lumOff val="50000"/>
                      <a:alpha val="3000"/>
                    </a:sysClr>
                  </a:gs>
                </a:gsLst>
                <a:path path="shape">
                  <a:fillToRect l="50000" t="50000" r="50000" b="50000"/>
                </a:path>
                <a:tileRect/>
              </a:gradFill>
              <a:ln w="38100" cap="flat" cmpd="sng" algn="ctr">
                <a:noFill/>
                <a:prstDash val="solid"/>
              </a:ln>
              <a:effectLst/>
            </p:spPr>
            <p:txBody>
              <a:bodyPr rtlCol="0" anchor="ctr"/>
              <a:lstStyle/>
              <a:p>
                <a:pPr algn="ctr" defTabSz="914400">
                  <a:defRPr/>
                </a:pPr>
                <a:endParaRPr lang="en-US" kern="0" dirty="0">
                  <a:solidFill>
                    <a:sysClr val="window" lastClr="FFFFFF"/>
                  </a:solidFill>
                  <a:latin typeface="Segoe" pitchFamily="34" charset="0"/>
                </a:endParaRPr>
              </a:p>
            </p:txBody>
          </p:sp>
          <p:grpSp>
            <p:nvGrpSpPr>
              <p:cNvPr id="51" name="Group 17"/>
              <p:cNvGrpSpPr/>
              <p:nvPr/>
            </p:nvGrpSpPr>
            <p:grpSpPr>
              <a:xfrm flipH="1">
                <a:off x="6802955" y="3530724"/>
                <a:ext cx="915230" cy="1249931"/>
                <a:chOff x="8100716" y="3769433"/>
                <a:chExt cx="441437" cy="602871"/>
              </a:xfrm>
            </p:grpSpPr>
            <p:sp>
              <p:nvSpPr>
                <p:cNvPr id="53" name="Flowchart: Magnetic Disk 52"/>
                <p:cNvSpPr/>
                <p:nvPr/>
              </p:nvSpPr>
              <p:spPr>
                <a:xfrm>
                  <a:off x="8100718" y="3773214"/>
                  <a:ext cx="441435" cy="599090"/>
                </a:xfrm>
                <a:prstGeom prst="flowChartMagneticDisk">
                  <a:avLst/>
                </a:prstGeom>
                <a:gradFill>
                  <a:gsLst>
                    <a:gs pos="0">
                      <a:srgbClr val="00B0F0"/>
                    </a:gs>
                    <a:gs pos="38000">
                      <a:sysClr val="window" lastClr="FFFFFF"/>
                    </a:gs>
                    <a:gs pos="82000">
                      <a:srgbClr val="007CA8"/>
                    </a:gs>
                    <a:gs pos="100000">
                      <a:sysClr val="window" lastClr="FFFFFF"/>
                    </a:gs>
                  </a:gsLst>
                  <a:lin ang="21594000" scaled="0"/>
                </a:gradFill>
                <a:ln w="38100" cap="flat" cmpd="sng" algn="ctr">
                  <a:noFill/>
                  <a:prstDash val="solid"/>
                </a:ln>
                <a:effectLst/>
              </p:spPr>
              <p:txBody>
                <a:bodyPr rtlCol="0" anchor="ctr"/>
                <a:lstStyle/>
                <a:p>
                  <a:pPr algn="ctr" defTabSz="914400">
                    <a:defRPr/>
                  </a:pPr>
                  <a:endParaRPr lang="en-US" kern="0" dirty="0">
                    <a:solidFill>
                      <a:sysClr val="window" lastClr="FFFFFF"/>
                    </a:solidFill>
                    <a:latin typeface="Segoe" pitchFamily="34" charset="0"/>
                  </a:endParaRPr>
                </a:p>
              </p:txBody>
            </p:sp>
            <p:sp>
              <p:nvSpPr>
                <p:cNvPr id="54" name="Oval 53"/>
                <p:cNvSpPr/>
                <p:nvPr/>
              </p:nvSpPr>
              <p:spPr>
                <a:xfrm>
                  <a:off x="8100716" y="3769433"/>
                  <a:ext cx="438912" cy="173818"/>
                </a:xfrm>
                <a:prstGeom prst="ellipse">
                  <a:avLst/>
                </a:prstGeom>
                <a:gradFill>
                  <a:gsLst>
                    <a:gs pos="31000">
                      <a:sysClr val="window" lastClr="FFFFFF"/>
                    </a:gs>
                    <a:gs pos="82000">
                      <a:srgbClr val="007CA8"/>
                    </a:gs>
                  </a:gsLst>
                  <a:lin ang="17400000" scaled="0"/>
                </a:gradFill>
                <a:ln w="38100" cap="flat" cmpd="sng" algn="ctr">
                  <a:noFill/>
                  <a:prstDash val="solid"/>
                </a:ln>
                <a:effectLst/>
              </p:spPr>
              <p:txBody>
                <a:bodyPr rtlCol="0" anchor="ctr"/>
                <a:lstStyle/>
                <a:p>
                  <a:pPr algn="ctr" defTabSz="914400">
                    <a:defRPr/>
                  </a:pPr>
                  <a:endParaRPr lang="en-US" kern="0" dirty="0">
                    <a:solidFill>
                      <a:sysClr val="window" lastClr="FFFFFF"/>
                    </a:solidFill>
                    <a:latin typeface="Segoe" pitchFamily="34" charset="0"/>
                  </a:endParaRPr>
                </a:p>
              </p:txBody>
            </p:sp>
          </p:grpSp>
        </p:grpSp>
        <p:sp>
          <p:nvSpPr>
            <p:cNvPr id="48" name="Rectangle 47"/>
            <p:cNvSpPr/>
            <p:nvPr/>
          </p:nvSpPr>
          <p:spPr>
            <a:xfrm>
              <a:off x="11454092" y="6490950"/>
              <a:ext cx="836015" cy="477054"/>
            </a:xfrm>
            <a:prstGeom prst="rect">
              <a:avLst/>
            </a:prstGeom>
          </p:spPr>
          <p:txBody>
            <a:bodyPr wrap="square">
              <a:spAutoFit/>
            </a:bodyPr>
            <a:lstStyle/>
            <a:p>
              <a:pPr algn="ctr" defTabSz="914099">
                <a:lnSpc>
                  <a:spcPts val="1500"/>
                </a:lnSpc>
              </a:pPr>
              <a:r>
                <a:rPr lang="en-US" sz="1400" dirty="0" smtClean="0">
                  <a:solidFill>
                    <a:srgbClr val="000000">
                      <a:alpha val="99000"/>
                    </a:srgbClr>
                  </a:solidFill>
                  <a:latin typeface="Segoe" pitchFamily="34" charset="0"/>
                </a:rPr>
                <a:t>SQL Server</a:t>
              </a:r>
            </a:p>
          </p:txBody>
        </p:sp>
      </p:grpSp>
      <p:sp>
        <p:nvSpPr>
          <p:cNvPr id="55" name="Left-Right Arrow 54"/>
          <p:cNvSpPr/>
          <p:nvPr/>
        </p:nvSpPr>
        <p:spPr bwMode="auto">
          <a:xfrm rot="5400000">
            <a:off x="6210927" y="4544197"/>
            <a:ext cx="662567" cy="217276"/>
          </a:xfrm>
          <a:prstGeom prst="lef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sz="2000" dirty="0">
              <a:solidFill>
                <a:srgbClr val="FFFFFF"/>
              </a:solidFill>
              <a:latin typeface="Calibri" pitchFamily="34" charset="0"/>
            </a:endParaRPr>
          </a:p>
        </p:txBody>
      </p:sp>
      <p:sp>
        <p:nvSpPr>
          <p:cNvPr id="31" name="TextBox 30"/>
          <p:cNvSpPr txBox="1"/>
          <p:nvPr/>
        </p:nvSpPr>
        <p:spPr>
          <a:xfrm>
            <a:off x="5526902" y="4480384"/>
            <a:ext cx="877272" cy="369332"/>
          </a:xfrm>
          <a:prstGeom prst="rect">
            <a:avLst/>
          </a:prstGeom>
          <a:gradFill>
            <a:gsLst>
              <a:gs pos="0">
                <a:schemeClr val="accent6">
                  <a:lumMod val="50000"/>
                </a:schemeClr>
              </a:gs>
              <a:gs pos="50000">
                <a:schemeClr val="accent6">
                  <a:lumMod val="75000"/>
                </a:schemeClr>
              </a:gs>
              <a:gs pos="100000">
                <a:schemeClr val="accent6">
                  <a:lumMod val="20000"/>
                  <a:lumOff val="80000"/>
                </a:schemeClr>
              </a:gs>
            </a:gsLst>
            <a:lin ang="5400000" scaled="0"/>
          </a:gradFill>
          <a:ln cap="rnd">
            <a:solidFill>
              <a:schemeClr val="tx1"/>
            </a:solidFill>
          </a:ln>
          <a:effectLst>
            <a:glow rad="139700">
              <a:schemeClr val="accent5">
                <a:satMod val="175000"/>
                <a:alpha val="40000"/>
              </a:schemeClr>
            </a:glow>
          </a:effectLst>
        </p:spPr>
        <p:txBody>
          <a:bodyPr wrap="square" rtlCol="0">
            <a:spAutoFit/>
          </a:bodyPr>
          <a:lstStyle/>
          <a:p>
            <a:pPr algn="ctr"/>
            <a:r>
              <a:rPr lang="en-US" sz="900" b="1" dirty="0" smtClean="0">
                <a:solidFill>
                  <a:srgbClr val="FFFFFF"/>
                </a:solidFill>
                <a:latin typeface="Segoe" pitchFamily="34" charset="0"/>
              </a:rPr>
              <a:t>SQL Azure </a:t>
            </a:r>
          </a:p>
          <a:p>
            <a:pPr algn="ctr"/>
            <a:r>
              <a:rPr lang="en-US" sz="900" b="1" dirty="0" smtClean="0">
                <a:solidFill>
                  <a:srgbClr val="FFFFFF"/>
                </a:solidFill>
                <a:latin typeface="Segoe" pitchFamily="34" charset="0"/>
              </a:rPr>
              <a:t>Data Sync</a:t>
            </a:r>
            <a:endParaRPr lang="en-US" sz="900" b="1" dirty="0">
              <a:solidFill>
                <a:srgbClr val="FFFFFF"/>
              </a:solidFill>
              <a:latin typeface="Segoe" pitchFamily="34" charset="0"/>
            </a:endParaRPr>
          </a:p>
        </p:txBody>
      </p:sp>
      <p:pic>
        <p:nvPicPr>
          <p:cNvPr id="32" name="Picture 2" descr="Description: C:\Program Files\Microsoft Resource DVD Artwork\DVD_ART\Artwork_Imagery\HARDWARE_IMAGERY\Illustration - Misc Hardware\Windows Vista Illustration Icons\Syn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5402" y="4480384"/>
            <a:ext cx="346838" cy="357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56515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How does this help security?</a:t>
            </a:r>
            <a:endParaRPr lang="en-AU" dirty="0"/>
          </a:p>
        </p:txBody>
      </p:sp>
      <p:sp>
        <p:nvSpPr>
          <p:cNvPr id="5" name="Content Placeholder 4"/>
          <p:cNvSpPr>
            <a:spLocks noGrp="1"/>
          </p:cNvSpPr>
          <p:nvPr>
            <p:ph idx="1"/>
          </p:nvPr>
        </p:nvSpPr>
        <p:spPr/>
        <p:txBody>
          <a:bodyPr/>
          <a:lstStyle/>
          <a:p>
            <a:r>
              <a:rPr lang="en-AU" dirty="0" smtClean="0"/>
              <a:t>Provides excellent </a:t>
            </a:r>
            <a:r>
              <a:rPr lang="en-AU" dirty="0" err="1" smtClean="0"/>
              <a:t>DDoS</a:t>
            </a:r>
            <a:r>
              <a:rPr lang="en-AU" dirty="0" smtClean="0"/>
              <a:t> protection</a:t>
            </a:r>
          </a:p>
          <a:p>
            <a:r>
              <a:rPr lang="en-AU" dirty="0" smtClean="0"/>
              <a:t>Keeps the bad guys off your network infrastructure</a:t>
            </a:r>
          </a:p>
          <a:p>
            <a:r>
              <a:rPr lang="en-AU" dirty="0" smtClean="0"/>
              <a:t>Allows you to keep classified data in your own data centre while providing all of the cloud advantages</a:t>
            </a:r>
          </a:p>
          <a:p>
            <a:r>
              <a:rPr lang="en-AU" dirty="0" smtClean="0"/>
              <a:t>Limits inbound connections to a single well validated source</a:t>
            </a:r>
          </a:p>
          <a:p>
            <a:endParaRPr lang="en-AU" dirty="0"/>
          </a:p>
        </p:txBody>
      </p:sp>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081553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Securing the Communications</a:t>
            </a:r>
            <a:br>
              <a:rPr lang="en-AU" dirty="0" smtClean="0"/>
            </a:br>
            <a:r>
              <a:rPr lang="en-AU" sz="3100" dirty="0" smtClean="0">
                <a:solidFill>
                  <a:schemeClr val="accent2"/>
                </a:solidFill>
              </a:rPr>
              <a:t>Windows Azure Connect</a:t>
            </a:r>
            <a:endParaRPr lang="en-AU" sz="3100" dirty="0">
              <a:solidFill>
                <a:schemeClr val="accent2"/>
              </a:solidFill>
            </a:endParaRPr>
          </a:p>
        </p:txBody>
      </p:sp>
      <p:sp>
        <p:nvSpPr>
          <p:cNvPr id="3" name="Content Placeholder 11"/>
          <p:cNvSpPr txBox="1">
            <a:spLocks/>
          </p:cNvSpPr>
          <p:nvPr/>
        </p:nvSpPr>
        <p:spPr>
          <a:xfrm>
            <a:off x="648742" y="1885217"/>
            <a:ext cx="4375434" cy="4673178"/>
          </a:xfrm>
          <a:prstGeom prst="rect">
            <a:avLst/>
          </a:prstGeom>
        </p:spPr>
        <p:txBody>
          <a:bodyPr>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Clr>
                <a:srgbClr val="03C2F1"/>
              </a:buClr>
              <a:buFont typeface="Segoe UI" pitchFamily="34" charset="0"/>
              <a:buChar char="►"/>
            </a:pPr>
            <a:r>
              <a:rPr lang="en-US" sz="2000" dirty="0">
                <a:solidFill>
                  <a:schemeClr val="tx1">
                    <a:lumMod val="50000"/>
                    <a:lumOff val="50000"/>
                  </a:schemeClr>
                </a:solidFill>
                <a:latin typeface="Segoe UI" pitchFamily="34" charset="0"/>
                <a:ea typeface="Segoe UI" pitchFamily="34" charset="0"/>
                <a:cs typeface="Segoe UI" pitchFamily="34" charset="0"/>
              </a:rPr>
              <a:t>Secure network connectivity between on-premises and cloud</a:t>
            </a:r>
          </a:p>
          <a:p>
            <a:pPr lvl="1">
              <a:buClr>
                <a:srgbClr val="03C2F1"/>
              </a:buClr>
              <a:buFont typeface="Segoe UI" pitchFamily="34" charset="0"/>
              <a:buChar char="−"/>
            </a:pPr>
            <a:r>
              <a:rPr lang="en-US" sz="2000" dirty="0">
                <a:solidFill>
                  <a:schemeClr val="tx1">
                    <a:lumMod val="50000"/>
                    <a:lumOff val="50000"/>
                  </a:schemeClr>
                </a:solidFill>
                <a:latin typeface="Segoe UI" pitchFamily="34" charset="0"/>
                <a:ea typeface="Segoe UI" pitchFamily="34" charset="0"/>
                <a:cs typeface="Segoe UI" pitchFamily="34" charset="0"/>
              </a:rPr>
              <a:t>Supports standard IP protocols</a:t>
            </a:r>
          </a:p>
          <a:p>
            <a:pPr>
              <a:buClr>
                <a:srgbClr val="03C2F1"/>
              </a:buClr>
              <a:buFont typeface="Segoe UI" pitchFamily="34" charset="0"/>
              <a:buChar char="►"/>
            </a:pPr>
            <a:r>
              <a:rPr lang="en-US" sz="2000" dirty="0">
                <a:solidFill>
                  <a:schemeClr val="tx1">
                    <a:lumMod val="50000"/>
                    <a:lumOff val="50000"/>
                  </a:schemeClr>
                </a:solidFill>
                <a:latin typeface="Segoe UI" pitchFamily="34" charset="0"/>
                <a:ea typeface="Segoe UI" pitchFamily="34" charset="0"/>
                <a:cs typeface="Segoe UI" pitchFamily="34" charset="0"/>
              </a:rPr>
              <a:t>Enables hybrid apps access to on-premises servers</a:t>
            </a:r>
          </a:p>
          <a:p>
            <a:pPr>
              <a:buClr>
                <a:srgbClr val="03C2F1"/>
              </a:buClr>
              <a:buFont typeface="Segoe UI" pitchFamily="34" charset="0"/>
              <a:buChar char="►"/>
            </a:pPr>
            <a:r>
              <a:rPr lang="en-US" sz="2000" dirty="0">
                <a:solidFill>
                  <a:schemeClr val="tx1">
                    <a:lumMod val="50000"/>
                    <a:lumOff val="50000"/>
                  </a:schemeClr>
                </a:solidFill>
                <a:latin typeface="Segoe UI" pitchFamily="34" charset="0"/>
                <a:ea typeface="Segoe UI" pitchFamily="34" charset="0"/>
                <a:cs typeface="Segoe UI" pitchFamily="34" charset="0"/>
              </a:rPr>
              <a:t>Allows remote administration of Azure apps</a:t>
            </a:r>
          </a:p>
          <a:p>
            <a:pPr>
              <a:buClr>
                <a:srgbClr val="03C2F1"/>
              </a:buClr>
              <a:buFont typeface="Segoe UI" pitchFamily="34" charset="0"/>
              <a:buChar char="►"/>
            </a:pPr>
            <a:r>
              <a:rPr lang="en-US" sz="2000" dirty="0">
                <a:solidFill>
                  <a:schemeClr val="tx1">
                    <a:lumMod val="50000"/>
                    <a:lumOff val="50000"/>
                  </a:schemeClr>
                </a:solidFill>
                <a:latin typeface="Segoe UI" pitchFamily="34" charset="0"/>
                <a:ea typeface="Segoe UI" pitchFamily="34" charset="0"/>
                <a:cs typeface="Segoe UI" pitchFamily="34" charset="0"/>
              </a:rPr>
              <a:t>Simple setup and management</a:t>
            </a:r>
          </a:p>
          <a:p>
            <a:pPr lvl="1">
              <a:buClr>
                <a:srgbClr val="03C2F1"/>
              </a:buClr>
              <a:buFont typeface="Segoe UI" pitchFamily="34" charset="0"/>
              <a:buChar char="−"/>
            </a:pPr>
            <a:r>
              <a:rPr lang="en-US" sz="2000" dirty="0">
                <a:solidFill>
                  <a:schemeClr val="tx1">
                    <a:lumMod val="50000"/>
                    <a:lumOff val="50000"/>
                  </a:schemeClr>
                </a:solidFill>
                <a:latin typeface="Segoe UI" pitchFamily="34" charset="0"/>
                <a:ea typeface="Segoe UI" pitchFamily="34" charset="0"/>
                <a:cs typeface="Segoe UI" pitchFamily="34" charset="0"/>
              </a:rPr>
              <a:t>Integrated with WA Service Model</a:t>
            </a:r>
          </a:p>
          <a:p>
            <a:pPr lvl="1">
              <a:buClr>
                <a:srgbClr val="03C2F1"/>
              </a:buClr>
              <a:buFont typeface="Segoe UI" pitchFamily="34" charset="0"/>
              <a:buChar char="−"/>
            </a:pPr>
            <a:r>
              <a:rPr lang="en-US" sz="2000" dirty="0">
                <a:solidFill>
                  <a:schemeClr val="tx1">
                    <a:lumMod val="50000"/>
                    <a:lumOff val="50000"/>
                  </a:schemeClr>
                </a:solidFill>
                <a:latin typeface="Segoe UI" pitchFamily="34" charset="0"/>
                <a:ea typeface="Segoe UI" pitchFamily="34" charset="0"/>
                <a:cs typeface="Segoe UI" pitchFamily="34" charset="0"/>
              </a:rPr>
              <a:t>Web, Worker and VM Roles supported</a:t>
            </a:r>
          </a:p>
        </p:txBody>
      </p:sp>
      <p:pic>
        <p:nvPicPr>
          <p:cNvPr id="39938" name="Picture 2" descr="Windows Azure Connect configu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704866"/>
            <a:ext cx="4283968" cy="3797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916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The Challenges</a:t>
            </a:r>
            <a:endParaRPr lang="en-AU" dirty="0"/>
          </a:p>
        </p:txBody>
      </p:sp>
      <p:sp>
        <p:nvSpPr>
          <p:cNvPr id="6" name="Text Placeholder 5"/>
          <p:cNvSpPr>
            <a:spLocks noGrp="1"/>
          </p:cNvSpPr>
          <p:nvPr>
            <p:ph type="body" idx="1"/>
          </p:nvPr>
        </p:nvSpPr>
        <p:spPr/>
        <p:txBody>
          <a:bodyPr/>
          <a:lstStyle/>
          <a:p>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984430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Challenge: Latency</a:t>
            </a:r>
            <a:endParaRPr lang="en-AU" dirty="0"/>
          </a:p>
        </p:txBody>
      </p:sp>
      <p:sp>
        <p:nvSpPr>
          <p:cNvPr id="4" name="Content Placeholder 3"/>
          <p:cNvSpPr>
            <a:spLocks noGrp="1"/>
          </p:cNvSpPr>
          <p:nvPr>
            <p:ph idx="4294967295"/>
          </p:nvPr>
        </p:nvSpPr>
        <p:spPr>
          <a:xfrm>
            <a:off x="539552" y="1295346"/>
            <a:ext cx="8229600" cy="1538620"/>
          </a:xfrm>
        </p:spPr>
        <p:txBody>
          <a:bodyPr/>
          <a:lstStyle/>
          <a:p>
            <a:r>
              <a:rPr lang="en-AU" dirty="0" smtClean="0"/>
              <a:t>Minimising latency for users accessing cloud solutions </a:t>
            </a:r>
            <a:endParaRPr lang="en-AU" dirty="0"/>
          </a:p>
        </p:txBody>
      </p:sp>
      <p:graphicFrame>
        <p:nvGraphicFramePr>
          <p:cNvPr id="5" name="Object 4"/>
          <p:cNvGraphicFramePr>
            <a:graphicFrameLocks noChangeAspect="1"/>
          </p:cNvGraphicFramePr>
          <p:nvPr>
            <p:extLst>
              <p:ext uri="{D42A27DB-BD31-4B8C-83A1-F6EECF244321}">
                <p14:modId xmlns:p14="http://schemas.microsoft.com/office/powerpoint/2010/main" val="2164757843"/>
              </p:ext>
            </p:extLst>
          </p:nvPr>
        </p:nvGraphicFramePr>
        <p:xfrm>
          <a:off x="2966105" y="3557199"/>
          <a:ext cx="1092088" cy="663575"/>
        </p:xfrm>
        <a:graphic>
          <a:graphicData uri="http://schemas.openxmlformats.org/presentationml/2006/ole">
            <mc:AlternateContent xmlns:mc="http://schemas.openxmlformats.org/markup-compatibility/2006">
              <mc:Choice xmlns:v="urn:schemas-microsoft-com:vml" Requires="v">
                <p:oleObj spid="_x0000_s39028" name="Visio" r:id="rId3" imgW="4590369" imgH="1760436" progId="Visio.Drawing.11">
                  <p:embed/>
                </p:oleObj>
              </mc:Choice>
              <mc:Fallback>
                <p:oleObj name="Visio" r:id="rId3" imgW="4590369" imgH="176043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6105" y="3557199"/>
                        <a:ext cx="109208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195739" y="4220773"/>
            <a:ext cx="698268" cy="215444"/>
          </a:xfrm>
          <a:prstGeom prst="rect">
            <a:avLst/>
          </a:prstGeom>
          <a:noFill/>
        </p:spPr>
        <p:txBody>
          <a:bodyPr wrap="none" lIns="0" tIns="0" rIns="0" bIns="0" rtlCol="0">
            <a:spAutoFit/>
          </a:bodyPr>
          <a:lstStyle/>
          <a:p>
            <a:r>
              <a:rPr lang="en-AU" sz="1400" dirty="0" smtClean="0">
                <a:solidFill>
                  <a:schemeClr val="bg1"/>
                </a:solidFill>
              </a:rPr>
              <a:t>Web Role</a:t>
            </a:r>
          </a:p>
        </p:txBody>
      </p:sp>
      <p:grpSp>
        <p:nvGrpSpPr>
          <p:cNvPr id="7" name="Group 6"/>
          <p:cNvGrpSpPr/>
          <p:nvPr/>
        </p:nvGrpSpPr>
        <p:grpSpPr>
          <a:xfrm>
            <a:off x="4188543" y="2096725"/>
            <a:ext cx="1281569" cy="952684"/>
            <a:chOff x="4604251" y="4700072"/>
            <a:chExt cx="1708314" cy="952684"/>
          </a:xfrm>
        </p:grpSpPr>
        <p:graphicFrame>
          <p:nvGraphicFramePr>
            <p:cNvPr id="8" name="Object 7"/>
            <p:cNvGraphicFramePr>
              <a:graphicFrameLocks noChangeAspect="1"/>
            </p:cNvGraphicFramePr>
            <p:nvPr>
              <p:extLst>
                <p:ext uri="{D42A27DB-BD31-4B8C-83A1-F6EECF244321}">
                  <p14:modId xmlns:p14="http://schemas.microsoft.com/office/powerpoint/2010/main" val="461735104"/>
                </p:ext>
              </p:extLst>
            </p:nvPr>
          </p:nvGraphicFramePr>
          <p:xfrm>
            <a:off x="4978673" y="4700072"/>
            <a:ext cx="566963" cy="519627"/>
          </p:xfrm>
          <a:graphic>
            <a:graphicData uri="http://schemas.openxmlformats.org/presentationml/2006/ole">
              <mc:AlternateContent xmlns:mc="http://schemas.openxmlformats.org/markup-compatibility/2006">
                <mc:Choice xmlns:v="urn:schemas-microsoft-com:vml" Requires="v">
                  <p:oleObj spid="_x0000_s39029" name="Visio" r:id="rId5" imgW="1672933" imgH="1533457" progId="Visio.Drawing.11">
                    <p:embed/>
                  </p:oleObj>
                </mc:Choice>
                <mc:Fallback>
                  <p:oleObj name="Visio" r:id="rId5" imgW="1672933" imgH="1533457" progId="Visio.Drawing.11">
                    <p:embed/>
                    <p:pic>
                      <p:nvPicPr>
                        <p:cNvPr id="0" name=""/>
                        <p:cNvPicPr>
                          <a:picLocks noChangeAspect="1" noChangeArrowheads="1"/>
                        </p:cNvPicPr>
                        <p:nvPr/>
                      </p:nvPicPr>
                      <p:blipFill>
                        <a:blip r:embed="rId6"/>
                        <a:srcRect/>
                        <a:stretch>
                          <a:fillRect/>
                        </a:stretch>
                      </p:blipFill>
                      <p:spPr bwMode="auto">
                        <a:xfrm>
                          <a:off x="4978673" y="4700072"/>
                          <a:ext cx="566963" cy="519627"/>
                        </a:xfrm>
                        <a:prstGeom prst="rect">
                          <a:avLst/>
                        </a:prstGeom>
                        <a:noFill/>
                        <a:ln>
                          <a:noFill/>
                        </a:ln>
                        <a:effectLst/>
                      </p:spPr>
                    </p:pic>
                  </p:oleObj>
                </mc:Fallback>
              </mc:AlternateContent>
            </a:graphicData>
          </a:graphic>
        </p:graphicFrame>
        <p:sp>
          <p:nvSpPr>
            <p:cNvPr id="9" name="TextBox 8"/>
            <p:cNvSpPr txBox="1"/>
            <p:nvPr/>
          </p:nvSpPr>
          <p:spPr>
            <a:xfrm>
              <a:off x="4604251" y="5221869"/>
              <a:ext cx="1708314" cy="430887"/>
            </a:xfrm>
            <a:prstGeom prst="rect">
              <a:avLst/>
            </a:prstGeom>
            <a:noFill/>
          </p:spPr>
          <p:txBody>
            <a:bodyPr wrap="none" lIns="0" tIns="0" rIns="0" bIns="0" rtlCol="0">
              <a:spAutoFit/>
            </a:bodyPr>
            <a:lstStyle/>
            <a:p>
              <a:r>
                <a:rPr lang="en-AU" sz="1400" dirty="0" smtClean="0">
                  <a:solidFill>
                    <a:schemeClr val="bg1"/>
                  </a:solidFill>
                </a:rPr>
                <a:t>Windows Azure </a:t>
              </a:r>
            </a:p>
            <a:p>
              <a:pPr algn="ctr"/>
              <a:r>
                <a:rPr lang="en-AU" sz="1400" dirty="0" err="1" smtClean="0">
                  <a:solidFill>
                    <a:schemeClr val="bg1"/>
                  </a:solidFill>
                </a:rPr>
                <a:t>AppFabric</a:t>
              </a:r>
              <a:r>
                <a:rPr lang="en-AU" sz="1400" dirty="0" smtClean="0">
                  <a:solidFill>
                    <a:schemeClr val="bg1"/>
                  </a:solidFill>
                </a:rPr>
                <a:t> Cache</a:t>
              </a:r>
              <a:endParaRPr lang="en-AU" sz="1400" dirty="0">
                <a:solidFill>
                  <a:schemeClr val="bg1"/>
                </a:solidFill>
              </a:endParaRPr>
            </a:p>
          </p:txBody>
        </p:sp>
      </p:grpSp>
      <p:grpSp>
        <p:nvGrpSpPr>
          <p:cNvPr id="10" name="Group 9"/>
          <p:cNvGrpSpPr/>
          <p:nvPr/>
        </p:nvGrpSpPr>
        <p:grpSpPr>
          <a:xfrm>
            <a:off x="3028219" y="5110581"/>
            <a:ext cx="1265090" cy="991950"/>
            <a:chOff x="6044384" y="4667463"/>
            <a:chExt cx="1686348" cy="991950"/>
          </a:xfrm>
        </p:grpSpPr>
        <p:graphicFrame>
          <p:nvGraphicFramePr>
            <p:cNvPr id="11" name="Object 10"/>
            <p:cNvGraphicFramePr>
              <a:graphicFrameLocks noChangeAspect="1"/>
            </p:cNvGraphicFramePr>
            <p:nvPr>
              <p:extLst>
                <p:ext uri="{D42A27DB-BD31-4B8C-83A1-F6EECF244321}">
                  <p14:modId xmlns:p14="http://schemas.microsoft.com/office/powerpoint/2010/main" val="3036879529"/>
                </p:ext>
              </p:extLst>
            </p:nvPr>
          </p:nvGraphicFramePr>
          <p:xfrm>
            <a:off x="6420926" y="4667463"/>
            <a:ext cx="619856" cy="539875"/>
          </p:xfrm>
          <a:graphic>
            <a:graphicData uri="http://schemas.openxmlformats.org/presentationml/2006/ole">
              <mc:AlternateContent xmlns:mc="http://schemas.openxmlformats.org/markup-compatibility/2006">
                <mc:Choice xmlns:v="urn:schemas-microsoft-com:vml" Requires="v">
                  <p:oleObj spid="_x0000_s39030" name="Visio" r:id="rId7" imgW="1672933" imgH="1457257" progId="Visio.Drawing.11">
                    <p:embed/>
                  </p:oleObj>
                </mc:Choice>
                <mc:Fallback>
                  <p:oleObj name="Visio" r:id="rId7" imgW="1672933" imgH="1457257"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20926" y="4667463"/>
                          <a:ext cx="619856" cy="539875"/>
                        </a:xfrm>
                        <a:prstGeom prst="rect">
                          <a:avLst/>
                        </a:prstGeom>
                        <a:noFill/>
                        <a:ln>
                          <a:noFill/>
                        </a:ln>
                        <a:effectLst/>
                      </p:spPr>
                    </p:pic>
                  </p:oleObj>
                </mc:Fallback>
              </mc:AlternateContent>
            </a:graphicData>
          </a:graphic>
        </p:graphicFrame>
        <p:sp>
          <p:nvSpPr>
            <p:cNvPr id="12" name="TextBox 11"/>
            <p:cNvSpPr txBox="1"/>
            <p:nvPr/>
          </p:nvSpPr>
          <p:spPr>
            <a:xfrm>
              <a:off x="6044384" y="5228526"/>
              <a:ext cx="1686348" cy="430887"/>
            </a:xfrm>
            <a:prstGeom prst="rect">
              <a:avLst/>
            </a:prstGeom>
            <a:noFill/>
          </p:spPr>
          <p:txBody>
            <a:bodyPr wrap="none" lIns="0" tIns="0" rIns="0" bIns="0" rtlCol="0">
              <a:spAutoFit/>
            </a:bodyPr>
            <a:lstStyle/>
            <a:p>
              <a:r>
                <a:rPr lang="en-AU" sz="1400" dirty="0">
                  <a:solidFill>
                    <a:schemeClr val="bg1"/>
                  </a:solidFill>
                </a:rPr>
                <a:t>Content Delivery </a:t>
              </a:r>
            </a:p>
            <a:p>
              <a:pPr algn="ctr"/>
              <a:r>
                <a:rPr lang="en-AU" sz="1400" dirty="0">
                  <a:solidFill>
                    <a:schemeClr val="bg1"/>
                  </a:solidFill>
                </a:rPr>
                <a:t>Network</a:t>
              </a:r>
            </a:p>
          </p:txBody>
        </p:sp>
      </p:grpSp>
      <p:pic>
        <p:nvPicPr>
          <p:cNvPr id="13" name="Picture 30"/>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295816" y="3395821"/>
            <a:ext cx="782137" cy="1052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221970" y="3395820"/>
            <a:ext cx="770918" cy="98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6334747" y="4456545"/>
            <a:ext cx="1485471" cy="215444"/>
          </a:xfrm>
          <a:prstGeom prst="rect">
            <a:avLst/>
          </a:prstGeom>
          <a:noFill/>
        </p:spPr>
        <p:txBody>
          <a:bodyPr wrap="none" lIns="0" tIns="0" rIns="0" bIns="0" rtlCol="0">
            <a:spAutoFit/>
          </a:bodyPr>
          <a:lstStyle/>
          <a:p>
            <a:r>
              <a:rPr lang="en-AU" sz="1400" dirty="0" smtClean="0">
                <a:solidFill>
                  <a:schemeClr val="bg1"/>
                </a:solidFill>
              </a:rPr>
              <a:t>On-Premise Systems</a:t>
            </a:r>
          </a:p>
        </p:txBody>
      </p:sp>
      <p:cxnSp>
        <p:nvCxnSpPr>
          <p:cNvPr id="16" name="Straight Arrow Connector 15"/>
          <p:cNvCxnSpPr/>
          <p:nvPr/>
        </p:nvCxnSpPr>
        <p:spPr>
          <a:xfrm>
            <a:off x="4224085" y="3647472"/>
            <a:ext cx="1903144" cy="0"/>
          </a:xfrm>
          <a:prstGeom prst="straightConnector1">
            <a:avLst/>
          </a:prstGeom>
          <a:ln w="28575">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227591" y="3764013"/>
            <a:ext cx="1903144" cy="0"/>
          </a:xfrm>
          <a:prstGeom prst="straightConnector1">
            <a:avLst/>
          </a:prstGeom>
          <a:ln w="28575">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224085" y="3888986"/>
            <a:ext cx="1903144" cy="0"/>
          </a:xfrm>
          <a:prstGeom prst="straightConnector1">
            <a:avLst/>
          </a:prstGeom>
          <a:ln w="28575">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224085" y="3996563"/>
            <a:ext cx="1903144" cy="0"/>
          </a:xfrm>
          <a:prstGeom prst="straightConnector1">
            <a:avLst/>
          </a:prstGeom>
          <a:ln w="28575">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224085" y="4125146"/>
            <a:ext cx="1903144" cy="0"/>
          </a:xfrm>
          <a:prstGeom prst="straightConnector1">
            <a:avLst/>
          </a:prstGeom>
          <a:ln w="28575">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108578" y="3921861"/>
            <a:ext cx="2018652" cy="0"/>
          </a:xfrm>
          <a:prstGeom prst="straightConnector1">
            <a:avLst/>
          </a:prstGeom>
          <a:ln w="114300">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24" name="Object 23"/>
          <p:cNvGraphicFramePr>
            <a:graphicFrameLocks noChangeAspect="1"/>
          </p:cNvGraphicFramePr>
          <p:nvPr>
            <p:extLst>
              <p:ext uri="{D42A27DB-BD31-4B8C-83A1-F6EECF244321}">
                <p14:modId xmlns:p14="http://schemas.microsoft.com/office/powerpoint/2010/main" val="3828357743"/>
              </p:ext>
            </p:extLst>
          </p:nvPr>
        </p:nvGraphicFramePr>
        <p:xfrm>
          <a:off x="1512168" y="3413497"/>
          <a:ext cx="1092088" cy="663575"/>
        </p:xfrm>
        <a:graphic>
          <a:graphicData uri="http://schemas.openxmlformats.org/presentationml/2006/ole">
            <mc:AlternateContent xmlns:mc="http://schemas.openxmlformats.org/markup-compatibility/2006">
              <mc:Choice xmlns:v="urn:schemas-microsoft-com:vml" Requires="v">
                <p:oleObj spid="_x0000_s39031" name="Visio" r:id="rId11" imgW="4590369" imgH="1760436" progId="Visio.Drawing.11">
                  <p:embed/>
                </p:oleObj>
              </mc:Choice>
              <mc:Fallback>
                <p:oleObj name="Visio" r:id="rId11" imgW="4590369" imgH="176043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2168" y="3413497"/>
                        <a:ext cx="109208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579433092"/>
              </p:ext>
            </p:extLst>
          </p:nvPr>
        </p:nvGraphicFramePr>
        <p:xfrm>
          <a:off x="1728192" y="3645024"/>
          <a:ext cx="809523" cy="912831"/>
        </p:xfrm>
        <a:graphic>
          <a:graphicData uri="http://schemas.openxmlformats.org/presentationml/2006/ole">
            <mc:AlternateContent xmlns:mc="http://schemas.openxmlformats.org/markup-compatibility/2006">
              <mc:Choice xmlns:v="urn:schemas-microsoft-com:vml" Requires="v">
                <p:oleObj spid="_x0000_s39032" name="Visio" r:id="rId12" imgW="1622148" imgH="1761787" progId="Visio.Drawing.11">
                  <p:embed/>
                </p:oleObj>
              </mc:Choice>
              <mc:Fallback>
                <p:oleObj name="Visio" r:id="rId12" imgW="1622148" imgH="1761787" progId="Visio.Drawing.11">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28192" y="3645024"/>
                        <a:ext cx="809523" cy="912831"/>
                      </a:xfrm>
                      <a:prstGeom prst="rect">
                        <a:avLst/>
                      </a:prstGeom>
                      <a:noFill/>
                      <a:ln>
                        <a:noFill/>
                      </a:ln>
                    </p:spPr>
                  </p:pic>
                </p:oleObj>
              </mc:Fallback>
            </mc:AlternateContent>
          </a:graphicData>
        </a:graphic>
      </p:graphicFrame>
      <p:cxnSp>
        <p:nvCxnSpPr>
          <p:cNvPr id="26" name="Straight Arrow Connector 25"/>
          <p:cNvCxnSpPr/>
          <p:nvPr/>
        </p:nvCxnSpPr>
        <p:spPr>
          <a:xfrm flipH="1">
            <a:off x="2484484" y="4051075"/>
            <a:ext cx="481621" cy="0"/>
          </a:xfrm>
          <a:prstGeom prst="straightConnector1">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5" idx="0"/>
          </p:cNvCxnSpPr>
          <p:nvPr/>
        </p:nvCxnSpPr>
        <p:spPr>
          <a:xfrm flipV="1">
            <a:off x="3512149" y="2967318"/>
            <a:ext cx="596428" cy="589880"/>
          </a:xfrm>
          <a:prstGeom prst="straightConnector1">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1440160" y="5233525"/>
            <a:ext cx="787340" cy="869007"/>
            <a:chOff x="9282693" y="4443392"/>
            <a:chExt cx="772438" cy="869007"/>
          </a:xfrm>
        </p:grpSpPr>
        <p:graphicFrame>
          <p:nvGraphicFramePr>
            <p:cNvPr id="32" name="Object 31"/>
            <p:cNvGraphicFramePr>
              <a:graphicFrameLocks noChangeAspect="1"/>
            </p:cNvGraphicFramePr>
            <p:nvPr>
              <p:extLst>
                <p:ext uri="{D42A27DB-BD31-4B8C-83A1-F6EECF244321}">
                  <p14:modId xmlns:p14="http://schemas.microsoft.com/office/powerpoint/2010/main" val="1546095385"/>
                </p:ext>
              </p:extLst>
            </p:nvPr>
          </p:nvGraphicFramePr>
          <p:xfrm>
            <a:off x="9291658" y="4443392"/>
            <a:ext cx="763473" cy="869007"/>
          </p:xfrm>
          <a:graphic>
            <a:graphicData uri="http://schemas.openxmlformats.org/presentationml/2006/ole">
              <mc:AlternateContent xmlns:mc="http://schemas.openxmlformats.org/markup-compatibility/2006">
                <mc:Choice xmlns:v="urn:schemas-microsoft-com:vml" Requires="v">
                  <p:oleObj spid="_x0000_s39033" name="Visio" r:id="rId14" imgW="1469793" imgH="1672887" progId="Visio.Drawing.11">
                    <p:embed/>
                  </p:oleObj>
                </mc:Choice>
                <mc:Fallback>
                  <p:oleObj name="Visio" r:id="rId14" imgW="1469793" imgH="1672887" progId="Visio.Drawing.11">
                    <p:embed/>
                    <p:pic>
                      <p:nvPicPr>
                        <p:cNvPr id="0" name=""/>
                        <p:cNvPicPr>
                          <a:picLocks noChangeAspect="1" noChangeArrowheads="1"/>
                        </p:cNvPicPr>
                        <p:nvPr/>
                      </p:nvPicPr>
                      <p:blipFill>
                        <a:blip r:embed="rId15"/>
                        <a:srcRect/>
                        <a:stretch>
                          <a:fillRect/>
                        </a:stretch>
                      </p:blipFill>
                      <p:spPr bwMode="auto">
                        <a:xfrm>
                          <a:off x="9291658" y="4443392"/>
                          <a:ext cx="763473" cy="869007"/>
                        </a:xfrm>
                        <a:prstGeom prst="rect">
                          <a:avLst/>
                        </a:prstGeom>
                        <a:noFill/>
                        <a:ln>
                          <a:noFill/>
                        </a:ln>
                        <a:effectLst/>
                      </p:spPr>
                    </p:pic>
                  </p:oleObj>
                </mc:Fallback>
              </mc:AlternateContent>
            </a:graphicData>
          </a:graphic>
        </p:graphicFrame>
        <p:sp>
          <p:nvSpPr>
            <p:cNvPr id="33" name="Rectangle 32"/>
            <p:cNvSpPr/>
            <p:nvPr/>
          </p:nvSpPr>
          <p:spPr>
            <a:xfrm>
              <a:off x="9282693" y="4887014"/>
              <a:ext cx="763473" cy="315926"/>
            </a:xfrm>
            <a:prstGeom prst="rect">
              <a:avLst/>
            </a:prstGeom>
            <a:solidFill>
              <a:srgbClr val="00B0F0"/>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en-AU" b="1" dirty="0" smtClean="0">
                  <a:latin typeface="Calibri" pitchFamily="34" charset="0"/>
                  <a:ea typeface="Ebrima" pitchFamily="2" charset="0"/>
                  <a:cs typeface="Calibri" pitchFamily="34" charset="0"/>
                </a:rPr>
                <a:t>Blob</a:t>
              </a:r>
              <a:endParaRPr lang="en-AU" b="1" dirty="0">
                <a:latin typeface="Calibri" pitchFamily="34" charset="0"/>
                <a:ea typeface="Ebrima" pitchFamily="2" charset="0"/>
                <a:cs typeface="Calibri" pitchFamily="34" charset="0"/>
              </a:endParaRPr>
            </a:p>
          </p:txBody>
        </p:sp>
      </p:grpSp>
      <p:cxnSp>
        <p:nvCxnSpPr>
          <p:cNvPr id="34" name="Straight Arrow Connector 33"/>
          <p:cNvCxnSpPr>
            <a:stCxn id="11" idx="1"/>
            <a:endCxn id="32" idx="3"/>
          </p:cNvCxnSpPr>
          <p:nvPr/>
        </p:nvCxnSpPr>
        <p:spPr>
          <a:xfrm flipH="1">
            <a:off x="2227500" y="5380518"/>
            <a:ext cx="1083200" cy="287510"/>
          </a:xfrm>
          <a:prstGeom prst="straightConnector1">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1" idx="0"/>
            <a:endCxn id="6" idx="2"/>
          </p:cNvCxnSpPr>
          <p:nvPr/>
        </p:nvCxnSpPr>
        <p:spPr>
          <a:xfrm flipV="1">
            <a:off x="3543206" y="4436217"/>
            <a:ext cx="1667" cy="674364"/>
          </a:xfrm>
          <a:prstGeom prst="straightConnector1">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6269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16"/>
                                        </p:tgtEl>
                                      </p:cBhvr>
                                    </p:animEffect>
                                    <p:set>
                                      <p:cBhvr>
                                        <p:cTn id="39" dur="1" fill="hold">
                                          <p:stCondLst>
                                            <p:cond delay="499"/>
                                          </p:stCondLst>
                                        </p:cTn>
                                        <p:tgtEl>
                                          <p:spTgt spid="16"/>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8"/>
                                        </p:tgtEl>
                                      </p:cBhvr>
                                    </p:animEffect>
                                    <p:set>
                                      <p:cBhvr>
                                        <p:cTn id="42" dur="1" fill="hold">
                                          <p:stCondLst>
                                            <p:cond delay="499"/>
                                          </p:stCondLst>
                                        </p:cTn>
                                        <p:tgtEl>
                                          <p:spTgt spid="18"/>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9"/>
                                        </p:tgtEl>
                                      </p:cBhvr>
                                    </p:animEffect>
                                    <p:set>
                                      <p:cBhvr>
                                        <p:cTn id="45" dur="1" fill="hold">
                                          <p:stCondLst>
                                            <p:cond delay="499"/>
                                          </p:stCondLst>
                                        </p:cTn>
                                        <p:tgtEl>
                                          <p:spTgt spid="19"/>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20"/>
                                        </p:tgtEl>
                                      </p:cBhvr>
                                    </p:animEffect>
                                    <p:set>
                                      <p:cBhvr>
                                        <p:cTn id="48" dur="1" fill="hold">
                                          <p:stCondLst>
                                            <p:cond delay="499"/>
                                          </p:stCondLst>
                                        </p:cTn>
                                        <p:tgtEl>
                                          <p:spTgt spid="20"/>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21"/>
                                        </p:tgtEl>
                                      </p:cBhvr>
                                    </p:animEffect>
                                    <p:set>
                                      <p:cBhvr>
                                        <p:cTn id="51" dur="1" fill="hold">
                                          <p:stCondLst>
                                            <p:cond delay="499"/>
                                          </p:stCondLst>
                                        </p:cTn>
                                        <p:tgtEl>
                                          <p:spTgt spid="21"/>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3"/>
                                        </p:tgtEl>
                                      </p:cBhvr>
                                    </p:animEffect>
                                    <p:set>
                                      <p:cBhvr>
                                        <p:cTn id="60" dur="1" fill="hold">
                                          <p:stCondLst>
                                            <p:cond delay="499"/>
                                          </p:stCondLst>
                                        </p:cTn>
                                        <p:tgtEl>
                                          <p:spTgt spid="13"/>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14"/>
                                        </p:tgtEl>
                                      </p:cBhvr>
                                    </p:animEffect>
                                    <p:set>
                                      <p:cBhvr>
                                        <p:cTn id="63" dur="1" fill="hold">
                                          <p:stCondLst>
                                            <p:cond delay="499"/>
                                          </p:stCondLst>
                                        </p:cTn>
                                        <p:tgtEl>
                                          <p:spTgt spid="14"/>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15"/>
                                        </p:tgtEl>
                                      </p:cBhvr>
                                    </p:animEffect>
                                    <p:set>
                                      <p:cBhvr>
                                        <p:cTn id="66" dur="1" fill="hold">
                                          <p:stCondLst>
                                            <p:cond delay="499"/>
                                          </p:stCondLst>
                                        </p:cTn>
                                        <p:tgtEl>
                                          <p:spTgt spid="15"/>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22"/>
                                        </p:tgtEl>
                                      </p:cBhvr>
                                    </p:animEffect>
                                    <p:set>
                                      <p:cBhvr>
                                        <p:cTn id="69" dur="1" fill="hold">
                                          <p:stCondLst>
                                            <p:cond delay="499"/>
                                          </p:stCondLst>
                                        </p:cTn>
                                        <p:tgtEl>
                                          <p:spTgt spid="22"/>
                                        </p:tgtEl>
                                        <p:attrNameLst>
                                          <p:attrName>style.visibility</p:attrName>
                                        </p:attrNameLst>
                                      </p:cBhvr>
                                      <p:to>
                                        <p:strVal val="hidden"/>
                                      </p:to>
                                    </p:set>
                                  </p:childTnLst>
                                </p:cTn>
                              </p:par>
                            </p:childTnLst>
                          </p:cTn>
                        </p:par>
                        <p:par>
                          <p:cTn id="70" fill="hold">
                            <p:stCondLst>
                              <p:cond delay="500"/>
                            </p:stCondLst>
                            <p:childTnLst>
                              <p:par>
                                <p:cTn id="71" presetID="10"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500"/>
                                        <p:tgtEl>
                                          <p:spTgt spid="24"/>
                                        </p:tgtEl>
                                      </p:cBhvr>
                                    </p:animEffect>
                                  </p:childTnLst>
                                </p:cTn>
                              </p:par>
                              <p:par>
                                <p:cTn id="74" presetID="10"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500"/>
                                        <p:tgtEl>
                                          <p:spTgt spid="25"/>
                                        </p:tgtEl>
                                      </p:cBhvr>
                                    </p:animEffect>
                                  </p:childTnLst>
                                </p:cTn>
                              </p:par>
                              <p:par>
                                <p:cTn id="77" presetID="10" presetClass="entr" presetSubtype="0" fill="hold" nodeType="with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500"/>
                                        <p:tgtEl>
                                          <p:spTgt spid="26"/>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500"/>
                                        <p:tgtEl>
                                          <p:spTgt spid="28"/>
                                        </p:tgtEl>
                                      </p:cBhvr>
                                    </p:animEffect>
                                  </p:childTnLst>
                                </p:cTn>
                              </p:par>
                              <p:par>
                                <p:cTn id="85" presetID="10" presetClass="entr" presetSubtype="0" fill="hold" nodeType="with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fade">
                                      <p:cBhvr>
                                        <p:cTn id="87" dur="500"/>
                                        <p:tgtEl>
                                          <p:spTgt spid="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500"/>
                                        <p:tgtEl>
                                          <p:spTgt spid="10"/>
                                        </p:tgtEl>
                                      </p:cBhvr>
                                    </p:animEffect>
                                  </p:childTnLst>
                                </p:cTn>
                              </p:par>
                              <p:par>
                                <p:cTn id="93" presetID="10" presetClass="entr" presetSubtype="0" fill="hold" nodeType="with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fade">
                                      <p:cBhvr>
                                        <p:cTn id="95" dur="500"/>
                                        <p:tgtEl>
                                          <p:spTgt spid="31"/>
                                        </p:tgtEl>
                                      </p:cBhvr>
                                    </p:animEffect>
                                  </p:childTnLst>
                                </p:cTn>
                              </p:par>
                              <p:par>
                                <p:cTn id="96" presetID="10" presetClass="entr" presetSubtype="0" fill="hold" nodeType="with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500"/>
                                        <p:tgtEl>
                                          <p:spTgt spid="34"/>
                                        </p:tgtEl>
                                      </p:cBhvr>
                                    </p:animEffect>
                                  </p:childTnLst>
                                </p:cTn>
                              </p:par>
                              <p:par>
                                <p:cTn id="99" presetID="10" presetClass="entr" presetSubtype="0" fill="hold" nodeType="with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fade">
                                      <p:cBhvr>
                                        <p:cTn id="10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AU" dirty="0"/>
              <a:t>Solving Data Security with Hybrid Cloud Architectures</a:t>
            </a:r>
          </a:p>
        </p:txBody>
      </p:sp>
      <p:sp>
        <p:nvSpPr>
          <p:cNvPr id="3" name="Text Placeholder 2"/>
          <p:cNvSpPr>
            <a:spLocks noGrp="1"/>
          </p:cNvSpPr>
          <p:nvPr>
            <p:ph type="body" idx="1"/>
          </p:nvPr>
        </p:nvSpPr>
        <p:spPr/>
        <p:txBody>
          <a:bodyPr/>
          <a:lstStyle/>
          <a:p>
            <a:pPr lvl="0">
              <a:defRPr/>
            </a:pPr>
            <a:r>
              <a:rPr lang="en-US" b="1" dirty="0" smtClean="0"/>
              <a:t>Rocky Heckman</a:t>
            </a:r>
          </a:p>
          <a:p>
            <a:pPr lvl="0">
              <a:defRPr/>
            </a:pPr>
            <a:r>
              <a:rPr lang="en-US" dirty="0" smtClean="0"/>
              <a:t>Architect Advisor</a:t>
            </a:r>
          </a:p>
          <a:p>
            <a:pPr lvl="0">
              <a:defRPr/>
            </a:pPr>
            <a:r>
              <a:rPr lang="en-US" dirty="0" smtClean="0"/>
              <a:t>Microsoft</a:t>
            </a:r>
          </a:p>
        </p:txBody>
      </p:sp>
      <p:sp>
        <p:nvSpPr>
          <p:cNvPr id="6" name="Title 1"/>
          <p:cNvSpPr txBox="1">
            <a:spLocks/>
          </p:cNvSpPr>
          <p:nvPr/>
        </p:nvSpPr>
        <p:spPr>
          <a:xfrm>
            <a:off x="334200" y="447366"/>
            <a:ext cx="3605471" cy="249299"/>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b="1" i="0" u="none" strike="noStrike" kern="600" cap="none" spc="40" normalizeH="0" baseline="0" noProof="0" dirty="0" smtClean="0">
                <a:ln w="3175">
                  <a:noFill/>
                </a:ln>
                <a:solidFill>
                  <a:schemeClr val="bg1"/>
                </a:solidFill>
                <a:effectLst/>
                <a:uLnTx/>
                <a:uFillTx/>
                <a:latin typeface="Calibri" pitchFamily="34" charset="0"/>
                <a:ea typeface="+mn-ea"/>
                <a:cs typeface="Arial" charset="0"/>
              </a:rPr>
              <a:t>SESSION CODE: ARC202</a:t>
            </a:r>
            <a:endParaRPr kumimoji="0" lang="en-US" b="1" i="0" u="none" strike="noStrike" kern="600" cap="none" spc="40" normalizeH="0" baseline="0" noProof="0" dirty="0">
              <a:ln w="3175">
                <a:noFill/>
              </a:ln>
              <a:solidFill>
                <a:schemeClr val="bg1"/>
              </a:solidFill>
              <a:effectLst/>
              <a:uLnTx/>
              <a:uFillTx/>
              <a:latin typeface="Calibri" pitchFamily="34" charset="0"/>
              <a:ea typeface="+mn-ea"/>
              <a:cs typeface="Arial" charset="0"/>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smtClean="0"/>
              <a:t>Windows Azure Content Delivery Network (CDN)</a:t>
            </a:r>
            <a:br>
              <a:rPr lang="en-AU" sz="2800" dirty="0" smtClean="0"/>
            </a:br>
            <a:endParaRPr lang="en-AU" sz="2800" dirty="0"/>
          </a:p>
        </p:txBody>
      </p:sp>
      <p:sp>
        <p:nvSpPr>
          <p:cNvPr id="3" name="Rounded Rectangle 2"/>
          <p:cNvSpPr/>
          <p:nvPr/>
        </p:nvSpPr>
        <p:spPr bwMode="auto">
          <a:xfrm>
            <a:off x="3672033" y="1125430"/>
            <a:ext cx="1783182" cy="5278090"/>
          </a:xfrm>
          <a:prstGeom prst="roundRect">
            <a:avLst>
              <a:gd name="adj" fmla="val 0"/>
            </a:avLst>
          </a:prstGeom>
          <a:gradFill flip="none" rotWithShape="1">
            <a:gsLst>
              <a:gs pos="0">
                <a:srgbClr val="041E3A">
                  <a:alpha val="52000"/>
                </a:srgbClr>
              </a:gs>
              <a:gs pos="39000">
                <a:schemeClr val="bg1">
                  <a:alpha val="37000"/>
                </a:schemeClr>
              </a:gs>
              <a:gs pos="88000">
                <a:schemeClr val="bg1">
                  <a:alpha val="58000"/>
                </a:schemeClr>
              </a:gs>
            </a:gsLst>
            <a:lin ang="3000000" scaled="0"/>
            <a:tileRect/>
          </a:gradFill>
          <a:ln w="9525">
            <a:solidFill>
              <a:schemeClr val="tx1">
                <a:alpha val="27000"/>
              </a:schemeClr>
            </a:solidFill>
            <a:headEnd type="none" w="med" len="med"/>
            <a:tailEnd type="none" w="med" len="med"/>
          </a:ln>
          <a:effectLst>
            <a:outerShdw blurRad="266700" algn="ctr" rotWithShape="0">
              <a:schemeClr val="tx1">
                <a:alpha val="40000"/>
              </a:schemeClr>
            </a:outerShdw>
          </a:effectLst>
          <a:scene3d>
            <a:camera prst="orthographicFront">
              <a:rot lat="0" lon="0" rev="0"/>
            </a:camera>
            <a:lightRig rig="brightRoom" dir="t"/>
          </a:scene3d>
          <a:sp3d prstMaterial="softEdge">
            <a:extrusionClr>
              <a:srgbClr val="041E3A"/>
            </a:extrusionClr>
            <a:contourClr>
              <a:srgbClr val="000000"/>
            </a:contourClr>
          </a:sp3d>
        </p:spPr>
        <p:txBody>
          <a:bodyPr vert="horz" wrap="square" lIns="121893" tIns="60947" rIns="121893" bIns="60947" numCol="1" rtlCol="0" anchor="ctr" anchorCtr="0" compatLnSpc="1">
            <a:prstTxWarp prst="textNoShape">
              <a:avLst/>
            </a:prstTxWarp>
          </a:bodyPr>
          <a:lstStyle/>
          <a:p>
            <a:pPr algn="ctr" defTabSz="1218585"/>
            <a:r>
              <a:rPr lang="en-US" sz="2400" dirty="0">
                <a:solidFill>
                  <a:srgbClr val="FFFFFF"/>
                </a:solidFill>
                <a:latin typeface="Segoe UI" pitchFamily="34" charset="0"/>
              </a:rPr>
              <a:t> </a:t>
            </a:r>
          </a:p>
        </p:txBody>
      </p:sp>
      <p:sp>
        <p:nvSpPr>
          <p:cNvPr id="4" name="Rounded Rectangle 3"/>
          <p:cNvSpPr/>
          <p:nvPr/>
        </p:nvSpPr>
        <p:spPr bwMode="auto">
          <a:xfrm>
            <a:off x="389436" y="1121085"/>
            <a:ext cx="3280013" cy="5278090"/>
          </a:xfrm>
          <a:prstGeom prst="roundRect">
            <a:avLst>
              <a:gd name="adj" fmla="val 0"/>
            </a:avLst>
          </a:prstGeom>
          <a:gradFill flip="none" rotWithShape="1">
            <a:gsLst>
              <a:gs pos="0">
                <a:srgbClr val="041E3A">
                  <a:alpha val="52000"/>
                </a:srgbClr>
              </a:gs>
              <a:gs pos="39000">
                <a:schemeClr val="bg1">
                  <a:alpha val="37000"/>
                </a:schemeClr>
              </a:gs>
              <a:gs pos="88000">
                <a:schemeClr val="bg1">
                  <a:alpha val="58000"/>
                </a:schemeClr>
              </a:gs>
            </a:gsLst>
            <a:lin ang="3000000" scaled="0"/>
            <a:tileRect/>
          </a:gradFill>
          <a:ln w="9525">
            <a:solidFill>
              <a:schemeClr val="tx1">
                <a:alpha val="27000"/>
              </a:schemeClr>
            </a:solidFill>
            <a:headEnd type="none" w="med" len="med"/>
            <a:tailEnd type="none" w="med" len="med"/>
          </a:ln>
          <a:effectLst>
            <a:outerShdw blurRad="266700" algn="ctr" rotWithShape="0">
              <a:schemeClr val="tx1">
                <a:alpha val="40000"/>
              </a:schemeClr>
            </a:outerShdw>
          </a:effectLst>
          <a:scene3d>
            <a:camera prst="orthographicFront">
              <a:rot lat="0" lon="0" rev="0"/>
            </a:camera>
            <a:lightRig rig="brightRoom" dir="t"/>
          </a:scene3d>
          <a:sp3d prstMaterial="softEdge">
            <a:extrusionClr>
              <a:srgbClr val="041E3A"/>
            </a:extrusionClr>
            <a:contourClr>
              <a:srgbClr val="000000"/>
            </a:contourClr>
          </a:sp3d>
        </p:spPr>
        <p:txBody>
          <a:bodyPr vert="horz" wrap="square" lIns="121893" tIns="60947" rIns="121893" bIns="60947" numCol="1" rtlCol="0" anchor="ctr" anchorCtr="0" compatLnSpc="1">
            <a:prstTxWarp prst="textNoShape">
              <a:avLst/>
            </a:prstTxWarp>
          </a:bodyPr>
          <a:lstStyle/>
          <a:p>
            <a:pPr algn="ctr" defTabSz="1218585"/>
            <a:r>
              <a:rPr lang="en-US" sz="2400" dirty="0">
                <a:solidFill>
                  <a:srgbClr val="FFFFFF"/>
                </a:solidFill>
                <a:latin typeface="Segoe UI" pitchFamily="34" charset="0"/>
              </a:rPr>
              <a:t> </a:t>
            </a:r>
          </a:p>
        </p:txBody>
      </p:sp>
      <p:sp>
        <p:nvSpPr>
          <p:cNvPr id="5" name="Rounded Rectangle 4"/>
          <p:cNvSpPr/>
          <p:nvPr/>
        </p:nvSpPr>
        <p:spPr bwMode="auto">
          <a:xfrm>
            <a:off x="5452632" y="1121085"/>
            <a:ext cx="3264828" cy="5278090"/>
          </a:xfrm>
          <a:prstGeom prst="roundRect">
            <a:avLst>
              <a:gd name="adj" fmla="val 0"/>
            </a:avLst>
          </a:prstGeom>
          <a:gradFill flip="none" rotWithShape="1">
            <a:gsLst>
              <a:gs pos="0">
                <a:srgbClr val="041E3A">
                  <a:alpha val="52000"/>
                </a:srgbClr>
              </a:gs>
              <a:gs pos="39000">
                <a:schemeClr val="bg1">
                  <a:alpha val="37000"/>
                </a:schemeClr>
              </a:gs>
              <a:gs pos="88000">
                <a:schemeClr val="bg1">
                  <a:alpha val="58000"/>
                </a:schemeClr>
              </a:gs>
            </a:gsLst>
            <a:lin ang="3000000" scaled="0"/>
            <a:tileRect/>
          </a:gradFill>
          <a:ln w="9525">
            <a:solidFill>
              <a:schemeClr val="tx1">
                <a:alpha val="27000"/>
              </a:schemeClr>
            </a:solidFill>
            <a:headEnd type="none" w="med" len="med"/>
            <a:tailEnd type="none" w="med" len="med"/>
          </a:ln>
          <a:effectLst>
            <a:outerShdw blurRad="266700" algn="ctr" rotWithShape="0">
              <a:schemeClr val="tx1">
                <a:alpha val="40000"/>
              </a:schemeClr>
            </a:outerShdw>
          </a:effectLst>
          <a:scene3d>
            <a:camera prst="orthographicFront">
              <a:rot lat="0" lon="0" rev="0"/>
            </a:camera>
            <a:lightRig rig="brightRoom" dir="t"/>
          </a:scene3d>
          <a:sp3d prstMaterial="softEdge">
            <a:extrusionClr>
              <a:srgbClr val="041E3A"/>
            </a:extrusionClr>
            <a:contourClr>
              <a:srgbClr val="000000"/>
            </a:contourClr>
          </a:sp3d>
        </p:spPr>
        <p:txBody>
          <a:bodyPr vert="horz" wrap="square" lIns="121893" tIns="60947" rIns="121893" bIns="60947" numCol="1" rtlCol="0" anchor="ctr" anchorCtr="0" compatLnSpc="1">
            <a:prstTxWarp prst="textNoShape">
              <a:avLst/>
            </a:prstTxWarp>
          </a:bodyPr>
          <a:lstStyle/>
          <a:p>
            <a:pPr algn="ctr" defTabSz="1218585"/>
            <a:r>
              <a:rPr lang="en-US" sz="2400" dirty="0">
                <a:solidFill>
                  <a:srgbClr val="FFFFFF"/>
                </a:solidFill>
                <a:latin typeface="Segoe UI" pitchFamily="34" charset="0"/>
              </a:rPr>
              <a:t> </a:t>
            </a:r>
          </a:p>
        </p:txBody>
      </p:sp>
      <p:pic>
        <p:nvPicPr>
          <p:cNvPr id="6" name="Picture 6" descr="\\server3\InternalBin\Resource DVD\DVD_ART36\Artwork_Imagery\Icons - Illustrations\Maps Globes\world map Transparent blue.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75958" y="1761200"/>
            <a:ext cx="1770166" cy="4347368"/>
          </a:xfrm>
          <a:prstGeom prst="rect">
            <a:avLst/>
          </a:prstGeom>
          <a:noFill/>
        </p:spPr>
      </p:pic>
      <p:pic>
        <p:nvPicPr>
          <p:cNvPr id="7" name="Picture 6" descr="\\server3\InternalBin\Resource DVD\DVD_ART36\Artwork_Imagery\Icons - Illustrations\Maps Globes\world map Transparent blue.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9436" y="1750523"/>
            <a:ext cx="3278928" cy="4347368"/>
          </a:xfrm>
          <a:prstGeom prst="rect">
            <a:avLst/>
          </a:prstGeom>
          <a:noFill/>
        </p:spPr>
      </p:pic>
      <p:pic>
        <p:nvPicPr>
          <p:cNvPr id="8" name="Picture 6" descr="\\server3\InternalBin\Resource DVD\DVD_ART36\Artwork_Imagery\Icons - Illustrations\Maps Globes\world map Transparent blue.png"/>
          <p:cNvPicPr>
            <a:picLocks noChangeAspect="1" noChangeArrowheads="1"/>
          </p:cNvPicPr>
          <p:nvPr/>
        </p:nvPicPr>
        <p:blipFill>
          <a:blip r:embed="rId5" cstate="screen">
            <a:extLst>
              <a:ext uri="{28A0092B-C50C-407E-A947-70E740481C1C}">
                <a14:useLocalDpi xmlns:a14="http://schemas.microsoft.com/office/drawing/2010/main"/>
              </a:ext>
            </a:extLst>
          </a:blip>
          <a:srcRect r="-1748"/>
          <a:stretch>
            <a:fillRect/>
          </a:stretch>
        </p:blipFill>
        <p:spPr bwMode="auto">
          <a:xfrm>
            <a:off x="5452632" y="1761200"/>
            <a:ext cx="3264828" cy="4347368"/>
          </a:xfrm>
          <a:prstGeom prst="rect">
            <a:avLst/>
          </a:prstGeom>
          <a:noFill/>
        </p:spPr>
      </p:pic>
      <p:sp>
        <p:nvSpPr>
          <p:cNvPr id="9" name="TextBox 8"/>
          <p:cNvSpPr txBox="1">
            <a:spLocks noChangeArrowheads="1"/>
          </p:cNvSpPr>
          <p:nvPr/>
        </p:nvSpPr>
        <p:spPr bwMode="auto">
          <a:xfrm>
            <a:off x="4232632" y="3682109"/>
            <a:ext cx="1399788" cy="307777"/>
          </a:xfrm>
          <a:prstGeom prst="rect">
            <a:avLst/>
          </a:prstGeom>
          <a:noFill/>
          <a:ln w="9525">
            <a:noFill/>
            <a:miter lim="800000"/>
            <a:headEnd/>
            <a:tailEnd/>
          </a:ln>
        </p:spPr>
        <p:txBody>
          <a:bodyPr wrap="square">
            <a:spAutoFit/>
          </a:bodyPr>
          <a:lstStyle/>
          <a:p>
            <a:pPr eaLnBrk="0" hangingPunct="0"/>
            <a:endParaRPr lang="en-US" sz="1400" b="1" dirty="0">
              <a:latin typeface="+mj-lt"/>
            </a:endParaRPr>
          </a:p>
        </p:txBody>
      </p:sp>
      <p:sp>
        <p:nvSpPr>
          <p:cNvPr id="10" name="TextBox 13"/>
          <p:cNvSpPr txBox="1">
            <a:spLocks noChangeArrowheads="1"/>
          </p:cNvSpPr>
          <p:nvPr/>
        </p:nvSpPr>
        <p:spPr bwMode="auto">
          <a:xfrm>
            <a:off x="425351" y="3037808"/>
            <a:ext cx="754924" cy="215444"/>
          </a:xfrm>
          <a:prstGeom prst="rect">
            <a:avLst/>
          </a:prstGeom>
          <a:solidFill>
            <a:schemeClr val="bg1">
              <a:alpha val="48000"/>
            </a:schemeClr>
          </a:solidFill>
          <a:ln w="9525">
            <a:noFill/>
            <a:miter lim="800000"/>
            <a:headEnd/>
            <a:tailEnd/>
          </a:ln>
        </p:spPr>
        <p:txBody>
          <a:bodyPr wrap="square">
            <a:spAutoFit/>
          </a:bodyPr>
          <a:lstStyle/>
          <a:p>
            <a:pPr lvl="0"/>
            <a:r>
              <a:rPr lang="en-US" sz="800" dirty="0" smtClean="0"/>
              <a:t>Seattle</a:t>
            </a:r>
            <a:r>
              <a:rPr lang="en-US" sz="800" dirty="0"/>
              <a:t>, WA</a:t>
            </a:r>
          </a:p>
        </p:txBody>
      </p:sp>
      <p:cxnSp>
        <p:nvCxnSpPr>
          <p:cNvPr id="11" name="Straight Connector 10"/>
          <p:cNvCxnSpPr/>
          <p:nvPr/>
        </p:nvCxnSpPr>
        <p:spPr>
          <a:xfrm flipV="1">
            <a:off x="2263730" y="3709241"/>
            <a:ext cx="312382"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2" name="TextBox 13"/>
          <p:cNvSpPr txBox="1">
            <a:spLocks noChangeArrowheads="1"/>
          </p:cNvSpPr>
          <p:nvPr/>
        </p:nvSpPr>
        <p:spPr bwMode="auto">
          <a:xfrm>
            <a:off x="3713156" y="2205673"/>
            <a:ext cx="811950" cy="338554"/>
          </a:xfrm>
          <a:prstGeom prst="rect">
            <a:avLst/>
          </a:prstGeom>
          <a:solidFill>
            <a:schemeClr val="bg1">
              <a:alpha val="69000"/>
            </a:schemeClr>
          </a:solidFill>
          <a:ln w="9525">
            <a:noFill/>
            <a:miter lim="800000"/>
            <a:headEnd/>
            <a:tailEnd/>
          </a:ln>
        </p:spPr>
        <p:txBody>
          <a:bodyPr wrap="square">
            <a:spAutoFit/>
          </a:bodyPr>
          <a:lstStyle/>
          <a:p>
            <a:r>
              <a:rPr lang="en-US" sz="800" dirty="0">
                <a:gradFill>
                  <a:gsLst>
                    <a:gs pos="0">
                      <a:schemeClr val="tx1"/>
                    </a:gs>
                    <a:gs pos="86000">
                      <a:schemeClr val="tx1"/>
                    </a:gs>
                  </a:gsLst>
                  <a:lin ang="5400000" scaled="0"/>
                </a:gradFill>
              </a:rPr>
              <a:t>Dublin, IE</a:t>
            </a:r>
          </a:p>
          <a:p>
            <a:r>
              <a:rPr lang="en-US" sz="800" dirty="0" smtClean="0">
                <a:gradFill>
                  <a:gsLst>
                    <a:gs pos="0">
                      <a:schemeClr val="tx1"/>
                    </a:gs>
                    <a:gs pos="86000">
                      <a:schemeClr val="tx1"/>
                    </a:gs>
                  </a:gsLst>
                  <a:lin ang="5400000" scaled="0"/>
                </a:gradFill>
              </a:rPr>
              <a:t>London, GB</a:t>
            </a:r>
          </a:p>
        </p:txBody>
      </p:sp>
      <p:sp>
        <p:nvSpPr>
          <p:cNvPr id="13" name="TextBox 13"/>
          <p:cNvSpPr txBox="1">
            <a:spLocks noChangeArrowheads="1"/>
          </p:cNvSpPr>
          <p:nvPr/>
        </p:nvSpPr>
        <p:spPr bwMode="auto">
          <a:xfrm>
            <a:off x="2813133" y="3150703"/>
            <a:ext cx="755798" cy="215444"/>
          </a:xfrm>
          <a:prstGeom prst="rect">
            <a:avLst/>
          </a:prstGeom>
          <a:solidFill>
            <a:schemeClr val="bg1">
              <a:alpha val="48000"/>
            </a:schemeClr>
          </a:solidFill>
          <a:ln w="9525">
            <a:noFill/>
            <a:miter lim="800000"/>
            <a:headEnd/>
            <a:tailEnd/>
          </a:ln>
        </p:spPr>
        <p:txBody>
          <a:bodyPr wrap="square">
            <a:spAutoFit/>
          </a:bodyPr>
          <a:lstStyle/>
          <a:p>
            <a:r>
              <a:rPr lang="en-US" sz="800" dirty="0" smtClean="0">
                <a:gradFill>
                  <a:gsLst>
                    <a:gs pos="0">
                      <a:schemeClr val="tx1"/>
                    </a:gs>
                    <a:gs pos="86000">
                      <a:schemeClr val="tx1"/>
                    </a:gs>
                  </a:gsLst>
                  <a:lin ang="5400000" scaled="0"/>
                </a:gradFill>
              </a:rPr>
              <a:t>Newark, NJ</a:t>
            </a:r>
          </a:p>
        </p:txBody>
      </p:sp>
      <p:cxnSp>
        <p:nvCxnSpPr>
          <p:cNvPr id="14" name="Straight Connector 13"/>
          <p:cNvCxnSpPr/>
          <p:nvPr/>
        </p:nvCxnSpPr>
        <p:spPr>
          <a:xfrm flipV="1">
            <a:off x="2645800" y="3274825"/>
            <a:ext cx="167333" cy="1193"/>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5" name="TextBox 13"/>
          <p:cNvSpPr txBox="1">
            <a:spLocks noChangeArrowheads="1"/>
          </p:cNvSpPr>
          <p:nvPr/>
        </p:nvSpPr>
        <p:spPr bwMode="auto">
          <a:xfrm>
            <a:off x="4604719" y="2648164"/>
            <a:ext cx="890251" cy="215444"/>
          </a:xfrm>
          <a:prstGeom prst="rect">
            <a:avLst/>
          </a:prstGeom>
          <a:solidFill>
            <a:schemeClr val="bg1">
              <a:alpha val="69000"/>
            </a:schemeClr>
          </a:solidFill>
          <a:ln w="9525">
            <a:noFill/>
            <a:miter lim="800000"/>
            <a:headEnd/>
            <a:tailEnd/>
          </a:ln>
        </p:spPr>
        <p:txBody>
          <a:bodyPr wrap="square">
            <a:spAutoFit/>
          </a:bodyPr>
          <a:lstStyle/>
          <a:p>
            <a:r>
              <a:rPr lang="en-US" sz="800" dirty="0" smtClean="0">
                <a:gradFill>
                  <a:gsLst>
                    <a:gs pos="0">
                      <a:schemeClr val="tx1"/>
                    </a:gs>
                    <a:gs pos="86000">
                      <a:schemeClr val="tx1"/>
                    </a:gs>
                  </a:gsLst>
                  <a:lin ang="5400000" scaled="0"/>
                </a:gradFill>
              </a:rPr>
              <a:t>Amsterdam, NL</a:t>
            </a:r>
          </a:p>
        </p:txBody>
      </p:sp>
      <p:cxnSp>
        <p:nvCxnSpPr>
          <p:cNvPr id="16" name="Straight Connector 15"/>
          <p:cNvCxnSpPr/>
          <p:nvPr/>
        </p:nvCxnSpPr>
        <p:spPr>
          <a:xfrm flipH="1" flipV="1">
            <a:off x="4574236" y="3217855"/>
            <a:ext cx="143321" cy="324956"/>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7" name="TextBox 13"/>
          <p:cNvSpPr txBox="1">
            <a:spLocks noChangeArrowheads="1"/>
          </p:cNvSpPr>
          <p:nvPr/>
        </p:nvSpPr>
        <p:spPr bwMode="auto">
          <a:xfrm>
            <a:off x="7640460" y="5139168"/>
            <a:ext cx="771115" cy="215444"/>
          </a:xfrm>
          <a:prstGeom prst="rect">
            <a:avLst/>
          </a:prstGeom>
          <a:solidFill>
            <a:schemeClr val="bg1">
              <a:alpha val="48000"/>
            </a:schemeClr>
          </a:solidFill>
          <a:ln w="9525">
            <a:noFill/>
            <a:miter lim="800000"/>
            <a:headEnd/>
            <a:tailEnd/>
          </a:ln>
        </p:spPr>
        <p:txBody>
          <a:bodyPr wrap="square">
            <a:spAutoFit/>
          </a:bodyPr>
          <a:lstStyle/>
          <a:p>
            <a:pPr lvl="0"/>
            <a:r>
              <a:rPr lang="en-US" sz="800" dirty="0"/>
              <a:t>Sydney, AU</a:t>
            </a:r>
          </a:p>
        </p:txBody>
      </p:sp>
      <p:sp>
        <p:nvSpPr>
          <p:cNvPr id="18" name="TextBox 13"/>
          <p:cNvSpPr txBox="1">
            <a:spLocks noChangeArrowheads="1"/>
          </p:cNvSpPr>
          <p:nvPr/>
        </p:nvSpPr>
        <p:spPr bwMode="auto">
          <a:xfrm>
            <a:off x="6923595" y="4023557"/>
            <a:ext cx="966035" cy="215444"/>
          </a:xfrm>
          <a:prstGeom prst="rect">
            <a:avLst/>
          </a:prstGeom>
          <a:solidFill>
            <a:schemeClr val="bg1">
              <a:alpha val="48000"/>
            </a:schemeClr>
          </a:solidFill>
          <a:ln w="9525">
            <a:noFill/>
            <a:miter lim="800000"/>
            <a:headEnd/>
            <a:tailEnd/>
          </a:ln>
        </p:spPr>
        <p:txBody>
          <a:bodyPr wrap="square">
            <a:spAutoFit/>
          </a:bodyPr>
          <a:lstStyle/>
          <a:p>
            <a:r>
              <a:rPr lang="en-US" sz="800" dirty="0" smtClean="0">
                <a:gradFill>
                  <a:gsLst>
                    <a:gs pos="0">
                      <a:schemeClr val="tx1"/>
                    </a:gs>
                    <a:gs pos="86000">
                      <a:schemeClr val="tx1"/>
                    </a:gs>
                  </a:gsLst>
                  <a:lin ang="5400000" scaled="0"/>
                </a:gradFill>
              </a:rPr>
              <a:t>Hong Kong, HK</a:t>
            </a:r>
          </a:p>
        </p:txBody>
      </p:sp>
      <p:sp>
        <p:nvSpPr>
          <p:cNvPr id="19" name="TextBox 13"/>
          <p:cNvSpPr txBox="1">
            <a:spLocks noChangeArrowheads="1"/>
          </p:cNvSpPr>
          <p:nvPr/>
        </p:nvSpPr>
        <p:spPr bwMode="auto">
          <a:xfrm>
            <a:off x="2577651" y="3645545"/>
            <a:ext cx="739979" cy="215444"/>
          </a:xfrm>
          <a:prstGeom prst="rect">
            <a:avLst/>
          </a:prstGeom>
          <a:solidFill>
            <a:schemeClr val="bg1">
              <a:alpha val="48000"/>
            </a:schemeClr>
          </a:solidFill>
          <a:ln w="9525">
            <a:noFill/>
            <a:miter lim="800000"/>
            <a:headEnd/>
            <a:tailEnd/>
          </a:ln>
        </p:spPr>
        <p:txBody>
          <a:bodyPr wrap="square">
            <a:spAutoFit/>
          </a:bodyPr>
          <a:lstStyle/>
          <a:p>
            <a:r>
              <a:rPr lang="en-US" sz="800" dirty="0" smtClean="0">
                <a:gradFill>
                  <a:gsLst>
                    <a:gs pos="0">
                      <a:schemeClr val="tx1"/>
                    </a:gs>
                    <a:gs pos="86000">
                      <a:schemeClr val="tx1"/>
                    </a:gs>
                  </a:gsLst>
                  <a:lin ang="5400000" scaled="0"/>
                </a:gradFill>
              </a:rPr>
              <a:t>Miami, FL</a:t>
            </a:r>
          </a:p>
        </p:txBody>
      </p:sp>
      <p:cxnSp>
        <p:nvCxnSpPr>
          <p:cNvPr id="20" name="Straight Connector 19"/>
          <p:cNvCxnSpPr/>
          <p:nvPr/>
        </p:nvCxnSpPr>
        <p:spPr>
          <a:xfrm flipV="1">
            <a:off x="1177031" y="3136106"/>
            <a:ext cx="193677"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204716" y="3616355"/>
            <a:ext cx="145476" cy="33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27" idx="3"/>
          </p:cNvCxnSpPr>
          <p:nvPr/>
        </p:nvCxnSpPr>
        <p:spPr>
          <a:xfrm flipH="1" flipV="1">
            <a:off x="1246066" y="3459671"/>
            <a:ext cx="182412" cy="6455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886268" y="3028995"/>
            <a:ext cx="12252" cy="181561"/>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4" name="TextBox 13"/>
          <p:cNvSpPr txBox="1">
            <a:spLocks noChangeArrowheads="1"/>
          </p:cNvSpPr>
          <p:nvPr/>
        </p:nvSpPr>
        <p:spPr bwMode="auto">
          <a:xfrm>
            <a:off x="1690947" y="2808445"/>
            <a:ext cx="752052" cy="215444"/>
          </a:xfrm>
          <a:prstGeom prst="rect">
            <a:avLst/>
          </a:prstGeom>
          <a:solidFill>
            <a:schemeClr val="bg1">
              <a:alpha val="48000"/>
            </a:schemeClr>
          </a:solidFill>
          <a:ln w="9525">
            <a:noFill/>
            <a:miter lim="800000"/>
            <a:headEnd/>
            <a:tailEnd/>
          </a:ln>
        </p:spPr>
        <p:txBody>
          <a:bodyPr wrap="square">
            <a:spAutoFit/>
          </a:bodyPr>
          <a:lstStyle/>
          <a:p>
            <a:r>
              <a:rPr lang="en-US" sz="800" dirty="0" smtClean="0">
                <a:gradFill>
                  <a:gsLst>
                    <a:gs pos="0">
                      <a:schemeClr val="tx1"/>
                    </a:gs>
                    <a:gs pos="86000">
                      <a:schemeClr val="tx1"/>
                    </a:gs>
                  </a:gsLst>
                  <a:lin ang="5400000" scaled="0"/>
                </a:gradFill>
              </a:rPr>
              <a:t>Chicago, IL</a:t>
            </a:r>
          </a:p>
        </p:txBody>
      </p:sp>
      <p:cxnSp>
        <p:nvCxnSpPr>
          <p:cNvPr id="25" name="Straight Connector 24"/>
          <p:cNvCxnSpPr/>
          <p:nvPr/>
        </p:nvCxnSpPr>
        <p:spPr>
          <a:xfrm>
            <a:off x="1839430" y="3659779"/>
            <a:ext cx="19685" cy="195694"/>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6" name="TextBox 13"/>
          <p:cNvSpPr txBox="1">
            <a:spLocks noChangeArrowheads="1"/>
          </p:cNvSpPr>
          <p:nvPr/>
        </p:nvSpPr>
        <p:spPr bwMode="auto">
          <a:xfrm>
            <a:off x="1485543" y="3868762"/>
            <a:ext cx="956017" cy="215444"/>
          </a:xfrm>
          <a:prstGeom prst="rect">
            <a:avLst/>
          </a:prstGeom>
          <a:solidFill>
            <a:schemeClr val="bg1">
              <a:alpha val="48000"/>
            </a:schemeClr>
          </a:solidFill>
          <a:ln w="9525">
            <a:noFill/>
            <a:miter lim="800000"/>
            <a:headEnd/>
            <a:tailEnd/>
          </a:ln>
        </p:spPr>
        <p:txBody>
          <a:bodyPr wrap="square">
            <a:spAutoFit/>
          </a:bodyPr>
          <a:lstStyle/>
          <a:p>
            <a:pPr lvl="0"/>
            <a:r>
              <a:rPr lang="en-US" sz="800" dirty="0"/>
              <a:t>San Antonio, TX</a:t>
            </a:r>
          </a:p>
        </p:txBody>
      </p:sp>
      <p:sp>
        <p:nvSpPr>
          <p:cNvPr id="27" name="TextBox 13"/>
          <p:cNvSpPr txBox="1">
            <a:spLocks noChangeArrowheads="1"/>
          </p:cNvSpPr>
          <p:nvPr/>
        </p:nvSpPr>
        <p:spPr bwMode="auto">
          <a:xfrm>
            <a:off x="450626" y="3354944"/>
            <a:ext cx="977852" cy="338554"/>
          </a:xfrm>
          <a:prstGeom prst="rect">
            <a:avLst/>
          </a:prstGeom>
          <a:solidFill>
            <a:schemeClr val="bg1">
              <a:alpha val="48000"/>
            </a:schemeClr>
          </a:solidFill>
          <a:ln w="9525">
            <a:noFill/>
            <a:miter lim="800000"/>
            <a:headEnd/>
            <a:tailEnd/>
          </a:ln>
        </p:spPr>
        <p:txBody>
          <a:bodyPr wrap="square">
            <a:spAutoFit/>
          </a:bodyPr>
          <a:lstStyle/>
          <a:p>
            <a:pPr lvl="0"/>
            <a:r>
              <a:rPr lang="en-US" sz="800" dirty="0"/>
              <a:t>Bay Area, CA</a:t>
            </a:r>
          </a:p>
          <a:p>
            <a:r>
              <a:rPr lang="en-US" sz="800" dirty="0" smtClean="0">
                <a:gradFill>
                  <a:gsLst>
                    <a:gs pos="0">
                      <a:schemeClr val="tx1"/>
                    </a:gs>
                    <a:gs pos="86000">
                      <a:schemeClr val="tx1"/>
                    </a:gs>
                  </a:gsLst>
                  <a:lin ang="5400000" scaled="0"/>
                </a:gradFill>
              </a:rPr>
              <a:t>Los </a:t>
            </a:r>
            <a:r>
              <a:rPr lang="en-US" sz="800" dirty="0">
                <a:gradFill>
                  <a:gsLst>
                    <a:gs pos="0">
                      <a:schemeClr val="tx1"/>
                    </a:gs>
                    <a:gs pos="86000">
                      <a:schemeClr val="tx1"/>
                    </a:gs>
                  </a:gsLst>
                  <a:lin ang="5400000" scaled="0"/>
                </a:gradFill>
              </a:rPr>
              <a:t>A</a:t>
            </a:r>
            <a:r>
              <a:rPr lang="en-US" sz="800" dirty="0" smtClean="0">
                <a:gradFill>
                  <a:gsLst>
                    <a:gs pos="0">
                      <a:schemeClr val="tx1"/>
                    </a:gs>
                    <a:gs pos="86000">
                      <a:schemeClr val="tx1"/>
                    </a:gs>
                  </a:gsLst>
                  <a:lin ang="5400000" scaled="0"/>
                </a:gradFill>
              </a:rPr>
              <a:t>ngeles, CA</a:t>
            </a:r>
          </a:p>
        </p:txBody>
      </p:sp>
      <p:cxnSp>
        <p:nvCxnSpPr>
          <p:cNvPr id="28" name="Straight Connector 27"/>
          <p:cNvCxnSpPr/>
          <p:nvPr/>
        </p:nvCxnSpPr>
        <p:spPr>
          <a:xfrm>
            <a:off x="2300213" y="3500504"/>
            <a:ext cx="46838"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9" name="TextBox 13"/>
          <p:cNvSpPr txBox="1">
            <a:spLocks noChangeArrowheads="1"/>
          </p:cNvSpPr>
          <p:nvPr/>
        </p:nvSpPr>
        <p:spPr bwMode="auto">
          <a:xfrm>
            <a:off x="3754610" y="3369387"/>
            <a:ext cx="757586" cy="338554"/>
          </a:xfrm>
          <a:prstGeom prst="rect">
            <a:avLst/>
          </a:prstGeom>
          <a:solidFill>
            <a:schemeClr val="bg1">
              <a:alpha val="69000"/>
            </a:schemeClr>
          </a:solidFill>
          <a:ln w="9525">
            <a:noFill/>
            <a:miter lim="800000"/>
            <a:headEnd/>
            <a:tailEnd/>
          </a:ln>
        </p:spPr>
        <p:txBody>
          <a:bodyPr wrap="square">
            <a:spAutoFit/>
          </a:bodyPr>
          <a:lstStyle/>
          <a:p>
            <a:r>
              <a:rPr lang="en-US" sz="800" dirty="0" smtClean="0">
                <a:gradFill>
                  <a:gsLst>
                    <a:gs pos="0">
                      <a:schemeClr val="tx1"/>
                    </a:gs>
                    <a:gs pos="86000">
                      <a:schemeClr val="tx1"/>
                    </a:gs>
                  </a:gsLst>
                  <a:lin ang="5400000" scaled="0"/>
                </a:gradFill>
              </a:rPr>
              <a:t>Paris, FR</a:t>
            </a:r>
          </a:p>
          <a:p>
            <a:r>
              <a:rPr lang="en-US" sz="800" dirty="0">
                <a:gradFill>
                  <a:gsLst>
                    <a:gs pos="0">
                      <a:schemeClr val="tx1"/>
                    </a:gs>
                    <a:gs pos="86000">
                      <a:schemeClr val="tx1"/>
                    </a:gs>
                  </a:gsLst>
                  <a:lin ang="5400000" scaled="0"/>
                </a:gradFill>
              </a:rPr>
              <a:t>Zurich, </a:t>
            </a:r>
            <a:r>
              <a:rPr lang="en-US" sz="800" dirty="0" smtClean="0">
                <a:gradFill>
                  <a:gsLst>
                    <a:gs pos="0">
                      <a:schemeClr val="tx1"/>
                    </a:gs>
                    <a:gs pos="86000">
                      <a:schemeClr val="tx1"/>
                    </a:gs>
                  </a:gsLst>
                  <a:lin ang="5400000" scaled="0"/>
                </a:gradFill>
              </a:rPr>
              <a:t>CH</a:t>
            </a:r>
            <a:endParaRPr lang="en-US" sz="800" dirty="0">
              <a:gradFill>
                <a:gsLst>
                  <a:gs pos="0">
                    <a:schemeClr val="tx1"/>
                  </a:gs>
                  <a:gs pos="86000">
                    <a:schemeClr val="tx1"/>
                  </a:gs>
                </a:gsLst>
                <a:lin ang="5400000" scaled="0"/>
              </a:gradFill>
            </a:endParaRPr>
          </a:p>
        </p:txBody>
      </p:sp>
      <p:sp>
        <p:nvSpPr>
          <p:cNvPr id="30" name="TextBox 13"/>
          <p:cNvSpPr txBox="1">
            <a:spLocks noChangeArrowheads="1"/>
          </p:cNvSpPr>
          <p:nvPr/>
        </p:nvSpPr>
        <p:spPr bwMode="auto">
          <a:xfrm>
            <a:off x="4618068" y="3545121"/>
            <a:ext cx="783685" cy="215444"/>
          </a:xfrm>
          <a:prstGeom prst="rect">
            <a:avLst/>
          </a:prstGeom>
          <a:solidFill>
            <a:schemeClr val="bg1">
              <a:alpha val="69000"/>
            </a:schemeClr>
          </a:solidFill>
          <a:ln w="9525">
            <a:noFill/>
            <a:miter lim="800000"/>
            <a:headEnd/>
            <a:tailEnd/>
          </a:ln>
        </p:spPr>
        <p:txBody>
          <a:bodyPr wrap="square">
            <a:spAutoFit/>
          </a:bodyPr>
          <a:lstStyle/>
          <a:p>
            <a:r>
              <a:rPr lang="en-US" sz="800" dirty="0" smtClean="0">
                <a:gradFill>
                  <a:gsLst>
                    <a:gs pos="0">
                      <a:schemeClr val="tx1"/>
                    </a:gs>
                    <a:gs pos="86000">
                      <a:schemeClr val="tx1"/>
                    </a:gs>
                  </a:gsLst>
                  <a:lin ang="5400000" scaled="0"/>
                </a:gradFill>
              </a:rPr>
              <a:t>Vienna, AT</a:t>
            </a:r>
          </a:p>
        </p:txBody>
      </p:sp>
      <p:sp>
        <p:nvSpPr>
          <p:cNvPr id="31" name="TextBox 13"/>
          <p:cNvSpPr txBox="1">
            <a:spLocks noChangeArrowheads="1"/>
          </p:cNvSpPr>
          <p:nvPr/>
        </p:nvSpPr>
        <p:spPr bwMode="auto">
          <a:xfrm>
            <a:off x="2419921" y="4856515"/>
            <a:ext cx="897710" cy="215444"/>
          </a:xfrm>
          <a:prstGeom prst="rect">
            <a:avLst/>
          </a:prstGeom>
          <a:solidFill>
            <a:schemeClr val="bg1">
              <a:alpha val="48000"/>
            </a:schemeClr>
          </a:solidFill>
          <a:ln w="9525">
            <a:noFill/>
            <a:miter lim="800000"/>
            <a:headEnd/>
            <a:tailEnd/>
          </a:ln>
        </p:spPr>
        <p:txBody>
          <a:bodyPr wrap="square">
            <a:spAutoFit/>
          </a:bodyPr>
          <a:lstStyle/>
          <a:p>
            <a:pPr lvl="0"/>
            <a:r>
              <a:rPr lang="en-US" sz="800" dirty="0" smtClean="0"/>
              <a:t>São </a:t>
            </a:r>
            <a:r>
              <a:rPr lang="en-US" sz="800" dirty="0"/>
              <a:t>Paulo, </a:t>
            </a:r>
            <a:r>
              <a:rPr lang="en-US" sz="800" dirty="0" smtClean="0"/>
              <a:t>BR</a:t>
            </a:r>
            <a:endParaRPr lang="en-US" sz="800" dirty="0"/>
          </a:p>
        </p:txBody>
      </p:sp>
      <p:sp>
        <p:nvSpPr>
          <p:cNvPr id="32" name="TextBox 13"/>
          <p:cNvSpPr txBox="1">
            <a:spLocks noChangeArrowheads="1"/>
          </p:cNvSpPr>
          <p:nvPr/>
        </p:nvSpPr>
        <p:spPr bwMode="auto">
          <a:xfrm>
            <a:off x="5494970" y="4457969"/>
            <a:ext cx="803492" cy="215444"/>
          </a:xfrm>
          <a:prstGeom prst="rect">
            <a:avLst/>
          </a:prstGeom>
          <a:solidFill>
            <a:schemeClr val="bg1">
              <a:alpha val="48000"/>
            </a:schemeClr>
          </a:solidFill>
          <a:ln w="9525">
            <a:noFill/>
            <a:miter lim="800000"/>
            <a:headEnd/>
            <a:tailEnd/>
          </a:ln>
        </p:spPr>
        <p:txBody>
          <a:bodyPr wrap="square">
            <a:spAutoFit/>
          </a:bodyPr>
          <a:lstStyle/>
          <a:p>
            <a:r>
              <a:rPr lang="en-US" sz="800" dirty="0" smtClean="0">
                <a:gradFill>
                  <a:gsLst>
                    <a:gs pos="0">
                      <a:schemeClr val="tx1"/>
                    </a:gs>
                    <a:gs pos="86000">
                      <a:schemeClr val="tx1"/>
                    </a:gs>
                  </a:gsLst>
                  <a:lin ang="5400000" scaled="0"/>
                </a:gradFill>
              </a:rPr>
              <a:t>Singapore, SG</a:t>
            </a:r>
          </a:p>
        </p:txBody>
      </p:sp>
      <p:cxnSp>
        <p:nvCxnSpPr>
          <p:cNvPr id="33" name="Straight Connector 32"/>
          <p:cNvCxnSpPr>
            <a:stCxn id="15" idx="1"/>
          </p:cNvCxnSpPr>
          <p:nvPr/>
        </p:nvCxnSpPr>
        <p:spPr>
          <a:xfrm flipH="1">
            <a:off x="4404821" y="2755886"/>
            <a:ext cx="199898" cy="1957"/>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4158333" y="3247196"/>
            <a:ext cx="41565" cy="118196"/>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4199899" y="3283406"/>
            <a:ext cx="78928" cy="81986"/>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4805027" y="2424971"/>
            <a:ext cx="41565" cy="118196"/>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2" idx="3"/>
          </p:cNvCxnSpPr>
          <p:nvPr/>
        </p:nvCxnSpPr>
        <p:spPr>
          <a:xfrm flipH="1" flipV="1">
            <a:off x="6279266" y="4513261"/>
            <a:ext cx="19196" cy="5243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550832" y="5286054"/>
            <a:ext cx="89627"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9" name="Straight Connector 38"/>
          <p:cNvCxnSpPr>
            <a:endCxn id="49" idx="1"/>
          </p:cNvCxnSpPr>
          <p:nvPr/>
        </p:nvCxnSpPr>
        <p:spPr>
          <a:xfrm>
            <a:off x="7437739" y="3741632"/>
            <a:ext cx="1" cy="3430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861161" y="3976940"/>
            <a:ext cx="72200" cy="59095"/>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428478" y="5446907"/>
            <a:ext cx="6235857" cy="1006429"/>
          </a:xfrm>
          <a:prstGeom prst="rect">
            <a:avLst/>
          </a:prstGeom>
        </p:spPr>
        <p:txBody>
          <a:bodyPr wrap="square">
            <a:spAutoFit/>
          </a:bodyPr>
          <a:lstStyle/>
          <a:p>
            <a:pPr marL="0" lvl="1" algn="ctr" defTabSz="1218585" fontAlgn="base">
              <a:lnSpc>
                <a:spcPct val="110000"/>
              </a:lnSpc>
              <a:spcBef>
                <a:spcPct val="0"/>
              </a:spcBef>
              <a:spcAft>
                <a:spcPct val="0"/>
              </a:spcAft>
            </a:pPr>
            <a:r>
              <a:rPr lang="en-US" dirty="0">
                <a:solidFill>
                  <a:srgbClr val="292929"/>
                </a:solidFill>
                <a:effectLst>
                  <a:glow rad="228600">
                    <a:schemeClr val="accent5">
                      <a:satMod val="175000"/>
                      <a:alpha val="40000"/>
                    </a:schemeClr>
                  </a:glow>
                  <a:outerShdw blurRad="63500" algn="ctr" rotWithShape="0">
                    <a:schemeClr val="tx1">
                      <a:alpha val="50000"/>
                    </a:schemeClr>
                  </a:outerShdw>
                </a:effectLst>
              </a:rPr>
              <a:t>Over 2 terabits per second of capacity is available at 99.95% availability from our 22 global locations.  CDN service scales automatically without user intervention</a:t>
            </a:r>
          </a:p>
        </p:txBody>
      </p:sp>
      <p:sp>
        <p:nvSpPr>
          <p:cNvPr id="42" name="TextBox 13"/>
          <p:cNvSpPr txBox="1">
            <a:spLocks noChangeArrowheads="1"/>
          </p:cNvSpPr>
          <p:nvPr/>
        </p:nvSpPr>
        <p:spPr bwMode="auto">
          <a:xfrm>
            <a:off x="6858198" y="4523503"/>
            <a:ext cx="876154" cy="215444"/>
          </a:xfrm>
          <a:prstGeom prst="rect">
            <a:avLst/>
          </a:prstGeom>
          <a:solidFill>
            <a:schemeClr val="bg1">
              <a:alpha val="48000"/>
            </a:schemeClr>
          </a:solidFill>
          <a:ln w="9525">
            <a:noFill/>
            <a:miter lim="800000"/>
            <a:headEnd/>
            <a:tailEnd/>
          </a:ln>
        </p:spPr>
        <p:txBody>
          <a:bodyPr wrap="square">
            <a:spAutoFit/>
          </a:bodyPr>
          <a:lstStyle/>
          <a:p>
            <a:r>
              <a:rPr lang="en-US" sz="800" dirty="0" smtClean="0">
                <a:gradFill>
                  <a:gsLst>
                    <a:gs pos="0">
                      <a:schemeClr val="tx1"/>
                    </a:gs>
                    <a:gs pos="86000">
                      <a:schemeClr val="tx1"/>
                    </a:gs>
                  </a:gsLst>
                  <a:lin ang="5400000" scaled="0"/>
                </a:gradFill>
              </a:rPr>
              <a:t>Taipei, TWN</a:t>
            </a:r>
          </a:p>
        </p:txBody>
      </p:sp>
      <p:sp>
        <p:nvSpPr>
          <p:cNvPr id="43" name="TextBox 13"/>
          <p:cNvSpPr txBox="1">
            <a:spLocks noChangeArrowheads="1"/>
          </p:cNvSpPr>
          <p:nvPr/>
        </p:nvSpPr>
        <p:spPr bwMode="auto">
          <a:xfrm>
            <a:off x="6907454" y="3203971"/>
            <a:ext cx="733006" cy="215444"/>
          </a:xfrm>
          <a:prstGeom prst="rect">
            <a:avLst/>
          </a:prstGeom>
          <a:solidFill>
            <a:schemeClr val="bg1">
              <a:alpha val="48000"/>
            </a:schemeClr>
          </a:solidFill>
          <a:ln w="9525">
            <a:noFill/>
            <a:miter lim="800000"/>
            <a:headEnd/>
            <a:tailEnd/>
          </a:ln>
        </p:spPr>
        <p:txBody>
          <a:bodyPr wrap="square">
            <a:spAutoFit/>
          </a:bodyPr>
          <a:lstStyle/>
          <a:p>
            <a:pPr lvl="0"/>
            <a:r>
              <a:rPr lang="en-US" sz="800" dirty="0" smtClean="0"/>
              <a:t>Seoul, KR</a:t>
            </a:r>
            <a:endParaRPr lang="en-US" sz="800" dirty="0"/>
          </a:p>
        </p:txBody>
      </p:sp>
      <p:sp>
        <p:nvSpPr>
          <p:cNvPr id="44" name="Rectangle 43"/>
          <p:cNvSpPr/>
          <p:nvPr/>
        </p:nvSpPr>
        <p:spPr bwMode="auto">
          <a:xfrm>
            <a:off x="425351" y="1194232"/>
            <a:ext cx="3143580" cy="354548"/>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sz="2000" dirty="0">
                <a:solidFill>
                  <a:srgbClr val="FFFFFF"/>
                </a:solidFill>
                <a:latin typeface="Calibri" pitchFamily="34" charset="0"/>
              </a:rPr>
              <a:t>North America Region </a:t>
            </a:r>
          </a:p>
        </p:txBody>
      </p:sp>
      <p:sp>
        <p:nvSpPr>
          <p:cNvPr id="45" name="Rectangle 44"/>
          <p:cNvSpPr/>
          <p:nvPr/>
        </p:nvSpPr>
        <p:spPr bwMode="auto">
          <a:xfrm>
            <a:off x="3720428" y="1194232"/>
            <a:ext cx="1681326" cy="35454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sz="2000" dirty="0">
                <a:solidFill>
                  <a:srgbClr val="FFFFFF"/>
                </a:solidFill>
                <a:latin typeface="Calibri" pitchFamily="34" charset="0"/>
              </a:rPr>
              <a:t>Europe Region </a:t>
            </a:r>
          </a:p>
        </p:txBody>
      </p:sp>
      <p:sp>
        <p:nvSpPr>
          <p:cNvPr id="46" name="Rectangle 45"/>
          <p:cNvSpPr/>
          <p:nvPr/>
        </p:nvSpPr>
        <p:spPr bwMode="auto">
          <a:xfrm>
            <a:off x="5490594" y="1194232"/>
            <a:ext cx="3175425" cy="354548"/>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sz="2000" dirty="0">
                <a:solidFill>
                  <a:srgbClr val="FFFFFF"/>
                </a:solidFill>
                <a:latin typeface="Calibri" pitchFamily="34" charset="0"/>
              </a:rPr>
              <a:t>Asia Pacific Region </a:t>
            </a:r>
          </a:p>
        </p:txBody>
      </p:sp>
      <p:sp>
        <p:nvSpPr>
          <p:cNvPr id="47" name="TextBox 13"/>
          <p:cNvSpPr txBox="1">
            <a:spLocks noChangeArrowheads="1"/>
          </p:cNvSpPr>
          <p:nvPr/>
        </p:nvSpPr>
        <p:spPr bwMode="auto">
          <a:xfrm>
            <a:off x="4645896" y="2234405"/>
            <a:ext cx="986524" cy="215444"/>
          </a:xfrm>
          <a:prstGeom prst="rect">
            <a:avLst/>
          </a:prstGeom>
          <a:solidFill>
            <a:schemeClr val="bg1">
              <a:alpha val="69000"/>
            </a:schemeClr>
          </a:solidFill>
          <a:ln w="9525">
            <a:noFill/>
            <a:miter lim="800000"/>
            <a:headEnd/>
            <a:tailEnd/>
          </a:ln>
        </p:spPr>
        <p:txBody>
          <a:bodyPr wrap="square">
            <a:spAutoFit/>
          </a:bodyPr>
          <a:lstStyle/>
          <a:p>
            <a:r>
              <a:rPr lang="en-US" sz="800" dirty="0" smtClean="0">
                <a:gradFill>
                  <a:gsLst>
                    <a:gs pos="0">
                      <a:schemeClr val="tx1"/>
                    </a:gs>
                    <a:gs pos="86000">
                      <a:schemeClr val="tx1"/>
                    </a:gs>
                  </a:gsLst>
                  <a:lin ang="5400000" scaled="0"/>
                </a:gradFill>
              </a:rPr>
              <a:t>Stockholm, SE</a:t>
            </a:r>
          </a:p>
        </p:txBody>
      </p:sp>
      <p:sp>
        <p:nvSpPr>
          <p:cNvPr id="48" name="TextBox 13"/>
          <p:cNvSpPr txBox="1">
            <a:spLocks noChangeArrowheads="1"/>
          </p:cNvSpPr>
          <p:nvPr/>
        </p:nvSpPr>
        <p:spPr bwMode="auto">
          <a:xfrm>
            <a:off x="2391801" y="3394787"/>
            <a:ext cx="799231" cy="215444"/>
          </a:xfrm>
          <a:prstGeom prst="rect">
            <a:avLst/>
          </a:prstGeom>
          <a:solidFill>
            <a:schemeClr val="bg1">
              <a:alpha val="48000"/>
            </a:schemeClr>
          </a:solidFill>
          <a:ln w="9525">
            <a:noFill/>
            <a:miter lim="800000"/>
            <a:headEnd/>
            <a:tailEnd/>
          </a:ln>
        </p:spPr>
        <p:txBody>
          <a:bodyPr wrap="square">
            <a:spAutoFit/>
          </a:bodyPr>
          <a:lstStyle/>
          <a:p>
            <a:pPr lvl="0"/>
            <a:r>
              <a:rPr lang="en-US" sz="800" dirty="0"/>
              <a:t>Ashburn, VA</a:t>
            </a:r>
          </a:p>
        </p:txBody>
      </p:sp>
      <p:sp>
        <p:nvSpPr>
          <p:cNvPr id="49" name="TextBox 13"/>
          <p:cNvSpPr txBox="1">
            <a:spLocks noChangeArrowheads="1"/>
          </p:cNvSpPr>
          <p:nvPr/>
        </p:nvSpPr>
        <p:spPr bwMode="auto">
          <a:xfrm>
            <a:off x="7437740" y="3668218"/>
            <a:ext cx="780137" cy="215444"/>
          </a:xfrm>
          <a:prstGeom prst="rect">
            <a:avLst/>
          </a:prstGeom>
          <a:solidFill>
            <a:schemeClr val="bg1">
              <a:alpha val="48000"/>
            </a:schemeClr>
          </a:solidFill>
          <a:ln w="9525">
            <a:noFill/>
            <a:miter lim="800000"/>
            <a:headEnd/>
            <a:tailEnd/>
          </a:ln>
        </p:spPr>
        <p:txBody>
          <a:bodyPr wrap="square">
            <a:spAutoFit/>
          </a:bodyPr>
          <a:lstStyle/>
          <a:p>
            <a:pPr lvl="0"/>
            <a:r>
              <a:rPr lang="en-US" sz="800" dirty="0"/>
              <a:t>Tokyo, JP</a:t>
            </a:r>
          </a:p>
        </p:txBody>
      </p:sp>
      <p:grpSp>
        <p:nvGrpSpPr>
          <p:cNvPr id="50" name="Group 49"/>
          <p:cNvGrpSpPr/>
          <p:nvPr/>
        </p:nvGrpSpPr>
        <p:grpSpPr>
          <a:xfrm>
            <a:off x="2239813" y="3028994"/>
            <a:ext cx="403494" cy="359272"/>
            <a:chOff x="1933575" y="510402"/>
            <a:chExt cx="590550" cy="394473"/>
          </a:xfrm>
        </p:grpSpPr>
        <p:sp>
          <p:nvSpPr>
            <p:cNvPr id="51" name="Oval 50"/>
            <p:cNvSpPr/>
            <p:nvPr/>
          </p:nvSpPr>
          <p:spPr bwMode="auto">
            <a:xfrm>
              <a:off x="1933575" y="676274"/>
              <a:ext cx="590550" cy="228601"/>
            </a:xfrm>
            <a:prstGeom prst="ellipse">
              <a:avLst/>
            </a:prstGeom>
            <a:solidFill>
              <a:schemeClr val="lt1">
                <a:alpha val="31000"/>
              </a:schemeClr>
            </a:solidFill>
            <a:ln w="158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pc="-50" dirty="0" smtClean="0">
                <a:gradFill>
                  <a:gsLst>
                    <a:gs pos="0">
                      <a:srgbClr val="000000"/>
                    </a:gs>
                    <a:gs pos="100000">
                      <a:srgbClr val="000000"/>
                    </a:gs>
                  </a:gsLst>
                  <a:lin ang="5400000" scaled="0"/>
                </a:gradFill>
              </a:endParaRPr>
            </a:p>
          </p:txBody>
        </p:sp>
        <p:grpSp>
          <p:nvGrpSpPr>
            <p:cNvPr id="52" name="Group 110"/>
            <p:cNvGrpSpPr/>
            <p:nvPr/>
          </p:nvGrpSpPr>
          <p:grpSpPr>
            <a:xfrm>
              <a:off x="2048154" y="510402"/>
              <a:ext cx="407419" cy="345058"/>
              <a:chOff x="-2293085" y="806266"/>
              <a:chExt cx="319677" cy="345058"/>
            </a:xfrm>
          </p:grpSpPr>
          <p:pic>
            <p:nvPicPr>
              <p:cNvPr id="53" name="Picture 29" descr="Server"/>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2293085" y="806266"/>
                <a:ext cx="170059" cy="336682"/>
              </a:xfrm>
              <a:prstGeom prst="rect">
                <a:avLst/>
              </a:prstGeom>
              <a:noFill/>
              <a:ln>
                <a:noFill/>
              </a:ln>
            </p:spPr>
          </p:pic>
          <p:pic>
            <p:nvPicPr>
              <p:cNvPr id="54" name="Picture 9" descr="D:\Aeshen\TechNet 2006\12-December\Msft-longhorn-papers\TDM Deck\Windows Illustration Icons\Internet.png"/>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149651" y="914400"/>
                <a:ext cx="176243" cy="236924"/>
              </a:xfrm>
              <a:prstGeom prst="rect">
                <a:avLst/>
              </a:prstGeom>
              <a:noFill/>
              <a:ln>
                <a:noFill/>
              </a:ln>
            </p:spPr>
          </p:pic>
        </p:grpSp>
      </p:grpSp>
      <p:grpSp>
        <p:nvGrpSpPr>
          <p:cNvPr id="55" name="Group 54"/>
          <p:cNvGrpSpPr/>
          <p:nvPr/>
        </p:nvGrpSpPr>
        <p:grpSpPr>
          <a:xfrm>
            <a:off x="1886268" y="3402020"/>
            <a:ext cx="403494" cy="359272"/>
            <a:chOff x="1933575" y="510402"/>
            <a:chExt cx="590550" cy="394473"/>
          </a:xfrm>
        </p:grpSpPr>
        <p:sp>
          <p:nvSpPr>
            <p:cNvPr id="56" name="Oval 55"/>
            <p:cNvSpPr/>
            <p:nvPr/>
          </p:nvSpPr>
          <p:spPr bwMode="auto">
            <a:xfrm>
              <a:off x="1933575" y="676274"/>
              <a:ext cx="590550" cy="228601"/>
            </a:xfrm>
            <a:prstGeom prst="ellipse">
              <a:avLst/>
            </a:prstGeom>
            <a:solidFill>
              <a:schemeClr val="lt1">
                <a:alpha val="31000"/>
              </a:schemeClr>
            </a:solidFill>
            <a:ln w="158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pc="-50" dirty="0" smtClean="0">
                <a:gradFill>
                  <a:gsLst>
                    <a:gs pos="0">
                      <a:srgbClr val="000000"/>
                    </a:gs>
                    <a:gs pos="100000">
                      <a:srgbClr val="000000"/>
                    </a:gs>
                  </a:gsLst>
                  <a:lin ang="5400000" scaled="0"/>
                </a:gradFill>
              </a:endParaRPr>
            </a:p>
          </p:txBody>
        </p:sp>
        <p:grpSp>
          <p:nvGrpSpPr>
            <p:cNvPr id="57" name="Group 110"/>
            <p:cNvGrpSpPr/>
            <p:nvPr/>
          </p:nvGrpSpPr>
          <p:grpSpPr>
            <a:xfrm>
              <a:off x="2048154" y="510402"/>
              <a:ext cx="407419" cy="345058"/>
              <a:chOff x="-2293085" y="806266"/>
              <a:chExt cx="319677" cy="345058"/>
            </a:xfrm>
          </p:grpSpPr>
          <p:pic>
            <p:nvPicPr>
              <p:cNvPr id="58" name="Picture 29" descr="Server"/>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2293085" y="806266"/>
                <a:ext cx="170059" cy="336682"/>
              </a:xfrm>
              <a:prstGeom prst="rect">
                <a:avLst/>
              </a:prstGeom>
              <a:noFill/>
              <a:ln>
                <a:noFill/>
              </a:ln>
            </p:spPr>
          </p:pic>
          <p:pic>
            <p:nvPicPr>
              <p:cNvPr id="59" name="Picture 9" descr="D:\Aeshen\TechNet 2006\12-December\Msft-longhorn-papers\TDM Deck\Windows Illustration Icons\Internet.png"/>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149651" y="914400"/>
                <a:ext cx="176243" cy="236924"/>
              </a:xfrm>
              <a:prstGeom prst="rect">
                <a:avLst/>
              </a:prstGeom>
              <a:noFill/>
              <a:ln>
                <a:noFill/>
              </a:ln>
            </p:spPr>
          </p:pic>
        </p:grpSp>
      </p:grpSp>
      <p:grpSp>
        <p:nvGrpSpPr>
          <p:cNvPr id="60" name="Group 59"/>
          <p:cNvGrpSpPr/>
          <p:nvPr/>
        </p:nvGrpSpPr>
        <p:grpSpPr>
          <a:xfrm>
            <a:off x="3740617" y="2673914"/>
            <a:ext cx="403494" cy="359272"/>
            <a:chOff x="1933575" y="510402"/>
            <a:chExt cx="590550" cy="394473"/>
          </a:xfrm>
        </p:grpSpPr>
        <p:sp>
          <p:nvSpPr>
            <p:cNvPr id="61" name="Oval 60"/>
            <p:cNvSpPr/>
            <p:nvPr/>
          </p:nvSpPr>
          <p:spPr bwMode="auto">
            <a:xfrm>
              <a:off x="1933575" y="676274"/>
              <a:ext cx="590550" cy="228601"/>
            </a:xfrm>
            <a:prstGeom prst="ellipse">
              <a:avLst/>
            </a:prstGeom>
            <a:solidFill>
              <a:schemeClr val="lt1">
                <a:alpha val="31000"/>
              </a:schemeClr>
            </a:solidFill>
            <a:ln w="158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pc="-50" dirty="0" smtClean="0">
                <a:gradFill>
                  <a:gsLst>
                    <a:gs pos="0">
                      <a:srgbClr val="000000"/>
                    </a:gs>
                    <a:gs pos="100000">
                      <a:srgbClr val="000000"/>
                    </a:gs>
                  </a:gsLst>
                  <a:lin ang="5400000" scaled="0"/>
                </a:gradFill>
              </a:endParaRPr>
            </a:p>
          </p:txBody>
        </p:sp>
        <p:grpSp>
          <p:nvGrpSpPr>
            <p:cNvPr id="62" name="Group 110"/>
            <p:cNvGrpSpPr/>
            <p:nvPr/>
          </p:nvGrpSpPr>
          <p:grpSpPr>
            <a:xfrm>
              <a:off x="2048154" y="510402"/>
              <a:ext cx="407419" cy="345058"/>
              <a:chOff x="-2293085" y="806266"/>
              <a:chExt cx="319677" cy="345058"/>
            </a:xfrm>
          </p:grpSpPr>
          <p:pic>
            <p:nvPicPr>
              <p:cNvPr id="63" name="Picture 29" descr="Server"/>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2293085" y="806266"/>
                <a:ext cx="170059" cy="336682"/>
              </a:xfrm>
              <a:prstGeom prst="rect">
                <a:avLst/>
              </a:prstGeom>
              <a:noFill/>
              <a:ln>
                <a:noFill/>
              </a:ln>
            </p:spPr>
          </p:pic>
          <p:pic>
            <p:nvPicPr>
              <p:cNvPr id="64" name="Picture 9" descr="D:\Aeshen\TechNet 2006\12-December\Msft-longhorn-papers\TDM Deck\Windows Illustration Icons\Internet.png"/>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149651" y="914400"/>
                <a:ext cx="176243" cy="236924"/>
              </a:xfrm>
              <a:prstGeom prst="rect">
                <a:avLst/>
              </a:prstGeom>
              <a:noFill/>
              <a:ln>
                <a:noFill/>
              </a:ln>
            </p:spPr>
          </p:pic>
        </p:grpSp>
      </p:grpSp>
      <p:grpSp>
        <p:nvGrpSpPr>
          <p:cNvPr id="65" name="Group 64"/>
          <p:cNvGrpSpPr/>
          <p:nvPr/>
        </p:nvGrpSpPr>
        <p:grpSpPr>
          <a:xfrm>
            <a:off x="2511645" y="4412004"/>
            <a:ext cx="403494" cy="359272"/>
            <a:chOff x="1933575" y="510402"/>
            <a:chExt cx="590550" cy="394473"/>
          </a:xfrm>
        </p:grpSpPr>
        <p:sp>
          <p:nvSpPr>
            <p:cNvPr id="66" name="Oval 65"/>
            <p:cNvSpPr/>
            <p:nvPr/>
          </p:nvSpPr>
          <p:spPr bwMode="auto">
            <a:xfrm>
              <a:off x="1933575" y="676274"/>
              <a:ext cx="590550" cy="228601"/>
            </a:xfrm>
            <a:prstGeom prst="ellipse">
              <a:avLst/>
            </a:prstGeom>
            <a:solidFill>
              <a:schemeClr val="lt1">
                <a:alpha val="31000"/>
              </a:schemeClr>
            </a:solidFill>
            <a:ln w="158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pc="-50" dirty="0" smtClean="0">
                <a:gradFill>
                  <a:gsLst>
                    <a:gs pos="0">
                      <a:srgbClr val="000000"/>
                    </a:gs>
                    <a:gs pos="100000">
                      <a:srgbClr val="000000"/>
                    </a:gs>
                  </a:gsLst>
                  <a:lin ang="5400000" scaled="0"/>
                </a:gradFill>
              </a:endParaRPr>
            </a:p>
          </p:txBody>
        </p:sp>
        <p:grpSp>
          <p:nvGrpSpPr>
            <p:cNvPr id="67" name="Group 110"/>
            <p:cNvGrpSpPr/>
            <p:nvPr/>
          </p:nvGrpSpPr>
          <p:grpSpPr>
            <a:xfrm>
              <a:off x="2048154" y="510402"/>
              <a:ext cx="407419" cy="345058"/>
              <a:chOff x="-2293085" y="806266"/>
              <a:chExt cx="319677" cy="345058"/>
            </a:xfrm>
          </p:grpSpPr>
          <p:pic>
            <p:nvPicPr>
              <p:cNvPr id="68" name="Picture 29" descr="Server"/>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2293085" y="806266"/>
                <a:ext cx="170059" cy="336682"/>
              </a:xfrm>
              <a:prstGeom prst="rect">
                <a:avLst/>
              </a:prstGeom>
              <a:noFill/>
              <a:ln>
                <a:noFill/>
              </a:ln>
            </p:spPr>
          </p:pic>
          <p:pic>
            <p:nvPicPr>
              <p:cNvPr id="69" name="Picture 9" descr="D:\Aeshen\TechNet 2006\12-December\Msft-longhorn-papers\TDM Deck\Windows Illustration Icons\Internet.png"/>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149651" y="914400"/>
                <a:ext cx="176243" cy="236924"/>
              </a:xfrm>
              <a:prstGeom prst="rect">
                <a:avLst/>
              </a:prstGeom>
              <a:noFill/>
              <a:ln>
                <a:noFill/>
              </a:ln>
            </p:spPr>
          </p:pic>
        </p:grpSp>
      </p:grpSp>
      <p:grpSp>
        <p:nvGrpSpPr>
          <p:cNvPr id="70" name="Group 69"/>
          <p:cNvGrpSpPr/>
          <p:nvPr/>
        </p:nvGrpSpPr>
        <p:grpSpPr>
          <a:xfrm>
            <a:off x="7057800" y="3429426"/>
            <a:ext cx="403494" cy="359272"/>
            <a:chOff x="1933575" y="510402"/>
            <a:chExt cx="590550" cy="394473"/>
          </a:xfrm>
        </p:grpSpPr>
        <p:sp>
          <p:nvSpPr>
            <p:cNvPr id="71" name="Oval 70"/>
            <p:cNvSpPr/>
            <p:nvPr/>
          </p:nvSpPr>
          <p:spPr bwMode="auto">
            <a:xfrm>
              <a:off x="1933575" y="676274"/>
              <a:ext cx="590550" cy="228601"/>
            </a:xfrm>
            <a:prstGeom prst="ellipse">
              <a:avLst/>
            </a:prstGeom>
            <a:solidFill>
              <a:schemeClr val="lt1">
                <a:alpha val="31000"/>
              </a:schemeClr>
            </a:solidFill>
            <a:ln w="158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pc="-50" dirty="0" smtClean="0">
                <a:gradFill>
                  <a:gsLst>
                    <a:gs pos="0">
                      <a:srgbClr val="000000"/>
                    </a:gs>
                    <a:gs pos="100000">
                      <a:srgbClr val="000000"/>
                    </a:gs>
                  </a:gsLst>
                  <a:lin ang="5400000" scaled="0"/>
                </a:gradFill>
              </a:endParaRPr>
            </a:p>
          </p:txBody>
        </p:sp>
        <p:grpSp>
          <p:nvGrpSpPr>
            <p:cNvPr id="72" name="Group 110"/>
            <p:cNvGrpSpPr/>
            <p:nvPr/>
          </p:nvGrpSpPr>
          <p:grpSpPr>
            <a:xfrm>
              <a:off x="2048154" y="510402"/>
              <a:ext cx="407419" cy="345058"/>
              <a:chOff x="-2293085" y="806266"/>
              <a:chExt cx="319677" cy="345058"/>
            </a:xfrm>
          </p:grpSpPr>
          <p:pic>
            <p:nvPicPr>
              <p:cNvPr id="73" name="Picture 29" descr="Server"/>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2293085" y="806266"/>
                <a:ext cx="170059" cy="336682"/>
              </a:xfrm>
              <a:prstGeom prst="rect">
                <a:avLst/>
              </a:prstGeom>
              <a:noFill/>
              <a:ln>
                <a:noFill/>
              </a:ln>
            </p:spPr>
          </p:pic>
          <p:pic>
            <p:nvPicPr>
              <p:cNvPr id="74" name="Picture 9" descr="D:\Aeshen\TechNet 2006\12-December\Msft-longhorn-papers\TDM Deck\Windows Illustration Icons\Internet.png"/>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149651" y="914400"/>
                <a:ext cx="176243" cy="236924"/>
              </a:xfrm>
              <a:prstGeom prst="rect">
                <a:avLst/>
              </a:prstGeom>
              <a:noFill/>
              <a:ln>
                <a:noFill/>
              </a:ln>
            </p:spPr>
          </p:pic>
        </p:grpSp>
      </p:grpSp>
      <p:grpSp>
        <p:nvGrpSpPr>
          <p:cNvPr id="75" name="Group 74"/>
          <p:cNvGrpSpPr/>
          <p:nvPr/>
        </p:nvGrpSpPr>
        <p:grpSpPr>
          <a:xfrm>
            <a:off x="4525106" y="2835183"/>
            <a:ext cx="403494" cy="359272"/>
            <a:chOff x="1933575" y="510402"/>
            <a:chExt cx="590550" cy="394473"/>
          </a:xfrm>
        </p:grpSpPr>
        <p:sp>
          <p:nvSpPr>
            <p:cNvPr id="76" name="Oval 75"/>
            <p:cNvSpPr/>
            <p:nvPr/>
          </p:nvSpPr>
          <p:spPr bwMode="auto">
            <a:xfrm>
              <a:off x="1933575" y="676274"/>
              <a:ext cx="590550" cy="228601"/>
            </a:xfrm>
            <a:prstGeom prst="ellipse">
              <a:avLst/>
            </a:prstGeom>
            <a:solidFill>
              <a:schemeClr val="lt1">
                <a:alpha val="31000"/>
              </a:schemeClr>
            </a:solidFill>
            <a:ln w="158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pc="-50" dirty="0" smtClean="0">
                <a:gradFill>
                  <a:gsLst>
                    <a:gs pos="0">
                      <a:srgbClr val="000000"/>
                    </a:gs>
                    <a:gs pos="100000">
                      <a:srgbClr val="000000"/>
                    </a:gs>
                  </a:gsLst>
                  <a:lin ang="5400000" scaled="0"/>
                </a:gradFill>
              </a:endParaRPr>
            </a:p>
          </p:txBody>
        </p:sp>
        <p:grpSp>
          <p:nvGrpSpPr>
            <p:cNvPr id="77" name="Group 110"/>
            <p:cNvGrpSpPr/>
            <p:nvPr/>
          </p:nvGrpSpPr>
          <p:grpSpPr>
            <a:xfrm>
              <a:off x="2048154" y="510402"/>
              <a:ext cx="407419" cy="345058"/>
              <a:chOff x="-2293085" y="806266"/>
              <a:chExt cx="319677" cy="345058"/>
            </a:xfrm>
          </p:grpSpPr>
          <p:pic>
            <p:nvPicPr>
              <p:cNvPr id="78" name="Picture 29" descr="Server"/>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2293085" y="806266"/>
                <a:ext cx="170059" cy="336682"/>
              </a:xfrm>
              <a:prstGeom prst="rect">
                <a:avLst/>
              </a:prstGeom>
              <a:noFill/>
              <a:ln>
                <a:noFill/>
              </a:ln>
            </p:spPr>
          </p:pic>
          <p:pic>
            <p:nvPicPr>
              <p:cNvPr id="79" name="Picture 9" descr="D:\Aeshen\TechNet 2006\12-December\Msft-longhorn-papers\TDM Deck\Windows Illustration Icons\Internet.png"/>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149651" y="914400"/>
                <a:ext cx="176243" cy="236924"/>
              </a:xfrm>
              <a:prstGeom prst="rect">
                <a:avLst/>
              </a:prstGeom>
              <a:noFill/>
              <a:ln>
                <a:noFill/>
              </a:ln>
            </p:spPr>
          </p:pic>
        </p:grpSp>
      </p:grpSp>
      <p:grpSp>
        <p:nvGrpSpPr>
          <p:cNvPr id="80" name="Group 79"/>
          <p:cNvGrpSpPr/>
          <p:nvPr/>
        </p:nvGrpSpPr>
        <p:grpSpPr>
          <a:xfrm>
            <a:off x="1943557" y="3167794"/>
            <a:ext cx="403494" cy="359272"/>
            <a:chOff x="1933575" y="510402"/>
            <a:chExt cx="590550" cy="394473"/>
          </a:xfrm>
        </p:grpSpPr>
        <p:sp>
          <p:nvSpPr>
            <p:cNvPr id="81" name="Oval 80"/>
            <p:cNvSpPr/>
            <p:nvPr/>
          </p:nvSpPr>
          <p:spPr bwMode="auto">
            <a:xfrm>
              <a:off x="1933575" y="676274"/>
              <a:ext cx="590550" cy="228601"/>
            </a:xfrm>
            <a:prstGeom prst="ellipse">
              <a:avLst/>
            </a:prstGeom>
            <a:solidFill>
              <a:schemeClr val="lt1">
                <a:alpha val="31000"/>
              </a:schemeClr>
            </a:solidFill>
            <a:ln w="158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pc="-50" dirty="0" smtClean="0">
                <a:gradFill>
                  <a:gsLst>
                    <a:gs pos="0">
                      <a:srgbClr val="000000"/>
                    </a:gs>
                    <a:gs pos="100000">
                      <a:srgbClr val="000000"/>
                    </a:gs>
                  </a:gsLst>
                  <a:lin ang="5400000" scaled="0"/>
                </a:gradFill>
              </a:endParaRPr>
            </a:p>
          </p:txBody>
        </p:sp>
        <p:grpSp>
          <p:nvGrpSpPr>
            <p:cNvPr id="82" name="Group 110"/>
            <p:cNvGrpSpPr/>
            <p:nvPr/>
          </p:nvGrpSpPr>
          <p:grpSpPr>
            <a:xfrm>
              <a:off x="2048154" y="510402"/>
              <a:ext cx="407419" cy="345058"/>
              <a:chOff x="-2293085" y="806266"/>
              <a:chExt cx="319677" cy="345058"/>
            </a:xfrm>
          </p:grpSpPr>
          <p:pic>
            <p:nvPicPr>
              <p:cNvPr id="83" name="Picture 29" descr="Server"/>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2293085" y="806266"/>
                <a:ext cx="170059" cy="336682"/>
              </a:xfrm>
              <a:prstGeom prst="rect">
                <a:avLst/>
              </a:prstGeom>
              <a:noFill/>
              <a:ln>
                <a:noFill/>
              </a:ln>
            </p:spPr>
          </p:pic>
          <p:pic>
            <p:nvPicPr>
              <p:cNvPr id="84" name="Picture 9" descr="D:\Aeshen\TechNet 2006\12-December\Msft-longhorn-papers\TDM Deck\Windows Illustration Icons\Internet.png"/>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149651" y="914400"/>
                <a:ext cx="176243" cy="236924"/>
              </a:xfrm>
              <a:prstGeom prst="rect">
                <a:avLst/>
              </a:prstGeom>
              <a:noFill/>
              <a:ln>
                <a:noFill/>
              </a:ln>
            </p:spPr>
          </p:pic>
        </p:grpSp>
      </p:grpSp>
      <p:grpSp>
        <p:nvGrpSpPr>
          <p:cNvPr id="85" name="Group 84"/>
          <p:cNvGrpSpPr/>
          <p:nvPr/>
        </p:nvGrpSpPr>
        <p:grpSpPr>
          <a:xfrm>
            <a:off x="1246065" y="3222384"/>
            <a:ext cx="403494" cy="359272"/>
            <a:chOff x="1933575" y="510402"/>
            <a:chExt cx="590550" cy="394473"/>
          </a:xfrm>
        </p:grpSpPr>
        <p:sp>
          <p:nvSpPr>
            <p:cNvPr id="86" name="Oval 85"/>
            <p:cNvSpPr/>
            <p:nvPr/>
          </p:nvSpPr>
          <p:spPr bwMode="auto">
            <a:xfrm>
              <a:off x="1933575" y="676274"/>
              <a:ext cx="590550" cy="228601"/>
            </a:xfrm>
            <a:prstGeom prst="ellipse">
              <a:avLst/>
            </a:prstGeom>
            <a:solidFill>
              <a:schemeClr val="lt1">
                <a:alpha val="31000"/>
              </a:schemeClr>
            </a:solidFill>
            <a:ln w="158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pc="-50" dirty="0" smtClean="0">
                <a:gradFill>
                  <a:gsLst>
                    <a:gs pos="0">
                      <a:srgbClr val="000000"/>
                    </a:gs>
                    <a:gs pos="100000">
                      <a:srgbClr val="000000"/>
                    </a:gs>
                  </a:gsLst>
                  <a:lin ang="5400000" scaled="0"/>
                </a:gradFill>
              </a:endParaRPr>
            </a:p>
          </p:txBody>
        </p:sp>
        <p:grpSp>
          <p:nvGrpSpPr>
            <p:cNvPr id="87" name="Group 110"/>
            <p:cNvGrpSpPr/>
            <p:nvPr/>
          </p:nvGrpSpPr>
          <p:grpSpPr>
            <a:xfrm>
              <a:off x="2048154" y="510402"/>
              <a:ext cx="407419" cy="345058"/>
              <a:chOff x="-2293085" y="806266"/>
              <a:chExt cx="319677" cy="345058"/>
            </a:xfrm>
          </p:grpSpPr>
          <p:pic>
            <p:nvPicPr>
              <p:cNvPr id="88" name="Picture 29" descr="Server"/>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2293085" y="806266"/>
                <a:ext cx="170059" cy="336682"/>
              </a:xfrm>
              <a:prstGeom prst="rect">
                <a:avLst/>
              </a:prstGeom>
              <a:noFill/>
              <a:ln>
                <a:noFill/>
              </a:ln>
            </p:spPr>
          </p:pic>
          <p:pic>
            <p:nvPicPr>
              <p:cNvPr id="89" name="Picture 9" descr="D:\Aeshen\TechNet 2006\12-December\Msft-longhorn-papers\TDM Deck\Windows Illustration Icons\Internet.png"/>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149651" y="914400"/>
                <a:ext cx="176243" cy="236924"/>
              </a:xfrm>
              <a:prstGeom prst="rect">
                <a:avLst/>
              </a:prstGeom>
              <a:noFill/>
              <a:ln>
                <a:noFill/>
              </a:ln>
            </p:spPr>
          </p:pic>
        </p:grpSp>
      </p:grpSp>
      <p:grpSp>
        <p:nvGrpSpPr>
          <p:cNvPr id="90" name="Group 89"/>
          <p:cNvGrpSpPr/>
          <p:nvPr/>
        </p:nvGrpSpPr>
        <p:grpSpPr>
          <a:xfrm>
            <a:off x="1350192" y="3361184"/>
            <a:ext cx="403494" cy="359272"/>
            <a:chOff x="1933575" y="510402"/>
            <a:chExt cx="590550" cy="394473"/>
          </a:xfrm>
        </p:grpSpPr>
        <p:sp>
          <p:nvSpPr>
            <p:cNvPr id="91" name="Oval 90"/>
            <p:cNvSpPr/>
            <p:nvPr/>
          </p:nvSpPr>
          <p:spPr bwMode="auto">
            <a:xfrm>
              <a:off x="1933575" y="676274"/>
              <a:ext cx="590550" cy="228601"/>
            </a:xfrm>
            <a:prstGeom prst="ellipse">
              <a:avLst/>
            </a:prstGeom>
            <a:solidFill>
              <a:schemeClr val="lt1">
                <a:alpha val="31000"/>
              </a:schemeClr>
            </a:solidFill>
            <a:ln w="158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pc="-50" dirty="0" smtClean="0">
                <a:gradFill>
                  <a:gsLst>
                    <a:gs pos="0">
                      <a:srgbClr val="000000"/>
                    </a:gs>
                    <a:gs pos="100000">
                      <a:srgbClr val="000000"/>
                    </a:gs>
                  </a:gsLst>
                  <a:lin ang="5400000" scaled="0"/>
                </a:gradFill>
              </a:endParaRPr>
            </a:p>
          </p:txBody>
        </p:sp>
        <p:grpSp>
          <p:nvGrpSpPr>
            <p:cNvPr id="92" name="Group 110"/>
            <p:cNvGrpSpPr/>
            <p:nvPr/>
          </p:nvGrpSpPr>
          <p:grpSpPr>
            <a:xfrm>
              <a:off x="2048154" y="510402"/>
              <a:ext cx="407419" cy="345058"/>
              <a:chOff x="-2293085" y="806266"/>
              <a:chExt cx="319677" cy="345058"/>
            </a:xfrm>
          </p:grpSpPr>
          <p:pic>
            <p:nvPicPr>
              <p:cNvPr id="93" name="Picture 29" descr="Server"/>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2293085" y="806266"/>
                <a:ext cx="170059" cy="336682"/>
              </a:xfrm>
              <a:prstGeom prst="rect">
                <a:avLst/>
              </a:prstGeom>
              <a:noFill/>
              <a:ln>
                <a:noFill/>
              </a:ln>
            </p:spPr>
          </p:pic>
          <p:pic>
            <p:nvPicPr>
              <p:cNvPr id="94" name="Picture 9" descr="D:\Aeshen\TechNet 2006\12-December\Msft-longhorn-papers\TDM Deck\Windows Illustration Icons\Internet.png"/>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149651" y="914400"/>
                <a:ext cx="176243" cy="236924"/>
              </a:xfrm>
              <a:prstGeom prst="rect">
                <a:avLst/>
              </a:prstGeom>
              <a:noFill/>
              <a:ln>
                <a:noFill/>
              </a:ln>
            </p:spPr>
          </p:pic>
        </p:grpSp>
      </p:grpSp>
      <p:cxnSp>
        <p:nvCxnSpPr>
          <p:cNvPr id="95" name="Straight Connector 94"/>
          <p:cNvCxnSpPr/>
          <p:nvPr/>
        </p:nvCxnSpPr>
        <p:spPr>
          <a:xfrm>
            <a:off x="2300213" y="3500504"/>
            <a:ext cx="46838" cy="0"/>
          </a:xfrm>
          <a:prstGeom prst="line">
            <a:avLst/>
          </a:prstGeom>
          <a:ln w="15875"/>
        </p:spPr>
        <p:style>
          <a:lnRef idx="1">
            <a:schemeClr val="accent1"/>
          </a:lnRef>
          <a:fillRef idx="0">
            <a:schemeClr val="accent1"/>
          </a:fillRef>
          <a:effectRef idx="0">
            <a:schemeClr val="accent1"/>
          </a:effectRef>
          <a:fontRef idx="minor">
            <a:schemeClr val="tx1"/>
          </a:fontRef>
        </p:style>
      </p:cxnSp>
      <p:grpSp>
        <p:nvGrpSpPr>
          <p:cNvPr id="96" name="Group 95"/>
          <p:cNvGrpSpPr/>
          <p:nvPr/>
        </p:nvGrpSpPr>
        <p:grpSpPr>
          <a:xfrm>
            <a:off x="6220177" y="4159854"/>
            <a:ext cx="403494" cy="359272"/>
            <a:chOff x="1933575" y="510402"/>
            <a:chExt cx="590550" cy="394473"/>
          </a:xfrm>
        </p:grpSpPr>
        <p:sp>
          <p:nvSpPr>
            <p:cNvPr id="97" name="Oval 96"/>
            <p:cNvSpPr/>
            <p:nvPr/>
          </p:nvSpPr>
          <p:spPr bwMode="auto">
            <a:xfrm>
              <a:off x="1933575" y="676274"/>
              <a:ext cx="590550" cy="228601"/>
            </a:xfrm>
            <a:prstGeom prst="ellipse">
              <a:avLst/>
            </a:prstGeom>
            <a:solidFill>
              <a:schemeClr val="lt1">
                <a:alpha val="31000"/>
              </a:schemeClr>
            </a:solidFill>
            <a:ln w="158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pc="-50" dirty="0" smtClean="0">
                <a:gradFill>
                  <a:gsLst>
                    <a:gs pos="0">
                      <a:srgbClr val="000000"/>
                    </a:gs>
                    <a:gs pos="100000">
                      <a:srgbClr val="000000"/>
                    </a:gs>
                  </a:gsLst>
                  <a:lin ang="5400000" scaled="0"/>
                </a:gradFill>
              </a:endParaRPr>
            </a:p>
          </p:txBody>
        </p:sp>
        <p:grpSp>
          <p:nvGrpSpPr>
            <p:cNvPr id="98" name="Group 110"/>
            <p:cNvGrpSpPr/>
            <p:nvPr/>
          </p:nvGrpSpPr>
          <p:grpSpPr>
            <a:xfrm>
              <a:off x="2048154" y="510402"/>
              <a:ext cx="407419" cy="345058"/>
              <a:chOff x="-2293085" y="806266"/>
              <a:chExt cx="319677" cy="345058"/>
            </a:xfrm>
          </p:grpSpPr>
          <p:pic>
            <p:nvPicPr>
              <p:cNvPr id="99" name="Picture 29" descr="Server"/>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2293085" y="806266"/>
                <a:ext cx="170059" cy="336682"/>
              </a:xfrm>
              <a:prstGeom prst="rect">
                <a:avLst/>
              </a:prstGeom>
              <a:noFill/>
              <a:ln>
                <a:noFill/>
              </a:ln>
            </p:spPr>
          </p:pic>
          <p:pic>
            <p:nvPicPr>
              <p:cNvPr id="100" name="Picture 9" descr="D:\Aeshen\TechNet 2006\12-December\Msft-longhorn-papers\TDM Deck\Windows Illustration Icons\Internet.png"/>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149651" y="914400"/>
                <a:ext cx="176243" cy="236924"/>
              </a:xfrm>
              <a:prstGeom prst="rect">
                <a:avLst/>
              </a:prstGeom>
              <a:noFill/>
              <a:ln>
                <a:noFill/>
              </a:ln>
            </p:spPr>
          </p:pic>
        </p:grpSp>
      </p:grpSp>
      <p:grpSp>
        <p:nvGrpSpPr>
          <p:cNvPr id="101" name="Group 100"/>
          <p:cNvGrpSpPr/>
          <p:nvPr/>
        </p:nvGrpSpPr>
        <p:grpSpPr>
          <a:xfrm>
            <a:off x="7158673" y="5004144"/>
            <a:ext cx="403494" cy="359272"/>
            <a:chOff x="1933575" y="510402"/>
            <a:chExt cx="590550" cy="394473"/>
          </a:xfrm>
        </p:grpSpPr>
        <p:sp>
          <p:nvSpPr>
            <p:cNvPr id="102" name="Oval 101"/>
            <p:cNvSpPr/>
            <p:nvPr/>
          </p:nvSpPr>
          <p:spPr bwMode="auto">
            <a:xfrm>
              <a:off x="1933575" y="676274"/>
              <a:ext cx="590550" cy="228601"/>
            </a:xfrm>
            <a:prstGeom prst="ellipse">
              <a:avLst/>
            </a:prstGeom>
            <a:solidFill>
              <a:schemeClr val="lt1">
                <a:alpha val="31000"/>
              </a:schemeClr>
            </a:solidFill>
            <a:ln w="158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pc="-50" dirty="0" smtClean="0">
                <a:gradFill>
                  <a:gsLst>
                    <a:gs pos="0">
                      <a:srgbClr val="000000"/>
                    </a:gs>
                    <a:gs pos="100000">
                      <a:srgbClr val="000000"/>
                    </a:gs>
                  </a:gsLst>
                  <a:lin ang="5400000" scaled="0"/>
                </a:gradFill>
              </a:endParaRPr>
            </a:p>
          </p:txBody>
        </p:sp>
        <p:grpSp>
          <p:nvGrpSpPr>
            <p:cNvPr id="103" name="Group 110"/>
            <p:cNvGrpSpPr/>
            <p:nvPr/>
          </p:nvGrpSpPr>
          <p:grpSpPr>
            <a:xfrm>
              <a:off x="2048154" y="510402"/>
              <a:ext cx="407419" cy="345058"/>
              <a:chOff x="-2293085" y="806266"/>
              <a:chExt cx="319677" cy="345058"/>
            </a:xfrm>
          </p:grpSpPr>
          <p:pic>
            <p:nvPicPr>
              <p:cNvPr id="104" name="Picture 29" descr="Server"/>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2293085" y="806266"/>
                <a:ext cx="170059" cy="336682"/>
              </a:xfrm>
              <a:prstGeom prst="rect">
                <a:avLst/>
              </a:prstGeom>
              <a:noFill/>
              <a:ln>
                <a:noFill/>
              </a:ln>
            </p:spPr>
          </p:pic>
          <p:pic>
            <p:nvPicPr>
              <p:cNvPr id="105" name="Picture 9" descr="D:\Aeshen\TechNet 2006\12-December\Msft-longhorn-papers\TDM Deck\Windows Illustration Icons\Internet.png"/>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149651" y="914400"/>
                <a:ext cx="176243" cy="236924"/>
              </a:xfrm>
              <a:prstGeom prst="rect">
                <a:avLst/>
              </a:prstGeom>
              <a:noFill/>
              <a:ln>
                <a:noFill/>
              </a:ln>
            </p:spPr>
          </p:pic>
        </p:grpSp>
      </p:grpSp>
      <p:grpSp>
        <p:nvGrpSpPr>
          <p:cNvPr id="106" name="Group 105"/>
          <p:cNvGrpSpPr/>
          <p:nvPr/>
        </p:nvGrpSpPr>
        <p:grpSpPr>
          <a:xfrm>
            <a:off x="4401533" y="2303969"/>
            <a:ext cx="403494" cy="359272"/>
            <a:chOff x="1933575" y="510402"/>
            <a:chExt cx="590550" cy="394473"/>
          </a:xfrm>
        </p:grpSpPr>
        <p:sp>
          <p:nvSpPr>
            <p:cNvPr id="107" name="Oval 106"/>
            <p:cNvSpPr/>
            <p:nvPr/>
          </p:nvSpPr>
          <p:spPr bwMode="auto">
            <a:xfrm>
              <a:off x="1933575" y="676274"/>
              <a:ext cx="590550" cy="228601"/>
            </a:xfrm>
            <a:prstGeom prst="ellipse">
              <a:avLst/>
            </a:prstGeom>
            <a:solidFill>
              <a:schemeClr val="lt1">
                <a:alpha val="31000"/>
              </a:schemeClr>
            </a:solidFill>
            <a:ln w="158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000" spc="-50" dirty="0" smtClean="0">
                <a:gradFill>
                  <a:gsLst>
                    <a:gs pos="0">
                      <a:srgbClr val="000000"/>
                    </a:gs>
                    <a:gs pos="100000">
                      <a:srgbClr val="000000"/>
                    </a:gs>
                  </a:gsLst>
                  <a:lin ang="5400000" scaled="0"/>
                </a:gradFill>
              </a:endParaRPr>
            </a:p>
          </p:txBody>
        </p:sp>
        <p:grpSp>
          <p:nvGrpSpPr>
            <p:cNvPr id="108" name="Group 110"/>
            <p:cNvGrpSpPr/>
            <p:nvPr/>
          </p:nvGrpSpPr>
          <p:grpSpPr>
            <a:xfrm>
              <a:off x="2048154" y="510402"/>
              <a:ext cx="407419" cy="345058"/>
              <a:chOff x="-2293085" y="806266"/>
              <a:chExt cx="319677" cy="345058"/>
            </a:xfrm>
          </p:grpSpPr>
          <p:pic>
            <p:nvPicPr>
              <p:cNvPr id="109" name="Picture 29" descr="Server"/>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2293085" y="806266"/>
                <a:ext cx="170059" cy="336682"/>
              </a:xfrm>
              <a:prstGeom prst="rect">
                <a:avLst/>
              </a:prstGeom>
              <a:noFill/>
              <a:ln>
                <a:noFill/>
              </a:ln>
            </p:spPr>
          </p:pic>
          <p:pic>
            <p:nvPicPr>
              <p:cNvPr id="110" name="Picture 9" descr="D:\Aeshen\TechNet 2006\12-December\Msft-longhorn-papers\TDM Deck\Windows Illustration Icons\Internet.png"/>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149651" y="914400"/>
                <a:ext cx="176243" cy="236924"/>
              </a:xfrm>
              <a:prstGeom prst="rect">
                <a:avLst/>
              </a:prstGeom>
              <a:noFill/>
              <a:ln>
                <a:noFill/>
              </a:ln>
            </p:spPr>
          </p:pic>
        </p:grpSp>
      </p:grpSp>
      <p:grpSp>
        <p:nvGrpSpPr>
          <p:cNvPr id="111" name="Group 110"/>
          <p:cNvGrpSpPr/>
          <p:nvPr/>
        </p:nvGrpSpPr>
        <p:grpSpPr>
          <a:xfrm>
            <a:off x="4108702" y="2914403"/>
            <a:ext cx="403494" cy="359272"/>
            <a:chOff x="1933575" y="510402"/>
            <a:chExt cx="590550" cy="394473"/>
          </a:xfrm>
        </p:grpSpPr>
        <p:sp>
          <p:nvSpPr>
            <p:cNvPr id="112" name="Oval 111"/>
            <p:cNvSpPr/>
            <p:nvPr/>
          </p:nvSpPr>
          <p:spPr bwMode="auto">
            <a:xfrm>
              <a:off x="1933575" y="676274"/>
              <a:ext cx="590550" cy="228601"/>
            </a:xfrm>
            <a:prstGeom prst="ellipse">
              <a:avLst/>
            </a:prstGeom>
            <a:solidFill>
              <a:schemeClr val="lt1">
                <a:alpha val="31000"/>
              </a:schemeClr>
            </a:solidFill>
            <a:ln w="158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pc="-50" dirty="0" smtClean="0">
                <a:gradFill>
                  <a:gsLst>
                    <a:gs pos="0">
                      <a:srgbClr val="000000"/>
                    </a:gs>
                    <a:gs pos="100000">
                      <a:srgbClr val="000000"/>
                    </a:gs>
                  </a:gsLst>
                  <a:lin ang="5400000" scaled="0"/>
                </a:gradFill>
              </a:endParaRPr>
            </a:p>
          </p:txBody>
        </p:sp>
        <p:grpSp>
          <p:nvGrpSpPr>
            <p:cNvPr id="113" name="Group 110"/>
            <p:cNvGrpSpPr/>
            <p:nvPr/>
          </p:nvGrpSpPr>
          <p:grpSpPr>
            <a:xfrm>
              <a:off x="2048154" y="510402"/>
              <a:ext cx="407419" cy="345058"/>
              <a:chOff x="-2293085" y="806266"/>
              <a:chExt cx="319677" cy="345058"/>
            </a:xfrm>
          </p:grpSpPr>
          <p:pic>
            <p:nvPicPr>
              <p:cNvPr id="114" name="Picture 29" descr="Server"/>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2293085" y="806266"/>
                <a:ext cx="170059" cy="336682"/>
              </a:xfrm>
              <a:prstGeom prst="rect">
                <a:avLst/>
              </a:prstGeom>
              <a:noFill/>
              <a:ln>
                <a:noFill/>
              </a:ln>
            </p:spPr>
          </p:pic>
          <p:pic>
            <p:nvPicPr>
              <p:cNvPr id="115" name="Picture 9" descr="D:\Aeshen\TechNet 2006\12-December\Msft-longhorn-papers\TDM Deck\Windows Illustration Icons\Internet.png"/>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149651" y="914400"/>
                <a:ext cx="176243" cy="236924"/>
              </a:xfrm>
              <a:prstGeom prst="rect">
                <a:avLst/>
              </a:prstGeom>
              <a:noFill/>
              <a:ln>
                <a:noFill/>
              </a:ln>
            </p:spPr>
          </p:pic>
        </p:grpSp>
      </p:grpSp>
      <p:grpSp>
        <p:nvGrpSpPr>
          <p:cNvPr id="116" name="Group 115"/>
          <p:cNvGrpSpPr/>
          <p:nvPr/>
        </p:nvGrpSpPr>
        <p:grpSpPr>
          <a:xfrm>
            <a:off x="4268484" y="2891999"/>
            <a:ext cx="403494" cy="359272"/>
            <a:chOff x="1933575" y="510402"/>
            <a:chExt cx="590550" cy="394473"/>
          </a:xfrm>
        </p:grpSpPr>
        <p:sp>
          <p:nvSpPr>
            <p:cNvPr id="117" name="Oval 116"/>
            <p:cNvSpPr/>
            <p:nvPr/>
          </p:nvSpPr>
          <p:spPr bwMode="auto">
            <a:xfrm>
              <a:off x="1933575" y="676274"/>
              <a:ext cx="590550" cy="228601"/>
            </a:xfrm>
            <a:prstGeom prst="ellipse">
              <a:avLst/>
            </a:prstGeom>
            <a:solidFill>
              <a:schemeClr val="lt1">
                <a:alpha val="31000"/>
              </a:schemeClr>
            </a:solidFill>
            <a:ln w="158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pc="-50" dirty="0" smtClean="0">
                <a:gradFill>
                  <a:gsLst>
                    <a:gs pos="0">
                      <a:srgbClr val="000000"/>
                    </a:gs>
                    <a:gs pos="100000">
                      <a:srgbClr val="000000"/>
                    </a:gs>
                  </a:gsLst>
                  <a:lin ang="5400000" scaled="0"/>
                </a:gradFill>
              </a:endParaRPr>
            </a:p>
          </p:txBody>
        </p:sp>
        <p:grpSp>
          <p:nvGrpSpPr>
            <p:cNvPr id="118" name="Group 110"/>
            <p:cNvGrpSpPr/>
            <p:nvPr/>
          </p:nvGrpSpPr>
          <p:grpSpPr>
            <a:xfrm>
              <a:off x="2048154" y="510402"/>
              <a:ext cx="407419" cy="345058"/>
              <a:chOff x="-2293085" y="806266"/>
              <a:chExt cx="319677" cy="345058"/>
            </a:xfrm>
          </p:grpSpPr>
          <p:pic>
            <p:nvPicPr>
              <p:cNvPr id="119" name="Picture 29" descr="Server"/>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2293085" y="806266"/>
                <a:ext cx="170059" cy="336682"/>
              </a:xfrm>
              <a:prstGeom prst="rect">
                <a:avLst/>
              </a:prstGeom>
              <a:noFill/>
              <a:ln>
                <a:noFill/>
              </a:ln>
            </p:spPr>
          </p:pic>
          <p:pic>
            <p:nvPicPr>
              <p:cNvPr id="120" name="Picture 9" descr="D:\Aeshen\TechNet 2006\12-December\Msft-longhorn-papers\TDM Deck\Windows Illustration Icons\Internet.png"/>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149651" y="914400"/>
                <a:ext cx="176243" cy="236924"/>
              </a:xfrm>
              <a:prstGeom prst="rect">
                <a:avLst/>
              </a:prstGeom>
              <a:noFill/>
              <a:ln>
                <a:noFill/>
              </a:ln>
            </p:spPr>
          </p:pic>
        </p:grpSp>
      </p:grpSp>
      <p:cxnSp>
        <p:nvCxnSpPr>
          <p:cNvPr id="121" name="Straight Connector 120"/>
          <p:cNvCxnSpPr>
            <a:stCxn id="71" idx="6"/>
          </p:cNvCxnSpPr>
          <p:nvPr/>
        </p:nvCxnSpPr>
        <p:spPr>
          <a:xfrm>
            <a:off x="7461294" y="3684598"/>
            <a:ext cx="0" cy="38711"/>
          </a:xfrm>
          <a:prstGeom prst="line">
            <a:avLst/>
          </a:prstGeom>
          <a:ln w="15875"/>
        </p:spPr>
        <p:style>
          <a:lnRef idx="1">
            <a:schemeClr val="accent1"/>
          </a:lnRef>
          <a:fillRef idx="0">
            <a:schemeClr val="accent1"/>
          </a:fillRef>
          <a:effectRef idx="0">
            <a:schemeClr val="accent1"/>
          </a:effectRef>
          <a:fontRef idx="minor">
            <a:schemeClr val="tx1"/>
          </a:fontRef>
        </p:style>
      </p:cxnSp>
      <p:grpSp>
        <p:nvGrpSpPr>
          <p:cNvPr id="122" name="Group 121"/>
          <p:cNvGrpSpPr/>
          <p:nvPr/>
        </p:nvGrpSpPr>
        <p:grpSpPr>
          <a:xfrm>
            <a:off x="6586051" y="4103289"/>
            <a:ext cx="403494" cy="359272"/>
            <a:chOff x="1933575" y="510402"/>
            <a:chExt cx="590550" cy="394473"/>
          </a:xfrm>
        </p:grpSpPr>
        <p:sp>
          <p:nvSpPr>
            <p:cNvPr id="123" name="Oval 122"/>
            <p:cNvSpPr/>
            <p:nvPr/>
          </p:nvSpPr>
          <p:spPr bwMode="auto">
            <a:xfrm>
              <a:off x="1933575" y="676274"/>
              <a:ext cx="590550" cy="228601"/>
            </a:xfrm>
            <a:prstGeom prst="ellipse">
              <a:avLst/>
            </a:prstGeom>
            <a:solidFill>
              <a:schemeClr val="lt1">
                <a:alpha val="31000"/>
              </a:schemeClr>
            </a:solidFill>
            <a:ln w="158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pc="-50" dirty="0" smtClean="0">
                <a:gradFill>
                  <a:gsLst>
                    <a:gs pos="0">
                      <a:srgbClr val="000000"/>
                    </a:gs>
                    <a:gs pos="100000">
                      <a:srgbClr val="000000"/>
                    </a:gs>
                  </a:gsLst>
                  <a:lin ang="5400000" scaled="0"/>
                </a:gradFill>
              </a:endParaRPr>
            </a:p>
          </p:txBody>
        </p:sp>
        <p:grpSp>
          <p:nvGrpSpPr>
            <p:cNvPr id="124" name="Group 110"/>
            <p:cNvGrpSpPr/>
            <p:nvPr/>
          </p:nvGrpSpPr>
          <p:grpSpPr>
            <a:xfrm>
              <a:off x="2048154" y="510402"/>
              <a:ext cx="407419" cy="345058"/>
              <a:chOff x="-2293085" y="806266"/>
              <a:chExt cx="319677" cy="345058"/>
            </a:xfrm>
          </p:grpSpPr>
          <p:pic>
            <p:nvPicPr>
              <p:cNvPr id="125" name="Picture 29" descr="Server"/>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2293085" y="806266"/>
                <a:ext cx="170059" cy="336682"/>
              </a:xfrm>
              <a:prstGeom prst="rect">
                <a:avLst/>
              </a:prstGeom>
              <a:noFill/>
              <a:ln>
                <a:noFill/>
              </a:ln>
            </p:spPr>
          </p:pic>
          <p:pic>
            <p:nvPicPr>
              <p:cNvPr id="126" name="Picture 9" descr="D:\Aeshen\TechNet 2006\12-December\Msft-longhorn-papers\TDM Deck\Windows Illustration Icons\Internet.png"/>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149651" y="914400"/>
                <a:ext cx="176243" cy="236924"/>
              </a:xfrm>
              <a:prstGeom prst="rect">
                <a:avLst/>
              </a:prstGeom>
              <a:noFill/>
              <a:ln>
                <a:noFill/>
              </a:ln>
            </p:spPr>
          </p:pic>
        </p:grpSp>
      </p:grpSp>
      <p:grpSp>
        <p:nvGrpSpPr>
          <p:cNvPr id="127" name="Group 126"/>
          <p:cNvGrpSpPr/>
          <p:nvPr/>
        </p:nvGrpSpPr>
        <p:grpSpPr>
          <a:xfrm>
            <a:off x="6739706" y="3293959"/>
            <a:ext cx="403494" cy="359272"/>
            <a:chOff x="1933575" y="510402"/>
            <a:chExt cx="590550" cy="394473"/>
          </a:xfrm>
        </p:grpSpPr>
        <p:sp>
          <p:nvSpPr>
            <p:cNvPr id="128" name="Oval 127"/>
            <p:cNvSpPr/>
            <p:nvPr/>
          </p:nvSpPr>
          <p:spPr bwMode="auto">
            <a:xfrm>
              <a:off x="1933575" y="676274"/>
              <a:ext cx="590550" cy="228601"/>
            </a:xfrm>
            <a:prstGeom prst="ellipse">
              <a:avLst/>
            </a:prstGeom>
            <a:solidFill>
              <a:schemeClr val="lt1">
                <a:alpha val="31000"/>
              </a:schemeClr>
            </a:solidFill>
            <a:ln w="158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pc="-50" dirty="0" smtClean="0">
                <a:gradFill>
                  <a:gsLst>
                    <a:gs pos="0">
                      <a:srgbClr val="000000"/>
                    </a:gs>
                    <a:gs pos="100000">
                      <a:srgbClr val="000000"/>
                    </a:gs>
                  </a:gsLst>
                  <a:lin ang="5400000" scaled="0"/>
                </a:gradFill>
              </a:endParaRPr>
            </a:p>
          </p:txBody>
        </p:sp>
        <p:grpSp>
          <p:nvGrpSpPr>
            <p:cNvPr id="129" name="Group 110"/>
            <p:cNvGrpSpPr/>
            <p:nvPr/>
          </p:nvGrpSpPr>
          <p:grpSpPr>
            <a:xfrm>
              <a:off x="2048154" y="510402"/>
              <a:ext cx="407419" cy="345058"/>
              <a:chOff x="-2293085" y="806266"/>
              <a:chExt cx="319677" cy="345058"/>
            </a:xfrm>
          </p:grpSpPr>
          <p:pic>
            <p:nvPicPr>
              <p:cNvPr id="130" name="Picture 29" descr="Server"/>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2293085" y="806266"/>
                <a:ext cx="170059" cy="336682"/>
              </a:xfrm>
              <a:prstGeom prst="rect">
                <a:avLst/>
              </a:prstGeom>
              <a:noFill/>
              <a:ln>
                <a:noFill/>
              </a:ln>
            </p:spPr>
          </p:pic>
          <p:pic>
            <p:nvPicPr>
              <p:cNvPr id="131" name="Picture 9" descr="D:\Aeshen\TechNet 2006\12-December\Msft-longhorn-papers\TDM Deck\Windows Illustration Icons\Internet.png"/>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149651" y="914400"/>
                <a:ext cx="176243" cy="236924"/>
              </a:xfrm>
              <a:prstGeom prst="rect">
                <a:avLst/>
              </a:prstGeom>
              <a:noFill/>
              <a:ln>
                <a:noFill/>
              </a:ln>
            </p:spPr>
          </p:pic>
        </p:grpSp>
      </p:grpSp>
      <p:pic>
        <p:nvPicPr>
          <p:cNvPr id="132" name="Picture 2" descr="C:\Users\Claudette\Documents\2010 jobs\amaxra\Azure\02-Azure October 2010\graphics\DDC Server Racks-1.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238352" y="2851086"/>
            <a:ext cx="194980" cy="428777"/>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2" descr="C:\Users\Claudette\Documents\2010 jobs\amaxra\Azure\02-Azure October 2010\graphics\DDC Server Racks-1.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794071" y="3011665"/>
            <a:ext cx="194980" cy="428777"/>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2" descr="C:\Users\Claudette\Documents\2010 jobs\amaxra\Azure\02-Azure October 2010\graphics\DDC Server Racks-1.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742008" y="3358667"/>
            <a:ext cx="194980" cy="428777"/>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2" descr="C:\Users\Claudette\Documents\2010 jobs\amaxra\Azure\02-Azure October 2010\graphics\DDC Server Racks-1.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136938" y="2525864"/>
            <a:ext cx="194980" cy="428777"/>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2" descr="C:\Users\Claudette\Documents\2010 jobs\amaxra\Azure\02-Azure October 2010\graphics\DDC Server Racks-1.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293129" y="2525864"/>
            <a:ext cx="194980" cy="428777"/>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2" descr="C:\Users\Claudette\Documents\2010 jobs\amaxra\Azure\02-Azure October 2010\graphics\DDC Server Racks-1.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740123" y="3650878"/>
            <a:ext cx="194980" cy="428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349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solidFill>
                  <a:schemeClr val="accent1"/>
                </a:solidFill>
              </a:rPr>
              <a:t>Challenge: System Dependencies</a:t>
            </a:r>
            <a:endParaRPr lang="en-AU" dirty="0">
              <a:solidFill>
                <a:schemeClr val="accent1"/>
              </a:solidFill>
            </a:endParaRPr>
          </a:p>
        </p:txBody>
      </p:sp>
      <p:sp>
        <p:nvSpPr>
          <p:cNvPr id="4" name="Content Placeholder 3"/>
          <p:cNvSpPr>
            <a:spLocks noGrp="1"/>
          </p:cNvSpPr>
          <p:nvPr>
            <p:ph idx="4294967295"/>
          </p:nvPr>
        </p:nvSpPr>
        <p:spPr>
          <a:xfrm>
            <a:off x="395536" y="1556792"/>
            <a:ext cx="7924800" cy="892175"/>
          </a:xfrm>
        </p:spPr>
        <p:txBody>
          <a:bodyPr>
            <a:noAutofit/>
          </a:bodyPr>
          <a:lstStyle/>
          <a:p>
            <a:r>
              <a:rPr lang="en-AU" sz="2400" dirty="0" smtClean="0"/>
              <a:t>Legacy systems, e.g. mainframes</a:t>
            </a:r>
          </a:p>
          <a:p>
            <a:r>
              <a:rPr lang="en-AU" sz="2400" dirty="0" smtClean="0"/>
              <a:t>Other internal systems and services</a:t>
            </a:r>
          </a:p>
          <a:p>
            <a:r>
              <a:rPr lang="en-AU" sz="2400" dirty="0" smtClean="0"/>
              <a:t>Data or systems that must stay on-premise for compliance reasons</a:t>
            </a:r>
            <a:endParaRPr lang="en-AU" sz="2400" dirty="0"/>
          </a:p>
        </p:txBody>
      </p:sp>
      <p:grpSp>
        <p:nvGrpSpPr>
          <p:cNvPr id="50" name="Group 49"/>
          <p:cNvGrpSpPr/>
          <p:nvPr/>
        </p:nvGrpSpPr>
        <p:grpSpPr>
          <a:xfrm>
            <a:off x="1691680" y="3289247"/>
            <a:ext cx="1117385" cy="2893264"/>
            <a:chOff x="949323" y="3289247"/>
            <a:chExt cx="1489459" cy="2893264"/>
          </a:xfrm>
        </p:grpSpPr>
        <p:graphicFrame>
          <p:nvGraphicFramePr>
            <p:cNvPr id="5" name="Object 4"/>
            <p:cNvGraphicFramePr>
              <a:graphicFrameLocks noChangeAspect="1"/>
            </p:cNvGraphicFramePr>
            <p:nvPr>
              <p:extLst>
                <p:ext uri="{D42A27DB-BD31-4B8C-83A1-F6EECF244321}">
                  <p14:modId xmlns:p14="http://schemas.microsoft.com/office/powerpoint/2010/main" val="3246517714"/>
                </p:ext>
              </p:extLst>
            </p:nvPr>
          </p:nvGraphicFramePr>
          <p:xfrm>
            <a:off x="949324" y="3289247"/>
            <a:ext cx="1455738" cy="663575"/>
          </p:xfrm>
          <a:graphic>
            <a:graphicData uri="http://schemas.openxmlformats.org/presentationml/2006/ole">
              <mc:AlternateContent xmlns:mc="http://schemas.openxmlformats.org/markup-compatibility/2006">
                <mc:Choice xmlns:v="urn:schemas-microsoft-com:vml" Requires="v">
                  <p:oleObj spid="_x0000_s40002" name="Visio" r:id="rId3" imgW="4590369" imgH="1760436" progId="Visio.Drawing.11">
                    <p:embed/>
                  </p:oleObj>
                </mc:Choice>
                <mc:Fallback>
                  <p:oleObj name="Visio" r:id="rId3" imgW="4590369" imgH="176043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324" y="3289247"/>
                          <a:ext cx="145573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79127577"/>
                </p:ext>
              </p:extLst>
            </p:nvPr>
          </p:nvGraphicFramePr>
          <p:xfrm>
            <a:off x="949324" y="4248378"/>
            <a:ext cx="1419225" cy="573088"/>
          </p:xfrm>
          <a:graphic>
            <a:graphicData uri="http://schemas.openxmlformats.org/presentationml/2006/ole">
              <mc:AlternateContent xmlns:mc="http://schemas.openxmlformats.org/markup-compatibility/2006">
                <mc:Choice xmlns:v="urn:schemas-microsoft-com:vml" Requires="v">
                  <p:oleObj spid="_x0000_s40003" name="Visio" r:id="rId5" imgW="4522566" imgH="1557506" progId="Visio.Drawing.11">
                    <p:embed/>
                  </p:oleObj>
                </mc:Choice>
                <mc:Fallback>
                  <p:oleObj name="Visio" r:id="rId5" imgW="4522566" imgH="155750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9324" y="4248378"/>
                          <a:ext cx="1419225"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1255422" y="3952822"/>
              <a:ext cx="930782" cy="215444"/>
            </a:xfrm>
            <a:prstGeom prst="rect">
              <a:avLst/>
            </a:prstGeom>
            <a:noFill/>
          </p:spPr>
          <p:txBody>
            <a:bodyPr wrap="none" lIns="0" tIns="0" rIns="0" bIns="0" rtlCol="0">
              <a:spAutoFit/>
            </a:bodyPr>
            <a:lstStyle/>
            <a:p>
              <a:r>
                <a:rPr lang="en-AU" sz="1400" dirty="0" smtClean="0">
                  <a:solidFill>
                    <a:schemeClr val="bg1"/>
                  </a:solidFill>
                </a:rPr>
                <a:t>Web Role</a:t>
              </a:r>
            </a:p>
          </p:txBody>
        </p:sp>
        <p:sp>
          <p:nvSpPr>
            <p:cNvPr id="8" name="TextBox 7"/>
            <p:cNvSpPr txBox="1"/>
            <p:nvPr/>
          </p:nvSpPr>
          <p:spPr>
            <a:xfrm>
              <a:off x="1148021" y="4943125"/>
              <a:ext cx="1197452" cy="215444"/>
            </a:xfrm>
            <a:prstGeom prst="rect">
              <a:avLst/>
            </a:prstGeom>
            <a:noFill/>
          </p:spPr>
          <p:txBody>
            <a:bodyPr wrap="none" lIns="0" tIns="0" rIns="0" bIns="0" rtlCol="0">
              <a:spAutoFit/>
            </a:bodyPr>
            <a:lstStyle/>
            <a:p>
              <a:r>
                <a:rPr lang="en-AU" sz="1400" dirty="0" smtClean="0">
                  <a:solidFill>
                    <a:schemeClr val="bg1"/>
                  </a:solidFill>
                </a:rPr>
                <a:t>Worker Role</a:t>
              </a:r>
            </a:p>
          </p:txBody>
        </p:sp>
        <p:graphicFrame>
          <p:nvGraphicFramePr>
            <p:cNvPr id="9" name="Object 8"/>
            <p:cNvGraphicFramePr>
              <a:graphicFrameLocks noChangeAspect="1"/>
            </p:cNvGraphicFramePr>
            <p:nvPr>
              <p:extLst>
                <p:ext uri="{D42A27DB-BD31-4B8C-83A1-F6EECF244321}">
                  <p14:modId xmlns:p14="http://schemas.microsoft.com/office/powerpoint/2010/main" val="936119113"/>
                </p:ext>
              </p:extLst>
            </p:nvPr>
          </p:nvGraphicFramePr>
          <p:xfrm>
            <a:off x="949323" y="5208652"/>
            <a:ext cx="1489459" cy="742527"/>
          </p:xfrm>
          <a:graphic>
            <a:graphicData uri="http://schemas.openxmlformats.org/presentationml/2006/ole">
              <mc:AlternateContent xmlns:mc="http://schemas.openxmlformats.org/markup-compatibility/2006">
                <mc:Choice xmlns:v="urn:schemas-microsoft-com:vml" Requires="v">
                  <p:oleObj spid="_x0000_s40004" name="Visio" r:id="rId7" imgW="4590369" imgH="1760436" progId="Visio.Drawing.11">
                    <p:embed/>
                  </p:oleObj>
                </mc:Choice>
                <mc:Fallback>
                  <p:oleObj name="Visio" r:id="rId7" imgW="4590369" imgH="1760436"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9323" y="5208652"/>
                          <a:ext cx="1489459" cy="742527"/>
                        </a:xfrm>
                        <a:prstGeom prst="rect">
                          <a:avLst/>
                        </a:prstGeom>
                        <a:noFill/>
                        <a:ln>
                          <a:noFill/>
                        </a:ln>
                      </p:spPr>
                    </p:pic>
                  </p:oleObj>
                </mc:Fallback>
              </mc:AlternateContent>
            </a:graphicData>
          </a:graphic>
        </p:graphicFrame>
        <p:sp>
          <p:nvSpPr>
            <p:cNvPr id="10" name="TextBox 9"/>
            <p:cNvSpPr txBox="1"/>
            <p:nvPr/>
          </p:nvSpPr>
          <p:spPr>
            <a:xfrm>
              <a:off x="1364090" y="5967067"/>
              <a:ext cx="822062" cy="215444"/>
            </a:xfrm>
            <a:prstGeom prst="rect">
              <a:avLst/>
            </a:prstGeom>
            <a:noFill/>
          </p:spPr>
          <p:txBody>
            <a:bodyPr wrap="none" lIns="0" tIns="0" rIns="0" bIns="0" rtlCol="0">
              <a:spAutoFit/>
            </a:bodyPr>
            <a:lstStyle/>
            <a:p>
              <a:r>
                <a:rPr lang="en-AU" sz="1400" dirty="0" smtClean="0">
                  <a:solidFill>
                    <a:schemeClr val="bg1"/>
                  </a:solidFill>
                </a:rPr>
                <a:t>VM Role</a:t>
              </a:r>
            </a:p>
          </p:txBody>
        </p:sp>
      </p:grpSp>
      <p:grpSp>
        <p:nvGrpSpPr>
          <p:cNvPr id="11" name="Group 10"/>
          <p:cNvGrpSpPr/>
          <p:nvPr/>
        </p:nvGrpSpPr>
        <p:grpSpPr>
          <a:xfrm>
            <a:off x="3783033" y="3143872"/>
            <a:ext cx="817596" cy="970489"/>
            <a:chOff x="1887755" y="4500365"/>
            <a:chExt cx="1089844" cy="970489"/>
          </a:xfrm>
        </p:grpSpPr>
        <p:graphicFrame>
          <p:nvGraphicFramePr>
            <p:cNvPr id="12" name="Object 11"/>
            <p:cNvGraphicFramePr>
              <a:graphicFrameLocks noChangeAspect="1"/>
            </p:cNvGraphicFramePr>
            <p:nvPr>
              <p:extLst>
                <p:ext uri="{D42A27DB-BD31-4B8C-83A1-F6EECF244321}">
                  <p14:modId xmlns:p14="http://schemas.microsoft.com/office/powerpoint/2010/main" val="1767946887"/>
                </p:ext>
              </p:extLst>
            </p:nvPr>
          </p:nvGraphicFramePr>
          <p:xfrm>
            <a:off x="2028477" y="4500365"/>
            <a:ext cx="586552" cy="673449"/>
          </p:xfrm>
          <a:graphic>
            <a:graphicData uri="http://schemas.openxmlformats.org/presentationml/2006/ole">
              <mc:AlternateContent xmlns:mc="http://schemas.openxmlformats.org/markup-compatibility/2006">
                <mc:Choice xmlns:v="urn:schemas-microsoft-com:vml" Requires="v">
                  <p:oleObj spid="_x0000_s40005" name="Visio" r:id="rId9" imgW="1457097" imgH="1672887" progId="Visio.Drawing.11">
                    <p:embed/>
                  </p:oleObj>
                </mc:Choice>
                <mc:Fallback>
                  <p:oleObj name="Visio" r:id="rId9" imgW="1457097" imgH="1672887"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28477" y="4500365"/>
                          <a:ext cx="586552" cy="673449"/>
                        </a:xfrm>
                        <a:prstGeom prst="rect">
                          <a:avLst/>
                        </a:prstGeom>
                        <a:noFill/>
                        <a:ln>
                          <a:noFill/>
                        </a:ln>
                        <a:effectLst/>
                      </p:spPr>
                    </p:pic>
                  </p:oleObj>
                </mc:Fallback>
              </mc:AlternateContent>
            </a:graphicData>
          </a:graphic>
        </p:graphicFrame>
        <p:sp>
          <p:nvSpPr>
            <p:cNvPr id="13" name="TextBox 12"/>
            <p:cNvSpPr txBox="1"/>
            <p:nvPr/>
          </p:nvSpPr>
          <p:spPr>
            <a:xfrm>
              <a:off x="1887755" y="5255410"/>
              <a:ext cx="1089844" cy="215444"/>
            </a:xfrm>
            <a:prstGeom prst="rect">
              <a:avLst/>
            </a:prstGeom>
            <a:noFill/>
          </p:spPr>
          <p:txBody>
            <a:bodyPr wrap="none" lIns="0" tIns="0" rIns="0" bIns="0" rtlCol="0">
              <a:spAutoFit/>
            </a:bodyPr>
            <a:lstStyle/>
            <a:p>
              <a:r>
                <a:rPr lang="en-AU" sz="1400" dirty="0">
                  <a:solidFill>
                    <a:schemeClr val="bg1"/>
                  </a:solidFill>
                </a:rPr>
                <a:t>Service</a:t>
              </a:r>
              <a:r>
                <a:rPr lang="en-AU" sz="1050" dirty="0" smtClean="0">
                  <a:solidFill>
                    <a:schemeClr val="bg1"/>
                  </a:solidFill>
                </a:rPr>
                <a:t> </a:t>
              </a:r>
              <a:r>
                <a:rPr lang="en-AU" sz="1400" dirty="0">
                  <a:solidFill>
                    <a:schemeClr val="bg1"/>
                  </a:solidFill>
                </a:rPr>
                <a:t>Bus</a:t>
              </a:r>
            </a:p>
          </p:txBody>
        </p:sp>
      </p:grpSp>
      <p:grpSp>
        <p:nvGrpSpPr>
          <p:cNvPr id="18" name="Group 17"/>
          <p:cNvGrpSpPr/>
          <p:nvPr/>
        </p:nvGrpSpPr>
        <p:grpSpPr>
          <a:xfrm>
            <a:off x="3758237" y="4592731"/>
            <a:ext cx="857607" cy="922908"/>
            <a:chOff x="5874353" y="2909830"/>
            <a:chExt cx="1143178" cy="922908"/>
          </a:xfrm>
        </p:grpSpPr>
        <p:graphicFrame>
          <p:nvGraphicFramePr>
            <p:cNvPr id="19" name="Object 18"/>
            <p:cNvGraphicFramePr>
              <a:graphicFrameLocks noChangeAspect="1"/>
            </p:cNvGraphicFramePr>
            <p:nvPr>
              <p:extLst>
                <p:ext uri="{D42A27DB-BD31-4B8C-83A1-F6EECF244321}">
                  <p14:modId xmlns:p14="http://schemas.microsoft.com/office/powerpoint/2010/main" val="1876835788"/>
                </p:ext>
              </p:extLst>
            </p:nvPr>
          </p:nvGraphicFramePr>
          <p:xfrm>
            <a:off x="5874353" y="2909830"/>
            <a:ext cx="934102" cy="572514"/>
          </p:xfrm>
          <a:graphic>
            <a:graphicData uri="http://schemas.openxmlformats.org/presentationml/2006/ole">
              <mc:AlternateContent xmlns:mc="http://schemas.openxmlformats.org/markup-compatibility/2006">
                <mc:Choice xmlns:v="urn:schemas-microsoft-com:vml" Requires="v">
                  <p:oleObj spid="_x0000_s40006" name="Visio" r:id="rId11" imgW="1672933" imgH="1025457" progId="Visio.Drawing.11">
                    <p:embed/>
                  </p:oleObj>
                </mc:Choice>
                <mc:Fallback>
                  <p:oleObj name="Visio" r:id="rId11" imgW="1672933" imgH="1025457"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74353" y="2909830"/>
                          <a:ext cx="934102" cy="572514"/>
                        </a:xfrm>
                        <a:prstGeom prst="rect">
                          <a:avLst/>
                        </a:prstGeom>
                        <a:noFill/>
                        <a:ln>
                          <a:noFill/>
                        </a:ln>
                        <a:effectLst/>
                      </p:spPr>
                    </p:pic>
                  </p:oleObj>
                </mc:Fallback>
              </mc:AlternateContent>
            </a:graphicData>
          </a:graphic>
        </p:graphicFrame>
        <p:sp>
          <p:nvSpPr>
            <p:cNvPr id="20" name="TextBox 19"/>
            <p:cNvSpPr txBox="1"/>
            <p:nvPr/>
          </p:nvSpPr>
          <p:spPr>
            <a:xfrm>
              <a:off x="5874353" y="3509573"/>
              <a:ext cx="1143178" cy="323165"/>
            </a:xfrm>
            <a:prstGeom prst="rect">
              <a:avLst/>
            </a:prstGeom>
            <a:noFill/>
          </p:spPr>
          <p:txBody>
            <a:bodyPr wrap="none" lIns="0" tIns="0" rIns="0" bIns="0" rtlCol="0">
              <a:spAutoFit/>
            </a:bodyPr>
            <a:lstStyle/>
            <a:p>
              <a:r>
                <a:rPr lang="en-AU" sz="1050" dirty="0" smtClean="0">
                  <a:solidFill>
                    <a:schemeClr val="bg1"/>
                  </a:solidFill>
                </a:rPr>
                <a:t>Windows Azure</a:t>
              </a:r>
            </a:p>
            <a:p>
              <a:pPr algn="ctr"/>
              <a:r>
                <a:rPr lang="en-AU" sz="1050" dirty="0" smtClean="0">
                  <a:solidFill>
                    <a:schemeClr val="bg1"/>
                  </a:solidFill>
                </a:rPr>
                <a:t>Connect</a:t>
              </a:r>
            </a:p>
          </p:txBody>
        </p:sp>
      </p:grpSp>
      <p:graphicFrame>
        <p:nvGraphicFramePr>
          <p:cNvPr id="22" name="Object 21"/>
          <p:cNvGraphicFramePr>
            <a:graphicFrameLocks noChangeAspect="1"/>
          </p:cNvGraphicFramePr>
          <p:nvPr>
            <p:extLst>
              <p:ext uri="{D42A27DB-BD31-4B8C-83A1-F6EECF244321}">
                <p14:modId xmlns:p14="http://schemas.microsoft.com/office/powerpoint/2010/main" val="4019855647"/>
              </p:ext>
            </p:extLst>
          </p:nvPr>
        </p:nvGraphicFramePr>
        <p:xfrm>
          <a:off x="2567476" y="4457980"/>
          <a:ext cx="329871" cy="269502"/>
        </p:xfrm>
        <a:graphic>
          <a:graphicData uri="http://schemas.openxmlformats.org/presentationml/2006/ole">
            <mc:AlternateContent xmlns:mc="http://schemas.openxmlformats.org/markup-compatibility/2006">
              <mc:Choice xmlns:v="urn:schemas-microsoft-com:vml" Requires="v">
                <p:oleObj spid="_x0000_s40007" name="Visio" r:id="rId13" imgW="1672933" imgH="1025457" progId="Visio.Drawing.11">
                  <p:embed/>
                </p:oleObj>
              </mc:Choice>
              <mc:Fallback>
                <p:oleObj name="Visio" r:id="rId13" imgW="1672933" imgH="1025457"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67476" y="4457980"/>
                        <a:ext cx="329871" cy="269502"/>
                      </a:xfrm>
                      <a:prstGeom prst="rect">
                        <a:avLst/>
                      </a:prstGeom>
                      <a:noFill/>
                      <a:ln>
                        <a:noFill/>
                      </a:ln>
                      <a:effec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596445969"/>
              </p:ext>
            </p:extLst>
          </p:nvPr>
        </p:nvGraphicFramePr>
        <p:xfrm>
          <a:off x="2567476" y="5515639"/>
          <a:ext cx="329871" cy="269502"/>
        </p:xfrm>
        <a:graphic>
          <a:graphicData uri="http://schemas.openxmlformats.org/presentationml/2006/ole">
            <mc:AlternateContent xmlns:mc="http://schemas.openxmlformats.org/markup-compatibility/2006">
              <mc:Choice xmlns:v="urn:schemas-microsoft-com:vml" Requires="v">
                <p:oleObj spid="_x0000_s40008" name="Visio" r:id="rId14" imgW="1672933" imgH="1025457" progId="Visio.Drawing.11">
                  <p:embed/>
                </p:oleObj>
              </mc:Choice>
              <mc:Fallback>
                <p:oleObj name="Visio" r:id="rId14" imgW="1672933" imgH="1025457"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67476" y="5515639"/>
                        <a:ext cx="329871" cy="269502"/>
                      </a:xfrm>
                      <a:prstGeom prst="rect">
                        <a:avLst/>
                      </a:prstGeom>
                      <a:noFill/>
                      <a:ln>
                        <a:noFill/>
                      </a:ln>
                      <a:effectLst/>
                    </p:spPr>
                  </p:pic>
                </p:oleObj>
              </mc:Fallback>
            </mc:AlternateContent>
          </a:graphicData>
        </a:graphic>
      </p:graphicFrame>
      <p:cxnSp>
        <p:nvCxnSpPr>
          <p:cNvPr id="25" name="Straight Arrow Connector 24"/>
          <p:cNvCxnSpPr>
            <a:stCxn id="5" idx="3"/>
          </p:cNvCxnSpPr>
          <p:nvPr/>
        </p:nvCxnSpPr>
        <p:spPr>
          <a:xfrm>
            <a:off x="2783768" y="3621035"/>
            <a:ext cx="974468" cy="707"/>
          </a:xfrm>
          <a:prstGeom prst="straightConnector1">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4458996" y="3630706"/>
            <a:ext cx="1006269" cy="0"/>
          </a:xfrm>
          <a:prstGeom prst="straightConnector1">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2" idx="3"/>
            <a:endCxn id="19" idx="1"/>
          </p:cNvCxnSpPr>
          <p:nvPr/>
        </p:nvCxnSpPr>
        <p:spPr>
          <a:xfrm>
            <a:off x="2897348" y="4592732"/>
            <a:ext cx="860889" cy="286257"/>
          </a:xfrm>
          <a:prstGeom prst="straightConnector1">
            <a:avLst/>
          </a:prstGeom>
          <a:ln w="57150">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3" idx="3"/>
          </p:cNvCxnSpPr>
          <p:nvPr/>
        </p:nvCxnSpPr>
        <p:spPr>
          <a:xfrm flipV="1">
            <a:off x="2897348" y="4943126"/>
            <a:ext cx="860889" cy="707265"/>
          </a:xfrm>
          <a:prstGeom prst="straightConnector1">
            <a:avLst/>
          </a:prstGeom>
          <a:ln w="57150">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9" idx="3"/>
          </p:cNvCxnSpPr>
          <p:nvPr/>
        </p:nvCxnSpPr>
        <p:spPr>
          <a:xfrm>
            <a:off x="4458995" y="4878988"/>
            <a:ext cx="898183" cy="180824"/>
          </a:xfrm>
          <a:prstGeom prst="straightConnector1">
            <a:avLst/>
          </a:prstGeom>
          <a:ln w="57150">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5465265" y="2954555"/>
            <a:ext cx="2367298" cy="2254097"/>
            <a:chOff x="5979459" y="2954555"/>
            <a:chExt cx="3155575" cy="2254097"/>
          </a:xfrm>
        </p:grpSpPr>
        <p:pic>
          <p:nvPicPr>
            <p:cNvPr id="15" name="Picture 30"/>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979459" y="2954555"/>
              <a:ext cx="779930" cy="1052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a:xfrm>
              <a:off x="6055239" y="4294252"/>
              <a:ext cx="700088" cy="914400"/>
            </a:xfrm>
            <a:prstGeom prst="rect">
              <a:avLst/>
            </a:prstGeom>
            <a:noFill/>
          </p:spPr>
        </p:pic>
        <p:pic>
          <p:nvPicPr>
            <p:cNvPr id="17" name="Picture 24"/>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8082615" y="3573322"/>
              <a:ext cx="1052419" cy="1441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Straight Arrow Connector 31"/>
            <p:cNvCxnSpPr>
              <a:stCxn id="16" idx="3"/>
              <a:endCxn id="17" idx="1"/>
            </p:cNvCxnSpPr>
            <p:nvPr/>
          </p:nvCxnSpPr>
          <p:spPr>
            <a:xfrm flipV="1">
              <a:off x="6755327" y="4294252"/>
              <a:ext cx="1327288" cy="457200"/>
            </a:xfrm>
            <a:prstGeom prst="straightConnector1">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5" idx="3"/>
              <a:endCxn id="17" idx="1"/>
            </p:cNvCxnSpPr>
            <p:nvPr/>
          </p:nvCxnSpPr>
          <p:spPr>
            <a:xfrm>
              <a:off x="6759389" y="3480597"/>
              <a:ext cx="1323226" cy="813655"/>
            </a:xfrm>
            <a:prstGeom prst="straightConnector1">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aphicFrame>
        <p:nvGraphicFramePr>
          <p:cNvPr id="21" name="Object 20"/>
          <p:cNvGraphicFramePr>
            <a:graphicFrameLocks noChangeAspect="1"/>
          </p:cNvGraphicFramePr>
          <p:nvPr>
            <p:extLst>
              <p:ext uri="{D42A27DB-BD31-4B8C-83A1-F6EECF244321}">
                <p14:modId xmlns:p14="http://schemas.microsoft.com/office/powerpoint/2010/main" val="4115852009"/>
              </p:ext>
            </p:extLst>
          </p:nvPr>
        </p:nvGraphicFramePr>
        <p:xfrm>
          <a:off x="5357179" y="4946843"/>
          <a:ext cx="329871" cy="269502"/>
        </p:xfrm>
        <a:graphic>
          <a:graphicData uri="http://schemas.openxmlformats.org/presentationml/2006/ole">
            <mc:AlternateContent xmlns:mc="http://schemas.openxmlformats.org/markup-compatibility/2006">
              <mc:Choice xmlns:v="urn:schemas-microsoft-com:vml" Requires="v">
                <p:oleObj spid="_x0000_s40009" name="Visio" r:id="rId18" imgW="1672933" imgH="1025457" progId="Visio.Drawing.11">
                  <p:embed/>
                </p:oleObj>
              </mc:Choice>
              <mc:Fallback>
                <p:oleObj name="Visio" r:id="rId18" imgW="1672933" imgH="1025457"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57179" y="4946843"/>
                        <a:ext cx="329871" cy="26950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195476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par>
                                <p:cTn id="33" presetID="10"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0" presetClass="entr" presetSubtype="0"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par>
                                <p:cTn id="42" presetID="10" presetClass="entr" presetSubtype="0"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Challenge: Authentication and Authorisation</a:t>
            </a:r>
            <a:endParaRPr lang="en-AU" dirty="0"/>
          </a:p>
        </p:txBody>
      </p:sp>
      <p:sp>
        <p:nvSpPr>
          <p:cNvPr id="4" name="Content Placeholder 3"/>
          <p:cNvSpPr>
            <a:spLocks noGrp="1"/>
          </p:cNvSpPr>
          <p:nvPr>
            <p:ph idx="4294967295"/>
          </p:nvPr>
        </p:nvSpPr>
        <p:spPr>
          <a:xfrm>
            <a:off x="507626" y="1556792"/>
            <a:ext cx="7924800" cy="892175"/>
          </a:xfrm>
        </p:spPr>
        <p:txBody>
          <a:bodyPr>
            <a:noAutofit/>
          </a:bodyPr>
          <a:lstStyle/>
          <a:p>
            <a:r>
              <a:rPr lang="en-AU" sz="1800" dirty="0" smtClean="0"/>
              <a:t>Manage and authenticate users in the cloud</a:t>
            </a:r>
          </a:p>
          <a:p>
            <a:r>
              <a:rPr lang="en-AU" sz="1800" dirty="0" smtClean="0"/>
              <a:t>Integrate with your existing Active Directory</a:t>
            </a:r>
          </a:p>
          <a:p>
            <a:r>
              <a:rPr lang="en-AU" sz="1800" dirty="0" smtClean="0"/>
              <a:t>Federate with partner or cloud identity stores, e.g. Facebook or Windows Live ID</a:t>
            </a:r>
            <a:endParaRPr lang="en-AU" sz="1800" dirty="0"/>
          </a:p>
        </p:txBody>
      </p:sp>
      <p:graphicFrame>
        <p:nvGraphicFramePr>
          <p:cNvPr id="5" name="Object 4"/>
          <p:cNvGraphicFramePr>
            <a:graphicFrameLocks noChangeAspect="1"/>
          </p:cNvGraphicFramePr>
          <p:nvPr>
            <p:extLst>
              <p:ext uri="{D42A27DB-BD31-4B8C-83A1-F6EECF244321}">
                <p14:modId xmlns:p14="http://schemas.microsoft.com/office/powerpoint/2010/main" val="309464368"/>
              </p:ext>
            </p:extLst>
          </p:nvPr>
        </p:nvGraphicFramePr>
        <p:xfrm>
          <a:off x="2432499" y="3789473"/>
          <a:ext cx="1092088" cy="663575"/>
        </p:xfrm>
        <a:graphic>
          <a:graphicData uri="http://schemas.openxmlformats.org/presentationml/2006/ole">
            <mc:AlternateContent xmlns:mc="http://schemas.openxmlformats.org/markup-compatibility/2006">
              <mc:Choice xmlns:v="urn:schemas-microsoft-com:vml" Requires="v">
                <p:oleObj spid="_x0000_s40986" name="Visio" r:id="rId3" imgW="4590369" imgH="1760436" progId="Visio.Drawing.11">
                  <p:embed/>
                </p:oleObj>
              </mc:Choice>
              <mc:Fallback>
                <p:oleObj name="Visio" r:id="rId3" imgW="4590369" imgH="176043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2499" y="3789473"/>
                        <a:ext cx="109208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662133" y="4453047"/>
            <a:ext cx="698268" cy="215444"/>
          </a:xfrm>
          <a:prstGeom prst="rect">
            <a:avLst/>
          </a:prstGeom>
          <a:noFill/>
        </p:spPr>
        <p:txBody>
          <a:bodyPr wrap="none" lIns="0" tIns="0" rIns="0" bIns="0" rtlCol="0">
            <a:spAutoFit/>
          </a:bodyPr>
          <a:lstStyle/>
          <a:p>
            <a:r>
              <a:rPr lang="en-AU" sz="1400" dirty="0" smtClean="0">
                <a:solidFill>
                  <a:schemeClr val="bg1"/>
                </a:solidFill>
              </a:rPr>
              <a:t>Web Role</a:t>
            </a:r>
          </a:p>
        </p:txBody>
      </p:sp>
      <p:grpSp>
        <p:nvGrpSpPr>
          <p:cNvPr id="52" name="Group 51"/>
          <p:cNvGrpSpPr/>
          <p:nvPr/>
        </p:nvGrpSpPr>
        <p:grpSpPr>
          <a:xfrm>
            <a:off x="6283859" y="3059557"/>
            <a:ext cx="1168461" cy="1264211"/>
            <a:chOff x="7449252" y="3059556"/>
            <a:chExt cx="1557542" cy="1264211"/>
          </a:xfrm>
        </p:grpSpPr>
        <p:pic>
          <p:nvPicPr>
            <p:cNvPr id="9"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a:xfrm>
              <a:off x="7637938" y="3059556"/>
              <a:ext cx="700088" cy="914400"/>
            </a:xfrm>
            <a:prstGeom prst="rect">
              <a:avLst/>
            </a:prstGeom>
            <a:noFill/>
          </p:spPr>
        </p:pic>
        <p:sp>
          <p:nvSpPr>
            <p:cNvPr id="10" name="Isosceles Triangle 9"/>
            <p:cNvSpPr/>
            <p:nvPr/>
          </p:nvSpPr>
          <p:spPr>
            <a:xfrm>
              <a:off x="7934404" y="3579509"/>
              <a:ext cx="475551" cy="459944"/>
            </a:xfrm>
            <a:prstGeom prst="triangl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solidFill>
                  <a:schemeClr val="bg1"/>
                </a:solidFill>
              </a:endParaRPr>
            </a:p>
          </p:txBody>
        </p:sp>
        <p:sp>
          <p:nvSpPr>
            <p:cNvPr id="11" name="TextBox 10"/>
            <p:cNvSpPr txBox="1"/>
            <p:nvPr/>
          </p:nvSpPr>
          <p:spPr>
            <a:xfrm>
              <a:off x="7449252" y="4108323"/>
              <a:ext cx="1557542" cy="215444"/>
            </a:xfrm>
            <a:prstGeom prst="rect">
              <a:avLst/>
            </a:prstGeom>
            <a:noFill/>
          </p:spPr>
          <p:txBody>
            <a:bodyPr wrap="none" lIns="0" tIns="0" rIns="0" bIns="0" rtlCol="0">
              <a:spAutoFit/>
            </a:bodyPr>
            <a:lstStyle/>
            <a:p>
              <a:r>
                <a:rPr lang="en-AU" sz="1400" dirty="0" smtClean="0">
                  <a:solidFill>
                    <a:schemeClr val="bg1"/>
                  </a:solidFill>
                </a:rPr>
                <a:t>Active Directory</a:t>
              </a:r>
            </a:p>
          </p:txBody>
        </p:sp>
      </p:grpSp>
      <p:pic>
        <p:nvPicPr>
          <p:cNvPr id="12" name="Picture 30"/>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36634" y="2988321"/>
            <a:ext cx="585100" cy="1052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5172536" y="4061011"/>
            <a:ext cx="375744" cy="215444"/>
          </a:xfrm>
          <a:prstGeom prst="rect">
            <a:avLst/>
          </a:prstGeom>
          <a:noFill/>
        </p:spPr>
        <p:txBody>
          <a:bodyPr wrap="none" lIns="0" tIns="0" rIns="0" bIns="0" rtlCol="0">
            <a:spAutoFit/>
          </a:bodyPr>
          <a:lstStyle/>
          <a:p>
            <a:r>
              <a:rPr lang="en-AU" sz="1400" dirty="0" smtClean="0">
                <a:solidFill>
                  <a:schemeClr val="bg1"/>
                </a:solidFill>
              </a:rPr>
              <a:t>ADFS</a:t>
            </a:r>
          </a:p>
        </p:txBody>
      </p:sp>
      <p:cxnSp>
        <p:nvCxnSpPr>
          <p:cNvPr id="16" name="Straight Arrow Connector 15"/>
          <p:cNvCxnSpPr>
            <a:endCxn id="12" idx="1"/>
          </p:cNvCxnSpPr>
          <p:nvPr/>
        </p:nvCxnSpPr>
        <p:spPr>
          <a:xfrm flipV="1">
            <a:off x="3524587" y="3514362"/>
            <a:ext cx="1512047" cy="58887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8" name="TextBox 17"/>
          <p:cNvSpPr txBox="1"/>
          <p:nvPr/>
        </p:nvSpPr>
        <p:spPr>
          <a:xfrm>
            <a:off x="4000076" y="3501572"/>
            <a:ext cx="363561" cy="215444"/>
          </a:xfrm>
          <a:prstGeom prst="rect">
            <a:avLst/>
          </a:prstGeom>
          <a:noFill/>
        </p:spPr>
        <p:txBody>
          <a:bodyPr wrap="none" lIns="0" tIns="0" rIns="0" bIns="0" rtlCol="0">
            <a:spAutoFit/>
          </a:bodyPr>
          <a:lstStyle/>
          <a:p>
            <a:r>
              <a:rPr lang="en-AU" sz="1400" dirty="0" smtClean="0">
                <a:solidFill>
                  <a:schemeClr val="bg1"/>
                </a:solidFill>
              </a:rPr>
              <a:t>Trust</a:t>
            </a:r>
          </a:p>
        </p:txBody>
      </p:sp>
      <p:cxnSp>
        <p:nvCxnSpPr>
          <p:cNvPr id="19" name="Straight Arrow Connector 18"/>
          <p:cNvCxnSpPr>
            <a:stCxn id="12" idx="3"/>
            <a:endCxn id="9" idx="1"/>
          </p:cNvCxnSpPr>
          <p:nvPr/>
        </p:nvCxnSpPr>
        <p:spPr>
          <a:xfrm>
            <a:off x="5621734" y="3514362"/>
            <a:ext cx="803676" cy="2394"/>
          </a:xfrm>
          <a:prstGeom prst="straightConnector1">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193078" y="4421800"/>
            <a:ext cx="1415904" cy="980835"/>
            <a:chOff x="2319630" y="4680427"/>
            <a:chExt cx="1887381" cy="980835"/>
          </a:xfrm>
        </p:grpSpPr>
        <p:graphicFrame>
          <p:nvGraphicFramePr>
            <p:cNvPr id="24" name="Object 23"/>
            <p:cNvGraphicFramePr>
              <a:graphicFrameLocks noChangeAspect="1"/>
            </p:cNvGraphicFramePr>
            <p:nvPr>
              <p:extLst>
                <p:ext uri="{D42A27DB-BD31-4B8C-83A1-F6EECF244321}">
                  <p14:modId xmlns:p14="http://schemas.microsoft.com/office/powerpoint/2010/main" val="1625948290"/>
                </p:ext>
              </p:extLst>
            </p:nvPr>
          </p:nvGraphicFramePr>
          <p:xfrm>
            <a:off x="3630169" y="4680427"/>
            <a:ext cx="576842" cy="572463"/>
          </p:xfrm>
          <a:graphic>
            <a:graphicData uri="http://schemas.openxmlformats.org/presentationml/2006/ole">
              <mc:AlternateContent xmlns:mc="http://schemas.openxmlformats.org/markup-compatibility/2006">
                <mc:Choice xmlns:v="urn:schemas-microsoft-com:vml" Requires="v">
                  <p:oleObj spid="_x0000_s40987" name="Visio" r:id="rId7" imgW="1672933" imgH="1660457" progId="Visio.Drawing.11">
                    <p:embed/>
                  </p:oleObj>
                </mc:Choice>
                <mc:Fallback>
                  <p:oleObj name="Visio" r:id="rId7" imgW="1672933" imgH="1660457"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0169" y="4680427"/>
                          <a:ext cx="576842" cy="572463"/>
                        </a:xfrm>
                        <a:prstGeom prst="rect">
                          <a:avLst/>
                        </a:prstGeom>
                        <a:noFill/>
                        <a:ln>
                          <a:noFill/>
                        </a:ln>
                        <a:effectLst/>
                      </p:spPr>
                    </p:pic>
                  </p:oleObj>
                </mc:Fallback>
              </mc:AlternateContent>
            </a:graphicData>
          </a:graphic>
        </p:graphicFrame>
        <p:sp>
          <p:nvSpPr>
            <p:cNvPr id="25" name="TextBox 24"/>
            <p:cNvSpPr txBox="1"/>
            <p:nvPr/>
          </p:nvSpPr>
          <p:spPr>
            <a:xfrm>
              <a:off x="2319630" y="5230375"/>
              <a:ext cx="1474722" cy="430887"/>
            </a:xfrm>
            <a:prstGeom prst="rect">
              <a:avLst/>
            </a:prstGeom>
            <a:noFill/>
          </p:spPr>
          <p:txBody>
            <a:bodyPr wrap="none" lIns="0" tIns="0" rIns="0" bIns="0" rtlCol="0">
              <a:spAutoFit/>
            </a:bodyPr>
            <a:lstStyle/>
            <a:p>
              <a:r>
                <a:rPr lang="en-AU" sz="1400" dirty="0">
                  <a:solidFill>
                    <a:schemeClr val="bg1"/>
                  </a:solidFill>
                </a:rPr>
                <a:t>Access Control </a:t>
              </a:r>
            </a:p>
            <a:p>
              <a:pPr algn="ctr"/>
              <a:r>
                <a:rPr lang="en-AU" sz="1400" dirty="0">
                  <a:solidFill>
                    <a:schemeClr val="bg1"/>
                  </a:solidFill>
                </a:rPr>
                <a:t>Service</a:t>
              </a:r>
            </a:p>
          </p:txBody>
        </p:sp>
      </p:grpSp>
      <p:pic>
        <p:nvPicPr>
          <p:cNvPr id="6148" name="Picture 4" descr="http://www.setonyouthshelters.org/images/facebook_logo.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721998" y="4230409"/>
            <a:ext cx="495669" cy="660720"/>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descr="Windows Live ID logo">
            <a:hlinkClick r:id="rId10" tooltip="Windows Live ID logo"/>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5748212" y="5197076"/>
            <a:ext cx="544057" cy="725220"/>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a:off x="859652" y="3494917"/>
            <a:ext cx="2268310" cy="1476831"/>
            <a:chOff x="218860" y="3494916"/>
            <a:chExt cx="3023629" cy="1476831"/>
          </a:xfrm>
        </p:grpSpPr>
        <p:graphicFrame>
          <p:nvGraphicFramePr>
            <p:cNvPr id="7" name="Object 6"/>
            <p:cNvGraphicFramePr>
              <a:graphicFrameLocks noChangeAspect="1"/>
            </p:cNvGraphicFramePr>
            <p:nvPr>
              <p:extLst>
                <p:ext uri="{D42A27DB-BD31-4B8C-83A1-F6EECF244321}">
                  <p14:modId xmlns:p14="http://schemas.microsoft.com/office/powerpoint/2010/main" val="2204369784"/>
                </p:ext>
              </p:extLst>
            </p:nvPr>
          </p:nvGraphicFramePr>
          <p:xfrm>
            <a:off x="698725" y="3494916"/>
            <a:ext cx="974725" cy="1058862"/>
          </p:xfrm>
          <a:graphic>
            <a:graphicData uri="http://schemas.openxmlformats.org/presentationml/2006/ole">
              <mc:AlternateContent xmlns:mc="http://schemas.openxmlformats.org/markup-compatibility/2006">
                <mc:Choice xmlns:v="urn:schemas-microsoft-com:vml" Requires="v">
                  <p:oleObj spid="_x0000_s40988" name="Visio" r:id="rId12" imgW="1622148" imgH="1761787" progId="Visio.Drawing.11">
                    <p:embed/>
                  </p:oleObj>
                </mc:Choice>
                <mc:Fallback>
                  <p:oleObj name="Visio" r:id="rId12" imgW="1622148" imgH="1761787" progId="Visio.Drawing.11">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8725" y="3494916"/>
                          <a:ext cx="974725"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218860" y="4540860"/>
              <a:ext cx="2085071" cy="430887"/>
            </a:xfrm>
            <a:prstGeom prst="rect">
              <a:avLst/>
            </a:prstGeom>
            <a:noFill/>
          </p:spPr>
          <p:txBody>
            <a:bodyPr wrap="none" lIns="0" tIns="0" rIns="0" bIns="0" rtlCol="0">
              <a:spAutoFit/>
            </a:bodyPr>
            <a:lstStyle/>
            <a:p>
              <a:r>
                <a:rPr lang="en-AU" sz="1400" dirty="0" smtClean="0">
                  <a:solidFill>
                    <a:schemeClr val="bg1"/>
                  </a:solidFill>
                </a:rPr>
                <a:t>ASP.NET Membership</a:t>
              </a:r>
            </a:p>
            <a:p>
              <a:pPr algn="ctr"/>
              <a:r>
                <a:rPr lang="en-AU" sz="1400" dirty="0" smtClean="0">
                  <a:solidFill>
                    <a:schemeClr val="bg1"/>
                  </a:solidFill>
                </a:rPr>
                <a:t>Database</a:t>
              </a:r>
            </a:p>
          </p:txBody>
        </p:sp>
        <p:cxnSp>
          <p:nvCxnSpPr>
            <p:cNvPr id="28" name="Straight Arrow Connector 27"/>
            <p:cNvCxnSpPr>
              <a:stCxn id="5" idx="1"/>
            </p:cNvCxnSpPr>
            <p:nvPr/>
          </p:nvCxnSpPr>
          <p:spPr>
            <a:xfrm flipH="1" flipV="1">
              <a:off x="2600494" y="4061011"/>
              <a:ext cx="641995" cy="60248"/>
            </a:xfrm>
            <a:prstGeom prst="straightConnector1">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6155" name="Picture 11" descr="http://ts4.mm.bing.net/images/thumbnail.aspx?q=921837311143&amp;id=2aa35644c637d3fc49a82ec28f79ac82&amp;url=http%3a%2f%2fbrilliantbrands.org%2fwp-content%2fuploads%2f2010%2f02%2fde-computer-science-undergraduate-student-university-of-campinas-brazi-lower-case-g-brand-colors-blue-red-yellow-green-url-web-graphic-design-image.jp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083991" y="5794735"/>
            <a:ext cx="401838" cy="535644"/>
          </a:xfrm>
          <a:prstGeom prst="rect">
            <a:avLst/>
          </a:prstGeom>
          <a:noFill/>
          <a:extLst>
            <a:ext uri="{909E8E84-426E-40DD-AFC4-6F175D3DCCD1}">
              <a14:hiddenFill xmlns:a14="http://schemas.microsoft.com/office/drawing/2010/main">
                <a:solidFill>
                  <a:srgbClr val="FFFFFF"/>
                </a:solidFill>
              </a14:hiddenFill>
            </a:ext>
          </a:extLst>
        </p:spPr>
      </p:pic>
      <p:pic>
        <p:nvPicPr>
          <p:cNvPr id="6157" name="Picture 13" descr="http://ts4.mm.bing.net/images/thumbnail.aspx?q=677143054735&amp;id=0dfce3e6cc231996affe56f7cb52a739&amp;url=http%3a%2f%2fblog.searchenginewatch.com%2fYahoo%2520Y%2520logo.JP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3798194" y="5844630"/>
            <a:ext cx="684296" cy="547294"/>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Arrow Connector 33"/>
          <p:cNvCxnSpPr>
            <a:stCxn id="5" idx="3"/>
          </p:cNvCxnSpPr>
          <p:nvPr/>
        </p:nvCxnSpPr>
        <p:spPr>
          <a:xfrm>
            <a:off x="3524587" y="4121259"/>
            <a:ext cx="756023" cy="63504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37" name="TextBox 36"/>
          <p:cNvSpPr txBox="1"/>
          <p:nvPr/>
        </p:nvSpPr>
        <p:spPr>
          <a:xfrm>
            <a:off x="3524588" y="4421799"/>
            <a:ext cx="363561" cy="215444"/>
          </a:xfrm>
          <a:prstGeom prst="rect">
            <a:avLst/>
          </a:prstGeom>
          <a:noFill/>
        </p:spPr>
        <p:txBody>
          <a:bodyPr wrap="none" lIns="0" tIns="0" rIns="0" bIns="0" rtlCol="0">
            <a:spAutoFit/>
          </a:bodyPr>
          <a:lstStyle/>
          <a:p>
            <a:r>
              <a:rPr lang="en-AU" sz="1400" dirty="0" smtClean="0">
                <a:solidFill>
                  <a:schemeClr val="bg1"/>
                </a:solidFill>
              </a:rPr>
              <a:t>Trust</a:t>
            </a:r>
          </a:p>
        </p:txBody>
      </p:sp>
      <p:cxnSp>
        <p:nvCxnSpPr>
          <p:cNvPr id="38" name="Straight Arrow Connector 37"/>
          <p:cNvCxnSpPr>
            <a:stCxn id="24" idx="3"/>
          </p:cNvCxnSpPr>
          <p:nvPr/>
        </p:nvCxnSpPr>
        <p:spPr>
          <a:xfrm flipV="1">
            <a:off x="4608983" y="4039454"/>
            <a:ext cx="563554" cy="668577"/>
          </a:xfrm>
          <a:prstGeom prst="straightConnector1">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6148" idx="1"/>
          </p:cNvCxnSpPr>
          <p:nvPr/>
        </p:nvCxnSpPr>
        <p:spPr>
          <a:xfrm flipV="1">
            <a:off x="4608983" y="4560769"/>
            <a:ext cx="1113015" cy="147262"/>
          </a:xfrm>
          <a:prstGeom prst="straightConnector1">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6153" idx="1"/>
          </p:cNvCxnSpPr>
          <p:nvPr/>
        </p:nvCxnSpPr>
        <p:spPr>
          <a:xfrm>
            <a:off x="4608983" y="4756304"/>
            <a:ext cx="1139229" cy="803383"/>
          </a:xfrm>
          <a:prstGeom prst="straightConnector1">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6155" idx="0"/>
          </p:cNvCxnSpPr>
          <p:nvPr/>
        </p:nvCxnSpPr>
        <p:spPr>
          <a:xfrm>
            <a:off x="4608982" y="4756303"/>
            <a:ext cx="675928" cy="1038432"/>
          </a:xfrm>
          <a:prstGeom prst="straightConnector1">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24" idx="2"/>
            <a:endCxn id="6157" idx="0"/>
          </p:cNvCxnSpPr>
          <p:nvPr/>
        </p:nvCxnSpPr>
        <p:spPr>
          <a:xfrm flipH="1">
            <a:off x="4140342" y="4994262"/>
            <a:ext cx="252268" cy="850368"/>
          </a:xfrm>
          <a:prstGeom prst="straightConnector1">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2273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50"/>
                                        </p:tgtEl>
                                      </p:cBhvr>
                                    </p:animEffect>
                                    <p:set>
                                      <p:cBhvr>
                                        <p:cTn id="20" dur="1" fill="hold">
                                          <p:stCondLst>
                                            <p:cond delay="499"/>
                                          </p:stCondLst>
                                        </p:cTn>
                                        <p:tgtEl>
                                          <p:spTgt spid="50"/>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500"/>
                                        <p:tgtEl>
                                          <p:spTgt spid="5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6"/>
                                        </p:tgtEl>
                                      </p:cBhvr>
                                    </p:animEffect>
                                    <p:set>
                                      <p:cBhvr>
                                        <p:cTn id="46" dur="1" fill="hold">
                                          <p:stCondLst>
                                            <p:cond delay="499"/>
                                          </p:stCondLst>
                                        </p:cTn>
                                        <p:tgtEl>
                                          <p:spTgt spid="16"/>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18"/>
                                        </p:tgtEl>
                                      </p:cBhvr>
                                    </p:animEffect>
                                    <p:set>
                                      <p:cBhvr>
                                        <p:cTn id="49" dur="1" fill="hold">
                                          <p:stCondLst>
                                            <p:cond delay="499"/>
                                          </p:stCondLst>
                                        </p:cTn>
                                        <p:tgtEl>
                                          <p:spTgt spid="18"/>
                                        </p:tgtEl>
                                        <p:attrNameLst>
                                          <p:attrName>style.visibility</p:attrName>
                                        </p:attrNameLst>
                                      </p:cBhvr>
                                      <p:to>
                                        <p:strVal val="hidden"/>
                                      </p:to>
                                    </p:se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par>
                                <p:cTn id="54" presetID="10" presetClass="entr" presetSubtype="0" fill="hold"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500"/>
                                        <p:tgtEl>
                                          <p:spTgt spid="38"/>
                                        </p:tgtEl>
                                      </p:cBhvr>
                                    </p:animEffect>
                                  </p:childTnLst>
                                </p:cTn>
                              </p:par>
                              <p:par>
                                <p:cTn id="57" presetID="10" presetClass="entr" presetSubtype="0"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500"/>
                                        <p:tgtEl>
                                          <p:spTgt spid="3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500"/>
                                        <p:tgtEl>
                                          <p:spTgt spid="3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157"/>
                                        </p:tgtEl>
                                        <p:attrNameLst>
                                          <p:attrName>style.visibility</p:attrName>
                                        </p:attrNameLst>
                                      </p:cBhvr>
                                      <p:to>
                                        <p:strVal val="visible"/>
                                      </p:to>
                                    </p:set>
                                    <p:animEffect transition="in" filter="fade">
                                      <p:cBhvr>
                                        <p:cTn id="67" dur="500"/>
                                        <p:tgtEl>
                                          <p:spTgt spid="6157"/>
                                        </p:tgtEl>
                                      </p:cBhvr>
                                    </p:animEffect>
                                  </p:childTnLst>
                                </p:cTn>
                              </p:par>
                              <p:par>
                                <p:cTn id="68" presetID="10" presetClass="entr" presetSubtype="0" fill="hold" nodeType="withEffect">
                                  <p:stCondLst>
                                    <p:cond delay="0"/>
                                  </p:stCondLst>
                                  <p:childTnLst>
                                    <p:set>
                                      <p:cBhvr>
                                        <p:cTn id="69" dur="1" fill="hold">
                                          <p:stCondLst>
                                            <p:cond delay="0"/>
                                          </p:stCondLst>
                                        </p:cTn>
                                        <p:tgtEl>
                                          <p:spTgt spid="6155"/>
                                        </p:tgtEl>
                                        <p:attrNameLst>
                                          <p:attrName>style.visibility</p:attrName>
                                        </p:attrNameLst>
                                      </p:cBhvr>
                                      <p:to>
                                        <p:strVal val="visible"/>
                                      </p:to>
                                    </p:set>
                                    <p:animEffect transition="in" filter="fade">
                                      <p:cBhvr>
                                        <p:cTn id="70" dur="500"/>
                                        <p:tgtEl>
                                          <p:spTgt spid="6155"/>
                                        </p:tgtEl>
                                      </p:cBhvr>
                                    </p:animEffect>
                                  </p:childTnLst>
                                </p:cTn>
                              </p:par>
                              <p:par>
                                <p:cTn id="71" presetID="10" presetClass="entr" presetSubtype="0" fill="hold" nodeType="withEffect">
                                  <p:stCondLst>
                                    <p:cond delay="0"/>
                                  </p:stCondLst>
                                  <p:childTnLst>
                                    <p:set>
                                      <p:cBhvr>
                                        <p:cTn id="72" dur="1" fill="hold">
                                          <p:stCondLst>
                                            <p:cond delay="0"/>
                                          </p:stCondLst>
                                        </p:cTn>
                                        <p:tgtEl>
                                          <p:spTgt spid="6153"/>
                                        </p:tgtEl>
                                        <p:attrNameLst>
                                          <p:attrName>style.visibility</p:attrName>
                                        </p:attrNameLst>
                                      </p:cBhvr>
                                      <p:to>
                                        <p:strVal val="visible"/>
                                      </p:to>
                                    </p:set>
                                    <p:animEffect transition="in" filter="fade">
                                      <p:cBhvr>
                                        <p:cTn id="73" dur="500"/>
                                        <p:tgtEl>
                                          <p:spTgt spid="6153"/>
                                        </p:tgtEl>
                                      </p:cBhvr>
                                    </p:animEffect>
                                  </p:childTnLst>
                                </p:cTn>
                              </p:par>
                              <p:par>
                                <p:cTn id="74" presetID="10" presetClass="entr" presetSubtype="0" fill="hold" nodeType="withEffect">
                                  <p:stCondLst>
                                    <p:cond delay="0"/>
                                  </p:stCondLst>
                                  <p:childTnLst>
                                    <p:set>
                                      <p:cBhvr>
                                        <p:cTn id="75" dur="1" fill="hold">
                                          <p:stCondLst>
                                            <p:cond delay="0"/>
                                          </p:stCondLst>
                                        </p:cTn>
                                        <p:tgtEl>
                                          <p:spTgt spid="6148"/>
                                        </p:tgtEl>
                                        <p:attrNameLst>
                                          <p:attrName>style.visibility</p:attrName>
                                        </p:attrNameLst>
                                      </p:cBhvr>
                                      <p:to>
                                        <p:strVal val="visible"/>
                                      </p:to>
                                    </p:set>
                                    <p:animEffect transition="in" filter="fade">
                                      <p:cBhvr>
                                        <p:cTn id="76" dur="500"/>
                                        <p:tgtEl>
                                          <p:spTgt spid="6148"/>
                                        </p:tgtEl>
                                      </p:cBhvr>
                                    </p:animEffect>
                                  </p:childTnLst>
                                </p:cTn>
                              </p:par>
                              <p:par>
                                <p:cTn id="77" presetID="10" presetClass="entr" presetSubtype="0" fill="hold"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500"/>
                                        <p:tgtEl>
                                          <p:spTgt spid="42"/>
                                        </p:tgtEl>
                                      </p:cBhvr>
                                    </p:animEffect>
                                  </p:childTnLst>
                                </p:cTn>
                              </p:par>
                              <p:par>
                                <p:cTn id="80" presetID="10" presetClass="entr" presetSubtype="0" fill="hold" nodeType="with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fade">
                                      <p:cBhvr>
                                        <p:cTn id="82" dur="500"/>
                                        <p:tgtEl>
                                          <p:spTgt spid="45"/>
                                        </p:tgtEl>
                                      </p:cBhvr>
                                    </p:animEffect>
                                  </p:childTnLst>
                                </p:cTn>
                              </p:par>
                              <p:par>
                                <p:cTn id="83" presetID="10" presetClass="entr" presetSubtype="0" fill="hold" nodeType="withEffect">
                                  <p:stCondLst>
                                    <p:cond delay="0"/>
                                  </p:stCondLst>
                                  <p:childTnLst>
                                    <p:set>
                                      <p:cBhvr>
                                        <p:cTn id="84" dur="1" fill="hold">
                                          <p:stCondLst>
                                            <p:cond delay="0"/>
                                          </p:stCondLst>
                                        </p:cTn>
                                        <p:tgtEl>
                                          <p:spTgt spid="48"/>
                                        </p:tgtEl>
                                        <p:attrNameLst>
                                          <p:attrName>style.visibility</p:attrName>
                                        </p:attrNameLst>
                                      </p:cBhvr>
                                      <p:to>
                                        <p:strVal val="visible"/>
                                      </p:to>
                                    </p:set>
                                    <p:animEffect transition="in" filter="fade">
                                      <p:cBhvr>
                                        <p:cTn id="85" dur="500"/>
                                        <p:tgtEl>
                                          <p:spTgt spid="48"/>
                                        </p:tgtEl>
                                      </p:cBhvr>
                                    </p:animEffect>
                                  </p:childTnLst>
                                </p:cTn>
                              </p:par>
                              <p:par>
                                <p:cTn id="86" presetID="10" presetClass="entr" presetSubtype="0" fill="hold"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8" grpId="0"/>
      <p:bldP spid="18" grpId="1"/>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Challenge: Large Databases</a:t>
            </a:r>
            <a:endParaRPr lang="en-AU" dirty="0"/>
          </a:p>
        </p:txBody>
      </p:sp>
      <p:sp>
        <p:nvSpPr>
          <p:cNvPr id="4" name="Content Placeholder 3"/>
          <p:cNvSpPr>
            <a:spLocks noGrp="1"/>
          </p:cNvSpPr>
          <p:nvPr>
            <p:ph idx="4294967295"/>
          </p:nvPr>
        </p:nvSpPr>
        <p:spPr>
          <a:xfrm>
            <a:off x="605577" y="1484784"/>
            <a:ext cx="7924800" cy="246063"/>
          </a:xfrm>
        </p:spPr>
        <p:txBody>
          <a:bodyPr>
            <a:noAutofit/>
          </a:bodyPr>
          <a:lstStyle/>
          <a:p>
            <a:r>
              <a:rPr lang="en-AU" sz="2400" dirty="0" smtClean="0"/>
              <a:t>Storing &gt;50GB of data in the cloud</a:t>
            </a:r>
            <a:endParaRPr lang="en-AU" sz="2400" dirty="0"/>
          </a:p>
        </p:txBody>
      </p:sp>
      <p:pic>
        <p:nvPicPr>
          <p:cNvPr id="8194" name="Picture 2" descr="C:\Users\tomholl\Documents\WA Icons\sql azure shared databas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72819" y="2683652"/>
            <a:ext cx="820370" cy="9903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Object 13"/>
          <p:cNvGraphicFramePr>
            <a:graphicFrameLocks noChangeAspect="1"/>
          </p:cNvGraphicFramePr>
          <p:nvPr>
            <p:extLst>
              <p:ext uri="{D42A27DB-BD31-4B8C-83A1-F6EECF244321}">
                <p14:modId xmlns:p14="http://schemas.microsoft.com/office/powerpoint/2010/main" val="1658857072"/>
              </p:ext>
            </p:extLst>
          </p:nvPr>
        </p:nvGraphicFramePr>
        <p:xfrm>
          <a:off x="958326" y="2633278"/>
          <a:ext cx="995796" cy="1058862"/>
        </p:xfrm>
        <a:graphic>
          <a:graphicData uri="http://schemas.openxmlformats.org/presentationml/2006/ole">
            <mc:AlternateContent xmlns:mc="http://schemas.openxmlformats.org/markup-compatibility/2006">
              <mc:Choice xmlns:v="urn:schemas-microsoft-com:vml" Requires="v">
                <p:oleObj spid="_x0000_s42026" name="Visio" r:id="rId5" imgW="1622148" imgH="1761787" progId="Visio.Drawing.11">
                  <p:embed/>
                </p:oleObj>
              </mc:Choice>
              <mc:Fallback>
                <p:oleObj name="Visio" r:id="rId5" imgW="1622148" imgH="1761787"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8326" y="2633278"/>
                        <a:ext cx="995796" cy="1058862"/>
                      </a:xfrm>
                      <a:prstGeom prst="rect">
                        <a:avLst/>
                      </a:prstGeom>
                      <a:noFill/>
                      <a:ln>
                        <a:noFill/>
                      </a:ln>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533219929"/>
              </p:ext>
            </p:extLst>
          </p:nvPr>
        </p:nvGraphicFramePr>
        <p:xfrm>
          <a:off x="1721047" y="2664339"/>
          <a:ext cx="995796" cy="1058862"/>
        </p:xfrm>
        <a:graphic>
          <a:graphicData uri="http://schemas.openxmlformats.org/presentationml/2006/ole">
            <mc:AlternateContent xmlns:mc="http://schemas.openxmlformats.org/markup-compatibility/2006">
              <mc:Choice xmlns:v="urn:schemas-microsoft-com:vml" Requires="v">
                <p:oleObj spid="_x0000_s42027" name="Visio" r:id="rId7" imgW="1622148" imgH="1761787" progId="Visio.Drawing.11">
                  <p:embed/>
                </p:oleObj>
              </mc:Choice>
              <mc:Fallback>
                <p:oleObj name="Visio" r:id="rId7" imgW="1622148" imgH="1761787"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1047" y="2664339"/>
                        <a:ext cx="995796" cy="1058862"/>
                      </a:xfrm>
                      <a:prstGeom prst="rect">
                        <a:avLst/>
                      </a:prstGeom>
                      <a:noFill/>
                      <a:ln>
                        <a:noFill/>
                      </a:ln>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629849297"/>
              </p:ext>
            </p:extLst>
          </p:nvPr>
        </p:nvGraphicFramePr>
        <p:xfrm>
          <a:off x="2483768" y="2664339"/>
          <a:ext cx="995796" cy="1058862"/>
        </p:xfrm>
        <a:graphic>
          <a:graphicData uri="http://schemas.openxmlformats.org/presentationml/2006/ole">
            <mc:AlternateContent xmlns:mc="http://schemas.openxmlformats.org/markup-compatibility/2006">
              <mc:Choice xmlns:v="urn:schemas-microsoft-com:vml" Requires="v">
                <p:oleObj spid="_x0000_s42028" name="Visio" r:id="rId8" imgW="1622148" imgH="1761787" progId="Visio.Drawing.11">
                  <p:embed/>
                </p:oleObj>
              </mc:Choice>
              <mc:Fallback>
                <p:oleObj name="Visio" r:id="rId8" imgW="1622148" imgH="1761787"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3768" y="2664339"/>
                        <a:ext cx="995796" cy="1058862"/>
                      </a:xfrm>
                      <a:prstGeom prst="rect">
                        <a:avLst/>
                      </a:prstGeom>
                      <a:noFill/>
                      <a:ln>
                        <a:noFill/>
                      </a:ln>
                      <a:extLst/>
                    </p:spPr>
                  </p:pic>
                </p:oleObj>
              </mc:Fallback>
            </mc:AlternateContent>
          </a:graphicData>
        </a:graphic>
      </p:graphicFrame>
      <p:sp>
        <p:nvSpPr>
          <p:cNvPr id="17" name="TextBox 16"/>
          <p:cNvSpPr txBox="1"/>
          <p:nvPr/>
        </p:nvSpPr>
        <p:spPr>
          <a:xfrm>
            <a:off x="683568" y="3694634"/>
            <a:ext cx="2789738" cy="276999"/>
          </a:xfrm>
          <a:prstGeom prst="rect">
            <a:avLst/>
          </a:prstGeom>
          <a:noFill/>
        </p:spPr>
        <p:txBody>
          <a:bodyPr wrap="none" lIns="0" tIns="0" rIns="0" bIns="0" rtlCol="0">
            <a:spAutoFit/>
          </a:bodyPr>
          <a:lstStyle/>
          <a:p>
            <a:r>
              <a:rPr lang="en-AU" dirty="0" smtClean="0">
                <a:solidFill>
                  <a:schemeClr val="bg1"/>
                </a:solidFill>
              </a:rPr>
              <a:t>Multiple SQL Azure databases</a:t>
            </a:r>
          </a:p>
        </p:txBody>
      </p:sp>
      <p:pic>
        <p:nvPicPr>
          <p:cNvPr id="18" name="Picture 2" descr="C:\Users\tomholl\Documents\WA Icons\sql azure shared databas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38812" y="2683652"/>
            <a:ext cx="820370" cy="99030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tomholl\Documents\WA Icons\sql azure shared databas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04805" y="2683652"/>
            <a:ext cx="820370" cy="99030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3562912" y="3694634"/>
            <a:ext cx="2772169" cy="276999"/>
          </a:xfrm>
          <a:prstGeom prst="rect">
            <a:avLst/>
          </a:prstGeom>
          <a:noFill/>
        </p:spPr>
        <p:txBody>
          <a:bodyPr wrap="none" lIns="0" tIns="0" rIns="0" bIns="0" rtlCol="0">
            <a:spAutoFit/>
          </a:bodyPr>
          <a:lstStyle/>
          <a:p>
            <a:r>
              <a:rPr lang="en-AU" dirty="0" err="1" smtClean="0">
                <a:solidFill>
                  <a:schemeClr val="bg1"/>
                </a:solidFill>
              </a:rPr>
              <a:t>Sharded</a:t>
            </a:r>
            <a:r>
              <a:rPr lang="en-AU" dirty="0" smtClean="0">
                <a:solidFill>
                  <a:schemeClr val="bg1"/>
                </a:solidFill>
              </a:rPr>
              <a:t> SQL Azure databases</a:t>
            </a:r>
          </a:p>
        </p:txBody>
      </p:sp>
      <p:grpSp>
        <p:nvGrpSpPr>
          <p:cNvPr id="21" name="Group 20"/>
          <p:cNvGrpSpPr/>
          <p:nvPr/>
        </p:nvGrpSpPr>
        <p:grpSpPr>
          <a:xfrm>
            <a:off x="7214886" y="2785574"/>
            <a:ext cx="863786" cy="869007"/>
            <a:chOff x="9282693" y="4443392"/>
            <a:chExt cx="772438" cy="869007"/>
          </a:xfrm>
        </p:grpSpPr>
        <p:graphicFrame>
          <p:nvGraphicFramePr>
            <p:cNvPr id="22" name="Object 21"/>
            <p:cNvGraphicFramePr>
              <a:graphicFrameLocks noChangeAspect="1"/>
            </p:cNvGraphicFramePr>
            <p:nvPr>
              <p:extLst>
                <p:ext uri="{D42A27DB-BD31-4B8C-83A1-F6EECF244321}">
                  <p14:modId xmlns:p14="http://schemas.microsoft.com/office/powerpoint/2010/main" val="4114497185"/>
                </p:ext>
              </p:extLst>
            </p:nvPr>
          </p:nvGraphicFramePr>
          <p:xfrm>
            <a:off x="9291658" y="4443392"/>
            <a:ext cx="763473" cy="869007"/>
          </p:xfrm>
          <a:graphic>
            <a:graphicData uri="http://schemas.openxmlformats.org/presentationml/2006/ole">
              <mc:AlternateContent xmlns:mc="http://schemas.openxmlformats.org/markup-compatibility/2006">
                <mc:Choice xmlns:v="urn:schemas-microsoft-com:vml" Requires="v">
                  <p:oleObj spid="_x0000_s42029" name="Visio" r:id="rId9" imgW="1469793" imgH="1672887" progId="Visio.Drawing.11">
                    <p:embed/>
                  </p:oleObj>
                </mc:Choice>
                <mc:Fallback>
                  <p:oleObj name="Visio" r:id="rId9" imgW="1469793" imgH="1672887" progId="Visio.Drawing.11">
                    <p:embed/>
                    <p:pic>
                      <p:nvPicPr>
                        <p:cNvPr id="0" name=""/>
                        <p:cNvPicPr>
                          <a:picLocks noChangeAspect="1" noChangeArrowheads="1"/>
                        </p:cNvPicPr>
                        <p:nvPr/>
                      </p:nvPicPr>
                      <p:blipFill>
                        <a:blip r:embed="rId10"/>
                        <a:srcRect/>
                        <a:stretch>
                          <a:fillRect/>
                        </a:stretch>
                      </p:blipFill>
                      <p:spPr bwMode="auto">
                        <a:xfrm>
                          <a:off x="9291658" y="4443392"/>
                          <a:ext cx="763473" cy="869007"/>
                        </a:xfrm>
                        <a:prstGeom prst="rect">
                          <a:avLst/>
                        </a:prstGeom>
                        <a:noFill/>
                        <a:ln>
                          <a:noFill/>
                        </a:ln>
                        <a:effectLst/>
                      </p:spPr>
                    </p:pic>
                  </p:oleObj>
                </mc:Fallback>
              </mc:AlternateContent>
            </a:graphicData>
          </a:graphic>
        </p:graphicFrame>
        <p:sp>
          <p:nvSpPr>
            <p:cNvPr id="23" name="Rectangle 22"/>
            <p:cNvSpPr/>
            <p:nvPr/>
          </p:nvSpPr>
          <p:spPr>
            <a:xfrm>
              <a:off x="9282693" y="4887014"/>
              <a:ext cx="763473" cy="315926"/>
            </a:xfrm>
            <a:prstGeom prst="rect">
              <a:avLst/>
            </a:prstGeom>
            <a:solidFill>
              <a:srgbClr val="00B0F0"/>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en-AU" sz="2400" b="1" dirty="0" smtClean="0">
                  <a:solidFill>
                    <a:schemeClr val="bg1"/>
                  </a:solidFill>
                  <a:latin typeface="Calibri" pitchFamily="34" charset="0"/>
                  <a:ea typeface="Ebrima" pitchFamily="2" charset="0"/>
                  <a:cs typeface="Calibri" pitchFamily="34" charset="0"/>
                </a:rPr>
                <a:t>Blob</a:t>
              </a:r>
              <a:endParaRPr lang="en-AU" sz="2400" b="1" dirty="0">
                <a:solidFill>
                  <a:schemeClr val="bg1"/>
                </a:solidFill>
                <a:latin typeface="Calibri" pitchFamily="34" charset="0"/>
                <a:ea typeface="Ebrima" pitchFamily="2" charset="0"/>
                <a:cs typeface="Calibri" pitchFamily="34" charset="0"/>
              </a:endParaRPr>
            </a:p>
          </p:txBody>
        </p:sp>
      </p:grpSp>
      <p:graphicFrame>
        <p:nvGraphicFramePr>
          <p:cNvPr id="16" name="Object 15"/>
          <p:cNvGraphicFramePr>
            <a:graphicFrameLocks noChangeAspect="1"/>
          </p:cNvGraphicFramePr>
          <p:nvPr>
            <p:extLst>
              <p:ext uri="{D42A27DB-BD31-4B8C-83A1-F6EECF244321}">
                <p14:modId xmlns:p14="http://schemas.microsoft.com/office/powerpoint/2010/main" val="2773151460"/>
              </p:ext>
            </p:extLst>
          </p:nvPr>
        </p:nvGraphicFramePr>
        <p:xfrm>
          <a:off x="6335081" y="2785575"/>
          <a:ext cx="819111" cy="857314"/>
        </p:xfrm>
        <a:graphic>
          <a:graphicData uri="http://schemas.openxmlformats.org/presentationml/2006/ole">
            <mc:AlternateContent xmlns:mc="http://schemas.openxmlformats.org/markup-compatibility/2006">
              <mc:Choice xmlns:v="urn:schemas-microsoft-com:vml" Requires="v">
                <p:oleObj spid="_x0000_s42030" name="Visio" r:id="rId11" imgW="1469793" imgH="1672887" progId="Visio.Drawing.11">
                  <p:embed/>
                </p:oleObj>
              </mc:Choice>
              <mc:Fallback>
                <p:oleObj name="Visio" r:id="rId11" imgW="1469793" imgH="1672887"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35081" y="2785575"/>
                        <a:ext cx="819111" cy="857314"/>
                      </a:xfrm>
                      <a:prstGeom prst="rect">
                        <a:avLst/>
                      </a:prstGeom>
                      <a:noFill/>
                      <a:ln>
                        <a:noFill/>
                      </a:ln>
                    </p:spPr>
                  </p:pic>
                </p:oleObj>
              </mc:Fallback>
            </mc:AlternateContent>
          </a:graphicData>
        </a:graphic>
      </p:graphicFrame>
      <p:sp>
        <p:nvSpPr>
          <p:cNvPr id="25" name="TextBox 24"/>
          <p:cNvSpPr txBox="1"/>
          <p:nvPr/>
        </p:nvSpPr>
        <p:spPr>
          <a:xfrm>
            <a:off x="6640827" y="3693930"/>
            <a:ext cx="1354282" cy="276999"/>
          </a:xfrm>
          <a:prstGeom prst="rect">
            <a:avLst/>
          </a:prstGeom>
          <a:noFill/>
        </p:spPr>
        <p:txBody>
          <a:bodyPr wrap="none" lIns="0" tIns="0" rIns="0" bIns="0" rtlCol="0">
            <a:spAutoFit/>
          </a:bodyPr>
          <a:lstStyle/>
          <a:p>
            <a:r>
              <a:rPr lang="en-AU" dirty="0" smtClean="0">
                <a:solidFill>
                  <a:schemeClr val="bg1"/>
                </a:solidFill>
              </a:rPr>
              <a:t>Azure Storage </a:t>
            </a:r>
          </a:p>
        </p:txBody>
      </p:sp>
    </p:spTree>
    <p:extLst>
      <p:ext uri="{BB962C8B-B14F-4D97-AF65-F5344CB8AC3E}">
        <p14:creationId xmlns:p14="http://schemas.microsoft.com/office/powerpoint/2010/main" val="2004540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194"/>
                                        </p:tgtEl>
                                        <p:attrNameLst>
                                          <p:attrName>style.visibility</p:attrName>
                                        </p:attrNameLst>
                                      </p:cBhvr>
                                      <p:to>
                                        <p:strVal val="visible"/>
                                      </p:to>
                                    </p:set>
                                    <p:animEffect transition="in" filter="fade">
                                      <p:cBhvr>
                                        <p:cTn id="21" dur="500"/>
                                        <p:tgtEl>
                                          <p:spTgt spid="8194"/>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Callout 6"/>
          <p:cNvSpPr/>
          <p:nvPr/>
        </p:nvSpPr>
        <p:spPr>
          <a:xfrm>
            <a:off x="1774321" y="2881497"/>
            <a:ext cx="2288929" cy="2121946"/>
          </a:xfrm>
          <a:prstGeom prst="wedgeEllipseCallout">
            <a:avLst>
              <a:gd name="adj1" fmla="val -30389"/>
              <a:gd name="adj2" fmla="val 55904"/>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AU" dirty="0">
              <a:solidFill>
                <a:schemeClr val="bg1"/>
              </a:solidFill>
            </a:endParaRPr>
          </a:p>
        </p:txBody>
      </p:sp>
      <p:sp>
        <p:nvSpPr>
          <p:cNvPr id="2" name="Title 1"/>
          <p:cNvSpPr>
            <a:spLocks noGrp="1"/>
          </p:cNvSpPr>
          <p:nvPr>
            <p:ph type="title"/>
          </p:nvPr>
        </p:nvSpPr>
        <p:spPr/>
        <p:txBody>
          <a:bodyPr>
            <a:normAutofit fontScale="90000"/>
          </a:bodyPr>
          <a:lstStyle/>
          <a:p>
            <a:r>
              <a:rPr lang="en-AU" dirty="0" smtClean="0"/>
              <a:t>Challenge: Management and Operations</a:t>
            </a:r>
            <a:endParaRPr lang="en-AU" dirty="0"/>
          </a:p>
        </p:txBody>
      </p:sp>
      <p:sp>
        <p:nvSpPr>
          <p:cNvPr id="4" name="Content Placeholder 3"/>
          <p:cNvSpPr>
            <a:spLocks noGrp="1"/>
          </p:cNvSpPr>
          <p:nvPr>
            <p:ph idx="4294967295"/>
          </p:nvPr>
        </p:nvSpPr>
        <p:spPr>
          <a:xfrm>
            <a:off x="609003" y="1484784"/>
            <a:ext cx="7924800" cy="569913"/>
          </a:xfrm>
        </p:spPr>
        <p:txBody>
          <a:bodyPr>
            <a:noAutofit/>
          </a:bodyPr>
          <a:lstStyle/>
          <a:p>
            <a:r>
              <a:rPr lang="en-AU" sz="2000" dirty="0" smtClean="0"/>
              <a:t>Microsoft looks after the hardware and OS… but you still need to look after your application!</a:t>
            </a:r>
          </a:p>
          <a:p>
            <a:r>
              <a:rPr lang="en-AU" sz="2000" dirty="0" smtClean="0"/>
              <a:t>How do you monitor performance and troubleshoot errors?</a:t>
            </a:r>
            <a:endParaRPr lang="en-AU" sz="2000" dirty="0"/>
          </a:p>
        </p:txBody>
      </p:sp>
      <p:graphicFrame>
        <p:nvGraphicFramePr>
          <p:cNvPr id="5" name="Object 4"/>
          <p:cNvGraphicFramePr>
            <a:graphicFrameLocks noChangeAspect="1"/>
          </p:cNvGraphicFramePr>
          <p:nvPr>
            <p:extLst>
              <p:ext uri="{D42A27DB-BD31-4B8C-83A1-F6EECF244321}">
                <p14:modId xmlns:p14="http://schemas.microsoft.com/office/powerpoint/2010/main" val="2680070794"/>
              </p:ext>
            </p:extLst>
          </p:nvPr>
        </p:nvGraphicFramePr>
        <p:xfrm>
          <a:off x="1591461" y="4864491"/>
          <a:ext cx="1092088" cy="663575"/>
        </p:xfrm>
        <a:graphic>
          <a:graphicData uri="http://schemas.openxmlformats.org/presentationml/2006/ole">
            <mc:AlternateContent xmlns:mc="http://schemas.openxmlformats.org/markup-compatibility/2006">
              <mc:Choice xmlns:v="urn:schemas-microsoft-com:vml" Requires="v">
                <p:oleObj spid="_x0000_s43034" name="Visio" r:id="rId3" imgW="4590369" imgH="1760436" progId="Visio.Drawing.11">
                  <p:embed/>
                </p:oleObj>
              </mc:Choice>
              <mc:Fallback>
                <p:oleObj name="Visio" r:id="rId3" imgW="4590369" imgH="176043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1461" y="4864491"/>
                        <a:ext cx="109208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1821095" y="5528065"/>
            <a:ext cx="698268" cy="215444"/>
          </a:xfrm>
          <a:prstGeom prst="rect">
            <a:avLst/>
          </a:prstGeom>
          <a:noFill/>
        </p:spPr>
        <p:txBody>
          <a:bodyPr wrap="none" lIns="0" tIns="0" rIns="0" bIns="0" rtlCol="0">
            <a:spAutoFit/>
          </a:bodyPr>
          <a:lstStyle/>
          <a:p>
            <a:r>
              <a:rPr lang="en-AU" sz="1400" dirty="0" smtClean="0">
                <a:solidFill>
                  <a:schemeClr val="bg1"/>
                </a:solidFill>
              </a:rPr>
              <a:t>Web Role</a:t>
            </a:r>
          </a:p>
        </p:txBody>
      </p:sp>
      <p:pic>
        <p:nvPicPr>
          <p:cNvPr id="12290" name="Picture 2"/>
          <p:cNvPicPr>
            <a:picLocks noChangeAspect="1" noChangeArrowheads="1"/>
          </p:cNvPicPr>
          <p:nvPr/>
        </p:nvPicPr>
        <p:blipFill>
          <a:blip r:embed="rId5">
            <a:clrChange>
              <a:clrFrom>
                <a:srgbClr val="FCFCFC"/>
              </a:clrFrom>
              <a:clrTo>
                <a:srgbClr val="FCFCFC">
                  <a:alpha val="0"/>
                </a:srgbClr>
              </a:clrTo>
            </a:clrChange>
            <a:extLst>
              <a:ext uri="{28A0092B-C50C-407E-A947-70E740481C1C}">
                <a14:useLocalDpi xmlns:a14="http://schemas.microsoft.com/office/drawing/2010/main"/>
              </a:ext>
            </a:extLst>
          </a:blip>
          <a:srcRect/>
          <a:stretch>
            <a:fillRect/>
          </a:stretch>
        </p:blipFill>
        <p:spPr bwMode="auto">
          <a:xfrm>
            <a:off x="2633222" y="4039608"/>
            <a:ext cx="584443" cy="824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6">
            <a:clrChange>
              <a:clrFrom>
                <a:srgbClr val="FCFCFC"/>
              </a:clrFrom>
              <a:clrTo>
                <a:srgbClr val="FCFCFC">
                  <a:alpha val="0"/>
                </a:srgbClr>
              </a:clrTo>
            </a:clrChange>
            <a:extLst>
              <a:ext uri="{28A0092B-C50C-407E-A947-70E740481C1C}">
                <a14:useLocalDpi xmlns:a14="http://schemas.microsoft.com/office/drawing/2010/main"/>
              </a:ext>
            </a:extLst>
          </a:blip>
          <a:srcRect/>
          <a:stretch>
            <a:fillRect/>
          </a:stretch>
        </p:blipFill>
        <p:spPr bwMode="auto">
          <a:xfrm>
            <a:off x="2103890" y="3224266"/>
            <a:ext cx="685979"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eft Arrow Callout 8"/>
          <p:cNvSpPr/>
          <p:nvPr/>
        </p:nvSpPr>
        <p:spPr>
          <a:xfrm>
            <a:off x="2313220" y="4697723"/>
            <a:ext cx="320001" cy="277906"/>
          </a:xfrm>
          <a:prstGeom prst="leftArrowCallout">
            <a:avLst/>
          </a:prstGeom>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10" name="Left Arrow Callout 9"/>
          <p:cNvSpPr/>
          <p:nvPr/>
        </p:nvSpPr>
        <p:spPr>
          <a:xfrm>
            <a:off x="2301853" y="5033669"/>
            <a:ext cx="320001" cy="277906"/>
          </a:xfrm>
          <a:prstGeom prst="leftArrowCallout">
            <a:avLst/>
          </a:prstGeom>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11" name="TextBox 10"/>
          <p:cNvSpPr txBox="1"/>
          <p:nvPr/>
        </p:nvSpPr>
        <p:spPr>
          <a:xfrm>
            <a:off x="2683549" y="5048760"/>
            <a:ext cx="1186735" cy="430887"/>
          </a:xfrm>
          <a:prstGeom prst="rect">
            <a:avLst/>
          </a:prstGeom>
          <a:noFill/>
        </p:spPr>
        <p:txBody>
          <a:bodyPr wrap="none" lIns="0" tIns="0" rIns="0" bIns="0" rtlCol="0">
            <a:spAutoFit/>
          </a:bodyPr>
          <a:lstStyle/>
          <a:p>
            <a:r>
              <a:rPr lang="en-AU" sz="1400" dirty="0" smtClean="0">
                <a:solidFill>
                  <a:schemeClr val="bg1"/>
                </a:solidFill>
              </a:rPr>
              <a:t>Trace Listeners,</a:t>
            </a:r>
          </a:p>
          <a:p>
            <a:r>
              <a:rPr lang="en-AU" sz="1400" dirty="0" smtClean="0">
                <a:solidFill>
                  <a:schemeClr val="bg1"/>
                </a:solidFill>
              </a:rPr>
              <a:t>Instrumentation</a:t>
            </a:r>
          </a:p>
        </p:txBody>
      </p:sp>
      <p:pic>
        <p:nvPicPr>
          <p:cNvPr id="12292" name="Picture 4"/>
          <p:cNvPicPr>
            <a:picLocks noChangeAspect="1" noChangeArrowheads="1"/>
          </p:cNvPicPr>
          <p:nvPr/>
        </p:nvPicPr>
        <p:blipFill>
          <a:blip r:embed="rId7">
            <a:clrChange>
              <a:clrFrom>
                <a:srgbClr val="FCFCFC"/>
              </a:clrFrom>
              <a:clrTo>
                <a:srgbClr val="FCFCFC">
                  <a:alpha val="0"/>
                </a:srgbClr>
              </a:clrTo>
            </a:clrChange>
            <a:extLst>
              <a:ext uri="{28A0092B-C50C-407E-A947-70E740481C1C}">
                <a14:useLocalDpi xmlns:a14="http://schemas.microsoft.com/office/drawing/2010/main"/>
              </a:ext>
            </a:extLst>
          </a:blip>
          <a:srcRect/>
          <a:stretch>
            <a:fillRect/>
          </a:stretch>
        </p:blipFill>
        <p:spPr bwMode="auto">
          <a:xfrm>
            <a:off x="3083754" y="3241005"/>
            <a:ext cx="75743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079557" y="2730869"/>
            <a:ext cx="678833"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5009559" y="3694886"/>
            <a:ext cx="1210588" cy="215444"/>
          </a:xfrm>
          <a:prstGeom prst="rect">
            <a:avLst/>
          </a:prstGeom>
          <a:noFill/>
        </p:spPr>
        <p:txBody>
          <a:bodyPr wrap="none" lIns="0" tIns="0" rIns="0" bIns="0" rtlCol="0">
            <a:spAutoFit/>
          </a:bodyPr>
          <a:lstStyle/>
          <a:p>
            <a:r>
              <a:rPr lang="en-AU" sz="1400" dirty="0" smtClean="0">
                <a:solidFill>
                  <a:schemeClr val="bg1"/>
                </a:solidFill>
              </a:rPr>
              <a:t>Remote Desktop</a:t>
            </a:r>
          </a:p>
        </p:txBody>
      </p:sp>
      <p:grpSp>
        <p:nvGrpSpPr>
          <p:cNvPr id="17" name="Group 16"/>
          <p:cNvGrpSpPr/>
          <p:nvPr/>
        </p:nvGrpSpPr>
        <p:grpSpPr>
          <a:xfrm>
            <a:off x="5468650" y="4504656"/>
            <a:ext cx="859529" cy="869007"/>
            <a:chOff x="9282693" y="4443392"/>
            <a:chExt cx="772438" cy="869007"/>
          </a:xfrm>
        </p:grpSpPr>
        <p:graphicFrame>
          <p:nvGraphicFramePr>
            <p:cNvPr id="18" name="Object 17"/>
            <p:cNvGraphicFramePr>
              <a:graphicFrameLocks noChangeAspect="1"/>
            </p:cNvGraphicFramePr>
            <p:nvPr>
              <p:extLst>
                <p:ext uri="{D42A27DB-BD31-4B8C-83A1-F6EECF244321}">
                  <p14:modId xmlns:p14="http://schemas.microsoft.com/office/powerpoint/2010/main" val="180741917"/>
                </p:ext>
              </p:extLst>
            </p:nvPr>
          </p:nvGraphicFramePr>
          <p:xfrm>
            <a:off x="9291658" y="4443392"/>
            <a:ext cx="763473" cy="869007"/>
          </p:xfrm>
          <a:graphic>
            <a:graphicData uri="http://schemas.openxmlformats.org/presentationml/2006/ole">
              <mc:AlternateContent xmlns:mc="http://schemas.openxmlformats.org/markup-compatibility/2006">
                <mc:Choice xmlns:v="urn:schemas-microsoft-com:vml" Requires="v">
                  <p:oleObj spid="_x0000_s43035" name="Visio" r:id="rId9" imgW="1469793" imgH="1672887" progId="Visio.Drawing.11">
                    <p:embed/>
                  </p:oleObj>
                </mc:Choice>
                <mc:Fallback>
                  <p:oleObj name="Visio" r:id="rId9" imgW="1469793" imgH="1672887" progId="Visio.Drawing.11">
                    <p:embed/>
                    <p:pic>
                      <p:nvPicPr>
                        <p:cNvPr id="0" name=""/>
                        <p:cNvPicPr>
                          <a:picLocks noChangeAspect="1" noChangeArrowheads="1"/>
                        </p:cNvPicPr>
                        <p:nvPr/>
                      </p:nvPicPr>
                      <p:blipFill>
                        <a:blip r:embed="rId10"/>
                        <a:srcRect/>
                        <a:stretch>
                          <a:fillRect/>
                        </a:stretch>
                      </p:blipFill>
                      <p:spPr bwMode="auto">
                        <a:xfrm>
                          <a:off x="9291658" y="4443392"/>
                          <a:ext cx="763473" cy="869007"/>
                        </a:xfrm>
                        <a:prstGeom prst="rect">
                          <a:avLst/>
                        </a:prstGeom>
                        <a:noFill/>
                        <a:ln>
                          <a:noFill/>
                        </a:ln>
                        <a:effectLst/>
                      </p:spPr>
                    </p:pic>
                  </p:oleObj>
                </mc:Fallback>
              </mc:AlternateContent>
            </a:graphicData>
          </a:graphic>
        </p:graphicFrame>
        <p:sp>
          <p:nvSpPr>
            <p:cNvPr id="19" name="Rectangle 18"/>
            <p:cNvSpPr/>
            <p:nvPr/>
          </p:nvSpPr>
          <p:spPr>
            <a:xfrm>
              <a:off x="9282693" y="4887014"/>
              <a:ext cx="763473" cy="315926"/>
            </a:xfrm>
            <a:prstGeom prst="rect">
              <a:avLst/>
            </a:prstGeom>
            <a:solidFill>
              <a:srgbClr val="00B0F0"/>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en-AU" b="1" dirty="0" smtClean="0">
                  <a:solidFill>
                    <a:schemeClr val="bg1"/>
                  </a:solidFill>
                  <a:latin typeface="Calibri" pitchFamily="34" charset="0"/>
                  <a:ea typeface="Ebrima" pitchFamily="2" charset="0"/>
                  <a:cs typeface="Calibri" pitchFamily="34" charset="0"/>
                </a:rPr>
                <a:t>Blob</a:t>
              </a:r>
              <a:endParaRPr lang="en-AU" b="1" dirty="0">
                <a:solidFill>
                  <a:schemeClr val="bg1"/>
                </a:solidFill>
                <a:latin typeface="Calibri" pitchFamily="34" charset="0"/>
                <a:ea typeface="Ebrima" pitchFamily="2" charset="0"/>
                <a:cs typeface="Calibri" pitchFamily="34" charset="0"/>
              </a:endParaRPr>
            </a:p>
          </p:txBody>
        </p:sp>
      </p:grpSp>
      <p:graphicFrame>
        <p:nvGraphicFramePr>
          <p:cNvPr id="20" name="Object 19"/>
          <p:cNvGraphicFramePr>
            <a:graphicFrameLocks noChangeAspect="1"/>
          </p:cNvGraphicFramePr>
          <p:nvPr>
            <p:extLst>
              <p:ext uri="{D42A27DB-BD31-4B8C-83A1-F6EECF244321}">
                <p14:modId xmlns:p14="http://schemas.microsoft.com/office/powerpoint/2010/main" val="1649617556"/>
              </p:ext>
            </p:extLst>
          </p:nvPr>
        </p:nvGraphicFramePr>
        <p:xfrm>
          <a:off x="4872670" y="4504656"/>
          <a:ext cx="565319" cy="857314"/>
        </p:xfrm>
        <a:graphic>
          <a:graphicData uri="http://schemas.openxmlformats.org/presentationml/2006/ole">
            <mc:AlternateContent xmlns:mc="http://schemas.openxmlformats.org/markup-compatibility/2006">
              <mc:Choice xmlns:v="urn:schemas-microsoft-com:vml" Requires="v">
                <p:oleObj spid="_x0000_s43036" name="Visio" r:id="rId11" imgW="1469793" imgH="1672887" progId="Visio.Drawing.11">
                  <p:embed/>
                </p:oleObj>
              </mc:Choice>
              <mc:Fallback>
                <p:oleObj name="Visio" r:id="rId11" imgW="1469793" imgH="1672887"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72670" y="4504656"/>
                        <a:ext cx="565319" cy="857314"/>
                      </a:xfrm>
                      <a:prstGeom prst="rect">
                        <a:avLst/>
                      </a:prstGeom>
                      <a:noFill/>
                      <a:ln>
                        <a:noFill/>
                      </a:ln>
                    </p:spPr>
                  </p:pic>
                </p:oleObj>
              </mc:Fallback>
            </mc:AlternateContent>
          </a:graphicData>
        </a:graphic>
      </p:graphicFrame>
      <p:sp>
        <p:nvSpPr>
          <p:cNvPr id="21" name="TextBox 20"/>
          <p:cNvSpPr txBox="1"/>
          <p:nvPr/>
        </p:nvSpPr>
        <p:spPr>
          <a:xfrm>
            <a:off x="5028511" y="5448438"/>
            <a:ext cx="1052660" cy="215444"/>
          </a:xfrm>
          <a:prstGeom prst="rect">
            <a:avLst/>
          </a:prstGeom>
          <a:noFill/>
        </p:spPr>
        <p:txBody>
          <a:bodyPr wrap="none" lIns="0" tIns="0" rIns="0" bIns="0" rtlCol="0">
            <a:spAutoFit/>
          </a:bodyPr>
          <a:lstStyle/>
          <a:p>
            <a:r>
              <a:rPr lang="en-AU" sz="1400" dirty="0" smtClean="0">
                <a:solidFill>
                  <a:schemeClr val="bg1"/>
                </a:solidFill>
              </a:rPr>
              <a:t>Azure Storage </a:t>
            </a:r>
          </a:p>
        </p:txBody>
      </p:sp>
      <p:sp>
        <p:nvSpPr>
          <p:cNvPr id="22" name="TextBox 21"/>
          <p:cNvSpPr txBox="1"/>
          <p:nvPr/>
        </p:nvSpPr>
        <p:spPr>
          <a:xfrm>
            <a:off x="2683550" y="5479647"/>
            <a:ext cx="1392497" cy="430887"/>
          </a:xfrm>
          <a:prstGeom prst="rect">
            <a:avLst/>
          </a:prstGeom>
          <a:noFill/>
        </p:spPr>
        <p:txBody>
          <a:bodyPr wrap="none" lIns="0" tIns="0" rIns="0" bIns="0" rtlCol="0">
            <a:spAutoFit/>
          </a:bodyPr>
          <a:lstStyle/>
          <a:p>
            <a:r>
              <a:rPr lang="en-AU" sz="1400" b="1" dirty="0" err="1" smtClean="0">
                <a:solidFill>
                  <a:schemeClr val="bg1"/>
                </a:solidFill>
              </a:rPr>
              <a:t>DiagnosticMonitor</a:t>
            </a:r>
            <a:r>
              <a:rPr lang="en-AU" sz="1400" b="1" dirty="0" smtClean="0">
                <a:solidFill>
                  <a:schemeClr val="bg1"/>
                </a:solidFill>
              </a:rPr>
              <a:t/>
            </a:r>
            <a:br>
              <a:rPr lang="en-AU" sz="1400" b="1" dirty="0" smtClean="0">
                <a:solidFill>
                  <a:schemeClr val="bg1"/>
                </a:solidFill>
              </a:rPr>
            </a:br>
            <a:r>
              <a:rPr lang="en-AU" sz="1400" b="1" dirty="0" err="1" smtClean="0">
                <a:solidFill>
                  <a:schemeClr val="bg1"/>
                </a:solidFill>
              </a:rPr>
              <a:t>TraceListener</a:t>
            </a:r>
            <a:endParaRPr lang="en-AU" sz="1400" b="1" dirty="0" smtClean="0">
              <a:solidFill>
                <a:schemeClr val="bg1"/>
              </a:solidFill>
            </a:endParaRPr>
          </a:p>
        </p:txBody>
      </p:sp>
      <p:cxnSp>
        <p:nvCxnSpPr>
          <p:cNvPr id="23" name="Straight Arrow Connector 22"/>
          <p:cNvCxnSpPr>
            <a:stCxn id="12293" idx="1"/>
            <a:endCxn id="7" idx="6"/>
          </p:cNvCxnSpPr>
          <p:nvPr/>
        </p:nvCxnSpPr>
        <p:spPr>
          <a:xfrm flipH="1">
            <a:off x="4063250" y="3192831"/>
            <a:ext cx="1016306" cy="749639"/>
          </a:xfrm>
          <a:prstGeom prst="straightConnector1">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7" idx="5"/>
            <a:endCxn id="20" idx="1"/>
          </p:cNvCxnSpPr>
          <p:nvPr/>
        </p:nvCxnSpPr>
        <p:spPr>
          <a:xfrm>
            <a:off x="3728044" y="4692691"/>
            <a:ext cx="1144626" cy="240622"/>
          </a:xfrm>
          <a:prstGeom prst="straightConnector1">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0" name="Picture 130" descr="http://www.terminalesandroid.com/wp-content/uploads/2011/03/system_Center_MS.png"/>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7199814" y="3420581"/>
            <a:ext cx="682605" cy="992578"/>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6614954" y="4462489"/>
            <a:ext cx="1701461" cy="430887"/>
          </a:xfrm>
          <a:prstGeom prst="rect">
            <a:avLst/>
          </a:prstGeom>
        </p:spPr>
        <p:style>
          <a:lnRef idx="0">
            <a:schemeClr val="accent2"/>
          </a:lnRef>
          <a:fillRef idx="3">
            <a:schemeClr val="accent2"/>
          </a:fillRef>
          <a:effectRef idx="3">
            <a:schemeClr val="accent2"/>
          </a:effectRef>
          <a:fontRef idx="minor">
            <a:schemeClr val="lt1"/>
          </a:fontRef>
        </p:style>
        <p:txBody>
          <a:bodyPr wrap="square" lIns="0" tIns="0" rIns="0" bIns="0" rtlCol="0">
            <a:spAutoFit/>
          </a:bodyPr>
          <a:lstStyle/>
          <a:p>
            <a:pPr algn="ctr"/>
            <a:r>
              <a:rPr lang="en-AU" sz="1400" dirty="0" smtClean="0">
                <a:solidFill>
                  <a:schemeClr val="bg1"/>
                </a:solidFill>
              </a:rPr>
              <a:t>System </a:t>
            </a:r>
            <a:r>
              <a:rPr lang="en-AU" sz="1400" dirty="0" err="1" smtClean="0">
                <a:solidFill>
                  <a:schemeClr val="bg1"/>
                </a:solidFill>
              </a:rPr>
              <a:t>Center</a:t>
            </a:r>
            <a:endParaRPr lang="en-AU" sz="1400" dirty="0" smtClean="0">
              <a:solidFill>
                <a:schemeClr val="bg1"/>
              </a:solidFill>
            </a:endParaRPr>
          </a:p>
          <a:p>
            <a:pPr algn="ctr"/>
            <a:r>
              <a:rPr lang="en-AU" sz="1400" dirty="0" smtClean="0">
                <a:solidFill>
                  <a:schemeClr val="bg1"/>
                </a:solidFill>
              </a:rPr>
              <a:t>Operations Manager</a:t>
            </a:r>
          </a:p>
        </p:txBody>
      </p:sp>
      <p:pic>
        <p:nvPicPr>
          <p:cNvPr id="12297" name="Picture 9"/>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7078777" y="5164075"/>
            <a:ext cx="578794"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6853932" y="5949860"/>
            <a:ext cx="1028488" cy="215444"/>
          </a:xfrm>
          <a:prstGeom prst="rect">
            <a:avLst/>
          </a:prstGeom>
          <a:noFill/>
        </p:spPr>
        <p:txBody>
          <a:bodyPr wrap="none" lIns="0" tIns="0" rIns="0" bIns="0" rtlCol="0">
            <a:spAutoFit/>
          </a:bodyPr>
          <a:lstStyle/>
          <a:p>
            <a:pPr algn="ctr"/>
            <a:r>
              <a:rPr lang="en-AU" sz="1400" dirty="0" smtClean="0">
                <a:solidFill>
                  <a:schemeClr val="bg1"/>
                </a:solidFill>
              </a:rPr>
              <a:t>3</a:t>
            </a:r>
            <a:r>
              <a:rPr lang="en-AU" sz="1400" baseline="30000" dirty="0" smtClean="0">
                <a:solidFill>
                  <a:schemeClr val="bg1"/>
                </a:solidFill>
              </a:rPr>
              <a:t>rd</a:t>
            </a:r>
            <a:r>
              <a:rPr lang="en-AU" sz="1400" dirty="0" smtClean="0">
                <a:solidFill>
                  <a:schemeClr val="bg1"/>
                </a:solidFill>
              </a:rPr>
              <a:t> Party Tools</a:t>
            </a:r>
          </a:p>
        </p:txBody>
      </p:sp>
      <p:cxnSp>
        <p:nvCxnSpPr>
          <p:cNvPr id="34" name="Straight Arrow Connector 33"/>
          <p:cNvCxnSpPr>
            <a:stCxn id="31" idx="1"/>
          </p:cNvCxnSpPr>
          <p:nvPr/>
        </p:nvCxnSpPr>
        <p:spPr>
          <a:xfrm flipH="1">
            <a:off x="6220148" y="4732966"/>
            <a:ext cx="394806" cy="131524"/>
          </a:xfrm>
          <a:prstGeom prst="straightConnector1">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2297" idx="1"/>
          </p:cNvCxnSpPr>
          <p:nvPr/>
        </p:nvCxnSpPr>
        <p:spPr>
          <a:xfrm flipH="1" flipV="1">
            <a:off x="6318203" y="5264203"/>
            <a:ext cx="760574" cy="304685"/>
          </a:xfrm>
          <a:prstGeom prst="straightConnector1">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0" name="Picture 124" descr="http://seritools.kilu.de/wp-content/uploads/2010/05/vs2010.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6963734" y="2734420"/>
            <a:ext cx="577382" cy="423905"/>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6769728" y="3246100"/>
            <a:ext cx="945773" cy="215444"/>
          </a:xfrm>
          <a:prstGeom prst="rect">
            <a:avLst/>
          </a:prstGeom>
          <a:noFill/>
        </p:spPr>
        <p:txBody>
          <a:bodyPr wrap="none" lIns="0" tIns="0" rIns="0" bIns="0" rtlCol="0">
            <a:spAutoFit/>
          </a:bodyPr>
          <a:lstStyle/>
          <a:p>
            <a:pPr algn="ctr"/>
            <a:r>
              <a:rPr lang="en-AU" sz="1400" dirty="0" smtClean="0">
                <a:solidFill>
                  <a:schemeClr val="bg1"/>
                </a:solidFill>
              </a:rPr>
              <a:t>Visual Studio</a:t>
            </a:r>
          </a:p>
        </p:txBody>
      </p:sp>
      <p:cxnSp>
        <p:nvCxnSpPr>
          <p:cNvPr id="42" name="Straight Arrow Connector 41"/>
          <p:cNvCxnSpPr/>
          <p:nvPr/>
        </p:nvCxnSpPr>
        <p:spPr>
          <a:xfrm flipH="1">
            <a:off x="5989651" y="3158324"/>
            <a:ext cx="871751" cy="1654678"/>
          </a:xfrm>
          <a:prstGeom prst="straightConnector1">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052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12290"/>
                                        </p:tgtEl>
                                        <p:attrNameLst>
                                          <p:attrName>style.visibility</p:attrName>
                                        </p:attrNameLst>
                                      </p:cBhvr>
                                      <p:to>
                                        <p:strVal val="visible"/>
                                      </p:to>
                                    </p:set>
                                    <p:animEffect transition="in" filter="fade">
                                      <p:cBhvr>
                                        <p:cTn id="16" dur="500"/>
                                        <p:tgtEl>
                                          <p:spTgt spid="12290"/>
                                        </p:tgtEl>
                                      </p:cBhvr>
                                    </p:animEffect>
                                  </p:childTnLst>
                                </p:cTn>
                              </p:par>
                              <p:par>
                                <p:cTn id="17" presetID="10" presetClass="entr" presetSubtype="0" fill="hold" nodeType="withEffect">
                                  <p:stCondLst>
                                    <p:cond delay="0"/>
                                  </p:stCondLst>
                                  <p:childTnLst>
                                    <p:set>
                                      <p:cBhvr>
                                        <p:cTn id="18" dur="1" fill="hold">
                                          <p:stCondLst>
                                            <p:cond delay="0"/>
                                          </p:stCondLst>
                                        </p:cTn>
                                        <p:tgtEl>
                                          <p:spTgt spid="12291"/>
                                        </p:tgtEl>
                                        <p:attrNameLst>
                                          <p:attrName>style.visibility</p:attrName>
                                        </p:attrNameLst>
                                      </p:cBhvr>
                                      <p:to>
                                        <p:strVal val="visible"/>
                                      </p:to>
                                    </p:set>
                                    <p:animEffect transition="in" filter="fade">
                                      <p:cBhvr>
                                        <p:cTn id="19" dur="500"/>
                                        <p:tgtEl>
                                          <p:spTgt spid="1229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12292"/>
                                        </p:tgtEl>
                                        <p:attrNameLst>
                                          <p:attrName>style.visibility</p:attrName>
                                        </p:attrNameLst>
                                      </p:cBhvr>
                                      <p:to>
                                        <p:strVal val="visible"/>
                                      </p:to>
                                    </p:set>
                                    <p:animEffect transition="in" filter="fade">
                                      <p:cBhvr>
                                        <p:cTn id="31" dur="500"/>
                                        <p:tgtEl>
                                          <p:spTgt spid="1229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2293"/>
                                        </p:tgtEl>
                                        <p:attrNameLst>
                                          <p:attrName>style.visibility</p:attrName>
                                        </p:attrNameLst>
                                      </p:cBhvr>
                                      <p:to>
                                        <p:strVal val="visible"/>
                                      </p:to>
                                    </p:set>
                                    <p:animEffect transition="in" filter="fade">
                                      <p:cBhvr>
                                        <p:cTn id="36" dur="500"/>
                                        <p:tgtEl>
                                          <p:spTgt spid="1229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par>
                                <p:cTn id="51" presetID="10" presetClass="entr" presetSubtype="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par>
                                <p:cTn id="54" presetID="10" presetClass="entr" presetSubtype="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par>
                                <p:cTn id="68" presetID="10" presetClass="entr" presetSubtype="0" fill="hold" nodeType="withEffect">
                                  <p:stCondLst>
                                    <p:cond delay="0"/>
                                  </p:stCondLst>
                                  <p:childTnLst>
                                    <p:set>
                                      <p:cBhvr>
                                        <p:cTn id="69" dur="1" fill="hold">
                                          <p:stCondLst>
                                            <p:cond delay="0"/>
                                          </p:stCondLst>
                                        </p:cTn>
                                        <p:tgtEl>
                                          <p:spTgt spid="12297"/>
                                        </p:tgtEl>
                                        <p:attrNameLst>
                                          <p:attrName>style.visibility</p:attrName>
                                        </p:attrNameLst>
                                      </p:cBhvr>
                                      <p:to>
                                        <p:strVal val="visible"/>
                                      </p:to>
                                    </p:set>
                                    <p:animEffect transition="in" filter="fade">
                                      <p:cBhvr>
                                        <p:cTn id="70" dur="500"/>
                                        <p:tgtEl>
                                          <p:spTgt spid="1229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par>
                                <p:cTn id="74" presetID="10" presetClass="entr" presetSubtype="0" fill="hold" nodeType="with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500"/>
                                        <p:tgtEl>
                                          <p:spTgt spid="34"/>
                                        </p:tgtEl>
                                      </p:cBhvr>
                                    </p:animEffect>
                                  </p:childTnLst>
                                </p:cTn>
                              </p:par>
                              <p:par>
                                <p:cTn id="77" presetID="10" presetClass="entr" presetSubtype="0" fill="hold" nodeType="with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fade">
                                      <p:cBhvr>
                                        <p:cTn id="79" dur="500"/>
                                        <p:tgtEl>
                                          <p:spTgt spid="37"/>
                                        </p:tgtEl>
                                      </p:cBhvr>
                                    </p:animEffect>
                                  </p:childTnLst>
                                </p:cTn>
                              </p:par>
                              <p:par>
                                <p:cTn id="80" presetID="10"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fade">
                                      <p:cBhvr>
                                        <p:cTn id="82" dur="500"/>
                                        <p:tgtEl>
                                          <p:spTgt spid="4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500"/>
                                        <p:tgtEl>
                                          <p:spTgt spid="41"/>
                                        </p:tgtEl>
                                      </p:cBhvr>
                                    </p:animEffect>
                                  </p:childTnLst>
                                </p:cTn>
                              </p:par>
                              <p:par>
                                <p:cTn id="86" presetID="10" presetClass="entr" presetSubtype="0" fill="hold"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9" grpId="0" animBg="1"/>
      <p:bldP spid="10" grpId="0" animBg="1"/>
      <p:bldP spid="11" grpId="0"/>
      <p:bldP spid="16" grpId="0"/>
      <p:bldP spid="21" grpId="0"/>
      <p:bldP spid="22" grpId="0"/>
      <p:bldP spid="31" grpId="0" animBg="1"/>
      <p:bldP spid="33"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Technical Considerations</a:t>
            </a:r>
            <a:endParaRPr lang="en-AU" dirty="0"/>
          </a:p>
        </p:txBody>
      </p:sp>
      <p:sp>
        <p:nvSpPr>
          <p:cNvPr id="4" name="Content Placeholder 3"/>
          <p:cNvSpPr>
            <a:spLocks noGrp="1"/>
          </p:cNvSpPr>
          <p:nvPr>
            <p:ph idx="1"/>
          </p:nvPr>
        </p:nvSpPr>
        <p:spPr>
          <a:xfrm>
            <a:off x="107504" y="2276872"/>
            <a:ext cx="5112568" cy="3849291"/>
          </a:xfrm>
        </p:spPr>
        <p:txBody>
          <a:bodyPr>
            <a:normAutofit/>
          </a:bodyPr>
          <a:lstStyle/>
          <a:p>
            <a:r>
              <a:rPr lang="en-AU" sz="2800" dirty="0" smtClean="0"/>
              <a:t>Favour applications that:</a:t>
            </a:r>
          </a:p>
          <a:p>
            <a:pPr lvl="1"/>
            <a:r>
              <a:rPr lang="en-AU" sz="2000" dirty="0" smtClean="0"/>
              <a:t>Have web or web services interfaces</a:t>
            </a:r>
          </a:p>
          <a:p>
            <a:pPr lvl="1"/>
            <a:r>
              <a:rPr lang="en-AU" sz="2000" dirty="0" smtClean="0"/>
              <a:t>Are architected for scale-out</a:t>
            </a:r>
          </a:p>
          <a:p>
            <a:pPr lvl="1"/>
            <a:r>
              <a:rPr lang="en-AU" sz="2000" dirty="0" smtClean="0"/>
              <a:t>Can run on Windows Server 2008+</a:t>
            </a:r>
          </a:p>
          <a:p>
            <a:pPr lvl="1"/>
            <a:r>
              <a:rPr lang="en-AU" sz="2000" dirty="0" smtClean="0"/>
              <a:t>Are predominantly custom code</a:t>
            </a:r>
          </a:p>
          <a:p>
            <a:pPr lvl="1"/>
            <a:r>
              <a:rPr lang="en-AU" sz="2000" dirty="0" smtClean="0"/>
              <a:t>Use SQL Server</a:t>
            </a:r>
          </a:p>
          <a:p>
            <a:pPr lvl="1"/>
            <a:r>
              <a:rPr lang="en-AU" sz="2000" dirty="0" smtClean="0"/>
              <a:t>Do not depend on durable state</a:t>
            </a:r>
            <a:endParaRPr lang="en-AU" sz="2000" dirty="0"/>
          </a:p>
        </p:txBody>
      </p:sp>
      <p:sp>
        <p:nvSpPr>
          <p:cNvPr id="3" name="Text Placeholder 2"/>
          <p:cNvSpPr>
            <a:spLocks noGrp="1"/>
          </p:cNvSpPr>
          <p:nvPr>
            <p:ph type="body" idx="4294967295"/>
          </p:nvPr>
        </p:nvSpPr>
        <p:spPr>
          <a:xfrm>
            <a:off x="32510" y="1700808"/>
            <a:ext cx="8356600" cy="504056"/>
          </a:xfrm>
        </p:spPr>
        <p:txBody>
          <a:bodyPr>
            <a:noAutofit/>
          </a:bodyPr>
          <a:lstStyle/>
          <a:p>
            <a:r>
              <a:rPr lang="en-AU" dirty="0">
                <a:solidFill>
                  <a:schemeClr val="tx1">
                    <a:lumMod val="50000"/>
                    <a:lumOff val="50000"/>
                  </a:schemeClr>
                </a:solidFill>
              </a:rPr>
              <a:t>Which applications are easiest to migrate</a:t>
            </a:r>
            <a:r>
              <a:rPr lang="en-AU" sz="3200" dirty="0" smtClean="0"/>
              <a:t>?</a:t>
            </a:r>
            <a:endParaRPr lang="en-AU" sz="3200" dirty="0"/>
          </a:p>
        </p:txBody>
      </p:sp>
      <p:sp>
        <p:nvSpPr>
          <p:cNvPr id="5" name="Content Placeholder 3"/>
          <p:cNvSpPr txBox="1">
            <a:spLocks/>
          </p:cNvSpPr>
          <p:nvPr/>
        </p:nvSpPr>
        <p:spPr>
          <a:xfrm>
            <a:off x="4932040" y="2348880"/>
            <a:ext cx="4032448" cy="4185761"/>
          </a:xfrm>
          <a:prstGeom prst="rect">
            <a:avLst/>
          </a:prstGeom>
        </p:spPr>
        <p:txBody>
          <a:bodyPr vert="horz" wrap="square" lIns="0" tIns="0" rIns="0" bIns="0" rtlCol="0">
            <a:spAutoFit/>
          </a:bodyPr>
          <a:lstStyle>
            <a:lvl1pPr marL="274320" indent="-274320" algn="l" defTabSz="914363" rtl="0" eaLnBrk="1" latinLnBrk="0" hangingPunct="1">
              <a:lnSpc>
                <a:spcPct val="100000"/>
              </a:lnSpc>
              <a:spcBef>
                <a:spcPts val="600"/>
              </a:spcBef>
              <a:buClr>
                <a:srgbClr val="5191CD"/>
              </a:buClr>
              <a:buSzPct val="100000"/>
              <a:buFontTx/>
              <a:buBlip>
                <a:blip r:embed="rId2"/>
              </a:buBlip>
              <a:defRPr sz="1600" kern="1200">
                <a:solidFill>
                  <a:srgbClr val="595959"/>
                </a:solidFill>
                <a:latin typeface="Segoe UI" pitchFamily="34" charset="0"/>
                <a:ea typeface="Segoe UI" pitchFamily="34" charset="0"/>
                <a:cs typeface="Segoe UI" pitchFamily="34" charset="0"/>
              </a:defRPr>
            </a:lvl1pPr>
            <a:lvl2pPr marL="548640" indent="-274320" algn="l" defTabSz="914363" rtl="0" eaLnBrk="1" latinLnBrk="0" hangingPunct="1">
              <a:lnSpc>
                <a:spcPct val="100000"/>
              </a:lnSpc>
              <a:spcBef>
                <a:spcPts val="600"/>
              </a:spcBef>
              <a:buClr>
                <a:srgbClr val="5191CD"/>
              </a:buClr>
              <a:buSzPct val="75000"/>
              <a:buFontTx/>
              <a:buBlip>
                <a:blip r:embed="rId2"/>
              </a:buBlip>
              <a:defRPr sz="1400" kern="1200">
                <a:solidFill>
                  <a:srgbClr val="595959"/>
                </a:solidFill>
                <a:latin typeface="Segoe UI" pitchFamily="34" charset="0"/>
                <a:ea typeface="Segoe UI" pitchFamily="34" charset="0"/>
                <a:cs typeface="Segoe UI" pitchFamily="34" charset="0"/>
              </a:defRPr>
            </a:lvl2pPr>
            <a:lvl3pPr marL="822960" indent="-274320" algn="l" defTabSz="914363" rtl="0" eaLnBrk="1" latinLnBrk="0" hangingPunct="1">
              <a:lnSpc>
                <a:spcPct val="100000"/>
              </a:lnSpc>
              <a:spcBef>
                <a:spcPts val="600"/>
              </a:spcBef>
              <a:buClr>
                <a:srgbClr val="5191CD"/>
              </a:buClr>
              <a:buSzPct val="100000"/>
              <a:buFont typeface="Segoe" charset="0"/>
              <a:buChar char="–"/>
              <a:defRPr sz="1200" kern="1200">
                <a:solidFill>
                  <a:srgbClr val="595959"/>
                </a:solidFill>
                <a:latin typeface="Segoe UI" pitchFamily="34" charset="0"/>
                <a:ea typeface="Segoe UI" pitchFamily="34" charset="0"/>
                <a:cs typeface="Segoe UI" pitchFamily="34" charset="0"/>
              </a:defRPr>
            </a:lvl3pPr>
            <a:lvl4pPr marL="1097280" indent="-274320" algn="l" defTabSz="914363" rtl="0" eaLnBrk="1" latinLnBrk="0" hangingPunct="1">
              <a:lnSpc>
                <a:spcPct val="100000"/>
              </a:lnSpc>
              <a:spcBef>
                <a:spcPts val="600"/>
              </a:spcBef>
              <a:buClr>
                <a:srgbClr val="5191CD"/>
              </a:buClr>
              <a:buSzPct val="100000"/>
              <a:buFont typeface="Segoe" charset="0"/>
              <a:buChar char="–"/>
              <a:defRPr sz="1200" kern="1200">
                <a:solidFill>
                  <a:srgbClr val="595959"/>
                </a:solidFill>
                <a:latin typeface="Segoe UI" pitchFamily="34" charset="0"/>
                <a:ea typeface="Segoe UI" pitchFamily="34" charset="0"/>
                <a:cs typeface="Segoe UI" pitchFamily="34" charset="0"/>
              </a:defRPr>
            </a:lvl4pPr>
            <a:lvl5pPr marL="1371600" indent="-274320" algn="l" defTabSz="914363" rtl="0" eaLnBrk="1" latinLnBrk="0" hangingPunct="1">
              <a:lnSpc>
                <a:spcPct val="100000"/>
              </a:lnSpc>
              <a:spcBef>
                <a:spcPts val="600"/>
              </a:spcBef>
              <a:buClr>
                <a:srgbClr val="5191CD"/>
              </a:buClr>
              <a:buSzPct val="100000"/>
              <a:buFont typeface="Segoe" charset="0"/>
              <a:buChar char="–"/>
              <a:defRPr sz="1200" kern="1200">
                <a:solidFill>
                  <a:srgbClr val="595959"/>
                </a:solidFill>
                <a:latin typeface="Segoe UI" pitchFamily="34" charset="0"/>
                <a:ea typeface="Segoe UI" pitchFamily="34" charset="0"/>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spcBef>
                <a:spcPct val="20000"/>
              </a:spcBef>
              <a:buClr>
                <a:srgbClr val="03C2F1"/>
              </a:buClr>
              <a:buFont typeface="Segoe UI" pitchFamily="34" charset="0"/>
              <a:buChar char="►"/>
            </a:pPr>
            <a:r>
              <a:rPr lang="en-AU" sz="2800" dirty="0">
                <a:solidFill>
                  <a:schemeClr val="tx1">
                    <a:lumMod val="50000"/>
                    <a:lumOff val="50000"/>
                  </a:schemeClr>
                </a:solidFill>
              </a:rPr>
              <a:t>Avoid applications that:</a:t>
            </a:r>
          </a:p>
          <a:p>
            <a:pPr lvl="1" defTabSz="914400">
              <a:spcBef>
                <a:spcPct val="20000"/>
              </a:spcBef>
              <a:buClr>
                <a:srgbClr val="03C2F1"/>
              </a:buClr>
              <a:buFont typeface="Segoe UI" pitchFamily="34" charset="0"/>
              <a:buChar char="−"/>
            </a:pPr>
            <a:r>
              <a:rPr lang="en-AU" sz="2000" dirty="0">
                <a:solidFill>
                  <a:schemeClr val="tx1">
                    <a:lumMod val="50000"/>
                    <a:lumOff val="50000"/>
                  </a:schemeClr>
                </a:solidFill>
              </a:rPr>
              <a:t>Use thick-client interfaces</a:t>
            </a:r>
          </a:p>
          <a:p>
            <a:pPr lvl="1" defTabSz="914400">
              <a:spcBef>
                <a:spcPct val="20000"/>
              </a:spcBef>
              <a:buClr>
                <a:srgbClr val="03C2F1"/>
              </a:buClr>
              <a:buFont typeface="Segoe UI" pitchFamily="34" charset="0"/>
              <a:buChar char="−"/>
            </a:pPr>
            <a:r>
              <a:rPr lang="en-AU" sz="2000" dirty="0">
                <a:solidFill>
                  <a:schemeClr val="tx1">
                    <a:lumMod val="50000"/>
                    <a:lumOff val="50000"/>
                  </a:schemeClr>
                </a:solidFill>
              </a:rPr>
              <a:t>Require complex network topologies or scale-up</a:t>
            </a:r>
          </a:p>
          <a:p>
            <a:pPr lvl="1" defTabSz="914400">
              <a:spcBef>
                <a:spcPct val="20000"/>
              </a:spcBef>
              <a:buClr>
                <a:srgbClr val="03C2F1"/>
              </a:buClr>
              <a:buFont typeface="Segoe UI" pitchFamily="34" charset="0"/>
              <a:buChar char="−"/>
            </a:pPr>
            <a:r>
              <a:rPr lang="en-AU" sz="2000" dirty="0">
                <a:solidFill>
                  <a:schemeClr val="tx1">
                    <a:lumMod val="50000"/>
                    <a:lumOff val="50000"/>
                  </a:schemeClr>
                </a:solidFill>
              </a:rPr>
              <a:t>Cannot run on Windows Server 2008+</a:t>
            </a:r>
          </a:p>
          <a:p>
            <a:pPr lvl="1" defTabSz="914400">
              <a:spcBef>
                <a:spcPct val="20000"/>
              </a:spcBef>
              <a:buClr>
                <a:srgbClr val="03C2F1"/>
              </a:buClr>
              <a:buFont typeface="Segoe UI" pitchFamily="34" charset="0"/>
              <a:buChar char="−"/>
            </a:pPr>
            <a:r>
              <a:rPr lang="en-AU" sz="2000" dirty="0">
                <a:solidFill>
                  <a:schemeClr val="tx1">
                    <a:lumMod val="50000"/>
                    <a:lumOff val="50000"/>
                  </a:schemeClr>
                </a:solidFill>
              </a:rPr>
              <a:t>Leverage Microsoft or 3rd party COTS products</a:t>
            </a:r>
          </a:p>
          <a:p>
            <a:pPr lvl="1" defTabSz="914400">
              <a:spcBef>
                <a:spcPct val="20000"/>
              </a:spcBef>
              <a:buClr>
                <a:srgbClr val="03C2F1"/>
              </a:buClr>
              <a:buFont typeface="Segoe UI" pitchFamily="34" charset="0"/>
              <a:buChar char="−"/>
            </a:pPr>
            <a:r>
              <a:rPr lang="en-AU" sz="2000" dirty="0">
                <a:solidFill>
                  <a:schemeClr val="tx1">
                    <a:lumMod val="50000"/>
                    <a:lumOff val="50000"/>
                  </a:schemeClr>
                </a:solidFill>
              </a:rPr>
              <a:t>Require Oracle/DB2/MySQL or advanced SQL Server features</a:t>
            </a:r>
          </a:p>
          <a:p>
            <a:pPr lvl="1" defTabSz="914400">
              <a:spcBef>
                <a:spcPct val="20000"/>
              </a:spcBef>
              <a:buClr>
                <a:srgbClr val="03C2F1"/>
              </a:buClr>
              <a:buFont typeface="Segoe UI" pitchFamily="34" charset="0"/>
              <a:buChar char="−"/>
            </a:pPr>
            <a:r>
              <a:rPr lang="en-AU" sz="2000" dirty="0">
                <a:solidFill>
                  <a:schemeClr val="tx1">
                    <a:lumMod val="50000"/>
                    <a:lumOff val="50000"/>
                  </a:schemeClr>
                </a:solidFill>
              </a:rPr>
              <a:t>Require durable state outside of databases</a:t>
            </a:r>
          </a:p>
        </p:txBody>
      </p:sp>
    </p:spTree>
    <p:extLst>
      <p:ext uri="{BB962C8B-B14F-4D97-AF65-F5344CB8AC3E}">
        <p14:creationId xmlns:p14="http://schemas.microsoft.com/office/powerpoint/2010/main" val="1350712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Data Security – better?</a:t>
            </a:r>
            <a:endParaRPr lang="en-AU" dirty="0"/>
          </a:p>
        </p:txBody>
      </p:sp>
      <p:sp>
        <p:nvSpPr>
          <p:cNvPr id="3" name="Content Placeholder 2"/>
          <p:cNvSpPr>
            <a:spLocks noGrp="1"/>
          </p:cNvSpPr>
          <p:nvPr>
            <p:ph idx="1"/>
          </p:nvPr>
        </p:nvSpPr>
        <p:spPr/>
        <p:txBody>
          <a:bodyPr>
            <a:normAutofit fontScale="92500" lnSpcReduction="20000"/>
          </a:bodyPr>
          <a:lstStyle/>
          <a:p>
            <a:r>
              <a:rPr lang="en-AU" dirty="0" smtClean="0"/>
              <a:t>Confidentiality</a:t>
            </a:r>
          </a:p>
          <a:p>
            <a:pPr lvl="1"/>
            <a:r>
              <a:rPr lang="en-AU" dirty="0" smtClean="0"/>
              <a:t>It is as good as what you do now.  It is application and procedure dependant</a:t>
            </a:r>
          </a:p>
          <a:p>
            <a:r>
              <a:rPr lang="en-AU" dirty="0" smtClean="0"/>
              <a:t>Integrity</a:t>
            </a:r>
          </a:p>
          <a:p>
            <a:pPr lvl="1"/>
            <a:r>
              <a:rPr lang="en-AU" dirty="0" smtClean="0"/>
              <a:t>It is as good as you have not.  Data integrity is guaranteed by cloud providers. It is in their best interest to make sure that this is rock solid</a:t>
            </a:r>
          </a:p>
          <a:p>
            <a:r>
              <a:rPr lang="en-AU" dirty="0" smtClean="0"/>
              <a:t>Availability</a:t>
            </a:r>
          </a:p>
          <a:p>
            <a:pPr lvl="1"/>
            <a:r>
              <a:rPr lang="en-AU" dirty="0" smtClean="0"/>
              <a:t>Probably better than what you have now. You won’t beat the </a:t>
            </a:r>
            <a:r>
              <a:rPr lang="en-AU" dirty="0" err="1" smtClean="0"/>
              <a:t>DDoS</a:t>
            </a:r>
            <a:r>
              <a:rPr lang="en-AU" dirty="0" smtClean="0"/>
              <a:t> protection. Much better for making sure citizens can access their data or FOI requests. </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1454534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172" y="274637"/>
            <a:ext cx="8471316" cy="1143000"/>
          </a:xfrm>
        </p:spPr>
        <p:txBody>
          <a:bodyPr>
            <a:normAutofit/>
          </a:bodyPr>
          <a:lstStyle/>
          <a:p>
            <a:r>
              <a:rPr lang="en-GB" sz="3200" dirty="0" smtClean="0"/>
              <a:t>Enrol in Microsoft Virtual Academy Today</a:t>
            </a:r>
            <a:endParaRPr lang="en-GB" sz="3200" dirty="0"/>
          </a:p>
        </p:txBody>
      </p:sp>
      <p:sp>
        <p:nvSpPr>
          <p:cNvPr id="8" name="TextBox 7"/>
          <p:cNvSpPr txBox="1"/>
          <p:nvPr/>
        </p:nvSpPr>
        <p:spPr>
          <a:xfrm>
            <a:off x="493172" y="1412777"/>
            <a:ext cx="8471316" cy="1138773"/>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r>
              <a:rPr lang="en-US" sz="2000" b="1" dirty="0" smtClean="0">
                <a:solidFill>
                  <a:schemeClr val="bg1"/>
                </a:solidFill>
                <a:latin typeface="Segoe UI" pitchFamily="34" charset="0"/>
                <a:cs typeface="Segoe UI" pitchFamily="34" charset="0"/>
              </a:rPr>
              <a:t>Why Enroll, other than it being free?</a:t>
            </a:r>
          </a:p>
          <a:p>
            <a:r>
              <a:rPr lang="en-US" sz="1600" dirty="0" smtClean="0">
                <a:solidFill>
                  <a:schemeClr val="bg1"/>
                </a:solidFill>
                <a:latin typeface="Segoe UI" pitchFamily="34" charset="0"/>
                <a:cs typeface="Segoe UI" pitchFamily="34" charset="0"/>
              </a:rPr>
              <a:t>The MVA helps improve </a:t>
            </a:r>
            <a:r>
              <a:rPr lang="en-US" sz="1600" dirty="0">
                <a:solidFill>
                  <a:schemeClr val="bg1"/>
                </a:solidFill>
                <a:latin typeface="Segoe UI" pitchFamily="34" charset="0"/>
                <a:cs typeface="Segoe UI" pitchFamily="34" charset="0"/>
              </a:rPr>
              <a:t>your IT skill set and advance your career with </a:t>
            </a:r>
            <a:r>
              <a:rPr lang="en-US" sz="1600" dirty="0" smtClean="0">
                <a:solidFill>
                  <a:schemeClr val="bg1"/>
                </a:solidFill>
                <a:latin typeface="Segoe UI" pitchFamily="34" charset="0"/>
                <a:cs typeface="Segoe UI" pitchFamily="34" charset="0"/>
              </a:rPr>
              <a:t>a </a:t>
            </a:r>
            <a:r>
              <a:rPr lang="en-US" sz="1600" dirty="0">
                <a:solidFill>
                  <a:schemeClr val="bg1"/>
                </a:solidFill>
                <a:latin typeface="Segoe UI" pitchFamily="34" charset="0"/>
                <a:cs typeface="Segoe UI" pitchFamily="34" charset="0"/>
              </a:rPr>
              <a:t>free, easy to access training portal that allows you to learn at your own pace, focusing on Microsoft </a:t>
            </a:r>
            <a:r>
              <a:rPr lang="en-US" sz="1600" dirty="0" smtClean="0">
                <a:solidFill>
                  <a:schemeClr val="bg1"/>
                </a:solidFill>
                <a:latin typeface="Segoe UI" pitchFamily="34" charset="0"/>
                <a:cs typeface="Segoe UI" pitchFamily="34" charset="0"/>
              </a:rPr>
              <a:t>technologies.</a:t>
            </a:r>
            <a:endParaRPr lang="en-GB" sz="1600" dirty="0">
              <a:solidFill>
                <a:schemeClr val="bg1"/>
              </a:solidFill>
              <a:latin typeface="Segoe UI" pitchFamily="34" charset="0"/>
              <a:cs typeface="Segoe UI" pitchFamily="34" charset="0"/>
            </a:endParaRPr>
          </a:p>
        </p:txBody>
      </p:sp>
      <p:sp>
        <p:nvSpPr>
          <p:cNvPr id="9" name="TextBox 8"/>
          <p:cNvSpPr txBox="1"/>
          <p:nvPr/>
        </p:nvSpPr>
        <p:spPr>
          <a:xfrm>
            <a:off x="493173" y="2697734"/>
            <a:ext cx="8038829" cy="1323439"/>
          </a:xfrm>
          <a:prstGeom prst="rect">
            <a:avLst/>
          </a:prstGeom>
          <a:noFill/>
        </p:spPr>
        <p:txBody>
          <a:bodyPr wrap="square" rtlCol="0">
            <a:spAutoFit/>
          </a:bodyPr>
          <a:lstStyle/>
          <a:p>
            <a:r>
              <a:rPr lang="en-GB" sz="2000" b="1" dirty="0">
                <a:solidFill>
                  <a:schemeClr val="bg1"/>
                </a:solidFill>
                <a:latin typeface="Segoe UI" pitchFamily="34" charset="0"/>
                <a:cs typeface="Segoe UI" pitchFamily="34" charset="0"/>
              </a:rPr>
              <a:t>What Do I </a:t>
            </a:r>
            <a:r>
              <a:rPr lang="en-GB" sz="2000" b="1" dirty="0" smtClean="0">
                <a:solidFill>
                  <a:schemeClr val="bg1"/>
                </a:solidFill>
                <a:latin typeface="Segoe UI" pitchFamily="34" charset="0"/>
                <a:cs typeface="Segoe UI" pitchFamily="34" charset="0"/>
              </a:rPr>
              <a:t>get for enrolment?</a:t>
            </a:r>
            <a:r>
              <a:rPr lang="en-GB" sz="2000" b="1" dirty="0">
                <a:solidFill>
                  <a:schemeClr val="bg1"/>
                </a:solidFill>
                <a:latin typeface="Segoe UI" pitchFamily="34" charset="0"/>
                <a:cs typeface="Segoe UI" pitchFamily="34" charset="0"/>
              </a:rPr>
              <a:t>	</a:t>
            </a:r>
          </a:p>
          <a:p>
            <a:pPr marL="342900" indent="-342900">
              <a:spcBef>
                <a:spcPct val="20000"/>
              </a:spcBef>
              <a:buClr>
                <a:srgbClr val="03C2F1"/>
              </a:buClr>
              <a:buFont typeface="Segoe UI" pitchFamily="34" charset="0"/>
              <a:buChar char="►"/>
            </a:pPr>
            <a:r>
              <a:rPr lang="en-GB" sz="1600" dirty="0">
                <a:solidFill>
                  <a:schemeClr val="bg1"/>
                </a:solidFill>
                <a:latin typeface="Segoe UI" pitchFamily="34" charset="0"/>
                <a:ea typeface="Segoe UI" pitchFamily="34" charset="0"/>
                <a:cs typeface="Segoe UI" pitchFamily="34" charset="0"/>
              </a:rPr>
              <a:t>Free training to make you become the Cloud-Hero in my Organization</a:t>
            </a:r>
          </a:p>
          <a:p>
            <a:pPr marL="342900" indent="-342900">
              <a:spcBef>
                <a:spcPct val="20000"/>
              </a:spcBef>
              <a:buClr>
                <a:srgbClr val="03C2F1"/>
              </a:buClr>
              <a:buFont typeface="Segoe UI" pitchFamily="34" charset="0"/>
              <a:buChar char="►"/>
            </a:pPr>
            <a:r>
              <a:rPr lang="en-GB" sz="1600" dirty="0">
                <a:solidFill>
                  <a:schemeClr val="bg1"/>
                </a:solidFill>
                <a:latin typeface="Segoe UI" pitchFamily="34" charset="0"/>
                <a:ea typeface="Segoe UI" pitchFamily="34" charset="0"/>
                <a:cs typeface="Segoe UI" pitchFamily="34" charset="0"/>
              </a:rPr>
              <a:t>Help mastering your Training Path and get the recognition</a:t>
            </a:r>
          </a:p>
          <a:p>
            <a:pPr marL="342900" indent="-342900">
              <a:spcBef>
                <a:spcPct val="20000"/>
              </a:spcBef>
              <a:buClr>
                <a:srgbClr val="03C2F1"/>
              </a:buClr>
              <a:buFont typeface="Segoe UI" pitchFamily="34" charset="0"/>
              <a:buChar char="►"/>
            </a:pPr>
            <a:r>
              <a:rPr lang="en-GB" sz="1600" dirty="0">
                <a:solidFill>
                  <a:schemeClr val="bg1"/>
                </a:solidFill>
                <a:latin typeface="Segoe UI" pitchFamily="34" charset="0"/>
                <a:ea typeface="Segoe UI" pitchFamily="34" charset="0"/>
                <a:cs typeface="Segoe UI" pitchFamily="34" charset="0"/>
              </a:rPr>
              <a:t>Connect with other IT Pros and discuss The Cloud </a:t>
            </a:r>
          </a:p>
        </p:txBody>
      </p:sp>
      <p:sp>
        <p:nvSpPr>
          <p:cNvPr id="12" name="TextBox 11"/>
          <p:cNvSpPr txBox="1"/>
          <p:nvPr/>
        </p:nvSpPr>
        <p:spPr>
          <a:xfrm>
            <a:off x="493172" y="4167356"/>
            <a:ext cx="7416824" cy="817245"/>
          </a:xfrm>
          <a:prstGeom prst="roundRect">
            <a:avLst/>
          </a:prstGeom>
          <a:noFill/>
        </p:spPr>
        <p:txBody>
          <a:bodyPr wrap="square" rtlCol="0">
            <a:spAutoFit/>
          </a:bodyPr>
          <a:lstStyle/>
          <a:p>
            <a:r>
              <a:rPr lang="en-GB" b="1" dirty="0">
                <a:solidFill>
                  <a:schemeClr val="bg1"/>
                </a:solidFill>
                <a:latin typeface="Segoe UI" pitchFamily="34" charset="0"/>
                <a:cs typeface="Segoe UI" pitchFamily="34" charset="0"/>
              </a:rPr>
              <a:t>Where do I </a:t>
            </a:r>
            <a:r>
              <a:rPr lang="en-GB" b="1" dirty="0" smtClean="0">
                <a:solidFill>
                  <a:schemeClr val="bg1"/>
                </a:solidFill>
                <a:latin typeface="Segoe UI" pitchFamily="34" charset="0"/>
                <a:cs typeface="Segoe UI" pitchFamily="34" charset="0"/>
              </a:rPr>
              <a:t>Enrol?</a:t>
            </a:r>
            <a:endParaRPr lang="en-GB" sz="1600" b="1" dirty="0">
              <a:solidFill>
                <a:schemeClr val="bg1"/>
              </a:solidFill>
              <a:latin typeface="Segoe UI" pitchFamily="34" charset="0"/>
              <a:cs typeface="Segoe UI" pitchFamily="34" charset="0"/>
            </a:endParaRPr>
          </a:p>
          <a:p>
            <a:r>
              <a:rPr lang="en-GB" sz="2400" b="1" dirty="0" smtClean="0">
                <a:solidFill>
                  <a:srgbClr val="00B0F0"/>
                </a:solidFill>
                <a:latin typeface="Segoe UI" pitchFamily="34" charset="0"/>
                <a:cs typeface="Segoe UI" pitchFamily="34" charset="0"/>
                <a:hlinkClick r:id="rId2"/>
              </a:rPr>
              <a:t>www.microsoftvirtualacademy.com</a:t>
            </a:r>
            <a:r>
              <a:rPr lang="en-GB" sz="2400" b="1" dirty="0" smtClean="0">
                <a:solidFill>
                  <a:srgbClr val="00B0F0"/>
                </a:solidFill>
                <a:latin typeface="Segoe UI" pitchFamily="34" charset="0"/>
                <a:cs typeface="Segoe UI" pitchFamily="34" charset="0"/>
              </a:rPr>
              <a:t> </a:t>
            </a:r>
            <a:endParaRPr lang="en-GB" sz="2400" b="1" dirty="0">
              <a:solidFill>
                <a:srgbClr val="00B0F0"/>
              </a:solidFill>
              <a:latin typeface="Segoe UI" pitchFamily="34" charset="0"/>
              <a:cs typeface="Segoe UI" pitchFamily="34" charset="0"/>
            </a:endParaRPr>
          </a:p>
        </p:txBody>
      </p:sp>
      <p:sp>
        <p:nvSpPr>
          <p:cNvPr id="13" name="TextBox 12"/>
          <p:cNvSpPr txBox="1"/>
          <p:nvPr/>
        </p:nvSpPr>
        <p:spPr>
          <a:xfrm>
            <a:off x="521747" y="5213559"/>
            <a:ext cx="7416824" cy="400110"/>
          </a:xfrm>
          <a:prstGeom prst="rect">
            <a:avLst/>
          </a:prstGeom>
          <a:noFill/>
        </p:spPr>
        <p:txBody>
          <a:bodyPr wrap="square" rtlCol="0">
            <a:spAutoFit/>
          </a:bodyPr>
          <a:lstStyle/>
          <a:p>
            <a:r>
              <a:rPr lang="en-GB" sz="2000" b="1" dirty="0">
                <a:solidFill>
                  <a:schemeClr val="bg1"/>
                </a:solidFill>
                <a:latin typeface="Segoe UI" pitchFamily="34" charset="0"/>
                <a:cs typeface="Segoe UI" pitchFamily="34" charset="0"/>
              </a:rPr>
              <a:t>Then tell us what you </a:t>
            </a:r>
            <a:r>
              <a:rPr lang="en-GB" sz="2000" b="1" dirty="0" smtClean="0">
                <a:solidFill>
                  <a:schemeClr val="bg1"/>
                </a:solidFill>
                <a:latin typeface="Segoe UI" pitchFamily="34" charset="0"/>
                <a:cs typeface="Segoe UI" pitchFamily="34" charset="0"/>
              </a:rPr>
              <a:t>think. </a:t>
            </a:r>
            <a:r>
              <a:rPr lang="en-GB" sz="1600" dirty="0" smtClean="0">
                <a:solidFill>
                  <a:schemeClr val="bg1"/>
                </a:solidFill>
                <a:latin typeface="Segoe UI" pitchFamily="34" charset="0"/>
                <a:cs typeface="Segoe UI" pitchFamily="34" charset="0"/>
              </a:rPr>
              <a:t>TellTheDean@microsoft.com</a:t>
            </a:r>
          </a:p>
        </p:txBody>
      </p:sp>
      <p:grpSp>
        <p:nvGrpSpPr>
          <p:cNvPr id="5" name="Group 4"/>
          <p:cNvGrpSpPr/>
          <p:nvPr/>
        </p:nvGrpSpPr>
        <p:grpSpPr>
          <a:xfrm>
            <a:off x="6228184" y="3621020"/>
            <a:ext cx="2549302" cy="1258207"/>
            <a:chOff x="6732240" y="2211710"/>
            <a:chExt cx="2160240" cy="799639"/>
          </a:xfrm>
          <a:effectLst>
            <a:reflection blurRad="6350" stA="52000" endA="300" endPos="35000" dir="5400000" sy="-100000" algn="bl" rotWithShape="0"/>
          </a:effectLst>
        </p:grpSpPr>
        <p:sp>
          <p:nvSpPr>
            <p:cNvPr id="3" name="Rounded Rectangle 2"/>
            <p:cNvSpPr/>
            <p:nvPr/>
          </p:nvSpPr>
          <p:spPr>
            <a:xfrm>
              <a:off x="6732240" y="2211710"/>
              <a:ext cx="2160240" cy="799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6804248" y="2302400"/>
              <a:ext cx="2031581" cy="629389"/>
            </a:xfrm>
            <a:prstGeom prst="roundRect">
              <a:avLst>
                <a:gd name="adj" fmla="val 12264"/>
              </a:avLst>
            </a:prstGeom>
          </p:spPr>
        </p:pic>
      </p:grpSp>
    </p:spTree>
    <p:extLst>
      <p:ext uri="{BB962C8B-B14F-4D97-AF65-F5344CB8AC3E}">
        <p14:creationId xmlns:p14="http://schemas.microsoft.com/office/powerpoint/2010/main" val="5420909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95536" y="5301208"/>
            <a:ext cx="8382000" cy="707872"/>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800" dirty="0">
                <a:solidFill>
                  <a:schemeClr val="bg2"/>
                </a:solidFill>
                <a:latin typeface="Calibri" pitchFamily="34" charset="0"/>
                <a:cs typeface="Arial" charset="0"/>
              </a:rPr>
              <a:t>© </a:t>
            </a:r>
            <a:r>
              <a:rPr lang="en-US" sz="800" dirty="0" smtClean="0">
                <a:solidFill>
                  <a:schemeClr val="bg2"/>
                </a:solidFill>
                <a:latin typeface="Calibri" pitchFamily="34" charset="0"/>
                <a:cs typeface="Arial" charset="0"/>
              </a:rPr>
              <a:t>2010 Microsoft </a:t>
            </a:r>
            <a:r>
              <a:rPr lang="en-US" sz="800" dirty="0">
                <a:solidFill>
                  <a:schemeClr val="bg2"/>
                </a:solidFill>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800" dirty="0">
                <a:solidFill>
                  <a:schemeClr val="bg2"/>
                </a:solidFill>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800" dirty="0" smtClean="0">
                <a:solidFill>
                  <a:schemeClr val="bg2"/>
                </a:solidFill>
                <a:latin typeface="Calibri" pitchFamily="34" charset="0"/>
                <a:cs typeface="Arial" charset="0"/>
              </a:rPr>
              <a:t>MICROSOFT </a:t>
            </a:r>
            <a:r>
              <a:rPr lang="en-US" sz="800" dirty="0">
                <a:solidFill>
                  <a:schemeClr val="bg2"/>
                </a:solidFill>
                <a:latin typeface="Calibri" pitchFamily="34" charset="0"/>
                <a:cs typeface="Arial" charset="0"/>
              </a:rPr>
              <a:t>MAKES NO WARRANTIES, EXPRESS, IMPLIED OR STATUTORY, AS TO THE INFORMATION IN THIS PRESENTATION.</a:t>
            </a:r>
          </a:p>
        </p:txBody>
      </p:sp>
      <p:pic>
        <p:nvPicPr>
          <p:cNvPr id="7" name="Picture 2" descr="Microsoft logo and tagline"/>
          <p:cNvPicPr>
            <a:picLocks noChangeAspect="1" noChangeArrowheads="1"/>
          </p:cNvPicPr>
          <p:nvPr/>
        </p:nvPicPr>
        <p:blipFill>
          <a:blip r:embed="rId3" cstate="print"/>
          <a:srcRect r="25754" b="36106"/>
          <a:stretch>
            <a:fillRect/>
          </a:stretch>
        </p:blipFill>
        <p:spPr bwMode="black">
          <a:xfrm>
            <a:off x="2213840" y="2666735"/>
            <a:ext cx="4718061" cy="875731"/>
          </a:xfrm>
          <a:prstGeom prst="rect">
            <a:avLst/>
          </a:prstGeom>
          <a:noFill/>
          <a:ln>
            <a:noFill/>
          </a:ln>
        </p:spPr>
      </p:pic>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a:off x="4716016"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50" name="Rounded Rectangle 49"/>
          <p:cNvSpPr/>
          <p:nvPr/>
        </p:nvSpPr>
        <p:spPr bwMode="auto">
          <a:xfrm>
            <a:off x="323528"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48" name="Rounded Rectangle 47"/>
          <p:cNvSpPr/>
          <p:nvPr/>
        </p:nvSpPr>
        <p:spPr bwMode="auto">
          <a:xfrm>
            <a:off x="4644008"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29" name="Rounded Rectangle 28"/>
          <p:cNvSpPr/>
          <p:nvPr/>
        </p:nvSpPr>
        <p:spPr bwMode="auto">
          <a:xfrm>
            <a:off x="130621"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pic>
        <p:nvPicPr>
          <p:cNvPr id="30724" name="Picture 23" descr="TechNet.png"/>
          <p:cNvPicPr>
            <a:picLocks noChangeAspect="1"/>
          </p:cNvPicPr>
          <p:nvPr/>
        </p:nvPicPr>
        <p:blipFill>
          <a:blip r:embed="rId3" cstate="print"/>
          <a:srcRect/>
          <a:stretch>
            <a:fillRect/>
          </a:stretch>
        </p:blipFill>
        <p:spPr bwMode="black">
          <a:xfrm>
            <a:off x="683568" y="3573016"/>
            <a:ext cx="3624263" cy="738188"/>
          </a:xfrm>
          <a:prstGeom prst="rect">
            <a:avLst/>
          </a:prstGeom>
          <a:noFill/>
          <a:ln w="9525">
            <a:noFill/>
            <a:miter lim="800000"/>
            <a:headEnd/>
            <a:tailEnd/>
          </a:ln>
        </p:spPr>
      </p:pic>
      <p:sp>
        <p:nvSpPr>
          <p:cNvPr id="30729" name="Rectangle 46"/>
          <p:cNvSpPr>
            <a:spLocks noChangeArrowheads="1"/>
          </p:cNvSpPr>
          <p:nvPr/>
        </p:nvSpPr>
        <p:spPr bwMode="auto">
          <a:xfrm>
            <a:off x="838200" y="2322513"/>
            <a:ext cx="3849688" cy="954087"/>
          </a:xfrm>
          <a:prstGeom prst="rect">
            <a:avLst/>
          </a:prstGeom>
          <a:noFill/>
          <a:ln w="9525">
            <a:noFill/>
            <a:miter lim="800000"/>
            <a:headEnd/>
            <a:tailEnd/>
          </a:ln>
        </p:spPr>
        <p:txBody>
          <a:bodyPr>
            <a:spAutoFit/>
          </a:bodyPr>
          <a:lstStyle/>
          <a:p>
            <a:pPr>
              <a:spcBef>
                <a:spcPts val="600"/>
              </a:spcBef>
            </a:pPr>
            <a:r>
              <a:rPr lang="en-US" sz="2000" dirty="0" smtClean="0">
                <a:solidFill>
                  <a:schemeClr val="bg2"/>
                </a:solidFill>
                <a:latin typeface="Calibri" pitchFamily="34" charset="0"/>
                <a:hlinkClick r:id="rId4"/>
              </a:rPr>
              <a:t>www.msteched.com/Australia</a:t>
            </a:r>
            <a:r>
              <a:rPr lang="en-US" sz="2000" dirty="0" smtClean="0">
                <a:solidFill>
                  <a:schemeClr val="bg2"/>
                </a:solidFill>
                <a:latin typeface="Calibri" pitchFamily="34" charset="0"/>
              </a:rPr>
              <a:t> </a:t>
            </a:r>
            <a:endParaRPr lang="en-US" sz="2000" dirty="0">
              <a:solidFill>
                <a:schemeClr val="bg2"/>
              </a:solidFill>
              <a:latin typeface="Calibri" pitchFamily="34" charset="0"/>
            </a:endParaRPr>
          </a:p>
          <a:p>
            <a:pPr marL="0" lvl="1" indent="0"/>
            <a:endParaRPr lang="en-US" dirty="0">
              <a:solidFill>
                <a:schemeClr val="bg2"/>
              </a:solidFill>
              <a:latin typeface="Calibri" pitchFamily="34" charset="0"/>
            </a:endParaRPr>
          </a:p>
          <a:p>
            <a:pPr marL="0" lvl="1" indent="0"/>
            <a:r>
              <a:rPr lang="en-US" dirty="0">
                <a:solidFill>
                  <a:schemeClr val="bg2"/>
                </a:solidFill>
                <a:latin typeface="Calibri" pitchFamily="34" charset="0"/>
              </a:rPr>
              <a:t>Sessions On-Demand &amp; Community</a:t>
            </a:r>
          </a:p>
        </p:txBody>
      </p:sp>
      <p:sp>
        <p:nvSpPr>
          <p:cNvPr id="30730" name="Rectangle 47"/>
          <p:cNvSpPr>
            <a:spLocks noChangeArrowheads="1"/>
          </p:cNvSpPr>
          <p:nvPr/>
        </p:nvSpPr>
        <p:spPr bwMode="auto">
          <a:xfrm>
            <a:off x="733425" y="4473575"/>
            <a:ext cx="4067175" cy="1015663"/>
          </a:xfrm>
          <a:prstGeom prst="rect">
            <a:avLst/>
          </a:prstGeom>
          <a:noFill/>
          <a:ln w="9525">
            <a:noFill/>
            <a:miter lim="800000"/>
            <a:headEnd/>
            <a:tailEnd/>
          </a:ln>
        </p:spPr>
        <p:txBody>
          <a:bodyPr wrap="square">
            <a:spAutoFit/>
          </a:bodyPr>
          <a:lstStyle/>
          <a:p>
            <a:pPr>
              <a:spcBef>
                <a:spcPts val="600"/>
              </a:spcBef>
              <a:buSzPct val="120000"/>
              <a:tabLst>
                <a:tab pos="1828800" algn="l"/>
              </a:tabLst>
            </a:pPr>
            <a:r>
              <a:rPr lang="en-US" sz="2000" dirty="0">
                <a:solidFill>
                  <a:schemeClr val="bg2"/>
                </a:solidFill>
                <a:latin typeface="Calibri" pitchFamily="34" charset="0"/>
                <a:hlinkClick r:id="rId5"/>
              </a:rPr>
              <a:t>http</a:t>
            </a:r>
            <a:r>
              <a:rPr lang="en-US" sz="2000" dirty="0" smtClean="0">
                <a:solidFill>
                  <a:schemeClr val="bg2"/>
                </a:solidFill>
                <a:latin typeface="Calibri" pitchFamily="34" charset="0"/>
                <a:hlinkClick r:id="rId5"/>
              </a:rPr>
              <a:t>://</a:t>
            </a:r>
            <a:r>
              <a:rPr lang="en-AU" sz="2000" dirty="0" smtClean="0">
                <a:solidFill>
                  <a:schemeClr val="bg2"/>
                </a:solidFill>
                <a:hlinkClick r:id="rId5"/>
              </a:rPr>
              <a:t> technet.microsoft.com/en-au</a:t>
            </a:r>
            <a:r>
              <a:rPr lang="en-US" sz="2400" b="1" dirty="0" smtClean="0">
                <a:solidFill>
                  <a:schemeClr val="bg2"/>
                </a:solidFill>
                <a:latin typeface="Calibri" pitchFamily="34" charset="0"/>
                <a:hlinkClick r:id="rId5"/>
              </a:rPr>
              <a:t>  </a:t>
            </a:r>
            <a:endParaRPr lang="en-US" sz="2400" dirty="0">
              <a:solidFill>
                <a:schemeClr val="bg2"/>
              </a:solidFill>
              <a:latin typeface="Calibri" pitchFamily="34" charset="0"/>
            </a:endParaRPr>
          </a:p>
          <a:p>
            <a:pPr marL="0" lvl="1" indent="0">
              <a:tabLst>
                <a:tab pos="1828800" algn="l"/>
              </a:tabLst>
            </a:pPr>
            <a:endParaRPr lang="en-US" dirty="0">
              <a:solidFill>
                <a:schemeClr val="bg2"/>
              </a:solidFill>
              <a:latin typeface="Calibri" pitchFamily="34" charset="0"/>
            </a:endParaRPr>
          </a:p>
          <a:p>
            <a:pPr marL="0" lvl="1" indent="0">
              <a:tabLst>
                <a:tab pos="1828800" algn="l"/>
              </a:tabLst>
            </a:pPr>
            <a:r>
              <a:rPr lang="en-US" dirty="0">
                <a:solidFill>
                  <a:schemeClr val="bg2"/>
                </a:solidFill>
                <a:latin typeface="Calibri" pitchFamily="34" charset="0"/>
              </a:rPr>
              <a:t>Resources for IT Professionals</a:t>
            </a:r>
          </a:p>
        </p:txBody>
      </p:sp>
      <p:pic>
        <p:nvPicPr>
          <p:cNvPr id="30731" name="Picture 24" descr="TechEd_online.png"/>
          <p:cNvPicPr>
            <a:picLocks noChangeAspect="1"/>
          </p:cNvPicPr>
          <p:nvPr/>
        </p:nvPicPr>
        <p:blipFill>
          <a:blip r:embed="rId6" cstate="print"/>
          <a:srcRect/>
          <a:stretch>
            <a:fillRect/>
          </a:stretch>
        </p:blipFill>
        <p:spPr bwMode="black">
          <a:xfrm>
            <a:off x="914400" y="1281113"/>
            <a:ext cx="2409825" cy="1076325"/>
          </a:xfrm>
          <a:prstGeom prst="rect">
            <a:avLst/>
          </a:prstGeom>
          <a:noFill/>
          <a:ln w="9525">
            <a:noFill/>
            <a:miter lim="800000"/>
            <a:headEnd/>
            <a:tailEnd/>
          </a:ln>
        </p:spPr>
      </p:pic>
      <p:pic>
        <p:nvPicPr>
          <p:cNvPr id="30733" name="Picture 26" descr="msdn_1inch_rgb.png"/>
          <p:cNvPicPr>
            <a:picLocks noChangeAspect="1"/>
          </p:cNvPicPr>
          <p:nvPr/>
        </p:nvPicPr>
        <p:blipFill>
          <a:blip r:embed="rId7" cstate="print"/>
          <a:srcRect/>
          <a:stretch>
            <a:fillRect/>
          </a:stretch>
        </p:blipFill>
        <p:spPr bwMode="black">
          <a:xfrm>
            <a:off x="5457825" y="3582988"/>
            <a:ext cx="1857375" cy="942975"/>
          </a:xfrm>
          <a:prstGeom prst="rect">
            <a:avLst/>
          </a:prstGeom>
          <a:noFill/>
          <a:ln w="9525">
            <a:noFill/>
            <a:miter lim="800000"/>
            <a:headEnd/>
            <a:tailEnd/>
          </a:ln>
        </p:spPr>
      </p:pic>
      <p:sp>
        <p:nvSpPr>
          <p:cNvPr id="30734" name="Rectangle 27"/>
          <p:cNvSpPr>
            <a:spLocks noChangeArrowheads="1"/>
          </p:cNvSpPr>
          <p:nvPr/>
        </p:nvSpPr>
        <p:spPr bwMode="auto">
          <a:xfrm>
            <a:off x="5218112" y="4473575"/>
            <a:ext cx="3925888" cy="1123384"/>
          </a:xfrm>
          <a:prstGeom prst="rect">
            <a:avLst/>
          </a:prstGeom>
          <a:noFill/>
          <a:ln w="9525">
            <a:noFill/>
            <a:miter lim="800000"/>
            <a:headEnd/>
            <a:tailEnd/>
          </a:ln>
        </p:spPr>
        <p:txBody>
          <a:bodyPr wrap="square">
            <a:spAutoFit/>
          </a:bodyPr>
          <a:lstStyle/>
          <a:p>
            <a:pPr>
              <a:spcBef>
                <a:spcPts val="600"/>
              </a:spcBef>
              <a:tabLst>
                <a:tab pos="1828800" algn="l"/>
              </a:tabLst>
            </a:pPr>
            <a:r>
              <a:rPr lang="en-US" sz="2000" dirty="0">
                <a:solidFill>
                  <a:schemeClr val="bg2"/>
                </a:solidFill>
                <a:latin typeface="Calibri" pitchFamily="34" charset="0"/>
                <a:hlinkClick r:id="rId8"/>
              </a:rPr>
              <a:t>http</a:t>
            </a:r>
            <a:r>
              <a:rPr lang="en-US" sz="2000" dirty="0" smtClean="0">
                <a:solidFill>
                  <a:schemeClr val="bg2"/>
                </a:solidFill>
                <a:latin typeface="Calibri" pitchFamily="34" charset="0"/>
                <a:hlinkClick r:id="rId8"/>
              </a:rPr>
              <a:t>://</a:t>
            </a:r>
            <a:r>
              <a:rPr lang="en-AU" sz="2000" dirty="0" smtClean="0">
                <a:solidFill>
                  <a:schemeClr val="bg2"/>
                </a:solidFill>
                <a:hlinkClick r:id="rId8"/>
              </a:rPr>
              <a:t>msdn.microsoft.com/en-au</a:t>
            </a:r>
            <a:endParaRPr lang="en-AU" sz="2000" dirty="0" smtClean="0">
              <a:solidFill>
                <a:schemeClr val="bg2"/>
              </a:solidFill>
            </a:endParaRPr>
          </a:p>
          <a:p>
            <a:pPr>
              <a:spcBef>
                <a:spcPts val="600"/>
              </a:spcBef>
              <a:tabLst>
                <a:tab pos="1828800" algn="l"/>
              </a:tabLst>
            </a:pPr>
            <a:r>
              <a:rPr lang="en-US" sz="2400" b="1" dirty="0" smtClean="0">
                <a:solidFill>
                  <a:schemeClr val="bg2"/>
                </a:solidFill>
                <a:latin typeface="Calibri" pitchFamily="34" charset="0"/>
              </a:rPr>
              <a:t> </a:t>
            </a:r>
            <a:endParaRPr lang="en-US" dirty="0">
              <a:solidFill>
                <a:schemeClr val="bg2"/>
              </a:solidFill>
              <a:latin typeface="Calibri" pitchFamily="34" charset="0"/>
            </a:endParaRPr>
          </a:p>
          <a:p>
            <a:pPr marL="0" lvl="1" indent="0">
              <a:tabLst>
                <a:tab pos="1828800" algn="l"/>
              </a:tabLst>
            </a:pPr>
            <a:r>
              <a:rPr lang="en-US" dirty="0">
                <a:solidFill>
                  <a:schemeClr val="bg2"/>
                </a:solidFill>
                <a:latin typeface="Calibri" pitchFamily="34" charset="0"/>
              </a:rPr>
              <a:t>Resources for Developers</a:t>
            </a:r>
          </a:p>
        </p:txBody>
      </p:sp>
      <p:sp>
        <p:nvSpPr>
          <p:cNvPr id="30748" name="Rectangle 56"/>
          <p:cNvSpPr>
            <a:spLocks noChangeArrowheads="1"/>
          </p:cNvSpPr>
          <p:nvPr/>
        </p:nvSpPr>
        <p:spPr bwMode="auto">
          <a:xfrm>
            <a:off x="4629150" y="2322513"/>
            <a:ext cx="4514850" cy="954087"/>
          </a:xfrm>
          <a:prstGeom prst="rect">
            <a:avLst/>
          </a:prstGeom>
          <a:noFill/>
          <a:ln w="9525">
            <a:noFill/>
            <a:miter lim="800000"/>
            <a:headEnd/>
            <a:tailEnd/>
          </a:ln>
        </p:spPr>
        <p:txBody>
          <a:bodyPr>
            <a:spAutoFit/>
          </a:bodyPr>
          <a:lstStyle/>
          <a:p>
            <a:pPr>
              <a:spcBef>
                <a:spcPts val="600"/>
              </a:spcBef>
            </a:pPr>
            <a:r>
              <a:rPr lang="en-AU" sz="2000" dirty="0" smtClean="0">
                <a:solidFill>
                  <a:schemeClr val="bg2"/>
                </a:solidFill>
                <a:hlinkClick r:id="rId9"/>
              </a:rPr>
              <a:t>www.microsoft.com/australia/learning</a:t>
            </a:r>
            <a:r>
              <a:rPr lang="en-US" sz="2000" dirty="0" smtClean="0">
                <a:solidFill>
                  <a:schemeClr val="bg2"/>
                </a:solidFill>
                <a:latin typeface="Calibri" pitchFamily="34" charset="0"/>
              </a:rPr>
              <a:t>  </a:t>
            </a:r>
            <a:endParaRPr lang="en-US" sz="2000" dirty="0">
              <a:solidFill>
                <a:schemeClr val="bg2"/>
              </a:solidFill>
              <a:latin typeface="Calibri" pitchFamily="34" charset="0"/>
            </a:endParaRPr>
          </a:p>
          <a:p>
            <a:pPr marL="0" lvl="1" indent="0"/>
            <a:endParaRPr lang="en-US" dirty="0">
              <a:solidFill>
                <a:schemeClr val="bg2"/>
              </a:solidFill>
              <a:latin typeface="Calibri" pitchFamily="34" charset="0"/>
            </a:endParaRPr>
          </a:p>
          <a:p>
            <a:r>
              <a:rPr lang="en-US" dirty="0">
                <a:solidFill>
                  <a:schemeClr val="bg2"/>
                </a:solidFill>
                <a:latin typeface="Calibri" pitchFamily="34" charset="0"/>
              </a:rPr>
              <a:t>Microsoft Certification &amp; Training Resources</a:t>
            </a:r>
          </a:p>
        </p:txBody>
      </p:sp>
      <p:sp>
        <p:nvSpPr>
          <p:cNvPr id="54" name="Title 1"/>
          <p:cNvSpPr>
            <a:spLocks noGrp="1"/>
          </p:cNvSpPr>
          <p:nvPr>
            <p:ph type="title"/>
          </p:nvPr>
        </p:nvSpPr>
        <p:spPr/>
        <p:txBody>
          <a:bodyPr/>
          <a:lstStyle/>
          <a:p>
            <a:pPr eaLnBrk="1" hangingPunct="1">
              <a:defRPr/>
            </a:pPr>
            <a:r>
              <a:rPr dirty="0" smtClean="0">
                <a:ln>
                  <a:noFill/>
                </a:ln>
              </a:rPr>
              <a:t>Resources</a:t>
            </a:r>
          </a:p>
        </p:txBody>
      </p:sp>
      <p:grpSp>
        <p:nvGrpSpPr>
          <p:cNvPr id="6" name="Group 57"/>
          <p:cNvGrpSpPr>
            <a:grpSpLocks/>
          </p:cNvGrpSpPr>
          <p:nvPr/>
        </p:nvGrpSpPr>
        <p:grpSpPr bwMode="auto">
          <a:xfrm>
            <a:off x="5148064" y="1268760"/>
            <a:ext cx="3476625" cy="771525"/>
            <a:chOff x="5561787" y="0"/>
            <a:chExt cx="3477054" cy="771334"/>
          </a:xfrm>
        </p:grpSpPr>
        <p:pic>
          <p:nvPicPr>
            <p:cNvPr id="30754" name="Picture 55" descr="ms_Learning_w.eps"/>
            <p:cNvPicPr>
              <a:picLocks noChangeAspect="1"/>
            </p:cNvPicPr>
            <p:nvPr/>
          </p:nvPicPr>
          <p:blipFill>
            <a:blip r:embed="rId10" cstate="print"/>
            <a:srcRect l="51466"/>
            <a:stretch>
              <a:fillRect/>
            </a:stretch>
          </p:blipFill>
          <p:spPr bwMode="black">
            <a:xfrm>
              <a:off x="7257327" y="0"/>
              <a:ext cx="1781514" cy="771334"/>
            </a:xfrm>
            <a:prstGeom prst="rect">
              <a:avLst/>
            </a:prstGeom>
            <a:noFill/>
            <a:ln w="9525">
              <a:noFill/>
              <a:miter lim="800000"/>
              <a:headEnd/>
              <a:tailEnd/>
            </a:ln>
          </p:spPr>
        </p:pic>
        <p:pic>
          <p:nvPicPr>
            <p:cNvPr id="30755" name="Picture 2" descr="C:\Documents and Settings\Pennie\My Documents\ACERDATA (D)\Pennie's documents\MS Image\Boxshot_Logo\MICROSOFT\Microsoft Logo wht shadow.png"/>
            <p:cNvPicPr>
              <a:picLocks noChangeAspect="1" noChangeArrowheads="1"/>
            </p:cNvPicPr>
            <p:nvPr/>
          </p:nvPicPr>
          <p:blipFill>
            <a:blip r:embed="rId11" cstate="print"/>
            <a:srcRect/>
            <a:stretch>
              <a:fillRect/>
            </a:stretch>
          </p:blipFill>
          <p:spPr bwMode="black">
            <a:xfrm>
              <a:off x="5561787" y="254642"/>
              <a:ext cx="1693646" cy="312516"/>
            </a:xfrm>
            <a:prstGeom prst="rect">
              <a:avLst/>
            </a:prstGeom>
            <a:noFill/>
            <a:ln w="9525">
              <a:noFill/>
              <a:miter lim="800000"/>
              <a:headEnd/>
              <a:tailEnd/>
            </a:ln>
          </p:spPr>
        </p:pic>
      </p:grpSp>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784"/>
            <a:ext cx="8363272" cy="1143000"/>
          </a:xfrm>
        </p:spPr>
        <p:txBody>
          <a:bodyPr>
            <a:normAutofit fontScale="90000"/>
          </a:bodyPr>
          <a:lstStyle/>
          <a:p>
            <a:r>
              <a:rPr lang="en-US" dirty="0" smtClean="0"/>
              <a:t>Data Security with Hybrid Cloud Architectures</a:t>
            </a:r>
            <a:br>
              <a:rPr lang="en-US" dirty="0" smtClean="0"/>
            </a:br>
            <a:r>
              <a:rPr sz="3600" dirty="0" smtClean="0">
                <a:solidFill>
                  <a:schemeClr val="accent2"/>
                </a:solidFill>
              </a:rPr>
              <a:t>Agenda</a:t>
            </a:r>
            <a:endParaRPr lang="en-US" dirty="0">
              <a:solidFill>
                <a:schemeClr val="accent2"/>
              </a:solidFill>
            </a:endParaRPr>
          </a:p>
        </p:txBody>
      </p:sp>
      <p:sp>
        <p:nvSpPr>
          <p:cNvPr id="3" name="Text Placeholder 2"/>
          <p:cNvSpPr>
            <a:spLocks noGrp="1"/>
          </p:cNvSpPr>
          <p:nvPr>
            <p:ph idx="1"/>
          </p:nvPr>
        </p:nvSpPr>
        <p:spPr/>
        <p:txBody>
          <a:bodyPr/>
          <a:lstStyle/>
          <a:p>
            <a:r>
              <a:rPr lang="en-US" dirty="0" smtClean="0"/>
              <a:t>What’s the problem</a:t>
            </a:r>
          </a:p>
          <a:p>
            <a:pPr lvl="1"/>
            <a:r>
              <a:rPr lang="en-US" dirty="0" smtClean="0"/>
              <a:t>Why do we have to deal with data sovereignty.</a:t>
            </a:r>
          </a:p>
          <a:p>
            <a:r>
              <a:rPr lang="en-US" dirty="0" smtClean="0"/>
              <a:t>How do we address it</a:t>
            </a:r>
          </a:p>
          <a:p>
            <a:pPr lvl="1"/>
            <a:r>
              <a:rPr lang="en-US" dirty="0" smtClean="0"/>
              <a:t>How can it be fixed without in-country data centers.</a:t>
            </a:r>
          </a:p>
          <a:p>
            <a:r>
              <a:rPr lang="en-US" dirty="0" smtClean="0"/>
              <a:t>Challenges</a:t>
            </a:r>
          </a:p>
          <a:p>
            <a:pPr lvl="1"/>
            <a:r>
              <a:rPr lang="en-US" dirty="0" smtClean="0"/>
              <a:t>What are the issues with this solution and how to address them</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The Problem</a:t>
            </a:r>
            <a:endParaRPr lang="en-AU" dirty="0"/>
          </a:p>
        </p:txBody>
      </p:sp>
      <p:sp>
        <p:nvSpPr>
          <p:cNvPr id="6" name="Text Placeholder 5"/>
          <p:cNvSpPr>
            <a:spLocks noGrp="1"/>
          </p:cNvSpPr>
          <p:nvPr>
            <p:ph type="body" idx="1"/>
          </p:nvPr>
        </p:nvSpPr>
        <p:spPr/>
        <p:txBody>
          <a:bodyPr/>
          <a:lstStyle/>
          <a:p>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3233721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the </a:t>
            </a:r>
            <a:r>
              <a:rPr lang="en-AU" dirty="0"/>
              <a:t>problem</a:t>
            </a:r>
            <a:r>
              <a:rPr lang="en-AU" dirty="0" smtClean="0"/>
              <a:t>?</a:t>
            </a:r>
            <a:endParaRPr lang="en-AU" dirty="0"/>
          </a:p>
        </p:txBody>
      </p:sp>
      <p:sp>
        <p:nvSpPr>
          <p:cNvPr id="3" name="Content Placeholder 2"/>
          <p:cNvSpPr>
            <a:spLocks noGrp="1"/>
          </p:cNvSpPr>
          <p:nvPr>
            <p:ph idx="1"/>
          </p:nvPr>
        </p:nvSpPr>
        <p:spPr/>
        <p:txBody>
          <a:bodyPr/>
          <a:lstStyle/>
          <a:p>
            <a:r>
              <a:rPr lang="en-AU" dirty="0" smtClean="0"/>
              <a:t>Data Centre Locations</a:t>
            </a:r>
          </a:p>
          <a:p>
            <a:r>
              <a:rPr lang="en-AU" dirty="0" smtClean="0"/>
              <a:t>Corporate policy or regulatory compliance</a:t>
            </a:r>
          </a:p>
          <a:p>
            <a:pPr lvl="1"/>
            <a:r>
              <a:rPr lang="en-AU" dirty="0" smtClean="0"/>
              <a:t>Privacy Act</a:t>
            </a:r>
          </a:p>
          <a:p>
            <a:pPr lvl="1"/>
            <a:r>
              <a:rPr lang="en-AU" dirty="0" smtClean="0"/>
              <a:t>Freedom of Information Act</a:t>
            </a:r>
          </a:p>
          <a:p>
            <a:pPr lvl="1"/>
            <a:r>
              <a:rPr lang="en-AU" dirty="0" smtClean="0"/>
              <a:t>Patriot Act</a:t>
            </a:r>
          </a:p>
          <a:p>
            <a:r>
              <a:rPr lang="en-AU" dirty="0" smtClean="0"/>
              <a:t>Data custodianship</a:t>
            </a:r>
          </a:p>
          <a:p>
            <a:pPr lvl="1"/>
            <a:r>
              <a:rPr lang="en-AU" dirty="0" smtClean="0"/>
              <a:t>Why do I care about it?</a:t>
            </a:r>
          </a:p>
          <a:p>
            <a:r>
              <a:rPr lang="en-AU" dirty="0" smtClean="0"/>
              <a:t>F.U.D.</a:t>
            </a:r>
          </a:p>
          <a:p>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3741564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Regulatory Bodies The Chess Match</a:t>
            </a:r>
            <a:endParaRPr lang="en-AU" dirty="0"/>
          </a:p>
        </p:txBody>
      </p:sp>
      <p:sp>
        <p:nvSpPr>
          <p:cNvPr id="3" name="Content Placeholder 2"/>
          <p:cNvSpPr>
            <a:spLocks noGrp="1"/>
          </p:cNvSpPr>
          <p:nvPr>
            <p:ph idx="1"/>
          </p:nvPr>
        </p:nvSpPr>
        <p:spPr/>
        <p:txBody>
          <a:bodyPr/>
          <a:lstStyle/>
          <a:p>
            <a:r>
              <a:rPr lang="en-AU" dirty="0" smtClean="0"/>
              <a:t>AGIMO – Position Paper</a:t>
            </a:r>
          </a:p>
          <a:p>
            <a:r>
              <a:rPr lang="en-AU" dirty="0" smtClean="0"/>
              <a:t>Defence / DSD – Recommendations Paper</a:t>
            </a:r>
          </a:p>
          <a:p>
            <a:r>
              <a:rPr lang="en-AU" dirty="0" smtClean="0"/>
              <a:t>AG – Policy Paper</a:t>
            </a:r>
          </a:p>
          <a:p>
            <a:endParaRPr lang="en-AU" dirty="0"/>
          </a:p>
          <a:p>
            <a:r>
              <a:rPr lang="en-AU" dirty="0" smtClean="0"/>
              <a:t>None of them actually say, “Don’t do it.”</a:t>
            </a:r>
          </a:p>
          <a:p>
            <a:r>
              <a:rPr lang="en-AU" dirty="0" smtClean="0"/>
              <a:t>They all recommend a risk based approach</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114848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1324" y="452309"/>
            <a:ext cx="8321675" cy="646331"/>
          </a:xfrm>
        </p:spPr>
        <p:txBody>
          <a:bodyPr/>
          <a:lstStyle/>
          <a:p>
            <a:r>
              <a:rPr lang="en-AU" dirty="0" smtClean="0">
                <a:solidFill>
                  <a:schemeClr val="accent1"/>
                </a:solidFill>
              </a:rPr>
              <a:t>Risks according to Gartner…</a:t>
            </a:r>
            <a:endParaRPr lang="en-AU" dirty="0">
              <a:solidFill>
                <a:schemeClr val="accent1"/>
              </a:solidFill>
            </a:endParaRPr>
          </a:p>
        </p:txBody>
      </p:sp>
      <p:graphicFrame>
        <p:nvGraphicFramePr>
          <p:cNvPr id="7" name="Diagram 6"/>
          <p:cNvGraphicFramePr/>
          <p:nvPr>
            <p:extLst>
              <p:ext uri="{D42A27DB-BD31-4B8C-83A1-F6EECF244321}">
                <p14:modId xmlns:p14="http://schemas.microsoft.com/office/powerpoint/2010/main" val="2710038030"/>
              </p:ext>
            </p:extLst>
          </p:nvPr>
        </p:nvGraphicFramePr>
        <p:xfrm>
          <a:off x="441324" y="1420813"/>
          <a:ext cx="8321675" cy="5063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4294967295"/>
          </p:nvPr>
        </p:nvSpPr>
        <p:spPr>
          <a:xfrm>
            <a:off x="8005763" y="6356350"/>
            <a:ext cx="1138237" cy="365125"/>
          </a:xfrm>
          <a:prstGeom prst="rect">
            <a:avLst/>
          </a:prstGeom>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3392305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no ‘One Size Fits All’ </a:t>
            </a:r>
            <a:endParaRPr lang="en-AU" dirty="0"/>
          </a:p>
        </p:txBody>
      </p:sp>
      <p:sp>
        <p:nvSpPr>
          <p:cNvPr id="3" name="Content Placeholder 2"/>
          <p:cNvSpPr>
            <a:spLocks noGrp="1"/>
          </p:cNvSpPr>
          <p:nvPr>
            <p:ph idx="1"/>
          </p:nvPr>
        </p:nvSpPr>
        <p:spPr/>
        <p:txBody>
          <a:bodyPr>
            <a:normAutofit fontScale="92500"/>
          </a:bodyPr>
          <a:lstStyle/>
          <a:p>
            <a:r>
              <a:rPr lang="en-AU" dirty="0" smtClean="0"/>
              <a:t>Some cloud providers would like you to believe that:</a:t>
            </a:r>
          </a:p>
          <a:p>
            <a:pPr lvl="1"/>
            <a:r>
              <a:rPr lang="en-AU" dirty="0" smtClean="0"/>
              <a:t>You don’t need a private cloud, everything should be in the public cloud.</a:t>
            </a:r>
          </a:p>
          <a:p>
            <a:pPr lvl="1"/>
            <a:r>
              <a:rPr lang="en-AU" dirty="0" smtClean="0"/>
              <a:t>There is no such thing as public cloud, everything should be in a private cloud</a:t>
            </a:r>
          </a:p>
          <a:p>
            <a:pPr lvl="1"/>
            <a:r>
              <a:rPr lang="en-AU" dirty="0" smtClean="0"/>
              <a:t>You will take what we give you and be happy with it, after all we were born in the internet and we know best</a:t>
            </a:r>
          </a:p>
          <a:p>
            <a:r>
              <a:rPr lang="en-AU" dirty="0" smtClean="0"/>
              <a:t>This is because they can’t address genuine needs of enterprise and government computing</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3269264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How do we address it?</a:t>
            </a:r>
            <a:endParaRPr lang="en-AU" dirty="0"/>
          </a:p>
        </p:txBody>
      </p:sp>
      <p:sp>
        <p:nvSpPr>
          <p:cNvPr id="6" name="Text Placeholder 5"/>
          <p:cNvSpPr>
            <a:spLocks noGrp="1"/>
          </p:cNvSpPr>
          <p:nvPr>
            <p:ph type="body" idx="1"/>
          </p:nvPr>
        </p:nvSpPr>
        <p:spPr/>
        <p:txBody>
          <a:bodyPr/>
          <a:lstStyle/>
          <a:p>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1172541952"/>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1865</Words>
  <Application>Microsoft Office PowerPoint</Application>
  <PresentationFormat>On-screen Show (4:3)</PresentationFormat>
  <Paragraphs>309</Paragraphs>
  <Slides>29</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Office Theme</vt:lpstr>
      <vt:lpstr>Visio</vt:lpstr>
      <vt:lpstr>PowerPoint Presentation</vt:lpstr>
      <vt:lpstr>Solving Data Security with Hybrid Cloud Architectures</vt:lpstr>
      <vt:lpstr>Data Security with Hybrid Cloud Architectures Agenda</vt:lpstr>
      <vt:lpstr>The Problem</vt:lpstr>
      <vt:lpstr>What is the problem?</vt:lpstr>
      <vt:lpstr>Regulatory Bodies The Chess Match</vt:lpstr>
      <vt:lpstr>Risks according to Gartner…</vt:lpstr>
      <vt:lpstr>There is no ‘One Size Fits All’ </vt:lpstr>
      <vt:lpstr>How do we address it?</vt:lpstr>
      <vt:lpstr>Start with a data classification scheme</vt:lpstr>
      <vt:lpstr>Application Topologies </vt:lpstr>
      <vt:lpstr>A Closer Look At Hybrid Apps</vt:lpstr>
      <vt:lpstr>Common Deployments</vt:lpstr>
      <vt:lpstr>Common Deployments</vt:lpstr>
      <vt:lpstr>Common Deployments</vt:lpstr>
      <vt:lpstr>How does this help security?</vt:lpstr>
      <vt:lpstr>Securing the Communications Windows Azure Connect</vt:lpstr>
      <vt:lpstr>The Challenges</vt:lpstr>
      <vt:lpstr>Challenge: Latency</vt:lpstr>
      <vt:lpstr>Windows Azure Content Delivery Network (CDN) </vt:lpstr>
      <vt:lpstr>Challenge: System Dependencies</vt:lpstr>
      <vt:lpstr>Challenge: Authentication and Authorisation</vt:lpstr>
      <vt:lpstr>Challenge: Large Databases</vt:lpstr>
      <vt:lpstr>Challenge: Management and Operations</vt:lpstr>
      <vt:lpstr>Technical Considerations</vt:lpstr>
      <vt:lpstr>Data Security – better?</vt:lpstr>
      <vt:lpstr>Enrol in Microsoft Virtual Academy Today</vt:lpstr>
      <vt:lpstr>PowerPoint Presentation</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2011-08-31T06:06:02Z</dcterms:created>
  <dcterms:modified xsi:type="dcterms:W3CDTF">2011-08-31T06:06:11Z</dcterms:modified>
</cp:coreProperties>
</file>