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79" r:id="rId2"/>
    <p:sldId id="28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10" r:id="rId20"/>
    <p:sldId id="270"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66" d="100"/>
          <a:sy n="66" d="100"/>
        </p:scale>
        <p:origin x="-216" y="-702"/>
      </p:cViewPr>
      <p:guideLst>
        <p:guide orient="horz" pos="3122"/>
        <p:guide orient="horz" pos="804"/>
        <p:guide pos="2880"/>
        <p:guide pos="5759"/>
        <p:guide pos="5329"/>
        <p:guide pos="83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9"/>
    </mc:Choice>
    <mc:Fallback>
      <c:style val="9"/>
    </mc:Fallback>
  </mc:AlternateContent>
  <c:chart>
    <c:title>
      <c:tx>
        <c:rich>
          <a:bodyPr/>
          <a:lstStyle/>
          <a:p>
            <a:pPr>
              <a:defRPr/>
            </a:pPr>
            <a:r>
              <a:rPr lang="en-US"/>
              <a:t>Image Size (GB)</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Image Size</c:v>
                </c:pt>
              </c:strCache>
            </c:strRef>
          </c:tx>
          <c:spPr>
            <a:solidFill>
              <a:schemeClr val="accent1"/>
            </a:solidFill>
          </c:spPr>
          <c:invertIfNegative val="0"/>
          <c:cat>
            <c:strRef>
              <c:f>Sheet1!$A$2:$A$4</c:f>
              <c:strCache>
                <c:ptCount val="3"/>
                <c:pt idx="0">
                  <c:v>XP x86</c:v>
                </c:pt>
                <c:pt idx="1">
                  <c:v>W7 x86</c:v>
                </c:pt>
                <c:pt idx="2">
                  <c:v>W7 x64</c:v>
                </c:pt>
              </c:strCache>
            </c:strRef>
          </c:cat>
          <c:val>
            <c:numRef>
              <c:f>Sheet1!$B$2:$B$4</c:f>
              <c:numCache>
                <c:formatCode>General</c:formatCode>
                <c:ptCount val="3"/>
                <c:pt idx="0">
                  <c:v>0.5</c:v>
                </c:pt>
                <c:pt idx="1">
                  <c:v>2</c:v>
                </c:pt>
                <c:pt idx="2">
                  <c:v>3</c:v>
                </c:pt>
              </c:numCache>
            </c:numRef>
          </c:val>
        </c:ser>
        <c:dLbls>
          <c:showLegendKey val="0"/>
          <c:showVal val="0"/>
          <c:showCatName val="0"/>
          <c:showSerName val="0"/>
          <c:showPercent val="0"/>
          <c:showBubbleSize val="0"/>
        </c:dLbls>
        <c:gapWidth val="150"/>
        <c:shape val="cylinder"/>
        <c:axId val="33514624"/>
        <c:axId val="33516160"/>
        <c:axId val="0"/>
      </c:bar3DChart>
      <c:catAx>
        <c:axId val="33514624"/>
        <c:scaling>
          <c:orientation val="minMax"/>
        </c:scaling>
        <c:delete val="0"/>
        <c:axPos val="b"/>
        <c:majorTickMark val="out"/>
        <c:minorTickMark val="none"/>
        <c:tickLblPos val="nextTo"/>
        <c:crossAx val="33516160"/>
        <c:crosses val="autoZero"/>
        <c:auto val="1"/>
        <c:lblAlgn val="ctr"/>
        <c:lblOffset val="100"/>
        <c:noMultiLvlLbl val="0"/>
      </c:catAx>
      <c:valAx>
        <c:axId val="33516160"/>
        <c:scaling>
          <c:orientation val="minMax"/>
        </c:scaling>
        <c:delete val="0"/>
        <c:axPos val="l"/>
        <c:majorGridlines>
          <c:spPr>
            <a:ln>
              <a:solidFill>
                <a:schemeClr val="accent1"/>
              </a:solidFill>
            </a:ln>
          </c:spPr>
        </c:majorGridlines>
        <c:numFmt formatCode="General" sourceLinked="1"/>
        <c:majorTickMark val="out"/>
        <c:minorTickMark val="none"/>
        <c:tickLblPos val="nextTo"/>
        <c:crossAx val="33514624"/>
        <c:crosses val="autoZero"/>
        <c:crossBetween val="between"/>
      </c:valAx>
    </c:plotArea>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2:36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7A777E8-C2AD-4C8C-9B11-DC7719000F0D}" type="slidenum">
              <a:rPr lang="en-ZA"/>
              <a:pPr/>
              <a:t>3</a:t>
            </a:fld>
            <a:endParaRPr lang="en-ZA"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lnSpc>
                <a:spcPct val="80000"/>
              </a:lnSpc>
            </a:pPr>
            <a:endParaRPr lang="en-US" sz="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BB4CE2B8-6AE8-4369-BF78-E7BC653C35E4}" type="slidenum">
              <a:rPr lang="en-ZA"/>
              <a:pPr/>
              <a:t>5</a:t>
            </a:fld>
            <a:endParaRPr lang="en-ZA"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EBF923C-0138-4EF5-8CCD-5330FA004AE0}"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2:36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F2567A7-EC8C-44BB-8B58-82D35121A33C}" type="slidenum">
              <a:rPr lang="en-US" smtClean="0"/>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EC38BFB-DBDE-4008-BC5F-7B90CA3D301F}" type="slidenum">
              <a:rPr lang="en-US" smtClean="0"/>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61660"/>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pic>
        <p:nvPicPr>
          <p:cNvPr id="4" name="Picture 3" descr="Tech·Ed_LOGO.png"/>
          <p:cNvPicPr>
            <a:picLocks noChangeAspect="1"/>
          </p:cNvPicPr>
          <p:nvPr userDrawn="1"/>
        </p:nvPicPr>
        <p:blipFill>
          <a:blip r:embed="rId4"/>
          <a:stretch>
            <a:fillRect/>
          </a:stretch>
        </p:blipFill>
        <p:spPr>
          <a:xfrm>
            <a:off x="990599" y="1428750"/>
            <a:ext cx="4870445" cy="19812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mo">
    <p:spTree>
      <p:nvGrpSpPr>
        <p:cNvPr id="1" name=""/>
        <p:cNvGrpSpPr/>
        <p:nvPr/>
      </p:nvGrpSpPr>
      <p:grpSpPr>
        <a:xfrm>
          <a:off x="0" y="0"/>
          <a:ext cx="0" cy="0"/>
          <a:chOff x="0" y="0"/>
          <a:chExt cx="0" cy="0"/>
        </a:xfrm>
      </p:grpSpPr>
      <p:sp>
        <p:nvSpPr>
          <p:cNvPr id="2" name="Title 1"/>
          <p:cNvSpPr>
            <a:spLocks noGrp="1"/>
          </p:cNvSpPr>
          <p:nvPr>
            <p:ph type="title"/>
          </p:nvPr>
        </p:nvSpPr>
        <p:spPr>
          <a:xfrm>
            <a:off x="609600" y="1059582"/>
            <a:ext cx="7924800" cy="457049"/>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715001" y="4767264"/>
            <a:ext cx="1524000" cy="273844"/>
          </a:xfrm>
          <a:prstGeom prst="rect">
            <a:avLst/>
          </a:prstGeom>
        </p:spPr>
        <p:txBody>
          <a:bodyPr lIns="68589" tIns="34295" rIns="68589" bIns="34295"/>
          <a:lstStyle/>
          <a:p>
            <a:fld id="{8B3AFFF1-9C47-49F0-AE12-AF188F3F4E82}" type="datetime1">
              <a:rPr lang="en-US" smtClean="0"/>
              <a:pPr/>
              <a:t>9/1/2011</a:t>
            </a:fld>
            <a:endParaRPr lang="en-US" dirty="0"/>
          </a:p>
        </p:txBody>
      </p:sp>
      <p:sp>
        <p:nvSpPr>
          <p:cNvPr id="4" name="Footer Placeholder 3"/>
          <p:cNvSpPr>
            <a:spLocks noGrp="1"/>
          </p:cNvSpPr>
          <p:nvPr>
            <p:ph type="ftr" sz="quarter" idx="11"/>
          </p:nvPr>
        </p:nvSpPr>
        <p:spPr>
          <a:xfrm>
            <a:off x="609600" y="4767264"/>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7543800" y="4767264"/>
            <a:ext cx="990600" cy="273844"/>
          </a:xfrm>
          <a:prstGeom prst="rect">
            <a:avLst/>
          </a:prstGeom>
        </p:spPr>
        <p:txBody>
          <a:bodyPr lIns="68589" tIns="34295" rIns="68589" bIns="34295"/>
          <a:lstStyle/>
          <a:p>
            <a:fld id="{38237106-F2ED-405E-BC33-CC3CF426205F}" type="slidenum">
              <a:rPr lang="en-US" smtClean="0"/>
              <a:pPr/>
              <a:t>‹#›</a:t>
            </a:fld>
            <a:endParaRPr lang="en-US" dirty="0"/>
          </a:p>
        </p:txBody>
      </p:sp>
      <p:sp>
        <p:nvSpPr>
          <p:cNvPr id="6" name="Text Placeholder 6"/>
          <p:cNvSpPr>
            <a:spLocks noGrp="1"/>
          </p:cNvSpPr>
          <p:nvPr>
            <p:ph type="body" sz="quarter" idx="13" hasCustomPrompt="1"/>
          </p:nvPr>
        </p:nvSpPr>
        <p:spPr>
          <a:xfrm>
            <a:off x="381000" y="3829053"/>
            <a:ext cx="8679127" cy="623248"/>
          </a:xfrm>
          <a:effectLst>
            <a:outerShdw blurRad="50800" dist="38100" dir="5400000" algn="t" rotWithShape="0">
              <a:prstClr val="black">
                <a:alpha val="40000"/>
              </a:prstClr>
            </a:outerShdw>
            <a:reflection blurRad="6350" stA="50000" endA="300" endPos="55000" dir="5400000" sy="-100000" algn="bl" rotWithShape="0"/>
          </a:effectLst>
        </p:spPr>
        <p:txBody>
          <a:bodyPr anchor="t" anchorCtr="0">
            <a:noAutofit/>
            <a:scene3d>
              <a:camera prst="orthographicFront"/>
              <a:lightRig rig="flat" dir="t"/>
            </a:scene3d>
            <a:sp3d extrusionH="88900">
              <a:contourClr>
                <a:srgbClr val="F4A234"/>
              </a:contourClr>
            </a:sp3d>
          </a:bodyPr>
          <a:lstStyle>
            <a:lvl1pPr marL="0" indent="0" algn="r" defTabSz="684674" rtl="0" eaLnBrk="1" fontAlgn="base" hangingPunct="1">
              <a:lnSpc>
                <a:spcPct val="90000"/>
              </a:lnSpc>
              <a:spcBef>
                <a:spcPts val="576"/>
              </a:spcBef>
              <a:spcAft>
                <a:spcPct val="0"/>
              </a:spcAft>
              <a:buClr>
                <a:schemeClr val="tx2"/>
              </a:buClr>
              <a:buSzPct val="95000"/>
              <a:buFont typeface="Arial" pitchFamily="34" charset="0"/>
              <a:buNone/>
              <a:defRPr kumimoji="0" lang="en-US" sz="5400" b="1" i="0" u="none" strike="noStrike" kern="1200" cap="none" spc="1650" normalizeH="0" baseline="0" noProof="0" dirty="0" smtClean="0">
                <a:ln w="11430"/>
                <a:solidFill>
                  <a:schemeClr val="tx1"/>
                </a:solidFill>
                <a:effectLst/>
                <a:uLnTx/>
                <a:uFillTx/>
                <a:latin typeface="Segoe Condensed"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38559495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1823268"/>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6"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2484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428750"/>
            <a:ext cx="8363937" cy="158120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37566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descr="102679_TEMPLATE_16.9(1).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dirty="0" smtClean="0"/>
              <a:t>(c) 2011 Microsoft. All rights reserved.</a:t>
            </a:r>
            <a:endParaRPr lang="en-AU" dirty="0"/>
          </a:p>
        </p:txBody>
      </p:sp>
    </p:spTree>
    <p:extLst>
      <p:ext uri="{BB962C8B-B14F-4D97-AF65-F5344CB8AC3E}">
        <p14:creationId xmlns:p14="http://schemas.microsoft.com/office/powerpoint/2010/main" val="380528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userDrawn="1"/>
        </p:nvPicPr>
        <p:blipFill>
          <a:blip r:embed="rId2"/>
          <a:stretch>
            <a:fillRect/>
          </a:stretch>
        </p:blipFill>
        <p:spPr>
          <a:xfrm>
            <a:off x="3760" y="0"/>
            <a:ext cx="913648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1707655"/>
            <a:ext cx="8229600" cy="288696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
        <p:nvSpPr>
          <p:cNvPr id="2" name="Title 1"/>
          <p:cNvSpPr>
            <a:spLocks noGrp="1"/>
          </p:cNvSpPr>
          <p:nvPr>
            <p:ph type="title" hasCustomPrompt="1"/>
          </p:nvPr>
        </p:nvSpPr>
        <p:spPr>
          <a:xfrm>
            <a:off x="722313" y="3305176"/>
            <a:ext cx="7772400" cy="1021556"/>
          </a:xfrm>
        </p:spPr>
        <p:txBody>
          <a:bodyPr anchor="t"/>
          <a:lstStyle>
            <a:lvl1pPr algn="l">
              <a:defRPr sz="4000" b="1" cap="all"/>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Tech·Ed_LOGO.png"/>
          <p:cNvPicPr>
            <a:picLocks noChangeAspect="1"/>
          </p:cNvPicPr>
          <p:nvPr userDrawn="1"/>
        </p:nvPicPr>
        <p:blipFill>
          <a:blip r:embed="rId4"/>
          <a:stretch>
            <a:fillRect/>
          </a:stretch>
        </p:blipFill>
        <p:spPr>
          <a:xfrm>
            <a:off x="6019800" y="590550"/>
            <a:ext cx="2447922" cy="995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Tree>
    <p:extLst>
      <p:ext uri="{BB962C8B-B14F-4D97-AF65-F5344CB8AC3E}">
        <p14:creationId xmlns:p14="http://schemas.microsoft.com/office/powerpoint/2010/main" val="229520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200150"/>
            <a:ext cx="4114800" cy="31242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02679_TEMPLATE_16.9(1).jpg"/>
          <p:cNvPicPr>
            <a:picLocks noChangeAspect="1"/>
          </p:cNvPicPr>
          <p:nvPr userDrawn="1"/>
        </p:nvPicPr>
        <p:blipFill>
          <a:blip r:embed="rId18">
            <a:extLst>
              <a:ext uri="{BEBA8EAE-BF5A-486C-A8C5-ECC9F3942E4B}">
                <a14:imgProps xmlns:a14="http://schemas.microsoft.com/office/drawing/2010/main">
                  <a14:imgLayer r:embed="rId19">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5633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5943600" y="4767263"/>
            <a:ext cx="2895600" cy="273844"/>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r>
              <a:rPr lang="en-AU" dirty="0" smtClean="0"/>
              <a:t>(</a:t>
            </a:r>
            <a:r>
              <a:rPr lang="en-AU" dirty="0" err="1" smtClean="0"/>
              <a:t>c</a:t>
            </a:r>
            <a:r>
              <a:rPr lang="en-AU" dirty="0" smtClean="0"/>
              <a:t>) 2011 Microsoft. All rights reserved.</a:t>
            </a:r>
            <a:endParaRPr lang="en-AU" dirty="0"/>
          </a:p>
        </p:txBody>
      </p:sp>
      <p:pic>
        <p:nvPicPr>
          <p:cNvPr id="9" name="Picture 8" descr="Tech·Ed_LOGO.png"/>
          <p:cNvPicPr>
            <a:picLocks noChangeAspect="1"/>
          </p:cNvPicPr>
          <p:nvPr userDrawn="1"/>
        </p:nvPicPr>
        <p:blipFill>
          <a:blip r:embed="rId20"/>
          <a:stretch>
            <a:fillRect/>
          </a:stretch>
        </p:blipFill>
        <p:spPr>
          <a:xfrm>
            <a:off x="457201" y="4552951"/>
            <a:ext cx="990599" cy="4029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51" r:id="rId5"/>
    <p:sldLayoutId id="2147483664" r:id="rId6"/>
    <p:sldLayoutId id="2147483652" r:id="rId7"/>
    <p:sldLayoutId id="2147483653" r:id="rId8"/>
    <p:sldLayoutId id="2147483654" r:id="rId9"/>
    <p:sldLayoutId id="2147483655" r:id="rId10"/>
    <p:sldLayoutId id="2147483656" r:id="rId11"/>
    <p:sldLayoutId id="2147483657" r:id="rId12"/>
    <p:sldLayoutId id="2147483660" r:id="rId13"/>
    <p:sldLayoutId id="2147483665" r:id="rId14"/>
    <p:sldLayoutId id="2147483666" r:id="rId15"/>
    <p:sldLayoutId id="2147483667"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Computer Refresh</a:t>
            </a:r>
            <a:endParaRPr lang="en-US" dirty="0"/>
          </a:p>
        </p:txBody>
      </p:sp>
      <p:sp>
        <p:nvSpPr>
          <p:cNvPr id="4" name="Text Placeholder 3"/>
          <p:cNvSpPr>
            <a:spLocks noGrp="1"/>
          </p:cNvSpPr>
          <p:nvPr>
            <p:ph type="body" idx="1"/>
          </p:nvPr>
        </p:nvSpPr>
        <p:spPr/>
        <p:txBody>
          <a:bodyPr>
            <a:normAutofit/>
          </a:bodyPr>
          <a:lstStyle/>
          <a:p>
            <a:r>
              <a:rPr sz="3200" dirty="0" smtClean="0"/>
              <a:t>demo</a:t>
            </a:r>
            <a:endParaRPr lang="en-US" sz="3200" dirty="0"/>
          </a:p>
        </p:txBody>
      </p:sp>
    </p:spTree>
    <p:extLst>
      <p:ext uri="{BB962C8B-B14F-4D97-AF65-F5344CB8AC3E}">
        <p14:creationId xmlns:p14="http://schemas.microsoft.com/office/powerpoint/2010/main" val="3652122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sv-SE" dirty="0" smtClean="0"/>
              <a:t>Scenarios – Side-By-Side (Replace)</a:t>
            </a:r>
          </a:p>
        </p:txBody>
      </p:sp>
      <p:sp>
        <p:nvSpPr>
          <p:cNvPr id="334851" name="Rectangle 3"/>
          <p:cNvSpPr>
            <a:spLocks noGrp="1" noChangeArrowheads="1"/>
          </p:cNvSpPr>
          <p:nvPr>
            <p:ph idx="1"/>
          </p:nvPr>
        </p:nvSpPr>
        <p:spPr/>
        <p:txBody>
          <a:bodyPr>
            <a:normAutofit/>
          </a:bodyPr>
          <a:lstStyle/>
          <a:p>
            <a:r>
              <a:rPr lang="en-US" dirty="0" smtClean="0"/>
              <a:t>Similar to Wipe-and-Load</a:t>
            </a:r>
          </a:p>
          <a:p>
            <a:r>
              <a:rPr lang="en-US" dirty="0" smtClean="0"/>
              <a:t>User state is saved on the Server (SMP)</a:t>
            </a:r>
          </a:p>
          <a:p>
            <a:r>
              <a:rPr lang="en-US" dirty="0" smtClean="0"/>
              <a:t>Image is installed</a:t>
            </a:r>
          </a:p>
          <a:p>
            <a:r>
              <a:rPr lang="en-US" dirty="0" smtClean="0"/>
              <a:t>Other SCCM packages follows rapidly </a:t>
            </a:r>
          </a:p>
          <a:p>
            <a:r>
              <a:rPr lang="sv-SE" dirty="0" smtClean="0"/>
              <a:t>User state is restored</a:t>
            </a:r>
            <a:endParaRPr lang="en-US" dirty="0" smtClean="0"/>
          </a:p>
        </p:txBody>
      </p:sp>
    </p:spTree>
    <p:extLst>
      <p:ext uri="{BB962C8B-B14F-4D97-AF65-F5344CB8AC3E}">
        <p14:creationId xmlns:p14="http://schemas.microsoft.com/office/powerpoint/2010/main" val="232934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 Computer</a:t>
            </a:r>
            <a:endParaRPr lang="en-US" dirty="0"/>
          </a:p>
        </p:txBody>
      </p:sp>
      <p:sp>
        <p:nvSpPr>
          <p:cNvPr id="3" name="Subtitle 2"/>
          <p:cNvSpPr>
            <a:spLocks noGrp="1"/>
          </p:cNvSpPr>
          <p:nvPr>
            <p:ph type="body" idx="1"/>
          </p:nvPr>
        </p:nvSpPr>
        <p:spPr/>
        <p:txBody>
          <a:bodyPr>
            <a:normAutofit/>
          </a:bodyPr>
          <a:lstStyle/>
          <a:p>
            <a:r>
              <a:rPr lang="sv-SE" sz="3200" dirty="0" smtClean="0"/>
              <a:t>demo</a:t>
            </a:r>
            <a:endParaRPr lang="sv-SE" sz="3200" dirty="0"/>
          </a:p>
        </p:txBody>
      </p:sp>
    </p:spTree>
    <p:extLst>
      <p:ext uri="{BB962C8B-B14F-4D97-AF65-F5344CB8AC3E}">
        <p14:creationId xmlns:p14="http://schemas.microsoft.com/office/powerpoint/2010/main" val="1621442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dirty="0" smtClean="0"/>
              <a:t>Customizing Data Being Migrated</a:t>
            </a:r>
            <a:endParaRPr lang="en-US" dirty="0"/>
          </a:p>
        </p:txBody>
      </p:sp>
      <p:sp>
        <p:nvSpPr>
          <p:cNvPr id="363523" name="Rectangle 3"/>
          <p:cNvSpPr>
            <a:spLocks noGrp="1" noChangeArrowheads="1"/>
          </p:cNvSpPr>
          <p:nvPr>
            <p:ph idx="1"/>
          </p:nvPr>
        </p:nvSpPr>
        <p:spPr/>
        <p:txBody>
          <a:bodyPr>
            <a:normAutofit/>
          </a:bodyPr>
          <a:lstStyle/>
          <a:p>
            <a:r>
              <a:rPr lang="en-US" smtClean="0"/>
              <a:t>XML-files control the behavior of the USMT tool</a:t>
            </a:r>
          </a:p>
          <a:p>
            <a:pPr lvl="1"/>
            <a:r>
              <a:rPr lang="en-US" smtClean="0"/>
              <a:t>Migration .xml files</a:t>
            </a:r>
          </a:p>
          <a:p>
            <a:pPr lvl="1"/>
            <a:r>
              <a:rPr lang="en-US" smtClean="0"/>
              <a:t>Custom .xml file</a:t>
            </a:r>
          </a:p>
          <a:p>
            <a:pPr lvl="1"/>
            <a:r>
              <a:rPr lang="en-US" smtClean="0"/>
              <a:t>Config.xml</a:t>
            </a:r>
            <a:endParaRPr lang="en-US" dirty="0"/>
          </a:p>
        </p:txBody>
      </p:sp>
    </p:spTree>
    <p:extLst>
      <p:ext uri="{BB962C8B-B14F-4D97-AF65-F5344CB8AC3E}">
        <p14:creationId xmlns:p14="http://schemas.microsoft.com/office/powerpoint/2010/main" val="203733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en-US" smtClean="0"/>
              <a:t>Basic Custom XML-file</a:t>
            </a:r>
            <a:endParaRPr lang="en-US" dirty="0"/>
          </a:p>
        </p:txBody>
      </p:sp>
      <p:sp>
        <p:nvSpPr>
          <p:cNvPr id="369667" name="Rectangle 3"/>
          <p:cNvSpPr>
            <a:spLocks noGrp="1" noChangeArrowheads="1"/>
          </p:cNvSpPr>
          <p:nvPr>
            <p:ph type="body" sz="quarter" idx="10"/>
          </p:nvPr>
        </p:nvSpPr>
        <p:spPr>
          <a:xfrm>
            <a:off x="389437" y="1428750"/>
            <a:ext cx="8363937" cy="3116238"/>
          </a:xfrm>
        </p:spPr>
        <p:txBody>
          <a:bodyPr>
            <a:normAutofit lnSpcReduction="10000"/>
          </a:bodyPr>
          <a:lstStyle/>
          <a:p>
            <a:r>
              <a:rPr lang="sv-SE" sz="1500" dirty="0"/>
              <a:t>&lt;migration urlid="http://www.microsoft.com/migration/1.0/migxmlext/filemig"&gt;</a:t>
            </a:r>
            <a:br>
              <a:rPr lang="sv-SE" sz="1500" dirty="0"/>
            </a:br>
            <a:r>
              <a:rPr lang="sv-SE" sz="1500" dirty="0"/>
              <a:t>  &lt;component type="Application" context="System"&gt;</a:t>
            </a:r>
            <a:br>
              <a:rPr lang="sv-SE" sz="1500" dirty="0"/>
            </a:br>
            <a:r>
              <a:rPr lang="sv-SE" sz="1500" dirty="0"/>
              <a:t>    &lt;displayName&gt;File Migration Test&lt;/displayName&gt;</a:t>
            </a:r>
            <a:br>
              <a:rPr lang="sv-SE" sz="1500" dirty="0"/>
            </a:br>
            <a:r>
              <a:rPr lang="sv-SE" sz="1500" dirty="0"/>
              <a:t>    &lt;role role="Data"&gt;</a:t>
            </a:r>
            <a:br>
              <a:rPr lang="sv-SE" sz="1500" dirty="0"/>
            </a:br>
            <a:r>
              <a:rPr lang="sv-SE" sz="1500" dirty="0"/>
              <a:t>      &lt;rules context="System"&gt;</a:t>
            </a:r>
            <a:br>
              <a:rPr lang="sv-SE" sz="1500" dirty="0"/>
            </a:br>
            <a:r>
              <a:rPr lang="sv-SE" sz="1500" dirty="0"/>
              <a:t>        &lt;include&gt; </a:t>
            </a:r>
            <a:br>
              <a:rPr lang="sv-SE" sz="1500" dirty="0"/>
            </a:br>
            <a:r>
              <a:rPr lang="sv-SE" sz="1500" dirty="0"/>
              <a:t>          &lt;objectSet&gt; </a:t>
            </a:r>
            <a:br>
              <a:rPr lang="sv-SE" sz="1500" dirty="0"/>
            </a:br>
            <a:r>
              <a:rPr lang="sv-SE" sz="1500" dirty="0"/>
              <a:t>            &lt;pattern type="File"&gt;C:\Demo1\* [filename.txt]&lt;/pattern&gt; </a:t>
            </a:r>
            <a:br>
              <a:rPr lang="sv-SE" sz="1500" dirty="0"/>
            </a:br>
            <a:r>
              <a:rPr lang="sv-SE" sz="1500" dirty="0"/>
              <a:t>            &lt;pattern type="File"&gt;C:\Demo2\* [*]&lt;/pattern&gt; </a:t>
            </a:r>
            <a:br>
              <a:rPr lang="sv-SE" sz="1500" dirty="0"/>
            </a:br>
            <a:r>
              <a:rPr lang="sv-SE" sz="1500" dirty="0"/>
              <a:t>          &lt;/objectSet&gt; </a:t>
            </a:r>
            <a:br>
              <a:rPr lang="sv-SE" sz="1500" dirty="0"/>
            </a:br>
            <a:r>
              <a:rPr lang="sv-SE" sz="1500" dirty="0"/>
              <a:t>        &lt;/include&gt; </a:t>
            </a:r>
            <a:br>
              <a:rPr lang="sv-SE" sz="1500" dirty="0"/>
            </a:br>
            <a:r>
              <a:rPr lang="sv-SE" sz="1500" dirty="0"/>
              <a:t>      &lt;/rules&gt; </a:t>
            </a:r>
            <a:br>
              <a:rPr lang="sv-SE" sz="1500" dirty="0"/>
            </a:br>
            <a:r>
              <a:rPr lang="sv-SE" sz="1500" dirty="0"/>
              <a:t>    &lt;/role&gt; </a:t>
            </a:r>
            <a:br>
              <a:rPr lang="sv-SE" sz="1500" dirty="0"/>
            </a:br>
            <a:r>
              <a:rPr lang="sv-SE" sz="1500" dirty="0"/>
              <a:t>  &lt;/component&gt; </a:t>
            </a:r>
            <a:br>
              <a:rPr lang="sv-SE" sz="1500" dirty="0"/>
            </a:br>
            <a:r>
              <a:rPr lang="sv-SE" sz="1500" dirty="0"/>
              <a:t>&lt;/migration&gt;</a:t>
            </a:r>
            <a:endParaRPr lang="en-US" sz="1500" dirty="0"/>
          </a:p>
        </p:txBody>
      </p:sp>
    </p:spTree>
    <p:extLst>
      <p:ext uri="{BB962C8B-B14F-4D97-AF65-F5344CB8AC3E}">
        <p14:creationId xmlns:p14="http://schemas.microsoft.com/office/powerpoint/2010/main" val="281529239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76811"/>
            <a:ext cx="7772400" cy="1021556"/>
          </a:xfrm>
        </p:spPr>
        <p:txBody>
          <a:bodyPr>
            <a:normAutofit fontScale="90000"/>
          </a:bodyPr>
          <a:lstStyle/>
          <a:p>
            <a:r>
              <a:rPr lang="en-US" dirty="0"/>
              <a:t>Support for Additional Data and </a:t>
            </a:r>
            <a:r>
              <a:rPr lang="en-US" dirty="0" smtClean="0"/>
              <a:t>Settings – Integrating with ZTI</a:t>
            </a:r>
            <a:endParaRPr lang="sv-SE" dirty="0"/>
          </a:p>
        </p:txBody>
      </p:sp>
      <p:sp>
        <p:nvSpPr>
          <p:cNvPr id="3" name="Subtitle 2"/>
          <p:cNvSpPr>
            <a:spLocks noGrp="1"/>
          </p:cNvSpPr>
          <p:nvPr>
            <p:ph type="body" idx="1"/>
          </p:nvPr>
        </p:nvSpPr>
        <p:spPr>
          <a:xfrm>
            <a:off x="722313" y="1851670"/>
            <a:ext cx="7772400" cy="1125140"/>
          </a:xfrm>
        </p:spPr>
        <p:txBody>
          <a:bodyPr>
            <a:normAutofit/>
          </a:bodyPr>
          <a:lstStyle/>
          <a:p>
            <a:r>
              <a:rPr lang="sv-SE" sz="3200" dirty="0"/>
              <a:t>demo</a:t>
            </a:r>
          </a:p>
        </p:txBody>
      </p:sp>
    </p:spTree>
    <p:extLst>
      <p:ext uri="{BB962C8B-B14F-4D97-AF65-F5344CB8AC3E}">
        <p14:creationId xmlns:p14="http://schemas.microsoft.com/office/powerpoint/2010/main" val="2759006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r>
              <a:rPr lang="en-US" smtClean="0"/>
              <a:t>Driver Catalog</a:t>
            </a:r>
            <a:endParaRPr lang="en-US"/>
          </a:p>
        </p:txBody>
      </p:sp>
      <p:sp>
        <p:nvSpPr>
          <p:cNvPr id="860163" name="Rectangle 3"/>
          <p:cNvSpPr>
            <a:spLocks noGrp="1" noChangeArrowheads="1"/>
          </p:cNvSpPr>
          <p:nvPr>
            <p:ph idx="1"/>
          </p:nvPr>
        </p:nvSpPr>
        <p:spPr/>
        <p:txBody>
          <a:bodyPr>
            <a:normAutofit/>
          </a:bodyPr>
          <a:lstStyle/>
          <a:p>
            <a:r>
              <a:rPr lang="en-US" sz="2400" dirty="0" smtClean="0"/>
              <a:t>Catalog of Managed device drivers</a:t>
            </a:r>
          </a:p>
          <a:p>
            <a:r>
              <a:rPr lang="en-US" sz="2400" dirty="0" smtClean="0"/>
              <a:t>Drivers node</a:t>
            </a:r>
          </a:p>
          <a:p>
            <a:pPr lvl="1"/>
            <a:r>
              <a:rPr lang="en-US" sz="2000" dirty="0" smtClean="0"/>
              <a:t>Import drivers into this node and assign to Driver Packages</a:t>
            </a:r>
          </a:p>
          <a:p>
            <a:r>
              <a:rPr lang="en-US" sz="2400" dirty="0" smtClean="0"/>
              <a:t>Driver Packages node</a:t>
            </a:r>
          </a:p>
          <a:p>
            <a:pPr lvl="1"/>
            <a:r>
              <a:rPr lang="en-US" sz="2000" dirty="0" err="1" smtClean="0"/>
              <a:t>ConfigMgr</a:t>
            </a:r>
            <a:r>
              <a:rPr lang="en-US" sz="2000" dirty="0" smtClean="0"/>
              <a:t> packages that </a:t>
            </a:r>
            <a:br>
              <a:rPr lang="en-US" sz="2000" dirty="0" smtClean="0"/>
            </a:br>
            <a:r>
              <a:rPr lang="en-US" sz="2000" dirty="0" smtClean="0"/>
              <a:t>are copied to DPs</a:t>
            </a:r>
          </a:p>
        </p:txBody>
      </p:sp>
      <p:pic>
        <p:nvPicPr>
          <p:cNvPr id="106498" name="Picture 2"/>
          <p:cNvPicPr>
            <a:picLocks noChangeArrowheads="1"/>
          </p:cNvPicPr>
          <p:nvPr/>
        </p:nvPicPr>
        <p:blipFill>
          <a:blip r:embed="rId3" cstate="print"/>
          <a:srcRect/>
          <a:stretch>
            <a:fillRect/>
          </a:stretch>
        </p:blipFill>
        <p:spPr bwMode="auto">
          <a:xfrm>
            <a:off x="5313374" y="2787774"/>
            <a:ext cx="3343275" cy="1714958"/>
          </a:xfrm>
          <a:prstGeom prst="rect">
            <a:avLst/>
          </a:prstGeom>
          <a:noFill/>
          <a:ln w="38100">
            <a:solidFill>
              <a:schemeClr val="accent6"/>
            </a:solidFill>
            <a:miter lim="800000"/>
            <a:headEnd/>
            <a:tailEnd/>
          </a:ln>
          <a:effectLst/>
        </p:spPr>
      </p:pic>
    </p:spTree>
    <p:extLst>
      <p:ext uri="{BB962C8B-B14F-4D97-AF65-F5344CB8AC3E}">
        <p14:creationId xmlns:p14="http://schemas.microsoft.com/office/powerpoint/2010/main" val="59612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en-US" smtClean="0"/>
              <a:t>Driver Catalog</a:t>
            </a:r>
            <a:endParaRPr lang="en-US" dirty="0"/>
          </a:p>
        </p:txBody>
      </p:sp>
      <p:sp>
        <p:nvSpPr>
          <p:cNvPr id="861252" name="Rectangle 68"/>
          <p:cNvSpPr>
            <a:spLocks noGrp="1" noChangeArrowheads="1"/>
          </p:cNvSpPr>
          <p:nvPr>
            <p:ph idx="1"/>
          </p:nvPr>
        </p:nvSpPr>
        <p:spPr/>
        <p:txBody>
          <a:bodyPr>
            <a:normAutofit/>
          </a:bodyPr>
          <a:lstStyle/>
          <a:p>
            <a:r>
              <a:rPr lang="en-US" smtClean="0"/>
              <a:t>Auto Apply Drivers </a:t>
            </a:r>
          </a:p>
          <a:p>
            <a:pPr lvl="1"/>
            <a:r>
              <a:rPr lang="en-US" smtClean="0"/>
              <a:t>PnP scan and inserts matching drivers</a:t>
            </a:r>
          </a:p>
          <a:p>
            <a:r>
              <a:rPr lang="en-US" smtClean="0"/>
              <a:t>Apply Driver Package</a:t>
            </a:r>
          </a:p>
          <a:p>
            <a:pPr lvl="1"/>
            <a:r>
              <a:rPr lang="en-US" smtClean="0"/>
              <a:t>Inserts all drivers in the package</a:t>
            </a:r>
            <a:endParaRPr lang="en-US" dirty="0"/>
          </a:p>
        </p:txBody>
      </p:sp>
    </p:spTree>
    <p:extLst>
      <p:ext uri="{BB962C8B-B14F-4D97-AF65-F5344CB8AC3E}">
        <p14:creationId xmlns:p14="http://schemas.microsoft.com/office/powerpoint/2010/main" val="145011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Drivers</a:t>
            </a:r>
            <a:endParaRPr lang="sv-SE" dirty="0"/>
          </a:p>
        </p:txBody>
      </p:sp>
      <p:sp>
        <p:nvSpPr>
          <p:cNvPr id="3" name="Subtitle 2"/>
          <p:cNvSpPr>
            <a:spLocks noGrp="1"/>
          </p:cNvSpPr>
          <p:nvPr>
            <p:ph type="body" idx="1"/>
          </p:nvPr>
        </p:nvSpPr>
        <p:spPr/>
        <p:txBody>
          <a:bodyPr>
            <a:normAutofit/>
          </a:bodyPr>
          <a:lstStyle/>
          <a:p>
            <a:r>
              <a:rPr lang="sv-SE" sz="3200" dirty="0" smtClean="0"/>
              <a:t>demo</a:t>
            </a:r>
            <a:endParaRPr lang="sv-SE" sz="3200" dirty="0"/>
          </a:p>
        </p:txBody>
      </p:sp>
    </p:spTree>
    <p:extLst>
      <p:ext uri="{BB962C8B-B14F-4D97-AF65-F5344CB8AC3E}">
        <p14:creationId xmlns:p14="http://schemas.microsoft.com/office/powerpoint/2010/main" val="363258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05978"/>
            <a:ext cx="8471316" cy="85725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059582"/>
            <a:ext cx="8471316" cy="80021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b="1" dirty="0" smtClean="0">
                <a:solidFill>
                  <a:srgbClr val="FFFFFF"/>
                </a:solidFill>
                <a:latin typeface="Segoe UI" pitchFamily="34" charset="0"/>
                <a:cs typeface="Segoe UI" pitchFamily="34" charset="0"/>
              </a:rPr>
              <a:t>Why Enroll, other than it being free?</a:t>
            </a:r>
          </a:p>
          <a:p>
            <a:r>
              <a:rPr lang="en-US" sz="1400" dirty="0" smtClean="0">
                <a:solidFill>
                  <a:srgbClr val="FFFFFF"/>
                </a:solidFill>
                <a:latin typeface="Segoe UI" pitchFamily="34" charset="0"/>
                <a:cs typeface="Segoe UI" pitchFamily="34" charset="0"/>
              </a:rPr>
              <a:t>The MVA helps improve </a:t>
            </a:r>
            <a:r>
              <a:rPr lang="en-US" sz="1400" dirty="0">
                <a:solidFill>
                  <a:srgbClr val="FFFFFF"/>
                </a:solidFill>
                <a:latin typeface="Segoe UI" pitchFamily="34" charset="0"/>
                <a:cs typeface="Segoe UI" pitchFamily="34" charset="0"/>
              </a:rPr>
              <a:t>your IT skill set and advance your career with </a:t>
            </a:r>
            <a:r>
              <a:rPr lang="en-US" sz="1400" dirty="0" smtClean="0">
                <a:solidFill>
                  <a:srgbClr val="FFFFFF"/>
                </a:solidFill>
                <a:latin typeface="Segoe UI" pitchFamily="34" charset="0"/>
                <a:cs typeface="Segoe UI" pitchFamily="34" charset="0"/>
              </a:rPr>
              <a:t>a </a:t>
            </a:r>
            <a:r>
              <a:rPr lang="en-US" sz="1400" dirty="0">
                <a:solidFill>
                  <a:srgbClr val="FFFFFF"/>
                </a:solidFill>
                <a:latin typeface="Segoe UI" pitchFamily="34" charset="0"/>
                <a:cs typeface="Segoe UI" pitchFamily="34" charset="0"/>
              </a:rPr>
              <a:t>free, easy to access training portal that allows you to learn at your own pace, focusing on Microsoft </a:t>
            </a:r>
            <a:r>
              <a:rPr lang="en-US" sz="1400" dirty="0" smtClean="0">
                <a:solidFill>
                  <a:srgbClr val="FFFFFF"/>
                </a:solidFill>
                <a:latin typeface="Segoe UI" pitchFamily="34" charset="0"/>
                <a:cs typeface="Segoe UI" pitchFamily="34" charset="0"/>
              </a:rPr>
              <a:t>technologies.</a:t>
            </a:r>
            <a:endParaRPr lang="en-GB" sz="1400" dirty="0">
              <a:solidFill>
                <a:srgbClr val="FFFFFF"/>
              </a:solidFill>
              <a:latin typeface="Segoe UI" pitchFamily="34" charset="0"/>
              <a:cs typeface="Segoe UI" pitchFamily="34" charset="0"/>
            </a:endParaRPr>
          </a:p>
        </p:txBody>
      </p:sp>
      <p:sp>
        <p:nvSpPr>
          <p:cNvPr id="9" name="TextBox 8"/>
          <p:cNvSpPr txBox="1"/>
          <p:nvPr/>
        </p:nvSpPr>
        <p:spPr>
          <a:xfrm>
            <a:off x="493172" y="1935611"/>
            <a:ext cx="8038829" cy="1144929"/>
          </a:xfrm>
          <a:prstGeom prst="rect">
            <a:avLst/>
          </a:prstGeom>
          <a:noFill/>
        </p:spPr>
        <p:txBody>
          <a:bodyPr wrap="square" rtlCol="0">
            <a:spAutoFit/>
          </a:bodyPr>
          <a:lstStyle/>
          <a:p>
            <a:r>
              <a:rPr lang="en-GB" b="1" dirty="0">
                <a:solidFill>
                  <a:srgbClr val="FFFFFF"/>
                </a:solidFill>
                <a:latin typeface="Segoe UI" pitchFamily="34" charset="0"/>
                <a:cs typeface="Segoe UI" pitchFamily="34" charset="0"/>
              </a:rPr>
              <a:t>What Do I </a:t>
            </a:r>
            <a:r>
              <a:rPr lang="en-GB" b="1" dirty="0" smtClean="0">
                <a:solidFill>
                  <a:srgbClr val="FFFFFF"/>
                </a:solidFill>
                <a:latin typeface="Segoe UI" pitchFamily="34" charset="0"/>
                <a:cs typeface="Segoe UI" pitchFamily="34" charset="0"/>
              </a:rPr>
              <a:t>get for enrolment?</a:t>
            </a:r>
            <a:r>
              <a:rPr lang="en-GB"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3092924"/>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493172" y="3910169"/>
            <a:ext cx="7416824" cy="369332"/>
          </a:xfrm>
          <a:prstGeom prst="rect">
            <a:avLst/>
          </a:prstGeom>
          <a:noFill/>
        </p:spPr>
        <p:txBody>
          <a:bodyPr wrap="square" rtlCol="0">
            <a:spAutoFit/>
          </a:bodyPr>
          <a:lstStyle/>
          <a:p>
            <a:r>
              <a:rPr lang="en-GB" b="1" dirty="0">
                <a:solidFill>
                  <a:srgbClr val="FFFFFF"/>
                </a:solidFill>
                <a:latin typeface="Segoe UI" pitchFamily="34" charset="0"/>
                <a:cs typeface="Segoe UI" pitchFamily="34" charset="0"/>
              </a:rPr>
              <a:t>Then tell us what you </a:t>
            </a:r>
            <a:r>
              <a:rPr lang="en-GB" b="1" dirty="0" smtClean="0">
                <a:solidFill>
                  <a:srgbClr val="FFFFFF"/>
                </a:solidFill>
                <a:latin typeface="Segoe UI" pitchFamily="34" charset="0"/>
                <a:cs typeface="Segoe UI" pitchFamily="34" charset="0"/>
              </a:rPr>
              <a:t>think. </a:t>
            </a:r>
            <a:r>
              <a:rPr lang="en-GB" sz="14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2715765"/>
            <a:ext cx="2549302" cy="943655"/>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1690569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05176"/>
            <a:ext cx="7772400" cy="1021556"/>
          </a:xfrm>
        </p:spPr>
        <p:txBody>
          <a:bodyPr>
            <a:normAutofit fontScale="90000"/>
          </a:bodyPr>
          <a:lstStyle/>
          <a:p>
            <a:pPr lvl="0"/>
            <a:r>
              <a:rPr lang="en-US" dirty="0"/>
              <a:t>Migrating XP to Windows 7 using </a:t>
            </a:r>
            <a:r>
              <a:rPr lang="en-US" dirty="0" err="1"/>
              <a:t>ConfigMgr</a:t>
            </a:r>
            <a:r>
              <a:rPr lang="en-US" dirty="0"/>
              <a:t> 2007 </a:t>
            </a:r>
            <a:endParaRPr lang="en-AU" dirty="0"/>
          </a:p>
        </p:txBody>
      </p:sp>
      <p:sp>
        <p:nvSpPr>
          <p:cNvPr id="3" name="Text Placeholder 2"/>
          <p:cNvSpPr>
            <a:spLocks noGrp="1"/>
          </p:cNvSpPr>
          <p:nvPr>
            <p:ph type="body" idx="1"/>
          </p:nvPr>
        </p:nvSpPr>
        <p:spPr>
          <a:xfrm>
            <a:off x="381000" y="1419622"/>
            <a:ext cx="7772400" cy="1885553"/>
          </a:xfrm>
        </p:spPr>
        <p:txBody>
          <a:bodyPr>
            <a:normAutofit fontScale="70000" lnSpcReduction="20000"/>
          </a:bodyPr>
          <a:lstStyle/>
          <a:p>
            <a:endParaRPr lang="en-US" dirty="0" smtClean="0"/>
          </a:p>
          <a:p>
            <a:r>
              <a:rPr lang="en-US" dirty="0"/>
              <a:t>Johan </a:t>
            </a:r>
            <a:r>
              <a:rPr lang="en-US" dirty="0" err="1"/>
              <a:t>Arwidmark</a:t>
            </a:r>
            <a:endParaRPr lang="en-US" dirty="0"/>
          </a:p>
          <a:p>
            <a:r>
              <a:rPr lang="en-US" dirty="0"/>
              <a:t>Chief Technical Architect</a:t>
            </a:r>
          </a:p>
          <a:p>
            <a:r>
              <a:rPr lang="en-US" dirty="0"/>
              <a:t>Knowledge </a:t>
            </a:r>
            <a:r>
              <a:rPr lang="en-US" dirty="0" smtClean="0"/>
              <a:t>Factory</a:t>
            </a:r>
          </a:p>
          <a:p>
            <a:endParaRPr lang="en-US" dirty="0"/>
          </a:p>
          <a:p>
            <a:r>
              <a:rPr lang="en-US" dirty="0" smtClean="0"/>
              <a:t>Mikael </a:t>
            </a:r>
            <a:r>
              <a:rPr lang="en-US" dirty="0"/>
              <a:t>Nystrom</a:t>
            </a:r>
          </a:p>
          <a:p>
            <a:r>
              <a:rPr lang="en-US" dirty="0"/>
              <a:t>Senior Executive Consultant</a:t>
            </a:r>
          </a:p>
          <a:p>
            <a:r>
              <a:rPr lang="en-US" dirty="0" err="1"/>
              <a:t>TrueSec</a:t>
            </a:r>
            <a:endParaRPr lang="en-US" dirty="0"/>
          </a:p>
        </p:txBody>
      </p:sp>
      <p:sp>
        <p:nvSpPr>
          <p:cNvPr id="6" name="Title 1"/>
          <p:cNvSpPr txBox="1">
            <a:spLocks/>
          </p:cNvSpPr>
          <p:nvPr/>
        </p:nvSpPr>
        <p:spPr>
          <a:xfrm>
            <a:off x="334201" y="335525"/>
            <a:ext cx="3605471" cy="25391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CLI308</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4294967295"/>
          </p:nvPr>
        </p:nvSpPr>
        <p:spPr>
          <a:xfrm>
            <a:off x="5943600" y="4767263"/>
            <a:ext cx="2895600" cy="273844"/>
          </a:xfrm>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3790950"/>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a:t>
            </a:r>
            <a:r>
              <a:rPr lang="en-US" sz="800" dirty="0" smtClean="0">
                <a:solidFill>
                  <a:schemeClr val="bg2"/>
                </a:solidFill>
                <a:latin typeface="Calibri" pitchFamily="34" charset="0"/>
                <a:cs typeface="Arial" charset="0"/>
              </a:rPr>
              <a:t> </a:t>
            </a:r>
            <a:br>
              <a:rPr lang="en-US" sz="800" dirty="0" smtClean="0">
                <a:solidFill>
                  <a:schemeClr val="bg2"/>
                </a:solidFill>
                <a:latin typeface="Calibri" pitchFamily="34" charset="0"/>
                <a:cs typeface="Arial" charset="0"/>
              </a:rPr>
            </a:br>
            <a:r>
              <a:rPr lang="en-US" sz="800" dirty="0" smtClean="0">
                <a:solidFill>
                  <a:schemeClr val="bg2"/>
                </a:solidFill>
                <a:latin typeface="Calibri" pitchFamily="34" charset="0"/>
                <a:cs typeface="Arial" charset="0"/>
              </a:rPr>
              <a:t>in </a:t>
            </a:r>
            <a:r>
              <a:rPr lang="en-US" sz="800" dirty="0">
                <a:solidFill>
                  <a:schemeClr val="bg2"/>
                </a:solidFill>
                <a:latin typeface="Calibri" pitchFamily="34" charset="0"/>
                <a:cs typeface="Arial" charset="0"/>
              </a:rPr>
              <a:t>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pic>
        <p:nvPicPr>
          <p:cNvPr id="6" name="Picture 5" descr="mslogo_white.png"/>
          <p:cNvPicPr>
            <a:picLocks noChangeAspect="1"/>
          </p:cNvPicPr>
          <p:nvPr/>
        </p:nvPicPr>
        <p:blipFill>
          <a:blip r:embed="rId3"/>
          <a:stretch>
            <a:fillRect/>
          </a:stretch>
        </p:blipFill>
        <p:spPr>
          <a:xfrm>
            <a:off x="2371526" y="2215163"/>
            <a:ext cx="4400948" cy="713173"/>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demo2.png"/>
          <p:cNvPicPr>
            <a:picLocks noChangeAspect="1"/>
          </p:cNvPicPr>
          <p:nvPr/>
        </p:nvPicPr>
        <p:blipFill>
          <a:blip r:embed="rId3" cstate="print"/>
          <a:stretch>
            <a:fillRect/>
          </a:stretch>
        </p:blipFill>
        <p:spPr>
          <a:xfrm>
            <a:off x="0" y="560598"/>
            <a:ext cx="9144000" cy="5143500"/>
          </a:xfrm>
          <a:prstGeom prst="rect">
            <a:avLst/>
          </a:prstGeom>
        </p:spPr>
      </p:pic>
      <p:sp>
        <p:nvSpPr>
          <p:cNvPr id="386050" name="Rectangle 2"/>
          <p:cNvSpPr>
            <a:spLocks noGrp="1" noChangeArrowheads="1"/>
          </p:cNvSpPr>
          <p:nvPr>
            <p:ph type="title"/>
          </p:nvPr>
        </p:nvSpPr>
        <p:spPr/>
        <p:txBody>
          <a:bodyPr/>
          <a:lstStyle/>
          <a:p>
            <a:r>
              <a:rPr lang="en-US" dirty="0" smtClean="0"/>
              <a:t>Demo Environment – ConfigMgr 2007</a:t>
            </a:r>
          </a:p>
        </p:txBody>
      </p:sp>
      <p:sp>
        <p:nvSpPr>
          <p:cNvPr id="16" name="Rectangle 15"/>
          <p:cNvSpPr/>
          <p:nvPr/>
        </p:nvSpPr>
        <p:spPr>
          <a:xfrm>
            <a:off x="1928826" y="1760215"/>
            <a:ext cx="2285984" cy="521691"/>
          </a:xfrm>
          <a:prstGeom prst="rect">
            <a:avLst/>
          </a:prstGeom>
        </p:spPr>
        <p:txBody>
          <a:bodyPr wrap="square" lIns="68589" tIns="34295" rIns="68589" bIns="34295">
            <a:spAutoFit/>
          </a:bodyPr>
          <a:lstStyle/>
          <a:p>
            <a:pPr marL="351282" indent="-264354">
              <a:lnSpc>
                <a:spcPct val="90000"/>
              </a:lnSpc>
              <a:spcBef>
                <a:spcPct val="30000"/>
              </a:spcBef>
              <a:buClr>
                <a:schemeClr val="tx2"/>
              </a:buClr>
              <a:buSzPct val="75000"/>
              <a:defRPr/>
            </a:pPr>
            <a:r>
              <a:rPr lang="en-US" sz="1400" dirty="0">
                <a:solidFill>
                  <a:schemeClr val="bg1"/>
                </a:solidFill>
              </a:rPr>
              <a:t>DC01</a:t>
            </a:r>
          </a:p>
          <a:p>
            <a:pPr marL="351282" indent="-264354">
              <a:lnSpc>
                <a:spcPct val="90000"/>
              </a:lnSpc>
              <a:spcBef>
                <a:spcPct val="30000"/>
              </a:spcBef>
              <a:buClr>
                <a:schemeClr val="tx2"/>
              </a:buClr>
              <a:buSzPct val="75000"/>
              <a:defRPr/>
            </a:pPr>
            <a:r>
              <a:rPr lang="en-US" sz="1400" dirty="0">
                <a:solidFill>
                  <a:schemeClr val="bg1"/>
                </a:solidFill>
              </a:rPr>
              <a:t>DC and DNS</a:t>
            </a:r>
          </a:p>
        </p:txBody>
      </p:sp>
      <p:sp>
        <p:nvSpPr>
          <p:cNvPr id="18" name="Rectangle 5"/>
          <p:cNvSpPr>
            <a:spLocks noChangeArrowheads="1"/>
          </p:cNvSpPr>
          <p:nvPr/>
        </p:nvSpPr>
        <p:spPr bwMode="auto">
          <a:xfrm>
            <a:off x="826642" y="3597864"/>
            <a:ext cx="3889375" cy="1039237"/>
          </a:xfrm>
          <a:prstGeom prst="rect">
            <a:avLst/>
          </a:prstGeom>
          <a:noFill/>
          <a:ln w="9525">
            <a:noFill/>
            <a:miter lim="800000"/>
            <a:headEnd/>
            <a:tailEnd/>
          </a:ln>
          <a:effectLst/>
        </p:spPr>
        <p:txBody>
          <a:bodyPr lIns="69065" tIns="34533" rIns="69065" bIns="34533">
            <a:spAutoFit/>
          </a:bodyPr>
          <a:lstStyle/>
          <a:p>
            <a:pPr marL="351282" indent="-264354">
              <a:lnSpc>
                <a:spcPct val="90000"/>
              </a:lnSpc>
              <a:spcBef>
                <a:spcPct val="30000"/>
              </a:spcBef>
              <a:buClr>
                <a:schemeClr val="tx2"/>
              </a:buClr>
              <a:buSzPct val="75000"/>
              <a:defRPr/>
            </a:pPr>
            <a:r>
              <a:rPr lang="en-US" sz="1400" dirty="0">
                <a:solidFill>
                  <a:schemeClr val="bg1"/>
                </a:solidFill>
              </a:rPr>
              <a:t>MDT01</a:t>
            </a:r>
          </a:p>
          <a:p>
            <a:pPr marL="351282" indent="-264354">
              <a:lnSpc>
                <a:spcPct val="90000"/>
              </a:lnSpc>
              <a:spcBef>
                <a:spcPct val="30000"/>
              </a:spcBef>
              <a:buClr>
                <a:schemeClr val="tx2"/>
              </a:buClr>
              <a:buSzPct val="75000"/>
              <a:defRPr/>
            </a:pPr>
            <a:r>
              <a:rPr lang="sv-SE" sz="1400" dirty="0">
                <a:solidFill>
                  <a:schemeClr val="bg1"/>
                </a:solidFill>
              </a:rPr>
              <a:t>MDT 2010</a:t>
            </a:r>
          </a:p>
          <a:p>
            <a:pPr marL="351282" indent="-264354">
              <a:lnSpc>
                <a:spcPct val="90000"/>
              </a:lnSpc>
              <a:spcBef>
                <a:spcPct val="30000"/>
              </a:spcBef>
              <a:buClr>
                <a:schemeClr val="tx2"/>
              </a:buClr>
              <a:buSzPct val="75000"/>
              <a:defRPr/>
            </a:pPr>
            <a:r>
              <a:rPr lang="sv-SE" sz="1400" dirty="0">
                <a:solidFill>
                  <a:schemeClr val="bg1"/>
                </a:solidFill>
              </a:rPr>
              <a:t>WDS, WSUS</a:t>
            </a:r>
            <a:r>
              <a:rPr lang="en-US" sz="1400" dirty="0">
                <a:solidFill>
                  <a:schemeClr val="bg1"/>
                </a:solidFill>
              </a:rPr>
              <a:t> and DHCP</a:t>
            </a:r>
          </a:p>
          <a:p>
            <a:pPr marL="351282" indent="-264354">
              <a:lnSpc>
                <a:spcPct val="90000"/>
              </a:lnSpc>
              <a:spcBef>
                <a:spcPct val="30000"/>
              </a:spcBef>
              <a:buClr>
                <a:schemeClr val="tx2"/>
              </a:buClr>
              <a:buSzPct val="75000"/>
              <a:defRPr/>
            </a:pPr>
            <a:r>
              <a:rPr lang="sv-SE" sz="1400" dirty="0">
                <a:solidFill>
                  <a:schemeClr val="bg1"/>
                </a:solidFill>
              </a:rPr>
              <a:t>SQL 2008 R2 Express</a:t>
            </a:r>
          </a:p>
        </p:txBody>
      </p:sp>
      <p:sp>
        <p:nvSpPr>
          <p:cNvPr id="24" name="Rectangle 23"/>
          <p:cNvSpPr/>
          <p:nvPr/>
        </p:nvSpPr>
        <p:spPr>
          <a:xfrm>
            <a:off x="6286512" y="1781624"/>
            <a:ext cx="2357454" cy="521691"/>
          </a:xfrm>
          <a:prstGeom prst="rect">
            <a:avLst/>
          </a:prstGeom>
        </p:spPr>
        <p:txBody>
          <a:bodyPr wrap="square" lIns="68589" tIns="34295" rIns="68589" bIns="34295">
            <a:spAutoFit/>
          </a:bodyPr>
          <a:lstStyle/>
          <a:p>
            <a:pPr marL="351282" indent="-264354">
              <a:lnSpc>
                <a:spcPct val="90000"/>
              </a:lnSpc>
              <a:spcBef>
                <a:spcPct val="30000"/>
              </a:spcBef>
              <a:buClr>
                <a:schemeClr val="tx2"/>
              </a:buClr>
              <a:buSzPct val="75000"/>
              <a:defRPr/>
            </a:pPr>
            <a:r>
              <a:rPr lang="en-US" sz="1400" dirty="0">
                <a:solidFill>
                  <a:schemeClr val="bg1"/>
                </a:solidFill>
              </a:rPr>
              <a:t>DC02</a:t>
            </a:r>
          </a:p>
          <a:p>
            <a:pPr marL="351282" indent="-264354">
              <a:lnSpc>
                <a:spcPct val="90000"/>
              </a:lnSpc>
              <a:spcBef>
                <a:spcPct val="30000"/>
              </a:spcBef>
              <a:buClr>
                <a:schemeClr val="tx2"/>
              </a:buClr>
              <a:buSzPct val="75000"/>
              <a:defRPr/>
            </a:pPr>
            <a:r>
              <a:rPr lang="en-US" sz="1400" dirty="0">
                <a:solidFill>
                  <a:schemeClr val="bg1"/>
                </a:solidFill>
              </a:rPr>
              <a:t>DC and DNS</a:t>
            </a:r>
          </a:p>
        </p:txBody>
      </p:sp>
      <p:sp>
        <p:nvSpPr>
          <p:cNvPr id="25" name="Rectangle 5"/>
          <p:cNvSpPr>
            <a:spLocks noChangeArrowheads="1"/>
          </p:cNvSpPr>
          <p:nvPr/>
        </p:nvSpPr>
        <p:spPr bwMode="auto">
          <a:xfrm>
            <a:off x="5000628" y="3728882"/>
            <a:ext cx="3286148" cy="1297769"/>
          </a:xfrm>
          <a:prstGeom prst="rect">
            <a:avLst/>
          </a:prstGeom>
          <a:noFill/>
          <a:ln w="9525">
            <a:noFill/>
            <a:miter lim="800000"/>
            <a:headEnd/>
            <a:tailEnd/>
          </a:ln>
          <a:effectLst/>
        </p:spPr>
        <p:txBody>
          <a:bodyPr wrap="square" lIns="69065" tIns="34533" rIns="69065" bIns="34533">
            <a:spAutoFit/>
          </a:bodyPr>
          <a:lstStyle/>
          <a:p>
            <a:pPr marL="351282" indent="-264354">
              <a:lnSpc>
                <a:spcPct val="90000"/>
              </a:lnSpc>
              <a:spcBef>
                <a:spcPct val="30000"/>
              </a:spcBef>
              <a:buClr>
                <a:schemeClr val="tx2"/>
              </a:buClr>
              <a:buSzPct val="75000"/>
              <a:defRPr/>
            </a:pPr>
            <a:r>
              <a:rPr lang="en-US" sz="1400" dirty="0">
                <a:solidFill>
                  <a:schemeClr val="bg1"/>
                </a:solidFill>
              </a:rPr>
              <a:t>CM01</a:t>
            </a:r>
          </a:p>
          <a:p>
            <a:pPr marL="351282" indent="-264354">
              <a:lnSpc>
                <a:spcPct val="90000"/>
              </a:lnSpc>
              <a:spcBef>
                <a:spcPct val="30000"/>
              </a:spcBef>
              <a:buClr>
                <a:schemeClr val="tx2"/>
              </a:buClr>
              <a:buSzPct val="75000"/>
              <a:defRPr/>
            </a:pPr>
            <a:r>
              <a:rPr lang="sv-SE" sz="1400" dirty="0">
                <a:solidFill>
                  <a:schemeClr val="bg1"/>
                </a:solidFill>
              </a:rPr>
              <a:t>MDT 2010</a:t>
            </a:r>
          </a:p>
          <a:p>
            <a:pPr marL="351282" indent="-264354">
              <a:lnSpc>
                <a:spcPct val="90000"/>
              </a:lnSpc>
              <a:spcBef>
                <a:spcPct val="30000"/>
              </a:spcBef>
              <a:buClr>
                <a:schemeClr val="tx2"/>
              </a:buClr>
              <a:buSzPct val="75000"/>
              <a:defRPr/>
            </a:pPr>
            <a:r>
              <a:rPr lang="sv-SE" sz="1400" dirty="0">
                <a:solidFill>
                  <a:schemeClr val="bg1"/>
                </a:solidFill>
              </a:rPr>
              <a:t>SQL 2008 R2 </a:t>
            </a:r>
          </a:p>
          <a:p>
            <a:pPr marL="351282" indent="-264354">
              <a:lnSpc>
                <a:spcPct val="90000"/>
              </a:lnSpc>
              <a:spcBef>
                <a:spcPct val="30000"/>
              </a:spcBef>
              <a:buClr>
                <a:schemeClr val="tx2"/>
              </a:buClr>
              <a:buSzPct val="75000"/>
              <a:defRPr/>
            </a:pPr>
            <a:r>
              <a:rPr lang="sv-SE" sz="1400" dirty="0">
                <a:solidFill>
                  <a:schemeClr val="bg1"/>
                </a:solidFill>
              </a:rPr>
              <a:t>WDS, WSUS</a:t>
            </a:r>
            <a:r>
              <a:rPr lang="en-US" sz="1400" dirty="0">
                <a:solidFill>
                  <a:schemeClr val="bg1"/>
                </a:solidFill>
              </a:rPr>
              <a:t> and DHCP</a:t>
            </a:r>
          </a:p>
          <a:p>
            <a:pPr marL="351282" indent="-264354">
              <a:lnSpc>
                <a:spcPct val="90000"/>
              </a:lnSpc>
              <a:spcBef>
                <a:spcPct val="30000"/>
              </a:spcBef>
              <a:buClr>
                <a:schemeClr val="tx2"/>
              </a:buClr>
              <a:buSzPct val="75000"/>
              <a:defRPr/>
            </a:pPr>
            <a:r>
              <a:rPr lang="en-US" sz="1400" dirty="0">
                <a:solidFill>
                  <a:schemeClr val="bg1"/>
                </a:solidFill>
              </a:rPr>
              <a:t>ConfigMgr 2007 SP2 R3</a:t>
            </a:r>
          </a:p>
        </p:txBody>
      </p:sp>
    </p:spTree>
    <p:extLst>
      <p:ext uri="{BB962C8B-B14F-4D97-AF65-F5344CB8AC3E}">
        <p14:creationId xmlns:p14="http://schemas.microsoft.com/office/powerpoint/2010/main" val="400248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Windows 7 Deployment </a:t>
            </a:r>
            <a:endParaRPr lang="sv-SE" dirty="0"/>
          </a:p>
        </p:txBody>
      </p:sp>
      <p:sp>
        <p:nvSpPr>
          <p:cNvPr id="3" name="Content Placeholder 2"/>
          <p:cNvSpPr>
            <a:spLocks noGrp="1"/>
          </p:cNvSpPr>
          <p:nvPr>
            <p:ph idx="1"/>
          </p:nvPr>
        </p:nvSpPr>
        <p:spPr/>
        <p:txBody>
          <a:bodyPr>
            <a:normAutofit/>
          </a:bodyPr>
          <a:lstStyle/>
          <a:p>
            <a:r>
              <a:rPr lang="sv-SE" sz="2400" dirty="0"/>
              <a:t>Larger images</a:t>
            </a:r>
          </a:p>
          <a:p>
            <a:pPr lvl="1"/>
            <a:r>
              <a:rPr lang="sv-SE" sz="2000" dirty="0"/>
              <a:t>Branch Office scenarios</a:t>
            </a:r>
          </a:p>
          <a:p>
            <a:r>
              <a:rPr lang="sv-SE" sz="2400" dirty="0"/>
              <a:t>Windows Recovery </a:t>
            </a:r>
          </a:p>
          <a:p>
            <a:r>
              <a:rPr lang="sv-SE" sz="2400" dirty="0"/>
              <a:t>Offline Servicing</a:t>
            </a:r>
          </a:p>
          <a:p>
            <a:r>
              <a:rPr lang="sv-SE" sz="2400" dirty="0"/>
              <a:t>Bitlocker</a:t>
            </a:r>
          </a:p>
          <a:p>
            <a:endParaRPr lang="sv-SE" sz="2400" dirty="0" smtClean="0"/>
          </a:p>
          <a:p>
            <a:endParaRPr lang="sv-SE" sz="2400" dirty="0"/>
          </a:p>
        </p:txBody>
      </p:sp>
      <p:graphicFrame>
        <p:nvGraphicFramePr>
          <p:cNvPr id="4" name="Chart 3"/>
          <p:cNvGraphicFramePr/>
          <p:nvPr>
            <p:extLst>
              <p:ext uri="{D42A27DB-BD31-4B8C-83A1-F6EECF244321}">
                <p14:modId xmlns:p14="http://schemas.microsoft.com/office/powerpoint/2010/main" val="641925020"/>
              </p:ext>
            </p:extLst>
          </p:nvPr>
        </p:nvGraphicFramePr>
        <p:xfrm>
          <a:off x="3851920" y="1262082"/>
          <a:ext cx="4858105" cy="32916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4654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smtClean="0"/>
              <a:t>Why create a reference image?</a:t>
            </a:r>
            <a:endParaRPr lang="en-US" dirty="0" smtClean="0"/>
          </a:p>
        </p:txBody>
      </p:sp>
      <p:sp>
        <p:nvSpPr>
          <p:cNvPr id="2" name="Text Placeholder 1"/>
          <p:cNvSpPr>
            <a:spLocks noGrp="1"/>
          </p:cNvSpPr>
          <p:nvPr>
            <p:ph idx="1"/>
          </p:nvPr>
        </p:nvSpPr>
        <p:spPr>
          <a:prstGeom prst="rect">
            <a:avLst/>
          </a:prstGeom>
        </p:spPr>
        <p:txBody>
          <a:bodyPr lIns="68589" tIns="34295" rIns="68589" bIns="34295"/>
          <a:lstStyle/>
          <a:p>
            <a:r>
              <a:rPr lang="sv-SE" smtClean="0"/>
              <a:t>Save time during deployment</a:t>
            </a:r>
          </a:p>
          <a:p>
            <a:r>
              <a:rPr lang="sv-SE" smtClean="0"/>
              <a:t>ConfigMgr OS Image Package requirement</a:t>
            </a:r>
          </a:p>
          <a:p>
            <a:endParaRPr lang="en-US" dirty="0"/>
          </a:p>
        </p:txBody>
      </p:sp>
      <p:pic>
        <p:nvPicPr>
          <p:cNvPr id="5" name="Picture 9" descr="D:\Pennie's documents\Images for TechEd06\Hardware_Imagery\network all flat.png"/>
          <p:cNvPicPr>
            <a:picLocks noChangeAspect="1" noChangeArrowheads="1"/>
          </p:cNvPicPr>
          <p:nvPr/>
        </p:nvPicPr>
        <p:blipFill>
          <a:blip r:embed="rId3" cstate="print"/>
          <a:srcRect/>
          <a:stretch>
            <a:fillRect/>
          </a:stretch>
        </p:blipFill>
        <p:spPr bwMode="auto">
          <a:xfrm>
            <a:off x="5206422" y="2653200"/>
            <a:ext cx="3500462" cy="2366822"/>
          </a:xfrm>
          <a:prstGeom prst="rect">
            <a:avLst/>
          </a:prstGeom>
          <a:noFill/>
        </p:spPr>
      </p:pic>
    </p:spTree>
    <p:extLst>
      <p:ext uri="{BB962C8B-B14F-4D97-AF65-F5344CB8AC3E}">
        <p14:creationId xmlns:p14="http://schemas.microsoft.com/office/powerpoint/2010/main" val="299536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120827"/>
            <a:ext cx="7772400" cy="1021556"/>
          </a:xfrm>
        </p:spPr>
        <p:txBody>
          <a:bodyPr>
            <a:normAutofit fontScale="90000"/>
          </a:bodyPr>
          <a:lstStyle/>
          <a:p>
            <a:r>
              <a:rPr lang="sv-SE" dirty="0" smtClean="0"/>
              <a:t>Creating a reference image for ConfigMgr 2007 using MDT 2010 Lite Touch</a:t>
            </a:r>
            <a:endParaRPr lang="sv-SE" dirty="0"/>
          </a:p>
        </p:txBody>
      </p:sp>
      <p:sp>
        <p:nvSpPr>
          <p:cNvPr id="3" name="Subtitle 2"/>
          <p:cNvSpPr>
            <a:spLocks noGrp="1"/>
          </p:cNvSpPr>
          <p:nvPr>
            <p:ph type="body" idx="1"/>
          </p:nvPr>
        </p:nvSpPr>
        <p:spPr>
          <a:xfrm>
            <a:off x="683568" y="1851670"/>
            <a:ext cx="7811145" cy="1269156"/>
          </a:xfrm>
        </p:spPr>
        <p:txBody>
          <a:bodyPr>
            <a:normAutofit/>
          </a:bodyPr>
          <a:lstStyle/>
          <a:p>
            <a:r>
              <a:rPr lang="sv-SE" sz="3600" dirty="0" smtClean="0"/>
              <a:t>demo</a:t>
            </a:r>
            <a:endParaRPr lang="sv-SE" sz="3600" dirty="0"/>
          </a:p>
        </p:txBody>
      </p:sp>
    </p:spTree>
    <p:extLst>
      <p:ext uri="{BB962C8B-B14F-4D97-AF65-F5344CB8AC3E}">
        <p14:creationId xmlns:p14="http://schemas.microsoft.com/office/powerpoint/2010/main" val="1539470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sv-SE" dirty="0" smtClean="0"/>
              <a:t>ConfigMgr 2007 OSD Scenarios</a:t>
            </a:r>
          </a:p>
        </p:txBody>
      </p:sp>
      <p:sp>
        <p:nvSpPr>
          <p:cNvPr id="332803" name="Rectangle 3"/>
          <p:cNvSpPr>
            <a:spLocks noGrp="1" noChangeArrowheads="1"/>
          </p:cNvSpPr>
          <p:nvPr>
            <p:ph idx="1"/>
          </p:nvPr>
        </p:nvSpPr>
        <p:spPr/>
        <p:txBody>
          <a:bodyPr>
            <a:normAutofit/>
          </a:bodyPr>
          <a:lstStyle/>
          <a:p>
            <a:pPr lvl="0"/>
            <a:r>
              <a:rPr lang="en-US" dirty="0" smtClean="0"/>
              <a:t>New Machine (Bare Metal)</a:t>
            </a:r>
          </a:p>
          <a:p>
            <a:pPr lvl="0"/>
            <a:r>
              <a:rPr lang="sv-SE" dirty="0" smtClean="0"/>
              <a:t>Wipe-And-Load (Refresh)</a:t>
            </a:r>
          </a:p>
          <a:p>
            <a:pPr lvl="0"/>
            <a:r>
              <a:rPr lang="sv-SE" dirty="0" smtClean="0"/>
              <a:t>Side-By-Side (Replace)</a:t>
            </a:r>
          </a:p>
          <a:p>
            <a:pPr lvl="0"/>
            <a:r>
              <a:rPr lang="sv-SE" dirty="0" smtClean="0"/>
              <a:t>Offline Media</a:t>
            </a:r>
            <a:endParaRPr lang="en-US" dirty="0" smtClean="0"/>
          </a:p>
        </p:txBody>
      </p:sp>
    </p:spTree>
    <p:extLst>
      <p:ext uri="{BB962C8B-B14F-4D97-AF65-F5344CB8AC3E}">
        <p14:creationId xmlns:p14="http://schemas.microsoft.com/office/powerpoint/2010/main" val="28779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120827"/>
            <a:ext cx="7772400" cy="1021556"/>
          </a:xfrm>
        </p:spPr>
        <p:txBody>
          <a:bodyPr>
            <a:normAutofit fontScale="90000"/>
          </a:bodyPr>
          <a:lstStyle/>
          <a:p>
            <a:r>
              <a:rPr lang="sv-SE" dirty="0" smtClean="0"/>
              <a:t>Implementing ConfigMgr 2007 OSD – Integrating with Zero Touch from MDT 2010</a:t>
            </a:r>
            <a:endParaRPr lang="sv-SE" dirty="0"/>
          </a:p>
        </p:txBody>
      </p:sp>
      <p:sp>
        <p:nvSpPr>
          <p:cNvPr id="3" name="Subtitle 2"/>
          <p:cNvSpPr>
            <a:spLocks noGrp="1"/>
          </p:cNvSpPr>
          <p:nvPr>
            <p:ph type="body" idx="1"/>
          </p:nvPr>
        </p:nvSpPr>
        <p:spPr>
          <a:xfrm>
            <a:off x="722313" y="1995686"/>
            <a:ext cx="7772400" cy="1125140"/>
          </a:xfrm>
        </p:spPr>
        <p:txBody>
          <a:bodyPr>
            <a:normAutofit/>
          </a:bodyPr>
          <a:lstStyle/>
          <a:p>
            <a:r>
              <a:rPr lang="sv-SE" sz="3200" dirty="0" smtClean="0"/>
              <a:t>demo</a:t>
            </a:r>
            <a:endParaRPr lang="sv-SE" sz="3200" dirty="0"/>
          </a:p>
        </p:txBody>
      </p:sp>
    </p:spTree>
    <p:extLst>
      <p:ext uri="{BB962C8B-B14F-4D97-AF65-F5344CB8AC3E}">
        <p14:creationId xmlns:p14="http://schemas.microsoft.com/office/powerpoint/2010/main" val="79543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sv-SE" dirty="0" smtClean="0"/>
              <a:t>Migrating XP to Windows 7</a:t>
            </a:r>
            <a:endParaRPr lang="en-US" dirty="0"/>
          </a:p>
        </p:txBody>
      </p:sp>
      <p:sp>
        <p:nvSpPr>
          <p:cNvPr id="403459" name="Rectangle 3"/>
          <p:cNvSpPr>
            <a:spLocks noGrp="1" noChangeArrowheads="1"/>
          </p:cNvSpPr>
          <p:nvPr>
            <p:ph idx="1"/>
          </p:nvPr>
        </p:nvSpPr>
        <p:spPr/>
        <p:txBody>
          <a:bodyPr>
            <a:normAutofit/>
          </a:bodyPr>
          <a:lstStyle/>
          <a:p>
            <a:r>
              <a:rPr lang="sv-SE" dirty="0" smtClean="0"/>
              <a:t>Can </a:t>
            </a:r>
            <a:r>
              <a:rPr lang="sv-SE" dirty="0"/>
              <a:t>you afford not to Migrate</a:t>
            </a:r>
            <a:r>
              <a:rPr lang="sv-SE" dirty="0" smtClean="0"/>
              <a:t>?</a:t>
            </a:r>
          </a:p>
          <a:p>
            <a:pPr lvl="1"/>
            <a:r>
              <a:rPr lang="en-US" dirty="0" smtClean="0"/>
              <a:t>Hidden (huge) cost for the Organization</a:t>
            </a:r>
          </a:p>
          <a:p>
            <a:r>
              <a:rPr lang="en-US" dirty="0" smtClean="0"/>
              <a:t>What data does exist locally?</a:t>
            </a:r>
          </a:p>
          <a:p>
            <a:r>
              <a:rPr lang="en-US" dirty="0" smtClean="0"/>
              <a:t>User State Migration Tool (USMT) can help</a:t>
            </a:r>
          </a:p>
          <a:p>
            <a:pPr lvl="1"/>
            <a:r>
              <a:rPr lang="en-US" dirty="0" smtClean="0"/>
              <a:t>Captures and migrates user settings and data</a:t>
            </a:r>
          </a:p>
          <a:p>
            <a:pPr lvl="1"/>
            <a:r>
              <a:rPr lang="en-US" dirty="0" smtClean="0"/>
              <a:t>USMT is well suited for bulk/mass migrations.</a:t>
            </a:r>
          </a:p>
        </p:txBody>
      </p:sp>
    </p:spTree>
    <p:extLst>
      <p:ext uri="{BB962C8B-B14F-4D97-AF65-F5344CB8AC3E}">
        <p14:creationId xmlns:p14="http://schemas.microsoft.com/office/powerpoint/2010/main" val="133857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7422</TotalTime>
  <Words>650</Words>
  <Application>Microsoft Office PowerPoint</Application>
  <PresentationFormat>On-screen Show (16:9)</PresentationFormat>
  <Paragraphs>110</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Migrating XP to Windows 7 using ConfigMgr 2007 </vt:lpstr>
      <vt:lpstr>Demo Environment – ConfigMgr 2007</vt:lpstr>
      <vt:lpstr>Windows 7 Deployment </vt:lpstr>
      <vt:lpstr>Why create a reference image?</vt:lpstr>
      <vt:lpstr>Creating a reference image for ConfigMgr 2007 using MDT 2010 Lite Touch</vt:lpstr>
      <vt:lpstr>ConfigMgr 2007 OSD Scenarios</vt:lpstr>
      <vt:lpstr>Implementing ConfigMgr 2007 OSD – Integrating with Zero Touch from MDT 2010</vt:lpstr>
      <vt:lpstr>Migrating XP to Windows 7</vt:lpstr>
      <vt:lpstr>Computer Refresh</vt:lpstr>
      <vt:lpstr>Scenarios – Side-By-Side (Replace)</vt:lpstr>
      <vt:lpstr>Replace Computer</vt:lpstr>
      <vt:lpstr>Customizing Data Being Migrated</vt:lpstr>
      <vt:lpstr>Basic Custom XML-file</vt:lpstr>
      <vt:lpstr>Support for Additional Data and Settings – Integrating with ZTI</vt:lpstr>
      <vt:lpstr>Driver Catalog</vt:lpstr>
      <vt:lpstr>Driver Catalog</vt:lpstr>
      <vt:lpstr>Drivers</vt:lpstr>
      <vt:lpstr>Enrol in Microsoft Virtual Academy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278</cp:revision>
  <dcterms:created xsi:type="dcterms:W3CDTF">2011-07-18T00:56:31Z</dcterms:created>
  <dcterms:modified xsi:type="dcterms:W3CDTF">2011-09-01T04:36:35Z</dcterms:modified>
</cp:coreProperties>
</file>