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 id="2147483682" r:id="rId3"/>
  </p:sldMasterIdLst>
  <p:notesMasterIdLst>
    <p:notesMasterId r:id="rId35"/>
  </p:notesMasterIdLst>
  <p:sldIdLst>
    <p:sldId id="279" r:id="rId4"/>
    <p:sldId id="309"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282" r:id="rId31"/>
    <p:sldId id="310" r:id="rId32"/>
    <p:sldId id="270" r:id="rId33"/>
    <p:sldId id="27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77"/>
    <a:srgbClr val="43176E"/>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varScale="1">
        <p:scale>
          <a:sx n="70" d="100"/>
          <a:sy n="70" d="100"/>
        </p:scale>
        <p:origin x="-96" y="-636"/>
      </p:cViewPr>
      <p:guideLst>
        <p:guide orient="horz" pos="311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F1A7C-E1B8-48BA-B901-818FA0658053}"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en-US"/>
        </a:p>
      </dgm:t>
    </dgm:pt>
    <dgm:pt modelId="{8FE95CEF-63E8-4DB8-B58C-79DE9ACE901F}">
      <dgm:prSet phldrT="[Text]"/>
      <dgm:spPr/>
      <dgm:t>
        <a:bodyPr/>
        <a:lstStyle/>
        <a:p>
          <a:r>
            <a:rPr lang="en-US" dirty="0" smtClean="0"/>
            <a:t>Hypothesis</a:t>
          </a:r>
          <a:endParaRPr lang="en-US" dirty="0"/>
        </a:p>
      </dgm:t>
    </dgm:pt>
    <dgm:pt modelId="{D35FC93A-4573-4B39-ACBD-7C555D6ED333}" type="parTrans" cxnId="{1D5FA3BF-C183-47D5-B225-321925E3C537}">
      <dgm:prSet/>
      <dgm:spPr/>
      <dgm:t>
        <a:bodyPr/>
        <a:lstStyle/>
        <a:p>
          <a:endParaRPr lang="en-US"/>
        </a:p>
      </dgm:t>
    </dgm:pt>
    <dgm:pt modelId="{70A9FCAD-DE0E-4F2F-BF8C-95317396E405}" type="sibTrans" cxnId="{1D5FA3BF-C183-47D5-B225-321925E3C537}">
      <dgm:prSet>
        <dgm:style>
          <a:lnRef idx="3">
            <a:schemeClr val="lt1"/>
          </a:lnRef>
          <a:fillRef idx="1">
            <a:schemeClr val="accent1"/>
          </a:fillRef>
          <a:effectRef idx="1">
            <a:schemeClr val="accent1"/>
          </a:effectRef>
          <a:fontRef idx="minor">
            <a:schemeClr val="lt1"/>
          </a:fontRef>
        </dgm:style>
      </dgm:prSet>
      <dgm:spPr/>
      <dgm:t>
        <a:bodyPr/>
        <a:lstStyle/>
        <a:p>
          <a:endParaRPr lang="en-US"/>
        </a:p>
      </dgm:t>
    </dgm:pt>
    <dgm:pt modelId="{528BCC1E-5855-4454-AC3C-737DBF9C7DFC}">
      <dgm:prSet phldrT="[Text]"/>
      <dgm:spPr/>
      <dgm:t>
        <a:bodyPr/>
        <a:lstStyle/>
        <a:p>
          <a:r>
            <a:rPr lang="en-US" dirty="0" smtClean="0"/>
            <a:t>Tool</a:t>
          </a:r>
          <a:endParaRPr lang="en-US" dirty="0"/>
        </a:p>
      </dgm:t>
    </dgm:pt>
    <dgm:pt modelId="{72957810-FFEB-47A0-8E6F-0AA5AA008587}" type="parTrans" cxnId="{14FE15A0-4631-44BD-BD8B-E4F5DC3CB677}">
      <dgm:prSet/>
      <dgm:spPr/>
      <dgm:t>
        <a:bodyPr/>
        <a:lstStyle/>
        <a:p>
          <a:endParaRPr lang="en-US"/>
        </a:p>
      </dgm:t>
    </dgm:pt>
    <dgm:pt modelId="{AB182045-5BF4-411E-949A-910CD0FB31F6}" type="sibTrans" cxnId="{14FE15A0-4631-44BD-BD8B-E4F5DC3CB677}">
      <dgm:prSet>
        <dgm:style>
          <a:lnRef idx="3">
            <a:schemeClr val="lt1"/>
          </a:lnRef>
          <a:fillRef idx="1">
            <a:schemeClr val="accent1"/>
          </a:fillRef>
          <a:effectRef idx="1">
            <a:schemeClr val="accent1"/>
          </a:effectRef>
          <a:fontRef idx="minor">
            <a:schemeClr val="lt1"/>
          </a:fontRef>
        </dgm:style>
      </dgm:prSet>
      <dgm:spPr/>
      <dgm:t>
        <a:bodyPr/>
        <a:lstStyle/>
        <a:p>
          <a:endParaRPr lang="en-US"/>
        </a:p>
      </dgm:t>
    </dgm:pt>
    <dgm:pt modelId="{136E604A-3FC8-4379-8818-2958649AA30C}" type="pres">
      <dgm:prSet presAssocID="{EACF1A7C-E1B8-48BA-B901-818FA0658053}" presName="cycle" presStyleCnt="0">
        <dgm:presLayoutVars>
          <dgm:dir/>
          <dgm:resizeHandles val="exact"/>
        </dgm:presLayoutVars>
      </dgm:prSet>
      <dgm:spPr/>
      <dgm:t>
        <a:bodyPr/>
        <a:lstStyle/>
        <a:p>
          <a:endParaRPr lang="en-US"/>
        </a:p>
      </dgm:t>
    </dgm:pt>
    <dgm:pt modelId="{B0B88FD8-6DD3-4336-B94E-E4A2539C6C63}" type="pres">
      <dgm:prSet presAssocID="{8FE95CEF-63E8-4DB8-B58C-79DE9ACE901F}" presName="node" presStyleLbl="node1" presStyleIdx="0" presStyleCnt="2">
        <dgm:presLayoutVars>
          <dgm:bulletEnabled val="1"/>
        </dgm:presLayoutVars>
      </dgm:prSet>
      <dgm:spPr/>
      <dgm:t>
        <a:bodyPr/>
        <a:lstStyle/>
        <a:p>
          <a:endParaRPr lang="en-US"/>
        </a:p>
      </dgm:t>
    </dgm:pt>
    <dgm:pt modelId="{0BEE222D-22C6-4EAF-8286-C7CFBDD7458F}" type="pres">
      <dgm:prSet presAssocID="{70A9FCAD-DE0E-4F2F-BF8C-95317396E405}" presName="sibTrans" presStyleLbl="sibTrans2D1" presStyleIdx="0" presStyleCnt="2"/>
      <dgm:spPr/>
      <dgm:t>
        <a:bodyPr/>
        <a:lstStyle/>
        <a:p>
          <a:endParaRPr lang="en-US"/>
        </a:p>
      </dgm:t>
    </dgm:pt>
    <dgm:pt modelId="{CE9BDA4F-4BEB-4527-9B3D-74672FBA4891}" type="pres">
      <dgm:prSet presAssocID="{70A9FCAD-DE0E-4F2F-BF8C-95317396E405}" presName="connectorText" presStyleLbl="sibTrans2D1" presStyleIdx="0" presStyleCnt="2"/>
      <dgm:spPr/>
      <dgm:t>
        <a:bodyPr/>
        <a:lstStyle/>
        <a:p>
          <a:endParaRPr lang="en-US"/>
        </a:p>
      </dgm:t>
    </dgm:pt>
    <dgm:pt modelId="{75DE2E23-6126-4354-99FF-66C2B7CB65CA}" type="pres">
      <dgm:prSet presAssocID="{528BCC1E-5855-4454-AC3C-737DBF9C7DFC}" presName="node" presStyleLbl="node1" presStyleIdx="1" presStyleCnt="2">
        <dgm:presLayoutVars>
          <dgm:bulletEnabled val="1"/>
        </dgm:presLayoutVars>
      </dgm:prSet>
      <dgm:spPr/>
      <dgm:t>
        <a:bodyPr/>
        <a:lstStyle/>
        <a:p>
          <a:endParaRPr lang="en-US"/>
        </a:p>
      </dgm:t>
    </dgm:pt>
    <dgm:pt modelId="{56DBA0B1-1616-444F-BB5B-27EC119B2CF3}" type="pres">
      <dgm:prSet presAssocID="{AB182045-5BF4-411E-949A-910CD0FB31F6}" presName="sibTrans" presStyleLbl="sibTrans2D1" presStyleIdx="1" presStyleCnt="2"/>
      <dgm:spPr/>
      <dgm:t>
        <a:bodyPr/>
        <a:lstStyle/>
        <a:p>
          <a:endParaRPr lang="en-US"/>
        </a:p>
      </dgm:t>
    </dgm:pt>
    <dgm:pt modelId="{F73AE40C-8756-44D6-8ECA-F40FAB0F79EE}" type="pres">
      <dgm:prSet presAssocID="{AB182045-5BF4-411E-949A-910CD0FB31F6}" presName="connectorText" presStyleLbl="sibTrans2D1" presStyleIdx="1" presStyleCnt="2"/>
      <dgm:spPr/>
      <dgm:t>
        <a:bodyPr/>
        <a:lstStyle/>
        <a:p>
          <a:endParaRPr lang="en-US"/>
        </a:p>
      </dgm:t>
    </dgm:pt>
  </dgm:ptLst>
  <dgm:cxnLst>
    <dgm:cxn modelId="{E6693CF0-D24E-4277-96CA-1B446477DEE8}" type="presOf" srcId="{EACF1A7C-E1B8-48BA-B901-818FA0658053}" destId="{136E604A-3FC8-4379-8818-2958649AA30C}" srcOrd="0" destOrd="0" presId="urn:microsoft.com/office/officeart/2005/8/layout/cycle2"/>
    <dgm:cxn modelId="{53607E01-0B91-462B-98EF-C3EBF14DAE50}" type="presOf" srcId="{AB182045-5BF4-411E-949A-910CD0FB31F6}" destId="{F73AE40C-8756-44D6-8ECA-F40FAB0F79EE}" srcOrd="1" destOrd="0" presId="urn:microsoft.com/office/officeart/2005/8/layout/cycle2"/>
    <dgm:cxn modelId="{EF3663AF-2AF9-4688-B570-6053CABCD0F3}" type="presOf" srcId="{70A9FCAD-DE0E-4F2F-BF8C-95317396E405}" destId="{0BEE222D-22C6-4EAF-8286-C7CFBDD7458F}" srcOrd="0" destOrd="0" presId="urn:microsoft.com/office/officeart/2005/8/layout/cycle2"/>
    <dgm:cxn modelId="{D89178CE-91DC-41C9-BE8B-869AC82AE649}" type="presOf" srcId="{8FE95CEF-63E8-4DB8-B58C-79DE9ACE901F}" destId="{B0B88FD8-6DD3-4336-B94E-E4A2539C6C63}" srcOrd="0" destOrd="0" presId="urn:microsoft.com/office/officeart/2005/8/layout/cycle2"/>
    <dgm:cxn modelId="{456E7918-4CEC-4B96-83A8-47162197BDCD}" type="presOf" srcId="{70A9FCAD-DE0E-4F2F-BF8C-95317396E405}" destId="{CE9BDA4F-4BEB-4527-9B3D-74672FBA4891}" srcOrd="1" destOrd="0" presId="urn:microsoft.com/office/officeart/2005/8/layout/cycle2"/>
    <dgm:cxn modelId="{1D5FA3BF-C183-47D5-B225-321925E3C537}" srcId="{EACF1A7C-E1B8-48BA-B901-818FA0658053}" destId="{8FE95CEF-63E8-4DB8-B58C-79DE9ACE901F}" srcOrd="0" destOrd="0" parTransId="{D35FC93A-4573-4B39-ACBD-7C555D6ED333}" sibTransId="{70A9FCAD-DE0E-4F2F-BF8C-95317396E405}"/>
    <dgm:cxn modelId="{498A4C23-F906-4311-AE5C-965E9326F0FB}" type="presOf" srcId="{AB182045-5BF4-411E-949A-910CD0FB31F6}" destId="{56DBA0B1-1616-444F-BB5B-27EC119B2CF3}" srcOrd="0" destOrd="0" presId="urn:microsoft.com/office/officeart/2005/8/layout/cycle2"/>
    <dgm:cxn modelId="{E21E0071-4424-4799-857C-4C36A375C91E}" type="presOf" srcId="{528BCC1E-5855-4454-AC3C-737DBF9C7DFC}" destId="{75DE2E23-6126-4354-99FF-66C2B7CB65CA}" srcOrd="0" destOrd="0" presId="urn:microsoft.com/office/officeart/2005/8/layout/cycle2"/>
    <dgm:cxn modelId="{14FE15A0-4631-44BD-BD8B-E4F5DC3CB677}" srcId="{EACF1A7C-E1B8-48BA-B901-818FA0658053}" destId="{528BCC1E-5855-4454-AC3C-737DBF9C7DFC}" srcOrd="1" destOrd="0" parTransId="{72957810-FFEB-47A0-8E6F-0AA5AA008587}" sibTransId="{AB182045-5BF4-411E-949A-910CD0FB31F6}"/>
    <dgm:cxn modelId="{7D058758-2069-4070-A433-533A0E3B694F}" type="presParOf" srcId="{136E604A-3FC8-4379-8818-2958649AA30C}" destId="{B0B88FD8-6DD3-4336-B94E-E4A2539C6C63}" srcOrd="0" destOrd="0" presId="urn:microsoft.com/office/officeart/2005/8/layout/cycle2"/>
    <dgm:cxn modelId="{677DF124-A393-4F15-BB37-E20ED3586FA4}" type="presParOf" srcId="{136E604A-3FC8-4379-8818-2958649AA30C}" destId="{0BEE222D-22C6-4EAF-8286-C7CFBDD7458F}" srcOrd="1" destOrd="0" presId="urn:microsoft.com/office/officeart/2005/8/layout/cycle2"/>
    <dgm:cxn modelId="{3C17B51C-D1FC-4AB9-A058-BEE840FCA7CE}" type="presParOf" srcId="{0BEE222D-22C6-4EAF-8286-C7CFBDD7458F}" destId="{CE9BDA4F-4BEB-4527-9B3D-74672FBA4891}" srcOrd="0" destOrd="0" presId="urn:microsoft.com/office/officeart/2005/8/layout/cycle2"/>
    <dgm:cxn modelId="{B3838D4B-BD94-44D8-BA9B-2E157BB41144}" type="presParOf" srcId="{136E604A-3FC8-4379-8818-2958649AA30C}" destId="{75DE2E23-6126-4354-99FF-66C2B7CB65CA}" srcOrd="2" destOrd="0" presId="urn:microsoft.com/office/officeart/2005/8/layout/cycle2"/>
    <dgm:cxn modelId="{1226D8B5-4B18-4571-923B-C4657DBB9E85}" type="presParOf" srcId="{136E604A-3FC8-4379-8818-2958649AA30C}" destId="{56DBA0B1-1616-444F-BB5B-27EC119B2CF3}" srcOrd="3" destOrd="0" presId="urn:microsoft.com/office/officeart/2005/8/layout/cycle2"/>
    <dgm:cxn modelId="{1135C00E-3722-42FE-93DF-3AFB913EAF61}" type="presParOf" srcId="{56DBA0B1-1616-444F-BB5B-27EC119B2CF3}" destId="{F73AE40C-8756-44D6-8ECA-F40FAB0F79E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D8-6DD3-4336-B94E-E4A2539C6C63}">
      <dsp:nvSpPr>
        <dsp:cNvPr id="0" name=""/>
        <dsp:cNvSpPr/>
      </dsp:nvSpPr>
      <dsp:spPr>
        <a:xfrm>
          <a:off x="2815" y="661"/>
          <a:ext cx="3102636" cy="310263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Hypothesis</a:t>
          </a:r>
          <a:endParaRPr lang="en-US" sz="3600" kern="1200" dirty="0"/>
        </a:p>
      </dsp:txBody>
      <dsp:txXfrm>
        <a:off x="457186" y="455032"/>
        <a:ext cx="2193894" cy="2193894"/>
      </dsp:txXfrm>
    </dsp:sp>
    <dsp:sp modelId="{0BEE222D-22C6-4EAF-8286-C7CFBDD7458F}">
      <dsp:nvSpPr>
        <dsp:cNvPr id="0" name=""/>
        <dsp:cNvSpPr/>
      </dsp:nvSpPr>
      <dsp:spPr>
        <a:xfrm>
          <a:off x="2945682" y="-453183"/>
          <a:ext cx="2244524" cy="1047139"/>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2945682" y="-243755"/>
        <a:ext cx="1930382" cy="628283"/>
      </dsp:txXfrm>
    </dsp:sp>
    <dsp:sp modelId="{75DE2E23-6126-4354-99FF-66C2B7CB65CA}">
      <dsp:nvSpPr>
        <dsp:cNvPr id="0" name=""/>
        <dsp:cNvSpPr/>
      </dsp:nvSpPr>
      <dsp:spPr>
        <a:xfrm>
          <a:off x="5157486" y="661"/>
          <a:ext cx="3102636" cy="310263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Tool</a:t>
          </a:r>
          <a:endParaRPr lang="en-US" sz="3600" kern="1200" dirty="0"/>
        </a:p>
      </dsp:txBody>
      <dsp:txXfrm>
        <a:off x="5611857" y="455032"/>
        <a:ext cx="2193894" cy="2193894"/>
      </dsp:txXfrm>
    </dsp:sp>
    <dsp:sp modelId="{56DBA0B1-1616-444F-BB5B-27EC119B2CF3}">
      <dsp:nvSpPr>
        <dsp:cNvPr id="0" name=""/>
        <dsp:cNvSpPr/>
      </dsp:nvSpPr>
      <dsp:spPr>
        <a:xfrm rot="10800000">
          <a:off x="3072731" y="2510002"/>
          <a:ext cx="2244524" cy="1047139"/>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10800000">
        <a:off x="3386873" y="2719430"/>
        <a:ext cx="1930382" cy="62828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solidFill>
                  <a:prstClr val="black"/>
                </a:solidFill>
              </a:rPr>
              <a:pPr/>
              <a:t>2</a:t>
            </a:fld>
            <a:endParaRPr lang="en-AU" dirty="0">
              <a:solidFill>
                <a:prstClr val="black"/>
              </a:solidFill>
            </a:endParaRPr>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p:spPr>
        <p:txBody>
          <a:bodyPr/>
          <a:lstStyle/>
          <a:p>
            <a:endParaRPr lang="en-US" dirty="0" smtClean="0"/>
          </a:p>
        </p:txBody>
      </p:sp>
      <p:sp>
        <p:nvSpPr>
          <p:cNvPr id="4" name="Date Placeholder 3"/>
          <p:cNvSpPr>
            <a:spLocks noGrp="1"/>
          </p:cNvSpPr>
          <p:nvPr>
            <p:ph type="dt" sz="quarter" idx="1"/>
          </p:nvPr>
        </p:nvSpPr>
        <p:spPr/>
        <p:txBody>
          <a:bodyPr/>
          <a:lstStyle/>
          <a:p>
            <a:pPr>
              <a:defRPr/>
            </a:pPr>
            <a:fld id="{F1495EE7-319A-405A-B20B-800CA87947CF}" type="datetime8">
              <a:rPr lang="en-US" smtClean="0"/>
              <a:pPr>
                <a:defRPr/>
              </a:pPr>
              <a:t>9/1/2011 2:36 PM</a:t>
            </a:fld>
            <a:endParaRPr lang="en-US" dirty="0"/>
          </a:p>
        </p:txBody>
      </p:sp>
      <p:sp>
        <p:nvSpPr>
          <p:cNvPr id="46085" name="Footer Placeholder 4"/>
          <p:cNvSpPr>
            <a:spLocks noGrp="1"/>
          </p:cNvSpPr>
          <p:nvPr>
            <p:ph type="ftr" sz="quarter" idx="4"/>
          </p:nvPr>
        </p:nvSpPr>
        <p:spPr>
          <a:noFill/>
        </p:spPr>
        <p:txBody>
          <a:bodyPr/>
          <a:lstStyle/>
          <a:p>
            <a:r>
              <a:rPr lang="en-US" dirty="0" smtClean="0"/>
              <a:t>©2006 Microsoft Corporation. All rights reserved.</a:t>
            </a:r>
          </a:p>
          <a:p>
            <a:r>
              <a:rPr lang="en-US" dirty="0" smtClean="0"/>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671E21A8-2E1B-4D86-BC9D-B853D6043508}" type="slidenum">
              <a:rPr lang="en-US" smtClean="0"/>
              <a:pPr>
                <a:defRPr/>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5143500"/>
          </a:xfrm>
          <a:solidFill>
            <a:schemeClr val="bg1">
              <a:lumMod val="50000"/>
            </a:schemeClr>
          </a:solidFill>
        </p:spPr>
        <p:txBody>
          <a:bodyPr tIns="548617">
            <a:normAutofit/>
          </a:bodyPr>
          <a:lstStyle>
            <a:lvl1pPr algn="ctr">
              <a:buNone/>
              <a:defRPr sz="2000">
                <a:solidFill>
                  <a:schemeClr val="bg1">
                    <a:lumMod val="75000"/>
                  </a:schemeClr>
                </a:solidFill>
              </a:defRPr>
            </a:lvl1pPr>
          </a:lstStyle>
          <a:p>
            <a:r>
              <a:rPr lang="en-US" dirty="0"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62283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62046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0029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20185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extLst>
      <p:ext uri="{BB962C8B-B14F-4D97-AF65-F5344CB8AC3E}">
        <p14:creationId xmlns:p14="http://schemas.microsoft.com/office/powerpoint/2010/main" val="65979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887121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25018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255562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354289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5158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137141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extLst>
      <p:ext uri="{BB962C8B-B14F-4D97-AF65-F5344CB8AC3E}">
        <p14:creationId xmlns:p14="http://schemas.microsoft.com/office/powerpoint/2010/main" val="1719570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5143500"/>
          </a:xfrm>
          <a:solidFill>
            <a:schemeClr val="bg1">
              <a:lumMod val="50000"/>
            </a:schemeClr>
          </a:solidFill>
        </p:spPr>
        <p:txBody>
          <a:bodyPr tIns="548617">
            <a:normAutofit/>
          </a:bodyPr>
          <a:lstStyle>
            <a:lvl1pPr algn="ctr">
              <a:buNone/>
              <a:defRPr sz="2000">
                <a:solidFill>
                  <a:schemeClr val="bg1">
                    <a:lumMod val="75000"/>
                  </a:schemeClr>
                </a:solidFill>
              </a:defRPr>
            </a:lvl1pPr>
          </a:lstStyle>
          <a:p>
            <a:r>
              <a:rPr lang="en-US" dirty="0"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468834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5" name="Title 1"/>
          <p:cNvSpPr>
            <a:spLocks noGrp="1"/>
          </p:cNvSpPr>
          <p:nvPr>
            <p:ph type="title"/>
          </p:nvPr>
        </p:nvSpPr>
        <p:spPr>
          <a:xfrm>
            <a:off x="420535" y="186928"/>
            <a:ext cx="8275875" cy="457049"/>
          </a:xfrm>
        </p:spPr>
        <p:txBody>
          <a:bodyPr lIns="0"/>
          <a:lstStyle>
            <a:lvl1pPr algn="l">
              <a:defRPr>
                <a:solidFill>
                  <a:srgbClr val="FFFFFF"/>
                </a:solidFill>
              </a:defRPr>
            </a:lvl1pPr>
          </a:lstStyle>
          <a:p>
            <a:r>
              <a:rPr lang="en-US" dirty="0" smtClean="0"/>
              <a:t>Click to edit Master title style</a:t>
            </a:r>
            <a:endParaRPr lang="en-US" dirty="0"/>
          </a:p>
        </p:txBody>
      </p:sp>
      <p:sp>
        <p:nvSpPr>
          <p:cNvPr id="10" name="Text Placeholder 12"/>
          <p:cNvSpPr>
            <a:spLocks noGrp="1"/>
          </p:cNvSpPr>
          <p:nvPr>
            <p:ph type="body" sz="quarter" idx="13" hasCustomPrompt="1"/>
          </p:nvPr>
        </p:nvSpPr>
        <p:spPr>
          <a:xfrm>
            <a:off x="457200" y="1028703"/>
            <a:ext cx="8239208" cy="228601"/>
          </a:xfrm>
          <a:prstGeom prst="rect">
            <a:avLst/>
          </a:prstGeom>
        </p:spPr>
        <p:txBody>
          <a:bodyPr lIns="0" anchor="b" anchorCtr="0">
            <a:noAutofit/>
          </a:bodyPr>
          <a:lstStyle>
            <a:lvl1pPr marL="0" indent="0" algn="l">
              <a:buFont typeface="Arial" pitchFamily="34" charset="0"/>
              <a:buNone/>
              <a:defRPr sz="1200" b="1" cap="none" spc="0" baseline="0">
                <a:solidFill>
                  <a:srgbClr val="FFFFFF"/>
                </a:solidFill>
                <a:latin typeface="Segoe UI"/>
                <a:cs typeface="Segoe UI"/>
              </a:defRPr>
            </a:lvl1pPr>
          </a:lstStyle>
          <a:p>
            <a:r>
              <a:rPr lang="en-US" dirty="0" smtClean="0"/>
              <a:t>Click to edit subtitle</a:t>
            </a:r>
            <a:endParaRPr lang="en-US" dirty="0"/>
          </a:p>
        </p:txBody>
      </p:sp>
    </p:spTree>
    <p:extLst>
      <p:ext uri="{BB962C8B-B14F-4D97-AF65-F5344CB8AC3E}">
        <p14:creationId xmlns:p14="http://schemas.microsoft.com/office/powerpoint/2010/main" val="355181440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5" name="Title 1"/>
          <p:cNvSpPr>
            <a:spLocks noGrp="1"/>
          </p:cNvSpPr>
          <p:nvPr>
            <p:ph type="title"/>
          </p:nvPr>
        </p:nvSpPr>
        <p:spPr>
          <a:xfrm>
            <a:off x="420535" y="186928"/>
            <a:ext cx="8275875" cy="457049"/>
          </a:xfrm>
        </p:spPr>
        <p:txBody>
          <a:bodyPr lIns="0"/>
          <a:lstStyle>
            <a:lvl1pPr algn="l">
              <a:defRPr>
                <a:solidFill>
                  <a:srgbClr val="FFFFFF"/>
                </a:solidFill>
              </a:defRPr>
            </a:lvl1pPr>
          </a:lstStyle>
          <a:p>
            <a:r>
              <a:rPr lang="en-US" dirty="0" smtClean="0"/>
              <a:t>Click to edit Master title style</a:t>
            </a:r>
            <a:endParaRPr lang="en-US" dirty="0"/>
          </a:p>
        </p:txBody>
      </p:sp>
      <p:sp>
        <p:nvSpPr>
          <p:cNvPr id="10" name="Text Placeholder 12"/>
          <p:cNvSpPr>
            <a:spLocks noGrp="1"/>
          </p:cNvSpPr>
          <p:nvPr>
            <p:ph type="body" sz="quarter" idx="13" hasCustomPrompt="1"/>
          </p:nvPr>
        </p:nvSpPr>
        <p:spPr>
          <a:xfrm>
            <a:off x="457200" y="1028703"/>
            <a:ext cx="8239208" cy="228601"/>
          </a:xfrm>
          <a:prstGeom prst="rect">
            <a:avLst/>
          </a:prstGeom>
        </p:spPr>
        <p:txBody>
          <a:bodyPr lIns="0" anchor="b" anchorCtr="0">
            <a:noAutofit/>
          </a:bodyPr>
          <a:lstStyle>
            <a:lvl1pPr marL="0" indent="0" algn="l">
              <a:buFont typeface="Arial" pitchFamily="34" charset="0"/>
              <a:buNone/>
              <a:defRPr sz="1200" b="1" cap="none" spc="0" baseline="0">
                <a:solidFill>
                  <a:srgbClr val="FFFFFF"/>
                </a:solidFill>
                <a:latin typeface="Segoe UI"/>
                <a:cs typeface="Segoe UI"/>
              </a:defRPr>
            </a:lvl1pPr>
          </a:lstStyle>
          <a:p>
            <a:r>
              <a:rPr lang="en-US" dirty="0" smtClean="0"/>
              <a:t>Click to edit subtitle</a:t>
            </a:r>
            <a:endParaRPr lang="en-US" dirty="0"/>
          </a:p>
        </p:txBody>
      </p:sp>
    </p:spTree>
    <p:extLst>
      <p:ext uri="{BB962C8B-B14F-4D97-AF65-F5344CB8AC3E}">
        <p14:creationId xmlns:p14="http://schemas.microsoft.com/office/powerpoint/2010/main" val="305423189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5" name="Title 1"/>
          <p:cNvSpPr>
            <a:spLocks noGrp="1"/>
          </p:cNvSpPr>
          <p:nvPr>
            <p:ph type="title"/>
          </p:nvPr>
        </p:nvSpPr>
        <p:spPr>
          <a:xfrm>
            <a:off x="420535" y="186928"/>
            <a:ext cx="8275875" cy="457049"/>
          </a:xfrm>
        </p:spPr>
        <p:txBody>
          <a:bodyPr lIns="0"/>
          <a:lstStyle>
            <a:lvl1pPr algn="l">
              <a:defRPr>
                <a:solidFill>
                  <a:srgbClr val="FFFFFF"/>
                </a:solidFill>
              </a:defRPr>
            </a:lvl1pPr>
          </a:lstStyle>
          <a:p>
            <a:r>
              <a:rPr lang="en-US" dirty="0" smtClean="0"/>
              <a:t>Click to edit Master title style</a:t>
            </a:r>
            <a:endParaRPr lang="en-US" dirty="0"/>
          </a:p>
        </p:txBody>
      </p:sp>
      <p:sp>
        <p:nvSpPr>
          <p:cNvPr id="10" name="Text Placeholder 12"/>
          <p:cNvSpPr>
            <a:spLocks noGrp="1"/>
          </p:cNvSpPr>
          <p:nvPr>
            <p:ph type="body" sz="quarter" idx="13" hasCustomPrompt="1"/>
          </p:nvPr>
        </p:nvSpPr>
        <p:spPr>
          <a:xfrm>
            <a:off x="457200" y="1028703"/>
            <a:ext cx="8239208" cy="228601"/>
          </a:xfrm>
          <a:prstGeom prst="rect">
            <a:avLst/>
          </a:prstGeom>
        </p:spPr>
        <p:txBody>
          <a:bodyPr lIns="0" anchor="b" anchorCtr="0">
            <a:noAutofit/>
          </a:bodyPr>
          <a:lstStyle>
            <a:lvl1pPr marL="0" indent="0" algn="l">
              <a:buFont typeface="Arial" pitchFamily="34" charset="0"/>
              <a:buNone/>
              <a:defRPr sz="1200" b="1" cap="none" spc="0" baseline="0">
                <a:solidFill>
                  <a:srgbClr val="FFFFFF"/>
                </a:solidFill>
                <a:latin typeface="Segoe UI"/>
                <a:cs typeface="Segoe UI"/>
              </a:defRPr>
            </a:lvl1pPr>
          </a:lstStyle>
          <a:p>
            <a:r>
              <a:rPr lang="en-US" dirty="0" smtClean="0"/>
              <a:t>Click to edit subtitle</a:t>
            </a:r>
            <a:endParaRPr lang="en-US" dirty="0"/>
          </a:p>
        </p:txBody>
      </p:sp>
    </p:spTree>
    <p:extLst>
      <p:ext uri="{BB962C8B-B14F-4D97-AF65-F5344CB8AC3E}">
        <p14:creationId xmlns:p14="http://schemas.microsoft.com/office/powerpoint/2010/main" val="17583366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428750"/>
            <a:ext cx="8363937"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10664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8"/>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198096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53699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483527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12408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1411522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extLst>
      <p:ext uri="{BB962C8B-B14F-4D97-AF65-F5344CB8AC3E}">
        <p14:creationId xmlns:p14="http://schemas.microsoft.com/office/powerpoint/2010/main" val="3018708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761616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046609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30651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135889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23925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387654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379945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extLst>
      <p:ext uri="{BB962C8B-B14F-4D97-AF65-F5344CB8AC3E}">
        <p14:creationId xmlns:p14="http://schemas.microsoft.com/office/powerpoint/2010/main" val="28277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microsoft.com/office/2007/relationships/hdphoto" Target="../media/hdphoto1.wdp"/><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png"/><Relationship Id="rId2" Type="http://schemas.openxmlformats.org/officeDocument/2006/relationships/slideLayout" Target="../slideLayouts/slideLayout31.xml"/><Relationship Id="rId16" Type="http://schemas.microsoft.com/office/2007/relationships/hdphoto" Target="../media/hdphoto1.wdp"/><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4">
            <a:extLst>
              <a:ext uri="{BEBA8EAE-BF5A-486C-A8C5-ECC9F3942E4B}">
                <a14:imgProps xmlns:a14="http://schemas.microsoft.com/office/drawing/2010/main">
                  <a14:imgLayer r:embed="rId15">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t>(</a:t>
            </a:r>
            <a:r>
              <a:rPr lang="en-AU" dirty="0" err="1" smtClean="0"/>
              <a:t>c</a:t>
            </a:r>
            <a:r>
              <a:rPr lang="en-AU" dirty="0" smtClean="0"/>
              <a:t>) 2011 Microsoft. All rights reserved.</a:t>
            </a:r>
            <a:endParaRPr lang="en-AU" dirty="0"/>
          </a:p>
        </p:txBody>
      </p:sp>
      <p:pic>
        <p:nvPicPr>
          <p:cNvPr id="9" name="Picture 8" descr="Tech·Ed_LOGO.png"/>
          <p:cNvPicPr>
            <a:picLocks noChangeAspect="1"/>
          </p:cNvPicPr>
          <p:nvPr userDrawn="1"/>
        </p:nvPicPr>
        <p:blipFill>
          <a:blip r:embed="rId16"/>
          <a:stretch>
            <a:fillRect/>
          </a:stretch>
        </p:blipFill>
        <p:spPr>
          <a:xfrm>
            <a:off x="457201" y="4552951"/>
            <a:ext cx="990599" cy="4029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3" r:id="rId12"/>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9">
            <a:extLst>
              <a:ext uri="{BEBA8EAE-BF5A-486C-A8C5-ECC9F3942E4B}">
                <a14:imgProps xmlns:a14="http://schemas.microsoft.com/office/drawing/2010/main">
                  <a14:imgLayer r:embed="rId20">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21"/>
          <a:stretch>
            <a:fillRect/>
          </a:stretch>
        </p:blipFill>
        <p:spPr>
          <a:xfrm>
            <a:off x="457201" y="4552951"/>
            <a:ext cx="990599" cy="402956"/>
          </a:xfrm>
          <a:prstGeom prst="rect">
            <a:avLst/>
          </a:prstGeom>
        </p:spPr>
      </p:pic>
    </p:spTree>
    <p:extLst>
      <p:ext uri="{BB962C8B-B14F-4D97-AF65-F5344CB8AC3E}">
        <p14:creationId xmlns:p14="http://schemas.microsoft.com/office/powerpoint/2010/main" val="29319494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5">
            <a:extLst>
              <a:ext uri="{BEBA8EAE-BF5A-486C-A8C5-ECC9F3942E4B}">
                <a14:imgProps xmlns:a14="http://schemas.microsoft.com/office/drawing/2010/main">
                  <a14:imgLayer r:embed="rId16">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17"/>
          <a:stretch>
            <a:fillRect/>
          </a:stretch>
        </p:blipFill>
        <p:spPr>
          <a:xfrm>
            <a:off x="457201" y="4552951"/>
            <a:ext cx="990599" cy="402956"/>
          </a:xfrm>
          <a:prstGeom prst="rect">
            <a:avLst/>
          </a:prstGeom>
        </p:spPr>
      </p:pic>
    </p:spTree>
    <p:extLst>
      <p:ext uri="{BB962C8B-B14F-4D97-AF65-F5344CB8AC3E}">
        <p14:creationId xmlns:p14="http://schemas.microsoft.com/office/powerpoint/2010/main" val="9932847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ppcompatguy.co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appcompatguy@microsof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hyperlink" Target="http://technet.microsoft.com/en-au" TargetMode="External"/><Relationship Id="rId10" Type="http://schemas.openxmlformats.org/officeDocument/2006/relationships/image" Target="../media/image26.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12.jp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4.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753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Breaks on 64-bit?</a:t>
            </a:r>
            <a:endParaRPr lang="en-US" dirty="0"/>
          </a:p>
        </p:txBody>
      </p:sp>
      <p:sp>
        <p:nvSpPr>
          <p:cNvPr id="3" name="Content Placeholder 2"/>
          <p:cNvSpPr>
            <a:spLocks noGrp="1"/>
          </p:cNvSpPr>
          <p:nvPr>
            <p:ph idx="1"/>
          </p:nvPr>
        </p:nvSpPr>
        <p:spPr>
          <a:xfrm>
            <a:off x="389436" y="1085850"/>
            <a:ext cx="8363938" cy="2769989"/>
          </a:xfrm>
        </p:spPr>
        <p:txBody>
          <a:bodyPr>
            <a:normAutofit fontScale="85000" lnSpcReduction="20000"/>
          </a:bodyPr>
          <a:lstStyle/>
          <a:p>
            <a:r>
              <a:rPr lang="en-US" dirty="0" smtClean="0"/>
              <a:t>16-bit Binaries</a:t>
            </a:r>
          </a:p>
          <a:p>
            <a:endParaRPr lang="en-US" dirty="0" smtClean="0"/>
          </a:p>
          <a:p>
            <a:r>
              <a:rPr lang="en-US" dirty="0" smtClean="0"/>
              <a:t>32-bit drivers</a:t>
            </a:r>
          </a:p>
          <a:p>
            <a:endParaRPr lang="en-US" dirty="0" smtClean="0"/>
          </a:p>
          <a:p>
            <a:r>
              <a:rPr lang="en-US" dirty="0" smtClean="0"/>
              <a:t>Managed code / </a:t>
            </a:r>
            <a:r>
              <a:rPr lang="en-US" dirty="0" err="1" smtClean="0"/>
              <a:t>interop</a:t>
            </a:r>
            <a:endParaRPr lang="en-US" dirty="0" smtClean="0"/>
          </a:p>
          <a:p>
            <a:endParaRPr lang="en-US" dirty="0" smtClean="0"/>
          </a:p>
          <a:p>
            <a:r>
              <a:rPr lang="en-US" dirty="0" smtClean="0"/>
              <a:t>Path differences</a:t>
            </a:r>
            <a:endParaRPr lang="en-US" dirty="0"/>
          </a:p>
        </p:txBody>
      </p:sp>
    </p:spTree>
    <p:extLst>
      <p:ext uri="{BB962C8B-B14F-4D97-AF65-F5344CB8AC3E}">
        <p14:creationId xmlns:p14="http://schemas.microsoft.com/office/powerpoint/2010/main" val="8731913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VB6?</a:t>
            </a:r>
            <a:endParaRPr lang="en-US" dirty="0"/>
          </a:p>
        </p:txBody>
      </p:sp>
      <p:sp>
        <p:nvSpPr>
          <p:cNvPr id="3" name="Content Placeholder 2"/>
          <p:cNvSpPr>
            <a:spLocks noGrp="1"/>
          </p:cNvSpPr>
          <p:nvPr>
            <p:ph idx="1"/>
          </p:nvPr>
        </p:nvSpPr>
        <p:spPr/>
        <p:txBody>
          <a:bodyPr/>
          <a:lstStyle/>
          <a:p>
            <a:r>
              <a:rPr lang="en-US" smtClean="0"/>
              <a:t>Supported / Needs Install</a:t>
            </a:r>
            <a:endParaRPr lang="en-US" dirty="0" smtClean="0"/>
          </a:p>
        </p:txBody>
      </p:sp>
    </p:spTree>
    <p:extLst>
      <p:ext uri="{BB962C8B-B14F-4D97-AF65-F5344CB8AC3E}">
        <p14:creationId xmlns:p14="http://schemas.microsoft.com/office/powerpoint/2010/main" val="1129255251"/>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90" b="12490"/>
          <a:stretch>
            <a:fillRect/>
          </a:stretch>
        </p:blipFill>
        <p:spPr/>
      </p:pic>
      <p:sp>
        <p:nvSpPr>
          <p:cNvPr id="3" name="Title 2"/>
          <p:cNvSpPr>
            <a:spLocks noGrp="1"/>
          </p:cNvSpPr>
          <p:nvPr>
            <p:ph type="title"/>
          </p:nvPr>
        </p:nvSpPr>
        <p:spPr/>
        <p:txBody>
          <a:bodyPr/>
          <a:lstStyle/>
          <a:p>
            <a:r>
              <a:rPr lang="en-US" dirty="0" smtClean="0"/>
              <a:t>How to Shim Windows</a:t>
            </a:r>
            <a:endParaRPr lang="en-US" dirty="0"/>
          </a:p>
        </p:txBody>
      </p:sp>
    </p:spTree>
    <p:extLst>
      <p:ext uri="{BB962C8B-B14F-4D97-AF65-F5344CB8AC3E}">
        <p14:creationId xmlns:p14="http://schemas.microsoft.com/office/powerpoint/2010/main" val="2503609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Shims</a:t>
            </a:r>
            <a:endParaRPr lang="en-US" dirty="0"/>
          </a:p>
        </p:txBody>
      </p:sp>
      <p:sp>
        <p:nvSpPr>
          <p:cNvPr id="3" name="Content Placeholder 2"/>
          <p:cNvSpPr>
            <a:spLocks noGrp="1"/>
          </p:cNvSpPr>
          <p:nvPr>
            <p:ph idx="1"/>
          </p:nvPr>
        </p:nvSpPr>
        <p:spPr/>
        <p:txBody>
          <a:bodyPr>
            <a:normAutofit lnSpcReduction="10000"/>
          </a:bodyPr>
          <a:lstStyle/>
          <a:p>
            <a:r>
              <a:rPr lang="en-US" smtClean="0"/>
              <a:t>How do shims work?</a:t>
            </a:r>
          </a:p>
          <a:p>
            <a:endParaRPr lang="en-US" smtClean="0"/>
          </a:p>
          <a:p>
            <a:r>
              <a:rPr lang="en-US" smtClean="0"/>
              <a:t>What can shims do?</a:t>
            </a:r>
          </a:p>
          <a:p>
            <a:endParaRPr lang="en-US" smtClean="0"/>
          </a:p>
          <a:p>
            <a:r>
              <a:rPr lang="en-US" smtClean="0"/>
              <a:t>What can shims fix?</a:t>
            </a:r>
          </a:p>
          <a:p>
            <a:endParaRPr lang="en-US" smtClean="0"/>
          </a:p>
          <a:p>
            <a:r>
              <a:rPr lang="en-US" smtClean="0"/>
              <a:t>Can I use shims with App-V?</a:t>
            </a:r>
            <a:endParaRPr lang="en-US" dirty="0"/>
          </a:p>
        </p:txBody>
      </p:sp>
    </p:spTree>
    <p:extLst>
      <p:ext uri="{BB962C8B-B14F-4D97-AF65-F5344CB8AC3E}">
        <p14:creationId xmlns:p14="http://schemas.microsoft.com/office/powerpoint/2010/main" val="27495802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381000" y="1028700"/>
            <a:ext cx="8382000" cy="3314293"/>
          </a:xfrm>
          <a:prstGeom prst="roundRect">
            <a:avLst>
              <a:gd name="adj" fmla="val 6361"/>
            </a:avLst>
          </a:prstGeom>
          <a:gradFill flip="none" rotWithShape="1">
            <a:gsLst>
              <a:gs pos="0">
                <a:schemeClr val="accent6">
                  <a:lumMod val="20000"/>
                  <a:lumOff val="80000"/>
                  <a:alpha val="20000"/>
                </a:schemeClr>
              </a:gs>
              <a:gs pos="100000">
                <a:schemeClr val="accent2">
                  <a:lumMod val="50000"/>
                  <a:alpha val="10000"/>
                </a:schemeClr>
              </a:gs>
            </a:gsLst>
            <a:lin ang="5400000" scaled="1"/>
            <a:tileRect/>
          </a:gradFill>
          <a:ln w="12700">
            <a:gradFill flip="none" rotWithShape="1">
              <a:gsLst>
                <a:gs pos="0">
                  <a:schemeClr val="tx2"/>
                </a:gs>
                <a:gs pos="50000">
                  <a:schemeClr val="tx2">
                    <a:alpha val="30000"/>
                  </a:schemeClr>
                </a:gs>
                <a:gs pos="100000">
                  <a:schemeClr val="tx2"/>
                </a:gs>
              </a:gsLst>
              <a:lin ang="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838202" y="1314450"/>
            <a:ext cx="2118987" cy="2286000"/>
          </a:xfrm>
          <a:prstGeom prst="roundRect">
            <a:avLst>
              <a:gd name="adj" fmla="val 10968"/>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2" tIns="45716" rIns="91432" bIns="45716" anchor="ctr"/>
          <a:lstStyle/>
          <a:p>
            <a:pPr algn="ctr" defTabSz="914061">
              <a:defRPr/>
            </a:pPr>
            <a:r>
              <a:rPr lang="en-US" sz="2300" dirty="0">
                <a:solidFill>
                  <a:srgbClr val="FFFFFF"/>
                </a:solidFill>
                <a:effectLst>
                  <a:outerShdw blurRad="38100" dist="38100" dir="2700000" algn="tl">
                    <a:srgbClr val="000000">
                      <a:alpha val="43137"/>
                    </a:srgbClr>
                  </a:outerShdw>
                </a:effectLst>
              </a:rPr>
              <a:t>Application</a:t>
            </a:r>
          </a:p>
        </p:txBody>
      </p:sp>
      <p:sp>
        <p:nvSpPr>
          <p:cNvPr id="7" name="Rounded Rectangle 6"/>
          <p:cNvSpPr/>
          <p:nvPr/>
        </p:nvSpPr>
        <p:spPr bwMode="auto">
          <a:xfrm>
            <a:off x="6215393" y="1314450"/>
            <a:ext cx="2090409" cy="2286000"/>
          </a:xfrm>
          <a:prstGeom prst="roundRect">
            <a:avLst>
              <a:gd name="adj" fmla="val 11601"/>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lIns="91432" tIns="45716" rIns="91432" bIns="45716" anchor="ctr"/>
          <a:lstStyle/>
          <a:p>
            <a:pPr algn="ctr" defTabSz="914061">
              <a:defRPr/>
            </a:pPr>
            <a:r>
              <a:rPr lang="en-US" sz="2300" dirty="0">
                <a:solidFill>
                  <a:srgbClr val="FFFFFF"/>
                </a:solidFill>
                <a:effectLst>
                  <a:outerShdw blurRad="38100" dist="38100" dir="2700000" algn="tl">
                    <a:srgbClr val="000000">
                      <a:alpha val="43137"/>
                    </a:srgbClr>
                  </a:outerShdw>
                </a:effectLst>
              </a:rPr>
              <a:t>Windows</a:t>
            </a:r>
          </a:p>
        </p:txBody>
      </p:sp>
      <p:sp>
        <p:nvSpPr>
          <p:cNvPr id="18" name="Freeform 17"/>
          <p:cNvSpPr/>
          <p:nvPr/>
        </p:nvSpPr>
        <p:spPr bwMode="auto">
          <a:xfrm>
            <a:off x="873579" y="1340985"/>
            <a:ext cx="2046125" cy="1083809"/>
          </a:xfrm>
          <a:custGeom>
            <a:avLst/>
            <a:gdLst>
              <a:gd name="connsiteX0" fmla="*/ 270787 w 2032907"/>
              <a:gd name="connsiteY0" fmla="*/ 0 h 1624692"/>
              <a:gd name="connsiteX1" fmla="*/ 1762120 w 2032907"/>
              <a:gd name="connsiteY1" fmla="*/ 0 h 1624692"/>
              <a:gd name="connsiteX2" fmla="*/ 1953595 w 2032907"/>
              <a:gd name="connsiteY2" fmla="*/ 79312 h 1624692"/>
              <a:gd name="connsiteX3" fmla="*/ 2032906 w 2032907"/>
              <a:gd name="connsiteY3" fmla="*/ 270788 h 1624692"/>
              <a:gd name="connsiteX4" fmla="*/ 2032907 w 2032907"/>
              <a:gd name="connsiteY4" fmla="*/ 1624692 h 1624692"/>
              <a:gd name="connsiteX5" fmla="*/ 2032907 w 2032907"/>
              <a:gd name="connsiteY5" fmla="*/ 1624692 h 1624692"/>
              <a:gd name="connsiteX6" fmla="*/ 2032907 w 2032907"/>
              <a:gd name="connsiteY6" fmla="*/ 1624692 h 1624692"/>
              <a:gd name="connsiteX7" fmla="*/ 0 w 2032907"/>
              <a:gd name="connsiteY7" fmla="*/ 1624692 h 1624692"/>
              <a:gd name="connsiteX8" fmla="*/ 0 w 2032907"/>
              <a:gd name="connsiteY8" fmla="*/ 1624692 h 1624692"/>
              <a:gd name="connsiteX9" fmla="*/ 0 w 2032907"/>
              <a:gd name="connsiteY9" fmla="*/ 1624692 h 1624692"/>
              <a:gd name="connsiteX10" fmla="*/ 0 w 2032907"/>
              <a:gd name="connsiteY10" fmla="*/ 270787 h 1624692"/>
              <a:gd name="connsiteX11" fmla="*/ 79312 w 2032907"/>
              <a:gd name="connsiteY11" fmla="*/ 79312 h 1624692"/>
              <a:gd name="connsiteX12" fmla="*/ 270788 w 2032907"/>
              <a:gd name="connsiteY12" fmla="*/ 1 h 1624692"/>
              <a:gd name="connsiteX13" fmla="*/ 270787 w 2032907"/>
              <a:gd name="connsiteY13"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2032907 w 2046125"/>
              <a:gd name="connsiteY5" fmla="*/ 1624692 h 1624692"/>
              <a:gd name="connsiteX6" fmla="*/ 0 w 2046125"/>
              <a:gd name="connsiteY6" fmla="*/ 1624692 h 1624692"/>
              <a:gd name="connsiteX7" fmla="*/ 0 w 2046125"/>
              <a:gd name="connsiteY7" fmla="*/ 1624692 h 1624692"/>
              <a:gd name="connsiteX8" fmla="*/ 0 w 2046125"/>
              <a:gd name="connsiteY8" fmla="*/ 1624692 h 1624692"/>
              <a:gd name="connsiteX9" fmla="*/ 0 w 2046125"/>
              <a:gd name="connsiteY9" fmla="*/ 270787 h 1624692"/>
              <a:gd name="connsiteX10" fmla="*/ 79312 w 2046125"/>
              <a:gd name="connsiteY10" fmla="*/ 79312 h 1624692"/>
              <a:gd name="connsiteX11" fmla="*/ 270788 w 2046125"/>
              <a:gd name="connsiteY11" fmla="*/ 1 h 1624692"/>
              <a:gd name="connsiteX12" fmla="*/ 270787 w 2046125"/>
              <a:gd name="connsiteY12"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1412421 w 2046125"/>
              <a:gd name="connsiteY5" fmla="*/ 1494064 h 1624692"/>
              <a:gd name="connsiteX6" fmla="*/ 0 w 2046125"/>
              <a:gd name="connsiteY6" fmla="*/ 1624692 h 1624692"/>
              <a:gd name="connsiteX7" fmla="*/ 0 w 2046125"/>
              <a:gd name="connsiteY7" fmla="*/ 1624692 h 1624692"/>
              <a:gd name="connsiteX8" fmla="*/ 0 w 2046125"/>
              <a:gd name="connsiteY8" fmla="*/ 1624692 h 1624692"/>
              <a:gd name="connsiteX9" fmla="*/ 0 w 2046125"/>
              <a:gd name="connsiteY9" fmla="*/ 270787 h 1624692"/>
              <a:gd name="connsiteX10" fmla="*/ 79312 w 2046125"/>
              <a:gd name="connsiteY10" fmla="*/ 79312 h 1624692"/>
              <a:gd name="connsiteX11" fmla="*/ 270788 w 2046125"/>
              <a:gd name="connsiteY11" fmla="*/ 1 h 1624692"/>
              <a:gd name="connsiteX12" fmla="*/ 270787 w 2046125"/>
              <a:gd name="connsiteY12"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125" h="1624692">
                <a:moveTo>
                  <a:pt x="270787" y="0"/>
                </a:moveTo>
                <a:lnTo>
                  <a:pt x="1762120" y="0"/>
                </a:lnTo>
                <a:cubicBezTo>
                  <a:pt x="1833937" y="0"/>
                  <a:pt x="1902813" y="28529"/>
                  <a:pt x="1953595" y="79312"/>
                </a:cubicBezTo>
                <a:cubicBezTo>
                  <a:pt x="2004377" y="130095"/>
                  <a:pt x="2032907" y="198970"/>
                  <a:pt x="2032906" y="270788"/>
                </a:cubicBezTo>
                <a:cubicBezTo>
                  <a:pt x="2046125" y="528351"/>
                  <a:pt x="2032907" y="1399041"/>
                  <a:pt x="2032907" y="1624692"/>
                </a:cubicBezTo>
                <a:cubicBezTo>
                  <a:pt x="1387928" y="1036864"/>
                  <a:pt x="538843" y="1159327"/>
                  <a:pt x="0" y="1624692"/>
                </a:cubicBezTo>
                <a:lnTo>
                  <a:pt x="0" y="1624692"/>
                </a:lnTo>
                <a:lnTo>
                  <a:pt x="0" y="1624692"/>
                </a:lnTo>
                <a:lnTo>
                  <a:pt x="0" y="270787"/>
                </a:lnTo>
                <a:cubicBezTo>
                  <a:pt x="0" y="198970"/>
                  <a:pt x="28529" y="130094"/>
                  <a:pt x="79312" y="79312"/>
                </a:cubicBezTo>
                <a:cubicBezTo>
                  <a:pt x="130095" y="28530"/>
                  <a:pt x="198970" y="0"/>
                  <a:pt x="270788" y="1"/>
                </a:cubicBezTo>
                <a:lnTo>
                  <a:pt x="270787" y="0"/>
                </a:lnTo>
                <a:close/>
              </a:path>
            </a:pathLst>
          </a:custGeom>
          <a:gradFill flip="none" rotWithShape="1">
            <a:gsLst>
              <a:gs pos="0">
                <a:schemeClr val="tx1">
                  <a:alpha val="60000"/>
                </a:schemeClr>
              </a:gs>
              <a:gs pos="50000">
                <a:schemeClr val="tx1">
                  <a:alpha val="20000"/>
                </a:schemeClr>
              </a:gs>
              <a:gs pos="100000">
                <a:schemeClr val="tx1">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2" tIns="45716" rIns="91432" bIns="45716" anchor="ctr"/>
          <a:lstStyle/>
          <a:p>
            <a:pPr algn="ctr" defTabSz="914061">
              <a:defRPr/>
            </a:pPr>
            <a:endParaRPr lang="en-US" sz="2300" dirty="0">
              <a:solidFill>
                <a:srgbClr val="FFFFFF"/>
              </a:solidFill>
              <a:effectLst>
                <a:outerShdw blurRad="38100" dist="38100" dir="2700000" algn="tl">
                  <a:srgbClr val="000000">
                    <a:alpha val="43137"/>
                  </a:srgbClr>
                </a:outerShdw>
              </a:effectLst>
            </a:endParaRPr>
          </a:p>
        </p:txBody>
      </p:sp>
      <p:sp>
        <p:nvSpPr>
          <p:cNvPr id="19" name="Freeform 18"/>
          <p:cNvSpPr/>
          <p:nvPr/>
        </p:nvSpPr>
        <p:spPr bwMode="auto">
          <a:xfrm>
            <a:off x="6253843" y="1340985"/>
            <a:ext cx="2000250" cy="1083809"/>
          </a:xfrm>
          <a:custGeom>
            <a:avLst/>
            <a:gdLst>
              <a:gd name="connsiteX0" fmla="*/ 270787 w 2032907"/>
              <a:gd name="connsiteY0" fmla="*/ 0 h 1624692"/>
              <a:gd name="connsiteX1" fmla="*/ 1762120 w 2032907"/>
              <a:gd name="connsiteY1" fmla="*/ 0 h 1624692"/>
              <a:gd name="connsiteX2" fmla="*/ 1953595 w 2032907"/>
              <a:gd name="connsiteY2" fmla="*/ 79312 h 1624692"/>
              <a:gd name="connsiteX3" fmla="*/ 2032906 w 2032907"/>
              <a:gd name="connsiteY3" fmla="*/ 270788 h 1624692"/>
              <a:gd name="connsiteX4" fmla="*/ 2032907 w 2032907"/>
              <a:gd name="connsiteY4" fmla="*/ 1624692 h 1624692"/>
              <a:gd name="connsiteX5" fmla="*/ 2032907 w 2032907"/>
              <a:gd name="connsiteY5" fmla="*/ 1624692 h 1624692"/>
              <a:gd name="connsiteX6" fmla="*/ 2032907 w 2032907"/>
              <a:gd name="connsiteY6" fmla="*/ 1624692 h 1624692"/>
              <a:gd name="connsiteX7" fmla="*/ 0 w 2032907"/>
              <a:gd name="connsiteY7" fmla="*/ 1624692 h 1624692"/>
              <a:gd name="connsiteX8" fmla="*/ 0 w 2032907"/>
              <a:gd name="connsiteY8" fmla="*/ 1624692 h 1624692"/>
              <a:gd name="connsiteX9" fmla="*/ 0 w 2032907"/>
              <a:gd name="connsiteY9" fmla="*/ 1624692 h 1624692"/>
              <a:gd name="connsiteX10" fmla="*/ 0 w 2032907"/>
              <a:gd name="connsiteY10" fmla="*/ 270787 h 1624692"/>
              <a:gd name="connsiteX11" fmla="*/ 79312 w 2032907"/>
              <a:gd name="connsiteY11" fmla="*/ 79312 h 1624692"/>
              <a:gd name="connsiteX12" fmla="*/ 270788 w 2032907"/>
              <a:gd name="connsiteY12" fmla="*/ 1 h 1624692"/>
              <a:gd name="connsiteX13" fmla="*/ 270787 w 2032907"/>
              <a:gd name="connsiteY13"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2032907 w 2046125"/>
              <a:gd name="connsiteY5" fmla="*/ 1624692 h 1624692"/>
              <a:gd name="connsiteX6" fmla="*/ 0 w 2046125"/>
              <a:gd name="connsiteY6" fmla="*/ 1624692 h 1624692"/>
              <a:gd name="connsiteX7" fmla="*/ 0 w 2046125"/>
              <a:gd name="connsiteY7" fmla="*/ 1624692 h 1624692"/>
              <a:gd name="connsiteX8" fmla="*/ 0 w 2046125"/>
              <a:gd name="connsiteY8" fmla="*/ 1624692 h 1624692"/>
              <a:gd name="connsiteX9" fmla="*/ 0 w 2046125"/>
              <a:gd name="connsiteY9" fmla="*/ 270787 h 1624692"/>
              <a:gd name="connsiteX10" fmla="*/ 79312 w 2046125"/>
              <a:gd name="connsiteY10" fmla="*/ 79312 h 1624692"/>
              <a:gd name="connsiteX11" fmla="*/ 270788 w 2046125"/>
              <a:gd name="connsiteY11" fmla="*/ 1 h 1624692"/>
              <a:gd name="connsiteX12" fmla="*/ 270787 w 2046125"/>
              <a:gd name="connsiteY12"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1412421 w 2046125"/>
              <a:gd name="connsiteY5" fmla="*/ 1494064 h 1624692"/>
              <a:gd name="connsiteX6" fmla="*/ 0 w 2046125"/>
              <a:gd name="connsiteY6" fmla="*/ 1624692 h 1624692"/>
              <a:gd name="connsiteX7" fmla="*/ 0 w 2046125"/>
              <a:gd name="connsiteY7" fmla="*/ 1624692 h 1624692"/>
              <a:gd name="connsiteX8" fmla="*/ 0 w 2046125"/>
              <a:gd name="connsiteY8" fmla="*/ 1624692 h 1624692"/>
              <a:gd name="connsiteX9" fmla="*/ 0 w 2046125"/>
              <a:gd name="connsiteY9" fmla="*/ 270787 h 1624692"/>
              <a:gd name="connsiteX10" fmla="*/ 79312 w 2046125"/>
              <a:gd name="connsiteY10" fmla="*/ 79312 h 1624692"/>
              <a:gd name="connsiteX11" fmla="*/ 270788 w 2046125"/>
              <a:gd name="connsiteY11" fmla="*/ 1 h 1624692"/>
              <a:gd name="connsiteX12" fmla="*/ 270787 w 2046125"/>
              <a:gd name="connsiteY12"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 name="connsiteX0" fmla="*/ 270787 w 2046125"/>
              <a:gd name="connsiteY0" fmla="*/ 0 h 1624692"/>
              <a:gd name="connsiteX1" fmla="*/ 1762120 w 2046125"/>
              <a:gd name="connsiteY1" fmla="*/ 0 h 1624692"/>
              <a:gd name="connsiteX2" fmla="*/ 1953595 w 2046125"/>
              <a:gd name="connsiteY2" fmla="*/ 79312 h 1624692"/>
              <a:gd name="connsiteX3" fmla="*/ 2032906 w 2046125"/>
              <a:gd name="connsiteY3" fmla="*/ 270788 h 1624692"/>
              <a:gd name="connsiteX4" fmla="*/ 2032907 w 2046125"/>
              <a:gd name="connsiteY4" fmla="*/ 1624692 h 1624692"/>
              <a:gd name="connsiteX5" fmla="*/ 0 w 2046125"/>
              <a:gd name="connsiteY5" fmla="*/ 1624692 h 1624692"/>
              <a:gd name="connsiteX6" fmla="*/ 0 w 2046125"/>
              <a:gd name="connsiteY6" fmla="*/ 1624692 h 1624692"/>
              <a:gd name="connsiteX7" fmla="*/ 0 w 2046125"/>
              <a:gd name="connsiteY7" fmla="*/ 1624692 h 1624692"/>
              <a:gd name="connsiteX8" fmla="*/ 0 w 2046125"/>
              <a:gd name="connsiteY8" fmla="*/ 270787 h 1624692"/>
              <a:gd name="connsiteX9" fmla="*/ 79312 w 2046125"/>
              <a:gd name="connsiteY9" fmla="*/ 79312 h 1624692"/>
              <a:gd name="connsiteX10" fmla="*/ 270788 w 2046125"/>
              <a:gd name="connsiteY10" fmla="*/ 1 h 1624692"/>
              <a:gd name="connsiteX11" fmla="*/ 270787 w 2046125"/>
              <a:gd name="connsiteY11" fmla="*/ 0 h 162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125" h="1624692">
                <a:moveTo>
                  <a:pt x="270787" y="0"/>
                </a:moveTo>
                <a:lnTo>
                  <a:pt x="1762120" y="0"/>
                </a:lnTo>
                <a:cubicBezTo>
                  <a:pt x="1833937" y="0"/>
                  <a:pt x="1902813" y="28529"/>
                  <a:pt x="1953595" y="79312"/>
                </a:cubicBezTo>
                <a:cubicBezTo>
                  <a:pt x="2004377" y="130095"/>
                  <a:pt x="2032907" y="198970"/>
                  <a:pt x="2032906" y="270788"/>
                </a:cubicBezTo>
                <a:cubicBezTo>
                  <a:pt x="2046125" y="528351"/>
                  <a:pt x="2032907" y="1399041"/>
                  <a:pt x="2032907" y="1624692"/>
                </a:cubicBezTo>
                <a:cubicBezTo>
                  <a:pt x="1387928" y="1036864"/>
                  <a:pt x="538843" y="1159327"/>
                  <a:pt x="0" y="1624692"/>
                </a:cubicBezTo>
                <a:lnTo>
                  <a:pt x="0" y="1624692"/>
                </a:lnTo>
                <a:lnTo>
                  <a:pt x="0" y="1624692"/>
                </a:lnTo>
                <a:lnTo>
                  <a:pt x="0" y="270787"/>
                </a:lnTo>
                <a:cubicBezTo>
                  <a:pt x="0" y="198970"/>
                  <a:pt x="28529" y="130094"/>
                  <a:pt x="79312" y="79312"/>
                </a:cubicBezTo>
                <a:cubicBezTo>
                  <a:pt x="130095" y="28530"/>
                  <a:pt x="198970" y="0"/>
                  <a:pt x="270788" y="1"/>
                </a:cubicBezTo>
                <a:lnTo>
                  <a:pt x="270787" y="0"/>
                </a:lnTo>
                <a:close/>
              </a:path>
            </a:pathLst>
          </a:custGeom>
          <a:gradFill flip="none" rotWithShape="1">
            <a:gsLst>
              <a:gs pos="0">
                <a:schemeClr val="tx1">
                  <a:alpha val="60000"/>
                </a:schemeClr>
              </a:gs>
              <a:gs pos="50000">
                <a:schemeClr val="tx1">
                  <a:alpha val="20000"/>
                </a:schemeClr>
              </a:gs>
              <a:gs pos="100000">
                <a:schemeClr val="tx1">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2" tIns="45716" rIns="91432" bIns="45716" anchor="ctr"/>
          <a:lstStyle/>
          <a:p>
            <a:pPr algn="ctr" defTabSz="914061">
              <a:defRPr/>
            </a:pPr>
            <a:endParaRPr lang="en-US" sz="2300" dirty="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mtClean="0"/>
              <a:t>How Shims Work</a:t>
            </a:r>
            <a:endParaRPr lang="en-US" dirty="0"/>
          </a:p>
        </p:txBody>
      </p:sp>
      <p:sp>
        <p:nvSpPr>
          <p:cNvPr id="4" name="Rounded Rectangle 3"/>
          <p:cNvSpPr/>
          <p:nvPr/>
        </p:nvSpPr>
        <p:spPr bwMode="auto">
          <a:xfrm>
            <a:off x="3382857" y="3419441"/>
            <a:ext cx="2406869" cy="701075"/>
          </a:xfrm>
          <a:prstGeom prst="roundRect">
            <a:avLst/>
          </a:prstGeom>
          <a:solidFill>
            <a:schemeClr val="accent4">
              <a:lumMod val="75000"/>
            </a:schemeClr>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2" tIns="45716" rIns="91432" bIns="45716" anchor="ctr"/>
          <a:lstStyle/>
          <a:p>
            <a:pPr algn="ctr" defTabSz="914061">
              <a:defRPr/>
            </a:pPr>
            <a:r>
              <a:rPr lang="en-US" sz="2300" dirty="0">
                <a:solidFill>
                  <a:srgbClr val="FFFFFF"/>
                </a:solidFill>
                <a:effectLst>
                  <a:outerShdw blurRad="38100" dist="38100" dir="2700000" algn="tl">
                    <a:srgbClr val="000000">
                      <a:alpha val="43137"/>
                    </a:srgbClr>
                  </a:outerShdw>
                </a:effectLst>
              </a:rPr>
              <a:t>Shim DLL</a:t>
            </a:r>
          </a:p>
        </p:txBody>
      </p:sp>
      <p:sp>
        <p:nvSpPr>
          <p:cNvPr id="5" name="Right Arrow 4"/>
          <p:cNvSpPr/>
          <p:nvPr/>
        </p:nvSpPr>
        <p:spPr bwMode="auto">
          <a:xfrm>
            <a:off x="2999226" y="1714500"/>
            <a:ext cx="3205655" cy="414828"/>
          </a:xfrm>
          <a:prstGeom prst="rightArrow">
            <a:avLst>
              <a:gd name="adj1" fmla="val 61021"/>
              <a:gd name="adj2" fmla="val 50000"/>
            </a:avLst>
          </a:prstGeom>
          <a:gradFill flip="none" rotWithShape="1">
            <a:gsLst>
              <a:gs pos="0">
                <a:schemeClr val="accent4">
                  <a:shade val="15000"/>
                  <a:satMod val="180000"/>
                  <a:alpha val="0"/>
                </a:schemeClr>
              </a:gs>
              <a:gs pos="100000">
                <a:schemeClr val="tx2"/>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2" tIns="45716" rIns="91432" bIns="45716" anchor="ctr"/>
          <a:lstStyle/>
          <a:p>
            <a:pPr algn="ctr" defTabSz="914061">
              <a:defRPr/>
            </a:pPr>
            <a:endParaRPr lang="en-US" sz="2300">
              <a:solidFill>
                <a:srgbClr val="FFFFFF"/>
              </a:solidFill>
              <a:effectLst>
                <a:outerShdw blurRad="38100" dist="38100" dir="2700000" algn="tl">
                  <a:srgbClr val="000000">
                    <a:alpha val="43137"/>
                  </a:srgbClr>
                </a:outerShdw>
              </a:effectLst>
            </a:endParaRPr>
          </a:p>
        </p:txBody>
      </p:sp>
      <p:sp>
        <p:nvSpPr>
          <p:cNvPr id="8" name="Rounded Rectangle 7"/>
          <p:cNvSpPr/>
          <p:nvPr/>
        </p:nvSpPr>
        <p:spPr bwMode="auto">
          <a:xfrm>
            <a:off x="1307063" y="1677478"/>
            <a:ext cx="1650124" cy="480848"/>
          </a:xfrm>
          <a:prstGeom prst="roundRect">
            <a:avLst/>
          </a:prstGeom>
          <a:solidFill>
            <a:schemeClr val="accent2">
              <a:lumMod val="50000"/>
            </a:schemeClr>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2" tIns="45716" rIns="91432" bIns="45716" anchor="ctr"/>
          <a:lstStyle/>
          <a:p>
            <a:pPr algn="ctr" defTabSz="914061">
              <a:lnSpc>
                <a:spcPct val="80000"/>
              </a:lnSpc>
              <a:defRPr/>
            </a:pPr>
            <a:r>
              <a:rPr lang="en-US" sz="2300" dirty="0">
                <a:solidFill>
                  <a:srgbClr val="FFFFFF"/>
                </a:solidFill>
                <a:effectLst>
                  <a:outerShdw blurRad="38100" dist="38100" dir="2700000" algn="tl">
                    <a:srgbClr val="000000">
                      <a:alpha val="43137"/>
                    </a:srgbClr>
                  </a:outerShdw>
                </a:effectLst>
              </a:rPr>
              <a:t>Import Function</a:t>
            </a:r>
          </a:p>
        </p:txBody>
      </p:sp>
      <p:sp>
        <p:nvSpPr>
          <p:cNvPr id="10" name="Rounded Rectangle 9"/>
          <p:cNvSpPr/>
          <p:nvPr/>
        </p:nvSpPr>
        <p:spPr bwMode="auto">
          <a:xfrm>
            <a:off x="1307063" y="1491630"/>
            <a:ext cx="1650124" cy="662181"/>
          </a:xfrm>
          <a:prstGeom prst="roundRect">
            <a:avLst/>
          </a:prstGeom>
          <a:solidFill>
            <a:schemeClr val="accent4">
              <a:lumMod val="75000"/>
            </a:schemeClr>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2" tIns="45716" rIns="91432" bIns="45716" anchor="ctr"/>
          <a:lstStyle/>
          <a:p>
            <a:pPr algn="ctr" defTabSz="914061">
              <a:lnSpc>
                <a:spcPct val="80000"/>
              </a:lnSpc>
              <a:defRPr/>
            </a:pPr>
            <a:r>
              <a:rPr lang="en-US" sz="2300" dirty="0">
                <a:solidFill>
                  <a:srgbClr val="FFFFFF"/>
                </a:solidFill>
                <a:effectLst>
                  <a:outerShdw blurRad="38100" dist="38100" dir="2700000" algn="tl">
                    <a:srgbClr val="000000">
                      <a:alpha val="43137"/>
                    </a:srgbClr>
                  </a:outerShdw>
                </a:effectLst>
              </a:rPr>
              <a:t>Shimmed</a:t>
            </a:r>
          </a:p>
          <a:p>
            <a:pPr algn="ctr" defTabSz="914061">
              <a:lnSpc>
                <a:spcPct val="80000"/>
              </a:lnSpc>
              <a:defRPr/>
            </a:pPr>
            <a:r>
              <a:rPr lang="en-US" sz="2300" dirty="0">
                <a:solidFill>
                  <a:srgbClr val="FFFFFF"/>
                </a:solidFill>
                <a:effectLst>
                  <a:outerShdw blurRad="38100" dist="38100" dir="2700000" algn="tl">
                    <a:srgbClr val="000000">
                      <a:alpha val="43137"/>
                    </a:srgbClr>
                  </a:outerShdw>
                </a:effectLst>
              </a:rPr>
              <a:t>Function</a:t>
            </a:r>
          </a:p>
        </p:txBody>
      </p:sp>
      <p:sp>
        <p:nvSpPr>
          <p:cNvPr id="11" name="Rounded Rectangle 10"/>
          <p:cNvSpPr/>
          <p:nvPr/>
        </p:nvSpPr>
        <p:spPr bwMode="auto">
          <a:xfrm>
            <a:off x="6215390" y="1509521"/>
            <a:ext cx="1650124" cy="662181"/>
          </a:xfrm>
          <a:prstGeom prst="roundRect">
            <a:avLst/>
          </a:prstGeom>
          <a:solidFill>
            <a:schemeClr val="accent2">
              <a:lumMod val="50000"/>
            </a:schemeClr>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2" tIns="45716" rIns="91432" bIns="45716" anchor="ctr"/>
          <a:lstStyle/>
          <a:p>
            <a:pPr algn="ctr" defTabSz="914061">
              <a:lnSpc>
                <a:spcPct val="80000"/>
              </a:lnSpc>
              <a:defRPr/>
            </a:pPr>
            <a:r>
              <a:rPr lang="en-US" sz="2300" dirty="0">
                <a:solidFill>
                  <a:srgbClr val="FFFFFF"/>
                </a:solidFill>
                <a:effectLst>
                  <a:outerShdw blurRad="38100" dist="38100" dir="2700000" algn="tl">
                    <a:srgbClr val="000000">
                      <a:alpha val="43137"/>
                    </a:srgbClr>
                  </a:outerShdw>
                </a:effectLst>
              </a:rPr>
              <a:t>Export</a:t>
            </a:r>
          </a:p>
          <a:p>
            <a:pPr algn="ctr" defTabSz="914061">
              <a:lnSpc>
                <a:spcPct val="80000"/>
              </a:lnSpc>
              <a:defRPr/>
            </a:pPr>
            <a:r>
              <a:rPr lang="en-US" sz="2300" dirty="0">
                <a:solidFill>
                  <a:srgbClr val="FFFFFF"/>
                </a:solidFill>
                <a:effectLst>
                  <a:outerShdw blurRad="38100" dist="38100" dir="2700000" algn="tl">
                    <a:srgbClr val="000000">
                      <a:alpha val="43137"/>
                    </a:srgbClr>
                  </a:outerShdw>
                </a:effectLst>
              </a:rPr>
              <a:t>Function</a:t>
            </a:r>
          </a:p>
        </p:txBody>
      </p:sp>
      <p:sp>
        <p:nvSpPr>
          <p:cNvPr id="12" name="Right Arrow 11"/>
          <p:cNvSpPr/>
          <p:nvPr/>
        </p:nvSpPr>
        <p:spPr bwMode="auto">
          <a:xfrm rot="3396338">
            <a:off x="2851603" y="2469238"/>
            <a:ext cx="1698239" cy="540402"/>
          </a:xfrm>
          <a:prstGeom prst="rightArrow">
            <a:avLst>
              <a:gd name="adj1" fmla="val 64877"/>
              <a:gd name="adj2" fmla="val 58991"/>
            </a:avLst>
          </a:prstGeom>
          <a:gradFill flip="none" rotWithShape="1">
            <a:gsLst>
              <a:gs pos="0">
                <a:schemeClr val="accent4">
                  <a:shade val="15000"/>
                  <a:satMod val="180000"/>
                  <a:alpha val="0"/>
                </a:schemeClr>
              </a:gs>
              <a:gs pos="100000">
                <a:schemeClr val="tx2"/>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2" tIns="45716" rIns="91432" bIns="45716" anchor="ctr"/>
          <a:lstStyle/>
          <a:p>
            <a:pPr algn="ctr" defTabSz="914061">
              <a:defRPr/>
            </a:pPr>
            <a:endParaRPr lang="en-US" sz="2300">
              <a:solidFill>
                <a:srgbClr val="FFFFFF"/>
              </a:solidFill>
              <a:effectLst>
                <a:outerShdw blurRad="38100" dist="38100" dir="2700000" algn="tl">
                  <a:srgbClr val="000000">
                    <a:alpha val="43137"/>
                  </a:srgbClr>
                </a:outerShdw>
              </a:effectLst>
            </a:endParaRPr>
          </a:p>
        </p:txBody>
      </p:sp>
      <p:sp>
        <p:nvSpPr>
          <p:cNvPr id="14" name="Right Arrow 13"/>
          <p:cNvSpPr/>
          <p:nvPr/>
        </p:nvSpPr>
        <p:spPr bwMode="auto">
          <a:xfrm rot="18201215">
            <a:off x="4686222" y="2547543"/>
            <a:ext cx="1409198" cy="549476"/>
          </a:xfrm>
          <a:prstGeom prst="rightArrow">
            <a:avLst>
              <a:gd name="adj1" fmla="val 50000"/>
              <a:gd name="adj2" fmla="val 58449"/>
            </a:avLst>
          </a:prstGeom>
          <a:gradFill flip="none" rotWithShape="1">
            <a:gsLst>
              <a:gs pos="0">
                <a:schemeClr val="accent4">
                  <a:shade val="15000"/>
                  <a:satMod val="180000"/>
                  <a:alpha val="0"/>
                </a:schemeClr>
              </a:gs>
              <a:gs pos="100000">
                <a:schemeClr val="bg1"/>
              </a:gs>
            </a:gsLst>
            <a:lin ang="0" scaled="1"/>
            <a:tileRect/>
          </a:gradFill>
          <a:ln w="19050">
            <a:gradFill flip="none" rotWithShape="1">
              <a:gsLst>
                <a:gs pos="0">
                  <a:schemeClr val="accent1">
                    <a:tint val="66000"/>
                    <a:satMod val="160000"/>
                    <a:alpha val="0"/>
                  </a:schemeClr>
                </a:gs>
                <a:gs pos="100000">
                  <a:schemeClr val="tx1"/>
                </a:gs>
              </a:gsLst>
              <a:lin ang="0" scaled="1"/>
              <a:tileRect/>
            </a:gradFill>
            <a:prstDash val="sysDot"/>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2" tIns="45716" rIns="91432" bIns="45716" anchor="ctr"/>
          <a:lstStyle/>
          <a:p>
            <a:pPr algn="ctr" defTabSz="914061">
              <a:defRPr/>
            </a:pPr>
            <a:endParaRPr lang="en-US" sz="2300" dirty="0">
              <a:solidFill>
                <a:srgbClr val="FFFFFF"/>
              </a:solidFill>
              <a:effectLst>
                <a:outerShdw blurRad="38100" dist="38100" dir="2700000" algn="tl">
                  <a:srgbClr val="000000">
                    <a:alpha val="43137"/>
                  </a:srgbClr>
                </a:outerShdw>
              </a:effectLst>
            </a:endParaRPr>
          </a:p>
        </p:txBody>
      </p:sp>
      <p:sp>
        <p:nvSpPr>
          <p:cNvPr id="20" name="Freeform 19"/>
          <p:cNvSpPr/>
          <p:nvPr/>
        </p:nvSpPr>
        <p:spPr bwMode="auto">
          <a:xfrm>
            <a:off x="3422469" y="3440023"/>
            <a:ext cx="2317025" cy="451485"/>
          </a:xfrm>
          <a:custGeom>
            <a:avLst/>
            <a:gdLst>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437130"/>
              <a:gd name="connsiteY0" fmla="*/ 0 h 716280"/>
              <a:gd name="connsiteX1" fmla="*/ 1976117 w 2437130"/>
              <a:gd name="connsiteY1" fmla="*/ 0 h 716280"/>
              <a:gd name="connsiteX2" fmla="*/ 2092862 w 2437130"/>
              <a:gd name="connsiteY2" fmla="*/ 48358 h 716280"/>
              <a:gd name="connsiteX3" fmla="*/ 2141219 w 2437130"/>
              <a:gd name="connsiteY3" fmla="*/ 165104 h 716280"/>
              <a:gd name="connsiteX4" fmla="*/ 2141220 w 2437130"/>
              <a:gd name="connsiteY4" fmla="*/ 716280 h 716280"/>
              <a:gd name="connsiteX5" fmla="*/ 2141220 w 2437130"/>
              <a:gd name="connsiteY5" fmla="*/ 716280 h 716280"/>
              <a:gd name="connsiteX6" fmla="*/ 2141220 w 2437130"/>
              <a:gd name="connsiteY6" fmla="*/ 716280 h 716280"/>
              <a:gd name="connsiteX7" fmla="*/ 2080260 w 2437130"/>
              <a:gd name="connsiteY7" fmla="*/ 708660 h 716280"/>
              <a:gd name="connsiteX8" fmla="*/ 0 w 2437130"/>
              <a:gd name="connsiteY8" fmla="*/ 716280 h 716280"/>
              <a:gd name="connsiteX9" fmla="*/ 0 w 2437130"/>
              <a:gd name="connsiteY9" fmla="*/ 716280 h 716280"/>
              <a:gd name="connsiteX10" fmla="*/ 0 w 2437130"/>
              <a:gd name="connsiteY10" fmla="*/ 716280 h 716280"/>
              <a:gd name="connsiteX11" fmla="*/ 0 w 2437130"/>
              <a:gd name="connsiteY11" fmla="*/ 165103 h 716280"/>
              <a:gd name="connsiteX12" fmla="*/ 48358 w 2437130"/>
              <a:gd name="connsiteY12" fmla="*/ 48358 h 716280"/>
              <a:gd name="connsiteX13" fmla="*/ 165104 w 2437130"/>
              <a:gd name="connsiteY13" fmla="*/ 1 h 716280"/>
              <a:gd name="connsiteX14" fmla="*/ 165103 w 2437130"/>
              <a:gd name="connsiteY14" fmla="*/ 0 h 716280"/>
              <a:gd name="connsiteX0" fmla="*/ 165103 w 2437130"/>
              <a:gd name="connsiteY0" fmla="*/ 0 h 716280"/>
              <a:gd name="connsiteX1" fmla="*/ 1976117 w 2437130"/>
              <a:gd name="connsiteY1" fmla="*/ 0 h 716280"/>
              <a:gd name="connsiteX2" fmla="*/ 2092862 w 2437130"/>
              <a:gd name="connsiteY2" fmla="*/ 48358 h 716280"/>
              <a:gd name="connsiteX3" fmla="*/ 2141219 w 2437130"/>
              <a:gd name="connsiteY3" fmla="*/ 165104 h 716280"/>
              <a:gd name="connsiteX4" fmla="*/ 2141220 w 2437130"/>
              <a:gd name="connsiteY4" fmla="*/ 716280 h 716280"/>
              <a:gd name="connsiteX5" fmla="*/ 2141220 w 2437130"/>
              <a:gd name="connsiteY5" fmla="*/ 716280 h 716280"/>
              <a:gd name="connsiteX6" fmla="*/ 2141220 w 2437130"/>
              <a:gd name="connsiteY6" fmla="*/ 716280 h 716280"/>
              <a:gd name="connsiteX7" fmla="*/ 2080260 w 2437130"/>
              <a:gd name="connsiteY7" fmla="*/ 708660 h 716280"/>
              <a:gd name="connsiteX8" fmla="*/ 0 w 2437130"/>
              <a:gd name="connsiteY8" fmla="*/ 716280 h 716280"/>
              <a:gd name="connsiteX9" fmla="*/ 0 w 2437130"/>
              <a:gd name="connsiteY9" fmla="*/ 716280 h 716280"/>
              <a:gd name="connsiteX10" fmla="*/ 0 w 2437130"/>
              <a:gd name="connsiteY10" fmla="*/ 716280 h 716280"/>
              <a:gd name="connsiteX11" fmla="*/ 0 w 2437130"/>
              <a:gd name="connsiteY11" fmla="*/ 165103 h 716280"/>
              <a:gd name="connsiteX12" fmla="*/ 48358 w 2437130"/>
              <a:gd name="connsiteY12" fmla="*/ 48358 h 716280"/>
              <a:gd name="connsiteX13" fmla="*/ 165104 w 2437130"/>
              <a:gd name="connsiteY13" fmla="*/ 1 h 716280"/>
              <a:gd name="connsiteX14" fmla="*/ 165103 w 243713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162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01040 h 716280"/>
              <a:gd name="connsiteX7" fmla="*/ 2141220 w 2141220"/>
              <a:gd name="connsiteY7" fmla="*/ 716280 h 716280"/>
              <a:gd name="connsiteX8" fmla="*/ 0 w 2141220"/>
              <a:gd name="connsiteY8" fmla="*/ 716280 h 716280"/>
              <a:gd name="connsiteX9" fmla="*/ 0 w 2141220"/>
              <a:gd name="connsiteY9" fmla="*/ 716280 h 716280"/>
              <a:gd name="connsiteX10" fmla="*/ 0 w 2141220"/>
              <a:gd name="connsiteY10" fmla="*/ 716280 h 716280"/>
              <a:gd name="connsiteX11" fmla="*/ 0 w 2141220"/>
              <a:gd name="connsiteY11" fmla="*/ 165103 h 716280"/>
              <a:gd name="connsiteX12" fmla="*/ 48358 w 2141220"/>
              <a:gd name="connsiteY12" fmla="*/ 48358 h 716280"/>
              <a:gd name="connsiteX13" fmla="*/ 165104 w 2141220"/>
              <a:gd name="connsiteY13" fmla="*/ 1 h 716280"/>
              <a:gd name="connsiteX14" fmla="*/ 165103 w 214122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2141220 w 2141220"/>
              <a:gd name="connsiteY6" fmla="*/ 701040 h 716280"/>
              <a:gd name="connsiteX7" fmla="*/ 2141220 w 2141220"/>
              <a:gd name="connsiteY7" fmla="*/ 716280 h 716280"/>
              <a:gd name="connsiteX8" fmla="*/ 0 w 2141220"/>
              <a:gd name="connsiteY8" fmla="*/ 716280 h 716280"/>
              <a:gd name="connsiteX9" fmla="*/ 0 w 2141220"/>
              <a:gd name="connsiteY9" fmla="*/ 716280 h 716280"/>
              <a:gd name="connsiteX10" fmla="*/ 0 w 2141220"/>
              <a:gd name="connsiteY10" fmla="*/ 716280 h 716280"/>
              <a:gd name="connsiteX11" fmla="*/ 0 w 2141220"/>
              <a:gd name="connsiteY11" fmla="*/ 165103 h 716280"/>
              <a:gd name="connsiteX12" fmla="*/ 48358 w 2141220"/>
              <a:gd name="connsiteY12" fmla="*/ 48358 h 716280"/>
              <a:gd name="connsiteX13" fmla="*/ 165104 w 2141220"/>
              <a:gd name="connsiteY13" fmla="*/ 1 h 716280"/>
              <a:gd name="connsiteX14" fmla="*/ 165103 w 214122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1706880 w 2141220"/>
              <a:gd name="connsiteY6" fmla="*/ 449580 h 716280"/>
              <a:gd name="connsiteX7" fmla="*/ 2141220 w 2141220"/>
              <a:gd name="connsiteY7" fmla="*/ 716280 h 716280"/>
              <a:gd name="connsiteX8" fmla="*/ 0 w 2141220"/>
              <a:gd name="connsiteY8" fmla="*/ 716280 h 716280"/>
              <a:gd name="connsiteX9" fmla="*/ 0 w 2141220"/>
              <a:gd name="connsiteY9" fmla="*/ 716280 h 716280"/>
              <a:gd name="connsiteX10" fmla="*/ 0 w 2141220"/>
              <a:gd name="connsiteY10" fmla="*/ 716280 h 716280"/>
              <a:gd name="connsiteX11" fmla="*/ 0 w 2141220"/>
              <a:gd name="connsiteY11" fmla="*/ 165103 h 716280"/>
              <a:gd name="connsiteX12" fmla="*/ 48358 w 2141220"/>
              <a:gd name="connsiteY12" fmla="*/ 48358 h 716280"/>
              <a:gd name="connsiteX13" fmla="*/ 165104 w 2141220"/>
              <a:gd name="connsiteY13" fmla="*/ 1 h 716280"/>
              <a:gd name="connsiteX14" fmla="*/ 165103 w 214122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1706880 w 2141220"/>
              <a:gd name="connsiteY6" fmla="*/ 449580 h 716280"/>
              <a:gd name="connsiteX7" fmla="*/ 2141220 w 2141220"/>
              <a:gd name="connsiteY7" fmla="*/ 716280 h 716280"/>
              <a:gd name="connsiteX8" fmla="*/ 0 w 2141220"/>
              <a:gd name="connsiteY8" fmla="*/ 716280 h 716280"/>
              <a:gd name="connsiteX9" fmla="*/ 0 w 2141220"/>
              <a:gd name="connsiteY9" fmla="*/ 716280 h 716280"/>
              <a:gd name="connsiteX10" fmla="*/ 0 w 2141220"/>
              <a:gd name="connsiteY10" fmla="*/ 716280 h 716280"/>
              <a:gd name="connsiteX11" fmla="*/ 0 w 2141220"/>
              <a:gd name="connsiteY11" fmla="*/ 165103 h 716280"/>
              <a:gd name="connsiteX12" fmla="*/ 48358 w 2141220"/>
              <a:gd name="connsiteY12" fmla="*/ 48358 h 716280"/>
              <a:gd name="connsiteX13" fmla="*/ 165104 w 2141220"/>
              <a:gd name="connsiteY13" fmla="*/ 1 h 716280"/>
              <a:gd name="connsiteX14" fmla="*/ 165103 w 214122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1706880 w 2141220"/>
              <a:gd name="connsiteY6" fmla="*/ 449580 h 716280"/>
              <a:gd name="connsiteX7" fmla="*/ 2141220 w 2141220"/>
              <a:gd name="connsiteY7" fmla="*/ 716280 h 716280"/>
              <a:gd name="connsiteX8" fmla="*/ 0 w 2141220"/>
              <a:gd name="connsiteY8" fmla="*/ 716280 h 716280"/>
              <a:gd name="connsiteX9" fmla="*/ 0 w 2141220"/>
              <a:gd name="connsiteY9" fmla="*/ 716280 h 716280"/>
              <a:gd name="connsiteX10" fmla="*/ 0 w 2141220"/>
              <a:gd name="connsiteY10" fmla="*/ 716280 h 716280"/>
              <a:gd name="connsiteX11" fmla="*/ 0 w 2141220"/>
              <a:gd name="connsiteY11" fmla="*/ 165103 h 716280"/>
              <a:gd name="connsiteX12" fmla="*/ 48358 w 2141220"/>
              <a:gd name="connsiteY12" fmla="*/ 48358 h 716280"/>
              <a:gd name="connsiteX13" fmla="*/ 165104 w 2141220"/>
              <a:gd name="connsiteY13" fmla="*/ 1 h 716280"/>
              <a:gd name="connsiteX14" fmla="*/ 165103 w 214122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1706880 w 2141220"/>
              <a:gd name="connsiteY6" fmla="*/ 449580 h 716280"/>
              <a:gd name="connsiteX7" fmla="*/ 2004060 w 2141220"/>
              <a:gd name="connsiteY7" fmla="*/ 281940 h 716280"/>
              <a:gd name="connsiteX8" fmla="*/ 0 w 2141220"/>
              <a:gd name="connsiteY8" fmla="*/ 716280 h 716280"/>
              <a:gd name="connsiteX9" fmla="*/ 0 w 2141220"/>
              <a:gd name="connsiteY9" fmla="*/ 716280 h 716280"/>
              <a:gd name="connsiteX10" fmla="*/ 0 w 2141220"/>
              <a:gd name="connsiteY10" fmla="*/ 716280 h 716280"/>
              <a:gd name="connsiteX11" fmla="*/ 0 w 2141220"/>
              <a:gd name="connsiteY11" fmla="*/ 165103 h 716280"/>
              <a:gd name="connsiteX12" fmla="*/ 48358 w 2141220"/>
              <a:gd name="connsiteY12" fmla="*/ 48358 h 716280"/>
              <a:gd name="connsiteX13" fmla="*/ 165104 w 2141220"/>
              <a:gd name="connsiteY13" fmla="*/ 1 h 716280"/>
              <a:gd name="connsiteX14" fmla="*/ 165103 w 214122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1706880 w 2141220"/>
              <a:gd name="connsiteY6" fmla="*/ 449580 h 716280"/>
              <a:gd name="connsiteX7" fmla="*/ 861060 w 2141220"/>
              <a:gd name="connsiteY7" fmla="*/ 708660 h 716280"/>
              <a:gd name="connsiteX8" fmla="*/ 0 w 2141220"/>
              <a:gd name="connsiteY8" fmla="*/ 716280 h 716280"/>
              <a:gd name="connsiteX9" fmla="*/ 0 w 2141220"/>
              <a:gd name="connsiteY9" fmla="*/ 716280 h 716280"/>
              <a:gd name="connsiteX10" fmla="*/ 0 w 2141220"/>
              <a:gd name="connsiteY10" fmla="*/ 716280 h 716280"/>
              <a:gd name="connsiteX11" fmla="*/ 0 w 2141220"/>
              <a:gd name="connsiteY11" fmla="*/ 165103 h 716280"/>
              <a:gd name="connsiteX12" fmla="*/ 48358 w 2141220"/>
              <a:gd name="connsiteY12" fmla="*/ 48358 h 716280"/>
              <a:gd name="connsiteX13" fmla="*/ 165104 w 2141220"/>
              <a:gd name="connsiteY13" fmla="*/ 1 h 716280"/>
              <a:gd name="connsiteX14" fmla="*/ 165103 w 2141220"/>
              <a:gd name="connsiteY14"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2141220 w 2141220"/>
              <a:gd name="connsiteY5" fmla="*/ 716280 h 716280"/>
              <a:gd name="connsiteX6" fmla="*/ 1706880 w 2141220"/>
              <a:gd name="connsiteY6" fmla="*/ 4495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1897380 w 2141220"/>
              <a:gd name="connsiteY5" fmla="*/ 480060 h 716280"/>
              <a:gd name="connsiteX6" fmla="*/ 1706880 w 2141220"/>
              <a:gd name="connsiteY6" fmla="*/ 4495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1897380 w 2141220"/>
              <a:gd name="connsiteY5" fmla="*/ 480060 h 716280"/>
              <a:gd name="connsiteX6" fmla="*/ 1706880 w 2141220"/>
              <a:gd name="connsiteY6" fmla="*/ 449580 h 716280"/>
              <a:gd name="connsiteX7" fmla="*/ 0 w 2141220"/>
              <a:gd name="connsiteY7" fmla="*/ 716280 h 716280"/>
              <a:gd name="connsiteX8" fmla="*/ 0 w 2141220"/>
              <a:gd name="connsiteY8" fmla="*/ 716280 h 716280"/>
              <a:gd name="connsiteX9" fmla="*/ 0 w 2141220"/>
              <a:gd name="connsiteY9" fmla="*/ 716280 h 716280"/>
              <a:gd name="connsiteX10" fmla="*/ 0 w 2141220"/>
              <a:gd name="connsiteY10" fmla="*/ 165103 h 716280"/>
              <a:gd name="connsiteX11" fmla="*/ 48358 w 2141220"/>
              <a:gd name="connsiteY11" fmla="*/ 48358 h 716280"/>
              <a:gd name="connsiteX12" fmla="*/ 165104 w 2141220"/>
              <a:gd name="connsiteY12" fmla="*/ 1 h 716280"/>
              <a:gd name="connsiteX13" fmla="*/ 165103 w 2141220"/>
              <a:gd name="connsiteY13"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1897380 w 2141220"/>
              <a:gd name="connsiteY5" fmla="*/ 480060 h 716280"/>
              <a:gd name="connsiteX6" fmla="*/ 0 w 2141220"/>
              <a:gd name="connsiteY6" fmla="*/ 716280 h 716280"/>
              <a:gd name="connsiteX7" fmla="*/ 0 w 2141220"/>
              <a:gd name="connsiteY7" fmla="*/ 716280 h 716280"/>
              <a:gd name="connsiteX8" fmla="*/ 0 w 2141220"/>
              <a:gd name="connsiteY8" fmla="*/ 716280 h 716280"/>
              <a:gd name="connsiteX9" fmla="*/ 0 w 2141220"/>
              <a:gd name="connsiteY9" fmla="*/ 165103 h 716280"/>
              <a:gd name="connsiteX10" fmla="*/ 48358 w 2141220"/>
              <a:gd name="connsiteY10" fmla="*/ 48358 h 716280"/>
              <a:gd name="connsiteX11" fmla="*/ 165104 w 2141220"/>
              <a:gd name="connsiteY11" fmla="*/ 1 h 716280"/>
              <a:gd name="connsiteX12" fmla="*/ 165103 w 2141220"/>
              <a:gd name="connsiteY12"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1257300 w 2141220"/>
              <a:gd name="connsiteY5" fmla="*/ 365760 h 716280"/>
              <a:gd name="connsiteX6" fmla="*/ 0 w 2141220"/>
              <a:gd name="connsiteY6" fmla="*/ 716280 h 716280"/>
              <a:gd name="connsiteX7" fmla="*/ 0 w 2141220"/>
              <a:gd name="connsiteY7" fmla="*/ 716280 h 716280"/>
              <a:gd name="connsiteX8" fmla="*/ 0 w 2141220"/>
              <a:gd name="connsiteY8" fmla="*/ 716280 h 716280"/>
              <a:gd name="connsiteX9" fmla="*/ 0 w 2141220"/>
              <a:gd name="connsiteY9" fmla="*/ 165103 h 716280"/>
              <a:gd name="connsiteX10" fmla="*/ 48358 w 2141220"/>
              <a:gd name="connsiteY10" fmla="*/ 48358 h 716280"/>
              <a:gd name="connsiteX11" fmla="*/ 165104 w 2141220"/>
              <a:gd name="connsiteY11" fmla="*/ 1 h 716280"/>
              <a:gd name="connsiteX12" fmla="*/ 165103 w 2141220"/>
              <a:gd name="connsiteY12"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1257300 w 2141220"/>
              <a:gd name="connsiteY5" fmla="*/ 365760 h 716280"/>
              <a:gd name="connsiteX6" fmla="*/ 0 w 2141220"/>
              <a:gd name="connsiteY6" fmla="*/ 716280 h 716280"/>
              <a:gd name="connsiteX7" fmla="*/ 0 w 2141220"/>
              <a:gd name="connsiteY7" fmla="*/ 716280 h 716280"/>
              <a:gd name="connsiteX8" fmla="*/ 0 w 2141220"/>
              <a:gd name="connsiteY8" fmla="*/ 716280 h 716280"/>
              <a:gd name="connsiteX9" fmla="*/ 0 w 2141220"/>
              <a:gd name="connsiteY9" fmla="*/ 165103 h 716280"/>
              <a:gd name="connsiteX10" fmla="*/ 48358 w 2141220"/>
              <a:gd name="connsiteY10" fmla="*/ 48358 h 716280"/>
              <a:gd name="connsiteX11" fmla="*/ 165104 w 2141220"/>
              <a:gd name="connsiteY11" fmla="*/ 1 h 716280"/>
              <a:gd name="connsiteX12" fmla="*/ 165103 w 2141220"/>
              <a:gd name="connsiteY12"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1257300 w 2141220"/>
              <a:gd name="connsiteY5" fmla="*/ 365760 h 716280"/>
              <a:gd name="connsiteX6" fmla="*/ 0 w 2141220"/>
              <a:gd name="connsiteY6" fmla="*/ 716280 h 716280"/>
              <a:gd name="connsiteX7" fmla="*/ 0 w 2141220"/>
              <a:gd name="connsiteY7" fmla="*/ 716280 h 716280"/>
              <a:gd name="connsiteX8" fmla="*/ 0 w 2141220"/>
              <a:gd name="connsiteY8" fmla="*/ 716280 h 716280"/>
              <a:gd name="connsiteX9" fmla="*/ 0 w 2141220"/>
              <a:gd name="connsiteY9" fmla="*/ 165103 h 716280"/>
              <a:gd name="connsiteX10" fmla="*/ 48358 w 2141220"/>
              <a:gd name="connsiteY10" fmla="*/ 48358 h 716280"/>
              <a:gd name="connsiteX11" fmla="*/ 165104 w 2141220"/>
              <a:gd name="connsiteY11" fmla="*/ 1 h 716280"/>
              <a:gd name="connsiteX12" fmla="*/ 165103 w 2141220"/>
              <a:gd name="connsiteY12" fmla="*/ 0 h 716280"/>
              <a:gd name="connsiteX0" fmla="*/ 165103 w 2141220"/>
              <a:gd name="connsiteY0" fmla="*/ 0 h 808143"/>
              <a:gd name="connsiteX1" fmla="*/ 1976117 w 2141220"/>
              <a:gd name="connsiteY1" fmla="*/ 0 h 808143"/>
              <a:gd name="connsiteX2" fmla="*/ 2092862 w 2141220"/>
              <a:gd name="connsiteY2" fmla="*/ 48358 h 808143"/>
              <a:gd name="connsiteX3" fmla="*/ 2141219 w 2141220"/>
              <a:gd name="connsiteY3" fmla="*/ 165104 h 808143"/>
              <a:gd name="connsiteX4" fmla="*/ 2141220 w 2141220"/>
              <a:gd name="connsiteY4" fmla="*/ 716280 h 808143"/>
              <a:gd name="connsiteX5" fmla="*/ 0 w 2141220"/>
              <a:gd name="connsiteY5" fmla="*/ 716280 h 808143"/>
              <a:gd name="connsiteX6" fmla="*/ 0 w 2141220"/>
              <a:gd name="connsiteY6" fmla="*/ 716280 h 808143"/>
              <a:gd name="connsiteX7" fmla="*/ 0 w 2141220"/>
              <a:gd name="connsiteY7" fmla="*/ 716280 h 808143"/>
              <a:gd name="connsiteX8" fmla="*/ 0 w 2141220"/>
              <a:gd name="connsiteY8" fmla="*/ 165103 h 808143"/>
              <a:gd name="connsiteX9" fmla="*/ 48358 w 2141220"/>
              <a:gd name="connsiteY9" fmla="*/ 48358 h 808143"/>
              <a:gd name="connsiteX10" fmla="*/ 165104 w 2141220"/>
              <a:gd name="connsiteY10" fmla="*/ 1 h 808143"/>
              <a:gd name="connsiteX11" fmla="*/ 165103 w 2141220"/>
              <a:gd name="connsiteY11" fmla="*/ 0 h 808143"/>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0 w 2141220"/>
              <a:gd name="connsiteY5" fmla="*/ 716280 h 716280"/>
              <a:gd name="connsiteX6" fmla="*/ 0 w 2141220"/>
              <a:gd name="connsiteY6" fmla="*/ 716280 h 716280"/>
              <a:gd name="connsiteX7" fmla="*/ 0 w 2141220"/>
              <a:gd name="connsiteY7" fmla="*/ 716280 h 716280"/>
              <a:gd name="connsiteX8" fmla="*/ 0 w 2141220"/>
              <a:gd name="connsiteY8" fmla="*/ 165103 h 716280"/>
              <a:gd name="connsiteX9" fmla="*/ 48358 w 2141220"/>
              <a:gd name="connsiteY9" fmla="*/ 48358 h 716280"/>
              <a:gd name="connsiteX10" fmla="*/ 165104 w 2141220"/>
              <a:gd name="connsiteY10" fmla="*/ 1 h 716280"/>
              <a:gd name="connsiteX11" fmla="*/ 165103 w 2141220"/>
              <a:gd name="connsiteY11"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0 w 2141220"/>
              <a:gd name="connsiteY5" fmla="*/ 716280 h 716280"/>
              <a:gd name="connsiteX6" fmla="*/ 0 w 2141220"/>
              <a:gd name="connsiteY6" fmla="*/ 716280 h 716280"/>
              <a:gd name="connsiteX7" fmla="*/ 0 w 2141220"/>
              <a:gd name="connsiteY7" fmla="*/ 716280 h 716280"/>
              <a:gd name="connsiteX8" fmla="*/ 0 w 2141220"/>
              <a:gd name="connsiteY8" fmla="*/ 165103 h 716280"/>
              <a:gd name="connsiteX9" fmla="*/ 48358 w 2141220"/>
              <a:gd name="connsiteY9" fmla="*/ 48358 h 716280"/>
              <a:gd name="connsiteX10" fmla="*/ 165104 w 2141220"/>
              <a:gd name="connsiteY10" fmla="*/ 1 h 716280"/>
              <a:gd name="connsiteX11" fmla="*/ 165103 w 2141220"/>
              <a:gd name="connsiteY11"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0 w 2141220"/>
              <a:gd name="connsiteY5" fmla="*/ 716280 h 716280"/>
              <a:gd name="connsiteX6" fmla="*/ 0 w 2141220"/>
              <a:gd name="connsiteY6" fmla="*/ 716280 h 716280"/>
              <a:gd name="connsiteX7" fmla="*/ 0 w 2141220"/>
              <a:gd name="connsiteY7" fmla="*/ 716280 h 716280"/>
              <a:gd name="connsiteX8" fmla="*/ 0 w 2141220"/>
              <a:gd name="connsiteY8" fmla="*/ 165103 h 716280"/>
              <a:gd name="connsiteX9" fmla="*/ 48358 w 2141220"/>
              <a:gd name="connsiteY9" fmla="*/ 48358 h 716280"/>
              <a:gd name="connsiteX10" fmla="*/ 165104 w 2141220"/>
              <a:gd name="connsiteY10" fmla="*/ 1 h 716280"/>
              <a:gd name="connsiteX11" fmla="*/ 165103 w 2141220"/>
              <a:gd name="connsiteY11"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0 w 2141220"/>
              <a:gd name="connsiteY5" fmla="*/ 716280 h 716280"/>
              <a:gd name="connsiteX6" fmla="*/ 0 w 2141220"/>
              <a:gd name="connsiteY6" fmla="*/ 716280 h 716280"/>
              <a:gd name="connsiteX7" fmla="*/ 0 w 2141220"/>
              <a:gd name="connsiteY7" fmla="*/ 716280 h 716280"/>
              <a:gd name="connsiteX8" fmla="*/ 0 w 2141220"/>
              <a:gd name="connsiteY8" fmla="*/ 165103 h 716280"/>
              <a:gd name="connsiteX9" fmla="*/ 48358 w 2141220"/>
              <a:gd name="connsiteY9" fmla="*/ 48358 h 716280"/>
              <a:gd name="connsiteX10" fmla="*/ 165104 w 2141220"/>
              <a:gd name="connsiteY10" fmla="*/ 1 h 716280"/>
              <a:gd name="connsiteX11" fmla="*/ 165103 w 2141220"/>
              <a:gd name="connsiteY11"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0 w 2141220"/>
              <a:gd name="connsiteY5" fmla="*/ 716280 h 716280"/>
              <a:gd name="connsiteX6" fmla="*/ 0 w 2141220"/>
              <a:gd name="connsiteY6" fmla="*/ 716280 h 716280"/>
              <a:gd name="connsiteX7" fmla="*/ 0 w 2141220"/>
              <a:gd name="connsiteY7" fmla="*/ 716280 h 716280"/>
              <a:gd name="connsiteX8" fmla="*/ 0 w 2141220"/>
              <a:gd name="connsiteY8" fmla="*/ 165103 h 716280"/>
              <a:gd name="connsiteX9" fmla="*/ 48358 w 2141220"/>
              <a:gd name="connsiteY9" fmla="*/ 48358 h 716280"/>
              <a:gd name="connsiteX10" fmla="*/ 165104 w 2141220"/>
              <a:gd name="connsiteY10" fmla="*/ 1 h 716280"/>
              <a:gd name="connsiteX11" fmla="*/ 165103 w 2141220"/>
              <a:gd name="connsiteY11" fmla="*/ 0 h 716280"/>
              <a:gd name="connsiteX0" fmla="*/ 165103 w 2141220"/>
              <a:gd name="connsiteY0" fmla="*/ 0 h 716280"/>
              <a:gd name="connsiteX1" fmla="*/ 1976117 w 2141220"/>
              <a:gd name="connsiteY1" fmla="*/ 0 h 716280"/>
              <a:gd name="connsiteX2" fmla="*/ 2092862 w 2141220"/>
              <a:gd name="connsiteY2" fmla="*/ 48358 h 716280"/>
              <a:gd name="connsiteX3" fmla="*/ 2141219 w 2141220"/>
              <a:gd name="connsiteY3" fmla="*/ 165104 h 716280"/>
              <a:gd name="connsiteX4" fmla="*/ 2141220 w 2141220"/>
              <a:gd name="connsiteY4" fmla="*/ 716280 h 716280"/>
              <a:gd name="connsiteX5" fmla="*/ 0 w 2141220"/>
              <a:gd name="connsiteY5" fmla="*/ 716280 h 716280"/>
              <a:gd name="connsiteX6" fmla="*/ 0 w 2141220"/>
              <a:gd name="connsiteY6" fmla="*/ 716280 h 716280"/>
              <a:gd name="connsiteX7" fmla="*/ 0 w 2141220"/>
              <a:gd name="connsiteY7" fmla="*/ 716280 h 716280"/>
              <a:gd name="connsiteX8" fmla="*/ 0 w 2141220"/>
              <a:gd name="connsiteY8" fmla="*/ 165103 h 716280"/>
              <a:gd name="connsiteX9" fmla="*/ 48358 w 2141220"/>
              <a:gd name="connsiteY9" fmla="*/ 48358 h 716280"/>
              <a:gd name="connsiteX10" fmla="*/ 165104 w 2141220"/>
              <a:gd name="connsiteY10" fmla="*/ 1 h 716280"/>
              <a:gd name="connsiteX11" fmla="*/ 165103 w 2141220"/>
              <a:gd name="connsiteY11" fmla="*/ 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220" h="716280">
                <a:moveTo>
                  <a:pt x="165103" y="0"/>
                </a:moveTo>
                <a:lnTo>
                  <a:pt x="1976117" y="0"/>
                </a:lnTo>
                <a:cubicBezTo>
                  <a:pt x="2019905" y="0"/>
                  <a:pt x="2061900" y="17395"/>
                  <a:pt x="2092862" y="48358"/>
                </a:cubicBezTo>
                <a:cubicBezTo>
                  <a:pt x="2123825" y="79321"/>
                  <a:pt x="2141219" y="121316"/>
                  <a:pt x="2141219" y="165104"/>
                </a:cubicBezTo>
                <a:cubicBezTo>
                  <a:pt x="2141219" y="348829"/>
                  <a:pt x="2141220" y="532555"/>
                  <a:pt x="2141220" y="716280"/>
                </a:cubicBezTo>
                <a:cubicBezTo>
                  <a:pt x="1784350" y="194203"/>
                  <a:pt x="440690" y="175260"/>
                  <a:pt x="0" y="716280"/>
                </a:cubicBezTo>
                <a:lnTo>
                  <a:pt x="0" y="716280"/>
                </a:lnTo>
                <a:lnTo>
                  <a:pt x="0" y="716280"/>
                </a:lnTo>
                <a:lnTo>
                  <a:pt x="0" y="165103"/>
                </a:lnTo>
                <a:cubicBezTo>
                  <a:pt x="0" y="121315"/>
                  <a:pt x="17395" y="79320"/>
                  <a:pt x="48358" y="48358"/>
                </a:cubicBezTo>
                <a:cubicBezTo>
                  <a:pt x="79321" y="17395"/>
                  <a:pt x="121316" y="1"/>
                  <a:pt x="165104" y="1"/>
                </a:cubicBezTo>
                <a:lnTo>
                  <a:pt x="165103" y="0"/>
                </a:lnTo>
                <a:close/>
              </a:path>
            </a:pathLst>
          </a:custGeom>
          <a:gradFill flip="none" rotWithShape="1">
            <a:gsLst>
              <a:gs pos="0">
                <a:schemeClr val="tx1">
                  <a:alpha val="60000"/>
                </a:schemeClr>
              </a:gs>
              <a:gs pos="50000">
                <a:schemeClr val="tx1">
                  <a:alpha val="20000"/>
                </a:schemeClr>
              </a:gs>
              <a:gs pos="100000">
                <a:schemeClr val="tx1">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2" tIns="45716" rIns="91432" bIns="45716" anchor="ctr"/>
          <a:lstStyle/>
          <a:p>
            <a:pPr algn="ctr" defTabSz="914061">
              <a:defRPr/>
            </a:pPr>
            <a:endParaRPr lang="en-US" sz="23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0592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10"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4" name="Text Placeholder 3"/>
          <p:cNvSpPr>
            <a:spLocks noGrp="1"/>
          </p:cNvSpPr>
          <p:nvPr>
            <p:ph type="body" idx="1"/>
          </p:nvPr>
        </p:nvSpPr>
        <p:spPr/>
        <p:txBody>
          <a:bodyPr/>
          <a:lstStyle/>
          <a:p>
            <a:r>
              <a:rPr lang="en-US" dirty="0" smtClean="0"/>
              <a:t>demo</a:t>
            </a:r>
            <a:endParaRPr lang="en-US" dirty="0"/>
          </a:p>
        </p:txBody>
      </p:sp>
    </p:spTree>
    <p:extLst>
      <p:ext uri="{BB962C8B-B14F-4D97-AF65-F5344CB8AC3E}">
        <p14:creationId xmlns:p14="http://schemas.microsoft.com/office/powerpoint/2010/main" val="117690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0" y="3314700"/>
            <a:ext cx="9144000" cy="1828800"/>
            <a:chOff x="0" y="4406080"/>
            <a:chExt cx="9144000" cy="2451920"/>
          </a:xfrm>
        </p:grpSpPr>
        <p:sp>
          <p:nvSpPr>
            <p:cNvPr id="27" name="Freeform 9"/>
            <p:cNvSpPr>
              <a:spLocks/>
            </p:cNvSpPr>
            <p:nvPr/>
          </p:nvSpPr>
          <p:spPr bwMode="ltGray">
            <a:xfrm>
              <a:off x="0" y="4804913"/>
              <a:ext cx="9144000" cy="205308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48000"/>
                  </a:srgbClr>
                </a:gs>
                <a:gs pos="50000">
                  <a:srgbClr val="000000">
                    <a:alpha val="8000"/>
                  </a:srgbClr>
                </a:gs>
                <a:gs pos="100000">
                  <a:srgbClr val="000000">
                    <a:alpha val="67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685639" fontAlgn="base">
                <a:spcBef>
                  <a:spcPct val="0"/>
                </a:spcBef>
                <a:spcAft>
                  <a:spcPct val="0"/>
                </a:spcAft>
              </a:pPr>
              <a:endParaRPr lang="en-US" sz="1700" dirty="0">
                <a:effectLst>
                  <a:outerShdw blurRad="38100" dist="38100" dir="2700000" algn="tl">
                    <a:srgbClr val="000000">
                      <a:alpha val="43137"/>
                    </a:srgbClr>
                  </a:outerShdw>
                </a:effectLst>
                <a:latin typeface="Segoe" pitchFamily="34" charset="0"/>
              </a:endParaRPr>
            </a:p>
          </p:txBody>
        </p:sp>
        <p:sp>
          <p:nvSpPr>
            <p:cNvPr id="26" name="Freeform 13"/>
            <p:cNvSpPr>
              <a:spLocks/>
            </p:cNvSpPr>
            <p:nvPr/>
          </p:nvSpPr>
          <p:spPr bwMode="ltGray">
            <a:xfrm>
              <a:off x="0" y="4406080"/>
              <a:ext cx="9144000" cy="73289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rgbClr val="FFFFFF"/>
                </a:gs>
                <a:gs pos="50000">
                  <a:srgbClr val="0070C0"/>
                </a:gs>
                <a:gs pos="100000">
                  <a:srgbClr val="000000">
                    <a:alpha val="50000"/>
                  </a:srgbClr>
                </a:gs>
              </a:gsLst>
              <a:path path="circle">
                <a:fillToRect l="50000" t="50000" r="50000" b="50000"/>
              </a:path>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685891" fontAlgn="base">
                <a:spcBef>
                  <a:spcPct val="0"/>
                </a:spcBef>
                <a:spcAft>
                  <a:spcPct val="0"/>
                </a:spcAft>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grpSp>
      <p:sp>
        <p:nvSpPr>
          <p:cNvPr id="37" name="Oval 36"/>
          <p:cNvSpPr/>
          <p:nvPr/>
        </p:nvSpPr>
        <p:spPr bwMode="auto">
          <a:xfrm>
            <a:off x="174171" y="1028701"/>
            <a:ext cx="8610600" cy="3845378"/>
          </a:xfrm>
          <a:prstGeom prst="ellipse">
            <a:avLst/>
          </a:prstGeom>
          <a:gradFill flip="none" rotWithShape="1">
            <a:gsLst>
              <a:gs pos="70000">
                <a:schemeClr val="tx1">
                  <a:alpha val="0"/>
                </a:schemeClr>
              </a:gs>
              <a:gs pos="70000">
                <a:schemeClr val="tx1">
                  <a:alpha val="1000"/>
                </a:schemeClr>
              </a:gs>
              <a:gs pos="100000">
                <a:schemeClr val="tx1">
                  <a:alpha val="39000"/>
                </a:schemeClr>
              </a:gs>
            </a:gsLst>
            <a:lin ang="16200000" scaled="1"/>
            <a:tileRect/>
          </a:gradFill>
          <a:ln w="19050" cap="flat" cmpd="sng" algn="ctr">
            <a:gradFill>
              <a:gsLst>
                <a:gs pos="0">
                  <a:srgbClr val="FFFFFF">
                    <a:alpha val="70000"/>
                  </a:srgbClr>
                </a:gs>
                <a:gs pos="50000">
                  <a:srgbClr val="FFFFFF">
                    <a:alpha val="0"/>
                  </a:srgbClr>
                </a:gs>
                <a:gs pos="100000">
                  <a:schemeClr val="accent1">
                    <a:shade val="100000"/>
                    <a:satMod val="115000"/>
                    <a:alpha val="0"/>
                  </a:schemeClr>
                </a:gs>
              </a:gsLst>
              <a:lin ang="5400000" scaled="0"/>
            </a:gradFill>
            <a:prstDash val="solid"/>
            <a:round/>
            <a:headEnd type="none" w="med" len="med"/>
            <a:tailEnd type="none" w="med" len="med"/>
          </a:ln>
          <a:effectLst>
            <a:innerShdw blurRad="762000" dist="1549400">
              <a:prstClr val="black">
                <a:alpha val="71000"/>
              </a:prstClr>
            </a:innerShdw>
          </a:effectLst>
          <a:scene3d>
            <a:camera prst="orthographicFront"/>
            <a:lightRig rig="contrasting" dir="t"/>
          </a:scene3d>
          <a:sp3d extrusionH="114300">
            <a:bevelT w="120650" h="107950" prst="artDeco"/>
            <a:bevelB w="25400" h="25400"/>
            <a:extrusionClr>
              <a:srgbClr val="EBF8FF"/>
            </a:extrusionClr>
          </a:sp3d>
        </p:spPr>
        <p:txBody>
          <a:bodyPr vert="horz" wrap="square" lIns="68589" tIns="34295" rIns="68589" bIns="34295" numCol="1" rtlCol="0" anchor="ctr" anchorCtr="0" compatLnSpc="1">
            <a:prstTxWarp prst="textNoShape">
              <a:avLst/>
            </a:prstTxWarp>
          </a:bodyPr>
          <a:lstStyle/>
          <a:p>
            <a:pPr algn="r" defTabSz="822832" eaLnBrk="0" hangingPunct="0"/>
            <a:endParaRPr lang="en-US" dirty="0" smtClean="0">
              <a:solidFill>
                <a:schemeClr val="tx1"/>
              </a:solidFill>
              <a:latin typeface="Segoe" pitchFamily="34" charset="0"/>
            </a:endParaRPr>
          </a:p>
        </p:txBody>
      </p:sp>
      <p:grpSp>
        <p:nvGrpSpPr>
          <p:cNvPr id="33" name="Group 32"/>
          <p:cNvGrpSpPr/>
          <p:nvPr/>
        </p:nvGrpSpPr>
        <p:grpSpPr>
          <a:xfrm>
            <a:off x="391477" y="2958429"/>
            <a:ext cx="3978613" cy="1206831"/>
            <a:chOff x="391476" y="3944572"/>
            <a:chExt cx="3978613" cy="1609108"/>
          </a:xfrm>
        </p:grpSpPr>
        <p:sp>
          <p:nvSpPr>
            <p:cNvPr id="60" name="Freeform 12"/>
            <p:cNvSpPr>
              <a:spLocks/>
            </p:cNvSpPr>
            <p:nvPr/>
          </p:nvSpPr>
          <p:spPr bwMode="auto">
            <a:xfrm>
              <a:off x="391476" y="3944572"/>
              <a:ext cx="3978613" cy="1609108"/>
            </a:xfrm>
            <a:custGeom>
              <a:avLst/>
              <a:gdLst/>
              <a:ahLst/>
              <a:cxnLst>
                <a:cxn ang="0">
                  <a:pos x="583" y="801"/>
                </a:cxn>
                <a:cxn ang="0">
                  <a:pos x="0" y="0"/>
                </a:cxn>
                <a:cxn ang="0">
                  <a:pos x="0" y="0"/>
                </a:cxn>
                <a:cxn ang="0">
                  <a:pos x="1985" y="0"/>
                </a:cxn>
                <a:cxn ang="0">
                  <a:pos x="577" y="800"/>
                </a:cxn>
              </a:cxnLst>
              <a:rect l="0" t="0" r="r" b="b"/>
              <a:pathLst>
                <a:path w="1985" h="801">
                  <a:moveTo>
                    <a:pt x="583" y="801"/>
                  </a:moveTo>
                  <a:cubicBezTo>
                    <a:pt x="223" y="596"/>
                    <a:pt x="0" y="313"/>
                    <a:pt x="0" y="0"/>
                  </a:cubicBezTo>
                  <a:cubicBezTo>
                    <a:pt x="0" y="0"/>
                    <a:pt x="0" y="0"/>
                    <a:pt x="0" y="0"/>
                  </a:cubicBezTo>
                  <a:cubicBezTo>
                    <a:pt x="1985" y="0"/>
                    <a:pt x="1985" y="0"/>
                    <a:pt x="1985" y="0"/>
                  </a:cubicBezTo>
                  <a:cubicBezTo>
                    <a:pt x="577" y="800"/>
                    <a:pt x="577" y="800"/>
                    <a:pt x="577" y="800"/>
                  </a:cubicBezTo>
                </a:path>
              </a:pathLst>
            </a:custGeom>
            <a:gradFill flip="none" rotWithShape="1">
              <a:gsLst>
                <a:gs pos="0">
                  <a:srgbClr val="685D85"/>
                </a:gs>
                <a:gs pos="50000">
                  <a:srgbClr val="7030A0">
                    <a:tint val="44500"/>
                    <a:satMod val="160000"/>
                  </a:srgbClr>
                </a:gs>
                <a:gs pos="100000">
                  <a:srgbClr val="7030A0">
                    <a:tint val="23500"/>
                    <a:satMod val="160000"/>
                  </a:srgbClr>
                </a:gs>
              </a:gsLst>
              <a:lin ang="18900000" scaled="1"/>
              <a:tileRect/>
            </a:gradFill>
            <a:ln w="3175">
              <a:solidFill>
                <a:srgbClr val="7030A0"/>
              </a:solid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defTabSz="822832">
                <a:defRPr/>
              </a:pPr>
              <a:endParaRPr lang="en-US" dirty="0" smtClean="0">
                <a:latin typeface="Arial" charset="0"/>
                <a:cs typeface="Arial" charset="0"/>
              </a:endParaRPr>
            </a:p>
          </p:txBody>
        </p:sp>
        <p:sp>
          <p:nvSpPr>
            <p:cNvPr id="63" name="Content Placeholder 2"/>
            <p:cNvSpPr txBox="1">
              <a:spLocks/>
            </p:cNvSpPr>
            <p:nvPr/>
          </p:nvSpPr>
          <p:spPr bwMode="auto">
            <a:xfrm>
              <a:off x="914400" y="4572000"/>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Utilize tools</a:t>
              </a:r>
            </a:p>
          </p:txBody>
        </p:sp>
      </p:grpSp>
      <p:grpSp>
        <p:nvGrpSpPr>
          <p:cNvPr id="34" name="Group 33"/>
          <p:cNvGrpSpPr/>
          <p:nvPr/>
        </p:nvGrpSpPr>
        <p:grpSpPr>
          <a:xfrm>
            <a:off x="381000" y="1703967"/>
            <a:ext cx="3986098" cy="1207954"/>
            <a:chOff x="381000" y="2271955"/>
            <a:chExt cx="3986098" cy="1610605"/>
          </a:xfrm>
        </p:grpSpPr>
        <p:sp>
          <p:nvSpPr>
            <p:cNvPr id="46" name="Freeform 6"/>
            <p:cNvSpPr>
              <a:spLocks/>
            </p:cNvSpPr>
            <p:nvPr/>
          </p:nvSpPr>
          <p:spPr bwMode="auto">
            <a:xfrm>
              <a:off x="381000" y="2271955"/>
              <a:ext cx="3986098" cy="1610605"/>
            </a:xfrm>
            <a:custGeom>
              <a:avLst/>
              <a:gdLst/>
              <a:ahLst/>
              <a:cxnLst>
                <a:cxn ang="0">
                  <a:pos x="0" y="802"/>
                </a:cxn>
                <a:cxn ang="0">
                  <a:pos x="584" y="0"/>
                </a:cxn>
                <a:cxn ang="0">
                  <a:pos x="585" y="0"/>
                </a:cxn>
                <a:cxn ang="0">
                  <a:pos x="1989" y="802"/>
                </a:cxn>
                <a:cxn ang="0">
                  <a:pos x="0" y="802"/>
                </a:cxn>
              </a:cxnLst>
              <a:rect l="0" t="0" r="r" b="b"/>
              <a:pathLst>
                <a:path w="1989" h="802">
                  <a:moveTo>
                    <a:pt x="0" y="802"/>
                  </a:moveTo>
                  <a:cubicBezTo>
                    <a:pt x="0" y="489"/>
                    <a:pt x="223" y="205"/>
                    <a:pt x="584" y="0"/>
                  </a:cubicBezTo>
                  <a:cubicBezTo>
                    <a:pt x="585" y="0"/>
                    <a:pt x="585" y="0"/>
                    <a:pt x="585" y="0"/>
                  </a:cubicBezTo>
                  <a:cubicBezTo>
                    <a:pt x="1989" y="802"/>
                    <a:pt x="1989" y="802"/>
                    <a:pt x="1989" y="802"/>
                  </a:cubicBezTo>
                  <a:lnTo>
                    <a:pt x="0" y="802"/>
                  </a:lnTo>
                  <a:close/>
                </a:path>
              </a:pathLst>
            </a:custGeom>
            <a:gradFill flip="none" rotWithShape="1">
              <a:gsLst>
                <a:gs pos="0">
                  <a:srgbClr val="EEB000"/>
                </a:gs>
                <a:gs pos="50000">
                  <a:srgbClr val="FFC000">
                    <a:tint val="44500"/>
                    <a:satMod val="160000"/>
                  </a:srgbClr>
                </a:gs>
                <a:gs pos="100000">
                  <a:srgbClr val="FFC000">
                    <a:tint val="23500"/>
                    <a:satMod val="160000"/>
                  </a:srgbClr>
                </a:gs>
              </a:gsLst>
              <a:lin ang="0" scaled="1"/>
              <a:tileRect/>
            </a:gradFill>
            <a:ln w="3175">
              <a:solidFill>
                <a:srgbClr val="FFC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defTabSz="822832">
                <a:defRPr/>
              </a:pPr>
              <a:endParaRPr lang="en-US" dirty="0" smtClean="0">
                <a:latin typeface="Arial" charset="0"/>
                <a:cs typeface="Arial" charset="0"/>
              </a:endParaRPr>
            </a:p>
          </p:txBody>
        </p:sp>
        <p:sp>
          <p:nvSpPr>
            <p:cNvPr id="44" name="Content Placeholder 2"/>
            <p:cNvSpPr txBox="1">
              <a:spLocks/>
            </p:cNvSpPr>
            <p:nvPr/>
          </p:nvSpPr>
          <p:spPr bwMode="auto">
            <a:xfrm>
              <a:off x="935472" y="3270136"/>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Start heavy debugging</a:t>
              </a:r>
            </a:p>
          </p:txBody>
        </p:sp>
      </p:grpSp>
      <p:grpSp>
        <p:nvGrpSpPr>
          <p:cNvPr id="35" name="Group 34"/>
          <p:cNvGrpSpPr/>
          <p:nvPr/>
        </p:nvGrpSpPr>
        <p:grpSpPr>
          <a:xfrm>
            <a:off x="1607458" y="1182977"/>
            <a:ext cx="2817062" cy="1706403"/>
            <a:chOff x="1607457" y="1577303"/>
            <a:chExt cx="2817062" cy="2275204"/>
          </a:xfrm>
        </p:grpSpPr>
        <p:sp>
          <p:nvSpPr>
            <p:cNvPr id="51" name="Freeform 7"/>
            <p:cNvSpPr>
              <a:spLocks/>
            </p:cNvSpPr>
            <p:nvPr/>
          </p:nvSpPr>
          <p:spPr bwMode="auto">
            <a:xfrm>
              <a:off x="1607457" y="1577303"/>
              <a:ext cx="2817062" cy="2275204"/>
            </a:xfrm>
            <a:custGeom>
              <a:avLst/>
              <a:gdLst/>
              <a:ahLst/>
              <a:cxnLst>
                <a:cxn ang="0">
                  <a:pos x="1406" y="0"/>
                </a:cxn>
                <a:cxn ang="0">
                  <a:pos x="1406" y="1133"/>
                </a:cxn>
                <a:cxn ang="0">
                  <a:pos x="0" y="331"/>
                </a:cxn>
                <a:cxn ang="0">
                  <a:pos x="0" y="331"/>
                </a:cxn>
                <a:cxn ang="0">
                  <a:pos x="1406" y="0"/>
                </a:cxn>
              </a:cxnLst>
              <a:rect l="0" t="0" r="r" b="b"/>
              <a:pathLst>
                <a:path w="1406" h="1133">
                  <a:moveTo>
                    <a:pt x="1406" y="0"/>
                  </a:moveTo>
                  <a:cubicBezTo>
                    <a:pt x="1406" y="1133"/>
                    <a:pt x="1406" y="1133"/>
                    <a:pt x="1406" y="1133"/>
                  </a:cubicBezTo>
                  <a:cubicBezTo>
                    <a:pt x="0" y="331"/>
                    <a:pt x="0" y="331"/>
                    <a:pt x="0" y="331"/>
                  </a:cubicBezTo>
                  <a:cubicBezTo>
                    <a:pt x="0" y="331"/>
                    <a:pt x="0" y="331"/>
                    <a:pt x="0" y="331"/>
                  </a:cubicBezTo>
                  <a:cubicBezTo>
                    <a:pt x="360" y="126"/>
                    <a:pt x="857" y="0"/>
                    <a:pt x="1406" y="0"/>
                  </a:cubicBezTo>
                  <a:close/>
                </a:path>
              </a:pathLst>
            </a:custGeom>
            <a:gradFill flip="none" rotWithShape="1">
              <a:gsLst>
                <a:gs pos="0">
                  <a:srgbClr val="469460"/>
                </a:gs>
                <a:gs pos="50000">
                  <a:srgbClr val="00B050">
                    <a:tint val="44500"/>
                    <a:satMod val="160000"/>
                  </a:srgbClr>
                </a:gs>
                <a:gs pos="100000">
                  <a:srgbClr val="00B050">
                    <a:tint val="23500"/>
                    <a:satMod val="160000"/>
                  </a:srgbClr>
                </a:gs>
              </a:gsLst>
              <a:lin ang="5400000" scaled="1"/>
              <a:tileRect/>
            </a:gradFill>
            <a:ln w="3175">
              <a:solidFill>
                <a:srgbClr val="00B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defTabSz="822832">
                <a:defRPr/>
              </a:pPr>
              <a:endParaRPr lang="en-US" dirty="0" smtClean="0">
                <a:latin typeface="Arial" charset="0"/>
                <a:cs typeface="Arial" charset="0"/>
              </a:endParaRPr>
            </a:p>
          </p:txBody>
        </p:sp>
        <p:sp>
          <p:nvSpPr>
            <p:cNvPr id="49" name="Content Placeholder 2"/>
            <p:cNvSpPr txBox="1">
              <a:spLocks/>
            </p:cNvSpPr>
            <p:nvPr/>
          </p:nvSpPr>
          <p:spPr bwMode="auto">
            <a:xfrm>
              <a:off x="2372443" y="2192408"/>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Verify the bug is fixed</a:t>
              </a:r>
            </a:p>
          </p:txBody>
        </p:sp>
      </p:grpSp>
      <p:grpSp>
        <p:nvGrpSpPr>
          <p:cNvPr id="28" name="Group 27"/>
          <p:cNvGrpSpPr/>
          <p:nvPr/>
        </p:nvGrpSpPr>
        <p:grpSpPr>
          <a:xfrm>
            <a:off x="4497573" y="1183078"/>
            <a:ext cx="2820055" cy="1706403"/>
            <a:chOff x="4497572" y="1577437"/>
            <a:chExt cx="2820055" cy="2275204"/>
          </a:xfrm>
        </p:grpSpPr>
        <p:sp>
          <p:nvSpPr>
            <p:cNvPr id="67" name="Freeform 8"/>
            <p:cNvSpPr>
              <a:spLocks/>
            </p:cNvSpPr>
            <p:nvPr/>
          </p:nvSpPr>
          <p:spPr bwMode="auto">
            <a:xfrm>
              <a:off x="4497572" y="1577437"/>
              <a:ext cx="2820055" cy="2275204"/>
            </a:xfrm>
            <a:custGeom>
              <a:avLst/>
              <a:gdLst/>
              <a:ahLst/>
              <a:cxnLst>
                <a:cxn ang="0">
                  <a:pos x="1407" y="332"/>
                </a:cxn>
                <a:cxn ang="0">
                  <a:pos x="0" y="1133"/>
                </a:cxn>
                <a:cxn ang="0">
                  <a:pos x="0" y="0"/>
                </a:cxn>
                <a:cxn ang="0">
                  <a:pos x="0" y="0"/>
                </a:cxn>
                <a:cxn ang="0">
                  <a:pos x="1407" y="332"/>
                </a:cxn>
              </a:cxnLst>
              <a:rect l="0" t="0" r="r" b="b"/>
              <a:pathLst>
                <a:path w="1407" h="1133">
                  <a:moveTo>
                    <a:pt x="1407" y="332"/>
                  </a:moveTo>
                  <a:cubicBezTo>
                    <a:pt x="0" y="1133"/>
                    <a:pt x="0" y="1133"/>
                    <a:pt x="0" y="1133"/>
                  </a:cubicBezTo>
                  <a:cubicBezTo>
                    <a:pt x="0" y="0"/>
                    <a:pt x="0" y="0"/>
                    <a:pt x="0" y="0"/>
                  </a:cubicBezTo>
                  <a:cubicBezTo>
                    <a:pt x="0" y="0"/>
                    <a:pt x="0" y="0"/>
                    <a:pt x="0" y="0"/>
                  </a:cubicBezTo>
                  <a:cubicBezTo>
                    <a:pt x="550" y="0"/>
                    <a:pt x="1047" y="127"/>
                    <a:pt x="1407" y="332"/>
                  </a:cubicBezTo>
                  <a:close/>
                </a:path>
              </a:pathLst>
            </a:custGeom>
            <a:gradFill flip="none" rotWithShape="1">
              <a:gsLst>
                <a:gs pos="0">
                  <a:srgbClr val="D86F34"/>
                </a:gs>
                <a:gs pos="50000">
                  <a:srgbClr val="D08B30">
                    <a:tint val="44500"/>
                    <a:satMod val="160000"/>
                  </a:srgbClr>
                </a:gs>
                <a:gs pos="100000">
                  <a:srgbClr val="D08B30">
                    <a:tint val="23500"/>
                    <a:satMod val="160000"/>
                  </a:srgbClr>
                </a:gs>
              </a:gsLst>
              <a:lin ang="5400000" scaled="1"/>
              <a:tileRect/>
            </a:gradFill>
            <a:ln w="3175">
              <a:solidFill>
                <a:srgbClr val="D08B3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822832">
                <a:defRPr/>
              </a:pPr>
              <a:endParaRPr lang="en-US" dirty="0" smtClean="0">
                <a:latin typeface="Arial" charset="0"/>
                <a:cs typeface="Arial" charset="0"/>
              </a:endParaRPr>
            </a:p>
          </p:txBody>
        </p:sp>
        <p:sp>
          <p:nvSpPr>
            <p:cNvPr id="55" name="Content Placeholder 2"/>
            <p:cNvSpPr txBox="1">
              <a:spLocks/>
            </p:cNvSpPr>
            <p:nvPr/>
          </p:nvSpPr>
          <p:spPr bwMode="auto">
            <a:xfrm>
              <a:off x="4671596" y="2264256"/>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Duplicate the bug</a:t>
              </a:r>
            </a:p>
          </p:txBody>
        </p:sp>
      </p:grpSp>
      <p:grpSp>
        <p:nvGrpSpPr>
          <p:cNvPr id="29" name="Group 28"/>
          <p:cNvGrpSpPr/>
          <p:nvPr/>
        </p:nvGrpSpPr>
        <p:grpSpPr>
          <a:xfrm>
            <a:off x="4554965" y="1709778"/>
            <a:ext cx="3987594" cy="1206831"/>
            <a:chOff x="4554965" y="2279704"/>
            <a:chExt cx="3987594" cy="1609108"/>
          </a:xfrm>
        </p:grpSpPr>
        <p:sp>
          <p:nvSpPr>
            <p:cNvPr id="41" name="Freeform 9"/>
            <p:cNvSpPr>
              <a:spLocks/>
            </p:cNvSpPr>
            <p:nvPr/>
          </p:nvSpPr>
          <p:spPr bwMode="auto">
            <a:xfrm>
              <a:off x="4554965" y="2279704"/>
              <a:ext cx="3987594" cy="1609108"/>
            </a:xfrm>
            <a:custGeom>
              <a:avLst/>
              <a:gdLst/>
              <a:ahLst/>
              <a:cxnLst>
                <a:cxn ang="0">
                  <a:pos x="1408" y="0"/>
                </a:cxn>
                <a:cxn ang="0">
                  <a:pos x="1990" y="801"/>
                </a:cxn>
                <a:cxn ang="0">
                  <a:pos x="0" y="801"/>
                </a:cxn>
                <a:cxn ang="0">
                  <a:pos x="1408" y="0"/>
                </a:cxn>
              </a:cxnLst>
              <a:rect l="0" t="0" r="r" b="b"/>
              <a:pathLst>
                <a:path w="1990" h="801">
                  <a:moveTo>
                    <a:pt x="1408" y="0"/>
                  </a:moveTo>
                  <a:cubicBezTo>
                    <a:pt x="1767" y="205"/>
                    <a:pt x="1990" y="488"/>
                    <a:pt x="1990" y="801"/>
                  </a:cubicBezTo>
                  <a:cubicBezTo>
                    <a:pt x="0" y="801"/>
                    <a:pt x="0" y="801"/>
                    <a:pt x="0" y="801"/>
                  </a:cubicBezTo>
                  <a:cubicBezTo>
                    <a:pt x="1408" y="0"/>
                    <a:pt x="1408" y="0"/>
                    <a:pt x="1408" y="0"/>
                  </a:cubicBezTo>
                  <a:close/>
                </a:path>
              </a:pathLst>
            </a:custGeom>
            <a:gradFill flip="none" rotWithShape="1">
              <a:gsLst>
                <a:gs pos="0">
                  <a:srgbClr val="3987C7"/>
                </a:gs>
                <a:gs pos="50000">
                  <a:srgbClr val="00B0F0">
                    <a:tint val="44500"/>
                    <a:satMod val="160000"/>
                  </a:srgbClr>
                </a:gs>
                <a:gs pos="100000">
                  <a:srgbClr val="00B0F0">
                    <a:tint val="23500"/>
                    <a:satMod val="160000"/>
                  </a:srgbClr>
                </a:gs>
              </a:gsLst>
              <a:lin ang="8100000" scaled="1"/>
              <a:tileRect/>
            </a:gradFill>
            <a:ln w="3175">
              <a:solidFill>
                <a:srgbClr val="00B0F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822832">
                <a:defRPr/>
              </a:pPr>
              <a:endParaRPr lang="en-US">
                <a:latin typeface="Arial" charset="0"/>
                <a:cs typeface="Arial" charset="0"/>
              </a:endParaRPr>
            </a:p>
          </p:txBody>
        </p:sp>
        <p:sp>
          <p:nvSpPr>
            <p:cNvPr id="56" name="Content Placeholder 2"/>
            <p:cNvSpPr txBox="1">
              <a:spLocks/>
            </p:cNvSpPr>
            <p:nvPr/>
          </p:nvSpPr>
          <p:spPr bwMode="auto">
            <a:xfrm>
              <a:off x="6036718" y="3270136"/>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Describe the bug</a:t>
              </a:r>
            </a:p>
          </p:txBody>
        </p:sp>
      </p:grpSp>
      <p:grpSp>
        <p:nvGrpSpPr>
          <p:cNvPr id="30" name="Group 29"/>
          <p:cNvGrpSpPr/>
          <p:nvPr/>
        </p:nvGrpSpPr>
        <p:grpSpPr>
          <a:xfrm>
            <a:off x="4574624" y="2954762"/>
            <a:ext cx="3974123" cy="1204586"/>
            <a:chOff x="4574623" y="3939683"/>
            <a:chExt cx="3974123" cy="1606114"/>
          </a:xfrm>
        </p:grpSpPr>
        <p:sp>
          <p:nvSpPr>
            <p:cNvPr id="73" name="Freeform 10"/>
            <p:cNvSpPr>
              <a:spLocks/>
            </p:cNvSpPr>
            <p:nvPr/>
          </p:nvSpPr>
          <p:spPr bwMode="auto">
            <a:xfrm>
              <a:off x="4574623" y="3939683"/>
              <a:ext cx="3974123" cy="1606114"/>
            </a:xfrm>
            <a:custGeom>
              <a:avLst/>
              <a:gdLst/>
              <a:ahLst/>
              <a:cxnLst>
                <a:cxn ang="0">
                  <a:pos x="1410" y="799"/>
                </a:cxn>
                <a:cxn ang="0">
                  <a:pos x="0" y="0"/>
                </a:cxn>
                <a:cxn ang="0">
                  <a:pos x="1983" y="0"/>
                </a:cxn>
                <a:cxn ang="0">
                  <a:pos x="1404" y="799"/>
                </a:cxn>
              </a:cxnLst>
              <a:rect l="0" t="0" r="r" b="b"/>
              <a:pathLst>
                <a:path w="1983" h="799">
                  <a:moveTo>
                    <a:pt x="1410" y="799"/>
                  </a:moveTo>
                  <a:cubicBezTo>
                    <a:pt x="0" y="0"/>
                    <a:pt x="0" y="0"/>
                    <a:pt x="0" y="0"/>
                  </a:cubicBezTo>
                  <a:cubicBezTo>
                    <a:pt x="1983" y="0"/>
                    <a:pt x="1983" y="0"/>
                    <a:pt x="1983" y="0"/>
                  </a:cubicBezTo>
                  <a:cubicBezTo>
                    <a:pt x="1983" y="312"/>
                    <a:pt x="1762" y="594"/>
                    <a:pt x="1404" y="799"/>
                  </a:cubicBezTo>
                </a:path>
              </a:pathLst>
            </a:custGeom>
            <a:gradFill flip="none" rotWithShape="1">
              <a:gsLst>
                <a:gs pos="0">
                  <a:srgbClr val="ADD600"/>
                </a:gs>
                <a:gs pos="50000">
                  <a:srgbClr val="CCFF33">
                    <a:tint val="44500"/>
                    <a:satMod val="160000"/>
                  </a:srgbClr>
                </a:gs>
                <a:gs pos="100000">
                  <a:srgbClr val="CCFF33">
                    <a:tint val="23500"/>
                    <a:satMod val="160000"/>
                  </a:srgbClr>
                </a:gs>
              </a:gsLst>
              <a:lin ang="10800000" scaled="1"/>
              <a:tileRect/>
            </a:gradFill>
            <a:ln w="3175">
              <a:solidFill>
                <a:srgbClr val="CCFF33"/>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defTabSz="822832">
                <a:defRPr/>
              </a:pPr>
              <a:endParaRPr lang="en-US" sz="1700">
                <a:latin typeface="Arial" charset="0"/>
                <a:cs typeface="Arial" charset="0"/>
              </a:endParaRPr>
            </a:p>
          </p:txBody>
        </p:sp>
        <p:sp>
          <p:nvSpPr>
            <p:cNvPr id="57" name="Content Placeholder 2"/>
            <p:cNvSpPr txBox="1">
              <a:spLocks/>
            </p:cNvSpPr>
            <p:nvPr/>
          </p:nvSpPr>
          <p:spPr bwMode="auto">
            <a:xfrm>
              <a:off x="6180415" y="4419713"/>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Assume the bug is in your app</a:t>
              </a:r>
            </a:p>
          </p:txBody>
        </p:sp>
      </p:grpSp>
      <p:sp>
        <p:nvSpPr>
          <p:cNvPr id="19" name="Title 18"/>
          <p:cNvSpPr>
            <a:spLocks noGrp="1"/>
          </p:cNvSpPr>
          <p:nvPr>
            <p:ph type="title"/>
          </p:nvPr>
        </p:nvSpPr>
        <p:spPr/>
        <p:txBody>
          <a:bodyPr/>
          <a:lstStyle/>
          <a:p>
            <a:r>
              <a:rPr smtClean="0"/>
              <a:t>The Debugging Process</a:t>
            </a:r>
            <a:endParaRPr lang="en-US" dirty="0"/>
          </a:p>
        </p:txBody>
      </p:sp>
      <p:grpSp>
        <p:nvGrpSpPr>
          <p:cNvPr id="31" name="Group 30"/>
          <p:cNvGrpSpPr/>
          <p:nvPr/>
        </p:nvGrpSpPr>
        <p:grpSpPr>
          <a:xfrm>
            <a:off x="4495801" y="2977612"/>
            <a:ext cx="2820055" cy="1706403"/>
            <a:chOff x="4495800" y="3970149"/>
            <a:chExt cx="2820055" cy="2275204"/>
          </a:xfrm>
        </p:grpSpPr>
        <p:sp>
          <p:nvSpPr>
            <p:cNvPr id="21" name="Freeform 8"/>
            <p:cNvSpPr>
              <a:spLocks/>
            </p:cNvSpPr>
            <p:nvPr/>
          </p:nvSpPr>
          <p:spPr bwMode="auto">
            <a:xfrm flipV="1">
              <a:off x="4495800" y="3970149"/>
              <a:ext cx="2820055" cy="2275204"/>
            </a:xfrm>
            <a:custGeom>
              <a:avLst/>
              <a:gdLst/>
              <a:ahLst/>
              <a:cxnLst>
                <a:cxn ang="0">
                  <a:pos x="1407" y="332"/>
                </a:cxn>
                <a:cxn ang="0">
                  <a:pos x="0" y="1133"/>
                </a:cxn>
                <a:cxn ang="0">
                  <a:pos x="0" y="0"/>
                </a:cxn>
                <a:cxn ang="0">
                  <a:pos x="0" y="0"/>
                </a:cxn>
                <a:cxn ang="0">
                  <a:pos x="1407" y="332"/>
                </a:cxn>
              </a:cxnLst>
              <a:rect l="0" t="0" r="r" b="b"/>
              <a:pathLst>
                <a:path w="1407" h="1133">
                  <a:moveTo>
                    <a:pt x="1407" y="332"/>
                  </a:moveTo>
                  <a:cubicBezTo>
                    <a:pt x="0" y="1133"/>
                    <a:pt x="0" y="1133"/>
                    <a:pt x="0" y="1133"/>
                  </a:cubicBezTo>
                  <a:cubicBezTo>
                    <a:pt x="0" y="0"/>
                    <a:pt x="0" y="0"/>
                    <a:pt x="0" y="0"/>
                  </a:cubicBezTo>
                  <a:cubicBezTo>
                    <a:pt x="0" y="0"/>
                    <a:pt x="0" y="0"/>
                    <a:pt x="0" y="0"/>
                  </a:cubicBezTo>
                  <a:cubicBezTo>
                    <a:pt x="550" y="0"/>
                    <a:pt x="1047" y="127"/>
                    <a:pt x="1407" y="332"/>
                  </a:cubicBezTo>
                  <a:close/>
                </a:path>
              </a:pathLst>
            </a:custGeom>
            <a:gradFill flip="none" rotWithShape="1">
              <a:gsLst>
                <a:gs pos="0">
                  <a:srgbClr val="1F50A9"/>
                </a:gs>
                <a:gs pos="50000">
                  <a:srgbClr val="0070C0">
                    <a:tint val="44500"/>
                    <a:satMod val="160000"/>
                  </a:srgbClr>
                </a:gs>
                <a:gs pos="100000">
                  <a:srgbClr val="0070C0">
                    <a:tint val="23500"/>
                    <a:satMod val="160000"/>
                  </a:srgbClr>
                </a:gs>
              </a:gsLst>
              <a:lin ang="5400000" scaled="1"/>
              <a:tileRect/>
            </a:gradFill>
            <a:ln w="3175">
              <a:solidFill>
                <a:srgbClr val="0070C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822832">
                <a:defRPr/>
              </a:pPr>
              <a:endParaRPr lang="en-US" dirty="0" smtClean="0">
                <a:latin typeface="Arial" charset="0"/>
                <a:cs typeface="Arial" charset="0"/>
              </a:endParaRPr>
            </a:p>
          </p:txBody>
        </p:sp>
        <p:sp>
          <p:nvSpPr>
            <p:cNvPr id="23" name="Content Placeholder 2"/>
            <p:cNvSpPr txBox="1">
              <a:spLocks/>
            </p:cNvSpPr>
            <p:nvPr/>
          </p:nvSpPr>
          <p:spPr bwMode="auto">
            <a:xfrm>
              <a:off x="4648200" y="5334000"/>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Divide and conquer</a:t>
              </a:r>
            </a:p>
          </p:txBody>
        </p:sp>
      </p:grpSp>
      <p:grpSp>
        <p:nvGrpSpPr>
          <p:cNvPr id="32" name="Group 31"/>
          <p:cNvGrpSpPr/>
          <p:nvPr/>
        </p:nvGrpSpPr>
        <p:grpSpPr>
          <a:xfrm>
            <a:off x="1608083" y="2971800"/>
            <a:ext cx="2817062" cy="1706403"/>
            <a:chOff x="1608083" y="3962400"/>
            <a:chExt cx="2817062" cy="2275204"/>
          </a:xfrm>
        </p:grpSpPr>
        <p:sp>
          <p:nvSpPr>
            <p:cNvPr id="20" name="Freeform 7"/>
            <p:cNvSpPr>
              <a:spLocks/>
            </p:cNvSpPr>
            <p:nvPr/>
          </p:nvSpPr>
          <p:spPr bwMode="auto">
            <a:xfrm flipV="1">
              <a:off x="1608083" y="3962400"/>
              <a:ext cx="2817062" cy="2275204"/>
            </a:xfrm>
            <a:custGeom>
              <a:avLst/>
              <a:gdLst/>
              <a:ahLst/>
              <a:cxnLst>
                <a:cxn ang="0">
                  <a:pos x="1406" y="0"/>
                </a:cxn>
                <a:cxn ang="0">
                  <a:pos x="1406" y="1133"/>
                </a:cxn>
                <a:cxn ang="0">
                  <a:pos x="0" y="331"/>
                </a:cxn>
                <a:cxn ang="0">
                  <a:pos x="0" y="331"/>
                </a:cxn>
                <a:cxn ang="0">
                  <a:pos x="1406" y="0"/>
                </a:cxn>
              </a:cxnLst>
              <a:rect l="0" t="0" r="r" b="b"/>
              <a:pathLst>
                <a:path w="1406" h="1133">
                  <a:moveTo>
                    <a:pt x="1406" y="0"/>
                  </a:moveTo>
                  <a:cubicBezTo>
                    <a:pt x="1406" y="1133"/>
                    <a:pt x="1406" y="1133"/>
                    <a:pt x="1406" y="1133"/>
                  </a:cubicBezTo>
                  <a:cubicBezTo>
                    <a:pt x="0" y="331"/>
                    <a:pt x="0" y="331"/>
                    <a:pt x="0" y="331"/>
                  </a:cubicBezTo>
                  <a:cubicBezTo>
                    <a:pt x="0" y="331"/>
                    <a:pt x="0" y="331"/>
                    <a:pt x="0" y="331"/>
                  </a:cubicBezTo>
                  <a:cubicBezTo>
                    <a:pt x="360" y="126"/>
                    <a:pt x="857" y="0"/>
                    <a:pt x="1406" y="0"/>
                  </a:cubicBezTo>
                  <a:close/>
                </a:path>
              </a:pathLst>
            </a:custGeom>
            <a:gradFill flip="none" rotWithShape="0">
              <a:gsLst>
                <a:gs pos="0">
                  <a:srgbClr val="6BB43A"/>
                </a:gs>
                <a:gs pos="50000">
                  <a:srgbClr val="92D050">
                    <a:tint val="44500"/>
                    <a:satMod val="160000"/>
                  </a:srgbClr>
                </a:gs>
                <a:gs pos="100000">
                  <a:srgbClr val="92D050">
                    <a:tint val="23500"/>
                    <a:satMod val="160000"/>
                  </a:srgbClr>
                </a:gs>
              </a:gsLst>
              <a:lin ang="16200000" scaled="1"/>
              <a:tileRect/>
            </a:gradFill>
            <a:ln w="3175">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defTabSz="822832">
                <a:defRPr/>
              </a:pPr>
              <a:endParaRPr lang="en-US" dirty="0" smtClean="0">
                <a:latin typeface="Arial" charset="0"/>
                <a:cs typeface="Arial" charset="0"/>
              </a:endParaRPr>
            </a:p>
          </p:txBody>
        </p:sp>
        <p:sp>
          <p:nvSpPr>
            <p:cNvPr id="24" name="Content Placeholder 2"/>
            <p:cNvSpPr txBox="1">
              <a:spLocks/>
            </p:cNvSpPr>
            <p:nvPr/>
          </p:nvSpPr>
          <p:spPr bwMode="auto">
            <a:xfrm>
              <a:off x="2514600" y="5334000"/>
              <a:ext cx="1796214" cy="232160"/>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1500" i="1" kern="0" spc="-9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Think creatively</a:t>
              </a:r>
            </a:p>
          </p:txBody>
        </p:sp>
      </p:grpSp>
      <p:grpSp>
        <p:nvGrpSpPr>
          <p:cNvPr id="3" name="Group 21"/>
          <p:cNvGrpSpPr/>
          <p:nvPr/>
        </p:nvGrpSpPr>
        <p:grpSpPr>
          <a:xfrm>
            <a:off x="3048000" y="2228851"/>
            <a:ext cx="3046378" cy="1349107"/>
            <a:chOff x="2968787" y="3474183"/>
            <a:chExt cx="3046378" cy="1798809"/>
          </a:xfrm>
        </p:grpSpPr>
        <p:sp>
          <p:nvSpPr>
            <p:cNvPr id="80" name="Oval 79"/>
            <p:cNvSpPr/>
            <p:nvPr/>
          </p:nvSpPr>
          <p:spPr bwMode="auto">
            <a:xfrm>
              <a:off x="2968787" y="3474183"/>
              <a:ext cx="3046378" cy="1798809"/>
            </a:xfrm>
            <a:prstGeom prst="ellipse">
              <a:avLst/>
            </a:prstGeom>
            <a:solidFill>
              <a:srgbClr val="FFFFFF">
                <a:alpha val="16863"/>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defRPr/>
              </a:pPr>
              <a:endParaRPr lang="en-US" sz="1700" dirty="0">
                <a:latin typeface="Segoe Black" pitchFamily="34" charset="0"/>
              </a:endParaRPr>
            </a:p>
          </p:txBody>
        </p:sp>
        <p:sp>
          <p:nvSpPr>
            <p:cNvPr id="81" name="Oval 80"/>
            <p:cNvSpPr/>
            <p:nvPr/>
          </p:nvSpPr>
          <p:spPr bwMode="auto">
            <a:xfrm>
              <a:off x="3085623" y="3600514"/>
              <a:ext cx="2812704" cy="1546146"/>
            </a:xfrm>
            <a:prstGeom prst="ellipse">
              <a:avLst/>
            </a:prstGeom>
            <a:gradFill flip="none" rotWithShape="1">
              <a:gsLst>
                <a:gs pos="0">
                  <a:srgbClr val="FFAA01"/>
                </a:gs>
                <a:gs pos="36000">
                  <a:srgbClr val="FFCF01"/>
                </a:gs>
                <a:gs pos="86000">
                  <a:schemeClr val="tx1"/>
                </a:gs>
              </a:gsLst>
              <a:lin ang="17400000" scaled="0"/>
              <a:tileRect/>
            </a:gradFill>
            <a:ln w="66675" cap="flat" cmpd="sng" algn="ctr">
              <a:solidFill>
                <a:srgbClr val="FFF5CD"/>
              </a:solidFill>
              <a:prstDash val="solid"/>
              <a:round/>
              <a:headEnd type="none" w="med" len="med"/>
              <a:tailEnd type="none" w="med" len="med"/>
            </a:ln>
            <a:effectLst>
              <a:glow rad="228600">
                <a:srgbClr val="333333">
                  <a:alpha val="40000"/>
                </a:srgbClr>
              </a:glow>
              <a:innerShdw blurRad="381000">
                <a:srgbClr val="FFED9F"/>
              </a:innerShdw>
            </a:effectLst>
          </p:spPr>
          <p:txBody>
            <a:bodyPr vert="horz" wrap="square" lIns="91440" tIns="45720" rIns="91440" bIns="45720" numCol="1" rtlCol="0" anchor="ctr" anchorCtr="0" compatLnSpc="1">
              <a:prstTxWarp prst="textNoShape">
                <a:avLst/>
              </a:prstTxWarp>
            </a:bodyPr>
            <a:lstStyle/>
            <a:p>
              <a:pPr defTabSz="822832">
                <a:lnSpc>
                  <a:spcPct val="85000"/>
                </a:lnSpc>
                <a:defRPr/>
              </a:pPr>
              <a:endParaRPr lang="en-US" dirty="0" smtClean="0">
                <a:solidFill>
                  <a:schemeClr val="tx1"/>
                </a:solidFill>
                <a:latin typeface="Arial" charset="0"/>
                <a:cs typeface="Arial" charset="0"/>
              </a:endParaRPr>
            </a:p>
          </p:txBody>
        </p:sp>
        <p:sp>
          <p:nvSpPr>
            <p:cNvPr id="82" name="Content Placeholder 2"/>
            <p:cNvSpPr txBox="1">
              <a:spLocks/>
            </p:cNvSpPr>
            <p:nvPr/>
          </p:nvSpPr>
          <p:spPr bwMode="auto">
            <a:xfrm>
              <a:off x="3352800" y="4191000"/>
              <a:ext cx="2371002" cy="431091"/>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4000"/>
              </a:lvl1pPr>
              <a:lvl2pPr>
                <a:defRPr sz="3600"/>
              </a:lvl2pPr>
              <a:lvl3pPr>
                <a:defRPr sz="3200"/>
              </a:lvl3pPr>
              <a:lvl4pPr>
                <a:defRPr sz="2800"/>
              </a:lvl4pPr>
              <a:lvl5pPr>
                <a:defRPr sz="2800"/>
              </a:lvl5pPr>
            </a:lstStyle>
            <a:p>
              <a:pPr algn="ctr" defTabSz="684646">
                <a:lnSpc>
                  <a:spcPct val="85000"/>
                </a:lnSpc>
                <a:buClr>
                  <a:schemeClr val="tx2"/>
                </a:buClr>
                <a:defRPr/>
              </a:pPr>
              <a:r>
                <a:rPr lang="en-US" sz="2100" dirty="0">
                  <a:solidFill>
                    <a:srgbClr val="000000"/>
                  </a:solidFill>
                  <a:effectLst>
                    <a:glow rad="139700">
                      <a:srgbClr val="FFFFFF">
                        <a:alpha val="40000"/>
                      </a:srgbClr>
                    </a:glow>
                    <a:outerShdw blurRad="228600" algn="ctr" rotWithShape="0">
                      <a:srgbClr val="FFFFFF"/>
                    </a:outerShdw>
                  </a:effectLst>
                  <a:latin typeface="Segoe Black" pitchFamily="34" charset="0"/>
                </a:rPr>
                <a:t>Learn and share</a:t>
              </a:r>
            </a:p>
          </p:txBody>
        </p:sp>
      </p:grpSp>
    </p:spTree>
    <p:extLst>
      <p:ext uri="{BB962C8B-B14F-4D97-AF65-F5344CB8AC3E}">
        <p14:creationId xmlns:p14="http://schemas.microsoft.com/office/powerpoint/2010/main" val="1301165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Debugging Process: Simplified</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285855944"/>
              </p:ext>
            </p:extLst>
          </p:nvPr>
        </p:nvGraphicFramePr>
        <p:xfrm>
          <a:off x="460375" y="1353741"/>
          <a:ext cx="8262938" cy="3103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83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Failing Manifest</a:t>
            </a:r>
            <a:endParaRPr lang="en-US" dirty="0"/>
          </a:p>
        </p:txBody>
      </p:sp>
      <p:sp>
        <p:nvSpPr>
          <p:cNvPr id="3" name="Text Placeholder 2"/>
          <p:cNvSpPr>
            <a:spLocks noGrp="1"/>
          </p:cNvSpPr>
          <p:nvPr>
            <p:ph idx="1"/>
          </p:nvPr>
        </p:nvSpPr>
        <p:spPr/>
        <p:txBody>
          <a:bodyPr/>
          <a:lstStyle/>
          <a:p>
            <a:r>
              <a:rPr lang="en-US" dirty="0" smtClean="0"/>
              <a:t>Microsoft SQL Server Integration Services</a:t>
            </a:r>
          </a:p>
          <a:p>
            <a:endParaRPr lang="en-US" dirty="0" smtClean="0"/>
          </a:p>
          <a:p>
            <a:pPr lvl="1"/>
            <a:r>
              <a:rPr lang="en-US" dirty="0" smtClean="0"/>
              <a:t>Trying to do the right thing for UAC, but app fails to launch</a:t>
            </a:r>
            <a:endParaRPr lang="en-US" dirty="0"/>
          </a:p>
        </p:txBody>
      </p:sp>
    </p:spTree>
    <p:extLst>
      <p:ext uri="{BB962C8B-B14F-4D97-AF65-F5344CB8AC3E}">
        <p14:creationId xmlns:p14="http://schemas.microsoft.com/office/powerpoint/2010/main" val="401990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4370"/>
            <a:ext cx="7772400" cy="1021556"/>
          </a:xfrm>
        </p:spPr>
        <p:txBody>
          <a:bodyPr>
            <a:normAutofit fontScale="90000"/>
          </a:bodyPr>
          <a:lstStyle/>
          <a:p>
            <a:pPr lvl="0"/>
            <a:r>
              <a:rPr lang="en-US" dirty="0"/>
              <a:t>Troubleshooting Application Compatibility Issues with </a:t>
            </a:r>
            <a:r>
              <a:rPr lang="en-US" dirty="0" smtClean="0"/>
              <a:t>Internet Explorer 9</a:t>
            </a:r>
            <a:endParaRPr lang="en-AU" dirty="0"/>
          </a:p>
        </p:txBody>
      </p:sp>
      <p:sp>
        <p:nvSpPr>
          <p:cNvPr id="3" name="Text Placeholder 2"/>
          <p:cNvSpPr>
            <a:spLocks noGrp="1"/>
          </p:cNvSpPr>
          <p:nvPr>
            <p:ph type="body" idx="1"/>
          </p:nvPr>
        </p:nvSpPr>
        <p:spPr>
          <a:xfrm>
            <a:off x="381000" y="843558"/>
            <a:ext cx="7772400" cy="2245593"/>
          </a:xfrm>
        </p:spPr>
        <p:txBody>
          <a:bodyPr>
            <a:normAutofit/>
          </a:bodyPr>
          <a:lstStyle/>
          <a:p>
            <a:pPr lvl="0">
              <a:defRPr/>
            </a:pPr>
            <a:r>
              <a:rPr lang="en-US" sz="1800" dirty="0" smtClean="0"/>
              <a:t>Chris Jackson</a:t>
            </a:r>
          </a:p>
          <a:p>
            <a:pPr lvl="0">
              <a:defRPr/>
            </a:pPr>
            <a:r>
              <a:rPr lang="en-US" sz="1800" dirty="0" smtClean="0"/>
              <a:t>Principal Consultant, “The App Compat Guy”</a:t>
            </a:r>
          </a:p>
          <a:p>
            <a:pPr lvl="0">
              <a:defRPr/>
            </a:pPr>
            <a:r>
              <a:rPr lang="en-US" sz="1800" dirty="0" smtClean="0"/>
              <a:t>Microsoft Corporation</a:t>
            </a:r>
          </a:p>
          <a:p>
            <a:pPr lvl="0">
              <a:defRPr/>
            </a:pPr>
            <a:r>
              <a:rPr lang="en-US" sz="1200" dirty="0" smtClean="0">
                <a:solidFill>
                  <a:schemeClr val="accent5"/>
                </a:solidFill>
                <a:hlinkClick r:id="rId3"/>
              </a:rPr>
              <a:t>http://www.appcompatguy.com</a:t>
            </a:r>
            <a:r>
              <a:rPr lang="en-US" sz="1200" dirty="0" smtClean="0">
                <a:solidFill>
                  <a:schemeClr val="accent5"/>
                </a:solidFill>
              </a:rPr>
              <a:t>       </a:t>
            </a:r>
            <a:r>
              <a:rPr lang="en-US" sz="1200" dirty="0" smtClean="0">
                <a:solidFill>
                  <a:schemeClr val="accent5"/>
                </a:solidFill>
                <a:hlinkClick r:id="rId4"/>
              </a:rPr>
              <a:t>appcompatguy@microsoft.com</a:t>
            </a:r>
            <a:r>
              <a:rPr lang="en-US" sz="1200" dirty="0">
                <a:solidFill>
                  <a:schemeClr val="accent5"/>
                </a:solidFill>
              </a:rPr>
              <a:t> </a:t>
            </a:r>
            <a:r>
              <a:rPr lang="en-US" sz="1200" dirty="0" smtClean="0">
                <a:solidFill>
                  <a:schemeClr val="accent5"/>
                </a:solidFill>
              </a:rPr>
              <a:t>    </a:t>
            </a:r>
            <a:r>
              <a:rPr lang="en-US" sz="1200" dirty="0" smtClean="0">
                <a:solidFill>
                  <a:schemeClr val="accent1"/>
                </a:solidFill>
              </a:rPr>
              <a:t>@</a:t>
            </a:r>
            <a:r>
              <a:rPr lang="en-US" sz="1200" dirty="0" err="1" smtClean="0">
                <a:solidFill>
                  <a:schemeClr val="accent1"/>
                </a:solidFill>
              </a:rPr>
              <a:t>appcompatguy</a:t>
            </a:r>
            <a:endParaRPr lang="en-US" sz="1200" dirty="0" smtClean="0">
              <a:solidFill>
                <a:schemeClr val="accent1"/>
              </a:solidFill>
            </a:endParaRPr>
          </a:p>
        </p:txBody>
      </p:sp>
      <p:sp>
        <p:nvSpPr>
          <p:cNvPr id="6" name="Title 1"/>
          <p:cNvSpPr txBox="1">
            <a:spLocks/>
          </p:cNvSpPr>
          <p:nvPr/>
        </p:nvSpPr>
        <p:spPr>
          <a:xfrm>
            <a:off x="334201" y="335525"/>
            <a:ext cx="3605471" cy="253916"/>
          </a:xfrm>
          <a:prstGeom prst="rect">
            <a:avLst/>
          </a:prstGeom>
        </p:spPr>
        <p:txBody>
          <a:bodyPr vert="horz" wrap="square" lIns="0" tIns="0" rIns="0" bIns="0" rtlCol="0" anchor="t">
            <a:spAutoFit/>
          </a:bodyPr>
          <a:lstStyle/>
          <a:p>
            <a:pPr defTabSz="914363">
              <a:lnSpc>
                <a:spcPct val="90000"/>
              </a:lnSpc>
              <a:spcBef>
                <a:spcPct val="0"/>
              </a:spcBef>
              <a:defRPr/>
            </a:pPr>
            <a:r>
              <a:rPr lang="en-US" b="1" kern="600" spc="40" dirty="0" smtClean="0">
                <a:ln w="3175">
                  <a:noFill/>
                </a:ln>
                <a:solidFill>
                  <a:srgbClr val="FFFFFF"/>
                </a:solidFill>
                <a:cs typeface="Arial" charset="0"/>
              </a:rPr>
              <a:t>SESSION CODE: CLI31</a:t>
            </a:r>
            <a:endParaRPr lang="en-US" b="1" kern="600" spc="40" dirty="0">
              <a:ln w="3175">
                <a:noFill/>
              </a:ln>
              <a:solidFill>
                <a:srgbClr val="FFFFFF"/>
              </a:solidFill>
              <a:cs typeface="Arial" charset="0"/>
            </a:endParaRPr>
          </a:p>
        </p:txBody>
      </p:sp>
      <p:sp>
        <p:nvSpPr>
          <p:cNvPr id="5" name="Footer Placeholder 4"/>
          <p:cNvSpPr>
            <a:spLocks noGrp="1"/>
          </p:cNvSpPr>
          <p:nvPr>
            <p:ph type="ftr" sz="quarter" idx="4294967295"/>
          </p:nvPr>
        </p:nvSpPr>
        <p:spPr>
          <a:xfrm>
            <a:off x="5943600" y="4767263"/>
            <a:ext cx="2895600" cy="273844"/>
          </a:xfrm>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889938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Unread Manifest</a:t>
            </a:r>
            <a:endParaRPr lang="en-US" dirty="0"/>
          </a:p>
        </p:txBody>
      </p:sp>
      <p:sp>
        <p:nvSpPr>
          <p:cNvPr id="3" name="Content Placeholder 2"/>
          <p:cNvSpPr>
            <a:spLocks noGrp="1"/>
          </p:cNvSpPr>
          <p:nvPr>
            <p:ph idx="1"/>
          </p:nvPr>
        </p:nvSpPr>
        <p:spPr>
          <a:xfrm>
            <a:off x="389436" y="1085849"/>
            <a:ext cx="8363938" cy="1855893"/>
          </a:xfrm>
        </p:spPr>
        <p:txBody>
          <a:bodyPr>
            <a:normAutofit fontScale="85000" lnSpcReduction="20000"/>
          </a:bodyPr>
          <a:lstStyle/>
          <a:p>
            <a:r>
              <a:rPr lang="en-US" dirty="0" smtClean="0"/>
              <a:t>Microsoft </a:t>
            </a:r>
            <a:r>
              <a:rPr lang="en-US" dirty="0" err="1" smtClean="0"/>
              <a:t>Lync</a:t>
            </a:r>
            <a:endParaRPr lang="en-US" dirty="0" smtClean="0"/>
          </a:p>
          <a:p>
            <a:endParaRPr lang="en-US" dirty="0" smtClean="0"/>
          </a:p>
          <a:p>
            <a:pPr lvl="1"/>
            <a:r>
              <a:rPr lang="en-US" dirty="0" smtClean="0"/>
              <a:t>Manifested for </a:t>
            </a:r>
            <a:r>
              <a:rPr lang="en-US" dirty="0" err="1" smtClean="0"/>
              <a:t>UIAccess</a:t>
            </a:r>
            <a:endParaRPr lang="en-US" dirty="0" smtClean="0"/>
          </a:p>
          <a:p>
            <a:endParaRPr lang="en-US" dirty="0" smtClean="0"/>
          </a:p>
          <a:p>
            <a:pPr lvl="1"/>
            <a:r>
              <a:rPr lang="en-US" dirty="0" smtClean="0"/>
              <a:t>Can’t drive elevated windows</a:t>
            </a:r>
            <a:endParaRPr lang="en-US" dirty="0"/>
          </a:p>
        </p:txBody>
      </p:sp>
    </p:spTree>
    <p:extLst>
      <p:ext uri="{BB962C8B-B14F-4D97-AF65-F5344CB8AC3E}">
        <p14:creationId xmlns:p14="http://schemas.microsoft.com/office/powerpoint/2010/main" val="391450165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Ugly Colors</a:t>
            </a:r>
            <a:endParaRPr lang="en-US" dirty="0"/>
          </a:p>
        </p:txBody>
      </p:sp>
      <p:sp>
        <p:nvSpPr>
          <p:cNvPr id="3" name="Content Placeholder 2"/>
          <p:cNvSpPr>
            <a:spLocks noGrp="1"/>
          </p:cNvSpPr>
          <p:nvPr>
            <p:ph idx="1"/>
          </p:nvPr>
        </p:nvSpPr>
        <p:spPr>
          <a:xfrm>
            <a:off x="389436" y="1085849"/>
            <a:ext cx="8363938" cy="3227037"/>
          </a:xfrm>
        </p:spPr>
        <p:txBody>
          <a:bodyPr>
            <a:normAutofit fontScale="92500" lnSpcReduction="20000"/>
          </a:bodyPr>
          <a:lstStyle/>
          <a:p>
            <a:r>
              <a:rPr lang="en-US" dirty="0" smtClean="0"/>
              <a:t>Customer ISV Application</a:t>
            </a:r>
          </a:p>
          <a:p>
            <a:endParaRPr lang="en-US" dirty="0" smtClean="0"/>
          </a:p>
          <a:p>
            <a:pPr lvl="1"/>
            <a:r>
              <a:rPr lang="en-US" dirty="0" smtClean="0"/>
              <a:t>“They look peach colored”</a:t>
            </a:r>
          </a:p>
          <a:p>
            <a:pPr lvl="1"/>
            <a:endParaRPr lang="en-US" dirty="0" smtClean="0"/>
          </a:p>
          <a:p>
            <a:pPr lvl="1"/>
            <a:r>
              <a:rPr lang="en-US" dirty="0" smtClean="0"/>
              <a:t>Opened full TS, also “peach colored”</a:t>
            </a:r>
          </a:p>
          <a:p>
            <a:pPr lvl="1"/>
            <a:endParaRPr lang="en-US" dirty="0" smtClean="0"/>
          </a:p>
          <a:p>
            <a:pPr lvl="1"/>
            <a:r>
              <a:rPr lang="en-US" dirty="0" smtClean="0"/>
              <a:t>Monitor</a:t>
            </a:r>
          </a:p>
          <a:p>
            <a:pPr lvl="1"/>
            <a:endParaRPr lang="en-US" dirty="0" smtClean="0"/>
          </a:p>
          <a:p>
            <a:pPr lvl="1"/>
            <a:r>
              <a:rPr lang="en-US" dirty="0" smtClean="0"/>
              <a:t>Cable</a:t>
            </a:r>
            <a:endParaRPr lang="en-US" dirty="0"/>
          </a:p>
        </p:txBody>
      </p:sp>
    </p:spTree>
    <p:extLst>
      <p:ext uri="{BB962C8B-B14F-4D97-AF65-F5344CB8AC3E}">
        <p14:creationId xmlns:p14="http://schemas.microsoft.com/office/powerpoint/2010/main" val="7165495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Treacherous CorrectFilePaths</a:t>
            </a:r>
            <a:endParaRPr lang="en-US" dirty="0"/>
          </a:p>
        </p:txBody>
      </p:sp>
      <p:sp>
        <p:nvSpPr>
          <p:cNvPr id="3" name="Content Placeholder 2"/>
          <p:cNvSpPr>
            <a:spLocks noGrp="1"/>
          </p:cNvSpPr>
          <p:nvPr>
            <p:ph idx="1"/>
          </p:nvPr>
        </p:nvSpPr>
        <p:spPr>
          <a:xfrm>
            <a:off x="389436" y="1085850"/>
            <a:ext cx="8363938" cy="2566856"/>
          </a:xfrm>
        </p:spPr>
        <p:txBody>
          <a:bodyPr>
            <a:normAutofit fontScale="92500" lnSpcReduction="20000"/>
          </a:bodyPr>
          <a:lstStyle/>
          <a:p>
            <a:r>
              <a:rPr lang="en-US" dirty="0" smtClean="0"/>
              <a:t>SQLNav5</a:t>
            </a:r>
          </a:p>
          <a:p>
            <a:endParaRPr lang="en-US" dirty="0" smtClean="0"/>
          </a:p>
          <a:p>
            <a:pPr lvl="1"/>
            <a:r>
              <a:rPr lang="en-US" dirty="0" smtClean="0"/>
              <a:t>Not redirecting</a:t>
            </a:r>
          </a:p>
          <a:p>
            <a:pPr lvl="1"/>
            <a:endParaRPr lang="en-US" dirty="0"/>
          </a:p>
          <a:p>
            <a:r>
              <a:rPr lang="en-US" dirty="0" smtClean="0"/>
              <a:t>Customer application</a:t>
            </a:r>
          </a:p>
          <a:p>
            <a:pPr lvl="1"/>
            <a:endParaRPr lang="en-US" dirty="0" smtClean="0"/>
          </a:p>
          <a:p>
            <a:pPr lvl="1"/>
            <a:r>
              <a:rPr lang="en-US" dirty="0" smtClean="0"/>
              <a:t>A better way to investigate</a:t>
            </a:r>
          </a:p>
        </p:txBody>
      </p:sp>
    </p:spTree>
    <p:extLst>
      <p:ext uri="{BB962C8B-B14F-4D97-AF65-F5344CB8AC3E}">
        <p14:creationId xmlns:p14="http://schemas.microsoft.com/office/powerpoint/2010/main" val="345783168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Unreadable Colors</a:t>
            </a:r>
            <a:endParaRPr lang="en-US" dirty="0"/>
          </a:p>
        </p:txBody>
      </p:sp>
      <p:sp>
        <p:nvSpPr>
          <p:cNvPr id="3" name="Content Placeholder 2"/>
          <p:cNvSpPr>
            <a:spLocks noGrp="1"/>
          </p:cNvSpPr>
          <p:nvPr>
            <p:ph idx="1"/>
          </p:nvPr>
        </p:nvSpPr>
        <p:spPr>
          <a:xfrm>
            <a:off x="389436" y="1085850"/>
            <a:ext cx="8363938" cy="1805110"/>
          </a:xfrm>
        </p:spPr>
        <p:txBody>
          <a:bodyPr>
            <a:normAutofit fontScale="85000" lnSpcReduction="20000"/>
          </a:bodyPr>
          <a:lstStyle/>
          <a:p>
            <a:r>
              <a:rPr lang="en-US" dirty="0" smtClean="0"/>
              <a:t>Customer application</a:t>
            </a:r>
          </a:p>
          <a:p>
            <a:endParaRPr lang="en-US" dirty="0" smtClean="0"/>
          </a:p>
          <a:p>
            <a:pPr lvl="1"/>
            <a:r>
              <a:rPr lang="en-US" dirty="0" smtClean="0"/>
              <a:t>Dialog boxes no longer readable</a:t>
            </a:r>
          </a:p>
          <a:p>
            <a:pPr lvl="1"/>
            <a:endParaRPr lang="en-US" dirty="0" smtClean="0"/>
          </a:p>
          <a:p>
            <a:pPr lvl="1"/>
            <a:r>
              <a:rPr lang="en-US" dirty="0" smtClean="0"/>
              <a:t>Seeing black text on a black background</a:t>
            </a:r>
            <a:endParaRPr lang="en-US" dirty="0"/>
          </a:p>
        </p:txBody>
      </p:sp>
    </p:spTree>
    <p:extLst>
      <p:ext uri="{BB962C8B-B14F-4D97-AF65-F5344CB8AC3E}">
        <p14:creationId xmlns:p14="http://schemas.microsoft.com/office/powerpoint/2010/main" val="4276073588"/>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Managed Shim Demo</a:t>
            </a:r>
            <a:endParaRPr lang="en-US" dirty="0"/>
          </a:p>
        </p:txBody>
      </p:sp>
      <p:sp>
        <p:nvSpPr>
          <p:cNvPr id="3" name="Content Placeholder 2"/>
          <p:cNvSpPr>
            <a:spLocks noGrp="1"/>
          </p:cNvSpPr>
          <p:nvPr>
            <p:ph idx="1"/>
          </p:nvPr>
        </p:nvSpPr>
        <p:spPr/>
        <p:txBody>
          <a:bodyPr/>
          <a:lstStyle/>
          <a:p>
            <a:r>
              <a:rPr lang="en-US" smtClean="0"/>
              <a:t>ExpenseIt Demo Application</a:t>
            </a:r>
          </a:p>
          <a:p>
            <a:endParaRPr lang="en-US" smtClean="0"/>
          </a:p>
          <a:p>
            <a:pPr lvl="1"/>
            <a:r>
              <a:rPr lang="en-US" smtClean="0"/>
              <a:t>Unable to version lie</a:t>
            </a:r>
            <a:endParaRPr lang="en-US" dirty="0"/>
          </a:p>
        </p:txBody>
      </p:sp>
    </p:spTree>
    <p:extLst>
      <p:ext uri="{BB962C8B-B14F-4D97-AF65-F5344CB8AC3E}">
        <p14:creationId xmlns:p14="http://schemas.microsoft.com/office/powerpoint/2010/main" val="3648585051"/>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Aggressive Security Config</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SQL Server 2008</a:t>
            </a:r>
          </a:p>
          <a:p>
            <a:endParaRPr lang="en-US" smtClean="0"/>
          </a:p>
          <a:p>
            <a:pPr lvl="1"/>
            <a:r>
              <a:rPr lang="en-US" smtClean="0"/>
              <a:t>Application won’t install</a:t>
            </a:r>
          </a:p>
          <a:p>
            <a:pPr lvl="1"/>
            <a:endParaRPr lang="en-US" smtClean="0"/>
          </a:p>
          <a:p>
            <a:pPr lvl="1"/>
            <a:r>
              <a:rPr lang="en-US" smtClean="0"/>
              <a:t>SQL_Engine_Core failing custom action</a:t>
            </a:r>
          </a:p>
          <a:p>
            <a:pPr lvl="1"/>
            <a:endParaRPr lang="en-US" smtClean="0"/>
          </a:p>
          <a:p>
            <a:pPr lvl="1"/>
            <a:r>
              <a:rPr lang="en-US" smtClean="0"/>
              <a:t>System.Diagnostics.ProcessManager.</a:t>
            </a:r>
            <a:br>
              <a:rPr lang="en-US" smtClean="0"/>
            </a:br>
            <a:r>
              <a:rPr lang="en-US" smtClean="0"/>
              <a:t>OpenProcess</a:t>
            </a:r>
          </a:p>
          <a:p>
            <a:pPr lvl="1"/>
            <a:endParaRPr lang="en-US" smtClean="0"/>
          </a:p>
          <a:p>
            <a:pPr lvl="1"/>
            <a:r>
              <a:rPr lang="en-US" smtClean="0"/>
              <a:t>Customer removed SeDebugPrivilege</a:t>
            </a:r>
            <a:endParaRPr lang="en-US" dirty="0"/>
          </a:p>
        </p:txBody>
      </p:sp>
    </p:spTree>
    <p:extLst>
      <p:ext uri="{BB962C8B-B14F-4D97-AF65-F5344CB8AC3E}">
        <p14:creationId xmlns:p14="http://schemas.microsoft.com/office/powerpoint/2010/main" val="14587797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Nostalgic Java App</a:t>
            </a:r>
            <a:endParaRPr lang="en-US" dirty="0"/>
          </a:p>
        </p:txBody>
      </p:sp>
      <p:sp>
        <p:nvSpPr>
          <p:cNvPr id="3" name="Content Placeholder 2"/>
          <p:cNvSpPr>
            <a:spLocks noGrp="1"/>
          </p:cNvSpPr>
          <p:nvPr>
            <p:ph idx="1"/>
          </p:nvPr>
        </p:nvSpPr>
        <p:spPr>
          <a:xfrm>
            <a:off x="389436" y="1085850"/>
            <a:ext cx="8363938" cy="3734869"/>
          </a:xfrm>
        </p:spPr>
        <p:txBody>
          <a:bodyPr>
            <a:normAutofit fontScale="92500" lnSpcReduction="20000"/>
          </a:bodyPr>
          <a:lstStyle/>
          <a:p>
            <a:r>
              <a:rPr lang="en-US" dirty="0" smtClean="0"/>
              <a:t>Customer ISV application</a:t>
            </a:r>
          </a:p>
          <a:p>
            <a:endParaRPr lang="en-US" dirty="0" smtClean="0"/>
          </a:p>
          <a:p>
            <a:pPr lvl="1"/>
            <a:r>
              <a:rPr lang="en-US" dirty="0" smtClean="0"/>
              <a:t>Did not run in most configurations</a:t>
            </a:r>
          </a:p>
          <a:p>
            <a:pPr lvl="1"/>
            <a:endParaRPr lang="en-US" dirty="0" smtClean="0"/>
          </a:p>
          <a:p>
            <a:pPr lvl="2"/>
            <a:r>
              <a:rPr lang="en-US" dirty="0" smtClean="0"/>
              <a:t>“Enable next-generation Java plug-in”</a:t>
            </a:r>
          </a:p>
          <a:p>
            <a:pPr lvl="1"/>
            <a:endParaRPr lang="en-US" dirty="0" smtClean="0"/>
          </a:p>
          <a:p>
            <a:pPr lvl="1"/>
            <a:r>
              <a:rPr lang="en-US" dirty="0" smtClean="0"/>
              <a:t>Where it ran, it complained about versions</a:t>
            </a:r>
          </a:p>
          <a:p>
            <a:pPr lvl="1"/>
            <a:endParaRPr lang="en-US" dirty="0" smtClean="0"/>
          </a:p>
          <a:p>
            <a:pPr lvl="2"/>
            <a:r>
              <a:rPr lang="en-US" dirty="0" smtClean="0"/>
              <a:t>iexplore.exe </a:t>
            </a:r>
            <a:r>
              <a:rPr lang="en-US" dirty="0" err="1" smtClean="0"/>
              <a:t>verlie</a:t>
            </a:r>
            <a:r>
              <a:rPr lang="en-US" dirty="0" smtClean="0"/>
              <a:t> (1st run)</a:t>
            </a:r>
          </a:p>
          <a:p>
            <a:pPr lvl="2"/>
            <a:endParaRPr lang="en-US" dirty="0" smtClean="0"/>
          </a:p>
          <a:p>
            <a:pPr lvl="2"/>
            <a:r>
              <a:rPr lang="en-US" dirty="0" smtClean="0"/>
              <a:t>iexplore.exe exclude * include java.dll (2nd run)</a:t>
            </a:r>
            <a:endParaRPr lang="en-US" dirty="0"/>
          </a:p>
        </p:txBody>
      </p:sp>
    </p:spTree>
    <p:extLst>
      <p:ext uri="{BB962C8B-B14F-4D97-AF65-F5344CB8AC3E}">
        <p14:creationId xmlns:p14="http://schemas.microsoft.com/office/powerpoint/2010/main" val="23698724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left)">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Noisy Runtime Registration</a:t>
            </a:r>
            <a:endParaRPr lang="en-US" dirty="0"/>
          </a:p>
        </p:txBody>
      </p:sp>
      <p:sp>
        <p:nvSpPr>
          <p:cNvPr id="3" name="Content Placeholder 2"/>
          <p:cNvSpPr>
            <a:spLocks noGrp="1"/>
          </p:cNvSpPr>
          <p:nvPr>
            <p:ph idx="1"/>
          </p:nvPr>
        </p:nvSpPr>
        <p:spPr>
          <a:xfrm>
            <a:off x="389436" y="1085849"/>
            <a:ext cx="8363938" cy="3227037"/>
          </a:xfrm>
        </p:spPr>
        <p:txBody>
          <a:bodyPr>
            <a:normAutofit fontScale="92500" lnSpcReduction="20000"/>
          </a:bodyPr>
          <a:lstStyle/>
          <a:p>
            <a:r>
              <a:rPr lang="en-US" dirty="0" smtClean="0"/>
              <a:t>Customer in-house application</a:t>
            </a:r>
          </a:p>
          <a:p>
            <a:endParaRPr lang="en-US" dirty="0" smtClean="0"/>
          </a:p>
          <a:p>
            <a:pPr lvl="1"/>
            <a:r>
              <a:rPr lang="en-US" dirty="0" smtClean="0"/>
              <a:t>Dialog box says it’s not registered</a:t>
            </a:r>
          </a:p>
          <a:p>
            <a:pPr lvl="1"/>
            <a:endParaRPr lang="en-US" dirty="0" smtClean="0"/>
          </a:p>
          <a:p>
            <a:pPr lvl="1"/>
            <a:r>
              <a:rPr lang="en-US" dirty="0" err="1" smtClean="0"/>
              <a:t>VirtualizeHKCRLite</a:t>
            </a:r>
            <a:r>
              <a:rPr lang="en-US" dirty="0" smtClean="0"/>
              <a:t> to fix it, still alerts</a:t>
            </a:r>
          </a:p>
          <a:p>
            <a:pPr lvl="1"/>
            <a:endParaRPr lang="en-US" dirty="0" smtClean="0"/>
          </a:p>
          <a:p>
            <a:pPr lvl="1"/>
            <a:r>
              <a:rPr lang="en-US" dirty="0" smtClean="0"/>
              <a:t>Subsequent runs fine</a:t>
            </a:r>
          </a:p>
          <a:p>
            <a:pPr lvl="1"/>
            <a:endParaRPr lang="en-US" dirty="0" smtClean="0"/>
          </a:p>
          <a:p>
            <a:pPr lvl="1"/>
            <a:r>
              <a:rPr lang="en-US" dirty="0" smtClean="0"/>
              <a:t>Dialog box always appears – not a </a:t>
            </a:r>
            <a:r>
              <a:rPr lang="en-US" dirty="0" err="1" smtClean="0"/>
              <a:t>MessageBox</a:t>
            </a:r>
            <a:endParaRPr lang="en-US" dirty="0" smtClean="0"/>
          </a:p>
        </p:txBody>
      </p:sp>
    </p:spTree>
    <p:extLst>
      <p:ext uri="{BB962C8B-B14F-4D97-AF65-F5344CB8AC3E}">
        <p14:creationId xmlns:p14="http://schemas.microsoft.com/office/powerpoint/2010/main" val="1568137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&amp; Answer Session</a:t>
            </a:r>
            <a:endParaRPr lang="en-AU" dirty="0"/>
          </a:p>
        </p:txBody>
      </p:sp>
      <p:sp>
        <p:nvSpPr>
          <p:cNvPr id="5" name="Footer Placeholder 4"/>
          <p:cNvSpPr>
            <a:spLocks noGrp="1"/>
          </p:cNvSpPr>
          <p:nvPr>
            <p:ph type="ftr" sz="quarter" idx="4294967295"/>
          </p:nvPr>
        </p:nvSpPr>
        <p:spPr>
          <a:xfrm>
            <a:off x="5943600" y="4767263"/>
            <a:ext cx="2895600" cy="273844"/>
          </a:xfrm>
        </p:spPr>
        <p:txBody>
          <a:bodyPr/>
          <a:lstStyle/>
          <a:p>
            <a:r>
              <a:rPr lang="en-AU" smtClean="0"/>
              <a:t>(c) 2011 Microsoft. All rights reserved.</a:t>
            </a:r>
            <a:endParaRPr lang="en-AU"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88312" l="0" r="100000"/>
                    </a14:imgEffect>
                  </a14:imgLayer>
                </a14:imgProps>
              </a:ext>
              <a:ext uri="{28A0092B-C50C-407E-A947-70E740481C1C}">
                <a14:useLocalDpi xmlns:a14="http://schemas.microsoft.com/office/drawing/2010/main" val="0"/>
              </a:ext>
            </a:extLst>
          </a:blip>
          <a:stretch>
            <a:fillRect/>
          </a:stretch>
        </p:blipFill>
        <p:spPr>
          <a:xfrm>
            <a:off x="834845" y="2571750"/>
            <a:ext cx="3907598" cy="7128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05978"/>
            <a:ext cx="8471316" cy="85725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059582"/>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rgbClr val="FFFFFF"/>
                </a:solidFill>
                <a:latin typeface="Segoe UI" pitchFamily="34" charset="0"/>
                <a:cs typeface="Segoe UI" pitchFamily="34" charset="0"/>
              </a:rPr>
              <a:t>Why Enroll, other than it being free?</a:t>
            </a:r>
          </a:p>
          <a:p>
            <a:r>
              <a:rPr lang="en-US" sz="1400" dirty="0" smtClean="0">
                <a:solidFill>
                  <a:srgbClr val="FFFFFF"/>
                </a:solidFill>
                <a:latin typeface="Segoe UI" pitchFamily="34" charset="0"/>
                <a:cs typeface="Segoe UI" pitchFamily="34" charset="0"/>
              </a:rPr>
              <a:t>The MVA helps improve </a:t>
            </a:r>
            <a:r>
              <a:rPr lang="en-US" sz="1400" dirty="0">
                <a:solidFill>
                  <a:srgbClr val="FFFFFF"/>
                </a:solidFill>
                <a:latin typeface="Segoe UI" pitchFamily="34" charset="0"/>
                <a:cs typeface="Segoe UI" pitchFamily="34" charset="0"/>
              </a:rPr>
              <a:t>your IT skill set and advance your career with </a:t>
            </a:r>
            <a:r>
              <a:rPr lang="en-US" sz="1400" dirty="0" smtClean="0">
                <a:solidFill>
                  <a:srgbClr val="FFFFFF"/>
                </a:solidFill>
                <a:latin typeface="Segoe UI" pitchFamily="34" charset="0"/>
                <a:cs typeface="Segoe UI" pitchFamily="34" charset="0"/>
              </a:rPr>
              <a:t>a </a:t>
            </a:r>
            <a:r>
              <a:rPr lang="en-US" sz="1400" dirty="0">
                <a:solidFill>
                  <a:srgbClr val="FFFFFF"/>
                </a:solidFill>
                <a:latin typeface="Segoe UI" pitchFamily="34" charset="0"/>
                <a:cs typeface="Segoe UI" pitchFamily="34" charset="0"/>
              </a:rPr>
              <a:t>free, easy to access training portal that allows you to learn at your own pace, focusing on Microsoft </a:t>
            </a:r>
            <a:r>
              <a:rPr lang="en-US" sz="1400" dirty="0" smtClean="0">
                <a:solidFill>
                  <a:srgbClr val="FFFFFF"/>
                </a:solidFill>
                <a:latin typeface="Segoe UI" pitchFamily="34" charset="0"/>
                <a:cs typeface="Segoe UI" pitchFamily="34" charset="0"/>
              </a:rPr>
              <a:t>technologies.</a:t>
            </a:r>
            <a:endParaRPr lang="en-GB" sz="1400" dirty="0">
              <a:solidFill>
                <a:srgbClr val="FFFFFF"/>
              </a:solidFill>
              <a:latin typeface="Segoe UI" pitchFamily="34" charset="0"/>
              <a:cs typeface="Segoe UI" pitchFamily="34" charset="0"/>
            </a:endParaRPr>
          </a:p>
        </p:txBody>
      </p:sp>
      <p:sp>
        <p:nvSpPr>
          <p:cNvPr id="9" name="TextBox 8"/>
          <p:cNvSpPr txBox="1"/>
          <p:nvPr/>
        </p:nvSpPr>
        <p:spPr>
          <a:xfrm>
            <a:off x="493172" y="1935611"/>
            <a:ext cx="8038829" cy="1144929"/>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What Do I </a:t>
            </a:r>
            <a:r>
              <a:rPr lang="en-GB" b="1" dirty="0" smtClean="0">
                <a:solidFill>
                  <a:srgbClr val="FFFFFF"/>
                </a:solidFill>
                <a:latin typeface="Segoe UI" pitchFamily="34" charset="0"/>
                <a:cs typeface="Segoe UI" pitchFamily="34" charset="0"/>
              </a:rPr>
              <a:t>get for enrolment?</a:t>
            </a:r>
            <a:r>
              <a:rPr lang="en-GB"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3092924"/>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3910169"/>
            <a:ext cx="7416824" cy="369332"/>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Then tell us what you </a:t>
            </a:r>
            <a:r>
              <a:rPr lang="en-GB" b="1" dirty="0" smtClean="0">
                <a:solidFill>
                  <a:srgbClr val="FFFFFF"/>
                </a:solidFill>
                <a:latin typeface="Segoe UI" pitchFamily="34" charset="0"/>
                <a:cs typeface="Segoe UI" pitchFamily="34" charset="0"/>
              </a:rPr>
              <a:t>think. </a:t>
            </a:r>
            <a:r>
              <a:rPr lang="en-GB" sz="14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2715765"/>
            <a:ext cx="2549302" cy="943655"/>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590400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is 9 Years?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14" y="1460497"/>
            <a:ext cx="3590755" cy="22225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072" y="1380945"/>
            <a:ext cx="4013490" cy="2381612"/>
          </a:xfrm>
          <a:prstGeom prst="rect">
            <a:avLst/>
          </a:prstGeom>
        </p:spPr>
      </p:pic>
      <p:pic>
        <p:nvPicPr>
          <p:cNvPr id="6146" name="Picture 2" descr="http://upload.wikimedia.org/wikipedia/en/b/bb/Windows_3.1_start.png"/>
          <p:cNvPicPr>
            <a:picLocks noChangeAspect="1" noChangeArrowheads="1"/>
          </p:cNvPicPr>
          <p:nvPr/>
        </p:nvPicPr>
        <p:blipFill rotWithShape="1">
          <a:blip r:embed="rId4">
            <a:extLst>
              <a:ext uri="{28A0092B-C50C-407E-A947-70E740481C1C}">
                <a14:useLocalDpi xmlns:a14="http://schemas.microsoft.com/office/drawing/2010/main" val="0"/>
              </a:ext>
            </a:extLst>
          </a:blip>
          <a:srcRect l="21276" t="5427" r="23115" b="5854"/>
          <a:stretch/>
        </p:blipFill>
        <p:spPr bwMode="auto">
          <a:xfrm>
            <a:off x="5149473" y="784067"/>
            <a:ext cx="2985766" cy="3575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438" y="874463"/>
            <a:ext cx="4623604" cy="3394575"/>
          </a:xfrm>
          <a:prstGeom prst="rect">
            <a:avLst/>
          </a:prstGeom>
        </p:spPr>
      </p:pic>
    </p:spTree>
    <p:extLst>
      <p:ext uri="{BB962C8B-B14F-4D97-AF65-F5344CB8AC3E}">
        <p14:creationId xmlns:p14="http://schemas.microsoft.com/office/powerpoint/2010/main" val="28529079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11111E-6 7.40741E-7 L -0.48646 7.40741E-7 " pathEditMode="relative" rAng="0" ptsTypes="AA">
                                      <p:cBhvr>
                                        <p:cTn id="9" dur="2000" fill="hold"/>
                                        <p:tgtEl>
                                          <p:spTgt spid="4"/>
                                        </p:tgtEl>
                                        <p:attrNameLst>
                                          <p:attrName>ppt_x</p:attrName>
                                          <p:attrName>ppt_y</p:attrName>
                                        </p:attrNameLst>
                                      </p:cBhvr>
                                      <p:rCtr x="-24323" y="0"/>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42" presetClass="path" presetSubtype="0" accel="50000" decel="50000" fill="hold" nodeType="withEffect">
                                  <p:stCondLst>
                                    <p:cond delay="0"/>
                                  </p:stCondLst>
                                  <p:childTnLst>
                                    <p:animMotion origin="layout" path="M 1.11111E-6 -7.40741E-7 L -0.48646 -0.00023 " pathEditMode="relative" rAng="0" ptsTypes="AA">
                                      <p:cBhvr>
                                        <p:cTn id="20" dur="2000" fill="hold"/>
                                        <p:tgtEl>
                                          <p:spTgt spid="6146"/>
                                        </p:tgtEl>
                                        <p:attrNameLst>
                                          <p:attrName>ppt_x</p:attrName>
                                          <p:attrName>ppt_y</p:attrName>
                                        </p:attrNameLst>
                                      </p:cBhvr>
                                      <p:rCtr x="-24323" y="-23"/>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3790950"/>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a:t>
            </a:r>
            <a:r>
              <a:rPr lang="en-US" sz="800" dirty="0" smtClean="0">
                <a:solidFill>
                  <a:schemeClr val="bg2"/>
                </a:solidFill>
                <a:latin typeface="Calibri" pitchFamily="34" charset="0"/>
                <a:cs typeface="Arial" charset="0"/>
              </a:rPr>
              <a:t> </a:t>
            </a:r>
            <a:br>
              <a:rPr lang="en-US" sz="800" dirty="0" smtClean="0">
                <a:solidFill>
                  <a:schemeClr val="bg2"/>
                </a:solidFill>
                <a:latin typeface="Calibri" pitchFamily="34" charset="0"/>
                <a:cs typeface="Arial" charset="0"/>
              </a:rPr>
            </a:br>
            <a:r>
              <a:rPr lang="en-US" sz="800" dirty="0" smtClean="0">
                <a:solidFill>
                  <a:schemeClr val="bg2"/>
                </a:solidFill>
                <a:latin typeface="Calibri" pitchFamily="34" charset="0"/>
                <a:cs typeface="Arial" charset="0"/>
              </a:rPr>
              <a:t>in </a:t>
            </a:r>
            <a:r>
              <a:rPr lang="en-US" sz="800" dirty="0">
                <a:solidFill>
                  <a:schemeClr val="bg2"/>
                </a:solidFill>
                <a:latin typeface="Calibri" pitchFamily="34" charset="0"/>
                <a:cs typeface="Arial" charset="0"/>
              </a:rPr>
              <a:t>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6" name="Picture 5" descr="mslogo_white.png"/>
          <p:cNvPicPr>
            <a:picLocks noChangeAspect="1"/>
          </p:cNvPicPr>
          <p:nvPr/>
        </p:nvPicPr>
        <p:blipFill>
          <a:blip r:embed="rId3"/>
          <a:stretch>
            <a:fillRect/>
          </a:stretch>
        </p:blipFill>
        <p:spPr>
          <a:xfrm>
            <a:off x="2371526" y="2215163"/>
            <a:ext cx="4400948" cy="713173"/>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7"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9"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9"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2"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9" y="2679762"/>
            <a:ext cx="3624263" cy="553641"/>
          </a:xfrm>
          <a:prstGeom prst="rect">
            <a:avLst/>
          </a:prstGeom>
          <a:noFill/>
          <a:ln w="9525">
            <a:noFill/>
            <a:miter lim="800000"/>
            <a:headEnd/>
            <a:tailEnd/>
          </a:ln>
        </p:spPr>
      </p:pic>
      <p:sp>
        <p:nvSpPr>
          <p:cNvPr id="30729" name="Rectangle 46"/>
          <p:cNvSpPr>
            <a:spLocks noChangeArrowheads="1"/>
          </p:cNvSpPr>
          <p:nvPr/>
        </p:nvSpPr>
        <p:spPr bwMode="auto">
          <a:xfrm>
            <a:off x="838200" y="1741885"/>
            <a:ext cx="3429000" cy="830997"/>
          </a:xfrm>
          <a:prstGeom prst="rect">
            <a:avLst/>
          </a:prstGeom>
          <a:noFill/>
          <a:ln w="9525">
            <a:noFill/>
            <a:miter lim="800000"/>
            <a:headEnd/>
            <a:tailEnd/>
          </a:ln>
        </p:spPr>
        <p:txBody>
          <a:bodyPr wrap="square">
            <a:spAutoFit/>
          </a:bodyPr>
          <a:lstStyle/>
          <a:p>
            <a:pPr>
              <a:spcBef>
                <a:spcPts val="600"/>
              </a:spcBef>
            </a:pPr>
            <a:r>
              <a:rPr lang="en-US" sz="1600" dirty="0" smtClean="0">
                <a:solidFill>
                  <a:schemeClr val="bg2"/>
                </a:solidFill>
                <a:latin typeface="Calibri" pitchFamily="34" charset="0"/>
                <a:hlinkClick r:id="rId4"/>
              </a:rPr>
              <a:t>www.msteched.com/Australia</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pPr marL="0" lvl="1" indent="0"/>
            <a:r>
              <a:rPr lang="en-US" sz="1600"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6" y="3355182"/>
            <a:ext cx="4067175" cy="830997"/>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1600" dirty="0">
                <a:solidFill>
                  <a:schemeClr val="bg2"/>
                </a:solidFill>
                <a:latin typeface="Calibri" pitchFamily="34" charset="0"/>
                <a:hlinkClick r:id="rId5"/>
              </a:rPr>
              <a:t>http</a:t>
            </a:r>
            <a:r>
              <a:rPr lang="en-US" sz="1600" dirty="0" smtClean="0">
                <a:solidFill>
                  <a:schemeClr val="bg2"/>
                </a:solidFill>
                <a:latin typeface="Calibri" pitchFamily="34" charset="0"/>
                <a:hlinkClick r:id="rId5"/>
              </a:rPr>
              <a:t>://</a:t>
            </a:r>
            <a:r>
              <a:rPr lang="en-AU" sz="1600" dirty="0" smtClean="0">
                <a:solidFill>
                  <a:schemeClr val="bg2"/>
                </a:solidFill>
                <a:hlinkClick r:id="rId5"/>
              </a:rPr>
              <a:t> technet.microsoft.com/en-au</a:t>
            </a:r>
            <a:r>
              <a:rPr lang="en-US" sz="1600" b="1" dirty="0" smtClean="0">
                <a:solidFill>
                  <a:schemeClr val="bg2"/>
                </a:solidFill>
                <a:latin typeface="Calibri" pitchFamily="34" charset="0"/>
                <a:hlinkClick r:id="rId5"/>
              </a:rPr>
              <a:t>  </a:t>
            </a:r>
            <a:endParaRPr lang="en-US" sz="1600" dirty="0">
              <a:solidFill>
                <a:schemeClr val="bg2"/>
              </a:solidFill>
              <a:latin typeface="Calibri" pitchFamily="34" charset="0"/>
            </a:endParaRPr>
          </a:p>
          <a:p>
            <a:pPr marL="0" lvl="1" indent="0">
              <a:tabLst>
                <a:tab pos="1828800" algn="l"/>
              </a:tabLst>
            </a:pP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1" y="960835"/>
            <a:ext cx="2409825" cy="807244"/>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6" y="2687242"/>
            <a:ext cx="1857375" cy="707231"/>
          </a:xfrm>
          <a:prstGeom prst="rect">
            <a:avLst/>
          </a:prstGeom>
          <a:noFill/>
          <a:ln w="9525">
            <a:noFill/>
            <a:miter lim="800000"/>
            <a:headEnd/>
            <a:tailEnd/>
          </a:ln>
        </p:spPr>
      </p:pic>
      <p:sp>
        <p:nvSpPr>
          <p:cNvPr id="30734" name="Rectangle 27"/>
          <p:cNvSpPr>
            <a:spLocks noChangeArrowheads="1"/>
          </p:cNvSpPr>
          <p:nvPr/>
        </p:nvSpPr>
        <p:spPr bwMode="auto">
          <a:xfrm>
            <a:off x="5218112" y="3355181"/>
            <a:ext cx="3925888" cy="907941"/>
          </a:xfrm>
          <a:prstGeom prst="rect">
            <a:avLst/>
          </a:prstGeom>
          <a:noFill/>
          <a:ln w="9525">
            <a:noFill/>
            <a:miter lim="800000"/>
            <a:headEnd/>
            <a:tailEnd/>
          </a:ln>
        </p:spPr>
        <p:txBody>
          <a:bodyPr wrap="square">
            <a:spAutoFit/>
          </a:bodyPr>
          <a:lstStyle/>
          <a:p>
            <a:pPr>
              <a:spcBef>
                <a:spcPts val="600"/>
              </a:spcBef>
              <a:tabLst>
                <a:tab pos="1828800" algn="l"/>
              </a:tabLst>
            </a:pPr>
            <a:r>
              <a:rPr lang="en-US" sz="1600" dirty="0">
                <a:solidFill>
                  <a:schemeClr val="bg2"/>
                </a:solidFill>
                <a:latin typeface="Calibri" pitchFamily="34" charset="0"/>
                <a:hlinkClick r:id="rId8"/>
              </a:rPr>
              <a:t>http</a:t>
            </a:r>
            <a:r>
              <a:rPr lang="en-US" sz="1600" dirty="0" smtClean="0">
                <a:solidFill>
                  <a:schemeClr val="bg2"/>
                </a:solidFill>
                <a:latin typeface="Calibri" pitchFamily="34" charset="0"/>
                <a:hlinkClick r:id="rId8"/>
              </a:rPr>
              <a:t>://</a:t>
            </a:r>
            <a:r>
              <a:rPr lang="en-AU" sz="1600" dirty="0" smtClean="0">
                <a:solidFill>
                  <a:schemeClr val="bg2"/>
                </a:solidFill>
                <a:hlinkClick r:id="rId8"/>
              </a:rPr>
              <a:t>msdn.microsoft.com/en-au</a:t>
            </a:r>
            <a:endParaRPr lang="en-AU" sz="1600" dirty="0" smtClean="0">
              <a:solidFill>
                <a:schemeClr val="bg2"/>
              </a:solidFill>
            </a:endParaRPr>
          </a:p>
          <a:p>
            <a:pPr>
              <a:spcBef>
                <a:spcPts val="600"/>
              </a:spcBef>
              <a:tabLst>
                <a:tab pos="1828800" algn="l"/>
              </a:tabLst>
            </a:pPr>
            <a:r>
              <a:rPr lang="en-US" sz="1600" b="1"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953000" y="1741885"/>
            <a:ext cx="4514850" cy="830997"/>
          </a:xfrm>
          <a:prstGeom prst="rect">
            <a:avLst/>
          </a:prstGeom>
          <a:noFill/>
          <a:ln w="9525">
            <a:noFill/>
            <a:miter lim="800000"/>
            <a:headEnd/>
            <a:tailEnd/>
          </a:ln>
        </p:spPr>
        <p:txBody>
          <a:bodyPr>
            <a:spAutoFit/>
          </a:bodyPr>
          <a:lstStyle/>
          <a:p>
            <a:pPr>
              <a:spcBef>
                <a:spcPts val="600"/>
              </a:spcBef>
            </a:pPr>
            <a:r>
              <a:rPr lang="en-AU" sz="1600" dirty="0" smtClean="0">
                <a:solidFill>
                  <a:schemeClr val="bg2"/>
                </a:solidFill>
                <a:hlinkClick r:id="rId9"/>
              </a:rPr>
              <a:t>www.microsoft.com/australia/learning</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r>
              <a:rPr lang="en-US" sz="1600"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5" y="951570"/>
            <a:ext cx="3476625" cy="578644"/>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347" y="-3117"/>
            <a:ext cx="3863307" cy="5149735"/>
          </a:xfrm>
          <a:prstGeom prst="rect">
            <a:avLst/>
          </a:prstGeom>
          <a:ln>
            <a:noFill/>
          </a:ln>
          <a:effectLst>
            <a:softEdge rad="112500"/>
          </a:effectLst>
        </p:spPr>
      </p:pic>
    </p:spTree>
    <p:extLst>
      <p:ext uri="{BB962C8B-B14F-4D97-AF65-F5344CB8AC3E}">
        <p14:creationId xmlns:p14="http://schemas.microsoft.com/office/powerpoint/2010/main" val="317256218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27934"/>
            <a:ext cx="1907704" cy="915566"/>
          </a:xfrm>
          <a:prstGeom prst="rect">
            <a:avLst/>
          </a:prstGeom>
          <a:solidFill>
            <a:srgbClr val="471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02" y="0"/>
            <a:ext cx="7670395" cy="5144216"/>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4409379" cy="2793950"/>
          </a:xfrm>
          <a:prstGeom prst="rect">
            <a:avLst/>
          </a:prstGeom>
          <a:ln>
            <a:noFill/>
          </a:ln>
          <a:effectLst>
            <a:softEdge rad="112500"/>
          </a:effectLst>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561779" y="2331720"/>
            <a:ext cx="4573191" cy="2811780"/>
          </a:xfrm>
          <a:prstGeom prst="rect">
            <a:avLst/>
          </a:prstGeom>
          <a:ln>
            <a:noFill/>
          </a:ln>
          <a:effectLst>
            <a:softEdge rad="112500"/>
          </a:effectLst>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43937" y="636332"/>
            <a:ext cx="6256125" cy="3870838"/>
          </a:xfrm>
          <a:prstGeom prst="ellipse">
            <a:avLst/>
          </a:prstGeom>
          <a:ln>
            <a:noFill/>
          </a:ln>
          <a:effectLst>
            <a:softEdge rad="112500"/>
          </a:effectLst>
        </p:spPr>
      </p:pic>
    </p:spTree>
    <p:extLst>
      <p:ext uri="{BB962C8B-B14F-4D97-AF65-F5344CB8AC3E}">
        <p14:creationId xmlns:p14="http://schemas.microsoft.com/office/powerpoint/2010/main" val="38147207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7934"/>
            <a:ext cx="1907704" cy="915566"/>
          </a:xfrm>
          <a:prstGeom prst="rect">
            <a:avLst/>
          </a:prstGeom>
          <a:solidFill>
            <a:srgbClr val="471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89" y="1"/>
            <a:ext cx="7244823" cy="5146139"/>
          </a:xfrm>
          <a:prstGeom prst="rect">
            <a:avLst/>
          </a:prstGeom>
          <a:ln>
            <a:solidFill>
              <a:schemeClr val="accent1"/>
            </a:solidFill>
          </a:ln>
        </p:spPr>
      </p:pic>
    </p:spTree>
    <p:extLst>
      <p:ext uri="{BB962C8B-B14F-4D97-AF65-F5344CB8AC3E}">
        <p14:creationId xmlns:p14="http://schemas.microsoft.com/office/powerpoint/2010/main" val="2917579316"/>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27934"/>
            <a:ext cx="1907704" cy="915566"/>
          </a:xfrm>
          <a:prstGeom prst="rect">
            <a:avLst/>
          </a:prstGeom>
          <a:solidFill>
            <a:srgbClr val="471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31" y="17229"/>
            <a:ext cx="9453465" cy="5109042"/>
          </a:xfrm>
          <a:prstGeom prst="rect">
            <a:avLst/>
          </a:prstGeom>
        </p:spPr>
      </p:pic>
      <p:sp>
        <p:nvSpPr>
          <p:cNvPr id="9" name="TextBox 8"/>
          <p:cNvSpPr txBox="1"/>
          <p:nvPr/>
        </p:nvSpPr>
        <p:spPr>
          <a:xfrm>
            <a:off x="800100" y="681270"/>
            <a:ext cx="7543800" cy="3808735"/>
          </a:xfrm>
          <a:prstGeom prst="rect">
            <a:avLst/>
          </a:prstGeom>
          <a:noFill/>
        </p:spPr>
        <p:txBody>
          <a:bodyPr wrap="square" lIns="68589" tIns="34295" rIns="68589" bIns="34295" rtlCol="0">
            <a:spAutoFit/>
          </a:bodyPr>
          <a:lstStyle/>
          <a:p>
            <a:r>
              <a:rPr lang="en-US" sz="2700" dirty="0">
                <a:latin typeface="Segoe Print" pitchFamily="2" charset="0"/>
              </a:rPr>
              <a:t>“While it’s true that Windows ___ sports some impressive technical features, I believe that Windows owes most of its success to the third-party companies that have devoted their time and money into producing Windows applications. After all, people don’t buy operating environments; they buy applications that help them do their work more efficiently.”</a:t>
            </a:r>
          </a:p>
        </p:txBody>
      </p:sp>
    </p:spTree>
    <p:extLst>
      <p:ext uri="{BB962C8B-B14F-4D97-AF65-F5344CB8AC3E}">
        <p14:creationId xmlns:p14="http://schemas.microsoft.com/office/powerpoint/2010/main" val="412224479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9905273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 Jackson’s Formula</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48307" y="2228850"/>
                <a:ext cx="8247386" cy="5491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300" i="1" smtClean="0">
                              <a:solidFill>
                                <a:schemeClr val="bg1"/>
                              </a:solidFill>
                              <a:latin typeface="Cambria Math"/>
                            </a:rPr>
                          </m:ctrlPr>
                        </m:sSubPr>
                        <m:e>
                          <m:r>
                            <a:rPr lang="en-US" sz="3300" i="1">
                              <a:solidFill>
                                <a:schemeClr val="bg1"/>
                              </a:solidFill>
                              <a:latin typeface="Cambria Math"/>
                            </a:rPr>
                            <m:t>𝑐𝑜𝑠𝑡</m:t>
                          </m:r>
                        </m:e>
                        <m:sub>
                          <m:r>
                            <a:rPr lang="en-US" sz="3300" i="1">
                              <a:solidFill>
                                <a:schemeClr val="bg1"/>
                              </a:solidFill>
                              <a:latin typeface="Cambria Math"/>
                            </a:rPr>
                            <m:t>𝑓𝑎𝑖𝑙𝑢𝑟𝑒</m:t>
                          </m:r>
                        </m:sub>
                      </m:sSub>
                      <m:r>
                        <a:rPr lang="en-US" sz="3300" i="1">
                          <a:solidFill>
                            <a:schemeClr val="bg1"/>
                          </a:solidFill>
                          <a:latin typeface="Cambria Math"/>
                          <a:ea typeface="Cambria Math"/>
                        </a:rPr>
                        <m:t>×</m:t>
                      </m:r>
                      <m:sSub>
                        <m:sSubPr>
                          <m:ctrlPr>
                            <a:rPr lang="en-US" sz="3300" i="1">
                              <a:solidFill>
                                <a:schemeClr val="bg1"/>
                              </a:solidFill>
                              <a:latin typeface="Cambria Math"/>
                              <a:ea typeface="Cambria Math"/>
                            </a:rPr>
                          </m:ctrlPr>
                        </m:sSubPr>
                        <m:e>
                          <m:r>
                            <a:rPr lang="en-US" sz="3300" i="1">
                              <a:solidFill>
                                <a:schemeClr val="bg1"/>
                              </a:solidFill>
                              <a:latin typeface="Cambria Math"/>
                              <a:ea typeface="Cambria Math"/>
                            </a:rPr>
                            <m:t>𝑝𝑟𝑜𝑏𝑎𝑏𝑖𝑙𝑖𝑡𝑦</m:t>
                          </m:r>
                        </m:e>
                        <m:sub>
                          <m:r>
                            <a:rPr lang="en-US" sz="3300" i="1">
                              <a:solidFill>
                                <a:schemeClr val="bg1"/>
                              </a:solidFill>
                              <a:latin typeface="Cambria Math"/>
                              <a:ea typeface="Cambria Math"/>
                            </a:rPr>
                            <m:t>𝑓𝑎𝑖𝑙𝑢𝑟𝑒</m:t>
                          </m:r>
                        </m:sub>
                      </m:sSub>
                      <m:r>
                        <a:rPr lang="en-US" sz="3300" i="1">
                          <a:solidFill>
                            <a:schemeClr val="bg1"/>
                          </a:solidFill>
                          <a:latin typeface="Cambria Math"/>
                          <a:ea typeface="Cambria Math"/>
                        </a:rPr>
                        <m:t>&gt;</m:t>
                      </m:r>
                      <m:sSub>
                        <m:sSubPr>
                          <m:ctrlPr>
                            <a:rPr lang="en-US" sz="3300" i="1">
                              <a:solidFill>
                                <a:schemeClr val="bg1"/>
                              </a:solidFill>
                              <a:latin typeface="Cambria Math"/>
                              <a:ea typeface="Cambria Math"/>
                            </a:rPr>
                          </m:ctrlPr>
                        </m:sSubPr>
                        <m:e>
                          <m:r>
                            <a:rPr lang="en-US" sz="3300" i="1">
                              <a:solidFill>
                                <a:schemeClr val="bg1"/>
                              </a:solidFill>
                              <a:latin typeface="Cambria Math"/>
                              <a:ea typeface="Cambria Math"/>
                            </a:rPr>
                            <m:t>𝑐𝑜𝑠𝑡</m:t>
                          </m:r>
                        </m:e>
                        <m:sub>
                          <m:r>
                            <a:rPr lang="en-US" sz="3300" i="1">
                              <a:solidFill>
                                <a:schemeClr val="bg1"/>
                              </a:solidFill>
                              <a:latin typeface="Cambria Math"/>
                              <a:ea typeface="Cambria Math"/>
                            </a:rPr>
                            <m:t>𝑡𝑒𝑠𝑡𝑖𝑛𝑔</m:t>
                          </m:r>
                        </m:sub>
                      </m:sSub>
                    </m:oMath>
                  </m:oMathPara>
                </a14:m>
                <a:endParaRPr lang="en-US" sz="3300" dirty="0" err="1">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48307" y="2228850"/>
                <a:ext cx="8247386" cy="54914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05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7298</TotalTime>
  <Words>812</Words>
  <Application>Microsoft Office PowerPoint</Application>
  <PresentationFormat>On-screen Show (16:9)</PresentationFormat>
  <Paragraphs>168</Paragraphs>
  <Slides>31</Slides>
  <Notes>6</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1_Office Theme</vt:lpstr>
      <vt:lpstr>2_Office Theme</vt:lpstr>
      <vt:lpstr>PowerPoint Presentation</vt:lpstr>
      <vt:lpstr>Troubleshooting Application Compatibility Issues with Internet Explorer 9</vt:lpstr>
      <vt:lpstr>How Long is 9 Years?</vt:lpstr>
      <vt:lpstr>PowerPoint Presentation</vt:lpstr>
      <vt:lpstr>PowerPoint Presentation</vt:lpstr>
      <vt:lpstr>PowerPoint Presentation</vt:lpstr>
      <vt:lpstr>PowerPoint Presentation</vt:lpstr>
      <vt:lpstr>PowerPoint Presentation</vt:lpstr>
      <vt:lpstr>Chris Jackson’s Formula</vt:lpstr>
      <vt:lpstr>FAQs</vt:lpstr>
      <vt:lpstr>What Breaks on 64-bit?</vt:lpstr>
      <vt:lpstr>What About VB6?</vt:lpstr>
      <vt:lpstr>How to Shim Windows</vt:lpstr>
      <vt:lpstr>Shims</vt:lpstr>
      <vt:lpstr>How Shims Work</vt:lpstr>
      <vt:lpstr>Case Studies</vt:lpstr>
      <vt:lpstr>The Debugging Process</vt:lpstr>
      <vt:lpstr>The Debugging Process: Simplified</vt:lpstr>
      <vt:lpstr>The Failing Manifest</vt:lpstr>
      <vt:lpstr>The Unread Manifest</vt:lpstr>
      <vt:lpstr>The Ugly Colors</vt:lpstr>
      <vt:lpstr>The Treacherous CorrectFilePaths</vt:lpstr>
      <vt:lpstr>The Unreadable Colors</vt:lpstr>
      <vt:lpstr>The Managed Shim Demo</vt:lpstr>
      <vt:lpstr>Aggressive Security Config</vt:lpstr>
      <vt:lpstr>The Nostalgic Java App</vt:lpstr>
      <vt:lpstr>Noisy Runtime Registration</vt:lpstr>
      <vt:lpstr>Question &amp; Answer Session</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Jackson</dc:creator>
  <cp:lastModifiedBy>Event Staff</cp:lastModifiedBy>
  <cp:revision>265</cp:revision>
  <dcterms:created xsi:type="dcterms:W3CDTF">2011-07-18T00:56:31Z</dcterms:created>
  <dcterms:modified xsi:type="dcterms:W3CDTF">2011-09-01T04:36:58Z</dcterms:modified>
</cp:coreProperties>
</file>