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4" r:id="rId2"/>
  </p:sldMasterIdLst>
  <p:notesMasterIdLst>
    <p:notesMasterId r:id="rId21"/>
  </p:notesMasterIdLst>
  <p:sldIdLst>
    <p:sldId id="279" r:id="rId3"/>
    <p:sldId id="280"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2F1"/>
    <a:srgbClr val="03C2F1"/>
    <a:srgbClr val="F15C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92411" autoAdjust="0"/>
  </p:normalViewPr>
  <p:slideViewPr>
    <p:cSldViewPr>
      <p:cViewPr>
        <p:scale>
          <a:sx n="80" d="100"/>
          <a:sy n="80" d="100"/>
        </p:scale>
        <p:origin x="-1339"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B19BB0-C51C-4C9A-8C99-63F45BC88E63}" type="datetimeFigureOut">
              <a:rPr lang="en-AU" smtClean="0"/>
              <a:pPr/>
              <a:t>2/09/2011</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4AC48C-614D-46D0-90EB-1AE9301A1F8C}" type="slidenum">
              <a:rPr lang="en-AU" smtClean="0"/>
              <a:pPr/>
              <a:t>‹#›</a:t>
            </a:fld>
            <a:endParaRPr lang="en-AU" dirty="0"/>
          </a:p>
        </p:txBody>
      </p:sp>
    </p:spTree>
    <p:extLst>
      <p:ext uri="{BB962C8B-B14F-4D97-AF65-F5344CB8AC3E}">
        <p14:creationId xmlns:p14="http://schemas.microsoft.com/office/powerpoint/2010/main" val="426468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34AC48C-614D-46D0-90EB-1AE9301A1F8C}" type="slidenum">
              <a:rPr lang="en-AU" smtClean="0"/>
              <a:pPr/>
              <a:t>2</a:t>
            </a:fld>
            <a:endParaRPr lang="en-AU" dirty="0"/>
          </a:p>
        </p:txBody>
      </p:sp>
    </p:spTree>
    <p:extLst>
      <p:ext uri="{BB962C8B-B14F-4D97-AF65-F5344CB8AC3E}">
        <p14:creationId xmlns:p14="http://schemas.microsoft.com/office/powerpoint/2010/main" val="2413184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4112BF-CC53-4BD3-B71B-638534610DBF}" type="slidenum">
              <a:rPr lang="en-US" smtClean="0"/>
              <a:pPr>
                <a:defRPr/>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8" name="Date Placeholder 7"/>
          <p:cNvSpPr>
            <a:spLocks noGrp="1"/>
          </p:cNvSpPr>
          <p:nvPr>
            <p:ph type="dt" idx="10"/>
          </p:nvPr>
        </p:nvSpPr>
        <p:spPr/>
        <p:txBody>
          <a:bodyPr/>
          <a:lstStyle/>
          <a:p>
            <a:fld id="{51C54B2A-B390-4EC3-B987-5E2A936FA48C}" type="datetime1">
              <a:rPr lang="en-US" smtClean="0"/>
              <a:pPr/>
              <a:t>9/2/2011</a:t>
            </a:fld>
            <a:endParaRPr lang="en-US" dirty="0"/>
          </a:p>
        </p:txBody>
      </p:sp>
      <p:sp>
        <p:nvSpPr>
          <p:cNvPr id="9" name="Footer Placeholder 8"/>
          <p:cNvSpPr>
            <a:spLocks noGrp="1"/>
          </p:cNvSpPr>
          <p:nvPr>
            <p:ph type="ftr" sz="quarter" idx="11"/>
          </p:nvPr>
        </p:nvSpPr>
        <p:spPr/>
        <p:txBody>
          <a:bodyPr/>
          <a:lstStyle/>
          <a:p>
            <a:r>
              <a:rPr lang="en-US" dirty="0"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pitchFamily="34" charset="0"/>
              </a:rPr>
            </a:br>
            <a:r>
              <a:rPr lang="en-US" dirty="0" smtClean="0">
                <a:solidFill>
                  <a:srgbClr val="000000"/>
                </a:solidFill>
                <a:latin typeface="Segoe UI" pitchFamily="34" charset="0"/>
              </a:rPr>
              <a:t>MICROSOFT MAKES NO WARRANTIES, EXPRESS, IMPLIED OR STATUTORY, AS TO THE INFORMATION IN THIS PRESENTATION.</a:t>
            </a:r>
          </a:p>
        </p:txBody>
      </p:sp>
      <p:sp>
        <p:nvSpPr>
          <p:cNvPr id="10" name="Slide Number Placeholder 9"/>
          <p:cNvSpPr>
            <a:spLocks noGrp="1"/>
          </p:cNvSpPr>
          <p:nvPr>
            <p:ph type="sldNum" sz="quarter" idx="12"/>
          </p:nvPr>
        </p:nvSpPr>
        <p:spPr/>
        <p:txBody>
          <a:bodyPr/>
          <a:lstStyle/>
          <a:p>
            <a:fld id="{8B263312-38AA-4E1E-B2B5-0F8F122B24FE}" type="slidenum">
              <a:rPr lang="en-US" smtClean="0"/>
              <a:pPr/>
              <a:t>6</a:t>
            </a:fld>
            <a:endParaRPr lang="en-US" dirty="0"/>
          </a:p>
        </p:txBody>
      </p:sp>
      <p:sp>
        <p:nvSpPr>
          <p:cNvPr id="11" name="Header Placeholder 10"/>
          <p:cNvSpPr>
            <a:spLocks noGrp="1"/>
          </p:cNvSpPr>
          <p:nvPr>
            <p:ph type="hdr" sz="quarter" idx="13"/>
          </p:nvPr>
        </p:nvSpPr>
        <p:spPr/>
        <p:txBody>
          <a:bodyPr/>
          <a:lstStyle/>
          <a:p>
            <a:r>
              <a:rPr lang="en-US" smtClean="0"/>
              <a:t>TechReady13</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8" name="Date Placeholder 7"/>
          <p:cNvSpPr>
            <a:spLocks noGrp="1"/>
          </p:cNvSpPr>
          <p:nvPr>
            <p:ph type="dt" idx="10"/>
          </p:nvPr>
        </p:nvSpPr>
        <p:spPr/>
        <p:txBody>
          <a:bodyPr/>
          <a:lstStyle/>
          <a:p>
            <a:fld id="{51C54B2A-B390-4EC3-B987-5E2A936FA48C}" type="datetime1">
              <a:rPr lang="en-US" smtClean="0"/>
              <a:pPr/>
              <a:t>9/2/2011</a:t>
            </a:fld>
            <a:endParaRPr lang="en-US" dirty="0"/>
          </a:p>
        </p:txBody>
      </p:sp>
      <p:sp>
        <p:nvSpPr>
          <p:cNvPr id="9" name="Footer Placeholder 8"/>
          <p:cNvSpPr>
            <a:spLocks noGrp="1"/>
          </p:cNvSpPr>
          <p:nvPr>
            <p:ph type="ftr" sz="quarter" idx="11"/>
          </p:nvPr>
        </p:nvSpPr>
        <p:spPr/>
        <p:txBody>
          <a:bodyPr/>
          <a:lstStyle/>
          <a:p>
            <a:r>
              <a:rPr lang="en-US" dirty="0"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pitchFamily="34" charset="0"/>
              </a:rPr>
            </a:br>
            <a:r>
              <a:rPr lang="en-US" dirty="0" smtClean="0">
                <a:solidFill>
                  <a:srgbClr val="000000"/>
                </a:solidFill>
                <a:latin typeface="Segoe UI" pitchFamily="34" charset="0"/>
              </a:rPr>
              <a:t>MICROSOFT MAKES NO WARRANTIES, EXPRESS, IMPLIED OR STATUTORY, AS TO THE INFORMATION IN THIS PRESENTATION.</a:t>
            </a:r>
          </a:p>
        </p:txBody>
      </p:sp>
      <p:sp>
        <p:nvSpPr>
          <p:cNvPr id="10" name="Slide Number Placeholder 9"/>
          <p:cNvSpPr>
            <a:spLocks noGrp="1"/>
          </p:cNvSpPr>
          <p:nvPr>
            <p:ph type="sldNum" sz="quarter" idx="12"/>
          </p:nvPr>
        </p:nvSpPr>
        <p:spPr/>
        <p:txBody>
          <a:bodyPr/>
          <a:lstStyle/>
          <a:p>
            <a:fld id="{8B263312-38AA-4E1E-B2B5-0F8F122B24FE}" type="slidenum">
              <a:rPr lang="en-US" smtClean="0"/>
              <a:pPr/>
              <a:t>9</a:t>
            </a:fld>
            <a:endParaRPr lang="en-US" dirty="0"/>
          </a:p>
        </p:txBody>
      </p:sp>
      <p:sp>
        <p:nvSpPr>
          <p:cNvPr id="11" name="Header Placeholder 10"/>
          <p:cNvSpPr>
            <a:spLocks noGrp="1"/>
          </p:cNvSpPr>
          <p:nvPr>
            <p:ph type="hdr" sz="quarter" idx="13"/>
          </p:nvPr>
        </p:nvSpPr>
        <p:spPr/>
        <p:txBody>
          <a:bodyPr/>
          <a:lstStyle/>
          <a:p>
            <a:r>
              <a:rPr lang="en-US" smtClean="0"/>
              <a:t>TechReady13</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11</a:t>
            </a:fld>
            <a:endParaRPr lang="en-US" dirty="0"/>
          </a:p>
        </p:txBody>
      </p:sp>
    </p:spTree>
    <p:extLst>
      <p:ext uri="{BB962C8B-B14F-4D97-AF65-F5344CB8AC3E}">
        <p14:creationId xmlns:p14="http://schemas.microsoft.com/office/powerpoint/2010/main" val="1864261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8" name="Date Placeholder 7"/>
          <p:cNvSpPr>
            <a:spLocks noGrp="1"/>
          </p:cNvSpPr>
          <p:nvPr>
            <p:ph type="dt" idx="10"/>
          </p:nvPr>
        </p:nvSpPr>
        <p:spPr/>
        <p:txBody>
          <a:bodyPr/>
          <a:lstStyle/>
          <a:p>
            <a:fld id="{51C54B2A-B390-4EC3-B987-5E2A936FA48C}" type="datetime1">
              <a:rPr lang="en-US" smtClean="0"/>
              <a:pPr/>
              <a:t>9/2/2011</a:t>
            </a:fld>
            <a:endParaRPr lang="en-US" dirty="0"/>
          </a:p>
        </p:txBody>
      </p:sp>
      <p:sp>
        <p:nvSpPr>
          <p:cNvPr id="9" name="Footer Placeholder 8"/>
          <p:cNvSpPr>
            <a:spLocks noGrp="1"/>
          </p:cNvSpPr>
          <p:nvPr>
            <p:ph type="ftr" sz="quarter" idx="11"/>
          </p:nvPr>
        </p:nvSpPr>
        <p:spPr/>
        <p:txBody>
          <a:bodyPr/>
          <a:lstStyle/>
          <a:p>
            <a:r>
              <a:rPr lang="en-US" dirty="0"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pitchFamily="34" charset="0"/>
              </a:rPr>
            </a:br>
            <a:r>
              <a:rPr lang="en-US" dirty="0" smtClean="0">
                <a:solidFill>
                  <a:srgbClr val="000000"/>
                </a:solidFill>
                <a:latin typeface="Segoe UI" pitchFamily="34" charset="0"/>
              </a:rPr>
              <a:t>MICROSOFT MAKES NO WARRANTIES, EXPRESS, IMPLIED OR STATUTORY, AS TO THE INFORMATION IN THIS PRESENTATION.</a:t>
            </a:r>
          </a:p>
        </p:txBody>
      </p:sp>
      <p:sp>
        <p:nvSpPr>
          <p:cNvPr id="10" name="Slide Number Placeholder 9"/>
          <p:cNvSpPr>
            <a:spLocks noGrp="1"/>
          </p:cNvSpPr>
          <p:nvPr>
            <p:ph type="sldNum" sz="quarter" idx="12"/>
          </p:nvPr>
        </p:nvSpPr>
        <p:spPr/>
        <p:txBody>
          <a:bodyPr/>
          <a:lstStyle/>
          <a:p>
            <a:fld id="{8B263312-38AA-4E1E-B2B5-0F8F122B24FE}" type="slidenum">
              <a:rPr lang="en-US" smtClean="0"/>
              <a:pPr/>
              <a:t>12</a:t>
            </a:fld>
            <a:endParaRPr lang="en-US" dirty="0"/>
          </a:p>
        </p:txBody>
      </p:sp>
      <p:sp>
        <p:nvSpPr>
          <p:cNvPr id="11" name="Header Placeholder 10"/>
          <p:cNvSpPr>
            <a:spLocks noGrp="1"/>
          </p:cNvSpPr>
          <p:nvPr>
            <p:ph type="hdr" sz="quarter" idx="13"/>
          </p:nvPr>
        </p:nvSpPr>
        <p:spPr/>
        <p:txBody>
          <a:bodyPr/>
          <a:lstStyle/>
          <a:p>
            <a:r>
              <a:rPr lang="en-US" smtClean="0"/>
              <a:t>TechReady13</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extLst>
      <p:ext uri="{BB962C8B-B14F-4D97-AF65-F5344CB8AC3E}">
        <p14:creationId xmlns:p14="http://schemas.microsoft.com/office/powerpoint/2010/main" val="186426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8" name="Date Placeholder 7"/>
          <p:cNvSpPr>
            <a:spLocks noGrp="1"/>
          </p:cNvSpPr>
          <p:nvPr>
            <p:ph type="dt" idx="10"/>
          </p:nvPr>
        </p:nvSpPr>
        <p:spPr/>
        <p:txBody>
          <a:bodyPr/>
          <a:lstStyle/>
          <a:p>
            <a:fld id="{51C54B2A-B390-4EC3-B987-5E2A936FA48C}" type="datetime1">
              <a:rPr lang="en-US" smtClean="0"/>
              <a:pPr/>
              <a:t>9/2/2011</a:t>
            </a:fld>
            <a:endParaRPr lang="en-US" dirty="0"/>
          </a:p>
        </p:txBody>
      </p:sp>
      <p:sp>
        <p:nvSpPr>
          <p:cNvPr id="9" name="Footer Placeholder 8"/>
          <p:cNvSpPr>
            <a:spLocks noGrp="1"/>
          </p:cNvSpPr>
          <p:nvPr>
            <p:ph type="ftr" sz="quarter" idx="11"/>
          </p:nvPr>
        </p:nvSpPr>
        <p:spPr/>
        <p:txBody>
          <a:bodyPr/>
          <a:lstStyle/>
          <a:p>
            <a:r>
              <a:rPr lang="en-US" dirty="0"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pitchFamily="34" charset="0"/>
              </a:rPr>
            </a:br>
            <a:r>
              <a:rPr lang="en-US" dirty="0" smtClean="0">
                <a:solidFill>
                  <a:srgbClr val="000000"/>
                </a:solidFill>
                <a:latin typeface="Segoe UI" pitchFamily="34" charset="0"/>
              </a:rPr>
              <a:t>MICROSOFT MAKES NO WARRANTIES, EXPRESS, IMPLIED OR STATUTORY, AS TO THE INFORMATION IN THIS PRESENTATION.</a:t>
            </a:r>
          </a:p>
        </p:txBody>
      </p:sp>
      <p:sp>
        <p:nvSpPr>
          <p:cNvPr id="10" name="Slide Number Placeholder 9"/>
          <p:cNvSpPr>
            <a:spLocks noGrp="1"/>
          </p:cNvSpPr>
          <p:nvPr>
            <p:ph type="sldNum" sz="quarter" idx="12"/>
          </p:nvPr>
        </p:nvSpPr>
        <p:spPr/>
        <p:txBody>
          <a:bodyPr/>
          <a:lstStyle/>
          <a:p>
            <a:fld id="{8B263312-38AA-4E1E-B2B5-0F8F122B24FE}" type="slidenum">
              <a:rPr lang="en-US" smtClean="0"/>
              <a:pPr/>
              <a:t>14</a:t>
            </a:fld>
            <a:endParaRPr lang="en-US" dirty="0"/>
          </a:p>
        </p:txBody>
      </p:sp>
      <p:sp>
        <p:nvSpPr>
          <p:cNvPr id="11" name="Header Placeholder 10"/>
          <p:cNvSpPr>
            <a:spLocks noGrp="1"/>
          </p:cNvSpPr>
          <p:nvPr>
            <p:ph type="hdr" sz="quarter" idx="13"/>
          </p:nvPr>
        </p:nvSpPr>
        <p:spPr/>
        <p:txBody>
          <a:bodyPr/>
          <a:lstStyle/>
          <a:p>
            <a:r>
              <a:rPr lang="en-US" smtClean="0"/>
              <a:t>TechReady13</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dirty="0"/>
          </a:p>
        </p:txBody>
      </p:sp>
    </p:spTree>
    <p:extLst>
      <p:ext uri="{BB962C8B-B14F-4D97-AF65-F5344CB8AC3E}">
        <p14:creationId xmlns:p14="http://schemas.microsoft.com/office/powerpoint/2010/main" val="1864261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9/2/2011 11:11 AM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098" name="Picture 2"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3568" y="2348880"/>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41769C1-C44B-4111-B818-7C3DFAA6F123}" type="datetime1">
              <a:rPr lang="en-AU" smtClean="0"/>
              <a:t>2/09/2011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4B5A0-1906-4542-BC83-16D10A91ABE1}" type="datetime1">
              <a:rPr lang="en-AU" smtClean="0"/>
              <a:t>2/09/2011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451492-C1FE-4A82-A1FB-7BD5AD2C295C}" type="datetime1">
              <a:rPr lang="en-AU" smtClean="0"/>
              <a:t>2/09/2011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91866D6-AF08-492B-9311-8437E0D459A8}" type="datetime1">
              <a:rPr lang="en-AU" smtClean="0"/>
              <a:t>2/09/2011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rot="5400000">
            <a:off x="281379" y="662836"/>
            <a:ext cx="1475656" cy="671279"/>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O:\Wunderman\CLIENTS\Microsoft\_SMIC_FY11\SMIC1062 TechEd 2011\Creative\Digital\2_concept\powerpoint\teched11_powerpoint_page0.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0" hasCustomPrompt="1"/>
          </p:nvPr>
        </p:nvSpPr>
        <p:spPr>
          <a:xfrm>
            <a:off x="799117" y="4876800"/>
            <a:ext cx="7683914" cy="1378644"/>
          </a:xfrm>
        </p:spPr>
        <p:txBody>
          <a:bodyPr anchor="t" anchorCtr="0">
            <a:noAutofit/>
            <a:scene3d>
              <a:camera prst="orthographicFront"/>
              <a:lightRig rig="flat" dir="t"/>
            </a:scene3d>
            <a:sp3d>
              <a:contourClr>
                <a:schemeClr val="tx2"/>
              </a:contourClr>
            </a:sp3d>
          </a:bodyPr>
          <a:lstStyle>
            <a:lvl1pPr marL="0" indent="0" algn="r">
              <a:buFont typeface="Arial" pitchFamily="34" charset="0"/>
              <a:buNone/>
              <a:defRPr kumimoji="0" lang="en-US" sz="10000" b="0" i="1" u="none" strike="noStrike" kern="1200" cap="none" spc="-642" normalizeH="0" baseline="0" noProof="0" dirty="0" smtClean="0">
                <a:ln w="11430"/>
                <a:solidFill>
                  <a:schemeClr val="accent1">
                    <a:alpha val="99000"/>
                  </a:schemeClr>
                </a:solidFill>
                <a:effectLst/>
                <a:uLnTx/>
                <a:uFillTx/>
                <a:latin typeface="+mj-lt"/>
                <a:ea typeface="+mn-ea"/>
                <a:cs typeface="+mn-cs"/>
              </a:defRPr>
            </a:lvl1pPr>
          </a:lstStyle>
          <a:p>
            <a:pPr lvl="0"/>
            <a:r>
              <a:rPr lang="en-US" dirty="0" smtClean="0"/>
              <a:t>click to…</a:t>
            </a:r>
          </a:p>
        </p:txBody>
      </p:sp>
      <p:sp>
        <p:nvSpPr>
          <p:cNvPr id="5" name="Title 1"/>
          <p:cNvSpPr>
            <a:spLocks noGrp="1"/>
          </p:cNvSpPr>
          <p:nvPr>
            <p:ph type="ctrTitle"/>
          </p:nvPr>
        </p:nvSpPr>
        <p:spPr>
          <a:xfrm>
            <a:off x="627623" y="2431024"/>
            <a:ext cx="6994362" cy="1523494"/>
          </a:xfrm>
        </p:spPr>
        <p:txBody>
          <a:bodyPr anchor="ctr" anchorCtr="0">
            <a:noAutofit/>
          </a:bodyPr>
          <a:lstStyle>
            <a:lvl1pPr>
              <a:lnSpc>
                <a:spcPct val="90000"/>
              </a:lnSpc>
              <a:defRPr sz="4800"/>
            </a:lvl1pPr>
          </a:lstStyle>
          <a:p>
            <a:r>
              <a:rPr lang="en-US" smtClean="0"/>
              <a:t>Click to edit Master title style</a:t>
            </a:r>
            <a:endParaRPr lang="en-US" dirty="0"/>
          </a:p>
        </p:txBody>
      </p:sp>
      <p:sp>
        <p:nvSpPr>
          <p:cNvPr id="6" name="Subtitle 2"/>
          <p:cNvSpPr>
            <a:spLocks noGrp="1"/>
          </p:cNvSpPr>
          <p:nvPr>
            <p:ph type="subTitle" idx="1"/>
          </p:nvPr>
        </p:nvSpPr>
        <p:spPr>
          <a:xfrm>
            <a:off x="627623" y="4191001"/>
            <a:ext cx="6994363" cy="461665"/>
          </a:xfrm>
        </p:spPr>
        <p:txBody>
          <a:bodyPr>
            <a:noAutofit/>
          </a:bodyPr>
          <a:lstStyle>
            <a:lvl1pPr marL="0" indent="0" algn="l">
              <a:lnSpc>
                <a:spcPct val="90000"/>
              </a:lnSpc>
              <a:spcBef>
                <a:spcPts val="0"/>
              </a:spcBef>
              <a:buNone/>
              <a:defRPr>
                <a:gradFill>
                  <a:gsLst>
                    <a:gs pos="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76659715"/>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098" name="Picture 2"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3568" y="2348880"/>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41769C1-C44B-4111-B818-7C3DFAA6F123}"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3240165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362496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4" descr="O:\Wunderman\CLIENTS\Microsoft\_SMIC_FY11\SMIC1062 TechEd 2011\Creative\Digital\2_concept\powerpoint\teched11_powerpoint_page2.jpg"/>
          <p:cNvPicPr>
            <a:picLocks noChangeAspect="1" noChangeArrowheads="1"/>
          </p:cNvPicPr>
          <p:nvPr userDrawn="1"/>
        </p:nvPicPr>
        <p:blipFill rotWithShape="1">
          <a:blip r:embed="rId2" cstate="email"/>
          <a:srcRect l="71250" t="7222" r="5833" b="65833"/>
          <a:stretch/>
        </p:blipFill>
        <p:spPr bwMode="auto">
          <a:xfrm>
            <a:off x="6515100" y="1619250"/>
            <a:ext cx="2095500" cy="1847850"/>
          </a:xfrm>
          <a:prstGeom prst="rect">
            <a:avLst/>
          </a:prstGeom>
          <a:noFill/>
        </p:spPr>
      </p:pic>
    </p:spTree>
    <p:extLst>
      <p:ext uri="{BB962C8B-B14F-4D97-AF65-F5344CB8AC3E}">
        <p14:creationId xmlns:p14="http://schemas.microsoft.com/office/powerpoint/2010/main" val="4187185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9" name="Picture 4" descr="O:\Wunderman\CLIENTS\Microsoft\_SMIC_FY11\SMIC1062 TechEd 2011\Creative\Digital\2_concept\powerpoint\teched11_powerpoint_page2.jpg"/>
          <p:cNvPicPr>
            <a:picLocks noChangeAspect="1" noChangeArrowheads="1"/>
          </p:cNvPicPr>
          <p:nvPr userDrawn="1"/>
        </p:nvPicPr>
        <p:blipFill rotWithShape="1">
          <a:blip r:embed="rId2" cstate="email"/>
          <a:srcRect r="70625" b="72361"/>
          <a:stretch/>
        </p:blipFill>
        <p:spPr bwMode="auto">
          <a:xfrm>
            <a:off x="6432476" y="-12923"/>
            <a:ext cx="2686050" cy="1895475"/>
          </a:xfrm>
          <a:prstGeom prst="rect">
            <a:avLst/>
          </a:prstGeom>
          <a:noFill/>
          <a:effectLst>
            <a:softEdge rad="127000"/>
          </a:effectLst>
        </p:spPr>
      </p:pic>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4" descr="O:\Wunderman\CLIENTS\Microsoft\_SMIC_FY11\SMIC1062 TechEd 2011\Creative\Digital\2_concept\powerpoint\teched11_powerpoint_page2.jpg"/>
          <p:cNvPicPr>
            <a:picLocks noChangeAspect="1" noChangeArrowheads="1"/>
          </p:cNvPicPr>
          <p:nvPr userDrawn="1"/>
        </p:nvPicPr>
        <p:blipFill rotWithShape="1">
          <a:blip r:embed="rId2" cstate="email"/>
          <a:srcRect l="71250" t="7222" r="5833" b="65833"/>
          <a:stretch/>
        </p:blipFill>
        <p:spPr bwMode="auto">
          <a:xfrm>
            <a:off x="6515100" y="1619250"/>
            <a:ext cx="2095500" cy="1847850"/>
          </a:xfrm>
          <a:prstGeom prst="rect">
            <a:avLst/>
          </a:prstGeom>
          <a:noFill/>
        </p:spPr>
      </p:pic>
    </p:spTree>
    <p:extLst>
      <p:ext uri="{BB962C8B-B14F-4D97-AF65-F5344CB8AC3E}">
        <p14:creationId xmlns:p14="http://schemas.microsoft.com/office/powerpoint/2010/main" val="39256762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4" descr="O:\Wunderman\CLIENTS\Microsoft\_SMIC_FY11\SMIC1062 TechEd 2011\Creative\Digital\2_concept\powerpoint\teched11_powerpoint_page2.jpg"/>
          <p:cNvPicPr>
            <a:picLocks noChangeAspect="1" noChangeArrowheads="1"/>
          </p:cNvPicPr>
          <p:nvPr userDrawn="1"/>
        </p:nvPicPr>
        <p:blipFill>
          <a:blip r:embed="rId2" cstate="email"/>
          <a:srcRect t="10101" b="66799"/>
          <a:stretch>
            <a:fillRect/>
          </a:stretch>
        </p:blipFill>
        <p:spPr bwMode="auto">
          <a:xfrm>
            <a:off x="0" y="0"/>
            <a:ext cx="9144000" cy="1584176"/>
          </a:xfrm>
          <a:prstGeom prst="rect">
            <a:avLst/>
          </a:prstGeom>
          <a:noFill/>
        </p:spPr>
      </p:pic>
      <p:sp>
        <p:nvSpPr>
          <p:cNvPr id="7" name="Rectangle 6"/>
          <p:cNvSpPr/>
          <p:nvPr userDrawn="1"/>
        </p:nvSpPr>
        <p:spPr>
          <a:xfrm>
            <a:off x="0" y="1556792"/>
            <a:ext cx="9144000" cy="530120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dirty="0">
              <a:solidFill>
                <a:srgbClr val="000000"/>
              </a:solidFill>
            </a:endParaRPr>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2276872"/>
            <a:ext cx="8229600" cy="3849291"/>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EC9DB49B-EC1F-4860-8E6D-E2D24D557912}" type="datetime1">
              <a:rPr lang="en-AU" smtClean="0">
                <a:solidFill>
                  <a:srgbClr val="000000">
                    <a:lumMod val="50000"/>
                    <a:lumOff val="50000"/>
                  </a:srgbClr>
                </a:solidFill>
              </a:rPr>
              <a:pPr/>
              <a:t>2/09/2011</a:t>
            </a:fld>
            <a:endParaRPr lang="en-AU"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AU" smtClean="0">
                <a:solidFill>
                  <a:srgbClr val="000000">
                    <a:lumMod val="50000"/>
                    <a:lumOff val="50000"/>
                  </a:srgbClr>
                </a:solidFill>
              </a:rPr>
              <a:t>(c) 2011 Microsoft. All rights reserved.</a:t>
            </a:r>
            <a:endParaRPr lang="en-AU"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2721943D-A7F9-4474-AC48-B5E8E9B2DDB3}" type="slidenum">
              <a:rPr lang="en-AU" smtClean="0">
                <a:solidFill>
                  <a:srgbClr val="000000">
                    <a:lumMod val="50000"/>
                    <a:lumOff val="50000"/>
                  </a:srgbClr>
                </a:solidFill>
              </a:rPr>
              <a:pPr/>
              <a:t>‹#›</a:t>
            </a:fld>
            <a:endParaRPr lang="en-AU" dirty="0">
              <a:solidFill>
                <a:srgbClr val="000000">
                  <a:lumMod val="50000"/>
                  <a:lumOff val="50000"/>
                </a:srgbClr>
              </a:solidFill>
            </a:endParaRPr>
          </a:p>
        </p:txBody>
      </p:sp>
    </p:spTree>
    <p:extLst>
      <p:ext uri="{BB962C8B-B14F-4D97-AF65-F5344CB8AC3E}">
        <p14:creationId xmlns:p14="http://schemas.microsoft.com/office/powerpoint/2010/main" val="2257817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t>2/09/2011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B78B-AC37-4A6C-AE40-2C54E3E06B06}"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916237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4" name="Date Placeholder 3"/>
          <p:cNvSpPr>
            <a:spLocks noGrp="1"/>
          </p:cNvSpPr>
          <p:nvPr>
            <p:ph type="dt" sz="half" idx="10"/>
          </p:nvPr>
        </p:nvSpPr>
        <p:spPr/>
        <p:txBody>
          <a:bodyPr/>
          <a:lstStyle/>
          <a:p>
            <a:fld id="{C5EFB78B-AC37-4A6C-AE40-2C54E3E06B06}"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3" descr="O:\Wunderman\CLIENTS\Microsoft\_SMIC_FY11\SMIC1062 TechEd 2011\Creative\Digital\2_concept\powerpoint\teched11_powerpoint_page1.jpg"/>
          <p:cNvPicPr>
            <a:picLocks noChangeAspect="1" noChangeArrowheads="1"/>
          </p:cNvPicPr>
          <p:nvPr userDrawn="1"/>
        </p:nvPicPr>
        <p:blipFill rotWithShape="1">
          <a:blip r:embed="rId2" cstate="email"/>
          <a:srcRect r="62392" b="75756"/>
          <a:stretch/>
        </p:blipFill>
        <p:spPr bwMode="auto">
          <a:xfrm>
            <a:off x="5940152" y="476672"/>
            <a:ext cx="2502743" cy="1210040"/>
          </a:xfrm>
          <a:prstGeom prst="rect">
            <a:avLst/>
          </a:prstGeom>
          <a:noFill/>
        </p:spPr>
      </p:pic>
    </p:spTree>
    <p:extLst>
      <p:ext uri="{BB962C8B-B14F-4D97-AF65-F5344CB8AC3E}">
        <p14:creationId xmlns:p14="http://schemas.microsoft.com/office/powerpoint/2010/main" val="40229913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97118CD-8F63-4C97-ADEB-D66F39072D80}" type="datetime1">
              <a:rPr lang="en-AU" smtClean="0">
                <a:solidFill>
                  <a:srgbClr val="FFFFFF"/>
                </a:solidFill>
              </a:rPr>
              <a:pPr/>
              <a:t>2/09/2011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30398548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solidFill>
            <a:schemeClr val="bg1"/>
          </a:solidFill>
        </p:spPr>
        <p:txBody>
          <a:bodyPr anchor="b">
            <a:norm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6B4F00E4-E128-49DC-A031-34EAD9C2E422}" type="datetime1">
              <a:rPr lang="en-AU" smtClean="0">
                <a:solidFill>
                  <a:srgbClr val="FFFFFF"/>
                </a:solidFill>
              </a:rPr>
              <a:pPr/>
              <a:t>2/09/2011</a:t>
            </a:fld>
            <a:endParaRPr lang="en-AU" dirty="0">
              <a:solidFill>
                <a:srgbClr val="FFFFFF"/>
              </a:solidFill>
            </a:endParaRPr>
          </a:p>
        </p:txBody>
      </p:sp>
      <p:sp>
        <p:nvSpPr>
          <p:cNvPr id="8" name="Footer Placeholder 7"/>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9" name="Slide Number Placeholder 8"/>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11"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8158046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5" name="Slide Number Placeholder 4"/>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6146"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5916284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4" name="Slide Number Placeholder 3"/>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5"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6568569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A66D8-1CAC-4C59-BD22-220102F538C0}" type="datetime1">
              <a:rPr lang="en-AU" smtClean="0">
                <a:solidFill>
                  <a:srgbClr val="FFFFFF"/>
                </a:solidFill>
              </a:rPr>
              <a:pPr/>
              <a:t>2/09/2011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8072467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4B5A0-1906-4542-BC83-16D10A91ABE1}" type="datetime1">
              <a:rPr lang="en-AU" smtClean="0">
                <a:solidFill>
                  <a:srgbClr val="FFFFFF"/>
                </a:solidFill>
              </a:rPr>
              <a:pPr/>
              <a:t>2/09/2011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4883277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451492-C1FE-4A82-A1FB-7BD5AD2C295C}"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8839739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91866D6-AF08-492B-9311-8437E0D459A8}"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rot="5400000">
            <a:off x="281379" y="662836"/>
            <a:ext cx="1475656" cy="671279"/>
          </a:xfrm>
          <a:prstGeom prst="rect">
            <a:avLst/>
          </a:prstGeom>
          <a:noFill/>
        </p:spPr>
      </p:pic>
    </p:spTree>
    <p:extLst>
      <p:ext uri="{BB962C8B-B14F-4D97-AF65-F5344CB8AC3E}">
        <p14:creationId xmlns:p14="http://schemas.microsoft.com/office/powerpoint/2010/main" val="482622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4" descr="O:\Wunderman\CLIENTS\Microsoft\_SMIC_FY11\SMIC1062 TechEd 2011\Creative\Digital\2_concept\powerpoint\teched11_powerpoint_page2.jpg"/>
          <p:cNvPicPr>
            <a:picLocks noChangeAspect="1" noChangeArrowheads="1"/>
          </p:cNvPicPr>
          <p:nvPr userDrawn="1"/>
        </p:nvPicPr>
        <p:blipFill>
          <a:blip r:embed="rId2" cstate="email"/>
          <a:srcRect t="10101" b="66799"/>
          <a:stretch>
            <a:fillRect/>
          </a:stretch>
        </p:blipFill>
        <p:spPr bwMode="auto">
          <a:xfrm>
            <a:off x="0" y="0"/>
            <a:ext cx="9144000" cy="1584176"/>
          </a:xfrm>
          <a:prstGeom prst="rect">
            <a:avLst/>
          </a:prstGeom>
          <a:noFill/>
        </p:spPr>
      </p:pic>
      <p:sp>
        <p:nvSpPr>
          <p:cNvPr id="7" name="Rectangle 6"/>
          <p:cNvSpPr/>
          <p:nvPr userDrawn="1"/>
        </p:nvSpPr>
        <p:spPr>
          <a:xfrm>
            <a:off x="0" y="1556792"/>
            <a:ext cx="9144000" cy="530120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dirty="0">
              <a:ln>
                <a:noFill/>
              </a:ln>
            </a:endParaRPr>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2276872"/>
            <a:ext cx="8229600" cy="3849291"/>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EC9DB49B-EC1F-4860-8E6D-E2D24D557912}" type="datetime1">
              <a:rPr lang="en-AU" smtClean="0"/>
              <a:t>2/09/2011</a:t>
            </a:fld>
            <a:endParaRPr lang="en-AU"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2721943D-A7F9-4474-AC48-B5E8E9B2DDB3}" type="slidenum">
              <a:rPr lang="en-AU" smtClean="0"/>
              <a:pPr/>
              <a:t>‹#›</a:t>
            </a:fld>
            <a:endParaRPr lang="en-AU"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O:\Wunderman\CLIENTS\Microsoft\_SMIC_FY11\SMIC1062 TechEd 2011\Creative\Digital\2_concept\powerpoint\teched11_powerpoint_page0.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2256539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B78B-AC37-4A6C-AE40-2C54E3E06B06}" type="datetime1">
              <a:rPr lang="en-AU" smtClean="0"/>
              <a:t>2/09/2011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97118CD-8F63-4C97-ADEB-D66F39072D80}" type="datetime1">
              <a:rPr lang="en-AU" smtClean="0"/>
              <a:t>2/09/2011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solidFill>
            <a:schemeClr val="bg1"/>
          </a:solidFill>
        </p:spPr>
        <p:txBody>
          <a:bodyPr anchor="b">
            <a:norm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6B4F00E4-E128-49DC-A031-34EAD9C2E422}" type="datetime1">
              <a:rPr lang="en-AU" smtClean="0"/>
              <a:t>2/09/2011</a:t>
            </a:fld>
            <a:endParaRPr lang="en-AU" dirty="0"/>
          </a:p>
        </p:txBody>
      </p:sp>
      <p:sp>
        <p:nvSpPr>
          <p:cNvPr id="8" name="Footer Placeholder 7"/>
          <p:cNvSpPr>
            <a:spLocks noGrp="1"/>
          </p:cNvSpPr>
          <p:nvPr>
            <p:ph type="ftr" sz="quarter" idx="11"/>
          </p:nvPr>
        </p:nvSpPr>
        <p:spPr/>
        <p:txBody>
          <a:bodyPr/>
          <a:lstStyle/>
          <a:p>
            <a:r>
              <a:rPr lang="en-AU" smtClean="0"/>
              <a:t>(c) 2011 Microsoft. All rights reserved.</a:t>
            </a:r>
            <a:endParaRPr lang="en-AU" dirty="0"/>
          </a:p>
        </p:txBody>
      </p:sp>
      <p:sp>
        <p:nvSpPr>
          <p:cNvPr id="9" name="Slide Number Placeholder 8"/>
          <p:cNvSpPr>
            <a:spLocks noGrp="1"/>
          </p:cNvSpPr>
          <p:nvPr>
            <p:ph type="sldNum" sz="quarter" idx="12"/>
          </p:nvPr>
        </p:nvSpPr>
        <p:spPr/>
        <p:txBody>
          <a:bodyPr/>
          <a:lstStyle/>
          <a:p>
            <a:fld id="{2721943D-A7F9-4474-AC48-B5E8E9B2DDB3}" type="slidenum">
              <a:rPr lang="en-AU" smtClean="0"/>
              <a:pPr/>
              <a:t>‹#›</a:t>
            </a:fld>
            <a:endParaRPr lang="en-AU" dirty="0"/>
          </a:p>
        </p:txBody>
      </p:sp>
      <p:pic>
        <p:nvPicPr>
          <p:cNvPr id="11"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Slide Number Placeholder 4"/>
          <p:cNvSpPr>
            <a:spLocks noGrp="1"/>
          </p:cNvSpPr>
          <p:nvPr>
            <p:ph type="sldNum" sz="quarter" idx="12"/>
          </p:nvPr>
        </p:nvSpPr>
        <p:spPr/>
        <p:txBody>
          <a:bodyPr/>
          <a:lstStyle/>
          <a:p>
            <a:fld id="{2721943D-A7F9-4474-AC48-B5E8E9B2DDB3}" type="slidenum">
              <a:rPr lang="en-AU" smtClean="0"/>
              <a:pPr/>
              <a:t>‹#›</a:t>
            </a:fld>
            <a:endParaRPr lang="en-AU" dirty="0"/>
          </a:p>
        </p:txBody>
      </p:sp>
      <p:pic>
        <p:nvPicPr>
          <p:cNvPr id="6146"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sp>
        <p:nvSpPr>
          <p:cNvPr id="4" name="Slide Number Placeholder 3"/>
          <p:cNvSpPr>
            <a:spLocks noGrp="1"/>
          </p:cNvSpPr>
          <p:nvPr>
            <p:ph type="sldNum" sz="quarter" idx="12"/>
          </p:nvPr>
        </p:nvSpPr>
        <p:spPr/>
        <p:txBody>
          <a:bodyPr/>
          <a:lstStyle/>
          <a:p>
            <a:fld id="{2721943D-A7F9-4474-AC48-B5E8E9B2DDB3}" type="slidenum">
              <a:rPr lang="en-AU" smtClean="0"/>
              <a:pPr/>
              <a:t>‹#›</a:t>
            </a:fld>
            <a:endParaRPr lang="en-AU" dirty="0"/>
          </a:p>
        </p:txBody>
      </p:sp>
      <p:pic>
        <p:nvPicPr>
          <p:cNvPr id="5"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A66D8-1CAC-4C59-BD22-220102F538C0}" type="datetime1">
              <a:rPr lang="en-AU" smtClean="0"/>
              <a:t>2/09/2011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image" Target="../media/image1.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theme" Target="../theme/theme2.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O:\Wunderman\CLIENTS\Microsoft\_SMIC_FY11\SMIC1062 TechEd 2011\Creative\Digital\2_concept\powerpoint\teched11_powerpoint_page2.jpg"/>
          <p:cNvPicPr>
            <a:picLocks noChangeAspect="1" noChangeArrowheads="1"/>
          </p:cNvPicPr>
          <p:nvPr/>
        </p:nvPicPr>
        <p:blipFill>
          <a:blip r:embed="rId16" cstate="email"/>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3417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latin typeface="Segoe UI" pitchFamily="34" charset="0"/>
                <a:ea typeface="Segoe UI" pitchFamily="34" charset="0"/>
                <a:cs typeface="Segoe UI" pitchFamily="34" charset="0"/>
              </a:defRPr>
            </a:lvl1pPr>
          </a:lstStyle>
          <a:p>
            <a:fld id="{1434DAEF-ADEF-4314-AB1F-69B7FB6E84BE}" type="datetime1">
              <a:rPr lang="en-AU" smtClean="0"/>
              <a:t>2/09/2011</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Segoe UI" pitchFamily="34" charset="0"/>
                <a:ea typeface="Segoe UI" pitchFamily="34" charset="0"/>
                <a:cs typeface="Segoe UI" pitchFamily="34" charset="0"/>
              </a:defRPr>
            </a:lvl1pPr>
          </a:lstStyle>
          <a:p>
            <a:r>
              <a:rPr lang="en-AU" smtClean="0"/>
              <a:t>(c) 2011 Microsoft. All rights reserved.</a:t>
            </a:r>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fld id="{2721943D-A7F9-4474-AC48-B5E8E9B2DDB3}"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3" r:id="rId14"/>
  </p:sldLayoutIdLst>
  <p:hf sldNum="0" hdr="0" dt="0"/>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O:\Wunderman\CLIENTS\Microsoft\_SMIC_FY11\SMIC1062 TechEd 2011\Creative\Digital\2_concept\powerpoint\teched11_powerpoint_page2.jpg"/>
          <p:cNvPicPr>
            <a:picLocks noChangeAspect="1" noChangeArrowheads="1"/>
          </p:cNvPicPr>
          <p:nvPr/>
        </p:nvPicPr>
        <p:blipFill>
          <a:blip r:embed="rId18" cstate="email"/>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3417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latin typeface="Segoe UI" pitchFamily="34" charset="0"/>
                <a:ea typeface="Segoe UI" pitchFamily="34" charset="0"/>
                <a:cs typeface="Segoe UI" pitchFamily="34" charset="0"/>
              </a:defRPr>
            </a:lvl1pPr>
          </a:lstStyle>
          <a:p>
            <a:fld id="{1434DAEF-ADEF-4314-AB1F-69B7FB6E84BE}"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Segoe UI" pitchFamily="34" charset="0"/>
                <a:ea typeface="Segoe UI" pitchFamily="34" charset="0"/>
                <a:cs typeface="Segoe UI" pitchFamily="34" charset="0"/>
              </a:defRPr>
            </a:lvl1p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963166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Lst>
  <p:hf sldNum="0" hdr="0" dt="0"/>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microsoftvirtualacademy.com/Home.aspx?WT.mc_id=otc-n-au-jtc-DPR-40787" TargetMode="Externa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8" Type="http://schemas.openxmlformats.org/officeDocument/2006/relationships/hyperlink" Target="http://msdn.microsoft.com/en-au" TargetMode="External"/><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3.png"/><Relationship Id="rId5" Type="http://schemas.openxmlformats.org/officeDocument/2006/relationships/hyperlink" Target="http://technet.microsoft.com/en-au" TargetMode="External"/><Relationship Id="rId10" Type="http://schemas.openxmlformats.org/officeDocument/2006/relationships/image" Target="../media/image12.emf"/><Relationship Id="rId4" Type="http://schemas.openxmlformats.org/officeDocument/2006/relationships/hyperlink" Target="http://www.msteched.com/Australia" TargetMode="External"/><Relationship Id="rId9" Type="http://schemas.openxmlformats.org/officeDocument/2006/relationships/hyperlink" Target="http://www.microsoft.com/australia/learnin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connect.microsoft.co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MDT 2012</a:t>
            </a:r>
            <a:br>
              <a:rPr lang="en-US" dirty="0" smtClean="0"/>
            </a:br>
            <a:r>
              <a:rPr lang="en-US" sz="3200" dirty="0" smtClean="0">
                <a:solidFill>
                  <a:srgbClr val="FF0000"/>
                </a:solidFill>
              </a:rPr>
              <a:t>Beta 1 Known Issues</a:t>
            </a:r>
            <a:endParaRPr lang="en-US" dirty="0">
              <a:solidFill>
                <a:srgbClr val="FF0000"/>
              </a:solidFill>
            </a:endParaRPr>
          </a:p>
        </p:txBody>
      </p:sp>
      <p:sp>
        <p:nvSpPr>
          <p:cNvPr id="4" name="Content Placeholder 3"/>
          <p:cNvSpPr>
            <a:spLocks noGrp="1"/>
          </p:cNvSpPr>
          <p:nvPr>
            <p:ph idx="1"/>
          </p:nvPr>
        </p:nvSpPr>
        <p:spPr>
          <a:xfrm>
            <a:off x="457200" y="2276872"/>
            <a:ext cx="8229600" cy="4320480"/>
          </a:xfrm>
        </p:spPr>
        <p:txBody>
          <a:bodyPr>
            <a:normAutofit fontScale="85000" lnSpcReduction="20000"/>
          </a:bodyPr>
          <a:lstStyle/>
          <a:p>
            <a:r>
              <a:rPr lang="en-US" sz="2900" dirty="0" smtClean="0"/>
              <a:t>Lite Touch</a:t>
            </a:r>
          </a:p>
          <a:p>
            <a:pPr lvl="1"/>
            <a:r>
              <a:rPr lang="en-US" sz="2300" dirty="0" smtClean="0"/>
              <a:t>Deployment share upgrades flatten logical folder structure</a:t>
            </a:r>
          </a:p>
          <a:p>
            <a:pPr lvl="1"/>
            <a:r>
              <a:rPr lang="en-US" sz="2300" dirty="0" smtClean="0"/>
              <a:t>Static IP configuration isn’t in the right place for bare metal deployments</a:t>
            </a:r>
          </a:p>
          <a:p>
            <a:pPr lvl="1"/>
            <a:r>
              <a:rPr lang="en-US" sz="2300" dirty="0" smtClean="0"/>
              <a:t>Deployment logic doesn’t always pick the proper partition</a:t>
            </a:r>
          </a:p>
          <a:p>
            <a:pPr lvl="1"/>
            <a:r>
              <a:rPr lang="en-US" sz="2300" dirty="0" smtClean="0"/>
              <a:t>User state migration may fail when multiple partitions are present</a:t>
            </a:r>
          </a:p>
          <a:p>
            <a:r>
              <a:rPr lang="en-US" sz="2900" dirty="0" err="1" smtClean="0"/>
              <a:t>ConfigMgr</a:t>
            </a:r>
            <a:endParaRPr lang="en-US" sz="2900" dirty="0" smtClean="0"/>
          </a:p>
          <a:p>
            <a:pPr lvl="1"/>
            <a:r>
              <a:rPr lang="en-US" sz="2300" dirty="0" smtClean="0"/>
              <a:t>Deployment logic doesn’t always pick the proper partition</a:t>
            </a:r>
          </a:p>
          <a:p>
            <a:pPr lvl="1"/>
            <a:r>
              <a:rPr lang="en-US" sz="2300" dirty="0" smtClean="0"/>
              <a:t>Volume choice in the UDI wizard is ignored</a:t>
            </a:r>
          </a:p>
          <a:p>
            <a:pPr lvl="1"/>
            <a:r>
              <a:rPr lang="en-US" sz="2300" dirty="0" smtClean="0"/>
              <a:t>UDI Wizard designer does not recognize the presence of the </a:t>
            </a:r>
            <a:r>
              <a:rPr lang="en-US" sz="2300" dirty="0" err="1" smtClean="0"/>
              <a:t>ConfigMgr</a:t>
            </a:r>
            <a:r>
              <a:rPr lang="en-US" sz="2300" dirty="0" smtClean="0"/>
              <a:t> 2012 console</a:t>
            </a:r>
          </a:p>
          <a:p>
            <a:pPr lvl="1"/>
            <a:r>
              <a:rPr lang="en-US" sz="2300" dirty="0" smtClean="0"/>
              <a:t>Boot image generation fails if the </a:t>
            </a:r>
            <a:r>
              <a:rPr lang="en-US" sz="2300" dirty="0" err="1" smtClean="0"/>
              <a:t>ConfigMgr</a:t>
            </a:r>
            <a:r>
              <a:rPr lang="en-US" sz="2300" dirty="0" smtClean="0"/>
              <a:t> 2012 console isn’t running elevated</a:t>
            </a:r>
            <a:endParaRPr lang="en-US" sz="2400" dirty="0" smtClean="0"/>
          </a:p>
          <a:p>
            <a:pPr lvl="1"/>
            <a:endParaRPr lang="en-US" sz="3600" dirty="0"/>
          </a:p>
        </p:txBody>
      </p:sp>
    </p:spTree>
    <p:extLst>
      <p:ext uri="{BB962C8B-B14F-4D97-AF65-F5344CB8AC3E}">
        <p14:creationId xmlns:p14="http://schemas.microsoft.com/office/powerpoint/2010/main" val="1028784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MDT 2012</a:t>
            </a:r>
            <a:br>
              <a:rPr lang="en-US" dirty="0" smtClean="0"/>
            </a:br>
            <a:r>
              <a:rPr lang="en-US" sz="3200" dirty="0" smtClean="0">
                <a:solidFill>
                  <a:srgbClr val="FF0000"/>
                </a:solidFill>
              </a:rPr>
              <a:t>Beta 2 Features</a:t>
            </a:r>
            <a:endParaRPr lang="en-US" sz="3200" dirty="0">
              <a:solidFill>
                <a:srgbClr val="FF0000"/>
              </a:solidFill>
            </a:endParaRPr>
          </a:p>
        </p:txBody>
      </p:sp>
      <p:sp>
        <p:nvSpPr>
          <p:cNvPr id="3" name="Text Placeholder 2"/>
          <p:cNvSpPr>
            <a:spLocks noGrp="1"/>
          </p:cNvSpPr>
          <p:nvPr>
            <p:ph idx="1"/>
          </p:nvPr>
        </p:nvSpPr>
        <p:spPr/>
        <p:txBody>
          <a:bodyPr>
            <a:normAutofit fontScale="85000" lnSpcReduction="20000"/>
          </a:bodyPr>
          <a:lstStyle/>
          <a:p>
            <a:r>
              <a:rPr lang="en-US" sz="2800" dirty="0" smtClean="0"/>
              <a:t>New User Driven Installation Components</a:t>
            </a:r>
          </a:p>
          <a:p>
            <a:pPr lvl="1"/>
            <a:r>
              <a:rPr lang="en-US" sz="2400" dirty="0" smtClean="0"/>
              <a:t>New UDI Wizard Designer</a:t>
            </a:r>
          </a:p>
          <a:p>
            <a:pPr lvl="1"/>
            <a:r>
              <a:rPr lang="en-US" sz="2400" dirty="0"/>
              <a:t>Extensible </a:t>
            </a:r>
            <a:r>
              <a:rPr lang="en-US" sz="2400" dirty="0" smtClean="0"/>
              <a:t>wizard</a:t>
            </a:r>
          </a:p>
          <a:p>
            <a:pPr lvl="1"/>
            <a:r>
              <a:rPr lang="en-US" sz="2400" dirty="0" smtClean="0"/>
              <a:t>Support for selecting </a:t>
            </a:r>
            <a:r>
              <a:rPr lang="en-US" sz="2400" dirty="0" err="1" smtClean="0"/>
              <a:t>ConfigMgr</a:t>
            </a:r>
            <a:r>
              <a:rPr lang="en-US" sz="2400" dirty="0" smtClean="0"/>
              <a:t> 2012 applications</a:t>
            </a:r>
            <a:endParaRPr lang="en-US" sz="2400" dirty="0"/>
          </a:p>
          <a:p>
            <a:pPr lvl="1"/>
            <a:r>
              <a:rPr lang="en-US" sz="2400" dirty="0" smtClean="0"/>
              <a:t>(No more web service)</a:t>
            </a:r>
          </a:p>
          <a:p>
            <a:r>
              <a:rPr lang="en-US" sz="2800" dirty="0" smtClean="0"/>
              <a:t>Full Windows Recovery Environment support</a:t>
            </a:r>
          </a:p>
          <a:p>
            <a:r>
              <a:rPr lang="en-US" sz="2800" dirty="0" smtClean="0"/>
              <a:t>MDOP functionality</a:t>
            </a:r>
          </a:p>
          <a:p>
            <a:pPr lvl="1"/>
            <a:r>
              <a:rPr lang="en-US" sz="2400" dirty="0" smtClean="0"/>
              <a:t>Integration of </a:t>
            </a:r>
            <a:r>
              <a:rPr lang="en-US" sz="2400" dirty="0" err="1" smtClean="0"/>
              <a:t>DaRT</a:t>
            </a:r>
            <a:r>
              <a:rPr lang="en-US" sz="2400" dirty="0" smtClean="0"/>
              <a:t> 7 (including remote control)</a:t>
            </a:r>
            <a:endParaRPr lang="en-US" sz="2400" dirty="0"/>
          </a:p>
          <a:p>
            <a:pPr lvl="1"/>
            <a:r>
              <a:rPr lang="en-US" sz="2400" dirty="0" smtClean="0"/>
              <a:t>Support for App-V</a:t>
            </a:r>
          </a:p>
          <a:p>
            <a:r>
              <a:rPr lang="en-US" sz="2800" dirty="0" smtClean="0"/>
              <a:t>PowerShell support in the task sequences</a:t>
            </a:r>
          </a:p>
          <a:p>
            <a:r>
              <a:rPr lang="en-US" sz="2800" dirty="0" smtClean="0"/>
              <a:t>Offline user state migration for Lite Touch</a:t>
            </a:r>
          </a:p>
        </p:txBody>
      </p:sp>
    </p:spTree>
    <p:extLst>
      <p:ext uri="{BB962C8B-B14F-4D97-AF65-F5344CB8AC3E}">
        <p14:creationId xmlns:p14="http://schemas.microsoft.com/office/powerpoint/2010/main" val="3308656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MDT 2012 Beta 2 and </a:t>
            </a:r>
            <a:r>
              <a:rPr lang="en-US" dirty="0" err="1" smtClean="0"/>
              <a:t>DaRT</a:t>
            </a:r>
            <a:endParaRPr lang="en-US" dirty="0"/>
          </a:p>
        </p:txBody>
      </p:sp>
      <p:sp>
        <p:nvSpPr>
          <p:cNvPr id="3" name="Subtitle 2"/>
          <p:cNvSpPr>
            <a:spLocks noGrp="1"/>
          </p:cNvSpPr>
          <p:nvPr>
            <p:ph type="subTitle" idx="1"/>
          </p:nvPr>
        </p:nvSpPr>
        <p:spPr/>
        <p:txBody>
          <a:bodyPr/>
          <a:lstStyle/>
          <a:p>
            <a:r>
              <a:rPr lang="en-US" dirty="0" smtClean="0">
                <a:solidFill>
                  <a:schemeClr val="bg1"/>
                </a:solidFill>
              </a:rPr>
              <a:t>Michael Niehaus</a:t>
            </a:r>
          </a:p>
          <a:p>
            <a:r>
              <a:rPr lang="en-US" dirty="0" smtClean="0">
                <a:solidFill>
                  <a:schemeClr val="bg1"/>
                </a:solidFill>
              </a:rPr>
              <a:t>Senior SDE</a:t>
            </a:r>
          </a:p>
          <a:p>
            <a:r>
              <a:rPr lang="en-US" dirty="0" smtClean="0">
                <a:solidFill>
                  <a:schemeClr val="bg1"/>
                </a:solidFill>
              </a:rPr>
              <a:t>Microsoft Corporation</a:t>
            </a:r>
            <a:endParaRPr lang="en-US" dirty="0">
              <a:solidFill>
                <a:schemeClr val="bg1"/>
              </a:solidFill>
            </a:endParaRPr>
          </a:p>
        </p:txBody>
      </p:sp>
      <p:sp>
        <p:nvSpPr>
          <p:cNvPr id="4" name="Text Placeholder 3"/>
          <p:cNvSpPr>
            <a:spLocks noGrp="1"/>
          </p:cNvSpPr>
          <p:nvPr>
            <p:ph type="body" sz="quarter" idx="10"/>
          </p:nvPr>
        </p:nvSpPr>
        <p:spPr/>
        <p:txBody>
          <a:bodyPr/>
          <a:lstStyle/>
          <a:p>
            <a:r>
              <a:rPr lang="en-US" dirty="0" smtClean="0"/>
              <a:t>demo </a:t>
            </a:r>
            <a:endParaRPr lang="en-US" dirty="0"/>
          </a:p>
        </p:txBody>
      </p:sp>
    </p:spTree>
    <p:extLst>
      <p:ext uri="{BB962C8B-B14F-4D97-AF65-F5344CB8AC3E}">
        <p14:creationId xmlns:p14="http://schemas.microsoft.com/office/powerpoint/2010/main" val="265504961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MDT 2012</a:t>
            </a:r>
            <a:br>
              <a:rPr lang="en-US" dirty="0" smtClean="0"/>
            </a:br>
            <a:r>
              <a:rPr lang="en-US" sz="2900" dirty="0">
                <a:solidFill>
                  <a:srgbClr val="FF0000"/>
                </a:solidFill>
              </a:rPr>
              <a:t>Beta 2 Features</a:t>
            </a:r>
          </a:p>
        </p:txBody>
      </p:sp>
      <p:sp>
        <p:nvSpPr>
          <p:cNvPr id="3" name="Text Placeholder 2"/>
          <p:cNvSpPr>
            <a:spLocks noGrp="1"/>
          </p:cNvSpPr>
          <p:nvPr>
            <p:ph idx="1"/>
          </p:nvPr>
        </p:nvSpPr>
        <p:spPr/>
        <p:txBody>
          <a:bodyPr/>
          <a:lstStyle/>
          <a:p>
            <a:r>
              <a:rPr lang="en-US" dirty="0" smtClean="0"/>
              <a:t>“</a:t>
            </a:r>
            <a:r>
              <a:rPr lang="en-US" dirty="0" err="1" smtClean="0"/>
              <a:t>RunOnce</a:t>
            </a:r>
            <a:r>
              <a:rPr lang="en-US" dirty="0" smtClean="0"/>
              <a:t>” task sequence execution</a:t>
            </a:r>
          </a:p>
          <a:p>
            <a:r>
              <a:rPr lang="en-US" dirty="0" smtClean="0"/>
              <a:t>Improved cleanup from failed or interrupted task sequences</a:t>
            </a:r>
          </a:p>
          <a:p>
            <a:r>
              <a:rPr lang="en-US" dirty="0" smtClean="0"/>
              <a:t>Monitoring</a:t>
            </a:r>
          </a:p>
          <a:p>
            <a:r>
              <a:rPr lang="en-US" dirty="0" smtClean="0"/>
              <a:t>Image Factory</a:t>
            </a:r>
          </a:p>
          <a:p>
            <a:r>
              <a:rPr lang="en-US" dirty="0" smtClean="0"/>
              <a:t>Error recovery and retry</a:t>
            </a:r>
          </a:p>
        </p:txBody>
      </p:sp>
    </p:spTree>
    <p:extLst>
      <p:ext uri="{BB962C8B-B14F-4D97-AF65-F5344CB8AC3E}">
        <p14:creationId xmlns:p14="http://schemas.microsoft.com/office/powerpoint/2010/main" val="2040201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MDT 2012 Beta 2 Monitoring</a:t>
            </a:r>
            <a:endParaRPr lang="en-US" dirty="0"/>
          </a:p>
        </p:txBody>
      </p:sp>
      <p:sp>
        <p:nvSpPr>
          <p:cNvPr id="3" name="Subtitle 2"/>
          <p:cNvSpPr>
            <a:spLocks noGrp="1"/>
          </p:cNvSpPr>
          <p:nvPr>
            <p:ph type="subTitle" idx="1"/>
          </p:nvPr>
        </p:nvSpPr>
        <p:spPr/>
        <p:txBody>
          <a:bodyPr/>
          <a:lstStyle/>
          <a:p>
            <a:r>
              <a:rPr lang="en-US" dirty="0" smtClean="0">
                <a:solidFill>
                  <a:schemeClr val="bg1"/>
                </a:solidFill>
              </a:rPr>
              <a:t>Michael Niehaus</a:t>
            </a:r>
          </a:p>
          <a:p>
            <a:r>
              <a:rPr lang="en-US" dirty="0" smtClean="0">
                <a:solidFill>
                  <a:schemeClr val="bg1"/>
                </a:solidFill>
              </a:rPr>
              <a:t>Senior SDE</a:t>
            </a:r>
          </a:p>
          <a:p>
            <a:r>
              <a:rPr lang="en-US" dirty="0" smtClean="0">
                <a:solidFill>
                  <a:schemeClr val="bg1"/>
                </a:solidFill>
              </a:rPr>
              <a:t>Microsoft Corporation</a:t>
            </a:r>
            <a:endParaRPr lang="en-US" dirty="0">
              <a:solidFill>
                <a:schemeClr val="bg1"/>
              </a:solidFill>
            </a:endParaRPr>
          </a:p>
        </p:txBody>
      </p:sp>
      <p:sp>
        <p:nvSpPr>
          <p:cNvPr id="4" name="Text Placeholder 3"/>
          <p:cNvSpPr>
            <a:spLocks noGrp="1"/>
          </p:cNvSpPr>
          <p:nvPr>
            <p:ph type="body" sz="quarter" idx="10"/>
          </p:nvPr>
        </p:nvSpPr>
        <p:spPr/>
        <p:txBody>
          <a:bodyPr/>
          <a:lstStyle/>
          <a:p>
            <a:r>
              <a:rPr lang="en-US" dirty="0" smtClean="0"/>
              <a:t>demo </a:t>
            </a:r>
            <a:endParaRPr lang="en-US" dirty="0"/>
          </a:p>
        </p:txBody>
      </p:sp>
    </p:spTree>
    <p:extLst>
      <p:ext uri="{BB962C8B-B14F-4D97-AF65-F5344CB8AC3E}">
        <p14:creationId xmlns:p14="http://schemas.microsoft.com/office/powerpoint/2010/main" val="564266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MDT 2012</a:t>
            </a:r>
            <a:br>
              <a:rPr lang="en-US" dirty="0" smtClean="0"/>
            </a:br>
            <a:r>
              <a:rPr lang="en-US" sz="3200" dirty="0" smtClean="0">
                <a:solidFill>
                  <a:srgbClr val="FF0000"/>
                </a:solidFill>
              </a:rPr>
              <a:t>Beta 2 Potential Features</a:t>
            </a:r>
            <a:endParaRPr lang="en-US" sz="3200" dirty="0">
              <a:solidFill>
                <a:srgbClr val="FF0000"/>
              </a:solidFill>
            </a:endParaRPr>
          </a:p>
        </p:txBody>
      </p:sp>
      <p:sp>
        <p:nvSpPr>
          <p:cNvPr id="3" name="Text Placeholder 2"/>
          <p:cNvSpPr>
            <a:spLocks noGrp="1"/>
          </p:cNvSpPr>
          <p:nvPr>
            <p:ph idx="1"/>
          </p:nvPr>
        </p:nvSpPr>
        <p:spPr/>
        <p:txBody>
          <a:bodyPr/>
          <a:lstStyle/>
          <a:p>
            <a:r>
              <a:rPr lang="en-US" dirty="0" smtClean="0"/>
              <a:t>Replace </a:t>
            </a:r>
            <a:r>
              <a:rPr lang="en-US" dirty="0"/>
              <a:t>“Components” tab with community content</a:t>
            </a:r>
          </a:p>
          <a:p>
            <a:r>
              <a:rPr lang="en-US" dirty="0"/>
              <a:t>Security </a:t>
            </a:r>
            <a:r>
              <a:rPr lang="en-US" dirty="0" smtClean="0"/>
              <a:t>improvements</a:t>
            </a:r>
          </a:p>
          <a:p>
            <a:r>
              <a:rPr lang="en-US" dirty="0" smtClean="0"/>
              <a:t>And maybe more…</a:t>
            </a:r>
            <a:br>
              <a:rPr lang="en-US" dirty="0" smtClean="0"/>
            </a:br>
            <a:r>
              <a:rPr lang="en-US" dirty="0" smtClean="0"/>
              <a:t/>
            </a:r>
            <a:br>
              <a:rPr lang="en-US" dirty="0" smtClean="0"/>
            </a:br>
            <a:endParaRPr lang="en-US" dirty="0" smtClean="0"/>
          </a:p>
          <a:p>
            <a:r>
              <a:rPr lang="en-US" dirty="0" smtClean="0"/>
              <a:t>Suggestions?</a:t>
            </a:r>
          </a:p>
        </p:txBody>
      </p:sp>
    </p:spTree>
    <p:extLst>
      <p:ext uri="{BB962C8B-B14F-4D97-AF65-F5344CB8AC3E}">
        <p14:creationId xmlns:p14="http://schemas.microsoft.com/office/powerpoint/2010/main" val="647261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172" y="274637"/>
            <a:ext cx="8471316" cy="1143000"/>
          </a:xfrm>
        </p:spPr>
        <p:txBody>
          <a:bodyPr>
            <a:normAutofit/>
          </a:bodyPr>
          <a:lstStyle/>
          <a:p>
            <a:r>
              <a:rPr lang="en-GB" sz="3200" dirty="0" smtClean="0"/>
              <a:t>Enrol in Microsoft Virtual Academy Today</a:t>
            </a:r>
            <a:endParaRPr lang="en-GB" sz="3200" dirty="0"/>
          </a:p>
        </p:txBody>
      </p:sp>
      <p:sp>
        <p:nvSpPr>
          <p:cNvPr id="8" name="TextBox 7"/>
          <p:cNvSpPr txBox="1"/>
          <p:nvPr/>
        </p:nvSpPr>
        <p:spPr>
          <a:xfrm>
            <a:off x="493172" y="1412777"/>
            <a:ext cx="8471316" cy="1138773"/>
          </a:xfrm>
          <a:prstGeom prst="rect">
            <a:avLst/>
          </a:prstGeom>
          <a:noFill/>
          <a:effectLst>
            <a:innerShdw blurRad="63500" dist="50800" dir="2700000">
              <a:prstClr val="black">
                <a:alpha val="50000"/>
              </a:prstClr>
            </a:innerShdw>
          </a:effectLst>
          <a:scene3d>
            <a:camera prst="orthographicFront"/>
            <a:lightRig rig="threePt" dir="t"/>
          </a:scene3d>
          <a:sp3d>
            <a:bevelT/>
          </a:sp3d>
        </p:spPr>
        <p:txBody>
          <a:bodyPr wrap="square" rtlCol="0">
            <a:spAutoFit/>
          </a:bodyPr>
          <a:lstStyle/>
          <a:p>
            <a:r>
              <a:rPr lang="en-US" sz="2000" b="1" dirty="0" smtClean="0">
                <a:solidFill>
                  <a:srgbClr val="FFFFFF"/>
                </a:solidFill>
                <a:latin typeface="Segoe UI" pitchFamily="34" charset="0"/>
                <a:cs typeface="Segoe UI" pitchFamily="34" charset="0"/>
              </a:rPr>
              <a:t>Why Enroll, other than it being free?</a:t>
            </a:r>
          </a:p>
          <a:p>
            <a:r>
              <a:rPr lang="en-US" sz="1600" dirty="0" smtClean="0">
                <a:solidFill>
                  <a:srgbClr val="FFFFFF"/>
                </a:solidFill>
                <a:latin typeface="Segoe UI" pitchFamily="34" charset="0"/>
                <a:cs typeface="Segoe UI" pitchFamily="34" charset="0"/>
              </a:rPr>
              <a:t>The MVA helps improve </a:t>
            </a:r>
            <a:r>
              <a:rPr lang="en-US" sz="1600" dirty="0">
                <a:solidFill>
                  <a:srgbClr val="FFFFFF"/>
                </a:solidFill>
                <a:latin typeface="Segoe UI" pitchFamily="34" charset="0"/>
                <a:cs typeface="Segoe UI" pitchFamily="34" charset="0"/>
              </a:rPr>
              <a:t>your IT skill set and advance your career with </a:t>
            </a:r>
            <a:r>
              <a:rPr lang="en-US" sz="1600" dirty="0" smtClean="0">
                <a:solidFill>
                  <a:srgbClr val="FFFFFF"/>
                </a:solidFill>
                <a:latin typeface="Segoe UI" pitchFamily="34" charset="0"/>
                <a:cs typeface="Segoe UI" pitchFamily="34" charset="0"/>
              </a:rPr>
              <a:t>a </a:t>
            </a:r>
            <a:r>
              <a:rPr lang="en-US" sz="1600" dirty="0">
                <a:solidFill>
                  <a:srgbClr val="FFFFFF"/>
                </a:solidFill>
                <a:latin typeface="Segoe UI" pitchFamily="34" charset="0"/>
                <a:cs typeface="Segoe UI" pitchFamily="34" charset="0"/>
              </a:rPr>
              <a:t>free, easy to access training portal that allows you to learn at your own pace, focusing on Microsoft </a:t>
            </a:r>
            <a:r>
              <a:rPr lang="en-US" sz="1600" dirty="0" smtClean="0">
                <a:solidFill>
                  <a:srgbClr val="FFFFFF"/>
                </a:solidFill>
                <a:latin typeface="Segoe UI" pitchFamily="34" charset="0"/>
                <a:cs typeface="Segoe UI" pitchFamily="34" charset="0"/>
              </a:rPr>
              <a:t>technologies.</a:t>
            </a:r>
            <a:endParaRPr lang="en-GB" sz="1600" dirty="0">
              <a:solidFill>
                <a:srgbClr val="FFFFFF"/>
              </a:solidFill>
              <a:latin typeface="Segoe UI" pitchFamily="34" charset="0"/>
              <a:cs typeface="Segoe UI" pitchFamily="34" charset="0"/>
            </a:endParaRPr>
          </a:p>
        </p:txBody>
      </p:sp>
      <p:sp>
        <p:nvSpPr>
          <p:cNvPr id="9" name="TextBox 8"/>
          <p:cNvSpPr txBox="1"/>
          <p:nvPr/>
        </p:nvSpPr>
        <p:spPr>
          <a:xfrm>
            <a:off x="493173" y="2697734"/>
            <a:ext cx="8038829" cy="1323439"/>
          </a:xfrm>
          <a:prstGeom prst="rect">
            <a:avLst/>
          </a:prstGeom>
          <a:noFill/>
        </p:spPr>
        <p:txBody>
          <a:bodyPr wrap="square" rtlCol="0">
            <a:spAutoFit/>
          </a:bodyPr>
          <a:lstStyle/>
          <a:p>
            <a:r>
              <a:rPr lang="en-GB" sz="2000" b="1" dirty="0">
                <a:solidFill>
                  <a:srgbClr val="FFFFFF"/>
                </a:solidFill>
                <a:latin typeface="Segoe UI" pitchFamily="34" charset="0"/>
                <a:cs typeface="Segoe UI" pitchFamily="34" charset="0"/>
              </a:rPr>
              <a:t>What Do I </a:t>
            </a:r>
            <a:r>
              <a:rPr lang="en-GB" sz="2000" b="1" dirty="0" smtClean="0">
                <a:solidFill>
                  <a:srgbClr val="FFFFFF"/>
                </a:solidFill>
                <a:latin typeface="Segoe UI" pitchFamily="34" charset="0"/>
                <a:cs typeface="Segoe UI" pitchFamily="34" charset="0"/>
              </a:rPr>
              <a:t>get for enrolment?</a:t>
            </a:r>
            <a:r>
              <a:rPr lang="en-GB" sz="2000" b="1" dirty="0">
                <a:solidFill>
                  <a:srgbClr val="FFFFFF"/>
                </a:solidFill>
                <a:latin typeface="Segoe UI" pitchFamily="34" charset="0"/>
                <a:cs typeface="Segoe UI" pitchFamily="34" charset="0"/>
              </a:rPr>
              <a:t>	</a:t>
            </a:r>
          </a:p>
          <a:p>
            <a:pPr marL="342900" indent="-342900">
              <a:spcBef>
                <a:spcPct val="20000"/>
              </a:spcBef>
              <a:buClr>
                <a:srgbClr val="03C2F1"/>
              </a:buClr>
              <a:buFont typeface="Segoe UI" pitchFamily="34" charset="0"/>
              <a:buChar char="►"/>
            </a:pPr>
            <a:r>
              <a:rPr lang="en-GB" sz="1600" dirty="0">
                <a:solidFill>
                  <a:srgbClr val="FFFFFF"/>
                </a:solidFill>
                <a:latin typeface="Segoe UI" pitchFamily="34" charset="0"/>
                <a:ea typeface="Segoe UI" pitchFamily="34" charset="0"/>
                <a:cs typeface="Segoe UI" pitchFamily="34" charset="0"/>
              </a:rPr>
              <a:t>Free training to make you become the Cloud-Hero in my Organization</a:t>
            </a:r>
          </a:p>
          <a:p>
            <a:pPr marL="342900" indent="-342900">
              <a:spcBef>
                <a:spcPct val="20000"/>
              </a:spcBef>
              <a:buClr>
                <a:srgbClr val="03C2F1"/>
              </a:buClr>
              <a:buFont typeface="Segoe UI" pitchFamily="34" charset="0"/>
              <a:buChar char="►"/>
            </a:pPr>
            <a:r>
              <a:rPr lang="en-GB" sz="1600" dirty="0">
                <a:solidFill>
                  <a:srgbClr val="FFFFFF"/>
                </a:solidFill>
                <a:latin typeface="Segoe UI" pitchFamily="34" charset="0"/>
                <a:ea typeface="Segoe UI" pitchFamily="34" charset="0"/>
                <a:cs typeface="Segoe UI" pitchFamily="34" charset="0"/>
              </a:rPr>
              <a:t>Help mastering your Training Path and get the recognition</a:t>
            </a:r>
          </a:p>
          <a:p>
            <a:pPr marL="342900" indent="-342900">
              <a:spcBef>
                <a:spcPct val="20000"/>
              </a:spcBef>
              <a:buClr>
                <a:srgbClr val="03C2F1"/>
              </a:buClr>
              <a:buFont typeface="Segoe UI" pitchFamily="34" charset="0"/>
              <a:buChar char="►"/>
            </a:pPr>
            <a:r>
              <a:rPr lang="en-GB" sz="1600" dirty="0">
                <a:solidFill>
                  <a:srgbClr val="FFFFFF"/>
                </a:solidFill>
                <a:latin typeface="Segoe UI" pitchFamily="34" charset="0"/>
                <a:ea typeface="Segoe UI" pitchFamily="34" charset="0"/>
                <a:cs typeface="Segoe UI" pitchFamily="34" charset="0"/>
              </a:rPr>
              <a:t>Connect with other IT Pros and discuss The Cloud </a:t>
            </a:r>
          </a:p>
        </p:txBody>
      </p:sp>
      <p:sp>
        <p:nvSpPr>
          <p:cNvPr id="12" name="TextBox 11"/>
          <p:cNvSpPr txBox="1"/>
          <p:nvPr/>
        </p:nvSpPr>
        <p:spPr>
          <a:xfrm>
            <a:off x="493172" y="4167356"/>
            <a:ext cx="7416824" cy="817245"/>
          </a:xfrm>
          <a:prstGeom prst="roundRect">
            <a:avLst/>
          </a:prstGeom>
          <a:noFill/>
        </p:spPr>
        <p:txBody>
          <a:bodyPr wrap="square" rtlCol="0">
            <a:spAutoFit/>
          </a:bodyPr>
          <a:lstStyle/>
          <a:p>
            <a:r>
              <a:rPr lang="en-GB" b="1" dirty="0">
                <a:solidFill>
                  <a:srgbClr val="FFFFFF"/>
                </a:solidFill>
                <a:latin typeface="Segoe UI" pitchFamily="34" charset="0"/>
                <a:cs typeface="Segoe UI" pitchFamily="34" charset="0"/>
              </a:rPr>
              <a:t>Where do I </a:t>
            </a:r>
            <a:r>
              <a:rPr lang="en-GB" b="1" dirty="0" smtClean="0">
                <a:solidFill>
                  <a:srgbClr val="FFFFFF"/>
                </a:solidFill>
                <a:latin typeface="Segoe UI" pitchFamily="34" charset="0"/>
                <a:cs typeface="Segoe UI" pitchFamily="34" charset="0"/>
              </a:rPr>
              <a:t>Enrol?</a:t>
            </a:r>
            <a:endParaRPr lang="en-GB" sz="1600" b="1" dirty="0">
              <a:solidFill>
                <a:srgbClr val="FFFFFF"/>
              </a:solidFill>
              <a:latin typeface="Segoe UI" pitchFamily="34" charset="0"/>
              <a:cs typeface="Segoe UI" pitchFamily="34" charset="0"/>
            </a:endParaRPr>
          </a:p>
          <a:p>
            <a:r>
              <a:rPr lang="en-GB" sz="2400" b="1" dirty="0" smtClean="0">
                <a:solidFill>
                  <a:srgbClr val="00B0F0"/>
                </a:solidFill>
                <a:latin typeface="Segoe UI" pitchFamily="34" charset="0"/>
                <a:cs typeface="Segoe UI" pitchFamily="34" charset="0"/>
                <a:hlinkClick r:id="rId2"/>
              </a:rPr>
              <a:t>www.microsoftvirtualacademy.com</a:t>
            </a:r>
            <a:r>
              <a:rPr lang="en-GB" sz="2400" b="1" dirty="0" smtClean="0">
                <a:solidFill>
                  <a:srgbClr val="00B0F0"/>
                </a:solidFill>
                <a:latin typeface="Segoe UI" pitchFamily="34" charset="0"/>
                <a:cs typeface="Segoe UI" pitchFamily="34" charset="0"/>
              </a:rPr>
              <a:t> </a:t>
            </a:r>
            <a:endParaRPr lang="en-GB" sz="2400" b="1" dirty="0">
              <a:solidFill>
                <a:srgbClr val="00B0F0"/>
              </a:solidFill>
              <a:latin typeface="Segoe UI" pitchFamily="34" charset="0"/>
              <a:cs typeface="Segoe UI" pitchFamily="34" charset="0"/>
            </a:endParaRPr>
          </a:p>
        </p:txBody>
      </p:sp>
      <p:sp>
        <p:nvSpPr>
          <p:cNvPr id="13" name="TextBox 12"/>
          <p:cNvSpPr txBox="1"/>
          <p:nvPr/>
        </p:nvSpPr>
        <p:spPr>
          <a:xfrm>
            <a:off x="521747" y="5213559"/>
            <a:ext cx="7416824" cy="400110"/>
          </a:xfrm>
          <a:prstGeom prst="rect">
            <a:avLst/>
          </a:prstGeom>
          <a:noFill/>
        </p:spPr>
        <p:txBody>
          <a:bodyPr wrap="square" rtlCol="0">
            <a:spAutoFit/>
          </a:bodyPr>
          <a:lstStyle/>
          <a:p>
            <a:r>
              <a:rPr lang="en-GB" sz="2000" b="1" dirty="0">
                <a:solidFill>
                  <a:srgbClr val="FFFFFF"/>
                </a:solidFill>
                <a:latin typeface="Segoe UI" pitchFamily="34" charset="0"/>
                <a:cs typeface="Segoe UI" pitchFamily="34" charset="0"/>
              </a:rPr>
              <a:t>Then tell us what you </a:t>
            </a:r>
            <a:r>
              <a:rPr lang="en-GB" sz="2000" b="1" dirty="0" smtClean="0">
                <a:solidFill>
                  <a:srgbClr val="FFFFFF"/>
                </a:solidFill>
                <a:latin typeface="Segoe UI" pitchFamily="34" charset="0"/>
                <a:cs typeface="Segoe UI" pitchFamily="34" charset="0"/>
              </a:rPr>
              <a:t>think. </a:t>
            </a:r>
            <a:r>
              <a:rPr lang="en-GB" sz="1600" dirty="0" smtClean="0">
                <a:solidFill>
                  <a:srgbClr val="FFFFFF"/>
                </a:solidFill>
                <a:latin typeface="Segoe UI" pitchFamily="34" charset="0"/>
                <a:cs typeface="Segoe UI" pitchFamily="34" charset="0"/>
              </a:rPr>
              <a:t>TellTheDean@microsoft.com</a:t>
            </a:r>
          </a:p>
        </p:txBody>
      </p:sp>
      <p:grpSp>
        <p:nvGrpSpPr>
          <p:cNvPr id="5" name="Group 4"/>
          <p:cNvGrpSpPr/>
          <p:nvPr/>
        </p:nvGrpSpPr>
        <p:grpSpPr>
          <a:xfrm>
            <a:off x="6228184" y="3621020"/>
            <a:ext cx="2549302" cy="1258207"/>
            <a:chOff x="6732240" y="2211710"/>
            <a:chExt cx="2160240" cy="799639"/>
          </a:xfrm>
          <a:effectLst>
            <a:reflection blurRad="6350" stA="52000" endA="300" endPos="35000" dir="5400000" sy="-100000" algn="bl" rotWithShape="0"/>
          </a:effectLst>
        </p:grpSpPr>
        <p:sp>
          <p:nvSpPr>
            <p:cNvPr id="3" name="Rounded Rectangle 2"/>
            <p:cNvSpPr/>
            <p:nvPr/>
          </p:nvSpPr>
          <p:spPr>
            <a:xfrm>
              <a:off x="6732240" y="2211710"/>
              <a:ext cx="2160240" cy="7996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FFFFF"/>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8" y="2302400"/>
              <a:ext cx="2031581" cy="629389"/>
            </a:xfrm>
            <a:prstGeom prst="roundRect">
              <a:avLst>
                <a:gd name="adj" fmla="val 12264"/>
              </a:avLst>
            </a:prstGeom>
          </p:spPr>
        </p:pic>
      </p:grpSp>
    </p:spTree>
    <p:extLst>
      <p:ext uri="{BB962C8B-B14F-4D97-AF65-F5344CB8AC3E}">
        <p14:creationId xmlns:p14="http://schemas.microsoft.com/office/powerpoint/2010/main" val="3039844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blackWhite">
          <a:xfrm>
            <a:off x="395536" y="5301208"/>
            <a:ext cx="8382000" cy="707872"/>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800" dirty="0">
                <a:solidFill>
                  <a:schemeClr val="bg2"/>
                </a:solidFill>
                <a:latin typeface="Calibri" pitchFamily="34" charset="0"/>
                <a:cs typeface="Arial" charset="0"/>
              </a:rPr>
              <a:t>© </a:t>
            </a:r>
            <a:r>
              <a:rPr lang="en-US" sz="800" dirty="0" smtClean="0">
                <a:solidFill>
                  <a:schemeClr val="bg2"/>
                </a:solidFill>
                <a:latin typeface="Calibri" pitchFamily="34" charset="0"/>
                <a:cs typeface="Arial" charset="0"/>
              </a:rPr>
              <a:t>2010 Microsoft </a:t>
            </a:r>
            <a:r>
              <a:rPr lang="en-US" sz="800" dirty="0">
                <a:solidFill>
                  <a:schemeClr val="bg2"/>
                </a:solidFill>
                <a:latin typeface="Calibr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800" dirty="0">
                <a:solidFill>
                  <a:schemeClr val="bg2"/>
                </a:solidFill>
                <a:latin typeface="Calibr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800" dirty="0" smtClean="0">
                <a:solidFill>
                  <a:schemeClr val="bg2"/>
                </a:solidFill>
                <a:latin typeface="Calibri" pitchFamily="34" charset="0"/>
                <a:cs typeface="Arial" charset="0"/>
              </a:rPr>
              <a:t>MICROSOFT </a:t>
            </a:r>
            <a:r>
              <a:rPr lang="en-US" sz="800" dirty="0">
                <a:solidFill>
                  <a:schemeClr val="bg2"/>
                </a:solidFill>
                <a:latin typeface="Calibri" pitchFamily="34" charset="0"/>
                <a:cs typeface="Arial" charset="0"/>
              </a:rPr>
              <a:t>MAKES NO WARRANTIES, EXPRESS, IMPLIED OR STATUTORY, AS TO THE INFORMATION IN THIS PRESENTATION.</a:t>
            </a:r>
          </a:p>
        </p:txBody>
      </p:sp>
      <p:pic>
        <p:nvPicPr>
          <p:cNvPr id="7" name="Picture 2" descr="Microsoft logo and tagline"/>
          <p:cNvPicPr>
            <a:picLocks noChangeAspect="1" noChangeArrowheads="1"/>
          </p:cNvPicPr>
          <p:nvPr/>
        </p:nvPicPr>
        <p:blipFill>
          <a:blip r:embed="rId3" cstate="print"/>
          <a:srcRect r="25754" b="36106"/>
          <a:stretch>
            <a:fillRect/>
          </a:stretch>
        </p:blipFill>
        <p:spPr bwMode="black">
          <a:xfrm>
            <a:off x="2213840" y="2666735"/>
            <a:ext cx="4718061" cy="875731"/>
          </a:xfrm>
          <a:prstGeom prst="rect">
            <a:avLst/>
          </a:prstGeom>
          <a:noFill/>
          <a:ln>
            <a:noFill/>
          </a:ln>
        </p:spPr>
      </p:pic>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ounded Rectangle 52"/>
          <p:cNvSpPr/>
          <p:nvPr/>
        </p:nvSpPr>
        <p:spPr bwMode="auto">
          <a:xfrm>
            <a:off x="4716016" y="342900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50" name="Rounded Rectangle 49"/>
          <p:cNvSpPr/>
          <p:nvPr/>
        </p:nvSpPr>
        <p:spPr bwMode="auto">
          <a:xfrm>
            <a:off x="323528" y="342900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48" name="Rounded Rectangle 47"/>
          <p:cNvSpPr/>
          <p:nvPr/>
        </p:nvSpPr>
        <p:spPr bwMode="auto">
          <a:xfrm>
            <a:off x="4644008" y="126876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29" name="Rounded Rectangle 28"/>
          <p:cNvSpPr/>
          <p:nvPr/>
        </p:nvSpPr>
        <p:spPr bwMode="auto">
          <a:xfrm>
            <a:off x="130621" y="126876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pic>
        <p:nvPicPr>
          <p:cNvPr id="30724" name="Picture 23" descr="TechNet.png"/>
          <p:cNvPicPr>
            <a:picLocks noChangeAspect="1"/>
          </p:cNvPicPr>
          <p:nvPr/>
        </p:nvPicPr>
        <p:blipFill>
          <a:blip r:embed="rId3" cstate="print"/>
          <a:srcRect/>
          <a:stretch>
            <a:fillRect/>
          </a:stretch>
        </p:blipFill>
        <p:spPr bwMode="black">
          <a:xfrm>
            <a:off x="683568" y="3573016"/>
            <a:ext cx="3624263" cy="738188"/>
          </a:xfrm>
          <a:prstGeom prst="rect">
            <a:avLst/>
          </a:prstGeom>
          <a:noFill/>
          <a:ln w="9525">
            <a:noFill/>
            <a:miter lim="800000"/>
            <a:headEnd/>
            <a:tailEnd/>
          </a:ln>
        </p:spPr>
      </p:pic>
      <p:sp>
        <p:nvSpPr>
          <p:cNvPr id="30729" name="Rectangle 46"/>
          <p:cNvSpPr>
            <a:spLocks noChangeArrowheads="1"/>
          </p:cNvSpPr>
          <p:nvPr/>
        </p:nvSpPr>
        <p:spPr bwMode="auto">
          <a:xfrm>
            <a:off x="838200" y="2322513"/>
            <a:ext cx="3849688" cy="954087"/>
          </a:xfrm>
          <a:prstGeom prst="rect">
            <a:avLst/>
          </a:prstGeom>
          <a:noFill/>
          <a:ln w="9525">
            <a:noFill/>
            <a:miter lim="800000"/>
            <a:headEnd/>
            <a:tailEnd/>
          </a:ln>
        </p:spPr>
        <p:txBody>
          <a:bodyPr>
            <a:spAutoFit/>
          </a:bodyPr>
          <a:lstStyle/>
          <a:p>
            <a:pPr>
              <a:spcBef>
                <a:spcPts val="600"/>
              </a:spcBef>
            </a:pPr>
            <a:r>
              <a:rPr lang="en-US" sz="2000" dirty="0" smtClean="0">
                <a:solidFill>
                  <a:schemeClr val="bg2"/>
                </a:solidFill>
                <a:latin typeface="Calibri" pitchFamily="34" charset="0"/>
                <a:hlinkClick r:id="rId4"/>
              </a:rPr>
              <a:t>www.msteched.com/Australia</a:t>
            </a:r>
            <a:r>
              <a:rPr lang="en-US" sz="2000" dirty="0" smtClean="0">
                <a:solidFill>
                  <a:schemeClr val="bg2"/>
                </a:solidFill>
                <a:latin typeface="Calibri" pitchFamily="34" charset="0"/>
              </a:rPr>
              <a:t> </a:t>
            </a:r>
            <a:endParaRPr lang="en-US" sz="2000" dirty="0">
              <a:solidFill>
                <a:schemeClr val="bg2"/>
              </a:solidFill>
              <a:latin typeface="Calibri" pitchFamily="34" charset="0"/>
            </a:endParaRPr>
          </a:p>
          <a:p>
            <a:pPr marL="0" lvl="1" indent="0"/>
            <a:endParaRPr lang="en-US" dirty="0">
              <a:solidFill>
                <a:schemeClr val="bg2"/>
              </a:solidFill>
              <a:latin typeface="Calibri" pitchFamily="34" charset="0"/>
            </a:endParaRPr>
          </a:p>
          <a:p>
            <a:pPr marL="0" lvl="1" indent="0"/>
            <a:r>
              <a:rPr lang="en-US" dirty="0">
                <a:solidFill>
                  <a:schemeClr val="bg2"/>
                </a:solidFill>
                <a:latin typeface="Calibri" pitchFamily="34" charset="0"/>
              </a:rPr>
              <a:t>Sessions On-Demand &amp; Community</a:t>
            </a:r>
          </a:p>
        </p:txBody>
      </p:sp>
      <p:sp>
        <p:nvSpPr>
          <p:cNvPr id="30730" name="Rectangle 47"/>
          <p:cNvSpPr>
            <a:spLocks noChangeArrowheads="1"/>
          </p:cNvSpPr>
          <p:nvPr/>
        </p:nvSpPr>
        <p:spPr bwMode="auto">
          <a:xfrm>
            <a:off x="733425" y="4473575"/>
            <a:ext cx="4067175" cy="1015663"/>
          </a:xfrm>
          <a:prstGeom prst="rect">
            <a:avLst/>
          </a:prstGeom>
          <a:noFill/>
          <a:ln w="9525">
            <a:noFill/>
            <a:miter lim="800000"/>
            <a:headEnd/>
            <a:tailEnd/>
          </a:ln>
        </p:spPr>
        <p:txBody>
          <a:bodyPr wrap="square">
            <a:spAutoFit/>
          </a:bodyPr>
          <a:lstStyle/>
          <a:p>
            <a:pPr>
              <a:spcBef>
                <a:spcPts val="600"/>
              </a:spcBef>
              <a:buSzPct val="120000"/>
              <a:tabLst>
                <a:tab pos="1828800" algn="l"/>
              </a:tabLst>
            </a:pPr>
            <a:r>
              <a:rPr lang="en-US" sz="2000" dirty="0">
                <a:solidFill>
                  <a:schemeClr val="bg2"/>
                </a:solidFill>
                <a:latin typeface="Calibri" pitchFamily="34" charset="0"/>
                <a:hlinkClick r:id="rId5"/>
              </a:rPr>
              <a:t>http</a:t>
            </a:r>
            <a:r>
              <a:rPr lang="en-US" sz="2000" dirty="0" smtClean="0">
                <a:solidFill>
                  <a:schemeClr val="bg2"/>
                </a:solidFill>
                <a:latin typeface="Calibri" pitchFamily="34" charset="0"/>
                <a:hlinkClick r:id="rId5"/>
              </a:rPr>
              <a:t>://</a:t>
            </a:r>
            <a:r>
              <a:rPr lang="en-AU" sz="2000" dirty="0" smtClean="0">
                <a:solidFill>
                  <a:schemeClr val="bg2"/>
                </a:solidFill>
                <a:hlinkClick r:id="rId5"/>
              </a:rPr>
              <a:t> technet.microsoft.com/en-au</a:t>
            </a:r>
            <a:r>
              <a:rPr lang="en-US" sz="2400" b="1" dirty="0" smtClean="0">
                <a:solidFill>
                  <a:schemeClr val="bg2"/>
                </a:solidFill>
                <a:latin typeface="Calibri" pitchFamily="34" charset="0"/>
                <a:hlinkClick r:id="rId5"/>
              </a:rPr>
              <a:t>  </a:t>
            </a:r>
            <a:endParaRPr lang="en-US" sz="2400" dirty="0">
              <a:solidFill>
                <a:schemeClr val="bg2"/>
              </a:solidFill>
              <a:latin typeface="Calibri" pitchFamily="34" charset="0"/>
            </a:endParaRPr>
          </a:p>
          <a:p>
            <a:pPr marL="0" lvl="1" indent="0">
              <a:tabLst>
                <a:tab pos="1828800" algn="l"/>
              </a:tabLst>
            </a:pPr>
            <a:endParaRPr lang="en-US" dirty="0">
              <a:solidFill>
                <a:schemeClr val="bg2"/>
              </a:solidFill>
              <a:latin typeface="Calibri" pitchFamily="34" charset="0"/>
            </a:endParaRPr>
          </a:p>
          <a:p>
            <a:pPr marL="0" lvl="1" indent="0">
              <a:tabLst>
                <a:tab pos="1828800" algn="l"/>
              </a:tabLst>
            </a:pPr>
            <a:r>
              <a:rPr lang="en-US" dirty="0">
                <a:solidFill>
                  <a:schemeClr val="bg2"/>
                </a:solidFill>
                <a:latin typeface="Calibri" pitchFamily="34" charset="0"/>
              </a:rPr>
              <a:t>Resources for IT Professionals</a:t>
            </a:r>
          </a:p>
        </p:txBody>
      </p:sp>
      <p:pic>
        <p:nvPicPr>
          <p:cNvPr id="30731" name="Picture 24" descr="TechEd_online.png"/>
          <p:cNvPicPr>
            <a:picLocks noChangeAspect="1"/>
          </p:cNvPicPr>
          <p:nvPr/>
        </p:nvPicPr>
        <p:blipFill>
          <a:blip r:embed="rId6" cstate="print"/>
          <a:srcRect/>
          <a:stretch>
            <a:fillRect/>
          </a:stretch>
        </p:blipFill>
        <p:spPr bwMode="black">
          <a:xfrm>
            <a:off x="914400" y="1281113"/>
            <a:ext cx="2409825" cy="1076325"/>
          </a:xfrm>
          <a:prstGeom prst="rect">
            <a:avLst/>
          </a:prstGeom>
          <a:noFill/>
          <a:ln w="9525">
            <a:noFill/>
            <a:miter lim="800000"/>
            <a:headEnd/>
            <a:tailEnd/>
          </a:ln>
        </p:spPr>
      </p:pic>
      <p:pic>
        <p:nvPicPr>
          <p:cNvPr id="30733" name="Picture 26" descr="msdn_1inch_rgb.png"/>
          <p:cNvPicPr>
            <a:picLocks noChangeAspect="1"/>
          </p:cNvPicPr>
          <p:nvPr/>
        </p:nvPicPr>
        <p:blipFill>
          <a:blip r:embed="rId7" cstate="print"/>
          <a:srcRect/>
          <a:stretch>
            <a:fillRect/>
          </a:stretch>
        </p:blipFill>
        <p:spPr bwMode="black">
          <a:xfrm>
            <a:off x="5457825" y="3582988"/>
            <a:ext cx="1857375" cy="942975"/>
          </a:xfrm>
          <a:prstGeom prst="rect">
            <a:avLst/>
          </a:prstGeom>
          <a:noFill/>
          <a:ln w="9525">
            <a:noFill/>
            <a:miter lim="800000"/>
            <a:headEnd/>
            <a:tailEnd/>
          </a:ln>
        </p:spPr>
      </p:pic>
      <p:sp>
        <p:nvSpPr>
          <p:cNvPr id="30734" name="Rectangle 27"/>
          <p:cNvSpPr>
            <a:spLocks noChangeArrowheads="1"/>
          </p:cNvSpPr>
          <p:nvPr/>
        </p:nvSpPr>
        <p:spPr bwMode="auto">
          <a:xfrm>
            <a:off x="5218112" y="4473575"/>
            <a:ext cx="3925888" cy="1123384"/>
          </a:xfrm>
          <a:prstGeom prst="rect">
            <a:avLst/>
          </a:prstGeom>
          <a:noFill/>
          <a:ln w="9525">
            <a:noFill/>
            <a:miter lim="800000"/>
            <a:headEnd/>
            <a:tailEnd/>
          </a:ln>
        </p:spPr>
        <p:txBody>
          <a:bodyPr wrap="square">
            <a:spAutoFit/>
          </a:bodyPr>
          <a:lstStyle/>
          <a:p>
            <a:pPr>
              <a:spcBef>
                <a:spcPts val="600"/>
              </a:spcBef>
              <a:tabLst>
                <a:tab pos="1828800" algn="l"/>
              </a:tabLst>
            </a:pPr>
            <a:r>
              <a:rPr lang="en-US" sz="2000" dirty="0">
                <a:solidFill>
                  <a:schemeClr val="bg2"/>
                </a:solidFill>
                <a:latin typeface="Calibri" pitchFamily="34" charset="0"/>
                <a:hlinkClick r:id="rId8"/>
              </a:rPr>
              <a:t>http</a:t>
            </a:r>
            <a:r>
              <a:rPr lang="en-US" sz="2000" dirty="0" smtClean="0">
                <a:solidFill>
                  <a:schemeClr val="bg2"/>
                </a:solidFill>
                <a:latin typeface="Calibri" pitchFamily="34" charset="0"/>
                <a:hlinkClick r:id="rId8"/>
              </a:rPr>
              <a:t>://</a:t>
            </a:r>
            <a:r>
              <a:rPr lang="en-AU" sz="2000" dirty="0" smtClean="0">
                <a:solidFill>
                  <a:schemeClr val="bg2"/>
                </a:solidFill>
                <a:hlinkClick r:id="rId8"/>
              </a:rPr>
              <a:t>msdn.microsoft.com/en-au</a:t>
            </a:r>
            <a:endParaRPr lang="en-AU" sz="2000" dirty="0" smtClean="0">
              <a:solidFill>
                <a:schemeClr val="bg2"/>
              </a:solidFill>
            </a:endParaRPr>
          </a:p>
          <a:p>
            <a:pPr>
              <a:spcBef>
                <a:spcPts val="600"/>
              </a:spcBef>
              <a:tabLst>
                <a:tab pos="1828800" algn="l"/>
              </a:tabLst>
            </a:pPr>
            <a:r>
              <a:rPr lang="en-US" sz="2400" b="1" dirty="0" smtClean="0">
                <a:solidFill>
                  <a:schemeClr val="bg2"/>
                </a:solidFill>
                <a:latin typeface="Calibri" pitchFamily="34" charset="0"/>
              </a:rPr>
              <a:t> </a:t>
            </a:r>
            <a:endParaRPr lang="en-US" dirty="0">
              <a:solidFill>
                <a:schemeClr val="bg2"/>
              </a:solidFill>
              <a:latin typeface="Calibri" pitchFamily="34" charset="0"/>
            </a:endParaRPr>
          </a:p>
          <a:p>
            <a:pPr marL="0" lvl="1" indent="0">
              <a:tabLst>
                <a:tab pos="1828800" algn="l"/>
              </a:tabLst>
            </a:pPr>
            <a:r>
              <a:rPr lang="en-US" dirty="0">
                <a:solidFill>
                  <a:schemeClr val="bg2"/>
                </a:solidFill>
                <a:latin typeface="Calibri" pitchFamily="34" charset="0"/>
              </a:rPr>
              <a:t>Resources for Developers</a:t>
            </a:r>
          </a:p>
        </p:txBody>
      </p:sp>
      <p:sp>
        <p:nvSpPr>
          <p:cNvPr id="30748" name="Rectangle 56"/>
          <p:cNvSpPr>
            <a:spLocks noChangeArrowheads="1"/>
          </p:cNvSpPr>
          <p:nvPr/>
        </p:nvSpPr>
        <p:spPr bwMode="auto">
          <a:xfrm>
            <a:off x="4629150" y="2322513"/>
            <a:ext cx="4514850" cy="954087"/>
          </a:xfrm>
          <a:prstGeom prst="rect">
            <a:avLst/>
          </a:prstGeom>
          <a:noFill/>
          <a:ln w="9525">
            <a:noFill/>
            <a:miter lim="800000"/>
            <a:headEnd/>
            <a:tailEnd/>
          </a:ln>
        </p:spPr>
        <p:txBody>
          <a:bodyPr>
            <a:spAutoFit/>
          </a:bodyPr>
          <a:lstStyle/>
          <a:p>
            <a:pPr>
              <a:spcBef>
                <a:spcPts val="600"/>
              </a:spcBef>
            </a:pPr>
            <a:r>
              <a:rPr lang="en-AU" sz="2000" dirty="0" smtClean="0">
                <a:solidFill>
                  <a:schemeClr val="bg2"/>
                </a:solidFill>
                <a:hlinkClick r:id="rId9"/>
              </a:rPr>
              <a:t>www.microsoft.com/australia/learning</a:t>
            </a:r>
            <a:r>
              <a:rPr lang="en-US" sz="2000" dirty="0" smtClean="0">
                <a:solidFill>
                  <a:schemeClr val="bg2"/>
                </a:solidFill>
                <a:latin typeface="Calibri" pitchFamily="34" charset="0"/>
              </a:rPr>
              <a:t>  </a:t>
            </a:r>
            <a:endParaRPr lang="en-US" sz="2000" dirty="0">
              <a:solidFill>
                <a:schemeClr val="bg2"/>
              </a:solidFill>
              <a:latin typeface="Calibri" pitchFamily="34" charset="0"/>
            </a:endParaRPr>
          </a:p>
          <a:p>
            <a:pPr marL="0" lvl="1" indent="0"/>
            <a:endParaRPr lang="en-US" dirty="0">
              <a:solidFill>
                <a:schemeClr val="bg2"/>
              </a:solidFill>
              <a:latin typeface="Calibri" pitchFamily="34" charset="0"/>
            </a:endParaRPr>
          </a:p>
          <a:p>
            <a:r>
              <a:rPr lang="en-US" dirty="0">
                <a:solidFill>
                  <a:schemeClr val="bg2"/>
                </a:solidFill>
                <a:latin typeface="Calibri" pitchFamily="34" charset="0"/>
              </a:rPr>
              <a:t>Microsoft Certification &amp; Training Resources</a:t>
            </a:r>
          </a:p>
        </p:txBody>
      </p:sp>
      <p:sp>
        <p:nvSpPr>
          <p:cNvPr id="54" name="Title 1"/>
          <p:cNvSpPr>
            <a:spLocks noGrp="1"/>
          </p:cNvSpPr>
          <p:nvPr>
            <p:ph type="title"/>
          </p:nvPr>
        </p:nvSpPr>
        <p:spPr/>
        <p:txBody>
          <a:bodyPr/>
          <a:lstStyle/>
          <a:p>
            <a:pPr eaLnBrk="1" hangingPunct="1">
              <a:defRPr/>
            </a:pPr>
            <a:r>
              <a:rPr dirty="0" smtClean="0">
                <a:ln>
                  <a:noFill/>
                </a:ln>
              </a:rPr>
              <a:t>Resources</a:t>
            </a:r>
          </a:p>
        </p:txBody>
      </p:sp>
      <p:grpSp>
        <p:nvGrpSpPr>
          <p:cNvPr id="6" name="Group 57"/>
          <p:cNvGrpSpPr>
            <a:grpSpLocks/>
          </p:cNvGrpSpPr>
          <p:nvPr/>
        </p:nvGrpSpPr>
        <p:grpSpPr bwMode="auto">
          <a:xfrm>
            <a:off x="5148064" y="1268760"/>
            <a:ext cx="3476625" cy="771525"/>
            <a:chOff x="5561787" y="0"/>
            <a:chExt cx="3477054" cy="771334"/>
          </a:xfrm>
        </p:grpSpPr>
        <p:pic>
          <p:nvPicPr>
            <p:cNvPr id="30754" name="Picture 55" descr="ms_Learning_w.eps"/>
            <p:cNvPicPr>
              <a:picLocks noChangeAspect="1"/>
            </p:cNvPicPr>
            <p:nvPr/>
          </p:nvPicPr>
          <p:blipFill>
            <a:blip r:embed="rId10" cstate="print"/>
            <a:srcRect l="51466"/>
            <a:stretch>
              <a:fillRect/>
            </a:stretch>
          </p:blipFill>
          <p:spPr bwMode="black">
            <a:xfrm>
              <a:off x="7257327" y="0"/>
              <a:ext cx="1781514" cy="771334"/>
            </a:xfrm>
            <a:prstGeom prst="rect">
              <a:avLst/>
            </a:prstGeom>
            <a:noFill/>
            <a:ln w="9525">
              <a:noFill/>
              <a:miter lim="800000"/>
              <a:headEnd/>
              <a:tailEnd/>
            </a:ln>
          </p:spPr>
        </p:pic>
        <p:pic>
          <p:nvPicPr>
            <p:cNvPr id="30755" name="Picture 2" descr="C:\Documents and Settings\Pennie\My Documents\ACERDATA (D)\Pennie's documents\MS Image\Boxshot_Logo\MICROSOFT\Microsoft Logo wht shadow.png"/>
            <p:cNvPicPr>
              <a:picLocks noChangeAspect="1" noChangeArrowheads="1"/>
            </p:cNvPicPr>
            <p:nvPr/>
          </p:nvPicPr>
          <p:blipFill>
            <a:blip r:embed="rId11" cstate="print"/>
            <a:srcRect/>
            <a:stretch>
              <a:fillRect/>
            </a:stretch>
          </p:blipFill>
          <p:spPr bwMode="black">
            <a:xfrm>
              <a:off x="5561787" y="254642"/>
              <a:ext cx="1693646" cy="312516"/>
            </a:xfrm>
            <a:prstGeom prst="rect">
              <a:avLst/>
            </a:prstGeom>
            <a:noFill/>
            <a:ln w="9525">
              <a:noFill/>
              <a:miter lim="800000"/>
              <a:headEnd/>
              <a:tailEnd/>
            </a:ln>
          </p:spPr>
        </p:pic>
      </p:grpSp>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What’s New in MDT 2012?</a:t>
            </a:r>
            <a:endParaRPr lang="en-AU" dirty="0"/>
          </a:p>
        </p:txBody>
      </p:sp>
      <p:sp>
        <p:nvSpPr>
          <p:cNvPr id="3" name="Text Placeholder 2"/>
          <p:cNvSpPr>
            <a:spLocks noGrp="1"/>
          </p:cNvSpPr>
          <p:nvPr>
            <p:ph type="body" idx="1"/>
          </p:nvPr>
        </p:nvSpPr>
        <p:spPr/>
        <p:txBody>
          <a:bodyPr/>
          <a:lstStyle/>
          <a:p>
            <a:pPr lvl="0">
              <a:defRPr/>
            </a:pPr>
            <a:r>
              <a:rPr lang="en-US" dirty="0" smtClean="0"/>
              <a:t>Michael Niehaus</a:t>
            </a:r>
          </a:p>
          <a:p>
            <a:pPr lvl="0">
              <a:defRPr/>
            </a:pPr>
            <a:r>
              <a:rPr lang="en-US" dirty="0" smtClean="0"/>
              <a:t>Senior Software Development Engineer</a:t>
            </a:r>
          </a:p>
          <a:p>
            <a:pPr lvl="0">
              <a:defRPr/>
            </a:pPr>
            <a:r>
              <a:rPr lang="en-US" dirty="0" smtClean="0"/>
              <a:t>Microsoft</a:t>
            </a:r>
          </a:p>
        </p:txBody>
      </p:sp>
      <p:sp>
        <p:nvSpPr>
          <p:cNvPr id="6" name="Title 1"/>
          <p:cNvSpPr txBox="1">
            <a:spLocks/>
          </p:cNvSpPr>
          <p:nvPr/>
        </p:nvSpPr>
        <p:spPr>
          <a:xfrm>
            <a:off x="334200" y="447366"/>
            <a:ext cx="3605471" cy="249299"/>
          </a:xfrm>
          <a:prstGeom prst="rect">
            <a:avLst/>
          </a:prstGeom>
        </p:spPr>
        <p:txBody>
          <a:bodyPr vert="horz" wrap="square" lIns="0" tIns="0" rIns="0" bIns="0" rtlCol="0" anchor="t">
            <a:sp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b="1" i="0" u="none" strike="noStrike" kern="600" cap="none" spc="40" normalizeH="0" baseline="0" noProof="0" dirty="0" smtClean="0">
                <a:ln w="3175">
                  <a:noFill/>
                </a:ln>
                <a:solidFill>
                  <a:schemeClr val="bg1"/>
                </a:solidFill>
                <a:effectLst/>
                <a:uLnTx/>
                <a:uFillTx/>
                <a:latin typeface="Calibri" pitchFamily="34" charset="0"/>
                <a:ea typeface="+mn-ea"/>
                <a:cs typeface="Arial" charset="0"/>
              </a:rPr>
              <a:t>SESSION CODE: CLI313</a:t>
            </a:r>
            <a:endParaRPr kumimoji="0" lang="en-US" b="1" i="0" u="none" strike="noStrike" kern="600" cap="none" spc="40" normalizeH="0" baseline="0" noProof="0" dirty="0">
              <a:ln w="3175">
                <a:noFill/>
              </a:ln>
              <a:solidFill>
                <a:schemeClr val="bg1"/>
              </a:solidFill>
              <a:effectLst/>
              <a:uLnTx/>
              <a:uFillTx/>
              <a:latin typeface="Calibri" pitchFamily="34" charset="0"/>
              <a:ea typeface="+mn-ea"/>
              <a:cs typeface="Arial" charset="0"/>
            </a:endParaRP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MDT 2012</a:t>
            </a:r>
            <a:br>
              <a:rPr lang="en-US" dirty="0" smtClean="0"/>
            </a:br>
            <a:r>
              <a:rPr lang="en-US" sz="3200" dirty="0" smtClean="0">
                <a:solidFill>
                  <a:srgbClr val="FF0000"/>
                </a:solidFill>
              </a:rPr>
              <a:t>An introduction</a:t>
            </a:r>
            <a:endParaRPr lang="en-US" sz="3200" dirty="0">
              <a:solidFill>
                <a:srgbClr val="FF0000"/>
              </a:solidFill>
            </a:endParaRPr>
          </a:p>
        </p:txBody>
      </p:sp>
      <p:sp>
        <p:nvSpPr>
          <p:cNvPr id="3" name="Text Placeholder 2"/>
          <p:cNvSpPr>
            <a:spLocks noGrp="1"/>
          </p:cNvSpPr>
          <p:nvPr>
            <p:ph idx="1"/>
          </p:nvPr>
        </p:nvSpPr>
        <p:spPr/>
        <p:txBody>
          <a:bodyPr>
            <a:normAutofit fontScale="92500"/>
          </a:bodyPr>
          <a:lstStyle/>
          <a:p>
            <a:r>
              <a:rPr lang="en-US" dirty="0" smtClean="0"/>
              <a:t>New release to ride the System Center 2012 “wave”</a:t>
            </a:r>
          </a:p>
          <a:p>
            <a:pPr lvl="1"/>
            <a:r>
              <a:rPr lang="en-US" dirty="0" smtClean="0"/>
              <a:t>Adding support for Configuration Manager 2012 and all of its new OS deployment capabilities</a:t>
            </a:r>
          </a:p>
          <a:p>
            <a:r>
              <a:rPr lang="en-US" dirty="0" smtClean="0"/>
              <a:t>Providing enhancements for all existing customers</a:t>
            </a:r>
          </a:p>
          <a:p>
            <a:pPr lvl="1"/>
            <a:r>
              <a:rPr lang="en-US" dirty="0" smtClean="0"/>
              <a:t>Lite Touch</a:t>
            </a:r>
          </a:p>
          <a:p>
            <a:pPr lvl="1"/>
            <a:r>
              <a:rPr lang="en-US" dirty="0" smtClean="0"/>
              <a:t>Zero Touch</a:t>
            </a:r>
          </a:p>
          <a:p>
            <a:pPr lvl="1"/>
            <a:r>
              <a:rPr lang="en-US" dirty="0" smtClean="0"/>
              <a:t>User Driven Installation</a:t>
            </a:r>
          </a:p>
          <a:p>
            <a:r>
              <a:rPr lang="en-US" dirty="0" smtClean="0"/>
              <a:t>Laying the foundation for the next version of Windows</a:t>
            </a:r>
          </a:p>
        </p:txBody>
      </p:sp>
    </p:spTree>
    <p:extLst>
      <p:ext uri="{BB962C8B-B14F-4D97-AF65-F5344CB8AC3E}">
        <p14:creationId xmlns:p14="http://schemas.microsoft.com/office/powerpoint/2010/main" val="209592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MDT 2012</a:t>
            </a:r>
            <a:br>
              <a:rPr lang="en-US" dirty="0" smtClean="0"/>
            </a:br>
            <a:r>
              <a:rPr lang="en-US" sz="3200" dirty="0" smtClean="0">
                <a:solidFill>
                  <a:srgbClr val="FF0000"/>
                </a:solidFill>
              </a:rPr>
              <a:t>Timeline</a:t>
            </a:r>
            <a:endParaRPr lang="en-US" sz="3200" dirty="0">
              <a:solidFill>
                <a:srgbClr val="FF0000"/>
              </a:solidFill>
            </a:endParaRPr>
          </a:p>
        </p:txBody>
      </p:sp>
      <p:sp>
        <p:nvSpPr>
          <p:cNvPr id="2" name="Content Placeholder 1"/>
          <p:cNvSpPr>
            <a:spLocks noGrp="1"/>
          </p:cNvSpPr>
          <p:nvPr>
            <p:ph idx="1"/>
          </p:nvPr>
        </p:nvSpPr>
        <p:spPr/>
        <p:txBody>
          <a:bodyPr>
            <a:normAutofit fontScale="70000" lnSpcReduction="20000"/>
          </a:bodyPr>
          <a:lstStyle/>
          <a:p>
            <a:endParaRPr lang="en-US" sz="2400" dirty="0" smtClean="0"/>
          </a:p>
          <a:p>
            <a:endParaRPr lang="en-US" sz="2400" dirty="0"/>
          </a:p>
          <a:p>
            <a:pPr marL="0" indent="0">
              <a:buNone/>
            </a:pPr>
            <a:endParaRPr lang="en-US" sz="2400" dirty="0" smtClean="0"/>
          </a:p>
          <a:p>
            <a:endParaRPr lang="en-US" sz="2400" dirty="0"/>
          </a:p>
          <a:p>
            <a:pPr marL="0" indent="0">
              <a:buNone/>
            </a:pPr>
            <a:endParaRPr lang="en-US" sz="2400" dirty="0"/>
          </a:p>
          <a:p>
            <a:pPr marL="0" indent="0">
              <a:buNone/>
            </a:pPr>
            <a:endParaRPr lang="en-US" dirty="0" smtClean="0"/>
          </a:p>
          <a:p>
            <a:r>
              <a:rPr lang="en-US" sz="3100" dirty="0" smtClean="0"/>
              <a:t>Beta 1 is now available to everyone from </a:t>
            </a:r>
            <a:r>
              <a:rPr lang="en-US" sz="3100" dirty="0" smtClean="0">
                <a:hlinkClick r:id="rId2"/>
              </a:rPr>
              <a:t>http://connect.microsoft.com</a:t>
            </a:r>
            <a:endParaRPr lang="en-US" sz="3100" dirty="0" smtClean="0"/>
          </a:p>
          <a:p>
            <a:pPr lvl="1"/>
            <a:r>
              <a:rPr lang="en-US" sz="2300" dirty="0" smtClean="0"/>
              <a:t>Solution Accelerator connection, Microsoft Deployment program</a:t>
            </a:r>
          </a:p>
          <a:p>
            <a:pPr lvl="1"/>
            <a:r>
              <a:rPr lang="en-US" sz="2300" dirty="0" smtClean="0"/>
              <a:t>Please download and provide feedback, either directly or through Connect</a:t>
            </a:r>
            <a:br>
              <a:rPr lang="en-US" sz="2300" dirty="0" smtClean="0"/>
            </a:br>
            <a:endParaRPr lang="en-US" sz="2300" dirty="0" smtClean="0"/>
          </a:p>
          <a:p>
            <a:r>
              <a:rPr lang="en-US" sz="3100" dirty="0" smtClean="0"/>
              <a:t>Beta 2 is expected in October, with release shortly after </a:t>
            </a:r>
            <a:r>
              <a:rPr lang="en-US" sz="3100" dirty="0" err="1" smtClean="0"/>
              <a:t>ConfigMgr</a:t>
            </a:r>
            <a:r>
              <a:rPr lang="en-US" sz="3100" dirty="0" smtClean="0"/>
              <a:t> 2012 RTM</a:t>
            </a:r>
            <a:endParaRPr lang="en-US" sz="3100"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1635820"/>
            <a:ext cx="8637518" cy="208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8794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MDT 2012</a:t>
            </a:r>
            <a:br>
              <a:rPr lang="en-US" dirty="0"/>
            </a:br>
            <a:r>
              <a:rPr lang="en-US" sz="3200" dirty="0" smtClean="0">
                <a:solidFill>
                  <a:srgbClr val="FF0000"/>
                </a:solidFill>
              </a:rPr>
              <a:t>Beta 1 Features</a:t>
            </a:r>
            <a:endParaRPr lang="en-US" dirty="0">
              <a:solidFill>
                <a:srgbClr val="FF0000"/>
              </a:solidFill>
            </a:endParaRPr>
          </a:p>
        </p:txBody>
      </p:sp>
      <p:sp>
        <p:nvSpPr>
          <p:cNvPr id="4" name="Content Placeholder 3"/>
          <p:cNvSpPr>
            <a:spLocks noGrp="1"/>
          </p:cNvSpPr>
          <p:nvPr>
            <p:ph idx="1"/>
          </p:nvPr>
        </p:nvSpPr>
        <p:spPr/>
        <p:txBody>
          <a:bodyPr/>
          <a:lstStyle/>
          <a:p>
            <a:r>
              <a:rPr lang="en-US" dirty="0"/>
              <a:t>Support for </a:t>
            </a:r>
            <a:r>
              <a:rPr lang="en-US" dirty="0" err="1"/>
              <a:t>ConfigMgr</a:t>
            </a:r>
            <a:r>
              <a:rPr lang="en-US" dirty="0"/>
              <a:t> 2012</a:t>
            </a:r>
          </a:p>
          <a:p>
            <a:pPr lvl="1"/>
            <a:r>
              <a:rPr lang="en-US" dirty="0"/>
              <a:t>New app model support (in TS and database)</a:t>
            </a:r>
          </a:p>
          <a:p>
            <a:pPr lvl="1"/>
            <a:r>
              <a:rPr lang="en-US" dirty="0"/>
              <a:t>Integration with the new console (wizards, task sequence actions)</a:t>
            </a:r>
          </a:p>
          <a:p>
            <a:pPr lvl="1"/>
            <a:r>
              <a:rPr lang="en-US" dirty="0" smtClean="0"/>
              <a:t>Support </a:t>
            </a:r>
            <a:r>
              <a:rPr lang="en-US" dirty="0"/>
              <a:t>for new pre-execution hook (automate TS selection</a:t>
            </a:r>
            <a:r>
              <a:rPr lang="en-US" dirty="0" smtClean="0"/>
              <a:t>)</a:t>
            </a:r>
            <a:endParaRPr lang="en-US" dirty="0"/>
          </a:p>
        </p:txBody>
      </p:sp>
    </p:spTree>
    <p:extLst>
      <p:ext uri="{BB962C8B-B14F-4D97-AF65-F5344CB8AC3E}">
        <p14:creationId xmlns:p14="http://schemas.microsoft.com/office/powerpoint/2010/main" val="2761271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smtClean="0"/>
              <a:t>demo </a:t>
            </a:r>
            <a:endParaRPr lang="en-US" dirty="0"/>
          </a:p>
        </p:txBody>
      </p:sp>
      <p:sp>
        <p:nvSpPr>
          <p:cNvPr id="2" name="Title 1"/>
          <p:cNvSpPr>
            <a:spLocks noGrp="1"/>
          </p:cNvSpPr>
          <p:nvPr>
            <p:ph type="ctrTitle"/>
          </p:nvPr>
        </p:nvSpPr>
        <p:spPr/>
        <p:txBody>
          <a:bodyPr/>
          <a:lstStyle/>
          <a:p>
            <a:r>
              <a:rPr lang="en-US" smtClean="0"/>
              <a:t>MDT 2012 and ConfigMgr 2012</a:t>
            </a:r>
            <a:endParaRPr lang="en-US" dirty="0"/>
          </a:p>
        </p:txBody>
      </p:sp>
      <p:sp>
        <p:nvSpPr>
          <p:cNvPr id="3" name="Subtitle 2"/>
          <p:cNvSpPr>
            <a:spLocks noGrp="1"/>
          </p:cNvSpPr>
          <p:nvPr>
            <p:ph type="subTitle" idx="1"/>
          </p:nvPr>
        </p:nvSpPr>
        <p:spPr/>
        <p:txBody>
          <a:bodyPr/>
          <a:lstStyle/>
          <a:p>
            <a:r>
              <a:rPr lang="en-US" dirty="0" smtClean="0">
                <a:solidFill>
                  <a:schemeClr val="bg1"/>
                </a:solidFill>
              </a:rPr>
              <a:t>Michael </a:t>
            </a:r>
            <a:r>
              <a:rPr lang="en-US" dirty="0" err="1" smtClean="0">
                <a:solidFill>
                  <a:schemeClr val="bg1"/>
                </a:solidFill>
              </a:rPr>
              <a:t>Niehaus</a:t>
            </a:r>
            <a:endParaRPr lang="en-US" dirty="0" smtClean="0">
              <a:solidFill>
                <a:schemeClr val="bg1"/>
              </a:solidFill>
            </a:endParaRPr>
          </a:p>
          <a:p>
            <a:r>
              <a:rPr lang="en-US" dirty="0" smtClean="0">
                <a:solidFill>
                  <a:schemeClr val="bg1"/>
                </a:solidFill>
              </a:rPr>
              <a:t>Senior SDE</a:t>
            </a:r>
          </a:p>
          <a:p>
            <a:r>
              <a:rPr lang="en-US" dirty="0" smtClean="0">
                <a:solidFill>
                  <a:schemeClr val="bg1"/>
                </a:solidFill>
              </a:rPr>
              <a:t>Microsoft Corporation</a:t>
            </a:r>
            <a:endParaRPr lang="en-US" dirty="0">
              <a:solidFill>
                <a:schemeClr val="bg1"/>
              </a:solidFill>
            </a:endParaRPr>
          </a:p>
        </p:txBody>
      </p:sp>
    </p:spTree>
    <p:extLst>
      <p:ext uri="{BB962C8B-B14F-4D97-AF65-F5344CB8AC3E}">
        <p14:creationId xmlns:p14="http://schemas.microsoft.com/office/powerpoint/2010/main" val="374827622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MDT 2012</a:t>
            </a:r>
            <a:br>
              <a:rPr lang="en-US" dirty="0"/>
            </a:br>
            <a:r>
              <a:rPr lang="en-US" sz="3200" dirty="0" smtClean="0">
                <a:solidFill>
                  <a:srgbClr val="FF0000"/>
                </a:solidFill>
              </a:rPr>
              <a:t>Beta 1 Features</a:t>
            </a:r>
            <a:endParaRPr lang="en-US" dirty="0">
              <a:solidFill>
                <a:srgbClr val="FF0000"/>
              </a:solidFill>
            </a:endParaRPr>
          </a:p>
        </p:txBody>
      </p:sp>
      <p:sp>
        <p:nvSpPr>
          <p:cNvPr id="4" name="Content Placeholder 3"/>
          <p:cNvSpPr>
            <a:spLocks noGrp="1"/>
          </p:cNvSpPr>
          <p:nvPr>
            <p:ph idx="1"/>
          </p:nvPr>
        </p:nvSpPr>
        <p:spPr/>
        <p:txBody>
          <a:bodyPr>
            <a:normAutofit fontScale="92500"/>
          </a:bodyPr>
          <a:lstStyle/>
          <a:p>
            <a:r>
              <a:rPr lang="en-US" dirty="0" smtClean="0"/>
              <a:t>Infrastructure </a:t>
            </a:r>
            <a:r>
              <a:rPr lang="en-US" dirty="0"/>
              <a:t>enhancements</a:t>
            </a:r>
          </a:p>
          <a:p>
            <a:pPr lvl="1"/>
            <a:r>
              <a:rPr lang="en-US" dirty="0" smtClean="0"/>
              <a:t>Deploy to VHD support</a:t>
            </a:r>
          </a:p>
          <a:p>
            <a:pPr lvl="1"/>
            <a:r>
              <a:rPr lang="en-US" dirty="0"/>
              <a:t>Support for Windows </a:t>
            </a:r>
            <a:r>
              <a:rPr lang="en-US" dirty="0" err="1"/>
              <a:t>ThinPC</a:t>
            </a:r>
            <a:r>
              <a:rPr lang="en-US" dirty="0"/>
              <a:t> and Windows </a:t>
            </a:r>
            <a:r>
              <a:rPr lang="en-US" dirty="0" err="1"/>
              <a:t>POSReady</a:t>
            </a:r>
            <a:r>
              <a:rPr lang="en-US" dirty="0"/>
              <a:t> 7</a:t>
            </a:r>
          </a:p>
          <a:p>
            <a:pPr lvl="1"/>
            <a:r>
              <a:rPr lang="en-US" dirty="0" smtClean="0"/>
              <a:t>Cross-platform </a:t>
            </a:r>
            <a:r>
              <a:rPr lang="en-US" dirty="0"/>
              <a:t>deployment (x64 OS from x86 Windows PE</a:t>
            </a:r>
            <a:r>
              <a:rPr lang="en-US" dirty="0" smtClean="0"/>
              <a:t>)</a:t>
            </a:r>
          </a:p>
          <a:p>
            <a:pPr lvl="1"/>
            <a:r>
              <a:rPr lang="en-US" dirty="0" smtClean="0"/>
              <a:t>Improved Lite Touch wizard look-and-feel</a:t>
            </a:r>
          </a:p>
          <a:p>
            <a:pPr lvl="1"/>
            <a:r>
              <a:rPr lang="en-US" dirty="0"/>
              <a:t>Additional progress displays</a:t>
            </a:r>
          </a:p>
          <a:p>
            <a:pPr lvl="1"/>
            <a:r>
              <a:rPr lang="en-US" dirty="0" smtClean="0"/>
              <a:t>Partitioning </a:t>
            </a:r>
            <a:r>
              <a:rPr lang="en-US" dirty="0"/>
              <a:t>and user state migration improvements</a:t>
            </a:r>
          </a:p>
          <a:p>
            <a:pPr lvl="1"/>
            <a:r>
              <a:rPr lang="en-US" dirty="0"/>
              <a:t>Full support for UEFI, 4K disks</a:t>
            </a:r>
          </a:p>
          <a:p>
            <a:pPr lvl="1"/>
            <a:r>
              <a:rPr lang="en-US" dirty="0" smtClean="0"/>
              <a:t>Bug </a:t>
            </a:r>
            <a:r>
              <a:rPr lang="en-US" dirty="0"/>
              <a:t>fixes, supportability enhancements, etc</a:t>
            </a:r>
            <a:r>
              <a:rPr lang="en-US" dirty="0" smtClean="0"/>
              <a:t>.</a:t>
            </a:r>
            <a:endParaRPr lang="en-US" dirty="0"/>
          </a:p>
        </p:txBody>
      </p:sp>
    </p:spTree>
    <p:extLst>
      <p:ext uri="{BB962C8B-B14F-4D97-AF65-F5344CB8AC3E}">
        <p14:creationId xmlns:p14="http://schemas.microsoft.com/office/powerpoint/2010/main" val="423671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MDT 2012</a:t>
            </a:r>
            <a:br>
              <a:rPr lang="en-US" dirty="0"/>
            </a:br>
            <a:r>
              <a:rPr lang="en-US" sz="3200" dirty="0" smtClean="0">
                <a:solidFill>
                  <a:srgbClr val="FF0000"/>
                </a:solidFill>
              </a:rPr>
              <a:t>Beta 1 Features</a:t>
            </a:r>
            <a:endParaRPr lang="en-US" sz="3200" dirty="0">
              <a:solidFill>
                <a:srgbClr val="FF0000"/>
              </a:solidFill>
            </a:endParaRPr>
          </a:p>
        </p:txBody>
      </p:sp>
      <p:sp>
        <p:nvSpPr>
          <p:cNvPr id="4" name="Content Placeholder 3"/>
          <p:cNvSpPr>
            <a:spLocks noGrp="1"/>
          </p:cNvSpPr>
          <p:nvPr>
            <p:ph idx="1"/>
          </p:nvPr>
        </p:nvSpPr>
        <p:spPr/>
        <p:txBody>
          <a:bodyPr/>
          <a:lstStyle/>
          <a:p>
            <a:r>
              <a:rPr lang="en-US" dirty="0" smtClean="0"/>
              <a:t>Continued support for old operating systems</a:t>
            </a:r>
          </a:p>
          <a:p>
            <a:pPr lvl="1"/>
            <a:r>
              <a:rPr lang="en-US" dirty="0" smtClean="0"/>
              <a:t>Windows XP, Windows Server 2003</a:t>
            </a:r>
          </a:p>
          <a:p>
            <a:pPr lvl="1"/>
            <a:r>
              <a:rPr lang="en-US" dirty="0" smtClean="0"/>
              <a:t>Change of plans since first discussed at </a:t>
            </a:r>
            <a:r>
              <a:rPr lang="en-US" dirty="0" err="1" smtClean="0"/>
              <a:t>TechReady</a:t>
            </a:r>
            <a:r>
              <a:rPr lang="en-US" dirty="0" smtClean="0"/>
              <a:t> 12</a:t>
            </a:r>
          </a:p>
          <a:p>
            <a:r>
              <a:rPr lang="en-US" dirty="0" smtClean="0"/>
              <a:t>Continued support for </a:t>
            </a:r>
            <a:r>
              <a:rPr lang="en-US" dirty="0" err="1" smtClean="0"/>
              <a:t>ConfigMgr</a:t>
            </a:r>
            <a:r>
              <a:rPr lang="en-US" dirty="0" smtClean="0"/>
              <a:t> 2007</a:t>
            </a:r>
          </a:p>
          <a:p>
            <a:pPr lvl="1"/>
            <a:r>
              <a:rPr lang="en-US" dirty="0" smtClean="0"/>
              <a:t>(MDT OEM task sequence templates for </a:t>
            </a:r>
            <a:r>
              <a:rPr lang="en-US" dirty="0" err="1" smtClean="0"/>
              <a:t>ConfigMgr</a:t>
            </a:r>
            <a:r>
              <a:rPr lang="en-US" dirty="0" smtClean="0"/>
              <a:t> will be removed)</a:t>
            </a:r>
            <a:endParaRPr lang="en-US" dirty="0"/>
          </a:p>
        </p:txBody>
      </p:sp>
    </p:spTree>
    <p:extLst>
      <p:ext uri="{BB962C8B-B14F-4D97-AF65-F5344CB8AC3E}">
        <p14:creationId xmlns:p14="http://schemas.microsoft.com/office/powerpoint/2010/main" val="1267667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MDT 2012 Lite Touch Wizards</a:t>
            </a:r>
            <a:endParaRPr lang="en-US" dirty="0"/>
          </a:p>
        </p:txBody>
      </p:sp>
      <p:sp>
        <p:nvSpPr>
          <p:cNvPr id="3" name="Subtitle 2"/>
          <p:cNvSpPr>
            <a:spLocks noGrp="1"/>
          </p:cNvSpPr>
          <p:nvPr>
            <p:ph type="subTitle" idx="1"/>
          </p:nvPr>
        </p:nvSpPr>
        <p:spPr/>
        <p:txBody>
          <a:bodyPr/>
          <a:lstStyle/>
          <a:p>
            <a:r>
              <a:rPr lang="en-US" dirty="0" smtClean="0">
                <a:solidFill>
                  <a:schemeClr val="bg1"/>
                </a:solidFill>
              </a:rPr>
              <a:t>Michael Niehaus</a:t>
            </a:r>
          </a:p>
          <a:p>
            <a:r>
              <a:rPr lang="en-US" dirty="0" smtClean="0">
                <a:solidFill>
                  <a:schemeClr val="bg1"/>
                </a:solidFill>
              </a:rPr>
              <a:t>Senior SDE</a:t>
            </a:r>
          </a:p>
          <a:p>
            <a:r>
              <a:rPr lang="en-US" dirty="0" smtClean="0">
                <a:solidFill>
                  <a:schemeClr val="bg1"/>
                </a:solidFill>
              </a:rPr>
              <a:t>Microsoft Corporation</a:t>
            </a:r>
            <a:endParaRPr lang="en-US" dirty="0">
              <a:solidFill>
                <a:schemeClr val="bg1"/>
              </a:solidFill>
            </a:endParaRPr>
          </a:p>
        </p:txBody>
      </p:sp>
      <p:sp>
        <p:nvSpPr>
          <p:cNvPr id="4" name="Text Placeholder 3"/>
          <p:cNvSpPr>
            <a:spLocks noGrp="1"/>
          </p:cNvSpPr>
          <p:nvPr>
            <p:ph type="body" sz="quarter" idx="10"/>
          </p:nvPr>
        </p:nvSpPr>
        <p:spPr/>
        <p:txBody>
          <a:bodyPr/>
          <a:lstStyle/>
          <a:p>
            <a:r>
              <a:rPr lang="en-US" dirty="0" smtClean="0"/>
              <a:t>demo </a:t>
            </a:r>
            <a:endParaRPr lang="en-US" dirty="0"/>
          </a:p>
        </p:txBody>
      </p:sp>
    </p:spTree>
    <p:extLst>
      <p:ext uri="{BB962C8B-B14F-4D97-AF65-F5344CB8AC3E}">
        <p14:creationId xmlns:p14="http://schemas.microsoft.com/office/powerpoint/2010/main" val="429045992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TEch Ed 2011">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03C2F1"/>
      </a:hlink>
      <a:folHlink>
        <a:srgbClr val="FFF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1224</Words>
  <Application>Microsoft Office PowerPoint</Application>
  <PresentationFormat>On-screen Show (4:3)</PresentationFormat>
  <Paragraphs>156</Paragraphs>
  <Slides>18</Slides>
  <Notes>10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1_Office Theme</vt:lpstr>
      <vt:lpstr>PowerPoint Presentation</vt:lpstr>
      <vt:lpstr>What’s New in MDT 2012?</vt:lpstr>
      <vt:lpstr>MDT 2012 An introduction</vt:lpstr>
      <vt:lpstr>MDT 2012 Timeline</vt:lpstr>
      <vt:lpstr>MDT 2012 Beta 1 Features</vt:lpstr>
      <vt:lpstr>MDT 2012 and ConfigMgr 2012</vt:lpstr>
      <vt:lpstr>MDT 2012 Beta 1 Features</vt:lpstr>
      <vt:lpstr>MDT 2012 Beta 1 Features</vt:lpstr>
      <vt:lpstr>MDT 2012 Lite Touch Wizards</vt:lpstr>
      <vt:lpstr>MDT 2012 Beta 1 Known Issues</vt:lpstr>
      <vt:lpstr>MDT 2012 Beta 2 Features</vt:lpstr>
      <vt:lpstr>MDT 2012 Beta 2 and DaRT</vt:lpstr>
      <vt:lpstr>MDT 2012 Beta 2 Features</vt:lpstr>
      <vt:lpstr>MDT 2012 Beta 2 Monitoring</vt:lpstr>
      <vt:lpstr>MDT 2012 Beta 2 Potential Features</vt:lpstr>
      <vt:lpstr>Enrol in Microsoft Virtual Academy Today</vt:lpstr>
      <vt:lpstr>PowerPoint Presentation</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2011-09-02T01:11:48Z</dcterms:created>
  <dcterms:modified xsi:type="dcterms:W3CDTF">2011-09-02T01:12:14Z</dcterms:modified>
</cp:coreProperties>
</file>